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7"/>
  </p:notesMasterIdLst>
  <p:sldIdLst>
    <p:sldId id="256" r:id="rId2"/>
    <p:sldId id="257" r:id="rId3"/>
    <p:sldId id="274" r:id="rId4"/>
    <p:sldId id="258" r:id="rId5"/>
    <p:sldId id="272" r:id="rId6"/>
    <p:sldId id="261" r:id="rId7"/>
    <p:sldId id="273" r:id="rId8"/>
    <p:sldId id="275" r:id="rId9"/>
    <p:sldId id="259" r:id="rId10"/>
    <p:sldId id="276" r:id="rId11"/>
    <p:sldId id="260" r:id="rId12"/>
    <p:sldId id="351" r:id="rId13"/>
    <p:sldId id="356" r:id="rId14"/>
    <p:sldId id="263" r:id="rId15"/>
    <p:sldId id="277" r:id="rId16"/>
    <p:sldId id="278" r:id="rId17"/>
    <p:sldId id="279" r:id="rId18"/>
    <p:sldId id="280" r:id="rId19"/>
    <p:sldId id="329" r:id="rId20"/>
    <p:sldId id="352" r:id="rId21"/>
    <p:sldId id="350" r:id="rId22"/>
    <p:sldId id="332" r:id="rId23"/>
    <p:sldId id="348" r:id="rId24"/>
    <p:sldId id="353" r:id="rId25"/>
    <p:sldId id="262" r:id="rId26"/>
    <p:sldId id="264" r:id="rId27"/>
    <p:sldId id="357" r:id="rId28"/>
    <p:sldId id="358" r:id="rId29"/>
    <p:sldId id="267" r:id="rId30"/>
    <p:sldId id="268" r:id="rId31"/>
    <p:sldId id="359" r:id="rId32"/>
    <p:sldId id="360" r:id="rId33"/>
    <p:sldId id="363" r:id="rId34"/>
    <p:sldId id="361" r:id="rId35"/>
    <p:sldId id="362" r:id="rId36"/>
    <p:sldId id="369" r:id="rId37"/>
    <p:sldId id="354" r:id="rId38"/>
    <p:sldId id="364" r:id="rId39"/>
    <p:sldId id="365" r:id="rId40"/>
    <p:sldId id="355" r:id="rId41"/>
    <p:sldId id="366" r:id="rId42"/>
    <p:sldId id="367" r:id="rId43"/>
    <p:sldId id="370" r:id="rId44"/>
    <p:sldId id="371" r:id="rId45"/>
    <p:sldId id="36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FF00"/>
    <a:srgbClr val="0080FF"/>
    <a:srgbClr val="C8FFC8"/>
    <a:srgbClr val="FFD0DC"/>
    <a:srgbClr val="F9E500"/>
    <a:srgbClr val="FFFFFF"/>
    <a:srgbClr val="FFC8C8"/>
    <a:srgbClr val="FFDAFF"/>
    <a:srgbClr val="E4F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947"/>
    <p:restoredTop sz="94711"/>
  </p:normalViewPr>
  <p:slideViewPr>
    <p:cSldViewPr snapToGrid="0" snapToObjects="1">
      <p:cViewPr varScale="1">
        <p:scale>
          <a:sx n="185" d="100"/>
          <a:sy n="185" d="100"/>
        </p:scale>
        <p:origin x="344" y="168"/>
      </p:cViewPr>
      <p:guideLst/>
    </p:cSldViewPr>
  </p:slideViewPr>
  <p:outlineViewPr>
    <p:cViewPr>
      <p:scale>
        <a:sx n="33" d="100"/>
        <a:sy n="33" d="100"/>
      </p:scale>
      <p:origin x="0" y="-78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0ABD07-A7ED-5547-B304-46A148372154}" type="datetimeFigureOut">
              <a:rPr lang="en-US" smtClean="0"/>
              <a:t>6/29/21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1B774A-3148-5A4D-A742-E640272617D6}" type="slidenum">
              <a:rPr lang="en-US" smtClean="0"/>
              <a:t>‹#›</a:t>
            </a:fld>
            <a:endParaRPr lang="en-US"/>
          </a:p>
        </p:txBody>
      </p:sp>
    </p:spTree>
    <p:extLst>
      <p:ext uri="{BB962C8B-B14F-4D97-AF65-F5344CB8AC3E}">
        <p14:creationId xmlns:p14="http://schemas.microsoft.com/office/powerpoint/2010/main" val="3653473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888A6-632B-AD43-BE31-1514F38EAA26}"/>
              </a:ext>
            </a:extLst>
          </p:cNvPr>
          <p:cNvSpPr>
            <a:spLocks noGrp="1"/>
          </p:cNvSpPr>
          <p:nvPr>
            <p:ph type="ctrTitle"/>
          </p:nvPr>
        </p:nvSpPr>
        <p:spPr>
          <a:xfrm>
            <a:off x="136265" y="136525"/>
            <a:ext cx="9728498" cy="767117"/>
          </a:xfrm>
        </p:spPr>
        <p:txBody>
          <a:bodyPr anchor="b">
            <a:normAutofit/>
          </a:bodyPr>
          <a:lstStyle>
            <a:lvl1pPr algn="l">
              <a:defRPr sz="4800"/>
            </a:lvl1pPr>
          </a:lstStyle>
          <a:p>
            <a:r>
              <a:rPr lang="en-US" dirty="0"/>
              <a:t>Click to edit Master title style</a:t>
            </a:r>
          </a:p>
        </p:txBody>
      </p:sp>
      <p:sp>
        <p:nvSpPr>
          <p:cNvPr id="3" name="Subtitle 2">
            <a:extLst>
              <a:ext uri="{FF2B5EF4-FFF2-40B4-BE49-F238E27FC236}">
                <a16:creationId xmlns:a16="http://schemas.microsoft.com/office/drawing/2014/main" id="{849773F5-A2FF-BF4E-97C6-0B9F27BE0A6F}"/>
              </a:ext>
            </a:extLst>
          </p:cNvPr>
          <p:cNvSpPr>
            <a:spLocks noGrp="1"/>
          </p:cNvSpPr>
          <p:nvPr>
            <p:ph type="subTitle" idx="1"/>
          </p:nvPr>
        </p:nvSpPr>
        <p:spPr>
          <a:xfrm>
            <a:off x="0" y="6710082"/>
            <a:ext cx="950259" cy="147918"/>
          </a:xfrm>
        </p:spPr>
        <p:txBody>
          <a:bodyPr/>
          <a:lstStyle>
            <a:lvl1pPr marL="0" indent="0" algn="ctr">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19BA3E6-1605-D242-AF11-5584368C7DBE}"/>
              </a:ext>
            </a:extLst>
          </p:cNvPr>
          <p:cNvSpPr>
            <a:spLocks noGrp="1"/>
          </p:cNvSpPr>
          <p:nvPr>
            <p:ph type="dt" sz="half" idx="10"/>
          </p:nvPr>
        </p:nvSpPr>
        <p:spPr/>
        <p:txBody>
          <a:bodyPr/>
          <a:lstStyle/>
          <a:p>
            <a:fld id="{D23636C5-7145-0B4A-9F57-E6B1AE7A3FBE}" type="datetime1">
              <a:rPr lang="en-US" smtClean="0"/>
              <a:t>6/29/21</a:t>
            </a:fld>
            <a:endParaRPr lang="en-US"/>
          </a:p>
        </p:txBody>
      </p:sp>
      <p:sp>
        <p:nvSpPr>
          <p:cNvPr id="5" name="Footer Placeholder 4">
            <a:extLst>
              <a:ext uri="{FF2B5EF4-FFF2-40B4-BE49-F238E27FC236}">
                <a16:creationId xmlns:a16="http://schemas.microsoft.com/office/drawing/2014/main" id="{9BBA3CCF-94CB-2F42-8226-7B2F3D2227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DAC14A-FADC-6C45-8954-69143432DF01}"/>
              </a:ext>
            </a:extLst>
          </p:cNvPr>
          <p:cNvSpPr>
            <a:spLocks noGrp="1"/>
          </p:cNvSpPr>
          <p:nvPr>
            <p:ph type="sldNum" sz="quarter" idx="12"/>
          </p:nvPr>
        </p:nvSpPr>
        <p:spPr>
          <a:xfrm>
            <a:off x="10969662" y="6344957"/>
            <a:ext cx="768275" cy="365125"/>
          </a:xfrm>
        </p:spPr>
        <p:txBody>
          <a:bodyPr/>
          <a:lstStyle>
            <a:lvl1pPr>
              <a:defRPr>
                <a:latin typeface="+mj-lt"/>
              </a:defRPr>
            </a:lvl1pPr>
          </a:lstStyle>
          <a:p>
            <a:fld id="{4A2E0A87-2B1C-6743-89B9-8068540C3467}" type="slidenum">
              <a:rPr lang="en-US" smtClean="0"/>
              <a:pPr/>
              <a:t>‹#›</a:t>
            </a:fld>
            <a:endParaRPr lang="en-US"/>
          </a:p>
        </p:txBody>
      </p:sp>
    </p:spTree>
    <p:extLst>
      <p:ext uri="{BB962C8B-B14F-4D97-AF65-F5344CB8AC3E}">
        <p14:creationId xmlns:p14="http://schemas.microsoft.com/office/powerpoint/2010/main" val="3721807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D53A7-BC4E-9647-A254-FC5AC4BB08D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FDAA50-CA89-004A-9324-849429C3CB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BE2E57-F46E-BE42-BC31-7102EA32E28C}"/>
              </a:ext>
            </a:extLst>
          </p:cNvPr>
          <p:cNvSpPr>
            <a:spLocks noGrp="1"/>
          </p:cNvSpPr>
          <p:nvPr>
            <p:ph type="dt" sz="half" idx="10"/>
          </p:nvPr>
        </p:nvSpPr>
        <p:spPr/>
        <p:txBody>
          <a:bodyPr/>
          <a:lstStyle/>
          <a:p>
            <a:fld id="{28DDC4C2-CF40-2F49-9DE5-3EBF4D51E75E}" type="datetime1">
              <a:rPr lang="en-US" smtClean="0"/>
              <a:t>6/29/21</a:t>
            </a:fld>
            <a:endParaRPr lang="en-US"/>
          </a:p>
        </p:txBody>
      </p:sp>
      <p:sp>
        <p:nvSpPr>
          <p:cNvPr id="5" name="Footer Placeholder 4">
            <a:extLst>
              <a:ext uri="{FF2B5EF4-FFF2-40B4-BE49-F238E27FC236}">
                <a16:creationId xmlns:a16="http://schemas.microsoft.com/office/drawing/2014/main" id="{9A148BAC-99CA-8045-B2A7-1DCEA16D63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7D7DDD-A721-6D46-82BF-33FC4B568BCA}"/>
              </a:ext>
            </a:extLst>
          </p:cNvPr>
          <p:cNvSpPr>
            <a:spLocks noGrp="1"/>
          </p:cNvSpPr>
          <p:nvPr>
            <p:ph type="sldNum" sz="quarter" idx="12"/>
          </p:nvPr>
        </p:nvSpPr>
        <p:spPr/>
        <p:txBody>
          <a:bodyPr/>
          <a:lstStyle/>
          <a:p>
            <a:fld id="{4A2E0A87-2B1C-6743-89B9-8068540C3467}" type="slidenum">
              <a:rPr lang="en-US" smtClean="0"/>
              <a:t>‹#›</a:t>
            </a:fld>
            <a:endParaRPr lang="en-US"/>
          </a:p>
        </p:txBody>
      </p:sp>
    </p:spTree>
    <p:extLst>
      <p:ext uri="{BB962C8B-B14F-4D97-AF65-F5344CB8AC3E}">
        <p14:creationId xmlns:p14="http://schemas.microsoft.com/office/powerpoint/2010/main" val="2754024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F808F8-2D39-7047-8F6C-15BFF820974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74831D-5F56-C542-9A72-EB902FF2E2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BDD1B8-C3CB-E34B-8B8B-3E0D699015B7}"/>
              </a:ext>
            </a:extLst>
          </p:cNvPr>
          <p:cNvSpPr>
            <a:spLocks noGrp="1"/>
          </p:cNvSpPr>
          <p:nvPr>
            <p:ph type="dt" sz="half" idx="10"/>
          </p:nvPr>
        </p:nvSpPr>
        <p:spPr/>
        <p:txBody>
          <a:bodyPr/>
          <a:lstStyle/>
          <a:p>
            <a:fld id="{68D53B85-6C77-A04F-A197-637DFAE9EEB6}" type="datetime1">
              <a:rPr lang="en-US" smtClean="0"/>
              <a:t>6/29/21</a:t>
            </a:fld>
            <a:endParaRPr lang="en-US"/>
          </a:p>
        </p:txBody>
      </p:sp>
      <p:sp>
        <p:nvSpPr>
          <p:cNvPr id="5" name="Footer Placeholder 4">
            <a:extLst>
              <a:ext uri="{FF2B5EF4-FFF2-40B4-BE49-F238E27FC236}">
                <a16:creationId xmlns:a16="http://schemas.microsoft.com/office/drawing/2014/main" id="{94B2F954-7549-244F-B917-756C4BA3CD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360F97-44AC-0041-8488-61F9EB5298F5}"/>
              </a:ext>
            </a:extLst>
          </p:cNvPr>
          <p:cNvSpPr>
            <a:spLocks noGrp="1"/>
          </p:cNvSpPr>
          <p:nvPr>
            <p:ph type="sldNum" sz="quarter" idx="12"/>
          </p:nvPr>
        </p:nvSpPr>
        <p:spPr/>
        <p:txBody>
          <a:bodyPr/>
          <a:lstStyle/>
          <a:p>
            <a:fld id="{4A2E0A87-2B1C-6743-89B9-8068540C3467}" type="slidenum">
              <a:rPr lang="en-US" smtClean="0"/>
              <a:t>‹#›</a:t>
            </a:fld>
            <a:endParaRPr lang="en-US"/>
          </a:p>
        </p:txBody>
      </p:sp>
    </p:spTree>
    <p:extLst>
      <p:ext uri="{BB962C8B-B14F-4D97-AF65-F5344CB8AC3E}">
        <p14:creationId xmlns:p14="http://schemas.microsoft.com/office/powerpoint/2010/main" val="3639506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9EEE0-E801-6D47-89A5-3EE1826DAA95}"/>
              </a:ext>
            </a:extLst>
          </p:cNvPr>
          <p:cNvSpPr>
            <a:spLocks noGrp="1"/>
          </p:cNvSpPr>
          <p:nvPr>
            <p:ph type="title"/>
          </p:nvPr>
        </p:nvSpPr>
        <p:spPr>
          <a:xfrm>
            <a:off x="267148" y="257550"/>
            <a:ext cx="10515600" cy="872004"/>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06F2F2B-C644-E440-A602-40C92B202DAE}"/>
              </a:ext>
            </a:extLst>
          </p:cNvPr>
          <p:cNvSpPr>
            <a:spLocks noGrp="1"/>
          </p:cNvSpPr>
          <p:nvPr>
            <p:ph idx="1"/>
          </p:nvPr>
        </p:nvSpPr>
        <p:spPr>
          <a:xfrm>
            <a:off x="0" y="6492090"/>
            <a:ext cx="534296" cy="365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3D85C9-B5B7-8346-8432-0038A4FD7476}"/>
              </a:ext>
            </a:extLst>
          </p:cNvPr>
          <p:cNvSpPr>
            <a:spLocks noGrp="1"/>
          </p:cNvSpPr>
          <p:nvPr>
            <p:ph type="dt" sz="half" idx="10"/>
          </p:nvPr>
        </p:nvSpPr>
        <p:spPr/>
        <p:txBody>
          <a:bodyPr/>
          <a:lstStyle/>
          <a:p>
            <a:fld id="{9B5FD81E-AA89-8E43-BC1D-2F081F5DF967}" type="datetime1">
              <a:rPr lang="en-US" smtClean="0"/>
              <a:t>6/29/21</a:t>
            </a:fld>
            <a:endParaRPr lang="en-US"/>
          </a:p>
        </p:txBody>
      </p:sp>
      <p:sp>
        <p:nvSpPr>
          <p:cNvPr id="5" name="Footer Placeholder 4">
            <a:extLst>
              <a:ext uri="{FF2B5EF4-FFF2-40B4-BE49-F238E27FC236}">
                <a16:creationId xmlns:a16="http://schemas.microsoft.com/office/drawing/2014/main" id="{0CDD2A3C-DCD0-1842-A83E-FE8478635C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925004-8A9F-4C40-9422-7D1A707DF874}"/>
              </a:ext>
            </a:extLst>
          </p:cNvPr>
          <p:cNvSpPr>
            <a:spLocks noGrp="1"/>
          </p:cNvSpPr>
          <p:nvPr>
            <p:ph type="sldNum" sz="quarter" idx="12"/>
          </p:nvPr>
        </p:nvSpPr>
        <p:spPr>
          <a:xfrm>
            <a:off x="11220226" y="6356350"/>
            <a:ext cx="585395" cy="365125"/>
          </a:xfrm>
        </p:spPr>
        <p:txBody>
          <a:bodyPr/>
          <a:lstStyle/>
          <a:p>
            <a:fld id="{4A2E0A87-2B1C-6743-89B9-8068540C3467}" type="slidenum">
              <a:rPr lang="en-US" smtClean="0"/>
              <a:t>‹#›</a:t>
            </a:fld>
            <a:endParaRPr lang="en-US"/>
          </a:p>
        </p:txBody>
      </p:sp>
    </p:spTree>
    <p:extLst>
      <p:ext uri="{BB962C8B-B14F-4D97-AF65-F5344CB8AC3E}">
        <p14:creationId xmlns:p14="http://schemas.microsoft.com/office/powerpoint/2010/main" val="961258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1866E-F6D9-464D-B25D-345AAF98DF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5275F4-6925-7242-97AC-32E2E4791A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AAEEF1-5DD8-1B4E-8FC9-FA0B805F0013}"/>
              </a:ext>
            </a:extLst>
          </p:cNvPr>
          <p:cNvSpPr>
            <a:spLocks noGrp="1"/>
          </p:cNvSpPr>
          <p:nvPr>
            <p:ph type="dt" sz="half" idx="10"/>
          </p:nvPr>
        </p:nvSpPr>
        <p:spPr/>
        <p:txBody>
          <a:bodyPr/>
          <a:lstStyle/>
          <a:p>
            <a:fld id="{D79C6D16-E0CA-5242-883B-B6829E6F30B3}" type="datetime1">
              <a:rPr lang="en-US" smtClean="0"/>
              <a:t>6/29/21</a:t>
            </a:fld>
            <a:endParaRPr lang="en-US"/>
          </a:p>
        </p:txBody>
      </p:sp>
      <p:sp>
        <p:nvSpPr>
          <p:cNvPr id="5" name="Footer Placeholder 4">
            <a:extLst>
              <a:ext uri="{FF2B5EF4-FFF2-40B4-BE49-F238E27FC236}">
                <a16:creationId xmlns:a16="http://schemas.microsoft.com/office/drawing/2014/main" id="{5543A46A-BA22-D94A-A9F2-843EDDF64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D3C542-A27E-F542-89D4-529E4A8A90E5}"/>
              </a:ext>
            </a:extLst>
          </p:cNvPr>
          <p:cNvSpPr>
            <a:spLocks noGrp="1"/>
          </p:cNvSpPr>
          <p:nvPr>
            <p:ph type="sldNum" sz="quarter" idx="12"/>
          </p:nvPr>
        </p:nvSpPr>
        <p:spPr/>
        <p:txBody>
          <a:bodyPr/>
          <a:lstStyle/>
          <a:p>
            <a:fld id="{4A2E0A87-2B1C-6743-89B9-8068540C3467}" type="slidenum">
              <a:rPr lang="en-US" smtClean="0"/>
              <a:t>‹#›</a:t>
            </a:fld>
            <a:endParaRPr lang="en-US"/>
          </a:p>
        </p:txBody>
      </p:sp>
    </p:spTree>
    <p:extLst>
      <p:ext uri="{BB962C8B-B14F-4D97-AF65-F5344CB8AC3E}">
        <p14:creationId xmlns:p14="http://schemas.microsoft.com/office/powerpoint/2010/main" val="2121049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8B795-8B1D-784A-8EDE-9119E09104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4F544D-0E7A-2945-84CE-9C6F70ABA2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5D6B6C-2709-4842-906E-7685311FCE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AB84374-6D0C-AB45-8159-43D7B6E966E7}"/>
              </a:ext>
            </a:extLst>
          </p:cNvPr>
          <p:cNvSpPr>
            <a:spLocks noGrp="1"/>
          </p:cNvSpPr>
          <p:nvPr>
            <p:ph type="dt" sz="half" idx="10"/>
          </p:nvPr>
        </p:nvSpPr>
        <p:spPr/>
        <p:txBody>
          <a:bodyPr/>
          <a:lstStyle/>
          <a:p>
            <a:fld id="{9DAC4608-98A6-ED45-8F8B-6C909D9BA1B2}" type="datetime1">
              <a:rPr lang="en-US" smtClean="0"/>
              <a:t>6/29/21</a:t>
            </a:fld>
            <a:endParaRPr lang="en-US"/>
          </a:p>
        </p:txBody>
      </p:sp>
      <p:sp>
        <p:nvSpPr>
          <p:cNvPr id="6" name="Footer Placeholder 5">
            <a:extLst>
              <a:ext uri="{FF2B5EF4-FFF2-40B4-BE49-F238E27FC236}">
                <a16:creationId xmlns:a16="http://schemas.microsoft.com/office/drawing/2014/main" id="{DBA129B2-3933-9048-AB4F-0818D981CB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84D815-9AA5-0C4B-ABA1-38E743F03AB8}"/>
              </a:ext>
            </a:extLst>
          </p:cNvPr>
          <p:cNvSpPr>
            <a:spLocks noGrp="1"/>
          </p:cNvSpPr>
          <p:nvPr>
            <p:ph type="sldNum" sz="quarter" idx="12"/>
          </p:nvPr>
        </p:nvSpPr>
        <p:spPr/>
        <p:txBody>
          <a:bodyPr/>
          <a:lstStyle/>
          <a:p>
            <a:fld id="{4A2E0A87-2B1C-6743-89B9-8068540C3467}" type="slidenum">
              <a:rPr lang="en-US" smtClean="0"/>
              <a:t>‹#›</a:t>
            </a:fld>
            <a:endParaRPr lang="en-US"/>
          </a:p>
        </p:txBody>
      </p:sp>
    </p:spTree>
    <p:extLst>
      <p:ext uri="{BB962C8B-B14F-4D97-AF65-F5344CB8AC3E}">
        <p14:creationId xmlns:p14="http://schemas.microsoft.com/office/powerpoint/2010/main" val="2546955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705AB-D0D5-F046-AEBE-914115443D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CC0500B-C0DC-A442-AA57-9E4BEAAE72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07D79A-C9BB-374E-902F-253554241F8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F6F53A-DACD-0145-A380-1D31056C6E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DB57B7-6058-9042-8885-82E041C182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C9456F-8B2F-334F-8212-E4236F288138}"/>
              </a:ext>
            </a:extLst>
          </p:cNvPr>
          <p:cNvSpPr>
            <a:spLocks noGrp="1"/>
          </p:cNvSpPr>
          <p:nvPr>
            <p:ph type="dt" sz="half" idx="10"/>
          </p:nvPr>
        </p:nvSpPr>
        <p:spPr/>
        <p:txBody>
          <a:bodyPr/>
          <a:lstStyle/>
          <a:p>
            <a:fld id="{0B5E90CB-C0E4-ED4B-86F4-84A537EDB07D}" type="datetime1">
              <a:rPr lang="en-US" smtClean="0"/>
              <a:t>6/29/21</a:t>
            </a:fld>
            <a:endParaRPr lang="en-US"/>
          </a:p>
        </p:txBody>
      </p:sp>
      <p:sp>
        <p:nvSpPr>
          <p:cNvPr id="8" name="Footer Placeholder 7">
            <a:extLst>
              <a:ext uri="{FF2B5EF4-FFF2-40B4-BE49-F238E27FC236}">
                <a16:creationId xmlns:a16="http://schemas.microsoft.com/office/drawing/2014/main" id="{A4B3BEC2-E924-F84F-8F42-109147E2017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413F824-C3C5-5445-AACA-D12E89C363A2}"/>
              </a:ext>
            </a:extLst>
          </p:cNvPr>
          <p:cNvSpPr>
            <a:spLocks noGrp="1"/>
          </p:cNvSpPr>
          <p:nvPr>
            <p:ph type="sldNum" sz="quarter" idx="12"/>
          </p:nvPr>
        </p:nvSpPr>
        <p:spPr/>
        <p:txBody>
          <a:bodyPr/>
          <a:lstStyle/>
          <a:p>
            <a:fld id="{4A2E0A87-2B1C-6743-89B9-8068540C3467}" type="slidenum">
              <a:rPr lang="en-US" smtClean="0"/>
              <a:t>‹#›</a:t>
            </a:fld>
            <a:endParaRPr lang="en-US"/>
          </a:p>
        </p:txBody>
      </p:sp>
    </p:spTree>
    <p:extLst>
      <p:ext uri="{BB962C8B-B14F-4D97-AF65-F5344CB8AC3E}">
        <p14:creationId xmlns:p14="http://schemas.microsoft.com/office/powerpoint/2010/main" val="2011096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9FDE3-7023-4A40-A367-9E24621BFF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D4BA91-B1D2-8645-A1F7-6D39C0BCA8C0}"/>
              </a:ext>
            </a:extLst>
          </p:cNvPr>
          <p:cNvSpPr>
            <a:spLocks noGrp="1"/>
          </p:cNvSpPr>
          <p:nvPr>
            <p:ph type="dt" sz="half" idx="10"/>
          </p:nvPr>
        </p:nvSpPr>
        <p:spPr/>
        <p:txBody>
          <a:bodyPr/>
          <a:lstStyle/>
          <a:p>
            <a:fld id="{EE0E6B5C-5F9E-7041-92FA-A878693CE1DC}" type="datetime1">
              <a:rPr lang="en-US" smtClean="0"/>
              <a:t>6/29/21</a:t>
            </a:fld>
            <a:endParaRPr lang="en-US"/>
          </a:p>
        </p:txBody>
      </p:sp>
      <p:sp>
        <p:nvSpPr>
          <p:cNvPr id="4" name="Footer Placeholder 3">
            <a:extLst>
              <a:ext uri="{FF2B5EF4-FFF2-40B4-BE49-F238E27FC236}">
                <a16:creationId xmlns:a16="http://schemas.microsoft.com/office/drawing/2014/main" id="{3C19210C-ED92-A441-B081-88CC008187B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A646511-F8DF-2C4B-B127-27173B9CB574}"/>
              </a:ext>
            </a:extLst>
          </p:cNvPr>
          <p:cNvSpPr>
            <a:spLocks noGrp="1"/>
          </p:cNvSpPr>
          <p:nvPr>
            <p:ph type="sldNum" sz="quarter" idx="12"/>
          </p:nvPr>
        </p:nvSpPr>
        <p:spPr/>
        <p:txBody>
          <a:bodyPr/>
          <a:lstStyle/>
          <a:p>
            <a:fld id="{4A2E0A87-2B1C-6743-89B9-8068540C3467}" type="slidenum">
              <a:rPr lang="en-US" smtClean="0"/>
              <a:t>‹#›</a:t>
            </a:fld>
            <a:endParaRPr lang="en-US"/>
          </a:p>
        </p:txBody>
      </p:sp>
    </p:spTree>
    <p:extLst>
      <p:ext uri="{BB962C8B-B14F-4D97-AF65-F5344CB8AC3E}">
        <p14:creationId xmlns:p14="http://schemas.microsoft.com/office/powerpoint/2010/main" val="2347642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742CAE-4837-5846-854C-E9348EE761C9}"/>
              </a:ext>
            </a:extLst>
          </p:cNvPr>
          <p:cNvSpPr>
            <a:spLocks noGrp="1"/>
          </p:cNvSpPr>
          <p:nvPr>
            <p:ph type="dt" sz="half" idx="10"/>
          </p:nvPr>
        </p:nvSpPr>
        <p:spPr/>
        <p:txBody>
          <a:bodyPr/>
          <a:lstStyle/>
          <a:p>
            <a:fld id="{BB361EA0-DB45-4B4C-A25A-4A695D3B565D}" type="datetime1">
              <a:rPr lang="en-US" smtClean="0"/>
              <a:t>6/29/21</a:t>
            </a:fld>
            <a:endParaRPr lang="en-US"/>
          </a:p>
        </p:txBody>
      </p:sp>
      <p:sp>
        <p:nvSpPr>
          <p:cNvPr id="3" name="Footer Placeholder 2">
            <a:extLst>
              <a:ext uri="{FF2B5EF4-FFF2-40B4-BE49-F238E27FC236}">
                <a16:creationId xmlns:a16="http://schemas.microsoft.com/office/drawing/2014/main" id="{A828C868-BE15-CD42-80CA-AA093C2C80D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3E4044E-1B13-E44A-A144-1D2B722B6B77}"/>
              </a:ext>
            </a:extLst>
          </p:cNvPr>
          <p:cNvSpPr>
            <a:spLocks noGrp="1"/>
          </p:cNvSpPr>
          <p:nvPr>
            <p:ph type="sldNum" sz="quarter" idx="12"/>
          </p:nvPr>
        </p:nvSpPr>
        <p:spPr/>
        <p:txBody>
          <a:bodyPr/>
          <a:lstStyle/>
          <a:p>
            <a:fld id="{4A2E0A87-2B1C-6743-89B9-8068540C3467}" type="slidenum">
              <a:rPr lang="en-US" smtClean="0"/>
              <a:t>‹#›</a:t>
            </a:fld>
            <a:endParaRPr lang="en-US"/>
          </a:p>
        </p:txBody>
      </p:sp>
    </p:spTree>
    <p:extLst>
      <p:ext uri="{BB962C8B-B14F-4D97-AF65-F5344CB8AC3E}">
        <p14:creationId xmlns:p14="http://schemas.microsoft.com/office/powerpoint/2010/main" val="2563965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F7944-C32B-1342-9039-FEB363648E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11D749-E12B-1246-947E-EBE4D37BB9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9643017-ED9C-184D-B9B8-CF1B7BDDE6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B93DAD-DCBE-2F44-A8DA-D98315142FBB}"/>
              </a:ext>
            </a:extLst>
          </p:cNvPr>
          <p:cNvSpPr>
            <a:spLocks noGrp="1"/>
          </p:cNvSpPr>
          <p:nvPr>
            <p:ph type="dt" sz="half" idx="10"/>
          </p:nvPr>
        </p:nvSpPr>
        <p:spPr/>
        <p:txBody>
          <a:bodyPr/>
          <a:lstStyle/>
          <a:p>
            <a:fld id="{D4176165-0833-9548-BE1C-E31572B886F4}" type="datetime1">
              <a:rPr lang="en-US" smtClean="0"/>
              <a:t>6/29/21</a:t>
            </a:fld>
            <a:endParaRPr lang="en-US"/>
          </a:p>
        </p:txBody>
      </p:sp>
      <p:sp>
        <p:nvSpPr>
          <p:cNvPr id="6" name="Footer Placeholder 5">
            <a:extLst>
              <a:ext uri="{FF2B5EF4-FFF2-40B4-BE49-F238E27FC236}">
                <a16:creationId xmlns:a16="http://schemas.microsoft.com/office/drawing/2014/main" id="{EB187CD9-7F71-2D4B-BA72-40DA3608A5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5BA4F2-6920-EB49-B136-B5F2E605A662}"/>
              </a:ext>
            </a:extLst>
          </p:cNvPr>
          <p:cNvSpPr>
            <a:spLocks noGrp="1"/>
          </p:cNvSpPr>
          <p:nvPr>
            <p:ph type="sldNum" sz="quarter" idx="12"/>
          </p:nvPr>
        </p:nvSpPr>
        <p:spPr/>
        <p:txBody>
          <a:bodyPr/>
          <a:lstStyle/>
          <a:p>
            <a:fld id="{4A2E0A87-2B1C-6743-89B9-8068540C3467}" type="slidenum">
              <a:rPr lang="en-US" smtClean="0"/>
              <a:t>‹#›</a:t>
            </a:fld>
            <a:endParaRPr lang="en-US"/>
          </a:p>
        </p:txBody>
      </p:sp>
    </p:spTree>
    <p:extLst>
      <p:ext uri="{BB962C8B-B14F-4D97-AF65-F5344CB8AC3E}">
        <p14:creationId xmlns:p14="http://schemas.microsoft.com/office/powerpoint/2010/main" val="4168259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F32C7-E6D8-3C46-BD16-B52C6B24A4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FEFDDE-E05C-EA49-A0A8-B1ED25E633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7199431-7C60-594F-B911-F3EA4399E9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200D90-8DD9-F445-BDE6-1866CE3CEDEF}"/>
              </a:ext>
            </a:extLst>
          </p:cNvPr>
          <p:cNvSpPr>
            <a:spLocks noGrp="1"/>
          </p:cNvSpPr>
          <p:nvPr>
            <p:ph type="dt" sz="half" idx="10"/>
          </p:nvPr>
        </p:nvSpPr>
        <p:spPr/>
        <p:txBody>
          <a:bodyPr/>
          <a:lstStyle/>
          <a:p>
            <a:fld id="{67655E09-09B0-8A48-A05C-4BD920881C71}" type="datetime1">
              <a:rPr lang="en-US" smtClean="0"/>
              <a:t>6/29/21</a:t>
            </a:fld>
            <a:endParaRPr lang="en-US"/>
          </a:p>
        </p:txBody>
      </p:sp>
      <p:sp>
        <p:nvSpPr>
          <p:cNvPr id="6" name="Footer Placeholder 5">
            <a:extLst>
              <a:ext uri="{FF2B5EF4-FFF2-40B4-BE49-F238E27FC236}">
                <a16:creationId xmlns:a16="http://schemas.microsoft.com/office/drawing/2014/main" id="{07418312-1FB7-9C4A-8756-496BAEB728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C7A2C9-7716-EE4F-AF88-D3D9191213E4}"/>
              </a:ext>
            </a:extLst>
          </p:cNvPr>
          <p:cNvSpPr>
            <a:spLocks noGrp="1"/>
          </p:cNvSpPr>
          <p:nvPr>
            <p:ph type="sldNum" sz="quarter" idx="12"/>
          </p:nvPr>
        </p:nvSpPr>
        <p:spPr/>
        <p:txBody>
          <a:bodyPr/>
          <a:lstStyle/>
          <a:p>
            <a:fld id="{4A2E0A87-2B1C-6743-89B9-8068540C3467}" type="slidenum">
              <a:rPr lang="en-US" smtClean="0"/>
              <a:t>‹#›</a:t>
            </a:fld>
            <a:endParaRPr lang="en-US"/>
          </a:p>
        </p:txBody>
      </p:sp>
    </p:spTree>
    <p:extLst>
      <p:ext uri="{BB962C8B-B14F-4D97-AF65-F5344CB8AC3E}">
        <p14:creationId xmlns:p14="http://schemas.microsoft.com/office/powerpoint/2010/main" val="1835015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7169D6-088F-A240-A7DC-9E7A33370A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CCA3323-5464-9A40-94A7-6E9A3926DE18}"/>
              </a:ext>
            </a:extLst>
          </p:cNvPr>
          <p:cNvSpPr>
            <a:spLocks noGrp="1"/>
          </p:cNvSpPr>
          <p:nvPr>
            <p:ph type="body" idx="1"/>
          </p:nvPr>
        </p:nvSpPr>
        <p:spPr>
          <a:xfrm>
            <a:off x="66453" y="6356350"/>
            <a:ext cx="629093" cy="50165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9658185-6040-2E43-AA4A-5E96CD5B8D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055648-9BFB-4045-9756-A16DF6A8F885}" type="datetime1">
              <a:rPr lang="en-US" smtClean="0"/>
              <a:t>6/29/21</a:t>
            </a:fld>
            <a:endParaRPr lang="en-US"/>
          </a:p>
        </p:txBody>
      </p:sp>
      <p:sp>
        <p:nvSpPr>
          <p:cNvPr id="5" name="Footer Placeholder 4">
            <a:extLst>
              <a:ext uri="{FF2B5EF4-FFF2-40B4-BE49-F238E27FC236}">
                <a16:creationId xmlns:a16="http://schemas.microsoft.com/office/drawing/2014/main" id="{2F18DC8D-8298-4542-AED4-79CB469366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D28828C-9AC5-7749-833B-0A7C044C4B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2E0A87-2B1C-6743-89B9-8068540C3467}" type="slidenum">
              <a:rPr lang="en-US" smtClean="0"/>
              <a:t>‹#›</a:t>
            </a:fld>
            <a:endParaRPr lang="en-US"/>
          </a:p>
        </p:txBody>
      </p:sp>
    </p:spTree>
    <p:extLst>
      <p:ext uri="{BB962C8B-B14F-4D97-AF65-F5344CB8AC3E}">
        <p14:creationId xmlns:p14="http://schemas.microsoft.com/office/powerpoint/2010/main" val="925480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gif"/><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gif"/><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 Id="rId4" Type="http://schemas.openxmlformats.org/officeDocument/2006/relationships/image" Target="../media/image32.emf"/></Relationships>
</file>

<file path=ppt/slides/_rels/slide2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1.jpg"/><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10C5B233-7A80-9043-9F3A-D00095FDE2BB}"/>
              </a:ext>
            </a:extLst>
          </p:cNvPr>
          <p:cNvSpPr/>
          <p:nvPr/>
        </p:nvSpPr>
        <p:spPr>
          <a:xfrm>
            <a:off x="4286250" y="182880"/>
            <a:ext cx="6629400" cy="5692140"/>
          </a:xfrm>
          <a:custGeom>
            <a:avLst/>
            <a:gdLst>
              <a:gd name="connsiteX0" fmla="*/ 2754630 w 6629400"/>
              <a:gd name="connsiteY0" fmla="*/ 0 h 5692140"/>
              <a:gd name="connsiteX1" fmla="*/ 6629400 w 6629400"/>
              <a:gd name="connsiteY1" fmla="*/ 1794510 h 5692140"/>
              <a:gd name="connsiteX2" fmla="*/ 4766310 w 6629400"/>
              <a:gd name="connsiteY2" fmla="*/ 5692140 h 5692140"/>
              <a:gd name="connsiteX3" fmla="*/ 0 w 6629400"/>
              <a:gd name="connsiteY3" fmla="*/ 3566160 h 5692140"/>
              <a:gd name="connsiteX4" fmla="*/ 2754630 w 6629400"/>
              <a:gd name="connsiteY4" fmla="*/ 0 h 5692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9400" h="5692140">
                <a:moveTo>
                  <a:pt x="2754630" y="0"/>
                </a:moveTo>
                <a:lnTo>
                  <a:pt x="6629400" y="1794510"/>
                </a:lnTo>
                <a:lnTo>
                  <a:pt x="4766310" y="5692140"/>
                </a:lnTo>
                <a:lnTo>
                  <a:pt x="0" y="3566160"/>
                </a:lnTo>
                <a:lnTo>
                  <a:pt x="2754630"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F81FB3-1A0D-9547-A404-D1CA384DACFF}"/>
              </a:ext>
            </a:extLst>
          </p:cNvPr>
          <p:cNvSpPr>
            <a:spLocks noGrp="1"/>
          </p:cNvSpPr>
          <p:nvPr>
            <p:ph type="ctrTitle"/>
          </p:nvPr>
        </p:nvSpPr>
        <p:spPr>
          <a:xfrm>
            <a:off x="1391680" y="711441"/>
            <a:ext cx="7018020" cy="3794760"/>
          </a:xfrm>
        </p:spPr>
        <p:txBody>
          <a:bodyPr>
            <a:normAutofit/>
          </a:bodyPr>
          <a:lstStyle/>
          <a:p>
            <a:pPr algn="r"/>
            <a:r>
              <a:rPr lang="en-US" dirty="0"/>
              <a:t>How Analogy Helped Create the New Science of Thermodynamics</a:t>
            </a:r>
            <a:br>
              <a:rPr lang="en-US" dirty="0"/>
            </a:br>
            <a:br>
              <a:rPr lang="en-US" sz="1800" dirty="0"/>
            </a:br>
            <a:r>
              <a:rPr lang="en-US" sz="1800" dirty="0"/>
              <a:t>John D. Norton</a:t>
            </a:r>
            <a:br>
              <a:rPr lang="en-US" sz="1800" dirty="0"/>
            </a:br>
            <a:r>
              <a:rPr lang="en-US" sz="1800" dirty="0"/>
              <a:t>Department of History and Philosophy of Science</a:t>
            </a:r>
            <a:br>
              <a:rPr lang="en-US" sz="1800" dirty="0"/>
            </a:br>
            <a:r>
              <a:rPr lang="en-US" sz="1800" dirty="0"/>
              <a:t>University of Pittsburgh</a:t>
            </a:r>
          </a:p>
        </p:txBody>
      </p:sp>
      <p:sp>
        <p:nvSpPr>
          <p:cNvPr id="3" name="Subtitle 2">
            <a:extLst>
              <a:ext uri="{FF2B5EF4-FFF2-40B4-BE49-F238E27FC236}">
                <a16:creationId xmlns:a16="http://schemas.microsoft.com/office/drawing/2014/main" id="{D2540578-9116-7649-A960-9C6003F9F7B0}"/>
              </a:ext>
            </a:extLst>
          </p:cNvPr>
          <p:cNvSpPr>
            <a:spLocks noGrp="1"/>
          </p:cNvSpPr>
          <p:nvPr>
            <p:ph type="subTitle" idx="1"/>
          </p:nvPr>
        </p:nvSpPr>
        <p:spPr/>
        <p:txBody>
          <a:bodyPr>
            <a:normAutofit fontScale="25000" lnSpcReduction="20000"/>
          </a:bodyPr>
          <a:lstStyle/>
          <a:p>
            <a:endParaRPr lang="en-US"/>
          </a:p>
        </p:txBody>
      </p:sp>
    </p:spTree>
    <p:extLst>
      <p:ext uri="{BB962C8B-B14F-4D97-AF65-F5344CB8AC3E}">
        <p14:creationId xmlns:p14="http://schemas.microsoft.com/office/powerpoint/2010/main" val="456823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6B507-8648-A94E-9A0B-0E4FB5026250}"/>
              </a:ext>
            </a:extLst>
          </p:cNvPr>
          <p:cNvSpPr>
            <a:spLocks noGrp="1"/>
          </p:cNvSpPr>
          <p:nvPr>
            <p:ph type="title"/>
          </p:nvPr>
        </p:nvSpPr>
        <p:spPr>
          <a:xfrm>
            <a:off x="626376" y="249386"/>
            <a:ext cx="10515600" cy="872004"/>
          </a:xfrm>
        </p:spPr>
        <p:txBody>
          <a:bodyPr>
            <a:normAutofit/>
          </a:bodyPr>
          <a:lstStyle/>
          <a:p>
            <a:r>
              <a:rPr lang="en-US" dirty="0" err="1"/>
              <a:t>Sadi</a:t>
            </a:r>
            <a:r>
              <a:rPr lang="en-US" dirty="0"/>
              <a:t> Carnot, </a:t>
            </a:r>
            <a:r>
              <a:rPr lang="en-US" i="1" dirty="0" err="1"/>
              <a:t>Réflexions</a:t>
            </a:r>
            <a:r>
              <a:rPr lang="en-US" i="1" dirty="0"/>
              <a:t>…</a:t>
            </a:r>
            <a:endParaRPr lang="en-US" dirty="0"/>
          </a:p>
        </p:txBody>
      </p:sp>
      <p:pic>
        <p:nvPicPr>
          <p:cNvPr id="8" name="Content Placeholder 7" descr="A portrait of a person&#10;&#10;Description automatically generated with medium confidence">
            <a:extLst>
              <a:ext uri="{FF2B5EF4-FFF2-40B4-BE49-F238E27FC236}">
                <a16:creationId xmlns:a16="http://schemas.microsoft.com/office/drawing/2014/main" id="{5109049F-C1D7-154E-BA75-22A57242AAC4}"/>
              </a:ext>
            </a:extLst>
          </p:cNvPr>
          <p:cNvPicPr>
            <a:picLocks noGrp="1" noChangeAspect="1"/>
          </p:cNvPicPr>
          <p:nvPr>
            <p:ph idx="1"/>
          </p:nvPr>
        </p:nvPicPr>
        <p:blipFill>
          <a:blip r:embed="rId2"/>
          <a:stretch>
            <a:fillRect/>
          </a:stretch>
        </p:blipFill>
        <p:spPr>
          <a:xfrm>
            <a:off x="9407408" y="136525"/>
            <a:ext cx="2517444" cy="2998561"/>
          </a:xfrm>
        </p:spPr>
      </p:pic>
      <p:sp>
        <p:nvSpPr>
          <p:cNvPr id="4" name="Slide Number Placeholder 3">
            <a:extLst>
              <a:ext uri="{FF2B5EF4-FFF2-40B4-BE49-F238E27FC236}">
                <a16:creationId xmlns:a16="http://schemas.microsoft.com/office/drawing/2014/main" id="{77FAEDC6-8E6E-DC45-9541-9C61DCDA213E}"/>
              </a:ext>
            </a:extLst>
          </p:cNvPr>
          <p:cNvSpPr>
            <a:spLocks noGrp="1"/>
          </p:cNvSpPr>
          <p:nvPr>
            <p:ph type="sldNum" sz="quarter" idx="12"/>
          </p:nvPr>
        </p:nvSpPr>
        <p:spPr/>
        <p:txBody>
          <a:bodyPr/>
          <a:lstStyle/>
          <a:p>
            <a:fld id="{4A2E0A87-2B1C-6743-89B9-8068540C3467}" type="slidenum">
              <a:rPr lang="en-US" smtClean="0"/>
              <a:t>10</a:t>
            </a:fld>
            <a:endParaRPr lang="en-US"/>
          </a:p>
        </p:txBody>
      </p:sp>
      <p:sp>
        <p:nvSpPr>
          <p:cNvPr id="5" name="TextBox 4">
            <a:extLst>
              <a:ext uri="{FF2B5EF4-FFF2-40B4-BE49-F238E27FC236}">
                <a16:creationId xmlns:a16="http://schemas.microsoft.com/office/drawing/2014/main" id="{F44680AA-C5BB-9640-AF0B-E57C2C517FEC}"/>
              </a:ext>
            </a:extLst>
          </p:cNvPr>
          <p:cNvSpPr txBox="1"/>
          <p:nvPr/>
        </p:nvSpPr>
        <p:spPr>
          <a:xfrm>
            <a:off x="411480" y="1270952"/>
            <a:ext cx="8667205" cy="3970318"/>
          </a:xfrm>
          <a:prstGeom prst="rect">
            <a:avLst/>
          </a:prstGeom>
          <a:noFill/>
        </p:spPr>
        <p:txBody>
          <a:bodyPr wrap="square" rtlCol="0">
            <a:spAutoFit/>
          </a:bodyPr>
          <a:lstStyle/>
          <a:p>
            <a:r>
              <a:rPr lang="en-US" sz="2800" dirty="0">
                <a:latin typeface="+mj-lt"/>
              </a:rPr>
              <a:t>“The phenomenon of the production of motion by heat has not been considered from a sufficiently general point of view. … In order to consider in the most general way the principle of the production of motion by heat, it must be considered independently of any mechanism or any particular agent. It is necessary to establish principles applicable not only to steam engines* but to all imaginable heat-engines, what-ever method working substance by which it is operated.”</a:t>
            </a:r>
          </a:p>
        </p:txBody>
      </p:sp>
      <p:sp>
        <p:nvSpPr>
          <p:cNvPr id="6" name="TextBox 5">
            <a:extLst>
              <a:ext uri="{FF2B5EF4-FFF2-40B4-BE49-F238E27FC236}">
                <a16:creationId xmlns:a16="http://schemas.microsoft.com/office/drawing/2014/main" id="{9BF2CAF2-D9F7-F94A-989D-7289130285F4}"/>
              </a:ext>
            </a:extLst>
          </p:cNvPr>
          <p:cNvSpPr txBox="1"/>
          <p:nvPr/>
        </p:nvSpPr>
        <p:spPr>
          <a:xfrm>
            <a:off x="302078" y="5390832"/>
            <a:ext cx="8667204" cy="1261884"/>
          </a:xfrm>
          <a:prstGeom prst="rect">
            <a:avLst/>
          </a:prstGeom>
          <a:noFill/>
        </p:spPr>
        <p:txBody>
          <a:bodyPr wrap="square" rtlCol="0">
            <a:spAutoFit/>
          </a:bodyPr>
          <a:lstStyle/>
          <a:p>
            <a:r>
              <a:rPr lang="en-US" sz="4000" dirty="0">
                <a:latin typeface="+mj-lt"/>
              </a:rPr>
              <a:t>*</a:t>
            </a:r>
            <a:r>
              <a:rPr lang="en-US" dirty="0">
                <a:latin typeface="+mj-lt"/>
              </a:rPr>
              <a:t>“We distinguish here the steam-engine from the heat-engine in general. The latter may make use of any agent whatever, of the vapor of water or of any other, to develop the motive power of heat.”</a:t>
            </a:r>
          </a:p>
        </p:txBody>
      </p:sp>
    </p:spTree>
    <p:extLst>
      <p:ext uri="{BB962C8B-B14F-4D97-AF65-F5344CB8AC3E}">
        <p14:creationId xmlns:p14="http://schemas.microsoft.com/office/powerpoint/2010/main" val="4015397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7">
            <a:extLst>
              <a:ext uri="{FF2B5EF4-FFF2-40B4-BE49-F238E27FC236}">
                <a16:creationId xmlns:a16="http://schemas.microsoft.com/office/drawing/2014/main" id="{A9F3758D-4BF9-A948-937E-44501CE5F540}"/>
              </a:ext>
            </a:extLst>
          </p:cNvPr>
          <p:cNvSpPr/>
          <p:nvPr/>
        </p:nvSpPr>
        <p:spPr>
          <a:xfrm flipV="1">
            <a:off x="0" y="110390"/>
            <a:ext cx="10901548" cy="1019164"/>
          </a:xfrm>
          <a:custGeom>
            <a:avLst/>
            <a:gdLst>
              <a:gd name="connsiteX0" fmla="*/ 546264 w 10901548"/>
              <a:gd name="connsiteY0" fmla="*/ 0 h 819397"/>
              <a:gd name="connsiteX1" fmla="*/ 10818420 w 10901548"/>
              <a:gd name="connsiteY1" fmla="*/ 154379 h 819397"/>
              <a:gd name="connsiteX2" fmla="*/ 10901548 w 10901548"/>
              <a:gd name="connsiteY2" fmla="*/ 570015 h 819397"/>
              <a:gd name="connsiteX3" fmla="*/ 0 w 10901548"/>
              <a:gd name="connsiteY3" fmla="*/ 819397 h 819397"/>
              <a:gd name="connsiteX4" fmla="*/ 546264 w 10901548"/>
              <a:gd name="connsiteY4" fmla="*/ 0 h 819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01548" h="819397">
                <a:moveTo>
                  <a:pt x="546264" y="0"/>
                </a:moveTo>
                <a:lnTo>
                  <a:pt x="10818420" y="154379"/>
                </a:lnTo>
                <a:lnTo>
                  <a:pt x="10901548" y="570015"/>
                </a:lnTo>
                <a:lnTo>
                  <a:pt x="0" y="819397"/>
                </a:lnTo>
                <a:lnTo>
                  <a:pt x="546264"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4571BC-9AC2-7C4A-B267-01889C85263A}"/>
              </a:ext>
            </a:extLst>
          </p:cNvPr>
          <p:cNvSpPr>
            <a:spLocks noGrp="1"/>
          </p:cNvSpPr>
          <p:nvPr>
            <p:ph type="title"/>
          </p:nvPr>
        </p:nvSpPr>
        <p:spPr>
          <a:xfrm>
            <a:off x="267148" y="319427"/>
            <a:ext cx="10231264" cy="624496"/>
          </a:xfrm>
        </p:spPr>
        <p:txBody>
          <a:bodyPr>
            <a:normAutofit fontScale="90000"/>
          </a:bodyPr>
          <a:lstStyle/>
          <a:p>
            <a:r>
              <a:rPr lang="en-US" dirty="0"/>
              <a:t>Steam engines have many disparate parts</a:t>
            </a:r>
          </a:p>
        </p:txBody>
      </p:sp>
      <p:pic>
        <p:nvPicPr>
          <p:cNvPr id="7" name="Content Placeholder 6" descr="A picture containing diagram&#10;&#10;Description automatically generated">
            <a:extLst>
              <a:ext uri="{FF2B5EF4-FFF2-40B4-BE49-F238E27FC236}">
                <a16:creationId xmlns:a16="http://schemas.microsoft.com/office/drawing/2014/main" id="{EBAAA2E0-2D76-6347-8FBF-734BBE50C8C7}"/>
              </a:ext>
            </a:extLst>
          </p:cNvPr>
          <p:cNvPicPr>
            <a:picLocks noGrp="1" noChangeAspect="1"/>
          </p:cNvPicPr>
          <p:nvPr>
            <p:ph idx="1"/>
          </p:nvPr>
        </p:nvPicPr>
        <p:blipFill>
          <a:blip r:embed="rId2"/>
          <a:stretch>
            <a:fillRect/>
          </a:stretch>
        </p:blipFill>
        <p:spPr>
          <a:xfrm>
            <a:off x="5612135" y="1129554"/>
            <a:ext cx="3783955" cy="5360609"/>
          </a:xfrm>
        </p:spPr>
      </p:pic>
      <p:sp>
        <p:nvSpPr>
          <p:cNvPr id="4" name="Slide Number Placeholder 3">
            <a:extLst>
              <a:ext uri="{FF2B5EF4-FFF2-40B4-BE49-F238E27FC236}">
                <a16:creationId xmlns:a16="http://schemas.microsoft.com/office/drawing/2014/main" id="{0DE9E276-A950-3548-A073-28931A2F842C}"/>
              </a:ext>
            </a:extLst>
          </p:cNvPr>
          <p:cNvSpPr>
            <a:spLocks noGrp="1"/>
          </p:cNvSpPr>
          <p:nvPr>
            <p:ph type="sldNum" sz="quarter" idx="12"/>
          </p:nvPr>
        </p:nvSpPr>
        <p:spPr/>
        <p:txBody>
          <a:bodyPr/>
          <a:lstStyle/>
          <a:p>
            <a:fld id="{4A2E0A87-2B1C-6743-89B9-8068540C3467}" type="slidenum">
              <a:rPr lang="en-US" smtClean="0"/>
              <a:t>11</a:t>
            </a:fld>
            <a:endParaRPr lang="en-US"/>
          </a:p>
        </p:txBody>
      </p:sp>
      <p:sp>
        <p:nvSpPr>
          <p:cNvPr id="14" name="TextBox 13">
            <a:extLst>
              <a:ext uri="{FF2B5EF4-FFF2-40B4-BE49-F238E27FC236}">
                <a16:creationId xmlns:a16="http://schemas.microsoft.com/office/drawing/2014/main" id="{EA2771CC-D52B-9C4A-9217-3C39D65CCEC9}"/>
              </a:ext>
            </a:extLst>
          </p:cNvPr>
          <p:cNvSpPr txBox="1"/>
          <p:nvPr/>
        </p:nvSpPr>
        <p:spPr>
          <a:xfrm>
            <a:off x="568671" y="3476823"/>
            <a:ext cx="4408959" cy="1200329"/>
          </a:xfrm>
          <a:prstGeom prst="rect">
            <a:avLst/>
          </a:prstGeom>
          <a:noFill/>
        </p:spPr>
        <p:txBody>
          <a:bodyPr wrap="square" rtlCol="0">
            <a:spAutoFit/>
          </a:bodyPr>
          <a:lstStyle/>
          <a:p>
            <a:r>
              <a:rPr lang="en-US" sz="2400" dirty="0">
                <a:latin typeface="+mj-lt"/>
              </a:rPr>
              <a:t>Why expect a single principle</a:t>
            </a:r>
          </a:p>
          <a:p>
            <a:endParaRPr lang="en-US" sz="2400" dirty="0">
              <a:latin typeface="+mj-lt"/>
            </a:endParaRPr>
          </a:p>
          <a:p>
            <a:r>
              <a:rPr lang="en-US" sz="2400" dirty="0">
                <a:latin typeface="+mj-lt"/>
              </a:rPr>
              <a:t>… to cover them all?</a:t>
            </a:r>
          </a:p>
        </p:txBody>
      </p:sp>
      <p:sp>
        <p:nvSpPr>
          <p:cNvPr id="17" name="TextBox 16">
            <a:extLst>
              <a:ext uri="{FF2B5EF4-FFF2-40B4-BE49-F238E27FC236}">
                <a16:creationId xmlns:a16="http://schemas.microsoft.com/office/drawing/2014/main" id="{FB26FFD7-01CC-0841-AE16-A90A46A8AB77}"/>
              </a:ext>
            </a:extLst>
          </p:cNvPr>
          <p:cNvSpPr txBox="1"/>
          <p:nvPr/>
        </p:nvSpPr>
        <p:spPr>
          <a:xfrm>
            <a:off x="551482" y="4896071"/>
            <a:ext cx="4443335" cy="1200329"/>
          </a:xfrm>
          <a:prstGeom prst="rect">
            <a:avLst/>
          </a:prstGeom>
          <a:noFill/>
        </p:spPr>
        <p:txBody>
          <a:bodyPr wrap="square" rtlCol="0">
            <a:spAutoFit/>
          </a:bodyPr>
          <a:lstStyle/>
          <a:p>
            <a:r>
              <a:rPr lang="en-US" sz="2400" dirty="0">
                <a:latin typeface="+mj-lt"/>
              </a:rPr>
              <a:t>… to cover all imaginable heat engines and not just steam engines?</a:t>
            </a:r>
          </a:p>
        </p:txBody>
      </p:sp>
      <p:grpSp>
        <p:nvGrpSpPr>
          <p:cNvPr id="32" name="Group 31">
            <a:extLst>
              <a:ext uri="{FF2B5EF4-FFF2-40B4-BE49-F238E27FC236}">
                <a16:creationId xmlns:a16="http://schemas.microsoft.com/office/drawing/2014/main" id="{BABD68DD-BC75-7E4E-9977-4B2D3E5AC266}"/>
              </a:ext>
            </a:extLst>
          </p:cNvPr>
          <p:cNvGrpSpPr/>
          <p:nvPr/>
        </p:nvGrpSpPr>
        <p:grpSpPr>
          <a:xfrm>
            <a:off x="467507" y="1430039"/>
            <a:ext cx="4661377" cy="2055681"/>
            <a:chOff x="226881" y="1430039"/>
            <a:chExt cx="4661377" cy="2055681"/>
          </a:xfrm>
        </p:grpSpPr>
        <p:sp>
          <p:nvSpPr>
            <p:cNvPr id="31" name="Freeform 30">
              <a:extLst>
                <a:ext uri="{FF2B5EF4-FFF2-40B4-BE49-F238E27FC236}">
                  <a16:creationId xmlns:a16="http://schemas.microsoft.com/office/drawing/2014/main" id="{2D18FEF2-AFFF-7A4F-9D1B-7E7669FB0362}"/>
                </a:ext>
              </a:extLst>
            </p:cNvPr>
            <p:cNvSpPr/>
            <p:nvPr/>
          </p:nvSpPr>
          <p:spPr>
            <a:xfrm>
              <a:off x="226881" y="1430039"/>
              <a:ext cx="4455122" cy="2055681"/>
            </a:xfrm>
            <a:custGeom>
              <a:avLst/>
              <a:gdLst>
                <a:gd name="connsiteX0" fmla="*/ 240632 w 4455122"/>
                <a:gd name="connsiteY0" fmla="*/ 0 h 2055681"/>
                <a:gd name="connsiteX1" fmla="*/ 4455122 w 4455122"/>
                <a:gd name="connsiteY1" fmla="*/ 116878 h 2055681"/>
                <a:gd name="connsiteX2" fmla="*/ 4345119 w 4455122"/>
                <a:gd name="connsiteY2" fmla="*/ 2055681 h 2055681"/>
                <a:gd name="connsiteX3" fmla="*/ 0 w 4455122"/>
                <a:gd name="connsiteY3" fmla="*/ 1718797 h 2055681"/>
                <a:gd name="connsiteX4" fmla="*/ 240632 w 4455122"/>
                <a:gd name="connsiteY4" fmla="*/ 0 h 2055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5122" h="2055681">
                  <a:moveTo>
                    <a:pt x="240632" y="0"/>
                  </a:moveTo>
                  <a:lnTo>
                    <a:pt x="4455122" y="116878"/>
                  </a:lnTo>
                  <a:lnTo>
                    <a:pt x="4345119" y="2055681"/>
                  </a:lnTo>
                  <a:lnTo>
                    <a:pt x="0" y="1718797"/>
                  </a:lnTo>
                  <a:lnTo>
                    <a:pt x="240632" y="0"/>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6C9235C-08A2-354D-85E0-4CA2ADFD1547}"/>
                </a:ext>
              </a:extLst>
            </p:cNvPr>
            <p:cNvSpPr txBox="1"/>
            <p:nvPr/>
          </p:nvSpPr>
          <p:spPr>
            <a:xfrm>
              <a:off x="373418" y="1686321"/>
              <a:ext cx="1308251" cy="1200329"/>
            </a:xfrm>
            <a:prstGeom prst="rect">
              <a:avLst/>
            </a:prstGeom>
            <a:noFill/>
          </p:spPr>
          <p:txBody>
            <a:bodyPr wrap="square" rtlCol="0">
              <a:spAutoFit/>
            </a:bodyPr>
            <a:lstStyle/>
            <a:p>
              <a:pPr algn="r"/>
              <a:r>
                <a:rPr lang="en-US" sz="2400" dirty="0">
                  <a:latin typeface="+mj-lt"/>
                </a:rPr>
                <a:t>Many disparate parts</a:t>
              </a:r>
            </a:p>
          </p:txBody>
        </p:sp>
        <p:sp>
          <p:nvSpPr>
            <p:cNvPr id="16" name="TextBox 15">
              <a:extLst>
                <a:ext uri="{FF2B5EF4-FFF2-40B4-BE49-F238E27FC236}">
                  <a16:creationId xmlns:a16="http://schemas.microsoft.com/office/drawing/2014/main" id="{120237B9-EAB6-BD47-98B9-92608EA326F2}"/>
                </a:ext>
              </a:extLst>
            </p:cNvPr>
            <p:cNvSpPr txBox="1"/>
            <p:nvPr/>
          </p:nvSpPr>
          <p:spPr>
            <a:xfrm>
              <a:off x="2878739" y="1655892"/>
              <a:ext cx="2009519" cy="1569660"/>
            </a:xfrm>
            <a:prstGeom prst="rect">
              <a:avLst/>
            </a:prstGeom>
            <a:noFill/>
          </p:spPr>
          <p:txBody>
            <a:bodyPr wrap="square" rtlCol="0">
              <a:spAutoFit/>
            </a:bodyPr>
            <a:lstStyle/>
            <a:p>
              <a:r>
                <a:rPr lang="en-US" sz="2400" dirty="0">
                  <a:latin typeface="+mj-lt"/>
                </a:rPr>
                <a:t>Many disparate governing principles</a:t>
              </a:r>
            </a:p>
          </p:txBody>
        </p:sp>
        <p:sp>
          <p:nvSpPr>
            <p:cNvPr id="19" name="Left-Right Arrow 18">
              <a:extLst>
                <a:ext uri="{FF2B5EF4-FFF2-40B4-BE49-F238E27FC236}">
                  <a16:creationId xmlns:a16="http://schemas.microsoft.com/office/drawing/2014/main" id="{E5FA7A76-2B7C-2841-A7A3-0BC4E153AA76}"/>
                </a:ext>
              </a:extLst>
            </p:cNvPr>
            <p:cNvSpPr/>
            <p:nvPr/>
          </p:nvSpPr>
          <p:spPr>
            <a:xfrm>
              <a:off x="1884881" y="2170647"/>
              <a:ext cx="790646" cy="326959"/>
            </a:xfrm>
            <a:prstGeom prst="lef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3C0B64AD-D6B0-CD48-A4E8-E9A086EA5FE4}"/>
                </a:ext>
              </a:extLst>
            </p:cNvPr>
            <p:cNvSpPr txBox="1"/>
            <p:nvPr/>
          </p:nvSpPr>
          <p:spPr>
            <a:xfrm>
              <a:off x="2019577" y="1719727"/>
              <a:ext cx="550151" cy="584775"/>
            </a:xfrm>
            <a:prstGeom prst="rect">
              <a:avLst/>
            </a:prstGeom>
            <a:noFill/>
          </p:spPr>
          <p:txBody>
            <a:bodyPr wrap="none" rtlCol="0">
              <a:spAutoFit/>
            </a:bodyPr>
            <a:lstStyle/>
            <a:p>
              <a:r>
                <a:rPr lang="en-US" sz="3200" dirty="0">
                  <a:latin typeface="+mj-lt"/>
                </a:rPr>
                <a:t>??</a:t>
              </a:r>
            </a:p>
          </p:txBody>
        </p:sp>
      </p:grpSp>
      <p:grpSp>
        <p:nvGrpSpPr>
          <p:cNvPr id="27" name="Group 26">
            <a:extLst>
              <a:ext uri="{FF2B5EF4-FFF2-40B4-BE49-F238E27FC236}">
                <a16:creationId xmlns:a16="http://schemas.microsoft.com/office/drawing/2014/main" id="{5B333B9E-8270-7441-8CB2-508B39246600}"/>
              </a:ext>
            </a:extLst>
          </p:cNvPr>
          <p:cNvGrpSpPr/>
          <p:nvPr/>
        </p:nvGrpSpPr>
        <p:grpSpPr>
          <a:xfrm>
            <a:off x="8930869" y="4778256"/>
            <a:ext cx="2399441" cy="461665"/>
            <a:chOff x="8930869" y="4778256"/>
            <a:chExt cx="2399441" cy="461665"/>
          </a:xfrm>
        </p:grpSpPr>
        <p:sp>
          <p:nvSpPr>
            <p:cNvPr id="21" name="Freeform 20">
              <a:extLst>
                <a:ext uri="{FF2B5EF4-FFF2-40B4-BE49-F238E27FC236}">
                  <a16:creationId xmlns:a16="http://schemas.microsoft.com/office/drawing/2014/main" id="{CA392795-87D8-0046-A1CD-BB0696C92A73}"/>
                </a:ext>
              </a:extLst>
            </p:cNvPr>
            <p:cNvSpPr/>
            <p:nvPr/>
          </p:nvSpPr>
          <p:spPr>
            <a:xfrm>
              <a:off x="8930869" y="4874508"/>
              <a:ext cx="2399441" cy="364385"/>
            </a:xfrm>
            <a:custGeom>
              <a:avLst/>
              <a:gdLst>
                <a:gd name="connsiteX0" fmla="*/ 0 w 2399441"/>
                <a:gd name="connsiteY0" fmla="*/ 137504 h 364385"/>
                <a:gd name="connsiteX1" fmla="*/ 2399441 w 2399441"/>
                <a:gd name="connsiteY1" fmla="*/ 0 h 364385"/>
                <a:gd name="connsiteX2" fmla="*/ 2392566 w 2399441"/>
                <a:gd name="connsiteY2" fmla="*/ 364385 h 364385"/>
                <a:gd name="connsiteX3" fmla="*/ 0 w 2399441"/>
                <a:gd name="connsiteY3" fmla="*/ 137504 h 364385"/>
              </a:gdLst>
              <a:ahLst/>
              <a:cxnLst>
                <a:cxn ang="0">
                  <a:pos x="connsiteX0" y="connsiteY0"/>
                </a:cxn>
                <a:cxn ang="0">
                  <a:pos x="connsiteX1" y="connsiteY1"/>
                </a:cxn>
                <a:cxn ang="0">
                  <a:pos x="connsiteX2" y="connsiteY2"/>
                </a:cxn>
                <a:cxn ang="0">
                  <a:pos x="connsiteX3" y="connsiteY3"/>
                </a:cxn>
              </a:cxnLst>
              <a:rect l="l" t="t" r="r" b="b"/>
              <a:pathLst>
                <a:path w="2399441" h="364385">
                  <a:moveTo>
                    <a:pt x="0" y="137504"/>
                  </a:moveTo>
                  <a:lnTo>
                    <a:pt x="2399441" y="0"/>
                  </a:lnTo>
                  <a:lnTo>
                    <a:pt x="2392566" y="364385"/>
                  </a:lnTo>
                  <a:lnTo>
                    <a:pt x="0" y="137504"/>
                  </a:lnTo>
                  <a:close/>
                </a:path>
              </a:pathLst>
            </a:custGeom>
            <a:solidFill>
              <a:srgbClr val="FF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2174B6A-D19E-2D4E-9E43-87563EEB0B71}"/>
                </a:ext>
              </a:extLst>
            </p:cNvPr>
            <p:cNvSpPr txBox="1"/>
            <p:nvPr/>
          </p:nvSpPr>
          <p:spPr>
            <a:xfrm>
              <a:off x="9865895" y="4778256"/>
              <a:ext cx="1175322" cy="461665"/>
            </a:xfrm>
            <a:prstGeom prst="rect">
              <a:avLst/>
            </a:prstGeom>
            <a:noFill/>
          </p:spPr>
          <p:txBody>
            <a:bodyPr wrap="none" rtlCol="0">
              <a:spAutoFit/>
            </a:bodyPr>
            <a:lstStyle/>
            <a:p>
              <a:r>
                <a:rPr lang="en-US" sz="2400" dirty="0">
                  <a:latin typeface="+mj-lt"/>
                </a:rPr>
                <a:t>Furnace</a:t>
              </a:r>
            </a:p>
          </p:txBody>
        </p:sp>
      </p:grpSp>
      <p:grpSp>
        <p:nvGrpSpPr>
          <p:cNvPr id="28" name="Group 27">
            <a:extLst>
              <a:ext uri="{FF2B5EF4-FFF2-40B4-BE49-F238E27FC236}">
                <a16:creationId xmlns:a16="http://schemas.microsoft.com/office/drawing/2014/main" id="{2693A0D2-3A17-234E-A846-4B0E79AE5A62}"/>
              </a:ext>
            </a:extLst>
          </p:cNvPr>
          <p:cNvGrpSpPr/>
          <p:nvPr/>
        </p:nvGrpSpPr>
        <p:grpSpPr>
          <a:xfrm>
            <a:off x="8229600" y="4145924"/>
            <a:ext cx="2729450" cy="542953"/>
            <a:chOff x="8229600" y="4145924"/>
            <a:chExt cx="2729450" cy="542953"/>
          </a:xfrm>
        </p:grpSpPr>
        <p:sp>
          <p:nvSpPr>
            <p:cNvPr id="22" name="Freeform 21">
              <a:extLst>
                <a:ext uri="{FF2B5EF4-FFF2-40B4-BE49-F238E27FC236}">
                  <a16:creationId xmlns:a16="http://schemas.microsoft.com/office/drawing/2014/main" id="{AE218555-ABE1-DC4F-A4CF-10E48B389127}"/>
                </a:ext>
              </a:extLst>
            </p:cNvPr>
            <p:cNvSpPr/>
            <p:nvPr/>
          </p:nvSpPr>
          <p:spPr>
            <a:xfrm>
              <a:off x="8229600" y="4159488"/>
              <a:ext cx="2729450" cy="529389"/>
            </a:xfrm>
            <a:custGeom>
              <a:avLst/>
              <a:gdLst>
                <a:gd name="connsiteX0" fmla="*/ 0 w 2399441"/>
                <a:gd name="connsiteY0" fmla="*/ 137504 h 364385"/>
                <a:gd name="connsiteX1" fmla="*/ 2399441 w 2399441"/>
                <a:gd name="connsiteY1" fmla="*/ 0 h 364385"/>
                <a:gd name="connsiteX2" fmla="*/ 2392566 w 2399441"/>
                <a:gd name="connsiteY2" fmla="*/ 364385 h 364385"/>
                <a:gd name="connsiteX3" fmla="*/ 0 w 2399441"/>
                <a:gd name="connsiteY3" fmla="*/ 137504 h 364385"/>
                <a:gd name="connsiteX0" fmla="*/ 0 w 2729450"/>
                <a:gd name="connsiteY0" fmla="*/ 529389 h 529389"/>
                <a:gd name="connsiteX1" fmla="*/ 2729450 w 2729450"/>
                <a:gd name="connsiteY1" fmla="*/ 0 h 529389"/>
                <a:gd name="connsiteX2" fmla="*/ 2722575 w 2729450"/>
                <a:gd name="connsiteY2" fmla="*/ 364385 h 529389"/>
                <a:gd name="connsiteX3" fmla="*/ 0 w 2729450"/>
                <a:gd name="connsiteY3" fmla="*/ 529389 h 529389"/>
              </a:gdLst>
              <a:ahLst/>
              <a:cxnLst>
                <a:cxn ang="0">
                  <a:pos x="connsiteX0" y="connsiteY0"/>
                </a:cxn>
                <a:cxn ang="0">
                  <a:pos x="connsiteX1" y="connsiteY1"/>
                </a:cxn>
                <a:cxn ang="0">
                  <a:pos x="connsiteX2" y="connsiteY2"/>
                </a:cxn>
                <a:cxn ang="0">
                  <a:pos x="connsiteX3" y="connsiteY3"/>
                </a:cxn>
              </a:cxnLst>
              <a:rect l="l" t="t" r="r" b="b"/>
              <a:pathLst>
                <a:path w="2729450" h="529389">
                  <a:moveTo>
                    <a:pt x="0" y="529389"/>
                  </a:moveTo>
                  <a:lnTo>
                    <a:pt x="2729450" y="0"/>
                  </a:lnTo>
                  <a:lnTo>
                    <a:pt x="2722575" y="364385"/>
                  </a:lnTo>
                  <a:lnTo>
                    <a:pt x="0" y="529389"/>
                  </a:lnTo>
                  <a:close/>
                </a:path>
              </a:pathLst>
            </a:custGeom>
            <a:solidFill>
              <a:srgbClr val="FF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34F2EB4-8A7E-1549-B628-2AEDDE71B67F}"/>
                </a:ext>
              </a:extLst>
            </p:cNvPr>
            <p:cNvSpPr txBox="1"/>
            <p:nvPr/>
          </p:nvSpPr>
          <p:spPr>
            <a:xfrm>
              <a:off x="9893396" y="4145924"/>
              <a:ext cx="952505" cy="461665"/>
            </a:xfrm>
            <a:prstGeom prst="rect">
              <a:avLst/>
            </a:prstGeom>
            <a:noFill/>
          </p:spPr>
          <p:txBody>
            <a:bodyPr wrap="none" rtlCol="0">
              <a:spAutoFit/>
            </a:bodyPr>
            <a:lstStyle/>
            <a:p>
              <a:r>
                <a:rPr lang="en-US" sz="2400" dirty="0">
                  <a:latin typeface="+mj-lt"/>
                </a:rPr>
                <a:t>Boiler</a:t>
              </a:r>
            </a:p>
          </p:txBody>
        </p:sp>
      </p:grpSp>
      <p:grpSp>
        <p:nvGrpSpPr>
          <p:cNvPr id="29" name="Group 28">
            <a:extLst>
              <a:ext uri="{FF2B5EF4-FFF2-40B4-BE49-F238E27FC236}">
                <a16:creationId xmlns:a16="http://schemas.microsoft.com/office/drawing/2014/main" id="{8F1E6C81-0AFE-474F-BF2E-DDF7486BB9B3}"/>
              </a:ext>
            </a:extLst>
          </p:cNvPr>
          <p:cNvGrpSpPr/>
          <p:nvPr/>
        </p:nvGrpSpPr>
        <p:grpSpPr>
          <a:xfrm>
            <a:off x="7963759" y="2615369"/>
            <a:ext cx="3993843" cy="1007869"/>
            <a:chOff x="7963759" y="2615369"/>
            <a:chExt cx="3993843" cy="1007869"/>
          </a:xfrm>
        </p:grpSpPr>
        <p:sp>
          <p:nvSpPr>
            <p:cNvPr id="23" name="Freeform 22">
              <a:extLst>
                <a:ext uri="{FF2B5EF4-FFF2-40B4-BE49-F238E27FC236}">
                  <a16:creationId xmlns:a16="http://schemas.microsoft.com/office/drawing/2014/main" id="{55999EBB-E67C-8B43-8B1C-26A3701C85EC}"/>
                </a:ext>
              </a:extLst>
            </p:cNvPr>
            <p:cNvSpPr/>
            <p:nvPr/>
          </p:nvSpPr>
          <p:spPr>
            <a:xfrm>
              <a:off x="7963759" y="2615369"/>
              <a:ext cx="3783955" cy="1007869"/>
            </a:xfrm>
            <a:custGeom>
              <a:avLst/>
              <a:gdLst>
                <a:gd name="connsiteX0" fmla="*/ 0 w 2399441"/>
                <a:gd name="connsiteY0" fmla="*/ 137504 h 364385"/>
                <a:gd name="connsiteX1" fmla="*/ 2399441 w 2399441"/>
                <a:gd name="connsiteY1" fmla="*/ 0 h 364385"/>
                <a:gd name="connsiteX2" fmla="*/ 2392566 w 2399441"/>
                <a:gd name="connsiteY2" fmla="*/ 364385 h 364385"/>
                <a:gd name="connsiteX3" fmla="*/ 0 w 2399441"/>
                <a:gd name="connsiteY3" fmla="*/ 137504 h 364385"/>
              </a:gdLst>
              <a:ahLst/>
              <a:cxnLst>
                <a:cxn ang="0">
                  <a:pos x="connsiteX0" y="connsiteY0"/>
                </a:cxn>
                <a:cxn ang="0">
                  <a:pos x="connsiteX1" y="connsiteY1"/>
                </a:cxn>
                <a:cxn ang="0">
                  <a:pos x="connsiteX2" y="connsiteY2"/>
                </a:cxn>
                <a:cxn ang="0">
                  <a:pos x="connsiteX3" y="connsiteY3"/>
                </a:cxn>
              </a:cxnLst>
              <a:rect l="l" t="t" r="r" b="b"/>
              <a:pathLst>
                <a:path w="2399441" h="364385">
                  <a:moveTo>
                    <a:pt x="0" y="137504"/>
                  </a:moveTo>
                  <a:lnTo>
                    <a:pt x="2399441" y="0"/>
                  </a:lnTo>
                  <a:lnTo>
                    <a:pt x="2392566" y="364385"/>
                  </a:lnTo>
                  <a:lnTo>
                    <a:pt x="0" y="137504"/>
                  </a:lnTo>
                  <a:close/>
                </a:path>
              </a:pathLst>
            </a:custGeom>
            <a:solidFill>
              <a:srgbClr val="FF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F28A418-BB5A-6C44-B5D5-1092B98343E5}"/>
                </a:ext>
              </a:extLst>
            </p:cNvPr>
            <p:cNvSpPr txBox="1"/>
            <p:nvPr/>
          </p:nvSpPr>
          <p:spPr>
            <a:xfrm>
              <a:off x="9893396" y="2678402"/>
              <a:ext cx="2064206" cy="830997"/>
            </a:xfrm>
            <a:prstGeom prst="rect">
              <a:avLst/>
            </a:prstGeom>
            <a:noFill/>
          </p:spPr>
          <p:txBody>
            <a:bodyPr wrap="square" rtlCol="0">
              <a:spAutoFit/>
            </a:bodyPr>
            <a:lstStyle/>
            <a:p>
              <a:r>
                <a:rPr lang="en-US" sz="2400" dirty="0">
                  <a:latin typeface="+mj-lt"/>
                </a:rPr>
                <a:t>Cylinder and piston</a:t>
              </a:r>
            </a:p>
          </p:txBody>
        </p:sp>
      </p:grpSp>
      <p:grpSp>
        <p:nvGrpSpPr>
          <p:cNvPr id="30" name="Group 29">
            <a:extLst>
              <a:ext uri="{FF2B5EF4-FFF2-40B4-BE49-F238E27FC236}">
                <a16:creationId xmlns:a16="http://schemas.microsoft.com/office/drawing/2014/main" id="{FCA3947D-C929-C54E-B03D-280BE77B65B0}"/>
              </a:ext>
            </a:extLst>
          </p:cNvPr>
          <p:cNvGrpSpPr/>
          <p:nvPr/>
        </p:nvGrpSpPr>
        <p:grpSpPr>
          <a:xfrm>
            <a:off x="7170822" y="1315185"/>
            <a:ext cx="4358870" cy="833533"/>
            <a:chOff x="7170822" y="1315185"/>
            <a:chExt cx="4358870" cy="833533"/>
          </a:xfrm>
        </p:grpSpPr>
        <p:sp>
          <p:nvSpPr>
            <p:cNvPr id="24" name="Freeform 23">
              <a:extLst>
                <a:ext uri="{FF2B5EF4-FFF2-40B4-BE49-F238E27FC236}">
                  <a16:creationId xmlns:a16="http://schemas.microsoft.com/office/drawing/2014/main" id="{C7438933-97B2-4B42-AF6B-E2250F2E25F0}"/>
                </a:ext>
              </a:extLst>
            </p:cNvPr>
            <p:cNvSpPr/>
            <p:nvPr/>
          </p:nvSpPr>
          <p:spPr>
            <a:xfrm>
              <a:off x="7170822" y="1381912"/>
              <a:ext cx="4358870" cy="766806"/>
            </a:xfrm>
            <a:custGeom>
              <a:avLst/>
              <a:gdLst>
                <a:gd name="connsiteX0" fmla="*/ 0 w 2399441"/>
                <a:gd name="connsiteY0" fmla="*/ 137504 h 364385"/>
                <a:gd name="connsiteX1" fmla="*/ 2399441 w 2399441"/>
                <a:gd name="connsiteY1" fmla="*/ 0 h 364385"/>
                <a:gd name="connsiteX2" fmla="*/ 2392566 w 2399441"/>
                <a:gd name="connsiteY2" fmla="*/ 364385 h 364385"/>
                <a:gd name="connsiteX3" fmla="*/ 0 w 2399441"/>
                <a:gd name="connsiteY3" fmla="*/ 137504 h 364385"/>
              </a:gdLst>
              <a:ahLst/>
              <a:cxnLst>
                <a:cxn ang="0">
                  <a:pos x="connsiteX0" y="connsiteY0"/>
                </a:cxn>
                <a:cxn ang="0">
                  <a:pos x="connsiteX1" y="connsiteY1"/>
                </a:cxn>
                <a:cxn ang="0">
                  <a:pos x="connsiteX2" y="connsiteY2"/>
                </a:cxn>
                <a:cxn ang="0">
                  <a:pos x="connsiteX3" y="connsiteY3"/>
                </a:cxn>
              </a:cxnLst>
              <a:rect l="l" t="t" r="r" b="b"/>
              <a:pathLst>
                <a:path w="2399441" h="364385">
                  <a:moveTo>
                    <a:pt x="0" y="137504"/>
                  </a:moveTo>
                  <a:lnTo>
                    <a:pt x="2399441" y="0"/>
                  </a:lnTo>
                  <a:lnTo>
                    <a:pt x="2392566" y="364385"/>
                  </a:lnTo>
                  <a:lnTo>
                    <a:pt x="0" y="137504"/>
                  </a:lnTo>
                  <a:close/>
                </a:path>
              </a:pathLst>
            </a:custGeom>
            <a:solidFill>
              <a:srgbClr val="FF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6A1068D-F8E6-1E45-ABCC-E08F5ECAB218}"/>
                </a:ext>
              </a:extLst>
            </p:cNvPr>
            <p:cNvSpPr txBox="1"/>
            <p:nvPr/>
          </p:nvSpPr>
          <p:spPr>
            <a:xfrm>
              <a:off x="9830243" y="1315185"/>
              <a:ext cx="1681576" cy="830997"/>
            </a:xfrm>
            <a:prstGeom prst="rect">
              <a:avLst/>
            </a:prstGeom>
            <a:noFill/>
          </p:spPr>
          <p:txBody>
            <a:bodyPr wrap="square" rtlCol="0">
              <a:spAutoFit/>
            </a:bodyPr>
            <a:lstStyle/>
            <a:p>
              <a:r>
                <a:rPr lang="en-US" sz="2400" dirty="0">
                  <a:latin typeface="+mj-lt"/>
                </a:rPr>
                <a:t>Mechanical coupling</a:t>
              </a:r>
            </a:p>
          </p:txBody>
        </p:sp>
      </p:grpSp>
      <p:grpSp>
        <p:nvGrpSpPr>
          <p:cNvPr id="26" name="Group 25">
            <a:extLst>
              <a:ext uri="{FF2B5EF4-FFF2-40B4-BE49-F238E27FC236}">
                <a16:creationId xmlns:a16="http://schemas.microsoft.com/office/drawing/2014/main" id="{FC5F9488-DD48-294A-84ED-60F11E95E39C}"/>
              </a:ext>
            </a:extLst>
          </p:cNvPr>
          <p:cNvGrpSpPr/>
          <p:nvPr/>
        </p:nvGrpSpPr>
        <p:grpSpPr>
          <a:xfrm>
            <a:off x="6015789" y="5685780"/>
            <a:ext cx="5658280" cy="461665"/>
            <a:chOff x="6015789" y="5685780"/>
            <a:chExt cx="5658280" cy="461665"/>
          </a:xfrm>
        </p:grpSpPr>
        <p:sp>
          <p:nvSpPr>
            <p:cNvPr id="25" name="Freeform 24">
              <a:extLst>
                <a:ext uri="{FF2B5EF4-FFF2-40B4-BE49-F238E27FC236}">
                  <a16:creationId xmlns:a16="http://schemas.microsoft.com/office/drawing/2014/main" id="{CA6634A0-2439-0A49-8512-DBAFDDB36453}"/>
                </a:ext>
              </a:extLst>
            </p:cNvPr>
            <p:cNvSpPr/>
            <p:nvPr/>
          </p:nvSpPr>
          <p:spPr>
            <a:xfrm>
              <a:off x="6015789" y="5757954"/>
              <a:ext cx="5658280" cy="364385"/>
            </a:xfrm>
            <a:custGeom>
              <a:avLst/>
              <a:gdLst>
                <a:gd name="connsiteX0" fmla="*/ 0 w 2399441"/>
                <a:gd name="connsiteY0" fmla="*/ 137504 h 364385"/>
                <a:gd name="connsiteX1" fmla="*/ 2399441 w 2399441"/>
                <a:gd name="connsiteY1" fmla="*/ 0 h 364385"/>
                <a:gd name="connsiteX2" fmla="*/ 2392566 w 2399441"/>
                <a:gd name="connsiteY2" fmla="*/ 364385 h 364385"/>
                <a:gd name="connsiteX3" fmla="*/ 0 w 2399441"/>
                <a:gd name="connsiteY3" fmla="*/ 137504 h 364385"/>
              </a:gdLst>
              <a:ahLst/>
              <a:cxnLst>
                <a:cxn ang="0">
                  <a:pos x="connsiteX0" y="connsiteY0"/>
                </a:cxn>
                <a:cxn ang="0">
                  <a:pos x="connsiteX1" y="connsiteY1"/>
                </a:cxn>
                <a:cxn ang="0">
                  <a:pos x="connsiteX2" y="connsiteY2"/>
                </a:cxn>
                <a:cxn ang="0">
                  <a:pos x="connsiteX3" y="connsiteY3"/>
                </a:cxn>
              </a:cxnLst>
              <a:rect l="l" t="t" r="r" b="b"/>
              <a:pathLst>
                <a:path w="2399441" h="364385">
                  <a:moveTo>
                    <a:pt x="0" y="137504"/>
                  </a:moveTo>
                  <a:lnTo>
                    <a:pt x="2399441" y="0"/>
                  </a:lnTo>
                  <a:lnTo>
                    <a:pt x="2392566" y="364385"/>
                  </a:lnTo>
                  <a:lnTo>
                    <a:pt x="0" y="137504"/>
                  </a:lnTo>
                  <a:close/>
                </a:path>
              </a:pathLst>
            </a:custGeom>
            <a:solidFill>
              <a:srgbClr val="FF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5064AB7-04C6-1E47-817D-4FA0F1F85A36}"/>
                </a:ext>
              </a:extLst>
            </p:cNvPr>
            <p:cNvSpPr txBox="1"/>
            <p:nvPr/>
          </p:nvSpPr>
          <p:spPr>
            <a:xfrm>
              <a:off x="9893396" y="5685780"/>
              <a:ext cx="1687706" cy="461665"/>
            </a:xfrm>
            <a:prstGeom prst="rect">
              <a:avLst/>
            </a:prstGeom>
            <a:noFill/>
          </p:spPr>
          <p:txBody>
            <a:bodyPr wrap="none" rtlCol="0">
              <a:spAutoFit/>
            </a:bodyPr>
            <a:lstStyle/>
            <a:p>
              <a:r>
                <a:rPr lang="en-US" sz="2400" dirty="0">
                  <a:latin typeface="+mj-lt"/>
                </a:rPr>
                <a:t>Water pump</a:t>
              </a:r>
            </a:p>
          </p:txBody>
        </p:sp>
      </p:grpSp>
    </p:spTree>
    <p:extLst>
      <p:ext uri="{BB962C8B-B14F-4D97-AF65-F5344CB8AC3E}">
        <p14:creationId xmlns:p14="http://schemas.microsoft.com/office/powerpoint/2010/main" val="2104083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B1CC3-3110-9641-AE71-F4CDADE1CB25}"/>
              </a:ext>
            </a:extLst>
          </p:cNvPr>
          <p:cNvSpPr>
            <a:spLocks noGrp="1"/>
          </p:cNvSpPr>
          <p:nvPr>
            <p:ph type="title"/>
          </p:nvPr>
        </p:nvSpPr>
        <p:spPr>
          <a:xfrm>
            <a:off x="267148" y="257550"/>
            <a:ext cx="10515600" cy="724348"/>
          </a:xfrm>
        </p:spPr>
        <p:txBody>
          <a:bodyPr>
            <a:normAutofit fontScale="90000"/>
          </a:bodyPr>
          <a:lstStyle/>
          <a:p>
            <a:r>
              <a:rPr lang="en-US" dirty="0"/>
              <a:t>Authoritative work on steam engines, 1827, 1838</a:t>
            </a:r>
          </a:p>
        </p:txBody>
      </p:sp>
      <p:pic>
        <p:nvPicPr>
          <p:cNvPr id="6" name="Content Placeholder 5" descr="A page of a book&#10;&#10;Description automatically generated with low confidence">
            <a:extLst>
              <a:ext uri="{FF2B5EF4-FFF2-40B4-BE49-F238E27FC236}">
                <a16:creationId xmlns:a16="http://schemas.microsoft.com/office/drawing/2014/main" id="{17CDB35C-C6F3-E545-819D-AC1F1A7B0A6B}"/>
              </a:ext>
            </a:extLst>
          </p:cNvPr>
          <p:cNvPicPr>
            <a:picLocks noGrp="1" noChangeAspect="1"/>
          </p:cNvPicPr>
          <p:nvPr>
            <p:ph idx="1"/>
          </p:nvPr>
        </p:nvPicPr>
        <p:blipFill>
          <a:blip r:embed="rId2"/>
          <a:stretch>
            <a:fillRect/>
          </a:stretch>
        </p:blipFill>
        <p:spPr>
          <a:xfrm>
            <a:off x="201358" y="1091145"/>
            <a:ext cx="4274380" cy="5521083"/>
          </a:xfrm>
          <a:ln w="12700">
            <a:solidFill>
              <a:schemeClr val="bg1">
                <a:lumMod val="50000"/>
              </a:schemeClr>
            </a:solidFill>
          </a:ln>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E7B12EEB-525E-CC4D-9CBA-881D4DD30537}"/>
              </a:ext>
            </a:extLst>
          </p:cNvPr>
          <p:cNvSpPr>
            <a:spLocks noGrp="1"/>
          </p:cNvSpPr>
          <p:nvPr>
            <p:ph type="sldNum" sz="quarter" idx="12"/>
          </p:nvPr>
        </p:nvSpPr>
        <p:spPr/>
        <p:txBody>
          <a:bodyPr/>
          <a:lstStyle/>
          <a:p>
            <a:fld id="{4A2E0A87-2B1C-6743-89B9-8068540C3467}" type="slidenum">
              <a:rPr lang="en-US" smtClean="0"/>
              <a:t>12</a:t>
            </a:fld>
            <a:endParaRPr lang="en-US"/>
          </a:p>
        </p:txBody>
      </p:sp>
      <p:grpSp>
        <p:nvGrpSpPr>
          <p:cNvPr id="24" name="Group 23">
            <a:extLst>
              <a:ext uri="{FF2B5EF4-FFF2-40B4-BE49-F238E27FC236}">
                <a16:creationId xmlns:a16="http://schemas.microsoft.com/office/drawing/2014/main" id="{5699F505-0CE1-2C49-8C12-5E833E8954EB}"/>
              </a:ext>
            </a:extLst>
          </p:cNvPr>
          <p:cNvGrpSpPr/>
          <p:nvPr/>
        </p:nvGrpSpPr>
        <p:grpSpPr>
          <a:xfrm>
            <a:off x="4634079" y="2865428"/>
            <a:ext cx="7381970" cy="3746800"/>
            <a:chOff x="4634079" y="2865428"/>
            <a:chExt cx="7381970" cy="3746800"/>
          </a:xfrm>
        </p:grpSpPr>
        <p:pic>
          <p:nvPicPr>
            <p:cNvPr id="8" name="Picture 7" descr="Table&#10;&#10;Description automatically generated with low confidence">
              <a:extLst>
                <a:ext uri="{FF2B5EF4-FFF2-40B4-BE49-F238E27FC236}">
                  <a16:creationId xmlns:a16="http://schemas.microsoft.com/office/drawing/2014/main" id="{D87F40FD-D386-A94F-9AE0-657F380F6C4D}"/>
                </a:ext>
              </a:extLst>
            </p:cNvPr>
            <p:cNvPicPr>
              <a:picLocks noChangeAspect="1"/>
            </p:cNvPicPr>
            <p:nvPr/>
          </p:nvPicPr>
          <p:blipFill>
            <a:blip r:embed="rId3"/>
            <a:stretch>
              <a:fillRect/>
            </a:stretch>
          </p:blipFill>
          <p:spPr>
            <a:xfrm>
              <a:off x="4634079" y="2865428"/>
              <a:ext cx="3545946" cy="3723243"/>
            </a:xfrm>
            <a:prstGeom prst="rect">
              <a:avLst/>
            </a:prstGeom>
            <a:ln w="12700">
              <a:solidFill>
                <a:schemeClr val="bg1">
                  <a:lumMod val="50000"/>
                </a:schemeClr>
              </a:solidFill>
            </a:ln>
            <a:effectLst>
              <a:outerShdw blurRad="50800" dist="38100" dir="2700000" algn="tl" rotWithShape="0">
                <a:prstClr val="black">
                  <a:alpha val="40000"/>
                </a:prstClr>
              </a:outerShdw>
            </a:effectLst>
          </p:spPr>
        </p:pic>
        <p:pic>
          <p:nvPicPr>
            <p:cNvPr id="10" name="Picture 9" descr="Text&#10;&#10;Description automatically generated">
              <a:extLst>
                <a:ext uri="{FF2B5EF4-FFF2-40B4-BE49-F238E27FC236}">
                  <a16:creationId xmlns:a16="http://schemas.microsoft.com/office/drawing/2014/main" id="{5BBC8E56-4904-134B-ACA6-CE64033EA536}"/>
                </a:ext>
              </a:extLst>
            </p:cNvPr>
            <p:cNvPicPr>
              <a:picLocks noChangeAspect="1"/>
            </p:cNvPicPr>
            <p:nvPr/>
          </p:nvPicPr>
          <p:blipFill>
            <a:blip r:embed="rId4"/>
            <a:stretch>
              <a:fillRect/>
            </a:stretch>
          </p:blipFill>
          <p:spPr>
            <a:xfrm>
              <a:off x="8338366" y="2873250"/>
              <a:ext cx="3677683" cy="3738978"/>
            </a:xfrm>
            <a:prstGeom prst="rect">
              <a:avLst/>
            </a:prstGeom>
            <a:ln w="12700">
              <a:solidFill>
                <a:schemeClr val="bg1">
                  <a:lumMod val="50000"/>
                </a:schemeClr>
              </a:solidFill>
            </a:ln>
            <a:effectLst>
              <a:outerShdw blurRad="50800" dist="38100" dir="2700000" algn="tl" rotWithShape="0">
                <a:prstClr val="black">
                  <a:alpha val="40000"/>
                </a:prstClr>
              </a:outerShdw>
            </a:effectLst>
          </p:spPr>
        </p:pic>
      </p:grpSp>
      <p:grpSp>
        <p:nvGrpSpPr>
          <p:cNvPr id="25" name="Group 24">
            <a:extLst>
              <a:ext uri="{FF2B5EF4-FFF2-40B4-BE49-F238E27FC236}">
                <a16:creationId xmlns:a16="http://schemas.microsoft.com/office/drawing/2014/main" id="{0B2BE6C4-D92E-B144-A3AB-B04BC1A63725}"/>
              </a:ext>
            </a:extLst>
          </p:cNvPr>
          <p:cNvGrpSpPr/>
          <p:nvPr/>
        </p:nvGrpSpPr>
        <p:grpSpPr>
          <a:xfrm>
            <a:off x="7030159" y="1743554"/>
            <a:ext cx="4960483" cy="892552"/>
            <a:chOff x="7030159" y="1743554"/>
            <a:chExt cx="4960483" cy="892552"/>
          </a:xfrm>
        </p:grpSpPr>
        <p:sp>
          <p:nvSpPr>
            <p:cNvPr id="23" name="Freeform 22">
              <a:extLst>
                <a:ext uri="{FF2B5EF4-FFF2-40B4-BE49-F238E27FC236}">
                  <a16:creationId xmlns:a16="http://schemas.microsoft.com/office/drawing/2014/main" id="{7D92AE8E-B5A4-464A-AA41-98A639BEAEBA}"/>
                </a:ext>
              </a:extLst>
            </p:cNvPr>
            <p:cNvSpPr/>
            <p:nvPr/>
          </p:nvSpPr>
          <p:spPr>
            <a:xfrm>
              <a:off x="7031421" y="1797269"/>
              <a:ext cx="4556234" cy="827690"/>
            </a:xfrm>
            <a:custGeom>
              <a:avLst/>
              <a:gdLst>
                <a:gd name="connsiteX0" fmla="*/ 189186 w 4556234"/>
                <a:gd name="connsiteY0" fmla="*/ 0 h 827690"/>
                <a:gd name="connsiteX1" fmla="*/ 4556234 w 4556234"/>
                <a:gd name="connsiteY1" fmla="*/ 110359 h 827690"/>
                <a:gd name="connsiteX2" fmla="*/ 4493172 w 4556234"/>
                <a:gd name="connsiteY2" fmla="*/ 827690 h 827690"/>
                <a:gd name="connsiteX3" fmla="*/ 0 w 4556234"/>
                <a:gd name="connsiteY3" fmla="*/ 733097 h 827690"/>
                <a:gd name="connsiteX4" fmla="*/ 189186 w 4556234"/>
                <a:gd name="connsiteY4" fmla="*/ 0 h 82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6234" h="827690">
                  <a:moveTo>
                    <a:pt x="189186" y="0"/>
                  </a:moveTo>
                  <a:lnTo>
                    <a:pt x="4556234" y="110359"/>
                  </a:lnTo>
                  <a:lnTo>
                    <a:pt x="4493172" y="827690"/>
                  </a:lnTo>
                  <a:lnTo>
                    <a:pt x="0" y="733097"/>
                  </a:lnTo>
                  <a:lnTo>
                    <a:pt x="189186" y="0"/>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0B3A88-6F63-1145-A4BE-9424DC6417A8}"/>
                </a:ext>
              </a:extLst>
            </p:cNvPr>
            <p:cNvSpPr txBox="1"/>
            <p:nvPr/>
          </p:nvSpPr>
          <p:spPr>
            <a:xfrm>
              <a:off x="7030159" y="1743554"/>
              <a:ext cx="4960483" cy="892552"/>
            </a:xfrm>
            <a:prstGeom prst="rect">
              <a:avLst/>
            </a:prstGeom>
            <a:noFill/>
          </p:spPr>
          <p:txBody>
            <a:bodyPr wrap="square" rtlCol="0">
              <a:spAutoFit/>
            </a:bodyPr>
            <a:lstStyle/>
            <a:p>
              <a:r>
                <a:rPr lang="en-US" sz="2000" dirty="0">
                  <a:latin typeface="+mj-lt"/>
                </a:rPr>
                <a:t>Components treated individually.</a:t>
              </a:r>
            </a:p>
            <a:p>
              <a:r>
                <a:rPr lang="en-US" sz="1600" dirty="0">
                  <a:latin typeface="+mj-lt"/>
                </a:rPr>
                <a:t>Properties of fluids. Generation and condensation of steam. Deriving mechanical power from steam. etc. etc.</a:t>
              </a:r>
              <a:endParaRPr lang="en-US" dirty="0">
                <a:latin typeface="+mj-lt"/>
              </a:endParaRPr>
            </a:p>
          </p:txBody>
        </p:sp>
      </p:grpSp>
      <p:grpSp>
        <p:nvGrpSpPr>
          <p:cNvPr id="22" name="Group 21">
            <a:extLst>
              <a:ext uri="{FF2B5EF4-FFF2-40B4-BE49-F238E27FC236}">
                <a16:creationId xmlns:a16="http://schemas.microsoft.com/office/drawing/2014/main" id="{4EA3883F-2D04-4149-BF7A-B4001F0947E5}"/>
              </a:ext>
            </a:extLst>
          </p:cNvPr>
          <p:cNvGrpSpPr/>
          <p:nvPr/>
        </p:nvGrpSpPr>
        <p:grpSpPr>
          <a:xfrm>
            <a:off x="1127234" y="1119351"/>
            <a:ext cx="8220844" cy="1765739"/>
            <a:chOff x="1127234" y="1119351"/>
            <a:chExt cx="8220844" cy="1765739"/>
          </a:xfrm>
        </p:grpSpPr>
        <p:sp>
          <p:nvSpPr>
            <p:cNvPr id="15" name="Freeform 14">
              <a:extLst>
                <a:ext uri="{FF2B5EF4-FFF2-40B4-BE49-F238E27FC236}">
                  <a16:creationId xmlns:a16="http://schemas.microsoft.com/office/drawing/2014/main" id="{3DC09EBF-1F5A-464A-A469-073FC5390FBB}"/>
                </a:ext>
              </a:extLst>
            </p:cNvPr>
            <p:cNvSpPr/>
            <p:nvPr/>
          </p:nvSpPr>
          <p:spPr>
            <a:xfrm>
              <a:off x="4690241" y="1119351"/>
              <a:ext cx="4595649" cy="417787"/>
            </a:xfrm>
            <a:custGeom>
              <a:avLst/>
              <a:gdLst>
                <a:gd name="connsiteX0" fmla="*/ 126125 w 2601311"/>
                <a:gd name="connsiteY0" fmla="*/ 0 h 417787"/>
                <a:gd name="connsiteX1" fmla="*/ 2554014 w 2601311"/>
                <a:gd name="connsiteY1" fmla="*/ 15766 h 417787"/>
                <a:gd name="connsiteX2" fmla="*/ 2601311 w 2601311"/>
                <a:gd name="connsiteY2" fmla="*/ 417787 h 417787"/>
                <a:gd name="connsiteX3" fmla="*/ 0 w 2601311"/>
                <a:gd name="connsiteY3" fmla="*/ 386256 h 417787"/>
                <a:gd name="connsiteX4" fmla="*/ 126125 w 2601311"/>
                <a:gd name="connsiteY4" fmla="*/ 0 h 417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1311" h="417787">
                  <a:moveTo>
                    <a:pt x="126125" y="0"/>
                  </a:moveTo>
                  <a:lnTo>
                    <a:pt x="2554014" y="15766"/>
                  </a:lnTo>
                  <a:lnTo>
                    <a:pt x="2601311" y="417787"/>
                  </a:lnTo>
                  <a:lnTo>
                    <a:pt x="0" y="386256"/>
                  </a:lnTo>
                  <a:lnTo>
                    <a:pt x="126125" y="0"/>
                  </a:lnTo>
                  <a:close/>
                </a:path>
              </a:pathLst>
            </a:custGeom>
            <a:solidFill>
              <a:srgbClr val="FF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396BB13-CE26-6D41-8E5F-D082D667C8D5}"/>
                </a:ext>
              </a:extLst>
            </p:cNvPr>
            <p:cNvSpPr txBox="1"/>
            <p:nvPr/>
          </p:nvSpPr>
          <p:spPr>
            <a:xfrm>
              <a:off x="4769068" y="1129554"/>
              <a:ext cx="4579010" cy="369332"/>
            </a:xfrm>
            <a:prstGeom prst="rect">
              <a:avLst/>
            </a:prstGeom>
            <a:noFill/>
          </p:spPr>
          <p:txBody>
            <a:bodyPr wrap="none" rtlCol="0">
              <a:spAutoFit/>
            </a:bodyPr>
            <a:lstStyle/>
            <a:p>
              <a:r>
                <a:rPr lang="en-US" dirty="0">
                  <a:latin typeface="+mj-lt"/>
                </a:rPr>
                <a:t>AN INVESTIGATION OF ITS PRINCIPLES</a:t>
              </a:r>
            </a:p>
          </p:txBody>
        </p:sp>
        <p:sp>
          <p:nvSpPr>
            <p:cNvPr id="14" name="Freeform 13">
              <a:extLst>
                <a:ext uri="{FF2B5EF4-FFF2-40B4-BE49-F238E27FC236}">
                  <a16:creationId xmlns:a16="http://schemas.microsoft.com/office/drawing/2014/main" id="{15DED6D9-70BC-5648-837D-3959A68E1343}"/>
                </a:ext>
              </a:extLst>
            </p:cNvPr>
            <p:cNvSpPr/>
            <p:nvPr/>
          </p:nvSpPr>
          <p:spPr>
            <a:xfrm>
              <a:off x="1127234" y="2467303"/>
              <a:ext cx="2601311" cy="417787"/>
            </a:xfrm>
            <a:custGeom>
              <a:avLst/>
              <a:gdLst>
                <a:gd name="connsiteX0" fmla="*/ 126125 w 2601311"/>
                <a:gd name="connsiteY0" fmla="*/ 0 h 417787"/>
                <a:gd name="connsiteX1" fmla="*/ 2554014 w 2601311"/>
                <a:gd name="connsiteY1" fmla="*/ 15766 h 417787"/>
                <a:gd name="connsiteX2" fmla="*/ 2601311 w 2601311"/>
                <a:gd name="connsiteY2" fmla="*/ 417787 h 417787"/>
                <a:gd name="connsiteX3" fmla="*/ 0 w 2601311"/>
                <a:gd name="connsiteY3" fmla="*/ 386256 h 417787"/>
                <a:gd name="connsiteX4" fmla="*/ 126125 w 2601311"/>
                <a:gd name="connsiteY4" fmla="*/ 0 h 417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1311" h="417787">
                  <a:moveTo>
                    <a:pt x="126125" y="0"/>
                  </a:moveTo>
                  <a:lnTo>
                    <a:pt x="2554014" y="15766"/>
                  </a:lnTo>
                  <a:lnTo>
                    <a:pt x="2601311" y="417787"/>
                  </a:lnTo>
                  <a:lnTo>
                    <a:pt x="0" y="386256"/>
                  </a:lnTo>
                  <a:lnTo>
                    <a:pt x="126125" y="0"/>
                  </a:lnTo>
                  <a:close/>
                </a:path>
              </a:pathLst>
            </a:custGeom>
            <a:solidFill>
              <a:srgbClr val="FF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1977F2EE-E5C9-444F-9E27-65B204DA19A5}"/>
                </a:ext>
              </a:extLst>
            </p:cNvPr>
            <p:cNvCxnSpPr>
              <a:cxnSpLocks/>
            </p:cNvCxnSpPr>
            <p:nvPr/>
          </p:nvCxnSpPr>
          <p:spPr>
            <a:xfrm flipV="1">
              <a:off x="3602421" y="1442545"/>
              <a:ext cx="1166647" cy="1127234"/>
            </a:xfrm>
            <a:prstGeom prst="line">
              <a:avLst/>
            </a:prstGeom>
            <a:ln w="76200">
              <a:solidFill>
                <a:srgbClr val="FF0000">
                  <a:alpha val="29804"/>
                </a:srgb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70334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33B6CE8D-2D44-F248-A173-F6B92B1B8DBD}"/>
              </a:ext>
            </a:extLst>
          </p:cNvPr>
          <p:cNvSpPr/>
          <p:nvPr/>
        </p:nvSpPr>
        <p:spPr>
          <a:xfrm>
            <a:off x="4286250" y="182880"/>
            <a:ext cx="6580414" cy="6173470"/>
          </a:xfrm>
          <a:custGeom>
            <a:avLst/>
            <a:gdLst>
              <a:gd name="connsiteX0" fmla="*/ 2754630 w 6629400"/>
              <a:gd name="connsiteY0" fmla="*/ 0 h 5692140"/>
              <a:gd name="connsiteX1" fmla="*/ 6629400 w 6629400"/>
              <a:gd name="connsiteY1" fmla="*/ 1794510 h 5692140"/>
              <a:gd name="connsiteX2" fmla="*/ 4766310 w 6629400"/>
              <a:gd name="connsiteY2" fmla="*/ 5692140 h 5692140"/>
              <a:gd name="connsiteX3" fmla="*/ 0 w 6629400"/>
              <a:gd name="connsiteY3" fmla="*/ 3566160 h 5692140"/>
              <a:gd name="connsiteX4" fmla="*/ 2754630 w 6629400"/>
              <a:gd name="connsiteY4" fmla="*/ 0 h 5692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9400" h="5692140">
                <a:moveTo>
                  <a:pt x="2754630" y="0"/>
                </a:moveTo>
                <a:lnTo>
                  <a:pt x="6629400" y="1794510"/>
                </a:lnTo>
                <a:lnTo>
                  <a:pt x="4766310" y="5692140"/>
                </a:lnTo>
                <a:lnTo>
                  <a:pt x="0" y="3566160"/>
                </a:lnTo>
                <a:lnTo>
                  <a:pt x="2754630"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26B507-8648-A94E-9A0B-0E4FB5026250}"/>
              </a:ext>
            </a:extLst>
          </p:cNvPr>
          <p:cNvSpPr>
            <a:spLocks noGrp="1"/>
          </p:cNvSpPr>
          <p:nvPr>
            <p:ph type="title"/>
          </p:nvPr>
        </p:nvSpPr>
        <p:spPr>
          <a:xfrm>
            <a:off x="2651119" y="1408714"/>
            <a:ext cx="4737559" cy="1594618"/>
          </a:xfrm>
        </p:spPr>
        <p:txBody>
          <a:bodyPr>
            <a:normAutofit/>
          </a:bodyPr>
          <a:lstStyle/>
          <a:p>
            <a:pPr algn="r"/>
            <a:r>
              <a:rPr lang="en-US" sz="9600" dirty="0"/>
              <a:t>Lazare…</a:t>
            </a:r>
          </a:p>
        </p:txBody>
      </p:sp>
      <p:sp>
        <p:nvSpPr>
          <p:cNvPr id="3" name="Content Placeholder 2">
            <a:extLst>
              <a:ext uri="{FF2B5EF4-FFF2-40B4-BE49-F238E27FC236}">
                <a16:creationId xmlns:a16="http://schemas.microsoft.com/office/drawing/2014/main" id="{D7B0B9FA-3C42-5A4F-8B8C-C8BFC7A138C7}"/>
              </a:ext>
            </a:extLst>
          </p:cNvPr>
          <p:cNvSpPr>
            <a:spLocks noGrp="1"/>
          </p:cNvSpPr>
          <p:nvPr>
            <p:ph idx="1"/>
          </p:nvPr>
        </p:nvSpPr>
        <p:spPr/>
        <p:txBody>
          <a:bodyPr>
            <a:normAutofit fontScale="85000" lnSpcReduction="20000"/>
          </a:bodyPr>
          <a:lstStyle/>
          <a:p>
            <a:endParaRPr lang="en-US"/>
          </a:p>
        </p:txBody>
      </p:sp>
      <p:sp>
        <p:nvSpPr>
          <p:cNvPr id="4" name="Slide Number Placeholder 3">
            <a:extLst>
              <a:ext uri="{FF2B5EF4-FFF2-40B4-BE49-F238E27FC236}">
                <a16:creationId xmlns:a16="http://schemas.microsoft.com/office/drawing/2014/main" id="{77FAEDC6-8E6E-DC45-9541-9C61DCDA213E}"/>
              </a:ext>
            </a:extLst>
          </p:cNvPr>
          <p:cNvSpPr>
            <a:spLocks noGrp="1"/>
          </p:cNvSpPr>
          <p:nvPr>
            <p:ph type="sldNum" sz="quarter" idx="12"/>
          </p:nvPr>
        </p:nvSpPr>
        <p:spPr/>
        <p:txBody>
          <a:bodyPr/>
          <a:lstStyle/>
          <a:p>
            <a:fld id="{4A2E0A87-2B1C-6743-89B9-8068540C3467}" type="slidenum">
              <a:rPr lang="en-US" smtClean="0"/>
              <a:t>13</a:t>
            </a:fld>
            <a:endParaRPr lang="en-US"/>
          </a:p>
        </p:txBody>
      </p:sp>
    </p:spTree>
    <p:extLst>
      <p:ext uri="{BB962C8B-B14F-4D97-AF65-F5344CB8AC3E}">
        <p14:creationId xmlns:p14="http://schemas.microsoft.com/office/powerpoint/2010/main" val="1370607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ED40E-B744-DE4E-AF4F-B4F14547C059}"/>
              </a:ext>
            </a:extLst>
          </p:cNvPr>
          <p:cNvSpPr>
            <a:spLocks noGrp="1"/>
          </p:cNvSpPr>
          <p:nvPr>
            <p:ph type="title"/>
          </p:nvPr>
        </p:nvSpPr>
        <p:spPr>
          <a:xfrm>
            <a:off x="473527" y="135085"/>
            <a:ext cx="8736219" cy="872004"/>
          </a:xfrm>
        </p:spPr>
        <p:txBody>
          <a:bodyPr/>
          <a:lstStyle/>
          <a:p>
            <a:r>
              <a:rPr lang="en-US" dirty="0"/>
              <a:t>Lazare Carnot</a:t>
            </a:r>
          </a:p>
        </p:txBody>
      </p:sp>
      <p:pic>
        <p:nvPicPr>
          <p:cNvPr id="7" name="Content Placeholder 6" descr="A picture containing text&#10;&#10;Description automatically generated">
            <a:extLst>
              <a:ext uri="{FF2B5EF4-FFF2-40B4-BE49-F238E27FC236}">
                <a16:creationId xmlns:a16="http://schemas.microsoft.com/office/drawing/2014/main" id="{ECA54217-80E5-534F-9E8D-0990581A0251}"/>
              </a:ext>
            </a:extLst>
          </p:cNvPr>
          <p:cNvPicPr>
            <a:picLocks noGrp="1" noChangeAspect="1"/>
          </p:cNvPicPr>
          <p:nvPr>
            <p:ph idx="1"/>
          </p:nvPr>
        </p:nvPicPr>
        <p:blipFill>
          <a:blip r:embed="rId2"/>
          <a:stretch>
            <a:fillRect/>
          </a:stretch>
        </p:blipFill>
        <p:spPr>
          <a:xfrm>
            <a:off x="5194552" y="1085724"/>
            <a:ext cx="4015194" cy="5420531"/>
          </a:xfrm>
        </p:spPr>
      </p:pic>
      <p:sp>
        <p:nvSpPr>
          <p:cNvPr id="4" name="Slide Number Placeholder 3">
            <a:extLst>
              <a:ext uri="{FF2B5EF4-FFF2-40B4-BE49-F238E27FC236}">
                <a16:creationId xmlns:a16="http://schemas.microsoft.com/office/drawing/2014/main" id="{A5CDFA75-0950-C148-BCBF-D27D509FB7EC}"/>
              </a:ext>
            </a:extLst>
          </p:cNvPr>
          <p:cNvSpPr>
            <a:spLocks noGrp="1"/>
          </p:cNvSpPr>
          <p:nvPr>
            <p:ph type="sldNum" sz="quarter" idx="12"/>
          </p:nvPr>
        </p:nvSpPr>
        <p:spPr/>
        <p:txBody>
          <a:bodyPr/>
          <a:lstStyle/>
          <a:p>
            <a:fld id="{4A2E0A87-2B1C-6743-89B9-8068540C3467}" type="slidenum">
              <a:rPr lang="en-US" smtClean="0"/>
              <a:t>14</a:t>
            </a:fld>
            <a:endParaRPr lang="en-US"/>
          </a:p>
        </p:txBody>
      </p:sp>
      <p:pic>
        <p:nvPicPr>
          <p:cNvPr id="9" name="Picture 8" descr="A portrait of a person&#10;&#10;Description automatically generated with low confidence">
            <a:extLst>
              <a:ext uri="{FF2B5EF4-FFF2-40B4-BE49-F238E27FC236}">
                <a16:creationId xmlns:a16="http://schemas.microsoft.com/office/drawing/2014/main" id="{D381846A-78C1-6341-8EEC-CFD706F20588}"/>
              </a:ext>
            </a:extLst>
          </p:cNvPr>
          <p:cNvPicPr>
            <a:picLocks noChangeAspect="1"/>
          </p:cNvPicPr>
          <p:nvPr/>
        </p:nvPicPr>
        <p:blipFill>
          <a:blip r:embed="rId3"/>
          <a:stretch>
            <a:fillRect/>
          </a:stretch>
        </p:blipFill>
        <p:spPr>
          <a:xfrm>
            <a:off x="473527" y="1096462"/>
            <a:ext cx="3910694" cy="5409793"/>
          </a:xfrm>
          <a:prstGeom prst="rect">
            <a:avLst/>
          </a:prstGeom>
        </p:spPr>
      </p:pic>
    </p:spTree>
    <p:extLst>
      <p:ext uri="{BB962C8B-B14F-4D97-AF65-F5344CB8AC3E}">
        <p14:creationId xmlns:p14="http://schemas.microsoft.com/office/powerpoint/2010/main" val="2475813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02D49-077A-F04E-87C8-31247B23F89A}"/>
              </a:ext>
            </a:extLst>
          </p:cNvPr>
          <p:cNvSpPr>
            <a:spLocks noGrp="1"/>
          </p:cNvSpPr>
          <p:nvPr>
            <p:ph type="title"/>
          </p:nvPr>
        </p:nvSpPr>
        <p:spPr>
          <a:xfrm>
            <a:off x="298210" y="253195"/>
            <a:ext cx="3274937" cy="2022490"/>
          </a:xfrm>
        </p:spPr>
        <p:txBody>
          <a:bodyPr>
            <a:normAutofit fontScale="90000"/>
          </a:bodyPr>
          <a:lstStyle/>
          <a:p>
            <a:pPr algn="r"/>
            <a:r>
              <a:rPr lang="en-US" dirty="0"/>
              <a:t>Essay upon Machines in General</a:t>
            </a:r>
            <a:br>
              <a:rPr lang="en-US" dirty="0"/>
            </a:br>
            <a:r>
              <a:rPr lang="en-US" dirty="0"/>
              <a:t>1783</a:t>
            </a:r>
          </a:p>
        </p:txBody>
      </p:sp>
      <p:pic>
        <p:nvPicPr>
          <p:cNvPr id="6" name="Content Placeholder 5" descr="Text, letter&#10;&#10;Description automatically generated">
            <a:extLst>
              <a:ext uri="{FF2B5EF4-FFF2-40B4-BE49-F238E27FC236}">
                <a16:creationId xmlns:a16="http://schemas.microsoft.com/office/drawing/2014/main" id="{A1B05C39-F5B7-1C4C-8190-D4F476B4D3ED}"/>
              </a:ext>
            </a:extLst>
          </p:cNvPr>
          <p:cNvPicPr>
            <a:picLocks noGrp="1" noChangeAspect="1"/>
          </p:cNvPicPr>
          <p:nvPr>
            <p:ph idx="1"/>
          </p:nvPr>
        </p:nvPicPr>
        <p:blipFill>
          <a:blip r:embed="rId2"/>
          <a:stretch>
            <a:fillRect/>
          </a:stretch>
        </p:blipFill>
        <p:spPr>
          <a:xfrm>
            <a:off x="3756200" y="253196"/>
            <a:ext cx="3765255" cy="6400946"/>
          </a:xfrm>
          <a:ln w="12700">
            <a:solidFill>
              <a:schemeClr val="bg1">
                <a:lumMod val="50000"/>
              </a:schemeClr>
            </a:solidFill>
          </a:ln>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41096F6A-30C5-1147-B499-7B515AD0A410}"/>
              </a:ext>
            </a:extLst>
          </p:cNvPr>
          <p:cNvSpPr>
            <a:spLocks noGrp="1"/>
          </p:cNvSpPr>
          <p:nvPr>
            <p:ph type="sldNum" sz="quarter" idx="12"/>
          </p:nvPr>
        </p:nvSpPr>
        <p:spPr/>
        <p:txBody>
          <a:bodyPr/>
          <a:lstStyle/>
          <a:p>
            <a:fld id="{4A2E0A87-2B1C-6743-89B9-8068540C3467}" type="slidenum">
              <a:rPr lang="en-US" smtClean="0"/>
              <a:t>15</a:t>
            </a:fld>
            <a:endParaRPr lang="en-US"/>
          </a:p>
        </p:txBody>
      </p:sp>
      <p:pic>
        <p:nvPicPr>
          <p:cNvPr id="8" name="Picture 7" descr="Text, letter&#10;&#10;Description automatically generated">
            <a:extLst>
              <a:ext uri="{FF2B5EF4-FFF2-40B4-BE49-F238E27FC236}">
                <a16:creationId xmlns:a16="http://schemas.microsoft.com/office/drawing/2014/main" id="{9B57FFE2-FF0A-1143-820E-7B6416D0FF47}"/>
              </a:ext>
            </a:extLst>
          </p:cNvPr>
          <p:cNvPicPr>
            <a:picLocks noChangeAspect="1"/>
          </p:cNvPicPr>
          <p:nvPr/>
        </p:nvPicPr>
        <p:blipFill>
          <a:blip r:embed="rId3"/>
          <a:stretch>
            <a:fillRect/>
          </a:stretch>
        </p:blipFill>
        <p:spPr>
          <a:xfrm>
            <a:off x="7785036" y="253195"/>
            <a:ext cx="3765255" cy="6463687"/>
          </a:xfrm>
          <a:prstGeom prst="rect">
            <a:avLst/>
          </a:prstGeom>
          <a:ln w="12700">
            <a:solidFill>
              <a:schemeClr val="bg1">
                <a:lumMod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61733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7757CEBF-41A3-DF4A-A6CD-446A8F72693B}"/>
              </a:ext>
            </a:extLst>
          </p:cNvPr>
          <p:cNvSpPr/>
          <p:nvPr/>
        </p:nvSpPr>
        <p:spPr>
          <a:xfrm>
            <a:off x="326571" y="5478236"/>
            <a:ext cx="4253593" cy="424543"/>
          </a:xfrm>
          <a:custGeom>
            <a:avLst/>
            <a:gdLst>
              <a:gd name="connsiteX0" fmla="*/ 212272 w 4253593"/>
              <a:gd name="connsiteY0" fmla="*/ 0 h 424543"/>
              <a:gd name="connsiteX1" fmla="*/ 4253593 w 4253593"/>
              <a:gd name="connsiteY1" fmla="*/ 48985 h 424543"/>
              <a:gd name="connsiteX2" fmla="*/ 4098472 w 4253593"/>
              <a:gd name="connsiteY2" fmla="*/ 408214 h 424543"/>
              <a:gd name="connsiteX3" fmla="*/ 0 w 4253593"/>
              <a:gd name="connsiteY3" fmla="*/ 424543 h 424543"/>
              <a:gd name="connsiteX4" fmla="*/ 212272 w 4253593"/>
              <a:gd name="connsiteY4" fmla="*/ 0 h 424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3593" h="424543">
                <a:moveTo>
                  <a:pt x="212272" y="0"/>
                </a:moveTo>
                <a:lnTo>
                  <a:pt x="4253593" y="48985"/>
                </a:lnTo>
                <a:lnTo>
                  <a:pt x="4098472" y="408214"/>
                </a:lnTo>
                <a:lnTo>
                  <a:pt x="0" y="424543"/>
                </a:lnTo>
                <a:lnTo>
                  <a:pt x="212272"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a:extLst>
              <a:ext uri="{FF2B5EF4-FFF2-40B4-BE49-F238E27FC236}">
                <a16:creationId xmlns:a16="http://schemas.microsoft.com/office/drawing/2014/main" id="{D3C6C37D-2F1C-5E40-8AA0-D4DC5D475E07}"/>
              </a:ext>
            </a:extLst>
          </p:cNvPr>
          <p:cNvSpPr/>
          <p:nvPr/>
        </p:nvSpPr>
        <p:spPr>
          <a:xfrm>
            <a:off x="128654" y="154055"/>
            <a:ext cx="7202876" cy="872004"/>
          </a:xfrm>
          <a:custGeom>
            <a:avLst/>
            <a:gdLst>
              <a:gd name="connsiteX0" fmla="*/ 546264 w 10901548"/>
              <a:gd name="connsiteY0" fmla="*/ 0 h 819397"/>
              <a:gd name="connsiteX1" fmla="*/ 10818420 w 10901548"/>
              <a:gd name="connsiteY1" fmla="*/ 154379 h 819397"/>
              <a:gd name="connsiteX2" fmla="*/ 10901548 w 10901548"/>
              <a:gd name="connsiteY2" fmla="*/ 570015 h 819397"/>
              <a:gd name="connsiteX3" fmla="*/ 0 w 10901548"/>
              <a:gd name="connsiteY3" fmla="*/ 819397 h 819397"/>
              <a:gd name="connsiteX4" fmla="*/ 546264 w 10901548"/>
              <a:gd name="connsiteY4" fmla="*/ 0 h 819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01548" h="819397">
                <a:moveTo>
                  <a:pt x="546264" y="0"/>
                </a:moveTo>
                <a:lnTo>
                  <a:pt x="10818420" y="154379"/>
                </a:lnTo>
                <a:lnTo>
                  <a:pt x="10901548" y="570015"/>
                </a:lnTo>
                <a:lnTo>
                  <a:pt x="0" y="819397"/>
                </a:lnTo>
                <a:lnTo>
                  <a:pt x="546264"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64E741-3397-8242-99E0-CC69440031E3}"/>
              </a:ext>
            </a:extLst>
          </p:cNvPr>
          <p:cNvSpPr>
            <a:spLocks noGrp="1"/>
          </p:cNvSpPr>
          <p:nvPr>
            <p:ph type="title"/>
          </p:nvPr>
        </p:nvSpPr>
        <p:spPr>
          <a:xfrm>
            <a:off x="267148" y="257550"/>
            <a:ext cx="10515600" cy="665014"/>
          </a:xfrm>
        </p:spPr>
        <p:txBody>
          <a:bodyPr>
            <a:normAutofit fontScale="90000"/>
          </a:bodyPr>
          <a:lstStyle/>
          <a:p>
            <a:r>
              <a:rPr lang="en-US" dirty="0"/>
              <a:t>Machines transmit motive power</a:t>
            </a:r>
          </a:p>
        </p:txBody>
      </p:sp>
      <p:pic>
        <p:nvPicPr>
          <p:cNvPr id="7" name="Content Placeholder 6" descr="Diagram&#10;&#10;Description automatically generated with medium confidence">
            <a:extLst>
              <a:ext uri="{FF2B5EF4-FFF2-40B4-BE49-F238E27FC236}">
                <a16:creationId xmlns:a16="http://schemas.microsoft.com/office/drawing/2014/main" id="{74469CB9-70A2-764B-A1D2-BF93D4AB9D16}"/>
              </a:ext>
            </a:extLst>
          </p:cNvPr>
          <p:cNvPicPr>
            <a:picLocks noGrp="1" noChangeAspect="1"/>
          </p:cNvPicPr>
          <p:nvPr>
            <p:ph idx="1"/>
          </p:nvPr>
        </p:nvPicPr>
        <p:blipFill>
          <a:blip r:embed="rId2"/>
          <a:stretch>
            <a:fillRect/>
          </a:stretch>
        </p:blipFill>
        <p:spPr>
          <a:xfrm>
            <a:off x="267148" y="1278990"/>
            <a:ext cx="6293064" cy="3584304"/>
          </a:xfrm>
        </p:spPr>
      </p:pic>
      <p:sp>
        <p:nvSpPr>
          <p:cNvPr id="4" name="Slide Number Placeholder 3">
            <a:extLst>
              <a:ext uri="{FF2B5EF4-FFF2-40B4-BE49-F238E27FC236}">
                <a16:creationId xmlns:a16="http://schemas.microsoft.com/office/drawing/2014/main" id="{46AFAF29-27B1-1548-B7BF-9FD9062D2A65}"/>
              </a:ext>
            </a:extLst>
          </p:cNvPr>
          <p:cNvSpPr>
            <a:spLocks noGrp="1"/>
          </p:cNvSpPr>
          <p:nvPr>
            <p:ph type="sldNum" sz="quarter" idx="12"/>
          </p:nvPr>
        </p:nvSpPr>
        <p:spPr/>
        <p:txBody>
          <a:bodyPr/>
          <a:lstStyle/>
          <a:p>
            <a:fld id="{4A2E0A87-2B1C-6743-89B9-8068540C3467}" type="slidenum">
              <a:rPr lang="en-US" smtClean="0"/>
              <a:t>16</a:t>
            </a:fld>
            <a:endParaRPr lang="en-US"/>
          </a:p>
        </p:txBody>
      </p:sp>
      <p:sp>
        <p:nvSpPr>
          <p:cNvPr id="8" name="TextBox 7">
            <a:extLst>
              <a:ext uri="{FF2B5EF4-FFF2-40B4-BE49-F238E27FC236}">
                <a16:creationId xmlns:a16="http://schemas.microsoft.com/office/drawing/2014/main" id="{E4682CF1-7FA8-974E-983D-32FEBC89D294}"/>
              </a:ext>
            </a:extLst>
          </p:cNvPr>
          <p:cNvSpPr txBox="1"/>
          <p:nvPr/>
        </p:nvSpPr>
        <p:spPr>
          <a:xfrm>
            <a:off x="267148" y="1213859"/>
            <a:ext cx="646331" cy="369332"/>
          </a:xfrm>
          <a:prstGeom prst="rect">
            <a:avLst/>
          </a:prstGeom>
          <a:noFill/>
        </p:spPr>
        <p:txBody>
          <a:bodyPr wrap="none" rtlCol="0">
            <a:spAutoFit/>
          </a:bodyPr>
          <a:lstStyle/>
          <a:p>
            <a:r>
              <a:rPr lang="en-US" dirty="0">
                <a:latin typeface="+mj-lt"/>
              </a:rPr>
              <a:t>lever</a:t>
            </a:r>
          </a:p>
        </p:txBody>
      </p:sp>
      <p:sp>
        <p:nvSpPr>
          <p:cNvPr id="9" name="TextBox 8">
            <a:extLst>
              <a:ext uri="{FF2B5EF4-FFF2-40B4-BE49-F238E27FC236}">
                <a16:creationId xmlns:a16="http://schemas.microsoft.com/office/drawing/2014/main" id="{A783A4B5-6EE3-524B-8914-DD9451A9E3A5}"/>
              </a:ext>
            </a:extLst>
          </p:cNvPr>
          <p:cNvSpPr txBox="1"/>
          <p:nvPr/>
        </p:nvSpPr>
        <p:spPr>
          <a:xfrm>
            <a:off x="2585805" y="1042409"/>
            <a:ext cx="1486304" cy="369332"/>
          </a:xfrm>
          <a:prstGeom prst="rect">
            <a:avLst/>
          </a:prstGeom>
          <a:noFill/>
        </p:spPr>
        <p:txBody>
          <a:bodyPr wrap="none" rtlCol="0">
            <a:spAutoFit/>
          </a:bodyPr>
          <a:lstStyle/>
          <a:p>
            <a:r>
              <a:rPr lang="en-US" dirty="0">
                <a:latin typeface="+mj-lt"/>
              </a:rPr>
              <a:t>inclined plane</a:t>
            </a:r>
          </a:p>
        </p:txBody>
      </p:sp>
      <p:sp>
        <p:nvSpPr>
          <p:cNvPr id="10" name="TextBox 9">
            <a:extLst>
              <a:ext uri="{FF2B5EF4-FFF2-40B4-BE49-F238E27FC236}">
                <a16:creationId xmlns:a16="http://schemas.microsoft.com/office/drawing/2014/main" id="{6DC107EC-78C6-7F49-A8D0-075ECB5602C2}"/>
              </a:ext>
            </a:extLst>
          </p:cNvPr>
          <p:cNvSpPr txBox="1"/>
          <p:nvPr/>
        </p:nvSpPr>
        <p:spPr>
          <a:xfrm>
            <a:off x="5377991" y="993423"/>
            <a:ext cx="787395" cy="369332"/>
          </a:xfrm>
          <a:prstGeom prst="rect">
            <a:avLst/>
          </a:prstGeom>
          <a:noFill/>
        </p:spPr>
        <p:txBody>
          <a:bodyPr wrap="none" rtlCol="0">
            <a:spAutoFit/>
          </a:bodyPr>
          <a:lstStyle/>
          <a:p>
            <a:r>
              <a:rPr lang="en-US" dirty="0">
                <a:latin typeface="+mj-lt"/>
              </a:rPr>
              <a:t>wedge</a:t>
            </a:r>
          </a:p>
        </p:txBody>
      </p:sp>
      <p:sp>
        <p:nvSpPr>
          <p:cNvPr id="11" name="TextBox 10">
            <a:extLst>
              <a:ext uri="{FF2B5EF4-FFF2-40B4-BE49-F238E27FC236}">
                <a16:creationId xmlns:a16="http://schemas.microsoft.com/office/drawing/2014/main" id="{11C69EA1-50C7-0D44-B176-DF206A728DFC}"/>
              </a:ext>
            </a:extLst>
          </p:cNvPr>
          <p:cNvSpPr txBox="1"/>
          <p:nvPr/>
        </p:nvSpPr>
        <p:spPr>
          <a:xfrm>
            <a:off x="913479" y="4863294"/>
            <a:ext cx="761747" cy="369332"/>
          </a:xfrm>
          <a:prstGeom prst="rect">
            <a:avLst/>
          </a:prstGeom>
          <a:noFill/>
        </p:spPr>
        <p:txBody>
          <a:bodyPr wrap="none" rtlCol="0">
            <a:spAutoFit/>
          </a:bodyPr>
          <a:lstStyle/>
          <a:p>
            <a:r>
              <a:rPr lang="en-US" dirty="0">
                <a:latin typeface="+mj-lt"/>
              </a:rPr>
              <a:t>pulley</a:t>
            </a:r>
          </a:p>
        </p:txBody>
      </p:sp>
      <p:sp>
        <p:nvSpPr>
          <p:cNvPr id="12" name="TextBox 11">
            <a:extLst>
              <a:ext uri="{FF2B5EF4-FFF2-40B4-BE49-F238E27FC236}">
                <a16:creationId xmlns:a16="http://schemas.microsoft.com/office/drawing/2014/main" id="{327FAE7D-DB66-F44F-9420-E029004255C2}"/>
              </a:ext>
            </a:extLst>
          </p:cNvPr>
          <p:cNvSpPr txBox="1"/>
          <p:nvPr/>
        </p:nvSpPr>
        <p:spPr>
          <a:xfrm>
            <a:off x="3158657" y="4741936"/>
            <a:ext cx="748923" cy="369332"/>
          </a:xfrm>
          <a:prstGeom prst="rect">
            <a:avLst/>
          </a:prstGeom>
          <a:noFill/>
        </p:spPr>
        <p:txBody>
          <a:bodyPr wrap="none" rtlCol="0">
            <a:spAutoFit/>
          </a:bodyPr>
          <a:lstStyle/>
          <a:p>
            <a:r>
              <a:rPr lang="en-US" dirty="0">
                <a:latin typeface="+mj-lt"/>
              </a:rPr>
              <a:t>winch</a:t>
            </a:r>
          </a:p>
        </p:txBody>
      </p:sp>
      <p:sp>
        <p:nvSpPr>
          <p:cNvPr id="13" name="TextBox 12">
            <a:extLst>
              <a:ext uri="{FF2B5EF4-FFF2-40B4-BE49-F238E27FC236}">
                <a16:creationId xmlns:a16="http://schemas.microsoft.com/office/drawing/2014/main" id="{1A75D425-8532-4748-ACCD-54278F9CE418}"/>
              </a:ext>
            </a:extLst>
          </p:cNvPr>
          <p:cNvSpPr txBox="1"/>
          <p:nvPr/>
        </p:nvSpPr>
        <p:spPr>
          <a:xfrm>
            <a:off x="5442111" y="4493962"/>
            <a:ext cx="723275" cy="369332"/>
          </a:xfrm>
          <a:prstGeom prst="rect">
            <a:avLst/>
          </a:prstGeom>
          <a:noFill/>
        </p:spPr>
        <p:txBody>
          <a:bodyPr wrap="none" rtlCol="0">
            <a:spAutoFit/>
          </a:bodyPr>
          <a:lstStyle/>
          <a:p>
            <a:r>
              <a:rPr lang="en-US" dirty="0">
                <a:latin typeface="+mj-lt"/>
              </a:rPr>
              <a:t>screw</a:t>
            </a:r>
          </a:p>
        </p:txBody>
      </p:sp>
      <p:sp>
        <p:nvSpPr>
          <p:cNvPr id="14" name="TextBox 13">
            <a:extLst>
              <a:ext uri="{FF2B5EF4-FFF2-40B4-BE49-F238E27FC236}">
                <a16:creationId xmlns:a16="http://schemas.microsoft.com/office/drawing/2014/main" id="{C5638309-DA44-BD41-B6F3-DE631E8FEC28}"/>
              </a:ext>
            </a:extLst>
          </p:cNvPr>
          <p:cNvSpPr txBox="1"/>
          <p:nvPr/>
        </p:nvSpPr>
        <p:spPr>
          <a:xfrm>
            <a:off x="416379" y="5382531"/>
            <a:ext cx="4055919" cy="523220"/>
          </a:xfrm>
          <a:prstGeom prst="rect">
            <a:avLst/>
          </a:prstGeom>
          <a:noFill/>
        </p:spPr>
        <p:txBody>
          <a:bodyPr wrap="none" rtlCol="0">
            <a:spAutoFit/>
          </a:bodyPr>
          <a:lstStyle/>
          <a:p>
            <a:r>
              <a:rPr lang="en-US" sz="2800" dirty="0">
                <a:latin typeface="+mj-lt"/>
              </a:rPr>
              <a:t>Six classic simple machine</a:t>
            </a:r>
          </a:p>
        </p:txBody>
      </p:sp>
      <p:grpSp>
        <p:nvGrpSpPr>
          <p:cNvPr id="20" name="Group 19">
            <a:extLst>
              <a:ext uri="{FF2B5EF4-FFF2-40B4-BE49-F238E27FC236}">
                <a16:creationId xmlns:a16="http://schemas.microsoft.com/office/drawing/2014/main" id="{4FA05660-42D2-0E41-9C8A-C4AD35D19EEF}"/>
              </a:ext>
            </a:extLst>
          </p:cNvPr>
          <p:cNvGrpSpPr/>
          <p:nvPr/>
        </p:nvGrpSpPr>
        <p:grpSpPr>
          <a:xfrm>
            <a:off x="7757018" y="348128"/>
            <a:ext cx="3566846" cy="6252965"/>
            <a:chOff x="7757018" y="348128"/>
            <a:chExt cx="3566846" cy="6252965"/>
          </a:xfrm>
        </p:grpSpPr>
        <p:sp>
          <p:nvSpPr>
            <p:cNvPr id="15" name="TextBox 14">
              <a:extLst>
                <a:ext uri="{FF2B5EF4-FFF2-40B4-BE49-F238E27FC236}">
                  <a16:creationId xmlns:a16="http://schemas.microsoft.com/office/drawing/2014/main" id="{2AEC6E1E-C070-AF4C-8C66-3F01BFDB0BF2}"/>
                </a:ext>
              </a:extLst>
            </p:cNvPr>
            <p:cNvSpPr txBox="1"/>
            <p:nvPr/>
          </p:nvSpPr>
          <p:spPr>
            <a:xfrm>
              <a:off x="7757018" y="348128"/>
              <a:ext cx="3566846" cy="646331"/>
            </a:xfrm>
            <a:prstGeom prst="rect">
              <a:avLst/>
            </a:prstGeom>
            <a:noFill/>
          </p:spPr>
          <p:txBody>
            <a:bodyPr wrap="square" rtlCol="0">
              <a:spAutoFit/>
            </a:bodyPr>
            <a:lstStyle/>
            <a:p>
              <a:r>
                <a:rPr lang="en-US" dirty="0">
                  <a:latin typeface="+mj-lt"/>
                </a:rPr>
                <a:t>Extended to hydraulic and pneumatic machine.</a:t>
              </a:r>
            </a:p>
          </p:txBody>
        </p:sp>
        <p:pic>
          <p:nvPicPr>
            <p:cNvPr id="17" name="Picture 16" descr="A picture containing text, book&#10;&#10;Description automatically generated">
              <a:extLst>
                <a:ext uri="{FF2B5EF4-FFF2-40B4-BE49-F238E27FC236}">
                  <a16:creationId xmlns:a16="http://schemas.microsoft.com/office/drawing/2014/main" id="{50DB1F4A-1F3B-FF44-A666-CFBF6549B2BB}"/>
                </a:ext>
              </a:extLst>
            </p:cNvPr>
            <p:cNvPicPr>
              <a:picLocks noChangeAspect="1"/>
            </p:cNvPicPr>
            <p:nvPr/>
          </p:nvPicPr>
          <p:blipFill>
            <a:blip r:embed="rId3"/>
            <a:stretch>
              <a:fillRect/>
            </a:stretch>
          </p:blipFill>
          <p:spPr>
            <a:xfrm>
              <a:off x="7853804" y="1085037"/>
              <a:ext cx="3282281" cy="5516056"/>
            </a:xfrm>
            <a:prstGeom prst="rect">
              <a:avLst/>
            </a:prstGeom>
          </p:spPr>
        </p:pic>
      </p:grpSp>
    </p:spTree>
    <p:extLst>
      <p:ext uri="{BB962C8B-B14F-4D97-AF65-F5344CB8AC3E}">
        <p14:creationId xmlns:p14="http://schemas.microsoft.com/office/powerpoint/2010/main" val="1474169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ABEC3B4D-4778-7E4C-BA08-223D26C588F3}"/>
              </a:ext>
            </a:extLst>
          </p:cNvPr>
          <p:cNvSpPr/>
          <p:nvPr/>
        </p:nvSpPr>
        <p:spPr>
          <a:xfrm>
            <a:off x="74174" y="257550"/>
            <a:ext cx="10901548" cy="872004"/>
          </a:xfrm>
          <a:custGeom>
            <a:avLst/>
            <a:gdLst>
              <a:gd name="connsiteX0" fmla="*/ 546264 w 10901548"/>
              <a:gd name="connsiteY0" fmla="*/ 0 h 819397"/>
              <a:gd name="connsiteX1" fmla="*/ 10818420 w 10901548"/>
              <a:gd name="connsiteY1" fmla="*/ 154379 h 819397"/>
              <a:gd name="connsiteX2" fmla="*/ 10901548 w 10901548"/>
              <a:gd name="connsiteY2" fmla="*/ 570015 h 819397"/>
              <a:gd name="connsiteX3" fmla="*/ 0 w 10901548"/>
              <a:gd name="connsiteY3" fmla="*/ 819397 h 819397"/>
              <a:gd name="connsiteX4" fmla="*/ 546264 w 10901548"/>
              <a:gd name="connsiteY4" fmla="*/ 0 h 819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01548" h="819397">
                <a:moveTo>
                  <a:pt x="546264" y="0"/>
                </a:moveTo>
                <a:lnTo>
                  <a:pt x="10818420" y="154379"/>
                </a:lnTo>
                <a:lnTo>
                  <a:pt x="10901548" y="570015"/>
                </a:lnTo>
                <a:lnTo>
                  <a:pt x="0" y="819397"/>
                </a:lnTo>
                <a:lnTo>
                  <a:pt x="546264"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39B352-C60D-4542-A476-BCF8352D3CFD}"/>
              </a:ext>
            </a:extLst>
          </p:cNvPr>
          <p:cNvSpPr>
            <a:spLocks noGrp="1"/>
          </p:cNvSpPr>
          <p:nvPr>
            <p:ph type="title"/>
          </p:nvPr>
        </p:nvSpPr>
        <p:spPr/>
        <p:txBody>
          <a:bodyPr/>
          <a:lstStyle/>
          <a:p>
            <a:r>
              <a:rPr lang="en-US" dirty="0"/>
              <a:t>Lazare’s goal: “</a:t>
            </a:r>
            <a:r>
              <a:rPr lang="en-US" sz="2800" dirty="0"/>
              <a:t>…upon Machines</a:t>
            </a:r>
            <a:r>
              <a:rPr lang="en-US" dirty="0"/>
              <a:t> in General”</a:t>
            </a:r>
          </a:p>
        </p:txBody>
      </p:sp>
      <p:sp>
        <p:nvSpPr>
          <p:cNvPr id="4" name="Slide Number Placeholder 3">
            <a:extLst>
              <a:ext uri="{FF2B5EF4-FFF2-40B4-BE49-F238E27FC236}">
                <a16:creationId xmlns:a16="http://schemas.microsoft.com/office/drawing/2014/main" id="{25E8D9BF-9E76-214C-8CB9-07406E53F6F8}"/>
              </a:ext>
            </a:extLst>
          </p:cNvPr>
          <p:cNvSpPr>
            <a:spLocks noGrp="1"/>
          </p:cNvSpPr>
          <p:nvPr>
            <p:ph type="sldNum" sz="quarter" idx="12"/>
          </p:nvPr>
        </p:nvSpPr>
        <p:spPr/>
        <p:txBody>
          <a:bodyPr/>
          <a:lstStyle/>
          <a:p>
            <a:fld id="{4A2E0A87-2B1C-6743-89B9-8068540C3467}" type="slidenum">
              <a:rPr lang="en-US" smtClean="0"/>
              <a:t>17</a:t>
            </a:fld>
            <a:endParaRPr lang="en-US"/>
          </a:p>
        </p:txBody>
      </p:sp>
      <p:sp>
        <p:nvSpPr>
          <p:cNvPr id="5" name="TextBox 4">
            <a:extLst>
              <a:ext uri="{FF2B5EF4-FFF2-40B4-BE49-F238E27FC236}">
                <a16:creationId xmlns:a16="http://schemas.microsoft.com/office/drawing/2014/main" id="{0A592520-D9BB-3E41-B09E-39A5B8199FEA}"/>
              </a:ext>
            </a:extLst>
          </p:cNvPr>
          <p:cNvSpPr txBox="1"/>
          <p:nvPr/>
        </p:nvSpPr>
        <p:spPr>
          <a:xfrm>
            <a:off x="444327" y="1453243"/>
            <a:ext cx="8054693" cy="3539430"/>
          </a:xfrm>
          <a:prstGeom prst="rect">
            <a:avLst/>
          </a:prstGeom>
          <a:noFill/>
        </p:spPr>
        <p:txBody>
          <a:bodyPr wrap="square" rtlCol="0">
            <a:spAutoFit/>
          </a:bodyPr>
          <a:lstStyle/>
          <a:p>
            <a:r>
              <a:rPr lang="en-US" sz="3200" dirty="0">
                <a:latin typeface="+mj-lt"/>
              </a:rPr>
              <a:t>“In my opinion, however, too little attention has been bestowed in the development of those properties which are common to machinery in general, and which for this reason no more belong to the cords of a machine than to the lever, the vice, or any other machine, whether simple or compound.”</a:t>
            </a:r>
            <a:r>
              <a:rPr lang="en-US" dirty="0">
                <a:latin typeface="+mj-lt"/>
              </a:rPr>
              <a:t>  (1808, p. 12)</a:t>
            </a:r>
          </a:p>
        </p:txBody>
      </p:sp>
      <p:pic>
        <p:nvPicPr>
          <p:cNvPr id="12" name="Content Placeholder 11" descr="A picture containing person, person, black, old&#10;&#10;Description automatically generated">
            <a:extLst>
              <a:ext uri="{FF2B5EF4-FFF2-40B4-BE49-F238E27FC236}">
                <a16:creationId xmlns:a16="http://schemas.microsoft.com/office/drawing/2014/main" id="{BA263A45-E438-9A44-9794-5E83DA0C7A99}"/>
              </a:ext>
            </a:extLst>
          </p:cNvPr>
          <p:cNvPicPr>
            <a:picLocks noGrp="1" noChangeAspect="1"/>
          </p:cNvPicPr>
          <p:nvPr>
            <p:ph idx="1"/>
          </p:nvPr>
        </p:nvPicPr>
        <p:blipFill>
          <a:blip r:embed="rId2"/>
          <a:stretch>
            <a:fillRect/>
          </a:stretch>
        </p:blipFill>
        <p:spPr>
          <a:xfrm>
            <a:off x="8968568" y="1613580"/>
            <a:ext cx="1814180" cy="2138141"/>
          </a:xfrm>
        </p:spPr>
      </p:pic>
    </p:spTree>
    <p:extLst>
      <p:ext uri="{BB962C8B-B14F-4D97-AF65-F5344CB8AC3E}">
        <p14:creationId xmlns:p14="http://schemas.microsoft.com/office/powerpoint/2010/main" val="1488171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33B6CE8D-2D44-F248-A173-F6B92B1B8DBD}"/>
              </a:ext>
            </a:extLst>
          </p:cNvPr>
          <p:cNvSpPr/>
          <p:nvPr/>
        </p:nvSpPr>
        <p:spPr>
          <a:xfrm>
            <a:off x="5674179" y="136525"/>
            <a:ext cx="6580414" cy="6173470"/>
          </a:xfrm>
          <a:custGeom>
            <a:avLst/>
            <a:gdLst>
              <a:gd name="connsiteX0" fmla="*/ 2754630 w 6629400"/>
              <a:gd name="connsiteY0" fmla="*/ 0 h 5692140"/>
              <a:gd name="connsiteX1" fmla="*/ 6629400 w 6629400"/>
              <a:gd name="connsiteY1" fmla="*/ 1794510 h 5692140"/>
              <a:gd name="connsiteX2" fmla="*/ 4766310 w 6629400"/>
              <a:gd name="connsiteY2" fmla="*/ 5692140 h 5692140"/>
              <a:gd name="connsiteX3" fmla="*/ 0 w 6629400"/>
              <a:gd name="connsiteY3" fmla="*/ 3566160 h 5692140"/>
              <a:gd name="connsiteX4" fmla="*/ 2754630 w 6629400"/>
              <a:gd name="connsiteY4" fmla="*/ 0 h 5692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9400" h="5692140">
                <a:moveTo>
                  <a:pt x="2754630" y="0"/>
                </a:moveTo>
                <a:lnTo>
                  <a:pt x="6629400" y="1794510"/>
                </a:lnTo>
                <a:lnTo>
                  <a:pt x="4766310" y="5692140"/>
                </a:lnTo>
                <a:lnTo>
                  <a:pt x="0" y="3566160"/>
                </a:lnTo>
                <a:lnTo>
                  <a:pt x="2754630"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26B507-8648-A94E-9A0B-0E4FB5026250}"/>
              </a:ext>
            </a:extLst>
          </p:cNvPr>
          <p:cNvSpPr>
            <a:spLocks noGrp="1"/>
          </p:cNvSpPr>
          <p:nvPr>
            <p:ph type="title"/>
          </p:nvPr>
        </p:nvSpPr>
        <p:spPr>
          <a:xfrm>
            <a:off x="653143" y="849087"/>
            <a:ext cx="8221436" cy="4327070"/>
          </a:xfrm>
        </p:spPr>
        <p:txBody>
          <a:bodyPr>
            <a:normAutofit/>
          </a:bodyPr>
          <a:lstStyle/>
          <a:p>
            <a:pPr algn="r"/>
            <a:r>
              <a:rPr lang="en-US" sz="5400" i="1" dirty="0"/>
              <a:t>Second Puzzle</a:t>
            </a:r>
            <a:br>
              <a:rPr lang="en-US" sz="5400" dirty="0"/>
            </a:br>
            <a:r>
              <a:rPr lang="en-US" sz="5400" dirty="0"/>
              <a:t>How did </a:t>
            </a:r>
            <a:r>
              <a:rPr lang="en-US" sz="5400" dirty="0" err="1"/>
              <a:t>Sadi</a:t>
            </a:r>
            <a:br>
              <a:rPr lang="en-US" sz="5400" dirty="0"/>
            </a:br>
            <a:r>
              <a:rPr lang="en-US" sz="5400" dirty="0"/>
              <a:t>Come to conceive Thermodynamically Reversible Processes?</a:t>
            </a:r>
          </a:p>
        </p:txBody>
      </p:sp>
      <p:sp>
        <p:nvSpPr>
          <p:cNvPr id="3" name="Content Placeholder 2">
            <a:extLst>
              <a:ext uri="{FF2B5EF4-FFF2-40B4-BE49-F238E27FC236}">
                <a16:creationId xmlns:a16="http://schemas.microsoft.com/office/drawing/2014/main" id="{D7B0B9FA-3C42-5A4F-8B8C-C8BFC7A138C7}"/>
              </a:ext>
            </a:extLst>
          </p:cNvPr>
          <p:cNvSpPr>
            <a:spLocks noGrp="1"/>
          </p:cNvSpPr>
          <p:nvPr>
            <p:ph idx="1"/>
          </p:nvPr>
        </p:nvSpPr>
        <p:spPr/>
        <p:txBody>
          <a:bodyPr>
            <a:normAutofit fontScale="85000" lnSpcReduction="20000"/>
          </a:bodyPr>
          <a:lstStyle/>
          <a:p>
            <a:endParaRPr lang="en-US"/>
          </a:p>
        </p:txBody>
      </p:sp>
      <p:sp>
        <p:nvSpPr>
          <p:cNvPr id="4" name="Slide Number Placeholder 3">
            <a:extLst>
              <a:ext uri="{FF2B5EF4-FFF2-40B4-BE49-F238E27FC236}">
                <a16:creationId xmlns:a16="http://schemas.microsoft.com/office/drawing/2014/main" id="{77FAEDC6-8E6E-DC45-9541-9C61DCDA213E}"/>
              </a:ext>
            </a:extLst>
          </p:cNvPr>
          <p:cNvSpPr>
            <a:spLocks noGrp="1"/>
          </p:cNvSpPr>
          <p:nvPr>
            <p:ph type="sldNum" sz="quarter" idx="12"/>
          </p:nvPr>
        </p:nvSpPr>
        <p:spPr/>
        <p:txBody>
          <a:bodyPr/>
          <a:lstStyle/>
          <a:p>
            <a:fld id="{4A2E0A87-2B1C-6743-89B9-8068540C3467}" type="slidenum">
              <a:rPr lang="en-US" smtClean="0"/>
              <a:t>18</a:t>
            </a:fld>
            <a:endParaRPr lang="en-US"/>
          </a:p>
        </p:txBody>
      </p:sp>
    </p:spTree>
    <p:extLst>
      <p:ext uri="{BB962C8B-B14F-4D97-AF65-F5344CB8AC3E}">
        <p14:creationId xmlns:p14="http://schemas.microsoft.com/office/powerpoint/2010/main" val="9278004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FE7C08E5-852C-4841-AB58-AB8A7E13057A}"/>
              </a:ext>
            </a:extLst>
          </p:cNvPr>
          <p:cNvSpPr/>
          <p:nvPr/>
        </p:nvSpPr>
        <p:spPr>
          <a:xfrm>
            <a:off x="2120900" y="431800"/>
            <a:ext cx="6045200" cy="552450"/>
          </a:xfrm>
          <a:custGeom>
            <a:avLst/>
            <a:gdLst>
              <a:gd name="connsiteX0" fmla="*/ 215900 w 6045200"/>
              <a:gd name="connsiteY0" fmla="*/ 0 h 552450"/>
              <a:gd name="connsiteX1" fmla="*/ 5924550 w 6045200"/>
              <a:gd name="connsiteY1" fmla="*/ 209550 h 552450"/>
              <a:gd name="connsiteX2" fmla="*/ 6045200 w 6045200"/>
              <a:gd name="connsiteY2" fmla="*/ 469900 h 552450"/>
              <a:gd name="connsiteX3" fmla="*/ 0 w 6045200"/>
              <a:gd name="connsiteY3" fmla="*/ 552450 h 552450"/>
              <a:gd name="connsiteX4" fmla="*/ 215900 w 6045200"/>
              <a:gd name="connsiteY4" fmla="*/ 0 h 55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5200" h="552450">
                <a:moveTo>
                  <a:pt x="215900" y="0"/>
                </a:moveTo>
                <a:lnTo>
                  <a:pt x="5924550" y="209550"/>
                </a:lnTo>
                <a:lnTo>
                  <a:pt x="6045200" y="469900"/>
                </a:lnTo>
                <a:lnTo>
                  <a:pt x="0" y="552450"/>
                </a:lnTo>
                <a:lnTo>
                  <a:pt x="215900" y="0"/>
                </a:lnTo>
                <a:close/>
              </a:path>
            </a:pathLst>
          </a:custGeom>
          <a:solidFill>
            <a:srgbClr val="C8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578" name="Title 1">
            <a:extLst>
              <a:ext uri="{FF2B5EF4-FFF2-40B4-BE49-F238E27FC236}">
                <a16:creationId xmlns:a16="http://schemas.microsoft.com/office/drawing/2014/main" id="{D3C819CC-CC03-E449-85A2-36D68B47627B}"/>
              </a:ext>
            </a:extLst>
          </p:cNvPr>
          <p:cNvSpPr>
            <a:spLocks noGrp="1"/>
          </p:cNvSpPr>
          <p:nvPr>
            <p:ph type="title"/>
          </p:nvPr>
        </p:nvSpPr>
        <p:spPr>
          <a:xfrm>
            <a:off x="1987550" y="268289"/>
            <a:ext cx="6096000" cy="885825"/>
          </a:xfrm>
        </p:spPr>
        <p:txBody>
          <a:bodyPr/>
          <a:lstStyle/>
          <a:p>
            <a:r>
              <a:rPr lang="en-US" altLang="en-US" sz="4800">
                <a:latin typeface="Times" pitchFamily="2" charset="0"/>
                <a:ea typeface="ＭＳ Ｐゴシック" panose="020B0600070205080204" pitchFamily="34" charset="-128"/>
              </a:rPr>
              <a:t>Irreversible heating</a:t>
            </a:r>
          </a:p>
        </p:txBody>
      </p:sp>
      <p:sp>
        <p:nvSpPr>
          <p:cNvPr id="24579" name="Content Placeholder 2">
            <a:extLst>
              <a:ext uri="{FF2B5EF4-FFF2-40B4-BE49-F238E27FC236}">
                <a16:creationId xmlns:a16="http://schemas.microsoft.com/office/drawing/2014/main" id="{80E7540C-FF44-614D-8BAC-87EDC7973436}"/>
              </a:ext>
            </a:extLst>
          </p:cNvPr>
          <p:cNvSpPr>
            <a:spLocks noGrp="1"/>
          </p:cNvSpPr>
          <p:nvPr>
            <p:ph idx="1"/>
          </p:nvPr>
        </p:nvSpPr>
        <p:spPr/>
        <p:txBody>
          <a:bodyPr>
            <a:normAutofit fontScale="77500" lnSpcReduction="20000"/>
          </a:bodyPr>
          <a:lstStyle/>
          <a:p>
            <a:endParaRPr lang="en-US" altLang="en-US">
              <a:latin typeface="Times" pitchFamily="2" charset="0"/>
              <a:ea typeface="ＭＳ Ｐゴシック" panose="020B0600070205080204" pitchFamily="34" charset="-128"/>
            </a:endParaRPr>
          </a:p>
        </p:txBody>
      </p:sp>
      <p:sp>
        <p:nvSpPr>
          <p:cNvPr id="24580" name="Slide Number Placeholder 3">
            <a:extLst>
              <a:ext uri="{FF2B5EF4-FFF2-40B4-BE49-F238E27FC236}">
                <a16:creationId xmlns:a16="http://schemas.microsoft.com/office/drawing/2014/main" id="{B08326B0-7AC7-C442-9B3A-50F3E4DA723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CF80A7DA-9396-2940-A585-82DDC47A270C}" type="slidenum">
              <a:rPr lang="en-US" altLang="en-US" sz="1200">
                <a:latin typeface="Times" pitchFamily="2" charset="0"/>
              </a:rPr>
              <a:pPr eaLnBrk="1" hangingPunct="1"/>
              <a:t>19</a:t>
            </a:fld>
            <a:endParaRPr lang="en-US" altLang="en-US" sz="1200">
              <a:latin typeface="Times" pitchFamily="2" charset="0"/>
            </a:endParaRPr>
          </a:p>
        </p:txBody>
      </p:sp>
      <p:pic>
        <p:nvPicPr>
          <p:cNvPr id="24581" name="Picture 6" descr="Melting.gif">
            <a:extLst>
              <a:ext uri="{FF2B5EF4-FFF2-40B4-BE49-F238E27FC236}">
                <a16:creationId xmlns:a16="http://schemas.microsoft.com/office/drawing/2014/main" id="{0CBC6897-32D9-6A48-953A-F5EEA5927CC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41601" y="1409700"/>
            <a:ext cx="2022475" cy="212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TextBox 7">
            <a:extLst>
              <a:ext uri="{FF2B5EF4-FFF2-40B4-BE49-F238E27FC236}">
                <a16:creationId xmlns:a16="http://schemas.microsoft.com/office/drawing/2014/main" id="{E2F641A0-1732-2845-BC4B-C74E91BA77B2}"/>
              </a:ext>
            </a:extLst>
          </p:cNvPr>
          <p:cNvSpPr txBox="1">
            <a:spLocks noChangeArrowheads="1"/>
          </p:cNvSpPr>
          <p:nvPr/>
        </p:nvSpPr>
        <p:spPr bwMode="auto">
          <a:xfrm>
            <a:off x="1708150" y="1619250"/>
            <a:ext cx="838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600">
                <a:latin typeface="Times" pitchFamily="2" charset="0"/>
              </a:rPr>
              <a:t>melting ice</a:t>
            </a:r>
          </a:p>
        </p:txBody>
      </p:sp>
      <p:sp>
        <p:nvSpPr>
          <p:cNvPr id="24583" name="TextBox 8">
            <a:extLst>
              <a:ext uri="{FF2B5EF4-FFF2-40B4-BE49-F238E27FC236}">
                <a16:creationId xmlns:a16="http://schemas.microsoft.com/office/drawing/2014/main" id="{915BA73C-97D5-2040-8C63-FD8B960D4AED}"/>
              </a:ext>
            </a:extLst>
          </p:cNvPr>
          <p:cNvSpPr txBox="1">
            <a:spLocks noChangeArrowheads="1"/>
          </p:cNvSpPr>
          <p:nvPr/>
        </p:nvSpPr>
        <p:spPr bwMode="auto">
          <a:xfrm>
            <a:off x="1676400" y="2857500"/>
            <a:ext cx="838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600">
                <a:latin typeface="Times" pitchFamily="2" charset="0"/>
              </a:rPr>
              <a:t>hot brick</a:t>
            </a:r>
          </a:p>
        </p:txBody>
      </p:sp>
      <p:sp>
        <p:nvSpPr>
          <p:cNvPr id="24584" name="TextBox 9">
            <a:extLst>
              <a:ext uri="{FF2B5EF4-FFF2-40B4-BE49-F238E27FC236}">
                <a16:creationId xmlns:a16="http://schemas.microsoft.com/office/drawing/2014/main" id="{87AFF57A-627C-9A40-B403-F84A2C1ED8C0}"/>
              </a:ext>
            </a:extLst>
          </p:cNvPr>
          <p:cNvSpPr txBox="1">
            <a:spLocks noChangeArrowheads="1"/>
          </p:cNvSpPr>
          <p:nvPr/>
        </p:nvSpPr>
        <p:spPr bwMode="auto">
          <a:xfrm>
            <a:off x="5461000" y="1746250"/>
            <a:ext cx="23749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Heat passes through a large temperature difference from hot to cold…</a:t>
            </a:r>
          </a:p>
        </p:txBody>
      </p:sp>
      <p:pic>
        <p:nvPicPr>
          <p:cNvPr id="24585" name="Picture 11" descr="Arrow curved to left.png">
            <a:extLst>
              <a:ext uri="{FF2B5EF4-FFF2-40B4-BE49-F238E27FC236}">
                <a16:creationId xmlns:a16="http://schemas.microsoft.com/office/drawing/2014/main" id="{5CC05B29-D537-F240-B76B-F5CEDA656D0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4713" y="1752601"/>
            <a:ext cx="641350"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6">
            <a:extLst>
              <a:ext uri="{FF2B5EF4-FFF2-40B4-BE49-F238E27FC236}">
                <a16:creationId xmlns:a16="http://schemas.microsoft.com/office/drawing/2014/main" id="{5C3B3E7D-B446-6A4B-A53D-C6B25CB8DE67}"/>
              </a:ext>
            </a:extLst>
          </p:cNvPr>
          <p:cNvGrpSpPr>
            <a:grpSpLocks/>
          </p:cNvGrpSpPr>
          <p:nvPr/>
        </p:nvGrpSpPr>
        <p:grpSpPr bwMode="auto">
          <a:xfrm>
            <a:off x="2216150" y="3686175"/>
            <a:ext cx="6419850" cy="2616200"/>
            <a:chOff x="692151" y="3685826"/>
            <a:chExt cx="6419849" cy="2616579"/>
          </a:xfrm>
        </p:grpSpPr>
        <p:sp>
          <p:nvSpPr>
            <p:cNvPr id="24587" name="TextBox 10">
              <a:extLst>
                <a:ext uri="{FF2B5EF4-FFF2-40B4-BE49-F238E27FC236}">
                  <a16:creationId xmlns:a16="http://schemas.microsoft.com/office/drawing/2014/main" id="{EC3CC363-DB51-A445-9990-750848868F8B}"/>
                </a:ext>
              </a:extLst>
            </p:cNvPr>
            <p:cNvSpPr txBox="1">
              <a:spLocks noChangeArrowheads="1"/>
            </p:cNvSpPr>
            <p:nvPr/>
          </p:nvSpPr>
          <p:spPr bwMode="auto">
            <a:xfrm>
              <a:off x="692151" y="4292600"/>
              <a:ext cx="281304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 but does no work. The lost heat could have been used in an engine to create useful work.</a:t>
              </a:r>
            </a:p>
          </p:txBody>
        </p:sp>
        <p:pic>
          <p:nvPicPr>
            <p:cNvPr id="24588" name="Picture 13" descr="640px-Rankine_cycle_layout.png">
              <a:extLst>
                <a:ext uri="{FF2B5EF4-FFF2-40B4-BE49-F238E27FC236}">
                  <a16:creationId xmlns:a16="http://schemas.microsoft.com/office/drawing/2014/main" id="{97E93549-CB5E-4A45-A806-B9F6781C25B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73450" y="3685826"/>
              <a:ext cx="3638550" cy="2359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9" name="TextBox 14">
              <a:extLst>
                <a:ext uri="{FF2B5EF4-FFF2-40B4-BE49-F238E27FC236}">
                  <a16:creationId xmlns:a16="http://schemas.microsoft.com/office/drawing/2014/main" id="{99E0C397-DFDC-A240-97A5-B3EFDA843E93}"/>
                </a:ext>
              </a:extLst>
            </p:cNvPr>
            <p:cNvSpPr txBox="1">
              <a:spLocks noChangeArrowheads="1"/>
            </p:cNvSpPr>
            <p:nvPr/>
          </p:nvSpPr>
          <p:spPr bwMode="auto">
            <a:xfrm>
              <a:off x="3632200" y="6102350"/>
              <a:ext cx="265885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700">
                  <a:latin typeface="Times" pitchFamily="2" charset="0"/>
                </a:rPr>
                <a:t>https://commons.wikimedia.org/wiki/File:Rankine_cycle_layout.png</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22D27B8B-F718-6B49-911F-1AEDAC814FA0}"/>
              </a:ext>
            </a:extLst>
          </p:cNvPr>
          <p:cNvGrpSpPr/>
          <p:nvPr/>
        </p:nvGrpSpPr>
        <p:grpSpPr>
          <a:xfrm>
            <a:off x="104152" y="4635597"/>
            <a:ext cx="11969944" cy="1343771"/>
            <a:chOff x="104152" y="5022930"/>
            <a:chExt cx="11969944" cy="1343771"/>
          </a:xfrm>
        </p:grpSpPr>
        <p:sp>
          <p:nvSpPr>
            <p:cNvPr id="19" name="Freeform 18">
              <a:extLst>
                <a:ext uri="{FF2B5EF4-FFF2-40B4-BE49-F238E27FC236}">
                  <a16:creationId xmlns:a16="http://schemas.microsoft.com/office/drawing/2014/main" id="{5D617623-72D0-CF45-B48A-A4CDECCD478C}"/>
                </a:ext>
              </a:extLst>
            </p:cNvPr>
            <p:cNvSpPr/>
            <p:nvPr/>
          </p:nvSpPr>
          <p:spPr>
            <a:xfrm flipV="1">
              <a:off x="104152" y="5022930"/>
              <a:ext cx="11852204" cy="1343771"/>
            </a:xfrm>
            <a:custGeom>
              <a:avLst/>
              <a:gdLst>
                <a:gd name="connsiteX0" fmla="*/ 445673 w 11602890"/>
                <a:gd name="connsiteY0" fmla="*/ 0 h 1206393"/>
                <a:gd name="connsiteX1" fmla="*/ 11602890 w 11602890"/>
                <a:gd name="connsiteY1" fmla="*/ 199785 h 1206393"/>
                <a:gd name="connsiteX2" fmla="*/ 11502998 w 11602890"/>
                <a:gd name="connsiteY2" fmla="*/ 1206393 h 1206393"/>
                <a:gd name="connsiteX3" fmla="*/ 0 w 11602890"/>
                <a:gd name="connsiteY3" fmla="*/ 1098817 h 1206393"/>
                <a:gd name="connsiteX4" fmla="*/ 445673 w 11602890"/>
                <a:gd name="connsiteY4" fmla="*/ 0 h 1206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02890" h="1206393">
                  <a:moveTo>
                    <a:pt x="445673" y="0"/>
                  </a:moveTo>
                  <a:lnTo>
                    <a:pt x="11602890" y="199785"/>
                  </a:lnTo>
                  <a:lnTo>
                    <a:pt x="11502998" y="1206393"/>
                  </a:lnTo>
                  <a:lnTo>
                    <a:pt x="0" y="1098817"/>
                  </a:lnTo>
                  <a:lnTo>
                    <a:pt x="445673" y="0"/>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B77AA82-492D-D645-80D5-ABF65D49818C}"/>
                </a:ext>
              </a:extLst>
            </p:cNvPr>
            <p:cNvSpPr txBox="1"/>
            <p:nvPr/>
          </p:nvSpPr>
          <p:spPr>
            <a:xfrm>
              <a:off x="7060063" y="5026672"/>
              <a:ext cx="5014033" cy="1200329"/>
            </a:xfrm>
            <a:prstGeom prst="rect">
              <a:avLst/>
            </a:prstGeom>
            <a:noFill/>
          </p:spPr>
          <p:txBody>
            <a:bodyPr wrap="square" rtlCol="0">
              <a:spAutoFit/>
            </a:bodyPr>
            <a:lstStyle/>
            <a:p>
              <a:pPr algn="r"/>
              <a:r>
                <a:rPr lang="en-US" sz="2400" i="1" dirty="0">
                  <a:latin typeface="+mj-lt"/>
                </a:rPr>
                <a:t>Solution 2.</a:t>
              </a:r>
            </a:p>
            <a:p>
              <a:pPr algn="r"/>
              <a:r>
                <a:rPr lang="en-US" sz="2400" dirty="0">
                  <a:latin typeface="+mj-lt"/>
                </a:rPr>
                <a:t>Lazare’s most efficient machines were reversible. </a:t>
              </a:r>
            </a:p>
          </p:txBody>
        </p:sp>
      </p:grpSp>
      <p:grpSp>
        <p:nvGrpSpPr>
          <p:cNvPr id="22" name="Group 21">
            <a:extLst>
              <a:ext uri="{FF2B5EF4-FFF2-40B4-BE49-F238E27FC236}">
                <a16:creationId xmlns:a16="http://schemas.microsoft.com/office/drawing/2014/main" id="{5EDBCB5A-E31F-3B4A-BD6F-3D16CBAB7DCB}"/>
              </a:ext>
            </a:extLst>
          </p:cNvPr>
          <p:cNvGrpSpPr/>
          <p:nvPr/>
        </p:nvGrpSpPr>
        <p:grpSpPr>
          <a:xfrm>
            <a:off x="409329" y="2943312"/>
            <a:ext cx="11664767" cy="1206393"/>
            <a:chOff x="409329" y="2943312"/>
            <a:chExt cx="11664767" cy="1206393"/>
          </a:xfrm>
        </p:grpSpPr>
        <p:sp>
          <p:nvSpPr>
            <p:cNvPr id="18" name="Freeform 17">
              <a:extLst>
                <a:ext uri="{FF2B5EF4-FFF2-40B4-BE49-F238E27FC236}">
                  <a16:creationId xmlns:a16="http://schemas.microsoft.com/office/drawing/2014/main" id="{AD1DDDC1-92F3-5A45-8E1F-668F1CFA1C44}"/>
                </a:ext>
              </a:extLst>
            </p:cNvPr>
            <p:cNvSpPr/>
            <p:nvPr/>
          </p:nvSpPr>
          <p:spPr>
            <a:xfrm>
              <a:off x="409329" y="2943312"/>
              <a:ext cx="11602890" cy="1206393"/>
            </a:xfrm>
            <a:custGeom>
              <a:avLst/>
              <a:gdLst>
                <a:gd name="connsiteX0" fmla="*/ 445673 w 11602890"/>
                <a:gd name="connsiteY0" fmla="*/ 0 h 1206393"/>
                <a:gd name="connsiteX1" fmla="*/ 11602890 w 11602890"/>
                <a:gd name="connsiteY1" fmla="*/ 199785 h 1206393"/>
                <a:gd name="connsiteX2" fmla="*/ 11502998 w 11602890"/>
                <a:gd name="connsiteY2" fmla="*/ 1206393 h 1206393"/>
                <a:gd name="connsiteX3" fmla="*/ 0 w 11602890"/>
                <a:gd name="connsiteY3" fmla="*/ 1098817 h 1206393"/>
                <a:gd name="connsiteX4" fmla="*/ 445673 w 11602890"/>
                <a:gd name="connsiteY4" fmla="*/ 0 h 1206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02890" h="1206393">
                  <a:moveTo>
                    <a:pt x="445673" y="0"/>
                  </a:moveTo>
                  <a:lnTo>
                    <a:pt x="11602890" y="199785"/>
                  </a:lnTo>
                  <a:lnTo>
                    <a:pt x="11502998" y="1206393"/>
                  </a:lnTo>
                  <a:lnTo>
                    <a:pt x="0" y="1098817"/>
                  </a:lnTo>
                  <a:lnTo>
                    <a:pt x="445673" y="0"/>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BE8CF00-29AE-0A43-B747-CFB78A6175A9}"/>
                </a:ext>
              </a:extLst>
            </p:cNvPr>
            <p:cNvSpPr txBox="1"/>
            <p:nvPr/>
          </p:nvSpPr>
          <p:spPr>
            <a:xfrm>
              <a:off x="7060063" y="2945634"/>
              <a:ext cx="5014033" cy="1200329"/>
            </a:xfrm>
            <a:prstGeom prst="rect">
              <a:avLst/>
            </a:prstGeom>
            <a:noFill/>
          </p:spPr>
          <p:txBody>
            <a:bodyPr wrap="square" rtlCol="0">
              <a:spAutoFit/>
            </a:bodyPr>
            <a:lstStyle/>
            <a:p>
              <a:pPr algn="r"/>
              <a:r>
                <a:rPr lang="en-US" sz="2400" i="1" dirty="0">
                  <a:latin typeface="+mj-lt"/>
                </a:rPr>
                <a:t>Solution 1.</a:t>
              </a:r>
            </a:p>
            <a:p>
              <a:pPr algn="r"/>
              <a:r>
                <a:rPr lang="en-US" sz="2400" dirty="0">
                  <a:latin typeface="+mj-lt"/>
                </a:rPr>
                <a:t>Lazare sought the most general theory for all ordinary machines. </a:t>
              </a:r>
            </a:p>
          </p:txBody>
        </p:sp>
      </p:grpSp>
      <p:sp>
        <p:nvSpPr>
          <p:cNvPr id="2" name="Title 1">
            <a:extLst>
              <a:ext uri="{FF2B5EF4-FFF2-40B4-BE49-F238E27FC236}">
                <a16:creationId xmlns:a16="http://schemas.microsoft.com/office/drawing/2014/main" id="{5A2AF67D-6384-094B-9CCC-1946E2B7CF91}"/>
              </a:ext>
            </a:extLst>
          </p:cNvPr>
          <p:cNvSpPr>
            <a:spLocks noGrp="1"/>
          </p:cNvSpPr>
          <p:nvPr>
            <p:ph type="title"/>
          </p:nvPr>
        </p:nvSpPr>
        <p:spPr>
          <a:xfrm>
            <a:off x="704626" y="259540"/>
            <a:ext cx="10515600" cy="872004"/>
          </a:xfrm>
        </p:spPr>
        <p:txBody>
          <a:bodyPr/>
          <a:lstStyle/>
          <a:p>
            <a:pPr algn="ctr"/>
            <a:r>
              <a:rPr lang="en-US" dirty="0"/>
              <a:t>This Talk</a:t>
            </a:r>
          </a:p>
        </p:txBody>
      </p:sp>
      <p:pic>
        <p:nvPicPr>
          <p:cNvPr id="7" name="Content Placeholder 6" descr="A portrait of a person&#10;&#10;Description automatically generated with medium confidence">
            <a:extLst>
              <a:ext uri="{FF2B5EF4-FFF2-40B4-BE49-F238E27FC236}">
                <a16:creationId xmlns:a16="http://schemas.microsoft.com/office/drawing/2014/main" id="{FE3FD9B4-978C-684E-A496-ECF862F8C162}"/>
              </a:ext>
            </a:extLst>
          </p:cNvPr>
          <p:cNvPicPr>
            <a:picLocks noGrp="1" noChangeAspect="1"/>
          </p:cNvPicPr>
          <p:nvPr>
            <p:ph idx="1"/>
          </p:nvPr>
        </p:nvPicPr>
        <p:blipFill>
          <a:blip r:embed="rId2"/>
          <a:stretch>
            <a:fillRect/>
          </a:stretch>
        </p:blipFill>
        <p:spPr>
          <a:xfrm>
            <a:off x="314616" y="1273122"/>
            <a:ext cx="945601" cy="1126319"/>
          </a:xfrm>
        </p:spPr>
      </p:pic>
      <p:sp>
        <p:nvSpPr>
          <p:cNvPr id="4" name="Slide Number Placeholder 3">
            <a:extLst>
              <a:ext uri="{FF2B5EF4-FFF2-40B4-BE49-F238E27FC236}">
                <a16:creationId xmlns:a16="http://schemas.microsoft.com/office/drawing/2014/main" id="{DFA38C75-07DF-6741-8624-BE7F6C103017}"/>
              </a:ext>
            </a:extLst>
          </p:cNvPr>
          <p:cNvSpPr>
            <a:spLocks noGrp="1"/>
          </p:cNvSpPr>
          <p:nvPr>
            <p:ph type="sldNum" sz="quarter" idx="12"/>
          </p:nvPr>
        </p:nvSpPr>
        <p:spPr/>
        <p:txBody>
          <a:bodyPr/>
          <a:lstStyle/>
          <a:p>
            <a:fld id="{4A2E0A87-2B1C-6743-89B9-8068540C3467}" type="slidenum">
              <a:rPr lang="en-US" sz="1800" smtClean="0">
                <a:latin typeface="+mj-lt"/>
              </a:rPr>
              <a:t>2</a:t>
            </a:fld>
            <a:endParaRPr lang="en-US" sz="1800" dirty="0">
              <a:latin typeface="+mj-lt"/>
            </a:endParaRPr>
          </a:p>
        </p:txBody>
      </p:sp>
      <p:sp>
        <p:nvSpPr>
          <p:cNvPr id="5" name="TextBox 4">
            <a:extLst>
              <a:ext uri="{FF2B5EF4-FFF2-40B4-BE49-F238E27FC236}">
                <a16:creationId xmlns:a16="http://schemas.microsoft.com/office/drawing/2014/main" id="{A2AA9DAD-3B52-C043-A9E2-C39BC717B96B}"/>
              </a:ext>
            </a:extLst>
          </p:cNvPr>
          <p:cNvSpPr txBox="1"/>
          <p:nvPr/>
        </p:nvSpPr>
        <p:spPr>
          <a:xfrm>
            <a:off x="1454717" y="1199112"/>
            <a:ext cx="3611899" cy="1200329"/>
          </a:xfrm>
          <a:prstGeom prst="rect">
            <a:avLst/>
          </a:prstGeom>
          <a:noFill/>
        </p:spPr>
        <p:txBody>
          <a:bodyPr wrap="square" rtlCol="0">
            <a:spAutoFit/>
          </a:bodyPr>
          <a:lstStyle/>
          <a:p>
            <a:r>
              <a:rPr lang="en-US" sz="2400" dirty="0" err="1">
                <a:latin typeface="+mj-lt"/>
              </a:rPr>
              <a:t>Sadi</a:t>
            </a:r>
            <a:r>
              <a:rPr lang="en-US" sz="2400" dirty="0">
                <a:latin typeface="+mj-lt"/>
              </a:rPr>
              <a:t> Carnot invented the foundations of thermodynamics in 1824: </a:t>
            </a:r>
          </a:p>
        </p:txBody>
      </p:sp>
      <p:sp>
        <p:nvSpPr>
          <p:cNvPr id="9" name="TextBox 8">
            <a:extLst>
              <a:ext uri="{FF2B5EF4-FFF2-40B4-BE49-F238E27FC236}">
                <a16:creationId xmlns:a16="http://schemas.microsoft.com/office/drawing/2014/main" id="{B9D6A80F-45A7-F047-98F4-E67E9DE1D215}"/>
              </a:ext>
            </a:extLst>
          </p:cNvPr>
          <p:cNvSpPr txBox="1"/>
          <p:nvPr/>
        </p:nvSpPr>
        <p:spPr>
          <a:xfrm>
            <a:off x="493852" y="2891397"/>
            <a:ext cx="5014033" cy="1200329"/>
          </a:xfrm>
          <a:prstGeom prst="rect">
            <a:avLst/>
          </a:prstGeom>
          <a:noFill/>
        </p:spPr>
        <p:txBody>
          <a:bodyPr wrap="square" rtlCol="0">
            <a:spAutoFit/>
          </a:bodyPr>
          <a:lstStyle/>
          <a:p>
            <a:r>
              <a:rPr lang="en-US" sz="2400" i="1" dirty="0">
                <a:latin typeface="+mj-lt"/>
              </a:rPr>
              <a:t>Puzzle 1.</a:t>
            </a:r>
          </a:p>
          <a:p>
            <a:r>
              <a:rPr lang="en-US" sz="2400" dirty="0">
                <a:latin typeface="+mj-lt"/>
              </a:rPr>
              <a:t>Why did he seek a general theory of heat engines at all? </a:t>
            </a:r>
          </a:p>
        </p:txBody>
      </p:sp>
      <p:sp>
        <p:nvSpPr>
          <p:cNvPr id="10" name="TextBox 9">
            <a:extLst>
              <a:ext uri="{FF2B5EF4-FFF2-40B4-BE49-F238E27FC236}">
                <a16:creationId xmlns:a16="http://schemas.microsoft.com/office/drawing/2014/main" id="{98C2639A-3FC7-A64D-9A3F-E40A7F9F76CD}"/>
              </a:ext>
            </a:extLst>
          </p:cNvPr>
          <p:cNvSpPr txBox="1"/>
          <p:nvPr/>
        </p:nvSpPr>
        <p:spPr>
          <a:xfrm>
            <a:off x="437990" y="4462310"/>
            <a:ext cx="5014033" cy="1569660"/>
          </a:xfrm>
          <a:prstGeom prst="rect">
            <a:avLst/>
          </a:prstGeom>
          <a:noFill/>
        </p:spPr>
        <p:txBody>
          <a:bodyPr wrap="square" rtlCol="0">
            <a:spAutoFit/>
          </a:bodyPr>
          <a:lstStyle/>
          <a:p>
            <a:r>
              <a:rPr lang="en-US" sz="2400" i="1" dirty="0">
                <a:latin typeface="+mj-lt"/>
              </a:rPr>
              <a:t>Puzzle 2.</a:t>
            </a:r>
          </a:p>
          <a:p>
            <a:r>
              <a:rPr lang="en-US" sz="2400" dirty="0">
                <a:latin typeface="+mj-lt"/>
              </a:rPr>
              <a:t>How did he come to conceive the very strange notion of thermodynamically reversible process?</a:t>
            </a:r>
          </a:p>
        </p:txBody>
      </p:sp>
      <p:grpSp>
        <p:nvGrpSpPr>
          <p:cNvPr id="21" name="Group 20">
            <a:extLst>
              <a:ext uri="{FF2B5EF4-FFF2-40B4-BE49-F238E27FC236}">
                <a16:creationId xmlns:a16="http://schemas.microsoft.com/office/drawing/2014/main" id="{D0D1B445-2B96-254A-B5AC-56B1AD6279B2}"/>
              </a:ext>
            </a:extLst>
          </p:cNvPr>
          <p:cNvGrpSpPr/>
          <p:nvPr/>
        </p:nvGrpSpPr>
        <p:grpSpPr>
          <a:xfrm>
            <a:off x="4951136" y="1260206"/>
            <a:ext cx="7061083" cy="1214458"/>
            <a:chOff x="4951136" y="1260206"/>
            <a:chExt cx="7061083" cy="1214458"/>
          </a:xfrm>
        </p:grpSpPr>
        <p:sp>
          <p:nvSpPr>
            <p:cNvPr id="11" name="TextBox 10">
              <a:extLst>
                <a:ext uri="{FF2B5EF4-FFF2-40B4-BE49-F238E27FC236}">
                  <a16:creationId xmlns:a16="http://schemas.microsoft.com/office/drawing/2014/main" id="{E5D2FCEA-BC47-BE44-990B-8A3BD32ABF95}"/>
                </a:ext>
              </a:extLst>
            </p:cNvPr>
            <p:cNvSpPr txBox="1"/>
            <p:nvPr/>
          </p:nvSpPr>
          <p:spPr>
            <a:xfrm>
              <a:off x="7005816" y="1263948"/>
              <a:ext cx="3776932" cy="1200329"/>
            </a:xfrm>
            <a:prstGeom prst="rect">
              <a:avLst/>
            </a:prstGeom>
            <a:noFill/>
          </p:spPr>
          <p:txBody>
            <a:bodyPr wrap="square" rtlCol="0">
              <a:spAutoFit/>
            </a:bodyPr>
            <a:lstStyle/>
            <a:p>
              <a:pPr algn="r"/>
              <a:r>
                <a:rPr lang="en-US" sz="2400" dirty="0">
                  <a:latin typeface="+mj-lt"/>
                </a:rPr>
                <a:t>Lazare Carnot formulated a general theory of ordinary machines in 1783.</a:t>
              </a:r>
            </a:p>
          </p:txBody>
        </p:sp>
        <p:pic>
          <p:nvPicPr>
            <p:cNvPr id="13" name="Picture 12" descr="A picture containing person, person, black, old&#10;&#10;Description automatically generated">
              <a:extLst>
                <a:ext uri="{FF2B5EF4-FFF2-40B4-BE49-F238E27FC236}">
                  <a16:creationId xmlns:a16="http://schemas.microsoft.com/office/drawing/2014/main" id="{B6259338-9641-494E-BDD0-79FF5766A590}"/>
                </a:ext>
              </a:extLst>
            </p:cNvPr>
            <p:cNvPicPr>
              <a:picLocks noChangeAspect="1"/>
            </p:cNvPicPr>
            <p:nvPr/>
          </p:nvPicPr>
          <p:blipFill>
            <a:blip r:embed="rId3"/>
            <a:stretch>
              <a:fillRect/>
            </a:stretch>
          </p:blipFill>
          <p:spPr>
            <a:xfrm>
              <a:off x="11066617" y="1360205"/>
              <a:ext cx="945602" cy="1114459"/>
            </a:xfrm>
            <a:prstGeom prst="rect">
              <a:avLst/>
            </a:prstGeom>
          </p:spPr>
        </p:pic>
        <p:grpSp>
          <p:nvGrpSpPr>
            <p:cNvPr id="20" name="Group 19">
              <a:extLst>
                <a:ext uri="{FF2B5EF4-FFF2-40B4-BE49-F238E27FC236}">
                  <a16:creationId xmlns:a16="http://schemas.microsoft.com/office/drawing/2014/main" id="{11B56CE8-1A1E-B24C-A65D-5C953977AF32}"/>
                </a:ext>
              </a:extLst>
            </p:cNvPr>
            <p:cNvGrpSpPr/>
            <p:nvPr/>
          </p:nvGrpSpPr>
          <p:grpSpPr>
            <a:xfrm>
              <a:off x="4951136" y="1260206"/>
              <a:ext cx="2174250" cy="1082694"/>
              <a:chOff x="5188067" y="3906470"/>
              <a:chExt cx="2174250" cy="1082694"/>
            </a:xfrm>
          </p:grpSpPr>
          <p:sp>
            <p:nvSpPr>
              <p:cNvPr id="17" name="Right Arrow 16">
                <a:extLst>
                  <a:ext uri="{FF2B5EF4-FFF2-40B4-BE49-F238E27FC236}">
                    <a16:creationId xmlns:a16="http://schemas.microsoft.com/office/drawing/2014/main" id="{E317A744-4043-DB40-8D64-D0AB9C054EE3}"/>
                  </a:ext>
                </a:extLst>
              </p:cNvPr>
              <p:cNvSpPr/>
              <p:nvPr/>
            </p:nvSpPr>
            <p:spPr>
              <a:xfrm>
                <a:off x="5188067" y="3906470"/>
                <a:ext cx="2174250" cy="1082694"/>
              </a:xfrm>
              <a:prstGeom prst="rightArrow">
                <a:avLst/>
              </a:pr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C942559-2609-0B4F-85C1-698935BD4EEA}"/>
                  </a:ext>
                </a:extLst>
              </p:cNvPr>
              <p:cNvSpPr txBox="1"/>
              <p:nvPr/>
            </p:nvSpPr>
            <p:spPr>
              <a:xfrm>
                <a:off x="5304484" y="4124320"/>
                <a:ext cx="1827744" cy="523220"/>
              </a:xfrm>
              <a:prstGeom prst="rect">
                <a:avLst/>
              </a:prstGeom>
              <a:noFill/>
            </p:spPr>
            <p:txBody>
              <a:bodyPr wrap="none" rtlCol="0">
                <a:spAutoFit/>
              </a:bodyPr>
              <a:lstStyle/>
              <a:p>
                <a:r>
                  <a:rPr lang="en-US" sz="2800" dirty="0">
                    <a:latin typeface="+mj-lt"/>
                  </a:rPr>
                  <a:t>By analogy</a:t>
                </a:r>
              </a:p>
            </p:txBody>
          </p:sp>
        </p:grpSp>
      </p:grpSp>
    </p:spTree>
    <p:extLst>
      <p:ext uri="{BB962C8B-B14F-4D97-AF65-F5344CB8AC3E}">
        <p14:creationId xmlns:p14="http://schemas.microsoft.com/office/powerpoint/2010/main" val="114982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DCE9EB43-B561-504C-8FA0-A3A986940A90}"/>
              </a:ext>
            </a:extLst>
          </p:cNvPr>
          <p:cNvSpPr/>
          <p:nvPr/>
        </p:nvSpPr>
        <p:spPr>
          <a:xfrm>
            <a:off x="461042" y="4333795"/>
            <a:ext cx="6055019" cy="968188"/>
          </a:xfrm>
          <a:custGeom>
            <a:avLst/>
            <a:gdLst>
              <a:gd name="connsiteX0" fmla="*/ 184417 w 6055019"/>
              <a:gd name="connsiteY0" fmla="*/ 299677 h 968188"/>
              <a:gd name="connsiteX1" fmla="*/ 6055019 w 6055019"/>
              <a:gd name="connsiteY1" fmla="*/ 0 h 968188"/>
              <a:gd name="connsiteX2" fmla="*/ 5985862 w 6055019"/>
              <a:gd name="connsiteY2" fmla="*/ 437990 h 968188"/>
              <a:gd name="connsiteX3" fmla="*/ 0 w 6055019"/>
              <a:gd name="connsiteY3" fmla="*/ 968188 h 968188"/>
              <a:gd name="connsiteX4" fmla="*/ 184417 w 6055019"/>
              <a:gd name="connsiteY4" fmla="*/ 299677 h 968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5019" h="968188">
                <a:moveTo>
                  <a:pt x="184417" y="299677"/>
                </a:moveTo>
                <a:lnTo>
                  <a:pt x="6055019" y="0"/>
                </a:lnTo>
                <a:lnTo>
                  <a:pt x="5985862" y="437990"/>
                </a:lnTo>
                <a:lnTo>
                  <a:pt x="0" y="968188"/>
                </a:lnTo>
                <a:lnTo>
                  <a:pt x="184417" y="299677"/>
                </a:lnTo>
                <a:close/>
              </a:path>
            </a:pathLst>
          </a:custGeom>
          <a:solidFill>
            <a:srgbClr val="FF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D3EE87-D134-264E-AA89-C917B8B490E8}"/>
              </a:ext>
            </a:extLst>
          </p:cNvPr>
          <p:cNvSpPr>
            <a:spLocks noGrp="1"/>
          </p:cNvSpPr>
          <p:nvPr>
            <p:ph type="title"/>
          </p:nvPr>
        </p:nvSpPr>
        <p:spPr>
          <a:xfrm>
            <a:off x="267148" y="257550"/>
            <a:ext cx="8443715" cy="872004"/>
          </a:xfrm>
        </p:spPr>
        <p:txBody>
          <a:bodyPr>
            <a:noAutofit/>
          </a:bodyPr>
          <a:lstStyle/>
          <a:p>
            <a:r>
              <a:rPr lang="en-US" sz="4000" dirty="0"/>
              <a:t>Greatest perfection with insensible temperature differences</a:t>
            </a:r>
          </a:p>
        </p:txBody>
      </p:sp>
      <p:pic>
        <p:nvPicPr>
          <p:cNvPr id="7" name="Content Placeholder 6" descr="A portrait of a person&#10;&#10;Description automatically generated with medium confidence">
            <a:extLst>
              <a:ext uri="{FF2B5EF4-FFF2-40B4-BE49-F238E27FC236}">
                <a16:creationId xmlns:a16="http://schemas.microsoft.com/office/drawing/2014/main" id="{5038E9DE-AFF7-1C40-A5B7-1E0BBE430ADB}"/>
              </a:ext>
            </a:extLst>
          </p:cNvPr>
          <p:cNvPicPr>
            <a:picLocks noGrp="1" noChangeAspect="1"/>
          </p:cNvPicPr>
          <p:nvPr>
            <p:ph idx="1"/>
          </p:nvPr>
        </p:nvPicPr>
        <p:blipFill>
          <a:blip r:embed="rId2"/>
          <a:stretch>
            <a:fillRect/>
          </a:stretch>
        </p:blipFill>
        <p:spPr>
          <a:xfrm>
            <a:off x="7867412" y="173351"/>
            <a:ext cx="2237092" cy="2664630"/>
          </a:xfrm>
        </p:spPr>
      </p:pic>
      <p:sp>
        <p:nvSpPr>
          <p:cNvPr id="4" name="Slide Number Placeholder 3">
            <a:extLst>
              <a:ext uri="{FF2B5EF4-FFF2-40B4-BE49-F238E27FC236}">
                <a16:creationId xmlns:a16="http://schemas.microsoft.com/office/drawing/2014/main" id="{3EA10331-5852-9142-927E-EF80B786E2C1}"/>
              </a:ext>
            </a:extLst>
          </p:cNvPr>
          <p:cNvSpPr>
            <a:spLocks noGrp="1"/>
          </p:cNvSpPr>
          <p:nvPr>
            <p:ph type="sldNum" sz="quarter" idx="12"/>
          </p:nvPr>
        </p:nvSpPr>
        <p:spPr/>
        <p:txBody>
          <a:bodyPr/>
          <a:lstStyle/>
          <a:p>
            <a:fld id="{4A2E0A87-2B1C-6743-89B9-8068540C3467}" type="slidenum">
              <a:rPr lang="en-US" smtClean="0"/>
              <a:t>20</a:t>
            </a:fld>
            <a:endParaRPr lang="en-US"/>
          </a:p>
        </p:txBody>
      </p:sp>
      <p:sp>
        <p:nvSpPr>
          <p:cNvPr id="5" name="TextBox 4">
            <a:extLst>
              <a:ext uri="{FF2B5EF4-FFF2-40B4-BE49-F238E27FC236}">
                <a16:creationId xmlns:a16="http://schemas.microsoft.com/office/drawing/2014/main" id="{2689672D-51DF-EE42-A254-DE12D566C072}"/>
              </a:ext>
            </a:extLst>
          </p:cNvPr>
          <p:cNvSpPr txBox="1"/>
          <p:nvPr/>
        </p:nvSpPr>
        <p:spPr>
          <a:xfrm>
            <a:off x="534296" y="1505666"/>
            <a:ext cx="6141512" cy="3600986"/>
          </a:xfrm>
          <a:prstGeom prst="rect">
            <a:avLst/>
          </a:prstGeom>
          <a:noFill/>
        </p:spPr>
        <p:txBody>
          <a:bodyPr wrap="square" rtlCol="0">
            <a:spAutoFit/>
          </a:bodyPr>
          <a:lstStyle/>
          <a:p>
            <a:pPr indent="342900">
              <a:tabLst>
                <a:tab pos="452438" algn="dec"/>
              </a:tabLst>
            </a:pPr>
            <a:r>
              <a:rPr lang="en-US" i="1" dirty="0">
                <a:latin typeface="+mj-lt"/>
              </a:rPr>
              <a:t>“The motive power of heat is independent of the agents employed to realize it; its quantity is ﬁxed solely by the temperatures of the bodies between which is eﬀected, ﬁnally, the transfer of the caloric.</a:t>
            </a:r>
          </a:p>
          <a:p>
            <a:endParaRPr lang="en-US" dirty="0">
              <a:latin typeface="+mj-lt"/>
            </a:endParaRPr>
          </a:p>
          <a:p>
            <a:r>
              <a:rPr lang="en-US" dirty="0">
                <a:latin typeface="+mj-lt"/>
              </a:rPr>
              <a:t>We must understand here that each of the methods of developing motive power attains the perfection of which it is susceptible. This condition is found to be fulﬁlled if, as we remarked above, there is produced in the body no other change of temperature than that due to change of volume, or, what is the same thing in other words, if there is </a:t>
            </a:r>
            <a:r>
              <a:rPr lang="en-US" sz="2400" dirty="0">
                <a:latin typeface="+mj-lt"/>
              </a:rPr>
              <a:t>no contact between bodies of sensibly diﬀerent temperatures.</a:t>
            </a:r>
            <a:r>
              <a:rPr lang="en-US" dirty="0">
                <a:latin typeface="+mj-lt"/>
              </a:rPr>
              <a:t>” (p. 68)</a:t>
            </a:r>
          </a:p>
        </p:txBody>
      </p:sp>
    </p:spTree>
    <p:extLst>
      <p:ext uri="{BB962C8B-B14F-4D97-AF65-F5344CB8AC3E}">
        <p14:creationId xmlns:p14="http://schemas.microsoft.com/office/powerpoint/2010/main" val="3945804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C51E6B7-15CD-4F4C-85F2-004FBB7837FF}"/>
              </a:ext>
            </a:extLst>
          </p:cNvPr>
          <p:cNvGrpSpPr/>
          <p:nvPr/>
        </p:nvGrpSpPr>
        <p:grpSpPr>
          <a:xfrm>
            <a:off x="5853790" y="1524822"/>
            <a:ext cx="1812472" cy="3728462"/>
            <a:chOff x="5853790" y="1524822"/>
            <a:chExt cx="1812472" cy="3728462"/>
          </a:xfrm>
        </p:grpSpPr>
        <p:sp>
          <p:nvSpPr>
            <p:cNvPr id="20" name="Rounded Rectangle 19">
              <a:extLst>
                <a:ext uri="{FF2B5EF4-FFF2-40B4-BE49-F238E27FC236}">
                  <a16:creationId xmlns:a16="http://schemas.microsoft.com/office/drawing/2014/main" id="{7AE18064-7054-7248-A81B-95DDC8CBF157}"/>
                </a:ext>
              </a:extLst>
            </p:cNvPr>
            <p:cNvSpPr/>
            <p:nvPr/>
          </p:nvSpPr>
          <p:spPr>
            <a:xfrm>
              <a:off x="5853790" y="3084201"/>
              <a:ext cx="1812472" cy="1077686"/>
            </a:xfrm>
            <a:prstGeom prst="roundRect">
              <a:avLst>
                <a:gd name="adj" fmla="val 24243"/>
              </a:avLst>
            </a:prstGeom>
            <a:solidFill>
              <a:srgbClr val="FF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20">
              <a:extLst>
                <a:ext uri="{FF2B5EF4-FFF2-40B4-BE49-F238E27FC236}">
                  <a16:creationId xmlns:a16="http://schemas.microsoft.com/office/drawing/2014/main" id="{E3461619-A834-8E4F-8A61-24C3C548C3EF}"/>
                </a:ext>
              </a:extLst>
            </p:cNvPr>
            <p:cNvSpPr/>
            <p:nvPr/>
          </p:nvSpPr>
          <p:spPr>
            <a:xfrm>
              <a:off x="5853790" y="1524822"/>
              <a:ext cx="1812472" cy="1077686"/>
            </a:xfrm>
            <a:prstGeom prst="roundRect">
              <a:avLst>
                <a:gd name="adj" fmla="val 24243"/>
              </a:avLst>
            </a:prstGeom>
            <a:solidFill>
              <a:srgbClr val="FFD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Up Arrow 21">
              <a:extLst>
                <a:ext uri="{FF2B5EF4-FFF2-40B4-BE49-F238E27FC236}">
                  <a16:creationId xmlns:a16="http://schemas.microsoft.com/office/drawing/2014/main" id="{012959E1-14C0-E448-8D5E-C0126D7826DE}"/>
                </a:ext>
              </a:extLst>
            </p:cNvPr>
            <p:cNvSpPr/>
            <p:nvPr/>
          </p:nvSpPr>
          <p:spPr>
            <a:xfrm>
              <a:off x="6057895" y="2669722"/>
              <a:ext cx="318407" cy="279069"/>
            </a:xfrm>
            <a:prstGeom prst="up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Up Arrow 22">
              <a:extLst>
                <a:ext uri="{FF2B5EF4-FFF2-40B4-BE49-F238E27FC236}">
                  <a16:creationId xmlns:a16="http://schemas.microsoft.com/office/drawing/2014/main" id="{96F6F46D-3807-BE44-B1C0-4BA37E236DAF}"/>
                </a:ext>
              </a:extLst>
            </p:cNvPr>
            <p:cNvSpPr/>
            <p:nvPr/>
          </p:nvSpPr>
          <p:spPr>
            <a:xfrm>
              <a:off x="6408960" y="2669722"/>
              <a:ext cx="318407" cy="279069"/>
            </a:xfrm>
            <a:prstGeom prst="up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Up Arrow 23">
              <a:extLst>
                <a:ext uri="{FF2B5EF4-FFF2-40B4-BE49-F238E27FC236}">
                  <a16:creationId xmlns:a16="http://schemas.microsoft.com/office/drawing/2014/main" id="{A8292403-A299-4846-81A5-C172F25E57F0}"/>
                </a:ext>
              </a:extLst>
            </p:cNvPr>
            <p:cNvSpPr/>
            <p:nvPr/>
          </p:nvSpPr>
          <p:spPr>
            <a:xfrm>
              <a:off x="6768188" y="2669722"/>
              <a:ext cx="318407" cy="279069"/>
            </a:xfrm>
            <a:prstGeom prst="up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Up Arrow 24">
              <a:extLst>
                <a:ext uri="{FF2B5EF4-FFF2-40B4-BE49-F238E27FC236}">
                  <a16:creationId xmlns:a16="http://schemas.microsoft.com/office/drawing/2014/main" id="{1801C57D-AFDA-2A4F-8616-152D153A491C}"/>
                </a:ext>
              </a:extLst>
            </p:cNvPr>
            <p:cNvSpPr/>
            <p:nvPr/>
          </p:nvSpPr>
          <p:spPr>
            <a:xfrm>
              <a:off x="7135580" y="2677886"/>
              <a:ext cx="318407" cy="279069"/>
            </a:xfrm>
            <a:prstGeom prst="up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D325DCA-1C71-8049-B6B6-434E24A11DB7}"/>
                </a:ext>
              </a:extLst>
            </p:cNvPr>
            <p:cNvSpPr txBox="1"/>
            <p:nvPr/>
          </p:nvSpPr>
          <p:spPr>
            <a:xfrm>
              <a:off x="6057895" y="4329954"/>
              <a:ext cx="1500075" cy="923330"/>
            </a:xfrm>
            <a:prstGeom prst="rect">
              <a:avLst/>
            </a:prstGeom>
            <a:noFill/>
          </p:spPr>
          <p:txBody>
            <a:bodyPr wrap="square" rtlCol="0">
              <a:spAutoFit/>
            </a:bodyPr>
            <a:lstStyle/>
            <a:p>
              <a:r>
                <a:rPr lang="en-US" dirty="0">
                  <a:latin typeface="+mj-lt"/>
                </a:rPr>
                <a:t>Still smaller temperature difference</a:t>
              </a:r>
            </a:p>
          </p:txBody>
        </p:sp>
      </p:grpSp>
      <p:sp>
        <p:nvSpPr>
          <p:cNvPr id="40" name="Freeform 39">
            <a:extLst>
              <a:ext uri="{FF2B5EF4-FFF2-40B4-BE49-F238E27FC236}">
                <a16:creationId xmlns:a16="http://schemas.microsoft.com/office/drawing/2014/main" id="{6C42C142-A7E6-EE49-BA71-C9CADE5BDFEF}"/>
              </a:ext>
            </a:extLst>
          </p:cNvPr>
          <p:cNvSpPr/>
          <p:nvPr/>
        </p:nvSpPr>
        <p:spPr>
          <a:xfrm>
            <a:off x="171898" y="190337"/>
            <a:ext cx="4702181" cy="852792"/>
          </a:xfrm>
          <a:custGeom>
            <a:avLst/>
            <a:gdLst>
              <a:gd name="connsiteX0" fmla="*/ 215900 w 6045200"/>
              <a:gd name="connsiteY0" fmla="*/ 0 h 552450"/>
              <a:gd name="connsiteX1" fmla="*/ 5924550 w 6045200"/>
              <a:gd name="connsiteY1" fmla="*/ 209550 h 552450"/>
              <a:gd name="connsiteX2" fmla="*/ 6045200 w 6045200"/>
              <a:gd name="connsiteY2" fmla="*/ 469900 h 552450"/>
              <a:gd name="connsiteX3" fmla="*/ 0 w 6045200"/>
              <a:gd name="connsiteY3" fmla="*/ 552450 h 552450"/>
              <a:gd name="connsiteX4" fmla="*/ 215900 w 6045200"/>
              <a:gd name="connsiteY4" fmla="*/ 0 h 55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5200" h="552450">
                <a:moveTo>
                  <a:pt x="215900" y="0"/>
                </a:moveTo>
                <a:lnTo>
                  <a:pt x="5924550" y="209550"/>
                </a:lnTo>
                <a:lnTo>
                  <a:pt x="6045200" y="469900"/>
                </a:lnTo>
                <a:lnTo>
                  <a:pt x="0" y="552450"/>
                </a:lnTo>
                <a:lnTo>
                  <a:pt x="215900"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1">
            <a:extLst>
              <a:ext uri="{FF2B5EF4-FFF2-40B4-BE49-F238E27FC236}">
                <a16:creationId xmlns:a16="http://schemas.microsoft.com/office/drawing/2014/main" id="{4A927BD2-F997-EC4B-8174-F03C9BD360D0}"/>
              </a:ext>
            </a:extLst>
          </p:cNvPr>
          <p:cNvSpPr>
            <a:spLocks noGrp="1"/>
          </p:cNvSpPr>
          <p:nvPr>
            <p:ph type="title"/>
          </p:nvPr>
        </p:nvSpPr>
        <p:spPr>
          <a:xfrm>
            <a:off x="267148" y="257550"/>
            <a:ext cx="5153938" cy="872004"/>
          </a:xfrm>
        </p:spPr>
        <p:txBody>
          <a:bodyPr/>
          <a:lstStyle/>
          <a:p>
            <a:r>
              <a:rPr lang="en-US" dirty="0"/>
              <a:t>Reversible heating</a:t>
            </a:r>
          </a:p>
        </p:txBody>
      </p:sp>
      <p:sp>
        <p:nvSpPr>
          <p:cNvPr id="3" name="Content Placeholder 2">
            <a:extLst>
              <a:ext uri="{FF2B5EF4-FFF2-40B4-BE49-F238E27FC236}">
                <a16:creationId xmlns:a16="http://schemas.microsoft.com/office/drawing/2014/main" id="{4D7CD78F-6463-2649-9A11-2147EE21B21A}"/>
              </a:ext>
            </a:extLst>
          </p:cNvPr>
          <p:cNvSpPr>
            <a:spLocks noGrp="1"/>
          </p:cNvSpPr>
          <p:nvPr>
            <p:ph idx="1"/>
          </p:nvPr>
        </p:nvSpPr>
        <p:spPr/>
        <p:txBody>
          <a:bodyPr>
            <a:normAutofit fontScale="85000" lnSpcReduction="20000"/>
          </a:bodyPr>
          <a:lstStyle/>
          <a:p>
            <a:endParaRPr lang="en-US"/>
          </a:p>
        </p:txBody>
      </p:sp>
      <p:sp>
        <p:nvSpPr>
          <p:cNvPr id="4" name="Slide Number Placeholder 3">
            <a:extLst>
              <a:ext uri="{FF2B5EF4-FFF2-40B4-BE49-F238E27FC236}">
                <a16:creationId xmlns:a16="http://schemas.microsoft.com/office/drawing/2014/main" id="{5F085046-9824-154D-82F5-8F4280AAA8C8}"/>
              </a:ext>
            </a:extLst>
          </p:cNvPr>
          <p:cNvSpPr>
            <a:spLocks noGrp="1"/>
          </p:cNvSpPr>
          <p:nvPr>
            <p:ph type="sldNum" sz="quarter" idx="12"/>
          </p:nvPr>
        </p:nvSpPr>
        <p:spPr/>
        <p:txBody>
          <a:bodyPr/>
          <a:lstStyle/>
          <a:p>
            <a:fld id="{4A2E0A87-2B1C-6743-89B9-8068540C3467}" type="slidenum">
              <a:rPr lang="en-US" smtClean="0"/>
              <a:t>21</a:t>
            </a:fld>
            <a:endParaRPr lang="en-US"/>
          </a:p>
        </p:txBody>
      </p:sp>
      <p:sp>
        <p:nvSpPr>
          <p:cNvPr id="5" name="TextBox 4">
            <a:extLst>
              <a:ext uri="{FF2B5EF4-FFF2-40B4-BE49-F238E27FC236}">
                <a16:creationId xmlns:a16="http://schemas.microsoft.com/office/drawing/2014/main" id="{324A64E1-57BC-8C48-882E-51203D00C216}"/>
              </a:ext>
            </a:extLst>
          </p:cNvPr>
          <p:cNvSpPr txBox="1"/>
          <p:nvPr/>
        </p:nvSpPr>
        <p:spPr>
          <a:xfrm>
            <a:off x="5090883" y="298557"/>
            <a:ext cx="3829051" cy="830997"/>
          </a:xfrm>
          <a:prstGeom prst="rect">
            <a:avLst/>
          </a:prstGeom>
          <a:noFill/>
        </p:spPr>
        <p:txBody>
          <a:bodyPr wrap="square" rtlCol="0">
            <a:spAutoFit/>
          </a:bodyPr>
          <a:lstStyle/>
          <a:p>
            <a:r>
              <a:rPr lang="en-US" sz="2400" dirty="0">
                <a:latin typeface="+mj-lt"/>
              </a:rPr>
              <a:t>Make temperatures differences insensibly small.</a:t>
            </a:r>
          </a:p>
        </p:txBody>
      </p:sp>
      <p:sp>
        <p:nvSpPr>
          <p:cNvPr id="7" name="Rounded Rectangle 6">
            <a:extLst>
              <a:ext uri="{FF2B5EF4-FFF2-40B4-BE49-F238E27FC236}">
                <a16:creationId xmlns:a16="http://schemas.microsoft.com/office/drawing/2014/main" id="{05352E49-8B53-514F-ABBE-C1D7B63B367F}"/>
              </a:ext>
            </a:extLst>
          </p:cNvPr>
          <p:cNvSpPr/>
          <p:nvPr/>
        </p:nvSpPr>
        <p:spPr>
          <a:xfrm>
            <a:off x="1804305" y="3051544"/>
            <a:ext cx="1812472" cy="1077686"/>
          </a:xfrm>
          <a:prstGeom prst="roundRect">
            <a:avLst>
              <a:gd name="adj" fmla="val 24243"/>
            </a:avLst>
          </a:prstGeom>
          <a:solidFill>
            <a:srgbClr val="FF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a:extLst>
              <a:ext uri="{FF2B5EF4-FFF2-40B4-BE49-F238E27FC236}">
                <a16:creationId xmlns:a16="http://schemas.microsoft.com/office/drawing/2014/main" id="{05D55A5B-743E-9B4B-8B7B-495ABB534B21}"/>
              </a:ext>
            </a:extLst>
          </p:cNvPr>
          <p:cNvSpPr/>
          <p:nvPr/>
        </p:nvSpPr>
        <p:spPr>
          <a:xfrm>
            <a:off x="1804305" y="1492165"/>
            <a:ext cx="1812472" cy="1077686"/>
          </a:xfrm>
          <a:prstGeom prst="roundRect">
            <a:avLst>
              <a:gd name="adj" fmla="val 24243"/>
            </a:avLst>
          </a:pr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93007F5-3AAD-3143-B4C4-EABEC82DB283}"/>
              </a:ext>
            </a:extLst>
          </p:cNvPr>
          <p:cNvSpPr txBox="1"/>
          <p:nvPr/>
        </p:nvSpPr>
        <p:spPr>
          <a:xfrm>
            <a:off x="267148" y="1480028"/>
            <a:ext cx="1232807" cy="923330"/>
          </a:xfrm>
          <a:prstGeom prst="rect">
            <a:avLst/>
          </a:prstGeom>
          <a:noFill/>
        </p:spPr>
        <p:txBody>
          <a:bodyPr wrap="square" rtlCol="0">
            <a:spAutoFit/>
          </a:bodyPr>
          <a:lstStyle/>
          <a:p>
            <a:pPr algn="r"/>
            <a:r>
              <a:rPr lang="en-US" dirty="0">
                <a:latin typeface="+mj-lt"/>
              </a:rPr>
              <a:t>Transfer one unit of caloric</a:t>
            </a:r>
          </a:p>
        </p:txBody>
      </p:sp>
      <p:sp>
        <p:nvSpPr>
          <p:cNvPr id="10" name="Up Arrow 9">
            <a:extLst>
              <a:ext uri="{FF2B5EF4-FFF2-40B4-BE49-F238E27FC236}">
                <a16:creationId xmlns:a16="http://schemas.microsoft.com/office/drawing/2014/main" id="{E8AF024F-9D8D-AF4E-AA48-A738D38FA084}"/>
              </a:ext>
            </a:extLst>
          </p:cNvPr>
          <p:cNvSpPr/>
          <p:nvPr/>
        </p:nvSpPr>
        <p:spPr>
          <a:xfrm>
            <a:off x="2008410" y="2637065"/>
            <a:ext cx="318407" cy="279069"/>
          </a:xfrm>
          <a:prstGeom prst="up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Up Arrow 10">
            <a:extLst>
              <a:ext uri="{FF2B5EF4-FFF2-40B4-BE49-F238E27FC236}">
                <a16:creationId xmlns:a16="http://schemas.microsoft.com/office/drawing/2014/main" id="{285F8F94-F3A4-D644-8578-9F1475A20BE1}"/>
              </a:ext>
            </a:extLst>
          </p:cNvPr>
          <p:cNvSpPr/>
          <p:nvPr/>
        </p:nvSpPr>
        <p:spPr>
          <a:xfrm>
            <a:off x="2359475" y="2637065"/>
            <a:ext cx="318407" cy="279069"/>
          </a:xfrm>
          <a:prstGeom prst="up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Up Arrow 11">
            <a:extLst>
              <a:ext uri="{FF2B5EF4-FFF2-40B4-BE49-F238E27FC236}">
                <a16:creationId xmlns:a16="http://schemas.microsoft.com/office/drawing/2014/main" id="{CA071A20-4195-E846-B238-62AA9D829AF8}"/>
              </a:ext>
            </a:extLst>
          </p:cNvPr>
          <p:cNvSpPr/>
          <p:nvPr/>
        </p:nvSpPr>
        <p:spPr>
          <a:xfrm>
            <a:off x="2718703" y="2637065"/>
            <a:ext cx="318407" cy="279069"/>
          </a:xfrm>
          <a:prstGeom prst="up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Up Arrow 12">
            <a:extLst>
              <a:ext uri="{FF2B5EF4-FFF2-40B4-BE49-F238E27FC236}">
                <a16:creationId xmlns:a16="http://schemas.microsoft.com/office/drawing/2014/main" id="{B9856B59-3608-A143-B7DF-86CEECD56918}"/>
              </a:ext>
            </a:extLst>
          </p:cNvPr>
          <p:cNvSpPr/>
          <p:nvPr/>
        </p:nvSpPr>
        <p:spPr>
          <a:xfrm>
            <a:off x="3086095" y="2645229"/>
            <a:ext cx="318407" cy="279069"/>
          </a:xfrm>
          <a:prstGeom prst="up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D5BB3CE6-48D2-EC43-BA95-59FBCDCABC2A}"/>
              </a:ext>
            </a:extLst>
          </p:cNvPr>
          <p:cNvSpPr txBox="1"/>
          <p:nvPr/>
        </p:nvSpPr>
        <p:spPr>
          <a:xfrm>
            <a:off x="1904427" y="4329954"/>
            <a:ext cx="1500075" cy="923330"/>
          </a:xfrm>
          <a:prstGeom prst="rect">
            <a:avLst/>
          </a:prstGeom>
          <a:noFill/>
        </p:spPr>
        <p:txBody>
          <a:bodyPr wrap="square" rtlCol="0">
            <a:spAutoFit/>
          </a:bodyPr>
          <a:lstStyle/>
          <a:p>
            <a:r>
              <a:rPr lang="en-US" dirty="0">
                <a:latin typeface="+mj-lt"/>
              </a:rPr>
              <a:t>Big temperature difference</a:t>
            </a:r>
          </a:p>
        </p:txBody>
      </p:sp>
      <p:grpSp>
        <p:nvGrpSpPr>
          <p:cNvPr id="41" name="Group 40">
            <a:extLst>
              <a:ext uri="{FF2B5EF4-FFF2-40B4-BE49-F238E27FC236}">
                <a16:creationId xmlns:a16="http://schemas.microsoft.com/office/drawing/2014/main" id="{9B163D25-6504-7244-962B-D4A95487A3F4}"/>
              </a:ext>
            </a:extLst>
          </p:cNvPr>
          <p:cNvGrpSpPr/>
          <p:nvPr/>
        </p:nvGrpSpPr>
        <p:grpSpPr>
          <a:xfrm>
            <a:off x="3812719" y="1524822"/>
            <a:ext cx="1812472" cy="3728462"/>
            <a:chOff x="3812719" y="1524822"/>
            <a:chExt cx="1812472" cy="3728462"/>
          </a:xfrm>
        </p:grpSpPr>
        <p:sp>
          <p:nvSpPr>
            <p:cNvPr id="14" name="Rounded Rectangle 13">
              <a:extLst>
                <a:ext uri="{FF2B5EF4-FFF2-40B4-BE49-F238E27FC236}">
                  <a16:creationId xmlns:a16="http://schemas.microsoft.com/office/drawing/2014/main" id="{7DDD3D96-12D9-AE4F-B607-25A2FF99636A}"/>
                </a:ext>
              </a:extLst>
            </p:cNvPr>
            <p:cNvSpPr/>
            <p:nvPr/>
          </p:nvSpPr>
          <p:spPr>
            <a:xfrm>
              <a:off x="3812719" y="3084201"/>
              <a:ext cx="1812472" cy="1077686"/>
            </a:xfrm>
            <a:prstGeom prst="roundRect">
              <a:avLst>
                <a:gd name="adj" fmla="val 24243"/>
              </a:avLst>
            </a:prstGeom>
            <a:solidFill>
              <a:srgbClr val="FF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a:extLst>
                <a:ext uri="{FF2B5EF4-FFF2-40B4-BE49-F238E27FC236}">
                  <a16:creationId xmlns:a16="http://schemas.microsoft.com/office/drawing/2014/main" id="{573E9ADE-E9FC-7F4D-B14F-BD2974253392}"/>
                </a:ext>
              </a:extLst>
            </p:cNvPr>
            <p:cNvSpPr/>
            <p:nvPr/>
          </p:nvSpPr>
          <p:spPr>
            <a:xfrm>
              <a:off x="3812719" y="1524822"/>
              <a:ext cx="1812472" cy="1077686"/>
            </a:xfrm>
            <a:prstGeom prst="roundRect">
              <a:avLst>
                <a:gd name="adj" fmla="val 24243"/>
              </a:avLst>
            </a:prstGeom>
            <a:solidFill>
              <a:srgbClr val="FFD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Up Arrow 15">
              <a:extLst>
                <a:ext uri="{FF2B5EF4-FFF2-40B4-BE49-F238E27FC236}">
                  <a16:creationId xmlns:a16="http://schemas.microsoft.com/office/drawing/2014/main" id="{465787A5-151A-B746-A603-F4F1B32AE064}"/>
                </a:ext>
              </a:extLst>
            </p:cNvPr>
            <p:cNvSpPr/>
            <p:nvPr/>
          </p:nvSpPr>
          <p:spPr>
            <a:xfrm>
              <a:off x="4016824" y="2669722"/>
              <a:ext cx="318407" cy="279069"/>
            </a:xfrm>
            <a:prstGeom prst="up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Up Arrow 16">
              <a:extLst>
                <a:ext uri="{FF2B5EF4-FFF2-40B4-BE49-F238E27FC236}">
                  <a16:creationId xmlns:a16="http://schemas.microsoft.com/office/drawing/2014/main" id="{A08726B8-35AE-F14F-854E-52130B499667}"/>
                </a:ext>
              </a:extLst>
            </p:cNvPr>
            <p:cNvSpPr/>
            <p:nvPr/>
          </p:nvSpPr>
          <p:spPr>
            <a:xfrm>
              <a:off x="4367889" y="2669722"/>
              <a:ext cx="318407" cy="279069"/>
            </a:xfrm>
            <a:prstGeom prst="up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Up Arrow 17">
              <a:extLst>
                <a:ext uri="{FF2B5EF4-FFF2-40B4-BE49-F238E27FC236}">
                  <a16:creationId xmlns:a16="http://schemas.microsoft.com/office/drawing/2014/main" id="{11F9CC36-8F39-B04F-8F83-783EEE83597B}"/>
                </a:ext>
              </a:extLst>
            </p:cNvPr>
            <p:cNvSpPr/>
            <p:nvPr/>
          </p:nvSpPr>
          <p:spPr>
            <a:xfrm>
              <a:off x="4727117" y="2669722"/>
              <a:ext cx="318407" cy="279069"/>
            </a:xfrm>
            <a:prstGeom prst="up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Up Arrow 18">
              <a:extLst>
                <a:ext uri="{FF2B5EF4-FFF2-40B4-BE49-F238E27FC236}">
                  <a16:creationId xmlns:a16="http://schemas.microsoft.com/office/drawing/2014/main" id="{33A8A14F-2051-2343-B23E-8D405201B256}"/>
                </a:ext>
              </a:extLst>
            </p:cNvPr>
            <p:cNvSpPr/>
            <p:nvPr/>
          </p:nvSpPr>
          <p:spPr>
            <a:xfrm>
              <a:off x="5094509" y="2677886"/>
              <a:ext cx="318407" cy="279069"/>
            </a:xfrm>
            <a:prstGeom prst="up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295691DC-473A-1442-8EB4-B2F4CEDC5871}"/>
                </a:ext>
              </a:extLst>
            </p:cNvPr>
            <p:cNvSpPr txBox="1"/>
            <p:nvPr/>
          </p:nvSpPr>
          <p:spPr>
            <a:xfrm>
              <a:off x="4016824" y="4329954"/>
              <a:ext cx="1313052" cy="923330"/>
            </a:xfrm>
            <a:prstGeom prst="rect">
              <a:avLst/>
            </a:prstGeom>
            <a:noFill/>
          </p:spPr>
          <p:txBody>
            <a:bodyPr wrap="square" rtlCol="0">
              <a:spAutoFit/>
            </a:bodyPr>
            <a:lstStyle/>
            <a:p>
              <a:r>
                <a:rPr lang="en-US" dirty="0">
                  <a:latin typeface="+mj-lt"/>
                </a:rPr>
                <a:t>Smaller temperature difference</a:t>
              </a:r>
            </a:p>
          </p:txBody>
        </p:sp>
      </p:grpSp>
      <p:grpSp>
        <p:nvGrpSpPr>
          <p:cNvPr id="44" name="Group 43">
            <a:extLst>
              <a:ext uri="{FF2B5EF4-FFF2-40B4-BE49-F238E27FC236}">
                <a16:creationId xmlns:a16="http://schemas.microsoft.com/office/drawing/2014/main" id="{82ED6D01-3AF3-6A4A-A58C-BEC2B5704690}"/>
              </a:ext>
            </a:extLst>
          </p:cNvPr>
          <p:cNvGrpSpPr/>
          <p:nvPr/>
        </p:nvGrpSpPr>
        <p:grpSpPr>
          <a:xfrm>
            <a:off x="8155374" y="1565643"/>
            <a:ext cx="3431937" cy="3701391"/>
            <a:chOff x="8155374" y="1565643"/>
            <a:chExt cx="3431937" cy="3701391"/>
          </a:xfrm>
        </p:grpSpPr>
        <p:sp>
          <p:nvSpPr>
            <p:cNvPr id="37" name="Oval 36">
              <a:extLst>
                <a:ext uri="{FF2B5EF4-FFF2-40B4-BE49-F238E27FC236}">
                  <a16:creationId xmlns:a16="http://schemas.microsoft.com/office/drawing/2014/main" id="{0F3AC88C-CBD5-9443-BDD9-D918A0885A6D}"/>
                </a:ext>
              </a:extLst>
            </p:cNvPr>
            <p:cNvSpPr/>
            <p:nvPr/>
          </p:nvSpPr>
          <p:spPr>
            <a:xfrm>
              <a:off x="8155374" y="2809256"/>
              <a:ext cx="106878" cy="10687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a:extLst>
                <a:ext uri="{FF2B5EF4-FFF2-40B4-BE49-F238E27FC236}">
                  <a16:creationId xmlns:a16="http://schemas.microsoft.com/office/drawing/2014/main" id="{75E54464-2B74-244E-B390-000AA8BB7364}"/>
                </a:ext>
              </a:extLst>
            </p:cNvPr>
            <p:cNvSpPr/>
            <p:nvPr/>
          </p:nvSpPr>
          <p:spPr>
            <a:xfrm>
              <a:off x="9160326" y="3125022"/>
              <a:ext cx="1812472" cy="1077686"/>
            </a:xfrm>
            <a:prstGeom prst="roundRect">
              <a:avLst>
                <a:gd name="adj" fmla="val 24243"/>
              </a:avLst>
            </a:prstGeom>
            <a:solidFill>
              <a:srgbClr val="FF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ounded Rectangle 29">
              <a:extLst>
                <a:ext uri="{FF2B5EF4-FFF2-40B4-BE49-F238E27FC236}">
                  <a16:creationId xmlns:a16="http://schemas.microsoft.com/office/drawing/2014/main" id="{38AF72A7-8B7F-8C4A-846F-105738263EC7}"/>
                </a:ext>
              </a:extLst>
            </p:cNvPr>
            <p:cNvSpPr/>
            <p:nvPr/>
          </p:nvSpPr>
          <p:spPr>
            <a:xfrm>
              <a:off x="9160326" y="1565643"/>
              <a:ext cx="1812472" cy="1077686"/>
            </a:xfrm>
            <a:prstGeom prst="roundRect">
              <a:avLst>
                <a:gd name="adj" fmla="val 24243"/>
              </a:avLst>
            </a:prstGeom>
            <a:solidFill>
              <a:srgbClr val="FF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Up Arrow 30">
              <a:extLst>
                <a:ext uri="{FF2B5EF4-FFF2-40B4-BE49-F238E27FC236}">
                  <a16:creationId xmlns:a16="http://schemas.microsoft.com/office/drawing/2014/main" id="{A8643EC2-467D-D34C-AC96-A771FEA04DD6}"/>
                </a:ext>
              </a:extLst>
            </p:cNvPr>
            <p:cNvSpPr/>
            <p:nvPr/>
          </p:nvSpPr>
          <p:spPr>
            <a:xfrm>
              <a:off x="9364431" y="2710543"/>
              <a:ext cx="318407" cy="279069"/>
            </a:xfrm>
            <a:prstGeom prst="up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Up Arrow 31">
              <a:extLst>
                <a:ext uri="{FF2B5EF4-FFF2-40B4-BE49-F238E27FC236}">
                  <a16:creationId xmlns:a16="http://schemas.microsoft.com/office/drawing/2014/main" id="{ED2278AC-AFDB-AA49-91B4-F2958E853FCE}"/>
                </a:ext>
              </a:extLst>
            </p:cNvPr>
            <p:cNvSpPr/>
            <p:nvPr/>
          </p:nvSpPr>
          <p:spPr>
            <a:xfrm>
              <a:off x="9715496" y="2710543"/>
              <a:ext cx="318407" cy="279069"/>
            </a:xfrm>
            <a:prstGeom prst="up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Up Arrow 32">
              <a:extLst>
                <a:ext uri="{FF2B5EF4-FFF2-40B4-BE49-F238E27FC236}">
                  <a16:creationId xmlns:a16="http://schemas.microsoft.com/office/drawing/2014/main" id="{785EE5B3-050D-7546-831D-8B85F0A31906}"/>
                </a:ext>
              </a:extLst>
            </p:cNvPr>
            <p:cNvSpPr/>
            <p:nvPr/>
          </p:nvSpPr>
          <p:spPr>
            <a:xfrm>
              <a:off x="10074724" y="2710543"/>
              <a:ext cx="318407" cy="279069"/>
            </a:xfrm>
            <a:prstGeom prst="up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Up Arrow 33">
              <a:extLst>
                <a:ext uri="{FF2B5EF4-FFF2-40B4-BE49-F238E27FC236}">
                  <a16:creationId xmlns:a16="http://schemas.microsoft.com/office/drawing/2014/main" id="{5A084F81-8598-1D41-8C32-8A6A3DF300F7}"/>
                </a:ext>
              </a:extLst>
            </p:cNvPr>
            <p:cNvSpPr/>
            <p:nvPr/>
          </p:nvSpPr>
          <p:spPr>
            <a:xfrm>
              <a:off x="10442116" y="2718707"/>
              <a:ext cx="318407" cy="279069"/>
            </a:xfrm>
            <a:prstGeom prst="up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2CD7188-C786-4D42-A174-57D5DEB5E33B}"/>
                </a:ext>
              </a:extLst>
            </p:cNvPr>
            <p:cNvSpPr txBox="1"/>
            <p:nvPr/>
          </p:nvSpPr>
          <p:spPr>
            <a:xfrm>
              <a:off x="9367004" y="4343704"/>
              <a:ext cx="2220307" cy="923330"/>
            </a:xfrm>
            <a:prstGeom prst="rect">
              <a:avLst/>
            </a:prstGeom>
            <a:noFill/>
          </p:spPr>
          <p:txBody>
            <a:bodyPr wrap="square" rtlCol="0">
              <a:spAutoFit/>
            </a:bodyPr>
            <a:lstStyle/>
            <a:p>
              <a:r>
                <a:rPr lang="en-US" dirty="0">
                  <a:latin typeface="Symbol" pitchFamily="2" charset="2"/>
                </a:rPr>
                <a:t>I</a:t>
              </a:r>
              <a:r>
                <a:rPr lang="en-US" dirty="0">
                  <a:latin typeface="+mj-lt"/>
                </a:rPr>
                <a:t>nsensible temperature difference</a:t>
              </a:r>
              <a:endParaRPr lang="en-US" dirty="0">
                <a:latin typeface="Symbol" pitchFamily="2" charset="2"/>
              </a:endParaRPr>
            </a:p>
          </p:txBody>
        </p:sp>
        <p:sp>
          <p:nvSpPr>
            <p:cNvPr id="38" name="Oval 37">
              <a:extLst>
                <a:ext uri="{FF2B5EF4-FFF2-40B4-BE49-F238E27FC236}">
                  <a16:creationId xmlns:a16="http://schemas.microsoft.com/office/drawing/2014/main" id="{98E57434-B82C-884D-A7D8-344B8F59180D}"/>
                </a:ext>
              </a:extLst>
            </p:cNvPr>
            <p:cNvSpPr/>
            <p:nvPr/>
          </p:nvSpPr>
          <p:spPr>
            <a:xfrm>
              <a:off x="8343153" y="2809256"/>
              <a:ext cx="106878" cy="10687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EF70528-6AC6-C248-924D-356D771C70A2}"/>
                </a:ext>
              </a:extLst>
            </p:cNvPr>
            <p:cNvSpPr/>
            <p:nvPr/>
          </p:nvSpPr>
          <p:spPr>
            <a:xfrm>
              <a:off x="8539096" y="2809256"/>
              <a:ext cx="106878" cy="10687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56869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0" descr="Reversible Expansion still 2.png">
            <a:extLst>
              <a:ext uri="{FF2B5EF4-FFF2-40B4-BE49-F238E27FC236}">
                <a16:creationId xmlns:a16="http://schemas.microsoft.com/office/drawing/2014/main" id="{EF6253E6-3E4C-EC47-B8F4-46693F8466D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22464" y="1416050"/>
            <a:ext cx="3330575" cy="488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reeform 14">
            <a:extLst>
              <a:ext uri="{FF2B5EF4-FFF2-40B4-BE49-F238E27FC236}">
                <a16:creationId xmlns:a16="http://schemas.microsoft.com/office/drawing/2014/main" id="{7C92D47A-9594-CA45-A729-E5092C101A53}"/>
              </a:ext>
            </a:extLst>
          </p:cNvPr>
          <p:cNvSpPr/>
          <p:nvPr/>
        </p:nvSpPr>
        <p:spPr>
          <a:xfrm>
            <a:off x="6343650" y="1422400"/>
            <a:ext cx="3295650" cy="774700"/>
          </a:xfrm>
          <a:custGeom>
            <a:avLst/>
            <a:gdLst>
              <a:gd name="connsiteX0" fmla="*/ 146050 w 2743200"/>
              <a:gd name="connsiteY0" fmla="*/ 6350 h 774700"/>
              <a:gd name="connsiteX1" fmla="*/ 222250 w 2743200"/>
              <a:gd name="connsiteY1" fmla="*/ 0 h 774700"/>
              <a:gd name="connsiteX2" fmla="*/ 2743200 w 2743200"/>
              <a:gd name="connsiteY2" fmla="*/ 50800 h 774700"/>
              <a:gd name="connsiteX3" fmla="*/ 2667000 w 2743200"/>
              <a:gd name="connsiteY3" fmla="*/ 774700 h 774700"/>
              <a:gd name="connsiteX4" fmla="*/ 0 w 2743200"/>
              <a:gd name="connsiteY4" fmla="*/ 628650 h 774700"/>
              <a:gd name="connsiteX5" fmla="*/ 146050 w 2743200"/>
              <a:gd name="connsiteY5" fmla="*/ 6350 h 77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3200" h="774700">
                <a:moveTo>
                  <a:pt x="146050" y="6350"/>
                </a:moveTo>
                <a:lnTo>
                  <a:pt x="222250" y="0"/>
                </a:lnTo>
                <a:lnTo>
                  <a:pt x="2743200" y="50800"/>
                </a:lnTo>
                <a:lnTo>
                  <a:pt x="2667000" y="774700"/>
                </a:lnTo>
                <a:lnTo>
                  <a:pt x="0" y="628650"/>
                </a:lnTo>
                <a:lnTo>
                  <a:pt x="146050" y="6350"/>
                </a:lnTo>
                <a:close/>
              </a:path>
            </a:pathLst>
          </a:custGeom>
          <a:solidFill>
            <a:srgbClr val="C8C8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651" name="Title 1">
            <a:extLst>
              <a:ext uri="{FF2B5EF4-FFF2-40B4-BE49-F238E27FC236}">
                <a16:creationId xmlns:a16="http://schemas.microsoft.com/office/drawing/2014/main" id="{CEB51068-D58E-4E40-9285-75D2E03052DA}"/>
              </a:ext>
            </a:extLst>
          </p:cNvPr>
          <p:cNvSpPr>
            <a:spLocks noGrp="1"/>
          </p:cNvSpPr>
          <p:nvPr>
            <p:ph type="title"/>
          </p:nvPr>
        </p:nvSpPr>
        <p:spPr>
          <a:xfrm>
            <a:off x="1981200" y="274639"/>
            <a:ext cx="7778750" cy="885825"/>
          </a:xfrm>
        </p:spPr>
        <p:txBody>
          <a:bodyPr>
            <a:normAutofit fontScale="90000"/>
          </a:bodyPr>
          <a:lstStyle/>
          <a:p>
            <a:r>
              <a:rPr lang="en-US" altLang="en-US" sz="4000" dirty="0">
                <a:latin typeface="Times" pitchFamily="2" charset="0"/>
                <a:ea typeface="ＭＳ Ｐゴシック" panose="020B0600070205080204" pitchFamily="34" charset="-128"/>
              </a:rPr>
              <a:t>Reversible heating does work</a:t>
            </a:r>
            <a:br>
              <a:rPr lang="en-US" altLang="en-US" sz="4000" dirty="0">
                <a:latin typeface="Times" pitchFamily="2" charset="0"/>
                <a:ea typeface="ＭＳ Ｐゴシック" panose="020B0600070205080204" pitchFamily="34" charset="-128"/>
              </a:rPr>
            </a:br>
            <a:r>
              <a:rPr lang="en-US" altLang="en-US" sz="2000" dirty="0">
                <a:latin typeface="Times" pitchFamily="2" charset="0"/>
                <a:ea typeface="ＭＳ Ｐゴシック" panose="020B0600070205080204" pitchFamily="34" charset="-128"/>
              </a:rPr>
              <a:t>Isothermal expansion of an ideal gas</a:t>
            </a:r>
          </a:p>
        </p:txBody>
      </p:sp>
      <p:sp>
        <p:nvSpPr>
          <p:cNvPr id="27652" name="Content Placeholder 2">
            <a:extLst>
              <a:ext uri="{FF2B5EF4-FFF2-40B4-BE49-F238E27FC236}">
                <a16:creationId xmlns:a16="http://schemas.microsoft.com/office/drawing/2014/main" id="{B808EEA4-C59F-E647-A5C2-4F2878F7102B}"/>
              </a:ext>
            </a:extLst>
          </p:cNvPr>
          <p:cNvSpPr>
            <a:spLocks noGrp="1"/>
          </p:cNvSpPr>
          <p:nvPr>
            <p:ph idx="1"/>
          </p:nvPr>
        </p:nvSpPr>
        <p:spPr/>
        <p:txBody>
          <a:bodyPr>
            <a:normAutofit fontScale="77500" lnSpcReduction="20000"/>
          </a:bodyPr>
          <a:lstStyle/>
          <a:p>
            <a:endParaRPr lang="en-US" altLang="en-US">
              <a:latin typeface="Times" pitchFamily="2" charset="0"/>
              <a:ea typeface="ＭＳ Ｐゴシック" panose="020B0600070205080204" pitchFamily="34" charset="-128"/>
            </a:endParaRPr>
          </a:p>
        </p:txBody>
      </p:sp>
      <p:sp>
        <p:nvSpPr>
          <p:cNvPr id="27653" name="Slide Number Placeholder 3">
            <a:extLst>
              <a:ext uri="{FF2B5EF4-FFF2-40B4-BE49-F238E27FC236}">
                <a16:creationId xmlns:a16="http://schemas.microsoft.com/office/drawing/2014/main" id="{10CD9877-11CA-7B40-9841-B28D2852C1A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C41739C-F06A-9044-848D-38C68AEAC11A}" type="slidenum">
              <a:rPr lang="en-US" altLang="en-US" sz="1200">
                <a:latin typeface="Times" pitchFamily="2" charset="0"/>
              </a:rPr>
              <a:pPr eaLnBrk="1" hangingPunct="1"/>
              <a:t>22</a:t>
            </a:fld>
            <a:endParaRPr lang="en-US" altLang="en-US" sz="1200">
              <a:latin typeface="Times" pitchFamily="2" charset="0"/>
            </a:endParaRPr>
          </a:p>
        </p:txBody>
      </p:sp>
      <p:grpSp>
        <p:nvGrpSpPr>
          <p:cNvPr id="2" name="Group 22">
            <a:extLst>
              <a:ext uri="{FF2B5EF4-FFF2-40B4-BE49-F238E27FC236}">
                <a16:creationId xmlns:a16="http://schemas.microsoft.com/office/drawing/2014/main" id="{DE0A1A45-C59A-C042-B187-FBAC73BDA28F}"/>
              </a:ext>
            </a:extLst>
          </p:cNvPr>
          <p:cNvGrpSpPr>
            <a:grpSpLocks/>
          </p:cNvGrpSpPr>
          <p:nvPr/>
        </p:nvGrpSpPr>
        <p:grpSpPr bwMode="auto">
          <a:xfrm>
            <a:off x="1928814" y="1446214"/>
            <a:ext cx="3309937" cy="4852987"/>
            <a:chOff x="398463" y="1420813"/>
            <a:chExt cx="3309937" cy="4852987"/>
          </a:xfrm>
        </p:grpSpPr>
        <p:sp>
          <p:nvSpPr>
            <p:cNvPr id="22" name="Rectangle 21">
              <a:extLst>
                <a:ext uri="{FF2B5EF4-FFF2-40B4-BE49-F238E27FC236}">
                  <a16:creationId xmlns:a16="http://schemas.microsoft.com/office/drawing/2014/main" id="{3A16EF56-8C4E-394F-A6EB-28039651A71D}"/>
                </a:ext>
              </a:extLst>
            </p:cNvPr>
            <p:cNvSpPr/>
            <p:nvPr/>
          </p:nvSpPr>
          <p:spPr>
            <a:xfrm>
              <a:off x="850900" y="1612900"/>
              <a:ext cx="2368550" cy="36258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7670" name="Picture 5" descr="Rev-Expansion.gif">
              <a:extLst>
                <a:ext uri="{FF2B5EF4-FFF2-40B4-BE49-F238E27FC236}">
                  <a16:creationId xmlns:a16="http://schemas.microsoft.com/office/drawing/2014/main" id="{5253E6E4-6B15-6C4B-8EA8-CFC1D4FBD85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8463" y="1420813"/>
              <a:ext cx="3309937" cy="485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655" name="TextBox 6">
            <a:extLst>
              <a:ext uri="{FF2B5EF4-FFF2-40B4-BE49-F238E27FC236}">
                <a16:creationId xmlns:a16="http://schemas.microsoft.com/office/drawing/2014/main" id="{151BDB87-48E6-C749-8B51-C0B48E03A00B}"/>
              </a:ext>
            </a:extLst>
          </p:cNvPr>
          <p:cNvSpPr txBox="1">
            <a:spLocks noChangeArrowheads="1"/>
          </p:cNvSpPr>
          <p:nvPr/>
        </p:nvSpPr>
        <p:spPr bwMode="auto">
          <a:xfrm>
            <a:off x="5842000" y="1244601"/>
            <a:ext cx="43116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latin typeface="Times" pitchFamily="2" charset="0"/>
              </a:rPr>
              <a:t>Gas and surroundings at equilibrium.</a:t>
            </a:r>
          </a:p>
          <a:p>
            <a:pPr algn="ctr" eaLnBrk="1" hangingPunct="1"/>
            <a:r>
              <a:rPr lang="en-US" altLang="en-US" sz="1800">
                <a:latin typeface="Times" pitchFamily="2" charset="0"/>
              </a:rPr>
              <a:t>Temperatures of gas and heat source match. </a:t>
            </a:r>
          </a:p>
          <a:p>
            <a:pPr algn="ctr" eaLnBrk="1" hangingPunct="1"/>
            <a:r>
              <a:rPr lang="en-US" altLang="en-US" sz="1800">
                <a:latin typeface="Times" pitchFamily="2" charset="0"/>
              </a:rPr>
              <a:t>Pressure force balanced by weights.</a:t>
            </a:r>
          </a:p>
        </p:txBody>
      </p:sp>
      <p:grpSp>
        <p:nvGrpSpPr>
          <p:cNvPr id="3" name="Group 19">
            <a:extLst>
              <a:ext uri="{FF2B5EF4-FFF2-40B4-BE49-F238E27FC236}">
                <a16:creationId xmlns:a16="http://schemas.microsoft.com/office/drawing/2014/main" id="{CAC41612-DACA-004B-816C-9032E7E36F43}"/>
              </a:ext>
            </a:extLst>
          </p:cNvPr>
          <p:cNvGrpSpPr>
            <a:grpSpLocks/>
          </p:cNvGrpSpPr>
          <p:nvPr/>
        </p:nvGrpSpPr>
        <p:grpSpPr bwMode="auto">
          <a:xfrm>
            <a:off x="5041900" y="2387600"/>
            <a:ext cx="1701800" cy="1803400"/>
            <a:chOff x="3517900" y="2387602"/>
            <a:chExt cx="1701800" cy="1803577"/>
          </a:xfrm>
        </p:grpSpPr>
        <p:sp>
          <p:nvSpPr>
            <p:cNvPr id="16" name="Freeform 15">
              <a:extLst>
                <a:ext uri="{FF2B5EF4-FFF2-40B4-BE49-F238E27FC236}">
                  <a16:creationId xmlns:a16="http://schemas.microsoft.com/office/drawing/2014/main" id="{D9CF25C6-FF0D-0F48-BCCD-03532C750787}"/>
                </a:ext>
              </a:extLst>
            </p:cNvPr>
            <p:cNvSpPr/>
            <p:nvPr/>
          </p:nvSpPr>
          <p:spPr>
            <a:xfrm>
              <a:off x="3778250" y="3225884"/>
              <a:ext cx="1384300" cy="889087"/>
            </a:xfrm>
            <a:custGeom>
              <a:avLst/>
              <a:gdLst>
                <a:gd name="connsiteX0" fmla="*/ 146050 w 2743200"/>
                <a:gd name="connsiteY0" fmla="*/ 6350 h 774700"/>
                <a:gd name="connsiteX1" fmla="*/ 222250 w 2743200"/>
                <a:gd name="connsiteY1" fmla="*/ 0 h 774700"/>
                <a:gd name="connsiteX2" fmla="*/ 2743200 w 2743200"/>
                <a:gd name="connsiteY2" fmla="*/ 50800 h 774700"/>
                <a:gd name="connsiteX3" fmla="*/ 2667000 w 2743200"/>
                <a:gd name="connsiteY3" fmla="*/ 774700 h 774700"/>
                <a:gd name="connsiteX4" fmla="*/ 0 w 2743200"/>
                <a:gd name="connsiteY4" fmla="*/ 628650 h 774700"/>
                <a:gd name="connsiteX5" fmla="*/ 146050 w 2743200"/>
                <a:gd name="connsiteY5" fmla="*/ 6350 h 77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3200" h="774700">
                  <a:moveTo>
                    <a:pt x="146050" y="6350"/>
                  </a:moveTo>
                  <a:lnTo>
                    <a:pt x="222250" y="0"/>
                  </a:lnTo>
                  <a:lnTo>
                    <a:pt x="2743200" y="50800"/>
                  </a:lnTo>
                  <a:lnTo>
                    <a:pt x="2667000" y="774700"/>
                  </a:lnTo>
                  <a:lnTo>
                    <a:pt x="0" y="628650"/>
                  </a:lnTo>
                  <a:lnTo>
                    <a:pt x="146050" y="6350"/>
                  </a:lnTo>
                  <a:close/>
                </a:path>
              </a:pathLst>
            </a:custGeom>
            <a:solidFill>
              <a:srgbClr val="C8C8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667" name="TextBox 7">
              <a:extLst>
                <a:ext uri="{FF2B5EF4-FFF2-40B4-BE49-F238E27FC236}">
                  <a16:creationId xmlns:a16="http://schemas.microsoft.com/office/drawing/2014/main" id="{30C68863-B4A6-8041-9DD2-E11DD0AB055C}"/>
                </a:ext>
              </a:extLst>
            </p:cNvPr>
            <p:cNvSpPr txBox="1">
              <a:spLocks noChangeArrowheads="1"/>
            </p:cNvSpPr>
            <p:nvPr/>
          </p:nvSpPr>
          <p:spPr bwMode="auto">
            <a:xfrm>
              <a:off x="3517900" y="2990850"/>
              <a:ext cx="1701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800" dirty="0">
                  <a:latin typeface="Times" pitchFamily="2" charset="0"/>
                </a:rPr>
                <a:t>Small weight removed.</a:t>
              </a:r>
            </a:p>
            <a:p>
              <a:pPr algn="r" eaLnBrk="1" hangingPunct="1"/>
              <a:r>
                <a:rPr lang="en-US" altLang="en-US" sz="1800" dirty="0">
                  <a:latin typeface="Times" pitchFamily="2" charset="0"/>
                </a:rPr>
                <a:t>Pressure force exceeds weight.</a:t>
              </a:r>
            </a:p>
          </p:txBody>
        </p:sp>
        <p:sp>
          <p:nvSpPr>
            <p:cNvPr id="11" name="Right Arrow 10">
              <a:extLst>
                <a:ext uri="{FF2B5EF4-FFF2-40B4-BE49-F238E27FC236}">
                  <a16:creationId xmlns:a16="http://schemas.microsoft.com/office/drawing/2014/main" id="{4E33CBC5-5E86-0F4B-9480-1CBF25837B7C}"/>
                </a:ext>
              </a:extLst>
            </p:cNvPr>
            <p:cNvSpPr/>
            <p:nvPr/>
          </p:nvSpPr>
          <p:spPr>
            <a:xfrm rot="7347039">
              <a:off x="4571977" y="2413025"/>
              <a:ext cx="476297" cy="425450"/>
            </a:xfrm>
            <a:prstGeom prst="rightArrow">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4" name="Group 20">
            <a:extLst>
              <a:ext uri="{FF2B5EF4-FFF2-40B4-BE49-F238E27FC236}">
                <a16:creationId xmlns:a16="http://schemas.microsoft.com/office/drawing/2014/main" id="{2CE73EBB-67AA-604B-9EEB-E2CD922F99FD}"/>
              </a:ext>
            </a:extLst>
          </p:cNvPr>
          <p:cNvGrpSpPr>
            <a:grpSpLocks/>
          </p:cNvGrpSpPr>
          <p:nvPr/>
        </p:nvGrpSpPr>
        <p:grpSpPr bwMode="auto">
          <a:xfrm>
            <a:off x="6261100" y="4445000"/>
            <a:ext cx="2628900" cy="1473200"/>
            <a:chOff x="4737099" y="4445002"/>
            <a:chExt cx="2628901" cy="1473377"/>
          </a:xfrm>
        </p:grpSpPr>
        <p:sp>
          <p:nvSpPr>
            <p:cNvPr id="17" name="Freeform 16">
              <a:extLst>
                <a:ext uri="{FF2B5EF4-FFF2-40B4-BE49-F238E27FC236}">
                  <a16:creationId xmlns:a16="http://schemas.microsoft.com/office/drawing/2014/main" id="{97E77150-B1CD-EE45-ADE8-BC3FBCCA25B8}"/>
                </a:ext>
              </a:extLst>
            </p:cNvPr>
            <p:cNvSpPr/>
            <p:nvPr/>
          </p:nvSpPr>
          <p:spPr>
            <a:xfrm rot="10599880">
              <a:off x="5683249" y="4838749"/>
              <a:ext cx="1384301" cy="889107"/>
            </a:xfrm>
            <a:custGeom>
              <a:avLst/>
              <a:gdLst>
                <a:gd name="connsiteX0" fmla="*/ 146050 w 2743200"/>
                <a:gd name="connsiteY0" fmla="*/ 6350 h 774700"/>
                <a:gd name="connsiteX1" fmla="*/ 222250 w 2743200"/>
                <a:gd name="connsiteY1" fmla="*/ 0 h 774700"/>
                <a:gd name="connsiteX2" fmla="*/ 2743200 w 2743200"/>
                <a:gd name="connsiteY2" fmla="*/ 50800 h 774700"/>
                <a:gd name="connsiteX3" fmla="*/ 2667000 w 2743200"/>
                <a:gd name="connsiteY3" fmla="*/ 774700 h 774700"/>
                <a:gd name="connsiteX4" fmla="*/ 0 w 2743200"/>
                <a:gd name="connsiteY4" fmla="*/ 628650 h 774700"/>
                <a:gd name="connsiteX5" fmla="*/ 146050 w 2743200"/>
                <a:gd name="connsiteY5" fmla="*/ 6350 h 77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3200" h="774700">
                  <a:moveTo>
                    <a:pt x="146050" y="6350"/>
                  </a:moveTo>
                  <a:lnTo>
                    <a:pt x="222250" y="0"/>
                  </a:lnTo>
                  <a:lnTo>
                    <a:pt x="2743200" y="50800"/>
                  </a:lnTo>
                  <a:lnTo>
                    <a:pt x="2667000" y="774700"/>
                  </a:lnTo>
                  <a:lnTo>
                    <a:pt x="0" y="628650"/>
                  </a:lnTo>
                  <a:lnTo>
                    <a:pt x="146050" y="6350"/>
                  </a:lnTo>
                  <a:close/>
                </a:path>
              </a:pathLst>
            </a:custGeom>
            <a:solidFill>
              <a:srgbClr val="C8C8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664" name="TextBox 8">
              <a:extLst>
                <a:ext uri="{FF2B5EF4-FFF2-40B4-BE49-F238E27FC236}">
                  <a16:creationId xmlns:a16="http://schemas.microsoft.com/office/drawing/2014/main" id="{B21F611E-F603-7843-B747-399B370DE14E}"/>
                </a:ext>
              </a:extLst>
            </p:cNvPr>
            <p:cNvSpPr txBox="1">
              <a:spLocks noChangeArrowheads="1"/>
            </p:cNvSpPr>
            <p:nvPr/>
          </p:nvSpPr>
          <p:spPr bwMode="auto">
            <a:xfrm>
              <a:off x="5321301" y="4718050"/>
              <a:ext cx="204469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latin typeface="Times" pitchFamily="2" charset="0"/>
                </a:rPr>
                <a:t>Gas expands slightly and cools. Work done in raising weights.</a:t>
              </a:r>
            </a:p>
          </p:txBody>
        </p:sp>
        <p:sp>
          <p:nvSpPr>
            <p:cNvPr id="12" name="Right Arrow 11">
              <a:extLst>
                <a:ext uri="{FF2B5EF4-FFF2-40B4-BE49-F238E27FC236}">
                  <a16:creationId xmlns:a16="http://schemas.microsoft.com/office/drawing/2014/main" id="{14F34880-9088-5142-B9A4-79DD3E57503C}"/>
                </a:ext>
              </a:extLst>
            </p:cNvPr>
            <p:cNvSpPr/>
            <p:nvPr/>
          </p:nvSpPr>
          <p:spPr>
            <a:xfrm rot="2625403">
              <a:off x="4737099" y="4445002"/>
              <a:ext cx="476250" cy="425501"/>
            </a:xfrm>
            <a:prstGeom prst="rightArrow">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5" name="Group 21">
            <a:extLst>
              <a:ext uri="{FF2B5EF4-FFF2-40B4-BE49-F238E27FC236}">
                <a16:creationId xmlns:a16="http://schemas.microsoft.com/office/drawing/2014/main" id="{8B345158-8B3D-134E-A61D-32D68F6ADA60}"/>
              </a:ext>
            </a:extLst>
          </p:cNvPr>
          <p:cNvGrpSpPr>
            <a:grpSpLocks/>
          </p:cNvGrpSpPr>
          <p:nvPr/>
        </p:nvGrpSpPr>
        <p:grpSpPr bwMode="auto">
          <a:xfrm>
            <a:off x="8655050" y="3162300"/>
            <a:ext cx="1625600" cy="1663700"/>
            <a:chOff x="7131050" y="3162300"/>
            <a:chExt cx="1625600" cy="1663702"/>
          </a:xfrm>
        </p:grpSpPr>
        <p:sp>
          <p:nvSpPr>
            <p:cNvPr id="19" name="Freeform 18">
              <a:extLst>
                <a:ext uri="{FF2B5EF4-FFF2-40B4-BE49-F238E27FC236}">
                  <a16:creationId xmlns:a16="http://schemas.microsoft.com/office/drawing/2014/main" id="{2DD4CB23-AC4F-1C42-93F3-A97AE112A34D}"/>
                </a:ext>
              </a:extLst>
            </p:cNvPr>
            <p:cNvSpPr/>
            <p:nvPr/>
          </p:nvSpPr>
          <p:spPr>
            <a:xfrm>
              <a:off x="7226300" y="3390900"/>
              <a:ext cx="1219200" cy="730251"/>
            </a:xfrm>
            <a:custGeom>
              <a:avLst/>
              <a:gdLst>
                <a:gd name="connsiteX0" fmla="*/ 146050 w 2743200"/>
                <a:gd name="connsiteY0" fmla="*/ 6350 h 774700"/>
                <a:gd name="connsiteX1" fmla="*/ 222250 w 2743200"/>
                <a:gd name="connsiteY1" fmla="*/ 0 h 774700"/>
                <a:gd name="connsiteX2" fmla="*/ 2743200 w 2743200"/>
                <a:gd name="connsiteY2" fmla="*/ 50800 h 774700"/>
                <a:gd name="connsiteX3" fmla="*/ 2667000 w 2743200"/>
                <a:gd name="connsiteY3" fmla="*/ 774700 h 774700"/>
                <a:gd name="connsiteX4" fmla="*/ 0 w 2743200"/>
                <a:gd name="connsiteY4" fmla="*/ 628650 h 774700"/>
                <a:gd name="connsiteX5" fmla="*/ 146050 w 2743200"/>
                <a:gd name="connsiteY5" fmla="*/ 6350 h 77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3200" h="774700">
                  <a:moveTo>
                    <a:pt x="146050" y="6350"/>
                  </a:moveTo>
                  <a:lnTo>
                    <a:pt x="222250" y="0"/>
                  </a:lnTo>
                  <a:lnTo>
                    <a:pt x="2743200" y="50800"/>
                  </a:lnTo>
                  <a:lnTo>
                    <a:pt x="2667000" y="774700"/>
                  </a:lnTo>
                  <a:lnTo>
                    <a:pt x="0" y="628650"/>
                  </a:lnTo>
                  <a:lnTo>
                    <a:pt x="146050" y="6350"/>
                  </a:lnTo>
                  <a:close/>
                </a:path>
              </a:pathLst>
            </a:custGeom>
            <a:solidFill>
              <a:srgbClr val="C8C8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661" name="TextBox 9">
              <a:extLst>
                <a:ext uri="{FF2B5EF4-FFF2-40B4-BE49-F238E27FC236}">
                  <a16:creationId xmlns:a16="http://schemas.microsoft.com/office/drawing/2014/main" id="{BE8E62D9-28FA-C44E-99D2-BABC8CB45676}"/>
                </a:ext>
              </a:extLst>
            </p:cNvPr>
            <p:cNvSpPr txBox="1">
              <a:spLocks noChangeArrowheads="1"/>
            </p:cNvSpPr>
            <p:nvPr/>
          </p:nvSpPr>
          <p:spPr bwMode="auto">
            <a:xfrm>
              <a:off x="7131050" y="3162300"/>
              <a:ext cx="16256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Heat from source reheats gas.</a:t>
              </a:r>
            </a:p>
          </p:txBody>
        </p:sp>
        <p:sp>
          <p:nvSpPr>
            <p:cNvPr id="13" name="Right Arrow 12">
              <a:extLst>
                <a:ext uri="{FF2B5EF4-FFF2-40B4-BE49-F238E27FC236}">
                  <a16:creationId xmlns:a16="http://schemas.microsoft.com/office/drawing/2014/main" id="{59239A02-0135-184D-89B4-4603F570FBD4}"/>
                </a:ext>
              </a:extLst>
            </p:cNvPr>
            <p:cNvSpPr/>
            <p:nvPr/>
          </p:nvSpPr>
          <p:spPr>
            <a:xfrm rot="18617502">
              <a:off x="7239000" y="4375152"/>
              <a:ext cx="476251" cy="425450"/>
            </a:xfrm>
            <a:prstGeom prst="rightArrow">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14" name="Right Arrow 13">
            <a:extLst>
              <a:ext uri="{FF2B5EF4-FFF2-40B4-BE49-F238E27FC236}">
                <a16:creationId xmlns:a16="http://schemas.microsoft.com/office/drawing/2014/main" id="{09D748AC-952B-4A4E-8979-E98FD46A7610}"/>
              </a:ext>
            </a:extLst>
          </p:cNvPr>
          <p:cNvSpPr/>
          <p:nvPr/>
        </p:nvSpPr>
        <p:spPr>
          <a:xfrm rot="13777950">
            <a:off x="8794750" y="2381250"/>
            <a:ext cx="476250" cy="425450"/>
          </a:xfrm>
          <a:prstGeom prst="rightArrow">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2F71BA52-45A0-9D4E-8F8B-AB0968BD0B7B}"/>
              </a:ext>
            </a:extLst>
          </p:cNvPr>
          <p:cNvSpPr/>
          <p:nvPr/>
        </p:nvSpPr>
        <p:spPr>
          <a:xfrm>
            <a:off x="5549900" y="3187700"/>
            <a:ext cx="1581150" cy="1009650"/>
          </a:xfrm>
          <a:custGeom>
            <a:avLst/>
            <a:gdLst>
              <a:gd name="connsiteX0" fmla="*/ 38100 w 1028700"/>
              <a:gd name="connsiteY0" fmla="*/ 0 h 660400"/>
              <a:gd name="connsiteX1" fmla="*/ 38100 w 1028700"/>
              <a:gd name="connsiteY1" fmla="*/ 0 h 660400"/>
              <a:gd name="connsiteX2" fmla="*/ 1028700 w 1028700"/>
              <a:gd name="connsiteY2" fmla="*/ 82550 h 660400"/>
              <a:gd name="connsiteX3" fmla="*/ 946150 w 1028700"/>
              <a:gd name="connsiteY3" fmla="*/ 660400 h 660400"/>
              <a:gd name="connsiteX4" fmla="*/ 0 w 1028700"/>
              <a:gd name="connsiteY4" fmla="*/ 501650 h 660400"/>
              <a:gd name="connsiteX5" fmla="*/ 38100 w 1028700"/>
              <a:gd name="connsiteY5" fmla="*/ 0 h 66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700" h="660400">
                <a:moveTo>
                  <a:pt x="38100" y="0"/>
                </a:moveTo>
                <a:lnTo>
                  <a:pt x="38100" y="0"/>
                </a:lnTo>
                <a:lnTo>
                  <a:pt x="1028700" y="82550"/>
                </a:lnTo>
                <a:lnTo>
                  <a:pt x="946150" y="660400"/>
                </a:lnTo>
                <a:lnTo>
                  <a:pt x="0" y="501650"/>
                </a:lnTo>
                <a:lnTo>
                  <a:pt x="38100" y="0"/>
                </a:lnTo>
                <a:close/>
              </a:path>
            </a:pathLst>
          </a:custGeom>
          <a:solidFill>
            <a:srgbClr val="C8C8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8674" name="Title 1">
            <a:extLst>
              <a:ext uri="{FF2B5EF4-FFF2-40B4-BE49-F238E27FC236}">
                <a16:creationId xmlns:a16="http://schemas.microsoft.com/office/drawing/2014/main" id="{F5541B14-D52F-CD4D-A335-5E02DD2CDF0B}"/>
              </a:ext>
            </a:extLst>
          </p:cNvPr>
          <p:cNvSpPr>
            <a:spLocks noGrp="1"/>
          </p:cNvSpPr>
          <p:nvPr>
            <p:ph type="title"/>
          </p:nvPr>
        </p:nvSpPr>
        <p:spPr/>
        <p:txBody>
          <a:bodyPr/>
          <a:lstStyle/>
          <a:p>
            <a:r>
              <a:rPr lang="en-US" altLang="en-US" dirty="0">
                <a:latin typeface="Times" pitchFamily="2" charset="0"/>
                <a:ea typeface="ＭＳ Ｐゴシック" panose="020B0600070205080204" pitchFamily="34" charset="-128"/>
              </a:rPr>
              <a:t>Insensible difference supports reversibility</a:t>
            </a:r>
          </a:p>
        </p:txBody>
      </p:sp>
      <p:sp>
        <p:nvSpPr>
          <p:cNvPr id="28675" name="Content Placeholder 2">
            <a:extLst>
              <a:ext uri="{FF2B5EF4-FFF2-40B4-BE49-F238E27FC236}">
                <a16:creationId xmlns:a16="http://schemas.microsoft.com/office/drawing/2014/main" id="{57AB8B2E-8F68-9A46-A5C1-E2C3D1985361}"/>
              </a:ext>
            </a:extLst>
          </p:cNvPr>
          <p:cNvSpPr>
            <a:spLocks noGrp="1"/>
          </p:cNvSpPr>
          <p:nvPr>
            <p:ph idx="1"/>
          </p:nvPr>
        </p:nvSpPr>
        <p:spPr/>
        <p:txBody>
          <a:bodyPr>
            <a:normAutofit fontScale="77500" lnSpcReduction="20000"/>
          </a:bodyPr>
          <a:lstStyle/>
          <a:p>
            <a:endParaRPr lang="en-US" altLang="en-US">
              <a:latin typeface="Times" pitchFamily="2" charset="0"/>
              <a:ea typeface="ＭＳ Ｐゴシック" panose="020B0600070205080204" pitchFamily="34" charset="-128"/>
            </a:endParaRPr>
          </a:p>
        </p:txBody>
      </p:sp>
      <p:sp>
        <p:nvSpPr>
          <p:cNvPr id="28676" name="Slide Number Placeholder 3">
            <a:extLst>
              <a:ext uri="{FF2B5EF4-FFF2-40B4-BE49-F238E27FC236}">
                <a16:creationId xmlns:a16="http://schemas.microsoft.com/office/drawing/2014/main" id="{8060E1C4-39A7-114C-8619-9EFFD473486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5632276-1C35-8544-AD13-60D9C6A8A78F}" type="slidenum">
              <a:rPr lang="en-US" altLang="en-US" sz="1200">
                <a:latin typeface="Times" pitchFamily="2" charset="0"/>
              </a:rPr>
              <a:pPr eaLnBrk="1" hangingPunct="1"/>
              <a:t>23</a:t>
            </a:fld>
            <a:endParaRPr lang="en-US" altLang="en-US" sz="1200">
              <a:latin typeface="Times" pitchFamily="2" charset="0"/>
            </a:endParaRPr>
          </a:p>
        </p:txBody>
      </p:sp>
      <p:pic>
        <p:nvPicPr>
          <p:cNvPr id="28677" name="Picture 4" descr="Rev-Expan-Contract.gif">
            <a:extLst>
              <a:ext uri="{FF2B5EF4-FFF2-40B4-BE49-F238E27FC236}">
                <a16:creationId xmlns:a16="http://schemas.microsoft.com/office/drawing/2014/main" id="{FB4E603D-C5E5-764C-8527-E16C362BE3F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2288" y="1504950"/>
            <a:ext cx="3416300" cy="488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TextBox 5">
            <a:extLst>
              <a:ext uri="{FF2B5EF4-FFF2-40B4-BE49-F238E27FC236}">
                <a16:creationId xmlns:a16="http://schemas.microsoft.com/office/drawing/2014/main" id="{0ADF831F-8B8E-0C4B-B2A2-5D3023717179}"/>
              </a:ext>
            </a:extLst>
          </p:cNvPr>
          <p:cNvSpPr txBox="1">
            <a:spLocks noChangeArrowheads="1"/>
          </p:cNvSpPr>
          <p:nvPr/>
        </p:nvSpPr>
        <p:spPr bwMode="auto">
          <a:xfrm>
            <a:off x="5092700" y="3022600"/>
            <a:ext cx="25717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a:latin typeface="Times" pitchFamily="2" charset="0"/>
              </a:rPr>
              <a:t>Gas and surroundings at equilibrium</a:t>
            </a:r>
          </a:p>
        </p:txBody>
      </p:sp>
      <p:grpSp>
        <p:nvGrpSpPr>
          <p:cNvPr id="2" name="Group 21">
            <a:extLst>
              <a:ext uri="{FF2B5EF4-FFF2-40B4-BE49-F238E27FC236}">
                <a16:creationId xmlns:a16="http://schemas.microsoft.com/office/drawing/2014/main" id="{F4F5D8CD-839F-DE42-B99A-96DC8CC87666}"/>
              </a:ext>
            </a:extLst>
          </p:cNvPr>
          <p:cNvGrpSpPr>
            <a:grpSpLocks/>
          </p:cNvGrpSpPr>
          <p:nvPr/>
        </p:nvGrpSpPr>
        <p:grpSpPr bwMode="auto">
          <a:xfrm>
            <a:off x="6159501" y="1397001"/>
            <a:ext cx="3940175" cy="1833563"/>
            <a:chOff x="4254500" y="1390650"/>
            <a:chExt cx="3940175" cy="1833563"/>
          </a:xfrm>
        </p:grpSpPr>
        <p:grpSp>
          <p:nvGrpSpPr>
            <p:cNvPr id="28692" name="Group 17">
              <a:extLst>
                <a:ext uri="{FF2B5EF4-FFF2-40B4-BE49-F238E27FC236}">
                  <a16:creationId xmlns:a16="http://schemas.microsoft.com/office/drawing/2014/main" id="{971DF2F4-69A3-0E49-8D14-390D2813A817}"/>
                </a:ext>
              </a:extLst>
            </p:cNvPr>
            <p:cNvGrpSpPr>
              <a:grpSpLocks/>
            </p:cNvGrpSpPr>
            <p:nvPr/>
          </p:nvGrpSpPr>
          <p:grpSpPr bwMode="auto">
            <a:xfrm>
              <a:off x="4254500" y="1390650"/>
              <a:ext cx="3940175" cy="1833563"/>
              <a:chOff x="4254500" y="1390650"/>
              <a:chExt cx="3939546" cy="1833811"/>
            </a:xfrm>
          </p:grpSpPr>
          <p:sp>
            <p:nvSpPr>
              <p:cNvPr id="13" name="Freeform 12">
                <a:extLst>
                  <a:ext uri="{FF2B5EF4-FFF2-40B4-BE49-F238E27FC236}">
                    <a16:creationId xmlns:a16="http://schemas.microsoft.com/office/drawing/2014/main" id="{75731182-EE7B-1744-A7FF-4B1F90BACA35}"/>
                  </a:ext>
                </a:extLst>
              </p:cNvPr>
              <p:cNvSpPr/>
              <p:nvPr/>
            </p:nvSpPr>
            <p:spPr>
              <a:xfrm>
                <a:off x="6667115" y="1447808"/>
                <a:ext cx="1384079" cy="393753"/>
              </a:xfrm>
              <a:custGeom>
                <a:avLst/>
                <a:gdLst>
                  <a:gd name="connsiteX0" fmla="*/ 38100 w 1028700"/>
                  <a:gd name="connsiteY0" fmla="*/ 0 h 660400"/>
                  <a:gd name="connsiteX1" fmla="*/ 38100 w 1028700"/>
                  <a:gd name="connsiteY1" fmla="*/ 0 h 660400"/>
                  <a:gd name="connsiteX2" fmla="*/ 1028700 w 1028700"/>
                  <a:gd name="connsiteY2" fmla="*/ 82550 h 660400"/>
                  <a:gd name="connsiteX3" fmla="*/ 946150 w 1028700"/>
                  <a:gd name="connsiteY3" fmla="*/ 660400 h 660400"/>
                  <a:gd name="connsiteX4" fmla="*/ 0 w 1028700"/>
                  <a:gd name="connsiteY4" fmla="*/ 501650 h 660400"/>
                  <a:gd name="connsiteX5" fmla="*/ 38100 w 1028700"/>
                  <a:gd name="connsiteY5" fmla="*/ 0 h 66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700" h="660400">
                    <a:moveTo>
                      <a:pt x="38100" y="0"/>
                    </a:moveTo>
                    <a:lnTo>
                      <a:pt x="38100" y="0"/>
                    </a:lnTo>
                    <a:lnTo>
                      <a:pt x="1028700" y="82550"/>
                    </a:lnTo>
                    <a:lnTo>
                      <a:pt x="946150" y="660400"/>
                    </a:lnTo>
                    <a:lnTo>
                      <a:pt x="0" y="501650"/>
                    </a:lnTo>
                    <a:lnTo>
                      <a:pt x="38100" y="0"/>
                    </a:lnTo>
                    <a:close/>
                  </a:path>
                </a:pathLst>
              </a:custGeom>
              <a:solidFill>
                <a:srgbClr val="C8C8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8696" name="TextBox 6">
                <a:extLst>
                  <a:ext uri="{FF2B5EF4-FFF2-40B4-BE49-F238E27FC236}">
                    <a16:creationId xmlns:a16="http://schemas.microsoft.com/office/drawing/2014/main" id="{7D70C6EB-F4FE-E44E-AF1D-0104B703D641}"/>
                  </a:ext>
                </a:extLst>
              </p:cNvPr>
              <p:cNvSpPr txBox="1">
                <a:spLocks noChangeArrowheads="1"/>
              </p:cNvSpPr>
              <p:nvPr/>
            </p:nvSpPr>
            <p:spPr bwMode="auto">
              <a:xfrm>
                <a:off x="4254500" y="1993900"/>
                <a:ext cx="14414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800">
                    <a:latin typeface="Times" pitchFamily="2" charset="0"/>
                  </a:rPr>
                  <a:t>slight disturbance</a:t>
                </a:r>
              </a:p>
            </p:txBody>
          </p:sp>
          <p:sp>
            <p:nvSpPr>
              <p:cNvPr id="28697" name="TextBox 7">
                <a:extLst>
                  <a:ext uri="{FF2B5EF4-FFF2-40B4-BE49-F238E27FC236}">
                    <a16:creationId xmlns:a16="http://schemas.microsoft.com/office/drawing/2014/main" id="{B1C1888E-B2B8-7B48-9BE5-6ABFCAAD6098}"/>
                  </a:ext>
                </a:extLst>
              </p:cNvPr>
              <p:cNvSpPr txBox="1">
                <a:spLocks noChangeArrowheads="1"/>
              </p:cNvSpPr>
              <p:nvPr/>
            </p:nvSpPr>
            <p:spPr bwMode="auto">
              <a:xfrm>
                <a:off x="6375344" y="2578130"/>
                <a:ext cx="12255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remove small mass</a:t>
                </a:r>
              </a:p>
            </p:txBody>
          </p:sp>
          <p:sp>
            <p:nvSpPr>
              <p:cNvPr id="28698" name="TextBox 8">
                <a:extLst>
                  <a:ext uri="{FF2B5EF4-FFF2-40B4-BE49-F238E27FC236}">
                    <a16:creationId xmlns:a16="http://schemas.microsoft.com/office/drawing/2014/main" id="{DD6A5A03-E6FC-E44A-A319-C7EBD89C1B5C}"/>
                  </a:ext>
                </a:extLst>
              </p:cNvPr>
              <p:cNvSpPr txBox="1">
                <a:spLocks noChangeArrowheads="1"/>
              </p:cNvSpPr>
              <p:nvPr/>
            </p:nvSpPr>
            <p:spPr bwMode="auto">
              <a:xfrm>
                <a:off x="6445250" y="1390650"/>
                <a:ext cx="17487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latin typeface="Times" pitchFamily="2" charset="0"/>
                  </a:rPr>
                  <a:t>Gas expands</a:t>
                </a:r>
              </a:p>
            </p:txBody>
          </p:sp>
          <p:sp>
            <p:nvSpPr>
              <p:cNvPr id="11" name="Right Arrow 10">
                <a:extLst>
                  <a:ext uri="{FF2B5EF4-FFF2-40B4-BE49-F238E27FC236}">
                    <a16:creationId xmlns:a16="http://schemas.microsoft.com/office/drawing/2014/main" id="{FC5A3A43-5202-AD48-B8D6-955EF99E8EB8}"/>
                  </a:ext>
                </a:extLst>
              </p:cNvPr>
              <p:cNvSpPr/>
              <p:nvPr/>
            </p:nvSpPr>
            <p:spPr>
              <a:xfrm rot="19011612">
                <a:off x="4997331" y="2419489"/>
                <a:ext cx="1593596" cy="285789"/>
              </a:xfrm>
              <a:prstGeom prst="rightArrow">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pic>
          <p:nvPicPr>
            <p:cNvPr id="28693" name="Picture 20" descr="mass_black.png">
              <a:extLst>
                <a:ext uri="{FF2B5EF4-FFF2-40B4-BE49-F238E27FC236}">
                  <a16:creationId xmlns:a16="http://schemas.microsoft.com/office/drawing/2014/main" id="{AF97D4BD-DF84-E54B-AC6E-48E745C7D44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34063" y="2708198"/>
              <a:ext cx="280987" cy="260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4" name="Picture 19" descr="mass_explodes.png">
              <a:extLst>
                <a:ext uri="{FF2B5EF4-FFF2-40B4-BE49-F238E27FC236}">
                  <a16:creationId xmlns:a16="http://schemas.microsoft.com/office/drawing/2014/main" id="{9D615D2F-728E-EE4D-B2DD-21086A29DF8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814714">
              <a:off x="5832475" y="2654300"/>
              <a:ext cx="5937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27">
            <a:extLst>
              <a:ext uri="{FF2B5EF4-FFF2-40B4-BE49-F238E27FC236}">
                <a16:creationId xmlns:a16="http://schemas.microsoft.com/office/drawing/2014/main" id="{9970FDFA-3AC8-944C-8CFA-FFBBFFFABF0D}"/>
              </a:ext>
            </a:extLst>
          </p:cNvPr>
          <p:cNvGrpSpPr>
            <a:grpSpLocks/>
          </p:cNvGrpSpPr>
          <p:nvPr/>
        </p:nvGrpSpPr>
        <p:grpSpPr bwMode="auto">
          <a:xfrm>
            <a:off x="6159501" y="3873500"/>
            <a:ext cx="4340225" cy="1631950"/>
            <a:chOff x="4254500" y="3867150"/>
            <a:chExt cx="4340225" cy="1631950"/>
          </a:xfrm>
        </p:grpSpPr>
        <p:grpSp>
          <p:nvGrpSpPr>
            <p:cNvPr id="28681" name="Group 18">
              <a:extLst>
                <a:ext uri="{FF2B5EF4-FFF2-40B4-BE49-F238E27FC236}">
                  <a16:creationId xmlns:a16="http://schemas.microsoft.com/office/drawing/2014/main" id="{44E52B0A-9CBC-954D-82B9-F6E92B9FC156}"/>
                </a:ext>
              </a:extLst>
            </p:cNvPr>
            <p:cNvGrpSpPr>
              <a:grpSpLocks/>
            </p:cNvGrpSpPr>
            <p:nvPr/>
          </p:nvGrpSpPr>
          <p:grpSpPr bwMode="auto">
            <a:xfrm>
              <a:off x="4254500" y="3867150"/>
              <a:ext cx="4340225" cy="1631950"/>
              <a:chOff x="4254500" y="3867150"/>
              <a:chExt cx="4339478" cy="1631950"/>
            </a:xfrm>
          </p:grpSpPr>
          <p:sp>
            <p:nvSpPr>
              <p:cNvPr id="14" name="Freeform 13">
                <a:extLst>
                  <a:ext uri="{FF2B5EF4-FFF2-40B4-BE49-F238E27FC236}">
                    <a16:creationId xmlns:a16="http://schemas.microsoft.com/office/drawing/2014/main" id="{1D994560-6CB1-684A-B050-AA7F0C88AEFA}"/>
                  </a:ext>
                </a:extLst>
              </p:cNvPr>
              <p:cNvSpPr/>
              <p:nvPr/>
            </p:nvSpPr>
            <p:spPr>
              <a:xfrm flipH="1">
                <a:off x="6711527" y="5137150"/>
                <a:ext cx="1549133" cy="361950"/>
              </a:xfrm>
              <a:custGeom>
                <a:avLst/>
                <a:gdLst>
                  <a:gd name="connsiteX0" fmla="*/ 38100 w 1028700"/>
                  <a:gd name="connsiteY0" fmla="*/ 0 h 660400"/>
                  <a:gd name="connsiteX1" fmla="*/ 38100 w 1028700"/>
                  <a:gd name="connsiteY1" fmla="*/ 0 h 660400"/>
                  <a:gd name="connsiteX2" fmla="*/ 1028700 w 1028700"/>
                  <a:gd name="connsiteY2" fmla="*/ 82550 h 660400"/>
                  <a:gd name="connsiteX3" fmla="*/ 946150 w 1028700"/>
                  <a:gd name="connsiteY3" fmla="*/ 660400 h 660400"/>
                  <a:gd name="connsiteX4" fmla="*/ 0 w 1028700"/>
                  <a:gd name="connsiteY4" fmla="*/ 501650 h 660400"/>
                  <a:gd name="connsiteX5" fmla="*/ 38100 w 1028700"/>
                  <a:gd name="connsiteY5" fmla="*/ 0 h 66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700" h="660400">
                    <a:moveTo>
                      <a:pt x="38100" y="0"/>
                    </a:moveTo>
                    <a:lnTo>
                      <a:pt x="38100" y="0"/>
                    </a:lnTo>
                    <a:lnTo>
                      <a:pt x="1028700" y="82550"/>
                    </a:lnTo>
                    <a:lnTo>
                      <a:pt x="946150" y="660400"/>
                    </a:lnTo>
                    <a:lnTo>
                      <a:pt x="0" y="501650"/>
                    </a:lnTo>
                    <a:lnTo>
                      <a:pt x="38100" y="0"/>
                    </a:lnTo>
                    <a:close/>
                  </a:path>
                </a:pathLst>
              </a:custGeom>
              <a:solidFill>
                <a:srgbClr val="C8C8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8688" name="TextBox 9">
                <a:extLst>
                  <a:ext uri="{FF2B5EF4-FFF2-40B4-BE49-F238E27FC236}">
                    <a16:creationId xmlns:a16="http://schemas.microsoft.com/office/drawing/2014/main" id="{B2E3D02F-3E01-2140-856B-21959C6897F1}"/>
                  </a:ext>
                </a:extLst>
              </p:cNvPr>
              <p:cNvSpPr txBox="1">
                <a:spLocks noChangeArrowheads="1"/>
              </p:cNvSpPr>
              <p:nvPr/>
            </p:nvSpPr>
            <p:spPr bwMode="auto">
              <a:xfrm>
                <a:off x="6400800" y="4991100"/>
                <a:ext cx="21931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latin typeface="Times" pitchFamily="2" charset="0"/>
                  </a:rPr>
                  <a:t>Gas compresses</a:t>
                </a:r>
              </a:p>
            </p:txBody>
          </p:sp>
          <p:sp>
            <p:nvSpPr>
              <p:cNvPr id="15" name="Right Arrow 14">
                <a:extLst>
                  <a:ext uri="{FF2B5EF4-FFF2-40B4-BE49-F238E27FC236}">
                    <a16:creationId xmlns:a16="http://schemas.microsoft.com/office/drawing/2014/main" id="{59EBD55B-8052-AC4A-AFFC-39F82B7240BC}"/>
                  </a:ext>
                </a:extLst>
              </p:cNvPr>
              <p:cNvSpPr/>
              <p:nvPr/>
            </p:nvSpPr>
            <p:spPr>
              <a:xfrm rot="2449271">
                <a:off x="5029067" y="4368800"/>
                <a:ext cx="1593576" cy="285750"/>
              </a:xfrm>
              <a:prstGeom prst="rightArrow">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8690" name="TextBox 15">
                <a:extLst>
                  <a:ext uri="{FF2B5EF4-FFF2-40B4-BE49-F238E27FC236}">
                    <a16:creationId xmlns:a16="http://schemas.microsoft.com/office/drawing/2014/main" id="{144657E0-B3C1-5E4B-9C8A-EB61F7F78931}"/>
                  </a:ext>
                </a:extLst>
              </p:cNvPr>
              <p:cNvSpPr txBox="1">
                <a:spLocks noChangeArrowheads="1"/>
              </p:cNvSpPr>
              <p:nvPr/>
            </p:nvSpPr>
            <p:spPr bwMode="auto">
              <a:xfrm>
                <a:off x="4254500" y="4464050"/>
                <a:ext cx="14414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800">
                    <a:latin typeface="Times" pitchFamily="2" charset="0"/>
                  </a:rPr>
                  <a:t>slight disturbance</a:t>
                </a:r>
              </a:p>
            </p:txBody>
          </p:sp>
          <p:sp>
            <p:nvSpPr>
              <p:cNvPr id="28691" name="TextBox 16">
                <a:extLst>
                  <a:ext uri="{FF2B5EF4-FFF2-40B4-BE49-F238E27FC236}">
                    <a16:creationId xmlns:a16="http://schemas.microsoft.com/office/drawing/2014/main" id="{A1AC10EC-16EC-7346-971E-67345A10D793}"/>
                  </a:ext>
                </a:extLst>
              </p:cNvPr>
              <p:cNvSpPr txBox="1">
                <a:spLocks noChangeArrowheads="1"/>
              </p:cNvSpPr>
              <p:nvPr/>
            </p:nvSpPr>
            <p:spPr bwMode="auto">
              <a:xfrm>
                <a:off x="6019801" y="3867150"/>
                <a:ext cx="12255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replace small mass</a:t>
                </a:r>
              </a:p>
            </p:txBody>
          </p:sp>
        </p:grpSp>
        <p:grpSp>
          <p:nvGrpSpPr>
            <p:cNvPr id="28682" name="Group 26">
              <a:extLst>
                <a:ext uri="{FF2B5EF4-FFF2-40B4-BE49-F238E27FC236}">
                  <a16:creationId xmlns:a16="http://schemas.microsoft.com/office/drawing/2014/main" id="{81A9884C-3050-8C43-8661-CA838EF40C46}"/>
                </a:ext>
              </a:extLst>
            </p:cNvPr>
            <p:cNvGrpSpPr>
              <a:grpSpLocks/>
            </p:cNvGrpSpPr>
            <p:nvPr/>
          </p:nvGrpSpPr>
          <p:grpSpPr bwMode="auto">
            <a:xfrm>
              <a:off x="5510214" y="3943350"/>
              <a:ext cx="566736" cy="413834"/>
              <a:chOff x="6488114" y="3556000"/>
              <a:chExt cx="566736" cy="413834"/>
            </a:xfrm>
          </p:grpSpPr>
          <p:pic>
            <p:nvPicPr>
              <p:cNvPr id="28683" name="Picture 24" descr="mass_red.png">
                <a:extLst>
                  <a:ext uri="{FF2B5EF4-FFF2-40B4-BE49-F238E27FC236}">
                    <a16:creationId xmlns:a16="http://schemas.microsoft.com/office/drawing/2014/main" id="{8AB7EE00-2E13-234F-B02A-36C2B4EEDA4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88114" y="3556000"/>
                <a:ext cx="206708" cy="191583"/>
              </a:xfrm>
              <a:prstGeom prst="rect">
                <a:avLst/>
              </a:prstGeom>
              <a:noFill/>
              <a:ln>
                <a:noFill/>
              </a:ln>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4" name="Picture 22" descr="mass_red.png">
                <a:extLst>
                  <a:ext uri="{FF2B5EF4-FFF2-40B4-BE49-F238E27FC236}">
                    <a16:creationId xmlns:a16="http://schemas.microsoft.com/office/drawing/2014/main" id="{9BF0CC5B-21FF-8344-B5F9-3DED4930805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64313" y="3603624"/>
                <a:ext cx="223837" cy="207459"/>
              </a:xfrm>
              <a:prstGeom prst="rect">
                <a:avLst/>
              </a:prstGeom>
              <a:noFill/>
              <a:ln>
                <a:noFill/>
              </a:ln>
              <a:extLst>
                <a:ext uri="{909E8E84-426E-40DD-AFC4-6F175D3DCCD1}">
                  <a14:hiddenFill xmlns:a14="http://schemas.microsoft.com/office/drawing/2010/main">
                    <a:solidFill>
                      <a:srgbClr val="FFFFFF">
                        <a:alpha val="74901"/>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5" name="Picture 25" descr="mass_red.png">
                <a:extLst>
                  <a:ext uri="{FF2B5EF4-FFF2-40B4-BE49-F238E27FC236}">
                    <a16:creationId xmlns:a16="http://schemas.microsoft.com/office/drawing/2014/main" id="{218F33C9-6248-5341-B2F6-9164D693EF4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97663" y="3670300"/>
                <a:ext cx="249237" cy="210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6" name="Picture 23" descr="mass_black.png">
                <a:extLst>
                  <a:ext uri="{FF2B5EF4-FFF2-40B4-BE49-F238E27FC236}">
                    <a16:creationId xmlns:a16="http://schemas.microsoft.com/office/drawing/2014/main" id="{EE429AA5-D2B5-0E49-A3E5-4FD8F31E9FD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80213" y="3715292"/>
                <a:ext cx="274637" cy="254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B8289A8-8920-4040-965F-9E08E735E290}"/>
              </a:ext>
            </a:extLst>
          </p:cNvPr>
          <p:cNvGrpSpPr/>
          <p:nvPr/>
        </p:nvGrpSpPr>
        <p:grpSpPr>
          <a:xfrm>
            <a:off x="6858000" y="4637314"/>
            <a:ext cx="4546134" cy="1681843"/>
            <a:chOff x="6858000" y="4637314"/>
            <a:chExt cx="4546134" cy="1681843"/>
          </a:xfrm>
        </p:grpSpPr>
        <p:sp>
          <p:nvSpPr>
            <p:cNvPr id="46" name="Freeform 45">
              <a:extLst>
                <a:ext uri="{FF2B5EF4-FFF2-40B4-BE49-F238E27FC236}">
                  <a16:creationId xmlns:a16="http://schemas.microsoft.com/office/drawing/2014/main" id="{DE25030C-F33D-AC48-8018-102487BFE4D5}"/>
                </a:ext>
              </a:extLst>
            </p:cNvPr>
            <p:cNvSpPr/>
            <p:nvPr/>
          </p:nvSpPr>
          <p:spPr>
            <a:xfrm>
              <a:off x="6858000" y="4637314"/>
              <a:ext cx="4539343" cy="1681843"/>
            </a:xfrm>
            <a:custGeom>
              <a:avLst/>
              <a:gdLst>
                <a:gd name="connsiteX0" fmla="*/ 0 w 4539343"/>
                <a:gd name="connsiteY0" fmla="*/ 1363436 h 1681843"/>
                <a:gd name="connsiteX1" fmla="*/ 3771900 w 4539343"/>
                <a:gd name="connsiteY1" fmla="*/ 0 h 1681843"/>
                <a:gd name="connsiteX2" fmla="*/ 4539343 w 4539343"/>
                <a:gd name="connsiteY2" fmla="*/ 1681843 h 1681843"/>
                <a:gd name="connsiteX3" fmla="*/ 0 w 4539343"/>
                <a:gd name="connsiteY3" fmla="*/ 1363436 h 1681843"/>
              </a:gdLst>
              <a:ahLst/>
              <a:cxnLst>
                <a:cxn ang="0">
                  <a:pos x="connsiteX0" y="connsiteY0"/>
                </a:cxn>
                <a:cxn ang="0">
                  <a:pos x="connsiteX1" y="connsiteY1"/>
                </a:cxn>
                <a:cxn ang="0">
                  <a:pos x="connsiteX2" y="connsiteY2"/>
                </a:cxn>
                <a:cxn ang="0">
                  <a:pos x="connsiteX3" y="connsiteY3"/>
                </a:cxn>
              </a:cxnLst>
              <a:rect l="l" t="t" r="r" b="b"/>
              <a:pathLst>
                <a:path w="4539343" h="1681843">
                  <a:moveTo>
                    <a:pt x="0" y="1363436"/>
                  </a:moveTo>
                  <a:lnTo>
                    <a:pt x="3771900" y="0"/>
                  </a:lnTo>
                  <a:lnTo>
                    <a:pt x="4539343" y="1681843"/>
                  </a:lnTo>
                  <a:lnTo>
                    <a:pt x="0" y="1363436"/>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9EF9DC8-BC31-EF4A-BE3E-05A357FEF46C}"/>
                </a:ext>
              </a:extLst>
            </p:cNvPr>
            <p:cNvSpPr txBox="1"/>
            <p:nvPr/>
          </p:nvSpPr>
          <p:spPr>
            <a:xfrm>
              <a:off x="7192725" y="5526223"/>
              <a:ext cx="4211409" cy="769441"/>
            </a:xfrm>
            <a:prstGeom prst="rect">
              <a:avLst/>
            </a:prstGeom>
            <a:noFill/>
          </p:spPr>
          <p:txBody>
            <a:bodyPr wrap="none" rtlCol="0">
              <a:spAutoFit/>
            </a:bodyPr>
            <a:lstStyle/>
            <a:p>
              <a:r>
                <a:rPr lang="en-US" sz="4400" dirty="0">
                  <a:latin typeface="+mj-lt"/>
                </a:rPr>
                <a:t>Nothing happens!</a:t>
              </a:r>
            </a:p>
          </p:txBody>
        </p:sp>
      </p:grpSp>
      <p:grpSp>
        <p:nvGrpSpPr>
          <p:cNvPr id="43" name="Group 42">
            <a:extLst>
              <a:ext uri="{FF2B5EF4-FFF2-40B4-BE49-F238E27FC236}">
                <a16:creationId xmlns:a16="http://schemas.microsoft.com/office/drawing/2014/main" id="{3C51E6B7-15CD-4F4C-85F2-004FBB7837FF}"/>
              </a:ext>
            </a:extLst>
          </p:cNvPr>
          <p:cNvGrpSpPr/>
          <p:nvPr/>
        </p:nvGrpSpPr>
        <p:grpSpPr>
          <a:xfrm>
            <a:off x="5853790" y="1524822"/>
            <a:ext cx="1812472" cy="3505731"/>
            <a:chOff x="5853790" y="1524822"/>
            <a:chExt cx="1812472" cy="3505731"/>
          </a:xfrm>
        </p:grpSpPr>
        <p:sp>
          <p:nvSpPr>
            <p:cNvPr id="20" name="Rounded Rectangle 19">
              <a:extLst>
                <a:ext uri="{FF2B5EF4-FFF2-40B4-BE49-F238E27FC236}">
                  <a16:creationId xmlns:a16="http://schemas.microsoft.com/office/drawing/2014/main" id="{7AE18064-7054-7248-A81B-95DDC8CBF157}"/>
                </a:ext>
              </a:extLst>
            </p:cNvPr>
            <p:cNvSpPr/>
            <p:nvPr/>
          </p:nvSpPr>
          <p:spPr>
            <a:xfrm>
              <a:off x="5853790" y="3084201"/>
              <a:ext cx="1812472" cy="1077686"/>
            </a:xfrm>
            <a:prstGeom prst="roundRect">
              <a:avLst>
                <a:gd name="adj" fmla="val 24243"/>
              </a:avLst>
            </a:prstGeom>
            <a:solidFill>
              <a:srgbClr val="FF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20">
              <a:extLst>
                <a:ext uri="{FF2B5EF4-FFF2-40B4-BE49-F238E27FC236}">
                  <a16:creationId xmlns:a16="http://schemas.microsoft.com/office/drawing/2014/main" id="{E3461619-A834-8E4F-8A61-24C3C548C3EF}"/>
                </a:ext>
              </a:extLst>
            </p:cNvPr>
            <p:cNvSpPr/>
            <p:nvPr/>
          </p:nvSpPr>
          <p:spPr>
            <a:xfrm>
              <a:off x="5853790" y="1524822"/>
              <a:ext cx="1812472" cy="1077686"/>
            </a:xfrm>
            <a:prstGeom prst="roundRect">
              <a:avLst>
                <a:gd name="adj" fmla="val 24243"/>
              </a:avLst>
            </a:prstGeom>
            <a:solidFill>
              <a:srgbClr val="FFD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Up Arrow 21">
              <a:extLst>
                <a:ext uri="{FF2B5EF4-FFF2-40B4-BE49-F238E27FC236}">
                  <a16:creationId xmlns:a16="http://schemas.microsoft.com/office/drawing/2014/main" id="{012959E1-14C0-E448-8D5E-C0126D7826DE}"/>
                </a:ext>
              </a:extLst>
            </p:cNvPr>
            <p:cNvSpPr/>
            <p:nvPr/>
          </p:nvSpPr>
          <p:spPr>
            <a:xfrm>
              <a:off x="6057895" y="2669722"/>
              <a:ext cx="318407" cy="279069"/>
            </a:xfrm>
            <a:prstGeom prst="up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Up Arrow 22">
              <a:extLst>
                <a:ext uri="{FF2B5EF4-FFF2-40B4-BE49-F238E27FC236}">
                  <a16:creationId xmlns:a16="http://schemas.microsoft.com/office/drawing/2014/main" id="{96F6F46D-3807-BE44-B1C0-4BA37E236DAF}"/>
                </a:ext>
              </a:extLst>
            </p:cNvPr>
            <p:cNvSpPr/>
            <p:nvPr/>
          </p:nvSpPr>
          <p:spPr>
            <a:xfrm>
              <a:off x="6408960" y="2669722"/>
              <a:ext cx="318407" cy="279069"/>
            </a:xfrm>
            <a:prstGeom prst="up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Up Arrow 23">
              <a:extLst>
                <a:ext uri="{FF2B5EF4-FFF2-40B4-BE49-F238E27FC236}">
                  <a16:creationId xmlns:a16="http://schemas.microsoft.com/office/drawing/2014/main" id="{A8292403-A299-4846-81A5-C172F25E57F0}"/>
                </a:ext>
              </a:extLst>
            </p:cNvPr>
            <p:cNvSpPr/>
            <p:nvPr/>
          </p:nvSpPr>
          <p:spPr>
            <a:xfrm>
              <a:off x="6768188" y="2669722"/>
              <a:ext cx="318407" cy="279069"/>
            </a:xfrm>
            <a:prstGeom prst="up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Up Arrow 24">
              <a:extLst>
                <a:ext uri="{FF2B5EF4-FFF2-40B4-BE49-F238E27FC236}">
                  <a16:creationId xmlns:a16="http://schemas.microsoft.com/office/drawing/2014/main" id="{1801C57D-AFDA-2A4F-8616-152D153A491C}"/>
                </a:ext>
              </a:extLst>
            </p:cNvPr>
            <p:cNvSpPr/>
            <p:nvPr/>
          </p:nvSpPr>
          <p:spPr>
            <a:xfrm>
              <a:off x="7135580" y="2677886"/>
              <a:ext cx="318407" cy="279069"/>
            </a:xfrm>
            <a:prstGeom prst="up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D325DCA-1C71-8049-B6B6-434E24A11DB7}"/>
                </a:ext>
              </a:extLst>
            </p:cNvPr>
            <p:cNvSpPr txBox="1"/>
            <p:nvPr/>
          </p:nvSpPr>
          <p:spPr>
            <a:xfrm>
              <a:off x="6074229" y="4384222"/>
              <a:ext cx="1313052" cy="646331"/>
            </a:xfrm>
            <a:prstGeom prst="rect">
              <a:avLst/>
            </a:prstGeom>
            <a:noFill/>
          </p:spPr>
          <p:txBody>
            <a:bodyPr wrap="none" rtlCol="0">
              <a:spAutoFit/>
            </a:bodyPr>
            <a:lstStyle/>
            <a:p>
              <a:r>
                <a:rPr lang="en-US" dirty="0">
                  <a:latin typeface="Symbol" pitchFamily="2" charset="2"/>
                </a:rPr>
                <a:t>D</a:t>
              </a:r>
              <a:r>
                <a:rPr lang="en-US" dirty="0">
                  <a:latin typeface="+mj-lt"/>
                </a:rPr>
                <a:t>T = 0.001</a:t>
              </a:r>
            </a:p>
            <a:p>
              <a:r>
                <a:rPr lang="en-US" dirty="0">
                  <a:latin typeface="+mj-lt"/>
                </a:rPr>
                <a:t>Time =1000</a:t>
              </a:r>
            </a:p>
          </p:txBody>
        </p:sp>
      </p:grpSp>
      <p:sp>
        <p:nvSpPr>
          <p:cNvPr id="40" name="Freeform 39">
            <a:extLst>
              <a:ext uri="{FF2B5EF4-FFF2-40B4-BE49-F238E27FC236}">
                <a16:creationId xmlns:a16="http://schemas.microsoft.com/office/drawing/2014/main" id="{6C42C142-A7E6-EE49-BA71-C9CADE5BDFEF}"/>
              </a:ext>
            </a:extLst>
          </p:cNvPr>
          <p:cNvSpPr/>
          <p:nvPr/>
        </p:nvSpPr>
        <p:spPr>
          <a:xfrm>
            <a:off x="171898" y="190337"/>
            <a:ext cx="4702181" cy="852792"/>
          </a:xfrm>
          <a:custGeom>
            <a:avLst/>
            <a:gdLst>
              <a:gd name="connsiteX0" fmla="*/ 215900 w 6045200"/>
              <a:gd name="connsiteY0" fmla="*/ 0 h 552450"/>
              <a:gd name="connsiteX1" fmla="*/ 5924550 w 6045200"/>
              <a:gd name="connsiteY1" fmla="*/ 209550 h 552450"/>
              <a:gd name="connsiteX2" fmla="*/ 6045200 w 6045200"/>
              <a:gd name="connsiteY2" fmla="*/ 469900 h 552450"/>
              <a:gd name="connsiteX3" fmla="*/ 0 w 6045200"/>
              <a:gd name="connsiteY3" fmla="*/ 552450 h 552450"/>
              <a:gd name="connsiteX4" fmla="*/ 215900 w 6045200"/>
              <a:gd name="connsiteY4" fmla="*/ 0 h 55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5200" h="552450">
                <a:moveTo>
                  <a:pt x="215900" y="0"/>
                </a:moveTo>
                <a:lnTo>
                  <a:pt x="5924550" y="209550"/>
                </a:lnTo>
                <a:lnTo>
                  <a:pt x="6045200" y="469900"/>
                </a:lnTo>
                <a:lnTo>
                  <a:pt x="0" y="552450"/>
                </a:lnTo>
                <a:lnTo>
                  <a:pt x="215900"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1">
            <a:extLst>
              <a:ext uri="{FF2B5EF4-FFF2-40B4-BE49-F238E27FC236}">
                <a16:creationId xmlns:a16="http://schemas.microsoft.com/office/drawing/2014/main" id="{4A927BD2-F997-EC4B-8174-F03C9BD360D0}"/>
              </a:ext>
            </a:extLst>
          </p:cNvPr>
          <p:cNvSpPr>
            <a:spLocks noGrp="1"/>
          </p:cNvSpPr>
          <p:nvPr>
            <p:ph type="title"/>
          </p:nvPr>
        </p:nvSpPr>
        <p:spPr>
          <a:xfrm>
            <a:off x="267147" y="257550"/>
            <a:ext cx="7888227" cy="872004"/>
          </a:xfrm>
        </p:spPr>
        <p:txBody>
          <a:bodyPr>
            <a:normAutofit fontScale="90000"/>
          </a:bodyPr>
          <a:lstStyle/>
          <a:p>
            <a:r>
              <a:rPr lang="en-US" dirty="0"/>
              <a:t>Reversible processes are very strange</a:t>
            </a:r>
          </a:p>
        </p:txBody>
      </p:sp>
      <p:sp>
        <p:nvSpPr>
          <p:cNvPr id="3" name="Content Placeholder 2">
            <a:extLst>
              <a:ext uri="{FF2B5EF4-FFF2-40B4-BE49-F238E27FC236}">
                <a16:creationId xmlns:a16="http://schemas.microsoft.com/office/drawing/2014/main" id="{4D7CD78F-6463-2649-9A11-2147EE21B21A}"/>
              </a:ext>
            </a:extLst>
          </p:cNvPr>
          <p:cNvSpPr>
            <a:spLocks noGrp="1"/>
          </p:cNvSpPr>
          <p:nvPr>
            <p:ph idx="1"/>
          </p:nvPr>
        </p:nvSpPr>
        <p:spPr/>
        <p:txBody>
          <a:bodyPr>
            <a:normAutofit fontScale="85000" lnSpcReduction="20000"/>
          </a:bodyPr>
          <a:lstStyle/>
          <a:p>
            <a:endParaRPr lang="en-US"/>
          </a:p>
        </p:txBody>
      </p:sp>
      <p:sp>
        <p:nvSpPr>
          <p:cNvPr id="4" name="Slide Number Placeholder 3">
            <a:extLst>
              <a:ext uri="{FF2B5EF4-FFF2-40B4-BE49-F238E27FC236}">
                <a16:creationId xmlns:a16="http://schemas.microsoft.com/office/drawing/2014/main" id="{5F085046-9824-154D-82F5-8F4280AAA8C8}"/>
              </a:ext>
            </a:extLst>
          </p:cNvPr>
          <p:cNvSpPr>
            <a:spLocks noGrp="1"/>
          </p:cNvSpPr>
          <p:nvPr>
            <p:ph type="sldNum" sz="quarter" idx="12"/>
          </p:nvPr>
        </p:nvSpPr>
        <p:spPr/>
        <p:txBody>
          <a:bodyPr/>
          <a:lstStyle/>
          <a:p>
            <a:fld id="{4A2E0A87-2B1C-6743-89B9-8068540C3467}" type="slidenum">
              <a:rPr lang="en-US" smtClean="0"/>
              <a:t>24</a:t>
            </a:fld>
            <a:endParaRPr lang="en-US"/>
          </a:p>
        </p:txBody>
      </p:sp>
      <p:sp>
        <p:nvSpPr>
          <p:cNvPr id="5" name="TextBox 4">
            <a:extLst>
              <a:ext uri="{FF2B5EF4-FFF2-40B4-BE49-F238E27FC236}">
                <a16:creationId xmlns:a16="http://schemas.microsoft.com/office/drawing/2014/main" id="{324A64E1-57BC-8C48-882E-51203D00C216}"/>
              </a:ext>
            </a:extLst>
          </p:cNvPr>
          <p:cNvSpPr txBox="1"/>
          <p:nvPr/>
        </p:nvSpPr>
        <p:spPr>
          <a:xfrm>
            <a:off x="8191051" y="278053"/>
            <a:ext cx="3829051" cy="830997"/>
          </a:xfrm>
          <a:prstGeom prst="rect">
            <a:avLst/>
          </a:prstGeom>
          <a:noFill/>
        </p:spPr>
        <p:txBody>
          <a:bodyPr wrap="square" rtlCol="0">
            <a:spAutoFit/>
          </a:bodyPr>
          <a:lstStyle/>
          <a:p>
            <a:r>
              <a:rPr lang="en-US" sz="2400" dirty="0">
                <a:latin typeface="+mj-lt"/>
              </a:rPr>
              <a:t>Make temperatures differences insensibly small.</a:t>
            </a:r>
          </a:p>
        </p:txBody>
      </p:sp>
      <p:sp>
        <p:nvSpPr>
          <p:cNvPr id="7" name="Rounded Rectangle 6">
            <a:extLst>
              <a:ext uri="{FF2B5EF4-FFF2-40B4-BE49-F238E27FC236}">
                <a16:creationId xmlns:a16="http://schemas.microsoft.com/office/drawing/2014/main" id="{05352E49-8B53-514F-ABBE-C1D7B63B367F}"/>
              </a:ext>
            </a:extLst>
          </p:cNvPr>
          <p:cNvSpPr/>
          <p:nvPr/>
        </p:nvSpPr>
        <p:spPr>
          <a:xfrm>
            <a:off x="1804305" y="3051544"/>
            <a:ext cx="1812472" cy="1077686"/>
          </a:xfrm>
          <a:prstGeom prst="roundRect">
            <a:avLst>
              <a:gd name="adj" fmla="val 24243"/>
            </a:avLst>
          </a:prstGeom>
          <a:solidFill>
            <a:srgbClr val="FF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a:extLst>
              <a:ext uri="{FF2B5EF4-FFF2-40B4-BE49-F238E27FC236}">
                <a16:creationId xmlns:a16="http://schemas.microsoft.com/office/drawing/2014/main" id="{05D55A5B-743E-9B4B-8B7B-495ABB534B21}"/>
              </a:ext>
            </a:extLst>
          </p:cNvPr>
          <p:cNvSpPr/>
          <p:nvPr/>
        </p:nvSpPr>
        <p:spPr>
          <a:xfrm>
            <a:off x="1804305" y="1492165"/>
            <a:ext cx="1812472" cy="1077686"/>
          </a:xfrm>
          <a:prstGeom prst="roundRect">
            <a:avLst>
              <a:gd name="adj" fmla="val 24243"/>
            </a:avLst>
          </a:pr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93007F5-3AAD-3143-B4C4-EABEC82DB283}"/>
              </a:ext>
            </a:extLst>
          </p:cNvPr>
          <p:cNvSpPr txBox="1"/>
          <p:nvPr/>
        </p:nvSpPr>
        <p:spPr>
          <a:xfrm>
            <a:off x="267148" y="1480028"/>
            <a:ext cx="1232807" cy="923330"/>
          </a:xfrm>
          <a:prstGeom prst="rect">
            <a:avLst/>
          </a:prstGeom>
          <a:noFill/>
        </p:spPr>
        <p:txBody>
          <a:bodyPr wrap="square" rtlCol="0">
            <a:spAutoFit/>
          </a:bodyPr>
          <a:lstStyle/>
          <a:p>
            <a:pPr algn="r"/>
            <a:r>
              <a:rPr lang="en-US" dirty="0">
                <a:latin typeface="+mj-lt"/>
              </a:rPr>
              <a:t>Transfer one unit of caloric</a:t>
            </a:r>
          </a:p>
        </p:txBody>
      </p:sp>
      <p:sp>
        <p:nvSpPr>
          <p:cNvPr id="10" name="Up Arrow 9">
            <a:extLst>
              <a:ext uri="{FF2B5EF4-FFF2-40B4-BE49-F238E27FC236}">
                <a16:creationId xmlns:a16="http://schemas.microsoft.com/office/drawing/2014/main" id="{E8AF024F-9D8D-AF4E-AA48-A738D38FA084}"/>
              </a:ext>
            </a:extLst>
          </p:cNvPr>
          <p:cNvSpPr/>
          <p:nvPr/>
        </p:nvSpPr>
        <p:spPr>
          <a:xfrm>
            <a:off x="2008410" y="2637065"/>
            <a:ext cx="318407" cy="279069"/>
          </a:xfrm>
          <a:prstGeom prst="up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Up Arrow 10">
            <a:extLst>
              <a:ext uri="{FF2B5EF4-FFF2-40B4-BE49-F238E27FC236}">
                <a16:creationId xmlns:a16="http://schemas.microsoft.com/office/drawing/2014/main" id="{285F8F94-F3A4-D644-8578-9F1475A20BE1}"/>
              </a:ext>
            </a:extLst>
          </p:cNvPr>
          <p:cNvSpPr/>
          <p:nvPr/>
        </p:nvSpPr>
        <p:spPr>
          <a:xfrm>
            <a:off x="2359475" y="2637065"/>
            <a:ext cx="318407" cy="279069"/>
          </a:xfrm>
          <a:prstGeom prst="up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Up Arrow 11">
            <a:extLst>
              <a:ext uri="{FF2B5EF4-FFF2-40B4-BE49-F238E27FC236}">
                <a16:creationId xmlns:a16="http://schemas.microsoft.com/office/drawing/2014/main" id="{CA071A20-4195-E846-B238-62AA9D829AF8}"/>
              </a:ext>
            </a:extLst>
          </p:cNvPr>
          <p:cNvSpPr/>
          <p:nvPr/>
        </p:nvSpPr>
        <p:spPr>
          <a:xfrm>
            <a:off x="2718703" y="2637065"/>
            <a:ext cx="318407" cy="279069"/>
          </a:xfrm>
          <a:prstGeom prst="up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Up Arrow 12">
            <a:extLst>
              <a:ext uri="{FF2B5EF4-FFF2-40B4-BE49-F238E27FC236}">
                <a16:creationId xmlns:a16="http://schemas.microsoft.com/office/drawing/2014/main" id="{B9856B59-3608-A143-B7DF-86CEECD56918}"/>
              </a:ext>
            </a:extLst>
          </p:cNvPr>
          <p:cNvSpPr/>
          <p:nvPr/>
        </p:nvSpPr>
        <p:spPr>
          <a:xfrm>
            <a:off x="3086095" y="2645229"/>
            <a:ext cx="318407" cy="279069"/>
          </a:xfrm>
          <a:prstGeom prst="up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D5BB3CE6-48D2-EC43-BA95-59FBCDCABC2A}"/>
              </a:ext>
            </a:extLst>
          </p:cNvPr>
          <p:cNvSpPr txBox="1"/>
          <p:nvPr/>
        </p:nvSpPr>
        <p:spPr>
          <a:xfrm>
            <a:off x="2188029" y="4465864"/>
            <a:ext cx="966803" cy="646331"/>
          </a:xfrm>
          <a:prstGeom prst="rect">
            <a:avLst/>
          </a:prstGeom>
          <a:noFill/>
        </p:spPr>
        <p:txBody>
          <a:bodyPr wrap="none" rtlCol="0">
            <a:spAutoFit/>
          </a:bodyPr>
          <a:lstStyle/>
          <a:p>
            <a:r>
              <a:rPr lang="en-US" dirty="0">
                <a:latin typeface="Symbol" pitchFamily="2" charset="2"/>
              </a:rPr>
              <a:t>D</a:t>
            </a:r>
            <a:r>
              <a:rPr lang="en-US" dirty="0">
                <a:latin typeface="+mj-lt"/>
              </a:rPr>
              <a:t>T = 1</a:t>
            </a:r>
          </a:p>
          <a:p>
            <a:r>
              <a:rPr lang="en-US" dirty="0">
                <a:latin typeface="+mj-lt"/>
              </a:rPr>
              <a:t>Time =1</a:t>
            </a:r>
          </a:p>
        </p:txBody>
      </p:sp>
      <p:grpSp>
        <p:nvGrpSpPr>
          <p:cNvPr id="41" name="Group 40">
            <a:extLst>
              <a:ext uri="{FF2B5EF4-FFF2-40B4-BE49-F238E27FC236}">
                <a16:creationId xmlns:a16="http://schemas.microsoft.com/office/drawing/2014/main" id="{9B163D25-6504-7244-962B-D4A95487A3F4}"/>
              </a:ext>
            </a:extLst>
          </p:cNvPr>
          <p:cNvGrpSpPr/>
          <p:nvPr/>
        </p:nvGrpSpPr>
        <p:grpSpPr>
          <a:xfrm>
            <a:off x="3812719" y="1524822"/>
            <a:ext cx="1812472" cy="3546552"/>
            <a:chOff x="3812719" y="1524822"/>
            <a:chExt cx="1812472" cy="3546552"/>
          </a:xfrm>
        </p:grpSpPr>
        <p:sp>
          <p:nvSpPr>
            <p:cNvPr id="14" name="Rounded Rectangle 13">
              <a:extLst>
                <a:ext uri="{FF2B5EF4-FFF2-40B4-BE49-F238E27FC236}">
                  <a16:creationId xmlns:a16="http://schemas.microsoft.com/office/drawing/2014/main" id="{7DDD3D96-12D9-AE4F-B607-25A2FF99636A}"/>
                </a:ext>
              </a:extLst>
            </p:cNvPr>
            <p:cNvSpPr/>
            <p:nvPr/>
          </p:nvSpPr>
          <p:spPr>
            <a:xfrm>
              <a:off x="3812719" y="3084201"/>
              <a:ext cx="1812472" cy="1077686"/>
            </a:xfrm>
            <a:prstGeom prst="roundRect">
              <a:avLst>
                <a:gd name="adj" fmla="val 24243"/>
              </a:avLst>
            </a:prstGeom>
            <a:solidFill>
              <a:srgbClr val="FF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a:extLst>
                <a:ext uri="{FF2B5EF4-FFF2-40B4-BE49-F238E27FC236}">
                  <a16:creationId xmlns:a16="http://schemas.microsoft.com/office/drawing/2014/main" id="{573E9ADE-E9FC-7F4D-B14F-BD2974253392}"/>
                </a:ext>
              </a:extLst>
            </p:cNvPr>
            <p:cNvSpPr/>
            <p:nvPr/>
          </p:nvSpPr>
          <p:spPr>
            <a:xfrm>
              <a:off x="3812719" y="1524822"/>
              <a:ext cx="1812472" cy="1077686"/>
            </a:xfrm>
            <a:prstGeom prst="roundRect">
              <a:avLst>
                <a:gd name="adj" fmla="val 24243"/>
              </a:avLst>
            </a:prstGeom>
            <a:solidFill>
              <a:srgbClr val="FFD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Up Arrow 15">
              <a:extLst>
                <a:ext uri="{FF2B5EF4-FFF2-40B4-BE49-F238E27FC236}">
                  <a16:creationId xmlns:a16="http://schemas.microsoft.com/office/drawing/2014/main" id="{465787A5-151A-B746-A603-F4F1B32AE064}"/>
                </a:ext>
              </a:extLst>
            </p:cNvPr>
            <p:cNvSpPr/>
            <p:nvPr/>
          </p:nvSpPr>
          <p:spPr>
            <a:xfrm>
              <a:off x="4016824" y="2669722"/>
              <a:ext cx="318407" cy="279069"/>
            </a:xfrm>
            <a:prstGeom prst="up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Up Arrow 16">
              <a:extLst>
                <a:ext uri="{FF2B5EF4-FFF2-40B4-BE49-F238E27FC236}">
                  <a16:creationId xmlns:a16="http://schemas.microsoft.com/office/drawing/2014/main" id="{A08726B8-35AE-F14F-854E-52130B499667}"/>
                </a:ext>
              </a:extLst>
            </p:cNvPr>
            <p:cNvSpPr/>
            <p:nvPr/>
          </p:nvSpPr>
          <p:spPr>
            <a:xfrm>
              <a:off x="4367889" y="2669722"/>
              <a:ext cx="318407" cy="279069"/>
            </a:xfrm>
            <a:prstGeom prst="up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Up Arrow 17">
              <a:extLst>
                <a:ext uri="{FF2B5EF4-FFF2-40B4-BE49-F238E27FC236}">
                  <a16:creationId xmlns:a16="http://schemas.microsoft.com/office/drawing/2014/main" id="{11F9CC36-8F39-B04F-8F83-783EEE83597B}"/>
                </a:ext>
              </a:extLst>
            </p:cNvPr>
            <p:cNvSpPr/>
            <p:nvPr/>
          </p:nvSpPr>
          <p:spPr>
            <a:xfrm>
              <a:off x="4727117" y="2669722"/>
              <a:ext cx="318407" cy="279069"/>
            </a:xfrm>
            <a:prstGeom prst="up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Up Arrow 18">
              <a:extLst>
                <a:ext uri="{FF2B5EF4-FFF2-40B4-BE49-F238E27FC236}">
                  <a16:creationId xmlns:a16="http://schemas.microsoft.com/office/drawing/2014/main" id="{33A8A14F-2051-2343-B23E-8D405201B256}"/>
                </a:ext>
              </a:extLst>
            </p:cNvPr>
            <p:cNvSpPr/>
            <p:nvPr/>
          </p:nvSpPr>
          <p:spPr>
            <a:xfrm>
              <a:off x="5094509" y="2677886"/>
              <a:ext cx="318407" cy="279069"/>
            </a:xfrm>
            <a:prstGeom prst="up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295691DC-473A-1442-8EB4-B2F4CEDC5871}"/>
                </a:ext>
              </a:extLst>
            </p:cNvPr>
            <p:cNvSpPr txBox="1"/>
            <p:nvPr/>
          </p:nvSpPr>
          <p:spPr>
            <a:xfrm>
              <a:off x="4008664" y="4425043"/>
              <a:ext cx="1082219" cy="646331"/>
            </a:xfrm>
            <a:prstGeom prst="rect">
              <a:avLst/>
            </a:prstGeom>
            <a:noFill/>
          </p:spPr>
          <p:txBody>
            <a:bodyPr wrap="none" rtlCol="0">
              <a:spAutoFit/>
            </a:bodyPr>
            <a:lstStyle/>
            <a:p>
              <a:r>
                <a:rPr lang="en-US" dirty="0">
                  <a:latin typeface="Symbol" pitchFamily="2" charset="2"/>
                </a:rPr>
                <a:t>D</a:t>
              </a:r>
              <a:r>
                <a:rPr lang="en-US" dirty="0">
                  <a:latin typeface="+mj-lt"/>
                </a:rPr>
                <a:t>T = 0.1</a:t>
              </a:r>
            </a:p>
            <a:p>
              <a:r>
                <a:rPr lang="en-US" dirty="0">
                  <a:latin typeface="+mj-lt"/>
                </a:rPr>
                <a:t>Time =10</a:t>
              </a:r>
            </a:p>
          </p:txBody>
        </p:sp>
      </p:grpSp>
      <p:grpSp>
        <p:nvGrpSpPr>
          <p:cNvPr id="44" name="Group 43">
            <a:extLst>
              <a:ext uri="{FF2B5EF4-FFF2-40B4-BE49-F238E27FC236}">
                <a16:creationId xmlns:a16="http://schemas.microsoft.com/office/drawing/2014/main" id="{82ED6D01-3AF3-6A4A-A58C-BEC2B5704690}"/>
              </a:ext>
            </a:extLst>
          </p:cNvPr>
          <p:cNvGrpSpPr/>
          <p:nvPr/>
        </p:nvGrpSpPr>
        <p:grpSpPr>
          <a:xfrm>
            <a:off x="8155374" y="1565643"/>
            <a:ext cx="2912610" cy="3750073"/>
            <a:chOff x="8155374" y="1565643"/>
            <a:chExt cx="2912610" cy="3750073"/>
          </a:xfrm>
        </p:grpSpPr>
        <p:sp>
          <p:nvSpPr>
            <p:cNvPr id="37" name="Oval 36">
              <a:extLst>
                <a:ext uri="{FF2B5EF4-FFF2-40B4-BE49-F238E27FC236}">
                  <a16:creationId xmlns:a16="http://schemas.microsoft.com/office/drawing/2014/main" id="{0F3AC88C-CBD5-9443-BDD9-D918A0885A6D}"/>
                </a:ext>
              </a:extLst>
            </p:cNvPr>
            <p:cNvSpPr/>
            <p:nvPr/>
          </p:nvSpPr>
          <p:spPr>
            <a:xfrm>
              <a:off x="8155374" y="2809256"/>
              <a:ext cx="106878" cy="10687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a:extLst>
                <a:ext uri="{FF2B5EF4-FFF2-40B4-BE49-F238E27FC236}">
                  <a16:creationId xmlns:a16="http://schemas.microsoft.com/office/drawing/2014/main" id="{75E54464-2B74-244E-B390-000AA8BB7364}"/>
                </a:ext>
              </a:extLst>
            </p:cNvPr>
            <p:cNvSpPr/>
            <p:nvPr/>
          </p:nvSpPr>
          <p:spPr>
            <a:xfrm>
              <a:off x="9160326" y="3125022"/>
              <a:ext cx="1812472" cy="1077686"/>
            </a:xfrm>
            <a:prstGeom prst="roundRect">
              <a:avLst>
                <a:gd name="adj" fmla="val 24243"/>
              </a:avLst>
            </a:prstGeom>
            <a:solidFill>
              <a:srgbClr val="FF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ounded Rectangle 29">
              <a:extLst>
                <a:ext uri="{FF2B5EF4-FFF2-40B4-BE49-F238E27FC236}">
                  <a16:creationId xmlns:a16="http://schemas.microsoft.com/office/drawing/2014/main" id="{38AF72A7-8B7F-8C4A-846F-105738263EC7}"/>
                </a:ext>
              </a:extLst>
            </p:cNvPr>
            <p:cNvSpPr/>
            <p:nvPr/>
          </p:nvSpPr>
          <p:spPr>
            <a:xfrm>
              <a:off x="9160326" y="1565643"/>
              <a:ext cx="1812472" cy="1077686"/>
            </a:xfrm>
            <a:prstGeom prst="roundRect">
              <a:avLst>
                <a:gd name="adj" fmla="val 24243"/>
              </a:avLst>
            </a:prstGeom>
            <a:solidFill>
              <a:srgbClr val="FF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Up Arrow 30">
              <a:extLst>
                <a:ext uri="{FF2B5EF4-FFF2-40B4-BE49-F238E27FC236}">
                  <a16:creationId xmlns:a16="http://schemas.microsoft.com/office/drawing/2014/main" id="{A8643EC2-467D-D34C-AC96-A771FEA04DD6}"/>
                </a:ext>
              </a:extLst>
            </p:cNvPr>
            <p:cNvSpPr/>
            <p:nvPr/>
          </p:nvSpPr>
          <p:spPr>
            <a:xfrm>
              <a:off x="9364431" y="2710543"/>
              <a:ext cx="318407" cy="279069"/>
            </a:xfrm>
            <a:prstGeom prst="up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Up Arrow 31">
              <a:extLst>
                <a:ext uri="{FF2B5EF4-FFF2-40B4-BE49-F238E27FC236}">
                  <a16:creationId xmlns:a16="http://schemas.microsoft.com/office/drawing/2014/main" id="{ED2278AC-AFDB-AA49-91B4-F2958E853FCE}"/>
                </a:ext>
              </a:extLst>
            </p:cNvPr>
            <p:cNvSpPr/>
            <p:nvPr/>
          </p:nvSpPr>
          <p:spPr>
            <a:xfrm>
              <a:off x="9715496" y="2710543"/>
              <a:ext cx="318407" cy="279069"/>
            </a:xfrm>
            <a:prstGeom prst="up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Up Arrow 32">
              <a:extLst>
                <a:ext uri="{FF2B5EF4-FFF2-40B4-BE49-F238E27FC236}">
                  <a16:creationId xmlns:a16="http://schemas.microsoft.com/office/drawing/2014/main" id="{785EE5B3-050D-7546-831D-8B85F0A31906}"/>
                </a:ext>
              </a:extLst>
            </p:cNvPr>
            <p:cNvSpPr/>
            <p:nvPr/>
          </p:nvSpPr>
          <p:spPr>
            <a:xfrm>
              <a:off x="10074724" y="2710543"/>
              <a:ext cx="318407" cy="279069"/>
            </a:xfrm>
            <a:prstGeom prst="up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Up Arrow 33">
              <a:extLst>
                <a:ext uri="{FF2B5EF4-FFF2-40B4-BE49-F238E27FC236}">
                  <a16:creationId xmlns:a16="http://schemas.microsoft.com/office/drawing/2014/main" id="{5A084F81-8598-1D41-8C32-8A6A3DF300F7}"/>
                </a:ext>
              </a:extLst>
            </p:cNvPr>
            <p:cNvSpPr/>
            <p:nvPr/>
          </p:nvSpPr>
          <p:spPr>
            <a:xfrm>
              <a:off x="10442116" y="2718707"/>
              <a:ext cx="318407" cy="279069"/>
            </a:xfrm>
            <a:prstGeom prst="up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2CD7188-C786-4D42-A174-57D5DEB5E33B}"/>
                </a:ext>
              </a:extLst>
            </p:cNvPr>
            <p:cNvSpPr txBox="1"/>
            <p:nvPr/>
          </p:nvSpPr>
          <p:spPr>
            <a:xfrm>
              <a:off x="9380765" y="4425043"/>
              <a:ext cx="851387" cy="646331"/>
            </a:xfrm>
            <a:prstGeom prst="rect">
              <a:avLst/>
            </a:prstGeom>
            <a:noFill/>
          </p:spPr>
          <p:txBody>
            <a:bodyPr wrap="none" rtlCol="0">
              <a:spAutoFit/>
            </a:bodyPr>
            <a:lstStyle/>
            <a:p>
              <a:r>
                <a:rPr lang="en-US" dirty="0">
                  <a:latin typeface="Symbol" pitchFamily="2" charset="2"/>
                </a:rPr>
                <a:t>D</a:t>
              </a:r>
              <a:r>
                <a:rPr lang="en-US" dirty="0">
                  <a:latin typeface="+mj-lt"/>
                </a:rPr>
                <a:t>T = 0</a:t>
              </a:r>
            </a:p>
            <a:p>
              <a:r>
                <a:rPr lang="en-US" dirty="0">
                  <a:latin typeface="+mj-lt"/>
                </a:rPr>
                <a:t>Time =</a:t>
              </a:r>
              <a:endParaRPr lang="en-US" dirty="0">
                <a:latin typeface="Symbol" pitchFamily="2" charset="2"/>
              </a:endParaRPr>
            </a:p>
          </p:txBody>
        </p:sp>
        <p:sp>
          <p:nvSpPr>
            <p:cNvPr id="36" name="TextBox 35">
              <a:extLst>
                <a:ext uri="{FF2B5EF4-FFF2-40B4-BE49-F238E27FC236}">
                  <a16:creationId xmlns:a16="http://schemas.microsoft.com/office/drawing/2014/main" id="{962966F6-4F74-EF43-8FFB-87427683AF0F}"/>
                </a:ext>
              </a:extLst>
            </p:cNvPr>
            <p:cNvSpPr txBox="1"/>
            <p:nvPr/>
          </p:nvSpPr>
          <p:spPr>
            <a:xfrm>
              <a:off x="9910295" y="4392386"/>
              <a:ext cx="1157689" cy="923330"/>
            </a:xfrm>
            <a:prstGeom prst="rect">
              <a:avLst/>
            </a:prstGeom>
            <a:noFill/>
          </p:spPr>
          <p:txBody>
            <a:bodyPr wrap="none" rtlCol="0">
              <a:spAutoFit/>
            </a:bodyPr>
            <a:lstStyle/>
            <a:p>
              <a:r>
                <a:rPr lang="en-US" sz="5400" dirty="0"/>
                <a:t> </a:t>
              </a:r>
              <a:r>
                <a:rPr lang="en-US" sz="5400" dirty="0">
                  <a:latin typeface="Symbol" pitchFamily="2" charset="2"/>
                </a:rPr>
                <a:t>∞</a:t>
              </a:r>
              <a:r>
                <a:rPr lang="en-US" sz="5400" dirty="0"/>
                <a:t> </a:t>
              </a:r>
            </a:p>
          </p:txBody>
        </p:sp>
        <p:sp>
          <p:nvSpPr>
            <p:cNvPr id="38" name="Oval 37">
              <a:extLst>
                <a:ext uri="{FF2B5EF4-FFF2-40B4-BE49-F238E27FC236}">
                  <a16:creationId xmlns:a16="http://schemas.microsoft.com/office/drawing/2014/main" id="{98E57434-B82C-884D-A7D8-344B8F59180D}"/>
                </a:ext>
              </a:extLst>
            </p:cNvPr>
            <p:cNvSpPr/>
            <p:nvPr/>
          </p:nvSpPr>
          <p:spPr>
            <a:xfrm>
              <a:off x="8343153" y="2809256"/>
              <a:ext cx="106878" cy="10687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EF70528-6AC6-C248-924D-356D771C70A2}"/>
                </a:ext>
              </a:extLst>
            </p:cNvPr>
            <p:cNvSpPr/>
            <p:nvPr/>
          </p:nvSpPr>
          <p:spPr>
            <a:xfrm>
              <a:off x="8539096" y="2809256"/>
              <a:ext cx="106878" cy="10687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6586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C216FEF-575B-D841-BAC1-8E497B753BE0}"/>
              </a:ext>
            </a:extLst>
          </p:cNvPr>
          <p:cNvGrpSpPr/>
          <p:nvPr/>
        </p:nvGrpSpPr>
        <p:grpSpPr>
          <a:xfrm>
            <a:off x="2543175" y="1371600"/>
            <a:ext cx="7136606" cy="5120490"/>
            <a:chOff x="2543175" y="1371600"/>
            <a:chExt cx="7136606" cy="5120490"/>
          </a:xfrm>
        </p:grpSpPr>
        <p:sp>
          <p:nvSpPr>
            <p:cNvPr id="14" name="Freeform 13">
              <a:extLst>
                <a:ext uri="{FF2B5EF4-FFF2-40B4-BE49-F238E27FC236}">
                  <a16:creationId xmlns:a16="http://schemas.microsoft.com/office/drawing/2014/main" id="{453E5884-E30D-C148-8283-F62BD54213AC}"/>
                </a:ext>
              </a:extLst>
            </p:cNvPr>
            <p:cNvSpPr/>
            <p:nvPr/>
          </p:nvSpPr>
          <p:spPr>
            <a:xfrm>
              <a:off x="2543175" y="1371600"/>
              <a:ext cx="7136606" cy="5120490"/>
            </a:xfrm>
            <a:custGeom>
              <a:avLst/>
              <a:gdLst>
                <a:gd name="connsiteX0" fmla="*/ 307181 w 7136606"/>
                <a:gd name="connsiteY0" fmla="*/ 14288 h 3643313"/>
                <a:gd name="connsiteX1" fmla="*/ 7136606 w 7136606"/>
                <a:gd name="connsiteY1" fmla="*/ 0 h 3643313"/>
                <a:gd name="connsiteX2" fmla="*/ 6929438 w 7136606"/>
                <a:gd name="connsiteY2" fmla="*/ 3643313 h 3643313"/>
                <a:gd name="connsiteX3" fmla="*/ 0 w 7136606"/>
                <a:gd name="connsiteY3" fmla="*/ 3314700 h 3643313"/>
                <a:gd name="connsiteX4" fmla="*/ 307181 w 7136606"/>
                <a:gd name="connsiteY4" fmla="*/ 14288 h 3643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36606" h="3643313">
                  <a:moveTo>
                    <a:pt x="307181" y="14288"/>
                  </a:moveTo>
                  <a:lnTo>
                    <a:pt x="7136606" y="0"/>
                  </a:lnTo>
                  <a:lnTo>
                    <a:pt x="6929438" y="3643313"/>
                  </a:lnTo>
                  <a:lnTo>
                    <a:pt x="0" y="3314700"/>
                  </a:lnTo>
                  <a:lnTo>
                    <a:pt x="307181" y="14288"/>
                  </a:lnTo>
                  <a:close/>
                </a:path>
              </a:pathLst>
            </a:custGeom>
            <a:solidFill>
              <a:srgbClr val="FFD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19F0ED9-67FA-D741-B726-B4459BAD6092}"/>
                </a:ext>
              </a:extLst>
            </p:cNvPr>
            <p:cNvSpPr txBox="1"/>
            <p:nvPr/>
          </p:nvSpPr>
          <p:spPr>
            <a:xfrm>
              <a:off x="3386137" y="5070901"/>
              <a:ext cx="5222082" cy="830997"/>
            </a:xfrm>
            <a:prstGeom prst="rect">
              <a:avLst/>
            </a:prstGeom>
            <a:noFill/>
          </p:spPr>
          <p:txBody>
            <a:bodyPr wrap="square" rtlCol="0">
              <a:spAutoFit/>
            </a:bodyPr>
            <a:lstStyle/>
            <a:p>
              <a:pPr algn="ctr"/>
              <a:r>
                <a:rPr lang="en-US" sz="2400" dirty="0">
                  <a:latin typeface="+mj-lt"/>
                </a:rPr>
                <a:t>These two conditions contradict and cannot be jointly satisfied.</a:t>
              </a:r>
            </a:p>
          </p:txBody>
        </p:sp>
      </p:grpSp>
      <p:sp>
        <p:nvSpPr>
          <p:cNvPr id="13" name="Freeform 12">
            <a:extLst>
              <a:ext uri="{FF2B5EF4-FFF2-40B4-BE49-F238E27FC236}">
                <a16:creationId xmlns:a16="http://schemas.microsoft.com/office/drawing/2014/main" id="{C2900899-AFC1-D446-8B95-F58E0763412F}"/>
              </a:ext>
            </a:extLst>
          </p:cNvPr>
          <p:cNvSpPr/>
          <p:nvPr/>
        </p:nvSpPr>
        <p:spPr>
          <a:xfrm>
            <a:off x="74174" y="257550"/>
            <a:ext cx="10901548" cy="872004"/>
          </a:xfrm>
          <a:custGeom>
            <a:avLst/>
            <a:gdLst>
              <a:gd name="connsiteX0" fmla="*/ 546264 w 10901548"/>
              <a:gd name="connsiteY0" fmla="*/ 0 h 819397"/>
              <a:gd name="connsiteX1" fmla="*/ 10818420 w 10901548"/>
              <a:gd name="connsiteY1" fmla="*/ 154379 h 819397"/>
              <a:gd name="connsiteX2" fmla="*/ 10901548 w 10901548"/>
              <a:gd name="connsiteY2" fmla="*/ 570015 h 819397"/>
              <a:gd name="connsiteX3" fmla="*/ 0 w 10901548"/>
              <a:gd name="connsiteY3" fmla="*/ 819397 h 819397"/>
              <a:gd name="connsiteX4" fmla="*/ 546264 w 10901548"/>
              <a:gd name="connsiteY4" fmla="*/ 0 h 819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01548" h="819397">
                <a:moveTo>
                  <a:pt x="546264" y="0"/>
                </a:moveTo>
                <a:lnTo>
                  <a:pt x="10818420" y="154379"/>
                </a:lnTo>
                <a:lnTo>
                  <a:pt x="10901548" y="570015"/>
                </a:lnTo>
                <a:lnTo>
                  <a:pt x="0" y="819397"/>
                </a:lnTo>
                <a:lnTo>
                  <a:pt x="546264"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2DC81B-C8A8-0644-8C41-A00ED5A5C853}"/>
              </a:ext>
            </a:extLst>
          </p:cNvPr>
          <p:cNvSpPr>
            <a:spLocks noGrp="1"/>
          </p:cNvSpPr>
          <p:nvPr>
            <p:ph type="title"/>
          </p:nvPr>
        </p:nvSpPr>
        <p:spPr/>
        <p:txBody>
          <a:bodyPr>
            <a:normAutofit/>
          </a:bodyPr>
          <a:lstStyle/>
          <a:p>
            <a:r>
              <a:rPr lang="en-US" dirty="0"/>
              <a:t>The Impossible Process</a:t>
            </a:r>
          </a:p>
        </p:txBody>
      </p:sp>
      <p:sp>
        <p:nvSpPr>
          <p:cNvPr id="3" name="Content Placeholder 2">
            <a:extLst>
              <a:ext uri="{FF2B5EF4-FFF2-40B4-BE49-F238E27FC236}">
                <a16:creationId xmlns:a16="http://schemas.microsoft.com/office/drawing/2014/main" id="{63F458E6-6B2B-FA4A-806B-76F3E68689E0}"/>
              </a:ext>
            </a:extLst>
          </p:cNvPr>
          <p:cNvSpPr>
            <a:spLocks noGrp="1"/>
          </p:cNvSpPr>
          <p:nvPr>
            <p:ph idx="1"/>
          </p:nvPr>
        </p:nvSpPr>
        <p:spPr/>
        <p:txBody>
          <a:bodyPr>
            <a:normAutofit fontScale="85000" lnSpcReduction="20000"/>
          </a:bodyPr>
          <a:lstStyle/>
          <a:p>
            <a:endParaRPr lang="en-US"/>
          </a:p>
        </p:txBody>
      </p:sp>
      <p:sp>
        <p:nvSpPr>
          <p:cNvPr id="4" name="Slide Number Placeholder 3">
            <a:extLst>
              <a:ext uri="{FF2B5EF4-FFF2-40B4-BE49-F238E27FC236}">
                <a16:creationId xmlns:a16="http://schemas.microsoft.com/office/drawing/2014/main" id="{70AB27E4-CAB9-0B42-8DCC-E066744233EC}"/>
              </a:ext>
            </a:extLst>
          </p:cNvPr>
          <p:cNvSpPr>
            <a:spLocks noGrp="1"/>
          </p:cNvSpPr>
          <p:nvPr>
            <p:ph type="sldNum" sz="quarter" idx="12"/>
          </p:nvPr>
        </p:nvSpPr>
        <p:spPr/>
        <p:txBody>
          <a:bodyPr/>
          <a:lstStyle/>
          <a:p>
            <a:fld id="{4A2E0A87-2B1C-6743-89B9-8068540C3467}" type="slidenum">
              <a:rPr lang="en-US" smtClean="0"/>
              <a:t>25</a:t>
            </a:fld>
            <a:endParaRPr lang="en-US"/>
          </a:p>
        </p:txBody>
      </p:sp>
      <p:sp>
        <p:nvSpPr>
          <p:cNvPr id="6" name="TextBox 5">
            <a:extLst>
              <a:ext uri="{FF2B5EF4-FFF2-40B4-BE49-F238E27FC236}">
                <a16:creationId xmlns:a16="http://schemas.microsoft.com/office/drawing/2014/main" id="{08E15CF4-20CF-684A-9001-1EFF2686757C}"/>
              </a:ext>
            </a:extLst>
          </p:cNvPr>
          <p:cNvSpPr txBox="1"/>
          <p:nvPr/>
        </p:nvSpPr>
        <p:spPr>
          <a:xfrm>
            <a:off x="238126" y="1429083"/>
            <a:ext cx="2250280" cy="1569660"/>
          </a:xfrm>
          <a:prstGeom prst="rect">
            <a:avLst/>
          </a:prstGeom>
          <a:noFill/>
        </p:spPr>
        <p:txBody>
          <a:bodyPr wrap="square" rtlCol="0">
            <a:spAutoFit/>
          </a:bodyPr>
          <a:lstStyle/>
          <a:p>
            <a:pPr algn="r"/>
            <a:r>
              <a:rPr lang="en-US" sz="2400" dirty="0">
                <a:latin typeface="+mj-lt"/>
              </a:rPr>
              <a:t>Reversible processes must meet two conditions.</a:t>
            </a:r>
          </a:p>
        </p:txBody>
      </p:sp>
      <p:sp>
        <p:nvSpPr>
          <p:cNvPr id="7" name="TextBox 6">
            <a:extLst>
              <a:ext uri="{FF2B5EF4-FFF2-40B4-BE49-F238E27FC236}">
                <a16:creationId xmlns:a16="http://schemas.microsoft.com/office/drawing/2014/main" id="{B77B3344-1097-764D-8B8C-B407F24C5F23}"/>
              </a:ext>
            </a:extLst>
          </p:cNvPr>
          <p:cNvSpPr txBox="1"/>
          <p:nvPr/>
        </p:nvSpPr>
        <p:spPr>
          <a:xfrm>
            <a:off x="2831306" y="1443039"/>
            <a:ext cx="3264694" cy="1569660"/>
          </a:xfrm>
          <a:prstGeom prst="rect">
            <a:avLst/>
          </a:prstGeom>
          <a:noFill/>
        </p:spPr>
        <p:txBody>
          <a:bodyPr wrap="square" rtlCol="0">
            <a:spAutoFit/>
          </a:bodyPr>
          <a:lstStyle/>
          <a:p>
            <a:r>
              <a:rPr lang="en-US" sz="2400" dirty="0">
                <a:latin typeface="+mj-lt"/>
              </a:rPr>
              <a:t>I. </a:t>
            </a:r>
            <a:r>
              <a:rPr lang="en-US" sz="2400" i="1" dirty="0">
                <a:latin typeface="+mj-lt"/>
              </a:rPr>
              <a:t>Equilibrium.</a:t>
            </a:r>
          </a:p>
          <a:p>
            <a:r>
              <a:rPr lang="en-US" sz="2400" dirty="0">
                <a:latin typeface="+mj-lt"/>
              </a:rPr>
              <a:t>The states through which the process passes are equilibrium states.</a:t>
            </a:r>
          </a:p>
        </p:txBody>
      </p:sp>
      <p:sp>
        <p:nvSpPr>
          <p:cNvPr id="8" name="TextBox 7">
            <a:extLst>
              <a:ext uri="{FF2B5EF4-FFF2-40B4-BE49-F238E27FC236}">
                <a16:creationId xmlns:a16="http://schemas.microsoft.com/office/drawing/2014/main" id="{6393C247-81ED-8548-8FBB-A98CD7B91172}"/>
              </a:ext>
            </a:extLst>
          </p:cNvPr>
          <p:cNvSpPr txBox="1"/>
          <p:nvPr/>
        </p:nvSpPr>
        <p:spPr>
          <a:xfrm>
            <a:off x="7029450" y="1421938"/>
            <a:ext cx="2900363" cy="1200329"/>
          </a:xfrm>
          <a:prstGeom prst="rect">
            <a:avLst/>
          </a:prstGeom>
          <a:noFill/>
        </p:spPr>
        <p:txBody>
          <a:bodyPr wrap="square" rtlCol="0">
            <a:spAutoFit/>
          </a:bodyPr>
          <a:lstStyle/>
          <a:p>
            <a:r>
              <a:rPr lang="en-US" sz="2400" dirty="0">
                <a:latin typeface="+mj-lt"/>
              </a:rPr>
              <a:t>II. </a:t>
            </a:r>
            <a:r>
              <a:rPr lang="en-US" sz="2400" i="1" dirty="0">
                <a:latin typeface="+mj-lt"/>
              </a:rPr>
              <a:t>Change.</a:t>
            </a:r>
          </a:p>
          <a:p>
            <a:r>
              <a:rPr lang="en-US" sz="2400" dirty="0">
                <a:latin typeface="+mj-lt"/>
              </a:rPr>
              <a:t>The process advances from state to state.</a:t>
            </a:r>
          </a:p>
        </p:txBody>
      </p:sp>
      <p:grpSp>
        <p:nvGrpSpPr>
          <p:cNvPr id="16" name="Group 15">
            <a:extLst>
              <a:ext uri="{FF2B5EF4-FFF2-40B4-BE49-F238E27FC236}">
                <a16:creationId xmlns:a16="http://schemas.microsoft.com/office/drawing/2014/main" id="{E3CE4DA9-8FB7-FE43-80A5-2A72F81E97F9}"/>
              </a:ext>
            </a:extLst>
          </p:cNvPr>
          <p:cNvGrpSpPr/>
          <p:nvPr/>
        </p:nvGrpSpPr>
        <p:grpSpPr>
          <a:xfrm>
            <a:off x="2771775" y="3186113"/>
            <a:ext cx="2636043" cy="1189003"/>
            <a:chOff x="2771775" y="3186113"/>
            <a:chExt cx="2636043" cy="1189003"/>
          </a:xfrm>
        </p:grpSpPr>
        <p:sp>
          <p:nvSpPr>
            <p:cNvPr id="9" name="TextBox 8">
              <a:extLst>
                <a:ext uri="{FF2B5EF4-FFF2-40B4-BE49-F238E27FC236}">
                  <a16:creationId xmlns:a16="http://schemas.microsoft.com/office/drawing/2014/main" id="{FC8DE6BF-0E6D-7C43-8BAB-AF307CABD3D7}"/>
                </a:ext>
              </a:extLst>
            </p:cNvPr>
            <p:cNvSpPr txBox="1"/>
            <p:nvPr/>
          </p:nvSpPr>
          <p:spPr>
            <a:xfrm>
              <a:off x="2771775" y="3913451"/>
              <a:ext cx="2636043" cy="461665"/>
            </a:xfrm>
            <a:prstGeom prst="rect">
              <a:avLst/>
            </a:prstGeom>
            <a:noFill/>
          </p:spPr>
          <p:txBody>
            <a:bodyPr wrap="square" rtlCol="0">
              <a:spAutoFit/>
            </a:bodyPr>
            <a:lstStyle/>
            <a:p>
              <a:r>
                <a:rPr lang="en-US" sz="2400" dirty="0">
                  <a:latin typeface="+mj-lt"/>
                </a:rPr>
                <a:t>There is no change.</a:t>
              </a:r>
            </a:p>
          </p:txBody>
        </p:sp>
        <p:sp>
          <p:nvSpPr>
            <p:cNvPr id="11" name="Down Arrow 10">
              <a:extLst>
                <a:ext uri="{FF2B5EF4-FFF2-40B4-BE49-F238E27FC236}">
                  <a16:creationId xmlns:a16="http://schemas.microsoft.com/office/drawing/2014/main" id="{93AA80A0-FB5D-624E-B83A-290430E2DC18}"/>
                </a:ext>
              </a:extLst>
            </p:cNvPr>
            <p:cNvSpPr/>
            <p:nvPr/>
          </p:nvSpPr>
          <p:spPr>
            <a:xfrm>
              <a:off x="3757613" y="3186113"/>
              <a:ext cx="421481" cy="605894"/>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BB107267-C085-EB47-929D-4EBBA52E1F7E}"/>
              </a:ext>
            </a:extLst>
          </p:cNvPr>
          <p:cNvGrpSpPr/>
          <p:nvPr/>
        </p:nvGrpSpPr>
        <p:grpSpPr>
          <a:xfrm>
            <a:off x="7129462" y="3057525"/>
            <a:ext cx="2486026" cy="1593707"/>
            <a:chOff x="7129462" y="3057525"/>
            <a:chExt cx="2486026" cy="1593707"/>
          </a:xfrm>
        </p:grpSpPr>
        <p:sp>
          <p:nvSpPr>
            <p:cNvPr id="10" name="TextBox 9">
              <a:extLst>
                <a:ext uri="{FF2B5EF4-FFF2-40B4-BE49-F238E27FC236}">
                  <a16:creationId xmlns:a16="http://schemas.microsoft.com/office/drawing/2014/main" id="{07680B42-F844-3B48-AB3F-8B8A4536219D}"/>
                </a:ext>
              </a:extLst>
            </p:cNvPr>
            <p:cNvSpPr txBox="1"/>
            <p:nvPr/>
          </p:nvSpPr>
          <p:spPr>
            <a:xfrm>
              <a:off x="7129462" y="3820235"/>
              <a:ext cx="2486026" cy="830997"/>
            </a:xfrm>
            <a:prstGeom prst="rect">
              <a:avLst/>
            </a:prstGeom>
            <a:noFill/>
          </p:spPr>
          <p:txBody>
            <a:bodyPr wrap="square" rtlCol="0">
              <a:spAutoFit/>
            </a:bodyPr>
            <a:lstStyle/>
            <a:p>
              <a:r>
                <a:rPr lang="en-US" sz="2400" dirty="0">
                  <a:latin typeface="+mj-lt"/>
                </a:rPr>
                <a:t>The states are not in equilibrium.</a:t>
              </a:r>
            </a:p>
          </p:txBody>
        </p:sp>
        <p:sp>
          <p:nvSpPr>
            <p:cNvPr id="12" name="Down Arrow 11">
              <a:extLst>
                <a:ext uri="{FF2B5EF4-FFF2-40B4-BE49-F238E27FC236}">
                  <a16:creationId xmlns:a16="http://schemas.microsoft.com/office/drawing/2014/main" id="{88264D14-337A-0447-A1FE-17BD8E4E6E91}"/>
                </a:ext>
              </a:extLst>
            </p:cNvPr>
            <p:cNvSpPr/>
            <p:nvPr/>
          </p:nvSpPr>
          <p:spPr>
            <a:xfrm>
              <a:off x="7950994" y="3057525"/>
              <a:ext cx="421481" cy="605894"/>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9590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4C4664B1-2EB6-BB4B-B6D6-844DB4FC3F3C}"/>
              </a:ext>
            </a:extLst>
          </p:cNvPr>
          <p:cNvSpPr/>
          <p:nvPr/>
        </p:nvSpPr>
        <p:spPr>
          <a:xfrm>
            <a:off x="321469" y="4922044"/>
            <a:ext cx="6650831" cy="1500187"/>
          </a:xfrm>
          <a:custGeom>
            <a:avLst/>
            <a:gdLst>
              <a:gd name="connsiteX0" fmla="*/ 28575 w 6650831"/>
              <a:gd name="connsiteY0" fmla="*/ 0 h 1500187"/>
              <a:gd name="connsiteX1" fmla="*/ 28575 w 6650831"/>
              <a:gd name="connsiteY1" fmla="*/ 0 h 1500187"/>
              <a:gd name="connsiteX2" fmla="*/ 271462 w 6650831"/>
              <a:gd name="connsiteY2" fmla="*/ 28575 h 1500187"/>
              <a:gd name="connsiteX3" fmla="*/ 6650831 w 6650831"/>
              <a:gd name="connsiteY3" fmla="*/ 407194 h 1500187"/>
              <a:gd name="connsiteX4" fmla="*/ 6565106 w 6650831"/>
              <a:gd name="connsiteY4" fmla="*/ 1500187 h 1500187"/>
              <a:gd name="connsiteX5" fmla="*/ 0 w 6650831"/>
              <a:gd name="connsiteY5" fmla="*/ 1407319 h 1500187"/>
              <a:gd name="connsiteX6" fmla="*/ 28575 w 6650831"/>
              <a:gd name="connsiteY6" fmla="*/ 0 h 150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0831" h="1500187">
                <a:moveTo>
                  <a:pt x="28575" y="0"/>
                </a:moveTo>
                <a:lnTo>
                  <a:pt x="28575" y="0"/>
                </a:lnTo>
                <a:lnTo>
                  <a:pt x="271462" y="28575"/>
                </a:lnTo>
                <a:lnTo>
                  <a:pt x="6650831" y="407194"/>
                </a:lnTo>
                <a:lnTo>
                  <a:pt x="6565106" y="1500187"/>
                </a:lnTo>
                <a:lnTo>
                  <a:pt x="0" y="1407319"/>
                </a:lnTo>
                <a:lnTo>
                  <a:pt x="28575" y="0"/>
                </a:lnTo>
                <a:close/>
              </a:path>
            </a:pathLst>
          </a:custGeom>
          <a:solidFill>
            <a:srgbClr val="FFD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C751F2DF-7B94-6F49-A726-46EDCA88DBBC}"/>
              </a:ext>
            </a:extLst>
          </p:cNvPr>
          <p:cNvSpPr/>
          <p:nvPr/>
        </p:nvSpPr>
        <p:spPr>
          <a:xfrm>
            <a:off x="357188" y="2143125"/>
            <a:ext cx="6893718" cy="1214438"/>
          </a:xfrm>
          <a:custGeom>
            <a:avLst/>
            <a:gdLst>
              <a:gd name="connsiteX0" fmla="*/ 21431 w 6893718"/>
              <a:gd name="connsiteY0" fmla="*/ 421481 h 1214438"/>
              <a:gd name="connsiteX1" fmla="*/ 21431 w 6893718"/>
              <a:gd name="connsiteY1" fmla="*/ 421481 h 1214438"/>
              <a:gd name="connsiteX2" fmla="*/ 242887 w 6893718"/>
              <a:gd name="connsiteY2" fmla="*/ 414338 h 1214438"/>
              <a:gd name="connsiteX3" fmla="*/ 378618 w 6893718"/>
              <a:gd name="connsiteY3" fmla="*/ 407194 h 1214438"/>
              <a:gd name="connsiteX4" fmla="*/ 6893718 w 6893718"/>
              <a:gd name="connsiteY4" fmla="*/ 0 h 1214438"/>
              <a:gd name="connsiteX5" fmla="*/ 6765131 w 6893718"/>
              <a:gd name="connsiteY5" fmla="*/ 714375 h 1214438"/>
              <a:gd name="connsiteX6" fmla="*/ 0 w 6893718"/>
              <a:gd name="connsiteY6" fmla="*/ 1214438 h 1214438"/>
              <a:gd name="connsiteX7" fmla="*/ 21431 w 6893718"/>
              <a:gd name="connsiteY7" fmla="*/ 421481 h 1214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93718" h="1214438">
                <a:moveTo>
                  <a:pt x="21431" y="421481"/>
                </a:moveTo>
                <a:lnTo>
                  <a:pt x="21431" y="421481"/>
                </a:lnTo>
                <a:lnTo>
                  <a:pt x="242887" y="414338"/>
                </a:lnTo>
                <a:cubicBezTo>
                  <a:pt x="288157" y="412527"/>
                  <a:pt x="378618" y="407194"/>
                  <a:pt x="378618" y="407194"/>
                </a:cubicBezTo>
                <a:lnTo>
                  <a:pt x="6893718" y="0"/>
                </a:lnTo>
                <a:lnTo>
                  <a:pt x="6765131" y="714375"/>
                </a:lnTo>
                <a:lnTo>
                  <a:pt x="0" y="1214438"/>
                </a:lnTo>
                <a:lnTo>
                  <a:pt x="21431" y="421481"/>
                </a:lnTo>
                <a:close/>
              </a:path>
            </a:pathLst>
          </a:custGeom>
          <a:solidFill>
            <a:srgbClr val="FFD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A9FFA8-C13C-BF4A-99DE-FD4296FB6866}"/>
              </a:ext>
            </a:extLst>
          </p:cNvPr>
          <p:cNvSpPr>
            <a:spLocks noGrp="1"/>
          </p:cNvSpPr>
          <p:nvPr>
            <p:ph type="title"/>
          </p:nvPr>
        </p:nvSpPr>
        <p:spPr/>
        <p:txBody>
          <a:bodyPr>
            <a:normAutofit/>
          </a:bodyPr>
          <a:lstStyle/>
          <a:p>
            <a:r>
              <a:rPr lang="en-US" dirty="0" err="1"/>
              <a:t>Sadi’s</a:t>
            </a:r>
            <a:r>
              <a:rPr lang="en-US" dirty="0"/>
              <a:t> answer</a:t>
            </a:r>
          </a:p>
        </p:txBody>
      </p:sp>
      <p:sp>
        <p:nvSpPr>
          <p:cNvPr id="3" name="Content Placeholder 2">
            <a:extLst>
              <a:ext uri="{FF2B5EF4-FFF2-40B4-BE49-F238E27FC236}">
                <a16:creationId xmlns:a16="http://schemas.microsoft.com/office/drawing/2014/main" id="{24F73E2B-7CD4-0A41-828E-34D5804F6E69}"/>
              </a:ext>
            </a:extLst>
          </p:cNvPr>
          <p:cNvSpPr>
            <a:spLocks noGrp="1"/>
          </p:cNvSpPr>
          <p:nvPr>
            <p:ph idx="1"/>
          </p:nvPr>
        </p:nvSpPr>
        <p:spPr/>
        <p:txBody>
          <a:bodyPr>
            <a:normAutofit fontScale="85000" lnSpcReduction="20000"/>
          </a:bodyPr>
          <a:lstStyle/>
          <a:p>
            <a:endParaRPr lang="en-US"/>
          </a:p>
        </p:txBody>
      </p:sp>
      <p:sp>
        <p:nvSpPr>
          <p:cNvPr id="4" name="Slide Number Placeholder 3">
            <a:extLst>
              <a:ext uri="{FF2B5EF4-FFF2-40B4-BE49-F238E27FC236}">
                <a16:creationId xmlns:a16="http://schemas.microsoft.com/office/drawing/2014/main" id="{1B394A3B-33B4-0D4B-B315-3118843DE125}"/>
              </a:ext>
            </a:extLst>
          </p:cNvPr>
          <p:cNvSpPr>
            <a:spLocks noGrp="1"/>
          </p:cNvSpPr>
          <p:nvPr>
            <p:ph type="sldNum" sz="quarter" idx="12"/>
          </p:nvPr>
        </p:nvSpPr>
        <p:spPr/>
        <p:txBody>
          <a:bodyPr/>
          <a:lstStyle/>
          <a:p>
            <a:fld id="{4A2E0A87-2B1C-6743-89B9-8068540C3467}" type="slidenum">
              <a:rPr lang="en-US" smtClean="0"/>
              <a:t>26</a:t>
            </a:fld>
            <a:endParaRPr lang="en-US"/>
          </a:p>
        </p:txBody>
      </p:sp>
      <p:sp>
        <p:nvSpPr>
          <p:cNvPr id="5" name="TextBox 4">
            <a:extLst>
              <a:ext uri="{FF2B5EF4-FFF2-40B4-BE49-F238E27FC236}">
                <a16:creationId xmlns:a16="http://schemas.microsoft.com/office/drawing/2014/main" id="{ECAEE21E-98CF-E14A-9CCC-09D0F133C97B}"/>
              </a:ext>
            </a:extLst>
          </p:cNvPr>
          <p:cNvSpPr txBox="1"/>
          <p:nvPr/>
        </p:nvSpPr>
        <p:spPr>
          <a:xfrm>
            <a:off x="372626" y="1273731"/>
            <a:ext cx="6878280" cy="2031325"/>
          </a:xfrm>
          <a:prstGeom prst="rect">
            <a:avLst/>
          </a:prstGeom>
          <a:noFill/>
        </p:spPr>
        <p:txBody>
          <a:bodyPr wrap="square" rtlCol="0">
            <a:spAutoFit/>
          </a:bodyPr>
          <a:lstStyle/>
          <a:p>
            <a:r>
              <a:rPr lang="en-US" dirty="0">
                <a:latin typeface="+mj-lt"/>
              </a:rPr>
              <a:t>“In reality the operation cannot proceed exactly as we have assumed. To determine the passage of caloric from one body to another, it is necessary that there should be an excess of temperature in the ﬁrst, but this excess may be supposed as slight as we please. </a:t>
            </a:r>
            <a:r>
              <a:rPr lang="en-US" sz="2400" dirty="0">
                <a:latin typeface="+mj-lt"/>
              </a:rPr>
              <a:t>We can regard it as insensible in theory, without thereby destroying the exactness of the arguments.</a:t>
            </a:r>
            <a:r>
              <a:rPr lang="en-US" dirty="0">
                <a:latin typeface="+mj-lt"/>
              </a:rPr>
              <a:t>” </a:t>
            </a:r>
            <a:r>
              <a:rPr lang="en-US" sz="1400" dirty="0">
                <a:latin typeface="+mj-lt"/>
              </a:rPr>
              <a:t>(p. 58)</a:t>
            </a:r>
            <a:endParaRPr lang="en-US" dirty="0">
              <a:latin typeface="+mj-lt"/>
            </a:endParaRPr>
          </a:p>
        </p:txBody>
      </p:sp>
      <p:pic>
        <p:nvPicPr>
          <p:cNvPr id="7" name="Content Placeholder 6" descr="A portrait of a person&#10;&#10;Description automatically generated with medium confidence">
            <a:extLst>
              <a:ext uri="{FF2B5EF4-FFF2-40B4-BE49-F238E27FC236}">
                <a16:creationId xmlns:a16="http://schemas.microsoft.com/office/drawing/2014/main" id="{FD589425-A494-3F41-AD04-E9EFB7DE2BCD}"/>
              </a:ext>
            </a:extLst>
          </p:cNvPr>
          <p:cNvPicPr>
            <a:picLocks noChangeAspect="1"/>
          </p:cNvPicPr>
          <p:nvPr/>
        </p:nvPicPr>
        <p:blipFill>
          <a:blip r:embed="rId2"/>
          <a:stretch>
            <a:fillRect/>
          </a:stretch>
        </p:blipFill>
        <p:spPr>
          <a:xfrm>
            <a:off x="9081850" y="181440"/>
            <a:ext cx="2237092" cy="2664630"/>
          </a:xfrm>
          <a:prstGeom prst="rect">
            <a:avLst/>
          </a:prstGeom>
        </p:spPr>
      </p:pic>
      <p:sp>
        <p:nvSpPr>
          <p:cNvPr id="8" name="TextBox 7">
            <a:extLst>
              <a:ext uri="{FF2B5EF4-FFF2-40B4-BE49-F238E27FC236}">
                <a16:creationId xmlns:a16="http://schemas.microsoft.com/office/drawing/2014/main" id="{58FEE2F2-110E-6148-9416-CB35FD4EB155}"/>
              </a:ext>
            </a:extLst>
          </p:cNvPr>
          <p:cNvSpPr txBox="1"/>
          <p:nvPr/>
        </p:nvSpPr>
        <p:spPr>
          <a:xfrm>
            <a:off x="472104" y="3453362"/>
            <a:ext cx="6564490" cy="2985433"/>
          </a:xfrm>
          <a:prstGeom prst="rect">
            <a:avLst/>
          </a:prstGeom>
          <a:noFill/>
        </p:spPr>
        <p:txBody>
          <a:bodyPr wrap="square" rtlCol="0">
            <a:spAutoFit/>
          </a:bodyPr>
          <a:lstStyle/>
          <a:p>
            <a:r>
              <a:rPr lang="en-US" dirty="0">
                <a:latin typeface="+mj-lt"/>
              </a:rPr>
              <a:t>“We may perhaps wonder here that the [cool] body B [used to condense steam] being at the same temperature as the steam is able to condense it. Doubtless this is not strictly possible, but the slightest diﬀerence of temperature will determine the condensation, which suﬃces to establish the justice of our reasoning. It is thus that, </a:t>
            </a:r>
            <a:r>
              <a:rPr lang="en-US" sz="2000" dirty="0">
                <a:latin typeface="+mj-lt"/>
              </a:rPr>
              <a:t>in the </a:t>
            </a:r>
            <a:r>
              <a:rPr lang="en-US" sz="2400" dirty="0">
                <a:latin typeface="+mj-lt"/>
              </a:rPr>
              <a:t>diﬀerential calculus</a:t>
            </a:r>
            <a:r>
              <a:rPr lang="en-US" sz="2000" dirty="0">
                <a:latin typeface="+mj-lt"/>
              </a:rPr>
              <a:t>,</a:t>
            </a:r>
            <a:r>
              <a:rPr lang="en-US" dirty="0">
                <a:latin typeface="+mj-lt"/>
              </a:rPr>
              <a:t> it is suﬃcient that we can conceive the neglected quantities </a:t>
            </a:r>
            <a:r>
              <a:rPr lang="en-US" sz="2400" dirty="0">
                <a:latin typeface="+mj-lt"/>
              </a:rPr>
              <a:t>indeﬁnitely reducible in proportion to the quantities retained in the equations, to make certain of the exact result.”</a:t>
            </a:r>
            <a:r>
              <a:rPr lang="en-US" sz="1400" dirty="0">
                <a:latin typeface="+mj-lt"/>
              </a:rPr>
              <a:t>(p. 53)</a:t>
            </a:r>
            <a:endParaRPr lang="en-US" dirty="0">
              <a:latin typeface="+mj-lt"/>
            </a:endParaRPr>
          </a:p>
        </p:txBody>
      </p:sp>
      <p:grpSp>
        <p:nvGrpSpPr>
          <p:cNvPr id="13" name="Group 12">
            <a:extLst>
              <a:ext uri="{FF2B5EF4-FFF2-40B4-BE49-F238E27FC236}">
                <a16:creationId xmlns:a16="http://schemas.microsoft.com/office/drawing/2014/main" id="{ACEC1C4A-6337-5947-A075-C4BF2D6A8B82}"/>
              </a:ext>
            </a:extLst>
          </p:cNvPr>
          <p:cNvGrpSpPr/>
          <p:nvPr/>
        </p:nvGrpSpPr>
        <p:grpSpPr>
          <a:xfrm>
            <a:off x="7115175" y="3800475"/>
            <a:ext cx="4100513" cy="2686050"/>
            <a:chOff x="7115175" y="3800475"/>
            <a:chExt cx="4100513" cy="2686050"/>
          </a:xfrm>
        </p:grpSpPr>
        <p:sp>
          <p:nvSpPr>
            <p:cNvPr id="12" name="Freeform 11">
              <a:extLst>
                <a:ext uri="{FF2B5EF4-FFF2-40B4-BE49-F238E27FC236}">
                  <a16:creationId xmlns:a16="http://schemas.microsoft.com/office/drawing/2014/main" id="{265D6CCA-2F47-9F4F-8A1B-9CD09A53F3F5}"/>
                </a:ext>
              </a:extLst>
            </p:cNvPr>
            <p:cNvSpPr/>
            <p:nvPr/>
          </p:nvSpPr>
          <p:spPr>
            <a:xfrm>
              <a:off x="7115175" y="3800475"/>
              <a:ext cx="4100513" cy="2686050"/>
            </a:xfrm>
            <a:custGeom>
              <a:avLst/>
              <a:gdLst>
                <a:gd name="connsiteX0" fmla="*/ 0 w 4100513"/>
                <a:gd name="connsiteY0" fmla="*/ 1864519 h 2686050"/>
                <a:gd name="connsiteX1" fmla="*/ 3879056 w 4100513"/>
                <a:gd name="connsiteY1" fmla="*/ 0 h 2686050"/>
                <a:gd name="connsiteX2" fmla="*/ 4100513 w 4100513"/>
                <a:gd name="connsiteY2" fmla="*/ 2686050 h 2686050"/>
                <a:gd name="connsiteX3" fmla="*/ 3986213 w 4100513"/>
                <a:gd name="connsiteY3" fmla="*/ 2636044 h 2686050"/>
                <a:gd name="connsiteX4" fmla="*/ 3886200 w 4100513"/>
                <a:gd name="connsiteY4" fmla="*/ 2614613 h 2686050"/>
                <a:gd name="connsiteX5" fmla="*/ 0 w 4100513"/>
                <a:gd name="connsiteY5" fmla="*/ 1864519 h 268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00513" h="2686050">
                  <a:moveTo>
                    <a:pt x="0" y="1864519"/>
                  </a:moveTo>
                  <a:lnTo>
                    <a:pt x="3879056" y="0"/>
                  </a:lnTo>
                  <a:lnTo>
                    <a:pt x="4100513" y="2686050"/>
                  </a:lnTo>
                  <a:cubicBezTo>
                    <a:pt x="4062413" y="2669381"/>
                    <a:pt x="4026877" y="2644757"/>
                    <a:pt x="3986213" y="2636044"/>
                  </a:cubicBezTo>
                  <a:lnTo>
                    <a:pt x="3886200" y="2614613"/>
                  </a:lnTo>
                  <a:lnTo>
                    <a:pt x="0" y="1864519"/>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5853D33-464F-7443-B689-E65176515300}"/>
                </a:ext>
              </a:extLst>
            </p:cNvPr>
            <p:cNvSpPr txBox="1"/>
            <p:nvPr/>
          </p:nvSpPr>
          <p:spPr>
            <a:xfrm>
              <a:off x="7936705" y="4624694"/>
              <a:ext cx="3150395" cy="1477328"/>
            </a:xfrm>
            <a:prstGeom prst="rect">
              <a:avLst/>
            </a:prstGeom>
            <a:noFill/>
          </p:spPr>
          <p:txBody>
            <a:bodyPr wrap="square" rtlCol="0">
              <a:spAutoFit/>
            </a:bodyPr>
            <a:lstStyle/>
            <a:p>
              <a:r>
                <a:rPr lang="en-US" dirty="0">
                  <a:latin typeface="+mj-lt"/>
                </a:rPr>
                <a:t>Limit state in the differential calculus is well-defined.</a:t>
              </a:r>
            </a:p>
            <a:p>
              <a:endParaRPr lang="en-US" dirty="0">
                <a:latin typeface="+mj-lt"/>
              </a:endParaRPr>
            </a:p>
            <a:p>
              <a:r>
                <a:rPr lang="en-US" dirty="0">
                  <a:latin typeface="+mj-lt"/>
                </a:rPr>
                <a:t>Limit process in </a:t>
              </a:r>
              <a:r>
                <a:rPr lang="en-US" dirty="0" err="1">
                  <a:latin typeface="+mj-lt"/>
                </a:rPr>
                <a:t>Sadi’s</a:t>
              </a:r>
              <a:r>
                <a:rPr lang="en-US" dirty="0">
                  <a:latin typeface="+mj-lt"/>
                </a:rPr>
                <a:t> case is no process at all.</a:t>
              </a:r>
            </a:p>
          </p:txBody>
        </p:sp>
      </p:grpSp>
    </p:spTree>
    <p:extLst>
      <p:ext uri="{BB962C8B-B14F-4D97-AF65-F5344CB8AC3E}">
        <p14:creationId xmlns:p14="http://schemas.microsoft.com/office/powerpoint/2010/main" val="3925469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33B6CE8D-2D44-F248-A173-F6B92B1B8DBD}"/>
              </a:ext>
            </a:extLst>
          </p:cNvPr>
          <p:cNvSpPr/>
          <p:nvPr/>
        </p:nvSpPr>
        <p:spPr>
          <a:xfrm>
            <a:off x="4286250" y="182880"/>
            <a:ext cx="6580414" cy="6173470"/>
          </a:xfrm>
          <a:custGeom>
            <a:avLst/>
            <a:gdLst>
              <a:gd name="connsiteX0" fmla="*/ 2754630 w 6629400"/>
              <a:gd name="connsiteY0" fmla="*/ 0 h 5692140"/>
              <a:gd name="connsiteX1" fmla="*/ 6629400 w 6629400"/>
              <a:gd name="connsiteY1" fmla="*/ 1794510 h 5692140"/>
              <a:gd name="connsiteX2" fmla="*/ 4766310 w 6629400"/>
              <a:gd name="connsiteY2" fmla="*/ 5692140 h 5692140"/>
              <a:gd name="connsiteX3" fmla="*/ 0 w 6629400"/>
              <a:gd name="connsiteY3" fmla="*/ 3566160 h 5692140"/>
              <a:gd name="connsiteX4" fmla="*/ 2754630 w 6629400"/>
              <a:gd name="connsiteY4" fmla="*/ 0 h 5692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9400" h="5692140">
                <a:moveTo>
                  <a:pt x="2754630" y="0"/>
                </a:moveTo>
                <a:lnTo>
                  <a:pt x="6629400" y="1794510"/>
                </a:lnTo>
                <a:lnTo>
                  <a:pt x="4766310" y="5692140"/>
                </a:lnTo>
                <a:lnTo>
                  <a:pt x="0" y="3566160"/>
                </a:lnTo>
                <a:lnTo>
                  <a:pt x="2754630"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26B507-8648-A94E-9A0B-0E4FB5026250}"/>
              </a:ext>
            </a:extLst>
          </p:cNvPr>
          <p:cNvSpPr>
            <a:spLocks noGrp="1"/>
          </p:cNvSpPr>
          <p:nvPr>
            <p:ph type="title"/>
          </p:nvPr>
        </p:nvSpPr>
        <p:spPr>
          <a:xfrm>
            <a:off x="2651119" y="1408714"/>
            <a:ext cx="4737559" cy="1594618"/>
          </a:xfrm>
        </p:spPr>
        <p:txBody>
          <a:bodyPr>
            <a:normAutofit/>
          </a:bodyPr>
          <a:lstStyle/>
          <a:p>
            <a:pPr algn="r"/>
            <a:r>
              <a:rPr lang="en-US" sz="9600" dirty="0"/>
              <a:t>Lazare…</a:t>
            </a:r>
          </a:p>
        </p:txBody>
      </p:sp>
      <p:sp>
        <p:nvSpPr>
          <p:cNvPr id="3" name="Content Placeholder 2">
            <a:extLst>
              <a:ext uri="{FF2B5EF4-FFF2-40B4-BE49-F238E27FC236}">
                <a16:creationId xmlns:a16="http://schemas.microsoft.com/office/drawing/2014/main" id="{D7B0B9FA-3C42-5A4F-8B8C-C8BFC7A138C7}"/>
              </a:ext>
            </a:extLst>
          </p:cNvPr>
          <p:cNvSpPr>
            <a:spLocks noGrp="1"/>
          </p:cNvSpPr>
          <p:nvPr>
            <p:ph idx="1"/>
          </p:nvPr>
        </p:nvSpPr>
        <p:spPr/>
        <p:txBody>
          <a:bodyPr>
            <a:normAutofit fontScale="85000" lnSpcReduction="20000"/>
          </a:bodyPr>
          <a:lstStyle/>
          <a:p>
            <a:endParaRPr lang="en-US"/>
          </a:p>
        </p:txBody>
      </p:sp>
      <p:sp>
        <p:nvSpPr>
          <p:cNvPr id="4" name="Slide Number Placeholder 3">
            <a:extLst>
              <a:ext uri="{FF2B5EF4-FFF2-40B4-BE49-F238E27FC236}">
                <a16:creationId xmlns:a16="http://schemas.microsoft.com/office/drawing/2014/main" id="{77FAEDC6-8E6E-DC45-9541-9C61DCDA213E}"/>
              </a:ext>
            </a:extLst>
          </p:cNvPr>
          <p:cNvSpPr>
            <a:spLocks noGrp="1"/>
          </p:cNvSpPr>
          <p:nvPr>
            <p:ph type="sldNum" sz="quarter" idx="12"/>
          </p:nvPr>
        </p:nvSpPr>
        <p:spPr/>
        <p:txBody>
          <a:bodyPr/>
          <a:lstStyle/>
          <a:p>
            <a:fld id="{4A2E0A87-2B1C-6743-89B9-8068540C3467}" type="slidenum">
              <a:rPr lang="en-US" smtClean="0"/>
              <a:t>27</a:t>
            </a:fld>
            <a:endParaRPr lang="en-US"/>
          </a:p>
        </p:txBody>
      </p:sp>
    </p:spTree>
    <p:extLst>
      <p:ext uri="{BB962C8B-B14F-4D97-AF65-F5344CB8AC3E}">
        <p14:creationId xmlns:p14="http://schemas.microsoft.com/office/powerpoint/2010/main" val="22700137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2DB0AFE-B17F-4148-BDF9-A15FA3CE1BC6}"/>
              </a:ext>
            </a:extLst>
          </p:cNvPr>
          <p:cNvGrpSpPr/>
          <p:nvPr/>
        </p:nvGrpSpPr>
        <p:grpSpPr>
          <a:xfrm>
            <a:off x="10258739" y="3025082"/>
            <a:ext cx="1492706" cy="2323813"/>
            <a:chOff x="10258739" y="3025082"/>
            <a:chExt cx="1492706" cy="2323813"/>
          </a:xfrm>
        </p:grpSpPr>
        <p:sp>
          <p:nvSpPr>
            <p:cNvPr id="32" name="Freeform 31">
              <a:extLst>
                <a:ext uri="{FF2B5EF4-FFF2-40B4-BE49-F238E27FC236}">
                  <a16:creationId xmlns:a16="http://schemas.microsoft.com/office/drawing/2014/main" id="{13DE0863-F0DE-4548-9DDB-95D56AABD6DB}"/>
                </a:ext>
              </a:extLst>
            </p:cNvPr>
            <p:cNvSpPr/>
            <p:nvPr/>
          </p:nvSpPr>
          <p:spPr>
            <a:xfrm flipH="1">
              <a:off x="10258739" y="3025082"/>
              <a:ext cx="1492706" cy="2323813"/>
            </a:xfrm>
            <a:custGeom>
              <a:avLst/>
              <a:gdLst>
                <a:gd name="connsiteX0" fmla="*/ 749395 w 1347537"/>
                <a:gd name="connsiteY0" fmla="*/ 55001 h 2323813"/>
                <a:gd name="connsiteX1" fmla="*/ 1189407 w 1347537"/>
                <a:gd name="connsiteY1" fmla="*/ 0 h 2323813"/>
                <a:gd name="connsiteX2" fmla="*/ 1347537 w 1347537"/>
                <a:gd name="connsiteY2" fmla="*/ 2323813 h 2323813"/>
                <a:gd name="connsiteX3" fmla="*/ 0 w 1347537"/>
                <a:gd name="connsiteY3" fmla="*/ 2206935 h 2323813"/>
                <a:gd name="connsiteX4" fmla="*/ 749395 w 1347537"/>
                <a:gd name="connsiteY4" fmla="*/ 55001 h 2323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7537" h="2323813">
                  <a:moveTo>
                    <a:pt x="749395" y="55001"/>
                  </a:moveTo>
                  <a:lnTo>
                    <a:pt x="1189407" y="0"/>
                  </a:lnTo>
                  <a:lnTo>
                    <a:pt x="1347537" y="2323813"/>
                  </a:lnTo>
                  <a:lnTo>
                    <a:pt x="0" y="2206935"/>
                  </a:lnTo>
                  <a:lnTo>
                    <a:pt x="749395" y="55001"/>
                  </a:lnTo>
                  <a:close/>
                </a:path>
              </a:pathLst>
            </a:custGeom>
            <a:solidFill>
              <a:srgbClr val="FFD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E288F1BF-6441-AD49-9125-E9EF472CBA10}"/>
                </a:ext>
              </a:extLst>
            </p:cNvPr>
            <p:cNvSpPr txBox="1"/>
            <p:nvPr/>
          </p:nvSpPr>
          <p:spPr>
            <a:xfrm>
              <a:off x="10366894" y="4084032"/>
              <a:ext cx="1189407" cy="830997"/>
            </a:xfrm>
            <a:prstGeom prst="rect">
              <a:avLst/>
            </a:prstGeom>
            <a:noFill/>
          </p:spPr>
          <p:txBody>
            <a:bodyPr wrap="square" rtlCol="0">
              <a:spAutoFit/>
            </a:bodyPr>
            <a:lstStyle/>
            <a:p>
              <a:pPr algn="ctr"/>
              <a:r>
                <a:rPr lang="en-US" sz="2400" dirty="0">
                  <a:latin typeface="+mj-lt"/>
                </a:rPr>
                <a:t>lost</a:t>
              </a:r>
            </a:p>
            <a:p>
              <a:pPr algn="ctr"/>
              <a:r>
                <a:rPr lang="en-US" sz="2400" i="1" dirty="0">
                  <a:latin typeface="+mj-lt"/>
                </a:rPr>
                <a:t>vis viva</a:t>
              </a:r>
              <a:endParaRPr lang="en-US" sz="2400" dirty="0">
                <a:latin typeface="+mj-lt"/>
              </a:endParaRPr>
            </a:p>
          </p:txBody>
        </p:sp>
      </p:grpSp>
      <p:grpSp>
        <p:nvGrpSpPr>
          <p:cNvPr id="9" name="Group 8">
            <a:extLst>
              <a:ext uri="{FF2B5EF4-FFF2-40B4-BE49-F238E27FC236}">
                <a16:creationId xmlns:a16="http://schemas.microsoft.com/office/drawing/2014/main" id="{7B889CDB-B7FB-A748-849C-CE6C4E1E5EEA}"/>
              </a:ext>
            </a:extLst>
          </p:cNvPr>
          <p:cNvGrpSpPr/>
          <p:nvPr/>
        </p:nvGrpSpPr>
        <p:grpSpPr>
          <a:xfrm>
            <a:off x="8587111" y="2970083"/>
            <a:ext cx="1292535" cy="2426940"/>
            <a:chOff x="8587111" y="2970083"/>
            <a:chExt cx="1292535" cy="2426940"/>
          </a:xfrm>
        </p:grpSpPr>
        <p:sp>
          <p:nvSpPr>
            <p:cNvPr id="33" name="Freeform 32">
              <a:extLst>
                <a:ext uri="{FF2B5EF4-FFF2-40B4-BE49-F238E27FC236}">
                  <a16:creationId xmlns:a16="http://schemas.microsoft.com/office/drawing/2014/main" id="{6037003B-6541-3547-A726-80451ED3A9F2}"/>
                </a:ext>
              </a:extLst>
            </p:cNvPr>
            <p:cNvSpPr/>
            <p:nvPr/>
          </p:nvSpPr>
          <p:spPr>
            <a:xfrm>
              <a:off x="8587111" y="2970083"/>
              <a:ext cx="1292535" cy="2426940"/>
            </a:xfrm>
            <a:custGeom>
              <a:avLst/>
              <a:gdLst>
                <a:gd name="connsiteX0" fmla="*/ 749395 w 1347537"/>
                <a:gd name="connsiteY0" fmla="*/ 55001 h 2323813"/>
                <a:gd name="connsiteX1" fmla="*/ 1189407 w 1347537"/>
                <a:gd name="connsiteY1" fmla="*/ 0 h 2323813"/>
                <a:gd name="connsiteX2" fmla="*/ 1347537 w 1347537"/>
                <a:gd name="connsiteY2" fmla="*/ 2323813 h 2323813"/>
                <a:gd name="connsiteX3" fmla="*/ 0 w 1347537"/>
                <a:gd name="connsiteY3" fmla="*/ 2206935 h 2323813"/>
                <a:gd name="connsiteX4" fmla="*/ 749395 w 1347537"/>
                <a:gd name="connsiteY4" fmla="*/ 55001 h 2323813"/>
                <a:gd name="connsiteX0" fmla="*/ 749395 w 1347537"/>
                <a:gd name="connsiteY0" fmla="*/ 0 h 2323813"/>
                <a:gd name="connsiteX1" fmla="*/ 1189407 w 1347537"/>
                <a:gd name="connsiteY1" fmla="*/ 0 h 2323813"/>
                <a:gd name="connsiteX2" fmla="*/ 1347537 w 1347537"/>
                <a:gd name="connsiteY2" fmla="*/ 2323813 h 2323813"/>
                <a:gd name="connsiteX3" fmla="*/ 0 w 1347537"/>
                <a:gd name="connsiteY3" fmla="*/ 2206935 h 2323813"/>
                <a:gd name="connsiteX4" fmla="*/ 749395 w 1347537"/>
                <a:gd name="connsiteY4" fmla="*/ 0 h 2323813"/>
                <a:gd name="connsiteX0" fmla="*/ 749395 w 1505666"/>
                <a:gd name="connsiteY0" fmla="*/ 0 h 2426940"/>
                <a:gd name="connsiteX1" fmla="*/ 1189407 w 1505666"/>
                <a:gd name="connsiteY1" fmla="*/ 0 h 2426940"/>
                <a:gd name="connsiteX2" fmla="*/ 1505666 w 1505666"/>
                <a:gd name="connsiteY2" fmla="*/ 2426940 h 2426940"/>
                <a:gd name="connsiteX3" fmla="*/ 0 w 1505666"/>
                <a:gd name="connsiteY3" fmla="*/ 2206935 h 2426940"/>
                <a:gd name="connsiteX4" fmla="*/ 749395 w 1505666"/>
                <a:gd name="connsiteY4" fmla="*/ 0 h 2426940"/>
                <a:gd name="connsiteX0" fmla="*/ 536264 w 1292535"/>
                <a:gd name="connsiteY0" fmla="*/ 0 h 2426940"/>
                <a:gd name="connsiteX1" fmla="*/ 976276 w 1292535"/>
                <a:gd name="connsiteY1" fmla="*/ 0 h 2426940"/>
                <a:gd name="connsiteX2" fmla="*/ 1292535 w 1292535"/>
                <a:gd name="connsiteY2" fmla="*/ 2426940 h 2426940"/>
                <a:gd name="connsiteX3" fmla="*/ 0 w 1292535"/>
                <a:gd name="connsiteY3" fmla="*/ 2392565 h 2426940"/>
                <a:gd name="connsiteX4" fmla="*/ 536264 w 1292535"/>
                <a:gd name="connsiteY4" fmla="*/ 0 h 2426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535" h="2426940">
                  <a:moveTo>
                    <a:pt x="536264" y="0"/>
                  </a:moveTo>
                  <a:lnTo>
                    <a:pt x="976276" y="0"/>
                  </a:lnTo>
                  <a:lnTo>
                    <a:pt x="1292535" y="2426940"/>
                  </a:lnTo>
                  <a:lnTo>
                    <a:pt x="0" y="2392565"/>
                  </a:lnTo>
                  <a:lnTo>
                    <a:pt x="536264" y="0"/>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FC29C1-9FE7-F546-B7D4-4854951AFA71}"/>
                </a:ext>
              </a:extLst>
            </p:cNvPr>
            <p:cNvSpPr txBox="1"/>
            <p:nvPr/>
          </p:nvSpPr>
          <p:spPr>
            <a:xfrm>
              <a:off x="8642591" y="4102231"/>
              <a:ext cx="1189407" cy="830997"/>
            </a:xfrm>
            <a:prstGeom prst="rect">
              <a:avLst/>
            </a:prstGeom>
            <a:noFill/>
          </p:spPr>
          <p:txBody>
            <a:bodyPr wrap="square" rtlCol="0">
              <a:spAutoFit/>
            </a:bodyPr>
            <a:lstStyle/>
            <a:p>
              <a:pPr algn="ctr"/>
              <a:r>
                <a:rPr lang="en-US" sz="2400" dirty="0">
                  <a:latin typeface="+mj-lt"/>
                </a:rPr>
                <a:t>final</a:t>
              </a:r>
            </a:p>
            <a:p>
              <a:pPr algn="ctr"/>
              <a:r>
                <a:rPr lang="en-US" sz="2400" i="1" dirty="0">
                  <a:latin typeface="+mj-lt"/>
                </a:rPr>
                <a:t>vis viva</a:t>
              </a:r>
              <a:endParaRPr lang="en-US" sz="2400" dirty="0">
                <a:latin typeface="+mj-lt"/>
              </a:endParaRPr>
            </a:p>
          </p:txBody>
        </p:sp>
      </p:grpSp>
      <p:grpSp>
        <p:nvGrpSpPr>
          <p:cNvPr id="8" name="Group 7">
            <a:extLst>
              <a:ext uri="{FF2B5EF4-FFF2-40B4-BE49-F238E27FC236}">
                <a16:creationId xmlns:a16="http://schemas.microsoft.com/office/drawing/2014/main" id="{C5A5921A-8DD6-1A4A-8C52-9546E5951E1A}"/>
              </a:ext>
            </a:extLst>
          </p:cNvPr>
          <p:cNvGrpSpPr/>
          <p:nvPr/>
        </p:nvGrpSpPr>
        <p:grpSpPr>
          <a:xfrm>
            <a:off x="6868313" y="3025083"/>
            <a:ext cx="1347537" cy="2323813"/>
            <a:chOff x="6868313" y="3025083"/>
            <a:chExt cx="1347537" cy="2323813"/>
          </a:xfrm>
        </p:grpSpPr>
        <p:sp>
          <p:nvSpPr>
            <p:cNvPr id="3" name="Freeform 2">
              <a:extLst>
                <a:ext uri="{FF2B5EF4-FFF2-40B4-BE49-F238E27FC236}">
                  <a16:creationId xmlns:a16="http://schemas.microsoft.com/office/drawing/2014/main" id="{C7C1BF51-DF2D-CE4B-9FA5-76C551CC2636}"/>
                </a:ext>
              </a:extLst>
            </p:cNvPr>
            <p:cNvSpPr/>
            <p:nvPr/>
          </p:nvSpPr>
          <p:spPr>
            <a:xfrm>
              <a:off x="6868313" y="3025083"/>
              <a:ext cx="1347537" cy="2323813"/>
            </a:xfrm>
            <a:custGeom>
              <a:avLst/>
              <a:gdLst>
                <a:gd name="connsiteX0" fmla="*/ 749395 w 1347537"/>
                <a:gd name="connsiteY0" fmla="*/ 55001 h 2323813"/>
                <a:gd name="connsiteX1" fmla="*/ 1189407 w 1347537"/>
                <a:gd name="connsiteY1" fmla="*/ 0 h 2323813"/>
                <a:gd name="connsiteX2" fmla="*/ 1347537 w 1347537"/>
                <a:gd name="connsiteY2" fmla="*/ 2323813 h 2323813"/>
                <a:gd name="connsiteX3" fmla="*/ 0 w 1347537"/>
                <a:gd name="connsiteY3" fmla="*/ 2206935 h 2323813"/>
                <a:gd name="connsiteX4" fmla="*/ 749395 w 1347537"/>
                <a:gd name="connsiteY4" fmla="*/ 55001 h 2323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7537" h="2323813">
                  <a:moveTo>
                    <a:pt x="749395" y="55001"/>
                  </a:moveTo>
                  <a:lnTo>
                    <a:pt x="1189407" y="0"/>
                  </a:lnTo>
                  <a:lnTo>
                    <a:pt x="1347537" y="2323813"/>
                  </a:lnTo>
                  <a:lnTo>
                    <a:pt x="0" y="2206935"/>
                  </a:lnTo>
                  <a:lnTo>
                    <a:pt x="749395" y="55001"/>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9181C4E6-5654-8845-ADC8-CF1C1ECC9C6D}"/>
                </a:ext>
              </a:extLst>
            </p:cNvPr>
            <p:cNvSpPr txBox="1"/>
            <p:nvPr/>
          </p:nvSpPr>
          <p:spPr>
            <a:xfrm>
              <a:off x="7003209" y="4102232"/>
              <a:ext cx="1189407" cy="830997"/>
            </a:xfrm>
            <a:prstGeom prst="rect">
              <a:avLst/>
            </a:prstGeom>
            <a:noFill/>
          </p:spPr>
          <p:txBody>
            <a:bodyPr wrap="square" rtlCol="0">
              <a:spAutoFit/>
            </a:bodyPr>
            <a:lstStyle/>
            <a:p>
              <a:pPr algn="ctr"/>
              <a:r>
                <a:rPr lang="en-US" sz="2400" dirty="0">
                  <a:latin typeface="+mj-lt"/>
                </a:rPr>
                <a:t>initial</a:t>
              </a:r>
            </a:p>
            <a:p>
              <a:pPr algn="ctr"/>
              <a:r>
                <a:rPr lang="en-US" sz="2400" i="1" dirty="0">
                  <a:latin typeface="+mj-lt"/>
                </a:rPr>
                <a:t>vis viva</a:t>
              </a:r>
              <a:endParaRPr lang="en-US" sz="2400" dirty="0">
                <a:latin typeface="+mj-lt"/>
              </a:endParaRPr>
            </a:p>
          </p:txBody>
        </p:sp>
      </p:grpSp>
      <p:sp>
        <p:nvSpPr>
          <p:cNvPr id="31" name="Freeform 30">
            <a:extLst>
              <a:ext uri="{FF2B5EF4-FFF2-40B4-BE49-F238E27FC236}">
                <a16:creationId xmlns:a16="http://schemas.microsoft.com/office/drawing/2014/main" id="{882C09EA-18F3-2A4E-9D99-6758E6853975}"/>
              </a:ext>
            </a:extLst>
          </p:cNvPr>
          <p:cNvSpPr/>
          <p:nvPr/>
        </p:nvSpPr>
        <p:spPr>
          <a:xfrm>
            <a:off x="74174" y="257550"/>
            <a:ext cx="10901548" cy="872004"/>
          </a:xfrm>
          <a:custGeom>
            <a:avLst/>
            <a:gdLst>
              <a:gd name="connsiteX0" fmla="*/ 546264 w 10901548"/>
              <a:gd name="connsiteY0" fmla="*/ 0 h 819397"/>
              <a:gd name="connsiteX1" fmla="*/ 10818420 w 10901548"/>
              <a:gd name="connsiteY1" fmla="*/ 154379 h 819397"/>
              <a:gd name="connsiteX2" fmla="*/ 10901548 w 10901548"/>
              <a:gd name="connsiteY2" fmla="*/ 570015 h 819397"/>
              <a:gd name="connsiteX3" fmla="*/ 0 w 10901548"/>
              <a:gd name="connsiteY3" fmla="*/ 819397 h 819397"/>
              <a:gd name="connsiteX4" fmla="*/ 546264 w 10901548"/>
              <a:gd name="connsiteY4" fmla="*/ 0 h 819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01548" h="819397">
                <a:moveTo>
                  <a:pt x="546264" y="0"/>
                </a:moveTo>
                <a:lnTo>
                  <a:pt x="10818420" y="154379"/>
                </a:lnTo>
                <a:lnTo>
                  <a:pt x="10901548" y="570015"/>
                </a:lnTo>
                <a:lnTo>
                  <a:pt x="0" y="819397"/>
                </a:lnTo>
                <a:lnTo>
                  <a:pt x="546264"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10B5BB-67EB-6D46-9842-910BC18B0978}"/>
              </a:ext>
            </a:extLst>
          </p:cNvPr>
          <p:cNvSpPr>
            <a:spLocks noGrp="1"/>
          </p:cNvSpPr>
          <p:nvPr>
            <p:ph type="title"/>
          </p:nvPr>
        </p:nvSpPr>
        <p:spPr/>
        <p:txBody>
          <a:bodyPr/>
          <a:lstStyle/>
          <a:p>
            <a:r>
              <a:rPr lang="en-US" dirty="0"/>
              <a:t>Lazare’s dissipative ontology</a:t>
            </a:r>
          </a:p>
        </p:txBody>
      </p:sp>
      <p:sp>
        <p:nvSpPr>
          <p:cNvPr id="4" name="Slide Number Placeholder 3">
            <a:extLst>
              <a:ext uri="{FF2B5EF4-FFF2-40B4-BE49-F238E27FC236}">
                <a16:creationId xmlns:a16="http://schemas.microsoft.com/office/drawing/2014/main" id="{7D085537-38C8-7D4F-BA9F-67E87031236E}"/>
              </a:ext>
            </a:extLst>
          </p:cNvPr>
          <p:cNvSpPr>
            <a:spLocks noGrp="1"/>
          </p:cNvSpPr>
          <p:nvPr>
            <p:ph type="sldNum" sz="quarter" idx="12"/>
          </p:nvPr>
        </p:nvSpPr>
        <p:spPr/>
        <p:txBody>
          <a:bodyPr/>
          <a:lstStyle/>
          <a:p>
            <a:fld id="{4A2E0A87-2B1C-6743-89B9-8068540C3467}" type="slidenum">
              <a:rPr lang="en-US" smtClean="0"/>
              <a:t>28</a:t>
            </a:fld>
            <a:endParaRPr lang="en-US"/>
          </a:p>
        </p:txBody>
      </p:sp>
      <p:sp>
        <p:nvSpPr>
          <p:cNvPr id="6" name="TextBox 5">
            <a:extLst>
              <a:ext uri="{FF2B5EF4-FFF2-40B4-BE49-F238E27FC236}">
                <a16:creationId xmlns:a16="http://schemas.microsoft.com/office/drawing/2014/main" id="{DC830A00-6074-CB41-A7C8-173CD68C0D85}"/>
              </a:ext>
            </a:extLst>
          </p:cNvPr>
          <p:cNvSpPr txBox="1"/>
          <p:nvPr/>
        </p:nvSpPr>
        <p:spPr>
          <a:xfrm>
            <a:off x="326916" y="1142273"/>
            <a:ext cx="2540038" cy="923330"/>
          </a:xfrm>
          <a:prstGeom prst="rect">
            <a:avLst/>
          </a:prstGeom>
          <a:noFill/>
        </p:spPr>
        <p:txBody>
          <a:bodyPr wrap="square" rtlCol="0">
            <a:spAutoFit/>
          </a:bodyPr>
          <a:lstStyle/>
          <a:p>
            <a:pPr algn="r"/>
            <a:r>
              <a:rPr lang="en-US" dirty="0">
                <a:latin typeface="+mj-lt"/>
              </a:rPr>
              <a:t>Corpuscles are ”hard” bodies undergoing inelastic collisions</a:t>
            </a:r>
          </a:p>
        </p:txBody>
      </p:sp>
      <p:pic>
        <p:nvPicPr>
          <p:cNvPr id="12" name="Content Placeholder 11">
            <a:extLst>
              <a:ext uri="{FF2B5EF4-FFF2-40B4-BE49-F238E27FC236}">
                <a16:creationId xmlns:a16="http://schemas.microsoft.com/office/drawing/2014/main" id="{2153C236-D5F3-F248-91B7-4CAE6DE74579}"/>
              </a:ext>
            </a:extLst>
          </p:cNvPr>
          <p:cNvPicPr>
            <a:picLocks noGrp="1" noChangeAspect="1"/>
          </p:cNvPicPr>
          <p:nvPr>
            <p:ph idx="1"/>
          </p:nvPr>
        </p:nvPicPr>
        <p:blipFill>
          <a:blip r:embed="rId2"/>
          <a:stretch>
            <a:fillRect/>
          </a:stretch>
        </p:blipFill>
        <p:spPr>
          <a:xfrm>
            <a:off x="3225836" y="1113650"/>
            <a:ext cx="4598224" cy="1193124"/>
          </a:xfrm>
        </p:spPr>
      </p:pic>
      <p:grpSp>
        <p:nvGrpSpPr>
          <p:cNvPr id="16" name="Group 15">
            <a:extLst>
              <a:ext uri="{FF2B5EF4-FFF2-40B4-BE49-F238E27FC236}">
                <a16:creationId xmlns:a16="http://schemas.microsoft.com/office/drawing/2014/main" id="{94A1F1A0-6A90-4A4E-98EE-ACEE09800C16}"/>
              </a:ext>
            </a:extLst>
          </p:cNvPr>
          <p:cNvGrpSpPr/>
          <p:nvPr/>
        </p:nvGrpSpPr>
        <p:grpSpPr>
          <a:xfrm>
            <a:off x="3139258" y="1078093"/>
            <a:ext cx="4771380" cy="1333786"/>
            <a:chOff x="3139258" y="1078093"/>
            <a:chExt cx="4771380" cy="1333786"/>
          </a:xfrm>
        </p:grpSpPr>
        <p:sp>
          <p:nvSpPr>
            <p:cNvPr id="15" name="Rectangle 14">
              <a:extLst>
                <a:ext uri="{FF2B5EF4-FFF2-40B4-BE49-F238E27FC236}">
                  <a16:creationId xmlns:a16="http://schemas.microsoft.com/office/drawing/2014/main" id="{B537F614-5AC5-6D49-BD33-52E706B40188}"/>
                </a:ext>
              </a:extLst>
            </p:cNvPr>
            <p:cNvSpPr/>
            <p:nvPr/>
          </p:nvSpPr>
          <p:spPr>
            <a:xfrm>
              <a:off x="3139258" y="1078093"/>
              <a:ext cx="4771380" cy="133378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CC24FC13-6FB7-3240-988B-546A23AB7EE3}"/>
                </a:ext>
              </a:extLst>
            </p:cNvPr>
            <p:cNvPicPr>
              <a:picLocks noChangeAspect="1"/>
            </p:cNvPicPr>
            <p:nvPr/>
          </p:nvPicPr>
          <p:blipFill>
            <a:blip r:embed="rId3"/>
            <a:stretch>
              <a:fillRect/>
            </a:stretch>
          </p:blipFill>
          <p:spPr>
            <a:xfrm>
              <a:off x="5135860" y="1102267"/>
              <a:ext cx="2117559" cy="1215889"/>
            </a:xfrm>
            <a:prstGeom prst="rect">
              <a:avLst/>
            </a:prstGeom>
          </p:spPr>
        </p:pic>
      </p:grpSp>
      <p:grpSp>
        <p:nvGrpSpPr>
          <p:cNvPr id="5" name="Group 4">
            <a:extLst>
              <a:ext uri="{FF2B5EF4-FFF2-40B4-BE49-F238E27FC236}">
                <a16:creationId xmlns:a16="http://schemas.microsoft.com/office/drawing/2014/main" id="{6BBFE000-238A-FB4B-B328-0548BEAF2D87}"/>
              </a:ext>
            </a:extLst>
          </p:cNvPr>
          <p:cNvGrpSpPr/>
          <p:nvPr/>
        </p:nvGrpSpPr>
        <p:grpSpPr>
          <a:xfrm>
            <a:off x="440555" y="2767646"/>
            <a:ext cx="10780617" cy="2425700"/>
            <a:chOff x="440555" y="2767646"/>
            <a:chExt cx="10780617" cy="2425700"/>
          </a:xfrm>
        </p:grpSpPr>
        <p:pic>
          <p:nvPicPr>
            <p:cNvPr id="18" name="Picture 17">
              <a:extLst>
                <a:ext uri="{FF2B5EF4-FFF2-40B4-BE49-F238E27FC236}">
                  <a16:creationId xmlns:a16="http://schemas.microsoft.com/office/drawing/2014/main" id="{35DFEDB1-579D-5D4F-8A9B-DEC888F26BEA}"/>
                </a:ext>
              </a:extLst>
            </p:cNvPr>
            <p:cNvPicPr>
              <a:picLocks noChangeAspect="1"/>
            </p:cNvPicPr>
            <p:nvPr/>
          </p:nvPicPr>
          <p:blipFill>
            <a:blip r:embed="rId4"/>
            <a:stretch>
              <a:fillRect/>
            </a:stretch>
          </p:blipFill>
          <p:spPr>
            <a:xfrm>
              <a:off x="440555" y="2767646"/>
              <a:ext cx="5892800" cy="2425700"/>
            </a:xfrm>
            <a:prstGeom prst="rect">
              <a:avLst/>
            </a:prstGeom>
          </p:spPr>
        </p:pic>
        <p:sp>
          <p:nvSpPr>
            <p:cNvPr id="19" name="TextBox 18">
              <a:extLst>
                <a:ext uri="{FF2B5EF4-FFF2-40B4-BE49-F238E27FC236}">
                  <a16:creationId xmlns:a16="http://schemas.microsoft.com/office/drawing/2014/main" id="{FAA6FA64-B60E-0342-95C3-2B0522A45C3A}"/>
                </a:ext>
              </a:extLst>
            </p:cNvPr>
            <p:cNvSpPr txBox="1"/>
            <p:nvPr/>
          </p:nvSpPr>
          <p:spPr>
            <a:xfrm>
              <a:off x="7253419" y="2909546"/>
              <a:ext cx="3967753" cy="707886"/>
            </a:xfrm>
            <a:prstGeom prst="rect">
              <a:avLst/>
            </a:prstGeom>
            <a:noFill/>
          </p:spPr>
          <p:txBody>
            <a:bodyPr wrap="none" rtlCol="0">
              <a:spAutoFit/>
            </a:bodyPr>
            <a:lstStyle/>
            <a:p>
              <a:r>
                <a:rPr lang="en-US" sz="4000" i="1" dirty="0">
                  <a:latin typeface="+mj-lt"/>
                </a:rPr>
                <a:t>mW</a:t>
              </a:r>
              <a:r>
                <a:rPr lang="en-US" sz="4000" baseline="30000" dirty="0">
                  <a:latin typeface="+mj-lt"/>
                </a:rPr>
                <a:t>2</a:t>
              </a:r>
              <a:r>
                <a:rPr lang="en-US" sz="4000" dirty="0">
                  <a:latin typeface="+mj-lt"/>
                </a:rPr>
                <a:t> = </a:t>
              </a:r>
              <a:r>
                <a:rPr lang="en-US" sz="4000" i="1" dirty="0">
                  <a:latin typeface="+mj-lt"/>
                </a:rPr>
                <a:t>mV</a:t>
              </a:r>
              <a:r>
                <a:rPr lang="en-US" sz="4000" baseline="30000" dirty="0">
                  <a:latin typeface="+mj-lt"/>
                </a:rPr>
                <a:t>2 </a:t>
              </a:r>
              <a:r>
                <a:rPr lang="en-US" sz="4000" dirty="0">
                  <a:latin typeface="+mj-lt"/>
                </a:rPr>
                <a:t>+ </a:t>
              </a:r>
              <a:r>
                <a:rPr lang="en-US" sz="4000" i="1" dirty="0">
                  <a:latin typeface="+mj-lt"/>
                </a:rPr>
                <a:t>mU</a:t>
              </a:r>
              <a:r>
                <a:rPr lang="en-US" sz="4000" baseline="30000" dirty="0">
                  <a:latin typeface="+mj-lt"/>
                </a:rPr>
                <a:t>2</a:t>
              </a:r>
              <a:endParaRPr lang="en-US" sz="4000" i="1" baseline="30000" dirty="0">
                <a:latin typeface="+mj-lt"/>
              </a:endParaRPr>
            </a:p>
          </p:txBody>
        </p:sp>
      </p:grpSp>
    </p:spTree>
    <p:extLst>
      <p:ext uri="{BB962C8B-B14F-4D97-AF65-F5344CB8AC3E}">
        <p14:creationId xmlns:p14="http://schemas.microsoft.com/office/powerpoint/2010/main" val="1156163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882C09EA-18F3-2A4E-9D99-6758E6853975}"/>
              </a:ext>
            </a:extLst>
          </p:cNvPr>
          <p:cNvSpPr/>
          <p:nvPr/>
        </p:nvSpPr>
        <p:spPr>
          <a:xfrm>
            <a:off x="74174" y="257550"/>
            <a:ext cx="10901548" cy="872004"/>
          </a:xfrm>
          <a:custGeom>
            <a:avLst/>
            <a:gdLst>
              <a:gd name="connsiteX0" fmla="*/ 546264 w 10901548"/>
              <a:gd name="connsiteY0" fmla="*/ 0 h 819397"/>
              <a:gd name="connsiteX1" fmla="*/ 10818420 w 10901548"/>
              <a:gd name="connsiteY1" fmla="*/ 154379 h 819397"/>
              <a:gd name="connsiteX2" fmla="*/ 10901548 w 10901548"/>
              <a:gd name="connsiteY2" fmla="*/ 570015 h 819397"/>
              <a:gd name="connsiteX3" fmla="*/ 0 w 10901548"/>
              <a:gd name="connsiteY3" fmla="*/ 819397 h 819397"/>
              <a:gd name="connsiteX4" fmla="*/ 546264 w 10901548"/>
              <a:gd name="connsiteY4" fmla="*/ 0 h 819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01548" h="819397">
                <a:moveTo>
                  <a:pt x="546264" y="0"/>
                </a:moveTo>
                <a:lnTo>
                  <a:pt x="10818420" y="154379"/>
                </a:lnTo>
                <a:lnTo>
                  <a:pt x="10901548" y="570015"/>
                </a:lnTo>
                <a:lnTo>
                  <a:pt x="0" y="819397"/>
                </a:lnTo>
                <a:lnTo>
                  <a:pt x="546264"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10B5BB-67EB-6D46-9842-910BC18B0978}"/>
              </a:ext>
            </a:extLst>
          </p:cNvPr>
          <p:cNvSpPr>
            <a:spLocks noGrp="1"/>
          </p:cNvSpPr>
          <p:nvPr>
            <p:ph type="title"/>
          </p:nvPr>
        </p:nvSpPr>
        <p:spPr/>
        <p:txBody>
          <a:bodyPr/>
          <a:lstStyle/>
          <a:p>
            <a:r>
              <a:rPr lang="en-US" dirty="0"/>
              <a:t>Lazare’s dissipative ontology</a:t>
            </a:r>
          </a:p>
        </p:txBody>
      </p:sp>
      <p:sp>
        <p:nvSpPr>
          <p:cNvPr id="4" name="Slide Number Placeholder 3">
            <a:extLst>
              <a:ext uri="{FF2B5EF4-FFF2-40B4-BE49-F238E27FC236}">
                <a16:creationId xmlns:a16="http://schemas.microsoft.com/office/drawing/2014/main" id="{7D085537-38C8-7D4F-BA9F-67E87031236E}"/>
              </a:ext>
            </a:extLst>
          </p:cNvPr>
          <p:cNvSpPr>
            <a:spLocks noGrp="1"/>
          </p:cNvSpPr>
          <p:nvPr>
            <p:ph type="sldNum" sz="quarter" idx="12"/>
          </p:nvPr>
        </p:nvSpPr>
        <p:spPr>
          <a:xfrm>
            <a:off x="11220226" y="5196917"/>
            <a:ext cx="585395" cy="365125"/>
          </a:xfrm>
        </p:spPr>
        <p:txBody>
          <a:bodyPr/>
          <a:lstStyle/>
          <a:p>
            <a:fld id="{4A2E0A87-2B1C-6743-89B9-8068540C3467}" type="slidenum">
              <a:rPr lang="en-US" smtClean="0"/>
              <a:t>29</a:t>
            </a:fld>
            <a:endParaRPr lang="en-US"/>
          </a:p>
        </p:txBody>
      </p:sp>
      <p:grpSp>
        <p:nvGrpSpPr>
          <p:cNvPr id="47" name="Group 46">
            <a:extLst>
              <a:ext uri="{FF2B5EF4-FFF2-40B4-BE49-F238E27FC236}">
                <a16:creationId xmlns:a16="http://schemas.microsoft.com/office/drawing/2014/main" id="{7E1F5BE5-9287-2F4B-93FA-1F168C7B2F57}"/>
              </a:ext>
            </a:extLst>
          </p:cNvPr>
          <p:cNvGrpSpPr/>
          <p:nvPr/>
        </p:nvGrpSpPr>
        <p:grpSpPr>
          <a:xfrm>
            <a:off x="386379" y="3878907"/>
            <a:ext cx="10755795" cy="1620302"/>
            <a:chOff x="351809" y="3941725"/>
            <a:chExt cx="10755795" cy="1620302"/>
          </a:xfrm>
        </p:grpSpPr>
        <p:sp>
          <p:nvSpPr>
            <p:cNvPr id="46" name="Freeform 45">
              <a:extLst>
                <a:ext uri="{FF2B5EF4-FFF2-40B4-BE49-F238E27FC236}">
                  <a16:creationId xmlns:a16="http://schemas.microsoft.com/office/drawing/2014/main" id="{68A77D1B-A64C-BA4C-A0A0-D28E2DCD984B}"/>
                </a:ext>
              </a:extLst>
            </p:cNvPr>
            <p:cNvSpPr/>
            <p:nvPr/>
          </p:nvSpPr>
          <p:spPr>
            <a:xfrm>
              <a:off x="1787549" y="4049486"/>
              <a:ext cx="9102749" cy="1512541"/>
            </a:xfrm>
            <a:custGeom>
              <a:avLst/>
              <a:gdLst>
                <a:gd name="connsiteX0" fmla="*/ 412511 w 9102749"/>
                <a:gd name="connsiteY0" fmla="*/ 158129 h 1512541"/>
                <a:gd name="connsiteX1" fmla="*/ 9102749 w 9102749"/>
                <a:gd name="connsiteY1" fmla="*/ 0 h 1512541"/>
                <a:gd name="connsiteX2" fmla="*/ 9095874 w 9102749"/>
                <a:gd name="connsiteY2" fmla="*/ 68752 h 1512541"/>
                <a:gd name="connsiteX3" fmla="*/ 9082123 w 9102749"/>
                <a:gd name="connsiteY3" fmla="*/ 158129 h 1512541"/>
                <a:gd name="connsiteX4" fmla="*/ 8848367 w 9102749"/>
                <a:gd name="connsiteY4" fmla="*/ 1512541 h 1512541"/>
                <a:gd name="connsiteX5" fmla="*/ 0 w 9102749"/>
                <a:gd name="connsiteY5" fmla="*/ 1361287 h 1512541"/>
                <a:gd name="connsiteX6" fmla="*/ 412511 w 9102749"/>
                <a:gd name="connsiteY6" fmla="*/ 158129 h 1512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2749" h="1512541">
                  <a:moveTo>
                    <a:pt x="412511" y="158129"/>
                  </a:moveTo>
                  <a:lnTo>
                    <a:pt x="9102749" y="0"/>
                  </a:lnTo>
                  <a:cubicBezTo>
                    <a:pt x="9100457" y="22917"/>
                    <a:pt x="9098853" y="45914"/>
                    <a:pt x="9095874" y="68752"/>
                  </a:cubicBezTo>
                  <a:cubicBezTo>
                    <a:pt x="9091975" y="98642"/>
                    <a:pt x="9082123" y="158129"/>
                    <a:pt x="9082123" y="158129"/>
                  </a:cubicBezTo>
                  <a:lnTo>
                    <a:pt x="8848367" y="1512541"/>
                  </a:lnTo>
                  <a:lnTo>
                    <a:pt x="0" y="1361287"/>
                  </a:lnTo>
                  <a:lnTo>
                    <a:pt x="412511" y="158129"/>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A31122A-C284-2A44-869D-5F704A328A40}"/>
                </a:ext>
              </a:extLst>
            </p:cNvPr>
            <p:cNvSpPr txBox="1"/>
            <p:nvPr/>
          </p:nvSpPr>
          <p:spPr>
            <a:xfrm>
              <a:off x="2048613" y="4167186"/>
              <a:ext cx="2619640" cy="1077218"/>
            </a:xfrm>
            <a:prstGeom prst="rect">
              <a:avLst/>
            </a:prstGeom>
            <a:noFill/>
          </p:spPr>
          <p:txBody>
            <a:bodyPr wrap="square" rtlCol="0">
              <a:spAutoFit/>
            </a:bodyPr>
            <a:lstStyle/>
            <a:p>
              <a:r>
                <a:rPr lang="en-US" sz="3200" dirty="0">
                  <a:latin typeface="+mj-lt"/>
                </a:rPr>
                <a:t>A scientific dead end</a:t>
              </a:r>
            </a:p>
          </p:txBody>
        </p:sp>
        <p:grpSp>
          <p:nvGrpSpPr>
            <p:cNvPr id="26" name="Group 25">
              <a:extLst>
                <a:ext uri="{FF2B5EF4-FFF2-40B4-BE49-F238E27FC236}">
                  <a16:creationId xmlns:a16="http://schemas.microsoft.com/office/drawing/2014/main" id="{18EF5E87-7E24-B942-A632-C23F95862922}"/>
                </a:ext>
              </a:extLst>
            </p:cNvPr>
            <p:cNvGrpSpPr/>
            <p:nvPr/>
          </p:nvGrpSpPr>
          <p:grpSpPr>
            <a:xfrm>
              <a:off x="351809" y="4011317"/>
              <a:ext cx="1368162" cy="1368162"/>
              <a:chOff x="6096000" y="5259519"/>
              <a:chExt cx="1368162" cy="1368162"/>
            </a:xfrm>
          </p:grpSpPr>
          <p:sp>
            <p:nvSpPr>
              <p:cNvPr id="23" name="Rounded Rectangle 22">
                <a:extLst>
                  <a:ext uri="{FF2B5EF4-FFF2-40B4-BE49-F238E27FC236}">
                    <a16:creationId xmlns:a16="http://schemas.microsoft.com/office/drawing/2014/main" id="{644E9FD9-1AE6-624C-813B-A2FB60DA0676}"/>
                  </a:ext>
                </a:extLst>
              </p:cNvPr>
              <p:cNvSpPr/>
              <p:nvPr/>
            </p:nvSpPr>
            <p:spPr>
              <a:xfrm rot="2700000">
                <a:off x="6096000" y="5259519"/>
                <a:ext cx="1368162" cy="1368162"/>
              </a:xfrm>
              <a:prstGeom prst="roundRect">
                <a:avLst/>
              </a:prstGeom>
              <a:solidFill>
                <a:srgbClr val="F9E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a:extLst>
                  <a:ext uri="{FF2B5EF4-FFF2-40B4-BE49-F238E27FC236}">
                    <a16:creationId xmlns:a16="http://schemas.microsoft.com/office/drawing/2014/main" id="{FA77E091-58F7-1648-929B-216CD13615E9}"/>
                  </a:ext>
                </a:extLst>
              </p:cNvPr>
              <p:cNvSpPr/>
              <p:nvPr/>
            </p:nvSpPr>
            <p:spPr>
              <a:xfrm rot="2700000">
                <a:off x="6183529" y="5342424"/>
                <a:ext cx="1202352" cy="1202352"/>
              </a:xfrm>
              <a:prstGeom prst="round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8C0B855-3A56-384F-A693-14EC71CA44ED}"/>
                  </a:ext>
                </a:extLst>
              </p:cNvPr>
              <p:cNvSpPr txBox="1"/>
              <p:nvPr/>
            </p:nvSpPr>
            <p:spPr>
              <a:xfrm>
                <a:off x="6194639" y="5538499"/>
                <a:ext cx="1202573" cy="954107"/>
              </a:xfrm>
              <a:prstGeom prst="rect">
                <a:avLst/>
              </a:prstGeom>
              <a:noFill/>
            </p:spPr>
            <p:txBody>
              <a:bodyPr wrap="none" rtlCol="0">
                <a:spAutoFit/>
              </a:bodyPr>
              <a:lstStyle/>
              <a:p>
                <a:pPr algn="ctr"/>
                <a:r>
                  <a:rPr lang="en-US" sz="2800" b="1" dirty="0">
                    <a:solidFill>
                      <a:schemeClr val="tx1">
                        <a:lumMod val="50000"/>
                        <a:lumOff val="50000"/>
                      </a:schemeClr>
                    </a:solidFill>
                  </a:rPr>
                  <a:t>DEAD</a:t>
                </a:r>
              </a:p>
              <a:p>
                <a:pPr algn="ctr"/>
                <a:r>
                  <a:rPr lang="en-US" sz="2800" b="1" dirty="0">
                    <a:solidFill>
                      <a:schemeClr val="tx1">
                        <a:lumMod val="50000"/>
                        <a:lumOff val="50000"/>
                      </a:schemeClr>
                    </a:solidFill>
                  </a:rPr>
                  <a:t>END</a:t>
                </a:r>
              </a:p>
            </p:txBody>
          </p:sp>
        </p:grpSp>
        <p:sp>
          <p:nvSpPr>
            <p:cNvPr id="27" name="TextBox 26">
              <a:extLst>
                <a:ext uri="{FF2B5EF4-FFF2-40B4-BE49-F238E27FC236}">
                  <a16:creationId xmlns:a16="http://schemas.microsoft.com/office/drawing/2014/main" id="{1D0BAE2E-D514-B248-9060-F48A3319B852}"/>
                </a:ext>
              </a:extLst>
            </p:cNvPr>
            <p:cNvSpPr txBox="1"/>
            <p:nvPr/>
          </p:nvSpPr>
          <p:spPr>
            <a:xfrm>
              <a:off x="5221091" y="3941725"/>
              <a:ext cx="2559426" cy="1384995"/>
            </a:xfrm>
            <a:prstGeom prst="rect">
              <a:avLst/>
            </a:prstGeom>
            <a:noFill/>
          </p:spPr>
          <p:txBody>
            <a:bodyPr wrap="square" rtlCol="0">
              <a:spAutoFit/>
            </a:bodyPr>
            <a:lstStyle/>
            <a:p>
              <a:r>
                <a:rPr lang="en-US" sz="2800" dirty="0">
                  <a:latin typeface="+mj-lt"/>
                </a:rPr>
                <a:t>Kinetic theory of gases is impossible.</a:t>
              </a:r>
            </a:p>
          </p:txBody>
        </p:sp>
        <p:sp>
          <p:nvSpPr>
            <p:cNvPr id="28" name="TextBox 27">
              <a:extLst>
                <a:ext uri="{FF2B5EF4-FFF2-40B4-BE49-F238E27FC236}">
                  <a16:creationId xmlns:a16="http://schemas.microsoft.com/office/drawing/2014/main" id="{149732E0-6F61-F649-8AAA-EADB36855B9D}"/>
                </a:ext>
              </a:extLst>
            </p:cNvPr>
            <p:cNvSpPr txBox="1"/>
            <p:nvPr/>
          </p:nvSpPr>
          <p:spPr>
            <a:xfrm>
              <a:off x="8090241" y="3941726"/>
              <a:ext cx="3017363" cy="1384995"/>
            </a:xfrm>
            <a:prstGeom prst="rect">
              <a:avLst/>
            </a:prstGeom>
            <a:noFill/>
          </p:spPr>
          <p:txBody>
            <a:bodyPr wrap="square" rtlCol="0">
              <a:spAutoFit/>
            </a:bodyPr>
            <a:lstStyle/>
            <a:p>
              <a:r>
                <a:rPr lang="en-US" sz="2800" dirty="0">
                  <a:latin typeface="+mj-lt"/>
                </a:rPr>
                <a:t>Later work based on a conservative ontology.</a:t>
              </a:r>
            </a:p>
          </p:txBody>
        </p:sp>
        <p:sp>
          <p:nvSpPr>
            <p:cNvPr id="29" name="Right Arrow 28">
              <a:extLst>
                <a:ext uri="{FF2B5EF4-FFF2-40B4-BE49-F238E27FC236}">
                  <a16:creationId xmlns:a16="http://schemas.microsoft.com/office/drawing/2014/main" id="{F3746259-820E-C54E-A0CB-33015CCAD307}"/>
                </a:ext>
              </a:extLst>
            </p:cNvPr>
            <p:cNvSpPr/>
            <p:nvPr/>
          </p:nvSpPr>
          <p:spPr>
            <a:xfrm>
              <a:off x="4348271" y="4436397"/>
              <a:ext cx="522514" cy="395649"/>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Arrow 29">
              <a:extLst>
                <a:ext uri="{FF2B5EF4-FFF2-40B4-BE49-F238E27FC236}">
                  <a16:creationId xmlns:a16="http://schemas.microsoft.com/office/drawing/2014/main" id="{753D8156-BA67-CD40-814A-315A1C5B0444}"/>
                </a:ext>
              </a:extLst>
            </p:cNvPr>
            <p:cNvSpPr/>
            <p:nvPr/>
          </p:nvSpPr>
          <p:spPr>
            <a:xfrm>
              <a:off x="7359603" y="4491399"/>
              <a:ext cx="522514" cy="395649"/>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3" name="Content Placeholder 42" descr="A picture containing text, person, old&#10;&#10;Description automatically generated">
            <a:extLst>
              <a:ext uri="{FF2B5EF4-FFF2-40B4-BE49-F238E27FC236}">
                <a16:creationId xmlns:a16="http://schemas.microsoft.com/office/drawing/2014/main" id="{778B2B9D-D12F-B44F-B8E7-FFEABB1CEED9}"/>
              </a:ext>
            </a:extLst>
          </p:cNvPr>
          <p:cNvPicPr>
            <a:picLocks noGrp="1" noChangeAspect="1"/>
          </p:cNvPicPr>
          <p:nvPr>
            <p:ph idx="1"/>
          </p:nvPr>
        </p:nvPicPr>
        <p:blipFill>
          <a:blip r:embed="rId2"/>
          <a:stretch>
            <a:fillRect/>
          </a:stretch>
        </p:blipFill>
        <p:spPr>
          <a:xfrm>
            <a:off x="3955076" y="1295958"/>
            <a:ext cx="2384691" cy="2066733"/>
          </a:xfrm>
        </p:spPr>
      </p:pic>
      <p:sp>
        <p:nvSpPr>
          <p:cNvPr id="44" name="TextBox 43">
            <a:extLst>
              <a:ext uri="{FF2B5EF4-FFF2-40B4-BE49-F238E27FC236}">
                <a16:creationId xmlns:a16="http://schemas.microsoft.com/office/drawing/2014/main" id="{B07FEEBF-604F-B34B-B85E-8E1A2A592CE7}"/>
              </a:ext>
            </a:extLst>
          </p:cNvPr>
          <p:cNvSpPr txBox="1"/>
          <p:nvPr/>
        </p:nvSpPr>
        <p:spPr>
          <a:xfrm>
            <a:off x="1217752" y="1356894"/>
            <a:ext cx="2523194" cy="1938992"/>
          </a:xfrm>
          <a:prstGeom prst="rect">
            <a:avLst/>
          </a:prstGeom>
          <a:noFill/>
        </p:spPr>
        <p:txBody>
          <a:bodyPr wrap="square" rtlCol="0">
            <a:spAutoFit/>
          </a:bodyPr>
          <a:lstStyle/>
          <a:p>
            <a:pPr algn="r"/>
            <a:r>
              <a:rPr lang="en-US" sz="2400" i="1" dirty="0">
                <a:latin typeface="+mj-lt"/>
              </a:rPr>
              <a:t>How else can I distinguish efficient from inefficient machines?</a:t>
            </a:r>
          </a:p>
        </p:txBody>
      </p:sp>
      <p:sp>
        <p:nvSpPr>
          <p:cNvPr id="45" name="TextBox 44">
            <a:extLst>
              <a:ext uri="{FF2B5EF4-FFF2-40B4-BE49-F238E27FC236}">
                <a16:creationId xmlns:a16="http://schemas.microsoft.com/office/drawing/2014/main" id="{8807908A-0CD1-3242-9FF0-70EED8D92023}"/>
              </a:ext>
            </a:extLst>
          </p:cNvPr>
          <p:cNvSpPr txBox="1"/>
          <p:nvPr/>
        </p:nvSpPr>
        <p:spPr>
          <a:xfrm>
            <a:off x="6553897" y="1361258"/>
            <a:ext cx="2523194" cy="1938992"/>
          </a:xfrm>
          <a:prstGeom prst="rect">
            <a:avLst/>
          </a:prstGeom>
          <a:noFill/>
        </p:spPr>
        <p:txBody>
          <a:bodyPr wrap="square" rtlCol="0">
            <a:spAutoFit/>
          </a:bodyPr>
          <a:lstStyle/>
          <a:p>
            <a:r>
              <a:rPr lang="en-US" sz="2400" i="1" dirty="0">
                <a:latin typeface="+mj-lt"/>
              </a:rPr>
              <a:t>If collisions conserve vis viva, then all machines are equally efficient.</a:t>
            </a:r>
          </a:p>
        </p:txBody>
      </p:sp>
    </p:spTree>
    <p:extLst>
      <p:ext uri="{BB962C8B-B14F-4D97-AF65-F5344CB8AC3E}">
        <p14:creationId xmlns:p14="http://schemas.microsoft.com/office/powerpoint/2010/main" val="3558254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06BE32D5-1163-DC41-8E78-E2EFCC3F7796}"/>
              </a:ext>
            </a:extLst>
          </p:cNvPr>
          <p:cNvSpPr/>
          <p:nvPr/>
        </p:nvSpPr>
        <p:spPr>
          <a:xfrm>
            <a:off x="4286250" y="182880"/>
            <a:ext cx="6629400" cy="6173470"/>
          </a:xfrm>
          <a:custGeom>
            <a:avLst/>
            <a:gdLst>
              <a:gd name="connsiteX0" fmla="*/ 2754630 w 6629400"/>
              <a:gd name="connsiteY0" fmla="*/ 0 h 5692140"/>
              <a:gd name="connsiteX1" fmla="*/ 6629400 w 6629400"/>
              <a:gd name="connsiteY1" fmla="*/ 1794510 h 5692140"/>
              <a:gd name="connsiteX2" fmla="*/ 4766310 w 6629400"/>
              <a:gd name="connsiteY2" fmla="*/ 5692140 h 5692140"/>
              <a:gd name="connsiteX3" fmla="*/ 0 w 6629400"/>
              <a:gd name="connsiteY3" fmla="*/ 3566160 h 5692140"/>
              <a:gd name="connsiteX4" fmla="*/ 2754630 w 6629400"/>
              <a:gd name="connsiteY4" fmla="*/ 0 h 5692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9400" h="5692140">
                <a:moveTo>
                  <a:pt x="2754630" y="0"/>
                </a:moveTo>
                <a:lnTo>
                  <a:pt x="6629400" y="1794510"/>
                </a:lnTo>
                <a:lnTo>
                  <a:pt x="4766310" y="5692140"/>
                </a:lnTo>
                <a:lnTo>
                  <a:pt x="0" y="3566160"/>
                </a:lnTo>
                <a:lnTo>
                  <a:pt x="2754630"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E34D44-E542-3A41-B651-5684FBEC9CB6}"/>
              </a:ext>
            </a:extLst>
          </p:cNvPr>
          <p:cNvSpPr>
            <a:spLocks noGrp="1"/>
          </p:cNvSpPr>
          <p:nvPr>
            <p:ph type="title"/>
          </p:nvPr>
        </p:nvSpPr>
        <p:spPr>
          <a:xfrm>
            <a:off x="1012371" y="805542"/>
            <a:ext cx="6966857" cy="3058886"/>
          </a:xfrm>
        </p:spPr>
        <p:txBody>
          <a:bodyPr>
            <a:noAutofit/>
          </a:bodyPr>
          <a:lstStyle/>
          <a:p>
            <a:pPr algn="r"/>
            <a:r>
              <a:rPr lang="en-US" sz="6000" dirty="0" err="1"/>
              <a:t>Sadi</a:t>
            </a:r>
            <a:r>
              <a:rPr lang="en-US" sz="6000" dirty="0"/>
              <a:t> Carnot’s </a:t>
            </a:r>
            <a:r>
              <a:rPr lang="en-US" sz="6000" i="1" dirty="0"/>
              <a:t>Reflections on the Motive Power of Fire</a:t>
            </a:r>
            <a:endParaRPr lang="en-US" sz="6000" dirty="0"/>
          </a:p>
        </p:txBody>
      </p:sp>
      <p:sp>
        <p:nvSpPr>
          <p:cNvPr id="3" name="Content Placeholder 2">
            <a:extLst>
              <a:ext uri="{FF2B5EF4-FFF2-40B4-BE49-F238E27FC236}">
                <a16:creationId xmlns:a16="http://schemas.microsoft.com/office/drawing/2014/main" id="{30AE0B54-186B-2744-AB67-52169641FFD9}"/>
              </a:ext>
            </a:extLst>
          </p:cNvPr>
          <p:cNvSpPr>
            <a:spLocks noGrp="1"/>
          </p:cNvSpPr>
          <p:nvPr>
            <p:ph idx="1"/>
          </p:nvPr>
        </p:nvSpPr>
        <p:spPr/>
        <p:txBody>
          <a:bodyPr>
            <a:normAutofit fontScale="85000" lnSpcReduction="20000"/>
          </a:bodyPr>
          <a:lstStyle/>
          <a:p>
            <a:endParaRPr lang="en-US"/>
          </a:p>
        </p:txBody>
      </p:sp>
      <p:sp>
        <p:nvSpPr>
          <p:cNvPr id="4" name="Slide Number Placeholder 3">
            <a:extLst>
              <a:ext uri="{FF2B5EF4-FFF2-40B4-BE49-F238E27FC236}">
                <a16:creationId xmlns:a16="http://schemas.microsoft.com/office/drawing/2014/main" id="{E8681ACB-C1DD-4F4C-BA5F-2C6A1F97D6A2}"/>
              </a:ext>
            </a:extLst>
          </p:cNvPr>
          <p:cNvSpPr>
            <a:spLocks noGrp="1"/>
          </p:cNvSpPr>
          <p:nvPr>
            <p:ph type="sldNum" sz="quarter" idx="12"/>
          </p:nvPr>
        </p:nvSpPr>
        <p:spPr/>
        <p:txBody>
          <a:bodyPr/>
          <a:lstStyle/>
          <a:p>
            <a:fld id="{4A2E0A87-2B1C-6743-89B9-8068540C3467}" type="slidenum">
              <a:rPr lang="en-US" smtClean="0"/>
              <a:t>3</a:t>
            </a:fld>
            <a:endParaRPr lang="en-US"/>
          </a:p>
        </p:txBody>
      </p:sp>
    </p:spTree>
    <p:extLst>
      <p:ext uri="{BB962C8B-B14F-4D97-AF65-F5344CB8AC3E}">
        <p14:creationId xmlns:p14="http://schemas.microsoft.com/office/powerpoint/2010/main" val="7732985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C01117A4-32C0-7645-B821-C64D30D3248F}"/>
              </a:ext>
            </a:extLst>
          </p:cNvPr>
          <p:cNvSpPr/>
          <p:nvPr/>
        </p:nvSpPr>
        <p:spPr>
          <a:xfrm>
            <a:off x="387178" y="1408670"/>
            <a:ext cx="1598141" cy="1169773"/>
          </a:xfrm>
          <a:custGeom>
            <a:avLst/>
            <a:gdLst>
              <a:gd name="connsiteX0" fmla="*/ 90617 w 1598141"/>
              <a:gd name="connsiteY0" fmla="*/ 0 h 1169773"/>
              <a:gd name="connsiteX1" fmla="*/ 1598141 w 1598141"/>
              <a:gd name="connsiteY1" fmla="*/ 90616 h 1169773"/>
              <a:gd name="connsiteX2" fmla="*/ 1441622 w 1598141"/>
              <a:gd name="connsiteY2" fmla="*/ 1169773 h 1169773"/>
              <a:gd name="connsiteX3" fmla="*/ 0 w 1598141"/>
              <a:gd name="connsiteY3" fmla="*/ 996779 h 1169773"/>
              <a:gd name="connsiteX4" fmla="*/ 90617 w 1598141"/>
              <a:gd name="connsiteY4" fmla="*/ 0 h 1169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8141" h="1169773">
                <a:moveTo>
                  <a:pt x="90617" y="0"/>
                </a:moveTo>
                <a:lnTo>
                  <a:pt x="1598141" y="90616"/>
                </a:lnTo>
                <a:lnTo>
                  <a:pt x="1441622" y="1169773"/>
                </a:lnTo>
                <a:lnTo>
                  <a:pt x="0" y="996779"/>
                </a:lnTo>
                <a:lnTo>
                  <a:pt x="90617" y="0"/>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a:extLst>
              <a:ext uri="{FF2B5EF4-FFF2-40B4-BE49-F238E27FC236}">
                <a16:creationId xmlns:a16="http://schemas.microsoft.com/office/drawing/2014/main" id="{AD786192-5247-6E40-894D-77787881D72D}"/>
              </a:ext>
            </a:extLst>
          </p:cNvPr>
          <p:cNvSpPr/>
          <p:nvPr/>
        </p:nvSpPr>
        <p:spPr>
          <a:xfrm>
            <a:off x="74174" y="257550"/>
            <a:ext cx="10901548" cy="872004"/>
          </a:xfrm>
          <a:custGeom>
            <a:avLst/>
            <a:gdLst>
              <a:gd name="connsiteX0" fmla="*/ 546264 w 10901548"/>
              <a:gd name="connsiteY0" fmla="*/ 0 h 819397"/>
              <a:gd name="connsiteX1" fmla="*/ 10818420 w 10901548"/>
              <a:gd name="connsiteY1" fmla="*/ 154379 h 819397"/>
              <a:gd name="connsiteX2" fmla="*/ 10901548 w 10901548"/>
              <a:gd name="connsiteY2" fmla="*/ 570015 h 819397"/>
              <a:gd name="connsiteX3" fmla="*/ 0 w 10901548"/>
              <a:gd name="connsiteY3" fmla="*/ 819397 h 819397"/>
              <a:gd name="connsiteX4" fmla="*/ 546264 w 10901548"/>
              <a:gd name="connsiteY4" fmla="*/ 0 h 819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01548" h="819397">
                <a:moveTo>
                  <a:pt x="546264" y="0"/>
                </a:moveTo>
                <a:lnTo>
                  <a:pt x="10818420" y="154379"/>
                </a:lnTo>
                <a:lnTo>
                  <a:pt x="10901548" y="570015"/>
                </a:lnTo>
                <a:lnTo>
                  <a:pt x="0" y="819397"/>
                </a:lnTo>
                <a:lnTo>
                  <a:pt x="546264"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C7868F-92F0-BD44-9C69-E1989477DF26}"/>
              </a:ext>
            </a:extLst>
          </p:cNvPr>
          <p:cNvSpPr>
            <a:spLocks noGrp="1"/>
          </p:cNvSpPr>
          <p:nvPr>
            <p:ph type="title"/>
          </p:nvPr>
        </p:nvSpPr>
        <p:spPr/>
        <p:txBody>
          <a:bodyPr>
            <a:normAutofit/>
          </a:bodyPr>
          <a:lstStyle/>
          <a:p>
            <a:r>
              <a:rPr lang="en-US" dirty="0"/>
              <a:t>Lazare’s strategies for minimizing loss</a:t>
            </a:r>
          </a:p>
        </p:txBody>
      </p:sp>
      <p:pic>
        <p:nvPicPr>
          <p:cNvPr id="9" name="Content Placeholder 8">
            <a:extLst>
              <a:ext uri="{FF2B5EF4-FFF2-40B4-BE49-F238E27FC236}">
                <a16:creationId xmlns:a16="http://schemas.microsoft.com/office/drawing/2014/main" id="{B22C54E5-870E-024E-B385-DF201AA957BC}"/>
              </a:ext>
            </a:extLst>
          </p:cNvPr>
          <p:cNvPicPr>
            <a:picLocks noGrp="1" noChangeAspect="1"/>
          </p:cNvPicPr>
          <p:nvPr>
            <p:ph idx="1"/>
          </p:nvPr>
        </p:nvPicPr>
        <p:blipFill>
          <a:blip r:embed="rId2"/>
          <a:stretch>
            <a:fillRect/>
          </a:stretch>
        </p:blipFill>
        <p:spPr>
          <a:xfrm>
            <a:off x="2700780" y="3272746"/>
            <a:ext cx="5488737" cy="1424190"/>
          </a:xfrm>
        </p:spPr>
      </p:pic>
      <p:sp>
        <p:nvSpPr>
          <p:cNvPr id="4" name="Slide Number Placeholder 3">
            <a:extLst>
              <a:ext uri="{FF2B5EF4-FFF2-40B4-BE49-F238E27FC236}">
                <a16:creationId xmlns:a16="http://schemas.microsoft.com/office/drawing/2014/main" id="{6EC5D043-5E7E-5E42-BB5E-10E54CE40890}"/>
              </a:ext>
            </a:extLst>
          </p:cNvPr>
          <p:cNvSpPr>
            <a:spLocks noGrp="1"/>
          </p:cNvSpPr>
          <p:nvPr>
            <p:ph type="sldNum" sz="quarter" idx="12"/>
          </p:nvPr>
        </p:nvSpPr>
        <p:spPr/>
        <p:txBody>
          <a:bodyPr/>
          <a:lstStyle/>
          <a:p>
            <a:fld id="{4A2E0A87-2B1C-6743-89B9-8068540C3467}" type="slidenum">
              <a:rPr lang="en-US" smtClean="0"/>
              <a:t>30</a:t>
            </a:fld>
            <a:endParaRPr lang="en-US"/>
          </a:p>
        </p:txBody>
      </p:sp>
      <p:sp>
        <p:nvSpPr>
          <p:cNvPr id="6" name="TextBox 5">
            <a:extLst>
              <a:ext uri="{FF2B5EF4-FFF2-40B4-BE49-F238E27FC236}">
                <a16:creationId xmlns:a16="http://schemas.microsoft.com/office/drawing/2014/main" id="{650BCFF1-F8F4-2145-9882-B187B5D9F7C2}"/>
              </a:ext>
            </a:extLst>
          </p:cNvPr>
          <p:cNvSpPr txBox="1"/>
          <p:nvPr/>
        </p:nvSpPr>
        <p:spPr>
          <a:xfrm>
            <a:off x="2523193" y="1402537"/>
            <a:ext cx="7279833" cy="1969770"/>
          </a:xfrm>
          <a:prstGeom prst="rect">
            <a:avLst/>
          </a:prstGeom>
          <a:noFill/>
        </p:spPr>
        <p:txBody>
          <a:bodyPr wrap="square" rtlCol="0">
            <a:spAutoFit/>
          </a:bodyPr>
          <a:lstStyle/>
          <a:p>
            <a:r>
              <a:rPr lang="en-US" sz="2400" dirty="0">
                <a:latin typeface="+mj-lt"/>
              </a:rPr>
              <a:t>“… in order to make [machines] them produce the greatest possible effect, it must necessarily that there be no percussion, i.e. that the movement should always </a:t>
            </a:r>
            <a:r>
              <a:rPr lang="en-US" sz="3200" dirty="0">
                <a:latin typeface="+mj-lt"/>
              </a:rPr>
              <a:t>change by imperceptible degrees;</a:t>
            </a:r>
            <a:r>
              <a:rPr lang="en-US" sz="2400" dirty="0">
                <a:latin typeface="+mj-lt"/>
              </a:rPr>
              <a:t>…”</a:t>
            </a:r>
          </a:p>
          <a:p>
            <a:pPr algn="r"/>
            <a:r>
              <a:rPr lang="en-US" dirty="0">
                <a:latin typeface="+mj-lt"/>
              </a:rPr>
              <a:t>(1808, pp.11-12)</a:t>
            </a:r>
          </a:p>
        </p:txBody>
      </p:sp>
      <p:sp>
        <p:nvSpPr>
          <p:cNvPr id="7" name="TextBox 6">
            <a:extLst>
              <a:ext uri="{FF2B5EF4-FFF2-40B4-BE49-F238E27FC236}">
                <a16:creationId xmlns:a16="http://schemas.microsoft.com/office/drawing/2014/main" id="{EBCF218D-C8AF-7C4B-A69A-4498F6C2C794}"/>
              </a:ext>
            </a:extLst>
          </p:cNvPr>
          <p:cNvSpPr txBox="1"/>
          <p:nvPr/>
        </p:nvSpPr>
        <p:spPr>
          <a:xfrm>
            <a:off x="74174" y="1402537"/>
            <a:ext cx="1856301" cy="1200329"/>
          </a:xfrm>
          <a:prstGeom prst="rect">
            <a:avLst/>
          </a:prstGeom>
          <a:noFill/>
        </p:spPr>
        <p:txBody>
          <a:bodyPr wrap="square" rtlCol="0">
            <a:spAutoFit/>
          </a:bodyPr>
          <a:lstStyle/>
          <a:p>
            <a:pPr algn="r"/>
            <a:r>
              <a:rPr lang="en-US" sz="3600" dirty="0">
                <a:latin typeface="+mj-lt"/>
              </a:rPr>
              <a:t>1. No Shocks</a:t>
            </a:r>
          </a:p>
        </p:txBody>
      </p:sp>
      <p:grpSp>
        <p:nvGrpSpPr>
          <p:cNvPr id="21" name="Group 20">
            <a:extLst>
              <a:ext uri="{FF2B5EF4-FFF2-40B4-BE49-F238E27FC236}">
                <a16:creationId xmlns:a16="http://schemas.microsoft.com/office/drawing/2014/main" id="{6F2A72D6-B21D-0447-B5F3-FDD12DC2F1EE}"/>
              </a:ext>
            </a:extLst>
          </p:cNvPr>
          <p:cNvGrpSpPr/>
          <p:nvPr/>
        </p:nvGrpSpPr>
        <p:grpSpPr>
          <a:xfrm>
            <a:off x="2326981" y="5062967"/>
            <a:ext cx="6288431" cy="1488065"/>
            <a:chOff x="2326981" y="5062967"/>
            <a:chExt cx="6288431" cy="1488065"/>
          </a:xfrm>
        </p:grpSpPr>
        <p:grpSp>
          <p:nvGrpSpPr>
            <p:cNvPr id="14" name="Group 13">
              <a:extLst>
                <a:ext uri="{FF2B5EF4-FFF2-40B4-BE49-F238E27FC236}">
                  <a16:creationId xmlns:a16="http://schemas.microsoft.com/office/drawing/2014/main" id="{614C454C-4506-2C4C-A338-11C344D00E90}"/>
                </a:ext>
              </a:extLst>
            </p:cNvPr>
            <p:cNvGrpSpPr/>
            <p:nvPr/>
          </p:nvGrpSpPr>
          <p:grpSpPr>
            <a:xfrm>
              <a:off x="2326981" y="5062967"/>
              <a:ext cx="6288431" cy="1090384"/>
              <a:chOff x="2326981" y="5062967"/>
              <a:chExt cx="6288431" cy="1090384"/>
            </a:xfrm>
          </p:grpSpPr>
          <p:pic>
            <p:nvPicPr>
              <p:cNvPr id="11" name="Picture 10">
                <a:extLst>
                  <a:ext uri="{FF2B5EF4-FFF2-40B4-BE49-F238E27FC236}">
                    <a16:creationId xmlns:a16="http://schemas.microsoft.com/office/drawing/2014/main" id="{FC23FDEB-7FCA-AE4E-A238-C3395ECBF0F0}"/>
                  </a:ext>
                </a:extLst>
              </p:cNvPr>
              <p:cNvPicPr>
                <a:picLocks noChangeAspect="1"/>
              </p:cNvPicPr>
              <p:nvPr/>
            </p:nvPicPr>
            <p:blipFill>
              <a:blip r:embed="rId3">
                <a:alphaModFix amt="25000"/>
              </a:blip>
              <a:stretch>
                <a:fillRect/>
              </a:stretch>
            </p:blipFill>
            <p:spPr>
              <a:xfrm>
                <a:off x="2326981" y="5062967"/>
                <a:ext cx="1892521" cy="1042258"/>
              </a:xfrm>
              <a:prstGeom prst="rect">
                <a:avLst/>
              </a:prstGeom>
            </p:spPr>
          </p:pic>
          <p:pic>
            <p:nvPicPr>
              <p:cNvPr id="12" name="Picture 11">
                <a:extLst>
                  <a:ext uri="{FF2B5EF4-FFF2-40B4-BE49-F238E27FC236}">
                    <a16:creationId xmlns:a16="http://schemas.microsoft.com/office/drawing/2014/main" id="{BB6B5116-F02C-3041-BB21-AB09B6B86C6F}"/>
                  </a:ext>
                </a:extLst>
              </p:cNvPr>
              <p:cNvPicPr>
                <a:picLocks noChangeAspect="1"/>
              </p:cNvPicPr>
              <p:nvPr/>
            </p:nvPicPr>
            <p:blipFill>
              <a:blip r:embed="rId3"/>
              <a:stretch>
                <a:fillRect/>
              </a:stretch>
            </p:blipFill>
            <p:spPr>
              <a:xfrm>
                <a:off x="6722891" y="5062967"/>
                <a:ext cx="1892521" cy="1042258"/>
              </a:xfrm>
              <a:prstGeom prst="rect">
                <a:avLst/>
              </a:prstGeom>
            </p:spPr>
          </p:pic>
          <p:pic>
            <p:nvPicPr>
              <p:cNvPr id="13" name="Picture 12">
                <a:extLst>
                  <a:ext uri="{FF2B5EF4-FFF2-40B4-BE49-F238E27FC236}">
                    <a16:creationId xmlns:a16="http://schemas.microsoft.com/office/drawing/2014/main" id="{889F8BD0-ED42-E646-AAF9-B21C77650C5A}"/>
                  </a:ext>
                </a:extLst>
              </p:cNvPr>
              <p:cNvPicPr>
                <a:picLocks noChangeAspect="1"/>
              </p:cNvPicPr>
              <p:nvPr/>
            </p:nvPicPr>
            <p:blipFill>
              <a:blip r:embed="rId3">
                <a:alphaModFix amt="50000"/>
              </a:blip>
              <a:stretch>
                <a:fillRect/>
              </a:stretch>
            </p:blipFill>
            <p:spPr>
              <a:xfrm>
                <a:off x="4524936" y="5111093"/>
                <a:ext cx="1892521" cy="1042258"/>
              </a:xfrm>
              <a:prstGeom prst="rect">
                <a:avLst/>
              </a:prstGeom>
            </p:spPr>
          </p:pic>
        </p:grpSp>
        <p:sp>
          <p:nvSpPr>
            <p:cNvPr id="17" name="Right Arrow 16">
              <a:extLst>
                <a:ext uri="{FF2B5EF4-FFF2-40B4-BE49-F238E27FC236}">
                  <a16:creationId xmlns:a16="http://schemas.microsoft.com/office/drawing/2014/main" id="{946B53E5-308F-4649-A9F2-BF6B446E167D}"/>
                </a:ext>
              </a:extLst>
            </p:cNvPr>
            <p:cNvSpPr/>
            <p:nvPr/>
          </p:nvSpPr>
          <p:spPr>
            <a:xfrm>
              <a:off x="7222192" y="6300636"/>
              <a:ext cx="881449" cy="250396"/>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id="{E8530162-7076-6D4B-AE61-54821A751D23}"/>
                </a:ext>
              </a:extLst>
            </p:cNvPr>
            <p:cNvSpPr/>
            <p:nvPr/>
          </p:nvSpPr>
          <p:spPr>
            <a:xfrm>
              <a:off x="5084223" y="6300636"/>
              <a:ext cx="881449" cy="250396"/>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a:extLst>
                <a:ext uri="{FF2B5EF4-FFF2-40B4-BE49-F238E27FC236}">
                  <a16:creationId xmlns:a16="http://schemas.microsoft.com/office/drawing/2014/main" id="{91A73340-65A5-CA40-BA8A-AEA90C259A26}"/>
                </a:ext>
              </a:extLst>
            </p:cNvPr>
            <p:cNvSpPr/>
            <p:nvPr/>
          </p:nvSpPr>
          <p:spPr>
            <a:xfrm>
              <a:off x="2946254" y="6300636"/>
              <a:ext cx="881449" cy="250396"/>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Multiply 19">
            <a:extLst>
              <a:ext uri="{FF2B5EF4-FFF2-40B4-BE49-F238E27FC236}">
                <a16:creationId xmlns:a16="http://schemas.microsoft.com/office/drawing/2014/main" id="{93E99859-F3D8-DF4B-896A-738CB520C7FE}"/>
              </a:ext>
            </a:extLst>
          </p:cNvPr>
          <p:cNvSpPr/>
          <p:nvPr/>
        </p:nvSpPr>
        <p:spPr>
          <a:xfrm>
            <a:off x="74174" y="3518006"/>
            <a:ext cx="11079858" cy="924006"/>
          </a:xfrm>
          <a:prstGeom prst="mathMultiply">
            <a:avLst>
              <a:gd name="adj1" fmla="val 19062"/>
            </a:avLst>
          </a:prstGeom>
          <a:solidFill>
            <a:srgbClr val="FF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6005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decel="5000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2000" fill="hold"/>
                                        <p:tgtEl>
                                          <p:spTgt spid="21"/>
                                        </p:tgtEl>
                                        <p:attrNameLst>
                                          <p:attrName>ppt_x</p:attrName>
                                        </p:attrNameLst>
                                      </p:cBhvr>
                                      <p:tavLst>
                                        <p:tav tm="0">
                                          <p:val>
                                            <p:strVal val="0-#ppt_w/2"/>
                                          </p:val>
                                        </p:tav>
                                        <p:tav tm="100000">
                                          <p:val>
                                            <p:strVal val="#ppt_x"/>
                                          </p:val>
                                        </p:tav>
                                      </p:tavLst>
                                    </p:anim>
                                    <p:anim calcmode="lin" valueType="num">
                                      <p:cBhvr additive="base">
                                        <p:cTn id="16" dur="2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C01117A4-32C0-7645-B821-C64D30D3248F}"/>
              </a:ext>
            </a:extLst>
          </p:cNvPr>
          <p:cNvSpPr/>
          <p:nvPr/>
        </p:nvSpPr>
        <p:spPr>
          <a:xfrm>
            <a:off x="387178" y="1408670"/>
            <a:ext cx="2553730" cy="1748193"/>
          </a:xfrm>
          <a:custGeom>
            <a:avLst/>
            <a:gdLst>
              <a:gd name="connsiteX0" fmla="*/ 90617 w 1598141"/>
              <a:gd name="connsiteY0" fmla="*/ 0 h 1169773"/>
              <a:gd name="connsiteX1" fmla="*/ 1598141 w 1598141"/>
              <a:gd name="connsiteY1" fmla="*/ 90616 h 1169773"/>
              <a:gd name="connsiteX2" fmla="*/ 1441622 w 1598141"/>
              <a:gd name="connsiteY2" fmla="*/ 1169773 h 1169773"/>
              <a:gd name="connsiteX3" fmla="*/ 0 w 1598141"/>
              <a:gd name="connsiteY3" fmla="*/ 996779 h 1169773"/>
              <a:gd name="connsiteX4" fmla="*/ 90617 w 1598141"/>
              <a:gd name="connsiteY4" fmla="*/ 0 h 1169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8141" h="1169773">
                <a:moveTo>
                  <a:pt x="90617" y="0"/>
                </a:moveTo>
                <a:lnTo>
                  <a:pt x="1598141" y="90616"/>
                </a:lnTo>
                <a:lnTo>
                  <a:pt x="1441622" y="1169773"/>
                </a:lnTo>
                <a:lnTo>
                  <a:pt x="0" y="996779"/>
                </a:lnTo>
                <a:lnTo>
                  <a:pt x="90617" y="0"/>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a:extLst>
              <a:ext uri="{FF2B5EF4-FFF2-40B4-BE49-F238E27FC236}">
                <a16:creationId xmlns:a16="http://schemas.microsoft.com/office/drawing/2014/main" id="{AD786192-5247-6E40-894D-77787881D72D}"/>
              </a:ext>
            </a:extLst>
          </p:cNvPr>
          <p:cNvSpPr/>
          <p:nvPr/>
        </p:nvSpPr>
        <p:spPr>
          <a:xfrm>
            <a:off x="74174" y="257550"/>
            <a:ext cx="10901548" cy="872004"/>
          </a:xfrm>
          <a:custGeom>
            <a:avLst/>
            <a:gdLst>
              <a:gd name="connsiteX0" fmla="*/ 546264 w 10901548"/>
              <a:gd name="connsiteY0" fmla="*/ 0 h 819397"/>
              <a:gd name="connsiteX1" fmla="*/ 10818420 w 10901548"/>
              <a:gd name="connsiteY1" fmla="*/ 154379 h 819397"/>
              <a:gd name="connsiteX2" fmla="*/ 10901548 w 10901548"/>
              <a:gd name="connsiteY2" fmla="*/ 570015 h 819397"/>
              <a:gd name="connsiteX3" fmla="*/ 0 w 10901548"/>
              <a:gd name="connsiteY3" fmla="*/ 819397 h 819397"/>
              <a:gd name="connsiteX4" fmla="*/ 546264 w 10901548"/>
              <a:gd name="connsiteY4" fmla="*/ 0 h 819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01548" h="819397">
                <a:moveTo>
                  <a:pt x="546264" y="0"/>
                </a:moveTo>
                <a:lnTo>
                  <a:pt x="10818420" y="154379"/>
                </a:lnTo>
                <a:lnTo>
                  <a:pt x="10901548" y="570015"/>
                </a:lnTo>
                <a:lnTo>
                  <a:pt x="0" y="819397"/>
                </a:lnTo>
                <a:lnTo>
                  <a:pt x="546264"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C7868F-92F0-BD44-9C69-E1989477DF26}"/>
              </a:ext>
            </a:extLst>
          </p:cNvPr>
          <p:cNvSpPr>
            <a:spLocks noGrp="1"/>
          </p:cNvSpPr>
          <p:nvPr>
            <p:ph type="title"/>
          </p:nvPr>
        </p:nvSpPr>
        <p:spPr/>
        <p:txBody>
          <a:bodyPr>
            <a:normAutofit/>
          </a:bodyPr>
          <a:lstStyle/>
          <a:p>
            <a:r>
              <a:rPr lang="en-US" dirty="0"/>
              <a:t>Lazare’s strategies for minimizing loss</a:t>
            </a:r>
          </a:p>
        </p:txBody>
      </p:sp>
      <p:sp>
        <p:nvSpPr>
          <p:cNvPr id="4" name="Slide Number Placeholder 3">
            <a:extLst>
              <a:ext uri="{FF2B5EF4-FFF2-40B4-BE49-F238E27FC236}">
                <a16:creationId xmlns:a16="http://schemas.microsoft.com/office/drawing/2014/main" id="{6EC5D043-5E7E-5E42-BB5E-10E54CE40890}"/>
              </a:ext>
            </a:extLst>
          </p:cNvPr>
          <p:cNvSpPr>
            <a:spLocks noGrp="1"/>
          </p:cNvSpPr>
          <p:nvPr>
            <p:ph type="sldNum" sz="quarter" idx="12"/>
          </p:nvPr>
        </p:nvSpPr>
        <p:spPr/>
        <p:txBody>
          <a:bodyPr/>
          <a:lstStyle/>
          <a:p>
            <a:fld id="{4A2E0A87-2B1C-6743-89B9-8068540C3467}" type="slidenum">
              <a:rPr lang="en-US" smtClean="0"/>
              <a:t>31</a:t>
            </a:fld>
            <a:endParaRPr lang="en-US"/>
          </a:p>
        </p:txBody>
      </p:sp>
      <p:sp>
        <p:nvSpPr>
          <p:cNvPr id="7" name="TextBox 6">
            <a:extLst>
              <a:ext uri="{FF2B5EF4-FFF2-40B4-BE49-F238E27FC236}">
                <a16:creationId xmlns:a16="http://schemas.microsoft.com/office/drawing/2014/main" id="{EBCF218D-C8AF-7C4B-A69A-4498F6C2C794}"/>
              </a:ext>
            </a:extLst>
          </p:cNvPr>
          <p:cNvSpPr txBox="1"/>
          <p:nvPr/>
        </p:nvSpPr>
        <p:spPr>
          <a:xfrm>
            <a:off x="263611" y="1402537"/>
            <a:ext cx="2800864" cy="1754326"/>
          </a:xfrm>
          <a:prstGeom prst="rect">
            <a:avLst/>
          </a:prstGeom>
          <a:noFill/>
        </p:spPr>
        <p:txBody>
          <a:bodyPr wrap="square" rtlCol="0">
            <a:spAutoFit/>
          </a:bodyPr>
          <a:lstStyle/>
          <a:p>
            <a:pPr algn="r"/>
            <a:r>
              <a:rPr lang="en-US" sz="3600" dirty="0">
                <a:latin typeface="+mj-lt"/>
              </a:rPr>
              <a:t>2. Reversible geometrical movements</a:t>
            </a:r>
          </a:p>
        </p:txBody>
      </p:sp>
      <p:pic>
        <p:nvPicPr>
          <p:cNvPr id="16" name="Content Placeholder 15">
            <a:extLst>
              <a:ext uri="{FF2B5EF4-FFF2-40B4-BE49-F238E27FC236}">
                <a16:creationId xmlns:a16="http://schemas.microsoft.com/office/drawing/2014/main" id="{E7BF23D4-CE91-684D-9B4E-352B51645621}"/>
              </a:ext>
            </a:extLst>
          </p:cNvPr>
          <p:cNvPicPr>
            <a:picLocks noGrp="1" noChangeAspect="1"/>
          </p:cNvPicPr>
          <p:nvPr>
            <p:ph idx="1"/>
          </p:nvPr>
        </p:nvPicPr>
        <p:blipFill>
          <a:blip r:embed="rId2"/>
          <a:stretch>
            <a:fillRect/>
          </a:stretch>
        </p:blipFill>
        <p:spPr>
          <a:xfrm>
            <a:off x="3841666" y="1343344"/>
            <a:ext cx="3342350" cy="4872187"/>
          </a:xfrm>
        </p:spPr>
      </p:pic>
      <p:sp>
        <p:nvSpPr>
          <p:cNvPr id="10" name="TextBox 9">
            <a:extLst>
              <a:ext uri="{FF2B5EF4-FFF2-40B4-BE49-F238E27FC236}">
                <a16:creationId xmlns:a16="http://schemas.microsoft.com/office/drawing/2014/main" id="{BAE098BB-0C9D-DB46-8DA4-9D111F663E5C}"/>
              </a:ext>
            </a:extLst>
          </p:cNvPr>
          <p:cNvSpPr txBox="1"/>
          <p:nvPr/>
        </p:nvSpPr>
        <p:spPr>
          <a:xfrm>
            <a:off x="387178" y="3264452"/>
            <a:ext cx="2273644" cy="1200329"/>
          </a:xfrm>
          <a:prstGeom prst="rect">
            <a:avLst/>
          </a:prstGeom>
          <a:noFill/>
        </p:spPr>
        <p:txBody>
          <a:bodyPr wrap="square" rtlCol="0">
            <a:spAutoFit/>
          </a:bodyPr>
          <a:lstStyle/>
          <a:p>
            <a:pPr algn="ctr"/>
            <a:r>
              <a:rPr lang="en-US" dirty="0">
                <a:latin typeface="+mj-lt"/>
              </a:rPr>
              <a:t>Configurations of bodies during movement determined by geometry alone.</a:t>
            </a:r>
          </a:p>
        </p:txBody>
      </p:sp>
      <p:sp>
        <p:nvSpPr>
          <p:cNvPr id="23" name="TextBox 22">
            <a:extLst>
              <a:ext uri="{FF2B5EF4-FFF2-40B4-BE49-F238E27FC236}">
                <a16:creationId xmlns:a16="http://schemas.microsoft.com/office/drawing/2014/main" id="{E5D58017-429E-5F46-BC8E-ED2C11B0384F}"/>
              </a:ext>
            </a:extLst>
          </p:cNvPr>
          <p:cNvSpPr txBox="1"/>
          <p:nvPr/>
        </p:nvSpPr>
        <p:spPr>
          <a:xfrm>
            <a:off x="7742297" y="1556292"/>
            <a:ext cx="3233425" cy="3416320"/>
          </a:xfrm>
          <a:prstGeom prst="rect">
            <a:avLst/>
          </a:prstGeom>
          <a:noFill/>
        </p:spPr>
        <p:txBody>
          <a:bodyPr wrap="square" rtlCol="0">
            <a:spAutoFit/>
          </a:bodyPr>
          <a:lstStyle/>
          <a:p>
            <a:r>
              <a:rPr lang="en-US" sz="2400" dirty="0">
                <a:latin typeface="+mj-lt"/>
              </a:rPr>
              <a:t>Geometrical movement of winch</a:t>
            </a:r>
          </a:p>
          <a:p>
            <a:endParaRPr lang="en-US" sz="2400" dirty="0">
              <a:latin typeface="+mj-lt"/>
            </a:endParaRPr>
          </a:p>
          <a:p>
            <a:r>
              <a:rPr lang="en-US" sz="2400" dirty="0">
                <a:latin typeface="+mj-lt"/>
              </a:rPr>
              <a:t>• Raising and lowering of weights without shocks.</a:t>
            </a:r>
          </a:p>
          <a:p>
            <a:endParaRPr lang="en-US" sz="2400" dirty="0">
              <a:latin typeface="+mj-lt"/>
            </a:endParaRPr>
          </a:p>
          <a:p>
            <a:r>
              <a:rPr lang="en-US" sz="2400" dirty="0">
                <a:latin typeface="+mj-lt"/>
              </a:rPr>
              <a:t>• Movement can be reversed.</a:t>
            </a:r>
          </a:p>
        </p:txBody>
      </p:sp>
    </p:spTree>
    <p:extLst>
      <p:ext uri="{BB962C8B-B14F-4D97-AF65-F5344CB8AC3E}">
        <p14:creationId xmlns:p14="http://schemas.microsoft.com/office/powerpoint/2010/main" val="1032996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C01117A4-32C0-7645-B821-C64D30D3248F}"/>
              </a:ext>
            </a:extLst>
          </p:cNvPr>
          <p:cNvSpPr/>
          <p:nvPr/>
        </p:nvSpPr>
        <p:spPr>
          <a:xfrm>
            <a:off x="387178" y="1408670"/>
            <a:ext cx="2553730" cy="1748193"/>
          </a:xfrm>
          <a:custGeom>
            <a:avLst/>
            <a:gdLst>
              <a:gd name="connsiteX0" fmla="*/ 90617 w 1598141"/>
              <a:gd name="connsiteY0" fmla="*/ 0 h 1169773"/>
              <a:gd name="connsiteX1" fmla="*/ 1598141 w 1598141"/>
              <a:gd name="connsiteY1" fmla="*/ 90616 h 1169773"/>
              <a:gd name="connsiteX2" fmla="*/ 1441622 w 1598141"/>
              <a:gd name="connsiteY2" fmla="*/ 1169773 h 1169773"/>
              <a:gd name="connsiteX3" fmla="*/ 0 w 1598141"/>
              <a:gd name="connsiteY3" fmla="*/ 996779 h 1169773"/>
              <a:gd name="connsiteX4" fmla="*/ 90617 w 1598141"/>
              <a:gd name="connsiteY4" fmla="*/ 0 h 1169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8141" h="1169773">
                <a:moveTo>
                  <a:pt x="90617" y="0"/>
                </a:moveTo>
                <a:lnTo>
                  <a:pt x="1598141" y="90616"/>
                </a:lnTo>
                <a:lnTo>
                  <a:pt x="1441622" y="1169773"/>
                </a:lnTo>
                <a:lnTo>
                  <a:pt x="0" y="996779"/>
                </a:lnTo>
                <a:lnTo>
                  <a:pt x="90617" y="0"/>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a:extLst>
              <a:ext uri="{FF2B5EF4-FFF2-40B4-BE49-F238E27FC236}">
                <a16:creationId xmlns:a16="http://schemas.microsoft.com/office/drawing/2014/main" id="{AD786192-5247-6E40-894D-77787881D72D}"/>
              </a:ext>
            </a:extLst>
          </p:cNvPr>
          <p:cNvSpPr/>
          <p:nvPr/>
        </p:nvSpPr>
        <p:spPr>
          <a:xfrm>
            <a:off x="74174" y="257550"/>
            <a:ext cx="10901548" cy="872004"/>
          </a:xfrm>
          <a:custGeom>
            <a:avLst/>
            <a:gdLst>
              <a:gd name="connsiteX0" fmla="*/ 546264 w 10901548"/>
              <a:gd name="connsiteY0" fmla="*/ 0 h 819397"/>
              <a:gd name="connsiteX1" fmla="*/ 10818420 w 10901548"/>
              <a:gd name="connsiteY1" fmla="*/ 154379 h 819397"/>
              <a:gd name="connsiteX2" fmla="*/ 10901548 w 10901548"/>
              <a:gd name="connsiteY2" fmla="*/ 570015 h 819397"/>
              <a:gd name="connsiteX3" fmla="*/ 0 w 10901548"/>
              <a:gd name="connsiteY3" fmla="*/ 819397 h 819397"/>
              <a:gd name="connsiteX4" fmla="*/ 546264 w 10901548"/>
              <a:gd name="connsiteY4" fmla="*/ 0 h 819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01548" h="819397">
                <a:moveTo>
                  <a:pt x="546264" y="0"/>
                </a:moveTo>
                <a:lnTo>
                  <a:pt x="10818420" y="154379"/>
                </a:lnTo>
                <a:lnTo>
                  <a:pt x="10901548" y="570015"/>
                </a:lnTo>
                <a:lnTo>
                  <a:pt x="0" y="819397"/>
                </a:lnTo>
                <a:lnTo>
                  <a:pt x="546264"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C7868F-92F0-BD44-9C69-E1989477DF26}"/>
              </a:ext>
            </a:extLst>
          </p:cNvPr>
          <p:cNvSpPr>
            <a:spLocks noGrp="1"/>
          </p:cNvSpPr>
          <p:nvPr>
            <p:ph type="title"/>
          </p:nvPr>
        </p:nvSpPr>
        <p:spPr/>
        <p:txBody>
          <a:bodyPr>
            <a:normAutofit/>
          </a:bodyPr>
          <a:lstStyle/>
          <a:p>
            <a:r>
              <a:rPr lang="en-US" dirty="0"/>
              <a:t>Lazare’s strategies for minimizing loss</a:t>
            </a:r>
          </a:p>
        </p:txBody>
      </p:sp>
      <p:sp>
        <p:nvSpPr>
          <p:cNvPr id="4" name="Slide Number Placeholder 3">
            <a:extLst>
              <a:ext uri="{FF2B5EF4-FFF2-40B4-BE49-F238E27FC236}">
                <a16:creationId xmlns:a16="http://schemas.microsoft.com/office/drawing/2014/main" id="{6EC5D043-5E7E-5E42-BB5E-10E54CE40890}"/>
              </a:ext>
            </a:extLst>
          </p:cNvPr>
          <p:cNvSpPr>
            <a:spLocks noGrp="1"/>
          </p:cNvSpPr>
          <p:nvPr>
            <p:ph type="sldNum" sz="quarter" idx="12"/>
          </p:nvPr>
        </p:nvSpPr>
        <p:spPr/>
        <p:txBody>
          <a:bodyPr/>
          <a:lstStyle/>
          <a:p>
            <a:fld id="{4A2E0A87-2B1C-6743-89B9-8068540C3467}" type="slidenum">
              <a:rPr lang="en-US" smtClean="0"/>
              <a:t>32</a:t>
            </a:fld>
            <a:endParaRPr lang="en-US"/>
          </a:p>
        </p:txBody>
      </p:sp>
      <p:sp>
        <p:nvSpPr>
          <p:cNvPr id="7" name="TextBox 6">
            <a:extLst>
              <a:ext uri="{FF2B5EF4-FFF2-40B4-BE49-F238E27FC236}">
                <a16:creationId xmlns:a16="http://schemas.microsoft.com/office/drawing/2014/main" id="{EBCF218D-C8AF-7C4B-A69A-4498F6C2C794}"/>
              </a:ext>
            </a:extLst>
          </p:cNvPr>
          <p:cNvSpPr txBox="1"/>
          <p:nvPr/>
        </p:nvSpPr>
        <p:spPr>
          <a:xfrm>
            <a:off x="263611" y="1402537"/>
            <a:ext cx="2800864" cy="1754326"/>
          </a:xfrm>
          <a:prstGeom prst="rect">
            <a:avLst/>
          </a:prstGeom>
          <a:noFill/>
        </p:spPr>
        <p:txBody>
          <a:bodyPr wrap="square" rtlCol="0">
            <a:spAutoFit/>
          </a:bodyPr>
          <a:lstStyle/>
          <a:p>
            <a:pPr algn="r"/>
            <a:r>
              <a:rPr lang="en-US" sz="3600" dirty="0">
                <a:latin typeface="+mj-lt"/>
              </a:rPr>
              <a:t>2. Reversible geometrical movements</a:t>
            </a:r>
          </a:p>
        </p:txBody>
      </p:sp>
      <p:sp>
        <p:nvSpPr>
          <p:cNvPr id="10" name="TextBox 9">
            <a:extLst>
              <a:ext uri="{FF2B5EF4-FFF2-40B4-BE49-F238E27FC236}">
                <a16:creationId xmlns:a16="http://schemas.microsoft.com/office/drawing/2014/main" id="{BAE098BB-0C9D-DB46-8DA4-9D111F663E5C}"/>
              </a:ext>
            </a:extLst>
          </p:cNvPr>
          <p:cNvSpPr txBox="1"/>
          <p:nvPr/>
        </p:nvSpPr>
        <p:spPr>
          <a:xfrm>
            <a:off x="387178" y="3264452"/>
            <a:ext cx="2273644" cy="1200329"/>
          </a:xfrm>
          <a:prstGeom prst="rect">
            <a:avLst/>
          </a:prstGeom>
          <a:noFill/>
        </p:spPr>
        <p:txBody>
          <a:bodyPr wrap="square" rtlCol="0">
            <a:spAutoFit/>
          </a:bodyPr>
          <a:lstStyle/>
          <a:p>
            <a:pPr algn="ctr"/>
            <a:r>
              <a:rPr lang="en-US" dirty="0">
                <a:latin typeface="+mj-lt"/>
              </a:rPr>
              <a:t>Configurations of bodies during movement determined by geometry alone.</a:t>
            </a:r>
          </a:p>
        </p:txBody>
      </p:sp>
      <p:sp>
        <p:nvSpPr>
          <p:cNvPr id="23" name="TextBox 22">
            <a:extLst>
              <a:ext uri="{FF2B5EF4-FFF2-40B4-BE49-F238E27FC236}">
                <a16:creationId xmlns:a16="http://schemas.microsoft.com/office/drawing/2014/main" id="{E5D58017-429E-5F46-BC8E-ED2C11B0384F}"/>
              </a:ext>
            </a:extLst>
          </p:cNvPr>
          <p:cNvSpPr txBox="1"/>
          <p:nvPr/>
        </p:nvSpPr>
        <p:spPr>
          <a:xfrm>
            <a:off x="7742297" y="1556292"/>
            <a:ext cx="3233425" cy="3046988"/>
          </a:xfrm>
          <a:prstGeom prst="rect">
            <a:avLst/>
          </a:prstGeom>
          <a:noFill/>
        </p:spPr>
        <p:txBody>
          <a:bodyPr wrap="square" rtlCol="0">
            <a:spAutoFit/>
          </a:bodyPr>
          <a:lstStyle/>
          <a:p>
            <a:r>
              <a:rPr lang="en-US" sz="2400" dirty="0">
                <a:solidFill>
                  <a:srgbClr val="FF0000"/>
                </a:solidFill>
                <a:latin typeface="+mj-lt"/>
              </a:rPr>
              <a:t>NON</a:t>
            </a:r>
            <a:r>
              <a:rPr lang="en-US" sz="2400" dirty="0">
                <a:latin typeface="+mj-lt"/>
              </a:rPr>
              <a:t>- Geometrical movement of winch</a:t>
            </a:r>
          </a:p>
          <a:p>
            <a:endParaRPr lang="en-US" sz="2400" dirty="0">
              <a:latin typeface="+mj-lt"/>
            </a:endParaRPr>
          </a:p>
          <a:p>
            <a:r>
              <a:rPr lang="en-US" sz="2400" dirty="0">
                <a:latin typeface="+mj-lt"/>
              </a:rPr>
              <a:t>• Shocks when weights drop and rise too far.</a:t>
            </a:r>
          </a:p>
          <a:p>
            <a:endParaRPr lang="en-US" sz="2400" dirty="0">
              <a:latin typeface="+mj-lt"/>
            </a:endParaRPr>
          </a:p>
          <a:p>
            <a:r>
              <a:rPr lang="en-US" sz="2400" dirty="0">
                <a:latin typeface="+mj-lt"/>
              </a:rPr>
              <a:t>• Movement </a:t>
            </a:r>
            <a:r>
              <a:rPr lang="en-US" sz="2400" dirty="0" err="1">
                <a:latin typeface="+mj-lt"/>
              </a:rPr>
              <a:t>can</a:t>
            </a:r>
            <a:r>
              <a:rPr lang="en-US" sz="2400" dirty="0" err="1">
                <a:solidFill>
                  <a:srgbClr val="FF0000"/>
                </a:solidFill>
                <a:latin typeface="+mj-lt"/>
              </a:rPr>
              <a:t>NOT</a:t>
            </a:r>
            <a:r>
              <a:rPr lang="en-US" sz="2400" dirty="0">
                <a:latin typeface="+mj-lt"/>
              </a:rPr>
              <a:t> be reversed.</a:t>
            </a:r>
          </a:p>
        </p:txBody>
      </p:sp>
      <p:pic>
        <p:nvPicPr>
          <p:cNvPr id="9" name="Content Placeholder 8">
            <a:extLst>
              <a:ext uri="{FF2B5EF4-FFF2-40B4-BE49-F238E27FC236}">
                <a16:creationId xmlns:a16="http://schemas.microsoft.com/office/drawing/2014/main" id="{25477959-F854-1A44-9AF6-62E1A8CECB1B}"/>
              </a:ext>
            </a:extLst>
          </p:cNvPr>
          <p:cNvPicPr>
            <a:picLocks noGrp="1" noChangeAspect="1"/>
          </p:cNvPicPr>
          <p:nvPr>
            <p:ph idx="1"/>
          </p:nvPr>
        </p:nvPicPr>
        <p:blipFill>
          <a:blip r:embed="rId2"/>
          <a:stretch>
            <a:fillRect/>
          </a:stretch>
        </p:blipFill>
        <p:spPr>
          <a:xfrm>
            <a:off x="3634411" y="1402537"/>
            <a:ext cx="3417505" cy="4581884"/>
          </a:xfrm>
        </p:spPr>
      </p:pic>
      <p:sp>
        <p:nvSpPr>
          <p:cNvPr id="14" name="Multiply 13">
            <a:extLst>
              <a:ext uri="{FF2B5EF4-FFF2-40B4-BE49-F238E27FC236}">
                <a16:creationId xmlns:a16="http://schemas.microsoft.com/office/drawing/2014/main" id="{B52D6A18-E53A-564B-9139-20CFDA3230BA}"/>
              </a:ext>
            </a:extLst>
          </p:cNvPr>
          <p:cNvSpPr/>
          <p:nvPr/>
        </p:nvSpPr>
        <p:spPr>
          <a:xfrm>
            <a:off x="1632857" y="-408215"/>
            <a:ext cx="7184572" cy="7976507"/>
          </a:xfrm>
          <a:prstGeom prst="mathMultiply">
            <a:avLst>
              <a:gd name="adj1" fmla="val 10296"/>
            </a:avLst>
          </a:prstGeom>
          <a:solidFill>
            <a:srgbClr val="FF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2243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1"/>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33B6CE8D-2D44-F248-A173-F6B92B1B8DBD}"/>
              </a:ext>
            </a:extLst>
          </p:cNvPr>
          <p:cNvSpPr/>
          <p:nvPr/>
        </p:nvSpPr>
        <p:spPr>
          <a:xfrm>
            <a:off x="4171950" y="501182"/>
            <a:ext cx="6580414" cy="5744497"/>
          </a:xfrm>
          <a:custGeom>
            <a:avLst/>
            <a:gdLst>
              <a:gd name="connsiteX0" fmla="*/ 2754630 w 6629400"/>
              <a:gd name="connsiteY0" fmla="*/ 0 h 5692140"/>
              <a:gd name="connsiteX1" fmla="*/ 6629400 w 6629400"/>
              <a:gd name="connsiteY1" fmla="*/ 1794510 h 5692140"/>
              <a:gd name="connsiteX2" fmla="*/ 4766310 w 6629400"/>
              <a:gd name="connsiteY2" fmla="*/ 5692140 h 5692140"/>
              <a:gd name="connsiteX3" fmla="*/ 0 w 6629400"/>
              <a:gd name="connsiteY3" fmla="*/ 3566160 h 5692140"/>
              <a:gd name="connsiteX4" fmla="*/ 2754630 w 6629400"/>
              <a:gd name="connsiteY4" fmla="*/ 0 h 5692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9400" h="5692140">
                <a:moveTo>
                  <a:pt x="2754630" y="0"/>
                </a:moveTo>
                <a:lnTo>
                  <a:pt x="6629400" y="1794510"/>
                </a:lnTo>
                <a:lnTo>
                  <a:pt x="4766310" y="5692140"/>
                </a:lnTo>
                <a:lnTo>
                  <a:pt x="0" y="3566160"/>
                </a:lnTo>
                <a:lnTo>
                  <a:pt x="2754630"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26B507-8648-A94E-9A0B-0E4FB5026250}"/>
              </a:ext>
            </a:extLst>
          </p:cNvPr>
          <p:cNvSpPr>
            <a:spLocks noGrp="1"/>
          </p:cNvSpPr>
          <p:nvPr>
            <p:ph type="title"/>
          </p:nvPr>
        </p:nvSpPr>
        <p:spPr>
          <a:xfrm>
            <a:off x="2651119" y="612321"/>
            <a:ext cx="4737559" cy="3551465"/>
          </a:xfrm>
        </p:spPr>
        <p:txBody>
          <a:bodyPr>
            <a:normAutofit fontScale="90000"/>
          </a:bodyPr>
          <a:lstStyle/>
          <a:p>
            <a:pPr algn="r"/>
            <a:r>
              <a:rPr lang="en-US" sz="9600" dirty="0"/>
              <a:t>The Fertile Analogy</a:t>
            </a:r>
          </a:p>
        </p:txBody>
      </p:sp>
      <p:sp>
        <p:nvSpPr>
          <p:cNvPr id="3" name="Content Placeholder 2">
            <a:extLst>
              <a:ext uri="{FF2B5EF4-FFF2-40B4-BE49-F238E27FC236}">
                <a16:creationId xmlns:a16="http://schemas.microsoft.com/office/drawing/2014/main" id="{D7B0B9FA-3C42-5A4F-8B8C-C8BFC7A138C7}"/>
              </a:ext>
            </a:extLst>
          </p:cNvPr>
          <p:cNvSpPr>
            <a:spLocks noGrp="1"/>
          </p:cNvSpPr>
          <p:nvPr>
            <p:ph idx="1"/>
          </p:nvPr>
        </p:nvSpPr>
        <p:spPr/>
        <p:txBody>
          <a:bodyPr>
            <a:normAutofit fontScale="85000" lnSpcReduction="20000"/>
          </a:bodyPr>
          <a:lstStyle/>
          <a:p>
            <a:endParaRPr lang="en-US"/>
          </a:p>
        </p:txBody>
      </p:sp>
      <p:sp>
        <p:nvSpPr>
          <p:cNvPr id="4" name="Slide Number Placeholder 3">
            <a:extLst>
              <a:ext uri="{FF2B5EF4-FFF2-40B4-BE49-F238E27FC236}">
                <a16:creationId xmlns:a16="http://schemas.microsoft.com/office/drawing/2014/main" id="{77FAEDC6-8E6E-DC45-9541-9C61DCDA213E}"/>
              </a:ext>
            </a:extLst>
          </p:cNvPr>
          <p:cNvSpPr>
            <a:spLocks noGrp="1"/>
          </p:cNvSpPr>
          <p:nvPr>
            <p:ph type="sldNum" sz="quarter" idx="12"/>
          </p:nvPr>
        </p:nvSpPr>
        <p:spPr/>
        <p:txBody>
          <a:bodyPr/>
          <a:lstStyle/>
          <a:p>
            <a:fld id="{4A2E0A87-2B1C-6743-89B9-8068540C3467}" type="slidenum">
              <a:rPr lang="en-US" smtClean="0"/>
              <a:t>33</a:t>
            </a:fld>
            <a:endParaRPr lang="en-US"/>
          </a:p>
        </p:txBody>
      </p:sp>
    </p:spTree>
    <p:extLst>
      <p:ext uri="{BB962C8B-B14F-4D97-AF65-F5344CB8AC3E}">
        <p14:creationId xmlns:p14="http://schemas.microsoft.com/office/powerpoint/2010/main" val="13764969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A5480A8F-8753-744D-A516-E72B2C8762C6}"/>
              </a:ext>
            </a:extLst>
          </p:cNvPr>
          <p:cNvSpPr/>
          <p:nvPr/>
        </p:nvSpPr>
        <p:spPr>
          <a:xfrm>
            <a:off x="2269665" y="2188028"/>
            <a:ext cx="3126921" cy="2735036"/>
          </a:xfrm>
          <a:custGeom>
            <a:avLst/>
            <a:gdLst>
              <a:gd name="connsiteX0" fmla="*/ 0 w 3126921"/>
              <a:gd name="connsiteY0" fmla="*/ 0 h 2735036"/>
              <a:gd name="connsiteX1" fmla="*/ 3126921 w 3126921"/>
              <a:gd name="connsiteY1" fmla="*/ 65314 h 2735036"/>
              <a:gd name="connsiteX2" fmla="*/ 2841171 w 3126921"/>
              <a:gd name="connsiteY2" fmla="*/ 2735036 h 2735036"/>
              <a:gd name="connsiteX3" fmla="*/ 89807 w 3126921"/>
              <a:gd name="connsiteY3" fmla="*/ 2628900 h 2735036"/>
              <a:gd name="connsiteX4" fmla="*/ 0 w 3126921"/>
              <a:gd name="connsiteY4" fmla="*/ 0 h 2735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6921" h="2735036">
                <a:moveTo>
                  <a:pt x="0" y="0"/>
                </a:moveTo>
                <a:lnTo>
                  <a:pt x="3126921" y="65314"/>
                </a:lnTo>
                <a:lnTo>
                  <a:pt x="2841171" y="2735036"/>
                </a:lnTo>
                <a:lnTo>
                  <a:pt x="89807" y="2628900"/>
                </a:lnTo>
                <a:lnTo>
                  <a:pt x="0" y="0"/>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id="{C9925F84-C830-1548-9E29-134C07DAF79D}"/>
              </a:ext>
            </a:extLst>
          </p:cNvPr>
          <p:cNvSpPr/>
          <p:nvPr/>
        </p:nvSpPr>
        <p:spPr>
          <a:xfrm>
            <a:off x="1126671" y="334736"/>
            <a:ext cx="9911442" cy="800100"/>
          </a:xfrm>
          <a:custGeom>
            <a:avLst/>
            <a:gdLst>
              <a:gd name="connsiteX0" fmla="*/ 400050 w 9911442"/>
              <a:gd name="connsiteY0" fmla="*/ 0 h 800100"/>
              <a:gd name="connsiteX1" fmla="*/ 9372600 w 9911442"/>
              <a:gd name="connsiteY1" fmla="*/ 24493 h 800100"/>
              <a:gd name="connsiteX2" fmla="*/ 9911442 w 9911442"/>
              <a:gd name="connsiteY2" fmla="*/ 800100 h 800100"/>
              <a:gd name="connsiteX3" fmla="*/ 0 w 9911442"/>
              <a:gd name="connsiteY3" fmla="*/ 775607 h 800100"/>
              <a:gd name="connsiteX4" fmla="*/ 400050 w 9911442"/>
              <a:gd name="connsiteY4" fmla="*/ 0 h 800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1442" h="800100">
                <a:moveTo>
                  <a:pt x="400050" y="0"/>
                </a:moveTo>
                <a:lnTo>
                  <a:pt x="9372600" y="24493"/>
                </a:lnTo>
                <a:lnTo>
                  <a:pt x="9911442" y="800100"/>
                </a:lnTo>
                <a:lnTo>
                  <a:pt x="0" y="775607"/>
                </a:lnTo>
                <a:lnTo>
                  <a:pt x="400050"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2AC1E9-1791-8B4A-B36E-56D2F2CFFD11}"/>
              </a:ext>
            </a:extLst>
          </p:cNvPr>
          <p:cNvSpPr>
            <a:spLocks noGrp="1"/>
          </p:cNvSpPr>
          <p:nvPr>
            <p:ph type="title"/>
          </p:nvPr>
        </p:nvSpPr>
        <p:spPr>
          <a:xfrm>
            <a:off x="740676" y="290207"/>
            <a:ext cx="10515600" cy="872004"/>
          </a:xfrm>
        </p:spPr>
        <p:txBody>
          <a:bodyPr/>
          <a:lstStyle/>
          <a:p>
            <a:pPr algn="ctr"/>
            <a:r>
              <a:rPr lang="en-US" dirty="0"/>
              <a:t>Dissipative systems are sufficiently alike</a:t>
            </a:r>
          </a:p>
        </p:txBody>
      </p:sp>
      <p:pic>
        <p:nvPicPr>
          <p:cNvPr id="13" name="Content Placeholder 12" descr="A picture containing person, person, black, old&#10;&#10;Description automatically generated">
            <a:extLst>
              <a:ext uri="{FF2B5EF4-FFF2-40B4-BE49-F238E27FC236}">
                <a16:creationId xmlns:a16="http://schemas.microsoft.com/office/drawing/2014/main" id="{07B15F34-7D06-034C-8B89-521F67400091}"/>
              </a:ext>
            </a:extLst>
          </p:cNvPr>
          <p:cNvPicPr>
            <a:picLocks noGrp="1" noChangeAspect="1"/>
          </p:cNvPicPr>
          <p:nvPr>
            <p:ph idx="1"/>
          </p:nvPr>
        </p:nvPicPr>
        <p:blipFill>
          <a:blip r:embed="rId2"/>
          <a:stretch>
            <a:fillRect/>
          </a:stretch>
        </p:blipFill>
        <p:spPr>
          <a:xfrm>
            <a:off x="51212" y="2183206"/>
            <a:ext cx="1960419" cy="2310493"/>
          </a:xfrm>
        </p:spPr>
      </p:pic>
      <p:sp>
        <p:nvSpPr>
          <p:cNvPr id="4" name="Slide Number Placeholder 3">
            <a:extLst>
              <a:ext uri="{FF2B5EF4-FFF2-40B4-BE49-F238E27FC236}">
                <a16:creationId xmlns:a16="http://schemas.microsoft.com/office/drawing/2014/main" id="{5F18518F-BE41-D64E-9624-2B440D2EEB1B}"/>
              </a:ext>
            </a:extLst>
          </p:cNvPr>
          <p:cNvSpPr>
            <a:spLocks noGrp="1"/>
          </p:cNvSpPr>
          <p:nvPr>
            <p:ph type="sldNum" sz="quarter" idx="12"/>
          </p:nvPr>
        </p:nvSpPr>
        <p:spPr/>
        <p:txBody>
          <a:bodyPr/>
          <a:lstStyle/>
          <a:p>
            <a:fld id="{4A2E0A87-2B1C-6743-89B9-8068540C3467}" type="slidenum">
              <a:rPr lang="en-US" smtClean="0"/>
              <a:t>34</a:t>
            </a:fld>
            <a:endParaRPr lang="en-US"/>
          </a:p>
        </p:txBody>
      </p:sp>
      <p:sp>
        <p:nvSpPr>
          <p:cNvPr id="5" name="TextBox 4">
            <a:extLst>
              <a:ext uri="{FF2B5EF4-FFF2-40B4-BE49-F238E27FC236}">
                <a16:creationId xmlns:a16="http://schemas.microsoft.com/office/drawing/2014/main" id="{A5A9F52D-7687-6C46-8655-7ED92BB5A945}"/>
              </a:ext>
            </a:extLst>
          </p:cNvPr>
          <p:cNvSpPr txBox="1"/>
          <p:nvPr/>
        </p:nvSpPr>
        <p:spPr>
          <a:xfrm>
            <a:off x="2179858" y="2065564"/>
            <a:ext cx="3086100" cy="2862322"/>
          </a:xfrm>
          <a:prstGeom prst="rect">
            <a:avLst/>
          </a:prstGeom>
          <a:noFill/>
        </p:spPr>
        <p:txBody>
          <a:bodyPr wrap="square" rtlCol="0">
            <a:spAutoFit/>
          </a:bodyPr>
          <a:lstStyle/>
          <a:p>
            <a:pPr algn="r"/>
            <a:r>
              <a:rPr lang="en-US" sz="3600" dirty="0">
                <a:latin typeface="+mj-lt"/>
              </a:rPr>
              <a:t>Lazare’s strategies for minimizing loss in ordinary machines.</a:t>
            </a:r>
          </a:p>
        </p:txBody>
      </p:sp>
      <p:grpSp>
        <p:nvGrpSpPr>
          <p:cNvPr id="16" name="Group 15">
            <a:extLst>
              <a:ext uri="{FF2B5EF4-FFF2-40B4-BE49-F238E27FC236}">
                <a16:creationId xmlns:a16="http://schemas.microsoft.com/office/drawing/2014/main" id="{9B881025-20C3-7F41-9F89-961E3E9BA5CC}"/>
              </a:ext>
            </a:extLst>
          </p:cNvPr>
          <p:cNvGrpSpPr/>
          <p:nvPr/>
        </p:nvGrpSpPr>
        <p:grpSpPr>
          <a:xfrm>
            <a:off x="5335753" y="2065564"/>
            <a:ext cx="6666247" cy="2862322"/>
            <a:chOff x="5335753" y="2065564"/>
            <a:chExt cx="6666247" cy="2862322"/>
          </a:xfrm>
        </p:grpSpPr>
        <p:grpSp>
          <p:nvGrpSpPr>
            <p:cNvPr id="11" name="Group 10">
              <a:extLst>
                <a:ext uri="{FF2B5EF4-FFF2-40B4-BE49-F238E27FC236}">
                  <a16:creationId xmlns:a16="http://schemas.microsoft.com/office/drawing/2014/main" id="{99863F17-C650-6A4F-90B1-97C316FC682C}"/>
                </a:ext>
              </a:extLst>
            </p:cNvPr>
            <p:cNvGrpSpPr/>
            <p:nvPr/>
          </p:nvGrpSpPr>
          <p:grpSpPr>
            <a:xfrm>
              <a:off x="5335753" y="2065564"/>
              <a:ext cx="4733537" cy="2862322"/>
              <a:chOff x="4666283" y="1502229"/>
              <a:chExt cx="4733537" cy="2862322"/>
            </a:xfrm>
          </p:grpSpPr>
          <p:sp>
            <p:nvSpPr>
              <p:cNvPr id="10" name="Freeform 9">
                <a:extLst>
                  <a:ext uri="{FF2B5EF4-FFF2-40B4-BE49-F238E27FC236}">
                    <a16:creationId xmlns:a16="http://schemas.microsoft.com/office/drawing/2014/main" id="{AD90C56D-3595-7F4E-836F-8FC07E60E3C8}"/>
                  </a:ext>
                </a:extLst>
              </p:cNvPr>
              <p:cNvSpPr/>
              <p:nvPr/>
            </p:nvSpPr>
            <p:spPr>
              <a:xfrm rot="10800000">
                <a:off x="5943605" y="1551214"/>
                <a:ext cx="3126921" cy="2735036"/>
              </a:xfrm>
              <a:custGeom>
                <a:avLst/>
                <a:gdLst>
                  <a:gd name="connsiteX0" fmla="*/ 0 w 3126921"/>
                  <a:gd name="connsiteY0" fmla="*/ 0 h 2735036"/>
                  <a:gd name="connsiteX1" fmla="*/ 3126921 w 3126921"/>
                  <a:gd name="connsiteY1" fmla="*/ 65314 h 2735036"/>
                  <a:gd name="connsiteX2" fmla="*/ 2841171 w 3126921"/>
                  <a:gd name="connsiteY2" fmla="*/ 2735036 h 2735036"/>
                  <a:gd name="connsiteX3" fmla="*/ 89807 w 3126921"/>
                  <a:gd name="connsiteY3" fmla="*/ 2628900 h 2735036"/>
                  <a:gd name="connsiteX4" fmla="*/ 0 w 3126921"/>
                  <a:gd name="connsiteY4" fmla="*/ 0 h 2735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6921" h="2735036">
                    <a:moveTo>
                      <a:pt x="0" y="0"/>
                    </a:moveTo>
                    <a:lnTo>
                      <a:pt x="3126921" y="65314"/>
                    </a:lnTo>
                    <a:lnTo>
                      <a:pt x="2841171" y="2735036"/>
                    </a:lnTo>
                    <a:lnTo>
                      <a:pt x="89807" y="2628900"/>
                    </a:lnTo>
                    <a:lnTo>
                      <a:pt x="0" y="0"/>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E9DFA05-FCC2-A540-8FAE-6DCD7D533BD4}"/>
                  </a:ext>
                </a:extLst>
              </p:cNvPr>
              <p:cNvSpPr txBox="1"/>
              <p:nvPr/>
            </p:nvSpPr>
            <p:spPr>
              <a:xfrm>
                <a:off x="6313720" y="1502229"/>
                <a:ext cx="3086100" cy="2862322"/>
              </a:xfrm>
              <a:prstGeom prst="rect">
                <a:avLst/>
              </a:prstGeom>
              <a:noFill/>
            </p:spPr>
            <p:txBody>
              <a:bodyPr wrap="square" rtlCol="0">
                <a:spAutoFit/>
              </a:bodyPr>
              <a:lstStyle/>
              <a:p>
                <a:r>
                  <a:rPr lang="en-US" sz="3600" dirty="0" err="1">
                    <a:latin typeface="+mj-lt"/>
                  </a:rPr>
                  <a:t>Sadi’s</a:t>
                </a:r>
                <a:r>
                  <a:rPr lang="en-US" sz="3600" dirty="0">
                    <a:latin typeface="+mj-lt"/>
                  </a:rPr>
                  <a:t> strategies for minimizing loss in heat engines.</a:t>
                </a:r>
              </a:p>
            </p:txBody>
          </p:sp>
          <p:sp>
            <p:nvSpPr>
              <p:cNvPr id="7" name="TextBox 6">
                <a:extLst>
                  <a:ext uri="{FF2B5EF4-FFF2-40B4-BE49-F238E27FC236}">
                    <a16:creationId xmlns:a16="http://schemas.microsoft.com/office/drawing/2014/main" id="{379FC21B-EFF9-9C4E-A6BF-A468DE51C79A}"/>
                  </a:ext>
                </a:extLst>
              </p:cNvPr>
              <p:cNvSpPr txBox="1"/>
              <p:nvPr/>
            </p:nvSpPr>
            <p:spPr>
              <a:xfrm>
                <a:off x="4666283" y="1749156"/>
                <a:ext cx="1316386" cy="1938992"/>
              </a:xfrm>
              <a:prstGeom prst="rect">
                <a:avLst/>
              </a:prstGeom>
              <a:noFill/>
            </p:spPr>
            <p:txBody>
              <a:bodyPr wrap="none" rtlCol="0">
                <a:spAutoFit/>
              </a:bodyPr>
              <a:lstStyle/>
              <a:p>
                <a:r>
                  <a:rPr lang="en-US" sz="12000" dirty="0">
                    <a:latin typeface="Symbol" pitchFamily="2" charset="2"/>
                  </a:rPr>
                  <a:t>≈</a:t>
                </a:r>
              </a:p>
            </p:txBody>
          </p:sp>
        </p:grpSp>
        <p:pic>
          <p:nvPicPr>
            <p:cNvPr id="15" name="Picture 14" descr="A portrait of a person&#10;&#10;Description automatically generated with medium confidence">
              <a:extLst>
                <a:ext uri="{FF2B5EF4-FFF2-40B4-BE49-F238E27FC236}">
                  <a16:creationId xmlns:a16="http://schemas.microsoft.com/office/drawing/2014/main" id="{DD70CFB6-FEAD-5541-BEBC-1080AA90A68E}"/>
                </a:ext>
              </a:extLst>
            </p:cNvPr>
            <p:cNvPicPr>
              <a:picLocks noChangeAspect="1"/>
            </p:cNvPicPr>
            <p:nvPr/>
          </p:nvPicPr>
          <p:blipFill>
            <a:blip r:embed="rId3"/>
            <a:stretch>
              <a:fillRect/>
            </a:stretch>
          </p:blipFill>
          <p:spPr>
            <a:xfrm>
              <a:off x="10062220" y="2183206"/>
              <a:ext cx="1939780" cy="2310493"/>
            </a:xfrm>
            <a:prstGeom prst="rect">
              <a:avLst/>
            </a:prstGeom>
          </p:spPr>
        </p:pic>
      </p:grpSp>
    </p:spTree>
    <p:extLst>
      <p:ext uri="{BB962C8B-B14F-4D97-AF65-F5344CB8AC3E}">
        <p14:creationId xmlns:p14="http://schemas.microsoft.com/office/powerpoint/2010/main" val="2357212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C9925F84-C830-1548-9E29-134C07DAF79D}"/>
              </a:ext>
            </a:extLst>
          </p:cNvPr>
          <p:cNvSpPr/>
          <p:nvPr/>
        </p:nvSpPr>
        <p:spPr>
          <a:xfrm>
            <a:off x="1126671" y="334736"/>
            <a:ext cx="9911442" cy="800100"/>
          </a:xfrm>
          <a:custGeom>
            <a:avLst/>
            <a:gdLst>
              <a:gd name="connsiteX0" fmla="*/ 400050 w 9911442"/>
              <a:gd name="connsiteY0" fmla="*/ 0 h 800100"/>
              <a:gd name="connsiteX1" fmla="*/ 9372600 w 9911442"/>
              <a:gd name="connsiteY1" fmla="*/ 24493 h 800100"/>
              <a:gd name="connsiteX2" fmla="*/ 9911442 w 9911442"/>
              <a:gd name="connsiteY2" fmla="*/ 800100 h 800100"/>
              <a:gd name="connsiteX3" fmla="*/ 0 w 9911442"/>
              <a:gd name="connsiteY3" fmla="*/ 775607 h 800100"/>
              <a:gd name="connsiteX4" fmla="*/ 400050 w 9911442"/>
              <a:gd name="connsiteY4" fmla="*/ 0 h 800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1442" h="800100">
                <a:moveTo>
                  <a:pt x="400050" y="0"/>
                </a:moveTo>
                <a:lnTo>
                  <a:pt x="9372600" y="24493"/>
                </a:lnTo>
                <a:lnTo>
                  <a:pt x="9911442" y="800100"/>
                </a:lnTo>
                <a:lnTo>
                  <a:pt x="0" y="775607"/>
                </a:lnTo>
                <a:lnTo>
                  <a:pt x="400050"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2AC1E9-1791-8B4A-B36E-56D2F2CFFD11}"/>
              </a:ext>
            </a:extLst>
          </p:cNvPr>
          <p:cNvSpPr>
            <a:spLocks noGrp="1"/>
          </p:cNvSpPr>
          <p:nvPr>
            <p:ph type="title"/>
          </p:nvPr>
        </p:nvSpPr>
        <p:spPr>
          <a:xfrm>
            <a:off x="740676" y="290207"/>
            <a:ext cx="10515600" cy="872004"/>
          </a:xfrm>
        </p:spPr>
        <p:txBody>
          <a:bodyPr/>
          <a:lstStyle/>
          <a:p>
            <a:pPr algn="ctr"/>
            <a:r>
              <a:rPr lang="en-US" dirty="0"/>
              <a:t>Dissipative systems are sufficiently alike</a:t>
            </a:r>
          </a:p>
        </p:txBody>
      </p:sp>
      <p:sp>
        <p:nvSpPr>
          <p:cNvPr id="4" name="Slide Number Placeholder 3">
            <a:extLst>
              <a:ext uri="{FF2B5EF4-FFF2-40B4-BE49-F238E27FC236}">
                <a16:creationId xmlns:a16="http://schemas.microsoft.com/office/drawing/2014/main" id="{5F18518F-BE41-D64E-9624-2B440D2EEB1B}"/>
              </a:ext>
            </a:extLst>
          </p:cNvPr>
          <p:cNvSpPr>
            <a:spLocks noGrp="1"/>
          </p:cNvSpPr>
          <p:nvPr>
            <p:ph type="sldNum" sz="quarter" idx="12"/>
          </p:nvPr>
        </p:nvSpPr>
        <p:spPr/>
        <p:txBody>
          <a:bodyPr/>
          <a:lstStyle/>
          <a:p>
            <a:fld id="{4A2E0A87-2B1C-6743-89B9-8068540C3467}" type="slidenum">
              <a:rPr lang="en-US" smtClean="0"/>
              <a:t>35</a:t>
            </a:fld>
            <a:endParaRPr lang="en-US"/>
          </a:p>
        </p:txBody>
      </p:sp>
      <p:grpSp>
        <p:nvGrpSpPr>
          <p:cNvPr id="40" name="Group 39">
            <a:extLst>
              <a:ext uri="{FF2B5EF4-FFF2-40B4-BE49-F238E27FC236}">
                <a16:creationId xmlns:a16="http://schemas.microsoft.com/office/drawing/2014/main" id="{8F8E23D0-0232-C440-94D6-7AF5A4723254}"/>
              </a:ext>
            </a:extLst>
          </p:cNvPr>
          <p:cNvGrpSpPr/>
          <p:nvPr/>
        </p:nvGrpSpPr>
        <p:grpSpPr>
          <a:xfrm>
            <a:off x="1208314" y="1301868"/>
            <a:ext cx="10295165" cy="2311169"/>
            <a:chOff x="1208314" y="1301868"/>
            <a:chExt cx="10295165" cy="2311169"/>
          </a:xfrm>
        </p:grpSpPr>
        <p:sp>
          <p:nvSpPr>
            <p:cNvPr id="28" name="Freeform 27">
              <a:extLst>
                <a:ext uri="{FF2B5EF4-FFF2-40B4-BE49-F238E27FC236}">
                  <a16:creationId xmlns:a16="http://schemas.microsoft.com/office/drawing/2014/main" id="{CB7140BB-C4C7-F645-AD7D-971B3E010D43}"/>
                </a:ext>
              </a:extLst>
            </p:cNvPr>
            <p:cNvSpPr/>
            <p:nvPr/>
          </p:nvSpPr>
          <p:spPr>
            <a:xfrm>
              <a:off x="1208314" y="2441121"/>
              <a:ext cx="9495065" cy="1126672"/>
            </a:xfrm>
            <a:custGeom>
              <a:avLst/>
              <a:gdLst>
                <a:gd name="connsiteX0" fmla="*/ 48986 w 9495065"/>
                <a:gd name="connsiteY0" fmla="*/ 0 h 1126672"/>
                <a:gd name="connsiteX1" fmla="*/ 9495065 w 9495065"/>
                <a:gd name="connsiteY1" fmla="*/ 73479 h 1126672"/>
                <a:gd name="connsiteX2" fmla="*/ 9446079 w 9495065"/>
                <a:gd name="connsiteY2" fmla="*/ 1126672 h 1126672"/>
                <a:gd name="connsiteX3" fmla="*/ 0 w 9495065"/>
                <a:gd name="connsiteY3" fmla="*/ 996043 h 1126672"/>
                <a:gd name="connsiteX4" fmla="*/ 48986 w 9495065"/>
                <a:gd name="connsiteY4" fmla="*/ 0 h 112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5065" h="1126672">
                  <a:moveTo>
                    <a:pt x="48986" y="0"/>
                  </a:moveTo>
                  <a:lnTo>
                    <a:pt x="9495065" y="73479"/>
                  </a:lnTo>
                  <a:lnTo>
                    <a:pt x="9446079" y="1126672"/>
                  </a:lnTo>
                  <a:lnTo>
                    <a:pt x="0" y="996043"/>
                  </a:lnTo>
                  <a:lnTo>
                    <a:pt x="48986" y="0"/>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EAE03D4A-E408-D246-9878-E86B4A374425}"/>
                </a:ext>
              </a:extLst>
            </p:cNvPr>
            <p:cNvSpPr txBox="1"/>
            <p:nvPr/>
          </p:nvSpPr>
          <p:spPr>
            <a:xfrm>
              <a:off x="8335737" y="1711506"/>
              <a:ext cx="822661" cy="523220"/>
            </a:xfrm>
            <a:prstGeom prst="rect">
              <a:avLst/>
            </a:prstGeom>
            <a:noFill/>
          </p:spPr>
          <p:txBody>
            <a:bodyPr wrap="none" rtlCol="0">
              <a:spAutoFit/>
            </a:bodyPr>
            <a:lstStyle/>
            <a:p>
              <a:r>
                <a:rPr lang="en-US" sz="2800" dirty="0" err="1">
                  <a:latin typeface="+mj-lt"/>
                </a:rPr>
                <a:t>Sadi</a:t>
              </a:r>
              <a:endParaRPr lang="en-US" sz="2800" dirty="0">
                <a:latin typeface="+mj-lt"/>
              </a:endParaRPr>
            </a:p>
          </p:txBody>
        </p:sp>
        <p:sp>
          <p:nvSpPr>
            <p:cNvPr id="20" name="TextBox 19">
              <a:extLst>
                <a:ext uri="{FF2B5EF4-FFF2-40B4-BE49-F238E27FC236}">
                  <a16:creationId xmlns:a16="http://schemas.microsoft.com/office/drawing/2014/main" id="{7893B8A6-4CB0-7E40-B8B4-5B211761AF42}"/>
                </a:ext>
              </a:extLst>
            </p:cNvPr>
            <p:cNvSpPr txBox="1"/>
            <p:nvPr/>
          </p:nvSpPr>
          <p:spPr>
            <a:xfrm>
              <a:off x="7372351" y="2289598"/>
              <a:ext cx="4131128" cy="1323439"/>
            </a:xfrm>
            <a:prstGeom prst="rect">
              <a:avLst/>
            </a:prstGeom>
            <a:noFill/>
          </p:spPr>
          <p:txBody>
            <a:bodyPr wrap="square" rtlCol="0">
              <a:spAutoFit/>
            </a:bodyPr>
            <a:lstStyle/>
            <a:p>
              <a:r>
                <a:rPr lang="en-US" sz="3200" dirty="0">
                  <a:latin typeface="+mj-lt"/>
                </a:rPr>
                <a:t>1.</a:t>
              </a:r>
              <a:r>
                <a:rPr lang="en-US" sz="2400" dirty="0">
                  <a:latin typeface="+mj-lt"/>
                </a:rPr>
                <a:t> Minimize temperature differences, all unbalanced thermal forces.</a:t>
              </a:r>
            </a:p>
          </p:txBody>
        </p:sp>
        <p:pic>
          <p:nvPicPr>
            <p:cNvPr id="25" name="Picture 24" descr="A portrait of a person&#10;&#10;Description automatically generated with medium confidence">
              <a:extLst>
                <a:ext uri="{FF2B5EF4-FFF2-40B4-BE49-F238E27FC236}">
                  <a16:creationId xmlns:a16="http://schemas.microsoft.com/office/drawing/2014/main" id="{06FA24C9-14A6-2E42-9A11-B3FE3DF752AA}"/>
                </a:ext>
              </a:extLst>
            </p:cNvPr>
            <p:cNvPicPr>
              <a:picLocks noChangeAspect="1"/>
            </p:cNvPicPr>
            <p:nvPr/>
          </p:nvPicPr>
          <p:blipFill>
            <a:blip r:embed="rId2"/>
            <a:stretch>
              <a:fillRect/>
            </a:stretch>
          </p:blipFill>
          <p:spPr>
            <a:xfrm>
              <a:off x="7418521" y="1301868"/>
              <a:ext cx="712001" cy="848072"/>
            </a:xfrm>
            <a:prstGeom prst="rect">
              <a:avLst/>
            </a:prstGeom>
          </p:spPr>
        </p:pic>
        <p:sp>
          <p:nvSpPr>
            <p:cNvPr id="26" name="Left-Right Arrow 25">
              <a:extLst>
                <a:ext uri="{FF2B5EF4-FFF2-40B4-BE49-F238E27FC236}">
                  <a16:creationId xmlns:a16="http://schemas.microsoft.com/office/drawing/2014/main" id="{04B221A7-0FE4-B441-A974-76A25CD04660}"/>
                </a:ext>
              </a:extLst>
            </p:cNvPr>
            <p:cNvSpPr/>
            <p:nvPr/>
          </p:nvSpPr>
          <p:spPr>
            <a:xfrm>
              <a:off x="5147583" y="2746726"/>
              <a:ext cx="1616529" cy="506186"/>
            </a:xfrm>
            <a:prstGeom prst="lef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5FF1093F-CDD4-854F-9956-14D1D6D22A76}"/>
              </a:ext>
            </a:extLst>
          </p:cNvPr>
          <p:cNvGrpSpPr/>
          <p:nvPr/>
        </p:nvGrpSpPr>
        <p:grpSpPr>
          <a:xfrm>
            <a:off x="1179740" y="3786316"/>
            <a:ext cx="9495065" cy="954108"/>
            <a:chOff x="1179740" y="3786316"/>
            <a:chExt cx="9495065" cy="954108"/>
          </a:xfrm>
        </p:grpSpPr>
        <p:sp>
          <p:nvSpPr>
            <p:cNvPr id="29" name="Freeform 28">
              <a:extLst>
                <a:ext uri="{FF2B5EF4-FFF2-40B4-BE49-F238E27FC236}">
                  <a16:creationId xmlns:a16="http://schemas.microsoft.com/office/drawing/2014/main" id="{549A5F44-CE06-8347-8F1C-7A943FBCE9D1}"/>
                </a:ext>
              </a:extLst>
            </p:cNvPr>
            <p:cNvSpPr/>
            <p:nvPr/>
          </p:nvSpPr>
          <p:spPr>
            <a:xfrm flipV="1">
              <a:off x="1179740" y="3786316"/>
              <a:ext cx="9495065" cy="926239"/>
            </a:xfrm>
            <a:custGeom>
              <a:avLst/>
              <a:gdLst>
                <a:gd name="connsiteX0" fmla="*/ 48986 w 9495065"/>
                <a:gd name="connsiteY0" fmla="*/ 0 h 1126672"/>
                <a:gd name="connsiteX1" fmla="*/ 9495065 w 9495065"/>
                <a:gd name="connsiteY1" fmla="*/ 73479 h 1126672"/>
                <a:gd name="connsiteX2" fmla="*/ 9446079 w 9495065"/>
                <a:gd name="connsiteY2" fmla="*/ 1126672 h 1126672"/>
                <a:gd name="connsiteX3" fmla="*/ 0 w 9495065"/>
                <a:gd name="connsiteY3" fmla="*/ 996043 h 1126672"/>
                <a:gd name="connsiteX4" fmla="*/ 48986 w 9495065"/>
                <a:gd name="connsiteY4" fmla="*/ 0 h 112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5065" h="1126672">
                  <a:moveTo>
                    <a:pt x="48986" y="0"/>
                  </a:moveTo>
                  <a:lnTo>
                    <a:pt x="9495065" y="73479"/>
                  </a:lnTo>
                  <a:lnTo>
                    <a:pt x="9446079" y="1126672"/>
                  </a:lnTo>
                  <a:lnTo>
                    <a:pt x="0" y="996043"/>
                  </a:lnTo>
                  <a:lnTo>
                    <a:pt x="48986" y="0"/>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EC227A2-E84E-9B44-8E04-108A50642965}"/>
                </a:ext>
              </a:extLst>
            </p:cNvPr>
            <p:cNvSpPr txBox="1"/>
            <p:nvPr/>
          </p:nvSpPr>
          <p:spPr>
            <a:xfrm>
              <a:off x="7372351" y="3786317"/>
              <a:ext cx="3257550" cy="954107"/>
            </a:xfrm>
            <a:prstGeom prst="rect">
              <a:avLst/>
            </a:prstGeom>
            <a:noFill/>
          </p:spPr>
          <p:txBody>
            <a:bodyPr wrap="square" rtlCol="0">
              <a:spAutoFit/>
            </a:bodyPr>
            <a:lstStyle/>
            <a:p>
              <a:r>
                <a:rPr lang="en-US" sz="3200" dirty="0">
                  <a:latin typeface="+mj-lt"/>
                </a:rPr>
                <a:t>2.</a:t>
              </a:r>
              <a:r>
                <a:rPr lang="en-US" sz="2400" dirty="0">
                  <a:latin typeface="+mj-lt"/>
                </a:rPr>
                <a:t> Use reversible thermal processes.</a:t>
              </a:r>
            </a:p>
          </p:txBody>
        </p:sp>
        <p:sp>
          <p:nvSpPr>
            <p:cNvPr id="27" name="Left-Right Arrow 26">
              <a:extLst>
                <a:ext uri="{FF2B5EF4-FFF2-40B4-BE49-F238E27FC236}">
                  <a16:creationId xmlns:a16="http://schemas.microsoft.com/office/drawing/2014/main" id="{2830BAE5-85BD-964E-8355-7D7263BD1423}"/>
                </a:ext>
              </a:extLst>
            </p:cNvPr>
            <p:cNvSpPr/>
            <p:nvPr/>
          </p:nvSpPr>
          <p:spPr>
            <a:xfrm>
              <a:off x="5131254" y="3938711"/>
              <a:ext cx="1616529" cy="506186"/>
            </a:xfrm>
            <a:prstGeom prst="lef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336C4BFF-ED8C-7047-9910-9A14B197D434}"/>
              </a:ext>
            </a:extLst>
          </p:cNvPr>
          <p:cNvGrpSpPr/>
          <p:nvPr/>
        </p:nvGrpSpPr>
        <p:grpSpPr>
          <a:xfrm>
            <a:off x="647700" y="1436519"/>
            <a:ext cx="3875315" cy="3232339"/>
            <a:chOff x="647700" y="1436519"/>
            <a:chExt cx="3875315" cy="3232339"/>
          </a:xfrm>
        </p:grpSpPr>
        <p:sp>
          <p:nvSpPr>
            <p:cNvPr id="14" name="TextBox 13">
              <a:extLst>
                <a:ext uri="{FF2B5EF4-FFF2-40B4-BE49-F238E27FC236}">
                  <a16:creationId xmlns:a16="http://schemas.microsoft.com/office/drawing/2014/main" id="{2ACAB569-4F5C-AC45-A376-B048C9F622C7}"/>
                </a:ext>
              </a:extLst>
            </p:cNvPr>
            <p:cNvSpPr txBox="1"/>
            <p:nvPr/>
          </p:nvSpPr>
          <p:spPr>
            <a:xfrm>
              <a:off x="2375084" y="1802253"/>
              <a:ext cx="1159292" cy="523220"/>
            </a:xfrm>
            <a:prstGeom prst="rect">
              <a:avLst/>
            </a:prstGeom>
            <a:noFill/>
          </p:spPr>
          <p:txBody>
            <a:bodyPr wrap="none" rtlCol="0">
              <a:spAutoFit/>
            </a:bodyPr>
            <a:lstStyle/>
            <a:p>
              <a:r>
                <a:rPr lang="en-US" sz="2800" dirty="0">
                  <a:latin typeface="+mj-lt"/>
                </a:rPr>
                <a:t>Lazare</a:t>
              </a:r>
            </a:p>
          </p:txBody>
        </p:sp>
        <p:sp>
          <p:nvSpPr>
            <p:cNvPr id="17" name="TextBox 16">
              <a:extLst>
                <a:ext uri="{FF2B5EF4-FFF2-40B4-BE49-F238E27FC236}">
                  <a16:creationId xmlns:a16="http://schemas.microsoft.com/office/drawing/2014/main" id="{28AB67E9-A4D1-9A42-A752-3447A0B2BF66}"/>
                </a:ext>
              </a:extLst>
            </p:cNvPr>
            <p:cNvSpPr txBox="1"/>
            <p:nvPr/>
          </p:nvSpPr>
          <p:spPr>
            <a:xfrm>
              <a:off x="688521" y="2275664"/>
              <a:ext cx="3834494" cy="1323439"/>
            </a:xfrm>
            <a:prstGeom prst="rect">
              <a:avLst/>
            </a:prstGeom>
            <a:noFill/>
          </p:spPr>
          <p:txBody>
            <a:bodyPr wrap="square" rtlCol="0">
              <a:spAutoFit/>
            </a:bodyPr>
            <a:lstStyle/>
            <a:p>
              <a:pPr algn="r"/>
              <a:r>
                <a:rPr lang="en-US" sz="3200" dirty="0">
                  <a:latin typeface="+mj-lt"/>
                </a:rPr>
                <a:t>1.</a:t>
              </a:r>
              <a:r>
                <a:rPr lang="en-US" sz="2400" dirty="0">
                  <a:latin typeface="+mj-lt"/>
                </a:rPr>
                <a:t> Minimize shocks, all unbalanced mechanical forces.</a:t>
              </a:r>
            </a:p>
          </p:txBody>
        </p:sp>
        <p:sp>
          <p:nvSpPr>
            <p:cNvPr id="18" name="TextBox 17">
              <a:extLst>
                <a:ext uri="{FF2B5EF4-FFF2-40B4-BE49-F238E27FC236}">
                  <a16:creationId xmlns:a16="http://schemas.microsoft.com/office/drawing/2014/main" id="{2B9A2F12-E4C6-0841-8FB2-54774A9418F4}"/>
                </a:ext>
              </a:extLst>
            </p:cNvPr>
            <p:cNvSpPr txBox="1"/>
            <p:nvPr/>
          </p:nvSpPr>
          <p:spPr>
            <a:xfrm>
              <a:off x="647700" y="3714751"/>
              <a:ext cx="3834494" cy="954107"/>
            </a:xfrm>
            <a:prstGeom prst="rect">
              <a:avLst/>
            </a:prstGeom>
            <a:noFill/>
          </p:spPr>
          <p:txBody>
            <a:bodyPr wrap="square" rtlCol="0">
              <a:spAutoFit/>
            </a:bodyPr>
            <a:lstStyle/>
            <a:p>
              <a:pPr algn="r"/>
              <a:r>
                <a:rPr lang="en-US" sz="3200" dirty="0">
                  <a:latin typeface="+mj-lt"/>
                </a:rPr>
                <a:t>2. </a:t>
              </a:r>
              <a:r>
                <a:rPr lang="en-US" sz="2400" dirty="0">
                  <a:latin typeface="+mj-lt"/>
                </a:rPr>
                <a:t>Use reversible geometrical movements.</a:t>
              </a:r>
            </a:p>
          </p:txBody>
        </p:sp>
        <p:pic>
          <p:nvPicPr>
            <p:cNvPr id="36" name="Content Placeholder 34" descr="A picture containing person, person, black, old&#10;&#10;Description automatically generated">
              <a:extLst>
                <a:ext uri="{FF2B5EF4-FFF2-40B4-BE49-F238E27FC236}">
                  <a16:creationId xmlns:a16="http://schemas.microsoft.com/office/drawing/2014/main" id="{45B801B7-DAF5-E54E-ADCD-A9159E17171E}"/>
                </a:ext>
              </a:extLst>
            </p:cNvPr>
            <p:cNvPicPr>
              <a:picLocks noChangeAspect="1"/>
            </p:cNvPicPr>
            <p:nvPr/>
          </p:nvPicPr>
          <p:blipFill>
            <a:blip r:embed="rId3"/>
            <a:stretch>
              <a:fillRect/>
            </a:stretch>
          </p:blipFill>
          <p:spPr>
            <a:xfrm>
              <a:off x="3739591" y="1436519"/>
              <a:ext cx="712001" cy="839144"/>
            </a:xfrm>
            <a:prstGeom prst="rect">
              <a:avLst/>
            </a:prstGeom>
          </p:spPr>
        </p:pic>
      </p:grpSp>
      <p:sp>
        <p:nvSpPr>
          <p:cNvPr id="42" name="TextBox 41">
            <a:extLst>
              <a:ext uri="{FF2B5EF4-FFF2-40B4-BE49-F238E27FC236}">
                <a16:creationId xmlns:a16="http://schemas.microsoft.com/office/drawing/2014/main" id="{D5CB88A7-782F-584F-9FDE-3F6DF9FD8D54}"/>
              </a:ext>
            </a:extLst>
          </p:cNvPr>
          <p:cNvSpPr txBox="1"/>
          <p:nvPr/>
        </p:nvSpPr>
        <p:spPr>
          <a:xfrm>
            <a:off x="5163887" y="4928200"/>
            <a:ext cx="1624519" cy="830997"/>
          </a:xfrm>
          <a:prstGeom prst="rect">
            <a:avLst/>
          </a:prstGeom>
          <a:noFill/>
        </p:spPr>
        <p:txBody>
          <a:bodyPr wrap="square" rtlCol="0">
            <a:spAutoFit/>
          </a:bodyPr>
          <a:lstStyle/>
          <a:p>
            <a:pPr algn="ctr"/>
            <a:r>
              <a:rPr lang="en-US" sz="4800" b="1" dirty="0">
                <a:latin typeface="+mj-lt"/>
              </a:rPr>
              <a:t>BUT</a:t>
            </a:r>
          </a:p>
        </p:txBody>
      </p:sp>
      <p:grpSp>
        <p:nvGrpSpPr>
          <p:cNvPr id="62" name="Group 61">
            <a:extLst>
              <a:ext uri="{FF2B5EF4-FFF2-40B4-BE49-F238E27FC236}">
                <a16:creationId xmlns:a16="http://schemas.microsoft.com/office/drawing/2014/main" id="{9B990282-ABC4-1142-B8E9-DA96A1CBC579}"/>
              </a:ext>
            </a:extLst>
          </p:cNvPr>
          <p:cNvGrpSpPr/>
          <p:nvPr/>
        </p:nvGrpSpPr>
        <p:grpSpPr>
          <a:xfrm>
            <a:off x="6714930" y="4974367"/>
            <a:ext cx="4106510" cy="1788953"/>
            <a:chOff x="6714930" y="4974367"/>
            <a:chExt cx="4106510" cy="1788953"/>
          </a:xfrm>
        </p:grpSpPr>
        <p:pic>
          <p:nvPicPr>
            <p:cNvPr id="59" name="Content Placeholder 49" descr="Icon&#10;&#10;Description automatically generated">
              <a:extLst>
                <a:ext uri="{FF2B5EF4-FFF2-40B4-BE49-F238E27FC236}">
                  <a16:creationId xmlns:a16="http://schemas.microsoft.com/office/drawing/2014/main" id="{3E9AEF17-BAEC-3B47-8C68-7530F3F7508D}"/>
                </a:ext>
              </a:extLst>
            </p:cNvPr>
            <p:cNvPicPr>
              <a:picLocks noChangeAspect="1"/>
            </p:cNvPicPr>
            <p:nvPr/>
          </p:nvPicPr>
          <p:blipFill>
            <a:blip r:embed="rId4"/>
            <a:stretch>
              <a:fillRect/>
            </a:stretch>
          </p:blipFill>
          <p:spPr>
            <a:xfrm>
              <a:off x="9874506" y="5639773"/>
              <a:ext cx="946934" cy="1123547"/>
            </a:xfrm>
            <a:prstGeom prst="rect">
              <a:avLst/>
            </a:prstGeom>
          </p:spPr>
        </p:pic>
        <p:pic>
          <p:nvPicPr>
            <p:cNvPr id="51" name="Content Placeholder 49" descr="Icon&#10;&#10;Description automatically generated">
              <a:extLst>
                <a:ext uri="{FF2B5EF4-FFF2-40B4-BE49-F238E27FC236}">
                  <a16:creationId xmlns:a16="http://schemas.microsoft.com/office/drawing/2014/main" id="{2DC56285-3A5F-CC44-BD00-BC474A0934E7}"/>
                </a:ext>
              </a:extLst>
            </p:cNvPr>
            <p:cNvPicPr>
              <a:picLocks noChangeAspect="1"/>
            </p:cNvPicPr>
            <p:nvPr/>
          </p:nvPicPr>
          <p:blipFill>
            <a:blip r:embed="rId4"/>
            <a:stretch>
              <a:fillRect/>
            </a:stretch>
          </p:blipFill>
          <p:spPr>
            <a:xfrm>
              <a:off x="6714930" y="5509145"/>
              <a:ext cx="946934" cy="1123547"/>
            </a:xfrm>
            <a:prstGeom prst="rect">
              <a:avLst/>
            </a:prstGeom>
          </p:spPr>
        </p:pic>
        <p:sp>
          <p:nvSpPr>
            <p:cNvPr id="44" name="TextBox 43">
              <a:extLst>
                <a:ext uri="{FF2B5EF4-FFF2-40B4-BE49-F238E27FC236}">
                  <a16:creationId xmlns:a16="http://schemas.microsoft.com/office/drawing/2014/main" id="{6CD2768D-AF13-A84C-A859-695ACB9C1AA7}"/>
                </a:ext>
              </a:extLst>
            </p:cNvPr>
            <p:cNvSpPr txBox="1"/>
            <p:nvPr/>
          </p:nvSpPr>
          <p:spPr>
            <a:xfrm>
              <a:off x="7478110" y="5793376"/>
              <a:ext cx="2661933" cy="523220"/>
            </a:xfrm>
            <a:prstGeom prst="rect">
              <a:avLst/>
            </a:prstGeom>
            <a:noFill/>
          </p:spPr>
          <p:txBody>
            <a:bodyPr wrap="square" rtlCol="0">
              <a:spAutoFit/>
            </a:bodyPr>
            <a:lstStyle/>
            <a:p>
              <a:r>
                <a:rPr lang="en-US" sz="2800" dirty="0">
                  <a:latin typeface="+mj-lt"/>
                </a:rPr>
                <a:t>No process at all.</a:t>
              </a:r>
            </a:p>
          </p:txBody>
        </p:sp>
        <p:sp>
          <p:nvSpPr>
            <p:cNvPr id="46" name="Down Arrow 45">
              <a:extLst>
                <a:ext uri="{FF2B5EF4-FFF2-40B4-BE49-F238E27FC236}">
                  <a16:creationId xmlns:a16="http://schemas.microsoft.com/office/drawing/2014/main" id="{0A8D1457-E7A4-6E4E-82C2-FED794660590}"/>
                </a:ext>
              </a:extLst>
            </p:cNvPr>
            <p:cNvSpPr/>
            <p:nvPr/>
          </p:nvSpPr>
          <p:spPr>
            <a:xfrm>
              <a:off x="8322524" y="4980610"/>
              <a:ext cx="424543" cy="641322"/>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93F324F7-3803-3B49-894A-7A7971F5875D}"/>
                </a:ext>
              </a:extLst>
            </p:cNvPr>
            <p:cNvSpPr txBox="1"/>
            <p:nvPr/>
          </p:nvSpPr>
          <p:spPr>
            <a:xfrm>
              <a:off x="7739892" y="4974367"/>
              <a:ext cx="620683" cy="369332"/>
            </a:xfrm>
            <a:prstGeom prst="rect">
              <a:avLst/>
            </a:prstGeom>
            <a:noFill/>
          </p:spPr>
          <p:txBody>
            <a:bodyPr wrap="none" rtlCol="0">
              <a:spAutoFit/>
            </a:bodyPr>
            <a:lstStyle/>
            <a:p>
              <a:r>
                <a:rPr lang="en-US" dirty="0">
                  <a:latin typeface="+mj-lt"/>
                </a:rPr>
                <a:t>limit</a:t>
              </a:r>
            </a:p>
          </p:txBody>
        </p:sp>
      </p:grpSp>
      <p:sp>
        <p:nvSpPr>
          <p:cNvPr id="58" name="Content Placeholder 57">
            <a:extLst>
              <a:ext uri="{FF2B5EF4-FFF2-40B4-BE49-F238E27FC236}">
                <a16:creationId xmlns:a16="http://schemas.microsoft.com/office/drawing/2014/main" id="{E213C451-B807-9C41-B615-67E0610FA5E8}"/>
              </a:ext>
            </a:extLst>
          </p:cNvPr>
          <p:cNvSpPr>
            <a:spLocks noGrp="1"/>
          </p:cNvSpPr>
          <p:nvPr>
            <p:ph idx="1"/>
          </p:nvPr>
        </p:nvSpPr>
        <p:spPr/>
        <p:txBody>
          <a:bodyPr>
            <a:normAutofit fontScale="85000" lnSpcReduction="20000"/>
          </a:bodyPr>
          <a:lstStyle/>
          <a:p>
            <a:endParaRPr lang="en-US"/>
          </a:p>
        </p:txBody>
      </p:sp>
      <p:grpSp>
        <p:nvGrpSpPr>
          <p:cNvPr id="61" name="Group 60">
            <a:extLst>
              <a:ext uri="{FF2B5EF4-FFF2-40B4-BE49-F238E27FC236}">
                <a16:creationId xmlns:a16="http://schemas.microsoft.com/office/drawing/2014/main" id="{B61E65E2-F0E4-434D-A34F-36E697838FF3}"/>
              </a:ext>
            </a:extLst>
          </p:cNvPr>
          <p:cNvGrpSpPr/>
          <p:nvPr/>
        </p:nvGrpSpPr>
        <p:grpSpPr>
          <a:xfrm>
            <a:off x="899043" y="4985176"/>
            <a:ext cx="4515133" cy="1601596"/>
            <a:chOff x="899043" y="4985176"/>
            <a:chExt cx="4515133" cy="1601596"/>
          </a:xfrm>
        </p:grpSpPr>
        <p:sp>
          <p:nvSpPr>
            <p:cNvPr id="43" name="TextBox 42">
              <a:extLst>
                <a:ext uri="{FF2B5EF4-FFF2-40B4-BE49-F238E27FC236}">
                  <a16:creationId xmlns:a16="http://schemas.microsoft.com/office/drawing/2014/main" id="{5A0E8F18-EC55-FB43-A0BF-FEF8BB67230D}"/>
                </a:ext>
              </a:extLst>
            </p:cNvPr>
            <p:cNvSpPr txBox="1"/>
            <p:nvPr/>
          </p:nvSpPr>
          <p:spPr>
            <a:xfrm>
              <a:off x="1418850" y="5809309"/>
              <a:ext cx="3712404" cy="523220"/>
            </a:xfrm>
            <a:prstGeom prst="rect">
              <a:avLst/>
            </a:prstGeom>
            <a:noFill/>
          </p:spPr>
          <p:txBody>
            <a:bodyPr wrap="square" rtlCol="0">
              <a:spAutoFit/>
            </a:bodyPr>
            <a:lstStyle/>
            <a:p>
              <a:r>
                <a:rPr lang="en-US" sz="2800" dirty="0">
                  <a:latin typeface="+mj-lt"/>
                </a:rPr>
                <a:t>Benign inertial motion.</a:t>
              </a:r>
            </a:p>
          </p:txBody>
        </p:sp>
        <p:sp>
          <p:nvSpPr>
            <p:cNvPr id="45" name="Down Arrow 44">
              <a:extLst>
                <a:ext uri="{FF2B5EF4-FFF2-40B4-BE49-F238E27FC236}">
                  <a16:creationId xmlns:a16="http://schemas.microsoft.com/office/drawing/2014/main" id="{EC0CAFAC-BB8B-E342-82AC-3321DD02BC63}"/>
                </a:ext>
              </a:extLst>
            </p:cNvPr>
            <p:cNvSpPr/>
            <p:nvPr/>
          </p:nvSpPr>
          <p:spPr>
            <a:xfrm>
              <a:off x="2742458" y="4985176"/>
              <a:ext cx="424543" cy="641322"/>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A70FB9C-165A-CA4B-AFC0-437486C0C7D8}"/>
                </a:ext>
              </a:extLst>
            </p:cNvPr>
            <p:cNvSpPr txBox="1"/>
            <p:nvPr/>
          </p:nvSpPr>
          <p:spPr>
            <a:xfrm>
              <a:off x="3118908" y="4998860"/>
              <a:ext cx="620683" cy="369332"/>
            </a:xfrm>
            <a:prstGeom prst="rect">
              <a:avLst/>
            </a:prstGeom>
            <a:noFill/>
          </p:spPr>
          <p:txBody>
            <a:bodyPr wrap="none" rtlCol="0">
              <a:spAutoFit/>
            </a:bodyPr>
            <a:lstStyle/>
            <a:p>
              <a:r>
                <a:rPr lang="en-US" dirty="0">
                  <a:latin typeface="+mj-lt"/>
                </a:rPr>
                <a:t>limit</a:t>
              </a:r>
            </a:p>
          </p:txBody>
        </p:sp>
        <p:pic>
          <p:nvPicPr>
            <p:cNvPr id="56" name="Content Placeholder 54" descr="Shape, arrow&#10;&#10;Description automatically generated">
              <a:extLst>
                <a:ext uri="{FF2B5EF4-FFF2-40B4-BE49-F238E27FC236}">
                  <a16:creationId xmlns:a16="http://schemas.microsoft.com/office/drawing/2014/main" id="{27DBF3A1-5E68-0142-AD7D-9163AC4B96DE}"/>
                </a:ext>
              </a:extLst>
            </p:cNvPr>
            <p:cNvPicPr>
              <a:picLocks noChangeAspect="1"/>
            </p:cNvPicPr>
            <p:nvPr/>
          </p:nvPicPr>
          <p:blipFill>
            <a:blip r:embed="rId5"/>
            <a:stretch>
              <a:fillRect/>
            </a:stretch>
          </p:blipFill>
          <p:spPr>
            <a:xfrm>
              <a:off x="899043" y="5639773"/>
              <a:ext cx="743233" cy="775549"/>
            </a:xfrm>
            <a:prstGeom prst="rect">
              <a:avLst/>
            </a:prstGeom>
          </p:spPr>
        </p:pic>
        <p:pic>
          <p:nvPicPr>
            <p:cNvPr id="60" name="Content Placeholder 54" descr="Shape, arrow&#10;&#10;Description automatically generated">
              <a:extLst>
                <a:ext uri="{FF2B5EF4-FFF2-40B4-BE49-F238E27FC236}">
                  <a16:creationId xmlns:a16="http://schemas.microsoft.com/office/drawing/2014/main" id="{72BB88A1-77C4-714D-A2C8-11868890E47B}"/>
                </a:ext>
              </a:extLst>
            </p:cNvPr>
            <p:cNvPicPr>
              <a:picLocks noChangeAspect="1"/>
            </p:cNvPicPr>
            <p:nvPr/>
          </p:nvPicPr>
          <p:blipFill>
            <a:blip r:embed="rId5"/>
            <a:stretch>
              <a:fillRect/>
            </a:stretch>
          </p:blipFill>
          <p:spPr>
            <a:xfrm>
              <a:off x="4670943" y="5811223"/>
              <a:ext cx="743233" cy="775549"/>
            </a:xfrm>
            <a:prstGeom prst="rect">
              <a:avLst/>
            </a:prstGeom>
          </p:spPr>
        </p:pic>
      </p:grpSp>
    </p:spTree>
    <p:extLst>
      <p:ext uri="{BB962C8B-B14F-4D97-AF65-F5344CB8AC3E}">
        <p14:creationId xmlns:p14="http://schemas.microsoft.com/office/powerpoint/2010/main" val="410783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33B6CE8D-2D44-F248-A173-F6B92B1B8DBD}"/>
              </a:ext>
            </a:extLst>
          </p:cNvPr>
          <p:cNvSpPr/>
          <p:nvPr/>
        </p:nvSpPr>
        <p:spPr>
          <a:xfrm>
            <a:off x="4171950" y="501182"/>
            <a:ext cx="6580414" cy="5744497"/>
          </a:xfrm>
          <a:custGeom>
            <a:avLst/>
            <a:gdLst>
              <a:gd name="connsiteX0" fmla="*/ 2754630 w 6629400"/>
              <a:gd name="connsiteY0" fmla="*/ 0 h 5692140"/>
              <a:gd name="connsiteX1" fmla="*/ 6629400 w 6629400"/>
              <a:gd name="connsiteY1" fmla="*/ 1794510 h 5692140"/>
              <a:gd name="connsiteX2" fmla="*/ 4766310 w 6629400"/>
              <a:gd name="connsiteY2" fmla="*/ 5692140 h 5692140"/>
              <a:gd name="connsiteX3" fmla="*/ 0 w 6629400"/>
              <a:gd name="connsiteY3" fmla="*/ 3566160 h 5692140"/>
              <a:gd name="connsiteX4" fmla="*/ 2754630 w 6629400"/>
              <a:gd name="connsiteY4" fmla="*/ 0 h 5692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9400" h="5692140">
                <a:moveTo>
                  <a:pt x="2754630" y="0"/>
                </a:moveTo>
                <a:lnTo>
                  <a:pt x="6629400" y="1794510"/>
                </a:lnTo>
                <a:lnTo>
                  <a:pt x="4766310" y="5692140"/>
                </a:lnTo>
                <a:lnTo>
                  <a:pt x="0" y="3566160"/>
                </a:lnTo>
                <a:lnTo>
                  <a:pt x="2754630"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26B507-8648-A94E-9A0B-0E4FB5026250}"/>
              </a:ext>
            </a:extLst>
          </p:cNvPr>
          <p:cNvSpPr>
            <a:spLocks noGrp="1"/>
          </p:cNvSpPr>
          <p:nvPr>
            <p:ph type="title"/>
          </p:nvPr>
        </p:nvSpPr>
        <p:spPr>
          <a:xfrm>
            <a:off x="1804087" y="612321"/>
            <a:ext cx="5584592" cy="3551465"/>
          </a:xfrm>
        </p:spPr>
        <p:txBody>
          <a:bodyPr>
            <a:normAutofit fontScale="90000"/>
          </a:bodyPr>
          <a:lstStyle/>
          <a:p>
            <a:pPr algn="r"/>
            <a:r>
              <a:rPr lang="en-US" sz="9600"/>
              <a:t>Waterwheel</a:t>
            </a:r>
            <a:br>
              <a:rPr lang="en-US" sz="9600"/>
            </a:br>
            <a:r>
              <a:rPr lang="en-US" sz="9600"/>
              <a:t>Analogy</a:t>
            </a:r>
            <a:endParaRPr lang="en-US" sz="9600" dirty="0"/>
          </a:p>
        </p:txBody>
      </p:sp>
      <p:sp>
        <p:nvSpPr>
          <p:cNvPr id="3" name="Content Placeholder 2">
            <a:extLst>
              <a:ext uri="{FF2B5EF4-FFF2-40B4-BE49-F238E27FC236}">
                <a16:creationId xmlns:a16="http://schemas.microsoft.com/office/drawing/2014/main" id="{D7B0B9FA-3C42-5A4F-8B8C-C8BFC7A138C7}"/>
              </a:ext>
            </a:extLst>
          </p:cNvPr>
          <p:cNvSpPr>
            <a:spLocks noGrp="1"/>
          </p:cNvSpPr>
          <p:nvPr>
            <p:ph idx="1"/>
          </p:nvPr>
        </p:nvSpPr>
        <p:spPr/>
        <p:txBody>
          <a:bodyPr>
            <a:normAutofit fontScale="85000" lnSpcReduction="20000"/>
          </a:bodyPr>
          <a:lstStyle/>
          <a:p>
            <a:endParaRPr lang="en-US"/>
          </a:p>
        </p:txBody>
      </p:sp>
      <p:sp>
        <p:nvSpPr>
          <p:cNvPr id="4" name="Slide Number Placeholder 3">
            <a:extLst>
              <a:ext uri="{FF2B5EF4-FFF2-40B4-BE49-F238E27FC236}">
                <a16:creationId xmlns:a16="http://schemas.microsoft.com/office/drawing/2014/main" id="{77FAEDC6-8E6E-DC45-9541-9C61DCDA213E}"/>
              </a:ext>
            </a:extLst>
          </p:cNvPr>
          <p:cNvSpPr>
            <a:spLocks noGrp="1"/>
          </p:cNvSpPr>
          <p:nvPr>
            <p:ph type="sldNum" sz="quarter" idx="12"/>
          </p:nvPr>
        </p:nvSpPr>
        <p:spPr/>
        <p:txBody>
          <a:bodyPr/>
          <a:lstStyle/>
          <a:p>
            <a:fld id="{4A2E0A87-2B1C-6743-89B9-8068540C3467}" type="slidenum">
              <a:rPr lang="en-US" smtClean="0"/>
              <a:t>36</a:t>
            </a:fld>
            <a:endParaRPr lang="en-US"/>
          </a:p>
        </p:txBody>
      </p:sp>
    </p:spTree>
    <p:extLst>
      <p:ext uri="{BB962C8B-B14F-4D97-AF65-F5344CB8AC3E}">
        <p14:creationId xmlns:p14="http://schemas.microsoft.com/office/powerpoint/2010/main" val="35798174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A69BF-9813-BB4D-A49A-639F9D97A34B}"/>
              </a:ext>
            </a:extLst>
          </p:cNvPr>
          <p:cNvSpPr>
            <a:spLocks noGrp="1"/>
          </p:cNvSpPr>
          <p:nvPr>
            <p:ph type="title"/>
          </p:nvPr>
        </p:nvSpPr>
        <p:spPr>
          <a:xfrm>
            <a:off x="2916551" y="249385"/>
            <a:ext cx="4753888" cy="872004"/>
          </a:xfrm>
        </p:spPr>
        <p:txBody>
          <a:bodyPr/>
          <a:lstStyle/>
          <a:p>
            <a:r>
              <a:rPr lang="en-US" dirty="0"/>
              <a:t>Waterwheel analogy</a:t>
            </a:r>
          </a:p>
        </p:txBody>
      </p:sp>
      <p:sp>
        <p:nvSpPr>
          <p:cNvPr id="4" name="Slide Number Placeholder 3">
            <a:extLst>
              <a:ext uri="{FF2B5EF4-FFF2-40B4-BE49-F238E27FC236}">
                <a16:creationId xmlns:a16="http://schemas.microsoft.com/office/drawing/2014/main" id="{BF141482-6BE1-0242-9568-20290553D8B2}"/>
              </a:ext>
            </a:extLst>
          </p:cNvPr>
          <p:cNvSpPr>
            <a:spLocks noGrp="1"/>
          </p:cNvSpPr>
          <p:nvPr>
            <p:ph type="sldNum" sz="quarter" idx="12"/>
          </p:nvPr>
        </p:nvSpPr>
        <p:spPr/>
        <p:txBody>
          <a:bodyPr/>
          <a:lstStyle/>
          <a:p>
            <a:fld id="{4A2E0A87-2B1C-6743-89B9-8068540C3467}" type="slidenum">
              <a:rPr lang="en-US" smtClean="0"/>
              <a:t>37</a:t>
            </a:fld>
            <a:endParaRPr lang="en-US"/>
          </a:p>
        </p:txBody>
      </p:sp>
      <p:sp>
        <p:nvSpPr>
          <p:cNvPr id="5" name="TextBox 4">
            <a:extLst>
              <a:ext uri="{FF2B5EF4-FFF2-40B4-BE49-F238E27FC236}">
                <a16:creationId xmlns:a16="http://schemas.microsoft.com/office/drawing/2014/main" id="{32D8B9AB-A08B-E04F-85FF-555DAE1B84BA}"/>
              </a:ext>
            </a:extLst>
          </p:cNvPr>
          <p:cNvSpPr txBox="1"/>
          <p:nvPr/>
        </p:nvSpPr>
        <p:spPr>
          <a:xfrm>
            <a:off x="2916551" y="1121389"/>
            <a:ext cx="8267028" cy="4431983"/>
          </a:xfrm>
          <a:prstGeom prst="rect">
            <a:avLst/>
          </a:prstGeom>
          <a:noFill/>
        </p:spPr>
        <p:txBody>
          <a:bodyPr wrap="square" rtlCol="0">
            <a:spAutoFit/>
          </a:bodyPr>
          <a:lstStyle/>
          <a:p>
            <a:r>
              <a:rPr lang="en-US" dirty="0">
                <a:latin typeface="+mj-lt"/>
              </a:rPr>
              <a:t>“According to established principles at the present time, we can </a:t>
            </a:r>
            <a:r>
              <a:rPr lang="en-US" sz="2400" dirty="0">
                <a:latin typeface="+mj-lt"/>
              </a:rPr>
              <a:t>compare with sufficient accuracy the motive power of heat to that of a waterfall.</a:t>
            </a:r>
            <a:r>
              <a:rPr lang="en-US" dirty="0">
                <a:latin typeface="+mj-lt"/>
              </a:rPr>
              <a:t> Each has a maximum that we cannot exceed, whatever may be, on the one hand, the machine which is acted upon by the water, and whatever, on the other hand, the substance acted upon by the heat. The motive power of a waterfall depends on its height and on the quantity of the liquid; the motive power of heat depends also on the quantity of caloric used, and on what may be termed, on what in fact we will call, the height of its fall,* that is to say, the difference of temperature of the bodies between which the exchange of caloric is made. In the waterfall the motive power is exactly proportional to the difference of level between the higher and lower reservoirs. In the fall of caloric the motive power undoubtedly increases with the difference of temperature between the warm and the cold bodies; but we do not know whether it is proportional to this difference. We do not know, for example, whether the fall of caloric from 100 to 50 degrees furnishes more or less motive power than the fall of this same caloric from 50 to zero. It is a question which we propose to examine hereafter.”</a:t>
            </a:r>
          </a:p>
        </p:txBody>
      </p:sp>
      <p:sp>
        <p:nvSpPr>
          <p:cNvPr id="6" name="TextBox 5">
            <a:extLst>
              <a:ext uri="{FF2B5EF4-FFF2-40B4-BE49-F238E27FC236}">
                <a16:creationId xmlns:a16="http://schemas.microsoft.com/office/drawing/2014/main" id="{8CBEDC18-34DB-1047-AB3D-4E205BC50AE4}"/>
              </a:ext>
            </a:extLst>
          </p:cNvPr>
          <p:cNvSpPr txBox="1"/>
          <p:nvPr/>
        </p:nvSpPr>
        <p:spPr>
          <a:xfrm>
            <a:off x="2953198" y="5780314"/>
            <a:ext cx="7960178" cy="584775"/>
          </a:xfrm>
          <a:prstGeom prst="rect">
            <a:avLst/>
          </a:prstGeom>
          <a:noFill/>
        </p:spPr>
        <p:txBody>
          <a:bodyPr wrap="square" rtlCol="0">
            <a:spAutoFit/>
          </a:bodyPr>
          <a:lstStyle/>
          <a:p>
            <a:r>
              <a:rPr lang="en-US" sz="1600" dirty="0">
                <a:latin typeface="+mj-lt"/>
              </a:rPr>
              <a:t>*The matter here dealt with being entirely new, we are obliged to employ expressions not in use as yet, and which perhaps are less clear than is desirable.</a:t>
            </a:r>
          </a:p>
        </p:txBody>
      </p:sp>
      <p:pic>
        <p:nvPicPr>
          <p:cNvPr id="10" name="Content Placeholder 8" descr="A portrait of a person&#10;&#10;Description automatically generated with medium confidence">
            <a:extLst>
              <a:ext uri="{FF2B5EF4-FFF2-40B4-BE49-F238E27FC236}">
                <a16:creationId xmlns:a16="http://schemas.microsoft.com/office/drawing/2014/main" id="{7BE667D5-F776-EA4E-86CF-ECCA1AF7488B}"/>
              </a:ext>
            </a:extLst>
          </p:cNvPr>
          <p:cNvPicPr>
            <a:picLocks noChangeAspect="1"/>
          </p:cNvPicPr>
          <p:nvPr/>
        </p:nvPicPr>
        <p:blipFill>
          <a:blip r:embed="rId2"/>
          <a:stretch>
            <a:fillRect/>
          </a:stretch>
        </p:blipFill>
        <p:spPr>
          <a:xfrm>
            <a:off x="1008421" y="1341825"/>
            <a:ext cx="1114836" cy="1327896"/>
          </a:xfrm>
          <a:prstGeom prst="rect">
            <a:avLst/>
          </a:prstGeom>
        </p:spPr>
      </p:pic>
      <p:sp>
        <p:nvSpPr>
          <p:cNvPr id="12" name="Content Placeholder 11">
            <a:extLst>
              <a:ext uri="{FF2B5EF4-FFF2-40B4-BE49-F238E27FC236}">
                <a16:creationId xmlns:a16="http://schemas.microsoft.com/office/drawing/2014/main" id="{3E0227DC-876E-DC4C-8EBC-6E916F976AFB}"/>
              </a:ext>
            </a:extLst>
          </p:cNvPr>
          <p:cNvSpPr>
            <a:spLocks noGrp="1"/>
          </p:cNvSpPr>
          <p:nvPr>
            <p:ph idx="1"/>
          </p:nvPr>
        </p:nvSpPr>
        <p:spPr/>
        <p:txBody>
          <a:bodyPr>
            <a:normAutofit fontScale="85000" lnSpcReduction="20000"/>
          </a:bodyPr>
          <a:lstStyle/>
          <a:p>
            <a:endParaRPr lang="en-US"/>
          </a:p>
        </p:txBody>
      </p:sp>
      <p:sp>
        <p:nvSpPr>
          <p:cNvPr id="13" name="TextBox 12">
            <a:extLst>
              <a:ext uri="{FF2B5EF4-FFF2-40B4-BE49-F238E27FC236}">
                <a16:creationId xmlns:a16="http://schemas.microsoft.com/office/drawing/2014/main" id="{5D491807-BE53-A240-8FF7-C13A52BBC09C}"/>
              </a:ext>
            </a:extLst>
          </p:cNvPr>
          <p:cNvSpPr txBox="1"/>
          <p:nvPr/>
        </p:nvSpPr>
        <p:spPr>
          <a:xfrm>
            <a:off x="640432" y="2800349"/>
            <a:ext cx="1588961" cy="369332"/>
          </a:xfrm>
          <a:prstGeom prst="rect">
            <a:avLst/>
          </a:prstGeom>
          <a:noFill/>
        </p:spPr>
        <p:txBody>
          <a:bodyPr wrap="none" rtlCol="0">
            <a:spAutoFit/>
          </a:bodyPr>
          <a:lstStyle/>
          <a:p>
            <a:r>
              <a:rPr lang="en-US" dirty="0" err="1">
                <a:latin typeface="+mj-lt"/>
              </a:rPr>
              <a:t>Sadi’s</a:t>
            </a:r>
            <a:r>
              <a:rPr lang="en-US" dirty="0">
                <a:latin typeface="+mj-lt"/>
              </a:rPr>
              <a:t> full text.</a:t>
            </a:r>
          </a:p>
        </p:txBody>
      </p:sp>
    </p:spTree>
    <p:extLst>
      <p:ext uri="{BB962C8B-B14F-4D97-AF65-F5344CB8AC3E}">
        <p14:creationId xmlns:p14="http://schemas.microsoft.com/office/powerpoint/2010/main" val="36316099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2C8BE-E8BC-0347-9241-828CFE8881AF}"/>
              </a:ext>
            </a:extLst>
          </p:cNvPr>
          <p:cNvSpPr>
            <a:spLocks noGrp="1"/>
          </p:cNvSpPr>
          <p:nvPr>
            <p:ph type="title"/>
          </p:nvPr>
        </p:nvSpPr>
        <p:spPr>
          <a:xfrm>
            <a:off x="3570521" y="183410"/>
            <a:ext cx="5771187" cy="872004"/>
          </a:xfrm>
        </p:spPr>
        <p:txBody>
          <a:bodyPr/>
          <a:lstStyle/>
          <a:p>
            <a:r>
              <a:rPr lang="en-US" dirty="0"/>
              <a:t>Waterwheel analogy</a:t>
            </a:r>
          </a:p>
        </p:txBody>
      </p:sp>
      <p:pic>
        <p:nvPicPr>
          <p:cNvPr id="6" name="Content Placeholder 5">
            <a:extLst>
              <a:ext uri="{FF2B5EF4-FFF2-40B4-BE49-F238E27FC236}">
                <a16:creationId xmlns:a16="http://schemas.microsoft.com/office/drawing/2014/main" id="{71652BA9-7E65-DA46-B00B-2308229268D3}"/>
              </a:ext>
            </a:extLst>
          </p:cNvPr>
          <p:cNvPicPr>
            <a:picLocks noGrp="1" noChangeAspect="1"/>
          </p:cNvPicPr>
          <p:nvPr>
            <p:ph idx="1"/>
          </p:nvPr>
        </p:nvPicPr>
        <p:blipFill>
          <a:blip r:embed="rId2"/>
          <a:stretch>
            <a:fillRect/>
          </a:stretch>
        </p:blipFill>
        <p:spPr>
          <a:xfrm>
            <a:off x="114711" y="6492875"/>
            <a:ext cx="305565" cy="365125"/>
          </a:xfrm>
        </p:spPr>
      </p:pic>
      <p:sp>
        <p:nvSpPr>
          <p:cNvPr id="4" name="Slide Number Placeholder 3">
            <a:extLst>
              <a:ext uri="{FF2B5EF4-FFF2-40B4-BE49-F238E27FC236}">
                <a16:creationId xmlns:a16="http://schemas.microsoft.com/office/drawing/2014/main" id="{F4A8AAEE-AD2B-D34B-9BA6-FA6989A20AC4}"/>
              </a:ext>
            </a:extLst>
          </p:cNvPr>
          <p:cNvSpPr>
            <a:spLocks noGrp="1"/>
          </p:cNvSpPr>
          <p:nvPr>
            <p:ph type="sldNum" sz="quarter" idx="12"/>
          </p:nvPr>
        </p:nvSpPr>
        <p:spPr/>
        <p:txBody>
          <a:bodyPr/>
          <a:lstStyle/>
          <a:p>
            <a:fld id="{4A2E0A87-2B1C-6743-89B9-8068540C3467}" type="slidenum">
              <a:rPr lang="en-US" smtClean="0"/>
              <a:t>38</a:t>
            </a:fld>
            <a:endParaRPr lang="en-US"/>
          </a:p>
        </p:txBody>
      </p:sp>
      <p:pic>
        <p:nvPicPr>
          <p:cNvPr id="7" name="Content Placeholder 5">
            <a:extLst>
              <a:ext uri="{FF2B5EF4-FFF2-40B4-BE49-F238E27FC236}">
                <a16:creationId xmlns:a16="http://schemas.microsoft.com/office/drawing/2014/main" id="{B6392B6E-A2C5-B24F-84C0-4E31712C9386}"/>
              </a:ext>
            </a:extLst>
          </p:cNvPr>
          <p:cNvPicPr>
            <a:picLocks noChangeAspect="1"/>
          </p:cNvPicPr>
          <p:nvPr/>
        </p:nvPicPr>
        <p:blipFill>
          <a:blip r:embed="rId2"/>
          <a:stretch>
            <a:fillRect/>
          </a:stretch>
        </p:blipFill>
        <p:spPr>
          <a:xfrm>
            <a:off x="6812074" y="1415577"/>
            <a:ext cx="3889365" cy="4647471"/>
          </a:xfrm>
          <a:prstGeom prst="rect">
            <a:avLst/>
          </a:prstGeom>
        </p:spPr>
      </p:pic>
      <p:pic>
        <p:nvPicPr>
          <p:cNvPr id="9" name="Picture 8" descr="A picture containing text, book&#10;&#10;Description automatically generated">
            <a:extLst>
              <a:ext uri="{FF2B5EF4-FFF2-40B4-BE49-F238E27FC236}">
                <a16:creationId xmlns:a16="http://schemas.microsoft.com/office/drawing/2014/main" id="{6BCC07F2-29D6-3943-967D-7AEC7AC8A4C9}"/>
              </a:ext>
            </a:extLst>
          </p:cNvPr>
          <p:cNvPicPr>
            <a:picLocks noChangeAspect="1"/>
          </p:cNvPicPr>
          <p:nvPr/>
        </p:nvPicPr>
        <p:blipFill>
          <a:blip r:embed="rId3"/>
          <a:stretch>
            <a:fillRect/>
          </a:stretch>
        </p:blipFill>
        <p:spPr>
          <a:xfrm>
            <a:off x="1490561" y="1188148"/>
            <a:ext cx="3183926" cy="5350764"/>
          </a:xfrm>
          <a:prstGeom prst="rect">
            <a:avLst/>
          </a:prstGeom>
        </p:spPr>
      </p:pic>
      <p:grpSp>
        <p:nvGrpSpPr>
          <p:cNvPr id="22" name="Group 21">
            <a:extLst>
              <a:ext uri="{FF2B5EF4-FFF2-40B4-BE49-F238E27FC236}">
                <a16:creationId xmlns:a16="http://schemas.microsoft.com/office/drawing/2014/main" id="{6262B2F4-4980-B54F-8AAC-5F28542D1499}"/>
              </a:ext>
            </a:extLst>
          </p:cNvPr>
          <p:cNvGrpSpPr/>
          <p:nvPr/>
        </p:nvGrpSpPr>
        <p:grpSpPr>
          <a:xfrm>
            <a:off x="245583" y="2092411"/>
            <a:ext cx="2822037" cy="2608187"/>
            <a:chOff x="245583" y="2092411"/>
            <a:chExt cx="2822037" cy="2608187"/>
          </a:xfrm>
        </p:grpSpPr>
        <p:sp>
          <p:nvSpPr>
            <p:cNvPr id="18" name="Freeform 17">
              <a:extLst>
                <a:ext uri="{FF2B5EF4-FFF2-40B4-BE49-F238E27FC236}">
                  <a16:creationId xmlns:a16="http://schemas.microsoft.com/office/drawing/2014/main" id="{BBC08C72-536E-3F4F-A980-2F43AE9B3D35}"/>
                </a:ext>
              </a:extLst>
            </p:cNvPr>
            <p:cNvSpPr/>
            <p:nvPr/>
          </p:nvSpPr>
          <p:spPr>
            <a:xfrm>
              <a:off x="420130" y="2117124"/>
              <a:ext cx="930875" cy="864973"/>
            </a:xfrm>
            <a:custGeom>
              <a:avLst/>
              <a:gdLst>
                <a:gd name="connsiteX0" fmla="*/ 82378 w 930875"/>
                <a:gd name="connsiteY0" fmla="*/ 0 h 864973"/>
                <a:gd name="connsiteX1" fmla="*/ 930875 w 930875"/>
                <a:gd name="connsiteY1" fmla="*/ 8238 h 864973"/>
                <a:gd name="connsiteX2" fmla="*/ 881448 w 930875"/>
                <a:gd name="connsiteY2" fmla="*/ 864973 h 864973"/>
                <a:gd name="connsiteX3" fmla="*/ 0 w 930875"/>
                <a:gd name="connsiteY3" fmla="*/ 757881 h 864973"/>
                <a:gd name="connsiteX4" fmla="*/ 82378 w 930875"/>
                <a:gd name="connsiteY4" fmla="*/ 0 h 864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875" h="864973">
                  <a:moveTo>
                    <a:pt x="82378" y="0"/>
                  </a:moveTo>
                  <a:lnTo>
                    <a:pt x="930875" y="8238"/>
                  </a:lnTo>
                  <a:lnTo>
                    <a:pt x="881448" y="864973"/>
                  </a:lnTo>
                  <a:lnTo>
                    <a:pt x="0" y="757881"/>
                  </a:lnTo>
                  <a:lnTo>
                    <a:pt x="82378"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a:extLst>
                <a:ext uri="{FF2B5EF4-FFF2-40B4-BE49-F238E27FC236}">
                  <a16:creationId xmlns:a16="http://schemas.microsoft.com/office/drawing/2014/main" id="{BC85C4AD-AEB0-2E4E-AA55-834A2F4B1790}"/>
                </a:ext>
              </a:extLst>
            </p:cNvPr>
            <p:cNvSpPr/>
            <p:nvPr/>
          </p:nvSpPr>
          <p:spPr>
            <a:xfrm>
              <a:off x="1856658" y="2182607"/>
              <a:ext cx="1210962" cy="2517991"/>
            </a:xfrm>
            <a:prstGeom prst="downArrow">
              <a:avLst/>
            </a:prstGeom>
            <a:solidFill>
              <a:srgbClr val="0080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49510F77-7218-124B-83D8-B5F44A9C6773}"/>
                </a:ext>
              </a:extLst>
            </p:cNvPr>
            <p:cNvSpPr txBox="1"/>
            <p:nvPr/>
          </p:nvSpPr>
          <p:spPr>
            <a:xfrm>
              <a:off x="245583" y="2092411"/>
              <a:ext cx="1142404" cy="830997"/>
            </a:xfrm>
            <a:prstGeom prst="rect">
              <a:avLst/>
            </a:prstGeom>
            <a:noFill/>
          </p:spPr>
          <p:txBody>
            <a:bodyPr wrap="square" rtlCol="0">
              <a:spAutoFit/>
            </a:bodyPr>
            <a:lstStyle/>
            <a:p>
              <a:pPr algn="r"/>
              <a:r>
                <a:rPr lang="en-US" sz="2400" dirty="0">
                  <a:latin typeface="+mj-lt"/>
                </a:rPr>
                <a:t>fall of water</a:t>
              </a:r>
            </a:p>
          </p:txBody>
        </p:sp>
      </p:grpSp>
      <p:grpSp>
        <p:nvGrpSpPr>
          <p:cNvPr id="23" name="Group 22">
            <a:extLst>
              <a:ext uri="{FF2B5EF4-FFF2-40B4-BE49-F238E27FC236}">
                <a16:creationId xmlns:a16="http://schemas.microsoft.com/office/drawing/2014/main" id="{B6B08849-3116-2847-B00C-036C1E4550C5}"/>
              </a:ext>
            </a:extLst>
          </p:cNvPr>
          <p:cNvGrpSpPr/>
          <p:nvPr/>
        </p:nvGrpSpPr>
        <p:grpSpPr>
          <a:xfrm>
            <a:off x="5830837" y="1853514"/>
            <a:ext cx="2597268" cy="3788018"/>
            <a:chOff x="5830837" y="1853514"/>
            <a:chExt cx="2597268" cy="3788018"/>
          </a:xfrm>
        </p:grpSpPr>
        <p:sp>
          <p:nvSpPr>
            <p:cNvPr id="19" name="Freeform 18">
              <a:extLst>
                <a:ext uri="{FF2B5EF4-FFF2-40B4-BE49-F238E27FC236}">
                  <a16:creationId xmlns:a16="http://schemas.microsoft.com/office/drawing/2014/main" id="{C37B0955-E13E-7F45-B699-B947C70E6328}"/>
                </a:ext>
              </a:extLst>
            </p:cNvPr>
            <p:cNvSpPr/>
            <p:nvPr/>
          </p:nvSpPr>
          <p:spPr>
            <a:xfrm>
              <a:off x="6054811" y="1935892"/>
              <a:ext cx="930875" cy="864973"/>
            </a:xfrm>
            <a:custGeom>
              <a:avLst/>
              <a:gdLst>
                <a:gd name="connsiteX0" fmla="*/ 82378 w 930875"/>
                <a:gd name="connsiteY0" fmla="*/ 0 h 864973"/>
                <a:gd name="connsiteX1" fmla="*/ 930875 w 930875"/>
                <a:gd name="connsiteY1" fmla="*/ 8238 h 864973"/>
                <a:gd name="connsiteX2" fmla="*/ 881448 w 930875"/>
                <a:gd name="connsiteY2" fmla="*/ 864973 h 864973"/>
                <a:gd name="connsiteX3" fmla="*/ 0 w 930875"/>
                <a:gd name="connsiteY3" fmla="*/ 757881 h 864973"/>
                <a:gd name="connsiteX4" fmla="*/ 82378 w 930875"/>
                <a:gd name="connsiteY4" fmla="*/ 0 h 864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875" h="864973">
                  <a:moveTo>
                    <a:pt x="82378" y="0"/>
                  </a:moveTo>
                  <a:lnTo>
                    <a:pt x="930875" y="8238"/>
                  </a:lnTo>
                  <a:lnTo>
                    <a:pt x="881448" y="864973"/>
                  </a:lnTo>
                  <a:lnTo>
                    <a:pt x="0" y="757881"/>
                  </a:lnTo>
                  <a:lnTo>
                    <a:pt x="82378" y="0"/>
                  </a:lnTo>
                  <a:close/>
                </a:path>
              </a:pathLst>
            </a:custGeom>
            <a:solidFill>
              <a:srgbClr val="FFD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a:extLst>
                <a:ext uri="{FF2B5EF4-FFF2-40B4-BE49-F238E27FC236}">
                  <a16:creationId xmlns:a16="http://schemas.microsoft.com/office/drawing/2014/main" id="{72E831A4-B758-374D-B9D1-7819B603E80D}"/>
                </a:ext>
              </a:extLst>
            </p:cNvPr>
            <p:cNvSpPr/>
            <p:nvPr/>
          </p:nvSpPr>
          <p:spPr>
            <a:xfrm>
              <a:off x="6606925" y="1854696"/>
              <a:ext cx="1821180" cy="3786836"/>
            </a:xfrm>
            <a:prstGeom prst="downArrow">
              <a:avLst/>
            </a:prstGeom>
            <a:solidFill>
              <a:srgbClr val="FF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5E851D40-7EFB-6A49-B645-2BF20C0C2788}"/>
                </a:ext>
              </a:extLst>
            </p:cNvPr>
            <p:cNvSpPr txBox="1"/>
            <p:nvPr/>
          </p:nvSpPr>
          <p:spPr>
            <a:xfrm>
              <a:off x="5830837" y="1853514"/>
              <a:ext cx="1142404" cy="830997"/>
            </a:xfrm>
            <a:prstGeom prst="rect">
              <a:avLst/>
            </a:prstGeom>
            <a:noFill/>
          </p:spPr>
          <p:txBody>
            <a:bodyPr wrap="square" rtlCol="0">
              <a:spAutoFit/>
            </a:bodyPr>
            <a:lstStyle/>
            <a:p>
              <a:pPr algn="r"/>
              <a:r>
                <a:rPr lang="en-US" sz="2400" dirty="0">
                  <a:latin typeface="+mj-lt"/>
                </a:rPr>
                <a:t>fall of caloric</a:t>
              </a:r>
            </a:p>
          </p:txBody>
        </p:sp>
      </p:grpSp>
      <p:grpSp>
        <p:nvGrpSpPr>
          <p:cNvPr id="24" name="Group 23">
            <a:extLst>
              <a:ext uri="{FF2B5EF4-FFF2-40B4-BE49-F238E27FC236}">
                <a16:creationId xmlns:a16="http://schemas.microsoft.com/office/drawing/2014/main" id="{3A010D67-329E-5A4B-B680-62EF87ECB75B}"/>
              </a:ext>
            </a:extLst>
          </p:cNvPr>
          <p:cNvGrpSpPr/>
          <p:nvPr/>
        </p:nvGrpSpPr>
        <p:grpSpPr>
          <a:xfrm>
            <a:off x="2818896" y="3194115"/>
            <a:ext cx="2943383" cy="1146201"/>
            <a:chOff x="2818896" y="3194115"/>
            <a:chExt cx="2943383" cy="1146201"/>
          </a:xfrm>
        </p:grpSpPr>
        <p:sp>
          <p:nvSpPr>
            <p:cNvPr id="20" name="Freeform 19">
              <a:extLst>
                <a:ext uri="{FF2B5EF4-FFF2-40B4-BE49-F238E27FC236}">
                  <a16:creationId xmlns:a16="http://schemas.microsoft.com/office/drawing/2014/main" id="{11873BF3-5708-6F42-9A4F-31897E7DFD31}"/>
                </a:ext>
              </a:extLst>
            </p:cNvPr>
            <p:cNvSpPr/>
            <p:nvPr/>
          </p:nvSpPr>
          <p:spPr>
            <a:xfrm flipV="1">
              <a:off x="4682807" y="3524770"/>
              <a:ext cx="930875" cy="815546"/>
            </a:xfrm>
            <a:custGeom>
              <a:avLst/>
              <a:gdLst>
                <a:gd name="connsiteX0" fmla="*/ 82378 w 930875"/>
                <a:gd name="connsiteY0" fmla="*/ 0 h 864973"/>
                <a:gd name="connsiteX1" fmla="*/ 930875 w 930875"/>
                <a:gd name="connsiteY1" fmla="*/ 8238 h 864973"/>
                <a:gd name="connsiteX2" fmla="*/ 881448 w 930875"/>
                <a:gd name="connsiteY2" fmla="*/ 864973 h 864973"/>
                <a:gd name="connsiteX3" fmla="*/ 0 w 930875"/>
                <a:gd name="connsiteY3" fmla="*/ 757881 h 864973"/>
                <a:gd name="connsiteX4" fmla="*/ 82378 w 930875"/>
                <a:gd name="connsiteY4" fmla="*/ 0 h 864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875" h="864973">
                  <a:moveTo>
                    <a:pt x="82378" y="0"/>
                  </a:moveTo>
                  <a:lnTo>
                    <a:pt x="930875" y="8238"/>
                  </a:lnTo>
                  <a:lnTo>
                    <a:pt x="881448" y="864973"/>
                  </a:lnTo>
                  <a:lnTo>
                    <a:pt x="0" y="757881"/>
                  </a:lnTo>
                  <a:lnTo>
                    <a:pt x="82378" y="0"/>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a:extLst>
                <a:ext uri="{FF2B5EF4-FFF2-40B4-BE49-F238E27FC236}">
                  <a16:creationId xmlns:a16="http://schemas.microsoft.com/office/drawing/2014/main" id="{A06CF486-CE3D-DC47-A3ED-63345313724D}"/>
                </a:ext>
              </a:extLst>
            </p:cNvPr>
            <p:cNvSpPr/>
            <p:nvPr/>
          </p:nvSpPr>
          <p:spPr>
            <a:xfrm>
              <a:off x="2818896" y="3194115"/>
              <a:ext cx="1653798" cy="1113132"/>
            </a:xfrm>
            <a:prstGeom prst="rightArrow">
              <a:avLst/>
            </a:prstGeom>
            <a:solidFill>
              <a:srgbClr val="00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D968C01-890F-5C47-B5B5-575687A6BA7A}"/>
                </a:ext>
              </a:extLst>
            </p:cNvPr>
            <p:cNvSpPr txBox="1"/>
            <p:nvPr/>
          </p:nvSpPr>
          <p:spPr>
            <a:xfrm>
              <a:off x="4619875" y="3509319"/>
              <a:ext cx="1142404" cy="830997"/>
            </a:xfrm>
            <a:prstGeom prst="rect">
              <a:avLst/>
            </a:prstGeom>
            <a:noFill/>
          </p:spPr>
          <p:txBody>
            <a:bodyPr wrap="square" rtlCol="0">
              <a:spAutoFit/>
            </a:bodyPr>
            <a:lstStyle/>
            <a:p>
              <a:r>
                <a:rPr lang="en-US" sz="2400" dirty="0">
                  <a:latin typeface="+mj-lt"/>
                </a:rPr>
                <a:t>motive power</a:t>
              </a:r>
            </a:p>
          </p:txBody>
        </p:sp>
      </p:grpSp>
      <p:grpSp>
        <p:nvGrpSpPr>
          <p:cNvPr id="25" name="Group 24">
            <a:extLst>
              <a:ext uri="{FF2B5EF4-FFF2-40B4-BE49-F238E27FC236}">
                <a16:creationId xmlns:a16="http://schemas.microsoft.com/office/drawing/2014/main" id="{33E744AB-CE55-7548-99D3-D9B8B22CD1B6}"/>
              </a:ext>
            </a:extLst>
          </p:cNvPr>
          <p:cNvGrpSpPr/>
          <p:nvPr/>
        </p:nvGrpSpPr>
        <p:grpSpPr>
          <a:xfrm>
            <a:off x="9456932" y="2923408"/>
            <a:ext cx="2689671" cy="2075935"/>
            <a:chOff x="9456932" y="2923408"/>
            <a:chExt cx="2689671" cy="2075935"/>
          </a:xfrm>
        </p:grpSpPr>
        <p:sp>
          <p:nvSpPr>
            <p:cNvPr id="21" name="Freeform 20">
              <a:extLst>
                <a:ext uri="{FF2B5EF4-FFF2-40B4-BE49-F238E27FC236}">
                  <a16:creationId xmlns:a16="http://schemas.microsoft.com/office/drawing/2014/main" id="{53EC8E91-73B1-ED4B-9F74-2BC3207A0327}"/>
                </a:ext>
              </a:extLst>
            </p:cNvPr>
            <p:cNvSpPr/>
            <p:nvPr/>
          </p:nvSpPr>
          <p:spPr>
            <a:xfrm flipV="1">
              <a:off x="10935326" y="4183797"/>
              <a:ext cx="1042490" cy="815546"/>
            </a:xfrm>
            <a:custGeom>
              <a:avLst/>
              <a:gdLst>
                <a:gd name="connsiteX0" fmla="*/ 82378 w 930875"/>
                <a:gd name="connsiteY0" fmla="*/ 0 h 864973"/>
                <a:gd name="connsiteX1" fmla="*/ 930875 w 930875"/>
                <a:gd name="connsiteY1" fmla="*/ 8238 h 864973"/>
                <a:gd name="connsiteX2" fmla="*/ 881448 w 930875"/>
                <a:gd name="connsiteY2" fmla="*/ 864973 h 864973"/>
                <a:gd name="connsiteX3" fmla="*/ 0 w 930875"/>
                <a:gd name="connsiteY3" fmla="*/ 757881 h 864973"/>
                <a:gd name="connsiteX4" fmla="*/ 82378 w 930875"/>
                <a:gd name="connsiteY4" fmla="*/ 0 h 864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875" h="864973">
                  <a:moveTo>
                    <a:pt x="82378" y="0"/>
                  </a:moveTo>
                  <a:lnTo>
                    <a:pt x="930875" y="8238"/>
                  </a:lnTo>
                  <a:lnTo>
                    <a:pt x="881448" y="864973"/>
                  </a:lnTo>
                  <a:lnTo>
                    <a:pt x="0" y="757881"/>
                  </a:lnTo>
                  <a:lnTo>
                    <a:pt x="82378" y="0"/>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a:extLst>
                <a:ext uri="{FF2B5EF4-FFF2-40B4-BE49-F238E27FC236}">
                  <a16:creationId xmlns:a16="http://schemas.microsoft.com/office/drawing/2014/main" id="{3E2B3D53-E56F-AA43-8F90-770C28A21626}"/>
                </a:ext>
              </a:extLst>
            </p:cNvPr>
            <p:cNvSpPr/>
            <p:nvPr/>
          </p:nvSpPr>
          <p:spPr>
            <a:xfrm>
              <a:off x="9456932" y="2923408"/>
              <a:ext cx="2055991" cy="1383839"/>
            </a:xfrm>
            <a:prstGeom prst="rightArrow">
              <a:avLst/>
            </a:prstGeom>
            <a:solidFill>
              <a:srgbClr val="00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6FD35C04-1E0B-4D41-A0E1-07A859E970E1}"/>
                </a:ext>
              </a:extLst>
            </p:cNvPr>
            <p:cNvSpPr txBox="1"/>
            <p:nvPr/>
          </p:nvSpPr>
          <p:spPr>
            <a:xfrm>
              <a:off x="11004199" y="4127157"/>
              <a:ext cx="1142404" cy="830997"/>
            </a:xfrm>
            <a:prstGeom prst="rect">
              <a:avLst/>
            </a:prstGeom>
            <a:noFill/>
          </p:spPr>
          <p:txBody>
            <a:bodyPr wrap="square" rtlCol="0">
              <a:spAutoFit/>
            </a:bodyPr>
            <a:lstStyle/>
            <a:p>
              <a:r>
                <a:rPr lang="en-US" sz="2400" dirty="0">
                  <a:latin typeface="+mj-lt"/>
                </a:rPr>
                <a:t>motive power</a:t>
              </a:r>
            </a:p>
          </p:txBody>
        </p:sp>
      </p:grpSp>
    </p:spTree>
    <p:extLst>
      <p:ext uri="{BB962C8B-B14F-4D97-AF65-F5344CB8AC3E}">
        <p14:creationId xmlns:p14="http://schemas.microsoft.com/office/powerpoint/2010/main" val="2919847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id="{C26524A6-E722-7E49-B03E-D53512C834C9}"/>
              </a:ext>
            </a:extLst>
          </p:cNvPr>
          <p:cNvPicPr>
            <a:picLocks noChangeAspect="1"/>
          </p:cNvPicPr>
          <p:nvPr/>
        </p:nvPicPr>
        <p:blipFill>
          <a:blip r:embed="rId2"/>
          <a:stretch>
            <a:fillRect/>
          </a:stretch>
        </p:blipFill>
        <p:spPr>
          <a:xfrm>
            <a:off x="705816" y="1108927"/>
            <a:ext cx="3556000" cy="4572000"/>
          </a:xfrm>
          <a:prstGeom prst="rect">
            <a:avLst/>
          </a:prstGeom>
        </p:spPr>
      </p:pic>
      <p:sp>
        <p:nvSpPr>
          <p:cNvPr id="2" name="Title 1">
            <a:extLst>
              <a:ext uri="{FF2B5EF4-FFF2-40B4-BE49-F238E27FC236}">
                <a16:creationId xmlns:a16="http://schemas.microsoft.com/office/drawing/2014/main" id="{14E19857-FC1B-864F-904D-DAAAA50D7E45}"/>
              </a:ext>
            </a:extLst>
          </p:cNvPr>
          <p:cNvSpPr>
            <a:spLocks noGrp="1"/>
          </p:cNvSpPr>
          <p:nvPr>
            <p:ph type="title"/>
          </p:nvPr>
        </p:nvSpPr>
        <p:spPr/>
        <p:txBody>
          <a:bodyPr/>
          <a:lstStyle/>
          <a:p>
            <a:pPr algn="ctr"/>
            <a:r>
              <a:rPr lang="en-US" dirty="0"/>
              <a:t>Similar inferences</a:t>
            </a:r>
          </a:p>
        </p:txBody>
      </p:sp>
      <p:sp>
        <p:nvSpPr>
          <p:cNvPr id="3" name="Content Placeholder 2">
            <a:extLst>
              <a:ext uri="{FF2B5EF4-FFF2-40B4-BE49-F238E27FC236}">
                <a16:creationId xmlns:a16="http://schemas.microsoft.com/office/drawing/2014/main" id="{6FBFC452-770A-D84A-9AF9-B8BB4F1DA4BC}"/>
              </a:ext>
            </a:extLst>
          </p:cNvPr>
          <p:cNvSpPr>
            <a:spLocks noGrp="1"/>
          </p:cNvSpPr>
          <p:nvPr>
            <p:ph idx="1"/>
          </p:nvPr>
        </p:nvSpPr>
        <p:spPr/>
        <p:txBody>
          <a:bodyPr>
            <a:normAutofit fontScale="85000" lnSpcReduction="20000"/>
          </a:bodyPr>
          <a:lstStyle/>
          <a:p>
            <a:pPr marL="0" indent="0">
              <a:buNone/>
            </a:pPr>
            <a:r>
              <a:rPr lang="en-US" dirty="0"/>
              <a:t> </a:t>
            </a:r>
          </a:p>
        </p:txBody>
      </p:sp>
      <p:sp>
        <p:nvSpPr>
          <p:cNvPr id="4" name="Slide Number Placeholder 3">
            <a:extLst>
              <a:ext uri="{FF2B5EF4-FFF2-40B4-BE49-F238E27FC236}">
                <a16:creationId xmlns:a16="http://schemas.microsoft.com/office/drawing/2014/main" id="{C1732601-5A4F-6740-BBD0-D6F460CC090C}"/>
              </a:ext>
            </a:extLst>
          </p:cNvPr>
          <p:cNvSpPr>
            <a:spLocks noGrp="1"/>
          </p:cNvSpPr>
          <p:nvPr>
            <p:ph type="sldNum" sz="quarter" idx="12"/>
          </p:nvPr>
        </p:nvSpPr>
        <p:spPr/>
        <p:txBody>
          <a:bodyPr/>
          <a:lstStyle/>
          <a:p>
            <a:fld id="{4A2E0A87-2B1C-6743-89B9-8068540C3467}" type="slidenum">
              <a:rPr lang="en-US" smtClean="0"/>
              <a:t>39</a:t>
            </a:fld>
            <a:endParaRPr lang="en-US"/>
          </a:p>
        </p:txBody>
      </p:sp>
      <p:pic>
        <p:nvPicPr>
          <p:cNvPr id="11" name="Content Placeholder 7">
            <a:extLst>
              <a:ext uri="{FF2B5EF4-FFF2-40B4-BE49-F238E27FC236}">
                <a16:creationId xmlns:a16="http://schemas.microsoft.com/office/drawing/2014/main" id="{CCEF0E52-64B8-F449-BB37-F5FA930374A0}"/>
              </a:ext>
            </a:extLst>
          </p:cNvPr>
          <p:cNvPicPr>
            <a:picLocks noChangeAspect="1"/>
          </p:cNvPicPr>
          <p:nvPr/>
        </p:nvPicPr>
        <p:blipFill>
          <a:blip r:embed="rId3"/>
          <a:stretch>
            <a:fillRect/>
          </a:stretch>
        </p:blipFill>
        <p:spPr>
          <a:xfrm>
            <a:off x="6097443" y="1300798"/>
            <a:ext cx="3421189" cy="4088039"/>
          </a:xfrm>
          <a:prstGeom prst="rect">
            <a:avLst/>
          </a:prstGeom>
        </p:spPr>
      </p:pic>
      <p:pic>
        <p:nvPicPr>
          <p:cNvPr id="13" name="Picture 12">
            <a:extLst>
              <a:ext uri="{FF2B5EF4-FFF2-40B4-BE49-F238E27FC236}">
                <a16:creationId xmlns:a16="http://schemas.microsoft.com/office/drawing/2014/main" id="{00A5BCF3-E184-F449-A259-4377BCA31B0B}"/>
              </a:ext>
            </a:extLst>
          </p:cNvPr>
          <p:cNvPicPr>
            <a:picLocks noChangeAspect="1"/>
          </p:cNvPicPr>
          <p:nvPr/>
        </p:nvPicPr>
        <p:blipFill>
          <a:blip r:embed="rId4"/>
          <a:stretch>
            <a:fillRect/>
          </a:stretch>
        </p:blipFill>
        <p:spPr>
          <a:xfrm>
            <a:off x="9768488" y="1249774"/>
            <a:ext cx="2212274" cy="4077525"/>
          </a:xfrm>
          <a:prstGeom prst="rect">
            <a:avLst/>
          </a:prstGeom>
        </p:spPr>
      </p:pic>
      <p:grpSp>
        <p:nvGrpSpPr>
          <p:cNvPr id="19" name="Group 18">
            <a:extLst>
              <a:ext uri="{FF2B5EF4-FFF2-40B4-BE49-F238E27FC236}">
                <a16:creationId xmlns:a16="http://schemas.microsoft.com/office/drawing/2014/main" id="{FC5F4F2E-F76F-F147-ACE3-66A9BDFC21D3}"/>
              </a:ext>
            </a:extLst>
          </p:cNvPr>
          <p:cNvGrpSpPr/>
          <p:nvPr/>
        </p:nvGrpSpPr>
        <p:grpSpPr>
          <a:xfrm>
            <a:off x="561568" y="-1828062"/>
            <a:ext cx="11221508" cy="7809789"/>
            <a:chOff x="561568" y="-1828062"/>
            <a:chExt cx="11221508" cy="7809789"/>
          </a:xfrm>
        </p:grpSpPr>
        <p:sp>
          <p:nvSpPr>
            <p:cNvPr id="16" name="Circular Arrow 15">
              <a:extLst>
                <a:ext uri="{FF2B5EF4-FFF2-40B4-BE49-F238E27FC236}">
                  <a16:creationId xmlns:a16="http://schemas.microsoft.com/office/drawing/2014/main" id="{8FA342DE-5D7D-554C-A803-B2800475B5AC}"/>
                </a:ext>
              </a:extLst>
            </p:cNvPr>
            <p:cNvSpPr/>
            <p:nvPr/>
          </p:nvSpPr>
          <p:spPr>
            <a:xfrm rot="10800000" flipH="1">
              <a:off x="6186948" y="-1828062"/>
              <a:ext cx="5596128" cy="7784692"/>
            </a:xfrm>
            <a:prstGeom prst="circularArrow">
              <a:avLst/>
            </a:prstGeom>
            <a:solidFill>
              <a:srgbClr val="FF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Circular Arrow 16">
              <a:extLst>
                <a:ext uri="{FF2B5EF4-FFF2-40B4-BE49-F238E27FC236}">
                  <a16:creationId xmlns:a16="http://schemas.microsoft.com/office/drawing/2014/main" id="{643C8CBC-8AAB-0E4B-9071-21B89C798A57}"/>
                </a:ext>
              </a:extLst>
            </p:cNvPr>
            <p:cNvSpPr/>
            <p:nvPr/>
          </p:nvSpPr>
          <p:spPr>
            <a:xfrm rot="10800000" flipH="1">
              <a:off x="561568" y="-1802965"/>
              <a:ext cx="3352468" cy="7784692"/>
            </a:xfrm>
            <a:prstGeom prst="circularArrow">
              <a:avLst/>
            </a:prstGeom>
            <a:solidFill>
              <a:srgbClr val="0080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 name="Group 19">
            <a:extLst>
              <a:ext uri="{FF2B5EF4-FFF2-40B4-BE49-F238E27FC236}">
                <a16:creationId xmlns:a16="http://schemas.microsoft.com/office/drawing/2014/main" id="{B54CC48B-0747-A545-B340-B013A7AA8E4E}"/>
              </a:ext>
            </a:extLst>
          </p:cNvPr>
          <p:cNvGrpSpPr/>
          <p:nvPr/>
        </p:nvGrpSpPr>
        <p:grpSpPr>
          <a:xfrm>
            <a:off x="1384137" y="2480485"/>
            <a:ext cx="8940997" cy="1629838"/>
            <a:chOff x="1384137" y="2480485"/>
            <a:chExt cx="8940997" cy="1629838"/>
          </a:xfrm>
        </p:grpSpPr>
        <p:sp>
          <p:nvSpPr>
            <p:cNvPr id="15" name="Right Arrow 14">
              <a:extLst>
                <a:ext uri="{FF2B5EF4-FFF2-40B4-BE49-F238E27FC236}">
                  <a16:creationId xmlns:a16="http://schemas.microsoft.com/office/drawing/2014/main" id="{3521F215-688B-6A40-ABCF-05AA1694E48A}"/>
                </a:ext>
              </a:extLst>
            </p:cNvPr>
            <p:cNvSpPr/>
            <p:nvPr/>
          </p:nvSpPr>
          <p:spPr>
            <a:xfrm>
              <a:off x="7603705" y="2480485"/>
              <a:ext cx="2721429" cy="1456844"/>
            </a:xfrm>
            <a:prstGeom prst="rightArrow">
              <a:avLst/>
            </a:prstGeom>
            <a:solidFill>
              <a:srgbClr val="00FF00">
                <a:alpha val="305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Arrow 17">
              <a:extLst>
                <a:ext uri="{FF2B5EF4-FFF2-40B4-BE49-F238E27FC236}">
                  <a16:creationId xmlns:a16="http://schemas.microsoft.com/office/drawing/2014/main" id="{6E9D2391-B803-CF43-B11D-CFB2E83A7B90}"/>
                </a:ext>
              </a:extLst>
            </p:cNvPr>
            <p:cNvSpPr/>
            <p:nvPr/>
          </p:nvSpPr>
          <p:spPr>
            <a:xfrm>
              <a:off x="1384137" y="3165739"/>
              <a:ext cx="1449680" cy="944584"/>
            </a:xfrm>
            <a:prstGeom prst="rightArrow">
              <a:avLst/>
            </a:prstGeom>
            <a:solidFill>
              <a:srgbClr val="00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85847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EC28E-7D9E-B047-8BB0-5ED43BD9C78A}"/>
              </a:ext>
            </a:extLst>
          </p:cNvPr>
          <p:cNvSpPr>
            <a:spLocks noGrp="1"/>
          </p:cNvSpPr>
          <p:nvPr>
            <p:ph type="title"/>
          </p:nvPr>
        </p:nvSpPr>
        <p:spPr>
          <a:xfrm>
            <a:off x="480904" y="6125517"/>
            <a:ext cx="6169278" cy="461665"/>
          </a:xfrm>
        </p:spPr>
        <p:txBody>
          <a:bodyPr>
            <a:noAutofit/>
          </a:bodyPr>
          <a:lstStyle/>
          <a:p>
            <a:r>
              <a:rPr lang="en-US" sz="2000" dirty="0" err="1"/>
              <a:t>Sadi</a:t>
            </a:r>
            <a:r>
              <a:rPr lang="en-US" sz="2000" dirty="0"/>
              <a:t> Carnot’s </a:t>
            </a:r>
            <a:r>
              <a:rPr lang="en-US" sz="2000" i="1" dirty="0" err="1"/>
              <a:t>Réflexions</a:t>
            </a:r>
            <a:r>
              <a:rPr lang="en-US" sz="2000" i="1" dirty="0"/>
              <a:t> sur La Puissance </a:t>
            </a:r>
            <a:r>
              <a:rPr lang="en-US" sz="2000" i="1" dirty="0" err="1"/>
              <a:t>Motrice</a:t>
            </a:r>
            <a:r>
              <a:rPr lang="en-US" sz="2000" i="1" dirty="0"/>
              <a:t> de Feu</a:t>
            </a:r>
          </a:p>
        </p:txBody>
      </p:sp>
      <p:pic>
        <p:nvPicPr>
          <p:cNvPr id="7" name="Content Placeholder 6" descr="Text, letter&#10;&#10;Description automatically generated">
            <a:extLst>
              <a:ext uri="{FF2B5EF4-FFF2-40B4-BE49-F238E27FC236}">
                <a16:creationId xmlns:a16="http://schemas.microsoft.com/office/drawing/2014/main" id="{EC13BB90-F4C3-934A-9334-6525502E93FC}"/>
              </a:ext>
            </a:extLst>
          </p:cNvPr>
          <p:cNvPicPr>
            <a:picLocks noGrp="1" noChangeAspect="1"/>
          </p:cNvPicPr>
          <p:nvPr>
            <p:ph idx="1"/>
          </p:nvPr>
        </p:nvPicPr>
        <p:blipFill>
          <a:blip r:embed="rId2"/>
          <a:stretch>
            <a:fillRect/>
          </a:stretch>
        </p:blipFill>
        <p:spPr>
          <a:xfrm>
            <a:off x="686440" y="270818"/>
            <a:ext cx="3469923" cy="5487340"/>
          </a:xfrm>
          <a:ln w="12700">
            <a:solidFill>
              <a:schemeClr val="bg1">
                <a:lumMod val="50000"/>
              </a:schemeClr>
            </a:solidFill>
          </a:ln>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328C4724-0F85-4841-BBCC-10B8D95F1DCC}"/>
              </a:ext>
            </a:extLst>
          </p:cNvPr>
          <p:cNvSpPr>
            <a:spLocks noGrp="1"/>
          </p:cNvSpPr>
          <p:nvPr>
            <p:ph type="sldNum" sz="quarter" idx="12"/>
          </p:nvPr>
        </p:nvSpPr>
        <p:spPr/>
        <p:txBody>
          <a:bodyPr/>
          <a:lstStyle/>
          <a:p>
            <a:fld id="{4A2E0A87-2B1C-6743-89B9-8068540C3467}" type="slidenum">
              <a:rPr lang="en-US" smtClean="0"/>
              <a:t>4</a:t>
            </a:fld>
            <a:endParaRPr lang="en-US"/>
          </a:p>
        </p:txBody>
      </p:sp>
      <p:pic>
        <p:nvPicPr>
          <p:cNvPr id="9" name="Picture 8" descr="A picture containing text, person, wall, indoor&#10;&#10;Description automatically generated">
            <a:extLst>
              <a:ext uri="{FF2B5EF4-FFF2-40B4-BE49-F238E27FC236}">
                <a16:creationId xmlns:a16="http://schemas.microsoft.com/office/drawing/2014/main" id="{4580D6A6-05DA-9343-B3BF-9DD955E6711A}"/>
              </a:ext>
            </a:extLst>
          </p:cNvPr>
          <p:cNvPicPr>
            <a:picLocks noChangeAspect="1"/>
          </p:cNvPicPr>
          <p:nvPr/>
        </p:nvPicPr>
        <p:blipFill>
          <a:blip r:embed="rId3"/>
          <a:stretch>
            <a:fillRect/>
          </a:stretch>
        </p:blipFill>
        <p:spPr>
          <a:xfrm>
            <a:off x="6792383" y="345120"/>
            <a:ext cx="3822700" cy="5702300"/>
          </a:xfrm>
          <a:prstGeom prst="rect">
            <a:avLst/>
          </a:prstGeom>
        </p:spPr>
      </p:pic>
      <p:sp>
        <p:nvSpPr>
          <p:cNvPr id="10" name="TextBox 9">
            <a:extLst>
              <a:ext uri="{FF2B5EF4-FFF2-40B4-BE49-F238E27FC236}">
                <a16:creationId xmlns:a16="http://schemas.microsoft.com/office/drawing/2014/main" id="{A33BE328-CF7F-4143-A31B-D176A62613B0}"/>
              </a:ext>
            </a:extLst>
          </p:cNvPr>
          <p:cNvSpPr txBox="1"/>
          <p:nvPr/>
        </p:nvSpPr>
        <p:spPr>
          <a:xfrm>
            <a:off x="8942830" y="6047420"/>
            <a:ext cx="1672253" cy="369332"/>
          </a:xfrm>
          <a:prstGeom prst="rect">
            <a:avLst/>
          </a:prstGeom>
          <a:noFill/>
        </p:spPr>
        <p:txBody>
          <a:bodyPr wrap="none" rtlCol="0">
            <a:spAutoFit/>
          </a:bodyPr>
          <a:lstStyle/>
          <a:p>
            <a:r>
              <a:rPr lang="en-US" dirty="0">
                <a:latin typeface="+mj-lt"/>
              </a:rPr>
              <a:t>Age 17, in 1813</a:t>
            </a:r>
          </a:p>
        </p:txBody>
      </p:sp>
    </p:spTree>
    <p:extLst>
      <p:ext uri="{BB962C8B-B14F-4D97-AF65-F5344CB8AC3E}">
        <p14:creationId xmlns:p14="http://schemas.microsoft.com/office/powerpoint/2010/main" val="11037727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33586-EFD8-7D4D-9A63-42F2BAC71FBF}"/>
              </a:ext>
            </a:extLst>
          </p:cNvPr>
          <p:cNvSpPr>
            <a:spLocks noGrp="1"/>
          </p:cNvSpPr>
          <p:nvPr>
            <p:ph type="title"/>
          </p:nvPr>
        </p:nvSpPr>
        <p:spPr>
          <a:xfrm>
            <a:off x="1388325" y="141196"/>
            <a:ext cx="8937474" cy="872004"/>
          </a:xfrm>
        </p:spPr>
        <p:txBody>
          <a:bodyPr/>
          <a:lstStyle/>
          <a:p>
            <a:pPr algn="ctr"/>
            <a:r>
              <a:rPr lang="en-US" dirty="0"/>
              <a:t>Analogy or Application?</a:t>
            </a:r>
          </a:p>
        </p:txBody>
      </p:sp>
      <p:pic>
        <p:nvPicPr>
          <p:cNvPr id="14" name="Content Placeholder 13" descr="A picture containing person, person, black, old&#10;&#10;Description automatically generated">
            <a:extLst>
              <a:ext uri="{FF2B5EF4-FFF2-40B4-BE49-F238E27FC236}">
                <a16:creationId xmlns:a16="http://schemas.microsoft.com/office/drawing/2014/main" id="{7734F222-09D5-C841-B56D-51A19EB8229F}"/>
              </a:ext>
            </a:extLst>
          </p:cNvPr>
          <p:cNvPicPr>
            <a:picLocks noGrp="1" noChangeAspect="1"/>
          </p:cNvPicPr>
          <p:nvPr>
            <p:ph idx="1"/>
          </p:nvPr>
        </p:nvPicPr>
        <p:blipFill>
          <a:blip r:embed="rId2"/>
          <a:stretch>
            <a:fillRect/>
          </a:stretch>
        </p:blipFill>
        <p:spPr>
          <a:xfrm>
            <a:off x="-291060" y="6492875"/>
            <a:ext cx="309803" cy="365125"/>
          </a:xfrm>
        </p:spPr>
      </p:pic>
      <p:sp>
        <p:nvSpPr>
          <p:cNvPr id="4" name="Slide Number Placeholder 3">
            <a:extLst>
              <a:ext uri="{FF2B5EF4-FFF2-40B4-BE49-F238E27FC236}">
                <a16:creationId xmlns:a16="http://schemas.microsoft.com/office/drawing/2014/main" id="{341B767A-4417-0149-B352-9633AE7EC6B7}"/>
              </a:ext>
            </a:extLst>
          </p:cNvPr>
          <p:cNvSpPr>
            <a:spLocks noGrp="1"/>
          </p:cNvSpPr>
          <p:nvPr>
            <p:ph type="sldNum" sz="quarter" idx="12"/>
          </p:nvPr>
        </p:nvSpPr>
        <p:spPr>
          <a:xfrm>
            <a:off x="10816574" y="6356350"/>
            <a:ext cx="585395" cy="365125"/>
          </a:xfrm>
        </p:spPr>
        <p:txBody>
          <a:bodyPr/>
          <a:lstStyle/>
          <a:p>
            <a:fld id="{4A2E0A87-2B1C-6743-89B9-8068540C3467}" type="slidenum">
              <a:rPr lang="en-US" smtClean="0"/>
              <a:t>40</a:t>
            </a:fld>
            <a:endParaRPr lang="en-US"/>
          </a:p>
        </p:txBody>
      </p:sp>
      <p:pic>
        <p:nvPicPr>
          <p:cNvPr id="5" name="Picture 4" descr="A picture containing text, book&#10;&#10;Description automatically generated">
            <a:extLst>
              <a:ext uri="{FF2B5EF4-FFF2-40B4-BE49-F238E27FC236}">
                <a16:creationId xmlns:a16="http://schemas.microsoft.com/office/drawing/2014/main" id="{9BD76203-AEFA-0343-89C7-9C326507889A}"/>
              </a:ext>
            </a:extLst>
          </p:cNvPr>
          <p:cNvPicPr>
            <a:picLocks noChangeAspect="1"/>
          </p:cNvPicPr>
          <p:nvPr/>
        </p:nvPicPr>
        <p:blipFill>
          <a:blip r:embed="rId3"/>
          <a:stretch>
            <a:fillRect/>
          </a:stretch>
        </p:blipFill>
        <p:spPr>
          <a:xfrm>
            <a:off x="2058487" y="1188148"/>
            <a:ext cx="3183926" cy="5350764"/>
          </a:xfrm>
          <a:prstGeom prst="rect">
            <a:avLst/>
          </a:prstGeom>
        </p:spPr>
      </p:pic>
      <p:pic>
        <p:nvPicPr>
          <p:cNvPr id="10" name="Content Placeholder 6" descr="A picture containing diagram&#10;&#10;Description automatically generated">
            <a:extLst>
              <a:ext uri="{FF2B5EF4-FFF2-40B4-BE49-F238E27FC236}">
                <a16:creationId xmlns:a16="http://schemas.microsoft.com/office/drawing/2014/main" id="{93E9717C-B425-AB46-84A9-A534F875A7CE}"/>
              </a:ext>
            </a:extLst>
          </p:cNvPr>
          <p:cNvPicPr>
            <a:picLocks noChangeAspect="1"/>
          </p:cNvPicPr>
          <p:nvPr/>
        </p:nvPicPr>
        <p:blipFill>
          <a:blip r:embed="rId4"/>
          <a:stretch>
            <a:fillRect/>
          </a:stretch>
        </p:blipFill>
        <p:spPr>
          <a:xfrm>
            <a:off x="5704805" y="1129554"/>
            <a:ext cx="3783955" cy="5360609"/>
          </a:xfrm>
          <a:prstGeom prst="rect">
            <a:avLst/>
          </a:prstGeom>
        </p:spPr>
      </p:pic>
      <p:grpSp>
        <p:nvGrpSpPr>
          <p:cNvPr id="24" name="Group 23">
            <a:extLst>
              <a:ext uri="{FF2B5EF4-FFF2-40B4-BE49-F238E27FC236}">
                <a16:creationId xmlns:a16="http://schemas.microsoft.com/office/drawing/2014/main" id="{35EF7AC2-F6FA-4A4E-9750-AF84D1583E30}"/>
              </a:ext>
            </a:extLst>
          </p:cNvPr>
          <p:cNvGrpSpPr/>
          <p:nvPr/>
        </p:nvGrpSpPr>
        <p:grpSpPr>
          <a:xfrm>
            <a:off x="18743" y="1343343"/>
            <a:ext cx="3539383" cy="5257107"/>
            <a:chOff x="18743" y="1343343"/>
            <a:chExt cx="3539383" cy="5257107"/>
          </a:xfrm>
        </p:grpSpPr>
        <p:sp>
          <p:nvSpPr>
            <p:cNvPr id="8" name="Down Arrow 7">
              <a:extLst>
                <a:ext uri="{FF2B5EF4-FFF2-40B4-BE49-F238E27FC236}">
                  <a16:creationId xmlns:a16="http://schemas.microsoft.com/office/drawing/2014/main" id="{D8EEFC64-A3B6-664E-893C-92CC35A48557}"/>
                </a:ext>
              </a:extLst>
            </p:cNvPr>
            <p:cNvSpPr/>
            <p:nvPr/>
          </p:nvSpPr>
          <p:spPr>
            <a:xfrm>
              <a:off x="2347164" y="2215102"/>
              <a:ext cx="1210962" cy="2517991"/>
            </a:xfrm>
            <a:prstGeom prst="downArrow">
              <a:avLst/>
            </a:prstGeom>
            <a:solidFill>
              <a:srgbClr val="0080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C578CFCB-01EF-A241-9B2B-92994ED32E4C}"/>
                </a:ext>
              </a:extLst>
            </p:cNvPr>
            <p:cNvGrpSpPr/>
            <p:nvPr/>
          </p:nvGrpSpPr>
          <p:grpSpPr>
            <a:xfrm>
              <a:off x="796617" y="5735477"/>
              <a:ext cx="1142404" cy="864973"/>
              <a:chOff x="1163374" y="1188148"/>
              <a:chExt cx="1142404" cy="864973"/>
            </a:xfrm>
          </p:grpSpPr>
          <p:sp>
            <p:nvSpPr>
              <p:cNvPr id="7" name="Freeform 6">
                <a:extLst>
                  <a:ext uri="{FF2B5EF4-FFF2-40B4-BE49-F238E27FC236}">
                    <a16:creationId xmlns:a16="http://schemas.microsoft.com/office/drawing/2014/main" id="{4DB9BEBA-7395-3841-8BC8-AA3D33CE304B}"/>
                  </a:ext>
                </a:extLst>
              </p:cNvPr>
              <p:cNvSpPr/>
              <p:nvPr/>
            </p:nvSpPr>
            <p:spPr>
              <a:xfrm>
                <a:off x="1354634" y="1188148"/>
                <a:ext cx="930875" cy="864973"/>
              </a:xfrm>
              <a:custGeom>
                <a:avLst/>
                <a:gdLst>
                  <a:gd name="connsiteX0" fmla="*/ 82378 w 930875"/>
                  <a:gd name="connsiteY0" fmla="*/ 0 h 864973"/>
                  <a:gd name="connsiteX1" fmla="*/ 930875 w 930875"/>
                  <a:gd name="connsiteY1" fmla="*/ 8238 h 864973"/>
                  <a:gd name="connsiteX2" fmla="*/ 881448 w 930875"/>
                  <a:gd name="connsiteY2" fmla="*/ 864973 h 864973"/>
                  <a:gd name="connsiteX3" fmla="*/ 0 w 930875"/>
                  <a:gd name="connsiteY3" fmla="*/ 757881 h 864973"/>
                  <a:gd name="connsiteX4" fmla="*/ 82378 w 930875"/>
                  <a:gd name="connsiteY4" fmla="*/ 0 h 864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875" h="864973">
                    <a:moveTo>
                      <a:pt x="82378" y="0"/>
                    </a:moveTo>
                    <a:lnTo>
                      <a:pt x="930875" y="8238"/>
                    </a:lnTo>
                    <a:lnTo>
                      <a:pt x="881448" y="864973"/>
                    </a:lnTo>
                    <a:lnTo>
                      <a:pt x="0" y="757881"/>
                    </a:lnTo>
                    <a:lnTo>
                      <a:pt x="82378"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EA7FF01-1EC0-8B49-97C5-9078B3C6FF2E}"/>
                  </a:ext>
                </a:extLst>
              </p:cNvPr>
              <p:cNvSpPr txBox="1"/>
              <p:nvPr/>
            </p:nvSpPr>
            <p:spPr>
              <a:xfrm>
                <a:off x="1163374" y="1188148"/>
                <a:ext cx="1142404" cy="830997"/>
              </a:xfrm>
              <a:prstGeom prst="rect">
                <a:avLst/>
              </a:prstGeom>
              <a:noFill/>
            </p:spPr>
            <p:txBody>
              <a:bodyPr wrap="square" rtlCol="0">
                <a:spAutoFit/>
              </a:bodyPr>
              <a:lstStyle/>
              <a:p>
                <a:pPr algn="r"/>
                <a:r>
                  <a:rPr lang="en-US" sz="2400" dirty="0">
                    <a:latin typeface="+mj-lt"/>
                  </a:rPr>
                  <a:t>fall of water</a:t>
                </a:r>
              </a:p>
            </p:txBody>
          </p:sp>
        </p:grpSp>
        <p:sp>
          <p:nvSpPr>
            <p:cNvPr id="11" name="TextBox 10">
              <a:extLst>
                <a:ext uri="{FF2B5EF4-FFF2-40B4-BE49-F238E27FC236}">
                  <a16:creationId xmlns:a16="http://schemas.microsoft.com/office/drawing/2014/main" id="{05719A45-8DC3-B64F-9EDC-0676F29045F3}"/>
                </a:ext>
              </a:extLst>
            </p:cNvPr>
            <p:cNvSpPr txBox="1"/>
            <p:nvPr/>
          </p:nvSpPr>
          <p:spPr>
            <a:xfrm>
              <a:off x="18743" y="2412023"/>
              <a:ext cx="1877193" cy="2308324"/>
            </a:xfrm>
            <a:prstGeom prst="rect">
              <a:avLst/>
            </a:prstGeom>
            <a:noFill/>
          </p:spPr>
          <p:txBody>
            <a:bodyPr wrap="square" rtlCol="0">
              <a:spAutoFit/>
            </a:bodyPr>
            <a:lstStyle/>
            <a:p>
              <a:pPr algn="r"/>
              <a:r>
                <a:rPr lang="en-US" dirty="0">
                  <a:latin typeface="+mj-lt"/>
                </a:rPr>
                <a:t>We may regard a fluid as an assemblage of an infinity of solid corpuscles detached from each other…”</a:t>
              </a:r>
            </a:p>
            <a:p>
              <a:pPr algn="r"/>
              <a:r>
                <a:rPr lang="en-US" sz="1400" dirty="0">
                  <a:latin typeface="+mj-lt"/>
                </a:rPr>
                <a:t>(1808, p. 223) </a:t>
              </a:r>
            </a:p>
          </p:txBody>
        </p:sp>
        <p:pic>
          <p:nvPicPr>
            <p:cNvPr id="15" name="Content Placeholder 13" descr="A picture containing person, person, black, old&#10;&#10;Description automatically generated">
              <a:extLst>
                <a:ext uri="{FF2B5EF4-FFF2-40B4-BE49-F238E27FC236}">
                  <a16:creationId xmlns:a16="http://schemas.microsoft.com/office/drawing/2014/main" id="{CD7EB370-BCAC-E94A-AFC6-6B63602A574F}"/>
                </a:ext>
              </a:extLst>
            </p:cNvPr>
            <p:cNvPicPr>
              <a:picLocks noChangeAspect="1"/>
            </p:cNvPicPr>
            <p:nvPr/>
          </p:nvPicPr>
          <p:blipFill>
            <a:blip r:embed="rId2"/>
            <a:stretch>
              <a:fillRect/>
            </a:stretch>
          </p:blipFill>
          <p:spPr>
            <a:xfrm>
              <a:off x="949360" y="1343343"/>
              <a:ext cx="877931" cy="1034704"/>
            </a:xfrm>
            <a:prstGeom prst="rect">
              <a:avLst/>
            </a:prstGeom>
          </p:spPr>
        </p:pic>
      </p:grpSp>
      <p:grpSp>
        <p:nvGrpSpPr>
          <p:cNvPr id="25" name="Group 24">
            <a:extLst>
              <a:ext uri="{FF2B5EF4-FFF2-40B4-BE49-F238E27FC236}">
                <a16:creationId xmlns:a16="http://schemas.microsoft.com/office/drawing/2014/main" id="{1FC6FB93-3854-2C4F-AC96-82BDFFCA31D9}"/>
              </a:ext>
            </a:extLst>
          </p:cNvPr>
          <p:cNvGrpSpPr/>
          <p:nvPr/>
        </p:nvGrpSpPr>
        <p:grpSpPr>
          <a:xfrm>
            <a:off x="7273833" y="1169388"/>
            <a:ext cx="4819317" cy="5369524"/>
            <a:chOff x="7273833" y="1169388"/>
            <a:chExt cx="4819317" cy="5369524"/>
          </a:xfrm>
        </p:grpSpPr>
        <p:sp>
          <p:nvSpPr>
            <p:cNvPr id="18" name="Down Arrow 17">
              <a:extLst>
                <a:ext uri="{FF2B5EF4-FFF2-40B4-BE49-F238E27FC236}">
                  <a16:creationId xmlns:a16="http://schemas.microsoft.com/office/drawing/2014/main" id="{8332F308-E057-F64D-8958-607C1F3E1D9A}"/>
                </a:ext>
              </a:extLst>
            </p:cNvPr>
            <p:cNvSpPr/>
            <p:nvPr/>
          </p:nvSpPr>
          <p:spPr>
            <a:xfrm rot="10800000">
              <a:off x="7273833" y="2194365"/>
              <a:ext cx="1821180" cy="3786836"/>
            </a:xfrm>
            <a:prstGeom prst="downArrow">
              <a:avLst/>
            </a:prstGeom>
            <a:solidFill>
              <a:srgbClr val="FF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7C7D526B-77F5-294B-B8D2-76F6F411C2A6}"/>
                </a:ext>
              </a:extLst>
            </p:cNvPr>
            <p:cNvGrpSpPr/>
            <p:nvPr/>
          </p:nvGrpSpPr>
          <p:grpSpPr>
            <a:xfrm>
              <a:off x="9326209" y="5591561"/>
              <a:ext cx="1154849" cy="947351"/>
              <a:chOff x="5830837" y="1853514"/>
              <a:chExt cx="1154849" cy="947351"/>
            </a:xfrm>
          </p:grpSpPr>
          <p:sp>
            <p:nvSpPr>
              <p:cNvPr id="17" name="Freeform 16">
                <a:extLst>
                  <a:ext uri="{FF2B5EF4-FFF2-40B4-BE49-F238E27FC236}">
                    <a16:creationId xmlns:a16="http://schemas.microsoft.com/office/drawing/2014/main" id="{41B29CB4-8653-AB4A-A9BF-57E98106A918}"/>
                  </a:ext>
                </a:extLst>
              </p:cNvPr>
              <p:cNvSpPr/>
              <p:nvPr/>
            </p:nvSpPr>
            <p:spPr>
              <a:xfrm>
                <a:off x="6054811" y="1935892"/>
                <a:ext cx="930875" cy="864973"/>
              </a:xfrm>
              <a:custGeom>
                <a:avLst/>
                <a:gdLst>
                  <a:gd name="connsiteX0" fmla="*/ 82378 w 930875"/>
                  <a:gd name="connsiteY0" fmla="*/ 0 h 864973"/>
                  <a:gd name="connsiteX1" fmla="*/ 930875 w 930875"/>
                  <a:gd name="connsiteY1" fmla="*/ 8238 h 864973"/>
                  <a:gd name="connsiteX2" fmla="*/ 881448 w 930875"/>
                  <a:gd name="connsiteY2" fmla="*/ 864973 h 864973"/>
                  <a:gd name="connsiteX3" fmla="*/ 0 w 930875"/>
                  <a:gd name="connsiteY3" fmla="*/ 757881 h 864973"/>
                  <a:gd name="connsiteX4" fmla="*/ 82378 w 930875"/>
                  <a:gd name="connsiteY4" fmla="*/ 0 h 864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875" h="864973">
                    <a:moveTo>
                      <a:pt x="82378" y="0"/>
                    </a:moveTo>
                    <a:lnTo>
                      <a:pt x="930875" y="8238"/>
                    </a:lnTo>
                    <a:lnTo>
                      <a:pt x="881448" y="864973"/>
                    </a:lnTo>
                    <a:lnTo>
                      <a:pt x="0" y="757881"/>
                    </a:lnTo>
                    <a:lnTo>
                      <a:pt x="82378" y="0"/>
                    </a:lnTo>
                    <a:close/>
                  </a:path>
                </a:pathLst>
              </a:custGeom>
              <a:solidFill>
                <a:srgbClr val="FFD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B1609F3-071A-0F4E-9DF5-2EC97D2D3BAD}"/>
                  </a:ext>
                </a:extLst>
              </p:cNvPr>
              <p:cNvSpPr txBox="1"/>
              <p:nvPr/>
            </p:nvSpPr>
            <p:spPr>
              <a:xfrm>
                <a:off x="5830837" y="1853514"/>
                <a:ext cx="1142404" cy="830997"/>
              </a:xfrm>
              <a:prstGeom prst="rect">
                <a:avLst/>
              </a:prstGeom>
              <a:noFill/>
            </p:spPr>
            <p:txBody>
              <a:bodyPr wrap="square" rtlCol="0">
                <a:spAutoFit/>
              </a:bodyPr>
              <a:lstStyle/>
              <a:p>
                <a:pPr algn="r"/>
                <a:r>
                  <a:rPr lang="en-US" sz="2400" dirty="0">
                    <a:latin typeface="+mj-lt"/>
                  </a:rPr>
                  <a:t>fall of caloric</a:t>
                </a:r>
              </a:p>
            </p:txBody>
          </p:sp>
        </p:grpSp>
        <p:pic>
          <p:nvPicPr>
            <p:cNvPr id="22" name="Picture 21" descr="A portrait of a person&#10;&#10;Description automatically generated with medium confidence">
              <a:extLst>
                <a:ext uri="{FF2B5EF4-FFF2-40B4-BE49-F238E27FC236}">
                  <a16:creationId xmlns:a16="http://schemas.microsoft.com/office/drawing/2014/main" id="{C5C134D9-C972-DD49-9443-F6F4E6D0313B}"/>
                </a:ext>
              </a:extLst>
            </p:cNvPr>
            <p:cNvPicPr>
              <a:picLocks noChangeAspect="1"/>
            </p:cNvPicPr>
            <p:nvPr/>
          </p:nvPicPr>
          <p:blipFill>
            <a:blip r:embed="rId5"/>
            <a:stretch>
              <a:fillRect/>
            </a:stretch>
          </p:blipFill>
          <p:spPr>
            <a:xfrm>
              <a:off x="9786110" y="1169388"/>
              <a:ext cx="877931" cy="1045714"/>
            </a:xfrm>
            <a:prstGeom prst="rect">
              <a:avLst/>
            </a:prstGeom>
          </p:spPr>
        </p:pic>
        <p:sp>
          <p:nvSpPr>
            <p:cNvPr id="23" name="TextBox 22">
              <a:extLst>
                <a:ext uri="{FF2B5EF4-FFF2-40B4-BE49-F238E27FC236}">
                  <a16:creationId xmlns:a16="http://schemas.microsoft.com/office/drawing/2014/main" id="{8482493E-ADF2-7E41-98B6-1436854684D5}"/>
                </a:ext>
              </a:extLst>
            </p:cNvPr>
            <p:cNvSpPr txBox="1"/>
            <p:nvPr/>
          </p:nvSpPr>
          <p:spPr>
            <a:xfrm>
              <a:off x="9638274" y="2412023"/>
              <a:ext cx="2454876" cy="3077766"/>
            </a:xfrm>
            <a:prstGeom prst="rect">
              <a:avLst/>
            </a:prstGeom>
            <a:noFill/>
          </p:spPr>
          <p:txBody>
            <a:bodyPr wrap="square" rtlCol="0">
              <a:spAutoFit/>
            </a:bodyPr>
            <a:lstStyle/>
            <a:p>
              <a:r>
                <a:rPr lang="en-US" dirty="0">
                  <a:latin typeface="+mj-lt"/>
                </a:rPr>
                <a:t>“… but is it possible to conceive the phenomena of heat and electricity as due to anything else than some kind of motion of the body, and as such should they not be subjected to the general laws of mechanics?”</a:t>
              </a:r>
            </a:p>
            <a:p>
              <a:r>
                <a:rPr lang="en-US" sz="1400" dirty="0">
                  <a:latin typeface="+mj-lt"/>
                </a:rPr>
                <a:t>(p. 237)</a:t>
              </a:r>
            </a:p>
          </p:txBody>
        </p:sp>
      </p:grpSp>
    </p:spTree>
    <p:extLst>
      <p:ext uri="{BB962C8B-B14F-4D97-AF65-F5344CB8AC3E}">
        <p14:creationId xmlns:p14="http://schemas.microsoft.com/office/powerpoint/2010/main" val="1847295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33B6CE8D-2D44-F248-A173-F6B92B1B8DBD}"/>
              </a:ext>
            </a:extLst>
          </p:cNvPr>
          <p:cNvSpPr/>
          <p:nvPr/>
        </p:nvSpPr>
        <p:spPr>
          <a:xfrm>
            <a:off x="4171950" y="501182"/>
            <a:ext cx="6580414" cy="5744497"/>
          </a:xfrm>
          <a:custGeom>
            <a:avLst/>
            <a:gdLst>
              <a:gd name="connsiteX0" fmla="*/ 2754630 w 6629400"/>
              <a:gd name="connsiteY0" fmla="*/ 0 h 5692140"/>
              <a:gd name="connsiteX1" fmla="*/ 6629400 w 6629400"/>
              <a:gd name="connsiteY1" fmla="*/ 1794510 h 5692140"/>
              <a:gd name="connsiteX2" fmla="*/ 4766310 w 6629400"/>
              <a:gd name="connsiteY2" fmla="*/ 5692140 h 5692140"/>
              <a:gd name="connsiteX3" fmla="*/ 0 w 6629400"/>
              <a:gd name="connsiteY3" fmla="*/ 3566160 h 5692140"/>
              <a:gd name="connsiteX4" fmla="*/ 2754630 w 6629400"/>
              <a:gd name="connsiteY4" fmla="*/ 0 h 5692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9400" h="5692140">
                <a:moveTo>
                  <a:pt x="2754630" y="0"/>
                </a:moveTo>
                <a:lnTo>
                  <a:pt x="6629400" y="1794510"/>
                </a:lnTo>
                <a:lnTo>
                  <a:pt x="4766310" y="5692140"/>
                </a:lnTo>
                <a:lnTo>
                  <a:pt x="0" y="3566160"/>
                </a:lnTo>
                <a:lnTo>
                  <a:pt x="2754630"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26B507-8648-A94E-9A0B-0E4FB5026250}"/>
              </a:ext>
            </a:extLst>
          </p:cNvPr>
          <p:cNvSpPr>
            <a:spLocks noGrp="1"/>
          </p:cNvSpPr>
          <p:nvPr>
            <p:ph type="title"/>
          </p:nvPr>
        </p:nvSpPr>
        <p:spPr>
          <a:xfrm>
            <a:off x="2644346" y="768840"/>
            <a:ext cx="6021197" cy="3551465"/>
          </a:xfrm>
        </p:spPr>
        <p:txBody>
          <a:bodyPr>
            <a:normAutofit/>
          </a:bodyPr>
          <a:lstStyle/>
          <a:p>
            <a:pPr algn="r"/>
            <a:r>
              <a:rPr lang="en-US" sz="9600" dirty="0"/>
              <a:t>Conclusion</a:t>
            </a:r>
          </a:p>
        </p:txBody>
      </p:sp>
      <p:sp>
        <p:nvSpPr>
          <p:cNvPr id="3" name="Content Placeholder 2">
            <a:extLst>
              <a:ext uri="{FF2B5EF4-FFF2-40B4-BE49-F238E27FC236}">
                <a16:creationId xmlns:a16="http://schemas.microsoft.com/office/drawing/2014/main" id="{D7B0B9FA-3C42-5A4F-8B8C-C8BFC7A138C7}"/>
              </a:ext>
            </a:extLst>
          </p:cNvPr>
          <p:cNvSpPr>
            <a:spLocks noGrp="1"/>
          </p:cNvSpPr>
          <p:nvPr>
            <p:ph idx="1"/>
          </p:nvPr>
        </p:nvSpPr>
        <p:spPr/>
        <p:txBody>
          <a:bodyPr>
            <a:normAutofit fontScale="85000" lnSpcReduction="20000"/>
          </a:bodyPr>
          <a:lstStyle/>
          <a:p>
            <a:endParaRPr lang="en-US"/>
          </a:p>
        </p:txBody>
      </p:sp>
      <p:sp>
        <p:nvSpPr>
          <p:cNvPr id="4" name="Slide Number Placeholder 3">
            <a:extLst>
              <a:ext uri="{FF2B5EF4-FFF2-40B4-BE49-F238E27FC236}">
                <a16:creationId xmlns:a16="http://schemas.microsoft.com/office/drawing/2014/main" id="{77FAEDC6-8E6E-DC45-9541-9C61DCDA213E}"/>
              </a:ext>
            </a:extLst>
          </p:cNvPr>
          <p:cNvSpPr>
            <a:spLocks noGrp="1"/>
          </p:cNvSpPr>
          <p:nvPr>
            <p:ph type="sldNum" sz="quarter" idx="12"/>
          </p:nvPr>
        </p:nvSpPr>
        <p:spPr/>
        <p:txBody>
          <a:bodyPr/>
          <a:lstStyle/>
          <a:p>
            <a:fld id="{4A2E0A87-2B1C-6743-89B9-8068540C3467}" type="slidenum">
              <a:rPr lang="en-US" smtClean="0"/>
              <a:t>41</a:t>
            </a:fld>
            <a:endParaRPr lang="en-US"/>
          </a:p>
        </p:txBody>
      </p:sp>
    </p:spTree>
    <p:extLst>
      <p:ext uri="{BB962C8B-B14F-4D97-AF65-F5344CB8AC3E}">
        <p14:creationId xmlns:p14="http://schemas.microsoft.com/office/powerpoint/2010/main" val="20504522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22D27B8B-F718-6B49-911F-1AEDAC814FA0}"/>
              </a:ext>
            </a:extLst>
          </p:cNvPr>
          <p:cNvGrpSpPr/>
          <p:nvPr/>
        </p:nvGrpSpPr>
        <p:grpSpPr>
          <a:xfrm>
            <a:off x="104152" y="4635597"/>
            <a:ext cx="11969944" cy="1343771"/>
            <a:chOff x="104152" y="5022930"/>
            <a:chExt cx="11969944" cy="1343771"/>
          </a:xfrm>
        </p:grpSpPr>
        <p:sp>
          <p:nvSpPr>
            <p:cNvPr id="19" name="Freeform 18">
              <a:extLst>
                <a:ext uri="{FF2B5EF4-FFF2-40B4-BE49-F238E27FC236}">
                  <a16:creationId xmlns:a16="http://schemas.microsoft.com/office/drawing/2014/main" id="{5D617623-72D0-CF45-B48A-A4CDECCD478C}"/>
                </a:ext>
              </a:extLst>
            </p:cNvPr>
            <p:cNvSpPr/>
            <p:nvPr/>
          </p:nvSpPr>
          <p:spPr>
            <a:xfrm flipV="1">
              <a:off x="104152" y="5022930"/>
              <a:ext cx="11852204" cy="1343771"/>
            </a:xfrm>
            <a:custGeom>
              <a:avLst/>
              <a:gdLst>
                <a:gd name="connsiteX0" fmla="*/ 445673 w 11602890"/>
                <a:gd name="connsiteY0" fmla="*/ 0 h 1206393"/>
                <a:gd name="connsiteX1" fmla="*/ 11602890 w 11602890"/>
                <a:gd name="connsiteY1" fmla="*/ 199785 h 1206393"/>
                <a:gd name="connsiteX2" fmla="*/ 11502998 w 11602890"/>
                <a:gd name="connsiteY2" fmla="*/ 1206393 h 1206393"/>
                <a:gd name="connsiteX3" fmla="*/ 0 w 11602890"/>
                <a:gd name="connsiteY3" fmla="*/ 1098817 h 1206393"/>
                <a:gd name="connsiteX4" fmla="*/ 445673 w 11602890"/>
                <a:gd name="connsiteY4" fmla="*/ 0 h 1206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02890" h="1206393">
                  <a:moveTo>
                    <a:pt x="445673" y="0"/>
                  </a:moveTo>
                  <a:lnTo>
                    <a:pt x="11602890" y="199785"/>
                  </a:lnTo>
                  <a:lnTo>
                    <a:pt x="11502998" y="1206393"/>
                  </a:lnTo>
                  <a:lnTo>
                    <a:pt x="0" y="1098817"/>
                  </a:lnTo>
                  <a:lnTo>
                    <a:pt x="445673" y="0"/>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B77AA82-492D-D645-80D5-ABF65D49818C}"/>
                </a:ext>
              </a:extLst>
            </p:cNvPr>
            <p:cNvSpPr txBox="1"/>
            <p:nvPr/>
          </p:nvSpPr>
          <p:spPr>
            <a:xfrm>
              <a:off x="7060063" y="5026672"/>
              <a:ext cx="5014033" cy="1200329"/>
            </a:xfrm>
            <a:prstGeom prst="rect">
              <a:avLst/>
            </a:prstGeom>
            <a:noFill/>
          </p:spPr>
          <p:txBody>
            <a:bodyPr wrap="square" rtlCol="0">
              <a:spAutoFit/>
            </a:bodyPr>
            <a:lstStyle/>
            <a:p>
              <a:pPr algn="r"/>
              <a:r>
                <a:rPr lang="en-US" sz="2400" i="1" dirty="0">
                  <a:latin typeface="+mj-lt"/>
                </a:rPr>
                <a:t>Solution 2.</a:t>
              </a:r>
            </a:p>
            <a:p>
              <a:pPr algn="r"/>
              <a:r>
                <a:rPr lang="en-US" sz="2400" dirty="0">
                  <a:latin typeface="+mj-lt"/>
                </a:rPr>
                <a:t>Lazare’s most efficient machines were reversible. </a:t>
              </a:r>
            </a:p>
          </p:txBody>
        </p:sp>
      </p:grpSp>
      <p:grpSp>
        <p:nvGrpSpPr>
          <p:cNvPr id="22" name="Group 21">
            <a:extLst>
              <a:ext uri="{FF2B5EF4-FFF2-40B4-BE49-F238E27FC236}">
                <a16:creationId xmlns:a16="http://schemas.microsoft.com/office/drawing/2014/main" id="{5EDBCB5A-E31F-3B4A-BD6F-3D16CBAB7DCB}"/>
              </a:ext>
            </a:extLst>
          </p:cNvPr>
          <p:cNvGrpSpPr/>
          <p:nvPr/>
        </p:nvGrpSpPr>
        <p:grpSpPr>
          <a:xfrm>
            <a:off x="409329" y="2943312"/>
            <a:ext cx="11664767" cy="1206393"/>
            <a:chOff x="409329" y="2943312"/>
            <a:chExt cx="11664767" cy="1206393"/>
          </a:xfrm>
        </p:grpSpPr>
        <p:sp>
          <p:nvSpPr>
            <p:cNvPr id="18" name="Freeform 17">
              <a:extLst>
                <a:ext uri="{FF2B5EF4-FFF2-40B4-BE49-F238E27FC236}">
                  <a16:creationId xmlns:a16="http://schemas.microsoft.com/office/drawing/2014/main" id="{AD1DDDC1-92F3-5A45-8E1F-668F1CFA1C44}"/>
                </a:ext>
              </a:extLst>
            </p:cNvPr>
            <p:cNvSpPr/>
            <p:nvPr/>
          </p:nvSpPr>
          <p:spPr>
            <a:xfrm>
              <a:off x="409329" y="2943312"/>
              <a:ext cx="11602890" cy="1206393"/>
            </a:xfrm>
            <a:custGeom>
              <a:avLst/>
              <a:gdLst>
                <a:gd name="connsiteX0" fmla="*/ 445673 w 11602890"/>
                <a:gd name="connsiteY0" fmla="*/ 0 h 1206393"/>
                <a:gd name="connsiteX1" fmla="*/ 11602890 w 11602890"/>
                <a:gd name="connsiteY1" fmla="*/ 199785 h 1206393"/>
                <a:gd name="connsiteX2" fmla="*/ 11502998 w 11602890"/>
                <a:gd name="connsiteY2" fmla="*/ 1206393 h 1206393"/>
                <a:gd name="connsiteX3" fmla="*/ 0 w 11602890"/>
                <a:gd name="connsiteY3" fmla="*/ 1098817 h 1206393"/>
                <a:gd name="connsiteX4" fmla="*/ 445673 w 11602890"/>
                <a:gd name="connsiteY4" fmla="*/ 0 h 1206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02890" h="1206393">
                  <a:moveTo>
                    <a:pt x="445673" y="0"/>
                  </a:moveTo>
                  <a:lnTo>
                    <a:pt x="11602890" y="199785"/>
                  </a:lnTo>
                  <a:lnTo>
                    <a:pt x="11502998" y="1206393"/>
                  </a:lnTo>
                  <a:lnTo>
                    <a:pt x="0" y="1098817"/>
                  </a:lnTo>
                  <a:lnTo>
                    <a:pt x="445673" y="0"/>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BE8CF00-29AE-0A43-B747-CFB78A6175A9}"/>
                </a:ext>
              </a:extLst>
            </p:cNvPr>
            <p:cNvSpPr txBox="1"/>
            <p:nvPr/>
          </p:nvSpPr>
          <p:spPr>
            <a:xfrm>
              <a:off x="7060063" y="2945634"/>
              <a:ext cx="5014033" cy="1200329"/>
            </a:xfrm>
            <a:prstGeom prst="rect">
              <a:avLst/>
            </a:prstGeom>
            <a:noFill/>
          </p:spPr>
          <p:txBody>
            <a:bodyPr wrap="square" rtlCol="0">
              <a:spAutoFit/>
            </a:bodyPr>
            <a:lstStyle/>
            <a:p>
              <a:pPr algn="r"/>
              <a:r>
                <a:rPr lang="en-US" sz="2400" i="1" dirty="0">
                  <a:latin typeface="+mj-lt"/>
                </a:rPr>
                <a:t>Solution 1.</a:t>
              </a:r>
            </a:p>
            <a:p>
              <a:pPr algn="r"/>
              <a:r>
                <a:rPr lang="en-US" sz="2400" dirty="0">
                  <a:latin typeface="+mj-lt"/>
                </a:rPr>
                <a:t>Lazare sought the most general theory for all ordinary machines. </a:t>
              </a:r>
            </a:p>
          </p:txBody>
        </p:sp>
      </p:grpSp>
      <p:sp>
        <p:nvSpPr>
          <p:cNvPr id="2" name="Title 1">
            <a:extLst>
              <a:ext uri="{FF2B5EF4-FFF2-40B4-BE49-F238E27FC236}">
                <a16:creationId xmlns:a16="http://schemas.microsoft.com/office/drawing/2014/main" id="{5A2AF67D-6384-094B-9CCC-1946E2B7CF91}"/>
              </a:ext>
            </a:extLst>
          </p:cNvPr>
          <p:cNvSpPr>
            <a:spLocks noGrp="1"/>
          </p:cNvSpPr>
          <p:nvPr>
            <p:ph type="title"/>
          </p:nvPr>
        </p:nvSpPr>
        <p:spPr>
          <a:xfrm>
            <a:off x="704626" y="259540"/>
            <a:ext cx="10515600" cy="872004"/>
          </a:xfrm>
        </p:spPr>
        <p:txBody>
          <a:bodyPr/>
          <a:lstStyle/>
          <a:p>
            <a:pPr algn="ctr"/>
            <a:r>
              <a:rPr lang="en-US" dirty="0"/>
              <a:t>This Talk</a:t>
            </a:r>
          </a:p>
        </p:txBody>
      </p:sp>
      <p:pic>
        <p:nvPicPr>
          <p:cNvPr id="7" name="Content Placeholder 6" descr="A portrait of a person&#10;&#10;Description automatically generated with medium confidence">
            <a:extLst>
              <a:ext uri="{FF2B5EF4-FFF2-40B4-BE49-F238E27FC236}">
                <a16:creationId xmlns:a16="http://schemas.microsoft.com/office/drawing/2014/main" id="{FE3FD9B4-978C-684E-A496-ECF862F8C162}"/>
              </a:ext>
            </a:extLst>
          </p:cNvPr>
          <p:cNvPicPr>
            <a:picLocks noGrp="1" noChangeAspect="1"/>
          </p:cNvPicPr>
          <p:nvPr>
            <p:ph idx="1"/>
          </p:nvPr>
        </p:nvPicPr>
        <p:blipFill>
          <a:blip r:embed="rId2"/>
          <a:stretch>
            <a:fillRect/>
          </a:stretch>
        </p:blipFill>
        <p:spPr>
          <a:xfrm>
            <a:off x="314616" y="1273122"/>
            <a:ext cx="945601" cy="1126319"/>
          </a:xfrm>
        </p:spPr>
      </p:pic>
      <p:sp>
        <p:nvSpPr>
          <p:cNvPr id="4" name="Slide Number Placeholder 3">
            <a:extLst>
              <a:ext uri="{FF2B5EF4-FFF2-40B4-BE49-F238E27FC236}">
                <a16:creationId xmlns:a16="http://schemas.microsoft.com/office/drawing/2014/main" id="{DFA38C75-07DF-6741-8624-BE7F6C103017}"/>
              </a:ext>
            </a:extLst>
          </p:cNvPr>
          <p:cNvSpPr>
            <a:spLocks noGrp="1"/>
          </p:cNvSpPr>
          <p:nvPr>
            <p:ph type="sldNum" sz="quarter" idx="12"/>
          </p:nvPr>
        </p:nvSpPr>
        <p:spPr/>
        <p:txBody>
          <a:bodyPr/>
          <a:lstStyle/>
          <a:p>
            <a:fld id="{4A2E0A87-2B1C-6743-89B9-8068540C3467}" type="slidenum">
              <a:rPr lang="en-US" sz="1800" smtClean="0">
                <a:latin typeface="+mj-lt"/>
              </a:rPr>
              <a:t>42</a:t>
            </a:fld>
            <a:endParaRPr lang="en-US" sz="1800" dirty="0">
              <a:latin typeface="+mj-lt"/>
            </a:endParaRPr>
          </a:p>
        </p:txBody>
      </p:sp>
      <p:sp>
        <p:nvSpPr>
          <p:cNvPr id="5" name="TextBox 4">
            <a:extLst>
              <a:ext uri="{FF2B5EF4-FFF2-40B4-BE49-F238E27FC236}">
                <a16:creationId xmlns:a16="http://schemas.microsoft.com/office/drawing/2014/main" id="{A2AA9DAD-3B52-C043-A9E2-C39BC717B96B}"/>
              </a:ext>
            </a:extLst>
          </p:cNvPr>
          <p:cNvSpPr txBox="1"/>
          <p:nvPr/>
        </p:nvSpPr>
        <p:spPr>
          <a:xfrm>
            <a:off x="1454717" y="1199112"/>
            <a:ext cx="3611899" cy="1200329"/>
          </a:xfrm>
          <a:prstGeom prst="rect">
            <a:avLst/>
          </a:prstGeom>
          <a:noFill/>
        </p:spPr>
        <p:txBody>
          <a:bodyPr wrap="square" rtlCol="0">
            <a:spAutoFit/>
          </a:bodyPr>
          <a:lstStyle/>
          <a:p>
            <a:r>
              <a:rPr lang="en-US" sz="2400" dirty="0" err="1">
                <a:latin typeface="+mj-lt"/>
              </a:rPr>
              <a:t>Sadi</a:t>
            </a:r>
            <a:r>
              <a:rPr lang="en-US" sz="2400" dirty="0">
                <a:latin typeface="+mj-lt"/>
              </a:rPr>
              <a:t> Carnot invented the foundations of thermodynamics in 1824: </a:t>
            </a:r>
          </a:p>
        </p:txBody>
      </p:sp>
      <p:sp>
        <p:nvSpPr>
          <p:cNvPr id="9" name="TextBox 8">
            <a:extLst>
              <a:ext uri="{FF2B5EF4-FFF2-40B4-BE49-F238E27FC236}">
                <a16:creationId xmlns:a16="http://schemas.microsoft.com/office/drawing/2014/main" id="{B9D6A80F-45A7-F047-98F4-E67E9DE1D215}"/>
              </a:ext>
            </a:extLst>
          </p:cNvPr>
          <p:cNvSpPr txBox="1"/>
          <p:nvPr/>
        </p:nvSpPr>
        <p:spPr>
          <a:xfrm>
            <a:off x="493852" y="2891397"/>
            <a:ext cx="5014033" cy="1200329"/>
          </a:xfrm>
          <a:prstGeom prst="rect">
            <a:avLst/>
          </a:prstGeom>
          <a:noFill/>
        </p:spPr>
        <p:txBody>
          <a:bodyPr wrap="square" rtlCol="0">
            <a:spAutoFit/>
          </a:bodyPr>
          <a:lstStyle/>
          <a:p>
            <a:r>
              <a:rPr lang="en-US" sz="2400" i="1" dirty="0">
                <a:latin typeface="+mj-lt"/>
              </a:rPr>
              <a:t>Puzzle 1.</a:t>
            </a:r>
          </a:p>
          <a:p>
            <a:r>
              <a:rPr lang="en-US" sz="2400" dirty="0">
                <a:latin typeface="+mj-lt"/>
              </a:rPr>
              <a:t>Why did he seek a general theory of heat engines at all? </a:t>
            </a:r>
          </a:p>
        </p:txBody>
      </p:sp>
      <p:sp>
        <p:nvSpPr>
          <p:cNvPr id="10" name="TextBox 9">
            <a:extLst>
              <a:ext uri="{FF2B5EF4-FFF2-40B4-BE49-F238E27FC236}">
                <a16:creationId xmlns:a16="http://schemas.microsoft.com/office/drawing/2014/main" id="{98C2639A-3FC7-A64D-9A3F-E40A7F9F76CD}"/>
              </a:ext>
            </a:extLst>
          </p:cNvPr>
          <p:cNvSpPr txBox="1"/>
          <p:nvPr/>
        </p:nvSpPr>
        <p:spPr>
          <a:xfrm>
            <a:off x="437990" y="4462310"/>
            <a:ext cx="5014033" cy="1569660"/>
          </a:xfrm>
          <a:prstGeom prst="rect">
            <a:avLst/>
          </a:prstGeom>
          <a:noFill/>
        </p:spPr>
        <p:txBody>
          <a:bodyPr wrap="square" rtlCol="0">
            <a:spAutoFit/>
          </a:bodyPr>
          <a:lstStyle/>
          <a:p>
            <a:r>
              <a:rPr lang="en-US" sz="2400" i="1" dirty="0">
                <a:latin typeface="+mj-lt"/>
              </a:rPr>
              <a:t>Puzzle 2.</a:t>
            </a:r>
          </a:p>
          <a:p>
            <a:r>
              <a:rPr lang="en-US" sz="2400" dirty="0">
                <a:latin typeface="+mj-lt"/>
              </a:rPr>
              <a:t>How did he come to conceive the very strange notion of thermodynamically reversible process?</a:t>
            </a:r>
          </a:p>
        </p:txBody>
      </p:sp>
      <p:grpSp>
        <p:nvGrpSpPr>
          <p:cNvPr id="21" name="Group 20">
            <a:extLst>
              <a:ext uri="{FF2B5EF4-FFF2-40B4-BE49-F238E27FC236}">
                <a16:creationId xmlns:a16="http://schemas.microsoft.com/office/drawing/2014/main" id="{D0D1B445-2B96-254A-B5AC-56B1AD6279B2}"/>
              </a:ext>
            </a:extLst>
          </p:cNvPr>
          <p:cNvGrpSpPr/>
          <p:nvPr/>
        </p:nvGrpSpPr>
        <p:grpSpPr>
          <a:xfrm>
            <a:off x="4951136" y="1260206"/>
            <a:ext cx="7061083" cy="1214458"/>
            <a:chOff x="4951136" y="1260206"/>
            <a:chExt cx="7061083" cy="1214458"/>
          </a:xfrm>
        </p:grpSpPr>
        <p:sp>
          <p:nvSpPr>
            <p:cNvPr id="11" name="TextBox 10">
              <a:extLst>
                <a:ext uri="{FF2B5EF4-FFF2-40B4-BE49-F238E27FC236}">
                  <a16:creationId xmlns:a16="http://schemas.microsoft.com/office/drawing/2014/main" id="{E5D2FCEA-BC47-BE44-990B-8A3BD32ABF95}"/>
                </a:ext>
              </a:extLst>
            </p:cNvPr>
            <p:cNvSpPr txBox="1"/>
            <p:nvPr/>
          </p:nvSpPr>
          <p:spPr>
            <a:xfrm>
              <a:off x="7005816" y="1263948"/>
              <a:ext cx="3776932" cy="1200329"/>
            </a:xfrm>
            <a:prstGeom prst="rect">
              <a:avLst/>
            </a:prstGeom>
            <a:noFill/>
          </p:spPr>
          <p:txBody>
            <a:bodyPr wrap="square" rtlCol="0">
              <a:spAutoFit/>
            </a:bodyPr>
            <a:lstStyle/>
            <a:p>
              <a:pPr algn="r"/>
              <a:r>
                <a:rPr lang="en-US" sz="2400" dirty="0">
                  <a:latin typeface="+mj-lt"/>
                </a:rPr>
                <a:t>Lazare Carnot formulated a general theory of ordinary machines in 1783.</a:t>
              </a:r>
            </a:p>
          </p:txBody>
        </p:sp>
        <p:pic>
          <p:nvPicPr>
            <p:cNvPr id="13" name="Picture 12" descr="A picture containing person, person, black, old&#10;&#10;Description automatically generated">
              <a:extLst>
                <a:ext uri="{FF2B5EF4-FFF2-40B4-BE49-F238E27FC236}">
                  <a16:creationId xmlns:a16="http://schemas.microsoft.com/office/drawing/2014/main" id="{B6259338-9641-494E-BDD0-79FF5766A590}"/>
                </a:ext>
              </a:extLst>
            </p:cNvPr>
            <p:cNvPicPr>
              <a:picLocks noChangeAspect="1"/>
            </p:cNvPicPr>
            <p:nvPr/>
          </p:nvPicPr>
          <p:blipFill>
            <a:blip r:embed="rId3"/>
            <a:stretch>
              <a:fillRect/>
            </a:stretch>
          </p:blipFill>
          <p:spPr>
            <a:xfrm>
              <a:off x="11066617" y="1360205"/>
              <a:ext cx="945602" cy="1114459"/>
            </a:xfrm>
            <a:prstGeom prst="rect">
              <a:avLst/>
            </a:prstGeom>
          </p:spPr>
        </p:pic>
        <p:grpSp>
          <p:nvGrpSpPr>
            <p:cNvPr id="20" name="Group 19">
              <a:extLst>
                <a:ext uri="{FF2B5EF4-FFF2-40B4-BE49-F238E27FC236}">
                  <a16:creationId xmlns:a16="http://schemas.microsoft.com/office/drawing/2014/main" id="{11B56CE8-1A1E-B24C-A65D-5C953977AF32}"/>
                </a:ext>
              </a:extLst>
            </p:cNvPr>
            <p:cNvGrpSpPr/>
            <p:nvPr/>
          </p:nvGrpSpPr>
          <p:grpSpPr>
            <a:xfrm>
              <a:off x="4951136" y="1260206"/>
              <a:ext cx="2174250" cy="1082694"/>
              <a:chOff x="5188067" y="3906470"/>
              <a:chExt cx="2174250" cy="1082694"/>
            </a:xfrm>
          </p:grpSpPr>
          <p:sp>
            <p:nvSpPr>
              <p:cNvPr id="17" name="Right Arrow 16">
                <a:extLst>
                  <a:ext uri="{FF2B5EF4-FFF2-40B4-BE49-F238E27FC236}">
                    <a16:creationId xmlns:a16="http://schemas.microsoft.com/office/drawing/2014/main" id="{E317A744-4043-DB40-8D64-D0AB9C054EE3}"/>
                  </a:ext>
                </a:extLst>
              </p:cNvPr>
              <p:cNvSpPr/>
              <p:nvPr/>
            </p:nvSpPr>
            <p:spPr>
              <a:xfrm>
                <a:off x="5188067" y="3906470"/>
                <a:ext cx="2174250" cy="1082694"/>
              </a:xfrm>
              <a:prstGeom prst="rightArrow">
                <a:avLst/>
              </a:pr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C942559-2609-0B4F-85C1-698935BD4EEA}"/>
                  </a:ext>
                </a:extLst>
              </p:cNvPr>
              <p:cNvSpPr txBox="1"/>
              <p:nvPr/>
            </p:nvSpPr>
            <p:spPr>
              <a:xfrm>
                <a:off x="5304484" y="4124320"/>
                <a:ext cx="1827744" cy="523220"/>
              </a:xfrm>
              <a:prstGeom prst="rect">
                <a:avLst/>
              </a:prstGeom>
              <a:noFill/>
            </p:spPr>
            <p:txBody>
              <a:bodyPr wrap="none" rtlCol="0">
                <a:spAutoFit/>
              </a:bodyPr>
              <a:lstStyle/>
              <a:p>
                <a:r>
                  <a:rPr lang="en-US" sz="2800" dirty="0">
                    <a:latin typeface="+mj-lt"/>
                  </a:rPr>
                  <a:t>By analogy</a:t>
                </a:r>
              </a:p>
            </p:txBody>
          </p:sp>
        </p:grpSp>
      </p:grpSp>
    </p:spTree>
    <p:extLst>
      <p:ext uri="{BB962C8B-B14F-4D97-AF65-F5344CB8AC3E}">
        <p14:creationId xmlns:p14="http://schemas.microsoft.com/office/powerpoint/2010/main" val="1323471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6B507-8648-A94E-9A0B-0E4FB5026250}"/>
              </a:ext>
            </a:extLst>
          </p:cNvPr>
          <p:cNvSpPr>
            <a:spLocks noGrp="1"/>
          </p:cNvSpPr>
          <p:nvPr>
            <p:ph type="title"/>
          </p:nvPr>
        </p:nvSpPr>
        <p:spPr>
          <a:xfrm>
            <a:off x="2435222" y="2386626"/>
            <a:ext cx="6430924" cy="3551465"/>
          </a:xfrm>
        </p:spPr>
        <p:txBody>
          <a:bodyPr>
            <a:noAutofit/>
          </a:bodyPr>
          <a:lstStyle/>
          <a:p>
            <a:pPr algn="r"/>
            <a:r>
              <a:rPr lang="en-US" sz="19300" dirty="0"/>
              <a:t>Read</a:t>
            </a:r>
          </a:p>
        </p:txBody>
      </p:sp>
      <p:sp>
        <p:nvSpPr>
          <p:cNvPr id="4" name="Slide Number Placeholder 3">
            <a:extLst>
              <a:ext uri="{FF2B5EF4-FFF2-40B4-BE49-F238E27FC236}">
                <a16:creationId xmlns:a16="http://schemas.microsoft.com/office/drawing/2014/main" id="{77FAEDC6-8E6E-DC45-9541-9C61DCDA213E}"/>
              </a:ext>
            </a:extLst>
          </p:cNvPr>
          <p:cNvSpPr>
            <a:spLocks noGrp="1"/>
          </p:cNvSpPr>
          <p:nvPr>
            <p:ph type="sldNum" sz="quarter" idx="12"/>
          </p:nvPr>
        </p:nvSpPr>
        <p:spPr/>
        <p:txBody>
          <a:bodyPr/>
          <a:lstStyle/>
          <a:p>
            <a:fld id="{4A2E0A87-2B1C-6743-89B9-8068540C3467}" type="slidenum">
              <a:rPr lang="en-US" smtClean="0"/>
              <a:t>43</a:t>
            </a:fld>
            <a:endParaRPr lang="en-US"/>
          </a:p>
        </p:txBody>
      </p:sp>
      <p:pic>
        <p:nvPicPr>
          <p:cNvPr id="8" name="Content Placeholder 6" descr="A pair of sunglasses&#10;&#10;Description automatically generated with medium confidence">
            <a:extLst>
              <a:ext uri="{FF2B5EF4-FFF2-40B4-BE49-F238E27FC236}">
                <a16:creationId xmlns:a16="http://schemas.microsoft.com/office/drawing/2014/main" id="{32959E7F-5CDE-1049-88B3-AC43A9B534FC}"/>
              </a:ext>
            </a:extLst>
          </p:cNvPr>
          <p:cNvPicPr>
            <a:picLocks noChangeAspect="1"/>
          </p:cNvPicPr>
          <p:nvPr/>
        </p:nvPicPr>
        <p:blipFill>
          <a:blip r:embed="rId2"/>
          <a:stretch>
            <a:fillRect/>
          </a:stretch>
        </p:blipFill>
        <p:spPr>
          <a:xfrm>
            <a:off x="3607699" y="628244"/>
            <a:ext cx="4976601" cy="2604765"/>
          </a:xfrm>
          <a:prstGeom prst="rect">
            <a:avLst/>
          </a:prstGeom>
        </p:spPr>
      </p:pic>
      <p:sp>
        <p:nvSpPr>
          <p:cNvPr id="10" name="Content Placeholder 9">
            <a:extLst>
              <a:ext uri="{FF2B5EF4-FFF2-40B4-BE49-F238E27FC236}">
                <a16:creationId xmlns:a16="http://schemas.microsoft.com/office/drawing/2014/main" id="{EFE129B0-8A80-5741-B91D-96E2532D5C33}"/>
              </a:ext>
            </a:extLst>
          </p:cNvPr>
          <p:cNvSpPr>
            <a:spLocks noGrp="1"/>
          </p:cNvSpPr>
          <p:nvPr>
            <p:ph idx="1"/>
          </p:nvPr>
        </p:nvSpPr>
        <p:spPr/>
        <p:txBody>
          <a:bodyPr>
            <a:normAutofit fontScale="85000" lnSpcReduction="20000"/>
          </a:bodyPr>
          <a:lstStyle/>
          <a:p>
            <a:endParaRPr lang="en-US"/>
          </a:p>
        </p:txBody>
      </p:sp>
    </p:spTree>
    <p:extLst>
      <p:ext uri="{BB962C8B-B14F-4D97-AF65-F5344CB8AC3E}">
        <p14:creationId xmlns:p14="http://schemas.microsoft.com/office/powerpoint/2010/main" val="17916589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D6898-B2D2-6641-B3FB-7DF3498C5EE1}"/>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B5BCAF67-7909-5943-AADF-59BAFFDAB8F2}"/>
              </a:ext>
            </a:extLst>
          </p:cNvPr>
          <p:cNvSpPr>
            <a:spLocks noGrp="1"/>
          </p:cNvSpPr>
          <p:nvPr>
            <p:ph type="sldNum" sz="quarter" idx="12"/>
          </p:nvPr>
        </p:nvSpPr>
        <p:spPr/>
        <p:txBody>
          <a:bodyPr/>
          <a:lstStyle/>
          <a:p>
            <a:fld id="{4A2E0A87-2B1C-6743-89B9-8068540C3467}" type="slidenum">
              <a:rPr lang="en-US" smtClean="0"/>
              <a:t>44</a:t>
            </a:fld>
            <a:endParaRPr lang="en-US"/>
          </a:p>
        </p:txBody>
      </p:sp>
      <p:pic>
        <p:nvPicPr>
          <p:cNvPr id="7" name="Content Placeholder 5" descr="Text&#10;&#10;Description automatically generated">
            <a:extLst>
              <a:ext uri="{FF2B5EF4-FFF2-40B4-BE49-F238E27FC236}">
                <a16:creationId xmlns:a16="http://schemas.microsoft.com/office/drawing/2014/main" id="{7F71E87E-3AD0-4D4A-AB1E-84CFC91EBB6A}"/>
              </a:ext>
            </a:extLst>
          </p:cNvPr>
          <p:cNvPicPr>
            <a:picLocks noChangeAspect="1"/>
          </p:cNvPicPr>
          <p:nvPr/>
        </p:nvPicPr>
        <p:blipFill>
          <a:blip r:embed="rId2"/>
          <a:stretch>
            <a:fillRect/>
          </a:stretch>
        </p:blipFill>
        <p:spPr>
          <a:xfrm>
            <a:off x="267148" y="287895"/>
            <a:ext cx="5053944" cy="6125385"/>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12" name="Content Placeholder 10" descr="Text, letter&#10;&#10;Description automatically generated">
            <a:extLst>
              <a:ext uri="{FF2B5EF4-FFF2-40B4-BE49-F238E27FC236}">
                <a16:creationId xmlns:a16="http://schemas.microsoft.com/office/drawing/2014/main" id="{3FB34049-D404-F646-A0B3-3FEF342F7003}"/>
              </a:ext>
            </a:extLst>
          </p:cNvPr>
          <p:cNvPicPr>
            <a:picLocks noChangeAspect="1"/>
          </p:cNvPicPr>
          <p:nvPr/>
        </p:nvPicPr>
        <p:blipFill>
          <a:blip r:embed="rId3"/>
          <a:stretch>
            <a:fillRect/>
          </a:stretch>
        </p:blipFill>
        <p:spPr>
          <a:xfrm>
            <a:off x="6870910" y="238932"/>
            <a:ext cx="4749920" cy="6432202"/>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14" name="Content Placeholder 13">
            <a:extLst>
              <a:ext uri="{FF2B5EF4-FFF2-40B4-BE49-F238E27FC236}">
                <a16:creationId xmlns:a16="http://schemas.microsoft.com/office/drawing/2014/main" id="{DCCA9E2E-5C4B-0E4D-84CD-985361ECD8FC}"/>
              </a:ext>
            </a:extLst>
          </p:cNvPr>
          <p:cNvSpPr>
            <a:spLocks noGrp="1"/>
          </p:cNvSpPr>
          <p:nvPr>
            <p:ph idx="1"/>
          </p:nvPr>
        </p:nvSpPr>
        <p:spPr/>
        <p:txBody>
          <a:bodyPr>
            <a:normAutofit fontScale="85000" lnSpcReduction="20000"/>
          </a:bodyPr>
          <a:lstStyle/>
          <a:p>
            <a:endParaRPr lang="en-US"/>
          </a:p>
        </p:txBody>
      </p:sp>
      <p:sp>
        <p:nvSpPr>
          <p:cNvPr id="15" name="Left Arrow 14">
            <a:extLst>
              <a:ext uri="{FF2B5EF4-FFF2-40B4-BE49-F238E27FC236}">
                <a16:creationId xmlns:a16="http://schemas.microsoft.com/office/drawing/2014/main" id="{A5AA58B3-E9DC-CA45-BFC8-8392766DE212}"/>
              </a:ext>
            </a:extLst>
          </p:cNvPr>
          <p:cNvSpPr/>
          <p:nvPr/>
        </p:nvSpPr>
        <p:spPr>
          <a:xfrm>
            <a:off x="4897780" y="3706153"/>
            <a:ext cx="1788339" cy="1270449"/>
          </a:xfrm>
          <a:prstGeom prst="leftArrow">
            <a:avLst/>
          </a:prstGeom>
          <a:solidFill>
            <a:srgbClr val="FF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9779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79735-14C2-3048-B0D6-0FB7827C29AF}"/>
              </a:ext>
            </a:extLst>
          </p:cNvPr>
          <p:cNvSpPr>
            <a:spLocks noGrp="1"/>
          </p:cNvSpPr>
          <p:nvPr>
            <p:ph type="title"/>
          </p:nvPr>
        </p:nvSpPr>
        <p:spPr>
          <a:xfrm>
            <a:off x="1395732" y="900101"/>
            <a:ext cx="8357868" cy="872004"/>
          </a:xfrm>
        </p:spPr>
        <p:txBody>
          <a:bodyPr>
            <a:noAutofit/>
          </a:bodyPr>
          <a:lstStyle/>
          <a:p>
            <a:r>
              <a:rPr lang="en-US" sz="9600" b="1" dirty="0">
                <a:solidFill>
                  <a:schemeClr val="bg1">
                    <a:lumMod val="50000"/>
                  </a:schemeClr>
                </a:solidFill>
                <a:latin typeface="Engravers MT" panose="02090707080505020304" pitchFamily="18" charset="77"/>
              </a:rPr>
              <a:t>THE END</a:t>
            </a:r>
          </a:p>
        </p:txBody>
      </p:sp>
      <p:sp>
        <p:nvSpPr>
          <p:cNvPr id="4" name="Slide Number Placeholder 3">
            <a:extLst>
              <a:ext uri="{FF2B5EF4-FFF2-40B4-BE49-F238E27FC236}">
                <a16:creationId xmlns:a16="http://schemas.microsoft.com/office/drawing/2014/main" id="{49EA73A9-79D6-5340-9A26-873F7E091A40}"/>
              </a:ext>
            </a:extLst>
          </p:cNvPr>
          <p:cNvSpPr>
            <a:spLocks noGrp="1"/>
          </p:cNvSpPr>
          <p:nvPr>
            <p:ph type="sldNum" sz="quarter" idx="12"/>
          </p:nvPr>
        </p:nvSpPr>
        <p:spPr/>
        <p:txBody>
          <a:bodyPr/>
          <a:lstStyle/>
          <a:p>
            <a:fld id="{4A2E0A87-2B1C-6743-89B9-8068540C3467}" type="slidenum">
              <a:rPr lang="en-US" smtClean="0"/>
              <a:t>45</a:t>
            </a:fld>
            <a:endParaRPr lang="en-US"/>
          </a:p>
        </p:txBody>
      </p:sp>
      <p:pic>
        <p:nvPicPr>
          <p:cNvPr id="7" name="Content Placeholder 5">
            <a:extLst>
              <a:ext uri="{FF2B5EF4-FFF2-40B4-BE49-F238E27FC236}">
                <a16:creationId xmlns:a16="http://schemas.microsoft.com/office/drawing/2014/main" id="{2F73119B-C0EF-9448-A3C8-3FFC648D3D68}"/>
              </a:ext>
            </a:extLst>
          </p:cNvPr>
          <p:cNvPicPr>
            <a:picLocks noChangeAspect="1"/>
          </p:cNvPicPr>
          <p:nvPr/>
        </p:nvPicPr>
        <p:blipFill>
          <a:blip r:embed="rId2"/>
          <a:stretch>
            <a:fillRect/>
          </a:stretch>
        </p:blipFill>
        <p:spPr>
          <a:xfrm>
            <a:off x="2593042" y="2096600"/>
            <a:ext cx="5290569" cy="3698719"/>
          </a:xfrm>
          <a:prstGeom prst="rect">
            <a:avLst/>
          </a:prstGeom>
        </p:spPr>
      </p:pic>
      <p:sp>
        <p:nvSpPr>
          <p:cNvPr id="9" name="Content Placeholder 8">
            <a:extLst>
              <a:ext uri="{FF2B5EF4-FFF2-40B4-BE49-F238E27FC236}">
                <a16:creationId xmlns:a16="http://schemas.microsoft.com/office/drawing/2014/main" id="{BE34B2DF-4448-0B44-9F19-5F5836345A80}"/>
              </a:ext>
            </a:extLst>
          </p:cNvPr>
          <p:cNvSpPr>
            <a:spLocks noGrp="1"/>
          </p:cNvSpPr>
          <p:nvPr>
            <p:ph idx="1"/>
          </p:nvPr>
        </p:nvSpPr>
        <p:spPr/>
        <p:txBody>
          <a:bodyPr>
            <a:normAutofit fontScale="85000" lnSpcReduction="20000"/>
          </a:bodyPr>
          <a:lstStyle/>
          <a:p>
            <a:endParaRPr lang="en-US"/>
          </a:p>
        </p:txBody>
      </p:sp>
      <p:sp>
        <p:nvSpPr>
          <p:cNvPr id="3" name="Explosion 2 2">
            <a:extLst>
              <a:ext uri="{FF2B5EF4-FFF2-40B4-BE49-F238E27FC236}">
                <a16:creationId xmlns:a16="http://schemas.microsoft.com/office/drawing/2014/main" id="{DAC3D1A0-2B39-7842-B9D6-37C53FF9C31B}"/>
              </a:ext>
            </a:extLst>
          </p:cNvPr>
          <p:cNvSpPr/>
          <p:nvPr/>
        </p:nvSpPr>
        <p:spPr>
          <a:xfrm>
            <a:off x="275130" y="-145656"/>
            <a:ext cx="10681486" cy="7598422"/>
          </a:xfrm>
          <a:prstGeom prst="irregularSeal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4762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subTnLst>
                                    <p:set>
                                      <p:cBhvr override="childStyle">
                                        <p:cTn dur="1" fill="hold" display="0" masterRel="sameClick" afterEffect="1">
                                          <p:stCondLst>
                                            <p:cond evt="end" delay="0">
                                              <p:tn val="5"/>
                                            </p:cond>
                                          </p:stCondLst>
                                        </p:cTn>
                                        <p:tgtEl>
                                          <p:spTgt spid="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510FBA2E-5D00-324E-811E-66A7EC1E5043}"/>
              </a:ext>
            </a:extLst>
          </p:cNvPr>
          <p:cNvGrpSpPr/>
          <p:nvPr/>
        </p:nvGrpSpPr>
        <p:grpSpPr>
          <a:xfrm>
            <a:off x="546265" y="1777042"/>
            <a:ext cx="2599115" cy="4718761"/>
            <a:chOff x="546265" y="1777042"/>
            <a:chExt cx="2599115" cy="4718761"/>
          </a:xfrm>
        </p:grpSpPr>
        <p:sp>
          <p:nvSpPr>
            <p:cNvPr id="22" name="Freeform 21">
              <a:extLst>
                <a:ext uri="{FF2B5EF4-FFF2-40B4-BE49-F238E27FC236}">
                  <a16:creationId xmlns:a16="http://schemas.microsoft.com/office/drawing/2014/main" id="{849E21CD-C90F-DC48-9945-7C60DC258DFD}"/>
                </a:ext>
              </a:extLst>
            </p:cNvPr>
            <p:cNvSpPr/>
            <p:nvPr/>
          </p:nvSpPr>
          <p:spPr>
            <a:xfrm>
              <a:off x="546265" y="1852551"/>
              <a:ext cx="2291938" cy="4643252"/>
            </a:xfrm>
            <a:custGeom>
              <a:avLst/>
              <a:gdLst>
                <a:gd name="connsiteX0" fmla="*/ 0 w 2291938"/>
                <a:gd name="connsiteY0" fmla="*/ 237506 h 4643252"/>
                <a:gd name="connsiteX1" fmla="*/ 2220686 w 2291938"/>
                <a:gd name="connsiteY1" fmla="*/ 0 h 4643252"/>
                <a:gd name="connsiteX2" fmla="*/ 2291938 w 2291938"/>
                <a:gd name="connsiteY2" fmla="*/ 4310743 h 4643252"/>
                <a:gd name="connsiteX3" fmla="*/ 35626 w 2291938"/>
                <a:gd name="connsiteY3" fmla="*/ 4643252 h 4643252"/>
                <a:gd name="connsiteX4" fmla="*/ 0 w 2291938"/>
                <a:gd name="connsiteY4" fmla="*/ 237506 h 464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1938" h="4643252">
                  <a:moveTo>
                    <a:pt x="0" y="237506"/>
                  </a:moveTo>
                  <a:lnTo>
                    <a:pt x="2220686" y="0"/>
                  </a:lnTo>
                  <a:lnTo>
                    <a:pt x="2291938" y="4310743"/>
                  </a:lnTo>
                  <a:lnTo>
                    <a:pt x="35626" y="4643252"/>
                  </a:lnTo>
                  <a:cubicBezTo>
                    <a:pt x="31668" y="3178628"/>
                    <a:pt x="27709" y="1714005"/>
                    <a:pt x="0" y="237506"/>
                  </a:cubicBez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5A1D17BF-E27A-884C-B522-FB5CFE3A57C4}"/>
                </a:ext>
              </a:extLst>
            </p:cNvPr>
            <p:cNvSpPr txBox="1"/>
            <p:nvPr/>
          </p:nvSpPr>
          <p:spPr>
            <a:xfrm>
              <a:off x="639662" y="1777042"/>
              <a:ext cx="2505718" cy="1261884"/>
            </a:xfrm>
            <a:prstGeom prst="rect">
              <a:avLst/>
            </a:prstGeom>
            <a:noFill/>
          </p:spPr>
          <p:txBody>
            <a:bodyPr wrap="square" rtlCol="0">
              <a:spAutoFit/>
            </a:bodyPr>
            <a:lstStyle/>
            <a:p>
              <a:r>
                <a:rPr lang="en-US" sz="2800" dirty="0">
                  <a:latin typeface="+mj-lt"/>
                </a:rPr>
                <a:t>Motion</a:t>
              </a:r>
              <a:r>
                <a:rPr lang="en-US" sz="2400" dirty="0">
                  <a:latin typeface="+mj-lt"/>
                </a:rPr>
                <a:t> of caloric generates motive power.</a:t>
              </a:r>
            </a:p>
          </p:txBody>
        </p:sp>
      </p:grpSp>
      <p:pic>
        <p:nvPicPr>
          <p:cNvPr id="6" name="Content Placeholder 5">
            <a:extLst>
              <a:ext uri="{FF2B5EF4-FFF2-40B4-BE49-F238E27FC236}">
                <a16:creationId xmlns:a16="http://schemas.microsoft.com/office/drawing/2014/main" id="{D0BF1D94-C42F-124D-919C-14846787247D}"/>
              </a:ext>
            </a:extLst>
          </p:cNvPr>
          <p:cNvPicPr>
            <a:picLocks noGrp="1" noChangeAspect="1"/>
          </p:cNvPicPr>
          <p:nvPr>
            <p:ph idx="1"/>
          </p:nvPr>
        </p:nvPicPr>
        <p:blipFill>
          <a:blip r:embed="rId2"/>
          <a:stretch>
            <a:fillRect/>
          </a:stretch>
        </p:blipFill>
        <p:spPr>
          <a:xfrm>
            <a:off x="5399228" y="363314"/>
            <a:ext cx="4903565" cy="5859356"/>
          </a:xfrm>
        </p:spPr>
      </p:pic>
      <p:sp>
        <p:nvSpPr>
          <p:cNvPr id="13" name="Freeform 12">
            <a:extLst>
              <a:ext uri="{FF2B5EF4-FFF2-40B4-BE49-F238E27FC236}">
                <a16:creationId xmlns:a16="http://schemas.microsoft.com/office/drawing/2014/main" id="{DB868E7A-D747-064F-A1A9-DC3207923D50}"/>
              </a:ext>
            </a:extLst>
          </p:cNvPr>
          <p:cNvSpPr/>
          <p:nvPr/>
        </p:nvSpPr>
        <p:spPr>
          <a:xfrm>
            <a:off x="308758" y="201881"/>
            <a:ext cx="4405746" cy="1401288"/>
          </a:xfrm>
          <a:custGeom>
            <a:avLst/>
            <a:gdLst>
              <a:gd name="connsiteX0" fmla="*/ 106878 w 4405746"/>
              <a:gd name="connsiteY0" fmla="*/ 0 h 1401288"/>
              <a:gd name="connsiteX1" fmla="*/ 4405746 w 4405746"/>
              <a:gd name="connsiteY1" fmla="*/ 47501 h 1401288"/>
              <a:gd name="connsiteX2" fmla="*/ 4393871 w 4405746"/>
              <a:gd name="connsiteY2" fmla="*/ 546264 h 1401288"/>
              <a:gd name="connsiteX3" fmla="*/ 0 w 4405746"/>
              <a:gd name="connsiteY3" fmla="*/ 1401288 h 1401288"/>
              <a:gd name="connsiteX4" fmla="*/ 106878 w 4405746"/>
              <a:gd name="connsiteY4" fmla="*/ 0 h 1401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5746" h="1401288">
                <a:moveTo>
                  <a:pt x="106878" y="0"/>
                </a:moveTo>
                <a:lnTo>
                  <a:pt x="4405746" y="47501"/>
                </a:lnTo>
                <a:lnTo>
                  <a:pt x="4393871" y="546264"/>
                </a:lnTo>
                <a:lnTo>
                  <a:pt x="0" y="1401288"/>
                </a:lnTo>
                <a:lnTo>
                  <a:pt x="106878"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4743AC-509A-C644-BFA0-DE768045E8E6}"/>
              </a:ext>
            </a:extLst>
          </p:cNvPr>
          <p:cNvSpPr>
            <a:spLocks noGrp="1"/>
          </p:cNvSpPr>
          <p:nvPr>
            <p:ph type="title"/>
          </p:nvPr>
        </p:nvSpPr>
        <p:spPr>
          <a:xfrm>
            <a:off x="326524" y="233799"/>
            <a:ext cx="4957995" cy="1108113"/>
          </a:xfrm>
        </p:spPr>
        <p:txBody>
          <a:bodyPr>
            <a:normAutofit fontScale="90000"/>
          </a:bodyPr>
          <a:lstStyle/>
          <a:p>
            <a:r>
              <a:rPr lang="en-US" dirty="0"/>
              <a:t>Carnot’s Theoretical Model</a:t>
            </a:r>
          </a:p>
        </p:txBody>
      </p:sp>
      <p:sp>
        <p:nvSpPr>
          <p:cNvPr id="4" name="Slide Number Placeholder 3">
            <a:extLst>
              <a:ext uri="{FF2B5EF4-FFF2-40B4-BE49-F238E27FC236}">
                <a16:creationId xmlns:a16="http://schemas.microsoft.com/office/drawing/2014/main" id="{054221FF-D848-B84A-8628-D313C33F391B}"/>
              </a:ext>
            </a:extLst>
          </p:cNvPr>
          <p:cNvSpPr>
            <a:spLocks noGrp="1"/>
          </p:cNvSpPr>
          <p:nvPr>
            <p:ph type="sldNum" sz="quarter" idx="12"/>
          </p:nvPr>
        </p:nvSpPr>
        <p:spPr>
          <a:xfrm>
            <a:off x="11338977" y="6368225"/>
            <a:ext cx="585395" cy="365125"/>
          </a:xfrm>
        </p:spPr>
        <p:txBody>
          <a:bodyPr/>
          <a:lstStyle/>
          <a:p>
            <a:fld id="{4A2E0A87-2B1C-6743-89B9-8068540C3467}" type="slidenum">
              <a:rPr lang="en-US" sz="1800" smtClean="0">
                <a:solidFill>
                  <a:schemeClr val="tx1"/>
                </a:solidFill>
                <a:latin typeface="+mj-lt"/>
              </a:rPr>
              <a:t>5</a:t>
            </a:fld>
            <a:endParaRPr lang="en-US" sz="1800" dirty="0">
              <a:solidFill>
                <a:schemeClr val="tx1"/>
              </a:solidFill>
              <a:latin typeface="+mj-lt"/>
            </a:endParaRPr>
          </a:p>
        </p:txBody>
      </p:sp>
      <p:grpSp>
        <p:nvGrpSpPr>
          <p:cNvPr id="26" name="Group 25">
            <a:extLst>
              <a:ext uri="{FF2B5EF4-FFF2-40B4-BE49-F238E27FC236}">
                <a16:creationId xmlns:a16="http://schemas.microsoft.com/office/drawing/2014/main" id="{CF1C797F-EC50-3F4D-8CE2-52B1BEAF7ADC}"/>
              </a:ext>
            </a:extLst>
          </p:cNvPr>
          <p:cNvGrpSpPr/>
          <p:nvPr/>
        </p:nvGrpSpPr>
        <p:grpSpPr>
          <a:xfrm>
            <a:off x="3455692" y="5114557"/>
            <a:ext cx="2968856" cy="1108113"/>
            <a:chOff x="3455692" y="5114557"/>
            <a:chExt cx="2968856" cy="1108113"/>
          </a:xfrm>
        </p:grpSpPr>
        <p:sp>
          <p:nvSpPr>
            <p:cNvPr id="18" name="Freeform 17">
              <a:extLst>
                <a:ext uri="{FF2B5EF4-FFF2-40B4-BE49-F238E27FC236}">
                  <a16:creationId xmlns:a16="http://schemas.microsoft.com/office/drawing/2014/main" id="{69BF7394-25E4-1C49-B39D-FE816C426735}"/>
                </a:ext>
              </a:extLst>
            </p:cNvPr>
            <p:cNvSpPr/>
            <p:nvPr/>
          </p:nvSpPr>
          <p:spPr>
            <a:xfrm flipH="1">
              <a:off x="3455692" y="5114557"/>
              <a:ext cx="2968856" cy="1108113"/>
            </a:xfrm>
            <a:custGeom>
              <a:avLst/>
              <a:gdLst>
                <a:gd name="connsiteX0" fmla="*/ 11876 w 2897580"/>
                <a:gd name="connsiteY0" fmla="*/ 249382 h 570015"/>
                <a:gd name="connsiteX1" fmla="*/ 2897580 w 2897580"/>
                <a:gd name="connsiteY1" fmla="*/ 0 h 570015"/>
                <a:gd name="connsiteX2" fmla="*/ 2683824 w 2897580"/>
                <a:gd name="connsiteY2" fmla="*/ 570015 h 570015"/>
                <a:gd name="connsiteX3" fmla="*/ 0 w 2897580"/>
                <a:gd name="connsiteY3" fmla="*/ 368135 h 570015"/>
                <a:gd name="connsiteX4" fmla="*/ 11876 w 2897580"/>
                <a:gd name="connsiteY4" fmla="*/ 249382 h 570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7580" h="570015">
                  <a:moveTo>
                    <a:pt x="11876" y="249382"/>
                  </a:moveTo>
                  <a:lnTo>
                    <a:pt x="2897580" y="0"/>
                  </a:lnTo>
                  <a:lnTo>
                    <a:pt x="2683824" y="570015"/>
                  </a:lnTo>
                  <a:lnTo>
                    <a:pt x="0" y="368135"/>
                  </a:lnTo>
                  <a:lnTo>
                    <a:pt x="11876" y="249382"/>
                  </a:lnTo>
                  <a:close/>
                </a:path>
              </a:pathLst>
            </a:custGeom>
            <a:solidFill>
              <a:srgbClr val="FF0000">
                <a:alpha val="2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B833724-181F-824D-92DC-ECBF3113F71A}"/>
                </a:ext>
              </a:extLst>
            </p:cNvPr>
            <p:cNvSpPr txBox="1"/>
            <p:nvPr/>
          </p:nvSpPr>
          <p:spPr>
            <a:xfrm>
              <a:off x="3765505" y="5410303"/>
              <a:ext cx="1548822" cy="523220"/>
            </a:xfrm>
            <a:prstGeom prst="rect">
              <a:avLst/>
            </a:prstGeom>
            <a:noFill/>
          </p:spPr>
          <p:txBody>
            <a:bodyPr wrap="none" rtlCol="0">
              <a:spAutoFit/>
            </a:bodyPr>
            <a:lstStyle/>
            <a:p>
              <a:r>
                <a:rPr lang="en-US" sz="2800" dirty="0">
                  <a:latin typeface="+mj-lt"/>
                </a:rPr>
                <a:t>Heat sink</a:t>
              </a:r>
            </a:p>
          </p:txBody>
        </p:sp>
      </p:grpSp>
      <p:grpSp>
        <p:nvGrpSpPr>
          <p:cNvPr id="25" name="Group 24">
            <a:extLst>
              <a:ext uri="{FF2B5EF4-FFF2-40B4-BE49-F238E27FC236}">
                <a16:creationId xmlns:a16="http://schemas.microsoft.com/office/drawing/2014/main" id="{453B55C0-EC88-B44A-A958-6EC1FEDBA554}"/>
              </a:ext>
            </a:extLst>
          </p:cNvPr>
          <p:cNvGrpSpPr/>
          <p:nvPr/>
        </p:nvGrpSpPr>
        <p:grpSpPr>
          <a:xfrm>
            <a:off x="9145550" y="2128211"/>
            <a:ext cx="2931249" cy="3198143"/>
            <a:chOff x="9145550" y="2128211"/>
            <a:chExt cx="2931249" cy="3198143"/>
          </a:xfrm>
        </p:grpSpPr>
        <p:sp>
          <p:nvSpPr>
            <p:cNvPr id="17" name="Freeform 16">
              <a:extLst>
                <a:ext uri="{FF2B5EF4-FFF2-40B4-BE49-F238E27FC236}">
                  <a16:creationId xmlns:a16="http://schemas.microsoft.com/office/drawing/2014/main" id="{F6EEE1B1-D381-714A-B279-2EBB362A0184}"/>
                </a:ext>
              </a:extLst>
            </p:cNvPr>
            <p:cNvSpPr/>
            <p:nvPr/>
          </p:nvSpPr>
          <p:spPr>
            <a:xfrm>
              <a:off x="9145550" y="2128211"/>
              <a:ext cx="2897580" cy="1621674"/>
            </a:xfrm>
            <a:custGeom>
              <a:avLst/>
              <a:gdLst>
                <a:gd name="connsiteX0" fmla="*/ 11876 w 2897580"/>
                <a:gd name="connsiteY0" fmla="*/ 249382 h 570015"/>
                <a:gd name="connsiteX1" fmla="*/ 2897580 w 2897580"/>
                <a:gd name="connsiteY1" fmla="*/ 0 h 570015"/>
                <a:gd name="connsiteX2" fmla="*/ 2683824 w 2897580"/>
                <a:gd name="connsiteY2" fmla="*/ 570015 h 570015"/>
                <a:gd name="connsiteX3" fmla="*/ 0 w 2897580"/>
                <a:gd name="connsiteY3" fmla="*/ 368135 h 570015"/>
                <a:gd name="connsiteX4" fmla="*/ 11876 w 2897580"/>
                <a:gd name="connsiteY4" fmla="*/ 249382 h 570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7580" h="570015">
                  <a:moveTo>
                    <a:pt x="11876" y="249382"/>
                  </a:moveTo>
                  <a:lnTo>
                    <a:pt x="2897580" y="0"/>
                  </a:lnTo>
                  <a:lnTo>
                    <a:pt x="2683824" y="570015"/>
                  </a:lnTo>
                  <a:lnTo>
                    <a:pt x="0" y="368135"/>
                  </a:lnTo>
                  <a:lnTo>
                    <a:pt x="11876" y="249382"/>
                  </a:lnTo>
                  <a:close/>
                </a:path>
              </a:pathLst>
            </a:custGeom>
            <a:solidFill>
              <a:srgbClr val="FF0000">
                <a:alpha val="2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6B010D1-665A-E249-9745-E89289F09F48}"/>
                </a:ext>
              </a:extLst>
            </p:cNvPr>
            <p:cNvSpPr txBox="1"/>
            <p:nvPr/>
          </p:nvSpPr>
          <p:spPr>
            <a:xfrm>
              <a:off x="10564768" y="2461995"/>
              <a:ext cx="1512031" cy="954107"/>
            </a:xfrm>
            <a:prstGeom prst="rect">
              <a:avLst/>
            </a:prstGeom>
            <a:noFill/>
          </p:spPr>
          <p:txBody>
            <a:bodyPr wrap="square" rtlCol="0">
              <a:spAutoFit/>
            </a:bodyPr>
            <a:lstStyle/>
            <a:p>
              <a:r>
                <a:rPr lang="en-US" sz="2800" dirty="0">
                  <a:latin typeface="+mj-lt"/>
                </a:rPr>
                <a:t>Motive power</a:t>
              </a:r>
            </a:p>
          </p:txBody>
        </p:sp>
        <p:sp>
          <p:nvSpPr>
            <p:cNvPr id="10" name="TextBox 9">
              <a:extLst>
                <a:ext uri="{FF2B5EF4-FFF2-40B4-BE49-F238E27FC236}">
                  <a16:creationId xmlns:a16="http://schemas.microsoft.com/office/drawing/2014/main" id="{246213B2-C30B-FD4A-BBD5-F1932BFEC5ED}"/>
                </a:ext>
              </a:extLst>
            </p:cNvPr>
            <p:cNvSpPr txBox="1"/>
            <p:nvPr/>
          </p:nvSpPr>
          <p:spPr>
            <a:xfrm>
              <a:off x="10302793" y="4126025"/>
              <a:ext cx="1754084" cy="1200329"/>
            </a:xfrm>
            <a:prstGeom prst="rect">
              <a:avLst/>
            </a:prstGeom>
            <a:noFill/>
          </p:spPr>
          <p:txBody>
            <a:bodyPr wrap="square" rtlCol="0">
              <a:spAutoFit/>
            </a:bodyPr>
            <a:lstStyle/>
            <a:p>
              <a:pPr algn="ctr"/>
              <a:r>
                <a:rPr lang="en-US" sz="2400" dirty="0">
                  <a:latin typeface="+mj-lt"/>
                </a:rPr>
                <a:t>No notion of conserved energy.</a:t>
              </a:r>
            </a:p>
          </p:txBody>
        </p:sp>
      </p:grpSp>
      <p:grpSp>
        <p:nvGrpSpPr>
          <p:cNvPr id="24" name="Group 23">
            <a:extLst>
              <a:ext uri="{FF2B5EF4-FFF2-40B4-BE49-F238E27FC236}">
                <a16:creationId xmlns:a16="http://schemas.microsoft.com/office/drawing/2014/main" id="{145283D2-03A4-594C-B16B-B08A01679DE6}"/>
              </a:ext>
            </a:extLst>
          </p:cNvPr>
          <p:cNvGrpSpPr/>
          <p:nvPr/>
        </p:nvGrpSpPr>
        <p:grpSpPr>
          <a:xfrm>
            <a:off x="3455691" y="1373830"/>
            <a:ext cx="2873830" cy="2438149"/>
            <a:chOff x="3455691" y="1373830"/>
            <a:chExt cx="2873830" cy="2438149"/>
          </a:xfrm>
        </p:grpSpPr>
        <p:sp>
          <p:nvSpPr>
            <p:cNvPr id="16" name="Freeform 15">
              <a:extLst>
                <a:ext uri="{FF2B5EF4-FFF2-40B4-BE49-F238E27FC236}">
                  <a16:creationId xmlns:a16="http://schemas.microsoft.com/office/drawing/2014/main" id="{3961141F-0A7C-7F4B-ABE7-17D2117183A6}"/>
                </a:ext>
              </a:extLst>
            </p:cNvPr>
            <p:cNvSpPr/>
            <p:nvPr/>
          </p:nvSpPr>
          <p:spPr>
            <a:xfrm flipH="1">
              <a:off x="3455691" y="2703866"/>
              <a:ext cx="2505719" cy="1108113"/>
            </a:xfrm>
            <a:custGeom>
              <a:avLst/>
              <a:gdLst>
                <a:gd name="connsiteX0" fmla="*/ 11876 w 2897580"/>
                <a:gd name="connsiteY0" fmla="*/ 249382 h 570015"/>
                <a:gd name="connsiteX1" fmla="*/ 2897580 w 2897580"/>
                <a:gd name="connsiteY1" fmla="*/ 0 h 570015"/>
                <a:gd name="connsiteX2" fmla="*/ 2683824 w 2897580"/>
                <a:gd name="connsiteY2" fmla="*/ 570015 h 570015"/>
                <a:gd name="connsiteX3" fmla="*/ 0 w 2897580"/>
                <a:gd name="connsiteY3" fmla="*/ 368135 h 570015"/>
                <a:gd name="connsiteX4" fmla="*/ 11876 w 2897580"/>
                <a:gd name="connsiteY4" fmla="*/ 249382 h 570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7580" h="570015">
                  <a:moveTo>
                    <a:pt x="11876" y="249382"/>
                  </a:moveTo>
                  <a:lnTo>
                    <a:pt x="2897580" y="0"/>
                  </a:lnTo>
                  <a:lnTo>
                    <a:pt x="2683824" y="570015"/>
                  </a:lnTo>
                  <a:lnTo>
                    <a:pt x="0" y="368135"/>
                  </a:lnTo>
                  <a:lnTo>
                    <a:pt x="11876" y="249382"/>
                  </a:lnTo>
                  <a:close/>
                </a:path>
              </a:pathLst>
            </a:custGeom>
            <a:solidFill>
              <a:srgbClr val="FF0000">
                <a:alpha val="2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a:extLst>
                <a:ext uri="{FF2B5EF4-FFF2-40B4-BE49-F238E27FC236}">
                  <a16:creationId xmlns:a16="http://schemas.microsoft.com/office/drawing/2014/main" id="{9BADFEC4-BFCA-B84A-90ED-9AF90F71AB52}"/>
                </a:ext>
              </a:extLst>
            </p:cNvPr>
            <p:cNvSpPr/>
            <p:nvPr/>
          </p:nvSpPr>
          <p:spPr>
            <a:xfrm flipH="1">
              <a:off x="4013833" y="1373830"/>
              <a:ext cx="2315688" cy="1108113"/>
            </a:xfrm>
            <a:custGeom>
              <a:avLst/>
              <a:gdLst>
                <a:gd name="connsiteX0" fmla="*/ 11876 w 2897580"/>
                <a:gd name="connsiteY0" fmla="*/ 249382 h 570015"/>
                <a:gd name="connsiteX1" fmla="*/ 2897580 w 2897580"/>
                <a:gd name="connsiteY1" fmla="*/ 0 h 570015"/>
                <a:gd name="connsiteX2" fmla="*/ 2683824 w 2897580"/>
                <a:gd name="connsiteY2" fmla="*/ 570015 h 570015"/>
                <a:gd name="connsiteX3" fmla="*/ 0 w 2897580"/>
                <a:gd name="connsiteY3" fmla="*/ 368135 h 570015"/>
                <a:gd name="connsiteX4" fmla="*/ 11876 w 2897580"/>
                <a:gd name="connsiteY4" fmla="*/ 249382 h 570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7580" h="570015">
                  <a:moveTo>
                    <a:pt x="11876" y="249382"/>
                  </a:moveTo>
                  <a:lnTo>
                    <a:pt x="2897580" y="0"/>
                  </a:lnTo>
                  <a:lnTo>
                    <a:pt x="2683824" y="570015"/>
                  </a:lnTo>
                  <a:lnTo>
                    <a:pt x="0" y="368135"/>
                  </a:lnTo>
                  <a:lnTo>
                    <a:pt x="11876" y="249382"/>
                  </a:lnTo>
                  <a:close/>
                </a:path>
              </a:pathLst>
            </a:custGeom>
            <a:solidFill>
              <a:srgbClr val="FF0000">
                <a:alpha val="2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765799A-E9F8-4D41-AE02-313AC6AC8A7A}"/>
                </a:ext>
              </a:extLst>
            </p:cNvPr>
            <p:cNvSpPr txBox="1"/>
            <p:nvPr/>
          </p:nvSpPr>
          <p:spPr>
            <a:xfrm>
              <a:off x="3668604" y="1507888"/>
              <a:ext cx="1730624" cy="954107"/>
            </a:xfrm>
            <a:prstGeom prst="rect">
              <a:avLst/>
            </a:prstGeom>
            <a:noFill/>
          </p:spPr>
          <p:txBody>
            <a:bodyPr wrap="square" rtlCol="0">
              <a:spAutoFit/>
            </a:bodyPr>
            <a:lstStyle/>
            <a:p>
              <a:pPr algn="r"/>
              <a:r>
                <a:rPr lang="en-US" sz="2800" dirty="0">
                  <a:latin typeface="+mj-lt"/>
                </a:rPr>
                <a:t>Caloric flow</a:t>
              </a:r>
            </a:p>
          </p:txBody>
        </p:sp>
        <p:sp>
          <p:nvSpPr>
            <p:cNvPr id="12" name="TextBox 11">
              <a:extLst>
                <a:ext uri="{FF2B5EF4-FFF2-40B4-BE49-F238E27FC236}">
                  <a16:creationId xmlns:a16="http://schemas.microsoft.com/office/drawing/2014/main" id="{17041BFD-F071-7045-8A06-ED5BD3EE548B}"/>
                </a:ext>
              </a:extLst>
            </p:cNvPr>
            <p:cNvSpPr txBox="1"/>
            <p:nvPr/>
          </p:nvSpPr>
          <p:spPr>
            <a:xfrm>
              <a:off x="3826975" y="2996312"/>
              <a:ext cx="1200970" cy="523220"/>
            </a:xfrm>
            <a:prstGeom prst="rect">
              <a:avLst/>
            </a:prstGeom>
            <a:noFill/>
          </p:spPr>
          <p:txBody>
            <a:bodyPr wrap="none" rtlCol="0">
              <a:spAutoFit/>
            </a:bodyPr>
            <a:lstStyle/>
            <a:p>
              <a:r>
                <a:rPr lang="en-US" sz="2800" dirty="0">
                  <a:latin typeface="+mj-lt"/>
                </a:rPr>
                <a:t>Engine</a:t>
              </a:r>
            </a:p>
          </p:txBody>
        </p:sp>
      </p:grpSp>
      <p:grpSp>
        <p:nvGrpSpPr>
          <p:cNvPr id="23" name="Group 22">
            <a:extLst>
              <a:ext uri="{FF2B5EF4-FFF2-40B4-BE49-F238E27FC236}">
                <a16:creationId xmlns:a16="http://schemas.microsoft.com/office/drawing/2014/main" id="{9E9C9FEC-A809-4D44-87AC-FBE7C169F3D0}"/>
              </a:ext>
            </a:extLst>
          </p:cNvPr>
          <p:cNvGrpSpPr/>
          <p:nvPr/>
        </p:nvGrpSpPr>
        <p:grpSpPr>
          <a:xfrm>
            <a:off x="7992091" y="557022"/>
            <a:ext cx="2897580" cy="594884"/>
            <a:chOff x="7992091" y="557022"/>
            <a:chExt cx="2897580" cy="594884"/>
          </a:xfrm>
        </p:grpSpPr>
        <p:sp>
          <p:nvSpPr>
            <p:cNvPr id="14" name="Freeform 13">
              <a:extLst>
                <a:ext uri="{FF2B5EF4-FFF2-40B4-BE49-F238E27FC236}">
                  <a16:creationId xmlns:a16="http://schemas.microsoft.com/office/drawing/2014/main" id="{4904A87D-C6D1-F045-9423-E65870A99D1E}"/>
                </a:ext>
              </a:extLst>
            </p:cNvPr>
            <p:cNvSpPr/>
            <p:nvPr/>
          </p:nvSpPr>
          <p:spPr>
            <a:xfrm>
              <a:off x="7992091" y="581891"/>
              <a:ext cx="2897580" cy="570015"/>
            </a:xfrm>
            <a:custGeom>
              <a:avLst/>
              <a:gdLst>
                <a:gd name="connsiteX0" fmla="*/ 11876 w 2897580"/>
                <a:gd name="connsiteY0" fmla="*/ 249382 h 570015"/>
                <a:gd name="connsiteX1" fmla="*/ 2897580 w 2897580"/>
                <a:gd name="connsiteY1" fmla="*/ 0 h 570015"/>
                <a:gd name="connsiteX2" fmla="*/ 2683824 w 2897580"/>
                <a:gd name="connsiteY2" fmla="*/ 570015 h 570015"/>
                <a:gd name="connsiteX3" fmla="*/ 0 w 2897580"/>
                <a:gd name="connsiteY3" fmla="*/ 368135 h 570015"/>
                <a:gd name="connsiteX4" fmla="*/ 11876 w 2897580"/>
                <a:gd name="connsiteY4" fmla="*/ 249382 h 570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7580" h="570015">
                  <a:moveTo>
                    <a:pt x="11876" y="249382"/>
                  </a:moveTo>
                  <a:lnTo>
                    <a:pt x="2897580" y="0"/>
                  </a:lnTo>
                  <a:lnTo>
                    <a:pt x="2683824" y="570015"/>
                  </a:lnTo>
                  <a:lnTo>
                    <a:pt x="0" y="368135"/>
                  </a:lnTo>
                  <a:lnTo>
                    <a:pt x="11876" y="249382"/>
                  </a:lnTo>
                  <a:close/>
                </a:path>
              </a:pathLst>
            </a:custGeom>
            <a:solidFill>
              <a:srgbClr val="FF0000">
                <a:alpha val="2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BC47A60-D3F8-C44F-88DF-00F93F28EA21}"/>
                </a:ext>
              </a:extLst>
            </p:cNvPr>
            <p:cNvSpPr txBox="1"/>
            <p:nvPr/>
          </p:nvSpPr>
          <p:spPr>
            <a:xfrm>
              <a:off x="8712221" y="557022"/>
              <a:ext cx="1887055" cy="523220"/>
            </a:xfrm>
            <a:prstGeom prst="rect">
              <a:avLst/>
            </a:prstGeom>
            <a:noFill/>
          </p:spPr>
          <p:txBody>
            <a:bodyPr wrap="none" rtlCol="0">
              <a:spAutoFit/>
            </a:bodyPr>
            <a:lstStyle/>
            <a:p>
              <a:r>
                <a:rPr lang="en-US" sz="2800" dirty="0">
                  <a:latin typeface="+mj-lt"/>
                </a:rPr>
                <a:t>Heat source</a:t>
              </a:r>
            </a:p>
          </p:txBody>
        </p:sp>
      </p:grpSp>
      <p:sp>
        <p:nvSpPr>
          <p:cNvPr id="19" name="TextBox 18">
            <a:extLst>
              <a:ext uri="{FF2B5EF4-FFF2-40B4-BE49-F238E27FC236}">
                <a16:creationId xmlns:a16="http://schemas.microsoft.com/office/drawing/2014/main" id="{AB8502BE-3C8E-8F46-B10F-6D1F122F9883}"/>
              </a:ext>
            </a:extLst>
          </p:cNvPr>
          <p:cNvSpPr txBox="1"/>
          <p:nvPr/>
        </p:nvSpPr>
        <p:spPr>
          <a:xfrm>
            <a:off x="630012" y="3292992"/>
            <a:ext cx="2575587" cy="1261884"/>
          </a:xfrm>
          <a:prstGeom prst="rect">
            <a:avLst/>
          </a:prstGeom>
          <a:noFill/>
        </p:spPr>
        <p:txBody>
          <a:bodyPr wrap="square" rtlCol="0">
            <a:spAutoFit/>
          </a:bodyPr>
          <a:lstStyle/>
          <a:p>
            <a:r>
              <a:rPr lang="en-US" sz="2800" dirty="0">
                <a:latin typeface="+mj-lt"/>
              </a:rPr>
              <a:t>Conservation</a:t>
            </a:r>
            <a:r>
              <a:rPr lang="en-US" sz="2400" dirty="0">
                <a:latin typeface="+mj-lt"/>
              </a:rPr>
              <a:t> of caloric requires heat sink.</a:t>
            </a:r>
          </a:p>
        </p:txBody>
      </p:sp>
      <p:sp>
        <p:nvSpPr>
          <p:cNvPr id="21" name="TextBox 20">
            <a:extLst>
              <a:ext uri="{FF2B5EF4-FFF2-40B4-BE49-F238E27FC236}">
                <a16:creationId xmlns:a16="http://schemas.microsoft.com/office/drawing/2014/main" id="{DA072DC8-6456-D64D-931E-062F452E0C11}"/>
              </a:ext>
            </a:extLst>
          </p:cNvPr>
          <p:cNvSpPr txBox="1"/>
          <p:nvPr/>
        </p:nvSpPr>
        <p:spPr>
          <a:xfrm>
            <a:off x="641319" y="4839422"/>
            <a:ext cx="2537308" cy="1631216"/>
          </a:xfrm>
          <a:prstGeom prst="rect">
            <a:avLst/>
          </a:prstGeom>
          <a:noFill/>
        </p:spPr>
        <p:txBody>
          <a:bodyPr wrap="square" rtlCol="0">
            <a:spAutoFit/>
          </a:bodyPr>
          <a:lstStyle/>
          <a:p>
            <a:r>
              <a:rPr lang="en-US" sz="2800" dirty="0">
                <a:latin typeface="+mj-lt"/>
              </a:rPr>
              <a:t>Later</a:t>
            </a:r>
            <a:r>
              <a:rPr lang="en-US" sz="2400" dirty="0">
                <a:latin typeface="+mj-lt"/>
              </a:rPr>
              <a:t> becomes independent second law of thermodynamics</a:t>
            </a:r>
          </a:p>
        </p:txBody>
      </p:sp>
    </p:spTree>
    <p:extLst>
      <p:ext uri="{BB962C8B-B14F-4D97-AF65-F5344CB8AC3E}">
        <p14:creationId xmlns:p14="http://schemas.microsoft.com/office/powerpoint/2010/main" val="19217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D002F1BC-B84D-3A41-8673-88A773FCD76A}"/>
              </a:ext>
            </a:extLst>
          </p:cNvPr>
          <p:cNvSpPr/>
          <p:nvPr/>
        </p:nvSpPr>
        <p:spPr>
          <a:xfrm>
            <a:off x="201881" y="249382"/>
            <a:ext cx="10901548" cy="819397"/>
          </a:xfrm>
          <a:custGeom>
            <a:avLst/>
            <a:gdLst>
              <a:gd name="connsiteX0" fmla="*/ 546264 w 10901548"/>
              <a:gd name="connsiteY0" fmla="*/ 0 h 819397"/>
              <a:gd name="connsiteX1" fmla="*/ 10818420 w 10901548"/>
              <a:gd name="connsiteY1" fmla="*/ 154379 h 819397"/>
              <a:gd name="connsiteX2" fmla="*/ 10901548 w 10901548"/>
              <a:gd name="connsiteY2" fmla="*/ 570015 h 819397"/>
              <a:gd name="connsiteX3" fmla="*/ 0 w 10901548"/>
              <a:gd name="connsiteY3" fmla="*/ 819397 h 819397"/>
              <a:gd name="connsiteX4" fmla="*/ 546264 w 10901548"/>
              <a:gd name="connsiteY4" fmla="*/ 0 h 819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01548" h="819397">
                <a:moveTo>
                  <a:pt x="546264" y="0"/>
                </a:moveTo>
                <a:lnTo>
                  <a:pt x="10818420" y="154379"/>
                </a:lnTo>
                <a:lnTo>
                  <a:pt x="10901548" y="570015"/>
                </a:lnTo>
                <a:lnTo>
                  <a:pt x="0" y="819397"/>
                </a:lnTo>
                <a:lnTo>
                  <a:pt x="546264"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267E8E-016D-2A49-83DD-6A9DEF8978C4}"/>
              </a:ext>
            </a:extLst>
          </p:cNvPr>
          <p:cNvSpPr>
            <a:spLocks noGrp="1"/>
          </p:cNvSpPr>
          <p:nvPr>
            <p:ph type="title"/>
          </p:nvPr>
        </p:nvSpPr>
        <p:spPr/>
        <p:txBody>
          <a:bodyPr/>
          <a:lstStyle/>
          <a:p>
            <a:r>
              <a:rPr lang="en-US" dirty="0"/>
              <a:t>Carnot’s Main Results</a:t>
            </a:r>
          </a:p>
        </p:txBody>
      </p:sp>
      <p:sp>
        <p:nvSpPr>
          <p:cNvPr id="4" name="Slide Number Placeholder 3">
            <a:extLst>
              <a:ext uri="{FF2B5EF4-FFF2-40B4-BE49-F238E27FC236}">
                <a16:creationId xmlns:a16="http://schemas.microsoft.com/office/drawing/2014/main" id="{6174A25F-4000-2340-A9B4-4AA0046DA421}"/>
              </a:ext>
            </a:extLst>
          </p:cNvPr>
          <p:cNvSpPr>
            <a:spLocks noGrp="1"/>
          </p:cNvSpPr>
          <p:nvPr>
            <p:ph type="sldNum" sz="quarter" idx="12"/>
          </p:nvPr>
        </p:nvSpPr>
        <p:spPr/>
        <p:txBody>
          <a:bodyPr/>
          <a:lstStyle/>
          <a:p>
            <a:fld id="{4A2E0A87-2B1C-6743-89B9-8068540C3467}" type="slidenum">
              <a:rPr lang="en-US" smtClean="0"/>
              <a:t>6</a:t>
            </a:fld>
            <a:endParaRPr lang="en-US"/>
          </a:p>
        </p:txBody>
      </p:sp>
      <p:grpSp>
        <p:nvGrpSpPr>
          <p:cNvPr id="23" name="Group 22">
            <a:extLst>
              <a:ext uri="{FF2B5EF4-FFF2-40B4-BE49-F238E27FC236}">
                <a16:creationId xmlns:a16="http://schemas.microsoft.com/office/drawing/2014/main" id="{C5B4A39C-BD8A-FE45-B417-3679C243DC55}"/>
              </a:ext>
            </a:extLst>
          </p:cNvPr>
          <p:cNvGrpSpPr/>
          <p:nvPr/>
        </p:nvGrpSpPr>
        <p:grpSpPr>
          <a:xfrm>
            <a:off x="997527" y="1586231"/>
            <a:ext cx="7398328" cy="1275722"/>
            <a:chOff x="997527" y="1586231"/>
            <a:chExt cx="7398328" cy="1275722"/>
          </a:xfrm>
        </p:grpSpPr>
        <p:sp>
          <p:nvSpPr>
            <p:cNvPr id="14" name="Freeform 13">
              <a:extLst>
                <a:ext uri="{FF2B5EF4-FFF2-40B4-BE49-F238E27FC236}">
                  <a16:creationId xmlns:a16="http://schemas.microsoft.com/office/drawing/2014/main" id="{DF359637-1839-2B41-A0C9-A4F2CAB9F897}"/>
                </a:ext>
              </a:extLst>
            </p:cNvPr>
            <p:cNvSpPr/>
            <p:nvPr/>
          </p:nvSpPr>
          <p:spPr>
            <a:xfrm>
              <a:off x="997527" y="1586231"/>
              <a:ext cx="1353787" cy="1275722"/>
            </a:xfrm>
            <a:custGeom>
              <a:avLst/>
              <a:gdLst>
                <a:gd name="connsiteX0" fmla="*/ 154379 w 1056903"/>
                <a:gd name="connsiteY0" fmla="*/ 0 h 1033153"/>
                <a:gd name="connsiteX1" fmla="*/ 1056903 w 1056903"/>
                <a:gd name="connsiteY1" fmla="*/ 201880 h 1033153"/>
                <a:gd name="connsiteX2" fmla="*/ 1056903 w 1056903"/>
                <a:gd name="connsiteY2" fmla="*/ 653143 h 1033153"/>
                <a:gd name="connsiteX3" fmla="*/ 0 w 1056903"/>
                <a:gd name="connsiteY3" fmla="*/ 1033153 h 1033153"/>
                <a:gd name="connsiteX4" fmla="*/ 154379 w 1056903"/>
                <a:gd name="connsiteY4" fmla="*/ 0 h 1033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6903" h="1033153">
                  <a:moveTo>
                    <a:pt x="154379" y="0"/>
                  </a:moveTo>
                  <a:lnTo>
                    <a:pt x="1056903" y="201880"/>
                  </a:lnTo>
                  <a:lnTo>
                    <a:pt x="1056903" y="653143"/>
                  </a:lnTo>
                  <a:lnTo>
                    <a:pt x="0" y="1033153"/>
                  </a:lnTo>
                  <a:lnTo>
                    <a:pt x="154379" y="0"/>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A61E9F1-0C03-3041-8D7E-6FEF3FF40D8C}"/>
                </a:ext>
              </a:extLst>
            </p:cNvPr>
            <p:cNvSpPr txBox="1"/>
            <p:nvPr/>
          </p:nvSpPr>
          <p:spPr>
            <a:xfrm>
              <a:off x="1258691" y="1647006"/>
              <a:ext cx="7137164" cy="1015663"/>
            </a:xfrm>
            <a:prstGeom prst="rect">
              <a:avLst/>
            </a:prstGeom>
            <a:noFill/>
          </p:spPr>
          <p:txBody>
            <a:bodyPr wrap="square" rtlCol="0">
              <a:spAutoFit/>
            </a:bodyPr>
            <a:lstStyle/>
            <a:p>
              <a:r>
                <a:rPr lang="en-US" sz="3600" dirty="0">
                  <a:latin typeface="+mj-lt"/>
                </a:rPr>
                <a:t>Maximum</a:t>
              </a:r>
              <a:r>
                <a:rPr lang="en-US" sz="3200" dirty="0">
                  <a:latin typeface="+mj-lt"/>
                </a:rPr>
                <a:t> efficiency</a:t>
              </a:r>
              <a:r>
                <a:rPr lang="en-US" sz="2400" dirty="0">
                  <a:latin typeface="+mj-lt"/>
                </a:rPr>
                <a:t> is determined </a:t>
              </a:r>
              <a:r>
                <a:rPr lang="en-US" sz="2400" i="1" dirty="0">
                  <a:latin typeface="+mj-lt"/>
                </a:rPr>
                <a:t>solely</a:t>
              </a:r>
              <a:r>
                <a:rPr lang="en-US" sz="2400" dirty="0">
                  <a:latin typeface="+mj-lt"/>
                </a:rPr>
                <a:t> by the temperatures of the heat source and heat sink.</a:t>
              </a:r>
            </a:p>
          </p:txBody>
        </p:sp>
      </p:grpSp>
      <p:grpSp>
        <p:nvGrpSpPr>
          <p:cNvPr id="24" name="Group 23">
            <a:extLst>
              <a:ext uri="{FF2B5EF4-FFF2-40B4-BE49-F238E27FC236}">
                <a16:creationId xmlns:a16="http://schemas.microsoft.com/office/drawing/2014/main" id="{10C500D8-FF29-8546-9212-2C7EB397C742}"/>
              </a:ext>
            </a:extLst>
          </p:cNvPr>
          <p:cNvGrpSpPr/>
          <p:nvPr/>
        </p:nvGrpSpPr>
        <p:grpSpPr>
          <a:xfrm>
            <a:off x="403761" y="3313566"/>
            <a:ext cx="8110846" cy="1275722"/>
            <a:chOff x="403761" y="3313566"/>
            <a:chExt cx="8110846" cy="1275722"/>
          </a:xfrm>
        </p:grpSpPr>
        <p:sp>
          <p:nvSpPr>
            <p:cNvPr id="15" name="Freeform 14">
              <a:extLst>
                <a:ext uri="{FF2B5EF4-FFF2-40B4-BE49-F238E27FC236}">
                  <a16:creationId xmlns:a16="http://schemas.microsoft.com/office/drawing/2014/main" id="{EA24C74B-2BFC-714F-9444-C68F25DF0FEB}"/>
                </a:ext>
              </a:extLst>
            </p:cNvPr>
            <p:cNvSpPr/>
            <p:nvPr/>
          </p:nvSpPr>
          <p:spPr>
            <a:xfrm>
              <a:off x="403761" y="3313566"/>
              <a:ext cx="1353787" cy="1275722"/>
            </a:xfrm>
            <a:custGeom>
              <a:avLst/>
              <a:gdLst>
                <a:gd name="connsiteX0" fmla="*/ 154379 w 1056903"/>
                <a:gd name="connsiteY0" fmla="*/ 0 h 1033153"/>
                <a:gd name="connsiteX1" fmla="*/ 1056903 w 1056903"/>
                <a:gd name="connsiteY1" fmla="*/ 201880 h 1033153"/>
                <a:gd name="connsiteX2" fmla="*/ 1056903 w 1056903"/>
                <a:gd name="connsiteY2" fmla="*/ 653143 h 1033153"/>
                <a:gd name="connsiteX3" fmla="*/ 0 w 1056903"/>
                <a:gd name="connsiteY3" fmla="*/ 1033153 h 1033153"/>
                <a:gd name="connsiteX4" fmla="*/ 154379 w 1056903"/>
                <a:gd name="connsiteY4" fmla="*/ 0 h 1033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6903" h="1033153">
                  <a:moveTo>
                    <a:pt x="154379" y="0"/>
                  </a:moveTo>
                  <a:lnTo>
                    <a:pt x="1056903" y="201880"/>
                  </a:lnTo>
                  <a:lnTo>
                    <a:pt x="1056903" y="653143"/>
                  </a:lnTo>
                  <a:lnTo>
                    <a:pt x="0" y="1033153"/>
                  </a:lnTo>
                  <a:lnTo>
                    <a:pt x="154379" y="0"/>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1C09CC9-81A2-4649-B8B4-8273A02F80F7}"/>
                </a:ext>
              </a:extLst>
            </p:cNvPr>
            <p:cNvSpPr txBox="1"/>
            <p:nvPr/>
          </p:nvSpPr>
          <p:spPr>
            <a:xfrm>
              <a:off x="534296" y="3397111"/>
              <a:ext cx="7980311" cy="1015663"/>
            </a:xfrm>
            <a:prstGeom prst="rect">
              <a:avLst/>
            </a:prstGeom>
            <a:noFill/>
          </p:spPr>
          <p:txBody>
            <a:bodyPr wrap="square" rtlCol="0">
              <a:spAutoFit/>
            </a:bodyPr>
            <a:lstStyle/>
            <a:p>
              <a:r>
                <a:rPr lang="en-US" sz="2400" dirty="0">
                  <a:latin typeface="+mj-lt"/>
                </a:rPr>
                <a:t>A heat engine composed only of </a:t>
              </a:r>
              <a:r>
                <a:rPr lang="en-US" sz="3600" dirty="0">
                  <a:latin typeface="+mj-lt"/>
                </a:rPr>
                <a:t>reversible processes </a:t>
              </a:r>
              <a:r>
                <a:rPr lang="en-US" sz="2400" dirty="0">
                  <a:latin typeface="+mj-lt"/>
                </a:rPr>
                <a:t>realizes this maximum efficiency.</a:t>
              </a:r>
            </a:p>
          </p:txBody>
        </p:sp>
      </p:grpSp>
      <p:grpSp>
        <p:nvGrpSpPr>
          <p:cNvPr id="25" name="Group 24">
            <a:extLst>
              <a:ext uri="{FF2B5EF4-FFF2-40B4-BE49-F238E27FC236}">
                <a16:creationId xmlns:a16="http://schemas.microsoft.com/office/drawing/2014/main" id="{C7469144-CAFB-5445-BF31-88CBC1E2192E}"/>
              </a:ext>
            </a:extLst>
          </p:cNvPr>
          <p:cNvGrpSpPr/>
          <p:nvPr/>
        </p:nvGrpSpPr>
        <p:grpSpPr>
          <a:xfrm>
            <a:off x="1436914" y="4960762"/>
            <a:ext cx="8116832" cy="1302946"/>
            <a:chOff x="1436914" y="4960762"/>
            <a:chExt cx="8116832" cy="1302946"/>
          </a:xfrm>
        </p:grpSpPr>
        <p:sp>
          <p:nvSpPr>
            <p:cNvPr id="16" name="Freeform 15">
              <a:extLst>
                <a:ext uri="{FF2B5EF4-FFF2-40B4-BE49-F238E27FC236}">
                  <a16:creationId xmlns:a16="http://schemas.microsoft.com/office/drawing/2014/main" id="{8D951F93-3B19-7840-BA54-98F5AC99C16E}"/>
                </a:ext>
              </a:extLst>
            </p:cNvPr>
            <p:cNvSpPr/>
            <p:nvPr/>
          </p:nvSpPr>
          <p:spPr>
            <a:xfrm>
              <a:off x="1436914" y="4987986"/>
              <a:ext cx="1353787" cy="1275722"/>
            </a:xfrm>
            <a:custGeom>
              <a:avLst/>
              <a:gdLst>
                <a:gd name="connsiteX0" fmla="*/ 154379 w 1056903"/>
                <a:gd name="connsiteY0" fmla="*/ 0 h 1033153"/>
                <a:gd name="connsiteX1" fmla="*/ 1056903 w 1056903"/>
                <a:gd name="connsiteY1" fmla="*/ 201880 h 1033153"/>
                <a:gd name="connsiteX2" fmla="*/ 1056903 w 1056903"/>
                <a:gd name="connsiteY2" fmla="*/ 653143 h 1033153"/>
                <a:gd name="connsiteX3" fmla="*/ 0 w 1056903"/>
                <a:gd name="connsiteY3" fmla="*/ 1033153 h 1033153"/>
                <a:gd name="connsiteX4" fmla="*/ 154379 w 1056903"/>
                <a:gd name="connsiteY4" fmla="*/ 0 h 1033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6903" h="1033153">
                  <a:moveTo>
                    <a:pt x="154379" y="0"/>
                  </a:moveTo>
                  <a:lnTo>
                    <a:pt x="1056903" y="201880"/>
                  </a:lnTo>
                  <a:lnTo>
                    <a:pt x="1056903" y="653143"/>
                  </a:lnTo>
                  <a:lnTo>
                    <a:pt x="0" y="1033153"/>
                  </a:lnTo>
                  <a:lnTo>
                    <a:pt x="154379" y="0"/>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1432CBA-FBE5-C244-B225-8825799A6CBF}"/>
                </a:ext>
              </a:extLst>
            </p:cNvPr>
            <p:cNvSpPr txBox="1"/>
            <p:nvPr/>
          </p:nvSpPr>
          <p:spPr>
            <a:xfrm>
              <a:off x="1751564" y="4960762"/>
              <a:ext cx="7802182" cy="1261884"/>
            </a:xfrm>
            <a:prstGeom prst="rect">
              <a:avLst/>
            </a:prstGeom>
            <a:noFill/>
          </p:spPr>
          <p:txBody>
            <a:bodyPr wrap="square" rtlCol="0">
              <a:spAutoFit/>
            </a:bodyPr>
            <a:lstStyle/>
            <a:p>
              <a:r>
                <a:rPr lang="en-US" sz="3600" dirty="0">
                  <a:latin typeface="+mj-lt"/>
                </a:rPr>
                <a:t>No other design</a:t>
              </a:r>
              <a:r>
                <a:rPr lang="en-US" sz="2400" dirty="0">
                  <a:latin typeface="+mj-lt"/>
                </a:rPr>
                <a:t> features matter.</a:t>
              </a:r>
            </a:p>
            <a:p>
              <a:r>
                <a:rPr lang="en-US" sz="2000" dirty="0">
                  <a:latin typeface="+mj-lt"/>
                </a:rPr>
                <a:t>i.e. steam engine, hot air engines, alcohol vapor engine, etc. can all achieve this maximum efficiency</a:t>
              </a:r>
            </a:p>
          </p:txBody>
        </p:sp>
      </p:grpSp>
      <p:pic>
        <p:nvPicPr>
          <p:cNvPr id="22" name="Content Placeholder 21">
            <a:extLst>
              <a:ext uri="{FF2B5EF4-FFF2-40B4-BE49-F238E27FC236}">
                <a16:creationId xmlns:a16="http://schemas.microsoft.com/office/drawing/2014/main" id="{4A813C48-71AB-374E-B095-206AEBC4BF2F}"/>
              </a:ext>
            </a:extLst>
          </p:cNvPr>
          <p:cNvPicPr>
            <a:picLocks noGrp="1" noChangeAspect="1"/>
          </p:cNvPicPr>
          <p:nvPr>
            <p:ph idx="1"/>
          </p:nvPr>
        </p:nvPicPr>
        <p:blipFill>
          <a:blip r:embed="rId2"/>
          <a:stretch>
            <a:fillRect/>
          </a:stretch>
        </p:blipFill>
        <p:spPr>
          <a:xfrm>
            <a:off x="8710400" y="249382"/>
            <a:ext cx="3279719" cy="1184343"/>
          </a:xfrm>
        </p:spPr>
      </p:pic>
    </p:spTree>
    <p:extLst>
      <p:ext uri="{BB962C8B-B14F-4D97-AF65-F5344CB8AC3E}">
        <p14:creationId xmlns:p14="http://schemas.microsoft.com/office/powerpoint/2010/main" val="32265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2B58DB20-BE24-FC4D-B4BE-BA89C1B66B0B}"/>
              </a:ext>
            </a:extLst>
          </p:cNvPr>
          <p:cNvSpPr/>
          <p:nvPr/>
        </p:nvSpPr>
        <p:spPr>
          <a:xfrm>
            <a:off x="201881" y="249382"/>
            <a:ext cx="10901548" cy="880172"/>
          </a:xfrm>
          <a:custGeom>
            <a:avLst/>
            <a:gdLst>
              <a:gd name="connsiteX0" fmla="*/ 546264 w 10901548"/>
              <a:gd name="connsiteY0" fmla="*/ 0 h 819397"/>
              <a:gd name="connsiteX1" fmla="*/ 10818420 w 10901548"/>
              <a:gd name="connsiteY1" fmla="*/ 154379 h 819397"/>
              <a:gd name="connsiteX2" fmla="*/ 10901548 w 10901548"/>
              <a:gd name="connsiteY2" fmla="*/ 570015 h 819397"/>
              <a:gd name="connsiteX3" fmla="*/ 0 w 10901548"/>
              <a:gd name="connsiteY3" fmla="*/ 819397 h 819397"/>
              <a:gd name="connsiteX4" fmla="*/ 546264 w 10901548"/>
              <a:gd name="connsiteY4" fmla="*/ 0 h 819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01548" h="819397">
                <a:moveTo>
                  <a:pt x="546264" y="0"/>
                </a:moveTo>
                <a:lnTo>
                  <a:pt x="10818420" y="154379"/>
                </a:lnTo>
                <a:lnTo>
                  <a:pt x="10901548" y="570015"/>
                </a:lnTo>
                <a:lnTo>
                  <a:pt x="0" y="819397"/>
                </a:lnTo>
                <a:lnTo>
                  <a:pt x="546264"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115F29-A20E-5C47-912A-23F0E9F9A5C8}"/>
              </a:ext>
            </a:extLst>
          </p:cNvPr>
          <p:cNvSpPr>
            <a:spLocks noGrp="1"/>
          </p:cNvSpPr>
          <p:nvPr>
            <p:ph type="title"/>
          </p:nvPr>
        </p:nvSpPr>
        <p:spPr/>
        <p:txBody>
          <a:bodyPr/>
          <a:lstStyle/>
          <a:p>
            <a:r>
              <a:rPr lang="en-US" dirty="0"/>
              <a:t>Proof method</a:t>
            </a:r>
          </a:p>
        </p:txBody>
      </p:sp>
      <p:pic>
        <p:nvPicPr>
          <p:cNvPr id="8" name="Content Placeholder 7">
            <a:extLst>
              <a:ext uri="{FF2B5EF4-FFF2-40B4-BE49-F238E27FC236}">
                <a16:creationId xmlns:a16="http://schemas.microsoft.com/office/drawing/2014/main" id="{4F535E93-71C3-8D4F-8E6E-82BDA836484A}"/>
              </a:ext>
            </a:extLst>
          </p:cNvPr>
          <p:cNvPicPr>
            <a:picLocks noGrp="1" noChangeAspect="1"/>
          </p:cNvPicPr>
          <p:nvPr>
            <p:ph idx="1"/>
          </p:nvPr>
        </p:nvPicPr>
        <p:blipFill>
          <a:blip r:embed="rId2"/>
          <a:stretch>
            <a:fillRect/>
          </a:stretch>
        </p:blipFill>
        <p:spPr>
          <a:xfrm>
            <a:off x="495711" y="2512411"/>
            <a:ext cx="3421189" cy="4088039"/>
          </a:xfrm>
        </p:spPr>
      </p:pic>
      <p:sp>
        <p:nvSpPr>
          <p:cNvPr id="4" name="Slide Number Placeholder 3">
            <a:extLst>
              <a:ext uri="{FF2B5EF4-FFF2-40B4-BE49-F238E27FC236}">
                <a16:creationId xmlns:a16="http://schemas.microsoft.com/office/drawing/2014/main" id="{5E423038-E542-F042-BAE4-EF8EE6213628}"/>
              </a:ext>
            </a:extLst>
          </p:cNvPr>
          <p:cNvSpPr>
            <a:spLocks noGrp="1"/>
          </p:cNvSpPr>
          <p:nvPr>
            <p:ph type="sldNum" sz="quarter" idx="12"/>
          </p:nvPr>
        </p:nvSpPr>
        <p:spPr/>
        <p:txBody>
          <a:bodyPr/>
          <a:lstStyle/>
          <a:p>
            <a:fld id="{4A2E0A87-2B1C-6743-89B9-8068540C3467}" type="slidenum">
              <a:rPr lang="en-US" smtClean="0"/>
              <a:t>7</a:t>
            </a:fld>
            <a:endParaRPr lang="en-US"/>
          </a:p>
        </p:txBody>
      </p:sp>
      <p:sp>
        <p:nvSpPr>
          <p:cNvPr id="9" name="TextBox 8">
            <a:extLst>
              <a:ext uri="{FF2B5EF4-FFF2-40B4-BE49-F238E27FC236}">
                <a16:creationId xmlns:a16="http://schemas.microsoft.com/office/drawing/2014/main" id="{C7F08245-B231-B148-8B98-5009AFA6E275}"/>
              </a:ext>
            </a:extLst>
          </p:cNvPr>
          <p:cNvSpPr txBox="1"/>
          <p:nvPr/>
        </p:nvSpPr>
        <p:spPr>
          <a:xfrm>
            <a:off x="718457" y="1414125"/>
            <a:ext cx="2395207" cy="461665"/>
          </a:xfrm>
          <a:prstGeom prst="rect">
            <a:avLst/>
          </a:prstGeom>
          <a:noFill/>
        </p:spPr>
        <p:txBody>
          <a:bodyPr wrap="none" rtlCol="0">
            <a:spAutoFit/>
          </a:bodyPr>
          <a:lstStyle/>
          <a:p>
            <a:r>
              <a:rPr lang="en-US" sz="2400" dirty="0">
                <a:latin typeface="+mj-lt"/>
              </a:rPr>
              <a:t>Reversible engine</a:t>
            </a:r>
          </a:p>
        </p:txBody>
      </p:sp>
      <p:grpSp>
        <p:nvGrpSpPr>
          <p:cNvPr id="17" name="Group 16">
            <a:extLst>
              <a:ext uri="{FF2B5EF4-FFF2-40B4-BE49-F238E27FC236}">
                <a16:creationId xmlns:a16="http://schemas.microsoft.com/office/drawing/2014/main" id="{400007FA-0C64-1041-96BD-17D1CC982463}"/>
              </a:ext>
            </a:extLst>
          </p:cNvPr>
          <p:cNvGrpSpPr/>
          <p:nvPr/>
        </p:nvGrpSpPr>
        <p:grpSpPr>
          <a:xfrm>
            <a:off x="3998026" y="1229458"/>
            <a:ext cx="3309257" cy="5309454"/>
            <a:chOff x="3998026" y="1229458"/>
            <a:chExt cx="3309257" cy="5309454"/>
          </a:xfrm>
        </p:grpSpPr>
        <p:pic>
          <p:nvPicPr>
            <p:cNvPr id="11" name="Picture 10">
              <a:extLst>
                <a:ext uri="{FF2B5EF4-FFF2-40B4-BE49-F238E27FC236}">
                  <a16:creationId xmlns:a16="http://schemas.microsoft.com/office/drawing/2014/main" id="{EA1FC8D1-8445-3140-B749-C5E758B718B0}"/>
                </a:ext>
              </a:extLst>
            </p:cNvPr>
            <p:cNvPicPr>
              <a:picLocks noChangeAspect="1"/>
            </p:cNvPicPr>
            <p:nvPr/>
          </p:nvPicPr>
          <p:blipFill>
            <a:blip r:embed="rId3"/>
            <a:stretch>
              <a:fillRect/>
            </a:stretch>
          </p:blipFill>
          <p:spPr>
            <a:xfrm>
              <a:off x="4166756" y="2461387"/>
              <a:ext cx="2212274" cy="4077525"/>
            </a:xfrm>
            <a:prstGeom prst="rect">
              <a:avLst/>
            </a:prstGeom>
          </p:spPr>
        </p:pic>
        <p:sp>
          <p:nvSpPr>
            <p:cNvPr id="12" name="TextBox 11">
              <a:extLst>
                <a:ext uri="{FF2B5EF4-FFF2-40B4-BE49-F238E27FC236}">
                  <a16:creationId xmlns:a16="http://schemas.microsoft.com/office/drawing/2014/main" id="{253F9231-D81F-4B4A-B9D5-E56AFB3136D4}"/>
                </a:ext>
              </a:extLst>
            </p:cNvPr>
            <p:cNvSpPr txBox="1"/>
            <p:nvPr/>
          </p:nvSpPr>
          <p:spPr>
            <a:xfrm>
              <a:off x="3998026" y="1229458"/>
              <a:ext cx="3309257" cy="830997"/>
            </a:xfrm>
            <a:prstGeom prst="rect">
              <a:avLst/>
            </a:prstGeom>
            <a:noFill/>
          </p:spPr>
          <p:txBody>
            <a:bodyPr wrap="square" rtlCol="0">
              <a:spAutoFit/>
            </a:bodyPr>
            <a:lstStyle/>
            <a:p>
              <a:r>
                <a:rPr lang="en-US" sz="2400" dirty="0">
                  <a:latin typeface="+mj-lt"/>
                </a:rPr>
                <a:t>Couple to identical engine running in reverse</a:t>
              </a:r>
            </a:p>
          </p:txBody>
        </p:sp>
      </p:grpSp>
      <p:grpSp>
        <p:nvGrpSpPr>
          <p:cNvPr id="22" name="Group 21">
            <a:extLst>
              <a:ext uri="{FF2B5EF4-FFF2-40B4-BE49-F238E27FC236}">
                <a16:creationId xmlns:a16="http://schemas.microsoft.com/office/drawing/2014/main" id="{B45C9A4F-BEC3-7E41-A897-D9B22273BDC0}"/>
              </a:ext>
            </a:extLst>
          </p:cNvPr>
          <p:cNvGrpSpPr/>
          <p:nvPr/>
        </p:nvGrpSpPr>
        <p:grpSpPr>
          <a:xfrm>
            <a:off x="2001973" y="1804307"/>
            <a:ext cx="8434481" cy="3344635"/>
            <a:chOff x="2001973" y="1804307"/>
            <a:chExt cx="8434481" cy="3344635"/>
          </a:xfrm>
        </p:grpSpPr>
        <p:sp>
          <p:nvSpPr>
            <p:cNvPr id="20" name="Freeform 19">
              <a:extLst>
                <a:ext uri="{FF2B5EF4-FFF2-40B4-BE49-F238E27FC236}">
                  <a16:creationId xmlns:a16="http://schemas.microsoft.com/office/drawing/2014/main" id="{4AEA031B-43EB-FF4F-8345-9174F4702B72}"/>
                </a:ext>
              </a:extLst>
            </p:cNvPr>
            <p:cNvSpPr/>
            <p:nvPr/>
          </p:nvSpPr>
          <p:spPr>
            <a:xfrm>
              <a:off x="7870371" y="1804307"/>
              <a:ext cx="2424793" cy="1045029"/>
            </a:xfrm>
            <a:custGeom>
              <a:avLst/>
              <a:gdLst>
                <a:gd name="connsiteX0" fmla="*/ 171450 w 2424793"/>
                <a:gd name="connsiteY0" fmla="*/ 0 h 1045029"/>
                <a:gd name="connsiteX1" fmla="*/ 2424793 w 2424793"/>
                <a:gd name="connsiteY1" fmla="*/ 130629 h 1045029"/>
                <a:gd name="connsiteX2" fmla="*/ 2392136 w 2424793"/>
                <a:gd name="connsiteY2" fmla="*/ 1045029 h 1045029"/>
                <a:gd name="connsiteX3" fmla="*/ 0 w 2424793"/>
                <a:gd name="connsiteY3" fmla="*/ 881743 h 1045029"/>
                <a:gd name="connsiteX4" fmla="*/ 171450 w 2424793"/>
                <a:gd name="connsiteY4" fmla="*/ 0 h 1045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4793" h="1045029">
                  <a:moveTo>
                    <a:pt x="171450" y="0"/>
                  </a:moveTo>
                  <a:lnTo>
                    <a:pt x="2424793" y="130629"/>
                  </a:lnTo>
                  <a:lnTo>
                    <a:pt x="2392136" y="1045029"/>
                  </a:lnTo>
                  <a:lnTo>
                    <a:pt x="0" y="881743"/>
                  </a:lnTo>
                  <a:lnTo>
                    <a:pt x="171450" y="0"/>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E9C3A5C0-31C2-0543-9527-08C26E1C982A}"/>
                </a:ext>
              </a:extLst>
            </p:cNvPr>
            <p:cNvSpPr txBox="1"/>
            <p:nvPr/>
          </p:nvSpPr>
          <p:spPr>
            <a:xfrm>
              <a:off x="7987168" y="1875790"/>
              <a:ext cx="2449286" cy="830997"/>
            </a:xfrm>
            <a:prstGeom prst="rect">
              <a:avLst/>
            </a:prstGeom>
            <a:noFill/>
          </p:spPr>
          <p:txBody>
            <a:bodyPr wrap="square" rtlCol="0">
              <a:spAutoFit/>
            </a:bodyPr>
            <a:lstStyle/>
            <a:p>
              <a:r>
                <a:rPr lang="en-US" sz="2400" dirty="0">
                  <a:latin typeface="+mj-lt"/>
                </a:rPr>
                <a:t>All motive power consumed.</a:t>
              </a:r>
            </a:p>
          </p:txBody>
        </p:sp>
        <p:sp>
          <p:nvSpPr>
            <p:cNvPr id="16" name="Right Arrow 15">
              <a:extLst>
                <a:ext uri="{FF2B5EF4-FFF2-40B4-BE49-F238E27FC236}">
                  <a16:creationId xmlns:a16="http://schemas.microsoft.com/office/drawing/2014/main" id="{8FEE03B6-0D5D-F34C-B9B8-2004574EE1BA}"/>
                </a:ext>
              </a:extLst>
            </p:cNvPr>
            <p:cNvSpPr/>
            <p:nvPr/>
          </p:nvSpPr>
          <p:spPr>
            <a:xfrm>
              <a:off x="2001973" y="3692098"/>
              <a:ext cx="2721429" cy="1456844"/>
            </a:xfrm>
            <a:prstGeom prst="rightArrow">
              <a:avLst/>
            </a:prstGeom>
            <a:solidFill>
              <a:srgbClr val="00FF00">
                <a:alpha val="305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54390DEB-8AFE-5442-8068-81058739CBCD}"/>
              </a:ext>
            </a:extLst>
          </p:cNvPr>
          <p:cNvGrpSpPr/>
          <p:nvPr/>
        </p:nvGrpSpPr>
        <p:grpSpPr>
          <a:xfrm>
            <a:off x="585216" y="-616449"/>
            <a:ext cx="10161929" cy="7784692"/>
            <a:chOff x="585216" y="-616449"/>
            <a:chExt cx="10161929" cy="7784692"/>
          </a:xfrm>
        </p:grpSpPr>
        <p:sp>
          <p:nvSpPr>
            <p:cNvPr id="21" name="Freeform 20">
              <a:extLst>
                <a:ext uri="{FF2B5EF4-FFF2-40B4-BE49-F238E27FC236}">
                  <a16:creationId xmlns:a16="http://schemas.microsoft.com/office/drawing/2014/main" id="{2A3EFA39-1131-7B41-A07A-99B722EFE788}"/>
                </a:ext>
              </a:extLst>
            </p:cNvPr>
            <p:cNvSpPr/>
            <p:nvPr/>
          </p:nvSpPr>
          <p:spPr>
            <a:xfrm rot="283481" flipV="1">
              <a:off x="7987168" y="2920820"/>
              <a:ext cx="2424793" cy="1424932"/>
            </a:xfrm>
            <a:custGeom>
              <a:avLst/>
              <a:gdLst>
                <a:gd name="connsiteX0" fmla="*/ 171450 w 2424793"/>
                <a:gd name="connsiteY0" fmla="*/ 0 h 1045029"/>
                <a:gd name="connsiteX1" fmla="*/ 2424793 w 2424793"/>
                <a:gd name="connsiteY1" fmla="*/ 130629 h 1045029"/>
                <a:gd name="connsiteX2" fmla="*/ 2392136 w 2424793"/>
                <a:gd name="connsiteY2" fmla="*/ 1045029 h 1045029"/>
                <a:gd name="connsiteX3" fmla="*/ 0 w 2424793"/>
                <a:gd name="connsiteY3" fmla="*/ 881743 h 1045029"/>
                <a:gd name="connsiteX4" fmla="*/ 171450 w 2424793"/>
                <a:gd name="connsiteY4" fmla="*/ 0 h 1045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4793" h="1045029">
                  <a:moveTo>
                    <a:pt x="171450" y="0"/>
                  </a:moveTo>
                  <a:lnTo>
                    <a:pt x="2424793" y="130629"/>
                  </a:lnTo>
                  <a:lnTo>
                    <a:pt x="2392136" y="1045029"/>
                  </a:lnTo>
                  <a:lnTo>
                    <a:pt x="0" y="881743"/>
                  </a:lnTo>
                  <a:lnTo>
                    <a:pt x="171450" y="0"/>
                  </a:lnTo>
                  <a:close/>
                </a:path>
              </a:pathLst>
            </a:custGeom>
            <a:solidFill>
              <a:srgbClr val="FF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DC1D9B1-E201-7444-A973-31371D636C43}"/>
                </a:ext>
              </a:extLst>
            </p:cNvPr>
            <p:cNvSpPr txBox="1"/>
            <p:nvPr/>
          </p:nvSpPr>
          <p:spPr>
            <a:xfrm>
              <a:off x="7987168" y="3148484"/>
              <a:ext cx="2759977" cy="830997"/>
            </a:xfrm>
            <a:prstGeom prst="rect">
              <a:avLst/>
            </a:prstGeom>
            <a:noFill/>
          </p:spPr>
          <p:txBody>
            <a:bodyPr wrap="square" rtlCol="0">
              <a:spAutoFit/>
            </a:bodyPr>
            <a:lstStyle/>
            <a:p>
              <a:r>
                <a:rPr lang="en-US" sz="2400" dirty="0">
                  <a:latin typeface="+mj-lt"/>
                </a:rPr>
                <a:t>All caloric returned to hot source.</a:t>
              </a:r>
            </a:p>
          </p:txBody>
        </p:sp>
        <p:sp>
          <p:nvSpPr>
            <p:cNvPr id="19" name="Circular Arrow 18">
              <a:extLst>
                <a:ext uri="{FF2B5EF4-FFF2-40B4-BE49-F238E27FC236}">
                  <a16:creationId xmlns:a16="http://schemas.microsoft.com/office/drawing/2014/main" id="{CC450F2E-EDE0-FD41-8D0F-975F13A283A1}"/>
                </a:ext>
              </a:extLst>
            </p:cNvPr>
            <p:cNvSpPr/>
            <p:nvPr/>
          </p:nvSpPr>
          <p:spPr>
            <a:xfrm rot="10800000" flipH="1">
              <a:off x="585216" y="-616449"/>
              <a:ext cx="5596128" cy="7784692"/>
            </a:xfrm>
            <a:prstGeom prst="circularArrow">
              <a:avLst/>
            </a:prstGeom>
            <a:solidFill>
              <a:srgbClr val="FF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566406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2B58DB20-BE24-FC4D-B4BE-BA89C1B66B0B}"/>
              </a:ext>
            </a:extLst>
          </p:cNvPr>
          <p:cNvSpPr/>
          <p:nvPr/>
        </p:nvSpPr>
        <p:spPr>
          <a:xfrm>
            <a:off x="201881" y="249382"/>
            <a:ext cx="10901548" cy="880172"/>
          </a:xfrm>
          <a:custGeom>
            <a:avLst/>
            <a:gdLst>
              <a:gd name="connsiteX0" fmla="*/ 546264 w 10901548"/>
              <a:gd name="connsiteY0" fmla="*/ 0 h 819397"/>
              <a:gd name="connsiteX1" fmla="*/ 10818420 w 10901548"/>
              <a:gd name="connsiteY1" fmla="*/ 154379 h 819397"/>
              <a:gd name="connsiteX2" fmla="*/ 10901548 w 10901548"/>
              <a:gd name="connsiteY2" fmla="*/ 570015 h 819397"/>
              <a:gd name="connsiteX3" fmla="*/ 0 w 10901548"/>
              <a:gd name="connsiteY3" fmla="*/ 819397 h 819397"/>
              <a:gd name="connsiteX4" fmla="*/ 546264 w 10901548"/>
              <a:gd name="connsiteY4" fmla="*/ 0 h 819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01548" h="819397">
                <a:moveTo>
                  <a:pt x="546264" y="0"/>
                </a:moveTo>
                <a:lnTo>
                  <a:pt x="10818420" y="154379"/>
                </a:lnTo>
                <a:lnTo>
                  <a:pt x="10901548" y="570015"/>
                </a:lnTo>
                <a:lnTo>
                  <a:pt x="0" y="819397"/>
                </a:lnTo>
                <a:lnTo>
                  <a:pt x="546264"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115F29-A20E-5C47-912A-23F0E9F9A5C8}"/>
              </a:ext>
            </a:extLst>
          </p:cNvPr>
          <p:cNvSpPr>
            <a:spLocks noGrp="1"/>
          </p:cNvSpPr>
          <p:nvPr>
            <p:ph type="title"/>
          </p:nvPr>
        </p:nvSpPr>
        <p:spPr/>
        <p:txBody>
          <a:bodyPr/>
          <a:lstStyle/>
          <a:p>
            <a:r>
              <a:rPr lang="en-US" dirty="0"/>
              <a:t>For </a:t>
            </a:r>
            <a:r>
              <a:rPr lang="en-US" i="1" dirty="0"/>
              <a:t>reductio</a:t>
            </a:r>
            <a:r>
              <a:rPr lang="en-US" dirty="0"/>
              <a:t>: A more efficient engine?</a:t>
            </a:r>
          </a:p>
        </p:txBody>
      </p:sp>
      <p:sp>
        <p:nvSpPr>
          <p:cNvPr id="4" name="Slide Number Placeholder 3">
            <a:extLst>
              <a:ext uri="{FF2B5EF4-FFF2-40B4-BE49-F238E27FC236}">
                <a16:creationId xmlns:a16="http://schemas.microsoft.com/office/drawing/2014/main" id="{5E423038-E542-F042-BAE4-EF8EE6213628}"/>
              </a:ext>
            </a:extLst>
          </p:cNvPr>
          <p:cNvSpPr>
            <a:spLocks noGrp="1"/>
          </p:cNvSpPr>
          <p:nvPr>
            <p:ph type="sldNum" sz="quarter" idx="12"/>
          </p:nvPr>
        </p:nvSpPr>
        <p:spPr/>
        <p:txBody>
          <a:bodyPr/>
          <a:lstStyle/>
          <a:p>
            <a:fld id="{4A2E0A87-2B1C-6743-89B9-8068540C3467}" type="slidenum">
              <a:rPr lang="en-US" smtClean="0"/>
              <a:t>8</a:t>
            </a:fld>
            <a:endParaRPr lang="en-US"/>
          </a:p>
        </p:txBody>
      </p:sp>
      <p:sp>
        <p:nvSpPr>
          <p:cNvPr id="9" name="TextBox 8">
            <a:extLst>
              <a:ext uri="{FF2B5EF4-FFF2-40B4-BE49-F238E27FC236}">
                <a16:creationId xmlns:a16="http://schemas.microsoft.com/office/drawing/2014/main" id="{C7F08245-B231-B148-8B98-5009AFA6E275}"/>
              </a:ext>
            </a:extLst>
          </p:cNvPr>
          <p:cNvSpPr txBox="1"/>
          <p:nvPr/>
        </p:nvSpPr>
        <p:spPr>
          <a:xfrm>
            <a:off x="718457" y="1414125"/>
            <a:ext cx="2612572" cy="830997"/>
          </a:xfrm>
          <a:prstGeom prst="rect">
            <a:avLst/>
          </a:prstGeom>
          <a:noFill/>
        </p:spPr>
        <p:txBody>
          <a:bodyPr wrap="square" rtlCol="0">
            <a:spAutoFit/>
          </a:bodyPr>
          <a:lstStyle/>
          <a:p>
            <a:r>
              <a:rPr lang="en-US" sz="2400" dirty="0">
                <a:latin typeface="+mj-lt"/>
              </a:rPr>
              <a:t>More efficient engine</a:t>
            </a:r>
          </a:p>
        </p:txBody>
      </p:sp>
      <p:grpSp>
        <p:nvGrpSpPr>
          <p:cNvPr id="17" name="Group 16">
            <a:extLst>
              <a:ext uri="{FF2B5EF4-FFF2-40B4-BE49-F238E27FC236}">
                <a16:creationId xmlns:a16="http://schemas.microsoft.com/office/drawing/2014/main" id="{400007FA-0C64-1041-96BD-17D1CC982463}"/>
              </a:ext>
            </a:extLst>
          </p:cNvPr>
          <p:cNvGrpSpPr/>
          <p:nvPr/>
        </p:nvGrpSpPr>
        <p:grpSpPr>
          <a:xfrm>
            <a:off x="3998026" y="1229458"/>
            <a:ext cx="3309257" cy="5309454"/>
            <a:chOff x="3998026" y="1229458"/>
            <a:chExt cx="3309257" cy="5309454"/>
          </a:xfrm>
        </p:grpSpPr>
        <p:pic>
          <p:nvPicPr>
            <p:cNvPr id="11" name="Picture 10">
              <a:extLst>
                <a:ext uri="{FF2B5EF4-FFF2-40B4-BE49-F238E27FC236}">
                  <a16:creationId xmlns:a16="http://schemas.microsoft.com/office/drawing/2014/main" id="{EA1FC8D1-8445-3140-B749-C5E758B718B0}"/>
                </a:ext>
              </a:extLst>
            </p:cNvPr>
            <p:cNvPicPr>
              <a:picLocks noChangeAspect="1"/>
            </p:cNvPicPr>
            <p:nvPr/>
          </p:nvPicPr>
          <p:blipFill>
            <a:blip r:embed="rId2"/>
            <a:stretch>
              <a:fillRect/>
            </a:stretch>
          </p:blipFill>
          <p:spPr>
            <a:xfrm>
              <a:off x="4166756" y="2461387"/>
              <a:ext cx="2212274" cy="4077525"/>
            </a:xfrm>
            <a:prstGeom prst="rect">
              <a:avLst/>
            </a:prstGeom>
          </p:spPr>
        </p:pic>
        <p:sp>
          <p:nvSpPr>
            <p:cNvPr id="12" name="TextBox 11">
              <a:extLst>
                <a:ext uri="{FF2B5EF4-FFF2-40B4-BE49-F238E27FC236}">
                  <a16:creationId xmlns:a16="http://schemas.microsoft.com/office/drawing/2014/main" id="{253F9231-D81F-4B4A-B9D5-E56AFB3136D4}"/>
                </a:ext>
              </a:extLst>
            </p:cNvPr>
            <p:cNvSpPr txBox="1"/>
            <p:nvPr/>
          </p:nvSpPr>
          <p:spPr>
            <a:xfrm>
              <a:off x="3998026" y="1229458"/>
              <a:ext cx="3309257" cy="830997"/>
            </a:xfrm>
            <a:prstGeom prst="rect">
              <a:avLst/>
            </a:prstGeom>
            <a:noFill/>
          </p:spPr>
          <p:txBody>
            <a:bodyPr wrap="square" rtlCol="0">
              <a:spAutoFit/>
            </a:bodyPr>
            <a:lstStyle/>
            <a:p>
              <a:r>
                <a:rPr lang="en-US" sz="2400" dirty="0">
                  <a:latin typeface="+mj-lt"/>
                </a:rPr>
                <a:t>Couple to first engine running in reverse</a:t>
              </a:r>
            </a:p>
          </p:txBody>
        </p:sp>
      </p:grpSp>
      <p:grpSp>
        <p:nvGrpSpPr>
          <p:cNvPr id="22" name="Group 21">
            <a:extLst>
              <a:ext uri="{FF2B5EF4-FFF2-40B4-BE49-F238E27FC236}">
                <a16:creationId xmlns:a16="http://schemas.microsoft.com/office/drawing/2014/main" id="{B45C9A4F-BEC3-7E41-A897-D9B22273BDC0}"/>
              </a:ext>
            </a:extLst>
          </p:cNvPr>
          <p:cNvGrpSpPr/>
          <p:nvPr/>
        </p:nvGrpSpPr>
        <p:grpSpPr>
          <a:xfrm>
            <a:off x="2001973" y="1804307"/>
            <a:ext cx="8434481" cy="3344635"/>
            <a:chOff x="2001973" y="1804307"/>
            <a:chExt cx="8434481" cy="3344635"/>
          </a:xfrm>
        </p:grpSpPr>
        <p:sp>
          <p:nvSpPr>
            <p:cNvPr id="20" name="Freeform 19">
              <a:extLst>
                <a:ext uri="{FF2B5EF4-FFF2-40B4-BE49-F238E27FC236}">
                  <a16:creationId xmlns:a16="http://schemas.microsoft.com/office/drawing/2014/main" id="{4AEA031B-43EB-FF4F-8345-9174F4702B72}"/>
                </a:ext>
              </a:extLst>
            </p:cNvPr>
            <p:cNvSpPr/>
            <p:nvPr/>
          </p:nvSpPr>
          <p:spPr>
            <a:xfrm>
              <a:off x="7870371" y="1804307"/>
              <a:ext cx="2424793" cy="1045029"/>
            </a:xfrm>
            <a:custGeom>
              <a:avLst/>
              <a:gdLst>
                <a:gd name="connsiteX0" fmla="*/ 171450 w 2424793"/>
                <a:gd name="connsiteY0" fmla="*/ 0 h 1045029"/>
                <a:gd name="connsiteX1" fmla="*/ 2424793 w 2424793"/>
                <a:gd name="connsiteY1" fmla="*/ 130629 h 1045029"/>
                <a:gd name="connsiteX2" fmla="*/ 2392136 w 2424793"/>
                <a:gd name="connsiteY2" fmla="*/ 1045029 h 1045029"/>
                <a:gd name="connsiteX3" fmla="*/ 0 w 2424793"/>
                <a:gd name="connsiteY3" fmla="*/ 881743 h 1045029"/>
                <a:gd name="connsiteX4" fmla="*/ 171450 w 2424793"/>
                <a:gd name="connsiteY4" fmla="*/ 0 h 1045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4793" h="1045029">
                  <a:moveTo>
                    <a:pt x="171450" y="0"/>
                  </a:moveTo>
                  <a:lnTo>
                    <a:pt x="2424793" y="130629"/>
                  </a:lnTo>
                  <a:lnTo>
                    <a:pt x="2392136" y="1045029"/>
                  </a:lnTo>
                  <a:lnTo>
                    <a:pt x="0" y="881743"/>
                  </a:lnTo>
                  <a:lnTo>
                    <a:pt x="171450" y="0"/>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E9C3A5C0-31C2-0543-9527-08C26E1C982A}"/>
                </a:ext>
              </a:extLst>
            </p:cNvPr>
            <p:cNvSpPr txBox="1"/>
            <p:nvPr/>
          </p:nvSpPr>
          <p:spPr>
            <a:xfrm>
              <a:off x="7987168" y="1875790"/>
              <a:ext cx="2449286" cy="830997"/>
            </a:xfrm>
            <a:prstGeom prst="rect">
              <a:avLst/>
            </a:prstGeom>
            <a:noFill/>
          </p:spPr>
          <p:txBody>
            <a:bodyPr wrap="square" rtlCol="0">
              <a:spAutoFit/>
            </a:bodyPr>
            <a:lstStyle/>
            <a:p>
              <a:r>
                <a:rPr lang="en-US" sz="2400" dirty="0">
                  <a:latin typeface="+mj-lt"/>
                </a:rPr>
                <a:t>SOME motive power consumed.</a:t>
              </a:r>
            </a:p>
          </p:txBody>
        </p:sp>
        <p:sp>
          <p:nvSpPr>
            <p:cNvPr id="16" name="Right Arrow 15">
              <a:extLst>
                <a:ext uri="{FF2B5EF4-FFF2-40B4-BE49-F238E27FC236}">
                  <a16:creationId xmlns:a16="http://schemas.microsoft.com/office/drawing/2014/main" id="{8FEE03B6-0D5D-F34C-B9B8-2004574EE1BA}"/>
                </a:ext>
              </a:extLst>
            </p:cNvPr>
            <p:cNvSpPr/>
            <p:nvPr/>
          </p:nvSpPr>
          <p:spPr>
            <a:xfrm>
              <a:off x="2001973" y="3429000"/>
              <a:ext cx="2721429" cy="1719942"/>
            </a:xfrm>
            <a:prstGeom prst="rightArrow">
              <a:avLst/>
            </a:prstGeom>
            <a:solidFill>
              <a:srgbClr val="00FF00">
                <a:alpha val="305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54390DEB-8AFE-5442-8068-81058739CBCD}"/>
              </a:ext>
            </a:extLst>
          </p:cNvPr>
          <p:cNvGrpSpPr/>
          <p:nvPr/>
        </p:nvGrpSpPr>
        <p:grpSpPr>
          <a:xfrm>
            <a:off x="585216" y="-616449"/>
            <a:ext cx="10161929" cy="7784692"/>
            <a:chOff x="585216" y="-616449"/>
            <a:chExt cx="10161929" cy="7784692"/>
          </a:xfrm>
        </p:grpSpPr>
        <p:sp>
          <p:nvSpPr>
            <p:cNvPr id="21" name="Freeform 20">
              <a:extLst>
                <a:ext uri="{FF2B5EF4-FFF2-40B4-BE49-F238E27FC236}">
                  <a16:creationId xmlns:a16="http://schemas.microsoft.com/office/drawing/2014/main" id="{2A3EFA39-1131-7B41-A07A-99B722EFE788}"/>
                </a:ext>
              </a:extLst>
            </p:cNvPr>
            <p:cNvSpPr/>
            <p:nvPr/>
          </p:nvSpPr>
          <p:spPr>
            <a:xfrm rot="283481" flipV="1">
              <a:off x="7987168" y="2920820"/>
              <a:ext cx="2424793" cy="1424932"/>
            </a:xfrm>
            <a:custGeom>
              <a:avLst/>
              <a:gdLst>
                <a:gd name="connsiteX0" fmla="*/ 171450 w 2424793"/>
                <a:gd name="connsiteY0" fmla="*/ 0 h 1045029"/>
                <a:gd name="connsiteX1" fmla="*/ 2424793 w 2424793"/>
                <a:gd name="connsiteY1" fmla="*/ 130629 h 1045029"/>
                <a:gd name="connsiteX2" fmla="*/ 2392136 w 2424793"/>
                <a:gd name="connsiteY2" fmla="*/ 1045029 h 1045029"/>
                <a:gd name="connsiteX3" fmla="*/ 0 w 2424793"/>
                <a:gd name="connsiteY3" fmla="*/ 881743 h 1045029"/>
                <a:gd name="connsiteX4" fmla="*/ 171450 w 2424793"/>
                <a:gd name="connsiteY4" fmla="*/ 0 h 1045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4793" h="1045029">
                  <a:moveTo>
                    <a:pt x="171450" y="0"/>
                  </a:moveTo>
                  <a:lnTo>
                    <a:pt x="2424793" y="130629"/>
                  </a:lnTo>
                  <a:lnTo>
                    <a:pt x="2392136" y="1045029"/>
                  </a:lnTo>
                  <a:lnTo>
                    <a:pt x="0" y="881743"/>
                  </a:lnTo>
                  <a:lnTo>
                    <a:pt x="171450" y="0"/>
                  </a:lnTo>
                  <a:close/>
                </a:path>
              </a:pathLst>
            </a:custGeom>
            <a:solidFill>
              <a:srgbClr val="FF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DC1D9B1-E201-7444-A973-31371D636C43}"/>
                </a:ext>
              </a:extLst>
            </p:cNvPr>
            <p:cNvSpPr txBox="1"/>
            <p:nvPr/>
          </p:nvSpPr>
          <p:spPr>
            <a:xfrm>
              <a:off x="7987168" y="3148484"/>
              <a:ext cx="2759977" cy="830997"/>
            </a:xfrm>
            <a:prstGeom prst="rect">
              <a:avLst/>
            </a:prstGeom>
            <a:noFill/>
          </p:spPr>
          <p:txBody>
            <a:bodyPr wrap="square" rtlCol="0">
              <a:spAutoFit/>
            </a:bodyPr>
            <a:lstStyle/>
            <a:p>
              <a:r>
                <a:rPr lang="en-US" sz="2400" dirty="0">
                  <a:latin typeface="+mj-lt"/>
                </a:rPr>
                <a:t>All caloric returned to hot source.</a:t>
              </a:r>
            </a:p>
          </p:txBody>
        </p:sp>
        <p:sp>
          <p:nvSpPr>
            <p:cNvPr id="19" name="Circular Arrow 18">
              <a:extLst>
                <a:ext uri="{FF2B5EF4-FFF2-40B4-BE49-F238E27FC236}">
                  <a16:creationId xmlns:a16="http://schemas.microsoft.com/office/drawing/2014/main" id="{CC450F2E-EDE0-FD41-8D0F-975F13A283A1}"/>
                </a:ext>
              </a:extLst>
            </p:cNvPr>
            <p:cNvSpPr/>
            <p:nvPr/>
          </p:nvSpPr>
          <p:spPr>
            <a:xfrm rot="10800000" flipH="1">
              <a:off x="585216" y="-616449"/>
              <a:ext cx="5596128" cy="7784692"/>
            </a:xfrm>
            <a:prstGeom prst="circularArrow">
              <a:avLst/>
            </a:prstGeom>
            <a:solidFill>
              <a:srgbClr val="FF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10" name="Content Placeholder 9">
            <a:extLst>
              <a:ext uri="{FF2B5EF4-FFF2-40B4-BE49-F238E27FC236}">
                <a16:creationId xmlns:a16="http://schemas.microsoft.com/office/drawing/2014/main" id="{D049F4C7-162B-5442-82EC-BF277FC4CCD1}"/>
              </a:ext>
            </a:extLst>
          </p:cNvPr>
          <p:cNvPicPr>
            <a:picLocks noGrp="1" noChangeAspect="1"/>
          </p:cNvPicPr>
          <p:nvPr>
            <p:ph idx="1"/>
          </p:nvPr>
        </p:nvPicPr>
        <p:blipFill>
          <a:blip r:embed="rId3"/>
          <a:stretch>
            <a:fillRect/>
          </a:stretch>
        </p:blipFill>
        <p:spPr>
          <a:xfrm>
            <a:off x="240499" y="2438584"/>
            <a:ext cx="3568487" cy="4009219"/>
          </a:xfrm>
        </p:spPr>
      </p:pic>
      <p:grpSp>
        <p:nvGrpSpPr>
          <p:cNvPr id="26" name="Group 25">
            <a:extLst>
              <a:ext uri="{FF2B5EF4-FFF2-40B4-BE49-F238E27FC236}">
                <a16:creationId xmlns:a16="http://schemas.microsoft.com/office/drawing/2014/main" id="{08F49605-AC8B-3C47-88F1-2B113D685862}"/>
              </a:ext>
            </a:extLst>
          </p:cNvPr>
          <p:cNvGrpSpPr/>
          <p:nvPr/>
        </p:nvGrpSpPr>
        <p:grpSpPr>
          <a:xfrm>
            <a:off x="2833007" y="3175908"/>
            <a:ext cx="8531093" cy="3086099"/>
            <a:chOff x="2833007" y="3175908"/>
            <a:chExt cx="8531093" cy="3086099"/>
          </a:xfrm>
        </p:grpSpPr>
        <p:sp>
          <p:nvSpPr>
            <p:cNvPr id="25" name="Freeform 24">
              <a:extLst>
                <a:ext uri="{FF2B5EF4-FFF2-40B4-BE49-F238E27FC236}">
                  <a16:creationId xmlns:a16="http://schemas.microsoft.com/office/drawing/2014/main" id="{32A74D60-A86A-4E4F-B9D5-A913E63EB7D6}"/>
                </a:ext>
              </a:extLst>
            </p:cNvPr>
            <p:cNvSpPr/>
            <p:nvPr/>
          </p:nvSpPr>
          <p:spPr>
            <a:xfrm>
              <a:off x="7780564" y="4653643"/>
              <a:ext cx="3477986" cy="1608364"/>
            </a:xfrm>
            <a:custGeom>
              <a:avLst/>
              <a:gdLst>
                <a:gd name="connsiteX0" fmla="*/ 155122 w 3477986"/>
                <a:gd name="connsiteY0" fmla="*/ 0 h 1608364"/>
                <a:gd name="connsiteX1" fmla="*/ 155122 w 3477986"/>
                <a:gd name="connsiteY1" fmla="*/ 0 h 1608364"/>
                <a:gd name="connsiteX2" fmla="*/ 3477986 w 3477986"/>
                <a:gd name="connsiteY2" fmla="*/ 97971 h 1608364"/>
                <a:gd name="connsiteX3" fmla="*/ 3396343 w 3477986"/>
                <a:gd name="connsiteY3" fmla="*/ 1608364 h 1608364"/>
                <a:gd name="connsiteX4" fmla="*/ 0 w 3477986"/>
                <a:gd name="connsiteY4" fmla="*/ 1567543 h 1608364"/>
                <a:gd name="connsiteX5" fmla="*/ 155122 w 3477986"/>
                <a:gd name="connsiteY5" fmla="*/ 0 h 1608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7986" h="1608364">
                  <a:moveTo>
                    <a:pt x="155122" y="0"/>
                  </a:moveTo>
                  <a:lnTo>
                    <a:pt x="155122" y="0"/>
                  </a:lnTo>
                  <a:lnTo>
                    <a:pt x="3477986" y="97971"/>
                  </a:lnTo>
                  <a:lnTo>
                    <a:pt x="3396343" y="1608364"/>
                  </a:lnTo>
                  <a:lnTo>
                    <a:pt x="0" y="1567543"/>
                  </a:lnTo>
                  <a:lnTo>
                    <a:pt x="155122" y="0"/>
                  </a:lnTo>
                  <a:close/>
                </a:path>
              </a:pathLst>
            </a:custGeom>
            <a:solidFill>
              <a:srgbClr val="FF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84A7855-04A2-6045-9E4D-D07B8ECFEB3D}"/>
                </a:ext>
              </a:extLst>
            </p:cNvPr>
            <p:cNvSpPr txBox="1"/>
            <p:nvPr/>
          </p:nvSpPr>
          <p:spPr>
            <a:xfrm>
              <a:off x="7932603" y="4725717"/>
              <a:ext cx="3431497" cy="1354217"/>
            </a:xfrm>
            <a:prstGeom prst="rect">
              <a:avLst/>
            </a:prstGeom>
            <a:noFill/>
          </p:spPr>
          <p:txBody>
            <a:bodyPr wrap="square" rtlCol="0">
              <a:spAutoFit/>
            </a:bodyPr>
            <a:lstStyle/>
            <a:p>
              <a:r>
                <a:rPr lang="en-US" dirty="0">
                  <a:latin typeface="+mj-lt"/>
                </a:rPr>
                <a:t>Surplus motive power produced without any net changes elsewhere</a:t>
              </a:r>
            </a:p>
            <a:p>
              <a:endParaRPr lang="en-US" dirty="0">
                <a:latin typeface="+mj-lt"/>
              </a:endParaRPr>
            </a:p>
            <a:p>
              <a:r>
                <a:rPr lang="en-US" sz="2800" dirty="0">
                  <a:latin typeface="+mj-lt"/>
                </a:rPr>
                <a:t>…perpetual motion!</a:t>
              </a:r>
            </a:p>
          </p:txBody>
        </p:sp>
        <p:sp>
          <p:nvSpPr>
            <p:cNvPr id="18" name="Freeform 17">
              <a:extLst>
                <a:ext uri="{FF2B5EF4-FFF2-40B4-BE49-F238E27FC236}">
                  <a16:creationId xmlns:a16="http://schemas.microsoft.com/office/drawing/2014/main" id="{5712E5E5-27B3-2447-A687-D569D4BC38C5}"/>
                </a:ext>
              </a:extLst>
            </p:cNvPr>
            <p:cNvSpPr/>
            <p:nvPr/>
          </p:nvSpPr>
          <p:spPr>
            <a:xfrm>
              <a:off x="2833007" y="3175908"/>
              <a:ext cx="4914900" cy="1877786"/>
            </a:xfrm>
            <a:custGeom>
              <a:avLst/>
              <a:gdLst>
                <a:gd name="connsiteX0" fmla="*/ 65314 w 4923064"/>
                <a:gd name="connsiteY0" fmla="*/ 0 h 1559379"/>
                <a:gd name="connsiteX1" fmla="*/ 4923064 w 4923064"/>
                <a:gd name="connsiteY1" fmla="*/ 1559379 h 1559379"/>
                <a:gd name="connsiteX2" fmla="*/ 0 w 4923064"/>
                <a:gd name="connsiteY2" fmla="*/ 579664 h 1559379"/>
                <a:gd name="connsiteX3" fmla="*/ 65314 w 4923064"/>
                <a:gd name="connsiteY3" fmla="*/ 0 h 1559379"/>
                <a:gd name="connsiteX0" fmla="*/ 65314 w 4914900"/>
                <a:gd name="connsiteY0" fmla="*/ 0 h 1877786"/>
                <a:gd name="connsiteX1" fmla="*/ 4914900 w 4914900"/>
                <a:gd name="connsiteY1" fmla="*/ 1877786 h 1877786"/>
                <a:gd name="connsiteX2" fmla="*/ 0 w 4914900"/>
                <a:gd name="connsiteY2" fmla="*/ 579664 h 1877786"/>
                <a:gd name="connsiteX3" fmla="*/ 65314 w 4914900"/>
                <a:gd name="connsiteY3" fmla="*/ 0 h 1877786"/>
              </a:gdLst>
              <a:ahLst/>
              <a:cxnLst>
                <a:cxn ang="0">
                  <a:pos x="connsiteX0" y="connsiteY0"/>
                </a:cxn>
                <a:cxn ang="0">
                  <a:pos x="connsiteX1" y="connsiteY1"/>
                </a:cxn>
                <a:cxn ang="0">
                  <a:pos x="connsiteX2" y="connsiteY2"/>
                </a:cxn>
                <a:cxn ang="0">
                  <a:pos x="connsiteX3" y="connsiteY3"/>
                </a:cxn>
              </a:cxnLst>
              <a:rect l="l" t="t" r="r" b="b"/>
              <a:pathLst>
                <a:path w="4914900" h="1877786">
                  <a:moveTo>
                    <a:pt x="65314" y="0"/>
                  </a:moveTo>
                  <a:lnTo>
                    <a:pt x="4914900" y="1877786"/>
                  </a:lnTo>
                  <a:lnTo>
                    <a:pt x="0" y="579664"/>
                  </a:lnTo>
                  <a:lnTo>
                    <a:pt x="65314" y="0"/>
                  </a:lnTo>
                  <a:close/>
                </a:path>
              </a:pathLst>
            </a:custGeom>
            <a:solidFill>
              <a:srgbClr val="FF00FF">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CFF57090-BEBA-F140-AD22-6A96F73B2FD6}"/>
                </a:ext>
              </a:extLst>
            </p:cNvPr>
            <p:cNvSpPr/>
            <p:nvPr/>
          </p:nvSpPr>
          <p:spPr>
            <a:xfrm flipV="1">
              <a:off x="2833007" y="4825307"/>
              <a:ext cx="4972050" cy="579664"/>
            </a:xfrm>
            <a:custGeom>
              <a:avLst/>
              <a:gdLst>
                <a:gd name="connsiteX0" fmla="*/ 65314 w 4923064"/>
                <a:gd name="connsiteY0" fmla="*/ 0 h 1559379"/>
                <a:gd name="connsiteX1" fmla="*/ 4923064 w 4923064"/>
                <a:gd name="connsiteY1" fmla="*/ 1559379 h 1559379"/>
                <a:gd name="connsiteX2" fmla="*/ 0 w 4923064"/>
                <a:gd name="connsiteY2" fmla="*/ 579664 h 1559379"/>
                <a:gd name="connsiteX3" fmla="*/ 65314 w 4923064"/>
                <a:gd name="connsiteY3" fmla="*/ 0 h 1559379"/>
                <a:gd name="connsiteX0" fmla="*/ 65314 w 4972050"/>
                <a:gd name="connsiteY0" fmla="*/ 0 h 579664"/>
                <a:gd name="connsiteX1" fmla="*/ 4972050 w 4972050"/>
                <a:gd name="connsiteY1" fmla="*/ 244929 h 579664"/>
                <a:gd name="connsiteX2" fmla="*/ 0 w 4972050"/>
                <a:gd name="connsiteY2" fmla="*/ 579664 h 579664"/>
                <a:gd name="connsiteX3" fmla="*/ 65314 w 4972050"/>
                <a:gd name="connsiteY3" fmla="*/ 0 h 579664"/>
              </a:gdLst>
              <a:ahLst/>
              <a:cxnLst>
                <a:cxn ang="0">
                  <a:pos x="connsiteX0" y="connsiteY0"/>
                </a:cxn>
                <a:cxn ang="0">
                  <a:pos x="connsiteX1" y="connsiteY1"/>
                </a:cxn>
                <a:cxn ang="0">
                  <a:pos x="connsiteX2" y="connsiteY2"/>
                </a:cxn>
                <a:cxn ang="0">
                  <a:pos x="connsiteX3" y="connsiteY3"/>
                </a:cxn>
              </a:cxnLst>
              <a:rect l="l" t="t" r="r" b="b"/>
              <a:pathLst>
                <a:path w="4972050" h="579664">
                  <a:moveTo>
                    <a:pt x="65314" y="0"/>
                  </a:moveTo>
                  <a:lnTo>
                    <a:pt x="4972050" y="244929"/>
                  </a:lnTo>
                  <a:lnTo>
                    <a:pt x="0" y="579664"/>
                  </a:lnTo>
                  <a:lnTo>
                    <a:pt x="65314" y="0"/>
                  </a:lnTo>
                  <a:close/>
                </a:path>
              </a:pathLst>
            </a:custGeom>
            <a:solidFill>
              <a:srgbClr val="FF00FF">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187493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33B6CE8D-2D44-F248-A173-F6B92B1B8DBD}"/>
              </a:ext>
            </a:extLst>
          </p:cNvPr>
          <p:cNvSpPr/>
          <p:nvPr/>
        </p:nvSpPr>
        <p:spPr>
          <a:xfrm>
            <a:off x="4286250" y="182880"/>
            <a:ext cx="6580414" cy="6173470"/>
          </a:xfrm>
          <a:custGeom>
            <a:avLst/>
            <a:gdLst>
              <a:gd name="connsiteX0" fmla="*/ 2754630 w 6629400"/>
              <a:gd name="connsiteY0" fmla="*/ 0 h 5692140"/>
              <a:gd name="connsiteX1" fmla="*/ 6629400 w 6629400"/>
              <a:gd name="connsiteY1" fmla="*/ 1794510 h 5692140"/>
              <a:gd name="connsiteX2" fmla="*/ 4766310 w 6629400"/>
              <a:gd name="connsiteY2" fmla="*/ 5692140 h 5692140"/>
              <a:gd name="connsiteX3" fmla="*/ 0 w 6629400"/>
              <a:gd name="connsiteY3" fmla="*/ 3566160 h 5692140"/>
              <a:gd name="connsiteX4" fmla="*/ 2754630 w 6629400"/>
              <a:gd name="connsiteY4" fmla="*/ 0 h 5692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9400" h="5692140">
                <a:moveTo>
                  <a:pt x="2754630" y="0"/>
                </a:moveTo>
                <a:lnTo>
                  <a:pt x="6629400" y="1794510"/>
                </a:lnTo>
                <a:lnTo>
                  <a:pt x="4766310" y="5692140"/>
                </a:lnTo>
                <a:lnTo>
                  <a:pt x="0" y="3566160"/>
                </a:lnTo>
                <a:lnTo>
                  <a:pt x="2754630"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26B507-8648-A94E-9A0B-0E4FB5026250}"/>
              </a:ext>
            </a:extLst>
          </p:cNvPr>
          <p:cNvSpPr>
            <a:spLocks noGrp="1"/>
          </p:cNvSpPr>
          <p:nvPr>
            <p:ph type="title"/>
          </p:nvPr>
        </p:nvSpPr>
        <p:spPr>
          <a:xfrm>
            <a:off x="2651119" y="1408713"/>
            <a:ext cx="4737559" cy="3432707"/>
          </a:xfrm>
        </p:spPr>
        <p:txBody>
          <a:bodyPr>
            <a:normAutofit fontScale="90000"/>
          </a:bodyPr>
          <a:lstStyle/>
          <a:p>
            <a:pPr algn="r"/>
            <a:r>
              <a:rPr lang="en-US" sz="5400" i="1" dirty="0"/>
              <a:t>First Puzzle</a:t>
            </a:r>
            <a:br>
              <a:rPr lang="en-US" sz="5400" dirty="0"/>
            </a:br>
            <a:r>
              <a:rPr lang="en-US" sz="5400" dirty="0"/>
              <a:t>How did </a:t>
            </a:r>
            <a:r>
              <a:rPr lang="en-US" sz="5400" dirty="0" err="1"/>
              <a:t>Sadi</a:t>
            </a:r>
            <a:r>
              <a:rPr lang="en-US" sz="5400" dirty="0"/>
              <a:t> Come to Seek General Theory?</a:t>
            </a:r>
          </a:p>
        </p:txBody>
      </p:sp>
      <p:sp>
        <p:nvSpPr>
          <p:cNvPr id="3" name="Content Placeholder 2">
            <a:extLst>
              <a:ext uri="{FF2B5EF4-FFF2-40B4-BE49-F238E27FC236}">
                <a16:creationId xmlns:a16="http://schemas.microsoft.com/office/drawing/2014/main" id="{D7B0B9FA-3C42-5A4F-8B8C-C8BFC7A138C7}"/>
              </a:ext>
            </a:extLst>
          </p:cNvPr>
          <p:cNvSpPr>
            <a:spLocks noGrp="1"/>
          </p:cNvSpPr>
          <p:nvPr>
            <p:ph idx="1"/>
          </p:nvPr>
        </p:nvSpPr>
        <p:spPr/>
        <p:txBody>
          <a:bodyPr>
            <a:normAutofit fontScale="85000" lnSpcReduction="20000"/>
          </a:bodyPr>
          <a:lstStyle/>
          <a:p>
            <a:endParaRPr lang="en-US"/>
          </a:p>
        </p:txBody>
      </p:sp>
      <p:sp>
        <p:nvSpPr>
          <p:cNvPr id="4" name="Slide Number Placeholder 3">
            <a:extLst>
              <a:ext uri="{FF2B5EF4-FFF2-40B4-BE49-F238E27FC236}">
                <a16:creationId xmlns:a16="http://schemas.microsoft.com/office/drawing/2014/main" id="{77FAEDC6-8E6E-DC45-9541-9C61DCDA213E}"/>
              </a:ext>
            </a:extLst>
          </p:cNvPr>
          <p:cNvSpPr>
            <a:spLocks noGrp="1"/>
          </p:cNvSpPr>
          <p:nvPr>
            <p:ph type="sldNum" sz="quarter" idx="12"/>
          </p:nvPr>
        </p:nvSpPr>
        <p:spPr/>
        <p:txBody>
          <a:bodyPr/>
          <a:lstStyle/>
          <a:p>
            <a:fld id="{4A2E0A87-2B1C-6743-89B9-8068540C3467}" type="slidenum">
              <a:rPr lang="en-US" smtClean="0"/>
              <a:t>9</a:t>
            </a:fld>
            <a:endParaRPr lang="en-US"/>
          </a:p>
        </p:txBody>
      </p:sp>
    </p:spTree>
    <p:extLst>
      <p:ext uri="{BB962C8B-B14F-4D97-AF65-F5344CB8AC3E}">
        <p14:creationId xmlns:p14="http://schemas.microsoft.com/office/powerpoint/2010/main" val="12429274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C8DCFF"/>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845</TotalTime>
  <Words>2057</Words>
  <Application>Microsoft Macintosh PowerPoint</Application>
  <PresentationFormat>Widescreen</PresentationFormat>
  <Paragraphs>274</Paragraphs>
  <Slides>45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Arial</vt:lpstr>
      <vt:lpstr>Calibri</vt:lpstr>
      <vt:lpstr>Engravers MT</vt:lpstr>
      <vt:lpstr>Symbol</vt:lpstr>
      <vt:lpstr>Times</vt:lpstr>
      <vt:lpstr>Times New Roman</vt:lpstr>
      <vt:lpstr>Office Theme</vt:lpstr>
      <vt:lpstr>How Analogy Helped Create the New Science of Thermodynamics  John D. Norton Department of History and Philosophy of Science University of Pittsburgh</vt:lpstr>
      <vt:lpstr>This Talk</vt:lpstr>
      <vt:lpstr>Sadi Carnot’s Reflections on the Motive Power of Fire</vt:lpstr>
      <vt:lpstr>Sadi Carnot’s Réflexions sur La Puissance Motrice de Feu</vt:lpstr>
      <vt:lpstr>Carnot’s Theoretical Model</vt:lpstr>
      <vt:lpstr>Carnot’s Main Results</vt:lpstr>
      <vt:lpstr>Proof method</vt:lpstr>
      <vt:lpstr>For reductio: A more efficient engine?</vt:lpstr>
      <vt:lpstr>First Puzzle How did Sadi Come to Seek General Theory?</vt:lpstr>
      <vt:lpstr>Sadi Carnot, Réflexions…</vt:lpstr>
      <vt:lpstr>Steam engines have many disparate parts</vt:lpstr>
      <vt:lpstr>Authoritative work on steam engines, 1827, 1838</vt:lpstr>
      <vt:lpstr>Lazare…</vt:lpstr>
      <vt:lpstr>Lazare Carnot</vt:lpstr>
      <vt:lpstr>Essay upon Machines in General 1783</vt:lpstr>
      <vt:lpstr>Machines transmit motive power</vt:lpstr>
      <vt:lpstr>Lazare’s goal: “…upon Machines in General”</vt:lpstr>
      <vt:lpstr>Second Puzzle How did Sadi Come to conceive Thermodynamically Reversible Processes?</vt:lpstr>
      <vt:lpstr>Irreversible heating</vt:lpstr>
      <vt:lpstr>Greatest perfection with insensible temperature differences</vt:lpstr>
      <vt:lpstr>Reversible heating</vt:lpstr>
      <vt:lpstr>Reversible heating does work Isothermal expansion of an ideal gas</vt:lpstr>
      <vt:lpstr>Insensible difference supports reversibility</vt:lpstr>
      <vt:lpstr>Reversible processes are very strange</vt:lpstr>
      <vt:lpstr>The Impossible Process</vt:lpstr>
      <vt:lpstr>Sadi’s answer</vt:lpstr>
      <vt:lpstr>Lazare…</vt:lpstr>
      <vt:lpstr>Lazare’s dissipative ontology</vt:lpstr>
      <vt:lpstr>Lazare’s dissipative ontology</vt:lpstr>
      <vt:lpstr>Lazare’s strategies for minimizing loss</vt:lpstr>
      <vt:lpstr>Lazare’s strategies for minimizing loss</vt:lpstr>
      <vt:lpstr>Lazare’s strategies for minimizing loss</vt:lpstr>
      <vt:lpstr>The Fertile Analogy</vt:lpstr>
      <vt:lpstr>Dissipative systems are sufficiently alike</vt:lpstr>
      <vt:lpstr>Dissipative systems are sufficiently alike</vt:lpstr>
      <vt:lpstr>Waterwheel Analogy</vt:lpstr>
      <vt:lpstr>Waterwheel analogy</vt:lpstr>
      <vt:lpstr>Waterwheel analogy</vt:lpstr>
      <vt:lpstr>Similar inferences</vt:lpstr>
      <vt:lpstr>Analogy or Application?</vt:lpstr>
      <vt:lpstr>Conclusion</vt:lpstr>
      <vt:lpstr>This Talk</vt:lpstr>
      <vt:lpstr>Read</vt:lpstr>
      <vt:lpstr>PowerPoint Presentation</vt:lpstr>
      <vt:lpstr>THE 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Analogy Helped Create the New Science of Thermodynamics  John D. Norton Department of History and Philosophy of Science University of Pittsburgh</dc:title>
  <dc:creator>Norton, John D</dc:creator>
  <cp:lastModifiedBy>Norton, John D</cp:lastModifiedBy>
  <cp:revision>89</cp:revision>
  <dcterms:created xsi:type="dcterms:W3CDTF">2021-05-16T18:08:50Z</dcterms:created>
  <dcterms:modified xsi:type="dcterms:W3CDTF">2021-06-29T22:18:07Z</dcterms:modified>
</cp:coreProperties>
</file>