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374" r:id="rId3"/>
    <p:sldId id="259" r:id="rId4"/>
    <p:sldId id="357" r:id="rId5"/>
    <p:sldId id="261" r:id="rId6"/>
    <p:sldId id="361" r:id="rId7"/>
    <p:sldId id="359" r:id="rId8"/>
    <p:sldId id="365" r:id="rId9"/>
    <p:sldId id="360" r:id="rId10"/>
    <p:sldId id="260" r:id="rId11"/>
    <p:sldId id="336" r:id="rId12"/>
    <p:sldId id="364" r:id="rId13"/>
    <p:sldId id="263" r:id="rId14"/>
    <p:sldId id="337" r:id="rId15"/>
    <p:sldId id="338" r:id="rId16"/>
    <p:sldId id="353" r:id="rId17"/>
    <p:sldId id="313" r:id="rId18"/>
    <p:sldId id="314" r:id="rId19"/>
    <p:sldId id="316" r:id="rId20"/>
    <p:sldId id="317" r:id="rId21"/>
    <p:sldId id="318" r:id="rId22"/>
    <p:sldId id="341" r:id="rId23"/>
    <p:sldId id="342" r:id="rId24"/>
    <p:sldId id="328" r:id="rId25"/>
    <p:sldId id="349" r:id="rId26"/>
    <p:sldId id="350" r:id="rId27"/>
    <p:sldId id="331" r:id="rId28"/>
    <p:sldId id="351" r:id="rId29"/>
    <p:sldId id="366" r:id="rId30"/>
    <p:sldId id="367" r:id="rId31"/>
    <p:sldId id="368" r:id="rId32"/>
    <p:sldId id="369" r:id="rId33"/>
    <p:sldId id="372" r:id="rId34"/>
    <p:sldId id="370" r:id="rId35"/>
    <p:sldId id="373" r:id="rId36"/>
    <p:sldId id="284" r:id="rId37"/>
    <p:sldId id="310" r:id="rId38"/>
    <p:sldId id="375" r:id="rId39"/>
    <p:sldId id="376" r:id="rId40"/>
    <p:sldId id="287" r:id="rId41"/>
    <p:sldId id="288" r:id="rId42"/>
    <p:sldId id="275" r:id="rId43"/>
    <p:sldId id="276" r:id="rId44"/>
    <p:sldId id="307" r:id="rId45"/>
    <p:sldId id="308" r:id="rId46"/>
    <p:sldId id="305" r:id="rId47"/>
    <p:sldId id="280" r:id="rId48"/>
    <p:sldId id="283" r:id="rId49"/>
    <p:sldId id="306" r:id="rId50"/>
    <p:sldId id="315" r:id="rId51"/>
    <p:sldId id="344" r:id="rId52"/>
    <p:sldId id="345" r:id="rId53"/>
    <p:sldId id="346" r:id="rId54"/>
    <p:sldId id="347" r:id="rId55"/>
    <p:sldId id="34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DCFFDC"/>
    <a:srgbClr val="C8DCFF"/>
    <a:srgbClr val="000000"/>
    <a:srgbClr val="FF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/>
    <p:restoredTop sz="98730" autoAdjust="0"/>
  </p:normalViewPr>
  <p:slideViewPr>
    <p:cSldViewPr snapToGrid="0">
      <p:cViewPr varScale="1">
        <p:scale>
          <a:sx n="183" d="100"/>
          <a:sy n="183" d="100"/>
        </p:scale>
        <p:origin x="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9AB6-94C2-D240-A477-0C422EE90127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A7B1-2E34-DC40-A7A1-B0578D56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3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7001-0F4F-204B-B11C-5118691F8883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4732A-CA1E-FE4B-B6E1-D7BE61F9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6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1DB204-7ACF-D34B-8E53-CD300F6687FA}" type="slidenum">
              <a:rPr lang="en-US" sz="1200">
                <a:latin typeface="Comic Sans MS" charset="0"/>
              </a:rPr>
              <a:pPr/>
              <a:t>1</a:t>
            </a:fld>
            <a:endParaRPr lang="en-US" sz="1200">
              <a:latin typeface="Comic Sans MS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5C2E5-9ADC-0B4D-A7D3-F31E93935FF9}" type="slidenum">
              <a:rPr lang="en-US" sz="1200">
                <a:latin typeface="Comic Sans MS" charset="0"/>
              </a:rPr>
              <a:pPr/>
              <a:t>28</a:t>
            </a:fld>
            <a:endParaRPr lang="en-US" sz="1200">
              <a:latin typeface="Comic Sans MS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1EC94DF-0AA5-A242-89E3-3B50CE212737}" type="slidenum">
              <a:rPr lang="en-US" sz="1200">
                <a:latin typeface="Comic Sans MS" charset="0"/>
              </a:rPr>
              <a:pPr/>
              <a:t>36</a:t>
            </a:fld>
            <a:endParaRPr lang="en-US" sz="1200">
              <a:latin typeface="Comic Sans MS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60BB28-66F8-1548-A62F-025D6FBB3995}" type="slidenum">
              <a:rPr lang="en-US" sz="1200">
                <a:latin typeface="Comic Sans MS" charset="0"/>
              </a:rPr>
              <a:pPr/>
              <a:t>40</a:t>
            </a:fld>
            <a:endParaRPr lang="en-US" sz="1200">
              <a:latin typeface="Comic Sans M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051339-210B-B24C-BC38-C3B2F81D1DAA}" type="slidenum">
              <a:rPr lang="en-US" sz="1200">
                <a:latin typeface="Comic Sans MS" charset="0"/>
              </a:rPr>
              <a:pPr/>
              <a:t>41</a:t>
            </a:fld>
            <a:endParaRPr lang="en-US" sz="1200">
              <a:latin typeface="Comic Sans MS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2C27BB1-D7E9-A843-B788-FE9525458A1D}" type="slidenum">
              <a:rPr lang="en-US" sz="1200">
                <a:latin typeface="Comic Sans MS" charset="0"/>
              </a:rPr>
              <a:pPr/>
              <a:t>42</a:t>
            </a:fld>
            <a:endParaRPr lang="en-US" sz="1200">
              <a:latin typeface="Comic Sans MS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79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A43F761-C1AE-7C41-B67C-629174D00CF6}" type="slidenum">
              <a:rPr lang="en-US" sz="1200">
                <a:latin typeface="Comic Sans MS" charset="0"/>
              </a:rPr>
              <a:pPr/>
              <a:t>43</a:t>
            </a:fld>
            <a:endParaRPr lang="en-US" sz="1200">
              <a:latin typeface="Comic Sans MS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9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9307A4-ADD3-F641-B79C-7C2134C46C78}" type="slidenum">
              <a:rPr lang="en-US" sz="1200">
                <a:latin typeface="Comic Sans MS" charset="0"/>
              </a:rPr>
              <a:pPr/>
              <a:t>44</a:t>
            </a:fld>
            <a:endParaRPr lang="en-US" sz="1200">
              <a:latin typeface="Comic Sans MS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63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DB6E3FF-52CD-004A-96EE-895BEAC78549}" type="slidenum">
              <a:rPr lang="en-US" sz="1200">
                <a:latin typeface="Comic Sans MS" charset="0"/>
              </a:rPr>
              <a:pPr/>
              <a:t>47</a:t>
            </a:fld>
            <a:endParaRPr lang="en-US" sz="1200"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9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1F39FF-9348-0E4B-835A-B545773248B4}" type="slidenum">
              <a:rPr lang="en-US" sz="1200">
                <a:latin typeface="Comic Sans MS" charset="0"/>
              </a:rPr>
              <a:pPr/>
              <a:t>48</a:t>
            </a:fld>
            <a:endParaRPr lang="en-US" sz="1200">
              <a:latin typeface="Comic Sans MS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46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39D2046-0AB2-C847-8F9E-65CD66B53923}" type="slidenum">
              <a:rPr lang="en-US" sz="1200">
                <a:latin typeface="Comic Sans MS" charset="0"/>
              </a:rPr>
              <a:pPr/>
              <a:t>49</a:t>
            </a:fld>
            <a:endParaRPr lang="en-US" sz="1200">
              <a:latin typeface="Comic Sans M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7356153-7FFC-9F45-9B46-B6D2EB47123F}" type="slidenum">
              <a:rPr lang="en-US" sz="1200">
                <a:latin typeface="Comic Sans MS" charset="0"/>
              </a:rPr>
              <a:pPr/>
              <a:t>5</a:t>
            </a:fld>
            <a:endParaRPr lang="en-US" sz="1200">
              <a:latin typeface="Comic Sans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7356153-7FFC-9F45-9B46-B6D2EB47123F}" type="slidenum">
              <a:rPr lang="en-US" sz="1200">
                <a:latin typeface="Comic Sans MS" charset="0"/>
              </a:rPr>
              <a:pPr/>
              <a:t>6</a:t>
            </a:fld>
            <a:endParaRPr lang="en-US" sz="1200">
              <a:latin typeface="Comic Sans M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6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39424C-C377-284D-913A-939F595A19B0}" type="slidenum">
              <a:rPr lang="en-US" sz="1200">
                <a:latin typeface="Comic Sans MS" charset="0"/>
              </a:rPr>
              <a:pPr/>
              <a:t>10</a:t>
            </a:fld>
            <a:endParaRPr lang="en-US" sz="1200">
              <a:latin typeface="Comic Sans MS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A37FCA-9B61-BB42-A57E-1E761382F50F}" type="slidenum">
              <a:rPr lang="en-US" sz="1200">
                <a:latin typeface="Comic Sans MS" charset="0"/>
              </a:rPr>
              <a:pPr/>
              <a:t>11</a:t>
            </a:fld>
            <a:endParaRPr lang="en-US" sz="1200">
              <a:latin typeface="Comic Sans MS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C3A626-4463-9045-B029-3F39361C2C0F}" type="slidenum">
              <a:rPr lang="en-US" sz="1200">
                <a:latin typeface="Comic Sans MS" charset="0"/>
              </a:rPr>
              <a:pPr/>
              <a:t>12</a:t>
            </a:fld>
            <a:endParaRPr lang="en-US" sz="1200">
              <a:latin typeface="Comic Sans MS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C3A626-4463-9045-B029-3F39361C2C0F}" type="slidenum">
              <a:rPr lang="en-US" sz="1200">
                <a:latin typeface="Comic Sans MS" charset="0"/>
              </a:rPr>
              <a:pPr/>
              <a:t>13</a:t>
            </a:fld>
            <a:endParaRPr lang="en-US" sz="1200">
              <a:latin typeface="Comic Sans MS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5C2E5-9ADC-0B4D-A7D3-F31E93935FF9}" type="slidenum">
              <a:rPr lang="en-US" sz="1200">
                <a:latin typeface="Comic Sans MS" charset="0"/>
              </a:rPr>
              <a:pPr/>
              <a:t>14</a:t>
            </a:fld>
            <a:endParaRPr lang="en-US" sz="1200">
              <a:latin typeface="Comic Sans MS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5C2E5-9ADC-0B4D-A7D3-F31E93935FF9}" type="slidenum">
              <a:rPr lang="en-US" sz="1200">
                <a:latin typeface="Comic Sans MS" charset="0"/>
              </a:rPr>
              <a:pPr/>
              <a:t>15</a:t>
            </a:fld>
            <a:endParaRPr lang="en-US" sz="1200">
              <a:latin typeface="Comic Sans MS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4301-1F2C-CD41-BFA3-39FDEFCC087B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6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EEB-7DE9-484A-8173-CB6022B32D64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AD4A-0DEA-B94A-9754-CCE6B0D248BE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575-72E1-E94A-A095-E213D069307C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6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DF19-6020-2D40-8AAF-4776612D68CF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BC85-F68F-C941-8B58-CACE3DAB821C}" type="datetime1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DE97-FFC3-5B4D-86EE-4AC9611E8D20}" type="datetime1">
              <a:rPr lang="en-US" smtClean="0"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CF7-7BDC-7F4F-9FB0-2C97E0634F73}" type="datetime1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80A-DBB3-2046-BBC3-F9EE2B7AF94D}" type="datetime1">
              <a:rPr lang="en-US" smtClean="0"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8D09-F1B5-FF40-A568-64A149C3E9C6}" type="datetime1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9418-406A-4547-83E0-4096317D2A9F}" type="datetime1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356350"/>
            <a:ext cx="625642" cy="44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4027-BAD2-D647-A995-0F11D27D7B1C}" type="datetime1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688C-CB80-2747-86E4-B4CD4D80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6"/>
          <p:cNvSpPr>
            <a:spLocks/>
          </p:cNvSpPr>
          <p:nvPr/>
        </p:nvSpPr>
        <p:spPr bwMode="auto">
          <a:xfrm>
            <a:off x="647273" y="190500"/>
            <a:ext cx="7982378" cy="4907716"/>
          </a:xfrm>
          <a:custGeom>
            <a:avLst/>
            <a:gdLst>
              <a:gd name="T0" fmla="*/ 2147483647 w 3167"/>
              <a:gd name="T1" fmla="*/ 0 h 3444"/>
              <a:gd name="T2" fmla="*/ 2147483647 w 3167"/>
              <a:gd name="T3" fmla="*/ 2147483647 h 3444"/>
              <a:gd name="T4" fmla="*/ 2147483647 w 3167"/>
              <a:gd name="T5" fmla="*/ 2147483647 h 3444"/>
              <a:gd name="T6" fmla="*/ 0 w 3167"/>
              <a:gd name="T7" fmla="*/ 2147483647 h 3444"/>
              <a:gd name="T8" fmla="*/ 2147483647 w 3167"/>
              <a:gd name="T9" fmla="*/ 0 h 3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7"/>
              <a:gd name="T16" fmla="*/ 0 h 3444"/>
              <a:gd name="T17" fmla="*/ 3167 w 3167"/>
              <a:gd name="T18" fmla="*/ 3444 h 3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7" h="3444">
                <a:moveTo>
                  <a:pt x="1117" y="0"/>
                </a:moveTo>
                <a:lnTo>
                  <a:pt x="3167" y="1077"/>
                </a:lnTo>
                <a:lnTo>
                  <a:pt x="2274" y="3444"/>
                </a:lnTo>
                <a:lnTo>
                  <a:pt x="0" y="2704"/>
                </a:lnTo>
                <a:lnTo>
                  <a:pt x="11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1455"/>
            <a:ext cx="7397393" cy="1871662"/>
          </a:xfrm>
          <a:noFill/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4900" dirty="0">
                <a:latin typeface="Times" charset="0"/>
                <a:ea typeface="ＭＳ Ｐゴシック" charset="0"/>
                <a:cs typeface="ＭＳ Ｐゴシック" charset="0"/>
              </a:rPr>
              <a:t>The Metaphysics of Causation</a:t>
            </a:r>
            <a:br>
              <a:rPr lang="en-US" sz="49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4900" dirty="0">
                <a:latin typeface="Times" charset="0"/>
                <a:ea typeface="ＭＳ Ｐゴシック" charset="0"/>
                <a:cs typeface="ＭＳ Ｐゴシック" charset="0"/>
              </a:rPr>
              <a:t>An Empiricist Critique</a:t>
            </a:r>
            <a:br>
              <a:rPr lang="en-US" sz="4900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95062" y="3364542"/>
            <a:ext cx="5716588" cy="9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800" dirty="0"/>
              <a:t>John D. Norton</a:t>
            </a:r>
            <a:endParaRPr lang="en-US" sz="2000" dirty="0"/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000" dirty="0"/>
              <a:t>Department of History and Philosophy of Science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2000" dirty="0"/>
              <a:t>University of Pittsburgh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6923F-F61D-28AF-307B-B52314DD5945}"/>
              </a:ext>
            </a:extLst>
          </p:cNvPr>
          <p:cNvSpPr txBox="1"/>
          <p:nvPr/>
        </p:nvSpPr>
        <p:spPr>
          <a:xfrm>
            <a:off x="860050" y="5498174"/>
            <a:ext cx="64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“The Metaphysics of Causation: An Empiricist Critique” in </a:t>
            </a:r>
            <a:r>
              <a:rPr lang="en-US" sz="1600" dirty="0" err="1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Yafen</a:t>
            </a:r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 Shen, ed., </a:t>
            </a:r>
            <a:r>
              <a:rPr lang="en-US" sz="1600" i="1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Alternative Approaches to Causation</a:t>
            </a:r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. Oxford University Press, forthcoming.</a:t>
            </a:r>
            <a:b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sites.pitt.edu</a:t>
            </a:r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/~</a:t>
            </a:r>
            <a:r>
              <a:rPr lang="en-US" sz="1600" dirty="0" err="1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jdnorton</a:t>
            </a:r>
            <a:r>
              <a:rPr lang="en-US" sz="1600" dirty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/homepage/</a:t>
            </a:r>
            <a:r>
              <a:rPr lang="en-US" sz="1600" dirty="0" err="1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cv.html#causation_empiricist</a:t>
            </a:r>
            <a:endParaRPr lang="en-US" sz="1600" dirty="0">
              <a:solidFill>
                <a:srgbClr val="0070C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0629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AC9FC3-F02A-914F-8C83-1AB3A7622151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0482" name="Freeform 4"/>
          <p:cNvSpPr>
            <a:spLocks/>
          </p:cNvSpPr>
          <p:nvPr/>
        </p:nvSpPr>
        <p:spPr bwMode="auto">
          <a:xfrm>
            <a:off x="3956050" y="788988"/>
            <a:ext cx="5027613" cy="5467350"/>
          </a:xfrm>
          <a:custGeom>
            <a:avLst/>
            <a:gdLst>
              <a:gd name="T0" fmla="*/ 2147483647 w 3167"/>
              <a:gd name="T1" fmla="*/ 0 h 3444"/>
              <a:gd name="T2" fmla="*/ 2147483647 w 3167"/>
              <a:gd name="T3" fmla="*/ 2147483647 h 3444"/>
              <a:gd name="T4" fmla="*/ 2147483647 w 3167"/>
              <a:gd name="T5" fmla="*/ 2147483647 h 3444"/>
              <a:gd name="T6" fmla="*/ 0 w 3167"/>
              <a:gd name="T7" fmla="*/ 2147483647 h 3444"/>
              <a:gd name="T8" fmla="*/ 2147483647 w 3167"/>
              <a:gd name="T9" fmla="*/ 0 h 3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7"/>
              <a:gd name="T16" fmla="*/ 0 h 3444"/>
              <a:gd name="T17" fmla="*/ 3167 w 3167"/>
              <a:gd name="T18" fmla="*/ 3444 h 3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7" h="3444">
                <a:moveTo>
                  <a:pt x="1117" y="0"/>
                </a:moveTo>
                <a:lnTo>
                  <a:pt x="3167" y="1077"/>
                </a:lnTo>
                <a:lnTo>
                  <a:pt x="2274" y="3444"/>
                </a:lnTo>
                <a:lnTo>
                  <a:pt x="0" y="2704"/>
                </a:lnTo>
                <a:lnTo>
                  <a:pt x="11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09788"/>
            <a:ext cx="6726238" cy="204311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A Dilemma for</a:t>
            </a:r>
            <a:br>
              <a:rPr lang="en-US" sz="400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latin typeface="Times" charset="0"/>
                <a:ea typeface="ＭＳ Ｐゴシック" charset="0"/>
                <a:cs typeface="ＭＳ Ｐゴシック" charset="0"/>
              </a:rPr>
              <a:t>Causal Fundamentalism</a:t>
            </a:r>
          </a:p>
        </p:txBody>
      </p:sp>
    </p:spTree>
    <p:extLst>
      <p:ext uri="{BB962C8B-B14F-4D97-AF65-F5344CB8AC3E}">
        <p14:creationId xmlns:p14="http://schemas.microsoft.com/office/powerpoint/2010/main" val="243017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C8C132-3181-514D-9126-8211FA6643FB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4578" name="Freeform 21"/>
          <p:cNvSpPr>
            <a:spLocks/>
          </p:cNvSpPr>
          <p:nvPr/>
        </p:nvSpPr>
        <p:spPr bwMode="auto">
          <a:xfrm>
            <a:off x="508000" y="1444625"/>
            <a:ext cx="2819400" cy="5051425"/>
          </a:xfrm>
          <a:custGeom>
            <a:avLst/>
            <a:gdLst>
              <a:gd name="T0" fmla="*/ 0 w 1317"/>
              <a:gd name="T1" fmla="*/ 2147483647 h 2628"/>
              <a:gd name="T2" fmla="*/ 2147483647 w 1317"/>
              <a:gd name="T3" fmla="*/ 0 h 2628"/>
              <a:gd name="T4" fmla="*/ 2147483647 w 1317"/>
              <a:gd name="T5" fmla="*/ 2147483647 h 2628"/>
              <a:gd name="T6" fmla="*/ 2147483647 w 1317"/>
              <a:gd name="T7" fmla="*/ 2147483647 h 2628"/>
              <a:gd name="T8" fmla="*/ 0 w 1317"/>
              <a:gd name="T9" fmla="*/ 2147483647 h 2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7"/>
              <a:gd name="T16" fmla="*/ 0 h 2628"/>
              <a:gd name="T17" fmla="*/ 1317 w 1317"/>
              <a:gd name="T18" fmla="*/ 2628 h 2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7" h="2628">
                <a:moveTo>
                  <a:pt x="0" y="74"/>
                </a:moveTo>
                <a:lnTo>
                  <a:pt x="1317" y="0"/>
                </a:lnTo>
                <a:lnTo>
                  <a:pt x="1213" y="2548"/>
                </a:lnTo>
                <a:lnTo>
                  <a:pt x="80" y="2628"/>
                </a:lnTo>
                <a:lnTo>
                  <a:pt x="0" y="74"/>
                </a:ln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588" y="196850"/>
            <a:ext cx="4867275" cy="1066800"/>
          </a:xfrm>
        </p:spPr>
        <p:txBody>
          <a:bodyPr/>
          <a:lstStyle/>
          <a:p>
            <a:pPr eaLnBrk="1" hangingPunct="1"/>
            <a:r>
              <a:rPr lang="en-US" sz="6000">
                <a:latin typeface="Times" charset="0"/>
                <a:ea typeface="ＭＳ Ｐゴシック" charset="0"/>
                <a:cs typeface="ＭＳ Ｐゴシック" charset="0"/>
              </a:rPr>
              <a:t>The Dilemma</a:t>
            </a:r>
            <a:endParaRPr lang="en-US" sz="3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538663" y="1825625"/>
            <a:ext cx="2776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41218" y="2401888"/>
            <a:ext cx="324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EITHER </a:t>
            </a:r>
            <a:r>
              <a:rPr lang="en-US" sz="1400"/>
              <a:t>(first horn)</a:t>
            </a:r>
            <a:endParaRPr lang="en-US" sz="1600"/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726498" y="1619250"/>
            <a:ext cx="2524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Conforming a science to cause and effect…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609600" y="4022725"/>
            <a:ext cx="1684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OR</a:t>
            </a:r>
            <a:r>
              <a:rPr lang="en-US" sz="1400"/>
              <a:t> </a:t>
            </a:r>
            <a:r>
              <a:rPr lang="en-US" sz="1200"/>
              <a:t>(second horn)</a:t>
            </a:r>
            <a:endParaRPr lang="en-US" sz="1400"/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5181600" y="1817688"/>
            <a:ext cx="277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71475" y="2695576"/>
            <a:ext cx="8416925" cy="1482726"/>
            <a:chOff x="234" y="1465"/>
            <a:chExt cx="5302" cy="934"/>
          </a:xfrm>
        </p:grpSpPr>
        <p:sp>
          <p:nvSpPr>
            <p:cNvPr id="24593" name="Freeform 22"/>
            <p:cNvSpPr>
              <a:spLocks/>
            </p:cNvSpPr>
            <p:nvPr/>
          </p:nvSpPr>
          <p:spPr bwMode="auto">
            <a:xfrm>
              <a:off x="234" y="1465"/>
              <a:ext cx="5194" cy="934"/>
            </a:xfrm>
            <a:custGeom>
              <a:avLst/>
              <a:gdLst>
                <a:gd name="T0" fmla="*/ 6 w 5194"/>
                <a:gd name="T1" fmla="*/ 197 h 677"/>
                <a:gd name="T2" fmla="*/ 5101 w 5194"/>
                <a:gd name="T3" fmla="*/ 0 h 677"/>
                <a:gd name="T4" fmla="*/ 5194 w 5194"/>
                <a:gd name="T5" fmla="*/ 677 h 677"/>
                <a:gd name="T6" fmla="*/ 0 w 5194"/>
                <a:gd name="T7" fmla="*/ 443 h 677"/>
                <a:gd name="T8" fmla="*/ 6 w 5194"/>
                <a:gd name="T9" fmla="*/ 197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4"/>
                <a:gd name="T16" fmla="*/ 0 h 677"/>
                <a:gd name="T17" fmla="*/ 5194 w 5194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4" h="677">
                  <a:moveTo>
                    <a:pt x="6" y="197"/>
                  </a:moveTo>
                  <a:lnTo>
                    <a:pt x="5101" y="0"/>
                  </a:lnTo>
                  <a:lnTo>
                    <a:pt x="5194" y="677"/>
                  </a:lnTo>
                  <a:lnTo>
                    <a:pt x="0" y="443"/>
                  </a:lnTo>
                  <a:lnTo>
                    <a:pt x="6" y="197"/>
                  </a:lnTo>
                  <a:close/>
                </a:path>
              </a:pathLst>
            </a:custGeom>
            <a:solidFill>
              <a:srgbClr val="FFB4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2160" y="1536"/>
              <a:ext cx="15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We must find some restriction that can be properly applied to all sciences. </a:t>
              </a:r>
            </a:p>
          </p:txBody>
        </p:sp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4176" y="1536"/>
              <a:ext cx="136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No appropriate restriction; no enduring principle of causality.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93688" y="4484688"/>
            <a:ext cx="8291512" cy="1708150"/>
            <a:chOff x="185" y="2592"/>
            <a:chExt cx="5223" cy="1076"/>
          </a:xfrm>
        </p:grpSpPr>
        <p:sp>
          <p:nvSpPr>
            <p:cNvPr id="24590" name="Freeform 23"/>
            <p:cNvSpPr>
              <a:spLocks/>
            </p:cNvSpPr>
            <p:nvPr/>
          </p:nvSpPr>
          <p:spPr bwMode="auto">
            <a:xfrm>
              <a:off x="185" y="2592"/>
              <a:ext cx="5133" cy="1071"/>
            </a:xfrm>
            <a:custGeom>
              <a:avLst/>
              <a:gdLst>
                <a:gd name="T0" fmla="*/ 67 w 5133"/>
                <a:gd name="T1" fmla="*/ 442 h 677"/>
                <a:gd name="T2" fmla="*/ 5040 w 5133"/>
                <a:gd name="T3" fmla="*/ 677 h 677"/>
                <a:gd name="T4" fmla="*/ 5133 w 5133"/>
                <a:gd name="T5" fmla="*/ 0 h 677"/>
                <a:gd name="T6" fmla="*/ 0 w 5133"/>
                <a:gd name="T7" fmla="*/ 202 h 677"/>
                <a:gd name="T8" fmla="*/ 67 w 5133"/>
                <a:gd name="T9" fmla="*/ 442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3"/>
                <a:gd name="T16" fmla="*/ 0 h 677"/>
                <a:gd name="T17" fmla="*/ 5133 w 5133"/>
                <a:gd name="T18" fmla="*/ 677 h 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3" h="677">
                  <a:moveTo>
                    <a:pt x="67" y="442"/>
                  </a:moveTo>
                  <a:lnTo>
                    <a:pt x="5040" y="677"/>
                  </a:lnTo>
                  <a:lnTo>
                    <a:pt x="5133" y="0"/>
                  </a:lnTo>
                  <a:lnTo>
                    <a:pt x="0" y="202"/>
                  </a:lnTo>
                  <a:lnTo>
                    <a:pt x="67" y="442"/>
                  </a:lnTo>
                  <a:close/>
                </a:path>
              </a:pathLst>
            </a:custGeom>
            <a:solidFill>
              <a:srgbClr val="B4FFB4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7"/>
            <p:cNvSpPr>
              <a:spLocks noChangeArrowheads="1"/>
            </p:cNvSpPr>
            <p:nvPr/>
          </p:nvSpPr>
          <p:spPr bwMode="auto">
            <a:xfrm>
              <a:off x="2160" y="2640"/>
              <a:ext cx="1792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"/>
                  <a:cs typeface="Times"/>
                </a:rPr>
                <a:t>The imposition of the causal framework makes no difference to the factual content of the sciences.</a:t>
              </a:r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4118" y="2649"/>
              <a:ext cx="129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/>
                <a:t>It is an exercise in labeling.</a:t>
              </a:r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</p:grpSp>
      <p:sp>
        <p:nvSpPr>
          <p:cNvPr id="24587" name="Text Box 3"/>
          <p:cNvSpPr txBox="1">
            <a:spLocks noChangeArrowheads="1"/>
          </p:cNvSpPr>
          <p:nvPr/>
        </p:nvSpPr>
        <p:spPr bwMode="auto">
          <a:xfrm>
            <a:off x="716106" y="2817813"/>
            <a:ext cx="23941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…places a restriction on the factual content of a science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4588" name="Text Box 8"/>
          <p:cNvSpPr txBox="1">
            <a:spLocks noChangeArrowheads="1"/>
          </p:cNvSpPr>
          <p:nvPr/>
        </p:nvSpPr>
        <p:spPr bwMode="auto">
          <a:xfrm>
            <a:off x="725631" y="4575175"/>
            <a:ext cx="23941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…it does not place a restriction on the factual content of a science.</a:t>
            </a:r>
          </a:p>
        </p:txBody>
      </p:sp>
      <p:pic>
        <p:nvPicPr>
          <p:cNvPr id="24589" name="Picture 21" descr="choose1-300x2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1450"/>
            <a:ext cx="12604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35994-107C-504A-8698-3C75E9434E07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6626" name="Freeform 22"/>
          <p:cNvSpPr>
            <a:spLocks/>
          </p:cNvSpPr>
          <p:nvPr/>
        </p:nvSpPr>
        <p:spPr bwMode="auto">
          <a:xfrm>
            <a:off x="457200" y="114300"/>
            <a:ext cx="7621337" cy="1046162"/>
          </a:xfrm>
          <a:custGeom>
            <a:avLst/>
            <a:gdLst>
              <a:gd name="T0" fmla="*/ 2147483647 w 3748"/>
              <a:gd name="T1" fmla="*/ 0 h 467"/>
              <a:gd name="T2" fmla="*/ 2147483647 w 3748"/>
              <a:gd name="T3" fmla="*/ 2147483647 h 467"/>
              <a:gd name="T4" fmla="*/ 2147483647 w 3748"/>
              <a:gd name="T5" fmla="*/ 2147483647 h 467"/>
              <a:gd name="T6" fmla="*/ 0 w 3748"/>
              <a:gd name="T7" fmla="*/ 2147483647 h 467"/>
              <a:gd name="T8" fmla="*/ 2147483647 w 3748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8"/>
              <a:gd name="T16" fmla="*/ 0 h 467"/>
              <a:gd name="T17" fmla="*/ 3748 w 3748"/>
              <a:gd name="T18" fmla="*/ 467 h 467"/>
              <a:gd name="connsiteX0" fmla="*/ 640 w 10000"/>
              <a:gd name="connsiteY0" fmla="*/ 0 h 10000"/>
              <a:gd name="connsiteX1" fmla="*/ 9716 w 10000"/>
              <a:gd name="connsiteY1" fmla="*/ 3218 h 10000"/>
              <a:gd name="connsiteX2" fmla="*/ 10000 w 10000"/>
              <a:gd name="connsiteY2" fmla="*/ 9615 h 10000"/>
              <a:gd name="connsiteX3" fmla="*/ 0 w 10000"/>
              <a:gd name="connsiteY3" fmla="*/ 10000 h 10000"/>
              <a:gd name="connsiteX4" fmla="*/ 64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40" y="0"/>
                </a:moveTo>
                <a:lnTo>
                  <a:pt x="9716" y="3218"/>
                </a:lnTo>
                <a:cubicBezTo>
                  <a:pt x="9811" y="5350"/>
                  <a:pt x="9905" y="7483"/>
                  <a:pt x="10000" y="9615"/>
                </a:cubicBezTo>
                <a:lnTo>
                  <a:pt x="0" y="10000"/>
                </a:lnTo>
                <a:cubicBezTo>
                  <a:pt x="213" y="6667"/>
                  <a:pt x="427" y="3333"/>
                  <a:pt x="640" y="0"/>
                </a:cubicBez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92100" y="184150"/>
            <a:ext cx="1651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First horn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12725" y="1638300"/>
            <a:ext cx="8618538" cy="688975"/>
            <a:chOff x="212118" y="1638371"/>
            <a:chExt cx="8618426" cy="688912"/>
          </a:xfrm>
        </p:grpSpPr>
        <p:grpSp>
          <p:nvGrpSpPr>
            <p:cNvPr id="26649" name="Group 27"/>
            <p:cNvGrpSpPr>
              <a:grpSpLocks/>
            </p:cNvGrpSpPr>
            <p:nvPr/>
          </p:nvGrpSpPr>
          <p:grpSpPr bwMode="auto">
            <a:xfrm>
              <a:off x="1058144" y="1676400"/>
              <a:ext cx="7772400" cy="584200"/>
              <a:chOff x="432" y="1056"/>
              <a:chExt cx="4896" cy="368"/>
            </a:xfrm>
          </p:grpSpPr>
          <p:sp>
            <p:nvSpPr>
              <p:cNvPr id="26651" name="Text Box 5"/>
              <p:cNvSpPr txBox="1">
                <a:spLocks noChangeArrowheads="1"/>
              </p:cNvSpPr>
              <p:nvPr/>
            </p:nvSpPr>
            <p:spPr bwMode="auto">
              <a:xfrm>
                <a:off x="432" y="1056"/>
                <a:ext cx="225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4th c. BC. Aristotle</a:t>
                </a:r>
                <a:r>
                  <a:rPr lang="ja-JP" altLang="en-US" sz="1600"/>
                  <a:t>’</a:t>
                </a:r>
                <a:r>
                  <a:rPr lang="en-US" altLang="ja-JP" sz="1600"/>
                  <a:t>s four causes.</a:t>
                </a:r>
                <a:br>
                  <a:rPr lang="en-US" altLang="ja-JP" sz="1600"/>
                </a:br>
                <a:r>
                  <a:rPr lang="en-US" altLang="ja-JP" sz="1600"/>
                  <a:t>Material, formal, efficient, final.</a:t>
                </a:r>
                <a:endParaRPr lang="en-US" sz="1600"/>
              </a:p>
            </p:txBody>
          </p:sp>
          <p:sp>
            <p:nvSpPr>
              <p:cNvPr id="26652" name="Text Box 6"/>
              <p:cNvSpPr txBox="1">
                <a:spLocks noChangeArrowheads="1"/>
              </p:cNvSpPr>
              <p:nvPr/>
            </p:nvSpPr>
            <p:spPr bwMode="auto">
              <a:xfrm>
                <a:off x="3331" y="1058"/>
                <a:ext cx="199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17th c. mechanical philosophy. No place for final causes.</a:t>
                </a:r>
              </a:p>
            </p:txBody>
          </p:sp>
          <p:sp>
            <p:nvSpPr>
              <p:cNvPr id="26653" name="AutoShape 14"/>
              <p:cNvSpPr>
                <a:spLocks noChangeArrowheads="1"/>
              </p:cNvSpPr>
              <p:nvPr/>
            </p:nvSpPr>
            <p:spPr bwMode="auto">
              <a:xfrm>
                <a:off x="2786" y="1197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6650" name="Picture 28" descr="200px-Aristotle_Altemps_Inv857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18" y="1638371"/>
              <a:ext cx="557690" cy="6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93663" y="2433639"/>
            <a:ext cx="8737601" cy="1147763"/>
            <a:chOff x="93086" y="2433639"/>
            <a:chExt cx="8737459" cy="1147763"/>
          </a:xfrm>
        </p:grpSpPr>
        <p:grpSp>
          <p:nvGrpSpPr>
            <p:cNvPr id="26643" name="Group 28"/>
            <p:cNvGrpSpPr>
              <a:grpSpLocks/>
            </p:cNvGrpSpPr>
            <p:nvPr/>
          </p:nvGrpSpPr>
          <p:grpSpPr bwMode="auto">
            <a:xfrm>
              <a:off x="548557" y="2433639"/>
              <a:ext cx="8281988" cy="1147763"/>
              <a:chOff x="111" y="1533"/>
              <a:chExt cx="5217" cy="723"/>
            </a:xfrm>
          </p:grpSpPr>
          <p:sp>
            <p:nvSpPr>
              <p:cNvPr id="26645" name="Freeform 25"/>
              <p:cNvSpPr>
                <a:spLocks/>
              </p:cNvSpPr>
              <p:nvPr/>
            </p:nvSpPr>
            <p:spPr bwMode="auto">
              <a:xfrm>
                <a:off x="111" y="1533"/>
                <a:ext cx="5164" cy="723"/>
              </a:xfrm>
              <a:custGeom>
                <a:avLst/>
                <a:gdLst>
                  <a:gd name="T0" fmla="*/ 0 w 3028"/>
                  <a:gd name="T1" fmla="*/ 0 h 369"/>
                  <a:gd name="T2" fmla="*/ 2960 w 3028"/>
                  <a:gd name="T3" fmla="*/ 6 h 369"/>
                  <a:gd name="T4" fmla="*/ 3028 w 3028"/>
                  <a:gd name="T5" fmla="*/ 320 h 369"/>
                  <a:gd name="T6" fmla="*/ 99 w 3028"/>
                  <a:gd name="T7" fmla="*/ 369 h 369"/>
                  <a:gd name="T8" fmla="*/ 0 w 3028"/>
                  <a:gd name="T9" fmla="*/ 0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8"/>
                  <a:gd name="T16" fmla="*/ 0 h 369"/>
                  <a:gd name="T17" fmla="*/ 3028 w 3028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8" h="369">
                    <a:moveTo>
                      <a:pt x="0" y="0"/>
                    </a:moveTo>
                    <a:lnTo>
                      <a:pt x="2960" y="6"/>
                    </a:lnTo>
                    <a:lnTo>
                      <a:pt x="3028" y="320"/>
                    </a:lnTo>
                    <a:lnTo>
                      <a:pt x="99" y="3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CD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highlight>
                    <a:srgbClr val="FFDCDC"/>
                  </a:highlight>
                </a:endParaRPr>
              </a:p>
            </p:txBody>
          </p:sp>
          <p:sp>
            <p:nvSpPr>
              <p:cNvPr id="26646" name="Text Box 8"/>
              <p:cNvSpPr txBox="1">
                <a:spLocks noChangeArrowheads="1"/>
              </p:cNvSpPr>
              <p:nvPr/>
            </p:nvSpPr>
            <p:spPr bwMode="auto">
              <a:xfrm>
                <a:off x="432" y="1536"/>
                <a:ext cx="2256" cy="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17th c. Newton. Action at a distance?</a:t>
                </a:r>
                <a:br>
                  <a:rPr lang="en-US" sz="1600"/>
                </a:br>
                <a:r>
                  <a:rPr lang="ja-JP" altLang="en-US" sz="1400"/>
                  <a:t>“</a:t>
                </a:r>
                <a:r>
                  <a:rPr lang="en-US" altLang="ja-JP" sz="1400"/>
                  <a:t>…so great an absurdity that no man, who has in philosophical matters a competent faculty of thinking, can ever fall into it.</a:t>
                </a:r>
                <a:r>
                  <a:rPr lang="ja-JP" altLang="en-US" sz="1400"/>
                  <a:t>”</a:t>
                </a:r>
                <a:endParaRPr lang="en-US" sz="1600"/>
              </a:p>
            </p:txBody>
          </p:sp>
          <p:sp>
            <p:nvSpPr>
              <p:cNvPr id="26647" name="Text Box 9"/>
              <p:cNvSpPr txBox="1">
                <a:spLocks noChangeArrowheads="1"/>
              </p:cNvSpPr>
              <p:nvPr/>
            </p:nvSpPr>
            <p:spPr bwMode="auto">
              <a:xfrm>
                <a:off x="3331" y="1538"/>
                <a:ext cx="1997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18th, 19th c. No mechanism found; no finite velocity measured; no shielding. Gravity is action at a distance.</a:t>
                </a:r>
              </a:p>
            </p:txBody>
          </p:sp>
          <p:sp>
            <p:nvSpPr>
              <p:cNvPr id="26648" name="AutoShape 15"/>
              <p:cNvSpPr>
                <a:spLocks noChangeArrowheads="1"/>
              </p:cNvSpPr>
              <p:nvPr/>
            </p:nvSpPr>
            <p:spPr bwMode="auto">
              <a:xfrm>
                <a:off x="2786" y="1713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26644" name="Picture 29" descr="200px-Relativistic_precession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6" y="2533411"/>
              <a:ext cx="726388" cy="67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485900" y="254000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History of failure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 to provide facts of causation independently.</a:t>
            </a:r>
            <a:b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Causal metaphysics repeatedly 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corrected by newer science.</a:t>
            </a:r>
            <a:endParaRPr lang="en-US" sz="2400" dirty="0">
              <a:latin typeface="Times"/>
              <a:cs typeface="Time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07351D-9006-084F-865D-F34EA2A3E3BF}"/>
              </a:ext>
            </a:extLst>
          </p:cNvPr>
          <p:cNvGrpSpPr/>
          <p:nvPr/>
        </p:nvGrpSpPr>
        <p:grpSpPr>
          <a:xfrm>
            <a:off x="149225" y="3660775"/>
            <a:ext cx="8682038" cy="825500"/>
            <a:chOff x="149225" y="3660775"/>
            <a:chExt cx="8682038" cy="825500"/>
          </a:xfrm>
        </p:grpSpPr>
        <p:pic>
          <p:nvPicPr>
            <p:cNvPr id="26634" name="Picture 33" descr="Lithium_Ato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3670454"/>
              <a:ext cx="685867" cy="78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4851CA-366A-1B43-B973-56AFECE7B143}"/>
                </a:ext>
              </a:extLst>
            </p:cNvPr>
            <p:cNvGrpSpPr/>
            <p:nvPr/>
          </p:nvGrpSpPr>
          <p:grpSpPr>
            <a:xfrm>
              <a:off x="4795379" y="3660775"/>
              <a:ext cx="4035884" cy="825500"/>
              <a:chOff x="4795379" y="3660775"/>
              <a:chExt cx="4035884" cy="825500"/>
            </a:xfrm>
          </p:grpSpPr>
          <p:sp>
            <p:nvSpPr>
              <p:cNvPr id="26636" name="Text Box 11"/>
              <p:cNvSpPr txBox="1">
                <a:spLocks noChangeArrowheads="1"/>
              </p:cNvSpPr>
              <p:nvPr/>
            </p:nvSpPr>
            <p:spPr bwMode="auto">
              <a:xfrm>
                <a:off x="5660665" y="3660775"/>
                <a:ext cx="31705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20th c. Quantum theory. Physics supplies probabilities only of effects. </a:t>
                </a:r>
              </a:p>
            </p:txBody>
          </p:sp>
          <p:sp>
            <p:nvSpPr>
              <p:cNvPr id="26637" name="AutoShape 16"/>
              <p:cNvSpPr>
                <a:spLocks noChangeArrowheads="1"/>
              </p:cNvSpPr>
              <p:nvPr/>
            </p:nvSpPr>
            <p:spPr bwMode="auto">
              <a:xfrm>
                <a:off x="4795379" y="3836988"/>
                <a:ext cx="304835" cy="152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9AA1FC-C1A0-754D-A253-0529ED5374AD}"/>
              </a:ext>
            </a:extLst>
          </p:cNvPr>
          <p:cNvGrpSpPr/>
          <p:nvPr/>
        </p:nvGrpSpPr>
        <p:grpSpPr>
          <a:xfrm>
            <a:off x="149225" y="3657600"/>
            <a:ext cx="8345412" cy="2772986"/>
            <a:chOff x="149225" y="3657600"/>
            <a:chExt cx="8345412" cy="2772986"/>
          </a:xfrm>
        </p:grpSpPr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9F570F2A-C02B-CE49-8DCB-FB80A300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36" y="5103019"/>
              <a:ext cx="7435901" cy="1006475"/>
            </a:xfrm>
            <a:custGeom>
              <a:avLst/>
              <a:gdLst>
                <a:gd name="T0" fmla="*/ 0 w 3028"/>
                <a:gd name="T1" fmla="*/ 0 h 369"/>
                <a:gd name="T2" fmla="*/ 2960 w 3028"/>
                <a:gd name="T3" fmla="*/ 6 h 369"/>
                <a:gd name="T4" fmla="*/ 3028 w 3028"/>
                <a:gd name="T5" fmla="*/ 320 h 369"/>
                <a:gd name="T6" fmla="*/ 99 w 3028"/>
                <a:gd name="T7" fmla="*/ 369 h 369"/>
                <a:gd name="T8" fmla="*/ 0 w 3028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8"/>
                <a:gd name="T16" fmla="*/ 0 h 369"/>
                <a:gd name="T17" fmla="*/ 3028 w 3028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8" h="369">
                  <a:moveTo>
                    <a:pt x="0" y="0"/>
                  </a:moveTo>
                  <a:lnTo>
                    <a:pt x="2960" y="6"/>
                  </a:lnTo>
                  <a:lnTo>
                    <a:pt x="3028" y="320"/>
                  </a:lnTo>
                  <a:lnTo>
                    <a:pt x="99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highlight>
                  <a:srgbClr val="FFDCDC"/>
                </a:highlight>
              </a:endParaRPr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1134187" y="3657600"/>
              <a:ext cx="3588888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/>
                <a:t>19th century dogma of determinism.</a:t>
              </a:r>
              <a:br>
                <a:rPr lang="en-US" sz="1400" dirty="0"/>
              </a:br>
              <a:r>
                <a:rPr lang="en-US" sz="1400" dirty="0"/>
                <a:t>No agents/patients, continued existence of cause.</a:t>
              </a:r>
              <a:r>
                <a:rPr lang="en-US" sz="1600" dirty="0"/>
                <a:t> Causation is determinism. </a:t>
              </a:r>
              <a:r>
                <a:rPr lang="en-US" sz="1400" dirty="0"/>
                <a:t>Causes guarantee effect.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A9DBEA-8D48-F742-AF4A-59CA247F252D}"/>
                </a:ext>
              </a:extLst>
            </p:cNvPr>
            <p:cNvSpPr txBox="1"/>
            <p:nvPr/>
          </p:nvSpPr>
          <p:spPr>
            <a:xfrm>
              <a:off x="1134187" y="4860926"/>
              <a:ext cx="65229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“The Law of Causation … is but the familiar truth, that invariability of succession is found by observation to obtain between every fact in nature and some other fact which has preceded it; </a:t>
              </a:r>
              <a:r>
                <a:rPr lang="en-US" sz="1400" dirty="0">
                  <a:latin typeface="Times"/>
                  <a:cs typeface="Times"/>
                </a:rPr>
                <a:t>independently of all considerations respecting the ultimate mode of production of phenomena, and of every other question regarding the nature of “Things in themselves.” J. S. Mill, </a:t>
              </a:r>
              <a:r>
                <a:rPr lang="en-US" sz="1400" i="1" dirty="0">
                  <a:latin typeface="Times"/>
                  <a:cs typeface="Times"/>
                </a:rPr>
                <a:t>System of Logic</a:t>
              </a:r>
              <a:r>
                <a:rPr lang="en-US" sz="1400" dirty="0">
                  <a:latin typeface="Times"/>
                  <a:cs typeface="Times"/>
                </a:rPr>
                <a:t> (Book III, Chapter V, §2. p. 236.)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10" name="Picture 9" descr="A picture containing old, person, person, posing&#10;&#10;Description automatically generated">
              <a:extLst>
                <a:ext uri="{FF2B5EF4-FFF2-40B4-BE49-F238E27FC236}">
                  <a16:creationId xmlns:a16="http://schemas.microsoft.com/office/drawing/2014/main" id="{4A3020D7-CE43-D449-AA71-D570427FE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25" y="4914899"/>
              <a:ext cx="840079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0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35994-107C-504A-8698-3C75E9434E07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6626" name="Freeform 22"/>
          <p:cNvSpPr>
            <a:spLocks/>
          </p:cNvSpPr>
          <p:nvPr/>
        </p:nvSpPr>
        <p:spPr bwMode="auto">
          <a:xfrm>
            <a:off x="457200" y="114300"/>
            <a:ext cx="7621337" cy="1046162"/>
          </a:xfrm>
          <a:custGeom>
            <a:avLst/>
            <a:gdLst>
              <a:gd name="T0" fmla="*/ 2147483647 w 3748"/>
              <a:gd name="T1" fmla="*/ 0 h 467"/>
              <a:gd name="T2" fmla="*/ 2147483647 w 3748"/>
              <a:gd name="T3" fmla="*/ 2147483647 h 467"/>
              <a:gd name="T4" fmla="*/ 2147483647 w 3748"/>
              <a:gd name="T5" fmla="*/ 2147483647 h 467"/>
              <a:gd name="T6" fmla="*/ 0 w 3748"/>
              <a:gd name="T7" fmla="*/ 2147483647 h 467"/>
              <a:gd name="T8" fmla="*/ 2147483647 w 3748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8"/>
              <a:gd name="T16" fmla="*/ 0 h 467"/>
              <a:gd name="T17" fmla="*/ 3748 w 3748"/>
              <a:gd name="T18" fmla="*/ 467 h 467"/>
              <a:gd name="connsiteX0" fmla="*/ 640 w 10000"/>
              <a:gd name="connsiteY0" fmla="*/ 0 h 10000"/>
              <a:gd name="connsiteX1" fmla="*/ 9716 w 10000"/>
              <a:gd name="connsiteY1" fmla="*/ 3218 h 10000"/>
              <a:gd name="connsiteX2" fmla="*/ 10000 w 10000"/>
              <a:gd name="connsiteY2" fmla="*/ 9615 h 10000"/>
              <a:gd name="connsiteX3" fmla="*/ 0 w 10000"/>
              <a:gd name="connsiteY3" fmla="*/ 10000 h 10000"/>
              <a:gd name="connsiteX4" fmla="*/ 64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40" y="0"/>
                </a:moveTo>
                <a:lnTo>
                  <a:pt x="9716" y="3218"/>
                </a:lnTo>
                <a:cubicBezTo>
                  <a:pt x="9811" y="5350"/>
                  <a:pt x="9905" y="7483"/>
                  <a:pt x="10000" y="9615"/>
                </a:cubicBezTo>
                <a:lnTo>
                  <a:pt x="0" y="10000"/>
                </a:lnTo>
                <a:cubicBezTo>
                  <a:pt x="213" y="6667"/>
                  <a:pt x="427" y="3333"/>
                  <a:pt x="640" y="0"/>
                </a:cubicBez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92100" y="184150"/>
            <a:ext cx="16510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First horn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54000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History of failure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 to provide facts of causation independently.</a:t>
            </a:r>
            <a:b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Causal metaphysics repeatedly 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corrected by newer science.</a:t>
            </a:r>
            <a:endParaRPr lang="en-US" sz="2400" dirty="0">
              <a:latin typeface="Times"/>
              <a:cs typeface="Time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128FD7-B9E5-FB44-9498-B54BD39BE9FA}"/>
              </a:ext>
            </a:extLst>
          </p:cNvPr>
          <p:cNvGrpSpPr/>
          <p:nvPr/>
        </p:nvGrpSpPr>
        <p:grpSpPr>
          <a:xfrm>
            <a:off x="112713" y="1440951"/>
            <a:ext cx="4745534" cy="3927030"/>
            <a:chOff x="112713" y="1440951"/>
            <a:chExt cx="4745534" cy="3927030"/>
          </a:xfrm>
        </p:grpSpPr>
        <p:sp>
          <p:nvSpPr>
            <p:cNvPr id="26640" name="Text Box 12"/>
            <p:cNvSpPr txBox="1">
              <a:spLocks noChangeArrowheads="1"/>
            </p:cNvSpPr>
            <p:nvPr/>
          </p:nvSpPr>
          <p:spPr bwMode="auto">
            <a:xfrm>
              <a:off x="1485900" y="1440951"/>
              <a:ext cx="30029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/>
                <a:t>20th c. Dogma of probabilism</a:t>
              </a:r>
            </a:p>
          </p:txBody>
        </p:sp>
        <p:pic>
          <p:nvPicPr>
            <p:cNvPr id="26639" name="Picture 31" descr="Three dice numbers smal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1440951"/>
              <a:ext cx="1089564" cy="943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33432500-B05B-7D48-9D26-99E88B7A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81" y="2732665"/>
              <a:ext cx="1231900" cy="16383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65B04B-5186-0344-A5BC-A15153A284FB}"/>
                </a:ext>
              </a:extLst>
            </p:cNvPr>
            <p:cNvSpPr txBox="1"/>
            <p:nvPr/>
          </p:nvSpPr>
          <p:spPr>
            <a:xfrm>
              <a:off x="1485900" y="2690325"/>
              <a:ext cx="33723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“I shall argue in this chapter and the next that causation’s connotations require every cause to raise the chances of its effects.” (p. 67)</a:t>
              </a:r>
            </a:p>
            <a:p>
              <a:endParaRPr lang="en-US" sz="1400" dirty="0">
                <a:latin typeface="Times"/>
                <a:cs typeface="Times"/>
              </a:endParaRPr>
            </a:p>
            <a:p>
              <a:r>
                <a:rPr lang="en-US" sz="1400" dirty="0">
                  <a:latin typeface="Times"/>
                  <a:cs typeface="Times"/>
                </a:rPr>
                <a:t>“The first point I must make about chances is that they are </a:t>
              </a:r>
              <a:r>
                <a:rPr lang="en-US" sz="1400" i="1" dirty="0">
                  <a:latin typeface="Times"/>
                  <a:cs typeface="Times"/>
                </a:rPr>
                <a:t>probabilities</a:t>
              </a:r>
              <a:r>
                <a:rPr lang="en-US" sz="1400" dirty="0">
                  <a:latin typeface="Times"/>
                  <a:cs typeface="Times"/>
                </a:rPr>
                <a:t>. My other claims about chance may be contentious, but not this one: everyone measures chances by numbers which satisfy the standard calculus of probabilities.” (p. 21)</a:t>
              </a:r>
            </a:p>
            <a:p>
              <a:r>
                <a:rPr lang="en-US" sz="1400" dirty="0">
                  <a:latin typeface="Times"/>
                  <a:cs typeface="Times"/>
                </a:rPr>
                <a:t> </a:t>
              </a:r>
              <a:r>
                <a:rPr lang="en-US" sz="1100" dirty="0">
                  <a:latin typeface="Times"/>
                  <a:cs typeface="Times"/>
                </a:rPr>
                <a:t>Hugh Mellor, </a:t>
              </a:r>
              <a:r>
                <a:rPr lang="en-US" sz="1100" i="1" dirty="0">
                  <a:latin typeface="Times"/>
                  <a:cs typeface="Times"/>
                </a:rPr>
                <a:t>The Facts of Causation</a:t>
              </a:r>
              <a:r>
                <a:rPr lang="en-US" sz="1100" dirty="0">
                  <a:latin typeface="Times"/>
                  <a:cs typeface="Times"/>
                </a:rPr>
                <a:t>. (1995)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F182E4-9AB0-EC45-9D9F-A260D294DB84}"/>
              </a:ext>
            </a:extLst>
          </p:cNvPr>
          <p:cNvGrpSpPr/>
          <p:nvPr/>
        </p:nvGrpSpPr>
        <p:grpSpPr>
          <a:xfrm>
            <a:off x="4281709" y="1415332"/>
            <a:ext cx="4207618" cy="3800724"/>
            <a:chOff x="4281709" y="1415332"/>
            <a:chExt cx="4207618" cy="38007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FE0291-631F-4F4B-B7F2-EF5498092FC0}"/>
                </a:ext>
              </a:extLst>
            </p:cNvPr>
            <p:cNvSpPr/>
            <p:nvPr/>
          </p:nvSpPr>
          <p:spPr>
            <a:xfrm>
              <a:off x="5255812" y="1415332"/>
              <a:ext cx="3002927" cy="3800724"/>
            </a:xfrm>
            <a:custGeom>
              <a:avLst/>
              <a:gdLst>
                <a:gd name="connsiteX0" fmla="*/ 214685 w 2775005"/>
                <a:gd name="connsiteY0" fmla="*/ 0 h 3800724"/>
                <a:gd name="connsiteX1" fmla="*/ 2775005 w 2775005"/>
                <a:gd name="connsiteY1" fmla="*/ 71562 h 3800724"/>
                <a:gd name="connsiteX2" fmla="*/ 2679590 w 2775005"/>
                <a:gd name="connsiteY2" fmla="*/ 3800724 h 3800724"/>
                <a:gd name="connsiteX3" fmla="*/ 0 w 2775005"/>
                <a:gd name="connsiteY3" fmla="*/ 3554233 h 3800724"/>
                <a:gd name="connsiteX4" fmla="*/ 214685 w 2775005"/>
                <a:gd name="connsiteY4" fmla="*/ 0 h 380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005" h="3800724">
                  <a:moveTo>
                    <a:pt x="214685" y="0"/>
                  </a:moveTo>
                  <a:lnTo>
                    <a:pt x="2775005" y="71562"/>
                  </a:lnTo>
                  <a:lnTo>
                    <a:pt x="2679590" y="3800724"/>
                  </a:lnTo>
                  <a:lnTo>
                    <a:pt x="0" y="3554233"/>
                  </a:lnTo>
                  <a:lnTo>
                    <a:pt x="214685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42" name="AutoShape 17"/>
            <p:cNvSpPr>
              <a:spLocks noChangeArrowheads="1"/>
            </p:cNvSpPr>
            <p:nvPr/>
          </p:nvSpPr>
          <p:spPr bwMode="auto">
            <a:xfrm>
              <a:off x="4281709" y="1515280"/>
              <a:ext cx="746932" cy="373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73253-47A7-FD41-957B-C45B56A804DB}"/>
                </a:ext>
              </a:extLst>
            </p:cNvPr>
            <p:cNvSpPr txBox="1"/>
            <p:nvPr/>
          </p:nvSpPr>
          <p:spPr>
            <a:xfrm>
              <a:off x="5486400" y="1440951"/>
              <a:ext cx="3002927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Measure problem of inflationary cosmology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Classical spacetimes in GR without Cauchy surfaces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Quantum systems with non-separable Hamiltonians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Infinitely many masses colliding classically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Toy classical systems (domes)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1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3200" y="1803400"/>
            <a:ext cx="1308100" cy="1130300"/>
          </a:xfrm>
          <a:custGeom>
            <a:avLst/>
            <a:gdLst>
              <a:gd name="connsiteX0" fmla="*/ 317500 w 1308100"/>
              <a:gd name="connsiteY0" fmla="*/ 0 h 1130300"/>
              <a:gd name="connsiteX1" fmla="*/ 1308100 w 1308100"/>
              <a:gd name="connsiteY1" fmla="*/ 228600 h 1130300"/>
              <a:gd name="connsiteX2" fmla="*/ 1282700 w 1308100"/>
              <a:gd name="connsiteY2" fmla="*/ 863600 h 1130300"/>
              <a:gd name="connsiteX3" fmla="*/ 0 w 1308100"/>
              <a:gd name="connsiteY3" fmla="*/ 1130300 h 1130300"/>
              <a:gd name="connsiteX4" fmla="*/ 317500 w 1308100"/>
              <a:gd name="connsiteY4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1130300">
                <a:moveTo>
                  <a:pt x="317500" y="0"/>
                </a:moveTo>
                <a:lnTo>
                  <a:pt x="1308100" y="228600"/>
                </a:lnTo>
                <a:lnTo>
                  <a:pt x="1282700" y="863600"/>
                </a:lnTo>
                <a:lnTo>
                  <a:pt x="0" y="1130300"/>
                </a:lnTo>
                <a:lnTo>
                  <a:pt x="317500" y="0"/>
                </a:lnTo>
                <a:close/>
              </a:path>
            </a:pathLst>
          </a:custGeom>
          <a:solidFill>
            <a:srgbClr val="FFDC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335A81-8131-4542-B2BB-9D6C7FABA676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8674" name="Freeform 14"/>
          <p:cNvSpPr>
            <a:spLocks/>
          </p:cNvSpPr>
          <p:nvPr/>
        </p:nvSpPr>
        <p:spPr bwMode="auto">
          <a:xfrm>
            <a:off x="393700" y="312738"/>
            <a:ext cx="8661400" cy="957262"/>
          </a:xfrm>
          <a:custGeom>
            <a:avLst/>
            <a:gdLst>
              <a:gd name="T0" fmla="*/ 2147483647 w 3748"/>
              <a:gd name="T1" fmla="*/ 0 h 467"/>
              <a:gd name="T2" fmla="*/ 2147483647 w 3748"/>
              <a:gd name="T3" fmla="*/ 2147483647 h 467"/>
              <a:gd name="T4" fmla="*/ 2147483647 w 3748"/>
              <a:gd name="T5" fmla="*/ 2147483647 h 467"/>
              <a:gd name="T6" fmla="*/ 0 w 3748"/>
              <a:gd name="T7" fmla="*/ 2147483647 h 467"/>
              <a:gd name="T8" fmla="*/ 2147483647 w 3748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8"/>
              <a:gd name="T16" fmla="*/ 0 h 467"/>
              <a:gd name="T17" fmla="*/ 3748 w 3748"/>
              <a:gd name="T18" fmla="*/ 467 h 467"/>
              <a:gd name="connsiteX0" fmla="*/ 640 w 10000"/>
              <a:gd name="connsiteY0" fmla="*/ 0 h 10000"/>
              <a:gd name="connsiteX1" fmla="*/ 9803 w 10000"/>
              <a:gd name="connsiteY1" fmla="*/ 2192 h 10000"/>
              <a:gd name="connsiteX2" fmla="*/ 10000 w 10000"/>
              <a:gd name="connsiteY2" fmla="*/ 9615 h 10000"/>
              <a:gd name="connsiteX3" fmla="*/ 0 w 10000"/>
              <a:gd name="connsiteY3" fmla="*/ 10000 h 10000"/>
              <a:gd name="connsiteX4" fmla="*/ 64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40" y="0"/>
                </a:moveTo>
                <a:lnTo>
                  <a:pt x="9803" y="2192"/>
                </a:lnTo>
                <a:cubicBezTo>
                  <a:pt x="9869" y="4666"/>
                  <a:pt x="9934" y="7141"/>
                  <a:pt x="10000" y="9615"/>
                </a:cubicBezTo>
                <a:lnTo>
                  <a:pt x="0" y="10000"/>
                </a:lnTo>
                <a:cubicBezTo>
                  <a:pt x="213" y="6667"/>
                  <a:pt x="427" y="3333"/>
                  <a:pt x="640" y="0"/>
                </a:cubicBez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1765300" cy="87153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Second horn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828800" y="279400"/>
            <a:ext cx="73152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Causation places no factual restriction on science.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300" y="4102100"/>
            <a:ext cx="2387600" cy="1314628"/>
            <a:chOff x="241300" y="4102100"/>
            <a:chExt cx="2387600" cy="1314628"/>
          </a:xfrm>
        </p:grpSpPr>
        <p:sp>
          <p:nvSpPr>
            <p:cNvPr id="25" name="Freeform 24"/>
            <p:cNvSpPr/>
            <p:nvPr/>
          </p:nvSpPr>
          <p:spPr>
            <a:xfrm>
              <a:off x="241300" y="4102100"/>
              <a:ext cx="1308100" cy="1130300"/>
            </a:xfrm>
            <a:custGeom>
              <a:avLst/>
              <a:gdLst>
                <a:gd name="connsiteX0" fmla="*/ 317500 w 1308100"/>
                <a:gd name="connsiteY0" fmla="*/ 0 h 1130300"/>
                <a:gd name="connsiteX1" fmla="*/ 1308100 w 1308100"/>
                <a:gd name="connsiteY1" fmla="*/ 228600 h 1130300"/>
                <a:gd name="connsiteX2" fmla="*/ 1282700 w 1308100"/>
                <a:gd name="connsiteY2" fmla="*/ 863600 h 1130300"/>
                <a:gd name="connsiteX3" fmla="*/ 0 w 1308100"/>
                <a:gd name="connsiteY3" fmla="*/ 1130300 h 1130300"/>
                <a:gd name="connsiteX4" fmla="*/ 317500 w 1308100"/>
                <a:gd name="connsiteY4" fmla="*/ 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00" h="1130300">
                  <a:moveTo>
                    <a:pt x="317500" y="0"/>
                  </a:moveTo>
                  <a:lnTo>
                    <a:pt x="1308100" y="228600"/>
                  </a:lnTo>
                  <a:lnTo>
                    <a:pt x="1282700" y="863600"/>
                  </a:lnTo>
                  <a:lnTo>
                    <a:pt x="0" y="113030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9100" y="4216400"/>
              <a:ext cx="22098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Value of causal concepts is pragmatic.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0501" y="1955800"/>
            <a:ext cx="243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Causal notions cannot contradict any science.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32100" y="2019300"/>
            <a:ext cx="6032500" cy="1077218"/>
            <a:chOff x="2832100" y="2019300"/>
            <a:chExt cx="60325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3517900" y="2019300"/>
              <a:ext cx="5346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Any science can admit causal description</a:t>
              </a:r>
              <a:r>
                <a:rPr lang="en-US" sz="2000" dirty="0">
                  <a:latin typeface="Times"/>
                  <a:cs typeface="Times"/>
                </a:rPr>
                <a:t> if we choose suitable meanings for our causal terms.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32100" y="2413000"/>
              <a:ext cx="457200" cy="3175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57500" y="4025900"/>
            <a:ext cx="5841999" cy="1815882"/>
            <a:chOff x="2857500" y="4025900"/>
            <a:chExt cx="5841999" cy="1815882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4025900"/>
              <a:ext cx="51942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Facilitate understanding</a:t>
              </a:r>
              <a:r>
                <a:rPr lang="en-US" dirty="0">
                  <a:latin typeface="Times"/>
                  <a:cs typeface="Times"/>
                </a:rPr>
                <a:t> of a science; may even be necessary for understanding.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2000" dirty="0">
                  <a:latin typeface="Times"/>
                  <a:cs typeface="Times"/>
                </a:rPr>
                <a:t>Heuristic value:</a:t>
              </a:r>
              <a:r>
                <a:rPr lang="en-US" dirty="0">
                  <a:latin typeface="Times"/>
                  <a:cs typeface="Times"/>
                </a:rPr>
                <a:t> seeking causes has proven fertile.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More</a:t>
              </a:r>
              <a:r>
                <a:rPr lang="mr-IN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857500" y="4648200"/>
              <a:ext cx="457200" cy="3175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18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335A81-8131-4542-B2BB-9D6C7FABA676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28674" name="Freeform 14"/>
          <p:cNvSpPr>
            <a:spLocks/>
          </p:cNvSpPr>
          <p:nvPr/>
        </p:nvSpPr>
        <p:spPr bwMode="auto">
          <a:xfrm>
            <a:off x="393700" y="312738"/>
            <a:ext cx="8661400" cy="957262"/>
          </a:xfrm>
          <a:custGeom>
            <a:avLst/>
            <a:gdLst>
              <a:gd name="T0" fmla="*/ 2147483647 w 3748"/>
              <a:gd name="T1" fmla="*/ 0 h 467"/>
              <a:gd name="T2" fmla="*/ 2147483647 w 3748"/>
              <a:gd name="T3" fmla="*/ 2147483647 h 467"/>
              <a:gd name="T4" fmla="*/ 2147483647 w 3748"/>
              <a:gd name="T5" fmla="*/ 2147483647 h 467"/>
              <a:gd name="T6" fmla="*/ 0 w 3748"/>
              <a:gd name="T7" fmla="*/ 2147483647 h 467"/>
              <a:gd name="T8" fmla="*/ 2147483647 w 3748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8"/>
              <a:gd name="T16" fmla="*/ 0 h 467"/>
              <a:gd name="T17" fmla="*/ 3748 w 3748"/>
              <a:gd name="T18" fmla="*/ 467 h 467"/>
              <a:gd name="connsiteX0" fmla="*/ 640 w 10000"/>
              <a:gd name="connsiteY0" fmla="*/ 0 h 10000"/>
              <a:gd name="connsiteX1" fmla="*/ 9803 w 10000"/>
              <a:gd name="connsiteY1" fmla="*/ 2192 h 10000"/>
              <a:gd name="connsiteX2" fmla="*/ 10000 w 10000"/>
              <a:gd name="connsiteY2" fmla="*/ 9615 h 10000"/>
              <a:gd name="connsiteX3" fmla="*/ 0 w 10000"/>
              <a:gd name="connsiteY3" fmla="*/ 10000 h 10000"/>
              <a:gd name="connsiteX4" fmla="*/ 64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40" y="0"/>
                </a:moveTo>
                <a:lnTo>
                  <a:pt x="9803" y="2192"/>
                </a:lnTo>
                <a:cubicBezTo>
                  <a:pt x="9869" y="4666"/>
                  <a:pt x="9934" y="7141"/>
                  <a:pt x="10000" y="9615"/>
                </a:cubicBezTo>
                <a:lnTo>
                  <a:pt x="0" y="10000"/>
                </a:lnTo>
                <a:cubicBezTo>
                  <a:pt x="213" y="6667"/>
                  <a:pt x="427" y="3333"/>
                  <a:pt x="640" y="0"/>
                </a:cubicBez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1765300" cy="87153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Second horn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828800" y="279400"/>
            <a:ext cx="73152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Causation places no factual restriction on science.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71972" y="1552575"/>
            <a:ext cx="6794499" cy="1511300"/>
            <a:chOff x="774701" y="1511300"/>
            <a:chExt cx="6794499" cy="1511300"/>
          </a:xfrm>
        </p:grpSpPr>
        <p:sp>
          <p:nvSpPr>
            <p:cNvPr id="18" name="Freeform 17"/>
            <p:cNvSpPr/>
            <p:nvPr/>
          </p:nvSpPr>
          <p:spPr>
            <a:xfrm>
              <a:off x="825500" y="1511300"/>
              <a:ext cx="6743700" cy="1511300"/>
            </a:xfrm>
            <a:custGeom>
              <a:avLst/>
              <a:gdLst>
                <a:gd name="connsiteX0" fmla="*/ 38100 w 6743700"/>
                <a:gd name="connsiteY0" fmla="*/ 0 h 1612900"/>
                <a:gd name="connsiteX1" fmla="*/ 6743700 w 6743700"/>
                <a:gd name="connsiteY1" fmla="*/ 101600 h 1612900"/>
                <a:gd name="connsiteX2" fmla="*/ 6705600 w 6743700"/>
                <a:gd name="connsiteY2" fmla="*/ 1612900 h 1612900"/>
                <a:gd name="connsiteX3" fmla="*/ 0 w 6743700"/>
                <a:gd name="connsiteY3" fmla="*/ 1460500 h 1612900"/>
                <a:gd name="connsiteX4" fmla="*/ 38100 w 6743700"/>
                <a:gd name="connsiteY4" fmla="*/ 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3700" h="1612900">
                  <a:moveTo>
                    <a:pt x="38100" y="0"/>
                  </a:moveTo>
                  <a:lnTo>
                    <a:pt x="6743700" y="101600"/>
                  </a:lnTo>
                  <a:lnTo>
                    <a:pt x="6705600" y="1612900"/>
                  </a:lnTo>
                  <a:lnTo>
                    <a:pt x="0" y="14605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4701" y="16510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Woodward’s interventionist account of causation.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5662" y="1524000"/>
              <a:ext cx="98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Times"/>
                  <a:cs typeface="Times"/>
                </a:rPr>
                <a:t>A</a:t>
              </a:r>
              <a:endParaRPr lang="en-US" sz="2000" dirty="0">
                <a:latin typeface="Times"/>
                <a:cs typeface="Times"/>
              </a:endParaRP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causes</a:t>
              </a:r>
            </a:p>
            <a:p>
              <a:pPr algn="ctr"/>
              <a:r>
                <a:rPr lang="en-US" sz="3200" b="1" dirty="0">
                  <a:latin typeface="Times"/>
                  <a:cs typeface="Times"/>
                </a:rPr>
                <a:t>B</a:t>
              </a:r>
              <a:endParaRPr lang="en-US" sz="2000" b="1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89400" y="1854200"/>
              <a:ext cx="44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1700" y="1549400"/>
              <a:ext cx="244685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Intervention on </a:t>
              </a:r>
              <a:r>
                <a:rPr lang="en-US" sz="3200" b="1" dirty="0">
                  <a:latin typeface="Times"/>
                  <a:cs typeface="Times"/>
                </a:rPr>
                <a:t>A</a:t>
              </a:r>
              <a:endParaRPr lang="en-US" sz="2400" b="1" dirty="0">
                <a:latin typeface="Times"/>
                <a:cs typeface="Times"/>
              </a:endParaRPr>
            </a:p>
            <a:p>
              <a:r>
                <a:rPr lang="en-US" sz="2400" dirty="0">
                  <a:latin typeface="Times"/>
                  <a:cs typeface="Times"/>
                </a:rPr>
                <a:t>associated with a</a:t>
              </a:r>
            </a:p>
            <a:p>
              <a:r>
                <a:rPr lang="en-US" sz="2400" dirty="0">
                  <a:latin typeface="Times"/>
                  <a:cs typeface="Times"/>
                </a:rPr>
                <a:t>change in </a:t>
              </a:r>
              <a:r>
                <a:rPr lang="en-US" sz="3200" b="1" dirty="0">
                  <a:latin typeface="Times"/>
                  <a:cs typeface="Times"/>
                </a:rPr>
                <a:t>B</a:t>
              </a:r>
              <a:r>
                <a:rPr lang="en-US" sz="2400" dirty="0">
                  <a:latin typeface="Times"/>
                  <a:cs typeface="Times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67171" y="2911475"/>
            <a:ext cx="3073400" cy="2476500"/>
            <a:chOff x="469900" y="2870200"/>
            <a:chExt cx="3073400" cy="2476500"/>
          </a:xfrm>
        </p:grpSpPr>
        <p:sp>
          <p:nvSpPr>
            <p:cNvPr id="19" name="Freeform 18"/>
            <p:cNvSpPr/>
            <p:nvPr/>
          </p:nvSpPr>
          <p:spPr>
            <a:xfrm>
              <a:off x="469900" y="2870200"/>
              <a:ext cx="2603500" cy="2476500"/>
            </a:xfrm>
            <a:custGeom>
              <a:avLst/>
              <a:gdLst>
                <a:gd name="connsiteX0" fmla="*/ 0 w 2603500"/>
                <a:gd name="connsiteY0" fmla="*/ 1879600 h 2476500"/>
                <a:gd name="connsiteX1" fmla="*/ 2603500 w 2603500"/>
                <a:gd name="connsiteY1" fmla="*/ 0 h 2476500"/>
                <a:gd name="connsiteX2" fmla="*/ 2260600 w 2603500"/>
                <a:gd name="connsiteY2" fmla="*/ 2476500 h 2476500"/>
                <a:gd name="connsiteX3" fmla="*/ 0 w 2603500"/>
                <a:gd name="connsiteY3" fmla="*/ 18796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500" h="2476500">
                  <a:moveTo>
                    <a:pt x="0" y="1879600"/>
                  </a:moveTo>
                  <a:lnTo>
                    <a:pt x="2603500" y="0"/>
                  </a:lnTo>
                  <a:lnTo>
                    <a:pt x="2260600" y="2476500"/>
                  </a:lnTo>
                  <a:lnTo>
                    <a:pt x="0" y="187960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0300" y="3746500"/>
              <a:ext cx="2413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Only a definition.</a:t>
              </a:r>
            </a:p>
            <a:p>
              <a:r>
                <a:rPr lang="en-US" sz="2000" dirty="0">
                  <a:latin typeface="Times"/>
                  <a:cs typeface="Times"/>
                </a:rPr>
                <a:t>No factual assertion that such relations exist in the world.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48671" y="3063875"/>
            <a:ext cx="3073400" cy="3009900"/>
            <a:chOff x="4851400" y="3022600"/>
            <a:chExt cx="3073400" cy="3009900"/>
          </a:xfrm>
        </p:grpSpPr>
        <p:sp>
          <p:nvSpPr>
            <p:cNvPr id="26" name="Freeform 25"/>
            <p:cNvSpPr/>
            <p:nvPr/>
          </p:nvSpPr>
          <p:spPr>
            <a:xfrm flipH="1">
              <a:off x="4851400" y="3022600"/>
              <a:ext cx="3073400" cy="3009900"/>
            </a:xfrm>
            <a:custGeom>
              <a:avLst/>
              <a:gdLst>
                <a:gd name="connsiteX0" fmla="*/ 0 w 2603500"/>
                <a:gd name="connsiteY0" fmla="*/ 1879600 h 2476500"/>
                <a:gd name="connsiteX1" fmla="*/ 2603500 w 2603500"/>
                <a:gd name="connsiteY1" fmla="*/ 0 h 2476500"/>
                <a:gd name="connsiteX2" fmla="*/ 2260600 w 2603500"/>
                <a:gd name="connsiteY2" fmla="*/ 2476500 h 2476500"/>
                <a:gd name="connsiteX3" fmla="*/ 0 w 2603500"/>
                <a:gd name="connsiteY3" fmla="*/ 18796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500" h="2476500">
                  <a:moveTo>
                    <a:pt x="0" y="1879600"/>
                  </a:moveTo>
                  <a:lnTo>
                    <a:pt x="2603500" y="0"/>
                  </a:lnTo>
                  <a:lnTo>
                    <a:pt x="2260600" y="2476500"/>
                  </a:lnTo>
                  <a:lnTo>
                    <a:pt x="0" y="187960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02200" y="3746500"/>
              <a:ext cx="2921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Pragmatic value:</a:t>
              </a:r>
            </a:p>
            <a:p>
              <a:r>
                <a:rPr lang="en-US" sz="2000" dirty="0" err="1">
                  <a:latin typeface="Times"/>
                  <a:cs typeface="Times"/>
                </a:rPr>
                <a:t>Manipulable</a:t>
              </a:r>
              <a:r>
                <a:rPr lang="en-US" sz="2000" dirty="0">
                  <a:latin typeface="Times"/>
                  <a:cs typeface="Times"/>
                </a:rPr>
                <a:t> associations are of special value to us.</a:t>
              </a:r>
            </a:p>
            <a:p>
              <a:r>
                <a:rPr lang="en-US" sz="2000" dirty="0">
                  <a:latin typeface="Times"/>
                  <a:cs typeface="Times"/>
                </a:rPr>
                <a:t>Important to point out which they are.</a:t>
              </a:r>
            </a:p>
          </p:txBody>
        </p:sp>
      </p:grp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8A73DFD-20FB-494E-B180-5DEED31C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437640"/>
            <a:ext cx="1778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159500" y="3352800"/>
            <a:ext cx="2806700" cy="2752705"/>
            <a:chOff x="6159500" y="3352800"/>
            <a:chExt cx="2806700" cy="2752705"/>
          </a:xfrm>
        </p:grpSpPr>
        <p:sp>
          <p:nvSpPr>
            <p:cNvPr id="17" name="Freeform 16"/>
            <p:cNvSpPr/>
            <p:nvPr/>
          </p:nvSpPr>
          <p:spPr>
            <a:xfrm>
              <a:off x="6159500" y="3352800"/>
              <a:ext cx="2806700" cy="2667000"/>
            </a:xfrm>
            <a:custGeom>
              <a:avLst/>
              <a:gdLst>
                <a:gd name="connsiteX0" fmla="*/ 0 w 2806700"/>
                <a:gd name="connsiteY0" fmla="*/ 0 h 2667000"/>
                <a:gd name="connsiteX1" fmla="*/ 355600 w 2806700"/>
                <a:gd name="connsiteY1" fmla="*/ 2667000 h 2667000"/>
                <a:gd name="connsiteX2" fmla="*/ 2806700 w 2806700"/>
                <a:gd name="connsiteY2" fmla="*/ 2641600 h 2667000"/>
                <a:gd name="connsiteX3" fmla="*/ 469900 w 2806700"/>
                <a:gd name="connsiteY3" fmla="*/ 25400 h 2667000"/>
                <a:gd name="connsiteX4" fmla="*/ 0 w 2806700"/>
                <a:gd name="connsiteY4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700" h="2667000">
                  <a:moveTo>
                    <a:pt x="0" y="0"/>
                  </a:moveTo>
                  <a:lnTo>
                    <a:pt x="355600" y="2667000"/>
                  </a:lnTo>
                  <a:lnTo>
                    <a:pt x="2806700" y="2641600"/>
                  </a:lnTo>
                  <a:lnTo>
                    <a:pt x="4699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4597400"/>
              <a:ext cx="2438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Pragmatic value in helping us understand.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Superimposed narrative is a </a:t>
              </a:r>
              <a:r>
                <a:rPr lang="en-US" sz="2000" dirty="0">
                  <a:latin typeface="Times"/>
                  <a:cs typeface="Times"/>
                </a:rPr>
                <a:t>“folk science.”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406400" y="317500"/>
            <a:ext cx="7289800" cy="723900"/>
          </a:xfrm>
          <a:custGeom>
            <a:avLst/>
            <a:gdLst>
              <a:gd name="connsiteX0" fmla="*/ 355600 w 6692900"/>
              <a:gd name="connsiteY0" fmla="*/ 0 h 723900"/>
              <a:gd name="connsiteX1" fmla="*/ 6654800 w 6692900"/>
              <a:gd name="connsiteY1" fmla="*/ 228600 h 723900"/>
              <a:gd name="connsiteX2" fmla="*/ 6692900 w 6692900"/>
              <a:gd name="connsiteY2" fmla="*/ 571500 h 723900"/>
              <a:gd name="connsiteX3" fmla="*/ 6667500 w 6692900"/>
              <a:gd name="connsiteY3" fmla="*/ 571500 h 723900"/>
              <a:gd name="connsiteX4" fmla="*/ 0 w 6692900"/>
              <a:gd name="connsiteY4" fmla="*/ 723900 h 723900"/>
              <a:gd name="connsiteX5" fmla="*/ 355600 w 6692900"/>
              <a:gd name="connsiteY5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2900" h="723900">
                <a:moveTo>
                  <a:pt x="355600" y="0"/>
                </a:moveTo>
                <a:lnTo>
                  <a:pt x="6654800" y="228600"/>
                </a:lnTo>
                <a:lnTo>
                  <a:pt x="6692900" y="571500"/>
                </a:lnTo>
                <a:lnTo>
                  <a:pt x="6667500" y="571500"/>
                </a:lnTo>
                <a:lnTo>
                  <a:pt x="0" y="723900"/>
                </a:lnTo>
                <a:lnTo>
                  <a:pt x="3556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11194"/>
            <a:ext cx="8229600" cy="861678"/>
          </a:xfrm>
        </p:spPr>
        <p:txBody>
          <a:bodyPr/>
          <a:lstStyle/>
          <a:p>
            <a:r>
              <a:rPr lang="en-US" dirty="0"/>
              <a:t>Familiar causal talk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1397000"/>
            <a:ext cx="2616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Electrons jump among their energy levels</a:t>
            </a:r>
            <a:r>
              <a:rPr lang="en-US" dirty="0">
                <a:latin typeface="Times"/>
                <a:cs typeface="Times"/>
              </a:rPr>
              <a:t> in a hydrogen atom in the presence of an electromagnetic field according to the transition amplitudes of quantum electrodynamics.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92700" y="1473200"/>
            <a:ext cx="3492500" cy="2062103"/>
            <a:chOff x="5092700" y="1473200"/>
            <a:chExt cx="3492500" cy="2062103"/>
          </a:xfrm>
        </p:grpSpPr>
        <p:sp>
          <p:nvSpPr>
            <p:cNvPr id="5" name="TextBox 4"/>
            <p:cNvSpPr txBox="1"/>
            <p:nvPr/>
          </p:nvSpPr>
          <p:spPr>
            <a:xfrm>
              <a:off x="5816599" y="1473200"/>
              <a:ext cx="276860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Incident radiation </a:t>
              </a:r>
              <a:r>
                <a:rPr lang="en-US" sz="2000" i="1" dirty="0">
                  <a:latin typeface="Times"/>
                  <a:cs typeface="Times"/>
                </a:rPr>
                <a:t>causes</a:t>
              </a:r>
              <a:r>
                <a:rPr lang="en-US" dirty="0">
                  <a:latin typeface="Times"/>
                  <a:cs typeface="Times"/>
                </a:rPr>
                <a:t> an electron to jump to a higher energy level.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It then jumps down, seeking its lowest energy state, which is the </a:t>
              </a:r>
              <a:r>
                <a:rPr lang="en-US" i="1" dirty="0">
                  <a:latin typeface="Times"/>
                  <a:cs typeface="Times"/>
                </a:rPr>
                <a:t>final cause.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92700" y="2108200"/>
              <a:ext cx="458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"/>
                  <a:cs typeface="Times"/>
                </a:rPr>
                <a:t>vs</a:t>
              </a:r>
              <a:endParaRPr lang="en-US" sz="2400" dirty="0">
                <a:latin typeface="Times"/>
                <a:cs typeface="Times"/>
              </a:endParaRPr>
            </a:p>
          </p:txBody>
        </p:sp>
      </p:grpSp>
      <p:pic>
        <p:nvPicPr>
          <p:cNvPr id="9" name="Picture 8" descr="El_jumps_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485900"/>
            <a:ext cx="1756202" cy="993583"/>
          </a:xfrm>
          <a:prstGeom prst="rect">
            <a:avLst/>
          </a:prstGeom>
        </p:spPr>
      </p:pic>
      <p:pic>
        <p:nvPicPr>
          <p:cNvPr id="10" name="Picture 9" descr="El_jumps_d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0"/>
            <a:ext cx="1908064" cy="1079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4500" y="3352800"/>
            <a:ext cx="5810194" cy="3073400"/>
            <a:chOff x="444500" y="3352800"/>
            <a:chExt cx="5810194" cy="3073400"/>
          </a:xfrm>
        </p:grpSpPr>
        <p:sp>
          <p:nvSpPr>
            <p:cNvPr id="16" name="Freeform 15"/>
            <p:cNvSpPr/>
            <p:nvPr/>
          </p:nvSpPr>
          <p:spPr>
            <a:xfrm>
              <a:off x="444500" y="3352800"/>
              <a:ext cx="5308600" cy="3073400"/>
            </a:xfrm>
            <a:custGeom>
              <a:avLst/>
              <a:gdLst>
                <a:gd name="connsiteX0" fmla="*/ 0 w 5308600"/>
                <a:gd name="connsiteY0" fmla="*/ 2501900 h 2781300"/>
                <a:gd name="connsiteX1" fmla="*/ 4813300 w 5308600"/>
                <a:gd name="connsiteY1" fmla="*/ 12700 h 2781300"/>
                <a:gd name="connsiteX2" fmla="*/ 5308600 w 5308600"/>
                <a:gd name="connsiteY2" fmla="*/ 0 h 2781300"/>
                <a:gd name="connsiteX3" fmla="*/ 5219700 w 5308600"/>
                <a:gd name="connsiteY3" fmla="*/ 2781300 h 2781300"/>
                <a:gd name="connsiteX4" fmla="*/ 0 w 5308600"/>
                <a:gd name="connsiteY4" fmla="*/ 25019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600" h="2781300">
                  <a:moveTo>
                    <a:pt x="0" y="2501900"/>
                  </a:moveTo>
                  <a:lnTo>
                    <a:pt x="4813300" y="12700"/>
                  </a:lnTo>
                  <a:lnTo>
                    <a:pt x="5308600" y="0"/>
                  </a:lnTo>
                  <a:lnTo>
                    <a:pt x="5219700" y="2781300"/>
                  </a:lnTo>
                  <a:lnTo>
                    <a:pt x="0" y="250190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1000" y="4610100"/>
              <a:ext cx="4603694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Causal notions add nothing factual.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2400" dirty="0">
                  <a:latin typeface="Times"/>
                  <a:cs typeface="Times"/>
                </a:rPr>
                <a:t>No independent causal principle.</a:t>
              </a:r>
            </a:p>
            <a:p>
              <a:r>
                <a:rPr lang="en-US" sz="2400" dirty="0">
                  <a:latin typeface="Times"/>
                  <a:cs typeface="Times"/>
                </a:rPr>
                <a:t>No independent ontology of causes.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7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EC7FBC-4589-984B-951D-8F2DADD159F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3154363" y="342900"/>
            <a:ext cx="5402262" cy="5743575"/>
          </a:xfrm>
          <a:custGeom>
            <a:avLst/>
            <a:gdLst>
              <a:gd name="T0" fmla="*/ 2147483647 w 3403"/>
              <a:gd name="T1" fmla="*/ 0 h 3618"/>
              <a:gd name="T2" fmla="*/ 0 w 3403"/>
              <a:gd name="T3" fmla="*/ 2147483647 h 3618"/>
              <a:gd name="T4" fmla="*/ 2147483647 w 3403"/>
              <a:gd name="T5" fmla="*/ 2147483647 h 3618"/>
              <a:gd name="T6" fmla="*/ 2147483647 w 3403"/>
              <a:gd name="T7" fmla="*/ 2147483647 h 3618"/>
              <a:gd name="T8" fmla="*/ 2147483647 w 3403"/>
              <a:gd name="T9" fmla="*/ 0 h 3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3"/>
              <a:gd name="T16" fmla="*/ 0 h 3618"/>
              <a:gd name="T17" fmla="*/ 3403 w 3403"/>
              <a:gd name="T18" fmla="*/ 3618 h 3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3" h="3618">
                <a:moveTo>
                  <a:pt x="1746" y="0"/>
                </a:moveTo>
                <a:lnTo>
                  <a:pt x="0" y="1680"/>
                </a:lnTo>
                <a:lnTo>
                  <a:pt x="1506" y="3618"/>
                </a:lnTo>
                <a:lnTo>
                  <a:pt x="3403" y="2385"/>
                </a:lnTo>
                <a:lnTo>
                  <a:pt x="174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2246313" y="1968500"/>
            <a:ext cx="3933825" cy="1970088"/>
          </a:xfrm>
        </p:spPr>
        <p:txBody>
          <a:bodyPr>
            <a:normAutofit fontScale="90000"/>
          </a:bodyPr>
          <a:lstStyle/>
          <a:p>
            <a:pPr algn="r"/>
            <a:r>
              <a:rPr lang="en-US" sz="8000" dirty="0">
                <a:latin typeface="Times" charset="0"/>
                <a:ea typeface="ＭＳ Ｐゴシック" charset="0"/>
              </a:rPr>
              <a:t>Curie’s Principle</a:t>
            </a:r>
            <a:endParaRPr lang="en-US" sz="6600" dirty="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0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2089" y="1231900"/>
            <a:ext cx="7627136" cy="1639644"/>
          </a:xfrm>
          <a:custGeom>
            <a:avLst/>
            <a:gdLst>
              <a:gd name="connsiteX0" fmla="*/ 264319 w 7272006"/>
              <a:gd name="connsiteY0" fmla="*/ 0 h 1392552"/>
              <a:gd name="connsiteX1" fmla="*/ 7272006 w 7272006"/>
              <a:gd name="connsiteY1" fmla="*/ 199857 h 1392552"/>
              <a:gd name="connsiteX2" fmla="*/ 7155963 w 7272006"/>
              <a:gd name="connsiteY2" fmla="*/ 1392552 h 1392552"/>
              <a:gd name="connsiteX3" fmla="*/ 0 w 7272006"/>
              <a:gd name="connsiteY3" fmla="*/ 1173354 h 1392552"/>
              <a:gd name="connsiteX4" fmla="*/ 264319 w 7272006"/>
              <a:gd name="connsiteY4" fmla="*/ 0 h 1392552"/>
              <a:gd name="connsiteX0" fmla="*/ 264319 w 7438323"/>
              <a:gd name="connsiteY0" fmla="*/ 0 h 1392552"/>
              <a:gd name="connsiteX1" fmla="*/ 7438323 w 7438323"/>
              <a:gd name="connsiteY1" fmla="*/ 55549 h 1392552"/>
              <a:gd name="connsiteX2" fmla="*/ 7155963 w 7438323"/>
              <a:gd name="connsiteY2" fmla="*/ 1392552 h 1392552"/>
              <a:gd name="connsiteX3" fmla="*/ 0 w 7438323"/>
              <a:gd name="connsiteY3" fmla="*/ 1173354 h 1392552"/>
              <a:gd name="connsiteX4" fmla="*/ 264319 w 7438323"/>
              <a:gd name="connsiteY4" fmla="*/ 0 h 1392552"/>
              <a:gd name="connsiteX0" fmla="*/ 264319 w 7438323"/>
              <a:gd name="connsiteY0" fmla="*/ 0 h 1254257"/>
              <a:gd name="connsiteX1" fmla="*/ 7438323 w 7438323"/>
              <a:gd name="connsiteY1" fmla="*/ 55549 h 1254257"/>
              <a:gd name="connsiteX2" fmla="*/ 7329511 w 7438323"/>
              <a:gd name="connsiteY2" fmla="*/ 1254257 h 1254257"/>
              <a:gd name="connsiteX3" fmla="*/ 0 w 7438323"/>
              <a:gd name="connsiteY3" fmla="*/ 1173354 h 1254257"/>
              <a:gd name="connsiteX4" fmla="*/ 264319 w 7438323"/>
              <a:gd name="connsiteY4" fmla="*/ 0 h 1254257"/>
              <a:gd name="connsiteX0" fmla="*/ 365555 w 7539559"/>
              <a:gd name="connsiteY0" fmla="*/ 0 h 1347726"/>
              <a:gd name="connsiteX1" fmla="*/ 7539559 w 7539559"/>
              <a:gd name="connsiteY1" fmla="*/ 55549 h 1347726"/>
              <a:gd name="connsiteX2" fmla="*/ 7430747 w 7539559"/>
              <a:gd name="connsiteY2" fmla="*/ 1254257 h 1347726"/>
              <a:gd name="connsiteX3" fmla="*/ 0 w 7539559"/>
              <a:gd name="connsiteY3" fmla="*/ 1347726 h 1347726"/>
              <a:gd name="connsiteX4" fmla="*/ 365555 w 7539559"/>
              <a:gd name="connsiteY4" fmla="*/ 0 h 134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9559" h="1347726">
                <a:moveTo>
                  <a:pt x="365555" y="0"/>
                </a:moveTo>
                <a:lnTo>
                  <a:pt x="7539559" y="55549"/>
                </a:lnTo>
                <a:lnTo>
                  <a:pt x="7430747" y="1254257"/>
                </a:lnTo>
                <a:lnTo>
                  <a:pt x="0" y="1347726"/>
                </a:lnTo>
                <a:lnTo>
                  <a:pt x="36555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904875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Curie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Principle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1C488A-D446-3048-B26B-C0D2DA6FC4AE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444500" y="1341438"/>
            <a:ext cx="2176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latin typeface="Times" charset="0"/>
                <a:cs typeface="Times" charset="0"/>
              </a:rPr>
              <a:t>A symmetry of a </a:t>
            </a:r>
            <a:r>
              <a:rPr lang="en-US" sz="3200">
                <a:solidFill>
                  <a:srgbClr val="FF0000"/>
                </a:solidFill>
                <a:latin typeface="Times" charset="0"/>
                <a:cs typeface="Times" charset="0"/>
              </a:rPr>
              <a:t>cause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1854200" y="3051175"/>
            <a:ext cx="3432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ja-JP" altLang="en-US" sz="2400" dirty="0">
                <a:latin typeface="Times" charset="0"/>
                <a:cs typeface="Times" charset="0"/>
              </a:rPr>
              <a:t>“</a:t>
            </a:r>
            <a:r>
              <a:rPr lang="en-US" sz="2400" dirty="0">
                <a:latin typeface="Times" charset="0"/>
                <a:cs typeface="Times" charset="0"/>
              </a:rPr>
              <a:t>When certain causes produce certain effects, the symmetry elements of the causes must be found in the their effects.</a:t>
            </a:r>
            <a:r>
              <a:rPr lang="ja-JP" altLang="en-US" sz="2400" dirty="0">
                <a:latin typeface="Times" charset="0"/>
                <a:cs typeface="Times" charset="0"/>
              </a:rPr>
              <a:t>”</a:t>
            </a:r>
            <a:endParaRPr lang="en-US" sz="2400" dirty="0">
              <a:latin typeface="Times" charset="0"/>
              <a:cs typeface="Times" charset="0"/>
            </a:endParaRPr>
          </a:p>
          <a:p>
            <a:pPr algn="r"/>
            <a:r>
              <a:rPr lang="en-US" sz="2400" dirty="0">
                <a:latin typeface="Times" charset="0"/>
                <a:cs typeface="Times" charset="0"/>
              </a:rPr>
              <a:t>Pierre Curie, 1896 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5330825" y="1431925"/>
            <a:ext cx="26431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imes" charset="0"/>
                <a:cs typeface="Times" charset="0"/>
              </a:rPr>
              <a:t>a symmetry of its </a:t>
            </a:r>
            <a:r>
              <a:rPr lang="en-US" sz="3200">
                <a:solidFill>
                  <a:srgbClr val="FF0000"/>
                </a:solidFill>
                <a:latin typeface="Times" charset="0"/>
                <a:cs typeface="Times" charset="0"/>
              </a:rPr>
              <a:t>effect</a:t>
            </a:r>
            <a:r>
              <a:rPr lang="en-US" sz="3200">
                <a:latin typeface="Times" charset="0"/>
                <a:cs typeface="Times" charset="0"/>
              </a:rPr>
              <a:t>.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3133725" y="1520825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imes" charset="0"/>
                <a:cs typeface="Times" charset="0"/>
              </a:rPr>
              <a:t>manifests as</a:t>
            </a:r>
          </a:p>
        </p:txBody>
      </p:sp>
      <p:pic>
        <p:nvPicPr>
          <p:cNvPr id="15" name="Picture 14" descr="Pierre_Cu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29" y="3050280"/>
            <a:ext cx="1619660" cy="22837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8233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87375" y="2070100"/>
            <a:ext cx="2994025" cy="4506913"/>
            <a:chOff x="586661" y="2069487"/>
            <a:chExt cx="2994807" cy="4507864"/>
          </a:xfrm>
        </p:grpSpPr>
        <p:sp>
          <p:nvSpPr>
            <p:cNvPr id="45" name="Down Arrow 44"/>
            <p:cNvSpPr/>
            <p:nvPr/>
          </p:nvSpPr>
          <p:spPr>
            <a:xfrm>
              <a:off x="953470" y="2069487"/>
              <a:ext cx="1915025" cy="1135303"/>
            </a:xfrm>
            <a:prstGeom prst="down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8DCFF"/>
                </a:solidFill>
              </a:endParaRPr>
            </a:p>
          </p:txBody>
        </p:sp>
        <p:pic>
          <p:nvPicPr>
            <p:cNvPr id="19472" name="Picture 46" descr="RKO source stati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61" y="3397571"/>
              <a:ext cx="2994807" cy="211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Box 48"/>
            <p:cNvSpPr txBox="1">
              <a:spLocks noChangeArrowheads="1"/>
            </p:cNvSpPr>
            <p:nvPr/>
          </p:nvSpPr>
          <p:spPr bwMode="auto">
            <a:xfrm>
              <a:off x="863874" y="5654021"/>
              <a:ext cx="226283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Present state:</a:t>
              </a:r>
              <a:r>
                <a:rPr lang="en-US" sz="1800">
                  <a:latin typeface="Times" charset="0"/>
                  <a:cs typeface="Times" charset="0"/>
                </a:rPr>
                <a:t> Spherically symmetric source of radiation.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4916488" y="2070100"/>
            <a:ext cx="3225800" cy="4597400"/>
            <a:chOff x="4916469" y="2069487"/>
            <a:chExt cx="3225857" cy="4598123"/>
          </a:xfrm>
        </p:grpSpPr>
        <p:sp>
          <p:nvSpPr>
            <p:cNvPr id="46" name="Down Arrow 45"/>
            <p:cNvSpPr/>
            <p:nvPr/>
          </p:nvSpPr>
          <p:spPr>
            <a:xfrm>
              <a:off x="5414953" y="2069487"/>
              <a:ext cx="1914559" cy="1135242"/>
            </a:xfrm>
            <a:prstGeom prst="down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C8DCFF"/>
                </a:solidFill>
              </a:endParaRPr>
            </a:p>
          </p:txBody>
        </p:sp>
        <p:pic>
          <p:nvPicPr>
            <p:cNvPr id="19469" name="Picture 47" descr="rko-radio-picture-logo-of-1945-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69" y="3369875"/>
              <a:ext cx="3048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Box 49"/>
            <p:cNvSpPr txBox="1">
              <a:spLocks noChangeArrowheads="1"/>
            </p:cNvSpPr>
            <p:nvPr/>
          </p:nvSpPr>
          <p:spPr bwMode="auto">
            <a:xfrm>
              <a:off x="5176793" y="5744280"/>
              <a:ext cx="29655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Future state: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Emitted spherically symmetric waves. 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528638" y="1231900"/>
            <a:ext cx="7272337" cy="1392238"/>
          </a:xfrm>
          <a:custGeom>
            <a:avLst/>
            <a:gdLst>
              <a:gd name="connsiteX0" fmla="*/ 264319 w 7272006"/>
              <a:gd name="connsiteY0" fmla="*/ 0 h 1392552"/>
              <a:gd name="connsiteX1" fmla="*/ 7272006 w 7272006"/>
              <a:gd name="connsiteY1" fmla="*/ 199857 h 1392552"/>
              <a:gd name="connsiteX2" fmla="*/ 7155963 w 7272006"/>
              <a:gd name="connsiteY2" fmla="*/ 1392552 h 1392552"/>
              <a:gd name="connsiteX3" fmla="*/ 0 w 7272006"/>
              <a:gd name="connsiteY3" fmla="*/ 1173354 h 1392552"/>
              <a:gd name="connsiteX4" fmla="*/ 264319 w 7272006"/>
              <a:gd name="connsiteY4" fmla="*/ 0 h 13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006" h="1392552">
                <a:moveTo>
                  <a:pt x="264319" y="0"/>
                </a:moveTo>
                <a:lnTo>
                  <a:pt x="7272006" y="199857"/>
                </a:lnTo>
                <a:lnTo>
                  <a:pt x="7155963" y="1392552"/>
                </a:lnTo>
                <a:lnTo>
                  <a:pt x="0" y="1173354"/>
                </a:lnTo>
                <a:lnTo>
                  <a:pt x="26431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904875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Curie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Principle</a:t>
            </a:r>
          </a:p>
        </p:txBody>
      </p:sp>
      <p:sp>
        <p:nvSpPr>
          <p:cNvPr id="194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90C5C4-CB64-EF4A-B158-731AEBEBCFA4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444500" y="1341438"/>
            <a:ext cx="2176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latin typeface="Times" charset="0"/>
                <a:cs typeface="Times" charset="0"/>
              </a:rPr>
              <a:t>A symmetry of a </a:t>
            </a:r>
            <a:r>
              <a:rPr lang="en-US" sz="4000">
                <a:solidFill>
                  <a:srgbClr val="FF0000"/>
                </a:solidFill>
                <a:latin typeface="Times" charset="0"/>
                <a:cs typeface="Times" charset="0"/>
              </a:rPr>
              <a:t>cause</a:t>
            </a:r>
            <a:endParaRPr lang="en-US" sz="3200">
              <a:solidFill>
                <a:srgbClr val="FF0000"/>
              </a:solidFill>
              <a:latin typeface="Times" charset="0"/>
              <a:cs typeface="Times" charset="0"/>
            </a:endParaRP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5330825" y="1431925"/>
            <a:ext cx="2643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imes" charset="0"/>
                <a:cs typeface="Times" charset="0"/>
              </a:rPr>
              <a:t>a symmetry of its </a:t>
            </a:r>
            <a:r>
              <a:rPr lang="en-US" sz="4000">
                <a:solidFill>
                  <a:srgbClr val="FF0000"/>
                </a:solidFill>
                <a:latin typeface="Times" charset="0"/>
                <a:cs typeface="Times" charset="0"/>
              </a:rPr>
              <a:t>effect</a:t>
            </a:r>
            <a:r>
              <a:rPr lang="en-US" sz="3200">
                <a:latin typeface="Times" charset="0"/>
                <a:cs typeface="Times" charset="0"/>
              </a:rPr>
              <a:t>.</a:t>
            </a: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3133725" y="1520825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imes" charset="0"/>
                <a:cs typeface="Times" charset="0"/>
              </a:rPr>
              <a:t>manifests as</a:t>
            </a:r>
          </a:p>
        </p:txBody>
      </p:sp>
    </p:spTree>
    <p:extLst>
      <p:ext uri="{BB962C8B-B14F-4D97-AF65-F5344CB8AC3E}">
        <p14:creationId xmlns:p14="http://schemas.microsoft.com/office/powerpoint/2010/main" val="35324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558B-30F8-CB5F-C200-AFA0CFCA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340"/>
            <a:ext cx="8229600" cy="86167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ImageFX</a:t>
            </a:r>
            <a:r>
              <a:rPr lang="en-US" dirty="0"/>
              <a:t> response to prompt:</a:t>
            </a:r>
            <a:br>
              <a:rPr lang="en-US" dirty="0"/>
            </a:br>
            <a:r>
              <a:rPr lang="en-US" sz="3100" dirty="0"/>
              <a:t>The Metaphysics of Causation: An Empiricist Critique</a:t>
            </a:r>
            <a:br>
              <a:rPr lang="en-US" sz="3100" dirty="0"/>
            </a:br>
            <a:r>
              <a:rPr lang="en-US" sz="2000" dirty="0"/>
              <a:t>https://</a:t>
            </a:r>
            <a:r>
              <a:rPr lang="en-US" sz="2000" dirty="0" err="1"/>
              <a:t>aitestkitchen.withgoogle.com</a:t>
            </a:r>
            <a:r>
              <a:rPr lang="en-US" sz="2000" dirty="0"/>
              <a:t>/tools/image-</a:t>
            </a:r>
            <a:r>
              <a:rPr lang="en-US" sz="2000" dirty="0" err="1"/>
              <a:t>fx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B15B7-833B-1F2F-4227-C48D001B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5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E060D0E5-B1C3-E5A1-B2D3-9300896F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2" y="1581926"/>
            <a:ext cx="5072450" cy="50724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32D50E-960E-73D0-7146-D2233A97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876675" y="1266825"/>
            <a:ext cx="3313113" cy="450850"/>
          </a:xfrm>
          <a:custGeom>
            <a:avLst/>
            <a:gdLst>
              <a:gd name="connsiteX0" fmla="*/ 0 w 3313662"/>
              <a:gd name="connsiteY0" fmla="*/ 315903 h 451290"/>
              <a:gd name="connsiteX1" fmla="*/ 0 w 3313662"/>
              <a:gd name="connsiteY1" fmla="*/ 315903 h 451290"/>
              <a:gd name="connsiteX2" fmla="*/ 3313662 w 3313662"/>
              <a:gd name="connsiteY2" fmla="*/ 0 h 451290"/>
              <a:gd name="connsiteX3" fmla="*/ 3042896 w 3313662"/>
              <a:gd name="connsiteY3" fmla="*/ 451290 h 451290"/>
              <a:gd name="connsiteX4" fmla="*/ 0 w 3313662"/>
              <a:gd name="connsiteY4" fmla="*/ 315903 h 45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662" h="451290">
                <a:moveTo>
                  <a:pt x="0" y="315903"/>
                </a:moveTo>
                <a:lnTo>
                  <a:pt x="0" y="315903"/>
                </a:lnTo>
                <a:lnTo>
                  <a:pt x="3313662" y="0"/>
                </a:lnTo>
                <a:lnTo>
                  <a:pt x="3042896" y="451290"/>
                </a:lnTo>
                <a:lnTo>
                  <a:pt x="0" y="315903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84238" y="1298575"/>
            <a:ext cx="2805112" cy="850900"/>
          </a:xfrm>
          <a:custGeom>
            <a:avLst/>
            <a:gdLst>
              <a:gd name="connsiteX0" fmla="*/ 154723 w 2804364"/>
              <a:gd name="connsiteY0" fmla="*/ 0 h 851004"/>
              <a:gd name="connsiteX1" fmla="*/ 2804364 w 2804364"/>
              <a:gd name="connsiteY1" fmla="*/ 96705 h 851004"/>
              <a:gd name="connsiteX2" fmla="*/ 2720555 w 2804364"/>
              <a:gd name="connsiteY2" fmla="*/ 851004 h 851004"/>
              <a:gd name="connsiteX3" fmla="*/ 0 w 2804364"/>
              <a:gd name="connsiteY3" fmla="*/ 696276 h 851004"/>
              <a:gd name="connsiteX4" fmla="*/ 154723 w 2804364"/>
              <a:gd name="connsiteY4" fmla="*/ 0 h 85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364" h="851004">
                <a:moveTo>
                  <a:pt x="154723" y="0"/>
                </a:moveTo>
                <a:lnTo>
                  <a:pt x="2804364" y="96705"/>
                </a:lnTo>
                <a:lnTo>
                  <a:pt x="2720555" y="851004"/>
                </a:lnTo>
                <a:lnTo>
                  <a:pt x="0" y="696276"/>
                </a:lnTo>
                <a:lnTo>
                  <a:pt x="15472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79462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Curie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principle is…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412DD5-B88A-0549-9179-830A8CC64C2F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871538" y="1125538"/>
            <a:ext cx="3114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Times" charset="0"/>
                <a:cs typeface="Times" charset="0"/>
              </a:rPr>
              <a:t>A deep truth of causal metaphysics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4171950" y="1254125"/>
            <a:ext cx="355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" charset="0"/>
                <a:cs typeface="Times" charset="0"/>
              </a:rPr>
              <a:t>Leibniz</a:t>
            </a:r>
            <a:r>
              <a:rPr lang="ja-JP" altLang="en-US" sz="1800">
                <a:latin typeface="Times" charset="0"/>
                <a:cs typeface="Times" charset="0"/>
              </a:rPr>
              <a:t>’</a:t>
            </a:r>
            <a:r>
              <a:rPr lang="en-US" sz="1800">
                <a:latin typeface="Times" charset="0"/>
                <a:cs typeface="Times" charset="0"/>
              </a:rPr>
              <a:t>s principle of sufficient reason applied to causation.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20738" y="3182938"/>
            <a:ext cx="7277100" cy="684212"/>
            <a:chOff x="799406" y="3474934"/>
            <a:chExt cx="7278452" cy="684396"/>
          </a:xfrm>
        </p:grpSpPr>
        <p:sp>
          <p:nvSpPr>
            <p:cNvPr id="22" name="Freeform 21"/>
            <p:cNvSpPr/>
            <p:nvPr/>
          </p:nvSpPr>
          <p:spPr>
            <a:xfrm>
              <a:off x="4041683" y="3628962"/>
              <a:ext cx="3404232" cy="315998"/>
            </a:xfrm>
            <a:custGeom>
              <a:avLst/>
              <a:gdLst>
                <a:gd name="connsiteX0" fmla="*/ 0 w 3403918"/>
                <a:gd name="connsiteY0" fmla="*/ 257880 h 315903"/>
                <a:gd name="connsiteX1" fmla="*/ 0 w 3403918"/>
                <a:gd name="connsiteY1" fmla="*/ 257880 h 315903"/>
                <a:gd name="connsiteX2" fmla="*/ 3146046 w 3403918"/>
                <a:gd name="connsiteY2" fmla="*/ 0 h 315903"/>
                <a:gd name="connsiteX3" fmla="*/ 3403918 w 3403918"/>
                <a:gd name="connsiteY3" fmla="*/ 315903 h 315903"/>
                <a:gd name="connsiteX4" fmla="*/ 0 w 3403918"/>
                <a:gd name="connsiteY4" fmla="*/ 257880 h 3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918" h="315903">
                  <a:moveTo>
                    <a:pt x="0" y="257880"/>
                  </a:moveTo>
                  <a:lnTo>
                    <a:pt x="0" y="257880"/>
                  </a:lnTo>
                  <a:lnTo>
                    <a:pt x="3146046" y="0"/>
                  </a:lnTo>
                  <a:lnTo>
                    <a:pt x="3403918" y="315903"/>
                  </a:lnTo>
                  <a:lnTo>
                    <a:pt x="0" y="25788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H="1" flipV="1">
              <a:off x="843864" y="3759172"/>
              <a:ext cx="3031100" cy="373163"/>
            </a:xfrm>
            <a:custGeom>
              <a:avLst/>
              <a:gdLst>
                <a:gd name="connsiteX0" fmla="*/ 154723 w 2804364"/>
                <a:gd name="connsiteY0" fmla="*/ 0 h 851004"/>
                <a:gd name="connsiteX1" fmla="*/ 2804364 w 2804364"/>
                <a:gd name="connsiteY1" fmla="*/ 96705 h 851004"/>
                <a:gd name="connsiteX2" fmla="*/ 2720555 w 2804364"/>
                <a:gd name="connsiteY2" fmla="*/ 851004 h 851004"/>
                <a:gd name="connsiteX3" fmla="*/ 0 w 2804364"/>
                <a:gd name="connsiteY3" fmla="*/ 696276 h 851004"/>
                <a:gd name="connsiteX4" fmla="*/ 154723 w 2804364"/>
                <a:gd name="connsiteY4" fmla="*/ 0 h 85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64" h="851004">
                  <a:moveTo>
                    <a:pt x="154723" y="0"/>
                  </a:moveTo>
                  <a:lnTo>
                    <a:pt x="2804364" y="96705"/>
                  </a:lnTo>
                  <a:lnTo>
                    <a:pt x="2720555" y="851004"/>
                  </a:lnTo>
                  <a:lnTo>
                    <a:pt x="0" y="696276"/>
                  </a:lnTo>
                  <a:lnTo>
                    <a:pt x="154723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0" name="TextBox 8"/>
            <p:cNvSpPr txBox="1">
              <a:spLocks noChangeArrowheads="1"/>
            </p:cNvSpPr>
            <p:nvPr/>
          </p:nvSpPr>
          <p:spPr bwMode="auto">
            <a:xfrm>
              <a:off x="799406" y="3636110"/>
              <a:ext cx="29674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Times" charset="0"/>
                  <a:cs typeface="Times" charset="0"/>
                </a:rPr>
                <a:t>Demonstrable truth</a:t>
              </a:r>
            </a:p>
          </p:txBody>
        </p:sp>
        <p:sp>
          <p:nvSpPr>
            <p:cNvPr id="20511" name="TextBox 9"/>
            <p:cNvSpPr txBox="1">
              <a:spLocks noChangeArrowheads="1"/>
            </p:cNvSpPr>
            <p:nvPr/>
          </p:nvSpPr>
          <p:spPr bwMode="auto">
            <a:xfrm>
              <a:off x="4242003" y="3474934"/>
              <a:ext cx="38358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For deterministic and indeterministic systems. (Ismael)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73088" y="2281238"/>
            <a:ext cx="7002462" cy="871537"/>
            <a:chOff x="567320" y="2475649"/>
            <a:chExt cx="7001241" cy="870345"/>
          </a:xfrm>
        </p:grpSpPr>
        <p:sp>
          <p:nvSpPr>
            <p:cNvPr id="21" name="Freeform 20"/>
            <p:cNvSpPr/>
            <p:nvPr/>
          </p:nvSpPr>
          <p:spPr>
            <a:xfrm>
              <a:off x="3829063" y="2694424"/>
              <a:ext cx="3404594" cy="413770"/>
            </a:xfrm>
            <a:custGeom>
              <a:avLst/>
              <a:gdLst>
                <a:gd name="connsiteX0" fmla="*/ 0 w 3403917"/>
                <a:gd name="connsiteY0" fmla="*/ 135388 h 412609"/>
                <a:gd name="connsiteX1" fmla="*/ 3365237 w 3403917"/>
                <a:gd name="connsiteY1" fmla="*/ 412609 h 412609"/>
                <a:gd name="connsiteX2" fmla="*/ 3403917 w 3403917"/>
                <a:gd name="connsiteY2" fmla="*/ 0 h 412609"/>
                <a:gd name="connsiteX3" fmla="*/ 0 w 3403917"/>
                <a:gd name="connsiteY3" fmla="*/ 135388 h 41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3917" h="412609">
                  <a:moveTo>
                    <a:pt x="0" y="135388"/>
                  </a:moveTo>
                  <a:lnTo>
                    <a:pt x="3365237" y="412609"/>
                  </a:lnTo>
                  <a:lnTo>
                    <a:pt x="3403917" y="0"/>
                  </a:lnTo>
                  <a:lnTo>
                    <a:pt x="0" y="13538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618111" y="2585036"/>
              <a:ext cx="3030009" cy="760958"/>
            </a:xfrm>
            <a:custGeom>
              <a:avLst/>
              <a:gdLst>
                <a:gd name="connsiteX0" fmla="*/ 154723 w 2804364"/>
                <a:gd name="connsiteY0" fmla="*/ 0 h 851004"/>
                <a:gd name="connsiteX1" fmla="*/ 2804364 w 2804364"/>
                <a:gd name="connsiteY1" fmla="*/ 96705 h 851004"/>
                <a:gd name="connsiteX2" fmla="*/ 2720555 w 2804364"/>
                <a:gd name="connsiteY2" fmla="*/ 851004 h 851004"/>
                <a:gd name="connsiteX3" fmla="*/ 0 w 2804364"/>
                <a:gd name="connsiteY3" fmla="*/ 696276 h 851004"/>
                <a:gd name="connsiteX4" fmla="*/ 154723 w 2804364"/>
                <a:gd name="connsiteY4" fmla="*/ 0 h 85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64" h="851004">
                  <a:moveTo>
                    <a:pt x="154723" y="0"/>
                  </a:moveTo>
                  <a:lnTo>
                    <a:pt x="2804364" y="96705"/>
                  </a:lnTo>
                  <a:lnTo>
                    <a:pt x="2720555" y="851004"/>
                  </a:lnTo>
                  <a:lnTo>
                    <a:pt x="0" y="696276"/>
                  </a:lnTo>
                  <a:lnTo>
                    <a:pt x="154723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2" name="TextBox 7"/>
            <p:cNvSpPr txBox="1">
              <a:spLocks noChangeArrowheads="1"/>
            </p:cNvSpPr>
            <p:nvPr/>
          </p:nvSpPr>
          <p:spPr bwMode="auto">
            <a:xfrm>
              <a:off x="567320" y="2604589"/>
              <a:ext cx="26818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Times" charset="0"/>
                  <a:cs typeface="Times" charset="0"/>
                </a:rPr>
                <a:t>Cheap generality</a:t>
              </a:r>
            </a:p>
          </p:txBody>
        </p:sp>
        <p:sp>
          <p:nvSpPr>
            <p:cNvPr id="20503" name="TextBox 12"/>
            <p:cNvSpPr txBox="1">
              <a:spLocks noChangeArrowheads="1"/>
            </p:cNvSpPr>
            <p:nvPr/>
          </p:nvSpPr>
          <p:spPr bwMode="auto">
            <a:xfrm>
              <a:off x="4287073" y="2475649"/>
              <a:ext cx="3281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Achieved by necessary vagueness. (H. Freudenthal)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1650" y="4705350"/>
            <a:ext cx="7435849" cy="1619249"/>
            <a:chOff x="501650" y="4705350"/>
            <a:chExt cx="7435849" cy="1619249"/>
          </a:xfrm>
        </p:grpSpPr>
        <p:sp>
          <p:nvSpPr>
            <p:cNvPr id="24" name="Freeform 23"/>
            <p:cNvSpPr/>
            <p:nvPr/>
          </p:nvSpPr>
          <p:spPr bwMode="auto">
            <a:xfrm>
              <a:off x="3492500" y="4821238"/>
              <a:ext cx="4444999" cy="1503361"/>
            </a:xfrm>
            <a:custGeom>
              <a:avLst/>
              <a:gdLst>
                <a:gd name="connsiteX0" fmla="*/ 0 w 4789982"/>
                <a:gd name="connsiteY0" fmla="*/ 193410 h 1830949"/>
                <a:gd name="connsiteX1" fmla="*/ 3913216 w 4789982"/>
                <a:gd name="connsiteY1" fmla="*/ 0 h 1830949"/>
                <a:gd name="connsiteX2" fmla="*/ 4789982 w 4789982"/>
                <a:gd name="connsiteY2" fmla="*/ 1830949 h 1830949"/>
                <a:gd name="connsiteX3" fmla="*/ 0 w 4789982"/>
                <a:gd name="connsiteY3" fmla="*/ 193410 h 18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9982" h="1830949">
                  <a:moveTo>
                    <a:pt x="0" y="193410"/>
                  </a:moveTo>
                  <a:lnTo>
                    <a:pt x="3913216" y="0"/>
                  </a:lnTo>
                  <a:lnTo>
                    <a:pt x="4789982" y="1830949"/>
                  </a:lnTo>
                  <a:lnTo>
                    <a:pt x="0" y="19341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 flipH="1">
              <a:off x="501650" y="4795838"/>
              <a:ext cx="2887663" cy="495300"/>
            </a:xfrm>
            <a:custGeom>
              <a:avLst/>
              <a:gdLst>
                <a:gd name="connsiteX0" fmla="*/ 154723 w 2804364"/>
                <a:gd name="connsiteY0" fmla="*/ 0 h 851004"/>
                <a:gd name="connsiteX1" fmla="*/ 2804364 w 2804364"/>
                <a:gd name="connsiteY1" fmla="*/ 96705 h 851004"/>
                <a:gd name="connsiteX2" fmla="*/ 2720555 w 2804364"/>
                <a:gd name="connsiteY2" fmla="*/ 851004 h 851004"/>
                <a:gd name="connsiteX3" fmla="*/ 0 w 2804364"/>
                <a:gd name="connsiteY3" fmla="*/ 696276 h 851004"/>
                <a:gd name="connsiteX4" fmla="*/ 154723 w 2804364"/>
                <a:gd name="connsiteY4" fmla="*/ 0 h 85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64" h="851004">
                  <a:moveTo>
                    <a:pt x="154723" y="0"/>
                  </a:moveTo>
                  <a:lnTo>
                    <a:pt x="2804364" y="96705"/>
                  </a:lnTo>
                  <a:lnTo>
                    <a:pt x="2720555" y="851004"/>
                  </a:lnTo>
                  <a:lnTo>
                    <a:pt x="0" y="696276"/>
                  </a:lnTo>
                  <a:lnTo>
                    <a:pt x="154723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6" name="TextBox 10"/>
            <p:cNvSpPr txBox="1">
              <a:spLocks noChangeArrowheads="1"/>
            </p:cNvSpPr>
            <p:nvPr/>
          </p:nvSpPr>
          <p:spPr bwMode="auto">
            <a:xfrm>
              <a:off x="791782" y="4705350"/>
              <a:ext cx="1877586" cy="58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Falsehood</a:t>
              </a:r>
            </a:p>
          </p:txBody>
        </p:sp>
        <p:sp>
          <p:nvSpPr>
            <p:cNvPr id="20507" name="TextBox 11"/>
            <p:cNvSpPr txBox="1">
              <a:spLocks noChangeArrowheads="1"/>
            </p:cNvSpPr>
            <p:nvPr/>
          </p:nvSpPr>
          <p:spPr bwMode="auto">
            <a:xfrm>
              <a:off x="4144391" y="4711795"/>
              <a:ext cx="3768616" cy="92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Counterexamples: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Indeterministic systems (van Frasssen)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Spontaneous symmetry breaking (??)</a:t>
              </a:r>
            </a:p>
          </p:txBody>
        </p:sp>
        <p:sp>
          <p:nvSpPr>
            <p:cNvPr id="20498" name="TextBox 13"/>
            <p:cNvSpPr txBox="1">
              <a:spLocks noChangeArrowheads="1"/>
            </p:cNvSpPr>
            <p:nvPr/>
          </p:nvSpPr>
          <p:spPr bwMode="auto">
            <a:xfrm>
              <a:off x="4222750" y="5640375"/>
              <a:ext cx="2420173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Times" charset="0"/>
                  <a:cs typeface="Times" charset="0"/>
                </a:rPr>
                <a:t>Time reversal. (Roberts)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34988" y="3997325"/>
            <a:ext cx="7362825" cy="646113"/>
            <a:chOff x="534361" y="3997173"/>
            <a:chExt cx="7363085" cy="646331"/>
          </a:xfrm>
        </p:grpSpPr>
        <p:sp>
          <p:nvSpPr>
            <p:cNvPr id="29" name="Freeform 28"/>
            <p:cNvSpPr/>
            <p:nvPr/>
          </p:nvSpPr>
          <p:spPr>
            <a:xfrm flipV="1">
              <a:off x="534361" y="4143272"/>
              <a:ext cx="2400385" cy="298551"/>
            </a:xfrm>
            <a:custGeom>
              <a:avLst/>
              <a:gdLst>
                <a:gd name="connsiteX0" fmla="*/ 154723 w 2804364"/>
                <a:gd name="connsiteY0" fmla="*/ 0 h 851004"/>
                <a:gd name="connsiteX1" fmla="*/ 2804364 w 2804364"/>
                <a:gd name="connsiteY1" fmla="*/ 96705 h 851004"/>
                <a:gd name="connsiteX2" fmla="*/ 2720555 w 2804364"/>
                <a:gd name="connsiteY2" fmla="*/ 851004 h 851004"/>
                <a:gd name="connsiteX3" fmla="*/ 0 w 2804364"/>
                <a:gd name="connsiteY3" fmla="*/ 696276 h 851004"/>
                <a:gd name="connsiteX4" fmla="*/ 154723 w 2804364"/>
                <a:gd name="connsiteY4" fmla="*/ 0 h 85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64" h="851004">
                  <a:moveTo>
                    <a:pt x="154723" y="0"/>
                  </a:moveTo>
                  <a:lnTo>
                    <a:pt x="2804364" y="96705"/>
                  </a:lnTo>
                  <a:lnTo>
                    <a:pt x="2720555" y="851004"/>
                  </a:lnTo>
                  <a:lnTo>
                    <a:pt x="0" y="696276"/>
                  </a:lnTo>
                  <a:lnTo>
                    <a:pt x="154723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77641" y="4184561"/>
              <a:ext cx="4207024" cy="436710"/>
            </a:xfrm>
            <a:custGeom>
              <a:avLst/>
              <a:gdLst>
                <a:gd name="connsiteX0" fmla="*/ 0 w 4205494"/>
                <a:gd name="connsiteY0" fmla="*/ 69396 h 437191"/>
                <a:gd name="connsiteX1" fmla="*/ 4205494 w 4205494"/>
                <a:gd name="connsiteY1" fmla="*/ 0 h 437191"/>
                <a:gd name="connsiteX2" fmla="*/ 3789108 w 4205494"/>
                <a:gd name="connsiteY2" fmla="*/ 437191 h 437191"/>
                <a:gd name="connsiteX3" fmla="*/ 0 w 4205494"/>
                <a:gd name="connsiteY3" fmla="*/ 69396 h 4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5494" h="437191">
                  <a:moveTo>
                    <a:pt x="0" y="69396"/>
                  </a:moveTo>
                  <a:lnTo>
                    <a:pt x="4205494" y="0"/>
                  </a:lnTo>
                  <a:lnTo>
                    <a:pt x="3789108" y="437191"/>
                  </a:lnTo>
                  <a:lnTo>
                    <a:pt x="0" y="6939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6" name="TextBox 26"/>
            <p:cNvSpPr txBox="1">
              <a:spLocks noChangeArrowheads="1"/>
            </p:cNvSpPr>
            <p:nvPr/>
          </p:nvSpPr>
          <p:spPr bwMode="auto">
            <a:xfrm>
              <a:off x="853590" y="4017993"/>
              <a:ext cx="16996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Times" charset="0"/>
                  <a:cs typeface="Times" charset="0"/>
                </a:rPr>
                <a:t>Irrefutable</a:t>
              </a:r>
            </a:p>
          </p:txBody>
        </p:sp>
        <p:sp>
          <p:nvSpPr>
            <p:cNvPr id="20497" name="TextBox 27"/>
            <p:cNvSpPr txBox="1">
              <a:spLocks noChangeArrowheads="1"/>
            </p:cNvSpPr>
            <p:nvPr/>
          </p:nvSpPr>
          <p:spPr bwMode="auto">
            <a:xfrm>
              <a:off x="4066699" y="3997173"/>
              <a:ext cx="3830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Always protected by seeking hidden asymmetries. (Chalmers)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2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4738-76EF-D84C-9228-9C12A6AEA1A3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16138" y="819150"/>
            <a:ext cx="5330825" cy="4981575"/>
          </a:xfrm>
          <a:custGeom>
            <a:avLst/>
            <a:gdLst>
              <a:gd name="connsiteX0" fmla="*/ 3102073 w 5190940"/>
              <a:gd name="connsiteY0" fmla="*/ 0 h 4434365"/>
              <a:gd name="connsiteX1" fmla="*/ 5190940 w 5190940"/>
              <a:gd name="connsiteY1" fmla="*/ 1887554 h 4434365"/>
              <a:gd name="connsiteX2" fmla="*/ 3872386 w 5190940"/>
              <a:gd name="connsiteY2" fmla="*/ 4434365 h 4434365"/>
              <a:gd name="connsiteX3" fmla="*/ 0 w 5190940"/>
              <a:gd name="connsiteY3" fmla="*/ 2352503 h 4434365"/>
              <a:gd name="connsiteX4" fmla="*/ 3102073 w 5190940"/>
              <a:gd name="connsiteY4" fmla="*/ 0 h 44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940" h="4434365">
                <a:moveTo>
                  <a:pt x="3102073" y="0"/>
                </a:moveTo>
                <a:lnTo>
                  <a:pt x="5190940" y="1887554"/>
                </a:lnTo>
                <a:lnTo>
                  <a:pt x="3872386" y="4434365"/>
                </a:lnTo>
                <a:lnTo>
                  <a:pt x="0" y="2352503"/>
                </a:lnTo>
                <a:lnTo>
                  <a:pt x="310207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1670050" y="1474788"/>
            <a:ext cx="4268788" cy="2220912"/>
          </a:xfrm>
        </p:spPr>
        <p:txBody>
          <a:bodyPr/>
          <a:lstStyle/>
          <a:p>
            <a:pPr algn="r"/>
            <a:r>
              <a:rPr lang="is-IS" sz="6600" dirty="0">
                <a:latin typeface="Times" charset="0"/>
                <a:ea typeface="ＭＳ Ｐゴシック" charset="0"/>
              </a:rPr>
              <a:t>… a Truism</a:t>
            </a:r>
            <a:endParaRPr lang="en-US" sz="6600" dirty="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9100" y="368300"/>
            <a:ext cx="8166100" cy="571500"/>
          </a:xfrm>
          <a:custGeom>
            <a:avLst/>
            <a:gdLst>
              <a:gd name="connsiteX0" fmla="*/ 393700 w 8166100"/>
              <a:gd name="connsiteY0" fmla="*/ 0 h 571500"/>
              <a:gd name="connsiteX1" fmla="*/ 8115300 w 8166100"/>
              <a:gd name="connsiteY1" fmla="*/ 190500 h 571500"/>
              <a:gd name="connsiteX2" fmla="*/ 8166100 w 8166100"/>
              <a:gd name="connsiteY2" fmla="*/ 469900 h 571500"/>
              <a:gd name="connsiteX3" fmla="*/ 0 w 8166100"/>
              <a:gd name="connsiteY3" fmla="*/ 571500 h 571500"/>
              <a:gd name="connsiteX4" fmla="*/ 393700 w 8166100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100" h="571500">
                <a:moveTo>
                  <a:pt x="393700" y="0"/>
                </a:moveTo>
                <a:lnTo>
                  <a:pt x="8115300" y="190500"/>
                </a:lnTo>
                <a:lnTo>
                  <a:pt x="8166100" y="469900"/>
                </a:lnTo>
                <a:lnTo>
                  <a:pt x="0" y="571500"/>
                </a:lnTo>
                <a:lnTo>
                  <a:pt x="3937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Curie’s principle says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00" y="16383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1270000"/>
            <a:ext cx="1790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a </a:t>
            </a:r>
            <a:r>
              <a:rPr lang="en-US" sz="2400" i="1" dirty="0">
                <a:latin typeface="Times"/>
                <a:cs typeface="Times"/>
              </a:rPr>
              <a:t>cause</a:t>
            </a:r>
            <a:r>
              <a:rPr lang="en-US" sz="2400" dirty="0">
                <a:latin typeface="Times"/>
                <a:cs typeface="Times"/>
              </a:rPr>
              <a:t> carries a symmetry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5800" y="1638300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308100"/>
            <a:ext cx="1790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the </a:t>
            </a:r>
            <a:r>
              <a:rPr lang="en-US" sz="2400" i="1" dirty="0">
                <a:latin typeface="Times"/>
                <a:cs typeface="Times"/>
              </a:rPr>
              <a:t>effect</a:t>
            </a:r>
            <a:r>
              <a:rPr lang="en-US" sz="2400" dirty="0">
                <a:latin typeface="Times"/>
                <a:cs typeface="Times"/>
              </a:rPr>
              <a:t> carries that symmetry.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67000" y="1663700"/>
            <a:ext cx="2794000" cy="4445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0200" y="3073400"/>
            <a:ext cx="42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Abundant counterexamples: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96963" y="3876146"/>
            <a:ext cx="2166937" cy="2264304"/>
            <a:chOff x="1096963" y="3876146"/>
            <a:chExt cx="2166937" cy="2264304"/>
          </a:xfrm>
        </p:grpSpPr>
        <p:pic>
          <p:nvPicPr>
            <p:cNvPr id="17" name="Picture 4" descr="alpha decay 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963" y="3876146"/>
              <a:ext cx="1138237" cy="11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1154113" y="5218112"/>
              <a:ext cx="21097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Cause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Spherically symmetric atom.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7000" y="3090862"/>
            <a:ext cx="6151563" cy="3144838"/>
            <a:chOff x="2667000" y="3090862"/>
            <a:chExt cx="6151563" cy="314483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6175375" y="3090862"/>
              <a:ext cx="2643188" cy="3144838"/>
              <a:chOff x="4739857" y="956773"/>
              <a:chExt cx="2644048" cy="3144865"/>
            </a:xfrm>
          </p:grpSpPr>
          <p:pic>
            <p:nvPicPr>
              <p:cNvPr id="15" name="Picture 5" descr="alpha decay 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42816">
                <a:off x="5008797" y="956773"/>
                <a:ext cx="2026841" cy="2196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4739857" y="3178308"/>
                <a:ext cx="264404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latin typeface="Times" charset="0"/>
                    <a:cs typeface="Times" charset="0"/>
                  </a:rPr>
                  <a:t>Effect</a:t>
                </a:r>
                <a:r>
                  <a:rPr lang="en-US" sz="1800">
                    <a:latin typeface="Times" charset="0"/>
                    <a:cs typeface="Times" charset="0"/>
                  </a:rPr>
                  <a:t>.</a:t>
                </a:r>
              </a:p>
              <a:p>
                <a:pPr eaLnBrk="1" hangingPunct="1"/>
                <a:r>
                  <a:rPr lang="en-US" sz="1800">
                    <a:latin typeface="Times" charset="0"/>
                    <a:cs typeface="Times" charset="0"/>
                  </a:rPr>
                  <a:t>Spatially asymmetric emission event.</a:t>
                </a: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2667000" y="4254500"/>
              <a:ext cx="2794000" cy="4445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2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78100" y="1104900"/>
            <a:ext cx="3225800" cy="1569660"/>
            <a:chOff x="2578100" y="1104900"/>
            <a:chExt cx="3225800" cy="1569660"/>
          </a:xfrm>
        </p:grpSpPr>
        <p:sp>
          <p:nvSpPr>
            <p:cNvPr id="22" name="TextBox 21"/>
            <p:cNvSpPr txBox="1"/>
            <p:nvPr/>
          </p:nvSpPr>
          <p:spPr>
            <a:xfrm>
              <a:off x="2578100" y="1612900"/>
              <a:ext cx="9625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6800" y="1104900"/>
              <a:ext cx="2197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 charset="0"/>
                  <a:cs typeface="Times" charset="0"/>
                </a:rPr>
                <a:t>the dependence of effect on cause respects the symmetry,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419100" y="368300"/>
            <a:ext cx="8166100" cy="571500"/>
          </a:xfrm>
          <a:custGeom>
            <a:avLst/>
            <a:gdLst>
              <a:gd name="connsiteX0" fmla="*/ 393700 w 8166100"/>
              <a:gd name="connsiteY0" fmla="*/ 0 h 571500"/>
              <a:gd name="connsiteX1" fmla="*/ 8115300 w 8166100"/>
              <a:gd name="connsiteY1" fmla="*/ 190500 h 571500"/>
              <a:gd name="connsiteX2" fmla="*/ 8166100 w 8166100"/>
              <a:gd name="connsiteY2" fmla="*/ 469900 h 571500"/>
              <a:gd name="connsiteX3" fmla="*/ 0 w 8166100"/>
              <a:gd name="connsiteY3" fmla="*/ 571500 h 571500"/>
              <a:gd name="connsiteX4" fmla="*/ 393700 w 8166100"/>
              <a:gd name="connsiteY4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100" h="571500">
                <a:moveTo>
                  <a:pt x="393700" y="0"/>
                </a:moveTo>
                <a:lnTo>
                  <a:pt x="8115300" y="190500"/>
                </a:lnTo>
                <a:lnTo>
                  <a:pt x="8166100" y="469900"/>
                </a:lnTo>
                <a:lnTo>
                  <a:pt x="0" y="571500"/>
                </a:lnTo>
                <a:lnTo>
                  <a:pt x="3937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Curie’s principle says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400" y="16383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1270000"/>
            <a:ext cx="1790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a </a:t>
            </a:r>
            <a:r>
              <a:rPr lang="en-US" sz="2400" i="1" dirty="0">
                <a:latin typeface="Times"/>
                <a:cs typeface="Times"/>
              </a:rPr>
              <a:t>cause</a:t>
            </a:r>
            <a:r>
              <a:rPr lang="en-US" sz="2400" dirty="0">
                <a:latin typeface="Times"/>
                <a:cs typeface="Times"/>
              </a:rPr>
              <a:t> carries a symmetry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5800" y="1638300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308100"/>
            <a:ext cx="17906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the </a:t>
            </a:r>
            <a:r>
              <a:rPr lang="en-US" sz="2400" i="1" dirty="0">
                <a:latin typeface="Times"/>
                <a:cs typeface="Times"/>
              </a:rPr>
              <a:t>effect</a:t>
            </a:r>
            <a:r>
              <a:rPr lang="en-US" sz="2400" dirty="0">
                <a:latin typeface="Times"/>
                <a:cs typeface="Times"/>
              </a:rPr>
              <a:t> carries that symmetry.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8900" y="3467100"/>
            <a:ext cx="3708400" cy="1919427"/>
            <a:chOff x="88900" y="3467100"/>
            <a:chExt cx="3708400" cy="1919427"/>
          </a:xfrm>
        </p:grpSpPr>
        <p:sp>
          <p:nvSpPr>
            <p:cNvPr id="32" name="Freeform 31"/>
            <p:cNvSpPr/>
            <p:nvPr/>
          </p:nvSpPr>
          <p:spPr>
            <a:xfrm>
              <a:off x="88900" y="3467100"/>
              <a:ext cx="1282700" cy="850900"/>
            </a:xfrm>
            <a:custGeom>
              <a:avLst/>
              <a:gdLst>
                <a:gd name="connsiteX0" fmla="*/ 381000 w 965200"/>
                <a:gd name="connsiteY0" fmla="*/ 0 h 850900"/>
                <a:gd name="connsiteX1" fmla="*/ 965200 w 965200"/>
                <a:gd name="connsiteY1" fmla="*/ 215900 h 850900"/>
                <a:gd name="connsiteX2" fmla="*/ 876300 w 965200"/>
                <a:gd name="connsiteY2" fmla="*/ 850900 h 850900"/>
                <a:gd name="connsiteX3" fmla="*/ 0 w 965200"/>
                <a:gd name="connsiteY3" fmla="*/ 711200 h 850900"/>
                <a:gd name="connsiteX4" fmla="*/ 381000 w 965200"/>
                <a:gd name="connsiteY4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00" h="850900">
                  <a:moveTo>
                    <a:pt x="381000" y="0"/>
                  </a:moveTo>
                  <a:lnTo>
                    <a:pt x="965200" y="215900"/>
                  </a:lnTo>
                  <a:lnTo>
                    <a:pt x="876300" y="850900"/>
                  </a:lnTo>
                  <a:lnTo>
                    <a:pt x="0" y="7112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350520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7101" y="3632200"/>
              <a:ext cx="287019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Curie’s principle is now a tautology.</a:t>
              </a:r>
            </a:p>
            <a:p>
              <a:r>
                <a:rPr lang="en-US" sz="2000" dirty="0">
                  <a:latin typeface="Times"/>
                  <a:cs typeface="Times"/>
                </a:rPr>
                <a:t>It is true no matter what “cause,” “effect” and “symmetry” mean.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52900" y="3619500"/>
            <a:ext cx="4546601" cy="1779727"/>
            <a:chOff x="4152900" y="3619500"/>
            <a:chExt cx="4546601" cy="1779727"/>
          </a:xfrm>
        </p:grpSpPr>
        <p:sp>
          <p:nvSpPr>
            <p:cNvPr id="33" name="Freeform 32"/>
            <p:cNvSpPr/>
            <p:nvPr/>
          </p:nvSpPr>
          <p:spPr>
            <a:xfrm>
              <a:off x="4152900" y="3683000"/>
              <a:ext cx="1282700" cy="850900"/>
            </a:xfrm>
            <a:custGeom>
              <a:avLst/>
              <a:gdLst>
                <a:gd name="connsiteX0" fmla="*/ 381000 w 965200"/>
                <a:gd name="connsiteY0" fmla="*/ 0 h 850900"/>
                <a:gd name="connsiteX1" fmla="*/ 965200 w 965200"/>
                <a:gd name="connsiteY1" fmla="*/ 215900 h 850900"/>
                <a:gd name="connsiteX2" fmla="*/ 876300 w 965200"/>
                <a:gd name="connsiteY2" fmla="*/ 850900 h 850900"/>
                <a:gd name="connsiteX3" fmla="*/ 0 w 965200"/>
                <a:gd name="connsiteY3" fmla="*/ 711200 h 850900"/>
                <a:gd name="connsiteX4" fmla="*/ 381000 w 965200"/>
                <a:gd name="connsiteY4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200" h="850900">
                  <a:moveTo>
                    <a:pt x="381000" y="0"/>
                  </a:moveTo>
                  <a:lnTo>
                    <a:pt x="965200" y="215900"/>
                  </a:lnTo>
                  <a:lnTo>
                    <a:pt x="876300" y="850900"/>
                  </a:lnTo>
                  <a:lnTo>
                    <a:pt x="0" y="7112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7301" y="3644900"/>
              <a:ext cx="36322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Its instantiation in any system is arbitrary.</a:t>
              </a:r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dirty="0">
                  <a:latin typeface="Times"/>
                  <a:cs typeface="Times"/>
                </a:rPr>
                <a:t>It depends on how we choose to stipulate that the terms “cause” and “effect” map into the system.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33900" y="361950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"/>
                  <a:cs typeface="Times"/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01800" y="5854700"/>
            <a:ext cx="5772439" cy="508000"/>
            <a:chOff x="1701800" y="5854700"/>
            <a:chExt cx="5772439" cy="508000"/>
          </a:xfrm>
        </p:grpSpPr>
        <p:sp>
          <p:nvSpPr>
            <p:cNvPr id="35" name="Freeform 34"/>
            <p:cNvSpPr/>
            <p:nvPr/>
          </p:nvSpPr>
          <p:spPr>
            <a:xfrm>
              <a:off x="1701800" y="5892800"/>
              <a:ext cx="5651500" cy="469900"/>
            </a:xfrm>
            <a:custGeom>
              <a:avLst/>
              <a:gdLst>
                <a:gd name="connsiteX0" fmla="*/ 177800 w 5651500"/>
                <a:gd name="connsiteY0" fmla="*/ 0 h 469900"/>
                <a:gd name="connsiteX1" fmla="*/ 5651500 w 5651500"/>
                <a:gd name="connsiteY1" fmla="*/ 50800 h 469900"/>
                <a:gd name="connsiteX2" fmla="*/ 5524500 w 5651500"/>
                <a:gd name="connsiteY2" fmla="*/ 469900 h 469900"/>
                <a:gd name="connsiteX3" fmla="*/ 0 w 5651500"/>
                <a:gd name="connsiteY3" fmla="*/ 381000 h 469900"/>
                <a:gd name="connsiteX4" fmla="*/ 177800 w 5651500"/>
                <a:gd name="connsiteY4" fmla="*/ 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00" h="469900">
                  <a:moveTo>
                    <a:pt x="177800" y="0"/>
                  </a:moveTo>
                  <a:lnTo>
                    <a:pt x="5651500" y="50800"/>
                  </a:lnTo>
                  <a:lnTo>
                    <a:pt x="5524500" y="469900"/>
                  </a:lnTo>
                  <a:lnTo>
                    <a:pt x="0" y="3810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5854700"/>
              <a:ext cx="572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Truism = result easily gained by stipulation.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9000" y="2844800"/>
            <a:ext cx="6996627" cy="461665"/>
            <a:chOff x="889000" y="2844800"/>
            <a:chExt cx="6996627" cy="461665"/>
          </a:xfrm>
        </p:grpSpPr>
        <p:sp>
          <p:nvSpPr>
            <p:cNvPr id="41" name="Freeform 40"/>
            <p:cNvSpPr/>
            <p:nvPr/>
          </p:nvSpPr>
          <p:spPr>
            <a:xfrm>
              <a:off x="1104900" y="2857500"/>
              <a:ext cx="6642100" cy="406400"/>
            </a:xfrm>
            <a:custGeom>
              <a:avLst/>
              <a:gdLst>
                <a:gd name="connsiteX0" fmla="*/ 88900 w 6642100"/>
                <a:gd name="connsiteY0" fmla="*/ 0 h 482600"/>
                <a:gd name="connsiteX1" fmla="*/ 6642100 w 6642100"/>
                <a:gd name="connsiteY1" fmla="*/ 76200 h 482600"/>
                <a:gd name="connsiteX2" fmla="*/ 6565900 w 6642100"/>
                <a:gd name="connsiteY2" fmla="*/ 482600 h 482600"/>
                <a:gd name="connsiteX3" fmla="*/ 0 w 6642100"/>
                <a:gd name="connsiteY3" fmla="*/ 469900 h 482600"/>
                <a:gd name="connsiteX4" fmla="*/ 88900 w 6642100"/>
                <a:gd name="connsiteY4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2100" h="482600">
                  <a:moveTo>
                    <a:pt x="88900" y="0"/>
                  </a:moveTo>
                  <a:lnTo>
                    <a:pt x="6642100" y="76200"/>
                  </a:lnTo>
                  <a:lnTo>
                    <a:pt x="6565900" y="482600"/>
                  </a:lnTo>
                  <a:lnTo>
                    <a:pt x="0" y="4699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9000" y="2844800"/>
              <a:ext cx="6996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dirty="0">
                  <a:latin typeface="Times"/>
                  <a:cs typeface="Times"/>
                </a:rPr>
                <a:t>…</a:t>
              </a:r>
              <a:r>
                <a:rPr lang="en-US" sz="2400" dirty="0">
                  <a:latin typeface="Times"/>
                  <a:cs typeface="Times"/>
                </a:rPr>
                <a:t> then it is protected from the counterexamples, but</a:t>
              </a:r>
              <a:r>
                <a:rPr lang="mr-IN" sz="2400" dirty="0">
                  <a:latin typeface="Times"/>
                  <a:cs typeface="Times"/>
                </a:rPr>
                <a:t>…</a:t>
              </a:r>
              <a:endParaRPr lang="en-US" sz="24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7D6BF4-82F4-1E47-839C-18E3E5BE319B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57488" y="838200"/>
            <a:ext cx="5553075" cy="4975225"/>
          </a:xfrm>
          <a:custGeom>
            <a:avLst/>
            <a:gdLst>
              <a:gd name="connsiteX0" fmla="*/ 3102073 w 5190940"/>
              <a:gd name="connsiteY0" fmla="*/ 0 h 4434365"/>
              <a:gd name="connsiteX1" fmla="*/ 5190940 w 5190940"/>
              <a:gd name="connsiteY1" fmla="*/ 1887554 h 4434365"/>
              <a:gd name="connsiteX2" fmla="*/ 3872386 w 5190940"/>
              <a:gd name="connsiteY2" fmla="*/ 4434365 h 4434365"/>
              <a:gd name="connsiteX3" fmla="*/ 0 w 5190940"/>
              <a:gd name="connsiteY3" fmla="*/ 2352503 h 4434365"/>
              <a:gd name="connsiteX4" fmla="*/ 3102073 w 5190940"/>
              <a:gd name="connsiteY4" fmla="*/ 0 h 44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940" h="4434365">
                <a:moveTo>
                  <a:pt x="3102073" y="0"/>
                </a:moveTo>
                <a:lnTo>
                  <a:pt x="5190940" y="1887554"/>
                </a:lnTo>
                <a:lnTo>
                  <a:pt x="3872386" y="4434365"/>
                </a:lnTo>
                <a:lnTo>
                  <a:pt x="0" y="2352503"/>
                </a:lnTo>
                <a:lnTo>
                  <a:pt x="310207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itle 1"/>
          <p:cNvSpPr>
            <a:spLocks noGrp="1"/>
          </p:cNvSpPr>
          <p:nvPr>
            <p:ph type="title"/>
          </p:nvPr>
        </p:nvSpPr>
        <p:spPr>
          <a:xfrm>
            <a:off x="2019300" y="1309688"/>
            <a:ext cx="4573588" cy="2220912"/>
          </a:xfrm>
        </p:spPr>
        <p:txBody>
          <a:bodyPr>
            <a:normAutofit/>
          </a:bodyPr>
          <a:lstStyle/>
          <a:p>
            <a:pPr algn="r"/>
            <a:r>
              <a:rPr lang="en-US" sz="8800" dirty="0">
                <a:latin typeface="Times" charset="0"/>
                <a:ea typeface="ＭＳ Ｐゴシック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2564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58813" y="409575"/>
            <a:ext cx="8294687" cy="666750"/>
          </a:xfrm>
          <a:custGeom>
            <a:avLst/>
            <a:gdLst>
              <a:gd name="connsiteX0" fmla="*/ 111036 w 6981398"/>
              <a:gd name="connsiteY0" fmla="*/ 0 h 666196"/>
              <a:gd name="connsiteX1" fmla="*/ 6946699 w 6981398"/>
              <a:gd name="connsiteY1" fmla="*/ 242884 h 666196"/>
              <a:gd name="connsiteX2" fmla="*/ 6981398 w 6981398"/>
              <a:gd name="connsiteY2" fmla="*/ 631498 h 666196"/>
              <a:gd name="connsiteX3" fmla="*/ 0 w 6981398"/>
              <a:gd name="connsiteY3" fmla="*/ 666196 h 666196"/>
              <a:gd name="connsiteX4" fmla="*/ 111036 w 6981398"/>
              <a:gd name="connsiteY4" fmla="*/ 0 h 6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398" h="666196">
                <a:moveTo>
                  <a:pt x="111036" y="0"/>
                </a:moveTo>
                <a:lnTo>
                  <a:pt x="6946699" y="242884"/>
                </a:lnTo>
                <a:lnTo>
                  <a:pt x="6981398" y="631498"/>
                </a:lnTo>
                <a:lnTo>
                  <a:pt x="0" y="666196"/>
                </a:lnTo>
                <a:lnTo>
                  <a:pt x="11103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40275" y="1327150"/>
            <a:ext cx="2643188" cy="3144838"/>
            <a:chOff x="4739857" y="956773"/>
            <a:chExt cx="2644048" cy="3144865"/>
          </a:xfrm>
        </p:grpSpPr>
        <p:pic>
          <p:nvPicPr>
            <p:cNvPr id="32776" name="Picture 5" descr="alpha decay 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2816">
              <a:off x="5008797" y="956773"/>
              <a:ext cx="2026841" cy="21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Box 7"/>
            <p:cNvSpPr txBox="1">
              <a:spLocks noChangeArrowheads="1"/>
            </p:cNvSpPr>
            <p:nvPr/>
          </p:nvSpPr>
          <p:spPr bwMode="auto">
            <a:xfrm>
              <a:off x="4739857" y="3178308"/>
              <a:ext cx="26440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Effect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Spatially asymmetric emission event.</a:t>
              </a:r>
            </a:p>
          </p:txBody>
        </p:sp>
      </p:grp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1678"/>
          </a:xfrm>
        </p:spPr>
        <p:txBody>
          <a:bodyPr>
            <a:noAutofit/>
          </a:bodyPr>
          <a:lstStyle/>
          <a:p>
            <a:r>
              <a:rPr lang="en-US" dirty="0">
                <a:latin typeface="Times" charset="0"/>
                <a:ea typeface="ＭＳ Ｐゴシック" charset="0"/>
              </a:rPr>
              <a:t>Alpha Decay (Curie principle does not apply.)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744A51-DD43-5A41-AB08-449A77577B14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32774" name="Picture 4" descr="alpha decay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95450"/>
            <a:ext cx="942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179513" y="2832100"/>
            <a:ext cx="21097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Times" charset="0"/>
                <a:cs typeface="Times" charset="0"/>
              </a:rPr>
              <a:t>Cause</a:t>
            </a:r>
            <a:r>
              <a:rPr lang="en-US" sz="1800">
                <a:latin typeface="Times" charset="0"/>
                <a:cs typeface="Times" charset="0"/>
              </a:rPr>
              <a:t>.</a:t>
            </a:r>
          </a:p>
          <a:p>
            <a:pPr eaLnBrk="1" hangingPunct="1"/>
            <a:r>
              <a:rPr lang="en-US" sz="1800">
                <a:latin typeface="Times" charset="0"/>
                <a:cs typeface="Times" charset="0"/>
              </a:rPr>
              <a:t>Spherically symmetric atom.</a:t>
            </a:r>
          </a:p>
        </p:txBody>
      </p:sp>
    </p:spTree>
    <p:extLst>
      <p:ext uri="{BB962C8B-B14F-4D97-AF65-F5344CB8AC3E}">
        <p14:creationId xmlns:p14="http://schemas.microsoft.com/office/powerpoint/2010/main" val="27121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58813" y="434975"/>
            <a:ext cx="6981825" cy="666750"/>
          </a:xfrm>
          <a:custGeom>
            <a:avLst/>
            <a:gdLst>
              <a:gd name="connsiteX0" fmla="*/ 111036 w 6981398"/>
              <a:gd name="connsiteY0" fmla="*/ 0 h 666196"/>
              <a:gd name="connsiteX1" fmla="*/ 6946699 w 6981398"/>
              <a:gd name="connsiteY1" fmla="*/ 242884 h 666196"/>
              <a:gd name="connsiteX2" fmla="*/ 6981398 w 6981398"/>
              <a:gd name="connsiteY2" fmla="*/ 631498 h 666196"/>
              <a:gd name="connsiteX3" fmla="*/ 0 w 6981398"/>
              <a:gd name="connsiteY3" fmla="*/ 666196 h 666196"/>
              <a:gd name="connsiteX4" fmla="*/ 111036 w 6981398"/>
              <a:gd name="connsiteY4" fmla="*/ 0 h 6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398" h="666196">
                <a:moveTo>
                  <a:pt x="111036" y="0"/>
                </a:moveTo>
                <a:lnTo>
                  <a:pt x="6946699" y="242884"/>
                </a:lnTo>
                <a:lnTo>
                  <a:pt x="6981398" y="631498"/>
                </a:lnTo>
                <a:lnTo>
                  <a:pt x="0" y="666196"/>
                </a:lnTo>
                <a:lnTo>
                  <a:pt x="11103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Alpha Decay (Curie principle applies)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F9043F-E003-1D40-A406-076C82080189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33797" name="Picture 4" descr="alpha decay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95450"/>
            <a:ext cx="942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179513" y="2832100"/>
            <a:ext cx="21097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Times" charset="0"/>
                <a:cs typeface="Times" charset="0"/>
              </a:rPr>
              <a:t>Cause</a:t>
            </a:r>
            <a:r>
              <a:rPr lang="en-US" sz="1800">
                <a:latin typeface="Times" charset="0"/>
                <a:cs typeface="Times" charset="0"/>
              </a:rPr>
              <a:t>.</a:t>
            </a:r>
          </a:p>
          <a:p>
            <a:pPr eaLnBrk="1" hangingPunct="1"/>
            <a:r>
              <a:rPr lang="en-US" sz="1800">
                <a:latin typeface="Times" charset="0"/>
                <a:cs typeface="Times" charset="0"/>
              </a:rPr>
              <a:t>Spherically symmetric atom.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57625" y="1271588"/>
            <a:ext cx="3514725" cy="4962525"/>
            <a:chOff x="3857625" y="1271588"/>
            <a:chExt cx="3514725" cy="4962025"/>
          </a:xfrm>
        </p:grpSpPr>
        <p:sp>
          <p:nvSpPr>
            <p:cNvPr id="33800" name="TextBox 7"/>
            <p:cNvSpPr txBox="1">
              <a:spLocks noChangeArrowheads="1"/>
            </p:cNvSpPr>
            <p:nvPr/>
          </p:nvSpPr>
          <p:spPr bwMode="auto">
            <a:xfrm>
              <a:off x="4288772" y="4940951"/>
              <a:ext cx="303267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Effect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Spatially symmetric </a:t>
              </a:r>
              <a:r>
                <a:rPr lang="en-US">
                  <a:latin typeface="Times" charset="0"/>
                  <a:cs typeface="Times" charset="0"/>
                </a:rPr>
                <a:t>probability distribution</a:t>
              </a:r>
              <a:r>
                <a:rPr lang="en-US" sz="1800">
                  <a:latin typeface="Times" charset="0"/>
                  <a:cs typeface="Times" charset="0"/>
                </a:rPr>
                <a:t> over emission events.</a:t>
              </a:r>
            </a:p>
          </p:txBody>
        </p:sp>
        <p:pic>
          <p:nvPicPr>
            <p:cNvPr id="33801" name="Picture 8" descr="alpha decay 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1271588"/>
              <a:ext cx="3514725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2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58813" y="409575"/>
            <a:ext cx="6981825" cy="666750"/>
          </a:xfrm>
          <a:custGeom>
            <a:avLst/>
            <a:gdLst>
              <a:gd name="connsiteX0" fmla="*/ 111036 w 6981398"/>
              <a:gd name="connsiteY0" fmla="*/ 0 h 666196"/>
              <a:gd name="connsiteX1" fmla="*/ 6946699 w 6981398"/>
              <a:gd name="connsiteY1" fmla="*/ 242884 h 666196"/>
              <a:gd name="connsiteX2" fmla="*/ 6981398 w 6981398"/>
              <a:gd name="connsiteY2" fmla="*/ 631498 h 666196"/>
              <a:gd name="connsiteX3" fmla="*/ 0 w 6981398"/>
              <a:gd name="connsiteY3" fmla="*/ 666196 h 666196"/>
              <a:gd name="connsiteX4" fmla="*/ 111036 w 6981398"/>
              <a:gd name="connsiteY4" fmla="*/ 0 h 6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398" h="666196">
                <a:moveTo>
                  <a:pt x="111036" y="0"/>
                </a:moveTo>
                <a:lnTo>
                  <a:pt x="6946699" y="242884"/>
                </a:lnTo>
                <a:lnTo>
                  <a:pt x="6981398" y="631498"/>
                </a:lnTo>
                <a:lnTo>
                  <a:pt x="0" y="666196"/>
                </a:lnTo>
                <a:lnTo>
                  <a:pt x="11103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Which is the right effect?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480B69-AE3D-A547-9189-286A65ACDE5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34822" name="Picture 4" descr="alpha deca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384300"/>
            <a:ext cx="16732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666750" y="3665538"/>
            <a:ext cx="2136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Times" charset="0"/>
                <a:cs typeface="Times" charset="0"/>
              </a:rPr>
              <a:t>Individual decay events?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854075" y="4857750"/>
            <a:ext cx="168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Times" charset="0"/>
                <a:cs typeface="Times" charset="0"/>
              </a:rPr>
              <a:t>Token causation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178300" y="5738813"/>
            <a:ext cx="3841750" cy="603250"/>
            <a:chOff x="4177736" y="5738999"/>
            <a:chExt cx="3842719" cy="603740"/>
          </a:xfrm>
        </p:grpSpPr>
        <p:sp>
          <p:nvSpPr>
            <p:cNvPr id="15" name="Freeform 14"/>
            <p:cNvSpPr/>
            <p:nvPr/>
          </p:nvSpPr>
          <p:spPr>
            <a:xfrm>
              <a:off x="4414334" y="5800961"/>
              <a:ext cx="3455271" cy="541778"/>
            </a:xfrm>
            <a:custGeom>
              <a:avLst/>
              <a:gdLst>
                <a:gd name="connsiteX0" fmla="*/ 138795 w 3456000"/>
                <a:gd name="connsiteY0" fmla="*/ 0 h 541284"/>
                <a:gd name="connsiteX1" fmla="*/ 138795 w 3456000"/>
                <a:gd name="connsiteY1" fmla="*/ 0 h 541284"/>
                <a:gd name="connsiteX2" fmla="*/ 3456000 w 3456000"/>
                <a:gd name="connsiteY2" fmla="*/ 104093 h 541284"/>
                <a:gd name="connsiteX3" fmla="*/ 3428241 w 3456000"/>
                <a:gd name="connsiteY3" fmla="*/ 541284 h 541284"/>
                <a:gd name="connsiteX4" fmla="*/ 0 w 3456000"/>
                <a:gd name="connsiteY4" fmla="*/ 492707 h 541284"/>
                <a:gd name="connsiteX5" fmla="*/ 138795 w 3456000"/>
                <a:gd name="connsiteY5" fmla="*/ 0 h 54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00" h="541284">
                  <a:moveTo>
                    <a:pt x="138795" y="0"/>
                  </a:moveTo>
                  <a:lnTo>
                    <a:pt x="138795" y="0"/>
                  </a:lnTo>
                  <a:lnTo>
                    <a:pt x="3456000" y="104093"/>
                  </a:lnTo>
                  <a:lnTo>
                    <a:pt x="3428241" y="541284"/>
                  </a:lnTo>
                  <a:lnTo>
                    <a:pt x="0" y="492707"/>
                  </a:lnTo>
                  <a:lnTo>
                    <a:pt x="13879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3" name="TextBox 10"/>
            <p:cNvSpPr txBox="1">
              <a:spLocks noChangeArrowheads="1"/>
            </p:cNvSpPr>
            <p:nvPr/>
          </p:nvSpPr>
          <p:spPr bwMode="auto">
            <a:xfrm>
              <a:off x="4177736" y="5738999"/>
              <a:ext cx="384271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…whichever you like.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1554163" y="4337050"/>
            <a:ext cx="388937" cy="42386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600575" y="1452563"/>
            <a:ext cx="2636838" cy="3719512"/>
            <a:chOff x="4601061" y="1452595"/>
            <a:chExt cx="2637108" cy="3719748"/>
          </a:xfrm>
        </p:grpSpPr>
        <p:pic>
          <p:nvPicPr>
            <p:cNvPr id="34828" name="Picture 5" descr="alpha decay 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709" y="1452595"/>
              <a:ext cx="2096870" cy="206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TextBox 7"/>
            <p:cNvSpPr txBox="1">
              <a:spLocks noChangeArrowheads="1"/>
            </p:cNvSpPr>
            <p:nvPr/>
          </p:nvSpPr>
          <p:spPr bwMode="auto">
            <a:xfrm>
              <a:off x="4601061" y="3636319"/>
              <a:ext cx="26371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Probability distribution over decay events?</a:t>
              </a:r>
            </a:p>
          </p:txBody>
        </p:sp>
        <p:sp>
          <p:nvSpPr>
            <p:cNvPr id="34830" name="TextBox 9"/>
            <p:cNvSpPr txBox="1">
              <a:spLocks noChangeArrowheads="1"/>
            </p:cNvSpPr>
            <p:nvPr/>
          </p:nvSpPr>
          <p:spPr bwMode="auto">
            <a:xfrm>
              <a:off x="4976047" y="4803011"/>
              <a:ext cx="1572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Type causation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572710" y="4322977"/>
              <a:ext cx="388978" cy="423889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84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3200" y="1803400"/>
            <a:ext cx="1308100" cy="1130300"/>
          </a:xfrm>
          <a:custGeom>
            <a:avLst/>
            <a:gdLst>
              <a:gd name="connsiteX0" fmla="*/ 317500 w 1308100"/>
              <a:gd name="connsiteY0" fmla="*/ 0 h 1130300"/>
              <a:gd name="connsiteX1" fmla="*/ 1308100 w 1308100"/>
              <a:gd name="connsiteY1" fmla="*/ 228600 h 1130300"/>
              <a:gd name="connsiteX2" fmla="*/ 1282700 w 1308100"/>
              <a:gd name="connsiteY2" fmla="*/ 863600 h 1130300"/>
              <a:gd name="connsiteX3" fmla="*/ 0 w 1308100"/>
              <a:gd name="connsiteY3" fmla="*/ 1130300 h 1130300"/>
              <a:gd name="connsiteX4" fmla="*/ 317500 w 1308100"/>
              <a:gd name="connsiteY4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1130300">
                <a:moveTo>
                  <a:pt x="317500" y="0"/>
                </a:moveTo>
                <a:lnTo>
                  <a:pt x="1308100" y="228600"/>
                </a:lnTo>
                <a:lnTo>
                  <a:pt x="1282700" y="863600"/>
                </a:lnTo>
                <a:lnTo>
                  <a:pt x="0" y="1130300"/>
                </a:lnTo>
                <a:lnTo>
                  <a:pt x="317500" y="0"/>
                </a:lnTo>
                <a:close/>
              </a:path>
            </a:pathLst>
          </a:custGeom>
          <a:solidFill>
            <a:srgbClr val="FFDC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335A81-8131-4542-B2BB-9D6C7FABA676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28674" name="Freeform 14"/>
          <p:cNvSpPr>
            <a:spLocks/>
          </p:cNvSpPr>
          <p:nvPr/>
        </p:nvSpPr>
        <p:spPr bwMode="auto">
          <a:xfrm>
            <a:off x="393700" y="312738"/>
            <a:ext cx="8661400" cy="957262"/>
          </a:xfrm>
          <a:custGeom>
            <a:avLst/>
            <a:gdLst>
              <a:gd name="T0" fmla="*/ 2147483647 w 3748"/>
              <a:gd name="T1" fmla="*/ 0 h 467"/>
              <a:gd name="T2" fmla="*/ 2147483647 w 3748"/>
              <a:gd name="T3" fmla="*/ 2147483647 h 467"/>
              <a:gd name="T4" fmla="*/ 2147483647 w 3748"/>
              <a:gd name="T5" fmla="*/ 2147483647 h 467"/>
              <a:gd name="T6" fmla="*/ 0 w 3748"/>
              <a:gd name="T7" fmla="*/ 2147483647 h 467"/>
              <a:gd name="T8" fmla="*/ 2147483647 w 3748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8"/>
              <a:gd name="T16" fmla="*/ 0 h 467"/>
              <a:gd name="T17" fmla="*/ 3748 w 3748"/>
              <a:gd name="T18" fmla="*/ 467 h 467"/>
              <a:gd name="connsiteX0" fmla="*/ 640 w 10000"/>
              <a:gd name="connsiteY0" fmla="*/ 0 h 10000"/>
              <a:gd name="connsiteX1" fmla="*/ 9803 w 10000"/>
              <a:gd name="connsiteY1" fmla="*/ 2192 h 10000"/>
              <a:gd name="connsiteX2" fmla="*/ 10000 w 10000"/>
              <a:gd name="connsiteY2" fmla="*/ 9615 h 10000"/>
              <a:gd name="connsiteX3" fmla="*/ 0 w 10000"/>
              <a:gd name="connsiteY3" fmla="*/ 10000 h 10000"/>
              <a:gd name="connsiteX4" fmla="*/ 64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40" y="0"/>
                </a:moveTo>
                <a:lnTo>
                  <a:pt x="9803" y="2192"/>
                </a:lnTo>
                <a:cubicBezTo>
                  <a:pt x="9869" y="4666"/>
                  <a:pt x="9934" y="7141"/>
                  <a:pt x="10000" y="9615"/>
                </a:cubicBezTo>
                <a:lnTo>
                  <a:pt x="0" y="10000"/>
                </a:lnTo>
                <a:cubicBezTo>
                  <a:pt x="213" y="6667"/>
                  <a:pt x="427" y="3333"/>
                  <a:pt x="640" y="0"/>
                </a:cubicBez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1765300" cy="87153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Second horn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828800" y="279400"/>
            <a:ext cx="73152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Causation places no factual restriction on science.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300" y="4102100"/>
            <a:ext cx="2387600" cy="1314628"/>
            <a:chOff x="241300" y="4102100"/>
            <a:chExt cx="2387600" cy="1314628"/>
          </a:xfrm>
        </p:grpSpPr>
        <p:sp>
          <p:nvSpPr>
            <p:cNvPr id="25" name="Freeform 24"/>
            <p:cNvSpPr/>
            <p:nvPr/>
          </p:nvSpPr>
          <p:spPr>
            <a:xfrm>
              <a:off x="241300" y="4102100"/>
              <a:ext cx="1308100" cy="1130300"/>
            </a:xfrm>
            <a:custGeom>
              <a:avLst/>
              <a:gdLst>
                <a:gd name="connsiteX0" fmla="*/ 317500 w 1308100"/>
                <a:gd name="connsiteY0" fmla="*/ 0 h 1130300"/>
                <a:gd name="connsiteX1" fmla="*/ 1308100 w 1308100"/>
                <a:gd name="connsiteY1" fmla="*/ 228600 h 1130300"/>
                <a:gd name="connsiteX2" fmla="*/ 1282700 w 1308100"/>
                <a:gd name="connsiteY2" fmla="*/ 863600 h 1130300"/>
                <a:gd name="connsiteX3" fmla="*/ 0 w 1308100"/>
                <a:gd name="connsiteY3" fmla="*/ 1130300 h 1130300"/>
                <a:gd name="connsiteX4" fmla="*/ 317500 w 1308100"/>
                <a:gd name="connsiteY4" fmla="*/ 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00" h="1130300">
                  <a:moveTo>
                    <a:pt x="317500" y="0"/>
                  </a:moveTo>
                  <a:lnTo>
                    <a:pt x="1308100" y="228600"/>
                  </a:lnTo>
                  <a:lnTo>
                    <a:pt x="1282700" y="863600"/>
                  </a:lnTo>
                  <a:lnTo>
                    <a:pt x="0" y="113030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9100" y="4216400"/>
              <a:ext cx="22098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Value of causal concepts is pragmatic.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0501" y="1955800"/>
            <a:ext cx="243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Causal notions cannot contradict any science.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32100" y="2019300"/>
            <a:ext cx="6032500" cy="1077218"/>
            <a:chOff x="2832100" y="2019300"/>
            <a:chExt cx="60325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3517900" y="2019300"/>
              <a:ext cx="5346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Any science can admit causal description</a:t>
              </a:r>
              <a:r>
                <a:rPr lang="en-US" sz="2000" dirty="0">
                  <a:latin typeface="Times"/>
                  <a:cs typeface="Times"/>
                </a:rPr>
                <a:t> if we choose suitable meanings for our causal terms.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32100" y="2413000"/>
              <a:ext cx="457200" cy="3175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57500" y="4025900"/>
            <a:ext cx="5841999" cy="1815882"/>
            <a:chOff x="2857500" y="4025900"/>
            <a:chExt cx="5841999" cy="1815882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4025900"/>
              <a:ext cx="51942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Facilitate understanding</a:t>
              </a:r>
              <a:r>
                <a:rPr lang="en-US" dirty="0">
                  <a:latin typeface="Times"/>
                  <a:cs typeface="Times"/>
                </a:rPr>
                <a:t> of a science; may even be necessary for understanding.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2000" dirty="0">
                  <a:latin typeface="Times"/>
                  <a:cs typeface="Times"/>
                </a:rPr>
                <a:t>Heuristic value:</a:t>
              </a:r>
              <a:r>
                <a:rPr lang="en-US" dirty="0">
                  <a:latin typeface="Times"/>
                  <a:cs typeface="Times"/>
                </a:rPr>
                <a:t> seeking causes has proven fertile.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More</a:t>
              </a:r>
              <a:r>
                <a:rPr lang="mr-IN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857500" y="4648200"/>
              <a:ext cx="457200" cy="3175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612900"/>
            <a:ext cx="8851900" cy="1854200"/>
            <a:chOff x="406400" y="2603500"/>
            <a:chExt cx="8851900" cy="1854200"/>
          </a:xfrm>
        </p:grpSpPr>
        <p:sp>
          <p:nvSpPr>
            <p:cNvPr id="3" name="Freeform 2"/>
            <p:cNvSpPr/>
            <p:nvPr/>
          </p:nvSpPr>
          <p:spPr>
            <a:xfrm>
              <a:off x="406400" y="2603500"/>
              <a:ext cx="8851900" cy="1854200"/>
            </a:xfrm>
            <a:custGeom>
              <a:avLst/>
              <a:gdLst>
                <a:gd name="connsiteX0" fmla="*/ 317500 w 8001000"/>
                <a:gd name="connsiteY0" fmla="*/ 0 h 1854200"/>
                <a:gd name="connsiteX1" fmla="*/ 8001000 w 8001000"/>
                <a:gd name="connsiteY1" fmla="*/ 139700 h 1854200"/>
                <a:gd name="connsiteX2" fmla="*/ 7835900 w 8001000"/>
                <a:gd name="connsiteY2" fmla="*/ 1854200 h 1854200"/>
                <a:gd name="connsiteX3" fmla="*/ 0 w 8001000"/>
                <a:gd name="connsiteY3" fmla="*/ 1663700 h 1854200"/>
                <a:gd name="connsiteX4" fmla="*/ 317500 w 8001000"/>
                <a:gd name="connsiteY4" fmla="*/ 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000" h="1854200">
                  <a:moveTo>
                    <a:pt x="317500" y="0"/>
                  </a:moveTo>
                  <a:lnTo>
                    <a:pt x="8001000" y="139700"/>
                  </a:lnTo>
                  <a:lnTo>
                    <a:pt x="7835900" y="1854200"/>
                  </a:lnTo>
                  <a:lnTo>
                    <a:pt x="0" y="166370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FF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2641600"/>
              <a:ext cx="77724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Any science can admit causal description</a:t>
              </a:r>
              <a:r>
                <a:rPr lang="en-US" sz="3200" dirty="0">
                  <a:latin typeface="Times"/>
                  <a:cs typeface="Times"/>
                </a:rPr>
                <a:t> if we choose suitable meanings for our causal terms.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93859F-3AA4-A849-BE27-492166D109DD}"/>
              </a:ext>
            </a:extLst>
          </p:cNvPr>
          <p:cNvSpPr>
            <a:spLocks/>
          </p:cNvSpPr>
          <p:nvPr/>
        </p:nvSpPr>
        <p:spPr bwMode="auto">
          <a:xfrm>
            <a:off x="2979250" y="136525"/>
            <a:ext cx="5585399" cy="5743575"/>
          </a:xfrm>
          <a:custGeom>
            <a:avLst/>
            <a:gdLst>
              <a:gd name="T0" fmla="*/ 2147483647 w 3403"/>
              <a:gd name="T1" fmla="*/ 0 h 3618"/>
              <a:gd name="T2" fmla="*/ 0 w 3403"/>
              <a:gd name="T3" fmla="*/ 2147483647 h 3618"/>
              <a:gd name="T4" fmla="*/ 2147483647 w 3403"/>
              <a:gd name="T5" fmla="*/ 2147483647 h 3618"/>
              <a:gd name="T6" fmla="*/ 2147483647 w 3403"/>
              <a:gd name="T7" fmla="*/ 2147483647 h 3618"/>
              <a:gd name="T8" fmla="*/ 2147483647 w 3403"/>
              <a:gd name="T9" fmla="*/ 0 h 3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3"/>
              <a:gd name="T16" fmla="*/ 0 h 3618"/>
              <a:gd name="T17" fmla="*/ 3403 w 3403"/>
              <a:gd name="T18" fmla="*/ 3618 h 3618"/>
              <a:gd name="connsiteX0" fmla="*/ 5470 w 10339"/>
              <a:gd name="connsiteY0" fmla="*/ 0 h 10000"/>
              <a:gd name="connsiteX1" fmla="*/ 0 w 10339"/>
              <a:gd name="connsiteY1" fmla="*/ 7178 h 10000"/>
              <a:gd name="connsiteX2" fmla="*/ 4765 w 10339"/>
              <a:gd name="connsiteY2" fmla="*/ 10000 h 10000"/>
              <a:gd name="connsiteX3" fmla="*/ 10339 w 10339"/>
              <a:gd name="connsiteY3" fmla="*/ 6592 h 10000"/>
              <a:gd name="connsiteX4" fmla="*/ 5470 w 1033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000">
                <a:moveTo>
                  <a:pt x="5470" y="0"/>
                </a:moveTo>
                <a:lnTo>
                  <a:pt x="0" y="7178"/>
                </a:lnTo>
                <a:lnTo>
                  <a:pt x="4765" y="10000"/>
                </a:lnTo>
                <a:lnTo>
                  <a:pt x="10339" y="6592"/>
                </a:lnTo>
                <a:lnTo>
                  <a:pt x="547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CA3FE-EE53-A74B-A69C-2254E810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36" y="1389888"/>
            <a:ext cx="4524451" cy="248716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 debate over </a:t>
            </a:r>
            <a:r>
              <a:rPr lang="en-US" sz="6700" dirty="0"/>
              <a:t>Downward Causation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83CD4-F2DE-8649-A489-BCFABE47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2239F63-A4B0-1F46-AD24-E1CFD826109B}"/>
              </a:ext>
            </a:extLst>
          </p:cNvPr>
          <p:cNvSpPr/>
          <p:nvPr/>
        </p:nvSpPr>
        <p:spPr>
          <a:xfrm>
            <a:off x="363407" y="416213"/>
            <a:ext cx="6081844" cy="771525"/>
          </a:xfrm>
          <a:custGeom>
            <a:avLst/>
            <a:gdLst>
              <a:gd name="connsiteX0" fmla="*/ 192881 w 10844212"/>
              <a:gd name="connsiteY0" fmla="*/ 0 h 1028700"/>
              <a:gd name="connsiteX1" fmla="*/ 10779918 w 10844212"/>
              <a:gd name="connsiteY1" fmla="*/ 171450 h 1028700"/>
              <a:gd name="connsiteX2" fmla="*/ 10844212 w 10844212"/>
              <a:gd name="connsiteY2" fmla="*/ 700088 h 1028700"/>
              <a:gd name="connsiteX3" fmla="*/ 0 w 10844212"/>
              <a:gd name="connsiteY3" fmla="*/ 1028700 h 1028700"/>
              <a:gd name="connsiteX4" fmla="*/ 192881 w 10844212"/>
              <a:gd name="connsiteY4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4212" h="1028700">
                <a:moveTo>
                  <a:pt x="192881" y="0"/>
                </a:moveTo>
                <a:lnTo>
                  <a:pt x="10779918" y="171450"/>
                </a:lnTo>
                <a:lnTo>
                  <a:pt x="10844212" y="700088"/>
                </a:lnTo>
                <a:lnTo>
                  <a:pt x="0" y="1028700"/>
                </a:lnTo>
                <a:lnTo>
                  <a:pt x="19288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05CFC-B747-C049-AE7F-755D625F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Empiricism?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3C17-90DB-CB48-B73A-5FC5FCD94FAC}"/>
              </a:ext>
            </a:extLst>
          </p:cNvPr>
          <p:cNvSpPr txBox="1"/>
          <p:nvPr/>
        </p:nvSpPr>
        <p:spPr>
          <a:xfrm>
            <a:off x="1380603" y="1359772"/>
            <a:ext cx="8114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FC106-4EC3-B745-AD67-95262C3F19E8}"/>
              </a:ext>
            </a:extLst>
          </p:cNvPr>
          <p:cNvSpPr txBox="1"/>
          <p:nvPr/>
        </p:nvSpPr>
        <p:spPr>
          <a:xfrm>
            <a:off x="2171523" y="2046341"/>
            <a:ext cx="162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Small-e empiricism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57DAF-53D3-2549-A969-2A5988F231AD}"/>
              </a:ext>
            </a:extLst>
          </p:cNvPr>
          <p:cNvSpPr txBox="1"/>
          <p:nvPr/>
        </p:nvSpPr>
        <p:spPr>
          <a:xfrm>
            <a:off x="3798388" y="2088629"/>
            <a:ext cx="296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only learn contingent truths of the world from experiences of the world.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A6F7FD-8844-E349-9EE2-8CBC722B61F9}"/>
              </a:ext>
            </a:extLst>
          </p:cNvPr>
          <p:cNvGrpSpPr/>
          <p:nvPr/>
        </p:nvGrpSpPr>
        <p:grpSpPr>
          <a:xfrm>
            <a:off x="1235048" y="3569044"/>
            <a:ext cx="7259381" cy="1569661"/>
            <a:chOff x="1856114" y="4121943"/>
            <a:chExt cx="9679175" cy="2092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FA4094-C8BF-FC4C-92FC-D32107D4CED5}"/>
                </a:ext>
              </a:extLst>
            </p:cNvPr>
            <p:cNvSpPr txBox="1"/>
            <p:nvPr/>
          </p:nvSpPr>
          <p:spPr>
            <a:xfrm>
              <a:off x="1856114" y="4121943"/>
              <a:ext cx="1248633" cy="2092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A46FFB-3116-8948-A37E-842EB1C684B1}"/>
                </a:ext>
              </a:extLst>
            </p:cNvPr>
            <p:cNvSpPr txBox="1"/>
            <p:nvPr/>
          </p:nvSpPr>
          <p:spPr>
            <a:xfrm>
              <a:off x="3043622" y="4576520"/>
              <a:ext cx="2162480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Big-E empiricism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A099CF-FC71-9D4C-B4DB-70FF89DDC256}"/>
                </a:ext>
              </a:extLst>
            </p:cNvPr>
            <p:cNvSpPr txBox="1"/>
            <p:nvPr/>
          </p:nvSpPr>
          <p:spPr>
            <a:xfrm>
              <a:off x="5273901" y="4551001"/>
              <a:ext cx="395387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only contingent truths of the world we can learn are experiences of the world.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13BE0-BB66-A749-B1D3-92C4F41413A3}"/>
                </a:ext>
              </a:extLst>
            </p:cNvPr>
            <p:cNvSpPr txBox="1"/>
            <p:nvPr/>
          </p:nvSpPr>
          <p:spPr>
            <a:xfrm>
              <a:off x="9675530" y="4655476"/>
              <a:ext cx="185975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cannot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know that there truly are quarks.</a:t>
              </a:r>
            </a:p>
          </p:txBody>
        </p:sp>
      </p:grp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419735C-429A-2C48-BB55-4C143B5BF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2" y="1830611"/>
            <a:ext cx="1474500" cy="1185461"/>
          </a:xfr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B11148D0-E0FA-6B4E-AA6F-01E640F0A522}"/>
              </a:ext>
            </a:extLst>
          </p:cNvPr>
          <p:cNvSpPr/>
          <p:nvPr/>
        </p:nvSpPr>
        <p:spPr>
          <a:xfrm>
            <a:off x="206368" y="4220169"/>
            <a:ext cx="8623880" cy="187524"/>
          </a:xfrm>
          <a:custGeom>
            <a:avLst/>
            <a:gdLst>
              <a:gd name="connsiteX0" fmla="*/ 0 w 10694194"/>
              <a:gd name="connsiteY0" fmla="*/ 250032 h 250032"/>
              <a:gd name="connsiteX1" fmla="*/ 1807369 w 10694194"/>
              <a:gd name="connsiteY1" fmla="*/ 42863 h 250032"/>
              <a:gd name="connsiteX2" fmla="*/ 8029575 w 10694194"/>
              <a:gd name="connsiteY2" fmla="*/ 221457 h 250032"/>
              <a:gd name="connsiteX3" fmla="*/ 10694194 w 10694194"/>
              <a:gd name="connsiteY3" fmla="*/ 0 h 250032"/>
              <a:gd name="connsiteX4" fmla="*/ 10694194 w 10694194"/>
              <a:gd name="connsiteY4" fmla="*/ 0 h 250032"/>
              <a:gd name="connsiteX5" fmla="*/ 10694194 w 10694194"/>
              <a:gd name="connsiteY5" fmla="*/ 0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4194" h="250032">
                <a:moveTo>
                  <a:pt x="0" y="250032"/>
                </a:moveTo>
                <a:cubicBezTo>
                  <a:pt x="234553" y="148828"/>
                  <a:pt x="469107" y="47625"/>
                  <a:pt x="1807369" y="42863"/>
                </a:cubicBezTo>
                <a:cubicBezTo>
                  <a:pt x="3145632" y="38100"/>
                  <a:pt x="6548438" y="228601"/>
                  <a:pt x="8029575" y="221457"/>
                </a:cubicBezTo>
                <a:cubicBezTo>
                  <a:pt x="9510712" y="214313"/>
                  <a:pt x="10694194" y="0"/>
                  <a:pt x="10694194" y="0"/>
                </a:cubicBezTo>
                <a:lnTo>
                  <a:pt x="10694194" y="0"/>
                </a:lnTo>
                <a:lnTo>
                  <a:pt x="10694194" y="0"/>
                </a:lnTo>
              </a:path>
            </a:pathLst>
          </a:custGeom>
          <a:noFill/>
          <a:ln w="5016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989E-E241-2D42-8D5F-64795B67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6B3-DF2F-134B-A88D-9309E8115631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DF734-C4E3-D64A-93FE-35C20EB13F55}"/>
              </a:ext>
            </a:extLst>
          </p:cNvPr>
          <p:cNvGrpSpPr/>
          <p:nvPr/>
        </p:nvGrpSpPr>
        <p:grpSpPr>
          <a:xfrm>
            <a:off x="6902288" y="500239"/>
            <a:ext cx="1796268" cy="2296105"/>
            <a:chOff x="8979428" y="136126"/>
            <a:chExt cx="2395023" cy="30614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96928-4139-FD48-997D-81722B0F42DD}"/>
                </a:ext>
              </a:extLst>
            </p:cNvPr>
            <p:cNvSpPr txBox="1"/>
            <p:nvPr/>
          </p:nvSpPr>
          <p:spPr>
            <a:xfrm>
              <a:off x="8979428" y="2520492"/>
              <a:ext cx="239502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</a:t>
              </a:r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</a:t>
              </a:r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learn that there truly are quarks.</a:t>
              </a:r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D023C5F-34E3-DE45-A4E7-6AF055B1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9428" y="136126"/>
              <a:ext cx="2297378" cy="219782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758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E33C5393-DBD4-6B45-90A0-BA7687D08B80}"/>
              </a:ext>
            </a:extLst>
          </p:cNvPr>
          <p:cNvSpPr/>
          <p:nvPr/>
        </p:nvSpPr>
        <p:spPr>
          <a:xfrm flipH="1">
            <a:off x="478033" y="4290311"/>
            <a:ext cx="1375258" cy="830998"/>
          </a:xfrm>
          <a:custGeom>
            <a:avLst/>
            <a:gdLst>
              <a:gd name="connsiteX0" fmla="*/ 0 w 1397203"/>
              <a:gd name="connsiteY0" fmla="*/ 0 h 958291"/>
              <a:gd name="connsiteX1" fmla="*/ 0 w 1397203"/>
              <a:gd name="connsiteY1" fmla="*/ 0 h 958291"/>
              <a:gd name="connsiteX2" fmla="*/ 1397203 w 1397203"/>
              <a:gd name="connsiteY2" fmla="*/ 168249 h 958291"/>
              <a:gd name="connsiteX3" fmla="*/ 1367943 w 1397203"/>
              <a:gd name="connsiteY3" fmla="*/ 958291 h 958291"/>
              <a:gd name="connsiteX4" fmla="*/ 29261 w 1397203"/>
              <a:gd name="connsiteY4" fmla="*/ 841248 h 958291"/>
              <a:gd name="connsiteX5" fmla="*/ 0 w 1397203"/>
              <a:gd name="connsiteY5" fmla="*/ 0 h 958291"/>
              <a:gd name="connsiteX0" fmla="*/ 0 w 1375258"/>
              <a:gd name="connsiteY0" fmla="*/ 0 h 958291"/>
              <a:gd name="connsiteX1" fmla="*/ 0 w 1375258"/>
              <a:gd name="connsiteY1" fmla="*/ 0 h 958291"/>
              <a:gd name="connsiteX2" fmla="*/ 1375258 w 1375258"/>
              <a:gd name="connsiteY2" fmla="*/ 7970 h 958291"/>
              <a:gd name="connsiteX3" fmla="*/ 1367943 w 1375258"/>
              <a:gd name="connsiteY3" fmla="*/ 958291 h 958291"/>
              <a:gd name="connsiteX4" fmla="*/ 29261 w 1375258"/>
              <a:gd name="connsiteY4" fmla="*/ 841248 h 958291"/>
              <a:gd name="connsiteX5" fmla="*/ 0 w 1375258"/>
              <a:gd name="connsiteY5" fmla="*/ 0 h 95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258" h="958291">
                <a:moveTo>
                  <a:pt x="0" y="0"/>
                </a:moveTo>
                <a:lnTo>
                  <a:pt x="0" y="0"/>
                </a:lnTo>
                <a:lnTo>
                  <a:pt x="1375258" y="7970"/>
                </a:lnTo>
                <a:cubicBezTo>
                  <a:pt x="1372820" y="324744"/>
                  <a:pt x="1370381" y="641517"/>
                  <a:pt x="1367943" y="958291"/>
                </a:cubicBezTo>
                <a:lnTo>
                  <a:pt x="29261" y="841248"/>
                </a:ln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3D19AFB-3975-3747-BC02-7599F9A519CC}"/>
              </a:ext>
            </a:extLst>
          </p:cNvPr>
          <p:cNvSpPr/>
          <p:nvPr/>
        </p:nvSpPr>
        <p:spPr>
          <a:xfrm>
            <a:off x="563271" y="1338682"/>
            <a:ext cx="1411833" cy="958291"/>
          </a:xfrm>
          <a:custGeom>
            <a:avLst/>
            <a:gdLst>
              <a:gd name="connsiteX0" fmla="*/ 0 w 1397203"/>
              <a:gd name="connsiteY0" fmla="*/ 0 h 958291"/>
              <a:gd name="connsiteX1" fmla="*/ 0 w 1397203"/>
              <a:gd name="connsiteY1" fmla="*/ 0 h 958291"/>
              <a:gd name="connsiteX2" fmla="*/ 1397203 w 1397203"/>
              <a:gd name="connsiteY2" fmla="*/ 168249 h 958291"/>
              <a:gd name="connsiteX3" fmla="*/ 1367943 w 1397203"/>
              <a:gd name="connsiteY3" fmla="*/ 958291 h 958291"/>
              <a:gd name="connsiteX4" fmla="*/ 29261 w 1397203"/>
              <a:gd name="connsiteY4" fmla="*/ 841248 h 958291"/>
              <a:gd name="connsiteX5" fmla="*/ 0 w 1397203"/>
              <a:gd name="connsiteY5" fmla="*/ 0 h 958291"/>
              <a:gd name="connsiteX0" fmla="*/ 0 w 1411833"/>
              <a:gd name="connsiteY0" fmla="*/ 0 h 958291"/>
              <a:gd name="connsiteX1" fmla="*/ 0 w 1411833"/>
              <a:gd name="connsiteY1" fmla="*/ 0 h 958291"/>
              <a:gd name="connsiteX2" fmla="*/ 1411833 w 1411833"/>
              <a:gd name="connsiteY2" fmla="*/ 58521 h 958291"/>
              <a:gd name="connsiteX3" fmla="*/ 1367943 w 1411833"/>
              <a:gd name="connsiteY3" fmla="*/ 958291 h 958291"/>
              <a:gd name="connsiteX4" fmla="*/ 29261 w 1411833"/>
              <a:gd name="connsiteY4" fmla="*/ 841248 h 958291"/>
              <a:gd name="connsiteX5" fmla="*/ 0 w 1411833"/>
              <a:gd name="connsiteY5" fmla="*/ 0 h 95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833" h="958291">
                <a:moveTo>
                  <a:pt x="0" y="0"/>
                </a:moveTo>
                <a:lnTo>
                  <a:pt x="0" y="0"/>
                </a:lnTo>
                <a:lnTo>
                  <a:pt x="1411833" y="58521"/>
                </a:lnTo>
                <a:lnTo>
                  <a:pt x="1367943" y="958291"/>
                </a:lnTo>
                <a:lnTo>
                  <a:pt x="29261" y="841248"/>
                </a:ln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9D32BE4-1A78-C442-8C99-1B487082A099}"/>
              </a:ext>
            </a:extLst>
          </p:cNvPr>
          <p:cNvSpPr/>
          <p:nvPr/>
        </p:nvSpPr>
        <p:spPr>
          <a:xfrm>
            <a:off x="876647" y="2459216"/>
            <a:ext cx="556085" cy="154985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AB133-2D34-EA47-AB25-8400E7B1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3" y="257746"/>
            <a:ext cx="8229600" cy="5974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Downward causation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E5A65-F3D5-2D4F-A836-B301E690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0B8CC-EA5B-7046-AB0C-224F6FF50B90}"/>
              </a:ext>
            </a:extLst>
          </p:cNvPr>
          <p:cNvSpPr txBox="1"/>
          <p:nvPr/>
        </p:nvSpPr>
        <p:spPr>
          <a:xfrm>
            <a:off x="490119" y="1421441"/>
            <a:ext cx="106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Upper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CF2A9-5CDB-F544-8F15-0CE298D5621F}"/>
              </a:ext>
            </a:extLst>
          </p:cNvPr>
          <p:cNvSpPr txBox="1"/>
          <p:nvPr/>
        </p:nvSpPr>
        <p:spPr>
          <a:xfrm>
            <a:off x="468044" y="4215846"/>
            <a:ext cx="1068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Lower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002C94-0649-2A43-A5A5-083C6836DF49}"/>
              </a:ext>
            </a:extLst>
          </p:cNvPr>
          <p:cNvSpPr txBox="1"/>
          <p:nvPr/>
        </p:nvSpPr>
        <p:spPr>
          <a:xfrm>
            <a:off x="490119" y="2818643"/>
            <a:ext cx="132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causally acts 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3045E5-E17D-9D4B-A6B7-DDC3DFCAEA37}"/>
              </a:ext>
            </a:extLst>
          </p:cNvPr>
          <p:cNvGrpSpPr/>
          <p:nvPr/>
        </p:nvGrpSpPr>
        <p:grpSpPr>
          <a:xfrm>
            <a:off x="2323426" y="1387648"/>
            <a:ext cx="2999232" cy="4756196"/>
            <a:chOff x="1891830" y="1387648"/>
            <a:chExt cx="2999232" cy="4756196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1CD60F1-E07D-CC4E-A1B9-D05ED746F274}"/>
                </a:ext>
              </a:extLst>
            </p:cNvPr>
            <p:cNvSpPr/>
            <p:nvPr/>
          </p:nvSpPr>
          <p:spPr>
            <a:xfrm flipV="1">
              <a:off x="1917754" y="4213192"/>
              <a:ext cx="2878359" cy="1930652"/>
            </a:xfrm>
            <a:custGeom>
              <a:avLst/>
              <a:gdLst>
                <a:gd name="connsiteX0" fmla="*/ 0 w 1397203"/>
                <a:gd name="connsiteY0" fmla="*/ 0 h 958291"/>
                <a:gd name="connsiteX1" fmla="*/ 0 w 1397203"/>
                <a:gd name="connsiteY1" fmla="*/ 0 h 958291"/>
                <a:gd name="connsiteX2" fmla="*/ 1397203 w 1397203"/>
                <a:gd name="connsiteY2" fmla="*/ 168249 h 958291"/>
                <a:gd name="connsiteX3" fmla="*/ 1367943 w 1397203"/>
                <a:gd name="connsiteY3" fmla="*/ 958291 h 958291"/>
                <a:gd name="connsiteX4" fmla="*/ 29261 w 1397203"/>
                <a:gd name="connsiteY4" fmla="*/ 841248 h 958291"/>
                <a:gd name="connsiteX5" fmla="*/ 0 w 1397203"/>
                <a:gd name="connsiteY5" fmla="*/ 0 h 958291"/>
                <a:gd name="connsiteX0" fmla="*/ 0 w 1397203"/>
                <a:gd name="connsiteY0" fmla="*/ 0 h 843266"/>
                <a:gd name="connsiteX1" fmla="*/ 0 w 1397203"/>
                <a:gd name="connsiteY1" fmla="*/ 0 h 843266"/>
                <a:gd name="connsiteX2" fmla="*/ 1397203 w 1397203"/>
                <a:gd name="connsiteY2" fmla="*/ 168249 h 843266"/>
                <a:gd name="connsiteX3" fmla="*/ 1350778 w 1397203"/>
                <a:gd name="connsiteY3" fmla="*/ 843266 h 843266"/>
                <a:gd name="connsiteX4" fmla="*/ 29261 w 1397203"/>
                <a:gd name="connsiteY4" fmla="*/ 841248 h 843266"/>
                <a:gd name="connsiteX5" fmla="*/ 0 w 1397203"/>
                <a:gd name="connsiteY5" fmla="*/ 0 h 843266"/>
                <a:gd name="connsiteX0" fmla="*/ 0 w 1350778"/>
                <a:gd name="connsiteY0" fmla="*/ 0 h 843266"/>
                <a:gd name="connsiteX1" fmla="*/ 0 w 1350778"/>
                <a:gd name="connsiteY1" fmla="*/ 0 h 843266"/>
                <a:gd name="connsiteX2" fmla="*/ 1301081 w 1350778"/>
                <a:gd name="connsiteY2" fmla="*/ 56420 h 843266"/>
                <a:gd name="connsiteX3" fmla="*/ 1350778 w 1350778"/>
                <a:gd name="connsiteY3" fmla="*/ 843266 h 843266"/>
                <a:gd name="connsiteX4" fmla="*/ 29261 w 1350778"/>
                <a:gd name="connsiteY4" fmla="*/ 841248 h 843266"/>
                <a:gd name="connsiteX5" fmla="*/ 0 w 1350778"/>
                <a:gd name="connsiteY5" fmla="*/ 0 h 84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8" h="843266">
                  <a:moveTo>
                    <a:pt x="0" y="0"/>
                  </a:moveTo>
                  <a:lnTo>
                    <a:pt x="0" y="0"/>
                  </a:lnTo>
                  <a:lnTo>
                    <a:pt x="1301081" y="56420"/>
                  </a:lnTo>
                  <a:lnTo>
                    <a:pt x="1350778" y="843266"/>
                  </a:lnTo>
                  <a:lnTo>
                    <a:pt x="29261" y="841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A9D8B1D-5016-7A4D-ABD8-F1DCE2636822}"/>
                </a:ext>
              </a:extLst>
            </p:cNvPr>
            <p:cNvSpPr/>
            <p:nvPr/>
          </p:nvSpPr>
          <p:spPr>
            <a:xfrm>
              <a:off x="1891830" y="1387648"/>
              <a:ext cx="2999232" cy="1143411"/>
            </a:xfrm>
            <a:custGeom>
              <a:avLst/>
              <a:gdLst>
                <a:gd name="connsiteX0" fmla="*/ 0 w 1397203"/>
                <a:gd name="connsiteY0" fmla="*/ 0 h 958291"/>
                <a:gd name="connsiteX1" fmla="*/ 0 w 1397203"/>
                <a:gd name="connsiteY1" fmla="*/ 0 h 958291"/>
                <a:gd name="connsiteX2" fmla="*/ 1397203 w 1397203"/>
                <a:gd name="connsiteY2" fmla="*/ 168249 h 958291"/>
                <a:gd name="connsiteX3" fmla="*/ 1367943 w 1397203"/>
                <a:gd name="connsiteY3" fmla="*/ 958291 h 958291"/>
                <a:gd name="connsiteX4" fmla="*/ 29261 w 1397203"/>
                <a:gd name="connsiteY4" fmla="*/ 841248 h 958291"/>
                <a:gd name="connsiteX5" fmla="*/ 0 w 1397203"/>
                <a:gd name="connsiteY5" fmla="*/ 0 h 958291"/>
                <a:gd name="connsiteX0" fmla="*/ 0 w 1407502"/>
                <a:gd name="connsiteY0" fmla="*/ 0 h 958291"/>
                <a:gd name="connsiteX1" fmla="*/ 0 w 1407502"/>
                <a:gd name="connsiteY1" fmla="*/ 0 h 958291"/>
                <a:gd name="connsiteX2" fmla="*/ 1407502 w 1407502"/>
                <a:gd name="connsiteY2" fmla="*/ 50253 h 958291"/>
                <a:gd name="connsiteX3" fmla="*/ 1367943 w 1407502"/>
                <a:gd name="connsiteY3" fmla="*/ 958291 h 958291"/>
                <a:gd name="connsiteX4" fmla="*/ 29261 w 1407502"/>
                <a:gd name="connsiteY4" fmla="*/ 841248 h 958291"/>
                <a:gd name="connsiteX5" fmla="*/ 0 w 1407502"/>
                <a:gd name="connsiteY5" fmla="*/ 0 h 958291"/>
                <a:gd name="connsiteX0" fmla="*/ 48061 w 1407502"/>
                <a:gd name="connsiteY0" fmla="*/ 0 h 970711"/>
                <a:gd name="connsiteX1" fmla="*/ 0 w 1407502"/>
                <a:gd name="connsiteY1" fmla="*/ 12420 h 970711"/>
                <a:gd name="connsiteX2" fmla="*/ 1407502 w 1407502"/>
                <a:gd name="connsiteY2" fmla="*/ 62673 h 970711"/>
                <a:gd name="connsiteX3" fmla="*/ 1367943 w 1407502"/>
                <a:gd name="connsiteY3" fmla="*/ 970711 h 970711"/>
                <a:gd name="connsiteX4" fmla="*/ 29261 w 1407502"/>
                <a:gd name="connsiteY4" fmla="*/ 853668 h 970711"/>
                <a:gd name="connsiteX5" fmla="*/ 48061 w 1407502"/>
                <a:gd name="connsiteY5" fmla="*/ 0 h 9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7502" h="970711">
                  <a:moveTo>
                    <a:pt x="48061" y="0"/>
                  </a:moveTo>
                  <a:lnTo>
                    <a:pt x="0" y="12420"/>
                  </a:lnTo>
                  <a:lnTo>
                    <a:pt x="1407502" y="62673"/>
                  </a:lnTo>
                  <a:lnTo>
                    <a:pt x="1367943" y="970711"/>
                  </a:lnTo>
                  <a:lnTo>
                    <a:pt x="29261" y="853668"/>
                  </a:lnTo>
                  <a:lnTo>
                    <a:pt x="48061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C8C188-91BC-AA41-823A-C6F36F09B645}"/>
                </a:ext>
              </a:extLst>
            </p:cNvPr>
            <p:cNvSpPr txBox="1"/>
            <p:nvPr/>
          </p:nvSpPr>
          <p:spPr>
            <a:xfrm>
              <a:off x="2172614" y="1541908"/>
              <a:ext cx="2335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Thermodynamics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6BA83-4ADB-4840-9D1B-E8F45B820F55}"/>
                </a:ext>
              </a:extLst>
            </p:cNvPr>
            <p:cNvSpPr txBox="1"/>
            <p:nvPr/>
          </p:nvSpPr>
          <p:spPr>
            <a:xfrm>
              <a:off x="2120618" y="4215846"/>
              <a:ext cx="2395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Statistical physics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B5B4348-315A-1248-9DF5-FE87FE7C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3022528" y="901082"/>
              <a:ext cx="545939" cy="250662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D9E7AA5-4D2E-3048-A3DA-4462CCE2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1952" y="4677511"/>
              <a:ext cx="2195881" cy="1375442"/>
            </a:xfrm>
            <a:prstGeom prst="rect">
              <a:avLst/>
            </a:prstGeom>
          </p:spPr>
        </p:pic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DC2A555F-9C73-5E47-A6A3-0BFBA04A9499}"/>
                </a:ext>
              </a:extLst>
            </p:cNvPr>
            <p:cNvSpPr/>
            <p:nvPr/>
          </p:nvSpPr>
          <p:spPr>
            <a:xfrm>
              <a:off x="3063891" y="2693367"/>
              <a:ext cx="556085" cy="108892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3EB763-5E70-D849-95B8-1E5343D6148D}"/>
              </a:ext>
            </a:extLst>
          </p:cNvPr>
          <p:cNvGrpSpPr/>
          <p:nvPr/>
        </p:nvGrpSpPr>
        <p:grpSpPr>
          <a:xfrm>
            <a:off x="5757060" y="1245878"/>
            <a:ext cx="3007371" cy="5110472"/>
            <a:chOff x="5201107" y="1245878"/>
            <a:chExt cx="3007371" cy="5110472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1D8192E-D7D7-384B-AAF5-9C2599F23B04}"/>
                </a:ext>
              </a:extLst>
            </p:cNvPr>
            <p:cNvSpPr/>
            <p:nvPr/>
          </p:nvSpPr>
          <p:spPr>
            <a:xfrm flipV="1">
              <a:off x="5201107" y="4215846"/>
              <a:ext cx="2025138" cy="2140504"/>
            </a:xfrm>
            <a:custGeom>
              <a:avLst/>
              <a:gdLst>
                <a:gd name="connsiteX0" fmla="*/ 0 w 1697127"/>
                <a:gd name="connsiteY0" fmla="*/ 36576 h 1411834"/>
                <a:gd name="connsiteX1" fmla="*/ 0 w 1697127"/>
                <a:gd name="connsiteY1" fmla="*/ 36576 h 1411834"/>
                <a:gd name="connsiteX2" fmla="*/ 1697127 w 1697127"/>
                <a:gd name="connsiteY2" fmla="*/ 0 h 1411834"/>
                <a:gd name="connsiteX3" fmla="*/ 1675181 w 1697127"/>
                <a:gd name="connsiteY3" fmla="*/ 1382573 h 1411834"/>
                <a:gd name="connsiteX4" fmla="*/ 146304 w 1697127"/>
                <a:gd name="connsiteY4" fmla="*/ 1411834 h 1411834"/>
                <a:gd name="connsiteX5" fmla="*/ 0 w 1697127"/>
                <a:gd name="connsiteY5" fmla="*/ 36576 h 14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127" h="1411834">
                  <a:moveTo>
                    <a:pt x="0" y="36576"/>
                  </a:moveTo>
                  <a:lnTo>
                    <a:pt x="0" y="36576"/>
                  </a:lnTo>
                  <a:lnTo>
                    <a:pt x="1697127" y="0"/>
                  </a:lnTo>
                  <a:lnTo>
                    <a:pt x="1675181" y="1382573"/>
                  </a:lnTo>
                  <a:lnTo>
                    <a:pt x="146304" y="1411834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8A61060-4D43-794C-8AD7-C4A084293EFA}"/>
                </a:ext>
              </a:extLst>
            </p:cNvPr>
            <p:cNvSpPr/>
            <p:nvPr/>
          </p:nvSpPr>
          <p:spPr>
            <a:xfrm>
              <a:off x="5201107" y="1245878"/>
              <a:ext cx="1866036" cy="1767986"/>
            </a:xfrm>
            <a:custGeom>
              <a:avLst/>
              <a:gdLst>
                <a:gd name="connsiteX0" fmla="*/ 0 w 1697127"/>
                <a:gd name="connsiteY0" fmla="*/ 36576 h 1411834"/>
                <a:gd name="connsiteX1" fmla="*/ 0 w 1697127"/>
                <a:gd name="connsiteY1" fmla="*/ 36576 h 1411834"/>
                <a:gd name="connsiteX2" fmla="*/ 1697127 w 1697127"/>
                <a:gd name="connsiteY2" fmla="*/ 0 h 1411834"/>
                <a:gd name="connsiteX3" fmla="*/ 1675181 w 1697127"/>
                <a:gd name="connsiteY3" fmla="*/ 1382573 h 1411834"/>
                <a:gd name="connsiteX4" fmla="*/ 146304 w 1697127"/>
                <a:gd name="connsiteY4" fmla="*/ 1411834 h 1411834"/>
                <a:gd name="connsiteX5" fmla="*/ 0 w 1697127"/>
                <a:gd name="connsiteY5" fmla="*/ 36576 h 14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127" h="1411834">
                  <a:moveTo>
                    <a:pt x="0" y="36576"/>
                  </a:moveTo>
                  <a:lnTo>
                    <a:pt x="0" y="36576"/>
                  </a:lnTo>
                  <a:lnTo>
                    <a:pt x="1697127" y="0"/>
                  </a:lnTo>
                  <a:lnTo>
                    <a:pt x="1675181" y="1382573"/>
                  </a:lnTo>
                  <a:lnTo>
                    <a:pt x="146304" y="1411834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3F19F5-2224-B749-A9BA-28986AD1EAF4}"/>
                </a:ext>
              </a:extLst>
            </p:cNvPr>
            <p:cNvSpPr txBox="1"/>
            <p:nvPr/>
          </p:nvSpPr>
          <p:spPr>
            <a:xfrm>
              <a:off x="5296204" y="1366345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mental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A90AA3-09A2-5943-8924-02F65BEBCBD0}"/>
                </a:ext>
              </a:extLst>
            </p:cNvPr>
            <p:cNvSpPr txBox="1"/>
            <p:nvPr/>
          </p:nvSpPr>
          <p:spPr>
            <a:xfrm>
              <a:off x="5303519" y="4244145"/>
              <a:ext cx="1763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physical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310158-91FB-8342-87E6-F55776FC086F}"/>
                </a:ext>
              </a:extLst>
            </p:cNvPr>
            <p:cNvSpPr/>
            <p:nvPr/>
          </p:nvSpPr>
          <p:spPr>
            <a:xfrm>
              <a:off x="7724851" y="1719072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427259-440C-BD4B-BDAD-90291445D2AE}"/>
                </a:ext>
              </a:extLst>
            </p:cNvPr>
            <p:cNvSpPr/>
            <p:nvPr/>
          </p:nvSpPr>
          <p:spPr>
            <a:xfrm>
              <a:off x="7907731" y="1719072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205345-E4C4-7048-BD70-E43C658A2C98}"/>
                </a:ext>
              </a:extLst>
            </p:cNvPr>
            <p:cNvSpPr/>
            <p:nvPr/>
          </p:nvSpPr>
          <p:spPr>
            <a:xfrm>
              <a:off x="8083296" y="1719072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BA1D20-700C-D442-AC01-10D2E75A6E1D}"/>
                </a:ext>
              </a:extLst>
            </p:cNvPr>
            <p:cNvSpPr/>
            <p:nvPr/>
          </p:nvSpPr>
          <p:spPr>
            <a:xfrm>
              <a:off x="7732166" y="4433010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B93098-254B-2F4B-8464-51C6611436FE}"/>
                </a:ext>
              </a:extLst>
            </p:cNvPr>
            <p:cNvSpPr/>
            <p:nvPr/>
          </p:nvSpPr>
          <p:spPr>
            <a:xfrm>
              <a:off x="7915046" y="4433010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A5B141-96E3-E74A-AC5D-7F2E4EB2847A}"/>
                </a:ext>
              </a:extLst>
            </p:cNvPr>
            <p:cNvSpPr/>
            <p:nvPr/>
          </p:nvSpPr>
          <p:spPr>
            <a:xfrm>
              <a:off x="8090611" y="4433010"/>
              <a:ext cx="117867" cy="117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loud Callout 16">
              <a:extLst>
                <a:ext uri="{FF2B5EF4-FFF2-40B4-BE49-F238E27FC236}">
                  <a16:creationId xmlns:a16="http://schemas.microsoft.com/office/drawing/2014/main" id="{3870D42C-E4F4-FB4A-8C1A-2E47574855EA}"/>
                </a:ext>
              </a:extLst>
            </p:cNvPr>
            <p:cNvSpPr/>
            <p:nvPr/>
          </p:nvSpPr>
          <p:spPr>
            <a:xfrm>
              <a:off x="5442508" y="1972023"/>
              <a:ext cx="1428166" cy="754257"/>
            </a:xfrm>
            <a:prstGeom prst="cloudCallout">
              <a:avLst>
                <a:gd name="adj1" fmla="val -28004"/>
                <a:gd name="adj2" fmla="val 78018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8" name="Picture 37" descr="A close-up of the brain&#10;&#10;Description automatically generated with medium confidence">
              <a:extLst>
                <a:ext uri="{FF2B5EF4-FFF2-40B4-BE49-F238E27FC236}">
                  <a16:creationId xmlns:a16="http://schemas.microsoft.com/office/drawing/2014/main" id="{623C8202-3A75-0C4C-805A-04B34A693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5489976" y="4642934"/>
              <a:ext cx="1447399" cy="1668529"/>
            </a:xfrm>
            <a:prstGeom prst="rect">
              <a:avLst/>
            </a:prstGeom>
          </p:spPr>
        </p:pic>
        <p:sp>
          <p:nvSpPr>
            <p:cNvPr id="39" name="Down Arrow 38">
              <a:extLst>
                <a:ext uri="{FF2B5EF4-FFF2-40B4-BE49-F238E27FC236}">
                  <a16:creationId xmlns:a16="http://schemas.microsoft.com/office/drawing/2014/main" id="{0EB8ADE7-6FF0-0842-843A-94B57DA15DBB}"/>
                </a:ext>
              </a:extLst>
            </p:cNvPr>
            <p:cNvSpPr/>
            <p:nvPr/>
          </p:nvSpPr>
          <p:spPr>
            <a:xfrm>
              <a:off x="5907288" y="3157877"/>
              <a:ext cx="556085" cy="8155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6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B2A9-B2EC-1C43-BC5A-3058DBC5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5" y="154033"/>
            <a:ext cx="7355229" cy="861678"/>
          </a:xfrm>
        </p:spPr>
        <p:txBody>
          <a:bodyPr/>
          <a:lstStyle/>
          <a:p>
            <a:pPr algn="ctr"/>
            <a:r>
              <a:rPr lang="en-US" dirty="0"/>
              <a:t>Is downward causation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F8409-B751-254E-8E60-2B471C14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31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28BAC-3B9A-D54B-956D-FD3AE8EB552F}"/>
              </a:ext>
            </a:extLst>
          </p:cNvPr>
          <p:cNvGrpSpPr/>
          <p:nvPr/>
        </p:nvGrpSpPr>
        <p:grpSpPr>
          <a:xfrm>
            <a:off x="1521562" y="1192378"/>
            <a:ext cx="2977286" cy="1821484"/>
            <a:chOff x="1521562" y="1192378"/>
            <a:chExt cx="2977286" cy="1821484"/>
          </a:xfrm>
        </p:grpSpPr>
        <p:sp>
          <p:nvSpPr>
            <p:cNvPr id="20" name="Oval Callout 19">
              <a:extLst>
                <a:ext uri="{FF2B5EF4-FFF2-40B4-BE49-F238E27FC236}">
                  <a16:creationId xmlns:a16="http://schemas.microsoft.com/office/drawing/2014/main" id="{34A9819E-47CD-1849-952F-E689EA0798AA}"/>
                </a:ext>
              </a:extLst>
            </p:cNvPr>
            <p:cNvSpPr/>
            <p:nvPr/>
          </p:nvSpPr>
          <p:spPr>
            <a:xfrm>
              <a:off x="1521562" y="1192378"/>
              <a:ext cx="2977286" cy="1821484"/>
            </a:xfrm>
            <a:prstGeom prst="wedgeEllipseCallout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74CE9-4CE9-DC41-8F2F-9000BA8B8F9E}"/>
                </a:ext>
              </a:extLst>
            </p:cNvPr>
            <p:cNvSpPr txBox="1"/>
            <p:nvPr/>
          </p:nvSpPr>
          <p:spPr>
            <a:xfrm>
              <a:off x="2191711" y="1396903"/>
              <a:ext cx="16369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i="1" dirty="0">
                  <a:latin typeface="Times"/>
                  <a:cs typeface="Times"/>
                </a:rPr>
                <a:t>YES!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Why not….</a:t>
              </a:r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D9E4D8C-7BE8-E949-8841-2863AE6B977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75688C-CB80-2747-86E4-B4CD4D80871E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A0A519-882A-624F-BD88-069BEEEE547A}"/>
              </a:ext>
            </a:extLst>
          </p:cNvPr>
          <p:cNvGrpSpPr/>
          <p:nvPr/>
        </p:nvGrpSpPr>
        <p:grpSpPr>
          <a:xfrm flipH="1">
            <a:off x="5634074" y="3189397"/>
            <a:ext cx="3403784" cy="3060700"/>
            <a:chOff x="0" y="3797300"/>
            <a:chExt cx="3403784" cy="3060700"/>
          </a:xfrm>
        </p:grpSpPr>
        <p:pic>
          <p:nvPicPr>
            <p:cNvPr id="6" name="Picture 5" descr="man.png">
              <a:extLst>
                <a:ext uri="{FF2B5EF4-FFF2-40B4-BE49-F238E27FC236}">
                  <a16:creationId xmlns:a16="http://schemas.microsoft.com/office/drawing/2014/main" id="{D395B3CB-D949-3440-A8F6-771BBD4C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50" y="4146550"/>
              <a:ext cx="2279834" cy="2628900"/>
            </a:xfrm>
            <a:prstGeom prst="rect">
              <a:avLst/>
            </a:prstGeom>
          </p:spPr>
        </p:pic>
        <p:pic>
          <p:nvPicPr>
            <p:cNvPr id="7" name="Picture 6" descr="woman.png">
              <a:extLst>
                <a:ext uri="{FF2B5EF4-FFF2-40B4-BE49-F238E27FC236}">
                  <a16:creationId xmlns:a16="http://schemas.microsoft.com/office/drawing/2014/main" id="{36C8DF2B-0D8B-604B-8B7D-5941FACA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950" y="4113620"/>
              <a:ext cx="2781300" cy="2744380"/>
            </a:xfrm>
            <a:prstGeom prst="rect">
              <a:avLst/>
            </a:prstGeom>
          </p:spPr>
        </p:pic>
        <p:pic>
          <p:nvPicPr>
            <p:cNvPr id="10" name="Picture 9" descr="man.png">
              <a:extLst>
                <a:ext uri="{FF2B5EF4-FFF2-40B4-BE49-F238E27FC236}">
                  <a16:creationId xmlns:a16="http://schemas.microsoft.com/office/drawing/2014/main" id="{AFBFC835-2640-E84D-A481-2FB22543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97300"/>
              <a:ext cx="2654300" cy="30607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BDDB3-8BD2-4B43-9E0B-34837413BE31}"/>
              </a:ext>
            </a:extLst>
          </p:cNvPr>
          <p:cNvGrpSpPr/>
          <p:nvPr/>
        </p:nvGrpSpPr>
        <p:grpSpPr>
          <a:xfrm flipH="1">
            <a:off x="202589" y="3189397"/>
            <a:ext cx="3835400" cy="3009900"/>
            <a:chOff x="4994046" y="249022"/>
            <a:chExt cx="3835400" cy="3009900"/>
          </a:xfrm>
        </p:grpSpPr>
        <p:sp>
          <p:nvSpPr>
            <p:cNvPr id="13" name="Slide Number Placeholder 2">
              <a:extLst>
                <a:ext uri="{FF2B5EF4-FFF2-40B4-BE49-F238E27FC236}">
                  <a16:creationId xmlns:a16="http://schemas.microsoft.com/office/drawing/2014/main" id="{AD0171B0-813F-F948-AE80-7922F991295E}"/>
                </a:ext>
              </a:extLst>
            </p:cNvPr>
            <p:cNvSpPr txBox="1">
              <a:spLocks/>
            </p:cNvSpPr>
            <p:nvPr/>
          </p:nvSpPr>
          <p:spPr>
            <a:xfrm>
              <a:off x="6238646" y="2757272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375688C-CB80-2747-86E4-B4CD4D80871E}" type="slidenum">
                <a:rPr lang="en-US" smtClean="0"/>
                <a:pPr/>
                <a:t>31</a:t>
              </a:fld>
              <a:endParaRPr lang="en-US"/>
            </a:p>
          </p:txBody>
        </p:sp>
        <p:pic>
          <p:nvPicPr>
            <p:cNvPr id="14" name="Picture 13" descr="woman.png">
              <a:extLst>
                <a:ext uri="{FF2B5EF4-FFF2-40B4-BE49-F238E27FC236}">
                  <a16:creationId xmlns:a16="http://schemas.microsoft.com/office/drawing/2014/main" id="{E2822AF0-70B1-F44E-84C6-A0AE8AF2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046" y="426822"/>
              <a:ext cx="2870200" cy="2832100"/>
            </a:xfrm>
            <a:prstGeom prst="rect">
              <a:avLst/>
            </a:prstGeom>
          </p:spPr>
        </p:pic>
        <p:pic>
          <p:nvPicPr>
            <p:cNvPr id="15" name="Picture 14" descr="man.png">
              <a:extLst>
                <a:ext uri="{FF2B5EF4-FFF2-40B4-BE49-F238E27FC236}">
                  <a16:creationId xmlns:a16="http://schemas.microsoft.com/office/drawing/2014/main" id="{FB75615A-A94D-794D-AC2C-20741567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82996" y="425211"/>
              <a:ext cx="2457450" cy="2833711"/>
            </a:xfrm>
            <a:prstGeom prst="rect">
              <a:avLst/>
            </a:prstGeom>
          </p:spPr>
        </p:pic>
        <p:sp>
          <p:nvSpPr>
            <p:cNvPr id="16" name="Slide Number Placeholder 3">
              <a:extLst>
                <a:ext uri="{FF2B5EF4-FFF2-40B4-BE49-F238E27FC236}">
                  <a16:creationId xmlns:a16="http://schemas.microsoft.com/office/drawing/2014/main" id="{EDA961BF-18AE-C144-A613-2AEAD9C983C5}"/>
                </a:ext>
              </a:extLst>
            </p:cNvPr>
            <p:cNvSpPr txBox="1">
              <a:spLocks/>
            </p:cNvSpPr>
            <p:nvPr/>
          </p:nvSpPr>
          <p:spPr>
            <a:xfrm>
              <a:off x="6238646" y="2757272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375688C-CB80-2747-86E4-B4CD4D80871E}" type="slidenum">
                <a:rPr lang="en-US" smtClean="0"/>
                <a:pPr/>
                <a:t>31</a:t>
              </a:fld>
              <a:endParaRPr lang="en-US"/>
            </a:p>
          </p:txBody>
        </p:sp>
        <p:pic>
          <p:nvPicPr>
            <p:cNvPr id="17" name="Picture 16" descr="woman.png">
              <a:extLst>
                <a:ext uri="{FF2B5EF4-FFF2-40B4-BE49-F238E27FC236}">
                  <a16:creationId xmlns:a16="http://schemas.microsoft.com/office/drawing/2014/main" id="{1F19B157-D7F7-BC46-8EBF-9679AE26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054" y="249022"/>
              <a:ext cx="3050392" cy="30099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42FE49-B5D4-D84A-B0D5-D376B1460679}"/>
              </a:ext>
            </a:extLst>
          </p:cNvPr>
          <p:cNvGrpSpPr/>
          <p:nvPr/>
        </p:nvGrpSpPr>
        <p:grpSpPr>
          <a:xfrm>
            <a:off x="5193792" y="972922"/>
            <a:ext cx="2977286" cy="2110222"/>
            <a:chOff x="5193792" y="972922"/>
            <a:chExt cx="2977286" cy="2110222"/>
          </a:xfrm>
        </p:grpSpPr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8C0438B5-BAC7-784F-865D-0E4EFA24F560}"/>
                </a:ext>
              </a:extLst>
            </p:cNvPr>
            <p:cNvSpPr/>
            <p:nvPr/>
          </p:nvSpPr>
          <p:spPr>
            <a:xfrm>
              <a:off x="5193792" y="972922"/>
              <a:ext cx="2977286" cy="2110222"/>
            </a:xfrm>
            <a:prstGeom prst="wedgeEllipseCallout">
              <a:avLst>
                <a:gd name="adj1" fmla="val -3880"/>
                <a:gd name="adj2" fmla="val 67121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87453C-8A33-6746-B1F6-32FCAF1E3B62}"/>
                </a:ext>
              </a:extLst>
            </p:cNvPr>
            <p:cNvSpPr txBox="1"/>
            <p:nvPr/>
          </p:nvSpPr>
          <p:spPr>
            <a:xfrm>
              <a:off x="5698540" y="1078205"/>
              <a:ext cx="196778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i="1" dirty="0">
                  <a:latin typeface="Times"/>
                  <a:cs typeface="Times"/>
                </a:rPr>
                <a:t>NO!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It violates trusted causal maxims!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7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B561-A179-0143-87D2-36625940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62" y="166525"/>
            <a:ext cx="3763670" cy="861678"/>
          </a:xfrm>
        </p:spPr>
        <p:txBody>
          <a:bodyPr/>
          <a:lstStyle/>
          <a:p>
            <a:r>
              <a:rPr lang="en-US" dirty="0"/>
              <a:t>Causal maxims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0A1A4-FFE9-3145-88D5-7B4E871A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D4ECB-9D97-2941-AFEF-734743B2F814}"/>
              </a:ext>
            </a:extLst>
          </p:cNvPr>
          <p:cNvSpPr txBox="1"/>
          <p:nvPr/>
        </p:nvSpPr>
        <p:spPr>
          <a:xfrm>
            <a:off x="1965179" y="1036416"/>
            <a:ext cx="672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“Exclusion</a:t>
            </a:r>
            <a:r>
              <a:rPr lang="en-US" dirty="0">
                <a:latin typeface="Times"/>
                <a:cs typeface="Times"/>
              </a:rPr>
              <a:t>. No single event can have more than one sufﬁcient cause occurring at any given time—unless it is a genuine case of causal overdetermination.” </a:t>
            </a:r>
            <a:r>
              <a:rPr lang="en-US" sz="1400" dirty="0">
                <a:latin typeface="Times"/>
                <a:cs typeface="Times"/>
              </a:rPr>
              <a:t>(Kim, 2005, p. 42)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FDFC1-CE5E-5A4F-A7EC-7C37349268A3}"/>
              </a:ext>
            </a:extLst>
          </p:cNvPr>
          <p:cNvSpPr txBox="1"/>
          <p:nvPr/>
        </p:nvSpPr>
        <p:spPr>
          <a:xfrm>
            <a:off x="2023261" y="2304288"/>
            <a:ext cx="49542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“Closure</a:t>
            </a:r>
            <a:r>
              <a:rPr lang="en-US" dirty="0">
                <a:latin typeface="Times"/>
                <a:cs typeface="Times"/>
              </a:rPr>
              <a:t>. If a physical event has a cause that occurs at t, it has a physical cause that occurs at t.”</a:t>
            </a:r>
            <a:r>
              <a:rPr lang="en-US" sz="1400" dirty="0">
                <a:latin typeface="Times"/>
                <a:cs typeface="Times"/>
              </a:rPr>
              <a:t> (Kim, 2005, p. 43)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21801-4A51-5742-900A-28274BB52943}"/>
              </a:ext>
            </a:extLst>
          </p:cNvPr>
          <p:cNvSpPr txBox="1"/>
          <p:nvPr/>
        </p:nvSpPr>
        <p:spPr>
          <a:xfrm>
            <a:off x="2023261" y="3380532"/>
            <a:ext cx="551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Wholes to parts.</a:t>
            </a:r>
            <a:r>
              <a:rPr lang="en-US" dirty="0">
                <a:latin typeface="Times"/>
                <a:cs typeface="Times"/>
              </a:rPr>
              <a:t> Wholes cannot act causally on their parts. </a:t>
            </a:r>
            <a:r>
              <a:rPr lang="en-US" sz="1400" dirty="0">
                <a:latin typeface="Times"/>
                <a:cs typeface="Times"/>
              </a:rPr>
              <a:t>(Craver and Bechtel, 2007)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7B0BC-CDDE-C14C-B250-159229378CBA}"/>
              </a:ext>
            </a:extLst>
          </p:cNvPr>
          <p:cNvSpPr txBox="1"/>
          <p:nvPr/>
        </p:nvSpPr>
        <p:spPr>
          <a:xfrm>
            <a:off x="2023261" y="4226704"/>
            <a:ext cx="6176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Asymmetry.</a:t>
            </a:r>
            <a:r>
              <a:rPr lang="en-US" dirty="0">
                <a:latin typeface="Times"/>
                <a:cs typeface="Times"/>
              </a:rPr>
              <a:t> The causal relation is asymmetric: causes act on their effects, but effects do not act on their causes. </a:t>
            </a:r>
            <a:r>
              <a:rPr lang="en-US" sz="1400" dirty="0">
                <a:latin typeface="Times"/>
                <a:cs typeface="Times"/>
              </a:rPr>
              <a:t>(Craver and Bechtel, 2007)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00F1D-F3A5-F648-9708-BB429DB1722B}"/>
              </a:ext>
            </a:extLst>
          </p:cNvPr>
          <p:cNvSpPr txBox="1"/>
          <p:nvPr/>
        </p:nvSpPr>
        <p:spPr>
          <a:xfrm>
            <a:off x="2023261" y="5288319"/>
            <a:ext cx="60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Time delay. </a:t>
            </a:r>
            <a:r>
              <a:rPr lang="en-US" dirty="0">
                <a:latin typeface="Times"/>
                <a:cs typeface="Times"/>
              </a:rPr>
              <a:t>The causal relation is time ordered: causes precede their effects. </a:t>
            </a:r>
            <a:r>
              <a:rPr lang="en-US" sz="1400" dirty="0">
                <a:latin typeface="Times"/>
                <a:cs typeface="Times"/>
              </a:rPr>
              <a:t>(Craver and Bechtel, 2007)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1" name="Picture 10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AD189883-43A6-794D-9BA9-7DDF960D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2" y="329184"/>
            <a:ext cx="1424247" cy="26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2EEC-AD08-5E46-B8EB-890FB3D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61678"/>
          </a:xfrm>
        </p:spPr>
        <p:txBody>
          <a:bodyPr>
            <a:noAutofit/>
          </a:bodyPr>
          <a:lstStyle/>
          <a:p>
            <a:r>
              <a:rPr lang="en-US" sz="4800" dirty="0"/>
              <a:t>Justifications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984B8C-708B-2343-BF47-E0169697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0DD381-E8A2-4A48-A278-D391B1511C0C}"/>
              </a:ext>
            </a:extLst>
          </p:cNvPr>
          <p:cNvGrpSpPr/>
          <p:nvPr/>
        </p:nvGrpSpPr>
        <p:grpSpPr>
          <a:xfrm>
            <a:off x="273538" y="4915665"/>
            <a:ext cx="6391676" cy="1455363"/>
            <a:chOff x="314552" y="4791456"/>
            <a:chExt cx="6391676" cy="1455363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027538-AE87-814E-AE06-34343EE99831}"/>
                </a:ext>
              </a:extLst>
            </p:cNvPr>
            <p:cNvSpPr/>
            <p:nvPr/>
          </p:nvSpPr>
          <p:spPr>
            <a:xfrm>
              <a:off x="314552" y="4791456"/>
              <a:ext cx="1448410" cy="863194"/>
            </a:xfrm>
            <a:custGeom>
              <a:avLst/>
              <a:gdLst>
                <a:gd name="connsiteX0" fmla="*/ 263347 w 936346"/>
                <a:gd name="connsiteY0" fmla="*/ 0 h 863194"/>
                <a:gd name="connsiteX1" fmla="*/ 914400 w 936346"/>
                <a:gd name="connsiteY1" fmla="*/ 109728 h 863194"/>
                <a:gd name="connsiteX2" fmla="*/ 936346 w 936346"/>
                <a:gd name="connsiteY2" fmla="*/ 563271 h 863194"/>
                <a:gd name="connsiteX3" fmla="*/ 0 w 936346"/>
                <a:gd name="connsiteY3" fmla="*/ 863194 h 863194"/>
                <a:gd name="connsiteX4" fmla="*/ 263347 w 936346"/>
                <a:gd name="connsiteY4" fmla="*/ 0 h 8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346" h="863194">
                  <a:moveTo>
                    <a:pt x="263347" y="0"/>
                  </a:moveTo>
                  <a:lnTo>
                    <a:pt x="914400" y="109728"/>
                  </a:lnTo>
                  <a:lnTo>
                    <a:pt x="936346" y="563271"/>
                  </a:lnTo>
                  <a:lnTo>
                    <a:pt x="0" y="863194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58D740-1963-7043-80CB-C011869DD046}"/>
                </a:ext>
              </a:extLst>
            </p:cNvPr>
            <p:cNvSpPr txBox="1"/>
            <p:nvPr/>
          </p:nvSpPr>
          <p:spPr>
            <a:xfrm>
              <a:off x="526694" y="4831047"/>
              <a:ext cx="61795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Interrelations among maxims</a:t>
              </a:r>
            </a:p>
            <a:p>
              <a:r>
                <a:rPr lang="en-US" sz="1600" dirty="0">
                  <a:latin typeface="Times"/>
                  <a:cs typeface="Times"/>
                </a:rPr>
                <a:t>“the possibility of bottom-up and top-down influence ‘propagated’ simultaneously across levels results in problematic causal circles.” </a:t>
              </a:r>
              <a:r>
                <a:rPr lang="en-US" sz="1200" dirty="0">
                  <a:latin typeface="Times"/>
                  <a:cs typeface="Times"/>
                </a:rPr>
                <a:t>(Bechtel and Craver)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7F1E02-2E74-A74D-B292-0752077EC91B}"/>
              </a:ext>
            </a:extLst>
          </p:cNvPr>
          <p:cNvSpPr txBox="1"/>
          <p:nvPr/>
        </p:nvSpPr>
        <p:spPr>
          <a:xfrm>
            <a:off x="4479735" y="-79356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F8E778-F5CF-114F-8B2A-DA618EB822C6}"/>
              </a:ext>
            </a:extLst>
          </p:cNvPr>
          <p:cNvGrpSpPr/>
          <p:nvPr/>
        </p:nvGrpSpPr>
        <p:grpSpPr>
          <a:xfrm>
            <a:off x="212140" y="1367194"/>
            <a:ext cx="8390535" cy="1937461"/>
            <a:chOff x="212140" y="1367194"/>
            <a:chExt cx="8390535" cy="193746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CCD814-87B9-7243-A8B2-185420CD96D9}"/>
                </a:ext>
              </a:extLst>
            </p:cNvPr>
            <p:cNvSpPr/>
            <p:nvPr/>
          </p:nvSpPr>
          <p:spPr>
            <a:xfrm>
              <a:off x="212140" y="1367842"/>
              <a:ext cx="1850746" cy="863194"/>
            </a:xfrm>
            <a:custGeom>
              <a:avLst/>
              <a:gdLst>
                <a:gd name="connsiteX0" fmla="*/ 263347 w 936346"/>
                <a:gd name="connsiteY0" fmla="*/ 0 h 863194"/>
                <a:gd name="connsiteX1" fmla="*/ 914400 w 936346"/>
                <a:gd name="connsiteY1" fmla="*/ 109728 h 863194"/>
                <a:gd name="connsiteX2" fmla="*/ 936346 w 936346"/>
                <a:gd name="connsiteY2" fmla="*/ 563271 h 863194"/>
                <a:gd name="connsiteX3" fmla="*/ 0 w 936346"/>
                <a:gd name="connsiteY3" fmla="*/ 863194 h 863194"/>
                <a:gd name="connsiteX4" fmla="*/ 263347 w 936346"/>
                <a:gd name="connsiteY4" fmla="*/ 0 h 8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346" h="863194">
                  <a:moveTo>
                    <a:pt x="263347" y="0"/>
                  </a:moveTo>
                  <a:lnTo>
                    <a:pt x="914400" y="109728"/>
                  </a:lnTo>
                  <a:lnTo>
                    <a:pt x="936346" y="563271"/>
                  </a:lnTo>
                  <a:lnTo>
                    <a:pt x="0" y="863194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2B164C-127A-604C-8450-B47CAF68877B}"/>
                </a:ext>
              </a:extLst>
            </p:cNvPr>
            <p:cNvGrpSpPr/>
            <p:nvPr/>
          </p:nvGrpSpPr>
          <p:grpSpPr>
            <a:xfrm>
              <a:off x="526694" y="1367194"/>
              <a:ext cx="8075981" cy="1937461"/>
              <a:chOff x="526694" y="1367194"/>
              <a:chExt cx="8075981" cy="19374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14011E-F4DE-D74D-8A39-FDDBACB99435}"/>
                  </a:ext>
                </a:extLst>
              </p:cNvPr>
              <p:cNvSpPr txBox="1"/>
              <p:nvPr/>
            </p:nvSpPr>
            <p:spPr>
              <a:xfrm>
                <a:off x="526694" y="1390489"/>
                <a:ext cx="370545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Most common: Tacit</a:t>
                </a:r>
              </a:p>
              <a:p>
                <a:r>
                  <a:rPr lang="en-US" dirty="0">
                    <a:latin typeface="Times"/>
                    <a:cs typeface="Times"/>
                  </a:rPr>
                  <a:t>Precise meaning of cause vague.</a:t>
                </a:r>
              </a:p>
              <a:p>
                <a:r>
                  <a:rPr lang="en-US" dirty="0">
                    <a:latin typeface="Times"/>
                    <a:cs typeface="Times"/>
                  </a:rPr>
                  <a:t>Maxims are declared.</a:t>
                </a:r>
              </a:p>
              <a:p>
                <a:r>
                  <a:rPr lang="en-US" i="1" dirty="0">
                    <a:latin typeface="Times"/>
                    <a:cs typeface="Times"/>
                  </a:rPr>
                  <a:t>Argumentum ad populum</a:t>
                </a:r>
              </a:p>
            </p:txBody>
          </p:sp>
          <p:pic>
            <p:nvPicPr>
              <p:cNvPr id="14" name="Picture 13" descr="A large group of people&#10;&#10;Description automatically generated with low confidence">
                <a:extLst>
                  <a:ext uri="{FF2B5EF4-FFF2-40B4-BE49-F238E27FC236}">
                    <a16:creationId xmlns:a16="http://schemas.microsoft.com/office/drawing/2014/main" id="{F87E8200-B181-A242-8474-723EEBFDC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7753" y="1367194"/>
                <a:ext cx="3874922" cy="1937461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0CCE7B-B32F-B345-B7A6-86EA37DAACCF}"/>
              </a:ext>
            </a:extLst>
          </p:cNvPr>
          <p:cNvGrpSpPr/>
          <p:nvPr/>
        </p:nvGrpSpPr>
        <p:grpSpPr>
          <a:xfrm>
            <a:off x="212140" y="3290074"/>
            <a:ext cx="5845235" cy="863194"/>
            <a:chOff x="212140" y="3429000"/>
            <a:chExt cx="5845235" cy="86319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DBFA160-726F-E640-9B28-3B0E333360AE}"/>
                </a:ext>
              </a:extLst>
            </p:cNvPr>
            <p:cNvSpPr/>
            <p:nvPr/>
          </p:nvSpPr>
          <p:spPr>
            <a:xfrm>
              <a:off x="212140" y="3429000"/>
              <a:ext cx="1448410" cy="863194"/>
            </a:xfrm>
            <a:custGeom>
              <a:avLst/>
              <a:gdLst>
                <a:gd name="connsiteX0" fmla="*/ 263347 w 936346"/>
                <a:gd name="connsiteY0" fmla="*/ 0 h 863194"/>
                <a:gd name="connsiteX1" fmla="*/ 914400 w 936346"/>
                <a:gd name="connsiteY1" fmla="*/ 109728 h 863194"/>
                <a:gd name="connsiteX2" fmla="*/ 936346 w 936346"/>
                <a:gd name="connsiteY2" fmla="*/ 563271 h 863194"/>
                <a:gd name="connsiteX3" fmla="*/ 0 w 936346"/>
                <a:gd name="connsiteY3" fmla="*/ 863194 h 863194"/>
                <a:gd name="connsiteX4" fmla="*/ 263347 w 936346"/>
                <a:gd name="connsiteY4" fmla="*/ 0 h 8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346" h="863194">
                  <a:moveTo>
                    <a:pt x="263347" y="0"/>
                  </a:moveTo>
                  <a:lnTo>
                    <a:pt x="914400" y="109728"/>
                  </a:lnTo>
                  <a:lnTo>
                    <a:pt x="936346" y="563271"/>
                  </a:lnTo>
                  <a:lnTo>
                    <a:pt x="0" y="863194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C9244C-4C0A-054D-A7B6-302371DA6689}"/>
                </a:ext>
              </a:extLst>
            </p:cNvPr>
            <p:cNvSpPr txBox="1"/>
            <p:nvPr/>
          </p:nvSpPr>
          <p:spPr>
            <a:xfrm>
              <a:off x="526694" y="3521601"/>
              <a:ext cx="55306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Causes explain.</a:t>
              </a:r>
            </a:p>
            <a:p>
              <a:r>
                <a:rPr lang="en-US" dirty="0">
                  <a:latin typeface="Times"/>
                  <a:cs typeface="Times"/>
                </a:rPr>
                <a:t>Recovered causal maxims from explanatory maxims. </a:t>
              </a:r>
              <a:r>
                <a:rPr lang="en-US" sz="1200" dirty="0">
                  <a:latin typeface="Times"/>
                  <a:cs typeface="Times"/>
                </a:rPr>
                <a:t>(Kim)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7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DEFC-4099-B54B-9C36-B5F5467D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63" y="136525"/>
            <a:ext cx="8229600" cy="861678"/>
          </a:xfrm>
        </p:spPr>
        <p:txBody>
          <a:bodyPr>
            <a:normAutofit/>
          </a:bodyPr>
          <a:lstStyle/>
          <a:p>
            <a:r>
              <a:rPr lang="en-US" dirty="0"/>
              <a:t>Fragility of Maxims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E7DE-1D99-AE4E-AD8B-969CBF10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34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6FF14-DC72-D546-947F-70FFB8879FA3}"/>
              </a:ext>
            </a:extLst>
          </p:cNvPr>
          <p:cNvGrpSpPr/>
          <p:nvPr/>
        </p:nvGrpSpPr>
        <p:grpSpPr>
          <a:xfrm>
            <a:off x="226771" y="1141171"/>
            <a:ext cx="2816352" cy="2669978"/>
            <a:chOff x="226771" y="1141171"/>
            <a:chExt cx="2816352" cy="266997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9212ACF-D44F-6544-B6F6-FDCB54DB6877}"/>
                </a:ext>
              </a:extLst>
            </p:cNvPr>
            <p:cNvSpPr/>
            <p:nvPr/>
          </p:nvSpPr>
          <p:spPr>
            <a:xfrm>
              <a:off x="226771" y="1141171"/>
              <a:ext cx="2604211" cy="2669978"/>
            </a:xfrm>
            <a:custGeom>
              <a:avLst/>
              <a:gdLst>
                <a:gd name="connsiteX0" fmla="*/ 153619 w 2604211"/>
                <a:gd name="connsiteY0" fmla="*/ 0 h 2421331"/>
                <a:gd name="connsiteX1" fmla="*/ 2604211 w 2604211"/>
                <a:gd name="connsiteY1" fmla="*/ 146304 h 2421331"/>
                <a:gd name="connsiteX2" fmla="*/ 2406701 w 2604211"/>
                <a:gd name="connsiteY2" fmla="*/ 2421331 h 2421331"/>
                <a:gd name="connsiteX3" fmla="*/ 0 w 2604211"/>
                <a:gd name="connsiteY3" fmla="*/ 2150669 h 2421331"/>
                <a:gd name="connsiteX4" fmla="*/ 153619 w 2604211"/>
                <a:gd name="connsiteY4" fmla="*/ 0 h 242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211" h="2421331">
                  <a:moveTo>
                    <a:pt x="153619" y="0"/>
                  </a:moveTo>
                  <a:lnTo>
                    <a:pt x="2604211" y="146304"/>
                  </a:lnTo>
                  <a:lnTo>
                    <a:pt x="2406701" y="2421331"/>
                  </a:lnTo>
                  <a:lnTo>
                    <a:pt x="0" y="2150669"/>
                  </a:lnTo>
                  <a:lnTo>
                    <a:pt x="153619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19650E-7FE7-0C45-B7D2-CFEAB166EA7E}"/>
                </a:ext>
              </a:extLst>
            </p:cNvPr>
            <p:cNvSpPr txBox="1"/>
            <p:nvPr/>
          </p:nvSpPr>
          <p:spPr>
            <a:xfrm>
              <a:off x="310896" y="1193120"/>
              <a:ext cx="27322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“</a:t>
              </a:r>
              <a:r>
                <a:rPr lang="en-US" sz="2400" i="1" dirty="0">
                  <a:latin typeface="Times"/>
                  <a:cs typeface="Times"/>
                </a:rPr>
                <a:t>Exclusion</a:t>
              </a:r>
              <a:r>
                <a:rPr lang="en-US" sz="2400" dirty="0">
                  <a:latin typeface="Times"/>
                  <a:cs typeface="Times"/>
                </a:rPr>
                <a:t>.</a:t>
              </a:r>
            </a:p>
            <a:p>
              <a:r>
                <a:rPr lang="en-US" sz="1200" dirty="0">
                  <a:latin typeface="Times"/>
                  <a:cs typeface="Times"/>
                </a:rPr>
                <a:t>No single event can have more than one sufﬁcient cause occurring at any given time—unless it is a genuine case of causal overdetermination.”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41CF-6260-8C43-AE6E-BCC5ACF091DF}"/>
                </a:ext>
              </a:extLst>
            </p:cNvPr>
            <p:cNvSpPr txBox="1"/>
            <p:nvPr/>
          </p:nvSpPr>
          <p:spPr>
            <a:xfrm>
              <a:off x="310896" y="2496033"/>
              <a:ext cx="27322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“</a:t>
              </a:r>
              <a:r>
                <a:rPr lang="en-US" sz="2400" i="1" dirty="0">
                  <a:latin typeface="Times"/>
                  <a:cs typeface="Times"/>
                </a:rPr>
                <a:t>Closure</a:t>
              </a:r>
              <a:r>
                <a:rPr lang="en-US" sz="2400" dirty="0">
                  <a:latin typeface="Times"/>
                  <a:cs typeface="Times"/>
                </a:rPr>
                <a:t>.</a:t>
              </a:r>
            </a:p>
            <a:p>
              <a:r>
                <a:rPr lang="en-US" sz="1200" dirty="0">
                  <a:latin typeface="Times"/>
                  <a:cs typeface="Times"/>
                </a:rPr>
                <a:t>If a physical event has a cause that occurs at t, it has a physical cause that occurs at t.”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BE72F4-7FBE-D14A-8DAE-A5899DD242D4}"/>
              </a:ext>
            </a:extLst>
          </p:cNvPr>
          <p:cNvGrpSpPr/>
          <p:nvPr/>
        </p:nvGrpSpPr>
        <p:grpSpPr>
          <a:xfrm>
            <a:off x="3205886" y="1312534"/>
            <a:ext cx="4650639" cy="1053414"/>
            <a:chOff x="3205886" y="1312534"/>
            <a:chExt cx="4650639" cy="10534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8F7A93-2528-CB4F-B571-1F1946C401BA}"/>
                </a:ext>
              </a:extLst>
            </p:cNvPr>
            <p:cNvSpPr txBox="1"/>
            <p:nvPr/>
          </p:nvSpPr>
          <p:spPr>
            <a:xfrm>
              <a:off x="3999585" y="1312534"/>
              <a:ext cx="3856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Succeeds</a:t>
              </a:r>
            </a:p>
            <a:p>
              <a:r>
                <a:rPr lang="en-US" dirty="0">
                  <a:latin typeface="Times"/>
                  <a:cs typeface="Times"/>
                </a:rPr>
                <a:t>for Salmon-</a:t>
              </a:r>
              <a:r>
                <a:rPr lang="en-US" dirty="0" err="1">
                  <a:latin typeface="Times"/>
                  <a:cs typeface="Times"/>
                </a:rPr>
                <a:t>Dowe</a:t>
              </a:r>
              <a:r>
                <a:rPr lang="en-US" dirty="0">
                  <a:latin typeface="Times"/>
                  <a:cs typeface="Times"/>
                </a:rPr>
                <a:t> conserved quantity theory of causation.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F42DA2-073C-E641-9CC2-FD3C7770B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5886" y="1362165"/>
              <a:ext cx="1003783" cy="100378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0AE2F7-93F4-7041-B97A-BD27C585089B}"/>
              </a:ext>
            </a:extLst>
          </p:cNvPr>
          <p:cNvGrpSpPr/>
          <p:nvPr/>
        </p:nvGrpSpPr>
        <p:grpSpPr>
          <a:xfrm>
            <a:off x="3217766" y="2677694"/>
            <a:ext cx="4915824" cy="1607411"/>
            <a:chOff x="3217766" y="2677694"/>
            <a:chExt cx="4915824" cy="16074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4A5599-C500-AC48-B825-47F45F23BE50}"/>
                </a:ext>
              </a:extLst>
            </p:cNvPr>
            <p:cNvSpPr txBox="1"/>
            <p:nvPr/>
          </p:nvSpPr>
          <p:spPr>
            <a:xfrm>
              <a:off x="4068167" y="2715445"/>
              <a:ext cx="40654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Fails</a:t>
              </a:r>
            </a:p>
            <a:p>
              <a:r>
                <a:rPr lang="en-US" dirty="0">
                  <a:latin typeface="Times"/>
                  <a:cs typeface="Times"/>
                </a:rPr>
                <a:t>for Woodward interventionist account.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Causal relations identified depend on variables examined.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9A4622-4E59-1F47-A138-AD3EB3E7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7766" y="2677694"/>
              <a:ext cx="1015663" cy="10156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C5F1A5-9BED-9D4A-9EDA-66B899B8D322}"/>
              </a:ext>
            </a:extLst>
          </p:cNvPr>
          <p:cNvGrpSpPr/>
          <p:nvPr/>
        </p:nvGrpSpPr>
        <p:grpSpPr>
          <a:xfrm>
            <a:off x="1528420" y="3811149"/>
            <a:ext cx="6189116" cy="2286000"/>
            <a:chOff x="1528420" y="3811149"/>
            <a:chExt cx="6189116" cy="2286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AC57EE-5BC7-FB42-9A2D-22B33641B283}"/>
                </a:ext>
              </a:extLst>
            </p:cNvPr>
            <p:cNvSpPr txBox="1"/>
            <p:nvPr/>
          </p:nvSpPr>
          <p:spPr>
            <a:xfrm>
              <a:off x="4068167" y="4948934"/>
              <a:ext cx="3649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Intervene</a:t>
              </a:r>
              <a:r>
                <a:rPr lang="en-US" dirty="0">
                  <a:latin typeface="Times"/>
                  <a:cs typeface="Times"/>
                </a:rPr>
                <a:t> on upper-level temperature to </a:t>
              </a:r>
              <a:r>
                <a:rPr lang="en-US" i="1" dirty="0">
                  <a:latin typeface="Times"/>
                  <a:cs typeface="Times"/>
                </a:rPr>
                <a:t>manipulate</a:t>
              </a:r>
              <a:r>
                <a:rPr lang="en-US" dirty="0">
                  <a:latin typeface="Times"/>
                  <a:cs typeface="Times"/>
                </a:rPr>
                <a:t> lower-level water molecule speeds.</a:t>
              </a:r>
            </a:p>
          </p:txBody>
        </p:sp>
        <p:pic>
          <p:nvPicPr>
            <p:cNvPr id="16" name="Picture 15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FE4116E2-B7E2-3D4B-8886-15D87A2D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420" y="3811149"/>
              <a:ext cx="24003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DEFC-4099-B54B-9C36-B5F5467D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63" y="148692"/>
            <a:ext cx="8229600" cy="861678"/>
          </a:xfrm>
        </p:spPr>
        <p:txBody>
          <a:bodyPr>
            <a:normAutofit/>
          </a:bodyPr>
          <a:lstStyle/>
          <a:p>
            <a:r>
              <a:rPr lang="en-US" dirty="0"/>
              <a:t>Fragility of Maxims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E7DE-1D99-AE4E-AD8B-969CBF10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B6FF71-25EA-ED4D-B298-8DAA0571C500}"/>
              </a:ext>
            </a:extLst>
          </p:cNvPr>
          <p:cNvSpPr txBox="1"/>
          <p:nvPr/>
        </p:nvSpPr>
        <p:spPr>
          <a:xfrm>
            <a:off x="457808" y="1366499"/>
            <a:ext cx="275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Wholes to parts.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1200" dirty="0">
                <a:latin typeface="Times"/>
                <a:cs typeface="Times"/>
              </a:rPr>
              <a:t>Wholes cannot act causally on their parts.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8BA3A-4D26-8B43-B57F-D42DDB60676A}"/>
              </a:ext>
            </a:extLst>
          </p:cNvPr>
          <p:cNvSpPr txBox="1"/>
          <p:nvPr/>
        </p:nvSpPr>
        <p:spPr>
          <a:xfrm>
            <a:off x="516330" y="3080849"/>
            <a:ext cx="2695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Asymmetry.</a:t>
            </a:r>
            <a:r>
              <a:rPr lang="en-US" sz="2400" dirty="0">
                <a:latin typeface="Times"/>
                <a:cs typeface="Times"/>
              </a:rPr>
              <a:t> </a:t>
            </a:r>
          </a:p>
          <a:p>
            <a:r>
              <a:rPr lang="en-US" sz="1200" dirty="0">
                <a:latin typeface="Times"/>
                <a:cs typeface="Times"/>
              </a:rPr>
              <a:t>The causal relation is asymmetric: causes act on their effects, but effects do not act on their causes.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7E575-2B7B-D34D-951C-8974172663DB}"/>
              </a:ext>
            </a:extLst>
          </p:cNvPr>
          <p:cNvSpPr txBox="1"/>
          <p:nvPr/>
        </p:nvSpPr>
        <p:spPr>
          <a:xfrm>
            <a:off x="516330" y="5164531"/>
            <a:ext cx="275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Time delay.</a:t>
            </a:r>
          </a:p>
          <a:p>
            <a:r>
              <a:rPr lang="en-US" sz="1200" dirty="0">
                <a:latin typeface="Times"/>
                <a:cs typeface="Times"/>
              </a:rPr>
              <a:t>The causal relation is time ordered: causes precede their effects.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5CB1A3-D234-7843-BCD9-1D5B277AB796}"/>
              </a:ext>
            </a:extLst>
          </p:cNvPr>
          <p:cNvGrpSpPr/>
          <p:nvPr/>
        </p:nvGrpSpPr>
        <p:grpSpPr>
          <a:xfrm>
            <a:off x="3791052" y="1217397"/>
            <a:ext cx="4760417" cy="1674565"/>
            <a:chOff x="3491129" y="1217397"/>
            <a:chExt cx="4760417" cy="16745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541D1-F562-324F-A2EE-94CC33361599}"/>
                </a:ext>
              </a:extLst>
            </p:cNvPr>
            <p:cNvSpPr txBox="1"/>
            <p:nvPr/>
          </p:nvSpPr>
          <p:spPr>
            <a:xfrm>
              <a:off x="4447642" y="1353079"/>
              <a:ext cx="3803904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Laplace:</a:t>
              </a:r>
            </a:p>
            <a:p>
              <a:r>
                <a:rPr lang="en-US" sz="1400" dirty="0">
                  <a:latin typeface="Times"/>
                  <a:cs typeface="Times"/>
                </a:rPr>
                <a:t>“We ought then to regard the present state of the universe as the effect of its anterior state and as the cause of the one which is to follow.”</a:t>
              </a:r>
            </a:p>
            <a:p>
              <a:r>
                <a:rPr lang="en-US" sz="1400" dirty="0">
                  <a:latin typeface="Times"/>
                  <a:cs typeface="Times"/>
                </a:rPr>
                <a:t>Today’s total arrangement of the planetary system causes tomorrow’s eclipse.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C8615CA-D8C7-8242-BFE8-BF44C3F9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129" y="1217397"/>
              <a:ext cx="1212545" cy="121254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385AD-3CFA-B449-B249-B1CEAE23709E}"/>
              </a:ext>
            </a:extLst>
          </p:cNvPr>
          <p:cNvGrpSpPr/>
          <p:nvPr/>
        </p:nvGrpSpPr>
        <p:grpSpPr>
          <a:xfrm>
            <a:off x="3741215" y="3265337"/>
            <a:ext cx="4854146" cy="1220709"/>
            <a:chOff x="3741215" y="3265337"/>
            <a:chExt cx="4854146" cy="122070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368AE65-06FB-3741-99A8-397EF2FC9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6459" y="4114071"/>
              <a:ext cx="228600" cy="1905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584C9E-37D4-9D4B-8FC9-D7E9880F07E9}"/>
                </a:ext>
              </a:extLst>
            </p:cNvPr>
            <p:cNvGrpSpPr/>
            <p:nvPr/>
          </p:nvGrpSpPr>
          <p:grpSpPr>
            <a:xfrm>
              <a:off x="3741215" y="3265337"/>
              <a:ext cx="4854146" cy="1220709"/>
              <a:chOff x="3741215" y="3265337"/>
              <a:chExt cx="4854146" cy="122070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F5CFD7-E984-3840-BEFE-6DAFE0E640FD}"/>
                  </a:ext>
                </a:extLst>
              </p:cNvPr>
              <p:cNvSpPr txBox="1"/>
              <p:nvPr/>
            </p:nvSpPr>
            <p:spPr>
              <a:xfrm>
                <a:off x="4791457" y="3265337"/>
                <a:ext cx="380390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"/>
                    <a:cs typeface="Times"/>
                  </a:rPr>
                  <a:t>Incompatible with:</a:t>
                </a:r>
              </a:p>
              <a:p>
                <a:r>
                  <a:rPr lang="en-US" sz="1600" dirty="0">
                    <a:latin typeface="Times"/>
                    <a:cs typeface="Times"/>
                  </a:rPr>
                  <a:t>Time reversible physics.</a:t>
                </a:r>
              </a:p>
              <a:p>
                <a:r>
                  <a:rPr lang="en-US" sz="1600" dirty="0">
                    <a:latin typeface="Times"/>
                    <a:cs typeface="Times"/>
                  </a:rPr>
                  <a:t>Dynamic equilibrium in chemistry</a:t>
                </a:r>
              </a:p>
              <a:p>
                <a:r>
                  <a:rPr lang="en-US" dirty="0">
                    <a:latin typeface="Times"/>
                    <a:cs typeface="Times"/>
                  </a:rPr>
                  <a:t>A + B      C+ D      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6920DED-5F3F-9C43-BAB5-8F6A65B88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41215" y="3273501"/>
                <a:ext cx="1212545" cy="1212545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83010C-9E88-B341-91C9-75D753896F60}"/>
              </a:ext>
            </a:extLst>
          </p:cNvPr>
          <p:cNvGrpSpPr/>
          <p:nvPr/>
        </p:nvGrpSpPr>
        <p:grpSpPr>
          <a:xfrm>
            <a:off x="3827626" y="5164531"/>
            <a:ext cx="5004869" cy="1212545"/>
            <a:chOff x="3827626" y="5164531"/>
            <a:chExt cx="5004869" cy="121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B11631-F9A0-D64D-B842-50C0CC099BD1}"/>
                </a:ext>
              </a:extLst>
            </p:cNvPr>
            <p:cNvSpPr txBox="1"/>
            <p:nvPr/>
          </p:nvSpPr>
          <p:spPr>
            <a:xfrm>
              <a:off x="4747564" y="5164531"/>
              <a:ext cx="40849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Incompatible with:</a:t>
              </a:r>
            </a:p>
            <a:p>
              <a:r>
                <a:rPr lang="en-US" sz="1600" dirty="0">
                  <a:latin typeface="Times"/>
                  <a:cs typeface="Times"/>
                </a:rPr>
                <a:t>Instantaneous gravitational action at distance</a:t>
              </a:r>
            </a:p>
            <a:p>
              <a:r>
                <a:rPr lang="en-US" sz="1600" dirty="0">
                  <a:latin typeface="Times"/>
                  <a:cs typeface="Times"/>
                </a:rPr>
                <a:t>Theories of backward causation.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6106D1-A56D-EF46-9E7E-8B5FC684B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7626" y="5164531"/>
              <a:ext cx="1212545" cy="1212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7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010189-8046-314E-A497-77E78F0DD9E0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69634" name="Freeform 2"/>
          <p:cNvSpPr>
            <a:spLocks/>
          </p:cNvSpPr>
          <p:nvPr/>
        </p:nvSpPr>
        <p:spPr bwMode="auto">
          <a:xfrm>
            <a:off x="3330575" y="873125"/>
            <a:ext cx="5280025" cy="4537075"/>
          </a:xfrm>
          <a:custGeom>
            <a:avLst/>
            <a:gdLst>
              <a:gd name="T0" fmla="*/ 2147483647 w 3326"/>
              <a:gd name="T1" fmla="*/ 0 h 2858"/>
              <a:gd name="T2" fmla="*/ 2147483647 w 3326"/>
              <a:gd name="T3" fmla="*/ 2147483647 h 2858"/>
              <a:gd name="T4" fmla="*/ 2147483647 w 3326"/>
              <a:gd name="T5" fmla="*/ 2147483647 h 2858"/>
              <a:gd name="T6" fmla="*/ 0 w 3326"/>
              <a:gd name="T7" fmla="*/ 2147483647 h 2858"/>
              <a:gd name="T8" fmla="*/ 2147483647 w 3326"/>
              <a:gd name="T9" fmla="*/ 0 h 28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26"/>
              <a:gd name="T16" fmla="*/ 0 h 2858"/>
              <a:gd name="T17" fmla="*/ 3326 w 3326"/>
              <a:gd name="T18" fmla="*/ 2858 h 28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26" h="2858">
                <a:moveTo>
                  <a:pt x="563" y="0"/>
                </a:moveTo>
                <a:lnTo>
                  <a:pt x="3326" y="319"/>
                </a:lnTo>
                <a:lnTo>
                  <a:pt x="2879" y="2858"/>
                </a:lnTo>
                <a:lnTo>
                  <a:pt x="0" y="2143"/>
                </a:lnTo>
                <a:lnTo>
                  <a:pt x="56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52563" y="2133600"/>
            <a:ext cx="6523037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1500" dirty="0">
                <a:latin typeface="Times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9600" dirty="0">
                <a:latin typeface="Times" charset="0"/>
                <a:ea typeface="ＭＳ Ｐゴシック" charset="0"/>
                <a:cs typeface="ＭＳ Ｐゴシック" charset="0"/>
              </a:rPr>
              <a:t>onclusion</a:t>
            </a:r>
            <a:endParaRPr lang="en-US" sz="8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1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90500" y="1041400"/>
            <a:ext cx="1422400" cy="1066800"/>
          </a:xfrm>
          <a:custGeom>
            <a:avLst/>
            <a:gdLst>
              <a:gd name="connsiteX0" fmla="*/ 431800 w 1422400"/>
              <a:gd name="connsiteY0" fmla="*/ 0 h 1066800"/>
              <a:gd name="connsiteX1" fmla="*/ 1422400 w 1422400"/>
              <a:gd name="connsiteY1" fmla="*/ 254000 h 1066800"/>
              <a:gd name="connsiteX2" fmla="*/ 1358900 w 1422400"/>
              <a:gd name="connsiteY2" fmla="*/ 1066800 h 1066800"/>
              <a:gd name="connsiteX3" fmla="*/ 0 w 1422400"/>
              <a:gd name="connsiteY3" fmla="*/ 1054100 h 1066800"/>
              <a:gd name="connsiteX4" fmla="*/ 431800 w 1422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066800">
                <a:moveTo>
                  <a:pt x="431800" y="0"/>
                </a:moveTo>
                <a:lnTo>
                  <a:pt x="1422400" y="254000"/>
                </a:lnTo>
                <a:lnTo>
                  <a:pt x="1358900" y="1066800"/>
                </a:lnTo>
                <a:lnTo>
                  <a:pt x="0" y="1054100"/>
                </a:lnTo>
                <a:lnTo>
                  <a:pt x="4318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49700" y="965200"/>
            <a:ext cx="1422400" cy="1066800"/>
          </a:xfrm>
          <a:custGeom>
            <a:avLst/>
            <a:gdLst>
              <a:gd name="connsiteX0" fmla="*/ 431800 w 1422400"/>
              <a:gd name="connsiteY0" fmla="*/ 0 h 1066800"/>
              <a:gd name="connsiteX1" fmla="*/ 1422400 w 1422400"/>
              <a:gd name="connsiteY1" fmla="*/ 254000 h 1066800"/>
              <a:gd name="connsiteX2" fmla="*/ 1358900 w 1422400"/>
              <a:gd name="connsiteY2" fmla="*/ 1066800 h 1066800"/>
              <a:gd name="connsiteX3" fmla="*/ 0 w 1422400"/>
              <a:gd name="connsiteY3" fmla="*/ 1054100 h 1066800"/>
              <a:gd name="connsiteX4" fmla="*/ 431800 w 1422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066800">
                <a:moveTo>
                  <a:pt x="431800" y="0"/>
                </a:moveTo>
                <a:lnTo>
                  <a:pt x="1422400" y="254000"/>
                </a:lnTo>
                <a:lnTo>
                  <a:pt x="1358900" y="1066800"/>
                </a:lnTo>
                <a:lnTo>
                  <a:pt x="0" y="1054100"/>
                </a:lnTo>
                <a:lnTo>
                  <a:pt x="4318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45411"/>
            <a:ext cx="4991100" cy="861678"/>
          </a:xfrm>
        </p:spPr>
        <p:txBody>
          <a:bodyPr>
            <a:normAutofit/>
          </a:bodyPr>
          <a:lstStyle/>
          <a:p>
            <a:r>
              <a:rPr lang="en-US" sz="4400" dirty="0"/>
              <a:t>I have claimed…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</p:spPr>
        <p:txBody>
          <a:bodyPr/>
          <a:lstStyle/>
          <a:p>
            <a:fld id="{7375688C-CB80-2747-86E4-B4CD4D80871E}" type="slidenum">
              <a:rPr lang="en-US" smtClean="0">
                <a:latin typeface="Times"/>
                <a:cs typeface="Times"/>
              </a:rPr>
              <a:t>37</a:t>
            </a:fld>
            <a:endParaRPr lang="en-US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1" y="1244600"/>
            <a:ext cx="3073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Causation is</a:t>
            </a:r>
            <a:r>
              <a:rPr lang="en-US" sz="2000" dirty="0">
                <a:latin typeface="Times"/>
                <a:cs typeface="Times"/>
              </a:rPr>
              <a:t> about</a:t>
            </a:r>
            <a:r>
              <a:rPr lang="en-US" dirty="0">
                <a:latin typeface="Times"/>
                <a:cs typeface="Times"/>
              </a:rPr>
              <a:t> the physical connectedness of things in the world. Its discovery is the province of empirical science.</a:t>
            </a: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9901" y="1231900"/>
            <a:ext cx="29971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Causal metaphysics</a:t>
            </a:r>
            <a:r>
              <a:rPr lang="en-US" sz="2000" dirty="0">
                <a:latin typeface="Times"/>
                <a:cs typeface="Times"/>
              </a:rPr>
              <a:t> does not </a:t>
            </a:r>
            <a:r>
              <a:rPr lang="en-US" dirty="0">
                <a:latin typeface="Times"/>
                <a:cs typeface="Times"/>
              </a:rPr>
              <a:t>provide a repository of causal knowledge independent of empirical science.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8300" y="3086100"/>
            <a:ext cx="7848600" cy="2362200"/>
            <a:chOff x="368300" y="3086100"/>
            <a:chExt cx="7848600" cy="2362200"/>
          </a:xfrm>
        </p:grpSpPr>
        <p:sp>
          <p:nvSpPr>
            <p:cNvPr id="27" name="Freeform 26"/>
            <p:cNvSpPr/>
            <p:nvPr/>
          </p:nvSpPr>
          <p:spPr>
            <a:xfrm>
              <a:off x="609600" y="3086100"/>
              <a:ext cx="7607300" cy="2362200"/>
            </a:xfrm>
            <a:custGeom>
              <a:avLst/>
              <a:gdLst>
                <a:gd name="connsiteX0" fmla="*/ 317500 w 7607300"/>
                <a:gd name="connsiteY0" fmla="*/ 25400 h 1943100"/>
                <a:gd name="connsiteX1" fmla="*/ 7607300 w 7607300"/>
                <a:gd name="connsiteY1" fmla="*/ 0 h 1943100"/>
                <a:gd name="connsiteX2" fmla="*/ 7594600 w 7607300"/>
                <a:gd name="connsiteY2" fmla="*/ 1943100 h 1943100"/>
                <a:gd name="connsiteX3" fmla="*/ 0 w 7607300"/>
                <a:gd name="connsiteY3" fmla="*/ 1752600 h 1943100"/>
                <a:gd name="connsiteX4" fmla="*/ 317500 w 7607300"/>
                <a:gd name="connsiteY4" fmla="*/ 2540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7300" h="1943100">
                  <a:moveTo>
                    <a:pt x="317500" y="25400"/>
                  </a:moveTo>
                  <a:lnTo>
                    <a:pt x="7607300" y="0"/>
                  </a:lnTo>
                  <a:cubicBezTo>
                    <a:pt x="7603067" y="647700"/>
                    <a:pt x="7598833" y="1295400"/>
                    <a:pt x="7594600" y="1943100"/>
                  </a:cubicBezTo>
                  <a:lnTo>
                    <a:pt x="0" y="1752600"/>
                  </a:lnTo>
                  <a:lnTo>
                    <a:pt x="317500" y="2540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300" y="36068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Dilemma</a:t>
              </a:r>
              <a:r>
                <a:rPr lang="en-US" dirty="0">
                  <a:latin typeface="Times"/>
                  <a:cs typeface="Times"/>
                </a:rPr>
                <a:t> for causal metaphysics.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49500" y="3060700"/>
            <a:ext cx="6210301" cy="736600"/>
            <a:chOff x="2349500" y="3060700"/>
            <a:chExt cx="6210301" cy="736600"/>
          </a:xfrm>
        </p:grpSpPr>
        <p:sp>
          <p:nvSpPr>
            <p:cNvPr id="13" name="TextBox 12"/>
            <p:cNvSpPr txBox="1"/>
            <p:nvPr/>
          </p:nvSpPr>
          <p:spPr>
            <a:xfrm>
              <a:off x="2349500" y="3060700"/>
              <a:ext cx="180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Times"/>
                  <a:cs typeface="Times"/>
                </a:rPr>
                <a:t>It a</a:t>
              </a:r>
              <a:r>
                <a:rPr lang="en-US" dirty="0" err="1">
                  <a:latin typeface="Times"/>
                  <a:cs typeface="Times"/>
                </a:rPr>
                <a:t>dds</a:t>
              </a:r>
              <a:r>
                <a:rPr lang="en-US" dirty="0">
                  <a:latin typeface="Times"/>
                  <a:cs typeface="Times"/>
                </a:rPr>
                <a:t> factually to science.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7501" y="3124200"/>
              <a:ext cx="316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Attempt at a priori science. Repeated failure.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20898064">
              <a:off x="2349500" y="3581400"/>
              <a:ext cx="2857500" cy="215900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49500" y="4533900"/>
            <a:ext cx="5938535" cy="900331"/>
            <a:chOff x="2349500" y="4533900"/>
            <a:chExt cx="5938535" cy="900331"/>
          </a:xfrm>
        </p:grpSpPr>
        <p:sp>
          <p:nvSpPr>
            <p:cNvPr id="16" name="TextBox 15"/>
            <p:cNvSpPr txBox="1"/>
            <p:nvPr/>
          </p:nvSpPr>
          <p:spPr>
            <a:xfrm>
              <a:off x="2349500" y="4648200"/>
              <a:ext cx="212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It does not add factually to science.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7500" y="4787900"/>
              <a:ext cx="2890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Exercise in labeling.</a:t>
              </a:r>
            </a:p>
            <a:p>
              <a:r>
                <a:rPr lang="en-US" dirty="0">
                  <a:latin typeface="Times"/>
                  <a:cs typeface="Times"/>
                </a:rPr>
                <a:t>May be pragmatically useful.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701936" flipV="1">
              <a:off x="2349500" y="4533900"/>
              <a:ext cx="2857500" cy="215900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4" descr=" lecturer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23825"/>
            <a:ext cx="12668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50F55E-3A34-494C-A068-286AD7C5222D}"/>
              </a:ext>
            </a:extLst>
          </p:cNvPr>
          <p:cNvGrpSpPr/>
          <p:nvPr/>
        </p:nvGrpSpPr>
        <p:grpSpPr>
          <a:xfrm>
            <a:off x="368300" y="5690332"/>
            <a:ext cx="7126288" cy="790042"/>
            <a:chOff x="368300" y="5690332"/>
            <a:chExt cx="7126288" cy="790042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C027A03-4F89-5943-B1E9-7F80495C82EA}"/>
                </a:ext>
              </a:extLst>
            </p:cNvPr>
            <p:cNvSpPr/>
            <p:nvPr/>
          </p:nvSpPr>
          <p:spPr>
            <a:xfrm>
              <a:off x="368300" y="5690332"/>
              <a:ext cx="2823667" cy="790042"/>
            </a:xfrm>
            <a:custGeom>
              <a:avLst/>
              <a:gdLst>
                <a:gd name="connsiteX0" fmla="*/ 292608 w 2823667"/>
                <a:gd name="connsiteY0" fmla="*/ 0 h 790042"/>
                <a:gd name="connsiteX1" fmla="*/ 2596896 w 2823667"/>
                <a:gd name="connsiteY1" fmla="*/ 109728 h 790042"/>
                <a:gd name="connsiteX2" fmla="*/ 2823667 w 2823667"/>
                <a:gd name="connsiteY2" fmla="*/ 629108 h 790042"/>
                <a:gd name="connsiteX3" fmla="*/ 0 w 2823667"/>
                <a:gd name="connsiteY3" fmla="*/ 790042 h 790042"/>
                <a:gd name="connsiteX4" fmla="*/ 292608 w 2823667"/>
                <a:gd name="connsiteY4" fmla="*/ 0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667" h="790042">
                  <a:moveTo>
                    <a:pt x="292608" y="0"/>
                  </a:moveTo>
                  <a:lnTo>
                    <a:pt x="2596896" y="109728"/>
                  </a:lnTo>
                  <a:lnTo>
                    <a:pt x="2823667" y="629108"/>
                  </a:lnTo>
                  <a:lnTo>
                    <a:pt x="0" y="790042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49447-05ED-4048-9767-DEC040D8CFB2}"/>
                </a:ext>
              </a:extLst>
            </p:cNvPr>
            <p:cNvSpPr txBox="1"/>
            <p:nvPr/>
          </p:nvSpPr>
          <p:spPr>
            <a:xfrm>
              <a:off x="606740" y="5823800"/>
              <a:ext cx="6887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Efforts to discover</a:t>
              </a:r>
              <a:r>
                <a:rPr lang="en-US" sz="2000" dirty="0">
                  <a:latin typeface="Times"/>
                  <a:cs typeface="Times"/>
                </a:rPr>
                <a:t> a factual principle of causality have failed.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7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75F1-7ABB-5679-B62C-A36EE038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3772-0FAD-AEC6-2029-D4B3A578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38</a:t>
            </a:fld>
            <a:endParaRPr lang="en-US"/>
          </a:p>
        </p:txBody>
      </p:sp>
      <p:pic>
        <p:nvPicPr>
          <p:cNvPr id="17" name="Content Placeholder 15" descr="A blue diamond on a white background&#10;&#10;Description automatically generated">
            <a:extLst>
              <a:ext uri="{FF2B5EF4-FFF2-40B4-BE49-F238E27FC236}">
                <a16:creationId xmlns:a16="http://schemas.microsoft.com/office/drawing/2014/main" id="{A1944530-94B4-9244-0444-5C469A16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17217"/>
            <a:ext cx="7346328" cy="6808793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273DE71-D3C5-0E20-D488-F8566F76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E15B-A26F-57C0-5DA1-3916EBB6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407514"/>
            <a:ext cx="6480495" cy="1102504"/>
          </a:xfrm>
        </p:spPr>
        <p:txBody>
          <a:bodyPr>
            <a:noAutofit/>
          </a:bodyPr>
          <a:lstStyle/>
          <a:p>
            <a:r>
              <a:rPr lang="en-US" sz="9600" dirty="0"/>
              <a:t>Free…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F6331-541E-5CFB-3D8C-F558918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39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362667-9B4A-1D2C-231B-E39C9904D8AA}"/>
              </a:ext>
            </a:extLst>
          </p:cNvPr>
          <p:cNvGrpSpPr/>
          <p:nvPr/>
        </p:nvGrpSpPr>
        <p:grpSpPr>
          <a:xfrm>
            <a:off x="448268" y="2113234"/>
            <a:ext cx="6446277" cy="1015663"/>
            <a:chOff x="641214" y="2615021"/>
            <a:chExt cx="6446277" cy="1015663"/>
          </a:xfrm>
        </p:grpSpPr>
        <p:pic>
          <p:nvPicPr>
            <p:cNvPr id="7" name="Content Placeholder 5" descr="A blue gem on a white background&#10;&#10;Description automatically generated">
              <a:extLst>
                <a:ext uri="{FF2B5EF4-FFF2-40B4-BE49-F238E27FC236}">
                  <a16:creationId xmlns:a16="http://schemas.microsoft.com/office/drawing/2014/main" id="{BF993AC8-2BC8-06AB-F80D-1F4E198D3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214" y="2615021"/>
              <a:ext cx="680597" cy="6282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70934D-68BB-16EF-1338-898A3DA0B693}"/>
                </a:ext>
              </a:extLst>
            </p:cNvPr>
            <p:cNvSpPr txBox="1"/>
            <p:nvPr/>
          </p:nvSpPr>
          <p:spPr>
            <a:xfrm>
              <a:off x="1500424" y="2615021"/>
              <a:ext cx="5587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Metaphysicians are freed from the shackles</a:t>
              </a:r>
            </a:p>
            <a:p>
              <a:r>
                <a:rPr lang="en-US" dirty="0">
                  <a:latin typeface="Times"/>
                  <a:cs typeface="Times"/>
                </a:rPr>
                <a:t>of endlessly </a:t>
              </a:r>
              <a:r>
                <a:rPr lang="en-US">
                  <a:latin typeface="Times"/>
                  <a:cs typeface="Times"/>
                </a:rPr>
                <a:t>failed attempts </a:t>
              </a:r>
              <a:r>
                <a:rPr lang="en-US" dirty="0">
                  <a:latin typeface="Times"/>
                  <a:cs typeface="Times"/>
                </a:rPr>
                <a:t>to find a true, factual principle of causation.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1B158B-3F67-E75E-94A5-4D685140B83F}"/>
              </a:ext>
            </a:extLst>
          </p:cNvPr>
          <p:cNvGrpSpPr/>
          <p:nvPr/>
        </p:nvGrpSpPr>
        <p:grpSpPr>
          <a:xfrm>
            <a:off x="432696" y="3420271"/>
            <a:ext cx="6168235" cy="1017309"/>
            <a:chOff x="625642" y="3922058"/>
            <a:chExt cx="6168235" cy="1017309"/>
          </a:xfrm>
        </p:grpSpPr>
        <p:pic>
          <p:nvPicPr>
            <p:cNvPr id="11" name="Content Placeholder 5" descr="A blue gem on a white background&#10;&#10;Description automatically generated">
              <a:extLst>
                <a:ext uri="{FF2B5EF4-FFF2-40B4-BE49-F238E27FC236}">
                  <a16:creationId xmlns:a16="http://schemas.microsoft.com/office/drawing/2014/main" id="{2415481D-4359-42B6-079D-293801D9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642" y="3922058"/>
              <a:ext cx="680597" cy="6282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03478-CFB8-C89D-5FBA-A74B1987EA06}"/>
                </a:ext>
              </a:extLst>
            </p:cNvPr>
            <p:cNvSpPr txBox="1"/>
            <p:nvPr/>
          </p:nvSpPr>
          <p:spPr>
            <a:xfrm>
              <a:off x="1500424" y="3923704"/>
              <a:ext cx="5293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Empiricists are freed from the shackles</a:t>
              </a:r>
              <a:r>
                <a:rPr lang="en-US" dirty="0">
                  <a:latin typeface="Times"/>
                  <a:cs typeface="Times"/>
                </a:rPr>
                <a:t> </a:t>
              </a:r>
            </a:p>
            <a:p>
              <a:r>
                <a:rPr lang="en-US" dirty="0">
                  <a:latin typeface="Times"/>
                  <a:cs typeface="Times"/>
                </a:rPr>
                <a:t>of Hume’s  excessive inductive skepticism about induction and causation.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E44298-31EE-1523-DD47-800144DDF496}"/>
              </a:ext>
            </a:extLst>
          </p:cNvPr>
          <p:cNvGrpSpPr/>
          <p:nvPr/>
        </p:nvGrpSpPr>
        <p:grpSpPr>
          <a:xfrm>
            <a:off x="449474" y="4636674"/>
            <a:ext cx="6168235" cy="740310"/>
            <a:chOff x="642420" y="5138461"/>
            <a:chExt cx="6168235" cy="740310"/>
          </a:xfrm>
        </p:grpSpPr>
        <p:pic>
          <p:nvPicPr>
            <p:cNvPr id="13" name="Content Placeholder 5" descr="A blue gem on a white background&#10;&#10;Description automatically generated">
              <a:extLst>
                <a:ext uri="{FF2B5EF4-FFF2-40B4-BE49-F238E27FC236}">
                  <a16:creationId xmlns:a16="http://schemas.microsoft.com/office/drawing/2014/main" id="{5B9CD729-EAB8-CFBC-5B13-1EB873DFE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420" y="5138461"/>
              <a:ext cx="680597" cy="6282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8DA3DE-D3F0-07F5-621E-92568369068C}"/>
                </a:ext>
              </a:extLst>
            </p:cNvPr>
            <p:cNvSpPr txBox="1"/>
            <p:nvPr/>
          </p:nvSpPr>
          <p:spPr>
            <a:xfrm>
              <a:off x="1517202" y="5140107"/>
              <a:ext cx="52934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We are free to use the term “causation”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any way we d*</a:t>
              </a:r>
              <a:r>
                <a:rPr lang="en-US" dirty="0" err="1">
                  <a:latin typeface="Times"/>
                  <a:cs typeface="Times"/>
                </a:rPr>
                <a:t>mn</a:t>
              </a:r>
              <a:r>
                <a:rPr lang="en-US" dirty="0">
                  <a:latin typeface="Times"/>
                  <a:cs typeface="Times"/>
                </a:rPr>
                <a:t> well please.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5574FD-F7BF-C4C4-2583-E7CF9097B30C}"/>
              </a:ext>
            </a:extLst>
          </p:cNvPr>
          <p:cNvSpPr txBox="1"/>
          <p:nvPr/>
        </p:nvSpPr>
        <p:spPr>
          <a:xfrm>
            <a:off x="7236105" y="2344067"/>
            <a:ext cx="190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>
                <a:latin typeface="Times"/>
                <a:cs typeface="Times"/>
              </a:rPr>
              <a:t>ImageFX</a:t>
            </a:r>
            <a:r>
              <a:rPr lang="en-US" sz="600" dirty="0">
                <a:latin typeface="Times"/>
                <a:cs typeface="Times"/>
              </a:rPr>
              <a:t> prompt “many chains breaking photorealistic”</a:t>
            </a:r>
          </a:p>
          <a:p>
            <a:r>
              <a:rPr lang="en-US" sz="600" dirty="0">
                <a:latin typeface="Times"/>
                <a:cs typeface="Times"/>
              </a:rPr>
              <a:t>https://</a:t>
            </a:r>
            <a:r>
              <a:rPr lang="en-US" sz="600" dirty="0" err="1">
                <a:latin typeface="Times"/>
                <a:cs typeface="Times"/>
              </a:rPr>
              <a:t>aitestkitchen.withgoogle.com</a:t>
            </a:r>
            <a:r>
              <a:rPr lang="en-US" sz="600" dirty="0">
                <a:latin typeface="Times"/>
                <a:cs typeface="Times"/>
              </a:rPr>
              <a:t>/tools/image-</a:t>
            </a:r>
            <a:r>
              <a:rPr lang="en-US" sz="600" dirty="0" err="1">
                <a:latin typeface="Times"/>
                <a:cs typeface="Times"/>
              </a:rPr>
              <a:t>fx</a:t>
            </a:r>
            <a:endParaRPr lang="en-US" sz="600" dirty="0">
              <a:latin typeface="Times"/>
              <a:cs typeface="Times"/>
            </a:endParaRPr>
          </a:p>
        </p:txBody>
      </p:sp>
      <p:pic>
        <p:nvPicPr>
          <p:cNvPr id="18" name="Content Placeholder 16" descr="A chain broken into pieces&#10;&#10;Description automatically generated with medium confidence">
            <a:extLst>
              <a:ext uri="{FF2B5EF4-FFF2-40B4-BE49-F238E27FC236}">
                <a16:creationId xmlns:a16="http://schemas.microsoft.com/office/drawing/2014/main" id="{7F262B78-11C7-B0BD-FB3F-8E07583A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874" y="-841249"/>
            <a:ext cx="2635348" cy="263534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EF94759-4549-9E0B-2CE8-28EE049E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E5F8854-AA40-1146-99E0-05BE2D3077CD}"/>
              </a:ext>
            </a:extLst>
          </p:cNvPr>
          <p:cNvSpPr>
            <a:spLocks/>
          </p:cNvSpPr>
          <p:nvPr/>
        </p:nvSpPr>
        <p:spPr bwMode="auto">
          <a:xfrm>
            <a:off x="2270374" y="170318"/>
            <a:ext cx="5027613" cy="5467350"/>
          </a:xfrm>
          <a:custGeom>
            <a:avLst/>
            <a:gdLst>
              <a:gd name="T0" fmla="*/ 2147483647 w 3167"/>
              <a:gd name="T1" fmla="*/ 0 h 3444"/>
              <a:gd name="T2" fmla="*/ 2147483647 w 3167"/>
              <a:gd name="T3" fmla="*/ 2147483647 h 3444"/>
              <a:gd name="T4" fmla="*/ 2147483647 w 3167"/>
              <a:gd name="T5" fmla="*/ 2147483647 h 3444"/>
              <a:gd name="T6" fmla="*/ 0 w 3167"/>
              <a:gd name="T7" fmla="*/ 2147483647 h 3444"/>
              <a:gd name="T8" fmla="*/ 2147483647 w 3167"/>
              <a:gd name="T9" fmla="*/ 0 h 3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7"/>
              <a:gd name="T16" fmla="*/ 0 h 3444"/>
              <a:gd name="T17" fmla="*/ 3167 w 3167"/>
              <a:gd name="T18" fmla="*/ 3444 h 3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7" h="3444">
                <a:moveTo>
                  <a:pt x="1117" y="0"/>
                </a:moveTo>
                <a:lnTo>
                  <a:pt x="3167" y="1077"/>
                </a:lnTo>
                <a:lnTo>
                  <a:pt x="2274" y="3444"/>
                </a:lnTo>
                <a:lnTo>
                  <a:pt x="0" y="2704"/>
                </a:lnTo>
                <a:lnTo>
                  <a:pt x="11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931C6-355B-EF4B-A147-949EFBF7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32738"/>
            <a:ext cx="5387009" cy="4587902"/>
          </a:xfrm>
        </p:spPr>
        <p:txBody>
          <a:bodyPr>
            <a:noAutofit/>
          </a:bodyPr>
          <a:lstStyle/>
          <a:p>
            <a:pPr algn="r"/>
            <a:r>
              <a:rPr lang="en-US" sz="4400" dirty="0"/>
              <a:t>Causal </a:t>
            </a:r>
            <a:r>
              <a:rPr lang="en-US" sz="4400" dirty="0" err="1"/>
              <a:t>Antifundamentalism</a:t>
            </a:r>
            <a:br>
              <a:rPr lang="en-US" sz="4400" dirty="0"/>
            </a:br>
            <a:r>
              <a:rPr lang="en-US" sz="2800" dirty="0"/>
              <a:t>The form of causal skepticism defended here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63E0-7759-6A4C-9865-DEDDC4CC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D34A-515A-E540-8EBE-01902CBF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5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01CE1CD-DD51-3B41-B0D7-DC4B720E2A51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74754" name="Freeform 2"/>
          <p:cNvSpPr>
            <a:spLocks/>
          </p:cNvSpPr>
          <p:nvPr/>
        </p:nvSpPr>
        <p:spPr bwMode="auto">
          <a:xfrm>
            <a:off x="3330575" y="873125"/>
            <a:ext cx="5280025" cy="4537075"/>
          </a:xfrm>
          <a:custGeom>
            <a:avLst/>
            <a:gdLst>
              <a:gd name="T0" fmla="*/ 2147483647 w 3326"/>
              <a:gd name="T1" fmla="*/ 0 h 2858"/>
              <a:gd name="T2" fmla="*/ 2147483647 w 3326"/>
              <a:gd name="T3" fmla="*/ 2147483647 h 2858"/>
              <a:gd name="T4" fmla="*/ 2147483647 w 3326"/>
              <a:gd name="T5" fmla="*/ 2147483647 h 2858"/>
              <a:gd name="T6" fmla="*/ 0 w 3326"/>
              <a:gd name="T7" fmla="*/ 2147483647 h 2858"/>
              <a:gd name="T8" fmla="*/ 2147483647 w 3326"/>
              <a:gd name="T9" fmla="*/ 0 h 28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26"/>
              <a:gd name="T16" fmla="*/ 0 h 2858"/>
              <a:gd name="T17" fmla="*/ 3326 w 3326"/>
              <a:gd name="T18" fmla="*/ 2858 h 28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26" h="2858">
                <a:moveTo>
                  <a:pt x="563" y="0"/>
                </a:moveTo>
                <a:lnTo>
                  <a:pt x="3326" y="319"/>
                </a:lnTo>
                <a:lnTo>
                  <a:pt x="2879" y="2858"/>
                </a:lnTo>
                <a:lnTo>
                  <a:pt x="0" y="2143"/>
                </a:lnTo>
                <a:lnTo>
                  <a:pt x="56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103438" y="2152650"/>
            <a:ext cx="4630737" cy="8382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9600">
                <a:latin typeface="Times" charset="0"/>
                <a:ea typeface="ＭＳ Ｐゴシック" charset="0"/>
                <a:cs typeface="ＭＳ Ｐゴシック" charset="0"/>
              </a:rPr>
              <a:t>The End</a:t>
            </a:r>
            <a:endParaRPr lang="en-US" sz="72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9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13B9E1B-AEE4-304D-84D2-7697183E4480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76802" name="Freeform 2"/>
          <p:cNvSpPr>
            <a:spLocks/>
          </p:cNvSpPr>
          <p:nvPr/>
        </p:nvSpPr>
        <p:spPr bwMode="auto">
          <a:xfrm>
            <a:off x="3330575" y="873125"/>
            <a:ext cx="5280025" cy="4537075"/>
          </a:xfrm>
          <a:custGeom>
            <a:avLst/>
            <a:gdLst>
              <a:gd name="T0" fmla="*/ 2147483647 w 3326"/>
              <a:gd name="T1" fmla="*/ 0 h 2858"/>
              <a:gd name="T2" fmla="*/ 2147483647 w 3326"/>
              <a:gd name="T3" fmla="*/ 2147483647 h 2858"/>
              <a:gd name="T4" fmla="*/ 2147483647 w 3326"/>
              <a:gd name="T5" fmla="*/ 2147483647 h 2858"/>
              <a:gd name="T6" fmla="*/ 0 w 3326"/>
              <a:gd name="T7" fmla="*/ 2147483647 h 2858"/>
              <a:gd name="T8" fmla="*/ 2147483647 w 3326"/>
              <a:gd name="T9" fmla="*/ 0 h 28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26"/>
              <a:gd name="T16" fmla="*/ 0 h 2858"/>
              <a:gd name="T17" fmla="*/ 3326 w 3326"/>
              <a:gd name="T18" fmla="*/ 2858 h 28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26" h="2858">
                <a:moveTo>
                  <a:pt x="563" y="0"/>
                </a:moveTo>
                <a:lnTo>
                  <a:pt x="3326" y="319"/>
                </a:lnTo>
                <a:lnTo>
                  <a:pt x="2879" y="2858"/>
                </a:lnTo>
                <a:lnTo>
                  <a:pt x="0" y="2143"/>
                </a:lnTo>
                <a:lnTo>
                  <a:pt x="563" y="0"/>
                </a:lnTo>
                <a:close/>
              </a:path>
            </a:pathLst>
          </a:custGeom>
          <a:solidFill>
            <a:srgbClr val="C9D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77838" y="2165350"/>
            <a:ext cx="6230937" cy="8382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9600">
                <a:latin typeface="Times" charset="0"/>
                <a:ea typeface="ＭＳ Ｐゴシック" charset="0"/>
                <a:cs typeface="ＭＳ Ｐゴシック" charset="0"/>
              </a:rPr>
              <a:t>Appendices</a:t>
            </a:r>
            <a:endParaRPr lang="en-US" sz="72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53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B24F71B-4097-A949-9B55-8F1D5F08ECD3}" type="slidenum">
              <a:rPr lang="en-US" sz="1400"/>
              <a:pPr/>
              <a:t>42</a:t>
            </a:fld>
            <a:endParaRPr lang="en-US" sz="1400"/>
          </a:p>
        </p:txBody>
      </p:sp>
      <p:sp>
        <p:nvSpPr>
          <p:cNvPr id="51202" name="Freeform 4"/>
          <p:cNvSpPr>
            <a:spLocks/>
          </p:cNvSpPr>
          <p:nvPr/>
        </p:nvSpPr>
        <p:spPr bwMode="auto">
          <a:xfrm>
            <a:off x="3294063" y="546100"/>
            <a:ext cx="5402262" cy="5743575"/>
          </a:xfrm>
          <a:custGeom>
            <a:avLst/>
            <a:gdLst>
              <a:gd name="T0" fmla="*/ 2147483647 w 3403"/>
              <a:gd name="T1" fmla="*/ 0 h 3618"/>
              <a:gd name="T2" fmla="*/ 0 w 3403"/>
              <a:gd name="T3" fmla="*/ 2147483647 h 3618"/>
              <a:gd name="T4" fmla="*/ 2147483647 w 3403"/>
              <a:gd name="T5" fmla="*/ 2147483647 h 3618"/>
              <a:gd name="T6" fmla="*/ 2147483647 w 3403"/>
              <a:gd name="T7" fmla="*/ 2147483647 h 3618"/>
              <a:gd name="T8" fmla="*/ 2147483647 w 3403"/>
              <a:gd name="T9" fmla="*/ 0 h 3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3"/>
              <a:gd name="T16" fmla="*/ 0 h 3618"/>
              <a:gd name="T17" fmla="*/ 3403 w 3403"/>
              <a:gd name="T18" fmla="*/ 3618 h 3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3" h="3618">
                <a:moveTo>
                  <a:pt x="1746" y="0"/>
                </a:moveTo>
                <a:lnTo>
                  <a:pt x="0" y="1680"/>
                </a:lnTo>
                <a:lnTo>
                  <a:pt x="1506" y="3618"/>
                </a:lnTo>
                <a:lnTo>
                  <a:pt x="3403" y="2385"/>
                </a:lnTo>
                <a:lnTo>
                  <a:pt x="174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81000"/>
            <a:ext cx="6707188" cy="4630738"/>
          </a:xfrm>
        </p:spPr>
        <p:txBody>
          <a:bodyPr/>
          <a:lstStyle/>
          <a:p>
            <a:pPr algn="r" eaLnBrk="1" hangingPunct="1"/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An Independent Principle of Causality in </a:t>
            </a:r>
            <a:r>
              <a:rPr lang="en-US" sz="4800">
                <a:latin typeface="Times" charset="0"/>
                <a:ea typeface="ＭＳ Ｐゴシック" charset="0"/>
                <a:cs typeface="ＭＳ Ｐゴシック" charset="0"/>
              </a:rPr>
              <a:t>Electromagnetic Scattering</a:t>
            </a:r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8091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7B25E16-D4E2-6D45-8B32-C98EE60DD43B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0" name="Freeform 12"/>
          <p:cNvSpPr>
            <a:spLocks/>
          </p:cNvSpPr>
          <p:nvPr/>
        </p:nvSpPr>
        <p:spPr bwMode="auto">
          <a:xfrm>
            <a:off x="717550" y="157163"/>
            <a:ext cx="7043738" cy="889000"/>
          </a:xfrm>
          <a:custGeom>
            <a:avLst/>
            <a:gdLst>
              <a:gd name="T0" fmla="*/ 2147483647 w 4437"/>
              <a:gd name="T1" fmla="*/ 2147483647 h 560"/>
              <a:gd name="T2" fmla="*/ 2147483647 w 4437"/>
              <a:gd name="T3" fmla="*/ 0 h 560"/>
              <a:gd name="T4" fmla="*/ 2147483647 w 4437"/>
              <a:gd name="T5" fmla="*/ 2147483647 h 560"/>
              <a:gd name="T6" fmla="*/ 0 w 4437"/>
              <a:gd name="T7" fmla="*/ 2147483647 h 560"/>
              <a:gd name="T8" fmla="*/ 2147483647 w 4437"/>
              <a:gd name="T9" fmla="*/ 2147483647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37"/>
              <a:gd name="T16" fmla="*/ 0 h 560"/>
              <a:gd name="T17" fmla="*/ 4437 w 4437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37" h="560">
                <a:moveTo>
                  <a:pt x="240" y="240"/>
                </a:moveTo>
                <a:lnTo>
                  <a:pt x="4320" y="0"/>
                </a:lnTo>
                <a:lnTo>
                  <a:pt x="4437" y="442"/>
                </a:lnTo>
                <a:lnTo>
                  <a:pt x="0" y="560"/>
                </a:lnTo>
                <a:lnTo>
                  <a:pt x="240" y="24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Scattering from a dielectric</a:t>
            </a:r>
          </a:p>
        </p:txBody>
      </p:sp>
      <p:pic>
        <p:nvPicPr>
          <p:cNvPr id="53252" name="Picture 4" descr="scatter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382" y="3056731"/>
            <a:ext cx="43354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576388" y="1104900"/>
            <a:ext cx="16875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Incident plane wave approaches from left…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36988" y="1069975"/>
            <a:ext cx="2203450" cy="5213350"/>
            <a:chOff x="2417" y="674"/>
            <a:chExt cx="1388" cy="3284"/>
          </a:xfrm>
        </p:grpSpPr>
        <p:pic>
          <p:nvPicPr>
            <p:cNvPr id="53262" name="Picture 5" descr="Scatterin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58" y="1912"/>
              <a:ext cx="2731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3" name="Rectangle 7"/>
            <p:cNvSpPr>
              <a:spLocks noChangeArrowheads="1"/>
            </p:cNvSpPr>
            <p:nvPr/>
          </p:nvSpPr>
          <p:spPr bwMode="auto">
            <a:xfrm>
              <a:off x="2417" y="674"/>
              <a:ext cx="12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…excites dielectric atom and generates scattered field…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83313" y="1258888"/>
            <a:ext cx="2162175" cy="5041900"/>
            <a:chOff x="3895" y="773"/>
            <a:chExt cx="1362" cy="3176"/>
          </a:xfrm>
        </p:grpSpPr>
        <p:pic>
          <p:nvPicPr>
            <p:cNvPr id="53260" name="Picture 3" descr="Scattering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1903"/>
              <a:ext cx="2731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1" name="Rectangle 8"/>
            <p:cNvSpPr>
              <a:spLocks noChangeArrowheads="1"/>
            </p:cNvSpPr>
            <p:nvPr/>
          </p:nvSpPr>
          <p:spPr bwMode="auto">
            <a:xfrm>
              <a:off x="3896" y="773"/>
              <a:ext cx="8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…and passes.</a:t>
              </a:r>
            </a:p>
          </p:txBody>
        </p:sp>
      </p:grp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3759200" y="6481763"/>
            <a:ext cx="451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 from animation at http://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www.met.rdg.ac.uk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/~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swrhgnrj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/maxwell/circle3.html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61925" y="2174875"/>
            <a:ext cx="1298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Total field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scattered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193675" y="4460875"/>
            <a:ext cx="1433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Scattered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(total minus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9" name="Rectangle 15"/>
          <p:cNvSpPr>
            <a:spLocks noChangeArrowheads="1"/>
          </p:cNvSpPr>
          <p:nvPr/>
        </p:nvSpPr>
        <p:spPr bwMode="auto">
          <a:xfrm>
            <a:off x="1157288" y="4095750"/>
            <a:ext cx="7448550" cy="42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7A9E52C-1765-7740-8771-4780B43A7F42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5538" name="Freeform 13"/>
          <p:cNvSpPr>
            <a:spLocks/>
          </p:cNvSpPr>
          <p:nvPr/>
        </p:nvSpPr>
        <p:spPr bwMode="auto">
          <a:xfrm flipV="1">
            <a:off x="636588" y="207963"/>
            <a:ext cx="7874000" cy="933450"/>
          </a:xfrm>
          <a:custGeom>
            <a:avLst/>
            <a:gdLst>
              <a:gd name="T0" fmla="*/ 0 w 3290"/>
              <a:gd name="T1" fmla="*/ 0 h 480"/>
              <a:gd name="T2" fmla="*/ 2147483647 w 3290"/>
              <a:gd name="T3" fmla="*/ 2147483647 h 480"/>
              <a:gd name="T4" fmla="*/ 2147483647 w 3290"/>
              <a:gd name="T5" fmla="*/ 2147483647 h 480"/>
              <a:gd name="T6" fmla="*/ 2147483647 w 3290"/>
              <a:gd name="T7" fmla="*/ 2147483647 h 480"/>
              <a:gd name="T8" fmla="*/ 0 w 329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0"/>
              <a:gd name="T16" fmla="*/ 0 h 480"/>
              <a:gd name="T17" fmla="*/ 3290 w 329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0" h="480">
                <a:moveTo>
                  <a:pt x="0" y="0"/>
                </a:moveTo>
                <a:lnTo>
                  <a:pt x="160" y="480"/>
                </a:lnTo>
                <a:lnTo>
                  <a:pt x="3290" y="320"/>
                </a:lnTo>
                <a:lnTo>
                  <a:pt x="3050" y="226"/>
                </a:ln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4"/>
            <a:ext cx="7743825" cy="6746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Classical electrodynamics is time reversible.</a:t>
            </a:r>
          </a:p>
        </p:txBody>
      </p:sp>
      <p:pic>
        <p:nvPicPr>
          <p:cNvPr id="65540" name="Picture 3" descr="scattering_an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4600" y="2460626"/>
            <a:ext cx="35861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 descr="scattering_anim_rever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7575" y="2460626"/>
            <a:ext cx="3586162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681538" y="1203325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Forward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818313" y="1196975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/>
                <a:cs typeface="Times"/>
              </a:rPr>
              <a:t>Reversed</a:t>
            </a:r>
          </a:p>
        </p:txBody>
      </p:sp>
      <p:sp>
        <p:nvSpPr>
          <p:cNvPr id="65548" name="AutoShape 16"/>
          <p:cNvSpPr>
            <a:spLocks noChangeArrowheads="1"/>
          </p:cNvSpPr>
          <p:nvPr/>
        </p:nvSpPr>
        <p:spPr bwMode="auto">
          <a:xfrm>
            <a:off x="1849439" y="2784852"/>
            <a:ext cx="485774" cy="717550"/>
          </a:xfrm>
          <a:prstGeom prst="downArrow">
            <a:avLst>
              <a:gd name="adj1" fmla="val 50000"/>
              <a:gd name="adj2" fmla="val 46809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803400"/>
            <a:ext cx="327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Ordinary scattering</a:t>
            </a:r>
            <a:r>
              <a:rPr lang="en-US" sz="2400" dirty="0">
                <a:latin typeface="Times"/>
                <a:cs typeface="Times"/>
              </a:rPr>
              <a:t> processes are possible.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3592483"/>
            <a:ext cx="3716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Time reversed scattering</a:t>
            </a:r>
            <a:r>
              <a:rPr lang="en-US" sz="2400" dirty="0">
                <a:latin typeface="Times"/>
                <a:cs typeface="Times"/>
              </a:rPr>
              <a:t> processes are possible.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6763" y="5443231"/>
            <a:ext cx="7159625" cy="1141414"/>
            <a:chOff x="766763" y="5443231"/>
            <a:chExt cx="7159625" cy="1141414"/>
          </a:xfrm>
        </p:grpSpPr>
        <p:sp>
          <p:nvSpPr>
            <p:cNvPr id="65549" name="Freeform 19"/>
            <p:cNvSpPr>
              <a:spLocks/>
            </p:cNvSpPr>
            <p:nvPr/>
          </p:nvSpPr>
          <p:spPr bwMode="auto">
            <a:xfrm rot="21432430">
              <a:off x="879476" y="5443231"/>
              <a:ext cx="7046912" cy="1141414"/>
            </a:xfrm>
            <a:custGeom>
              <a:avLst/>
              <a:gdLst>
                <a:gd name="T0" fmla="*/ 150 w 3322"/>
                <a:gd name="T1" fmla="*/ 0 h 423"/>
                <a:gd name="T2" fmla="*/ 3322 w 3322"/>
                <a:gd name="T3" fmla="*/ 155 h 423"/>
                <a:gd name="T4" fmla="*/ 3298 w 3322"/>
                <a:gd name="T5" fmla="*/ 423 h 423"/>
                <a:gd name="T6" fmla="*/ 0 w 3322"/>
                <a:gd name="T7" fmla="*/ 287 h 423"/>
                <a:gd name="T8" fmla="*/ 150 w 3322"/>
                <a:gd name="T9" fmla="*/ 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2"/>
                <a:gd name="T16" fmla="*/ 0 h 423"/>
                <a:gd name="T17" fmla="*/ 3322 w 3322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2" h="423">
                  <a:moveTo>
                    <a:pt x="150" y="0"/>
                  </a:moveTo>
                  <a:lnTo>
                    <a:pt x="3322" y="155"/>
                  </a:lnTo>
                  <a:lnTo>
                    <a:pt x="3298" y="423"/>
                  </a:lnTo>
                  <a:lnTo>
                    <a:pt x="0" y="28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6763" y="5525353"/>
              <a:ext cx="575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How do we recover the ordinary outward scattering of our common experience?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9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Jackson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3830"/>
            <a:ext cx="3525078" cy="4560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607568" y="507238"/>
            <a:ext cx="8079232" cy="3258828"/>
            <a:chOff x="607568" y="507238"/>
            <a:chExt cx="8079232" cy="3258828"/>
          </a:xfrm>
        </p:grpSpPr>
        <p:pic>
          <p:nvPicPr>
            <p:cNvPr id="7" name="Picture 6" descr="Jackson Causality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68" y="507238"/>
              <a:ext cx="8079232" cy="2771204"/>
            </a:xfrm>
            <a:prstGeom prst="rect">
              <a:avLst/>
            </a:prstGeom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937500" y="3396734"/>
              <a:ext cx="74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P. 322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54500" y="4152900"/>
            <a:ext cx="345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Set G(</a:t>
            </a:r>
            <a:r>
              <a:rPr lang="en-US" sz="2800" dirty="0" err="1">
                <a:latin typeface="Times"/>
                <a:cs typeface="Times"/>
              </a:rPr>
              <a:t>τ</a:t>
            </a:r>
            <a:r>
              <a:rPr lang="en-US" sz="2800" dirty="0">
                <a:latin typeface="Times"/>
                <a:cs typeface="Times"/>
              </a:rPr>
              <a:t>) = 0 for  </a:t>
            </a:r>
            <a:r>
              <a:rPr lang="en-US" sz="2800" dirty="0" err="1">
                <a:latin typeface="Times"/>
                <a:cs typeface="Times"/>
              </a:rPr>
              <a:t>τ</a:t>
            </a:r>
            <a:r>
              <a:rPr lang="en-US" sz="2800" dirty="0">
                <a:latin typeface="Times"/>
                <a:cs typeface="Times"/>
              </a:rPr>
              <a:t> &lt; 0.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6300" y="1371600"/>
            <a:ext cx="7581900" cy="5035728"/>
            <a:chOff x="876300" y="1371600"/>
            <a:chExt cx="7581900" cy="5035728"/>
          </a:xfrm>
        </p:grpSpPr>
        <p:sp>
          <p:nvSpPr>
            <p:cNvPr id="10" name="TextBox 9"/>
            <p:cNvSpPr txBox="1"/>
            <p:nvPr/>
          </p:nvSpPr>
          <p:spPr>
            <a:xfrm>
              <a:off x="1587501" y="5207000"/>
              <a:ext cx="65151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400" dirty="0">
                  <a:latin typeface="Times"/>
                  <a:cs typeface="Times"/>
                </a:rPr>
                <a:t>“… only values of the electric field </a:t>
              </a:r>
              <a:r>
                <a:rPr lang="is-IS" sz="2400" i="1" dirty="0">
                  <a:latin typeface="Times"/>
                  <a:cs typeface="Times"/>
                </a:rPr>
                <a:t>prior</a:t>
              </a:r>
              <a:r>
                <a:rPr lang="is-IS" sz="2400" dirty="0">
                  <a:latin typeface="Times"/>
                  <a:cs typeface="Times"/>
                </a:rPr>
                <a:t> to that time enter ... </a:t>
              </a:r>
              <a:r>
                <a:rPr lang="en-US" sz="2400" dirty="0">
                  <a:latin typeface="Times"/>
                  <a:cs typeface="Times"/>
                </a:rPr>
                <a:t>in accord with our fundamental ideas of causality in physical phenomena.”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6300" y="1371600"/>
              <a:ext cx="7581900" cy="812800"/>
            </a:xfrm>
            <a:custGeom>
              <a:avLst/>
              <a:gdLst>
                <a:gd name="connsiteX0" fmla="*/ 38100 w 7581900"/>
                <a:gd name="connsiteY0" fmla="*/ 292100 h 812800"/>
                <a:gd name="connsiteX1" fmla="*/ 7581900 w 7581900"/>
                <a:gd name="connsiteY1" fmla="*/ 0 h 812800"/>
                <a:gd name="connsiteX2" fmla="*/ 7569200 w 7581900"/>
                <a:gd name="connsiteY2" fmla="*/ 495300 h 812800"/>
                <a:gd name="connsiteX3" fmla="*/ 0 w 7581900"/>
                <a:gd name="connsiteY3" fmla="*/ 812800 h 812800"/>
                <a:gd name="connsiteX4" fmla="*/ 38100 w 7581900"/>
                <a:gd name="connsiteY4" fmla="*/ 2921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1900" h="812800">
                  <a:moveTo>
                    <a:pt x="38100" y="292100"/>
                  </a:moveTo>
                  <a:lnTo>
                    <a:pt x="7581900" y="0"/>
                  </a:lnTo>
                  <a:lnTo>
                    <a:pt x="7569200" y="495300"/>
                  </a:lnTo>
                  <a:lnTo>
                    <a:pt x="0" y="812800"/>
                  </a:lnTo>
                  <a:lnTo>
                    <a:pt x="38100" y="2921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04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20700" y="228600"/>
            <a:ext cx="8318500" cy="990600"/>
          </a:xfrm>
          <a:custGeom>
            <a:avLst/>
            <a:gdLst>
              <a:gd name="connsiteX0" fmla="*/ 190500 w 8318500"/>
              <a:gd name="connsiteY0" fmla="*/ 0 h 990600"/>
              <a:gd name="connsiteX1" fmla="*/ 8229600 w 8318500"/>
              <a:gd name="connsiteY1" fmla="*/ 203200 h 990600"/>
              <a:gd name="connsiteX2" fmla="*/ 8318500 w 8318500"/>
              <a:gd name="connsiteY2" fmla="*/ 381000 h 990600"/>
              <a:gd name="connsiteX3" fmla="*/ 0 w 8318500"/>
              <a:gd name="connsiteY3" fmla="*/ 990600 h 990600"/>
              <a:gd name="connsiteX4" fmla="*/ 0 w 8318500"/>
              <a:gd name="connsiteY4" fmla="*/ 990600 h 990600"/>
              <a:gd name="connsiteX5" fmla="*/ 190500 w 8318500"/>
              <a:gd name="connsiteY5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8500" h="990600">
                <a:moveTo>
                  <a:pt x="190500" y="0"/>
                </a:moveTo>
                <a:lnTo>
                  <a:pt x="8229600" y="203200"/>
                </a:lnTo>
                <a:lnTo>
                  <a:pt x="8318500" y="381000"/>
                </a:lnTo>
                <a:lnTo>
                  <a:pt x="0" y="990600"/>
                </a:lnTo>
                <a:lnTo>
                  <a:pt x="0" y="990600"/>
                </a:lnTo>
                <a:lnTo>
                  <a:pt x="1905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8438"/>
            <a:ext cx="6007100" cy="86167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Mathias Frisch: This is a principle of causality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6600" y="2222500"/>
            <a:ext cx="543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Times"/>
                <a:cs typeface="Times"/>
              </a:rPr>
              <a:t>“… </a:t>
            </a:r>
            <a:r>
              <a:rPr lang="en-US" dirty="0">
                <a:latin typeface="Times"/>
                <a:cs typeface="Times"/>
              </a:rPr>
              <a:t>we postulate as an additional constraint </a:t>
            </a:r>
            <a:r>
              <a:rPr lang="en-US" sz="2000" dirty="0">
                <a:latin typeface="Times"/>
                <a:cs typeface="Times"/>
              </a:rPr>
              <a:t>on all causally possible models that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sz="2400" dirty="0">
                <a:latin typeface="Times"/>
                <a:cs typeface="Times"/>
              </a:rPr>
              <a:t>an effect cannot temporally precede its causes.</a:t>
            </a:r>
            <a:r>
              <a:rPr lang="en-US" dirty="0">
                <a:latin typeface="Times"/>
                <a:cs typeface="Times"/>
              </a:rPr>
              <a:t>”</a:t>
            </a:r>
          </a:p>
        </p:txBody>
      </p:sp>
      <p:pic>
        <p:nvPicPr>
          <p:cNvPr id="5" name="Picture 4" descr="mathias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795">
            <a:off x="6386513" y="149225"/>
            <a:ext cx="184626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7100" y="1308100"/>
            <a:ext cx="383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‘The most Sacred Tenet’? Causal Reasoning in Physics” 2009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7500" y="3568700"/>
            <a:ext cx="8318500" cy="2958425"/>
            <a:chOff x="304800" y="3390900"/>
            <a:chExt cx="8318500" cy="2958425"/>
          </a:xfrm>
        </p:grpSpPr>
        <p:sp>
          <p:nvSpPr>
            <p:cNvPr id="10" name="Freeform 9"/>
            <p:cNvSpPr/>
            <p:nvPr/>
          </p:nvSpPr>
          <p:spPr>
            <a:xfrm flipV="1">
              <a:off x="304800" y="3390900"/>
              <a:ext cx="8318500" cy="914400"/>
            </a:xfrm>
            <a:custGeom>
              <a:avLst/>
              <a:gdLst>
                <a:gd name="connsiteX0" fmla="*/ 190500 w 8318500"/>
                <a:gd name="connsiteY0" fmla="*/ 0 h 990600"/>
                <a:gd name="connsiteX1" fmla="*/ 8229600 w 8318500"/>
                <a:gd name="connsiteY1" fmla="*/ 203200 h 990600"/>
                <a:gd name="connsiteX2" fmla="*/ 8318500 w 8318500"/>
                <a:gd name="connsiteY2" fmla="*/ 381000 h 990600"/>
                <a:gd name="connsiteX3" fmla="*/ 0 w 8318500"/>
                <a:gd name="connsiteY3" fmla="*/ 990600 h 990600"/>
                <a:gd name="connsiteX4" fmla="*/ 0 w 8318500"/>
                <a:gd name="connsiteY4" fmla="*/ 990600 h 990600"/>
                <a:gd name="connsiteX5" fmla="*/ 190500 w 8318500"/>
                <a:gd name="connsiteY5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8500" h="990600">
                  <a:moveTo>
                    <a:pt x="190500" y="0"/>
                  </a:moveTo>
                  <a:lnTo>
                    <a:pt x="8229600" y="203200"/>
                  </a:lnTo>
                  <a:lnTo>
                    <a:pt x="8318500" y="381000"/>
                  </a:lnTo>
                  <a:lnTo>
                    <a:pt x="0" y="990600"/>
                  </a:lnTo>
                  <a:lnTo>
                    <a:pt x="0" y="9906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1700" y="4318000"/>
              <a:ext cx="62357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“Causal assumptions</a:t>
              </a:r>
              <a:r>
                <a:rPr lang="en-US" dirty="0">
                  <a:latin typeface="Times"/>
                  <a:cs typeface="Times"/>
                </a:rPr>
                <a:t>—just as other scientific assumptions—can play a substantive and legitimate role in a certain domain—and their use can be physically well-founded in that domain—</a:t>
              </a:r>
              <a:r>
                <a:rPr lang="en-US" sz="2400" dirty="0">
                  <a:latin typeface="Times"/>
                  <a:cs typeface="Times"/>
                </a:rPr>
                <a:t>even if we do not take the assumptions to have universal scope</a:t>
              </a:r>
              <a:r>
                <a:rPr lang="en-US" dirty="0">
                  <a:latin typeface="Times"/>
                  <a:cs typeface="Times"/>
                </a:rPr>
                <a:t> and even if we in fact believe that the assumptions fail outside of their domain of application.”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200" y="3594100"/>
              <a:ext cx="43560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Universality not assumed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8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0E45AB-5BE7-4141-855F-EEF87DDCCCBB}" type="slidenum">
              <a:rPr lang="en-US" sz="1400">
                <a:latin typeface="Times"/>
                <a:cs typeface="Times"/>
              </a:rPr>
              <a:pPr/>
              <a:t>47</a:t>
            </a:fld>
            <a:endParaRPr lang="en-US" sz="1400">
              <a:latin typeface="Times"/>
              <a:cs typeface="Times"/>
            </a:endParaRPr>
          </a:p>
        </p:txBody>
      </p:sp>
      <p:sp>
        <p:nvSpPr>
          <p:cNvPr id="61442" name="Freeform 11"/>
          <p:cNvSpPr>
            <a:spLocks/>
          </p:cNvSpPr>
          <p:nvPr/>
        </p:nvSpPr>
        <p:spPr bwMode="auto">
          <a:xfrm>
            <a:off x="463550" y="2439988"/>
            <a:ext cx="1111250" cy="1027112"/>
          </a:xfrm>
          <a:custGeom>
            <a:avLst/>
            <a:gdLst>
              <a:gd name="T0" fmla="*/ 2147483647 w 525"/>
              <a:gd name="T1" fmla="*/ 0 h 508"/>
              <a:gd name="T2" fmla="*/ 2147483647 w 525"/>
              <a:gd name="T3" fmla="*/ 2147483647 h 508"/>
              <a:gd name="T4" fmla="*/ 2147483647 w 525"/>
              <a:gd name="T5" fmla="*/ 2147483647 h 508"/>
              <a:gd name="T6" fmla="*/ 0 w 525"/>
              <a:gd name="T7" fmla="*/ 2147483647 h 508"/>
              <a:gd name="T8" fmla="*/ 2147483647 w 525"/>
              <a:gd name="T9" fmla="*/ 0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5"/>
              <a:gd name="T16" fmla="*/ 0 h 508"/>
              <a:gd name="T17" fmla="*/ 525 w 525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5" h="508">
                <a:moveTo>
                  <a:pt x="84" y="0"/>
                </a:moveTo>
                <a:lnTo>
                  <a:pt x="390" y="75"/>
                </a:lnTo>
                <a:cubicBezTo>
                  <a:pt x="423" y="382"/>
                  <a:pt x="525" y="381"/>
                  <a:pt x="419" y="381"/>
                </a:cubicBezTo>
                <a:lnTo>
                  <a:pt x="0" y="508"/>
                </a:lnTo>
                <a:lnTo>
                  <a:pt x="84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962025" y="1973263"/>
            <a:ext cx="270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>
              <a:latin typeface="Times"/>
              <a:cs typeface="Times"/>
            </a:endParaRPr>
          </a:p>
        </p:txBody>
      </p:sp>
      <p:sp>
        <p:nvSpPr>
          <p:cNvPr id="61447" name="Freeform 10"/>
          <p:cNvSpPr>
            <a:spLocks/>
          </p:cNvSpPr>
          <p:nvPr/>
        </p:nvSpPr>
        <p:spPr bwMode="auto">
          <a:xfrm flipV="1">
            <a:off x="858838" y="207963"/>
            <a:ext cx="7658100" cy="1419225"/>
          </a:xfrm>
          <a:custGeom>
            <a:avLst/>
            <a:gdLst>
              <a:gd name="T0" fmla="*/ 0 w 3290"/>
              <a:gd name="T1" fmla="*/ 0 h 480"/>
              <a:gd name="T2" fmla="*/ 2147483647 w 3290"/>
              <a:gd name="T3" fmla="*/ 2147483647 h 480"/>
              <a:gd name="T4" fmla="*/ 2147483647 w 3290"/>
              <a:gd name="T5" fmla="*/ 2147483647 h 480"/>
              <a:gd name="T6" fmla="*/ 2147483647 w 3290"/>
              <a:gd name="T7" fmla="*/ 2147483647 h 480"/>
              <a:gd name="T8" fmla="*/ 0 w 329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0"/>
              <a:gd name="T16" fmla="*/ 0 h 480"/>
              <a:gd name="T17" fmla="*/ 3290 w 3290"/>
              <a:gd name="T18" fmla="*/ 480 h 480"/>
              <a:gd name="connsiteX0" fmla="*/ 0 w 10000"/>
              <a:gd name="connsiteY0" fmla="*/ 0 h 10000"/>
              <a:gd name="connsiteX1" fmla="*/ 486 w 10000"/>
              <a:gd name="connsiteY1" fmla="*/ 10000 h 10000"/>
              <a:gd name="connsiteX2" fmla="*/ 10000 w 10000"/>
              <a:gd name="connsiteY2" fmla="*/ 6667 h 10000"/>
              <a:gd name="connsiteX3" fmla="*/ 9769 w 10000"/>
              <a:gd name="connsiteY3" fmla="*/ 2471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486" y="10000"/>
                </a:lnTo>
                <a:lnTo>
                  <a:pt x="10000" y="6667"/>
                </a:lnTo>
                <a:lnTo>
                  <a:pt x="9769" y="2471"/>
                </a:ln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81000"/>
            <a:ext cx="6096001" cy="8223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dirty="0">
                <a:ea typeface="ＭＳ Ｐゴシック" charset="0"/>
              </a:rPr>
              <a:t>Time Reversed Scattering is Possible</a:t>
            </a:r>
            <a:r>
              <a:rPr lang="is-IS" dirty="0">
                <a:ea typeface="ＭＳ Ｐゴシック" charset="0"/>
              </a:rPr>
              <a:t>…</a:t>
            </a:r>
            <a:r>
              <a:rPr lang="en-US" dirty="0">
                <a:ea typeface="ＭＳ Ｐゴシック" charset="0"/>
              </a:rPr>
              <a:t> </a:t>
            </a:r>
          </a:p>
        </p:txBody>
      </p:sp>
      <p:sp>
        <p:nvSpPr>
          <p:cNvPr id="61450" name="Rectangle 12"/>
          <p:cNvSpPr>
            <a:spLocks noChangeArrowheads="1"/>
          </p:cNvSpPr>
          <p:nvPr/>
        </p:nvSpPr>
        <p:spPr bwMode="auto">
          <a:xfrm>
            <a:off x="647700" y="15414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299" y="1600200"/>
            <a:ext cx="349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400" dirty="0">
                <a:latin typeface="Times"/>
                <a:cs typeface="Times"/>
              </a:rPr>
              <a:t>… but rare and very hard to set up.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692400"/>
            <a:ext cx="505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Our choice</a:t>
            </a:r>
            <a:r>
              <a:rPr lang="en-US" sz="2400" dirty="0">
                <a:latin typeface="Times"/>
                <a:cs typeface="Times"/>
              </a:rPr>
              <a:t> restricts the analysis</a:t>
            </a:r>
            <a:r>
              <a:rPr lang="en-US" sz="2000" dirty="0">
                <a:latin typeface="Times"/>
                <a:cs typeface="Times"/>
              </a:rPr>
              <a:t> to ordinary scattering, through selection of boundary and initial conditions.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5350" y="4319588"/>
            <a:ext cx="3130550" cy="1027112"/>
            <a:chOff x="895350" y="4319588"/>
            <a:chExt cx="3130550" cy="1027112"/>
          </a:xfrm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95350" y="4319588"/>
              <a:ext cx="1111250" cy="1027112"/>
            </a:xfrm>
            <a:custGeom>
              <a:avLst/>
              <a:gdLst>
                <a:gd name="T0" fmla="*/ 2147483647 w 525"/>
                <a:gd name="T1" fmla="*/ 0 h 508"/>
                <a:gd name="T2" fmla="*/ 2147483647 w 525"/>
                <a:gd name="T3" fmla="*/ 2147483647 h 508"/>
                <a:gd name="T4" fmla="*/ 2147483647 w 525"/>
                <a:gd name="T5" fmla="*/ 2147483647 h 508"/>
                <a:gd name="T6" fmla="*/ 0 w 525"/>
                <a:gd name="T7" fmla="*/ 2147483647 h 508"/>
                <a:gd name="T8" fmla="*/ 2147483647 w 525"/>
                <a:gd name="T9" fmla="*/ 0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508"/>
                <a:gd name="T17" fmla="*/ 525 w 525"/>
                <a:gd name="T18" fmla="*/ 508 h 5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508">
                  <a:moveTo>
                    <a:pt x="84" y="0"/>
                  </a:moveTo>
                  <a:lnTo>
                    <a:pt x="390" y="75"/>
                  </a:lnTo>
                  <a:cubicBezTo>
                    <a:pt x="423" y="382"/>
                    <a:pt x="525" y="381"/>
                    <a:pt x="419" y="381"/>
                  </a:cubicBezTo>
                  <a:lnTo>
                    <a:pt x="0" y="50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801" y="4508500"/>
              <a:ext cx="28320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Reversed scattering</a:t>
              </a:r>
              <a:r>
                <a:rPr lang="en-US" sz="2000" dirty="0">
                  <a:latin typeface="Times"/>
                  <a:cs typeface="Times"/>
                </a:rPr>
                <a:t> does happen.</a:t>
              </a:r>
            </a:p>
          </p:txBody>
        </p:sp>
      </p:grpSp>
      <p:pic>
        <p:nvPicPr>
          <p:cNvPr id="20" name="Picture 19" descr="dropl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53" y="4341493"/>
            <a:ext cx="3612855" cy="2023199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A2DE621-F517-AC4B-927F-A896D0FA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4851">
            <a:off x="6686092" y="-6350"/>
            <a:ext cx="1505360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162AF82-C31B-A145-AF0C-6038F3B55B7D}" type="slidenum">
              <a:rPr lang="en-US" sz="1400">
                <a:latin typeface="Times"/>
                <a:cs typeface="Times"/>
              </a:rPr>
              <a:pPr/>
              <a:t>48</a:t>
            </a:fld>
            <a:endParaRPr lang="en-US" sz="1400">
              <a:latin typeface="Times"/>
              <a:cs typeface="Times"/>
            </a:endParaRPr>
          </a:p>
        </p:txBody>
      </p:sp>
      <p:sp>
        <p:nvSpPr>
          <p:cNvPr id="67589" name="Freeform 11"/>
          <p:cNvSpPr>
            <a:spLocks/>
          </p:cNvSpPr>
          <p:nvPr/>
        </p:nvSpPr>
        <p:spPr bwMode="auto">
          <a:xfrm>
            <a:off x="693738" y="365124"/>
            <a:ext cx="7874000" cy="1133475"/>
          </a:xfrm>
          <a:custGeom>
            <a:avLst/>
            <a:gdLst>
              <a:gd name="T0" fmla="*/ 0 w 3290"/>
              <a:gd name="T1" fmla="*/ 0 h 480"/>
              <a:gd name="T2" fmla="*/ 2147483647 w 3290"/>
              <a:gd name="T3" fmla="*/ 2147483647 h 480"/>
              <a:gd name="T4" fmla="*/ 2147483647 w 3290"/>
              <a:gd name="T5" fmla="*/ 2147483647 h 480"/>
              <a:gd name="T6" fmla="*/ 2147483647 w 3290"/>
              <a:gd name="T7" fmla="*/ 2147483647 h 480"/>
              <a:gd name="T8" fmla="*/ 0 w 329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0"/>
              <a:gd name="T16" fmla="*/ 0 h 480"/>
              <a:gd name="T17" fmla="*/ 3290 w 3290"/>
              <a:gd name="T18" fmla="*/ 480 h 480"/>
              <a:gd name="connsiteX0" fmla="*/ 0 w 10000"/>
              <a:gd name="connsiteY0" fmla="*/ 0 h 10000"/>
              <a:gd name="connsiteX1" fmla="*/ 486 w 10000"/>
              <a:gd name="connsiteY1" fmla="*/ 10000 h 10000"/>
              <a:gd name="connsiteX2" fmla="*/ 10000 w 10000"/>
              <a:gd name="connsiteY2" fmla="*/ 6667 h 10000"/>
              <a:gd name="connsiteX3" fmla="*/ 9497 w 10000"/>
              <a:gd name="connsiteY3" fmla="*/ 2243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486" y="10000"/>
                </a:lnTo>
                <a:lnTo>
                  <a:pt x="10000" y="6667"/>
                </a:lnTo>
                <a:cubicBezTo>
                  <a:pt x="9832" y="5192"/>
                  <a:pt x="9665" y="3718"/>
                  <a:pt x="9497" y="2243"/>
                </a:cubicBezTo>
                <a:lnTo>
                  <a:pt x="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693738"/>
            <a:ext cx="5613400" cy="86167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charset="0"/>
              </a:rPr>
              <a:t>What </a:t>
            </a:r>
            <a:r>
              <a:rPr lang="en-US" sz="2400" i="1" dirty="0">
                <a:ea typeface="ＭＳ Ｐゴシック" charset="0"/>
              </a:rPr>
              <a:t>precisely</a:t>
            </a:r>
            <a:r>
              <a:rPr lang="en-US" sz="2400" dirty="0">
                <a:ea typeface="ＭＳ Ｐゴシック" charset="0"/>
              </a:rPr>
              <a:t> does this principle say?</a:t>
            </a:r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5694363" y="1443038"/>
            <a:ext cx="28209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Must be precise enough</a:t>
            </a:r>
            <a:r>
              <a:rPr lang="en-US" sz="1600" dirty="0">
                <a:latin typeface="Times"/>
                <a:cs typeface="Times"/>
              </a:rPr>
              <a:t> to be applied in a computation in mathematical physics.</a:t>
            </a:r>
          </a:p>
        </p:txBody>
      </p:sp>
      <p:sp>
        <p:nvSpPr>
          <p:cNvPr id="67592" name="Rectangle 4"/>
          <p:cNvSpPr>
            <a:spLocks noChangeArrowheads="1"/>
          </p:cNvSpPr>
          <p:nvPr/>
        </p:nvSpPr>
        <p:spPr bwMode="auto">
          <a:xfrm>
            <a:off x="419101" y="315913"/>
            <a:ext cx="8331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Times"/>
                <a:cs typeface="Times"/>
              </a:rPr>
              <a:t>“</a:t>
            </a:r>
            <a:r>
              <a:rPr lang="en-US" altLang="ja-JP" sz="3200" dirty="0">
                <a:latin typeface="Times"/>
                <a:cs typeface="Times"/>
              </a:rPr>
              <a:t>An effect cannot temporally precede its cause.</a:t>
            </a:r>
            <a:r>
              <a:rPr lang="ja-JP" altLang="en-US" sz="3200" dirty="0">
                <a:latin typeface="Times"/>
                <a:cs typeface="Times"/>
              </a:rPr>
              <a:t>”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125" y="2384425"/>
            <a:ext cx="7472363" cy="1250950"/>
            <a:chOff x="619125" y="2384425"/>
            <a:chExt cx="7472363" cy="1250950"/>
          </a:xfrm>
        </p:grpSpPr>
        <p:sp>
          <p:nvSpPr>
            <p:cNvPr id="67587" name="Freeform 12"/>
            <p:cNvSpPr>
              <a:spLocks/>
            </p:cNvSpPr>
            <p:nvPr/>
          </p:nvSpPr>
          <p:spPr bwMode="auto">
            <a:xfrm>
              <a:off x="1135062" y="2527300"/>
              <a:ext cx="6586537" cy="914400"/>
            </a:xfrm>
            <a:custGeom>
              <a:avLst/>
              <a:gdLst>
                <a:gd name="T0" fmla="*/ 2147483647 w 2739"/>
                <a:gd name="T1" fmla="*/ 0 h 339"/>
                <a:gd name="T2" fmla="*/ 2147483647 w 2739"/>
                <a:gd name="T3" fmla="*/ 2147483647 h 339"/>
                <a:gd name="T4" fmla="*/ 2147483647 w 2739"/>
                <a:gd name="T5" fmla="*/ 2147483647 h 339"/>
                <a:gd name="T6" fmla="*/ 0 w 2739"/>
                <a:gd name="T7" fmla="*/ 2147483647 h 339"/>
                <a:gd name="T8" fmla="*/ 2147483647 w 2739"/>
                <a:gd name="T9" fmla="*/ 0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9"/>
                <a:gd name="T16" fmla="*/ 0 h 339"/>
                <a:gd name="T17" fmla="*/ 2739 w 2739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9" h="339">
                  <a:moveTo>
                    <a:pt x="14" y="0"/>
                  </a:moveTo>
                  <a:lnTo>
                    <a:pt x="2701" y="47"/>
                  </a:lnTo>
                  <a:lnTo>
                    <a:pt x="2739" y="217"/>
                  </a:lnTo>
                  <a:lnTo>
                    <a:pt x="0" y="33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7593" name="Rectangle 5"/>
            <p:cNvSpPr>
              <a:spLocks noChangeArrowheads="1"/>
            </p:cNvSpPr>
            <p:nvPr/>
          </p:nvSpPr>
          <p:spPr bwMode="auto">
            <a:xfrm>
              <a:off x="619125" y="2384425"/>
              <a:ext cx="2727325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Which</a:t>
              </a:r>
              <a:r>
                <a:rPr lang="en-US" dirty="0">
                  <a:latin typeface="Times"/>
                  <a:cs typeface="Times"/>
                </a:rPr>
                <a:t> state is the effect and which the cause</a:t>
              </a:r>
              <a:r>
                <a:rPr lang="en-US" sz="1600" dirty="0">
                  <a:latin typeface="Times"/>
                  <a:cs typeface="Times"/>
                </a:rPr>
                <a:t>, in any process with states that evolve over time</a:t>
              </a:r>
              <a:r>
                <a:rPr lang="en-US" dirty="0">
                  <a:latin typeface="Times"/>
                  <a:cs typeface="Times"/>
                </a:rPr>
                <a:t>?</a:t>
              </a:r>
            </a:p>
          </p:txBody>
        </p:sp>
        <p:sp>
          <p:nvSpPr>
            <p:cNvPr id="67594" name="Rectangle 6"/>
            <p:cNvSpPr>
              <a:spLocks noChangeArrowheads="1"/>
            </p:cNvSpPr>
            <p:nvPr/>
          </p:nvSpPr>
          <p:spPr bwMode="auto">
            <a:xfrm>
              <a:off x="4068763" y="2444750"/>
              <a:ext cx="40227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The cause comes earlier? That makes the principle true by definition.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4200" y="3848100"/>
            <a:ext cx="8237538" cy="838200"/>
            <a:chOff x="584200" y="3848100"/>
            <a:chExt cx="8237538" cy="838200"/>
          </a:xfrm>
        </p:grpSpPr>
        <p:grpSp>
          <p:nvGrpSpPr>
            <p:cNvPr id="4" name="Group 3"/>
            <p:cNvGrpSpPr/>
            <p:nvPr/>
          </p:nvGrpSpPr>
          <p:grpSpPr>
            <a:xfrm>
              <a:off x="584200" y="3848100"/>
              <a:ext cx="6896099" cy="838200"/>
              <a:chOff x="584200" y="4000500"/>
              <a:chExt cx="6896099" cy="838200"/>
            </a:xfrm>
          </p:grpSpPr>
          <p:sp>
            <p:nvSpPr>
              <p:cNvPr id="67586" name="Freeform 14"/>
              <p:cNvSpPr>
                <a:spLocks/>
              </p:cNvSpPr>
              <p:nvPr/>
            </p:nvSpPr>
            <p:spPr bwMode="auto">
              <a:xfrm rot="10800000">
                <a:off x="749298" y="4000500"/>
                <a:ext cx="6731001" cy="838200"/>
              </a:xfrm>
              <a:custGeom>
                <a:avLst/>
                <a:gdLst>
                  <a:gd name="T0" fmla="*/ 2147483647 w 2739"/>
                  <a:gd name="T1" fmla="*/ 0 h 339"/>
                  <a:gd name="T2" fmla="*/ 2147483647 w 2739"/>
                  <a:gd name="T3" fmla="*/ 2147483647 h 339"/>
                  <a:gd name="T4" fmla="*/ 2147483647 w 2739"/>
                  <a:gd name="T5" fmla="*/ 2147483647 h 339"/>
                  <a:gd name="T6" fmla="*/ 0 w 2739"/>
                  <a:gd name="T7" fmla="*/ 2147483647 h 339"/>
                  <a:gd name="T8" fmla="*/ 2147483647 w 2739"/>
                  <a:gd name="T9" fmla="*/ 0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9"/>
                  <a:gd name="T16" fmla="*/ 0 h 339"/>
                  <a:gd name="T17" fmla="*/ 2739 w 2739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9" h="339">
                    <a:moveTo>
                      <a:pt x="14" y="0"/>
                    </a:moveTo>
                    <a:lnTo>
                      <a:pt x="2701" y="47"/>
                    </a:lnTo>
                    <a:lnTo>
                      <a:pt x="2739" y="217"/>
                    </a:lnTo>
                    <a:lnTo>
                      <a:pt x="0" y="33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7595" name="Rectangle 7"/>
              <p:cNvSpPr>
                <a:spLocks noChangeArrowheads="1"/>
              </p:cNvSpPr>
              <p:nvPr/>
            </p:nvSpPr>
            <p:spPr bwMode="auto">
              <a:xfrm>
                <a:off x="584200" y="4075113"/>
                <a:ext cx="2487613" cy="731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What</a:t>
                </a:r>
                <a:r>
                  <a:rPr lang="en-US" dirty="0">
                    <a:latin typeface="Times"/>
                    <a:cs typeface="Times"/>
                  </a:rPr>
                  <a:t> counts as a cause? An effect?</a:t>
                </a:r>
              </a:p>
            </p:txBody>
          </p:sp>
        </p:grpSp>
        <p:sp>
          <p:nvSpPr>
            <p:cNvPr id="67596" name="Rectangle 8"/>
            <p:cNvSpPr>
              <a:spLocks noChangeArrowheads="1"/>
            </p:cNvSpPr>
            <p:nvPr/>
          </p:nvSpPr>
          <p:spPr bwMode="auto">
            <a:xfrm>
              <a:off x="4057650" y="3954463"/>
              <a:ext cx="47640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States over time? At an instant? Which </a:t>
              </a:r>
              <a:r>
                <a:rPr lang="en-US" dirty="0" err="1">
                  <a:latin typeface="Times"/>
                  <a:cs typeface="Times"/>
                </a:rPr>
                <a:t>hypersurface</a:t>
              </a:r>
              <a:r>
                <a:rPr lang="en-US" dirty="0">
                  <a:latin typeface="Times"/>
                  <a:cs typeface="Times"/>
                </a:rPr>
                <a:t> of simultaneity?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950" y="5189538"/>
            <a:ext cx="8018463" cy="966787"/>
            <a:chOff x="615950" y="5545138"/>
            <a:chExt cx="8018463" cy="966787"/>
          </a:xfrm>
        </p:grpSpPr>
        <p:sp>
          <p:nvSpPr>
            <p:cNvPr id="67588" name="Freeform 13"/>
            <p:cNvSpPr>
              <a:spLocks/>
            </p:cNvSpPr>
            <p:nvPr/>
          </p:nvSpPr>
          <p:spPr bwMode="auto">
            <a:xfrm flipH="1">
              <a:off x="800100" y="5759450"/>
              <a:ext cx="7327900" cy="742950"/>
            </a:xfrm>
            <a:custGeom>
              <a:avLst/>
              <a:gdLst>
                <a:gd name="T0" fmla="*/ 2147483647 w 2739"/>
                <a:gd name="T1" fmla="*/ 0 h 339"/>
                <a:gd name="T2" fmla="*/ 2147483647 w 2739"/>
                <a:gd name="T3" fmla="*/ 2147483647 h 339"/>
                <a:gd name="T4" fmla="*/ 2147483647 w 2739"/>
                <a:gd name="T5" fmla="*/ 2147483647 h 339"/>
                <a:gd name="T6" fmla="*/ 0 w 2739"/>
                <a:gd name="T7" fmla="*/ 2147483647 h 339"/>
                <a:gd name="T8" fmla="*/ 2147483647 w 2739"/>
                <a:gd name="T9" fmla="*/ 0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9"/>
                <a:gd name="T16" fmla="*/ 0 h 339"/>
                <a:gd name="T17" fmla="*/ 2739 w 2739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9" h="339">
                  <a:moveTo>
                    <a:pt x="14" y="0"/>
                  </a:moveTo>
                  <a:lnTo>
                    <a:pt x="2701" y="47"/>
                  </a:lnTo>
                  <a:lnTo>
                    <a:pt x="2739" y="217"/>
                  </a:lnTo>
                  <a:lnTo>
                    <a:pt x="0" y="33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7597" name="Rectangle 9"/>
            <p:cNvSpPr>
              <a:spLocks noChangeArrowheads="1"/>
            </p:cNvSpPr>
            <p:nvPr/>
          </p:nvSpPr>
          <p:spPr bwMode="auto">
            <a:xfrm>
              <a:off x="615950" y="5545138"/>
              <a:ext cx="2811463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What</a:t>
              </a:r>
              <a:r>
                <a:rPr lang="en-US" dirty="0">
                  <a:latin typeface="Times"/>
                  <a:cs typeface="Times"/>
                </a:rPr>
                <a:t> sorts of processes are properly causal?</a:t>
              </a:r>
            </a:p>
          </p:txBody>
        </p:sp>
        <p:sp>
          <p:nvSpPr>
            <p:cNvPr id="67598" name="Rectangle 10"/>
            <p:cNvSpPr>
              <a:spLocks noChangeArrowheads="1"/>
            </p:cNvSpPr>
            <p:nvPr/>
          </p:nvSpPr>
          <p:spPr bwMode="auto">
            <a:xfrm>
              <a:off x="4067175" y="5595938"/>
              <a:ext cx="4567238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>
                  <a:latin typeface="Times"/>
                  <a:cs typeface="Times"/>
                </a:rPr>
                <a:t>“</a:t>
              </a:r>
              <a:r>
                <a:rPr lang="en-US" altLang="ja-JP">
                  <a:latin typeface="Times"/>
                  <a:cs typeface="Times"/>
                </a:rPr>
                <a:t>Causal</a:t>
              </a:r>
              <a:r>
                <a:rPr lang="ja-JP" altLang="en-US">
                  <a:latin typeface="Times"/>
                  <a:cs typeface="Times"/>
                </a:rPr>
                <a:t>”</a:t>
              </a:r>
              <a:r>
                <a:rPr lang="en-US" altLang="ja-JP">
                  <a:latin typeface="Times"/>
                  <a:cs typeface="Times"/>
                </a:rPr>
                <a:t> means later states depend on earlier?</a:t>
              </a:r>
            </a:p>
            <a:p>
              <a:r>
                <a:rPr lang="en-US">
                  <a:latin typeface="Times"/>
                  <a:cs typeface="Times"/>
                </a:rPr>
                <a:t>What of Lagrange principles that pick out motions by extremizing the entire history?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3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81CE2E2-32A1-2940-AA14-BF5A82CDDCBF}" type="slidenum">
              <a:rPr lang="en-US" sz="1400">
                <a:latin typeface="Times"/>
                <a:cs typeface="Times"/>
              </a:rPr>
              <a:pPr/>
              <a:t>49</a:t>
            </a:fld>
            <a:endParaRPr lang="en-US" sz="1400">
              <a:latin typeface="Times"/>
              <a:cs typeface="Times"/>
            </a:endParaRPr>
          </a:p>
        </p:txBody>
      </p:sp>
      <p:sp>
        <p:nvSpPr>
          <p:cNvPr id="55298" name="Freeform 12"/>
          <p:cNvSpPr>
            <a:spLocks/>
          </p:cNvSpPr>
          <p:nvPr/>
        </p:nvSpPr>
        <p:spPr bwMode="auto">
          <a:xfrm>
            <a:off x="1008063" y="2509838"/>
            <a:ext cx="6769100" cy="1546225"/>
          </a:xfrm>
          <a:custGeom>
            <a:avLst/>
            <a:gdLst>
              <a:gd name="T0" fmla="*/ 0 w 4264"/>
              <a:gd name="T1" fmla="*/ 0 h 974"/>
              <a:gd name="T2" fmla="*/ 2147483647 w 4264"/>
              <a:gd name="T3" fmla="*/ 2147483647 h 974"/>
              <a:gd name="T4" fmla="*/ 2147483647 w 4264"/>
              <a:gd name="T5" fmla="*/ 2147483647 h 974"/>
              <a:gd name="T6" fmla="*/ 2147483647 w 4264"/>
              <a:gd name="T7" fmla="*/ 2147483647 h 974"/>
              <a:gd name="T8" fmla="*/ 0 w 4264"/>
              <a:gd name="T9" fmla="*/ 0 h 9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4"/>
              <a:gd name="T16" fmla="*/ 0 h 974"/>
              <a:gd name="T17" fmla="*/ 4264 w 4264"/>
              <a:gd name="T18" fmla="*/ 974 h 9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4" h="974">
                <a:moveTo>
                  <a:pt x="0" y="0"/>
                </a:moveTo>
                <a:lnTo>
                  <a:pt x="4264" y="24"/>
                </a:lnTo>
                <a:lnTo>
                  <a:pt x="2744" y="927"/>
                </a:lnTo>
                <a:lnTo>
                  <a:pt x="1280" y="974"/>
                </a:lnTo>
                <a:lnTo>
                  <a:pt x="0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55299" name="Freeform 11"/>
          <p:cNvSpPr>
            <a:spLocks/>
          </p:cNvSpPr>
          <p:nvPr/>
        </p:nvSpPr>
        <p:spPr bwMode="auto">
          <a:xfrm>
            <a:off x="985838" y="193675"/>
            <a:ext cx="7000875" cy="860425"/>
          </a:xfrm>
          <a:custGeom>
            <a:avLst/>
            <a:gdLst>
              <a:gd name="T0" fmla="*/ 0 w 4410"/>
              <a:gd name="T1" fmla="*/ 0 h 542"/>
              <a:gd name="T2" fmla="*/ 2147483647 w 4410"/>
              <a:gd name="T3" fmla="*/ 2147483647 h 542"/>
              <a:gd name="T4" fmla="*/ 2147483647 w 4410"/>
              <a:gd name="T5" fmla="*/ 2147483647 h 542"/>
              <a:gd name="T6" fmla="*/ 2147483647 w 4410"/>
              <a:gd name="T7" fmla="*/ 2147483647 h 542"/>
              <a:gd name="T8" fmla="*/ 0 w 4410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10"/>
              <a:gd name="T16" fmla="*/ 0 h 542"/>
              <a:gd name="T17" fmla="*/ 4410 w 4410"/>
              <a:gd name="T18" fmla="*/ 542 h 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10" h="542">
                <a:moveTo>
                  <a:pt x="0" y="0"/>
                </a:moveTo>
                <a:lnTo>
                  <a:pt x="4297" y="297"/>
                </a:lnTo>
                <a:lnTo>
                  <a:pt x="4410" y="443"/>
                </a:lnTo>
                <a:lnTo>
                  <a:pt x="226" y="542"/>
                </a:lnTo>
                <a:lnTo>
                  <a:pt x="0" y="0"/>
                </a:lnTo>
                <a:close/>
              </a:path>
            </a:pathLst>
          </a:custGeom>
          <a:solidFill>
            <a:srgbClr val="B4B4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Basic Physics of Scattering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2433638" y="22510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>
              <a:latin typeface="Times"/>
              <a:cs typeface="Times"/>
            </a:endParaRPr>
          </a:p>
        </p:txBody>
      </p:sp>
      <p:graphicFrame>
        <p:nvGraphicFramePr>
          <p:cNvPr id="553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23559"/>
              </p:ext>
            </p:extLst>
          </p:nvPr>
        </p:nvGraphicFramePr>
        <p:xfrm>
          <a:off x="552450" y="2189163"/>
          <a:ext cx="80375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700" imgH="317500" progId="Equation.DSMT4">
                  <p:embed/>
                </p:oleObj>
              </mc:Choice>
              <mc:Fallback>
                <p:oleObj name="Equation" r:id="rId3" imgW="29337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89163"/>
                        <a:ext cx="80375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647700" y="1428750"/>
            <a:ext cx="2066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"/>
                <a:cs typeface="Times"/>
              </a:rPr>
              <a:t>Scattered field at position </a:t>
            </a:r>
            <a:r>
              <a:rPr lang="en-US" sz="2000" b="1">
                <a:latin typeface="Times"/>
                <a:cs typeface="Times"/>
              </a:rPr>
              <a:t>x</a:t>
            </a:r>
            <a:endParaRPr lang="en-US" sz="2000">
              <a:latin typeface="Times"/>
              <a:cs typeface="Times"/>
            </a:endParaRPr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3375025" y="1581150"/>
            <a:ext cx="1954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  <a:cs typeface="Times"/>
              </a:rPr>
              <a:t>is a linear sum of</a:t>
            </a:r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5645150" y="1427163"/>
            <a:ext cx="319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"/>
                <a:cs typeface="Times"/>
              </a:rPr>
              <a:t>incident fields at same position </a:t>
            </a:r>
            <a:r>
              <a:rPr lang="en-US" sz="2000" b="1">
                <a:latin typeface="Times"/>
                <a:cs typeface="Times"/>
              </a:rPr>
              <a:t>x</a:t>
            </a:r>
            <a:r>
              <a:rPr lang="en-US" sz="2000">
                <a:latin typeface="Times"/>
                <a:cs typeface="Times"/>
              </a:rPr>
              <a:t> and other times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6763" y="3281363"/>
            <a:ext cx="7119937" cy="1920875"/>
            <a:chOff x="483" y="2067"/>
            <a:chExt cx="4485" cy="1210"/>
          </a:xfrm>
        </p:grpSpPr>
        <p:sp>
          <p:nvSpPr>
            <p:cNvPr id="55309" name="Rectangle 8"/>
            <p:cNvSpPr>
              <a:spLocks noChangeArrowheads="1"/>
            </p:cNvSpPr>
            <p:nvPr/>
          </p:nvSpPr>
          <p:spPr bwMode="auto">
            <a:xfrm>
              <a:off x="483" y="2208"/>
              <a:ext cx="11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No influence from future (</a:t>
              </a:r>
              <a:r>
                <a:rPr lang="ja-JP" altLang="en-US" sz="2000">
                  <a:latin typeface="Times"/>
                  <a:cs typeface="Times"/>
                </a:rPr>
                <a:t>“</a:t>
              </a:r>
              <a:r>
                <a:rPr lang="en-US" altLang="ja-JP" sz="2000">
                  <a:latin typeface="Times"/>
                  <a:cs typeface="Times"/>
                </a:rPr>
                <a:t>NIFF</a:t>
              </a:r>
              <a:r>
                <a:rPr lang="ja-JP" altLang="en-US" sz="2000">
                  <a:latin typeface="Times"/>
                  <a:cs typeface="Times"/>
                </a:rPr>
                <a:t>”</a:t>
              </a:r>
              <a:r>
                <a:rPr lang="en-US" altLang="ja-JP" sz="2000">
                  <a:latin typeface="Times"/>
                  <a:cs typeface="Times"/>
                </a:rPr>
                <a:t>).</a:t>
              </a:r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55310" name="Rectangle 9"/>
            <p:cNvSpPr>
              <a:spLocks noChangeArrowheads="1"/>
            </p:cNvSpPr>
            <p:nvPr/>
          </p:nvSpPr>
          <p:spPr bwMode="auto">
            <a:xfrm>
              <a:off x="1575" y="2230"/>
              <a:ext cx="19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>
                  <a:latin typeface="Times"/>
                  <a:cs typeface="Times"/>
                </a:rPr>
                <a:t>G</a:t>
              </a:r>
              <a:r>
                <a:rPr lang="en-US" sz="3200">
                  <a:latin typeface="Times"/>
                  <a:cs typeface="Times"/>
                </a:rPr>
                <a:t>(</a:t>
              </a:r>
              <a:r>
                <a:rPr lang="en-US" sz="3200" b="1">
                  <a:latin typeface="Times"/>
                  <a:cs typeface="Times"/>
                </a:rPr>
                <a:t>x</a:t>
              </a:r>
              <a:r>
                <a:rPr lang="en-US" sz="3200">
                  <a:latin typeface="Times"/>
                  <a:cs typeface="Times"/>
                </a:rPr>
                <a:t>,s)=0 </a:t>
              </a:r>
              <a:r>
                <a:rPr lang="en-US" sz="2400">
                  <a:latin typeface="Times"/>
                  <a:cs typeface="Times"/>
                </a:rPr>
                <a:t>for all s&lt;0.</a:t>
              </a:r>
              <a:endParaRPr lang="en-US" sz="3200">
                <a:latin typeface="Times"/>
                <a:cs typeface="Times"/>
              </a:endParaRPr>
            </a:p>
          </p:txBody>
        </p:sp>
        <p:sp>
          <p:nvSpPr>
            <p:cNvPr id="55311" name="Rectangle 10"/>
            <p:cNvSpPr>
              <a:spLocks noChangeArrowheads="1"/>
            </p:cNvSpPr>
            <p:nvPr/>
          </p:nvSpPr>
          <p:spPr bwMode="auto">
            <a:xfrm>
              <a:off x="3706" y="2067"/>
              <a:ext cx="126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Hence </a:t>
              </a:r>
              <a:r>
                <a:rPr lang="en-US" sz="2000" i="1">
                  <a:latin typeface="Times"/>
                  <a:cs typeface="Times"/>
                </a:rPr>
                <a:t>incident</a:t>
              </a:r>
              <a:r>
                <a:rPr lang="en-US" sz="2000">
                  <a:latin typeface="Times"/>
                  <a:cs typeface="Times"/>
                </a:rPr>
                <a:t> can only contribute to </a:t>
              </a:r>
              <a:r>
                <a:rPr lang="en-US" sz="2000" i="1">
                  <a:latin typeface="Times"/>
                  <a:cs typeface="Times"/>
                </a:rPr>
                <a:t>scattered</a:t>
              </a:r>
              <a:r>
                <a:rPr lang="en-US" sz="2000">
                  <a:latin typeface="Times"/>
                  <a:cs typeface="Times"/>
                </a:rPr>
                <a:t> for</a:t>
              </a:r>
            </a:p>
            <a:p>
              <a:r>
                <a:rPr lang="en-US" sz="2000">
                  <a:latin typeface="Times"/>
                  <a:cs typeface="Times"/>
                </a:rPr>
                <a:t>t-t</a:t>
              </a:r>
              <a:r>
                <a:rPr lang="ja-JP" altLang="en-US" sz="2000">
                  <a:latin typeface="Times"/>
                  <a:cs typeface="Times"/>
                </a:rPr>
                <a:t>’</a:t>
              </a:r>
              <a:r>
                <a:rPr lang="en-US" altLang="ja-JP" sz="2000">
                  <a:latin typeface="Times"/>
                  <a:cs typeface="Times"/>
                </a:rPr>
                <a:t>&gt;=0</a:t>
              </a:r>
            </a:p>
            <a:p>
              <a:r>
                <a:rPr lang="en-US" sz="2000">
                  <a:latin typeface="Times"/>
                  <a:cs typeface="Times"/>
                </a:rPr>
                <a:t>i.e. t</a:t>
              </a:r>
              <a:r>
                <a:rPr lang="ja-JP" altLang="en-US" sz="2000">
                  <a:latin typeface="Times"/>
                  <a:cs typeface="Times"/>
                </a:rPr>
                <a:t>’</a:t>
              </a:r>
              <a:r>
                <a:rPr lang="en-US" altLang="ja-JP" sz="2000">
                  <a:latin typeface="Times"/>
                  <a:cs typeface="Times"/>
                </a:rPr>
                <a:t>&lt;t.</a:t>
              </a:r>
              <a:endParaRPr lang="en-US" sz="2000">
                <a:latin typeface="Times"/>
                <a:cs typeface="Times"/>
              </a:endParaRPr>
            </a:p>
          </p:txBody>
        </p:sp>
      </p:grp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2627313" y="4297363"/>
            <a:ext cx="23463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"/>
                <a:cs typeface="Times"/>
              </a:rPr>
              <a:t>How</a:t>
            </a:r>
            <a:r>
              <a:rPr lang="en-US" sz="3200">
                <a:latin typeface="Times"/>
                <a:cs typeface="Times"/>
              </a:rPr>
              <a:t> do</a:t>
            </a:r>
            <a:r>
              <a:rPr lang="en-US" sz="2800">
                <a:latin typeface="Times"/>
                <a:cs typeface="Times"/>
              </a:rPr>
              <a:t> we</a:t>
            </a:r>
            <a:r>
              <a:rPr lang="en-US" sz="2000">
                <a:latin typeface="Times"/>
                <a:cs typeface="Times"/>
              </a:rPr>
              <a:t> arrive at this relation?</a:t>
            </a:r>
          </a:p>
        </p:txBody>
      </p:sp>
      <p:sp>
        <p:nvSpPr>
          <p:cNvPr id="55308" name="Rectangle 16"/>
          <p:cNvSpPr>
            <a:spLocks noChangeArrowheads="1"/>
          </p:cNvSpPr>
          <p:nvPr/>
        </p:nvSpPr>
        <p:spPr bwMode="auto">
          <a:xfrm>
            <a:off x="7956550" y="2908300"/>
            <a:ext cx="1039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  <a:cs typeface="Times"/>
              </a:rPr>
              <a:t>(</a:t>
            </a:r>
            <a:r>
              <a:rPr lang="ja-JP" altLang="en-US" sz="2000">
                <a:latin typeface="Times"/>
                <a:cs typeface="Times"/>
              </a:rPr>
              <a:t>“</a:t>
            </a:r>
            <a:r>
              <a:rPr lang="en-US" altLang="ja-JP" sz="2000">
                <a:latin typeface="Times"/>
                <a:cs typeface="Times"/>
              </a:rPr>
              <a:t>LIN</a:t>
            </a:r>
            <a:r>
              <a:rPr lang="ja-JP" altLang="en-US" sz="2000">
                <a:latin typeface="Times"/>
                <a:cs typeface="Times"/>
              </a:rPr>
              <a:t>”</a:t>
            </a:r>
            <a:r>
              <a:rPr lang="en-US" altLang="ja-JP" sz="2000">
                <a:latin typeface="Times"/>
                <a:cs typeface="Times"/>
              </a:rPr>
              <a:t>)</a:t>
            </a:r>
            <a:endParaRPr lang="en-US" sz="200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82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croll.eps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37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23E5E1-B39D-1B40-B76D-4F92F99DB906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92150" y="1604963"/>
            <a:ext cx="77724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41300"/>
            <a:ext cx="736282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Times" charset="0"/>
                <a:ea typeface="ＭＳ Ｐゴシック" charset="0"/>
                <a:cs typeface="ＭＳ Ｐゴシック" charset="0"/>
              </a:rPr>
              <a:t>Causal Fundamentalism: the doctrine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2900" y="1244600"/>
            <a:ext cx="607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Nature is</a:t>
            </a:r>
            <a:r>
              <a:rPr lang="en-US" sz="2800"/>
              <a:t> governed by cause and effect; and the burden of individual sciences is to find the particular expressions of the general notion in the realm of their specialized subject matter.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16708" y="5360193"/>
            <a:ext cx="3565525" cy="855663"/>
            <a:chOff x="4740169" y="5356879"/>
            <a:chExt cx="3565631" cy="855088"/>
          </a:xfrm>
        </p:grpSpPr>
        <p:sp>
          <p:nvSpPr>
            <p:cNvPr id="22541" name="Freeform 12"/>
            <p:cNvSpPr>
              <a:spLocks/>
            </p:cNvSpPr>
            <p:nvPr/>
          </p:nvSpPr>
          <p:spPr bwMode="auto">
            <a:xfrm>
              <a:off x="4740169" y="5356879"/>
              <a:ext cx="1131606" cy="855088"/>
            </a:xfrm>
            <a:custGeom>
              <a:avLst/>
              <a:gdLst>
                <a:gd name="T0" fmla="*/ 628670 w 792124"/>
                <a:gd name="T1" fmla="*/ 0 h 691616"/>
                <a:gd name="T2" fmla="*/ 1131606 w 792124"/>
                <a:gd name="T3" fmla="*/ 513053 h 691616"/>
                <a:gd name="T4" fmla="*/ 71849 w 792124"/>
                <a:gd name="T5" fmla="*/ 855088 h 691616"/>
                <a:gd name="T6" fmla="*/ 0 w 792124"/>
                <a:gd name="T7" fmla="*/ 233206 h 691616"/>
                <a:gd name="T8" fmla="*/ 556822 w 792124"/>
                <a:gd name="T9" fmla="*/ 46642 h 691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2124" h="691616">
                  <a:moveTo>
                    <a:pt x="440069" y="0"/>
                  </a:moveTo>
                  <a:lnTo>
                    <a:pt x="792124" y="414970"/>
                  </a:lnTo>
                  <a:lnTo>
                    <a:pt x="50294" y="691616"/>
                  </a:lnTo>
                  <a:lnTo>
                    <a:pt x="0" y="188623"/>
                  </a:lnTo>
                  <a:lnTo>
                    <a:pt x="389775" y="37725"/>
                  </a:lnTo>
                </a:path>
              </a:pathLst>
            </a:custGeom>
            <a:solidFill>
              <a:srgbClr val="C9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5"/>
            <p:cNvSpPr>
              <a:spLocks noChangeArrowheads="1"/>
            </p:cNvSpPr>
            <p:nvPr/>
          </p:nvSpPr>
          <p:spPr bwMode="auto">
            <a:xfrm>
              <a:off x="5014913" y="5418138"/>
              <a:ext cx="3290887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Unity of</a:t>
              </a:r>
              <a:r>
                <a:rPr lang="en-US" sz="2000" dirty="0">
                  <a:latin typeface="Times"/>
                  <a:cs typeface="Times"/>
                </a:rPr>
                <a:t> meaning of causal talk in different domains.</a:t>
              </a:r>
            </a:p>
          </p:txBody>
        </p:sp>
      </p:grp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942975" y="3783013"/>
            <a:ext cx="441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2450" y="5424488"/>
            <a:ext cx="4310063" cy="900112"/>
            <a:chOff x="553229" y="5425113"/>
            <a:chExt cx="4309411" cy="900028"/>
          </a:xfrm>
        </p:grpSpPr>
        <p:sp>
          <p:nvSpPr>
            <p:cNvPr id="22539" name="Freeform 1"/>
            <p:cNvSpPr>
              <a:spLocks/>
            </p:cNvSpPr>
            <p:nvPr/>
          </p:nvSpPr>
          <p:spPr bwMode="auto">
            <a:xfrm>
              <a:off x="553229" y="5470053"/>
              <a:ext cx="1131606" cy="855088"/>
            </a:xfrm>
            <a:custGeom>
              <a:avLst/>
              <a:gdLst>
                <a:gd name="T0" fmla="*/ 628670 w 792124"/>
                <a:gd name="T1" fmla="*/ 0 h 691616"/>
                <a:gd name="T2" fmla="*/ 1131606 w 792124"/>
                <a:gd name="T3" fmla="*/ 513053 h 691616"/>
                <a:gd name="T4" fmla="*/ 71849 w 792124"/>
                <a:gd name="T5" fmla="*/ 855088 h 691616"/>
                <a:gd name="T6" fmla="*/ 0 w 792124"/>
                <a:gd name="T7" fmla="*/ 233206 h 691616"/>
                <a:gd name="T8" fmla="*/ 556822 w 792124"/>
                <a:gd name="T9" fmla="*/ 46642 h 691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2124" h="691616">
                  <a:moveTo>
                    <a:pt x="440069" y="0"/>
                  </a:moveTo>
                  <a:lnTo>
                    <a:pt x="792124" y="414970"/>
                  </a:lnTo>
                  <a:lnTo>
                    <a:pt x="50294" y="691616"/>
                  </a:lnTo>
                  <a:lnTo>
                    <a:pt x="0" y="188623"/>
                  </a:lnTo>
                  <a:lnTo>
                    <a:pt x="389775" y="37725"/>
                  </a:lnTo>
                </a:path>
              </a:pathLst>
            </a:custGeom>
            <a:solidFill>
              <a:srgbClr val="C9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860552" y="5425113"/>
              <a:ext cx="4002088" cy="7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Causation </a:t>
              </a:r>
              <a:r>
                <a:rPr lang="en-US" sz="2000" dirty="0">
                  <a:latin typeface="Times"/>
                  <a:cs typeface="Times"/>
                </a:rPr>
                <a:t>factually restricts how things can connect in the world.</a:t>
              </a:r>
            </a:p>
          </p:txBody>
        </p:sp>
      </p:grp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1690688" y="3832225"/>
            <a:ext cx="5314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There is</a:t>
            </a:r>
            <a:r>
              <a:rPr lang="en-US" sz="2800" dirty="0">
                <a:latin typeface="Times"/>
                <a:cs typeface="Times"/>
              </a:rPr>
              <a:t> a universally applicable principle of causality.</a:t>
            </a:r>
          </a:p>
        </p:txBody>
      </p:sp>
      <p:sp>
        <p:nvSpPr>
          <p:cNvPr id="22538" name="Freeform 3"/>
          <p:cNvSpPr>
            <a:spLocks/>
          </p:cNvSpPr>
          <p:nvPr/>
        </p:nvSpPr>
        <p:spPr bwMode="auto">
          <a:xfrm>
            <a:off x="660400" y="5384800"/>
            <a:ext cx="419100" cy="279400"/>
          </a:xfrm>
          <a:custGeom>
            <a:avLst/>
            <a:gdLst>
              <a:gd name="T0" fmla="*/ 25400 w 419100"/>
              <a:gd name="T1" fmla="*/ 38100 h 279400"/>
              <a:gd name="T2" fmla="*/ 25400 w 419100"/>
              <a:gd name="T3" fmla="*/ 38100 h 279400"/>
              <a:gd name="T4" fmla="*/ 0 w 419100"/>
              <a:gd name="T5" fmla="*/ 0 h 279400"/>
              <a:gd name="T6" fmla="*/ 152400 w 419100"/>
              <a:gd name="T7" fmla="*/ 50800 h 279400"/>
              <a:gd name="T8" fmla="*/ 215900 w 419100"/>
              <a:gd name="T9" fmla="*/ 63500 h 279400"/>
              <a:gd name="T10" fmla="*/ 241300 w 419100"/>
              <a:gd name="T11" fmla="*/ 114300 h 279400"/>
              <a:gd name="T12" fmla="*/ 292100 w 419100"/>
              <a:gd name="T13" fmla="*/ 139700 h 279400"/>
              <a:gd name="T14" fmla="*/ 355600 w 419100"/>
              <a:gd name="T15" fmla="*/ 215900 h 279400"/>
              <a:gd name="T16" fmla="*/ 393700 w 419100"/>
              <a:gd name="T17" fmla="*/ 254000 h 279400"/>
              <a:gd name="T18" fmla="*/ 419100 w 419100"/>
              <a:gd name="T19" fmla="*/ 279400 h 279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9100" h="279400">
                <a:moveTo>
                  <a:pt x="25400" y="38100"/>
                </a:moveTo>
                <a:lnTo>
                  <a:pt x="25400" y="38100"/>
                </a:lnTo>
                <a:lnTo>
                  <a:pt x="0" y="0"/>
                </a:lnTo>
                <a:cubicBezTo>
                  <a:pt x="50800" y="16933"/>
                  <a:pt x="101028" y="35691"/>
                  <a:pt x="152400" y="50800"/>
                </a:cubicBezTo>
                <a:cubicBezTo>
                  <a:pt x="173109" y="56891"/>
                  <a:pt x="198335" y="50953"/>
                  <a:pt x="215900" y="63500"/>
                </a:cubicBezTo>
                <a:cubicBezTo>
                  <a:pt x="231306" y="74504"/>
                  <a:pt x="227913" y="100913"/>
                  <a:pt x="241300" y="114300"/>
                </a:cubicBezTo>
                <a:cubicBezTo>
                  <a:pt x="254687" y="127687"/>
                  <a:pt x="276694" y="128696"/>
                  <a:pt x="292100" y="139700"/>
                </a:cubicBezTo>
                <a:cubicBezTo>
                  <a:pt x="337933" y="172438"/>
                  <a:pt x="322837" y="176585"/>
                  <a:pt x="355600" y="215900"/>
                </a:cubicBezTo>
                <a:cubicBezTo>
                  <a:pt x="367098" y="229698"/>
                  <a:pt x="381000" y="241300"/>
                  <a:pt x="393700" y="254000"/>
                </a:cubicBezTo>
                <a:lnTo>
                  <a:pt x="419100" y="2794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73650" y="2070100"/>
            <a:ext cx="3087688" cy="4618038"/>
            <a:chOff x="5073643" y="2069487"/>
            <a:chExt cx="3088024" cy="4617859"/>
          </a:xfrm>
        </p:grpSpPr>
        <p:sp>
          <p:nvSpPr>
            <p:cNvPr id="46" name="Down Arrow 45"/>
            <p:cNvSpPr/>
            <p:nvPr/>
          </p:nvSpPr>
          <p:spPr>
            <a:xfrm>
              <a:off x="5414993" y="2069487"/>
              <a:ext cx="1914733" cy="1135019"/>
            </a:xfrm>
            <a:prstGeom prst="downArrow">
              <a:avLst/>
            </a:pr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48" name="Picture 17" descr="Lattic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920" y="3255737"/>
              <a:ext cx="1951610" cy="184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73643" y="5363422"/>
              <a:ext cx="3088024" cy="1323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Properties: mechanical, electric, magnetic, thermal;</a:t>
              </a:r>
            </a:p>
            <a:p>
              <a:pPr eaLnBrk="1" hangingPunct="1"/>
              <a:r>
                <a:rPr lang="en-US" sz="1600">
                  <a:latin typeface="Times" charset="0"/>
                  <a:cs typeface="Times" charset="0"/>
                </a:rPr>
                <a:t>piezoelectric, </a:t>
              </a:r>
              <a:r>
                <a:rPr lang="en-US" sz="1400">
                  <a:latin typeface="Times" charset="0"/>
                  <a:cs typeface="Times" charset="0"/>
                </a:rPr>
                <a:t>piezomagnetic, </a:t>
              </a:r>
              <a:r>
                <a:rPr lang="en-US" sz="1200">
                  <a:latin typeface="Times" charset="0"/>
                  <a:cs typeface="Times" charset="0"/>
                </a:rPr>
                <a:t>pyroelectric, </a:t>
              </a:r>
              <a:r>
                <a:rPr lang="en-US" sz="1100">
                  <a:latin typeface="Times" charset="0"/>
                  <a:cs typeface="Times" charset="0"/>
                </a:rPr>
                <a:t>pyromagnetic, </a:t>
              </a:r>
              <a:r>
                <a:rPr lang="en-US" sz="1000">
                  <a:latin typeface="Times" charset="0"/>
                  <a:cs typeface="Times" charset="0"/>
                </a:rPr>
                <a:t>piezo</a:t>
              </a:r>
              <a:r>
                <a:rPr lang="en-US" sz="1100">
                  <a:latin typeface="Times" charset="0"/>
                  <a:cs typeface="Times" charset="0"/>
                </a:rPr>
                <a:t>-caloric, </a:t>
              </a:r>
              <a:r>
                <a:rPr lang="en-US" sz="1000">
                  <a:latin typeface="Times" charset="0"/>
                  <a:cs typeface="Times" charset="0"/>
                </a:rPr>
                <a:t>magneto-caloric, magneto-electric polarization…</a:t>
              </a:r>
              <a:endParaRPr lang="en-US" sz="1600">
                <a:latin typeface="Times" charset="0"/>
                <a:cs typeface="Times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305443" y="2863206"/>
              <a:ext cx="309597" cy="33495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5686485" y="2863206"/>
              <a:ext cx="309597" cy="33495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6034186" y="2863206"/>
              <a:ext cx="309596" cy="33495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400937" y="2863206"/>
              <a:ext cx="309597" cy="33495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6775628" y="2863206"/>
              <a:ext cx="309597" cy="33495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flipV="1">
              <a:off x="5311794" y="5099908"/>
              <a:ext cx="309597" cy="33494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flipV="1">
              <a:off x="5692835" y="5099908"/>
              <a:ext cx="309597" cy="33494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flipV="1">
              <a:off x="6040536" y="5099908"/>
              <a:ext cx="309596" cy="33494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flipV="1">
              <a:off x="6408876" y="5099908"/>
              <a:ext cx="308009" cy="33494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flipV="1">
              <a:off x="6781979" y="5099908"/>
              <a:ext cx="309597" cy="33494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Cross 32"/>
            <p:cNvSpPr/>
            <p:nvPr/>
          </p:nvSpPr>
          <p:spPr>
            <a:xfrm>
              <a:off x="5448334" y="3377536"/>
              <a:ext cx="179408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Cross 33"/>
            <p:cNvSpPr/>
            <p:nvPr/>
          </p:nvSpPr>
          <p:spPr>
            <a:xfrm>
              <a:off x="5686485" y="3261654"/>
              <a:ext cx="179408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Cross 34"/>
            <p:cNvSpPr/>
            <p:nvPr/>
          </p:nvSpPr>
          <p:spPr>
            <a:xfrm>
              <a:off x="5943688" y="3179107"/>
              <a:ext cx="180995" cy="179380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Cross 35"/>
            <p:cNvSpPr/>
            <p:nvPr/>
          </p:nvSpPr>
          <p:spPr>
            <a:xfrm>
              <a:off x="6240583" y="3198156"/>
              <a:ext cx="180995" cy="179380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Cross 36"/>
            <p:cNvSpPr/>
            <p:nvPr/>
          </p:nvSpPr>
          <p:spPr>
            <a:xfrm>
              <a:off x="6053238" y="3339438"/>
              <a:ext cx="180995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Cross 37"/>
            <p:cNvSpPr/>
            <p:nvPr/>
          </p:nvSpPr>
          <p:spPr>
            <a:xfrm>
              <a:off x="6092929" y="3571204"/>
              <a:ext cx="179408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Cross 38"/>
            <p:cNvSpPr/>
            <p:nvPr/>
          </p:nvSpPr>
          <p:spPr>
            <a:xfrm>
              <a:off x="6504137" y="3274353"/>
              <a:ext cx="180995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Cross 39"/>
            <p:cNvSpPr/>
            <p:nvPr/>
          </p:nvSpPr>
          <p:spPr>
            <a:xfrm>
              <a:off x="6801031" y="3358487"/>
              <a:ext cx="180995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Cross 40"/>
            <p:cNvSpPr/>
            <p:nvPr/>
          </p:nvSpPr>
          <p:spPr>
            <a:xfrm>
              <a:off x="6324729" y="3423573"/>
              <a:ext cx="179408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Cross 41"/>
            <p:cNvSpPr/>
            <p:nvPr/>
          </p:nvSpPr>
          <p:spPr>
            <a:xfrm>
              <a:off x="6594633" y="3480720"/>
              <a:ext cx="180995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Cross 42"/>
            <p:cNvSpPr/>
            <p:nvPr/>
          </p:nvSpPr>
          <p:spPr>
            <a:xfrm>
              <a:off x="6427928" y="3642639"/>
              <a:ext cx="179407" cy="180968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Cross 43"/>
            <p:cNvSpPr/>
            <p:nvPr/>
          </p:nvSpPr>
          <p:spPr>
            <a:xfrm>
              <a:off x="5756342" y="3495007"/>
              <a:ext cx="180995" cy="179381"/>
            </a:xfrm>
            <a:prstGeom prst="plus">
              <a:avLst>
                <a:gd name="adj" fmla="val 3571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54063" y="2070100"/>
            <a:ext cx="2114550" cy="3862388"/>
            <a:chOff x="754277" y="2069487"/>
            <a:chExt cx="2114555" cy="3863386"/>
          </a:xfrm>
        </p:grpSpPr>
        <p:sp>
          <p:nvSpPr>
            <p:cNvPr id="45" name="Down Arrow 44"/>
            <p:cNvSpPr/>
            <p:nvPr/>
          </p:nvSpPr>
          <p:spPr>
            <a:xfrm>
              <a:off x="954302" y="2069487"/>
              <a:ext cx="1914530" cy="1135356"/>
            </a:xfrm>
            <a:prstGeom prst="downArrow">
              <a:avLst/>
            </a:pr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45" name="Picture 10" descr="Lattic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93" y="3326654"/>
              <a:ext cx="1951610" cy="184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Box 16"/>
            <p:cNvSpPr txBox="1">
              <a:spLocks noChangeArrowheads="1"/>
            </p:cNvSpPr>
            <p:nvPr/>
          </p:nvSpPr>
          <p:spPr bwMode="auto">
            <a:xfrm>
              <a:off x="754277" y="5286542"/>
              <a:ext cx="20049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crystal lattice and external fields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528638" y="1231900"/>
            <a:ext cx="7272337" cy="1392238"/>
          </a:xfrm>
          <a:custGeom>
            <a:avLst/>
            <a:gdLst>
              <a:gd name="connsiteX0" fmla="*/ 264319 w 7272006"/>
              <a:gd name="connsiteY0" fmla="*/ 0 h 1392552"/>
              <a:gd name="connsiteX1" fmla="*/ 7272006 w 7272006"/>
              <a:gd name="connsiteY1" fmla="*/ 199857 h 1392552"/>
              <a:gd name="connsiteX2" fmla="*/ 7155963 w 7272006"/>
              <a:gd name="connsiteY2" fmla="*/ 1392552 h 1392552"/>
              <a:gd name="connsiteX3" fmla="*/ 0 w 7272006"/>
              <a:gd name="connsiteY3" fmla="*/ 1173354 h 1392552"/>
              <a:gd name="connsiteX4" fmla="*/ 264319 w 7272006"/>
              <a:gd name="connsiteY4" fmla="*/ 0 h 13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006" h="1392552">
                <a:moveTo>
                  <a:pt x="264319" y="0"/>
                </a:moveTo>
                <a:lnTo>
                  <a:pt x="7272006" y="199857"/>
                </a:lnTo>
                <a:lnTo>
                  <a:pt x="7155963" y="1392552"/>
                </a:lnTo>
                <a:lnTo>
                  <a:pt x="0" y="1173354"/>
                </a:lnTo>
                <a:lnTo>
                  <a:pt x="264319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904875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Curie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Principle</a:t>
            </a:r>
          </a:p>
        </p:txBody>
      </p:sp>
      <p:sp>
        <p:nvSpPr>
          <p:cNvPr id="184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01B673-C2F0-FF4B-956B-C9AD38AE529A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444500" y="1341438"/>
            <a:ext cx="2176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latin typeface="Times" charset="0"/>
                <a:cs typeface="Times" charset="0"/>
              </a:rPr>
              <a:t>A symmetry of a </a:t>
            </a:r>
            <a:r>
              <a:rPr lang="en-US" sz="4000">
                <a:solidFill>
                  <a:srgbClr val="FF0000"/>
                </a:solidFill>
                <a:latin typeface="Times" charset="0"/>
                <a:cs typeface="Times" charset="0"/>
              </a:rPr>
              <a:t>cause</a:t>
            </a:r>
            <a:endParaRPr lang="en-US" sz="3200">
              <a:solidFill>
                <a:srgbClr val="FF0000"/>
              </a:solidFill>
              <a:latin typeface="Times" charset="0"/>
              <a:cs typeface="Times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330825" y="1431925"/>
            <a:ext cx="2643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imes" charset="0"/>
                <a:cs typeface="Times" charset="0"/>
              </a:rPr>
              <a:t>a symmetry of its </a:t>
            </a:r>
            <a:r>
              <a:rPr lang="en-US" sz="4000">
                <a:solidFill>
                  <a:srgbClr val="FF0000"/>
                </a:solidFill>
                <a:latin typeface="Times" charset="0"/>
                <a:cs typeface="Times" charset="0"/>
              </a:rPr>
              <a:t>effect</a:t>
            </a:r>
            <a:r>
              <a:rPr lang="en-US" sz="3200">
                <a:latin typeface="Times" charset="0"/>
                <a:cs typeface="Times" charset="0"/>
              </a:rPr>
              <a:t>.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3133725" y="1520825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imes" charset="0"/>
                <a:cs typeface="Times" charset="0"/>
              </a:rPr>
              <a:t>manifests as</a:t>
            </a:r>
          </a:p>
        </p:txBody>
      </p:sp>
      <p:sp>
        <p:nvSpPr>
          <p:cNvPr id="18443" name="TextBox 48"/>
          <p:cNvSpPr txBox="1">
            <a:spLocks noChangeArrowheads="1"/>
          </p:cNvSpPr>
          <p:nvPr/>
        </p:nvSpPr>
        <p:spPr bwMode="auto">
          <a:xfrm>
            <a:off x="8077200" y="1470025"/>
            <a:ext cx="81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Curie</a:t>
            </a:r>
            <a:r>
              <a:rPr lang="ja-JP" altLang="en-US" sz="1400">
                <a:latin typeface="Times" charset="0"/>
                <a:cs typeface="Times" charset="0"/>
              </a:rPr>
              <a:t>’</a:t>
            </a:r>
            <a:r>
              <a:rPr lang="en-US" sz="1400">
                <a:latin typeface="Times" charset="0"/>
                <a:cs typeface="Times" charset="0"/>
              </a:rPr>
              <a:t>s version.</a:t>
            </a:r>
          </a:p>
        </p:txBody>
      </p:sp>
    </p:spTree>
    <p:extLst>
      <p:ext uri="{BB962C8B-B14F-4D97-AF65-F5344CB8AC3E}">
        <p14:creationId xmlns:p14="http://schemas.microsoft.com/office/powerpoint/2010/main" val="29227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2DB363-59DA-C54B-ABBC-B0D92436C7EA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49425" y="728663"/>
            <a:ext cx="5697538" cy="5072062"/>
          </a:xfrm>
          <a:custGeom>
            <a:avLst/>
            <a:gdLst>
              <a:gd name="connsiteX0" fmla="*/ 3102073 w 5190940"/>
              <a:gd name="connsiteY0" fmla="*/ 0 h 4434365"/>
              <a:gd name="connsiteX1" fmla="*/ 5190940 w 5190940"/>
              <a:gd name="connsiteY1" fmla="*/ 1887554 h 4434365"/>
              <a:gd name="connsiteX2" fmla="*/ 3872386 w 5190940"/>
              <a:gd name="connsiteY2" fmla="*/ 4434365 h 4434365"/>
              <a:gd name="connsiteX3" fmla="*/ 0 w 5190940"/>
              <a:gd name="connsiteY3" fmla="*/ 2352503 h 4434365"/>
              <a:gd name="connsiteX4" fmla="*/ 3102073 w 5190940"/>
              <a:gd name="connsiteY4" fmla="*/ 0 h 44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940" h="4434365">
                <a:moveTo>
                  <a:pt x="3102073" y="0"/>
                </a:moveTo>
                <a:lnTo>
                  <a:pt x="5190940" y="1887554"/>
                </a:lnTo>
                <a:lnTo>
                  <a:pt x="3872386" y="4434365"/>
                </a:lnTo>
                <a:lnTo>
                  <a:pt x="0" y="2352503"/>
                </a:lnTo>
                <a:lnTo>
                  <a:pt x="310207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>
          <a:xfrm>
            <a:off x="1068388" y="1665288"/>
            <a:ext cx="4921250" cy="2220912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>
                <a:latin typeface="Times" charset="0"/>
                <a:ea typeface="ＭＳ Ｐゴシック" charset="0"/>
              </a:rPr>
              <a:t>Failures in Deterministic Systems</a:t>
            </a:r>
          </a:p>
        </p:txBody>
      </p:sp>
    </p:spTree>
    <p:extLst>
      <p:ext uri="{BB962C8B-B14F-4D97-AF65-F5344CB8AC3E}">
        <p14:creationId xmlns:p14="http://schemas.microsoft.com/office/powerpoint/2010/main" val="4220115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 flipH="1">
            <a:off x="5981700" y="5557838"/>
            <a:ext cx="2074863" cy="909637"/>
          </a:xfrm>
          <a:custGeom>
            <a:avLst/>
            <a:gdLst>
              <a:gd name="connsiteX0" fmla="*/ 104096 w 2040289"/>
              <a:gd name="connsiteY0" fmla="*/ 0 h 909080"/>
              <a:gd name="connsiteX1" fmla="*/ 2040289 w 2040289"/>
              <a:gd name="connsiteY1" fmla="*/ 62456 h 909080"/>
              <a:gd name="connsiteX2" fmla="*/ 1963952 w 2040289"/>
              <a:gd name="connsiteY2" fmla="*/ 909080 h 909080"/>
              <a:gd name="connsiteX3" fmla="*/ 0 w 2040289"/>
              <a:gd name="connsiteY3" fmla="*/ 749470 h 909080"/>
              <a:gd name="connsiteX4" fmla="*/ 104096 w 2040289"/>
              <a:gd name="connsiteY4" fmla="*/ 0 h 9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289" h="909080">
                <a:moveTo>
                  <a:pt x="104096" y="0"/>
                </a:moveTo>
                <a:cubicBezTo>
                  <a:pt x="749491" y="20893"/>
                  <a:pt x="1394556" y="62456"/>
                  <a:pt x="2040289" y="62456"/>
                </a:cubicBezTo>
                <a:lnTo>
                  <a:pt x="1963952" y="909080"/>
                </a:lnTo>
                <a:lnTo>
                  <a:pt x="0" y="749470"/>
                </a:lnTo>
                <a:lnTo>
                  <a:pt x="104096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6263" y="5545138"/>
            <a:ext cx="2039937" cy="908050"/>
          </a:xfrm>
          <a:custGeom>
            <a:avLst/>
            <a:gdLst>
              <a:gd name="connsiteX0" fmla="*/ 104096 w 2040289"/>
              <a:gd name="connsiteY0" fmla="*/ 0 h 909080"/>
              <a:gd name="connsiteX1" fmla="*/ 2040289 w 2040289"/>
              <a:gd name="connsiteY1" fmla="*/ 62456 h 909080"/>
              <a:gd name="connsiteX2" fmla="*/ 1963952 w 2040289"/>
              <a:gd name="connsiteY2" fmla="*/ 909080 h 909080"/>
              <a:gd name="connsiteX3" fmla="*/ 0 w 2040289"/>
              <a:gd name="connsiteY3" fmla="*/ 749470 h 909080"/>
              <a:gd name="connsiteX4" fmla="*/ 104096 w 2040289"/>
              <a:gd name="connsiteY4" fmla="*/ 0 h 9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289" h="909080">
                <a:moveTo>
                  <a:pt x="104096" y="0"/>
                </a:moveTo>
                <a:cubicBezTo>
                  <a:pt x="749491" y="20893"/>
                  <a:pt x="1394556" y="62456"/>
                  <a:pt x="2040289" y="62456"/>
                </a:cubicBezTo>
                <a:lnTo>
                  <a:pt x="1963952" y="909080"/>
                </a:lnTo>
                <a:lnTo>
                  <a:pt x="0" y="749470"/>
                </a:lnTo>
                <a:lnTo>
                  <a:pt x="10409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92125" y="136525"/>
            <a:ext cx="8008938" cy="1003300"/>
          </a:xfrm>
        </p:spPr>
        <p:txBody>
          <a:bodyPr/>
          <a:lstStyle/>
          <a:p>
            <a:pPr algn="ctr"/>
            <a:r>
              <a:rPr lang="en-US">
                <a:latin typeface="Times" charset="0"/>
                <a:ea typeface="ＭＳ Ｐゴシック" charset="0"/>
              </a:rPr>
              <a:t>Determinism is not Enough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 </a:t>
            </a: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42E9FF-0010-F647-8732-F3AEC03CEB8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47663" y="5426075"/>
            <a:ext cx="207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800">
                <a:latin typeface="Times" charset="0"/>
                <a:cs typeface="Times" charset="0"/>
              </a:rPr>
              <a:t>Symmetric causes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962650" y="5405438"/>
            <a:ext cx="2195513" cy="954087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Times" charset="0"/>
                <a:cs typeface="Times" charset="0"/>
              </a:rPr>
              <a:t>Asymmetric effects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3136900" y="4940300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Times" charset="0"/>
                <a:cs typeface="Times" charset="0"/>
              </a:rPr>
              <a:t>Deterministic dependency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35025" y="1252538"/>
            <a:ext cx="6618288" cy="1217612"/>
            <a:chOff x="834246" y="1252878"/>
            <a:chExt cx="6619057" cy="1217947"/>
          </a:xfrm>
        </p:grpSpPr>
        <p:pic>
          <p:nvPicPr>
            <p:cNvPr id="27671" name="Picture 9" descr="Pawn bl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46" y="1295677"/>
              <a:ext cx="577433" cy="117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15" descr="nugget r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219353" y="613660"/>
              <a:ext cx="594731" cy="187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>
              <a:off x="2005957" y="1560938"/>
              <a:ext cx="3261104" cy="25089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74813" y="2163763"/>
            <a:ext cx="5702300" cy="1179512"/>
            <a:chOff x="1674265" y="2163119"/>
            <a:chExt cx="5702699" cy="1179513"/>
          </a:xfrm>
        </p:grpSpPr>
        <p:pic>
          <p:nvPicPr>
            <p:cNvPr id="27668" name="Picture 10" descr="Pawn gre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265" y="2163119"/>
              <a:ext cx="575816" cy="117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16" descr="nugget yellow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885" y="2198132"/>
              <a:ext cx="754079" cy="81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>
              <a:off x="2401391" y="2602856"/>
              <a:ext cx="3802328" cy="24923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30250" y="3176588"/>
            <a:ext cx="5980113" cy="1185862"/>
            <a:chOff x="730484" y="3176292"/>
            <a:chExt cx="5980263" cy="1186453"/>
          </a:xfrm>
        </p:grpSpPr>
        <p:pic>
          <p:nvPicPr>
            <p:cNvPr id="27665" name="Picture 11" descr="Pawn purpl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484" y="3176292"/>
              <a:ext cx="579203" cy="1186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14" descr="nugget gree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183" y="3402482"/>
              <a:ext cx="1557564" cy="82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ight Arrow 19"/>
            <p:cNvSpPr/>
            <p:nvPr/>
          </p:nvSpPr>
          <p:spPr>
            <a:xfrm>
              <a:off x="1317874" y="3546363"/>
              <a:ext cx="3587840" cy="24936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25613" y="4127500"/>
            <a:ext cx="6316662" cy="1179513"/>
            <a:chOff x="1726396" y="4127010"/>
            <a:chExt cx="6316095" cy="1179513"/>
          </a:xfrm>
        </p:grpSpPr>
        <p:pic>
          <p:nvPicPr>
            <p:cNvPr id="27662" name="Picture 12" descr="Pawn yel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26396" y="4127010"/>
              <a:ext cx="584290" cy="117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13" descr="nugget blu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68" y="4309454"/>
              <a:ext cx="1412023" cy="93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>
              <a:off x="2380387" y="4601673"/>
              <a:ext cx="4087445" cy="24923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1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41338" y="465138"/>
            <a:ext cx="7140575" cy="611187"/>
          </a:xfrm>
          <a:custGeom>
            <a:avLst/>
            <a:gdLst>
              <a:gd name="connsiteX0" fmla="*/ 242892 w 7141012"/>
              <a:gd name="connsiteY0" fmla="*/ 0 h 610680"/>
              <a:gd name="connsiteX1" fmla="*/ 7078554 w 7141012"/>
              <a:gd name="connsiteY1" fmla="*/ 229005 h 610680"/>
              <a:gd name="connsiteX2" fmla="*/ 7141012 w 7141012"/>
              <a:gd name="connsiteY2" fmla="*/ 513526 h 610680"/>
              <a:gd name="connsiteX3" fmla="*/ 0 w 7141012"/>
              <a:gd name="connsiteY3" fmla="*/ 610680 h 610680"/>
              <a:gd name="connsiteX4" fmla="*/ 242892 w 7141012"/>
              <a:gd name="connsiteY4" fmla="*/ 0 h 6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12" h="610680">
                <a:moveTo>
                  <a:pt x="242892" y="0"/>
                </a:moveTo>
                <a:lnTo>
                  <a:pt x="7078554" y="229005"/>
                </a:lnTo>
                <a:lnTo>
                  <a:pt x="7141012" y="513526"/>
                </a:lnTo>
                <a:lnTo>
                  <a:pt x="0" y="610680"/>
                </a:lnTo>
                <a:lnTo>
                  <a:pt x="24289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Galileo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Law of Fall (Failure)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ADCF7E-6F8A-0242-B462-350BBCD7F64C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28678" name="Group 18"/>
          <p:cNvGrpSpPr>
            <a:grpSpLocks/>
          </p:cNvGrpSpPr>
          <p:nvPr/>
        </p:nvGrpSpPr>
        <p:grpSpPr bwMode="auto">
          <a:xfrm>
            <a:off x="565150" y="1439863"/>
            <a:ext cx="2590800" cy="2314575"/>
            <a:chOff x="565017" y="1440185"/>
            <a:chExt cx="2590800" cy="2314476"/>
          </a:xfrm>
        </p:grpSpPr>
        <p:pic>
          <p:nvPicPr>
            <p:cNvPr id="28689" name="Picture 6" descr="Fall Galileo 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17" y="1440185"/>
              <a:ext cx="2590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Box 8"/>
            <p:cNvSpPr txBox="1">
              <a:spLocks noChangeArrowheads="1"/>
            </p:cNvSpPr>
            <p:nvPr/>
          </p:nvSpPr>
          <p:spPr bwMode="auto">
            <a:xfrm>
              <a:off x="617640" y="2831331"/>
              <a:ext cx="21096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>
                  <a:latin typeface="Times" charset="0"/>
                  <a:cs typeface="Times" charset="0"/>
                </a:rPr>
                <a:t>Cause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Many symmetries in initial state.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116388" y="1350963"/>
            <a:ext cx="3886200" cy="3743325"/>
            <a:chOff x="4115936" y="1350985"/>
            <a:chExt cx="3886200" cy="3743591"/>
          </a:xfrm>
        </p:grpSpPr>
        <p:pic>
          <p:nvPicPr>
            <p:cNvPr id="28687" name="Picture 7" descr="Fall Galileo 2 copy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936" y="1350985"/>
              <a:ext cx="3886200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extBox 9"/>
            <p:cNvSpPr txBox="1">
              <a:spLocks noChangeArrowheads="1"/>
            </p:cNvSpPr>
            <p:nvPr/>
          </p:nvSpPr>
          <p:spPr bwMode="auto">
            <a:xfrm>
              <a:off x="4483084" y="4448245"/>
              <a:ext cx="31401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Effect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Few symmetries in ensuing fall.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84225" y="5516563"/>
            <a:ext cx="7321550" cy="722312"/>
            <a:chOff x="784192" y="5516934"/>
            <a:chExt cx="7321598" cy="721712"/>
          </a:xfrm>
        </p:grpSpPr>
        <p:sp>
          <p:nvSpPr>
            <p:cNvPr id="17" name="Freeform 16"/>
            <p:cNvSpPr/>
            <p:nvPr/>
          </p:nvSpPr>
          <p:spPr>
            <a:xfrm>
              <a:off x="950881" y="5516934"/>
              <a:ext cx="6662781" cy="721712"/>
            </a:xfrm>
            <a:custGeom>
              <a:avLst/>
              <a:gdLst>
                <a:gd name="connsiteX0" fmla="*/ 0 w 6662169"/>
                <a:gd name="connsiteY0" fmla="*/ 0 h 721712"/>
                <a:gd name="connsiteX1" fmla="*/ 97157 w 6662169"/>
                <a:gd name="connsiteY1" fmla="*/ 721712 h 721712"/>
                <a:gd name="connsiteX2" fmla="*/ 6662169 w 6662169"/>
                <a:gd name="connsiteY2" fmla="*/ 652317 h 721712"/>
                <a:gd name="connsiteX3" fmla="*/ 6398458 w 6662169"/>
                <a:gd name="connsiteY3" fmla="*/ 83274 h 721712"/>
                <a:gd name="connsiteX4" fmla="*/ 0 w 6662169"/>
                <a:gd name="connsiteY4" fmla="*/ 0 h 7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9" h="721712">
                  <a:moveTo>
                    <a:pt x="0" y="0"/>
                  </a:moveTo>
                  <a:lnTo>
                    <a:pt x="97157" y="721712"/>
                  </a:lnTo>
                  <a:lnTo>
                    <a:pt x="6662169" y="652317"/>
                  </a:lnTo>
                  <a:lnTo>
                    <a:pt x="6398458" y="8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2" name="TextBox 10"/>
            <p:cNvSpPr txBox="1">
              <a:spLocks noChangeArrowheads="1"/>
            </p:cNvSpPr>
            <p:nvPr/>
          </p:nvSpPr>
          <p:spPr bwMode="auto">
            <a:xfrm>
              <a:off x="784192" y="5551631"/>
              <a:ext cx="1734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More symmetric cause </a:t>
              </a:r>
            </a:p>
          </p:txBody>
        </p:sp>
        <p:sp>
          <p:nvSpPr>
            <p:cNvPr id="28683" name="TextBox 11"/>
            <p:cNvSpPr txBox="1">
              <a:spLocks noChangeArrowheads="1"/>
            </p:cNvSpPr>
            <p:nvPr/>
          </p:nvSpPr>
          <p:spPr bwMode="auto">
            <a:xfrm>
              <a:off x="2886940" y="5683482"/>
              <a:ext cx="314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+</a:t>
              </a:r>
            </a:p>
          </p:txBody>
        </p:sp>
        <p:sp>
          <p:nvSpPr>
            <p:cNvPr id="28684" name="TextBox 12"/>
            <p:cNvSpPr txBox="1">
              <a:spLocks noChangeArrowheads="1"/>
            </p:cNvSpPr>
            <p:nvPr/>
          </p:nvSpPr>
          <p:spPr bwMode="auto">
            <a:xfrm>
              <a:off x="3275565" y="5542829"/>
              <a:ext cx="19986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Law harboring asymmetry</a:t>
              </a:r>
            </a:p>
          </p:txBody>
        </p:sp>
        <p:sp>
          <p:nvSpPr>
            <p:cNvPr id="28685" name="TextBox 13"/>
            <p:cNvSpPr txBox="1">
              <a:spLocks noChangeArrowheads="1"/>
            </p:cNvSpPr>
            <p:nvPr/>
          </p:nvSpPr>
          <p:spPr bwMode="auto">
            <a:xfrm>
              <a:off x="6100048" y="5558567"/>
              <a:ext cx="20057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Less symmetric effect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02247" y="5732655"/>
              <a:ext cx="596904" cy="34578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79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79425" y="409575"/>
            <a:ext cx="7445375" cy="644525"/>
          </a:xfrm>
          <a:custGeom>
            <a:avLst/>
            <a:gdLst>
              <a:gd name="connsiteX0" fmla="*/ 229012 w 7446362"/>
              <a:gd name="connsiteY0" fmla="*/ 0 h 645377"/>
              <a:gd name="connsiteX1" fmla="*/ 7363085 w 7446362"/>
              <a:gd name="connsiteY1" fmla="*/ 229005 h 645377"/>
              <a:gd name="connsiteX2" fmla="*/ 7446362 w 7446362"/>
              <a:gd name="connsiteY2" fmla="*/ 645377 h 645377"/>
              <a:gd name="connsiteX3" fmla="*/ 0 w 7446362"/>
              <a:gd name="connsiteY3" fmla="*/ 624558 h 645377"/>
              <a:gd name="connsiteX4" fmla="*/ 229012 w 7446362"/>
              <a:gd name="connsiteY4" fmla="*/ 0 h 64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362" h="645377">
                <a:moveTo>
                  <a:pt x="229012" y="0"/>
                </a:moveTo>
                <a:lnTo>
                  <a:pt x="7363085" y="229005"/>
                </a:lnTo>
                <a:lnTo>
                  <a:pt x="7446362" y="645377"/>
                </a:lnTo>
                <a:lnTo>
                  <a:pt x="0" y="624558"/>
                </a:lnTo>
                <a:lnTo>
                  <a:pt x="22901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" charset="0"/>
                <a:ea typeface="ＭＳ Ｐゴシック" charset="0"/>
              </a:rPr>
              <a:t>Fall in a Newtonian Field (Success)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3F29A7-BAC1-E14E-86A4-3F594A147CA0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9702" name="Picture 6" descr="Fall Field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403350"/>
            <a:ext cx="252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866775" y="3157538"/>
            <a:ext cx="2381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Times" charset="0"/>
                <a:cs typeface="Times" charset="0"/>
              </a:rPr>
              <a:t>Cause</a:t>
            </a:r>
            <a:r>
              <a:rPr lang="en-US" sz="1800">
                <a:latin typeface="Times" charset="0"/>
                <a:cs typeface="Times" charset="0"/>
              </a:rPr>
              <a:t>.</a:t>
            </a:r>
          </a:p>
          <a:p>
            <a:pPr eaLnBrk="1" hangingPunct="1"/>
            <a:r>
              <a:rPr lang="en-US" sz="1800">
                <a:latin typeface="Times" charset="0"/>
                <a:cs typeface="Times" charset="0"/>
              </a:rPr>
              <a:t>Few symmetries in initial state.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24350" y="1295400"/>
            <a:ext cx="3886200" cy="3763963"/>
            <a:chOff x="4323619" y="1295493"/>
            <a:chExt cx="3886200" cy="3764385"/>
          </a:xfrm>
        </p:grpSpPr>
        <p:pic>
          <p:nvPicPr>
            <p:cNvPr id="29712" name="Picture 7" descr="Fall Field 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19" y="1295493"/>
              <a:ext cx="3886200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9"/>
            <p:cNvSpPr txBox="1">
              <a:spLocks noChangeArrowheads="1"/>
            </p:cNvSpPr>
            <p:nvPr/>
          </p:nvSpPr>
          <p:spPr bwMode="auto">
            <a:xfrm>
              <a:off x="4698217" y="4413547"/>
              <a:ext cx="32554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Times" charset="0"/>
                  <a:cs typeface="Times" charset="0"/>
                </a:rPr>
                <a:t>Effect</a:t>
              </a:r>
              <a:r>
                <a:rPr lang="en-US" sz="1800">
                  <a:latin typeface="Times" charset="0"/>
                  <a:cs typeface="Times" charset="0"/>
                </a:rPr>
                <a:t>.</a:t>
              </a:r>
            </a:p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Same symmetries in ensuing fall.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4225" y="5516563"/>
            <a:ext cx="7321550" cy="722312"/>
            <a:chOff x="784192" y="5516934"/>
            <a:chExt cx="7321598" cy="721712"/>
          </a:xfrm>
        </p:grpSpPr>
        <p:sp>
          <p:nvSpPr>
            <p:cNvPr id="12" name="Freeform 11"/>
            <p:cNvSpPr/>
            <p:nvPr/>
          </p:nvSpPr>
          <p:spPr>
            <a:xfrm>
              <a:off x="950881" y="5516934"/>
              <a:ext cx="6662781" cy="721712"/>
            </a:xfrm>
            <a:custGeom>
              <a:avLst/>
              <a:gdLst>
                <a:gd name="connsiteX0" fmla="*/ 0 w 6662169"/>
                <a:gd name="connsiteY0" fmla="*/ 0 h 721712"/>
                <a:gd name="connsiteX1" fmla="*/ 97157 w 6662169"/>
                <a:gd name="connsiteY1" fmla="*/ 721712 h 721712"/>
                <a:gd name="connsiteX2" fmla="*/ 6662169 w 6662169"/>
                <a:gd name="connsiteY2" fmla="*/ 652317 h 721712"/>
                <a:gd name="connsiteX3" fmla="*/ 6398458 w 6662169"/>
                <a:gd name="connsiteY3" fmla="*/ 83274 h 721712"/>
                <a:gd name="connsiteX4" fmla="*/ 0 w 6662169"/>
                <a:gd name="connsiteY4" fmla="*/ 0 h 7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9" h="721712">
                  <a:moveTo>
                    <a:pt x="0" y="0"/>
                  </a:moveTo>
                  <a:lnTo>
                    <a:pt x="97157" y="721712"/>
                  </a:lnTo>
                  <a:lnTo>
                    <a:pt x="6662169" y="652317"/>
                  </a:lnTo>
                  <a:lnTo>
                    <a:pt x="6398458" y="8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7" name="TextBox 12"/>
            <p:cNvSpPr txBox="1">
              <a:spLocks noChangeArrowheads="1"/>
            </p:cNvSpPr>
            <p:nvPr/>
          </p:nvSpPr>
          <p:spPr bwMode="auto">
            <a:xfrm>
              <a:off x="784192" y="5551631"/>
              <a:ext cx="1734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Few symmetries  in cause. </a:t>
              </a:r>
            </a:p>
          </p:txBody>
        </p:sp>
        <p:sp>
          <p:nvSpPr>
            <p:cNvPr id="29708" name="TextBox 13"/>
            <p:cNvSpPr txBox="1">
              <a:spLocks noChangeArrowheads="1"/>
            </p:cNvSpPr>
            <p:nvPr/>
          </p:nvSpPr>
          <p:spPr bwMode="auto">
            <a:xfrm>
              <a:off x="2886940" y="5683482"/>
              <a:ext cx="314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+</a:t>
              </a:r>
            </a:p>
          </p:txBody>
        </p:sp>
        <p:sp>
          <p:nvSpPr>
            <p:cNvPr id="29709" name="TextBox 14"/>
            <p:cNvSpPr txBox="1">
              <a:spLocks noChangeArrowheads="1"/>
            </p:cNvSpPr>
            <p:nvPr/>
          </p:nvSpPr>
          <p:spPr bwMode="auto">
            <a:xfrm>
              <a:off x="3275565" y="5542829"/>
              <a:ext cx="19986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Law preserves symmetries.</a:t>
              </a:r>
            </a:p>
          </p:txBody>
        </p:sp>
        <p:sp>
          <p:nvSpPr>
            <p:cNvPr id="29710" name="TextBox 15"/>
            <p:cNvSpPr txBox="1">
              <a:spLocks noChangeArrowheads="1"/>
            </p:cNvSpPr>
            <p:nvPr/>
          </p:nvSpPr>
          <p:spPr bwMode="auto">
            <a:xfrm>
              <a:off x="6100048" y="5558567"/>
              <a:ext cx="20057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Same symmetries in effect.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302247" y="5732655"/>
              <a:ext cx="596904" cy="34578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46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2250" y="288925"/>
            <a:ext cx="8015288" cy="1003300"/>
          </a:xfrm>
        </p:spPr>
        <p:txBody>
          <a:bodyPr/>
          <a:lstStyle/>
          <a:p>
            <a:pPr algn="r"/>
            <a:r>
              <a:rPr lang="en-US" sz="3600">
                <a:latin typeface="Times" charset="0"/>
                <a:ea typeface="ＭＳ Ｐゴシック" charset="0"/>
              </a:rPr>
              <a:t>Must asymmetries be confined to causes?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01794-B185-1C43-8137-0EC87B3821C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1374775" y="2179638"/>
            <a:ext cx="7321550" cy="720725"/>
            <a:chOff x="784192" y="5516934"/>
            <a:chExt cx="7321598" cy="721712"/>
          </a:xfrm>
        </p:grpSpPr>
        <p:sp>
          <p:nvSpPr>
            <p:cNvPr id="6" name="Freeform 5"/>
            <p:cNvSpPr/>
            <p:nvPr/>
          </p:nvSpPr>
          <p:spPr>
            <a:xfrm>
              <a:off x="950881" y="5516934"/>
              <a:ext cx="6662781" cy="721712"/>
            </a:xfrm>
            <a:custGeom>
              <a:avLst/>
              <a:gdLst>
                <a:gd name="connsiteX0" fmla="*/ 0 w 6662169"/>
                <a:gd name="connsiteY0" fmla="*/ 0 h 721712"/>
                <a:gd name="connsiteX1" fmla="*/ 97157 w 6662169"/>
                <a:gd name="connsiteY1" fmla="*/ 721712 h 721712"/>
                <a:gd name="connsiteX2" fmla="*/ 6662169 w 6662169"/>
                <a:gd name="connsiteY2" fmla="*/ 652317 h 721712"/>
                <a:gd name="connsiteX3" fmla="*/ 6398458 w 6662169"/>
                <a:gd name="connsiteY3" fmla="*/ 83274 h 721712"/>
                <a:gd name="connsiteX4" fmla="*/ 0 w 6662169"/>
                <a:gd name="connsiteY4" fmla="*/ 0 h 7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9" h="721712">
                  <a:moveTo>
                    <a:pt x="0" y="0"/>
                  </a:moveTo>
                  <a:lnTo>
                    <a:pt x="97157" y="721712"/>
                  </a:lnTo>
                  <a:lnTo>
                    <a:pt x="6662169" y="652317"/>
                  </a:lnTo>
                  <a:lnTo>
                    <a:pt x="6398458" y="8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784192" y="5551631"/>
              <a:ext cx="1734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More symmetric initial state </a:t>
              </a:r>
            </a:p>
          </p:txBody>
        </p:sp>
        <p:sp>
          <p:nvSpPr>
            <p:cNvPr id="30741" name="TextBox 7"/>
            <p:cNvSpPr txBox="1">
              <a:spLocks noChangeArrowheads="1"/>
            </p:cNvSpPr>
            <p:nvPr/>
          </p:nvSpPr>
          <p:spPr bwMode="auto">
            <a:xfrm>
              <a:off x="2886940" y="5683482"/>
              <a:ext cx="314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+</a:t>
              </a:r>
            </a:p>
          </p:txBody>
        </p:sp>
        <p:sp>
          <p:nvSpPr>
            <p:cNvPr id="30742" name="TextBox 8"/>
            <p:cNvSpPr txBox="1">
              <a:spLocks noChangeArrowheads="1"/>
            </p:cNvSpPr>
            <p:nvPr/>
          </p:nvSpPr>
          <p:spPr bwMode="auto">
            <a:xfrm>
              <a:off x="3275565" y="5542829"/>
              <a:ext cx="19986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law harboring asymmetry</a:t>
              </a:r>
            </a:p>
          </p:txBody>
        </p:sp>
        <p:sp>
          <p:nvSpPr>
            <p:cNvPr id="30743" name="TextBox 9"/>
            <p:cNvSpPr txBox="1">
              <a:spLocks noChangeArrowheads="1"/>
            </p:cNvSpPr>
            <p:nvPr/>
          </p:nvSpPr>
          <p:spPr bwMode="auto">
            <a:xfrm>
              <a:off x="6100048" y="5558567"/>
              <a:ext cx="20057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Less symmetric final state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02247" y="5731539"/>
              <a:ext cx="596904" cy="34813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1436688" y="4252913"/>
            <a:ext cx="7321550" cy="722312"/>
            <a:chOff x="784192" y="5516934"/>
            <a:chExt cx="7321598" cy="721712"/>
          </a:xfrm>
        </p:grpSpPr>
        <p:sp>
          <p:nvSpPr>
            <p:cNvPr id="13" name="Freeform 12"/>
            <p:cNvSpPr/>
            <p:nvPr/>
          </p:nvSpPr>
          <p:spPr>
            <a:xfrm>
              <a:off x="950880" y="5516934"/>
              <a:ext cx="6662782" cy="721712"/>
            </a:xfrm>
            <a:custGeom>
              <a:avLst/>
              <a:gdLst>
                <a:gd name="connsiteX0" fmla="*/ 0 w 6662169"/>
                <a:gd name="connsiteY0" fmla="*/ 0 h 721712"/>
                <a:gd name="connsiteX1" fmla="*/ 97157 w 6662169"/>
                <a:gd name="connsiteY1" fmla="*/ 721712 h 721712"/>
                <a:gd name="connsiteX2" fmla="*/ 6662169 w 6662169"/>
                <a:gd name="connsiteY2" fmla="*/ 652317 h 721712"/>
                <a:gd name="connsiteX3" fmla="*/ 6398458 w 6662169"/>
                <a:gd name="connsiteY3" fmla="*/ 83274 h 721712"/>
                <a:gd name="connsiteX4" fmla="*/ 0 w 6662169"/>
                <a:gd name="connsiteY4" fmla="*/ 0 h 7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9" h="721712">
                  <a:moveTo>
                    <a:pt x="0" y="0"/>
                  </a:moveTo>
                  <a:lnTo>
                    <a:pt x="97157" y="721712"/>
                  </a:lnTo>
                  <a:lnTo>
                    <a:pt x="6662169" y="652317"/>
                  </a:lnTo>
                  <a:lnTo>
                    <a:pt x="6398458" y="8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4" name="TextBox 13"/>
            <p:cNvSpPr txBox="1">
              <a:spLocks noChangeArrowheads="1"/>
            </p:cNvSpPr>
            <p:nvPr/>
          </p:nvSpPr>
          <p:spPr bwMode="auto">
            <a:xfrm>
              <a:off x="784192" y="5551631"/>
              <a:ext cx="17349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Few symmetries  in initial state </a:t>
              </a:r>
            </a:p>
          </p:txBody>
        </p:sp>
        <p:sp>
          <p:nvSpPr>
            <p:cNvPr id="30735" name="TextBox 14"/>
            <p:cNvSpPr txBox="1">
              <a:spLocks noChangeArrowheads="1"/>
            </p:cNvSpPr>
            <p:nvPr/>
          </p:nvSpPr>
          <p:spPr bwMode="auto">
            <a:xfrm>
              <a:off x="2886940" y="5683482"/>
              <a:ext cx="314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+</a:t>
              </a:r>
            </a:p>
          </p:txBody>
        </p:sp>
        <p:sp>
          <p:nvSpPr>
            <p:cNvPr id="30736" name="TextBox 15"/>
            <p:cNvSpPr txBox="1">
              <a:spLocks noChangeArrowheads="1"/>
            </p:cNvSpPr>
            <p:nvPr/>
          </p:nvSpPr>
          <p:spPr bwMode="auto">
            <a:xfrm>
              <a:off x="3275565" y="5542829"/>
              <a:ext cx="19986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law preserves symmetries</a:t>
              </a:r>
            </a:p>
          </p:txBody>
        </p:sp>
        <p:sp>
          <p:nvSpPr>
            <p:cNvPr id="30737" name="TextBox 16"/>
            <p:cNvSpPr txBox="1">
              <a:spLocks noChangeArrowheads="1"/>
            </p:cNvSpPr>
            <p:nvPr/>
          </p:nvSpPr>
          <p:spPr bwMode="auto">
            <a:xfrm>
              <a:off x="6100048" y="5558567"/>
              <a:ext cx="20057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Times" charset="0"/>
                  <a:cs typeface="Times" charset="0"/>
                </a:rPr>
                <a:t>Same symmetries in final state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302247" y="5732655"/>
              <a:ext cx="596904" cy="34578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0" y="2144713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latin typeface="Times" charset="0"/>
                <a:cs typeface="Times" charset="0"/>
              </a:rPr>
              <a:t>Galileo</a:t>
            </a:r>
            <a:r>
              <a:rPr lang="en-US" altLang="ja-JP" sz="1800" dirty="0">
                <a:latin typeface="Times" charset="0"/>
                <a:cs typeface="Times" charset="0"/>
              </a:rPr>
              <a:t>’</a:t>
            </a:r>
            <a:r>
              <a:rPr lang="en-US" sz="1800" dirty="0">
                <a:latin typeface="Times" charset="0"/>
                <a:cs typeface="Times" charset="0"/>
              </a:rPr>
              <a:t>s law of fall</a:t>
            </a:r>
          </a:p>
        </p:txBody>
      </p:sp>
      <p:sp>
        <p:nvSpPr>
          <p:cNvPr id="30728" name="TextBox 19"/>
          <p:cNvSpPr txBox="1">
            <a:spLocks noChangeArrowheads="1"/>
          </p:cNvSpPr>
          <p:nvPr/>
        </p:nvSpPr>
        <p:spPr bwMode="auto">
          <a:xfrm>
            <a:off x="90488" y="4178300"/>
            <a:ext cx="12001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latin typeface="Times" charset="0"/>
                <a:cs typeface="Times" charset="0"/>
              </a:rPr>
              <a:t>Fall in a Newtonian field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284413" y="3233738"/>
            <a:ext cx="2336800" cy="646112"/>
            <a:chOff x="2284229" y="3233825"/>
            <a:chExt cx="2337651" cy="646331"/>
          </a:xfrm>
        </p:grpSpPr>
        <p:sp>
          <p:nvSpPr>
            <p:cNvPr id="30731" name="TextBox 20"/>
            <p:cNvSpPr txBox="1">
              <a:spLocks noChangeArrowheads="1"/>
            </p:cNvSpPr>
            <p:nvPr/>
          </p:nvSpPr>
          <p:spPr bwMode="auto">
            <a:xfrm>
              <a:off x="3254747" y="3233825"/>
              <a:ext cx="13671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>
                  <a:latin typeface="Times" charset="0"/>
                  <a:cs typeface="Times" charset="0"/>
                </a:rPr>
                <a:t>relocate asymmetry</a:t>
              </a:r>
            </a:p>
          </p:txBody>
        </p:sp>
        <p:sp>
          <p:nvSpPr>
            <p:cNvPr id="22" name="Left Arrow 21"/>
            <p:cNvSpPr/>
            <p:nvPr/>
          </p:nvSpPr>
          <p:spPr>
            <a:xfrm rot="19045458">
              <a:off x="2284229" y="3338636"/>
              <a:ext cx="2185196" cy="263614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59513" y="5711825"/>
            <a:ext cx="1062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Times" charset="0"/>
                <a:cs typeface="Times" charset="0"/>
              </a:rPr>
              <a:t>…NO</a:t>
            </a:r>
          </a:p>
        </p:txBody>
      </p:sp>
    </p:spTree>
    <p:extLst>
      <p:ext uri="{BB962C8B-B14F-4D97-AF65-F5344CB8AC3E}">
        <p14:creationId xmlns:p14="http://schemas.microsoft.com/office/powerpoint/2010/main" val="11663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croll.eps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37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23E5E1-B39D-1B40-B76D-4F92F99DB906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92150" y="1604963"/>
            <a:ext cx="77724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41300"/>
            <a:ext cx="7362825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Times" charset="0"/>
                <a:ea typeface="ＭＳ Ｐゴシック" charset="0"/>
                <a:cs typeface="ＭＳ Ｐゴシック" charset="0"/>
              </a:rPr>
              <a:t>Causal Fundamentalism: the doctrine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2900" y="1244600"/>
            <a:ext cx="607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Nature is</a:t>
            </a:r>
            <a:r>
              <a:rPr lang="en-US" sz="2800"/>
              <a:t> governed by cause and effect; and the burden of individual sciences is to find the particular expressions of the general notion in the realm of their specialized subject matter.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942975" y="3783013"/>
            <a:ext cx="441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1690688" y="3832225"/>
            <a:ext cx="5314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There is</a:t>
            </a:r>
            <a:r>
              <a:rPr lang="en-US" sz="2800" dirty="0">
                <a:latin typeface="Times"/>
                <a:cs typeface="Times"/>
              </a:rPr>
              <a:t> a universally applicable principle of causality.</a:t>
            </a:r>
          </a:p>
        </p:txBody>
      </p:sp>
      <p:sp>
        <p:nvSpPr>
          <p:cNvPr id="22538" name="Freeform 3"/>
          <p:cNvSpPr>
            <a:spLocks/>
          </p:cNvSpPr>
          <p:nvPr/>
        </p:nvSpPr>
        <p:spPr bwMode="auto">
          <a:xfrm>
            <a:off x="942975" y="5414169"/>
            <a:ext cx="5115919" cy="1002534"/>
          </a:xfrm>
          <a:custGeom>
            <a:avLst/>
            <a:gdLst>
              <a:gd name="T0" fmla="*/ 25400 w 419100"/>
              <a:gd name="T1" fmla="*/ 38100 h 279400"/>
              <a:gd name="T2" fmla="*/ 25400 w 419100"/>
              <a:gd name="T3" fmla="*/ 38100 h 279400"/>
              <a:gd name="T4" fmla="*/ 0 w 419100"/>
              <a:gd name="T5" fmla="*/ 0 h 279400"/>
              <a:gd name="T6" fmla="*/ 152400 w 419100"/>
              <a:gd name="T7" fmla="*/ 50800 h 279400"/>
              <a:gd name="T8" fmla="*/ 215900 w 419100"/>
              <a:gd name="T9" fmla="*/ 63500 h 279400"/>
              <a:gd name="T10" fmla="*/ 241300 w 419100"/>
              <a:gd name="T11" fmla="*/ 114300 h 279400"/>
              <a:gd name="T12" fmla="*/ 292100 w 419100"/>
              <a:gd name="T13" fmla="*/ 139700 h 279400"/>
              <a:gd name="T14" fmla="*/ 355600 w 419100"/>
              <a:gd name="T15" fmla="*/ 215900 h 279400"/>
              <a:gd name="T16" fmla="*/ 393700 w 419100"/>
              <a:gd name="T17" fmla="*/ 254000 h 279400"/>
              <a:gd name="T18" fmla="*/ 419100 w 419100"/>
              <a:gd name="T19" fmla="*/ 279400 h 279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9100" h="279400">
                <a:moveTo>
                  <a:pt x="25400" y="38100"/>
                </a:moveTo>
                <a:lnTo>
                  <a:pt x="25400" y="38100"/>
                </a:lnTo>
                <a:lnTo>
                  <a:pt x="0" y="0"/>
                </a:lnTo>
                <a:cubicBezTo>
                  <a:pt x="50800" y="16933"/>
                  <a:pt x="101028" y="35691"/>
                  <a:pt x="152400" y="50800"/>
                </a:cubicBezTo>
                <a:cubicBezTo>
                  <a:pt x="173109" y="56891"/>
                  <a:pt x="198335" y="50953"/>
                  <a:pt x="215900" y="63500"/>
                </a:cubicBezTo>
                <a:cubicBezTo>
                  <a:pt x="231306" y="74504"/>
                  <a:pt x="227913" y="100913"/>
                  <a:pt x="241300" y="114300"/>
                </a:cubicBezTo>
                <a:cubicBezTo>
                  <a:pt x="254687" y="127687"/>
                  <a:pt x="276694" y="128696"/>
                  <a:pt x="292100" y="139700"/>
                </a:cubicBezTo>
                <a:cubicBezTo>
                  <a:pt x="337933" y="172438"/>
                  <a:pt x="322837" y="176585"/>
                  <a:pt x="355600" y="215900"/>
                </a:cubicBezTo>
                <a:cubicBezTo>
                  <a:pt x="367098" y="229698"/>
                  <a:pt x="381000" y="241300"/>
                  <a:pt x="393700" y="254000"/>
                </a:cubicBezTo>
                <a:lnTo>
                  <a:pt x="419100" y="2794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EF66FF-33A7-2442-9A1A-3F6DF6FEBD24}"/>
              </a:ext>
            </a:extLst>
          </p:cNvPr>
          <p:cNvSpPr txBox="1"/>
          <p:nvPr/>
        </p:nvSpPr>
        <p:spPr>
          <a:xfrm>
            <a:off x="2466203" y="5328023"/>
            <a:ext cx="511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EE795E-4C5D-674A-969C-5E06DABA2D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700434" y="-27560"/>
            <a:ext cx="5441729" cy="54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5A51EEC6-1FC1-CB43-B6B7-B2BE24DB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17108"/>
            <a:ext cx="2263133" cy="2776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7CC990-135F-1049-876B-0E82C975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040"/>
            <a:ext cx="8229600" cy="8616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 </a:t>
            </a:r>
            <a:r>
              <a:rPr lang="en-US" dirty="0" err="1"/>
              <a:t>Humean</a:t>
            </a:r>
            <a:r>
              <a:rPr lang="en-US" dirty="0"/>
              <a:t> Skepticism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CB889-975A-5449-B22C-605BE563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60F61-2033-3248-A0BC-6440306A7E05}"/>
              </a:ext>
            </a:extLst>
          </p:cNvPr>
          <p:cNvGrpSpPr/>
          <p:nvPr/>
        </p:nvGrpSpPr>
        <p:grpSpPr>
          <a:xfrm>
            <a:off x="327668" y="1025718"/>
            <a:ext cx="5619908" cy="5015486"/>
            <a:chOff x="327668" y="1025718"/>
            <a:chExt cx="5619908" cy="5015486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03720D88-9D87-354F-B235-EF80B72D7399}"/>
                </a:ext>
              </a:extLst>
            </p:cNvPr>
            <p:cNvSpPr/>
            <p:nvPr/>
          </p:nvSpPr>
          <p:spPr>
            <a:xfrm>
              <a:off x="327668" y="1025718"/>
              <a:ext cx="5619908" cy="5015486"/>
            </a:xfrm>
            <a:prstGeom prst="wedgeRoundRectCallout">
              <a:avLst>
                <a:gd name="adj1" fmla="val 73688"/>
                <a:gd name="adj2" fmla="val -24019"/>
                <a:gd name="adj3" fmla="val 16667"/>
              </a:avLst>
            </a:prstGeom>
            <a:solidFill>
              <a:srgbClr val="C8D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8F5967-550C-9A49-9E74-3DE3DC925649}"/>
                </a:ext>
              </a:extLst>
            </p:cNvPr>
            <p:cNvSpPr txBox="1"/>
            <p:nvPr/>
          </p:nvSpPr>
          <p:spPr>
            <a:xfrm>
              <a:off x="572492" y="1398008"/>
              <a:ext cx="4903634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Thus not only our reason fails us in the discovery of the </a:t>
              </a:r>
              <a:r>
                <a:rPr lang="en-US" i="1" dirty="0">
                  <a:latin typeface="Times"/>
                  <a:cs typeface="Times"/>
                </a:rPr>
                <a:t>ultimate </a:t>
              </a:r>
              <a:r>
                <a:rPr lang="en-US" i="1" dirty="0" err="1">
                  <a:latin typeface="Times"/>
                  <a:cs typeface="Times"/>
                </a:rPr>
                <a:t>connexion</a:t>
              </a:r>
              <a:r>
                <a:rPr lang="en-US" dirty="0">
                  <a:latin typeface="Times"/>
                  <a:cs typeface="Times"/>
                </a:rPr>
                <a:t> of causes and effects, but even after experience has </a:t>
              </a:r>
              <a:r>
                <a:rPr lang="en-US" dirty="0" err="1">
                  <a:latin typeface="Times"/>
                  <a:cs typeface="Times"/>
                </a:rPr>
                <a:t>inform’d</a:t>
              </a:r>
              <a:r>
                <a:rPr lang="en-US" dirty="0">
                  <a:latin typeface="Times"/>
                  <a:cs typeface="Times"/>
                </a:rPr>
                <a:t> us of their </a:t>
              </a:r>
              <a:r>
                <a:rPr lang="en-US" i="1" dirty="0">
                  <a:latin typeface="Times"/>
                  <a:cs typeface="Times"/>
                </a:rPr>
                <a:t>constant conjunction</a:t>
              </a:r>
              <a:r>
                <a:rPr lang="en-US" dirty="0">
                  <a:latin typeface="Times"/>
                  <a:cs typeface="Times"/>
                </a:rPr>
                <a:t>, ‘tis impossible for us to satisfy ourselves by our reason, why we </a:t>
              </a:r>
              <a:r>
                <a:rPr lang="en-US" dirty="0" err="1">
                  <a:latin typeface="Times"/>
                  <a:cs typeface="Times"/>
                </a:rPr>
                <a:t>shou'd</a:t>
              </a:r>
              <a:r>
                <a:rPr lang="en-US" dirty="0">
                  <a:latin typeface="Times"/>
                  <a:cs typeface="Times"/>
                </a:rPr>
                <a:t> extend that experience beyond those particular instances, which have fallen under our observation.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We suppose, but are never able to prove, that there must be a resemblance betwixt those objects, of which we have had experience and those which lie beyond the reach of our discovery.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1400" i="1" dirty="0">
                  <a:latin typeface="Times"/>
                  <a:cs typeface="Times"/>
                </a:rPr>
                <a:t>Treatise of Human Nature</a:t>
              </a:r>
              <a:r>
                <a:rPr lang="en-US" sz="1400" dirty="0">
                  <a:latin typeface="Times"/>
                  <a:cs typeface="Times"/>
                </a:rPr>
                <a:t>, Book 1, Part III, Section VI pp. 91-92.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C7DE58-A0BF-6242-A3F3-4C8815F618C4}"/>
              </a:ext>
            </a:extLst>
          </p:cNvPr>
          <p:cNvSpPr txBox="1"/>
          <p:nvPr/>
        </p:nvSpPr>
        <p:spPr>
          <a:xfrm>
            <a:off x="6496216" y="4355287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David Hume</a:t>
            </a:r>
          </a:p>
          <a:p>
            <a:r>
              <a:rPr lang="en-US" dirty="0">
                <a:latin typeface="Times"/>
                <a:cs typeface="Times"/>
              </a:rPr>
              <a:t>Inductive Skeptic</a:t>
            </a:r>
          </a:p>
        </p:txBody>
      </p:sp>
    </p:spTree>
    <p:extLst>
      <p:ext uri="{BB962C8B-B14F-4D97-AF65-F5344CB8AC3E}">
        <p14:creationId xmlns:p14="http://schemas.microsoft.com/office/powerpoint/2010/main" val="432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4">
            <a:extLst>
              <a:ext uri="{FF2B5EF4-FFF2-40B4-BE49-F238E27FC236}">
                <a16:creationId xmlns:a16="http://schemas.microsoft.com/office/drawing/2014/main" id="{2FE6D807-9C4F-A44F-9046-7ED6A3E4E626}"/>
              </a:ext>
            </a:extLst>
          </p:cNvPr>
          <p:cNvSpPr/>
          <p:nvPr/>
        </p:nvSpPr>
        <p:spPr>
          <a:xfrm>
            <a:off x="0" y="58528"/>
            <a:ext cx="2062886" cy="983092"/>
          </a:xfrm>
          <a:prstGeom prst="star16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CC990-135F-1049-876B-0E82C975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040"/>
            <a:ext cx="8229600" cy="861678"/>
          </a:xfrm>
        </p:spPr>
        <p:txBody>
          <a:bodyPr/>
          <a:lstStyle/>
          <a:p>
            <a:r>
              <a:rPr lang="en-US" dirty="0"/>
              <a:t>NOT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/>
              <a:t>Humean</a:t>
            </a:r>
            <a:r>
              <a:rPr lang="en-US" dirty="0"/>
              <a:t> Skepticism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CB889-975A-5449-B22C-605BE563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8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A81E9D-F2B5-E74F-A51B-CC2F9DA35F10}"/>
              </a:ext>
            </a:extLst>
          </p:cNvPr>
          <p:cNvGrpSpPr/>
          <p:nvPr/>
        </p:nvGrpSpPr>
        <p:grpSpPr>
          <a:xfrm>
            <a:off x="327668" y="3182957"/>
            <a:ext cx="4940072" cy="2027076"/>
            <a:chOff x="327668" y="3182957"/>
            <a:chExt cx="4940072" cy="2027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C9B99-6FDD-EC4A-93B0-EA8D803E77F8}"/>
                </a:ext>
              </a:extLst>
            </p:cNvPr>
            <p:cNvSpPr txBox="1"/>
            <p:nvPr/>
          </p:nvSpPr>
          <p:spPr>
            <a:xfrm>
              <a:off x="457200" y="3182957"/>
              <a:ext cx="48105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We can learn inductively</a:t>
              </a:r>
              <a:r>
                <a:rPr lang="en-US" dirty="0">
                  <a:latin typeface="Times"/>
                  <a:cs typeface="Times"/>
                </a:rPr>
                <a:t> of new, unexperienced cases from old experienced cases.</a:t>
              </a:r>
            </a:p>
          </p:txBody>
        </p:sp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B8EA780-120D-D44F-BD63-FD4E327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8" y="4005445"/>
              <a:ext cx="1336074" cy="120458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7D96D9-F510-CD47-9412-23EF1686C171}"/>
              </a:ext>
            </a:extLst>
          </p:cNvPr>
          <p:cNvGrpSpPr/>
          <p:nvPr/>
        </p:nvGrpSpPr>
        <p:grpSpPr>
          <a:xfrm>
            <a:off x="2047461" y="385555"/>
            <a:ext cx="6768871" cy="2364475"/>
            <a:chOff x="2047461" y="385555"/>
            <a:chExt cx="6768871" cy="2364475"/>
          </a:xfrm>
        </p:grpSpPr>
        <p:pic>
          <p:nvPicPr>
            <p:cNvPr id="7" name="Picture 6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F889D2E8-D821-6E40-8794-9344018D4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0100" y="385555"/>
              <a:ext cx="1926232" cy="23644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8F5967-550C-9A49-9E74-3DE3DC925649}"/>
                </a:ext>
              </a:extLst>
            </p:cNvPr>
            <p:cNvSpPr txBox="1"/>
            <p:nvPr/>
          </p:nvSpPr>
          <p:spPr>
            <a:xfrm>
              <a:off x="2047461" y="1041620"/>
              <a:ext cx="4126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Things connect together</a:t>
              </a:r>
              <a:r>
                <a:rPr lang="en-US" dirty="0">
                  <a:latin typeface="Times"/>
                  <a:cs typeface="Times"/>
                </a:rPr>
                <a:t> in all sorts of interesting and complicated ways.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440DA39-151B-8E4C-8158-2A3EB392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436" y="1826641"/>
              <a:ext cx="3693556" cy="92338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3322B0-3246-354A-95F4-E688701024DE}"/>
              </a:ext>
            </a:extLst>
          </p:cNvPr>
          <p:cNvGrpSpPr/>
          <p:nvPr/>
        </p:nvGrpSpPr>
        <p:grpSpPr>
          <a:xfrm>
            <a:off x="1824537" y="4005445"/>
            <a:ext cx="4751217" cy="1273109"/>
            <a:chOff x="1824537" y="4005445"/>
            <a:chExt cx="4751217" cy="12731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501258-C4AF-6048-901A-AD8FE3933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077" y="4017284"/>
              <a:ext cx="1332340" cy="1201221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A341D6A-C664-6742-9CE3-6D327B1F0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931" y="4005445"/>
              <a:ext cx="1367470" cy="12328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3677F8-7657-C54A-AC38-EEBC6A8FB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7915" y="4009264"/>
              <a:ext cx="1407839" cy="1269290"/>
            </a:xfrm>
            <a:prstGeom prst="rect">
              <a:avLst/>
            </a:prstGeom>
          </p:spPr>
        </p:pic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F05517BE-EC9B-4E40-853E-67E2FA5476C4}"/>
                </a:ext>
              </a:extLst>
            </p:cNvPr>
            <p:cNvSpPr/>
            <p:nvPr/>
          </p:nvSpPr>
          <p:spPr>
            <a:xfrm>
              <a:off x="1824537" y="4325153"/>
              <a:ext cx="424960" cy="48503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35235C-37DC-214E-8F99-65CB946A668A}"/>
              </a:ext>
            </a:extLst>
          </p:cNvPr>
          <p:cNvGrpSpPr/>
          <p:nvPr/>
        </p:nvGrpSpPr>
        <p:grpSpPr>
          <a:xfrm>
            <a:off x="457200" y="5550436"/>
            <a:ext cx="5555725" cy="1200329"/>
            <a:chOff x="457200" y="5550436"/>
            <a:chExt cx="5555725" cy="1200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CFACB3-A853-3D46-9AD6-3414641937D6}"/>
                </a:ext>
              </a:extLst>
            </p:cNvPr>
            <p:cNvSpPr txBox="1"/>
            <p:nvPr/>
          </p:nvSpPr>
          <p:spPr>
            <a:xfrm>
              <a:off x="1798300" y="5781269"/>
              <a:ext cx="42146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Causal metaphysics has nothing</a:t>
              </a:r>
              <a:r>
                <a:rPr lang="en-US" dirty="0">
                  <a:latin typeface="Times"/>
                  <a:cs typeface="Times"/>
                </a:rPr>
                <a:t> factual to add.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24DC80-C90E-4240-B76B-D602DA441930}"/>
                </a:ext>
              </a:extLst>
            </p:cNvPr>
            <p:cNvSpPr txBox="1"/>
            <p:nvPr/>
          </p:nvSpPr>
          <p:spPr>
            <a:xfrm>
              <a:off x="457200" y="5550436"/>
              <a:ext cx="14093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+0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595C057-03F3-EA47-93A8-F71A2ABE35A0}"/>
              </a:ext>
            </a:extLst>
          </p:cNvPr>
          <p:cNvGrpSpPr/>
          <p:nvPr/>
        </p:nvGrpSpPr>
        <p:grpSpPr>
          <a:xfrm>
            <a:off x="6815775" y="2906655"/>
            <a:ext cx="2000557" cy="3292653"/>
            <a:chOff x="6815775" y="2906655"/>
            <a:chExt cx="2000557" cy="3292653"/>
          </a:xfrm>
        </p:grpSpPr>
        <p:pic>
          <p:nvPicPr>
            <p:cNvPr id="8" name="Picture 7" descr="A picture containing text, mosquito net, blackboard&#10;&#10;Description automatically generated">
              <a:extLst>
                <a:ext uri="{FF2B5EF4-FFF2-40B4-BE49-F238E27FC236}">
                  <a16:creationId xmlns:a16="http://schemas.microsoft.com/office/drawing/2014/main" id="{1F11EA05-AD34-6248-A6DF-3AEC577D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1332" y="3354508"/>
              <a:ext cx="1905000" cy="28448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D6B708-FB37-7C46-96CB-CE24EE37DB5C}"/>
                </a:ext>
              </a:extLst>
            </p:cNvPr>
            <p:cNvSpPr txBox="1"/>
            <p:nvPr/>
          </p:nvSpPr>
          <p:spPr>
            <a:xfrm>
              <a:off x="6815775" y="2906655"/>
              <a:ext cx="187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Inductive optimist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8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6-Point Star 17">
            <a:extLst>
              <a:ext uri="{FF2B5EF4-FFF2-40B4-BE49-F238E27FC236}">
                <a16:creationId xmlns:a16="http://schemas.microsoft.com/office/drawing/2014/main" id="{02167344-1998-D848-8AAF-EAC543DDC7F3}"/>
              </a:ext>
            </a:extLst>
          </p:cNvPr>
          <p:cNvSpPr/>
          <p:nvPr/>
        </p:nvSpPr>
        <p:spPr>
          <a:xfrm>
            <a:off x="0" y="58528"/>
            <a:ext cx="2062886" cy="983092"/>
          </a:xfrm>
          <a:prstGeom prst="star16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2393-7E50-3F48-9C75-49C14A98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16" y="258356"/>
            <a:ext cx="4540969" cy="861678"/>
          </a:xfrm>
        </p:spPr>
        <p:txBody>
          <a:bodyPr>
            <a:normAutofit fontScale="90000"/>
          </a:bodyPr>
          <a:lstStyle/>
          <a:p>
            <a:r>
              <a:rPr lang="en-US" dirty="0"/>
              <a:t>NOT Causal </a:t>
            </a:r>
            <a:r>
              <a:rPr lang="en-US" dirty="0" err="1"/>
              <a:t>Eliminativism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9E4A2-DAE9-734D-A688-7E415459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688C-CB80-2747-86E4-B4CD4D80871E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4DF96D-B443-234E-859B-72923091991B}"/>
              </a:ext>
            </a:extLst>
          </p:cNvPr>
          <p:cNvGrpSpPr/>
          <p:nvPr/>
        </p:nvGrpSpPr>
        <p:grpSpPr>
          <a:xfrm>
            <a:off x="230588" y="5343277"/>
            <a:ext cx="5588977" cy="993913"/>
            <a:chOff x="230588" y="5343277"/>
            <a:chExt cx="5588977" cy="99391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4472A70-3E45-154F-8BD6-C6108193A31C}"/>
                </a:ext>
              </a:extLst>
            </p:cNvPr>
            <p:cNvSpPr/>
            <p:nvPr/>
          </p:nvSpPr>
          <p:spPr>
            <a:xfrm>
              <a:off x="230588" y="5343277"/>
              <a:ext cx="1176793" cy="993913"/>
            </a:xfrm>
            <a:custGeom>
              <a:avLst/>
              <a:gdLst>
                <a:gd name="connsiteX0" fmla="*/ 286247 w 1176793"/>
                <a:gd name="connsiteY0" fmla="*/ 0 h 993913"/>
                <a:gd name="connsiteX1" fmla="*/ 1121134 w 1176793"/>
                <a:gd name="connsiteY1" fmla="*/ 103366 h 993913"/>
                <a:gd name="connsiteX2" fmla="*/ 1176793 w 1176793"/>
                <a:gd name="connsiteY2" fmla="*/ 723568 h 993913"/>
                <a:gd name="connsiteX3" fmla="*/ 0 w 1176793"/>
                <a:gd name="connsiteY3" fmla="*/ 993913 h 993913"/>
                <a:gd name="connsiteX4" fmla="*/ 286247 w 1176793"/>
                <a:gd name="connsiteY4" fmla="*/ 0 h 9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793" h="993913">
                  <a:moveTo>
                    <a:pt x="286247" y="0"/>
                  </a:moveTo>
                  <a:lnTo>
                    <a:pt x="1121134" y="103366"/>
                  </a:lnTo>
                  <a:lnTo>
                    <a:pt x="1176793" y="723568"/>
                  </a:lnTo>
                  <a:lnTo>
                    <a:pt x="0" y="993913"/>
                  </a:lnTo>
                  <a:lnTo>
                    <a:pt x="286247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C4208B-A96A-5C41-ADB9-E121F5C793D7}"/>
                </a:ext>
              </a:extLst>
            </p:cNvPr>
            <p:cNvSpPr txBox="1"/>
            <p:nvPr/>
          </p:nvSpPr>
          <p:spPr>
            <a:xfrm>
              <a:off x="457200" y="5398518"/>
              <a:ext cx="5362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Mere play </a:t>
              </a:r>
              <a:r>
                <a:rPr lang="en-US" dirty="0">
                  <a:latin typeface="Times"/>
                  <a:cs typeface="Times"/>
                </a:rPr>
                <a:t>with synonyms.</a:t>
              </a:r>
            </a:p>
            <a:p>
              <a:r>
                <a:rPr lang="en-US" sz="2000" dirty="0">
                  <a:latin typeface="Times"/>
                  <a:cs typeface="Times"/>
                </a:rPr>
                <a:t>Consequence of</a:t>
              </a:r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err="1">
                  <a:latin typeface="Times"/>
                  <a:cs typeface="Times"/>
                </a:rPr>
                <a:t>antifundamentalism</a:t>
              </a:r>
              <a:r>
                <a:rPr lang="en-US" dirty="0">
                  <a:latin typeface="Times"/>
                  <a:cs typeface="Times"/>
                </a:rPr>
                <a:t> not its substance.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391E62-4F7E-2149-BA43-FD99519B9DF2}"/>
              </a:ext>
            </a:extLst>
          </p:cNvPr>
          <p:cNvGrpSpPr/>
          <p:nvPr/>
        </p:nvGrpSpPr>
        <p:grpSpPr>
          <a:xfrm>
            <a:off x="96340" y="1534605"/>
            <a:ext cx="8387943" cy="3434782"/>
            <a:chOff x="96340" y="1645921"/>
            <a:chExt cx="8387943" cy="343478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F166D76-0325-9A43-8F17-FE16178B2379}"/>
                </a:ext>
              </a:extLst>
            </p:cNvPr>
            <p:cNvSpPr/>
            <p:nvPr/>
          </p:nvSpPr>
          <p:spPr>
            <a:xfrm>
              <a:off x="4214191" y="2472857"/>
              <a:ext cx="1510748" cy="485029"/>
            </a:xfrm>
            <a:custGeom>
              <a:avLst/>
              <a:gdLst>
                <a:gd name="connsiteX0" fmla="*/ 190832 w 1510748"/>
                <a:gd name="connsiteY0" fmla="*/ 23854 h 485029"/>
                <a:gd name="connsiteX1" fmla="*/ 190832 w 1510748"/>
                <a:gd name="connsiteY1" fmla="*/ 23854 h 485029"/>
                <a:gd name="connsiteX2" fmla="*/ 1510748 w 1510748"/>
                <a:gd name="connsiteY2" fmla="*/ 0 h 485029"/>
                <a:gd name="connsiteX3" fmla="*/ 1431235 w 1510748"/>
                <a:gd name="connsiteY3" fmla="*/ 381662 h 485029"/>
                <a:gd name="connsiteX4" fmla="*/ 0 w 1510748"/>
                <a:gd name="connsiteY4" fmla="*/ 485029 h 485029"/>
                <a:gd name="connsiteX5" fmla="*/ 190832 w 1510748"/>
                <a:gd name="connsiteY5" fmla="*/ 23854 h 48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748" h="485029">
                  <a:moveTo>
                    <a:pt x="190832" y="23854"/>
                  </a:moveTo>
                  <a:lnTo>
                    <a:pt x="190832" y="23854"/>
                  </a:lnTo>
                  <a:lnTo>
                    <a:pt x="1510748" y="0"/>
                  </a:lnTo>
                  <a:lnTo>
                    <a:pt x="1431235" y="381662"/>
                  </a:lnTo>
                  <a:lnTo>
                    <a:pt x="0" y="485029"/>
                  </a:lnTo>
                  <a:lnTo>
                    <a:pt x="190832" y="23854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outdoor, smoke&#10;&#10;Description automatically generated">
              <a:extLst>
                <a:ext uri="{FF2B5EF4-FFF2-40B4-BE49-F238E27FC236}">
                  <a16:creationId xmlns:a16="http://schemas.microsoft.com/office/drawing/2014/main" id="{18B0FB79-AE5B-CA45-B17B-1968E79A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40" y="1780373"/>
              <a:ext cx="3910343" cy="33003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9CFFAB-6E3B-1747-8471-109F6C1921EF}"/>
                </a:ext>
              </a:extLst>
            </p:cNvPr>
            <p:cNvSpPr txBox="1"/>
            <p:nvPr/>
          </p:nvSpPr>
          <p:spPr>
            <a:xfrm>
              <a:off x="4325509" y="1645921"/>
              <a:ext cx="41587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 potential difference between the clouds and the earth </a:t>
              </a:r>
              <a:r>
                <a:rPr lang="en-US" sz="3200" dirty="0">
                  <a:latin typeface="Times"/>
                  <a:cs typeface="Times"/>
                </a:rPr>
                <a:t>caused</a:t>
              </a:r>
              <a:r>
                <a:rPr lang="en-US" sz="2400" dirty="0">
                  <a:latin typeface="Times"/>
                  <a:cs typeface="Times"/>
                </a:rPr>
                <a:t> a lightning strike.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0B6DB4-765E-0C4C-984E-5D81E76151CC}"/>
              </a:ext>
            </a:extLst>
          </p:cNvPr>
          <p:cNvGrpSpPr/>
          <p:nvPr/>
        </p:nvGrpSpPr>
        <p:grpSpPr>
          <a:xfrm>
            <a:off x="4214191" y="2858044"/>
            <a:ext cx="4333461" cy="2218658"/>
            <a:chOff x="4214191" y="2555891"/>
            <a:chExt cx="4333461" cy="2218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FE7901-0358-2F41-8FD2-72D2037F1C15}"/>
                </a:ext>
              </a:extLst>
            </p:cNvPr>
            <p:cNvSpPr/>
            <p:nvPr/>
          </p:nvSpPr>
          <p:spPr>
            <a:xfrm>
              <a:off x="4214191" y="3896139"/>
              <a:ext cx="1804946" cy="485029"/>
            </a:xfrm>
            <a:custGeom>
              <a:avLst/>
              <a:gdLst>
                <a:gd name="connsiteX0" fmla="*/ 190832 w 1510748"/>
                <a:gd name="connsiteY0" fmla="*/ 23854 h 485029"/>
                <a:gd name="connsiteX1" fmla="*/ 190832 w 1510748"/>
                <a:gd name="connsiteY1" fmla="*/ 23854 h 485029"/>
                <a:gd name="connsiteX2" fmla="*/ 1510748 w 1510748"/>
                <a:gd name="connsiteY2" fmla="*/ 0 h 485029"/>
                <a:gd name="connsiteX3" fmla="*/ 1431235 w 1510748"/>
                <a:gd name="connsiteY3" fmla="*/ 381662 h 485029"/>
                <a:gd name="connsiteX4" fmla="*/ 0 w 1510748"/>
                <a:gd name="connsiteY4" fmla="*/ 485029 h 485029"/>
                <a:gd name="connsiteX5" fmla="*/ 190832 w 1510748"/>
                <a:gd name="connsiteY5" fmla="*/ 23854 h 48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748" h="485029">
                  <a:moveTo>
                    <a:pt x="190832" y="23854"/>
                  </a:moveTo>
                  <a:lnTo>
                    <a:pt x="190832" y="23854"/>
                  </a:lnTo>
                  <a:lnTo>
                    <a:pt x="1510748" y="0"/>
                  </a:lnTo>
                  <a:lnTo>
                    <a:pt x="1431235" y="381662"/>
                  </a:lnTo>
                  <a:lnTo>
                    <a:pt x="0" y="485029"/>
                  </a:lnTo>
                  <a:lnTo>
                    <a:pt x="190832" y="23854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BC47B5-7850-2042-8B59-61E205417032}"/>
                </a:ext>
              </a:extLst>
            </p:cNvPr>
            <p:cNvSpPr txBox="1"/>
            <p:nvPr/>
          </p:nvSpPr>
          <p:spPr>
            <a:xfrm>
              <a:off x="4325509" y="3081778"/>
              <a:ext cx="422214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 potential difference between the clouds and the earth </a:t>
              </a:r>
              <a:r>
                <a:rPr lang="en-US" sz="3200" dirty="0">
                  <a:latin typeface="Times"/>
                  <a:cs typeface="Times"/>
                </a:rPr>
                <a:t>ionized</a:t>
              </a:r>
              <a:r>
                <a:rPr lang="en-US" sz="2400" dirty="0">
                  <a:latin typeface="Times"/>
                  <a:cs typeface="Times"/>
                </a:rPr>
                <a:t> the air and led to an electrical discharge.</a:t>
              </a: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6A9F926B-C5BF-4841-B356-4E001F168193}"/>
                </a:ext>
              </a:extLst>
            </p:cNvPr>
            <p:cNvSpPr/>
            <p:nvPr/>
          </p:nvSpPr>
          <p:spPr>
            <a:xfrm>
              <a:off x="5645426" y="2555891"/>
              <a:ext cx="373711" cy="52588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9A7C5ED6-7D9F-F643-8C55-55CF52034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47" y="4632853"/>
            <a:ext cx="4289478" cy="33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600">
              <a:latin typeface="Times Bold"/>
              <a:cs typeface="Times Bold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6B002D9-5928-9F4C-A38B-5E56B232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191" y="274638"/>
            <a:ext cx="3803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Russell: </a:t>
            </a:r>
            <a:r>
              <a:rPr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…oddly enough, in advanced sciences such as gravitational astronomy, the word </a:t>
            </a:r>
            <a:r>
              <a:rPr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never occurs…</a:t>
            </a:r>
            <a:r>
              <a:rPr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images-1.jpeg">
            <a:extLst>
              <a:ext uri="{FF2B5EF4-FFF2-40B4-BE49-F238E27FC236}">
                <a16:creationId xmlns:a16="http://schemas.microsoft.com/office/drawing/2014/main" id="{B582A7B5-55F5-DF4B-92FB-5CB899917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16" y="247682"/>
            <a:ext cx="652585" cy="8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3038</Words>
  <Application>Microsoft Macintosh PowerPoint</Application>
  <PresentationFormat>On-screen Show (4:3)</PresentationFormat>
  <Paragraphs>450</Paragraphs>
  <Slides>55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ＭＳ Ｐゴシック</vt:lpstr>
      <vt:lpstr>Arial</vt:lpstr>
      <vt:lpstr>Arial Black</vt:lpstr>
      <vt:lpstr>Calibri</vt:lpstr>
      <vt:lpstr>Comic Sans MS</vt:lpstr>
      <vt:lpstr>Times</vt:lpstr>
      <vt:lpstr>Times Bold</vt:lpstr>
      <vt:lpstr>Times New Roman</vt:lpstr>
      <vt:lpstr>Office Theme</vt:lpstr>
      <vt:lpstr>Equation</vt:lpstr>
      <vt:lpstr>The Metaphysics of Causation An Empiricist Critique </vt:lpstr>
      <vt:lpstr>ImageFX response to prompt: The Metaphysics of Causation: An Empiricist Critique https://aitestkitchen.withgoogle.com/tools/image-fx</vt:lpstr>
      <vt:lpstr>Empiricism?</vt:lpstr>
      <vt:lpstr>Causal Antifundamentalism The form of causal skepticism defended here</vt:lpstr>
      <vt:lpstr>Causal Fundamentalism: the doctrine</vt:lpstr>
      <vt:lpstr>Causal Fundamentalism: the doctrine</vt:lpstr>
      <vt:lpstr>NOT Humean Skepticism</vt:lpstr>
      <vt:lpstr>NOT Humean Skepticism</vt:lpstr>
      <vt:lpstr>NOT Causal Eliminativism</vt:lpstr>
      <vt:lpstr>A Dilemma for Causal Fundamentalism</vt:lpstr>
      <vt:lpstr>The Dilemma</vt:lpstr>
      <vt:lpstr>First horn</vt:lpstr>
      <vt:lpstr>First horn</vt:lpstr>
      <vt:lpstr>Second horn</vt:lpstr>
      <vt:lpstr>Second horn</vt:lpstr>
      <vt:lpstr>Familiar causal talk</vt:lpstr>
      <vt:lpstr>Curie’s Principle</vt:lpstr>
      <vt:lpstr>Curie’s Principle</vt:lpstr>
      <vt:lpstr>Curie’s Principle</vt:lpstr>
      <vt:lpstr>Curie’s principle is…</vt:lpstr>
      <vt:lpstr>… a Truism</vt:lpstr>
      <vt:lpstr>Curie’s principle says …</vt:lpstr>
      <vt:lpstr>Curie’s principle says …</vt:lpstr>
      <vt:lpstr>Example</vt:lpstr>
      <vt:lpstr>Alpha Decay (Curie principle does not apply.)</vt:lpstr>
      <vt:lpstr>Alpha Decay (Curie principle applies)</vt:lpstr>
      <vt:lpstr>Which is the right effect?</vt:lpstr>
      <vt:lpstr>Second horn</vt:lpstr>
      <vt:lpstr>The debate over Downward Causation</vt:lpstr>
      <vt:lpstr>Downward causation</vt:lpstr>
      <vt:lpstr>Is downward causation possible?</vt:lpstr>
      <vt:lpstr>Causal maxims</vt:lpstr>
      <vt:lpstr>Justifications</vt:lpstr>
      <vt:lpstr>Fragility of Maxims</vt:lpstr>
      <vt:lpstr>Fragility of Maxims</vt:lpstr>
      <vt:lpstr>Conclusion</vt:lpstr>
      <vt:lpstr>I have claimed…</vt:lpstr>
      <vt:lpstr>PowerPoint Presentation</vt:lpstr>
      <vt:lpstr>Free…</vt:lpstr>
      <vt:lpstr>The End</vt:lpstr>
      <vt:lpstr>Appendices</vt:lpstr>
      <vt:lpstr>An Independent Principle of Causality in Electromagnetic Scattering?</vt:lpstr>
      <vt:lpstr>Scattering from a dielectric</vt:lpstr>
      <vt:lpstr>Classical electrodynamics is time reversible.</vt:lpstr>
      <vt:lpstr>PowerPoint Presentation</vt:lpstr>
      <vt:lpstr>Mathias Frisch: This is a principle of causality</vt:lpstr>
      <vt:lpstr>Time Reversed Scattering is Possible… </vt:lpstr>
      <vt:lpstr>What precisely does this principle say?</vt:lpstr>
      <vt:lpstr>Basic Physics of Scattering</vt:lpstr>
      <vt:lpstr>Curie’s Principle</vt:lpstr>
      <vt:lpstr>Failures in Deterministic Systems</vt:lpstr>
      <vt:lpstr>Determinism is not Enough</vt:lpstr>
      <vt:lpstr>Galileo’s Law of Fall (Failure)</vt:lpstr>
      <vt:lpstr>Fall in a Newtonian Field (Success)</vt:lpstr>
      <vt:lpstr>Must asymmetries be confined to causes?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NORTON</dc:creator>
  <cp:lastModifiedBy>Norton, John D</cp:lastModifiedBy>
  <cp:revision>204</cp:revision>
  <dcterms:created xsi:type="dcterms:W3CDTF">2019-12-23T20:10:10Z</dcterms:created>
  <dcterms:modified xsi:type="dcterms:W3CDTF">2024-02-18T21:37:40Z</dcterms:modified>
</cp:coreProperties>
</file>