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0"/>
  </p:notesMasterIdLst>
  <p:sldIdLst>
    <p:sldId id="256" r:id="rId2"/>
    <p:sldId id="310" r:id="rId3"/>
    <p:sldId id="257" r:id="rId4"/>
    <p:sldId id="267" r:id="rId5"/>
    <p:sldId id="268" r:id="rId6"/>
    <p:sldId id="269" r:id="rId7"/>
    <p:sldId id="270" r:id="rId8"/>
    <p:sldId id="271" r:id="rId9"/>
    <p:sldId id="272" r:id="rId10"/>
    <p:sldId id="308" r:id="rId11"/>
    <p:sldId id="273" r:id="rId12"/>
    <p:sldId id="306" r:id="rId13"/>
    <p:sldId id="307" r:id="rId14"/>
    <p:sldId id="276" r:id="rId15"/>
    <p:sldId id="277" r:id="rId16"/>
    <p:sldId id="278" r:id="rId17"/>
    <p:sldId id="279" r:id="rId18"/>
    <p:sldId id="280" r:id="rId19"/>
    <p:sldId id="281" r:id="rId20"/>
    <p:sldId id="282" r:id="rId21"/>
    <p:sldId id="283" r:id="rId22"/>
    <p:sldId id="289" r:id="rId23"/>
    <p:sldId id="284" r:id="rId24"/>
    <p:sldId id="262" r:id="rId25"/>
    <p:sldId id="285" r:id="rId26"/>
    <p:sldId id="286" r:id="rId27"/>
    <p:sldId id="287" r:id="rId28"/>
    <p:sldId id="288" r:id="rId29"/>
    <p:sldId id="261" r:id="rId30"/>
    <p:sldId id="290" r:id="rId31"/>
    <p:sldId id="291" r:id="rId32"/>
    <p:sldId id="292" r:id="rId33"/>
    <p:sldId id="293" r:id="rId34"/>
    <p:sldId id="294" r:id="rId35"/>
    <p:sldId id="295" r:id="rId36"/>
    <p:sldId id="296" r:id="rId37"/>
    <p:sldId id="297" r:id="rId38"/>
    <p:sldId id="299" r:id="rId39"/>
    <p:sldId id="265" r:id="rId40"/>
    <p:sldId id="300" r:id="rId41"/>
    <p:sldId id="301" r:id="rId42"/>
    <p:sldId id="302" r:id="rId43"/>
    <p:sldId id="309" r:id="rId44"/>
    <p:sldId id="298" r:id="rId45"/>
    <p:sldId id="303" r:id="rId46"/>
    <p:sldId id="311" r:id="rId47"/>
    <p:sldId id="304" r:id="rId48"/>
    <p:sldId id="305"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8C8"/>
    <a:srgbClr val="FF4B4B"/>
    <a:srgbClr val="C8FFC8"/>
    <a:srgbClr val="FF0000"/>
    <a:srgbClr val="C8DCFF"/>
    <a:srgbClr val="007FFF"/>
    <a:srgbClr val="4472C4"/>
    <a:srgbClr val="00FF00"/>
    <a:srgbClr val="FF6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79"/>
    <p:restoredTop sz="96238"/>
  </p:normalViewPr>
  <p:slideViewPr>
    <p:cSldViewPr snapToGrid="0">
      <p:cViewPr varScale="1">
        <p:scale>
          <a:sx n="107" d="100"/>
          <a:sy n="107" d="100"/>
        </p:scale>
        <p:origin x="168" y="49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166C10-E16E-AD45-B803-F575F10D5B32}" type="datetimeFigureOut">
              <a:rPr lang="en-US" smtClean="0"/>
              <a:t>2/14/26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C04CC5-5F42-3B49-BA45-CF804E4C430E}" type="slidenum">
              <a:rPr lang="en-US" smtClean="0"/>
              <a:t>‹#›</a:t>
            </a:fld>
            <a:endParaRPr lang="en-US"/>
          </a:p>
        </p:txBody>
      </p:sp>
    </p:spTree>
    <p:extLst>
      <p:ext uri="{BB962C8B-B14F-4D97-AF65-F5344CB8AC3E}">
        <p14:creationId xmlns:p14="http://schemas.microsoft.com/office/powerpoint/2010/main" val="61100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C04CC5-5F42-3B49-BA45-CF804E4C430E}" type="slidenum">
              <a:rPr lang="en-US" smtClean="0"/>
              <a:t>22</a:t>
            </a:fld>
            <a:endParaRPr lang="en-US"/>
          </a:p>
        </p:txBody>
      </p:sp>
    </p:spTree>
    <p:extLst>
      <p:ext uri="{BB962C8B-B14F-4D97-AF65-F5344CB8AC3E}">
        <p14:creationId xmlns:p14="http://schemas.microsoft.com/office/powerpoint/2010/main" val="796734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7078" y="317293"/>
            <a:ext cx="8189843" cy="676620"/>
          </a:xfrm>
        </p:spPr>
        <p:txBody>
          <a:bodyPr anchor="b"/>
          <a:lstStyle>
            <a:lvl1pPr algn="l">
              <a:defRPr sz="4800" baseline="0">
                <a:latin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0" y="6492874"/>
            <a:ext cx="198783" cy="365126"/>
          </a:xfrm>
        </p:spPr>
        <p:txBody>
          <a:bodyPr/>
          <a:lstStyle>
            <a:lvl1pPr marL="0" indent="0" algn="l">
              <a:spcBef>
                <a:spcPts val="0"/>
              </a:spcBef>
              <a:buNone/>
              <a:defRPr sz="2400" baseline="0">
                <a:latin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08B412F-F590-F44E-B398-F5DD393548DF}" type="datetime1">
              <a:rPr lang="en-US" smtClean="0"/>
              <a:t>2/14/26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2234571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6896E0-8C94-304B-AB09-766AF47E1FD8}" type="datetime1">
              <a:rPr lang="en-US" smtClean="0"/>
              <a:t>2/14/26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380955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257A59-8BC9-914D-A206-C7281A129C50}" type="datetime1">
              <a:rPr lang="en-US" smtClean="0"/>
              <a:t>2/14/26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1120296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atin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0" y="6812281"/>
            <a:ext cx="285750" cy="45719"/>
          </a:xfrm>
        </p:spPr>
        <p:txBody>
          <a:bodyPr/>
          <a:lstStyle>
            <a:lvl1pPr marL="0" indent="0">
              <a:buFontTx/>
              <a:buNone/>
              <a:defRPr baseline="0">
                <a:latin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5DC23AB-B0EE-3643-88EA-96A55AE2EF68}" type="datetime1">
              <a:rPr lang="en-US" smtClean="0"/>
              <a:t>2/14/26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13694" y="6470015"/>
            <a:ext cx="346262" cy="365125"/>
          </a:xfrm>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921110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10188C-A246-1A46-87B2-A2EB36A867A4}" type="datetime1">
              <a:rPr lang="en-US" smtClean="0"/>
              <a:t>2/14/26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127663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AB26C0-6FCD-1A49-B282-439FA1934B28}" type="datetime1">
              <a:rPr lang="en-US" smtClean="0"/>
              <a:t>2/14/26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155177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FC96AC-91D1-9443-9B75-154276B165FF}" type="datetime1">
              <a:rPr lang="en-US" smtClean="0"/>
              <a:t>2/14/26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1808070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32912D-A9AE-CF4C-90D7-DB97EC751CC6}" type="datetime1">
              <a:rPr lang="en-US" smtClean="0"/>
              <a:t>2/14/26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4140684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76D4A-AC18-6842-AD87-69FF58ABF425}" type="datetime1">
              <a:rPr lang="en-US" smtClean="0"/>
              <a:t>2/14/26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3794228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F954B4-8B41-5944-889C-E611C790E7E3}" type="datetime1">
              <a:rPr lang="en-US" smtClean="0"/>
              <a:t>2/14/26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2561822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7D4679-2341-D848-B580-7068613F68E9}" type="datetime1">
              <a:rPr lang="en-US" smtClean="0"/>
              <a:t>2/14/26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1238747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521B4-44BA-9646-8255-82A22E02D6E6}" type="datetime1">
              <a:rPr lang="en-US" smtClean="0"/>
              <a:t>2/14/26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04382-F642-5846-B397-678ADB7FD52A}" type="slidenum">
              <a:rPr lang="en-US" smtClean="0"/>
              <a:t>‹#›</a:t>
            </a:fld>
            <a:endParaRPr lang="en-US"/>
          </a:p>
        </p:txBody>
      </p:sp>
    </p:spTree>
    <p:extLst>
      <p:ext uri="{BB962C8B-B14F-4D97-AF65-F5344CB8AC3E}">
        <p14:creationId xmlns:p14="http://schemas.microsoft.com/office/powerpoint/2010/main" val="3755859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emf"/><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erson's face&#10;&#10;Description automatically generated">
            <a:extLst>
              <a:ext uri="{FF2B5EF4-FFF2-40B4-BE49-F238E27FC236}">
                <a16:creationId xmlns:a16="http://schemas.microsoft.com/office/drawing/2014/main" id="{9B91FAAF-72C1-005A-162B-A41181C2AFF6}"/>
              </a:ext>
            </a:extLst>
          </p:cNvPr>
          <p:cNvPicPr>
            <a:picLocks noChangeAspect="1"/>
          </p:cNvPicPr>
          <p:nvPr/>
        </p:nvPicPr>
        <p:blipFill>
          <a:blip r:embed="rId2"/>
          <a:stretch>
            <a:fillRect/>
          </a:stretch>
        </p:blipFill>
        <p:spPr>
          <a:xfrm>
            <a:off x="0" y="-872724"/>
            <a:ext cx="9144000" cy="12382501"/>
          </a:xfrm>
          <a:prstGeom prst="rect">
            <a:avLst/>
          </a:prstGeom>
        </p:spPr>
      </p:pic>
      <p:sp>
        <p:nvSpPr>
          <p:cNvPr id="2" name="Title 1">
            <a:extLst>
              <a:ext uri="{FF2B5EF4-FFF2-40B4-BE49-F238E27FC236}">
                <a16:creationId xmlns:a16="http://schemas.microsoft.com/office/drawing/2014/main" id="{429E57EE-D90F-3E85-5083-D6FFEE5F287C}"/>
              </a:ext>
            </a:extLst>
          </p:cNvPr>
          <p:cNvSpPr>
            <a:spLocks noGrp="1"/>
          </p:cNvSpPr>
          <p:nvPr>
            <p:ph type="ctrTitle"/>
          </p:nvPr>
        </p:nvSpPr>
        <p:spPr>
          <a:xfrm>
            <a:off x="-465003" y="1034024"/>
            <a:ext cx="9144000" cy="1355833"/>
          </a:xfrm>
        </p:spPr>
        <p:txBody>
          <a:bodyPr>
            <a:noAutofit/>
          </a:bodyPr>
          <a:lstStyle/>
          <a:p>
            <a:pPr algn="r"/>
            <a:r>
              <a:rPr lang="en-US" dirty="0"/>
              <a:t>Einstein on Singularities</a:t>
            </a:r>
            <a:br>
              <a:rPr lang="en-US" dirty="0"/>
            </a:br>
            <a:r>
              <a:rPr lang="en-US" dirty="0"/>
              <a:t>Analysis versus Geometry</a:t>
            </a:r>
          </a:p>
        </p:txBody>
      </p:sp>
      <p:sp>
        <p:nvSpPr>
          <p:cNvPr id="3" name="Subtitle 2">
            <a:extLst>
              <a:ext uri="{FF2B5EF4-FFF2-40B4-BE49-F238E27FC236}">
                <a16:creationId xmlns:a16="http://schemas.microsoft.com/office/drawing/2014/main" id="{36FEBC1C-A19D-D931-CECB-F11C68805F71}"/>
              </a:ext>
            </a:extLst>
          </p:cNvPr>
          <p:cNvSpPr>
            <a:spLocks noGrp="1"/>
          </p:cNvSpPr>
          <p:nvPr>
            <p:ph type="subTitle" idx="1"/>
          </p:nvPr>
        </p:nvSpPr>
        <p:spPr/>
        <p:txBody>
          <a:bodyPr>
            <a:normAutofit fontScale="25000" lnSpcReduction="20000"/>
          </a:bodyPr>
          <a:lstStyle/>
          <a:p>
            <a:r>
              <a:rPr lang="en-US" dirty="0"/>
              <a:t>My text</a:t>
            </a:r>
          </a:p>
        </p:txBody>
      </p:sp>
      <p:sp>
        <p:nvSpPr>
          <p:cNvPr id="4" name="TextBox 3">
            <a:extLst>
              <a:ext uri="{FF2B5EF4-FFF2-40B4-BE49-F238E27FC236}">
                <a16:creationId xmlns:a16="http://schemas.microsoft.com/office/drawing/2014/main" id="{C71C6C72-63A3-40C8-2F87-412FD6C6E23F}"/>
              </a:ext>
            </a:extLst>
          </p:cNvPr>
          <p:cNvSpPr txBox="1"/>
          <p:nvPr/>
        </p:nvSpPr>
        <p:spPr>
          <a:xfrm>
            <a:off x="5081362" y="2389857"/>
            <a:ext cx="3490058" cy="1569660"/>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John D. Norton</a:t>
            </a:r>
          </a:p>
          <a:p>
            <a:pPr algn="r"/>
            <a:r>
              <a:rPr lang="en-US" sz="2400" dirty="0">
                <a:latin typeface="Times New Roman" panose="02020603050405020304" pitchFamily="18" charset="0"/>
                <a:cs typeface="Times New Roman" panose="02020603050405020304" pitchFamily="18" charset="0"/>
              </a:rPr>
              <a:t>Department of History and</a:t>
            </a:r>
          </a:p>
          <a:p>
            <a:pPr algn="r"/>
            <a:r>
              <a:rPr lang="en-US" sz="2400" dirty="0">
                <a:latin typeface="Times New Roman" panose="02020603050405020304" pitchFamily="18" charset="0"/>
                <a:cs typeface="Times New Roman" panose="02020603050405020304" pitchFamily="18" charset="0"/>
              </a:rPr>
              <a:t>Philosophy of Science</a:t>
            </a:r>
          </a:p>
          <a:p>
            <a:pPr algn="r"/>
            <a:r>
              <a:rPr lang="en-US" sz="2400" dirty="0">
                <a:latin typeface="Times New Roman" panose="02020603050405020304" pitchFamily="18" charset="0"/>
                <a:cs typeface="Times New Roman" panose="02020603050405020304" pitchFamily="18" charset="0"/>
              </a:rPr>
              <a:t>University of Pittsburgh</a:t>
            </a:r>
          </a:p>
        </p:txBody>
      </p:sp>
    </p:spTree>
    <p:extLst>
      <p:ext uri="{BB962C8B-B14F-4D97-AF65-F5344CB8AC3E}">
        <p14:creationId xmlns:p14="http://schemas.microsoft.com/office/powerpoint/2010/main" val="897519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572D4EF-4CE9-D8F7-06A5-63EBBDF4165B}"/>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F74BC-3A5C-D7F3-6973-D4ABFEF47550}"/>
              </a:ext>
            </a:extLst>
          </p:cNvPr>
          <p:cNvSpPr>
            <a:spLocks noGrp="1"/>
          </p:cNvSpPr>
          <p:nvPr>
            <p:ph type="title"/>
          </p:nvPr>
        </p:nvSpPr>
        <p:spPr>
          <a:xfrm>
            <a:off x="895150" y="1706930"/>
            <a:ext cx="6067985" cy="1325563"/>
          </a:xfrm>
        </p:spPr>
        <p:txBody>
          <a:bodyPr>
            <a:noAutofit/>
          </a:bodyPr>
          <a:lstStyle/>
          <a:p>
            <a:pPr algn="r"/>
            <a:r>
              <a:rPr lang="en-US" sz="9600" dirty="0"/>
              <a:t>He knew…</a:t>
            </a:r>
          </a:p>
        </p:txBody>
      </p:sp>
      <p:sp>
        <p:nvSpPr>
          <p:cNvPr id="3" name="Content Placeholder 2">
            <a:extLst>
              <a:ext uri="{FF2B5EF4-FFF2-40B4-BE49-F238E27FC236}">
                <a16:creationId xmlns:a16="http://schemas.microsoft.com/office/drawing/2014/main" id="{A9F9CCA3-576D-9DBE-788D-4E4F335DAEE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9E23BE2-4379-E86F-2826-C21FF85957A0}"/>
              </a:ext>
            </a:extLst>
          </p:cNvPr>
          <p:cNvSpPr>
            <a:spLocks noGrp="1"/>
          </p:cNvSpPr>
          <p:nvPr>
            <p:ph type="sldNum" sz="quarter" idx="12"/>
          </p:nvPr>
        </p:nvSpPr>
        <p:spPr/>
        <p:txBody>
          <a:bodyPr/>
          <a:lstStyle/>
          <a:p>
            <a:fld id="{B9304382-F642-5846-B397-678ADB7FD52A}" type="slidenum">
              <a:rPr lang="en-US" smtClean="0"/>
              <a:t>10</a:t>
            </a:fld>
            <a:endParaRPr lang="en-US"/>
          </a:p>
        </p:txBody>
      </p:sp>
    </p:spTree>
    <p:extLst>
      <p:ext uri="{BB962C8B-B14F-4D97-AF65-F5344CB8AC3E}">
        <p14:creationId xmlns:p14="http://schemas.microsoft.com/office/powerpoint/2010/main" val="474795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3DFE-E7F3-AA69-FFF8-186967FBCCCE}"/>
              </a:ext>
            </a:extLst>
          </p:cNvPr>
          <p:cNvSpPr>
            <a:spLocks noGrp="1"/>
          </p:cNvSpPr>
          <p:nvPr>
            <p:ph type="title"/>
          </p:nvPr>
        </p:nvSpPr>
        <p:spPr>
          <a:xfrm>
            <a:off x="628651" y="365126"/>
            <a:ext cx="4780748" cy="481897"/>
          </a:xfrm>
        </p:spPr>
        <p:txBody>
          <a:bodyPr>
            <a:normAutofit fontScale="90000"/>
          </a:bodyPr>
          <a:lstStyle/>
          <a:p>
            <a:pPr algn="l"/>
            <a:r>
              <a:rPr lang="en-US" dirty="0" err="1">
                <a:latin typeface="Times New Roman" panose="02020603050405020304" pitchFamily="18" charset="0"/>
                <a:cs typeface="Times New Roman" panose="02020603050405020304" pitchFamily="18" charset="0"/>
              </a:rPr>
              <a:t>Minkowski</a:t>
            </a:r>
            <a:r>
              <a:rPr lang="en-US" dirty="0">
                <a:latin typeface="Times New Roman" panose="02020603050405020304" pitchFamily="18" charset="0"/>
                <a:cs typeface="Times New Roman" panose="02020603050405020304" pitchFamily="18" charset="0"/>
              </a:rPr>
              <a:t> spacetime</a:t>
            </a:r>
          </a:p>
        </p:txBody>
      </p:sp>
      <p:sp>
        <p:nvSpPr>
          <p:cNvPr id="3" name="Content Placeholder 2">
            <a:extLst>
              <a:ext uri="{FF2B5EF4-FFF2-40B4-BE49-F238E27FC236}">
                <a16:creationId xmlns:a16="http://schemas.microsoft.com/office/drawing/2014/main" id="{FAEC4DD7-14D0-E25B-79DF-522C342CCC81}"/>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D12A0414-5916-A7B9-8755-8B2752052042}"/>
              </a:ext>
            </a:extLst>
          </p:cNvPr>
          <p:cNvSpPr>
            <a:spLocks noGrp="1"/>
          </p:cNvSpPr>
          <p:nvPr>
            <p:ph type="sldNum" sz="quarter" idx="12"/>
          </p:nvPr>
        </p:nvSpPr>
        <p:spPr/>
        <p:txBody>
          <a:bodyPr/>
          <a:lstStyle/>
          <a:p>
            <a:fld id="{B9304382-F642-5846-B397-678ADB7FD52A}" type="slidenum">
              <a:rPr lang="en-US" smtClean="0"/>
              <a:t>11</a:t>
            </a:fld>
            <a:endParaRPr lang="en-US"/>
          </a:p>
        </p:txBody>
      </p:sp>
      <p:pic>
        <p:nvPicPr>
          <p:cNvPr id="7" name="Picture 6">
            <a:extLst>
              <a:ext uri="{FF2B5EF4-FFF2-40B4-BE49-F238E27FC236}">
                <a16:creationId xmlns:a16="http://schemas.microsoft.com/office/drawing/2014/main" id="{EAC913EC-A622-A2CE-C3CC-89FCD1E75625}"/>
              </a:ext>
            </a:extLst>
          </p:cNvPr>
          <p:cNvPicPr>
            <a:picLocks noChangeAspect="1"/>
          </p:cNvPicPr>
          <p:nvPr/>
        </p:nvPicPr>
        <p:blipFill>
          <a:blip r:embed="rId2"/>
          <a:stretch>
            <a:fillRect/>
          </a:stretch>
        </p:blipFill>
        <p:spPr>
          <a:xfrm>
            <a:off x="733288" y="927572"/>
            <a:ext cx="4223724" cy="853207"/>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E80C428-CAB0-649C-FB70-155EBD63CAFD}"/>
              </a:ext>
            </a:extLst>
          </p:cNvPr>
          <p:cNvPicPr>
            <a:picLocks noChangeAspect="1"/>
          </p:cNvPicPr>
          <p:nvPr/>
        </p:nvPicPr>
        <p:blipFill>
          <a:blip r:embed="rId3"/>
          <a:stretch>
            <a:fillRect/>
          </a:stretch>
        </p:blipFill>
        <p:spPr>
          <a:xfrm>
            <a:off x="663920" y="1857156"/>
            <a:ext cx="4552455" cy="4196526"/>
          </a:xfrm>
          <a:prstGeom prst="rect">
            <a:avLst/>
          </a:prstGeom>
        </p:spPr>
      </p:pic>
      <p:sp>
        <p:nvSpPr>
          <p:cNvPr id="9" name="Explosion 1 8">
            <a:extLst>
              <a:ext uri="{FF2B5EF4-FFF2-40B4-BE49-F238E27FC236}">
                <a16:creationId xmlns:a16="http://schemas.microsoft.com/office/drawing/2014/main" id="{6810A9AB-38A6-ECA0-077D-6D64570374A8}"/>
              </a:ext>
            </a:extLst>
          </p:cNvPr>
          <p:cNvSpPr/>
          <p:nvPr/>
        </p:nvSpPr>
        <p:spPr>
          <a:xfrm>
            <a:off x="2261694" y="3370472"/>
            <a:ext cx="1122829" cy="1169894"/>
          </a:xfrm>
          <a:prstGeom prst="irregularSeal1">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6F4A7B3-E74C-2F25-6781-7A9BB0B5D030}"/>
              </a:ext>
            </a:extLst>
          </p:cNvPr>
          <p:cNvSpPr txBox="1"/>
          <p:nvPr/>
        </p:nvSpPr>
        <p:spPr>
          <a:xfrm>
            <a:off x="630454" y="6163193"/>
            <a:ext cx="7050506" cy="584775"/>
          </a:xfrm>
          <a:prstGeom prst="rect">
            <a:avLst/>
          </a:prstGeom>
          <a:noFill/>
        </p:spPr>
        <p:txBody>
          <a:bodyPr wrap="square">
            <a:spAutoFit/>
          </a:bodyPr>
          <a:lstStyle/>
          <a:p>
            <a:pPr algn="l"/>
            <a:r>
              <a:rPr lang="en-US" sz="3200" dirty="0">
                <a:effectLst/>
                <a:latin typeface="Times New Roman" panose="02020603050405020304" pitchFamily="18" charset="0"/>
                <a:ea typeface="Calibri" panose="020F0502020204030204" pitchFamily="34" charset="0"/>
              </a:rPr>
              <a:t>d</a:t>
            </a:r>
            <a:r>
              <a:rPr lang="en-US" sz="3200" i="1" dirty="0">
                <a:effectLst/>
                <a:latin typeface="Times New Roman" panose="02020603050405020304" pitchFamily="18" charset="0"/>
                <a:ea typeface="Calibri" panose="020F0502020204030204" pitchFamily="34" charset="0"/>
              </a:rPr>
              <a:t>s</a:t>
            </a:r>
            <a:r>
              <a:rPr lang="en-US" sz="3200" baseline="30000" dirty="0">
                <a:effectLst/>
                <a:latin typeface="Times New Roman" panose="02020603050405020304" pitchFamily="18" charset="0"/>
                <a:ea typeface="Calibri" panose="020F0502020204030204" pitchFamily="34" charset="0"/>
                <a:cs typeface="Times New Roman (Body CS)"/>
              </a:rPr>
              <a:t>2</a:t>
            </a:r>
            <a:r>
              <a:rPr lang="en-US" sz="3200" dirty="0">
                <a:effectLst/>
                <a:latin typeface="Times New Roman" panose="02020603050405020304" pitchFamily="18" charset="0"/>
                <a:ea typeface="Calibri" panose="020F0502020204030204" pitchFamily="34" charset="0"/>
              </a:rPr>
              <a:t> = - d</a:t>
            </a:r>
            <a:r>
              <a:rPr lang="en-US" sz="3200" i="1" dirty="0">
                <a:effectLst/>
                <a:latin typeface="Times New Roman" panose="02020603050405020304" pitchFamily="18" charset="0"/>
                <a:ea typeface="Calibri" panose="020F0502020204030204" pitchFamily="34" charset="0"/>
              </a:rPr>
              <a:t>x</a:t>
            </a:r>
            <a:r>
              <a:rPr lang="en-US" sz="3200" baseline="-25000" dirty="0">
                <a:effectLst/>
                <a:latin typeface="Times New Roman" panose="02020603050405020304" pitchFamily="18" charset="0"/>
                <a:ea typeface="Calibri" panose="020F0502020204030204" pitchFamily="34" charset="0"/>
                <a:cs typeface="Times New Roman (Body CS)"/>
              </a:rPr>
              <a:t>1</a:t>
            </a:r>
            <a:r>
              <a:rPr lang="en-US" sz="3200" baseline="30000" dirty="0">
                <a:effectLst/>
                <a:latin typeface="Times New Roman" panose="02020603050405020304" pitchFamily="18" charset="0"/>
                <a:ea typeface="Calibri" panose="020F0502020204030204" pitchFamily="34" charset="0"/>
                <a:cs typeface="Times New Roman (Body CS)"/>
              </a:rPr>
              <a:t>2</a:t>
            </a:r>
            <a:r>
              <a:rPr lang="en-US" sz="3200" dirty="0">
                <a:effectLst/>
                <a:latin typeface="Times New Roman" panose="02020603050405020304" pitchFamily="18" charset="0"/>
                <a:ea typeface="Calibri" panose="020F0502020204030204" pitchFamily="34" charset="0"/>
              </a:rPr>
              <a:t> - d</a:t>
            </a:r>
            <a:r>
              <a:rPr lang="en-US" sz="3200" i="1" dirty="0">
                <a:effectLst/>
                <a:latin typeface="Times New Roman" panose="02020603050405020304" pitchFamily="18" charset="0"/>
                <a:ea typeface="Calibri" panose="020F0502020204030204" pitchFamily="34" charset="0"/>
              </a:rPr>
              <a:t>x</a:t>
            </a:r>
            <a:r>
              <a:rPr lang="en-US" sz="3200" baseline="-25000" dirty="0">
                <a:effectLst/>
                <a:latin typeface="Times New Roman" panose="02020603050405020304" pitchFamily="18" charset="0"/>
                <a:ea typeface="Calibri" panose="020F0502020204030204" pitchFamily="34" charset="0"/>
                <a:cs typeface="Times New Roman (Body CS)"/>
              </a:rPr>
              <a:t>2</a:t>
            </a:r>
            <a:r>
              <a:rPr lang="en-US" sz="3200" baseline="30000" dirty="0">
                <a:effectLst/>
                <a:latin typeface="Times New Roman" panose="02020603050405020304" pitchFamily="18" charset="0"/>
                <a:ea typeface="Calibri" panose="020F0502020204030204" pitchFamily="34" charset="0"/>
                <a:cs typeface="Times New Roman (Body CS)"/>
              </a:rPr>
              <a:t>2</a:t>
            </a:r>
            <a:r>
              <a:rPr lang="en-US" sz="3200" dirty="0">
                <a:effectLst/>
                <a:latin typeface="Times New Roman" panose="02020603050405020304" pitchFamily="18" charset="0"/>
                <a:ea typeface="Calibri" panose="020F0502020204030204" pitchFamily="34" charset="0"/>
                <a:cs typeface="Times New Roman (Body CS)"/>
              </a:rPr>
              <a:t> </a:t>
            </a:r>
            <a:r>
              <a:rPr lang="en-US" sz="3200" dirty="0">
                <a:effectLst/>
                <a:latin typeface="Times New Roman" panose="02020603050405020304" pitchFamily="18" charset="0"/>
                <a:ea typeface="Calibri" panose="020F0502020204030204" pitchFamily="34" charset="0"/>
              </a:rPr>
              <a:t>- d</a:t>
            </a:r>
            <a:r>
              <a:rPr lang="en-US" sz="3200" i="1" dirty="0">
                <a:effectLst/>
                <a:latin typeface="Times New Roman" panose="02020603050405020304" pitchFamily="18" charset="0"/>
                <a:ea typeface="Calibri" panose="020F0502020204030204" pitchFamily="34" charset="0"/>
              </a:rPr>
              <a:t>x</a:t>
            </a:r>
            <a:r>
              <a:rPr lang="en-US" sz="3200" baseline="-25000" dirty="0">
                <a:effectLst/>
                <a:latin typeface="Times New Roman" panose="02020603050405020304" pitchFamily="18" charset="0"/>
                <a:ea typeface="Calibri" panose="020F0502020204030204" pitchFamily="34" charset="0"/>
                <a:cs typeface="Times New Roman (Body CS)"/>
              </a:rPr>
              <a:t>3</a:t>
            </a:r>
            <a:r>
              <a:rPr lang="en-US" sz="3200" baseline="30000" dirty="0">
                <a:effectLst/>
                <a:latin typeface="Times New Roman" panose="02020603050405020304" pitchFamily="18" charset="0"/>
                <a:ea typeface="Calibri" panose="020F0502020204030204" pitchFamily="34" charset="0"/>
                <a:cs typeface="Times New Roman (Body CS)"/>
              </a:rPr>
              <a:t>2</a:t>
            </a:r>
            <a:r>
              <a:rPr lang="en-US" sz="3200" dirty="0">
                <a:effectLst/>
                <a:latin typeface="Times New Roman" panose="02020603050405020304" pitchFamily="18" charset="0"/>
                <a:ea typeface="Calibri" panose="020F0502020204030204" pitchFamily="34" charset="0"/>
                <a:cs typeface="Times New Roman (Body CS)"/>
              </a:rPr>
              <a:t>  </a:t>
            </a:r>
            <a:r>
              <a:rPr lang="en-US" sz="3200" dirty="0">
                <a:effectLst/>
                <a:latin typeface="Times New Roman" panose="02020603050405020304" pitchFamily="18" charset="0"/>
                <a:ea typeface="Calibri" panose="020F0502020204030204" pitchFamily="34" charset="0"/>
              </a:rPr>
              <a:t>+  </a:t>
            </a:r>
            <a:r>
              <a:rPr lang="en-US" sz="3200" dirty="0">
                <a:effectLst/>
                <a:latin typeface="Symbol" pitchFamily="2" charset="2"/>
                <a:ea typeface="Calibri" panose="020F0502020204030204" pitchFamily="34" charset="0"/>
                <a:cs typeface="Times New Roman" panose="02020603050405020304" pitchFamily="18" charset="0"/>
              </a:rPr>
              <a:t>a</a:t>
            </a:r>
            <a:r>
              <a:rPr lang="en-US" sz="3200" baseline="30000" dirty="0">
                <a:effectLst/>
                <a:latin typeface="Times New Roman" panose="02020603050405020304" pitchFamily="18" charset="0"/>
                <a:ea typeface="Calibri" panose="020F0502020204030204" pitchFamily="34" charset="0"/>
                <a:cs typeface="Times New Roman (Body CS)"/>
              </a:rPr>
              <a:t>2</a:t>
            </a:r>
            <a:r>
              <a:rPr lang="en-US" sz="3200" i="1" dirty="0">
                <a:effectLst/>
                <a:latin typeface="Times New Roman" panose="02020603050405020304" pitchFamily="18" charset="0"/>
                <a:ea typeface="Calibri" panose="020F0502020204030204" pitchFamily="34" charset="0"/>
              </a:rPr>
              <a:t>x</a:t>
            </a:r>
            <a:r>
              <a:rPr lang="en-US" sz="3200" baseline="-25000" dirty="0">
                <a:effectLst/>
                <a:latin typeface="Times New Roman" panose="02020603050405020304" pitchFamily="18" charset="0"/>
                <a:ea typeface="Calibri" panose="020F0502020204030204" pitchFamily="34" charset="0"/>
                <a:cs typeface="Times New Roman (Body CS)"/>
              </a:rPr>
              <a:t>1</a:t>
            </a:r>
            <a:r>
              <a:rPr lang="en-US" sz="3200" baseline="30000" dirty="0">
                <a:effectLst/>
                <a:latin typeface="Times New Roman" panose="02020603050405020304" pitchFamily="18" charset="0"/>
                <a:ea typeface="Calibri" panose="020F0502020204030204" pitchFamily="34" charset="0"/>
                <a:cs typeface="Times New Roman (Body CS)"/>
              </a:rPr>
              <a:t>2</a:t>
            </a:r>
            <a:r>
              <a:rPr lang="en-US" sz="3200" dirty="0">
                <a:effectLst/>
                <a:latin typeface="Times New Roman" panose="02020603050405020304" pitchFamily="18" charset="0"/>
                <a:ea typeface="Calibri" panose="020F0502020204030204" pitchFamily="34" charset="0"/>
                <a:cs typeface="Times New Roman (Body CS)"/>
              </a:rPr>
              <a:t> </a:t>
            </a:r>
            <a:r>
              <a:rPr lang="en-US" sz="3200" dirty="0">
                <a:effectLst/>
                <a:latin typeface="Times New Roman" panose="02020603050405020304" pitchFamily="18" charset="0"/>
                <a:ea typeface="Calibri" panose="020F0502020204030204" pitchFamily="34" charset="0"/>
              </a:rPr>
              <a:t>d</a:t>
            </a:r>
            <a:r>
              <a:rPr lang="en-US" sz="3200" i="1" dirty="0">
                <a:effectLst/>
                <a:latin typeface="Times New Roman" panose="02020603050405020304" pitchFamily="18" charset="0"/>
                <a:ea typeface="Calibri" panose="020F0502020204030204" pitchFamily="34" charset="0"/>
              </a:rPr>
              <a:t>x</a:t>
            </a:r>
            <a:r>
              <a:rPr lang="en-US" sz="3200" baseline="-25000" dirty="0">
                <a:effectLst/>
                <a:latin typeface="Times New Roman" panose="02020603050405020304" pitchFamily="18" charset="0"/>
                <a:ea typeface="Calibri" panose="020F0502020204030204" pitchFamily="34" charset="0"/>
                <a:cs typeface="Times New Roman (Body CS)"/>
              </a:rPr>
              <a:t>4</a:t>
            </a:r>
            <a:r>
              <a:rPr lang="en-US" sz="3200" baseline="30000" dirty="0">
                <a:effectLst/>
                <a:latin typeface="Times New Roman" panose="02020603050405020304" pitchFamily="18" charset="0"/>
                <a:ea typeface="Calibri" panose="020F0502020204030204" pitchFamily="34" charset="0"/>
                <a:cs typeface="Times New Roman (Body CS)"/>
              </a:rPr>
              <a:t>2</a:t>
            </a:r>
            <a:r>
              <a:rPr lang="en-US" sz="3200" dirty="0">
                <a:effectLst/>
              </a:rPr>
              <a:t> </a:t>
            </a:r>
            <a:endParaRPr lang="en-US" sz="32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4E72AB4-6AB5-6D9C-32B4-18566F710ED4}"/>
              </a:ext>
            </a:extLst>
          </p:cNvPr>
          <p:cNvSpPr txBox="1"/>
          <p:nvPr/>
        </p:nvSpPr>
        <p:spPr>
          <a:xfrm>
            <a:off x="5524900" y="211755"/>
            <a:ext cx="3359217"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in Born hyperbolic “</a:t>
            </a:r>
            <a:r>
              <a:rPr lang="en-US" sz="2400" dirty="0" err="1">
                <a:latin typeface="Times New Roman" panose="02020603050405020304" pitchFamily="18" charset="0"/>
                <a:cs typeface="Times New Roman" panose="02020603050405020304" pitchFamily="18" charset="0"/>
              </a:rPr>
              <a:t>Rindler</a:t>
            </a:r>
            <a:r>
              <a:rPr lang="en-US" sz="2400" dirty="0">
                <a:latin typeface="Times New Roman" panose="02020603050405020304" pitchFamily="18" charset="0"/>
                <a:cs typeface="Times New Roman" panose="02020603050405020304" pitchFamily="18" charset="0"/>
              </a:rPr>
              <a:t>” coordinates…</a:t>
            </a:r>
          </a:p>
        </p:txBody>
      </p:sp>
      <p:sp>
        <p:nvSpPr>
          <p:cNvPr id="13" name="Explosion 1 12">
            <a:extLst>
              <a:ext uri="{FF2B5EF4-FFF2-40B4-BE49-F238E27FC236}">
                <a16:creationId xmlns:a16="http://schemas.microsoft.com/office/drawing/2014/main" id="{44865370-1C9F-5AA7-4289-0CA7ABC70C9D}"/>
              </a:ext>
            </a:extLst>
          </p:cNvPr>
          <p:cNvSpPr/>
          <p:nvPr/>
        </p:nvSpPr>
        <p:spPr>
          <a:xfrm>
            <a:off x="4953000" y="5943600"/>
            <a:ext cx="1122829" cy="1169894"/>
          </a:xfrm>
          <a:prstGeom prst="irregularSeal1">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2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1"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EFF8A-48C8-31F6-8309-A9AD6BAE98A4}"/>
              </a:ext>
            </a:extLst>
          </p:cNvPr>
          <p:cNvSpPr>
            <a:spLocks noGrp="1"/>
          </p:cNvSpPr>
          <p:nvPr>
            <p:ph type="title"/>
          </p:nvPr>
        </p:nvSpPr>
        <p:spPr>
          <a:xfrm>
            <a:off x="628650" y="365126"/>
            <a:ext cx="7886700" cy="586445"/>
          </a:xfrm>
        </p:spPr>
        <p:txBody>
          <a:bodyPr>
            <a:normAutofit fontScale="90000"/>
          </a:bodyPr>
          <a:lstStyle/>
          <a:p>
            <a:r>
              <a:rPr lang="en-US" dirty="0"/>
              <a:t>… is singular.</a:t>
            </a:r>
          </a:p>
        </p:txBody>
      </p:sp>
      <p:sp>
        <p:nvSpPr>
          <p:cNvPr id="3" name="Content Placeholder 2">
            <a:extLst>
              <a:ext uri="{FF2B5EF4-FFF2-40B4-BE49-F238E27FC236}">
                <a16:creationId xmlns:a16="http://schemas.microsoft.com/office/drawing/2014/main" id="{1EF2ACDB-799B-DA03-3202-54983F4A7A53}"/>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3FA23787-0C3F-079A-C852-266BD84D3285}"/>
              </a:ext>
            </a:extLst>
          </p:cNvPr>
          <p:cNvSpPr>
            <a:spLocks noGrp="1"/>
          </p:cNvSpPr>
          <p:nvPr>
            <p:ph type="sldNum" sz="quarter" idx="12"/>
          </p:nvPr>
        </p:nvSpPr>
        <p:spPr/>
        <p:txBody>
          <a:bodyPr/>
          <a:lstStyle/>
          <a:p>
            <a:fld id="{B9304382-F642-5846-B397-678ADB7FD52A}" type="slidenum">
              <a:rPr lang="en-US" smtClean="0"/>
              <a:t>12</a:t>
            </a:fld>
            <a:endParaRPr lang="en-US"/>
          </a:p>
        </p:txBody>
      </p:sp>
      <p:pic>
        <p:nvPicPr>
          <p:cNvPr id="5" name="Picture 4">
            <a:extLst>
              <a:ext uri="{FF2B5EF4-FFF2-40B4-BE49-F238E27FC236}">
                <a16:creationId xmlns:a16="http://schemas.microsoft.com/office/drawing/2014/main" id="{774AD166-EF0F-C9C4-F7E5-8A49CDAF5BB8}"/>
              </a:ext>
            </a:extLst>
          </p:cNvPr>
          <p:cNvPicPr>
            <a:picLocks noChangeAspect="1"/>
          </p:cNvPicPr>
          <p:nvPr/>
        </p:nvPicPr>
        <p:blipFill>
          <a:blip r:embed="rId2"/>
          <a:stretch>
            <a:fillRect/>
          </a:stretch>
        </p:blipFill>
        <p:spPr>
          <a:xfrm>
            <a:off x="494698" y="1092819"/>
            <a:ext cx="3494153" cy="5400055"/>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A6A39277-119B-56B3-6E5E-AA5FD94935E6}"/>
              </a:ext>
            </a:extLst>
          </p:cNvPr>
          <p:cNvGrpSpPr/>
          <p:nvPr/>
        </p:nvGrpSpPr>
        <p:grpSpPr>
          <a:xfrm>
            <a:off x="498088" y="2772937"/>
            <a:ext cx="7863691" cy="3694770"/>
            <a:chOff x="498088" y="2772937"/>
            <a:chExt cx="7863691" cy="3694770"/>
          </a:xfrm>
        </p:grpSpPr>
        <p:sp>
          <p:nvSpPr>
            <p:cNvPr id="8" name="Freeform 7">
              <a:extLst>
                <a:ext uri="{FF2B5EF4-FFF2-40B4-BE49-F238E27FC236}">
                  <a16:creationId xmlns:a16="http://schemas.microsoft.com/office/drawing/2014/main" id="{F667B1ED-1705-774F-B038-D29C046C6F13}"/>
                </a:ext>
              </a:extLst>
            </p:cNvPr>
            <p:cNvSpPr/>
            <p:nvPr/>
          </p:nvSpPr>
          <p:spPr>
            <a:xfrm>
              <a:off x="4334107" y="2772937"/>
              <a:ext cx="3739376" cy="2096429"/>
            </a:xfrm>
            <a:custGeom>
              <a:avLst/>
              <a:gdLst>
                <a:gd name="connsiteX0" fmla="*/ 230459 w 3739376"/>
                <a:gd name="connsiteY0" fmla="*/ 0 h 2096429"/>
                <a:gd name="connsiteX1" fmla="*/ 3739376 w 3739376"/>
                <a:gd name="connsiteY1" fmla="*/ 118946 h 2096429"/>
                <a:gd name="connsiteX2" fmla="*/ 3590693 w 3739376"/>
                <a:gd name="connsiteY2" fmla="*/ 2096429 h 2096429"/>
                <a:gd name="connsiteX3" fmla="*/ 0 w 3739376"/>
                <a:gd name="connsiteY3" fmla="*/ 1992351 h 2096429"/>
                <a:gd name="connsiteX4" fmla="*/ 230459 w 3739376"/>
                <a:gd name="connsiteY4" fmla="*/ 0 h 2096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376" h="2096429">
                  <a:moveTo>
                    <a:pt x="230459" y="0"/>
                  </a:moveTo>
                  <a:lnTo>
                    <a:pt x="3739376" y="118946"/>
                  </a:lnTo>
                  <a:lnTo>
                    <a:pt x="3590693" y="2096429"/>
                  </a:lnTo>
                  <a:lnTo>
                    <a:pt x="0" y="1992351"/>
                  </a:lnTo>
                  <a:lnTo>
                    <a:pt x="230459"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AE18365-10DE-2330-595F-33137C2AA942}"/>
                </a:ext>
              </a:extLst>
            </p:cNvPr>
            <p:cNvSpPr txBox="1"/>
            <p:nvPr/>
          </p:nvSpPr>
          <p:spPr>
            <a:xfrm>
              <a:off x="4391945" y="2823350"/>
              <a:ext cx="3969834" cy="1938992"/>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“From the standpoint of </a:t>
              </a:r>
              <a:r>
                <a:rPr lang="en-US" sz="2400" dirty="0" err="1">
                  <a:latin typeface="Times New Roman" panose="02020603050405020304" pitchFamily="18" charset="0"/>
                  <a:cs typeface="Times New Roman" panose="02020603050405020304" pitchFamily="18" charset="0"/>
                </a:rPr>
                <a:t>Eqs</a:t>
              </a:r>
              <a:r>
                <a:rPr lang="en-US" sz="2400" dirty="0">
                  <a:latin typeface="Times New Roman" panose="02020603050405020304" pitchFamily="18" charset="0"/>
                  <a:cs typeface="Times New Roman" panose="02020603050405020304" pitchFamily="18" charset="0"/>
                </a:rPr>
                <a:t>. (3) [source free gravitational field equations] the hyperplane </a:t>
              </a:r>
              <a:r>
                <a:rPr lang="en-US" sz="2400" i="1" dirty="0">
                  <a:latin typeface="Times New Roman" panose="02020603050405020304" pitchFamily="18" charset="0"/>
                  <a:cs typeface="Times New Roman" panose="02020603050405020304" pitchFamily="18" charset="0"/>
                </a:rPr>
                <a:t>x</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 0 then represents a singularity of the field.”</a:t>
              </a:r>
              <a:endParaRPr lang="en-US" sz="2400" baseline="-25000" dirty="0">
                <a:latin typeface="Times New Roman" panose="02020603050405020304" pitchFamily="18" charset="0"/>
                <a:cs typeface="Times New Roman" panose="02020603050405020304" pitchFamily="18" charset="0"/>
              </a:endParaRPr>
            </a:p>
          </p:txBody>
        </p:sp>
        <p:sp>
          <p:nvSpPr>
            <p:cNvPr id="7" name="Freeform 6">
              <a:extLst>
                <a:ext uri="{FF2B5EF4-FFF2-40B4-BE49-F238E27FC236}">
                  <a16:creationId xmlns:a16="http://schemas.microsoft.com/office/drawing/2014/main" id="{ED719E05-9B82-1E28-0B51-EBE3661A16D8}"/>
                </a:ext>
              </a:extLst>
            </p:cNvPr>
            <p:cNvSpPr/>
            <p:nvPr/>
          </p:nvSpPr>
          <p:spPr>
            <a:xfrm>
              <a:off x="498088" y="5895278"/>
              <a:ext cx="3427141" cy="572429"/>
            </a:xfrm>
            <a:custGeom>
              <a:avLst/>
              <a:gdLst>
                <a:gd name="connsiteX0" fmla="*/ 1196897 w 3427141"/>
                <a:gd name="connsiteY0" fmla="*/ 0 h 572429"/>
                <a:gd name="connsiteX1" fmla="*/ 3427141 w 3427141"/>
                <a:gd name="connsiteY1" fmla="*/ 14868 h 572429"/>
                <a:gd name="connsiteX2" fmla="*/ 3315629 w 3427141"/>
                <a:gd name="connsiteY2" fmla="*/ 475785 h 572429"/>
                <a:gd name="connsiteX3" fmla="*/ 3226419 w 3427141"/>
                <a:gd name="connsiteY3" fmla="*/ 460917 h 572429"/>
                <a:gd name="connsiteX4" fmla="*/ 0 w 3427141"/>
                <a:gd name="connsiteY4" fmla="*/ 572429 h 572429"/>
                <a:gd name="connsiteX5" fmla="*/ 96644 w 3427141"/>
                <a:gd name="connsiteY5" fmla="*/ 37171 h 572429"/>
                <a:gd name="connsiteX6" fmla="*/ 1196897 w 3427141"/>
                <a:gd name="connsiteY6" fmla="*/ 0 h 57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7141" h="572429">
                  <a:moveTo>
                    <a:pt x="1196897" y="0"/>
                  </a:moveTo>
                  <a:lnTo>
                    <a:pt x="3427141" y="14868"/>
                  </a:lnTo>
                  <a:lnTo>
                    <a:pt x="3315629" y="475785"/>
                  </a:lnTo>
                  <a:lnTo>
                    <a:pt x="3226419" y="460917"/>
                  </a:lnTo>
                  <a:lnTo>
                    <a:pt x="0" y="572429"/>
                  </a:lnTo>
                  <a:lnTo>
                    <a:pt x="96644" y="37171"/>
                  </a:lnTo>
                  <a:lnTo>
                    <a:pt x="1196897"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630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EFF8A-48C8-31F6-8309-A9AD6BAE98A4}"/>
              </a:ext>
            </a:extLst>
          </p:cNvPr>
          <p:cNvSpPr>
            <a:spLocks noGrp="1"/>
          </p:cNvSpPr>
          <p:nvPr>
            <p:ph type="title"/>
          </p:nvPr>
        </p:nvSpPr>
        <p:spPr>
          <a:xfrm>
            <a:off x="628650" y="365126"/>
            <a:ext cx="8431306" cy="586445"/>
          </a:xfrm>
        </p:spPr>
        <p:txBody>
          <a:bodyPr>
            <a:normAutofit fontScale="90000"/>
          </a:bodyPr>
          <a:lstStyle/>
          <a:p>
            <a:r>
              <a:rPr lang="en-US" dirty="0"/>
              <a:t>Singularity </a:t>
            </a:r>
            <a:r>
              <a:rPr lang="en-US" sz="4000" dirty="0"/>
              <a:t>as infinite mass concentration</a:t>
            </a:r>
            <a:endParaRPr lang="en-US" dirty="0"/>
          </a:p>
        </p:txBody>
      </p:sp>
      <p:sp>
        <p:nvSpPr>
          <p:cNvPr id="3" name="Content Placeholder 2">
            <a:extLst>
              <a:ext uri="{FF2B5EF4-FFF2-40B4-BE49-F238E27FC236}">
                <a16:creationId xmlns:a16="http://schemas.microsoft.com/office/drawing/2014/main" id="{1EF2ACDB-799B-DA03-3202-54983F4A7A53}"/>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3FA23787-0C3F-079A-C852-266BD84D3285}"/>
              </a:ext>
            </a:extLst>
          </p:cNvPr>
          <p:cNvSpPr>
            <a:spLocks noGrp="1"/>
          </p:cNvSpPr>
          <p:nvPr>
            <p:ph type="sldNum" sz="quarter" idx="12"/>
          </p:nvPr>
        </p:nvSpPr>
        <p:spPr/>
        <p:txBody>
          <a:bodyPr/>
          <a:lstStyle/>
          <a:p>
            <a:fld id="{B9304382-F642-5846-B397-678ADB7FD52A}" type="slidenum">
              <a:rPr lang="en-US" smtClean="0"/>
              <a:t>13</a:t>
            </a:fld>
            <a:endParaRPr lang="en-US"/>
          </a:p>
        </p:txBody>
      </p:sp>
      <p:pic>
        <p:nvPicPr>
          <p:cNvPr id="10" name="Picture 9">
            <a:extLst>
              <a:ext uri="{FF2B5EF4-FFF2-40B4-BE49-F238E27FC236}">
                <a16:creationId xmlns:a16="http://schemas.microsoft.com/office/drawing/2014/main" id="{1A1DB8C4-0D3B-266E-0014-901E92FD228A}"/>
              </a:ext>
            </a:extLst>
          </p:cNvPr>
          <p:cNvPicPr>
            <a:picLocks noChangeAspect="1"/>
          </p:cNvPicPr>
          <p:nvPr/>
        </p:nvPicPr>
        <p:blipFill>
          <a:blip r:embed="rId2"/>
          <a:stretch>
            <a:fillRect/>
          </a:stretch>
        </p:blipFill>
        <p:spPr>
          <a:xfrm>
            <a:off x="498088" y="1018478"/>
            <a:ext cx="3379149" cy="5597912"/>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11" name="Group 10">
            <a:extLst>
              <a:ext uri="{FF2B5EF4-FFF2-40B4-BE49-F238E27FC236}">
                <a16:creationId xmlns:a16="http://schemas.microsoft.com/office/drawing/2014/main" id="{B28C71D5-D836-C03A-B15A-9CB415652799}"/>
              </a:ext>
            </a:extLst>
          </p:cNvPr>
          <p:cNvGrpSpPr/>
          <p:nvPr/>
        </p:nvGrpSpPr>
        <p:grpSpPr>
          <a:xfrm>
            <a:off x="450096" y="2772937"/>
            <a:ext cx="7911683" cy="2951356"/>
            <a:chOff x="450096" y="2772937"/>
            <a:chExt cx="7911683" cy="2951356"/>
          </a:xfrm>
        </p:grpSpPr>
        <p:sp>
          <p:nvSpPr>
            <p:cNvPr id="8" name="Freeform 7">
              <a:extLst>
                <a:ext uri="{FF2B5EF4-FFF2-40B4-BE49-F238E27FC236}">
                  <a16:creationId xmlns:a16="http://schemas.microsoft.com/office/drawing/2014/main" id="{F667B1ED-1705-774F-B038-D29C046C6F13}"/>
                </a:ext>
              </a:extLst>
            </p:cNvPr>
            <p:cNvSpPr/>
            <p:nvPr/>
          </p:nvSpPr>
          <p:spPr>
            <a:xfrm>
              <a:off x="4334106" y="2772937"/>
              <a:ext cx="3969833" cy="2601951"/>
            </a:xfrm>
            <a:custGeom>
              <a:avLst/>
              <a:gdLst>
                <a:gd name="connsiteX0" fmla="*/ 230459 w 3739376"/>
                <a:gd name="connsiteY0" fmla="*/ 0 h 2096429"/>
                <a:gd name="connsiteX1" fmla="*/ 3739376 w 3739376"/>
                <a:gd name="connsiteY1" fmla="*/ 118946 h 2096429"/>
                <a:gd name="connsiteX2" fmla="*/ 3590693 w 3739376"/>
                <a:gd name="connsiteY2" fmla="*/ 2096429 h 2096429"/>
                <a:gd name="connsiteX3" fmla="*/ 0 w 3739376"/>
                <a:gd name="connsiteY3" fmla="*/ 1992351 h 2096429"/>
                <a:gd name="connsiteX4" fmla="*/ 230459 w 3739376"/>
                <a:gd name="connsiteY4" fmla="*/ 0 h 2096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376" h="2096429">
                  <a:moveTo>
                    <a:pt x="230459" y="0"/>
                  </a:moveTo>
                  <a:lnTo>
                    <a:pt x="3739376" y="118946"/>
                  </a:lnTo>
                  <a:lnTo>
                    <a:pt x="3590693" y="2096429"/>
                  </a:lnTo>
                  <a:lnTo>
                    <a:pt x="0" y="1992351"/>
                  </a:lnTo>
                  <a:lnTo>
                    <a:pt x="230459"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AE18365-10DE-2330-595F-33137C2AA942}"/>
                </a:ext>
              </a:extLst>
            </p:cNvPr>
            <p:cNvSpPr txBox="1"/>
            <p:nvPr/>
          </p:nvSpPr>
          <p:spPr>
            <a:xfrm>
              <a:off x="4391945" y="2823350"/>
              <a:ext cx="3969834" cy="2308324"/>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“From the standpoint of the original theory the solution (1) contains a singularity which corresponds to an energy or mass concentration on the surface </a:t>
              </a:r>
              <a:r>
                <a:rPr lang="en-US" sz="2400" i="1" dirty="0">
                  <a:latin typeface="Times New Roman" panose="02020603050405020304" pitchFamily="18" charset="0"/>
                  <a:cs typeface="Times New Roman" panose="02020603050405020304" pitchFamily="18" charset="0"/>
                </a:rPr>
                <a:t>x</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 0…”</a:t>
              </a:r>
              <a:endParaRPr lang="en-US" sz="2400" baseline="-25000" dirty="0">
                <a:latin typeface="Times New Roman" panose="02020603050405020304" pitchFamily="18" charset="0"/>
                <a:cs typeface="Times New Roman" panose="02020603050405020304" pitchFamily="18" charset="0"/>
              </a:endParaRPr>
            </a:p>
          </p:txBody>
        </p:sp>
        <p:sp>
          <p:nvSpPr>
            <p:cNvPr id="7" name="Freeform 6">
              <a:extLst>
                <a:ext uri="{FF2B5EF4-FFF2-40B4-BE49-F238E27FC236}">
                  <a16:creationId xmlns:a16="http://schemas.microsoft.com/office/drawing/2014/main" id="{ED719E05-9B82-1E28-0B51-EBE3661A16D8}"/>
                </a:ext>
              </a:extLst>
            </p:cNvPr>
            <p:cNvSpPr/>
            <p:nvPr/>
          </p:nvSpPr>
          <p:spPr>
            <a:xfrm>
              <a:off x="450096" y="4913970"/>
              <a:ext cx="3427141" cy="810323"/>
            </a:xfrm>
            <a:custGeom>
              <a:avLst/>
              <a:gdLst>
                <a:gd name="connsiteX0" fmla="*/ 1196897 w 3427141"/>
                <a:gd name="connsiteY0" fmla="*/ 0 h 572429"/>
                <a:gd name="connsiteX1" fmla="*/ 3427141 w 3427141"/>
                <a:gd name="connsiteY1" fmla="*/ 14868 h 572429"/>
                <a:gd name="connsiteX2" fmla="*/ 3315629 w 3427141"/>
                <a:gd name="connsiteY2" fmla="*/ 475785 h 572429"/>
                <a:gd name="connsiteX3" fmla="*/ 3226419 w 3427141"/>
                <a:gd name="connsiteY3" fmla="*/ 460917 h 572429"/>
                <a:gd name="connsiteX4" fmla="*/ 0 w 3427141"/>
                <a:gd name="connsiteY4" fmla="*/ 572429 h 572429"/>
                <a:gd name="connsiteX5" fmla="*/ 96644 w 3427141"/>
                <a:gd name="connsiteY5" fmla="*/ 37171 h 572429"/>
                <a:gd name="connsiteX6" fmla="*/ 1196897 w 3427141"/>
                <a:gd name="connsiteY6" fmla="*/ 0 h 57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7141" h="572429">
                  <a:moveTo>
                    <a:pt x="1196897" y="0"/>
                  </a:moveTo>
                  <a:lnTo>
                    <a:pt x="3427141" y="14868"/>
                  </a:lnTo>
                  <a:lnTo>
                    <a:pt x="3315629" y="475785"/>
                  </a:lnTo>
                  <a:lnTo>
                    <a:pt x="3226419" y="460917"/>
                  </a:lnTo>
                  <a:lnTo>
                    <a:pt x="0" y="572429"/>
                  </a:lnTo>
                  <a:lnTo>
                    <a:pt x="96644" y="37171"/>
                  </a:lnTo>
                  <a:lnTo>
                    <a:pt x="1196897"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23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8F952-8B49-F65B-E175-4222357276C1}"/>
              </a:ext>
            </a:extLst>
          </p:cNvPr>
          <p:cNvSpPr>
            <a:spLocks noGrp="1"/>
          </p:cNvSpPr>
          <p:nvPr>
            <p:ph type="title"/>
          </p:nvPr>
        </p:nvSpPr>
        <p:spPr>
          <a:xfrm>
            <a:off x="285750" y="127233"/>
            <a:ext cx="7886700" cy="987889"/>
          </a:xfrm>
        </p:spPr>
        <p:txBody>
          <a:bodyPr>
            <a:normAutofit fontScale="90000"/>
          </a:bodyPr>
          <a:lstStyle/>
          <a:p>
            <a:r>
              <a:rPr lang="en-US" dirty="0"/>
              <a:t>The coordinate system </a:t>
            </a:r>
            <a:r>
              <a:rPr lang="en-US" sz="3600" dirty="0"/>
              <a:t>does not cover the full </a:t>
            </a:r>
            <a:r>
              <a:rPr lang="en-US" sz="3600" dirty="0" err="1"/>
              <a:t>Minkowski</a:t>
            </a:r>
            <a:r>
              <a:rPr lang="en-US" sz="3600" dirty="0"/>
              <a:t> spacetime</a:t>
            </a:r>
            <a:endParaRPr lang="en-US" dirty="0"/>
          </a:p>
        </p:txBody>
      </p:sp>
      <p:sp>
        <p:nvSpPr>
          <p:cNvPr id="3" name="Content Placeholder 2">
            <a:extLst>
              <a:ext uri="{FF2B5EF4-FFF2-40B4-BE49-F238E27FC236}">
                <a16:creationId xmlns:a16="http://schemas.microsoft.com/office/drawing/2014/main" id="{B8E5BB8D-5648-22F4-21D3-A925CD7E415D}"/>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813C16A4-D75B-E576-0D93-23105B7241D1}"/>
              </a:ext>
            </a:extLst>
          </p:cNvPr>
          <p:cNvSpPr>
            <a:spLocks noGrp="1"/>
          </p:cNvSpPr>
          <p:nvPr>
            <p:ph type="sldNum" sz="quarter" idx="12"/>
          </p:nvPr>
        </p:nvSpPr>
        <p:spPr/>
        <p:txBody>
          <a:bodyPr/>
          <a:lstStyle/>
          <a:p>
            <a:fld id="{B9304382-F642-5846-B397-678ADB7FD52A}" type="slidenum">
              <a:rPr lang="en-US" smtClean="0"/>
              <a:t>14</a:t>
            </a:fld>
            <a:endParaRPr lang="en-US"/>
          </a:p>
        </p:txBody>
      </p:sp>
      <p:pic>
        <p:nvPicPr>
          <p:cNvPr id="5" name="Picture 4">
            <a:extLst>
              <a:ext uri="{FF2B5EF4-FFF2-40B4-BE49-F238E27FC236}">
                <a16:creationId xmlns:a16="http://schemas.microsoft.com/office/drawing/2014/main" id="{F0EAB64F-3592-92E6-268D-4FC093360BA8}"/>
              </a:ext>
            </a:extLst>
          </p:cNvPr>
          <p:cNvPicPr>
            <a:picLocks noChangeAspect="1"/>
          </p:cNvPicPr>
          <p:nvPr/>
        </p:nvPicPr>
        <p:blipFill>
          <a:blip r:embed="rId2"/>
          <a:stretch>
            <a:fillRect/>
          </a:stretch>
        </p:blipFill>
        <p:spPr>
          <a:xfrm>
            <a:off x="1751207" y="1115122"/>
            <a:ext cx="5748182" cy="2460939"/>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21E2E43-0CA7-E4C9-7C8D-6647A5395CF8}"/>
              </a:ext>
            </a:extLst>
          </p:cNvPr>
          <p:cNvPicPr>
            <a:picLocks noChangeAspect="1"/>
          </p:cNvPicPr>
          <p:nvPr/>
        </p:nvPicPr>
        <p:blipFill>
          <a:blip r:embed="rId3"/>
          <a:stretch>
            <a:fillRect/>
          </a:stretch>
        </p:blipFill>
        <p:spPr>
          <a:xfrm>
            <a:off x="3033132" y="3694204"/>
            <a:ext cx="3382538" cy="3118077"/>
          </a:xfrm>
          <a:prstGeom prst="rect">
            <a:avLst/>
          </a:prstGeom>
        </p:spPr>
      </p:pic>
      <p:grpSp>
        <p:nvGrpSpPr>
          <p:cNvPr id="10" name="Group 9">
            <a:extLst>
              <a:ext uri="{FF2B5EF4-FFF2-40B4-BE49-F238E27FC236}">
                <a16:creationId xmlns:a16="http://schemas.microsoft.com/office/drawing/2014/main" id="{B7D8F5B5-9374-D630-B087-A04B6EAC7980}"/>
              </a:ext>
            </a:extLst>
          </p:cNvPr>
          <p:cNvGrpSpPr/>
          <p:nvPr/>
        </p:nvGrpSpPr>
        <p:grpSpPr>
          <a:xfrm>
            <a:off x="3012089" y="2869580"/>
            <a:ext cx="3738116" cy="3984703"/>
            <a:chOff x="3012089" y="2869580"/>
            <a:chExt cx="3738116" cy="3984703"/>
          </a:xfrm>
        </p:grpSpPr>
        <p:sp>
          <p:nvSpPr>
            <p:cNvPr id="7" name="Freeform 6">
              <a:extLst>
                <a:ext uri="{FF2B5EF4-FFF2-40B4-BE49-F238E27FC236}">
                  <a16:creationId xmlns:a16="http://schemas.microsoft.com/office/drawing/2014/main" id="{9327B5F8-CEAD-033A-3320-0FCF3AA77835}"/>
                </a:ext>
              </a:extLst>
            </p:cNvPr>
            <p:cNvSpPr/>
            <p:nvPr/>
          </p:nvSpPr>
          <p:spPr>
            <a:xfrm>
              <a:off x="4609171" y="3717073"/>
              <a:ext cx="1613209" cy="3137210"/>
            </a:xfrm>
            <a:custGeom>
              <a:avLst/>
              <a:gdLst>
                <a:gd name="connsiteX0" fmla="*/ 1613209 w 1613209"/>
                <a:gd name="connsiteY0" fmla="*/ 0 h 3137210"/>
                <a:gd name="connsiteX1" fmla="*/ 0 w 1613209"/>
                <a:gd name="connsiteY1" fmla="*/ 1538868 h 3137210"/>
                <a:gd name="connsiteX2" fmla="*/ 1576039 w 1613209"/>
                <a:gd name="connsiteY2" fmla="*/ 3137210 h 3137210"/>
                <a:gd name="connsiteX3" fmla="*/ 1613209 w 1613209"/>
                <a:gd name="connsiteY3" fmla="*/ 0 h 3137210"/>
              </a:gdLst>
              <a:ahLst/>
              <a:cxnLst>
                <a:cxn ang="0">
                  <a:pos x="connsiteX0" y="connsiteY0"/>
                </a:cxn>
                <a:cxn ang="0">
                  <a:pos x="connsiteX1" y="connsiteY1"/>
                </a:cxn>
                <a:cxn ang="0">
                  <a:pos x="connsiteX2" y="connsiteY2"/>
                </a:cxn>
                <a:cxn ang="0">
                  <a:pos x="connsiteX3" y="connsiteY3"/>
                </a:cxn>
              </a:cxnLst>
              <a:rect l="l" t="t" r="r" b="b"/>
              <a:pathLst>
                <a:path w="1613209" h="3137210">
                  <a:moveTo>
                    <a:pt x="1613209" y="0"/>
                  </a:moveTo>
                  <a:lnTo>
                    <a:pt x="0" y="1538868"/>
                  </a:lnTo>
                  <a:lnTo>
                    <a:pt x="1576039" y="3137210"/>
                  </a:lnTo>
                  <a:lnTo>
                    <a:pt x="1613209"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5029885-6E08-B39C-2D75-C0B740EED65C}"/>
                </a:ext>
              </a:extLst>
            </p:cNvPr>
            <p:cNvSpPr/>
            <p:nvPr/>
          </p:nvSpPr>
          <p:spPr>
            <a:xfrm rot="10800000">
              <a:off x="3012089" y="3695231"/>
              <a:ext cx="1613209" cy="3137210"/>
            </a:xfrm>
            <a:custGeom>
              <a:avLst/>
              <a:gdLst>
                <a:gd name="connsiteX0" fmla="*/ 1613209 w 1613209"/>
                <a:gd name="connsiteY0" fmla="*/ 0 h 3137210"/>
                <a:gd name="connsiteX1" fmla="*/ 0 w 1613209"/>
                <a:gd name="connsiteY1" fmla="*/ 1538868 h 3137210"/>
                <a:gd name="connsiteX2" fmla="*/ 1576039 w 1613209"/>
                <a:gd name="connsiteY2" fmla="*/ 3137210 h 3137210"/>
                <a:gd name="connsiteX3" fmla="*/ 1613209 w 1613209"/>
                <a:gd name="connsiteY3" fmla="*/ 0 h 3137210"/>
              </a:gdLst>
              <a:ahLst/>
              <a:cxnLst>
                <a:cxn ang="0">
                  <a:pos x="connsiteX0" y="connsiteY0"/>
                </a:cxn>
                <a:cxn ang="0">
                  <a:pos x="connsiteX1" y="connsiteY1"/>
                </a:cxn>
                <a:cxn ang="0">
                  <a:pos x="connsiteX2" y="connsiteY2"/>
                </a:cxn>
                <a:cxn ang="0">
                  <a:pos x="connsiteX3" y="connsiteY3"/>
                </a:cxn>
              </a:cxnLst>
              <a:rect l="l" t="t" r="r" b="b"/>
              <a:pathLst>
                <a:path w="1613209" h="3137210">
                  <a:moveTo>
                    <a:pt x="1613209" y="0"/>
                  </a:moveTo>
                  <a:lnTo>
                    <a:pt x="0" y="1538868"/>
                  </a:lnTo>
                  <a:lnTo>
                    <a:pt x="1576039" y="3137210"/>
                  </a:lnTo>
                  <a:lnTo>
                    <a:pt x="1613209"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221FC716-E9B7-BF99-AE81-4B755E6FDD4A}"/>
                </a:ext>
              </a:extLst>
            </p:cNvPr>
            <p:cNvSpPr/>
            <p:nvPr/>
          </p:nvSpPr>
          <p:spPr>
            <a:xfrm>
              <a:off x="3798849" y="2869580"/>
              <a:ext cx="2951356" cy="431181"/>
            </a:xfrm>
            <a:custGeom>
              <a:avLst/>
              <a:gdLst>
                <a:gd name="connsiteX0" fmla="*/ 96644 w 2951356"/>
                <a:gd name="connsiteY0" fmla="*/ 0 h 431181"/>
                <a:gd name="connsiteX1" fmla="*/ 2951356 w 2951356"/>
                <a:gd name="connsiteY1" fmla="*/ 59474 h 431181"/>
                <a:gd name="connsiteX2" fmla="*/ 2929053 w 2951356"/>
                <a:gd name="connsiteY2" fmla="*/ 431181 h 431181"/>
                <a:gd name="connsiteX3" fmla="*/ 0 w 2951356"/>
                <a:gd name="connsiteY3" fmla="*/ 282498 h 431181"/>
                <a:gd name="connsiteX4" fmla="*/ 96644 w 2951356"/>
                <a:gd name="connsiteY4" fmla="*/ 0 h 43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1356" h="431181">
                  <a:moveTo>
                    <a:pt x="96644" y="0"/>
                  </a:moveTo>
                  <a:lnTo>
                    <a:pt x="2951356" y="59474"/>
                  </a:lnTo>
                  <a:lnTo>
                    <a:pt x="2929053" y="431181"/>
                  </a:lnTo>
                  <a:lnTo>
                    <a:pt x="0" y="282498"/>
                  </a:lnTo>
                  <a:lnTo>
                    <a:pt x="96644"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7700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37F2AB1-5CEE-63F7-9023-0E8BAC1A425F}"/>
              </a:ext>
            </a:extLst>
          </p:cNvPr>
          <p:cNvGrpSpPr/>
          <p:nvPr/>
        </p:nvGrpSpPr>
        <p:grpSpPr>
          <a:xfrm>
            <a:off x="3806287" y="3937552"/>
            <a:ext cx="4824761" cy="1077951"/>
            <a:chOff x="3575824" y="3181815"/>
            <a:chExt cx="4824761" cy="1077951"/>
          </a:xfrm>
        </p:grpSpPr>
        <p:sp>
          <p:nvSpPr>
            <p:cNvPr id="13" name="Freeform 12">
              <a:extLst>
                <a:ext uri="{FF2B5EF4-FFF2-40B4-BE49-F238E27FC236}">
                  <a16:creationId xmlns:a16="http://schemas.microsoft.com/office/drawing/2014/main" id="{4E48DD48-C15F-5C95-39D1-441FE35F33BB}"/>
                </a:ext>
              </a:extLst>
            </p:cNvPr>
            <p:cNvSpPr/>
            <p:nvPr/>
          </p:nvSpPr>
          <p:spPr>
            <a:xfrm>
              <a:off x="3575824" y="3181815"/>
              <a:ext cx="4646342" cy="1077951"/>
            </a:xfrm>
            <a:custGeom>
              <a:avLst/>
              <a:gdLst>
                <a:gd name="connsiteX0" fmla="*/ 223025 w 4646342"/>
                <a:gd name="connsiteY0" fmla="*/ 0 h 1077951"/>
                <a:gd name="connsiteX1" fmla="*/ 223025 w 4646342"/>
                <a:gd name="connsiteY1" fmla="*/ 0 h 1077951"/>
                <a:gd name="connsiteX2" fmla="*/ 304800 w 4646342"/>
                <a:gd name="connsiteY2" fmla="*/ 7434 h 1077951"/>
                <a:gd name="connsiteX3" fmla="*/ 4646342 w 4646342"/>
                <a:gd name="connsiteY3" fmla="*/ 126380 h 1077951"/>
                <a:gd name="connsiteX4" fmla="*/ 4579435 w 4646342"/>
                <a:gd name="connsiteY4" fmla="*/ 921834 h 1077951"/>
                <a:gd name="connsiteX5" fmla="*/ 4512527 w 4646342"/>
                <a:gd name="connsiteY5" fmla="*/ 914400 h 1077951"/>
                <a:gd name="connsiteX6" fmla="*/ 0 w 4646342"/>
                <a:gd name="connsiteY6" fmla="*/ 1077951 h 1077951"/>
                <a:gd name="connsiteX7" fmla="*/ 223025 w 4646342"/>
                <a:gd name="connsiteY7" fmla="*/ 0 h 107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6342" h="1077951">
                  <a:moveTo>
                    <a:pt x="223025" y="0"/>
                  </a:moveTo>
                  <a:lnTo>
                    <a:pt x="223025" y="0"/>
                  </a:lnTo>
                  <a:lnTo>
                    <a:pt x="304800" y="7434"/>
                  </a:lnTo>
                  <a:lnTo>
                    <a:pt x="4646342" y="126380"/>
                  </a:lnTo>
                  <a:lnTo>
                    <a:pt x="4579435" y="921834"/>
                  </a:lnTo>
                  <a:lnTo>
                    <a:pt x="4512527" y="914400"/>
                  </a:lnTo>
                  <a:lnTo>
                    <a:pt x="0" y="1077951"/>
                  </a:lnTo>
                  <a:lnTo>
                    <a:pt x="223025"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EC81C53-0E15-3F9D-ACC9-8C8E7FC7EC01}"/>
                </a:ext>
              </a:extLst>
            </p:cNvPr>
            <p:cNvSpPr txBox="1"/>
            <p:nvPr/>
          </p:nvSpPr>
          <p:spPr>
            <a:xfrm>
              <a:off x="5114581" y="3199613"/>
              <a:ext cx="3286004"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Three-dimensional space is closed and spherical.</a:t>
              </a:r>
            </a:p>
          </p:txBody>
        </p:sp>
      </p:grpSp>
      <p:sp>
        <p:nvSpPr>
          <p:cNvPr id="2" name="Title 1">
            <a:extLst>
              <a:ext uri="{FF2B5EF4-FFF2-40B4-BE49-F238E27FC236}">
                <a16:creationId xmlns:a16="http://schemas.microsoft.com/office/drawing/2014/main" id="{923AA7EC-197C-FF5C-2519-6FC7A837330E}"/>
              </a:ext>
            </a:extLst>
          </p:cNvPr>
          <p:cNvSpPr>
            <a:spLocks noGrp="1"/>
          </p:cNvSpPr>
          <p:nvPr>
            <p:ph type="title"/>
          </p:nvPr>
        </p:nvSpPr>
        <p:spPr>
          <a:xfrm>
            <a:off x="601934" y="211873"/>
            <a:ext cx="8284891" cy="712825"/>
          </a:xfrm>
        </p:spPr>
        <p:txBody>
          <a:bodyPr>
            <a:normAutofit fontScale="90000"/>
          </a:bodyPr>
          <a:lstStyle/>
          <a:p>
            <a:r>
              <a:rPr lang="en-US" dirty="0"/>
              <a:t>Einstein </a:t>
            </a:r>
            <a:r>
              <a:rPr lang="en-US" sz="4000" dirty="0"/>
              <a:t>knew </a:t>
            </a:r>
            <a:r>
              <a:rPr lang="en-US" sz="3600" dirty="0"/>
              <a:t>of the full de Sitter hyperboloid</a:t>
            </a:r>
            <a:endParaRPr lang="en-US" dirty="0"/>
          </a:p>
        </p:txBody>
      </p:sp>
      <p:sp>
        <p:nvSpPr>
          <p:cNvPr id="3" name="Content Placeholder 2">
            <a:extLst>
              <a:ext uri="{FF2B5EF4-FFF2-40B4-BE49-F238E27FC236}">
                <a16:creationId xmlns:a16="http://schemas.microsoft.com/office/drawing/2014/main" id="{AC098CE2-EE86-38D2-BAB1-8F3301746B5A}"/>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BA9F9218-ADD8-B28C-7151-0928387B4A5F}"/>
              </a:ext>
            </a:extLst>
          </p:cNvPr>
          <p:cNvSpPr>
            <a:spLocks noGrp="1"/>
          </p:cNvSpPr>
          <p:nvPr>
            <p:ph type="sldNum" sz="quarter" idx="12"/>
          </p:nvPr>
        </p:nvSpPr>
        <p:spPr/>
        <p:txBody>
          <a:bodyPr/>
          <a:lstStyle/>
          <a:p>
            <a:fld id="{B9304382-F642-5846-B397-678ADB7FD52A}" type="slidenum">
              <a:rPr lang="en-US" smtClean="0"/>
              <a:t>15</a:t>
            </a:fld>
            <a:endParaRPr lang="en-US"/>
          </a:p>
        </p:txBody>
      </p:sp>
      <p:pic>
        <p:nvPicPr>
          <p:cNvPr id="11" name="Picture 10">
            <a:extLst>
              <a:ext uri="{FF2B5EF4-FFF2-40B4-BE49-F238E27FC236}">
                <a16:creationId xmlns:a16="http://schemas.microsoft.com/office/drawing/2014/main" id="{5794B3DE-8F2F-51B2-A4E4-801EC20D097E}"/>
              </a:ext>
            </a:extLst>
          </p:cNvPr>
          <p:cNvPicPr>
            <a:picLocks noChangeAspect="1"/>
          </p:cNvPicPr>
          <p:nvPr/>
        </p:nvPicPr>
        <p:blipFill>
          <a:blip r:embed="rId2"/>
          <a:stretch>
            <a:fillRect/>
          </a:stretch>
        </p:blipFill>
        <p:spPr>
          <a:xfrm>
            <a:off x="601934" y="2238849"/>
            <a:ext cx="4278057" cy="3891776"/>
          </a:xfrm>
          <a:prstGeom prst="rect">
            <a:avLst/>
          </a:prstGeom>
        </p:spPr>
      </p:pic>
      <p:grpSp>
        <p:nvGrpSpPr>
          <p:cNvPr id="16" name="Group 15">
            <a:extLst>
              <a:ext uri="{FF2B5EF4-FFF2-40B4-BE49-F238E27FC236}">
                <a16:creationId xmlns:a16="http://schemas.microsoft.com/office/drawing/2014/main" id="{29DF0959-7C35-0553-E3EF-56D7FCAFABBF}"/>
              </a:ext>
            </a:extLst>
          </p:cNvPr>
          <p:cNvGrpSpPr/>
          <p:nvPr/>
        </p:nvGrpSpPr>
        <p:grpSpPr>
          <a:xfrm>
            <a:off x="3910361" y="1243126"/>
            <a:ext cx="4111082" cy="2143720"/>
            <a:chOff x="3910361" y="1243126"/>
            <a:chExt cx="4111082" cy="2143720"/>
          </a:xfrm>
        </p:grpSpPr>
        <p:pic>
          <p:nvPicPr>
            <p:cNvPr id="9" name="Picture 8" descr="A white paper with black text&#10;&#10;Description automatically generated">
              <a:extLst>
                <a:ext uri="{FF2B5EF4-FFF2-40B4-BE49-F238E27FC236}">
                  <a16:creationId xmlns:a16="http://schemas.microsoft.com/office/drawing/2014/main" id="{1419EFA3-9C0C-1BAB-3A08-8215EC3378EE}"/>
                </a:ext>
              </a:extLst>
            </p:cNvPr>
            <p:cNvPicPr>
              <a:picLocks noChangeAspect="1"/>
            </p:cNvPicPr>
            <p:nvPr/>
          </p:nvPicPr>
          <p:blipFill>
            <a:blip r:embed="rId3"/>
            <a:stretch>
              <a:fillRect/>
            </a:stretch>
          </p:blipFill>
          <p:spPr>
            <a:xfrm>
              <a:off x="4011186" y="1722589"/>
              <a:ext cx="4010257" cy="1664257"/>
            </a:xfrm>
            <a:prstGeom prst="rect">
              <a:avLst/>
            </a:prstGeom>
            <a:ln>
              <a:solidFill>
                <a:schemeClr val="accent1">
                  <a:shade val="15000"/>
                </a:schemeClr>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CF248C57-95C7-0138-684F-07BF8D12AF0C}"/>
                </a:ext>
              </a:extLst>
            </p:cNvPr>
            <p:cNvSpPr txBox="1"/>
            <p:nvPr/>
          </p:nvSpPr>
          <p:spPr>
            <a:xfrm>
              <a:off x="3910361" y="1243126"/>
              <a:ext cx="3208571" cy="461665"/>
            </a:xfrm>
            <a:prstGeom prst="rect">
              <a:avLst/>
            </a:prstGeom>
            <a:noFill/>
          </p:spPr>
          <p:txBody>
            <a:bodyPr wrap="none" rtlCol="0">
              <a:spAutoFit/>
            </a:bodyPr>
            <a:lstStyle/>
            <a:p>
              <a:pPr algn="l"/>
              <a:r>
                <a:rPr lang="en-US" sz="2400" dirty="0">
                  <a:latin typeface="Times New Roman" panose="02020603050405020304" pitchFamily="18" charset="0"/>
                  <a:cs typeface="Times New Roman" panose="02020603050405020304" pitchFamily="18" charset="0"/>
                </a:rPr>
                <a:t>Einstein’s 1917 universe</a:t>
              </a:r>
            </a:p>
          </p:txBody>
        </p:sp>
      </p:grpSp>
    </p:spTree>
    <p:extLst>
      <p:ext uri="{BB962C8B-B14F-4D97-AF65-F5344CB8AC3E}">
        <p14:creationId xmlns:p14="http://schemas.microsoft.com/office/powerpoint/2010/main" val="244130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FDA9-C787-04DE-81C5-86D808736398}"/>
              </a:ext>
            </a:extLst>
          </p:cNvPr>
          <p:cNvSpPr>
            <a:spLocks noGrp="1"/>
          </p:cNvSpPr>
          <p:nvPr>
            <p:ph type="title"/>
          </p:nvPr>
        </p:nvSpPr>
        <p:spPr>
          <a:xfrm>
            <a:off x="294113" y="263912"/>
            <a:ext cx="7886700" cy="675654"/>
          </a:xfrm>
        </p:spPr>
        <p:txBody>
          <a:bodyPr>
            <a:normAutofit fontScale="90000"/>
          </a:bodyPr>
          <a:lstStyle/>
          <a:p>
            <a:r>
              <a:rPr lang="en-US" dirty="0"/>
              <a:t>Einstein’s construction</a:t>
            </a:r>
          </a:p>
        </p:txBody>
      </p:sp>
      <p:pic>
        <p:nvPicPr>
          <p:cNvPr id="5" name="Content Placeholder 4">
            <a:extLst>
              <a:ext uri="{FF2B5EF4-FFF2-40B4-BE49-F238E27FC236}">
                <a16:creationId xmlns:a16="http://schemas.microsoft.com/office/drawing/2014/main" id="{669C71A6-3B8E-BE3E-E8C4-94EDEFF6477F}"/>
              </a:ext>
            </a:extLst>
          </p:cNvPr>
          <p:cNvPicPr>
            <a:picLocks noGrp="1" noChangeAspect="1"/>
          </p:cNvPicPr>
          <p:nvPr>
            <p:ph idx="1"/>
          </p:nvPr>
        </p:nvPicPr>
        <p:blipFill>
          <a:blip r:embed="rId2"/>
          <a:stretch>
            <a:fillRect/>
          </a:stretch>
        </p:blipFill>
        <p:spPr>
          <a:xfrm>
            <a:off x="122885" y="6811963"/>
            <a:ext cx="39979" cy="46037"/>
          </a:xfrm>
          <a:prstGeom prst="rect">
            <a:avLst/>
          </a:prstGeom>
        </p:spPr>
      </p:pic>
      <p:sp>
        <p:nvSpPr>
          <p:cNvPr id="4" name="Slide Number Placeholder 3">
            <a:extLst>
              <a:ext uri="{FF2B5EF4-FFF2-40B4-BE49-F238E27FC236}">
                <a16:creationId xmlns:a16="http://schemas.microsoft.com/office/drawing/2014/main" id="{50F2EF37-D805-D5CB-98C5-C2156770E39F}"/>
              </a:ext>
            </a:extLst>
          </p:cNvPr>
          <p:cNvSpPr>
            <a:spLocks noGrp="1"/>
          </p:cNvSpPr>
          <p:nvPr>
            <p:ph type="sldNum" sz="quarter" idx="12"/>
          </p:nvPr>
        </p:nvSpPr>
        <p:spPr/>
        <p:txBody>
          <a:bodyPr/>
          <a:lstStyle/>
          <a:p>
            <a:fld id="{B9304382-F642-5846-B397-678ADB7FD52A}" type="slidenum">
              <a:rPr lang="en-US" smtClean="0"/>
              <a:t>16</a:t>
            </a:fld>
            <a:endParaRPr lang="en-US"/>
          </a:p>
        </p:txBody>
      </p:sp>
      <p:pic>
        <p:nvPicPr>
          <p:cNvPr id="6" name="Picture 5">
            <a:extLst>
              <a:ext uri="{FF2B5EF4-FFF2-40B4-BE49-F238E27FC236}">
                <a16:creationId xmlns:a16="http://schemas.microsoft.com/office/drawing/2014/main" id="{179C812C-FF63-79A6-0AEA-0C305D7F4FA9}"/>
              </a:ext>
            </a:extLst>
          </p:cNvPr>
          <p:cNvPicPr>
            <a:picLocks noChangeAspect="1"/>
          </p:cNvPicPr>
          <p:nvPr/>
        </p:nvPicPr>
        <p:blipFill>
          <a:blip r:embed="rId2"/>
          <a:stretch>
            <a:fillRect/>
          </a:stretch>
        </p:blipFill>
        <p:spPr>
          <a:xfrm>
            <a:off x="367550" y="1109119"/>
            <a:ext cx="4763263" cy="5484969"/>
          </a:xfrm>
          <a:prstGeom prst="rect">
            <a:avLst/>
          </a:prstGeom>
          <a:ln>
            <a:solidFill>
              <a:schemeClr val="accent1">
                <a:shade val="15000"/>
              </a:schemeClr>
            </a:solidFill>
          </a:ln>
          <a:effectLst>
            <a:outerShdw blurRad="50800" dist="38100" dir="2700000" algn="tl" rotWithShape="0">
              <a:prstClr val="black">
                <a:alpha val="40000"/>
              </a:prstClr>
            </a:outerShdw>
          </a:effectLst>
        </p:spPr>
      </p:pic>
      <p:grpSp>
        <p:nvGrpSpPr>
          <p:cNvPr id="19" name="Group 18">
            <a:extLst>
              <a:ext uri="{FF2B5EF4-FFF2-40B4-BE49-F238E27FC236}">
                <a16:creationId xmlns:a16="http://schemas.microsoft.com/office/drawing/2014/main" id="{6932CAB2-0461-1E90-08B1-75B360F5332E}"/>
              </a:ext>
            </a:extLst>
          </p:cNvPr>
          <p:cNvGrpSpPr/>
          <p:nvPr/>
        </p:nvGrpSpPr>
        <p:grpSpPr>
          <a:xfrm>
            <a:off x="1568605" y="721112"/>
            <a:ext cx="7411475" cy="1535571"/>
            <a:chOff x="1568605" y="721112"/>
            <a:chExt cx="7411475" cy="1535571"/>
          </a:xfrm>
        </p:grpSpPr>
        <p:sp>
          <p:nvSpPr>
            <p:cNvPr id="7" name="TextBox 6">
              <a:extLst>
                <a:ext uri="{FF2B5EF4-FFF2-40B4-BE49-F238E27FC236}">
                  <a16:creationId xmlns:a16="http://schemas.microsoft.com/office/drawing/2014/main" id="{C17F2728-AADA-C1D6-7BC4-34D0DC82C54C}"/>
                </a:ext>
              </a:extLst>
            </p:cNvPr>
            <p:cNvSpPr txBox="1"/>
            <p:nvPr/>
          </p:nvSpPr>
          <p:spPr>
            <a:xfrm>
              <a:off x="5565521" y="785953"/>
              <a:ext cx="2713464"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Four-dimensional Euclidean space.</a:t>
              </a:r>
            </a:p>
          </p:txBody>
        </p:sp>
        <p:sp>
          <p:nvSpPr>
            <p:cNvPr id="10" name="Rectangle 9">
              <a:extLst>
                <a:ext uri="{FF2B5EF4-FFF2-40B4-BE49-F238E27FC236}">
                  <a16:creationId xmlns:a16="http://schemas.microsoft.com/office/drawing/2014/main" id="{A4A99D03-6C4D-286A-3835-EB9BE19DF8AD}"/>
                </a:ext>
              </a:extLst>
            </p:cNvPr>
            <p:cNvSpPr/>
            <p:nvPr/>
          </p:nvSpPr>
          <p:spPr>
            <a:xfrm>
              <a:off x="7577890" y="854493"/>
              <a:ext cx="1402190" cy="140219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D39E04E2-E06B-2C40-C3DC-DDD3448DBBBC}"/>
                </a:ext>
              </a:extLst>
            </p:cNvPr>
            <p:cNvSpPr/>
            <p:nvPr/>
          </p:nvSpPr>
          <p:spPr>
            <a:xfrm>
              <a:off x="1568605" y="721112"/>
              <a:ext cx="5954751" cy="1248937"/>
            </a:xfrm>
            <a:custGeom>
              <a:avLst/>
              <a:gdLst>
                <a:gd name="connsiteX0" fmla="*/ 89210 w 5709424"/>
                <a:gd name="connsiteY0" fmla="*/ 1018478 h 1248937"/>
                <a:gd name="connsiteX1" fmla="*/ 5709424 w 5709424"/>
                <a:gd name="connsiteY1" fmla="*/ 0 h 1248937"/>
                <a:gd name="connsiteX2" fmla="*/ 5649951 w 5709424"/>
                <a:gd name="connsiteY2" fmla="*/ 817756 h 1248937"/>
                <a:gd name="connsiteX3" fmla="*/ 2259980 w 5709424"/>
                <a:gd name="connsiteY3" fmla="*/ 1248937 h 1248937"/>
                <a:gd name="connsiteX4" fmla="*/ 0 w 5709424"/>
                <a:gd name="connsiteY4" fmla="*/ 1248937 h 1248937"/>
                <a:gd name="connsiteX5" fmla="*/ 89210 w 5709424"/>
                <a:gd name="connsiteY5" fmla="*/ 1018478 h 12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9424" h="1248937">
                  <a:moveTo>
                    <a:pt x="89210" y="1018478"/>
                  </a:moveTo>
                  <a:lnTo>
                    <a:pt x="5709424" y="0"/>
                  </a:lnTo>
                  <a:lnTo>
                    <a:pt x="5649951" y="817756"/>
                  </a:lnTo>
                  <a:lnTo>
                    <a:pt x="2259980" y="1248937"/>
                  </a:lnTo>
                  <a:lnTo>
                    <a:pt x="0" y="1248937"/>
                  </a:lnTo>
                  <a:lnTo>
                    <a:pt x="89210" y="1018478"/>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D45AD436-72C9-BBD3-6E04-6545CB796E23}"/>
              </a:ext>
            </a:extLst>
          </p:cNvPr>
          <p:cNvGrpSpPr/>
          <p:nvPr/>
        </p:nvGrpSpPr>
        <p:grpSpPr>
          <a:xfrm>
            <a:off x="1791629" y="2193073"/>
            <a:ext cx="7188451" cy="1989053"/>
            <a:chOff x="1791629" y="2193073"/>
            <a:chExt cx="7188451" cy="1989053"/>
          </a:xfrm>
        </p:grpSpPr>
        <p:grpSp>
          <p:nvGrpSpPr>
            <p:cNvPr id="23" name="Group 22">
              <a:extLst>
                <a:ext uri="{FF2B5EF4-FFF2-40B4-BE49-F238E27FC236}">
                  <a16:creationId xmlns:a16="http://schemas.microsoft.com/office/drawing/2014/main" id="{A1E94EAF-9231-BD73-785B-872E5483290A}"/>
                </a:ext>
              </a:extLst>
            </p:cNvPr>
            <p:cNvGrpSpPr/>
            <p:nvPr/>
          </p:nvGrpSpPr>
          <p:grpSpPr>
            <a:xfrm>
              <a:off x="7577890" y="2779936"/>
              <a:ext cx="1402190" cy="1402190"/>
              <a:chOff x="7577890" y="2779936"/>
              <a:chExt cx="1402190" cy="1402190"/>
            </a:xfrm>
          </p:grpSpPr>
          <p:sp>
            <p:nvSpPr>
              <p:cNvPr id="11" name="Rectangle 10">
                <a:extLst>
                  <a:ext uri="{FF2B5EF4-FFF2-40B4-BE49-F238E27FC236}">
                    <a16:creationId xmlns:a16="http://schemas.microsoft.com/office/drawing/2014/main" id="{327E1ABB-9C50-206E-23BC-481BD08041B5}"/>
                  </a:ext>
                </a:extLst>
              </p:cNvPr>
              <p:cNvSpPr/>
              <p:nvPr/>
            </p:nvSpPr>
            <p:spPr>
              <a:xfrm>
                <a:off x="7577890" y="2779936"/>
                <a:ext cx="1402190" cy="140219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4E8A51-5797-A3CE-EE46-BEAB464A1CD4}"/>
                  </a:ext>
                </a:extLst>
              </p:cNvPr>
              <p:cNvSpPr/>
              <p:nvPr/>
            </p:nvSpPr>
            <p:spPr>
              <a:xfrm>
                <a:off x="7789052" y="3014443"/>
                <a:ext cx="884980" cy="878418"/>
              </a:xfrm>
              <a:prstGeom prst="ellipse">
                <a:avLst/>
              </a:prstGeom>
              <a:gradFill flip="none" rotWithShape="1">
                <a:gsLst>
                  <a:gs pos="0">
                    <a:schemeClr val="accent1">
                      <a:tint val="66000"/>
                      <a:satMod val="160000"/>
                      <a:lumMod val="99614"/>
                      <a:lumOff val="386"/>
                    </a:schemeClr>
                  </a:gs>
                  <a:gs pos="3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49035D6-BC00-0E31-8EA2-0A9D6D1DA06A}"/>
                  </a:ext>
                </a:extLst>
              </p:cNvPr>
              <p:cNvGrpSpPr/>
              <p:nvPr/>
            </p:nvGrpSpPr>
            <p:grpSpPr>
              <a:xfrm>
                <a:off x="7764735" y="3279934"/>
                <a:ext cx="909297" cy="347435"/>
                <a:chOff x="6479636" y="3437234"/>
                <a:chExt cx="878418" cy="347435"/>
              </a:xfrm>
            </p:grpSpPr>
            <p:sp>
              <p:nvSpPr>
                <p:cNvPr id="13" name="Arc 12">
                  <a:extLst>
                    <a:ext uri="{FF2B5EF4-FFF2-40B4-BE49-F238E27FC236}">
                      <a16:creationId xmlns:a16="http://schemas.microsoft.com/office/drawing/2014/main" id="{AE766127-F6A2-EF9C-37AD-D97F2E7F91A4}"/>
                    </a:ext>
                  </a:extLst>
                </p:cNvPr>
                <p:cNvSpPr/>
                <p:nvPr/>
              </p:nvSpPr>
              <p:spPr>
                <a:xfrm rot="10800000">
                  <a:off x="6503127" y="3438222"/>
                  <a:ext cx="854927" cy="346447"/>
                </a:xfrm>
                <a:prstGeom prst="arc">
                  <a:avLst>
                    <a:gd name="adj1" fmla="val 16199983"/>
                    <a:gd name="adj2" fmla="val 0"/>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696A862F-1E5C-5605-A954-84A06DBEA2A5}"/>
                    </a:ext>
                  </a:extLst>
                </p:cNvPr>
                <p:cNvSpPr/>
                <p:nvPr/>
              </p:nvSpPr>
              <p:spPr>
                <a:xfrm rot="10800000" flipH="1">
                  <a:off x="6479636" y="3437234"/>
                  <a:ext cx="878418" cy="346447"/>
                </a:xfrm>
                <a:prstGeom prst="arc">
                  <a:avLst>
                    <a:gd name="adj1" fmla="val 16199983"/>
                    <a:gd name="adj2" fmla="val 4"/>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8" name="TextBox 7">
              <a:extLst>
                <a:ext uri="{FF2B5EF4-FFF2-40B4-BE49-F238E27FC236}">
                  <a16:creationId xmlns:a16="http://schemas.microsoft.com/office/drawing/2014/main" id="{48245FC7-1B33-E2CD-B1FA-2531B451A6CA}"/>
                </a:ext>
              </a:extLst>
            </p:cNvPr>
            <p:cNvSpPr txBox="1"/>
            <p:nvPr/>
          </p:nvSpPr>
          <p:spPr>
            <a:xfrm>
              <a:off x="5375514" y="2664327"/>
              <a:ext cx="2022087"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Three-dimensional sphere embedded.</a:t>
              </a:r>
            </a:p>
          </p:txBody>
        </p:sp>
        <p:sp>
          <p:nvSpPr>
            <p:cNvPr id="17" name="Freeform 16">
              <a:extLst>
                <a:ext uri="{FF2B5EF4-FFF2-40B4-BE49-F238E27FC236}">
                  <a16:creationId xmlns:a16="http://schemas.microsoft.com/office/drawing/2014/main" id="{5E64B3E5-58FA-F04E-341A-845931280A11}"/>
                </a:ext>
              </a:extLst>
            </p:cNvPr>
            <p:cNvSpPr/>
            <p:nvPr/>
          </p:nvSpPr>
          <p:spPr>
            <a:xfrm>
              <a:off x="1791629" y="2193073"/>
              <a:ext cx="5560742" cy="1286107"/>
            </a:xfrm>
            <a:custGeom>
              <a:avLst/>
              <a:gdLst>
                <a:gd name="connsiteX0" fmla="*/ 74342 w 5560742"/>
                <a:gd name="connsiteY0" fmla="*/ 14868 h 1286107"/>
                <a:gd name="connsiteX1" fmla="*/ 3100039 w 5560742"/>
                <a:gd name="connsiteY1" fmla="*/ 0 h 1286107"/>
                <a:gd name="connsiteX2" fmla="*/ 5560742 w 5560742"/>
                <a:gd name="connsiteY2" fmla="*/ 475786 h 1286107"/>
                <a:gd name="connsiteX3" fmla="*/ 5397191 w 5560742"/>
                <a:gd name="connsiteY3" fmla="*/ 1286107 h 1286107"/>
                <a:gd name="connsiteX4" fmla="*/ 0 w 5560742"/>
                <a:gd name="connsiteY4" fmla="*/ 312234 h 1286107"/>
                <a:gd name="connsiteX5" fmla="*/ 74342 w 5560742"/>
                <a:gd name="connsiteY5" fmla="*/ 14868 h 128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0742" h="1286107">
                  <a:moveTo>
                    <a:pt x="74342" y="14868"/>
                  </a:moveTo>
                  <a:lnTo>
                    <a:pt x="3100039" y="0"/>
                  </a:lnTo>
                  <a:lnTo>
                    <a:pt x="5560742" y="475786"/>
                  </a:lnTo>
                  <a:lnTo>
                    <a:pt x="5397191" y="1286107"/>
                  </a:lnTo>
                  <a:lnTo>
                    <a:pt x="0" y="312234"/>
                  </a:lnTo>
                  <a:lnTo>
                    <a:pt x="74342" y="14868"/>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AF26A43D-9C99-9ED2-04F1-B1A625C43684}"/>
              </a:ext>
            </a:extLst>
          </p:cNvPr>
          <p:cNvGrpSpPr/>
          <p:nvPr/>
        </p:nvGrpSpPr>
        <p:grpSpPr>
          <a:xfrm>
            <a:off x="1709854" y="4980878"/>
            <a:ext cx="6911976" cy="929268"/>
            <a:chOff x="1709854" y="4980878"/>
            <a:chExt cx="6911976" cy="929268"/>
          </a:xfrm>
        </p:grpSpPr>
        <p:sp>
          <p:nvSpPr>
            <p:cNvPr id="9" name="TextBox 8">
              <a:extLst>
                <a:ext uri="{FF2B5EF4-FFF2-40B4-BE49-F238E27FC236}">
                  <a16:creationId xmlns:a16="http://schemas.microsoft.com/office/drawing/2014/main" id="{80C1E0B5-FD9E-78D8-60CA-A6DCAD6CD4B0}"/>
                </a:ext>
              </a:extLst>
            </p:cNvPr>
            <p:cNvSpPr txBox="1"/>
            <p:nvPr/>
          </p:nvSpPr>
          <p:spPr>
            <a:xfrm>
              <a:off x="5565521" y="5189034"/>
              <a:ext cx="3056309"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Recover line element for spherical space.</a:t>
              </a:r>
            </a:p>
          </p:txBody>
        </p:sp>
        <p:sp>
          <p:nvSpPr>
            <p:cNvPr id="18" name="Freeform 17">
              <a:extLst>
                <a:ext uri="{FF2B5EF4-FFF2-40B4-BE49-F238E27FC236}">
                  <a16:creationId xmlns:a16="http://schemas.microsoft.com/office/drawing/2014/main" id="{4439CAC8-1D76-B011-C557-B173BD02C86A}"/>
                </a:ext>
              </a:extLst>
            </p:cNvPr>
            <p:cNvSpPr/>
            <p:nvPr/>
          </p:nvSpPr>
          <p:spPr>
            <a:xfrm>
              <a:off x="1709854" y="4980878"/>
              <a:ext cx="6363629" cy="929268"/>
            </a:xfrm>
            <a:custGeom>
              <a:avLst/>
              <a:gdLst>
                <a:gd name="connsiteX0" fmla="*/ 170985 w 6363629"/>
                <a:gd name="connsiteY0" fmla="*/ 0 h 929268"/>
                <a:gd name="connsiteX1" fmla="*/ 170985 w 6363629"/>
                <a:gd name="connsiteY1" fmla="*/ 0 h 929268"/>
                <a:gd name="connsiteX2" fmla="*/ 319668 w 6363629"/>
                <a:gd name="connsiteY2" fmla="*/ 7434 h 929268"/>
                <a:gd name="connsiteX3" fmla="*/ 6363629 w 6363629"/>
                <a:gd name="connsiteY3" fmla="*/ 163551 h 929268"/>
                <a:gd name="connsiteX4" fmla="*/ 6237248 w 6363629"/>
                <a:gd name="connsiteY4" fmla="*/ 929268 h 929268"/>
                <a:gd name="connsiteX5" fmla="*/ 0 w 6363629"/>
                <a:gd name="connsiteY5" fmla="*/ 743415 h 929268"/>
                <a:gd name="connsiteX6" fmla="*/ 170985 w 6363629"/>
                <a:gd name="connsiteY6" fmla="*/ 0 h 92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3629" h="929268">
                  <a:moveTo>
                    <a:pt x="170985" y="0"/>
                  </a:moveTo>
                  <a:lnTo>
                    <a:pt x="170985" y="0"/>
                  </a:lnTo>
                  <a:lnTo>
                    <a:pt x="319668" y="7434"/>
                  </a:lnTo>
                  <a:lnTo>
                    <a:pt x="6363629" y="163551"/>
                  </a:lnTo>
                  <a:lnTo>
                    <a:pt x="6237248" y="929268"/>
                  </a:lnTo>
                  <a:lnTo>
                    <a:pt x="0" y="743415"/>
                  </a:lnTo>
                  <a:lnTo>
                    <a:pt x="170985"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438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D778-9540-36F1-A595-B161C47DEC95}"/>
              </a:ext>
            </a:extLst>
          </p:cNvPr>
          <p:cNvSpPr>
            <a:spLocks noGrp="1"/>
          </p:cNvSpPr>
          <p:nvPr>
            <p:ph type="title"/>
          </p:nvPr>
        </p:nvSpPr>
        <p:spPr>
          <a:xfrm>
            <a:off x="1626375" y="109097"/>
            <a:ext cx="7783661" cy="653352"/>
          </a:xfrm>
        </p:spPr>
        <p:txBody>
          <a:bodyPr>
            <a:normAutofit fontScale="90000"/>
          </a:bodyPr>
          <a:lstStyle/>
          <a:p>
            <a:r>
              <a:rPr lang="en-US" dirty="0"/>
              <a:t>de Sitter uses the same construction</a:t>
            </a:r>
          </a:p>
        </p:txBody>
      </p:sp>
      <p:sp>
        <p:nvSpPr>
          <p:cNvPr id="3" name="Content Placeholder 2">
            <a:extLst>
              <a:ext uri="{FF2B5EF4-FFF2-40B4-BE49-F238E27FC236}">
                <a16:creationId xmlns:a16="http://schemas.microsoft.com/office/drawing/2014/main" id="{3230C985-B992-0EC8-E396-DC0A4EA59319}"/>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2838E0DA-FD31-3DB2-2F23-EAF1A1D18BAF}"/>
              </a:ext>
            </a:extLst>
          </p:cNvPr>
          <p:cNvSpPr>
            <a:spLocks noGrp="1"/>
          </p:cNvSpPr>
          <p:nvPr>
            <p:ph type="sldNum" sz="quarter" idx="12"/>
          </p:nvPr>
        </p:nvSpPr>
        <p:spPr/>
        <p:txBody>
          <a:bodyPr/>
          <a:lstStyle/>
          <a:p>
            <a:fld id="{B9304382-F642-5846-B397-678ADB7FD52A}" type="slidenum">
              <a:rPr lang="en-US" smtClean="0"/>
              <a:t>17</a:t>
            </a:fld>
            <a:endParaRPr lang="en-US"/>
          </a:p>
        </p:txBody>
      </p:sp>
      <p:pic>
        <p:nvPicPr>
          <p:cNvPr id="5" name="Picture 4">
            <a:extLst>
              <a:ext uri="{FF2B5EF4-FFF2-40B4-BE49-F238E27FC236}">
                <a16:creationId xmlns:a16="http://schemas.microsoft.com/office/drawing/2014/main" id="{0E1C1162-1056-06B5-2251-3180627A7CFC}"/>
              </a:ext>
            </a:extLst>
          </p:cNvPr>
          <p:cNvPicPr>
            <a:picLocks noChangeAspect="1"/>
          </p:cNvPicPr>
          <p:nvPr/>
        </p:nvPicPr>
        <p:blipFill>
          <a:blip r:embed="rId2"/>
          <a:stretch>
            <a:fillRect/>
          </a:stretch>
        </p:blipFill>
        <p:spPr>
          <a:xfrm>
            <a:off x="2391390" y="1064813"/>
            <a:ext cx="4213302" cy="781850"/>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3DDF66E-618F-E340-4808-90D88DFBA491}"/>
              </a:ext>
            </a:extLst>
          </p:cNvPr>
          <p:cNvPicPr>
            <a:picLocks noChangeAspect="1"/>
          </p:cNvPicPr>
          <p:nvPr/>
        </p:nvPicPr>
        <p:blipFill>
          <a:blip r:embed="rId3"/>
          <a:stretch>
            <a:fillRect/>
          </a:stretch>
        </p:blipFill>
        <p:spPr>
          <a:xfrm>
            <a:off x="2033635" y="2139933"/>
            <a:ext cx="4928812" cy="1777916"/>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FDA772F-0284-610C-CBF4-66C94F118E2A}"/>
              </a:ext>
            </a:extLst>
          </p:cNvPr>
          <p:cNvPicPr>
            <a:picLocks noChangeAspect="1"/>
          </p:cNvPicPr>
          <p:nvPr/>
        </p:nvPicPr>
        <p:blipFill>
          <a:blip r:embed="rId4"/>
          <a:stretch>
            <a:fillRect/>
          </a:stretch>
        </p:blipFill>
        <p:spPr>
          <a:xfrm>
            <a:off x="1563028" y="4177666"/>
            <a:ext cx="5412402" cy="384060"/>
          </a:xfrm>
          <a:prstGeom prst="rect">
            <a:avLst/>
          </a:prstGeom>
          <a:ln>
            <a:solidFill>
              <a:schemeClr val="accent1">
                <a:shade val="15000"/>
              </a:schemeClr>
            </a:solidFill>
          </a:ln>
          <a:effectLst>
            <a:outerShdw blurRad="50800" dist="38100" dir="2700000" algn="tl" rotWithShape="0">
              <a:prstClr val="black">
                <a:alpha val="40000"/>
              </a:prstClr>
            </a:outerShdw>
          </a:effectLst>
        </p:spPr>
      </p:pic>
      <p:grpSp>
        <p:nvGrpSpPr>
          <p:cNvPr id="17" name="Group 16">
            <a:extLst>
              <a:ext uri="{FF2B5EF4-FFF2-40B4-BE49-F238E27FC236}">
                <a16:creationId xmlns:a16="http://schemas.microsoft.com/office/drawing/2014/main" id="{D34D4BC0-13BD-2EBB-E54D-68FA96D66892}"/>
              </a:ext>
            </a:extLst>
          </p:cNvPr>
          <p:cNvGrpSpPr/>
          <p:nvPr/>
        </p:nvGrpSpPr>
        <p:grpSpPr>
          <a:xfrm>
            <a:off x="698811" y="5129561"/>
            <a:ext cx="3583257" cy="1226634"/>
            <a:chOff x="698811" y="5129561"/>
            <a:chExt cx="3583257" cy="1226634"/>
          </a:xfrm>
        </p:grpSpPr>
        <p:sp>
          <p:nvSpPr>
            <p:cNvPr id="15" name="Freeform 14">
              <a:extLst>
                <a:ext uri="{FF2B5EF4-FFF2-40B4-BE49-F238E27FC236}">
                  <a16:creationId xmlns:a16="http://schemas.microsoft.com/office/drawing/2014/main" id="{7DF4CCA2-8AC0-5253-05D6-8B9B3F5DA978}"/>
                </a:ext>
              </a:extLst>
            </p:cNvPr>
            <p:cNvSpPr/>
            <p:nvPr/>
          </p:nvSpPr>
          <p:spPr>
            <a:xfrm>
              <a:off x="780585" y="5144429"/>
              <a:ext cx="3077737" cy="1211766"/>
            </a:xfrm>
            <a:custGeom>
              <a:avLst/>
              <a:gdLst>
                <a:gd name="connsiteX0" fmla="*/ 96644 w 3077737"/>
                <a:gd name="connsiteY0" fmla="*/ 0 h 1211766"/>
                <a:gd name="connsiteX1" fmla="*/ 96644 w 3077737"/>
                <a:gd name="connsiteY1" fmla="*/ 0 h 1211766"/>
                <a:gd name="connsiteX2" fmla="*/ 3077737 w 3077737"/>
                <a:gd name="connsiteY2" fmla="*/ 52039 h 1211766"/>
                <a:gd name="connsiteX3" fmla="*/ 3018264 w 3077737"/>
                <a:gd name="connsiteY3" fmla="*/ 1211766 h 1211766"/>
                <a:gd name="connsiteX4" fmla="*/ 0 w 3077737"/>
                <a:gd name="connsiteY4" fmla="*/ 1174595 h 1211766"/>
                <a:gd name="connsiteX5" fmla="*/ 96644 w 3077737"/>
                <a:gd name="connsiteY5" fmla="*/ 0 h 121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737" h="1211766">
                  <a:moveTo>
                    <a:pt x="96644" y="0"/>
                  </a:moveTo>
                  <a:lnTo>
                    <a:pt x="96644" y="0"/>
                  </a:lnTo>
                  <a:lnTo>
                    <a:pt x="3077737" y="52039"/>
                  </a:lnTo>
                  <a:lnTo>
                    <a:pt x="3018264" y="1211766"/>
                  </a:lnTo>
                  <a:lnTo>
                    <a:pt x="0" y="1174595"/>
                  </a:lnTo>
                  <a:lnTo>
                    <a:pt x="96644"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3643E5F-5E3E-40A3-DA99-3AC59AACF387}"/>
                </a:ext>
              </a:extLst>
            </p:cNvPr>
            <p:cNvSpPr txBox="1"/>
            <p:nvPr/>
          </p:nvSpPr>
          <p:spPr>
            <a:xfrm>
              <a:off x="698811" y="5129561"/>
              <a:ext cx="3583257" cy="120032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Hand-written version send to Einstein by de Sitter in letter of March 20, 1917.</a:t>
              </a:r>
            </a:p>
          </p:txBody>
        </p:sp>
      </p:grpSp>
      <p:sp>
        <p:nvSpPr>
          <p:cNvPr id="13" name="Freeform 12">
            <a:extLst>
              <a:ext uri="{FF2B5EF4-FFF2-40B4-BE49-F238E27FC236}">
                <a16:creationId xmlns:a16="http://schemas.microsoft.com/office/drawing/2014/main" id="{14560A68-7929-4B4A-C0CB-000DAF594330}"/>
              </a:ext>
            </a:extLst>
          </p:cNvPr>
          <p:cNvSpPr/>
          <p:nvPr/>
        </p:nvSpPr>
        <p:spPr>
          <a:xfrm>
            <a:off x="4527395" y="1880839"/>
            <a:ext cx="4311805" cy="2059259"/>
          </a:xfrm>
          <a:custGeom>
            <a:avLst/>
            <a:gdLst>
              <a:gd name="connsiteX0" fmla="*/ 22303 w 4311805"/>
              <a:gd name="connsiteY0" fmla="*/ 1234068 h 2059259"/>
              <a:gd name="connsiteX1" fmla="*/ 4207727 w 4311805"/>
              <a:gd name="connsiteY1" fmla="*/ 0 h 2059259"/>
              <a:gd name="connsiteX2" fmla="*/ 4222595 w 4311805"/>
              <a:gd name="connsiteY2" fmla="*/ 104078 h 2059259"/>
              <a:gd name="connsiteX3" fmla="*/ 4311805 w 4311805"/>
              <a:gd name="connsiteY3" fmla="*/ 2059259 h 2059259"/>
              <a:gd name="connsiteX4" fmla="*/ 0 w 4311805"/>
              <a:gd name="connsiteY4" fmla="*/ 1910576 h 2059259"/>
              <a:gd name="connsiteX5" fmla="*/ 22303 w 4311805"/>
              <a:gd name="connsiteY5" fmla="*/ 1234068 h 205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1805" h="2059259">
                <a:moveTo>
                  <a:pt x="22303" y="1234068"/>
                </a:moveTo>
                <a:lnTo>
                  <a:pt x="4207727" y="0"/>
                </a:lnTo>
                <a:lnTo>
                  <a:pt x="4222595" y="104078"/>
                </a:lnTo>
                <a:lnTo>
                  <a:pt x="4311805" y="2059259"/>
                </a:lnTo>
                <a:lnTo>
                  <a:pt x="0" y="1910576"/>
                </a:lnTo>
                <a:lnTo>
                  <a:pt x="22303" y="1234068"/>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C6532651-6204-7C98-C369-D2736516403F}"/>
              </a:ext>
            </a:extLst>
          </p:cNvPr>
          <p:cNvSpPr/>
          <p:nvPr/>
        </p:nvSpPr>
        <p:spPr>
          <a:xfrm>
            <a:off x="1821366" y="4096215"/>
            <a:ext cx="6556917" cy="1263805"/>
          </a:xfrm>
          <a:custGeom>
            <a:avLst/>
            <a:gdLst>
              <a:gd name="connsiteX0" fmla="*/ 133814 w 6556917"/>
              <a:gd name="connsiteY0" fmla="*/ 0 h 1263805"/>
              <a:gd name="connsiteX1" fmla="*/ 133814 w 6556917"/>
              <a:gd name="connsiteY1" fmla="*/ 0 h 1263805"/>
              <a:gd name="connsiteX2" fmla="*/ 245327 w 6556917"/>
              <a:gd name="connsiteY2" fmla="*/ 0 h 1263805"/>
              <a:gd name="connsiteX3" fmla="*/ 6549483 w 6556917"/>
              <a:gd name="connsiteY3" fmla="*/ 460917 h 1263805"/>
              <a:gd name="connsiteX4" fmla="*/ 6556917 w 6556917"/>
              <a:gd name="connsiteY4" fmla="*/ 1263805 h 1263805"/>
              <a:gd name="connsiteX5" fmla="*/ 0 w 6556917"/>
              <a:gd name="connsiteY5" fmla="*/ 446048 h 1263805"/>
              <a:gd name="connsiteX6" fmla="*/ 133814 w 6556917"/>
              <a:gd name="connsiteY6" fmla="*/ 0 h 126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6917" h="1263805">
                <a:moveTo>
                  <a:pt x="133814" y="0"/>
                </a:moveTo>
                <a:lnTo>
                  <a:pt x="133814" y="0"/>
                </a:lnTo>
                <a:lnTo>
                  <a:pt x="245327" y="0"/>
                </a:lnTo>
                <a:lnTo>
                  <a:pt x="6549483" y="460917"/>
                </a:lnTo>
                <a:lnTo>
                  <a:pt x="6556917" y="1263805"/>
                </a:lnTo>
                <a:lnTo>
                  <a:pt x="0" y="446048"/>
                </a:lnTo>
                <a:lnTo>
                  <a:pt x="133814"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66D4F52-E7D7-0313-B37D-71E091E65610}"/>
              </a:ext>
            </a:extLst>
          </p:cNvPr>
          <p:cNvGrpSpPr/>
          <p:nvPr/>
        </p:nvGrpSpPr>
        <p:grpSpPr>
          <a:xfrm>
            <a:off x="0" y="2044444"/>
            <a:ext cx="4282068" cy="1873405"/>
            <a:chOff x="0" y="2035536"/>
            <a:chExt cx="4282068" cy="1873405"/>
          </a:xfrm>
        </p:grpSpPr>
        <p:sp>
          <p:nvSpPr>
            <p:cNvPr id="12" name="Freeform 11">
              <a:extLst>
                <a:ext uri="{FF2B5EF4-FFF2-40B4-BE49-F238E27FC236}">
                  <a16:creationId xmlns:a16="http://schemas.microsoft.com/office/drawing/2014/main" id="{94EB34C9-1D70-D5CB-687F-082AA7AAB957}"/>
                </a:ext>
              </a:extLst>
            </p:cNvPr>
            <p:cNvSpPr/>
            <p:nvPr/>
          </p:nvSpPr>
          <p:spPr>
            <a:xfrm>
              <a:off x="44604" y="2035536"/>
              <a:ext cx="4237464" cy="1873405"/>
            </a:xfrm>
            <a:custGeom>
              <a:avLst/>
              <a:gdLst>
                <a:gd name="connsiteX0" fmla="*/ 59473 w 4237464"/>
                <a:gd name="connsiteY0" fmla="*/ 0 h 1873405"/>
                <a:gd name="connsiteX1" fmla="*/ 4237464 w 4237464"/>
                <a:gd name="connsiteY1" fmla="*/ 996175 h 1873405"/>
                <a:gd name="connsiteX2" fmla="*/ 4155688 w 4237464"/>
                <a:gd name="connsiteY2" fmla="*/ 1873405 h 1873405"/>
                <a:gd name="connsiteX3" fmla="*/ 0 w 4237464"/>
                <a:gd name="connsiteY3" fmla="*/ 1516566 h 1873405"/>
                <a:gd name="connsiteX4" fmla="*/ 59473 w 4237464"/>
                <a:gd name="connsiteY4" fmla="*/ 0 h 1873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7464" h="1873405">
                  <a:moveTo>
                    <a:pt x="59473" y="0"/>
                  </a:moveTo>
                  <a:lnTo>
                    <a:pt x="4237464" y="996175"/>
                  </a:lnTo>
                  <a:lnTo>
                    <a:pt x="4155688" y="1873405"/>
                  </a:lnTo>
                  <a:lnTo>
                    <a:pt x="0" y="1516566"/>
                  </a:lnTo>
                  <a:lnTo>
                    <a:pt x="59473"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A5C1969-9182-97D4-78D5-1AE9E2D20C25}"/>
                </a:ext>
              </a:extLst>
            </p:cNvPr>
            <p:cNvSpPr txBox="1"/>
            <p:nvPr/>
          </p:nvSpPr>
          <p:spPr>
            <a:xfrm>
              <a:off x="0" y="2139933"/>
              <a:ext cx="1967644"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Einstein’s 1917 construction of a three-dimensional spherical space.</a:t>
              </a:r>
            </a:p>
          </p:txBody>
        </p:sp>
      </p:grpSp>
      <p:sp>
        <p:nvSpPr>
          <p:cNvPr id="9" name="TextBox 8">
            <a:extLst>
              <a:ext uri="{FF2B5EF4-FFF2-40B4-BE49-F238E27FC236}">
                <a16:creationId xmlns:a16="http://schemas.microsoft.com/office/drawing/2014/main" id="{3CB0E90E-6538-8373-4006-21782F55E7F0}"/>
              </a:ext>
            </a:extLst>
          </p:cNvPr>
          <p:cNvSpPr txBox="1"/>
          <p:nvPr/>
        </p:nvSpPr>
        <p:spPr>
          <a:xfrm>
            <a:off x="7119291" y="2111297"/>
            <a:ext cx="2130567" cy="1477328"/>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De Sitter’s 1917 construction of a four-dimensional hypersphere (using </a:t>
            </a: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ict</a:t>
            </a:r>
            <a:r>
              <a:rPr lang="en-US" i="1" dirty="0">
                <a:latin typeface="Times New Roman" panose="02020603050405020304" pitchFamily="18" charset="0"/>
                <a:cs typeface="Times New Roman" panose="02020603050405020304" pitchFamily="18" charset="0"/>
              </a:rPr>
              <a:t>)</a:t>
            </a:r>
            <a:endParaRPr lang="en-US" baseline="-25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67D0352-6F5A-6CA7-703B-69CC3F1F2585}"/>
              </a:ext>
            </a:extLst>
          </p:cNvPr>
          <p:cNvSpPr txBox="1"/>
          <p:nvPr/>
        </p:nvSpPr>
        <p:spPr>
          <a:xfrm>
            <a:off x="6045990" y="4624003"/>
            <a:ext cx="2514484"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And a four-dimensional hyperboloid using </a:t>
            </a: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ct</a:t>
            </a:r>
            <a:r>
              <a:rPr lang="en-US" dirty="0">
                <a:latin typeface="Times New Roman" panose="02020603050405020304" pitchFamily="18" charset="0"/>
                <a:cs typeface="Times New Roman" panose="02020603050405020304" pitchFamily="18" charset="0"/>
              </a:rPr>
              <a:t>.</a:t>
            </a:r>
          </a:p>
        </p:txBody>
      </p:sp>
      <p:pic>
        <p:nvPicPr>
          <p:cNvPr id="18" name="Picture 17" descr="A person with a beard and glasses&#10;&#10;Description automatically generated">
            <a:extLst>
              <a:ext uri="{FF2B5EF4-FFF2-40B4-BE49-F238E27FC236}">
                <a16:creationId xmlns:a16="http://schemas.microsoft.com/office/drawing/2014/main" id="{B02959A0-7CC7-0F11-FB4F-2417B79C7D19}"/>
              </a:ext>
            </a:extLst>
          </p:cNvPr>
          <p:cNvPicPr>
            <a:picLocks noChangeAspect="1"/>
          </p:cNvPicPr>
          <p:nvPr/>
        </p:nvPicPr>
        <p:blipFill>
          <a:blip r:embed="rId5"/>
          <a:stretch>
            <a:fillRect/>
          </a:stretch>
        </p:blipFill>
        <p:spPr>
          <a:xfrm>
            <a:off x="188071" y="134454"/>
            <a:ext cx="1449898" cy="1640674"/>
          </a:xfrm>
          <a:prstGeom prst="rect">
            <a:avLst/>
          </a:prstGeom>
        </p:spPr>
      </p:pic>
    </p:spTree>
    <p:extLst>
      <p:ext uri="{BB962C8B-B14F-4D97-AF65-F5344CB8AC3E}">
        <p14:creationId xmlns:p14="http://schemas.microsoft.com/office/powerpoint/2010/main" val="177523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572D4EF-4CE9-D8F7-06A5-63EBBDF4165B}"/>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F74BC-3A5C-D7F3-6973-D4ABFEF47550}"/>
              </a:ext>
            </a:extLst>
          </p:cNvPr>
          <p:cNvSpPr>
            <a:spLocks noGrp="1"/>
          </p:cNvSpPr>
          <p:nvPr>
            <p:ph type="title"/>
          </p:nvPr>
        </p:nvSpPr>
        <p:spPr>
          <a:xfrm>
            <a:off x="118946" y="1716555"/>
            <a:ext cx="5949039" cy="1325563"/>
          </a:xfrm>
        </p:spPr>
        <p:txBody>
          <a:bodyPr>
            <a:normAutofit fontScale="90000"/>
          </a:bodyPr>
          <a:lstStyle/>
          <a:p>
            <a:pPr algn="r"/>
            <a:r>
              <a:rPr lang="en-US" sz="6700" dirty="0"/>
              <a:t>The Solution</a:t>
            </a:r>
            <a:br>
              <a:rPr lang="en-US" dirty="0"/>
            </a:br>
            <a:r>
              <a:rPr lang="en-US" dirty="0"/>
              <a:t>Geometry versus Analysis</a:t>
            </a:r>
          </a:p>
        </p:txBody>
      </p:sp>
      <p:sp>
        <p:nvSpPr>
          <p:cNvPr id="3" name="Content Placeholder 2">
            <a:extLst>
              <a:ext uri="{FF2B5EF4-FFF2-40B4-BE49-F238E27FC236}">
                <a16:creationId xmlns:a16="http://schemas.microsoft.com/office/drawing/2014/main" id="{A9F9CCA3-576D-9DBE-788D-4E4F335DAEE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9E23BE2-4379-E86F-2826-C21FF85957A0}"/>
              </a:ext>
            </a:extLst>
          </p:cNvPr>
          <p:cNvSpPr>
            <a:spLocks noGrp="1"/>
          </p:cNvSpPr>
          <p:nvPr>
            <p:ph type="sldNum" sz="quarter" idx="12"/>
          </p:nvPr>
        </p:nvSpPr>
        <p:spPr/>
        <p:txBody>
          <a:bodyPr/>
          <a:lstStyle/>
          <a:p>
            <a:fld id="{B9304382-F642-5846-B397-678ADB7FD52A}" type="slidenum">
              <a:rPr lang="en-US" smtClean="0"/>
              <a:t>18</a:t>
            </a:fld>
            <a:endParaRPr lang="en-US"/>
          </a:p>
        </p:txBody>
      </p:sp>
    </p:spTree>
    <p:extLst>
      <p:ext uri="{BB962C8B-B14F-4D97-AF65-F5344CB8AC3E}">
        <p14:creationId xmlns:p14="http://schemas.microsoft.com/office/powerpoint/2010/main" val="360244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4A54811F-06A4-112D-0234-4EFB25742FA2}"/>
              </a:ext>
            </a:extLst>
          </p:cNvPr>
          <p:cNvSpPr/>
          <p:nvPr/>
        </p:nvSpPr>
        <p:spPr>
          <a:xfrm>
            <a:off x="170985" y="2074124"/>
            <a:ext cx="4036742" cy="2728332"/>
          </a:xfrm>
          <a:custGeom>
            <a:avLst/>
            <a:gdLst>
              <a:gd name="connsiteX0" fmla="*/ 170986 w 4036742"/>
              <a:gd name="connsiteY0" fmla="*/ 0 h 2728332"/>
              <a:gd name="connsiteX1" fmla="*/ 170986 w 4036742"/>
              <a:gd name="connsiteY1" fmla="*/ 0 h 2728332"/>
              <a:gd name="connsiteX2" fmla="*/ 4036742 w 4036742"/>
              <a:gd name="connsiteY2" fmla="*/ 245327 h 2728332"/>
              <a:gd name="connsiteX3" fmla="*/ 3836020 w 4036742"/>
              <a:gd name="connsiteY3" fmla="*/ 2728332 h 2728332"/>
              <a:gd name="connsiteX4" fmla="*/ 0 w 4036742"/>
              <a:gd name="connsiteY4" fmla="*/ 2579649 h 2728332"/>
              <a:gd name="connsiteX5" fmla="*/ 170986 w 4036742"/>
              <a:gd name="connsiteY5" fmla="*/ 0 h 272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6742" h="2728332">
                <a:moveTo>
                  <a:pt x="170986" y="0"/>
                </a:moveTo>
                <a:lnTo>
                  <a:pt x="170986" y="0"/>
                </a:lnTo>
                <a:lnTo>
                  <a:pt x="4036742" y="245327"/>
                </a:lnTo>
                <a:lnTo>
                  <a:pt x="3836020" y="2728332"/>
                </a:lnTo>
                <a:lnTo>
                  <a:pt x="0" y="2579649"/>
                </a:lnTo>
                <a:lnTo>
                  <a:pt x="170986" y="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ACCD5F-6956-7E3C-0BDB-8B2E0E81A1EB}"/>
              </a:ext>
            </a:extLst>
          </p:cNvPr>
          <p:cNvSpPr>
            <a:spLocks noGrp="1"/>
          </p:cNvSpPr>
          <p:nvPr>
            <p:ph type="title"/>
          </p:nvPr>
        </p:nvSpPr>
        <p:spPr>
          <a:xfrm>
            <a:off x="2938579" y="176906"/>
            <a:ext cx="3445262" cy="727694"/>
          </a:xfrm>
        </p:spPr>
        <p:txBody>
          <a:bodyPr/>
          <a:lstStyle/>
          <a:p>
            <a:r>
              <a:rPr lang="en-US" dirty="0"/>
              <a:t>Modern View</a:t>
            </a:r>
          </a:p>
        </p:txBody>
      </p:sp>
      <p:sp>
        <p:nvSpPr>
          <p:cNvPr id="3" name="Content Placeholder 2">
            <a:extLst>
              <a:ext uri="{FF2B5EF4-FFF2-40B4-BE49-F238E27FC236}">
                <a16:creationId xmlns:a16="http://schemas.microsoft.com/office/drawing/2014/main" id="{C71E04B1-B6D2-AD07-3785-0BF8CFC35CB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B9C9F576-5411-1342-2BA7-356B36E82DEB}"/>
              </a:ext>
            </a:extLst>
          </p:cNvPr>
          <p:cNvSpPr>
            <a:spLocks noGrp="1"/>
          </p:cNvSpPr>
          <p:nvPr>
            <p:ph type="sldNum" sz="quarter" idx="12"/>
          </p:nvPr>
        </p:nvSpPr>
        <p:spPr/>
        <p:txBody>
          <a:bodyPr/>
          <a:lstStyle/>
          <a:p>
            <a:fld id="{B9304382-F642-5846-B397-678ADB7FD52A}" type="slidenum">
              <a:rPr lang="en-US" smtClean="0"/>
              <a:t>19</a:t>
            </a:fld>
            <a:endParaRPr lang="en-US"/>
          </a:p>
        </p:txBody>
      </p:sp>
      <p:sp>
        <p:nvSpPr>
          <p:cNvPr id="5" name="TextBox 4">
            <a:extLst>
              <a:ext uri="{FF2B5EF4-FFF2-40B4-BE49-F238E27FC236}">
                <a16:creationId xmlns:a16="http://schemas.microsoft.com/office/drawing/2014/main" id="{E5A66EC8-A051-2B73-B547-0EEB67FDA03A}"/>
              </a:ext>
            </a:extLst>
          </p:cNvPr>
          <p:cNvSpPr txBox="1"/>
          <p:nvPr/>
        </p:nvSpPr>
        <p:spPr>
          <a:xfrm>
            <a:off x="890453" y="2202133"/>
            <a:ext cx="2746265" cy="461665"/>
          </a:xfrm>
          <a:prstGeom prst="rect">
            <a:avLst/>
          </a:prstGeom>
          <a:noFill/>
          <a:ln>
            <a:noFill/>
          </a:ln>
        </p:spPr>
        <p:txBody>
          <a:bodyPr wrap="none" rtlCol="0">
            <a:spAutoFit/>
          </a:bodyPr>
          <a:lstStyle/>
          <a:p>
            <a:pPr algn="l"/>
            <a:r>
              <a:rPr lang="en-US" sz="2400" dirty="0">
                <a:latin typeface="Times New Roman" panose="02020603050405020304" pitchFamily="18" charset="0"/>
                <a:cs typeface="Times New Roman" panose="02020603050405020304" pitchFamily="18" charset="0"/>
              </a:rPr>
              <a:t>Geometry is primary</a:t>
            </a:r>
          </a:p>
        </p:txBody>
      </p:sp>
      <p:pic>
        <p:nvPicPr>
          <p:cNvPr id="7" name="Content Placeholder 6">
            <a:extLst>
              <a:ext uri="{FF2B5EF4-FFF2-40B4-BE49-F238E27FC236}">
                <a16:creationId xmlns:a16="http://schemas.microsoft.com/office/drawing/2014/main" id="{8F4C4E8E-3D33-E0D8-3645-2B6E37CE775E}"/>
              </a:ext>
            </a:extLst>
          </p:cNvPr>
          <p:cNvPicPr>
            <a:picLocks noChangeAspect="1"/>
          </p:cNvPicPr>
          <p:nvPr/>
        </p:nvPicPr>
        <p:blipFill>
          <a:blip r:embed="rId2"/>
          <a:stretch>
            <a:fillRect/>
          </a:stretch>
        </p:blipFill>
        <p:spPr>
          <a:xfrm>
            <a:off x="360035" y="2753385"/>
            <a:ext cx="3673287" cy="1911614"/>
          </a:xfrm>
          <a:prstGeom prst="rect">
            <a:avLst/>
          </a:prstGeom>
        </p:spPr>
      </p:pic>
      <p:grpSp>
        <p:nvGrpSpPr>
          <p:cNvPr id="19" name="Group 18">
            <a:extLst>
              <a:ext uri="{FF2B5EF4-FFF2-40B4-BE49-F238E27FC236}">
                <a16:creationId xmlns:a16="http://schemas.microsoft.com/office/drawing/2014/main" id="{8EA2F63F-905B-4E68-ADF5-C9DFECDE1D38}"/>
              </a:ext>
            </a:extLst>
          </p:cNvPr>
          <p:cNvGrpSpPr/>
          <p:nvPr/>
        </p:nvGrpSpPr>
        <p:grpSpPr>
          <a:xfrm>
            <a:off x="5218771" y="2074124"/>
            <a:ext cx="3754244" cy="2728332"/>
            <a:chOff x="5218771" y="2074124"/>
            <a:chExt cx="3754244" cy="2728332"/>
          </a:xfrm>
        </p:grpSpPr>
        <p:sp>
          <p:nvSpPr>
            <p:cNvPr id="15" name="Freeform 14">
              <a:extLst>
                <a:ext uri="{FF2B5EF4-FFF2-40B4-BE49-F238E27FC236}">
                  <a16:creationId xmlns:a16="http://schemas.microsoft.com/office/drawing/2014/main" id="{6B1879C9-D416-86CB-809D-EE57512A2D3D}"/>
                </a:ext>
              </a:extLst>
            </p:cNvPr>
            <p:cNvSpPr/>
            <p:nvPr/>
          </p:nvSpPr>
          <p:spPr>
            <a:xfrm flipH="1">
              <a:off x="5218771" y="2074124"/>
              <a:ext cx="3754244" cy="2728332"/>
            </a:xfrm>
            <a:custGeom>
              <a:avLst/>
              <a:gdLst>
                <a:gd name="connsiteX0" fmla="*/ 170986 w 4036742"/>
                <a:gd name="connsiteY0" fmla="*/ 0 h 2728332"/>
                <a:gd name="connsiteX1" fmla="*/ 170986 w 4036742"/>
                <a:gd name="connsiteY1" fmla="*/ 0 h 2728332"/>
                <a:gd name="connsiteX2" fmla="*/ 4036742 w 4036742"/>
                <a:gd name="connsiteY2" fmla="*/ 245327 h 2728332"/>
                <a:gd name="connsiteX3" fmla="*/ 3836020 w 4036742"/>
                <a:gd name="connsiteY3" fmla="*/ 2728332 h 2728332"/>
                <a:gd name="connsiteX4" fmla="*/ 0 w 4036742"/>
                <a:gd name="connsiteY4" fmla="*/ 2579649 h 2728332"/>
                <a:gd name="connsiteX5" fmla="*/ 170986 w 4036742"/>
                <a:gd name="connsiteY5" fmla="*/ 0 h 272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6742" h="2728332">
                  <a:moveTo>
                    <a:pt x="170986" y="0"/>
                  </a:moveTo>
                  <a:lnTo>
                    <a:pt x="170986" y="0"/>
                  </a:lnTo>
                  <a:lnTo>
                    <a:pt x="4036742" y="245327"/>
                  </a:lnTo>
                  <a:lnTo>
                    <a:pt x="3836020" y="2728332"/>
                  </a:lnTo>
                  <a:lnTo>
                    <a:pt x="0" y="2579649"/>
                  </a:lnTo>
                  <a:lnTo>
                    <a:pt x="170986"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5CA36B2-5BEB-C6FA-FF8C-EC711864FD9B}"/>
                </a:ext>
              </a:extLst>
            </p:cNvPr>
            <p:cNvSpPr txBox="1"/>
            <p:nvPr/>
          </p:nvSpPr>
          <p:spPr>
            <a:xfrm>
              <a:off x="5759156" y="2202133"/>
              <a:ext cx="2814721"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Analytic expressions are secondary</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5B57011-F666-A808-7549-B75B140D7DE2}"/>
                    </a:ext>
                  </a:extLst>
                </p:cNvPr>
                <p:cNvSpPr txBox="1"/>
                <p:nvPr/>
              </p:nvSpPr>
              <p:spPr>
                <a:xfrm>
                  <a:off x="5568974" y="3288800"/>
                  <a:ext cx="3356218" cy="1005147"/>
                </a:xfrm>
                <a:prstGeom prst="rect">
                  <a:avLst/>
                </a:prstGeom>
                <a:noFill/>
              </p:spPr>
              <p:txBody>
                <a:bodyPr wrap="square" rtlCol="0">
                  <a:spAutoFit/>
                </a:bodyPr>
                <a:lstStyle/>
                <a:p>
                  <a:pPr algn="l"/>
                  <a14:m>
                    <m:oMath xmlns:m="http://schemas.openxmlformats.org/officeDocument/2006/math">
                      <m:r>
                        <a:rPr lang="en-US" i="1" smtClean="0">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𝑠</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i="1">
                                  <a:effectLst/>
                                  <a:latin typeface="Cambria Math" panose="020405030504060302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2</m:t>
                              </m:r>
                              <m:r>
                                <a:rPr lang="en-US"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𝑟</m:t>
                              </m:r>
                            </m:den>
                          </m:f>
                        </m:den>
                      </m:f>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𝑟</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𝑟</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i="1">
                              <a:effectLst/>
                              <a:latin typeface="Cambria Math" panose="020405030504060302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𝜃</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𝑠𝑖𝑛</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𝜃</m:t>
                          </m:r>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𝜙</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i="1">
                              <a:effectLst/>
                              <a:latin typeface="Cambria Math" panose="020405030504060302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i="1">
                                  <a:effectLst/>
                                  <a:latin typeface="Cambria Math" panose="020405030504060302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2</m:t>
                              </m:r>
                              <m:r>
                                <a:rPr lang="en-US"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𝑟</m:t>
                              </m:r>
                            </m:den>
                          </m:f>
                        </m:e>
                      </m:d>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𝑡</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dirty="0">
                      <a:effectLst/>
                    </a:rPr>
                    <a:t> </a:t>
                  </a:r>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A5B57011-F666-A808-7549-B75B140D7DE2}"/>
                    </a:ext>
                  </a:extLst>
                </p:cNvPr>
                <p:cNvSpPr txBox="1">
                  <a:spLocks noRot="1" noChangeAspect="1" noMove="1" noResize="1" noEditPoints="1" noAdjustHandles="1" noChangeArrowheads="1" noChangeShapeType="1" noTextEdit="1"/>
                </p:cNvSpPr>
                <p:nvPr/>
              </p:nvSpPr>
              <p:spPr>
                <a:xfrm>
                  <a:off x="5568974" y="3288800"/>
                  <a:ext cx="3356218" cy="1005147"/>
                </a:xfrm>
                <a:prstGeom prst="rect">
                  <a:avLst/>
                </a:prstGeom>
                <a:blipFill>
                  <a:blip r:embed="rId3"/>
                  <a:stretch>
                    <a:fillRect t="-40506" b="-62025"/>
                  </a:stretch>
                </a:blipFill>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id="{3E1C7CCE-847F-1AF4-00B3-3E6DA364613D}"/>
              </a:ext>
            </a:extLst>
          </p:cNvPr>
          <p:cNvGrpSpPr/>
          <p:nvPr/>
        </p:nvGrpSpPr>
        <p:grpSpPr>
          <a:xfrm>
            <a:off x="3539983" y="877973"/>
            <a:ext cx="2727001" cy="2077588"/>
            <a:chOff x="3539983" y="877973"/>
            <a:chExt cx="2727001" cy="2077588"/>
          </a:xfrm>
        </p:grpSpPr>
        <p:sp>
          <p:nvSpPr>
            <p:cNvPr id="17" name="Bent Arrow 16">
              <a:extLst>
                <a:ext uri="{FF2B5EF4-FFF2-40B4-BE49-F238E27FC236}">
                  <a16:creationId xmlns:a16="http://schemas.microsoft.com/office/drawing/2014/main" id="{BDB4A262-AC71-C3B2-A312-3780E1D2DA66}"/>
                </a:ext>
              </a:extLst>
            </p:cNvPr>
            <p:cNvSpPr/>
            <p:nvPr/>
          </p:nvSpPr>
          <p:spPr>
            <a:xfrm rot="18900000" flipH="1">
              <a:off x="3539983" y="877973"/>
              <a:ext cx="2064034" cy="2077588"/>
            </a:xfrm>
            <a:prstGeom prst="bentArrow">
              <a:avLst>
                <a:gd name="adj1" fmla="val 17088"/>
                <a:gd name="adj2" fmla="val 16502"/>
                <a:gd name="adj3" fmla="val 25752"/>
                <a:gd name="adj4" fmla="val 43248"/>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2393ECE4-7E70-096C-2416-A58C8E0A4330}"/>
                </a:ext>
              </a:extLst>
            </p:cNvPr>
            <p:cNvSpPr txBox="1"/>
            <p:nvPr/>
          </p:nvSpPr>
          <p:spPr>
            <a:xfrm>
              <a:off x="3832279" y="1148091"/>
              <a:ext cx="2434705"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Serves to describe geometry</a:t>
              </a:r>
            </a:p>
          </p:txBody>
        </p:sp>
      </p:grpSp>
      <p:grpSp>
        <p:nvGrpSpPr>
          <p:cNvPr id="21" name="Group 20">
            <a:extLst>
              <a:ext uri="{FF2B5EF4-FFF2-40B4-BE49-F238E27FC236}">
                <a16:creationId xmlns:a16="http://schemas.microsoft.com/office/drawing/2014/main" id="{A2608BDC-DBD7-25C4-4BD5-12E7BCC944C7}"/>
              </a:ext>
            </a:extLst>
          </p:cNvPr>
          <p:cNvGrpSpPr/>
          <p:nvPr/>
        </p:nvGrpSpPr>
        <p:grpSpPr>
          <a:xfrm>
            <a:off x="3235141" y="4013913"/>
            <a:ext cx="3135118" cy="2077588"/>
            <a:chOff x="3235141" y="4013913"/>
            <a:chExt cx="3135118" cy="2077588"/>
          </a:xfrm>
        </p:grpSpPr>
        <p:sp>
          <p:nvSpPr>
            <p:cNvPr id="18" name="Bent Arrow 17">
              <a:extLst>
                <a:ext uri="{FF2B5EF4-FFF2-40B4-BE49-F238E27FC236}">
                  <a16:creationId xmlns:a16="http://schemas.microsoft.com/office/drawing/2014/main" id="{405DCCD6-E264-C44F-83EB-535BF5EE25A3}"/>
                </a:ext>
              </a:extLst>
            </p:cNvPr>
            <p:cNvSpPr/>
            <p:nvPr/>
          </p:nvSpPr>
          <p:spPr>
            <a:xfrm rot="8100000" flipH="1">
              <a:off x="3770683" y="4013913"/>
              <a:ext cx="2064034" cy="2077588"/>
            </a:xfrm>
            <a:prstGeom prst="bentArrow">
              <a:avLst>
                <a:gd name="adj1" fmla="val 17088"/>
                <a:gd name="adj2" fmla="val 16502"/>
                <a:gd name="adj3" fmla="val 25752"/>
                <a:gd name="adj4" fmla="val 43248"/>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5E958A50-01EC-781F-61BC-EF0B34E9726F}"/>
                </a:ext>
              </a:extLst>
            </p:cNvPr>
            <p:cNvSpPr txBox="1"/>
            <p:nvPr/>
          </p:nvSpPr>
          <p:spPr>
            <a:xfrm>
              <a:off x="3235141" y="4865322"/>
              <a:ext cx="3135118"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Geometry corrects analytic expressions</a:t>
              </a:r>
            </a:p>
          </p:txBody>
        </p:sp>
      </p:grpSp>
      <p:grpSp>
        <p:nvGrpSpPr>
          <p:cNvPr id="22" name="Group 21">
            <a:extLst>
              <a:ext uri="{FF2B5EF4-FFF2-40B4-BE49-F238E27FC236}">
                <a16:creationId xmlns:a16="http://schemas.microsoft.com/office/drawing/2014/main" id="{958718DA-F6E2-8997-C2D8-01E1E9A61419}"/>
              </a:ext>
            </a:extLst>
          </p:cNvPr>
          <p:cNvGrpSpPr/>
          <p:nvPr/>
        </p:nvGrpSpPr>
        <p:grpSpPr>
          <a:xfrm>
            <a:off x="2007220" y="6073380"/>
            <a:ext cx="6000243" cy="655303"/>
            <a:chOff x="2007220" y="6073380"/>
            <a:chExt cx="6000243" cy="655303"/>
          </a:xfrm>
        </p:grpSpPr>
        <p:sp>
          <p:nvSpPr>
            <p:cNvPr id="11" name="TextBox 10">
              <a:extLst>
                <a:ext uri="{FF2B5EF4-FFF2-40B4-BE49-F238E27FC236}">
                  <a16:creationId xmlns:a16="http://schemas.microsoft.com/office/drawing/2014/main" id="{70B99DDF-7D4B-306E-0C2B-E57007345ADC}"/>
                </a:ext>
              </a:extLst>
            </p:cNvPr>
            <p:cNvSpPr txBox="1"/>
            <p:nvPr/>
          </p:nvSpPr>
          <p:spPr>
            <a:xfrm>
              <a:off x="2007220" y="6073380"/>
              <a:ext cx="2112718" cy="646331"/>
            </a:xfrm>
            <a:prstGeom prst="rect">
              <a:avLst/>
            </a:prstGeom>
            <a:noFill/>
          </p:spPr>
          <p:txBody>
            <a:bodyPr wrap="square" rtlCol="0">
              <a:spAutoFit/>
            </a:bodyPr>
            <a:lstStyle/>
            <a:p>
              <a:pPr algn="r"/>
              <a:r>
                <a:rPr lang="en-US" dirty="0">
                  <a:latin typeface="Times New Roman" panose="02020603050405020304" pitchFamily="18" charset="0"/>
                  <a:cs typeface="Times New Roman" panose="02020603050405020304" pitchFamily="18" charset="0"/>
                </a:rPr>
                <a:t>Coordinates “go bad” at </a:t>
              </a:r>
              <a:r>
                <a:rPr lang="en-US" i="1" dirty="0">
                  <a:latin typeface="Times New Roman" panose="02020603050405020304" pitchFamily="18" charset="0"/>
                  <a:cs typeface="Times New Roman" panose="02020603050405020304" pitchFamily="18" charset="0"/>
                </a:rPr>
                <a:t>r = </a:t>
              </a:r>
              <a:r>
                <a:rPr lang="en-US"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m</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25BF929-983E-60C8-1256-CE06B564D8C9}"/>
                </a:ext>
              </a:extLst>
            </p:cNvPr>
            <p:cNvSpPr txBox="1"/>
            <p:nvPr/>
          </p:nvSpPr>
          <p:spPr>
            <a:xfrm>
              <a:off x="5366033" y="6082352"/>
              <a:ext cx="2641430"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Replace with better analytic expressions.</a:t>
              </a:r>
            </a:p>
          </p:txBody>
        </p:sp>
        <p:sp>
          <p:nvSpPr>
            <p:cNvPr id="13" name="Right Arrow 12">
              <a:extLst>
                <a:ext uri="{FF2B5EF4-FFF2-40B4-BE49-F238E27FC236}">
                  <a16:creationId xmlns:a16="http://schemas.microsoft.com/office/drawing/2014/main" id="{BD9D5E64-4DDC-3B84-5974-0D7EA15608FD}"/>
                </a:ext>
              </a:extLst>
            </p:cNvPr>
            <p:cNvSpPr/>
            <p:nvPr/>
          </p:nvSpPr>
          <p:spPr>
            <a:xfrm>
              <a:off x="4363844" y="6202800"/>
              <a:ext cx="758283" cy="405437"/>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740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4362-4536-1BBE-6108-45EA3C5DA7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D384B3-80F1-6370-EA82-011FC34C1498}"/>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A589B451-A571-5655-D0AD-177D1CE6D128}"/>
              </a:ext>
            </a:extLst>
          </p:cNvPr>
          <p:cNvSpPr>
            <a:spLocks noGrp="1"/>
          </p:cNvSpPr>
          <p:nvPr>
            <p:ph type="sldNum" sz="quarter" idx="12"/>
          </p:nvPr>
        </p:nvSpPr>
        <p:spPr/>
        <p:txBody>
          <a:bodyPr/>
          <a:lstStyle/>
          <a:p>
            <a:fld id="{B9304382-F642-5846-B397-678ADB7FD52A}" type="slidenum">
              <a:rPr lang="en-US" smtClean="0"/>
              <a:t>2</a:t>
            </a:fld>
            <a:endParaRPr lang="en-US"/>
          </a:p>
        </p:txBody>
      </p:sp>
      <p:pic>
        <p:nvPicPr>
          <p:cNvPr id="8" name="Picture 7">
            <a:extLst>
              <a:ext uri="{FF2B5EF4-FFF2-40B4-BE49-F238E27FC236}">
                <a16:creationId xmlns:a16="http://schemas.microsoft.com/office/drawing/2014/main" id="{4D9525A8-5F98-BFB2-2693-1C353D51880C}"/>
              </a:ext>
            </a:extLst>
          </p:cNvPr>
          <p:cNvPicPr>
            <a:picLocks noChangeAspect="1"/>
          </p:cNvPicPr>
          <p:nvPr/>
        </p:nvPicPr>
        <p:blipFill>
          <a:blip r:embed="rId2"/>
          <a:stretch>
            <a:fillRect/>
          </a:stretch>
        </p:blipFill>
        <p:spPr>
          <a:xfrm>
            <a:off x="2158641" y="160638"/>
            <a:ext cx="4575791" cy="6501473"/>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5587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CD5F-6956-7E3C-0BDB-8B2E0E81A1EB}"/>
              </a:ext>
            </a:extLst>
          </p:cNvPr>
          <p:cNvSpPr>
            <a:spLocks noGrp="1"/>
          </p:cNvSpPr>
          <p:nvPr>
            <p:ph type="title"/>
          </p:nvPr>
        </p:nvSpPr>
        <p:spPr>
          <a:xfrm>
            <a:off x="2938579" y="176906"/>
            <a:ext cx="3445262" cy="727694"/>
          </a:xfrm>
        </p:spPr>
        <p:txBody>
          <a:bodyPr>
            <a:normAutofit fontScale="90000"/>
          </a:bodyPr>
          <a:lstStyle/>
          <a:p>
            <a:r>
              <a:rPr lang="en-US" dirty="0"/>
              <a:t>Einstein’s View</a:t>
            </a:r>
          </a:p>
        </p:txBody>
      </p:sp>
      <p:sp>
        <p:nvSpPr>
          <p:cNvPr id="3" name="Content Placeholder 2">
            <a:extLst>
              <a:ext uri="{FF2B5EF4-FFF2-40B4-BE49-F238E27FC236}">
                <a16:creationId xmlns:a16="http://schemas.microsoft.com/office/drawing/2014/main" id="{C71E04B1-B6D2-AD07-3785-0BF8CFC35CB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B9C9F576-5411-1342-2BA7-356B36E82DEB}"/>
              </a:ext>
            </a:extLst>
          </p:cNvPr>
          <p:cNvSpPr>
            <a:spLocks noGrp="1"/>
          </p:cNvSpPr>
          <p:nvPr>
            <p:ph type="sldNum" sz="quarter" idx="12"/>
          </p:nvPr>
        </p:nvSpPr>
        <p:spPr/>
        <p:txBody>
          <a:bodyPr/>
          <a:lstStyle/>
          <a:p>
            <a:fld id="{B9304382-F642-5846-B397-678ADB7FD52A}" type="slidenum">
              <a:rPr lang="en-US" smtClean="0"/>
              <a:t>20</a:t>
            </a:fld>
            <a:endParaRPr lang="en-US"/>
          </a:p>
        </p:txBody>
      </p:sp>
      <p:grpSp>
        <p:nvGrpSpPr>
          <p:cNvPr id="25" name="Group 24">
            <a:extLst>
              <a:ext uri="{FF2B5EF4-FFF2-40B4-BE49-F238E27FC236}">
                <a16:creationId xmlns:a16="http://schemas.microsoft.com/office/drawing/2014/main" id="{5732D124-EE4D-C08E-347B-DA5991993B2B}"/>
              </a:ext>
            </a:extLst>
          </p:cNvPr>
          <p:cNvGrpSpPr/>
          <p:nvPr/>
        </p:nvGrpSpPr>
        <p:grpSpPr>
          <a:xfrm>
            <a:off x="170985" y="2074124"/>
            <a:ext cx="4036742" cy="2728332"/>
            <a:chOff x="170985" y="2074124"/>
            <a:chExt cx="4036742" cy="2728332"/>
          </a:xfrm>
        </p:grpSpPr>
        <p:sp>
          <p:nvSpPr>
            <p:cNvPr id="14" name="Freeform 13">
              <a:extLst>
                <a:ext uri="{FF2B5EF4-FFF2-40B4-BE49-F238E27FC236}">
                  <a16:creationId xmlns:a16="http://schemas.microsoft.com/office/drawing/2014/main" id="{4A54811F-06A4-112D-0234-4EFB25742FA2}"/>
                </a:ext>
              </a:extLst>
            </p:cNvPr>
            <p:cNvSpPr/>
            <p:nvPr/>
          </p:nvSpPr>
          <p:spPr>
            <a:xfrm>
              <a:off x="170985" y="2074124"/>
              <a:ext cx="4036742" cy="2728332"/>
            </a:xfrm>
            <a:custGeom>
              <a:avLst/>
              <a:gdLst>
                <a:gd name="connsiteX0" fmla="*/ 170986 w 4036742"/>
                <a:gd name="connsiteY0" fmla="*/ 0 h 2728332"/>
                <a:gd name="connsiteX1" fmla="*/ 170986 w 4036742"/>
                <a:gd name="connsiteY1" fmla="*/ 0 h 2728332"/>
                <a:gd name="connsiteX2" fmla="*/ 4036742 w 4036742"/>
                <a:gd name="connsiteY2" fmla="*/ 245327 h 2728332"/>
                <a:gd name="connsiteX3" fmla="*/ 3836020 w 4036742"/>
                <a:gd name="connsiteY3" fmla="*/ 2728332 h 2728332"/>
                <a:gd name="connsiteX4" fmla="*/ 0 w 4036742"/>
                <a:gd name="connsiteY4" fmla="*/ 2579649 h 2728332"/>
                <a:gd name="connsiteX5" fmla="*/ 170986 w 4036742"/>
                <a:gd name="connsiteY5" fmla="*/ 0 h 272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6742" h="2728332">
                  <a:moveTo>
                    <a:pt x="170986" y="0"/>
                  </a:moveTo>
                  <a:lnTo>
                    <a:pt x="170986" y="0"/>
                  </a:lnTo>
                  <a:lnTo>
                    <a:pt x="4036742" y="245327"/>
                  </a:lnTo>
                  <a:lnTo>
                    <a:pt x="3836020" y="2728332"/>
                  </a:lnTo>
                  <a:lnTo>
                    <a:pt x="0" y="2579649"/>
                  </a:lnTo>
                  <a:lnTo>
                    <a:pt x="170986"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5A66EC8-A051-2B73-B547-0EEB67FDA03A}"/>
                </a:ext>
              </a:extLst>
            </p:cNvPr>
            <p:cNvSpPr txBox="1"/>
            <p:nvPr/>
          </p:nvSpPr>
          <p:spPr>
            <a:xfrm>
              <a:off x="890453" y="2202133"/>
              <a:ext cx="3020379" cy="461665"/>
            </a:xfrm>
            <a:prstGeom prst="rect">
              <a:avLst/>
            </a:prstGeom>
            <a:noFill/>
            <a:ln>
              <a:noFill/>
            </a:ln>
          </p:spPr>
          <p:txBody>
            <a:bodyPr wrap="none" rtlCol="0">
              <a:spAutoFit/>
            </a:bodyPr>
            <a:lstStyle/>
            <a:p>
              <a:pPr algn="l"/>
              <a:r>
                <a:rPr lang="en-US" sz="2400" dirty="0">
                  <a:latin typeface="Times New Roman" panose="02020603050405020304" pitchFamily="18" charset="0"/>
                  <a:cs typeface="Times New Roman" panose="02020603050405020304" pitchFamily="18" charset="0"/>
                </a:rPr>
                <a:t>Geometry is secondary</a:t>
              </a:r>
            </a:p>
          </p:txBody>
        </p:sp>
        <p:pic>
          <p:nvPicPr>
            <p:cNvPr id="7" name="Content Placeholder 6">
              <a:extLst>
                <a:ext uri="{FF2B5EF4-FFF2-40B4-BE49-F238E27FC236}">
                  <a16:creationId xmlns:a16="http://schemas.microsoft.com/office/drawing/2014/main" id="{8F4C4E8E-3D33-E0D8-3645-2B6E37CE775E}"/>
                </a:ext>
              </a:extLst>
            </p:cNvPr>
            <p:cNvPicPr>
              <a:picLocks noChangeAspect="1"/>
            </p:cNvPicPr>
            <p:nvPr/>
          </p:nvPicPr>
          <p:blipFill>
            <a:blip r:embed="rId2"/>
            <a:stretch>
              <a:fillRect/>
            </a:stretch>
          </p:blipFill>
          <p:spPr>
            <a:xfrm>
              <a:off x="360035" y="2753385"/>
              <a:ext cx="3673287" cy="1911614"/>
            </a:xfrm>
            <a:prstGeom prst="rect">
              <a:avLst/>
            </a:prstGeom>
          </p:spPr>
        </p:pic>
      </p:grpSp>
      <p:grpSp>
        <p:nvGrpSpPr>
          <p:cNvPr id="19" name="Group 18">
            <a:extLst>
              <a:ext uri="{FF2B5EF4-FFF2-40B4-BE49-F238E27FC236}">
                <a16:creationId xmlns:a16="http://schemas.microsoft.com/office/drawing/2014/main" id="{8EA2F63F-905B-4E68-ADF5-C9DFECDE1D38}"/>
              </a:ext>
            </a:extLst>
          </p:cNvPr>
          <p:cNvGrpSpPr/>
          <p:nvPr/>
        </p:nvGrpSpPr>
        <p:grpSpPr>
          <a:xfrm>
            <a:off x="5218771" y="2074124"/>
            <a:ext cx="3754244" cy="2728332"/>
            <a:chOff x="5218771" y="2074124"/>
            <a:chExt cx="3754244" cy="2728332"/>
          </a:xfrm>
        </p:grpSpPr>
        <p:sp>
          <p:nvSpPr>
            <p:cNvPr id="15" name="Freeform 14">
              <a:extLst>
                <a:ext uri="{FF2B5EF4-FFF2-40B4-BE49-F238E27FC236}">
                  <a16:creationId xmlns:a16="http://schemas.microsoft.com/office/drawing/2014/main" id="{6B1879C9-D416-86CB-809D-EE57512A2D3D}"/>
                </a:ext>
              </a:extLst>
            </p:cNvPr>
            <p:cNvSpPr/>
            <p:nvPr/>
          </p:nvSpPr>
          <p:spPr>
            <a:xfrm flipH="1">
              <a:off x="5218771" y="2074124"/>
              <a:ext cx="3754244" cy="2728332"/>
            </a:xfrm>
            <a:custGeom>
              <a:avLst/>
              <a:gdLst>
                <a:gd name="connsiteX0" fmla="*/ 170986 w 4036742"/>
                <a:gd name="connsiteY0" fmla="*/ 0 h 2728332"/>
                <a:gd name="connsiteX1" fmla="*/ 170986 w 4036742"/>
                <a:gd name="connsiteY1" fmla="*/ 0 h 2728332"/>
                <a:gd name="connsiteX2" fmla="*/ 4036742 w 4036742"/>
                <a:gd name="connsiteY2" fmla="*/ 245327 h 2728332"/>
                <a:gd name="connsiteX3" fmla="*/ 3836020 w 4036742"/>
                <a:gd name="connsiteY3" fmla="*/ 2728332 h 2728332"/>
                <a:gd name="connsiteX4" fmla="*/ 0 w 4036742"/>
                <a:gd name="connsiteY4" fmla="*/ 2579649 h 2728332"/>
                <a:gd name="connsiteX5" fmla="*/ 170986 w 4036742"/>
                <a:gd name="connsiteY5" fmla="*/ 0 h 272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6742" h="2728332">
                  <a:moveTo>
                    <a:pt x="170986" y="0"/>
                  </a:moveTo>
                  <a:lnTo>
                    <a:pt x="170986" y="0"/>
                  </a:lnTo>
                  <a:lnTo>
                    <a:pt x="4036742" y="245327"/>
                  </a:lnTo>
                  <a:lnTo>
                    <a:pt x="3836020" y="2728332"/>
                  </a:lnTo>
                  <a:lnTo>
                    <a:pt x="0" y="2579649"/>
                  </a:lnTo>
                  <a:lnTo>
                    <a:pt x="170986" y="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5CA36B2-5BEB-C6FA-FF8C-EC711864FD9B}"/>
                </a:ext>
              </a:extLst>
            </p:cNvPr>
            <p:cNvSpPr txBox="1"/>
            <p:nvPr/>
          </p:nvSpPr>
          <p:spPr>
            <a:xfrm>
              <a:off x="5759156" y="2202133"/>
              <a:ext cx="2814721"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Analytic expressions are Primary</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5B57011-F666-A808-7549-B75B140D7DE2}"/>
                    </a:ext>
                  </a:extLst>
                </p:cNvPr>
                <p:cNvSpPr txBox="1"/>
                <p:nvPr/>
              </p:nvSpPr>
              <p:spPr>
                <a:xfrm>
                  <a:off x="5568974" y="3288800"/>
                  <a:ext cx="3356218" cy="1005147"/>
                </a:xfrm>
                <a:prstGeom prst="rect">
                  <a:avLst/>
                </a:prstGeom>
                <a:noFill/>
              </p:spPr>
              <p:txBody>
                <a:bodyPr wrap="square" rtlCol="0">
                  <a:spAutoFit/>
                </a:bodyPr>
                <a:lstStyle/>
                <a:p>
                  <a:pPr algn="l"/>
                  <a14:m>
                    <m:oMath xmlns:m="http://schemas.openxmlformats.org/officeDocument/2006/math">
                      <m:r>
                        <a:rPr lang="en-US" i="1" smtClean="0">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𝑠</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i="1">
                                  <a:effectLst/>
                                  <a:latin typeface="Cambria Math" panose="020405030504060302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2</m:t>
                              </m:r>
                              <m:r>
                                <a:rPr lang="en-US"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𝑟</m:t>
                              </m:r>
                            </m:den>
                          </m:f>
                        </m:den>
                      </m:f>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𝑟</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𝑟</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i="1">
                              <a:effectLst/>
                              <a:latin typeface="Cambria Math" panose="020405030504060302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𝜃</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𝑠𝑖𝑛</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𝜃</m:t>
                          </m:r>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𝜙</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i="1">
                              <a:effectLst/>
                              <a:latin typeface="Cambria Math" panose="020405030504060302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i="1">
                                  <a:effectLst/>
                                  <a:latin typeface="Cambria Math" panose="020405030504060302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2</m:t>
                              </m:r>
                              <m:r>
                                <a:rPr lang="en-US"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𝑟</m:t>
                              </m:r>
                            </m:den>
                          </m:f>
                        </m:e>
                      </m:d>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𝑡</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dirty="0">
                      <a:effectLst/>
                    </a:rPr>
                    <a:t> </a:t>
                  </a:r>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A5B57011-F666-A808-7549-B75B140D7DE2}"/>
                    </a:ext>
                  </a:extLst>
                </p:cNvPr>
                <p:cNvSpPr txBox="1">
                  <a:spLocks noRot="1" noChangeAspect="1" noMove="1" noResize="1" noEditPoints="1" noAdjustHandles="1" noChangeArrowheads="1" noChangeShapeType="1" noTextEdit="1"/>
                </p:cNvSpPr>
                <p:nvPr/>
              </p:nvSpPr>
              <p:spPr>
                <a:xfrm>
                  <a:off x="5568974" y="3288800"/>
                  <a:ext cx="3356218" cy="1005147"/>
                </a:xfrm>
                <a:prstGeom prst="rect">
                  <a:avLst/>
                </a:prstGeom>
                <a:blipFill>
                  <a:blip r:embed="rId3"/>
                  <a:stretch>
                    <a:fillRect t="-40506" b="-62025"/>
                  </a:stretch>
                </a:blipFill>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id="{3E1C7CCE-847F-1AF4-00B3-3E6DA364613D}"/>
              </a:ext>
            </a:extLst>
          </p:cNvPr>
          <p:cNvGrpSpPr/>
          <p:nvPr/>
        </p:nvGrpSpPr>
        <p:grpSpPr>
          <a:xfrm>
            <a:off x="3636718" y="891633"/>
            <a:ext cx="2741169" cy="2114389"/>
            <a:chOff x="3636718" y="891633"/>
            <a:chExt cx="2741169" cy="2114389"/>
          </a:xfrm>
        </p:grpSpPr>
        <p:sp>
          <p:nvSpPr>
            <p:cNvPr id="17" name="Bent Arrow 16">
              <a:extLst>
                <a:ext uri="{FF2B5EF4-FFF2-40B4-BE49-F238E27FC236}">
                  <a16:creationId xmlns:a16="http://schemas.microsoft.com/office/drawing/2014/main" id="{BDB4A262-AC71-C3B2-A312-3780E1D2DA66}"/>
                </a:ext>
              </a:extLst>
            </p:cNvPr>
            <p:cNvSpPr/>
            <p:nvPr/>
          </p:nvSpPr>
          <p:spPr>
            <a:xfrm rot="2700000">
              <a:off x="3975284" y="935211"/>
              <a:ext cx="2064034" cy="2077588"/>
            </a:xfrm>
            <a:prstGeom prst="bentArrow">
              <a:avLst>
                <a:gd name="adj1" fmla="val 17088"/>
                <a:gd name="adj2" fmla="val 16502"/>
                <a:gd name="adj3" fmla="val 25752"/>
                <a:gd name="adj4" fmla="val 43248"/>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2393ECE4-7E70-096C-2416-A58C8E0A4330}"/>
                </a:ext>
              </a:extLst>
            </p:cNvPr>
            <p:cNvSpPr txBox="1"/>
            <p:nvPr/>
          </p:nvSpPr>
          <p:spPr>
            <a:xfrm>
              <a:off x="3636718" y="891633"/>
              <a:ext cx="2741169"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Useful to suggest analytic expressions</a:t>
              </a:r>
            </a:p>
          </p:txBody>
        </p:sp>
      </p:grpSp>
      <p:grpSp>
        <p:nvGrpSpPr>
          <p:cNvPr id="31" name="Group 30">
            <a:extLst>
              <a:ext uri="{FF2B5EF4-FFF2-40B4-BE49-F238E27FC236}">
                <a16:creationId xmlns:a16="http://schemas.microsoft.com/office/drawing/2014/main" id="{36F4074D-4835-0E3A-F716-3FCCF891057F}"/>
              </a:ext>
            </a:extLst>
          </p:cNvPr>
          <p:cNvGrpSpPr/>
          <p:nvPr/>
        </p:nvGrpSpPr>
        <p:grpSpPr>
          <a:xfrm>
            <a:off x="991981" y="6073380"/>
            <a:ext cx="7015482" cy="706561"/>
            <a:chOff x="991981" y="6073380"/>
            <a:chExt cx="7015482" cy="706561"/>
          </a:xfrm>
        </p:grpSpPr>
        <p:sp>
          <p:nvSpPr>
            <p:cNvPr id="30" name="Freeform 29">
              <a:extLst>
                <a:ext uri="{FF2B5EF4-FFF2-40B4-BE49-F238E27FC236}">
                  <a16:creationId xmlns:a16="http://schemas.microsoft.com/office/drawing/2014/main" id="{B4F44DBF-8D5E-48CC-D5B0-AFC466902796}"/>
                </a:ext>
              </a:extLst>
            </p:cNvPr>
            <p:cNvSpPr/>
            <p:nvPr/>
          </p:nvSpPr>
          <p:spPr>
            <a:xfrm>
              <a:off x="1136537" y="6073698"/>
              <a:ext cx="6223268" cy="706243"/>
            </a:xfrm>
            <a:custGeom>
              <a:avLst/>
              <a:gdLst>
                <a:gd name="connsiteX0" fmla="*/ 89210 w 5977054"/>
                <a:gd name="connsiteY0" fmla="*/ 0 h 706243"/>
                <a:gd name="connsiteX1" fmla="*/ 5977054 w 5977054"/>
                <a:gd name="connsiteY1" fmla="*/ 81775 h 706243"/>
                <a:gd name="connsiteX2" fmla="*/ 5925015 w 5977054"/>
                <a:gd name="connsiteY2" fmla="*/ 706243 h 706243"/>
                <a:gd name="connsiteX3" fmla="*/ 0 w 5977054"/>
                <a:gd name="connsiteY3" fmla="*/ 609600 h 706243"/>
                <a:gd name="connsiteX4" fmla="*/ 89210 w 5977054"/>
                <a:gd name="connsiteY4" fmla="*/ 0 h 706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7054" h="706243">
                  <a:moveTo>
                    <a:pt x="89210" y="0"/>
                  </a:moveTo>
                  <a:lnTo>
                    <a:pt x="5977054" y="81775"/>
                  </a:lnTo>
                  <a:lnTo>
                    <a:pt x="5925015" y="706243"/>
                  </a:lnTo>
                  <a:lnTo>
                    <a:pt x="0" y="609600"/>
                  </a:lnTo>
                  <a:lnTo>
                    <a:pt x="89210"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58718DA-F6E2-8997-C2D8-01E1E9A61419}"/>
                </a:ext>
              </a:extLst>
            </p:cNvPr>
            <p:cNvGrpSpPr/>
            <p:nvPr/>
          </p:nvGrpSpPr>
          <p:grpSpPr>
            <a:xfrm>
              <a:off x="991981" y="6073380"/>
              <a:ext cx="7015482" cy="655303"/>
              <a:chOff x="991981" y="6073380"/>
              <a:chExt cx="7015482" cy="655303"/>
            </a:xfrm>
          </p:grpSpPr>
          <p:sp>
            <p:nvSpPr>
              <p:cNvPr id="11" name="TextBox 10">
                <a:extLst>
                  <a:ext uri="{FF2B5EF4-FFF2-40B4-BE49-F238E27FC236}">
                    <a16:creationId xmlns:a16="http://schemas.microsoft.com/office/drawing/2014/main" id="{70B99DDF-7D4B-306E-0C2B-E57007345ADC}"/>
                  </a:ext>
                </a:extLst>
              </p:cNvPr>
              <p:cNvSpPr txBox="1"/>
              <p:nvPr/>
            </p:nvSpPr>
            <p:spPr>
              <a:xfrm>
                <a:off x="991981" y="6073380"/>
                <a:ext cx="3127957" cy="646331"/>
              </a:xfrm>
              <a:prstGeom prst="rect">
                <a:avLst/>
              </a:prstGeom>
              <a:noFill/>
            </p:spPr>
            <p:txBody>
              <a:bodyPr wrap="square" rtlCol="0">
                <a:spAutoFit/>
              </a:bodyPr>
              <a:lstStyle/>
              <a:p>
                <a:pPr algn="r"/>
                <a:r>
                  <a:rPr lang="en-US" dirty="0">
                    <a:latin typeface="Times New Roman" panose="02020603050405020304" pitchFamily="18" charset="0"/>
                    <a:cs typeface="Times New Roman" panose="02020603050405020304" pitchFamily="18" charset="0"/>
                  </a:rPr>
                  <a:t>If physical requirements favor analytic expression</a:t>
                </a:r>
              </a:p>
            </p:txBody>
          </p:sp>
          <p:sp>
            <p:nvSpPr>
              <p:cNvPr id="12" name="TextBox 11">
                <a:extLst>
                  <a:ext uri="{FF2B5EF4-FFF2-40B4-BE49-F238E27FC236}">
                    <a16:creationId xmlns:a16="http://schemas.microsoft.com/office/drawing/2014/main" id="{025BF929-983E-60C8-1256-CE06B564D8C9}"/>
                  </a:ext>
                </a:extLst>
              </p:cNvPr>
              <p:cNvSpPr txBox="1"/>
              <p:nvPr/>
            </p:nvSpPr>
            <p:spPr>
              <a:xfrm>
                <a:off x="5366033" y="6082352"/>
                <a:ext cx="2641430"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Analytic expression prevails</a:t>
                </a:r>
              </a:p>
            </p:txBody>
          </p:sp>
          <p:sp>
            <p:nvSpPr>
              <p:cNvPr id="13" name="Right Arrow 12">
                <a:extLst>
                  <a:ext uri="{FF2B5EF4-FFF2-40B4-BE49-F238E27FC236}">
                    <a16:creationId xmlns:a16="http://schemas.microsoft.com/office/drawing/2014/main" id="{BD9D5E64-4DDC-3B84-5974-0D7EA15608FD}"/>
                  </a:ext>
                </a:extLst>
              </p:cNvPr>
              <p:cNvSpPr/>
              <p:nvPr/>
            </p:nvSpPr>
            <p:spPr>
              <a:xfrm>
                <a:off x="4363844" y="6202800"/>
                <a:ext cx="758283" cy="405437"/>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F40F3846-C824-62E0-7CB1-9B2E72ABF0AA}"/>
              </a:ext>
            </a:extLst>
          </p:cNvPr>
          <p:cNvGrpSpPr/>
          <p:nvPr/>
        </p:nvGrpSpPr>
        <p:grpSpPr>
          <a:xfrm>
            <a:off x="3861851" y="4371894"/>
            <a:ext cx="1702799" cy="1666703"/>
            <a:chOff x="3861851" y="4371894"/>
            <a:chExt cx="1702799" cy="1666703"/>
          </a:xfrm>
        </p:grpSpPr>
        <p:sp>
          <p:nvSpPr>
            <p:cNvPr id="16" name="Left-Up Arrow 15">
              <a:extLst>
                <a:ext uri="{FF2B5EF4-FFF2-40B4-BE49-F238E27FC236}">
                  <a16:creationId xmlns:a16="http://schemas.microsoft.com/office/drawing/2014/main" id="{4DCDB20F-10F6-F8BD-79FB-2E62A60FDB22}"/>
                </a:ext>
              </a:extLst>
            </p:cNvPr>
            <p:cNvSpPr/>
            <p:nvPr/>
          </p:nvSpPr>
          <p:spPr>
            <a:xfrm rot="2700000">
              <a:off x="3879899" y="4353846"/>
              <a:ext cx="1666703" cy="1702799"/>
            </a:xfrm>
            <a:prstGeom prst="leftUpArrow">
              <a:avLst>
                <a:gd name="adj1" fmla="val 16406"/>
                <a:gd name="adj2" fmla="val 25000"/>
                <a:gd name="adj3" fmla="val 25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2A7664D-D901-A422-28AB-5A541674ACD8}"/>
                </a:ext>
              </a:extLst>
            </p:cNvPr>
            <p:cNvSpPr txBox="1"/>
            <p:nvPr/>
          </p:nvSpPr>
          <p:spPr>
            <a:xfrm>
              <a:off x="3983803" y="5218022"/>
              <a:ext cx="1518364" cy="523220"/>
            </a:xfrm>
            <a:prstGeom prst="rect">
              <a:avLst/>
            </a:prstGeom>
            <a:noFill/>
          </p:spPr>
          <p:txBody>
            <a:bodyPr wrap="none" rtlCol="0">
              <a:spAutoFit/>
            </a:bodyPr>
            <a:lstStyle/>
            <a:p>
              <a:pPr algn="l"/>
              <a:r>
                <a:rPr lang="en-US" sz="2800" dirty="0">
                  <a:latin typeface="Times New Roman" panose="02020603050405020304" pitchFamily="18" charset="0"/>
                  <a:cs typeface="Times New Roman" panose="02020603050405020304" pitchFamily="18" charset="0"/>
                </a:rPr>
                <a:t>Conflict?</a:t>
              </a:r>
            </a:p>
          </p:txBody>
        </p:sp>
      </p:grpSp>
      <p:sp>
        <p:nvSpPr>
          <p:cNvPr id="28" name="TextBox 27">
            <a:extLst>
              <a:ext uri="{FF2B5EF4-FFF2-40B4-BE49-F238E27FC236}">
                <a16:creationId xmlns:a16="http://schemas.microsoft.com/office/drawing/2014/main" id="{0E4A3371-D80C-BBD5-7BC7-07717C1CC26A}"/>
              </a:ext>
            </a:extLst>
          </p:cNvPr>
          <p:cNvSpPr txBox="1"/>
          <p:nvPr/>
        </p:nvSpPr>
        <p:spPr>
          <a:xfrm>
            <a:off x="7509373" y="6073380"/>
            <a:ext cx="996179" cy="523220"/>
          </a:xfrm>
          <a:prstGeom prst="rect">
            <a:avLst/>
          </a:prstGeom>
          <a:noFill/>
        </p:spPr>
        <p:txBody>
          <a:bodyPr wrap="square" rtlCol="0">
            <a:spAutoFit/>
          </a:bodyPr>
          <a:lstStyle/>
          <a:p>
            <a:pPr algn="l"/>
            <a:r>
              <a:rPr lang="en-US" sz="1400" dirty="0">
                <a:latin typeface="Times New Roman" panose="02020603050405020304" pitchFamily="18" charset="0"/>
                <a:cs typeface="Times New Roman" panose="02020603050405020304" pitchFamily="18" charset="0"/>
              </a:rPr>
              <a:t>Examples to come</a:t>
            </a:r>
          </a:p>
        </p:txBody>
      </p:sp>
      <p:grpSp>
        <p:nvGrpSpPr>
          <p:cNvPr id="36" name="Group 35">
            <a:extLst>
              <a:ext uri="{FF2B5EF4-FFF2-40B4-BE49-F238E27FC236}">
                <a16:creationId xmlns:a16="http://schemas.microsoft.com/office/drawing/2014/main" id="{D3098BA8-546F-6094-18F9-0EEBF0E0B37C}"/>
              </a:ext>
            </a:extLst>
          </p:cNvPr>
          <p:cNvGrpSpPr/>
          <p:nvPr/>
        </p:nvGrpSpPr>
        <p:grpSpPr>
          <a:xfrm>
            <a:off x="6820312" y="714679"/>
            <a:ext cx="1984737" cy="1252352"/>
            <a:chOff x="6820312" y="714679"/>
            <a:chExt cx="1984737" cy="1252352"/>
          </a:xfrm>
        </p:grpSpPr>
        <p:sp>
          <p:nvSpPr>
            <p:cNvPr id="26" name="TextBox 25">
              <a:extLst>
                <a:ext uri="{FF2B5EF4-FFF2-40B4-BE49-F238E27FC236}">
                  <a16:creationId xmlns:a16="http://schemas.microsoft.com/office/drawing/2014/main" id="{AD1FA82E-33A4-DE07-BA3A-2126708EB55F}"/>
                </a:ext>
              </a:extLst>
            </p:cNvPr>
            <p:cNvSpPr txBox="1"/>
            <p:nvPr/>
          </p:nvSpPr>
          <p:spPr>
            <a:xfrm>
              <a:off x="6820312" y="714679"/>
              <a:ext cx="1984737" cy="738664"/>
            </a:xfrm>
            <a:prstGeom prst="rect">
              <a:avLst/>
            </a:prstGeom>
            <a:noFill/>
          </p:spPr>
          <p:txBody>
            <a:bodyPr wrap="square" rtlCol="0">
              <a:spAutoFit/>
            </a:bodyPr>
            <a:lstStyle/>
            <a:p>
              <a:pPr algn="l"/>
              <a:r>
                <a:rPr lang="en-US" sz="1400" dirty="0">
                  <a:latin typeface="Times New Roman" panose="02020603050405020304" pitchFamily="18" charset="0"/>
                  <a:cs typeface="Times New Roman" panose="02020603050405020304" pitchFamily="18" charset="0"/>
                </a:rPr>
                <a:t>Einstein’s 1917 recovery of the line element of a spherical space</a:t>
              </a:r>
            </a:p>
          </p:txBody>
        </p:sp>
        <p:grpSp>
          <p:nvGrpSpPr>
            <p:cNvPr id="35" name="Group 34">
              <a:extLst>
                <a:ext uri="{FF2B5EF4-FFF2-40B4-BE49-F238E27FC236}">
                  <a16:creationId xmlns:a16="http://schemas.microsoft.com/office/drawing/2014/main" id="{751C2C1E-971F-4B6A-F0A9-6F8B7CFC1304}"/>
                </a:ext>
              </a:extLst>
            </p:cNvPr>
            <p:cNvGrpSpPr/>
            <p:nvPr/>
          </p:nvGrpSpPr>
          <p:grpSpPr>
            <a:xfrm>
              <a:off x="8066385" y="1228367"/>
              <a:ext cx="738664" cy="738664"/>
              <a:chOff x="7347397" y="1804837"/>
              <a:chExt cx="830997" cy="830997"/>
            </a:xfrm>
          </p:grpSpPr>
          <p:sp>
            <p:nvSpPr>
              <p:cNvPr id="21" name="Rectangle 20">
                <a:extLst>
                  <a:ext uri="{FF2B5EF4-FFF2-40B4-BE49-F238E27FC236}">
                    <a16:creationId xmlns:a16="http://schemas.microsoft.com/office/drawing/2014/main" id="{844AF6BE-651C-9667-97F7-38BFF91835A1}"/>
                  </a:ext>
                </a:extLst>
              </p:cNvPr>
              <p:cNvSpPr/>
              <p:nvPr/>
            </p:nvSpPr>
            <p:spPr>
              <a:xfrm>
                <a:off x="7347397" y="1804837"/>
                <a:ext cx="830997" cy="830997"/>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4E58449-4528-F02A-4E57-26A8E06C167E}"/>
                  </a:ext>
                </a:extLst>
              </p:cNvPr>
              <p:cNvSpPr/>
              <p:nvPr/>
            </p:nvSpPr>
            <p:spPr>
              <a:xfrm>
                <a:off x="7458476" y="1963738"/>
                <a:ext cx="524477" cy="520588"/>
              </a:xfrm>
              <a:prstGeom prst="ellipse">
                <a:avLst/>
              </a:prstGeom>
              <a:gradFill flip="none" rotWithShape="1">
                <a:gsLst>
                  <a:gs pos="0">
                    <a:schemeClr val="accent1">
                      <a:tint val="66000"/>
                      <a:satMod val="160000"/>
                      <a:lumMod val="99614"/>
                      <a:lumOff val="386"/>
                    </a:schemeClr>
                  </a:gs>
                  <a:gs pos="3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c 32">
                <a:extLst>
                  <a:ext uri="{FF2B5EF4-FFF2-40B4-BE49-F238E27FC236}">
                    <a16:creationId xmlns:a16="http://schemas.microsoft.com/office/drawing/2014/main" id="{567E089C-6AC0-3A9B-8EFC-AD611DEC3A3C}"/>
                  </a:ext>
                </a:extLst>
              </p:cNvPr>
              <p:cNvSpPr/>
              <p:nvPr/>
            </p:nvSpPr>
            <p:spPr>
              <a:xfrm rot="10800000">
                <a:off x="7455304" y="2099073"/>
                <a:ext cx="524476" cy="205319"/>
              </a:xfrm>
              <a:prstGeom prst="arc">
                <a:avLst>
                  <a:gd name="adj1" fmla="val 16199983"/>
                  <a:gd name="adj2" fmla="val 0"/>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a:extLst>
                  <a:ext uri="{FF2B5EF4-FFF2-40B4-BE49-F238E27FC236}">
                    <a16:creationId xmlns:a16="http://schemas.microsoft.com/office/drawing/2014/main" id="{DE8D74EF-600B-BCFF-B43E-B081A48CCEB4}"/>
                  </a:ext>
                </a:extLst>
              </p:cNvPr>
              <p:cNvSpPr/>
              <p:nvPr/>
            </p:nvSpPr>
            <p:spPr>
              <a:xfrm rot="10800000" flipH="1">
                <a:off x="7455304" y="2099074"/>
                <a:ext cx="524476" cy="205319"/>
              </a:xfrm>
              <a:prstGeom prst="arc">
                <a:avLst>
                  <a:gd name="adj1" fmla="val 16199983"/>
                  <a:gd name="adj2" fmla="val 0"/>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353860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F893A1B-C898-2E45-3173-CD54E53B3FE4}"/>
              </a:ext>
            </a:extLst>
          </p:cNvPr>
          <p:cNvSpPr/>
          <p:nvPr/>
        </p:nvSpPr>
        <p:spPr>
          <a:xfrm>
            <a:off x="683941" y="1642946"/>
            <a:ext cx="5211337" cy="4207727"/>
          </a:xfrm>
          <a:custGeom>
            <a:avLst/>
            <a:gdLst>
              <a:gd name="connsiteX0" fmla="*/ 44605 w 5211337"/>
              <a:gd name="connsiteY0" fmla="*/ 0 h 4207727"/>
              <a:gd name="connsiteX1" fmla="*/ 5211337 w 5211337"/>
              <a:gd name="connsiteY1" fmla="*/ 74342 h 4207727"/>
              <a:gd name="connsiteX2" fmla="*/ 5122127 w 5211337"/>
              <a:gd name="connsiteY2" fmla="*/ 4207727 h 4207727"/>
              <a:gd name="connsiteX3" fmla="*/ 0 w 5211337"/>
              <a:gd name="connsiteY3" fmla="*/ 4081347 h 4207727"/>
              <a:gd name="connsiteX4" fmla="*/ 44605 w 5211337"/>
              <a:gd name="connsiteY4" fmla="*/ 0 h 4207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337" h="4207727">
                <a:moveTo>
                  <a:pt x="44605" y="0"/>
                </a:moveTo>
                <a:lnTo>
                  <a:pt x="5211337" y="74342"/>
                </a:lnTo>
                <a:lnTo>
                  <a:pt x="5122127" y="4207727"/>
                </a:lnTo>
                <a:lnTo>
                  <a:pt x="0" y="4081347"/>
                </a:lnTo>
                <a:lnTo>
                  <a:pt x="44605"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A96192-DEBF-6D4E-36FE-02255CF68C3E}"/>
              </a:ext>
            </a:extLst>
          </p:cNvPr>
          <p:cNvSpPr>
            <a:spLocks noGrp="1"/>
          </p:cNvSpPr>
          <p:nvPr>
            <p:ph type="title"/>
          </p:nvPr>
        </p:nvSpPr>
        <p:spPr>
          <a:xfrm>
            <a:off x="628650" y="365126"/>
            <a:ext cx="7886700" cy="608747"/>
          </a:xfrm>
        </p:spPr>
        <p:txBody>
          <a:bodyPr>
            <a:normAutofit fontScale="90000"/>
          </a:bodyPr>
          <a:lstStyle/>
          <a:p>
            <a:r>
              <a:rPr lang="en-US" dirty="0"/>
              <a:t>Einstein’s disdain for geometry</a:t>
            </a:r>
          </a:p>
        </p:txBody>
      </p:sp>
      <p:sp>
        <p:nvSpPr>
          <p:cNvPr id="3" name="Content Placeholder 2">
            <a:extLst>
              <a:ext uri="{FF2B5EF4-FFF2-40B4-BE49-F238E27FC236}">
                <a16:creationId xmlns:a16="http://schemas.microsoft.com/office/drawing/2014/main" id="{5A939B19-0492-0428-093E-E46C239529E4}"/>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A078F391-3515-9F0D-6D43-D4360ED16DB6}"/>
              </a:ext>
            </a:extLst>
          </p:cNvPr>
          <p:cNvSpPr>
            <a:spLocks noGrp="1"/>
          </p:cNvSpPr>
          <p:nvPr>
            <p:ph type="sldNum" sz="quarter" idx="12"/>
          </p:nvPr>
        </p:nvSpPr>
        <p:spPr/>
        <p:txBody>
          <a:bodyPr/>
          <a:lstStyle/>
          <a:p>
            <a:fld id="{B9304382-F642-5846-B397-678ADB7FD52A}" type="slidenum">
              <a:rPr lang="en-US" smtClean="0"/>
              <a:t>21</a:t>
            </a:fld>
            <a:endParaRPr lang="en-US"/>
          </a:p>
        </p:txBody>
      </p:sp>
      <p:sp>
        <p:nvSpPr>
          <p:cNvPr id="5" name="TextBox 4">
            <a:extLst>
              <a:ext uri="{FF2B5EF4-FFF2-40B4-BE49-F238E27FC236}">
                <a16:creationId xmlns:a16="http://schemas.microsoft.com/office/drawing/2014/main" id="{4E238C8F-D6D0-5F41-482A-CC89EEB1D8CD}"/>
              </a:ext>
            </a:extLst>
          </p:cNvPr>
          <p:cNvSpPr txBox="1"/>
          <p:nvPr/>
        </p:nvSpPr>
        <p:spPr>
          <a:xfrm>
            <a:off x="698810" y="973873"/>
            <a:ext cx="6846849" cy="523220"/>
          </a:xfrm>
          <a:prstGeom prst="rect">
            <a:avLst/>
          </a:prstGeom>
          <a:noFill/>
        </p:spPr>
        <p:txBody>
          <a:bodyPr wrap="square" rtlCol="0">
            <a:spAutoFit/>
          </a:bodyPr>
          <a:lstStyle/>
          <a:p>
            <a:r>
              <a:rPr lang="en-US" sz="1400" dirty="0">
                <a:latin typeface="Times New Roman" panose="02020603050405020304" pitchFamily="18" charset="0"/>
                <a:ea typeface="Calibri" panose="020F0502020204030204" pitchFamily="34" charset="0"/>
              </a:rPr>
              <a:t>Dennis </a:t>
            </a:r>
            <a:r>
              <a:rPr lang="en-US" sz="1400" dirty="0" err="1">
                <a:latin typeface="Times New Roman" panose="02020603050405020304" pitchFamily="18" charset="0"/>
                <a:ea typeface="Calibri" panose="020F0502020204030204" pitchFamily="34" charset="0"/>
              </a:rPr>
              <a:t>Lehmkuhl</a:t>
            </a:r>
            <a:r>
              <a:rPr lang="en-US" sz="1400" dirty="0">
                <a:latin typeface="Times New Roman" panose="02020603050405020304" pitchFamily="18" charset="0"/>
                <a:ea typeface="Calibri" panose="020F0502020204030204" pitchFamily="34" charset="0"/>
              </a:rPr>
              <a:t> (</a:t>
            </a:r>
            <a:r>
              <a:rPr lang="en-US" sz="1400" dirty="0">
                <a:effectLst/>
                <a:latin typeface="Times New Roman" panose="02020603050405020304" pitchFamily="18" charset="0"/>
                <a:ea typeface="Calibri" panose="020F0502020204030204" pitchFamily="34" charset="0"/>
              </a:rPr>
              <a:t>2014) “Why Einstein did not believe that general relativity geometrizes gravity,” </a:t>
            </a:r>
            <a:r>
              <a:rPr lang="en-US" sz="1400" i="1" dirty="0">
                <a:effectLst/>
                <a:latin typeface="Times New Roman" panose="02020603050405020304" pitchFamily="18" charset="0"/>
                <a:ea typeface="Calibri" panose="020F0502020204030204" pitchFamily="34" charset="0"/>
              </a:rPr>
              <a:t>Studies in History and Philosophy of Modern Physics,</a:t>
            </a:r>
            <a:r>
              <a:rPr lang="en-US" sz="1400" dirty="0">
                <a:effectLst/>
                <a:latin typeface="Times New Roman" panose="02020603050405020304" pitchFamily="18" charset="0"/>
                <a:ea typeface="Calibri" panose="020F0502020204030204" pitchFamily="34" charset="0"/>
              </a:rPr>
              <a:t> 46, pp. 316–326.</a:t>
            </a:r>
            <a:r>
              <a:rPr lang="en-US" sz="1400" dirty="0">
                <a:effectLst/>
              </a:rPr>
              <a:t> </a:t>
            </a:r>
            <a:endParaRPr lang="en-US" sz="1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EBF898F-D222-0E30-4E16-10B9F48F7394}"/>
              </a:ext>
            </a:extLst>
          </p:cNvPr>
          <p:cNvSpPr txBox="1"/>
          <p:nvPr/>
        </p:nvSpPr>
        <p:spPr>
          <a:xfrm>
            <a:off x="628650" y="1582620"/>
            <a:ext cx="5538439" cy="4154984"/>
          </a:xfrm>
          <a:prstGeom prst="rect">
            <a:avLst/>
          </a:prstGeom>
          <a:noFill/>
        </p:spPr>
        <p:txBody>
          <a:bodyPr wrap="square" rtlCol="0">
            <a:spAutoFit/>
          </a:bodyPr>
          <a:lstStyle/>
          <a:p>
            <a:pPr algn="l"/>
            <a:r>
              <a:rPr lang="en-US" sz="2400" dirty="0">
                <a:effectLst/>
                <a:latin typeface="Times New Roman" panose="02020603050405020304" pitchFamily="18" charset="0"/>
                <a:ea typeface="Calibri" panose="020F0502020204030204" pitchFamily="34" charset="0"/>
              </a:rPr>
              <a:t> “It is preposterous to belief that “geometrization” means something essential. It is for me a kind of novice aid [</a:t>
            </a:r>
            <a:r>
              <a:rPr lang="en-US" sz="2400" i="1" dirty="0" err="1">
                <a:effectLst/>
                <a:latin typeface="Times New Roman" panose="02020603050405020304" pitchFamily="18" charset="0"/>
                <a:ea typeface="Calibri" panose="020F0502020204030204" pitchFamily="34" charset="0"/>
              </a:rPr>
              <a:t>Eselbrücke</a:t>
            </a:r>
            <a:r>
              <a:rPr lang="en-US" sz="2400" i="1" dirty="0">
                <a:effectLst/>
                <a:latin typeface="Times New Roman" panose="02020603050405020304" pitchFamily="18" charset="0"/>
                <a:ea typeface="Calibri" panose="020F0502020204030204" pitchFamily="34" charset="0"/>
              </a:rPr>
              <a:t> =</a:t>
            </a:r>
            <a:r>
              <a:rPr lang="en-US" sz="2400" dirty="0">
                <a:effectLst/>
                <a:latin typeface="Times New Roman" panose="02020603050405020304" pitchFamily="18" charset="0"/>
                <a:ea typeface="Calibri" panose="020F0502020204030204" pitchFamily="34" charset="0"/>
              </a:rPr>
              <a:t> donkey bridge] for the discovery of numerical laws. Whether one attaches a “geometrical” conception to a theory is an inessential private matter. The essential thing with Weyl is that he subjects the formulas to a new condition (“gauge invariance”) as well as invariance with respect to [spacetime] transformations.</a:t>
            </a:r>
            <a:r>
              <a:rPr lang="en-US" sz="2400"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163D5F9-87C1-1315-C271-D0A80BD42285}"/>
              </a:ext>
            </a:extLst>
          </p:cNvPr>
          <p:cNvSpPr txBox="1"/>
          <p:nvPr/>
        </p:nvSpPr>
        <p:spPr>
          <a:xfrm>
            <a:off x="628650" y="5805965"/>
            <a:ext cx="447436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Einstein to Hans Reichenbach,  April 24, 1926</a:t>
            </a:r>
          </a:p>
        </p:txBody>
      </p:sp>
      <p:pic>
        <p:nvPicPr>
          <p:cNvPr id="11" name="Picture 10" descr="A diagram of triangles and lines with text&#10;&#10;Description automatically generated">
            <a:extLst>
              <a:ext uri="{FF2B5EF4-FFF2-40B4-BE49-F238E27FC236}">
                <a16:creationId xmlns:a16="http://schemas.microsoft.com/office/drawing/2014/main" id="{EFA5BC34-2E1F-A65D-FE26-5A9FA0705157}"/>
              </a:ext>
            </a:extLst>
          </p:cNvPr>
          <p:cNvPicPr>
            <a:picLocks noChangeAspect="1"/>
          </p:cNvPicPr>
          <p:nvPr/>
        </p:nvPicPr>
        <p:blipFill>
          <a:blip r:embed="rId2"/>
          <a:stretch>
            <a:fillRect/>
          </a:stretch>
        </p:blipFill>
        <p:spPr>
          <a:xfrm>
            <a:off x="6343942" y="1714267"/>
            <a:ext cx="2369752" cy="3429465"/>
          </a:xfrm>
          <a:prstGeom prst="rect">
            <a:avLst/>
          </a:prstGeom>
        </p:spPr>
      </p:pic>
    </p:spTree>
    <p:extLst>
      <p:ext uri="{BB962C8B-B14F-4D97-AF65-F5344CB8AC3E}">
        <p14:creationId xmlns:p14="http://schemas.microsoft.com/office/powerpoint/2010/main" val="68175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33086D1-5CD6-8C51-B4FF-B5AEBC6BBB70}"/>
              </a:ext>
            </a:extLst>
          </p:cNvPr>
          <p:cNvGrpSpPr/>
          <p:nvPr/>
        </p:nvGrpSpPr>
        <p:grpSpPr>
          <a:xfrm>
            <a:off x="194400" y="4111200"/>
            <a:ext cx="8692425" cy="2404800"/>
            <a:chOff x="194400" y="4111200"/>
            <a:chExt cx="8692425" cy="2404800"/>
          </a:xfrm>
        </p:grpSpPr>
        <p:sp>
          <p:nvSpPr>
            <p:cNvPr id="28" name="Freeform 27">
              <a:extLst>
                <a:ext uri="{FF2B5EF4-FFF2-40B4-BE49-F238E27FC236}">
                  <a16:creationId xmlns:a16="http://schemas.microsoft.com/office/drawing/2014/main" id="{B29EEB8F-F38C-B89C-C2E4-E26EA37C7F8C}"/>
                </a:ext>
              </a:extLst>
            </p:cNvPr>
            <p:cNvSpPr/>
            <p:nvPr/>
          </p:nvSpPr>
          <p:spPr>
            <a:xfrm>
              <a:off x="194400" y="4111200"/>
              <a:ext cx="8539200" cy="2404800"/>
            </a:xfrm>
            <a:custGeom>
              <a:avLst/>
              <a:gdLst>
                <a:gd name="connsiteX0" fmla="*/ 100800 w 8539200"/>
                <a:gd name="connsiteY0" fmla="*/ 0 h 2404800"/>
                <a:gd name="connsiteX1" fmla="*/ 8539200 w 8539200"/>
                <a:gd name="connsiteY1" fmla="*/ 180000 h 2404800"/>
                <a:gd name="connsiteX2" fmla="*/ 8373600 w 8539200"/>
                <a:gd name="connsiteY2" fmla="*/ 2404800 h 2404800"/>
                <a:gd name="connsiteX3" fmla="*/ 0 w 8539200"/>
                <a:gd name="connsiteY3" fmla="*/ 2073600 h 2404800"/>
                <a:gd name="connsiteX4" fmla="*/ 100800 w 8539200"/>
                <a:gd name="connsiteY4" fmla="*/ 0 h 24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9200" h="2404800">
                  <a:moveTo>
                    <a:pt x="100800" y="0"/>
                  </a:moveTo>
                  <a:lnTo>
                    <a:pt x="8539200" y="180000"/>
                  </a:lnTo>
                  <a:lnTo>
                    <a:pt x="8373600" y="2404800"/>
                  </a:lnTo>
                  <a:lnTo>
                    <a:pt x="0" y="2073600"/>
                  </a:lnTo>
                  <a:lnTo>
                    <a:pt x="100800"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D0FC756-9CF0-F51B-0C0E-3E7FC464DAE3}"/>
                </a:ext>
              </a:extLst>
            </p:cNvPr>
            <p:cNvSpPr txBox="1"/>
            <p:nvPr/>
          </p:nvSpPr>
          <p:spPr>
            <a:xfrm>
              <a:off x="5230269" y="4494709"/>
              <a:ext cx="3656556" cy="1754326"/>
            </a:xfrm>
            <a:prstGeom prst="rect">
              <a:avLst/>
            </a:prstGeom>
            <a:noFill/>
          </p:spPr>
          <p:txBody>
            <a:bodyPr wrap="square" rtlCol="0">
              <a:spAutoFit/>
            </a:bodyPr>
            <a:lstStyle/>
            <a:p>
              <a:pPr algn="l"/>
              <a:r>
                <a:rPr lang="en-US" sz="1600" dirty="0">
                  <a:effectLst/>
                  <a:latin typeface="Times New Roman" panose="02020603050405020304" pitchFamily="18" charset="0"/>
                  <a:ea typeface="Calibri" panose="020F0502020204030204" pitchFamily="34" charset="0"/>
                </a:rPr>
                <a:t>“ … the natural laws … of the (special) theory of relativity assume mathematical forms, in which the time co-ordinate plays exactly the same ro1e as the three space coordinates.</a:t>
              </a:r>
              <a:r>
                <a:rPr lang="en-US" sz="1600" dirty="0">
                  <a:effectLst/>
                </a:rPr>
                <a:t> …</a:t>
              </a:r>
              <a:r>
                <a:rPr lang="en-US" sz="1600" dirty="0">
                  <a:effectLst/>
                  <a:latin typeface="Times New Roman" panose="02020603050405020304" pitchFamily="18" charset="0"/>
                  <a:ea typeface="Calibri" panose="020F0502020204030204" pitchFamily="34" charset="0"/>
                </a:rPr>
                <a:t>purely formal addition to our knowledge</a:t>
              </a:r>
              <a:r>
                <a:rPr lang="en-US" sz="1600" dirty="0">
                  <a:latin typeface="Times New Roman" panose="02020603050405020304" pitchFamily="18" charset="0"/>
                  <a:ea typeface="Calibri" panose="020F0502020204030204" pitchFamily="34" charset="0"/>
                </a:rPr>
                <a:t>…”</a:t>
              </a:r>
            </a:p>
            <a:p>
              <a:pPr algn="l"/>
              <a:r>
                <a:rPr lang="en-US" sz="1200" i="1" dirty="0">
                  <a:latin typeface="Times New Roman" panose="02020603050405020304" pitchFamily="18" charset="0"/>
                  <a:cs typeface="Times New Roman" panose="02020603050405020304" pitchFamily="18" charset="0"/>
                </a:rPr>
                <a:t>Meaning of Relativity, pp. 38-39</a:t>
              </a:r>
            </a:p>
          </p:txBody>
        </p:sp>
        <p:sp>
          <p:nvSpPr>
            <p:cNvPr id="25" name="TextBox 24">
              <a:extLst>
                <a:ext uri="{FF2B5EF4-FFF2-40B4-BE49-F238E27FC236}">
                  <a16:creationId xmlns:a16="http://schemas.microsoft.com/office/drawing/2014/main" id="{9262662A-13FE-6759-63B8-7027AA5AC6A4}"/>
                </a:ext>
              </a:extLst>
            </p:cNvPr>
            <p:cNvSpPr txBox="1"/>
            <p:nvPr/>
          </p:nvSpPr>
          <p:spPr>
            <a:xfrm>
              <a:off x="5328000" y="4125377"/>
              <a:ext cx="2896947" cy="369332"/>
            </a:xfrm>
            <a:prstGeom prst="rect">
              <a:avLst/>
            </a:prstGeom>
            <a:noFill/>
          </p:spPr>
          <p:txBody>
            <a:bodyPr wrap="none" rtlCol="0">
              <a:spAutoFit/>
            </a:bodyPr>
            <a:lstStyle/>
            <a:p>
              <a:pPr algn="l"/>
              <a:r>
                <a:rPr lang="en-US" i="1" dirty="0">
                  <a:latin typeface="Times New Roman" panose="02020603050405020304" pitchFamily="18" charset="0"/>
                  <a:cs typeface="Times New Roman" panose="02020603050405020304" pitchFamily="18" charset="0"/>
                </a:rPr>
                <a:t>ds</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dx</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dy</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dz</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ict</a:t>
              </a:r>
              <a:r>
                <a:rPr lang="en-US" i="1"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endParaRPr lang="en-US" i="1" dirty="0">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D8719227-888A-1C6D-5A3B-E335301AE54D}"/>
              </a:ext>
            </a:extLst>
          </p:cNvPr>
          <p:cNvGrpSpPr/>
          <p:nvPr/>
        </p:nvGrpSpPr>
        <p:grpSpPr>
          <a:xfrm>
            <a:off x="237600" y="2162352"/>
            <a:ext cx="8207164" cy="1639248"/>
            <a:chOff x="237600" y="2162352"/>
            <a:chExt cx="8207164" cy="1639248"/>
          </a:xfrm>
        </p:grpSpPr>
        <p:sp>
          <p:nvSpPr>
            <p:cNvPr id="27" name="Freeform 26">
              <a:extLst>
                <a:ext uri="{FF2B5EF4-FFF2-40B4-BE49-F238E27FC236}">
                  <a16:creationId xmlns:a16="http://schemas.microsoft.com/office/drawing/2014/main" id="{ECB00D48-1D03-F41F-3772-454761AC1C17}"/>
                </a:ext>
              </a:extLst>
            </p:cNvPr>
            <p:cNvSpPr/>
            <p:nvPr/>
          </p:nvSpPr>
          <p:spPr>
            <a:xfrm>
              <a:off x="237600" y="2210400"/>
              <a:ext cx="7725600" cy="1591200"/>
            </a:xfrm>
            <a:custGeom>
              <a:avLst/>
              <a:gdLst>
                <a:gd name="connsiteX0" fmla="*/ 86400 w 7725600"/>
                <a:gd name="connsiteY0" fmla="*/ 100800 h 1591200"/>
                <a:gd name="connsiteX1" fmla="*/ 7725600 w 7725600"/>
                <a:gd name="connsiteY1" fmla="*/ 0 h 1591200"/>
                <a:gd name="connsiteX2" fmla="*/ 7552800 w 7725600"/>
                <a:gd name="connsiteY2" fmla="*/ 1591200 h 1591200"/>
                <a:gd name="connsiteX3" fmla="*/ 0 w 7725600"/>
                <a:gd name="connsiteY3" fmla="*/ 1310400 h 1591200"/>
                <a:gd name="connsiteX4" fmla="*/ 86400 w 7725600"/>
                <a:gd name="connsiteY4" fmla="*/ 100800 h 159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5600" h="1591200">
                  <a:moveTo>
                    <a:pt x="86400" y="100800"/>
                  </a:moveTo>
                  <a:lnTo>
                    <a:pt x="7725600" y="0"/>
                  </a:lnTo>
                  <a:lnTo>
                    <a:pt x="7552800" y="1591200"/>
                  </a:lnTo>
                  <a:lnTo>
                    <a:pt x="0" y="1310400"/>
                  </a:lnTo>
                  <a:lnTo>
                    <a:pt x="86400" y="10080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D6BEC28D-DB49-0AAE-47A7-19F9D29C122B}"/>
                </a:ext>
              </a:extLst>
            </p:cNvPr>
            <p:cNvGrpSpPr/>
            <p:nvPr/>
          </p:nvGrpSpPr>
          <p:grpSpPr>
            <a:xfrm>
              <a:off x="5230269" y="2162352"/>
              <a:ext cx="3214495" cy="1620587"/>
              <a:chOff x="5230269" y="2162352"/>
              <a:chExt cx="3214495" cy="1620587"/>
            </a:xfrm>
          </p:grpSpPr>
          <p:sp>
            <p:nvSpPr>
              <p:cNvPr id="10" name="TextBox 9">
                <a:extLst>
                  <a:ext uri="{FF2B5EF4-FFF2-40B4-BE49-F238E27FC236}">
                    <a16:creationId xmlns:a16="http://schemas.microsoft.com/office/drawing/2014/main" id="{D41BB903-B1D6-84E1-4EB7-E36DB2A91060}"/>
                  </a:ext>
                </a:extLst>
              </p:cNvPr>
              <p:cNvSpPr txBox="1"/>
              <p:nvPr/>
            </p:nvSpPr>
            <p:spPr>
              <a:xfrm>
                <a:off x="5230269" y="2162352"/>
                <a:ext cx="2852063"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Vanishing Riemann-Christoffel tensor</a:t>
                </a:r>
              </a:p>
            </p:txBody>
          </p:sp>
          <p:sp>
            <p:nvSpPr>
              <p:cNvPr id="11" name="TextBox 10">
                <a:extLst>
                  <a:ext uri="{FF2B5EF4-FFF2-40B4-BE49-F238E27FC236}">
                    <a16:creationId xmlns:a16="http://schemas.microsoft.com/office/drawing/2014/main" id="{96C679F6-60DE-E0E6-8332-06DC0CBFC85A}"/>
                  </a:ext>
                </a:extLst>
              </p:cNvPr>
              <p:cNvSpPr txBox="1"/>
              <p:nvPr/>
            </p:nvSpPr>
            <p:spPr>
              <a:xfrm>
                <a:off x="5304701" y="3136608"/>
                <a:ext cx="3140063" cy="646331"/>
              </a:xfrm>
              <a:prstGeom prst="rect">
                <a:avLst/>
              </a:prstGeom>
              <a:noFill/>
            </p:spPr>
            <p:txBody>
              <a:bodyPr wrap="square" rtlCol="0">
                <a:spAutoFit/>
              </a:bodyPr>
              <a:lstStyle/>
              <a:p>
                <a:pPr algn="l"/>
                <a:r>
                  <a:rPr lang="en-US" i="1" dirty="0" err="1">
                    <a:latin typeface="Times New Roman" panose="02020603050405020304" pitchFamily="18" charset="0"/>
                    <a:cs typeface="Times New Roman" panose="02020603050405020304" pitchFamily="18" charset="0"/>
                  </a:rPr>
                  <a:t>g</a:t>
                </a:r>
                <a:r>
                  <a:rPr lang="en-US" i="1" baseline="-25000" dirty="0" err="1">
                    <a:latin typeface="Symbol" pitchFamily="2" charset="2"/>
                    <a:cs typeface="Times New Roman" panose="02020603050405020304" pitchFamily="18" charset="0"/>
                  </a:rPr>
                  <a:t>mn</a:t>
                </a:r>
                <a:r>
                  <a:rPr lang="en-US" dirty="0">
                    <a:latin typeface="Times New Roman" panose="02020603050405020304" pitchFamily="18" charset="0"/>
                    <a:cs typeface="Times New Roman" panose="02020603050405020304" pitchFamily="18" charset="0"/>
                  </a:rPr>
                  <a:t> can be transformed to constants.</a:t>
                </a:r>
                <a:endParaRPr lang="en-US" i="1" dirty="0">
                  <a:latin typeface="Times New Roman" panose="02020603050405020304" pitchFamily="18" charset="0"/>
                  <a:cs typeface="Times New Roman" panose="02020603050405020304" pitchFamily="18" charset="0"/>
                </a:endParaRPr>
              </a:p>
            </p:txBody>
          </p:sp>
          <p:sp>
            <p:nvSpPr>
              <p:cNvPr id="15" name="Up-Down Arrow 14">
                <a:extLst>
                  <a:ext uri="{FF2B5EF4-FFF2-40B4-BE49-F238E27FC236}">
                    <a16:creationId xmlns:a16="http://schemas.microsoft.com/office/drawing/2014/main" id="{AB473B2E-A46D-6349-F8B8-BA4D49632F7E}"/>
                  </a:ext>
                </a:extLst>
              </p:cNvPr>
              <p:cNvSpPr/>
              <p:nvPr/>
            </p:nvSpPr>
            <p:spPr>
              <a:xfrm>
                <a:off x="6281676" y="2736607"/>
                <a:ext cx="288000" cy="493677"/>
              </a:xfrm>
              <a:prstGeom prst="up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28">
            <a:extLst>
              <a:ext uri="{FF2B5EF4-FFF2-40B4-BE49-F238E27FC236}">
                <a16:creationId xmlns:a16="http://schemas.microsoft.com/office/drawing/2014/main" id="{6A04BD31-A4D6-639D-19D0-6C947D915D9C}"/>
              </a:ext>
            </a:extLst>
          </p:cNvPr>
          <p:cNvGrpSpPr/>
          <p:nvPr/>
        </p:nvGrpSpPr>
        <p:grpSpPr>
          <a:xfrm>
            <a:off x="309600" y="1137600"/>
            <a:ext cx="7992000" cy="875680"/>
            <a:chOff x="309600" y="1137600"/>
            <a:chExt cx="7992000" cy="875680"/>
          </a:xfrm>
        </p:grpSpPr>
        <p:sp>
          <p:nvSpPr>
            <p:cNvPr id="26" name="Freeform 25">
              <a:extLst>
                <a:ext uri="{FF2B5EF4-FFF2-40B4-BE49-F238E27FC236}">
                  <a16:creationId xmlns:a16="http://schemas.microsoft.com/office/drawing/2014/main" id="{B9A86A84-37B4-7FB1-BCFA-AD934EA7C12D}"/>
                </a:ext>
              </a:extLst>
            </p:cNvPr>
            <p:cNvSpPr/>
            <p:nvPr/>
          </p:nvSpPr>
          <p:spPr>
            <a:xfrm>
              <a:off x="309600" y="1137600"/>
              <a:ext cx="7992000" cy="828000"/>
            </a:xfrm>
            <a:custGeom>
              <a:avLst/>
              <a:gdLst>
                <a:gd name="connsiteX0" fmla="*/ 165600 w 7992000"/>
                <a:gd name="connsiteY0" fmla="*/ 0 h 828000"/>
                <a:gd name="connsiteX1" fmla="*/ 7992000 w 7992000"/>
                <a:gd name="connsiteY1" fmla="*/ 100800 h 828000"/>
                <a:gd name="connsiteX2" fmla="*/ 7927200 w 7992000"/>
                <a:gd name="connsiteY2" fmla="*/ 828000 h 828000"/>
                <a:gd name="connsiteX3" fmla="*/ 0 w 7992000"/>
                <a:gd name="connsiteY3" fmla="*/ 676800 h 828000"/>
                <a:gd name="connsiteX4" fmla="*/ 165600 w 7992000"/>
                <a:gd name="connsiteY4" fmla="*/ 0 h 8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2000" h="828000">
                  <a:moveTo>
                    <a:pt x="165600" y="0"/>
                  </a:moveTo>
                  <a:lnTo>
                    <a:pt x="7992000" y="100800"/>
                  </a:lnTo>
                  <a:lnTo>
                    <a:pt x="7927200" y="828000"/>
                  </a:lnTo>
                  <a:lnTo>
                    <a:pt x="0" y="676800"/>
                  </a:lnTo>
                  <a:lnTo>
                    <a:pt x="165600"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8AA7C40-C0E5-9318-4AF2-E44E6032A556}"/>
                </a:ext>
              </a:extLst>
            </p:cNvPr>
            <p:cNvSpPr txBox="1"/>
            <p:nvPr/>
          </p:nvSpPr>
          <p:spPr>
            <a:xfrm>
              <a:off x="5404975" y="1151506"/>
              <a:ext cx="2852063" cy="861774"/>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“variables”</a:t>
              </a:r>
            </a:p>
            <a:p>
              <a:pPr algn="l"/>
              <a:r>
                <a:rPr lang="en-US" dirty="0">
                  <a:latin typeface="Times New Roman" panose="02020603050405020304" pitchFamily="18" charset="0"/>
                  <a:cs typeface="Times New Roman" panose="02020603050405020304" pitchFamily="18" charset="0"/>
                </a:rPr>
                <a:t>“substitutions [of variables]”</a:t>
              </a:r>
              <a:br>
                <a:rPr lang="en-US"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(sometimes)</a:t>
              </a:r>
              <a:endParaRPr lang="en-US" dirty="0">
                <a:latin typeface="Times New Roman" panose="02020603050405020304" pitchFamily="18" charset="0"/>
                <a:cs typeface="Times New Roman" panose="02020603050405020304" pitchFamily="18" charset="0"/>
              </a:endParaRPr>
            </a:p>
          </p:txBody>
        </p:sp>
      </p:grpSp>
      <p:sp>
        <p:nvSpPr>
          <p:cNvPr id="2" name="Title 1">
            <a:extLst>
              <a:ext uri="{FF2B5EF4-FFF2-40B4-BE49-F238E27FC236}">
                <a16:creationId xmlns:a16="http://schemas.microsoft.com/office/drawing/2014/main" id="{DF91FF07-0786-21CC-E1DB-EF9C6D08F891}"/>
              </a:ext>
            </a:extLst>
          </p:cNvPr>
          <p:cNvSpPr>
            <a:spLocks noGrp="1"/>
          </p:cNvSpPr>
          <p:nvPr>
            <p:ph type="title"/>
          </p:nvPr>
        </p:nvSpPr>
        <p:spPr>
          <a:xfrm>
            <a:off x="316982" y="282001"/>
            <a:ext cx="2596950" cy="743674"/>
          </a:xfrm>
        </p:spPr>
        <p:txBody>
          <a:bodyPr/>
          <a:lstStyle/>
          <a:p>
            <a:r>
              <a:rPr lang="en-US" dirty="0"/>
              <a:t>Geometry</a:t>
            </a:r>
          </a:p>
        </p:txBody>
      </p:sp>
      <p:sp>
        <p:nvSpPr>
          <p:cNvPr id="3" name="Content Placeholder 2">
            <a:extLst>
              <a:ext uri="{FF2B5EF4-FFF2-40B4-BE49-F238E27FC236}">
                <a16:creationId xmlns:a16="http://schemas.microsoft.com/office/drawing/2014/main" id="{1DDB95A5-3613-9D77-392E-60B1A8230A71}"/>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4216B6F8-00F7-DFFD-0FC6-5DA23A0A092D}"/>
              </a:ext>
            </a:extLst>
          </p:cNvPr>
          <p:cNvSpPr>
            <a:spLocks noGrp="1"/>
          </p:cNvSpPr>
          <p:nvPr>
            <p:ph type="sldNum" sz="quarter" idx="12"/>
          </p:nvPr>
        </p:nvSpPr>
        <p:spPr/>
        <p:txBody>
          <a:bodyPr/>
          <a:lstStyle/>
          <a:p>
            <a:fld id="{B9304382-F642-5846-B397-678ADB7FD52A}" type="slidenum">
              <a:rPr lang="en-US" smtClean="0"/>
              <a:t>22</a:t>
            </a:fld>
            <a:endParaRPr lang="en-US"/>
          </a:p>
        </p:txBody>
      </p:sp>
      <p:sp>
        <p:nvSpPr>
          <p:cNvPr id="5" name="TextBox 4">
            <a:extLst>
              <a:ext uri="{FF2B5EF4-FFF2-40B4-BE49-F238E27FC236}">
                <a16:creationId xmlns:a16="http://schemas.microsoft.com/office/drawing/2014/main" id="{9DCB1A1E-6299-2003-EF39-CD64131F2AF2}"/>
              </a:ext>
            </a:extLst>
          </p:cNvPr>
          <p:cNvSpPr txBox="1"/>
          <p:nvPr/>
        </p:nvSpPr>
        <p:spPr>
          <a:xfrm>
            <a:off x="5404975" y="256234"/>
            <a:ext cx="2034531" cy="769441"/>
          </a:xfrm>
          <a:prstGeom prst="rect">
            <a:avLst/>
          </a:prstGeom>
          <a:noFill/>
        </p:spPr>
        <p:txBody>
          <a:bodyPr wrap="none" rtlCol="0">
            <a:spAutoFit/>
          </a:bodyPr>
          <a:lstStyle/>
          <a:p>
            <a:pPr algn="l"/>
            <a:r>
              <a:rPr lang="en-US" sz="4400" dirty="0">
                <a:latin typeface="Times New Roman" panose="02020603050405020304" pitchFamily="18" charset="0"/>
                <a:cs typeface="Times New Roman" panose="02020603050405020304" pitchFamily="18" charset="0"/>
              </a:rPr>
              <a:t>Einstein</a:t>
            </a:r>
          </a:p>
        </p:txBody>
      </p:sp>
      <p:sp>
        <p:nvSpPr>
          <p:cNvPr id="6" name="TextBox 5">
            <a:extLst>
              <a:ext uri="{FF2B5EF4-FFF2-40B4-BE49-F238E27FC236}">
                <a16:creationId xmlns:a16="http://schemas.microsoft.com/office/drawing/2014/main" id="{09679ADF-CCC8-875F-2533-AC31817CA5BF}"/>
              </a:ext>
            </a:extLst>
          </p:cNvPr>
          <p:cNvSpPr txBox="1"/>
          <p:nvPr/>
        </p:nvSpPr>
        <p:spPr>
          <a:xfrm>
            <a:off x="285750" y="1151506"/>
            <a:ext cx="3203121" cy="646331"/>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“coordinates”</a:t>
            </a:r>
          </a:p>
          <a:p>
            <a:pPr algn="l"/>
            <a:r>
              <a:rPr lang="en-US" dirty="0">
                <a:latin typeface="Times New Roman" panose="02020603050405020304" pitchFamily="18" charset="0"/>
                <a:cs typeface="Times New Roman" panose="02020603050405020304" pitchFamily="18" charset="0"/>
              </a:rPr>
              <a:t>“transformations of coordinates”</a:t>
            </a:r>
          </a:p>
        </p:txBody>
      </p:sp>
      <p:grpSp>
        <p:nvGrpSpPr>
          <p:cNvPr id="30" name="Group 29">
            <a:extLst>
              <a:ext uri="{FF2B5EF4-FFF2-40B4-BE49-F238E27FC236}">
                <a16:creationId xmlns:a16="http://schemas.microsoft.com/office/drawing/2014/main" id="{219D022C-C201-90BD-B3C0-FC0399EEDC04}"/>
              </a:ext>
            </a:extLst>
          </p:cNvPr>
          <p:cNvGrpSpPr/>
          <p:nvPr/>
        </p:nvGrpSpPr>
        <p:grpSpPr>
          <a:xfrm>
            <a:off x="570481" y="2157240"/>
            <a:ext cx="2807999" cy="1365188"/>
            <a:chOff x="570481" y="2157240"/>
            <a:chExt cx="2807999" cy="1365188"/>
          </a:xfrm>
        </p:grpSpPr>
        <p:sp>
          <p:nvSpPr>
            <p:cNvPr id="8" name="TextBox 7">
              <a:extLst>
                <a:ext uri="{FF2B5EF4-FFF2-40B4-BE49-F238E27FC236}">
                  <a16:creationId xmlns:a16="http://schemas.microsoft.com/office/drawing/2014/main" id="{51EDED7C-380F-D499-96FC-34C09BB5408F}"/>
                </a:ext>
              </a:extLst>
            </p:cNvPr>
            <p:cNvSpPr txBox="1"/>
            <p:nvPr/>
          </p:nvSpPr>
          <p:spPr>
            <a:xfrm>
              <a:off x="570481" y="2157240"/>
              <a:ext cx="2807999"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Vanishing Riemann </a:t>
              </a:r>
              <a:r>
                <a:rPr lang="en-US" i="1" dirty="0">
                  <a:latin typeface="Times New Roman" panose="02020603050405020304" pitchFamily="18" charset="0"/>
                  <a:cs typeface="Times New Roman" panose="02020603050405020304" pitchFamily="18" charset="0"/>
                </a:rPr>
                <a:t>curvature</a:t>
              </a:r>
              <a:r>
                <a:rPr lang="en-US" dirty="0">
                  <a:latin typeface="Times New Roman" panose="02020603050405020304" pitchFamily="18" charset="0"/>
                  <a:cs typeface="Times New Roman" panose="02020603050405020304" pitchFamily="18" charset="0"/>
                </a:rPr>
                <a:t> tensor</a:t>
              </a:r>
            </a:p>
          </p:txBody>
        </p:sp>
        <p:sp>
          <p:nvSpPr>
            <p:cNvPr id="9" name="TextBox 8">
              <a:extLst>
                <a:ext uri="{FF2B5EF4-FFF2-40B4-BE49-F238E27FC236}">
                  <a16:creationId xmlns:a16="http://schemas.microsoft.com/office/drawing/2014/main" id="{C93245E6-5C27-A04D-6A35-FE9BAB38AB22}"/>
                </a:ext>
              </a:extLst>
            </p:cNvPr>
            <p:cNvSpPr txBox="1"/>
            <p:nvPr/>
          </p:nvSpPr>
          <p:spPr>
            <a:xfrm>
              <a:off x="570481" y="3153096"/>
              <a:ext cx="1723549"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Spacetime is flat</a:t>
              </a:r>
            </a:p>
          </p:txBody>
        </p:sp>
        <p:sp>
          <p:nvSpPr>
            <p:cNvPr id="14" name="Up-Down Arrow 13">
              <a:extLst>
                <a:ext uri="{FF2B5EF4-FFF2-40B4-BE49-F238E27FC236}">
                  <a16:creationId xmlns:a16="http://schemas.microsoft.com/office/drawing/2014/main" id="{F369B347-0202-CC47-F7DF-53157770B6D9}"/>
                </a:ext>
              </a:extLst>
            </p:cNvPr>
            <p:cNvSpPr/>
            <p:nvPr/>
          </p:nvSpPr>
          <p:spPr>
            <a:xfrm>
              <a:off x="1288255" y="2731495"/>
              <a:ext cx="288000" cy="493677"/>
            </a:xfrm>
            <a:prstGeom prst="up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813DE369-C079-EA91-C747-01DEC8E4EA61}"/>
              </a:ext>
            </a:extLst>
          </p:cNvPr>
          <p:cNvGrpSpPr/>
          <p:nvPr/>
        </p:nvGrpSpPr>
        <p:grpSpPr>
          <a:xfrm>
            <a:off x="364451" y="4260753"/>
            <a:ext cx="3369600" cy="2019774"/>
            <a:chOff x="364451" y="4260753"/>
            <a:chExt cx="3369600" cy="2019774"/>
          </a:xfrm>
        </p:grpSpPr>
        <p:sp>
          <p:nvSpPr>
            <p:cNvPr id="12" name="TextBox 11">
              <a:extLst>
                <a:ext uri="{FF2B5EF4-FFF2-40B4-BE49-F238E27FC236}">
                  <a16:creationId xmlns:a16="http://schemas.microsoft.com/office/drawing/2014/main" id="{BFE93123-6D77-A1FE-24DD-1D1AE113C272}"/>
                </a:ext>
              </a:extLst>
            </p:cNvPr>
            <p:cNvSpPr txBox="1"/>
            <p:nvPr/>
          </p:nvSpPr>
          <p:spPr>
            <a:xfrm>
              <a:off x="364451" y="5357197"/>
              <a:ext cx="3369600" cy="923330"/>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Minkowski</a:t>
              </a:r>
              <a:r>
                <a:rPr lang="en-US" dirty="0">
                  <a:latin typeface="Times New Roman" panose="02020603050405020304" pitchFamily="18" charset="0"/>
                  <a:cs typeface="Times New Roman" panose="02020603050405020304" pitchFamily="18" charset="0"/>
                </a:rPr>
                <a:t> showed that special relativity is really the geometry of a pseudo-Euclidean spacetime.</a:t>
              </a:r>
            </a:p>
          </p:txBody>
        </p:sp>
        <p:pic>
          <p:nvPicPr>
            <p:cNvPr id="19" name="Picture 18" descr="A diagram of a diagram of a person's body&#10;&#10;Description automatically generated with medium confidence">
              <a:extLst>
                <a:ext uri="{FF2B5EF4-FFF2-40B4-BE49-F238E27FC236}">
                  <a16:creationId xmlns:a16="http://schemas.microsoft.com/office/drawing/2014/main" id="{C34B549B-D619-D5B8-21F4-9F0C70F56381}"/>
                </a:ext>
              </a:extLst>
            </p:cNvPr>
            <p:cNvPicPr>
              <a:picLocks noChangeAspect="1"/>
            </p:cNvPicPr>
            <p:nvPr/>
          </p:nvPicPr>
          <p:blipFill>
            <a:blip r:embed="rId3"/>
            <a:stretch>
              <a:fillRect/>
            </a:stretch>
          </p:blipFill>
          <p:spPr>
            <a:xfrm>
              <a:off x="468001" y="4260753"/>
              <a:ext cx="2294912" cy="956213"/>
            </a:xfrm>
            <a:prstGeom prst="rect">
              <a:avLst/>
            </a:prstGeom>
          </p:spPr>
        </p:pic>
      </p:grpSp>
    </p:spTree>
    <p:extLst>
      <p:ext uri="{BB962C8B-B14F-4D97-AF65-F5344CB8AC3E}">
        <p14:creationId xmlns:p14="http://schemas.microsoft.com/office/powerpoint/2010/main" val="156664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572D4EF-4CE9-D8F7-06A5-63EBBDF4165B}"/>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F74BC-3A5C-D7F3-6973-D4ABFEF47550}"/>
              </a:ext>
            </a:extLst>
          </p:cNvPr>
          <p:cNvSpPr>
            <a:spLocks noGrp="1"/>
          </p:cNvSpPr>
          <p:nvPr>
            <p:ph type="title"/>
          </p:nvPr>
        </p:nvSpPr>
        <p:spPr>
          <a:xfrm>
            <a:off x="118946" y="1716555"/>
            <a:ext cx="5949039" cy="1325563"/>
          </a:xfrm>
        </p:spPr>
        <p:txBody>
          <a:bodyPr>
            <a:normAutofit fontScale="90000"/>
          </a:bodyPr>
          <a:lstStyle/>
          <a:p>
            <a:pPr algn="r"/>
            <a:r>
              <a:rPr lang="en-US" sz="6700" dirty="0"/>
              <a:t>Einstein’s approach developed</a:t>
            </a:r>
            <a:br>
              <a:rPr lang="en-US" dirty="0"/>
            </a:br>
            <a:endParaRPr lang="en-US" dirty="0"/>
          </a:p>
        </p:txBody>
      </p:sp>
      <p:sp>
        <p:nvSpPr>
          <p:cNvPr id="3" name="Content Placeholder 2">
            <a:extLst>
              <a:ext uri="{FF2B5EF4-FFF2-40B4-BE49-F238E27FC236}">
                <a16:creationId xmlns:a16="http://schemas.microsoft.com/office/drawing/2014/main" id="{A9F9CCA3-576D-9DBE-788D-4E4F335DAEE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9E23BE2-4379-E86F-2826-C21FF85957A0}"/>
              </a:ext>
            </a:extLst>
          </p:cNvPr>
          <p:cNvSpPr>
            <a:spLocks noGrp="1"/>
          </p:cNvSpPr>
          <p:nvPr>
            <p:ph type="sldNum" sz="quarter" idx="12"/>
          </p:nvPr>
        </p:nvSpPr>
        <p:spPr/>
        <p:txBody>
          <a:bodyPr/>
          <a:lstStyle/>
          <a:p>
            <a:fld id="{B9304382-F642-5846-B397-678ADB7FD52A}" type="slidenum">
              <a:rPr lang="en-US" smtClean="0"/>
              <a:t>23</a:t>
            </a:fld>
            <a:endParaRPr lang="en-US"/>
          </a:p>
        </p:txBody>
      </p:sp>
    </p:spTree>
    <p:extLst>
      <p:ext uri="{BB962C8B-B14F-4D97-AF65-F5344CB8AC3E}">
        <p14:creationId xmlns:p14="http://schemas.microsoft.com/office/powerpoint/2010/main" val="270265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ED8D4-33E9-D56E-57AB-A8CED8931D66}"/>
              </a:ext>
            </a:extLst>
          </p:cNvPr>
          <p:cNvSpPr>
            <a:spLocks noGrp="1"/>
          </p:cNvSpPr>
          <p:nvPr>
            <p:ph type="title"/>
          </p:nvPr>
        </p:nvSpPr>
        <p:spPr>
          <a:xfrm>
            <a:off x="1473026" y="317418"/>
            <a:ext cx="7305214" cy="504669"/>
          </a:xfrm>
        </p:spPr>
        <p:txBody>
          <a:bodyPr>
            <a:normAutofit fontScale="90000"/>
          </a:bodyPr>
          <a:lstStyle/>
          <a:p>
            <a:r>
              <a:rPr lang="en-US" dirty="0"/>
              <a:t>Hilbert’s </a:t>
            </a:r>
            <a:r>
              <a:rPr lang="en-US" sz="4400" dirty="0"/>
              <a:t>definition of a singularity</a:t>
            </a:r>
            <a:endParaRPr lang="en-US" dirty="0"/>
          </a:p>
        </p:txBody>
      </p:sp>
      <p:sp>
        <p:nvSpPr>
          <p:cNvPr id="3" name="Content Placeholder 2">
            <a:extLst>
              <a:ext uri="{FF2B5EF4-FFF2-40B4-BE49-F238E27FC236}">
                <a16:creationId xmlns:a16="http://schemas.microsoft.com/office/drawing/2014/main" id="{9F5D8037-9A22-86CD-33B4-DD73DB222A5F}"/>
              </a:ext>
            </a:extLst>
          </p:cNvPr>
          <p:cNvSpPr>
            <a:spLocks noGrp="1"/>
          </p:cNvSpPr>
          <p:nvPr>
            <p:ph idx="1"/>
          </p:nvPr>
        </p:nvSpPr>
        <p:spPr>
          <a:xfrm>
            <a:off x="0" y="6995154"/>
            <a:ext cx="285750" cy="45719"/>
          </a:xfrm>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3C5FB114-59D2-B1F7-C043-4EB2F9F23473}"/>
              </a:ext>
            </a:extLst>
          </p:cNvPr>
          <p:cNvSpPr>
            <a:spLocks noGrp="1"/>
          </p:cNvSpPr>
          <p:nvPr>
            <p:ph type="sldNum" sz="quarter" idx="12"/>
          </p:nvPr>
        </p:nvSpPr>
        <p:spPr>
          <a:xfrm>
            <a:off x="8713694" y="6652888"/>
            <a:ext cx="346262" cy="365125"/>
          </a:xfrm>
        </p:spPr>
        <p:txBody>
          <a:bodyPr/>
          <a:lstStyle/>
          <a:p>
            <a:fld id="{B9304382-F642-5846-B397-678ADB7FD52A}" type="slidenum">
              <a:rPr lang="en-US" smtClean="0"/>
              <a:t>24</a:t>
            </a:fld>
            <a:endParaRPr lang="en-US"/>
          </a:p>
        </p:txBody>
      </p:sp>
      <p:sp>
        <p:nvSpPr>
          <p:cNvPr id="6" name="TextBox 5">
            <a:extLst>
              <a:ext uri="{FF2B5EF4-FFF2-40B4-BE49-F238E27FC236}">
                <a16:creationId xmlns:a16="http://schemas.microsoft.com/office/drawing/2014/main" id="{CB5C4DB8-889B-F50A-132F-5EA8CF0B93C1}"/>
              </a:ext>
            </a:extLst>
          </p:cNvPr>
          <p:cNvSpPr txBox="1"/>
          <p:nvPr/>
        </p:nvSpPr>
        <p:spPr>
          <a:xfrm>
            <a:off x="1480977" y="747893"/>
            <a:ext cx="3006079"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Einstein’s definition is similar.</a:t>
            </a:r>
          </a:p>
        </p:txBody>
      </p:sp>
      <p:pic>
        <p:nvPicPr>
          <p:cNvPr id="8" name="Picture 7">
            <a:extLst>
              <a:ext uri="{FF2B5EF4-FFF2-40B4-BE49-F238E27FC236}">
                <a16:creationId xmlns:a16="http://schemas.microsoft.com/office/drawing/2014/main" id="{796521B8-2988-892F-8A1E-192A0B844BF1}"/>
              </a:ext>
            </a:extLst>
          </p:cNvPr>
          <p:cNvPicPr>
            <a:picLocks noChangeAspect="1"/>
          </p:cNvPicPr>
          <p:nvPr/>
        </p:nvPicPr>
        <p:blipFill>
          <a:blip r:embed="rId2"/>
          <a:stretch>
            <a:fillRect/>
          </a:stretch>
        </p:blipFill>
        <p:spPr>
          <a:xfrm>
            <a:off x="381325" y="1363715"/>
            <a:ext cx="2613257" cy="1268072"/>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3B39873-0AEC-E203-713B-A7E3D4D5C6C5}"/>
              </a:ext>
            </a:extLst>
          </p:cNvPr>
          <p:cNvPicPr>
            <a:picLocks noChangeAspect="1"/>
          </p:cNvPicPr>
          <p:nvPr/>
        </p:nvPicPr>
        <p:blipFill>
          <a:blip r:embed="rId3"/>
          <a:stretch>
            <a:fillRect/>
          </a:stretch>
        </p:blipFill>
        <p:spPr>
          <a:xfrm>
            <a:off x="381325" y="2726755"/>
            <a:ext cx="4244961" cy="3076333"/>
          </a:xfrm>
          <a:prstGeom prst="rect">
            <a:avLst/>
          </a:prstGeom>
          <a:ln>
            <a:solidFill>
              <a:schemeClr val="accent1">
                <a:shade val="15000"/>
              </a:schemeClr>
            </a:solidFill>
          </a:ln>
          <a:effectLst>
            <a:outerShdw blurRad="50800" dist="38100" dir="2700000" algn="tl" rotWithShape="0">
              <a:prstClr val="black">
                <a:alpha val="40000"/>
              </a:prstClr>
            </a:outerShdw>
          </a:effectLst>
        </p:spPr>
      </p:pic>
      <p:grpSp>
        <p:nvGrpSpPr>
          <p:cNvPr id="19" name="Group 18">
            <a:extLst>
              <a:ext uri="{FF2B5EF4-FFF2-40B4-BE49-F238E27FC236}">
                <a16:creationId xmlns:a16="http://schemas.microsoft.com/office/drawing/2014/main" id="{346F5F4B-DA39-0242-ABA2-949227FA3478}"/>
              </a:ext>
            </a:extLst>
          </p:cNvPr>
          <p:cNvGrpSpPr/>
          <p:nvPr/>
        </p:nvGrpSpPr>
        <p:grpSpPr>
          <a:xfrm>
            <a:off x="394010" y="3349819"/>
            <a:ext cx="8492815" cy="3464313"/>
            <a:chOff x="394010" y="3166946"/>
            <a:chExt cx="8492815" cy="3464313"/>
          </a:xfrm>
        </p:grpSpPr>
        <p:sp>
          <p:nvSpPr>
            <p:cNvPr id="14" name="Freeform 13">
              <a:extLst>
                <a:ext uri="{FF2B5EF4-FFF2-40B4-BE49-F238E27FC236}">
                  <a16:creationId xmlns:a16="http://schemas.microsoft.com/office/drawing/2014/main" id="{C9454AC5-B943-1FDB-BBF3-2F6EA4B91D44}"/>
                </a:ext>
              </a:extLst>
            </p:cNvPr>
            <p:cNvSpPr/>
            <p:nvPr/>
          </p:nvSpPr>
          <p:spPr>
            <a:xfrm>
              <a:off x="5077522" y="3166946"/>
              <a:ext cx="3486615" cy="3464313"/>
            </a:xfrm>
            <a:custGeom>
              <a:avLst/>
              <a:gdLst>
                <a:gd name="connsiteX0" fmla="*/ 267629 w 3486615"/>
                <a:gd name="connsiteY0" fmla="*/ 0 h 3464313"/>
                <a:gd name="connsiteX1" fmla="*/ 3486615 w 3486615"/>
                <a:gd name="connsiteY1" fmla="*/ 89210 h 3464313"/>
                <a:gd name="connsiteX2" fmla="*/ 3285893 w 3486615"/>
                <a:gd name="connsiteY2" fmla="*/ 3464313 h 3464313"/>
                <a:gd name="connsiteX3" fmla="*/ 0 w 3486615"/>
                <a:gd name="connsiteY3" fmla="*/ 3271025 h 3464313"/>
                <a:gd name="connsiteX4" fmla="*/ 267629 w 3486615"/>
                <a:gd name="connsiteY4" fmla="*/ 0 h 346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615" h="3464313">
                  <a:moveTo>
                    <a:pt x="267629" y="0"/>
                  </a:moveTo>
                  <a:lnTo>
                    <a:pt x="3486615" y="89210"/>
                  </a:lnTo>
                  <a:lnTo>
                    <a:pt x="3285893" y="3464313"/>
                  </a:lnTo>
                  <a:lnTo>
                    <a:pt x="0" y="3271025"/>
                  </a:lnTo>
                  <a:lnTo>
                    <a:pt x="267629"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DC13BAB-9A1D-5656-6406-0A12D8932AB3}"/>
                </a:ext>
              </a:extLst>
            </p:cNvPr>
            <p:cNvSpPr txBox="1"/>
            <p:nvPr/>
          </p:nvSpPr>
          <p:spPr>
            <a:xfrm>
              <a:off x="5149634" y="3207583"/>
              <a:ext cx="3737191" cy="3262432"/>
            </a:xfrm>
            <a:prstGeom prst="rect">
              <a:avLst/>
            </a:prstGeom>
            <a:noFill/>
          </p:spPr>
          <p:txBody>
            <a:bodyPr wrap="square" rtlCol="0">
              <a:spAutoFit/>
            </a:bodyPr>
            <a:lstStyle/>
            <a:p>
              <a:pPr algn="l"/>
              <a:r>
                <a:rPr lang="en-US" sz="1400" dirty="0">
                  <a:effectLst/>
                  <a:latin typeface="Times New Roman" panose="02020603050405020304" pitchFamily="18" charset="0"/>
                  <a:ea typeface="Calibri" panose="020F0502020204030204" pitchFamily="34" charset="0"/>
                </a:rPr>
                <a:t>   That is, I call a metric or a gravitational field</a:t>
              </a:r>
            </a:p>
            <a:p>
              <a:pPr algn="l"/>
              <a:r>
                <a:rPr lang="en-US" sz="1400" dirty="0">
                  <a:effectLst/>
                  <a:latin typeface="Times New Roman" panose="02020603050405020304" pitchFamily="18" charset="0"/>
                  <a:ea typeface="Calibri" panose="020F0502020204030204" pitchFamily="34" charset="0"/>
                </a:rPr>
                <a:t> </a:t>
              </a:r>
              <a:r>
                <a:rPr lang="en-US" i="1" dirty="0" err="1">
                  <a:effectLst/>
                  <a:latin typeface="Times New Roman" panose="02020603050405020304" pitchFamily="18" charset="0"/>
                  <a:ea typeface="Calibri" panose="020F0502020204030204" pitchFamily="34" charset="0"/>
                </a:rPr>
                <a:t>g</a:t>
              </a:r>
              <a:r>
                <a:rPr lang="en-US" i="1" baseline="-25000" dirty="0" err="1">
                  <a:effectLst/>
                  <a:latin typeface="Symbol" pitchFamily="2" charset="2"/>
                  <a:ea typeface="Calibri" panose="020F0502020204030204" pitchFamily="34" charset="0"/>
                  <a:cs typeface="Times New Roman (Body CS)"/>
                </a:rPr>
                <a:t>mn</a:t>
              </a:r>
              <a:r>
                <a:rPr lang="en-US" dirty="0">
                  <a:effectLst/>
                  <a:latin typeface="Times New Roman" panose="02020603050405020304" pitchFamily="18" charset="0"/>
                  <a:ea typeface="Calibri" panose="020F0502020204030204" pitchFamily="34" charset="0"/>
                </a:rPr>
                <a:t>, at a position, </a:t>
              </a:r>
              <a:r>
                <a:rPr lang="en-US" i="1" dirty="0">
                  <a:effectLst/>
                  <a:latin typeface="Times New Roman" panose="02020603050405020304" pitchFamily="18" charset="0"/>
                  <a:ea typeface="Calibri" panose="020F0502020204030204" pitchFamily="34" charset="0"/>
                </a:rPr>
                <a:t>regular</a:t>
              </a:r>
              <a:r>
                <a:rPr lang="en-US" dirty="0">
                  <a:effectLst/>
                  <a:latin typeface="Times New Roman" panose="02020603050405020304" pitchFamily="18" charset="0"/>
                  <a:ea typeface="Calibri" panose="020F0502020204030204" pitchFamily="34" charset="0"/>
                </a:rPr>
                <a:t>,</a:t>
              </a:r>
              <a:endParaRPr lang="en-US" sz="1400" dirty="0">
                <a:effectLst/>
                <a:latin typeface="Times New Roman" panose="02020603050405020304" pitchFamily="18" charset="0"/>
                <a:ea typeface="Calibri" panose="020F0502020204030204" pitchFamily="34" charset="0"/>
              </a:endParaRPr>
            </a:p>
            <a:p>
              <a:pPr algn="l"/>
              <a:r>
                <a:rPr lang="en-US" sz="1400" dirty="0">
                  <a:effectLst/>
                  <a:latin typeface="Times New Roman" panose="02020603050405020304" pitchFamily="18" charset="0"/>
                  <a:ea typeface="Calibri" panose="020F0502020204030204" pitchFamily="34" charset="0"/>
                </a:rPr>
                <a:t>   if it is possible, through</a:t>
              </a:r>
            </a:p>
            <a:p>
              <a:pPr algn="l"/>
              <a:r>
                <a:rPr lang="en-US" dirty="0">
                  <a:effectLst/>
                  <a:latin typeface="Times New Roman" panose="02020603050405020304" pitchFamily="18" charset="0"/>
                  <a:ea typeface="Calibri" panose="020F0502020204030204" pitchFamily="34" charset="0"/>
                </a:rPr>
                <a:t>reversible, one-to-one transformation,</a:t>
              </a:r>
            </a:p>
            <a:p>
              <a:pPr algn="l"/>
              <a:r>
                <a:rPr lang="en-US" sz="1400" dirty="0">
                  <a:effectLst/>
                  <a:latin typeface="Times New Roman" panose="02020603050405020304" pitchFamily="18" charset="0"/>
                  <a:ea typeface="Calibri" panose="020F0502020204030204" pitchFamily="34" charset="0"/>
                </a:rPr>
                <a:t>    to introduce such a coordinate system, that,</a:t>
              </a:r>
            </a:p>
            <a:p>
              <a:pPr algn="l"/>
              <a:r>
                <a:rPr lang="en-US" sz="1400" dirty="0">
                  <a:latin typeface="Times New Roman" panose="02020603050405020304" pitchFamily="18" charset="0"/>
                  <a:ea typeface="Calibri" panose="020F0502020204030204" pitchFamily="34" charset="0"/>
                </a:rPr>
                <a:t>    </a:t>
              </a:r>
              <a:r>
                <a:rPr lang="en-US" sz="1400" dirty="0">
                  <a:effectLst/>
                  <a:latin typeface="Times New Roman" panose="02020603050405020304" pitchFamily="18" charset="0"/>
                  <a:ea typeface="Calibri" panose="020F0502020204030204" pitchFamily="34" charset="0"/>
                </a:rPr>
                <a:t>for it, the corresponding</a:t>
              </a:r>
            </a:p>
            <a:p>
              <a:pPr algn="l"/>
              <a:r>
                <a:rPr lang="en-US" sz="1400" dirty="0">
                  <a:effectLst/>
                  <a:latin typeface="Times New Roman" panose="02020603050405020304" pitchFamily="18" charset="0"/>
                  <a:ea typeface="Calibri" panose="020F0502020204030204" pitchFamily="34" charset="0"/>
                </a:rPr>
                <a:t>f</a:t>
              </a:r>
              <a:r>
                <a:rPr lang="en-US" dirty="0">
                  <a:effectLst/>
                  <a:latin typeface="Times New Roman" panose="02020603050405020304" pitchFamily="18" charset="0"/>
                  <a:ea typeface="Calibri" panose="020F0502020204030204" pitchFamily="34" charset="0"/>
                </a:rPr>
                <a:t>unctions </a:t>
              </a:r>
              <a:r>
                <a:rPr lang="en-US" i="1" dirty="0" err="1">
                  <a:effectLst/>
                  <a:latin typeface="Times New Roman" panose="02020603050405020304" pitchFamily="18" charset="0"/>
                  <a:ea typeface="Calibri" panose="020F0502020204030204" pitchFamily="34" charset="0"/>
                </a:rPr>
                <a:t>g’</a:t>
              </a:r>
              <a:r>
                <a:rPr lang="en-US" i="1" baseline="-25000" dirty="0" err="1">
                  <a:effectLst/>
                  <a:latin typeface="Symbol" pitchFamily="2" charset="2"/>
                  <a:ea typeface="Calibri" panose="020F0502020204030204" pitchFamily="34" charset="0"/>
                  <a:cs typeface="Times New Roman (Body CS)"/>
                </a:rPr>
                <a:t>mn</a:t>
              </a:r>
              <a:r>
                <a:rPr lang="en-US" dirty="0">
                  <a:effectLst/>
                  <a:latin typeface="Times New Roman" panose="02020603050405020304" pitchFamily="18" charset="0"/>
                  <a:ea typeface="Calibri" panose="020F0502020204030204" pitchFamily="34" charset="0"/>
                </a:rPr>
                <a:t>,</a:t>
              </a:r>
              <a:endParaRPr lang="en-US" sz="1400" dirty="0">
                <a:effectLst/>
                <a:latin typeface="Times New Roman" panose="02020603050405020304" pitchFamily="18" charset="0"/>
                <a:ea typeface="Calibri" panose="020F0502020204030204" pitchFamily="34" charset="0"/>
              </a:endParaRPr>
            </a:p>
            <a:p>
              <a:pPr algn="l"/>
              <a:r>
                <a:rPr lang="en-US" sz="1400" dirty="0">
                  <a:effectLst/>
                  <a:latin typeface="Times New Roman" panose="02020603050405020304" pitchFamily="18" charset="0"/>
                  <a:ea typeface="Calibri" panose="020F0502020204030204" pitchFamily="34" charset="0"/>
                </a:rPr>
                <a:t>     are regular at that position, </a:t>
              </a:r>
              <a:r>
                <a:rPr lang="en-US" sz="1400" dirty="0" err="1">
                  <a:effectLst/>
                  <a:latin typeface="Times New Roman" panose="02020603050405020304" pitchFamily="18" charset="0"/>
                  <a:ea typeface="Calibri" panose="020F0502020204030204" pitchFamily="34" charset="0"/>
                </a:rPr>
                <a:t>i</a:t>
              </a:r>
              <a:r>
                <a:rPr lang="en-US" sz="1400" dirty="0">
                  <a:effectLst/>
                  <a:latin typeface="Times New Roman" panose="02020603050405020304" pitchFamily="18" charset="0"/>
                  <a:ea typeface="Calibri" panose="020F0502020204030204" pitchFamily="34" charset="0"/>
                </a:rPr>
                <a:t>. e. in it</a:t>
              </a:r>
            </a:p>
            <a:p>
              <a:pPr algn="l"/>
              <a:r>
                <a:rPr lang="en-US" sz="1400" dirty="0">
                  <a:latin typeface="Times New Roman" panose="02020603050405020304" pitchFamily="18" charset="0"/>
                  <a:ea typeface="Calibri" panose="020F0502020204030204" pitchFamily="34" charset="0"/>
                </a:rPr>
                <a:t>    </a:t>
              </a:r>
              <a:r>
                <a:rPr lang="en-US" sz="1400" dirty="0">
                  <a:effectLst/>
                  <a:latin typeface="Times New Roman" panose="02020603050405020304" pitchFamily="18" charset="0"/>
                  <a:ea typeface="Calibri" panose="020F0502020204030204" pitchFamily="34" charset="0"/>
                </a:rPr>
                <a:t> and in its neighborhood [they] are</a:t>
              </a:r>
            </a:p>
            <a:p>
              <a:pPr algn="l"/>
              <a:r>
                <a:rPr lang="en-US" dirty="0">
                  <a:effectLst/>
                  <a:latin typeface="Times New Roman" panose="02020603050405020304" pitchFamily="18" charset="0"/>
                  <a:ea typeface="Calibri" panose="020F0502020204030204" pitchFamily="34" charset="0"/>
                </a:rPr>
                <a:t>continuous and arbitrarily often differentiable</a:t>
              </a:r>
            </a:p>
            <a:p>
              <a:pPr algn="l"/>
              <a:r>
                <a:rPr lang="en-US" sz="1400" dirty="0">
                  <a:effectLst/>
                  <a:latin typeface="Times New Roman" panose="02020603050405020304" pitchFamily="18" charset="0"/>
                  <a:ea typeface="Calibri" panose="020F0502020204030204" pitchFamily="34" charset="0"/>
                </a:rPr>
                <a:t>     and have a</a:t>
              </a:r>
            </a:p>
            <a:p>
              <a:pPr algn="l"/>
              <a:r>
                <a:rPr lang="en-US" dirty="0">
                  <a:effectLst/>
                  <a:latin typeface="Times New Roman" panose="02020603050405020304" pitchFamily="18" charset="0"/>
                  <a:ea typeface="Calibri" panose="020F0502020204030204" pitchFamily="34" charset="0"/>
                </a:rPr>
                <a:t>determinant </a:t>
              </a:r>
              <a:r>
                <a:rPr lang="en-US" i="1" dirty="0">
                  <a:effectLst/>
                  <a:latin typeface="Times New Roman" panose="02020603050405020304" pitchFamily="18" charset="0"/>
                  <a:ea typeface="Calibri" panose="020F0502020204030204" pitchFamily="34" charset="0"/>
                </a:rPr>
                <a:t>g’</a:t>
              </a:r>
              <a:r>
                <a:rPr lang="en-US" dirty="0">
                  <a:effectLst/>
                  <a:latin typeface="Times New Roman" panose="02020603050405020304" pitchFamily="18" charset="0"/>
                  <a:ea typeface="Calibri" panose="020F0502020204030204" pitchFamily="34" charset="0"/>
                </a:rPr>
                <a:t> different from zero.</a:t>
              </a:r>
              <a:r>
                <a:rPr lang="en-US" sz="1400" dirty="0">
                  <a:effectLst/>
                </a:rPr>
                <a:t> </a:t>
              </a:r>
              <a:endParaRPr lang="en-US" sz="1400" dirty="0">
                <a:latin typeface="Times New Roman" panose="02020603050405020304" pitchFamily="18" charset="0"/>
                <a:cs typeface="Times New Roman" panose="02020603050405020304" pitchFamily="18" charset="0"/>
              </a:endParaRPr>
            </a:p>
          </p:txBody>
        </p:sp>
        <p:sp>
          <p:nvSpPr>
            <p:cNvPr id="13" name="Freeform 12">
              <a:extLst>
                <a:ext uri="{FF2B5EF4-FFF2-40B4-BE49-F238E27FC236}">
                  <a16:creationId xmlns:a16="http://schemas.microsoft.com/office/drawing/2014/main" id="{933CF6F3-1246-DBD3-AFC8-4C698635521E}"/>
                </a:ext>
              </a:extLst>
            </p:cNvPr>
            <p:cNvSpPr/>
            <p:nvPr/>
          </p:nvSpPr>
          <p:spPr>
            <a:xfrm>
              <a:off x="394010" y="4512526"/>
              <a:ext cx="4177990" cy="1100253"/>
            </a:xfrm>
            <a:custGeom>
              <a:avLst/>
              <a:gdLst>
                <a:gd name="connsiteX0" fmla="*/ 37170 w 4177990"/>
                <a:gd name="connsiteY0" fmla="*/ 0 h 1129990"/>
                <a:gd name="connsiteX1" fmla="*/ 4155688 w 4177990"/>
                <a:gd name="connsiteY1" fmla="*/ 7434 h 1129990"/>
                <a:gd name="connsiteX2" fmla="*/ 4177990 w 4177990"/>
                <a:gd name="connsiteY2" fmla="*/ 1085386 h 1129990"/>
                <a:gd name="connsiteX3" fmla="*/ 0 w 4177990"/>
                <a:gd name="connsiteY3" fmla="*/ 1129990 h 1129990"/>
                <a:gd name="connsiteX4" fmla="*/ 37170 w 4177990"/>
                <a:gd name="connsiteY4" fmla="*/ 0 h 1129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7990" h="1129990">
                  <a:moveTo>
                    <a:pt x="37170" y="0"/>
                  </a:moveTo>
                  <a:lnTo>
                    <a:pt x="4155688" y="7434"/>
                  </a:lnTo>
                  <a:lnTo>
                    <a:pt x="4177990" y="1085386"/>
                  </a:lnTo>
                  <a:lnTo>
                    <a:pt x="0" y="1129990"/>
                  </a:lnTo>
                  <a:lnTo>
                    <a:pt x="3717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171EF00-29D1-AD32-FAD1-9955489C8499}"/>
              </a:ext>
            </a:extLst>
          </p:cNvPr>
          <p:cNvGrpSpPr/>
          <p:nvPr/>
        </p:nvGrpSpPr>
        <p:grpSpPr>
          <a:xfrm>
            <a:off x="753096" y="1314386"/>
            <a:ext cx="6597013" cy="2088995"/>
            <a:chOff x="753096" y="1131513"/>
            <a:chExt cx="6597013" cy="2088995"/>
          </a:xfrm>
        </p:grpSpPr>
        <p:sp>
          <p:nvSpPr>
            <p:cNvPr id="16" name="Freeform 15">
              <a:extLst>
                <a:ext uri="{FF2B5EF4-FFF2-40B4-BE49-F238E27FC236}">
                  <a16:creationId xmlns:a16="http://schemas.microsoft.com/office/drawing/2014/main" id="{DCC15C56-BA02-42F3-E50B-641AA847881D}"/>
                </a:ext>
              </a:extLst>
            </p:cNvPr>
            <p:cNvSpPr/>
            <p:nvPr/>
          </p:nvSpPr>
          <p:spPr>
            <a:xfrm>
              <a:off x="4646341" y="1167161"/>
              <a:ext cx="2691161" cy="356839"/>
            </a:xfrm>
            <a:custGeom>
              <a:avLst/>
              <a:gdLst>
                <a:gd name="connsiteX0" fmla="*/ 52039 w 2691161"/>
                <a:gd name="connsiteY0" fmla="*/ 0 h 356839"/>
                <a:gd name="connsiteX1" fmla="*/ 2691161 w 2691161"/>
                <a:gd name="connsiteY1" fmla="*/ 96644 h 356839"/>
                <a:gd name="connsiteX2" fmla="*/ 2616820 w 2691161"/>
                <a:gd name="connsiteY2" fmla="*/ 356839 h 356839"/>
                <a:gd name="connsiteX3" fmla="*/ 0 w 2691161"/>
                <a:gd name="connsiteY3" fmla="*/ 319668 h 356839"/>
                <a:gd name="connsiteX4" fmla="*/ 52039 w 2691161"/>
                <a:gd name="connsiteY4" fmla="*/ 0 h 356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161" h="356839">
                  <a:moveTo>
                    <a:pt x="52039" y="0"/>
                  </a:moveTo>
                  <a:lnTo>
                    <a:pt x="2691161" y="96644"/>
                  </a:lnTo>
                  <a:lnTo>
                    <a:pt x="2616820" y="356839"/>
                  </a:lnTo>
                  <a:lnTo>
                    <a:pt x="0" y="319668"/>
                  </a:lnTo>
                  <a:lnTo>
                    <a:pt x="52039" y="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CB42EEC-C0E4-8F6A-7AFB-F184B9049B7D}"/>
                </a:ext>
              </a:extLst>
            </p:cNvPr>
            <p:cNvSpPr txBox="1"/>
            <p:nvPr/>
          </p:nvSpPr>
          <p:spPr>
            <a:xfrm>
              <a:off x="4626286" y="1131513"/>
              <a:ext cx="2723823"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Schwarzschild line element</a:t>
              </a:r>
            </a:p>
          </p:txBody>
        </p:sp>
        <p:sp>
          <p:nvSpPr>
            <p:cNvPr id="15" name="Freeform 14">
              <a:extLst>
                <a:ext uri="{FF2B5EF4-FFF2-40B4-BE49-F238E27FC236}">
                  <a16:creationId xmlns:a16="http://schemas.microsoft.com/office/drawing/2014/main" id="{7EB253D3-2398-17AE-E9CA-BF4C3A4E97C2}"/>
                </a:ext>
              </a:extLst>
            </p:cNvPr>
            <p:cNvSpPr/>
            <p:nvPr/>
          </p:nvSpPr>
          <p:spPr>
            <a:xfrm>
              <a:off x="753096" y="2915708"/>
              <a:ext cx="3813717" cy="304800"/>
            </a:xfrm>
            <a:custGeom>
              <a:avLst/>
              <a:gdLst>
                <a:gd name="connsiteX0" fmla="*/ 29737 w 3813717"/>
                <a:gd name="connsiteY0" fmla="*/ 37171 h 304800"/>
                <a:gd name="connsiteX1" fmla="*/ 29737 w 3813717"/>
                <a:gd name="connsiteY1" fmla="*/ 37171 h 304800"/>
                <a:gd name="connsiteX2" fmla="*/ 3813717 w 3813717"/>
                <a:gd name="connsiteY2" fmla="*/ 0 h 304800"/>
                <a:gd name="connsiteX3" fmla="*/ 3798849 w 3813717"/>
                <a:gd name="connsiteY3" fmla="*/ 304800 h 304800"/>
                <a:gd name="connsiteX4" fmla="*/ 0 w 3813717"/>
                <a:gd name="connsiteY4" fmla="*/ 297366 h 304800"/>
                <a:gd name="connsiteX5" fmla="*/ 29737 w 3813717"/>
                <a:gd name="connsiteY5" fmla="*/ 37171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3717" h="304800">
                  <a:moveTo>
                    <a:pt x="29737" y="37171"/>
                  </a:moveTo>
                  <a:lnTo>
                    <a:pt x="29737" y="37171"/>
                  </a:lnTo>
                  <a:lnTo>
                    <a:pt x="3813717" y="0"/>
                  </a:lnTo>
                  <a:lnTo>
                    <a:pt x="3798849" y="304800"/>
                  </a:lnTo>
                  <a:lnTo>
                    <a:pt x="0" y="297366"/>
                  </a:lnTo>
                  <a:lnTo>
                    <a:pt x="29737" y="37171"/>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24D171F1-901B-BBFE-602E-C28A1D0A5BA7}"/>
              </a:ext>
            </a:extLst>
          </p:cNvPr>
          <p:cNvGrpSpPr/>
          <p:nvPr/>
        </p:nvGrpSpPr>
        <p:grpSpPr>
          <a:xfrm>
            <a:off x="453483" y="1944766"/>
            <a:ext cx="8433342" cy="2720897"/>
            <a:chOff x="453483" y="1761893"/>
            <a:chExt cx="8433342" cy="2720897"/>
          </a:xfrm>
        </p:grpSpPr>
        <p:sp>
          <p:nvSpPr>
            <p:cNvPr id="18" name="Freeform 17">
              <a:extLst>
                <a:ext uri="{FF2B5EF4-FFF2-40B4-BE49-F238E27FC236}">
                  <a16:creationId xmlns:a16="http://schemas.microsoft.com/office/drawing/2014/main" id="{6AB671D4-0663-82B7-79CC-28945F3A239A}"/>
                </a:ext>
              </a:extLst>
            </p:cNvPr>
            <p:cNvSpPr/>
            <p:nvPr/>
          </p:nvSpPr>
          <p:spPr>
            <a:xfrm>
              <a:off x="5426927" y="1761893"/>
              <a:ext cx="3152078" cy="1182029"/>
            </a:xfrm>
            <a:custGeom>
              <a:avLst/>
              <a:gdLst>
                <a:gd name="connsiteX0" fmla="*/ 156117 w 3152078"/>
                <a:gd name="connsiteY0" fmla="*/ 0 h 1182029"/>
                <a:gd name="connsiteX1" fmla="*/ 3152078 w 3152078"/>
                <a:gd name="connsiteY1" fmla="*/ 96644 h 1182029"/>
                <a:gd name="connsiteX2" fmla="*/ 3092605 w 3152078"/>
                <a:gd name="connsiteY2" fmla="*/ 1182029 h 1182029"/>
                <a:gd name="connsiteX3" fmla="*/ 0 w 3152078"/>
                <a:gd name="connsiteY3" fmla="*/ 1100253 h 1182029"/>
                <a:gd name="connsiteX4" fmla="*/ 156117 w 3152078"/>
                <a:gd name="connsiteY4" fmla="*/ 0 h 118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78" h="1182029">
                  <a:moveTo>
                    <a:pt x="156117" y="0"/>
                  </a:moveTo>
                  <a:lnTo>
                    <a:pt x="3152078" y="96644"/>
                  </a:lnTo>
                  <a:lnTo>
                    <a:pt x="3092605" y="1182029"/>
                  </a:lnTo>
                  <a:lnTo>
                    <a:pt x="0" y="1100253"/>
                  </a:lnTo>
                  <a:lnTo>
                    <a:pt x="156117"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14D3D2B-8F50-2000-494A-6F5571D8A0BD}"/>
                </a:ext>
              </a:extLst>
            </p:cNvPr>
            <p:cNvSpPr txBox="1"/>
            <p:nvPr/>
          </p:nvSpPr>
          <p:spPr>
            <a:xfrm>
              <a:off x="5452251" y="1764439"/>
              <a:ext cx="3434574"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For </a:t>
              </a:r>
              <a:r>
                <a:rPr lang="en-US" i="1" dirty="0">
                  <a:latin typeface="Symbol" pitchFamily="2" charset="2"/>
                  <a:cs typeface="Times New Roman" panose="02020603050405020304" pitchFamily="18" charset="0"/>
                </a:rPr>
                <a:t>a</a:t>
              </a:r>
              <a:r>
                <a:rPr lang="en-US" dirty="0">
                  <a:latin typeface="Symbol" pitchFamily="2" charset="2"/>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n-US" dirty="0">
                  <a:effectLst/>
                </a:rPr>
                <a:t> </a:t>
              </a:r>
              <a:r>
                <a:rPr lang="en-US" dirty="0">
                  <a:effectLst/>
                  <a:latin typeface="Times New Roman" panose="02020603050405020304" pitchFamily="18" charset="0"/>
                  <a:cs typeface="Times New Roman" panose="02020603050405020304" pitchFamily="18" charset="0"/>
                </a:rPr>
                <a:t>0, it turns out that at </a:t>
              </a:r>
              <a:r>
                <a:rPr lang="en-US" i="1" dirty="0">
                  <a:effectLst/>
                  <a:latin typeface="Times New Roman" panose="02020603050405020304" pitchFamily="18" charset="0"/>
                  <a:cs typeface="Times New Roman" panose="02020603050405020304" pitchFamily="18" charset="0"/>
                </a:rPr>
                <a:t>r</a:t>
              </a:r>
              <a:r>
                <a:rPr lang="en-US" dirty="0">
                  <a:effectLst/>
                  <a:latin typeface="Times New Roman" panose="02020603050405020304" pitchFamily="18" charset="0"/>
                  <a:cs typeface="Times New Roman" panose="02020603050405020304" pitchFamily="18" charset="0"/>
                </a:rPr>
                <a:t> = 0 and</a:t>
              </a:r>
              <a:r>
                <a:rPr lang="en-US" dirty="0">
                  <a:latin typeface="Times New Roman" panose="02020603050405020304" pitchFamily="18" charset="0"/>
                  <a:cs typeface="Times New Roman" panose="02020603050405020304" pitchFamily="18" charset="0"/>
                </a:rPr>
                <a:t> for positive </a:t>
              </a:r>
              <a:r>
                <a:rPr lang="en-US" i="1" dirty="0">
                  <a:latin typeface="Symbol" pitchFamily="2" charset="2"/>
                  <a:cs typeface="Times New Roman" panose="02020603050405020304" pitchFamily="18" charset="0"/>
                </a:rPr>
                <a:t>a</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also </a:t>
              </a:r>
              <a:r>
                <a:rPr lang="en-US" i="1" dirty="0">
                  <a:effectLst/>
                  <a:latin typeface="Times New Roman" panose="02020603050405020304" pitchFamily="18" charset="0"/>
                  <a:cs typeface="Times New Roman" panose="02020603050405020304" pitchFamily="18" charset="0"/>
                </a:rPr>
                <a:t>r</a:t>
              </a:r>
              <a:r>
                <a:rPr lang="en-US" dirty="0">
                  <a:effectLst/>
                  <a:latin typeface="Times New Roman" panose="02020603050405020304" pitchFamily="18" charset="0"/>
                  <a:cs typeface="Times New Roman" panose="02020603050405020304" pitchFamily="18" charset="0"/>
                </a:rPr>
                <a:t> = </a:t>
              </a:r>
              <a:r>
                <a:rPr lang="en-US" i="1" dirty="0">
                  <a:latin typeface="Symbol" pitchFamily="2" charset="2"/>
                  <a:cs typeface="Times New Roman" panose="02020603050405020304" pitchFamily="18" charset="0"/>
                </a:rPr>
                <a:t>a</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&gt;0], for such positions the metric is not regular.</a:t>
              </a:r>
            </a:p>
          </p:txBody>
        </p:sp>
        <p:sp>
          <p:nvSpPr>
            <p:cNvPr id="17" name="Freeform 16">
              <a:extLst>
                <a:ext uri="{FF2B5EF4-FFF2-40B4-BE49-F238E27FC236}">
                  <a16:creationId xmlns:a16="http://schemas.microsoft.com/office/drawing/2014/main" id="{F9E0B0DE-5CA2-5F02-454F-50DD6414B99F}"/>
                </a:ext>
              </a:extLst>
            </p:cNvPr>
            <p:cNvSpPr/>
            <p:nvPr/>
          </p:nvSpPr>
          <p:spPr>
            <a:xfrm>
              <a:off x="453483" y="4133385"/>
              <a:ext cx="4103649" cy="349405"/>
            </a:xfrm>
            <a:custGeom>
              <a:avLst/>
              <a:gdLst>
                <a:gd name="connsiteX0" fmla="*/ 111512 w 4103649"/>
                <a:gd name="connsiteY0" fmla="*/ 29737 h 349405"/>
                <a:gd name="connsiteX1" fmla="*/ 4096215 w 4103649"/>
                <a:gd name="connsiteY1" fmla="*/ 0 h 349405"/>
                <a:gd name="connsiteX2" fmla="*/ 4103649 w 4103649"/>
                <a:gd name="connsiteY2" fmla="*/ 349405 h 349405"/>
                <a:gd name="connsiteX3" fmla="*/ 0 w 4103649"/>
                <a:gd name="connsiteY3" fmla="*/ 341971 h 349405"/>
                <a:gd name="connsiteX4" fmla="*/ 111512 w 4103649"/>
                <a:gd name="connsiteY4" fmla="*/ 29737 h 349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3649" h="349405">
                  <a:moveTo>
                    <a:pt x="111512" y="29737"/>
                  </a:moveTo>
                  <a:lnTo>
                    <a:pt x="4096215" y="0"/>
                  </a:lnTo>
                  <a:lnTo>
                    <a:pt x="4103649" y="349405"/>
                  </a:lnTo>
                  <a:lnTo>
                    <a:pt x="0" y="341971"/>
                  </a:lnTo>
                  <a:lnTo>
                    <a:pt x="111512" y="29737"/>
                  </a:lnTo>
                  <a:close/>
                </a:path>
              </a:pathLst>
            </a:custGeom>
            <a:solidFill>
              <a:srgbClr val="007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erson with a beard and glasses&#10;&#10;Description automatically generated">
            <a:extLst>
              <a:ext uri="{FF2B5EF4-FFF2-40B4-BE49-F238E27FC236}">
                <a16:creationId xmlns:a16="http://schemas.microsoft.com/office/drawing/2014/main" id="{6AA8AADF-75AD-36ED-8F4B-159F2849C480}"/>
              </a:ext>
            </a:extLst>
          </p:cNvPr>
          <p:cNvPicPr>
            <a:picLocks noChangeAspect="1"/>
          </p:cNvPicPr>
          <p:nvPr/>
        </p:nvPicPr>
        <p:blipFill>
          <a:blip r:embed="rId4"/>
          <a:stretch>
            <a:fillRect/>
          </a:stretch>
        </p:blipFill>
        <p:spPr>
          <a:xfrm>
            <a:off x="368909" y="59352"/>
            <a:ext cx="1078230" cy="1185288"/>
          </a:xfrm>
          <a:prstGeom prst="rect">
            <a:avLst/>
          </a:prstGeom>
        </p:spPr>
      </p:pic>
    </p:spTree>
    <p:extLst>
      <p:ext uri="{BB962C8B-B14F-4D97-AF65-F5344CB8AC3E}">
        <p14:creationId xmlns:p14="http://schemas.microsoft.com/office/powerpoint/2010/main" val="332274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B964D-5C33-7CF6-206A-5A1202A2EB86}"/>
              </a:ext>
            </a:extLst>
          </p:cNvPr>
          <p:cNvSpPr>
            <a:spLocks noGrp="1"/>
          </p:cNvSpPr>
          <p:nvPr>
            <p:ph type="title"/>
          </p:nvPr>
        </p:nvSpPr>
        <p:spPr>
          <a:xfrm>
            <a:off x="1963474" y="467266"/>
            <a:ext cx="5001867" cy="564142"/>
          </a:xfrm>
        </p:spPr>
        <p:txBody>
          <a:bodyPr>
            <a:normAutofit fontScale="90000"/>
          </a:bodyPr>
          <a:lstStyle/>
          <a:p>
            <a:r>
              <a:rPr lang="en-US" dirty="0"/>
              <a:t>The Geometer objects</a:t>
            </a:r>
          </a:p>
        </p:txBody>
      </p:sp>
      <p:sp>
        <p:nvSpPr>
          <p:cNvPr id="3" name="Content Placeholder 2">
            <a:extLst>
              <a:ext uri="{FF2B5EF4-FFF2-40B4-BE49-F238E27FC236}">
                <a16:creationId xmlns:a16="http://schemas.microsoft.com/office/drawing/2014/main" id="{07AAA955-F998-E16E-71DC-9EEDAF818364}"/>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7E8EB033-FF31-1513-8BE0-5CE79ECE69B0}"/>
              </a:ext>
            </a:extLst>
          </p:cNvPr>
          <p:cNvSpPr>
            <a:spLocks noGrp="1"/>
          </p:cNvSpPr>
          <p:nvPr>
            <p:ph type="sldNum" sz="quarter" idx="12"/>
          </p:nvPr>
        </p:nvSpPr>
        <p:spPr/>
        <p:txBody>
          <a:bodyPr/>
          <a:lstStyle/>
          <a:p>
            <a:fld id="{B9304382-F642-5846-B397-678ADB7FD52A}" type="slidenum">
              <a:rPr lang="en-US" smtClean="0"/>
              <a:t>25</a:t>
            </a:fld>
            <a:endParaRPr lang="en-US"/>
          </a:p>
        </p:txBody>
      </p:sp>
      <p:pic>
        <p:nvPicPr>
          <p:cNvPr id="5" name="Picture 4">
            <a:extLst>
              <a:ext uri="{FF2B5EF4-FFF2-40B4-BE49-F238E27FC236}">
                <a16:creationId xmlns:a16="http://schemas.microsoft.com/office/drawing/2014/main" id="{D9197715-73A0-3648-98F7-65EB55CDFED3}"/>
              </a:ext>
            </a:extLst>
          </p:cNvPr>
          <p:cNvPicPr>
            <a:picLocks noChangeAspect="1"/>
          </p:cNvPicPr>
          <p:nvPr/>
        </p:nvPicPr>
        <p:blipFill>
          <a:blip r:embed="rId2"/>
          <a:stretch>
            <a:fillRect/>
          </a:stretch>
        </p:blipFill>
        <p:spPr>
          <a:xfrm>
            <a:off x="533706" y="2004972"/>
            <a:ext cx="1905640" cy="2007220"/>
          </a:xfrm>
          <a:prstGeom prst="rect">
            <a:avLst/>
          </a:prstGeom>
        </p:spPr>
      </p:pic>
      <p:sp>
        <p:nvSpPr>
          <p:cNvPr id="6" name="TextBox 5">
            <a:extLst>
              <a:ext uri="{FF2B5EF4-FFF2-40B4-BE49-F238E27FC236}">
                <a16:creationId xmlns:a16="http://schemas.microsoft.com/office/drawing/2014/main" id="{9525CC7E-AEC7-07BD-C0F0-885237DAA832}"/>
              </a:ext>
            </a:extLst>
          </p:cNvPr>
          <p:cNvSpPr txBox="1"/>
          <p:nvPr/>
        </p:nvSpPr>
        <p:spPr>
          <a:xfrm>
            <a:off x="441718" y="4255444"/>
            <a:ext cx="3053445" cy="584775"/>
          </a:xfrm>
          <a:prstGeom prst="rect">
            <a:avLst/>
          </a:prstGeom>
          <a:noFill/>
        </p:spPr>
        <p:txBody>
          <a:bodyPr wrap="square" rtlCol="0">
            <a:spAutoFit/>
          </a:bodyPr>
          <a:lstStyle/>
          <a:p>
            <a:pPr algn="l"/>
            <a:r>
              <a:rPr lang="en-US" sz="1600" i="1" dirty="0">
                <a:effectLst/>
                <a:latin typeface="Times New Roman" panose="02020603050405020304" pitchFamily="18" charset="0"/>
                <a:ea typeface="Calibri" panose="020F0502020204030204" pitchFamily="34" charset="0"/>
              </a:rPr>
              <a:t>ds</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 = -</a:t>
            </a:r>
            <a:r>
              <a:rPr lang="en-US" sz="1600" i="1" dirty="0">
                <a:effectLst/>
                <a:latin typeface="Times New Roman" panose="02020603050405020304" pitchFamily="18" charset="0"/>
                <a:ea typeface="Calibri" panose="020F0502020204030204" pitchFamily="34" charset="0"/>
              </a:rPr>
              <a:t> dr</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 - </a:t>
            </a:r>
            <a:r>
              <a:rPr lang="en-US" sz="1600" i="1" dirty="0">
                <a:effectLst/>
                <a:latin typeface="Times New Roman" panose="02020603050405020304" pitchFamily="18" charset="0"/>
                <a:ea typeface="Calibri" panose="020F0502020204030204" pitchFamily="34" charset="0"/>
              </a:rPr>
              <a:t>R</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sin</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a:t>
            </a:r>
            <a:r>
              <a:rPr lang="en-US" sz="1600" i="1" dirty="0">
                <a:effectLst/>
                <a:latin typeface="Times New Roman" panose="02020603050405020304" pitchFamily="18" charset="0"/>
                <a:ea typeface="Calibri" panose="020F0502020204030204" pitchFamily="34" charset="0"/>
              </a:rPr>
              <a:t>r</a:t>
            </a:r>
            <a:r>
              <a:rPr lang="en-US" sz="1600" dirty="0">
                <a:effectLst/>
                <a:latin typeface="Times New Roman" panose="02020603050405020304" pitchFamily="18" charset="0"/>
                <a:ea typeface="Calibri" panose="020F0502020204030204" pitchFamily="34" charset="0"/>
              </a:rPr>
              <a:t>/</a:t>
            </a:r>
            <a:r>
              <a:rPr lang="en-US" sz="1600" i="1" dirty="0">
                <a:effectLst/>
                <a:latin typeface="Times New Roman" panose="02020603050405020304" pitchFamily="18" charset="0"/>
                <a:ea typeface="Calibri" panose="020F0502020204030204" pitchFamily="34" charset="0"/>
              </a:rPr>
              <a:t>R</a:t>
            </a:r>
            <a:r>
              <a:rPr lang="en-US" sz="1600" dirty="0">
                <a:effectLst/>
                <a:latin typeface="Times New Roman" panose="02020603050405020304" pitchFamily="18" charset="0"/>
                <a:ea typeface="Calibri" panose="020F0502020204030204" pitchFamily="34" charset="0"/>
              </a:rPr>
              <a:t>) [</a:t>
            </a:r>
            <a:r>
              <a:rPr lang="en-US" sz="1600" i="1" dirty="0">
                <a:effectLst/>
                <a:latin typeface="Times New Roman" panose="02020603050405020304" pitchFamily="18" charset="0"/>
                <a:ea typeface="Calibri" panose="020F0502020204030204" pitchFamily="34" charset="0"/>
              </a:rPr>
              <a:t>d</a:t>
            </a:r>
            <a:r>
              <a:rPr lang="en-US" sz="1600" i="1" dirty="0">
                <a:effectLst/>
                <a:latin typeface="Symbol" pitchFamily="2" charset="2"/>
                <a:ea typeface="Calibri" panose="020F0502020204030204" pitchFamily="34" charset="0"/>
                <a:cs typeface="Times New Roman" panose="02020603050405020304" pitchFamily="18" charset="0"/>
              </a:rPr>
              <a:t>y</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 + sin</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i="1" dirty="0">
                <a:effectLst/>
                <a:latin typeface="Symbol" pitchFamily="2" charset="2"/>
                <a:ea typeface="Calibri" panose="020F0502020204030204" pitchFamily="34" charset="0"/>
                <a:cs typeface="Times New Roman" panose="02020603050405020304" pitchFamily="18" charset="0"/>
              </a:rPr>
              <a:t>y</a:t>
            </a:r>
            <a:r>
              <a:rPr lang="en-US" sz="1600" dirty="0">
                <a:effectLst/>
                <a:latin typeface="Times New Roman" panose="02020603050405020304" pitchFamily="18" charset="0"/>
                <a:ea typeface="Calibri" panose="020F0502020204030204" pitchFamily="34" charset="0"/>
              </a:rPr>
              <a:t> </a:t>
            </a:r>
            <a:r>
              <a:rPr lang="en-US" sz="1600" i="1" dirty="0">
                <a:effectLst/>
                <a:latin typeface="Times New Roman" panose="02020603050405020304" pitchFamily="18" charset="0"/>
                <a:ea typeface="Calibri" panose="020F0502020204030204" pitchFamily="34" charset="0"/>
              </a:rPr>
              <a:t>d</a:t>
            </a:r>
            <a:r>
              <a:rPr lang="en-US" sz="1600" i="1" dirty="0">
                <a:effectLst/>
                <a:latin typeface="Symbol" pitchFamily="2" charset="2"/>
                <a:ea typeface="Calibri" panose="020F0502020204030204" pitchFamily="34" charset="0"/>
                <a:cs typeface="Times New Roman" panose="02020603050405020304" pitchFamily="18" charset="0"/>
              </a:rPr>
              <a:t>q</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 + cos</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a:t>
            </a:r>
            <a:r>
              <a:rPr lang="en-US" sz="1600" i="1" dirty="0">
                <a:effectLst/>
                <a:latin typeface="Times New Roman" panose="02020603050405020304" pitchFamily="18" charset="0"/>
                <a:ea typeface="Calibri" panose="020F0502020204030204" pitchFamily="34" charset="0"/>
              </a:rPr>
              <a:t>r</a:t>
            </a:r>
            <a:r>
              <a:rPr lang="en-US" sz="1600" dirty="0">
                <a:effectLst/>
                <a:latin typeface="Times New Roman" panose="02020603050405020304" pitchFamily="18" charset="0"/>
                <a:ea typeface="Calibri" panose="020F0502020204030204" pitchFamily="34" charset="0"/>
              </a:rPr>
              <a:t>/</a:t>
            </a:r>
            <a:r>
              <a:rPr lang="en-US" sz="1600" i="1" dirty="0">
                <a:effectLst/>
                <a:latin typeface="Times New Roman" panose="02020603050405020304" pitchFamily="18" charset="0"/>
                <a:ea typeface="Calibri" panose="020F0502020204030204" pitchFamily="34" charset="0"/>
              </a:rPr>
              <a:t>R</a:t>
            </a:r>
            <a:r>
              <a:rPr lang="en-US" sz="1600" dirty="0">
                <a:effectLst/>
                <a:latin typeface="Times New Roman" panose="02020603050405020304" pitchFamily="18" charset="0"/>
                <a:ea typeface="Calibri" panose="020F0502020204030204" pitchFamily="34" charset="0"/>
              </a:rPr>
              <a:t>) </a:t>
            </a:r>
            <a:r>
              <a:rPr lang="en-US" sz="1600" i="1" dirty="0">
                <a:effectLst/>
                <a:latin typeface="Times New Roman" panose="02020603050405020304" pitchFamily="18" charset="0"/>
                <a:ea typeface="Calibri" panose="020F0502020204030204" pitchFamily="34" charset="0"/>
              </a:rPr>
              <a:t>c</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i="1" dirty="0">
                <a:effectLst/>
                <a:latin typeface="Times New Roman" panose="02020603050405020304" pitchFamily="18" charset="0"/>
                <a:ea typeface="Calibri" panose="020F0502020204030204" pitchFamily="34" charset="0"/>
              </a:rPr>
              <a:t>d</a:t>
            </a:r>
            <a:r>
              <a:rPr lang="en-US" sz="1600" dirty="0">
                <a:effectLst/>
                <a:latin typeface="Times New Roman" panose="02020603050405020304" pitchFamily="18" charset="0"/>
                <a:ea typeface="Calibri" panose="020F0502020204030204" pitchFamily="34" charset="0"/>
              </a:rPr>
              <a:t>t</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rPr>
              <a:t> </a:t>
            </a:r>
            <a:endParaRPr lang="en-US" sz="16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D8B9FB1-B83F-AC20-2638-B3808EB9580D}"/>
              </a:ext>
            </a:extLst>
          </p:cNvPr>
          <p:cNvPicPr>
            <a:picLocks noChangeAspect="1"/>
          </p:cNvPicPr>
          <p:nvPr/>
        </p:nvPicPr>
        <p:blipFill>
          <a:blip r:embed="rId3"/>
          <a:stretch>
            <a:fillRect/>
          </a:stretch>
        </p:blipFill>
        <p:spPr>
          <a:xfrm>
            <a:off x="4177996" y="2231391"/>
            <a:ext cx="3683000" cy="1168400"/>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359BCD8A-D28A-9C1D-3BA0-DB5550883369}"/>
              </a:ext>
            </a:extLst>
          </p:cNvPr>
          <p:cNvPicPr>
            <a:picLocks noChangeAspect="1"/>
          </p:cNvPicPr>
          <p:nvPr/>
        </p:nvPicPr>
        <p:blipFill>
          <a:blip r:embed="rId4"/>
          <a:stretch>
            <a:fillRect/>
          </a:stretch>
        </p:blipFill>
        <p:spPr>
          <a:xfrm>
            <a:off x="3380064" y="3551475"/>
            <a:ext cx="5010747" cy="990780"/>
          </a:xfrm>
          <a:prstGeom prst="rect">
            <a:avLst/>
          </a:prstGeom>
          <a:ln>
            <a:solidFill>
              <a:schemeClr val="accent1">
                <a:shade val="15000"/>
              </a:schemeClr>
            </a:solidFill>
          </a:ln>
          <a:effectLst>
            <a:outerShdw blurRad="50800" dist="38100" dir="2700000" algn="tl" rotWithShape="0">
              <a:prstClr val="black">
                <a:alpha val="40000"/>
              </a:prstClr>
            </a:outerShdw>
          </a:effectLst>
        </p:spPr>
      </p:pic>
      <p:grpSp>
        <p:nvGrpSpPr>
          <p:cNvPr id="12" name="Group 11">
            <a:extLst>
              <a:ext uri="{FF2B5EF4-FFF2-40B4-BE49-F238E27FC236}">
                <a16:creationId xmlns:a16="http://schemas.microsoft.com/office/drawing/2014/main" id="{5811B5CB-572D-574F-D3AD-8DCF205E70C0}"/>
              </a:ext>
            </a:extLst>
          </p:cNvPr>
          <p:cNvGrpSpPr/>
          <p:nvPr/>
        </p:nvGrpSpPr>
        <p:grpSpPr>
          <a:xfrm>
            <a:off x="3606871" y="4840219"/>
            <a:ext cx="4709356" cy="1200329"/>
            <a:chOff x="3606871" y="4840219"/>
            <a:chExt cx="4709356" cy="1200329"/>
          </a:xfrm>
        </p:grpSpPr>
        <p:sp>
          <p:nvSpPr>
            <p:cNvPr id="8" name="Freeform 7">
              <a:extLst>
                <a:ext uri="{FF2B5EF4-FFF2-40B4-BE49-F238E27FC236}">
                  <a16:creationId xmlns:a16="http://schemas.microsoft.com/office/drawing/2014/main" id="{6B5DFE8F-C4DF-DB8C-6031-343D7A95CCBD}"/>
                </a:ext>
              </a:extLst>
            </p:cNvPr>
            <p:cNvSpPr/>
            <p:nvPr/>
          </p:nvSpPr>
          <p:spPr>
            <a:xfrm>
              <a:off x="3609474" y="5178392"/>
              <a:ext cx="4706753" cy="587141"/>
            </a:xfrm>
            <a:custGeom>
              <a:avLst/>
              <a:gdLst>
                <a:gd name="connsiteX0" fmla="*/ 827772 w 4706753"/>
                <a:gd name="connsiteY0" fmla="*/ 38501 h 587141"/>
                <a:gd name="connsiteX1" fmla="*/ 4706753 w 4706753"/>
                <a:gd name="connsiteY1" fmla="*/ 0 h 587141"/>
                <a:gd name="connsiteX2" fmla="*/ 4206240 w 4706753"/>
                <a:gd name="connsiteY2" fmla="*/ 587141 h 587141"/>
                <a:gd name="connsiteX3" fmla="*/ 0 w 4706753"/>
                <a:gd name="connsiteY3" fmla="*/ 548640 h 587141"/>
                <a:gd name="connsiteX4" fmla="*/ 827772 w 4706753"/>
                <a:gd name="connsiteY4" fmla="*/ 38501 h 587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6753" h="587141">
                  <a:moveTo>
                    <a:pt x="827772" y="38501"/>
                  </a:moveTo>
                  <a:lnTo>
                    <a:pt x="4706753" y="0"/>
                  </a:lnTo>
                  <a:lnTo>
                    <a:pt x="4206240" y="587141"/>
                  </a:lnTo>
                  <a:lnTo>
                    <a:pt x="0" y="548640"/>
                  </a:lnTo>
                  <a:lnTo>
                    <a:pt x="827772" y="38501"/>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B6668C5-6045-3E6C-5A28-4D9B34022978}"/>
                </a:ext>
              </a:extLst>
            </p:cNvPr>
            <p:cNvSpPr txBox="1"/>
            <p:nvPr/>
          </p:nvSpPr>
          <p:spPr>
            <a:xfrm>
              <a:off x="3606871" y="4840219"/>
              <a:ext cx="4557132" cy="1200329"/>
            </a:xfrm>
            <a:prstGeom prst="rect">
              <a:avLst/>
            </a:prstGeom>
            <a:noFill/>
          </p:spPr>
          <p:txBody>
            <a:bodyPr wrap="square" rtlCol="0">
              <a:spAutoFit/>
            </a:bodyPr>
            <a:lstStyle/>
            <a:p>
              <a:pPr algn="l"/>
              <a:r>
                <a:rPr lang="en-US" sz="1800" dirty="0">
                  <a:effectLst/>
                  <a:latin typeface="Times New Roman" panose="02020603050405020304" pitchFamily="18" charset="0"/>
                  <a:ea typeface="Calibri" panose="020F0502020204030204" pitchFamily="34" charset="0"/>
                </a:rPr>
                <a:t>“For the general analytic conception, one has thereby no singularity present other than that of the polar angle </a:t>
              </a:r>
              <a:r>
                <a:rPr lang="en-US" sz="1800" i="1" dirty="0">
                  <a:effectLst/>
                  <a:latin typeface="Symbol" pitchFamily="2" charset="2"/>
                  <a:ea typeface="Calibri" panose="020F0502020204030204" pitchFamily="34" charset="0"/>
                  <a:cs typeface="Times New Roman" panose="02020603050405020304" pitchFamily="18" charset="0"/>
                </a:rPr>
                <a:t>j</a:t>
              </a:r>
              <a:r>
                <a:rPr lang="en-US" sz="1800" dirty="0">
                  <a:effectLst/>
                  <a:latin typeface="Times New Roman" panose="02020603050405020304" pitchFamily="18" charset="0"/>
                  <a:ea typeface="Calibri" panose="020F0502020204030204" pitchFamily="34" charset="0"/>
                </a:rPr>
                <a:t> at the origin of a common (polar-) coordinate system.</a:t>
              </a:r>
              <a:r>
                <a:rPr lang="en-US" sz="1800"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cs typeface="Times New Roman" panose="02020603050405020304" pitchFamily="18" charset="0"/>
              </a:endParaRPr>
            </a:p>
          </p:txBody>
        </p:sp>
      </p:grpSp>
      <p:pic>
        <p:nvPicPr>
          <p:cNvPr id="11" name="Picture 10" descr="A close-up of a person&#10;&#10;Description automatically generated">
            <a:extLst>
              <a:ext uri="{FF2B5EF4-FFF2-40B4-BE49-F238E27FC236}">
                <a16:creationId xmlns:a16="http://schemas.microsoft.com/office/drawing/2014/main" id="{33E424D4-4BFB-5ECF-4704-38AE8E93A113}"/>
              </a:ext>
            </a:extLst>
          </p:cNvPr>
          <p:cNvPicPr>
            <a:picLocks noChangeAspect="1"/>
          </p:cNvPicPr>
          <p:nvPr/>
        </p:nvPicPr>
        <p:blipFill>
          <a:blip r:embed="rId5"/>
          <a:stretch>
            <a:fillRect/>
          </a:stretch>
        </p:blipFill>
        <p:spPr>
          <a:xfrm>
            <a:off x="585247" y="158253"/>
            <a:ext cx="1513895" cy="1695979"/>
          </a:xfrm>
          <a:prstGeom prst="rect">
            <a:avLst/>
          </a:prstGeom>
        </p:spPr>
      </p:pic>
    </p:spTree>
    <p:extLst>
      <p:ext uri="{BB962C8B-B14F-4D97-AF65-F5344CB8AC3E}">
        <p14:creationId xmlns:p14="http://schemas.microsoft.com/office/powerpoint/2010/main" val="410140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E32322B0-1DF2-2AC5-7EA6-D31B71A32CE9}"/>
              </a:ext>
            </a:extLst>
          </p:cNvPr>
          <p:cNvSpPr/>
          <p:nvPr/>
        </p:nvSpPr>
        <p:spPr>
          <a:xfrm>
            <a:off x="464820" y="3696695"/>
            <a:ext cx="4968240" cy="708660"/>
          </a:xfrm>
          <a:custGeom>
            <a:avLst/>
            <a:gdLst>
              <a:gd name="connsiteX0" fmla="*/ 30480 w 4968240"/>
              <a:gd name="connsiteY0" fmla="*/ 106680 h 708660"/>
              <a:gd name="connsiteX1" fmla="*/ 4968240 w 4968240"/>
              <a:gd name="connsiteY1" fmla="*/ 0 h 708660"/>
              <a:gd name="connsiteX2" fmla="*/ 4869180 w 4968240"/>
              <a:gd name="connsiteY2" fmla="*/ 510540 h 708660"/>
              <a:gd name="connsiteX3" fmla="*/ 0 w 4968240"/>
              <a:gd name="connsiteY3" fmla="*/ 708660 h 708660"/>
              <a:gd name="connsiteX4" fmla="*/ 30480 w 4968240"/>
              <a:gd name="connsiteY4" fmla="*/ 106680 h 708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240" h="708660">
                <a:moveTo>
                  <a:pt x="30480" y="106680"/>
                </a:moveTo>
                <a:lnTo>
                  <a:pt x="4968240" y="0"/>
                </a:lnTo>
                <a:lnTo>
                  <a:pt x="4869180" y="510540"/>
                </a:lnTo>
                <a:lnTo>
                  <a:pt x="0" y="708660"/>
                </a:lnTo>
                <a:lnTo>
                  <a:pt x="30480" y="10668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58D1A-A7D7-A98E-06E2-78DD5EB4D335}"/>
              </a:ext>
            </a:extLst>
          </p:cNvPr>
          <p:cNvSpPr>
            <a:spLocks noGrp="1"/>
          </p:cNvSpPr>
          <p:nvPr>
            <p:ph type="title"/>
          </p:nvPr>
        </p:nvSpPr>
        <p:spPr>
          <a:xfrm>
            <a:off x="1862783" y="491637"/>
            <a:ext cx="6001057" cy="683089"/>
          </a:xfrm>
        </p:spPr>
        <p:txBody>
          <a:bodyPr>
            <a:normAutofit fontScale="90000"/>
          </a:bodyPr>
          <a:lstStyle/>
          <a:p>
            <a:r>
              <a:rPr lang="en-US" dirty="0"/>
              <a:t>Einstein’s topological reply</a:t>
            </a:r>
          </a:p>
        </p:txBody>
      </p:sp>
      <p:sp>
        <p:nvSpPr>
          <p:cNvPr id="3" name="Content Placeholder 2">
            <a:extLst>
              <a:ext uri="{FF2B5EF4-FFF2-40B4-BE49-F238E27FC236}">
                <a16:creationId xmlns:a16="http://schemas.microsoft.com/office/drawing/2014/main" id="{A8D0EF62-E37D-33E1-C054-32B68ED85AA2}"/>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D8551BA4-4E4F-B6A5-A64E-A60B1D821ED9}"/>
              </a:ext>
            </a:extLst>
          </p:cNvPr>
          <p:cNvSpPr>
            <a:spLocks noGrp="1"/>
          </p:cNvSpPr>
          <p:nvPr>
            <p:ph type="sldNum" sz="quarter" idx="12"/>
          </p:nvPr>
        </p:nvSpPr>
        <p:spPr/>
        <p:txBody>
          <a:bodyPr/>
          <a:lstStyle/>
          <a:p>
            <a:fld id="{B9304382-F642-5846-B397-678ADB7FD52A}" type="slidenum">
              <a:rPr lang="en-US" smtClean="0"/>
              <a:t>26</a:t>
            </a:fld>
            <a:endParaRPr lang="en-US"/>
          </a:p>
        </p:txBody>
      </p:sp>
      <p:sp>
        <p:nvSpPr>
          <p:cNvPr id="5" name="TextBox 4">
            <a:extLst>
              <a:ext uri="{FF2B5EF4-FFF2-40B4-BE49-F238E27FC236}">
                <a16:creationId xmlns:a16="http://schemas.microsoft.com/office/drawing/2014/main" id="{DA0EFD10-0835-1416-AE22-7E0516C3512F}"/>
              </a:ext>
            </a:extLst>
          </p:cNvPr>
          <p:cNvSpPr txBox="1"/>
          <p:nvPr/>
        </p:nvSpPr>
        <p:spPr>
          <a:xfrm>
            <a:off x="475785" y="2022154"/>
            <a:ext cx="3153427"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Einstein to Klein, June 20, 1918</a:t>
            </a:r>
          </a:p>
        </p:txBody>
      </p:sp>
      <p:sp>
        <p:nvSpPr>
          <p:cNvPr id="6" name="TextBox 5">
            <a:extLst>
              <a:ext uri="{FF2B5EF4-FFF2-40B4-BE49-F238E27FC236}">
                <a16:creationId xmlns:a16="http://schemas.microsoft.com/office/drawing/2014/main" id="{E7CA9857-255F-8BDB-6725-730578F9E250}"/>
              </a:ext>
            </a:extLst>
          </p:cNvPr>
          <p:cNvSpPr txBox="1"/>
          <p:nvPr/>
        </p:nvSpPr>
        <p:spPr>
          <a:xfrm>
            <a:off x="475785" y="2492880"/>
            <a:ext cx="5768898" cy="3416320"/>
          </a:xfrm>
          <a:prstGeom prst="rect">
            <a:avLst/>
          </a:prstGeom>
          <a:noFill/>
        </p:spPr>
        <p:txBody>
          <a:bodyPr wrap="square" rtlCol="0">
            <a:spAutoFit/>
          </a:bodyPr>
          <a:lstStyle/>
          <a:p>
            <a:pPr marL="6350" marR="45720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“You are quite right. De Sitter’s world is, in itself, free of singularities and its world points are all equivalent. A singularity only comes about through the substitution that affords the transition to the static form of the line element. This substitution alters the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analysis-situs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relations. That is, two hypersurfaces</a:t>
            </a:r>
          </a:p>
          <a:p>
            <a:pPr marL="342900" marR="457200" algn="ctr">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a:t>
            </a:r>
            <a:r>
              <a:rPr lang="en-US" sz="1800" baseline="-25000" dirty="0">
                <a:effectLst/>
                <a:latin typeface="Times New Roman" panose="02020603050405020304" pitchFamily="18" charset="0"/>
                <a:ea typeface="Calibri" panose="020F0502020204030204" pitchFamily="34" charset="0"/>
                <a:cs typeface="Times New Roman (Body CS)"/>
              </a:rPr>
              <a:t>1</a:t>
            </a:r>
            <a:endPar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457200" algn="ctr">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and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a:t>
            </a:r>
            <a:r>
              <a:rPr lang="en-US" sz="1800" baseline="-25000" dirty="0">
                <a:effectLst/>
                <a:latin typeface="Times New Roman" panose="02020603050405020304" pitchFamily="18" charset="0"/>
                <a:ea typeface="Calibri" panose="020F0502020204030204" pitchFamily="34" charset="0"/>
                <a:cs typeface="Times New Roman (Body CS)"/>
              </a:rPr>
              <a:t>2</a:t>
            </a:r>
            <a:endPar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rPr>
              <a:t>intersect in the original representation, while they do </a:t>
            </a:r>
            <a:r>
              <a:rPr lang="en-US" sz="1800" i="1" dirty="0">
                <a:effectLst/>
                <a:latin typeface="Times New Roman" panose="02020603050405020304" pitchFamily="18" charset="0"/>
                <a:ea typeface="Calibri" panose="020F0502020204030204" pitchFamily="34" charset="0"/>
              </a:rPr>
              <a:t>not</a:t>
            </a:r>
            <a:r>
              <a:rPr lang="en-US" sz="1800" dirty="0">
                <a:effectLst/>
                <a:latin typeface="Times New Roman" panose="02020603050405020304" pitchFamily="18" charset="0"/>
                <a:ea typeface="Calibri" panose="020F0502020204030204" pitchFamily="34" charset="0"/>
              </a:rPr>
              <a:t> intersect in the static [representation]. This is related to the fact that one must have masses for the static conception, but not in contrast in the first [one].</a:t>
            </a:r>
            <a:r>
              <a:rPr lang="en-US" sz="1800"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cs typeface="Times New Roman" panose="02020603050405020304" pitchFamily="18" charset="0"/>
            </a:endParaRPr>
          </a:p>
        </p:txBody>
      </p:sp>
      <p:pic>
        <p:nvPicPr>
          <p:cNvPr id="11" name="Picture 10" descr="A person with a mustache&#10;&#10;Description automatically generated">
            <a:extLst>
              <a:ext uri="{FF2B5EF4-FFF2-40B4-BE49-F238E27FC236}">
                <a16:creationId xmlns:a16="http://schemas.microsoft.com/office/drawing/2014/main" id="{1BB99BF8-F192-1585-20B7-115705FDC127}"/>
              </a:ext>
            </a:extLst>
          </p:cNvPr>
          <p:cNvPicPr>
            <a:picLocks noChangeAspect="1"/>
          </p:cNvPicPr>
          <p:nvPr/>
        </p:nvPicPr>
        <p:blipFill>
          <a:blip r:embed="rId2"/>
          <a:stretch>
            <a:fillRect/>
          </a:stretch>
        </p:blipFill>
        <p:spPr>
          <a:xfrm>
            <a:off x="520148" y="87354"/>
            <a:ext cx="1297837" cy="1669884"/>
          </a:xfrm>
          <a:prstGeom prst="rect">
            <a:avLst/>
          </a:prstGeom>
        </p:spPr>
      </p:pic>
    </p:spTree>
    <p:extLst>
      <p:ext uri="{BB962C8B-B14F-4D97-AF65-F5344CB8AC3E}">
        <p14:creationId xmlns:p14="http://schemas.microsoft.com/office/powerpoint/2010/main" val="981787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144F0332-2A35-23CE-4F16-535854C70ADB}"/>
              </a:ext>
            </a:extLst>
          </p:cNvPr>
          <p:cNvSpPr/>
          <p:nvPr/>
        </p:nvSpPr>
        <p:spPr>
          <a:xfrm>
            <a:off x="220980" y="1036320"/>
            <a:ext cx="2827020" cy="3436620"/>
          </a:xfrm>
          <a:custGeom>
            <a:avLst/>
            <a:gdLst>
              <a:gd name="connsiteX0" fmla="*/ 167640 w 2827020"/>
              <a:gd name="connsiteY0" fmla="*/ 0 h 3436620"/>
              <a:gd name="connsiteX1" fmla="*/ 2827020 w 2827020"/>
              <a:gd name="connsiteY1" fmla="*/ 83820 h 3436620"/>
              <a:gd name="connsiteX2" fmla="*/ 2788920 w 2827020"/>
              <a:gd name="connsiteY2" fmla="*/ 152400 h 3436620"/>
              <a:gd name="connsiteX3" fmla="*/ 2628900 w 2827020"/>
              <a:gd name="connsiteY3" fmla="*/ 3436620 h 3436620"/>
              <a:gd name="connsiteX4" fmla="*/ 0 w 2827020"/>
              <a:gd name="connsiteY4" fmla="*/ 3329940 h 3436620"/>
              <a:gd name="connsiteX5" fmla="*/ 167640 w 2827020"/>
              <a:gd name="connsiteY5" fmla="*/ 0 h 34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7020" h="3436620">
                <a:moveTo>
                  <a:pt x="167640" y="0"/>
                </a:moveTo>
                <a:lnTo>
                  <a:pt x="2827020" y="83820"/>
                </a:lnTo>
                <a:lnTo>
                  <a:pt x="2788920" y="152400"/>
                </a:lnTo>
                <a:lnTo>
                  <a:pt x="2628900" y="3436620"/>
                </a:lnTo>
                <a:lnTo>
                  <a:pt x="0" y="3329940"/>
                </a:lnTo>
                <a:lnTo>
                  <a:pt x="167640"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58D1A-A7D7-A98E-06E2-78DD5EB4D335}"/>
              </a:ext>
            </a:extLst>
          </p:cNvPr>
          <p:cNvSpPr>
            <a:spLocks noGrp="1"/>
          </p:cNvSpPr>
          <p:nvPr>
            <p:ph type="title"/>
          </p:nvPr>
        </p:nvSpPr>
        <p:spPr>
          <a:xfrm>
            <a:off x="375889" y="261048"/>
            <a:ext cx="7886700" cy="683089"/>
          </a:xfrm>
        </p:spPr>
        <p:txBody>
          <a:bodyPr>
            <a:normAutofit fontScale="90000"/>
          </a:bodyPr>
          <a:lstStyle/>
          <a:p>
            <a:r>
              <a:rPr lang="en-US" dirty="0"/>
              <a:t>Einstein’s topological reply</a:t>
            </a:r>
          </a:p>
        </p:txBody>
      </p:sp>
      <p:sp>
        <p:nvSpPr>
          <p:cNvPr id="3" name="Content Placeholder 2">
            <a:extLst>
              <a:ext uri="{FF2B5EF4-FFF2-40B4-BE49-F238E27FC236}">
                <a16:creationId xmlns:a16="http://schemas.microsoft.com/office/drawing/2014/main" id="{A8D0EF62-E37D-33E1-C054-32B68ED85AA2}"/>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D8551BA4-4E4F-B6A5-A64E-A60B1D821ED9}"/>
              </a:ext>
            </a:extLst>
          </p:cNvPr>
          <p:cNvSpPr>
            <a:spLocks noGrp="1"/>
          </p:cNvSpPr>
          <p:nvPr>
            <p:ph type="sldNum" sz="quarter" idx="12"/>
          </p:nvPr>
        </p:nvSpPr>
        <p:spPr/>
        <p:txBody>
          <a:bodyPr/>
          <a:lstStyle/>
          <a:p>
            <a:fld id="{B9304382-F642-5846-B397-678ADB7FD52A}" type="slidenum">
              <a:rPr lang="en-US" smtClean="0"/>
              <a:t>27</a:t>
            </a:fld>
            <a:endParaRPr lang="en-US"/>
          </a:p>
        </p:txBody>
      </p:sp>
      <p:pic>
        <p:nvPicPr>
          <p:cNvPr id="8" name="Picture 7">
            <a:extLst>
              <a:ext uri="{FF2B5EF4-FFF2-40B4-BE49-F238E27FC236}">
                <a16:creationId xmlns:a16="http://schemas.microsoft.com/office/drawing/2014/main" id="{21E00382-5A82-45A6-E3D5-94D04B237D06}"/>
              </a:ext>
            </a:extLst>
          </p:cNvPr>
          <p:cNvPicPr>
            <a:picLocks noChangeAspect="1"/>
          </p:cNvPicPr>
          <p:nvPr/>
        </p:nvPicPr>
        <p:blipFill>
          <a:blip r:embed="rId2"/>
          <a:stretch>
            <a:fillRect/>
          </a:stretch>
        </p:blipFill>
        <p:spPr>
          <a:xfrm>
            <a:off x="548360" y="1556078"/>
            <a:ext cx="1905640" cy="2007220"/>
          </a:xfrm>
          <a:prstGeom prst="rect">
            <a:avLst/>
          </a:prstGeom>
        </p:spPr>
      </p:pic>
      <p:sp>
        <p:nvSpPr>
          <p:cNvPr id="10" name="TextBox 9">
            <a:extLst>
              <a:ext uri="{FF2B5EF4-FFF2-40B4-BE49-F238E27FC236}">
                <a16:creationId xmlns:a16="http://schemas.microsoft.com/office/drawing/2014/main" id="{AE3E0047-6C70-CBF5-66D8-C17F2E81BD73}"/>
              </a:ext>
            </a:extLst>
          </p:cNvPr>
          <p:cNvSpPr txBox="1"/>
          <p:nvPr/>
        </p:nvSpPr>
        <p:spPr>
          <a:xfrm>
            <a:off x="285750" y="3739820"/>
            <a:ext cx="2926079"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Constant t surfaces intersect in the full hyperboloid.</a:t>
            </a:r>
          </a:p>
        </p:txBody>
      </p:sp>
      <p:sp>
        <p:nvSpPr>
          <p:cNvPr id="11" name="TextBox 10">
            <a:extLst>
              <a:ext uri="{FF2B5EF4-FFF2-40B4-BE49-F238E27FC236}">
                <a16:creationId xmlns:a16="http://schemas.microsoft.com/office/drawing/2014/main" id="{4BC3AE00-A164-8E6C-B4E3-C1689F76E810}"/>
              </a:ext>
            </a:extLst>
          </p:cNvPr>
          <p:cNvSpPr txBox="1"/>
          <p:nvPr/>
        </p:nvSpPr>
        <p:spPr>
          <a:xfrm>
            <a:off x="563880" y="1089660"/>
            <a:ext cx="1954638" cy="400110"/>
          </a:xfrm>
          <a:prstGeom prst="rect">
            <a:avLst/>
          </a:prstGeom>
          <a:noFill/>
        </p:spPr>
        <p:txBody>
          <a:bodyPr wrap="none" rtlCol="0">
            <a:spAutoFit/>
          </a:bodyPr>
          <a:lstStyle/>
          <a:p>
            <a:pPr algn="l"/>
            <a:r>
              <a:rPr lang="en-US" sz="2000" dirty="0">
                <a:latin typeface="Times New Roman" panose="02020603050405020304" pitchFamily="18" charset="0"/>
                <a:cs typeface="Times New Roman" panose="02020603050405020304" pitchFamily="18" charset="0"/>
              </a:rPr>
              <a:t>Klein’s geometry</a:t>
            </a:r>
          </a:p>
        </p:txBody>
      </p:sp>
      <p:grpSp>
        <p:nvGrpSpPr>
          <p:cNvPr id="22" name="Group 21">
            <a:extLst>
              <a:ext uri="{FF2B5EF4-FFF2-40B4-BE49-F238E27FC236}">
                <a16:creationId xmlns:a16="http://schemas.microsoft.com/office/drawing/2014/main" id="{F6A652B0-D61A-852D-D291-6AA1FF3242CC}"/>
              </a:ext>
            </a:extLst>
          </p:cNvPr>
          <p:cNvGrpSpPr/>
          <p:nvPr/>
        </p:nvGrpSpPr>
        <p:grpSpPr>
          <a:xfrm>
            <a:off x="3872864" y="1130395"/>
            <a:ext cx="5013961" cy="2214785"/>
            <a:chOff x="3872864" y="1130395"/>
            <a:chExt cx="5013961" cy="2214785"/>
          </a:xfrm>
        </p:grpSpPr>
        <p:sp>
          <p:nvSpPr>
            <p:cNvPr id="19" name="Freeform 18">
              <a:extLst>
                <a:ext uri="{FF2B5EF4-FFF2-40B4-BE49-F238E27FC236}">
                  <a16:creationId xmlns:a16="http://schemas.microsoft.com/office/drawing/2014/main" id="{6143431B-1C7E-A4BD-BA39-6A2D08EB4FD2}"/>
                </a:ext>
              </a:extLst>
            </p:cNvPr>
            <p:cNvSpPr/>
            <p:nvPr/>
          </p:nvSpPr>
          <p:spPr>
            <a:xfrm>
              <a:off x="3872864" y="1130395"/>
              <a:ext cx="5013959" cy="2214785"/>
            </a:xfrm>
            <a:custGeom>
              <a:avLst/>
              <a:gdLst>
                <a:gd name="connsiteX0" fmla="*/ 106680 w 4655820"/>
                <a:gd name="connsiteY0" fmla="*/ 99060 h 2339340"/>
                <a:gd name="connsiteX1" fmla="*/ 4655820 w 4655820"/>
                <a:gd name="connsiteY1" fmla="*/ 0 h 2339340"/>
                <a:gd name="connsiteX2" fmla="*/ 4434840 w 4655820"/>
                <a:gd name="connsiteY2" fmla="*/ 2308860 h 2339340"/>
                <a:gd name="connsiteX3" fmla="*/ 0 w 4655820"/>
                <a:gd name="connsiteY3" fmla="*/ 2339340 h 2339340"/>
                <a:gd name="connsiteX4" fmla="*/ 106680 w 4655820"/>
                <a:gd name="connsiteY4" fmla="*/ 99060 h 2339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5820" h="2339340">
                  <a:moveTo>
                    <a:pt x="106680" y="99060"/>
                  </a:moveTo>
                  <a:lnTo>
                    <a:pt x="4655820" y="0"/>
                  </a:lnTo>
                  <a:lnTo>
                    <a:pt x="4434840" y="2308860"/>
                  </a:lnTo>
                  <a:lnTo>
                    <a:pt x="0" y="2339340"/>
                  </a:lnTo>
                  <a:lnTo>
                    <a:pt x="106680" y="9906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190D4FA-C4C6-CF3F-3CDB-F092DEB9D310}"/>
                </a:ext>
              </a:extLst>
            </p:cNvPr>
            <p:cNvSpPr txBox="1"/>
            <p:nvPr/>
          </p:nvSpPr>
          <p:spPr>
            <a:xfrm>
              <a:off x="3872865" y="2079799"/>
              <a:ext cx="5013960" cy="338554"/>
            </a:xfrm>
            <a:prstGeom prst="rect">
              <a:avLst/>
            </a:prstGeom>
            <a:noFill/>
          </p:spPr>
          <p:txBody>
            <a:bodyPr wrap="square" rtlCol="0">
              <a:spAutoFit/>
            </a:bodyPr>
            <a:lstStyle/>
            <a:p>
              <a:pPr algn="l"/>
              <a:r>
                <a:rPr lang="en-US" sz="1600" i="1" dirty="0">
                  <a:effectLst/>
                  <a:latin typeface="Times New Roman" panose="02020603050405020304" pitchFamily="18" charset="0"/>
                  <a:ea typeface="Calibri" panose="020F0502020204030204" pitchFamily="34" charset="0"/>
                </a:rPr>
                <a:t>ds</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 = -</a:t>
              </a:r>
              <a:r>
                <a:rPr lang="en-US" sz="1600" i="1" dirty="0">
                  <a:effectLst/>
                  <a:latin typeface="Times New Roman" panose="02020603050405020304" pitchFamily="18" charset="0"/>
                  <a:ea typeface="Calibri" panose="020F0502020204030204" pitchFamily="34" charset="0"/>
                </a:rPr>
                <a:t> dr</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 - </a:t>
              </a:r>
              <a:r>
                <a:rPr lang="en-US" sz="1600" i="1" dirty="0">
                  <a:effectLst/>
                  <a:latin typeface="Times New Roman" panose="02020603050405020304" pitchFamily="18" charset="0"/>
                  <a:ea typeface="Calibri" panose="020F0502020204030204" pitchFamily="34" charset="0"/>
                </a:rPr>
                <a:t>R</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sin</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a:t>
              </a:r>
              <a:r>
                <a:rPr lang="en-US" sz="1600" i="1" dirty="0">
                  <a:effectLst/>
                  <a:latin typeface="Times New Roman" panose="02020603050405020304" pitchFamily="18" charset="0"/>
                  <a:ea typeface="Calibri" panose="020F0502020204030204" pitchFamily="34" charset="0"/>
                </a:rPr>
                <a:t>r</a:t>
              </a:r>
              <a:r>
                <a:rPr lang="en-US" sz="1600" dirty="0">
                  <a:effectLst/>
                  <a:latin typeface="Times New Roman" panose="02020603050405020304" pitchFamily="18" charset="0"/>
                  <a:ea typeface="Calibri" panose="020F0502020204030204" pitchFamily="34" charset="0"/>
                </a:rPr>
                <a:t>/</a:t>
              </a:r>
              <a:r>
                <a:rPr lang="en-US" sz="1600" i="1" dirty="0">
                  <a:effectLst/>
                  <a:latin typeface="Times New Roman" panose="02020603050405020304" pitchFamily="18" charset="0"/>
                  <a:ea typeface="Calibri" panose="020F0502020204030204" pitchFamily="34" charset="0"/>
                </a:rPr>
                <a:t>R</a:t>
              </a:r>
              <a:r>
                <a:rPr lang="en-US" sz="1600" dirty="0">
                  <a:effectLst/>
                  <a:latin typeface="Times New Roman" panose="02020603050405020304" pitchFamily="18" charset="0"/>
                  <a:ea typeface="Calibri" panose="020F0502020204030204" pitchFamily="34" charset="0"/>
                </a:rPr>
                <a:t>) [</a:t>
              </a:r>
              <a:r>
                <a:rPr lang="en-US" sz="1600" i="1" dirty="0">
                  <a:effectLst/>
                  <a:latin typeface="Times New Roman" panose="02020603050405020304" pitchFamily="18" charset="0"/>
                  <a:ea typeface="Calibri" panose="020F0502020204030204" pitchFamily="34" charset="0"/>
                </a:rPr>
                <a:t>d</a:t>
              </a:r>
              <a:r>
                <a:rPr lang="en-US" sz="1600" i="1" dirty="0">
                  <a:effectLst/>
                  <a:latin typeface="Symbol" pitchFamily="2" charset="2"/>
                  <a:ea typeface="Calibri" panose="020F0502020204030204" pitchFamily="34" charset="0"/>
                  <a:cs typeface="Times New Roman" panose="02020603050405020304" pitchFamily="18" charset="0"/>
                </a:rPr>
                <a:t>y</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 + sin</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i="1" dirty="0">
                  <a:effectLst/>
                  <a:latin typeface="Symbol" pitchFamily="2" charset="2"/>
                  <a:ea typeface="Calibri" panose="020F0502020204030204" pitchFamily="34" charset="0"/>
                  <a:cs typeface="Times New Roman" panose="02020603050405020304" pitchFamily="18" charset="0"/>
                </a:rPr>
                <a:t>y</a:t>
              </a:r>
              <a:r>
                <a:rPr lang="en-US" sz="1600" dirty="0">
                  <a:effectLst/>
                  <a:latin typeface="Times New Roman" panose="02020603050405020304" pitchFamily="18" charset="0"/>
                  <a:ea typeface="Calibri" panose="020F0502020204030204" pitchFamily="34" charset="0"/>
                </a:rPr>
                <a:t> </a:t>
              </a:r>
              <a:r>
                <a:rPr lang="en-US" sz="1600" i="1" dirty="0">
                  <a:effectLst/>
                  <a:latin typeface="Times New Roman" panose="02020603050405020304" pitchFamily="18" charset="0"/>
                  <a:ea typeface="Calibri" panose="020F0502020204030204" pitchFamily="34" charset="0"/>
                </a:rPr>
                <a:t>d</a:t>
              </a:r>
              <a:r>
                <a:rPr lang="en-US" sz="1600" i="1" dirty="0">
                  <a:effectLst/>
                  <a:latin typeface="Symbol" pitchFamily="2" charset="2"/>
                  <a:ea typeface="Calibri" panose="020F0502020204030204" pitchFamily="34" charset="0"/>
                  <a:cs typeface="Times New Roman" panose="02020603050405020304" pitchFamily="18" charset="0"/>
                </a:rPr>
                <a:t>q</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 + cos</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a:t>
              </a:r>
              <a:r>
                <a:rPr lang="en-US" sz="1600" i="1" dirty="0">
                  <a:effectLst/>
                  <a:latin typeface="Times New Roman" panose="02020603050405020304" pitchFamily="18" charset="0"/>
                  <a:ea typeface="Calibri" panose="020F0502020204030204" pitchFamily="34" charset="0"/>
                </a:rPr>
                <a:t>r</a:t>
              </a:r>
              <a:r>
                <a:rPr lang="en-US" sz="1600" dirty="0">
                  <a:effectLst/>
                  <a:latin typeface="Times New Roman" panose="02020603050405020304" pitchFamily="18" charset="0"/>
                  <a:ea typeface="Calibri" panose="020F0502020204030204" pitchFamily="34" charset="0"/>
                </a:rPr>
                <a:t>/</a:t>
              </a:r>
              <a:r>
                <a:rPr lang="en-US" sz="1600" i="1" dirty="0">
                  <a:effectLst/>
                  <a:latin typeface="Times New Roman" panose="02020603050405020304" pitchFamily="18" charset="0"/>
                  <a:ea typeface="Calibri" panose="020F0502020204030204" pitchFamily="34" charset="0"/>
                </a:rPr>
                <a:t>R</a:t>
              </a:r>
              <a:r>
                <a:rPr lang="en-US" sz="1600" dirty="0">
                  <a:effectLst/>
                  <a:latin typeface="Times New Roman" panose="02020603050405020304" pitchFamily="18" charset="0"/>
                  <a:ea typeface="Calibri" panose="020F0502020204030204" pitchFamily="34" charset="0"/>
                </a:rPr>
                <a:t>) </a:t>
              </a:r>
              <a:r>
                <a:rPr lang="en-US" sz="1600" i="1" dirty="0">
                  <a:effectLst/>
                  <a:latin typeface="Times New Roman" panose="02020603050405020304" pitchFamily="18" charset="0"/>
                  <a:ea typeface="Calibri" panose="020F0502020204030204" pitchFamily="34" charset="0"/>
                </a:rPr>
                <a:t>c</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i="1" dirty="0">
                  <a:effectLst/>
                  <a:latin typeface="Times New Roman" panose="02020603050405020304" pitchFamily="18" charset="0"/>
                  <a:ea typeface="Calibri" panose="020F0502020204030204" pitchFamily="34" charset="0"/>
                </a:rPr>
                <a:t>d</a:t>
              </a:r>
              <a:r>
                <a:rPr lang="en-US" sz="1600" dirty="0">
                  <a:effectLst/>
                  <a:latin typeface="Times New Roman" panose="02020603050405020304" pitchFamily="18" charset="0"/>
                  <a:ea typeface="Calibri" panose="020F0502020204030204" pitchFamily="34" charset="0"/>
                </a:rPr>
                <a:t>t</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rPr>
                <a:t> </a:t>
              </a:r>
              <a:endParaRPr lang="en-US" sz="1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41FFE43-F970-5496-98E4-F5893D6975DF}"/>
                </a:ext>
              </a:extLst>
            </p:cNvPr>
            <p:cNvSpPr txBox="1"/>
            <p:nvPr/>
          </p:nvSpPr>
          <p:spPr>
            <a:xfrm>
              <a:off x="4166839" y="1274859"/>
              <a:ext cx="3917981" cy="646331"/>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Einstein’s analytic expression,</a:t>
              </a:r>
            </a:p>
            <a:p>
              <a:pPr algn="l"/>
              <a:r>
                <a:rPr lang="en-US" sz="1600" dirty="0">
                  <a:latin typeface="Times New Roman" panose="02020603050405020304" pitchFamily="18" charset="0"/>
                  <a:cs typeface="Times New Roman" panose="02020603050405020304" pitchFamily="18" charset="0"/>
                </a:rPr>
                <a:t>interpreted independently of the hyperboloid</a:t>
              </a: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49DC0E8-9BE7-CC06-7C64-FD9C403B5010}"/>
                </a:ext>
              </a:extLst>
            </p:cNvPr>
            <p:cNvSpPr txBox="1"/>
            <p:nvPr/>
          </p:nvSpPr>
          <p:spPr>
            <a:xfrm>
              <a:off x="4166839" y="2547428"/>
              <a:ext cx="4238367"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Surfaces of constant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are </a:t>
              </a:r>
              <a:r>
                <a:rPr lang="en-US" i="1" dirty="0">
                  <a:latin typeface="Times New Roman" panose="02020603050405020304" pitchFamily="18" charset="0"/>
                  <a:cs typeface="Times New Roman" panose="02020603050405020304" pitchFamily="18" charset="0"/>
                </a:rPr>
                <a:t>stipulated</a:t>
              </a:r>
              <a:r>
                <a:rPr lang="en-US" dirty="0">
                  <a:latin typeface="Times New Roman" panose="02020603050405020304" pitchFamily="18" charset="0"/>
                  <a:cs typeface="Times New Roman" panose="02020603050405020304" pitchFamily="18" charset="0"/>
                </a:rPr>
                <a:t> to remain distinct at </a:t>
              </a:r>
              <a:r>
                <a:rPr lang="en-US" sz="1800" i="1" dirty="0">
                  <a:latin typeface="Times New Roman" panose="02020603050405020304" pitchFamily="18" charset="0"/>
                  <a:cs typeface="Times New Roman" panose="02020603050405020304" pitchFamily="18" charset="0"/>
                </a:rPr>
                <a:t>r</a:t>
              </a:r>
              <a:r>
                <a:rPr lang="en-US" sz="1800" dirty="0">
                  <a:latin typeface="Times New Roman" panose="02020603050405020304" pitchFamily="18" charset="0"/>
                  <a:cs typeface="Times New Roman" panose="02020603050405020304" pitchFamily="18" charset="0"/>
                </a:rPr>
                <a:t> = </a:t>
              </a:r>
              <a:r>
                <a:rPr lang="en-US" sz="1800" i="1" dirty="0" err="1">
                  <a:latin typeface="Symbol" pitchFamily="2" charset="2"/>
                  <a:cs typeface="Times New Roman" panose="02020603050405020304" pitchFamily="18" charset="0"/>
                </a:rPr>
                <a:t>p</a:t>
              </a:r>
              <a:r>
                <a:rPr lang="en-US" sz="1800" i="1" dirty="0" err="1">
                  <a:latin typeface="Times New Roman" panose="02020603050405020304" pitchFamily="18" charset="0"/>
                  <a:cs typeface="Times New Roman" panose="02020603050405020304" pitchFamily="18" charset="0"/>
                </a:rPr>
                <a:t>R</a:t>
              </a:r>
              <a:r>
                <a:rPr lang="en-US" sz="1800" i="1"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D5D27A82-F551-C201-D53E-43C9621B66D2}"/>
              </a:ext>
            </a:extLst>
          </p:cNvPr>
          <p:cNvGrpSpPr/>
          <p:nvPr/>
        </p:nvGrpSpPr>
        <p:grpSpPr>
          <a:xfrm>
            <a:off x="5155921" y="3547909"/>
            <a:ext cx="3672839" cy="2412584"/>
            <a:chOff x="5155921" y="3547909"/>
            <a:chExt cx="3672839" cy="2412584"/>
          </a:xfrm>
        </p:grpSpPr>
        <p:sp>
          <p:nvSpPr>
            <p:cNvPr id="14" name="TextBox 13">
              <a:extLst>
                <a:ext uri="{FF2B5EF4-FFF2-40B4-BE49-F238E27FC236}">
                  <a16:creationId xmlns:a16="http://schemas.microsoft.com/office/drawing/2014/main" id="{2A8A9DD4-F1A8-E0FA-0097-BF795D10DAB5}"/>
                </a:ext>
              </a:extLst>
            </p:cNvPr>
            <p:cNvSpPr txBox="1"/>
            <p:nvPr/>
          </p:nvSpPr>
          <p:spPr>
            <a:xfrm>
              <a:off x="7419060" y="3547909"/>
              <a:ext cx="1409700"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 geometric picture (</a:t>
              </a:r>
              <a:r>
                <a:rPr lang="en-US" i="1"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Einstein’s!)</a:t>
              </a:r>
            </a:p>
          </p:txBody>
        </p:sp>
        <p:pic>
          <p:nvPicPr>
            <p:cNvPr id="17" name="Picture 16">
              <a:extLst>
                <a:ext uri="{FF2B5EF4-FFF2-40B4-BE49-F238E27FC236}">
                  <a16:creationId xmlns:a16="http://schemas.microsoft.com/office/drawing/2014/main" id="{F460AA5F-C4D3-5A0C-839E-341192B9B686}"/>
                </a:ext>
              </a:extLst>
            </p:cNvPr>
            <p:cNvPicPr>
              <a:picLocks noChangeAspect="1"/>
            </p:cNvPicPr>
            <p:nvPr/>
          </p:nvPicPr>
          <p:blipFill>
            <a:blip r:embed="rId3"/>
            <a:stretch>
              <a:fillRect/>
            </a:stretch>
          </p:blipFill>
          <p:spPr>
            <a:xfrm>
              <a:off x="5155921" y="3585923"/>
              <a:ext cx="2148073" cy="2374570"/>
            </a:xfrm>
            <a:prstGeom prst="rect">
              <a:avLst/>
            </a:prstGeom>
          </p:spPr>
        </p:pic>
      </p:grpSp>
      <p:grpSp>
        <p:nvGrpSpPr>
          <p:cNvPr id="24" name="Group 23">
            <a:extLst>
              <a:ext uri="{FF2B5EF4-FFF2-40B4-BE49-F238E27FC236}">
                <a16:creationId xmlns:a16="http://schemas.microsoft.com/office/drawing/2014/main" id="{0787B589-698E-42C5-B4AB-AC3E92BF6A9C}"/>
              </a:ext>
            </a:extLst>
          </p:cNvPr>
          <p:cNvGrpSpPr/>
          <p:nvPr/>
        </p:nvGrpSpPr>
        <p:grpSpPr>
          <a:xfrm>
            <a:off x="270531" y="4773208"/>
            <a:ext cx="4320519" cy="1918305"/>
            <a:chOff x="270531" y="4773208"/>
            <a:chExt cx="4320519" cy="1918305"/>
          </a:xfrm>
        </p:grpSpPr>
        <p:sp>
          <p:nvSpPr>
            <p:cNvPr id="20" name="TextBox 19">
              <a:extLst>
                <a:ext uri="{FF2B5EF4-FFF2-40B4-BE49-F238E27FC236}">
                  <a16:creationId xmlns:a16="http://schemas.microsoft.com/office/drawing/2014/main" id="{29756CFE-05A6-8251-7D21-DF798E24E6DA}"/>
                </a:ext>
              </a:extLst>
            </p:cNvPr>
            <p:cNvSpPr txBox="1"/>
            <p:nvPr/>
          </p:nvSpPr>
          <p:spPr>
            <a:xfrm>
              <a:off x="270531" y="4773208"/>
              <a:ext cx="3602333" cy="646331"/>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Klein accepts Einstein’s explanation:</a:t>
              </a:r>
            </a:p>
            <a:p>
              <a:pPr algn="l"/>
              <a:endParaRPr lang="en-US"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57850D8-AE73-5E0D-0BBA-F97FE6609356}"/>
                </a:ext>
              </a:extLst>
            </p:cNvPr>
            <p:cNvSpPr txBox="1"/>
            <p:nvPr/>
          </p:nvSpPr>
          <p:spPr>
            <a:xfrm>
              <a:off x="285750" y="5121853"/>
              <a:ext cx="4305300" cy="1569660"/>
            </a:xfrm>
            <a:prstGeom prst="rect">
              <a:avLst/>
            </a:prstGeom>
            <a:noFill/>
          </p:spPr>
          <p:txBody>
            <a:bodyPr wrap="square" rtlCol="0">
              <a:spAutoFit/>
            </a:bodyPr>
            <a:lstStyle/>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“I am happy to adopt the understanding that Einstein has expressed in correspondence that the difference in our mutual results must be based on the difference in the coordinates used. What I designate as a single point of intersection with the application of the [coordinates] </a:t>
              </a:r>
              <a:r>
                <a:rPr lang="en-US" sz="1200" i="1" dirty="0">
                  <a:effectLst/>
                  <a:latin typeface="Symbol" pitchFamily="2" charset="2"/>
                  <a:ea typeface="Calibri" panose="020F0502020204030204" pitchFamily="34" charset="0"/>
                  <a:cs typeface="Times New Roman" panose="02020603050405020304" pitchFamily="18" charset="0"/>
                </a:rPr>
                <a:t>x</a:t>
              </a:r>
              <a:r>
                <a:rPr lang="en-US" sz="1200" dirty="0">
                  <a:effectLst/>
                  <a:latin typeface="Times New Roman" panose="02020603050405020304" pitchFamily="18" charset="0"/>
                  <a:ea typeface="Calibri" panose="020F0502020204030204" pitchFamily="34" charset="0"/>
                </a:rPr>
                <a:t>, </a:t>
              </a:r>
              <a:r>
                <a:rPr lang="en-US" sz="1200" i="1" dirty="0">
                  <a:effectLst/>
                  <a:latin typeface="Symbol" pitchFamily="2" charset="2"/>
                  <a:ea typeface="Calibri" panose="020F0502020204030204" pitchFamily="34" charset="0"/>
                  <a:cs typeface="Times New Roman" panose="02020603050405020304" pitchFamily="18" charset="0"/>
                </a:rPr>
                <a:t>h</a:t>
              </a:r>
              <a:r>
                <a:rPr lang="en-US" sz="1200" dirty="0">
                  <a:effectLst/>
                  <a:latin typeface="Times New Roman" panose="02020603050405020304" pitchFamily="18" charset="0"/>
                  <a:ea typeface="Calibri" panose="020F0502020204030204" pitchFamily="34" charset="0"/>
                </a:rPr>
                <a:t>, </a:t>
              </a:r>
              <a:r>
                <a:rPr lang="en-US" sz="1200" i="1" dirty="0">
                  <a:effectLst/>
                  <a:latin typeface="Symbol" pitchFamily="2" charset="2"/>
                  <a:ea typeface="Calibri" panose="020F0502020204030204" pitchFamily="34" charset="0"/>
                  <a:cs typeface="Times New Roman" panose="02020603050405020304" pitchFamily="18" charset="0"/>
                </a:rPr>
                <a:t>z</a:t>
              </a:r>
              <a:r>
                <a:rPr lang="en-US" sz="1200" dirty="0">
                  <a:effectLst/>
                  <a:latin typeface="Times New Roman" panose="02020603050405020304" pitchFamily="18" charset="0"/>
                  <a:ea typeface="Calibri" panose="020F0502020204030204" pitchFamily="34" charset="0"/>
                </a:rPr>
                <a:t> , </a:t>
              </a:r>
              <a:r>
                <a:rPr lang="en-US" sz="1200" i="1" dirty="0">
                  <a:effectLst/>
                  <a:latin typeface="Symbol" pitchFamily="2" charset="2"/>
                  <a:ea typeface="Calibri" panose="020F0502020204030204" pitchFamily="34" charset="0"/>
                  <a:cs typeface="Times New Roman" panose="02020603050405020304" pitchFamily="18" charset="0"/>
                </a:rPr>
                <a:t>n</a:t>
              </a:r>
              <a:r>
                <a:rPr lang="en-US" sz="1200" dirty="0">
                  <a:effectLst/>
                  <a:latin typeface="Times New Roman" panose="02020603050405020304" pitchFamily="18" charset="0"/>
                  <a:ea typeface="Calibri" panose="020F0502020204030204" pitchFamily="34" charset="0"/>
                </a:rPr>
                <a:t> and </a:t>
              </a:r>
              <a:r>
                <a:rPr lang="en-US" sz="1200" i="1" dirty="0">
                  <a:effectLst/>
                  <a:latin typeface="Symbol" pitchFamily="2" charset="2"/>
                  <a:ea typeface="Calibri" panose="020F0502020204030204" pitchFamily="34" charset="0"/>
                  <a:cs typeface="Times New Roman" panose="02020603050405020304" pitchFamily="18" charset="0"/>
                </a:rPr>
                <a:t>w</a:t>
              </a:r>
              <a:r>
                <a:rPr lang="en-US" sz="1200" dirty="0">
                  <a:effectLst/>
                  <a:latin typeface="Times New Roman" panose="02020603050405020304" pitchFamily="18" charset="0"/>
                  <a:ea typeface="Calibri" panose="020F0502020204030204" pitchFamily="34" charset="0"/>
                </a:rPr>
                <a:t>, is a simply extended region with the use of the [coordinates] </a:t>
              </a:r>
              <a:r>
                <a:rPr lang="en-US" sz="1200" i="1" dirty="0">
                  <a:effectLst/>
                  <a:latin typeface="Symbol" pitchFamily="2" charset="2"/>
                  <a:ea typeface="Calibri" panose="020F0502020204030204" pitchFamily="34" charset="0"/>
                  <a:cs typeface="Times New Roman" panose="02020603050405020304" pitchFamily="18" charset="0"/>
                </a:rPr>
                <a:t>q</a:t>
              </a:r>
              <a:r>
                <a:rPr lang="en-US" sz="1200" dirty="0">
                  <a:effectLst/>
                  <a:latin typeface="Times New Roman" panose="02020603050405020304" pitchFamily="18" charset="0"/>
                  <a:ea typeface="Calibri" panose="020F0502020204030204" pitchFamily="34" charset="0"/>
                </a:rPr>
                <a:t>, </a:t>
              </a:r>
              <a:r>
                <a:rPr lang="en-US" sz="1200" i="1" dirty="0">
                  <a:effectLst/>
                  <a:latin typeface="Symbol" pitchFamily="2" charset="2"/>
                  <a:ea typeface="Calibri" panose="020F0502020204030204" pitchFamily="34" charset="0"/>
                  <a:cs typeface="Times New Roman" panose="02020603050405020304" pitchFamily="18" charset="0"/>
                </a:rPr>
                <a:t>j</a:t>
              </a:r>
              <a:r>
                <a:rPr lang="en-US" sz="1200" dirty="0">
                  <a:effectLst/>
                  <a:latin typeface="Times New Roman" panose="02020603050405020304" pitchFamily="18" charset="0"/>
                  <a:ea typeface="Calibri" panose="020F0502020204030204" pitchFamily="34" charset="0"/>
                </a:rPr>
                <a:t>, </a:t>
              </a:r>
              <a:r>
                <a:rPr lang="en-US" sz="1200" i="1" dirty="0">
                  <a:effectLst/>
                  <a:latin typeface="Symbol" pitchFamily="2" charset="2"/>
                  <a:ea typeface="Calibri" panose="020F0502020204030204" pitchFamily="34" charset="0"/>
                  <a:cs typeface="Times New Roman" panose="02020603050405020304" pitchFamily="18" charset="0"/>
                </a:rPr>
                <a:t>y</a:t>
              </a:r>
              <a:r>
                <a:rPr lang="en-US" sz="1200" dirty="0">
                  <a:effectLst/>
                  <a:latin typeface="Times New Roman" panose="02020603050405020304" pitchFamily="18" charset="0"/>
                  <a:ea typeface="Calibri" panose="020F0502020204030204" pitchFamily="34" charset="0"/>
                </a:rPr>
                <a:t> , </a:t>
              </a:r>
              <a:r>
                <a:rPr lang="en-US" sz="1200" i="1" dirty="0">
                  <a:effectLst/>
                  <a:latin typeface="Times New Roman" panose="02020603050405020304" pitchFamily="18" charset="0"/>
                  <a:ea typeface="Calibri" panose="020F0502020204030204" pitchFamily="34" charset="0"/>
                </a:rPr>
                <a:t>t</a:t>
              </a:r>
              <a:r>
                <a:rPr lang="en-US" sz="1200" dirty="0">
                  <a:effectLst/>
                  <a:latin typeface="Times New Roman" panose="02020603050405020304" pitchFamily="18" charset="0"/>
                  <a:ea typeface="Calibri" panose="020F0502020204030204" pitchFamily="34" charset="0"/>
                </a:rPr>
                <a:t> (because of the undetermined, remaining values of </a:t>
              </a:r>
              <a:r>
                <a:rPr lang="en-US" sz="1200" i="1" dirty="0">
                  <a:effectLst/>
                  <a:latin typeface="Times New Roman" panose="02020603050405020304" pitchFamily="18" charset="0"/>
                  <a:ea typeface="Calibri" panose="020F0502020204030204" pitchFamily="34" charset="0"/>
                </a:rPr>
                <a:t>t</a:t>
              </a:r>
              <a:r>
                <a:rPr lang="en-US" sz="1200" dirty="0">
                  <a:effectLst/>
                  <a:latin typeface="Times New Roman" panose="02020603050405020304" pitchFamily="18" charset="0"/>
                  <a:ea typeface="Calibri" panose="020F0502020204030204" pitchFamily="34" charset="0"/>
                </a:rPr>
                <a:t>).</a:t>
              </a:r>
              <a:r>
                <a:rPr lang="en-US" sz="1200" dirty="0">
                  <a:effectLst/>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[JDN: Corresponding to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r</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R</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a:effectLst/>
                  <a:latin typeface="Symbol" pitchFamily="2" charset="2"/>
                  <a:ea typeface="Calibri" panose="020F0502020204030204" pitchFamily="34" charset="0"/>
                  <a:cs typeface="Times New Roman" panose="02020603050405020304" pitchFamily="18" charset="0"/>
                </a:rPr>
                <a:t>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a:effectLst/>
                  <a:latin typeface="Symbol" pitchFamily="2" charset="2"/>
                  <a:ea typeface="Calibri" panose="020F0502020204030204" pitchFamily="34" charset="0"/>
                  <a:cs typeface="Times New Roman" panose="02020603050405020304" pitchFamily="18" charset="0"/>
                </a:rPr>
                <a:t>q</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(Klein, 1918a, p. 423)</a:t>
              </a:r>
            </a:p>
          </p:txBody>
        </p:sp>
      </p:grpSp>
    </p:spTree>
    <p:extLst>
      <p:ext uri="{BB962C8B-B14F-4D97-AF65-F5344CB8AC3E}">
        <p14:creationId xmlns:p14="http://schemas.microsoft.com/office/powerpoint/2010/main" val="88896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0030A01-6C20-42AC-887E-200BC476C81C}"/>
              </a:ext>
            </a:extLst>
          </p:cNvPr>
          <p:cNvSpPr/>
          <p:nvPr/>
        </p:nvSpPr>
        <p:spPr>
          <a:xfrm>
            <a:off x="342900" y="1333500"/>
            <a:ext cx="2781300" cy="4457700"/>
          </a:xfrm>
          <a:custGeom>
            <a:avLst/>
            <a:gdLst>
              <a:gd name="connsiteX0" fmla="*/ 91440 w 2781300"/>
              <a:gd name="connsiteY0" fmla="*/ 0 h 4457700"/>
              <a:gd name="connsiteX1" fmla="*/ 91440 w 2781300"/>
              <a:gd name="connsiteY1" fmla="*/ 0 h 4457700"/>
              <a:gd name="connsiteX2" fmla="*/ 2781300 w 2781300"/>
              <a:gd name="connsiteY2" fmla="*/ 60960 h 4457700"/>
              <a:gd name="connsiteX3" fmla="*/ 2667000 w 2781300"/>
              <a:gd name="connsiteY3" fmla="*/ 4457700 h 4457700"/>
              <a:gd name="connsiteX4" fmla="*/ 175260 w 2781300"/>
              <a:gd name="connsiteY4" fmla="*/ 4411980 h 4457700"/>
              <a:gd name="connsiteX5" fmla="*/ 0 w 2781300"/>
              <a:gd name="connsiteY5" fmla="*/ 4404360 h 4457700"/>
              <a:gd name="connsiteX6" fmla="*/ 91440 w 278130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1300" h="4457700">
                <a:moveTo>
                  <a:pt x="91440" y="0"/>
                </a:moveTo>
                <a:lnTo>
                  <a:pt x="91440" y="0"/>
                </a:lnTo>
                <a:lnTo>
                  <a:pt x="2781300" y="60960"/>
                </a:lnTo>
                <a:lnTo>
                  <a:pt x="2667000" y="4457700"/>
                </a:lnTo>
                <a:lnTo>
                  <a:pt x="175260" y="4411980"/>
                </a:lnTo>
                <a:lnTo>
                  <a:pt x="0" y="4404360"/>
                </a:lnTo>
                <a:lnTo>
                  <a:pt x="91440"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B2262C-2916-9187-F4E4-0DEDFE387E16}"/>
              </a:ext>
            </a:extLst>
          </p:cNvPr>
          <p:cNvSpPr>
            <a:spLocks noGrp="1"/>
          </p:cNvSpPr>
          <p:nvPr>
            <p:ph type="title"/>
          </p:nvPr>
        </p:nvSpPr>
        <p:spPr>
          <a:xfrm>
            <a:off x="628650" y="365127"/>
            <a:ext cx="7886700" cy="602614"/>
          </a:xfrm>
        </p:spPr>
        <p:txBody>
          <a:bodyPr>
            <a:normAutofit fontScale="90000"/>
          </a:bodyPr>
          <a:lstStyle/>
          <a:p>
            <a:r>
              <a:rPr lang="en-US" dirty="0"/>
              <a:t>Physical reasons</a:t>
            </a:r>
          </a:p>
        </p:txBody>
      </p:sp>
      <p:sp>
        <p:nvSpPr>
          <p:cNvPr id="3" name="Content Placeholder 2">
            <a:extLst>
              <a:ext uri="{FF2B5EF4-FFF2-40B4-BE49-F238E27FC236}">
                <a16:creationId xmlns:a16="http://schemas.microsoft.com/office/drawing/2014/main" id="{73724C59-BD4A-88B2-1216-7577B1C23F3C}"/>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55049615-0CA9-DD72-228E-560C47028F8E}"/>
              </a:ext>
            </a:extLst>
          </p:cNvPr>
          <p:cNvSpPr>
            <a:spLocks noGrp="1"/>
          </p:cNvSpPr>
          <p:nvPr>
            <p:ph type="sldNum" sz="quarter" idx="12"/>
          </p:nvPr>
        </p:nvSpPr>
        <p:spPr/>
        <p:txBody>
          <a:bodyPr/>
          <a:lstStyle/>
          <a:p>
            <a:fld id="{B9304382-F642-5846-B397-678ADB7FD52A}" type="slidenum">
              <a:rPr lang="en-US" smtClean="0"/>
              <a:t>28</a:t>
            </a:fld>
            <a:endParaRPr lang="en-US"/>
          </a:p>
        </p:txBody>
      </p:sp>
      <p:sp>
        <p:nvSpPr>
          <p:cNvPr id="5" name="TextBox 4">
            <a:extLst>
              <a:ext uri="{FF2B5EF4-FFF2-40B4-BE49-F238E27FC236}">
                <a16:creationId xmlns:a16="http://schemas.microsoft.com/office/drawing/2014/main" id="{E5ADF0E7-CF2D-0C7A-664C-55A3385ABA33}"/>
              </a:ext>
            </a:extLst>
          </p:cNvPr>
          <p:cNvSpPr txBox="1"/>
          <p:nvPr/>
        </p:nvSpPr>
        <p:spPr>
          <a:xfrm>
            <a:off x="594360" y="1318260"/>
            <a:ext cx="2567940"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Einstein’s singularity meets Hilbert’s definition.</a:t>
            </a:r>
          </a:p>
        </p:txBody>
      </p:sp>
      <p:pic>
        <p:nvPicPr>
          <p:cNvPr id="6" name="Picture 5">
            <a:extLst>
              <a:ext uri="{FF2B5EF4-FFF2-40B4-BE49-F238E27FC236}">
                <a16:creationId xmlns:a16="http://schemas.microsoft.com/office/drawing/2014/main" id="{0ADA6774-792E-0CDE-DE57-BE46B1997B2C}"/>
              </a:ext>
            </a:extLst>
          </p:cNvPr>
          <p:cNvPicPr>
            <a:picLocks noChangeAspect="1"/>
          </p:cNvPicPr>
          <p:nvPr/>
        </p:nvPicPr>
        <p:blipFill>
          <a:blip r:embed="rId2"/>
          <a:stretch>
            <a:fillRect/>
          </a:stretch>
        </p:blipFill>
        <p:spPr>
          <a:xfrm>
            <a:off x="628650" y="2241590"/>
            <a:ext cx="1905640" cy="2007220"/>
          </a:xfrm>
          <a:prstGeom prst="rect">
            <a:avLst/>
          </a:prstGeom>
        </p:spPr>
      </p:pic>
      <p:sp>
        <p:nvSpPr>
          <p:cNvPr id="7" name="TextBox 6">
            <a:extLst>
              <a:ext uri="{FF2B5EF4-FFF2-40B4-BE49-F238E27FC236}">
                <a16:creationId xmlns:a16="http://schemas.microsoft.com/office/drawing/2014/main" id="{D924E5C1-A38B-2238-74EC-89C96A349D03}"/>
              </a:ext>
            </a:extLst>
          </p:cNvPr>
          <p:cNvSpPr txBox="1"/>
          <p:nvPr/>
        </p:nvSpPr>
        <p:spPr>
          <a:xfrm>
            <a:off x="640081" y="4587240"/>
            <a:ext cx="2773679" cy="1015663"/>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Transformation to the full hyperboloid is</a:t>
            </a:r>
          </a:p>
          <a:p>
            <a:pPr algn="l"/>
            <a:r>
              <a:rPr lang="en-US" sz="2400" dirty="0">
                <a:latin typeface="Times New Roman" panose="02020603050405020304" pitchFamily="18" charset="0"/>
                <a:cs typeface="Times New Roman" panose="02020603050405020304" pitchFamily="18" charset="0"/>
              </a:rPr>
              <a:t>MANY </a:t>
            </a:r>
            <a:r>
              <a:rPr lang="en-US" sz="2400" i="1"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 to ONE</a:t>
            </a:r>
            <a:r>
              <a:rPr lang="en-US" sz="2400" i="1" dirty="0">
                <a:latin typeface="Times New Roman" panose="02020603050405020304" pitchFamily="18" charset="0"/>
                <a:cs typeface="Times New Roman" panose="02020603050405020304" pitchFamily="18" charset="0"/>
              </a:rPr>
              <a:t> t</a:t>
            </a:r>
            <a:endParaRPr lang="en-US" sz="2400" dirty="0">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9342C241-1B01-C1D6-665A-43C075BB57A9}"/>
              </a:ext>
            </a:extLst>
          </p:cNvPr>
          <p:cNvGrpSpPr/>
          <p:nvPr/>
        </p:nvGrpSpPr>
        <p:grpSpPr>
          <a:xfrm>
            <a:off x="4069080" y="1051560"/>
            <a:ext cx="4373880" cy="3352197"/>
            <a:chOff x="4069080" y="1051560"/>
            <a:chExt cx="4373880" cy="3352197"/>
          </a:xfrm>
        </p:grpSpPr>
        <p:sp>
          <p:nvSpPr>
            <p:cNvPr id="8" name="TextBox 7">
              <a:extLst>
                <a:ext uri="{FF2B5EF4-FFF2-40B4-BE49-F238E27FC236}">
                  <a16:creationId xmlns:a16="http://schemas.microsoft.com/office/drawing/2014/main" id="{6996C711-F05A-9F90-D070-71D3A6D756A2}"/>
                </a:ext>
              </a:extLst>
            </p:cNvPr>
            <p:cNvSpPr txBox="1"/>
            <p:nvPr/>
          </p:nvSpPr>
          <p:spPr>
            <a:xfrm>
              <a:off x="4069081" y="1051560"/>
              <a:ext cx="3688080"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Choose the analytic expression over the full hyperboloid since:</a:t>
              </a:r>
            </a:p>
          </p:txBody>
        </p:sp>
        <p:grpSp>
          <p:nvGrpSpPr>
            <p:cNvPr id="16" name="Group 15">
              <a:extLst>
                <a:ext uri="{FF2B5EF4-FFF2-40B4-BE49-F238E27FC236}">
                  <a16:creationId xmlns:a16="http://schemas.microsoft.com/office/drawing/2014/main" id="{3D0D0A4A-C035-A8FE-5D75-2599CE74B8E4}"/>
                </a:ext>
              </a:extLst>
            </p:cNvPr>
            <p:cNvGrpSpPr/>
            <p:nvPr/>
          </p:nvGrpSpPr>
          <p:grpSpPr>
            <a:xfrm>
              <a:off x="4069080" y="1790224"/>
              <a:ext cx="4373880" cy="2613533"/>
              <a:chOff x="4069080" y="1790224"/>
              <a:chExt cx="4373880" cy="2613533"/>
            </a:xfrm>
          </p:grpSpPr>
          <p:sp>
            <p:nvSpPr>
              <p:cNvPr id="9" name="TextBox 8">
                <a:extLst>
                  <a:ext uri="{FF2B5EF4-FFF2-40B4-BE49-F238E27FC236}">
                    <a16:creationId xmlns:a16="http://schemas.microsoft.com/office/drawing/2014/main" id="{471E9169-35A9-F74B-AEC2-FDD71940176B}"/>
                  </a:ext>
                </a:extLst>
              </p:cNvPr>
              <p:cNvSpPr txBox="1"/>
              <p:nvPr/>
            </p:nvSpPr>
            <p:spPr>
              <a:xfrm>
                <a:off x="4069081" y="1790224"/>
                <a:ext cx="2206310" cy="461665"/>
              </a:xfrm>
              <a:prstGeom prst="rect">
                <a:avLst/>
              </a:prstGeom>
              <a:noFill/>
            </p:spPr>
            <p:txBody>
              <a:bodyPr wrap="none" rtlCol="0">
                <a:spAutoFit/>
              </a:bodyPr>
              <a:lstStyle/>
              <a:p>
                <a:pPr algn="l"/>
                <a:r>
                  <a:rPr lang="en-US" sz="2400" b="1"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Mach’s principle</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8BF6AA2-D679-0F31-1B3E-E1BC4CBB620D}"/>
                  </a:ext>
                </a:extLst>
              </p:cNvPr>
              <p:cNvSpPr txBox="1"/>
              <p:nvPr/>
            </p:nvSpPr>
            <p:spPr>
              <a:xfrm>
                <a:off x="4069080" y="2159556"/>
                <a:ext cx="3741419" cy="646331"/>
              </a:xfrm>
              <a:prstGeom prst="rect">
                <a:avLst/>
              </a:prstGeom>
              <a:noFill/>
            </p:spPr>
            <p:txBody>
              <a:bodyPr wrap="square" rtlCol="0">
                <a:spAutoFit/>
              </a:bodyPr>
              <a:lstStyle/>
              <a:p>
                <a:pPr algn="l"/>
                <a:r>
                  <a:rPr lang="en-US" sz="1800" dirty="0">
                    <a:effectLst/>
                    <a:latin typeface="Times New Roman" panose="02020603050405020304" pitchFamily="18" charset="0"/>
                    <a:ea typeface="Calibri" panose="020F0502020204030204" pitchFamily="34" charset="0"/>
                  </a:rPr>
                  <a:t>“the </a:t>
                </a:r>
                <a:r>
                  <a:rPr lang="en-US" sz="1800" i="1" dirty="0">
                    <a:effectLst/>
                    <a:latin typeface="Times New Roman" panose="02020603050405020304" pitchFamily="18" charset="0"/>
                    <a:ea typeface="Calibri" panose="020F0502020204030204" pitchFamily="34" charset="0"/>
                  </a:rPr>
                  <a:t>g</a:t>
                </a:r>
                <a:r>
                  <a:rPr lang="en-US" sz="1800" dirty="0">
                    <a:effectLst/>
                    <a:latin typeface="Times New Roman" panose="02020603050405020304" pitchFamily="18" charset="0"/>
                    <a:ea typeface="Calibri" panose="020F0502020204030204" pitchFamily="34" charset="0"/>
                  </a:rPr>
                  <a:t>-field is determined by the masses of bodies </a:t>
                </a:r>
                <a:r>
                  <a:rPr lang="en-US" sz="1800" i="1" dirty="0">
                    <a:effectLst/>
                    <a:latin typeface="Times New Roman" panose="02020603050405020304" pitchFamily="18" charset="0"/>
                    <a:ea typeface="Calibri" panose="020F0502020204030204" pitchFamily="34" charset="0"/>
                  </a:rPr>
                  <a:t>without residue</a:t>
                </a:r>
                <a:r>
                  <a:rPr lang="en-US" sz="1800" dirty="0">
                    <a:effectLst/>
                    <a:latin typeface="Times New Roman" panose="02020603050405020304" pitchFamily="18" charset="0"/>
                    <a:ea typeface="Calibri" panose="020F0502020204030204" pitchFamily="34" charset="0"/>
                  </a:rPr>
                  <a:t>.”</a:t>
                </a:r>
                <a:r>
                  <a:rPr lang="en-US" dirty="0">
                    <a:effectLst/>
                  </a:rPr>
                  <a:t> </a:t>
                </a:r>
                <a:endParaRPr lang="en-US"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887D616-8742-E4A5-6EC8-223CC9A54A80}"/>
                  </a:ext>
                </a:extLst>
              </p:cNvPr>
              <p:cNvPicPr>
                <a:picLocks noChangeAspect="1"/>
              </p:cNvPicPr>
              <p:nvPr/>
            </p:nvPicPr>
            <p:blipFill>
              <a:blip r:embed="rId3"/>
              <a:stretch>
                <a:fillRect/>
              </a:stretch>
            </p:blipFill>
            <p:spPr>
              <a:xfrm>
                <a:off x="4157702" y="2832384"/>
                <a:ext cx="1421488" cy="1571373"/>
              </a:xfrm>
              <a:prstGeom prst="rect">
                <a:avLst/>
              </a:prstGeom>
            </p:spPr>
          </p:pic>
          <p:sp>
            <p:nvSpPr>
              <p:cNvPr id="12" name="TextBox 11">
                <a:extLst>
                  <a:ext uri="{FF2B5EF4-FFF2-40B4-BE49-F238E27FC236}">
                    <a16:creationId xmlns:a16="http://schemas.microsoft.com/office/drawing/2014/main" id="{D9FDACCD-EB0D-38DB-9601-B76AFB1205BB}"/>
                  </a:ext>
                </a:extLst>
              </p:cNvPr>
              <p:cNvSpPr txBox="1"/>
              <p:nvPr/>
            </p:nvSpPr>
            <p:spPr>
              <a:xfrm>
                <a:off x="5958840" y="2979420"/>
                <a:ext cx="2484120"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Singularity is a locus of matter.</a:t>
                </a:r>
              </a:p>
              <a:p>
                <a:pPr algn="l"/>
                <a:r>
                  <a:rPr lang="en-US" dirty="0">
                    <a:latin typeface="Times New Roman" panose="02020603050405020304" pitchFamily="18" charset="0"/>
                    <a:cs typeface="Times New Roman" panose="02020603050405020304" pitchFamily="18" charset="0"/>
                  </a:rPr>
                  <a:t>Hermann Weyl’s “mass horizon.”</a:t>
                </a:r>
              </a:p>
            </p:txBody>
          </p:sp>
        </p:grpSp>
      </p:grpSp>
      <p:sp>
        <p:nvSpPr>
          <p:cNvPr id="13" name="TextBox 12">
            <a:extLst>
              <a:ext uri="{FF2B5EF4-FFF2-40B4-BE49-F238E27FC236}">
                <a16:creationId xmlns:a16="http://schemas.microsoft.com/office/drawing/2014/main" id="{3341018B-19FF-64E7-1374-8405F03952B0}"/>
              </a:ext>
            </a:extLst>
          </p:cNvPr>
          <p:cNvSpPr txBox="1"/>
          <p:nvPr/>
        </p:nvSpPr>
        <p:spPr>
          <a:xfrm>
            <a:off x="4069080" y="4577290"/>
            <a:ext cx="4200189" cy="738664"/>
          </a:xfrm>
          <a:prstGeom prst="rect">
            <a:avLst/>
          </a:prstGeom>
          <a:noFill/>
        </p:spPr>
        <p:txBody>
          <a:bodyPr wrap="none" rtlCol="0">
            <a:spAutoFit/>
          </a:bodyPr>
          <a:lstStyle/>
          <a:p>
            <a:pPr algn="l"/>
            <a:r>
              <a:rPr lang="en-US" sz="2400" b="1" dirty="0">
                <a:latin typeface="Times New Roman" panose="02020603050405020304" pitchFamily="18" charset="0"/>
                <a:cs typeface="Times New Roman" panose="02020603050405020304" pitchFamily="18" charset="0"/>
              </a:rPr>
              <a:t>2. </a:t>
            </a:r>
            <a:r>
              <a:rPr lang="en-US" sz="2000" dirty="0">
                <a:latin typeface="Times New Roman" panose="02020603050405020304" pitchFamily="18" charset="0"/>
                <a:cs typeface="Times New Roman" panose="02020603050405020304" pitchFamily="18" charset="0"/>
              </a:rPr>
              <a:t>The spacetime line element is static.</a:t>
            </a:r>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Independent of t. No </a:t>
            </a:r>
            <a:r>
              <a:rPr lang="en-US" dirty="0" err="1">
                <a:latin typeface="Times New Roman" panose="02020603050405020304" pitchFamily="18" charset="0"/>
                <a:cs typeface="Times New Roman" panose="02020603050405020304" pitchFamily="18" charset="0"/>
              </a:rPr>
              <a:t>dxdt</a:t>
            </a:r>
            <a:r>
              <a:rPr lang="en-US" dirty="0">
                <a:latin typeface="Times New Roman" panose="02020603050405020304" pitchFamily="18" charset="0"/>
                <a:cs typeface="Times New Roman" panose="02020603050405020304" pitchFamily="18" charset="0"/>
              </a:rPr>
              <a:t> terms.</a:t>
            </a:r>
          </a:p>
        </p:txBody>
      </p:sp>
      <p:sp>
        <p:nvSpPr>
          <p:cNvPr id="14" name="TextBox 13">
            <a:extLst>
              <a:ext uri="{FF2B5EF4-FFF2-40B4-BE49-F238E27FC236}">
                <a16:creationId xmlns:a16="http://schemas.microsoft.com/office/drawing/2014/main" id="{7389A679-AE9F-070F-FBF6-D16FF0260C8F}"/>
              </a:ext>
            </a:extLst>
          </p:cNvPr>
          <p:cNvSpPr txBox="1"/>
          <p:nvPr/>
        </p:nvSpPr>
        <p:spPr>
          <a:xfrm>
            <a:off x="3970021" y="5627986"/>
            <a:ext cx="4815840"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BUT… masses fall towards the mass horizon, so Einstein’s 1917 universe is his favorite.</a:t>
            </a:r>
          </a:p>
        </p:txBody>
      </p:sp>
    </p:spTree>
    <p:extLst>
      <p:ext uri="{BB962C8B-B14F-4D97-AF65-F5344CB8AC3E}">
        <p14:creationId xmlns:p14="http://schemas.microsoft.com/office/powerpoint/2010/main" val="165426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57370-7D17-C4DC-AD3F-8A4132FDD80D}"/>
              </a:ext>
            </a:extLst>
          </p:cNvPr>
          <p:cNvSpPr>
            <a:spLocks noGrp="1"/>
          </p:cNvSpPr>
          <p:nvPr>
            <p:ph type="title"/>
          </p:nvPr>
        </p:nvSpPr>
        <p:spPr>
          <a:xfrm>
            <a:off x="285750" y="201575"/>
            <a:ext cx="8427944" cy="690523"/>
          </a:xfrm>
        </p:spPr>
        <p:txBody>
          <a:bodyPr>
            <a:normAutofit fontScale="90000"/>
          </a:bodyPr>
          <a:lstStyle/>
          <a:p>
            <a:r>
              <a:rPr lang="en-US" dirty="0"/>
              <a:t>Principle of Equivalence</a:t>
            </a:r>
          </a:p>
        </p:txBody>
      </p:sp>
      <p:sp>
        <p:nvSpPr>
          <p:cNvPr id="3" name="Content Placeholder 2">
            <a:extLst>
              <a:ext uri="{FF2B5EF4-FFF2-40B4-BE49-F238E27FC236}">
                <a16:creationId xmlns:a16="http://schemas.microsoft.com/office/drawing/2014/main" id="{8D21D36C-A63E-3DB7-F08F-7D50EBAD77DA}"/>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591CE1AA-4460-CBDB-8B1F-D613EE0A86FC}"/>
              </a:ext>
            </a:extLst>
          </p:cNvPr>
          <p:cNvSpPr>
            <a:spLocks noGrp="1"/>
          </p:cNvSpPr>
          <p:nvPr>
            <p:ph type="sldNum" sz="quarter" idx="12"/>
          </p:nvPr>
        </p:nvSpPr>
        <p:spPr/>
        <p:txBody>
          <a:bodyPr/>
          <a:lstStyle/>
          <a:p>
            <a:fld id="{B9304382-F642-5846-B397-678ADB7FD52A}" type="slidenum">
              <a:rPr lang="en-US" smtClean="0"/>
              <a:t>29</a:t>
            </a:fld>
            <a:endParaRPr lang="en-US"/>
          </a:p>
        </p:txBody>
      </p:sp>
      <p:pic>
        <p:nvPicPr>
          <p:cNvPr id="7" name="Picture 6">
            <a:extLst>
              <a:ext uri="{FF2B5EF4-FFF2-40B4-BE49-F238E27FC236}">
                <a16:creationId xmlns:a16="http://schemas.microsoft.com/office/drawing/2014/main" id="{DF0A67BF-866B-509B-CEB7-9A2A7E69556F}"/>
              </a:ext>
            </a:extLst>
          </p:cNvPr>
          <p:cNvPicPr>
            <a:picLocks noChangeAspect="1"/>
          </p:cNvPicPr>
          <p:nvPr/>
        </p:nvPicPr>
        <p:blipFill>
          <a:blip r:embed="rId2"/>
          <a:stretch>
            <a:fillRect/>
          </a:stretch>
        </p:blipFill>
        <p:spPr>
          <a:xfrm>
            <a:off x="285750" y="1028700"/>
            <a:ext cx="2980734" cy="2747688"/>
          </a:xfrm>
          <a:prstGeom prst="rect">
            <a:avLst/>
          </a:prstGeom>
        </p:spPr>
      </p:pic>
      <p:grpSp>
        <p:nvGrpSpPr>
          <p:cNvPr id="19" name="Group 18">
            <a:extLst>
              <a:ext uri="{FF2B5EF4-FFF2-40B4-BE49-F238E27FC236}">
                <a16:creationId xmlns:a16="http://schemas.microsoft.com/office/drawing/2014/main" id="{2DA881AF-D4A1-3A01-9E82-07C97CED5A37}"/>
              </a:ext>
            </a:extLst>
          </p:cNvPr>
          <p:cNvGrpSpPr/>
          <p:nvPr/>
        </p:nvGrpSpPr>
        <p:grpSpPr>
          <a:xfrm>
            <a:off x="121920" y="3887479"/>
            <a:ext cx="3581400" cy="923330"/>
            <a:chOff x="121920" y="3887479"/>
            <a:chExt cx="3581400" cy="923330"/>
          </a:xfrm>
        </p:grpSpPr>
        <p:sp>
          <p:nvSpPr>
            <p:cNvPr id="15" name="Freeform 14">
              <a:extLst>
                <a:ext uri="{FF2B5EF4-FFF2-40B4-BE49-F238E27FC236}">
                  <a16:creationId xmlns:a16="http://schemas.microsoft.com/office/drawing/2014/main" id="{B4296A6A-200F-97BD-CAC7-FBCFBA02655F}"/>
                </a:ext>
              </a:extLst>
            </p:cNvPr>
            <p:cNvSpPr/>
            <p:nvPr/>
          </p:nvSpPr>
          <p:spPr>
            <a:xfrm flipV="1">
              <a:off x="174825" y="3973591"/>
              <a:ext cx="2273175" cy="280800"/>
            </a:xfrm>
            <a:custGeom>
              <a:avLst/>
              <a:gdLst>
                <a:gd name="connsiteX0" fmla="*/ 93600 w 2923200"/>
                <a:gd name="connsiteY0" fmla="*/ 7200 h 280800"/>
                <a:gd name="connsiteX1" fmla="*/ 2901600 w 2923200"/>
                <a:gd name="connsiteY1" fmla="*/ 0 h 280800"/>
                <a:gd name="connsiteX2" fmla="*/ 2923200 w 2923200"/>
                <a:gd name="connsiteY2" fmla="*/ 252000 h 280800"/>
                <a:gd name="connsiteX3" fmla="*/ 0 w 2923200"/>
                <a:gd name="connsiteY3" fmla="*/ 280800 h 280800"/>
                <a:gd name="connsiteX4" fmla="*/ 93600 w 2923200"/>
                <a:gd name="connsiteY4" fmla="*/ 7200 h 28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200" h="280800">
                  <a:moveTo>
                    <a:pt x="93600" y="7200"/>
                  </a:moveTo>
                  <a:lnTo>
                    <a:pt x="2901600" y="0"/>
                  </a:lnTo>
                  <a:lnTo>
                    <a:pt x="2923200" y="252000"/>
                  </a:lnTo>
                  <a:lnTo>
                    <a:pt x="0" y="280800"/>
                  </a:lnTo>
                  <a:lnTo>
                    <a:pt x="93600" y="720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237418-73A5-DB5C-33CF-0D524BCE206E}"/>
                </a:ext>
              </a:extLst>
            </p:cNvPr>
            <p:cNvSpPr txBox="1"/>
            <p:nvPr/>
          </p:nvSpPr>
          <p:spPr>
            <a:xfrm>
              <a:off x="121920" y="3887479"/>
              <a:ext cx="3581400" cy="923330"/>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Topologically distinct</a:t>
              </a:r>
              <a:r>
                <a:rPr lang="en-US" dirty="0">
                  <a:latin typeface="Times New Roman" panose="02020603050405020304" pitchFamily="18" charset="0"/>
                  <a:cs typeface="Times New Roman" panose="02020603050405020304" pitchFamily="18" charset="0"/>
                </a:rPr>
                <a:t> from the full </a:t>
              </a:r>
              <a:r>
                <a:rPr lang="en-US" dirty="0" err="1">
                  <a:latin typeface="Times New Roman" panose="02020603050405020304" pitchFamily="18" charset="0"/>
                  <a:cs typeface="Times New Roman" panose="02020603050405020304" pitchFamily="18" charset="0"/>
                </a:rPr>
                <a:t>Minkowski</a:t>
              </a:r>
              <a:r>
                <a:rPr lang="en-US" dirty="0">
                  <a:latin typeface="Times New Roman" panose="02020603050405020304" pitchFamily="18" charset="0"/>
                  <a:cs typeface="Times New Roman" panose="02020603050405020304" pitchFamily="18" charset="0"/>
                </a:rPr>
                <a:t> spacetime.</a:t>
              </a:r>
            </a:p>
            <a:p>
              <a:pPr algn="l"/>
              <a:r>
                <a:rPr lang="en-US" sz="1600" i="1" dirty="0">
                  <a:latin typeface="Times New Roman" panose="02020603050405020304" pitchFamily="18" charset="0"/>
                  <a:cs typeface="Times New Roman" panose="02020603050405020304" pitchFamily="18" charset="0"/>
                </a:rPr>
                <a:t>t</a:t>
              </a:r>
              <a:r>
                <a:rPr lang="en-US" sz="1600" dirty="0">
                  <a:latin typeface="Times New Roman" panose="02020603050405020304" pitchFamily="18" charset="0"/>
                  <a:cs typeface="Times New Roman" panose="02020603050405020304" pitchFamily="18" charset="0"/>
                </a:rPr>
                <a:t> = </a:t>
              </a:r>
              <a:r>
                <a:rPr lang="en-US" sz="1600" i="1" dirty="0">
                  <a:latin typeface="Times New Roman" panose="02020603050405020304" pitchFamily="18" charset="0"/>
                  <a:cs typeface="Times New Roman" panose="02020603050405020304" pitchFamily="18" charset="0"/>
                </a:rPr>
                <a:t>x</a:t>
              </a:r>
              <a:r>
                <a:rPr lang="en-US" sz="1600" baseline="-25000" dirty="0">
                  <a:latin typeface="Times New Roman" panose="02020603050405020304" pitchFamily="18" charset="0"/>
                  <a:cs typeface="Times New Roman" panose="02020603050405020304" pitchFamily="18" charset="0"/>
                </a:rPr>
                <a:t>4</a:t>
              </a:r>
              <a:r>
                <a:rPr lang="en-US" sz="1600" dirty="0">
                  <a:latin typeface="Times New Roman" panose="02020603050405020304" pitchFamily="18" charset="0"/>
                  <a:cs typeface="Times New Roman" panose="02020603050405020304" pitchFamily="18" charset="0"/>
                </a:rPr>
                <a:t> surfaces do not intersect</a:t>
              </a:r>
            </a:p>
          </p:txBody>
        </p:sp>
      </p:grpSp>
      <p:grpSp>
        <p:nvGrpSpPr>
          <p:cNvPr id="20" name="Group 19">
            <a:extLst>
              <a:ext uri="{FF2B5EF4-FFF2-40B4-BE49-F238E27FC236}">
                <a16:creationId xmlns:a16="http://schemas.microsoft.com/office/drawing/2014/main" id="{9E4D168D-C559-761D-0AF7-7B172C5E53E4}"/>
              </a:ext>
            </a:extLst>
          </p:cNvPr>
          <p:cNvGrpSpPr/>
          <p:nvPr/>
        </p:nvGrpSpPr>
        <p:grpSpPr>
          <a:xfrm>
            <a:off x="3822075" y="3339253"/>
            <a:ext cx="4314319" cy="2400300"/>
            <a:chOff x="3822075" y="3339253"/>
            <a:chExt cx="4314319" cy="2400300"/>
          </a:xfrm>
        </p:grpSpPr>
        <p:sp>
          <p:nvSpPr>
            <p:cNvPr id="14" name="Freeform 13">
              <a:extLst>
                <a:ext uri="{FF2B5EF4-FFF2-40B4-BE49-F238E27FC236}">
                  <a16:creationId xmlns:a16="http://schemas.microsoft.com/office/drawing/2014/main" id="{CC9A0FFA-A4CA-F88A-791D-5013447CC384}"/>
                </a:ext>
              </a:extLst>
            </p:cNvPr>
            <p:cNvSpPr/>
            <p:nvPr/>
          </p:nvSpPr>
          <p:spPr>
            <a:xfrm>
              <a:off x="4055118" y="3339253"/>
              <a:ext cx="1615440" cy="2400300"/>
            </a:xfrm>
            <a:custGeom>
              <a:avLst/>
              <a:gdLst>
                <a:gd name="connsiteX0" fmla="*/ 45720 w 1615440"/>
                <a:gd name="connsiteY0" fmla="*/ 7620 h 2400300"/>
                <a:gd name="connsiteX1" fmla="*/ 1569720 w 1615440"/>
                <a:gd name="connsiteY1" fmla="*/ 0 h 2400300"/>
                <a:gd name="connsiteX2" fmla="*/ 1615440 w 1615440"/>
                <a:gd name="connsiteY2" fmla="*/ 2392680 h 2400300"/>
                <a:gd name="connsiteX3" fmla="*/ 0 w 1615440"/>
                <a:gd name="connsiteY3" fmla="*/ 2400300 h 2400300"/>
                <a:gd name="connsiteX4" fmla="*/ 45720 w 1615440"/>
                <a:gd name="connsiteY4" fmla="*/ 7620 h 240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440" h="2400300">
                  <a:moveTo>
                    <a:pt x="45720" y="7620"/>
                  </a:moveTo>
                  <a:lnTo>
                    <a:pt x="1569720" y="0"/>
                  </a:lnTo>
                  <a:lnTo>
                    <a:pt x="1615440" y="2392680"/>
                  </a:lnTo>
                  <a:lnTo>
                    <a:pt x="0" y="2400300"/>
                  </a:lnTo>
                  <a:lnTo>
                    <a:pt x="45720" y="762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5BE32D4-9D5B-1F07-01BD-E6436B6D9B00}"/>
                </a:ext>
              </a:extLst>
            </p:cNvPr>
            <p:cNvPicPr>
              <a:picLocks noChangeAspect="1"/>
            </p:cNvPicPr>
            <p:nvPr/>
          </p:nvPicPr>
          <p:blipFill>
            <a:blip r:embed="rId3"/>
            <a:stretch>
              <a:fillRect/>
            </a:stretch>
          </p:blipFill>
          <p:spPr>
            <a:xfrm>
              <a:off x="3822075" y="3370445"/>
              <a:ext cx="1898650" cy="2292350"/>
            </a:xfrm>
            <a:prstGeom prst="rect">
              <a:avLst/>
            </a:prstGeom>
          </p:spPr>
        </p:pic>
        <p:sp>
          <p:nvSpPr>
            <p:cNvPr id="12" name="TextBox 11">
              <a:extLst>
                <a:ext uri="{FF2B5EF4-FFF2-40B4-BE49-F238E27FC236}">
                  <a16:creationId xmlns:a16="http://schemas.microsoft.com/office/drawing/2014/main" id="{86D0ABED-22C5-143C-65DE-E3E2986E13F8}"/>
                </a:ext>
              </a:extLst>
            </p:cNvPr>
            <p:cNvSpPr txBox="1"/>
            <p:nvPr/>
          </p:nvSpPr>
          <p:spPr>
            <a:xfrm>
              <a:off x="5819918" y="3438446"/>
              <a:ext cx="2316476" cy="1477328"/>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Geodesics are parabolic trajectories of bodies in free fall, slowing asymptotically towards </a:t>
              </a: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=0.</a:t>
              </a:r>
            </a:p>
          </p:txBody>
        </p:sp>
      </p:grpSp>
      <p:grpSp>
        <p:nvGrpSpPr>
          <p:cNvPr id="18" name="Group 17">
            <a:extLst>
              <a:ext uri="{FF2B5EF4-FFF2-40B4-BE49-F238E27FC236}">
                <a16:creationId xmlns:a16="http://schemas.microsoft.com/office/drawing/2014/main" id="{BE2B0780-88C1-7E39-0202-44F55D0B98A3}"/>
              </a:ext>
            </a:extLst>
          </p:cNvPr>
          <p:cNvGrpSpPr/>
          <p:nvPr/>
        </p:nvGrpSpPr>
        <p:grpSpPr>
          <a:xfrm>
            <a:off x="1696773" y="1029258"/>
            <a:ext cx="6746187" cy="2658822"/>
            <a:chOff x="1696773" y="1029258"/>
            <a:chExt cx="6746187" cy="2658822"/>
          </a:xfrm>
        </p:grpSpPr>
        <p:sp>
          <p:nvSpPr>
            <p:cNvPr id="9" name="Freeform 8">
              <a:extLst>
                <a:ext uri="{FF2B5EF4-FFF2-40B4-BE49-F238E27FC236}">
                  <a16:creationId xmlns:a16="http://schemas.microsoft.com/office/drawing/2014/main" id="{DED8DEB1-D82A-BE8F-1459-C29344DC4F01}"/>
                </a:ext>
              </a:extLst>
            </p:cNvPr>
            <p:cNvSpPr/>
            <p:nvPr/>
          </p:nvSpPr>
          <p:spPr>
            <a:xfrm flipV="1">
              <a:off x="5186025" y="2454391"/>
              <a:ext cx="1920375" cy="280800"/>
            </a:xfrm>
            <a:custGeom>
              <a:avLst/>
              <a:gdLst>
                <a:gd name="connsiteX0" fmla="*/ 93600 w 2923200"/>
                <a:gd name="connsiteY0" fmla="*/ 7200 h 280800"/>
                <a:gd name="connsiteX1" fmla="*/ 2901600 w 2923200"/>
                <a:gd name="connsiteY1" fmla="*/ 0 h 280800"/>
                <a:gd name="connsiteX2" fmla="*/ 2923200 w 2923200"/>
                <a:gd name="connsiteY2" fmla="*/ 252000 h 280800"/>
                <a:gd name="connsiteX3" fmla="*/ 0 w 2923200"/>
                <a:gd name="connsiteY3" fmla="*/ 280800 h 280800"/>
                <a:gd name="connsiteX4" fmla="*/ 93600 w 2923200"/>
                <a:gd name="connsiteY4" fmla="*/ 7200 h 28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200" h="280800">
                  <a:moveTo>
                    <a:pt x="93600" y="7200"/>
                  </a:moveTo>
                  <a:lnTo>
                    <a:pt x="2901600" y="0"/>
                  </a:lnTo>
                  <a:lnTo>
                    <a:pt x="2923200" y="252000"/>
                  </a:lnTo>
                  <a:lnTo>
                    <a:pt x="0" y="280800"/>
                  </a:lnTo>
                  <a:lnTo>
                    <a:pt x="93600" y="720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AC5EB954-7FD7-551B-5FD0-D6963222D12E}"/>
                </a:ext>
              </a:extLst>
            </p:cNvPr>
            <p:cNvSpPr/>
            <p:nvPr/>
          </p:nvSpPr>
          <p:spPr>
            <a:xfrm>
              <a:off x="4262400" y="1346400"/>
              <a:ext cx="3700800" cy="280800"/>
            </a:xfrm>
            <a:custGeom>
              <a:avLst/>
              <a:gdLst>
                <a:gd name="connsiteX0" fmla="*/ 93600 w 2923200"/>
                <a:gd name="connsiteY0" fmla="*/ 7200 h 280800"/>
                <a:gd name="connsiteX1" fmla="*/ 2901600 w 2923200"/>
                <a:gd name="connsiteY1" fmla="*/ 0 h 280800"/>
                <a:gd name="connsiteX2" fmla="*/ 2923200 w 2923200"/>
                <a:gd name="connsiteY2" fmla="*/ 252000 h 280800"/>
                <a:gd name="connsiteX3" fmla="*/ 0 w 2923200"/>
                <a:gd name="connsiteY3" fmla="*/ 280800 h 280800"/>
                <a:gd name="connsiteX4" fmla="*/ 93600 w 2923200"/>
                <a:gd name="connsiteY4" fmla="*/ 7200 h 28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200" h="280800">
                  <a:moveTo>
                    <a:pt x="93600" y="7200"/>
                  </a:moveTo>
                  <a:lnTo>
                    <a:pt x="2901600" y="0"/>
                  </a:lnTo>
                  <a:lnTo>
                    <a:pt x="2923200" y="252000"/>
                  </a:lnTo>
                  <a:lnTo>
                    <a:pt x="0" y="280800"/>
                  </a:lnTo>
                  <a:lnTo>
                    <a:pt x="93600" y="720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09EC380-D915-4686-9E9C-4E1D33193BA4}"/>
                </a:ext>
              </a:extLst>
            </p:cNvPr>
            <p:cNvSpPr txBox="1"/>
            <p:nvPr/>
          </p:nvSpPr>
          <p:spPr>
            <a:xfrm>
              <a:off x="3703320" y="1029258"/>
              <a:ext cx="4739640" cy="1992853"/>
            </a:xfrm>
            <a:prstGeom prst="rect">
              <a:avLst/>
            </a:prstGeom>
            <a:noFill/>
          </p:spPr>
          <p:txBody>
            <a:bodyPr wrap="square" rtlCol="0">
              <a:spAutoFit/>
            </a:bodyPr>
            <a:lstStyle/>
            <a:p>
              <a:pPr algn="l"/>
              <a:r>
                <a:rPr lang="en-US" sz="1600" dirty="0">
                  <a:latin typeface="Times New Roman" panose="02020603050405020304" pitchFamily="18" charset="0"/>
                  <a:cs typeface="Times New Roman" panose="02020603050405020304" pitchFamily="18" charset="0"/>
                </a:rPr>
                <a:t>Hyperbolic coordinates in a </a:t>
              </a:r>
              <a:r>
                <a:rPr lang="en-US" sz="1600" dirty="0" err="1">
                  <a:latin typeface="Times New Roman" panose="02020603050405020304" pitchFamily="18" charset="0"/>
                  <a:cs typeface="Times New Roman" panose="02020603050405020304" pitchFamily="18" charset="0"/>
                </a:rPr>
                <a:t>Minkowski</a:t>
              </a:r>
              <a:r>
                <a:rPr lang="en-US" sz="1600" dirty="0">
                  <a:latin typeface="Times New Roman" panose="02020603050405020304" pitchFamily="18" charset="0"/>
                  <a:cs typeface="Times New Roman" panose="02020603050405020304" pitchFamily="18" charset="0"/>
                </a:rPr>
                <a:t> spacetime is merely </a:t>
              </a:r>
              <a:r>
                <a:rPr lang="en-US" sz="2000" dirty="0">
                  <a:latin typeface="Times New Roman" panose="02020603050405020304" pitchFamily="18" charset="0"/>
                  <a:cs typeface="Times New Roman" panose="02020603050405020304" pitchFamily="18" charset="0"/>
                </a:rPr>
                <a:t>a convenient device for generating</a:t>
              </a:r>
              <a:r>
                <a:rPr lang="en-US" sz="1600" dirty="0">
                  <a:latin typeface="Times New Roman" panose="02020603050405020304" pitchFamily="18" charset="0"/>
                  <a:cs typeface="Times New Roman" panose="02020603050405020304" pitchFamily="18" charset="0"/>
                </a:rPr>
                <a:t> the line element of a homogenous gravitational field:</a:t>
              </a:r>
            </a:p>
            <a:p>
              <a:pPr algn="l"/>
              <a:endParaRPr lang="en-US" sz="700" dirty="0">
                <a:latin typeface="Times New Roman" panose="02020603050405020304" pitchFamily="18" charset="0"/>
                <a:cs typeface="Times New Roman" panose="02020603050405020304" pitchFamily="18" charset="0"/>
              </a:endParaRPr>
            </a:p>
            <a:p>
              <a:pPr algn="l"/>
              <a:r>
                <a:rPr lang="en-US" sz="1800" dirty="0">
                  <a:effectLst/>
                  <a:latin typeface="Times New Roman" panose="02020603050405020304" pitchFamily="18" charset="0"/>
                  <a:ea typeface="Calibri" panose="020F0502020204030204" pitchFamily="34" charset="0"/>
                </a:rPr>
                <a:t>d</a:t>
              </a:r>
              <a:r>
                <a:rPr lang="en-US" sz="1800" i="1" dirty="0">
                  <a:effectLst/>
                  <a:latin typeface="Times New Roman" panose="02020603050405020304" pitchFamily="18" charset="0"/>
                  <a:ea typeface="Calibri" panose="020F0502020204030204" pitchFamily="34" charset="0"/>
                </a:rPr>
                <a:t>s</a:t>
              </a:r>
              <a:r>
                <a:rPr lang="en-US" sz="1800" baseline="30000" dirty="0">
                  <a:effectLst/>
                  <a:latin typeface="Times New Roman" panose="02020603050405020304" pitchFamily="18" charset="0"/>
                  <a:ea typeface="Calibri" panose="020F0502020204030204" pitchFamily="34" charset="0"/>
                  <a:cs typeface="Times New Roman (Body CS)"/>
                </a:rPr>
                <a:t>2</a:t>
              </a:r>
              <a:r>
                <a:rPr lang="en-US" sz="1800" dirty="0">
                  <a:effectLst/>
                  <a:latin typeface="Times New Roman" panose="02020603050405020304" pitchFamily="18" charset="0"/>
                  <a:ea typeface="Calibri" panose="020F0502020204030204" pitchFamily="34" charset="0"/>
                </a:rPr>
                <a:t> = - d</a:t>
              </a:r>
              <a:r>
                <a:rPr lang="en-US" sz="1800" i="1" dirty="0">
                  <a:effectLst/>
                  <a:latin typeface="Times New Roman" panose="02020603050405020304" pitchFamily="18" charset="0"/>
                  <a:ea typeface="Calibri" panose="020F0502020204030204" pitchFamily="34" charset="0"/>
                </a:rPr>
                <a:t>x</a:t>
              </a:r>
              <a:r>
                <a:rPr lang="en-US" sz="1800" baseline="-25000" dirty="0">
                  <a:effectLst/>
                  <a:latin typeface="Times New Roman" panose="02020603050405020304" pitchFamily="18" charset="0"/>
                  <a:ea typeface="Calibri" panose="020F0502020204030204" pitchFamily="34" charset="0"/>
                  <a:cs typeface="Times New Roman (Body CS)"/>
                </a:rPr>
                <a:t>1</a:t>
              </a:r>
              <a:r>
                <a:rPr lang="en-US" sz="1800" baseline="30000" dirty="0">
                  <a:effectLst/>
                  <a:latin typeface="Times New Roman" panose="02020603050405020304" pitchFamily="18" charset="0"/>
                  <a:ea typeface="Calibri" panose="020F0502020204030204" pitchFamily="34" charset="0"/>
                  <a:cs typeface="Times New Roman (Body CS)"/>
                </a:rPr>
                <a:t>2</a:t>
              </a:r>
              <a:r>
                <a:rPr lang="en-US" sz="1800" dirty="0">
                  <a:effectLst/>
                  <a:latin typeface="Times New Roman" panose="02020603050405020304" pitchFamily="18" charset="0"/>
                  <a:ea typeface="Calibri" panose="020F0502020204030204" pitchFamily="34" charset="0"/>
                </a:rPr>
                <a:t> - d</a:t>
              </a:r>
              <a:r>
                <a:rPr lang="en-US" sz="1800" i="1" dirty="0">
                  <a:effectLst/>
                  <a:latin typeface="Times New Roman" panose="02020603050405020304" pitchFamily="18" charset="0"/>
                  <a:ea typeface="Calibri" panose="020F0502020204030204" pitchFamily="34" charset="0"/>
                </a:rPr>
                <a:t>x</a:t>
              </a:r>
              <a:r>
                <a:rPr lang="en-US" sz="1800" baseline="-25000" dirty="0">
                  <a:effectLst/>
                  <a:latin typeface="Times New Roman" panose="02020603050405020304" pitchFamily="18" charset="0"/>
                  <a:ea typeface="Calibri" panose="020F0502020204030204" pitchFamily="34" charset="0"/>
                  <a:cs typeface="Times New Roman (Body CS)"/>
                </a:rPr>
                <a:t>2</a:t>
              </a:r>
              <a:r>
                <a:rPr lang="en-US" sz="1800" baseline="30000" dirty="0">
                  <a:effectLst/>
                  <a:latin typeface="Times New Roman" panose="02020603050405020304" pitchFamily="18" charset="0"/>
                  <a:ea typeface="Calibri" panose="020F0502020204030204" pitchFamily="34" charset="0"/>
                  <a:cs typeface="Times New Roman (Body CS)"/>
                </a:rPr>
                <a:t>2</a:t>
              </a:r>
              <a:r>
                <a:rPr lang="en-US" sz="1800" dirty="0">
                  <a:effectLst/>
                  <a:latin typeface="Times New Roman" panose="02020603050405020304" pitchFamily="18" charset="0"/>
                  <a:ea typeface="Calibri" panose="020F0502020204030204" pitchFamily="34" charset="0"/>
                  <a:cs typeface="Times New Roman (Body CS)"/>
                </a:rPr>
                <a:t> </a:t>
              </a:r>
              <a:r>
                <a:rPr lang="en-US" sz="1800" dirty="0">
                  <a:effectLst/>
                  <a:latin typeface="Times New Roman" panose="02020603050405020304" pitchFamily="18" charset="0"/>
                  <a:ea typeface="Calibri" panose="020F0502020204030204" pitchFamily="34" charset="0"/>
                </a:rPr>
                <a:t>- d</a:t>
              </a:r>
              <a:r>
                <a:rPr lang="en-US" sz="1800" i="1" dirty="0">
                  <a:effectLst/>
                  <a:latin typeface="Times New Roman" panose="02020603050405020304" pitchFamily="18" charset="0"/>
                  <a:ea typeface="Calibri" panose="020F0502020204030204" pitchFamily="34" charset="0"/>
                </a:rPr>
                <a:t>x</a:t>
              </a:r>
              <a:r>
                <a:rPr lang="en-US" sz="1800" baseline="-25000" dirty="0">
                  <a:effectLst/>
                  <a:latin typeface="Times New Roman" panose="02020603050405020304" pitchFamily="18" charset="0"/>
                  <a:ea typeface="Calibri" panose="020F0502020204030204" pitchFamily="34" charset="0"/>
                  <a:cs typeface="Times New Roman (Body CS)"/>
                </a:rPr>
                <a:t>3</a:t>
              </a:r>
              <a:r>
                <a:rPr lang="en-US" sz="1800" baseline="30000" dirty="0">
                  <a:effectLst/>
                  <a:latin typeface="Times New Roman" panose="02020603050405020304" pitchFamily="18" charset="0"/>
                  <a:ea typeface="Calibri" panose="020F0502020204030204" pitchFamily="34" charset="0"/>
                  <a:cs typeface="Times New Roman (Body CS)"/>
                </a:rPr>
                <a:t>2</a:t>
              </a:r>
              <a:r>
                <a:rPr lang="en-US" sz="1800" dirty="0">
                  <a:effectLst/>
                  <a:latin typeface="Times New Roman" panose="02020603050405020304" pitchFamily="18" charset="0"/>
                  <a:ea typeface="Calibri" panose="020F0502020204030204" pitchFamily="34" charset="0"/>
                  <a:cs typeface="Times New Roman (Body CS)"/>
                </a:rPr>
                <a:t>  </a:t>
              </a:r>
              <a:r>
                <a:rPr lang="en-US" sz="1800" dirty="0">
                  <a:effectLst/>
                  <a:latin typeface="Times New Roman" panose="02020603050405020304" pitchFamily="18" charset="0"/>
                  <a:ea typeface="Calibri" panose="020F0502020204030204" pitchFamily="34" charset="0"/>
                </a:rPr>
                <a:t>+  </a:t>
              </a:r>
              <a:r>
                <a:rPr lang="en-US" sz="1800" dirty="0">
                  <a:effectLst/>
                  <a:latin typeface="Symbol" pitchFamily="2" charset="2"/>
                  <a:ea typeface="Calibri" panose="020F0502020204030204" pitchFamily="34" charset="0"/>
                  <a:cs typeface="Times New Roman" panose="02020603050405020304" pitchFamily="18" charset="0"/>
                </a:rPr>
                <a:t>a</a:t>
              </a:r>
              <a:r>
                <a:rPr lang="en-US" sz="1800" baseline="30000" dirty="0">
                  <a:effectLst/>
                  <a:latin typeface="Times New Roman" panose="02020603050405020304" pitchFamily="18" charset="0"/>
                  <a:ea typeface="Calibri" panose="020F0502020204030204" pitchFamily="34" charset="0"/>
                  <a:cs typeface="Times New Roman (Body CS)"/>
                </a:rPr>
                <a:t>2</a:t>
              </a:r>
              <a:r>
                <a:rPr lang="en-US" sz="1800" i="1" dirty="0">
                  <a:effectLst/>
                  <a:latin typeface="Times New Roman" panose="02020603050405020304" pitchFamily="18" charset="0"/>
                  <a:ea typeface="Calibri" panose="020F0502020204030204" pitchFamily="34" charset="0"/>
                </a:rPr>
                <a:t>x</a:t>
              </a:r>
              <a:r>
                <a:rPr lang="en-US" sz="1800" baseline="-25000" dirty="0">
                  <a:effectLst/>
                  <a:latin typeface="Times New Roman" panose="02020603050405020304" pitchFamily="18" charset="0"/>
                  <a:ea typeface="Calibri" panose="020F0502020204030204" pitchFamily="34" charset="0"/>
                  <a:cs typeface="Times New Roman (Body CS)"/>
                </a:rPr>
                <a:t>1</a:t>
              </a:r>
              <a:r>
                <a:rPr lang="en-US" sz="1800" baseline="30000" dirty="0">
                  <a:effectLst/>
                  <a:latin typeface="Times New Roman" panose="02020603050405020304" pitchFamily="18" charset="0"/>
                  <a:ea typeface="Calibri" panose="020F0502020204030204" pitchFamily="34" charset="0"/>
                  <a:cs typeface="Times New Roman (Body CS)"/>
                </a:rPr>
                <a:t>2</a:t>
              </a:r>
              <a:r>
                <a:rPr lang="en-US" sz="1800" dirty="0">
                  <a:effectLst/>
                  <a:latin typeface="Times New Roman" panose="02020603050405020304" pitchFamily="18" charset="0"/>
                  <a:ea typeface="Calibri" panose="020F0502020204030204" pitchFamily="34" charset="0"/>
                  <a:cs typeface="Times New Roman (Body CS)"/>
                </a:rPr>
                <a:t> </a:t>
              </a:r>
              <a:r>
                <a:rPr lang="en-US" sz="1800" dirty="0">
                  <a:effectLst/>
                  <a:latin typeface="Times New Roman" panose="02020603050405020304" pitchFamily="18" charset="0"/>
                  <a:ea typeface="Calibri" panose="020F0502020204030204" pitchFamily="34" charset="0"/>
                </a:rPr>
                <a:t>d</a:t>
              </a:r>
              <a:r>
                <a:rPr lang="en-US" sz="1800" i="1" dirty="0">
                  <a:effectLst/>
                  <a:latin typeface="Times New Roman" panose="02020603050405020304" pitchFamily="18" charset="0"/>
                  <a:ea typeface="Calibri" panose="020F0502020204030204" pitchFamily="34" charset="0"/>
                </a:rPr>
                <a:t>x</a:t>
              </a:r>
              <a:r>
                <a:rPr lang="en-US" sz="1800" baseline="-25000" dirty="0">
                  <a:effectLst/>
                  <a:latin typeface="Times New Roman" panose="02020603050405020304" pitchFamily="18" charset="0"/>
                  <a:ea typeface="Calibri" panose="020F0502020204030204" pitchFamily="34" charset="0"/>
                  <a:cs typeface="Times New Roman (Body CS)"/>
                </a:rPr>
                <a:t>4</a:t>
              </a:r>
              <a:r>
                <a:rPr lang="en-US" sz="1800" baseline="30000" dirty="0">
                  <a:effectLst/>
                  <a:latin typeface="Times New Roman" panose="02020603050405020304" pitchFamily="18" charset="0"/>
                  <a:ea typeface="Calibri" panose="020F0502020204030204" pitchFamily="34" charset="0"/>
                  <a:cs typeface="Times New Roman (Body CS)"/>
                </a:rPr>
                <a:t>2</a:t>
              </a:r>
              <a:r>
                <a:rPr lang="en-US" dirty="0">
                  <a:effectLst/>
                </a:rPr>
                <a:t> </a:t>
              </a:r>
              <a:endParaRPr lang="en-US" dirty="0">
                <a:latin typeface="Times New Roman" panose="02020603050405020304" pitchFamily="18" charset="0"/>
                <a:cs typeface="Times New Roman" panose="02020603050405020304" pitchFamily="18" charset="0"/>
              </a:endParaRPr>
            </a:p>
            <a:p>
              <a:pPr algn="l"/>
              <a:endParaRPr lang="en-US" sz="1050" dirty="0">
                <a:latin typeface="Times New Roman" panose="02020603050405020304" pitchFamily="18" charset="0"/>
                <a:cs typeface="Times New Roman" panose="02020603050405020304" pitchFamily="18" charset="0"/>
              </a:endParaRPr>
            </a:p>
            <a:p>
              <a:pPr algn="l"/>
              <a:r>
                <a:rPr lang="en-US" sz="1600" dirty="0">
                  <a:latin typeface="Times New Roman" panose="02020603050405020304" pitchFamily="18" charset="0"/>
                  <a:cs typeface="Times New Roman" panose="02020603050405020304" pitchFamily="18" charset="0"/>
                </a:rPr>
                <a:t>The principle is a </a:t>
              </a:r>
              <a:r>
                <a:rPr lang="en-US" sz="2000" dirty="0">
                  <a:latin typeface="Times New Roman" panose="02020603050405020304" pitchFamily="18" charset="0"/>
                  <a:cs typeface="Times New Roman" panose="02020603050405020304" pitchFamily="18" charset="0"/>
                </a:rPr>
                <a:t>physical postulate</a:t>
              </a:r>
              <a:r>
                <a:rPr lang="en-US" sz="1600" dirty="0">
                  <a:latin typeface="Times New Roman" panose="02020603050405020304" pitchFamily="18" charset="0"/>
                  <a:cs typeface="Times New Roman" panose="02020603050405020304" pitchFamily="18" charset="0"/>
                </a:rPr>
                <a:t> that this line element represents homogeneous gravity.</a:t>
              </a:r>
            </a:p>
          </p:txBody>
        </p:sp>
        <p:sp>
          <p:nvSpPr>
            <p:cNvPr id="13" name="Freeform 12">
              <a:extLst>
                <a:ext uri="{FF2B5EF4-FFF2-40B4-BE49-F238E27FC236}">
                  <a16:creationId xmlns:a16="http://schemas.microsoft.com/office/drawing/2014/main" id="{CB01680C-6869-843C-A7D2-66FC47DFA8D2}"/>
                </a:ext>
              </a:extLst>
            </p:cNvPr>
            <p:cNvSpPr/>
            <p:nvPr/>
          </p:nvSpPr>
          <p:spPr>
            <a:xfrm>
              <a:off x="1696773" y="1143000"/>
              <a:ext cx="1275027" cy="2545080"/>
            </a:xfrm>
            <a:custGeom>
              <a:avLst/>
              <a:gdLst>
                <a:gd name="connsiteX0" fmla="*/ 1613209 w 1613209"/>
                <a:gd name="connsiteY0" fmla="*/ 0 h 3137210"/>
                <a:gd name="connsiteX1" fmla="*/ 0 w 1613209"/>
                <a:gd name="connsiteY1" fmla="*/ 1538868 h 3137210"/>
                <a:gd name="connsiteX2" fmla="*/ 1576039 w 1613209"/>
                <a:gd name="connsiteY2" fmla="*/ 3137210 h 3137210"/>
                <a:gd name="connsiteX3" fmla="*/ 1613209 w 1613209"/>
                <a:gd name="connsiteY3" fmla="*/ 0 h 3137210"/>
              </a:gdLst>
              <a:ahLst/>
              <a:cxnLst>
                <a:cxn ang="0">
                  <a:pos x="connsiteX0" y="connsiteY0"/>
                </a:cxn>
                <a:cxn ang="0">
                  <a:pos x="connsiteX1" y="connsiteY1"/>
                </a:cxn>
                <a:cxn ang="0">
                  <a:pos x="connsiteX2" y="connsiteY2"/>
                </a:cxn>
                <a:cxn ang="0">
                  <a:pos x="connsiteX3" y="connsiteY3"/>
                </a:cxn>
              </a:cxnLst>
              <a:rect l="l" t="t" r="r" b="b"/>
              <a:pathLst>
                <a:path w="1613209" h="3137210">
                  <a:moveTo>
                    <a:pt x="1613209" y="0"/>
                  </a:moveTo>
                  <a:lnTo>
                    <a:pt x="0" y="1538868"/>
                  </a:lnTo>
                  <a:lnTo>
                    <a:pt x="1576039" y="3137210"/>
                  </a:lnTo>
                  <a:lnTo>
                    <a:pt x="1613209"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1DA25CF-4819-F8BC-6BA2-C5ACEE361B7A}"/>
              </a:ext>
            </a:extLst>
          </p:cNvPr>
          <p:cNvGrpSpPr/>
          <p:nvPr/>
        </p:nvGrpSpPr>
        <p:grpSpPr>
          <a:xfrm>
            <a:off x="3150057" y="4651200"/>
            <a:ext cx="2555839" cy="2145600"/>
            <a:chOff x="3150057" y="4651200"/>
            <a:chExt cx="2555839" cy="2145600"/>
          </a:xfrm>
        </p:grpSpPr>
        <p:sp>
          <p:nvSpPr>
            <p:cNvPr id="16" name="Freeform 15">
              <a:extLst>
                <a:ext uri="{FF2B5EF4-FFF2-40B4-BE49-F238E27FC236}">
                  <a16:creationId xmlns:a16="http://schemas.microsoft.com/office/drawing/2014/main" id="{F29101B9-4731-B0DB-5A3C-BA28C2F74EA6}"/>
                </a:ext>
              </a:extLst>
            </p:cNvPr>
            <p:cNvSpPr/>
            <p:nvPr/>
          </p:nvSpPr>
          <p:spPr>
            <a:xfrm>
              <a:off x="3556800" y="4651200"/>
              <a:ext cx="770400" cy="2145600"/>
            </a:xfrm>
            <a:custGeom>
              <a:avLst/>
              <a:gdLst>
                <a:gd name="connsiteX0" fmla="*/ 0 w 770400"/>
                <a:gd name="connsiteY0" fmla="*/ 2073600 h 2145600"/>
                <a:gd name="connsiteX1" fmla="*/ 417600 w 770400"/>
                <a:gd name="connsiteY1" fmla="*/ 28800 h 2145600"/>
                <a:gd name="connsiteX2" fmla="*/ 612000 w 770400"/>
                <a:gd name="connsiteY2" fmla="*/ 0 h 2145600"/>
                <a:gd name="connsiteX3" fmla="*/ 770400 w 770400"/>
                <a:gd name="connsiteY3" fmla="*/ 2145600 h 2145600"/>
                <a:gd name="connsiteX4" fmla="*/ 0 w 770400"/>
                <a:gd name="connsiteY4" fmla="*/ 2073600 h 21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400" h="2145600">
                  <a:moveTo>
                    <a:pt x="0" y="2073600"/>
                  </a:moveTo>
                  <a:lnTo>
                    <a:pt x="417600" y="28800"/>
                  </a:lnTo>
                  <a:lnTo>
                    <a:pt x="612000" y="0"/>
                  </a:lnTo>
                  <a:lnTo>
                    <a:pt x="770400" y="2145600"/>
                  </a:lnTo>
                  <a:lnTo>
                    <a:pt x="0" y="2073600"/>
                  </a:lnTo>
                  <a:close/>
                </a:path>
              </a:pathLst>
            </a:custGeom>
            <a:solidFill>
              <a:srgbClr val="007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4228A2-4963-EB2B-9D09-5E1DE07139A5}"/>
                </a:ext>
              </a:extLst>
            </p:cNvPr>
            <p:cNvSpPr txBox="1"/>
            <p:nvPr/>
          </p:nvSpPr>
          <p:spPr>
            <a:xfrm>
              <a:off x="3150057" y="5820078"/>
              <a:ext cx="2555839"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Attracting masses in stress-energy tensor discontinuity at </a:t>
              </a:r>
              <a:r>
                <a:rPr lang="en-US" sz="1800" dirty="0">
                  <a:latin typeface="Times New Roman" panose="02020603050405020304" pitchFamily="18" charset="0"/>
                  <a:cs typeface="Times New Roman" panose="02020603050405020304" pitchFamily="18" charset="0"/>
                </a:rPr>
                <a:t>at </a:t>
              </a:r>
              <a:r>
                <a:rPr lang="en-US" sz="1800" i="1" dirty="0">
                  <a:latin typeface="Times New Roman" panose="02020603050405020304" pitchFamily="18" charset="0"/>
                  <a:cs typeface="Times New Roman" panose="02020603050405020304" pitchFamily="18" charset="0"/>
                </a:rPr>
                <a:t>x</a:t>
              </a:r>
              <a:r>
                <a:rPr lang="en-US" sz="1800" baseline="-25000" dirty="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 = 0?</a:t>
              </a:r>
              <a:r>
                <a:rPr lang="en-US"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14762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ctagon 7">
            <a:extLst>
              <a:ext uri="{FF2B5EF4-FFF2-40B4-BE49-F238E27FC236}">
                <a16:creationId xmlns:a16="http://schemas.microsoft.com/office/drawing/2014/main" id="{4C10A679-207D-A7BD-64FA-E069AC7436DD}"/>
              </a:ext>
            </a:extLst>
          </p:cNvPr>
          <p:cNvSpPr/>
          <p:nvPr/>
        </p:nvSpPr>
        <p:spPr>
          <a:xfrm>
            <a:off x="302560" y="228600"/>
            <a:ext cx="2709581" cy="2709581"/>
          </a:xfrm>
          <a:prstGeom prst="octagon">
            <a:avLst/>
          </a:prstGeom>
          <a:solidFill>
            <a:srgbClr val="FF4B4B"/>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ctagon 6">
            <a:extLst>
              <a:ext uri="{FF2B5EF4-FFF2-40B4-BE49-F238E27FC236}">
                <a16:creationId xmlns:a16="http://schemas.microsoft.com/office/drawing/2014/main" id="{02DC72CD-5241-DF86-25C1-CF0B16D1B371}"/>
              </a:ext>
            </a:extLst>
          </p:cNvPr>
          <p:cNvSpPr/>
          <p:nvPr/>
        </p:nvSpPr>
        <p:spPr>
          <a:xfrm>
            <a:off x="442538" y="346001"/>
            <a:ext cx="2429624" cy="2429624"/>
          </a:xfrm>
          <a:prstGeom prst="octagon">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4A53F5-DF6C-B0F1-D824-D293D6A568FE}"/>
              </a:ext>
            </a:extLst>
          </p:cNvPr>
          <p:cNvSpPr>
            <a:spLocks noGrp="1"/>
          </p:cNvSpPr>
          <p:nvPr>
            <p:ph type="title"/>
          </p:nvPr>
        </p:nvSpPr>
        <p:spPr>
          <a:xfrm>
            <a:off x="1366092" y="838931"/>
            <a:ext cx="5955832" cy="1325563"/>
          </a:xfrm>
        </p:spPr>
        <p:txBody>
          <a:bodyPr>
            <a:noAutofit/>
          </a:bodyPr>
          <a:lstStyle/>
          <a:p>
            <a:r>
              <a:rPr lang="en-US" sz="9600" dirty="0">
                <a:latin typeface="Times New Roman" panose="02020603050405020304" pitchFamily="18" charset="0"/>
                <a:cs typeface="Times New Roman" panose="02020603050405020304" pitchFamily="18" charset="0"/>
              </a:rPr>
              <a:t>Disclaimer</a:t>
            </a:r>
          </a:p>
        </p:txBody>
      </p:sp>
      <p:sp>
        <p:nvSpPr>
          <p:cNvPr id="3" name="Content Placeholder 2">
            <a:extLst>
              <a:ext uri="{FF2B5EF4-FFF2-40B4-BE49-F238E27FC236}">
                <a16:creationId xmlns:a16="http://schemas.microsoft.com/office/drawing/2014/main" id="{233C985A-995B-A0AF-6427-BA086D1D3396}"/>
              </a:ext>
            </a:extLst>
          </p:cNvPr>
          <p:cNvSpPr>
            <a:spLocks noGrp="1"/>
          </p:cNvSpPr>
          <p:nvPr>
            <p:ph idx="1"/>
          </p:nvPr>
        </p:nvSpPr>
        <p:spPr>
          <a:xfrm flipH="1" flipV="1">
            <a:off x="0" y="6452627"/>
            <a:ext cx="413497" cy="176773"/>
          </a:xfrm>
        </p:spPr>
        <p:txBody>
          <a:bodyPr>
            <a:normAutofit fontScale="25000" lnSpcReduction="20000"/>
          </a:bodyPr>
          <a:lstStyle/>
          <a:p>
            <a:endParaRPr lang="en-US" dirty="0"/>
          </a:p>
        </p:txBody>
      </p:sp>
      <p:sp>
        <p:nvSpPr>
          <p:cNvPr id="4" name="TextBox 3">
            <a:extLst>
              <a:ext uri="{FF2B5EF4-FFF2-40B4-BE49-F238E27FC236}">
                <a16:creationId xmlns:a16="http://schemas.microsoft.com/office/drawing/2014/main" id="{56978AE2-C360-5817-F977-973793891D9F}"/>
              </a:ext>
            </a:extLst>
          </p:cNvPr>
          <p:cNvSpPr txBox="1"/>
          <p:nvPr/>
        </p:nvSpPr>
        <p:spPr>
          <a:xfrm>
            <a:off x="811057" y="3440997"/>
            <a:ext cx="4402167" cy="461665"/>
          </a:xfrm>
          <a:prstGeom prst="rect">
            <a:avLst/>
          </a:prstGeom>
          <a:noFill/>
        </p:spPr>
        <p:txBody>
          <a:bodyPr wrap="none" rtlCol="0">
            <a:spAutoFit/>
          </a:bodyPr>
          <a:lstStyle/>
          <a:p>
            <a:pPr algn="l"/>
            <a:r>
              <a:rPr lang="en-US" sz="2400" dirty="0">
                <a:latin typeface="Times New Roman" panose="02020603050405020304" pitchFamily="18" charset="0"/>
                <a:cs typeface="Times New Roman" panose="02020603050405020304" pitchFamily="18" charset="0"/>
              </a:rPr>
              <a:t>This is a talk in history of science.</a:t>
            </a:r>
          </a:p>
        </p:txBody>
      </p:sp>
      <p:sp>
        <p:nvSpPr>
          <p:cNvPr id="5" name="TextBox 4">
            <a:extLst>
              <a:ext uri="{FF2B5EF4-FFF2-40B4-BE49-F238E27FC236}">
                <a16:creationId xmlns:a16="http://schemas.microsoft.com/office/drawing/2014/main" id="{EE6C70BD-8221-5F37-3086-6AE3B93BC705}"/>
              </a:ext>
            </a:extLst>
          </p:cNvPr>
          <p:cNvSpPr txBox="1"/>
          <p:nvPr/>
        </p:nvSpPr>
        <p:spPr>
          <a:xfrm>
            <a:off x="874058" y="4335708"/>
            <a:ext cx="7055136" cy="461665"/>
          </a:xfrm>
          <a:prstGeom prst="rect">
            <a:avLst/>
          </a:prstGeom>
          <a:noFill/>
        </p:spPr>
        <p:txBody>
          <a:bodyPr wrap="none" rtlCol="0">
            <a:spAutoFit/>
          </a:bodyPr>
          <a:lstStyle/>
          <a:p>
            <a:pPr algn="l"/>
            <a:r>
              <a:rPr lang="en-US" sz="2400" dirty="0">
                <a:latin typeface="Times New Roman" panose="02020603050405020304" pitchFamily="18" charset="0"/>
                <a:cs typeface="Times New Roman" panose="02020603050405020304" pitchFamily="18" charset="0"/>
              </a:rPr>
              <a:t>It recounts how Einstein treated spacetime singularities.</a:t>
            </a:r>
          </a:p>
        </p:txBody>
      </p:sp>
      <p:sp>
        <p:nvSpPr>
          <p:cNvPr id="6" name="TextBox 5">
            <a:extLst>
              <a:ext uri="{FF2B5EF4-FFF2-40B4-BE49-F238E27FC236}">
                <a16:creationId xmlns:a16="http://schemas.microsoft.com/office/drawing/2014/main" id="{9EE18A29-E369-7179-EC29-2FC43D08C77B}"/>
              </a:ext>
            </a:extLst>
          </p:cNvPr>
          <p:cNvSpPr txBox="1"/>
          <p:nvPr/>
        </p:nvSpPr>
        <p:spPr>
          <a:xfrm>
            <a:off x="880782" y="5118813"/>
            <a:ext cx="7563971"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It does not recommend Einstein’s methods over the geometric methods now used.</a:t>
            </a:r>
          </a:p>
        </p:txBody>
      </p:sp>
      <p:sp>
        <p:nvSpPr>
          <p:cNvPr id="10" name="Slide Number Placeholder 9">
            <a:extLst>
              <a:ext uri="{FF2B5EF4-FFF2-40B4-BE49-F238E27FC236}">
                <a16:creationId xmlns:a16="http://schemas.microsoft.com/office/drawing/2014/main" id="{0A995ADC-4717-D99C-7B8D-1B97E9BEC54A}"/>
              </a:ext>
            </a:extLst>
          </p:cNvPr>
          <p:cNvSpPr>
            <a:spLocks noGrp="1"/>
          </p:cNvSpPr>
          <p:nvPr>
            <p:ph type="sldNum" sz="quarter" idx="12"/>
          </p:nvPr>
        </p:nvSpPr>
        <p:spPr/>
        <p:txBody>
          <a:bodyPr/>
          <a:lstStyle/>
          <a:p>
            <a:fld id="{B9304382-F642-5846-B397-678ADB7FD52A}" type="slidenum">
              <a:rPr lang="en-US" smtClean="0"/>
              <a:t>3</a:t>
            </a:fld>
            <a:endParaRPr lang="en-US"/>
          </a:p>
        </p:txBody>
      </p:sp>
    </p:spTree>
    <p:extLst>
      <p:ext uri="{BB962C8B-B14F-4D97-AF65-F5344CB8AC3E}">
        <p14:creationId xmlns:p14="http://schemas.microsoft.com/office/powerpoint/2010/main" val="576367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CF7C7F4-F3C8-BED6-BA05-F1719285CADD}"/>
              </a:ext>
            </a:extLst>
          </p:cNvPr>
          <p:cNvGrpSpPr/>
          <p:nvPr/>
        </p:nvGrpSpPr>
        <p:grpSpPr>
          <a:xfrm>
            <a:off x="302400" y="4298400"/>
            <a:ext cx="5392800" cy="1951200"/>
            <a:chOff x="302400" y="4298400"/>
            <a:chExt cx="5392800" cy="1951200"/>
          </a:xfrm>
        </p:grpSpPr>
        <p:sp>
          <p:nvSpPr>
            <p:cNvPr id="19" name="Freeform 18">
              <a:extLst>
                <a:ext uri="{FF2B5EF4-FFF2-40B4-BE49-F238E27FC236}">
                  <a16:creationId xmlns:a16="http://schemas.microsoft.com/office/drawing/2014/main" id="{0A6A1333-638A-200E-0222-0BFC965F7402}"/>
                </a:ext>
              </a:extLst>
            </p:cNvPr>
            <p:cNvSpPr/>
            <p:nvPr/>
          </p:nvSpPr>
          <p:spPr>
            <a:xfrm>
              <a:off x="302400" y="4298400"/>
              <a:ext cx="5392800" cy="1951200"/>
            </a:xfrm>
            <a:custGeom>
              <a:avLst/>
              <a:gdLst>
                <a:gd name="connsiteX0" fmla="*/ 0 w 5392800"/>
                <a:gd name="connsiteY0" fmla="*/ 0 h 1951200"/>
                <a:gd name="connsiteX1" fmla="*/ 5392800 w 5392800"/>
                <a:gd name="connsiteY1" fmla="*/ 0 h 1951200"/>
                <a:gd name="connsiteX2" fmla="*/ 4478400 w 5392800"/>
                <a:gd name="connsiteY2" fmla="*/ 1836000 h 1951200"/>
                <a:gd name="connsiteX3" fmla="*/ 1317600 w 5392800"/>
                <a:gd name="connsiteY3" fmla="*/ 1951200 h 1951200"/>
                <a:gd name="connsiteX4" fmla="*/ 1231200 w 5392800"/>
                <a:gd name="connsiteY4" fmla="*/ 1900800 h 1951200"/>
                <a:gd name="connsiteX5" fmla="*/ 1137600 w 5392800"/>
                <a:gd name="connsiteY5" fmla="*/ 1828800 h 1951200"/>
                <a:gd name="connsiteX6" fmla="*/ 0 w 5392800"/>
                <a:gd name="connsiteY6" fmla="*/ 0 h 19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2800" h="1951200">
                  <a:moveTo>
                    <a:pt x="0" y="0"/>
                  </a:moveTo>
                  <a:lnTo>
                    <a:pt x="5392800" y="0"/>
                  </a:lnTo>
                  <a:lnTo>
                    <a:pt x="4478400" y="1836000"/>
                  </a:lnTo>
                  <a:lnTo>
                    <a:pt x="1317600" y="1951200"/>
                  </a:lnTo>
                  <a:cubicBezTo>
                    <a:pt x="1288800" y="1934400"/>
                    <a:pt x="1258771" y="1919548"/>
                    <a:pt x="1231200" y="1900800"/>
                  </a:cubicBezTo>
                  <a:cubicBezTo>
                    <a:pt x="1198650" y="1878666"/>
                    <a:pt x="1137600" y="1828800"/>
                    <a:pt x="1137600" y="1828800"/>
                  </a:cubicBezTo>
                  <a:lnTo>
                    <a:pt x="0"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EE0A116-5979-1437-435C-972EF8148BF6}"/>
                </a:ext>
              </a:extLst>
            </p:cNvPr>
            <p:cNvSpPr txBox="1"/>
            <p:nvPr/>
          </p:nvSpPr>
          <p:spPr>
            <a:xfrm>
              <a:off x="352800" y="5447735"/>
              <a:ext cx="2498400"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Exterior gravitational field of the sun is static.</a:t>
              </a:r>
            </a:p>
          </p:txBody>
        </p:sp>
        <p:sp>
          <p:nvSpPr>
            <p:cNvPr id="16" name="TextBox 15">
              <a:extLst>
                <a:ext uri="{FF2B5EF4-FFF2-40B4-BE49-F238E27FC236}">
                  <a16:creationId xmlns:a16="http://schemas.microsoft.com/office/drawing/2014/main" id="{31791B7F-4FB6-B20A-645E-9B5294783FEF}"/>
                </a:ext>
              </a:extLst>
            </p:cNvPr>
            <p:cNvSpPr txBox="1"/>
            <p:nvPr/>
          </p:nvSpPr>
          <p:spPr>
            <a:xfrm>
              <a:off x="3201750" y="5586234"/>
              <a:ext cx="2167200"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 static line element. </a:t>
              </a:r>
            </a:p>
          </p:txBody>
        </p:sp>
        <p:sp>
          <p:nvSpPr>
            <p:cNvPr id="18" name="Right Arrow 17">
              <a:extLst>
                <a:ext uri="{FF2B5EF4-FFF2-40B4-BE49-F238E27FC236}">
                  <a16:creationId xmlns:a16="http://schemas.microsoft.com/office/drawing/2014/main" id="{6A436802-3DBF-6BFA-4737-C9CAFF6AEB95}"/>
                </a:ext>
              </a:extLst>
            </p:cNvPr>
            <p:cNvSpPr/>
            <p:nvPr/>
          </p:nvSpPr>
          <p:spPr>
            <a:xfrm>
              <a:off x="2692800" y="5632509"/>
              <a:ext cx="508950" cy="290173"/>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94C3609-599E-B990-C3FB-777844893A0B}"/>
              </a:ext>
            </a:extLst>
          </p:cNvPr>
          <p:cNvSpPr>
            <a:spLocks noGrp="1"/>
          </p:cNvSpPr>
          <p:nvPr>
            <p:ph type="title"/>
          </p:nvPr>
        </p:nvSpPr>
        <p:spPr>
          <a:xfrm>
            <a:off x="628650" y="365127"/>
            <a:ext cx="7886700" cy="556474"/>
          </a:xfrm>
        </p:spPr>
        <p:txBody>
          <a:bodyPr>
            <a:normAutofit fontScale="90000"/>
          </a:bodyPr>
          <a:lstStyle/>
          <a:p>
            <a:r>
              <a:rPr lang="en-US" dirty="0"/>
              <a:t>Schwarzschild spacetime</a:t>
            </a:r>
          </a:p>
        </p:txBody>
      </p:sp>
      <p:sp>
        <p:nvSpPr>
          <p:cNvPr id="3" name="Content Placeholder 2">
            <a:extLst>
              <a:ext uri="{FF2B5EF4-FFF2-40B4-BE49-F238E27FC236}">
                <a16:creationId xmlns:a16="http://schemas.microsoft.com/office/drawing/2014/main" id="{72AB66D9-176B-715F-9A72-2EF093CB7500}"/>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66555372-0FCA-62BB-C0D4-2E84DFD46688}"/>
              </a:ext>
            </a:extLst>
          </p:cNvPr>
          <p:cNvSpPr>
            <a:spLocks noGrp="1"/>
          </p:cNvSpPr>
          <p:nvPr>
            <p:ph type="sldNum" sz="quarter" idx="12"/>
          </p:nvPr>
        </p:nvSpPr>
        <p:spPr/>
        <p:txBody>
          <a:bodyPr/>
          <a:lstStyle/>
          <a:p>
            <a:fld id="{B9304382-F642-5846-B397-678ADB7FD52A}" type="slidenum">
              <a:rPr lang="en-US" smtClean="0"/>
              <a:t>30</a:t>
            </a:fld>
            <a:endParaRPr lang="en-US"/>
          </a:p>
        </p:txBody>
      </p:sp>
      <p:pic>
        <p:nvPicPr>
          <p:cNvPr id="7" name="Content Placeholder 6">
            <a:extLst>
              <a:ext uri="{FF2B5EF4-FFF2-40B4-BE49-F238E27FC236}">
                <a16:creationId xmlns:a16="http://schemas.microsoft.com/office/drawing/2014/main" id="{564AA69F-9962-41E7-DADC-742CDA09C495}"/>
              </a:ext>
            </a:extLst>
          </p:cNvPr>
          <p:cNvPicPr>
            <a:picLocks noChangeAspect="1"/>
          </p:cNvPicPr>
          <p:nvPr/>
        </p:nvPicPr>
        <p:blipFill>
          <a:blip r:embed="rId2"/>
          <a:stretch>
            <a:fillRect/>
          </a:stretch>
        </p:blipFill>
        <p:spPr>
          <a:xfrm>
            <a:off x="427049" y="1271766"/>
            <a:ext cx="5483823" cy="285383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20AD276-4D31-8319-4765-32B6AD5DE9FC}"/>
                  </a:ext>
                </a:extLst>
              </p:cNvPr>
              <p:cNvSpPr txBox="1"/>
              <p:nvPr/>
            </p:nvSpPr>
            <p:spPr>
              <a:xfrm>
                <a:off x="142875" y="4192509"/>
                <a:ext cx="6117750" cy="605679"/>
              </a:xfrm>
              <a:prstGeom prst="rect">
                <a:avLst/>
              </a:prstGeom>
              <a:noFill/>
            </p:spPr>
            <p:txBody>
              <a:bodyPr wrap="square" rtlCol="0">
                <a:spAutoFit/>
              </a:bodyPr>
              <a:lstStyle/>
              <a:p>
                <a:pPr algn="l"/>
                <a14:m>
                  <m:oMath xmlns:m="http://schemas.openxmlformats.org/officeDocument/2006/math">
                    <m:r>
                      <a:rPr lang="en-US" i="1" smtClean="0">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𝑠</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i="1">
                                <a:effectLst/>
                                <a:latin typeface="Cambria Math" panose="020405030504060302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2</m:t>
                            </m:r>
                            <m:r>
                              <a:rPr lang="en-US"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𝑟</m:t>
                            </m:r>
                          </m:den>
                        </m:f>
                      </m:den>
                    </m:f>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𝑟</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𝑟</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i="1">
                            <a:effectLst/>
                            <a:latin typeface="Cambria Math" panose="020405030504060302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𝜃</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𝑠𝑖𝑛</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𝜃</m:t>
                        </m:r>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𝜙</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i="1">
                            <a:effectLst/>
                            <a:latin typeface="Cambria Math" panose="020405030504060302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i="1">
                                <a:effectLst/>
                                <a:latin typeface="Cambria Math" panose="020405030504060302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2</m:t>
                            </m:r>
                            <m:r>
                              <a:rPr lang="en-US"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𝑟</m:t>
                            </m:r>
                          </m:den>
                        </m:f>
                      </m:e>
                    </m:d>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𝑡</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dirty="0">
                    <a:effectLst/>
                  </a:rPr>
                  <a:t> </a:t>
                </a:r>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320AD276-4D31-8319-4765-32B6AD5DE9FC}"/>
                  </a:ext>
                </a:extLst>
              </p:cNvPr>
              <p:cNvSpPr txBox="1">
                <a:spLocks noRot="1" noChangeAspect="1" noMove="1" noResize="1" noEditPoints="1" noAdjustHandles="1" noChangeArrowheads="1" noChangeShapeType="1" noTextEdit="1"/>
              </p:cNvSpPr>
              <p:nvPr/>
            </p:nvSpPr>
            <p:spPr>
              <a:xfrm>
                <a:off x="142875" y="4192509"/>
                <a:ext cx="6117750" cy="605679"/>
              </a:xfrm>
              <a:prstGeom prst="rect">
                <a:avLst/>
              </a:prstGeom>
              <a:blipFill>
                <a:blip r:embed="rId3"/>
                <a:stretch>
                  <a:fillRect/>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9E68AEC9-9775-EF90-679A-4F7071EEE29E}"/>
              </a:ext>
            </a:extLst>
          </p:cNvPr>
          <p:cNvGrpSpPr/>
          <p:nvPr/>
        </p:nvGrpSpPr>
        <p:grpSpPr>
          <a:xfrm>
            <a:off x="1670400" y="1271766"/>
            <a:ext cx="7265131" cy="2653448"/>
            <a:chOff x="1670400" y="1271766"/>
            <a:chExt cx="7265131" cy="2653448"/>
          </a:xfrm>
        </p:grpSpPr>
        <p:sp>
          <p:nvSpPr>
            <p:cNvPr id="17" name="Freeform 16">
              <a:extLst>
                <a:ext uri="{FF2B5EF4-FFF2-40B4-BE49-F238E27FC236}">
                  <a16:creationId xmlns:a16="http://schemas.microsoft.com/office/drawing/2014/main" id="{699B7F2B-3907-3C45-B19A-C5895C206540}"/>
                </a:ext>
              </a:extLst>
            </p:cNvPr>
            <p:cNvSpPr/>
            <p:nvPr/>
          </p:nvSpPr>
          <p:spPr>
            <a:xfrm>
              <a:off x="6004800" y="1317600"/>
              <a:ext cx="2844000" cy="1368000"/>
            </a:xfrm>
            <a:custGeom>
              <a:avLst/>
              <a:gdLst>
                <a:gd name="connsiteX0" fmla="*/ 36000 w 2844000"/>
                <a:gd name="connsiteY0" fmla="*/ 0 h 1368000"/>
                <a:gd name="connsiteX1" fmla="*/ 2844000 w 2844000"/>
                <a:gd name="connsiteY1" fmla="*/ 122400 h 1368000"/>
                <a:gd name="connsiteX2" fmla="*/ 2822400 w 2844000"/>
                <a:gd name="connsiteY2" fmla="*/ 1368000 h 1368000"/>
                <a:gd name="connsiteX3" fmla="*/ 2620800 w 2844000"/>
                <a:gd name="connsiteY3" fmla="*/ 1360800 h 1368000"/>
                <a:gd name="connsiteX4" fmla="*/ 0 w 2844000"/>
                <a:gd name="connsiteY4" fmla="*/ 1267200 h 1368000"/>
                <a:gd name="connsiteX5" fmla="*/ 36000 w 2844000"/>
                <a:gd name="connsiteY5" fmla="*/ 0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4000" h="1368000">
                  <a:moveTo>
                    <a:pt x="36000" y="0"/>
                  </a:moveTo>
                  <a:lnTo>
                    <a:pt x="2844000" y="122400"/>
                  </a:lnTo>
                  <a:lnTo>
                    <a:pt x="2822400" y="1368000"/>
                  </a:lnTo>
                  <a:lnTo>
                    <a:pt x="2620800" y="1360800"/>
                  </a:lnTo>
                  <a:lnTo>
                    <a:pt x="0" y="1267200"/>
                  </a:lnTo>
                  <a:lnTo>
                    <a:pt x="36000"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8FB62591-6CD2-9E97-3769-F4078BF8EA39}"/>
                </a:ext>
              </a:extLst>
            </p:cNvPr>
            <p:cNvSpPr/>
            <p:nvPr/>
          </p:nvSpPr>
          <p:spPr>
            <a:xfrm>
              <a:off x="1670400" y="1353600"/>
              <a:ext cx="2556000" cy="1274400"/>
            </a:xfrm>
            <a:custGeom>
              <a:avLst/>
              <a:gdLst>
                <a:gd name="connsiteX0" fmla="*/ 0 w 2599200"/>
                <a:gd name="connsiteY0" fmla="*/ 0 h 1353600"/>
                <a:gd name="connsiteX1" fmla="*/ 2599200 w 2599200"/>
                <a:gd name="connsiteY1" fmla="*/ 0 h 1353600"/>
                <a:gd name="connsiteX2" fmla="*/ 1274400 w 2599200"/>
                <a:gd name="connsiteY2" fmla="*/ 1353600 h 1353600"/>
                <a:gd name="connsiteX3" fmla="*/ 0 w 2599200"/>
                <a:gd name="connsiteY3" fmla="*/ 0 h 1353600"/>
                <a:gd name="connsiteX0" fmla="*/ 0 w 2584800"/>
                <a:gd name="connsiteY0" fmla="*/ 0 h 1353600"/>
                <a:gd name="connsiteX1" fmla="*/ 2584800 w 2584800"/>
                <a:gd name="connsiteY1" fmla="*/ 79200 h 1353600"/>
                <a:gd name="connsiteX2" fmla="*/ 1274400 w 2584800"/>
                <a:gd name="connsiteY2" fmla="*/ 1353600 h 1353600"/>
                <a:gd name="connsiteX3" fmla="*/ 0 w 2584800"/>
                <a:gd name="connsiteY3" fmla="*/ 0 h 1353600"/>
                <a:gd name="connsiteX0" fmla="*/ 0 w 2556000"/>
                <a:gd name="connsiteY0" fmla="*/ 21600 h 1274400"/>
                <a:gd name="connsiteX1" fmla="*/ 2556000 w 2556000"/>
                <a:gd name="connsiteY1" fmla="*/ 0 h 1274400"/>
                <a:gd name="connsiteX2" fmla="*/ 1245600 w 2556000"/>
                <a:gd name="connsiteY2" fmla="*/ 1274400 h 1274400"/>
                <a:gd name="connsiteX3" fmla="*/ 0 w 2556000"/>
                <a:gd name="connsiteY3" fmla="*/ 21600 h 1274400"/>
              </a:gdLst>
              <a:ahLst/>
              <a:cxnLst>
                <a:cxn ang="0">
                  <a:pos x="connsiteX0" y="connsiteY0"/>
                </a:cxn>
                <a:cxn ang="0">
                  <a:pos x="connsiteX1" y="connsiteY1"/>
                </a:cxn>
                <a:cxn ang="0">
                  <a:pos x="connsiteX2" y="connsiteY2"/>
                </a:cxn>
                <a:cxn ang="0">
                  <a:pos x="connsiteX3" y="connsiteY3"/>
                </a:cxn>
              </a:cxnLst>
              <a:rect l="l" t="t" r="r" b="b"/>
              <a:pathLst>
                <a:path w="2556000" h="1274400">
                  <a:moveTo>
                    <a:pt x="0" y="21600"/>
                  </a:moveTo>
                  <a:lnTo>
                    <a:pt x="2556000" y="0"/>
                  </a:lnTo>
                  <a:lnTo>
                    <a:pt x="1245600" y="1274400"/>
                  </a:lnTo>
                  <a:lnTo>
                    <a:pt x="0" y="2160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E74AA321-CE11-59F9-B185-1027B1F789B2}"/>
                </a:ext>
              </a:extLst>
            </p:cNvPr>
            <p:cNvSpPr/>
            <p:nvPr/>
          </p:nvSpPr>
          <p:spPr>
            <a:xfrm flipV="1">
              <a:off x="1670400" y="2650814"/>
              <a:ext cx="2556000" cy="1274400"/>
            </a:xfrm>
            <a:custGeom>
              <a:avLst/>
              <a:gdLst>
                <a:gd name="connsiteX0" fmla="*/ 0 w 2599200"/>
                <a:gd name="connsiteY0" fmla="*/ 0 h 1353600"/>
                <a:gd name="connsiteX1" fmla="*/ 2599200 w 2599200"/>
                <a:gd name="connsiteY1" fmla="*/ 0 h 1353600"/>
                <a:gd name="connsiteX2" fmla="*/ 1274400 w 2599200"/>
                <a:gd name="connsiteY2" fmla="*/ 1353600 h 1353600"/>
                <a:gd name="connsiteX3" fmla="*/ 0 w 2599200"/>
                <a:gd name="connsiteY3" fmla="*/ 0 h 1353600"/>
                <a:gd name="connsiteX0" fmla="*/ 0 w 2584800"/>
                <a:gd name="connsiteY0" fmla="*/ 0 h 1353600"/>
                <a:gd name="connsiteX1" fmla="*/ 2584800 w 2584800"/>
                <a:gd name="connsiteY1" fmla="*/ 79200 h 1353600"/>
                <a:gd name="connsiteX2" fmla="*/ 1274400 w 2584800"/>
                <a:gd name="connsiteY2" fmla="*/ 1353600 h 1353600"/>
                <a:gd name="connsiteX3" fmla="*/ 0 w 2584800"/>
                <a:gd name="connsiteY3" fmla="*/ 0 h 1353600"/>
                <a:gd name="connsiteX0" fmla="*/ 0 w 2556000"/>
                <a:gd name="connsiteY0" fmla="*/ 21600 h 1274400"/>
                <a:gd name="connsiteX1" fmla="*/ 2556000 w 2556000"/>
                <a:gd name="connsiteY1" fmla="*/ 0 h 1274400"/>
                <a:gd name="connsiteX2" fmla="*/ 1245600 w 2556000"/>
                <a:gd name="connsiteY2" fmla="*/ 1274400 h 1274400"/>
                <a:gd name="connsiteX3" fmla="*/ 0 w 2556000"/>
                <a:gd name="connsiteY3" fmla="*/ 21600 h 1274400"/>
              </a:gdLst>
              <a:ahLst/>
              <a:cxnLst>
                <a:cxn ang="0">
                  <a:pos x="connsiteX0" y="connsiteY0"/>
                </a:cxn>
                <a:cxn ang="0">
                  <a:pos x="connsiteX1" y="connsiteY1"/>
                </a:cxn>
                <a:cxn ang="0">
                  <a:pos x="connsiteX2" y="connsiteY2"/>
                </a:cxn>
                <a:cxn ang="0">
                  <a:pos x="connsiteX3" y="connsiteY3"/>
                </a:cxn>
              </a:cxnLst>
              <a:rect l="l" t="t" r="r" b="b"/>
              <a:pathLst>
                <a:path w="2556000" h="1274400">
                  <a:moveTo>
                    <a:pt x="0" y="21600"/>
                  </a:moveTo>
                  <a:lnTo>
                    <a:pt x="2556000" y="0"/>
                  </a:lnTo>
                  <a:lnTo>
                    <a:pt x="1245600" y="1274400"/>
                  </a:lnTo>
                  <a:lnTo>
                    <a:pt x="0" y="2160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FD90DE2-05A5-5BCB-4390-70DA0382199B}"/>
                </a:ext>
              </a:extLst>
            </p:cNvPr>
            <p:cNvSpPr txBox="1"/>
            <p:nvPr/>
          </p:nvSpPr>
          <p:spPr>
            <a:xfrm>
              <a:off x="6011669" y="1271766"/>
              <a:ext cx="2923862" cy="1354217"/>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Einstein:</a:t>
              </a:r>
            </a:p>
            <a:p>
              <a:pPr algn="l"/>
              <a:r>
                <a:rPr lang="en-US" dirty="0">
                  <a:latin typeface="Times New Roman" panose="02020603050405020304" pitchFamily="18" charset="0"/>
                  <a:cs typeface="Times New Roman" panose="02020603050405020304" pitchFamily="18" charset="0"/>
                </a:rPr>
                <a:t>Region of spacetime beyond </a:t>
              </a:r>
              <a:r>
                <a:rPr lang="en-US" i="1"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2</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is unphysical.</a:t>
              </a:r>
            </a:p>
            <a:p>
              <a:pPr algn="l"/>
              <a:r>
                <a:rPr lang="en-US" sz="1400" dirty="0">
                  <a:latin typeface="Times New Roman" panose="02020603050405020304" pitchFamily="18" charset="0"/>
                  <a:cs typeface="Times New Roman" panose="02020603050405020304" pitchFamily="18" charset="0"/>
                </a:rPr>
                <a:t>Not empty space. As yet unknown matter theory prevails.</a:t>
              </a:r>
            </a:p>
          </p:txBody>
        </p:sp>
      </p:grpSp>
      <p:grpSp>
        <p:nvGrpSpPr>
          <p:cNvPr id="21" name="Group 20">
            <a:extLst>
              <a:ext uri="{FF2B5EF4-FFF2-40B4-BE49-F238E27FC236}">
                <a16:creationId xmlns:a16="http://schemas.microsoft.com/office/drawing/2014/main" id="{A5BFCE6E-44B8-A916-7537-7F2D84707790}"/>
              </a:ext>
            </a:extLst>
          </p:cNvPr>
          <p:cNvGrpSpPr/>
          <p:nvPr/>
        </p:nvGrpSpPr>
        <p:grpSpPr>
          <a:xfrm>
            <a:off x="6011669" y="2698683"/>
            <a:ext cx="3155998" cy="2134472"/>
            <a:chOff x="6011669" y="2698683"/>
            <a:chExt cx="3155998" cy="2134472"/>
          </a:xfrm>
        </p:grpSpPr>
        <p:sp>
          <p:nvSpPr>
            <p:cNvPr id="12" name="TextBox 11">
              <a:extLst>
                <a:ext uri="{FF2B5EF4-FFF2-40B4-BE49-F238E27FC236}">
                  <a16:creationId xmlns:a16="http://schemas.microsoft.com/office/drawing/2014/main" id="{10834094-C044-C966-436D-24154222C71D}"/>
                </a:ext>
              </a:extLst>
            </p:cNvPr>
            <p:cNvSpPr txBox="1"/>
            <p:nvPr/>
          </p:nvSpPr>
          <p:spPr>
            <a:xfrm>
              <a:off x="6011669" y="2698683"/>
              <a:ext cx="245291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“Hadamard catastrophe”</a:t>
              </a:r>
            </a:p>
          </p:txBody>
        </p:sp>
        <p:sp>
          <p:nvSpPr>
            <p:cNvPr id="13" name="TextBox 12">
              <a:extLst>
                <a:ext uri="{FF2B5EF4-FFF2-40B4-BE49-F238E27FC236}">
                  <a16:creationId xmlns:a16="http://schemas.microsoft.com/office/drawing/2014/main" id="{B6C3FE3C-7593-4F3A-9971-FDB863E35A6B}"/>
                </a:ext>
              </a:extLst>
            </p:cNvPr>
            <p:cNvSpPr txBox="1"/>
            <p:nvPr/>
          </p:nvSpPr>
          <p:spPr>
            <a:xfrm>
              <a:off x="6084001" y="3201939"/>
              <a:ext cx="2380584" cy="1631216"/>
            </a:xfrm>
            <a:prstGeom prst="rect">
              <a:avLst/>
            </a:prstGeom>
            <a:noFill/>
          </p:spPr>
          <p:txBody>
            <a:bodyPr wrap="square" rtlCol="0">
              <a:spAutoFit/>
            </a:bodyPr>
            <a:lstStyle/>
            <a:p>
              <a:r>
                <a:rPr lang="en-US" sz="1600" dirty="0">
                  <a:latin typeface="Times New Roman" panose="02020603050405020304" pitchFamily="18" charset="0"/>
                  <a:ea typeface="Calibri" panose="020F0502020204030204" pitchFamily="34" charset="0"/>
                </a:rPr>
                <a:t>Black holes cannot form by gravitational collapse.</a:t>
              </a:r>
            </a:p>
            <a:p>
              <a:r>
                <a:rPr lang="en-US" sz="1200" dirty="0">
                  <a:latin typeface="Times New Roman" panose="02020603050405020304" pitchFamily="18" charset="0"/>
                  <a:ea typeface="Calibri" panose="020F0502020204030204" pitchFamily="34" charset="0"/>
                </a:rPr>
                <a:t>Albert Einstein</a:t>
              </a:r>
              <a:r>
                <a:rPr lang="en-US" sz="1200" dirty="0">
                  <a:effectLst/>
                  <a:latin typeface="Times New Roman" panose="02020603050405020304" pitchFamily="18" charset="0"/>
                  <a:ea typeface="Calibri" panose="020F0502020204030204" pitchFamily="34" charset="0"/>
                </a:rPr>
                <a:t> “On a Stationary System With Spherical Symmetry Consisting of Many Gravitating Masses,”</a:t>
              </a:r>
              <a:endParaRPr lang="en-US" sz="1000" dirty="0">
                <a:latin typeface="Times New Roman" panose="02020603050405020304" pitchFamily="18" charset="0"/>
                <a:ea typeface="Calibri" panose="020F0502020204030204" pitchFamily="34" charset="0"/>
              </a:endParaRPr>
            </a:p>
            <a:p>
              <a:r>
                <a:rPr lang="en-US" sz="1000" i="1" dirty="0">
                  <a:effectLst/>
                  <a:latin typeface="Times New Roman" panose="02020603050405020304" pitchFamily="18" charset="0"/>
                  <a:ea typeface="Calibri" panose="020F0502020204030204" pitchFamily="34" charset="0"/>
                </a:rPr>
                <a:t>The Annals of Mathematics</a:t>
              </a:r>
              <a:r>
                <a:rPr lang="en-US" sz="1000" dirty="0">
                  <a:effectLst/>
                  <a:latin typeface="Times New Roman" panose="02020603050405020304" pitchFamily="18" charset="0"/>
                  <a:ea typeface="Calibri" panose="020F0502020204030204" pitchFamily="34" charset="0"/>
                </a:rPr>
                <a:t>, </a:t>
              </a:r>
              <a:r>
                <a:rPr lang="en-US" sz="1000" b="1" dirty="0">
                  <a:effectLst/>
                  <a:latin typeface="Times New Roman" panose="02020603050405020304" pitchFamily="18" charset="0"/>
                  <a:ea typeface="Calibri" panose="020F0502020204030204" pitchFamily="34" charset="0"/>
                </a:rPr>
                <a:t>40</a:t>
              </a:r>
              <a:r>
                <a:rPr lang="en-US" sz="1000" dirty="0">
                  <a:effectLst/>
                  <a:latin typeface="Times New Roman" panose="02020603050405020304" pitchFamily="18" charset="0"/>
                  <a:ea typeface="Calibri" panose="020F0502020204030204" pitchFamily="34" charset="0"/>
                </a:rPr>
                <a:t>, No. 4 (Oct., 1939), pp. 922-936.</a:t>
              </a:r>
              <a:r>
                <a:rPr lang="en-US" sz="1000" dirty="0">
                  <a:effectLst/>
                </a:rPr>
                <a:t> </a:t>
              </a:r>
              <a:endParaRPr lang="en-US" sz="12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16C73BD-3DC0-3F99-752A-CCB0069034F8}"/>
                </a:ext>
              </a:extLst>
            </p:cNvPr>
            <p:cNvSpPr txBox="1"/>
            <p:nvPr/>
          </p:nvSpPr>
          <p:spPr>
            <a:xfrm>
              <a:off x="8107761" y="3135030"/>
              <a:ext cx="1059906" cy="769441"/>
            </a:xfrm>
            <a:prstGeom prst="rect">
              <a:avLst/>
            </a:prstGeom>
            <a:noFill/>
          </p:spPr>
          <p:txBody>
            <a:bodyPr wrap="none" rtlCol="0">
              <a:spAutoFit/>
            </a:bodyPr>
            <a:lstStyle/>
            <a:p>
              <a:pPr algn="l"/>
              <a:r>
                <a:rPr lang="en-US" sz="44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428972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341-696A-8F7C-EE26-686D3B10DCFC}"/>
              </a:ext>
            </a:extLst>
          </p:cNvPr>
          <p:cNvSpPr>
            <a:spLocks noGrp="1"/>
          </p:cNvSpPr>
          <p:nvPr>
            <p:ph type="title"/>
          </p:nvPr>
        </p:nvSpPr>
        <p:spPr>
          <a:xfrm>
            <a:off x="628650" y="365127"/>
            <a:ext cx="7886700" cy="650074"/>
          </a:xfrm>
        </p:spPr>
        <p:txBody>
          <a:bodyPr>
            <a:normAutofit fontScale="90000"/>
          </a:bodyPr>
          <a:lstStyle/>
          <a:p>
            <a:r>
              <a:rPr lang="en-US" dirty="0"/>
              <a:t>Einstein-Rosen Bridges (now)</a:t>
            </a:r>
          </a:p>
        </p:txBody>
      </p:sp>
      <p:sp>
        <p:nvSpPr>
          <p:cNvPr id="4" name="Slide Number Placeholder 3">
            <a:extLst>
              <a:ext uri="{FF2B5EF4-FFF2-40B4-BE49-F238E27FC236}">
                <a16:creationId xmlns:a16="http://schemas.microsoft.com/office/drawing/2014/main" id="{2BD2A613-BAA9-DFDB-9935-A8B17A4CA1AB}"/>
              </a:ext>
            </a:extLst>
          </p:cNvPr>
          <p:cNvSpPr>
            <a:spLocks noGrp="1"/>
          </p:cNvSpPr>
          <p:nvPr>
            <p:ph type="sldNum" sz="quarter" idx="12"/>
          </p:nvPr>
        </p:nvSpPr>
        <p:spPr/>
        <p:txBody>
          <a:bodyPr/>
          <a:lstStyle/>
          <a:p>
            <a:fld id="{B9304382-F642-5846-B397-678ADB7FD52A}" type="slidenum">
              <a:rPr lang="en-US" smtClean="0"/>
              <a:t>31</a:t>
            </a:fld>
            <a:endParaRPr lang="en-US"/>
          </a:p>
        </p:txBody>
      </p:sp>
      <p:pic>
        <p:nvPicPr>
          <p:cNvPr id="5" name="Content Placeholder 6">
            <a:extLst>
              <a:ext uri="{FF2B5EF4-FFF2-40B4-BE49-F238E27FC236}">
                <a16:creationId xmlns:a16="http://schemas.microsoft.com/office/drawing/2014/main" id="{743F70A9-64EB-ED22-9927-83734C61FC4A}"/>
              </a:ext>
            </a:extLst>
          </p:cNvPr>
          <p:cNvPicPr>
            <a:picLocks noChangeAspect="1"/>
          </p:cNvPicPr>
          <p:nvPr/>
        </p:nvPicPr>
        <p:blipFill>
          <a:blip r:embed="rId2"/>
          <a:stretch>
            <a:fillRect/>
          </a:stretch>
        </p:blipFill>
        <p:spPr>
          <a:xfrm>
            <a:off x="427049" y="1271766"/>
            <a:ext cx="5483823" cy="2853834"/>
          </a:xfrm>
          <a:prstGeom prst="rect">
            <a:avLst/>
          </a:prstGeom>
        </p:spPr>
      </p:pic>
      <p:sp>
        <p:nvSpPr>
          <p:cNvPr id="26" name="Content Placeholder 25">
            <a:extLst>
              <a:ext uri="{FF2B5EF4-FFF2-40B4-BE49-F238E27FC236}">
                <a16:creationId xmlns:a16="http://schemas.microsoft.com/office/drawing/2014/main" id="{7A734737-A926-827F-747E-79E942975854}"/>
              </a:ext>
            </a:extLst>
          </p:cNvPr>
          <p:cNvSpPr>
            <a:spLocks noGrp="1"/>
          </p:cNvSpPr>
          <p:nvPr>
            <p:ph idx="1"/>
          </p:nvPr>
        </p:nvSpPr>
        <p:spPr/>
        <p:txBody>
          <a:bodyPr>
            <a:normAutofit fontScale="25000" lnSpcReduction="20000"/>
          </a:bodyPr>
          <a:lstStyle/>
          <a:p>
            <a:r>
              <a:rPr lang="en-US" dirty="0"/>
              <a:t>  </a:t>
            </a:r>
          </a:p>
        </p:txBody>
      </p:sp>
      <p:pic>
        <p:nvPicPr>
          <p:cNvPr id="29" name="Picture 28">
            <a:extLst>
              <a:ext uri="{FF2B5EF4-FFF2-40B4-BE49-F238E27FC236}">
                <a16:creationId xmlns:a16="http://schemas.microsoft.com/office/drawing/2014/main" id="{204F595E-4456-D453-D4BF-51FEC54D0B34}"/>
              </a:ext>
            </a:extLst>
          </p:cNvPr>
          <p:cNvPicPr>
            <a:picLocks noChangeAspect="1"/>
          </p:cNvPicPr>
          <p:nvPr/>
        </p:nvPicPr>
        <p:blipFill>
          <a:blip r:embed="rId3"/>
          <a:stretch>
            <a:fillRect/>
          </a:stretch>
        </p:blipFill>
        <p:spPr>
          <a:xfrm>
            <a:off x="3652100" y="4082400"/>
            <a:ext cx="4081702" cy="2718000"/>
          </a:xfrm>
          <a:prstGeom prst="rect">
            <a:avLst/>
          </a:prstGeom>
        </p:spPr>
      </p:pic>
      <p:grpSp>
        <p:nvGrpSpPr>
          <p:cNvPr id="34" name="Group 33">
            <a:extLst>
              <a:ext uri="{FF2B5EF4-FFF2-40B4-BE49-F238E27FC236}">
                <a16:creationId xmlns:a16="http://schemas.microsoft.com/office/drawing/2014/main" id="{95760391-3C4C-E732-E5B8-5058FC6206CA}"/>
              </a:ext>
            </a:extLst>
          </p:cNvPr>
          <p:cNvGrpSpPr/>
          <p:nvPr/>
        </p:nvGrpSpPr>
        <p:grpSpPr>
          <a:xfrm>
            <a:off x="388800" y="1519200"/>
            <a:ext cx="7783200" cy="2539931"/>
            <a:chOff x="388800" y="1519200"/>
            <a:chExt cx="7783200" cy="2539931"/>
          </a:xfrm>
        </p:grpSpPr>
        <p:cxnSp>
          <p:nvCxnSpPr>
            <p:cNvPr id="7" name="Straight Connector 6">
              <a:extLst>
                <a:ext uri="{FF2B5EF4-FFF2-40B4-BE49-F238E27FC236}">
                  <a16:creationId xmlns:a16="http://schemas.microsoft.com/office/drawing/2014/main" id="{473EAF09-FA94-EE72-9D52-B0489D92BCA8}"/>
                </a:ext>
              </a:extLst>
            </p:cNvPr>
            <p:cNvCxnSpPr>
              <a:cxnSpLocks/>
            </p:cNvCxnSpPr>
            <p:nvPr/>
          </p:nvCxnSpPr>
          <p:spPr>
            <a:xfrm>
              <a:off x="489600" y="1526400"/>
              <a:ext cx="4788000" cy="2203200"/>
            </a:xfrm>
            <a:prstGeom prst="line">
              <a:avLst/>
            </a:prstGeom>
            <a:ln w="76200">
              <a:solidFill>
                <a:srgbClr val="FF0000">
                  <a:alpha val="20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914C20-90DC-91F0-5E99-028D946AB826}"/>
                </a:ext>
              </a:extLst>
            </p:cNvPr>
            <p:cNvCxnSpPr>
              <a:cxnSpLocks/>
            </p:cNvCxnSpPr>
            <p:nvPr/>
          </p:nvCxnSpPr>
          <p:spPr>
            <a:xfrm>
              <a:off x="388800" y="2628000"/>
              <a:ext cx="5061600" cy="0"/>
            </a:xfrm>
            <a:prstGeom prst="line">
              <a:avLst/>
            </a:prstGeom>
            <a:ln w="76200">
              <a:solidFill>
                <a:srgbClr val="FF0000">
                  <a:alpha val="2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8ABFA2-BA6B-833D-BDDD-DF8ACE21DEB8}"/>
                </a:ext>
              </a:extLst>
            </p:cNvPr>
            <p:cNvCxnSpPr>
              <a:cxnSpLocks/>
            </p:cNvCxnSpPr>
            <p:nvPr/>
          </p:nvCxnSpPr>
          <p:spPr>
            <a:xfrm flipV="1">
              <a:off x="496800" y="1519200"/>
              <a:ext cx="4881600" cy="2214600"/>
            </a:xfrm>
            <a:prstGeom prst="line">
              <a:avLst/>
            </a:prstGeom>
            <a:ln w="76200">
              <a:solidFill>
                <a:srgbClr val="FF0000">
                  <a:alpha val="20000"/>
                </a:srgb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EAC1BC0-77B1-FC45-3335-5375EAF8B187}"/>
                </a:ext>
              </a:extLst>
            </p:cNvPr>
            <p:cNvSpPr txBox="1"/>
            <p:nvPr/>
          </p:nvSpPr>
          <p:spPr>
            <a:xfrm>
              <a:off x="5997600" y="3412800"/>
              <a:ext cx="2174400"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Geometry of two dimensions of space.</a:t>
              </a:r>
            </a:p>
          </p:txBody>
        </p:sp>
      </p:grpSp>
      <p:grpSp>
        <p:nvGrpSpPr>
          <p:cNvPr id="33" name="Group 32">
            <a:extLst>
              <a:ext uri="{FF2B5EF4-FFF2-40B4-BE49-F238E27FC236}">
                <a16:creationId xmlns:a16="http://schemas.microsoft.com/office/drawing/2014/main" id="{99EE72FA-6D17-4C18-E0FB-879C24772076}"/>
              </a:ext>
            </a:extLst>
          </p:cNvPr>
          <p:cNvGrpSpPr/>
          <p:nvPr/>
        </p:nvGrpSpPr>
        <p:grpSpPr>
          <a:xfrm>
            <a:off x="741600" y="2793600"/>
            <a:ext cx="2606400" cy="2361600"/>
            <a:chOff x="741600" y="2793600"/>
            <a:chExt cx="2606400" cy="2361600"/>
          </a:xfrm>
        </p:grpSpPr>
        <p:sp>
          <p:nvSpPr>
            <p:cNvPr id="32" name="Freeform 31">
              <a:extLst>
                <a:ext uri="{FF2B5EF4-FFF2-40B4-BE49-F238E27FC236}">
                  <a16:creationId xmlns:a16="http://schemas.microsoft.com/office/drawing/2014/main" id="{2D6B2E5D-674F-F5ED-A7D9-45AC6CEEE021}"/>
                </a:ext>
              </a:extLst>
            </p:cNvPr>
            <p:cNvSpPr/>
            <p:nvPr/>
          </p:nvSpPr>
          <p:spPr>
            <a:xfrm>
              <a:off x="741600" y="2793600"/>
              <a:ext cx="2606400" cy="2361600"/>
            </a:xfrm>
            <a:custGeom>
              <a:avLst/>
              <a:gdLst>
                <a:gd name="connsiteX0" fmla="*/ 2109600 w 2606400"/>
                <a:gd name="connsiteY0" fmla="*/ 0 h 2361600"/>
                <a:gd name="connsiteX1" fmla="*/ 0 w 2606400"/>
                <a:gd name="connsiteY1" fmla="*/ 2347200 h 2361600"/>
                <a:gd name="connsiteX2" fmla="*/ 2606400 w 2606400"/>
                <a:gd name="connsiteY2" fmla="*/ 2361600 h 2361600"/>
                <a:gd name="connsiteX3" fmla="*/ 2109600 w 2606400"/>
                <a:gd name="connsiteY3" fmla="*/ 0 h 2361600"/>
              </a:gdLst>
              <a:ahLst/>
              <a:cxnLst>
                <a:cxn ang="0">
                  <a:pos x="connsiteX0" y="connsiteY0"/>
                </a:cxn>
                <a:cxn ang="0">
                  <a:pos x="connsiteX1" y="connsiteY1"/>
                </a:cxn>
                <a:cxn ang="0">
                  <a:pos x="connsiteX2" y="connsiteY2"/>
                </a:cxn>
                <a:cxn ang="0">
                  <a:pos x="connsiteX3" y="connsiteY3"/>
                </a:cxn>
              </a:cxnLst>
              <a:rect l="l" t="t" r="r" b="b"/>
              <a:pathLst>
                <a:path w="2606400" h="2361600">
                  <a:moveTo>
                    <a:pt x="2109600" y="0"/>
                  </a:moveTo>
                  <a:lnTo>
                    <a:pt x="0" y="2347200"/>
                  </a:lnTo>
                  <a:lnTo>
                    <a:pt x="2606400" y="2361600"/>
                  </a:lnTo>
                  <a:lnTo>
                    <a:pt x="2109600" y="0"/>
                  </a:lnTo>
                  <a:close/>
                </a:path>
              </a:pathLst>
            </a:custGeom>
            <a:solidFill>
              <a:srgbClr val="007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EB5D611-B5D5-2A80-2F68-A5B8572EF33F}"/>
                </a:ext>
              </a:extLst>
            </p:cNvPr>
            <p:cNvSpPr txBox="1"/>
            <p:nvPr/>
          </p:nvSpPr>
          <p:spPr>
            <a:xfrm>
              <a:off x="986400" y="4708800"/>
              <a:ext cx="2289409"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All pass through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0.</a:t>
              </a:r>
            </a:p>
          </p:txBody>
        </p:sp>
      </p:grpSp>
    </p:spTree>
    <p:extLst>
      <p:ext uri="{BB962C8B-B14F-4D97-AF65-F5344CB8AC3E}">
        <p14:creationId xmlns:p14="http://schemas.microsoft.com/office/powerpoint/2010/main" val="104291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341-696A-8F7C-EE26-686D3B10DCFC}"/>
              </a:ext>
            </a:extLst>
          </p:cNvPr>
          <p:cNvSpPr>
            <a:spLocks noGrp="1"/>
          </p:cNvSpPr>
          <p:nvPr>
            <p:ph type="title"/>
          </p:nvPr>
        </p:nvSpPr>
        <p:spPr>
          <a:xfrm>
            <a:off x="628650" y="365127"/>
            <a:ext cx="7886700" cy="650074"/>
          </a:xfrm>
        </p:spPr>
        <p:txBody>
          <a:bodyPr>
            <a:normAutofit fontScale="90000"/>
          </a:bodyPr>
          <a:lstStyle/>
          <a:p>
            <a:r>
              <a:rPr lang="en-US" dirty="0"/>
              <a:t>Einstein-Rosen Bridges (then)</a:t>
            </a:r>
          </a:p>
        </p:txBody>
      </p:sp>
      <p:sp>
        <p:nvSpPr>
          <p:cNvPr id="4" name="Slide Number Placeholder 3">
            <a:extLst>
              <a:ext uri="{FF2B5EF4-FFF2-40B4-BE49-F238E27FC236}">
                <a16:creationId xmlns:a16="http://schemas.microsoft.com/office/drawing/2014/main" id="{2BD2A613-BAA9-DFDB-9935-A8B17A4CA1AB}"/>
              </a:ext>
            </a:extLst>
          </p:cNvPr>
          <p:cNvSpPr>
            <a:spLocks noGrp="1"/>
          </p:cNvSpPr>
          <p:nvPr>
            <p:ph type="sldNum" sz="quarter" idx="12"/>
          </p:nvPr>
        </p:nvSpPr>
        <p:spPr/>
        <p:txBody>
          <a:bodyPr/>
          <a:lstStyle/>
          <a:p>
            <a:fld id="{B9304382-F642-5846-B397-678ADB7FD52A}" type="slidenum">
              <a:rPr lang="en-US" smtClean="0"/>
              <a:t>32</a:t>
            </a:fld>
            <a:endParaRPr lang="en-US"/>
          </a:p>
        </p:txBody>
      </p:sp>
      <p:sp>
        <p:nvSpPr>
          <p:cNvPr id="26" name="Content Placeholder 25">
            <a:extLst>
              <a:ext uri="{FF2B5EF4-FFF2-40B4-BE49-F238E27FC236}">
                <a16:creationId xmlns:a16="http://schemas.microsoft.com/office/drawing/2014/main" id="{7A734737-A926-827F-747E-79E942975854}"/>
              </a:ext>
            </a:extLst>
          </p:cNvPr>
          <p:cNvSpPr>
            <a:spLocks noGrp="1"/>
          </p:cNvSpPr>
          <p:nvPr>
            <p:ph idx="1"/>
          </p:nvPr>
        </p:nvSpPr>
        <p:spPr/>
        <p:txBody>
          <a:bodyPr>
            <a:normAutofit fontScale="25000" lnSpcReduction="20000"/>
          </a:bodyPr>
          <a:lstStyle/>
          <a:p>
            <a:r>
              <a:rPr lang="en-US" dirty="0"/>
              <a:t>   </a:t>
            </a:r>
          </a:p>
        </p:txBody>
      </p:sp>
      <p:pic>
        <p:nvPicPr>
          <p:cNvPr id="6" name="Picture 5">
            <a:extLst>
              <a:ext uri="{FF2B5EF4-FFF2-40B4-BE49-F238E27FC236}">
                <a16:creationId xmlns:a16="http://schemas.microsoft.com/office/drawing/2014/main" id="{37B9305D-E311-D926-AA2A-EB93F1134B10}"/>
              </a:ext>
            </a:extLst>
          </p:cNvPr>
          <p:cNvPicPr>
            <a:picLocks noChangeAspect="1"/>
          </p:cNvPicPr>
          <p:nvPr/>
        </p:nvPicPr>
        <p:blipFill>
          <a:blip r:embed="rId2"/>
          <a:stretch>
            <a:fillRect/>
          </a:stretch>
        </p:blipFill>
        <p:spPr>
          <a:xfrm>
            <a:off x="694850" y="1405100"/>
            <a:ext cx="7772400" cy="3950483"/>
          </a:xfrm>
          <a:prstGeom prst="rect">
            <a:avLst/>
          </a:prstGeom>
        </p:spPr>
      </p:pic>
      <p:grpSp>
        <p:nvGrpSpPr>
          <p:cNvPr id="11" name="Group 10">
            <a:extLst>
              <a:ext uri="{FF2B5EF4-FFF2-40B4-BE49-F238E27FC236}">
                <a16:creationId xmlns:a16="http://schemas.microsoft.com/office/drawing/2014/main" id="{18921DC7-573E-F283-45F6-47AE8672C6A5}"/>
              </a:ext>
            </a:extLst>
          </p:cNvPr>
          <p:cNvGrpSpPr/>
          <p:nvPr/>
        </p:nvGrpSpPr>
        <p:grpSpPr>
          <a:xfrm>
            <a:off x="288000" y="3247200"/>
            <a:ext cx="2023200" cy="2593730"/>
            <a:chOff x="288000" y="3247200"/>
            <a:chExt cx="2023200" cy="2593730"/>
          </a:xfrm>
        </p:grpSpPr>
        <p:sp>
          <p:nvSpPr>
            <p:cNvPr id="10" name="Freeform 9">
              <a:extLst>
                <a:ext uri="{FF2B5EF4-FFF2-40B4-BE49-F238E27FC236}">
                  <a16:creationId xmlns:a16="http://schemas.microsoft.com/office/drawing/2014/main" id="{FD3DA582-2CCF-9A90-56C6-B3FFED10BB7B}"/>
                </a:ext>
              </a:extLst>
            </p:cNvPr>
            <p:cNvSpPr/>
            <p:nvPr/>
          </p:nvSpPr>
          <p:spPr>
            <a:xfrm>
              <a:off x="403200" y="3247200"/>
              <a:ext cx="1893600" cy="2476800"/>
            </a:xfrm>
            <a:custGeom>
              <a:avLst/>
              <a:gdLst>
                <a:gd name="connsiteX0" fmla="*/ 439200 w 1893600"/>
                <a:gd name="connsiteY0" fmla="*/ 0 h 2476800"/>
                <a:gd name="connsiteX1" fmla="*/ 0 w 1893600"/>
                <a:gd name="connsiteY1" fmla="*/ 2462400 h 2476800"/>
                <a:gd name="connsiteX2" fmla="*/ 1893600 w 1893600"/>
                <a:gd name="connsiteY2" fmla="*/ 2476800 h 2476800"/>
                <a:gd name="connsiteX3" fmla="*/ 532800 w 1893600"/>
                <a:gd name="connsiteY3" fmla="*/ 14400 h 2476800"/>
                <a:gd name="connsiteX4" fmla="*/ 439200 w 1893600"/>
                <a:gd name="connsiteY4" fmla="*/ 0 h 24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600" h="2476800">
                  <a:moveTo>
                    <a:pt x="439200" y="0"/>
                  </a:moveTo>
                  <a:lnTo>
                    <a:pt x="0" y="2462400"/>
                  </a:lnTo>
                  <a:lnTo>
                    <a:pt x="1893600" y="2476800"/>
                  </a:lnTo>
                  <a:lnTo>
                    <a:pt x="532800" y="14400"/>
                  </a:lnTo>
                  <a:lnTo>
                    <a:pt x="439200" y="0"/>
                  </a:lnTo>
                  <a:close/>
                </a:path>
              </a:pathLst>
            </a:custGeom>
            <a:solidFill>
              <a:srgbClr val="4472C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0DE39B-C996-B9B5-D268-7487A5C5FECC}"/>
                </a:ext>
              </a:extLst>
            </p:cNvPr>
            <p:cNvSpPr txBox="1"/>
            <p:nvPr/>
          </p:nvSpPr>
          <p:spPr>
            <a:xfrm>
              <a:off x="288000" y="4917600"/>
              <a:ext cx="2023200"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Represents many events extended in time.</a:t>
              </a:r>
            </a:p>
          </p:txBody>
        </p:sp>
      </p:grpSp>
      <p:sp>
        <p:nvSpPr>
          <p:cNvPr id="12" name="TextBox 11">
            <a:extLst>
              <a:ext uri="{FF2B5EF4-FFF2-40B4-BE49-F238E27FC236}">
                <a16:creationId xmlns:a16="http://schemas.microsoft.com/office/drawing/2014/main" id="{E7D7200B-4EA6-2099-935D-917BEEA52738}"/>
              </a:ext>
            </a:extLst>
          </p:cNvPr>
          <p:cNvSpPr txBox="1"/>
          <p:nvPr/>
        </p:nvSpPr>
        <p:spPr>
          <a:xfrm>
            <a:off x="3340800" y="5306400"/>
            <a:ext cx="2877775"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Einstein and Rosen’s picture.</a:t>
            </a:r>
          </a:p>
        </p:txBody>
      </p:sp>
      <p:sp>
        <p:nvSpPr>
          <p:cNvPr id="13" name="Rectangle 12">
            <a:extLst>
              <a:ext uri="{FF2B5EF4-FFF2-40B4-BE49-F238E27FC236}">
                <a16:creationId xmlns:a16="http://schemas.microsoft.com/office/drawing/2014/main" id="{5021ED51-9DA7-42B6-38F2-6279BBE07E0A}"/>
              </a:ext>
            </a:extLst>
          </p:cNvPr>
          <p:cNvSpPr/>
          <p:nvPr/>
        </p:nvSpPr>
        <p:spPr>
          <a:xfrm>
            <a:off x="3004341" y="1123951"/>
            <a:ext cx="5673600" cy="492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erson with a mustache and a mustache&#10;&#10;Description automatically generated">
            <a:extLst>
              <a:ext uri="{FF2B5EF4-FFF2-40B4-BE49-F238E27FC236}">
                <a16:creationId xmlns:a16="http://schemas.microsoft.com/office/drawing/2014/main" id="{0E3EF9BC-033E-DA15-8187-9C60BF9FE17C}"/>
              </a:ext>
            </a:extLst>
          </p:cNvPr>
          <p:cNvPicPr>
            <a:picLocks noChangeAspect="1"/>
          </p:cNvPicPr>
          <p:nvPr/>
        </p:nvPicPr>
        <p:blipFill>
          <a:blip r:embed="rId3"/>
          <a:stretch>
            <a:fillRect/>
          </a:stretch>
        </p:blipFill>
        <p:spPr>
          <a:xfrm>
            <a:off x="6982625" y="80659"/>
            <a:ext cx="965361" cy="953674"/>
          </a:xfrm>
          <a:prstGeom prst="rect">
            <a:avLst/>
          </a:prstGeom>
        </p:spPr>
      </p:pic>
      <p:pic>
        <p:nvPicPr>
          <p:cNvPr id="15" name="Picture 14" descr="A person wearing glasses and a suit&#10;&#10;Description automatically generated">
            <a:extLst>
              <a:ext uri="{FF2B5EF4-FFF2-40B4-BE49-F238E27FC236}">
                <a16:creationId xmlns:a16="http://schemas.microsoft.com/office/drawing/2014/main" id="{FD397599-40AD-34A5-FF41-F758E31855FB}"/>
              </a:ext>
            </a:extLst>
          </p:cNvPr>
          <p:cNvPicPr>
            <a:picLocks noChangeAspect="1"/>
          </p:cNvPicPr>
          <p:nvPr/>
        </p:nvPicPr>
        <p:blipFill>
          <a:blip r:embed="rId4"/>
          <a:stretch>
            <a:fillRect/>
          </a:stretch>
        </p:blipFill>
        <p:spPr>
          <a:xfrm>
            <a:off x="7987526" y="79514"/>
            <a:ext cx="788391" cy="930302"/>
          </a:xfrm>
          <a:prstGeom prst="rect">
            <a:avLst/>
          </a:prstGeom>
        </p:spPr>
      </p:pic>
    </p:spTree>
    <p:extLst>
      <p:ext uri="{BB962C8B-B14F-4D97-AF65-F5344CB8AC3E}">
        <p14:creationId xmlns:p14="http://schemas.microsoft.com/office/powerpoint/2010/main" val="418334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572D4EF-4CE9-D8F7-06A5-63EBBDF4165B}"/>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F74BC-3A5C-D7F3-6973-D4ABFEF47550}"/>
              </a:ext>
            </a:extLst>
          </p:cNvPr>
          <p:cNvSpPr>
            <a:spLocks noGrp="1"/>
          </p:cNvSpPr>
          <p:nvPr>
            <p:ph type="title"/>
          </p:nvPr>
        </p:nvSpPr>
        <p:spPr>
          <a:xfrm>
            <a:off x="998924" y="1652068"/>
            <a:ext cx="5046009" cy="2428154"/>
          </a:xfrm>
        </p:spPr>
        <p:txBody>
          <a:bodyPr>
            <a:normAutofit fontScale="90000"/>
          </a:bodyPr>
          <a:lstStyle/>
          <a:p>
            <a:pPr algn="r"/>
            <a:r>
              <a:rPr lang="en-US" sz="6700" dirty="0"/>
              <a:t>Two Traditions </a:t>
            </a:r>
            <a:r>
              <a:rPr lang="en-US" dirty="0"/>
              <a:t>in the History of Mathematics</a:t>
            </a:r>
            <a:br>
              <a:rPr lang="en-US" dirty="0"/>
            </a:br>
            <a:endParaRPr lang="en-US" dirty="0"/>
          </a:p>
        </p:txBody>
      </p:sp>
      <p:sp>
        <p:nvSpPr>
          <p:cNvPr id="3" name="Content Placeholder 2">
            <a:extLst>
              <a:ext uri="{FF2B5EF4-FFF2-40B4-BE49-F238E27FC236}">
                <a16:creationId xmlns:a16="http://schemas.microsoft.com/office/drawing/2014/main" id="{A9F9CCA3-576D-9DBE-788D-4E4F335DAEE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9E23BE2-4379-E86F-2826-C21FF85957A0}"/>
              </a:ext>
            </a:extLst>
          </p:cNvPr>
          <p:cNvSpPr>
            <a:spLocks noGrp="1"/>
          </p:cNvSpPr>
          <p:nvPr>
            <p:ph type="sldNum" sz="quarter" idx="12"/>
          </p:nvPr>
        </p:nvSpPr>
        <p:spPr/>
        <p:txBody>
          <a:bodyPr/>
          <a:lstStyle/>
          <a:p>
            <a:fld id="{B9304382-F642-5846-B397-678ADB7FD52A}" type="slidenum">
              <a:rPr lang="en-US" smtClean="0"/>
              <a:t>33</a:t>
            </a:fld>
            <a:endParaRPr lang="en-US"/>
          </a:p>
        </p:txBody>
      </p:sp>
    </p:spTree>
    <p:extLst>
      <p:ext uri="{BB962C8B-B14F-4D97-AF65-F5344CB8AC3E}">
        <p14:creationId xmlns:p14="http://schemas.microsoft.com/office/powerpoint/2010/main" val="2547747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F2E7982-9713-C945-10D2-182161640D3C}"/>
              </a:ext>
            </a:extLst>
          </p:cNvPr>
          <p:cNvGrpSpPr/>
          <p:nvPr/>
        </p:nvGrpSpPr>
        <p:grpSpPr>
          <a:xfrm>
            <a:off x="2358998" y="2727832"/>
            <a:ext cx="6224067" cy="975872"/>
            <a:chOff x="2358998" y="2727832"/>
            <a:chExt cx="6224067" cy="975872"/>
          </a:xfrm>
        </p:grpSpPr>
        <p:sp>
          <p:nvSpPr>
            <p:cNvPr id="19" name="Freeform 18">
              <a:extLst>
                <a:ext uri="{FF2B5EF4-FFF2-40B4-BE49-F238E27FC236}">
                  <a16:creationId xmlns:a16="http://schemas.microsoft.com/office/drawing/2014/main" id="{D9975745-9DC4-621E-D750-D5BBEE242D12}"/>
                </a:ext>
              </a:extLst>
            </p:cNvPr>
            <p:cNvSpPr/>
            <p:nvPr/>
          </p:nvSpPr>
          <p:spPr>
            <a:xfrm>
              <a:off x="2358998" y="2727832"/>
              <a:ext cx="5916706" cy="975872"/>
            </a:xfrm>
            <a:custGeom>
              <a:avLst/>
              <a:gdLst>
                <a:gd name="connsiteX0" fmla="*/ 99893 w 5916706"/>
                <a:gd name="connsiteY0" fmla="*/ 353465 h 975872"/>
                <a:gd name="connsiteX1" fmla="*/ 5916706 w 5916706"/>
                <a:gd name="connsiteY1" fmla="*/ 0 h 975872"/>
                <a:gd name="connsiteX2" fmla="*/ 5816814 w 5916706"/>
                <a:gd name="connsiteY2" fmla="*/ 975872 h 975872"/>
                <a:gd name="connsiteX3" fmla="*/ 0 w 5916706"/>
                <a:gd name="connsiteY3" fmla="*/ 614723 h 975872"/>
                <a:gd name="connsiteX4" fmla="*/ 99893 w 5916706"/>
                <a:gd name="connsiteY4" fmla="*/ 353465 h 975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706" h="975872">
                  <a:moveTo>
                    <a:pt x="99893" y="353465"/>
                  </a:moveTo>
                  <a:lnTo>
                    <a:pt x="5916706" y="0"/>
                  </a:lnTo>
                  <a:lnTo>
                    <a:pt x="5816814" y="975872"/>
                  </a:lnTo>
                  <a:lnTo>
                    <a:pt x="0" y="614723"/>
                  </a:lnTo>
                  <a:lnTo>
                    <a:pt x="99893" y="353465"/>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40AE15-7EB8-D029-61A0-3C4874F41B9D}"/>
                </a:ext>
              </a:extLst>
            </p:cNvPr>
            <p:cNvSpPr txBox="1"/>
            <p:nvPr/>
          </p:nvSpPr>
          <p:spPr>
            <a:xfrm>
              <a:off x="6446904" y="2743200"/>
              <a:ext cx="2136161"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Does NOT contain the Riemann curvature tensor.</a:t>
              </a:r>
            </a:p>
          </p:txBody>
        </p:sp>
      </p:grpSp>
      <p:sp>
        <p:nvSpPr>
          <p:cNvPr id="2" name="Title 1">
            <a:extLst>
              <a:ext uri="{FF2B5EF4-FFF2-40B4-BE49-F238E27FC236}">
                <a16:creationId xmlns:a16="http://schemas.microsoft.com/office/drawing/2014/main" id="{D4E81E62-9DD4-DA52-A0B7-571FBE35066D}"/>
              </a:ext>
            </a:extLst>
          </p:cNvPr>
          <p:cNvSpPr>
            <a:spLocks noGrp="1"/>
          </p:cNvSpPr>
          <p:nvPr>
            <p:ph type="title"/>
          </p:nvPr>
        </p:nvSpPr>
        <p:spPr>
          <a:xfrm>
            <a:off x="628650" y="365127"/>
            <a:ext cx="7886700" cy="533906"/>
          </a:xfrm>
        </p:spPr>
        <p:txBody>
          <a:bodyPr>
            <a:normAutofit fontScale="90000"/>
          </a:bodyPr>
          <a:lstStyle/>
          <a:p>
            <a:r>
              <a:rPr lang="en-US" dirty="0"/>
              <a:t>Differential Geometry</a:t>
            </a:r>
          </a:p>
        </p:txBody>
      </p:sp>
      <p:sp>
        <p:nvSpPr>
          <p:cNvPr id="3" name="Content Placeholder 2">
            <a:extLst>
              <a:ext uri="{FF2B5EF4-FFF2-40B4-BE49-F238E27FC236}">
                <a16:creationId xmlns:a16="http://schemas.microsoft.com/office/drawing/2014/main" id="{0E65D5F0-3AE6-5350-5FE9-577A0BEA3AC3}"/>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2FD5DDB2-4B25-504F-098E-F34695101190}"/>
              </a:ext>
            </a:extLst>
          </p:cNvPr>
          <p:cNvSpPr>
            <a:spLocks noGrp="1"/>
          </p:cNvSpPr>
          <p:nvPr>
            <p:ph type="sldNum" sz="quarter" idx="12"/>
          </p:nvPr>
        </p:nvSpPr>
        <p:spPr/>
        <p:txBody>
          <a:bodyPr/>
          <a:lstStyle/>
          <a:p>
            <a:fld id="{B9304382-F642-5846-B397-678ADB7FD52A}" type="slidenum">
              <a:rPr lang="en-US" smtClean="0"/>
              <a:t>34</a:t>
            </a:fld>
            <a:endParaRPr lang="en-US"/>
          </a:p>
        </p:txBody>
      </p:sp>
      <p:sp>
        <p:nvSpPr>
          <p:cNvPr id="5" name="TextBox 4">
            <a:extLst>
              <a:ext uri="{FF2B5EF4-FFF2-40B4-BE49-F238E27FC236}">
                <a16:creationId xmlns:a16="http://schemas.microsoft.com/office/drawing/2014/main" id="{AFD2FD8D-103F-6E4E-F8E8-5CD570FF48DA}"/>
              </a:ext>
            </a:extLst>
          </p:cNvPr>
          <p:cNvSpPr txBox="1"/>
          <p:nvPr/>
        </p:nvSpPr>
        <p:spPr>
          <a:xfrm>
            <a:off x="2197634" y="1344706"/>
            <a:ext cx="3926541" cy="1138773"/>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Gauss’ theory of curved surfaces. 1828</a:t>
            </a:r>
          </a:p>
          <a:p>
            <a:pPr algn="l"/>
            <a:r>
              <a:rPr lang="en-US" dirty="0">
                <a:latin typeface="Times New Roman" panose="02020603050405020304" pitchFamily="18" charset="0"/>
                <a:cs typeface="Times New Roman" panose="02020603050405020304" pitchFamily="18" charset="0"/>
              </a:rPr>
              <a:t>(two dimensional)</a:t>
            </a:r>
          </a:p>
          <a:p>
            <a:pPr algn="l"/>
            <a:r>
              <a:rPr lang="en-US" sz="1800" dirty="0">
                <a:effectLst/>
                <a:latin typeface="Times New Roman" panose="02020603050405020304" pitchFamily="18" charset="0"/>
                <a:ea typeface="Calibri" panose="020F0502020204030204" pitchFamily="34" charset="0"/>
                <a:cs typeface="Times New Roman" panose="02020603050405020304" pitchFamily="18" charset="0"/>
                <a:sym typeface="Symbol" pitchFamily="2" charset="2"/>
              </a:rPr>
              <a:t></a:t>
            </a:r>
            <a:r>
              <a:rPr lang="en-US" sz="1800" dirty="0">
                <a:effectLst/>
                <a:latin typeface="Times New Roman" panose="02020603050405020304" pitchFamily="18" charset="0"/>
                <a:ea typeface="Calibri" panose="020F0502020204030204" pitchFamily="34" charset="0"/>
              </a:rPr>
              <a:t>(</a:t>
            </a:r>
            <a:r>
              <a:rPr lang="en-US" sz="1800" i="1" dirty="0">
                <a:effectLst/>
                <a:latin typeface="Times New Roman" panose="02020603050405020304" pitchFamily="18" charset="0"/>
                <a:ea typeface="Calibri" panose="020F0502020204030204" pitchFamily="34" charset="0"/>
              </a:rPr>
              <a:t>Edp</a:t>
            </a:r>
            <a:r>
              <a:rPr lang="en-US" sz="1800" dirty="0">
                <a:effectLst/>
                <a:latin typeface="Times New Roman" panose="02020603050405020304" pitchFamily="18" charset="0"/>
                <a:ea typeface="Calibri" panose="020F0502020204030204" pitchFamily="34" charset="0"/>
                <a:cs typeface="Times New Roman (Body CS)"/>
              </a:rPr>
              <a:t>2</a:t>
            </a:r>
            <a:r>
              <a:rPr lang="en-US" sz="1800" dirty="0">
                <a:effectLst/>
                <a:latin typeface="Times New Roman" panose="02020603050405020304" pitchFamily="18" charset="0"/>
                <a:ea typeface="Calibri" panose="020F0502020204030204" pitchFamily="34" charset="0"/>
              </a:rPr>
              <a:t> +  2</a:t>
            </a:r>
            <a:r>
              <a:rPr lang="en-US" sz="1800" i="1" dirty="0">
                <a:effectLst/>
                <a:latin typeface="Times New Roman" panose="02020603050405020304" pitchFamily="18" charset="0"/>
                <a:ea typeface="Calibri" panose="020F0502020204030204" pitchFamily="34" charset="0"/>
              </a:rPr>
              <a:t>Fdpdq</a:t>
            </a:r>
            <a:r>
              <a:rPr lang="en-US" sz="1800" dirty="0">
                <a:effectLst/>
                <a:latin typeface="Times New Roman" panose="02020603050405020304" pitchFamily="18" charset="0"/>
                <a:ea typeface="Calibri" panose="020F0502020204030204" pitchFamily="34" charset="0"/>
              </a:rPr>
              <a:t> + </a:t>
            </a:r>
            <a:r>
              <a:rPr lang="en-US" sz="1800" i="1" dirty="0">
                <a:effectLst/>
                <a:latin typeface="Times New Roman" panose="02020603050405020304" pitchFamily="18" charset="0"/>
                <a:ea typeface="Calibri" panose="020F0502020204030204" pitchFamily="34" charset="0"/>
              </a:rPr>
              <a:t>Gdq</a:t>
            </a:r>
            <a:r>
              <a:rPr lang="en-US" sz="1800" dirty="0">
                <a:effectLst/>
                <a:latin typeface="Times New Roman" panose="02020603050405020304" pitchFamily="18" charset="0"/>
                <a:ea typeface="Calibri" panose="020F0502020204030204" pitchFamily="34" charset="0"/>
                <a:cs typeface="Times New Roman (Body CS)"/>
              </a:rPr>
              <a:t>2</a:t>
            </a:r>
            <a:r>
              <a:rPr lang="en-US" sz="1800" dirty="0">
                <a:effectLst/>
                <a:latin typeface="Times New Roman" panose="02020603050405020304" pitchFamily="18" charset="0"/>
                <a:ea typeface="Calibri" panose="020F0502020204030204" pitchFamily="34" charset="0"/>
              </a:rPr>
              <a:t>)</a:t>
            </a:r>
          </a:p>
          <a:p>
            <a:r>
              <a:rPr lang="en-US" sz="1400" i="1" dirty="0" err="1">
                <a:effectLst/>
                <a:latin typeface="Times New Roman" panose="02020603050405020304" pitchFamily="18" charset="0"/>
                <a:ea typeface="Calibri" panose="020F0502020204030204" pitchFamily="34" charset="0"/>
              </a:rPr>
              <a:t>Disquisitiones</a:t>
            </a:r>
            <a:r>
              <a:rPr lang="en-US" sz="1400" i="1" dirty="0">
                <a:effectLst/>
                <a:latin typeface="Times New Roman" panose="02020603050405020304" pitchFamily="18" charset="0"/>
                <a:ea typeface="Calibri" panose="020F0502020204030204" pitchFamily="34" charset="0"/>
              </a:rPr>
              <a:t> </a:t>
            </a:r>
            <a:r>
              <a:rPr lang="en-US" sz="1400" i="1" dirty="0" err="1">
                <a:effectLst/>
                <a:latin typeface="Times New Roman" panose="02020603050405020304" pitchFamily="18" charset="0"/>
                <a:ea typeface="Calibri" panose="020F0502020204030204" pitchFamily="34" charset="0"/>
              </a:rPr>
              <a:t>Generales</a:t>
            </a:r>
            <a:r>
              <a:rPr lang="en-US" sz="1400" i="1" dirty="0">
                <a:effectLst/>
                <a:latin typeface="Times New Roman" panose="02020603050405020304" pitchFamily="18" charset="0"/>
                <a:ea typeface="Calibri" panose="020F0502020204030204" pitchFamily="34" charset="0"/>
              </a:rPr>
              <a:t> circa Superficies </a:t>
            </a:r>
            <a:r>
              <a:rPr lang="en-US" sz="1400" i="1" dirty="0" err="1">
                <a:effectLst/>
                <a:latin typeface="Times New Roman" panose="02020603050405020304" pitchFamily="18" charset="0"/>
                <a:ea typeface="Calibri" panose="020F0502020204030204" pitchFamily="34" charset="0"/>
              </a:rPr>
              <a:t>Curvas</a:t>
            </a:r>
            <a:r>
              <a:rPr lang="en-US" sz="1400" dirty="0">
                <a:effectLst/>
                <a:latin typeface="Times New Roman" panose="02020603050405020304" pitchFamily="18" charset="0"/>
                <a:ea typeface="Calibri" panose="020F0502020204030204" pitchFamily="34" charset="0"/>
              </a:rPr>
              <a:t>.</a:t>
            </a:r>
            <a:r>
              <a:rPr lang="en-US" sz="1400" dirty="0">
                <a:effectLst/>
              </a:rPr>
              <a:t> </a:t>
            </a:r>
            <a:endParaRPr lang="en-US"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DEB097B4-6507-C4D9-1395-9297AB848F6E}"/>
              </a:ext>
            </a:extLst>
          </p:cNvPr>
          <p:cNvGrpSpPr/>
          <p:nvPr/>
        </p:nvGrpSpPr>
        <p:grpSpPr>
          <a:xfrm>
            <a:off x="494780" y="4518209"/>
            <a:ext cx="6198013" cy="2209162"/>
            <a:chOff x="494780" y="4518209"/>
            <a:chExt cx="6198013" cy="2209162"/>
          </a:xfrm>
        </p:grpSpPr>
        <p:sp>
          <p:nvSpPr>
            <p:cNvPr id="7" name="TextBox 6">
              <a:extLst>
                <a:ext uri="{FF2B5EF4-FFF2-40B4-BE49-F238E27FC236}">
                  <a16:creationId xmlns:a16="http://schemas.microsoft.com/office/drawing/2014/main" id="{AD40F6D8-EC76-1F7B-1A99-F6220BA0CF2F}"/>
                </a:ext>
              </a:extLst>
            </p:cNvPr>
            <p:cNvSpPr txBox="1"/>
            <p:nvPr/>
          </p:nvSpPr>
          <p:spPr>
            <a:xfrm>
              <a:off x="2228369" y="4518209"/>
              <a:ext cx="4464424" cy="1107996"/>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Bianchi-</a:t>
              </a:r>
              <a:r>
                <a:rPr lang="en-US" sz="2400" dirty="0" err="1">
                  <a:latin typeface="Times New Roman" panose="02020603050405020304" pitchFamily="18" charset="0"/>
                  <a:cs typeface="Times New Roman" panose="02020603050405020304" pitchFamily="18" charset="0"/>
                </a:rPr>
                <a:t>Lukat</a:t>
              </a:r>
              <a:endParaRPr lang="en-US" sz="2400" dirty="0">
                <a:latin typeface="Times New Roman" panose="02020603050405020304" pitchFamily="18" charset="0"/>
                <a:cs typeface="Times New Roman" panose="02020603050405020304" pitchFamily="18" charset="0"/>
              </a:endParaRPr>
            </a:p>
            <a:p>
              <a:r>
                <a:rPr lang="en-US" sz="1400" dirty="0">
                  <a:effectLst/>
                  <a:latin typeface="Times New Roman" panose="02020603050405020304" pitchFamily="18" charset="0"/>
                  <a:ea typeface="Calibri" panose="020F0502020204030204" pitchFamily="34" charset="0"/>
                </a:rPr>
                <a:t>Max </a:t>
              </a:r>
              <a:r>
                <a:rPr lang="en-US" sz="1400" dirty="0" err="1">
                  <a:effectLst/>
                  <a:latin typeface="Times New Roman" panose="02020603050405020304" pitchFamily="18" charset="0"/>
                  <a:ea typeface="Calibri" panose="020F0502020204030204" pitchFamily="34" charset="0"/>
                </a:rPr>
                <a:t>Lukat</a:t>
              </a:r>
              <a:r>
                <a:rPr lang="en-US" sz="1400" dirty="0">
                  <a:effectLst/>
                  <a:latin typeface="Times New Roman" panose="02020603050405020304" pitchFamily="18" charset="0"/>
                  <a:ea typeface="Calibri" panose="020F0502020204030204" pitchFamily="34" charset="0"/>
                </a:rPr>
                <a:t> </a:t>
              </a:r>
              <a:r>
                <a:rPr lang="en-US" sz="1400" i="1" dirty="0">
                  <a:effectLst/>
                  <a:latin typeface="Times New Roman" panose="02020603050405020304" pitchFamily="18" charset="0"/>
                  <a:ea typeface="Calibri" panose="020F0502020204030204" pitchFamily="34" charset="0"/>
                </a:rPr>
                <a:t>Luigi Bianchi: </a:t>
              </a:r>
              <a:r>
                <a:rPr lang="en-US" sz="1400" i="1" dirty="0" err="1">
                  <a:effectLst/>
                  <a:latin typeface="Times New Roman" panose="02020603050405020304" pitchFamily="18" charset="0"/>
                  <a:ea typeface="Calibri" panose="020F0502020204030204" pitchFamily="34" charset="0"/>
                </a:rPr>
                <a:t>Vorlesungen</a:t>
              </a:r>
              <a:r>
                <a:rPr lang="en-US" sz="1400" i="1" dirty="0">
                  <a:effectLst/>
                  <a:latin typeface="Times New Roman" panose="02020603050405020304" pitchFamily="18" charset="0"/>
                  <a:ea typeface="Calibri" panose="020F0502020204030204" pitchFamily="34" charset="0"/>
                </a:rPr>
                <a:t> </a:t>
              </a:r>
              <a:r>
                <a:rPr lang="en-US" sz="1400" i="1" dirty="0" err="1">
                  <a:effectLst/>
                  <a:latin typeface="Times New Roman" panose="02020603050405020304" pitchFamily="18" charset="0"/>
                  <a:ea typeface="Calibri" panose="020F0502020204030204" pitchFamily="34" charset="0"/>
                </a:rPr>
                <a:t>über</a:t>
              </a:r>
              <a:r>
                <a:rPr lang="en-US" sz="1400" i="1" dirty="0">
                  <a:effectLst/>
                  <a:latin typeface="Times New Roman" panose="02020603050405020304" pitchFamily="18" charset="0"/>
                  <a:ea typeface="Calibri" panose="020F0502020204030204" pitchFamily="34" charset="0"/>
                </a:rPr>
                <a:t> </a:t>
              </a:r>
              <a:r>
                <a:rPr lang="en-US" sz="1400" i="1" dirty="0" err="1">
                  <a:effectLst/>
                  <a:latin typeface="Times New Roman" panose="02020603050405020304" pitchFamily="18" charset="0"/>
                  <a:ea typeface="Calibri" panose="020F0502020204030204" pitchFamily="34" charset="0"/>
                </a:rPr>
                <a:t>Differentialgeometrie</a:t>
              </a:r>
              <a:r>
                <a:rPr lang="en-US" sz="1400" dirty="0">
                  <a:effectLst/>
                  <a:latin typeface="Times New Roman" panose="02020603050405020304" pitchFamily="18" charset="0"/>
                  <a:ea typeface="Calibri" panose="020F0502020204030204" pitchFamily="34" charset="0"/>
                </a:rPr>
                <a:t>. 2nd ed. Leipzig and Berlin: B. G. Teubner.</a:t>
              </a:r>
              <a:r>
                <a:rPr lang="en-US" sz="1400" dirty="0">
                  <a:effectLst/>
                </a:rPr>
                <a:t> </a:t>
              </a:r>
              <a:r>
                <a:rPr lang="en-US" sz="1400" dirty="0">
                  <a:latin typeface="Times New Roman" panose="02020603050405020304" pitchFamily="18" charset="0"/>
                  <a:ea typeface="Calibri" panose="020F0502020204030204" pitchFamily="34" charset="0"/>
                </a:rPr>
                <a:t>1910</a:t>
              </a:r>
              <a:endParaRPr lang="en-US" sz="1400" dirty="0">
                <a:latin typeface="Times New Roman" panose="02020603050405020304" pitchFamily="18" charset="0"/>
                <a:cs typeface="Times New Roman" panose="02020603050405020304" pitchFamily="18" charset="0"/>
              </a:endParaRPr>
            </a:p>
          </p:txBody>
        </p:sp>
        <p:pic>
          <p:nvPicPr>
            <p:cNvPr id="11" name="Picture 10" descr="A white paper with black text&#10;&#10;Description automatically generated">
              <a:extLst>
                <a:ext uri="{FF2B5EF4-FFF2-40B4-BE49-F238E27FC236}">
                  <a16:creationId xmlns:a16="http://schemas.microsoft.com/office/drawing/2014/main" id="{67AD6262-27A1-ED4A-401C-2A61551BC20A}"/>
                </a:ext>
              </a:extLst>
            </p:cNvPr>
            <p:cNvPicPr>
              <a:picLocks noChangeAspect="1"/>
            </p:cNvPicPr>
            <p:nvPr/>
          </p:nvPicPr>
          <p:blipFill>
            <a:blip r:embed="rId2"/>
            <a:stretch>
              <a:fillRect/>
            </a:stretch>
          </p:blipFill>
          <p:spPr>
            <a:xfrm>
              <a:off x="494780" y="4556632"/>
              <a:ext cx="1520658" cy="2170739"/>
            </a:xfrm>
            <a:prstGeom prst="rect">
              <a:avLst/>
            </a:prstGeom>
            <a:effectLst>
              <a:outerShdw blurRad="50800" dist="38100" dir="2700000" algn="tl" rotWithShape="0">
                <a:prstClr val="black">
                  <a:alpha val="40000"/>
                </a:prstClr>
              </a:outerShdw>
            </a:effectLst>
          </p:spPr>
        </p:pic>
      </p:grpSp>
      <p:pic>
        <p:nvPicPr>
          <p:cNvPr id="15" name="Picture 14" descr="A person in a hat&#10;&#10;Description automatically generated">
            <a:extLst>
              <a:ext uri="{FF2B5EF4-FFF2-40B4-BE49-F238E27FC236}">
                <a16:creationId xmlns:a16="http://schemas.microsoft.com/office/drawing/2014/main" id="{FAF2609E-E675-BDAD-F4C3-5E28EA79B21C}"/>
              </a:ext>
            </a:extLst>
          </p:cNvPr>
          <p:cNvPicPr>
            <a:picLocks noChangeAspect="1"/>
          </p:cNvPicPr>
          <p:nvPr/>
        </p:nvPicPr>
        <p:blipFill>
          <a:blip r:embed="rId3"/>
          <a:stretch>
            <a:fillRect/>
          </a:stretch>
        </p:blipFill>
        <p:spPr>
          <a:xfrm>
            <a:off x="553890" y="1281366"/>
            <a:ext cx="1280815" cy="1438782"/>
          </a:xfrm>
          <a:prstGeom prst="rect">
            <a:avLst/>
          </a:prstGeom>
        </p:spPr>
      </p:pic>
      <p:grpSp>
        <p:nvGrpSpPr>
          <p:cNvPr id="20" name="Group 19">
            <a:extLst>
              <a:ext uri="{FF2B5EF4-FFF2-40B4-BE49-F238E27FC236}">
                <a16:creationId xmlns:a16="http://schemas.microsoft.com/office/drawing/2014/main" id="{8A01797C-5B7E-5226-392E-7F9B5EAAB18C}"/>
              </a:ext>
            </a:extLst>
          </p:cNvPr>
          <p:cNvGrpSpPr/>
          <p:nvPr/>
        </p:nvGrpSpPr>
        <p:grpSpPr>
          <a:xfrm>
            <a:off x="499942" y="2843092"/>
            <a:ext cx="5777914" cy="1525601"/>
            <a:chOff x="499942" y="2843092"/>
            <a:chExt cx="5777914" cy="1525601"/>
          </a:xfrm>
        </p:grpSpPr>
        <p:sp>
          <p:nvSpPr>
            <p:cNvPr id="6" name="TextBox 5">
              <a:extLst>
                <a:ext uri="{FF2B5EF4-FFF2-40B4-BE49-F238E27FC236}">
                  <a16:creationId xmlns:a16="http://schemas.microsoft.com/office/drawing/2014/main" id="{E43A9627-B5A5-8FCF-EC75-FFEFB4B73BFE}"/>
                </a:ext>
              </a:extLst>
            </p:cNvPr>
            <p:cNvSpPr txBox="1"/>
            <p:nvPr/>
          </p:nvSpPr>
          <p:spPr>
            <a:xfrm>
              <a:off x="2205318" y="3004457"/>
              <a:ext cx="4072538" cy="1077218"/>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Riemann’s inaugural address 1854</a:t>
              </a:r>
            </a:p>
            <a:p>
              <a:pPr algn="l"/>
              <a:r>
                <a:rPr lang="en-US" dirty="0">
                  <a:latin typeface="Times New Roman" panose="02020603050405020304" pitchFamily="18" charset="0"/>
                  <a:cs typeface="Times New Roman" panose="02020603050405020304" pitchFamily="18" charset="0"/>
                </a:rPr>
                <a:t>(extension to higher dimensions)</a:t>
              </a:r>
            </a:p>
            <a:p>
              <a:pPr algn="l"/>
              <a:r>
                <a:rPr lang="en-US" sz="1400" dirty="0">
                  <a:effectLst/>
                  <a:latin typeface="Times New Roman" panose="02020603050405020304" pitchFamily="18" charset="0"/>
                  <a:ea typeface="Calibri" panose="020F0502020204030204" pitchFamily="34" charset="0"/>
                </a:rPr>
                <a:t>“</a:t>
              </a:r>
              <a:r>
                <a:rPr lang="en-US" sz="1400" dirty="0" err="1">
                  <a:effectLst/>
                  <a:latin typeface="Times New Roman" panose="02020603050405020304" pitchFamily="18" charset="0"/>
                  <a:ea typeface="Calibri" panose="020F0502020204030204" pitchFamily="34" charset="0"/>
                </a:rPr>
                <a:t>Ueber</a:t>
              </a:r>
              <a:r>
                <a:rPr lang="en-US" sz="1400" dirty="0">
                  <a:effectLst/>
                  <a:latin typeface="Times New Roman" panose="02020603050405020304" pitchFamily="18" charset="0"/>
                  <a:ea typeface="Calibri" panose="020F0502020204030204" pitchFamily="34" charset="0"/>
                </a:rPr>
                <a:t> die </a:t>
              </a:r>
              <a:r>
                <a:rPr lang="en-US" sz="1400" dirty="0" err="1">
                  <a:effectLst/>
                  <a:latin typeface="Times New Roman" panose="02020603050405020304" pitchFamily="18" charset="0"/>
                  <a:ea typeface="Calibri" panose="020F0502020204030204" pitchFamily="34" charset="0"/>
                </a:rPr>
                <a:t>Hypothesen</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welche</a:t>
              </a:r>
              <a:r>
                <a:rPr lang="en-US" sz="1400" dirty="0">
                  <a:effectLst/>
                  <a:latin typeface="Times New Roman" panose="02020603050405020304" pitchFamily="18" charset="0"/>
                  <a:ea typeface="Calibri" panose="020F0502020204030204" pitchFamily="34" charset="0"/>
                </a:rPr>
                <a:t> der </a:t>
              </a:r>
              <a:r>
                <a:rPr lang="en-US" sz="1400" dirty="0" err="1">
                  <a:effectLst/>
                  <a:latin typeface="Times New Roman" panose="02020603050405020304" pitchFamily="18" charset="0"/>
                  <a:ea typeface="Calibri" panose="020F0502020204030204" pitchFamily="34" charset="0"/>
                </a:rPr>
                <a:t>Geometrie</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zu</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Grunde</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liegen</a:t>
              </a:r>
              <a:r>
                <a:rPr lang="en-US" sz="1400" dirty="0">
                  <a:effectLst/>
                  <a:latin typeface="Times New Roman" panose="02020603050405020304" pitchFamily="18" charset="0"/>
                  <a:ea typeface="Calibri" panose="020F0502020204030204" pitchFamily="34" charset="0"/>
                </a:rPr>
                <a:t>”</a:t>
              </a:r>
              <a:r>
                <a:rPr lang="en-US" sz="1400" dirty="0">
                  <a:effectLst/>
                </a:rPr>
                <a:t> </a:t>
              </a:r>
              <a:r>
                <a:rPr lang="en-US" sz="1400" dirty="0">
                  <a:effectLst/>
                  <a:latin typeface="Times New Roman" panose="02020603050405020304" pitchFamily="18" charset="0"/>
                  <a:cs typeface="Times New Roman" panose="02020603050405020304" pitchFamily="18" charset="0"/>
                </a:rPr>
                <a:t> (1854)</a:t>
              </a:r>
              <a:endParaRPr lang="en-US" sz="1400" dirty="0">
                <a:latin typeface="Times New Roman" panose="02020603050405020304" pitchFamily="18" charset="0"/>
                <a:cs typeface="Times New Roman" panose="02020603050405020304" pitchFamily="18" charset="0"/>
              </a:endParaRPr>
            </a:p>
          </p:txBody>
        </p:sp>
        <p:pic>
          <p:nvPicPr>
            <p:cNvPr id="17" name="Picture 16" descr="A person with a beard and a bow tie&#10;&#10;Description automatically generated">
              <a:extLst>
                <a:ext uri="{FF2B5EF4-FFF2-40B4-BE49-F238E27FC236}">
                  <a16:creationId xmlns:a16="http://schemas.microsoft.com/office/drawing/2014/main" id="{1992BD9D-60D3-E1A7-9A2D-E9AF15AE6C8D}"/>
                </a:ext>
              </a:extLst>
            </p:cNvPr>
            <p:cNvPicPr>
              <a:picLocks noChangeAspect="1"/>
            </p:cNvPicPr>
            <p:nvPr/>
          </p:nvPicPr>
          <p:blipFill>
            <a:blip r:embed="rId4"/>
            <a:stretch>
              <a:fillRect/>
            </a:stretch>
          </p:blipFill>
          <p:spPr>
            <a:xfrm>
              <a:off x="499942" y="2843092"/>
              <a:ext cx="1395367" cy="1525601"/>
            </a:xfrm>
            <a:prstGeom prst="rect">
              <a:avLst/>
            </a:prstGeom>
          </p:spPr>
        </p:pic>
      </p:grpSp>
    </p:spTree>
    <p:extLst>
      <p:ext uri="{BB962C8B-B14F-4D97-AF65-F5344CB8AC3E}">
        <p14:creationId xmlns:p14="http://schemas.microsoft.com/office/powerpoint/2010/main" val="427809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C8DD-A019-E265-8213-E188CBB115F3}"/>
              </a:ext>
            </a:extLst>
          </p:cNvPr>
          <p:cNvSpPr>
            <a:spLocks noGrp="1"/>
          </p:cNvSpPr>
          <p:nvPr>
            <p:ph type="title"/>
          </p:nvPr>
        </p:nvSpPr>
        <p:spPr>
          <a:xfrm>
            <a:off x="1916761" y="428737"/>
            <a:ext cx="6249229" cy="549274"/>
          </a:xfrm>
        </p:spPr>
        <p:txBody>
          <a:bodyPr>
            <a:normAutofit fontScale="90000"/>
          </a:bodyPr>
          <a:lstStyle/>
          <a:p>
            <a:r>
              <a:rPr lang="en-US" dirty="0"/>
              <a:t>Quadratic Differential Forms</a:t>
            </a:r>
          </a:p>
        </p:txBody>
      </p:sp>
      <p:sp>
        <p:nvSpPr>
          <p:cNvPr id="3" name="Content Placeholder 2">
            <a:extLst>
              <a:ext uri="{FF2B5EF4-FFF2-40B4-BE49-F238E27FC236}">
                <a16:creationId xmlns:a16="http://schemas.microsoft.com/office/drawing/2014/main" id="{61E6F9C7-EC97-CEE7-6CE0-FB0B7710C872}"/>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E141F69A-7C16-830A-7D68-792928707722}"/>
              </a:ext>
            </a:extLst>
          </p:cNvPr>
          <p:cNvSpPr>
            <a:spLocks noGrp="1"/>
          </p:cNvSpPr>
          <p:nvPr>
            <p:ph type="sldNum" sz="quarter" idx="12"/>
          </p:nvPr>
        </p:nvSpPr>
        <p:spPr/>
        <p:txBody>
          <a:bodyPr/>
          <a:lstStyle/>
          <a:p>
            <a:fld id="{B9304382-F642-5846-B397-678ADB7FD52A}" type="slidenum">
              <a:rPr lang="en-US" smtClean="0"/>
              <a:t>35</a:t>
            </a:fld>
            <a:endParaRPr lang="en-US"/>
          </a:p>
        </p:txBody>
      </p:sp>
      <p:sp>
        <p:nvSpPr>
          <p:cNvPr id="5" name="TextBox 4">
            <a:extLst>
              <a:ext uri="{FF2B5EF4-FFF2-40B4-BE49-F238E27FC236}">
                <a16:creationId xmlns:a16="http://schemas.microsoft.com/office/drawing/2014/main" id="{C756DA45-A4F2-77F9-82AF-F3C4A2CACADB}"/>
              </a:ext>
            </a:extLst>
          </p:cNvPr>
          <p:cNvSpPr txBox="1"/>
          <p:nvPr/>
        </p:nvSpPr>
        <p:spPr>
          <a:xfrm>
            <a:off x="498392" y="5623311"/>
            <a:ext cx="4756417" cy="738664"/>
          </a:xfrm>
          <a:prstGeom prst="rect">
            <a:avLst/>
          </a:prstGeom>
          <a:noFill/>
        </p:spPr>
        <p:txBody>
          <a:bodyPr wrap="square" rtlCol="0">
            <a:spAutoFit/>
          </a:bodyPr>
          <a:lstStyle/>
          <a:p>
            <a:r>
              <a:rPr lang="en-US" sz="1400" dirty="0">
                <a:latin typeface="Times New Roman" panose="02020603050405020304" pitchFamily="18" charset="0"/>
                <a:ea typeface="Calibri" panose="020F0502020204030204" pitchFamily="34" charset="0"/>
              </a:rPr>
              <a:t>Elwin Bruno Christoffel,</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Ueber</a:t>
            </a:r>
            <a:r>
              <a:rPr lang="en-US" sz="1400" dirty="0">
                <a:effectLst/>
                <a:latin typeface="Times New Roman" panose="02020603050405020304" pitchFamily="18" charset="0"/>
                <a:ea typeface="Calibri" panose="020F0502020204030204" pitchFamily="34" charset="0"/>
              </a:rPr>
              <a:t> die Transformation der </a:t>
            </a:r>
            <a:r>
              <a:rPr lang="en-US" sz="1400" dirty="0" err="1">
                <a:effectLst/>
                <a:latin typeface="Times New Roman" panose="02020603050405020304" pitchFamily="18" charset="0"/>
                <a:ea typeface="Calibri" panose="020F0502020204030204" pitchFamily="34" charset="0"/>
              </a:rPr>
              <a:t>homogenen</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Differentialausdrücke</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zweiten</a:t>
            </a:r>
            <a:r>
              <a:rPr lang="en-US" sz="1400" dirty="0">
                <a:effectLst/>
                <a:latin typeface="Times New Roman" panose="02020603050405020304" pitchFamily="18" charset="0"/>
                <a:ea typeface="Calibri" panose="020F0502020204030204" pitchFamily="34" charset="0"/>
              </a:rPr>
              <a:t> Grades.” </a:t>
            </a:r>
            <a:r>
              <a:rPr lang="en-US" sz="1400" i="1" dirty="0">
                <a:effectLst/>
                <a:latin typeface="Times New Roman" panose="02020603050405020304" pitchFamily="18" charset="0"/>
                <a:ea typeface="Calibri" panose="020F0502020204030204" pitchFamily="34" charset="0"/>
              </a:rPr>
              <a:t>Journal für die </a:t>
            </a:r>
            <a:r>
              <a:rPr lang="en-US" sz="1400" i="1" dirty="0" err="1">
                <a:effectLst/>
                <a:latin typeface="Times New Roman" panose="02020603050405020304" pitchFamily="18" charset="0"/>
                <a:ea typeface="Calibri" panose="020F0502020204030204" pitchFamily="34" charset="0"/>
              </a:rPr>
              <a:t>reine</a:t>
            </a:r>
            <a:r>
              <a:rPr lang="en-US" sz="1400" i="1" dirty="0">
                <a:effectLst/>
                <a:latin typeface="Times New Roman" panose="02020603050405020304" pitchFamily="18" charset="0"/>
                <a:ea typeface="Calibri" panose="020F0502020204030204" pitchFamily="34" charset="0"/>
              </a:rPr>
              <a:t> und </a:t>
            </a:r>
            <a:r>
              <a:rPr lang="en-US" sz="1400" i="1" dirty="0" err="1">
                <a:effectLst/>
                <a:latin typeface="Times New Roman" panose="02020603050405020304" pitchFamily="18" charset="0"/>
                <a:ea typeface="Calibri" panose="020F0502020204030204" pitchFamily="34" charset="0"/>
              </a:rPr>
              <a:t>angewandte</a:t>
            </a:r>
            <a:r>
              <a:rPr lang="en-US" sz="1400" i="1" dirty="0">
                <a:effectLst/>
                <a:latin typeface="Times New Roman" panose="02020603050405020304" pitchFamily="18" charset="0"/>
                <a:ea typeface="Calibri" panose="020F0502020204030204" pitchFamily="34" charset="0"/>
              </a:rPr>
              <a:t> Mathematik,</a:t>
            </a:r>
            <a:r>
              <a:rPr lang="en-US" sz="1400" b="1" dirty="0">
                <a:effectLst/>
                <a:latin typeface="Times New Roman" panose="02020603050405020304" pitchFamily="18" charset="0"/>
                <a:ea typeface="Calibri" panose="020F0502020204030204" pitchFamily="34" charset="0"/>
              </a:rPr>
              <a:t>70</a:t>
            </a:r>
            <a:r>
              <a:rPr lang="en-US" sz="1400" dirty="0">
                <a:latin typeface="Times New Roman" panose="02020603050405020304" pitchFamily="18" charset="0"/>
                <a:ea typeface="Calibri" panose="020F0502020204030204" pitchFamily="34" charset="0"/>
              </a:rPr>
              <a:t> (1869), </a:t>
            </a:r>
            <a:r>
              <a:rPr lang="en-US" sz="1400" dirty="0">
                <a:effectLst/>
                <a:latin typeface="Times New Roman" panose="02020603050405020304" pitchFamily="18" charset="0"/>
                <a:ea typeface="Calibri" panose="020F0502020204030204" pitchFamily="34" charset="0"/>
              </a:rPr>
              <a:t>pp. 46-70.</a:t>
            </a:r>
            <a:r>
              <a:rPr lang="en-US" sz="1400" dirty="0">
                <a:effectLst/>
              </a:rPr>
              <a:t> </a:t>
            </a:r>
            <a:endParaRPr lang="en-US" sz="1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A1CCD30-88E1-E518-FFB4-4BFE146FE946}"/>
              </a:ext>
            </a:extLst>
          </p:cNvPr>
          <p:cNvPicPr>
            <a:picLocks noChangeAspect="1"/>
          </p:cNvPicPr>
          <p:nvPr/>
        </p:nvPicPr>
        <p:blipFill>
          <a:blip r:embed="rId2"/>
          <a:stretch>
            <a:fillRect/>
          </a:stretch>
        </p:blipFill>
        <p:spPr>
          <a:xfrm>
            <a:off x="538734" y="1704453"/>
            <a:ext cx="4811302" cy="3742124"/>
          </a:xfrm>
          <a:prstGeom prst="rect">
            <a:avLst/>
          </a:prstGeom>
          <a:ln>
            <a:solidFill>
              <a:schemeClr val="accent1">
                <a:shade val="15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654A668A-01C6-4014-B68C-7E4B95532C46}"/>
              </a:ext>
            </a:extLst>
          </p:cNvPr>
          <p:cNvSpPr txBox="1"/>
          <p:nvPr/>
        </p:nvSpPr>
        <p:spPr>
          <a:xfrm>
            <a:off x="5792692" y="4378496"/>
            <a:ext cx="2919933"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Last paragraph of last page mentions a connection to geometry.</a:t>
            </a:r>
          </a:p>
        </p:txBody>
      </p:sp>
      <p:grpSp>
        <p:nvGrpSpPr>
          <p:cNvPr id="15" name="Group 14">
            <a:extLst>
              <a:ext uri="{FF2B5EF4-FFF2-40B4-BE49-F238E27FC236}">
                <a16:creationId xmlns:a16="http://schemas.microsoft.com/office/drawing/2014/main" id="{81FBAA81-9AA6-4730-B5FC-07DFB00A7FED}"/>
              </a:ext>
            </a:extLst>
          </p:cNvPr>
          <p:cNvGrpSpPr/>
          <p:nvPr/>
        </p:nvGrpSpPr>
        <p:grpSpPr>
          <a:xfrm>
            <a:off x="1858466" y="1812029"/>
            <a:ext cx="6439220" cy="2575432"/>
            <a:chOff x="1890272" y="1167973"/>
            <a:chExt cx="6439220" cy="2575432"/>
          </a:xfrm>
        </p:grpSpPr>
        <p:sp>
          <p:nvSpPr>
            <p:cNvPr id="12" name="Freeform 11">
              <a:extLst>
                <a:ext uri="{FF2B5EF4-FFF2-40B4-BE49-F238E27FC236}">
                  <a16:creationId xmlns:a16="http://schemas.microsoft.com/office/drawing/2014/main" id="{5B16FFC9-07EF-067A-F3E3-CD30B60898C6}"/>
                </a:ext>
              </a:extLst>
            </p:cNvPr>
            <p:cNvSpPr/>
            <p:nvPr/>
          </p:nvSpPr>
          <p:spPr>
            <a:xfrm>
              <a:off x="5747657" y="1167973"/>
              <a:ext cx="2389735" cy="645459"/>
            </a:xfrm>
            <a:custGeom>
              <a:avLst/>
              <a:gdLst>
                <a:gd name="connsiteX0" fmla="*/ 192101 w 2389735"/>
                <a:gd name="connsiteY0" fmla="*/ 0 h 645459"/>
                <a:gd name="connsiteX1" fmla="*/ 192101 w 2389735"/>
                <a:gd name="connsiteY1" fmla="*/ 0 h 645459"/>
                <a:gd name="connsiteX2" fmla="*/ 2382051 w 2389735"/>
                <a:gd name="connsiteY2" fmla="*/ 38420 h 645459"/>
                <a:gd name="connsiteX3" fmla="*/ 2389735 w 2389735"/>
                <a:gd name="connsiteY3" fmla="*/ 637775 h 645459"/>
                <a:gd name="connsiteX4" fmla="*/ 0 w 2389735"/>
                <a:gd name="connsiteY4" fmla="*/ 645459 h 645459"/>
                <a:gd name="connsiteX5" fmla="*/ 192101 w 2389735"/>
                <a:gd name="connsiteY5" fmla="*/ 0 h 64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735" h="645459">
                  <a:moveTo>
                    <a:pt x="192101" y="0"/>
                  </a:moveTo>
                  <a:lnTo>
                    <a:pt x="192101" y="0"/>
                  </a:lnTo>
                  <a:lnTo>
                    <a:pt x="2382051" y="38420"/>
                  </a:lnTo>
                  <a:cubicBezTo>
                    <a:pt x="2384612" y="238205"/>
                    <a:pt x="2387174" y="437990"/>
                    <a:pt x="2389735" y="637775"/>
                  </a:cubicBezTo>
                  <a:lnTo>
                    <a:pt x="0" y="645459"/>
                  </a:lnTo>
                  <a:lnTo>
                    <a:pt x="192101"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8538C8E-3F42-E547-B3AA-1949ADD4CE17}"/>
                </a:ext>
              </a:extLst>
            </p:cNvPr>
            <p:cNvSpPr txBox="1"/>
            <p:nvPr/>
          </p:nvSpPr>
          <p:spPr>
            <a:xfrm>
              <a:off x="5885969" y="1175656"/>
              <a:ext cx="2443523"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Two quadratic differential forms.</a:t>
              </a:r>
            </a:p>
          </p:txBody>
        </p:sp>
        <p:sp>
          <p:nvSpPr>
            <p:cNvPr id="10" name="Freeform 9">
              <a:extLst>
                <a:ext uri="{FF2B5EF4-FFF2-40B4-BE49-F238E27FC236}">
                  <a16:creationId xmlns:a16="http://schemas.microsoft.com/office/drawing/2014/main" id="{D879BF11-0B88-6C2E-B066-9B10865B5244}"/>
                </a:ext>
              </a:extLst>
            </p:cNvPr>
            <p:cNvSpPr/>
            <p:nvPr/>
          </p:nvSpPr>
          <p:spPr>
            <a:xfrm>
              <a:off x="1890272" y="2612571"/>
              <a:ext cx="2312894" cy="238205"/>
            </a:xfrm>
            <a:custGeom>
              <a:avLst/>
              <a:gdLst>
                <a:gd name="connsiteX0" fmla="*/ 30736 w 2312894"/>
                <a:gd name="connsiteY0" fmla="*/ 0 h 238205"/>
                <a:gd name="connsiteX1" fmla="*/ 2297526 w 2312894"/>
                <a:gd name="connsiteY1" fmla="*/ 7684 h 238205"/>
                <a:gd name="connsiteX2" fmla="*/ 2312894 w 2312894"/>
                <a:gd name="connsiteY2" fmla="*/ 238205 h 238205"/>
                <a:gd name="connsiteX3" fmla="*/ 0 w 2312894"/>
                <a:gd name="connsiteY3" fmla="*/ 222837 h 238205"/>
                <a:gd name="connsiteX4" fmla="*/ 30736 w 2312894"/>
                <a:gd name="connsiteY4" fmla="*/ 0 h 23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894" h="238205">
                  <a:moveTo>
                    <a:pt x="30736" y="0"/>
                  </a:moveTo>
                  <a:lnTo>
                    <a:pt x="2297526" y="7684"/>
                  </a:lnTo>
                  <a:lnTo>
                    <a:pt x="2312894" y="238205"/>
                  </a:lnTo>
                  <a:lnTo>
                    <a:pt x="0" y="222837"/>
                  </a:lnTo>
                  <a:lnTo>
                    <a:pt x="30736"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A7A015AE-49B6-148D-AE1F-D5482D22A9DE}"/>
                </a:ext>
              </a:extLst>
            </p:cNvPr>
            <p:cNvSpPr/>
            <p:nvPr/>
          </p:nvSpPr>
          <p:spPr>
            <a:xfrm>
              <a:off x="2289842" y="3505200"/>
              <a:ext cx="1390810" cy="238205"/>
            </a:xfrm>
            <a:custGeom>
              <a:avLst/>
              <a:gdLst>
                <a:gd name="connsiteX0" fmla="*/ 30736 w 2312894"/>
                <a:gd name="connsiteY0" fmla="*/ 0 h 238205"/>
                <a:gd name="connsiteX1" fmla="*/ 2297526 w 2312894"/>
                <a:gd name="connsiteY1" fmla="*/ 7684 h 238205"/>
                <a:gd name="connsiteX2" fmla="*/ 2312894 w 2312894"/>
                <a:gd name="connsiteY2" fmla="*/ 238205 h 238205"/>
                <a:gd name="connsiteX3" fmla="*/ 0 w 2312894"/>
                <a:gd name="connsiteY3" fmla="*/ 222837 h 238205"/>
                <a:gd name="connsiteX4" fmla="*/ 30736 w 2312894"/>
                <a:gd name="connsiteY4" fmla="*/ 0 h 23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894" h="238205">
                  <a:moveTo>
                    <a:pt x="30736" y="0"/>
                  </a:moveTo>
                  <a:lnTo>
                    <a:pt x="2297526" y="7684"/>
                  </a:lnTo>
                  <a:lnTo>
                    <a:pt x="2312894" y="238205"/>
                  </a:lnTo>
                  <a:lnTo>
                    <a:pt x="0" y="222837"/>
                  </a:lnTo>
                  <a:lnTo>
                    <a:pt x="30736"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FED8C32E-EAB5-F3D6-98DC-AD222BB9B139}"/>
              </a:ext>
            </a:extLst>
          </p:cNvPr>
          <p:cNvGrpSpPr/>
          <p:nvPr/>
        </p:nvGrpSpPr>
        <p:grpSpPr>
          <a:xfrm>
            <a:off x="644389" y="2926214"/>
            <a:ext cx="7883819" cy="2382050"/>
            <a:chOff x="676195" y="2282158"/>
            <a:chExt cx="7883819" cy="2382050"/>
          </a:xfrm>
        </p:grpSpPr>
        <p:sp>
          <p:nvSpPr>
            <p:cNvPr id="14" name="Freeform 13">
              <a:extLst>
                <a:ext uri="{FF2B5EF4-FFF2-40B4-BE49-F238E27FC236}">
                  <a16:creationId xmlns:a16="http://schemas.microsoft.com/office/drawing/2014/main" id="{2067191C-8273-B627-B0BE-8E20CFCE9C0B}"/>
                </a:ext>
              </a:extLst>
            </p:cNvPr>
            <p:cNvSpPr/>
            <p:nvPr/>
          </p:nvSpPr>
          <p:spPr>
            <a:xfrm>
              <a:off x="5801445" y="2282158"/>
              <a:ext cx="2658676" cy="1221761"/>
            </a:xfrm>
            <a:custGeom>
              <a:avLst/>
              <a:gdLst>
                <a:gd name="connsiteX0" fmla="*/ 30737 w 2658676"/>
                <a:gd name="connsiteY0" fmla="*/ 0 h 1221761"/>
                <a:gd name="connsiteX1" fmla="*/ 2658676 w 2658676"/>
                <a:gd name="connsiteY1" fmla="*/ 92208 h 1221761"/>
                <a:gd name="connsiteX2" fmla="*/ 2589520 w 2658676"/>
                <a:gd name="connsiteY2" fmla="*/ 1221761 h 1221761"/>
                <a:gd name="connsiteX3" fmla="*/ 0 w 2658676"/>
                <a:gd name="connsiteY3" fmla="*/ 1137237 h 1221761"/>
                <a:gd name="connsiteX4" fmla="*/ 30737 w 2658676"/>
                <a:gd name="connsiteY4" fmla="*/ 0 h 1221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8676" h="1221761">
                  <a:moveTo>
                    <a:pt x="30737" y="0"/>
                  </a:moveTo>
                  <a:lnTo>
                    <a:pt x="2658676" y="92208"/>
                  </a:lnTo>
                  <a:lnTo>
                    <a:pt x="2589520" y="1221761"/>
                  </a:lnTo>
                  <a:lnTo>
                    <a:pt x="0" y="1137237"/>
                  </a:lnTo>
                  <a:lnTo>
                    <a:pt x="30737"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57E0B77-163D-D5CD-63E3-540A543F619D}"/>
                </a:ext>
              </a:extLst>
            </p:cNvPr>
            <p:cNvSpPr txBox="1"/>
            <p:nvPr/>
          </p:nvSpPr>
          <p:spPr>
            <a:xfrm>
              <a:off x="5824498" y="2282158"/>
              <a:ext cx="2735516"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rPr>
                <a:t>which conditions are necessary, such that the one could be transformed into the other…”</a:t>
              </a:r>
              <a:r>
                <a:rPr lang="en-US" dirty="0">
                  <a:effectLst/>
                </a:rPr>
                <a:t> </a:t>
              </a:r>
              <a:endParaRPr lang="en-US" dirty="0">
                <a:latin typeface="Times New Roman" panose="02020603050405020304" pitchFamily="18" charset="0"/>
                <a:cs typeface="Times New Roman" panose="02020603050405020304" pitchFamily="18" charset="0"/>
              </a:endParaRPr>
            </a:p>
          </p:txBody>
        </p:sp>
        <p:sp>
          <p:nvSpPr>
            <p:cNvPr id="13" name="Freeform 12">
              <a:extLst>
                <a:ext uri="{FF2B5EF4-FFF2-40B4-BE49-F238E27FC236}">
                  <a16:creationId xmlns:a16="http://schemas.microsoft.com/office/drawing/2014/main" id="{4F35197A-BAD1-22A4-7839-65B1CAF1D5EB}"/>
                </a:ext>
              </a:extLst>
            </p:cNvPr>
            <p:cNvSpPr/>
            <p:nvPr/>
          </p:nvSpPr>
          <p:spPr>
            <a:xfrm>
              <a:off x="676195" y="4264639"/>
              <a:ext cx="4671892" cy="399569"/>
            </a:xfrm>
            <a:custGeom>
              <a:avLst/>
              <a:gdLst>
                <a:gd name="connsiteX0" fmla="*/ 0 w 4671892"/>
                <a:gd name="connsiteY0" fmla="*/ 76840 h 399569"/>
                <a:gd name="connsiteX1" fmla="*/ 4671892 w 4671892"/>
                <a:gd name="connsiteY1" fmla="*/ 0 h 399569"/>
                <a:gd name="connsiteX2" fmla="*/ 4648840 w 4671892"/>
                <a:gd name="connsiteY2" fmla="*/ 399569 h 399569"/>
                <a:gd name="connsiteX3" fmla="*/ 4518212 w 4671892"/>
                <a:gd name="connsiteY3" fmla="*/ 376517 h 399569"/>
                <a:gd name="connsiteX4" fmla="*/ 7684 w 4671892"/>
                <a:gd name="connsiteY4" fmla="*/ 399569 h 399569"/>
                <a:gd name="connsiteX5" fmla="*/ 0 w 4671892"/>
                <a:gd name="connsiteY5" fmla="*/ 76840 h 39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1892" h="399569">
                  <a:moveTo>
                    <a:pt x="0" y="76840"/>
                  </a:moveTo>
                  <a:lnTo>
                    <a:pt x="4671892" y="0"/>
                  </a:lnTo>
                  <a:lnTo>
                    <a:pt x="4648840" y="399569"/>
                  </a:lnTo>
                  <a:lnTo>
                    <a:pt x="4518212" y="376517"/>
                  </a:lnTo>
                  <a:lnTo>
                    <a:pt x="7684" y="399569"/>
                  </a:lnTo>
                  <a:lnTo>
                    <a:pt x="0" y="76840"/>
                  </a:lnTo>
                  <a:close/>
                </a:path>
              </a:pathLst>
            </a:custGeom>
            <a:solidFill>
              <a:srgbClr val="007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person with a mustache&#10;&#10;Description automatically generated">
            <a:extLst>
              <a:ext uri="{FF2B5EF4-FFF2-40B4-BE49-F238E27FC236}">
                <a16:creationId xmlns:a16="http://schemas.microsoft.com/office/drawing/2014/main" id="{CDD676B1-2C97-81B1-7162-556E2C979FFF}"/>
              </a:ext>
            </a:extLst>
          </p:cNvPr>
          <p:cNvPicPr>
            <a:picLocks noChangeAspect="1"/>
          </p:cNvPicPr>
          <p:nvPr/>
        </p:nvPicPr>
        <p:blipFill>
          <a:blip r:embed="rId3"/>
          <a:stretch>
            <a:fillRect/>
          </a:stretch>
        </p:blipFill>
        <p:spPr>
          <a:xfrm>
            <a:off x="505240" y="62009"/>
            <a:ext cx="1387171" cy="1415365"/>
          </a:xfrm>
          <a:prstGeom prst="rect">
            <a:avLst/>
          </a:prstGeom>
        </p:spPr>
      </p:pic>
    </p:spTree>
    <p:extLst>
      <p:ext uri="{BB962C8B-B14F-4D97-AF65-F5344CB8AC3E}">
        <p14:creationId xmlns:p14="http://schemas.microsoft.com/office/powerpoint/2010/main" val="386051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F98B7-771D-4E3F-8666-D185184E5C06}"/>
              </a:ext>
            </a:extLst>
          </p:cNvPr>
          <p:cNvSpPr>
            <a:spLocks noGrp="1"/>
          </p:cNvSpPr>
          <p:nvPr>
            <p:ph type="title"/>
          </p:nvPr>
        </p:nvSpPr>
        <p:spPr>
          <a:xfrm>
            <a:off x="898994" y="261760"/>
            <a:ext cx="3712763" cy="441698"/>
          </a:xfrm>
        </p:spPr>
        <p:txBody>
          <a:bodyPr>
            <a:noAutofit/>
          </a:bodyPr>
          <a:lstStyle/>
          <a:p>
            <a:r>
              <a:rPr lang="en-US" sz="2800" dirty="0"/>
              <a:t>Ricci, Levi-</a:t>
            </a:r>
            <a:r>
              <a:rPr lang="en-US" sz="2800" dirty="0" err="1"/>
              <a:t>Civita</a:t>
            </a:r>
            <a:r>
              <a:rPr lang="en-US" sz="2800" dirty="0"/>
              <a:t> 1900</a:t>
            </a:r>
          </a:p>
        </p:txBody>
      </p:sp>
      <p:sp>
        <p:nvSpPr>
          <p:cNvPr id="3" name="Content Placeholder 2">
            <a:extLst>
              <a:ext uri="{FF2B5EF4-FFF2-40B4-BE49-F238E27FC236}">
                <a16:creationId xmlns:a16="http://schemas.microsoft.com/office/drawing/2014/main" id="{835D1F33-F06E-87DA-59A2-86FC58938844}"/>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1A3ED222-E66B-DD29-6DC5-BF8DF480F283}"/>
              </a:ext>
            </a:extLst>
          </p:cNvPr>
          <p:cNvSpPr>
            <a:spLocks noGrp="1"/>
          </p:cNvSpPr>
          <p:nvPr>
            <p:ph type="sldNum" sz="quarter" idx="12"/>
          </p:nvPr>
        </p:nvSpPr>
        <p:spPr/>
        <p:txBody>
          <a:bodyPr/>
          <a:lstStyle/>
          <a:p>
            <a:fld id="{B9304382-F642-5846-B397-678ADB7FD52A}" type="slidenum">
              <a:rPr lang="en-US" smtClean="0"/>
              <a:t>36</a:t>
            </a:fld>
            <a:endParaRPr lang="en-US"/>
          </a:p>
        </p:txBody>
      </p:sp>
      <p:pic>
        <p:nvPicPr>
          <p:cNvPr id="5" name="Picture 4">
            <a:extLst>
              <a:ext uri="{FF2B5EF4-FFF2-40B4-BE49-F238E27FC236}">
                <a16:creationId xmlns:a16="http://schemas.microsoft.com/office/drawing/2014/main" id="{9609253F-DFFA-27E1-3324-157F6D8FF69A}"/>
              </a:ext>
            </a:extLst>
          </p:cNvPr>
          <p:cNvPicPr>
            <a:picLocks noChangeAspect="1"/>
          </p:cNvPicPr>
          <p:nvPr/>
        </p:nvPicPr>
        <p:blipFill>
          <a:blip r:embed="rId2"/>
          <a:stretch>
            <a:fillRect/>
          </a:stretch>
        </p:blipFill>
        <p:spPr>
          <a:xfrm>
            <a:off x="127136" y="964276"/>
            <a:ext cx="4245535" cy="5455734"/>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3CB394C-CE1B-D898-22AD-90DA576CB12F}"/>
              </a:ext>
            </a:extLst>
          </p:cNvPr>
          <p:cNvPicPr>
            <a:picLocks noChangeAspect="1"/>
          </p:cNvPicPr>
          <p:nvPr/>
        </p:nvPicPr>
        <p:blipFill>
          <a:blip r:embed="rId3"/>
          <a:stretch>
            <a:fillRect/>
          </a:stretch>
        </p:blipFill>
        <p:spPr>
          <a:xfrm>
            <a:off x="4202765" y="1152605"/>
            <a:ext cx="4248030" cy="5513293"/>
          </a:xfrm>
          <a:prstGeom prst="rect">
            <a:avLst/>
          </a:prstGeom>
          <a:ln>
            <a:solidFill>
              <a:schemeClr val="accent1">
                <a:shade val="15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858F7250-14E6-FF6C-3083-201CF0FA4BBA}"/>
              </a:ext>
            </a:extLst>
          </p:cNvPr>
          <p:cNvSpPr txBox="1"/>
          <p:nvPr/>
        </p:nvSpPr>
        <p:spPr>
          <a:xfrm>
            <a:off x="4487476" y="213817"/>
            <a:ext cx="1521438"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 general calculus.</a:t>
            </a:r>
          </a:p>
        </p:txBody>
      </p:sp>
      <p:grpSp>
        <p:nvGrpSpPr>
          <p:cNvPr id="12" name="Group 11">
            <a:extLst>
              <a:ext uri="{FF2B5EF4-FFF2-40B4-BE49-F238E27FC236}">
                <a16:creationId xmlns:a16="http://schemas.microsoft.com/office/drawing/2014/main" id="{B6C0A752-8E5D-E86A-DEA7-E049436915AC}"/>
              </a:ext>
            </a:extLst>
          </p:cNvPr>
          <p:cNvGrpSpPr/>
          <p:nvPr/>
        </p:nvGrpSpPr>
        <p:grpSpPr>
          <a:xfrm>
            <a:off x="714614" y="238205"/>
            <a:ext cx="7799297" cy="4264638"/>
            <a:chOff x="714614" y="238205"/>
            <a:chExt cx="7799297" cy="4264638"/>
          </a:xfrm>
        </p:grpSpPr>
        <p:sp>
          <p:nvSpPr>
            <p:cNvPr id="11" name="Freeform 10">
              <a:extLst>
                <a:ext uri="{FF2B5EF4-FFF2-40B4-BE49-F238E27FC236}">
                  <a16:creationId xmlns:a16="http://schemas.microsoft.com/office/drawing/2014/main" id="{7F2423E6-52B6-53F4-62EB-F006B6FAE25D}"/>
                </a:ext>
              </a:extLst>
            </p:cNvPr>
            <p:cNvSpPr/>
            <p:nvPr/>
          </p:nvSpPr>
          <p:spPr>
            <a:xfrm>
              <a:off x="5747657" y="238205"/>
              <a:ext cx="2389735" cy="645459"/>
            </a:xfrm>
            <a:custGeom>
              <a:avLst/>
              <a:gdLst>
                <a:gd name="connsiteX0" fmla="*/ 192101 w 2389735"/>
                <a:gd name="connsiteY0" fmla="*/ 0 h 645459"/>
                <a:gd name="connsiteX1" fmla="*/ 192101 w 2389735"/>
                <a:gd name="connsiteY1" fmla="*/ 0 h 645459"/>
                <a:gd name="connsiteX2" fmla="*/ 2382051 w 2389735"/>
                <a:gd name="connsiteY2" fmla="*/ 38420 h 645459"/>
                <a:gd name="connsiteX3" fmla="*/ 2389735 w 2389735"/>
                <a:gd name="connsiteY3" fmla="*/ 637775 h 645459"/>
                <a:gd name="connsiteX4" fmla="*/ 0 w 2389735"/>
                <a:gd name="connsiteY4" fmla="*/ 645459 h 645459"/>
                <a:gd name="connsiteX5" fmla="*/ 192101 w 2389735"/>
                <a:gd name="connsiteY5" fmla="*/ 0 h 64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735" h="645459">
                  <a:moveTo>
                    <a:pt x="192101" y="0"/>
                  </a:moveTo>
                  <a:lnTo>
                    <a:pt x="192101" y="0"/>
                  </a:lnTo>
                  <a:lnTo>
                    <a:pt x="2382051" y="38420"/>
                  </a:lnTo>
                  <a:cubicBezTo>
                    <a:pt x="2384612" y="238205"/>
                    <a:pt x="2387174" y="437990"/>
                    <a:pt x="2389735" y="637775"/>
                  </a:cubicBezTo>
                  <a:lnTo>
                    <a:pt x="0" y="645459"/>
                  </a:lnTo>
                  <a:lnTo>
                    <a:pt x="192101"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9B26632-74D0-E7E3-F51E-7E7B96E01E54}"/>
                </a:ext>
              </a:extLst>
            </p:cNvPr>
            <p:cNvSpPr txBox="1"/>
            <p:nvPr/>
          </p:nvSpPr>
          <p:spPr>
            <a:xfrm>
              <a:off x="5824499" y="245889"/>
              <a:ext cx="2689412"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Geometry only one specialized application.</a:t>
              </a:r>
            </a:p>
          </p:txBody>
        </p:sp>
        <p:sp>
          <p:nvSpPr>
            <p:cNvPr id="9" name="Freeform 8">
              <a:extLst>
                <a:ext uri="{FF2B5EF4-FFF2-40B4-BE49-F238E27FC236}">
                  <a16:creationId xmlns:a16="http://schemas.microsoft.com/office/drawing/2014/main" id="{12D71628-E1C2-5730-7020-4D2BDEA937A3}"/>
                </a:ext>
              </a:extLst>
            </p:cNvPr>
            <p:cNvSpPr/>
            <p:nvPr/>
          </p:nvSpPr>
          <p:spPr>
            <a:xfrm>
              <a:off x="714614" y="4264638"/>
              <a:ext cx="2866146" cy="238205"/>
            </a:xfrm>
            <a:custGeom>
              <a:avLst/>
              <a:gdLst>
                <a:gd name="connsiteX0" fmla="*/ 30736 w 2312894"/>
                <a:gd name="connsiteY0" fmla="*/ 0 h 238205"/>
                <a:gd name="connsiteX1" fmla="*/ 2297526 w 2312894"/>
                <a:gd name="connsiteY1" fmla="*/ 7684 h 238205"/>
                <a:gd name="connsiteX2" fmla="*/ 2312894 w 2312894"/>
                <a:gd name="connsiteY2" fmla="*/ 238205 h 238205"/>
                <a:gd name="connsiteX3" fmla="*/ 0 w 2312894"/>
                <a:gd name="connsiteY3" fmla="*/ 222837 h 238205"/>
                <a:gd name="connsiteX4" fmla="*/ 30736 w 2312894"/>
                <a:gd name="connsiteY4" fmla="*/ 0 h 23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894" h="238205">
                  <a:moveTo>
                    <a:pt x="30736" y="0"/>
                  </a:moveTo>
                  <a:lnTo>
                    <a:pt x="2297526" y="7684"/>
                  </a:lnTo>
                  <a:lnTo>
                    <a:pt x="2312894" y="238205"/>
                  </a:lnTo>
                  <a:lnTo>
                    <a:pt x="0" y="222837"/>
                  </a:lnTo>
                  <a:lnTo>
                    <a:pt x="30736"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0E3E00D1-FA2A-BA2C-6E16-3EF4CAFE0ACD}"/>
                </a:ext>
              </a:extLst>
            </p:cNvPr>
            <p:cNvSpPr/>
            <p:nvPr/>
          </p:nvSpPr>
          <p:spPr>
            <a:xfrm>
              <a:off x="5486400" y="1371600"/>
              <a:ext cx="1575227" cy="238205"/>
            </a:xfrm>
            <a:custGeom>
              <a:avLst/>
              <a:gdLst>
                <a:gd name="connsiteX0" fmla="*/ 30736 w 2312894"/>
                <a:gd name="connsiteY0" fmla="*/ 0 h 238205"/>
                <a:gd name="connsiteX1" fmla="*/ 2297526 w 2312894"/>
                <a:gd name="connsiteY1" fmla="*/ 7684 h 238205"/>
                <a:gd name="connsiteX2" fmla="*/ 2312894 w 2312894"/>
                <a:gd name="connsiteY2" fmla="*/ 238205 h 238205"/>
                <a:gd name="connsiteX3" fmla="*/ 0 w 2312894"/>
                <a:gd name="connsiteY3" fmla="*/ 222837 h 238205"/>
                <a:gd name="connsiteX4" fmla="*/ 30736 w 2312894"/>
                <a:gd name="connsiteY4" fmla="*/ 0 h 23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894" h="238205">
                  <a:moveTo>
                    <a:pt x="30736" y="0"/>
                  </a:moveTo>
                  <a:lnTo>
                    <a:pt x="2297526" y="7684"/>
                  </a:lnTo>
                  <a:lnTo>
                    <a:pt x="2312894" y="238205"/>
                  </a:lnTo>
                  <a:lnTo>
                    <a:pt x="0" y="222837"/>
                  </a:lnTo>
                  <a:lnTo>
                    <a:pt x="30736"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person wearing glasses and a suit&#10;&#10;Description automatically generated">
            <a:extLst>
              <a:ext uri="{FF2B5EF4-FFF2-40B4-BE49-F238E27FC236}">
                <a16:creationId xmlns:a16="http://schemas.microsoft.com/office/drawing/2014/main" id="{2ECE4E8C-827C-9F2D-AEED-7256288D24C1}"/>
              </a:ext>
            </a:extLst>
          </p:cNvPr>
          <p:cNvPicPr>
            <a:picLocks noChangeAspect="1"/>
          </p:cNvPicPr>
          <p:nvPr/>
        </p:nvPicPr>
        <p:blipFill>
          <a:blip r:embed="rId4"/>
          <a:stretch>
            <a:fillRect/>
          </a:stretch>
        </p:blipFill>
        <p:spPr>
          <a:xfrm>
            <a:off x="143013" y="78533"/>
            <a:ext cx="683923" cy="811521"/>
          </a:xfrm>
          <a:prstGeom prst="rect">
            <a:avLst/>
          </a:prstGeom>
        </p:spPr>
      </p:pic>
    </p:spTree>
    <p:extLst>
      <p:ext uri="{BB962C8B-B14F-4D97-AF65-F5344CB8AC3E}">
        <p14:creationId xmlns:p14="http://schemas.microsoft.com/office/powerpoint/2010/main" val="196135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B0596-96D7-014C-421B-273C50B78D96}"/>
              </a:ext>
            </a:extLst>
          </p:cNvPr>
          <p:cNvSpPr>
            <a:spLocks noGrp="1"/>
          </p:cNvSpPr>
          <p:nvPr>
            <p:ph type="title"/>
          </p:nvPr>
        </p:nvSpPr>
        <p:spPr>
          <a:xfrm>
            <a:off x="252132" y="242182"/>
            <a:ext cx="7886700" cy="464750"/>
          </a:xfrm>
        </p:spPr>
        <p:txBody>
          <a:bodyPr>
            <a:normAutofit fontScale="90000"/>
          </a:bodyPr>
          <a:lstStyle/>
          <a:p>
            <a:r>
              <a:rPr lang="en-US" dirty="0"/>
              <a:t>Einstein and Grossmann, 1913</a:t>
            </a:r>
          </a:p>
        </p:txBody>
      </p:sp>
      <p:sp>
        <p:nvSpPr>
          <p:cNvPr id="3" name="Content Placeholder 2">
            <a:extLst>
              <a:ext uri="{FF2B5EF4-FFF2-40B4-BE49-F238E27FC236}">
                <a16:creationId xmlns:a16="http://schemas.microsoft.com/office/drawing/2014/main" id="{326A4188-5F60-00EC-F117-F0C5CACF2167}"/>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E752096D-ACF3-22C9-E356-C9AA743B7AD0}"/>
              </a:ext>
            </a:extLst>
          </p:cNvPr>
          <p:cNvSpPr>
            <a:spLocks noGrp="1"/>
          </p:cNvSpPr>
          <p:nvPr>
            <p:ph type="sldNum" sz="quarter" idx="12"/>
          </p:nvPr>
        </p:nvSpPr>
        <p:spPr/>
        <p:txBody>
          <a:bodyPr/>
          <a:lstStyle/>
          <a:p>
            <a:fld id="{B9304382-F642-5846-B397-678ADB7FD52A}" type="slidenum">
              <a:rPr lang="en-US" smtClean="0"/>
              <a:t>37</a:t>
            </a:fld>
            <a:endParaRPr lang="en-US"/>
          </a:p>
        </p:txBody>
      </p:sp>
      <p:pic>
        <p:nvPicPr>
          <p:cNvPr id="6" name="Picture 5" descr="A close-up of a document&#10;&#10;Description automatically generated">
            <a:extLst>
              <a:ext uri="{FF2B5EF4-FFF2-40B4-BE49-F238E27FC236}">
                <a16:creationId xmlns:a16="http://schemas.microsoft.com/office/drawing/2014/main" id="{63F07583-FAE9-5062-97C0-B9EA268190C5}"/>
              </a:ext>
            </a:extLst>
          </p:cNvPr>
          <p:cNvPicPr>
            <a:picLocks noChangeAspect="1"/>
          </p:cNvPicPr>
          <p:nvPr/>
        </p:nvPicPr>
        <p:blipFill>
          <a:blip r:embed="rId2"/>
          <a:stretch>
            <a:fillRect/>
          </a:stretch>
        </p:blipFill>
        <p:spPr>
          <a:xfrm>
            <a:off x="313106" y="868294"/>
            <a:ext cx="3708298" cy="5567083"/>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8" name="Picture 7" descr="A close-up of a document&#10;&#10;Description automatically generated">
            <a:extLst>
              <a:ext uri="{FF2B5EF4-FFF2-40B4-BE49-F238E27FC236}">
                <a16:creationId xmlns:a16="http://schemas.microsoft.com/office/drawing/2014/main" id="{29E51383-7915-E752-6998-3B0CF1CCE52C}"/>
              </a:ext>
            </a:extLst>
          </p:cNvPr>
          <p:cNvPicPr>
            <a:picLocks noChangeAspect="1"/>
          </p:cNvPicPr>
          <p:nvPr/>
        </p:nvPicPr>
        <p:blipFill>
          <a:blip r:embed="rId3"/>
          <a:stretch>
            <a:fillRect/>
          </a:stretch>
        </p:blipFill>
        <p:spPr>
          <a:xfrm>
            <a:off x="984453" y="1060397"/>
            <a:ext cx="3914076" cy="5582450"/>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12" name="Picture 11" descr="A paper with text and numbers&#10;&#10;Description automatically generated">
            <a:extLst>
              <a:ext uri="{FF2B5EF4-FFF2-40B4-BE49-F238E27FC236}">
                <a16:creationId xmlns:a16="http://schemas.microsoft.com/office/drawing/2014/main" id="{B1D562F0-214A-70B6-BBDC-C3E985596C65}"/>
              </a:ext>
            </a:extLst>
          </p:cNvPr>
          <p:cNvPicPr>
            <a:picLocks noChangeAspect="1"/>
          </p:cNvPicPr>
          <p:nvPr/>
        </p:nvPicPr>
        <p:blipFill>
          <a:blip r:embed="rId4"/>
          <a:stretch>
            <a:fillRect/>
          </a:stretch>
        </p:blipFill>
        <p:spPr>
          <a:xfrm>
            <a:off x="2552505" y="922084"/>
            <a:ext cx="3354919" cy="5590134"/>
          </a:xfrm>
          <a:prstGeom prst="rect">
            <a:avLst/>
          </a:prstGeom>
          <a:ln>
            <a:solidFill>
              <a:schemeClr val="accent1">
                <a:shade val="15000"/>
              </a:schemeClr>
            </a:solidFill>
          </a:ln>
          <a:effectLst>
            <a:outerShdw blurRad="508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B05A9AD9-7C6E-1135-43FD-3D12538032FA}"/>
              </a:ext>
            </a:extLst>
          </p:cNvPr>
          <p:cNvGrpSpPr/>
          <p:nvPr/>
        </p:nvGrpSpPr>
        <p:grpSpPr>
          <a:xfrm>
            <a:off x="2620255" y="1267864"/>
            <a:ext cx="6224068" cy="2308324"/>
            <a:chOff x="2620255" y="1267864"/>
            <a:chExt cx="6224068" cy="2308324"/>
          </a:xfrm>
        </p:grpSpPr>
        <p:sp>
          <p:nvSpPr>
            <p:cNvPr id="15" name="Freeform 14">
              <a:extLst>
                <a:ext uri="{FF2B5EF4-FFF2-40B4-BE49-F238E27FC236}">
                  <a16:creationId xmlns:a16="http://schemas.microsoft.com/office/drawing/2014/main" id="{7E408F50-A529-B553-0876-89E6D94F8CA3}"/>
                </a:ext>
              </a:extLst>
            </p:cNvPr>
            <p:cNvSpPr/>
            <p:nvPr/>
          </p:nvSpPr>
          <p:spPr>
            <a:xfrm>
              <a:off x="6247119" y="1313970"/>
              <a:ext cx="2597204" cy="637775"/>
            </a:xfrm>
            <a:custGeom>
              <a:avLst/>
              <a:gdLst>
                <a:gd name="connsiteX0" fmla="*/ 107577 w 2597204"/>
                <a:gd name="connsiteY0" fmla="*/ 0 h 891348"/>
                <a:gd name="connsiteX1" fmla="*/ 2597204 w 2597204"/>
                <a:gd name="connsiteY1" fmla="*/ 53788 h 891348"/>
                <a:gd name="connsiteX2" fmla="*/ 2366683 w 2597204"/>
                <a:gd name="connsiteY2" fmla="*/ 891348 h 891348"/>
                <a:gd name="connsiteX3" fmla="*/ 0 w 2597204"/>
                <a:gd name="connsiteY3" fmla="*/ 822191 h 891348"/>
                <a:gd name="connsiteX4" fmla="*/ 107577 w 2597204"/>
                <a:gd name="connsiteY4" fmla="*/ 0 h 891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204" h="891348">
                  <a:moveTo>
                    <a:pt x="107577" y="0"/>
                  </a:moveTo>
                  <a:lnTo>
                    <a:pt x="2597204" y="53788"/>
                  </a:lnTo>
                  <a:lnTo>
                    <a:pt x="2366683" y="891348"/>
                  </a:lnTo>
                  <a:lnTo>
                    <a:pt x="0" y="822191"/>
                  </a:lnTo>
                  <a:lnTo>
                    <a:pt x="107577"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4D7A6E8-6E70-D7D3-9767-53FC7FEFC377}"/>
                </a:ext>
              </a:extLst>
            </p:cNvPr>
            <p:cNvSpPr txBox="1"/>
            <p:nvPr/>
          </p:nvSpPr>
          <p:spPr>
            <a:xfrm>
              <a:off x="6270170" y="1267864"/>
              <a:ext cx="2558783" cy="2308324"/>
            </a:xfrm>
            <a:prstGeom prst="rect">
              <a:avLst/>
            </a:prstGeom>
            <a:noFill/>
          </p:spPr>
          <p:txBody>
            <a:bodyPr wrap="square" rtlCol="0">
              <a:spAutoFit/>
            </a:bodyPr>
            <a:lstStyle/>
            <a:p>
              <a:pPr algn="l"/>
              <a:r>
                <a:rPr lang="en-US" sz="1800" dirty="0">
                  <a:effectLst/>
                  <a:latin typeface="Times New Roman" panose="02020603050405020304" pitchFamily="18" charset="0"/>
                  <a:ea typeface="Calibri" panose="020F0502020204030204" pitchFamily="34" charset="0"/>
                </a:rPr>
                <a:t>… I have deliberately set aside geometrical aids, since, in my opinion, they contribute little to the intuitive understanding [</a:t>
              </a:r>
              <a:r>
                <a:rPr lang="en-US" sz="1800" dirty="0" err="1">
                  <a:effectLst/>
                  <a:latin typeface="Times New Roman" panose="02020603050405020304" pitchFamily="18" charset="0"/>
                  <a:ea typeface="Calibri" panose="020F0502020204030204" pitchFamily="34" charset="0"/>
                </a:rPr>
                <a:t>Veranschaulichung</a:t>
              </a:r>
              <a:r>
                <a:rPr lang="en-US" sz="1800" dirty="0">
                  <a:effectLst/>
                  <a:latin typeface="Times New Roman" panose="02020603050405020304" pitchFamily="18" charset="0"/>
                  <a:ea typeface="Calibri" panose="020F0502020204030204" pitchFamily="34" charset="0"/>
                </a:rPr>
                <a:t>] of the formation of concepts of the vector analysis.</a:t>
              </a:r>
              <a:r>
                <a:rPr lang="en-US" dirty="0">
                  <a:effectLst/>
                </a:rPr>
                <a:t> </a:t>
              </a:r>
              <a:endParaRPr lang="en-US" dirty="0">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5EDA7D2A-A921-E5A9-BC03-D6E0F3337796}"/>
                </a:ext>
              </a:extLst>
            </p:cNvPr>
            <p:cNvSpPr/>
            <p:nvPr/>
          </p:nvSpPr>
          <p:spPr>
            <a:xfrm>
              <a:off x="2620255" y="1921008"/>
              <a:ext cx="3288767" cy="522515"/>
            </a:xfrm>
            <a:custGeom>
              <a:avLst/>
              <a:gdLst>
                <a:gd name="connsiteX0" fmla="*/ 507147 w 3288767"/>
                <a:gd name="connsiteY0" fmla="*/ 15368 h 522515"/>
                <a:gd name="connsiteX1" fmla="*/ 3288767 w 3288767"/>
                <a:gd name="connsiteY1" fmla="*/ 0 h 522515"/>
                <a:gd name="connsiteX2" fmla="*/ 3173506 w 3288767"/>
                <a:gd name="connsiteY2" fmla="*/ 522515 h 522515"/>
                <a:gd name="connsiteX3" fmla="*/ 0 w 3288767"/>
                <a:gd name="connsiteY3" fmla="*/ 484095 h 522515"/>
                <a:gd name="connsiteX4" fmla="*/ 507147 w 3288767"/>
                <a:gd name="connsiteY4" fmla="*/ 15368 h 522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8767" h="522515">
                  <a:moveTo>
                    <a:pt x="507147" y="15368"/>
                  </a:moveTo>
                  <a:lnTo>
                    <a:pt x="3288767" y="0"/>
                  </a:lnTo>
                  <a:lnTo>
                    <a:pt x="3173506" y="522515"/>
                  </a:lnTo>
                  <a:lnTo>
                    <a:pt x="0" y="484095"/>
                  </a:lnTo>
                  <a:lnTo>
                    <a:pt x="507147" y="15368"/>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A person with a mustache&#10;&#10;Description automatically generated">
            <a:extLst>
              <a:ext uri="{FF2B5EF4-FFF2-40B4-BE49-F238E27FC236}">
                <a16:creationId xmlns:a16="http://schemas.microsoft.com/office/drawing/2014/main" id="{134E6D58-15D9-5BE1-7A28-AB85C2AFDC47}"/>
              </a:ext>
            </a:extLst>
          </p:cNvPr>
          <p:cNvPicPr>
            <a:picLocks noChangeAspect="1"/>
          </p:cNvPicPr>
          <p:nvPr/>
        </p:nvPicPr>
        <p:blipFill>
          <a:blip r:embed="rId5"/>
          <a:stretch>
            <a:fillRect/>
          </a:stretch>
        </p:blipFill>
        <p:spPr>
          <a:xfrm>
            <a:off x="6806206" y="0"/>
            <a:ext cx="1068244" cy="1299431"/>
          </a:xfrm>
          <a:prstGeom prst="rect">
            <a:avLst/>
          </a:prstGeom>
        </p:spPr>
      </p:pic>
    </p:spTree>
    <p:extLst>
      <p:ext uri="{BB962C8B-B14F-4D97-AF65-F5344CB8AC3E}">
        <p14:creationId xmlns:p14="http://schemas.microsoft.com/office/powerpoint/2010/main" val="394274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572D4EF-4CE9-D8F7-06A5-63EBBDF4165B}"/>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F74BC-3A5C-D7F3-6973-D4ABFEF47550}"/>
              </a:ext>
            </a:extLst>
          </p:cNvPr>
          <p:cNvSpPr>
            <a:spLocks noGrp="1"/>
          </p:cNvSpPr>
          <p:nvPr>
            <p:ph type="title"/>
          </p:nvPr>
        </p:nvSpPr>
        <p:spPr>
          <a:xfrm>
            <a:off x="998924" y="1652068"/>
            <a:ext cx="5046009" cy="2428154"/>
          </a:xfrm>
        </p:spPr>
        <p:txBody>
          <a:bodyPr>
            <a:normAutofit/>
          </a:bodyPr>
          <a:lstStyle/>
          <a:p>
            <a:pPr algn="r"/>
            <a:r>
              <a:rPr lang="en-US" sz="6700" dirty="0"/>
              <a:t>Singularities?</a:t>
            </a:r>
            <a:br>
              <a:rPr lang="en-US" dirty="0"/>
            </a:br>
            <a:endParaRPr lang="en-US" dirty="0"/>
          </a:p>
        </p:txBody>
      </p:sp>
      <p:sp>
        <p:nvSpPr>
          <p:cNvPr id="3" name="Content Placeholder 2">
            <a:extLst>
              <a:ext uri="{FF2B5EF4-FFF2-40B4-BE49-F238E27FC236}">
                <a16:creationId xmlns:a16="http://schemas.microsoft.com/office/drawing/2014/main" id="{A9F9CCA3-576D-9DBE-788D-4E4F335DAEE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9E23BE2-4379-E86F-2826-C21FF85957A0}"/>
              </a:ext>
            </a:extLst>
          </p:cNvPr>
          <p:cNvSpPr>
            <a:spLocks noGrp="1"/>
          </p:cNvSpPr>
          <p:nvPr>
            <p:ph type="sldNum" sz="quarter" idx="12"/>
          </p:nvPr>
        </p:nvSpPr>
        <p:spPr/>
        <p:txBody>
          <a:bodyPr/>
          <a:lstStyle/>
          <a:p>
            <a:fld id="{B9304382-F642-5846-B397-678ADB7FD52A}" type="slidenum">
              <a:rPr lang="en-US" smtClean="0"/>
              <a:t>38</a:t>
            </a:fld>
            <a:endParaRPr lang="en-US"/>
          </a:p>
        </p:txBody>
      </p:sp>
    </p:spTree>
    <p:extLst>
      <p:ext uri="{BB962C8B-B14F-4D97-AF65-F5344CB8AC3E}">
        <p14:creationId xmlns:p14="http://schemas.microsoft.com/office/powerpoint/2010/main" val="318846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DCBBA6F4-8DB3-11CE-3362-F7EF595CC10D}"/>
              </a:ext>
            </a:extLst>
          </p:cNvPr>
          <p:cNvSpPr/>
          <p:nvPr/>
        </p:nvSpPr>
        <p:spPr>
          <a:xfrm>
            <a:off x="476410" y="1014292"/>
            <a:ext cx="1052713" cy="899032"/>
          </a:xfrm>
          <a:custGeom>
            <a:avLst/>
            <a:gdLst>
              <a:gd name="connsiteX0" fmla="*/ 169049 w 1052713"/>
              <a:gd name="connsiteY0" fmla="*/ 0 h 899032"/>
              <a:gd name="connsiteX1" fmla="*/ 1052713 w 1052713"/>
              <a:gd name="connsiteY1" fmla="*/ 153681 h 899032"/>
              <a:gd name="connsiteX2" fmla="*/ 1037345 w 1052713"/>
              <a:gd name="connsiteY2" fmla="*/ 683879 h 899032"/>
              <a:gd name="connsiteX3" fmla="*/ 0 w 1052713"/>
              <a:gd name="connsiteY3" fmla="*/ 899032 h 899032"/>
              <a:gd name="connsiteX4" fmla="*/ 169049 w 1052713"/>
              <a:gd name="connsiteY4" fmla="*/ 0 h 89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3" h="899032">
                <a:moveTo>
                  <a:pt x="169049" y="0"/>
                </a:moveTo>
                <a:lnTo>
                  <a:pt x="1052713" y="153681"/>
                </a:lnTo>
                <a:lnTo>
                  <a:pt x="1037345" y="683879"/>
                </a:lnTo>
                <a:lnTo>
                  <a:pt x="0" y="899032"/>
                </a:lnTo>
                <a:lnTo>
                  <a:pt x="169049"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BED959-F0E0-7D68-8FF7-E6720C44199D}"/>
              </a:ext>
            </a:extLst>
          </p:cNvPr>
          <p:cNvSpPr>
            <a:spLocks noGrp="1"/>
          </p:cNvSpPr>
          <p:nvPr>
            <p:ph type="title"/>
          </p:nvPr>
        </p:nvSpPr>
        <p:spPr>
          <a:xfrm>
            <a:off x="628650" y="365126"/>
            <a:ext cx="7886700" cy="710639"/>
          </a:xfrm>
        </p:spPr>
        <p:txBody>
          <a:bodyPr/>
          <a:lstStyle/>
          <a:p>
            <a:r>
              <a:rPr lang="en-US" dirty="0"/>
              <a:t>The Nineteenth Century</a:t>
            </a:r>
          </a:p>
        </p:txBody>
      </p:sp>
      <p:sp>
        <p:nvSpPr>
          <p:cNvPr id="3" name="Content Placeholder 2">
            <a:extLst>
              <a:ext uri="{FF2B5EF4-FFF2-40B4-BE49-F238E27FC236}">
                <a16:creationId xmlns:a16="http://schemas.microsoft.com/office/drawing/2014/main" id="{FF42E0A3-3D56-C306-D587-BA036C95AC64}"/>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E058288F-2C78-AECD-73DB-A3087FCF804E}"/>
              </a:ext>
            </a:extLst>
          </p:cNvPr>
          <p:cNvSpPr>
            <a:spLocks noGrp="1"/>
          </p:cNvSpPr>
          <p:nvPr>
            <p:ph type="sldNum" sz="quarter" idx="12"/>
          </p:nvPr>
        </p:nvSpPr>
        <p:spPr/>
        <p:txBody>
          <a:bodyPr/>
          <a:lstStyle/>
          <a:p>
            <a:fld id="{B9304382-F642-5846-B397-678ADB7FD52A}" type="slidenum">
              <a:rPr lang="en-US" smtClean="0"/>
              <a:t>39</a:t>
            </a:fld>
            <a:endParaRPr lang="en-US"/>
          </a:p>
        </p:txBody>
      </p:sp>
      <p:sp>
        <p:nvSpPr>
          <p:cNvPr id="6" name="TextBox 5">
            <a:extLst>
              <a:ext uri="{FF2B5EF4-FFF2-40B4-BE49-F238E27FC236}">
                <a16:creationId xmlns:a16="http://schemas.microsoft.com/office/drawing/2014/main" id="{A0B14506-F555-8D62-19B8-0DAD49141B66}"/>
              </a:ext>
            </a:extLst>
          </p:cNvPr>
          <p:cNvSpPr txBox="1"/>
          <p:nvPr/>
        </p:nvSpPr>
        <p:spPr>
          <a:xfrm>
            <a:off x="699247" y="1152605"/>
            <a:ext cx="5555556" cy="615553"/>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Most common appearance</a:t>
            </a:r>
            <a:r>
              <a:rPr lang="en-US" dirty="0">
                <a:latin typeface="Times New Roman" panose="02020603050405020304" pitchFamily="18" charset="0"/>
                <a:cs typeface="Times New Roman" panose="02020603050405020304" pitchFamily="18" charset="0"/>
              </a:rPr>
              <a:t> in geometry. </a:t>
            </a:r>
            <a:r>
              <a:rPr lang="en-US" sz="1400" dirty="0">
                <a:latin typeface="Times New Roman" panose="02020603050405020304" pitchFamily="18" charset="0"/>
                <a:cs typeface="Times New Roman" panose="02020603050405020304" pitchFamily="18" charset="0"/>
              </a:rPr>
              <a:t>A feature of curves and surfaces to be investigated. Some are smooth; some are kinked.</a:t>
            </a:r>
            <a:endParaRPr lang="en-US"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5F04A15F-6BDC-6B9A-706B-ED0F41669A94}"/>
              </a:ext>
            </a:extLst>
          </p:cNvPr>
          <p:cNvGrpSpPr/>
          <p:nvPr/>
        </p:nvGrpSpPr>
        <p:grpSpPr>
          <a:xfrm>
            <a:off x="3810000" y="1981200"/>
            <a:ext cx="3459096" cy="899032"/>
            <a:chOff x="3810000" y="1981200"/>
            <a:chExt cx="3459096" cy="899032"/>
          </a:xfrm>
        </p:grpSpPr>
        <p:sp>
          <p:nvSpPr>
            <p:cNvPr id="11" name="Freeform 10">
              <a:extLst>
                <a:ext uri="{FF2B5EF4-FFF2-40B4-BE49-F238E27FC236}">
                  <a16:creationId xmlns:a16="http://schemas.microsoft.com/office/drawing/2014/main" id="{1EA77956-1C09-624B-C89B-CF2BF02062A3}"/>
                </a:ext>
              </a:extLst>
            </p:cNvPr>
            <p:cNvSpPr/>
            <p:nvPr/>
          </p:nvSpPr>
          <p:spPr>
            <a:xfrm>
              <a:off x="3810000" y="1981200"/>
              <a:ext cx="1052713" cy="899032"/>
            </a:xfrm>
            <a:custGeom>
              <a:avLst/>
              <a:gdLst>
                <a:gd name="connsiteX0" fmla="*/ 169049 w 1052713"/>
                <a:gd name="connsiteY0" fmla="*/ 0 h 899032"/>
                <a:gd name="connsiteX1" fmla="*/ 1052713 w 1052713"/>
                <a:gd name="connsiteY1" fmla="*/ 153681 h 899032"/>
                <a:gd name="connsiteX2" fmla="*/ 1037345 w 1052713"/>
                <a:gd name="connsiteY2" fmla="*/ 683879 h 899032"/>
                <a:gd name="connsiteX3" fmla="*/ 0 w 1052713"/>
                <a:gd name="connsiteY3" fmla="*/ 899032 h 899032"/>
                <a:gd name="connsiteX4" fmla="*/ 169049 w 1052713"/>
                <a:gd name="connsiteY4" fmla="*/ 0 h 89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3" h="899032">
                  <a:moveTo>
                    <a:pt x="169049" y="0"/>
                  </a:moveTo>
                  <a:lnTo>
                    <a:pt x="1052713" y="153681"/>
                  </a:lnTo>
                  <a:lnTo>
                    <a:pt x="1037345" y="683879"/>
                  </a:lnTo>
                  <a:lnTo>
                    <a:pt x="0" y="899032"/>
                  </a:lnTo>
                  <a:lnTo>
                    <a:pt x="169049"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BD824AA-0CCC-424C-0E20-93111C8E0D87}"/>
                </a:ext>
              </a:extLst>
            </p:cNvPr>
            <p:cNvSpPr txBox="1"/>
            <p:nvPr/>
          </p:nvSpPr>
          <p:spPr>
            <a:xfrm>
              <a:off x="4057170" y="2120793"/>
              <a:ext cx="3211926"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Rare mention in physics. Untroubling.</a:t>
              </a:r>
            </a:p>
          </p:txBody>
        </p:sp>
      </p:grpSp>
      <p:pic>
        <p:nvPicPr>
          <p:cNvPr id="9" name="Picture 8" descr="A page of a math equation&#10;&#10;Description automatically generated">
            <a:extLst>
              <a:ext uri="{FF2B5EF4-FFF2-40B4-BE49-F238E27FC236}">
                <a16:creationId xmlns:a16="http://schemas.microsoft.com/office/drawing/2014/main" id="{B0AB37C9-5CFF-4E85-642E-9CDC9AA22968}"/>
              </a:ext>
            </a:extLst>
          </p:cNvPr>
          <p:cNvPicPr>
            <a:picLocks noChangeAspect="1"/>
          </p:cNvPicPr>
          <p:nvPr/>
        </p:nvPicPr>
        <p:blipFill>
          <a:blip r:embed="rId2"/>
          <a:stretch>
            <a:fillRect/>
          </a:stretch>
        </p:blipFill>
        <p:spPr>
          <a:xfrm>
            <a:off x="672107" y="2101584"/>
            <a:ext cx="2999191" cy="4468265"/>
          </a:xfrm>
          <a:prstGeom prst="rect">
            <a:avLst/>
          </a:prstGeom>
          <a:ln>
            <a:solidFill>
              <a:schemeClr val="accent1">
                <a:shade val="15000"/>
              </a:schemeClr>
            </a:solidFill>
          </a:ln>
          <a:effectLst>
            <a:outerShdw blurRad="50800" dist="38100" dir="2700000" algn="tl" rotWithShape="0">
              <a:prstClr val="black">
                <a:alpha val="40000"/>
              </a:prstClr>
            </a:outerShdw>
          </a:effectLst>
        </p:spPr>
      </p:pic>
      <p:grpSp>
        <p:nvGrpSpPr>
          <p:cNvPr id="19" name="Group 18">
            <a:extLst>
              <a:ext uri="{FF2B5EF4-FFF2-40B4-BE49-F238E27FC236}">
                <a16:creationId xmlns:a16="http://schemas.microsoft.com/office/drawing/2014/main" id="{DE29D939-E5D1-EE99-D654-22F6A13411EC}"/>
              </a:ext>
            </a:extLst>
          </p:cNvPr>
          <p:cNvGrpSpPr/>
          <p:nvPr/>
        </p:nvGrpSpPr>
        <p:grpSpPr>
          <a:xfrm>
            <a:off x="691563" y="3019825"/>
            <a:ext cx="8026819" cy="2866145"/>
            <a:chOff x="691563" y="3019825"/>
            <a:chExt cx="8026819" cy="2866145"/>
          </a:xfrm>
        </p:grpSpPr>
        <p:grpSp>
          <p:nvGrpSpPr>
            <p:cNvPr id="15" name="Group 14">
              <a:extLst>
                <a:ext uri="{FF2B5EF4-FFF2-40B4-BE49-F238E27FC236}">
                  <a16:creationId xmlns:a16="http://schemas.microsoft.com/office/drawing/2014/main" id="{6F32C139-17C0-AD47-0FE9-467FEC5760ED}"/>
                </a:ext>
              </a:extLst>
            </p:cNvPr>
            <p:cNvGrpSpPr/>
            <p:nvPr/>
          </p:nvGrpSpPr>
          <p:grpSpPr>
            <a:xfrm>
              <a:off x="691563" y="3019825"/>
              <a:ext cx="6654373" cy="2866145"/>
              <a:chOff x="691563" y="3019825"/>
              <a:chExt cx="6654373" cy="2866145"/>
            </a:xfrm>
          </p:grpSpPr>
          <p:sp>
            <p:nvSpPr>
              <p:cNvPr id="14" name="Freeform 13">
                <a:extLst>
                  <a:ext uri="{FF2B5EF4-FFF2-40B4-BE49-F238E27FC236}">
                    <a16:creationId xmlns:a16="http://schemas.microsoft.com/office/drawing/2014/main" id="{DF4EF089-ECA1-E3B3-231B-7ACE9AEE1C10}"/>
                  </a:ext>
                </a:extLst>
              </p:cNvPr>
              <p:cNvSpPr/>
              <p:nvPr/>
            </p:nvSpPr>
            <p:spPr>
              <a:xfrm>
                <a:off x="3826649" y="3019825"/>
                <a:ext cx="3519287" cy="2866145"/>
              </a:xfrm>
              <a:custGeom>
                <a:avLst/>
                <a:gdLst>
                  <a:gd name="connsiteX0" fmla="*/ 215153 w 3519287"/>
                  <a:gd name="connsiteY0" fmla="*/ 0 h 2697096"/>
                  <a:gd name="connsiteX1" fmla="*/ 3519287 w 3519287"/>
                  <a:gd name="connsiteY1" fmla="*/ 53788 h 2697096"/>
                  <a:gd name="connsiteX2" fmla="*/ 3396343 w 3519287"/>
                  <a:gd name="connsiteY2" fmla="*/ 2697096 h 2697096"/>
                  <a:gd name="connsiteX3" fmla="*/ 3319502 w 3519287"/>
                  <a:gd name="connsiteY3" fmla="*/ 2697096 h 2697096"/>
                  <a:gd name="connsiteX4" fmla="*/ 0 w 3519287"/>
                  <a:gd name="connsiteY4" fmla="*/ 2643308 h 2697096"/>
                  <a:gd name="connsiteX5" fmla="*/ 215153 w 3519287"/>
                  <a:gd name="connsiteY5" fmla="*/ 0 h 269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9287" h="2697096">
                    <a:moveTo>
                      <a:pt x="215153" y="0"/>
                    </a:moveTo>
                    <a:lnTo>
                      <a:pt x="3519287" y="53788"/>
                    </a:lnTo>
                    <a:lnTo>
                      <a:pt x="3396343" y="2697096"/>
                    </a:lnTo>
                    <a:lnTo>
                      <a:pt x="3319502" y="2697096"/>
                    </a:lnTo>
                    <a:lnTo>
                      <a:pt x="0" y="2643308"/>
                    </a:lnTo>
                    <a:lnTo>
                      <a:pt x="215153"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6D24B37-E74B-CDAF-E502-FAAAEF4EA3CA}"/>
                  </a:ext>
                </a:extLst>
              </p:cNvPr>
              <p:cNvSpPr txBox="1"/>
              <p:nvPr/>
            </p:nvSpPr>
            <p:spPr>
              <a:xfrm>
                <a:off x="4105835" y="3029430"/>
                <a:ext cx="3211926" cy="2585323"/>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Maxwell, </a:t>
                </a:r>
                <a:r>
                  <a:rPr lang="en-US" i="1" dirty="0">
                    <a:latin typeface="Times New Roman" panose="02020603050405020304" pitchFamily="18" charset="0"/>
                    <a:cs typeface="Times New Roman" panose="02020603050405020304" pitchFamily="18" charset="0"/>
                  </a:rPr>
                  <a:t>Treatise,</a:t>
                </a:r>
                <a:r>
                  <a:rPr lang="en-US" dirty="0">
                    <a:latin typeface="Times New Roman" panose="02020603050405020304" pitchFamily="18" charset="0"/>
                    <a:cs typeface="Times New Roman" panose="02020603050405020304" pitchFamily="18" charset="0"/>
                  </a:rPr>
                  <a:t> 1873, p. 157</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rPr>
                  <a:t>At the point (</a:t>
                </a:r>
                <a:r>
                  <a:rPr lang="en-US" sz="1800" i="1" dirty="0">
                    <a:effectLst/>
                    <a:latin typeface="Times New Roman" panose="02020603050405020304" pitchFamily="18" charset="0"/>
                    <a:ea typeface="Calibri" panose="020F0502020204030204" pitchFamily="34" charset="0"/>
                  </a:rPr>
                  <a:t>a</a:t>
                </a:r>
                <a:r>
                  <a:rPr lang="en-US" sz="1800" dirty="0">
                    <a:effectLst/>
                    <a:latin typeface="Times New Roman" panose="02020603050405020304" pitchFamily="18" charset="0"/>
                    <a:ea typeface="Calibri" panose="020F0502020204030204" pitchFamily="34" charset="0"/>
                  </a:rPr>
                  <a:t>, </a:t>
                </a:r>
                <a:r>
                  <a:rPr lang="en-US" sz="1800" i="1" dirty="0">
                    <a:effectLst/>
                    <a:latin typeface="Times New Roman" panose="02020603050405020304" pitchFamily="18" charset="0"/>
                    <a:ea typeface="Calibri" panose="020F0502020204030204" pitchFamily="34" charset="0"/>
                  </a:rPr>
                  <a:t>b</a:t>
                </a:r>
                <a:r>
                  <a:rPr lang="en-US" sz="1800" dirty="0">
                    <a:effectLst/>
                    <a:latin typeface="Times New Roman" panose="02020603050405020304" pitchFamily="18" charset="0"/>
                    <a:ea typeface="Calibri" panose="020F0502020204030204" pitchFamily="34" charset="0"/>
                  </a:rPr>
                  <a:t>, </a:t>
                </a:r>
                <a:r>
                  <a:rPr lang="en-US" sz="1800" i="1" dirty="0">
                    <a:effectLst/>
                    <a:latin typeface="Times New Roman" panose="02020603050405020304" pitchFamily="18" charset="0"/>
                    <a:ea typeface="Calibri" panose="020F0502020204030204" pitchFamily="34" charset="0"/>
                  </a:rPr>
                  <a:t>c</a:t>
                </a:r>
                <a:r>
                  <a:rPr lang="en-US" sz="1800" dirty="0">
                    <a:effectLst/>
                    <a:latin typeface="Times New Roman" panose="02020603050405020304" pitchFamily="18" charset="0"/>
                    <a:ea typeface="Calibri" panose="020F0502020204030204" pitchFamily="34" charset="0"/>
                  </a:rPr>
                  <a:t>) the potential and all its derivatives become infinite, but at every other point they are finite and continuous, and the second derivatives of </a:t>
                </a:r>
                <a:r>
                  <a:rPr lang="en-US" sz="1800" i="1" dirty="0">
                    <a:effectLst/>
                    <a:latin typeface="Times New Roman" panose="02020603050405020304" pitchFamily="18" charset="0"/>
                    <a:ea typeface="Calibri" panose="020F0502020204030204" pitchFamily="34" charset="0"/>
                  </a:rPr>
                  <a:t>V</a:t>
                </a:r>
                <a:r>
                  <a:rPr lang="en-US" sz="1800" dirty="0">
                    <a:effectLst/>
                    <a:latin typeface="Times New Roman" panose="02020603050405020304" pitchFamily="18" charset="0"/>
                    <a:ea typeface="Calibri" panose="020F0502020204030204" pitchFamily="34" charset="0"/>
                  </a:rPr>
                  <a:t> satisfy Laplace’s equation.</a:t>
                </a:r>
                <a:r>
                  <a:rPr lang="en-US" sz="1800"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cs typeface="Times New Roman" panose="02020603050405020304" pitchFamily="18" charset="0"/>
                </a:endParaRPr>
              </a:p>
            </p:txBody>
          </p:sp>
          <p:sp>
            <p:nvSpPr>
              <p:cNvPr id="13" name="Freeform 12">
                <a:extLst>
                  <a:ext uri="{FF2B5EF4-FFF2-40B4-BE49-F238E27FC236}">
                    <a16:creationId xmlns:a16="http://schemas.microsoft.com/office/drawing/2014/main" id="{5ACA822D-3F6D-5363-B448-CD0BD4851FF7}"/>
                  </a:ext>
                </a:extLst>
              </p:cNvPr>
              <p:cNvSpPr/>
              <p:nvPr/>
            </p:nvSpPr>
            <p:spPr>
              <a:xfrm>
                <a:off x="691563" y="3795913"/>
                <a:ext cx="2919933" cy="430305"/>
              </a:xfrm>
              <a:custGeom>
                <a:avLst/>
                <a:gdLst>
                  <a:gd name="connsiteX0" fmla="*/ 69156 w 2919933"/>
                  <a:gd name="connsiteY0" fmla="*/ 15368 h 361149"/>
                  <a:gd name="connsiteX1" fmla="*/ 2850776 w 2919933"/>
                  <a:gd name="connsiteY1" fmla="*/ 0 h 361149"/>
                  <a:gd name="connsiteX2" fmla="*/ 2919933 w 2919933"/>
                  <a:gd name="connsiteY2" fmla="*/ 291993 h 361149"/>
                  <a:gd name="connsiteX3" fmla="*/ 0 w 2919933"/>
                  <a:gd name="connsiteY3" fmla="*/ 361149 h 361149"/>
                  <a:gd name="connsiteX4" fmla="*/ 69156 w 2919933"/>
                  <a:gd name="connsiteY4" fmla="*/ 15368 h 36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9933" h="361149">
                    <a:moveTo>
                      <a:pt x="69156" y="15368"/>
                    </a:moveTo>
                    <a:lnTo>
                      <a:pt x="2850776" y="0"/>
                    </a:lnTo>
                    <a:lnTo>
                      <a:pt x="2919933" y="291993"/>
                    </a:lnTo>
                    <a:lnTo>
                      <a:pt x="0" y="361149"/>
                    </a:lnTo>
                    <a:lnTo>
                      <a:pt x="69156" y="15368"/>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close-up of a bearded person&#10;&#10;Description automatically generated">
              <a:extLst>
                <a:ext uri="{FF2B5EF4-FFF2-40B4-BE49-F238E27FC236}">
                  <a16:creationId xmlns:a16="http://schemas.microsoft.com/office/drawing/2014/main" id="{E0B96660-337F-1360-CE25-9046A21EE97D}"/>
                </a:ext>
              </a:extLst>
            </p:cNvPr>
            <p:cNvPicPr>
              <a:picLocks noChangeAspect="1"/>
            </p:cNvPicPr>
            <p:nvPr/>
          </p:nvPicPr>
          <p:blipFill>
            <a:blip r:embed="rId3"/>
            <a:stretch>
              <a:fillRect/>
            </a:stretch>
          </p:blipFill>
          <p:spPr>
            <a:xfrm>
              <a:off x="7445182" y="3077154"/>
              <a:ext cx="1273200" cy="1538025"/>
            </a:xfrm>
            <a:prstGeom prst="rect">
              <a:avLst/>
            </a:prstGeom>
          </p:spPr>
        </p:pic>
      </p:grpSp>
    </p:spTree>
    <p:extLst>
      <p:ext uri="{BB962C8B-B14F-4D97-AF65-F5344CB8AC3E}">
        <p14:creationId xmlns:p14="http://schemas.microsoft.com/office/powerpoint/2010/main" val="89345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572D4EF-4CE9-D8F7-06A5-63EBBDF4165B}"/>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F74BC-3A5C-D7F3-6973-D4ABFEF47550}"/>
              </a:ext>
            </a:extLst>
          </p:cNvPr>
          <p:cNvSpPr>
            <a:spLocks noGrp="1"/>
          </p:cNvSpPr>
          <p:nvPr>
            <p:ph type="title"/>
          </p:nvPr>
        </p:nvSpPr>
        <p:spPr>
          <a:xfrm>
            <a:off x="1553135" y="1716555"/>
            <a:ext cx="4514850" cy="1325563"/>
          </a:xfrm>
        </p:spPr>
        <p:txBody>
          <a:bodyPr>
            <a:normAutofit fontScale="90000"/>
          </a:bodyPr>
          <a:lstStyle/>
          <a:p>
            <a:pPr algn="r"/>
            <a:r>
              <a:rPr lang="en-US" sz="6700" dirty="0"/>
              <a:t>The Problem</a:t>
            </a:r>
            <a:br>
              <a:rPr lang="en-US" dirty="0"/>
            </a:br>
            <a:r>
              <a:rPr lang="en-US" dirty="0"/>
              <a:t>Einstein in a wedge</a:t>
            </a:r>
          </a:p>
        </p:txBody>
      </p:sp>
      <p:sp>
        <p:nvSpPr>
          <p:cNvPr id="3" name="Content Placeholder 2">
            <a:extLst>
              <a:ext uri="{FF2B5EF4-FFF2-40B4-BE49-F238E27FC236}">
                <a16:creationId xmlns:a16="http://schemas.microsoft.com/office/drawing/2014/main" id="{A9F9CCA3-576D-9DBE-788D-4E4F335DAEE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9E23BE2-4379-E86F-2826-C21FF85957A0}"/>
              </a:ext>
            </a:extLst>
          </p:cNvPr>
          <p:cNvSpPr>
            <a:spLocks noGrp="1"/>
          </p:cNvSpPr>
          <p:nvPr>
            <p:ph type="sldNum" sz="quarter" idx="12"/>
          </p:nvPr>
        </p:nvSpPr>
        <p:spPr/>
        <p:txBody>
          <a:bodyPr/>
          <a:lstStyle/>
          <a:p>
            <a:fld id="{B9304382-F642-5846-B397-678ADB7FD52A}" type="slidenum">
              <a:rPr lang="en-US" smtClean="0"/>
              <a:t>4</a:t>
            </a:fld>
            <a:endParaRPr lang="en-US"/>
          </a:p>
        </p:txBody>
      </p:sp>
    </p:spTree>
    <p:extLst>
      <p:ext uri="{BB962C8B-B14F-4D97-AF65-F5344CB8AC3E}">
        <p14:creationId xmlns:p14="http://schemas.microsoft.com/office/powerpoint/2010/main" val="4059459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5D1C-4E2F-205A-3D0A-7F48894EB847}"/>
              </a:ext>
            </a:extLst>
          </p:cNvPr>
          <p:cNvSpPr>
            <a:spLocks noGrp="1"/>
          </p:cNvSpPr>
          <p:nvPr>
            <p:ph type="title"/>
          </p:nvPr>
        </p:nvSpPr>
        <p:spPr>
          <a:xfrm>
            <a:off x="628650" y="365126"/>
            <a:ext cx="7886700" cy="695271"/>
          </a:xfrm>
        </p:spPr>
        <p:txBody>
          <a:bodyPr/>
          <a:lstStyle/>
          <a:p>
            <a:r>
              <a:rPr lang="en-US" dirty="0"/>
              <a:t>Early Twentieth Century</a:t>
            </a:r>
          </a:p>
        </p:txBody>
      </p:sp>
      <p:sp>
        <p:nvSpPr>
          <p:cNvPr id="3" name="Content Placeholder 2">
            <a:extLst>
              <a:ext uri="{FF2B5EF4-FFF2-40B4-BE49-F238E27FC236}">
                <a16:creationId xmlns:a16="http://schemas.microsoft.com/office/drawing/2014/main" id="{3563DAC1-38B1-689A-6B2B-4516D8602886}"/>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6BEB356D-52B6-21E3-D6F6-069D17A81F7C}"/>
              </a:ext>
            </a:extLst>
          </p:cNvPr>
          <p:cNvSpPr>
            <a:spLocks noGrp="1"/>
          </p:cNvSpPr>
          <p:nvPr>
            <p:ph type="sldNum" sz="quarter" idx="12"/>
          </p:nvPr>
        </p:nvSpPr>
        <p:spPr/>
        <p:txBody>
          <a:bodyPr/>
          <a:lstStyle/>
          <a:p>
            <a:fld id="{B9304382-F642-5846-B397-678ADB7FD52A}" type="slidenum">
              <a:rPr lang="en-US" smtClean="0"/>
              <a:t>40</a:t>
            </a:fld>
            <a:endParaRPr lang="en-US"/>
          </a:p>
        </p:txBody>
      </p:sp>
      <p:grpSp>
        <p:nvGrpSpPr>
          <p:cNvPr id="12" name="Group 11">
            <a:extLst>
              <a:ext uri="{FF2B5EF4-FFF2-40B4-BE49-F238E27FC236}">
                <a16:creationId xmlns:a16="http://schemas.microsoft.com/office/drawing/2014/main" id="{D06B1385-20C9-4D7E-BE60-72447E1DDB29}"/>
              </a:ext>
            </a:extLst>
          </p:cNvPr>
          <p:cNvGrpSpPr/>
          <p:nvPr/>
        </p:nvGrpSpPr>
        <p:grpSpPr>
          <a:xfrm>
            <a:off x="463016" y="1252497"/>
            <a:ext cx="6813764" cy="2305211"/>
            <a:chOff x="463016" y="1252497"/>
            <a:chExt cx="6813764" cy="2305211"/>
          </a:xfrm>
        </p:grpSpPr>
        <p:sp>
          <p:nvSpPr>
            <p:cNvPr id="10" name="Freeform 9">
              <a:extLst>
                <a:ext uri="{FF2B5EF4-FFF2-40B4-BE49-F238E27FC236}">
                  <a16:creationId xmlns:a16="http://schemas.microsoft.com/office/drawing/2014/main" id="{BA83A96A-CA8B-78F3-BB9D-DB5AD3A8D781}"/>
                </a:ext>
              </a:extLst>
            </p:cNvPr>
            <p:cNvSpPr/>
            <p:nvPr/>
          </p:nvSpPr>
          <p:spPr>
            <a:xfrm>
              <a:off x="3457815" y="1252497"/>
              <a:ext cx="1052713" cy="899032"/>
            </a:xfrm>
            <a:custGeom>
              <a:avLst/>
              <a:gdLst>
                <a:gd name="connsiteX0" fmla="*/ 169049 w 1052713"/>
                <a:gd name="connsiteY0" fmla="*/ 0 h 899032"/>
                <a:gd name="connsiteX1" fmla="*/ 1052713 w 1052713"/>
                <a:gd name="connsiteY1" fmla="*/ 153681 h 899032"/>
                <a:gd name="connsiteX2" fmla="*/ 1037345 w 1052713"/>
                <a:gd name="connsiteY2" fmla="*/ 683879 h 899032"/>
                <a:gd name="connsiteX3" fmla="*/ 0 w 1052713"/>
                <a:gd name="connsiteY3" fmla="*/ 899032 h 899032"/>
                <a:gd name="connsiteX4" fmla="*/ 169049 w 1052713"/>
                <a:gd name="connsiteY4" fmla="*/ 0 h 89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3" h="899032">
                  <a:moveTo>
                    <a:pt x="169049" y="0"/>
                  </a:moveTo>
                  <a:lnTo>
                    <a:pt x="1052713" y="153681"/>
                  </a:lnTo>
                  <a:lnTo>
                    <a:pt x="1037345" y="683879"/>
                  </a:lnTo>
                  <a:lnTo>
                    <a:pt x="0" y="899032"/>
                  </a:lnTo>
                  <a:lnTo>
                    <a:pt x="169049"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1D4C373-BA3C-181C-0C3C-5A6789D1A1B4}"/>
                </a:ext>
              </a:extLst>
            </p:cNvPr>
            <p:cNvPicPr>
              <a:picLocks noChangeAspect="1"/>
            </p:cNvPicPr>
            <p:nvPr/>
          </p:nvPicPr>
          <p:blipFill>
            <a:blip r:embed="rId2"/>
            <a:stretch>
              <a:fillRect/>
            </a:stretch>
          </p:blipFill>
          <p:spPr>
            <a:xfrm>
              <a:off x="463016" y="1299082"/>
              <a:ext cx="2788953" cy="2258626"/>
            </a:xfrm>
            <a:prstGeom prst="rect">
              <a:avLst/>
            </a:prstGeom>
            <a:ln>
              <a:solidFill>
                <a:schemeClr val="accent1">
                  <a:shade val="15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A96DC841-F825-038A-F295-4F2171BD1F2F}"/>
                </a:ext>
              </a:extLst>
            </p:cNvPr>
            <p:cNvSpPr txBox="1"/>
            <p:nvPr/>
          </p:nvSpPr>
          <p:spPr>
            <a:xfrm>
              <a:off x="3696020" y="1429230"/>
              <a:ext cx="3580760" cy="1138773"/>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Einstein, 1909</a:t>
              </a:r>
            </a:p>
            <a:p>
              <a:pPr algn="l"/>
              <a:endParaRPr lang="en-US" dirty="0">
                <a:latin typeface="Times New Roman" panose="02020603050405020304" pitchFamily="18" charset="0"/>
                <a:cs typeface="Times New Roman" panose="02020603050405020304" pitchFamily="18" charset="0"/>
              </a:endParaRPr>
            </a:p>
            <a:p>
              <a:pPr algn="l"/>
              <a:r>
                <a:rPr lang="en-US" sz="1600" dirty="0">
                  <a:latin typeface="Times New Roman" panose="02020603050405020304" pitchFamily="18" charset="0"/>
                  <a:cs typeface="Times New Roman" panose="02020603050405020304" pitchFamily="18" charset="0"/>
                </a:rPr>
                <a:t>Light quanta as singularities in the electromagnetic field.</a:t>
              </a:r>
            </a:p>
          </p:txBody>
        </p:sp>
      </p:grpSp>
      <p:pic>
        <p:nvPicPr>
          <p:cNvPr id="17" name="Picture 16" descr="A person with a mustache&#10;&#10;Description automatically generated">
            <a:extLst>
              <a:ext uri="{FF2B5EF4-FFF2-40B4-BE49-F238E27FC236}">
                <a16:creationId xmlns:a16="http://schemas.microsoft.com/office/drawing/2014/main" id="{73B466AE-FDC4-F8B3-850D-B847E1F34825}"/>
              </a:ext>
            </a:extLst>
          </p:cNvPr>
          <p:cNvPicPr>
            <a:picLocks noChangeAspect="1"/>
          </p:cNvPicPr>
          <p:nvPr/>
        </p:nvPicPr>
        <p:blipFill>
          <a:blip r:embed="rId3"/>
          <a:stretch>
            <a:fillRect/>
          </a:stretch>
        </p:blipFill>
        <p:spPr>
          <a:xfrm>
            <a:off x="6777825" y="1327868"/>
            <a:ext cx="1103175" cy="1419418"/>
          </a:xfrm>
          <a:prstGeom prst="rect">
            <a:avLst/>
          </a:prstGeom>
        </p:spPr>
      </p:pic>
      <p:grpSp>
        <p:nvGrpSpPr>
          <p:cNvPr id="20" name="Group 19">
            <a:extLst>
              <a:ext uri="{FF2B5EF4-FFF2-40B4-BE49-F238E27FC236}">
                <a16:creationId xmlns:a16="http://schemas.microsoft.com/office/drawing/2014/main" id="{439CB584-E65C-EA3C-F162-4F77145B70B0}"/>
              </a:ext>
            </a:extLst>
          </p:cNvPr>
          <p:cNvGrpSpPr/>
          <p:nvPr/>
        </p:nvGrpSpPr>
        <p:grpSpPr>
          <a:xfrm>
            <a:off x="578223" y="3642231"/>
            <a:ext cx="7444642" cy="1939896"/>
            <a:chOff x="578223" y="3642231"/>
            <a:chExt cx="7444642" cy="1939896"/>
          </a:xfrm>
        </p:grpSpPr>
        <p:grpSp>
          <p:nvGrpSpPr>
            <p:cNvPr id="13" name="Group 12">
              <a:extLst>
                <a:ext uri="{FF2B5EF4-FFF2-40B4-BE49-F238E27FC236}">
                  <a16:creationId xmlns:a16="http://schemas.microsoft.com/office/drawing/2014/main" id="{2E31E456-0643-0D18-8BF1-1EB7A4B78D88}"/>
                </a:ext>
              </a:extLst>
            </p:cNvPr>
            <p:cNvGrpSpPr/>
            <p:nvPr/>
          </p:nvGrpSpPr>
          <p:grpSpPr>
            <a:xfrm>
              <a:off x="578223" y="3642231"/>
              <a:ext cx="6132678" cy="1669346"/>
              <a:chOff x="578223" y="3642231"/>
              <a:chExt cx="6132678" cy="1669346"/>
            </a:xfrm>
          </p:grpSpPr>
          <p:sp>
            <p:nvSpPr>
              <p:cNvPr id="11" name="Freeform 10">
                <a:extLst>
                  <a:ext uri="{FF2B5EF4-FFF2-40B4-BE49-F238E27FC236}">
                    <a16:creationId xmlns:a16="http://schemas.microsoft.com/office/drawing/2014/main" id="{2BEE98E0-061B-70FE-57C2-7E15ABDCE313}"/>
                  </a:ext>
                </a:extLst>
              </p:cNvPr>
              <p:cNvSpPr/>
              <p:nvPr/>
            </p:nvSpPr>
            <p:spPr>
              <a:xfrm>
                <a:off x="3388658" y="3642231"/>
                <a:ext cx="1052713" cy="899032"/>
              </a:xfrm>
              <a:custGeom>
                <a:avLst/>
                <a:gdLst>
                  <a:gd name="connsiteX0" fmla="*/ 169049 w 1052713"/>
                  <a:gd name="connsiteY0" fmla="*/ 0 h 899032"/>
                  <a:gd name="connsiteX1" fmla="*/ 1052713 w 1052713"/>
                  <a:gd name="connsiteY1" fmla="*/ 153681 h 899032"/>
                  <a:gd name="connsiteX2" fmla="*/ 1037345 w 1052713"/>
                  <a:gd name="connsiteY2" fmla="*/ 683879 h 899032"/>
                  <a:gd name="connsiteX3" fmla="*/ 0 w 1052713"/>
                  <a:gd name="connsiteY3" fmla="*/ 899032 h 899032"/>
                  <a:gd name="connsiteX4" fmla="*/ 169049 w 1052713"/>
                  <a:gd name="connsiteY4" fmla="*/ 0 h 89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3" h="899032">
                    <a:moveTo>
                      <a:pt x="169049" y="0"/>
                    </a:moveTo>
                    <a:lnTo>
                      <a:pt x="1052713" y="153681"/>
                    </a:lnTo>
                    <a:lnTo>
                      <a:pt x="1037345" y="683879"/>
                    </a:lnTo>
                    <a:lnTo>
                      <a:pt x="0" y="899032"/>
                    </a:lnTo>
                    <a:lnTo>
                      <a:pt x="169049"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4A6C47B-FC92-E300-2703-51467DF32BDF}"/>
                  </a:ext>
                </a:extLst>
              </p:cNvPr>
              <p:cNvSpPr txBox="1"/>
              <p:nvPr/>
            </p:nvSpPr>
            <p:spPr>
              <a:xfrm>
                <a:off x="3550024" y="3895805"/>
                <a:ext cx="3160877" cy="141577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Gustav Mie’s 1912-13 theory of matter.</a:t>
                </a:r>
              </a:p>
              <a:p>
                <a:pPr algn="l"/>
                <a:endParaRPr lang="en-US" dirty="0">
                  <a:latin typeface="Times New Roman" panose="02020603050405020304" pitchFamily="18" charset="0"/>
                  <a:cs typeface="Times New Roman" panose="02020603050405020304" pitchFamily="18" charset="0"/>
                </a:endParaRPr>
              </a:p>
              <a:p>
                <a:pPr algn="l"/>
                <a:r>
                  <a:rPr lang="en-US" sz="1600" dirty="0">
                    <a:latin typeface="Times New Roman" panose="02020603050405020304" pitchFamily="18" charset="0"/>
                    <a:cs typeface="Times New Roman" panose="02020603050405020304" pitchFamily="18" charset="0"/>
                  </a:rPr>
                  <a:t>Focus of finding singularity free solutions of his field equation.</a:t>
                </a:r>
              </a:p>
            </p:txBody>
          </p:sp>
          <p:pic>
            <p:nvPicPr>
              <p:cNvPr id="9" name="Picture 8">
                <a:extLst>
                  <a:ext uri="{FF2B5EF4-FFF2-40B4-BE49-F238E27FC236}">
                    <a16:creationId xmlns:a16="http://schemas.microsoft.com/office/drawing/2014/main" id="{B4C98870-9F1A-BBC6-94AA-9C978A2683FA}"/>
                  </a:ext>
                </a:extLst>
              </p:cNvPr>
              <p:cNvPicPr>
                <a:picLocks noChangeAspect="1"/>
              </p:cNvPicPr>
              <p:nvPr/>
            </p:nvPicPr>
            <p:blipFill>
              <a:blip r:embed="rId4"/>
              <a:stretch>
                <a:fillRect/>
              </a:stretch>
            </p:blipFill>
            <p:spPr>
              <a:xfrm>
                <a:off x="578223" y="3879556"/>
                <a:ext cx="2533810" cy="570617"/>
              </a:xfrm>
              <a:prstGeom prst="rect">
                <a:avLst/>
              </a:prstGeom>
              <a:ln>
                <a:solidFill>
                  <a:schemeClr val="accent1">
                    <a:shade val="15000"/>
                  </a:schemeClr>
                </a:solidFill>
              </a:ln>
              <a:effectLst>
                <a:outerShdw blurRad="50800" dist="38100" dir="2700000" algn="tl" rotWithShape="0">
                  <a:prstClr val="black">
                    <a:alpha val="40000"/>
                  </a:prstClr>
                </a:outerShdw>
              </a:effectLst>
            </p:spPr>
          </p:pic>
        </p:grpSp>
        <p:pic>
          <p:nvPicPr>
            <p:cNvPr id="19" name="Picture 18" descr="A person with a beard and glasses&#10;&#10;Description automatically generated">
              <a:extLst>
                <a:ext uri="{FF2B5EF4-FFF2-40B4-BE49-F238E27FC236}">
                  <a16:creationId xmlns:a16="http://schemas.microsoft.com/office/drawing/2014/main" id="{3A892BB5-1D90-665B-1DE5-B7EE343E5857}"/>
                </a:ext>
              </a:extLst>
            </p:cNvPr>
            <p:cNvPicPr>
              <a:picLocks noChangeAspect="1"/>
            </p:cNvPicPr>
            <p:nvPr/>
          </p:nvPicPr>
          <p:blipFill>
            <a:blip r:embed="rId5"/>
            <a:stretch>
              <a:fillRect/>
            </a:stretch>
          </p:blipFill>
          <p:spPr>
            <a:xfrm>
              <a:off x="6810126" y="3986418"/>
              <a:ext cx="1212739" cy="1595709"/>
            </a:xfrm>
            <a:prstGeom prst="rect">
              <a:avLst/>
            </a:prstGeom>
          </p:spPr>
        </p:pic>
      </p:grpSp>
    </p:spTree>
    <p:extLst>
      <p:ext uri="{BB962C8B-B14F-4D97-AF65-F5344CB8AC3E}">
        <p14:creationId xmlns:p14="http://schemas.microsoft.com/office/powerpoint/2010/main" val="188663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014EC-07EF-C793-3A89-069C88478CF7}"/>
              </a:ext>
            </a:extLst>
          </p:cNvPr>
          <p:cNvSpPr>
            <a:spLocks noGrp="1"/>
          </p:cNvSpPr>
          <p:nvPr>
            <p:ph type="title"/>
          </p:nvPr>
        </p:nvSpPr>
        <p:spPr>
          <a:xfrm>
            <a:off x="628650" y="365127"/>
            <a:ext cx="7886700" cy="510854"/>
          </a:xfrm>
        </p:spPr>
        <p:txBody>
          <a:bodyPr>
            <a:normAutofit fontScale="90000"/>
          </a:bodyPr>
          <a:lstStyle/>
          <a:p>
            <a:r>
              <a:rPr lang="en-US" dirty="0"/>
              <a:t>Einstein against Singularities</a:t>
            </a:r>
          </a:p>
        </p:txBody>
      </p:sp>
      <p:sp>
        <p:nvSpPr>
          <p:cNvPr id="3" name="Content Placeholder 2">
            <a:extLst>
              <a:ext uri="{FF2B5EF4-FFF2-40B4-BE49-F238E27FC236}">
                <a16:creationId xmlns:a16="http://schemas.microsoft.com/office/drawing/2014/main" id="{A4962150-28C0-6D6D-6E5A-0E7D40966445}"/>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AEF11640-B099-A9D9-D6D2-1AE3A6764018}"/>
              </a:ext>
            </a:extLst>
          </p:cNvPr>
          <p:cNvSpPr>
            <a:spLocks noGrp="1"/>
          </p:cNvSpPr>
          <p:nvPr>
            <p:ph type="sldNum" sz="quarter" idx="12"/>
          </p:nvPr>
        </p:nvSpPr>
        <p:spPr/>
        <p:txBody>
          <a:bodyPr/>
          <a:lstStyle/>
          <a:p>
            <a:fld id="{B9304382-F642-5846-B397-678ADB7FD52A}" type="slidenum">
              <a:rPr lang="en-US" smtClean="0"/>
              <a:t>41</a:t>
            </a:fld>
            <a:endParaRPr lang="en-US"/>
          </a:p>
        </p:txBody>
      </p:sp>
      <p:pic>
        <p:nvPicPr>
          <p:cNvPr id="5" name="Picture 4">
            <a:extLst>
              <a:ext uri="{FF2B5EF4-FFF2-40B4-BE49-F238E27FC236}">
                <a16:creationId xmlns:a16="http://schemas.microsoft.com/office/drawing/2014/main" id="{8E59F05F-28FF-9883-97E4-4BD3D78282D3}"/>
              </a:ext>
            </a:extLst>
          </p:cNvPr>
          <p:cNvPicPr>
            <a:picLocks noChangeAspect="1"/>
          </p:cNvPicPr>
          <p:nvPr/>
        </p:nvPicPr>
        <p:blipFill>
          <a:blip r:embed="rId2"/>
          <a:stretch>
            <a:fillRect/>
          </a:stretch>
        </p:blipFill>
        <p:spPr>
          <a:xfrm>
            <a:off x="432226" y="1197776"/>
            <a:ext cx="5272943" cy="869229"/>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9BFC2C86-47E7-DDD3-E5DB-9EBA609ED441}"/>
              </a:ext>
            </a:extLst>
          </p:cNvPr>
          <p:cNvPicPr>
            <a:picLocks noChangeAspect="1"/>
          </p:cNvPicPr>
          <p:nvPr/>
        </p:nvPicPr>
        <p:blipFill>
          <a:blip r:embed="rId3"/>
          <a:stretch>
            <a:fillRect/>
          </a:stretch>
        </p:blipFill>
        <p:spPr>
          <a:xfrm>
            <a:off x="522626" y="2282159"/>
            <a:ext cx="3643907" cy="4256954"/>
          </a:xfrm>
          <a:prstGeom prst="rect">
            <a:avLst/>
          </a:prstGeom>
          <a:ln>
            <a:solidFill>
              <a:schemeClr val="accent1">
                <a:shade val="15000"/>
              </a:schemeClr>
            </a:solidFill>
          </a:ln>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6B98B2B6-3FE4-93FE-A115-91E10B4F7A0B}"/>
              </a:ext>
            </a:extLst>
          </p:cNvPr>
          <p:cNvGrpSpPr/>
          <p:nvPr/>
        </p:nvGrpSpPr>
        <p:grpSpPr>
          <a:xfrm>
            <a:off x="514830" y="2297526"/>
            <a:ext cx="8129707" cy="2389735"/>
            <a:chOff x="514830" y="2297526"/>
            <a:chExt cx="8129707" cy="2389735"/>
          </a:xfrm>
        </p:grpSpPr>
        <p:sp>
          <p:nvSpPr>
            <p:cNvPr id="9" name="Freeform 8">
              <a:extLst>
                <a:ext uri="{FF2B5EF4-FFF2-40B4-BE49-F238E27FC236}">
                  <a16:creationId xmlns:a16="http://schemas.microsoft.com/office/drawing/2014/main" id="{73558CE5-95A6-BD2F-8551-7D46C9EA08E3}"/>
                </a:ext>
              </a:extLst>
            </p:cNvPr>
            <p:cNvSpPr/>
            <p:nvPr/>
          </p:nvSpPr>
          <p:spPr>
            <a:xfrm>
              <a:off x="4441371" y="2343630"/>
              <a:ext cx="4041802" cy="2343631"/>
            </a:xfrm>
            <a:custGeom>
              <a:avLst/>
              <a:gdLst>
                <a:gd name="connsiteX0" fmla="*/ 307362 w 3795913"/>
                <a:gd name="connsiteY0" fmla="*/ 0 h 2343631"/>
                <a:gd name="connsiteX1" fmla="*/ 3795913 w 3795913"/>
                <a:gd name="connsiteY1" fmla="*/ 30736 h 2343631"/>
                <a:gd name="connsiteX2" fmla="*/ 3711389 w 3795913"/>
                <a:gd name="connsiteY2" fmla="*/ 2343631 h 2343631"/>
                <a:gd name="connsiteX3" fmla="*/ 0 w 3795913"/>
                <a:gd name="connsiteY3" fmla="*/ 2182266 h 2343631"/>
                <a:gd name="connsiteX4" fmla="*/ 307362 w 3795913"/>
                <a:gd name="connsiteY4" fmla="*/ 0 h 2343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5913" h="2343631">
                  <a:moveTo>
                    <a:pt x="307362" y="0"/>
                  </a:moveTo>
                  <a:lnTo>
                    <a:pt x="3795913" y="30736"/>
                  </a:lnTo>
                  <a:lnTo>
                    <a:pt x="3711389" y="2343631"/>
                  </a:lnTo>
                  <a:lnTo>
                    <a:pt x="0" y="2182266"/>
                  </a:lnTo>
                  <a:lnTo>
                    <a:pt x="307362"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4C31FCA-AF1B-04C0-1B23-AEB0D6C52FFA}"/>
                </a:ext>
              </a:extLst>
            </p:cNvPr>
            <p:cNvSpPr txBox="1"/>
            <p:nvPr/>
          </p:nvSpPr>
          <p:spPr>
            <a:xfrm>
              <a:off x="4564315" y="2297526"/>
              <a:ext cx="4080222" cy="2308324"/>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 singularity brings so much arbitrariness into the theory that is actually nullifies its laws.</a:t>
              </a:r>
            </a:p>
            <a:p>
              <a:pPr algn="l"/>
              <a:r>
                <a:rPr lang="en-US" dirty="0">
                  <a:latin typeface="Times New Roman" panose="02020603050405020304" pitchFamily="18" charset="0"/>
                  <a:cs typeface="Times New Roman" panose="02020603050405020304" pitchFamily="18" charset="0"/>
                </a:rPr>
                <a:t>…</a:t>
              </a:r>
            </a:p>
            <a:p>
              <a:pPr algn="l"/>
              <a:r>
                <a:rPr lang="en-US" dirty="0">
                  <a:latin typeface="Times New Roman" panose="02020603050405020304" pitchFamily="18" charset="0"/>
                  <a:cs typeface="Times New Roman" panose="02020603050405020304" pitchFamily="18" charset="0"/>
                </a:rPr>
                <a:t>Every field theory, on our opinion, must therefore adhere to the fundamental principle that singularities of the field are to be excluded.”</a:t>
              </a:r>
            </a:p>
          </p:txBody>
        </p:sp>
        <p:sp>
          <p:nvSpPr>
            <p:cNvPr id="8" name="Freeform 7">
              <a:extLst>
                <a:ext uri="{FF2B5EF4-FFF2-40B4-BE49-F238E27FC236}">
                  <a16:creationId xmlns:a16="http://schemas.microsoft.com/office/drawing/2014/main" id="{CF42FBF2-8F97-F419-D1C3-E7262CAAED68}"/>
                </a:ext>
              </a:extLst>
            </p:cNvPr>
            <p:cNvSpPr/>
            <p:nvPr/>
          </p:nvSpPr>
          <p:spPr>
            <a:xfrm>
              <a:off x="514830" y="3058245"/>
              <a:ext cx="3611496" cy="445674"/>
            </a:xfrm>
            <a:custGeom>
              <a:avLst/>
              <a:gdLst>
                <a:gd name="connsiteX0" fmla="*/ 61473 w 3611496"/>
                <a:gd name="connsiteY0" fmla="*/ 0 h 445674"/>
                <a:gd name="connsiteX1" fmla="*/ 3611496 w 3611496"/>
                <a:gd name="connsiteY1" fmla="*/ 15368 h 445674"/>
                <a:gd name="connsiteX2" fmla="*/ 3573076 w 3611496"/>
                <a:gd name="connsiteY2" fmla="*/ 445674 h 445674"/>
                <a:gd name="connsiteX3" fmla="*/ 0 w 3611496"/>
                <a:gd name="connsiteY3" fmla="*/ 430306 h 445674"/>
                <a:gd name="connsiteX4" fmla="*/ 61473 w 3611496"/>
                <a:gd name="connsiteY4" fmla="*/ 0 h 445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496" h="445674">
                  <a:moveTo>
                    <a:pt x="61473" y="0"/>
                  </a:moveTo>
                  <a:lnTo>
                    <a:pt x="3611496" y="15368"/>
                  </a:lnTo>
                  <a:lnTo>
                    <a:pt x="3573076" y="445674"/>
                  </a:lnTo>
                  <a:lnTo>
                    <a:pt x="0" y="430306"/>
                  </a:lnTo>
                  <a:lnTo>
                    <a:pt x="61473"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person with a mustache and a mustache&#10;&#10;Description automatically generated">
            <a:extLst>
              <a:ext uri="{FF2B5EF4-FFF2-40B4-BE49-F238E27FC236}">
                <a16:creationId xmlns:a16="http://schemas.microsoft.com/office/drawing/2014/main" id="{67E3A775-1EB8-8DBA-C1EF-3D369B0BE9F3}"/>
              </a:ext>
            </a:extLst>
          </p:cNvPr>
          <p:cNvPicPr>
            <a:picLocks noChangeAspect="1"/>
          </p:cNvPicPr>
          <p:nvPr/>
        </p:nvPicPr>
        <p:blipFill>
          <a:blip r:embed="rId4"/>
          <a:stretch>
            <a:fillRect/>
          </a:stretch>
        </p:blipFill>
        <p:spPr>
          <a:xfrm>
            <a:off x="5893297" y="1072373"/>
            <a:ext cx="1056121" cy="1043335"/>
          </a:xfrm>
          <a:prstGeom prst="rect">
            <a:avLst/>
          </a:prstGeom>
        </p:spPr>
      </p:pic>
      <p:pic>
        <p:nvPicPr>
          <p:cNvPr id="12" name="Picture 11" descr="A person wearing glasses and a suit&#10;&#10;Description automatically generated">
            <a:extLst>
              <a:ext uri="{FF2B5EF4-FFF2-40B4-BE49-F238E27FC236}">
                <a16:creationId xmlns:a16="http://schemas.microsoft.com/office/drawing/2014/main" id="{15AD7360-32EA-4083-2E9E-814A80DA523B}"/>
              </a:ext>
            </a:extLst>
          </p:cNvPr>
          <p:cNvPicPr>
            <a:picLocks noChangeAspect="1"/>
          </p:cNvPicPr>
          <p:nvPr/>
        </p:nvPicPr>
        <p:blipFill>
          <a:blip r:embed="rId5"/>
          <a:stretch>
            <a:fillRect/>
          </a:stretch>
        </p:blipFill>
        <p:spPr>
          <a:xfrm>
            <a:off x="7001565" y="1081377"/>
            <a:ext cx="862513" cy="1017766"/>
          </a:xfrm>
          <a:prstGeom prst="rect">
            <a:avLst/>
          </a:prstGeom>
        </p:spPr>
      </p:pic>
    </p:spTree>
    <p:extLst>
      <p:ext uri="{BB962C8B-B14F-4D97-AF65-F5344CB8AC3E}">
        <p14:creationId xmlns:p14="http://schemas.microsoft.com/office/powerpoint/2010/main" val="69930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1F1C0286-E42B-78FD-E9C3-8E9C5AEFF4FB}"/>
              </a:ext>
            </a:extLst>
          </p:cNvPr>
          <p:cNvSpPr/>
          <p:nvPr/>
        </p:nvSpPr>
        <p:spPr>
          <a:xfrm>
            <a:off x="798940" y="2346235"/>
            <a:ext cx="2950668" cy="3019825"/>
          </a:xfrm>
          <a:custGeom>
            <a:avLst/>
            <a:gdLst>
              <a:gd name="connsiteX0" fmla="*/ 322729 w 2942984"/>
              <a:gd name="connsiteY0" fmla="*/ 0 h 2689412"/>
              <a:gd name="connsiteX1" fmla="*/ 2942984 w 2942984"/>
              <a:gd name="connsiteY1" fmla="*/ 176733 h 2689412"/>
              <a:gd name="connsiteX2" fmla="*/ 2812356 w 2942984"/>
              <a:gd name="connsiteY2" fmla="*/ 2689412 h 2689412"/>
              <a:gd name="connsiteX3" fmla="*/ 0 w 2942984"/>
              <a:gd name="connsiteY3" fmla="*/ 2528047 h 2689412"/>
              <a:gd name="connsiteX4" fmla="*/ 322729 w 2942984"/>
              <a:gd name="connsiteY4" fmla="*/ 0 h 2689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984" h="2689412">
                <a:moveTo>
                  <a:pt x="322729" y="0"/>
                </a:moveTo>
                <a:lnTo>
                  <a:pt x="2942984" y="176733"/>
                </a:lnTo>
                <a:lnTo>
                  <a:pt x="2812356" y="2689412"/>
                </a:lnTo>
                <a:lnTo>
                  <a:pt x="0" y="2528047"/>
                </a:lnTo>
                <a:lnTo>
                  <a:pt x="322729" y="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5C2CA2-0C57-CCD9-6C9F-3E257293BA02}"/>
              </a:ext>
            </a:extLst>
          </p:cNvPr>
          <p:cNvSpPr>
            <a:spLocks noGrp="1"/>
          </p:cNvSpPr>
          <p:nvPr>
            <p:ph type="title"/>
          </p:nvPr>
        </p:nvSpPr>
        <p:spPr>
          <a:xfrm>
            <a:off x="2020128" y="699082"/>
            <a:ext cx="6368498" cy="472434"/>
          </a:xfrm>
        </p:spPr>
        <p:txBody>
          <a:bodyPr>
            <a:normAutofit fontScale="90000"/>
          </a:bodyPr>
          <a:lstStyle/>
          <a:p>
            <a:r>
              <a:rPr lang="en-US" dirty="0"/>
              <a:t>Einstein against Arbitrariness</a:t>
            </a:r>
          </a:p>
        </p:txBody>
      </p:sp>
      <p:sp>
        <p:nvSpPr>
          <p:cNvPr id="3" name="Content Placeholder 2">
            <a:extLst>
              <a:ext uri="{FF2B5EF4-FFF2-40B4-BE49-F238E27FC236}">
                <a16:creationId xmlns:a16="http://schemas.microsoft.com/office/drawing/2014/main" id="{D82279AE-24A8-79F7-5B99-510ED265C6CC}"/>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7AC35739-B34E-3C61-3410-11BB22EF3159}"/>
              </a:ext>
            </a:extLst>
          </p:cNvPr>
          <p:cNvSpPr>
            <a:spLocks noGrp="1"/>
          </p:cNvSpPr>
          <p:nvPr>
            <p:ph type="sldNum" sz="quarter" idx="12"/>
          </p:nvPr>
        </p:nvSpPr>
        <p:spPr/>
        <p:txBody>
          <a:bodyPr/>
          <a:lstStyle/>
          <a:p>
            <a:fld id="{B9304382-F642-5846-B397-678ADB7FD52A}" type="slidenum">
              <a:rPr lang="en-US" smtClean="0"/>
              <a:t>42</a:t>
            </a:fld>
            <a:endParaRPr lang="en-US"/>
          </a:p>
        </p:txBody>
      </p:sp>
      <p:sp>
        <p:nvSpPr>
          <p:cNvPr id="5" name="TextBox 4">
            <a:extLst>
              <a:ext uri="{FF2B5EF4-FFF2-40B4-BE49-F238E27FC236}">
                <a16:creationId xmlns:a16="http://schemas.microsoft.com/office/drawing/2014/main" id="{F7A37402-8539-BA6D-587E-E8F18E80246D}"/>
              </a:ext>
            </a:extLst>
          </p:cNvPr>
          <p:cNvSpPr txBox="1"/>
          <p:nvPr/>
        </p:nvSpPr>
        <p:spPr>
          <a:xfrm>
            <a:off x="706733" y="2054243"/>
            <a:ext cx="3657598" cy="3200876"/>
          </a:xfrm>
          <a:prstGeom prst="rect">
            <a:avLst/>
          </a:prstGeom>
          <a:noFill/>
        </p:spPr>
        <p:txBody>
          <a:bodyPr wrap="square" rtlCol="0">
            <a:spAutoFit/>
          </a:bodyPr>
          <a:lstStyle/>
          <a:p>
            <a:pPr algn="l"/>
            <a:r>
              <a:rPr lang="en-US" sz="1400" dirty="0">
                <a:effectLst/>
                <a:latin typeface="Times New Roman" panose="02020603050405020304" pitchFamily="18" charset="0"/>
                <a:ea typeface="Calibri" panose="020F0502020204030204" pitchFamily="34" charset="0"/>
              </a:rPr>
              <a:t>“… I would like to state a theorem which at present can not be based upon anything more than upon a faith in the simplicity, i.e., intelligibility, of nature: </a:t>
            </a:r>
            <a:r>
              <a:rPr lang="en-US" dirty="0">
                <a:effectLst/>
                <a:latin typeface="Times New Roman" panose="02020603050405020304" pitchFamily="18" charset="0"/>
                <a:ea typeface="Calibri" panose="020F0502020204030204" pitchFamily="34" charset="0"/>
              </a:rPr>
              <a:t>there are no </a:t>
            </a:r>
            <a:r>
              <a:rPr lang="en-US" i="1" dirty="0">
                <a:effectLst/>
                <a:latin typeface="Times New Roman" panose="02020603050405020304" pitchFamily="18" charset="0"/>
                <a:ea typeface="Calibri" panose="020F0502020204030204" pitchFamily="34" charset="0"/>
              </a:rPr>
              <a:t>arbitrary</a:t>
            </a:r>
            <a:r>
              <a:rPr lang="en-US" dirty="0">
                <a:effectLst/>
                <a:latin typeface="Times New Roman" panose="02020603050405020304" pitchFamily="18" charset="0"/>
                <a:ea typeface="Calibri" panose="020F0502020204030204" pitchFamily="34" charset="0"/>
              </a:rPr>
              <a:t> constants</a:t>
            </a:r>
            <a:r>
              <a:rPr lang="en-US" sz="1400" dirty="0">
                <a:effectLst/>
                <a:latin typeface="Times New Roman" panose="02020603050405020304" pitchFamily="18" charset="0"/>
                <a:ea typeface="Calibri" panose="020F0502020204030204" pitchFamily="34" charset="0"/>
              </a:rPr>
              <a:t> of this kind; that is to say, nature is so constituted that it is possible logically to lay down such strongly determined laws that within these laws only rationally completely determined constants occur (not constants, therefore, whose numerical value could be changed without destroying the theory).---</a:t>
            </a:r>
            <a:r>
              <a:rPr lang="en-US" sz="1400" dirty="0">
                <a:effectLst/>
              </a:rPr>
              <a:t> “</a:t>
            </a:r>
          </a:p>
          <a:p>
            <a:pPr algn="l"/>
            <a:endParaRPr lang="en-US" sz="1400" dirty="0">
              <a:latin typeface="Times New Roman" panose="02020603050405020304" pitchFamily="18" charset="0"/>
              <a:cs typeface="Times New Roman" panose="02020603050405020304" pitchFamily="18" charset="0"/>
            </a:endParaRPr>
          </a:p>
          <a:p>
            <a:pPr algn="l"/>
            <a:r>
              <a:rPr lang="en-US" sz="1200" dirty="0">
                <a:latin typeface="Times New Roman" panose="02020603050405020304" pitchFamily="18" charset="0"/>
                <a:cs typeface="Times New Roman" panose="02020603050405020304" pitchFamily="18" charset="0"/>
              </a:rPr>
              <a:t>Einstein, </a:t>
            </a:r>
            <a:r>
              <a:rPr lang="en-US" sz="1200" i="1" dirty="0">
                <a:latin typeface="Times New Roman" panose="02020603050405020304" pitchFamily="18" charset="0"/>
                <a:cs typeface="Times New Roman" panose="02020603050405020304" pitchFamily="18" charset="0"/>
              </a:rPr>
              <a:t>Autobiographical Notes</a:t>
            </a:r>
            <a:r>
              <a:rPr lang="en-US" sz="1200" dirty="0">
                <a:latin typeface="Times New Roman" panose="02020603050405020304" pitchFamily="18" charset="0"/>
                <a:cs typeface="Times New Roman" panose="02020603050405020304" pitchFamily="18" charset="0"/>
              </a:rPr>
              <a:t>, p. 63</a:t>
            </a:r>
          </a:p>
        </p:txBody>
      </p:sp>
      <p:grpSp>
        <p:nvGrpSpPr>
          <p:cNvPr id="9" name="Group 8">
            <a:extLst>
              <a:ext uri="{FF2B5EF4-FFF2-40B4-BE49-F238E27FC236}">
                <a16:creationId xmlns:a16="http://schemas.microsoft.com/office/drawing/2014/main" id="{23D949FA-BEE8-73E6-B088-2C0105565C6E}"/>
              </a:ext>
            </a:extLst>
          </p:cNvPr>
          <p:cNvGrpSpPr/>
          <p:nvPr/>
        </p:nvGrpSpPr>
        <p:grpSpPr>
          <a:xfrm>
            <a:off x="4956001" y="2446128"/>
            <a:ext cx="3465499" cy="3631763"/>
            <a:chOff x="4733364" y="1682803"/>
            <a:chExt cx="3465499" cy="3631763"/>
          </a:xfrm>
        </p:grpSpPr>
        <p:sp>
          <p:nvSpPr>
            <p:cNvPr id="8" name="Freeform 7">
              <a:extLst>
                <a:ext uri="{FF2B5EF4-FFF2-40B4-BE49-F238E27FC236}">
                  <a16:creationId xmlns:a16="http://schemas.microsoft.com/office/drawing/2014/main" id="{945F593E-8817-1AC6-E904-E21BA938B238}"/>
                </a:ext>
              </a:extLst>
            </p:cNvPr>
            <p:cNvSpPr/>
            <p:nvPr/>
          </p:nvSpPr>
          <p:spPr>
            <a:xfrm flipH="1">
              <a:off x="4948518" y="1828799"/>
              <a:ext cx="2912248" cy="3334871"/>
            </a:xfrm>
            <a:custGeom>
              <a:avLst/>
              <a:gdLst>
                <a:gd name="connsiteX0" fmla="*/ 322729 w 2942984"/>
                <a:gd name="connsiteY0" fmla="*/ 0 h 2689412"/>
                <a:gd name="connsiteX1" fmla="*/ 2942984 w 2942984"/>
                <a:gd name="connsiteY1" fmla="*/ 176733 h 2689412"/>
                <a:gd name="connsiteX2" fmla="*/ 2812356 w 2942984"/>
                <a:gd name="connsiteY2" fmla="*/ 2689412 h 2689412"/>
                <a:gd name="connsiteX3" fmla="*/ 0 w 2942984"/>
                <a:gd name="connsiteY3" fmla="*/ 2528047 h 2689412"/>
                <a:gd name="connsiteX4" fmla="*/ 322729 w 2942984"/>
                <a:gd name="connsiteY4" fmla="*/ 0 h 2689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984" h="2689412">
                  <a:moveTo>
                    <a:pt x="322729" y="0"/>
                  </a:moveTo>
                  <a:lnTo>
                    <a:pt x="2942984" y="176733"/>
                  </a:lnTo>
                  <a:lnTo>
                    <a:pt x="2812356" y="2689412"/>
                  </a:lnTo>
                  <a:lnTo>
                    <a:pt x="0" y="2528047"/>
                  </a:lnTo>
                  <a:lnTo>
                    <a:pt x="322729" y="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62F00F1-546F-81A6-1A9D-D322378F2F19}"/>
                </a:ext>
              </a:extLst>
            </p:cNvPr>
            <p:cNvSpPr txBox="1"/>
            <p:nvPr/>
          </p:nvSpPr>
          <p:spPr>
            <a:xfrm>
              <a:off x="4733364" y="1682803"/>
              <a:ext cx="3465499" cy="3631763"/>
            </a:xfrm>
            <a:prstGeom prst="rect">
              <a:avLst/>
            </a:prstGeom>
            <a:noFill/>
          </p:spPr>
          <p:txBody>
            <a:bodyPr wrap="square" rtlCol="0">
              <a:spAutoFit/>
            </a:bodyPr>
            <a:lstStyle/>
            <a:p>
              <a:pPr algn="l"/>
              <a:r>
                <a:rPr lang="en-US" sz="1400" dirty="0">
                  <a:effectLst/>
                  <a:latin typeface="Times New Roman" panose="02020603050405020304" pitchFamily="18" charset="0"/>
                  <a:ea typeface="Calibri" panose="020F0502020204030204" pitchFamily="34" charset="0"/>
                </a:rPr>
                <a:t>“Should one admit the appearance of singularities?</a:t>
              </a:r>
              <a:endParaRPr lang="en-US" sz="1400" dirty="0">
                <a:latin typeface="Times New Roman" panose="02020603050405020304" pitchFamily="18" charset="0"/>
                <a:ea typeface="Calibri" panose="020F0502020204030204" pitchFamily="34" charset="0"/>
              </a:endParaRPr>
            </a:p>
            <a:p>
              <a:pPr algn="l"/>
              <a:r>
                <a:rPr lang="en-US" sz="1400" dirty="0">
                  <a:effectLst/>
                </a:rPr>
                <a:t>… </a:t>
              </a:r>
              <a:r>
                <a:rPr lang="en-US" sz="1400" dirty="0">
                  <a:effectLst/>
                  <a:latin typeface="Times New Roman" panose="02020603050405020304" pitchFamily="18" charset="0"/>
                  <a:ea typeface="Calibri" panose="020F0502020204030204" pitchFamily="34" charset="0"/>
                </a:rPr>
                <a:t> </a:t>
              </a:r>
            </a:p>
            <a:p>
              <a:pPr algn="l"/>
              <a:r>
                <a:rPr lang="en-US" sz="1400" dirty="0">
                  <a:effectLst/>
                  <a:latin typeface="Times New Roman" panose="02020603050405020304" pitchFamily="18" charset="0"/>
                  <a:ea typeface="Calibri" panose="020F0502020204030204" pitchFamily="34" charset="0"/>
                </a:rPr>
                <a:t>it is my opinion that </a:t>
              </a:r>
              <a:r>
                <a:rPr lang="en-US" dirty="0">
                  <a:effectLst/>
                  <a:latin typeface="Times New Roman" panose="02020603050405020304" pitchFamily="18" charset="0"/>
                  <a:ea typeface="Calibri" panose="020F0502020204030204" pitchFamily="34" charset="0"/>
                </a:rPr>
                <a:t>singularities must be excluded.</a:t>
              </a:r>
              <a:r>
                <a:rPr lang="en-US" sz="1400" dirty="0">
                  <a:effectLst/>
                  <a:latin typeface="Times New Roman" panose="02020603050405020304" pitchFamily="18" charset="0"/>
                  <a:ea typeface="Calibri" panose="020F0502020204030204" pitchFamily="34" charset="0"/>
                </a:rPr>
                <a:t> It does not seem reasonable to me to introduce into a continuum theory points (or lines, etc.) for which the ﬁeld equations do not hold. Moreover, the introduction of singularities is </a:t>
              </a:r>
              <a:r>
                <a:rPr lang="en-US" dirty="0">
                  <a:effectLst/>
                  <a:latin typeface="Times New Roman" panose="02020603050405020304" pitchFamily="18" charset="0"/>
                  <a:ea typeface="Calibri" panose="020F0502020204030204" pitchFamily="34" charset="0"/>
                </a:rPr>
                <a:t>equivalent to postulating boundary conditions (which are arbitrary</a:t>
              </a:r>
              <a:r>
                <a:rPr lang="en-US" sz="1400" dirty="0">
                  <a:effectLst/>
                  <a:latin typeface="Times New Roman" panose="02020603050405020304" pitchFamily="18" charset="0"/>
                  <a:ea typeface="Calibri" panose="020F0502020204030204" pitchFamily="34" charset="0"/>
                </a:rPr>
                <a:t> from the point of view of the ﬁeld equations) on ‘surfaces’ which closely surround the singularities.</a:t>
              </a:r>
              <a:r>
                <a:rPr lang="en-US" sz="1400" dirty="0">
                  <a:latin typeface="Times New Roman" panose="02020603050405020304" pitchFamily="18" charset="0"/>
                  <a:ea typeface="Calibri" panose="020F0502020204030204" pitchFamily="34" charset="0"/>
                </a:rPr>
                <a:t>”</a:t>
              </a:r>
              <a:endParaRPr lang="en-US" sz="1400" dirty="0">
                <a:effectLst/>
              </a:endParaRPr>
            </a:p>
            <a:p>
              <a:pPr algn="l"/>
              <a:endParaRPr lang="en-US" sz="1400" dirty="0">
                <a:latin typeface="Times New Roman" panose="02020603050405020304" pitchFamily="18" charset="0"/>
                <a:cs typeface="Times New Roman" panose="02020603050405020304" pitchFamily="18" charset="0"/>
              </a:endParaRPr>
            </a:p>
            <a:p>
              <a:pPr algn="l"/>
              <a:r>
                <a:rPr lang="en-US" sz="1400" dirty="0">
                  <a:latin typeface="Times New Roman" panose="02020603050405020304" pitchFamily="18" charset="0"/>
                  <a:cs typeface="Times New Roman" panose="02020603050405020304" pitchFamily="18" charset="0"/>
                </a:rPr>
                <a:t>Meaning of Relativity, p. 164</a:t>
              </a:r>
            </a:p>
          </p:txBody>
        </p:sp>
      </p:grpSp>
      <p:pic>
        <p:nvPicPr>
          <p:cNvPr id="13" name="Picture 12" descr="A person with a mustache&#10;&#10;Description automatically generated">
            <a:extLst>
              <a:ext uri="{FF2B5EF4-FFF2-40B4-BE49-F238E27FC236}">
                <a16:creationId xmlns:a16="http://schemas.microsoft.com/office/drawing/2014/main" id="{FF2F71BA-56B4-195E-50F1-81BB9632A686}"/>
              </a:ext>
            </a:extLst>
          </p:cNvPr>
          <p:cNvPicPr>
            <a:picLocks noChangeAspect="1"/>
          </p:cNvPicPr>
          <p:nvPr/>
        </p:nvPicPr>
        <p:blipFill>
          <a:blip r:embed="rId2"/>
          <a:stretch>
            <a:fillRect/>
          </a:stretch>
        </p:blipFill>
        <p:spPr>
          <a:xfrm>
            <a:off x="790492" y="159026"/>
            <a:ext cx="1177332" cy="1514834"/>
          </a:xfrm>
          <a:prstGeom prst="rect">
            <a:avLst/>
          </a:prstGeom>
        </p:spPr>
      </p:pic>
    </p:spTree>
    <p:extLst>
      <p:ext uri="{BB962C8B-B14F-4D97-AF65-F5344CB8AC3E}">
        <p14:creationId xmlns:p14="http://schemas.microsoft.com/office/powerpoint/2010/main" val="290481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572D4EF-4CE9-D8F7-06A5-63EBBDF4165B}"/>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F74BC-3A5C-D7F3-6973-D4ABFEF47550}"/>
              </a:ext>
            </a:extLst>
          </p:cNvPr>
          <p:cNvSpPr>
            <a:spLocks noGrp="1"/>
          </p:cNvSpPr>
          <p:nvPr>
            <p:ph type="title"/>
          </p:nvPr>
        </p:nvSpPr>
        <p:spPr>
          <a:xfrm>
            <a:off x="998924" y="1652068"/>
            <a:ext cx="5584756" cy="1062256"/>
          </a:xfrm>
        </p:spPr>
        <p:txBody>
          <a:bodyPr>
            <a:noAutofit/>
          </a:bodyPr>
          <a:lstStyle/>
          <a:p>
            <a:pPr algn="r"/>
            <a:r>
              <a:rPr lang="en-US" sz="8800" dirty="0"/>
              <a:t>Conclusion</a:t>
            </a:r>
          </a:p>
        </p:txBody>
      </p:sp>
      <p:sp>
        <p:nvSpPr>
          <p:cNvPr id="3" name="Content Placeholder 2">
            <a:extLst>
              <a:ext uri="{FF2B5EF4-FFF2-40B4-BE49-F238E27FC236}">
                <a16:creationId xmlns:a16="http://schemas.microsoft.com/office/drawing/2014/main" id="{A9F9CCA3-576D-9DBE-788D-4E4F335DAEE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9E23BE2-4379-E86F-2826-C21FF85957A0}"/>
              </a:ext>
            </a:extLst>
          </p:cNvPr>
          <p:cNvSpPr>
            <a:spLocks noGrp="1"/>
          </p:cNvSpPr>
          <p:nvPr>
            <p:ph type="sldNum" sz="quarter" idx="12"/>
          </p:nvPr>
        </p:nvSpPr>
        <p:spPr/>
        <p:txBody>
          <a:bodyPr/>
          <a:lstStyle/>
          <a:p>
            <a:fld id="{B9304382-F642-5846-B397-678ADB7FD52A}" type="slidenum">
              <a:rPr lang="en-US" smtClean="0"/>
              <a:t>43</a:t>
            </a:fld>
            <a:endParaRPr lang="en-US"/>
          </a:p>
        </p:txBody>
      </p:sp>
    </p:spTree>
    <p:extLst>
      <p:ext uri="{BB962C8B-B14F-4D97-AF65-F5344CB8AC3E}">
        <p14:creationId xmlns:p14="http://schemas.microsoft.com/office/powerpoint/2010/main" val="31780383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0D1F-2507-3C52-F649-64393998EFF2}"/>
              </a:ext>
            </a:extLst>
          </p:cNvPr>
          <p:cNvSpPr>
            <a:spLocks noGrp="1"/>
          </p:cNvSpPr>
          <p:nvPr>
            <p:ph type="title"/>
          </p:nvPr>
        </p:nvSpPr>
        <p:spPr>
          <a:xfrm>
            <a:off x="628650" y="365126"/>
            <a:ext cx="7886700" cy="749059"/>
          </a:xfrm>
        </p:spPr>
        <p:txBody>
          <a:bodyPr/>
          <a:lstStyle/>
          <a:p>
            <a:r>
              <a:rPr lang="en-US" dirty="0"/>
              <a:t>“Newton</a:t>
            </a:r>
            <a:r>
              <a:rPr lang="en-US"/>
              <a:t>, forgive me…”</a:t>
            </a:r>
            <a:endParaRPr lang="en-US" dirty="0"/>
          </a:p>
        </p:txBody>
      </p:sp>
      <p:sp>
        <p:nvSpPr>
          <p:cNvPr id="3" name="Content Placeholder 2">
            <a:extLst>
              <a:ext uri="{FF2B5EF4-FFF2-40B4-BE49-F238E27FC236}">
                <a16:creationId xmlns:a16="http://schemas.microsoft.com/office/drawing/2014/main" id="{313F0591-9BD4-8C01-0C40-C4803D768DAC}"/>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0ECB8BA6-FCD5-70C9-2CE5-76CFE2C1B586}"/>
              </a:ext>
            </a:extLst>
          </p:cNvPr>
          <p:cNvSpPr>
            <a:spLocks noGrp="1"/>
          </p:cNvSpPr>
          <p:nvPr>
            <p:ph type="sldNum" sz="quarter" idx="12"/>
          </p:nvPr>
        </p:nvSpPr>
        <p:spPr/>
        <p:txBody>
          <a:bodyPr/>
          <a:lstStyle/>
          <a:p>
            <a:fld id="{B9304382-F642-5846-B397-678ADB7FD52A}" type="slidenum">
              <a:rPr lang="en-US" smtClean="0"/>
              <a:t>44</a:t>
            </a:fld>
            <a:endParaRPr lang="en-US"/>
          </a:p>
        </p:txBody>
      </p:sp>
      <p:pic>
        <p:nvPicPr>
          <p:cNvPr id="8" name="Picture 7" descr="A person walking on a path&#10;&#10;Description automatically generated">
            <a:extLst>
              <a:ext uri="{FF2B5EF4-FFF2-40B4-BE49-F238E27FC236}">
                <a16:creationId xmlns:a16="http://schemas.microsoft.com/office/drawing/2014/main" id="{0D146190-39F8-B59C-BF7D-695FE6491D91}"/>
              </a:ext>
            </a:extLst>
          </p:cNvPr>
          <p:cNvPicPr>
            <a:picLocks noChangeAspect="1"/>
          </p:cNvPicPr>
          <p:nvPr/>
        </p:nvPicPr>
        <p:blipFill>
          <a:blip r:embed="rId2"/>
          <a:stretch>
            <a:fillRect/>
          </a:stretch>
        </p:blipFill>
        <p:spPr>
          <a:xfrm>
            <a:off x="519793" y="1437661"/>
            <a:ext cx="3924300" cy="4597400"/>
          </a:xfrm>
          <a:prstGeom prst="rect">
            <a:avLst/>
          </a:prstGeom>
        </p:spPr>
      </p:pic>
      <p:sp>
        <p:nvSpPr>
          <p:cNvPr id="10" name="TextBox 9">
            <a:extLst>
              <a:ext uri="{FF2B5EF4-FFF2-40B4-BE49-F238E27FC236}">
                <a16:creationId xmlns:a16="http://schemas.microsoft.com/office/drawing/2014/main" id="{18B833E5-6984-9C52-BF0A-9B2AF99D4A6E}"/>
              </a:ext>
            </a:extLst>
          </p:cNvPr>
          <p:cNvSpPr txBox="1"/>
          <p:nvPr/>
        </p:nvSpPr>
        <p:spPr>
          <a:xfrm>
            <a:off x="4925467" y="1444598"/>
            <a:ext cx="3765176" cy="390876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“Enough of this. Newton, forgive me; you found the only way which, in your age, was just about possible for a man of highest thought- and creative power. The concepts, which you created, are even today still guiding our thinking in physics, although we now know that they will have to be replaced by others farther removed from the sphere of immediate experience, if we aim at a profounder understanding of relationships.”</a:t>
            </a:r>
          </a:p>
          <a:p>
            <a:pPr algn="l"/>
            <a:endParaRPr lang="en-US" dirty="0">
              <a:latin typeface="Times New Roman" panose="02020603050405020304" pitchFamily="18" charset="0"/>
              <a:cs typeface="Times New Roman" panose="02020603050405020304" pitchFamily="18" charset="0"/>
            </a:endParaRPr>
          </a:p>
          <a:p>
            <a:pPr algn="l"/>
            <a:r>
              <a:rPr lang="en-US" sz="1400" dirty="0">
                <a:latin typeface="Times New Roman" panose="02020603050405020304" pitchFamily="18" charset="0"/>
                <a:cs typeface="Times New Roman" panose="02020603050405020304" pitchFamily="18" charset="0"/>
              </a:rPr>
              <a:t>Einstein, </a:t>
            </a:r>
            <a:r>
              <a:rPr lang="en-US" sz="1400" i="1" dirty="0">
                <a:latin typeface="Times New Roman" panose="02020603050405020304" pitchFamily="18" charset="0"/>
                <a:cs typeface="Times New Roman" panose="02020603050405020304" pitchFamily="18" charset="0"/>
              </a:rPr>
              <a:t>Autobiographical Notes</a:t>
            </a:r>
            <a:r>
              <a:rPr lang="en-US" sz="1400" dirty="0">
                <a:latin typeface="Times New Roman" panose="02020603050405020304" pitchFamily="18" charset="0"/>
                <a:cs typeface="Times New Roman" panose="02020603050405020304" pitchFamily="18" charset="0"/>
              </a:rPr>
              <a:t> pp. 31-33</a:t>
            </a:r>
            <a:endParaRPr lang="en-US" sz="1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1316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572D4EF-4CE9-D8F7-06A5-63EBBDF4165B}"/>
              </a:ext>
            </a:extLst>
          </p:cNvPr>
          <p:cNvSpPr/>
          <p:nvPr/>
        </p:nvSpPr>
        <p:spPr>
          <a:xfrm>
            <a:off x="2951629" y="409856"/>
            <a:ext cx="4948518" cy="4456342"/>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F74BC-3A5C-D7F3-6973-D4ABFEF47550}"/>
              </a:ext>
            </a:extLst>
          </p:cNvPr>
          <p:cNvSpPr>
            <a:spLocks noGrp="1"/>
          </p:cNvSpPr>
          <p:nvPr>
            <p:ph type="title"/>
          </p:nvPr>
        </p:nvSpPr>
        <p:spPr>
          <a:xfrm>
            <a:off x="998924" y="1652068"/>
            <a:ext cx="5046009" cy="2428154"/>
          </a:xfrm>
        </p:spPr>
        <p:txBody>
          <a:bodyPr>
            <a:noAutofit/>
          </a:bodyPr>
          <a:lstStyle/>
          <a:p>
            <a:pPr algn="r"/>
            <a:r>
              <a:rPr lang="en-US" sz="13600" dirty="0"/>
              <a:t>Read</a:t>
            </a:r>
            <a:br>
              <a:rPr lang="en-US" sz="6000" dirty="0"/>
            </a:br>
            <a:endParaRPr lang="en-US" sz="6000" dirty="0"/>
          </a:p>
        </p:txBody>
      </p:sp>
      <p:sp>
        <p:nvSpPr>
          <p:cNvPr id="3" name="Content Placeholder 2">
            <a:extLst>
              <a:ext uri="{FF2B5EF4-FFF2-40B4-BE49-F238E27FC236}">
                <a16:creationId xmlns:a16="http://schemas.microsoft.com/office/drawing/2014/main" id="{A9F9CCA3-576D-9DBE-788D-4E4F335DAEE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9E23BE2-4379-E86F-2826-C21FF85957A0}"/>
              </a:ext>
            </a:extLst>
          </p:cNvPr>
          <p:cNvSpPr>
            <a:spLocks noGrp="1"/>
          </p:cNvSpPr>
          <p:nvPr>
            <p:ph type="sldNum" sz="quarter" idx="12"/>
          </p:nvPr>
        </p:nvSpPr>
        <p:spPr/>
        <p:txBody>
          <a:bodyPr/>
          <a:lstStyle/>
          <a:p>
            <a:fld id="{B9304382-F642-5846-B397-678ADB7FD52A}" type="slidenum">
              <a:rPr lang="en-US" smtClean="0"/>
              <a:t>45</a:t>
            </a:fld>
            <a:endParaRPr lang="en-US"/>
          </a:p>
        </p:txBody>
      </p:sp>
      <p:pic>
        <p:nvPicPr>
          <p:cNvPr id="6" name="Picture 4" descr="paper-boy.jpg">
            <a:extLst>
              <a:ext uri="{FF2B5EF4-FFF2-40B4-BE49-F238E27FC236}">
                <a16:creationId xmlns:a16="http://schemas.microsoft.com/office/drawing/2014/main" id="{19C8397E-7B41-5FE7-2893-C7D335071D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987895" y="5188751"/>
            <a:ext cx="18256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paper-boy.jpg">
            <a:extLst>
              <a:ext uri="{FF2B5EF4-FFF2-40B4-BE49-F238E27FC236}">
                <a16:creationId xmlns:a16="http://schemas.microsoft.com/office/drawing/2014/main" id="{6CD4645D-C0BE-1EEF-D69B-4FAA6E4DAE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3042037" y="5188751"/>
            <a:ext cx="18256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paper-boy.jpg">
            <a:extLst>
              <a:ext uri="{FF2B5EF4-FFF2-40B4-BE49-F238E27FC236}">
                <a16:creationId xmlns:a16="http://schemas.microsoft.com/office/drawing/2014/main" id="{9F442A9D-BD7B-5218-151C-0BBD9F4CBC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5043777" y="5188751"/>
            <a:ext cx="18256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aper-boy.jpg">
            <a:extLst>
              <a:ext uri="{FF2B5EF4-FFF2-40B4-BE49-F238E27FC236}">
                <a16:creationId xmlns:a16="http://schemas.microsoft.com/office/drawing/2014/main" id="{FD79CA53-6C37-2568-3244-BC07ACC510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7061421" y="5188751"/>
            <a:ext cx="18256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5755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4451A-91D9-EFF0-CE97-96EDFB6CB5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F8F83B-A490-F633-412C-0B952384A0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2DCC0CE-7795-CD1E-FD5E-FA5C7E095ACE}"/>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5DA779B1-CF48-08F4-BEAC-D82EEB02D1ED}"/>
              </a:ext>
            </a:extLst>
          </p:cNvPr>
          <p:cNvSpPr>
            <a:spLocks noGrp="1"/>
          </p:cNvSpPr>
          <p:nvPr>
            <p:ph type="sldNum" sz="quarter" idx="12"/>
          </p:nvPr>
        </p:nvSpPr>
        <p:spPr/>
        <p:txBody>
          <a:bodyPr/>
          <a:lstStyle/>
          <a:p>
            <a:fld id="{B9304382-F642-5846-B397-678ADB7FD52A}" type="slidenum">
              <a:rPr lang="en-US" smtClean="0"/>
              <a:t>46</a:t>
            </a:fld>
            <a:endParaRPr lang="en-US"/>
          </a:p>
        </p:txBody>
      </p:sp>
      <p:pic>
        <p:nvPicPr>
          <p:cNvPr id="8" name="Picture 7">
            <a:extLst>
              <a:ext uri="{FF2B5EF4-FFF2-40B4-BE49-F238E27FC236}">
                <a16:creationId xmlns:a16="http://schemas.microsoft.com/office/drawing/2014/main" id="{EA2D3152-8392-1B9C-7202-32344E52CB39}"/>
              </a:ext>
            </a:extLst>
          </p:cNvPr>
          <p:cNvPicPr>
            <a:picLocks noChangeAspect="1"/>
          </p:cNvPicPr>
          <p:nvPr/>
        </p:nvPicPr>
        <p:blipFill>
          <a:blip r:embed="rId2"/>
          <a:stretch>
            <a:fillRect/>
          </a:stretch>
        </p:blipFill>
        <p:spPr>
          <a:xfrm>
            <a:off x="2158641" y="160638"/>
            <a:ext cx="4575791" cy="6501473"/>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039920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BE39A-152B-BECE-D358-9943BD5D1383}"/>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90F2DBA7-8FB5-F8C8-034D-D593E1D36EFA}"/>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13D30AA1-FC1E-B494-7E4E-06309E9F52BA}"/>
              </a:ext>
            </a:extLst>
          </p:cNvPr>
          <p:cNvSpPr>
            <a:spLocks noGrp="1"/>
          </p:cNvSpPr>
          <p:nvPr>
            <p:ph type="sldNum" sz="quarter" idx="12"/>
          </p:nvPr>
        </p:nvSpPr>
        <p:spPr/>
        <p:txBody>
          <a:bodyPr/>
          <a:lstStyle/>
          <a:p>
            <a:fld id="{B9304382-F642-5846-B397-678ADB7FD52A}" type="slidenum">
              <a:rPr lang="en-US" smtClean="0"/>
              <a:t>47</a:t>
            </a:fld>
            <a:endParaRPr lang="en-US"/>
          </a:p>
        </p:txBody>
      </p:sp>
      <p:pic>
        <p:nvPicPr>
          <p:cNvPr id="6" name="Picture 5" descr="A person's profile on a computer screen&#10;&#10;Description automatically generated">
            <a:extLst>
              <a:ext uri="{FF2B5EF4-FFF2-40B4-BE49-F238E27FC236}">
                <a16:creationId xmlns:a16="http://schemas.microsoft.com/office/drawing/2014/main" id="{EFEF6ECB-955E-4F8B-A3CC-03CE521E0008}"/>
              </a:ext>
            </a:extLst>
          </p:cNvPr>
          <p:cNvPicPr>
            <a:picLocks noChangeAspect="1"/>
          </p:cNvPicPr>
          <p:nvPr/>
        </p:nvPicPr>
        <p:blipFill>
          <a:blip r:embed="rId2"/>
          <a:stretch>
            <a:fillRect/>
          </a:stretch>
        </p:blipFill>
        <p:spPr>
          <a:xfrm>
            <a:off x="671344" y="222837"/>
            <a:ext cx="5303794" cy="6300908"/>
          </a:xfrm>
          <a:prstGeom prst="rect">
            <a:avLst/>
          </a:prstGeom>
          <a:ln>
            <a:solidFill>
              <a:schemeClr val="accent1">
                <a:shade val="15000"/>
              </a:schemeClr>
            </a:solidFill>
          </a:ln>
          <a:effectLst>
            <a:outerShdw blurRad="50800" dist="38100" dir="2700000" algn="tl" rotWithShape="0">
              <a:prstClr val="black">
                <a:alpha val="40000"/>
              </a:prstClr>
            </a:outerShdw>
          </a:effectLst>
        </p:spPr>
      </p:pic>
      <p:sp>
        <p:nvSpPr>
          <p:cNvPr id="7" name="Left Arrow 6">
            <a:extLst>
              <a:ext uri="{FF2B5EF4-FFF2-40B4-BE49-F238E27FC236}">
                <a16:creationId xmlns:a16="http://schemas.microsoft.com/office/drawing/2014/main" id="{23E65A54-5ED7-0AED-B3F4-B750B0EDB916}"/>
              </a:ext>
            </a:extLst>
          </p:cNvPr>
          <p:cNvSpPr/>
          <p:nvPr/>
        </p:nvSpPr>
        <p:spPr>
          <a:xfrm>
            <a:off x="5763025" y="3834332"/>
            <a:ext cx="2159213" cy="1091133"/>
          </a:xfrm>
          <a:prstGeom prst="leftArrow">
            <a:avLst/>
          </a:prstGeom>
          <a:solidFill>
            <a:srgbClr val="FF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0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91F2C-0930-D112-ACEF-38C8E48E4D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E51C25-2990-FA24-EB91-512AB7416B6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8597DF3B-C137-04BC-A1C2-4C76ADEB00CF}"/>
              </a:ext>
            </a:extLst>
          </p:cNvPr>
          <p:cNvSpPr>
            <a:spLocks noGrp="1"/>
          </p:cNvSpPr>
          <p:nvPr>
            <p:ph type="sldNum" sz="quarter" idx="12"/>
          </p:nvPr>
        </p:nvSpPr>
        <p:spPr/>
        <p:txBody>
          <a:bodyPr/>
          <a:lstStyle/>
          <a:p>
            <a:fld id="{B9304382-F642-5846-B397-678ADB7FD52A}" type="slidenum">
              <a:rPr lang="en-US" smtClean="0"/>
              <a:t>48</a:t>
            </a:fld>
            <a:endParaRPr lang="en-US"/>
          </a:p>
        </p:txBody>
      </p:sp>
      <p:pic>
        <p:nvPicPr>
          <p:cNvPr id="5" name="Picture 4" descr="A close-up of a person's face&#10;&#10;Description automatically generated">
            <a:extLst>
              <a:ext uri="{FF2B5EF4-FFF2-40B4-BE49-F238E27FC236}">
                <a16:creationId xmlns:a16="http://schemas.microsoft.com/office/drawing/2014/main" id="{11B237F9-932E-18CA-FE85-EA3F451526EA}"/>
              </a:ext>
            </a:extLst>
          </p:cNvPr>
          <p:cNvPicPr>
            <a:picLocks noChangeAspect="1"/>
          </p:cNvPicPr>
          <p:nvPr/>
        </p:nvPicPr>
        <p:blipFill>
          <a:blip r:embed="rId2"/>
          <a:stretch>
            <a:fillRect/>
          </a:stretch>
        </p:blipFill>
        <p:spPr>
          <a:xfrm>
            <a:off x="69156" y="-1592350"/>
            <a:ext cx="9144000" cy="12382501"/>
          </a:xfrm>
          <a:prstGeom prst="rect">
            <a:avLst/>
          </a:prstGeom>
        </p:spPr>
      </p:pic>
      <p:sp>
        <p:nvSpPr>
          <p:cNvPr id="6" name="Title 1">
            <a:extLst>
              <a:ext uri="{FF2B5EF4-FFF2-40B4-BE49-F238E27FC236}">
                <a16:creationId xmlns:a16="http://schemas.microsoft.com/office/drawing/2014/main" id="{1EF435AE-B9A7-6EE4-2444-546E0EAF1637}"/>
              </a:ext>
            </a:extLst>
          </p:cNvPr>
          <p:cNvSpPr txBox="1">
            <a:spLocks/>
          </p:cNvSpPr>
          <p:nvPr/>
        </p:nvSpPr>
        <p:spPr>
          <a:xfrm>
            <a:off x="2082374" y="0"/>
            <a:ext cx="5056094" cy="35346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Times New Roman" panose="02020603050405020304" pitchFamily="18" charset="0"/>
                <a:ea typeface="+mj-ea"/>
                <a:cs typeface="+mj-cs"/>
              </a:defRPr>
            </a:lvl1pPr>
          </a:lstStyle>
          <a:p>
            <a:pPr algn="ctr"/>
            <a:r>
              <a:rPr lang="en-US" sz="23500" dirty="0">
                <a:solidFill>
                  <a:schemeClr val="tx1">
                    <a:lumMod val="50000"/>
                    <a:lumOff val="50000"/>
                  </a:schemeClr>
                </a:solidFill>
              </a:rPr>
              <a:t>End</a:t>
            </a:r>
            <a:endParaRPr lang="en-US" sz="8000" dirty="0">
              <a:solidFill>
                <a:schemeClr val="tx1">
                  <a:lumMod val="50000"/>
                  <a:lumOff val="50000"/>
                </a:schemeClr>
              </a:solidFill>
            </a:endParaRPr>
          </a:p>
        </p:txBody>
      </p:sp>
    </p:spTree>
    <p:extLst>
      <p:ext uri="{BB962C8B-B14F-4D97-AF65-F5344CB8AC3E}">
        <p14:creationId xmlns:p14="http://schemas.microsoft.com/office/powerpoint/2010/main" val="1162518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D4077-2C6B-528B-0009-72C0CAEE7833}"/>
              </a:ext>
            </a:extLst>
          </p:cNvPr>
          <p:cNvSpPr>
            <a:spLocks noGrp="1"/>
          </p:cNvSpPr>
          <p:nvPr>
            <p:ph type="title"/>
          </p:nvPr>
        </p:nvSpPr>
        <p:spPr>
          <a:xfrm>
            <a:off x="628650" y="365127"/>
            <a:ext cx="7886700" cy="639958"/>
          </a:xfrm>
        </p:spPr>
        <p:txBody>
          <a:bodyPr>
            <a:normAutofit fontScale="90000"/>
          </a:bodyPr>
          <a:lstStyle/>
          <a:p>
            <a:r>
              <a:rPr lang="en-US" dirty="0"/>
              <a:t>Schwarzschild spacetime</a:t>
            </a:r>
          </a:p>
        </p:txBody>
      </p:sp>
      <p:sp>
        <p:nvSpPr>
          <p:cNvPr id="4" name="Slide Number Placeholder 3">
            <a:extLst>
              <a:ext uri="{FF2B5EF4-FFF2-40B4-BE49-F238E27FC236}">
                <a16:creationId xmlns:a16="http://schemas.microsoft.com/office/drawing/2014/main" id="{FD13C189-0911-4484-B9D3-DAA1EC745BEE}"/>
              </a:ext>
            </a:extLst>
          </p:cNvPr>
          <p:cNvSpPr>
            <a:spLocks noGrp="1"/>
          </p:cNvSpPr>
          <p:nvPr>
            <p:ph type="sldNum" sz="quarter" idx="12"/>
          </p:nvPr>
        </p:nvSpPr>
        <p:spPr/>
        <p:txBody>
          <a:bodyPr/>
          <a:lstStyle/>
          <a:p>
            <a:fld id="{B9304382-F642-5846-B397-678ADB7FD52A}" type="slidenum">
              <a:rPr lang="en-US" smtClean="0"/>
              <a:t>5</a:t>
            </a:fld>
            <a:endParaRPr lang="en-US"/>
          </a:p>
        </p:txBody>
      </p:sp>
      <p:sp>
        <p:nvSpPr>
          <p:cNvPr id="10" name="Content Placeholder 9">
            <a:extLst>
              <a:ext uri="{FF2B5EF4-FFF2-40B4-BE49-F238E27FC236}">
                <a16:creationId xmlns:a16="http://schemas.microsoft.com/office/drawing/2014/main" id="{681CB2BF-7FE3-50A9-4E78-C4B54F7AC1FA}"/>
              </a:ext>
            </a:extLst>
          </p:cNvPr>
          <p:cNvSpPr>
            <a:spLocks noGrp="1"/>
          </p:cNvSpPr>
          <p:nvPr>
            <p:ph idx="1"/>
          </p:nvPr>
        </p:nvSpPr>
        <p:spPr/>
        <p:txBody>
          <a:bodyPr>
            <a:normAutofit fontScale="25000" lnSpcReduction="20000"/>
          </a:bodyPr>
          <a:lstStyle/>
          <a:p>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066C1A2-ADF4-E1CF-D986-21913242F283}"/>
                  </a:ext>
                </a:extLst>
              </p:cNvPr>
              <p:cNvSpPr txBox="1"/>
              <p:nvPr/>
            </p:nvSpPr>
            <p:spPr>
              <a:xfrm>
                <a:off x="628650" y="1183225"/>
                <a:ext cx="8343368" cy="777200"/>
              </a:xfrm>
              <a:prstGeom prst="rect">
                <a:avLst/>
              </a:prstGeom>
              <a:noFill/>
            </p:spPr>
            <p:txBody>
              <a:bodyPr wrap="square" rtlCol="0">
                <a:spAutoFit/>
              </a:bodyPr>
              <a:lstStyle/>
              <a:p>
                <a:pPr algn="l"/>
                <a14:m>
                  <m:oMath xmlns:m="http://schemas.openxmlformats.org/officeDocument/2006/math">
                    <m:r>
                      <a:rPr lang="en-US" sz="2400" i="1" smtClean="0">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sz="2400" i="1">
                            <a:effectLst/>
                            <a:latin typeface="Cambria Math" panose="02040503050406030204" pitchFamily="18" charset="0"/>
                          </a:rPr>
                        </m:ctrlPr>
                      </m:sSup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𝑠</m:t>
                        </m:r>
                      </m:e>
                      <m:sup>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effectLst/>
                            <a:latin typeface="Cambria Math" panose="02040503050406030204" pitchFamily="18" charset="0"/>
                          </a:rPr>
                        </m:ctrlPr>
                      </m:fPr>
                      <m:num>
                        <m:r>
                          <a:rPr lang="en-US" sz="24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2400" i="1">
                                <a:effectLst/>
                                <a:latin typeface="Cambria Math" panose="02040503050406030204" pitchFamily="18" charset="0"/>
                              </a:rPr>
                            </m:ctrlPr>
                          </m:fPr>
                          <m:num>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sz="2400" i="1">
                                <a:effectLst/>
                                <a:latin typeface="Cambria Math" panose="02040503050406030204" pitchFamily="18" charset="0"/>
                                <a:ea typeface="Calibri" panose="020F0502020204030204" pitchFamily="34" charset="0"/>
                                <a:cs typeface="Times New Roman" panose="02020603050405020304" pitchFamily="18" charset="0"/>
                              </a:rPr>
                              <m:t>𝑟</m:t>
                            </m:r>
                          </m:den>
                        </m:f>
                      </m:den>
                    </m:f>
                    <m:r>
                      <a:rPr lang="en-US" sz="2400"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sz="2400" i="1">
                            <a:effectLst/>
                            <a:latin typeface="Cambria Math" panose="02040503050406030204" pitchFamily="18" charset="0"/>
                          </a:rPr>
                        </m:ctrlPr>
                      </m:sSup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𝑟</m:t>
                        </m:r>
                      </m:e>
                      <m:sup>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4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400" i="1">
                            <a:effectLst/>
                            <a:latin typeface="Cambria Math" panose="02040503050406030204" pitchFamily="18" charset="0"/>
                          </a:rPr>
                        </m:ctrlPr>
                      </m:sSup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𝑟</m:t>
                        </m:r>
                      </m:e>
                      <m:sup>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sz="2400" i="1">
                            <a:effectLst/>
                            <a:latin typeface="Cambria Math" panose="02040503050406030204" pitchFamily="18" charset="0"/>
                          </a:rPr>
                        </m:ctrlPr>
                      </m:d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sz="2400" i="1">
                                <a:effectLst/>
                                <a:latin typeface="Cambria Math" panose="02040503050406030204" pitchFamily="18" charset="0"/>
                              </a:rPr>
                            </m:ctrlPr>
                          </m:sSupPr>
                          <m:e>
                            <m:r>
                              <a:rPr lang="en-US" sz="2400" i="1">
                                <a:effectLst/>
                                <a:latin typeface="Cambria Math" panose="02040503050406030204" pitchFamily="18" charset="0"/>
                                <a:ea typeface="Calibri" panose="020F0502020204030204" pitchFamily="34" charset="0"/>
                                <a:cs typeface="Times New Roman" panose="02020603050405020304" pitchFamily="18" charset="0"/>
                              </a:rPr>
                              <m:t>𝜃</m:t>
                            </m:r>
                          </m:e>
                          <m:sup>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4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400" i="1">
                                <a:effectLst/>
                                <a:latin typeface="Cambria Math" panose="02040503050406030204" pitchFamily="18" charset="0"/>
                              </a:rPr>
                            </m:ctrlPr>
                          </m:sSup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𝑠𝑖𝑛</m:t>
                            </m:r>
                          </m:e>
                          <m:sup>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400" i="1">
                            <a:effectLst/>
                            <a:latin typeface="Cambria Math" panose="02040503050406030204" pitchFamily="18" charset="0"/>
                            <a:ea typeface="Calibri" panose="020F0502020204030204" pitchFamily="34" charset="0"/>
                            <a:cs typeface="Times New Roman" panose="02020603050405020304" pitchFamily="18" charset="0"/>
                          </a:rPr>
                          <m:t>𝜃</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sz="2400" i="1">
                                <a:effectLst/>
                                <a:latin typeface="Cambria Math" panose="02040503050406030204" pitchFamily="18" charset="0"/>
                              </a:rPr>
                            </m:ctrlPr>
                          </m:sSupPr>
                          <m:e>
                            <m:r>
                              <a:rPr lang="en-US" sz="2400" i="1">
                                <a:effectLst/>
                                <a:latin typeface="Cambria Math" panose="02040503050406030204" pitchFamily="18" charset="0"/>
                                <a:ea typeface="Calibri" panose="020F0502020204030204" pitchFamily="34" charset="0"/>
                                <a:cs typeface="Times New Roman" panose="02020603050405020304" pitchFamily="18" charset="0"/>
                              </a:rPr>
                              <m:t>𝜙</m:t>
                            </m:r>
                          </m:e>
                          <m:sup>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sz="24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400" i="1">
                            <a:effectLst/>
                            <a:latin typeface="Cambria Math" panose="02040503050406030204" pitchFamily="18" charset="0"/>
                          </a:rPr>
                        </m:ctrlPr>
                      </m:dPr>
                      <m:e>
                        <m:r>
                          <a:rPr lang="en-US" sz="24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2400" i="1">
                                <a:effectLst/>
                                <a:latin typeface="Cambria Math" panose="02040503050406030204" pitchFamily="18" charset="0"/>
                              </a:rPr>
                            </m:ctrlPr>
                          </m:fPr>
                          <m:num>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sz="2400" i="1">
                                <a:effectLst/>
                                <a:latin typeface="Cambria Math" panose="02040503050406030204" pitchFamily="18" charset="0"/>
                                <a:ea typeface="Calibri" panose="020F0502020204030204" pitchFamily="34" charset="0"/>
                                <a:cs typeface="Times New Roman" panose="02020603050405020304" pitchFamily="18" charset="0"/>
                              </a:rPr>
                              <m:t>𝑟</m:t>
                            </m:r>
                          </m:den>
                        </m:f>
                      </m:e>
                    </m:d>
                    <m:r>
                      <a:rPr lang="en-US" sz="2400"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sz="2400" i="1">
                            <a:effectLst/>
                            <a:latin typeface="Cambria Math" panose="02040503050406030204" pitchFamily="18" charset="0"/>
                          </a:rPr>
                        </m:ctrlPr>
                      </m:sSup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𝑡</m:t>
                        </m:r>
                      </m:e>
                      <m:sup>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2400" dirty="0">
                    <a:effectLst/>
                  </a:rPr>
                  <a:t> </a:t>
                </a:r>
                <a:endParaRPr lang="en-US" sz="2400" dirty="0">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F066C1A2-ADF4-E1CF-D986-21913242F283}"/>
                  </a:ext>
                </a:extLst>
              </p:cNvPr>
              <p:cNvSpPr txBox="1">
                <a:spLocks noRot="1" noChangeAspect="1" noMove="1" noResize="1" noEditPoints="1" noAdjustHandles="1" noChangeArrowheads="1" noChangeShapeType="1" noTextEdit="1"/>
              </p:cNvSpPr>
              <p:nvPr/>
            </p:nvSpPr>
            <p:spPr>
              <a:xfrm>
                <a:off x="628650" y="1183225"/>
                <a:ext cx="8343368" cy="777200"/>
              </a:xfrm>
              <a:prstGeom prst="rect">
                <a:avLst/>
              </a:prstGeom>
              <a:blipFill>
                <a:blip r:embed="rId2"/>
                <a:stretch>
                  <a:fillRect l="-152"/>
                </a:stretch>
              </a:blipFill>
            </p:spPr>
            <p:txBody>
              <a:bodyPr/>
              <a:lstStyle/>
              <a:p>
                <a:r>
                  <a:rPr lang="en-US">
                    <a:noFill/>
                  </a:rPr>
                  <a:t> </a:t>
                </a:r>
              </a:p>
            </p:txBody>
          </p:sp>
        </mc:Fallback>
      </mc:AlternateContent>
      <p:sp>
        <p:nvSpPr>
          <p:cNvPr id="12" name="Explosion 1 11">
            <a:extLst>
              <a:ext uri="{FF2B5EF4-FFF2-40B4-BE49-F238E27FC236}">
                <a16:creationId xmlns:a16="http://schemas.microsoft.com/office/drawing/2014/main" id="{96494E94-934B-CC03-2739-D1FCAD03F864}"/>
              </a:ext>
            </a:extLst>
          </p:cNvPr>
          <p:cNvSpPr/>
          <p:nvPr/>
        </p:nvSpPr>
        <p:spPr>
          <a:xfrm>
            <a:off x="3334606" y="3957551"/>
            <a:ext cx="1122829" cy="1169894"/>
          </a:xfrm>
          <a:prstGeom prst="irregularSeal1">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xplosion 1 2">
            <a:extLst>
              <a:ext uri="{FF2B5EF4-FFF2-40B4-BE49-F238E27FC236}">
                <a16:creationId xmlns:a16="http://schemas.microsoft.com/office/drawing/2014/main" id="{6FAB787A-3311-5572-277E-01C084082955}"/>
              </a:ext>
            </a:extLst>
          </p:cNvPr>
          <p:cNvSpPr/>
          <p:nvPr/>
        </p:nvSpPr>
        <p:spPr>
          <a:xfrm>
            <a:off x="1562100" y="1009255"/>
            <a:ext cx="1122829" cy="1169894"/>
          </a:xfrm>
          <a:prstGeom prst="irregularSeal1">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97307FB-99B5-36DD-7CAA-E919AD39036A}"/>
              </a:ext>
            </a:extLst>
          </p:cNvPr>
          <p:cNvGrpSpPr/>
          <p:nvPr/>
        </p:nvGrpSpPr>
        <p:grpSpPr>
          <a:xfrm>
            <a:off x="552439" y="2260258"/>
            <a:ext cx="7285398" cy="4232064"/>
            <a:chOff x="552439" y="2260258"/>
            <a:chExt cx="7285398" cy="4232064"/>
          </a:xfrm>
        </p:grpSpPr>
        <p:pic>
          <p:nvPicPr>
            <p:cNvPr id="8" name="Content Placeholder 6">
              <a:extLst>
                <a:ext uri="{FF2B5EF4-FFF2-40B4-BE49-F238E27FC236}">
                  <a16:creationId xmlns:a16="http://schemas.microsoft.com/office/drawing/2014/main" id="{01CCC8BF-A547-238A-7387-DDF85B0CFE1C}"/>
                </a:ext>
              </a:extLst>
            </p:cNvPr>
            <p:cNvPicPr>
              <a:picLocks noChangeAspect="1"/>
            </p:cNvPicPr>
            <p:nvPr/>
          </p:nvPicPr>
          <p:blipFill>
            <a:blip r:embed="rId3"/>
            <a:stretch>
              <a:fillRect/>
            </a:stretch>
          </p:blipFill>
          <p:spPr>
            <a:xfrm>
              <a:off x="628650" y="2740592"/>
              <a:ext cx="7209187" cy="3751730"/>
            </a:xfrm>
            <a:prstGeom prst="rect">
              <a:avLst/>
            </a:prstGeom>
          </p:spPr>
        </p:pic>
        <p:sp>
          <p:nvSpPr>
            <p:cNvPr id="6" name="TextBox 5">
              <a:extLst>
                <a:ext uri="{FF2B5EF4-FFF2-40B4-BE49-F238E27FC236}">
                  <a16:creationId xmlns:a16="http://schemas.microsoft.com/office/drawing/2014/main" id="{0ACAD482-6E3A-4644-495E-9413500DA211}"/>
                </a:ext>
              </a:extLst>
            </p:cNvPr>
            <p:cNvSpPr txBox="1"/>
            <p:nvPr/>
          </p:nvSpPr>
          <p:spPr>
            <a:xfrm>
              <a:off x="552439" y="2260258"/>
              <a:ext cx="3552576" cy="523220"/>
            </a:xfrm>
            <a:prstGeom prst="rect">
              <a:avLst/>
            </a:prstGeom>
            <a:noFill/>
          </p:spPr>
          <p:txBody>
            <a:bodyPr wrap="none" rtlCol="0">
              <a:spAutoFit/>
            </a:bodyPr>
            <a:lstStyle/>
            <a:p>
              <a:pPr algn="l"/>
              <a:r>
                <a:rPr lang="en-US" sz="2800" dirty="0">
                  <a:latin typeface="Times New Roman" panose="02020603050405020304" pitchFamily="18" charset="0"/>
                  <a:cs typeface="Times New Roman" panose="02020603050405020304" pitchFamily="18" charset="0"/>
                </a:rPr>
                <a:t>In Kruskal coordinates</a:t>
              </a:r>
            </a:p>
          </p:txBody>
        </p:sp>
      </p:grpSp>
    </p:spTree>
    <p:extLst>
      <p:ext uri="{BB962C8B-B14F-4D97-AF65-F5344CB8AC3E}">
        <p14:creationId xmlns:p14="http://schemas.microsoft.com/office/powerpoint/2010/main" val="5307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0D681-5A56-CDCB-8D0C-193934E614BF}"/>
              </a:ext>
            </a:extLst>
          </p:cNvPr>
          <p:cNvSpPr>
            <a:spLocks noGrp="1"/>
          </p:cNvSpPr>
          <p:nvPr>
            <p:ph type="title"/>
          </p:nvPr>
        </p:nvSpPr>
        <p:spPr>
          <a:xfrm>
            <a:off x="285750" y="150814"/>
            <a:ext cx="7886700" cy="1005815"/>
          </a:xfrm>
        </p:spPr>
        <p:txBody>
          <a:bodyPr>
            <a:normAutofit fontScale="90000"/>
          </a:bodyPr>
          <a:lstStyle/>
          <a:p>
            <a:r>
              <a:rPr lang="en-US" dirty="0"/>
              <a:t>Singularity at the </a:t>
            </a:r>
            <a:r>
              <a:rPr lang="en-US" sz="3600" dirty="0"/>
              <a:t>Schwarzschild radius “</a:t>
            </a:r>
            <a:r>
              <a:rPr lang="en-US" sz="3600" i="1" dirty="0"/>
              <a:t>r</a:t>
            </a:r>
            <a:r>
              <a:rPr lang="en-US" sz="3600" dirty="0"/>
              <a:t>=2</a:t>
            </a:r>
            <a:r>
              <a:rPr lang="en-US" sz="3600" i="1" dirty="0"/>
              <a:t>m</a:t>
            </a:r>
            <a:r>
              <a:rPr lang="en-US" sz="3600" dirty="0"/>
              <a:t>”</a:t>
            </a:r>
            <a:endParaRPr lang="en-US" dirty="0"/>
          </a:p>
        </p:txBody>
      </p:sp>
      <p:sp>
        <p:nvSpPr>
          <p:cNvPr id="4" name="Slide Number Placeholder 3">
            <a:extLst>
              <a:ext uri="{FF2B5EF4-FFF2-40B4-BE49-F238E27FC236}">
                <a16:creationId xmlns:a16="http://schemas.microsoft.com/office/drawing/2014/main" id="{7440D1F7-9EFC-8D7F-6C75-201C8FB21689}"/>
              </a:ext>
            </a:extLst>
          </p:cNvPr>
          <p:cNvSpPr>
            <a:spLocks noGrp="1"/>
          </p:cNvSpPr>
          <p:nvPr>
            <p:ph type="sldNum" sz="quarter" idx="12"/>
          </p:nvPr>
        </p:nvSpPr>
        <p:spPr/>
        <p:txBody>
          <a:bodyPr/>
          <a:lstStyle/>
          <a:p>
            <a:fld id="{B9304382-F642-5846-B397-678ADB7FD52A}" type="slidenum">
              <a:rPr lang="en-US" smtClean="0"/>
              <a:t>6</a:t>
            </a:fld>
            <a:endParaRPr lang="en-US"/>
          </a:p>
        </p:txBody>
      </p:sp>
      <p:pic>
        <p:nvPicPr>
          <p:cNvPr id="12" name="Content Placeholder 10" descr="A paper with text and numbers&#10;&#10;Description automatically generated with medium confidence">
            <a:extLst>
              <a:ext uri="{FF2B5EF4-FFF2-40B4-BE49-F238E27FC236}">
                <a16:creationId xmlns:a16="http://schemas.microsoft.com/office/drawing/2014/main" id="{4006C4E3-C4BC-8A1B-85AB-972CCD2948C5}"/>
              </a:ext>
            </a:extLst>
          </p:cNvPr>
          <p:cNvPicPr>
            <a:picLocks noChangeAspect="1"/>
          </p:cNvPicPr>
          <p:nvPr/>
        </p:nvPicPr>
        <p:blipFill>
          <a:blip r:embed="rId2"/>
          <a:stretch>
            <a:fillRect/>
          </a:stretch>
        </p:blipFill>
        <p:spPr>
          <a:xfrm>
            <a:off x="285750" y="2523487"/>
            <a:ext cx="4990016" cy="4016879"/>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4" name="Content Placeholder 13">
            <a:extLst>
              <a:ext uri="{FF2B5EF4-FFF2-40B4-BE49-F238E27FC236}">
                <a16:creationId xmlns:a16="http://schemas.microsoft.com/office/drawing/2014/main" id="{2E4E8D8D-F79C-A30D-BB2B-71A5F23EACA8}"/>
              </a:ext>
            </a:extLst>
          </p:cNvPr>
          <p:cNvSpPr>
            <a:spLocks noGrp="1"/>
          </p:cNvSpPr>
          <p:nvPr>
            <p:ph idx="1"/>
          </p:nvPr>
        </p:nvSpPr>
        <p:spPr/>
        <p:txBody>
          <a:bodyPr>
            <a:normAutofit fontScale="25000" lnSpcReduction="20000"/>
          </a:bodyPr>
          <a:lstStyle/>
          <a:p>
            <a:r>
              <a:rPr lang="en-US" dirty="0"/>
              <a:t>   </a:t>
            </a:r>
          </a:p>
        </p:txBody>
      </p:sp>
      <p:pic>
        <p:nvPicPr>
          <p:cNvPr id="15" name="Picture 14">
            <a:extLst>
              <a:ext uri="{FF2B5EF4-FFF2-40B4-BE49-F238E27FC236}">
                <a16:creationId xmlns:a16="http://schemas.microsoft.com/office/drawing/2014/main" id="{C5E95301-AD9F-14AF-9EFC-616FEA37805E}"/>
              </a:ext>
            </a:extLst>
          </p:cNvPr>
          <p:cNvPicPr>
            <a:picLocks noChangeAspect="1"/>
          </p:cNvPicPr>
          <p:nvPr/>
        </p:nvPicPr>
        <p:blipFill>
          <a:blip r:embed="rId3"/>
          <a:stretch>
            <a:fillRect/>
          </a:stretch>
        </p:blipFill>
        <p:spPr>
          <a:xfrm>
            <a:off x="285750" y="1320260"/>
            <a:ext cx="4979193" cy="1005814"/>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24" name="Group 23">
            <a:extLst>
              <a:ext uri="{FF2B5EF4-FFF2-40B4-BE49-F238E27FC236}">
                <a16:creationId xmlns:a16="http://schemas.microsoft.com/office/drawing/2014/main" id="{383C2FE6-F40F-78DF-8BB7-4FB143011D64}"/>
              </a:ext>
            </a:extLst>
          </p:cNvPr>
          <p:cNvGrpSpPr/>
          <p:nvPr/>
        </p:nvGrpSpPr>
        <p:grpSpPr>
          <a:xfrm>
            <a:off x="309757" y="2683727"/>
            <a:ext cx="8254380" cy="3920989"/>
            <a:chOff x="309757" y="2683727"/>
            <a:chExt cx="8254380" cy="3920989"/>
          </a:xfrm>
        </p:grpSpPr>
        <p:sp>
          <p:nvSpPr>
            <p:cNvPr id="18" name="Freeform 17">
              <a:extLst>
                <a:ext uri="{FF2B5EF4-FFF2-40B4-BE49-F238E27FC236}">
                  <a16:creationId xmlns:a16="http://schemas.microsoft.com/office/drawing/2014/main" id="{0D986396-8DD8-61CC-E739-4CBBD467B0E5}"/>
                </a:ext>
              </a:extLst>
            </p:cNvPr>
            <p:cNvSpPr/>
            <p:nvPr/>
          </p:nvSpPr>
          <p:spPr>
            <a:xfrm>
              <a:off x="5560741" y="2683727"/>
              <a:ext cx="2884449" cy="1791629"/>
            </a:xfrm>
            <a:custGeom>
              <a:avLst/>
              <a:gdLst>
                <a:gd name="connsiteX0" fmla="*/ 379142 w 2884449"/>
                <a:gd name="connsiteY0" fmla="*/ 0 h 1791629"/>
                <a:gd name="connsiteX1" fmla="*/ 2884449 w 2884449"/>
                <a:gd name="connsiteY1" fmla="*/ 96644 h 1791629"/>
                <a:gd name="connsiteX2" fmla="*/ 2795239 w 2884449"/>
                <a:gd name="connsiteY2" fmla="*/ 1791629 h 1791629"/>
                <a:gd name="connsiteX3" fmla="*/ 2720898 w 2884449"/>
                <a:gd name="connsiteY3" fmla="*/ 1761893 h 1791629"/>
                <a:gd name="connsiteX4" fmla="*/ 0 w 2884449"/>
                <a:gd name="connsiteY4" fmla="*/ 1583473 h 1791629"/>
                <a:gd name="connsiteX5" fmla="*/ 379142 w 2884449"/>
                <a:gd name="connsiteY5" fmla="*/ 0 h 179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449" h="1791629">
                  <a:moveTo>
                    <a:pt x="379142" y="0"/>
                  </a:moveTo>
                  <a:lnTo>
                    <a:pt x="2884449" y="96644"/>
                  </a:lnTo>
                  <a:lnTo>
                    <a:pt x="2795239" y="1791629"/>
                  </a:lnTo>
                  <a:lnTo>
                    <a:pt x="2720898" y="1761893"/>
                  </a:lnTo>
                  <a:lnTo>
                    <a:pt x="0" y="1583473"/>
                  </a:lnTo>
                  <a:lnTo>
                    <a:pt x="379142"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341EAF4-0802-5B3F-8670-C255B67753C5}"/>
                </a:ext>
              </a:extLst>
            </p:cNvPr>
            <p:cNvSpPr txBox="1"/>
            <p:nvPr/>
          </p:nvSpPr>
          <p:spPr>
            <a:xfrm>
              <a:off x="5798635" y="2758067"/>
              <a:ext cx="2765502" cy="1569660"/>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g</a:t>
              </a:r>
              <a:r>
                <a:rPr lang="en-US" sz="2400" baseline="-25000" dirty="0">
                  <a:latin typeface="Times New Roman" panose="02020603050405020304" pitchFamily="18" charset="0"/>
                  <a:cs typeface="Times New Roman" panose="02020603050405020304" pitchFamily="18" charset="0"/>
                </a:rPr>
                <a:t>11</a:t>
              </a:r>
              <a:r>
                <a:rPr lang="en-US" sz="2400" dirty="0">
                  <a:latin typeface="Times New Roman" panose="02020603050405020304" pitchFamily="18" charset="0"/>
                  <a:cs typeface="Times New Roman" panose="02020603050405020304" pitchFamily="18" charset="0"/>
                </a:rPr>
                <a:t> for </a:t>
              </a:r>
              <a:r>
                <a:rPr lang="en-US" sz="2400" i="1" dirty="0">
                  <a:latin typeface="Times New Roman" panose="02020603050405020304" pitchFamily="18" charset="0"/>
                  <a:cs typeface="Times New Roman" panose="02020603050405020304" pitchFamily="18" charset="0"/>
                </a:rPr>
                <a:t>r</a:t>
              </a:r>
              <a:r>
                <a:rPr lang="en-US" sz="2400" dirty="0">
                  <a:latin typeface="Times New Roman" panose="02020603050405020304" pitchFamily="18" charset="0"/>
                  <a:cs typeface="Times New Roman" panose="02020603050405020304" pitchFamily="18" charset="0"/>
                </a:rPr>
                <a:t> = 2</a:t>
              </a:r>
              <a:r>
                <a:rPr lang="en-US" sz="2400" i="1" dirty="0">
                  <a:latin typeface="Times New Roman" panose="02020603050405020304" pitchFamily="18" charset="0"/>
                  <a:cs typeface="Times New Roman" panose="02020603050405020304" pitchFamily="18" charset="0"/>
                </a:rPr>
                <a:t>m</a:t>
              </a:r>
              <a:r>
                <a:rPr lang="en-US" sz="2400" dirty="0">
                  <a:latin typeface="Times New Roman" panose="02020603050405020304" pitchFamily="18" charset="0"/>
                  <a:cs typeface="Times New Roman" panose="02020603050405020304" pitchFamily="18" charset="0"/>
                </a:rPr>
                <a:t> becomes infinite and hence we have there a singularity.”</a:t>
              </a:r>
              <a:endParaRPr lang="en-US" sz="2400" baseline="-25000" dirty="0">
                <a:latin typeface="Times New Roman" panose="02020603050405020304" pitchFamily="18" charset="0"/>
                <a:cs typeface="Times New Roman" panose="02020603050405020304" pitchFamily="18" charset="0"/>
              </a:endParaRPr>
            </a:p>
          </p:txBody>
        </p:sp>
        <p:sp>
          <p:nvSpPr>
            <p:cNvPr id="17" name="Freeform 16">
              <a:extLst>
                <a:ext uri="{FF2B5EF4-FFF2-40B4-BE49-F238E27FC236}">
                  <a16:creationId xmlns:a16="http://schemas.microsoft.com/office/drawing/2014/main" id="{3E117EDE-4F9B-D713-8629-F6D21778F926}"/>
                </a:ext>
              </a:extLst>
            </p:cNvPr>
            <p:cNvSpPr/>
            <p:nvPr/>
          </p:nvSpPr>
          <p:spPr>
            <a:xfrm>
              <a:off x="309757" y="5690316"/>
              <a:ext cx="4966009" cy="914400"/>
            </a:xfrm>
            <a:custGeom>
              <a:avLst/>
              <a:gdLst>
                <a:gd name="connsiteX0" fmla="*/ 2326887 w 4966009"/>
                <a:gd name="connsiteY0" fmla="*/ 29736 h 914400"/>
                <a:gd name="connsiteX1" fmla="*/ 4966009 w 4966009"/>
                <a:gd name="connsiteY1" fmla="*/ 52039 h 914400"/>
                <a:gd name="connsiteX2" fmla="*/ 4824761 w 4966009"/>
                <a:gd name="connsiteY2" fmla="*/ 817756 h 914400"/>
                <a:gd name="connsiteX3" fmla="*/ 0 w 4966009"/>
                <a:gd name="connsiteY3" fmla="*/ 914400 h 914400"/>
                <a:gd name="connsiteX4" fmla="*/ 825190 w 4966009"/>
                <a:gd name="connsiteY4" fmla="*/ 0 h 914400"/>
                <a:gd name="connsiteX5" fmla="*/ 2326887 w 4966009"/>
                <a:gd name="connsiteY5" fmla="*/ 2973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6009" h="914400">
                  <a:moveTo>
                    <a:pt x="2326887" y="29736"/>
                  </a:moveTo>
                  <a:lnTo>
                    <a:pt x="4966009" y="52039"/>
                  </a:lnTo>
                  <a:lnTo>
                    <a:pt x="4824761" y="817756"/>
                  </a:lnTo>
                  <a:lnTo>
                    <a:pt x="0" y="914400"/>
                  </a:lnTo>
                  <a:lnTo>
                    <a:pt x="825190" y="0"/>
                  </a:lnTo>
                  <a:lnTo>
                    <a:pt x="2326887" y="29736"/>
                  </a:lnTo>
                  <a:close/>
                </a:path>
              </a:pathLst>
            </a:custGeom>
            <a:solidFill>
              <a:srgbClr val="FF0000">
                <a:alpha val="1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4DDAF397-B02B-C8C0-DF9D-58ECAB490AD5}"/>
                </a:ext>
              </a:extLst>
            </p:cNvPr>
            <p:cNvCxnSpPr>
              <a:cxnSpLocks/>
            </p:cNvCxnSpPr>
            <p:nvPr/>
          </p:nvCxnSpPr>
          <p:spPr>
            <a:xfrm flipH="1">
              <a:off x="5156819" y="4091971"/>
              <a:ext cx="641816" cy="1759161"/>
            </a:xfrm>
            <a:prstGeom prst="line">
              <a:avLst/>
            </a:prstGeom>
            <a:ln w="76200">
              <a:solidFill>
                <a:srgbClr val="FFC8C8"/>
              </a:solidFill>
            </a:ln>
          </p:spPr>
          <p:style>
            <a:lnRef idx="1">
              <a:schemeClr val="accent1"/>
            </a:lnRef>
            <a:fillRef idx="0">
              <a:schemeClr val="accent1"/>
            </a:fillRef>
            <a:effectRef idx="0">
              <a:schemeClr val="accent1"/>
            </a:effectRef>
            <a:fontRef idx="minor">
              <a:schemeClr val="tx1"/>
            </a:fontRef>
          </p:style>
        </p:cxnSp>
      </p:grpSp>
      <p:pic>
        <p:nvPicPr>
          <p:cNvPr id="7" name="Picture 6" descr="A person with a mustache and a mustache&#10;&#10;Description automatically generated">
            <a:extLst>
              <a:ext uri="{FF2B5EF4-FFF2-40B4-BE49-F238E27FC236}">
                <a16:creationId xmlns:a16="http://schemas.microsoft.com/office/drawing/2014/main" id="{015A89BC-EDB6-6CC4-5589-D69258C9EF60}"/>
              </a:ext>
            </a:extLst>
          </p:cNvPr>
          <p:cNvPicPr>
            <a:picLocks noChangeAspect="1"/>
          </p:cNvPicPr>
          <p:nvPr/>
        </p:nvPicPr>
        <p:blipFill>
          <a:blip r:embed="rId4"/>
          <a:stretch>
            <a:fillRect/>
          </a:stretch>
        </p:blipFill>
        <p:spPr>
          <a:xfrm>
            <a:off x="5503683" y="922351"/>
            <a:ext cx="1441396" cy="1423946"/>
          </a:xfrm>
          <a:prstGeom prst="rect">
            <a:avLst/>
          </a:prstGeom>
        </p:spPr>
      </p:pic>
      <p:pic>
        <p:nvPicPr>
          <p:cNvPr id="9" name="Picture 8" descr="A person wearing glasses and a suit&#10;&#10;Description automatically generated">
            <a:extLst>
              <a:ext uri="{FF2B5EF4-FFF2-40B4-BE49-F238E27FC236}">
                <a16:creationId xmlns:a16="http://schemas.microsoft.com/office/drawing/2014/main" id="{C01ADFA6-6F3B-C5C3-4040-CB0C5938DC57}"/>
              </a:ext>
            </a:extLst>
          </p:cNvPr>
          <p:cNvPicPr>
            <a:picLocks noChangeAspect="1"/>
          </p:cNvPicPr>
          <p:nvPr/>
        </p:nvPicPr>
        <p:blipFill>
          <a:blip r:embed="rId5"/>
          <a:stretch>
            <a:fillRect/>
          </a:stretch>
        </p:blipFill>
        <p:spPr>
          <a:xfrm>
            <a:off x="7001565" y="932731"/>
            <a:ext cx="1177160" cy="1389049"/>
          </a:xfrm>
          <a:prstGeom prst="rect">
            <a:avLst/>
          </a:prstGeom>
        </p:spPr>
      </p:pic>
    </p:spTree>
    <p:extLst>
      <p:ext uri="{BB962C8B-B14F-4D97-AF65-F5344CB8AC3E}">
        <p14:creationId xmlns:p14="http://schemas.microsoft.com/office/powerpoint/2010/main" val="244316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DC2BF-3EAC-E023-3129-A8B10879E7A4}"/>
              </a:ext>
            </a:extLst>
          </p:cNvPr>
          <p:cNvSpPr>
            <a:spLocks noGrp="1"/>
          </p:cNvSpPr>
          <p:nvPr>
            <p:ph type="title"/>
          </p:nvPr>
        </p:nvSpPr>
        <p:spPr>
          <a:xfrm>
            <a:off x="2258668" y="317418"/>
            <a:ext cx="4786188" cy="586445"/>
          </a:xfrm>
        </p:spPr>
        <p:txBody>
          <a:bodyPr>
            <a:normAutofit fontScale="90000"/>
          </a:bodyPr>
          <a:lstStyle/>
          <a:p>
            <a:r>
              <a:rPr lang="en-US" dirty="0"/>
              <a:t>De Sitter spacetime</a:t>
            </a:r>
          </a:p>
        </p:txBody>
      </p:sp>
      <p:sp>
        <p:nvSpPr>
          <p:cNvPr id="4" name="Slide Number Placeholder 3">
            <a:extLst>
              <a:ext uri="{FF2B5EF4-FFF2-40B4-BE49-F238E27FC236}">
                <a16:creationId xmlns:a16="http://schemas.microsoft.com/office/drawing/2014/main" id="{8E7EBFDA-F177-A0FF-9F27-C5156A5E5850}"/>
              </a:ext>
            </a:extLst>
          </p:cNvPr>
          <p:cNvSpPr>
            <a:spLocks noGrp="1"/>
          </p:cNvSpPr>
          <p:nvPr>
            <p:ph type="sldNum" sz="quarter" idx="12"/>
          </p:nvPr>
        </p:nvSpPr>
        <p:spPr/>
        <p:txBody>
          <a:bodyPr/>
          <a:lstStyle/>
          <a:p>
            <a:fld id="{B9304382-F642-5846-B397-678ADB7FD52A}" type="slidenum">
              <a:rPr lang="en-US" smtClean="0"/>
              <a:t>7</a:t>
            </a:fld>
            <a:endParaRPr lang="en-US"/>
          </a:p>
        </p:txBody>
      </p:sp>
      <p:sp>
        <p:nvSpPr>
          <p:cNvPr id="10" name="Content Placeholder 9">
            <a:extLst>
              <a:ext uri="{FF2B5EF4-FFF2-40B4-BE49-F238E27FC236}">
                <a16:creationId xmlns:a16="http://schemas.microsoft.com/office/drawing/2014/main" id="{6FEE9B04-9EAB-C3B5-0EE6-39EF87E250A9}"/>
              </a:ext>
            </a:extLst>
          </p:cNvPr>
          <p:cNvSpPr>
            <a:spLocks noGrp="1"/>
          </p:cNvSpPr>
          <p:nvPr>
            <p:ph idx="1"/>
          </p:nvPr>
        </p:nvSpPr>
        <p:spPr/>
        <p:txBody>
          <a:bodyPr>
            <a:normAutofit fontScale="25000" lnSpcReduction="20000"/>
          </a:bodyPr>
          <a:lstStyle/>
          <a:p>
            <a:r>
              <a:rPr lang="en-US" dirty="0"/>
              <a:t>  </a:t>
            </a:r>
          </a:p>
        </p:txBody>
      </p:sp>
      <p:pic>
        <p:nvPicPr>
          <p:cNvPr id="12" name="Picture 11">
            <a:extLst>
              <a:ext uri="{FF2B5EF4-FFF2-40B4-BE49-F238E27FC236}">
                <a16:creationId xmlns:a16="http://schemas.microsoft.com/office/drawing/2014/main" id="{04C14061-877B-8DEF-D4C0-EDF9BA754936}"/>
              </a:ext>
            </a:extLst>
          </p:cNvPr>
          <p:cNvPicPr>
            <a:picLocks noChangeAspect="1"/>
          </p:cNvPicPr>
          <p:nvPr/>
        </p:nvPicPr>
        <p:blipFill>
          <a:blip r:embed="rId2"/>
          <a:stretch>
            <a:fillRect/>
          </a:stretch>
        </p:blipFill>
        <p:spPr>
          <a:xfrm>
            <a:off x="2258668" y="1566538"/>
            <a:ext cx="4093272" cy="4311464"/>
          </a:xfrm>
          <a:prstGeom prst="rect">
            <a:avLst/>
          </a:prstGeom>
        </p:spPr>
      </p:pic>
      <p:sp>
        <p:nvSpPr>
          <p:cNvPr id="13" name="TextBox 12">
            <a:extLst>
              <a:ext uri="{FF2B5EF4-FFF2-40B4-BE49-F238E27FC236}">
                <a16:creationId xmlns:a16="http://schemas.microsoft.com/office/drawing/2014/main" id="{BE554492-74E3-B14D-7512-E5AF6A7D7B09}"/>
              </a:ext>
            </a:extLst>
          </p:cNvPr>
          <p:cNvSpPr txBox="1"/>
          <p:nvPr/>
        </p:nvSpPr>
        <p:spPr>
          <a:xfrm>
            <a:off x="1724722" y="979998"/>
            <a:ext cx="7419278" cy="461665"/>
          </a:xfrm>
          <a:prstGeom prst="rect">
            <a:avLst/>
          </a:prstGeom>
          <a:noFill/>
        </p:spPr>
        <p:txBody>
          <a:bodyPr wrap="square" rtlCol="0">
            <a:spAutoFit/>
          </a:bodyPr>
          <a:lstStyle/>
          <a:p>
            <a:pPr algn="l"/>
            <a:r>
              <a:rPr lang="en-US" sz="2400" i="1" dirty="0">
                <a:effectLst/>
                <a:latin typeface="Times New Roman" panose="02020603050405020304" pitchFamily="18" charset="0"/>
                <a:ea typeface="Calibri" panose="020F0502020204030204" pitchFamily="34" charset="0"/>
              </a:rPr>
              <a:t>ds</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dirty="0">
                <a:effectLst/>
                <a:latin typeface="Times New Roman" panose="02020603050405020304" pitchFamily="18" charset="0"/>
                <a:ea typeface="Calibri" panose="020F0502020204030204" pitchFamily="34" charset="0"/>
              </a:rPr>
              <a:t> = -</a:t>
            </a:r>
            <a:r>
              <a:rPr lang="en-US" sz="2400" i="1" dirty="0">
                <a:effectLst/>
                <a:latin typeface="Times New Roman" panose="02020603050405020304" pitchFamily="18" charset="0"/>
                <a:ea typeface="Calibri" panose="020F0502020204030204" pitchFamily="34" charset="0"/>
              </a:rPr>
              <a:t> dr</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dirty="0">
                <a:effectLst/>
                <a:latin typeface="Times New Roman" panose="02020603050405020304" pitchFamily="18" charset="0"/>
                <a:ea typeface="Calibri" panose="020F0502020204030204" pitchFamily="34" charset="0"/>
              </a:rPr>
              <a:t> - </a:t>
            </a:r>
            <a:r>
              <a:rPr lang="en-US" sz="2400" i="1" dirty="0">
                <a:effectLst/>
                <a:latin typeface="Times New Roman" panose="02020603050405020304" pitchFamily="18" charset="0"/>
                <a:ea typeface="Calibri" panose="020F0502020204030204" pitchFamily="34" charset="0"/>
              </a:rPr>
              <a:t>R</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dirty="0">
                <a:effectLst/>
                <a:latin typeface="Times New Roman" panose="02020603050405020304" pitchFamily="18" charset="0"/>
                <a:ea typeface="Calibri" panose="020F0502020204030204" pitchFamily="34" charset="0"/>
              </a:rPr>
              <a:t>sin</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dirty="0">
                <a:effectLst/>
                <a:latin typeface="Times New Roman" panose="02020603050405020304" pitchFamily="18" charset="0"/>
                <a:ea typeface="Calibri" panose="020F0502020204030204" pitchFamily="34" charset="0"/>
              </a:rPr>
              <a:t>(</a:t>
            </a:r>
            <a:r>
              <a:rPr lang="en-US" sz="2400" i="1" dirty="0">
                <a:effectLst/>
                <a:latin typeface="Times New Roman" panose="02020603050405020304" pitchFamily="18" charset="0"/>
                <a:ea typeface="Calibri" panose="020F0502020204030204" pitchFamily="34" charset="0"/>
              </a:rPr>
              <a:t>r</a:t>
            </a:r>
            <a:r>
              <a:rPr lang="en-US" sz="2400" dirty="0">
                <a:effectLst/>
                <a:latin typeface="Times New Roman" panose="02020603050405020304" pitchFamily="18" charset="0"/>
                <a:ea typeface="Calibri" panose="020F0502020204030204" pitchFamily="34" charset="0"/>
              </a:rPr>
              <a:t>/</a:t>
            </a:r>
            <a:r>
              <a:rPr lang="en-US" sz="2400" i="1" dirty="0">
                <a:effectLst/>
                <a:latin typeface="Times New Roman" panose="02020603050405020304" pitchFamily="18" charset="0"/>
                <a:ea typeface="Calibri" panose="020F0502020204030204" pitchFamily="34" charset="0"/>
              </a:rPr>
              <a:t>R</a:t>
            </a:r>
            <a:r>
              <a:rPr lang="en-US" sz="2400" dirty="0">
                <a:effectLst/>
                <a:latin typeface="Times New Roman" panose="02020603050405020304" pitchFamily="18" charset="0"/>
                <a:ea typeface="Calibri" panose="020F0502020204030204" pitchFamily="34" charset="0"/>
              </a:rPr>
              <a:t>) [</a:t>
            </a:r>
            <a:r>
              <a:rPr lang="en-US" sz="2400" i="1" dirty="0">
                <a:effectLst/>
                <a:latin typeface="Times New Roman" panose="02020603050405020304" pitchFamily="18" charset="0"/>
                <a:ea typeface="Calibri" panose="020F0502020204030204" pitchFamily="34" charset="0"/>
              </a:rPr>
              <a:t>d</a:t>
            </a:r>
            <a:r>
              <a:rPr lang="en-US" sz="2400" i="1" dirty="0">
                <a:effectLst/>
                <a:latin typeface="Symbol" pitchFamily="2" charset="2"/>
                <a:ea typeface="Calibri" panose="020F0502020204030204" pitchFamily="34" charset="0"/>
                <a:cs typeface="Times New Roman" panose="02020603050405020304" pitchFamily="18" charset="0"/>
              </a:rPr>
              <a:t>y</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dirty="0">
                <a:effectLst/>
                <a:latin typeface="Times New Roman" panose="02020603050405020304" pitchFamily="18" charset="0"/>
                <a:ea typeface="Calibri" panose="020F0502020204030204" pitchFamily="34" charset="0"/>
              </a:rPr>
              <a:t> + sin</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i="1" dirty="0">
                <a:effectLst/>
                <a:latin typeface="Symbol" pitchFamily="2" charset="2"/>
                <a:ea typeface="Calibri" panose="020F0502020204030204" pitchFamily="34" charset="0"/>
                <a:cs typeface="Times New Roman" panose="02020603050405020304" pitchFamily="18" charset="0"/>
              </a:rPr>
              <a:t>y</a:t>
            </a:r>
            <a:r>
              <a:rPr lang="en-US" sz="2400" dirty="0">
                <a:effectLst/>
                <a:latin typeface="Times New Roman" panose="02020603050405020304" pitchFamily="18" charset="0"/>
                <a:ea typeface="Calibri" panose="020F0502020204030204" pitchFamily="34" charset="0"/>
              </a:rPr>
              <a:t> </a:t>
            </a:r>
            <a:r>
              <a:rPr lang="en-US" sz="2400" i="1" dirty="0">
                <a:effectLst/>
                <a:latin typeface="Times New Roman" panose="02020603050405020304" pitchFamily="18" charset="0"/>
                <a:ea typeface="Calibri" panose="020F0502020204030204" pitchFamily="34" charset="0"/>
              </a:rPr>
              <a:t>d</a:t>
            </a:r>
            <a:r>
              <a:rPr lang="en-US" sz="2400" i="1" dirty="0">
                <a:effectLst/>
                <a:latin typeface="Symbol" pitchFamily="2" charset="2"/>
                <a:ea typeface="Calibri" panose="020F0502020204030204" pitchFamily="34" charset="0"/>
                <a:cs typeface="Times New Roman" panose="02020603050405020304" pitchFamily="18" charset="0"/>
              </a:rPr>
              <a:t>q</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dirty="0">
                <a:effectLst/>
                <a:latin typeface="Times New Roman" panose="02020603050405020304" pitchFamily="18" charset="0"/>
                <a:ea typeface="Calibri" panose="020F0502020204030204" pitchFamily="34" charset="0"/>
              </a:rPr>
              <a:t>] + cos</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dirty="0">
                <a:effectLst/>
                <a:latin typeface="Times New Roman" panose="02020603050405020304" pitchFamily="18" charset="0"/>
                <a:ea typeface="Calibri" panose="020F0502020204030204" pitchFamily="34" charset="0"/>
              </a:rPr>
              <a:t>(</a:t>
            </a:r>
            <a:r>
              <a:rPr lang="en-US" sz="2400" i="1" dirty="0">
                <a:effectLst/>
                <a:latin typeface="Times New Roman" panose="02020603050405020304" pitchFamily="18" charset="0"/>
                <a:ea typeface="Calibri" panose="020F0502020204030204" pitchFamily="34" charset="0"/>
              </a:rPr>
              <a:t>r</a:t>
            </a:r>
            <a:r>
              <a:rPr lang="en-US" sz="2400" dirty="0">
                <a:effectLst/>
                <a:latin typeface="Times New Roman" panose="02020603050405020304" pitchFamily="18" charset="0"/>
                <a:ea typeface="Calibri" panose="020F0502020204030204" pitchFamily="34" charset="0"/>
              </a:rPr>
              <a:t>/</a:t>
            </a:r>
            <a:r>
              <a:rPr lang="en-US" sz="2400" i="1" dirty="0">
                <a:effectLst/>
                <a:latin typeface="Times New Roman" panose="02020603050405020304" pitchFamily="18" charset="0"/>
                <a:ea typeface="Calibri" panose="020F0502020204030204" pitchFamily="34" charset="0"/>
              </a:rPr>
              <a:t>R</a:t>
            </a:r>
            <a:r>
              <a:rPr lang="en-US" sz="2400" dirty="0">
                <a:effectLst/>
                <a:latin typeface="Times New Roman" panose="02020603050405020304" pitchFamily="18" charset="0"/>
                <a:ea typeface="Calibri" panose="020F0502020204030204" pitchFamily="34" charset="0"/>
              </a:rPr>
              <a:t>) </a:t>
            </a:r>
            <a:r>
              <a:rPr lang="en-US" sz="2400" i="1" dirty="0">
                <a:effectLst/>
                <a:latin typeface="Times New Roman" panose="02020603050405020304" pitchFamily="18" charset="0"/>
                <a:ea typeface="Calibri" panose="020F0502020204030204" pitchFamily="34" charset="0"/>
              </a:rPr>
              <a:t>c</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i="1" dirty="0">
                <a:effectLst/>
                <a:latin typeface="Times New Roman" panose="02020603050405020304" pitchFamily="18" charset="0"/>
                <a:ea typeface="Calibri" panose="020F0502020204030204" pitchFamily="34" charset="0"/>
              </a:rPr>
              <a:t>d</a:t>
            </a:r>
            <a:r>
              <a:rPr lang="en-US" sz="2400" dirty="0">
                <a:effectLst/>
                <a:latin typeface="Times New Roman" panose="02020603050405020304" pitchFamily="18" charset="0"/>
                <a:ea typeface="Calibri" panose="020F0502020204030204" pitchFamily="34" charset="0"/>
              </a:rPr>
              <a:t>t</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dirty="0">
                <a:effectLst/>
              </a:rPr>
              <a:t> </a:t>
            </a:r>
            <a:endParaRPr lang="en-US" sz="2400" dirty="0">
              <a:latin typeface="Times New Roman" panose="02020603050405020304" pitchFamily="18" charset="0"/>
              <a:cs typeface="Times New Roman" panose="02020603050405020304" pitchFamily="18" charset="0"/>
            </a:endParaRPr>
          </a:p>
        </p:txBody>
      </p:sp>
      <p:sp>
        <p:nvSpPr>
          <p:cNvPr id="14" name="Explosion 1 13">
            <a:extLst>
              <a:ext uri="{FF2B5EF4-FFF2-40B4-BE49-F238E27FC236}">
                <a16:creationId xmlns:a16="http://schemas.microsoft.com/office/drawing/2014/main" id="{5994223E-2B71-1A11-B9C2-745C1B56F0B6}"/>
              </a:ext>
            </a:extLst>
          </p:cNvPr>
          <p:cNvSpPr/>
          <p:nvPr/>
        </p:nvSpPr>
        <p:spPr>
          <a:xfrm>
            <a:off x="3568243" y="3256439"/>
            <a:ext cx="1122829" cy="1169894"/>
          </a:xfrm>
          <a:prstGeom prst="irregularSeal1">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ith a beard and glasses&#10;&#10;Description automatically generated">
            <a:extLst>
              <a:ext uri="{FF2B5EF4-FFF2-40B4-BE49-F238E27FC236}">
                <a16:creationId xmlns:a16="http://schemas.microsoft.com/office/drawing/2014/main" id="{E528120E-9240-9BFE-BFFA-D9270E6E87D2}"/>
              </a:ext>
            </a:extLst>
          </p:cNvPr>
          <p:cNvPicPr>
            <a:picLocks noChangeAspect="1"/>
          </p:cNvPicPr>
          <p:nvPr/>
        </p:nvPicPr>
        <p:blipFill>
          <a:blip r:embed="rId3"/>
          <a:stretch>
            <a:fillRect/>
          </a:stretch>
        </p:blipFill>
        <p:spPr>
          <a:xfrm>
            <a:off x="188071" y="134454"/>
            <a:ext cx="1449898" cy="1640674"/>
          </a:xfrm>
          <a:prstGeom prst="rect">
            <a:avLst/>
          </a:prstGeom>
        </p:spPr>
      </p:pic>
      <p:sp>
        <p:nvSpPr>
          <p:cNvPr id="3" name="Explosion 1 2">
            <a:extLst>
              <a:ext uri="{FF2B5EF4-FFF2-40B4-BE49-F238E27FC236}">
                <a16:creationId xmlns:a16="http://schemas.microsoft.com/office/drawing/2014/main" id="{ED2D5A07-D5F8-793D-E46E-B1A037517E18}"/>
              </a:ext>
            </a:extLst>
          </p:cNvPr>
          <p:cNvSpPr/>
          <p:nvPr/>
        </p:nvSpPr>
        <p:spPr>
          <a:xfrm>
            <a:off x="7131609" y="625883"/>
            <a:ext cx="1122829" cy="1169894"/>
          </a:xfrm>
          <a:prstGeom prst="irregularSeal1">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83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EF6DB-FDC1-8972-20A4-012DE6B0300A}"/>
              </a:ext>
            </a:extLst>
          </p:cNvPr>
          <p:cNvSpPr>
            <a:spLocks noGrp="1"/>
          </p:cNvSpPr>
          <p:nvPr>
            <p:ph type="title"/>
          </p:nvPr>
        </p:nvSpPr>
        <p:spPr>
          <a:xfrm>
            <a:off x="628650" y="365127"/>
            <a:ext cx="7886700" cy="556708"/>
          </a:xfrm>
        </p:spPr>
        <p:txBody>
          <a:bodyPr>
            <a:normAutofit fontScale="90000"/>
          </a:bodyPr>
          <a:lstStyle/>
          <a:p>
            <a:r>
              <a:rPr lang="en-US" dirty="0"/>
              <a:t>Singularity at the “mass horizon”</a:t>
            </a:r>
          </a:p>
        </p:txBody>
      </p:sp>
      <p:pic>
        <p:nvPicPr>
          <p:cNvPr id="7" name="Content Placeholder 6" descr="A close-up of a document&#10;&#10;Description automatically generated">
            <a:extLst>
              <a:ext uri="{FF2B5EF4-FFF2-40B4-BE49-F238E27FC236}">
                <a16:creationId xmlns:a16="http://schemas.microsoft.com/office/drawing/2014/main" id="{6F121967-F328-9929-62AB-3A43FF01D96F}"/>
              </a:ext>
            </a:extLst>
          </p:cNvPr>
          <p:cNvPicPr>
            <a:picLocks noGrp="1" noChangeAspect="1"/>
          </p:cNvPicPr>
          <p:nvPr>
            <p:ph idx="1"/>
          </p:nvPr>
        </p:nvPicPr>
        <p:blipFill>
          <a:blip r:embed="rId2"/>
          <a:stretch>
            <a:fillRect/>
          </a:stretch>
        </p:blipFill>
        <p:spPr>
          <a:xfrm>
            <a:off x="87302" y="6811963"/>
            <a:ext cx="111146" cy="46037"/>
          </a:xfrm>
        </p:spPr>
      </p:pic>
      <p:sp>
        <p:nvSpPr>
          <p:cNvPr id="4" name="Slide Number Placeholder 3">
            <a:extLst>
              <a:ext uri="{FF2B5EF4-FFF2-40B4-BE49-F238E27FC236}">
                <a16:creationId xmlns:a16="http://schemas.microsoft.com/office/drawing/2014/main" id="{A3FFB960-F153-4332-0437-E24AEE146B7D}"/>
              </a:ext>
            </a:extLst>
          </p:cNvPr>
          <p:cNvSpPr>
            <a:spLocks noGrp="1"/>
          </p:cNvSpPr>
          <p:nvPr>
            <p:ph type="sldNum" sz="quarter" idx="12"/>
          </p:nvPr>
        </p:nvSpPr>
        <p:spPr/>
        <p:txBody>
          <a:bodyPr/>
          <a:lstStyle/>
          <a:p>
            <a:fld id="{B9304382-F642-5846-B397-678ADB7FD52A}" type="slidenum">
              <a:rPr lang="en-US" smtClean="0"/>
              <a:t>8</a:t>
            </a:fld>
            <a:endParaRPr lang="en-US"/>
          </a:p>
        </p:txBody>
      </p:sp>
      <p:pic>
        <p:nvPicPr>
          <p:cNvPr id="9" name="Picture 8" descr="A close-up of a document&#10;&#10;Description automatically generated">
            <a:extLst>
              <a:ext uri="{FF2B5EF4-FFF2-40B4-BE49-F238E27FC236}">
                <a16:creationId xmlns:a16="http://schemas.microsoft.com/office/drawing/2014/main" id="{5F9B88AF-25DC-EDF7-1D48-ED0F55C334E1}"/>
              </a:ext>
            </a:extLst>
          </p:cNvPr>
          <p:cNvPicPr>
            <a:picLocks noChangeAspect="1"/>
          </p:cNvPicPr>
          <p:nvPr/>
        </p:nvPicPr>
        <p:blipFill>
          <a:blip r:embed="rId2"/>
          <a:stretch>
            <a:fillRect/>
          </a:stretch>
        </p:blipFill>
        <p:spPr>
          <a:xfrm>
            <a:off x="685800" y="1033966"/>
            <a:ext cx="3244385" cy="1343828"/>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C96A2EB7-510D-B77B-97AF-72F5F6BA89CB}"/>
              </a:ext>
            </a:extLst>
          </p:cNvPr>
          <p:cNvPicPr>
            <a:picLocks noChangeAspect="1"/>
          </p:cNvPicPr>
          <p:nvPr/>
        </p:nvPicPr>
        <p:blipFill>
          <a:blip r:embed="rId3"/>
          <a:stretch>
            <a:fillRect/>
          </a:stretch>
        </p:blipFill>
        <p:spPr>
          <a:xfrm>
            <a:off x="450386" y="2663284"/>
            <a:ext cx="3886199" cy="331677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516FA4EA-9183-9382-2955-A3659316CE40}"/>
              </a:ext>
            </a:extLst>
          </p:cNvPr>
          <p:cNvGrpSpPr/>
          <p:nvPr/>
        </p:nvGrpSpPr>
        <p:grpSpPr>
          <a:xfrm>
            <a:off x="494370" y="1020266"/>
            <a:ext cx="8508381" cy="5373719"/>
            <a:chOff x="494370" y="1020266"/>
            <a:chExt cx="8508381" cy="5373719"/>
          </a:xfrm>
        </p:grpSpPr>
        <p:grpSp>
          <p:nvGrpSpPr>
            <p:cNvPr id="15" name="Group 14">
              <a:extLst>
                <a:ext uri="{FF2B5EF4-FFF2-40B4-BE49-F238E27FC236}">
                  <a16:creationId xmlns:a16="http://schemas.microsoft.com/office/drawing/2014/main" id="{7E607489-E992-A530-13D4-2E670D59E23C}"/>
                </a:ext>
              </a:extLst>
            </p:cNvPr>
            <p:cNvGrpSpPr/>
            <p:nvPr/>
          </p:nvGrpSpPr>
          <p:grpSpPr>
            <a:xfrm>
              <a:off x="494370" y="1033966"/>
              <a:ext cx="8497229" cy="5360019"/>
              <a:chOff x="483220" y="1003610"/>
              <a:chExt cx="8497229" cy="5360019"/>
            </a:xfrm>
          </p:grpSpPr>
          <p:sp>
            <p:nvSpPr>
              <p:cNvPr id="14" name="Freeform 13">
                <a:extLst>
                  <a:ext uri="{FF2B5EF4-FFF2-40B4-BE49-F238E27FC236}">
                    <a16:creationId xmlns:a16="http://schemas.microsoft.com/office/drawing/2014/main" id="{69E60B76-D604-456C-1ADB-643DA6387C61}"/>
                  </a:ext>
                </a:extLst>
              </p:cNvPr>
              <p:cNvSpPr/>
              <p:nvPr/>
            </p:nvSpPr>
            <p:spPr>
              <a:xfrm>
                <a:off x="4638907" y="1003610"/>
                <a:ext cx="4341542" cy="5360019"/>
              </a:xfrm>
              <a:custGeom>
                <a:avLst/>
                <a:gdLst>
                  <a:gd name="connsiteX0" fmla="*/ 118947 w 4341542"/>
                  <a:gd name="connsiteY0" fmla="*/ 0 h 5360019"/>
                  <a:gd name="connsiteX1" fmla="*/ 118947 w 4341542"/>
                  <a:gd name="connsiteY1" fmla="*/ 0 h 5360019"/>
                  <a:gd name="connsiteX2" fmla="*/ 4341542 w 4341542"/>
                  <a:gd name="connsiteY2" fmla="*/ 59473 h 5360019"/>
                  <a:gd name="connsiteX3" fmla="*/ 4185425 w 4341542"/>
                  <a:gd name="connsiteY3" fmla="*/ 5360019 h 5360019"/>
                  <a:gd name="connsiteX4" fmla="*/ 0 w 4341542"/>
                  <a:gd name="connsiteY4" fmla="*/ 5196468 h 5360019"/>
                  <a:gd name="connsiteX5" fmla="*/ 118947 w 4341542"/>
                  <a:gd name="connsiteY5" fmla="*/ 0 h 53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1542" h="5360019">
                    <a:moveTo>
                      <a:pt x="118947" y="0"/>
                    </a:moveTo>
                    <a:lnTo>
                      <a:pt x="118947" y="0"/>
                    </a:lnTo>
                    <a:lnTo>
                      <a:pt x="4341542" y="59473"/>
                    </a:lnTo>
                    <a:lnTo>
                      <a:pt x="4185425" y="5360019"/>
                    </a:lnTo>
                    <a:lnTo>
                      <a:pt x="0" y="5196468"/>
                    </a:lnTo>
                    <a:lnTo>
                      <a:pt x="118947"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CAC5F6C4-A085-14FD-4139-B6239F5D9BD7}"/>
                  </a:ext>
                </a:extLst>
              </p:cNvPr>
              <p:cNvSpPr/>
              <p:nvPr/>
            </p:nvSpPr>
            <p:spPr>
              <a:xfrm>
                <a:off x="490654" y="3665034"/>
                <a:ext cx="3791414" cy="564995"/>
              </a:xfrm>
              <a:custGeom>
                <a:avLst/>
                <a:gdLst>
                  <a:gd name="connsiteX0" fmla="*/ 37170 w 3791414"/>
                  <a:gd name="connsiteY0" fmla="*/ 0 h 564995"/>
                  <a:gd name="connsiteX1" fmla="*/ 3791414 w 3791414"/>
                  <a:gd name="connsiteY1" fmla="*/ 22303 h 564995"/>
                  <a:gd name="connsiteX2" fmla="*/ 3776546 w 3791414"/>
                  <a:gd name="connsiteY2" fmla="*/ 564995 h 564995"/>
                  <a:gd name="connsiteX3" fmla="*/ 3709639 w 3791414"/>
                  <a:gd name="connsiteY3" fmla="*/ 564995 h 564995"/>
                  <a:gd name="connsiteX4" fmla="*/ 0 w 3791414"/>
                  <a:gd name="connsiteY4" fmla="*/ 564995 h 564995"/>
                  <a:gd name="connsiteX5" fmla="*/ 37170 w 3791414"/>
                  <a:gd name="connsiteY5" fmla="*/ 0 h 56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1414" h="564995">
                    <a:moveTo>
                      <a:pt x="37170" y="0"/>
                    </a:moveTo>
                    <a:lnTo>
                      <a:pt x="3791414" y="22303"/>
                    </a:lnTo>
                    <a:lnTo>
                      <a:pt x="3776546" y="564995"/>
                    </a:lnTo>
                    <a:lnTo>
                      <a:pt x="3709639" y="564995"/>
                    </a:lnTo>
                    <a:lnTo>
                      <a:pt x="0" y="564995"/>
                    </a:lnTo>
                    <a:lnTo>
                      <a:pt x="3717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7E2637A6-9FE2-6B3B-D86D-1430EAAB8E79}"/>
                  </a:ext>
                </a:extLst>
              </p:cNvPr>
              <p:cNvSpPr/>
              <p:nvPr/>
            </p:nvSpPr>
            <p:spPr>
              <a:xfrm>
                <a:off x="483220" y="5203902"/>
                <a:ext cx="3769112" cy="728547"/>
              </a:xfrm>
              <a:custGeom>
                <a:avLst/>
                <a:gdLst>
                  <a:gd name="connsiteX0" fmla="*/ 0 w 3769112"/>
                  <a:gd name="connsiteY0" fmla="*/ 0 h 728547"/>
                  <a:gd name="connsiteX1" fmla="*/ 0 w 3769112"/>
                  <a:gd name="connsiteY1" fmla="*/ 0 h 728547"/>
                  <a:gd name="connsiteX2" fmla="*/ 3731941 w 3769112"/>
                  <a:gd name="connsiteY2" fmla="*/ 7435 h 728547"/>
                  <a:gd name="connsiteX3" fmla="*/ 3769112 w 3769112"/>
                  <a:gd name="connsiteY3" fmla="*/ 713678 h 728547"/>
                  <a:gd name="connsiteX4" fmla="*/ 3627863 w 3769112"/>
                  <a:gd name="connsiteY4" fmla="*/ 713678 h 728547"/>
                  <a:gd name="connsiteX5" fmla="*/ 0 w 3769112"/>
                  <a:gd name="connsiteY5" fmla="*/ 728547 h 728547"/>
                  <a:gd name="connsiteX6" fmla="*/ 0 w 3769112"/>
                  <a:gd name="connsiteY6" fmla="*/ 0 h 72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9112" h="728547">
                    <a:moveTo>
                      <a:pt x="0" y="0"/>
                    </a:moveTo>
                    <a:lnTo>
                      <a:pt x="0" y="0"/>
                    </a:lnTo>
                    <a:lnTo>
                      <a:pt x="3731941" y="7435"/>
                    </a:lnTo>
                    <a:lnTo>
                      <a:pt x="3769112" y="713678"/>
                    </a:lnTo>
                    <a:lnTo>
                      <a:pt x="3627863" y="713678"/>
                    </a:lnTo>
                    <a:lnTo>
                      <a:pt x="0" y="728547"/>
                    </a:ln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70E2C229-79C2-A2FF-6BB1-85F79A3E00EE}"/>
                </a:ext>
              </a:extLst>
            </p:cNvPr>
            <p:cNvSpPr txBox="1"/>
            <p:nvPr/>
          </p:nvSpPr>
          <p:spPr>
            <a:xfrm>
              <a:off x="4742985" y="1020266"/>
              <a:ext cx="4259766" cy="5262979"/>
            </a:xfrm>
            <a:prstGeom prst="rect">
              <a:avLst/>
            </a:prstGeom>
            <a:noFill/>
          </p:spPr>
          <p:txBody>
            <a:bodyPr wrap="square" rtlCol="0">
              <a:spAutoFit/>
            </a:bodyPr>
            <a:lstStyle/>
            <a:p>
              <a:pPr algn="l"/>
              <a:r>
                <a:rPr lang="en-US" sz="2400" dirty="0">
                  <a:effectLst/>
                  <a:latin typeface="Times New Roman" panose="02020603050405020304" pitchFamily="18" charset="0"/>
                  <a:ea typeface="Calibri" panose="020F0502020204030204" pitchFamily="34" charset="0"/>
                </a:rPr>
                <a:t>However </a:t>
              </a:r>
              <a:r>
                <a:rPr lang="en-US" sz="2400" i="1" dirty="0">
                  <a:effectLst/>
                  <a:latin typeface="Times New Roman" panose="02020603050405020304" pitchFamily="18" charset="0"/>
                  <a:ea typeface="Calibri" panose="020F0502020204030204" pitchFamily="34" charset="0"/>
                </a:rPr>
                <a:t>g</a:t>
              </a:r>
              <a:r>
                <a:rPr lang="en-US" sz="2400" dirty="0">
                  <a:effectLst/>
                  <a:latin typeface="Times New Roman" panose="02020603050405020304" pitchFamily="18" charset="0"/>
                  <a:ea typeface="Calibri" panose="020F0502020204030204" pitchFamily="34" charset="0"/>
                </a:rPr>
                <a:t> vanishes also for </a:t>
              </a:r>
              <a:r>
                <a:rPr lang="en-US" sz="2400" i="1" dirty="0">
                  <a:effectLst/>
                  <a:latin typeface="Times New Roman" panose="02020603050405020304" pitchFamily="18" charset="0"/>
                  <a:ea typeface="Calibri" panose="020F0502020204030204" pitchFamily="34" charset="0"/>
                </a:rPr>
                <a:t>r</a:t>
              </a:r>
              <a:r>
                <a:rPr lang="en-US" sz="2400" dirty="0">
                  <a:effectLst/>
                  <a:latin typeface="Times New Roman" panose="02020603050405020304" pitchFamily="18" charset="0"/>
                  <a:ea typeface="Calibri" panose="020F0502020204030204" pitchFamily="34" charset="0"/>
                </a:rPr>
                <a:t> = </a:t>
              </a:r>
              <a:r>
                <a:rPr lang="en-US" sz="2400" i="1" dirty="0" err="1">
                  <a:effectLst/>
                  <a:latin typeface="Symbol" pitchFamily="2" charset="2"/>
                  <a:ea typeface="Calibri" panose="020F0502020204030204" pitchFamily="34" charset="0"/>
                  <a:cs typeface="Times New Roman" panose="02020603050405020304" pitchFamily="18" charset="0"/>
                </a:rPr>
                <a:t>p</a:t>
              </a:r>
              <a:r>
                <a:rPr lang="en-US" sz="2400" i="1" dirty="0" err="1">
                  <a:effectLst/>
                  <a:latin typeface="Times New Roman" panose="02020603050405020304" pitchFamily="18" charset="0"/>
                  <a:ea typeface="Calibri" panose="020F0502020204030204" pitchFamily="34" charset="0"/>
                </a:rPr>
                <a:t>R</a:t>
              </a:r>
              <a:r>
                <a:rPr lang="en-US" sz="2400" dirty="0">
                  <a:effectLst/>
                  <a:latin typeface="Times New Roman" panose="02020603050405020304" pitchFamily="18" charset="0"/>
                  <a:ea typeface="Calibri" panose="020F0502020204030204" pitchFamily="34" charset="0"/>
                </a:rPr>
                <a:t>/2, and indeed here is a discontinuity that cannot be eliminated through any choice of coordinates.</a:t>
              </a:r>
            </a:p>
            <a:p>
              <a:pPr algn="l"/>
              <a:r>
                <a:rPr lang="en-US" sz="2400" dirty="0">
                  <a:effectLst/>
                  <a:latin typeface="Times New Roman" panose="02020603050405020304" pitchFamily="18" charset="0"/>
                  <a:ea typeface="Calibri" panose="020F0502020204030204" pitchFamily="34" charset="0"/>
                </a:rPr>
                <a:t> … </a:t>
              </a:r>
            </a:p>
            <a:p>
              <a:pPr algn="l"/>
              <a:r>
                <a:rPr lang="en-US" sz="2400" dirty="0">
                  <a:effectLst/>
                  <a:latin typeface="Times New Roman" panose="02020603050405020304" pitchFamily="18" charset="0"/>
                  <a:ea typeface="Calibri" panose="020F0502020204030204" pitchFamily="34" charset="0"/>
                </a:rPr>
                <a:t>Until proven otherwise, it is therefore to be assumed that the de Sitter solution has a real singularity in the surface located at </a:t>
              </a:r>
              <a:r>
                <a:rPr lang="en-US" sz="2400" i="1" dirty="0">
                  <a:effectLst/>
                  <a:latin typeface="Times New Roman" panose="02020603050405020304" pitchFamily="18" charset="0"/>
                  <a:ea typeface="Calibri" panose="020F0502020204030204" pitchFamily="34" charset="0"/>
                </a:rPr>
                <a:t>r</a:t>
              </a:r>
              <a:r>
                <a:rPr lang="en-US" sz="2400" dirty="0">
                  <a:effectLst/>
                  <a:latin typeface="Times New Roman" panose="02020603050405020304" pitchFamily="18" charset="0"/>
                  <a:ea typeface="Calibri" panose="020F0502020204030204" pitchFamily="34" charset="0"/>
                </a:rPr>
                <a:t> = </a:t>
              </a:r>
              <a:r>
                <a:rPr lang="en-US" sz="2400" i="1" dirty="0" err="1">
                  <a:effectLst/>
                  <a:latin typeface="Symbol" pitchFamily="2" charset="2"/>
                  <a:ea typeface="Calibri" panose="020F0502020204030204" pitchFamily="34" charset="0"/>
                  <a:cs typeface="Times New Roman" panose="02020603050405020304" pitchFamily="18" charset="0"/>
                </a:rPr>
                <a:t>p</a:t>
              </a:r>
              <a:r>
                <a:rPr lang="en-US" sz="2400" i="1" dirty="0" err="1">
                  <a:effectLst/>
                  <a:latin typeface="Times New Roman" panose="02020603050405020304" pitchFamily="18" charset="0"/>
                  <a:ea typeface="Calibri" panose="020F0502020204030204" pitchFamily="34" charset="0"/>
                </a:rPr>
                <a:t>R</a:t>
              </a:r>
              <a:r>
                <a:rPr lang="en-US" sz="2400" dirty="0">
                  <a:effectLst/>
                  <a:latin typeface="Times New Roman" panose="02020603050405020304" pitchFamily="18" charset="0"/>
                  <a:ea typeface="Calibri" panose="020F0502020204030204" pitchFamily="34" charset="0"/>
                </a:rPr>
                <a:t>/2, that is does not conform with the [</a:t>
              </a:r>
              <a:r>
                <a:rPr lang="en-US" sz="2400" i="1" dirty="0">
                  <a:effectLst/>
                  <a:latin typeface="Symbol" pitchFamily="2" charset="2"/>
                  <a:ea typeface="Calibri" panose="020F0502020204030204" pitchFamily="34" charset="0"/>
                  <a:cs typeface="Times New Roman" panose="02020603050405020304" pitchFamily="18" charset="0"/>
                </a:rPr>
                <a:t>l</a:t>
              </a:r>
              <a:r>
                <a:rPr lang="en-US" sz="2400" dirty="0">
                  <a:effectLst/>
                  <a:latin typeface="Times New Roman" panose="02020603050405020304" pitchFamily="18" charset="0"/>
                  <a:ea typeface="Calibri" panose="020F0502020204030204" pitchFamily="34" charset="0"/>
                </a:rPr>
                <a:t>-augmented gravitational] field equations for any choice of coordinates.</a:t>
              </a:r>
              <a:r>
                <a:rPr lang="en-US" sz="2400" dirty="0">
                  <a:effectLst/>
                </a:rPr>
                <a:t> </a:t>
              </a:r>
              <a:endParaRPr lang="en-US" sz="2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6769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1B71-7FC4-B63C-79CB-15AB08D12023}"/>
              </a:ext>
            </a:extLst>
          </p:cNvPr>
          <p:cNvSpPr>
            <a:spLocks noGrp="1"/>
          </p:cNvSpPr>
          <p:nvPr>
            <p:ph type="title"/>
          </p:nvPr>
        </p:nvSpPr>
        <p:spPr>
          <a:xfrm>
            <a:off x="1717979" y="595714"/>
            <a:ext cx="5891420" cy="519537"/>
          </a:xfrm>
        </p:spPr>
        <p:txBody>
          <a:bodyPr>
            <a:normAutofit fontScale="90000"/>
          </a:bodyPr>
          <a:lstStyle/>
          <a:p>
            <a:r>
              <a:rPr lang="en-US" dirty="0"/>
              <a:t>Did Einstein not know…?</a:t>
            </a:r>
          </a:p>
        </p:txBody>
      </p:sp>
      <p:sp>
        <p:nvSpPr>
          <p:cNvPr id="3" name="Content Placeholder 2">
            <a:extLst>
              <a:ext uri="{FF2B5EF4-FFF2-40B4-BE49-F238E27FC236}">
                <a16:creationId xmlns:a16="http://schemas.microsoft.com/office/drawing/2014/main" id="{289B1E84-8DEC-E5A6-923A-72094614A5F2}"/>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F599CFAD-5183-2DF1-790E-2A3602108146}"/>
              </a:ext>
            </a:extLst>
          </p:cNvPr>
          <p:cNvSpPr>
            <a:spLocks noGrp="1"/>
          </p:cNvSpPr>
          <p:nvPr>
            <p:ph type="sldNum" sz="quarter" idx="12"/>
          </p:nvPr>
        </p:nvSpPr>
        <p:spPr/>
        <p:txBody>
          <a:bodyPr/>
          <a:lstStyle/>
          <a:p>
            <a:fld id="{B9304382-F642-5846-B397-678ADB7FD52A}" type="slidenum">
              <a:rPr lang="en-US" smtClean="0"/>
              <a:t>9</a:t>
            </a:fld>
            <a:endParaRPr lang="en-US"/>
          </a:p>
        </p:txBody>
      </p:sp>
      <p:pic>
        <p:nvPicPr>
          <p:cNvPr id="5" name="Content Placeholder 6">
            <a:extLst>
              <a:ext uri="{FF2B5EF4-FFF2-40B4-BE49-F238E27FC236}">
                <a16:creationId xmlns:a16="http://schemas.microsoft.com/office/drawing/2014/main" id="{33F5A98B-B564-4E7A-3746-1FBF88393E63}"/>
              </a:ext>
            </a:extLst>
          </p:cNvPr>
          <p:cNvPicPr>
            <a:picLocks noChangeAspect="1"/>
          </p:cNvPicPr>
          <p:nvPr/>
        </p:nvPicPr>
        <p:blipFill>
          <a:blip r:embed="rId2"/>
          <a:stretch>
            <a:fillRect/>
          </a:stretch>
        </p:blipFill>
        <p:spPr>
          <a:xfrm>
            <a:off x="417391" y="3785466"/>
            <a:ext cx="4500912" cy="2342318"/>
          </a:xfrm>
          <a:prstGeom prst="rect">
            <a:avLst/>
          </a:prstGeom>
        </p:spPr>
      </p:pic>
      <p:pic>
        <p:nvPicPr>
          <p:cNvPr id="6" name="Picture 5">
            <a:extLst>
              <a:ext uri="{FF2B5EF4-FFF2-40B4-BE49-F238E27FC236}">
                <a16:creationId xmlns:a16="http://schemas.microsoft.com/office/drawing/2014/main" id="{823DB59D-626F-C563-B973-E78FC457685F}"/>
              </a:ext>
            </a:extLst>
          </p:cNvPr>
          <p:cNvPicPr>
            <a:picLocks noChangeAspect="1"/>
          </p:cNvPicPr>
          <p:nvPr/>
        </p:nvPicPr>
        <p:blipFill>
          <a:blip r:embed="rId3"/>
          <a:stretch>
            <a:fillRect/>
          </a:stretch>
        </p:blipFill>
        <p:spPr>
          <a:xfrm>
            <a:off x="5714631" y="3185635"/>
            <a:ext cx="2951355" cy="3108677"/>
          </a:xfrm>
          <a:prstGeom prst="rect">
            <a:avLst/>
          </a:prstGeom>
        </p:spPr>
      </p:pic>
      <p:grpSp>
        <p:nvGrpSpPr>
          <p:cNvPr id="11" name="Group 10">
            <a:extLst>
              <a:ext uri="{FF2B5EF4-FFF2-40B4-BE49-F238E27FC236}">
                <a16:creationId xmlns:a16="http://schemas.microsoft.com/office/drawing/2014/main" id="{A5E2294C-2B41-4576-8D91-24036F181762}"/>
              </a:ext>
            </a:extLst>
          </p:cNvPr>
          <p:cNvGrpSpPr/>
          <p:nvPr/>
        </p:nvGrpSpPr>
        <p:grpSpPr>
          <a:xfrm>
            <a:off x="348888" y="1776826"/>
            <a:ext cx="3954965" cy="1100253"/>
            <a:chOff x="356839" y="1204332"/>
            <a:chExt cx="3954965" cy="1100253"/>
          </a:xfrm>
        </p:grpSpPr>
        <p:sp>
          <p:nvSpPr>
            <p:cNvPr id="9" name="Freeform 8">
              <a:extLst>
                <a:ext uri="{FF2B5EF4-FFF2-40B4-BE49-F238E27FC236}">
                  <a16:creationId xmlns:a16="http://schemas.microsoft.com/office/drawing/2014/main" id="{78BE2189-B4A3-D234-B20C-00D3FBE2D8EB}"/>
                </a:ext>
              </a:extLst>
            </p:cNvPr>
            <p:cNvSpPr/>
            <p:nvPr/>
          </p:nvSpPr>
          <p:spPr>
            <a:xfrm>
              <a:off x="356839" y="1204332"/>
              <a:ext cx="1129990" cy="1100253"/>
            </a:xfrm>
            <a:custGeom>
              <a:avLst/>
              <a:gdLst>
                <a:gd name="connsiteX0" fmla="*/ 267629 w 1129990"/>
                <a:gd name="connsiteY0" fmla="*/ 0 h 1100253"/>
                <a:gd name="connsiteX1" fmla="*/ 1129990 w 1129990"/>
                <a:gd name="connsiteY1" fmla="*/ 230458 h 1100253"/>
                <a:gd name="connsiteX2" fmla="*/ 1077951 w 1129990"/>
                <a:gd name="connsiteY2" fmla="*/ 788019 h 1100253"/>
                <a:gd name="connsiteX3" fmla="*/ 0 w 1129990"/>
                <a:gd name="connsiteY3" fmla="*/ 1100253 h 1100253"/>
                <a:gd name="connsiteX4" fmla="*/ 267629 w 1129990"/>
                <a:gd name="connsiteY4" fmla="*/ 0 h 110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990" h="1100253">
                  <a:moveTo>
                    <a:pt x="267629" y="0"/>
                  </a:moveTo>
                  <a:lnTo>
                    <a:pt x="1129990" y="230458"/>
                  </a:lnTo>
                  <a:lnTo>
                    <a:pt x="1077951" y="788019"/>
                  </a:lnTo>
                  <a:lnTo>
                    <a:pt x="0" y="1100253"/>
                  </a:lnTo>
                  <a:lnTo>
                    <a:pt x="267629"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0399D5F-F7E1-35F7-36A2-0BEA607BF59E}"/>
                </a:ext>
              </a:extLst>
            </p:cNvPr>
            <p:cNvSpPr txBox="1"/>
            <p:nvPr/>
          </p:nvSpPr>
          <p:spPr>
            <a:xfrm>
              <a:off x="628649" y="1317512"/>
              <a:ext cx="3683155"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Coordinate systems “go bad” at </a:t>
              </a:r>
              <a:r>
                <a:rPr lang="en-US" sz="2400" i="1" dirty="0">
                  <a:latin typeface="Times New Roman" panose="02020603050405020304" pitchFamily="18" charset="0"/>
                  <a:cs typeface="Times New Roman" panose="02020603050405020304" pitchFamily="18" charset="0"/>
                </a:rPr>
                <a:t>r</a:t>
              </a:r>
              <a:r>
                <a:rPr lang="en-US" sz="2400" dirty="0">
                  <a:latin typeface="Times New Roman" panose="02020603050405020304" pitchFamily="18" charset="0"/>
                  <a:cs typeface="Times New Roman" panose="02020603050405020304" pitchFamily="18" charset="0"/>
                </a:rPr>
                <a:t> = 2</a:t>
              </a:r>
              <a:r>
                <a:rPr lang="en-US" sz="2400" i="1" dirty="0">
                  <a:latin typeface="Times New Roman" panose="02020603050405020304" pitchFamily="18" charset="0"/>
                  <a:cs typeface="Times New Roman" panose="02020603050405020304" pitchFamily="18" charset="0"/>
                </a:rPr>
                <a:t>m</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r</a:t>
              </a:r>
              <a:r>
                <a:rPr lang="en-US" sz="2400" dirty="0">
                  <a:latin typeface="Times New Roman" panose="02020603050405020304" pitchFamily="18" charset="0"/>
                  <a:cs typeface="Times New Roman" panose="02020603050405020304" pitchFamily="18" charset="0"/>
                </a:rPr>
                <a:t> = </a:t>
              </a:r>
              <a:r>
                <a:rPr lang="en-US" sz="2400" i="1" dirty="0" err="1">
                  <a:latin typeface="Symbol" pitchFamily="2" charset="2"/>
                  <a:cs typeface="Times New Roman" panose="02020603050405020304" pitchFamily="18" charset="0"/>
                </a:rPr>
                <a:t>p</a:t>
              </a:r>
              <a:r>
                <a:rPr lang="en-US" sz="2400" i="1" dirty="0" err="1">
                  <a:latin typeface="Times New Roman" panose="02020603050405020304" pitchFamily="18" charset="0"/>
                  <a:cs typeface="Times New Roman" panose="02020603050405020304" pitchFamily="18" charset="0"/>
                </a:rPr>
                <a:t>R</a:t>
              </a:r>
              <a:r>
                <a:rPr lang="en-US" sz="2400" i="1"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D7458061-49CA-780A-E0F0-EBD75C87BC50}"/>
              </a:ext>
            </a:extLst>
          </p:cNvPr>
          <p:cNvGrpSpPr/>
          <p:nvPr/>
        </p:nvGrpSpPr>
        <p:grpSpPr>
          <a:xfrm>
            <a:off x="5227950" y="1697313"/>
            <a:ext cx="3916050" cy="1313509"/>
            <a:chOff x="4401014" y="1204332"/>
            <a:chExt cx="3916050" cy="1313509"/>
          </a:xfrm>
        </p:grpSpPr>
        <p:sp>
          <p:nvSpPr>
            <p:cNvPr id="10" name="Freeform 9">
              <a:extLst>
                <a:ext uri="{FF2B5EF4-FFF2-40B4-BE49-F238E27FC236}">
                  <a16:creationId xmlns:a16="http://schemas.microsoft.com/office/drawing/2014/main" id="{ADDF2E61-587A-BF90-4EEB-1C7D16A13790}"/>
                </a:ext>
              </a:extLst>
            </p:cNvPr>
            <p:cNvSpPr/>
            <p:nvPr/>
          </p:nvSpPr>
          <p:spPr>
            <a:xfrm>
              <a:off x="4401014" y="1204332"/>
              <a:ext cx="1129990" cy="1100253"/>
            </a:xfrm>
            <a:custGeom>
              <a:avLst/>
              <a:gdLst>
                <a:gd name="connsiteX0" fmla="*/ 267629 w 1129990"/>
                <a:gd name="connsiteY0" fmla="*/ 0 h 1100253"/>
                <a:gd name="connsiteX1" fmla="*/ 1129990 w 1129990"/>
                <a:gd name="connsiteY1" fmla="*/ 230458 h 1100253"/>
                <a:gd name="connsiteX2" fmla="*/ 1077951 w 1129990"/>
                <a:gd name="connsiteY2" fmla="*/ 788019 h 1100253"/>
                <a:gd name="connsiteX3" fmla="*/ 0 w 1129990"/>
                <a:gd name="connsiteY3" fmla="*/ 1100253 h 1100253"/>
                <a:gd name="connsiteX4" fmla="*/ 267629 w 1129990"/>
                <a:gd name="connsiteY4" fmla="*/ 0 h 110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990" h="1100253">
                  <a:moveTo>
                    <a:pt x="267629" y="0"/>
                  </a:moveTo>
                  <a:lnTo>
                    <a:pt x="1129990" y="230458"/>
                  </a:lnTo>
                  <a:lnTo>
                    <a:pt x="1077951" y="788019"/>
                  </a:lnTo>
                  <a:lnTo>
                    <a:pt x="0" y="1100253"/>
                  </a:lnTo>
                  <a:lnTo>
                    <a:pt x="267629"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3CA22F-294C-6812-9E36-91F94A9DBAF4}"/>
                </a:ext>
              </a:extLst>
            </p:cNvPr>
            <p:cNvSpPr txBox="1"/>
            <p:nvPr/>
          </p:nvSpPr>
          <p:spPr>
            <a:xfrm>
              <a:off x="4775973" y="1317512"/>
              <a:ext cx="3541091" cy="120032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Both spacetimes are regularly extendable beyond the “singularities.”</a:t>
              </a:r>
            </a:p>
          </p:txBody>
        </p:sp>
      </p:grpSp>
      <p:pic>
        <p:nvPicPr>
          <p:cNvPr id="16" name="Picture 15" descr="A person with a mustache&#10;&#10;Description automatically generated">
            <a:extLst>
              <a:ext uri="{FF2B5EF4-FFF2-40B4-BE49-F238E27FC236}">
                <a16:creationId xmlns:a16="http://schemas.microsoft.com/office/drawing/2014/main" id="{631B8B1B-ADA6-2D66-FE68-3C9E9ED69BEC}"/>
              </a:ext>
            </a:extLst>
          </p:cNvPr>
          <p:cNvPicPr>
            <a:picLocks noChangeAspect="1"/>
          </p:cNvPicPr>
          <p:nvPr/>
        </p:nvPicPr>
        <p:blipFill>
          <a:blip r:embed="rId4"/>
          <a:stretch>
            <a:fillRect/>
          </a:stretch>
        </p:blipFill>
        <p:spPr>
          <a:xfrm>
            <a:off x="448586" y="127220"/>
            <a:ext cx="1157577" cy="1489415"/>
          </a:xfrm>
          <a:prstGeom prst="rect">
            <a:avLst/>
          </a:prstGeom>
        </p:spPr>
      </p:pic>
    </p:spTree>
    <p:extLst>
      <p:ext uri="{BB962C8B-B14F-4D97-AF65-F5344CB8AC3E}">
        <p14:creationId xmlns:p14="http://schemas.microsoft.com/office/powerpoint/2010/main" val="159105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1207</TotalTime>
  <Words>2383</Words>
  <Application>Microsoft Macintosh PowerPoint</Application>
  <PresentationFormat>On-screen Show (4:3)</PresentationFormat>
  <Paragraphs>293</Paragraphs>
  <Slides>48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Calibri Light</vt:lpstr>
      <vt:lpstr>Cambria Math</vt:lpstr>
      <vt:lpstr>Symbol</vt:lpstr>
      <vt:lpstr>Times New Roman</vt:lpstr>
      <vt:lpstr>Office Theme</vt:lpstr>
      <vt:lpstr>Einstein on Singularities Analysis versus Geometry</vt:lpstr>
      <vt:lpstr>PowerPoint Presentation</vt:lpstr>
      <vt:lpstr>Disclaimer</vt:lpstr>
      <vt:lpstr>The Problem Einstein in a wedge</vt:lpstr>
      <vt:lpstr>Schwarzschild spacetime</vt:lpstr>
      <vt:lpstr>Singularity at the Schwarzschild radius “r=2m”</vt:lpstr>
      <vt:lpstr>De Sitter spacetime</vt:lpstr>
      <vt:lpstr>Singularity at the “mass horizon”</vt:lpstr>
      <vt:lpstr>Did Einstein not know…?</vt:lpstr>
      <vt:lpstr>He knew…</vt:lpstr>
      <vt:lpstr>Minkowski spacetime</vt:lpstr>
      <vt:lpstr>… is singular.</vt:lpstr>
      <vt:lpstr>Singularity as infinite mass concentration</vt:lpstr>
      <vt:lpstr>The coordinate system does not cover the full Minkowski spacetime</vt:lpstr>
      <vt:lpstr>Einstein knew of the full de Sitter hyperboloid</vt:lpstr>
      <vt:lpstr>Einstein’s construction</vt:lpstr>
      <vt:lpstr>de Sitter uses the same construction</vt:lpstr>
      <vt:lpstr>The Solution Geometry versus Analysis</vt:lpstr>
      <vt:lpstr>Modern View</vt:lpstr>
      <vt:lpstr>Einstein’s View</vt:lpstr>
      <vt:lpstr>Einstein’s disdain for geometry</vt:lpstr>
      <vt:lpstr>Geometry</vt:lpstr>
      <vt:lpstr>Einstein’s approach developed </vt:lpstr>
      <vt:lpstr>Hilbert’s definition of a singularity</vt:lpstr>
      <vt:lpstr>The Geometer objects</vt:lpstr>
      <vt:lpstr>Einstein’s topological reply</vt:lpstr>
      <vt:lpstr>Einstein’s topological reply</vt:lpstr>
      <vt:lpstr>Physical reasons</vt:lpstr>
      <vt:lpstr>Principle of Equivalence</vt:lpstr>
      <vt:lpstr>Schwarzschild spacetime</vt:lpstr>
      <vt:lpstr>Einstein-Rosen Bridges (now)</vt:lpstr>
      <vt:lpstr>Einstein-Rosen Bridges (then)</vt:lpstr>
      <vt:lpstr>Two Traditions in the History of Mathematics </vt:lpstr>
      <vt:lpstr>Differential Geometry</vt:lpstr>
      <vt:lpstr>Quadratic Differential Forms</vt:lpstr>
      <vt:lpstr>Ricci, Levi-Civita 1900</vt:lpstr>
      <vt:lpstr>Einstein and Grossmann, 1913</vt:lpstr>
      <vt:lpstr>Singularities? </vt:lpstr>
      <vt:lpstr>The Nineteenth Century</vt:lpstr>
      <vt:lpstr>Early Twentieth Century</vt:lpstr>
      <vt:lpstr>Einstein against Singularities</vt:lpstr>
      <vt:lpstr>Einstein against Arbitrariness</vt:lpstr>
      <vt:lpstr>Conclusion</vt:lpstr>
      <vt:lpstr>“Newton, forgive me…”</vt:lpstr>
      <vt:lpstr>Read </vt:lpstr>
      <vt:lpstr>PowerPoint Presentation</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Norton, John D</dc:creator>
  <cp:lastModifiedBy>Norton, John D</cp:lastModifiedBy>
  <cp:revision>77</cp:revision>
  <dcterms:created xsi:type="dcterms:W3CDTF">2023-10-10T18:11:20Z</dcterms:created>
  <dcterms:modified xsi:type="dcterms:W3CDTF">2026-02-13T23:33:13Z</dcterms:modified>
</cp:coreProperties>
</file>