
<file path=[Content_Types].xml><?xml version="1.0" encoding="utf-8"?>
<Types xmlns="http://schemas.openxmlformats.org/package/2006/content-types">
  <Override PartName="/ppt/slideLayouts/slideLayout10.xml" ContentType="application/vnd.openxmlformats-officedocument.presentationml.slideLayout+xml"/>
  <Default Extension="bin" ContentType="application/vnd.openxmlformats-officedocument.presentationml.printerSettings"/>
  <Override PartName="/ppt/slides/slide14.xml" ContentType="application/vnd.openxmlformats-officedocument.presentationml.slide+xml"/>
  <Default Extension="rels" ContentType="application/vnd.openxmlformats-package.relationships+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60"/>
  </p:notesMasterIdLst>
  <p:handoutMasterIdLst>
    <p:handoutMasterId r:id="rId61"/>
  </p:handoutMasterIdLst>
  <p:sldIdLst>
    <p:sldId id="256" r:id="rId2"/>
    <p:sldId id="300" r:id="rId3"/>
    <p:sldId id="301" r:id="rId4"/>
    <p:sldId id="258" r:id="rId5"/>
    <p:sldId id="259" r:id="rId6"/>
    <p:sldId id="260" r:id="rId7"/>
    <p:sldId id="302" r:id="rId8"/>
    <p:sldId id="261" r:id="rId9"/>
    <p:sldId id="262" r:id="rId10"/>
    <p:sldId id="263" r:id="rId11"/>
    <p:sldId id="264" r:id="rId12"/>
    <p:sldId id="303" r:id="rId13"/>
    <p:sldId id="266" r:id="rId14"/>
    <p:sldId id="305" r:id="rId15"/>
    <p:sldId id="306" r:id="rId16"/>
    <p:sldId id="267" r:id="rId17"/>
    <p:sldId id="268" r:id="rId18"/>
    <p:sldId id="295" r:id="rId19"/>
    <p:sldId id="307" r:id="rId20"/>
    <p:sldId id="269" r:id="rId21"/>
    <p:sldId id="271" r:id="rId22"/>
    <p:sldId id="310" r:id="rId23"/>
    <p:sldId id="311" r:id="rId24"/>
    <p:sldId id="312" r:id="rId25"/>
    <p:sldId id="313" r:id="rId26"/>
    <p:sldId id="308" r:id="rId27"/>
    <p:sldId id="272" r:id="rId28"/>
    <p:sldId id="298" r:id="rId29"/>
    <p:sldId id="309" r:id="rId30"/>
    <p:sldId id="274" r:id="rId31"/>
    <p:sldId id="276" r:id="rId32"/>
    <p:sldId id="299" r:id="rId33"/>
    <p:sldId id="277" r:id="rId34"/>
    <p:sldId id="304" r:id="rId35"/>
    <p:sldId id="265" r:id="rId36"/>
    <p:sldId id="278" r:id="rId37"/>
    <p:sldId id="281" r:id="rId38"/>
    <p:sldId id="282" r:id="rId39"/>
    <p:sldId id="283" r:id="rId40"/>
    <p:sldId id="291" r:id="rId41"/>
    <p:sldId id="292" r:id="rId42"/>
    <p:sldId id="293" r:id="rId43"/>
    <p:sldId id="279" r:id="rId44"/>
    <p:sldId id="296" r:id="rId45"/>
    <p:sldId id="284" r:id="rId46"/>
    <p:sldId id="285" r:id="rId47"/>
    <p:sldId id="286" r:id="rId48"/>
    <p:sldId id="314" r:id="rId49"/>
    <p:sldId id="315" r:id="rId50"/>
    <p:sldId id="316" r:id="rId51"/>
    <p:sldId id="317" r:id="rId52"/>
    <p:sldId id="318" r:id="rId53"/>
    <p:sldId id="319" r:id="rId54"/>
    <p:sldId id="321" r:id="rId55"/>
    <p:sldId id="323" r:id="rId56"/>
    <p:sldId id="320" r:id="rId57"/>
    <p:sldId id="290" r:id="rId58"/>
    <p:sldId id="324"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FF00"/>
    <a:srgbClr val="FF7E80"/>
    <a:srgbClr val="C8002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94" autoAdjust="0"/>
    <p:restoredTop sz="94659" autoAdjust="0"/>
  </p:normalViewPr>
  <p:slideViewPr>
    <p:cSldViewPr snapToGrid="0">
      <p:cViewPr>
        <p:scale>
          <a:sx n="210" d="100"/>
          <a:sy n="210" d="100"/>
        </p:scale>
        <p:origin x="-344" y="-200"/>
      </p:cViewPr>
      <p:guideLst>
        <p:guide orient="horz" pos="2160"/>
        <p:guide orient="horz" pos="838"/>
        <p:guide pos="2880"/>
        <p:guide pos="1417"/>
        <p:guide pos="4339"/>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B525EF-830F-1145-8526-5D78A57F32F7}" type="datetimeFigureOut">
              <a:rPr lang="en-US" smtClean="0"/>
              <a:pPr/>
              <a:t>2/24/12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CF6D1-EE3C-E843-A6D6-BF0B42A50E3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CDAB6-ACA4-5A48-98C4-F00F04F990EB}" type="datetimeFigureOut">
              <a:rPr lang="en-US" smtClean="0"/>
              <a:pPr/>
              <a:t>2/24/12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009DD-AC02-054D-94D7-9C265140299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F7C07-712A-BF4C-87CE-7ACD30157082}" type="datetime1">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49D17F-F4DA-2F4F-8F80-5AC163C5F644}" type="datetime1">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7FEB1-0415-4D42-BF75-0C1CEE898FF2}" type="datetime1">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50FFFD-4735-7149-A6B2-1F8C6D56A8D0}" type="datetime1">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4126A-00EC-8943-9065-907610F528C8}" type="datetime1">
              <a:rPr lang="en-US" smtClean="0"/>
              <a:pPr/>
              <a:t>2/24/12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31FA09-39D6-6944-A04A-F0C1AF2CC147}" type="datetime1">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002636-F3EE-6E4D-8EB5-3BF9793D20F8}" type="datetime1">
              <a:rPr lang="en-US" smtClean="0"/>
              <a:pPr/>
              <a:t>2/24/12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30137F-5D73-574F-AFF9-687FDB8948FF}" type="datetime1">
              <a:rPr lang="en-US" smtClean="0"/>
              <a:pPr/>
              <a:t>2/24/12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AF657-6E1E-384E-B73B-12ABAF7045E1}" type="datetime1">
              <a:rPr lang="en-US" smtClean="0"/>
              <a:pPr/>
              <a:t>2/24/12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9CD56F-F475-5E41-9A04-7BF22E729F63}" type="datetime1">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68EF63-D613-DF4E-81EA-4F5B6B44BAD2}" type="datetime1">
              <a:rPr lang="en-US" smtClean="0"/>
              <a:pPr/>
              <a:t>2/24/12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71155-A7FA-0349-9C74-59B383BFA7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0D105-1366-E547-B42C-DDB1C19F009F}" type="datetime1">
              <a:rPr lang="en-US" smtClean="0"/>
              <a:pPr/>
              <a:t>2/24/12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71155-A7FA-0349-9C74-59B383BFA7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hyperlink" Target="http://philsci-archive.pitt.edu/archive/0000547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Marie:Users:bryan:Dropbox:Academics:WorkInProgress:NortonGalileo:Submission4_PinP:Galileo_PinP.doc!OLE_LINK1"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3.pd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4768" y="433833"/>
            <a:ext cx="4388231" cy="2035612"/>
          </a:xfrm>
        </p:spPr>
        <p:txBody>
          <a:bodyPr>
            <a:noAutofit/>
          </a:bodyPr>
          <a:lstStyle/>
          <a:p>
            <a:pPr algn="l"/>
            <a:r>
              <a:rPr lang="en-US" sz="3200" b="1" dirty="0" smtClean="0">
                <a:cs typeface="Arial Rounded MT Bold"/>
              </a:rPr>
              <a:t>Galileo’s refutation</a:t>
            </a:r>
            <a:br>
              <a:rPr lang="en-US" sz="3200" b="1" dirty="0" smtClean="0">
                <a:cs typeface="Arial Rounded MT Bold"/>
              </a:rPr>
            </a:br>
            <a:r>
              <a:rPr lang="en-US" sz="2400" b="1" dirty="0" smtClean="0">
                <a:cs typeface="Arial Rounded MT Bold"/>
              </a:rPr>
              <a:t>of the</a:t>
            </a:r>
            <a:r>
              <a:rPr lang="en-US" sz="3200" b="1" dirty="0" smtClean="0">
                <a:cs typeface="Arial Rounded MT Bold"/>
              </a:rPr>
              <a:t/>
            </a:r>
            <a:br>
              <a:rPr lang="en-US" sz="3200" b="1" dirty="0" smtClean="0">
                <a:cs typeface="Arial Rounded MT Bold"/>
              </a:rPr>
            </a:br>
            <a:r>
              <a:rPr lang="en-US" sz="4000" b="1" dirty="0" smtClean="0">
                <a:cs typeface="Arial Rounded MT Bold"/>
              </a:rPr>
              <a:t>speed-distance</a:t>
            </a:r>
            <a:endParaRPr lang="en-US" sz="3200" b="1" dirty="0">
              <a:cs typeface="Arial Rounded MT Bold"/>
            </a:endParaRPr>
          </a:p>
        </p:txBody>
      </p:sp>
      <p:sp>
        <p:nvSpPr>
          <p:cNvPr id="3" name="Subtitle 2"/>
          <p:cNvSpPr>
            <a:spLocks noGrp="1"/>
          </p:cNvSpPr>
          <p:nvPr>
            <p:ph type="subTitle" idx="1"/>
          </p:nvPr>
        </p:nvSpPr>
        <p:spPr>
          <a:xfrm>
            <a:off x="4408348" y="3646714"/>
            <a:ext cx="3871907" cy="1405910"/>
          </a:xfrm>
        </p:spPr>
        <p:txBody>
          <a:bodyPr>
            <a:normAutofit/>
          </a:bodyPr>
          <a:lstStyle/>
          <a:p>
            <a:pPr algn="l"/>
            <a:r>
              <a:rPr lang="en-US" sz="2400" b="1" dirty="0" smtClean="0">
                <a:solidFill>
                  <a:srgbClr val="000000"/>
                </a:solidFill>
              </a:rPr>
              <a:t>John D. Norton</a:t>
            </a:r>
          </a:p>
          <a:p>
            <a:pPr algn="l"/>
            <a:r>
              <a:rPr lang="en-US" sz="1730" b="1" dirty="0" smtClean="0">
                <a:solidFill>
                  <a:srgbClr val="000000"/>
                </a:solidFill>
              </a:rPr>
              <a:t>and</a:t>
            </a:r>
            <a:endParaRPr lang="en-US" sz="2400" b="1" dirty="0" smtClean="0">
              <a:solidFill>
                <a:srgbClr val="000000"/>
              </a:solidFill>
            </a:endParaRPr>
          </a:p>
          <a:p>
            <a:pPr algn="l"/>
            <a:r>
              <a:rPr lang="en-US" sz="2400" b="1" dirty="0" smtClean="0">
                <a:solidFill>
                  <a:srgbClr val="000000"/>
                </a:solidFill>
              </a:rPr>
              <a:t>Bryan W. Roberts</a:t>
            </a:r>
            <a:endParaRPr lang="en-US" sz="2400" dirty="0" smtClean="0">
              <a:solidFill>
                <a:schemeClr val="tx1"/>
              </a:solidFill>
            </a:endParaRPr>
          </a:p>
          <a:p>
            <a:pPr algn="l"/>
            <a:endParaRPr lang="en-US" sz="2400" i="1" dirty="0" smtClean="0">
              <a:solidFill>
                <a:schemeClr val="tx1"/>
              </a:solidFill>
            </a:endParaRPr>
          </a:p>
          <a:p>
            <a:pPr algn="l"/>
            <a:endParaRPr lang="en-US" sz="2400" i="1" dirty="0">
              <a:solidFill>
                <a:schemeClr val="tx1"/>
              </a:solidFill>
            </a:endParaRPr>
          </a:p>
        </p:txBody>
      </p:sp>
      <p:pic>
        <p:nvPicPr>
          <p:cNvPr id="4" name="Picture 3" descr="GalileoSketch.jpg"/>
          <p:cNvPicPr>
            <a:picLocks noChangeAspect="1"/>
          </p:cNvPicPr>
          <p:nvPr/>
        </p:nvPicPr>
        <p:blipFill>
          <a:blip r:embed="rId2">
            <a:lum bright="38000"/>
            <a:alphaModFix amt="84000"/>
          </a:blip>
          <a:stretch>
            <a:fillRect/>
          </a:stretch>
        </p:blipFill>
        <p:spPr>
          <a:xfrm>
            <a:off x="1345228" y="557511"/>
            <a:ext cx="2770522" cy="2924892"/>
          </a:xfrm>
          <a:prstGeom prst="rect">
            <a:avLst/>
          </a:prstGeom>
        </p:spPr>
      </p:pic>
      <p:sp>
        <p:nvSpPr>
          <p:cNvPr id="5" name="Rectangle 4"/>
          <p:cNvSpPr/>
          <p:nvPr/>
        </p:nvSpPr>
        <p:spPr>
          <a:xfrm>
            <a:off x="2443237" y="5660571"/>
            <a:ext cx="6469951" cy="954107"/>
          </a:xfrm>
          <a:prstGeom prst="rect">
            <a:avLst/>
          </a:prstGeom>
        </p:spPr>
        <p:txBody>
          <a:bodyPr wrap="square">
            <a:spAutoFit/>
          </a:bodyPr>
          <a:lstStyle/>
          <a:p>
            <a:r>
              <a:rPr lang="en-US" sz="1400" i="1" dirty="0" smtClean="0"/>
              <a:t>John D. Norton &amp; Bryan W. Roberts, “Galileo’s refutation of the speed-distance law of fall rehabilitated” </a:t>
            </a:r>
            <a:r>
              <a:rPr lang="en-US" sz="1400" i="1" dirty="0" smtClean="0">
                <a:hlinkClick r:id="rId3"/>
              </a:rPr>
              <a:t>http://philsci-archive.pitt.edu/archive/00005479/</a:t>
            </a:r>
            <a:endParaRPr lang="en-US" sz="1400" i="1" dirty="0" smtClean="0"/>
          </a:p>
          <a:p>
            <a:r>
              <a:rPr lang="en-US" sz="1400" dirty="0" smtClean="0"/>
              <a:t>Forthcoming in </a:t>
            </a:r>
            <a:r>
              <a:rPr lang="en-US" sz="1400" i="1" dirty="0" err="1" smtClean="0"/>
              <a:t>Centaurus</a:t>
            </a:r>
            <a:r>
              <a:rPr lang="en-US" sz="1400" dirty="0" smtClean="0"/>
              <a:t> as a “spotlight” issue with comments from critics and our response.</a:t>
            </a:r>
            <a:endParaRPr lang="en-US" sz="1400" i="1" dirty="0"/>
          </a:p>
        </p:txBody>
      </p:sp>
      <p:sp>
        <p:nvSpPr>
          <p:cNvPr id="7" name="Rectangle 6"/>
          <p:cNvSpPr/>
          <p:nvPr/>
        </p:nvSpPr>
        <p:spPr>
          <a:xfrm>
            <a:off x="4374768" y="2032004"/>
            <a:ext cx="4572000" cy="1415772"/>
          </a:xfrm>
          <a:prstGeom prst="rect">
            <a:avLst/>
          </a:prstGeom>
        </p:spPr>
        <p:txBody>
          <a:bodyPr>
            <a:spAutoFit/>
          </a:bodyPr>
          <a:lstStyle/>
          <a:p>
            <a:r>
              <a:rPr lang="en-US" sz="5400" b="1" dirty="0" smtClean="0">
                <a:cs typeface="Arial Rounded MT Bold"/>
              </a:rPr>
              <a:t>law of fall</a:t>
            </a:r>
            <a:r>
              <a:rPr lang="en-US" b="1" dirty="0" smtClean="0">
                <a:cs typeface="Arial Rounded MT Bold"/>
              </a:rPr>
              <a:t/>
            </a:r>
            <a:br>
              <a:rPr lang="en-US" b="1" dirty="0" smtClean="0">
                <a:cs typeface="Arial Rounded MT Bold"/>
              </a:rPr>
            </a:br>
            <a:r>
              <a:rPr lang="en-US" sz="3200" b="1" dirty="0" smtClean="0">
                <a:cs typeface="Arial Rounded MT Bold"/>
              </a:rPr>
              <a:t>rehabilitated</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21764" y="2003781"/>
            <a:ext cx="6041215" cy="954107"/>
          </a:xfrm>
          <a:prstGeom prst="rect">
            <a:avLst/>
          </a:prstGeom>
          <a:noFill/>
        </p:spPr>
        <p:txBody>
          <a:bodyPr wrap="square" rtlCol="0">
            <a:spAutoFit/>
          </a:bodyPr>
          <a:lstStyle/>
          <a:p>
            <a:pPr algn="r"/>
            <a:r>
              <a:rPr lang="en-US" sz="2800" b="1" dirty="0" smtClean="0"/>
              <a:t>“a course of </a:t>
            </a:r>
            <a:r>
              <a:rPr lang="en-US" sz="2800" b="1" dirty="0" smtClean="0">
                <a:solidFill>
                  <a:srgbClr val="FF0000"/>
                </a:solidFill>
              </a:rPr>
              <a:t>fallacious reasoning</a:t>
            </a:r>
            <a:r>
              <a:rPr lang="en-US" sz="2800" b="1" dirty="0" smtClean="0"/>
              <a:t>”</a:t>
            </a:r>
          </a:p>
          <a:p>
            <a:pPr algn="r"/>
            <a:r>
              <a:rPr lang="en-US" sz="2800" dirty="0" smtClean="0"/>
              <a:t>— </a:t>
            </a:r>
            <a:r>
              <a:rPr lang="en-US" sz="2800" i="1" dirty="0" smtClean="0"/>
              <a:t>E. Mach, 1893</a:t>
            </a:r>
            <a:endParaRPr lang="en-US" sz="2800" i="1" dirty="0"/>
          </a:p>
        </p:txBody>
      </p:sp>
      <p:sp>
        <p:nvSpPr>
          <p:cNvPr id="3" name="TextBox 2"/>
          <p:cNvSpPr txBox="1"/>
          <p:nvPr/>
        </p:nvSpPr>
        <p:spPr>
          <a:xfrm>
            <a:off x="2836332" y="3866446"/>
            <a:ext cx="5801326" cy="1815882"/>
          </a:xfrm>
          <a:prstGeom prst="rect">
            <a:avLst/>
          </a:prstGeom>
          <a:noFill/>
        </p:spPr>
        <p:txBody>
          <a:bodyPr wrap="square" rtlCol="0">
            <a:spAutoFit/>
          </a:bodyPr>
          <a:lstStyle/>
          <a:p>
            <a:r>
              <a:rPr lang="en-US" sz="2800" b="1" dirty="0" smtClean="0"/>
              <a:t>“a </a:t>
            </a:r>
            <a:r>
              <a:rPr lang="en-US" sz="2800" b="1" dirty="0" smtClean="0">
                <a:solidFill>
                  <a:srgbClr val="FF0000"/>
                </a:solidFill>
              </a:rPr>
              <a:t>slip of the pen</a:t>
            </a:r>
            <a:r>
              <a:rPr lang="en-US" sz="2800" b="1" dirty="0" smtClean="0"/>
              <a:t>… applying the law of uniform motion to motion which is not so”</a:t>
            </a:r>
          </a:p>
          <a:p>
            <a:r>
              <a:rPr lang="en-US" sz="2800" dirty="0" smtClean="0"/>
              <a:t>— </a:t>
            </a:r>
            <a:r>
              <a:rPr lang="en-US" sz="2800" i="1" dirty="0" err="1" smtClean="0"/>
              <a:t>Costabel</a:t>
            </a:r>
            <a:r>
              <a:rPr lang="en-US" sz="2800" i="1" dirty="0" smtClean="0"/>
              <a:t> &amp; Lerner, 1973</a:t>
            </a:r>
            <a:endParaRPr lang="en-US" sz="2800" i="1" dirty="0"/>
          </a:p>
        </p:txBody>
      </p:sp>
      <p:pic>
        <p:nvPicPr>
          <p:cNvPr id="5" name="Picture 4" descr="mach.gif"/>
          <p:cNvPicPr>
            <a:picLocks noChangeAspect="1"/>
          </p:cNvPicPr>
          <p:nvPr/>
        </p:nvPicPr>
        <p:blipFill>
          <a:blip r:embed="rId2"/>
          <a:stretch>
            <a:fillRect/>
          </a:stretch>
        </p:blipFill>
        <p:spPr>
          <a:xfrm>
            <a:off x="7185588" y="1961448"/>
            <a:ext cx="1271962" cy="1271962"/>
          </a:xfrm>
          <a:prstGeom prst="rect">
            <a:avLst/>
          </a:prstGeom>
          <a:ln>
            <a:solidFill>
              <a:schemeClr val="tx1"/>
            </a:solidFill>
          </a:ln>
        </p:spPr>
      </p:pic>
      <p:pic>
        <p:nvPicPr>
          <p:cNvPr id="6" name="Picture 5" descr="costabel.gif"/>
          <p:cNvPicPr>
            <a:picLocks noChangeAspect="1"/>
          </p:cNvPicPr>
          <p:nvPr/>
        </p:nvPicPr>
        <p:blipFill>
          <a:blip r:embed="rId3"/>
          <a:stretch>
            <a:fillRect/>
          </a:stretch>
        </p:blipFill>
        <p:spPr>
          <a:xfrm>
            <a:off x="1047539" y="4075442"/>
            <a:ext cx="1606885" cy="1606885"/>
          </a:xfrm>
          <a:prstGeom prst="rect">
            <a:avLst/>
          </a:prstGeom>
          <a:ln w="15875" cap="flat" cmpd="sng" algn="ctr">
            <a:solidFill>
              <a:schemeClr val="tx1"/>
            </a:solidFill>
            <a:prstDash val="solid"/>
            <a:round/>
            <a:headEnd type="none" w="med" len="med"/>
            <a:tailEnd type="none" w="med" len="med"/>
          </a:ln>
        </p:spPr>
      </p:pic>
      <p:sp>
        <p:nvSpPr>
          <p:cNvPr id="7" name="Slide Number Placeholder 6"/>
          <p:cNvSpPr>
            <a:spLocks noGrp="1"/>
          </p:cNvSpPr>
          <p:nvPr>
            <p:ph type="sldNum" sz="quarter" idx="12"/>
          </p:nvPr>
        </p:nvSpPr>
        <p:spPr/>
        <p:txBody>
          <a:bodyPr/>
          <a:lstStyle/>
          <a:p>
            <a:fld id="{02D71155-A7FA-0349-9C74-59B383BFA775}"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821764" y="2529593"/>
            <a:ext cx="7590118" cy="2677656"/>
          </a:xfrm>
          <a:prstGeom prst="rect">
            <a:avLst/>
          </a:prstGeom>
          <a:noFill/>
        </p:spPr>
        <p:txBody>
          <a:bodyPr wrap="square" rtlCol="0">
            <a:spAutoFit/>
          </a:bodyPr>
          <a:lstStyle/>
          <a:p>
            <a:r>
              <a:rPr lang="en-US" sz="2800" b="1" dirty="0" smtClean="0"/>
              <a:t>“The refutation of space proportionality in the </a:t>
            </a:r>
            <a:r>
              <a:rPr lang="en-US" sz="2800" b="1" i="1" dirty="0" err="1" smtClean="0"/>
              <a:t>Discorsi</a:t>
            </a:r>
            <a:r>
              <a:rPr lang="en-US" sz="2800" b="1" i="1" dirty="0" smtClean="0"/>
              <a:t> </a:t>
            </a:r>
            <a:r>
              <a:rPr lang="en-US" sz="2800" b="1" dirty="0" smtClean="0">
                <a:solidFill>
                  <a:srgbClr val="FF0000"/>
                </a:solidFill>
              </a:rPr>
              <a:t>is thus no refutation</a:t>
            </a:r>
            <a:r>
              <a:rPr lang="en-US" sz="2800" b="1" dirty="0" smtClean="0"/>
              <a:t>…. Galileo’s argument is also incompatible with classical mechanics”</a:t>
            </a:r>
          </a:p>
          <a:p>
            <a:pPr algn="r"/>
            <a:r>
              <a:rPr lang="en-US" sz="2800" dirty="0" smtClean="0"/>
              <a:t>— </a:t>
            </a:r>
            <a:r>
              <a:rPr lang="en-US" sz="2800" i="1" dirty="0" err="1" smtClean="0"/>
              <a:t>Damerow</a:t>
            </a:r>
            <a:r>
              <a:rPr lang="en-US" sz="2800" i="1" dirty="0" smtClean="0"/>
              <a:t>, McLaughlin,</a:t>
            </a:r>
          </a:p>
          <a:p>
            <a:pPr algn="r"/>
            <a:r>
              <a:rPr lang="en-US" sz="2800" i="1" dirty="0" err="1" smtClean="0"/>
              <a:t>Freudenthal</a:t>
            </a:r>
            <a:r>
              <a:rPr lang="en-US" sz="2800" i="1" dirty="0" smtClean="0"/>
              <a:t> &amp; </a:t>
            </a:r>
            <a:r>
              <a:rPr lang="en-US" sz="2800" i="1" dirty="0" err="1" smtClean="0"/>
              <a:t>Renn</a:t>
            </a:r>
            <a:r>
              <a:rPr lang="en-US" sz="2800" i="1" dirty="0" smtClean="0"/>
              <a:t>, 1992</a:t>
            </a:r>
            <a:endParaRPr lang="en-US" sz="2800" i="1"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09176" y="2988240"/>
            <a:ext cx="8782532" cy="523220"/>
          </a:xfrm>
          <a:prstGeom prst="rect">
            <a:avLst/>
          </a:prstGeom>
          <a:noFill/>
        </p:spPr>
        <p:txBody>
          <a:bodyPr wrap="square" rtlCol="0">
            <a:spAutoFit/>
          </a:bodyPr>
          <a:lstStyle/>
          <a:p>
            <a:pPr algn="ctr"/>
            <a:r>
              <a:rPr lang="en-US" sz="2800" b="1" dirty="0" smtClean="0"/>
              <a:t>We claim…</a:t>
            </a:r>
            <a:endParaRPr lang="en-US" sz="2800" b="1" dirty="0"/>
          </a:p>
        </p:txBody>
      </p:sp>
      <p:sp>
        <p:nvSpPr>
          <p:cNvPr id="3" name="Slide Number Placeholder 2"/>
          <p:cNvSpPr>
            <a:spLocks noGrp="1"/>
          </p:cNvSpPr>
          <p:nvPr>
            <p:ph type="sldNum" sz="quarter" idx="12"/>
          </p:nvPr>
        </p:nvSpPr>
        <p:spPr/>
        <p:txBody>
          <a:bodyPr/>
          <a:lstStyle/>
          <a:p>
            <a:fld id="{02D71155-A7FA-0349-9C74-59B383BFA77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061502" y="2676959"/>
            <a:ext cx="4941380" cy="1384995"/>
          </a:xfrm>
          <a:prstGeom prst="rect">
            <a:avLst/>
          </a:prstGeom>
          <a:noFill/>
        </p:spPr>
        <p:txBody>
          <a:bodyPr wrap="square" rtlCol="0">
            <a:spAutoFit/>
          </a:bodyPr>
          <a:lstStyle/>
          <a:p>
            <a:r>
              <a:rPr lang="en-US" sz="2800" b="1" dirty="0" smtClean="0"/>
              <a:t>There is a </a:t>
            </a:r>
            <a:r>
              <a:rPr lang="en-US" sz="2800" b="1" dirty="0" smtClean="0">
                <a:solidFill>
                  <a:srgbClr val="FF0000"/>
                </a:solidFill>
              </a:rPr>
              <a:t>simple</a:t>
            </a:r>
            <a:r>
              <a:rPr lang="en-US" sz="2800" b="1" dirty="0" smtClean="0"/>
              <a:t>, </a:t>
            </a:r>
            <a:r>
              <a:rPr lang="en-US" sz="2800" b="1" dirty="0" smtClean="0">
                <a:solidFill>
                  <a:srgbClr val="FF0000"/>
                </a:solidFill>
              </a:rPr>
              <a:t>cogent</a:t>
            </a:r>
            <a:r>
              <a:rPr lang="en-US" sz="2800" b="1" dirty="0" smtClean="0"/>
              <a:t>, </a:t>
            </a:r>
            <a:r>
              <a:rPr lang="en-US" sz="2800" b="1" dirty="0" smtClean="0">
                <a:solidFill>
                  <a:srgbClr val="FF0000"/>
                </a:solidFill>
              </a:rPr>
              <a:t>correct</a:t>
            </a:r>
            <a:r>
              <a:rPr lang="en-US" sz="2800" b="1" dirty="0" smtClean="0"/>
              <a:t> reconstruction of Galileo’s argument.</a:t>
            </a:r>
          </a:p>
        </p:txBody>
      </p:sp>
      <p:pic>
        <p:nvPicPr>
          <p:cNvPr id="5" name="Picture 4" descr="nortonroberts.jpg"/>
          <p:cNvPicPr>
            <a:picLocks noChangeAspect="1"/>
          </p:cNvPicPr>
          <p:nvPr/>
        </p:nvPicPr>
        <p:blipFill>
          <a:blip r:embed="rId2"/>
          <a:stretch>
            <a:fillRect/>
          </a:stretch>
        </p:blipFill>
        <p:spPr>
          <a:xfrm>
            <a:off x="966430" y="2415601"/>
            <a:ext cx="2871791" cy="2003575"/>
          </a:xfrm>
          <a:prstGeom prst="rect">
            <a:avLst/>
          </a:prstGeom>
          <a:ln>
            <a:solidFill>
              <a:srgbClr val="000000"/>
            </a:solidFill>
          </a:ln>
        </p:spPr>
      </p:pic>
      <p:sp>
        <p:nvSpPr>
          <p:cNvPr id="6" name="Slide Number Placeholder 5"/>
          <p:cNvSpPr>
            <a:spLocks noGrp="1"/>
          </p:cNvSpPr>
          <p:nvPr>
            <p:ph type="sldNum" sz="quarter" idx="12"/>
          </p:nvPr>
        </p:nvSpPr>
        <p:spPr/>
        <p:txBody>
          <a:bodyPr/>
          <a:lstStyle/>
          <a:p>
            <a:fld id="{02D71155-A7FA-0349-9C74-59B383BFA77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2235" y="545275"/>
            <a:ext cx="1355484" cy="461665"/>
          </a:xfrm>
          <a:prstGeom prst="rect">
            <a:avLst/>
          </a:prstGeom>
          <a:noFill/>
        </p:spPr>
        <p:txBody>
          <a:bodyPr wrap="none" rtlCol="0">
            <a:spAutoFit/>
          </a:bodyPr>
          <a:lstStyle/>
          <a:p>
            <a:r>
              <a:rPr lang="en-US" sz="2400" b="1" i="1" dirty="0" smtClean="0"/>
              <a:t>Scaling</a:t>
            </a:r>
            <a:endParaRPr lang="en-US" sz="2400" b="1" i="1" dirty="0"/>
          </a:p>
        </p:txBody>
      </p:sp>
      <p:pic>
        <p:nvPicPr>
          <p:cNvPr id="5" name="Picture 4" descr="Scaling.gif"/>
          <p:cNvPicPr>
            <a:picLocks noChangeAspect="1"/>
          </p:cNvPicPr>
          <p:nvPr/>
        </p:nvPicPr>
        <p:blipFill>
          <a:blip r:embed="rId2"/>
          <a:stretch>
            <a:fillRect/>
          </a:stretch>
        </p:blipFill>
        <p:spPr>
          <a:xfrm>
            <a:off x="728125" y="1425221"/>
            <a:ext cx="1450898" cy="2328336"/>
          </a:xfrm>
          <a:prstGeom prst="rect">
            <a:avLst/>
          </a:prstGeom>
        </p:spPr>
      </p:pic>
      <p:sp>
        <p:nvSpPr>
          <p:cNvPr id="6" name="TextBox 5"/>
          <p:cNvSpPr txBox="1"/>
          <p:nvPr/>
        </p:nvSpPr>
        <p:spPr>
          <a:xfrm>
            <a:off x="3476593" y="531164"/>
            <a:ext cx="2313378" cy="461665"/>
          </a:xfrm>
          <a:prstGeom prst="rect">
            <a:avLst/>
          </a:prstGeom>
          <a:noFill/>
        </p:spPr>
        <p:txBody>
          <a:bodyPr wrap="none" rtlCol="0">
            <a:spAutoFit/>
          </a:bodyPr>
          <a:lstStyle/>
          <a:p>
            <a:r>
              <a:rPr lang="en-US" sz="2400" b="1" i="1" dirty="0" smtClean="0"/>
              <a:t>Self-Similarity</a:t>
            </a:r>
            <a:endParaRPr lang="en-US" sz="2400" b="1" i="1" dirty="0"/>
          </a:p>
        </p:txBody>
      </p:sp>
      <p:pic>
        <p:nvPicPr>
          <p:cNvPr id="7" name="Picture 6" descr="SelfSimilarity.gif"/>
          <p:cNvPicPr>
            <a:picLocks noChangeAspect="1"/>
          </p:cNvPicPr>
          <p:nvPr/>
        </p:nvPicPr>
        <p:blipFill>
          <a:blip r:embed="rId3"/>
          <a:stretch>
            <a:fillRect/>
          </a:stretch>
        </p:blipFill>
        <p:spPr>
          <a:xfrm>
            <a:off x="3539051" y="1130639"/>
            <a:ext cx="2365411" cy="2665252"/>
          </a:xfrm>
          <a:prstGeom prst="rect">
            <a:avLst/>
          </a:prstGeom>
        </p:spPr>
      </p:pic>
      <p:sp>
        <p:nvSpPr>
          <p:cNvPr id="8" name="TextBox 7"/>
          <p:cNvSpPr txBox="1"/>
          <p:nvPr/>
        </p:nvSpPr>
        <p:spPr>
          <a:xfrm>
            <a:off x="2536877" y="1807614"/>
            <a:ext cx="757729" cy="923330"/>
          </a:xfrm>
          <a:prstGeom prst="rect">
            <a:avLst/>
          </a:prstGeom>
          <a:noFill/>
        </p:spPr>
        <p:txBody>
          <a:bodyPr wrap="none" rtlCol="0">
            <a:spAutoFit/>
          </a:bodyPr>
          <a:lstStyle/>
          <a:p>
            <a:r>
              <a:rPr lang="en-US" sz="5400" b="1" i="1" dirty="0" smtClean="0"/>
              <a:t>+</a:t>
            </a:r>
            <a:endParaRPr lang="en-US" sz="5400" b="1" i="1" dirty="0"/>
          </a:p>
        </p:txBody>
      </p:sp>
      <p:sp>
        <p:nvSpPr>
          <p:cNvPr id="9" name="TextBox 8"/>
          <p:cNvSpPr txBox="1"/>
          <p:nvPr/>
        </p:nvSpPr>
        <p:spPr>
          <a:xfrm>
            <a:off x="6995629" y="2015281"/>
            <a:ext cx="1880777" cy="461665"/>
          </a:xfrm>
          <a:prstGeom prst="rect">
            <a:avLst/>
          </a:prstGeom>
          <a:noFill/>
        </p:spPr>
        <p:txBody>
          <a:bodyPr wrap="none" rtlCol="0">
            <a:spAutoFit/>
          </a:bodyPr>
          <a:lstStyle/>
          <a:p>
            <a:r>
              <a:rPr lang="en-US" sz="2400" b="1" dirty="0" smtClean="0"/>
              <a:t>Equal Time</a:t>
            </a:r>
            <a:endParaRPr lang="en-US" sz="2400" b="1" i="1" dirty="0"/>
          </a:p>
        </p:txBody>
      </p:sp>
      <p:sp>
        <p:nvSpPr>
          <p:cNvPr id="11" name="Right Arrow 10"/>
          <p:cNvSpPr/>
          <p:nvPr/>
        </p:nvSpPr>
        <p:spPr>
          <a:xfrm>
            <a:off x="6274758" y="2074336"/>
            <a:ext cx="353500" cy="40261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ET-Solution1.gif"/>
          <p:cNvPicPr>
            <a:picLocks noChangeAspect="1"/>
          </p:cNvPicPr>
          <p:nvPr/>
        </p:nvPicPr>
        <p:blipFill>
          <a:blip r:embed="rId4"/>
          <a:stretch>
            <a:fillRect/>
          </a:stretch>
        </p:blipFill>
        <p:spPr>
          <a:xfrm>
            <a:off x="2201331" y="4910243"/>
            <a:ext cx="2652524" cy="1310605"/>
          </a:xfrm>
          <a:prstGeom prst="rect">
            <a:avLst/>
          </a:prstGeom>
        </p:spPr>
      </p:pic>
      <p:pic>
        <p:nvPicPr>
          <p:cNvPr id="13" name="Picture 12" descr="ET-Solution2.gif"/>
          <p:cNvPicPr>
            <a:picLocks noChangeAspect="1"/>
          </p:cNvPicPr>
          <p:nvPr/>
        </p:nvPicPr>
        <p:blipFill>
          <a:blip r:embed="rId5"/>
          <a:stretch>
            <a:fillRect/>
          </a:stretch>
        </p:blipFill>
        <p:spPr>
          <a:xfrm>
            <a:off x="5936614" y="4938465"/>
            <a:ext cx="2599546" cy="1310605"/>
          </a:xfrm>
          <a:prstGeom prst="rect">
            <a:avLst/>
          </a:prstGeom>
        </p:spPr>
      </p:pic>
      <p:sp>
        <p:nvSpPr>
          <p:cNvPr id="14" name="TextBox 13"/>
          <p:cNvSpPr txBox="1"/>
          <p:nvPr/>
        </p:nvSpPr>
        <p:spPr>
          <a:xfrm>
            <a:off x="2130776" y="4411723"/>
            <a:ext cx="2911848" cy="400110"/>
          </a:xfrm>
          <a:prstGeom prst="rect">
            <a:avLst/>
          </a:prstGeom>
          <a:noFill/>
        </p:spPr>
        <p:txBody>
          <a:bodyPr wrap="none" rtlCol="0">
            <a:spAutoFit/>
          </a:bodyPr>
          <a:lstStyle/>
          <a:p>
            <a:r>
              <a:rPr lang="en-US" sz="2000" b="1" i="1" dirty="0" smtClean="0"/>
              <a:t>Instantaneous motion</a:t>
            </a:r>
            <a:endParaRPr lang="en-US" sz="2000" b="1" i="1" dirty="0"/>
          </a:p>
        </p:txBody>
      </p:sp>
      <p:sp>
        <p:nvSpPr>
          <p:cNvPr id="15" name="TextBox 14"/>
          <p:cNvSpPr txBox="1"/>
          <p:nvPr/>
        </p:nvSpPr>
        <p:spPr>
          <a:xfrm>
            <a:off x="5960906" y="4411723"/>
            <a:ext cx="2612412" cy="400110"/>
          </a:xfrm>
          <a:prstGeom prst="rect">
            <a:avLst/>
          </a:prstGeom>
          <a:noFill/>
        </p:spPr>
        <p:txBody>
          <a:bodyPr wrap="none" rtlCol="0">
            <a:spAutoFit/>
          </a:bodyPr>
          <a:lstStyle/>
          <a:p>
            <a:r>
              <a:rPr lang="en-US" sz="2000" b="1" i="1" dirty="0" smtClean="0"/>
              <a:t>Infinite time motion</a:t>
            </a:r>
            <a:endParaRPr lang="en-US" sz="2000" b="1" i="1" dirty="0"/>
          </a:p>
        </p:txBody>
      </p:sp>
      <p:cxnSp>
        <p:nvCxnSpPr>
          <p:cNvPr id="17" name="Straight Arrow Connector 16"/>
          <p:cNvCxnSpPr/>
          <p:nvPr/>
        </p:nvCxnSpPr>
        <p:spPr>
          <a:xfrm rot="10800000" flipV="1">
            <a:off x="4021667" y="2603945"/>
            <a:ext cx="3556000" cy="1807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6560889" y="3394945"/>
            <a:ext cx="1807778" cy="225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fld id="{02D71155-A7FA-0349-9C74-59B383BFA775}" type="slidenum">
              <a:rPr lang="en-US" smtClean="0"/>
              <a:pPr/>
              <a:t>14</a:t>
            </a:fld>
            <a:endParaRPr lang="en-US"/>
          </a:p>
        </p:txBody>
      </p:sp>
      <p:sp>
        <p:nvSpPr>
          <p:cNvPr id="18" name="TextBox 17"/>
          <p:cNvSpPr txBox="1"/>
          <p:nvPr/>
        </p:nvSpPr>
        <p:spPr>
          <a:xfrm>
            <a:off x="446410" y="531164"/>
            <a:ext cx="441347" cy="461665"/>
          </a:xfrm>
          <a:prstGeom prst="rect">
            <a:avLst/>
          </a:prstGeom>
          <a:noFill/>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20" name="TextBox 19"/>
          <p:cNvSpPr txBox="1"/>
          <p:nvPr/>
        </p:nvSpPr>
        <p:spPr>
          <a:xfrm>
            <a:off x="3097704" y="531164"/>
            <a:ext cx="441347" cy="461665"/>
          </a:xfrm>
          <a:prstGeom prst="rect">
            <a:avLst/>
          </a:prstGeom>
          <a:noFill/>
        </p:spPr>
        <p:txBody>
          <a:bodyPr wrap="none" rtlCol="0">
            <a:spAutoFit/>
          </a:bodyPr>
          <a:lstStyle/>
          <a:p>
            <a:r>
              <a:rPr lang="en-US" sz="2400" b="1" dirty="0" smtClean="0">
                <a:solidFill>
                  <a:srgbClr val="FF0000"/>
                </a:solidFill>
              </a:rPr>
              <a:t>2.</a:t>
            </a:r>
            <a:endParaRPr lang="en-US" sz="2400" b="1" dirty="0">
              <a:solidFill>
                <a:srgbClr val="FF0000"/>
              </a:solidFill>
            </a:endParaRPr>
          </a:p>
        </p:txBody>
      </p:sp>
      <p:sp>
        <p:nvSpPr>
          <p:cNvPr id="21" name="TextBox 20"/>
          <p:cNvSpPr txBox="1"/>
          <p:nvPr/>
        </p:nvSpPr>
        <p:spPr>
          <a:xfrm>
            <a:off x="6698352" y="2015281"/>
            <a:ext cx="441347" cy="461665"/>
          </a:xfrm>
          <a:prstGeom prst="rect">
            <a:avLst/>
          </a:prstGeom>
          <a:noFill/>
        </p:spPr>
        <p:txBody>
          <a:bodyPr wrap="none" rtlCol="0">
            <a:spAutoFit/>
          </a:bodyPr>
          <a:lstStyle/>
          <a:p>
            <a:r>
              <a:rPr lang="en-US" sz="2400" b="1" dirty="0" smtClean="0">
                <a:solidFill>
                  <a:srgbClr val="FF0000"/>
                </a:solidFill>
              </a:rPr>
              <a:t>3.</a:t>
            </a:r>
            <a:endParaRPr lang="en-US" sz="2400" b="1" dirty="0">
              <a:solidFill>
                <a:srgbClr val="FF0000"/>
              </a:solidFill>
            </a:endParaRPr>
          </a:p>
        </p:txBody>
      </p:sp>
      <p:sp>
        <p:nvSpPr>
          <p:cNvPr id="22" name="TextBox 21"/>
          <p:cNvSpPr txBox="1"/>
          <p:nvPr/>
        </p:nvSpPr>
        <p:spPr>
          <a:xfrm>
            <a:off x="1759984" y="4350168"/>
            <a:ext cx="441347" cy="461665"/>
          </a:xfrm>
          <a:prstGeom prst="rect">
            <a:avLst/>
          </a:prstGeom>
          <a:noFill/>
        </p:spPr>
        <p:txBody>
          <a:bodyPr wrap="none" rtlCol="0">
            <a:spAutoFit/>
          </a:bodyPr>
          <a:lstStyle/>
          <a:p>
            <a:r>
              <a:rPr lang="en-US" sz="2400" b="1" dirty="0" smtClean="0">
                <a:solidFill>
                  <a:srgbClr val="FF0000"/>
                </a:solidFill>
              </a:rPr>
              <a:t>4.</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1.</a:t>
            </a:r>
            <a:endParaRPr lang="en-US" sz="11500" dirty="0"/>
          </a:p>
        </p:txBody>
      </p:sp>
      <p:sp>
        <p:nvSpPr>
          <p:cNvPr id="3" name="Content Placeholder 2"/>
          <p:cNvSpPr>
            <a:spLocks noGrp="1"/>
          </p:cNvSpPr>
          <p:nvPr>
            <p:ph idx="1"/>
          </p:nvPr>
        </p:nvSpPr>
        <p:spPr>
          <a:xfrm>
            <a:off x="457200" y="5769429"/>
            <a:ext cx="903514" cy="356734"/>
          </a:xfrm>
        </p:spPr>
        <p:txBody>
          <a:bodyPr>
            <a:normAutofit fontScale="625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20089" y="2226235"/>
          <a:ext cx="7724590" cy="2669933"/>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877453">
                <a:tc>
                  <a:txBody>
                    <a:bodyPr/>
                    <a:lstStyle/>
                    <a:p>
                      <a:r>
                        <a:rPr lang="en-US" sz="2000" b="1" kern="1200" dirty="0" smtClean="0">
                          <a:solidFill>
                            <a:schemeClr val="tx1"/>
                          </a:solidFill>
                          <a:latin typeface="+mn-lt"/>
                          <a:ea typeface="+mn-ea"/>
                          <a:cs typeface="+mn-cs"/>
                        </a:rPr>
                        <a:t>When speeds have the </a:t>
                      </a:r>
                      <a:r>
                        <a:rPr lang="en-US" sz="2000" b="1" kern="1200" dirty="0" smtClean="0">
                          <a:solidFill>
                            <a:srgbClr val="FF0000"/>
                          </a:solidFill>
                          <a:latin typeface="+mn-lt"/>
                          <a:ea typeface="+mn-ea"/>
                          <a:cs typeface="+mn-cs"/>
                        </a:rPr>
                        <a:t>same ratio </a:t>
                      </a:r>
                      <a:r>
                        <a:rPr lang="en-US" sz="2000" b="1" kern="1200" dirty="0" smtClean="0">
                          <a:solidFill>
                            <a:schemeClr val="tx1"/>
                          </a:solidFill>
                          <a:latin typeface="+mn-lt"/>
                          <a:ea typeface="+mn-ea"/>
                          <a:cs typeface="+mn-cs"/>
                        </a:rPr>
                        <a:t>as the spaces passed or to be passed, those spaces come to be passed in </a:t>
                      </a:r>
                      <a:r>
                        <a:rPr lang="en-US" sz="2000" b="1" kern="1200" dirty="0" smtClean="0">
                          <a:solidFill>
                            <a:srgbClr val="FF0000"/>
                          </a:solidFill>
                          <a:latin typeface="+mn-lt"/>
                          <a:ea typeface="+mn-ea"/>
                          <a:cs typeface="+mn-cs"/>
                        </a:rPr>
                        <a:t>equal times</a:t>
                      </a:r>
                      <a:r>
                        <a:rPr lang="en-US" sz="2000" b="1" kern="1200" dirty="0" smtClean="0">
                          <a:solidFill>
                            <a:schemeClr val="tx1"/>
                          </a:solidFill>
                          <a:latin typeface="+mn-lt"/>
                          <a:ea typeface="+mn-ea"/>
                          <a:cs typeface="+mn-cs"/>
                        </a:rPr>
                        <a:t>…</a:t>
                      </a:r>
                      <a:endParaRPr lang="en-US" sz="2000" b="1" dirty="0"/>
                    </a:p>
                  </a:txBody>
                  <a:tcPr marL="182880" marR="182880" marT="91440" marB="91440">
                    <a:lnL w="12700" cmpd="sng">
                      <a:noFill/>
                    </a:lnL>
                    <a:noFill/>
                  </a:tcPr>
                </a:tc>
                <a:tc>
                  <a:txBody>
                    <a:bodyPr/>
                    <a:lstStyle/>
                    <a:p>
                      <a:endParaRPr lang="en-US" sz="1600" b="1" i="1" dirty="0"/>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55679" y="3281486"/>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5" name="Rectangle 4"/>
          <p:cNvSpPr/>
          <p:nvPr/>
        </p:nvSpPr>
        <p:spPr>
          <a:xfrm>
            <a:off x="4777014" y="2754510"/>
            <a:ext cx="4042430" cy="1723549"/>
          </a:xfrm>
          <a:prstGeom prst="rect">
            <a:avLst/>
          </a:prstGeom>
        </p:spPr>
        <p:txBody>
          <a:bodyPr wrap="square">
            <a:spAutoFit/>
          </a:bodyPr>
          <a:lstStyle/>
          <a:p>
            <a:r>
              <a:rPr lang="en-US" b="1" i="1" dirty="0" smtClean="0">
                <a:solidFill>
                  <a:srgbClr val="FF0000"/>
                </a:solidFill>
              </a:rPr>
              <a:t>Scaling:</a:t>
            </a:r>
            <a:r>
              <a:rPr lang="en-US" b="1" dirty="0" smtClean="0">
                <a:solidFill>
                  <a:srgbClr val="FF0000"/>
                </a:solidFill>
              </a:rPr>
              <a:t> </a:t>
            </a:r>
            <a:r>
              <a:rPr lang="en-US" b="1" dirty="0" smtClean="0"/>
              <a:t>if any motion is </a:t>
            </a:r>
            <a:r>
              <a:rPr lang="en-US" b="1" dirty="0" smtClean="0">
                <a:solidFill>
                  <a:srgbClr val="FF0000"/>
                </a:solidFill>
              </a:rPr>
              <a:t>scaled up</a:t>
            </a:r>
            <a:r>
              <a:rPr lang="en-US" b="1" dirty="0" smtClean="0"/>
              <a:t> by doubling all its speeds and distances, then the original and scaled motions take place in the </a:t>
            </a:r>
            <a:r>
              <a:rPr lang="en-US" b="1" dirty="0" smtClean="0">
                <a:solidFill>
                  <a:srgbClr val="FF0000"/>
                </a:solidFill>
              </a:rPr>
              <a:t>same time</a:t>
            </a:r>
            <a:r>
              <a:rPr lang="en-US" b="1" dirty="0" smtClean="0"/>
              <a:t>. </a:t>
            </a:r>
            <a:r>
              <a:rPr lang="en-US" sz="1600" b="1" i="1" dirty="0" smtClean="0"/>
              <a:t>(General result about any motion)</a:t>
            </a:r>
            <a:endParaRPr lang="en-US" sz="16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722032" y="761997"/>
            <a:ext cx="1697675" cy="461665"/>
          </a:xfrm>
          <a:prstGeom prst="rect">
            <a:avLst/>
          </a:prstGeom>
          <a:noFill/>
        </p:spPr>
        <p:txBody>
          <a:bodyPr wrap="none" rtlCol="0">
            <a:spAutoFit/>
          </a:bodyPr>
          <a:lstStyle/>
          <a:p>
            <a:r>
              <a:rPr lang="en-US" sz="2400" b="1" i="1" dirty="0" smtClean="0"/>
              <a:t>1. Scaling</a:t>
            </a:r>
            <a:endParaRPr lang="en-US" sz="2400" b="1" i="1" dirty="0"/>
          </a:p>
        </p:txBody>
      </p:sp>
      <p:pic>
        <p:nvPicPr>
          <p:cNvPr id="8" name="Picture 7" descr="Scaling.gif"/>
          <p:cNvPicPr>
            <a:picLocks noChangeAspect="1"/>
          </p:cNvPicPr>
          <p:nvPr/>
        </p:nvPicPr>
        <p:blipFill>
          <a:blip r:embed="rId2"/>
          <a:stretch>
            <a:fillRect/>
          </a:stretch>
        </p:blipFill>
        <p:spPr>
          <a:xfrm>
            <a:off x="2949613" y="1307274"/>
            <a:ext cx="3213310" cy="5156575"/>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29457" y="1933219"/>
          <a:ext cx="6742098" cy="3006802"/>
        </p:xfrm>
        <a:graphic>
          <a:graphicData uri="http://schemas.openxmlformats.org/drawingml/2006/table">
            <a:tbl>
              <a:tblPr firstRow="1" bandRow="1">
                <a:tableStyleId>{616DA210-FB5B-4158-B5E0-FEB733F419BA}</a:tableStyleId>
              </a:tblPr>
              <a:tblGrid>
                <a:gridCol w="2247366"/>
                <a:gridCol w="2247366"/>
                <a:gridCol w="2247366"/>
              </a:tblGrid>
              <a:tr h="979812">
                <a:tc>
                  <a:txBody>
                    <a:bodyPr/>
                    <a:lstStyle/>
                    <a:p>
                      <a:pPr algn="ctr"/>
                      <a:r>
                        <a:rPr lang="en-US" sz="2200" dirty="0" smtClean="0"/>
                        <a:t>Galileo’s Text</a:t>
                      </a:r>
                      <a:endParaRPr lang="en-US" sz="2200" dirty="0"/>
                    </a:p>
                  </a:txBody>
                  <a:tcPr marL="100408" marR="100408" marT="50204" marB="50204" anchor="ctr">
                    <a:lnL w="12700" cmpd="sng">
                      <a:noFill/>
                    </a:lnL>
                    <a:lnT w="12700" cmpd="sng">
                      <a:noFill/>
                    </a:lnT>
                  </a:tcPr>
                </a:tc>
                <a:tc>
                  <a:txBody>
                    <a:bodyPr/>
                    <a:lstStyle/>
                    <a:p>
                      <a:pPr algn="ctr"/>
                      <a:r>
                        <a:rPr lang="en-US" sz="2700" dirty="0" smtClean="0"/>
                        <a:t>Standard</a:t>
                      </a:r>
                      <a:r>
                        <a:rPr lang="en-US" sz="2700" baseline="0" dirty="0" smtClean="0"/>
                        <a:t> View</a:t>
                      </a:r>
                      <a:endParaRPr lang="en-US" sz="2700" dirty="0"/>
                    </a:p>
                  </a:txBody>
                  <a:tcPr marL="100408" marR="100408" marT="50204" marB="50204">
                    <a:lnT w="12700" cmpd="sng">
                      <a:noFill/>
                    </a:lnT>
                  </a:tcPr>
                </a:tc>
                <a:tc>
                  <a:txBody>
                    <a:bodyPr/>
                    <a:lstStyle/>
                    <a:p>
                      <a:pPr algn="ctr"/>
                      <a:r>
                        <a:rPr lang="en-US" sz="2700" dirty="0" smtClean="0"/>
                        <a:t>Our</a:t>
                      </a:r>
                    </a:p>
                    <a:p>
                      <a:pPr algn="ctr"/>
                      <a:r>
                        <a:rPr lang="en-US" sz="2700" dirty="0" smtClean="0"/>
                        <a:t>View</a:t>
                      </a:r>
                    </a:p>
                  </a:txBody>
                  <a:tcPr marL="100408" marR="100408" marT="50204" marB="50204">
                    <a:lnR w="12700" cmpd="sng">
                      <a:noFill/>
                    </a:lnR>
                    <a:lnT w="12700" cmpd="sng">
                      <a:noFill/>
                    </a:lnT>
                  </a:tcPr>
                </a:tc>
              </a:tr>
              <a:tr h="165720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mn-cs"/>
                        </a:rPr>
                        <a:t>When speeds have the </a:t>
                      </a:r>
                      <a:r>
                        <a:rPr lang="en-US" sz="1300" b="1" kern="1200" dirty="0" smtClean="0">
                          <a:solidFill>
                            <a:srgbClr val="FF0000"/>
                          </a:solidFill>
                          <a:latin typeface="+mn-lt"/>
                          <a:ea typeface="+mn-ea"/>
                          <a:cs typeface="+mn-cs"/>
                        </a:rPr>
                        <a:t>same ratio </a:t>
                      </a:r>
                      <a:r>
                        <a:rPr lang="en-US" sz="1300" b="1" kern="1200" dirty="0" smtClean="0">
                          <a:solidFill>
                            <a:schemeClr val="tx1"/>
                          </a:solidFill>
                          <a:latin typeface="+mn-lt"/>
                          <a:ea typeface="+mn-ea"/>
                          <a:cs typeface="+mn-cs"/>
                        </a:rPr>
                        <a:t>as the spaces passed or to be passed, those spaces come to be passed in </a:t>
                      </a:r>
                      <a:r>
                        <a:rPr lang="en-US" sz="1300" b="1" kern="1200" dirty="0" smtClean="0">
                          <a:solidFill>
                            <a:srgbClr val="FF0000"/>
                          </a:solidFill>
                          <a:latin typeface="+mn-lt"/>
                          <a:ea typeface="+mn-ea"/>
                          <a:cs typeface="+mn-cs"/>
                        </a:rPr>
                        <a:t>equal times</a:t>
                      </a:r>
                      <a:r>
                        <a:rPr lang="en-US" sz="1300" b="1" kern="1200" dirty="0" smtClean="0">
                          <a:solidFill>
                            <a:schemeClr val="tx1"/>
                          </a:solidFill>
                          <a:latin typeface="+mn-lt"/>
                          <a:ea typeface="+mn-ea"/>
                          <a:cs typeface="+mn-cs"/>
                        </a:rPr>
                        <a:t>…</a:t>
                      </a:r>
                      <a:endParaRPr lang="en-US" sz="1300" b="1" dirty="0" smtClean="0"/>
                    </a:p>
                  </a:txBody>
                  <a:tcPr marL="200818" marR="200818" marT="100408" marB="100408" anchor="ctr">
                    <a:lnL w="12700" cmpd="sng">
                      <a:noFill/>
                    </a:lnL>
                    <a:noFill/>
                  </a:tcPr>
                </a:tc>
                <a:tc>
                  <a:txBody>
                    <a:bodyPr/>
                    <a:lstStyle/>
                    <a:p>
                      <a:pPr algn="ctr"/>
                      <a:r>
                        <a:rPr lang="en-US" sz="5900" b="1" i="1" dirty="0" smtClean="0">
                          <a:solidFill>
                            <a:srgbClr val="FF0000"/>
                          </a:solidFill>
                        </a:rPr>
                        <a:t>ONE</a:t>
                      </a:r>
                      <a:r>
                        <a:rPr lang="en-US" sz="5900" b="1" i="1" baseline="0" dirty="0" smtClean="0">
                          <a:solidFill>
                            <a:srgbClr val="FF0000"/>
                          </a:solidFill>
                        </a:rPr>
                        <a:t> </a:t>
                      </a:r>
                      <a:r>
                        <a:rPr lang="en-US" sz="1900" b="1" i="1" dirty="0" smtClean="0">
                          <a:solidFill>
                            <a:srgbClr val="FF0000"/>
                          </a:solidFill>
                        </a:rPr>
                        <a:t>Motion</a:t>
                      </a:r>
                      <a:endParaRPr lang="en-US" sz="1900" b="1" i="1" dirty="0">
                        <a:solidFill>
                          <a:srgbClr val="FF0000"/>
                        </a:solidFill>
                      </a:endParaRPr>
                    </a:p>
                  </a:txBody>
                  <a:tcPr marL="200818" marR="200818" marT="100408" marB="100408" anchor="ctr">
                    <a:noFill/>
                  </a:tcPr>
                </a:tc>
                <a:tc>
                  <a:txBody>
                    <a:bodyPr/>
                    <a:lstStyle/>
                    <a:p>
                      <a:pPr algn="ctr"/>
                      <a:r>
                        <a:rPr lang="en-US" sz="5900" b="1" i="1" dirty="0" smtClean="0">
                          <a:solidFill>
                            <a:srgbClr val="FF0000"/>
                          </a:solidFill>
                        </a:rPr>
                        <a:t>TWO</a:t>
                      </a:r>
                      <a:r>
                        <a:rPr lang="en-US" sz="5900" b="1" i="1" baseline="0" dirty="0" smtClean="0">
                          <a:solidFill>
                            <a:srgbClr val="FF0000"/>
                          </a:solidFill>
                        </a:rPr>
                        <a:t> </a:t>
                      </a:r>
                      <a:r>
                        <a:rPr lang="en-US" sz="1900" b="1" i="1" dirty="0" smtClean="0">
                          <a:solidFill>
                            <a:srgbClr val="FF0000"/>
                          </a:solidFill>
                        </a:rPr>
                        <a:t>Motions</a:t>
                      </a:r>
                      <a:endParaRPr lang="en-US" sz="1900" b="1" i="1" dirty="0">
                        <a:solidFill>
                          <a:srgbClr val="FF0000"/>
                        </a:solidFill>
                      </a:endParaRPr>
                    </a:p>
                  </a:txBody>
                  <a:tcPr marL="200818" marR="200818" marT="100408" marB="100408" anchor="ctr">
                    <a:lnR w="12700" cmpd="sng">
                      <a:noFill/>
                    </a:lnR>
                    <a:noFill/>
                  </a:tcPr>
                </a:tc>
              </a:tr>
              <a:tr h="369784">
                <a:tc>
                  <a:txBody>
                    <a:bodyPr/>
                    <a:lstStyle/>
                    <a:p>
                      <a:endParaRPr lang="en-US" sz="1100" b="1" dirty="0"/>
                    </a:p>
                  </a:txBody>
                  <a:tcPr marL="200818" marR="200818" marT="100408" marB="100408">
                    <a:lnL w="12700" cmpd="sng">
                      <a:noFill/>
                    </a:lnL>
                    <a:lnB w="12700" cmpd="sng">
                      <a:noFill/>
                    </a:lnB>
                    <a:noFill/>
                  </a:tcPr>
                </a:tc>
                <a:tc>
                  <a:txBody>
                    <a:bodyPr/>
                    <a:lstStyle/>
                    <a:p>
                      <a:endParaRPr lang="en-US" sz="1100" b="1" dirty="0"/>
                    </a:p>
                  </a:txBody>
                  <a:tcPr marL="200818" marR="200818" marT="100408" marB="100408">
                    <a:lnB w="12700" cmpd="sng">
                      <a:noFill/>
                    </a:lnB>
                    <a:noFill/>
                  </a:tcPr>
                </a:tc>
                <a:tc>
                  <a:txBody>
                    <a:bodyPr/>
                    <a:lstStyle/>
                    <a:p>
                      <a:endParaRPr lang="en-US" sz="1100" b="1" dirty="0"/>
                    </a:p>
                  </a:txBody>
                  <a:tcPr marL="200818" marR="200818" marT="100408" marB="100408">
                    <a:lnR w="12700" cmpd="sng">
                      <a:noFill/>
                    </a:lnR>
                    <a:lnB w="12700" cmpd="sng">
                      <a:noFill/>
                    </a:lnB>
                    <a:noFill/>
                  </a:tcPr>
                </a:tc>
              </a:tr>
            </a:tbl>
          </a:graphicData>
        </a:graphic>
      </p:graphicFrame>
      <p:sp>
        <p:nvSpPr>
          <p:cNvPr id="5" name="TextBox 4"/>
          <p:cNvSpPr txBox="1"/>
          <p:nvPr/>
        </p:nvSpPr>
        <p:spPr>
          <a:xfrm>
            <a:off x="578266" y="3358446"/>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4" name="Slide Number Placeholder 3"/>
          <p:cNvSpPr>
            <a:spLocks noGrp="1"/>
          </p:cNvSpPr>
          <p:nvPr>
            <p:ph type="sldNum" sz="quarter" idx="12"/>
          </p:nvPr>
        </p:nvSpPr>
        <p:spPr/>
        <p:txBody>
          <a:bodyPr/>
          <a:lstStyle/>
          <a:p>
            <a:fld id="{02D71155-A7FA-0349-9C74-59B383BFA77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2.</a:t>
            </a:r>
            <a:endParaRPr lang="en-US" sz="11500" dirty="0"/>
          </a:p>
        </p:txBody>
      </p:sp>
      <p:sp>
        <p:nvSpPr>
          <p:cNvPr id="3" name="Content Placeholder 2"/>
          <p:cNvSpPr>
            <a:spLocks noGrp="1"/>
          </p:cNvSpPr>
          <p:nvPr>
            <p:ph idx="1"/>
          </p:nvPr>
        </p:nvSpPr>
        <p:spPr>
          <a:xfrm>
            <a:off x="457200" y="5769429"/>
            <a:ext cx="903514" cy="356734"/>
          </a:xfrm>
        </p:spPr>
        <p:txBody>
          <a:bodyPr>
            <a:normAutofit fontScale="625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1069"/>
            <a:ext cx="8229600" cy="1143000"/>
          </a:xfrm>
        </p:spPr>
        <p:txBody>
          <a:bodyPr/>
          <a:lstStyle/>
          <a:p>
            <a:r>
              <a:rPr lang="en-US" b="1" dirty="0" smtClean="0">
                <a:latin typeface="+mn-lt"/>
              </a:rPr>
              <a:t>This Talk</a:t>
            </a:r>
            <a:endParaRPr lang="en-US" b="1" dirty="0">
              <a:latin typeface="+mn-lt"/>
            </a:endParaRPr>
          </a:p>
        </p:txBody>
      </p:sp>
      <p:sp>
        <p:nvSpPr>
          <p:cNvPr id="3" name="Content Placeholder 2"/>
          <p:cNvSpPr>
            <a:spLocks noGrp="1"/>
          </p:cNvSpPr>
          <p:nvPr>
            <p:ph idx="1"/>
          </p:nvPr>
        </p:nvSpPr>
        <p:spPr>
          <a:xfrm>
            <a:off x="0" y="5398520"/>
            <a:ext cx="2375299" cy="1455286"/>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20089" y="2226235"/>
          <a:ext cx="7724590" cy="3108960"/>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877453">
                <a:tc>
                  <a:txBody>
                    <a:bodyPr/>
                    <a:lstStyle/>
                    <a:p>
                      <a:r>
                        <a:rPr lang="en-US" sz="2000" b="1" kern="1200" dirty="0" smtClean="0">
                          <a:solidFill>
                            <a:schemeClr val="tx1"/>
                          </a:solidFill>
                          <a:latin typeface="+mn-lt"/>
                          <a:ea typeface="+mn-ea"/>
                          <a:cs typeface="+mn-cs"/>
                        </a:rPr>
                        <a:t>…If</a:t>
                      </a:r>
                      <a:r>
                        <a:rPr lang="en-US" sz="2000" b="1" kern="1200" baseline="0" dirty="0" smtClean="0">
                          <a:solidFill>
                            <a:schemeClr val="tx1"/>
                          </a:solidFill>
                          <a:latin typeface="+mn-lt"/>
                          <a:ea typeface="+mn-ea"/>
                          <a:cs typeface="+mn-cs"/>
                        </a:rPr>
                        <a:t> </a:t>
                      </a:r>
                      <a:r>
                        <a:rPr lang="en-US" sz="2000" b="1" kern="1200" dirty="0" smtClean="0">
                          <a:solidFill>
                            <a:schemeClr val="tx1"/>
                          </a:solidFill>
                          <a:latin typeface="+mn-lt"/>
                          <a:ea typeface="+mn-ea"/>
                          <a:cs typeface="+mn-cs"/>
                        </a:rPr>
                        <a:t>the speeds with which the falling body passed the space of four </a:t>
                      </a:r>
                      <a:r>
                        <a:rPr lang="en-US" sz="2000" b="1" kern="1200" dirty="0" err="1" smtClean="0">
                          <a:solidFill>
                            <a:schemeClr val="tx1"/>
                          </a:solidFill>
                          <a:latin typeface="+mn-lt"/>
                          <a:ea typeface="+mn-ea"/>
                          <a:cs typeface="+mn-cs"/>
                        </a:rPr>
                        <a:t>braccia</a:t>
                      </a:r>
                      <a:r>
                        <a:rPr lang="en-US" sz="2000" b="1" kern="1200" dirty="0" smtClean="0">
                          <a:solidFill>
                            <a:schemeClr val="tx1"/>
                          </a:solidFill>
                          <a:latin typeface="+mn-lt"/>
                          <a:ea typeface="+mn-ea"/>
                          <a:cs typeface="+mn-cs"/>
                        </a:rPr>
                        <a:t> were the </a:t>
                      </a:r>
                      <a:r>
                        <a:rPr lang="en-US" sz="2000" b="1" kern="1200" dirty="0" smtClean="0">
                          <a:solidFill>
                            <a:srgbClr val="FF0000"/>
                          </a:solidFill>
                          <a:latin typeface="+mn-lt"/>
                          <a:ea typeface="+mn-ea"/>
                          <a:cs typeface="+mn-cs"/>
                        </a:rPr>
                        <a:t>doubles </a:t>
                      </a:r>
                      <a:r>
                        <a:rPr lang="en-US" sz="2000" b="1" kern="1200" dirty="0" smtClean="0">
                          <a:solidFill>
                            <a:schemeClr val="tx1"/>
                          </a:solidFill>
                          <a:latin typeface="+mn-lt"/>
                          <a:ea typeface="+mn-ea"/>
                          <a:cs typeface="+mn-cs"/>
                        </a:rPr>
                        <a:t>of the speeds with which it passed the first two </a:t>
                      </a:r>
                      <a:r>
                        <a:rPr lang="en-US" sz="2000" b="1" kern="1200" dirty="0" err="1" smtClean="0">
                          <a:solidFill>
                            <a:schemeClr val="tx1"/>
                          </a:solidFill>
                          <a:latin typeface="+mn-lt"/>
                          <a:ea typeface="+mn-ea"/>
                          <a:cs typeface="+mn-cs"/>
                        </a:rPr>
                        <a:t>braccia</a:t>
                      </a:r>
                      <a:r>
                        <a:rPr lang="en-US" sz="2000" b="1" kern="1200" dirty="0" smtClean="0">
                          <a:solidFill>
                            <a:schemeClr val="tx1"/>
                          </a:solidFill>
                          <a:latin typeface="+mn-lt"/>
                          <a:ea typeface="+mn-ea"/>
                          <a:cs typeface="+mn-cs"/>
                        </a:rPr>
                        <a:t>, as one space is </a:t>
                      </a:r>
                      <a:r>
                        <a:rPr lang="en-US" sz="2000" b="1" kern="1200" dirty="0" smtClean="0">
                          <a:solidFill>
                            <a:srgbClr val="FF0000"/>
                          </a:solidFill>
                          <a:latin typeface="+mn-lt"/>
                          <a:ea typeface="+mn-ea"/>
                          <a:cs typeface="+mn-cs"/>
                        </a:rPr>
                        <a:t>double </a:t>
                      </a:r>
                      <a:r>
                        <a:rPr lang="en-US" sz="2000" b="1" kern="1200" dirty="0" smtClean="0">
                          <a:solidFill>
                            <a:schemeClr val="tx1"/>
                          </a:solidFill>
                          <a:latin typeface="+mn-lt"/>
                          <a:ea typeface="+mn-ea"/>
                          <a:cs typeface="+mn-cs"/>
                        </a:rPr>
                        <a:t>the other space…</a:t>
                      </a:r>
                      <a:endParaRPr lang="en-US" sz="2000" b="1" dirty="0"/>
                    </a:p>
                  </a:txBody>
                  <a:tcPr marL="182880" marR="182880" marT="91440" marB="91440">
                    <a:lnL w="12700" cmpd="sng">
                      <a:noFill/>
                    </a:lnL>
                    <a:noFill/>
                  </a:tcPr>
                </a:tc>
                <a:tc>
                  <a:txBody>
                    <a:bodyPr/>
                    <a:lstStyle/>
                    <a:p>
                      <a:endParaRPr lang="en-US" sz="1600" b="1" i="1" dirty="0"/>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55679" y="3281486"/>
            <a:ext cx="683938" cy="646331"/>
          </a:xfrm>
          <a:prstGeom prst="rect">
            <a:avLst/>
          </a:prstGeom>
          <a:noFill/>
        </p:spPr>
        <p:txBody>
          <a:bodyPr wrap="none" rtlCol="0">
            <a:spAutoFit/>
          </a:bodyPr>
          <a:lstStyle/>
          <a:p>
            <a:r>
              <a:rPr lang="en-US" sz="3600" i="1" dirty="0">
                <a:solidFill>
                  <a:srgbClr val="000000"/>
                </a:solidFill>
              </a:rPr>
              <a:t>2</a:t>
            </a:r>
            <a:r>
              <a:rPr lang="en-US" sz="3600" i="1" dirty="0" smtClean="0">
                <a:solidFill>
                  <a:srgbClr val="000000"/>
                </a:solidFill>
              </a:rPr>
              <a:t>.</a:t>
            </a:r>
            <a:endParaRPr lang="en-US" sz="3600" i="1" dirty="0">
              <a:solidFill>
                <a:srgbClr val="000000"/>
              </a:solidFill>
            </a:endParaRPr>
          </a:p>
        </p:txBody>
      </p:sp>
      <p:sp>
        <p:nvSpPr>
          <p:cNvPr id="5" name="Rectangle 4"/>
          <p:cNvSpPr/>
          <p:nvPr/>
        </p:nvSpPr>
        <p:spPr>
          <a:xfrm>
            <a:off x="4769557" y="2708281"/>
            <a:ext cx="3775122" cy="1877437"/>
          </a:xfrm>
          <a:prstGeom prst="rect">
            <a:avLst/>
          </a:prstGeom>
        </p:spPr>
        <p:txBody>
          <a:bodyPr wrap="square">
            <a:spAutoFit/>
          </a:bodyPr>
          <a:lstStyle/>
          <a:p>
            <a:r>
              <a:rPr lang="en-US" sz="2400" b="1" dirty="0" smtClean="0"/>
              <a:t>IF</a:t>
            </a:r>
            <a:r>
              <a:rPr lang="en-US" sz="2000" b="1" dirty="0" smtClean="0"/>
              <a:t> </a:t>
            </a:r>
            <a:r>
              <a:rPr lang="en-US" sz="2000" b="1" i="1" dirty="0" smtClean="0">
                <a:solidFill>
                  <a:srgbClr val="FF0000"/>
                </a:solidFill>
              </a:rPr>
              <a:t>Self-Similarity: </a:t>
            </a:r>
            <a:r>
              <a:rPr lang="en-US" sz="2000" b="1" dirty="0" smtClean="0"/>
              <a:t>the motion over four </a:t>
            </a:r>
            <a:r>
              <a:rPr lang="en-US" sz="2000" b="1" dirty="0" err="1" smtClean="0"/>
              <a:t>braccia</a:t>
            </a:r>
            <a:r>
              <a:rPr lang="en-US" sz="2000" b="1" dirty="0" smtClean="0"/>
              <a:t> is a </a:t>
            </a:r>
            <a:r>
              <a:rPr lang="en-US" sz="2000" b="1" dirty="0" smtClean="0">
                <a:solidFill>
                  <a:srgbClr val="FF0000"/>
                </a:solidFill>
              </a:rPr>
              <a:t>scaled up duplicate </a:t>
            </a:r>
            <a:r>
              <a:rPr lang="en-US" sz="2000" b="1" dirty="0" smtClean="0"/>
              <a:t>of the motion over two </a:t>
            </a:r>
            <a:r>
              <a:rPr lang="en-US" sz="2000" b="1" dirty="0" err="1" smtClean="0"/>
              <a:t>braccia</a:t>
            </a:r>
            <a:r>
              <a:rPr lang="en-US" sz="2000" b="1" dirty="0" smtClean="0"/>
              <a:t>… </a:t>
            </a:r>
            <a:r>
              <a:rPr lang="en-US" sz="1600" b="1" i="1" dirty="0" smtClean="0"/>
              <a:t>(Result holds only for motions whose speed is proportional to distance)</a:t>
            </a:r>
            <a:endParaRPr lang="en-US" sz="16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21</a:t>
            </a:fld>
            <a:endParaRPr lang="en-US"/>
          </a:p>
        </p:txBody>
      </p:sp>
      <p:pic>
        <p:nvPicPr>
          <p:cNvPr id="8" name="Picture 7" descr="Extraction01.gif"/>
          <p:cNvPicPr>
            <a:picLocks noChangeAspect="1"/>
          </p:cNvPicPr>
          <p:nvPr/>
        </p:nvPicPr>
        <p:blipFill>
          <a:blip r:embed="rId2"/>
          <a:stretch>
            <a:fillRect/>
          </a:stretch>
        </p:blipFill>
        <p:spPr>
          <a:xfrm>
            <a:off x="2257853" y="1330476"/>
            <a:ext cx="4624330" cy="52105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22</a:t>
            </a:fld>
            <a:endParaRPr lang="en-US"/>
          </a:p>
        </p:txBody>
      </p:sp>
      <p:pic>
        <p:nvPicPr>
          <p:cNvPr id="7" name="Picture 6" descr="Extraction02.gif"/>
          <p:cNvPicPr>
            <a:picLocks noChangeAspect="1"/>
          </p:cNvPicPr>
          <p:nvPr/>
        </p:nvPicPr>
        <p:blipFill>
          <a:blip r:embed="rId2"/>
          <a:stretch>
            <a:fillRect/>
          </a:stretch>
        </p:blipFill>
        <p:spPr>
          <a:xfrm>
            <a:off x="2249488" y="1330324"/>
            <a:ext cx="4638675" cy="522667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23</a:t>
            </a:fld>
            <a:endParaRPr lang="en-US"/>
          </a:p>
        </p:txBody>
      </p:sp>
      <p:pic>
        <p:nvPicPr>
          <p:cNvPr id="8" name="Picture 7" descr="Extraction03.gif"/>
          <p:cNvPicPr>
            <a:picLocks noChangeAspect="1"/>
          </p:cNvPicPr>
          <p:nvPr/>
        </p:nvPicPr>
        <p:blipFill>
          <a:blip r:embed="rId2"/>
          <a:stretch>
            <a:fillRect/>
          </a:stretch>
        </p:blipFill>
        <p:spPr>
          <a:xfrm>
            <a:off x="2249488" y="1330325"/>
            <a:ext cx="4638675" cy="52266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24</a:t>
            </a:fld>
            <a:endParaRPr lang="en-US"/>
          </a:p>
        </p:txBody>
      </p:sp>
      <p:pic>
        <p:nvPicPr>
          <p:cNvPr id="7" name="Picture 6" descr="Extraction04.gif"/>
          <p:cNvPicPr>
            <a:picLocks noChangeAspect="1"/>
          </p:cNvPicPr>
          <p:nvPr/>
        </p:nvPicPr>
        <p:blipFill>
          <a:blip r:embed="rId2"/>
          <a:stretch>
            <a:fillRect/>
          </a:stretch>
        </p:blipFill>
        <p:spPr>
          <a:xfrm>
            <a:off x="2249489" y="1330326"/>
            <a:ext cx="4638674" cy="522667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2655569" cy="461665"/>
          </a:xfrm>
          <a:prstGeom prst="rect">
            <a:avLst/>
          </a:prstGeom>
          <a:noFill/>
        </p:spPr>
        <p:txBody>
          <a:bodyPr wrap="none" rtlCol="0">
            <a:spAutoFit/>
          </a:bodyPr>
          <a:lstStyle/>
          <a:p>
            <a:r>
              <a:rPr lang="en-US" sz="2400" b="1" i="1" dirty="0" smtClean="0"/>
              <a:t>2. Self-Similarity</a:t>
            </a:r>
            <a:endParaRPr lang="en-US" sz="2400" b="1" i="1" dirty="0"/>
          </a:p>
        </p:txBody>
      </p:sp>
      <p:sp>
        <p:nvSpPr>
          <p:cNvPr id="6" name="Slide Number Placeholder 5"/>
          <p:cNvSpPr>
            <a:spLocks noGrp="1"/>
          </p:cNvSpPr>
          <p:nvPr>
            <p:ph type="sldNum" sz="quarter" idx="12"/>
          </p:nvPr>
        </p:nvSpPr>
        <p:spPr/>
        <p:txBody>
          <a:bodyPr/>
          <a:lstStyle/>
          <a:p>
            <a:fld id="{02D71155-A7FA-0349-9C74-59B383BFA775}" type="slidenum">
              <a:rPr lang="en-US" smtClean="0"/>
              <a:pPr/>
              <a:t>25</a:t>
            </a:fld>
            <a:endParaRPr lang="en-US"/>
          </a:p>
        </p:txBody>
      </p:sp>
      <p:pic>
        <p:nvPicPr>
          <p:cNvPr id="8" name="Picture 7" descr="Extraction05.gif"/>
          <p:cNvPicPr>
            <a:picLocks noChangeAspect="1"/>
          </p:cNvPicPr>
          <p:nvPr/>
        </p:nvPicPr>
        <p:blipFill>
          <a:blip r:embed="rId2"/>
          <a:stretch>
            <a:fillRect/>
          </a:stretch>
        </p:blipFill>
        <p:spPr>
          <a:xfrm>
            <a:off x="2249488" y="1333518"/>
            <a:ext cx="4638675" cy="522667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3.</a:t>
            </a:r>
            <a:endParaRPr lang="en-US" sz="11500" dirty="0"/>
          </a:p>
        </p:txBody>
      </p:sp>
      <p:sp>
        <p:nvSpPr>
          <p:cNvPr id="3" name="Content Placeholder 2"/>
          <p:cNvSpPr>
            <a:spLocks noGrp="1"/>
          </p:cNvSpPr>
          <p:nvPr>
            <p:ph idx="1"/>
          </p:nvPr>
        </p:nvSpPr>
        <p:spPr>
          <a:xfrm>
            <a:off x="457200" y="5769429"/>
            <a:ext cx="903514" cy="356734"/>
          </a:xfrm>
        </p:spPr>
        <p:txBody>
          <a:bodyPr>
            <a:normAutofit fontScale="625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56375" y="1077187"/>
          <a:ext cx="7724590" cy="1799516"/>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007036">
                <a:tc>
                  <a:txBody>
                    <a:bodyPr/>
                    <a:lstStyle/>
                    <a:p>
                      <a:r>
                        <a:rPr lang="en-US" sz="2000" dirty="0" smtClean="0"/>
                        <a:t>…</a:t>
                      </a:r>
                      <a:r>
                        <a:rPr lang="en-US" sz="2000" b="1" kern="1200" dirty="0" smtClean="0">
                          <a:solidFill>
                            <a:schemeClr val="tx1"/>
                          </a:solidFill>
                          <a:latin typeface="+mn-lt"/>
                          <a:ea typeface="+mn-ea"/>
                          <a:cs typeface="+mn-cs"/>
                        </a:rPr>
                        <a:t>then the times of those passages are </a:t>
                      </a:r>
                      <a:r>
                        <a:rPr lang="en-US" sz="2000" b="1" kern="1200" dirty="0" smtClean="0">
                          <a:solidFill>
                            <a:srgbClr val="FF0000"/>
                          </a:solidFill>
                          <a:latin typeface="+mn-lt"/>
                          <a:ea typeface="+mn-ea"/>
                          <a:cs typeface="+mn-cs"/>
                        </a:rPr>
                        <a:t>equal</a:t>
                      </a:r>
                      <a:r>
                        <a:rPr lang="en-US" sz="2000" b="1" kern="1200" dirty="0" smtClean="0">
                          <a:solidFill>
                            <a:schemeClr val="tx1"/>
                          </a:solidFill>
                          <a:latin typeface="+mn-lt"/>
                          <a:ea typeface="+mn-ea"/>
                          <a:cs typeface="+mn-cs"/>
                        </a:rPr>
                        <a:t>…</a:t>
                      </a:r>
                      <a:endParaRPr lang="en-US" sz="2000" dirty="0"/>
                    </a:p>
                  </a:txBody>
                  <a:tcPr marL="182880" marR="182880" marT="91440" marB="91440">
                    <a:lnL w="12700" cmpd="sng">
                      <a:noFill/>
                    </a:lnL>
                    <a:noFill/>
                  </a:tcPr>
                </a:tc>
                <a:tc>
                  <a:txBody>
                    <a:bodyPr/>
                    <a:lstStyle/>
                    <a:p>
                      <a:endParaRPr lang="en-US" b="1" i="1" dirty="0">
                        <a:solidFill>
                          <a:srgbClr val="FF0000"/>
                        </a:solidFill>
                      </a:endParaRPr>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91965" y="1699149"/>
            <a:ext cx="683938" cy="646331"/>
          </a:xfrm>
          <a:prstGeom prst="rect">
            <a:avLst/>
          </a:prstGeom>
          <a:noFill/>
        </p:spPr>
        <p:txBody>
          <a:bodyPr wrap="none" rtlCol="0">
            <a:spAutoFit/>
          </a:bodyPr>
          <a:lstStyle/>
          <a:p>
            <a:r>
              <a:rPr lang="en-US" sz="3600" i="1" dirty="0" smtClean="0">
                <a:solidFill>
                  <a:srgbClr val="000000"/>
                </a:solidFill>
              </a:rPr>
              <a:t>3.</a:t>
            </a:r>
            <a:endParaRPr lang="en-US" sz="3600" i="1" dirty="0">
              <a:solidFill>
                <a:srgbClr val="000000"/>
              </a:solidFill>
            </a:endParaRPr>
          </a:p>
        </p:txBody>
      </p:sp>
      <p:sp>
        <p:nvSpPr>
          <p:cNvPr id="5" name="Rectangle 4"/>
          <p:cNvSpPr/>
          <p:nvPr/>
        </p:nvSpPr>
        <p:spPr>
          <a:xfrm>
            <a:off x="4725208" y="1586261"/>
            <a:ext cx="3873900" cy="923330"/>
          </a:xfrm>
          <a:prstGeom prst="rect">
            <a:avLst/>
          </a:prstGeom>
        </p:spPr>
        <p:txBody>
          <a:bodyPr wrap="square">
            <a:spAutoFit/>
          </a:bodyPr>
          <a:lstStyle/>
          <a:p>
            <a:r>
              <a:rPr lang="en-US" b="1" dirty="0" smtClean="0">
                <a:solidFill>
                  <a:srgbClr val="000000"/>
                </a:solidFill>
              </a:rPr>
              <a:t>THEN </a:t>
            </a:r>
            <a:r>
              <a:rPr lang="en-US" b="1" i="1" dirty="0" smtClean="0">
                <a:solidFill>
                  <a:srgbClr val="FF0000"/>
                </a:solidFill>
              </a:rPr>
              <a:t>Equal Time Result (ET):</a:t>
            </a:r>
            <a:r>
              <a:rPr lang="en-US" b="1" dirty="0" smtClean="0">
                <a:solidFill>
                  <a:schemeClr val="tx2"/>
                </a:solidFill>
              </a:rPr>
              <a:t> the times a body takes to fall 2 </a:t>
            </a:r>
            <a:r>
              <a:rPr lang="en-US" b="1" dirty="0" err="1" smtClean="0">
                <a:solidFill>
                  <a:schemeClr val="tx2"/>
                </a:solidFill>
              </a:rPr>
              <a:t>braccia</a:t>
            </a:r>
            <a:r>
              <a:rPr lang="en-US" b="1" dirty="0" smtClean="0">
                <a:solidFill>
                  <a:schemeClr val="tx2"/>
                </a:solidFill>
              </a:rPr>
              <a:t> and 4 </a:t>
            </a:r>
            <a:r>
              <a:rPr lang="en-US" b="1" dirty="0" err="1" smtClean="0">
                <a:solidFill>
                  <a:schemeClr val="tx2"/>
                </a:solidFill>
              </a:rPr>
              <a:t>braccia</a:t>
            </a:r>
            <a:r>
              <a:rPr lang="en-US" b="1" dirty="0" smtClean="0">
                <a:solidFill>
                  <a:schemeClr val="tx2"/>
                </a:solidFill>
              </a:rPr>
              <a:t> are </a:t>
            </a:r>
            <a:r>
              <a:rPr lang="en-US" b="1" dirty="0" smtClean="0">
                <a:solidFill>
                  <a:schemeClr val="accent1"/>
                </a:solidFill>
              </a:rPr>
              <a:t>equal</a:t>
            </a:r>
            <a:r>
              <a:rPr lang="en-US" b="1" dirty="0" smtClean="0">
                <a:solidFill>
                  <a:schemeClr val="tx2"/>
                </a:solidFill>
              </a:rPr>
              <a:t>.</a:t>
            </a:r>
            <a:endParaRPr lang="en-US" b="1" i="1" dirty="0">
              <a:solidFill>
                <a:srgbClr val="FF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27</a:t>
            </a:fld>
            <a:endParaRPr lang="en-US"/>
          </a:p>
        </p:txBody>
      </p:sp>
      <p:grpSp>
        <p:nvGrpSpPr>
          <p:cNvPr id="13" name="Group 12"/>
          <p:cNvGrpSpPr/>
          <p:nvPr/>
        </p:nvGrpSpPr>
        <p:grpSpPr>
          <a:xfrm>
            <a:off x="3548646" y="3019334"/>
            <a:ext cx="1888162" cy="3360904"/>
            <a:chOff x="3548646" y="3019334"/>
            <a:chExt cx="1888162" cy="3360904"/>
          </a:xfrm>
        </p:grpSpPr>
        <p:pic>
          <p:nvPicPr>
            <p:cNvPr id="7" name="Picture 6" descr="temp.png"/>
            <p:cNvPicPr>
              <a:picLocks noChangeAspect="1"/>
            </p:cNvPicPr>
            <p:nvPr/>
          </p:nvPicPr>
          <p:blipFill>
            <a:blip r:embed="rId2"/>
            <a:stretch>
              <a:fillRect/>
            </a:stretch>
          </p:blipFill>
          <p:spPr>
            <a:xfrm>
              <a:off x="3548646" y="3019334"/>
              <a:ext cx="890305" cy="3360904"/>
            </a:xfrm>
            <a:prstGeom prst="rect">
              <a:avLst/>
            </a:prstGeom>
          </p:spPr>
        </p:pic>
        <p:cxnSp>
          <p:nvCxnSpPr>
            <p:cNvPr id="9" name="Straight Arrow Connector 8"/>
            <p:cNvCxnSpPr/>
            <p:nvPr/>
          </p:nvCxnSpPr>
          <p:spPr>
            <a:xfrm rot="16200000" flipH="1">
              <a:off x="4073071" y="3837213"/>
              <a:ext cx="1354667" cy="18143"/>
            </a:xfrm>
            <a:prstGeom prst="straightConnector1">
              <a:avLst/>
            </a:prstGeom>
            <a:ln w="762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H="1">
              <a:off x="4097260" y="4484308"/>
              <a:ext cx="2667002" cy="12095"/>
            </a:xfrm>
            <a:prstGeom prst="straightConnector1">
              <a:avLst/>
            </a:prstGeom>
            <a:ln w="7620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16714" y="3622523"/>
              <a:ext cx="364403" cy="461665"/>
            </a:xfrm>
            <a:prstGeom prst="rect">
              <a:avLst/>
            </a:prstGeom>
            <a:noFill/>
          </p:spPr>
          <p:txBody>
            <a:bodyPr wrap="none" rtlCol="0">
              <a:spAutoFit/>
            </a:bodyPr>
            <a:lstStyle/>
            <a:p>
              <a:r>
                <a:rPr lang="en-US" sz="2400" b="1" dirty="0" smtClean="0">
                  <a:solidFill>
                    <a:srgbClr val="FF0000"/>
                  </a:solidFill>
                </a:rPr>
                <a:t>=</a:t>
              </a:r>
              <a:endParaRPr lang="en-US" sz="24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05396" y="1246549"/>
          <a:ext cx="6139884" cy="4221902"/>
        </p:xfrm>
        <a:graphic>
          <a:graphicData uri="http://schemas.openxmlformats.org/drawingml/2006/table">
            <a:tbl>
              <a:tblPr firstRow="1" bandRow="1">
                <a:tableStyleId>{616DA210-FB5B-4158-B5E0-FEB733F419BA}</a:tableStyleId>
              </a:tblPr>
              <a:tblGrid>
                <a:gridCol w="2046628"/>
                <a:gridCol w="2046628"/>
                <a:gridCol w="2046628"/>
              </a:tblGrid>
              <a:tr h="157893">
                <a:tc>
                  <a:txBody>
                    <a:bodyPr/>
                    <a:lstStyle/>
                    <a:p>
                      <a:pPr algn="ctr"/>
                      <a:r>
                        <a:rPr lang="en-US" sz="2000" dirty="0" smtClean="0"/>
                        <a:t>Galileo’s Text</a:t>
                      </a:r>
                      <a:endParaRPr lang="en-US" sz="2000" dirty="0"/>
                    </a:p>
                  </a:txBody>
                  <a:tcPr anchor="ctr">
                    <a:lnL w="12700" cmpd="sng">
                      <a:noFill/>
                    </a:lnL>
                    <a:lnT w="12700" cmpd="sng">
                      <a:noFill/>
                    </a:lnT>
                  </a:tcPr>
                </a:tc>
                <a:tc>
                  <a:txBody>
                    <a:bodyPr/>
                    <a:lstStyle/>
                    <a:p>
                      <a:pPr algn="ctr"/>
                      <a:r>
                        <a:rPr lang="en-US" sz="2400" dirty="0" smtClean="0"/>
                        <a:t>Standard</a:t>
                      </a:r>
                      <a:r>
                        <a:rPr lang="en-US" sz="2400" baseline="0" dirty="0" smtClean="0"/>
                        <a:t> View</a:t>
                      </a:r>
                      <a:endParaRPr lang="en-US" sz="2400" dirty="0"/>
                    </a:p>
                  </a:txBody>
                  <a:tcPr>
                    <a:lnT w="12700" cmpd="sng">
                      <a:noFill/>
                    </a:lnT>
                  </a:tcPr>
                </a:tc>
                <a:tc>
                  <a:txBody>
                    <a:bodyPr/>
                    <a:lstStyle/>
                    <a:p>
                      <a:pPr algn="ctr"/>
                      <a:r>
                        <a:rPr lang="en-US" sz="2400" dirty="0" smtClean="0"/>
                        <a:t>Our</a:t>
                      </a:r>
                    </a:p>
                    <a:p>
                      <a:pPr algn="ctr"/>
                      <a:r>
                        <a:rPr lang="en-US" sz="2400" dirty="0" smtClean="0"/>
                        <a:t>View</a:t>
                      </a:r>
                    </a:p>
                  </a:txBody>
                  <a:tcPr>
                    <a:lnR w="12700" cmpd="sng">
                      <a:noFill/>
                    </a:lnR>
                    <a:lnT w="12700" cmpd="sng">
                      <a:noFill/>
                    </a:lnT>
                  </a:tcPr>
                </a:tc>
              </a:tr>
              <a:tr h="15091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When speeds have the </a:t>
                      </a:r>
                      <a:r>
                        <a:rPr lang="en-US" sz="1200" b="1" kern="1200" dirty="0" smtClean="0">
                          <a:solidFill>
                            <a:srgbClr val="FF0000"/>
                          </a:solidFill>
                          <a:latin typeface="+mn-lt"/>
                          <a:ea typeface="+mn-ea"/>
                          <a:cs typeface="+mn-cs"/>
                        </a:rPr>
                        <a:t>same ratio </a:t>
                      </a:r>
                      <a:r>
                        <a:rPr lang="en-US" sz="1200" b="1" kern="1200" dirty="0" smtClean="0">
                          <a:solidFill>
                            <a:schemeClr val="tx1"/>
                          </a:solidFill>
                          <a:latin typeface="+mn-lt"/>
                          <a:ea typeface="+mn-ea"/>
                          <a:cs typeface="+mn-cs"/>
                        </a:rPr>
                        <a:t>as the spaces passed or to be passed, those spaces come to be passed in </a:t>
                      </a:r>
                      <a:r>
                        <a:rPr lang="en-US" sz="1200" b="1" kern="1200" dirty="0" smtClean="0">
                          <a:solidFill>
                            <a:srgbClr val="FF0000"/>
                          </a:solidFill>
                          <a:latin typeface="+mn-lt"/>
                          <a:ea typeface="+mn-ea"/>
                          <a:cs typeface="+mn-cs"/>
                        </a:rPr>
                        <a:t>equal times</a:t>
                      </a:r>
                      <a:r>
                        <a:rPr lang="en-US" sz="1200" b="1" kern="1200" dirty="0" smtClean="0">
                          <a:solidFill>
                            <a:schemeClr val="tx1"/>
                          </a:solidFill>
                          <a:latin typeface="+mn-lt"/>
                          <a:ea typeface="+mn-ea"/>
                          <a:cs typeface="+mn-cs"/>
                        </a:rPr>
                        <a:t>…</a:t>
                      </a:r>
                      <a:endParaRPr lang="en-US" sz="1200" b="1" dirty="0" smtClean="0"/>
                    </a:p>
                  </a:txBody>
                  <a:tcPr marL="182880" marR="182880" marT="91440" marB="91440" anchor="ctr">
                    <a:lnL w="12700" cmpd="sng">
                      <a:noFill/>
                    </a:lnL>
                    <a:noFill/>
                  </a:tcPr>
                </a:tc>
                <a:tc>
                  <a:txBody>
                    <a:bodyPr/>
                    <a:lstStyle/>
                    <a:p>
                      <a:pPr algn="ctr"/>
                      <a:r>
                        <a:rPr lang="en-US" sz="5400" b="1" i="1" dirty="0" smtClean="0">
                          <a:solidFill>
                            <a:srgbClr val="FF0000"/>
                          </a:solidFill>
                        </a:rPr>
                        <a:t>ONE</a:t>
                      </a:r>
                      <a:r>
                        <a:rPr lang="en-US" sz="5400" b="1" i="1" baseline="0" dirty="0" smtClean="0">
                          <a:solidFill>
                            <a:srgbClr val="FF0000"/>
                          </a:solidFill>
                        </a:rPr>
                        <a:t> </a:t>
                      </a:r>
                      <a:r>
                        <a:rPr lang="en-US" b="1" i="1" dirty="0" smtClean="0">
                          <a:solidFill>
                            <a:srgbClr val="FF0000"/>
                          </a:solidFill>
                        </a:rPr>
                        <a:t>Motion</a:t>
                      </a:r>
                      <a:endParaRPr lang="en-US" b="1" i="1" dirty="0">
                        <a:solidFill>
                          <a:srgbClr val="FF0000"/>
                        </a:solidFill>
                      </a:endParaRPr>
                    </a:p>
                  </a:txBody>
                  <a:tcPr marL="182880" marR="182880" marT="91440" marB="91440" anchor="ctr">
                    <a:noFill/>
                  </a:tcPr>
                </a:tc>
                <a:tc>
                  <a:txBody>
                    <a:bodyPr/>
                    <a:lstStyle/>
                    <a:p>
                      <a:pPr algn="ctr"/>
                      <a:r>
                        <a:rPr lang="en-US" sz="5400" b="1" i="1" dirty="0" smtClean="0">
                          <a:solidFill>
                            <a:srgbClr val="FF0000"/>
                          </a:solidFill>
                        </a:rPr>
                        <a:t>TWO</a:t>
                      </a:r>
                      <a:r>
                        <a:rPr lang="en-US" sz="5400" b="1" i="1" baseline="0" dirty="0" smtClean="0">
                          <a:solidFill>
                            <a:srgbClr val="FF0000"/>
                          </a:solidFill>
                        </a:rPr>
                        <a:t> </a:t>
                      </a:r>
                      <a:r>
                        <a:rPr lang="en-US" b="1" i="1" dirty="0" smtClean="0">
                          <a:solidFill>
                            <a:srgbClr val="FF0000"/>
                          </a:solidFill>
                        </a:rPr>
                        <a:t>Motions</a:t>
                      </a:r>
                      <a:endParaRPr lang="en-US" b="1" i="1" dirty="0">
                        <a:solidFill>
                          <a:srgbClr val="FF0000"/>
                        </a:solidFill>
                      </a:endParaRPr>
                    </a:p>
                  </a:txBody>
                  <a:tcPr marL="182880" marR="182880" marT="91440" marB="91440" anchor="ctr">
                    <a:lnR w="12700" cmpd="sng">
                      <a:noFill/>
                    </a:lnR>
                    <a:noFill/>
                  </a:tcPr>
                </a:tc>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t>
                      </a:r>
                      <a:r>
                        <a:rPr lang="en-US" sz="1200" b="1" kern="1200" dirty="0" smtClean="0">
                          <a:solidFill>
                            <a:schemeClr val="tx1"/>
                          </a:solidFill>
                          <a:latin typeface="+mn-lt"/>
                          <a:ea typeface="+mn-ea"/>
                          <a:cs typeface="+mn-cs"/>
                        </a:rPr>
                        <a:t>then the times of those passages are </a:t>
                      </a:r>
                      <a:r>
                        <a:rPr lang="en-US" sz="1200" b="1" kern="1200" dirty="0" smtClean="0">
                          <a:solidFill>
                            <a:srgbClr val="FF0000"/>
                          </a:solidFill>
                          <a:latin typeface="+mn-lt"/>
                          <a:ea typeface="+mn-ea"/>
                          <a:cs typeface="+mn-cs"/>
                        </a:rPr>
                        <a:t>equal</a:t>
                      </a:r>
                      <a:r>
                        <a:rPr lang="en-US" sz="1200" b="1" kern="1200" dirty="0" smtClean="0">
                          <a:solidFill>
                            <a:schemeClr val="tx1"/>
                          </a:solidFill>
                          <a:latin typeface="+mn-lt"/>
                          <a:ea typeface="+mn-ea"/>
                          <a:cs typeface="+mn-cs"/>
                        </a:rPr>
                        <a:t>…</a:t>
                      </a:r>
                      <a:endParaRPr lang="en-US" sz="1200" dirty="0" smtClean="0"/>
                    </a:p>
                  </a:txBody>
                  <a:tcPr marL="182880" marR="182880" marT="91440" marB="91440" anchor="ctr">
                    <a:lnL w="12700" cmpd="sng">
                      <a:noFill/>
                    </a:lnL>
                  </a:tcPr>
                </a:tc>
                <a:tc>
                  <a:txBody>
                    <a:bodyPr/>
                    <a:lstStyle/>
                    <a:p>
                      <a:pPr algn="ctr"/>
                      <a:r>
                        <a:rPr lang="en-US" sz="2000" b="1" dirty="0" smtClean="0"/>
                        <a:t>3</a:t>
                      </a:r>
                      <a:r>
                        <a:rPr lang="en-US" sz="2000" b="1" baseline="0" dirty="0" smtClean="0"/>
                        <a:t> reasserts 1</a:t>
                      </a:r>
                    </a:p>
                    <a:p>
                      <a:pPr algn="ctr"/>
                      <a:r>
                        <a:rPr lang="en-US" sz="2000" b="1" baseline="0" dirty="0" smtClean="0"/>
                        <a:t>(argument is circular)</a:t>
                      </a:r>
                      <a:endParaRPr lang="en-US" sz="2000" b="1" dirty="0"/>
                    </a:p>
                  </a:txBody>
                  <a:tcPr marL="182880" marR="182880" marT="91440" marB="91440" anchor="ctr"/>
                </a:tc>
                <a:tc>
                  <a:txBody>
                    <a:bodyPr/>
                    <a:lstStyle/>
                    <a:p>
                      <a:pPr algn="ctr"/>
                      <a:r>
                        <a:rPr lang="en-US" sz="2000" b="1" dirty="0" smtClean="0"/>
                        <a:t>3</a:t>
                      </a:r>
                      <a:r>
                        <a:rPr lang="en-US" sz="2000" b="1" baseline="0" dirty="0" smtClean="0"/>
                        <a:t> is a novel conclusion</a:t>
                      </a:r>
                    </a:p>
                    <a:p>
                      <a:pPr algn="ctr"/>
                      <a:r>
                        <a:rPr lang="en-US" sz="2000" b="1" baseline="0" dirty="0" smtClean="0"/>
                        <a:t>(argument not circular)</a:t>
                      </a:r>
                      <a:endParaRPr lang="en-US" sz="2000" b="1" dirty="0" smtClean="0"/>
                    </a:p>
                    <a:p>
                      <a:endParaRPr lang="en-US" sz="1000" b="1" dirty="0"/>
                    </a:p>
                  </a:txBody>
                  <a:tcPr marL="182880" marR="182880" marT="91440" marB="91440">
                    <a:lnR w="12700" cmpd="sng">
                      <a:noFill/>
                    </a:lnR>
                  </a:tcPr>
                </a:tc>
              </a:tr>
              <a:tr h="0">
                <a:tc>
                  <a:txBody>
                    <a:bodyPr/>
                    <a:lstStyle/>
                    <a:p>
                      <a:endParaRPr lang="en-US" sz="1000" b="1" dirty="0"/>
                    </a:p>
                  </a:txBody>
                  <a:tcPr marL="182880" marR="182880" marT="91440" marB="91440">
                    <a:lnL w="12700" cmpd="sng">
                      <a:noFill/>
                    </a:lnL>
                    <a:lnB w="12700" cmpd="sng">
                      <a:noFill/>
                    </a:lnB>
                    <a:noFill/>
                  </a:tcPr>
                </a:tc>
                <a:tc>
                  <a:txBody>
                    <a:bodyPr/>
                    <a:lstStyle/>
                    <a:p>
                      <a:endParaRPr lang="en-US" sz="1000" b="1" dirty="0"/>
                    </a:p>
                  </a:txBody>
                  <a:tcPr marL="182880" marR="182880" marT="91440" marB="91440">
                    <a:lnB w="12700" cmpd="sng">
                      <a:noFill/>
                    </a:lnB>
                    <a:noFill/>
                  </a:tcPr>
                </a:tc>
                <a:tc>
                  <a:txBody>
                    <a:bodyPr/>
                    <a:lstStyle/>
                    <a:p>
                      <a:endParaRPr lang="en-US" sz="1000" b="1" dirty="0"/>
                    </a:p>
                  </a:txBody>
                  <a:tcPr marL="182880" marR="182880" marT="91440" marB="91440">
                    <a:lnR w="12700" cmpd="sng">
                      <a:noFill/>
                    </a:lnR>
                    <a:lnB w="12700" cmpd="sng">
                      <a:noFill/>
                    </a:lnB>
                    <a:noFill/>
                  </a:tcPr>
                </a:tc>
              </a:tr>
            </a:tbl>
          </a:graphicData>
        </a:graphic>
      </p:graphicFrame>
      <p:sp>
        <p:nvSpPr>
          <p:cNvPr id="4" name="TextBox 3"/>
          <p:cNvSpPr txBox="1"/>
          <p:nvPr/>
        </p:nvSpPr>
        <p:spPr>
          <a:xfrm>
            <a:off x="909476" y="4005080"/>
            <a:ext cx="683938" cy="646331"/>
          </a:xfrm>
          <a:prstGeom prst="rect">
            <a:avLst/>
          </a:prstGeom>
          <a:noFill/>
        </p:spPr>
        <p:txBody>
          <a:bodyPr wrap="none" rtlCol="0">
            <a:spAutoFit/>
          </a:bodyPr>
          <a:lstStyle/>
          <a:p>
            <a:r>
              <a:rPr lang="en-US" sz="3600" i="1" dirty="0" smtClean="0">
                <a:solidFill>
                  <a:srgbClr val="000000"/>
                </a:solidFill>
              </a:rPr>
              <a:t>3.</a:t>
            </a:r>
            <a:endParaRPr lang="en-US" sz="3600" i="1" dirty="0">
              <a:solidFill>
                <a:srgbClr val="000000"/>
              </a:solidFill>
            </a:endParaRPr>
          </a:p>
        </p:txBody>
      </p:sp>
      <p:sp>
        <p:nvSpPr>
          <p:cNvPr id="5" name="TextBox 4"/>
          <p:cNvSpPr txBox="1"/>
          <p:nvPr/>
        </p:nvSpPr>
        <p:spPr>
          <a:xfrm>
            <a:off x="909476" y="2452091"/>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00048" y="2485571"/>
            <a:ext cx="3289906" cy="1759858"/>
          </a:xfrm>
        </p:spPr>
        <p:txBody>
          <a:bodyPr>
            <a:noAutofit/>
          </a:bodyPr>
          <a:lstStyle/>
          <a:p>
            <a:r>
              <a:rPr lang="en-US" sz="11500" dirty="0" smtClean="0"/>
              <a:t>4.</a:t>
            </a:r>
            <a:endParaRPr lang="en-US" sz="11500" dirty="0"/>
          </a:p>
        </p:txBody>
      </p:sp>
      <p:sp>
        <p:nvSpPr>
          <p:cNvPr id="3" name="Content Placeholder 2"/>
          <p:cNvSpPr>
            <a:spLocks noGrp="1"/>
          </p:cNvSpPr>
          <p:nvPr>
            <p:ph idx="1"/>
          </p:nvPr>
        </p:nvSpPr>
        <p:spPr>
          <a:xfrm>
            <a:off x="457200" y="5769429"/>
            <a:ext cx="903514" cy="356734"/>
          </a:xfrm>
        </p:spPr>
        <p:txBody>
          <a:bodyPr>
            <a:normAutofit fontScale="625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4588"/>
            <a:ext cx="4291047" cy="583523"/>
          </a:xfrm>
        </p:spPr>
        <p:txBody>
          <a:bodyPr>
            <a:normAutofit fontScale="90000"/>
          </a:bodyPr>
          <a:lstStyle/>
          <a:p>
            <a:pPr algn="r"/>
            <a:r>
              <a:rPr lang="en-US" sz="1400" dirty="0" smtClean="0">
                <a:latin typeface="+mn-lt"/>
              </a:rPr>
              <a:t>  Galileo </a:t>
            </a:r>
            <a:r>
              <a:rPr lang="en-US" sz="1400" dirty="0" err="1" smtClean="0">
                <a:latin typeface="+mn-lt"/>
              </a:rPr>
              <a:t>Galilei</a:t>
            </a:r>
            <a:r>
              <a:rPr lang="en-US" sz="1400" dirty="0" smtClean="0">
                <a:latin typeface="+mn-lt"/>
              </a:rPr>
              <a:t>, </a:t>
            </a:r>
            <a:r>
              <a:rPr lang="en-US" sz="1400" i="1" dirty="0" smtClean="0">
                <a:latin typeface="+mn-lt"/>
              </a:rPr>
              <a:t>Discourses and</a:t>
            </a:r>
            <a:r>
              <a:rPr lang="en-US" sz="1400" i="1" dirty="0" smtClean="0">
                <a:latin typeface="+mn-lt"/>
              </a:rPr>
              <a:t> Mathematical Demonstrations </a:t>
            </a:r>
            <a:r>
              <a:rPr lang="en-US" sz="1400" i="1" dirty="0" smtClean="0">
                <a:latin typeface="+mn-lt"/>
              </a:rPr>
              <a:t>Concerning Two New Sciences.</a:t>
            </a:r>
            <a:r>
              <a:rPr lang="en-US" sz="1400" dirty="0" smtClean="0">
                <a:latin typeface="+mn-lt"/>
              </a:rPr>
              <a:t> 1638.</a:t>
            </a:r>
            <a:endParaRPr lang="en-US" sz="1400" dirty="0">
              <a:latin typeface="+mn-lt"/>
            </a:endParaRPr>
          </a:p>
        </p:txBody>
      </p:sp>
      <p:sp>
        <p:nvSpPr>
          <p:cNvPr id="3" name="Content Placeholder 2"/>
          <p:cNvSpPr>
            <a:spLocks noGrp="1"/>
          </p:cNvSpPr>
          <p:nvPr>
            <p:ph idx="1"/>
          </p:nvPr>
        </p:nvSpPr>
        <p:spPr>
          <a:xfrm>
            <a:off x="457201" y="5498097"/>
            <a:ext cx="797712" cy="628065"/>
          </a:xfrm>
        </p:spPr>
        <p:txBody>
          <a:bodyPr/>
          <a:lstStyle/>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57201" y="309164"/>
            <a:ext cx="4308225" cy="5674516"/>
          </a:xfrm>
          <a:prstGeom prst="rect">
            <a:avLst/>
          </a:prstGeom>
        </p:spPr>
      </p:pic>
      <p:sp>
        <p:nvSpPr>
          <p:cNvPr id="6" name="TextBox 5"/>
          <p:cNvSpPr txBox="1"/>
          <p:nvPr/>
        </p:nvSpPr>
        <p:spPr>
          <a:xfrm>
            <a:off x="5104578" y="442856"/>
            <a:ext cx="3636277" cy="2923877"/>
          </a:xfrm>
          <a:prstGeom prst="rect">
            <a:avLst/>
          </a:prstGeom>
          <a:noFill/>
        </p:spPr>
        <p:txBody>
          <a:bodyPr wrap="none" rtlCol="0">
            <a:spAutoFit/>
          </a:bodyPr>
          <a:lstStyle/>
          <a:p>
            <a:r>
              <a:rPr lang="en-US" sz="1400" b="1" i="1" dirty="0" smtClean="0"/>
              <a:t>First and second day.</a:t>
            </a:r>
          </a:p>
          <a:p>
            <a:r>
              <a:rPr lang="en-US" sz="2000" b="1" dirty="0" smtClean="0"/>
              <a:t>First new science</a:t>
            </a:r>
          </a:p>
          <a:p>
            <a:r>
              <a:rPr lang="en-US" sz="1600" b="1" dirty="0" smtClean="0"/>
              <a:t>Resistance bodies offer to fracture.</a:t>
            </a:r>
          </a:p>
          <a:p>
            <a:endParaRPr lang="en-US" b="1" dirty="0" smtClean="0"/>
          </a:p>
          <a:p>
            <a:endParaRPr lang="en-US" b="1" dirty="0" smtClean="0"/>
          </a:p>
          <a:p>
            <a:endParaRPr lang="en-US" b="1" dirty="0" smtClean="0"/>
          </a:p>
          <a:p>
            <a:r>
              <a:rPr lang="en-US" sz="1400" b="1" i="1" dirty="0" smtClean="0"/>
              <a:t>Third and fourth day.</a:t>
            </a:r>
          </a:p>
          <a:p>
            <a:r>
              <a:rPr lang="en-US" sz="2000" b="1" dirty="0" smtClean="0"/>
              <a:t>Second new Science</a:t>
            </a:r>
          </a:p>
          <a:p>
            <a:r>
              <a:rPr lang="en-US" sz="1600" b="1" dirty="0" smtClean="0"/>
              <a:t>Motion.</a:t>
            </a:r>
          </a:p>
          <a:p>
            <a:r>
              <a:rPr lang="en-US" sz="1200" b="1" dirty="0" smtClean="0"/>
              <a:t>including</a:t>
            </a:r>
          </a:p>
          <a:p>
            <a:r>
              <a:rPr lang="en-US" b="1" dirty="0" smtClean="0">
                <a:solidFill>
                  <a:srgbClr val="FF0000"/>
                </a:solidFill>
              </a:rPr>
              <a:t>Naturally accelerated motion.</a:t>
            </a:r>
          </a:p>
        </p:txBody>
      </p:sp>
      <p:sp>
        <p:nvSpPr>
          <p:cNvPr id="7" name="Slide Number Placeholder 6"/>
          <p:cNvSpPr>
            <a:spLocks noGrp="1"/>
          </p:cNvSpPr>
          <p:nvPr>
            <p:ph type="sldNum" sz="quarter" idx="12"/>
          </p:nvPr>
        </p:nvSpPr>
        <p:spPr/>
        <p:txBody>
          <a:bodyPr/>
          <a:lstStyle/>
          <a:p>
            <a:fld id="{02D71155-A7FA-0349-9C74-59B383BFA77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20089" y="2226235"/>
          <a:ext cx="7724590" cy="2499360"/>
        </p:xfrm>
        <a:graphic>
          <a:graphicData uri="http://schemas.openxmlformats.org/drawingml/2006/table">
            <a:tbl>
              <a:tblPr firstRow="1" bandRow="1">
                <a:tableStyleId>{616DA210-FB5B-4158-B5E0-FEB733F419BA}</a:tableStyleId>
              </a:tblPr>
              <a:tblGrid>
                <a:gridCol w="3862295"/>
                <a:gridCol w="3862295"/>
              </a:tblGrid>
              <a:tr h="157893">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007036">
                <a:tc>
                  <a:txBody>
                    <a:bodyPr/>
                    <a:lstStyle/>
                    <a:p>
                      <a:r>
                        <a:rPr lang="en-US" sz="2000" b="1" kern="1200" dirty="0" smtClean="0">
                          <a:solidFill>
                            <a:schemeClr val="tx1"/>
                          </a:solidFill>
                          <a:latin typeface="+mn-lt"/>
                          <a:ea typeface="+mn-ea"/>
                          <a:cs typeface="+mn-cs"/>
                        </a:rPr>
                        <a:t>…but for the same moveable to pass the four </a:t>
                      </a:r>
                      <a:r>
                        <a:rPr lang="en-US" sz="2000" b="1" kern="1200" dirty="0" err="1" smtClean="0">
                          <a:solidFill>
                            <a:schemeClr val="tx1"/>
                          </a:solidFill>
                          <a:latin typeface="+mn-lt"/>
                          <a:ea typeface="+mn-ea"/>
                          <a:cs typeface="+mn-cs"/>
                        </a:rPr>
                        <a:t>braccia</a:t>
                      </a:r>
                      <a:r>
                        <a:rPr lang="en-US" sz="2000" b="1" kern="1200" dirty="0" smtClean="0">
                          <a:solidFill>
                            <a:schemeClr val="tx1"/>
                          </a:solidFill>
                          <a:latin typeface="+mn-lt"/>
                          <a:ea typeface="+mn-ea"/>
                          <a:cs typeface="+mn-cs"/>
                        </a:rPr>
                        <a:t> and the two in the same time cannot take place except in </a:t>
                      </a:r>
                      <a:r>
                        <a:rPr lang="en-US" sz="2000" b="1" kern="1200" dirty="0" smtClean="0">
                          <a:solidFill>
                            <a:schemeClr val="accent1"/>
                          </a:solidFill>
                          <a:latin typeface="+mn-lt"/>
                          <a:ea typeface="+mn-ea"/>
                          <a:cs typeface="+mn-cs"/>
                        </a:rPr>
                        <a:t>instantaneous </a:t>
                      </a:r>
                      <a:r>
                        <a:rPr lang="en-US" sz="2000" b="1" kern="1200" dirty="0" smtClean="0">
                          <a:solidFill>
                            <a:schemeClr val="tx1"/>
                          </a:solidFill>
                          <a:latin typeface="+mn-lt"/>
                          <a:ea typeface="+mn-ea"/>
                          <a:cs typeface="+mn-cs"/>
                        </a:rPr>
                        <a:t>motion.</a:t>
                      </a:r>
                      <a:endParaRPr lang="en-US" sz="2000" b="1" dirty="0"/>
                    </a:p>
                  </a:txBody>
                  <a:tcPr marL="182880" marR="182880" marT="91440" marB="91440">
                    <a:lnL w="12700" cmpd="sng">
                      <a:noFill/>
                    </a:lnL>
                    <a:noFill/>
                  </a:tcPr>
                </a:tc>
                <a:tc>
                  <a:txBody>
                    <a:bodyPr/>
                    <a:lstStyle/>
                    <a:p>
                      <a:endParaRPr lang="en-US" b="1" i="1" dirty="0">
                        <a:solidFill>
                          <a:srgbClr val="FF0000"/>
                        </a:solidFill>
                      </a:endParaRPr>
                    </a:p>
                  </a:txBody>
                  <a:tcPr marL="182880" marR="182880" marT="91440" marB="91440">
                    <a:lnR w="12700" cmpd="sng">
                      <a:noFill/>
                    </a:lnR>
                    <a:noFill/>
                  </a:tcPr>
                </a:tc>
              </a:tr>
              <a:tr h="0">
                <a:tc>
                  <a:txBody>
                    <a:bodyPr/>
                    <a:lstStyle/>
                    <a:p>
                      <a:endParaRPr lang="en-US" sz="1000" b="1" dirty="0"/>
                    </a:p>
                  </a:txBody>
                  <a:tcPr marL="182880" marR="182880" marT="91440" marB="91440">
                    <a:lnL w="12700" cmpd="sng">
                      <a:noFill/>
                    </a:lnL>
                    <a:lnB w="12700" cmpd="sng">
                      <a:noFill/>
                    </a:lnB>
                  </a:tcPr>
                </a:tc>
                <a:tc>
                  <a:txBody>
                    <a:bodyPr/>
                    <a:lstStyle/>
                    <a:p>
                      <a:endParaRPr lang="en-US" sz="1000" b="1" dirty="0"/>
                    </a:p>
                  </a:txBody>
                  <a:tcPr marL="182880" marR="182880" marT="91440" marB="91440">
                    <a:lnR w="12700" cmpd="sng">
                      <a:noFill/>
                    </a:lnR>
                    <a:lnB w="12700" cmpd="sng">
                      <a:noFill/>
                    </a:lnB>
                  </a:tcPr>
                </a:tc>
              </a:tr>
            </a:tbl>
          </a:graphicData>
        </a:graphic>
      </p:graphicFrame>
      <p:sp>
        <p:nvSpPr>
          <p:cNvPr id="4" name="TextBox 3"/>
          <p:cNvSpPr txBox="1"/>
          <p:nvPr/>
        </p:nvSpPr>
        <p:spPr>
          <a:xfrm>
            <a:off x="255679" y="3117135"/>
            <a:ext cx="683938" cy="646331"/>
          </a:xfrm>
          <a:prstGeom prst="rect">
            <a:avLst/>
          </a:prstGeom>
          <a:noFill/>
        </p:spPr>
        <p:txBody>
          <a:bodyPr wrap="none" rtlCol="0">
            <a:spAutoFit/>
          </a:bodyPr>
          <a:lstStyle/>
          <a:p>
            <a:r>
              <a:rPr lang="en-US" sz="3600" i="1" dirty="0">
                <a:solidFill>
                  <a:srgbClr val="000000"/>
                </a:solidFill>
              </a:rPr>
              <a:t>4</a:t>
            </a:r>
            <a:r>
              <a:rPr lang="en-US" sz="3600" i="1" dirty="0" smtClean="0">
                <a:solidFill>
                  <a:srgbClr val="000000"/>
                </a:solidFill>
              </a:rPr>
              <a:t>.</a:t>
            </a:r>
            <a:endParaRPr lang="en-US" sz="3600" i="1" dirty="0">
              <a:solidFill>
                <a:srgbClr val="000000"/>
              </a:solidFill>
            </a:endParaRPr>
          </a:p>
        </p:txBody>
      </p:sp>
      <p:sp>
        <p:nvSpPr>
          <p:cNvPr id="5" name="Rectangle 4"/>
          <p:cNvSpPr/>
          <p:nvPr/>
        </p:nvSpPr>
        <p:spPr>
          <a:xfrm>
            <a:off x="4777012" y="2758281"/>
            <a:ext cx="3767667" cy="1200329"/>
          </a:xfrm>
          <a:prstGeom prst="rect">
            <a:avLst/>
          </a:prstGeom>
        </p:spPr>
        <p:txBody>
          <a:bodyPr wrap="square">
            <a:spAutoFit/>
          </a:bodyPr>
          <a:lstStyle/>
          <a:p>
            <a:r>
              <a:rPr lang="en-US" b="1" i="1" dirty="0" smtClean="0">
                <a:solidFill>
                  <a:srgbClr val="FF0000"/>
                </a:solidFill>
              </a:rPr>
              <a:t>Downfall:</a:t>
            </a:r>
            <a:r>
              <a:rPr lang="en-US" b="1" dirty="0" smtClean="0">
                <a:solidFill>
                  <a:srgbClr val="FF0000"/>
                </a:solidFill>
              </a:rPr>
              <a:t> </a:t>
            </a:r>
            <a:r>
              <a:rPr lang="en-US" b="1" dirty="0" smtClean="0">
                <a:solidFill>
                  <a:schemeClr val="tx2"/>
                </a:solidFill>
              </a:rPr>
              <a:t>Galileo assumes that ET is only possible if motion is </a:t>
            </a:r>
            <a:r>
              <a:rPr lang="en-US" b="1" dirty="0" smtClean="0">
                <a:solidFill>
                  <a:srgbClr val="FF0000"/>
                </a:solidFill>
              </a:rPr>
              <a:t>instantaneous</a:t>
            </a:r>
            <a:r>
              <a:rPr lang="en-US" b="1" dirty="0" smtClean="0">
                <a:solidFill>
                  <a:schemeClr val="tx2"/>
                </a:solidFill>
              </a:rPr>
              <a:t>. But it is also possible for</a:t>
            </a:r>
            <a:r>
              <a:rPr lang="en-US" b="1" i="1" dirty="0" smtClean="0">
                <a:solidFill>
                  <a:schemeClr val="tx2"/>
                </a:solidFill>
              </a:rPr>
              <a:t> infinite time</a:t>
            </a:r>
            <a:r>
              <a:rPr lang="en-US" b="1" dirty="0" smtClean="0">
                <a:solidFill>
                  <a:schemeClr val="tx2"/>
                </a:solidFill>
              </a:rPr>
              <a:t> motion.</a:t>
            </a:r>
            <a:endParaRPr lang="en-US" b="1" i="1" dirty="0">
              <a:solidFill>
                <a:srgbClr val="FF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pic>
        <p:nvPicPr>
          <p:cNvPr id="7" name="Picture 6" descr="ET-Solution1.gif"/>
          <p:cNvPicPr>
            <a:picLocks noChangeAspect="1"/>
          </p:cNvPicPr>
          <p:nvPr/>
        </p:nvPicPr>
        <p:blipFill>
          <a:blip r:embed="rId2"/>
          <a:stretch>
            <a:fillRect/>
          </a:stretch>
        </p:blipFill>
        <p:spPr>
          <a:xfrm>
            <a:off x="605275" y="1748191"/>
            <a:ext cx="7999839" cy="3952698"/>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sp>
        <p:nvSpPr>
          <p:cNvPr id="6" name="TextBox 5"/>
          <p:cNvSpPr txBox="1"/>
          <p:nvPr/>
        </p:nvSpPr>
        <p:spPr>
          <a:xfrm>
            <a:off x="1474298" y="3187143"/>
            <a:ext cx="4953249" cy="523220"/>
          </a:xfrm>
          <a:prstGeom prst="rect">
            <a:avLst/>
          </a:prstGeom>
          <a:noFill/>
        </p:spPr>
        <p:txBody>
          <a:bodyPr wrap="none" rtlCol="0">
            <a:spAutoFit/>
          </a:bodyPr>
          <a:lstStyle/>
          <a:p>
            <a:r>
              <a:rPr lang="en-US" sz="2800" b="1" dirty="0" smtClean="0">
                <a:solidFill>
                  <a:srgbClr val="FF0000"/>
                </a:solidFill>
              </a:rPr>
              <a:t>Speed-Distance </a:t>
            </a:r>
            <a:r>
              <a:rPr lang="en-US" sz="2800" b="1" dirty="0" smtClean="0"/>
              <a:t>Law of Fall:</a:t>
            </a:r>
            <a:endParaRPr lang="en-US" sz="2800" b="1" dirty="0"/>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509903" y="3271809"/>
            <a:ext cx="1079500" cy="330200"/>
          </a:xfrm>
          <a:prstGeom prst="rect">
            <a:avLst/>
          </a:prstGeom>
        </p:spPr>
      </p:pic>
      <p:sp>
        <p:nvSpPr>
          <p:cNvPr id="7" name="Slide Number Placeholder 6"/>
          <p:cNvSpPr>
            <a:spLocks noGrp="1"/>
          </p:cNvSpPr>
          <p:nvPr>
            <p:ph type="sldNum" sz="quarter" idx="12"/>
          </p:nvPr>
        </p:nvSpPr>
        <p:spPr/>
        <p:txBody>
          <a:bodyPr/>
          <a:lstStyle/>
          <a:p>
            <a:fld id="{02D71155-A7FA-0349-9C74-59B383BFA775}"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pic>
        <p:nvPicPr>
          <p:cNvPr id="6" name="Picture 5" descr="ET-Solution2.gif"/>
          <p:cNvPicPr>
            <a:picLocks noChangeAspect="1"/>
          </p:cNvPicPr>
          <p:nvPr/>
        </p:nvPicPr>
        <p:blipFill>
          <a:blip r:embed="rId2"/>
          <a:stretch>
            <a:fillRect/>
          </a:stretch>
        </p:blipFill>
        <p:spPr>
          <a:xfrm>
            <a:off x="987777" y="1885243"/>
            <a:ext cx="7549445" cy="3806179"/>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393330" y="761997"/>
            <a:ext cx="1885376" cy="461665"/>
          </a:xfrm>
          <a:prstGeom prst="rect">
            <a:avLst/>
          </a:prstGeom>
          <a:noFill/>
        </p:spPr>
        <p:txBody>
          <a:bodyPr wrap="none" rtlCol="0">
            <a:spAutoFit/>
          </a:bodyPr>
          <a:lstStyle/>
          <a:p>
            <a:r>
              <a:rPr lang="en-US" sz="2400" b="1" i="1" dirty="0" smtClean="0"/>
              <a:t>4. Downfall</a:t>
            </a:r>
            <a:endParaRPr lang="en-US" sz="2400" b="1" i="1" dirty="0"/>
          </a:p>
        </p:txBody>
      </p:sp>
      <p:pic>
        <p:nvPicPr>
          <p:cNvPr id="6" name="Picture 5" descr="ET-Solution2.gif"/>
          <p:cNvPicPr>
            <a:picLocks noChangeAspect="1"/>
          </p:cNvPicPr>
          <p:nvPr/>
        </p:nvPicPr>
        <p:blipFill>
          <a:blip r:embed="rId2"/>
          <a:stretch>
            <a:fillRect/>
          </a:stretch>
        </p:blipFill>
        <p:spPr>
          <a:xfrm>
            <a:off x="987777" y="1885243"/>
            <a:ext cx="7549445" cy="3806179"/>
          </a:xfrm>
          <a:prstGeom prst="rect">
            <a:avLst/>
          </a:prstGeom>
        </p:spPr>
      </p:pic>
      <p:sp>
        <p:nvSpPr>
          <p:cNvPr id="4" name="Slide Number Placeholder 3"/>
          <p:cNvSpPr>
            <a:spLocks noGrp="1"/>
          </p:cNvSpPr>
          <p:nvPr>
            <p:ph type="sldNum" sz="quarter" idx="12"/>
          </p:nvPr>
        </p:nvSpPr>
        <p:spPr/>
        <p:txBody>
          <a:bodyPr/>
          <a:lstStyle/>
          <a:p>
            <a:fld id="{02D71155-A7FA-0349-9C74-59B383BFA775}" type="slidenum">
              <a:rPr lang="en-US" smtClean="0"/>
              <a:pPr/>
              <a:t>34</a:t>
            </a:fld>
            <a:endParaRPr lang="en-US"/>
          </a:p>
        </p:txBody>
      </p:sp>
      <p:sp>
        <p:nvSpPr>
          <p:cNvPr id="7" name="TextBox 6"/>
          <p:cNvSpPr txBox="1"/>
          <p:nvPr/>
        </p:nvSpPr>
        <p:spPr>
          <a:xfrm>
            <a:off x="140548" y="1300467"/>
            <a:ext cx="3702237" cy="584776"/>
          </a:xfrm>
          <a:prstGeom prst="rect">
            <a:avLst/>
          </a:prstGeom>
          <a:noFill/>
        </p:spPr>
        <p:txBody>
          <a:bodyPr wrap="none" rtlCol="0">
            <a:spAutoFit/>
          </a:bodyPr>
          <a:lstStyle/>
          <a:p>
            <a:pPr algn="r"/>
            <a:r>
              <a:rPr lang="en-US" sz="1600" b="1" dirty="0" smtClean="0">
                <a:solidFill>
                  <a:srgbClr val="FF0000"/>
                </a:solidFill>
              </a:rPr>
              <a:t>…</a:t>
            </a:r>
            <a:r>
              <a:rPr lang="en-US" sz="1200" b="1" dirty="0" smtClean="0">
                <a:solidFill>
                  <a:srgbClr val="FF0000"/>
                </a:solidFill>
              </a:rPr>
              <a:t> </a:t>
            </a:r>
            <a:r>
              <a:rPr lang="en-US" sz="1100" b="1" dirty="0" smtClean="0">
                <a:solidFill>
                  <a:srgbClr val="FF0000"/>
                </a:solidFill>
              </a:rPr>
              <a:t> </a:t>
            </a:r>
            <a:r>
              <a:rPr lang="en-US" sz="1050" b="1" dirty="0" smtClean="0">
                <a:solidFill>
                  <a:srgbClr val="FF0000"/>
                </a:solidFill>
              </a:rPr>
              <a:t>+ 1 </a:t>
            </a:r>
            <a:r>
              <a:rPr lang="en-US" sz="1100" b="1" dirty="0" smtClean="0">
                <a:solidFill>
                  <a:srgbClr val="FF0000"/>
                </a:solidFill>
              </a:rPr>
              <a:t>+</a:t>
            </a:r>
            <a:r>
              <a:rPr lang="en-US" sz="1200" b="1" dirty="0" smtClean="0">
                <a:solidFill>
                  <a:srgbClr val="FF0000"/>
                </a:solidFill>
              </a:rPr>
              <a:t> 1</a:t>
            </a:r>
            <a:r>
              <a:rPr lang="en-US" sz="1400" b="1" dirty="0" smtClean="0">
                <a:solidFill>
                  <a:srgbClr val="FF0000"/>
                </a:solidFill>
              </a:rPr>
              <a:t> + 1 +</a:t>
            </a:r>
            <a:r>
              <a:rPr lang="en-US" b="1" dirty="0" smtClean="0">
                <a:solidFill>
                  <a:srgbClr val="FF0000"/>
                </a:solidFill>
              </a:rPr>
              <a:t> </a:t>
            </a:r>
            <a:r>
              <a:rPr lang="en-US" sz="1600" b="1" dirty="0" smtClean="0">
                <a:solidFill>
                  <a:srgbClr val="FF0000"/>
                </a:solidFill>
              </a:rPr>
              <a:t>1</a:t>
            </a:r>
            <a:r>
              <a:rPr lang="en-US" b="1" dirty="0" smtClean="0">
                <a:solidFill>
                  <a:srgbClr val="FF0000"/>
                </a:solidFill>
              </a:rPr>
              <a:t> + </a:t>
            </a:r>
            <a:r>
              <a:rPr lang="en-US" sz="2400" b="1" dirty="0" smtClean="0">
                <a:solidFill>
                  <a:srgbClr val="FF0000"/>
                </a:solidFill>
              </a:rPr>
              <a:t>1</a:t>
            </a:r>
            <a:r>
              <a:rPr lang="en-US" b="1" dirty="0" smtClean="0">
                <a:solidFill>
                  <a:srgbClr val="FF0000"/>
                </a:solidFill>
              </a:rPr>
              <a:t>        </a:t>
            </a:r>
            <a:r>
              <a:rPr lang="en-US" sz="2800" b="1" dirty="0" smtClean="0">
                <a:solidFill>
                  <a:srgbClr val="FF0000"/>
                </a:solidFill>
              </a:rPr>
              <a:t>+</a:t>
            </a:r>
            <a:r>
              <a:rPr lang="en-US" sz="3200" b="1" dirty="0" smtClean="0">
                <a:solidFill>
                  <a:srgbClr val="FF0000"/>
                </a:solidFill>
              </a:rPr>
              <a:t>      1</a:t>
            </a:r>
            <a:endParaRPr lang="en-US" b="1" dirty="0">
              <a:solidFill>
                <a:srgbClr val="FF0000"/>
              </a:solidFill>
            </a:endParaRPr>
          </a:p>
        </p:txBody>
      </p:sp>
      <p:sp>
        <p:nvSpPr>
          <p:cNvPr id="8" name="TextBox 7"/>
          <p:cNvSpPr txBox="1"/>
          <p:nvPr/>
        </p:nvSpPr>
        <p:spPr>
          <a:xfrm>
            <a:off x="285340" y="4457095"/>
            <a:ext cx="7721131" cy="646331"/>
          </a:xfrm>
          <a:prstGeom prst="rect">
            <a:avLst/>
          </a:prstGeom>
          <a:noFill/>
        </p:spPr>
        <p:txBody>
          <a:bodyPr wrap="none" rtlCol="0">
            <a:spAutoFit/>
          </a:bodyPr>
          <a:lstStyle/>
          <a:p>
            <a:pPr algn="r"/>
            <a:r>
              <a:rPr lang="en-US" sz="1600" b="1" dirty="0" smtClean="0">
                <a:solidFill>
                  <a:srgbClr val="FF0000"/>
                </a:solidFill>
              </a:rPr>
              <a:t>…</a:t>
            </a:r>
            <a:r>
              <a:rPr lang="en-US" sz="1200" b="1" dirty="0" smtClean="0">
                <a:solidFill>
                  <a:srgbClr val="FF0000"/>
                </a:solidFill>
              </a:rPr>
              <a:t> </a:t>
            </a:r>
            <a:r>
              <a:rPr lang="en-US" sz="1100" b="1" dirty="0" smtClean="0">
                <a:solidFill>
                  <a:srgbClr val="FF0000"/>
                </a:solidFill>
              </a:rPr>
              <a:t> </a:t>
            </a:r>
            <a:r>
              <a:rPr lang="en-US" sz="1050" b="1" dirty="0" smtClean="0">
                <a:solidFill>
                  <a:srgbClr val="FF0000"/>
                </a:solidFill>
              </a:rPr>
              <a:t>+ 1 </a:t>
            </a:r>
            <a:r>
              <a:rPr lang="en-US" sz="1100" b="1" dirty="0" smtClean="0">
                <a:solidFill>
                  <a:srgbClr val="FF0000"/>
                </a:solidFill>
              </a:rPr>
              <a:t>+</a:t>
            </a:r>
            <a:r>
              <a:rPr lang="en-US" sz="1200" b="1" dirty="0" smtClean="0">
                <a:solidFill>
                  <a:srgbClr val="FF0000"/>
                </a:solidFill>
              </a:rPr>
              <a:t> 1</a:t>
            </a:r>
            <a:r>
              <a:rPr lang="en-US" sz="1400" b="1" dirty="0" smtClean="0">
                <a:solidFill>
                  <a:srgbClr val="FF0000"/>
                </a:solidFill>
              </a:rPr>
              <a:t> + 1 +</a:t>
            </a:r>
            <a:r>
              <a:rPr lang="en-US" b="1" dirty="0" smtClean="0">
                <a:solidFill>
                  <a:srgbClr val="FF0000"/>
                </a:solidFill>
              </a:rPr>
              <a:t> </a:t>
            </a:r>
            <a:r>
              <a:rPr lang="en-US" sz="1600" b="1" dirty="0" smtClean="0">
                <a:solidFill>
                  <a:srgbClr val="FF0000"/>
                </a:solidFill>
              </a:rPr>
              <a:t>1</a:t>
            </a:r>
            <a:r>
              <a:rPr lang="en-US" b="1" dirty="0" smtClean="0">
                <a:solidFill>
                  <a:srgbClr val="FF0000"/>
                </a:solidFill>
              </a:rPr>
              <a:t> + </a:t>
            </a:r>
            <a:r>
              <a:rPr lang="en-US" sz="2400" b="1" dirty="0" smtClean="0">
                <a:solidFill>
                  <a:srgbClr val="FF0000"/>
                </a:solidFill>
              </a:rPr>
              <a:t>1</a:t>
            </a:r>
            <a:r>
              <a:rPr lang="en-US" b="1" dirty="0" smtClean="0">
                <a:solidFill>
                  <a:srgbClr val="FF0000"/>
                </a:solidFill>
              </a:rPr>
              <a:t>        </a:t>
            </a:r>
            <a:r>
              <a:rPr lang="en-US" sz="2800" b="1" dirty="0" smtClean="0">
                <a:solidFill>
                  <a:srgbClr val="FF0000"/>
                </a:solidFill>
              </a:rPr>
              <a:t>+</a:t>
            </a:r>
            <a:r>
              <a:rPr lang="en-US" sz="3200" b="1" dirty="0" smtClean="0">
                <a:solidFill>
                  <a:srgbClr val="FF0000"/>
                </a:solidFill>
              </a:rPr>
              <a:t>      1 </a:t>
            </a:r>
            <a:r>
              <a:rPr lang="en-US" sz="3600" b="1" dirty="0" smtClean="0">
                <a:solidFill>
                  <a:srgbClr val="FF0000"/>
                </a:solidFill>
              </a:rPr>
              <a:t>             +              1</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97648" y="250171"/>
          <a:ext cx="8277412" cy="6482920"/>
        </p:xfrm>
        <a:graphic>
          <a:graphicData uri="http://schemas.openxmlformats.org/drawingml/2006/table">
            <a:tbl>
              <a:tblPr firstRow="1" bandRow="1">
                <a:tableStyleId>{616DA210-FB5B-4158-B5E0-FEB733F419BA}</a:tableStyleId>
              </a:tblPr>
              <a:tblGrid>
                <a:gridCol w="4138706"/>
                <a:gridCol w="4138706"/>
              </a:tblGrid>
              <a:tr h="422044">
                <a:tc>
                  <a:txBody>
                    <a:bodyPr/>
                    <a:lstStyle/>
                    <a:p>
                      <a:pPr algn="ctr"/>
                      <a:r>
                        <a:rPr lang="en-US" sz="2400" dirty="0" smtClean="0"/>
                        <a:t>Galileo’s Text</a:t>
                      </a:r>
                      <a:endParaRPr lang="en-US" sz="2400" dirty="0"/>
                    </a:p>
                  </a:txBody>
                  <a:tcPr>
                    <a:lnL w="12700" cmpd="sng">
                      <a:noFill/>
                    </a:lnL>
                    <a:lnT w="12700" cmpd="sng">
                      <a:noFill/>
                    </a:lnT>
                  </a:tcPr>
                </a:tc>
                <a:tc>
                  <a:txBody>
                    <a:bodyPr/>
                    <a:lstStyle/>
                    <a:p>
                      <a:pPr algn="ctr"/>
                      <a:r>
                        <a:rPr lang="en-US" sz="2400" dirty="0" smtClean="0"/>
                        <a:t>Our</a:t>
                      </a:r>
                      <a:r>
                        <a:rPr lang="en-US" sz="2400" baseline="0" dirty="0" smtClean="0"/>
                        <a:t> Interpretation</a:t>
                      </a:r>
                      <a:endParaRPr lang="en-US" sz="2400" dirty="0"/>
                    </a:p>
                  </a:txBody>
                  <a:tcPr>
                    <a:lnR w="12700" cmpd="sng">
                      <a:noFill/>
                    </a:lnR>
                    <a:lnT w="12700" cmpd="sng">
                      <a:noFill/>
                    </a:lnT>
                  </a:tcPr>
                </a:tc>
              </a:tr>
              <a:tr h="1434948">
                <a:tc>
                  <a:txBody>
                    <a:bodyPr/>
                    <a:lstStyle/>
                    <a:p>
                      <a:r>
                        <a:rPr lang="en-US" sz="2000" b="1" kern="1200" dirty="0" smtClean="0">
                          <a:solidFill>
                            <a:schemeClr val="tx1"/>
                          </a:solidFill>
                          <a:latin typeface="+mn-lt"/>
                          <a:ea typeface="+mn-ea"/>
                          <a:cs typeface="+mn-cs"/>
                        </a:rPr>
                        <a:t>When speeds have the </a:t>
                      </a:r>
                      <a:r>
                        <a:rPr lang="en-US" sz="2000" b="1" kern="1200" dirty="0" smtClean="0">
                          <a:solidFill>
                            <a:srgbClr val="FF0000"/>
                          </a:solidFill>
                          <a:latin typeface="+mn-lt"/>
                          <a:ea typeface="+mn-ea"/>
                          <a:cs typeface="+mn-cs"/>
                        </a:rPr>
                        <a:t>same ratio </a:t>
                      </a:r>
                      <a:r>
                        <a:rPr lang="en-US" sz="2000" b="1" kern="1200" dirty="0" smtClean="0">
                          <a:solidFill>
                            <a:schemeClr val="tx1"/>
                          </a:solidFill>
                          <a:latin typeface="+mn-lt"/>
                          <a:ea typeface="+mn-ea"/>
                          <a:cs typeface="+mn-cs"/>
                        </a:rPr>
                        <a:t>as the spaces passed or to be passed, those spaces come to be passed in </a:t>
                      </a:r>
                      <a:r>
                        <a:rPr lang="en-US" sz="2000" b="1" kern="1200" dirty="0" smtClean="0">
                          <a:solidFill>
                            <a:srgbClr val="FF0000"/>
                          </a:solidFill>
                          <a:latin typeface="+mn-lt"/>
                          <a:ea typeface="+mn-ea"/>
                          <a:cs typeface="+mn-cs"/>
                        </a:rPr>
                        <a:t>equal times</a:t>
                      </a:r>
                      <a:r>
                        <a:rPr lang="en-US" sz="2000" b="1" kern="1200" dirty="0" smtClean="0">
                          <a:solidFill>
                            <a:schemeClr val="tx1"/>
                          </a:solidFill>
                          <a:latin typeface="+mn-lt"/>
                          <a:ea typeface="+mn-ea"/>
                          <a:cs typeface="+mn-cs"/>
                        </a:rPr>
                        <a:t>…</a:t>
                      </a:r>
                      <a:endParaRPr lang="en-US" sz="2000" b="1" dirty="0"/>
                    </a:p>
                  </a:txBody>
                  <a:tcPr marL="182880" marR="182880" marT="91440" marB="91440">
                    <a:lnL w="12700" cmpd="sng">
                      <a:noFill/>
                    </a:lnL>
                    <a:noFill/>
                  </a:tcPr>
                </a:tc>
                <a:tc>
                  <a:txBody>
                    <a:bodyPr/>
                    <a:lstStyle/>
                    <a:p>
                      <a:r>
                        <a:rPr lang="en-US" b="1" i="1" dirty="0" smtClean="0">
                          <a:solidFill>
                            <a:srgbClr val="FF0000"/>
                          </a:solidFill>
                        </a:rPr>
                        <a:t>Scaling:</a:t>
                      </a:r>
                      <a:r>
                        <a:rPr lang="en-US" b="1" dirty="0" smtClean="0">
                          <a:solidFill>
                            <a:srgbClr val="FF0000"/>
                          </a:solidFill>
                        </a:rPr>
                        <a:t> </a:t>
                      </a:r>
                      <a:r>
                        <a:rPr lang="en-US" b="1" dirty="0" smtClean="0"/>
                        <a:t>if any motion is </a:t>
                      </a:r>
                      <a:r>
                        <a:rPr lang="en-US" b="1" dirty="0" smtClean="0">
                          <a:solidFill>
                            <a:srgbClr val="FF0000"/>
                          </a:solidFill>
                        </a:rPr>
                        <a:t>scaled up</a:t>
                      </a:r>
                      <a:r>
                        <a:rPr lang="en-US" b="1" dirty="0" smtClean="0"/>
                        <a:t> by doubling all its speeds and distances, then the original and scaled motions take place in the </a:t>
                      </a:r>
                      <a:r>
                        <a:rPr lang="en-US" b="1" dirty="0" smtClean="0">
                          <a:solidFill>
                            <a:srgbClr val="FF0000"/>
                          </a:solidFill>
                        </a:rPr>
                        <a:t>same time</a:t>
                      </a:r>
                      <a:r>
                        <a:rPr lang="en-US" b="1" dirty="0" smtClean="0"/>
                        <a:t>. </a:t>
                      </a:r>
                      <a:r>
                        <a:rPr lang="en-US" sz="1600" b="1" i="1" dirty="0" smtClean="0"/>
                        <a:t>(General result about any motion)</a:t>
                      </a:r>
                      <a:endParaRPr lang="en-US" sz="1600" b="1" i="1" dirty="0"/>
                    </a:p>
                  </a:txBody>
                  <a:tcPr marL="182880" marR="182880" marT="91440" marB="91440">
                    <a:lnR w="12700" cmpd="sng">
                      <a:noFill/>
                    </a:lnR>
                    <a:noFill/>
                  </a:tcPr>
                </a:tc>
              </a:tr>
              <a:tr h="1941401">
                <a:tc>
                  <a:txBody>
                    <a:bodyPr/>
                    <a:lstStyle/>
                    <a:p>
                      <a:r>
                        <a:rPr lang="en-US" sz="1800" b="1" kern="1200" dirty="0" smtClean="0">
                          <a:solidFill>
                            <a:schemeClr val="tx1"/>
                          </a:solidFill>
                          <a:latin typeface="+mn-lt"/>
                          <a:ea typeface="+mn-ea"/>
                          <a:cs typeface="+mn-cs"/>
                        </a:rPr>
                        <a:t>…If</a:t>
                      </a:r>
                      <a:r>
                        <a:rPr lang="en-US" sz="1800" b="1" kern="1200" baseline="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the speeds with which the falling body passed the space of four </a:t>
                      </a:r>
                      <a:r>
                        <a:rPr lang="en-US" sz="1800" b="1" kern="1200" dirty="0" err="1" smtClean="0">
                          <a:solidFill>
                            <a:schemeClr val="tx1"/>
                          </a:solidFill>
                          <a:latin typeface="+mn-lt"/>
                          <a:ea typeface="+mn-ea"/>
                          <a:cs typeface="+mn-cs"/>
                        </a:rPr>
                        <a:t>braccia</a:t>
                      </a:r>
                      <a:r>
                        <a:rPr lang="en-US" sz="1800" b="1" kern="1200" dirty="0" smtClean="0">
                          <a:solidFill>
                            <a:schemeClr val="tx1"/>
                          </a:solidFill>
                          <a:latin typeface="+mn-lt"/>
                          <a:ea typeface="+mn-ea"/>
                          <a:cs typeface="+mn-cs"/>
                        </a:rPr>
                        <a:t> were the </a:t>
                      </a:r>
                      <a:r>
                        <a:rPr lang="en-US" sz="1800" b="1" kern="1200" dirty="0" smtClean="0">
                          <a:solidFill>
                            <a:srgbClr val="FF0000"/>
                          </a:solidFill>
                          <a:latin typeface="+mn-lt"/>
                          <a:ea typeface="+mn-ea"/>
                          <a:cs typeface="+mn-cs"/>
                        </a:rPr>
                        <a:t>doubles </a:t>
                      </a:r>
                      <a:r>
                        <a:rPr lang="en-US" sz="1800" b="1" kern="1200" dirty="0" smtClean="0">
                          <a:solidFill>
                            <a:schemeClr val="tx1"/>
                          </a:solidFill>
                          <a:latin typeface="+mn-lt"/>
                          <a:ea typeface="+mn-ea"/>
                          <a:cs typeface="+mn-cs"/>
                        </a:rPr>
                        <a:t>of the speeds with which it passed the first two </a:t>
                      </a:r>
                      <a:r>
                        <a:rPr lang="en-US" sz="1800" b="1" kern="1200" dirty="0" err="1" smtClean="0">
                          <a:solidFill>
                            <a:schemeClr val="tx1"/>
                          </a:solidFill>
                          <a:latin typeface="+mn-lt"/>
                          <a:ea typeface="+mn-ea"/>
                          <a:cs typeface="+mn-cs"/>
                        </a:rPr>
                        <a:t>braccia</a:t>
                      </a:r>
                      <a:r>
                        <a:rPr lang="en-US" sz="1800" b="1" kern="1200" dirty="0" smtClean="0">
                          <a:solidFill>
                            <a:schemeClr val="tx1"/>
                          </a:solidFill>
                          <a:latin typeface="+mn-lt"/>
                          <a:ea typeface="+mn-ea"/>
                          <a:cs typeface="+mn-cs"/>
                        </a:rPr>
                        <a:t>, as one space is </a:t>
                      </a:r>
                      <a:r>
                        <a:rPr lang="en-US" sz="1800" b="1" kern="1200" dirty="0" smtClean="0">
                          <a:solidFill>
                            <a:srgbClr val="FF0000"/>
                          </a:solidFill>
                          <a:latin typeface="+mn-lt"/>
                          <a:ea typeface="+mn-ea"/>
                          <a:cs typeface="+mn-cs"/>
                        </a:rPr>
                        <a:t>double </a:t>
                      </a:r>
                      <a:r>
                        <a:rPr lang="en-US" sz="1800" b="1" kern="1200" dirty="0" smtClean="0">
                          <a:solidFill>
                            <a:schemeClr val="tx1"/>
                          </a:solidFill>
                          <a:latin typeface="+mn-lt"/>
                          <a:ea typeface="+mn-ea"/>
                          <a:cs typeface="+mn-cs"/>
                        </a:rPr>
                        <a:t>the other space…</a:t>
                      </a:r>
                      <a:endParaRPr lang="en-US" b="1" dirty="0"/>
                    </a:p>
                  </a:txBody>
                  <a:tcPr marL="182880" marR="182880" marT="91440" marB="91440">
                    <a:lnL w="12700" cmpd="sng">
                      <a:noFill/>
                    </a:lnL>
                  </a:tcPr>
                </a:tc>
                <a:tc>
                  <a:txBody>
                    <a:bodyPr/>
                    <a:lstStyle/>
                    <a:p>
                      <a:r>
                        <a:rPr lang="en-US" sz="2000" b="1" dirty="0" smtClean="0"/>
                        <a:t>IF</a:t>
                      </a:r>
                      <a:r>
                        <a:rPr lang="en-US" sz="1800" b="1" dirty="0" smtClean="0"/>
                        <a:t> </a:t>
                      </a:r>
                      <a:r>
                        <a:rPr lang="en-US" sz="1800" b="1" i="1" dirty="0" smtClean="0">
                          <a:solidFill>
                            <a:srgbClr val="FF0000"/>
                          </a:solidFill>
                        </a:rPr>
                        <a:t>Self-Similarity: </a:t>
                      </a:r>
                      <a:r>
                        <a:rPr lang="en-US" sz="1800" b="1" dirty="0" smtClean="0"/>
                        <a:t>the motion over four </a:t>
                      </a:r>
                      <a:r>
                        <a:rPr lang="en-US" sz="1800" b="1" dirty="0" err="1" smtClean="0"/>
                        <a:t>braccia</a:t>
                      </a:r>
                      <a:r>
                        <a:rPr lang="en-US" sz="1800" b="1" dirty="0" smtClean="0"/>
                        <a:t> is a </a:t>
                      </a:r>
                      <a:r>
                        <a:rPr lang="en-US" sz="1800" b="1" dirty="0" smtClean="0">
                          <a:solidFill>
                            <a:srgbClr val="FF0000"/>
                          </a:solidFill>
                        </a:rPr>
                        <a:t>scaled up duplicate </a:t>
                      </a:r>
                      <a:r>
                        <a:rPr lang="en-US" sz="1800" b="1" dirty="0" smtClean="0"/>
                        <a:t>of the motion over two </a:t>
                      </a:r>
                      <a:r>
                        <a:rPr lang="en-US" sz="1800" b="1" dirty="0" err="1" smtClean="0"/>
                        <a:t>braccia</a:t>
                      </a:r>
                      <a:r>
                        <a:rPr lang="en-US" sz="1800" b="1" dirty="0" smtClean="0"/>
                        <a:t>… </a:t>
                      </a:r>
                      <a:r>
                        <a:rPr lang="en-US" sz="1400" b="1" i="1" dirty="0" smtClean="0"/>
                        <a:t>(Result holds only for motions whose speed is proportional to distance)</a:t>
                      </a:r>
                      <a:endParaRPr lang="en-US" sz="1400" b="1" i="1" dirty="0"/>
                    </a:p>
                  </a:txBody>
                  <a:tcPr marL="182880" marR="182880" marT="91440" marB="91440">
                    <a:lnR w="12700" cmpd="sng">
                      <a:noFill/>
                    </a:lnR>
                  </a:tcPr>
                </a:tc>
              </a:tr>
              <a:tr h="849501">
                <a:tc>
                  <a:txBody>
                    <a:bodyPr/>
                    <a:lstStyle/>
                    <a:p>
                      <a:r>
                        <a:rPr lang="en-US" dirty="0" smtClean="0"/>
                        <a:t>…</a:t>
                      </a:r>
                      <a:r>
                        <a:rPr lang="en-US" sz="1800" b="1" kern="1200" dirty="0" smtClean="0">
                          <a:solidFill>
                            <a:schemeClr val="tx1"/>
                          </a:solidFill>
                          <a:latin typeface="+mn-lt"/>
                          <a:ea typeface="+mn-ea"/>
                          <a:cs typeface="+mn-cs"/>
                        </a:rPr>
                        <a:t>then the times of those passages are </a:t>
                      </a:r>
                      <a:r>
                        <a:rPr lang="en-US" sz="1800" b="1" kern="1200" dirty="0" smtClean="0">
                          <a:solidFill>
                            <a:srgbClr val="FF0000"/>
                          </a:solidFill>
                          <a:latin typeface="+mn-lt"/>
                          <a:ea typeface="+mn-ea"/>
                          <a:cs typeface="+mn-cs"/>
                        </a:rPr>
                        <a:t>equal</a:t>
                      </a:r>
                      <a:r>
                        <a:rPr lang="en-US" sz="1800" b="1" kern="1200" dirty="0" smtClean="0">
                          <a:solidFill>
                            <a:schemeClr val="tx1"/>
                          </a:solidFill>
                          <a:latin typeface="+mn-lt"/>
                          <a:ea typeface="+mn-ea"/>
                          <a:cs typeface="+mn-cs"/>
                        </a:rPr>
                        <a:t>…</a:t>
                      </a:r>
                      <a:endParaRPr lang="en-US" dirty="0"/>
                    </a:p>
                  </a:txBody>
                  <a:tcPr marL="182880" marR="182880" marT="91440" marB="91440">
                    <a:lnL w="12700" cmpd="sng">
                      <a:noFill/>
                    </a:lnL>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rPr>
                        <a:t>THEN </a:t>
                      </a:r>
                      <a:r>
                        <a:rPr lang="en-US" b="1" i="1" dirty="0" smtClean="0">
                          <a:solidFill>
                            <a:srgbClr val="FF0000"/>
                          </a:solidFill>
                        </a:rPr>
                        <a:t>Equal Time Result (ET):</a:t>
                      </a:r>
                      <a:r>
                        <a:rPr lang="en-US" b="1" dirty="0" smtClean="0">
                          <a:solidFill>
                            <a:schemeClr val="tx2"/>
                          </a:solidFill>
                        </a:rPr>
                        <a:t> the times a body takes to fall 2 </a:t>
                      </a:r>
                      <a:r>
                        <a:rPr lang="en-US" b="1" dirty="0" err="1" smtClean="0">
                          <a:solidFill>
                            <a:schemeClr val="tx2"/>
                          </a:solidFill>
                        </a:rPr>
                        <a:t>braccia</a:t>
                      </a:r>
                      <a:r>
                        <a:rPr lang="en-US" b="1" dirty="0" smtClean="0">
                          <a:solidFill>
                            <a:schemeClr val="tx2"/>
                          </a:solidFill>
                        </a:rPr>
                        <a:t> and 4 </a:t>
                      </a:r>
                      <a:r>
                        <a:rPr lang="en-US" b="1" dirty="0" err="1" smtClean="0">
                          <a:solidFill>
                            <a:schemeClr val="tx2"/>
                          </a:solidFill>
                        </a:rPr>
                        <a:t>braccia</a:t>
                      </a:r>
                      <a:r>
                        <a:rPr lang="en-US" b="1" dirty="0" smtClean="0">
                          <a:solidFill>
                            <a:schemeClr val="tx2"/>
                          </a:solidFill>
                        </a:rPr>
                        <a:t> are </a:t>
                      </a:r>
                      <a:r>
                        <a:rPr lang="en-US" b="1" dirty="0" smtClean="0">
                          <a:solidFill>
                            <a:schemeClr val="accent1"/>
                          </a:solidFill>
                        </a:rPr>
                        <a:t>equal</a:t>
                      </a:r>
                      <a:r>
                        <a:rPr lang="en-US" b="1" dirty="0" smtClean="0">
                          <a:solidFill>
                            <a:schemeClr val="tx2"/>
                          </a:solidFill>
                        </a:rPr>
                        <a:t>.</a:t>
                      </a:r>
                      <a:endParaRPr lang="en-US" b="1" i="1" dirty="0" smtClean="0">
                        <a:solidFill>
                          <a:srgbClr val="FF0000"/>
                        </a:solidFill>
                      </a:endParaRPr>
                    </a:p>
                  </a:txBody>
                  <a:tcPr marL="182880" marR="182880" marT="91440" marB="91440">
                    <a:lnR w="12700" cmpd="sng">
                      <a:noFill/>
                    </a:lnR>
                    <a:noFill/>
                  </a:tcPr>
                </a:tc>
              </a:tr>
              <a:tr h="1083484">
                <a:tc>
                  <a:txBody>
                    <a:bodyPr/>
                    <a:lstStyle/>
                    <a:p>
                      <a:r>
                        <a:rPr lang="en-US" sz="1800" b="1" kern="1200" dirty="0" smtClean="0">
                          <a:solidFill>
                            <a:schemeClr val="tx1"/>
                          </a:solidFill>
                          <a:latin typeface="+mn-lt"/>
                          <a:ea typeface="+mn-ea"/>
                          <a:cs typeface="+mn-cs"/>
                        </a:rPr>
                        <a:t>…but for the same moveable to pass the four </a:t>
                      </a:r>
                      <a:r>
                        <a:rPr lang="en-US" sz="1800" b="1" kern="1200" dirty="0" err="1" smtClean="0">
                          <a:solidFill>
                            <a:schemeClr val="tx1"/>
                          </a:solidFill>
                          <a:latin typeface="+mn-lt"/>
                          <a:ea typeface="+mn-ea"/>
                          <a:cs typeface="+mn-cs"/>
                        </a:rPr>
                        <a:t>braccia</a:t>
                      </a:r>
                      <a:r>
                        <a:rPr lang="en-US" sz="1800" b="1" kern="1200" dirty="0" smtClean="0">
                          <a:solidFill>
                            <a:schemeClr val="tx1"/>
                          </a:solidFill>
                          <a:latin typeface="+mn-lt"/>
                          <a:ea typeface="+mn-ea"/>
                          <a:cs typeface="+mn-cs"/>
                        </a:rPr>
                        <a:t> and the two in the same time cannot take place except in </a:t>
                      </a:r>
                      <a:r>
                        <a:rPr lang="en-US" sz="1800" b="1" kern="1200" dirty="0" smtClean="0">
                          <a:solidFill>
                            <a:schemeClr val="accent1"/>
                          </a:solidFill>
                          <a:latin typeface="+mn-lt"/>
                          <a:ea typeface="+mn-ea"/>
                          <a:cs typeface="+mn-cs"/>
                        </a:rPr>
                        <a:t>instantaneous </a:t>
                      </a:r>
                      <a:r>
                        <a:rPr lang="en-US" sz="1800" b="1" kern="1200" dirty="0" smtClean="0">
                          <a:solidFill>
                            <a:schemeClr val="tx1"/>
                          </a:solidFill>
                          <a:latin typeface="+mn-lt"/>
                          <a:ea typeface="+mn-ea"/>
                          <a:cs typeface="+mn-cs"/>
                        </a:rPr>
                        <a:t>motion.</a:t>
                      </a:r>
                      <a:endParaRPr lang="en-US" b="1" dirty="0"/>
                    </a:p>
                  </a:txBody>
                  <a:tcPr marL="182880" marR="182880" marT="91440" marB="91440">
                    <a:lnL w="12700" cmpd="sng">
                      <a:noFill/>
                    </a:lnL>
                    <a:lnB w="12700" cmpd="sng">
                      <a:noFill/>
                    </a:lnB>
                    <a:noFill/>
                  </a:tcPr>
                </a:tc>
                <a:tc>
                  <a:txBody>
                    <a:bodyPr/>
                    <a:lstStyle/>
                    <a:p>
                      <a:r>
                        <a:rPr lang="en-US" b="1" i="1" dirty="0" smtClean="0">
                          <a:solidFill>
                            <a:srgbClr val="FF0000"/>
                          </a:solidFill>
                        </a:rPr>
                        <a:t>Downfall:</a:t>
                      </a:r>
                      <a:r>
                        <a:rPr lang="en-US" b="1" dirty="0" smtClean="0">
                          <a:solidFill>
                            <a:srgbClr val="FF0000"/>
                          </a:solidFill>
                        </a:rPr>
                        <a:t> </a:t>
                      </a:r>
                      <a:r>
                        <a:rPr lang="en-US" b="1" dirty="0" smtClean="0">
                          <a:solidFill>
                            <a:schemeClr val="tx2"/>
                          </a:solidFill>
                        </a:rPr>
                        <a:t>Galileo assumes that ET is only possible if motion is </a:t>
                      </a:r>
                      <a:r>
                        <a:rPr lang="en-US" b="1" dirty="0" smtClean="0">
                          <a:solidFill>
                            <a:srgbClr val="FF0000"/>
                          </a:solidFill>
                        </a:rPr>
                        <a:t>instantaneous</a:t>
                      </a:r>
                      <a:r>
                        <a:rPr lang="en-US" b="1" dirty="0" smtClean="0">
                          <a:solidFill>
                            <a:schemeClr val="tx2"/>
                          </a:solidFill>
                        </a:rPr>
                        <a:t>. But it is also possible for</a:t>
                      </a:r>
                      <a:r>
                        <a:rPr lang="en-US" b="1" i="1" dirty="0" smtClean="0">
                          <a:solidFill>
                            <a:schemeClr val="tx2"/>
                          </a:solidFill>
                        </a:rPr>
                        <a:t> infinite time</a:t>
                      </a:r>
                      <a:r>
                        <a:rPr lang="en-US" b="1" dirty="0" smtClean="0">
                          <a:solidFill>
                            <a:schemeClr val="tx2"/>
                          </a:solidFill>
                        </a:rPr>
                        <a:t> motion.</a:t>
                      </a:r>
                      <a:endParaRPr lang="en-US" b="1" i="1" dirty="0">
                        <a:solidFill>
                          <a:srgbClr val="FF0000"/>
                        </a:solidFill>
                      </a:endParaRPr>
                    </a:p>
                  </a:txBody>
                  <a:tcPr marL="182880" marR="182880" marT="91440" marB="91440">
                    <a:lnR w="12700" cmpd="sng">
                      <a:noFill/>
                    </a:lnR>
                    <a:lnB w="12700" cmpd="sng">
                      <a:noFill/>
                    </a:lnB>
                    <a:noFill/>
                  </a:tcPr>
                </a:tc>
              </a:tr>
            </a:tbl>
          </a:graphicData>
        </a:graphic>
      </p:graphicFrame>
      <p:sp>
        <p:nvSpPr>
          <p:cNvPr id="6" name="TextBox 5"/>
          <p:cNvSpPr txBox="1"/>
          <p:nvPr/>
        </p:nvSpPr>
        <p:spPr>
          <a:xfrm>
            <a:off x="180974" y="1245658"/>
            <a:ext cx="683938" cy="646331"/>
          </a:xfrm>
          <a:prstGeom prst="rect">
            <a:avLst/>
          </a:prstGeom>
          <a:noFill/>
        </p:spPr>
        <p:txBody>
          <a:bodyPr wrap="none" rtlCol="0">
            <a:spAutoFit/>
          </a:bodyPr>
          <a:lstStyle/>
          <a:p>
            <a:r>
              <a:rPr lang="en-US" sz="3600" i="1" dirty="0" smtClean="0">
                <a:solidFill>
                  <a:srgbClr val="000000"/>
                </a:solidFill>
              </a:rPr>
              <a:t>1.</a:t>
            </a:r>
            <a:endParaRPr lang="en-US" sz="3600" i="1" dirty="0">
              <a:solidFill>
                <a:srgbClr val="000000"/>
              </a:solidFill>
            </a:endParaRPr>
          </a:p>
        </p:txBody>
      </p:sp>
      <p:sp>
        <p:nvSpPr>
          <p:cNvPr id="7" name="TextBox 6"/>
          <p:cNvSpPr txBox="1"/>
          <p:nvPr/>
        </p:nvSpPr>
        <p:spPr>
          <a:xfrm>
            <a:off x="180974" y="3074022"/>
            <a:ext cx="683938" cy="646331"/>
          </a:xfrm>
          <a:prstGeom prst="rect">
            <a:avLst/>
          </a:prstGeom>
          <a:noFill/>
        </p:spPr>
        <p:txBody>
          <a:bodyPr wrap="none" rtlCol="0">
            <a:spAutoFit/>
          </a:bodyPr>
          <a:lstStyle/>
          <a:p>
            <a:r>
              <a:rPr lang="en-US" sz="3600" i="1" dirty="0">
                <a:solidFill>
                  <a:srgbClr val="000000"/>
                </a:solidFill>
              </a:rPr>
              <a:t>2</a:t>
            </a:r>
            <a:r>
              <a:rPr lang="en-US" sz="3600" i="1" dirty="0" smtClean="0">
                <a:solidFill>
                  <a:srgbClr val="000000"/>
                </a:solidFill>
              </a:rPr>
              <a:t>.</a:t>
            </a:r>
            <a:endParaRPr lang="en-US" sz="3600" i="1" dirty="0">
              <a:solidFill>
                <a:srgbClr val="000000"/>
              </a:solidFill>
            </a:endParaRPr>
          </a:p>
        </p:txBody>
      </p:sp>
      <p:sp>
        <p:nvSpPr>
          <p:cNvPr id="8" name="TextBox 7"/>
          <p:cNvSpPr txBox="1"/>
          <p:nvPr/>
        </p:nvSpPr>
        <p:spPr>
          <a:xfrm>
            <a:off x="180974" y="4627904"/>
            <a:ext cx="683938" cy="646331"/>
          </a:xfrm>
          <a:prstGeom prst="rect">
            <a:avLst/>
          </a:prstGeom>
          <a:noFill/>
        </p:spPr>
        <p:txBody>
          <a:bodyPr wrap="none" rtlCol="0">
            <a:spAutoFit/>
          </a:bodyPr>
          <a:lstStyle/>
          <a:p>
            <a:r>
              <a:rPr lang="en-US" sz="3600" i="1" dirty="0" smtClean="0">
                <a:solidFill>
                  <a:srgbClr val="000000"/>
                </a:solidFill>
              </a:rPr>
              <a:t>3.</a:t>
            </a:r>
            <a:endParaRPr lang="en-US" sz="3600" i="1" dirty="0">
              <a:solidFill>
                <a:srgbClr val="000000"/>
              </a:solidFill>
            </a:endParaRPr>
          </a:p>
        </p:txBody>
      </p:sp>
      <p:sp>
        <p:nvSpPr>
          <p:cNvPr id="9" name="TextBox 8"/>
          <p:cNvSpPr txBox="1"/>
          <p:nvPr/>
        </p:nvSpPr>
        <p:spPr>
          <a:xfrm>
            <a:off x="180974" y="5628963"/>
            <a:ext cx="683938" cy="646331"/>
          </a:xfrm>
          <a:prstGeom prst="rect">
            <a:avLst/>
          </a:prstGeom>
          <a:noFill/>
        </p:spPr>
        <p:txBody>
          <a:bodyPr wrap="none" rtlCol="0">
            <a:spAutoFit/>
          </a:bodyPr>
          <a:lstStyle/>
          <a:p>
            <a:r>
              <a:rPr lang="en-US" sz="3600" i="1" dirty="0">
                <a:solidFill>
                  <a:srgbClr val="000000"/>
                </a:solidFill>
              </a:rPr>
              <a:t>4</a:t>
            </a:r>
            <a:r>
              <a:rPr lang="en-US" sz="3600" i="1" dirty="0" smtClean="0">
                <a:solidFill>
                  <a:srgbClr val="000000"/>
                </a:solidFill>
              </a:rPr>
              <a:t>.</a:t>
            </a:r>
            <a:endParaRPr lang="en-US" sz="3600" i="1" dirty="0">
              <a:solidFill>
                <a:srgbClr val="000000"/>
              </a:solidFill>
            </a:endParaRPr>
          </a:p>
        </p:txBody>
      </p:sp>
      <p:sp>
        <p:nvSpPr>
          <p:cNvPr id="10" name="Slide Number Placeholder 9"/>
          <p:cNvSpPr>
            <a:spLocks noGrp="1"/>
          </p:cNvSpPr>
          <p:nvPr>
            <p:ph type="sldNum" sz="quarter" idx="12"/>
          </p:nvPr>
        </p:nvSpPr>
        <p:spPr/>
        <p:txBody>
          <a:bodyPr/>
          <a:lstStyle/>
          <a:p>
            <a:fld id="{02D71155-A7FA-0349-9C74-59B383BFA77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09176" y="3003181"/>
            <a:ext cx="8782532" cy="954107"/>
          </a:xfrm>
          <a:prstGeom prst="rect">
            <a:avLst/>
          </a:prstGeom>
          <a:noFill/>
        </p:spPr>
        <p:txBody>
          <a:bodyPr wrap="square" rtlCol="0">
            <a:spAutoFit/>
          </a:bodyPr>
          <a:lstStyle/>
          <a:p>
            <a:pPr algn="ctr"/>
            <a:r>
              <a:rPr lang="en-US" sz="3200" b="1" dirty="0" smtClean="0">
                <a:solidFill>
                  <a:schemeClr val="accent1"/>
                </a:solidFill>
              </a:rPr>
              <a:t>Scaling</a:t>
            </a:r>
          </a:p>
          <a:p>
            <a:pPr algn="ctr"/>
            <a:r>
              <a:rPr lang="en-US" sz="2400" b="1" dirty="0" smtClean="0"/>
              <a:t>The Overlooked Context</a:t>
            </a:r>
          </a:p>
        </p:txBody>
      </p:sp>
      <p:sp>
        <p:nvSpPr>
          <p:cNvPr id="3" name="Slide Number Placeholder 2"/>
          <p:cNvSpPr>
            <a:spLocks noGrp="1"/>
          </p:cNvSpPr>
          <p:nvPr>
            <p:ph type="sldNum" sz="quarter" idx="12"/>
          </p:nvPr>
        </p:nvSpPr>
        <p:spPr/>
        <p:txBody>
          <a:bodyPr/>
          <a:lstStyle/>
          <a:p>
            <a:fld id="{02D71155-A7FA-0349-9C74-59B383BFA77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4207430" y="2271889"/>
            <a:ext cx="4551957" cy="892552"/>
          </a:xfrm>
          <a:prstGeom prst="rect">
            <a:avLst/>
          </a:prstGeom>
          <a:noFill/>
        </p:spPr>
        <p:txBody>
          <a:bodyPr wrap="square" rtlCol="0">
            <a:spAutoFit/>
          </a:bodyPr>
          <a:lstStyle/>
          <a:p>
            <a:r>
              <a:rPr lang="en-US" sz="2600" b="1" dirty="0" smtClean="0"/>
              <a:t>1. The </a:t>
            </a:r>
            <a:r>
              <a:rPr lang="en-US" sz="2600" b="1" i="1" dirty="0" smtClean="0"/>
              <a:t>Two New Sciences</a:t>
            </a:r>
            <a:r>
              <a:rPr lang="en-US" sz="2600" b="1" dirty="0" smtClean="0"/>
              <a:t> is largely about scaling.</a:t>
            </a:r>
          </a:p>
        </p:txBody>
      </p:sp>
      <p:sp>
        <p:nvSpPr>
          <p:cNvPr id="4" name="Rectangle 3"/>
          <p:cNvSpPr/>
          <p:nvPr/>
        </p:nvSpPr>
        <p:spPr>
          <a:xfrm>
            <a:off x="4207430" y="3378261"/>
            <a:ext cx="4551957" cy="1631216"/>
          </a:xfrm>
          <a:prstGeom prst="rect">
            <a:avLst/>
          </a:prstGeom>
        </p:spPr>
        <p:txBody>
          <a:bodyPr wrap="square">
            <a:spAutoFit/>
          </a:bodyPr>
          <a:lstStyle/>
          <a:p>
            <a:r>
              <a:rPr lang="en-US" sz="2000" b="1" i="1" dirty="0" smtClean="0"/>
              <a:t>What is the effect on the support blocks required when you </a:t>
            </a:r>
            <a:r>
              <a:rPr lang="en-US" sz="2000" b="1" i="1" dirty="0" smtClean="0">
                <a:solidFill>
                  <a:srgbClr val="FF0000"/>
                </a:solidFill>
              </a:rPr>
              <a:t>scale up a boat?</a:t>
            </a:r>
          </a:p>
          <a:p>
            <a:pPr algn="r"/>
            <a:r>
              <a:rPr lang="en-US" sz="2000" b="1" dirty="0" smtClean="0"/>
              <a:t>— </a:t>
            </a:r>
            <a:r>
              <a:rPr lang="en-US" sz="2000" b="1" dirty="0" err="1" smtClean="0"/>
              <a:t>Sagredo’s</a:t>
            </a:r>
            <a:r>
              <a:rPr lang="en-US" sz="2000" b="1" dirty="0" smtClean="0"/>
              <a:t> opening query</a:t>
            </a:r>
          </a:p>
          <a:p>
            <a:endParaRPr lang="en-US" sz="2000" b="1" i="1" dirty="0" smtClean="0">
              <a:solidFill>
                <a:srgbClr val="FF0000"/>
              </a:solidFill>
            </a:endParaRPr>
          </a:p>
        </p:txBody>
      </p:sp>
      <p:pic>
        <p:nvPicPr>
          <p:cNvPr id="7" name="Picture 6"/>
          <p:cNvPicPr>
            <a:picLocks noChangeAspect="1"/>
          </p:cNvPicPr>
          <p:nvPr/>
        </p:nvPicPr>
        <p:blipFill>
          <a:blip r:embed="rId2"/>
          <a:stretch>
            <a:fillRect/>
          </a:stretch>
        </p:blipFill>
        <p:spPr>
          <a:xfrm>
            <a:off x="198966" y="934900"/>
            <a:ext cx="3864858" cy="5090542"/>
          </a:xfrm>
          <a:prstGeom prst="rect">
            <a:avLst/>
          </a:prstGeom>
        </p:spPr>
      </p:pic>
      <p:sp>
        <p:nvSpPr>
          <p:cNvPr id="5" name="Slide Number Placeholder 4"/>
          <p:cNvSpPr>
            <a:spLocks noGrp="1"/>
          </p:cNvSpPr>
          <p:nvPr>
            <p:ph type="sldNum" sz="quarter" idx="12"/>
          </p:nvPr>
        </p:nvSpPr>
        <p:spPr/>
        <p:txBody>
          <a:bodyPr/>
          <a:lstStyle/>
          <a:p>
            <a:fld id="{02D71155-A7FA-0349-9C74-59B383BFA775}"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14181" y="1185333"/>
            <a:ext cx="8127439" cy="892552"/>
          </a:xfrm>
          <a:prstGeom prst="rect">
            <a:avLst/>
          </a:prstGeom>
          <a:noFill/>
        </p:spPr>
        <p:txBody>
          <a:bodyPr wrap="square" rtlCol="0">
            <a:spAutoFit/>
          </a:bodyPr>
          <a:lstStyle/>
          <a:p>
            <a:r>
              <a:rPr lang="en-US" sz="2600" b="1" dirty="0" smtClean="0"/>
              <a:t>2. Galileo displays adeptness at expressing a variety of arguments in terms of scaling.</a:t>
            </a:r>
            <a:endParaRPr lang="en-US" sz="2600" b="1" dirty="0" smtClean="0">
              <a:solidFill>
                <a:schemeClr val="accent1"/>
              </a:solidFill>
            </a:endParaRPr>
          </a:p>
        </p:txBody>
      </p:sp>
      <p:graphicFrame>
        <p:nvGraphicFramePr>
          <p:cNvPr id="53250" name="Object 2"/>
          <p:cNvGraphicFramePr>
            <a:graphicFrameLocks noChangeAspect="1"/>
          </p:cNvGraphicFramePr>
          <p:nvPr/>
        </p:nvGraphicFramePr>
        <p:xfrm>
          <a:off x="2168876" y="2163623"/>
          <a:ext cx="4900789" cy="2930369"/>
        </p:xfrm>
        <a:graphic>
          <a:graphicData uri="http://schemas.openxmlformats.org/presentationml/2006/ole">
            <p:oleObj spid="_x0000_s53250" name="Document" r:id="rId3" imgW="2463800" imgH="1473200" progId="Word.Document.12">
              <p:link updateAutomatic="1"/>
            </p:oleObj>
          </a:graphicData>
        </a:graphic>
      </p:graphicFrame>
      <p:sp>
        <p:nvSpPr>
          <p:cNvPr id="5" name="Rectangle 4"/>
          <p:cNvSpPr/>
          <p:nvPr/>
        </p:nvSpPr>
        <p:spPr>
          <a:xfrm>
            <a:off x="514180" y="5359394"/>
            <a:ext cx="8127439" cy="707886"/>
          </a:xfrm>
          <a:prstGeom prst="rect">
            <a:avLst/>
          </a:prstGeom>
        </p:spPr>
        <p:txBody>
          <a:bodyPr wrap="square">
            <a:spAutoFit/>
          </a:bodyPr>
          <a:lstStyle/>
          <a:p>
            <a:r>
              <a:rPr lang="en-US" sz="2000" b="1" dirty="0" smtClean="0"/>
              <a:t>Discussion of the strength of cylinders, and also </a:t>
            </a:r>
            <a:r>
              <a:rPr lang="en-US" sz="2000" b="1" dirty="0" smtClean="0">
                <a:solidFill>
                  <a:srgbClr val="FF0000"/>
                </a:solidFill>
              </a:rPr>
              <a:t>irregular objects</a:t>
            </a:r>
            <a:r>
              <a:rPr lang="en-US" sz="2000" b="1" dirty="0" smtClean="0"/>
              <a:t>, under scaling.</a:t>
            </a:r>
            <a:endParaRPr lang="en-US" sz="2000" b="1" dirty="0" smtClean="0">
              <a:solidFill>
                <a:schemeClr val="accent1"/>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61409" y="2093528"/>
            <a:ext cx="7769906" cy="892552"/>
          </a:xfrm>
          <a:prstGeom prst="rect">
            <a:avLst/>
          </a:prstGeom>
          <a:noFill/>
        </p:spPr>
        <p:txBody>
          <a:bodyPr wrap="square" rtlCol="0">
            <a:spAutoFit/>
          </a:bodyPr>
          <a:lstStyle/>
          <a:p>
            <a:r>
              <a:rPr lang="en-US" sz="2600" b="1" dirty="0" smtClean="0"/>
              <a:t>3. Galileo expresses a similar scaling argument </a:t>
            </a:r>
            <a:r>
              <a:rPr lang="en-US" sz="2600" b="1" i="1" dirty="0" smtClean="0"/>
              <a:t>a few pages </a:t>
            </a:r>
            <a:r>
              <a:rPr lang="en-US" sz="2600" b="1" dirty="0" smtClean="0"/>
              <a:t>before </a:t>
            </a:r>
            <a:r>
              <a:rPr lang="en-US" sz="2600" b="1" smtClean="0"/>
              <a:t>the passage in </a:t>
            </a:r>
            <a:r>
              <a:rPr lang="en-US" sz="2600" b="1" dirty="0" smtClean="0"/>
              <a:t>question</a:t>
            </a:r>
            <a:r>
              <a:rPr lang="en-US" sz="2600" b="1" i="1" dirty="0" smtClean="0"/>
              <a:t>.</a:t>
            </a:r>
            <a:endParaRPr lang="en-US" sz="2600" b="1" i="1" dirty="0" smtClean="0">
              <a:solidFill>
                <a:schemeClr val="accent1"/>
              </a:solidFill>
            </a:endParaRPr>
          </a:p>
        </p:txBody>
      </p:sp>
      <p:sp>
        <p:nvSpPr>
          <p:cNvPr id="5" name="Rectangle 4"/>
          <p:cNvSpPr/>
          <p:nvPr/>
        </p:nvSpPr>
        <p:spPr>
          <a:xfrm>
            <a:off x="661409" y="3167405"/>
            <a:ext cx="7769906" cy="1323439"/>
          </a:xfrm>
          <a:prstGeom prst="rect">
            <a:avLst/>
          </a:prstGeom>
        </p:spPr>
        <p:txBody>
          <a:bodyPr wrap="square">
            <a:spAutoFit/>
          </a:bodyPr>
          <a:lstStyle/>
          <a:p>
            <a:r>
              <a:rPr lang="en-US" sz="2000" b="1" dirty="0" smtClean="0"/>
              <a:t>“If a [uniformly moving] moveable passes through two spaces in equal times, these spaces will be to one another as the speeds. And </a:t>
            </a:r>
            <a:r>
              <a:rPr lang="en-US" sz="2000" b="1" dirty="0" smtClean="0">
                <a:solidFill>
                  <a:srgbClr val="FF0000"/>
                </a:solidFill>
              </a:rPr>
              <a:t>if the spaces are as the speeds, the time will be equal</a:t>
            </a:r>
            <a:r>
              <a:rPr lang="en-US" sz="2000" b="1" dirty="0" smtClean="0"/>
              <a:t>” (</a:t>
            </a:r>
            <a:r>
              <a:rPr lang="en-US" sz="2000" b="1" dirty="0" smtClean="0">
                <a:solidFill>
                  <a:srgbClr val="000000"/>
                </a:solidFill>
              </a:rPr>
              <a:t>Proposition II Theorem II).</a:t>
            </a:r>
            <a:endParaRPr lang="en-US" sz="2000" b="1" dirty="0">
              <a:solidFill>
                <a:srgbClr val="000000"/>
              </a:solidFill>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GalileoSketch.jpg"/>
          <p:cNvPicPr>
            <a:picLocks noChangeAspect="1"/>
          </p:cNvPicPr>
          <p:nvPr/>
        </p:nvPicPr>
        <p:blipFill>
          <a:blip r:embed="rId2"/>
          <a:stretch>
            <a:fillRect/>
          </a:stretch>
        </p:blipFill>
        <p:spPr>
          <a:xfrm>
            <a:off x="0" y="2465294"/>
            <a:ext cx="3854824" cy="4069610"/>
          </a:xfrm>
          <a:prstGeom prst="rect">
            <a:avLst/>
          </a:prstGeom>
        </p:spPr>
      </p:pic>
      <p:sp>
        <p:nvSpPr>
          <p:cNvPr id="6" name="TextBox 5"/>
          <p:cNvSpPr txBox="1"/>
          <p:nvPr/>
        </p:nvSpPr>
        <p:spPr>
          <a:xfrm>
            <a:off x="3609231" y="2465294"/>
            <a:ext cx="5003429" cy="3046988"/>
          </a:xfrm>
          <a:prstGeom prst="rect">
            <a:avLst/>
          </a:prstGeom>
          <a:noFill/>
        </p:spPr>
        <p:txBody>
          <a:bodyPr wrap="square" rtlCol="0">
            <a:spAutoFit/>
          </a:bodyPr>
          <a:lstStyle/>
          <a:p>
            <a:pPr algn="r"/>
            <a:r>
              <a:rPr lang="en-US" sz="2400" b="1" dirty="0" smtClean="0"/>
              <a:t>“Uniformly accelerated motion is  that in which the </a:t>
            </a:r>
            <a:r>
              <a:rPr lang="en-US" sz="2400" b="1" dirty="0" smtClean="0">
                <a:solidFill>
                  <a:schemeClr val="accent1"/>
                </a:solidFill>
              </a:rPr>
              <a:t>speed </a:t>
            </a:r>
            <a:r>
              <a:rPr lang="en-US" sz="2400" b="1" dirty="0" smtClean="0"/>
              <a:t>goes increasing according to the increase of </a:t>
            </a:r>
            <a:r>
              <a:rPr lang="en-US" sz="2400" b="1" dirty="0" smtClean="0">
                <a:solidFill>
                  <a:schemeClr val="accent1"/>
                </a:solidFill>
              </a:rPr>
              <a:t>space </a:t>
            </a:r>
            <a:r>
              <a:rPr lang="en-US" sz="2400" b="1" dirty="0" smtClean="0">
                <a:solidFill>
                  <a:srgbClr val="FF0000"/>
                </a:solidFill>
              </a:rPr>
              <a:t>traversed</a:t>
            </a:r>
            <a:r>
              <a:rPr lang="en-US" sz="2400" b="1" dirty="0" smtClean="0"/>
              <a:t>.”</a:t>
            </a:r>
          </a:p>
          <a:p>
            <a:pPr algn="r"/>
            <a:endParaRPr lang="en-US" sz="2400" b="1" dirty="0" smtClean="0"/>
          </a:p>
          <a:p>
            <a:pPr algn="r"/>
            <a:endParaRPr lang="en-US" sz="2400" b="1" dirty="0" smtClean="0"/>
          </a:p>
          <a:p>
            <a:pPr algn="r"/>
            <a:r>
              <a:rPr lang="en-US" sz="2400" b="1" dirty="0" smtClean="0"/>
              <a:t>— </a:t>
            </a:r>
            <a:r>
              <a:rPr lang="en-US" sz="2400" b="1" dirty="0" err="1" smtClean="0"/>
              <a:t>Sagredo</a:t>
            </a:r>
            <a:endParaRPr lang="en-US" sz="2400" b="1" dirty="0" smtClean="0"/>
          </a:p>
          <a:p>
            <a:pPr algn="r"/>
            <a:r>
              <a:rPr lang="en-US" sz="2400" b="1" i="1" dirty="0" smtClean="0"/>
              <a:t>Two New Sciences</a:t>
            </a:r>
            <a:endParaRPr lang="en-US" sz="2400" b="1" dirty="0"/>
          </a:p>
        </p:txBody>
      </p:sp>
      <p:sp>
        <p:nvSpPr>
          <p:cNvPr id="9" name="TextBox 8"/>
          <p:cNvSpPr txBox="1"/>
          <p:nvPr/>
        </p:nvSpPr>
        <p:spPr>
          <a:xfrm>
            <a:off x="1495983" y="1224896"/>
            <a:ext cx="4953249" cy="523220"/>
          </a:xfrm>
          <a:prstGeom prst="rect">
            <a:avLst/>
          </a:prstGeom>
          <a:noFill/>
        </p:spPr>
        <p:txBody>
          <a:bodyPr wrap="none" rtlCol="0">
            <a:spAutoFit/>
          </a:bodyPr>
          <a:lstStyle/>
          <a:p>
            <a:r>
              <a:rPr lang="en-US" sz="2800" b="1" dirty="0" smtClean="0">
                <a:solidFill>
                  <a:srgbClr val="FF0000"/>
                </a:solidFill>
              </a:rPr>
              <a:t>Speed-Distance </a:t>
            </a:r>
            <a:r>
              <a:rPr lang="en-US" sz="2800" b="1" dirty="0" smtClean="0"/>
              <a:t>Law of Fall:</a:t>
            </a:r>
            <a:endParaRPr lang="en-US" sz="2800" b="1" dirty="0"/>
          </a:p>
        </p:txBody>
      </p:sp>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499412" y="1306325"/>
            <a:ext cx="1079500" cy="330200"/>
          </a:xfrm>
          <a:prstGeom prst="rect">
            <a:avLst/>
          </a:prstGeom>
        </p:spPr>
      </p:pic>
      <p:sp>
        <p:nvSpPr>
          <p:cNvPr id="8" name="Slide Number Placeholder 7"/>
          <p:cNvSpPr>
            <a:spLocks noGrp="1"/>
          </p:cNvSpPr>
          <p:nvPr>
            <p:ph type="sldNum" sz="quarter" idx="12"/>
          </p:nvPr>
        </p:nvSpPr>
        <p:spPr/>
        <p:txBody>
          <a:bodyPr/>
          <a:lstStyle/>
          <a:p>
            <a:fld id="{02D71155-A7FA-0349-9C74-59B383BFA77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ALILEO-DIAGRAM.jpg"/>
          <p:cNvPicPr>
            <a:picLocks noChangeAspect="1"/>
          </p:cNvPicPr>
          <p:nvPr/>
        </p:nvPicPr>
        <p:blipFill>
          <a:blip r:embed="rId2"/>
          <a:stretch>
            <a:fillRect/>
          </a:stretch>
        </p:blipFill>
        <p:spPr>
          <a:xfrm>
            <a:off x="3083463" y="2906889"/>
            <a:ext cx="3221934" cy="3484916"/>
          </a:xfrm>
          <a:prstGeom prst="rect">
            <a:avLst/>
          </a:prstGeom>
        </p:spPr>
      </p:pic>
      <p:sp>
        <p:nvSpPr>
          <p:cNvPr id="4" name="TextBox 3"/>
          <p:cNvSpPr txBox="1"/>
          <p:nvPr/>
        </p:nvSpPr>
        <p:spPr>
          <a:xfrm>
            <a:off x="661409" y="2093528"/>
            <a:ext cx="7769906" cy="1292662"/>
          </a:xfrm>
          <a:prstGeom prst="rect">
            <a:avLst/>
          </a:prstGeom>
          <a:noFill/>
        </p:spPr>
        <p:txBody>
          <a:bodyPr wrap="square" rtlCol="0">
            <a:spAutoFit/>
          </a:bodyPr>
          <a:lstStyle/>
          <a:p>
            <a:r>
              <a:rPr lang="en-US" sz="2600" b="1" dirty="0" smtClean="0"/>
              <a:t>4. A precise instance of the scaling theorem follows immediately from Galileo’s results on inclined planes.</a:t>
            </a:r>
            <a:endParaRPr lang="en-US" sz="2600" b="1" i="1" dirty="0" smtClean="0">
              <a:solidFill>
                <a:schemeClr val="accent1"/>
              </a:solidFill>
            </a:endParaRPr>
          </a:p>
        </p:txBody>
      </p:sp>
      <p:sp>
        <p:nvSpPr>
          <p:cNvPr id="5" name="Slide Number Placeholder 4"/>
          <p:cNvSpPr>
            <a:spLocks noGrp="1"/>
          </p:cNvSpPr>
          <p:nvPr>
            <p:ph type="sldNum" sz="quarter" idx="12"/>
          </p:nvPr>
        </p:nvSpPr>
        <p:spPr/>
        <p:txBody>
          <a:bodyPr/>
          <a:lstStyle/>
          <a:p>
            <a:fld id="{02D71155-A7FA-0349-9C74-59B383BFA77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61409" y="3140270"/>
            <a:ext cx="7769906" cy="492443"/>
          </a:xfrm>
          <a:prstGeom prst="rect">
            <a:avLst/>
          </a:prstGeom>
          <a:noFill/>
        </p:spPr>
        <p:txBody>
          <a:bodyPr wrap="square" rtlCol="0">
            <a:spAutoFit/>
          </a:bodyPr>
          <a:lstStyle/>
          <a:p>
            <a:r>
              <a:rPr lang="en-US" sz="2600" b="1" dirty="0" smtClean="0"/>
              <a:t>5. The argument in Galilean diagrams</a:t>
            </a:r>
            <a:endParaRPr lang="en-US" sz="2600" b="1" i="1" dirty="0" smtClean="0">
              <a:solidFill>
                <a:schemeClr val="accent1"/>
              </a:solidFill>
            </a:endParaRPr>
          </a:p>
        </p:txBody>
      </p:sp>
      <p:sp>
        <p:nvSpPr>
          <p:cNvPr id="3" name="Slide Number Placeholder 2"/>
          <p:cNvSpPr>
            <a:spLocks noGrp="1"/>
          </p:cNvSpPr>
          <p:nvPr>
            <p:ph type="sldNum" sz="quarter" idx="12"/>
          </p:nvPr>
        </p:nvSpPr>
        <p:spPr/>
        <p:txBody>
          <a:bodyPr/>
          <a:lstStyle/>
          <a:p>
            <a:fld id="{02D71155-A7FA-0349-9C74-59B383BFA77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orged152r3.jpg"/>
          <p:cNvPicPr>
            <a:picLocks noChangeAspect="1"/>
          </p:cNvPicPr>
          <p:nvPr/>
        </p:nvPicPr>
        <p:blipFill>
          <a:blip r:embed="rId2"/>
          <a:stretch>
            <a:fillRect/>
          </a:stretch>
        </p:blipFill>
        <p:spPr>
          <a:xfrm>
            <a:off x="933841" y="302189"/>
            <a:ext cx="7343389" cy="6247231"/>
          </a:xfrm>
          <a:prstGeom prst="rect">
            <a:avLst/>
          </a:prstGeom>
          <a:ln w="25400" cap="flat" cmpd="sng" algn="ctr">
            <a:solidFill>
              <a:schemeClr val="tx1">
                <a:lumMod val="75000"/>
                <a:lumOff val="25000"/>
              </a:schemeClr>
            </a:solidFill>
            <a:prstDash val="solid"/>
            <a:round/>
            <a:headEnd type="none" w="med" len="med"/>
            <a:tailEnd type="none" w="med" len="med"/>
          </a:ln>
        </p:spPr>
      </p:pic>
      <p:sp>
        <p:nvSpPr>
          <p:cNvPr id="3" name="Slide Number Placeholder 2"/>
          <p:cNvSpPr>
            <a:spLocks noGrp="1"/>
          </p:cNvSpPr>
          <p:nvPr>
            <p:ph type="sldNum" sz="quarter" idx="12"/>
          </p:nvPr>
        </p:nvSpPr>
        <p:spPr/>
        <p:txBody>
          <a:bodyPr/>
          <a:lstStyle/>
          <a:p>
            <a:fld id="{02D71155-A7FA-0349-9C74-59B383BFA77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53880" y="2973299"/>
            <a:ext cx="6559176" cy="954107"/>
          </a:xfrm>
          <a:prstGeom prst="rect">
            <a:avLst/>
          </a:prstGeom>
          <a:noFill/>
        </p:spPr>
        <p:txBody>
          <a:bodyPr wrap="square" rtlCol="0">
            <a:spAutoFit/>
          </a:bodyPr>
          <a:lstStyle/>
          <a:p>
            <a:r>
              <a:rPr lang="en-US" sz="2800" b="1" dirty="0" smtClean="0">
                <a:solidFill>
                  <a:schemeClr val="accent1"/>
                </a:solidFill>
              </a:rPr>
              <a:t>Downfall:</a:t>
            </a:r>
            <a:r>
              <a:rPr lang="en-US" sz="2800" b="1" dirty="0"/>
              <a:t> </a:t>
            </a:r>
            <a:r>
              <a:rPr lang="en-US" sz="2800" b="1" dirty="0" smtClean="0">
                <a:solidFill>
                  <a:srgbClr val="000000"/>
                </a:solidFill>
              </a:rPr>
              <a:t>Why did Galileo miss the infinite time solution?</a:t>
            </a:r>
          </a:p>
        </p:txBody>
      </p:sp>
      <p:sp>
        <p:nvSpPr>
          <p:cNvPr id="3" name="Slide Number Placeholder 2"/>
          <p:cNvSpPr>
            <a:spLocks noGrp="1"/>
          </p:cNvSpPr>
          <p:nvPr>
            <p:ph type="sldNum" sz="quarter" idx="12"/>
          </p:nvPr>
        </p:nvSpPr>
        <p:spPr/>
        <p:txBody>
          <a:bodyPr/>
          <a:lstStyle/>
          <a:p>
            <a:fld id="{02D71155-A7FA-0349-9C74-59B383BFA77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313993" y="2973299"/>
            <a:ext cx="6559176" cy="523220"/>
          </a:xfrm>
          <a:prstGeom prst="rect">
            <a:avLst/>
          </a:prstGeom>
          <a:noFill/>
        </p:spPr>
        <p:txBody>
          <a:bodyPr wrap="square" rtlCol="0">
            <a:spAutoFit/>
          </a:bodyPr>
          <a:lstStyle/>
          <a:p>
            <a:pPr algn="ctr"/>
            <a:r>
              <a:rPr lang="en-US" sz="2800" b="1" dirty="0" smtClean="0"/>
              <a:t>Two types of infinity</a:t>
            </a:r>
          </a:p>
        </p:txBody>
      </p:sp>
      <p:sp>
        <p:nvSpPr>
          <p:cNvPr id="3" name="Slide Number Placeholder 2"/>
          <p:cNvSpPr>
            <a:spLocks noGrp="1"/>
          </p:cNvSpPr>
          <p:nvPr>
            <p:ph type="sldNum" sz="quarter" idx="12"/>
          </p:nvPr>
        </p:nvSpPr>
        <p:spPr/>
        <p:txBody>
          <a:bodyPr/>
          <a:lstStyle/>
          <a:p>
            <a:fld id="{02D71155-A7FA-0349-9C74-59B383BFA77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53880" y="2709333"/>
            <a:ext cx="6559176" cy="1384995"/>
          </a:xfrm>
          <a:prstGeom prst="rect">
            <a:avLst/>
          </a:prstGeom>
          <a:noFill/>
        </p:spPr>
        <p:txBody>
          <a:bodyPr wrap="square" rtlCol="0">
            <a:spAutoFit/>
          </a:bodyPr>
          <a:lstStyle/>
          <a:p>
            <a:r>
              <a:rPr lang="en-US" sz="2800" b="1" dirty="0" smtClean="0">
                <a:solidFill>
                  <a:schemeClr val="accent1"/>
                </a:solidFill>
              </a:rPr>
              <a:t>1. Counting </a:t>
            </a:r>
            <a:r>
              <a:rPr lang="en-US" sz="2800" b="1" dirty="0" smtClean="0"/>
              <a:t>an infinite number of objects: a rolling wheel may cross “</a:t>
            </a:r>
            <a:r>
              <a:rPr lang="en-US" sz="2800" b="1" dirty="0" smtClean="0">
                <a:solidFill>
                  <a:schemeClr val="accent1"/>
                </a:solidFill>
              </a:rPr>
              <a:t>infinitely many </a:t>
            </a:r>
            <a:r>
              <a:rPr lang="en-US" sz="2800" b="1" dirty="0" smtClean="0"/>
              <a:t>voids” (Day 1)</a:t>
            </a:r>
            <a:endParaRPr lang="en-US" sz="2800" b="1" dirty="0" smtClean="0">
              <a:solidFill>
                <a:srgbClr val="000000"/>
              </a:solidFill>
            </a:endParaRPr>
          </a:p>
        </p:txBody>
      </p:sp>
      <p:sp>
        <p:nvSpPr>
          <p:cNvPr id="3" name="Slide Number Placeholder 2"/>
          <p:cNvSpPr>
            <a:spLocks noGrp="1"/>
          </p:cNvSpPr>
          <p:nvPr>
            <p:ph type="sldNum" sz="quarter" idx="12"/>
          </p:nvPr>
        </p:nvSpPr>
        <p:spPr/>
        <p:txBody>
          <a:bodyPr/>
          <a:lstStyle/>
          <a:p>
            <a:fld id="{02D71155-A7FA-0349-9C74-59B383BFA77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53880" y="2709333"/>
            <a:ext cx="6559176" cy="1384995"/>
          </a:xfrm>
          <a:prstGeom prst="rect">
            <a:avLst/>
          </a:prstGeom>
          <a:noFill/>
        </p:spPr>
        <p:txBody>
          <a:bodyPr wrap="square" rtlCol="0">
            <a:spAutoFit/>
          </a:bodyPr>
          <a:lstStyle/>
          <a:p>
            <a:r>
              <a:rPr lang="en-US" sz="2800" b="1" dirty="0" smtClean="0">
                <a:solidFill>
                  <a:schemeClr val="accent1"/>
                </a:solidFill>
              </a:rPr>
              <a:t>2. Approaching </a:t>
            </a:r>
            <a:r>
              <a:rPr lang="en-US" sz="2800" b="1" dirty="0" smtClean="0">
                <a:solidFill>
                  <a:srgbClr val="000000"/>
                </a:solidFill>
              </a:rPr>
              <a:t>an infinite physical magnitude</a:t>
            </a:r>
            <a:r>
              <a:rPr lang="en-US" sz="2800" b="1" dirty="0" smtClean="0"/>
              <a:t>: one may “increase </a:t>
            </a:r>
            <a:r>
              <a:rPr lang="en-US" sz="2800" b="1" i="1" dirty="0" smtClean="0">
                <a:solidFill>
                  <a:srgbClr val="FF0000"/>
                </a:solidFill>
              </a:rPr>
              <a:t>in infinitum</a:t>
            </a:r>
            <a:r>
              <a:rPr lang="en-US" sz="2800" b="1" dirty="0" smtClean="0">
                <a:solidFill>
                  <a:srgbClr val="FF0000"/>
                </a:solidFill>
              </a:rPr>
              <a:t> </a:t>
            </a:r>
            <a:r>
              <a:rPr lang="en-US" sz="2800" b="1" dirty="0" smtClean="0"/>
              <a:t>the force applied” (Day 1)</a:t>
            </a:r>
            <a:endParaRPr lang="en-US" sz="2800" b="1" dirty="0" smtClean="0">
              <a:solidFill>
                <a:srgbClr val="000000"/>
              </a:solidFill>
            </a:endParaRPr>
          </a:p>
        </p:txBody>
      </p:sp>
      <p:sp>
        <p:nvSpPr>
          <p:cNvPr id="3" name="Slide Number Placeholder 2"/>
          <p:cNvSpPr>
            <a:spLocks noGrp="1"/>
          </p:cNvSpPr>
          <p:nvPr>
            <p:ph type="sldNum" sz="quarter" idx="12"/>
          </p:nvPr>
        </p:nvSpPr>
        <p:spPr/>
        <p:txBody>
          <a:bodyPr/>
          <a:lstStyle/>
          <a:p>
            <a:fld id="{02D71155-A7FA-0349-9C74-59B383BFA77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707800" y="2173111"/>
            <a:ext cx="5869870" cy="2677656"/>
          </a:xfrm>
          <a:prstGeom prst="rect">
            <a:avLst/>
          </a:prstGeom>
          <a:noFill/>
        </p:spPr>
        <p:txBody>
          <a:bodyPr wrap="square" rtlCol="0">
            <a:spAutoFit/>
          </a:bodyPr>
          <a:lstStyle/>
          <a:p>
            <a:r>
              <a:rPr lang="en-US" sz="2800" b="1" dirty="0" smtClean="0">
                <a:solidFill>
                  <a:schemeClr val="accent1"/>
                </a:solidFill>
              </a:rPr>
              <a:t>Counting: </a:t>
            </a:r>
            <a:r>
              <a:rPr lang="en-US" sz="2800" b="1" dirty="0" smtClean="0"/>
              <a:t>Galileo appears willing to discuss this kind of infinity.</a:t>
            </a:r>
          </a:p>
          <a:p>
            <a:endParaRPr lang="en-US" sz="2800" b="1" dirty="0" smtClean="0"/>
          </a:p>
          <a:p>
            <a:r>
              <a:rPr lang="en-US" sz="2800" b="1" dirty="0" smtClean="0">
                <a:solidFill>
                  <a:schemeClr val="accent1"/>
                </a:solidFill>
              </a:rPr>
              <a:t>Physical magnitudes (like time): </a:t>
            </a:r>
            <a:r>
              <a:rPr lang="en-US" sz="2800" b="1" dirty="0" smtClean="0"/>
              <a:t>Galileo seems to restrict himself to an arbitrary increase.</a:t>
            </a:r>
          </a:p>
        </p:txBody>
      </p:sp>
      <p:sp>
        <p:nvSpPr>
          <p:cNvPr id="3" name="Slide Number Placeholder 2"/>
          <p:cNvSpPr>
            <a:spLocks noGrp="1"/>
          </p:cNvSpPr>
          <p:nvPr>
            <p:ph type="sldNum" sz="quarter" idx="12"/>
          </p:nvPr>
        </p:nvSpPr>
        <p:spPr/>
        <p:txBody>
          <a:bodyPr/>
          <a:lstStyle/>
          <a:p>
            <a:fld id="{02D71155-A7FA-0349-9C74-59B383BFA77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8818" y="2370667"/>
            <a:ext cx="6025849" cy="1227666"/>
          </a:xfrm>
        </p:spPr>
        <p:txBody>
          <a:bodyPr>
            <a:normAutofit fontScale="90000"/>
          </a:bodyPr>
          <a:lstStyle/>
          <a:p>
            <a:r>
              <a:rPr lang="en-US" b="1" dirty="0" smtClean="0">
                <a:latin typeface="+mn-lt"/>
              </a:rPr>
              <a:t>Relation to a more modern analysis</a:t>
            </a:r>
            <a:endParaRPr lang="en-US" b="1" dirty="0">
              <a:latin typeface="+mn-lt"/>
            </a:endParaRPr>
          </a:p>
        </p:txBody>
      </p:sp>
      <p:sp>
        <p:nvSpPr>
          <p:cNvPr id="3" name="Content Placeholder 2"/>
          <p:cNvSpPr>
            <a:spLocks noGrp="1"/>
          </p:cNvSpPr>
          <p:nvPr>
            <p:ph idx="1"/>
          </p:nvPr>
        </p:nvSpPr>
        <p:spPr>
          <a:xfrm>
            <a:off x="457200" y="5424714"/>
            <a:ext cx="806752" cy="701449"/>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791"/>
          </a:xfrm>
        </p:spPr>
        <p:txBody>
          <a:bodyPr>
            <a:normAutofit/>
          </a:bodyPr>
          <a:lstStyle/>
          <a:p>
            <a:pPr algn="l"/>
            <a:r>
              <a:rPr lang="en-US" sz="3200" b="1" dirty="0" smtClean="0">
                <a:latin typeface="+mn-lt"/>
              </a:rPr>
              <a:t>Speed </a:t>
            </a:r>
            <a:r>
              <a:rPr lang="en-US" sz="2400" b="1" dirty="0" smtClean="0">
                <a:latin typeface="+mn-lt"/>
              </a:rPr>
              <a:t>is proportional to</a:t>
            </a:r>
            <a:r>
              <a:rPr lang="en-US" sz="3200" b="1" dirty="0" smtClean="0">
                <a:latin typeface="+mn-lt"/>
              </a:rPr>
              <a:t> distance</a:t>
            </a:r>
            <a:endParaRPr lang="en-US" sz="3200" b="1" dirty="0">
              <a:latin typeface="+mn-lt"/>
            </a:endParaRPr>
          </a:p>
        </p:txBody>
      </p:sp>
      <p:sp>
        <p:nvSpPr>
          <p:cNvPr id="3" name="Content Placeholder 2"/>
          <p:cNvSpPr>
            <a:spLocks noGrp="1"/>
          </p:cNvSpPr>
          <p:nvPr>
            <p:ph idx="1"/>
          </p:nvPr>
        </p:nvSpPr>
        <p:spPr>
          <a:xfrm>
            <a:off x="72571" y="6416599"/>
            <a:ext cx="619276" cy="441401"/>
          </a:xfrm>
        </p:spPr>
        <p:txBody>
          <a:bodyPr>
            <a:normAutofit fontScale="850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49</a:t>
            </a:fld>
            <a:endParaRPr lang="en-US"/>
          </a:p>
        </p:txBody>
      </p:sp>
      <p:sp>
        <p:nvSpPr>
          <p:cNvPr id="5" name="TextBox 4"/>
          <p:cNvSpPr txBox="1"/>
          <p:nvPr/>
        </p:nvSpPr>
        <p:spPr>
          <a:xfrm>
            <a:off x="457200" y="1322025"/>
            <a:ext cx="2685501" cy="2616101"/>
          </a:xfrm>
          <a:prstGeom prst="rect">
            <a:avLst/>
          </a:prstGeom>
          <a:noFill/>
        </p:spPr>
        <p:txBody>
          <a:bodyPr wrap="none" rtlCol="0">
            <a:spAutoFit/>
          </a:bodyPr>
          <a:lstStyle/>
          <a:p>
            <a:r>
              <a:rPr lang="en-US" sz="3600" b="1" dirty="0" err="1" smtClean="0"/>
              <a:t>dx/dt</a:t>
            </a:r>
            <a:r>
              <a:rPr lang="en-US" sz="3600" b="1" dirty="0" smtClean="0"/>
              <a:t> = </a:t>
            </a:r>
            <a:r>
              <a:rPr lang="en-US" sz="3600" b="1" dirty="0" err="1" smtClean="0"/>
              <a:t>x</a:t>
            </a:r>
            <a:endParaRPr lang="en-US" sz="3600" b="1" dirty="0" smtClean="0"/>
          </a:p>
          <a:p>
            <a:endParaRPr lang="en-US" b="1" dirty="0" smtClean="0"/>
          </a:p>
          <a:p>
            <a:r>
              <a:rPr lang="en-US" sz="3600" b="1" dirty="0" err="1" smtClean="0">
                <a:solidFill>
                  <a:srgbClr val="FF0000"/>
                </a:solidFill>
              </a:rPr>
              <a:t>x(t</a:t>
            </a:r>
            <a:r>
              <a:rPr lang="en-US" sz="3600" b="1" dirty="0" smtClean="0">
                <a:solidFill>
                  <a:srgbClr val="FF0000"/>
                </a:solidFill>
              </a:rPr>
              <a:t>) = </a:t>
            </a:r>
            <a:r>
              <a:rPr lang="en-US" sz="3600" b="1" dirty="0" err="1" smtClean="0">
                <a:solidFill>
                  <a:srgbClr val="FF0000"/>
                </a:solidFill>
              </a:rPr>
              <a:t>exp(t</a:t>
            </a:r>
            <a:r>
              <a:rPr lang="en-US" sz="3600" b="1" dirty="0" smtClean="0">
                <a:solidFill>
                  <a:srgbClr val="FF0000"/>
                </a:solidFill>
              </a:rPr>
              <a:t>)</a:t>
            </a:r>
          </a:p>
          <a:p>
            <a:endParaRPr lang="en-US" b="1" dirty="0" smtClean="0"/>
          </a:p>
          <a:p>
            <a:r>
              <a:rPr lang="en-US" b="1" dirty="0" err="1" smtClean="0">
                <a:latin typeface="Symbol" charset="2"/>
                <a:cs typeface="Symbol" charset="2"/>
              </a:rPr>
              <a:t>D</a:t>
            </a:r>
            <a:r>
              <a:rPr lang="en-US" b="1" dirty="0" err="1" smtClean="0"/>
              <a:t>x(t</a:t>
            </a:r>
            <a:r>
              <a:rPr lang="en-US" b="1" dirty="0" smtClean="0"/>
              <a:t>) = x(t+1) – </a:t>
            </a:r>
            <a:r>
              <a:rPr lang="en-US" b="1" dirty="0" err="1" smtClean="0"/>
              <a:t>x(t</a:t>
            </a:r>
            <a:r>
              <a:rPr lang="en-US" b="1" dirty="0" smtClean="0"/>
              <a:t>)</a:t>
            </a:r>
          </a:p>
          <a:p>
            <a:r>
              <a:rPr lang="en-US" b="1" dirty="0" smtClean="0"/>
              <a:t>         = exp(t)(e-1)</a:t>
            </a:r>
          </a:p>
          <a:p>
            <a:r>
              <a:rPr lang="en-US" b="1" dirty="0" smtClean="0"/>
              <a:t>         = </a:t>
            </a:r>
            <a:r>
              <a:rPr lang="en-US" b="1" dirty="0" err="1" smtClean="0"/>
              <a:t>e</a:t>
            </a:r>
            <a:r>
              <a:rPr lang="en-US" b="1" dirty="0" smtClean="0"/>
              <a:t>.</a:t>
            </a:r>
            <a:r>
              <a:rPr lang="en-US" b="1" dirty="0" smtClean="0">
                <a:latin typeface="Symbol" charset="2"/>
                <a:cs typeface="Symbol" charset="2"/>
              </a:rPr>
              <a:t> D</a:t>
            </a:r>
            <a:r>
              <a:rPr lang="en-US" b="1" dirty="0" smtClean="0"/>
              <a:t>x(t-1)</a:t>
            </a:r>
            <a:endParaRPr lang="en-US" b="1" dirty="0"/>
          </a:p>
        </p:txBody>
      </p:sp>
      <p:pic>
        <p:nvPicPr>
          <p:cNvPr id="6" name="Picture 5" descr="exponential_plot.png"/>
          <p:cNvPicPr>
            <a:picLocks noChangeAspect="1"/>
          </p:cNvPicPr>
          <p:nvPr/>
        </p:nvPicPr>
        <p:blipFill>
          <a:blip r:embed="rId2"/>
          <a:stretch>
            <a:fillRect/>
          </a:stretch>
        </p:blipFill>
        <p:spPr>
          <a:xfrm>
            <a:off x="3512283" y="1711477"/>
            <a:ext cx="5066643" cy="2902252"/>
          </a:xfrm>
          <a:prstGeom prst="rect">
            <a:avLst/>
          </a:prstGeom>
        </p:spPr>
      </p:pic>
      <p:graphicFrame>
        <p:nvGraphicFramePr>
          <p:cNvPr id="8" name="Table 7"/>
          <p:cNvGraphicFramePr>
            <a:graphicFrameLocks noGrp="1"/>
          </p:cNvGraphicFramePr>
          <p:nvPr/>
        </p:nvGraphicFramePr>
        <p:xfrm>
          <a:off x="1097264" y="4749316"/>
          <a:ext cx="8046736" cy="741680"/>
        </p:xfrm>
        <a:graphic>
          <a:graphicData uri="http://schemas.openxmlformats.org/drawingml/2006/table">
            <a:tbl>
              <a:tblPr firstRow="1" bandRow="1">
                <a:tableStyleId>{0E3FDE45-AF77-4B5C-9715-49D594BDF05E}</a:tableStyleId>
              </a:tblPr>
              <a:tblGrid>
                <a:gridCol w="1005842"/>
                <a:gridCol w="1005842"/>
                <a:gridCol w="1005842"/>
                <a:gridCol w="1005842"/>
                <a:gridCol w="1005842"/>
                <a:gridCol w="1005842"/>
                <a:gridCol w="1005842"/>
                <a:gridCol w="1005842"/>
              </a:tblGrid>
              <a:tr h="370840">
                <a:tc>
                  <a:txBody>
                    <a:bodyPr/>
                    <a:lstStyle/>
                    <a:p>
                      <a:r>
                        <a:rPr lang="en-US" dirty="0" err="1" smtClean="0"/>
                        <a:t>t</a:t>
                      </a:r>
                      <a:endParaRPr lang="en-US" b="1" dirty="0"/>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dirty="0" smtClean="0"/>
                        <a:t>-3</a:t>
                      </a:r>
                      <a:endParaRPr lang="en-US" b="1" dirty="0"/>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dirty="0" smtClean="0"/>
                        <a:t>-2</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dirty="0" smtClean="0"/>
                        <a:t>-1</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dirty="0" smtClean="0"/>
                        <a:t>0</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dirty="0" smtClean="0"/>
                        <a:t>1</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dirty="0" smtClean="0"/>
                        <a:t>2</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70840">
                <a:tc>
                  <a:txBody>
                    <a:bodyPr/>
                    <a:lstStyle/>
                    <a:p>
                      <a:r>
                        <a:rPr lang="en-US" b="1" dirty="0" err="1" smtClean="0"/>
                        <a:t>x</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a:t>
                      </a:r>
                      <a:endParaRPr lang="en-US" b="1" dirty="0"/>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1/e</a:t>
                      </a:r>
                      <a:r>
                        <a:rPr lang="en-US" b="1" baseline="30000" dirty="0" smtClean="0"/>
                        <a:t>3</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1/e</a:t>
                      </a:r>
                      <a:r>
                        <a:rPr lang="en-US" b="1" baseline="30000" dirty="0" smtClean="0"/>
                        <a:t>2</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1/e</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1</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err="1" smtClean="0"/>
                        <a:t>e</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b="1" dirty="0" smtClean="0"/>
                        <a:t>e</a:t>
                      </a:r>
                      <a:r>
                        <a:rPr lang="en-US" b="1" baseline="30000" dirty="0" smtClean="0"/>
                        <a:t>2</a:t>
                      </a:r>
                      <a:endParaRPr lang="en-US" b="1" dirty="0"/>
                    </a:p>
                  </a:txBody>
                  <a:tcPr>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495983" y="1224896"/>
            <a:ext cx="4953249" cy="523220"/>
          </a:xfrm>
          <a:prstGeom prst="rect">
            <a:avLst/>
          </a:prstGeom>
          <a:noFill/>
        </p:spPr>
        <p:txBody>
          <a:bodyPr wrap="none" rtlCol="0">
            <a:spAutoFit/>
          </a:bodyPr>
          <a:lstStyle/>
          <a:p>
            <a:r>
              <a:rPr lang="en-US" sz="2800" b="1" dirty="0" smtClean="0">
                <a:solidFill>
                  <a:srgbClr val="FF0000"/>
                </a:solidFill>
              </a:rPr>
              <a:t>Speed-Distance </a:t>
            </a:r>
            <a:r>
              <a:rPr lang="en-US" sz="2800" b="1" dirty="0" smtClean="0"/>
              <a:t>Law of Fall:</a:t>
            </a:r>
            <a:endParaRPr lang="en-US" sz="2800" b="1" dirty="0"/>
          </a:p>
        </p:txBody>
      </p:sp>
      <p:pic>
        <p:nvPicPr>
          <p:cNvPr id="5" name="Picture 4"/>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499412" y="1306325"/>
            <a:ext cx="1079500" cy="330200"/>
          </a:xfrm>
          <a:prstGeom prst="rect">
            <a:avLst/>
          </a:prstGeom>
        </p:spPr>
      </p:pic>
      <p:sp>
        <p:nvSpPr>
          <p:cNvPr id="6" name="TextBox 5"/>
          <p:cNvSpPr txBox="1"/>
          <p:nvPr/>
        </p:nvSpPr>
        <p:spPr>
          <a:xfrm>
            <a:off x="3609231" y="2465294"/>
            <a:ext cx="5003429" cy="3046988"/>
          </a:xfrm>
          <a:prstGeom prst="rect">
            <a:avLst/>
          </a:prstGeom>
          <a:noFill/>
        </p:spPr>
        <p:txBody>
          <a:bodyPr wrap="square" rtlCol="0">
            <a:spAutoFit/>
          </a:bodyPr>
          <a:lstStyle/>
          <a:p>
            <a:pPr algn="r"/>
            <a:r>
              <a:rPr lang="en-US" sz="2400" b="1" dirty="0" smtClean="0"/>
              <a:t>“… has so much the </a:t>
            </a:r>
            <a:r>
              <a:rPr lang="en-US" sz="2400" b="1" dirty="0" smtClean="0">
                <a:solidFill>
                  <a:srgbClr val="FF0000"/>
                </a:solidFill>
              </a:rPr>
              <a:t>plausible </a:t>
            </a:r>
            <a:r>
              <a:rPr lang="en-US" sz="2400" b="1" dirty="0" smtClean="0"/>
              <a:t>and </a:t>
            </a:r>
            <a:r>
              <a:rPr lang="en-US" sz="2400" b="1" dirty="0" smtClean="0">
                <a:solidFill>
                  <a:srgbClr val="FF0000"/>
                </a:solidFill>
              </a:rPr>
              <a:t>probable</a:t>
            </a:r>
            <a:r>
              <a:rPr lang="en-US" sz="2400" b="1" dirty="0" smtClean="0"/>
              <a:t>, that our Author himself… had labored for some time under the same fallacy.”</a:t>
            </a:r>
          </a:p>
          <a:p>
            <a:pPr algn="r"/>
            <a:endParaRPr lang="en-US" sz="2400" b="1" dirty="0" smtClean="0"/>
          </a:p>
          <a:p>
            <a:pPr algn="r"/>
            <a:endParaRPr lang="en-US" sz="2400" b="1" dirty="0" smtClean="0"/>
          </a:p>
          <a:p>
            <a:pPr algn="r"/>
            <a:r>
              <a:rPr lang="en-US" sz="2400" b="1" dirty="0" smtClean="0"/>
              <a:t>— </a:t>
            </a:r>
            <a:r>
              <a:rPr lang="en-US" sz="2400" b="1" dirty="0" err="1" smtClean="0"/>
              <a:t>Salviati</a:t>
            </a:r>
            <a:endParaRPr lang="en-US" sz="2400" b="1" dirty="0" smtClean="0"/>
          </a:p>
          <a:p>
            <a:pPr algn="r"/>
            <a:r>
              <a:rPr lang="en-US" sz="2400" b="1" i="1" dirty="0" smtClean="0"/>
              <a:t>Two New Sciences</a:t>
            </a:r>
            <a:endParaRPr lang="en-US" sz="2400" b="1" dirty="0"/>
          </a:p>
        </p:txBody>
      </p:sp>
      <p:pic>
        <p:nvPicPr>
          <p:cNvPr id="8" name="Picture 7" descr="GalileoSketch.jpg"/>
          <p:cNvPicPr>
            <a:picLocks noChangeAspect="1"/>
          </p:cNvPicPr>
          <p:nvPr/>
        </p:nvPicPr>
        <p:blipFill>
          <a:blip r:embed="rId4"/>
          <a:stretch>
            <a:fillRect/>
          </a:stretch>
        </p:blipFill>
        <p:spPr>
          <a:xfrm>
            <a:off x="0" y="2465294"/>
            <a:ext cx="3854824" cy="4069610"/>
          </a:xfrm>
          <a:prstGeom prst="rect">
            <a:avLst/>
          </a:prstGeom>
        </p:spPr>
      </p:pic>
      <p:sp>
        <p:nvSpPr>
          <p:cNvPr id="7" name="Slide Number Placeholder 6"/>
          <p:cNvSpPr>
            <a:spLocks noGrp="1"/>
          </p:cNvSpPr>
          <p:nvPr>
            <p:ph type="sldNum" sz="quarter" idx="12"/>
          </p:nvPr>
        </p:nvSpPr>
        <p:spPr/>
        <p:txBody>
          <a:bodyPr/>
          <a:lstStyle/>
          <a:p>
            <a:fld id="{02D71155-A7FA-0349-9C74-59B383BFA77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791"/>
          </a:xfrm>
        </p:spPr>
        <p:txBody>
          <a:bodyPr>
            <a:normAutofit/>
          </a:bodyPr>
          <a:lstStyle/>
          <a:p>
            <a:pPr algn="l"/>
            <a:r>
              <a:rPr lang="en-US" sz="3200" b="1" dirty="0" smtClean="0">
                <a:latin typeface="+mn-lt"/>
              </a:rPr>
              <a:t>The Scaling Result</a:t>
            </a:r>
            <a:endParaRPr lang="en-US" sz="3200" b="1" dirty="0">
              <a:latin typeface="+mn-lt"/>
            </a:endParaRPr>
          </a:p>
        </p:txBody>
      </p:sp>
      <p:sp>
        <p:nvSpPr>
          <p:cNvPr id="3" name="Content Placeholder 2"/>
          <p:cNvSpPr>
            <a:spLocks noGrp="1"/>
          </p:cNvSpPr>
          <p:nvPr>
            <p:ph idx="1"/>
          </p:nvPr>
        </p:nvSpPr>
        <p:spPr>
          <a:xfrm>
            <a:off x="72571" y="6416599"/>
            <a:ext cx="619276" cy="441401"/>
          </a:xfrm>
        </p:spPr>
        <p:txBody>
          <a:bodyPr>
            <a:normAutofit fontScale="850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50</a:t>
            </a:fld>
            <a:endParaRPr lang="en-US"/>
          </a:p>
        </p:txBody>
      </p:sp>
      <p:pic>
        <p:nvPicPr>
          <p:cNvPr id="9" name="Picture 8" descr="scaling_plot.png"/>
          <p:cNvPicPr>
            <a:picLocks noChangeAspect="1"/>
          </p:cNvPicPr>
          <p:nvPr/>
        </p:nvPicPr>
        <p:blipFill>
          <a:blip r:embed="rId2"/>
          <a:stretch>
            <a:fillRect/>
          </a:stretch>
        </p:blipFill>
        <p:spPr>
          <a:xfrm>
            <a:off x="4486537" y="1513946"/>
            <a:ext cx="3681377" cy="3160863"/>
          </a:xfrm>
          <a:prstGeom prst="rect">
            <a:avLst/>
          </a:prstGeom>
        </p:spPr>
      </p:pic>
      <p:sp>
        <p:nvSpPr>
          <p:cNvPr id="10" name="TextBox 9"/>
          <p:cNvSpPr txBox="1"/>
          <p:nvPr/>
        </p:nvSpPr>
        <p:spPr>
          <a:xfrm>
            <a:off x="574525" y="2261809"/>
            <a:ext cx="1531789" cy="646331"/>
          </a:xfrm>
          <a:prstGeom prst="rect">
            <a:avLst/>
          </a:prstGeom>
          <a:noFill/>
        </p:spPr>
        <p:txBody>
          <a:bodyPr wrap="none" rtlCol="0">
            <a:spAutoFit/>
          </a:bodyPr>
          <a:lstStyle/>
          <a:p>
            <a:r>
              <a:rPr lang="en-US" sz="3600" b="1" dirty="0" smtClean="0">
                <a:solidFill>
                  <a:srgbClr val="FF0000"/>
                </a:solidFill>
              </a:rPr>
              <a:t>time</a:t>
            </a:r>
            <a:r>
              <a:rPr lang="en-US" sz="3600" b="1" dirty="0" smtClean="0"/>
              <a:t> = </a:t>
            </a:r>
            <a:endParaRPr lang="en-US" sz="3600" b="1" dirty="0"/>
          </a:p>
        </p:txBody>
      </p:sp>
      <p:sp>
        <p:nvSpPr>
          <p:cNvPr id="11" name="TextBox 10"/>
          <p:cNvSpPr txBox="1"/>
          <p:nvPr/>
        </p:nvSpPr>
        <p:spPr>
          <a:xfrm>
            <a:off x="2659808" y="2261809"/>
            <a:ext cx="723425" cy="646331"/>
          </a:xfrm>
          <a:prstGeom prst="rect">
            <a:avLst/>
          </a:prstGeom>
          <a:noFill/>
        </p:spPr>
        <p:txBody>
          <a:bodyPr wrap="none" rtlCol="0">
            <a:spAutoFit/>
          </a:bodyPr>
          <a:lstStyle/>
          <a:p>
            <a:r>
              <a:rPr lang="en-US" sz="3600" b="1" dirty="0" err="1" smtClean="0"/>
              <a:t>dx</a:t>
            </a:r>
            <a:endParaRPr lang="en-US" sz="3600" b="1" dirty="0"/>
          </a:p>
        </p:txBody>
      </p:sp>
      <p:sp>
        <p:nvSpPr>
          <p:cNvPr id="12" name="TextBox 11"/>
          <p:cNvSpPr txBox="1"/>
          <p:nvPr/>
        </p:nvSpPr>
        <p:spPr>
          <a:xfrm>
            <a:off x="2225523" y="2446475"/>
            <a:ext cx="441422" cy="646331"/>
          </a:xfrm>
          <a:prstGeom prst="rect">
            <a:avLst/>
          </a:prstGeom>
          <a:noFill/>
        </p:spPr>
        <p:txBody>
          <a:bodyPr wrap="none" rtlCol="0">
            <a:spAutoFit/>
          </a:bodyPr>
          <a:lstStyle/>
          <a:p>
            <a:r>
              <a:rPr lang="en-US" sz="3600" b="1" dirty="0" err="1" smtClean="0"/>
              <a:t>v</a:t>
            </a:r>
            <a:endParaRPr lang="en-US" sz="3600" b="1" dirty="0"/>
          </a:p>
        </p:txBody>
      </p:sp>
      <p:sp>
        <p:nvSpPr>
          <p:cNvPr id="15" name="Freeform 14"/>
          <p:cNvSpPr/>
          <p:nvPr/>
        </p:nvSpPr>
        <p:spPr>
          <a:xfrm>
            <a:off x="1929415" y="2261809"/>
            <a:ext cx="362857" cy="776141"/>
          </a:xfrm>
          <a:custGeom>
            <a:avLst/>
            <a:gdLst>
              <a:gd name="connsiteX0" fmla="*/ 0 w 0"/>
              <a:gd name="connsiteY0" fmla="*/ 0 h 628952"/>
              <a:gd name="connsiteX1" fmla="*/ 0 w 0"/>
              <a:gd name="connsiteY1" fmla="*/ 628952 h 628952"/>
              <a:gd name="connsiteX0" fmla="*/ 84666 w 84666"/>
              <a:gd name="connsiteY0" fmla="*/ 0 h 628952"/>
              <a:gd name="connsiteX1" fmla="*/ 84666 w 84666"/>
              <a:gd name="connsiteY1" fmla="*/ 628952 h 628952"/>
              <a:gd name="connsiteX0" fmla="*/ 84666 w 187476"/>
              <a:gd name="connsiteY0" fmla="*/ 0 h 628952"/>
              <a:gd name="connsiteX1" fmla="*/ 84666 w 187476"/>
              <a:gd name="connsiteY1" fmla="*/ 628952 h 628952"/>
              <a:gd name="connsiteX0" fmla="*/ 169333 w 272143"/>
              <a:gd name="connsiteY0" fmla="*/ 0 h 628952"/>
              <a:gd name="connsiteX1" fmla="*/ 169333 w 272143"/>
              <a:gd name="connsiteY1" fmla="*/ 628952 h 628952"/>
              <a:gd name="connsiteX0" fmla="*/ 169333 w 362858"/>
              <a:gd name="connsiteY0" fmla="*/ 0 h 628952"/>
              <a:gd name="connsiteX1" fmla="*/ 169333 w 362858"/>
              <a:gd name="connsiteY1" fmla="*/ 628952 h 628952"/>
              <a:gd name="connsiteX0" fmla="*/ 169333 w 362858"/>
              <a:gd name="connsiteY0" fmla="*/ 0 h 628952"/>
              <a:gd name="connsiteX1" fmla="*/ 169333 w 362858"/>
              <a:gd name="connsiteY1" fmla="*/ 628952 h 628952"/>
              <a:gd name="connsiteX0" fmla="*/ 169333 w 278192"/>
              <a:gd name="connsiteY0" fmla="*/ 0 h 628952"/>
              <a:gd name="connsiteX1" fmla="*/ 84667 w 278192"/>
              <a:gd name="connsiteY1" fmla="*/ 628952 h 628952"/>
              <a:gd name="connsiteX0" fmla="*/ 169333 w 302381"/>
              <a:gd name="connsiteY0" fmla="*/ 0 h 628952"/>
              <a:gd name="connsiteX1" fmla="*/ 84667 w 302381"/>
              <a:gd name="connsiteY1" fmla="*/ 628952 h 628952"/>
              <a:gd name="connsiteX0" fmla="*/ 181428 w 314476"/>
              <a:gd name="connsiteY0" fmla="*/ 8063 h 637015"/>
              <a:gd name="connsiteX1" fmla="*/ 96762 w 314476"/>
              <a:gd name="connsiteY1" fmla="*/ 637015 h 637015"/>
              <a:gd name="connsiteX0" fmla="*/ 229809 w 362857"/>
              <a:gd name="connsiteY0" fmla="*/ 0 h 628952"/>
              <a:gd name="connsiteX1" fmla="*/ 145143 w 362857"/>
              <a:gd name="connsiteY1" fmla="*/ 628952 h 628952"/>
            </a:gdLst>
            <a:ahLst/>
            <a:cxnLst>
              <a:cxn ang="0">
                <a:pos x="connsiteX0" y="connsiteY0"/>
              </a:cxn>
              <a:cxn ang="0">
                <a:pos x="connsiteX1" y="connsiteY1"/>
              </a:cxn>
            </a:cxnLst>
            <a:rect l="l" t="t" r="r" b="b"/>
            <a:pathLst>
              <a:path w="362857" h="628952">
                <a:moveTo>
                  <a:pt x="229809" y="0"/>
                </a:moveTo>
                <a:cubicBezTo>
                  <a:pt x="0" y="428"/>
                  <a:pt x="362857" y="618872"/>
                  <a:pt x="145143" y="628952"/>
                </a:cubicBezTo>
              </a:path>
            </a:pathLst>
          </a:custGeom>
          <a:ln w="508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2225523" y="2077143"/>
            <a:ext cx="441422" cy="646331"/>
          </a:xfrm>
          <a:prstGeom prst="rect">
            <a:avLst/>
          </a:prstGeom>
          <a:noFill/>
        </p:spPr>
        <p:txBody>
          <a:bodyPr wrap="none" rtlCol="0">
            <a:spAutoFit/>
          </a:bodyPr>
          <a:lstStyle/>
          <a:p>
            <a:r>
              <a:rPr lang="en-US" sz="3600" b="1" dirty="0" smtClean="0"/>
              <a:t>1</a:t>
            </a:r>
            <a:endParaRPr lang="en-US" sz="3600" b="1" dirty="0"/>
          </a:p>
        </p:txBody>
      </p:sp>
      <p:cxnSp>
        <p:nvCxnSpPr>
          <p:cNvPr id="18" name="Straight Connector 17"/>
          <p:cNvCxnSpPr/>
          <p:nvPr/>
        </p:nvCxnSpPr>
        <p:spPr>
          <a:xfrm>
            <a:off x="2261811" y="2636762"/>
            <a:ext cx="362857" cy="1588"/>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Freeform 19"/>
          <p:cNvSpPr/>
          <p:nvPr/>
        </p:nvSpPr>
        <p:spPr>
          <a:xfrm>
            <a:off x="5388426" y="2219476"/>
            <a:ext cx="1191383" cy="2077574"/>
          </a:xfrm>
          <a:custGeom>
            <a:avLst/>
            <a:gdLst>
              <a:gd name="connsiteX0" fmla="*/ 209651 w 1552223"/>
              <a:gd name="connsiteY0" fmla="*/ 280206 h 2333374"/>
              <a:gd name="connsiteX1" fmla="*/ 191508 w 1552223"/>
              <a:gd name="connsiteY1" fmla="*/ 2040064 h 2333374"/>
              <a:gd name="connsiteX2" fmla="*/ 1358699 w 1552223"/>
              <a:gd name="connsiteY2" fmla="*/ 2040064 h 2333374"/>
              <a:gd name="connsiteX3" fmla="*/ 1352651 w 1552223"/>
              <a:gd name="connsiteY3" fmla="*/ 280206 h 2333374"/>
              <a:gd name="connsiteX4" fmla="*/ 657175 w 1552223"/>
              <a:gd name="connsiteY4" fmla="*/ 358825 h 2333374"/>
              <a:gd name="connsiteX5" fmla="*/ 209651 w 1552223"/>
              <a:gd name="connsiteY5" fmla="*/ 280206 h 2333374"/>
              <a:gd name="connsiteX0" fmla="*/ 209651 w 1552223"/>
              <a:gd name="connsiteY0" fmla="*/ 280206 h 2333374"/>
              <a:gd name="connsiteX1" fmla="*/ 191508 w 1552223"/>
              <a:gd name="connsiteY1" fmla="*/ 2040064 h 2333374"/>
              <a:gd name="connsiteX2" fmla="*/ 1358699 w 1552223"/>
              <a:gd name="connsiteY2" fmla="*/ 2040064 h 2333374"/>
              <a:gd name="connsiteX3" fmla="*/ 1352651 w 1552223"/>
              <a:gd name="connsiteY3" fmla="*/ 280206 h 2333374"/>
              <a:gd name="connsiteX4" fmla="*/ 657175 w 1552223"/>
              <a:gd name="connsiteY4" fmla="*/ 358825 h 2333374"/>
              <a:gd name="connsiteX5" fmla="*/ 209651 w 1552223"/>
              <a:gd name="connsiteY5" fmla="*/ 280206 h 2333374"/>
              <a:gd name="connsiteX0" fmla="*/ 77611 w 1420183"/>
              <a:gd name="connsiteY0" fmla="*/ 280206 h 2333374"/>
              <a:gd name="connsiteX1" fmla="*/ 59468 w 1420183"/>
              <a:gd name="connsiteY1" fmla="*/ 2040064 h 2333374"/>
              <a:gd name="connsiteX2" fmla="*/ 1226659 w 1420183"/>
              <a:gd name="connsiteY2" fmla="*/ 2040064 h 2333374"/>
              <a:gd name="connsiteX3" fmla="*/ 1220611 w 1420183"/>
              <a:gd name="connsiteY3" fmla="*/ 280206 h 2333374"/>
              <a:gd name="connsiteX4" fmla="*/ 525135 w 1420183"/>
              <a:gd name="connsiteY4" fmla="*/ 358825 h 2333374"/>
              <a:gd name="connsiteX5" fmla="*/ 77611 w 1420183"/>
              <a:gd name="connsiteY5" fmla="*/ 280206 h 2333374"/>
              <a:gd name="connsiteX0" fmla="*/ 77611 w 1420183"/>
              <a:gd name="connsiteY0" fmla="*/ 280206 h 2058206"/>
              <a:gd name="connsiteX1" fmla="*/ 59468 w 1420183"/>
              <a:gd name="connsiteY1" fmla="*/ 2040064 h 2058206"/>
              <a:gd name="connsiteX2" fmla="*/ 1226659 w 1420183"/>
              <a:gd name="connsiteY2" fmla="*/ 2040064 h 2058206"/>
              <a:gd name="connsiteX3" fmla="*/ 1220611 w 1420183"/>
              <a:gd name="connsiteY3" fmla="*/ 280206 h 2058206"/>
              <a:gd name="connsiteX4" fmla="*/ 525135 w 1420183"/>
              <a:gd name="connsiteY4" fmla="*/ 358825 h 2058206"/>
              <a:gd name="connsiteX5" fmla="*/ 77611 w 1420183"/>
              <a:gd name="connsiteY5" fmla="*/ 280206 h 2058206"/>
              <a:gd name="connsiteX0" fmla="*/ 77611 w 1337532"/>
              <a:gd name="connsiteY0" fmla="*/ 280206 h 2058206"/>
              <a:gd name="connsiteX1" fmla="*/ 59468 w 1337532"/>
              <a:gd name="connsiteY1" fmla="*/ 2040064 h 2058206"/>
              <a:gd name="connsiteX2" fmla="*/ 1226659 w 1337532"/>
              <a:gd name="connsiteY2" fmla="*/ 2040064 h 2058206"/>
              <a:gd name="connsiteX3" fmla="*/ 1220611 w 1337532"/>
              <a:gd name="connsiteY3" fmla="*/ 280206 h 2058206"/>
              <a:gd name="connsiteX4" fmla="*/ 525135 w 1337532"/>
              <a:gd name="connsiteY4" fmla="*/ 358825 h 2058206"/>
              <a:gd name="connsiteX5" fmla="*/ 77611 w 1337532"/>
              <a:gd name="connsiteY5" fmla="*/ 280206 h 2058206"/>
              <a:gd name="connsiteX0" fmla="*/ 77611 w 1337532"/>
              <a:gd name="connsiteY0" fmla="*/ 280206 h 2058206"/>
              <a:gd name="connsiteX1" fmla="*/ 59468 w 1337532"/>
              <a:gd name="connsiteY1" fmla="*/ 2040064 h 2058206"/>
              <a:gd name="connsiteX2" fmla="*/ 1226659 w 1337532"/>
              <a:gd name="connsiteY2" fmla="*/ 2040064 h 2058206"/>
              <a:gd name="connsiteX3" fmla="*/ 1220611 w 1337532"/>
              <a:gd name="connsiteY3" fmla="*/ 280206 h 2058206"/>
              <a:gd name="connsiteX4" fmla="*/ 525135 w 1337532"/>
              <a:gd name="connsiteY4" fmla="*/ 358825 h 2058206"/>
              <a:gd name="connsiteX5" fmla="*/ 77611 w 1337532"/>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18143 w 1278064"/>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18143 w 1278064"/>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18143 w 1278064"/>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447524 w 1278064"/>
              <a:gd name="connsiteY5" fmla="*/ 359616 h 2058206"/>
              <a:gd name="connsiteX6" fmla="*/ 18143 w 1278064"/>
              <a:gd name="connsiteY6" fmla="*/ 280206 h 2058206"/>
              <a:gd name="connsiteX0" fmla="*/ 18143 w 1173239"/>
              <a:gd name="connsiteY0" fmla="*/ 280206 h 2058206"/>
              <a:gd name="connsiteX1" fmla="*/ 0 w 1173239"/>
              <a:gd name="connsiteY1" fmla="*/ 2040064 h 2058206"/>
              <a:gd name="connsiteX2" fmla="*/ 1167191 w 1173239"/>
              <a:gd name="connsiteY2" fmla="*/ 2040064 h 2058206"/>
              <a:gd name="connsiteX3" fmla="*/ 1161143 w 1173239"/>
              <a:gd name="connsiteY3" fmla="*/ 280206 h 2058206"/>
              <a:gd name="connsiteX4" fmla="*/ 465667 w 1173239"/>
              <a:gd name="connsiteY4" fmla="*/ 358825 h 2058206"/>
              <a:gd name="connsiteX5" fmla="*/ 447524 w 1173239"/>
              <a:gd name="connsiteY5" fmla="*/ 359616 h 2058206"/>
              <a:gd name="connsiteX6" fmla="*/ 18143 w 1173239"/>
              <a:gd name="connsiteY6" fmla="*/ 280206 h 2058206"/>
              <a:gd name="connsiteX0" fmla="*/ 18143 w 1173239"/>
              <a:gd name="connsiteY0" fmla="*/ 307638 h 2085638"/>
              <a:gd name="connsiteX1" fmla="*/ 0 w 1173239"/>
              <a:gd name="connsiteY1" fmla="*/ 2067496 h 2085638"/>
              <a:gd name="connsiteX2" fmla="*/ 1167191 w 1173239"/>
              <a:gd name="connsiteY2" fmla="*/ 2067496 h 2085638"/>
              <a:gd name="connsiteX3" fmla="*/ 1161143 w 1173239"/>
              <a:gd name="connsiteY3" fmla="*/ 307638 h 2085638"/>
              <a:gd name="connsiteX4" fmla="*/ 465667 w 1173239"/>
              <a:gd name="connsiteY4" fmla="*/ 386257 h 2085638"/>
              <a:gd name="connsiteX5" fmla="*/ 447524 w 1173239"/>
              <a:gd name="connsiteY5" fmla="*/ 387048 h 2085638"/>
              <a:gd name="connsiteX6" fmla="*/ 18143 w 1173239"/>
              <a:gd name="connsiteY6" fmla="*/ 307638 h 2085638"/>
              <a:gd name="connsiteX0" fmla="*/ 18143 w 1173239"/>
              <a:gd name="connsiteY0" fmla="*/ 307638 h 2085638"/>
              <a:gd name="connsiteX1" fmla="*/ 0 w 1173239"/>
              <a:gd name="connsiteY1" fmla="*/ 2067496 h 2085638"/>
              <a:gd name="connsiteX2" fmla="*/ 1167191 w 1173239"/>
              <a:gd name="connsiteY2" fmla="*/ 2067496 h 2085638"/>
              <a:gd name="connsiteX3" fmla="*/ 1161143 w 1173239"/>
              <a:gd name="connsiteY3" fmla="*/ 307638 h 2085638"/>
              <a:gd name="connsiteX4" fmla="*/ 465667 w 1173239"/>
              <a:gd name="connsiteY4" fmla="*/ 386257 h 2085638"/>
              <a:gd name="connsiteX5" fmla="*/ 447524 w 1173239"/>
              <a:gd name="connsiteY5" fmla="*/ 387048 h 2085638"/>
              <a:gd name="connsiteX6" fmla="*/ 18143 w 1173239"/>
              <a:gd name="connsiteY6" fmla="*/ 307638 h 2085638"/>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239" h="2074334">
                <a:moveTo>
                  <a:pt x="18143" y="307638"/>
                </a:moveTo>
                <a:cubicBezTo>
                  <a:pt x="11911" y="839439"/>
                  <a:pt x="0" y="1737900"/>
                  <a:pt x="0" y="2067496"/>
                </a:cubicBezTo>
                <a:cubicBezTo>
                  <a:pt x="348746" y="2073543"/>
                  <a:pt x="931333" y="2074334"/>
                  <a:pt x="1167191" y="2067496"/>
                </a:cubicBezTo>
                <a:cubicBezTo>
                  <a:pt x="1145419" y="1586710"/>
                  <a:pt x="1173239" y="664417"/>
                  <a:pt x="1161143" y="307638"/>
                </a:cubicBezTo>
                <a:cubicBezTo>
                  <a:pt x="832555" y="0"/>
                  <a:pt x="584603" y="373022"/>
                  <a:pt x="465667" y="386257"/>
                </a:cubicBezTo>
                <a:cubicBezTo>
                  <a:pt x="346731" y="399492"/>
                  <a:pt x="600730" y="376724"/>
                  <a:pt x="447524" y="387048"/>
                </a:cubicBezTo>
                <a:cubicBezTo>
                  <a:pt x="372937" y="373945"/>
                  <a:pt x="207635" y="45705"/>
                  <a:pt x="18143" y="307638"/>
                </a:cubicBezTo>
                <a:close/>
              </a:path>
            </a:pathLst>
          </a:custGeom>
          <a:solidFill>
            <a:schemeClr val="accent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5358190" y="3283856"/>
            <a:ext cx="2431143" cy="1043431"/>
          </a:xfrm>
          <a:custGeom>
            <a:avLst/>
            <a:gdLst>
              <a:gd name="connsiteX0" fmla="*/ 209651 w 1552223"/>
              <a:gd name="connsiteY0" fmla="*/ 280206 h 2333374"/>
              <a:gd name="connsiteX1" fmla="*/ 191508 w 1552223"/>
              <a:gd name="connsiteY1" fmla="*/ 2040064 h 2333374"/>
              <a:gd name="connsiteX2" fmla="*/ 1358699 w 1552223"/>
              <a:gd name="connsiteY2" fmla="*/ 2040064 h 2333374"/>
              <a:gd name="connsiteX3" fmla="*/ 1352651 w 1552223"/>
              <a:gd name="connsiteY3" fmla="*/ 280206 h 2333374"/>
              <a:gd name="connsiteX4" fmla="*/ 657175 w 1552223"/>
              <a:gd name="connsiteY4" fmla="*/ 358825 h 2333374"/>
              <a:gd name="connsiteX5" fmla="*/ 209651 w 1552223"/>
              <a:gd name="connsiteY5" fmla="*/ 280206 h 2333374"/>
              <a:gd name="connsiteX0" fmla="*/ 209651 w 1552223"/>
              <a:gd name="connsiteY0" fmla="*/ 280206 h 2333374"/>
              <a:gd name="connsiteX1" fmla="*/ 191508 w 1552223"/>
              <a:gd name="connsiteY1" fmla="*/ 2040064 h 2333374"/>
              <a:gd name="connsiteX2" fmla="*/ 1358699 w 1552223"/>
              <a:gd name="connsiteY2" fmla="*/ 2040064 h 2333374"/>
              <a:gd name="connsiteX3" fmla="*/ 1352651 w 1552223"/>
              <a:gd name="connsiteY3" fmla="*/ 280206 h 2333374"/>
              <a:gd name="connsiteX4" fmla="*/ 657175 w 1552223"/>
              <a:gd name="connsiteY4" fmla="*/ 358825 h 2333374"/>
              <a:gd name="connsiteX5" fmla="*/ 209651 w 1552223"/>
              <a:gd name="connsiteY5" fmla="*/ 280206 h 2333374"/>
              <a:gd name="connsiteX0" fmla="*/ 77611 w 1420183"/>
              <a:gd name="connsiteY0" fmla="*/ 280206 h 2333374"/>
              <a:gd name="connsiteX1" fmla="*/ 59468 w 1420183"/>
              <a:gd name="connsiteY1" fmla="*/ 2040064 h 2333374"/>
              <a:gd name="connsiteX2" fmla="*/ 1226659 w 1420183"/>
              <a:gd name="connsiteY2" fmla="*/ 2040064 h 2333374"/>
              <a:gd name="connsiteX3" fmla="*/ 1220611 w 1420183"/>
              <a:gd name="connsiteY3" fmla="*/ 280206 h 2333374"/>
              <a:gd name="connsiteX4" fmla="*/ 525135 w 1420183"/>
              <a:gd name="connsiteY4" fmla="*/ 358825 h 2333374"/>
              <a:gd name="connsiteX5" fmla="*/ 77611 w 1420183"/>
              <a:gd name="connsiteY5" fmla="*/ 280206 h 2333374"/>
              <a:gd name="connsiteX0" fmla="*/ 77611 w 1420183"/>
              <a:gd name="connsiteY0" fmla="*/ 280206 h 2058206"/>
              <a:gd name="connsiteX1" fmla="*/ 59468 w 1420183"/>
              <a:gd name="connsiteY1" fmla="*/ 2040064 h 2058206"/>
              <a:gd name="connsiteX2" fmla="*/ 1226659 w 1420183"/>
              <a:gd name="connsiteY2" fmla="*/ 2040064 h 2058206"/>
              <a:gd name="connsiteX3" fmla="*/ 1220611 w 1420183"/>
              <a:gd name="connsiteY3" fmla="*/ 280206 h 2058206"/>
              <a:gd name="connsiteX4" fmla="*/ 525135 w 1420183"/>
              <a:gd name="connsiteY4" fmla="*/ 358825 h 2058206"/>
              <a:gd name="connsiteX5" fmla="*/ 77611 w 1420183"/>
              <a:gd name="connsiteY5" fmla="*/ 280206 h 2058206"/>
              <a:gd name="connsiteX0" fmla="*/ 77611 w 1337532"/>
              <a:gd name="connsiteY0" fmla="*/ 280206 h 2058206"/>
              <a:gd name="connsiteX1" fmla="*/ 59468 w 1337532"/>
              <a:gd name="connsiteY1" fmla="*/ 2040064 h 2058206"/>
              <a:gd name="connsiteX2" fmla="*/ 1226659 w 1337532"/>
              <a:gd name="connsiteY2" fmla="*/ 2040064 h 2058206"/>
              <a:gd name="connsiteX3" fmla="*/ 1220611 w 1337532"/>
              <a:gd name="connsiteY3" fmla="*/ 280206 h 2058206"/>
              <a:gd name="connsiteX4" fmla="*/ 525135 w 1337532"/>
              <a:gd name="connsiteY4" fmla="*/ 358825 h 2058206"/>
              <a:gd name="connsiteX5" fmla="*/ 77611 w 1337532"/>
              <a:gd name="connsiteY5" fmla="*/ 280206 h 2058206"/>
              <a:gd name="connsiteX0" fmla="*/ 77611 w 1337532"/>
              <a:gd name="connsiteY0" fmla="*/ 280206 h 2058206"/>
              <a:gd name="connsiteX1" fmla="*/ 59468 w 1337532"/>
              <a:gd name="connsiteY1" fmla="*/ 2040064 h 2058206"/>
              <a:gd name="connsiteX2" fmla="*/ 1226659 w 1337532"/>
              <a:gd name="connsiteY2" fmla="*/ 2040064 h 2058206"/>
              <a:gd name="connsiteX3" fmla="*/ 1220611 w 1337532"/>
              <a:gd name="connsiteY3" fmla="*/ 280206 h 2058206"/>
              <a:gd name="connsiteX4" fmla="*/ 525135 w 1337532"/>
              <a:gd name="connsiteY4" fmla="*/ 358825 h 2058206"/>
              <a:gd name="connsiteX5" fmla="*/ 77611 w 1337532"/>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18143 w 1278064"/>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18143 w 1278064"/>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18143 w 1278064"/>
              <a:gd name="connsiteY5" fmla="*/ 280206 h 2058206"/>
              <a:gd name="connsiteX0" fmla="*/ 18143 w 1278064"/>
              <a:gd name="connsiteY0" fmla="*/ 280206 h 2058206"/>
              <a:gd name="connsiteX1" fmla="*/ 0 w 1278064"/>
              <a:gd name="connsiteY1" fmla="*/ 2040064 h 2058206"/>
              <a:gd name="connsiteX2" fmla="*/ 1167191 w 1278064"/>
              <a:gd name="connsiteY2" fmla="*/ 2040064 h 2058206"/>
              <a:gd name="connsiteX3" fmla="*/ 1161143 w 1278064"/>
              <a:gd name="connsiteY3" fmla="*/ 280206 h 2058206"/>
              <a:gd name="connsiteX4" fmla="*/ 465667 w 1278064"/>
              <a:gd name="connsiteY4" fmla="*/ 358825 h 2058206"/>
              <a:gd name="connsiteX5" fmla="*/ 447524 w 1278064"/>
              <a:gd name="connsiteY5" fmla="*/ 359616 h 2058206"/>
              <a:gd name="connsiteX6" fmla="*/ 18143 w 1278064"/>
              <a:gd name="connsiteY6" fmla="*/ 280206 h 2058206"/>
              <a:gd name="connsiteX0" fmla="*/ 18143 w 1173239"/>
              <a:gd name="connsiteY0" fmla="*/ 280206 h 2058206"/>
              <a:gd name="connsiteX1" fmla="*/ 0 w 1173239"/>
              <a:gd name="connsiteY1" fmla="*/ 2040064 h 2058206"/>
              <a:gd name="connsiteX2" fmla="*/ 1167191 w 1173239"/>
              <a:gd name="connsiteY2" fmla="*/ 2040064 h 2058206"/>
              <a:gd name="connsiteX3" fmla="*/ 1161143 w 1173239"/>
              <a:gd name="connsiteY3" fmla="*/ 280206 h 2058206"/>
              <a:gd name="connsiteX4" fmla="*/ 465667 w 1173239"/>
              <a:gd name="connsiteY4" fmla="*/ 358825 h 2058206"/>
              <a:gd name="connsiteX5" fmla="*/ 447524 w 1173239"/>
              <a:gd name="connsiteY5" fmla="*/ 359616 h 2058206"/>
              <a:gd name="connsiteX6" fmla="*/ 18143 w 1173239"/>
              <a:gd name="connsiteY6" fmla="*/ 280206 h 2058206"/>
              <a:gd name="connsiteX0" fmla="*/ 18143 w 1173239"/>
              <a:gd name="connsiteY0" fmla="*/ 307638 h 2085638"/>
              <a:gd name="connsiteX1" fmla="*/ 0 w 1173239"/>
              <a:gd name="connsiteY1" fmla="*/ 2067496 h 2085638"/>
              <a:gd name="connsiteX2" fmla="*/ 1167191 w 1173239"/>
              <a:gd name="connsiteY2" fmla="*/ 2067496 h 2085638"/>
              <a:gd name="connsiteX3" fmla="*/ 1161143 w 1173239"/>
              <a:gd name="connsiteY3" fmla="*/ 307638 h 2085638"/>
              <a:gd name="connsiteX4" fmla="*/ 465667 w 1173239"/>
              <a:gd name="connsiteY4" fmla="*/ 386257 h 2085638"/>
              <a:gd name="connsiteX5" fmla="*/ 447524 w 1173239"/>
              <a:gd name="connsiteY5" fmla="*/ 387048 h 2085638"/>
              <a:gd name="connsiteX6" fmla="*/ 18143 w 1173239"/>
              <a:gd name="connsiteY6" fmla="*/ 307638 h 2085638"/>
              <a:gd name="connsiteX0" fmla="*/ 18143 w 1173239"/>
              <a:gd name="connsiteY0" fmla="*/ 307638 h 2085638"/>
              <a:gd name="connsiteX1" fmla="*/ 0 w 1173239"/>
              <a:gd name="connsiteY1" fmla="*/ 2067496 h 2085638"/>
              <a:gd name="connsiteX2" fmla="*/ 1167191 w 1173239"/>
              <a:gd name="connsiteY2" fmla="*/ 2067496 h 2085638"/>
              <a:gd name="connsiteX3" fmla="*/ 1161143 w 1173239"/>
              <a:gd name="connsiteY3" fmla="*/ 307638 h 2085638"/>
              <a:gd name="connsiteX4" fmla="*/ 465667 w 1173239"/>
              <a:gd name="connsiteY4" fmla="*/ 386257 h 2085638"/>
              <a:gd name="connsiteX5" fmla="*/ 447524 w 1173239"/>
              <a:gd name="connsiteY5" fmla="*/ 387048 h 2085638"/>
              <a:gd name="connsiteX6" fmla="*/ 18143 w 1173239"/>
              <a:gd name="connsiteY6" fmla="*/ 307638 h 2085638"/>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 name="connsiteX0" fmla="*/ 18143 w 1173239"/>
              <a:gd name="connsiteY0" fmla="*/ 307638 h 2074334"/>
              <a:gd name="connsiteX1" fmla="*/ 0 w 1173239"/>
              <a:gd name="connsiteY1" fmla="*/ 2067496 h 2074334"/>
              <a:gd name="connsiteX2" fmla="*/ 1167191 w 1173239"/>
              <a:gd name="connsiteY2" fmla="*/ 2067496 h 2074334"/>
              <a:gd name="connsiteX3" fmla="*/ 1161143 w 1173239"/>
              <a:gd name="connsiteY3" fmla="*/ 307638 h 2074334"/>
              <a:gd name="connsiteX4" fmla="*/ 465667 w 1173239"/>
              <a:gd name="connsiteY4" fmla="*/ 386257 h 2074334"/>
              <a:gd name="connsiteX5" fmla="*/ 447524 w 1173239"/>
              <a:gd name="connsiteY5" fmla="*/ 387048 h 2074334"/>
              <a:gd name="connsiteX6" fmla="*/ 18143 w 1173239"/>
              <a:gd name="connsiteY6" fmla="*/ 307638 h 2074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239" h="2074334">
                <a:moveTo>
                  <a:pt x="18143" y="307638"/>
                </a:moveTo>
                <a:cubicBezTo>
                  <a:pt x="11911" y="839439"/>
                  <a:pt x="0" y="1737900"/>
                  <a:pt x="0" y="2067496"/>
                </a:cubicBezTo>
                <a:cubicBezTo>
                  <a:pt x="348746" y="2073543"/>
                  <a:pt x="931333" y="2074334"/>
                  <a:pt x="1167191" y="2067496"/>
                </a:cubicBezTo>
                <a:cubicBezTo>
                  <a:pt x="1145419" y="1586710"/>
                  <a:pt x="1173239" y="664417"/>
                  <a:pt x="1161143" y="307638"/>
                </a:cubicBezTo>
                <a:cubicBezTo>
                  <a:pt x="832555" y="0"/>
                  <a:pt x="584603" y="373022"/>
                  <a:pt x="465667" y="386257"/>
                </a:cubicBezTo>
                <a:cubicBezTo>
                  <a:pt x="346731" y="399492"/>
                  <a:pt x="600730" y="376724"/>
                  <a:pt x="447524" y="387048"/>
                </a:cubicBezTo>
                <a:cubicBezTo>
                  <a:pt x="372937" y="373945"/>
                  <a:pt x="207635" y="45705"/>
                  <a:pt x="18143" y="307638"/>
                </a:cubicBezTo>
                <a:close/>
              </a:path>
            </a:pathLst>
          </a:custGeom>
          <a:solidFill>
            <a:schemeClr val="accent1">
              <a:alpha val="5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622904" y="1596571"/>
            <a:ext cx="1931351" cy="369332"/>
          </a:xfrm>
          <a:prstGeom prst="rect">
            <a:avLst/>
          </a:prstGeom>
          <a:noFill/>
        </p:spPr>
        <p:txBody>
          <a:bodyPr wrap="none" rtlCol="0">
            <a:spAutoFit/>
          </a:bodyPr>
          <a:lstStyle/>
          <a:p>
            <a:r>
              <a:rPr lang="en-US" b="1" dirty="0" err="1" smtClean="0"/>
              <a:t>v(x</a:t>
            </a:r>
            <a:r>
              <a:rPr lang="en-US" b="1" dirty="0" smtClean="0"/>
              <a:t>) in </a:t>
            </a:r>
            <a:r>
              <a:rPr lang="en-US" b="1" dirty="0" err="1" smtClean="0"/>
              <a:t>x</a:t>
            </a:r>
            <a:r>
              <a:rPr lang="en-US" b="1" dirty="0" smtClean="0"/>
              <a:t> = 0 to L</a:t>
            </a:r>
            <a:endParaRPr lang="en-US" b="1" dirty="0"/>
          </a:p>
        </p:txBody>
      </p:sp>
      <p:grpSp>
        <p:nvGrpSpPr>
          <p:cNvPr id="55" name="Group 54"/>
          <p:cNvGrpSpPr/>
          <p:nvPr/>
        </p:nvGrpSpPr>
        <p:grpSpPr>
          <a:xfrm>
            <a:off x="598717" y="3501573"/>
            <a:ext cx="3231995" cy="2804897"/>
            <a:chOff x="598717" y="3501573"/>
            <a:chExt cx="3231995" cy="2804897"/>
          </a:xfrm>
        </p:grpSpPr>
        <p:sp>
          <p:nvSpPr>
            <p:cNvPr id="23" name="TextBox 22"/>
            <p:cNvSpPr txBox="1"/>
            <p:nvPr/>
          </p:nvSpPr>
          <p:spPr>
            <a:xfrm>
              <a:off x="622905" y="3501573"/>
              <a:ext cx="2225289" cy="830997"/>
            </a:xfrm>
            <a:prstGeom prst="rect">
              <a:avLst/>
            </a:prstGeom>
            <a:noFill/>
          </p:spPr>
          <p:txBody>
            <a:bodyPr wrap="none" rtlCol="0">
              <a:spAutoFit/>
            </a:bodyPr>
            <a:lstStyle/>
            <a:p>
              <a:r>
                <a:rPr lang="en-US" sz="1600" b="1" dirty="0" smtClean="0"/>
                <a:t>scale up by doubling</a:t>
              </a:r>
            </a:p>
            <a:p>
              <a:r>
                <a:rPr lang="en-US" sz="1600" b="1" dirty="0" err="1" smtClean="0"/>
                <a:t>v’(x</a:t>
              </a:r>
              <a:r>
                <a:rPr lang="en-US" sz="1600" b="1" dirty="0" smtClean="0"/>
                <a:t>’) = 2 </a:t>
              </a:r>
              <a:r>
                <a:rPr lang="en-US" sz="1600" b="1" dirty="0" err="1" smtClean="0"/>
                <a:t>v(x</a:t>
              </a:r>
              <a:r>
                <a:rPr lang="en-US" sz="1600" b="1" dirty="0" smtClean="0"/>
                <a:t>)</a:t>
              </a:r>
            </a:p>
            <a:p>
              <a:r>
                <a:rPr lang="en-US" sz="1600" b="1" dirty="0" err="1" smtClean="0"/>
                <a:t>x</a:t>
              </a:r>
              <a:r>
                <a:rPr lang="en-US" sz="1600" b="1" dirty="0" smtClean="0"/>
                <a:t>’ = 2x</a:t>
              </a:r>
              <a:endParaRPr lang="en-US" sz="1600" b="1" dirty="0"/>
            </a:p>
          </p:txBody>
        </p:sp>
        <p:sp>
          <p:nvSpPr>
            <p:cNvPr id="24" name="TextBox 23"/>
            <p:cNvSpPr txBox="1"/>
            <p:nvPr/>
          </p:nvSpPr>
          <p:spPr>
            <a:xfrm>
              <a:off x="598717" y="4807856"/>
              <a:ext cx="994057" cy="400110"/>
            </a:xfrm>
            <a:prstGeom prst="rect">
              <a:avLst/>
            </a:prstGeom>
            <a:noFill/>
          </p:spPr>
          <p:txBody>
            <a:bodyPr wrap="none" rtlCol="0">
              <a:spAutoFit/>
            </a:bodyPr>
            <a:lstStyle/>
            <a:p>
              <a:r>
                <a:rPr lang="en-US" sz="2000" b="1" dirty="0" smtClean="0">
                  <a:solidFill>
                    <a:srgbClr val="FF0000"/>
                  </a:solidFill>
                </a:rPr>
                <a:t>time’</a:t>
              </a:r>
              <a:r>
                <a:rPr lang="en-US" sz="2000" b="1" dirty="0" smtClean="0"/>
                <a:t> = </a:t>
              </a:r>
              <a:endParaRPr lang="en-US" sz="2000" b="1" dirty="0"/>
            </a:p>
          </p:txBody>
        </p:sp>
        <p:sp>
          <p:nvSpPr>
            <p:cNvPr id="25" name="TextBox 24"/>
            <p:cNvSpPr txBox="1"/>
            <p:nvPr/>
          </p:nvSpPr>
          <p:spPr>
            <a:xfrm>
              <a:off x="1946188" y="4783666"/>
              <a:ext cx="541084" cy="400110"/>
            </a:xfrm>
            <a:prstGeom prst="rect">
              <a:avLst/>
            </a:prstGeom>
            <a:noFill/>
          </p:spPr>
          <p:txBody>
            <a:bodyPr wrap="none" rtlCol="0">
              <a:spAutoFit/>
            </a:bodyPr>
            <a:lstStyle/>
            <a:p>
              <a:r>
                <a:rPr lang="en-US" sz="2000" b="1" dirty="0" err="1" smtClean="0"/>
                <a:t>dx</a:t>
              </a:r>
              <a:r>
                <a:rPr lang="en-US" sz="2000" b="1" dirty="0" smtClean="0"/>
                <a:t>’</a:t>
              </a:r>
              <a:endParaRPr lang="en-US" sz="2000" b="1" dirty="0"/>
            </a:p>
          </p:txBody>
        </p:sp>
        <p:sp>
          <p:nvSpPr>
            <p:cNvPr id="26" name="TextBox 25"/>
            <p:cNvSpPr txBox="1"/>
            <p:nvPr/>
          </p:nvSpPr>
          <p:spPr>
            <a:xfrm>
              <a:off x="1608666" y="4932042"/>
              <a:ext cx="384415" cy="400110"/>
            </a:xfrm>
            <a:prstGeom prst="rect">
              <a:avLst/>
            </a:prstGeom>
            <a:noFill/>
          </p:spPr>
          <p:txBody>
            <a:bodyPr wrap="none" rtlCol="0">
              <a:spAutoFit/>
            </a:bodyPr>
            <a:lstStyle/>
            <a:p>
              <a:r>
                <a:rPr lang="en-US" sz="2000" b="1" dirty="0" err="1" smtClean="0"/>
                <a:t>v</a:t>
              </a:r>
              <a:r>
                <a:rPr lang="en-US" sz="2000" b="1" dirty="0" smtClean="0"/>
                <a:t>’</a:t>
              </a:r>
              <a:endParaRPr lang="en-US" sz="2000" b="1" dirty="0"/>
            </a:p>
          </p:txBody>
        </p:sp>
        <p:sp>
          <p:nvSpPr>
            <p:cNvPr id="27" name="Freeform 26"/>
            <p:cNvSpPr/>
            <p:nvPr/>
          </p:nvSpPr>
          <p:spPr>
            <a:xfrm>
              <a:off x="1451657" y="4747379"/>
              <a:ext cx="229585" cy="586621"/>
            </a:xfrm>
            <a:custGeom>
              <a:avLst/>
              <a:gdLst>
                <a:gd name="connsiteX0" fmla="*/ 0 w 0"/>
                <a:gd name="connsiteY0" fmla="*/ 0 h 628952"/>
                <a:gd name="connsiteX1" fmla="*/ 0 w 0"/>
                <a:gd name="connsiteY1" fmla="*/ 628952 h 628952"/>
                <a:gd name="connsiteX0" fmla="*/ 84666 w 84666"/>
                <a:gd name="connsiteY0" fmla="*/ 0 h 628952"/>
                <a:gd name="connsiteX1" fmla="*/ 84666 w 84666"/>
                <a:gd name="connsiteY1" fmla="*/ 628952 h 628952"/>
                <a:gd name="connsiteX0" fmla="*/ 84666 w 187476"/>
                <a:gd name="connsiteY0" fmla="*/ 0 h 628952"/>
                <a:gd name="connsiteX1" fmla="*/ 84666 w 187476"/>
                <a:gd name="connsiteY1" fmla="*/ 628952 h 628952"/>
                <a:gd name="connsiteX0" fmla="*/ 169333 w 272143"/>
                <a:gd name="connsiteY0" fmla="*/ 0 h 628952"/>
                <a:gd name="connsiteX1" fmla="*/ 169333 w 272143"/>
                <a:gd name="connsiteY1" fmla="*/ 628952 h 628952"/>
                <a:gd name="connsiteX0" fmla="*/ 169333 w 362858"/>
                <a:gd name="connsiteY0" fmla="*/ 0 h 628952"/>
                <a:gd name="connsiteX1" fmla="*/ 169333 w 362858"/>
                <a:gd name="connsiteY1" fmla="*/ 628952 h 628952"/>
                <a:gd name="connsiteX0" fmla="*/ 169333 w 362858"/>
                <a:gd name="connsiteY0" fmla="*/ 0 h 628952"/>
                <a:gd name="connsiteX1" fmla="*/ 169333 w 362858"/>
                <a:gd name="connsiteY1" fmla="*/ 628952 h 628952"/>
                <a:gd name="connsiteX0" fmla="*/ 169333 w 278192"/>
                <a:gd name="connsiteY0" fmla="*/ 0 h 628952"/>
                <a:gd name="connsiteX1" fmla="*/ 84667 w 278192"/>
                <a:gd name="connsiteY1" fmla="*/ 628952 h 628952"/>
                <a:gd name="connsiteX0" fmla="*/ 169333 w 302381"/>
                <a:gd name="connsiteY0" fmla="*/ 0 h 628952"/>
                <a:gd name="connsiteX1" fmla="*/ 84667 w 302381"/>
                <a:gd name="connsiteY1" fmla="*/ 628952 h 628952"/>
                <a:gd name="connsiteX0" fmla="*/ 181428 w 314476"/>
                <a:gd name="connsiteY0" fmla="*/ 8063 h 637015"/>
                <a:gd name="connsiteX1" fmla="*/ 96762 w 314476"/>
                <a:gd name="connsiteY1" fmla="*/ 637015 h 637015"/>
                <a:gd name="connsiteX0" fmla="*/ 229809 w 362857"/>
                <a:gd name="connsiteY0" fmla="*/ 0 h 628952"/>
                <a:gd name="connsiteX1" fmla="*/ 145143 w 362857"/>
                <a:gd name="connsiteY1" fmla="*/ 628952 h 628952"/>
              </a:gdLst>
              <a:ahLst/>
              <a:cxnLst>
                <a:cxn ang="0">
                  <a:pos x="connsiteX0" y="connsiteY0"/>
                </a:cxn>
                <a:cxn ang="0">
                  <a:pos x="connsiteX1" y="connsiteY1"/>
                </a:cxn>
              </a:cxnLst>
              <a:rect l="l" t="t" r="r" b="b"/>
              <a:pathLst>
                <a:path w="362857" h="628952">
                  <a:moveTo>
                    <a:pt x="229809" y="0"/>
                  </a:moveTo>
                  <a:cubicBezTo>
                    <a:pt x="0" y="428"/>
                    <a:pt x="362857" y="618872"/>
                    <a:pt x="145143" y="628952"/>
                  </a:cubicBezTo>
                </a:path>
              </a:pathLst>
            </a:cu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8" name="TextBox 27"/>
            <p:cNvSpPr txBox="1"/>
            <p:nvPr/>
          </p:nvSpPr>
          <p:spPr>
            <a:xfrm>
              <a:off x="1608666" y="4629238"/>
              <a:ext cx="327308" cy="400110"/>
            </a:xfrm>
            <a:prstGeom prst="rect">
              <a:avLst/>
            </a:prstGeom>
            <a:noFill/>
          </p:spPr>
          <p:txBody>
            <a:bodyPr wrap="none" rtlCol="0">
              <a:spAutoFit/>
            </a:bodyPr>
            <a:lstStyle/>
            <a:p>
              <a:r>
                <a:rPr lang="en-US" sz="2000" b="1" dirty="0" smtClean="0"/>
                <a:t>1</a:t>
              </a:r>
              <a:endParaRPr lang="en-US" sz="2000" b="1" dirty="0"/>
            </a:p>
          </p:txBody>
        </p:sp>
        <p:cxnSp>
          <p:nvCxnSpPr>
            <p:cNvPr id="29" name="Straight Connector 28"/>
            <p:cNvCxnSpPr/>
            <p:nvPr/>
          </p:nvCxnSpPr>
          <p:spPr>
            <a:xfrm>
              <a:off x="1644959" y="5007428"/>
              <a:ext cx="278189" cy="1588"/>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608705" y="5545666"/>
              <a:ext cx="334447" cy="400110"/>
            </a:xfrm>
            <a:prstGeom prst="rect">
              <a:avLst/>
            </a:prstGeom>
            <a:noFill/>
          </p:spPr>
          <p:txBody>
            <a:bodyPr wrap="none" rtlCol="0">
              <a:spAutoFit/>
            </a:bodyPr>
            <a:lstStyle/>
            <a:p>
              <a:r>
                <a:rPr lang="en-US" sz="2000" b="1" dirty="0" smtClean="0"/>
                <a:t>= </a:t>
              </a:r>
              <a:endParaRPr lang="en-US" sz="2000" b="1" dirty="0"/>
            </a:p>
          </p:txBody>
        </p:sp>
        <p:sp>
          <p:nvSpPr>
            <p:cNvPr id="33" name="TextBox 32"/>
            <p:cNvSpPr txBox="1"/>
            <p:nvPr/>
          </p:nvSpPr>
          <p:spPr>
            <a:xfrm>
              <a:off x="2363475" y="5521476"/>
              <a:ext cx="483977" cy="400110"/>
            </a:xfrm>
            <a:prstGeom prst="rect">
              <a:avLst/>
            </a:prstGeom>
            <a:noFill/>
          </p:spPr>
          <p:txBody>
            <a:bodyPr wrap="none" rtlCol="0">
              <a:spAutoFit/>
            </a:bodyPr>
            <a:lstStyle/>
            <a:p>
              <a:r>
                <a:rPr lang="en-US" sz="2000" b="1" dirty="0" err="1" smtClean="0"/>
                <a:t>dx</a:t>
              </a:r>
              <a:endParaRPr lang="en-US" sz="2000" b="1" dirty="0"/>
            </a:p>
          </p:txBody>
        </p:sp>
        <p:sp>
          <p:nvSpPr>
            <p:cNvPr id="34" name="TextBox 33"/>
            <p:cNvSpPr txBox="1"/>
            <p:nvPr/>
          </p:nvSpPr>
          <p:spPr>
            <a:xfrm>
              <a:off x="2056190" y="5675900"/>
              <a:ext cx="327308" cy="400110"/>
            </a:xfrm>
            <a:prstGeom prst="rect">
              <a:avLst/>
            </a:prstGeom>
            <a:noFill/>
          </p:spPr>
          <p:txBody>
            <a:bodyPr wrap="none" rtlCol="0">
              <a:spAutoFit/>
            </a:bodyPr>
            <a:lstStyle/>
            <a:p>
              <a:r>
                <a:rPr lang="en-US" sz="2000" b="1" dirty="0" err="1" smtClean="0"/>
                <a:t>v</a:t>
              </a:r>
              <a:endParaRPr lang="en-US" sz="2000" b="1" dirty="0"/>
            </a:p>
          </p:txBody>
        </p:sp>
        <p:sp>
          <p:nvSpPr>
            <p:cNvPr id="35" name="Freeform 34"/>
            <p:cNvSpPr/>
            <p:nvPr/>
          </p:nvSpPr>
          <p:spPr>
            <a:xfrm>
              <a:off x="1887085" y="5485189"/>
              <a:ext cx="229585" cy="586621"/>
            </a:xfrm>
            <a:custGeom>
              <a:avLst/>
              <a:gdLst>
                <a:gd name="connsiteX0" fmla="*/ 0 w 0"/>
                <a:gd name="connsiteY0" fmla="*/ 0 h 628952"/>
                <a:gd name="connsiteX1" fmla="*/ 0 w 0"/>
                <a:gd name="connsiteY1" fmla="*/ 628952 h 628952"/>
                <a:gd name="connsiteX0" fmla="*/ 84666 w 84666"/>
                <a:gd name="connsiteY0" fmla="*/ 0 h 628952"/>
                <a:gd name="connsiteX1" fmla="*/ 84666 w 84666"/>
                <a:gd name="connsiteY1" fmla="*/ 628952 h 628952"/>
                <a:gd name="connsiteX0" fmla="*/ 84666 w 187476"/>
                <a:gd name="connsiteY0" fmla="*/ 0 h 628952"/>
                <a:gd name="connsiteX1" fmla="*/ 84666 w 187476"/>
                <a:gd name="connsiteY1" fmla="*/ 628952 h 628952"/>
                <a:gd name="connsiteX0" fmla="*/ 169333 w 272143"/>
                <a:gd name="connsiteY0" fmla="*/ 0 h 628952"/>
                <a:gd name="connsiteX1" fmla="*/ 169333 w 272143"/>
                <a:gd name="connsiteY1" fmla="*/ 628952 h 628952"/>
                <a:gd name="connsiteX0" fmla="*/ 169333 w 362858"/>
                <a:gd name="connsiteY0" fmla="*/ 0 h 628952"/>
                <a:gd name="connsiteX1" fmla="*/ 169333 w 362858"/>
                <a:gd name="connsiteY1" fmla="*/ 628952 h 628952"/>
                <a:gd name="connsiteX0" fmla="*/ 169333 w 362858"/>
                <a:gd name="connsiteY0" fmla="*/ 0 h 628952"/>
                <a:gd name="connsiteX1" fmla="*/ 169333 w 362858"/>
                <a:gd name="connsiteY1" fmla="*/ 628952 h 628952"/>
                <a:gd name="connsiteX0" fmla="*/ 169333 w 278192"/>
                <a:gd name="connsiteY0" fmla="*/ 0 h 628952"/>
                <a:gd name="connsiteX1" fmla="*/ 84667 w 278192"/>
                <a:gd name="connsiteY1" fmla="*/ 628952 h 628952"/>
                <a:gd name="connsiteX0" fmla="*/ 169333 w 302381"/>
                <a:gd name="connsiteY0" fmla="*/ 0 h 628952"/>
                <a:gd name="connsiteX1" fmla="*/ 84667 w 302381"/>
                <a:gd name="connsiteY1" fmla="*/ 628952 h 628952"/>
                <a:gd name="connsiteX0" fmla="*/ 181428 w 314476"/>
                <a:gd name="connsiteY0" fmla="*/ 8063 h 637015"/>
                <a:gd name="connsiteX1" fmla="*/ 96762 w 314476"/>
                <a:gd name="connsiteY1" fmla="*/ 637015 h 637015"/>
                <a:gd name="connsiteX0" fmla="*/ 229809 w 362857"/>
                <a:gd name="connsiteY0" fmla="*/ 0 h 628952"/>
                <a:gd name="connsiteX1" fmla="*/ 145143 w 362857"/>
                <a:gd name="connsiteY1" fmla="*/ 628952 h 628952"/>
              </a:gdLst>
              <a:ahLst/>
              <a:cxnLst>
                <a:cxn ang="0">
                  <a:pos x="connsiteX0" y="connsiteY0"/>
                </a:cxn>
                <a:cxn ang="0">
                  <a:pos x="connsiteX1" y="connsiteY1"/>
                </a:cxn>
              </a:cxnLst>
              <a:rect l="l" t="t" r="r" b="b"/>
              <a:pathLst>
                <a:path w="362857" h="628952">
                  <a:moveTo>
                    <a:pt x="229809" y="0"/>
                  </a:moveTo>
                  <a:cubicBezTo>
                    <a:pt x="0" y="428"/>
                    <a:pt x="362857" y="618872"/>
                    <a:pt x="145143" y="628952"/>
                  </a:cubicBezTo>
                </a:path>
              </a:pathLst>
            </a:cu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36" name="TextBox 35"/>
            <p:cNvSpPr txBox="1"/>
            <p:nvPr/>
          </p:nvSpPr>
          <p:spPr>
            <a:xfrm>
              <a:off x="2062237" y="5367048"/>
              <a:ext cx="327308" cy="400110"/>
            </a:xfrm>
            <a:prstGeom prst="rect">
              <a:avLst/>
            </a:prstGeom>
            <a:noFill/>
          </p:spPr>
          <p:txBody>
            <a:bodyPr wrap="none" rtlCol="0">
              <a:spAutoFit/>
            </a:bodyPr>
            <a:lstStyle/>
            <a:p>
              <a:r>
                <a:rPr lang="en-US" sz="2000" b="1" dirty="0" smtClean="0"/>
                <a:t>1</a:t>
              </a:r>
              <a:endParaRPr lang="en-US" sz="2000" b="1" dirty="0"/>
            </a:p>
          </p:txBody>
        </p:sp>
        <p:cxnSp>
          <p:nvCxnSpPr>
            <p:cNvPr id="37" name="Straight Connector 36"/>
            <p:cNvCxnSpPr/>
            <p:nvPr/>
          </p:nvCxnSpPr>
          <p:spPr>
            <a:xfrm>
              <a:off x="2080387" y="5745238"/>
              <a:ext cx="284237" cy="6048"/>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400942" y="4801806"/>
              <a:ext cx="334447" cy="400110"/>
            </a:xfrm>
            <a:prstGeom prst="rect">
              <a:avLst/>
            </a:prstGeom>
            <a:noFill/>
          </p:spPr>
          <p:txBody>
            <a:bodyPr wrap="none" rtlCol="0">
              <a:spAutoFit/>
            </a:bodyPr>
            <a:lstStyle/>
            <a:p>
              <a:r>
                <a:rPr lang="en-US" sz="2000" b="1" dirty="0" smtClean="0"/>
                <a:t>= </a:t>
              </a:r>
              <a:endParaRPr lang="en-US" sz="2000" b="1" dirty="0"/>
            </a:p>
          </p:txBody>
        </p:sp>
        <p:sp>
          <p:nvSpPr>
            <p:cNvPr id="40" name="TextBox 39"/>
            <p:cNvSpPr txBox="1"/>
            <p:nvPr/>
          </p:nvSpPr>
          <p:spPr>
            <a:xfrm>
              <a:off x="3204093" y="4777616"/>
              <a:ext cx="626619" cy="400110"/>
            </a:xfrm>
            <a:prstGeom prst="rect">
              <a:avLst/>
            </a:prstGeom>
            <a:noFill/>
          </p:spPr>
          <p:txBody>
            <a:bodyPr wrap="none" rtlCol="0">
              <a:spAutoFit/>
            </a:bodyPr>
            <a:lstStyle/>
            <a:p>
              <a:r>
                <a:rPr lang="en-US" sz="2000" b="1" dirty="0" smtClean="0"/>
                <a:t>d2x</a:t>
              </a:r>
              <a:endParaRPr lang="en-US" sz="2000" b="1" dirty="0"/>
            </a:p>
          </p:txBody>
        </p:sp>
        <p:sp>
          <p:nvSpPr>
            <p:cNvPr id="41" name="TextBox 40"/>
            <p:cNvSpPr txBox="1"/>
            <p:nvPr/>
          </p:nvSpPr>
          <p:spPr>
            <a:xfrm>
              <a:off x="2836331" y="4950184"/>
              <a:ext cx="469950" cy="400110"/>
            </a:xfrm>
            <a:prstGeom prst="rect">
              <a:avLst/>
            </a:prstGeom>
            <a:noFill/>
          </p:spPr>
          <p:txBody>
            <a:bodyPr wrap="none" rtlCol="0">
              <a:spAutoFit/>
            </a:bodyPr>
            <a:lstStyle/>
            <a:p>
              <a:r>
                <a:rPr lang="en-US" sz="2000" b="1" dirty="0" smtClean="0"/>
                <a:t>2v</a:t>
              </a:r>
              <a:endParaRPr lang="en-US" sz="2000" b="1" dirty="0"/>
            </a:p>
          </p:txBody>
        </p:sp>
        <p:sp>
          <p:nvSpPr>
            <p:cNvPr id="42" name="Freeform 41"/>
            <p:cNvSpPr/>
            <p:nvPr/>
          </p:nvSpPr>
          <p:spPr>
            <a:xfrm>
              <a:off x="2679322" y="4741329"/>
              <a:ext cx="229585" cy="586621"/>
            </a:xfrm>
            <a:custGeom>
              <a:avLst/>
              <a:gdLst>
                <a:gd name="connsiteX0" fmla="*/ 0 w 0"/>
                <a:gd name="connsiteY0" fmla="*/ 0 h 628952"/>
                <a:gd name="connsiteX1" fmla="*/ 0 w 0"/>
                <a:gd name="connsiteY1" fmla="*/ 628952 h 628952"/>
                <a:gd name="connsiteX0" fmla="*/ 84666 w 84666"/>
                <a:gd name="connsiteY0" fmla="*/ 0 h 628952"/>
                <a:gd name="connsiteX1" fmla="*/ 84666 w 84666"/>
                <a:gd name="connsiteY1" fmla="*/ 628952 h 628952"/>
                <a:gd name="connsiteX0" fmla="*/ 84666 w 187476"/>
                <a:gd name="connsiteY0" fmla="*/ 0 h 628952"/>
                <a:gd name="connsiteX1" fmla="*/ 84666 w 187476"/>
                <a:gd name="connsiteY1" fmla="*/ 628952 h 628952"/>
                <a:gd name="connsiteX0" fmla="*/ 169333 w 272143"/>
                <a:gd name="connsiteY0" fmla="*/ 0 h 628952"/>
                <a:gd name="connsiteX1" fmla="*/ 169333 w 272143"/>
                <a:gd name="connsiteY1" fmla="*/ 628952 h 628952"/>
                <a:gd name="connsiteX0" fmla="*/ 169333 w 362858"/>
                <a:gd name="connsiteY0" fmla="*/ 0 h 628952"/>
                <a:gd name="connsiteX1" fmla="*/ 169333 w 362858"/>
                <a:gd name="connsiteY1" fmla="*/ 628952 h 628952"/>
                <a:gd name="connsiteX0" fmla="*/ 169333 w 362858"/>
                <a:gd name="connsiteY0" fmla="*/ 0 h 628952"/>
                <a:gd name="connsiteX1" fmla="*/ 169333 w 362858"/>
                <a:gd name="connsiteY1" fmla="*/ 628952 h 628952"/>
                <a:gd name="connsiteX0" fmla="*/ 169333 w 278192"/>
                <a:gd name="connsiteY0" fmla="*/ 0 h 628952"/>
                <a:gd name="connsiteX1" fmla="*/ 84667 w 278192"/>
                <a:gd name="connsiteY1" fmla="*/ 628952 h 628952"/>
                <a:gd name="connsiteX0" fmla="*/ 169333 w 302381"/>
                <a:gd name="connsiteY0" fmla="*/ 0 h 628952"/>
                <a:gd name="connsiteX1" fmla="*/ 84667 w 302381"/>
                <a:gd name="connsiteY1" fmla="*/ 628952 h 628952"/>
                <a:gd name="connsiteX0" fmla="*/ 181428 w 314476"/>
                <a:gd name="connsiteY0" fmla="*/ 8063 h 637015"/>
                <a:gd name="connsiteX1" fmla="*/ 96762 w 314476"/>
                <a:gd name="connsiteY1" fmla="*/ 637015 h 637015"/>
                <a:gd name="connsiteX0" fmla="*/ 229809 w 362857"/>
                <a:gd name="connsiteY0" fmla="*/ 0 h 628952"/>
                <a:gd name="connsiteX1" fmla="*/ 145143 w 362857"/>
                <a:gd name="connsiteY1" fmla="*/ 628952 h 628952"/>
              </a:gdLst>
              <a:ahLst/>
              <a:cxnLst>
                <a:cxn ang="0">
                  <a:pos x="connsiteX0" y="connsiteY0"/>
                </a:cxn>
                <a:cxn ang="0">
                  <a:pos x="connsiteX1" y="connsiteY1"/>
                </a:cxn>
              </a:cxnLst>
              <a:rect l="l" t="t" r="r" b="b"/>
              <a:pathLst>
                <a:path w="362857" h="628952">
                  <a:moveTo>
                    <a:pt x="229809" y="0"/>
                  </a:moveTo>
                  <a:cubicBezTo>
                    <a:pt x="0" y="428"/>
                    <a:pt x="362857" y="618872"/>
                    <a:pt x="145143" y="628952"/>
                  </a:cubicBezTo>
                </a:path>
              </a:pathLst>
            </a:custGeom>
            <a:ln w="254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43" name="TextBox 42"/>
            <p:cNvSpPr txBox="1"/>
            <p:nvPr/>
          </p:nvSpPr>
          <p:spPr>
            <a:xfrm>
              <a:off x="2914950" y="4623188"/>
              <a:ext cx="327308" cy="400110"/>
            </a:xfrm>
            <a:prstGeom prst="rect">
              <a:avLst/>
            </a:prstGeom>
            <a:noFill/>
          </p:spPr>
          <p:txBody>
            <a:bodyPr wrap="none" rtlCol="0">
              <a:spAutoFit/>
            </a:bodyPr>
            <a:lstStyle/>
            <a:p>
              <a:r>
                <a:rPr lang="en-US" sz="2000" b="1" dirty="0" smtClean="0"/>
                <a:t>1</a:t>
              </a:r>
              <a:endParaRPr lang="en-US" sz="2000" b="1" dirty="0"/>
            </a:p>
          </p:txBody>
        </p:sp>
        <p:cxnSp>
          <p:nvCxnSpPr>
            <p:cNvPr id="44" name="Straight Connector 43"/>
            <p:cNvCxnSpPr/>
            <p:nvPr/>
          </p:nvCxnSpPr>
          <p:spPr>
            <a:xfrm>
              <a:off x="2872624" y="5001378"/>
              <a:ext cx="368903" cy="1588"/>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2866577" y="5545665"/>
              <a:ext cx="933068" cy="400110"/>
            </a:xfrm>
            <a:prstGeom prst="rect">
              <a:avLst/>
            </a:prstGeom>
            <a:noFill/>
          </p:spPr>
          <p:txBody>
            <a:bodyPr wrap="none" rtlCol="0">
              <a:spAutoFit/>
            </a:bodyPr>
            <a:lstStyle/>
            <a:p>
              <a:r>
                <a:rPr lang="en-US" sz="2000" b="1" dirty="0" smtClean="0">
                  <a:solidFill>
                    <a:srgbClr val="FF0000"/>
                  </a:solidFill>
                </a:rPr>
                <a:t>= time</a:t>
              </a:r>
              <a:endParaRPr lang="en-US" sz="2000" b="1" dirty="0"/>
            </a:p>
          </p:txBody>
        </p:sp>
        <p:sp>
          <p:nvSpPr>
            <p:cNvPr id="48" name="TextBox 47"/>
            <p:cNvSpPr txBox="1"/>
            <p:nvPr/>
          </p:nvSpPr>
          <p:spPr>
            <a:xfrm>
              <a:off x="1415145" y="5297713"/>
              <a:ext cx="270251" cy="276999"/>
            </a:xfrm>
            <a:prstGeom prst="rect">
              <a:avLst/>
            </a:prstGeom>
            <a:noFill/>
          </p:spPr>
          <p:txBody>
            <a:bodyPr wrap="none" rtlCol="0">
              <a:spAutoFit/>
            </a:bodyPr>
            <a:lstStyle/>
            <a:p>
              <a:r>
                <a:rPr lang="en-US" sz="1200" dirty="0" smtClean="0"/>
                <a:t>0</a:t>
              </a:r>
              <a:endParaRPr lang="en-US" sz="1200" dirty="0"/>
            </a:p>
          </p:txBody>
        </p:sp>
        <p:sp>
          <p:nvSpPr>
            <p:cNvPr id="49" name="TextBox 48"/>
            <p:cNvSpPr txBox="1"/>
            <p:nvPr/>
          </p:nvSpPr>
          <p:spPr>
            <a:xfrm>
              <a:off x="1336524" y="4505476"/>
              <a:ext cx="556563" cy="276999"/>
            </a:xfrm>
            <a:prstGeom prst="rect">
              <a:avLst/>
            </a:prstGeom>
            <a:noFill/>
          </p:spPr>
          <p:txBody>
            <a:bodyPr wrap="none" rtlCol="0">
              <a:spAutoFit/>
            </a:bodyPr>
            <a:lstStyle/>
            <a:p>
              <a:r>
                <a:rPr lang="en-US" sz="1200" dirty="0" err="1" smtClean="0"/>
                <a:t>x</a:t>
              </a:r>
              <a:r>
                <a:rPr lang="en-US" sz="1200" dirty="0" smtClean="0"/>
                <a:t>’=2L</a:t>
              </a:r>
              <a:endParaRPr lang="en-US" sz="1200" dirty="0"/>
            </a:p>
          </p:txBody>
        </p:sp>
        <p:sp>
          <p:nvSpPr>
            <p:cNvPr id="51" name="TextBox 50"/>
            <p:cNvSpPr txBox="1"/>
            <p:nvPr/>
          </p:nvSpPr>
          <p:spPr>
            <a:xfrm>
              <a:off x="2648859" y="5285616"/>
              <a:ext cx="270251" cy="276999"/>
            </a:xfrm>
            <a:prstGeom prst="rect">
              <a:avLst/>
            </a:prstGeom>
            <a:noFill/>
          </p:spPr>
          <p:txBody>
            <a:bodyPr wrap="none" rtlCol="0">
              <a:spAutoFit/>
            </a:bodyPr>
            <a:lstStyle/>
            <a:p>
              <a:r>
                <a:rPr lang="en-US" sz="1200" dirty="0" smtClean="0"/>
                <a:t>0</a:t>
              </a:r>
              <a:endParaRPr lang="en-US" sz="1200" dirty="0"/>
            </a:p>
          </p:txBody>
        </p:sp>
        <p:sp>
          <p:nvSpPr>
            <p:cNvPr id="52" name="TextBox 51"/>
            <p:cNvSpPr txBox="1"/>
            <p:nvPr/>
          </p:nvSpPr>
          <p:spPr>
            <a:xfrm>
              <a:off x="2570238" y="4493379"/>
              <a:ext cx="431353" cy="276999"/>
            </a:xfrm>
            <a:prstGeom prst="rect">
              <a:avLst/>
            </a:prstGeom>
            <a:noFill/>
          </p:spPr>
          <p:txBody>
            <a:bodyPr wrap="none" rtlCol="0">
              <a:spAutoFit/>
            </a:bodyPr>
            <a:lstStyle/>
            <a:p>
              <a:r>
                <a:rPr lang="en-US" sz="1200" dirty="0" err="1" smtClean="0"/>
                <a:t>x</a:t>
              </a:r>
              <a:r>
                <a:rPr lang="en-US" sz="1200" dirty="0" smtClean="0"/>
                <a:t>=L</a:t>
              </a:r>
              <a:endParaRPr lang="en-US" sz="1200" dirty="0"/>
            </a:p>
          </p:txBody>
        </p:sp>
        <p:sp>
          <p:nvSpPr>
            <p:cNvPr id="53" name="TextBox 52"/>
            <p:cNvSpPr txBox="1"/>
            <p:nvPr/>
          </p:nvSpPr>
          <p:spPr>
            <a:xfrm>
              <a:off x="1868717" y="6029471"/>
              <a:ext cx="270251" cy="276999"/>
            </a:xfrm>
            <a:prstGeom prst="rect">
              <a:avLst/>
            </a:prstGeom>
            <a:noFill/>
          </p:spPr>
          <p:txBody>
            <a:bodyPr wrap="none" rtlCol="0">
              <a:spAutoFit/>
            </a:bodyPr>
            <a:lstStyle/>
            <a:p>
              <a:r>
                <a:rPr lang="en-US" sz="1200" dirty="0" smtClean="0"/>
                <a:t>0</a:t>
              </a:r>
              <a:endParaRPr lang="en-US" sz="1200" dirty="0"/>
            </a:p>
          </p:txBody>
        </p:sp>
        <p:sp>
          <p:nvSpPr>
            <p:cNvPr id="54" name="TextBox 53"/>
            <p:cNvSpPr txBox="1"/>
            <p:nvPr/>
          </p:nvSpPr>
          <p:spPr>
            <a:xfrm>
              <a:off x="1790096" y="5237234"/>
              <a:ext cx="431353" cy="276999"/>
            </a:xfrm>
            <a:prstGeom prst="rect">
              <a:avLst/>
            </a:prstGeom>
            <a:noFill/>
          </p:spPr>
          <p:txBody>
            <a:bodyPr wrap="none" rtlCol="0">
              <a:spAutoFit/>
            </a:bodyPr>
            <a:lstStyle/>
            <a:p>
              <a:r>
                <a:rPr lang="en-US" sz="1200" dirty="0" err="1" smtClean="0"/>
                <a:t>x</a:t>
              </a:r>
              <a:r>
                <a:rPr lang="en-US" sz="1200" dirty="0" smtClean="0"/>
                <a:t>=L</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2"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791"/>
          </a:xfrm>
        </p:spPr>
        <p:txBody>
          <a:bodyPr>
            <a:normAutofit/>
          </a:bodyPr>
          <a:lstStyle/>
          <a:p>
            <a:pPr algn="l"/>
            <a:r>
              <a:rPr lang="en-US" sz="3200" b="1" dirty="0" smtClean="0">
                <a:latin typeface="+mn-lt"/>
              </a:rPr>
              <a:t>Self Similarity, Equal (infinite) Time</a:t>
            </a:r>
            <a:endParaRPr lang="en-US" sz="3200" b="1" dirty="0">
              <a:latin typeface="+mn-lt"/>
            </a:endParaRPr>
          </a:p>
        </p:txBody>
      </p:sp>
      <p:sp>
        <p:nvSpPr>
          <p:cNvPr id="3" name="Content Placeholder 2"/>
          <p:cNvSpPr>
            <a:spLocks noGrp="1"/>
          </p:cNvSpPr>
          <p:nvPr>
            <p:ph idx="1"/>
          </p:nvPr>
        </p:nvSpPr>
        <p:spPr>
          <a:xfrm>
            <a:off x="72571" y="6416599"/>
            <a:ext cx="619276" cy="441401"/>
          </a:xfrm>
        </p:spPr>
        <p:txBody>
          <a:bodyPr>
            <a:normAutofit fontScale="850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51</a:t>
            </a:fld>
            <a:endParaRPr lang="en-US"/>
          </a:p>
        </p:txBody>
      </p:sp>
      <p:pic>
        <p:nvPicPr>
          <p:cNvPr id="17" name="Picture 16" descr="speed_distance_plot.png"/>
          <p:cNvPicPr>
            <a:picLocks noChangeAspect="1"/>
          </p:cNvPicPr>
          <p:nvPr/>
        </p:nvPicPr>
        <p:blipFill>
          <a:blip r:embed="rId2"/>
          <a:stretch>
            <a:fillRect/>
          </a:stretch>
        </p:blipFill>
        <p:spPr>
          <a:xfrm>
            <a:off x="590702" y="1604662"/>
            <a:ext cx="7591728" cy="3098412"/>
          </a:xfrm>
          <a:prstGeom prst="rect">
            <a:avLst/>
          </a:prstGeom>
        </p:spPr>
      </p:pic>
      <p:sp>
        <p:nvSpPr>
          <p:cNvPr id="25" name="Freeform 24"/>
          <p:cNvSpPr/>
          <p:nvPr/>
        </p:nvSpPr>
        <p:spPr>
          <a:xfrm>
            <a:off x="5467046" y="1802189"/>
            <a:ext cx="2328333" cy="2527905"/>
          </a:xfrm>
          <a:custGeom>
            <a:avLst/>
            <a:gdLst>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2001763 h 2527905"/>
              <a:gd name="connsiteX4" fmla="*/ 242344 w 1106714"/>
              <a:gd name="connsiteY4" fmla="*/ 0 h 2527905"/>
              <a:gd name="connsiteX5" fmla="*/ 6047 w 1106714"/>
              <a:gd name="connsiteY5" fmla="*/ 30239 h 252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714" h="2527905">
                <a:moveTo>
                  <a:pt x="6047" y="30239"/>
                </a:moveTo>
                <a:cubicBezTo>
                  <a:pt x="4031" y="862794"/>
                  <a:pt x="0" y="2527905"/>
                  <a:pt x="0" y="2527905"/>
                </a:cubicBezTo>
                <a:lnTo>
                  <a:pt x="1106714" y="2521858"/>
                </a:lnTo>
                <a:lnTo>
                  <a:pt x="1094619" y="2001763"/>
                </a:lnTo>
                <a:cubicBezTo>
                  <a:pt x="789888" y="1687286"/>
                  <a:pt x="408359" y="1778000"/>
                  <a:pt x="242344" y="0"/>
                </a:cubicBezTo>
                <a:cubicBezTo>
                  <a:pt x="125424" y="22175"/>
                  <a:pt x="165301" y="20159"/>
                  <a:pt x="6047" y="30239"/>
                </a:cubicBezTo>
                <a:close/>
              </a:path>
            </a:pathLst>
          </a:cu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5473095" y="1796142"/>
            <a:ext cx="1106714" cy="2527905"/>
          </a:xfrm>
          <a:custGeom>
            <a:avLst/>
            <a:gdLst>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 name="connsiteX0" fmla="*/ 6047 w 1106714"/>
              <a:gd name="connsiteY0" fmla="*/ 30239 h 2527905"/>
              <a:gd name="connsiteX1" fmla="*/ 0 w 1106714"/>
              <a:gd name="connsiteY1" fmla="*/ 2527905 h 2527905"/>
              <a:gd name="connsiteX2" fmla="*/ 1106714 w 1106714"/>
              <a:gd name="connsiteY2" fmla="*/ 2521858 h 2527905"/>
              <a:gd name="connsiteX3" fmla="*/ 1094619 w 1106714"/>
              <a:gd name="connsiteY3" fmla="*/ 1378858 h 2527905"/>
              <a:gd name="connsiteX4" fmla="*/ 483809 w 1106714"/>
              <a:gd name="connsiteY4" fmla="*/ 0 h 2527905"/>
              <a:gd name="connsiteX5" fmla="*/ 6047 w 1106714"/>
              <a:gd name="connsiteY5" fmla="*/ 30239 h 252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714" h="2527905">
                <a:moveTo>
                  <a:pt x="6047" y="30239"/>
                </a:moveTo>
                <a:cubicBezTo>
                  <a:pt x="4031" y="862794"/>
                  <a:pt x="0" y="2527905"/>
                  <a:pt x="0" y="2527905"/>
                </a:cubicBezTo>
                <a:lnTo>
                  <a:pt x="1106714" y="2521858"/>
                </a:lnTo>
                <a:lnTo>
                  <a:pt x="1094619" y="1378858"/>
                </a:lnTo>
                <a:cubicBezTo>
                  <a:pt x="764016" y="1052286"/>
                  <a:pt x="566460" y="508000"/>
                  <a:pt x="483809" y="0"/>
                </a:cubicBezTo>
                <a:cubicBezTo>
                  <a:pt x="366889" y="22175"/>
                  <a:pt x="165301" y="20159"/>
                  <a:pt x="6047" y="30239"/>
                </a:cubicBezTo>
                <a:close/>
              </a:path>
            </a:pathLst>
          </a:cu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p:nvGrpSpPr>
        <p:grpSpPr>
          <a:xfrm>
            <a:off x="1040192" y="3247571"/>
            <a:ext cx="1378854" cy="2683188"/>
            <a:chOff x="1040192" y="3247571"/>
            <a:chExt cx="1378854" cy="2683188"/>
          </a:xfrm>
        </p:grpSpPr>
        <p:sp>
          <p:nvSpPr>
            <p:cNvPr id="21" name="Right Triangle 20"/>
            <p:cNvSpPr/>
            <p:nvPr/>
          </p:nvSpPr>
          <p:spPr>
            <a:xfrm flipH="1">
              <a:off x="1271209" y="3247571"/>
              <a:ext cx="1147837" cy="1126067"/>
            </a:xfrm>
            <a:prstGeom prst="rtTriangl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040192" y="5007429"/>
              <a:ext cx="1221618" cy="923330"/>
            </a:xfrm>
            <a:prstGeom prst="rect">
              <a:avLst/>
            </a:prstGeom>
            <a:noFill/>
          </p:spPr>
          <p:txBody>
            <a:bodyPr wrap="square" rtlCol="0">
              <a:spAutoFit/>
            </a:bodyPr>
            <a:lstStyle/>
            <a:p>
              <a:r>
                <a:rPr lang="en-US" b="1" dirty="0" err="1" smtClean="0">
                  <a:solidFill>
                    <a:srgbClr val="FF0000"/>
                  </a:solidFill>
                </a:rPr>
                <a:t>v(x</a:t>
              </a:r>
              <a:r>
                <a:rPr lang="en-US" b="1" dirty="0" smtClean="0">
                  <a:solidFill>
                    <a:srgbClr val="FF0000"/>
                  </a:solidFill>
                </a:rPr>
                <a:t>) = </a:t>
              </a:r>
              <a:r>
                <a:rPr lang="en-US" b="1" dirty="0" err="1" smtClean="0">
                  <a:solidFill>
                    <a:srgbClr val="FF0000"/>
                  </a:solidFill>
                </a:rPr>
                <a:t>x</a:t>
              </a:r>
              <a:endParaRPr lang="en-US" b="1" dirty="0" smtClean="0">
                <a:solidFill>
                  <a:srgbClr val="FF0000"/>
                </a:solidFill>
              </a:endParaRPr>
            </a:p>
            <a:p>
              <a:r>
                <a:rPr lang="en-US" b="1" dirty="0" smtClean="0"/>
                <a:t>      in</a:t>
              </a:r>
            </a:p>
            <a:p>
              <a:r>
                <a:rPr lang="en-US" b="1" dirty="0" err="1" smtClean="0"/>
                <a:t>x</a:t>
              </a:r>
              <a:r>
                <a:rPr lang="en-US" b="1" dirty="0" smtClean="0"/>
                <a:t> = 0 to L</a:t>
              </a:r>
              <a:endParaRPr lang="en-US" b="1" dirty="0"/>
            </a:p>
          </p:txBody>
        </p:sp>
      </p:grpSp>
      <p:grpSp>
        <p:nvGrpSpPr>
          <p:cNvPr id="30" name="Group 29"/>
          <p:cNvGrpSpPr/>
          <p:nvPr/>
        </p:nvGrpSpPr>
        <p:grpSpPr>
          <a:xfrm>
            <a:off x="1251857" y="2019904"/>
            <a:ext cx="4420809" cy="4169710"/>
            <a:chOff x="1251857" y="2019904"/>
            <a:chExt cx="4420809" cy="4169710"/>
          </a:xfrm>
        </p:grpSpPr>
        <p:sp>
          <p:nvSpPr>
            <p:cNvPr id="23" name="Right Triangle 22"/>
            <p:cNvSpPr/>
            <p:nvPr/>
          </p:nvSpPr>
          <p:spPr>
            <a:xfrm flipH="1">
              <a:off x="1251857" y="2019904"/>
              <a:ext cx="2352522" cy="2352525"/>
            </a:xfrm>
            <a:prstGeom prst="rtTriangl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884714" y="4989285"/>
              <a:ext cx="2787952" cy="1200329"/>
            </a:xfrm>
            <a:prstGeom prst="rect">
              <a:avLst/>
            </a:prstGeom>
            <a:noFill/>
          </p:spPr>
          <p:txBody>
            <a:bodyPr wrap="square" rtlCol="0">
              <a:spAutoFit/>
            </a:bodyPr>
            <a:lstStyle/>
            <a:p>
              <a:r>
                <a:rPr lang="en-US" b="1" dirty="0" err="1" smtClean="0">
                  <a:solidFill>
                    <a:srgbClr val="FF0000"/>
                  </a:solidFill>
                </a:rPr>
                <a:t>v’(x</a:t>
              </a:r>
              <a:r>
                <a:rPr lang="en-US" b="1" dirty="0" smtClean="0">
                  <a:solidFill>
                    <a:srgbClr val="FF0000"/>
                  </a:solidFill>
                </a:rPr>
                <a:t>’)</a:t>
              </a:r>
              <a:r>
                <a:rPr lang="en-US" b="1" dirty="0" smtClean="0"/>
                <a:t> = 2v(x) = 2x </a:t>
              </a:r>
              <a:r>
                <a:rPr lang="en-US" b="1" dirty="0" smtClean="0">
                  <a:solidFill>
                    <a:srgbClr val="FF0000"/>
                  </a:solidFill>
                </a:rPr>
                <a:t>= </a:t>
              </a:r>
              <a:r>
                <a:rPr lang="en-US" b="1" dirty="0" err="1" smtClean="0">
                  <a:solidFill>
                    <a:srgbClr val="FF0000"/>
                  </a:solidFill>
                </a:rPr>
                <a:t>x</a:t>
              </a:r>
              <a:r>
                <a:rPr lang="en-US" b="1" dirty="0" smtClean="0">
                  <a:solidFill>
                    <a:srgbClr val="FF0000"/>
                  </a:solidFill>
                </a:rPr>
                <a:t>’</a:t>
              </a:r>
            </a:p>
            <a:p>
              <a:r>
                <a:rPr lang="en-US" b="1" dirty="0" smtClean="0"/>
                <a:t>for </a:t>
              </a:r>
              <a:r>
                <a:rPr lang="en-US" b="1" dirty="0" err="1" smtClean="0"/>
                <a:t>x</a:t>
              </a:r>
              <a:r>
                <a:rPr lang="en-US" b="1" dirty="0" smtClean="0"/>
                <a:t>’ = 2x</a:t>
              </a:r>
            </a:p>
            <a:p>
              <a:r>
                <a:rPr lang="en-US" b="1" dirty="0" smtClean="0"/>
                <a:t>         in</a:t>
              </a:r>
            </a:p>
            <a:p>
              <a:r>
                <a:rPr lang="en-US" b="1" dirty="0" err="1" smtClean="0"/>
                <a:t>x</a:t>
              </a:r>
              <a:r>
                <a:rPr lang="en-US" b="1" dirty="0" smtClean="0"/>
                <a:t>’ = 0 to 2L</a:t>
              </a:r>
              <a:endParaRPr lang="en-US" b="1" dirty="0"/>
            </a:p>
          </p:txBody>
        </p:sp>
        <p:sp>
          <p:nvSpPr>
            <p:cNvPr id="28" name="Right Arrow 27"/>
            <p:cNvSpPr/>
            <p:nvPr/>
          </p:nvSpPr>
          <p:spPr>
            <a:xfrm>
              <a:off x="2183190" y="5346096"/>
              <a:ext cx="508000" cy="260047"/>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Rectangle 30"/>
          <p:cNvSpPr/>
          <p:nvPr/>
        </p:nvSpPr>
        <p:spPr>
          <a:xfrm>
            <a:off x="4239381" y="1203476"/>
            <a:ext cx="4275667" cy="37797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4" grpId="1" animBg="1"/>
      <p:bldP spid="31"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791"/>
          </a:xfrm>
        </p:spPr>
        <p:txBody>
          <a:bodyPr>
            <a:normAutofit/>
          </a:bodyPr>
          <a:lstStyle/>
          <a:p>
            <a:pPr algn="l"/>
            <a:r>
              <a:rPr lang="en-US" sz="3200" b="1" dirty="0" smtClean="0">
                <a:latin typeface="+mn-lt"/>
              </a:rPr>
              <a:t>Self Similarity, Equal (infinite) Time</a:t>
            </a:r>
            <a:endParaRPr lang="en-US" sz="3200" b="1" dirty="0">
              <a:latin typeface="+mn-lt"/>
            </a:endParaRPr>
          </a:p>
        </p:txBody>
      </p:sp>
      <p:sp>
        <p:nvSpPr>
          <p:cNvPr id="3" name="Content Placeholder 2"/>
          <p:cNvSpPr>
            <a:spLocks noGrp="1"/>
          </p:cNvSpPr>
          <p:nvPr>
            <p:ph idx="1"/>
          </p:nvPr>
        </p:nvSpPr>
        <p:spPr>
          <a:xfrm>
            <a:off x="72571" y="6416599"/>
            <a:ext cx="619276" cy="441401"/>
          </a:xfrm>
        </p:spPr>
        <p:txBody>
          <a:bodyPr>
            <a:normAutofit fontScale="850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52</a:t>
            </a:fld>
            <a:endParaRPr lang="en-US"/>
          </a:p>
        </p:txBody>
      </p:sp>
      <p:pic>
        <p:nvPicPr>
          <p:cNvPr id="10" name="Picture 9" descr="infinite time.png"/>
          <p:cNvPicPr>
            <a:picLocks noChangeAspect="1"/>
          </p:cNvPicPr>
          <p:nvPr/>
        </p:nvPicPr>
        <p:blipFill>
          <a:blip r:embed="rId2"/>
          <a:stretch>
            <a:fillRect/>
          </a:stretch>
        </p:blipFill>
        <p:spPr>
          <a:xfrm>
            <a:off x="2939747" y="1215798"/>
            <a:ext cx="4765675" cy="4524375"/>
          </a:xfrm>
          <a:prstGeom prst="rect">
            <a:avLst/>
          </a:prstGeom>
        </p:spPr>
      </p:pic>
      <p:sp>
        <p:nvSpPr>
          <p:cNvPr id="11" name="TextBox 10"/>
          <p:cNvSpPr txBox="1"/>
          <p:nvPr/>
        </p:nvSpPr>
        <p:spPr>
          <a:xfrm>
            <a:off x="483809" y="1100665"/>
            <a:ext cx="1554238" cy="738664"/>
          </a:xfrm>
          <a:prstGeom prst="rect">
            <a:avLst/>
          </a:prstGeom>
          <a:noFill/>
        </p:spPr>
        <p:txBody>
          <a:bodyPr wrap="square" rtlCol="0">
            <a:spAutoFit/>
          </a:bodyPr>
          <a:lstStyle/>
          <a:p>
            <a:r>
              <a:rPr lang="en-US" sz="1400" b="1" dirty="0" smtClean="0"/>
              <a:t>In a Galilean style geometric figure.</a:t>
            </a:r>
            <a:endParaRPr lang="en-US" sz="1400" b="1" dirty="0"/>
          </a:p>
        </p:txBody>
      </p:sp>
      <p:sp>
        <p:nvSpPr>
          <p:cNvPr id="13" name="TextBox 12"/>
          <p:cNvSpPr txBox="1"/>
          <p:nvPr/>
        </p:nvSpPr>
        <p:spPr>
          <a:xfrm>
            <a:off x="7880424" y="586619"/>
            <a:ext cx="441422" cy="5055231"/>
          </a:xfrm>
          <a:prstGeom prst="rect">
            <a:avLst/>
          </a:prstGeom>
          <a:noFill/>
        </p:spPr>
        <p:txBody>
          <a:bodyPr wrap="none" rtlCol="0">
            <a:spAutoFit/>
          </a:bodyPr>
          <a:lstStyle/>
          <a:p>
            <a:pPr algn="ctr"/>
            <a:r>
              <a:rPr lang="en-US" sz="800" b="1" dirty="0" smtClean="0"/>
              <a:t>...</a:t>
            </a:r>
          </a:p>
          <a:p>
            <a:pPr algn="ctr"/>
            <a:r>
              <a:rPr lang="en-US" sz="800" b="1" dirty="0" smtClean="0"/>
              <a:t>+</a:t>
            </a:r>
          </a:p>
          <a:p>
            <a:pPr algn="ctr"/>
            <a:r>
              <a:rPr lang="en-US" sz="800" b="1" dirty="0" smtClean="0"/>
              <a:t>1</a:t>
            </a:r>
            <a:r>
              <a:rPr lang="en-US" b="1" dirty="0" smtClean="0"/>
              <a:t> </a:t>
            </a:r>
          </a:p>
          <a:p>
            <a:pPr algn="ctr"/>
            <a:r>
              <a:rPr lang="en-US" sz="900" b="1" dirty="0" smtClean="0"/>
              <a:t>+</a:t>
            </a:r>
          </a:p>
          <a:p>
            <a:pPr algn="ctr"/>
            <a:r>
              <a:rPr lang="en-US" sz="1200" b="1" dirty="0" smtClean="0"/>
              <a:t>1</a:t>
            </a:r>
          </a:p>
          <a:p>
            <a:pPr algn="ctr"/>
            <a:r>
              <a:rPr lang="en-US" sz="1000" b="1" dirty="0" smtClean="0"/>
              <a:t>+</a:t>
            </a:r>
          </a:p>
          <a:p>
            <a:pPr algn="ctr"/>
            <a:r>
              <a:rPr lang="en-US" sz="1400" b="1" dirty="0" smtClean="0"/>
              <a:t>1</a:t>
            </a:r>
          </a:p>
          <a:p>
            <a:pPr algn="ctr"/>
            <a:r>
              <a:rPr lang="en-US" sz="1050" b="1" dirty="0" smtClean="0"/>
              <a:t>+</a:t>
            </a:r>
          </a:p>
          <a:p>
            <a:pPr algn="ctr"/>
            <a:r>
              <a:rPr lang="en-US" sz="1600" b="1" dirty="0" smtClean="0"/>
              <a:t>1</a:t>
            </a:r>
          </a:p>
          <a:p>
            <a:pPr algn="ctr"/>
            <a:r>
              <a:rPr lang="en-US" sz="1100" b="1" dirty="0" smtClean="0"/>
              <a:t>+</a:t>
            </a:r>
          </a:p>
          <a:p>
            <a:pPr algn="ctr"/>
            <a:r>
              <a:rPr lang="en-US" b="1" dirty="0" smtClean="0"/>
              <a:t>1</a:t>
            </a:r>
          </a:p>
          <a:p>
            <a:pPr algn="ctr"/>
            <a:endParaRPr lang="en-US" b="1" dirty="0" smtClean="0"/>
          </a:p>
          <a:p>
            <a:pPr algn="ctr"/>
            <a:r>
              <a:rPr lang="en-US" sz="1400" b="1" dirty="0" smtClean="0"/>
              <a:t>+</a:t>
            </a:r>
          </a:p>
          <a:p>
            <a:pPr algn="ctr"/>
            <a:endParaRPr lang="en-US" sz="1400" b="1" dirty="0" smtClean="0"/>
          </a:p>
          <a:p>
            <a:pPr algn="ctr"/>
            <a:r>
              <a:rPr lang="en-US" sz="2400" b="1" dirty="0" smtClean="0"/>
              <a:t>1</a:t>
            </a:r>
          </a:p>
          <a:p>
            <a:pPr algn="ctr"/>
            <a:endParaRPr lang="en-US" sz="2400" b="1" dirty="0" smtClean="0"/>
          </a:p>
          <a:p>
            <a:pPr algn="ctr"/>
            <a:r>
              <a:rPr lang="en-US" sz="2000" b="1" dirty="0" smtClean="0"/>
              <a:t>+</a:t>
            </a:r>
          </a:p>
          <a:p>
            <a:pPr algn="ctr"/>
            <a:endParaRPr lang="en-US" sz="2000" b="1" dirty="0" smtClean="0"/>
          </a:p>
          <a:p>
            <a:pPr algn="ctr"/>
            <a:r>
              <a:rPr lang="en-US" sz="3600" b="1" dirty="0" smtClean="0"/>
              <a:t>1</a:t>
            </a:r>
          </a:p>
          <a:p>
            <a:pPr algn="ctr"/>
            <a:endParaRPr lang="en-US" b="1" dirty="0"/>
          </a:p>
        </p:txBody>
      </p:sp>
      <p:grpSp>
        <p:nvGrpSpPr>
          <p:cNvPr id="18" name="Group 17"/>
          <p:cNvGrpSpPr/>
          <p:nvPr/>
        </p:nvGrpSpPr>
        <p:grpSpPr>
          <a:xfrm>
            <a:off x="526143" y="2152951"/>
            <a:ext cx="6815666" cy="2896811"/>
            <a:chOff x="526143" y="2152951"/>
            <a:chExt cx="6815666" cy="2896811"/>
          </a:xfrm>
        </p:grpSpPr>
        <p:sp>
          <p:nvSpPr>
            <p:cNvPr id="12" name="TextBox 11"/>
            <p:cNvSpPr txBox="1"/>
            <p:nvPr/>
          </p:nvSpPr>
          <p:spPr>
            <a:xfrm>
              <a:off x="526143" y="2152951"/>
              <a:ext cx="2074333" cy="1200328"/>
            </a:xfrm>
            <a:prstGeom prst="rect">
              <a:avLst/>
            </a:prstGeom>
            <a:noFill/>
          </p:spPr>
          <p:txBody>
            <a:bodyPr wrap="square" rtlCol="0">
              <a:spAutoFit/>
            </a:bodyPr>
            <a:lstStyle/>
            <a:p>
              <a:r>
                <a:rPr lang="en-US" sz="2400" b="1" dirty="0" smtClean="0"/>
                <a:t>Rescaled equal time motions</a:t>
              </a:r>
              <a:endParaRPr lang="en-US" sz="2400" b="1" dirty="0"/>
            </a:p>
          </p:txBody>
        </p:sp>
        <p:sp>
          <p:nvSpPr>
            <p:cNvPr id="15" name="Freeform 14"/>
            <p:cNvSpPr/>
            <p:nvPr/>
          </p:nvSpPr>
          <p:spPr>
            <a:xfrm>
              <a:off x="3713238" y="3295952"/>
              <a:ext cx="3616476" cy="1753810"/>
            </a:xfrm>
            <a:custGeom>
              <a:avLst/>
              <a:gdLst>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476" h="1753810">
                  <a:moveTo>
                    <a:pt x="1796143" y="24191"/>
                  </a:moveTo>
                  <a:lnTo>
                    <a:pt x="3604381" y="0"/>
                  </a:lnTo>
                  <a:cubicBezTo>
                    <a:pt x="3608413" y="582587"/>
                    <a:pt x="3616476" y="1747762"/>
                    <a:pt x="3616476" y="1747762"/>
                  </a:cubicBezTo>
                  <a:lnTo>
                    <a:pt x="0" y="1753810"/>
                  </a:lnTo>
                  <a:lnTo>
                    <a:pt x="1796143" y="24191"/>
                  </a:lnTo>
                  <a:close/>
                </a:path>
              </a:pathLst>
            </a:cu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83457" y="2388810"/>
              <a:ext cx="1758352" cy="852712"/>
            </a:xfrm>
            <a:custGeom>
              <a:avLst/>
              <a:gdLst>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476" h="1753810">
                  <a:moveTo>
                    <a:pt x="1796143" y="24191"/>
                  </a:moveTo>
                  <a:lnTo>
                    <a:pt x="3604381" y="0"/>
                  </a:lnTo>
                  <a:cubicBezTo>
                    <a:pt x="3608413" y="582587"/>
                    <a:pt x="3616476" y="1747762"/>
                    <a:pt x="3616476" y="1747762"/>
                  </a:cubicBezTo>
                  <a:lnTo>
                    <a:pt x="0" y="1753810"/>
                  </a:lnTo>
                  <a:lnTo>
                    <a:pt x="1796143" y="24191"/>
                  </a:lnTo>
                  <a:close/>
                </a:path>
              </a:pathLst>
            </a:custGeom>
            <a:solidFill>
              <a:srgbClr val="00FF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791"/>
          </a:xfrm>
        </p:spPr>
        <p:txBody>
          <a:bodyPr>
            <a:normAutofit/>
          </a:bodyPr>
          <a:lstStyle/>
          <a:p>
            <a:pPr algn="l"/>
            <a:r>
              <a:rPr lang="en-US" sz="3200" b="1" dirty="0" smtClean="0">
                <a:latin typeface="+mn-lt"/>
              </a:rPr>
              <a:t>Self Similarity, Equal (infinite) Time</a:t>
            </a:r>
            <a:endParaRPr lang="en-US" sz="3200" b="1" dirty="0">
              <a:latin typeface="+mn-lt"/>
            </a:endParaRPr>
          </a:p>
        </p:txBody>
      </p:sp>
      <p:sp>
        <p:nvSpPr>
          <p:cNvPr id="3" name="Content Placeholder 2"/>
          <p:cNvSpPr>
            <a:spLocks noGrp="1"/>
          </p:cNvSpPr>
          <p:nvPr>
            <p:ph idx="1"/>
          </p:nvPr>
        </p:nvSpPr>
        <p:spPr>
          <a:xfrm>
            <a:off x="72571" y="6416599"/>
            <a:ext cx="619276" cy="441401"/>
          </a:xfrm>
        </p:spPr>
        <p:txBody>
          <a:bodyPr>
            <a:normAutofit fontScale="850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53</a:t>
            </a:fld>
            <a:endParaRPr lang="en-US"/>
          </a:p>
        </p:txBody>
      </p:sp>
      <p:pic>
        <p:nvPicPr>
          <p:cNvPr id="10" name="Picture 9" descr="infinite time.png"/>
          <p:cNvPicPr>
            <a:picLocks noChangeAspect="1"/>
          </p:cNvPicPr>
          <p:nvPr/>
        </p:nvPicPr>
        <p:blipFill>
          <a:blip r:embed="rId2"/>
          <a:stretch>
            <a:fillRect/>
          </a:stretch>
        </p:blipFill>
        <p:spPr>
          <a:xfrm>
            <a:off x="2939747" y="1215798"/>
            <a:ext cx="4765675" cy="4524375"/>
          </a:xfrm>
          <a:prstGeom prst="rect">
            <a:avLst/>
          </a:prstGeom>
        </p:spPr>
      </p:pic>
      <p:sp>
        <p:nvSpPr>
          <p:cNvPr id="11" name="TextBox 10"/>
          <p:cNvSpPr txBox="1"/>
          <p:nvPr/>
        </p:nvSpPr>
        <p:spPr>
          <a:xfrm>
            <a:off x="483809" y="1100665"/>
            <a:ext cx="1554238" cy="738664"/>
          </a:xfrm>
          <a:prstGeom prst="rect">
            <a:avLst/>
          </a:prstGeom>
          <a:noFill/>
        </p:spPr>
        <p:txBody>
          <a:bodyPr wrap="square" rtlCol="0">
            <a:spAutoFit/>
          </a:bodyPr>
          <a:lstStyle/>
          <a:p>
            <a:r>
              <a:rPr lang="en-US" sz="1400" b="1" dirty="0" smtClean="0"/>
              <a:t>In a Galilean style geometric figure.</a:t>
            </a:r>
            <a:endParaRPr lang="en-US" sz="1400" b="1" dirty="0"/>
          </a:p>
        </p:txBody>
      </p:sp>
      <p:sp>
        <p:nvSpPr>
          <p:cNvPr id="13" name="TextBox 12"/>
          <p:cNvSpPr txBox="1"/>
          <p:nvPr/>
        </p:nvSpPr>
        <p:spPr>
          <a:xfrm>
            <a:off x="7880424" y="586619"/>
            <a:ext cx="441422" cy="5055231"/>
          </a:xfrm>
          <a:prstGeom prst="rect">
            <a:avLst/>
          </a:prstGeom>
          <a:noFill/>
        </p:spPr>
        <p:txBody>
          <a:bodyPr wrap="none" rtlCol="0">
            <a:spAutoFit/>
          </a:bodyPr>
          <a:lstStyle/>
          <a:p>
            <a:pPr algn="ctr"/>
            <a:r>
              <a:rPr lang="en-US" sz="800" b="1" dirty="0" smtClean="0"/>
              <a:t>...</a:t>
            </a:r>
          </a:p>
          <a:p>
            <a:pPr algn="ctr"/>
            <a:r>
              <a:rPr lang="en-US" sz="800" b="1" dirty="0" smtClean="0"/>
              <a:t>+</a:t>
            </a:r>
          </a:p>
          <a:p>
            <a:pPr algn="ctr"/>
            <a:r>
              <a:rPr lang="en-US" sz="800" b="1" dirty="0" smtClean="0"/>
              <a:t>1</a:t>
            </a:r>
            <a:r>
              <a:rPr lang="en-US" b="1" dirty="0" smtClean="0"/>
              <a:t> </a:t>
            </a:r>
          </a:p>
          <a:p>
            <a:pPr algn="ctr"/>
            <a:r>
              <a:rPr lang="en-US" sz="900" b="1" dirty="0" smtClean="0"/>
              <a:t>+</a:t>
            </a:r>
          </a:p>
          <a:p>
            <a:pPr algn="ctr"/>
            <a:r>
              <a:rPr lang="en-US" sz="1200" b="1" dirty="0" smtClean="0"/>
              <a:t>1</a:t>
            </a:r>
          </a:p>
          <a:p>
            <a:pPr algn="ctr"/>
            <a:r>
              <a:rPr lang="en-US" sz="1000" b="1" dirty="0" smtClean="0"/>
              <a:t>+</a:t>
            </a:r>
          </a:p>
          <a:p>
            <a:pPr algn="ctr"/>
            <a:r>
              <a:rPr lang="en-US" sz="1400" b="1" dirty="0" smtClean="0"/>
              <a:t>1</a:t>
            </a:r>
          </a:p>
          <a:p>
            <a:pPr algn="ctr"/>
            <a:r>
              <a:rPr lang="en-US" sz="1050" b="1" dirty="0" smtClean="0"/>
              <a:t>+</a:t>
            </a:r>
          </a:p>
          <a:p>
            <a:pPr algn="ctr"/>
            <a:r>
              <a:rPr lang="en-US" sz="1600" b="1" dirty="0" smtClean="0"/>
              <a:t>1</a:t>
            </a:r>
          </a:p>
          <a:p>
            <a:pPr algn="ctr"/>
            <a:r>
              <a:rPr lang="en-US" sz="1100" b="1" dirty="0" smtClean="0"/>
              <a:t>+</a:t>
            </a:r>
          </a:p>
          <a:p>
            <a:pPr algn="ctr"/>
            <a:r>
              <a:rPr lang="en-US" b="1" dirty="0" smtClean="0"/>
              <a:t>1</a:t>
            </a:r>
          </a:p>
          <a:p>
            <a:pPr algn="ctr"/>
            <a:endParaRPr lang="en-US" b="1" dirty="0" smtClean="0"/>
          </a:p>
          <a:p>
            <a:pPr algn="ctr"/>
            <a:r>
              <a:rPr lang="en-US" sz="1400" b="1" dirty="0" smtClean="0"/>
              <a:t>+</a:t>
            </a:r>
          </a:p>
          <a:p>
            <a:pPr algn="ctr"/>
            <a:endParaRPr lang="en-US" sz="1400" b="1" dirty="0" smtClean="0"/>
          </a:p>
          <a:p>
            <a:pPr algn="ctr"/>
            <a:r>
              <a:rPr lang="en-US" sz="2400" b="1" dirty="0" smtClean="0"/>
              <a:t>1</a:t>
            </a:r>
          </a:p>
          <a:p>
            <a:pPr algn="ctr"/>
            <a:endParaRPr lang="en-US" sz="2400" b="1" dirty="0" smtClean="0"/>
          </a:p>
          <a:p>
            <a:pPr algn="ctr"/>
            <a:r>
              <a:rPr lang="en-US" sz="2000" b="1" dirty="0" smtClean="0"/>
              <a:t>+</a:t>
            </a:r>
          </a:p>
          <a:p>
            <a:pPr algn="ctr"/>
            <a:endParaRPr lang="en-US" sz="2000" b="1" dirty="0" smtClean="0"/>
          </a:p>
          <a:p>
            <a:pPr algn="ctr"/>
            <a:r>
              <a:rPr lang="en-US" sz="3600" b="1" dirty="0" smtClean="0"/>
              <a:t>1</a:t>
            </a:r>
          </a:p>
          <a:p>
            <a:pPr algn="ctr"/>
            <a:endParaRPr lang="en-US" b="1" dirty="0"/>
          </a:p>
        </p:txBody>
      </p:sp>
      <p:grpSp>
        <p:nvGrpSpPr>
          <p:cNvPr id="14" name="Group 13"/>
          <p:cNvGrpSpPr/>
          <p:nvPr/>
        </p:nvGrpSpPr>
        <p:grpSpPr>
          <a:xfrm>
            <a:off x="526143" y="2152951"/>
            <a:ext cx="6815666" cy="2896811"/>
            <a:chOff x="526143" y="2152951"/>
            <a:chExt cx="6815666" cy="2896811"/>
          </a:xfrm>
        </p:grpSpPr>
        <p:sp>
          <p:nvSpPr>
            <p:cNvPr id="12" name="TextBox 11"/>
            <p:cNvSpPr txBox="1"/>
            <p:nvPr/>
          </p:nvSpPr>
          <p:spPr>
            <a:xfrm>
              <a:off x="526143" y="2152951"/>
              <a:ext cx="2074333" cy="1200328"/>
            </a:xfrm>
            <a:prstGeom prst="rect">
              <a:avLst/>
            </a:prstGeom>
            <a:noFill/>
          </p:spPr>
          <p:txBody>
            <a:bodyPr wrap="square" rtlCol="0">
              <a:spAutoFit/>
            </a:bodyPr>
            <a:lstStyle/>
            <a:p>
              <a:r>
                <a:rPr lang="en-US" sz="2400" b="1" dirty="0" smtClean="0"/>
                <a:t>Rescaled equal time motions</a:t>
              </a:r>
              <a:endParaRPr lang="en-US" sz="2400" b="1" dirty="0"/>
            </a:p>
          </p:txBody>
        </p:sp>
        <p:sp>
          <p:nvSpPr>
            <p:cNvPr id="15" name="Freeform 14"/>
            <p:cNvSpPr/>
            <p:nvPr/>
          </p:nvSpPr>
          <p:spPr>
            <a:xfrm>
              <a:off x="3634618" y="3295952"/>
              <a:ext cx="3695095" cy="1753810"/>
            </a:xfrm>
            <a:custGeom>
              <a:avLst/>
              <a:gdLst>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 name="connsiteX0" fmla="*/ 0 w 3670905"/>
                <a:gd name="connsiteY0" fmla="*/ 24191 h 1753810"/>
                <a:gd name="connsiteX1" fmla="*/ 3658810 w 3670905"/>
                <a:gd name="connsiteY1" fmla="*/ 0 h 1753810"/>
                <a:gd name="connsiteX2" fmla="*/ 3670905 w 3670905"/>
                <a:gd name="connsiteY2" fmla="*/ 1747762 h 1753810"/>
                <a:gd name="connsiteX3" fmla="*/ 54429 w 3670905"/>
                <a:gd name="connsiteY3" fmla="*/ 1753810 h 1753810"/>
                <a:gd name="connsiteX4" fmla="*/ 0 w 3670905"/>
                <a:gd name="connsiteY4" fmla="*/ 24191 h 1753810"/>
                <a:gd name="connsiteX0" fmla="*/ 0 w 3670905"/>
                <a:gd name="connsiteY0" fmla="*/ 24191 h 1753810"/>
                <a:gd name="connsiteX1" fmla="*/ 3658810 w 3670905"/>
                <a:gd name="connsiteY1" fmla="*/ 0 h 1753810"/>
                <a:gd name="connsiteX2" fmla="*/ 3670905 w 3670905"/>
                <a:gd name="connsiteY2" fmla="*/ 1747762 h 1753810"/>
                <a:gd name="connsiteX3" fmla="*/ 54429 w 3670905"/>
                <a:gd name="connsiteY3" fmla="*/ 1753810 h 1753810"/>
                <a:gd name="connsiteX4" fmla="*/ 0 w 3670905"/>
                <a:gd name="connsiteY4" fmla="*/ 24191 h 1753810"/>
                <a:gd name="connsiteX0" fmla="*/ 24190 w 3695095"/>
                <a:gd name="connsiteY0" fmla="*/ 24191 h 1753810"/>
                <a:gd name="connsiteX1" fmla="*/ 3683000 w 3695095"/>
                <a:gd name="connsiteY1" fmla="*/ 0 h 1753810"/>
                <a:gd name="connsiteX2" fmla="*/ 3695095 w 3695095"/>
                <a:gd name="connsiteY2" fmla="*/ 1747762 h 1753810"/>
                <a:gd name="connsiteX3" fmla="*/ 0 w 3695095"/>
                <a:gd name="connsiteY3" fmla="*/ 1753810 h 1753810"/>
                <a:gd name="connsiteX4" fmla="*/ 24190 w 3695095"/>
                <a:gd name="connsiteY4" fmla="*/ 24191 h 17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095" h="1753810">
                  <a:moveTo>
                    <a:pt x="24190" y="24191"/>
                  </a:moveTo>
                  <a:lnTo>
                    <a:pt x="3683000" y="0"/>
                  </a:lnTo>
                  <a:cubicBezTo>
                    <a:pt x="3687032" y="582587"/>
                    <a:pt x="3695095" y="1747762"/>
                    <a:pt x="3695095" y="1747762"/>
                  </a:cubicBezTo>
                  <a:lnTo>
                    <a:pt x="0" y="1753810"/>
                  </a:lnTo>
                  <a:lnTo>
                    <a:pt x="24190" y="24191"/>
                  </a:lnTo>
                  <a:close/>
                </a:path>
              </a:pathLst>
            </a:cu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485190" y="2376714"/>
              <a:ext cx="1856619" cy="864808"/>
            </a:xfrm>
            <a:custGeom>
              <a:avLst/>
              <a:gdLst>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 name="connsiteX0" fmla="*/ 1796143 w 3616476"/>
                <a:gd name="connsiteY0" fmla="*/ 24191 h 1753810"/>
                <a:gd name="connsiteX1" fmla="*/ 3604381 w 3616476"/>
                <a:gd name="connsiteY1" fmla="*/ 0 h 1753810"/>
                <a:gd name="connsiteX2" fmla="*/ 3616476 w 3616476"/>
                <a:gd name="connsiteY2" fmla="*/ 1747762 h 1753810"/>
                <a:gd name="connsiteX3" fmla="*/ 0 w 3616476"/>
                <a:gd name="connsiteY3" fmla="*/ 1753810 h 1753810"/>
                <a:gd name="connsiteX4" fmla="*/ 1796143 w 3616476"/>
                <a:gd name="connsiteY4" fmla="*/ 24191 h 1753810"/>
                <a:gd name="connsiteX0" fmla="*/ 29134 w 3616476"/>
                <a:gd name="connsiteY0" fmla="*/ 24192 h 1753810"/>
                <a:gd name="connsiteX1" fmla="*/ 3604381 w 3616476"/>
                <a:gd name="connsiteY1" fmla="*/ 0 h 1753810"/>
                <a:gd name="connsiteX2" fmla="*/ 3616476 w 3616476"/>
                <a:gd name="connsiteY2" fmla="*/ 1747762 h 1753810"/>
                <a:gd name="connsiteX3" fmla="*/ 0 w 3616476"/>
                <a:gd name="connsiteY3" fmla="*/ 1753810 h 1753810"/>
                <a:gd name="connsiteX4" fmla="*/ 29134 w 3616476"/>
                <a:gd name="connsiteY4" fmla="*/ 24192 h 1753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476" h="1753810">
                  <a:moveTo>
                    <a:pt x="29134" y="24192"/>
                  </a:moveTo>
                  <a:lnTo>
                    <a:pt x="3604381" y="0"/>
                  </a:lnTo>
                  <a:cubicBezTo>
                    <a:pt x="3608413" y="582587"/>
                    <a:pt x="3616476" y="1747762"/>
                    <a:pt x="3616476" y="1747762"/>
                  </a:cubicBezTo>
                  <a:lnTo>
                    <a:pt x="0" y="1753810"/>
                  </a:lnTo>
                  <a:lnTo>
                    <a:pt x="29134" y="24192"/>
                  </a:lnTo>
                  <a:close/>
                </a:path>
              </a:pathLst>
            </a:custGeom>
            <a:solidFill>
              <a:srgbClr val="00FF00">
                <a:alpha val="2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78818" y="2370667"/>
            <a:ext cx="6025849" cy="1227666"/>
          </a:xfrm>
        </p:spPr>
        <p:txBody>
          <a:bodyPr>
            <a:normAutofit/>
          </a:bodyPr>
          <a:lstStyle/>
          <a:p>
            <a:r>
              <a:rPr lang="en-US" b="1" dirty="0" smtClean="0">
                <a:latin typeface="+mn-lt"/>
              </a:rPr>
              <a:t>Concluding…</a:t>
            </a:r>
            <a:endParaRPr lang="en-US" b="1" dirty="0">
              <a:latin typeface="+mn-lt"/>
            </a:endParaRPr>
          </a:p>
        </p:txBody>
      </p:sp>
      <p:sp>
        <p:nvSpPr>
          <p:cNvPr id="3" name="Content Placeholder 2"/>
          <p:cNvSpPr>
            <a:spLocks noGrp="1"/>
          </p:cNvSpPr>
          <p:nvPr>
            <p:ph idx="1"/>
          </p:nvPr>
        </p:nvSpPr>
        <p:spPr>
          <a:xfrm>
            <a:off x="457200" y="5424714"/>
            <a:ext cx="806752" cy="701449"/>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42235" y="545275"/>
            <a:ext cx="1355484" cy="461665"/>
          </a:xfrm>
          <a:prstGeom prst="rect">
            <a:avLst/>
          </a:prstGeom>
          <a:noFill/>
        </p:spPr>
        <p:txBody>
          <a:bodyPr wrap="none" rtlCol="0">
            <a:spAutoFit/>
          </a:bodyPr>
          <a:lstStyle/>
          <a:p>
            <a:r>
              <a:rPr lang="en-US" sz="2400" b="1" i="1" dirty="0" smtClean="0"/>
              <a:t>Scaling</a:t>
            </a:r>
            <a:endParaRPr lang="en-US" sz="2400" b="1" i="1" dirty="0"/>
          </a:p>
        </p:txBody>
      </p:sp>
      <p:pic>
        <p:nvPicPr>
          <p:cNvPr id="5" name="Picture 4" descr="Scaling.gif"/>
          <p:cNvPicPr>
            <a:picLocks noChangeAspect="1"/>
          </p:cNvPicPr>
          <p:nvPr/>
        </p:nvPicPr>
        <p:blipFill>
          <a:blip r:embed="rId2"/>
          <a:stretch>
            <a:fillRect/>
          </a:stretch>
        </p:blipFill>
        <p:spPr>
          <a:xfrm>
            <a:off x="728125" y="1425221"/>
            <a:ext cx="1450898" cy="2328336"/>
          </a:xfrm>
          <a:prstGeom prst="rect">
            <a:avLst/>
          </a:prstGeom>
        </p:spPr>
      </p:pic>
      <p:sp>
        <p:nvSpPr>
          <p:cNvPr id="6" name="TextBox 5"/>
          <p:cNvSpPr txBox="1"/>
          <p:nvPr/>
        </p:nvSpPr>
        <p:spPr>
          <a:xfrm>
            <a:off x="3476593" y="531164"/>
            <a:ext cx="2313378" cy="461665"/>
          </a:xfrm>
          <a:prstGeom prst="rect">
            <a:avLst/>
          </a:prstGeom>
          <a:noFill/>
        </p:spPr>
        <p:txBody>
          <a:bodyPr wrap="none" rtlCol="0">
            <a:spAutoFit/>
          </a:bodyPr>
          <a:lstStyle/>
          <a:p>
            <a:r>
              <a:rPr lang="en-US" sz="2400" b="1" i="1" dirty="0" smtClean="0"/>
              <a:t>Self-Similarity</a:t>
            </a:r>
            <a:endParaRPr lang="en-US" sz="2400" b="1" i="1" dirty="0"/>
          </a:p>
        </p:txBody>
      </p:sp>
      <p:pic>
        <p:nvPicPr>
          <p:cNvPr id="7" name="Picture 6" descr="SelfSimilarity.gif"/>
          <p:cNvPicPr>
            <a:picLocks noChangeAspect="1"/>
          </p:cNvPicPr>
          <p:nvPr/>
        </p:nvPicPr>
        <p:blipFill>
          <a:blip r:embed="rId3"/>
          <a:stretch>
            <a:fillRect/>
          </a:stretch>
        </p:blipFill>
        <p:spPr>
          <a:xfrm>
            <a:off x="3539051" y="1130639"/>
            <a:ext cx="2365411" cy="2665252"/>
          </a:xfrm>
          <a:prstGeom prst="rect">
            <a:avLst/>
          </a:prstGeom>
        </p:spPr>
      </p:pic>
      <p:sp>
        <p:nvSpPr>
          <p:cNvPr id="8" name="TextBox 7"/>
          <p:cNvSpPr txBox="1"/>
          <p:nvPr/>
        </p:nvSpPr>
        <p:spPr>
          <a:xfrm>
            <a:off x="2536877" y="1807614"/>
            <a:ext cx="757729" cy="923330"/>
          </a:xfrm>
          <a:prstGeom prst="rect">
            <a:avLst/>
          </a:prstGeom>
          <a:noFill/>
        </p:spPr>
        <p:txBody>
          <a:bodyPr wrap="none" rtlCol="0">
            <a:spAutoFit/>
          </a:bodyPr>
          <a:lstStyle/>
          <a:p>
            <a:r>
              <a:rPr lang="en-US" sz="5400" b="1" i="1" dirty="0" smtClean="0"/>
              <a:t>+</a:t>
            </a:r>
            <a:endParaRPr lang="en-US" sz="5400" b="1" i="1" dirty="0"/>
          </a:p>
        </p:txBody>
      </p:sp>
      <p:sp>
        <p:nvSpPr>
          <p:cNvPr id="9" name="TextBox 8"/>
          <p:cNvSpPr txBox="1"/>
          <p:nvPr/>
        </p:nvSpPr>
        <p:spPr>
          <a:xfrm>
            <a:off x="6995629" y="2015281"/>
            <a:ext cx="1880777" cy="461665"/>
          </a:xfrm>
          <a:prstGeom prst="rect">
            <a:avLst/>
          </a:prstGeom>
          <a:noFill/>
        </p:spPr>
        <p:txBody>
          <a:bodyPr wrap="none" rtlCol="0">
            <a:spAutoFit/>
          </a:bodyPr>
          <a:lstStyle/>
          <a:p>
            <a:r>
              <a:rPr lang="en-US" sz="2400" b="1" dirty="0" smtClean="0"/>
              <a:t>Equal Time</a:t>
            </a:r>
            <a:endParaRPr lang="en-US" sz="2400" b="1" i="1" dirty="0"/>
          </a:p>
        </p:txBody>
      </p:sp>
      <p:sp>
        <p:nvSpPr>
          <p:cNvPr id="11" name="Right Arrow 10"/>
          <p:cNvSpPr/>
          <p:nvPr/>
        </p:nvSpPr>
        <p:spPr>
          <a:xfrm>
            <a:off x="6274758" y="2074336"/>
            <a:ext cx="353500" cy="40261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ET-Solution1.gif"/>
          <p:cNvPicPr>
            <a:picLocks noChangeAspect="1"/>
          </p:cNvPicPr>
          <p:nvPr/>
        </p:nvPicPr>
        <p:blipFill>
          <a:blip r:embed="rId4"/>
          <a:stretch>
            <a:fillRect/>
          </a:stretch>
        </p:blipFill>
        <p:spPr>
          <a:xfrm>
            <a:off x="2201331" y="4910243"/>
            <a:ext cx="2652524" cy="1310605"/>
          </a:xfrm>
          <a:prstGeom prst="rect">
            <a:avLst/>
          </a:prstGeom>
        </p:spPr>
      </p:pic>
      <p:pic>
        <p:nvPicPr>
          <p:cNvPr id="13" name="Picture 12" descr="ET-Solution2.gif"/>
          <p:cNvPicPr>
            <a:picLocks noChangeAspect="1"/>
          </p:cNvPicPr>
          <p:nvPr/>
        </p:nvPicPr>
        <p:blipFill>
          <a:blip r:embed="rId5"/>
          <a:stretch>
            <a:fillRect/>
          </a:stretch>
        </p:blipFill>
        <p:spPr>
          <a:xfrm>
            <a:off x="5936614" y="4938465"/>
            <a:ext cx="2599546" cy="1310605"/>
          </a:xfrm>
          <a:prstGeom prst="rect">
            <a:avLst/>
          </a:prstGeom>
        </p:spPr>
      </p:pic>
      <p:sp>
        <p:nvSpPr>
          <p:cNvPr id="14" name="TextBox 13"/>
          <p:cNvSpPr txBox="1"/>
          <p:nvPr/>
        </p:nvSpPr>
        <p:spPr>
          <a:xfrm>
            <a:off x="2130776" y="4411723"/>
            <a:ext cx="2911848" cy="400110"/>
          </a:xfrm>
          <a:prstGeom prst="rect">
            <a:avLst/>
          </a:prstGeom>
          <a:noFill/>
        </p:spPr>
        <p:txBody>
          <a:bodyPr wrap="none" rtlCol="0">
            <a:spAutoFit/>
          </a:bodyPr>
          <a:lstStyle/>
          <a:p>
            <a:r>
              <a:rPr lang="en-US" sz="2000" b="1" i="1" dirty="0" smtClean="0"/>
              <a:t>Instantaneous motion</a:t>
            </a:r>
            <a:endParaRPr lang="en-US" sz="2000" b="1" i="1" dirty="0"/>
          </a:p>
        </p:txBody>
      </p:sp>
      <p:sp>
        <p:nvSpPr>
          <p:cNvPr id="15" name="TextBox 14"/>
          <p:cNvSpPr txBox="1"/>
          <p:nvPr/>
        </p:nvSpPr>
        <p:spPr>
          <a:xfrm>
            <a:off x="5960906" y="4411723"/>
            <a:ext cx="2612412" cy="400110"/>
          </a:xfrm>
          <a:prstGeom prst="rect">
            <a:avLst/>
          </a:prstGeom>
          <a:noFill/>
        </p:spPr>
        <p:txBody>
          <a:bodyPr wrap="none" rtlCol="0">
            <a:spAutoFit/>
          </a:bodyPr>
          <a:lstStyle/>
          <a:p>
            <a:r>
              <a:rPr lang="en-US" sz="2000" b="1" i="1" dirty="0" smtClean="0"/>
              <a:t>Infinite time motion</a:t>
            </a:r>
            <a:endParaRPr lang="en-US" sz="2000" b="1" i="1" dirty="0"/>
          </a:p>
        </p:txBody>
      </p:sp>
      <p:cxnSp>
        <p:nvCxnSpPr>
          <p:cNvPr id="17" name="Straight Arrow Connector 16"/>
          <p:cNvCxnSpPr/>
          <p:nvPr/>
        </p:nvCxnSpPr>
        <p:spPr>
          <a:xfrm rot="10800000" flipV="1">
            <a:off x="4021667" y="2603945"/>
            <a:ext cx="3556000" cy="1807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6560889" y="3394945"/>
            <a:ext cx="1807778" cy="22577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fld id="{02D71155-A7FA-0349-9C74-59B383BFA775}" type="slidenum">
              <a:rPr lang="en-US" smtClean="0"/>
              <a:pPr/>
              <a:t>55</a:t>
            </a:fld>
            <a:endParaRPr lang="en-US"/>
          </a:p>
        </p:txBody>
      </p:sp>
      <p:sp>
        <p:nvSpPr>
          <p:cNvPr id="18" name="TextBox 17"/>
          <p:cNvSpPr txBox="1"/>
          <p:nvPr/>
        </p:nvSpPr>
        <p:spPr>
          <a:xfrm>
            <a:off x="446410" y="531164"/>
            <a:ext cx="441347" cy="461665"/>
          </a:xfrm>
          <a:prstGeom prst="rect">
            <a:avLst/>
          </a:prstGeom>
          <a:noFill/>
        </p:spPr>
        <p:txBody>
          <a:bodyPr wrap="none" rtlCol="0">
            <a:spAutoFit/>
          </a:bodyPr>
          <a:lstStyle/>
          <a:p>
            <a:r>
              <a:rPr lang="en-US" sz="2400" b="1" dirty="0" smtClean="0">
                <a:solidFill>
                  <a:srgbClr val="FF0000"/>
                </a:solidFill>
              </a:rPr>
              <a:t>1.</a:t>
            </a:r>
            <a:endParaRPr lang="en-US" sz="2400" b="1" dirty="0">
              <a:solidFill>
                <a:srgbClr val="FF0000"/>
              </a:solidFill>
            </a:endParaRPr>
          </a:p>
        </p:txBody>
      </p:sp>
      <p:sp>
        <p:nvSpPr>
          <p:cNvPr id="20" name="TextBox 19"/>
          <p:cNvSpPr txBox="1"/>
          <p:nvPr/>
        </p:nvSpPr>
        <p:spPr>
          <a:xfrm>
            <a:off x="3097704" y="531164"/>
            <a:ext cx="441347" cy="461665"/>
          </a:xfrm>
          <a:prstGeom prst="rect">
            <a:avLst/>
          </a:prstGeom>
          <a:noFill/>
        </p:spPr>
        <p:txBody>
          <a:bodyPr wrap="none" rtlCol="0">
            <a:spAutoFit/>
          </a:bodyPr>
          <a:lstStyle/>
          <a:p>
            <a:r>
              <a:rPr lang="en-US" sz="2400" b="1" dirty="0" smtClean="0">
                <a:solidFill>
                  <a:srgbClr val="FF0000"/>
                </a:solidFill>
              </a:rPr>
              <a:t>2.</a:t>
            </a:r>
            <a:endParaRPr lang="en-US" sz="2400" b="1" dirty="0">
              <a:solidFill>
                <a:srgbClr val="FF0000"/>
              </a:solidFill>
            </a:endParaRPr>
          </a:p>
        </p:txBody>
      </p:sp>
      <p:sp>
        <p:nvSpPr>
          <p:cNvPr id="21" name="TextBox 20"/>
          <p:cNvSpPr txBox="1"/>
          <p:nvPr/>
        </p:nvSpPr>
        <p:spPr>
          <a:xfrm>
            <a:off x="6698352" y="2015281"/>
            <a:ext cx="441347" cy="461665"/>
          </a:xfrm>
          <a:prstGeom prst="rect">
            <a:avLst/>
          </a:prstGeom>
          <a:noFill/>
        </p:spPr>
        <p:txBody>
          <a:bodyPr wrap="none" rtlCol="0">
            <a:spAutoFit/>
          </a:bodyPr>
          <a:lstStyle/>
          <a:p>
            <a:r>
              <a:rPr lang="en-US" sz="2400" b="1" dirty="0" smtClean="0">
                <a:solidFill>
                  <a:srgbClr val="FF0000"/>
                </a:solidFill>
              </a:rPr>
              <a:t>3.</a:t>
            </a:r>
            <a:endParaRPr lang="en-US" sz="2400" b="1" dirty="0">
              <a:solidFill>
                <a:srgbClr val="FF0000"/>
              </a:solidFill>
            </a:endParaRPr>
          </a:p>
        </p:txBody>
      </p:sp>
      <p:sp>
        <p:nvSpPr>
          <p:cNvPr id="22" name="TextBox 21"/>
          <p:cNvSpPr txBox="1"/>
          <p:nvPr/>
        </p:nvSpPr>
        <p:spPr>
          <a:xfrm>
            <a:off x="1759984" y="4350168"/>
            <a:ext cx="441347" cy="461665"/>
          </a:xfrm>
          <a:prstGeom prst="rect">
            <a:avLst/>
          </a:prstGeom>
          <a:noFill/>
        </p:spPr>
        <p:txBody>
          <a:bodyPr wrap="none" rtlCol="0">
            <a:spAutoFit/>
          </a:bodyPr>
          <a:lstStyle/>
          <a:p>
            <a:r>
              <a:rPr lang="en-US" sz="2400" b="1" dirty="0" smtClean="0">
                <a:solidFill>
                  <a:srgbClr val="FF0000"/>
                </a:solidFill>
              </a:rPr>
              <a:t>4.</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1791" y="528525"/>
            <a:ext cx="4488487" cy="1143000"/>
          </a:xfrm>
        </p:spPr>
        <p:txBody>
          <a:bodyPr/>
          <a:lstStyle/>
          <a:p>
            <a:pPr algn="l"/>
            <a:r>
              <a:rPr lang="en-US" b="1" dirty="0" smtClean="0">
                <a:latin typeface="+mn-lt"/>
              </a:rPr>
              <a:t>  </a:t>
            </a:r>
            <a:endParaRPr lang="en-US" b="1" dirty="0">
              <a:latin typeface="+mn-lt"/>
            </a:endParaRPr>
          </a:p>
        </p:txBody>
      </p:sp>
      <p:sp>
        <p:nvSpPr>
          <p:cNvPr id="3" name="Content Placeholder 2"/>
          <p:cNvSpPr>
            <a:spLocks noGrp="1"/>
          </p:cNvSpPr>
          <p:nvPr>
            <p:ph idx="1"/>
          </p:nvPr>
        </p:nvSpPr>
        <p:spPr>
          <a:xfrm>
            <a:off x="0" y="5398520"/>
            <a:ext cx="2375299" cy="1455286"/>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56</a:t>
            </a:fld>
            <a:endParaRPr lang="en-US"/>
          </a:p>
        </p:txBody>
      </p:sp>
      <p:sp>
        <p:nvSpPr>
          <p:cNvPr id="6" name="TextBox 5"/>
          <p:cNvSpPr txBox="1"/>
          <p:nvPr/>
        </p:nvSpPr>
        <p:spPr>
          <a:xfrm>
            <a:off x="718850" y="1293701"/>
            <a:ext cx="7003363" cy="3170099"/>
          </a:xfrm>
          <a:prstGeom prst="rect">
            <a:avLst/>
          </a:prstGeom>
          <a:noFill/>
        </p:spPr>
        <p:txBody>
          <a:bodyPr wrap="square" rtlCol="0">
            <a:spAutoFit/>
          </a:bodyPr>
          <a:lstStyle/>
          <a:p>
            <a:r>
              <a:rPr lang="en-US" sz="3200" b="1" dirty="0" smtClean="0"/>
              <a:t>Galileo’s argument…</a:t>
            </a:r>
          </a:p>
          <a:p>
            <a:endParaRPr lang="en-US" sz="2400" b="1" dirty="0" smtClean="0"/>
          </a:p>
          <a:p>
            <a:r>
              <a:rPr lang="en-US" sz="2400" b="1" dirty="0" smtClean="0"/>
              <a:t>…was </a:t>
            </a:r>
            <a:r>
              <a:rPr lang="en-US" sz="2400" b="1" dirty="0" smtClean="0">
                <a:solidFill>
                  <a:srgbClr val="FF0000"/>
                </a:solidFill>
              </a:rPr>
              <a:t>not </a:t>
            </a:r>
            <a:r>
              <a:rPr lang="en-US" sz="2400" b="1" dirty="0" smtClean="0"/>
              <a:t>“a course in fallacious reasoning.”</a:t>
            </a:r>
          </a:p>
          <a:p>
            <a:endParaRPr lang="en-US" sz="2400" b="1" dirty="0" smtClean="0"/>
          </a:p>
          <a:p>
            <a:pPr marL="284163" indent="-284163"/>
            <a:r>
              <a:rPr lang="en-US" sz="2400" b="1" dirty="0" smtClean="0"/>
              <a:t>…ingeniously and </a:t>
            </a:r>
            <a:r>
              <a:rPr lang="en-US" sz="2400" b="1" dirty="0" smtClean="0">
                <a:solidFill>
                  <a:srgbClr val="FF0000"/>
                </a:solidFill>
              </a:rPr>
              <a:t>correctly identifies </a:t>
            </a:r>
            <a:r>
              <a:rPr lang="en-US" sz="2400" b="1" dirty="0" smtClean="0"/>
              <a:t>why the speed-distance law in untenable.</a:t>
            </a:r>
          </a:p>
          <a:p>
            <a:endParaRPr lang="en-US" sz="2400" b="1" dirty="0" smtClean="0"/>
          </a:p>
          <a:p>
            <a:r>
              <a:rPr lang="en-US" sz="2400" b="1" dirty="0" smtClean="0"/>
              <a:t>…fails only in the </a:t>
            </a:r>
            <a:r>
              <a:rPr lang="en-US" sz="2400" b="1" dirty="0" smtClean="0">
                <a:solidFill>
                  <a:srgbClr val="FF0000"/>
                </a:solidFill>
              </a:rPr>
              <a:t>last step</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
          <p:cNvSpPr>
            <a:spLocks/>
          </p:cNvSpPr>
          <p:nvPr/>
        </p:nvSpPr>
        <p:spPr bwMode="auto">
          <a:xfrm>
            <a:off x="1293533" y="1885787"/>
            <a:ext cx="4475841" cy="1810308"/>
          </a:xfrm>
          <a:prstGeom prst="rect">
            <a:avLst/>
          </a:prstGeom>
          <a:noFill/>
          <a:ln w="12700">
            <a:noFill/>
            <a:miter lim="800000"/>
            <a:headEnd/>
            <a:tailEnd/>
          </a:ln>
        </p:spPr>
        <p:txBody>
          <a:bodyPr lIns="0" tIns="0" rIns="0" bIns="0" anchor="ctr">
            <a:prstTxWarp prst="textNoShape">
              <a:avLst/>
            </a:prstTxWarp>
          </a:bodyPr>
          <a:lstStyle/>
          <a:p>
            <a:pPr algn="l"/>
            <a:r>
              <a:rPr lang="en-US" sz="3200" b="1" dirty="0" smtClean="0">
                <a:solidFill>
                  <a:srgbClr val="FF0000"/>
                </a:solidFill>
                <a:ea typeface="Optima" pitchFamily="-112" charset="0"/>
                <a:cs typeface="Optima" pitchFamily="-112" charset="0"/>
                <a:sym typeface="Optima" pitchFamily="-112" charset="0"/>
              </a:rPr>
              <a:t>Thank</a:t>
            </a:r>
            <a:r>
              <a:rPr lang="en-US" sz="3200" b="1" dirty="0" smtClean="0">
                <a:solidFill>
                  <a:schemeClr val="tx1"/>
                </a:solidFill>
                <a:ea typeface="Optima" pitchFamily="-112" charset="0"/>
                <a:cs typeface="Optima" pitchFamily="-112" charset="0"/>
                <a:sym typeface="Optima" pitchFamily="-112" charset="0"/>
              </a:rPr>
              <a:t> you.</a:t>
            </a:r>
          </a:p>
        </p:txBody>
      </p:sp>
      <p:pic>
        <p:nvPicPr>
          <p:cNvPr id="7" name="Picture 6" descr="PhilSci-Archive.jpg"/>
          <p:cNvPicPr>
            <a:picLocks noChangeAspect="1"/>
          </p:cNvPicPr>
          <p:nvPr/>
        </p:nvPicPr>
        <p:blipFill>
          <a:blip r:embed="rId2"/>
          <a:stretch>
            <a:fillRect/>
          </a:stretch>
        </p:blipFill>
        <p:spPr>
          <a:xfrm>
            <a:off x="6088741" y="3934632"/>
            <a:ext cx="2217695" cy="754196"/>
          </a:xfrm>
          <a:prstGeom prst="rect">
            <a:avLst/>
          </a:prstGeom>
        </p:spPr>
      </p:pic>
      <p:sp>
        <p:nvSpPr>
          <p:cNvPr id="9" name="TextBox 8"/>
          <p:cNvSpPr txBox="1"/>
          <p:nvPr/>
        </p:nvSpPr>
        <p:spPr>
          <a:xfrm>
            <a:off x="437958" y="4805620"/>
            <a:ext cx="7985262" cy="1846659"/>
          </a:xfrm>
          <a:prstGeom prst="rect">
            <a:avLst/>
          </a:prstGeom>
          <a:noFill/>
        </p:spPr>
        <p:txBody>
          <a:bodyPr wrap="square" rtlCol="0">
            <a:spAutoFit/>
          </a:bodyPr>
          <a:lstStyle/>
          <a:p>
            <a:pPr algn="r"/>
            <a:r>
              <a:rPr lang="en-US" sz="2000" b="1" dirty="0" smtClean="0"/>
              <a:t>John D. Norton &amp; Bryan W. Roberts.</a:t>
            </a:r>
          </a:p>
          <a:p>
            <a:pPr algn="r"/>
            <a:r>
              <a:rPr lang="en-US" sz="2000" dirty="0" smtClean="0"/>
              <a:t>“Galileo’s Refutation of the Speed-Distance Law Rehabilitated”</a:t>
            </a:r>
          </a:p>
          <a:p>
            <a:pPr algn="r"/>
            <a:r>
              <a:rPr lang="en-US" sz="2000" b="1" i="1" dirty="0" smtClean="0">
                <a:solidFill>
                  <a:srgbClr val="FF0000"/>
                </a:solidFill>
              </a:rPr>
              <a:t>http://philsci-archive.pitt.edu/archive/00005479/</a:t>
            </a:r>
          </a:p>
          <a:p>
            <a:pPr algn="r"/>
            <a:r>
              <a:rPr lang="en-US" dirty="0" smtClean="0"/>
              <a:t>Forthcoming in </a:t>
            </a:r>
            <a:r>
              <a:rPr lang="en-US" i="1" dirty="0" err="1" smtClean="0">
                <a:solidFill>
                  <a:srgbClr val="FF0000"/>
                </a:solidFill>
              </a:rPr>
              <a:t>Centaurus</a:t>
            </a:r>
            <a:r>
              <a:rPr lang="en-US" dirty="0" smtClean="0"/>
              <a:t> as a “spotlight” issue with comments from critics and our response.</a:t>
            </a:r>
            <a:endParaRPr lang="en-US" i="1" dirty="0" smtClean="0"/>
          </a:p>
          <a:p>
            <a:pPr algn="r"/>
            <a:endParaRPr lang="en-US" dirty="0" smtClean="0"/>
          </a:p>
        </p:txBody>
      </p:sp>
      <p:sp>
        <p:nvSpPr>
          <p:cNvPr id="5" name="Slide Number Placeholder 4"/>
          <p:cNvSpPr>
            <a:spLocks noGrp="1"/>
          </p:cNvSpPr>
          <p:nvPr>
            <p:ph type="sldNum" sz="quarter" idx="12"/>
          </p:nvPr>
        </p:nvSpPr>
        <p:spPr/>
        <p:txBody>
          <a:bodyPr/>
          <a:lstStyle/>
          <a:p>
            <a:fld id="{02D71155-A7FA-0349-9C74-59B383BFA77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8124"/>
          </a:xfrm>
        </p:spPr>
        <p:txBody>
          <a:bodyPr>
            <a:normAutofit/>
          </a:bodyPr>
          <a:lstStyle/>
          <a:p>
            <a:r>
              <a:rPr lang="en-US" sz="3600" b="1" dirty="0" smtClean="0">
                <a:latin typeface="+mn-lt"/>
              </a:rPr>
              <a:t>Scaling Laws of Fall</a:t>
            </a:r>
            <a:endParaRPr lang="en-US" sz="3600" b="1" dirty="0">
              <a:latin typeface="+mn-lt"/>
            </a:endParaRPr>
          </a:p>
        </p:txBody>
      </p:sp>
      <p:sp>
        <p:nvSpPr>
          <p:cNvPr id="3" name="Content Placeholder 2"/>
          <p:cNvSpPr>
            <a:spLocks noGrp="1"/>
          </p:cNvSpPr>
          <p:nvPr>
            <p:ph idx="1"/>
          </p:nvPr>
        </p:nvSpPr>
        <p:spPr>
          <a:xfrm>
            <a:off x="0" y="6543599"/>
            <a:ext cx="1272419" cy="314401"/>
          </a:xfrm>
        </p:spPr>
        <p:txBody>
          <a:bodyPr>
            <a:normAutofit fontScale="55000" lnSpcReduction="20000"/>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58</a:t>
            </a:fld>
            <a:endParaRPr lang="en-US"/>
          </a:p>
        </p:txBody>
      </p:sp>
      <p:pic>
        <p:nvPicPr>
          <p:cNvPr id="5" name="Picture 4" descr="ScalingBothLaws.gif"/>
          <p:cNvPicPr>
            <a:picLocks noChangeAspect="1"/>
          </p:cNvPicPr>
          <p:nvPr/>
        </p:nvPicPr>
        <p:blipFill>
          <a:blip r:embed="rId2"/>
          <a:stretch>
            <a:fillRect/>
          </a:stretch>
        </p:blipFill>
        <p:spPr>
          <a:xfrm>
            <a:off x="955524" y="2189235"/>
            <a:ext cx="6815665" cy="4539043"/>
          </a:xfrm>
          <a:prstGeom prst="rect">
            <a:avLst/>
          </a:prstGeom>
        </p:spPr>
      </p:pic>
      <p:sp>
        <p:nvSpPr>
          <p:cNvPr id="6" name="TextBox 5"/>
          <p:cNvSpPr txBox="1"/>
          <p:nvPr/>
        </p:nvSpPr>
        <p:spPr>
          <a:xfrm>
            <a:off x="973667" y="1499810"/>
            <a:ext cx="2082621" cy="369332"/>
          </a:xfrm>
          <a:prstGeom prst="rect">
            <a:avLst/>
          </a:prstGeom>
          <a:noFill/>
        </p:spPr>
        <p:txBody>
          <a:bodyPr wrap="none" rtlCol="0">
            <a:spAutoFit/>
          </a:bodyPr>
          <a:lstStyle/>
          <a:p>
            <a:r>
              <a:rPr lang="en-US" b="1" dirty="0" smtClean="0"/>
              <a:t>speed </a:t>
            </a:r>
            <a:r>
              <a:rPr lang="en-US" b="1" dirty="0" err="1" smtClean="0">
                <a:sym typeface="Symbol"/>
              </a:rPr>
              <a:t></a:t>
            </a:r>
            <a:r>
              <a:rPr lang="en-US" b="1" dirty="0" smtClean="0"/>
              <a:t> distance</a:t>
            </a:r>
            <a:endParaRPr lang="en-US" b="1" dirty="0"/>
          </a:p>
        </p:txBody>
      </p:sp>
      <p:sp>
        <p:nvSpPr>
          <p:cNvPr id="7" name="TextBox 6"/>
          <p:cNvSpPr txBox="1"/>
          <p:nvPr/>
        </p:nvSpPr>
        <p:spPr>
          <a:xfrm>
            <a:off x="5479144" y="1517953"/>
            <a:ext cx="1620957" cy="369332"/>
          </a:xfrm>
          <a:prstGeom prst="rect">
            <a:avLst/>
          </a:prstGeom>
          <a:noFill/>
        </p:spPr>
        <p:txBody>
          <a:bodyPr wrap="none" rtlCol="0">
            <a:spAutoFit/>
          </a:bodyPr>
          <a:lstStyle/>
          <a:p>
            <a:r>
              <a:rPr lang="en-US" b="1" dirty="0" smtClean="0"/>
              <a:t>speed </a:t>
            </a:r>
            <a:r>
              <a:rPr lang="en-US" b="1" dirty="0" err="1" smtClean="0">
                <a:sym typeface="Symbol"/>
              </a:rPr>
              <a:t></a:t>
            </a:r>
            <a:r>
              <a:rPr lang="en-US" b="1" dirty="0" smtClean="0"/>
              <a:t> time</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577192" y="1622000"/>
            <a:ext cx="748522" cy="1569660"/>
          </a:xfrm>
          <a:prstGeom prst="rect">
            <a:avLst/>
          </a:prstGeom>
          <a:noFill/>
        </p:spPr>
        <p:txBody>
          <a:bodyPr wrap="none" rtlCol="0">
            <a:spAutoFit/>
          </a:bodyPr>
          <a:lstStyle/>
          <a:p>
            <a:r>
              <a:rPr lang="en-US" sz="9600" dirty="0" smtClean="0">
                <a:solidFill>
                  <a:schemeClr val="accent2"/>
                </a:solidFill>
                <a:latin typeface="Garamond"/>
                <a:cs typeface="Garamond"/>
              </a:rPr>
              <a:t>“</a:t>
            </a:r>
            <a:endParaRPr lang="en-US" sz="9600" dirty="0">
              <a:solidFill>
                <a:schemeClr val="accent2"/>
              </a:solidFill>
              <a:latin typeface="Garamond"/>
              <a:cs typeface="Garamond"/>
            </a:endParaRPr>
          </a:p>
        </p:txBody>
      </p:sp>
      <p:sp>
        <p:nvSpPr>
          <p:cNvPr id="4" name="TextBox 3"/>
          <p:cNvSpPr txBox="1"/>
          <p:nvPr/>
        </p:nvSpPr>
        <p:spPr>
          <a:xfrm>
            <a:off x="209176" y="1280817"/>
            <a:ext cx="8782532" cy="523220"/>
          </a:xfrm>
          <a:prstGeom prst="rect">
            <a:avLst/>
          </a:prstGeom>
          <a:noFill/>
        </p:spPr>
        <p:txBody>
          <a:bodyPr wrap="square" rtlCol="0">
            <a:spAutoFit/>
          </a:bodyPr>
          <a:lstStyle/>
          <a:p>
            <a:pPr algn="ctr"/>
            <a:r>
              <a:rPr lang="en-US" sz="2800" b="1" dirty="0" smtClean="0"/>
              <a:t>Galileo’s “</a:t>
            </a:r>
            <a:r>
              <a:rPr lang="en-US" sz="2800" b="1" dirty="0" smtClean="0">
                <a:solidFill>
                  <a:schemeClr val="accent1"/>
                </a:solidFill>
              </a:rPr>
              <a:t>very clear proof</a:t>
            </a:r>
            <a:r>
              <a:rPr lang="en-US" sz="2800" b="1" dirty="0" smtClean="0"/>
              <a:t>” that it is false:</a:t>
            </a:r>
            <a:endParaRPr lang="en-US" sz="2800" b="1" dirty="0"/>
          </a:p>
        </p:txBody>
      </p:sp>
      <p:sp>
        <p:nvSpPr>
          <p:cNvPr id="9" name="Rectangle 8"/>
          <p:cNvSpPr/>
          <p:nvPr/>
        </p:nvSpPr>
        <p:spPr>
          <a:xfrm>
            <a:off x="1294738" y="2107076"/>
            <a:ext cx="6681819" cy="3970318"/>
          </a:xfrm>
          <a:prstGeom prst="rect">
            <a:avLst/>
          </a:prstGeom>
          <a:ln>
            <a:noFill/>
          </a:ln>
        </p:spPr>
        <p:txBody>
          <a:bodyPr wrap="square">
            <a:spAutoFit/>
          </a:bodyPr>
          <a:lstStyle/>
          <a:p>
            <a:r>
              <a:rPr lang="en-US" dirty="0"/>
              <a:t>When speeds have the same ratio as the spaces passed or to be passed, those spaces come to be passed in equal times</a:t>
            </a:r>
            <a:r>
              <a:rPr lang="en-US" dirty="0" smtClean="0"/>
              <a:t>;</a:t>
            </a:r>
          </a:p>
          <a:p>
            <a:endParaRPr lang="en-US" dirty="0"/>
          </a:p>
          <a:p>
            <a:r>
              <a:rPr lang="en-US" dirty="0" smtClean="0"/>
              <a:t>if </a:t>
            </a:r>
            <a:r>
              <a:rPr lang="en-US" dirty="0"/>
              <a:t>therefore the speeds with which the falling body passed the space of four </a:t>
            </a:r>
            <a:r>
              <a:rPr lang="en-US" dirty="0" err="1"/>
              <a:t>braccia</a:t>
            </a:r>
            <a:r>
              <a:rPr lang="en-US" dirty="0"/>
              <a:t> were the doubles of the speeds with which it passed the first two </a:t>
            </a:r>
            <a:r>
              <a:rPr lang="en-US" dirty="0" err="1"/>
              <a:t>braccia</a:t>
            </a:r>
            <a:r>
              <a:rPr lang="en-US" dirty="0"/>
              <a:t>, as one space is double the other space, then the times of those passages are equal</a:t>
            </a:r>
            <a:r>
              <a:rPr lang="en-US" dirty="0" smtClean="0"/>
              <a:t>;</a:t>
            </a:r>
          </a:p>
          <a:p>
            <a:endParaRPr lang="en-US" dirty="0"/>
          </a:p>
          <a:p>
            <a:r>
              <a:rPr lang="en-US" dirty="0" smtClean="0"/>
              <a:t>but </a:t>
            </a:r>
            <a:r>
              <a:rPr lang="en-US" dirty="0"/>
              <a:t>for the same moveable to pass the four </a:t>
            </a:r>
            <a:r>
              <a:rPr lang="en-US" dirty="0" err="1"/>
              <a:t>braccia</a:t>
            </a:r>
            <a:r>
              <a:rPr lang="en-US" dirty="0"/>
              <a:t> and the two in the same time cannot take place except in instantaneous motion. But we see that the falling heavy body makes its motion in time, and passes the two </a:t>
            </a:r>
            <a:r>
              <a:rPr lang="en-US" dirty="0" err="1"/>
              <a:t>braccia</a:t>
            </a:r>
            <a:r>
              <a:rPr lang="en-US" dirty="0"/>
              <a:t> in less [time] than the four; therefore it is false that its speed increases as the </a:t>
            </a:r>
            <a:r>
              <a:rPr lang="en-US" dirty="0" smtClean="0"/>
              <a:t>space. (Galileo’s </a:t>
            </a:r>
            <a:r>
              <a:rPr lang="en-US" i="1" dirty="0" smtClean="0"/>
              <a:t>Two New Sciences,</a:t>
            </a:r>
            <a:r>
              <a:rPr lang="en-US" dirty="0" smtClean="0"/>
              <a:t> 1638)</a:t>
            </a:r>
            <a:endParaRPr lang="en-US" dirty="0"/>
          </a:p>
        </p:txBody>
      </p:sp>
      <p:sp>
        <p:nvSpPr>
          <p:cNvPr id="11" name="Rectangle 10"/>
          <p:cNvSpPr/>
          <p:nvPr/>
        </p:nvSpPr>
        <p:spPr>
          <a:xfrm>
            <a:off x="7696143" y="5015565"/>
            <a:ext cx="748522" cy="1569660"/>
          </a:xfrm>
          <a:prstGeom prst="rect">
            <a:avLst/>
          </a:prstGeom>
        </p:spPr>
        <p:txBody>
          <a:bodyPr wrap="none">
            <a:spAutoFit/>
          </a:bodyPr>
          <a:lstStyle/>
          <a:p>
            <a:r>
              <a:rPr lang="en-US" sz="9600" dirty="0" smtClean="0">
                <a:solidFill>
                  <a:schemeClr val="accent2"/>
                </a:solidFill>
                <a:latin typeface="Garamond"/>
                <a:cs typeface="Garamond"/>
              </a:rPr>
              <a:t>”</a:t>
            </a:r>
            <a:endParaRPr lang="en-US" sz="9600" dirty="0">
              <a:latin typeface="Garamond"/>
              <a:cs typeface="Garamond"/>
            </a:endParaRPr>
          </a:p>
        </p:txBody>
      </p:sp>
      <p:sp>
        <p:nvSpPr>
          <p:cNvPr id="6" name="Slide Number Placeholder 5"/>
          <p:cNvSpPr>
            <a:spLocks noGrp="1"/>
          </p:cNvSpPr>
          <p:nvPr>
            <p:ph type="sldNum" sz="quarter" idx="12"/>
          </p:nvPr>
        </p:nvSpPr>
        <p:spPr/>
        <p:txBody>
          <a:bodyPr/>
          <a:lstStyle/>
          <a:p>
            <a:fld id="{02D71155-A7FA-0349-9C74-59B383BFA77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1791" y="528525"/>
            <a:ext cx="4488487" cy="1143000"/>
          </a:xfrm>
        </p:spPr>
        <p:txBody>
          <a:bodyPr/>
          <a:lstStyle/>
          <a:p>
            <a:pPr algn="l"/>
            <a:r>
              <a:rPr lang="en-US" b="1" dirty="0" smtClean="0">
                <a:latin typeface="+mn-lt"/>
              </a:rPr>
              <a:t>  </a:t>
            </a:r>
            <a:endParaRPr lang="en-US" b="1" dirty="0">
              <a:latin typeface="+mn-lt"/>
            </a:endParaRPr>
          </a:p>
        </p:txBody>
      </p:sp>
      <p:sp>
        <p:nvSpPr>
          <p:cNvPr id="3" name="Content Placeholder 2"/>
          <p:cNvSpPr>
            <a:spLocks noGrp="1"/>
          </p:cNvSpPr>
          <p:nvPr>
            <p:ph idx="1"/>
          </p:nvPr>
        </p:nvSpPr>
        <p:spPr>
          <a:xfrm>
            <a:off x="0" y="5398520"/>
            <a:ext cx="2375299" cy="1455286"/>
          </a:xfrm>
        </p:spPr>
        <p:txBody>
          <a:bodyPr/>
          <a:lstStyle/>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02D71155-A7FA-0349-9C74-59B383BFA775}" type="slidenum">
              <a:rPr lang="en-US" smtClean="0"/>
              <a:pPr/>
              <a:t>7</a:t>
            </a:fld>
            <a:endParaRPr lang="en-US"/>
          </a:p>
        </p:txBody>
      </p:sp>
      <p:sp>
        <p:nvSpPr>
          <p:cNvPr id="6" name="TextBox 5"/>
          <p:cNvSpPr txBox="1"/>
          <p:nvPr/>
        </p:nvSpPr>
        <p:spPr>
          <a:xfrm>
            <a:off x="718850" y="1293701"/>
            <a:ext cx="7003363" cy="3170099"/>
          </a:xfrm>
          <a:prstGeom prst="rect">
            <a:avLst/>
          </a:prstGeom>
          <a:noFill/>
        </p:spPr>
        <p:txBody>
          <a:bodyPr wrap="square" rtlCol="0">
            <a:spAutoFit/>
          </a:bodyPr>
          <a:lstStyle/>
          <a:p>
            <a:r>
              <a:rPr lang="en-US" sz="3200" b="1" dirty="0" smtClean="0"/>
              <a:t>Galileo’s argument…</a:t>
            </a:r>
          </a:p>
          <a:p>
            <a:endParaRPr lang="en-US" sz="2400" b="1" dirty="0" smtClean="0"/>
          </a:p>
          <a:p>
            <a:r>
              <a:rPr lang="en-US" sz="2400" b="1" dirty="0" smtClean="0"/>
              <a:t>…was </a:t>
            </a:r>
            <a:r>
              <a:rPr lang="en-US" sz="2400" b="1" dirty="0" smtClean="0">
                <a:solidFill>
                  <a:srgbClr val="FF0000"/>
                </a:solidFill>
              </a:rPr>
              <a:t>not </a:t>
            </a:r>
            <a:r>
              <a:rPr lang="en-US" sz="2400" b="1" dirty="0" smtClean="0"/>
              <a:t>“a course in fallacious reasoning.”</a:t>
            </a:r>
          </a:p>
          <a:p>
            <a:endParaRPr lang="en-US" sz="2400" b="1" dirty="0" smtClean="0"/>
          </a:p>
          <a:p>
            <a:pPr marL="284163" indent="-284163"/>
            <a:r>
              <a:rPr lang="en-US" sz="2400" b="1" dirty="0" smtClean="0"/>
              <a:t>…ingeniously and </a:t>
            </a:r>
            <a:r>
              <a:rPr lang="en-US" sz="2400" b="1" dirty="0" smtClean="0">
                <a:solidFill>
                  <a:srgbClr val="FF0000"/>
                </a:solidFill>
              </a:rPr>
              <a:t>correctly identifies </a:t>
            </a:r>
            <a:r>
              <a:rPr lang="en-US" sz="2400" b="1" dirty="0" smtClean="0"/>
              <a:t>why the speed-distance law in untenable.</a:t>
            </a:r>
          </a:p>
          <a:p>
            <a:endParaRPr lang="en-US" sz="2400" b="1" dirty="0" smtClean="0"/>
          </a:p>
          <a:p>
            <a:r>
              <a:rPr lang="en-US" sz="2400" b="1" dirty="0" smtClean="0"/>
              <a:t>…fails only in the </a:t>
            </a:r>
            <a:r>
              <a:rPr lang="en-US" sz="2400" b="1" dirty="0" smtClean="0">
                <a:solidFill>
                  <a:srgbClr val="FF0000"/>
                </a:solidFill>
              </a:rPr>
              <a:t>last step</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09176" y="2988240"/>
            <a:ext cx="8782532" cy="523220"/>
          </a:xfrm>
          <a:prstGeom prst="rect">
            <a:avLst/>
          </a:prstGeom>
          <a:noFill/>
        </p:spPr>
        <p:txBody>
          <a:bodyPr wrap="square" rtlCol="0">
            <a:spAutoFit/>
          </a:bodyPr>
          <a:lstStyle/>
          <a:p>
            <a:pPr algn="ctr"/>
            <a:r>
              <a:rPr lang="en-US" sz="2800" b="1" dirty="0" smtClean="0"/>
              <a:t>Illustrious tradition of confusion</a:t>
            </a:r>
            <a:endParaRPr lang="en-US" sz="2800" b="1" dirty="0"/>
          </a:p>
        </p:txBody>
      </p:sp>
      <p:sp>
        <p:nvSpPr>
          <p:cNvPr id="3" name="Slide Number Placeholder 2"/>
          <p:cNvSpPr>
            <a:spLocks noGrp="1"/>
          </p:cNvSpPr>
          <p:nvPr>
            <p:ph type="sldNum" sz="quarter" idx="12"/>
          </p:nvPr>
        </p:nvSpPr>
        <p:spPr/>
        <p:txBody>
          <a:bodyPr/>
          <a:lstStyle/>
          <a:p>
            <a:fld id="{02D71155-A7FA-0349-9C74-59B383BFA77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53141" y="1736722"/>
            <a:ext cx="6403124" cy="1384995"/>
          </a:xfrm>
          <a:prstGeom prst="rect">
            <a:avLst/>
          </a:prstGeom>
          <a:noFill/>
        </p:spPr>
        <p:txBody>
          <a:bodyPr wrap="square" rtlCol="0">
            <a:spAutoFit/>
          </a:bodyPr>
          <a:lstStyle/>
          <a:p>
            <a:pPr algn="r"/>
            <a:r>
              <a:rPr lang="en-US" sz="2800" b="1" dirty="0" smtClean="0"/>
              <a:t>“the </a:t>
            </a:r>
            <a:r>
              <a:rPr lang="en-US" sz="2800" b="1" dirty="0" smtClean="0">
                <a:solidFill>
                  <a:srgbClr val="FF0000"/>
                </a:solidFill>
              </a:rPr>
              <a:t>undemonstrated conclusion</a:t>
            </a:r>
            <a:r>
              <a:rPr lang="en-US" sz="2800" b="1" dirty="0" smtClean="0"/>
              <a:t> of a clear-sighted and </a:t>
            </a:r>
            <a:r>
              <a:rPr lang="en-US" sz="2800" b="1" i="1" dirty="0" err="1" smtClean="0"/>
              <a:t>Lyncaeo</a:t>
            </a:r>
            <a:r>
              <a:rPr lang="en-US" sz="2800" b="1" dirty="0" smtClean="0"/>
              <a:t> man”</a:t>
            </a:r>
          </a:p>
          <a:p>
            <a:pPr algn="r"/>
            <a:r>
              <a:rPr lang="en-US" sz="2800" dirty="0" smtClean="0"/>
              <a:t>— </a:t>
            </a:r>
            <a:r>
              <a:rPr lang="en-US" sz="2800" i="1" dirty="0" smtClean="0"/>
              <a:t>P. Fermat, c.1646</a:t>
            </a:r>
            <a:endParaRPr lang="en-US" sz="2800" i="1" dirty="0"/>
          </a:p>
        </p:txBody>
      </p:sp>
      <p:sp>
        <p:nvSpPr>
          <p:cNvPr id="3" name="TextBox 2"/>
          <p:cNvSpPr txBox="1"/>
          <p:nvPr/>
        </p:nvSpPr>
        <p:spPr>
          <a:xfrm>
            <a:off x="2976218" y="3844033"/>
            <a:ext cx="5542023" cy="1815882"/>
          </a:xfrm>
          <a:prstGeom prst="rect">
            <a:avLst/>
          </a:prstGeom>
          <a:noFill/>
        </p:spPr>
        <p:txBody>
          <a:bodyPr wrap="square" rtlCol="0">
            <a:spAutoFit/>
          </a:bodyPr>
          <a:lstStyle/>
          <a:p>
            <a:r>
              <a:rPr lang="en-US" sz="2800" b="1" dirty="0" smtClean="0"/>
              <a:t>“[the </a:t>
            </a:r>
            <a:r>
              <a:rPr lang="en-US" sz="2800" b="1" dirty="0" smtClean="0">
                <a:solidFill>
                  <a:srgbClr val="FF0000"/>
                </a:solidFill>
              </a:rPr>
              <a:t>speed-distance law</a:t>
            </a:r>
            <a:r>
              <a:rPr lang="en-US" sz="2800" b="1" dirty="0" smtClean="0"/>
              <a:t>] can</a:t>
            </a:r>
          </a:p>
          <a:p>
            <a:r>
              <a:rPr lang="en-US" sz="2800" b="1" dirty="0" smtClean="0"/>
              <a:t>nevertheless be understood in a </a:t>
            </a:r>
            <a:r>
              <a:rPr lang="en-US" sz="2800" b="1" dirty="0" smtClean="0">
                <a:solidFill>
                  <a:srgbClr val="FF0000"/>
                </a:solidFill>
              </a:rPr>
              <a:t>correct</a:t>
            </a:r>
            <a:r>
              <a:rPr lang="en-US" sz="2800" b="1" dirty="0" smtClean="0"/>
              <a:t> way”</a:t>
            </a:r>
          </a:p>
          <a:p>
            <a:r>
              <a:rPr lang="en-US" sz="2800" dirty="0" smtClean="0"/>
              <a:t>— </a:t>
            </a:r>
            <a:r>
              <a:rPr lang="en-US" sz="2800" i="1" dirty="0" smtClean="0"/>
              <a:t>M. </a:t>
            </a:r>
            <a:r>
              <a:rPr lang="en-US" sz="2800" i="1" dirty="0" err="1" smtClean="0"/>
              <a:t>Mersenne</a:t>
            </a:r>
            <a:r>
              <a:rPr lang="en-US" sz="2800" i="1" dirty="0" smtClean="0"/>
              <a:t>, 1639</a:t>
            </a:r>
            <a:endParaRPr lang="en-US" sz="2800" i="1" dirty="0"/>
          </a:p>
        </p:txBody>
      </p:sp>
      <p:pic>
        <p:nvPicPr>
          <p:cNvPr id="5" name="Picture 4" descr="fermat.gif"/>
          <p:cNvPicPr>
            <a:picLocks noChangeAspect="1"/>
          </p:cNvPicPr>
          <p:nvPr/>
        </p:nvPicPr>
        <p:blipFill>
          <a:blip r:embed="rId2"/>
          <a:stretch>
            <a:fillRect/>
          </a:stretch>
        </p:blipFill>
        <p:spPr>
          <a:xfrm>
            <a:off x="7303898" y="1840690"/>
            <a:ext cx="1214343" cy="1281027"/>
          </a:xfrm>
          <a:prstGeom prst="rect">
            <a:avLst/>
          </a:prstGeom>
          <a:ln w="12700" cap="flat" cmpd="sng" algn="ctr">
            <a:solidFill>
              <a:schemeClr val="tx1"/>
            </a:solidFill>
            <a:prstDash val="solid"/>
            <a:round/>
            <a:headEnd type="none" w="med" len="med"/>
            <a:tailEnd type="none" w="med" len="med"/>
          </a:ln>
        </p:spPr>
      </p:pic>
      <p:pic>
        <p:nvPicPr>
          <p:cNvPr id="6" name="Picture 5" descr="Mersenne.gif"/>
          <p:cNvPicPr>
            <a:picLocks noChangeAspect="1"/>
          </p:cNvPicPr>
          <p:nvPr/>
        </p:nvPicPr>
        <p:blipFill>
          <a:blip r:embed="rId3"/>
          <a:stretch>
            <a:fillRect/>
          </a:stretch>
        </p:blipFill>
        <p:spPr>
          <a:xfrm>
            <a:off x="1045130" y="4022195"/>
            <a:ext cx="1637719" cy="1637719"/>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02D71155-A7FA-0349-9C74-59B383BFA77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8F8F8"/>
      </a:lt2>
      <a:accent1>
        <a:srgbClr val="FF0000"/>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3570</TotalTime>
  <Words>1924</Words>
  <Application>Microsoft Macintosh PowerPoint</Application>
  <PresentationFormat>On-screen Show (4:3)</PresentationFormat>
  <Paragraphs>370</Paragraphs>
  <Slides>58</Slides>
  <Notes>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58</vt:i4>
      </vt:variant>
    </vt:vector>
  </HeadingPairs>
  <TitlesOfParts>
    <vt:vector size="60" baseType="lpstr">
      <vt:lpstr>Office Theme</vt:lpstr>
      <vt:lpstr>Marie:Users:bryan:Dropbox:Academics:WorkInProgress:NortonGalileo:Submission4_PinP:Galileo_PinP.doc!OLE_LINK1</vt:lpstr>
      <vt:lpstr>Galileo’s refutation of the speed-distance</vt:lpstr>
      <vt:lpstr>This Talk</vt:lpstr>
      <vt:lpstr>  Galileo Galilei, Discourses and Mathematical Demonstrations Concerning Two New Sciences. 1638.</vt:lpstr>
      <vt:lpstr>Slide 4</vt:lpstr>
      <vt:lpstr>Slide 5</vt:lpstr>
      <vt:lpstr>Slide 6</vt:lpstr>
      <vt:lpstr>  </vt:lpstr>
      <vt:lpstr>Slide 8</vt:lpstr>
      <vt:lpstr>Slide 9</vt:lpstr>
      <vt:lpstr>Slide 10</vt:lpstr>
      <vt:lpstr>Slide 11</vt:lpstr>
      <vt:lpstr>Slide 12</vt:lpstr>
      <vt:lpstr>Slide 13</vt:lpstr>
      <vt:lpstr>Slide 14</vt:lpstr>
      <vt:lpstr>1.</vt:lpstr>
      <vt:lpstr>Slide 16</vt:lpstr>
      <vt:lpstr>Slide 17</vt:lpstr>
      <vt:lpstr>Slide 18</vt:lpstr>
      <vt:lpstr>2.</vt:lpstr>
      <vt:lpstr>Slide 20</vt:lpstr>
      <vt:lpstr>Slide 21</vt:lpstr>
      <vt:lpstr>Slide 22</vt:lpstr>
      <vt:lpstr>Slide 23</vt:lpstr>
      <vt:lpstr>Slide 24</vt:lpstr>
      <vt:lpstr>Slide 25</vt:lpstr>
      <vt:lpstr>3.</vt:lpstr>
      <vt:lpstr>Slide 27</vt:lpstr>
      <vt:lpstr>Slide 28</vt:lpstr>
      <vt:lpstr>4.</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Relation to a more modern analysis</vt:lpstr>
      <vt:lpstr>Speed is proportional to distance</vt:lpstr>
      <vt:lpstr>The Scaling Result</vt:lpstr>
      <vt:lpstr>Self Similarity, Equal (infinite) Time</vt:lpstr>
      <vt:lpstr>Self Similarity, Equal (infinite) Time</vt:lpstr>
      <vt:lpstr>Self Similarity, Equal (infinite) Time</vt:lpstr>
      <vt:lpstr>Concluding…</vt:lpstr>
      <vt:lpstr>Slide 55</vt:lpstr>
      <vt:lpstr>  </vt:lpstr>
      <vt:lpstr>Slide 57</vt:lpstr>
      <vt:lpstr>Scaling Laws of Fall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Galileo’s refutation of the speed-distance law of fall rehabilitated</dc:title>
  <dc:creator>Bryan</dc:creator>
  <cp:lastModifiedBy>John Norton</cp:lastModifiedBy>
  <cp:revision>64</cp:revision>
  <dcterms:created xsi:type="dcterms:W3CDTF">2012-02-24T16:14:00Z</dcterms:created>
  <dcterms:modified xsi:type="dcterms:W3CDTF">2012-02-24T16:25:54Z</dcterms:modified>
</cp:coreProperties>
</file>