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436" r:id="rId2"/>
    <p:sldId id="428" r:id="rId3"/>
    <p:sldId id="435" r:id="rId4"/>
    <p:sldId id="306" r:id="rId5"/>
    <p:sldId id="257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259" r:id="rId16"/>
    <p:sldId id="317" r:id="rId17"/>
    <p:sldId id="318" r:id="rId18"/>
    <p:sldId id="319" r:id="rId19"/>
    <p:sldId id="320" r:id="rId20"/>
    <p:sldId id="321" r:id="rId21"/>
    <p:sldId id="258" r:id="rId22"/>
    <p:sldId id="322" r:id="rId23"/>
    <p:sldId id="323" r:id="rId24"/>
    <p:sldId id="332" r:id="rId25"/>
    <p:sldId id="324" r:id="rId26"/>
    <p:sldId id="325" r:id="rId27"/>
    <p:sldId id="326" r:id="rId28"/>
    <p:sldId id="327" r:id="rId29"/>
    <p:sldId id="328" r:id="rId30"/>
    <p:sldId id="329" r:id="rId31"/>
    <p:sldId id="271" r:id="rId32"/>
    <p:sldId id="272" r:id="rId33"/>
    <p:sldId id="281" r:id="rId34"/>
    <p:sldId id="333" r:id="rId35"/>
    <p:sldId id="285" r:id="rId36"/>
    <p:sldId id="286" r:id="rId37"/>
    <p:sldId id="288" r:id="rId38"/>
    <p:sldId id="335" r:id="rId39"/>
    <p:sldId id="336" r:id="rId40"/>
    <p:sldId id="305" r:id="rId41"/>
    <p:sldId id="287" r:id="rId42"/>
    <p:sldId id="284" r:id="rId43"/>
    <p:sldId id="292" r:id="rId44"/>
    <p:sldId id="293" r:id="rId45"/>
    <p:sldId id="294" r:id="rId46"/>
    <p:sldId id="295" r:id="rId47"/>
    <p:sldId id="331" r:id="rId48"/>
    <p:sldId id="300" r:id="rId49"/>
    <p:sldId id="260" r:id="rId50"/>
    <p:sldId id="282" r:id="rId51"/>
    <p:sldId id="291" r:id="rId5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0">
          <p15:clr>
            <a:srgbClr val="A4A3A4"/>
          </p15:clr>
        </p15:guide>
        <p15:guide id="2" orient="horz" pos="1376">
          <p15:clr>
            <a:srgbClr val="A4A3A4"/>
          </p15:clr>
        </p15:guide>
        <p15:guide id="3" orient="horz" pos="3016">
          <p15:clr>
            <a:srgbClr val="A4A3A4"/>
          </p15:clr>
        </p15:guide>
        <p15:guide id="4" orient="horz" pos="3540">
          <p15:clr>
            <a:srgbClr val="A4A3A4"/>
          </p15:clr>
        </p15:guide>
        <p15:guide id="5" pos="420">
          <p15:clr>
            <a:srgbClr val="A4A3A4"/>
          </p15:clr>
        </p15:guide>
        <p15:guide id="6" pos="1185">
          <p15:clr>
            <a:srgbClr val="A4A3A4"/>
          </p15:clr>
        </p15:guide>
        <p15:guide id="7" pos="2071">
          <p15:clr>
            <a:srgbClr val="A4A3A4"/>
          </p15:clr>
        </p15:guide>
        <p15:guide id="8" pos="30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99"/>
    <p:restoredTop sz="95603"/>
  </p:normalViewPr>
  <p:slideViewPr>
    <p:cSldViewPr snapToGrid="0">
      <p:cViewPr varScale="1">
        <p:scale>
          <a:sx n="106" d="100"/>
          <a:sy n="106" d="100"/>
        </p:scale>
        <p:origin x="1760" y="184"/>
      </p:cViewPr>
      <p:guideLst>
        <p:guide orient="horz" pos="1010"/>
        <p:guide orient="horz" pos="1376"/>
        <p:guide orient="horz" pos="3016"/>
        <p:guide orient="horz" pos="3540"/>
        <p:guide pos="420"/>
        <p:guide pos="1185"/>
        <p:guide pos="2071"/>
        <p:guide pos="30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92788-F0AB-F4C9-B7B2-3F768223C6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EC6A5-3EA7-E8BF-7C25-A6FFA00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480CE9A-FF66-5F43-B070-A440D8E18481}" type="datetime1">
              <a:rPr lang="en-US" altLang="en-US"/>
              <a:pPr/>
              <a:t>8/21/24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4C72B-D4AE-7EE8-1164-348B16F7D8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CDF16-C9E3-3017-CECA-FD3EFE7513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8676ECE-C634-8944-9EA9-264D657675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BAEA72-BAC5-EE51-EBC1-39E034356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94A27D-8323-CE94-0AD9-A7B4FD4F93F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430A227-73BB-6642-B2E6-C9434DFC1465}" type="datetime1">
              <a:rPr lang="en-US" altLang="en-US"/>
              <a:pPr/>
              <a:t>8/21/24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31DCCA-C7C3-139A-0943-9242D8643C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71D8CE1-5715-773C-63E5-A6E9722FAD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9FED9-B862-3196-231A-22F5C680D1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A0204-A013-2718-2E82-CBB70A87F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273C3AE-1BDD-744C-BC65-0CFD16F1E0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50CBB636-2E53-7412-E9F4-EED16762A8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976B588-A2A7-0A40-92B8-81287BA59E88}" type="slidenum">
              <a:rPr lang="en-US" altLang="en-US" sz="1200">
                <a:ea typeface="ヒラギノ角ゴ Pro W3" panose="020B0300000000000000" pitchFamily="34" charset="-128"/>
              </a:rPr>
              <a:pPr eaLnBrk="1" hangingPunct="1"/>
              <a:t>20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1349D22D-E0D2-1C4B-A2A4-AB66C6152E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9F373EE-1868-5B7B-FCC1-498E957DB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EDCA7764-DC22-8096-6763-F7FC8C5F4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75F406A-D79B-6144-AE00-001855C10CBD}" type="slidenum">
              <a:rPr lang="en-US" altLang="en-US" sz="1200">
                <a:ea typeface="ヒラギノ角ゴ Pro W3" panose="020B0300000000000000" pitchFamily="34" charset="-128"/>
              </a:rPr>
              <a:pPr eaLnBrk="1" hangingPunct="1"/>
              <a:t>26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E3395EAB-FCAB-B893-DF85-2A8156683A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1A2799A-8D87-02E9-6659-75B5AFE5D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38C8F9B0-7415-6F78-61F7-D0E56CBAF1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9298E6E-90AC-E748-B9BB-4C1A247F56F5}" type="slidenum">
              <a:rPr lang="en-US" altLang="en-US" sz="1200">
                <a:ea typeface="ヒラギノ角ゴ Pro W3" panose="020B0300000000000000" pitchFamily="34" charset="-128"/>
              </a:rPr>
              <a:pPr eaLnBrk="1" hangingPunct="1"/>
              <a:t>27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078ED0DD-403D-1C28-64FA-3C675FFDCE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AF3D43C-7E8A-39F4-47A0-4F3F29E34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E076F90D-40BF-6B6D-B979-EFB48D6BAF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5F7E520-3A59-1943-8B8B-97FF85854B1D}" type="slidenum">
              <a:rPr lang="en-US" altLang="en-US" sz="1200">
                <a:ea typeface="ヒラギノ角ゴ Pro W3" panose="020B0300000000000000" pitchFamily="34" charset="-128"/>
              </a:rPr>
              <a:pPr eaLnBrk="1" hangingPunct="1"/>
              <a:t>32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EFA1E689-1A2C-C24E-99D1-DB7D953C0A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A931275-FB4B-9A30-24EC-EA0F59DD94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DE83D0EF-D1A7-422E-91C0-23BAF18FDC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01362AF-E001-EF4A-AFA1-D4A4D06570E2}" type="slidenum">
              <a:rPr lang="en-US" altLang="en-US" sz="1200">
                <a:ea typeface="ヒラギノ角ゴ Pro W3" panose="020B0300000000000000" pitchFamily="34" charset="-128"/>
              </a:rPr>
              <a:pPr eaLnBrk="1" hangingPunct="1"/>
              <a:t>36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39F6CCBE-8C93-14C4-2B52-46DF22F56A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99893A2-A674-405D-790F-84FEB7A34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7DE8E0A4-5A18-AC18-F2EC-D180E3F9C9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374B87F-7EFF-0D47-9108-E2C29A5546FB}" type="slidenum">
              <a:rPr lang="en-US" altLang="en-US" sz="1200">
                <a:ea typeface="ヒラギノ角ゴ Pro W3" panose="020B0300000000000000" pitchFamily="34" charset="-128"/>
              </a:rPr>
              <a:pPr eaLnBrk="1" hangingPunct="1"/>
              <a:t>37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E166074A-CCE9-156A-1C6A-2738666EE8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5EA7AD4D-BF38-FBEC-7F4E-1212AFF56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F4485-D109-8D6E-F069-0F0011DC0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92EFC2-7280-2543-BFD6-E6FB5518B588}" type="datetime1">
              <a:rPr lang="en-US" altLang="en-US"/>
              <a:pPr/>
              <a:t>8/21/24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A1373-4A72-E2E0-0168-05D225607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3C6C1-DB02-4187-5E6E-DB66953C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815E1-9C23-854C-A388-A58068AA74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15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DC24E-8FB7-7CC9-1D42-503C9443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FC301C-FEBE-084E-81D4-42C2DF9BAFD8}" type="datetime1">
              <a:rPr lang="en-US" altLang="en-US"/>
              <a:pPr/>
              <a:t>8/21/24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2989C-F38B-5B8C-25AE-436542825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EDE5C-F3F9-5F8F-FD8D-F7B16EF95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FA747-A8C2-E547-B7E1-E098E64232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80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C9EF5-4C5A-41B7-4082-72890AD6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FADC3F-EA65-5843-B833-1AD8091ABE58}" type="datetime1">
              <a:rPr lang="en-US" altLang="en-US"/>
              <a:pPr/>
              <a:t>8/21/24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AD9EC-4A8B-E5D5-D2DA-599FE422A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EFD82-8947-4BA0-9D6C-6479DE62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72833-8155-FF49-B4BF-81548BA2F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45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D357B-FDB7-8A1C-8990-BCA14C1A5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04FAD7-E50E-8F40-97E3-F07407C2058F}" type="datetime1">
              <a:rPr lang="en-US" altLang="en-US"/>
              <a:pPr/>
              <a:t>8/21/24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9A1FA-8D0E-4832-56DE-E93AF724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56120-463E-65CB-8F8C-896E1B830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9683C-37DB-4849-8CBC-422F88CBD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08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3258A-D9BF-7288-F585-76567A6E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2E4E1A-0C5B-0446-A18F-FA66B57408AC}" type="datetime1">
              <a:rPr lang="en-US" altLang="en-US"/>
              <a:pPr/>
              <a:t>8/21/24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F8126-6D40-F7B2-2BC0-42A648CC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2E5B5-F385-CF3B-781A-5674E64E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8DD8A-4774-1545-BC05-9604FFCC2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6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A3749F-68D2-B173-86F4-E01365A8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8DC5B-D566-DC4B-B636-97BC8AB37F76}" type="datetime1">
              <a:rPr lang="en-US" altLang="en-US"/>
              <a:pPr/>
              <a:t>8/21/24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43C392-ABD4-AD79-591B-CA2F9964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CD21A6-2101-493B-E086-3D48B147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BC289-F0E6-4849-8FE8-F1C6B9D82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12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0F3445C-2095-95FB-B8EE-59EF298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D7E27C-6B0D-8340-8AC1-D22DDDAC8D7B}" type="datetime1">
              <a:rPr lang="en-US" altLang="en-US"/>
              <a:pPr/>
              <a:t>8/21/24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7061E8-46AE-4812-7C6F-66CB6DF5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EA4D56-06CA-7DA7-CD8C-A4C7012F2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ABC29-3A9C-2143-ACA4-AA4443C0D3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38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2BBE314-69BE-3B70-848D-D519C131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1D42E9-72FE-5E4D-BCC8-9215C79C9F4E}" type="datetime1">
              <a:rPr lang="en-US" altLang="en-US"/>
              <a:pPr/>
              <a:t>8/21/24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CBBD82-EFA6-434E-2CCC-253573665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254946-812A-C7F4-4E22-313A0E7D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E21A7-6404-984F-B7B2-F4A7505D12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39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55EFA40-0D4E-0BD0-685C-343828DF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EB1B52-6882-0E47-BB38-C184E5F4F37D}" type="datetime1">
              <a:rPr lang="en-US" altLang="en-US"/>
              <a:pPr/>
              <a:t>8/21/24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B1EC55-DB05-13DF-6F7A-8BDF1D6AD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A8D5E2-6935-D3F4-A9D4-4043A56F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C2DA3-88A4-6740-8D50-0F60EAF77D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86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6AA92C-2986-2E54-58C3-8710DE4E1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60510B-E07A-AC4B-BE1C-9977FCE59A18}" type="datetime1">
              <a:rPr lang="en-US" altLang="en-US"/>
              <a:pPr/>
              <a:t>8/21/24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D7B418-1695-ED21-7948-21DF2AC4B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10EA42-A03E-F9D2-D91F-AE613E73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C6ED3-34E9-3044-8797-95C6C7E4D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65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21A5E5-B371-32B0-12D1-AF1D920A3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366E87-E9E3-444B-81A7-F75FBF3F4E5F}" type="datetime1">
              <a:rPr lang="en-US" altLang="en-US"/>
              <a:pPr/>
              <a:t>8/21/24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1C8599-09F3-D84A-C3EA-0CD38260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B87200-C26C-7D6F-A3BB-6571B866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E95F8-30AC-5740-80B1-EE67CF16C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1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48719D6-FB06-D846-F873-4CFA902E98E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0089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DD5F5E3-3409-06ED-6240-3B804A5E15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6489700"/>
            <a:ext cx="727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91382-8A5E-F27B-C5C7-39EAA1D6B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6EE9271-E239-DD4E-A439-A39EFC5F8FA5}" type="datetime1">
              <a:rPr lang="en-US" altLang="en-US"/>
              <a:pPr/>
              <a:t>8/21/24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92130-EC73-EC16-46F6-43A102FA4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C8C10-7740-7E55-4E88-7EB520C1B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" pitchFamily="2" charset="0"/>
              </a:defRPr>
            </a:lvl1pPr>
          </a:lstStyle>
          <a:p>
            <a:fld id="{0F8136D0-0297-8347-AADE-FA29A41A17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"/>
          <a:ea typeface="ＭＳ Ｐゴシック" charset="-128"/>
          <a:cs typeface="Time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  <a:cs typeface="Time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  <a:cs typeface="Time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  <a:cs typeface="Time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  <a:cs typeface="Times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Times"/>
          <a:ea typeface="ＭＳ Ｐゴシック" charset="-128"/>
          <a:cs typeface="Time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imes"/>
          <a:ea typeface="ＭＳ Ｐゴシック" charset="-128"/>
          <a:cs typeface="Time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"/>
          <a:ea typeface="ＭＳ Ｐゴシック" charset="-128"/>
          <a:cs typeface="Time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"/>
          <a:ea typeface="ＭＳ Ｐゴシック" charset="-128"/>
          <a:cs typeface="Time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"/>
          <a:ea typeface="ＭＳ Ｐゴシック" charset="-128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incomplete mon lisa cropped small.png">
            <a:extLst>
              <a:ext uri="{FF2B5EF4-FFF2-40B4-BE49-F238E27FC236}">
                <a16:creationId xmlns:a16="http://schemas.microsoft.com/office/drawing/2014/main" id="{BC916747-1915-3446-9507-4C6001A583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3696">
            <a:off x="2727552" y="158750"/>
            <a:ext cx="433070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>
            <a:extLst>
              <a:ext uri="{FF2B5EF4-FFF2-40B4-BE49-F238E27FC236}">
                <a16:creationId xmlns:a16="http://schemas.microsoft.com/office/drawing/2014/main" id="{5EEEFAC0-8525-554D-B747-BFE6B0E39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127" y="1016000"/>
            <a:ext cx="6565900" cy="2413000"/>
          </a:xfrm>
        </p:spPr>
        <p:txBody>
          <a:bodyPr/>
          <a:lstStyle/>
          <a:p>
            <a:pPr algn="ctr"/>
            <a:r>
              <a:rPr lang="en-US" altLang="en-US" sz="5400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There is No Complete</a:t>
            </a:r>
            <a:br>
              <a:rPr lang="en-US" altLang="en-US" sz="5400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</a:br>
            <a:r>
              <a:rPr lang="en-US" altLang="en-US" sz="5400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Calculus of Inductive Inference</a:t>
            </a:r>
          </a:p>
        </p:txBody>
      </p:sp>
      <p:sp>
        <p:nvSpPr>
          <p:cNvPr id="15364" name="Content Placeholder 2">
            <a:extLst>
              <a:ext uri="{FF2B5EF4-FFF2-40B4-BE49-F238E27FC236}">
                <a16:creationId xmlns:a16="http://schemas.microsoft.com/office/drawing/2014/main" id="{B44EC5CF-E1CE-0440-BFB8-7FBEBF94D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15365" name="Slide Number Placeholder 3">
            <a:extLst>
              <a:ext uri="{FF2B5EF4-FFF2-40B4-BE49-F238E27FC236}">
                <a16:creationId xmlns:a16="http://schemas.microsoft.com/office/drawing/2014/main" id="{EF7C89D9-A63A-224F-A28E-912AAA93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DC8B1F3B-2890-4942-B176-4D50302DBDC4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algn="ctr" eaLnBrk="1" hangingPunct="1"/>
              <a:t>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15366" name="TextBox 2">
            <a:extLst>
              <a:ext uri="{FF2B5EF4-FFF2-40B4-BE49-F238E27FC236}">
                <a16:creationId xmlns:a16="http://schemas.microsoft.com/office/drawing/2014/main" id="{4EDD29A6-6A6A-5349-B9DA-5BD530189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05" y="3350379"/>
            <a:ext cx="817834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John D. Norton</a:t>
            </a: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Department of History and Philosophy of Science</a:t>
            </a: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University of Pittsburgh</a:t>
            </a:r>
          </a:p>
          <a:p>
            <a:pPr algn="ctr" eaLnBrk="1" hangingPunct="1"/>
            <a:endParaRPr lang="en-US" altLang="en-US" sz="1800" dirty="0">
              <a:latin typeface="Times" pitchFamily="2" charset="0"/>
            </a:endParaRP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Based on</a:t>
            </a: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Ch. 12. “No Place to Stand: The Incompleteness of All Calculi of Inductive Inference”</a:t>
            </a: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in</a:t>
            </a:r>
          </a:p>
          <a:p>
            <a:pPr algn="ctr" eaLnBrk="1" hangingPunct="1"/>
            <a:r>
              <a:rPr lang="en-US" altLang="en-US" sz="1800" i="1" dirty="0">
                <a:latin typeface="Times" pitchFamily="2" charset="0"/>
              </a:rPr>
              <a:t>The Material Theory of Induction</a:t>
            </a:r>
            <a:endParaRPr lang="en-US" altLang="en-US" sz="1800" dirty="0">
              <a:latin typeface="Times" pitchFamily="2" charset="0"/>
            </a:endParaRP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and</a:t>
            </a: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“A Demonstration of the Incompleteness of Calculi of Inductive Inference,” </a:t>
            </a:r>
            <a:r>
              <a:rPr lang="en-US" altLang="en-US" sz="1800" i="1" dirty="0">
                <a:latin typeface="Times" pitchFamily="2" charset="0"/>
              </a:rPr>
              <a:t>British Journal for the Philosophy of Science</a:t>
            </a:r>
            <a:r>
              <a:rPr lang="en-US" altLang="en-US" sz="1800" dirty="0">
                <a:latin typeface="Times" pitchFamily="2" charset="0"/>
              </a:rPr>
              <a:t>,  </a:t>
            </a:r>
            <a:r>
              <a:rPr lang="en-US" altLang="en-US" sz="1800" b="1" dirty="0">
                <a:latin typeface="Times" pitchFamily="2" charset="0"/>
              </a:rPr>
              <a:t>70</a:t>
            </a:r>
            <a:r>
              <a:rPr lang="en-US" altLang="en-US" sz="1800" dirty="0">
                <a:latin typeface="Times" pitchFamily="2" charset="0"/>
              </a:rPr>
              <a:t> (2019), pp. 1119–1144.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93CD1606-2EF8-CDAD-C53C-FFA8B335B558}"/>
              </a:ext>
            </a:extLst>
          </p:cNvPr>
          <p:cNvSpPr/>
          <p:nvPr/>
        </p:nvSpPr>
        <p:spPr>
          <a:xfrm>
            <a:off x="536575" y="354013"/>
            <a:ext cx="6400800" cy="631825"/>
          </a:xfrm>
          <a:custGeom>
            <a:avLst/>
            <a:gdLst>
              <a:gd name="connsiteX0" fmla="*/ 195864 w 6400326"/>
              <a:gd name="connsiteY0" fmla="*/ 0 h 631855"/>
              <a:gd name="connsiteX1" fmla="*/ 6261326 w 6400326"/>
              <a:gd name="connsiteY1" fmla="*/ 233786 h 631855"/>
              <a:gd name="connsiteX2" fmla="*/ 6400326 w 6400326"/>
              <a:gd name="connsiteY2" fmla="*/ 600263 h 631855"/>
              <a:gd name="connsiteX3" fmla="*/ 0 w 6400326"/>
              <a:gd name="connsiteY3" fmla="*/ 631855 h 631855"/>
              <a:gd name="connsiteX4" fmla="*/ 195864 w 6400326"/>
              <a:gd name="connsiteY4" fmla="*/ 0 h 63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326" h="631855">
                <a:moveTo>
                  <a:pt x="195864" y="0"/>
                </a:moveTo>
                <a:lnTo>
                  <a:pt x="6261326" y="233786"/>
                </a:lnTo>
                <a:lnTo>
                  <a:pt x="6400326" y="600263"/>
                </a:lnTo>
                <a:lnTo>
                  <a:pt x="0" y="631855"/>
                </a:lnTo>
                <a:lnTo>
                  <a:pt x="195864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88F85F6F-57C7-B161-7902-A483B215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7874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Simple versus Complicated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5F1E24D7-EF1A-3D8E-67AC-AAFD108C2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CE14C036-B5BE-9873-801F-08ED5F8D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241D039-46BD-734A-B5D3-1020FD621176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22533" name="Group 19">
            <a:extLst>
              <a:ext uri="{FF2B5EF4-FFF2-40B4-BE49-F238E27FC236}">
                <a16:creationId xmlns:a16="http://schemas.microsoft.com/office/drawing/2014/main" id="{474686E3-30E2-8A5E-9A9E-28CC6A24595D}"/>
              </a:ext>
            </a:extLst>
          </p:cNvPr>
          <p:cNvGrpSpPr>
            <a:grpSpLocks/>
          </p:cNvGrpSpPr>
          <p:nvPr/>
        </p:nvGrpSpPr>
        <p:grpSpPr bwMode="auto">
          <a:xfrm>
            <a:off x="390525" y="1660525"/>
            <a:ext cx="3302000" cy="1076325"/>
            <a:chOff x="560873" y="1843843"/>
            <a:chExt cx="3300968" cy="1077541"/>
          </a:xfrm>
        </p:grpSpPr>
        <p:sp>
          <p:nvSpPr>
            <p:cNvPr id="22555" name="TextBox 4">
              <a:extLst>
                <a:ext uri="{FF2B5EF4-FFF2-40B4-BE49-F238E27FC236}">
                  <a16:creationId xmlns:a16="http://schemas.microsoft.com/office/drawing/2014/main" id="{3295FA13-810F-05D5-E0D1-D60A81441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511" y="1843843"/>
              <a:ext cx="2330133" cy="52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P( </a:t>
              </a:r>
              <a:r>
                <a:rPr lang="en-US" altLang="en-US" sz="2800" i="1">
                  <a:latin typeface="Times" pitchFamily="2" charset="0"/>
                </a:rPr>
                <a:t>simp </a:t>
              </a:r>
              <a:r>
                <a:rPr lang="en-US" altLang="en-US" sz="2800">
                  <a:latin typeface="Times" pitchFamily="2" charset="0"/>
                </a:rPr>
                <a:t>| </a:t>
              </a:r>
              <a:r>
                <a:rPr lang="en-US" altLang="en-US" sz="2800" i="1">
                  <a:latin typeface="Times" pitchFamily="2" charset="0"/>
                </a:rPr>
                <a:t>evid </a:t>
              </a:r>
              <a:r>
                <a:rPr lang="en-US" altLang="en-US" sz="2800">
                  <a:latin typeface="Times" pitchFamily="2" charset="0"/>
                </a:rPr>
                <a:t>)</a:t>
              </a:r>
            </a:p>
          </p:txBody>
        </p:sp>
        <p:sp>
          <p:nvSpPr>
            <p:cNvPr id="22556" name="TextBox 5">
              <a:extLst>
                <a:ext uri="{FF2B5EF4-FFF2-40B4-BE49-F238E27FC236}">
                  <a16:creationId xmlns:a16="http://schemas.microsoft.com/office/drawing/2014/main" id="{02E0EB52-34F3-7C03-8142-D8E831AB1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873" y="2398285"/>
              <a:ext cx="2539410" cy="52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P( </a:t>
              </a:r>
              <a:r>
                <a:rPr lang="en-US" altLang="en-US" sz="2800" i="1">
                  <a:latin typeface="Times" pitchFamily="2" charset="0"/>
                </a:rPr>
                <a:t>comp </a:t>
              </a:r>
              <a:r>
                <a:rPr lang="en-US" altLang="en-US" sz="2800">
                  <a:latin typeface="Times" pitchFamily="2" charset="0"/>
                </a:rPr>
                <a:t> | </a:t>
              </a:r>
              <a:r>
                <a:rPr lang="en-US" altLang="en-US" sz="2800" i="1">
                  <a:latin typeface="Times" pitchFamily="2" charset="0"/>
                </a:rPr>
                <a:t>evid</a:t>
              </a:r>
              <a:r>
                <a:rPr lang="en-US" altLang="en-US" sz="2800">
                  <a:latin typeface="Times" pitchFamily="2" charset="0"/>
                </a:rPr>
                <a:t> 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A30B6CF-FC79-D771-8C59-4068E20F237B}"/>
                </a:ext>
              </a:extLst>
            </p:cNvPr>
            <p:cNvCxnSpPr/>
            <p:nvPr/>
          </p:nvCxnSpPr>
          <p:spPr>
            <a:xfrm>
              <a:off x="752901" y="2393739"/>
              <a:ext cx="2443986" cy="159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58" name="TextBox 16">
              <a:extLst>
                <a:ext uri="{FF2B5EF4-FFF2-40B4-BE49-F238E27FC236}">
                  <a16:creationId xmlns:a16="http://schemas.microsoft.com/office/drawing/2014/main" id="{8F500EBC-D9D6-AA8F-FF8C-D672DFF82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812" y="1999867"/>
              <a:ext cx="4450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=</a:t>
              </a:r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80B2AE76-20D5-BB28-F2FC-871EF501E1B4}"/>
              </a:ext>
            </a:extLst>
          </p:cNvPr>
          <p:cNvGrpSpPr>
            <a:grpSpLocks/>
          </p:cNvGrpSpPr>
          <p:nvPr/>
        </p:nvGrpSpPr>
        <p:grpSpPr bwMode="auto">
          <a:xfrm>
            <a:off x="6878638" y="1344613"/>
            <a:ext cx="1401762" cy="1385887"/>
            <a:chOff x="7049292" y="1527940"/>
            <a:chExt cx="1401874" cy="1386984"/>
          </a:xfrm>
        </p:grpSpPr>
        <p:grpSp>
          <p:nvGrpSpPr>
            <p:cNvPr id="22550" name="Group 21">
              <a:extLst>
                <a:ext uri="{FF2B5EF4-FFF2-40B4-BE49-F238E27FC236}">
                  <a16:creationId xmlns:a16="http://schemas.microsoft.com/office/drawing/2014/main" id="{364D26D8-15BD-9A48-DC66-B23B40DEC8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9292" y="1837396"/>
              <a:ext cx="1401874" cy="1077528"/>
              <a:chOff x="7049292" y="1837396"/>
              <a:chExt cx="1401874" cy="1077528"/>
            </a:xfrm>
          </p:grpSpPr>
          <p:sp>
            <p:nvSpPr>
              <p:cNvPr id="22552" name="TextBox 12">
                <a:extLst>
                  <a:ext uri="{FF2B5EF4-FFF2-40B4-BE49-F238E27FC236}">
                    <a16:creationId xmlns:a16="http://schemas.microsoft.com/office/drawing/2014/main" id="{87D8148B-052A-4728-3BA8-72B3763E5E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7943" y="1837396"/>
                <a:ext cx="1302419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</a:t>
                </a:r>
                <a:r>
                  <a:rPr lang="en-US" altLang="en-US" sz="2800" i="1">
                    <a:latin typeface="Times" pitchFamily="2" charset="0"/>
                  </a:rPr>
                  <a:t>simp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sp>
            <p:nvSpPr>
              <p:cNvPr id="22553" name="TextBox 13">
                <a:extLst>
                  <a:ext uri="{FF2B5EF4-FFF2-40B4-BE49-F238E27FC236}">
                    <a16:creationId xmlns:a16="http://schemas.microsoft.com/office/drawing/2014/main" id="{559B625E-7266-403F-4EBF-6D67782F5E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9292" y="2391838"/>
                <a:ext cx="1401874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</a:t>
                </a:r>
                <a:r>
                  <a:rPr lang="en-US" altLang="en-US" sz="2800" i="1">
                    <a:latin typeface="Times" pitchFamily="2" charset="0"/>
                  </a:rPr>
                  <a:t>comp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C396292-A7C9-07B9-5A16-242E52DFF9BA}"/>
                  </a:ext>
                </a:extLst>
              </p:cNvPr>
              <p:cNvCxnSpPr/>
              <p:nvPr/>
            </p:nvCxnSpPr>
            <p:spPr>
              <a:xfrm>
                <a:off x="7065168" y="2387457"/>
                <a:ext cx="1257400" cy="15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51" name="TextBox 30">
              <a:extLst>
                <a:ext uri="{FF2B5EF4-FFF2-40B4-BE49-F238E27FC236}">
                  <a16:creationId xmlns:a16="http://schemas.microsoft.com/office/drawing/2014/main" id="{0804AB74-D344-B20A-CBBA-812960C27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1348" y="1527940"/>
              <a:ext cx="723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priors</a:t>
              </a:r>
            </a:p>
          </p:txBody>
        </p:sp>
      </p:grpSp>
      <p:grpSp>
        <p:nvGrpSpPr>
          <p:cNvPr id="5" name="Group 32">
            <a:extLst>
              <a:ext uri="{FF2B5EF4-FFF2-40B4-BE49-F238E27FC236}">
                <a16:creationId xmlns:a16="http://schemas.microsoft.com/office/drawing/2014/main" id="{BCCEBF0E-705F-8D47-6853-4F35155A18E2}"/>
              </a:ext>
            </a:extLst>
          </p:cNvPr>
          <p:cNvGrpSpPr>
            <a:grpSpLocks/>
          </p:cNvGrpSpPr>
          <p:nvPr/>
        </p:nvGrpSpPr>
        <p:grpSpPr bwMode="auto">
          <a:xfrm>
            <a:off x="3621088" y="1344613"/>
            <a:ext cx="3124200" cy="1385887"/>
            <a:chOff x="3790727" y="1527940"/>
            <a:chExt cx="3124159" cy="1386984"/>
          </a:xfrm>
        </p:grpSpPr>
        <p:grpSp>
          <p:nvGrpSpPr>
            <p:cNvPr id="22544" name="Group 20">
              <a:extLst>
                <a:ext uri="{FF2B5EF4-FFF2-40B4-BE49-F238E27FC236}">
                  <a16:creationId xmlns:a16="http://schemas.microsoft.com/office/drawing/2014/main" id="{C195501C-F436-9EF8-D531-07C291F6B7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0727" y="1837396"/>
              <a:ext cx="3124159" cy="1077528"/>
              <a:chOff x="3790727" y="1837396"/>
              <a:chExt cx="3124159" cy="1077528"/>
            </a:xfrm>
          </p:grpSpPr>
          <p:sp>
            <p:nvSpPr>
              <p:cNvPr id="22546" name="TextBox 9">
                <a:extLst>
                  <a:ext uri="{FF2B5EF4-FFF2-40B4-BE49-F238E27FC236}">
                    <a16:creationId xmlns:a16="http://schemas.microsoft.com/office/drawing/2014/main" id="{1876C21C-B1D1-7134-CA44-A55408C6EC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6365" y="1837396"/>
                <a:ext cx="2330830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 </a:t>
                </a:r>
                <a:r>
                  <a:rPr lang="en-US" altLang="en-US" sz="2800" i="1">
                    <a:latin typeface="Times" pitchFamily="2" charset="0"/>
                  </a:rPr>
                  <a:t>evid</a:t>
                </a:r>
                <a:r>
                  <a:rPr lang="en-US" altLang="en-US" sz="2800">
                    <a:latin typeface="Times" pitchFamily="2" charset="0"/>
                  </a:rPr>
                  <a:t> | </a:t>
                </a:r>
                <a:r>
                  <a:rPr lang="en-US" altLang="en-US" sz="2800" i="1">
                    <a:latin typeface="Times" pitchFamily="2" charset="0"/>
                  </a:rPr>
                  <a:t>simp 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sp>
            <p:nvSpPr>
              <p:cNvPr id="22547" name="TextBox 10">
                <a:extLst>
                  <a:ext uri="{FF2B5EF4-FFF2-40B4-BE49-F238E27FC236}">
                    <a16:creationId xmlns:a16="http://schemas.microsoft.com/office/drawing/2014/main" id="{326B1958-2D09-38CB-ABB1-C0E58788CA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727" y="2391838"/>
                <a:ext cx="2520008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 </a:t>
                </a:r>
                <a:r>
                  <a:rPr lang="en-US" altLang="en-US" sz="2800" i="1">
                    <a:latin typeface="Times" pitchFamily="2" charset="0"/>
                  </a:rPr>
                  <a:t>evid </a:t>
                </a:r>
                <a:r>
                  <a:rPr lang="en-US" altLang="en-US" sz="2800">
                    <a:latin typeface="Times" pitchFamily="2" charset="0"/>
                  </a:rPr>
                  <a:t> | </a:t>
                </a:r>
                <a:r>
                  <a:rPr lang="en-US" altLang="en-US" sz="2800" i="1">
                    <a:latin typeface="Times" pitchFamily="2" charset="0"/>
                  </a:rPr>
                  <a:t>comp 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111C598-34B8-B400-36FD-7FF99ECA20EC}"/>
                  </a:ext>
                </a:extLst>
              </p:cNvPr>
              <p:cNvCxnSpPr/>
              <p:nvPr/>
            </p:nvCxnSpPr>
            <p:spPr>
              <a:xfrm>
                <a:off x="3982811" y="2387457"/>
                <a:ext cx="2444718" cy="15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49" name="TextBox 17">
                <a:extLst>
                  <a:ext uri="{FF2B5EF4-FFF2-40B4-BE49-F238E27FC236}">
                    <a16:creationId xmlns:a16="http://schemas.microsoft.com/office/drawing/2014/main" id="{4A544A18-C1CF-4596-9A06-BABE04E4DA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1980" y="213587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>
                    <a:latin typeface="Times" pitchFamily="2" charset="0"/>
                  </a:rPr>
                  <a:t>x</a:t>
                </a:r>
              </a:p>
            </p:txBody>
          </p:sp>
        </p:grpSp>
        <p:sp>
          <p:nvSpPr>
            <p:cNvPr id="22545" name="TextBox 31">
              <a:extLst>
                <a:ext uri="{FF2B5EF4-FFF2-40B4-BE49-F238E27FC236}">
                  <a16:creationId xmlns:a16="http://schemas.microsoft.com/office/drawing/2014/main" id="{E29E10BE-9CF9-089C-8317-218061D4A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6835" y="1527940"/>
              <a:ext cx="1210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likelihoods</a:t>
              </a:r>
            </a:p>
          </p:txBody>
        </p:sp>
      </p:grpSp>
      <p:grpSp>
        <p:nvGrpSpPr>
          <p:cNvPr id="7" name="Group 29">
            <a:extLst>
              <a:ext uri="{FF2B5EF4-FFF2-40B4-BE49-F238E27FC236}">
                <a16:creationId xmlns:a16="http://schemas.microsoft.com/office/drawing/2014/main" id="{6346FECD-949A-7667-272F-D4BC6B47BC64}"/>
              </a:ext>
            </a:extLst>
          </p:cNvPr>
          <p:cNvGrpSpPr>
            <a:grpSpLocks/>
          </p:cNvGrpSpPr>
          <p:nvPr/>
        </p:nvGrpSpPr>
        <p:grpSpPr bwMode="auto">
          <a:xfrm>
            <a:off x="1984375" y="2801938"/>
            <a:ext cx="4124325" cy="1257300"/>
            <a:chOff x="1983912" y="2801262"/>
            <a:chExt cx="4124060" cy="1257300"/>
          </a:xfrm>
        </p:grpSpPr>
        <p:grpSp>
          <p:nvGrpSpPr>
            <p:cNvPr id="22538" name="Group 28">
              <a:extLst>
                <a:ext uri="{FF2B5EF4-FFF2-40B4-BE49-F238E27FC236}">
                  <a16:creationId xmlns:a16="http://schemas.microsoft.com/office/drawing/2014/main" id="{C1A23269-D0B2-9524-9622-0794BCAC2C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1697" y="2801262"/>
              <a:ext cx="1946275" cy="1257300"/>
              <a:chOff x="4332259" y="2984963"/>
              <a:chExt cx="1946938" cy="1257165"/>
            </a:xfrm>
          </p:grpSpPr>
          <p:sp>
            <p:nvSpPr>
              <p:cNvPr id="11" name="Up Arrow 10">
                <a:extLst>
                  <a:ext uri="{FF2B5EF4-FFF2-40B4-BE49-F238E27FC236}">
                    <a16:creationId xmlns:a16="http://schemas.microsoft.com/office/drawing/2014/main" id="{765A89FE-D501-7630-D6CB-4869C9B959A0}"/>
                  </a:ext>
                </a:extLst>
              </p:cNvPr>
              <p:cNvSpPr/>
              <p:nvPr/>
            </p:nvSpPr>
            <p:spPr>
              <a:xfrm>
                <a:off x="4332384" y="2984963"/>
                <a:ext cx="1946813" cy="1257165"/>
              </a:xfrm>
              <a:prstGeom prst="upArrow">
                <a:avLst/>
              </a:pr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41" name="TextBox 23">
                <a:extLst>
                  <a:ext uri="{FF2B5EF4-FFF2-40B4-BE49-F238E27FC236}">
                    <a16:creationId xmlns:a16="http://schemas.microsoft.com/office/drawing/2014/main" id="{2D60FF5C-835B-0891-2B2D-D99ACEAAB2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8771" y="3139690"/>
                <a:ext cx="389850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Times" pitchFamily="2" charset="0"/>
                  </a:rPr>
                  <a:t>1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507DE2F-0BB2-BE6F-AD56-95D38669FA75}"/>
                  </a:ext>
                </a:extLst>
              </p:cNvPr>
              <p:cNvCxnSpPr/>
              <p:nvPr/>
            </p:nvCxnSpPr>
            <p:spPr>
              <a:xfrm>
                <a:off x="5005670" y="3700848"/>
                <a:ext cx="62247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43" name="TextBox 27">
                <a:extLst>
                  <a:ext uri="{FF2B5EF4-FFF2-40B4-BE49-F238E27FC236}">
                    <a16:creationId xmlns:a16="http://schemas.microsoft.com/office/drawing/2014/main" id="{BFC0A82C-D9E0-D0DD-094B-1E6CE38995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8771" y="3629663"/>
                <a:ext cx="389850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Times" pitchFamily="2" charset="0"/>
                  </a:rPr>
                  <a:t>1</a:t>
                </a:r>
              </a:p>
            </p:txBody>
          </p:sp>
        </p:grpSp>
        <p:sp>
          <p:nvSpPr>
            <p:cNvPr id="22539" name="TextBox 27">
              <a:extLst>
                <a:ext uri="{FF2B5EF4-FFF2-40B4-BE49-F238E27FC236}">
                  <a16:creationId xmlns:a16="http://schemas.microsoft.com/office/drawing/2014/main" id="{484BD9AF-7CD8-062B-AEF2-5CE1EA809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912" y="3146639"/>
              <a:ext cx="192704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Both </a:t>
              </a:r>
              <a:r>
                <a:rPr lang="en-US" altLang="en-US" sz="1800" i="1">
                  <a:latin typeface="Times" pitchFamily="2" charset="0"/>
                </a:rPr>
                <a:t>simp</a:t>
              </a:r>
              <a:r>
                <a:rPr lang="en-US" altLang="en-US" sz="1800">
                  <a:latin typeface="Times" pitchFamily="2" charset="0"/>
                </a:rPr>
                <a:t> and </a:t>
              </a:r>
              <a:r>
                <a:rPr lang="en-US" altLang="en-US" sz="1800" i="1">
                  <a:latin typeface="Times" pitchFamily="2" charset="0"/>
                </a:rPr>
                <a:t>comp</a:t>
              </a:r>
              <a:r>
                <a:rPr lang="en-US" altLang="en-US" sz="1800">
                  <a:latin typeface="Times" pitchFamily="2" charset="0"/>
                </a:rPr>
                <a:t> entail </a:t>
              </a:r>
              <a:r>
                <a:rPr lang="en-US" altLang="en-US" sz="1800" i="1">
                  <a:latin typeface="Times" pitchFamily="2" charset="0"/>
                </a:rPr>
                <a:t>evid</a:t>
              </a:r>
              <a:r>
                <a:rPr lang="en-US" altLang="en-US" sz="1800">
                  <a:latin typeface="Times" pitchFamily="2" charset="0"/>
                </a:rPr>
                <a:t>.</a:t>
              </a:r>
            </a:p>
          </p:txBody>
        </p:sp>
      </p:grpSp>
      <p:sp>
        <p:nvSpPr>
          <p:cNvPr id="22537" name="TextBox 28">
            <a:extLst>
              <a:ext uri="{FF2B5EF4-FFF2-40B4-BE49-F238E27FC236}">
                <a16:creationId xmlns:a16="http://schemas.microsoft.com/office/drawing/2014/main" id="{76E704FC-A605-1E07-1F3B-A2674A063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327150"/>
            <a:ext cx="109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posteriors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301E-6 -2.79102E-6 L -0.33918 -2.79102E-6 " pathEditMode="relative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C1B3D1C0-0698-4223-10ED-BD43526F7CA5}"/>
              </a:ext>
            </a:extLst>
          </p:cNvPr>
          <p:cNvSpPr/>
          <p:nvPr/>
        </p:nvSpPr>
        <p:spPr>
          <a:xfrm>
            <a:off x="536575" y="354013"/>
            <a:ext cx="6400800" cy="631825"/>
          </a:xfrm>
          <a:custGeom>
            <a:avLst/>
            <a:gdLst>
              <a:gd name="connsiteX0" fmla="*/ 195864 w 6400326"/>
              <a:gd name="connsiteY0" fmla="*/ 0 h 631855"/>
              <a:gd name="connsiteX1" fmla="*/ 6261326 w 6400326"/>
              <a:gd name="connsiteY1" fmla="*/ 233786 h 631855"/>
              <a:gd name="connsiteX2" fmla="*/ 6400326 w 6400326"/>
              <a:gd name="connsiteY2" fmla="*/ 600263 h 631855"/>
              <a:gd name="connsiteX3" fmla="*/ 0 w 6400326"/>
              <a:gd name="connsiteY3" fmla="*/ 631855 h 631855"/>
              <a:gd name="connsiteX4" fmla="*/ 195864 w 6400326"/>
              <a:gd name="connsiteY4" fmla="*/ 0 h 63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326" h="631855">
                <a:moveTo>
                  <a:pt x="195864" y="0"/>
                </a:moveTo>
                <a:lnTo>
                  <a:pt x="6261326" y="233786"/>
                </a:lnTo>
                <a:lnTo>
                  <a:pt x="6400326" y="600263"/>
                </a:lnTo>
                <a:lnTo>
                  <a:pt x="0" y="631855"/>
                </a:lnTo>
                <a:lnTo>
                  <a:pt x="195864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4" name="Title 1">
            <a:extLst>
              <a:ext uri="{FF2B5EF4-FFF2-40B4-BE49-F238E27FC236}">
                <a16:creationId xmlns:a16="http://schemas.microsoft.com/office/drawing/2014/main" id="{73317F5F-0166-10DB-4BD8-2C62B4468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7874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Simple versus Complicated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2198409-B889-F847-6A3B-9509C4696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979E0AF-67BA-2C56-77C1-F9D49C76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5F015BA-7397-B14F-983D-E75A05115A4E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23557" name="Group 19">
            <a:extLst>
              <a:ext uri="{FF2B5EF4-FFF2-40B4-BE49-F238E27FC236}">
                <a16:creationId xmlns:a16="http://schemas.microsoft.com/office/drawing/2014/main" id="{B3C34234-38C5-1F02-A3AB-C4CDC7755FC1}"/>
              </a:ext>
            </a:extLst>
          </p:cNvPr>
          <p:cNvGrpSpPr>
            <a:grpSpLocks/>
          </p:cNvGrpSpPr>
          <p:nvPr/>
        </p:nvGrpSpPr>
        <p:grpSpPr bwMode="auto">
          <a:xfrm>
            <a:off x="390525" y="1660525"/>
            <a:ext cx="3302000" cy="1076325"/>
            <a:chOff x="560873" y="1843843"/>
            <a:chExt cx="3300968" cy="1077541"/>
          </a:xfrm>
        </p:grpSpPr>
        <p:sp>
          <p:nvSpPr>
            <p:cNvPr id="23584" name="TextBox 4">
              <a:extLst>
                <a:ext uri="{FF2B5EF4-FFF2-40B4-BE49-F238E27FC236}">
                  <a16:creationId xmlns:a16="http://schemas.microsoft.com/office/drawing/2014/main" id="{CC32062D-0D75-0E9E-491D-84A5995D6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511" y="1843843"/>
              <a:ext cx="2330133" cy="52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P( </a:t>
              </a:r>
              <a:r>
                <a:rPr lang="en-US" altLang="en-US" sz="2800" i="1">
                  <a:latin typeface="Times" pitchFamily="2" charset="0"/>
                </a:rPr>
                <a:t>simp </a:t>
              </a:r>
              <a:r>
                <a:rPr lang="en-US" altLang="en-US" sz="2800">
                  <a:latin typeface="Times" pitchFamily="2" charset="0"/>
                </a:rPr>
                <a:t>| </a:t>
              </a:r>
              <a:r>
                <a:rPr lang="en-US" altLang="en-US" sz="2800" i="1">
                  <a:latin typeface="Times" pitchFamily="2" charset="0"/>
                </a:rPr>
                <a:t>evid </a:t>
              </a:r>
              <a:r>
                <a:rPr lang="en-US" altLang="en-US" sz="2800">
                  <a:latin typeface="Times" pitchFamily="2" charset="0"/>
                </a:rPr>
                <a:t>)</a:t>
              </a:r>
            </a:p>
          </p:txBody>
        </p:sp>
        <p:sp>
          <p:nvSpPr>
            <p:cNvPr id="23585" name="TextBox 5">
              <a:extLst>
                <a:ext uri="{FF2B5EF4-FFF2-40B4-BE49-F238E27FC236}">
                  <a16:creationId xmlns:a16="http://schemas.microsoft.com/office/drawing/2014/main" id="{BDACB363-8E74-1293-8B1F-746C92719B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873" y="2398285"/>
              <a:ext cx="2539410" cy="52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P( </a:t>
              </a:r>
              <a:r>
                <a:rPr lang="en-US" altLang="en-US" sz="2800" i="1">
                  <a:latin typeface="Times" pitchFamily="2" charset="0"/>
                </a:rPr>
                <a:t>comp </a:t>
              </a:r>
              <a:r>
                <a:rPr lang="en-US" altLang="en-US" sz="2800">
                  <a:latin typeface="Times" pitchFamily="2" charset="0"/>
                </a:rPr>
                <a:t> | </a:t>
              </a:r>
              <a:r>
                <a:rPr lang="en-US" altLang="en-US" sz="2800" i="1">
                  <a:latin typeface="Times" pitchFamily="2" charset="0"/>
                </a:rPr>
                <a:t>evid</a:t>
              </a:r>
              <a:r>
                <a:rPr lang="en-US" altLang="en-US" sz="2800">
                  <a:latin typeface="Times" pitchFamily="2" charset="0"/>
                </a:rPr>
                <a:t> 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1DAD54-7097-F42E-7D17-2429E47B1060}"/>
                </a:ext>
              </a:extLst>
            </p:cNvPr>
            <p:cNvCxnSpPr/>
            <p:nvPr/>
          </p:nvCxnSpPr>
          <p:spPr>
            <a:xfrm>
              <a:off x="752901" y="2393739"/>
              <a:ext cx="2443986" cy="159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87" name="TextBox 16">
              <a:extLst>
                <a:ext uri="{FF2B5EF4-FFF2-40B4-BE49-F238E27FC236}">
                  <a16:creationId xmlns:a16="http://schemas.microsoft.com/office/drawing/2014/main" id="{B7479789-44D4-6D0C-B6AB-609EED2ED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812" y="1999867"/>
              <a:ext cx="4450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=</a:t>
              </a:r>
            </a:p>
          </p:txBody>
        </p:sp>
      </p:grpSp>
      <p:grpSp>
        <p:nvGrpSpPr>
          <p:cNvPr id="23558" name="Group 33">
            <a:extLst>
              <a:ext uri="{FF2B5EF4-FFF2-40B4-BE49-F238E27FC236}">
                <a16:creationId xmlns:a16="http://schemas.microsoft.com/office/drawing/2014/main" id="{6762EF01-1825-028D-996C-3AF3994FF17A}"/>
              </a:ext>
            </a:extLst>
          </p:cNvPr>
          <p:cNvGrpSpPr>
            <a:grpSpLocks/>
          </p:cNvGrpSpPr>
          <p:nvPr/>
        </p:nvGrpSpPr>
        <p:grpSpPr bwMode="auto">
          <a:xfrm>
            <a:off x="3770313" y="1344613"/>
            <a:ext cx="1401762" cy="1385887"/>
            <a:chOff x="7049292" y="1527940"/>
            <a:chExt cx="1401874" cy="1386984"/>
          </a:xfrm>
        </p:grpSpPr>
        <p:grpSp>
          <p:nvGrpSpPr>
            <p:cNvPr id="23579" name="Group 21">
              <a:extLst>
                <a:ext uri="{FF2B5EF4-FFF2-40B4-BE49-F238E27FC236}">
                  <a16:creationId xmlns:a16="http://schemas.microsoft.com/office/drawing/2014/main" id="{68A85A08-6D01-3EC5-FF99-D90DC2DBA6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9292" y="1837396"/>
              <a:ext cx="1401874" cy="1077528"/>
              <a:chOff x="7049292" y="1837396"/>
              <a:chExt cx="1401874" cy="1077528"/>
            </a:xfrm>
          </p:grpSpPr>
          <p:sp>
            <p:nvSpPr>
              <p:cNvPr id="23581" name="TextBox 12">
                <a:extLst>
                  <a:ext uri="{FF2B5EF4-FFF2-40B4-BE49-F238E27FC236}">
                    <a16:creationId xmlns:a16="http://schemas.microsoft.com/office/drawing/2014/main" id="{6FBEF47A-2DB9-8B19-C0ED-9CBEDCFD4E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7943" y="1837396"/>
                <a:ext cx="1302419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</a:t>
                </a:r>
                <a:r>
                  <a:rPr lang="en-US" altLang="en-US" sz="2800" i="1">
                    <a:latin typeface="Times" pitchFamily="2" charset="0"/>
                  </a:rPr>
                  <a:t>simp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sp>
            <p:nvSpPr>
              <p:cNvPr id="23582" name="TextBox 13">
                <a:extLst>
                  <a:ext uri="{FF2B5EF4-FFF2-40B4-BE49-F238E27FC236}">
                    <a16:creationId xmlns:a16="http://schemas.microsoft.com/office/drawing/2014/main" id="{D61D90EA-0A14-A1E8-3AEC-55F51A5336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9292" y="2391838"/>
                <a:ext cx="1401874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</a:t>
                </a:r>
                <a:r>
                  <a:rPr lang="en-US" altLang="en-US" sz="2800" i="1">
                    <a:latin typeface="Times" pitchFamily="2" charset="0"/>
                  </a:rPr>
                  <a:t>comp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8FB90BD-DF30-BF19-B2F5-3E2451E7EB23}"/>
                  </a:ext>
                </a:extLst>
              </p:cNvPr>
              <p:cNvCxnSpPr/>
              <p:nvPr/>
            </p:nvCxnSpPr>
            <p:spPr>
              <a:xfrm>
                <a:off x="7065168" y="2387457"/>
                <a:ext cx="1257400" cy="15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80" name="TextBox 30">
              <a:extLst>
                <a:ext uri="{FF2B5EF4-FFF2-40B4-BE49-F238E27FC236}">
                  <a16:creationId xmlns:a16="http://schemas.microsoft.com/office/drawing/2014/main" id="{4F8DB804-C84E-6206-3CF1-7AB9BB765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1348" y="1527940"/>
              <a:ext cx="723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priors</a:t>
              </a:r>
            </a:p>
          </p:txBody>
        </p:sp>
      </p:grpSp>
      <p:sp>
        <p:nvSpPr>
          <p:cNvPr id="23559" name="TextBox 28">
            <a:extLst>
              <a:ext uri="{FF2B5EF4-FFF2-40B4-BE49-F238E27FC236}">
                <a16:creationId xmlns:a16="http://schemas.microsoft.com/office/drawing/2014/main" id="{B27953A5-DC84-9C2C-95BD-FD5E1D6C1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327150"/>
            <a:ext cx="109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posteriors</a:t>
            </a:r>
          </a:p>
        </p:txBody>
      </p:sp>
      <p:sp>
        <p:nvSpPr>
          <p:cNvPr id="23560" name="TextBox 31">
            <a:extLst>
              <a:ext uri="{FF2B5EF4-FFF2-40B4-BE49-F238E27FC236}">
                <a16:creationId xmlns:a16="http://schemas.microsoft.com/office/drawing/2014/main" id="{B278D6AB-BCBF-32EC-0E58-21A218F00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3082925"/>
            <a:ext cx="39465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There are </a:t>
            </a:r>
            <a:r>
              <a:rPr lang="en-US" altLang="en-US" sz="1800" i="1">
                <a:latin typeface="Times" pitchFamily="2" charset="0"/>
              </a:rPr>
              <a:t>few</a:t>
            </a:r>
            <a:r>
              <a:rPr lang="en-US" altLang="en-US" sz="1800">
                <a:latin typeface="Times" pitchFamily="2" charset="0"/>
              </a:rPr>
              <a:t> simple hypotheses.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{ </a:t>
            </a:r>
            <a:r>
              <a:rPr lang="en-US" altLang="en-US" sz="1800" i="1">
                <a:latin typeface="Times" pitchFamily="2" charset="0"/>
              </a:rPr>
              <a:t>simp</a:t>
            </a:r>
            <a:r>
              <a:rPr lang="en-US" altLang="en-US" sz="1800">
                <a:latin typeface="Times" pitchFamily="2" charset="0"/>
              </a:rPr>
              <a:t> } = {</a:t>
            </a:r>
            <a:r>
              <a:rPr lang="en-US" altLang="en-US" sz="1800" i="1">
                <a:latin typeface="Times" pitchFamily="2" charset="0"/>
              </a:rPr>
              <a:t>simp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</a:t>
            </a:r>
            <a:r>
              <a:rPr lang="en-US" altLang="en-US" sz="1800" i="1">
                <a:latin typeface="Times" pitchFamily="2" charset="0"/>
              </a:rPr>
              <a:t>simp</a:t>
            </a:r>
            <a:r>
              <a:rPr lang="en-US" altLang="en-US" sz="1800" baseline="-25000">
                <a:latin typeface="Times" pitchFamily="2" charset="0"/>
              </a:rPr>
              <a:t>2</a:t>
            </a:r>
            <a:r>
              <a:rPr lang="en-US" altLang="en-US" sz="1800">
                <a:latin typeface="Times" pitchFamily="2" charset="0"/>
              </a:rPr>
              <a:t>,</a:t>
            </a:r>
            <a:r>
              <a:rPr lang="en-US" altLang="en-US" sz="1800" i="1">
                <a:latin typeface="Times" pitchFamily="2" charset="0"/>
              </a:rPr>
              <a:t> </a:t>
            </a:r>
            <a:r>
              <a:rPr lang="en-US" altLang="en-US" sz="1800">
                <a:latin typeface="Times" pitchFamily="2" charset="0"/>
              </a:rPr>
              <a:t>…}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There are </a:t>
            </a:r>
            <a:r>
              <a:rPr lang="en-US" altLang="en-US" sz="1800" i="1">
                <a:latin typeface="Times" pitchFamily="2" charset="0"/>
              </a:rPr>
              <a:t>many</a:t>
            </a:r>
            <a:r>
              <a:rPr lang="en-US" altLang="en-US" sz="1800">
                <a:latin typeface="Times" pitchFamily="2" charset="0"/>
              </a:rPr>
              <a:t> complicated hypotheses.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{ </a:t>
            </a:r>
            <a:r>
              <a:rPr lang="en-US" altLang="en-US" sz="1800" i="1">
                <a:latin typeface="Times" pitchFamily="2" charset="0"/>
              </a:rPr>
              <a:t>comp</a:t>
            </a:r>
            <a:r>
              <a:rPr lang="en-US" altLang="en-US" sz="1800">
                <a:latin typeface="Times" pitchFamily="2" charset="0"/>
              </a:rPr>
              <a:t> } = {</a:t>
            </a:r>
            <a:r>
              <a:rPr lang="en-US" altLang="en-US" sz="1800" i="1">
                <a:latin typeface="Times" pitchFamily="2" charset="0"/>
              </a:rPr>
              <a:t>comp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</a:t>
            </a:r>
            <a:r>
              <a:rPr lang="en-US" altLang="en-US" sz="1800" i="1">
                <a:latin typeface="Times" pitchFamily="2" charset="0"/>
              </a:rPr>
              <a:t>comp</a:t>
            </a:r>
            <a:r>
              <a:rPr lang="en-US" altLang="en-US" sz="1800" baseline="-25000">
                <a:latin typeface="Times" pitchFamily="2" charset="0"/>
              </a:rPr>
              <a:t>2</a:t>
            </a:r>
            <a:r>
              <a:rPr lang="en-US" altLang="en-US" sz="1800">
                <a:latin typeface="Times" pitchFamily="2" charset="0"/>
              </a:rPr>
              <a:t>,</a:t>
            </a:r>
            <a:r>
              <a:rPr lang="en-US" altLang="en-US" sz="1800" i="1">
                <a:latin typeface="Times" pitchFamily="2" charset="0"/>
              </a:rPr>
              <a:t> comp</a:t>
            </a:r>
            <a:r>
              <a:rPr lang="en-US" altLang="en-US" sz="1800" baseline="-25000">
                <a:latin typeface="Times" pitchFamily="2" charset="0"/>
              </a:rPr>
              <a:t>3</a:t>
            </a:r>
            <a:r>
              <a:rPr lang="en-US" altLang="en-US" sz="1800">
                <a:latin typeface="Times" pitchFamily="2" charset="0"/>
              </a:rPr>
              <a:t>, …}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</p:txBody>
      </p:sp>
      <p:grpSp>
        <p:nvGrpSpPr>
          <p:cNvPr id="5" name="Group 50">
            <a:extLst>
              <a:ext uri="{FF2B5EF4-FFF2-40B4-BE49-F238E27FC236}">
                <a16:creationId xmlns:a16="http://schemas.microsoft.com/office/drawing/2014/main" id="{2909DA53-8B20-4AC7-86CF-7A71DB02E475}"/>
              </a:ext>
            </a:extLst>
          </p:cNvPr>
          <p:cNvGrpSpPr>
            <a:grpSpLocks/>
          </p:cNvGrpSpPr>
          <p:nvPr/>
        </p:nvGrpSpPr>
        <p:grpSpPr bwMode="auto">
          <a:xfrm>
            <a:off x="4914900" y="2982913"/>
            <a:ext cx="3565525" cy="985837"/>
            <a:chOff x="4915551" y="2982357"/>
            <a:chExt cx="3565098" cy="985695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942E531-6879-5B78-C683-65AB0A910F76}"/>
                </a:ext>
              </a:extLst>
            </p:cNvPr>
            <p:cNvSpPr/>
            <p:nvPr/>
          </p:nvSpPr>
          <p:spPr>
            <a:xfrm>
              <a:off x="4928249" y="3020452"/>
              <a:ext cx="3442876" cy="947600"/>
            </a:xfrm>
            <a:custGeom>
              <a:avLst/>
              <a:gdLst>
                <a:gd name="connsiteX0" fmla="*/ 132682 w 3443413"/>
                <a:gd name="connsiteY0" fmla="*/ 0 h 947783"/>
                <a:gd name="connsiteX1" fmla="*/ 3443413 w 3443413"/>
                <a:gd name="connsiteY1" fmla="*/ 88459 h 947783"/>
                <a:gd name="connsiteX2" fmla="*/ 3373913 w 3443413"/>
                <a:gd name="connsiteY2" fmla="*/ 947783 h 947783"/>
                <a:gd name="connsiteX3" fmla="*/ 0 w 3443413"/>
                <a:gd name="connsiteY3" fmla="*/ 732952 h 947783"/>
                <a:gd name="connsiteX4" fmla="*/ 132682 w 3443413"/>
                <a:gd name="connsiteY4" fmla="*/ 0 h 94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3413" h="947783">
                  <a:moveTo>
                    <a:pt x="132682" y="0"/>
                  </a:moveTo>
                  <a:lnTo>
                    <a:pt x="3443413" y="88459"/>
                  </a:lnTo>
                  <a:lnTo>
                    <a:pt x="3373913" y="947783"/>
                  </a:lnTo>
                  <a:lnTo>
                    <a:pt x="0" y="732952"/>
                  </a:lnTo>
                  <a:lnTo>
                    <a:pt x="132682" y="0"/>
                  </a:lnTo>
                  <a:close/>
                </a:path>
              </a:pathLst>
            </a:custGeom>
            <a:solidFill>
              <a:srgbClr val="FFC8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78" name="TextBox 32">
              <a:extLst>
                <a:ext uri="{FF2B5EF4-FFF2-40B4-BE49-F238E27FC236}">
                  <a16:creationId xmlns:a16="http://schemas.microsoft.com/office/drawing/2014/main" id="{079EBC1C-B744-8CD1-DB5C-794A64B10A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5551" y="2982357"/>
              <a:ext cx="35650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Stipulate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P( {</a:t>
              </a:r>
              <a:r>
                <a:rPr lang="en-US" altLang="en-US" i="1">
                  <a:latin typeface="Times" pitchFamily="2" charset="0"/>
                </a:rPr>
                <a:t>simp</a:t>
              </a:r>
              <a:r>
                <a:rPr lang="en-US" altLang="en-US">
                  <a:latin typeface="Times" pitchFamily="2" charset="0"/>
                </a:rPr>
                <a:t> } ) = P( {</a:t>
              </a:r>
              <a:r>
                <a:rPr lang="en-US" altLang="en-US" i="1">
                  <a:latin typeface="Times" pitchFamily="2" charset="0"/>
                </a:rPr>
                <a:t>comp</a:t>
              </a:r>
              <a:r>
                <a:rPr lang="en-US" altLang="en-US">
                  <a:latin typeface="Times" pitchFamily="2" charset="0"/>
                </a:rPr>
                <a:t> } ) </a:t>
              </a:r>
            </a:p>
          </p:txBody>
        </p:sp>
      </p:grpSp>
      <p:grpSp>
        <p:nvGrpSpPr>
          <p:cNvPr id="6" name="Group 52">
            <a:extLst>
              <a:ext uri="{FF2B5EF4-FFF2-40B4-BE49-F238E27FC236}">
                <a16:creationId xmlns:a16="http://schemas.microsoft.com/office/drawing/2014/main" id="{E7CB3336-403B-48B8-D4ED-1199A54CE884}"/>
              </a:ext>
            </a:extLst>
          </p:cNvPr>
          <p:cNvGrpSpPr>
            <a:grpSpLocks/>
          </p:cNvGrpSpPr>
          <p:nvPr/>
        </p:nvGrpSpPr>
        <p:grpSpPr bwMode="auto">
          <a:xfrm>
            <a:off x="752475" y="5313363"/>
            <a:ext cx="6621463" cy="646112"/>
            <a:chOff x="751865" y="5313904"/>
            <a:chExt cx="6621462" cy="646331"/>
          </a:xfrm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1BABB1E-5C85-CA44-FA91-F4413CF1C03F}"/>
                </a:ext>
              </a:extLst>
            </p:cNvPr>
            <p:cNvSpPr/>
            <p:nvPr/>
          </p:nvSpPr>
          <p:spPr>
            <a:xfrm>
              <a:off x="751865" y="5440947"/>
              <a:ext cx="6621462" cy="439886"/>
            </a:xfrm>
            <a:custGeom>
              <a:avLst/>
              <a:gdLst>
                <a:gd name="connsiteX0" fmla="*/ 233773 w 5174770"/>
                <a:gd name="connsiteY0" fmla="*/ 0 h 440186"/>
                <a:gd name="connsiteX1" fmla="*/ 5073506 w 5174770"/>
                <a:gd name="connsiteY1" fmla="*/ 75822 h 440186"/>
                <a:gd name="connsiteX2" fmla="*/ 5041915 w 5174770"/>
                <a:gd name="connsiteY2" fmla="*/ 435980 h 440186"/>
                <a:gd name="connsiteX3" fmla="*/ 0 w 5174770"/>
                <a:gd name="connsiteY3" fmla="*/ 391750 h 440186"/>
                <a:gd name="connsiteX4" fmla="*/ 233773 w 5174770"/>
                <a:gd name="connsiteY4" fmla="*/ 0 h 44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4770" h="440186">
                  <a:moveTo>
                    <a:pt x="233773" y="0"/>
                  </a:moveTo>
                  <a:lnTo>
                    <a:pt x="5073506" y="75822"/>
                  </a:lnTo>
                  <a:cubicBezTo>
                    <a:pt x="5054330" y="440186"/>
                    <a:pt x="5174770" y="435980"/>
                    <a:pt x="5041915" y="435980"/>
                  </a:cubicBezTo>
                  <a:lnTo>
                    <a:pt x="0" y="391750"/>
                  </a:lnTo>
                  <a:lnTo>
                    <a:pt x="23377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76" name="TextBox 46">
              <a:extLst>
                <a:ext uri="{FF2B5EF4-FFF2-40B4-BE49-F238E27FC236}">
                  <a16:creationId xmlns:a16="http://schemas.microsoft.com/office/drawing/2014/main" id="{F726AF67-25DF-E12D-95BD-6A86773F1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456" y="5313904"/>
              <a:ext cx="65828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P( </a:t>
              </a:r>
              <a:r>
                <a:rPr lang="en-US" altLang="en-US" sz="3600" i="1">
                  <a:latin typeface="Times" pitchFamily="2" charset="0"/>
                </a:rPr>
                <a:t>simp </a:t>
              </a:r>
              <a:r>
                <a:rPr lang="en-US" altLang="en-US" sz="3600">
                  <a:latin typeface="Times" pitchFamily="2" charset="0"/>
                </a:rPr>
                <a:t>| </a:t>
              </a:r>
              <a:r>
                <a:rPr lang="en-US" altLang="en-US" sz="3600" i="1">
                  <a:latin typeface="Times" pitchFamily="2" charset="0"/>
                </a:rPr>
                <a:t>evid </a:t>
              </a:r>
              <a:r>
                <a:rPr lang="en-US" altLang="en-US" sz="3600">
                  <a:latin typeface="Times" pitchFamily="2" charset="0"/>
                </a:rPr>
                <a:t>) &gt;&gt; P( </a:t>
              </a:r>
              <a:r>
                <a:rPr lang="en-US" altLang="en-US" sz="3600" i="1">
                  <a:latin typeface="Times" pitchFamily="2" charset="0"/>
                </a:rPr>
                <a:t>comp </a:t>
              </a:r>
              <a:r>
                <a:rPr lang="en-US" altLang="en-US" sz="3600">
                  <a:latin typeface="Times" pitchFamily="2" charset="0"/>
                </a:rPr>
                <a:t>| </a:t>
              </a:r>
              <a:r>
                <a:rPr lang="en-US" altLang="en-US" sz="3600" i="1">
                  <a:latin typeface="Times" pitchFamily="2" charset="0"/>
                </a:rPr>
                <a:t>evid </a:t>
              </a:r>
              <a:r>
                <a:rPr lang="en-US" altLang="en-US" sz="3600">
                  <a:latin typeface="Times" pitchFamily="2" charset="0"/>
                </a:rPr>
                <a:t>) </a:t>
              </a:r>
            </a:p>
          </p:txBody>
        </p:sp>
      </p:grpSp>
      <p:grpSp>
        <p:nvGrpSpPr>
          <p:cNvPr id="7" name="Group 51">
            <a:extLst>
              <a:ext uri="{FF2B5EF4-FFF2-40B4-BE49-F238E27FC236}">
                <a16:creationId xmlns:a16="http://schemas.microsoft.com/office/drawing/2014/main" id="{12BD2251-3813-4401-D747-1B3770EB65DB}"/>
              </a:ext>
            </a:extLst>
          </p:cNvPr>
          <p:cNvGrpSpPr>
            <a:grpSpLocks/>
          </p:cNvGrpSpPr>
          <p:nvPr/>
        </p:nvGrpSpPr>
        <p:grpSpPr bwMode="auto">
          <a:xfrm>
            <a:off x="4302125" y="3267075"/>
            <a:ext cx="4092575" cy="1844675"/>
            <a:chOff x="4302687" y="3266692"/>
            <a:chExt cx="4092579" cy="1845018"/>
          </a:xfrm>
        </p:grpSpPr>
        <p:grpSp>
          <p:nvGrpSpPr>
            <p:cNvPr id="23564" name="Group 21">
              <a:extLst>
                <a:ext uri="{FF2B5EF4-FFF2-40B4-BE49-F238E27FC236}">
                  <a16:creationId xmlns:a16="http://schemas.microsoft.com/office/drawing/2014/main" id="{26F5750E-BCE6-10CA-FFE9-987106EC10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9010" y="3997657"/>
              <a:ext cx="1259843" cy="902516"/>
              <a:chOff x="7061930" y="1900565"/>
              <a:chExt cx="1260386" cy="902284"/>
            </a:xfrm>
          </p:grpSpPr>
          <p:sp>
            <p:nvSpPr>
              <p:cNvPr id="23572" name="TextBox 12">
                <a:extLst>
                  <a:ext uri="{FF2B5EF4-FFF2-40B4-BE49-F238E27FC236}">
                    <a16:creationId xmlns:a16="http://schemas.microsoft.com/office/drawing/2014/main" id="{4CCAB6AE-77C6-A8BA-E42D-CD1AF70EF8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7940" y="1900565"/>
                <a:ext cx="1142752" cy="461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P(</a:t>
                </a:r>
                <a:r>
                  <a:rPr lang="en-US" altLang="en-US" i="1">
                    <a:latin typeface="Times" pitchFamily="2" charset="0"/>
                  </a:rPr>
                  <a:t>simp</a:t>
                </a:r>
                <a:r>
                  <a:rPr lang="en-US" altLang="en-US">
                    <a:latin typeface="Times" pitchFamily="2" charset="0"/>
                  </a:rPr>
                  <a:t>)</a:t>
                </a:r>
              </a:p>
            </p:txBody>
          </p:sp>
          <p:sp>
            <p:nvSpPr>
              <p:cNvPr id="23573" name="TextBox 13">
                <a:extLst>
                  <a:ext uri="{FF2B5EF4-FFF2-40B4-BE49-F238E27FC236}">
                    <a16:creationId xmlns:a16="http://schemas.microsoft.com/office/drawing/2014/main" id="{9E446E1F-2E8C-C57E-EDA7-AEAE174363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61930" y="2341303"/>
                <a:ext cx="1227998" cy="461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P(</a:t>
                </a:r>
                <a:r>
                  <a:rPr lang="en-US" altLang="en-US" i="1">
                    <a:latin typeface="Times" pitchFamily="2" charset="0"/>
                  </a:rPr>
                  <a:t>comp</a:t>
                </a:r>
                <a:r>
                  <a:rPr lang="en-US" altLang="en-US">
                    <a:latin typeface="Times" pitchFamily="2" charset="0"/>
                  </a:rPr>
                  <a:t>)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F3FDCB7-84E8-8A9B-1EDB-BA224C74B1EE}"/>
                  </a:ext>
                </a:extLst>
              </p:cNvPr>
              <p:cNvCxnSpPr/>
              <p:nvPr/>
            </p:nvCxnSpPr>
            <p:spPr>
              <a:xfrm>
                <a:off x="7065372" y="2385727"/>
                <a:ext cx="1256254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65" name="TextBox 39">
              <a:extLst>
                <a:ext uri="{FF2B5EF4-FFF2-40B4-BE49-F238E27FC236}">
                  <a16:creationId xmlns:a16="http://schemas.microsoft.com/office/drawing/2014/main" id="{028DC298-6086-7CEF-0758-A62257FE0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9236" y="4189200"/>
              <a:ext cx="38717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=</a:t>
              </a:r>
            </a:p>
          </p:txBody>
        </p:sp>
        <p:grpSp>
          <p:nvGrpSpPr>
            <p:cNvPr id="23566" name="Group 21">
              <a:extLst>
                <a:ext uri="{FF2B5EF4-FFF2-40B4-BE49-F238E27FC236}">
                  <a16:creationId xmlns:a16="http://schemas.microsoft.com/office/drawing/2014/main" id="{7ECAC51D-20D1-89F0-0DA4-8A3405783D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87240" y="4041885"/>
              <a:ext cx="933819" cy="877241"/>
              <a:chOff x="7047376" y="1919517"/>
              <a:chExt cx="934221" cy="877016"/>
            </a:xfrm>
          </p:grpSpPr>
          <p:sp>
            <p:nvSpPr>
              <p:cNvPr id="23569" name="TextBox 12">
                <a:extLst>
                  <a:ext uri="{FF2B5EF4-FFF2-40B4-BE49-F238E27FC236}">
                    <a16:creationId xmlns:a16="http://schemas.microsoft.com/office/drawing/2014/main" id="{3DADBA41-1A07-9264-D464-C2B8599CC6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7376" y="1919517"/>
                <a:ext cx="934221" cy="461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i="1">
                    <a:latin typeface="Times" pitchFamily="2" charset="0"/>
                  </a:rPr>
                  <a:t>many</a:t>
                </a:r>
              </a:p>
            </p:txBody>
          </p:sp>
          <p:sp>
            <p:nvSpPr>
              <p:cNvPr id="23570" name="TextBox 13">
                <a:extLst>
                  <a:ext uri="{FF2B5EF4-FFF2-40B4-BE49-F238E27FC236}">
                    <a16:creationId xmlns:a16="http://schemas.microsoft.com/office/drawing/2014/main" id="{061C38E1-65D0-5A31-8030-34BF9CAD31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50425" y="2334986"/>
                <a:ext cx="725553" cy="461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i="1">
                    <a:latin typeface="Times" pitchFamily="2" charset="0"/>
                  </a:rPr>
                  <a:t>few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3F98E2D-821C-435A-F9B5-A58FBA06214B}"/>
                  </a:ext>
                </a:extLst>
              </p:cNvPr>
              <p:cNvCxnSpPr/>
              <p:nvPr/>
            </p:nvCxnSpPr>
            <p:spPr>
              <a:xfrm>
                <a:off x="7064720" y="2385860"/>
                <a:ext cx="832209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67" name="TextBox 45">
              <a:extLst>
                <a:ext uri="{FF2B5EF4-FFF2-40B4-BE49-F238E27FC236}">
                  <a16:creationId xmlns:a16="http://schemas.microsoft.com/office/drawing/2014/main" id="{870C7211-3B2B-A647-B47D-9F5D94653D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055" y="4189199"/>
              <a:ext cx="7692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&gt;&gt;1</a:t>
              </a:r>
            </a:p>
          </p:txBody>
        </p:sp>
        <p:sp>
          <p:nvSpPr>
            <p:cNvPr id="48" name="Down Arrow 47">
              <a:extLst>
                <a:ext uri="{FF2B5EF4-FFF2-40B4-BE49-F238E27FC236}">
                  <a16:creationId xmlns:a16="http://schemas.microsoft.com/office/drawing/2014/main" id="{712C1DAD-E854-1996-B262-3B72A7D38258}"/>
                </a:ext>
              </a:extLst>
            </p:cNvPr>
            <p:cNvSpPr/>
            <p:nvPr/>
          </p:nvSpPr>
          <p:spPr>
            <a:xfrm>
              <a:off x="4302687" y="3266692"/>
              <a:ext cx="411163" cy="1845018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25D3CA33-6438-67E2-2688-0C9DA31525E6}"/>
              </a:ext>
            </a:extLst>
          </p:cNvPr>
          <p:cNvSpPr/>
          <p:nvPr/>
        </p:nvSpPr>
        <p:spPr>
          <a:xfrm>
            <a:off x="536575" y="354013"/>
            <a:ext cx="6400800" cy="631825"/>
          </a:xfrm>
          <a:custGeom>
            <a:avLst/>
            <a:gdLst>
              <a:gd name="connsiteX0" fmla="*/ 195864 w 6400326"/>
              <a:gd name="connsiteY0" fmla="*/ 0 h 631855"/>
              <a:gd name="connsiteX1" fmla="*/ 6261326 w 6400326"/>
              <a:gd name="connsiteY1" fmla="*/ 233786 h 631855"/>
              <a:gd name="connsiteX2" fmla="*/ 6400326 w 6400326"/>
              <a:gd name="connsiteY2" fmla="*/ 600263 h 631855"/>
              <a:gd name="connsiteX3" fmla="*/ 0 w 6400326"/>
              <a:gd name="connsiteY3" fmla="*/ 631855 h 631855"/>
              <a:gd name="connsiteX4" fmla="*/ 195864 w 6400326"/>
              <a:gd name="connsiteY4" fmla="*/ 0 h 63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326" h="631855">
                <a:moveTo>
                  <a:pt x="195864" y="0"/>
                </a:moveTo>
                <a:lnTo>
                  <a:pt x="6261326" y="233786"/>
                </a:lnTo>
                <a:lnTo>
                  <a:pt x="6400326" y="600263"/>
                </a:lnTo>
                <a:lnTo>
                  <a:pt x="0" y="631855"/>
                </a:lnTo>
                <a:lnTo>
                  <a:pt x="195864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78" name="Title 1">
            <a:extLst>
              <a:ext uri="{FF2B5EF4-FFF2-40B4-BE49-F238E27FC236}">
                <a16:creationId xmlns:a16="http://schemas.microsoft.com/office/drawing/2014/main" id="{40D2775E-02D9-B4C1-549F-94A942760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7874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Simple versus Complicated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62792874-57EF-C2F1-EB89-BAB9BFA8C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4581BDC2-2441-AC7A-2BB7-73B9F7E7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89A0A7E-C474-7C4A-B6C4-B19F53A28334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12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24581" name="Group 19">
            <a:extLst>
              <a:ext uri="{FF2B5EF4-FFF2-40B4-BE49-F238E27FC236}">
                <a16:creationId xmlns:a16="http://schemas.microsoft.com/office/drawing/2014/main" id="{B52F04B5-F15A-E942-7B75-E2B032F860FE}"/>
              </a:ext>
            </a:extLst>
          </p:cNvPr>
          <p:cNvGrpSpPr>
            <a:grpSpLocks/>
          </p:cNvGrpSpPr>
          <p:nvPr/>
        </p:nvGrpSpPr>
        <p:grpSpPr bwMode="auto">
          <a:xfrm>
            <a:off x="390525" y="1660525"/>
            <a:ext cx="3302000" cy="1076325"/>
            <a:chOff x="560873" y="1843843"/>
            <a:chExt cx="3300968" cy="1077541"/>
          </a:xfrm>
        </p:grpSpPr>
        <p:sp>
          <p:nvSpPr>
            <p:cNvPr id="24599" name="TextBox 4">
              <a:extLst>
                <a:ext uri="{FF2B5EF4-FFF2-40B4-BE49-F238E27FC236}">
                  <a16:creationId xmlns:a16="http://schemas.microsoft.com/office/drawing/2014/main" id="{F4346121-EE03-5889-07C9-293FB7B382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511" y="1843843"/>
              <a:ext cx="2330133" cy="52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P( </a:t>
              </a:r>
              <a:r>
                <a:rPr lang="en-US" altLang="en-US" sz="2800" i="1">
                  <a:latin typeface="Times" pitchFamily="2" charset="0"/>
                </a:rPr>
                <a:t>simp </a:t>
              </a:r>
              <a:r>
                <a:rPr lang="en-US" altLang="en-US" sz="2800">
                  <a:latin typeface="Times" pitchFamily="2" charset="0"/>
                </a:rPr>
                <a:t>| </a:t>
              </a:r>
              <a:r>
                <a:rPr lang="en-US" altLang="en-US" sz="2800" i="1">
                  <a:latin typeface="Times" pitchFamily="2" charset="0"/>
                </a:rPr>
                <a:t>evid </a:t>
              </a:r>
              <a:r>
                <a:rPr lang="en-US" altLang="en-US" sz="2800">
                  <a:latin typeface="Times" pitchFamily="2" charset="0"/>
                </a:rPr>
                <a:t>)</a:t>
              </a:r>
            </a:p>
          </p:txBody>
        </p:sp>
        <p:sp>
          <p:nvSpPr>
            <p:cNvPr id="24600" name="TextBox 5">
              <a:extLst>
                <a:ext uri="{FF2B5EF4-FFF2-40B4-BE49-F238E27FC236}">
                  <a16:creationId xmlns:a16="http://schemas.microsoft.com/office/drawing/2014/main" id="{D9116B53-EFAB-F831-A689-8951FF08AC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873" y="2398285"/>
              <a:ext cx="2539410" cy="52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P( </a:t>
              </a:r>
              <a:r>
                <a:rPr lang="en-US" altLang="en-US" sz="2800" i="1">
                  <a:latin typeface="Times" pitchFamily="2" charset="0"/>
                </a:rPr>
                <a:t>comp </a:t>
              </a:r>
              <a:r>
                <a:rPr lang="en-US" altLang="en-US" sz="2800">
                  <a:latin typeface="Times" pitchFamily="2" charset="0"/>
                </a:rPr>
                <a:t> | </a:t>
              </a:r>
              <a:r>
                <a:rPr lang="en-US" altLang="en-US" sz="2800" i="1">
                  <a:latin typeface="Times" pitchFamily="2" charset="0"/>
                </a:rPr>
                <a:t>evid</a:t>
              </a:r>
              <a:r>
                <a:rPr lang="en-US" altLang="en-US" sz="2800">
                  <a:latin typeface="Times" pitchFamily="2" charset="0"/>
                </a:rPr>
                <a:t> 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BAC7E90-1B15-7934-EBEB-77B642D94C16}"/>
                </a:ext>
              </a:extLst>
            </p:cNvPr>
            <p:cNvCxnSpPr/>
            <p:nvPr/>
          </p:nvCxnSpPr>
          <p:spPr>
            <a:xfrm>
              <a:off x="752901" y="2393739"/>
              <a:ext cx="2443986" cy="159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602" name="TextBox 16">
              <a:extLst>
                <a:ext uri="{FF2B5EF4-FFF2-40B4-BE49-F238E27FC236}">
                  <a16:creationId xmlns:a16="http://schemas.microsoft.com/office/drawing/2014/main" id="{4D6A728B-79D0-5377-9579-1715A8DC6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812" y="1999867"/>
              <a:ext cx="4450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=</a:t>
              </a:r>
            </a:p>
          </p:txBody>
        </p:sp>
      </p:grpSp>
      <p:grpSp>
        <p:nvGrpSpPr>
          <p:cNvPr id="24582" name="Group 33">
            <a:extLst>
              <a:ext uri="{FF2B5EF4-FFF2-40B4-BE49-F238E27FC236}">
                <a16:creationId xmlns:a16="http://schemas.microsoft.com/office/drawing/2014/main" id="{A01780B7-AFD1-4769-193D-0692480A29C2}"/>
              </a:ext>
            </a:extLst>
          </p:cNvPr>
          <p:cNvGrpSpPr>
            <a:grpSpLocks/>
          </p:cNvGrpSpPr>
          <p:nvPr/>
        </p:nvGrpSpPr>
        <p:grpSpPr bwMode="auto">
          <a:xfrm>
            <a:off x="3770313" y="1344613"/>
            <a:ext cx="1401762" cy="1385887"/>
            <a:chOff x="7049292" y="1527940"/>
            <a:chExt cx="1401874" cy="1386984"/>
          </a:xfrm>
        </p:grpSpPr>
        <p:grpSp>
          <p:nvGrpSpPr>
            <p:cNvPr id="24594" name="Group 21">
              <a:extLst>
                <a:ext uri="{FF2B5EF4-FFF2-40B4-BE49-F238E27FC236}">
                  <a16:creationId xmlns:a16="http://schemas.microsoft.com/office/drawing/2014/main" id="{E66E8740-D0CA-F564-5B59-9517985F60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9292" y="1837396"/>
              <a:ext cx="1401874" cy="1077528"/>
              <a:chOff x="7049292" y="1837396"/>
              <a:chExt cx="1401874" cy="1077528"/>
            </a:xfrm>
          </p:grpSpPr>
          <p:sp>
            <p:nvSpPr>
              <p:cNvPr id="24596" name="TextBox 12">
                <a:extLst>
                  <a:ext uri="{FF2B5EF4-FFF2-40B4-BE49-F238E27FC236}">
                    <a16:creationId xmlns:a16="http://schemas.microsoft.com/office/drawing/2014/main" id="{42AE10C5-5197-4115-6752-C8A41AB029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7943" y="1837396"/>
                <a:ext cx="1302419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</a:t>
                </a:r>
                <a:r>
                  <a:rPr lang="en-US" altLang="en-US" sz="2800" i="1">
                    <a:latin typeface="Times" pitchFamily="2" charset="0"/>
                  </a:rPr>
                  <a:t>simp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sp>
            <p:nvSpPr>
              <p:cNvPr id="24597" name="TextBox 13">
                <a:extLst>
                  <a:ext uri="{FF2B5EF4-FFF2-40B4-BE49-F238E27FC236}">
                    <a16:creationId xmlns:a16="http://schemas.microsoft.com/office/drawing/2014/main" id="{6B1182F3-317C-1E3C-048C-908CF56D61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9292" y="2391838"/>
                <a:ext cx="1401874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</a:t>
                </a:r>
                <a:r>
                  <a:rPr lang="en-US" altLang="en-US" sz="2800" i="1">
                    <a:latin typeface="Times" pitchFamily="2" charset="0"/>
                  </a:rPr>
                  <a:t>comp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515815A-F380-D807-08F4-2406152899CA}"/>
                  </a:ext>
                </a:extLst>
              </p:cNvPr>
              <p:cNvCxnSpPr/>
              <p:nvPr/>
            </p:nvCxnSpPr>
            <p:spPr>
              <a:xfrm>
                <a:off x="7065168" y="2387457"/>
                <a:ext cx="1257400" cy="15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95" name="TextBox 30">
              <a:extLst>
                <a:ext uri="{FF2B5EF4-FFF2-40B4-BE49-F238E27FC236}">
                  <a16:creationId xmlns:a16="http://schemas.microsoft.com/office/drawing/2014/main" id="{75D0B9A4-6F07-4817-7D43-F520E61FF7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1348" y="1527940"/>
              <a:ext cx="723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priors</a:t>
              </a:r>
            </a:p>
          </p:txBody>
        </p:sp>
      </p:grpSp>
      <p:sp>
        <p:nvSpPr>
          <p:cNvPr id="24583" name="TextBox 28">
            <a:extLst>
              <a:ext uri="{FF2B5EF4-FFF2-40B4-BE49-F238E27FC236}">
                <a16:creationId xmlns:a16="http://schemas.microsoft.com/office/drawing/2014/main" id="{F44D60E3-1E5C-BD11-00C9-6BFA73B2E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327150"/>
            <a:ext cx="109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posteriors</a:t>
            </a:r>
          </a:p>
        </p:txBody>
      </p:sp>
      <p:sp>
        <p:nvSpPr>
          <p:cNvPr id="24584" name="TextBox 31">
            <a:extLst>
              <a:ext uri="{FF2B5EF4-FFF2-40B4-BE49-F238E27FC236}">
                <a16:creationId xmlns:a16="http://schemas.microsoft.com/office/drawing/2014/main" id="{B4CAF3AD-5595-E423-582C-116CF1A6E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3082925"/>
            <a:ext cx="39465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There are </a:t>
            </a:r>
            <a:r>
              <a:rPr lang="en-US" altLang="en-US" sz="1800" i="1">
                <a:latin typeface="Times" pitchFamily="2" charset="0"/>
              </a:rPr>
              <a:t>few</a:t>
            </a:r>
            <a:r>
              <a:rPr lang="en-US" altLang="en-US" sz="1800">
                <a:latin typeface="Times" pitchFamily="2" charset="0"/>
              </a:rPr>
              <a:t> simple hypotheses.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{ </a:t>
            </a:r>
            <a:r>
              <a:rPr lang="en-US" altLang="en-US" sz="1800" i="1">
                <a:latin typeface="Times" pitchFamily="2" charset="0"/>
              </a:rPr>
              <a:t>simp</a:t>
            </a:r>
            <a:r>
              <a:rPr lang="en-US" altLang="en-US" sz="1800">
                <a:latin typeface="Times" pitchFamily="2" charset="0"/>
              </a:rPr>
              <a:t> } = {</a:t>
            </a:r>
            <a:r>
              <a:rPr lang="en-US" altLang="en-US" sz="1800" i="1">
                <a:latin typeface="Times" pitchFamily="2" charset="0"/>
              </a:rPr>
              <a:t>simp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</a:t>
            </a:r>
            <a:r>
              <a:rPr lang="en-US" altLang="en-US" sz="1800" i="1">
                <a:latin typeface="Times" pitchFamily="2" charset="0"/>
              </a:rPr>
              <a:t>simp</a:t>
            </a:r>
            <a:r>
              <a:rPr lang="en-US" altLang="en-US" sz="1800" baseline="-25000">
                <a:latin typeface="Times" pitchFamily="2" charset="0"/>
              </a:rPr>
              <a:t>2</a:t>
            </a:r>
            <a:r>
              <a:rPr lang="en-US" altLang="en-US" sz="1800">
                <a:latin typeface="Times" pitchFamily="2" charset="0"/>
              </a:rPr>
              <a:t>,</a:t>
            </a:r>
            <a:r>
              <a:rPr lang="en-US" altLang="en-US" sz="1800" i="1">
                <a:latin typeface="Times" pitchFamily="2" charset="0"/>
              </a:rPr>
              <a:t> </a:t>
            </a:r>
            <a:r>
              <a:rPr lang="en-US" altLang="en-US" sz="1800">
                <a:latin typeface="Times" pitchFamily="2" charset="0"/>
              </a:rPr>
              <a:t>…}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There are </a:t>
            </a:r>
            <a:r>
              <a:rPr lang="en-US" altLang="en-US" sz="1800" i="1">
                <a:latin typeface="Times" pitchFamily="2" charset="0"/>
              </a:rPr>
              <a:t>many</a:t>
            </a:r>
            <a:r>
              <a:rPr lang="en-US" altLang="en-US" sz="1800">
                <a:latin typeface="Times" pitchFamily="2" charset="0"/>
              </a:rPr>
              <a:t> complicated hypotheses.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{ </a:t>
            </a:r>
            <a:r>
              <a:rPr lang="en-US" altLang="en-US" sz="1800" i="1">
                <a:latin typeface="Times" pitchFamily="2" charset="0"/>
              </a:rPr>
              <a:t>comp</a:t>
            </a:r>
            <a:r>
              <a:rPr lang="en-US" altLang="en-US" sz="1800">
                <a:latin typeface="Times" pitchFamily="2" charset="0"/>
              </a:rPr>
              <a:t> } = {</a:t>
            </a:r>
            <a:r>
              <a:rPr lang="en-US" altLang="en-US" sz="1800" i="1">
                <a:latin typeface="Times" pitchFamily="2" charset="0"/>
              </a:rPr>
              <a:t>comp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</a:t>
            </a:r>
            <a:r>
              <a:rPr lang="en-US" altLang="en-US" sz="1800" i="1">
                <a:latin typeface="Times" pitchFamily="2" charset="0"/>
              </a:rPr>
              <a:t>comp</a:t>
            </a:r>
            <a:r>
              <a:rPr lang="en-US" altLang="en-US" sz="1800" baseline="-25000">
                <a:latin typeface="Times" pitchFamily="2" charset="0"/>
              </a:rPr>
              <a:t>2</a:t>
            </a:r>
            <a:r>
              <a:rPr lang="en-US" altLang="en-US" sz="1800">
                <a:latin typeface="Times" pitchFamily="2" charset="0"/>
              </a:rPr>
              <a:t>,</a:t>
            </a:r>
            <a:r>
              <a:rPr lang="en-US" altLang="en-US" sz="1800" i="1">
                <a:latin typeface="Times" pitchFamily="2" charset="0"/>
              </a:rPr>
              <a:t> comp</a:t>
            </a:r>
            <a:r>
              <a:rPr lang="en-US" altLang="en-US" sz="1800" baseline="-25000">
                <a:latin typeface="Times" pitchFamily="2" charset="0"/>
              </a:rPr>
              <a:t>3</a:t>
            </a:r>
            <a:r>
              <a:rPr lang="en-US" altLang="en-US" sz="1800">
                <a:latin typeface="Times" pitchFamily="2" charset="0"/>
              </a:rPr>
              <a:t>, …}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98084BDD-B182-3055-C39E-347A9FBDCA67}"/>
              </a:ext>
            </a:extLst>
          </p:cNvPr>
          <p:cNvGrpSpPr>
            <a:grpSpLocks/>
          </p:cNvGrpSpPr>
          <p:nvPr/>
        </p:nvGrpSpPr>
        <p:grpSpPr bwMode="auto">
          <a:xfrm>
            <a:off x="4762500" y="2976563"/>
            <a:ext cx="4381500" cy="1370012"/>
            <a:chOff x="4762823" y="2976038"/>
            <a:chExt cx="4381177" cy="1371127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680FD47C-7875-F115-E80F-CD731E5CD303}"/>
                </a:ext>
              </a:extLst>
            </p:cNvPr>
            <p:cNvSpPr/>
            <p:nvPr/>
          </p:nvSpPr>
          <p:spPr>
            <a:xfrm>
              <a:off x="4764411" y="3020524"/>
              <a:ext cx="4270060" cy="1326641"/>
            </a:xfrm>
            <a:custGeom>
              <a:avLst/>
              <a:gdLst>
                <a:gd name="connsiteX0" fmla="*/ 132682 w 3443413"/>
                <a:gd name="connsiteY0" fmla="*/ 0 h 947783"/>
                <a:gd name="connsiteX1" fmla="*/ 3443413 w 3443413"/>
                <a:gd name="connsiteY1" fmla="*/ 88459 h 947783"/>
                <a:gd name="connsiteX2" fmla="*/ 3373913 w 3443413"/>
                <a:gd name="connsiteY2" fmla="*/ 947783 h 947783"/>
                <a:gd name="connsiteX3" fmla="*/ 0 w 3443413"/>
                <a:gd name="connsiteY3" fmla="*/ 732952 h 947783"/>
                <a:gd name="connsiteX4" fmla="*/ 132682 w 3443413"/>
                <a:gd name="connsiteY4" fmla="*/ 0 h 94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3413" h="947783">
                  <a:moveTo>
                    <a:pt x="132682" y="0"/>
                  </a:moveTo>
                  <a:lnTo>
                    <a:pt x="3443413" y="88459"/>
                  </a:lnTo>
                  <a:lnTo>
                    <a:pt x="3373913" y="947783"/>
                  </a:lnTo>
                  <a:lnTo>
                    <a:pt x="0" y="732952"/>
                  </a:lnTo>
                  <a:lnTo>
                    <a:pt x="132682" y="0"/>
                  </a:lnTo>
                  <a:close/>
                </a:path>
              </a:pathLst>
            </a:custGeom>
            <a:solidFill>
              <a:srgbClr val="FFC8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593" name="TextBox 32">
              <a:extLst>
                <a:ext uri="{FF2B5EF4-FFF2-40B4-BE49-F238E27FC236}">
                  <a16:creationId xmlns:a16="http://schemas.microsoft.com/office/drawing/2014/main" id="{B02635B8-D243-C3B3-AB24-394BC0C07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823" y="2976038"/>
              <a:ext cx="4381177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Stipulate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P( </a:t>
              </a:r>
              <a:r>
                <a:rPr lang="en-US" altLang="en-US" i="1">
                  <a:latin typeface="Times" pitchFamily="2" charset="0"/>
                </a:rPr>
                <a:t>simp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 ) = P(</a:t>
              </a:r>
              <a:r>
                <a:rPr lang="en-US" altLang="en-US" i="1">
                  <a:latin typeface="Times" pitchFamily="2" charset="0"/>
                </a:rPr>
                <a:t>simp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 ) =…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… = P( </a:t>
              </a:r>
              <a:r>
                <a:rPr lang="en-US" altLang="en-US" i="1">
                  <a:latin typeface="Times" pitchFamily="2" charset="0"/>
                </a:rPr>
                <a:t>comp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 ) = P( </a:t>
              </a:r>
              <a:r>
                <a:rPr lang="en-US" altLang="en-US" i="1">
                  <a:latin typeface="Times" pitchFamily="2" charset="0"/>
                </a:rPr>
                <a:t>comp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 ) = … </a:t>
              </a:r>
            </a:p>
          </p:txBody>
        </p:sp>
      </p:grpSp>
      <p:grpSp>
        <p:nvGrpSpPr>
          <p:cNvPr id="6" name="Group 52">
            <a:extLst>
              <a:ext uri="{FF2B5EF4-FFF2-40B4-BE49-F238E27FC236}">
                <a16:creationId xmlns:a16="http://schemas.microsoft.com/office/drawing/2014/main" id="{6F8F057A-C968-8FF6-7674-1DE04531ABED}"/>
              </a:ext>
            </a:extLst>
          </p:cNvPr>
          <p:cNvGrpSpPr>
            <a:grpSpLocks/>
          </p:cNvGrpSpPr>
          <p:nvPr/>
        </p:nvGrpSpPr>
        <p:grpSpPr bwMode="auto">
          <a:xfrm>
            <a:off x="752475" y="5194300"/>
            <a:ext cx="6621463" cy="768350"/>
            <a:chOff x="751865" y="5193843"/>
            <a:chExt cx="6621462" cy="769441"/>
          </a:xfrm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7CD3CED-565B-1D4F-FF5F-51E931DC5198}"/>
                </a:ext>
              </a:extLst>
            </p:cNvPr>
            <p:cNvSpPr/>
            <p:nvPr/>
          </p:nvSpPr>
          <p:spPr>
            <a:xfrm>
              <a:off x="751865" y="5440255"/>
              <a:ext cx="6621462" cy="440361"/>
            </a:xfrm>
            <a:custGeom>
              <a:avLst/>
              <a:gdLst>
                <a:gd name="connsiteX0" fmla="*/ 233773 w 5174770"/>
                <a:gd name="connsiteY0" fmla="*/ 0 h 440186"/>
                <a:gd name="connsiteX1" fmla="*/ 5073506 w 5174770"/>
                <a:gd name="connsiteY1" fmla="*/ 75822 h 440186"/>
                <a:gd name="connsiteX2" fmla="*/ 5041915 w 5174770"/>
                <a:gd name="connsiteY2" fmla="*/ 435980 h 440186"/>
                <a:gd name="connsiteX3" fmla="*/ 0 w 5174770"/>
                <a:gd name="connsiteY3" fmla="*/ 391750 h 440186"/>
                <a:gd name="connsiteX4" fmla="*/ 233773 w 5174770"/>
                <a:gd name="connsiteY4" fmla="*/ 0 h 44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4770" h="440186">
                  <a:moveTo>
                    <a:pt x="233773" y="0"/>
                  </a:moveTo>
                  <a:lnTo>
                    <a:pt x="5073506" y="75822"/>
                  </a:lnTo>
                  <a:cubicBezTo>
                    <a:pt x="5054330" y="440186"/>
                    <a:pt x="5174770" y="435980"/>
                    <a:pt x="5041915" y="435980"/>
                  </a:cubicBezTo>
                  <a:lnTo>
                    <a:pt x="0" y="391750"/>
                  </a:lnTo>
                  <a:lnTo>
                    <a:pt x="23377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591" name="TextBox 46">
              <a:extLst>
                <a:ext uri="{FF2B5EF4-FFF2-40B4-BE49-F238E27FC236}">
                  <a16:creationId xmlns:a16="http://schemas.microsoft.com/office/drawing/2014/main" id="{763426FC-7F46-FC2B-3816-E73DF61CFB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456" y="5193843"/>
              <a:ext cx="638032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P( </a:t>
              </a:r>
              <a:r>
                <a:rPr lang="en-US" altLang="en-US" sz="3600" i="1">
                  <a:latin typeface="Times" pitchFamily="2" charset="0"/>
                </a:rPr>
                <a:t>simp </a:t>
              </a:r>
              <a:r>
                <a:rPr lang="en-US" altLang="en-US" sz="3600">
                  <a:latin typeface="Times" pitchFamily="2" charset="0"/>
                </a:rPr>
                <a:t>| </a:t>
              </a:r>
              <a:r>
                <a:rPr lang="en-US" altLang="en-US" sz="3600" i="1">
                  <a:latin typeface="Times" pitchFamily="2" charset="0"/>
                </a:rPr>
                <a:t>evid </a:t>
              </a:r>
              <a:r>
                <a:rPr lang="en-US" altLang="en-US" sz="3600">
                  <a:latin typeface="Times" pitchFamily="2" charset="0"/>
                </a:rPr>
                <a:t>) </a:t>
              </a:r>
              <a:r>
                <a:rPr lang="en-US" altLang="en-US" sz="4400">
                  <a:latin typeface="Times" pitchFamily="2" charset="0"/>
                </a:rPr>
                <a:t>=</a:t>
              </a:r>
              <a:r>
                <a:rPr lang="en-US" altLang="en-US" sz="3600">
                  <a:latin typeface="Times" pitchFamily="2" charset="0"/>
                </a:rPr>
                <a:t> P( </a:t>
              </a:r>
              <a:r>
                <a:rPr lang="en-US" altLang="en-US" sz="3600" i="1">
                  <a:latin typeface="Times" pitchFamily="2" charset="0"/>
                </a:rPr>
                <a:t>comp </a:t>
              </a:r>
              <a:r>
                <a:rPr lang="en-US" altLang="en-US" sz="3600">
                  <a:latin typeface="Times" pitchFamily="2" charset="0"/>
                </a:rPr>
                <a:t>| </a:t>
              </a:r>
              <a:r>
                <a:rPr lang="en-US" altLang="en-US" sz="3600" i="1">
                  <a:latin typeface="Times" pitchFamily="2" charset="0"/>
                </a:rPr>
                <a:t>evid </a:t>
              </a:r>
              <a:r>
                <a:rPr lang="en-US" altLang="en-US" sz="3600">
                  <a:latin typeface="Times" pitchFamily="2" charset="0"/>
                </a:rPr>
                <a:t>) </a:t>
              </a:r>
            </a:p>
          </p:txBody>
        </p:sp>
      </p:grpSp>
      <p:grpSp>
        <p:nvGrpSpPr>
          <p:cNvPr id="7" name="Group 40">
            <a:extLst>
              <a:ext uri="{FF2B5EF4-FFF2-40B4-BE49-F238E27FC236}">
                <a16:creationId xmlns:a16="http://schemas.microsoft.com/office/drawing/2014/main" id="{E0DC9E69-891D-5183-D570-830D2C968EB6}"/>
              </a:ext>
            </a:extLst>
          </p:cNvPr>
          <p:cNvGrpSpPr>
            <a:grpSpLocks/>
          </p:cNvGrpSpPr>
          <p:nvPr/>
        </p:nvGrpSpPr>
        <p:grpSpPr bwMode="auto">
          <a:xfrm>
            <a:off x="4221163" y="3254375"/>
            <a:ext cx="3222625" cy="1844675"/>
            <a:chOff x="4220551" y="3254055"/>
            <a:chExt cx="3222754" cy="1845018"/>
          </a:xfrm>
        </p:grpSpPr>
        <p:sp>
          <p:nvSpPr>
            <p:cNvPr id="24588" name="TextBox 12">
              <a:extLst>
                <a:ext uri="{FF2B5EF4-FFF2-40B4-BE49-F238E27FC236}">
                  <a16:creationId xmlns:a16="http://schemas.microsoft.com/office/drawing/2014/main" id="{B0AFC5D7-8A09-CDEC-E810-BEBE5939C1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0778" y="4433637"/>
              <a:ext cx="25125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P(</a:t>
              </a:r>
              <a:r>
                <a:rPr lang="en-US" altLang="en-US" i="1">
                  <a:latin typeface="Times" pitchFamily="2" charset="0"/>
                </a:rPr>
                <a:t>simp</a:t>
              </a:r>
              <a:r>
                <a:rPr lang="en-US" altLang="en-US">
                  <a:latin typeface="Times" pitchFamily="2" charset="0"/>
                </a:rPr>
                <a:t>) = P(</a:t>
              </a:r>
              <a:r>
                <a:rPr lang="en-US" altLang="en-US" i="1">
                  <a:latin typeface="Times" pitchFamily="2" charset="0"/>
                </a:rPr>
                <a:t>comp</a:t>
              </a:r>
              <a:r>
                <a:rPr lang="en-US" altLang="en-US">
                  <a:latin typeface="Times" pitchFamily="2" charset="0"/>
                </a:rPr>
                <a:t>)</a:t>
              </a:r>
            </a:p>
          </p:txBody>
        </p:sp>
        <p:sp>
          <p:nvSpPr>
            <p:cNvPr id="48" name="Down Arrow 47">
              <a:extLst>
                <a:ext uri="{FF2B5EF4-FFF2-40B4-BE49-F238E27FC236}">
                  <a16:creationId xmlns:a16="http://schemas.microsoft.com/office/drawing/2014/main" id="{8E73986E-4BE1-CE3F-B40C-1A89C7EC7FAB}"/>
                </a:ext>
              </a:extLst>
            </p:cNvPr>
            <p:cNvSpPr/>
            <p:nvPr/>
          </p:nvSpPr>
          <p:spPr>
            <a:xfrm>
              <a:off x="4220551" y="3254055"/>
              <a:ext cx="411178" cy="1845018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69C78A4A-0FE4-3A33-2C23-81B3688F1FAA}"/>
              </a:ext>
            </a:extLst>
          </p:cNvPr>
          <p:cNvSpPr/>
          <p:nvPr/>
        </p:nvSpPr>
        <p:spPr>
          <a:xfrm>
            <a:off x="536575" y="303213"/>
            <a:ext cx="6008688" cy="669925"/>
          </a:xfrm>
          <a:custGeom>
            <a:avLst/>
            <a:gdLst>
              <a:gd name="connsiteX0" fmla="*/ 246410 w 6008598"/>
              <a:gd name="connsiteY0" fmla="*/ 18955 h 669766"/>
              <a:gd name="connsiteX1" fmla="*/ 5831689 w 6008598"/>
              <a:gd name="connsiteY1" fmla="*/ 176919 h 669766"/>
              <a:gd name="connsiteX2" fmla="*/ 6008598 w 6008598"/>
              <a:gd name="connsiteY2" fmla="*/ 644492 h 669766"/>
              <a:gd name="connsiteX3" fmla="*/ 0 w 6008598"/>
              <a:gd name="connsiteY3" fmla="*/ 669766 h 669766"/>
              <a:gd name="connsiteX4" fmla="*/ 246410 w 6008598"/>
              <a:gd name="connsiteY4" fmla="*/ 18955 h 66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8598" h="669766">
                <a:moveTo>
                  <a:pt x="246410" y="18955"/>
                </a:moveTo>
                <a:lnTo>
                  <a:pt x="5831689" y="176919"/>
                </a:lnTo>
                <a:lnTo>
                  <a:pt x="6008598" y="644492"/>
                </a:lnTo>
                <a:lnTo>
                  <a:pt x="0" y="669766"/>
                </a:lnTo>
                <a:cubicBezTo>
                  <a:pt x="86626" y="445795"/>
                  <a:pt x="25224" y="0"/>
                  <a:pt x="246410" y="18955"/>
                </a:cubicBez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2" name="Title 1">
            <a:extLst>
              <a:ext uri="{FF2B5EF4-FFF2-40B4-BE49-F238E27FC236}">
                <a16:creationId xmlns:a16="http://schemas.microsoft.com/office/drawing/2014/main" id="{FBDEC44E-6A27-9E48-84AF-A8CA120AD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7239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External Inductive Content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143C65EE-62BF-EB5F-44FD-CDB97266A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7C914D14-789C-0913-FBDF-1321620D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CB8B1B8-2013-0346-B778-5B6A5256B961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13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25605" name="Group 4">
            <a:extLst>
              <a:ext uri="{FF2B5EF4-FFF2-40B4-BE49-F238E27FC236}">
                <a16:creationId xmlns:a16="http://schemas.microsoft.com/office/drawing/2014/main" id="{65F8EE42-7049-05FD-EBD0-305974D0ADB3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2090738"/>
            <a:ext cx="3565525" cy="985837"/>
            <a:chOff x="4915551" y="2982357"/>
            <a:chExt cx="3565098" cy="98569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3C7A248-DE90-306B-AADD-7AA53E1C530C}"/>
                </a:ext>
              </a:extLst>
            </p:cNvPr>
            <p:cNvSpPr/>
            <p:nvPr/>
          </p:nvSpPr>
          <p:spPr>
            <a:xfrm>
              <a:off x="4928249" y="3020452"/>
              <a:ext cx="3442875" cy="947600"/>
            </a:xfrm>
            <a:custGeom>
              <a:avLst/>
              <a:gdLst>
                <a:gd name="connsiteX0" fmla="*/ 132682 w 3443413"/>
                <a:gd name="connsiteY0" fmla="*/ 0 h 947783"/>
                <a:gd name="connsiteX1" fmla="*/ 3443413 w 3443413"/>
                <a:gd name="connsiteY1" fmla="*/ 88459 h 947783"/>
                <a:gd name="connsiteX2" fmla="*/ 3373913 w 3443413"/>
                <a:gd name="connsiteY2" fmla="*/ 947783 h 947783"/>
                <a:gd name="connsiteX3" fmla="*/ 0 w 3443413"/>
                <a:gd name="connsiteY3" fmla="*/ 732952 h 947783"/>
                <a:gd name="connsiteX4" fmla="*/ 132682 w 3443413"/>
                <a:gd name="connsiteY4" fmla="*/ 0 h 94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3413" h="947783">
                  <a:moveTo>
                    <a:pt x="132682" y="0"/>
                  </a:moveTo>
                  <a:lnTo>
                    <a:pt x="3443413" y="88459"/>
                  </a:lnTo>
                  <a:lnTo>
                    <a:pt x="3373913" y="947783"/>
                  </a:lnTo>
                  <a:lnTo>
                    <a:pt x="0" y="732952"/>
                  </a:lnTo>
                  <a:lnTo>
                    <a:pt x="132682" y="0"/>
                  </a:lnTo>
                  <a:close/>
                </a:path>
              </a:pathLst>
            </a:custGeom>
            <a:solidFill>
              <a:srgbClr val="FFC8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18" name="TextBox 6">
              <a:extLst>
                <a:ext uri="{FF2B5EF4-FFF2-40B4-BE49-F238E27FC236}">
                  <a16:creationId xmlns:a16="http://schemas.microsoft.com/office/drawing/2014/main" id="{B7D09475-6156-E4A4-A613-BD2B3BCAE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5551" y="2982357"/>
              <a:ext cx="35650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Stipulate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P( {</a:t>
              </a:r>
              <a:r>
                <a:rPr lang="en-US" altLang="en-US" i="1">
                  <a:latin typeface="Times" pitchFamily="2" charset="0"/>
                </a:rPr>
                <a:t>simp</a:t>
              </a:r>
              <a:r>
                <a:rPr lang="en-US" altLang="en-US">
                  <a:latin typeface="Times" pitchFamily="2" charset="0"/>
                </a:rPr>
                <a:t> } ) = P( {</a:t>
              </a:r>
              <a:r>
                <a:rPr lang="en-US" altLang="en-US" i="1">
                  <a:latin typeface="Times" pitchFamily="2" charset="0"/>
                </a:rPr>
                <a:t>comp</a:t>
              </a:r>
              <a:r>
                <a:rPr lang="en-US" altLang="en-US">
                  <a:latin typeface="Times" pitchFamily="2" charset="0"/>
                </a:rPr>
                <a:t> } ) </a:t>
              </a:r>
            </a:p>
          </p:txBody>
        </p:sp>
      </p:grpSp>
      <p:grpSp>
        <p:nvGrpSpPr>
          <p:cNvPr id="25606" name="Group 7">
            <a:extLst>
              <a:ext uri="{FF2B5EF4-FFF2-40B4-BE49-F238E27FC236}">
                <a16:creationId xmlns:a16="http://schemas.microsoft.com/office/drawing/2014/main" id="{2B918FAD-A781-7AB0-10B4-ACEA062DF904}"/>
              </a:ext>
            </a:extLst>
          </p:cNvPr>
          <p:cNvGrpSpPr>
            <a:grpSpLocks/>
          </p:cNvGrpSpPr>
          <p:nvPr/>
        </p:nvGrpSpPr>
        <p:grpSpPr bwMode="auto">
          <a:xfrm>
            <a:off x="4283075" y="2073275"/>
            <a:ext cx="4381500" cy="1370013"/>
            <a:chOff x="4762823" y="2976038"/>
            <a:chExt cx="4381177" cy="1371127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8600832-39FF-FFCA-529F-825CEE8CB8AB}"/>
                </a:ext>
              </a:extLst>
            </p:cNvPr>
            <p:cNvSpPr/>
            <p:nvPr/>
          </p:nvSpPr>
          <p:spPr>
            <a:xfrm>
              <a:off x="4764411" y="3020524"/>
              <a:ext cx="4270060" cy="1326641"/>
            </a:xfrm>
            <a:custGeom>
              <a:avLst/>
              <a:gdLst>
                <a:gd name="connsiteX0" fmla="*/ 132682 w 3443413"/>
                <a:gd name="connsiteY0" fmla="*/ 0 h 947783"/>
                <a:gd name="connsiteX1" fmla="*/ 3443413 w 3443413"/>
                <a:gd name="connsiteY1" fmla="*/ 88459 h 947783"/>
                <a:gd name="connsiteX2" fmla="*/ 3373913 w 3443413"/>
                <a:gd name="connsiteY2" fmla="*/ 947783 h 947783"/>
                <a:gd name="connsiteX3" fmla="*/ 0 w 3443413"/>
                <a:gd name="connsiteY3" fmla="*/ 732952 h 947783"/>
                <a:gd name="connsiteX4" fmla="*/ 132682 w 3443413"/>
                <a:gd name="connsiteY4" fmla="*/ 0 h 94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3413" h="947783">
                  <a:moveTo>
                    <a:pt x="132682" y="0"/>
                  </a:moveTo>
                  <a:lnTo>
                    <a:pt x="3443413" y="88459"/>
                  </a:lnTo>
                  <a:lnTo>
                    <a:pt x="3373913" y="947783"/>
                  </a:lnTo>
                  <a:lnTo>
                    <a:pt x="0" y="732952"/>
                  </a:lnTo>
                  <a:lnTo>
                    <a:pt x="132682" y="0"/>
                  </a:lnTo>
                  <a:close/>
                </a:path>
              </a:pathLst>
            </a:custGeom>
            <a:solidFill>
              <a:srgbClr val="FFC8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16" name="TextBox 9">
              <a:extLst>
                <a:ext uri="{FF2B5EF4-FFF2-40B4-BE49-F238E27FC236}">
                  <a16:creationId xmlns:a16="http://schemas.microsoft.com/office/drawing/2014/main" id="{7DA18D4E-BA8E-DED4-43CC-4957C0CC53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823" y="2976038"/>
              <a:ext cx="4381177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Stipulate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P( </a:t>
              </a:r>
              <a:r>
                <a:rPr lang="en-US" altLang="en-US" i="1">
                  <a:latin typeface="Times" pitchFamily="2" charset="0"/>
                </a:rPr>
                <a:t>simp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 ) = P(</a:t>
              </a:r>
              <a:r>
                <a:rPr lang="en-US" altLang="en-US" i="1">
                  <a:latin typeface="Times" pitchFamily="2" charset="0"/>
                </a:rPr>
                <a:t>simp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 ) =…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… = P( </a:t>
              </a:r>
              <a:r>
                <a:rPr lang="en-US" altLang="en-US" i="1">
                  <a:latin typeface="Times" pitchFamily="2" charset="0"/>
                </a:rPr>
                <a:t>comp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 ) = P( </a:t>
              </a:r>
              <a:r>
                <a:rPr lang="en-US" altLang="en-US" i="1">
                  <a:latin typeface="Times" pitchFamily="2" charset="0"/>
                </a:rPr>
                <a:t>comp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 ) = … </a:t>
              </a:r>
            </a:p>
          </p:txBody>
        </p:sp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E233B6A1-C919-E5C3-327B-823F28F8A4C5}"/>
              </a:ext>
            </a:extLst>
          </p:cNvPr>
          <p:cNvGrpSpPr>
            <a:grpSpLocks/>
          </p:cNvGrpSpPr>
          <p:nvPr/>
        </p:nvGrpSpPr>
        <p:grpSpPr bwMode="auto">
          <a:xfrm>
            <a:off x="1636713" y="1004888"/>
            <a:ext cx="6835775" cy="758825"/>
            <a:chOff x="1636412" y="1004651"/>
            <a:chExt cx="6836280" cy="758435"/>
          </a:xfrm>
        </p:grpSpPr>
        <p:sp>
          <p:nvSpPr>
            <p:cNvPr id="25613" name="TextBox 10">
              <a:extLst>
                <a:ext uri="{FF2B5EF4-FFF2-40B4-BE49-F238E27FC236}">
                  <a16:creationId xmlns:a16="http://schemas.microsoft.com/office/drawing/2014/main" id="{9B6827EC-B50D-2A4A-3A36-B21A07651C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2865" y="1055200"/>
              <a:ext cx="646982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" pitchFamily="2" charset="0"/>
                </a:rPr>
                <a:t>The determination of inductive strengths of support by considerations external to calculations within the calculus.</a:t>
              </a:r>
            </a:p>
          </p:txBody>
        </p:sp>
        <p:sp>
          <p:nvSpPr>
            <p:cNvPr id="25614" name="TextBox 11">
              <a:extLst>
                <a:ext uri="{FF2B5EF4-FFF2-40B4-BE49-F238E27FC236}">
                  <a16:creationId xmlns:a16="http://schemas.microsoft.com/office/drawing/2014/main" id="{D6BDB846-D3AF-A6E5-F3DD-31DF3BEAB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6412" y="1004651"/>
              <a:ext cx="4450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=</a:t>
              </a:r>
            </a:p>
          </p:txBody>
        </p:sp>
      </p:grpSp>
      <p:grpSp>
        <p:nvGrpSpPr>
          <p:cNvPr id="5" name="Group 18">
            <a:extLst>
              <a:ext uri="{FF2B5EF4-FFF2-40B4-BE49-F238E27FC236}">
                <a16:creationId xmlns:a16="http://schemas.microsoft.com/office/drawing/2014/main" id="{6C0435F5-C22F-18E3-C796-95E42CF697DF}"/>
              </a:ext>
            </a:extLst>
          </p:cNvPr>
          <p:cNvGrpSpPr>
            <a:grpSpLocks/>
          </p:cNvGrpSpPr>
          <p:nvPr/>
        </p:nvGrpSpPr>
        <p:grpSpPr bwMode="auto">
          <a:xfrm>
            <a:off x="1263650" y="3937000"/>
            <a:ext cx="5111750" cy="1970088"/>
            <a:chOff x="916138" y="4265022"/>
            <a:chExt cx="5111415" cy="197139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E1BEE-AD75-EE67-14EE-591F73011C5E}"/>
                </a:ext>
              </a:extLst>
            </p:cNvPr>
            <p:cNvSpPr/>
            <p:nvPr/>
          </p:nvSpPr>
          <p:spPr>
            <a:xfrm>
              <a:off x="2647987" y="4392106"/>
              <a:ext cx="3203365" cy="1844307"/>
            </a:xfrm>
            <a:custGeom>
              <a:avLst/>
              <a:gdLst>
                <a:gd name="connsiteX0" fmla="*/ 334865 w 3045368"/>
                <a:gd name="connsiteY0" fmla="*/ 0 h 1661779"/>
                <a:gd name="connsiteX1" fmla="*/ 3045368 w 3045368"/>
                <a:gd name="connsiteY1" fmla="*/ 82141 h 1661779"/>
                <a:gd name="connsiteX2" fmla="*/ 2881095 w 3045368"/>
                <a:gd name="connsiteY2" fmla="*/ 1661779 h 1661779"/>
                <a:gd name="connsiteX3" fmla="*/ 0 w 3045368"/>
                <a:gd name="connsiteY3" fmla="*/ 1440630 h 1661779"/>
                <a:gd name="connsiteX4" fmla="*/ 334865 w 3045368"/>
                <a:gd name="connsiteY4" fmla="*/ 0 h 16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368" h="1661779">
                  <a:moveTo>
                    <a:pt x="334865" y="0"/>
                  </a:moveTo>
                  <a:lnTo>
                    <a:pt x="3045368" y="82141"/>
                  </a:lnTo>
                  <a:lnTo>
                    <a:pt x="2881095" y="1661779"/>
                  </a:lnTo>
                  <a:lnTo>
                    <a:pt x="0" y="1440630"/>
                  </a:lnTo>
                  <a:lnTo>
                    <a:pt x="334865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10" name="TextBox 13">
              <a:extLst>
                <a:ext uri="{FF2B5EF4-FFF2-40B4-BE49-F238E27FC236}">
                  <a16:creationId xmlns:a16="http://schemas.microsoft.com/office/drawing/2014/main" id="{6C8F3C5B-048F-CA30-354C-CB61BF6BAA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7916" y="4265022"/>
              <a:ext cx="3209637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" pitchFamily="2" charset="0"/>
                </a:rPr>
                <a:t>Eliminate the influence of external inductive content</a:t>
              </a:r>
            </a:p>
            <a:p>
              <a:pPr eaLnBrk="1" hangingPunct="1"/>
              <a:r>
                <a:rPr lang="en-US" altLang="en-US" sz="2000">
                  <a:latin typeface="Times" pitchFamily="2" charset="0"/>
                </a:rPr>
                <a:t>                   by</a:t>
              </a:r>
            </a:p>
            <a:p>
              <a:pPr eaLnBrk="1" hangingPunct="1"/>
              <a:r>
                <a:rPr lang="en-US" altLang="en-US" sz="2000">
                  <a:latin typeface="Times" pitchFamily="2" charset="0"/>
                </a:rPr>
                <a:t>expanding the scope of the analysis to include the external factors.</a:t>
              </a:r>
            </a:p>
          </p:txBody>
        </p:sp>
        <p:sp>
          <p:nvSpPr>
            <p:cNvPr id="25611" name="TextBox 12">
              <a:extLst>
                <a:ext uri="{FF2B5EF4-FFF2-40B4-BE49-F238E27FC236}">
                  <a16:creationId xmlns:a16="http://schemas.microsoft.com/office/drawing/2014/main" id="{499C3872-1485-C845-A7AC-30FF62F107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138" y="4265023"/>
              <a:ext cx="16111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The optimists</a:t>
              </a:r>
              <a:r>
                <a:rPr lang="ja-JP" altLang="en-US" sz="1800">
                  <a:latin typeface="Times" pitchFamily="2" charset="0"/>
                </a:rPr>
                <a:t>’</a:t>
              </a:r>
              <a:r>
                <a:rPr lang="en-US" altLang="ja-JP" sz="1800">
                  <a:latin typeface="Times" pitchFamily="2" charset="0"/>
                </a:rPr>
                <a:t> hope.</a:t>
              </a:r>
              <a:endParaRPr lang="en-US" altLang="en-US" sz="1800">
                <a:latin typeface="Times" pitchFamily="2" charset="0"/>
              </a:endParaRPr>
            </a:p>
          </p:txBody>
        </p:sp>
        <p:pic>
          <p:nvPicPr>
            <p:cNvPr id="25612" name="Picture 16">
              <a:extLst>
                <a:ext uri="{FF2B5EF4-FFF2-40B4-BE49-F238E27FC236}">
                  <a16:creationId xmlns:a16="http://schemas.microsoft.com/office/drawing/2014/main" id="{A5848783-E2B9-AB8C-67C4-6877F3E8E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888" y="4909516"/>
              <a:ext cx="1300486" cy="815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6308AAFB-3893-8013-C93B-125A03C9F20A}"/>
              </a:ext>
            </a:extLst>
          </p:cNvPr>
          <p:cNvSpPr/>
          <p:nvPr/>
        </p:nvSpPr>
        <p:spPr>
          <a:xfrm>
            <a:off x="2709863" y="708025"/>
            <a:ext cx="5357812" cy="5224463"/>
          </a:xfrm>
          <a:custGeom>
            <a:avLst/>
            <a:gdLst>
              <a:gd name="connsiteX0" fmla="*/ 2584139 w 5357825"/>
              <a:gd name="connsiteY0" fmla="*/ 0 h 5225443"/>
              <a:gd name="connsiteX1" fmla="*/ 5357825 w 5357825"/>
              <a:gd name="connsiteY1" fmla="*/ 2135671 h 5225443"/>
              <a:gd name="connsiteX2" fmla="*/ 2078684 w 5357825"/>
              <a:gd name="connsiteY2" fmla="*/ 5225443 h 5225443"/>
              <a:gd name="connsiteX3" fmla="*/ 0 w 5357825"/>
              <a:gd name="connsiteY3" fmla="*/ 3519434 h 5225443"/>
              <a:gd name="connsiteX4" fmla="*/ 2584139 w 5357825"/>
              <a:gd name="connsiteY4" fmla="*/ 0 h 522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25" h="5225443">
                <a:moveTo>
                  <a:pt x="2584139" y="0"/>
                </a:moveTo>
                <a:lnTo>
                  <a:pt x="5357825" y="2135671"/>
                </a:lnTo>
                <a:lnTo>
                  <a:pt x="2078684" y="5225443"/>
                </a:lnTo>
                <a:lnTo>
                  <a:pt x="0" y="3519434"/>
                </a:lnTo>
                <a:lnTo>
                  <a:pt x="2584139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D073A90E-28DA-2AB3-9423-A15503658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2055813"/>
            <a:ext cx="5673725" cy="1003300"/>
          </a:xfrm>
        </p:spPr>
        <p:txBody>
          <a:bodyPr/>
          <a:lstStyle/>
          <a:p>
            <a:pPr algn="r"/>
            <a:r>
              <a:rPr lang="en-US" altLang="en-US" sz="7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Completeness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13C35A44-632E-3104-3762-909DB220A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98F24F99-8350-C8C7-5A4A-4624096F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86FA82-D7BE-F74E-91E1-62C8823B438A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>
            <a:extLst>
              <a:ext uri="{FF2B5EF4-FFF2-40B4-BE49-F238E27FC236}">
                <a16:creationId xmlns:a16="http://schemas.microsoft.com/office/drawing/2014/main" id="{9E06B0F5-265F-3E1A-7C06-4ABC48D3A0EB}"/>
              </a:ext>
            </a:extLst>
          </p:cNvPr>
          <p:cNvGrpSpPr>
            <a:grpSpLocks/>
          </p:cNvGrpSpPr>
          <p:nvPr/>
        </p:nvGrpSpPr>
        <p:grpSpPr bwMode="auto">
          <a:xfrm>
            <a:off x="596900" y="1820863"/>
            <a:ext cx="1955800" cy="1931987"/>
            <a:chOff x="596505" y="1821531"/>
            <a:chExt cx="1956280" cy="1930566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01798B6-757E-638A-DAC3-F3DEF7597F0A}"/>
                </a:ext>
              </a:extLst>
            </p:cNvPr>
            <p:cNvSpPr/>
            <p:nvPr/>
          </p:nvSpPr>
          <p:spPr>
            <a:xfrm>
              <a:off x="929962" y="1821531"/>
              <a:ext cx="1468798" cy="1930566"/>
            </a:xfrm>
            <a:custGeom>
              <a:avLst/>
              <a:gdLst>
                <a:gd name="connsiteX0" fmla="*/ 577263 w 1468813"/>
                <a:gd name="connsiteY0" fmla="*/ 38483 h 1930566"/>
                <a:gd name="connsiteX1" fmla="*/ 1032659 w 1468813"/>
                <a:gd name="connsiteY1" fmla="*/ 0 h 1930566"/>
                <a:gd name="connsiteX2" fmla="*/ 1468813 w 1468813"/>
                <a:gd name="connsiteY2" fmla="*/ 1930566 h 1930566"/>
                <a:gd name="connsiteX3" fmla="*/ 0 w 1468813"/>
                <a:gd name="connsiteY3" fmla="*/ 1770220 h 1930566"/>
                <a:gd name="connsiteX4" fmla="*/ 577263 w 1468813"/>
                <a:gd name="connsiteY4" fmla="*/ 38483 h 1930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8813" h="1930566">
                  <a:moveTo>
                    <a:pt x="577263" y="38483"/>
                  </a:moveTo>
                  <a:lnTo>
                    <a:pt x="1032659" y="0"/>
                  </a:lnTo>
                  <a:lnTo>
                    <a:pt x="1468813" y="1930566"/>
                  </a:lnTo>
                  <a:lnTo>
                    <a:pt x="0" y="1770220"/>
                  </a:lnTo>
                  <a:lnTo>
                    <a:pt x="577263" y="38483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74" name="TextBox 11">
              <a:extLst>
                <a:ext uri="{FF2B5EF4-FFF2-40B4-BE49-F238E27FC236}">
                  <a16:creationId xmlns:a16="http://schemas.microsoft.com/office/drawing/2014/main" id="{F12C1FA8-02E4-1E94-8B56-DA068A6E3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505" y="2732298"/>
              <a:ext cx="195628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Complete list of what supports what with what strength.</a:t>
              </a:r>
            </a:p>
          </p:txBody>
        </p:sp>
      </p:grpSp>
      <p:grpSp>
        <p:nvGrpSpPr>
          <p:cNvPr id="3" name="Group 31">
            <a:extLst>
              <a:ext uri="{FF2B5EF4-FFF2-40B4-BE49-F238E27FC236}">
                <a16:creationId xmlns:a16="http://schemas.microsoft.com/office/drawing/2014/main" id="{0825584D-93FB-1773-1B88-0EF19B63544E}"/>
              </a:ext>
            </a:extLst>
          </p:cNvPr>
          <p:cNvGrpSpPr>
            <a:grpSpLocks/>
          </p:cNvGrpSpPr>
          <p:nvPr/>
        </p:nvGrpSpPr>
        <p:grpSpPr bwMode="auto">
          <a:xfrm>
            <a:off x="4143375" y="1808163"/>
            <a:ext cx="2244725" cy="1885950"/>
            <a:chOff x="4143463" y="1808703"/>
            <a:chExt cx="2244910" cy="1885407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E038834-9D88-6466-7AA9-8E703D2546F4}"/>
                </a:ext>
              </a:extLst>
            </p:cNvPr>
            <p:cNvSpPr/>
            <p:nvPr/>
          </p:nvSpPr>
          <p:spPr>
            <a:xfrm>
              <a:off x="4438762" y="1808703"/>
              <a:ext cx="1493961" cy="1775901"/>
            </a:xfrm>
            <a:custGeom>
              <a:avLst/>
              <a:gdLst>
                <a:gd name="connsiteX0" fmla="*/ 1000589 w 1494469"/>
                <a:gd name="connsiteY0" fmla="*/ 0 h 1776634"/>
                <a:gd name="connsiteX1" fmla="*/ 0 w 1494469"/>
                <a:gd name="connsiteY1" fmla="*/ 1391804 h 1776634"/>
                <a:gd name="connsiteX2" fmla="*/ 1205837 w 1494469"/>
                <a:gd name="connsiteY2" fmla="*/ 1776634 h 1776634"/>
                <a:gd name="connsiteX3" fmla="*/ 1494469 w 1494469"/>
                <a:gd name="connsiteY3" fmla="*/ 153932 h 1776634"/>
                <a:gd name="connsiteX4" fmla="*/ 1000589 w 1494469"/>
                <a:gd name="connsiteY4" fmla="*/ 0 h 177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469" h="1776634">
                  <a:moveTo>
                    <a:pt x="1000589" y="0"/>
                  </a:moveTo>
                  <a:lnTo>
                    <a:pt x="0" y="1391804"/>
                  </a:lnTo>
                  <a:lnTo>
                    <a:pt x="1205837" y="1776634"/>
                  </a:lnTo>
                  <a:lnTo>
                    <a:pt x="1494469" y="153932"/>
                  </a:lnTo>
                  <a:lnTo>
                    <a:pt x="1000589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72" name="TextBox 12">
              <a:extLst>
                <a:ext uri="{FF2B5EF4-FFF2-40B4-BE49-F238E27FC236}">
                  <a16:creationId xmlns:a16="http://schemas.microsoft.com/office/drawing/2014/main" id="{5A41957B-A448-134E-F10D-46ABD27299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3463" y="2770780"/>
              <a:ext cx="224491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No inductive content introduced from outside.</a:t>
              </a:r>
            </a:p>
          </p:txBody>
        </p:sp>
      </p:grpSp>
      <p:sp>
        <p:nvSpPr>
          <p:cNvPr id="23" name="Freeform 22">
            <a:extLst>
              <a:ext uri="{FF2B5EF4-FFF2-40B4-BE49-F238E27FC236}">
                <a16:creationId xmlns:a16="http://schemas.microsoft.com/office/drawing/2014/main" id="{13AAB5EE-0FAE-CF58-3A0C-1EBF237E56B9}"/>
              </a:ext>
            </a:extLst>
          </p:cNvPr>
          <p:cNvSpPr/>
          <p:nvPr/>
        </p:nvSpPr>
        <p:spPr>
          <a:xfrm>
            <a:off x="673100" y="500063"/>
            <a:ext cx="6048375" cy="795337"/>
          </a:xfrm>
          <a:custGeom>
            <a:avLst/>
            <a:gdLst>
              <a:gd name="connsiteX0" fmla="*/ 89796 w 5535307"/>
              <a:gd name="connsiteY0" fmla="*/ 0 h 699109"/>
              <a:gd name="connsiteX1" fmla="*/ 5483995 w 5535307"/>
              <a:gd name="connsiteY1" fmla="*/ 352762 h 699109"/>
              <a:gd name="connsiteX2" fmla="*/ 5535307 w 5535307"/>
              <a:gd name="connsiteY2" fmla="*/ 500280 h 699109"/>
              <a:gd name="connsiteX3" fmla="*/ 0 w 5535307"/>
              <a:gd name="connsiteY3" fmla="*/ 699109 h 699109"/>
              <a:gd name="connsiteX4" fmla="*/ 89796 w 5535307"/>
              <a:gd name="connsiteY4" fmla="*/ 0 h 69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5307" h="699109">
                <a:moveTo>
                  <a:pt x="89796" y="0"/>
                </a:moveTo>
                <a:lnTo>
                  <a:pt x="5483995" y="352762"/>
                </a:lnTo>
                <a:lnTo>
                  <a:pt x="5535307" y="500280"/>
                </a:lnTo>
                <a:lnTo>
                  <a:pt x="0" y="699109"/>
                </a:lnTo>
                <a:lnTo>
                  <a:pt x="89796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2" name="Title 1">
            <a:extLst>
              <a:ext uri="{FF2B5EF4-FFF2-40B4-BE49-F238E27FC236}">
                <a16:creationId xmlns:a16="http://schemas.microsoft.com/office/drawing/2014/main" id="{1DDDEA3A-8518-3AB3-E2A1-ACA60A28A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68288"/>
            <a:ext cx="6527800" cy="1003300"/>
          </a:xfrm>
        </p:spPr>
        <p:txBody>
          <a:bodyPr/>
          <a:lstStyle/>
          <a:p>
            <a:r>
              <a:rPr lang="en-US" altLang="en-US" sz="5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Completeness</a:t>
            </a:r>
            <a:r>
              <a:rPr lang="en-US" altLang="en-US" sz="3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in a domain</a:t>
            </a:r>
            <a:endParaRPr lang="en-US" altLang="en-US" sz="54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7653" name="Content Placeholder 2">
            <a:extLst>
              <a:ext uri="{FF2B5EF4-FFF2-40B4-BE49-F238E27FC236}">
                <a16:creationId xmlns:a16="http://schemas.microsoft.com/office/drawing/2014/main" id="{10EC598A-696B-799E-7EB0-CB5ACA526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7654" name="Slide Number Placeholder 3">
            <a:extLst>
              <a:ext uri="{FF2B5EF4-FFF2-40B4-BE49-F238E27FC236}">
                <a16:creationId xmlns:a16="http://schemas.microsoft.com/office/drawing/2014/main" id="{59978AA2-1D21-7548-1B06-294397F3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B641C4D-7F9E-F846-8E02-A00DE6A6E01A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27655" name="TextBox 6">
            <a:extLst>
              <a:ext uri="{FF2B5EF4-FFF2-40B4-BE49-F238E27FC236}">
                <a16:creationId xmlns:a16="http://schemas.microsoft.com/office/drawing/2014/main" id="{4ABF3CF4-1D3D-4566-9558-CEAB78709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1546225"/>
            <a:ext cx="15446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latin typeface="Times" pitchFamily="2" charset="0"/>
              </a:rPr>
              <a:t>inductive content</a:t>
            </a:r>
          </a:p>
        </p:txBody>
      </p:sp>
      <p:sp>
        <p:nvSpPr>
          <p:cNvPr id="27656" name="Rectangle 7">
            <a:extLst>
              <a:ext uri="{FF2B5EF4-FFF2-40B4-BE49-F238E27FC236}">
                <a16:creationId xmlns:a16="http://schemas.microsoft.com/office/drawing/2014/main" id="{95E7C39C-A60D-AD35-4530-38E20E5AF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1704975"/>
            <a:ext cx="708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All</a:t>
            </a:r>
            <a:endParaRPr lang="en-US" altLang="en-US" sz="3200"/>
          </a:p>
        </p:txBody>
      </p:sp>
      <p:sp>
        <p:nvSpPr>
          <p:cNvPr id="27657" name="TextBox 8">
            <a:extLst>
              <a:ext uri="{FF2B5EF4-FFF2-40B4-BE49-F238E27FC236}">
                <a16:creationId xmlns:a16="http://schemas.microsoft.com/office/drawing/2014/main" id="{F6F7615F-9F50-FADE-7990-4521DBE24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788" y="1609725"/>
            <a:ext cx="2835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is fixed by the calculus from</a:t>
            </a:r>
          </a:p>
        </p:txBody>
      </p:sp>
      <p:sp>
        <p:nvSpPr>
          <p:cNvPr id="27658" name="TextBox 9">
            <a:extLst>
              <a:ext uri="{FF2B5EF4-FFF2-40B4-BE49-F238E27FC236}">
                <a16:creationId xmlns:a16="http://schemas.microsoft.com/office/drawing/2014/main" id="{E6B5BBE6-EB8D-D066-0768-71D9484CE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150" y="1373188"/>
            <a:ext cx="26289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latin typeface="Times" pitchFamily="2" charset="0"/>
              </a:rPr>
              <a:t>propositions within the domain.</a:t>
            </a:r>
          </a:p>
          <a:p>
            <a:pPr algn="ctr" eaLnBrk="1" hangingPunct="1"/>
            <a:endParaRPr lang="en-US" altLang="en-US" sz="2800">
              <a:latin typeface="Times" pitchFamily="2" charset="0"/>
            </a:endParaRPr>
          </a:p>
        </p:txBody>
      </p:sp>
      <p:pic>
        <p:nvPicPr>
          <p:cNvPr id="27659" name="Picture 10" descr="complete pillbottle.jpeg">
            <a:extLst>
              <a:ext uri="{FF2B5EF4-FFF2-40B4-BE49-F238E27FC236}">
                <a16:creationId xmlns:a16="http://schemas.microsoft.com/office/drawing/2014/main" id="{DC38F805-42DE-4840-4AFA-05F17E8A2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179388"/>
            <a:ext cx="10096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1">
            <a:extLst>
              <a:ext uri="{FF2B5EF4-FFF2-40B4-BE49-F238E27FC236}">
                <a16:creationId xmlns:a16="http://schemas.microsoft.com/office/drawing/2014/main" id="{36F3DDE7-E502-A218-6279-BB0C487D7981}"/>
              </a:ext>
            </a:extLst>
          </p:cNvPr>
          <p:cNvGrpSpPr>
            <a:grpSpLocks/>
          </p:cNvGrpSpPr>
          <p:nvPr/>
        </p:nvGrpSpPr>
        <p:grpSpPr bwMode="auto">
          <a:xfrm>
            <a:off x="512763" y="4410075"/>
            <a:ext cx="7889875" cy="1782763"/>
            <a:chOff x="512191" y="4410198"/>
            <a:chExt cx="7889875" cy="1782763"/>
          </a:xfrm>
        </p:grpSpPr>
        <p:sp>
          <p:nvSpPr>
            <p:cNvPr id="32" name="Right Arrow 31">
              <a:extLst>
                <a:ext uri="{FF2B5EF4-FFF2-40B4-BE49-F238E27FC236}">
                  <a16:creationId xmlns:a16="http://schemas.microsoft.com/office/drawing/2014/main" id="{FAF90C46-E58C-2D14-1980-15FC7AE43183}"/>
                </a:ext>
              </a:extLst>
            </p:cNvPr>
            <p:cNvSpPr/>
            <p:nvPr/>
          </p:nvSpPr>
          <p:spPr>
            <a:xfrm>
              <a:off x="5379466" y="4638798"/>
              <a:ext cx="2057400" cy="1498600"/>
            </a:xfrm>
            <a:prstGeom prst="rightArrow">
              <a:avLst/>
            </a:pr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Can 32">
              <a:extLst>
                <a:ext uri="{FF2B5EF4-FFF2-40B4-BE49-F238E27FC236}">
                  <a16:creationId xmlns:a16="http://schemas.microsoft.com/office/drawing/2014/main" id="{CFDD53EA-C04D-9C8C-2ABC-76D85B1F4282}"/>
                </a:ext>
              </a:extLst>
            </p:cNvPr>
            <p:cNvSpPr/>
            <p:nvPr/>
          </p:nvSpPr>
          <p:spPr>
            <a:xfrm rot="16200000">
              <a:off x="4700809" y="5047580"/>
              <a:ext cx="919163" cy="609600"/>
            </a:xfrm>
            <a:prstGeom prst="can">
              <a:avLst>
                <a:gd name="adj" fmla="val 4030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Can 33">
              <a:extLst>
                <a:ext uri="{FF2B5EF4-FFF2-40B4-BE49-F238E27FC236}">
                  <a16:creationId xmlns:a16="http://schemas.microsoft.com/office/drawing/2014/main" id="{6B4C1C8E-5F9A-7638-72CB-65792CF14BBC}"/>
                </a:ext>
              </a:extLst>
            </p:cNvPr>
            <p:cNvSpPr/>
            <p:nvPr/>
          </p:nvSpPr>
          <p:spPr>
            <a:xfrm rot="16200000">
              <a:off x="3372865" y="4333999"/>
              <a:ext cx="1685925" cy="2032000"/>
            </a:xfrm>
            <a:prstGeom prst="ca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Can 34">
              <a:extLst>
                <a:ext uri="{FF2B5EF4-FFF2-40B4-BE49-F238E27FC236}">
                  <a16:creationId xmlns:a16="http://schemas.microsoft.com/office/drawing/2014/main" id="{2E20D672-948D-AF9B-ED7E-E6D3AE2B174D}"/>
                </a:ext>
              </a:extLst>
            </p:cNvPr>
            <p:cNvSpPr/>
            <p:nvPr/>
          </p:nvSpPr>
          <p:spPr>
            <a:xfrm rot="16200000">
              <a:off x="2753740" y="5048374"/>
              <a:ext cx="919163" cy="608012"/>
            </a:xfrm>
            <a:prstGeom prst="can">
              <a:avLst>
                <a:gd name="adj" fmla="val 4030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65" name="TextBox 12">
              <a:extLst>
                <a:ext uri="{FF2B5EF4-FFF2-40B4-BE49-F238E27FC236}">
                  <a16:creationId xmlns:a16="http://schemas.microsoft.com/office/drawing/2014/main" id="{47CBB8B8-9DA8-812F-B941-1A79247A3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1328" y="4410198"/>
              <a:ext cx="5746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IN</a:t>
              </a:r>
            </a:p>
          </p:txBody>
        </p:sp>
        <p:sp>
          <p:nvSpPr>
            <p:cNvPr id="27666" name="TextBox 13">
              <a:extLst>
                <a:ext uri="{FF2B5EF4-FFF2-40B4-BE49-F238E27FC236}">
                  <a16:creationId xmlns:a16="http://schemas.microsoft.com/office/drawing/2014/main" id="{01D3485E-3360-318B-A969-A0E252E12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9791" y="4460998"/>
              <a:ext cx="8826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OUT</a:t>
              </a:r>
            </a:p>
          </p:txBody>
        </p:sp>
        <p:sp>
          <p:nvSpPr>
            <p:cNvPr id="27667" name="TextBox 17">
              <a:extLst>
                <a:ext uri="{FF2B5EF4-FFF2-40B4-BE49-F238E27FC236}">
                  <a16:creationId xmlns:a16="http://schemas.microsoft.com/office/drawing/2014/main" id="{E2DA5171-7A57-C555-CE2B-F48183876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1728" y="4968998"/>
              <a:ext cx="2700338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Proper warrant</a:t>
              </a:r>
              <a:r>
                <a:rPr lang="en-US" altLang="en-US" sz="2000">
                  <a:latin typeface="Times" pitchFamily="2" charset="0"/>
                </a:rPr>
                <a:t> for all hypotheses of science</a:t>
              </a:r>
            </a:p>
          </p:txBody>
        </p:sp>
        <p:sp>
          <p:nvSpPr>
            <p:cNvPr id="39" name="Right Arrow 38">
              <a:extLst>
                <a:ext uri="{FF2B5EF4-FFF2-40B4-BE49-F238E27FC236}">
                  <a16:creationId xmlns:a16="http://schemas.microsoft.com/office/drawing/2014/main" id="{47643FA8-83D2-CAD3-862B-900C1F5A4547}"/>
                </a:ext>
              </a:extLst>
            </p:cNvPr>
            <p:cNvSpPr/>
            <p:nvPr/>
          </p:nvSpPr>
          <p:spPr>
            <a:xfrm>
              <a:off x="1002728" y="4575298"/>
              <a:ext cx="2057400" cy="1536700"/>
            </a:xfrm>
            <a:prstGeom prst="rightArrow">
              <a:avLst/>
            </a:pr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69" name="TextBox 14">
              <a:extLst>
                <a:ext uri="{FF2B5EF4-FFF2-40B4-BE49-F238E27FC236}">
                  <a16:creationId xmlns:a16="http://schemas.microsoft.com/office/drawing/2014/main" id="{6AD52188-2BF2-502B-D529-1FE8FE221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191" y="4918198"/>
              <a:ext cx="2336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>
                  <a:latin typeface="Times" pitchFamily="2" charset="0"/>
                </a:rPr>
                <a:t>All background facts of science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82E0711-9228-4D3E-05E9-8D4BC6477748}"/>
                </a:ext>
              </a:extLst>
            </p:cNvPr>
            <p:cNvSpPr txBox="1"/>
            <p:nvPr/>
          </p:nvSpPr>
          <p:spPr>
            <a:xfrm>
              <a:off x="3703066" y="5045198"/>
              <a:ext cx="142240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/>
                  <a:ea typeface="ＭＳ Ｐゴシック" pitchFamily="-107" charset="-128"/>
                  <a:cs typeface="Arial Black"/>
                </a:rPr>
                <a:t>universal calculus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2" descr="1274692107218_hz-fileserver3_453197.jpg">
            <a:extLst>
              <a:ext uri="{FF2B5EF4-FFF2-40B4-BE49-F238E27FC236}">
                <a16:creationId xmlns:a16="http://schemas.microsoft.com/office/drawing/2014/main" id="{59E99EA4-47E9-3ACD-C240-F8918BC07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4838" cy="71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le 1">
            <a:extLst>
              <a:ext uri="{FF2B5EF4-FFF2-40B4-BE49-F238E27FC236}">
                <a16:creationId xmlns:a16="http://schemas.microsoft.com/office/drawing/2014/main" id="{A55AFCAD-5B7C-7326-D9F6-B1AEEF13F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CE908F97-AB2F-190B-8962-F93406CD5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2F191DC7-830A-AE7B-5B6D-2B1ECFB5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5088F61-E698-014A-9568-C5D1CC2A6F6C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16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660D67-C235-739D-64CE-F6B65D3ED4DB}"/>
              </a:ext>
            </a:extLst>
          </p:cNvPr>
          <p:cNvGrpSpPr/>
          <p:nvPr/>
        </p:nvGrpSpPr>
        <p:grpSpPr>
          <a:xfrm>
            <a:off x="1241425" y="252413"/>
            <a:ext cx="6407150" cy="6869112"/>
            <a:chOff x="1241425" y="252413"/>
            <a:chExt cx="6407150" cy="6869112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83888858-0D1A-0887-FC12-4A764B57A6B6}"/>
                </a:ext>
              </a:extLst>
            </p:cNvPr>
            <p:cNvSpPr/>
            <p:nvPr/>
          </p:nvSpPr>
          <p:spPr>
            <a:xfrm>
              <a:off x="1241425" y="252413"/>
              <a:ext cx="6407150" cy="6407150"/>
            </a:xfrm>
            <a:prstGeom prst="octagon">
              <a:avLst/>
            </a:prstGeom>
            <a:solidFill>
              <a:srgbClr val="DC333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9EE00E8C-8356-E611-75B6-E949512D0D0C}"/>
                </a:ext>
              </a:extLst>
            </p:cNvPr>
            <p:cNvSpPr/>
            <p:nvPr/>
          </p:nvSpPr>
          <p:spPr>
            <a:xfrm>
              <a:off x="1346200" y="357188"/>
              <a:ext cx="6197600" cy="6197600"/>
            </a:xfrm>
            <a:prstGeom prst="octagon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632898B-CB4C-2B13-781D-9BBAD83D883A}"/>
                </a:ext>
              </a:extLst>
            </p:cNvPr>
            <p:cNvSpPr/>
            <p:nvPr/>
          </p:nvSpPr>
          <p:spPr>
            <a:xfrm>
              <a:off x="4264025" y="455613"/>
              <a:ext cx="88900" cy="873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7E7FF54-F1A1-F3A1-FF79-A74D62069980}"/>
                </a:ext>
              </a:extLst>
            </p:cNvPr>
            <p:cNvSpPr/>
            <p:nvPr/>
          </p:nvSpPr>
          <p:spPr>
            <a:xfrm>
              <a:off x="4449763" y="449263"/>
              <a:ext cx="88900" cy="873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4607AE6-E76D-D142-22CB-C624F6DDE045}"/>
                </a:ext>
              </a:extLst>
            </p:cNvPr>
            <p:cNvSpPr/>
            <p:nvPr/>
          </p:nvSpPr>
          <p:spPr>
            <a:xfrm>
              <a:off x="4221163" y="6356350"/>
              <a:ext cx="87312" cy="889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E86C5CC-8317-12DB-4C9A-76F60DA80C78}"/>
                </a:ext>
              </a:extLst>
            </p:cNvPr>
            <p:cNvSpPr/>
            <p:nvPr/>
          </p:nvSpPr>
          <p:spPr>
            <a:xfrm>
              <a:off x="3987800" y="6657975"/>
              <a:ext cx="695325" cy="4635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3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635F362-6CA8-1DB1-5410-0EFF4A0A1075}"/>
                </a:ext>
              </a:extLst>
            </p:cNvPr>
            <p:cNvSpPr/>
            <p:nvPr/>
          </p:nvSpPr>
          <p:spPr>
            <a:xfrm>
              <a:off x="4405313" y="6350000"/>
              <a:ext cx="88900" cy="889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8684" name="Picture 17" descr="stop.png">
              <a:extLst>
                <a:ext uri="{FF2B5EF4-FFF2-40B4-BE49-F238E27FC236}">
                  <a16:creationId xmlns:a16="http://schemas.microsoft.com/office/drawing/2014/main" id="{79335E78-2428-5EB1-00A2-5BC1C2B2B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3788" y="622300"/>
              <a:ext cx="4902200" cy="554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5" name="TextBox 6">
              <a:extLst>
                <a:ext uri="{FF2B5EF4-FFF2-40B4-BE49-F238E27FC236}">
                  <a16:creationId xmlns:a16="http://schemas.microsoft.com/office/drawing/2014/main" id="{167CA8C0-EB13-7F11-58EF-FE9FEDE1D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9050" y="695325"/>
              <a:ext cx="6254750" cy="541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4000" b="1">
                  <a:solidFill>
                    <a:srgbClr val="A6A6A6"/>
                  </a:solidFill>
                  <a:latin typeface="Helvetica Neue" panose="02000503000000020004" pitchFamily="2" charset="0"/>
                </a:rPr>
                <a:t>THERE IS</a:t>
              </a:r>
            </a:p>
            <a:p>
              <a:pPr algn="ctr" eaLnBrk="1" hangingPunct="1"/>
              <a:r>
                <a:rPr lang="en-US" altLang="en-US" sz="9600" b="1">
                  <a:solidFill>
                    <a:srgbClr val="A6A6A6"/>
                  </a:solidFill>
                  <a:latin typeface="Helvetica Neue" panose="02000503000000020004" pitchFamily="2" charset="0"/>
                </a:rPr>
                <a:t>NO</a:t>
              </a:r>
              <a:endParaRPr lang="en-US" altLang="en-US" sz="4800" b="1">
                <a:solidFill>
                  <a:srgbClr val="A6A6A6"/>
                </a:solidFill>
                <a:latin typeface="Helvetica Neue" panose="02000503000000020004" pitchFamily="2" charset="0"/>
              </a:endParaRPr>
            </a:p>
            <a:p>
              <a:pPr algn="ctr" eaLnBrk="1" hangingPunct="1">
                <a:spcAft>
                  <a:spcPts val="2000"/>
                </a:spcAft>
              </a:pPr>
              <a:r>
                <a:rPr lang="en-US" altLang="en-US" sz="4000" b="1">
                  <a:solidFill>
                    <a:srgbClr val="A6A6A6"/>
                  </a:solidFill>
                  <a:latin typeface="Helvetica Neue" panose="02000503000000020004" pitchFamily="2" charset="0"/>
                </a:rPr>
                <a:t>NON-TRIVIAL</a:t>
              </a:r>
            </a:p>
            <a:p>
              <a:pPr algn="ctr" eaLnBrk="1" hangingPunct="1">
                <a:spcAft>
                  <a:spcPts val="2000"/>
                </a:spcAft>
              </a:pPr>
              <a:r>
                <a:rPr lang="en-US" altLang="en-US" sz="4000" b="1">
                  <a:solidFill>
                    <a:srgbClr val="A6A6A6"/>
                  </a:solidFill>
                  <a:latin typeface="Helvetica Neue" panose="02000503000000020004" pitchFamily="2" charset="0"/>
                </a:rPr>
                <a:t> COMPLETE CALCULUS</a:t>
              </a:r>
            </a:p>
            <a:p>
              <a:pPr algn="ctr" eaLnBrk="1" hangingPunct="1">
                <a:spcAft>
                  <a:spcPts val="2000"/>
                </a:spcAft>
              </a:pPr>
              <a:r>
                <a:rPr lang="en-US" altLang="en-US" sz="4000" b="1">
                  <a:solidFill>
                    <a:srgbClr val="A6A6A6"/>
                  </a:solidFill>
                  <a:latin typeface="Helvetica Neue" panose="02000503000000020004" pitchFamily="2" charset="0"/>
                </a:rPr>
                <a:t> OF INDUCTIVE</a:t>
              </a:r>
            </a:p>
            <a:p>
              <a:pPr algn="ctr" eaLnBrk="1" hangingPunct="1">
                <a:spcAft>
                  <a:spcPts val="2000"/>
                </a:spcAft>
              </a:pPr>
              <a:r>
                <a:rPr lang="en-US" altLang="en-US" sz="4000" b="1">
                  <a:solidFill>
                    <a:srgbClr val="A6A6A6"/>
                  </a:solidFill>
                  <a:latin typeface="Helvetica Neue" panose="02000503000000020004" pitchFamily="2" charset="0"/>
                </a:rPr>
                <a:t> INFERENCE.</a:t>
              </a:r>
            </a:p>
          </p:txBody>
        </p:sp>
        <p:sp>
          <p:nvSpPr>
            <p:cNvPr id="28686" name="TextBox 6">
              <a:extLst>
                <a:ext uri="{FF2B5EF4-FFF2-40B4-BE49-F238E27FC236}">
                  <a16:creationId xmlns:a16="http://schemas.microsoft.com/office/drawing/2014/main" id="{8C294890-96C2-00C3-5504-F053AD1D8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1750" y="708025"/>
              <a:ext cx="6254750" cy="541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4000" b="1" dirty="0">
                  <a:solidFill>
                    <a:schemeClr val="bg1"/>
                  </a:solidFill>
                  <a:latin typeface="Helvetica Neue" panose="02000503000000020004" pitchFamily="2" charset="0"/>
                </a:rPr>
                <a:t>THERE IS</a:t>
              </a:r>
            </a:p>
            <a:p>
              <a:pPr algn="ctr" eaLnBrk="1" hangingPunct="1"/>
              <a:r>
                <a:rPr lang="en-US" altLang="en-US" sz="9600" b="1" dirty="0">
                  <a:solidFill>
                    <a:schemeClr val="bg1"/>
                  </a:solidFill>
                  <a:latin typeface="Helvetica Neue" panose="02000503000000020004" pitchFamily="2" charset="0"/>
                </a:rPr>
                <a:t>NO</a:t>
              </a:r>
              <a:endParaRPr lang="en-US" altLang="en-US" sz="4800" b="1" dirty="0">
                <a:solidFill>
                  <a:schemeClr val="bg1"/>
                </a:solidFill>
                <a:latin typeface="Helvetica Neue" panose="02000503000000020004" pitchFamily="2" charset="0"/>
              </a:endParaRPr>
            </a:p>
            <a:p>
              <a:pPr algn="ctr" eaLnBrk="1" hangingPunct="1">
                <a:spcAft>
                  <a:spcPts val="2000"/>
                </a:spcAft>
              </a:pPr>
              <a:r>
                <a:rPr lang="en-US" altLang="en-US" sz="4000" b="1" dirty="0">
                  <a:solidFill>
                    <a:schemeClr val="bg1"/>
                  </a:solidFill>
                  <a:latin typeface="Helvetica Neue" panose="02000503000000020004" pitchFamily="2" charset="0"/>
                </a:rPr>
                <a:t>NON-TRIVIAL</a:t>
              </a:r>
            </a:p>
            <a:p>
              <a:pPr algn="ctr" eaLnBrk="1" hangingPunct="1">
                <a:spcAft>
                  <a:spcPts val="2000"/>
                </a:spcAft>
              </a:pPr>
              <a:r>
                <a:rPr lang="en-US" altLang="en-US" sz="4000" b="1" dirty="0">
                  <a:solidFill>
                    <a:schemeClr val="bg1"/>
                  </a:solidFill>
                  <a:latin typeface="Helvetica Neue" panose="02000503000000020004" pitchFamily="2" charset="0"/>
                </a:rPr>
                <a:t> COMPLETE CALCULUS</a:t>
              </a:r>
            </a:p>
            <a:p>
              <a:pPr algn="ctr" eaLnBrk="1" hangingPunct="1">
                <a:spcAft>
                  <a:spcPts val="2000"/>
                </a:spcAft>
              </a:pPr>
              <a:r>
                <a:rPr lang="en-US" altLang="en-US" sz="4000" b="1" dirty="0">
                  <a:solidFill>
                    <a:schemeClr val="bg1"/>
                  </a:solidFill>
                  <a:latin typeface="Helvetica Neue" panose="02000503000000020004" pitchFamily="2" charset="0"/>
                </a:rPr>
                <a:t> OF INDUCTIVE</a:t>
              </a:r>
            </a:p>
            <a:p>
              <a:pPr algn="ctr" eaLnBrk="1" hangingPunct="1">
                <a:spcAft>
                  <a:spcPts val="2000"/>
                </a:spcAft>
              </a:pPr>
              <a:r>
                <a:rPr lang="en-US" altLang="en-US" sz="4000" b="1" dirty="0">
                  <a:solidFill>
                    <a:schemeClr val="bg1"/>
                  </a:solidFill>
                  <a:latin typeface="Helvetica Neue" panose="02000503000000020004" pitchFamily="2" charset="0"/>
                </a:rPr>
                <a:t> INFERENCE.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C4456E35-A820-B250-1EA0-D40BBA0A8AA1}"/>
              </a:ext>
            </a:extLst>
          </p:cNvPr>
          <p:cNvSpPr/>
          <p:nvPr/>
        </p:nvSpPr>
        <p:spPr>
          <a:xfrm>
            <a:off x="2709863" y="708025"/>
            <a:ext cx="5357812" cy="5224463"/>
          </a:xfrm>
          <a:custGeom>
            <a:avLst/>
            <a:gdLst>
              <a:gd name="connsiteX0" fmla="*/ 2584139 w 5357825"/>
              <a:gd name="connsiteY0" fmla="*/ 0 h 5225443"/>
              <a:gd name="connsiteX1" fmla="*/ 5357825 w 5357825"/>
              <a:gd name="connsiteY1" fmla="*/ 2135671 h 5225443"/>
              <a:gd name="connsiteX2" fmla="*/ 2078684 w 5357825"/>
              <a:gd name="connsiteY2" fmla="*/ 5225443 h 5225443"/>
              <a:gd name="connsiteX3" fmla="*/ 0 w 5357825"/>
              <a:gd name="connsiteY3" fmla="*/ 3519434 h 5225443"/>
              <a:gd name="connsiteX4" fmla="*/ 2584139 w 5357825"/>
              <a:gd name="connsiteY4" fmla="*/ 0 h 522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25" h="5225443">
                <a:moveTo>
                  <a:pt x="2584139" y="0"/>
                </a:moveTo>
                <a:lnTo>
                  <a:pt x="5357825" y="2135671"/>
                </a:lnTo>
                <a:lnTo>
                  <a:pt x="2078684" y="5225443"/>
                </a:lnTo>
                <a:lnTo>
                  <a:pt x="0" y="3519434"/>
                </a:lnTo>
                <a:lnTo>
                  <a:pt x="2584139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698" name="Title 1">
            <a:extLst>
              <a:ext uri="{FF2B5EF4-FFF2-40B4-BE49-F238E27FC236}">
                <a16:creationId xmlns:a16="http://schemas.microsoft.com/office/drawing/2014/main" id="{F72A5789-C736-5C19-1699-136BE8806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2055813"/>
            <a:ext cx="6013450" cy="1003300"/>
          </a:xfrm>
        </p:spPr>
        <p:txBody>
          <a:bodyPr/>
          <a:lstStyle/>
          <a:p>
            <a:pPr algn="r"/>
            <a:r>
              <a:rPr lang="en-US" altLang="en-US" sz="6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Demonstrating the Incompleteness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BE491B18-48D1-87D4-4D99-B81DEAA1C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7E34AD91-4837-ABB4-2D57-0D1E015B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0B0EB1D-26E1-B34D-89B4-E700F3DC5DF0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17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1A391058-1AA8-CAD5-9DB4-F927C4B7A849}"/>
              </a:ext>
            </a:extLst>
          </p:cNvPr>
          <p:cNvGrpSpPr>
            <a:grpSpLocks/>
          </p:cNvGrpSpPr>
          <p:nvPr/>
        </p:nvGrpSpPr>
        <p:grpSpPr bwMode="auto">
          <a:xfrm>
            <a:off x="2481263" y="406400"/>
            <a:ext cx="6223000" cy="1600200"/>
            <a:chOff x="2480733" y="406400"/>
            <a:chExt cx="6223000" cy="1600200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18A0F63-051E-F482-EE3F-1239DB6E8594}"/>
                </a:ext>
              </a:extLst>
            </p:cNvPr>
            <p:cNvSpPr/>
            <p:nvPr/>
          </p:nvSpPr>
          <p:spPr>
            <a:xfrm>
              <a:off x="2480733" y="406400"/>
              <a:ext cx="5900737" cy="1600200"/>
            </a:xfrm>
            <a:custGeom>
              <a:avLst/>
              <a:gdLst>
                <a:gd name="connsiteX0" fmla="*/ 5325534 w 5901267"/>
                <a:gd name="connsiteY0" fmla="*/ 0 h 1600200"/>
                <a:gd name="connsiteX1" fmla="*/ 101600 w 5901267"/>
                <a:gd name="connsiteY1" fmla="*/ 1193800 h 1600200"/>
                <a:gd name="connsiteX2" fmla="*/ 0 w 5901267"/>
                <a:gd name="connsiteY2" fmla="*/ 1600200 h 1600200"/>
                <a:gd name="connsiteX3" fmla="*/ 5901267 w 5901267"/>
                <a:gd name="connsiteY3" fmla="*/ 1168400 h 1600200"/>
                <a:gd name="connsiteX4" fmla="*/ 5325534 w 5901267"/>
                <a:gd name="connsiteY4" fmla="*/ 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1267" h="1600200">
                  <a:moveTo>
                    <a:pt x="5325534" y="0"/>
                  </a:moveTo>
                  <a:lnTo>
                    <a:pt x="101600" y="1193800"/>
                  </a:lnTo>
                  <a:lnTo>
                    <a:pt x="0" y="1600200"/>
                  </a:lnTo>
                  <a:lnTo>
                    <a:pt x="5901267" y="1168400"/>
                  </a:lnTo>
                  <a:lnTo>
                    <a:pt x="5325534" y="0"/>
                  </a:lnTo>
                  <a:close/>
                </a:path>
              </a:pathLst>
            </a:custGeom>
            <a:solidFill>
              <a:srgbClr val="FFC8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9" name="TextBox 8">
              <a:extLst>
                <a:ext uri="{FF2B5EF4-FFF2-40B4-BE49-F238E27FC236}">
                  <a16:creationId xmlns:a16="http://schemas.microsoft.com/office/drawing/2014/main" id="{D92F2D97-922E-1B29-C401-DE8A0D34E1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504646"/>
              <a:ext cx="2531533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A standard way of defining a logic of induction that expresses completeness.</a:t>
              </a:r>
            </a:p>
          </p:txBody>
        </p:sp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id="{9D4034CC-F4D1-ED56-6F7C-A4AF9A6287FC}"/>
              </a:ext>
            </a:extLst>
          </p:cNvPr>
          <p:cNvGrpSpPr>
            <a:grpSpLocks/>
          </p:cNvGrpSpPr>
          <p:nvPr/>
        </p:nvGrpSpPr>
        <p:grpSpPr bwMode="auto">
          <a:xfrm>
            <a:off x="2481263" y="2278063"/>
            <a:ext cx="6442075" cy="981075"/>
            <a:chOff x="2480733" y="2277531"/>
            <a:chExt cx="6443135" cy="982136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8C575EF-9F40-15C7-3585-2C5D2E755AC8}"/>
                </a:ext>
              </a:extLst>
            </p:cNvPr>
            <p:cNvSpPr/>
            <p:nvPr/>
          </p:nvSpPr>
          <p:spPr>
            <a:xfrm>
              <a:off x="2480733" y="2295012"/>
              <a:ext cx="5757222" cy="964655"/>
            </a:xfrm>
            <a:custGeom>
              <a:avLst/>
              <a:gdLst>
                <a:gd name="connsiteX0" fmla="*/ 5757334 w 5757334"/>
                <a:gd name="connsiteY0" fmla="*/ 59266 h 965200"/>
                <a:gd name="connsiteX1" fmla="*/ 93134 w 5757334"/>
                <a:gd name="connsiteY1" fmla="*/ 0 h 965200"/>
                <a:gd name="connsiteX2" fmla="*/ 0 w 5757334"/>
                <a:gd name="connsiteY2" fmla="*/ 220133 h 965200"/>
                <a:gd name="connsiteX3" fmla="*/ 4978400 w 5757334"/>
                <a:gd name="connsiteY3" fmla="*/ 965200 h 965200"/>
                <a:gd name="connsiteX4" fmla="*/ 5757334 w 5757334"/>
                <a:gd name="connsiteY4" fmla="*/ 59266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7334" h="965200">
                  <a:moveTo>
                    <a:pt x="5757334" y="59266"/>
                  </a:moveTo>
                  <a:lnTo>
                    <a:pt x="93134" y="0"/>
                  </a:lnTo>
                  <a:lnTo>
                    <a:pt x="0" y="220133"/>
                  </a:lnTo>
                  <a:lnTo>
                    <a:pt x="4978400" y="965200"/>
                  </a:lnTo>
                  <a:lnTo>
                    <a:pt x="5757334" y="59266"/>
                  </a:lnTo>
                  <a:close/>
                </a:path>
              </a:pathLst>
            </a:custGeom>
            <a:solidFill>
              <a:srgbClr val="CA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7" name="TextBox 9">
              <a:extLst>
                <a:ext uri="{FF2B5EF4-FFF2-40B4-BE49-F238E27FC236}">
                  <a16:creationId xmlns:a16="http://schemas.microsoft.com/office/drawing/2014/main" id="{D95EA0B4-7C95-816F-2377-6030EBB398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1" y="2277531"/>
              <a:ext cx="259926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Well-behaved under redescription of the propositions. </a:t>
              </a:r>
            </a:p>
          </p:txBody>
        </p:sp>
      </p:grpSp>
      <p:sp>
        <p:nvSpPr>
          <p:cNvPr id="13" name="Freeform 12">
            <a:extLst>
              <a:ext uri="{FF2B5EF4-FFF2-40B4-BE49-F238E27FC236}">
                <a16:creationId xmlns:a16="http://schemas.microsoft.com/office/drawing/2014/main" id="{FFFB636C-2AC2-33BC-A3A0-7A48833289B2}"/>
              </a:ext>
            </a:extLst>
          </p:cNvPr>
          <p:cNvSpPr/>
          <p:nvPr/>
        </p:nvSpPr>
        <p:spPr>
          <a:xfrm>
            <a:off x="431800" y="1227138"/>
            <a:ext cx="1074738" cy="898525"/>
          </a:xfrm>
          <a:custGeom>
            <a:avLst/>
            <a:gdLst>
              <a:gd name="connsiteX0" fmla="*/ 220133 w 1075267"/>
              <a:gd name="connsiteY0" fmla="*/ 0 h 897466"/>
              <a:gd name="connsiteX1" fmla="*/ 1075267 w 1075267"/>
              <a:gd name="connsiteY1" fmla="*/ 220133 h 897466"/>
              <a:gd name="connsiteX2" fmla="*/ 1016000 w 1075267"/>
              <a:gd name="connsiteY2" fmla="*/ 795866 h 897466"/>
              <a:gd name="connsiteX3" fmla="*/ 0 w 1075267"/>
              <a:gd name="connsiteY3" fmla="*/ 897466 h 897466"/>
              <a:gd name="connsiteX4" fmla="*/ 220133 w 1075267"/>
              <a:gd name="connsiteY4" fmla="*/ 0 h 89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267" h="897466">
                <a:moveTo>
                  <a:pt x="220133" y="0"/>
                </a:moveTo>
                <a:lnTo>
                  <a:pt x="1075267" y="220133"/>
                </a:lnTo>
                <a:lnTo>
                  <a:pt x="1016000" y="795866"/>
                </a:lnTo>
                <a:lnTo>
                  <a:pt x="0" y="897466"/>
                </a:lnTo>
                <a:lnTo>
                  <a:pt x="220133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42643AB-785B-6026-8CDC-AE73A7F6FDE8}"/>
              </a:ext>
            </a:extLst>
          </p:cNvPr>
          <p:cNvSpPr/>
          <p:nvPr/>
        </p:nvSpPr>
        <p:spPr>
          <a:xfrm>
            <a:off x="490538" y="3784600"/>
            <a:ext cx="1076325" cy="896938"/>
          </a:xfrm>
          <a:custGeom>
            <a:avLst/>
            <a:gdLst>
              <a:gd name="connsiteX0" fmla="*/ 220133 w 1075267"/>
              <a:gd name="connsiteY0" fmla="*/ 0 h 897466"/>
              <a:gd name="connsiteX1" fmla="*/ 1075267 w 1075267"/>
              <a:gd name="connsiteY1" fmla="*/ 220133 h 897466"/>
              <a:gd name="connsiteX2" fmla="*/ 1016000 w 1075267"/>
              <a:gd name="connsiteY2" fmla="*/ 795866 h 897466"/>
              <a:gd name="connsiteX3" fmla="*/ 0 w 1075267"/>
              <a:gd name="connsiteY3" fmla="*/ 897466 h 897466"/>
              <a:gd name="connsiteX4" fmla="*/ 220133 w 1075267"/>
              <a:gd name="connsiteY4" fmla="*/ 0 h 89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267" h="897466">
                <a:moveTo>
                  <a:pt x="220133" y="0"/>
                </a:moveTo>
                <a:lnTo>
                  <a:pt x="1075267" y="220133"/>
                </a:lnTo>
                <a:lnTo>
                  <a:pt x="1016000" y="795866"/>
                </a:lnTo>
                <a:lnTo>
                  <a:pt x="0" y="897466"/>
                </a:lnTo>
                <a:lnTo>
                  <a:pt x="220133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5" name="Title 1">
            <a:extLst>
              <a:ext uri="{FF2B5EF4-FFF2-40B4-BE49-F238E27FC236}">
                <a16:creationId xmlns:a16="http://schemas.microsoft.com/office/drawing/2014/main" id="{49888D67-19EE-082C-7F2D-B483AB0B7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530225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Overall…</a:t>
            </a:r>
          </a:p>
        </p:txBody>
      </p:sp>
      <p:sp>
        <p:nvSpPr>
          <p:cNvPr id="30726" name="Content Placeholder 2">
            <a:extLst>
              <a:ext uri="{FF2B5EF4-FFF2-40B4-BE49-F238E27FC236}">
                <a16:creationId xmlns:a16="http://schemas.microsoft.com/office/drawing/2014/main" id="{4AD80344-52C6-D563-4D84-E6AE6C31F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0727" name="Slide Number Placeholder 3">
            <a:extLst>
              <a:ext uri="{FF2B5EF4-FFF2-40B4-BE49-F238E27FC236}">
                <a16:creationId xmlns:a16="http://schemas.microsoft.com/office/drawing/2014/main" id="{926D4ACC-F41F-5797-79D4-96BAFB2C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9C51DC0-E95E-A64C-B36B-0C9A6084BD49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30728" name="TextBox 4">
            <a:extLst>
              <a:ext uri="{FF2B5EF4-FFF2-40B4-BE49-F238E27FC236}">
                <a16:creationId xmlns:a16="http://schemas.microsoft.com/office/drawing/2014/main" id="{73C4FA79-D1DE-F730-0714-DADA7B74E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1311275"/>
            <a:ext cx="55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IF</a:t>
            </a:r>
          </a:p>
        </p:txBody>
      </p:sp>
      <p:sp>
        <p:nvSpPr>
          <p:cNvPr id="30729" name="TextBox 5">
            <a:extLst>
              <a:ext uri="{FF2B5EF4-FFF2-40B4-BE49-F238E27FC236}">
                <a16:creationId xmlns:a16="http://schemas.microsoft.com/office/drawing/2014/main" id="{FD17A67C-8D12-4F56-70BB-5DF9C720D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1320800"/>
            <a:ext cx="3987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>
                <a:latin typeface="Times" pitchFamily="2" charset="0"/>
              </a:rPr>
              <a:t>(a) The inductive logic is deductively definable;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>
                <a:latin typeface="Times" pitchFamily="2" charset="0"/>
              </a:rPr>
              <a:t>(b) asymptotically stable; and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>
                <a:latin typeface="Times" pitchFamily="2" charset="0"/>
              </a:rPr>
              <a:t>(c) continuous,</a:t>
            </a:r>
          </a:p>
        </p:txBody>
      </p:sp>
      <p:sp>
        <p:nvSpPr>
          <p:cNvPr id="30730" name="TextBox 6">
            <a:extLst>
              <a:ext uri="{FF2B5EF4-FFF2-40B4-BE49-F238E27FC236}">
                <a16:creationId xmlns:a16="http://schemas.microsoft.com/office/drawing/2014/main" id="{A6F5FAEC-1F2D-CACE-2E27-56573D4AF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4005263"/>
            <a:ext cx="1279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THEN</a:t>
            </a:r>
          </a:p>
        </p:txBody>
      </p:sp>
      <p:sp>
        <p:nvSpPr>
          <p:cNvPr id="30731" name="TextBox 7">
            <a:extLst>
              <a:ext uri="{FF2B5EF4-FFF2-40B4-BE49-F238E27FC236}">
                <a16:creationId xmlns:a16="http://schemas.microsoft.com/office/drawing/2014/main" id="{C31ADDBF-D51A-53DB-24CB-C3C072C19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4046538"/>
            <a:ext cx="3987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all inductive strengths of support are the same.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(the trivial inductive logic).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14312980-DECE-4746-384E-9AD4A9062059}"/>
              </a:ext>
            </a:extLst>
          </p:cNvPr>
          <p:cNvSpPr/>
          <p:nvPr/>
        </p:nvSpPr>
        <p:spPr>
          <a:xfrm>
            <a:off x="2674938" y="3259138"/>
            <a:ext cx="568325" cy="52546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1AE51D26-4F62-E55B-CA72-9B856031DD8B}"/>
              </a:ext>
            </a:extLst>
          </p:cNvPr>
          <p:cNvGrpSpPr>
            <a:grpSpLocks/>
          </p:cNvGrpSpPr>
          <p:nvPr/>
        </p:nvGrpSpPr>
        <p:grpSpPr bwMode="auto">
          <a:xfrm>
            <a:off x="3421063" y="3429000"/>
            <a:ext cx="5324475" cy="1262063"/>
            <a:chOff x="3420533" y="3429000"/>
            <a:chExt cx="5325532" cy="1261533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D047731-9133-DB5B-8C94-16FE8988E256}"/>
                </a:ext>
              </a:extLst>
            </p:cNvPr>
            <p:cNvSpPr/>
            <p:nvPr/>
          </p:nvSpPr>
          <p:spPr>
            <a:xfrm>
              <a:off x="3420533" y="3429000"/>
              <a:ext cx="5003205" cy="1261533"/>
            </a:xfrm>
            <a:custGeom>
              <a:avLst/>
              <a:gdLst>
                <a:gd name="connsiteX0" fmla="*/ 0 w 5003800"/>
                <a:gd name="connsiteY0" fmla="*/ 0 h 1261533"/>
                <a:gd name="connsiteX1" fmla="*/ 5003800 w 5003800"/>
                <a:gd name="connsiteY1" fmla="*/ 397933 h 1261533"/>
                <a:gd name="connsiteX2" fmla="*/ 4682067 w 5003800"/>
                <a:gd name="connsiteY2" fmla="*/ 1261533 h 1261533"/>
                <a:gd name="connsiteX3" fmla="*/ 0 w 5003800"/>
                <a:gd name="connsiteY3" fmla="*/ 0 h 126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3800" h="1261533">
                  <a:moveTo>
                    <a:pt x="0" y="0"/>
                  </a:moveTo>
                  <a:lnTo>
                    <a:pt x="5003800" y="397933"/>
                  </a:lnTo>
                  <a:lnTo>
                    <a:pt x="4682067" y="1261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5" name="TextBox 11">
              <a:extLst>
                <a:ext uri="{FF2B5EF4-FFF2-40B4-BE49-F238E27FC236}">
                  <a16:creationId xmlns:a16="http://schemas.microsoft.com/office/drawing/2014/main" id="{92DA9E17-D03F-36B0-C2EA-6B0AE26F4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733800"/>
              <a:ext cx="257386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Proof method: principle of indifference thinking runs amok.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BE53AC28-4C22-6AEC-4828-15F3E0F797A9}"/>
              </a:ext>
            </a:extLst>
          </p:cNvPr>
          <p:cNvSpPr/>
          <p:nvPr/>
        </p:nvSpPr>
        <p:spPr>
          <a:xfrm>
            <a:off x="2427288" y="1143000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6" name="Title 1">
            <a:extLst>
              <a:ext uri="{FF2B5EF4-FFF2-40B4-BE49-F238E27FC236}">
                <a16:creationId xmlns:a16="http://schemas.microsoft.com/office/drawing/2014/main" id="{01AC84DF-876E-EF00-9EC0-8480C2B59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484313"/>
            <a:ext cx="4916488" cy="2957512"/>
          </a:xfrm>
        </p:spPr>
        <p:txBody>
          <a:bodyPr/>
          <a:lstStyle/>
          <a:p>
            <a:pPr algn="r"/>
            <a:r>
              <a:rPr lang="en-US" altLang="en-US" sz="5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Deductive Definability</a:t>
            </a:r>
            <a:endParaRPr lang="en-US" altLang="en-US" sz="24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A0ACC441-2BC5-FAAA-26E6-9F22A352C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7B50E523-1A24-0038-4E76-1F7D01809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111858B-80E9-A84A-BF17-A08C1062DECB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3B24C-5AB8-C946-8359-3DEBCCD7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Theory of Induction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E31B039-1DAA-8B43-84D5-60DD0C13E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356746"/>
            <a:ext cx="8664774" cy="576465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65113-23E8-A841-A985-EDE6C955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08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5">
            <a:extLst>
              <a:ext uri="{FF2B5EF4-FFF2-40B4-BE49-F238E27FC236}">
                <a16:creationId xmlns:a16="http://schemas.microsoft.com/office/drawing/2014/main" id="{BE4BA8AA-B279-B1EE-20F0-C9B225EC2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E706121-4AB7-0B4B-9E71-03DADD0688E0}" type="slidenum">
              <a:rPr lang="en-US" altLang="en-US" sz="1200">
                <a:solidFill>
                  <a:srgbClr val="898989"/>
                </a:solidFill>
                <a:latin typeface="Times" pitchFamily="2" charset="0"/>
                <a:ea typeface="ヒラギノ角ゴ Pro W3" panose="020B0300000000000000" pitchFamily="34" charset="-128"/>
                <a:cs typeface="Times" pitchFamily="2" charset="0"/>
              </a:rPr>
              <a:pPr eaLnBrk="1" hangingPunct="1"/>
              <a:t>20</a:t>
            </a:fld>
            <a:endParaRPr lang="en-US" altLang="en-US" sz="1200">
              <a:solidFill>
                <a:srgbClr val="898989"/>
              </a:solidFill>
              <a:latin typeface="Times" pitchFamily="2" charset="0"/>
              <a:ea typeface="ヒラギノ角ゴ Pro W3" panose="020B0300000000000000" pitchFamily="34" charset="-128"/>
              <a:cs typeface="Times" pitchFamily="2" charset="0"/>
            </a:endParaRPr>
          </a:p>
        </p:txBody>
      </p:sp>
      <p:sp>
        <p:nvSpPr>
          <p:cNvPr id="32770" name="Freeform 4">
            <a:extLst>
              <a:ext uri="{FF2B5EF4-FFF2-40B4-BE49-F238E27FC236}">
                <a16:creationId xmlns:a16="http://schemas.microsoft.com/office/drawing/2014/main" id="{9F3D71C2-B7EB-B407-3987-E02395B856D2}"/>
              </a:ext>
            </a:extLst>
          </p:cNvPr>
          <p:cNvSpPr>
            <a:spLocks/>
          </p:cNvSpPr>
          <p:nvPr/>
        </p:nvSpPr>
        <p:spPr bwMode="auto">
          <a:xfrm flipH="1" flipV="1">
            <a:off x="601663" y="152400"/>
            <a:ext cx="7991475" cy="1033463"/>
          </a:xfrm>
          <a:custGeom>
            <a:avLst/>
            <a:gdLst>
              <a:gd name="T0" fmla="*/ 2147483647 w 4928"/>
              <a:gd name="T1" fmla="*/ 2147483647 h 487"/>
              <a:gd name="T2" fmla="*/ 0 w 4928"/>
              <a:gd name="T3" fmla="*/ 0 h 487"/>
              <a:gd name="T4" fmla="*/ 2147483647 w 4928"/>
              <a:gd name="T5" fmla="*/ 2147483647 h 487"/>
              <a:gd name="T6" fmla="*/ 2147483647 w 4928"/>
              <a:gd name="T7" fmla="*/ 2147483647 h 487"/>
              <a:gd name="T8" fmla="*/ 2147483647 w 4928"/>
              <a:gd name="T9" fmla="*/ 2147483647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8"/>
              <a:gd name="T16" fmla="*/ 0 h 487"/>
              <a:gd name="T17" fmla="*/ 4928 w 492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8" h="487">
                <a:moveTo>
                  <a:pt x="295" y="487"/>
                </a:moveTo>
                <a:lnTo>
                  <a:pt x="0" y="0"/>
                </a:lnTo>
                <a:lnTo>
                  <a:pt x="4880" y="172"/>
                </a:lnTo>
                <a:lnTo>
                  <a:pt x="4928" y="297"/>
                </a:lnTo>
                <a:lnTo>
                  <a:pt x="295" y="487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95AB45E-F4A4-3BB5-5F07-30FC61518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96863"/>
            <a:ext cx="7442200" cy="712787"/>
          </a:xfrm>
        </p:spPr>
        <p:txBody>
          <a:bodyPr/>
          <a:lstStyle/>
          <a:p>
            <a:pPr algn="r"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Deductive Structure: </a:t>
            </a:r>
            <a:r>
              <a:rPr lang="en-US" altLang="en-US" sz="3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Finite Boolean Algebras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8D8FE85E-1327-F1F2-520A-33B6E7F3F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5100" y="6180138"/>
            <a:ext cx="1900238" cy="474662"/>
          </a:xfrm>
        </p:spPr>
        <p:txBody>
          <a:bodyPr/>
          <a:lstStyle/>
          <a:p>
            <a:pPr marL="0" indent="0"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  </a:t>
            </a:r>
          </a:p>
        </p:txBody>
      </p:sp>
      <p:sp>
        <p:nvSpPr>
          <p:cNvPr id="32773" name="Rectangle 15">
            <a:extLst>
              <a:ext uri="{FF2B5EF4-FFF2-40B4-BE49-F238E27FC236}">
                <a16:creationId xmlns:a16="http://schemas.microsoft.com/office/drawing/2014/main" id="{204F6D18-CD61-0B73-C965-A7E61A5F4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975" y="1263650"/>
            <a:ext cx="7011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Goal: Lay bare the deductive structure of ordinary sentential logic, free of  the distracting duplications: A = (AvA) = (A&amp;A) = (Av (A&amp;A)) = ….</a:t>
            </a:r>
          </a:p>
        </p:txBody>
      </p:sp>
      <p:sp>
        <p:nvSpPr>
          <p:cNvPr id="32774" name="Rectangle 16">
            <a:extLst>
              <a:ext uri="{FF2B5EF4-FFF2-40B4-BE49-F238E27FC236}">
                <a16:creationId xmlns:a16="http://schemas.microsoft.com/office/drawing/2014/main" id="{037D06C0-BC42-7EDA-A7B5-0510E4040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2033588"/>
            <a:ext cx="7553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All finite sets of sentences belong to one of a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one, two, three, four, … atom Boolean algebra:</a:t>
            </a: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25A97D27-AB28-F553-3AB9-9112122E07BF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881313"/>
            <a:ext cx="7796213" cy="3695700"/>
            <a:chOff x="336" y="1815"/>
            <a:chExt cx="4911" cy="2328"/>
          </a:xfrm>
        </p:grpSpPr>
        <p:sp>
          <p:nvSpPr>
            <p:cNvPr id="32777" name="Freeform 18">
              <a:extLst>
                <a:ext uri="{FF2B5EF4-FFF2-40B4-BE49-F238E27FC236}">
                  <a16:creationId xmlns:a16="http://schemas.microsoft.com/office/drawing/2014/main" id="{5E69E2DC-C10E-3343-FC2F-97EAFD5C1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" y="1940"/>
              <a:ext cx="1067" cy="480"/>
            </a:xfrm>
            <a:custGeom>
              <a:avLst/>
              <a:gdLst>
                <a:gd name="T0" fmla="*/ 167 w 1067"/>
                <a:gd name="T1" fmla="*/ 0 h 480"/>
                <a:gd name="T2" fmla="*/ 1067 w 1067"/>
                <a:gd name="T3" fmla="*/ 140 h 480"/>
                <a:gd name="T4" fmla="*/ 947 w 1067"/>
                <a:gd name="T5" fmla="*/ 360 h 480"/>
                <a:gd name="T6" fmla="*/ 0 w 1067"/>
                <a:gd name="T7" fmla="*/ 480 h 480"/>
                <a:gd name="T8" fmla="*/ 167 w 1067"/>
                <a:gd name="T9" fmla="*/ 0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7"/>
                <a:gd name="T16" fmla="*/ 0 h 480"/>
                <a:gd name="T17" fmla="*/ 1067 w 1067"/>
                <a:gd name="T18" fmla="*/ 480 h 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7" h="480">
                  <a:moveTo>
                    <a:pt x="167" y="0"/>
                  </a:moveTo>
                  <a:lnTo>
                    <a:pt x="1067" y="140"/>
                  </a:lnTo>
                  <a:lnTo>
                    <a:pt x="947" y="360"/>
                  </a:lnTo>
                  <a:lnTo>
                    <a:pt x="0" y="48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BEF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" name="Rectangle 7">
              <a:extLst>
                <a:ext uri="{FF2B5EF4-FFF2-40B4-BE49-F238E27FC236}">
                  <a16:creationId xmlns:a16="http://schemas.microsoft.com/office/drawing/2014/main" id="{AB6C6C36-6ED3-5CD9-004C-26CC31F4D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" y="3185"/>
              <a:ext cx="10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universally true</a:t>
              </a:r>
            </a:p>
          </p:txBody>
        </p:sp>
        <p:sp>
          <p:nvSpPr>
            <p:cNvPr id="32779" name="Rectangle 8">
              <a:extLst>
                <a:ext uri="{FF2B5EF4-FFF2-40B4-BE49-F238E27FC236}">
                  <a16:creationId xmlns:a16="http://schemas.microsoft.com/office/drawing/2014/main" id="{F80D6530-F0A1-8271-02FF-CCDE032FD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3543"/>
              <a:ext cx="8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contradiction</a:t>
              </a:r>
            </a:p>
          </p:txBody>
        </p:sp>
        <p:pic>
          <p:nvPicPr>
            <p:cNvPr id="32780" name="Picture 9" descr="Three atom algebra">
              <a:extLst>
                <a:ext uri="{FF2B5EF4-FFF2-40B4-BE49-F238E27FC236}">
                  <a16:creationId xmlns:a16="http://schemas.microsoft.com/office/drawing/2014/main" id="{537371D8-4BFF-97FC-4C2A-5619732EF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815"/>
              <a:ext cx="1702" cy="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1" name="Rectangle 10">
              <a:extLst>
                <a:ext uri="{FF2B5EF4-FFF2-40B4-BE49-F238E27FC236}">
                  <a16:creationId xmlns:a16="http://schemas.microsoft.com/office/drawing/2014/main" id="{9A164621-5388-7AA3-F681-8C640B3FB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908"/>
              <a:ext cx="1488" cy="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Three-atom</a:t>
              </a:r>
              <a:r>
                <a:rPr lang="en-US" altLang="en-US" sz="1800">
                  <a:latin typeface="Times" pitchFamily="2" charset="0"/>
                </a:rPr>
                <a:t> algebra.</a:t>
              </a: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Atoms a</a:t>
              </a:r>
              <a:r>
                <a:rPr lang="en-US" altLang="en-US" sz="1800" baseline="-25000">
                  <a:latin typeface="Times" pitchFamily="2" charset="0"/>
                </a:rPr>
                <a:t>1</a:t>
              </a:r>
              <a:r>
                <a:rPr lang="en-US" altLang="en-US" sz="1800">
                  <a:latin typeface="Times" pitchFamily="2" charset="0"/>
                </a:rPr>
                <a:t>, a</a:t>
              </a:r>
              <a:r>
                <a:rPr lang="en-US" altLang="en-US" sz="1800" baseline="-25000">
                  <a:latin typeface="Times" pitchFamily="2" charset="0"/>
                </a:rPr>
                <a:t>2</a:t>
              </a:r>
              <a:r>
                <a:rPr lang="en-US" altLang="en-US" sz="1800">
                  <a:latin typeface="Times" pitchFamily="2" charset="0"/>
                </a:rPr>
                <a:t>, a</a:t>
              </a:r>
              <a:r>
                <a:rPr lang="en-US" altLang="en-US" sz="1800" baseline="-25000">
                  <a:latin typeface="Times" pitchFamily="2" charset="0"/>
                </a:rPr>
                <a:t>3</a:t>
              </a:r>
              <a:r>
                <a:rPr lang="en-US" altLang="en-US" sz="1800">
                  <a:latin typeface="Times" pitchFamily="2" charset="0"/>
                </a:rPr>
                <a:t> are the logically strongest propositions that are not </a:t>
              </a:r>
            </a:p>
          </p:txBody>
        </p:sp>
        <p:pic>
          <p:nvPicPr>
            <p:cNvPr id="32782" name="Picture 12" descr="omega2">
              <a:extLst>
                <a:ext uri="{FF2B5EF4-FFF2-40B4-BE49-F238E27FC236}">
                  <a16:creationId xmlns:a16="http://schemas.microsoft.com/office/drawing/2014/main" id="{3EBD5A2A-58DF-E2F6-E4D7-42E862ED9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3128"/>
              <a:ext cx="26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3" name="Picture 13" descr="null2">
              <a:extLst>
                <a:ext uri="{FF2B5EF4-FFF2-40B4-BE49-F238E27FC236}">
                  <a16:creationId xmlns:a16="http://schemas.microsoft.com/office/drawing/2014/main" id="{63ADF041-923F-038F-08B5-3B78B793E1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" y="3512"/>
              <a:ext cx="24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4" name="Picture 14" descr="null2">
              <a:extLst>
                <a:ext uri="{FF2B5EF4-FFF2-40B4-BE49-F238E27FC236}">
                  <a16:creationId xmlns:a16="http://schemas.microsoft.com/office/drawing/2014/main" id="{CE0F76DE-28BC-8F1D-0E44-AA25DF05CF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" y="3640"/>
              <a:ext cx="12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5" name="Rectangle 19">
              <a:extLst>
                <a:ext uri="{FF2B5EF4-FFF2-40B4-BE49-F238E27FC236}">
                  <a16:creationId xmlns:a16="http://schemas.microsoft.com/office/drawing/2014/main" id="{45BD0AB8-3AE8-6309-75E0-BF1C0221C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9" y="1968"/>
              <a:ext cx="1343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>
                  <a:latin typeface="Times" pitchFamily="2" charset="0"/>
                </a:rPr>
                <a:t>Finitely</a:t>
              </a:r>
              <a:r>
                <a:rPr lang="en-US" altLang="en-US" sz="2000">
                  <a:latin typeface="Times" pitchFamily="2" charset="0"/>
                </a:rPr>
                <a:t> many</a:t>
              </a:r>
              <a:r>
                <a:rPr lang="en-US" altLang="en-US" sz="1800">
                  <a:latin typeface="Times" pitchFamily="2" charset="0"/>
                </a:rPr>
                <a:t> propositions closed under </a:t>
              </a:r>
              <a:r>
                <a:rPr lang="en-US" altLang="en-US">
                  <a:latin typeface="Times" pitchFamily="2" charset="0"/>
                </a:rPr>
                <a:t>v</a:t>
              </a:r>
              <a:r>
                <a:rPr lang="en-US" altLang="en-US" sz="1800">
                  <a:latin typeface="Times" pitchFamily="2" charset="0"/>
                </a:rPr>
                <a:t> (or), </a:t>
              </a:r>
              <a:r>
                <a:rPr lang="en-US" altLang="en-US">
                  <a:latin typeface="Times" pitchFamily="2" charset="0"/>
                </a:rPr>
                <a:t>&amp;</a:t>
              </a:r>
              <a:r>
                <a:rPr lang="en-US" altLang="en-US" sz="1800">
                  <a:latin typeface="Times" pitchFamily="2" charset="0"/>
                </a:rPr>
                <a:t> (and), </a:t>
              </a:r>
              <a:r>
                <a:rPr lang="en-US" altLang="en-US">
                  <a:latin typeface="Times" pitchFamily="2" charset="0"/>
                </a:rPr>
                <a:t>~</a:t>
              </a:r>
              <a:r>
                <a:rPr lang="en-US" altLang="en-US" sz="1800">
                  <a:latin typeface="Times" pitchFamily="2" charset="0"/>
                </a:rPr>
                <a:t> (negation).</a:t>
              </a: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</p:txBody>
        </p:sp>
      </p:grpSp>
      <p:sp>
        <p:nvSpPr>
          <p:cNvPr id="18" name="Freeform 17">
            <a:extLst>
              <a:ext uri="{FF2B5EF4-FFF2-40B4-BE49-F238E27FC236}">
                <a16:creationId xmlns:a16="http://schemas.microsoft.com/office/drawing/2014/main" id="{046789F1-01EA-BDB4-E8DF-FB58F16B1290}"/>
              </a:ext>
            </a:extLst>
          </p:cNvPr>
          <p:cNvSpPr/>
          <p:nvPr/>
        </p:nvSpPr>
        <p:spPr>
          <a:xfrm>
            <a:off x="533400" y="4894263"/>
            <a:ext cx="5156200" cy="744537"/>
          </a:xfrm>
          <a:custGeom>
            <a:avLst/>
            <a:gdLst>
              <a:gd name="connsiteX0" fmla="*/ 389467 w 5156200"/>
              <a:gd name="connsiteY0" fmla="*/ 0 h 745067"/>
              <a:gd name="connsiteX1" fmla="*/ 5105400 w 5156200"/>
              <a:gd name="connsiteY1" fmla="*/ 457200 h 745067"/>
              <a:gd name="connsiteX2" fmla="*/ 5156200 w 5156200"/>
              <a:gd name="connsiteY2" fmla="*/ 745067 h 745067"/>
              <a:gd name="connsiteX3" fmla="*/ 0 w 5156200"/>
              <a:gd name="connsiteY3" fmla="*/ 702734 h 745067"/>
              <a:gd name="connsiteX4" fmla="*/ 389467 w 5156200"/>
              <a:gd name="connsiteY4" fmla="*/ 0 h 74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6200" h="745067">
                <a:moveTo>
                  <a:pt x="389467" y="0"/>
                </a:moveTo>
                <a:lnTo>
                  <a:pt x="5105400" y="457200"/>
                </a:lnTo>
                <a:lnTo>
                  <a:pt x="5156200" y="745067"/>
                </a:lnTo>
                <a:lnTo>
                  <a:pt x="0" y="702734"/>
                </a:lnTo>
                <a:lnTo>
                  <a:pt x="389467" y="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561199B9-8D34-6D83-A826-DD9E691A99B5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2530475"/>
            <a:ext cx="7537450" cy="2333625"/>
            <a:chOff x="211663" y="2886228"/>
            <a:chExt cx="7536504" cy="2334195"/>
          </a:xfrm>
        </p:grpSpPr>
        <p:pic>
          <p:nvPicPr>
            <p:cNvPr id="34831" name="Picture 14" descr="computing machine.jpg">
              <a:extLst>
                <a:ext uri="{FF2B5EF4-FFF2-40B4-BE49-F238E27FC236}">
                  <a16:creationId xmlns:a16="http://schemas.microsoft.com/office/drawing/2014/main" id="{2CEC9D4A-6588-06AC-B222-4E1209596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63" y="2886228"/>
              <a:ext cx="3501293" cy="2334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32" name="Group 12">
              <a:extLst>
                <a:ext uri="{FF2B5EF4-FFF2-40B4-BE49-F238E27FC236}">
                  <a16:creationId xmlns:a16="http://schemas.microsoft.com/office/drawing/2014/main" id="{804DFDA6-2433-A89F-E920-315197A468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3675" y="3376940"/>
              <a:ext cx="4574492" cy="1438229"/>
              <a:chOff x="3656936" y="3284791"/>
              <a:chExt cx="4574492" cy="1438229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FB977086-1629-0482-5A7B-1678C14CE502}"/>
                  </a:ext>
                </a:extLst>
              </p:cNvPr>
              <p:cNvSpPr/>
              <p:nvPr/>
            </p:nvSpPr>
            <p:spPr>
              <a:xfrm rot="21328030">
                <a:off x="4061589" y="3462580"/>
                <a:ext cx="3588887" cy="1260783"/>
              </a:xfrm>
              <a:custGeom>
                <a:avLst/>
                <a:gdLst>
                  <a:gd name="connsiteX0" fmla="*/ 53192 w 3368373"/>
                  <a:gd name="connsiteY0" fmla="*/ 0 h 1260714"/>
                  <a:gd name="connsiteX1" fmla="*/ 332449 w 3368373"/>
                  <a:gd name="connsiteY1" fmla="*/ 33247 h 1260714"/>
                  <a:gd name="connsiteX2" fmla="*/ 3118368 w 3368373"/>
                  <a:gd name="connsiteY2" fmla="*/ 265975 h 1260714"/>
                  <a:gd name="connsiteX3" fmla="*/ 3178209 w 3368373"/>
                  <a:gd name="connsiteY3" fmla="*/ 1070550 h 1260714"/>
                  <a:gd name="connsiteX4" fmla="*/ 0 w 3368373"/>
                  <a:gd name="connsiteY4" fmla="*/ 937562 h 1260714"/>
                  <a:gd name="connsiteX5" fmla="*/ 53192 w 3368373"/>
                  <a:gd name="connsiteY5" fmla="*/ 0 h 126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8373" h="1260714">
                    <a:moveTo>
                      <a:pt x="53192" y="0"/>
                    </a:moveTo>
                    <a:lnTo>
                      <a:pt x="332449" y="33247"/>
                    </a:lnTo>
                    <a:lnTo>
                      <a:pt x="3118368" y="265975"/>
                    </a:lnTo>
                    <a:cubicBezTo>
                      <a:pt x="3140337" y="534009"/>
                      <a:pt x="3368373" y="1260714"/>
                      <a:pt x="3178209" y="1070550"/>
                    </a:cubicBezTo>
                    <a:lnTo>
                      <a:pt x="0" y="937562"/>
                    </a:lnTo>
                    <a:lnTo>
                      <a:pt x="53192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834" name="TextBox 5">
                <a:extLst>
                  <a:ext uri="{FF2B5EF4-FFF2-40B4-BE49-F238E27FC236}">
                    <a16:creationId xmlns:a16="http://schemas.microsoft.com/office/drawing/2014/main" id="{FA6DAC8C-0591-FFBF-1918-DDB17EE760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6936" y="3284791"/>
                <a:ext cx="4574492" cy="1138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543050" indent="-15430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600">
                    <a:latin typeface="Times" pitchFamily="2" charset="0"/>
                  </a:rPr>
                  <a:t>Calculus </a:t>
                </a:r>
                <a:r>
                  <a:rPr lang="en-US" altLang="en-US" sz="1800">
                    <a:latin typeface="Times" pitchFamily="2" charset="0"/>
                  </a:rPr>
                  <a:t>= strengths can by computed by explicit or implicit </a:t>
                </a:r>
                <a:r>
                  <a:rPr lang="en-US" altLang="en-US" sz="3200">
                    <a:latin typeface="Times" pitchFamily="2" charset="0"/>
                  </a:rPr>
                  <a:t>rules </a:t>
                </a:r>
                <a:endParaRPr lang="en-US" altLang="en-US" sz="1800">
                  <a:latin typeface="Times" pitchFamily="2" charset="0"/>
                </a:endParaRPr>
              </a:p>
            </p:txBody>
          </p:sp>
        </p:grp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3F867C84-8EE1-6476-4061-73407109659C}"/>
              </a:ext>
            </a:extLst>
          </p:cNvPr>
          <p:cNvSpPr/>
          <p:nvPr/>
        </p:nvSpPr>
        <p:spPr>
          <a:xfrm>
            <a:off x="731838" y="438150"/>
            <a:ext cx="7200900" cy="646113"/>
          </a:xfrm>
          <a:custGeom>
            <a:avLst/>
            <a:gdLst>
              <a:gd name="connsiteX0" fmla="*/ 279257 w 7200838"/>
              <a:gd name="connsiteY0" fmla="*/ 0 h 644989"/>
              <a:gd name="connsiteX1" fmla="*/ 7140997 w 7200838"/>
              <a:gd name="connsiteY1" fmla="*/ 299222 h 644989"/>
              <a:gd name="connsiteX2" fmla="*/ 7200838 w 7200838"/>
              <a:gd name="connsiteY2" fmla="*/ 644989 h 644989"/>
              <a:gd name="connsiteX3" fmla="*/ 0 w 7200838"/>
              <a:gd name="connsiteY3" fmla="*/ 644989 h 644989"/>
              <a:gd name="connsiteX4" fmla="*/ 279257 w 7200838"/>
              <a:gd name="connsiteY4" fmla="*/ 0 h 64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838" h="644989">
                <a:moveTo>
                  <a:pt x="279257" y="0"/>
                </a:moveTo>
                <a:lnTo>
                  <a:pt x="7140997" y="299222"/>
                </a:lnTo>
                <a:lnTo>
                  <a:pt x="7200838" y="644989"/>
                </a:lnTo>
                <a:lnTo>
                  <a:pt x="0" y="644989"/>
                </a:lnTo>
                <a:lnTo>
                  <a:pt x="279257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19" name="Title 1">
            <a:extLst>
              <a:ext uri="{FF2B5EF4-FFF2-40B4-BE49-F238E27FC236}">
                <a16:creationId xmlns:a16="http://schemas.microsoft.com/office/drawing/2014/main" id="{B2DA0C64-FF6D-E9C3-A8A0-701F16DE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Inductive strengths of support</a:t>
            </a:r>
          </a:p>
        </p:txBody>
      </p:sp>
      <p:sp>
        <p:nvSpPr>
          <p:cNvPr id="34820" name="Content Placeholder 2">
            <a:extLst>
              <a:ext uri="{FF2B5EF4-FFF2-40B4-BE49-F238E27FC236}">
                <a16:creationId xmlns:a16="http://schemas.microsoft.com/office/drawing/2014/main" id="{36CBD486-BF50-77C9-FC3B-3A56F8AE6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4821" name="Slide Number Placeholder 3">
            <a:extLst>
              <a:ext uri="{FF2B5EF4-FFF2-40B4-BE49-F238E27FC236}">
                <a16:creationId xmlns:a16="http://schemas.microsoft.com/office/drawing/2014/main" id="{B1C668B2-5255-12EA-9AF4-DE5C38FE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96EE0D-1607-3D4A-AA02-AC992BCF7873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45C5C0E0-5C31-A2E3-691B-27F1029674B5}"/>
              </a:ext>
            </a:extLst>
          </p:cNvPr>
          <p:cNvGrpSpPr>
            <a:grpSpLocks/>
          </p:cNvGrpSpPr>
          <p:nvPr/>
        </p:nvGrpSpPr>
        <p:grpSpPr bwMode="auto">
          <a:xfrm>
            <a:off x="1924050" y="1412875"/>
            <a:ext cx="5000625" cy="1333500"/>
            <a:chOff x="671547" y="1649045"/>
            <a:chExt cx="5000027" cy="1333857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9726C30-6173-F644-D933-5A656DC47079}"/>
                </a:ext>
              </a:extLst>
            </p:cNvPr>
            <p:cNvSpPr/>
            <p:nvPr/>
          </p:nvSpPr>
          <p:spPr>
            <a:xfrm>
              <a:off x="1203296" y="1722090"/>
              <a:ext cx="3368272" cy="1260812"/>
            </a:xfrm>
            <a:custGeom>
              <a:avLst/>
              <a:gdLst>
                <a:gd name="connsiteX0" fmla="*/ 53192 w 3368373"/>
                <a:gd name="connsiteY0" fmla="*/ 0 h 1260714"/>
                <a:gd name="connsiteX1" fmla="*/ 332449 w 3368373"/>
                <a:gd name="connsiteY1" fmla="*/ 33247 h 1260714"/>
                <a:gd name="connsiteX2" fmla="*/ 3118368 w 3368373"/>
                <a:gd name="connsiteY2" fmla="*/ 265975 h 1260714"/>
                <a:gd name="connsiteX3" fmla="*/ 3178209 w 3368373"/>
                <a:gd name="connsiteY3" fmla="*/ 1070550 h 1260714"/>
                <a:gd name="connsiteX4" fmla="*/ 0 w 3368373"/>
                <a:gd name="connsiteY4" fmla="*/ 937562 h 1260714"/>
                <a:gd name="connsiteX5" fmla="*/ 53192 w 3368373"/>
                <a:gd name="connsiteY5" fmla="*/ 0 h 126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8373" h="1260714">
                  <a:moveTo>
                    <a:pt x="53192" y="0"/>
                  </a:moveTo>
                  <a:lnTo>
                    <a:pt x="332449" y="33247"/>
                  </a:lnTo>
                  <a:lnTo>
                    <a:pt x="3118368" y="265975"/>
                  </a:lnTo>
                  <a:cubicBezTo>
                    <a:pt x="3140337" y="534009"/>
                    <a:pt x="3368373" y="1260714"/>
                    <a:pt x="3178209" y="1070550"/>
                  </a:cubicBezTo>
                  <a:lnTo>
                    <a:pt x="0" y="937562"/>
                  </a:lnTo>
                  <a:lnTo>
                    <a:pt x="53192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830" name="TextBox 4">
              <a:extLst>
                <a:ext uri="{FF2B5EF4-FFF2-40B4-BE49-F238E27FC236}">
                  <a16:creationId xmlns:a16="http://schemas.microsoft.com/office/drawing/2014/main" id="{4C99060E-D11F-E817-509D-42EB9EE4C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547" y="1649045"/>
              <a:ext cx="5000027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316038" indent="-131603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400">
                  <a:latin typeface="Times" pitchFamily="2" charset="0"/>
                </a:rPr>
                <a:t>[A|B]</a:t>
              </a:r>
              <a:r>
                <a:rPr lang="en-US" altLang="en-US" sz="1800">
                  <a:latin typeface="Times" pitchFamily="2" charset="0"/>
                </a:rPr>
                <a:t> = Strength of inductive support that proposition </a:t>
              </a:r>
              <a:r>
                <a:rPr lang="en-US" altLang="en-US" sz="3600">
                  <a:latin typeface="Times" pitchFamily="2" charset="0"/>
                </a:rPr>
                <a:t>B</a:t>
              </a:r>
              <a:r>
                <a:rPr lang="en-US" altLang="en-US" sz="1800">
                  <a:latin typeface="Times" pitchFamily="2" charset="0"/>
                </a:rPr>
                <a:t> affords to </a:t>
              </a:r>
              <a:r>
                <a:rPr lang="en-US" altLang="en-US" sz="3200">
                  <a:latin typeface="Times" pitchFamily="2" charset="0"/>
                </a:rPr>
                <a:t>A</a:t>
              </a:r>
              <a:endParaRPr lang="en-US" altLang="en-US" sz="1800">
                <a:latin typeface="Times" pitchFamily="2" charset="0"/>
              </a:endParaRPr>
            </a:p>
          </p:txBody>
        </p:sp>
      </p:grpSp>
      <p:grpSp>
        <p:nvGrpSpPr>
          <p:cNvPr id="5" name="Group 21">
            <a:extLst>
              <a:ext uri="{FF2B5EF4-FFF2-40B4-BE49-F238E27FC236}">
                <a16:creationId xmlns:a16="http://schemas.microsoft.com/office/drawing/2014/main" id="{A07FAE73-21E5-E3A5-5EF8-0CCE50CD6468}"/>
              </a:ext>
            </a:extLst>
          </p:cNvPr>
          <p:cNvGrpSpPr>
            <a:grpSpLocks/>
          </p:cNvGrpSpPr>
          <p:nvPr/>
        </p:nvGrpSpPr>
        <p:grpSpPr bwMode="auto">
          <a:xfrm>
            <a:off x="117475" y="4894263"/>
            <a:ext cx="8010525" cy="1136650"/>
            <a:chOff x="116945" y="4893735"/>
            <a:chExt cx="8011054" cy="1137624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6A66E9-7D2E-A19F-2016-3EBA870934E8}"/>
                </a:ext>
              </a:extLst>
            </p:cNvPr>
            <p:cNvSpPr/>
            <p:nvPr/>
          </p:nvSpPr>
          <p:spPr>
            <a:xfrm>
              <a:off x="626567" y="4893735"/>
              <a:ext cx="7196612" cy="1083603"/>
            </a:xfrm>
            <a:custGeom>
              <a:avLst/>
              <a:gdLst>
                <a:gd name="connsiteX0" fmla="*/ 203200 w 7196667"/>
                <a:gd name="connsiteY0" fmla="*/ 0 h 1083733"/>
                <a:gd name="connsiteX1" fmla="*/ 254000 w 7196667"/>
                <a:gd name="connsiteY1" fmla="*/ 0 h 1083733"/>
                <a:gd name="connsiteX2" fmla="*/ 7095067 w 7196667"/>
                <a:gd name="connsiteY2" fmla="*/ 440267 h 1083733"/>
                <a:gd name="connsiteX3" fmla="*/ 7196667 w 7196667"/>
                <a:gd name="connsiteY3" fmla="*/ 1049867 h 1083733"/>
                <a:gd name="connsiteX4" fmla="*/ 0 w 7196667"/>
                <a:gd name="connsiteY4" fmla="*/ 1083733 h 1083733"/>
                <a:gd name="connsiteX5" fmla="*/ 203200 w 7196667"/>
                <a:gd name="connsiteY5" fmla="*/ 0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6667" h="1083733">
                  <a:moveTo>
                    <a:pt x="203200" y="0"/>
                  </a:moveTo>
                  <a:lnTo>
                    <a:pt x="254000" y="0"/>
                  </a:lnTo>
                  <a:lnTo>
                    <a:pt x="7095067" y="440267"/>
                  </a:lnTo>
                  <a:lnTo>
                    <a:pt x="7196667" y="1049867"/>
                  </a:lnTo>
                  <a:lnTo>
                    <a:pt x="0" y="108373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825" name="TextBox 16">
              <a:extLst>
                <a:ext uri="{FF2B5EF4-FFF2-40B4-BE49-F238E27FC236}">
                  <a16:creationId xmlns:a16="http://schemas.microsoft.com/office/drawing/2014/main" id="{0C08E276-ECFE-A2D5-507A-744CA7EF6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945" y="4954141"/>
              <a:ext cx="2243667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3200">
                  <a:latin typeface="Times" pitchFamily="2" charset="0"/>
                </a:rPr>
                <a:t>Deductive definability</a:t>
              </a:r>
            </a:p>
          </p:txBody>
        </p:sp>
        <p:sp>
          <p:nvSpPr>
            <p:cNvPr id="34826" name="TextBox 17">
              <a:extLst>
                <a:ext uri="{FF2B5EF4-FFF2-40B4-BE49-F238E27FC236}">
                  <a16:creationId xmlns:a16="http://schemas.microsoft.com/office/drawing/2014/main" id="{B989261E-F73A-2496-46D5-F97AEDA58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6266" y="5147733"/>
              <a:ext cx="155786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>
                  <a:latin typeface="Times" pitchFamily="2" charset="0"/>
                </a:rPr>
                <a:t>Deductive Structure</a:t>
              </a:r>
            </a:p>
          </p:txBody>
        </p:sp>
        <p:sp>
          <p:nvSpPr>
            <p:cNvPr id="34827" name="TextBox 18">
              <a:extLst>
                <a:ext uri="{FF2B5EF4-FFF2-40B4-BE49-F238E27FC236}">
                  <a16:creationId xmlns:a16="http://schemas.microsoft.com/office/drawing/2014/main" id="{22B648EB-B792-5EA4-D9C2-0A3714E04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6599" y="5333999"/>
              <a:ext cx="7661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fixes</a:t>
              </a:r>
            </a:p>
          </p:txBody>
        </p:sp>
        <p:sp>
          <p:nvSpPr>
            <p:cNvPr id="34828" name="TextBox 19">
              <a:extLst>
                <a:ext uri="{FF2B5EF4-FFF2-40B4-BE49-F238E27FC236}">
                  <a16:creationId xmlns:a16="http://schemas.microsoft.com/office/drawing/2014/main" id="{0F31BC51-2099-9F74-F825-76B56BAA0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4866" y="5156198"/>
              <a:ext cx="263313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Inductive strengths of support.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EF93F930-53FB-312D-13B9-6F8A56D53C62}"/>
              </a:ext>
            </a:extLst>
          </p:cNvPr>
          <p:cNvSpPr/>
          <p:nvPr/>
        </p:nvSpPr>
        <p:spPr>
          <a:xfrm>
            <a:off x="381000" y="1643063"/>
            <a:ext cx="3471863" cy="2276475"/>
          </a:xfrm>
          <a:custGeom>
            <a:avLst/>
            <a:gdLst>
              <a:gd name="connsiteX0" fmla="*/ 279400 w 3471333"/>
              <a:gd name="connsiteY0" fmla="*/ 0 h 2277534"/>
              <a:gd name="connsiteX1" fmla="*/ 279400 w 3471333"/>
              <a:gd name="connsiteY1" fmla="*/ 0 h 2277534"/>
              <a:gd name="connsiteX2" fmla="*/ 3471333 w 3471333"/>
              <a:gd name="connsiteY2" fmla="*/ 169334 h 2277534"/>
              <a:gd name="connsiteX3" fmla="*/ 3386667 w 3471333"/>
              <a:gd name="connsiteY3" fmla="*/ 2277534 h 2277534"/>
              <a:gd name="connsiteX4" fmla="*/ 0 w 3471333"/>
              <a:gd name="connsiteY4" fmla="*/ 2048934 h 2277534"/>
              <a:gd name="connsiteX5" fmla="*/ 279400 w 3471333"/>
              <a:gd name="connsiteY5" fmla="*/ 0 h 227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333" h="2277534">
                <a:moveTo>
                  <a:pt x="279400" y="0"/>
                </a:moveTo>
                <a:lnTo>
                  <a:pt x="279400" y="0"/>
                </a:lnTo>
                <a:lnTo>
                  <a:pt x="3471333" y="169334"/>
                </a:lnTo>
                <a:lnTo>
                  <a:pt x="3386667" y="2277534"/>
                </a:lnTo>
                <a:lnTo>
                  <a:pt x="0" y="2048934"/>
                </a:lnTo>
                <a:lnTo>
                  <a:pt x="27940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2" name="Title 1">
            <a:extLst>
              <a:ext uri="{FF2B5EF4-FFF2-40B4-BE49-F238E27FC236}">
                <a16:creationId xmlns:a16="http://schemas.microsoft.com/office/drawing/2014/main" id="{5E65BF3A-1228-D233-C8BF-748DB91A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Deductively </a:t>
            </a:r>
            <a:r>
              <a:rPr lang="en-US" altLang="en-US" sz="4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Definable </a:t>
            </a:r>
            <a:r>
              <a:rPr lang="en-US" altLang="en-US" sz="36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Logic of Induction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042E12F3-259A-D02F-B328-70857EBE7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DE940A86-62B4-C640-AB5C-247C7F5B0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5653B9D-F953-2842-9257-393EC5750E07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22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35845" name="TextBox 6">
            <a:extLst>
              <a:ext uri="{FF2B5EF4-FFF2-40B4-BE49-F238E27FC236}">
                <a16:creationId xmlns:a16="http://schemas.microsoft.com/office/drawing/2014/main" id="{EC7F438D-EE92-793F-9AC1-B887B5D26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1479550"/>
            <a:ext cx="376396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latin typeface="Times" pitchFamily="2" charset="0"/>
              </a:rPr>
              <a:t>Explicit </a:t>
            </a:r>
            <a:r>
              <a:rPr lang="en-US" altLang="en-US" sz="2000" i="1">
                <a:latin typeface="Times" pitchFamily="2" charset="0"/>
              </a:rPr>
              <a:t>definition of [A</a:t>
            </a:r>
            <a:r>
              <a:rPr lang="en-US" altLang="en-US" sz="2000" i="1" baseline="-25000">
                <a:latin typeface="Times" pitchFamily="2" charset="0"/>
              </a:rPr>
              <a:t>i</a:t>
            </a:r>
            <a:r>
              <a:rPr lang="en-US" altLang="en-US" sz="2000" i="1">
                <a:latin typeface="Times" pitchFamily="2" charset="0"/>
              </a:rPr>
              <a:t>| A</a:t>
            </a:r>
            <a:r>
              <a:rPr lang="en-US" altLang="en-US" sz="2000" i="1" baseline="-25000">
                <a:latin typeface="Times" pitchFamily="2" charset="0"/>
              </a:rPr>
              <a:t>k</a:t>
            </a:r>
            <a:r>
              <a:rPr lang="en-US" altLang="en-US" sz="2000" i="1">
                <a:latin typeface="Times" pitchFamily="2" charset="0"/>
              </a:rPr>
              <a:t>]</a:t>
            </a:r>
          </a:p>
          <a:p>
            <a:pPr eaLnBrk="1" hangingPunct="1"/>
            <a:r>
              <a:rPr lang="en-US" altLang="en-US" sz="2000" i="1">
                <a:latin typeface="Times" pitchFamily="2" charset="0"/>
              </a:rPr>
              <a:t>for i, k = 1, ..., m </a:t>
            </a:r>
            <a:endParaRPr lang="en-US" altLang="en-US" sz="2000">
              <a:latin typeface="Times" pitchFamily="2" charset="0"/>
            </a:endParaRP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[A</a:t>
            </a:r>
            <a:r>
              <a:rPr lang="en-US" altLang="en-US" sz="1800" baseline="-25000">
                <a:latin typeface="Times" pitchFamily="2" charset="0"/>
              </a:rPr>
              <a:t>i</a:t>
            </a:r>
            <a:r>
              <a:rPr lang="en-US" altLang="en-US" sz="1800">
                <a:latin typeface="Times" pitchFamily="2" charset="0"/>
              </a:rPr>
              <a:t>|A</a:t>
            </a:r>
            <a:r>
              <a:rPr lang="en-US" altLang="en-US" sz="1800" baseline="-25000">
                <a:latin typeface="Times" pitchFamily="2" charset="0"/>
              </a:rPr>
              <a:t>k</a:t>
            </a:r>
            <a:r>
              <a:rPr lang="en-US" altLang="en-US" sz="1800">
                <a:latin typeface="Times" pitchFamily="2" charset="0"/>
              </a:rPr>
              <a:t>] = formula that mentions only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• the deductive relations among</a:t>
            </a:r>
            <a:br>
              <a:rPr lang="en-US" altLang="en-US" sz="1800">
                <a:latin typeface="Times" pitchFamily="2" charset="0"/>
              </a:rPr>
            </a:br>
            <a:r>
              <a:rPr lang="en-US" altLang="en-US" sz="1800">
                <a:latin typeface="Times" pitchFamily="2" charset="0"/>
              </a:rPr>
              <a:t>{A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A</a:t>
            </a:r>
            <a:r>
              <a:rPr lang="en-US" altLang="en-US" sz="1800" baseline="-25000">
                <a:latin typeface="Times" pitchFamily="2" charset="0"/>
              </a:rPr>
              <a:t>2</a:t>
            </a:r>
            <a:r>
              <a:rPr lang="en-US" altLang="en-US" sz="1800">
                <a:latin typeface="Times" pitchFamily="2" charset="0"/>
              </a:rPr>
              <a:t>, ..., A</a:t>
            </a:r>
            <a:r>
              <a:rPr lang="en-US" altLang="en-US" sz="1800" baseline="-25000">
                <a:latin typeface="Times" pitchFamily="2" charset="0"/>
              </a:rPr>
              <a:t>m</a:t>
            </a:r>
            <a:r>
              <a:rPr lang="en-US" altLang="en-US" sz="1800">
                <a:latin typeface="Times" pitchFamily="2" charset="0"/>
              </a:rPr>
              <a:t>}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• their deductive relations to the atoms of the algebra Ω.</a:t>
            </a:r>
          </a:p>
        </p:txBody>
      </p:sp>
      <p:sp>
        <p:nvSpPr>
          <p:cNvPr id="35846" name="TextBox 7">
            <a:extLst>
              <a:ext uri="{FF2B5EF4-FFF2-40B4-BE49-F238E27FC236}">
                <a16:creationId xmlns:a16="http://schemas.microsoft.com/office/drawing/2014/main" id="{5C5626A8-4989-F7E3-9DEA-D85310C2A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4306888"/>
            <a:ext cx="27955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E.g. classical probability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[A|B] = P(A|B) = #A&amp;B/#B</a:t>
            </a: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A15AE055-19C5-CAAA-747B-F92E61198557}"/>
              </a:ext>
            </a:extLst>
          </p:cNvPr>
          <p:cNvGrpSpPr>
            <a:grpSpLocks/>
          </p:cNvGrpSpPr>
          <p:nvPr/>
        </p:nvGrpSpPr>
        <p:grpSpPr bwMode="auto">
          <a:xfrm>
            <a:off x="4945063" y="1465263"/>
            <a:ext cx="3868737" cy="3694112"/>
            <a:chOff x="4944534" y="1464733"/>
            <a:chExt cx="3869266" cy="3694527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035FD69-7A42-D3CB-4862-9C8758B0D9D9}"/>
                </a:ext>
              </a:extLst>
            </p:cNvPr>
            <p:cNvSpPr/>
            <p:nvPr/>
          </p:nvSpPr>
          <p:spPr>
            <a:xfrm>
              <a:off x="4969937" y="1583808"/>
              <a:ext cx="3564424" cy="2792727"/>
            </a:xfrm>
            <a:custGeom>
              <a:avLst/>
              <a:gdLst>
                <a:gd name="connsiteX0" fmla="*/ 254000 w 3564467"/>
                <a:gd name="connsiteY0" fmla="*/ 0 h 2633133"/>
                <a:gd name="connsiteX1" fmla="*/ 3564467 w 3564467"/>
                <a:gd name="connsiteY1" fmla="*/ 169333 h 2633133"/>
                <a:gd name="connsiteX2" fmla="*/ 3454400 w 3564467"/>
                <a:gd name="connsiteY2" fmla="*/ 2633133 h 2633133"/>
                <a:gd name="connsiteX3" fmla="*/ 0 w 3564467"/>
                <a:gd name="connsiteY3" fmla="*/ 2573866 h 2633133"/>
                <a:gd name="connsiteX4" fmla="*/ 254000 w 3564467"/>
                <a:gd name="connsiteY4" fmla="*/ 0 h 263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4467" h="2633133">
                  <a:moveTo>
                    <a:pt x="254000" y="0"/>
                  </a:moveTo>
                  <a:lnTo>
                    <a:pt x="3564467" y="169333"/>
                  </a:lnTo>
                  <a:lnTo>
                    <a:pt x="3454400" y="2633133"/>
                  </a:lnTo>
                  <a:lnTo>
                    <a:pt x="0" y="2573866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50" name="TextBox 9">
              <a:extLst>
                <a:ext uri="{FF2B5EF4-FFF2-40B4-BE49-F238E27FC236}">
                  <a16:creationId xmlns:a16="http://schemas.microsoft.com/office/drawing/2014/main" id="{9D65D50E-296C-B4CA-8AD2-DE429076F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7402" y="1464733"/>
              <a:ext cx="3826398" cy="3029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 dirty="0">
                  <a:latin typeface="Times" pitchFamily="2" charset="0"/>
                </a:rPr>
                <a:t>Implicit </a:t>
              </a:r>
              <a:r>
                <a:rPr lang="en-US" altLang="en-US" sz="2000" i="1" dirty="0">
                  <a:latin typeface="Times" pitchFamily="2" charset="0"/>
                </a:rPr>
                <a:t>definition of [A</a:t>
              </a:r>
              <a:r>
                <a:rPr lang="en-US" altLang="en-US" sz="2000" i="1" baseline="-25000" dirty="0">
                  <a:latin typeface="Times" pitchFamily="2" charset="0"/>
                </a:rPr>
                <a:t>i</a:t>
              </a:r>
              <a:r>
                <a:rPr lang="en-US" altLang="en-US" sz="2000" i="1" dirty="0">
                  <a:latin typeface="Times" pitchFamily="2" charset="0"/>
                </a:rPr>
                <a:t>| A</a:t>
              </a:r>
              <a:r>
                <a:rPr lang="en-US" altLang="en-US" sz="2000" i="1" baseline="-25000" dirty="0">
                  <a:latin typeface="Times" pitchFamily="2" charset="0"/>
                </a:rPr>
                <a:t>k</a:t>
              </a:r>
              <a:r>
                <a:rPr lang="en-US" altLang="en-US" sz="2000" i="1" dirty="0">
                  <a:latin typeface="Times" pitchFamily="2" charset="0"/>
                </a:rPr>
                <a:t>]</a:t>
              </a:r>
            </a:p>
            <a:p>
              <a:pPr eaLnBrk="1" hangingPunct="1"/>
              <a:r>
                <a:rPr lang="en-US" altLang="en-US" sz="2000" i="1" dirty="0">
                  <a:latin typeface="Times" pitchFamily="2" charset="0"/>
                </a:rPr>
                <a:t> for </a:t>
              </a:r>
              <a:r>
                <a:rPr lang="en-US" altLang="en-US" sz="2000" i="1" dirty="0" err="1">
                  <a:latin typeface="Times" pitchFamily="2" charset="0"/>
                </a:rPr>
                <a:t>i</a:t>
              </a:r>
              <a:r>
                <a:rPr lang="en-US" altLang="en-US" sz="2000" i="1" dirty="0">
                  <a:latin typeface="Times" pitchFamily="2" charset="0"/>
                </a:rPr>
                <a:t>, k = 1, ..., m</a:t>
              </a:r>
            </a:p>
            <a:p>
              <a:pPr eaLnBrk="1" hangingPunct="1"/>
              <a:endParaRPr lang="en-US" altLang="en-US" sz="1800" i="1" dirty="0">
                <a:latin typeface="Times" pitchFamily="2" charset="0"/>
              </a:endParaRPr>
            </a:p>
            <a:p>
              <a:pPr eaLnBrk="1" hangingPunct="1"/>
              <a:r>
                <a:rPr lang="en-US" altLang="en-US" sz="1800" dirty="0">
                  <a:latin typeface="Times" pitchFamily="2" charset="0"/>
                </a:rPr>
                <a:t>Sentences that mention only</a:t>
              </a:r>
            </a:p>
            <a:p>
              <a:pPr eaLnBrk="1" hangingPunct="1"/>
              <a:r>
                <a:rPr lang="en-US" altLang="en-US" sz="1800" dirty="0">
                  <a:latin typeface="Times" pitchFamily="2" charset="0"/>
                </a:rPr>
                <a:t>• the strengths [</a:t>
              </a:r>
              <a:r>
                <a:rPr lang="en-US" altLang="en-US" sz="1800" dirty="0" err="1">
                  <a:latin typeface="Times" pitchFamily="2" charset="0"/>
                </a:rPr>
                <a:t>A</a:t>
              </a:r>
              <a:r>
                <a:rPr lang="en-US" altLang="en-US" sz="1800" baseline="-25000" dirty="0" err="1">
                  <a:latin typeface="Times" pitchFamily="2" charset="0"/>
                </a:rPr>
                <a:t>i</a:t>
              </a:r>
              <a:r>
                <a:rPr lang="en-US" altLang="en-US" sz="1800" dirty="0" err="1">
                  <a:latin typeface="Times" pitchFamily="2" charset="0"/>
                </a:rPr>
                <a:t>|A</a:t>
              </a:r>
              <a:r>
                <a:rPr lang="en-US" altLang="en-US" sz="1800" baseline="-25000" dirty="0" err="1">
                  <a:latin typeface="Times" pitchFamily="2" charset="0"/>
                </a:rPr>
                <a:t>k</a:t>
              </a:r>
              <a:r>
                <a:rPr lang="en-US" altLang="en-US" sz="1800" dirty="0">
                  <a:latin typeface="Times" pitchFamily="2" charset="0"/>
                </a:rPr>
                <a:t>]</a:t>
              </a:r>
            </a:p>
            <a:p>
              <a:pPr eaLnBrk="1" hangingPunct="1"/>
              <a:r>
                <a:rPr lang="en-US" altLang="en-US" sz="1800" dirty="0">
                  <a:latin typeface="Times" pitchFamily="2" charset="0"/>
                </a:rPr>
                <a:t>• the </a:t>
              </a:r>
              <a:r>
                <a:rPr lang="en-US" altLang="en-US" sz="1800">
                  <a:latin typeface="Times" pitchFamily="2" charset="0"/>
                </a:rPr>
                <a:t>deductive relations among </a:t>
              </a:r>
              <a:br>
                <a:rPr lang="en-US" altLang="en-US" sz="1800">
                  <a:latin typeface="Times" pitchFamily="2" charset="0"/>
                </a:rPr>
              </a:br>
              <a:r>
                <a:rPr lang="en-US" altLang="en-US" sz="1800">
                  <a:latin typeface="Times" pitchFamily="2" charset="0"/>
                </a:rPr>
                <a:t>     A</a:t>
              </a:r>
              <a:r>
                <a:rPr lang="en-US" altLang="en-US" sz="1800" baseline="-25000">
                  <a:latin typeface="Times" pitchFamily="2" charset="0"/>
                </a:rPr>
                <a:t>1</a:t>
              </a:r>
              <a:r>
                <a:rPr lang="en-US" altLang="en-US" sz="1800" dirty="0">
                  <a:latin typeface="Times" pitchFamily="2" charset="0"/>
                </a:rPr>
                <a:t>, A</a:t>
              </a:r>
              <a:r>
                <a:rPr lang="en-US" altLang="en-US" sz="1800" baseline="-25000" dirty="0">
                  <a:latin typeface="Times" pitchFamily="2" charset="0"/>
                </a:rPr>
                <a:t>2</a:t>
              </a:r>
              <a:r>
                <a:rPr lang="en-US" altLang="en-US" sz="1800" dirty="0">
                  <a:latin typeface="Times" pitchFamily="2" charset="0"/>
                </a:rPr>
                <a:t>, ..., A</a:t>
              </a:r>
              <a:r>
                <a:rPr lang="en-US" altLang="en-US" sz="1800" baseline="-25000" dirty="0">
                  <a:latin typeface="Times" pitchFamily="2" charset="0"/>
                </a:rPr>
                <a:t>m</a:t>
              </a:r>
              <a:endParaRPr lang="en-US" altLang="en-US" sz="1800" dirty="0">
                <a:latin typeface="Times" pitchFamily="2" charset="0"/>
              </a:endParaRPr>
            </a:p>
            <a:p>
              <a:pPr eaLnBrk="1" hangingPunct="1"/>
              <a:r>
                <a:rPr lang="en-US" altLang="en-US" sz="1800" dirty="0">
                  <a:latin typeface="Times" pitchFamily="2" charset="0"/>
                </a:rPr>
                <a:t>• their deductive relations to the atoms of the algebra </a:t>
              </a:r>
              <a:r>
                <a:rPr lang="en-US" altLang="en-US" sz="1800" dirty="0" err="1">
                  <a:latin typeface="Times" pitchFamily="2" charset="0"/>
                </a:rPr>
                <a:t>Ω</a:t>
              </a:r>
              <a:r>
                <a:rPr lang="en-US" altLang="en-US" sz="1800" dirty="0">
                  <a:latin typeface="Times" pitchFamily="2" charset="0"/>
                </a:rPr>
                <a:t>.</a:t>
              </a:r>
            </a:p>
            <a:p>
              <a:pPr eaLnBrk="1" hangingPunct="1"/>
              <a:r>
                <a:rPr lang="en-US" altLang="en-US" sz="1600" dirty="0">
                  <a:latin typeface="Times" pitchFamily="2" charset="0"/>
                </a:rPr>
                <a:t>The sentences uniquely fix the strengths.</a:t>
              </a:r>
            </a:p>
          </p:txBody>
        </p:sp>
        <p:sp>
          <p:nvSpPr>
            <p:cNvPr id="35851" name="TextBox 10">
              <a:extLst>
                <a:ext uri="{FF2B5EF4-FFF2-40B4-BE49-F238E27FC236}">
                  <a16:creationId xmlns:a16="http://schemas.microsoft.com/office/drawing/2014/main" id="{C039B716-52F5-18CD-3B31-AF2CA63D78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534" y="4512734"/>
              <a:ext cx="3428940" cy="646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E.g. Kolmogorov axioms plus equiprobability of atoms.</a:t>
              </a:r>
            </a:p>
          </p:txBody>
        </p:sp>
      </p:grpSp>
      <p:sp>
        <p:nvSpPr>
          <p:cNvPr id="35848" name="TextBox 14">
            <a:extLst>
              <a:ext uri="{FF2B5EF4-FFF2-40B4-BE49-F238E27FC236}">
                <a16:creationId xmlns:a16="http://schemas.microsoft.com/office/drawing/2014/main" id="{99EAB22E-8469-FED0-C640-B07F674A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048250"/>
            <a:ext cx="2565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89025" indent="-1089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Times" pitchFamily="2" charset="0"/>
              </a:rPr>
              <a:t>#formula = number of atoms in formula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26C9E4A7-87D8-0AE9-8CC8-BDC8AC578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134938"/>
            <a:ext cx="2959100" cy="4267200"/>
          </a:xfrm>
        </p:spPr>
        <p:txBody>
          <a:bodyPr/>
          <a:lstStyle/>
          <a:p>
            <a:pPr algn="r"/>
            <a:r>
              <a:rPr lang="en-US" altLang="en-US" sz="36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There are many, interesting, deductively definable logics of induction 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87A06274-A88A-3521-1C21-EB4A4DB0E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28799BA5-F115-9884-CDF0-F7F455D9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85C2B5A-466B-9647-8E7A-931AAF2CF0AE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23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36868" name="Picture 4" descr="Ded Def Log Ind p.1.pdf">
            <a:extLst>
              <a:ext uri="{FF2B5EF4-FFF2-40B4-BE49-F238E27FC236}">
                <a16:creationId xmlns:a16="http://schemas.microsoft.com/office/drawing/2014/main" id="{2273608F-03B4-004D-96AB-FCB82F01B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79375"/>
            <a:ext cx="4246563" cy="6443663"/>
          </a:xfrm>
          <a:prstGeom prst="rect">
            <a:avLst/>
          </a:prstGeom>
          <a:noFill/>
          <a:ln w="12700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>
            <a:extLst>
              <a:ext uri="{FF2B5EF4-FFF2-40B4-BE49-F238E27FC236}">
                <a16:creationId xmlns:a16="http://schemas.microsoft.com/office/drawing/2014/main" id="{68800450-A491-B1E7-BF2D-F030AE29F2BA}"/>
              </a:ext>
            </a:extLst>
          </p:cNvPr>
          <p:cNvGrpSpPr>
            <a:grpSpLocks/>
          </p:cNvGrpSpPr>
          <p:nvPr/>
        </p:nvGrpSpPr>
        <p:grpSpPr bwMode="auto">
          <a:xfrm>
            <a:off x="6672263" y="1701800"/>
            <a:ext cx="1997075" cy="2608263"/>
            <a:chOff x="6671733" y="1701800"/>
            <a:chExt cx="1998134" cy="2607733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26243BD-5CD0-9955-7F00-5C11134D26D1}"/>
                </a:ext>
              </a:extLst>
            </p:cNvPr>
            <p:cNvSpPr/>
            <p:nvPr/>
          </p:nvSpPr>
          <p:spPr>
            <a:xfrm>
              <a:off x="6671733" y="1701800"/>
              <a:ext cx="1904421" cy="2607733"/>
            </a:xfrm>
            <a:custGeom>
              <a:avLst/>
              <a:gdLst>
                <a:gd name="connsiteX0" fmla="*/ 0 w 1905000"/>
                <a:gd name="connsiteY0" fmla="*/ 0 h 2607733"/>
                <a:gd name="connsiteX1" fmla="*/ 685800 w 1905000"/>
                <a:gd name="connsiteY1" fmla="*/ 0 h 2607733"/>
                <a:gd name="connsiteX2" fmla="*/ 1905000 w 1905000"/>
                <a:gd name="connsiteY2" fmla="*/ 2133600 h 2607733"/>
                <a:gd name="connsiteX3" fmla="*/ 194734 w 1905000"/>
                <a:gd name="connsiteY3" fmla="*/ 2607733 h 2607733"/>
                <a:gd name="connsiteX4" fmla="*/ 0 w 1905000"/>
                <a:gd name="connsiteY4" fmla="*/ 0 h 260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2607733">
                  <a:moveTo>
                    <a:pt x="0" y="0"/>
                  </a:moveTo>
                  <a:lnTo>
                    <a:pt x="685800" y="0"/>
                  </a:lnTo>
                  <a:lnTo>
                    <a:pt x="1905000" y="2133600"/>
                  </a:lnTo>
                  <a:lnTo>
                    <a:pt x="194734" y="2607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0" name="TextBox 14">
              <a:extLst>
                <a:ext uri="{FF2B5EF4-FFF2-40B4-BE49-F238E27FC236}">
                  <a16:creationId xmlns:a16="http://schemas.microsoft.com/office/drawing/2014/main" id="{8FB6C600-2355-124C-93FE-D42A09922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8667" y="3369732"/>
              <a:ext cx="19812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Deductive relations among A</a:t>
              </a:r>
              <a:r>
                <a:rPr lang="en-US" altLang="en-US" sz="1800" baseline="-25000">
                  <a:latin typeface="Times" pitchFamily="2" charset="0"/>
                </a:rPr>
                <a:t>1</a:t>
              </a:r>
              <a:r>
                <a:rPr lang="en-US" altLang="en-US" sz="1800">
                  <a:latin typeface="Times" pitchFamily="2" charset="0"/>
                </a:rPr>
                <a:t> , …, A</a:t>
              </a:r>
              <a:r>
                <a:rPr lang="en-US" altLang="en-US" sz="1800" baseline="-25000">
                  <a:latin typeface="Times" pitchFamily="2" charset="0"/>
                </a:rPr>
                <a:t>m</a:t>
              </a:r>
              <a:r>
                <a:rPr lang="en-US" altLang="en-US" sz="1800">
                  <a:latin typeface="Times" pitchFamily="2" charset="0"/>
                </a:rPr>
                <a:t>  and the atoms. </a:t>
              </a:r>
            </a:p>
          </p:txBody>
        </p:sp>
      </p:grpSp>
      <p:sp>
        <p:nvSpPr>
          <p:cNvPr id="20" name="Freeform 19">
            <a:extLst>
              <a:ext uri="{FF2B5EF4-FFF2-40B4-BE49-F238E27FC236}">
                <a16:creationId xmlns:a16="http://schemas.microsoft.com/office/drawing/2014/main" id="{AAAF67A3-96BF-9AD9-4720-DC5A4FDF7EE5}"/>
              </a:ext>
            </a:extLst>
          </p:cNvPr>
          <p:cNvSpPr/>
          <p:nvPr/>
        </p:nvSpPr>
        <p:spPr>
          <a:xfrm>
            <a:off x="465138" y="228600"/>
            <a:ext cx="6596062" cy="592138"/>
          </a:xfrm>
          <a:custGeom>
            <a:avLst/>
            <a:gdLst>
              <a:gd name="connsiteX0" fmla="*/ 397933 w 6595533"/>
              <a:gd name="connsiteY0" fmla="*/ 0 h 592667"/>
              <a:gd name="connsiteX1" fmla="*/ 6502400 w 6595533"/>
              <a:gd name="connsiteY1" fmla="*/ 304800 h 592667"/>
              <a:gd name="connsiteX2" fmla="*/ 6595533 w 6595533"/>
              <a:gd name="connsiteY2" fmla="*/ 533400 h 592667"/>
              <a:gd name="connsiteX3" fmla="*/ 0 w 6595533"/>
              <a:gd name="connsiteY3" fmla="*/ 592667 h 592667"/>
              <a:gd name="connsiteX4" fmla="*/ 397933 w 6595533"/>
              <a:gd name="connsiteY4" fmla="*/ 0 h 59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5533" h="592667">
                <a:moveTo>
                  <a:pt x="397933" y="0"/>
                </a:moveTo>
                <a:lnTo>
                  <a:pt x="6502400" y="304800"/>
                </a:lnTo>
                <a:lnTo>
                  <a:pt x="6595533" y="533400"/>
                </a:lnTo>
                <a:lnTo>
                  <a:pt x="0" y="592667"/>
                </a:lnTo>
                <a:lnTo>
                  <a:pt x="397933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1">
            <a:extLst>
              <a:ext uri="{FF2B5EF4-FFF2-40B4-BE49-F238E27FC236}">
                <a16:creationId xmlns:a16="http://schemas.microsoft.com/office/drawing/2014/main" id="{00A1FE5D-8CE6-43FC-C28D-F695A140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23838"/>
            <a:ext cx="8008938" cy="606425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Completeness</a:t>
            </a:r>
          </a:p>
        </p:txBody>
      </p:sp>
      <p:sp>
        <p:nvSpPr>
          <p:cNvPr id="37892" name="Content Placeholder 2">
            <a:extLst>
              <a:ext uri="{FF2B5EF4-FFF2-40B4-BE49-F238E27FC236}">
                <a16:creationId xmlns:a16="http://schemas.microsoft.com/office/drawing/2014/main" id="{61C969A7-F699-4916-4BF1-885BF4219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7893" name="Slide Number Placeholder 3">
            <a:extLst>
              <a:ext uri="{FF2B5EF4-FFF2-40B4-BE49-F238E27FC236}">
                <a16:creationId xmlns:a16="http://schemas.microsoft.com/office/drawing/2014/main" id="{65C9F936-5423-F4C4-A72E-3F1F60839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AEB8EC1-5592-6748-9A47-BE5ACC100257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8E366-86D2-066E-BE4E-01DED692F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400" y="1270000"/>
            <a:ext cx="2192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… must be fixed by resources fully within the algebra.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</p:txBody>
      </p:sp>
      <p:pic>
        <p:nvPicPr>
          <p:cNvPr id="37895" name="Picture 9" descr="Big Boolean Algebra.png">
            <a:extLst>
              <a:ext uri="{FF2B5EF4-FFF2-40B4-BE49-F238E27FC236}">
                <a16:creationId xmlns:a16="http://schemas.microsoft.com/office/drawing/2014/main" id="{9A5528F8-91DF-9CCE-1FA0-8E058816B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122488"/>
            <a:ext cx="4206875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Box 11">
            <a:extLst>
              <a:ext uri="{FF2B5EF4-FFF2-40B4-BE49-F238E27FC236}">
                <a16:creationId xmlns:a16="http://schemas.microsoft.com/office/drawing/2014/main" id="{BEF884ED-9AB0-B879-B8CF-5A9C325BD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1236663"/>
            <a:ext cx="17700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In a very big Boolean algebra…</a:t>
            </a: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A8E6589D-1CCE-55EA-FC18-F23D7BF55984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52538"/>
            <a:ext cx="3406775" cy="3305175"/>
            <a:chOff x="1608667" y="1253067"/>
            <a:chExt cx="3405717" cy="3305175"/>
          </a:xfrm>
        </p:grpSpPr>
        <p:pic>
          <p:nvPicPr>
            <p:cNvPr id="37907" name="Picture 10" descr="Big Boolean Algebra overlay.png">
              <a:extLst>
                <a:ext uri="{FF2B5EF4-FFF2-40B4-BE49-F238E27FC236}">
                  <a16:creationId xmlns:a16="http://schemas.microsoft.com/office/drawing/2014/main" id="{2FC0E793-79D0-722D-4750-400B83F8B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5084" y="3332692"/>
              <a:ext cx="2019300" cy="122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8" name="TextBox 12">
              <a:extLst>
                <a:ext uri="{FF2B5EF4-FFF2-40B4-BE49-F238E27FC236}">
                  <a16:creationId xmlns:a16="http://schemas.microsoft.com/office/drawing/2014/main" id="{DC6E33E6-76C2-2867-BF0B-6AE05391E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8667" y="1253067"/>
              <a:ext cx="24130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…for some very large set of propositions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{A</a:t>
              </a:r>
              <a:r>
                <a:rPr lang="en-US" altLang="en-US" sz="1800" baseline="-25000">
                  <a:latin typeface="Times" pitchFamily="2" charset="0"/>
                </a:rPr>
                <a:t>1</a:t>
              </a:r>
              <a:r>
                <a:rPr lang="en-US" altLang="en-US" sz="1800">
                  <a:latin typeface="Times" pitchFamily="2" charset="0"/>
                </a:rPr>
                <a:t>, A</a:t>
              </a:r>
              <a:r>
                <a:rPr lang="en-US" altLang="en-US" sz="1800" baseline="-25000">
                  <a:latin typeface="Times" pitchFamily="2" charset="0"/>
                </a:rPr>
                <a:t>2</a:t>
              </a:r>
              <a:r>
                <a:rPr lang="en-US" altLang="en-US" sz="1800">
                  <a:latin typeface="Times" pitchFamily="2" charset="0"/>
                </a:rPr>
                <a:t>,  …, A</a:t>
              </a:r>
              <a:r>
                <a:rPr lang="en-US" altLang="en-US" sz="1800" baseline="-25000">
                  <a:latin typeface="Times" pitchFamily="2" charset="0"/>
                </a:rPr>
                <a:t>m</a:t>
              </a:r>
              <a:r>
                <a:rPr lang="en-US" altLang="en-US" sz="1800">
                  <a:latin typeface="Times" pitchFamily="2" charset="0"/>
                </a:rPr>
                <a:t>}   …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EEB9B18-2729-398A-5F1E-E5CFBFC0E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1287463"/>
            <a:ext cx="2700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… strengths [A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|A</a:t>
            </a:r>
            <a:r>
              <a:rPr lang="en-US" altLang="en-US" sz="1800" baseline="-25000">
                <a:latin typeface="Times" pitchFamily="2" charset="0"/>
              </a:rPr>
              <a:t>2</a:t>
            </a:r>
            <a:r>
              <a:rPr lang="en-US" altLang="en-US" sz="1800">
                <a:latin typeface="Times" pitchFamily="2" charset="0"/>
              </a:rPr>
              <a:t>],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[A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|A</a:t>
            </a:r>
            <a:r>
              <a:rPr lang="en-US" altLang="en-US" sz="1800" baseline="-25000">
                <a:latin typeface="Times" pitchFamily="2" charset="0"/>
              </a:rPr>
              <a:t>3</a:t>
            </a:r>
            <a:r>
              <a:rPr lang="en-US" altLang="en-US" sz="1800">
                <a:latin typeface="Times" pitchFamily="2" charset="0"/>
              </a:rPr>
              <a:t>], …, [A</a:t>
            </a:r>
            <a:r>
              <a:rPr lang="en-US" altLang="en-US" sz="1800" baseline="-25000">
                <a:latin typeface="Times" pitchFamily="2" charset="0"/>
              </a:rPr>
              <a:t>m-1</a:t>
            </a:r>
            <a:r>
              <a:rPr lang="en-US" altLang="en-US" sz="1800">
                <a:latin typeface="Times" pitchFamily="2" charset="0"/>
              </a:rPr>
              <a:t>|A</a:t>
            </a:r>
            <a:r>
              <a:rPr lang="en-US" altLang="en-US" sz="1800" baseline="-25000">
                <a:latin typeface="Times" pitchFamily="2" charset="0"/>
              </a:rPr>
              <a:t>m</a:t>
            </a:r>
            <a:r>
              <a:rPr lang="en-US" altLang="en-US" sz="1800">
                <a:latin typeface="Times" pitchFamily="2" charset="0"/>
              </a:rPr>
              <a:t>]…</a:t>
            </a: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5590B8A5-F373-A1DC-FA81-9553D797657D}"/>
              </a:ext>
            </a:extLst>
          </p:cNvPr>
          <p:cNvGrpSpPr>
            <a:grpSpLocks/>
          </p:cNvGrpSpPr>
          <p:nvPr/>
        </p:nvGrpSpPr>
        <p:grpSpPr bwMode="auto">
          <a:xfrm>
            <a:off x="541338" y="2989263"/>
            <a:ext cx="2311400" cy="2565400"/>
            <a:chOff x="541868" y="2988733"/>
            <a:chExt cx="2311397" cy="2565864"/>
          </a:xfrm>
        </p:grpSpPr>
        <p:sp>
          <p:nvSpPr>
            <p:cNvPr id="37903" name="TextBox 15">
              <a:extLst>
                <a:ext uri="{FF2B5EF4-FFF2-40B4-BE49-F238E27FC236}">
                  <a16:creationId xmlns:a16="http://schemas.microsoft.com/office/drawing/2014/main" id="{AC8E0810-D985-F6C4-7BC1-6C1A30334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402" y="4631267"/>
              <a:ext cx="145626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External inductive content</a:t>
              </a:r>
            </a:p>
          </p:txBody>
        </p:sp>
        <p:sp>
          <p:nvSpPr>
            <p:cNvPr id="37904" name="TextBox 16">
              <a:extLst>
                <a:ext uri="{FF2B5EF4-FFF2-40B4-BE49-F238E27FC236}">
                  <a16:creationId xmlns:a16="http://schemas.microsoft.com/office/drawing/2014/main" id="{D2D24538-072F-F89C-ED97-06F5453EE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868" y="2988733"/>
              <a:ext cx="145626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External inductive content</a:t>
              </a:r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6768DEC3-138D-3604-B8EE-B9E64A4708E2}"/>
                </a:ext>
              </a:extLst>
            </p:cNvPr>
            <p:cNvSpPr/>
            <p:nvPr/>
          </p:nvSpPr>
          <p:spPr>
            <a:xfrm rot="1800000">
              <a:off x="2040466" y="3412672"/>
              <a:ext cx="719136" cy="431878"/>
            </a:xfrm>
            <a:prstGeom prst="rightArrow">
              <a:avLst/>
            </a:pr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A8A8DA5F-CF70-A870-7B3F-600C53BD8943}"/>
                </a:ext>
              </a:extLst>
            </p:cNvPr>
            <p:cNvSpPr/>
            <p:nvPr/>
          </p:nvSpPr>
          <p:spPr>
            <a:xfrm rot="20025089">
              <a:off x="2134128" y="4554291"/>
              <a:ext cx="719137" cy="431878"/>
            </a:xfrm>
            <a:prstGeom prst="rightArrow">
              <a:avLst/>
            </a:pr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26">
            <a:extLst>
              <a:ext uri="{FF2B5EF4-FFF2-40B4-BE49-F238E27FC236}">
                <a16:creationId xmlns:a16="http://schemas.microsoft.com/office/drawing/2014/main" id="{B0D0E779-26B6-82AA-A524-14F6388B0D57}"/>
              </a:ext>
            </a:extLst>
          </p:cNvPr>
          <p:cNvGrpSpPr>
            <a:grpSpLocks/>
          </p:cNvGrpSpPr>
          <p:nvPr/>
        </p:nvGrpSpPr>
        <p:grpSpPr bwMode="auto">
          <a:xfrm>
            <a:off x="601663" y="2387600"/>
            <a:ext cx="2159000" cy="3767138"/>
            <a:chOff x="601134" y="2387599"/>
            <a:chExt cx="2159000" cy="3767666"/>
          </a:xfrm>
        </p:grpSpPr>
        <p:sp>
          <p:nvSpPr>
            <p:cNvPr id="25" name="Multiply 24">
              <a:extLst>
                <a:ext uri="{FF2B5EF4-FFF2-40B4-BE49-F238E27FC236}">
                  <a16:creationId xmlns:a16="http://schemas.microsoft.com/office/drawing/2014/main" id="{039CEFB3-F241-555D-7EE4-5C5DEB43A70A}"/>
                </a:ext>
              </a:extLst>
            </p:cNvPr>
            <p:cNvSpPr/>
            <p:nvPr/>
          </p:nvSpPr>
          <p:spPr>
            <a:xfrm>
              <a:off x="601134" y="2387599"/>
              <a:ext cx="2151062" cy="2149776"/>
            </a:xfrm>
            <a:prstGeom prst="mathMultiply">
              <a:avLst>
                <a:gd name="adj1" fmla="val 12793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Multiply 25">
              <a:extLst>
                <a:ext uri="{FF2B5EF4-FFF2-40B4-BE49-F238E27FC236}">
                  <a16:creationId xmlns:a16="http://schemas.microsoft.com/office/drawing/2014/main" id="{23A8A247-42CD-2915-D2E9-B503A6932B13}"/>
                </a:ext>
              </a:extLst>
            </p:cNvPr>
            <p:cNvSpPr/>
            <p:nvPr/>
          </p:nvSpPr>
          <p:spPr>
            <a:xfrm>
              <a:off x="609071" y="4005489"/>
              <a:ext cx="2151063" cy="2149776"/>
            </a:xfrm>
            <a:prstGeom prst="mathMultiply">
              <a:avLst>
                <a:gd name="adj1" fmla="val 12793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1FFBF29-7736-1783-87D0-6E605117F9F1}"/>
              </a:ext>
            </a:extLst>
          </p:cNvPr>
          <p:cNvSpPr/>
          <p:nvPr/>
        </p:nvSpPr>
        <p:spPr>
          <a:xfrm>
            <a:off x="2427288" y="1143000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4" name="Title 1">
            <a:extLst>
              <a:ext uri="{FF2B5EF4-FFF2-40B4-BE49-F238E27FC236}">
                <a16:creationId xmlns:a16="http://schemas.microsoft.com/office/drawing/2014/main" id="{E7F5768E-CC6A-AFCC-E44B-1EA3AA09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592138"/>
            <a:ext cx="5106988" cy="5232400"/>
          </a:xfrm>
        </p:spPr>
        <p:txBody>
          <a:bodyPr/>
          <a:lstStyle/>
          <a:p>
            <a:pPr algn="r"/>
            <a:r>
              <a:rPr lang="en-US" altLang="en-US" sz="8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Symmetry Theorem</a:t>
            </a:r>
            <a:endParaRPr lang="en-US" altLang="en-US" sz="48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B779B00B-A866-2088-2494-C03F8F995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B1A0936-4A6D-4E3F-2411-7CB933C4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79E7BBD-197C-7749-BF49-F7144CCC292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>
            <a:extLst>
              <a:ext uri="{FF2B5EF4-FFF2-40B4-BE49-F238E27FC236}">
                <a16:creationId xmlns:a16="http://schemas.microsoft.com/office/drawing/2014/main" id="{514C6972-63EB-CD4E-A741-D61A5A75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5DEB84-D015-7A4A-9594-8608D969DD2B}" type="slidenum">
              <a:rPr lang="en-US" altLang="en-US" sz="1200">
                <a:solidFill>
                  <a:srgbClr val="898989"/>
                </a:solidFill>
                <a:latin typeface="Times" pitchFamily="2" charset="0"/>
                <a:ea typeface="ヒラギノ角ゴ Pro W3" panose="020B0300000000000000" pitchFamily="34" charset="-128"/>
              </a:rPr>
              <a:pPr eaLnBrk="1" hangingPunct="1"/>
              <a:t>26</a:t>
            </a:fld>
            <a:endParaRPr lang="en-US" altLang="en-US" sz="1200">
              <a:solidFill>
                <a:srgbClr val="898989"/>
              </a:solidFill>
              <a:latin typeface="Times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39938" name="Freeform 9">
            <a:extLst>
              <a:ext uri="{FF2B5EF4-FFF2-40B4-BE49-F238E27FC236}">
                <a16:creationId xmlns:a16="http://schemas.microsoft.com/office/drawing/2014/main" id="{6F7B5106-5CC7-170E-693A-4688790382AD}"/>
              </a:ext>
            </a:extLst>
          </p:cNvPr>
          <p:cNvSpPr>
            <a:spLocks/>
          </p:cNvSpPr>
          <p:nvPr/>
        </p:nvSpPr>
        <p:spPr bwMode="auto">
          <a:xfrm>
            <a:off x="457200" y="304800"/>
            <a:ext cx="7823200" cy="773113"/>
          </a:xfrm>
          <a:custGeom>
            <a:avLst/>
            <a:gdLst>
              <a:gd name="T0" fmla="*/ 2147483647 w 4928"/>
              <a:gd name="T1" fmla="*/ 2147483647 h 487"/>
              <a:gd name="T2" fmla="*/ 0 w 4928"/>
              <a:gd name="T3" fmla="*/ 0 h 487"/>
              <a:gd name="T4" fmla="*/ 2147483647 w 4928"/>
              <a:gd name="T5" fmla="*/ 2147483647 h 487"/>
              <a:gd name="T6" fmla="*/ 2147483647 w 4928"/>
              <a:gd name="T7" fmla="*/ 2147483647 h 487"/>
              <a:gd name="T8" fmla="*/ 2147483647 w 4928"/>
              <a:gd name="T9" fmla="*/ 2147483647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8"/>
              <a:gd name="T16" fmla="*/ 0 h 487"/>
              <a:gd name="T17" fmla="*/ 4928 w 492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8" h="487">
                <a:moveTo>
                  <a:pt x="295" y="487"/>
                </a:moveTo>
                <a:lnTo>
                  <a:pt x="0" y="0"/>
                </a:lnTo>
                <a:lnTo>
                  <a:pt x="4880" y="172"/>
                </a:lnTo>
                <a:lnTo>
                  <a:pt x="4928" y="297"/>
                </a:lnTo>
                <a:lnTo>
                  <a:pt x="295" y="487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7921E81-A29A-970D-640A-3E0B43E5F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48613" cy="685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Symmetries of a Boolean algebra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925B05E9-821D-103D-2AA8-58051001D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5562600"/>
            <a:ext cx="1752600" cy="838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</a:t>
            </a:r>
          </a:p>
        </p:txBody>
      </p:sp>
      <p:sp>
        <p:nvSpPr>
          <p:cNvPr id="39941" name="Rectangle 6">
            <a:extLst>
              <a:ext uri="{FF2B5EF4-FFF2-40B4-BE49-F238E27FC236}">
                <a16:creationId xmlns:a16="http://schemas.microsoft.com/office/drawing/2014/main" id="{010416BA-930B-9272-3CC2-49BC41092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1227138"/>
            <a:ext cx="351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Same</a:t>
            </a:r>
            <a:r>
              <a:rPr lang="en-US" altLang="en-US" sz="2000">
                <a:latin typeface="Times" pitchFamily="2" charset="0"/>
              </a:rPr>
              <a:t> deductive</a:t>
            </a:r>
            <a:r>
              <a:rPr lang="en-US" altLang="en-US" sz="1800">
                <a:latin typeface="Times" pitchFamily="2" charset="0"/>
              </a:rPr>
              <a:t> structure if we…</a:t>
            </a: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B225D5BC-D8AC-FE41-0F45-C4645CCE5716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143000"/>
            <a:ext cx="7467600" cy="2389188"/>
            <a:chOff x="576" y="720"/>
            <a:chExt cx="4704" cy="1505"/>
          </a:xfrm>
        </p:grpSpPr>
        <p:pic>
          <p:nvPicPr>
            <p:cNvPr id="39946" name="Picture 4" descr="Three atom algebra equiv">
              <a:extLst>
                <a:ext uri="{FF2B5EF4-FFF2-40B4-BE49-F238E27FC236}">
                  <a16:creationId xmlns:a16="http://schemas.microsoft.com/office/drawing/2014/main" id="{B7237C6F-A747-4B6E-77BA-4A81C0A20D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720"/>
              <a:ext cx="2880" cy="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7" name="Rectangle 7">
              <a:extLst>
                <a:ext uri="{FF2B5EF4-FFF2-40B4-BE49-F238E27FC236}">
                  <a16:creationId xmlns:a16="http://schemas.microsoft.com/office/drawing/2014/main" id="{465C0113-48C2-CC2B-C63B-1B32544BA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382"/>
              <a:ext cx="13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4163" indent="-28416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… relabel the atoms arbitrarily.</a:t>
              </a:r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1B2F62E4-D115-9918-0029-4C4A0BB6CF02}"/>
              </a:ext>
            </a:extLst>
          </p:cNvPr>
          <p:cNvGrpSpPr>
            <a:grpSpLocks/>
          </p:cNvGrpSpPr>
          <p:nvPr/>
        </p:nvGrpSpPr>
        <p:grpSpPr bwMode="auto">
          <a:xfrm>
            <a:off x="833438" y="3962400"/>
            <a:ext cx="7140575" cy="2389188"/>
            <a:chOff x="525" y="2496"/>
            <a:chExt cx="4498" cy="1505"/>
          </a:xfrm>
        </p:grpSpPr>
        <p:pic>
          <p:nvPicPr>
            <p:cNvPr id="39944" name="Picture 5" descr="Three atom algebra permuted">
              <a:extLst>
                <a:ext uri="{FF2B5EF4-FFF2-40B4-BE49-F238E27FC236}">
                  <a16:creationId xmlns:a16="http://schemas.microsoft.com/office/drawing/2014/main" id="{00F92736-114D-6974-C452-4378221F6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496"/>
              <a:ext cx="2527" cy="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5" name="Rectangle 8">
              <a:extLst>
                <a:ext uri="{FF2B5EF4-FFF2-40B4-BE49-F238E27FC236}">
                  <a16:creationId xmlns:a16="http://schemas.microsoft.com/office/drawing/2014/main" id="{24C451CB-FC92-B37A-3F6E-829A19EC2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004"/>
              <a:ext cx="144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4163" indent="-28416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… permute the atomic labels arbitrarily.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>
            <a:extLst>
              <a:ext uri="{FF2B5EF4-FFF2-40B4-BE49-F238E27FC236}">
                <a16:creationId xmlns:a16="http://schemas.microsoft.com/office/drawing/2014/main" id="{06BE38BF-9EE7-A727-36F5-D0E916983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14BCEC-45CE-0A49-AD65-7C99CD4BF4ED}" type="slidenum">
              <a:rPr lang="en-US" altLang="en-US" sz="1200">
                <a:solidFill>
                  <a:srgbClr val="898989"/>
                </a:solidFill>
                <a:latin typeface="Times" pitchFamily="2" charset="0"/>
                <a:ea typeface="ヒラギノ角ゴ Pro W3" panose="020B0300000000000000" pitchFamily="34" charset="-128"/>
              </a:rPr>
              <a:pPr eaLnBrk="1" hangingPunct="1"/>
              <a:t>27</a:t>
            </a:fld>
            <a:endParaRPr lang="en-US" altLang="en-US" sz="1200">
              <a:solidFill>
                <a:srgbClr val="898989"/>
              </a:solidFill>
              <a:latin typeface="Times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41986" name="Freeform 2">
            <a:extLst>
              <a:ext uri="{FF2B5EF4-FFF2-40B4-BE49-F238E27FC236}">
                <a16:creationId xmlns:a16="http://schemas.microsoft.com/office/drawing/2014/main" id="{F7D944C3-8C8B-B504-F40C-DFF29F3BF60A}"/>
              </a:ext>
            </a:extLst>
          </p:cNvPr>
          <p:cNvSpPr>
            <a:spLocks/>
          </p:cNvSpPr>
          <p:nvPr/>
        </p:nvSpPr>
        <p:spPr bwMode="auto">
          <a:xfrm flipH="1">
            <a:off x="457200" y="304800"/>
            <a:ext cx="7823200" cy="773113"/>
          </a:xfrm>
          <a:custGeom>
            <a:avLst/>
            <a:gdLst>
              <a:gd name="T0" fmla="*/ 2147483647 w 4928"/>
              <a:gd name="T1" fmla="*/ 2147483647 h 487"/>
              <a:gd name="T2" fmla="*/ 0 w 4928"/>
              <a:gd name="T3" fmla="*/ 0 h 487"/>
              <a:gd name="T4" fmla="*/ 2147483647 w 4928"/>
              <a:gd name="T5" fmla="*/ 2147483647 h 487"/>
              <a:gd name="T6" fmla="*/ 2147483647 w 4928"/>
              <a:gd name="T7" fmla="*/ 2147483647 h 487"/>
              <a:gd name="T8" fmla="*/ 2147483647 w 4928"/>
              <a:gd name="T9" fmla="*/ 2147483647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8"/>
              <a:gd name="T16" fmla="*/ 0 h 487"/>
              <a:gd name="T17" fmla="*/ 4928 w 492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8" h="487">
                <a:moveTo>
                  <a:pt x="295" y="487"/>
                </a:moveTo>
                <a:lnTo>
                  <a:pt x="0" y="0"/>
                </a:lnTo>
                <a:lnTo>
                  <a:pt x="4880" y="172"/>
                </a:lnTo>
                <a:lnTo>
                  <a:pt x="4928" y="297"/>
                </a:lnTo>
                <a:lnTo>
                  <a:pt x="295" y="487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79B3EAC-4F01-F84F-39A4-D1AB89678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315200" cy="685800"/>
          </a:xfrm>
        </p:spPr>
        <p:txBody>
          <a:bodyPr/>
          <a:lstStyle/>
          <a:p>
            <a:pPr algn="r" eaLnBrk="1" hangingPunct="1"/>
            <a:r>
              <a:rPr lang="en-US" altLang="en-US" sz="3200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Richness</a:t>
            </a:r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of Symmetries </a:t>
            </a:r>
            <a:r>
              <a:rPr lang="en-US" altLang="en-US" sz="2400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of a Boolean algebra</a:t>
            </a:r>
            <a:endParaRPr lang="en-US" altLang="en-US" dirty="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B5D55988-4150-7452-C830-672C2FB94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5562600"/>
            <a:ext cx="1752600" cy="838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</a:t>
            </a:r>
          </a:p>
        </p:txBody>
      </p:sp>
      <p:pic>
        <p:nvPicPr>
          <p:cNvPr id="41989" name="Picture 12" descr="Three atom algebra 3D2">
            <a:extLst>
              <a:ext uri="{FF2B5EF4-FFF2-40B4-BE49-F238E27FC236}">
                <a16:creationId xmlns:a16="http://schemas.microsoft.com/office/drawing/2014/main" id="{43CAEF4B-C865-ED35-7ED8-10BABD97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98638"/>
            <a:ext cx="229235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3" descr="Three atom algebra 3D">
            <a:extLst>
              <a:ext uri="{FF2B5EF4-FFF2-40B4-BE49-F238E27FC236}">
                <a16:creationId xmlns:a16="http://schemas.microsoft.com/office/drawing/2014/main" id="{F4B13454-46C2-2993-03E4-A0E8B1D28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2998788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14">
            <a:extLst>
              <a:ext uri="{FF2B5EF4-FFF2-40B4-BE49-F238E27FC236}">
                <a16:creationId xmlns:a16="http://schemas.microsoft.com/office/drawing/2014/main" id="{CA40B7B4-F4E2-DEB2-28C0-DA5D31589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486400"/>
            <a:ext cx="2546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Cyclic permutation of atoms a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992" name="Rectangle 15">
            <a:extLst>
              <a:ext uri="{FF2B5EF4-FFF2-40B4-BE49-F238E27FC236}">
                <a16:creationId xmlns:a16="http://schemas.microsoft.com/office/drawing/2014/main" id="{91AA9B6E-ABBF-E4B4-123D-1C683FE1A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410200"/>
            <a:ext cx="22411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Exchange of atoms a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and a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74B79669-011A-A873-98FA-3CFCD2998BDA}"/>
              </a:ext>
            </a:extLst>
          </p:cNvPr>
          <p:cNvSpPr/>
          <p:nvPr/>
        </p:nvSpPr>
        <p:spPr>
          <a:xfrm>
            <a:off x="5824538" y="1658938"/>
            <a:ext cx="1677987" cy="998537"/>
          </a:xfrm>
          <a:custGeom>
            <a:avLst/>
            <a:gdLst>
              <a:gd name="connsiteX0" fmla="*/ 58314 w 1678155"/>
              <a:gd name="connsiteY0" fmla="*/ 0 h 997880"/>
              <a:gd name="connsiteX1" fmla="*/ 1678155 w 1678155"/>
              <a:gd name="connsiteY1" fmla="*/ 103676 h 997880"/>
              <a:gd name="connsiteX2" fmla="*/ 1568005 w 1678155"/>
              <a:gd name="connsiteY2" fmla="*/ 997880 h 997880"/>
              <a:gd name="connsiteX3" fmla="*/ 0 w 1678155"/>
              <a:gd name="connsiteY3" fmla="*/ 829407 h 997880"/>
              <a:gd name="connsiteX4" fmla="*/ 58314 w 1678155"/>
              <a:gd name="connsiteY4" fmla="*/ 0 h 99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8155" h="997880">
                <a:moveTo>
                  <a:pt x="58314" y="0"/>
                </a:moveTo>
                <a:lnTo>
                  <a:pt x="1678155" y="103676"/>
                </a:lnTo>
                <a:lnTo>
                  <a:pt x="1568005" y="997880"/>
                </a:lnTo>
                <a:lnTo>
                  <a:pt x="0" y="829407"/>
                </a:lnTo>
                <a:lnTo>
                  <a:pt x="5831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383F1579-3B5B-9E91-2E29-A6E913FD23F6}"/>
              </a:ext>
            </a:extLst>
          </p:cNvPr>
          <p:cNvSpPr/>
          <p:nvPr/>
        </p:nvSpPr>
        <p:spPr>
          <a:xfrm>
            <a:off x="492125" y="1457325"/>
            <a:ext cx="3214688" cy="1471613"/>
          </a:xfrm>
          <a:custGeom>
            <a:avLst/>
            <a:gdLst>
              <a:gd name="connsiteX0" fmla="*/ 155504 w 3213763"/>
              <a:gd name="connsiteY0" fmla="*/ 0 h 1470902"/>
              <a:gd name="connsiteX1" fmla="*/ 3213763 w 3213763"/>
              <a:gd name="connsiteY1" fmla="*/ 142554 h 1470902"/>
              <a:gd name="connsiteX2" fmla="*/ 3097135 w 3213763"/>
              <a:gd name="connsiteY2" fmla="*/ 1470902 h 1470902"/>
              <a:gd name="connsiteX3" fmla="*/ 0 w 3213763"/>
              <a:gd name="connsiteY3" fmla="*/ 1263550 h 1470902"/>
              <a:gd name="connsiteX4" fmla="*/ 155504 w 3213763"/>
              <a:gd name="connsiteY4" fmla="*/ 0 h 147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3763" h="1470902">
                <a:moveTo>
                  <a:pt x="155504" y="0"/>
                </a:moveTo>
                <a:lnTo>
                  <a:pt x="3213763" y="142554"/>
                </a:lnTo>
                <a:lnTo>
                  <a:pt x="3097135" y="1470902"/>
                </a:lnTo>
                <a:lnTo>
                  <a:pt x="0" y="1263550"/>
                </a:lnTo>
                <a:lnTo>
                  <a:pt x="15550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86D3E716-8F30-D7A6-9712-4451F9E93D89}"/>
              </a:ext>
            </a:extLst>
          </p:cNvPr>
          <p:cNvSpPr/>
          <p:nvPr/>
        </p:nvSpPr>
        <p:spPr>
          <a:xfrm>
            <a:off x="4024313" y="1677988"/>
            <a:ext cx="1482725" cy="1004887"/>
          </a:xfrm>
          <a:prstGeom prst="rightArrow">
            <a:avLst/>
          </a:pr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36" name="Title 1">
            <a:extLst>
              <a:ext uri="{FF2B5EF4-FFF2-40B4-BE49-F238E27FC236}">
                <a16:creationId xmlns:a16="http://schemas.microsoft.com/office/drawing/2014/main" id="{E7B6E15E-D0B2-A183-00C8-BC376E34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In a deductively definable logic of induction…</a:t>
            </a:r>
          </a:p>
        </p:txBody>
      </p:sp>
      <p:sp>
        <p:nvSpPr>
          <p:cNvPr id="44037" name="Content Placeholder 2">
            <a:extLst>
              <a:ext uri="{FF2B5EF4-FFF2-40B4-BE49-F238E27FC236}">
                <a16:creationId xmlns:a16="http://schemas.microsoft.com/office/drawing/2014/main" id="{3A4E0476-A252-4433-141F-42B9A17CF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4038" name="Slide Number Placeholder 3">
            <a:extLst>
              <a:ext uri="{FF2B5EF4-FFF2-40B4-BE49-F238E27FC236}">
                <a16:creationId xmlns:a16="http://schemas.microsoft.com/office/drawing/2014/main" id="{4B16B718-35D1-4DF4-9994-4EB69A250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9365889-5941-5648-B44E-6941ABBAA5E8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4039" name="TextBox 4">
            <a:extLst>
              <a:ext uri="{FF2B5EF4-FFF2-40B4-BE49-F238E27FC236}">
                <a16:creationId xmlns:a16="http://schemas.microsoft.com/office/drawing/2014/main" id="{4993E1E5-5D6F-D027-5A94-68A8DC712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1733550"/>
            <a:ext cx="679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FIX</a:t>
            </a:r>
          </a:p>
        </p:txBody>
      </p:sp>
      <p:sp>
        <p:nvSpPr>
          <p:cNvPr id="44040" name="TextBox 5">
            <a:extLst>
              <a:ext uri="{FF2B5EF4-FFF2-40B4-BE49-F238E27FC236}">
                <a16:creationId xmlns:a16="http://schemas.microsoft.com/office/drawing/2014/main" id="{035E3661-7E89-B8A5-BE15-0A6D95114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1504950"/>
            <a:ext cx="30908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• the deductive relations among</a:t>
            </a:r>
            <a:br>
              <a:rPr lang="en-US" altLang="en-US" sz="1800">
                <a:latin typeface="Times" pitchFamily="2" charset="0"/>
              </a:rPr>
            </a:br>
            <a:r>
              <a:rPr lang="en-US" altLang="en-US" sz="1800">
                <a:latin typeface="Times" pitchFamily="2" charset="0"/>
              </a:rPr>
              <a:t>{A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A</a:t>
            </a:r>
            <a:r>
              <a:rPr lang="en-US" altLang="en-US" sz="1800" baseline="-25000">
                <a:latin typeface="Times" pitchFamily="2" charset="0"/>
              </a:rPr>
              <a:t>2</a:t>
            </a:r>
            <a:r>
              <a:rPr lang="en-US" altLang="en-US" sz="1800">
                <a:latin typeface="Times" pitchFamily="2" charset="0"/>
              </a:rPr>
              <a:t>, ..., A</a:t>
            </a:r>
            <a:r>
              <a:rPr lang="en-US" altLang="en-US" sz="1800" baseline="-25000">
                <a:latin typeface="Times" pitchFamily="2" charset="0"/>
              </a:rPr>
              <a:t>m</a:t>
            </a:r>
            <a:r>
              <a:rPr lang="en-US" altLang="en-US" sz="1800">
                <a:latin typeface="Times" pitchFamily="2" charset="0"/>
              </a:rPr>
              <a:t>}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• their deductive relations to the atoms of the algebra Ω.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</p:txBody>
      </p:sp>
      <p:sp>
        <p:nvSpPr>
          <p:cNvPr id="44041" name="TextBox 6">
            <a:extLst>
              <a:ext uri="{FF2B5EF4-FFF2-40B4-BE49-F238E27FC236}">
                <a16:creationId xmlns:a16="http://schemas.microsoft.com/office/drawing/2014/main" id="{1809AB5D-C337-A434-0069-34958B5B1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3" y="1652588"/>
            <a:ext cx="129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strengths</a:t>
            </a:r>
          </a:p>
          <a:p>
            <a:pPr eaLnBrk="1" hangingPunct="1"/>
            <a:r>
              <a:rPr lang="en-US" altLang="en-US">
                <a:latin typeface="Times" pitchFamily="2" charset="0"/>
              </a:rPr>
              <a:t>[A</a:t>
            </a:r>
            <a:r>
              <a:rPr lang="en-US" altLang="en-US" baseline="-25000">
                <a:latin typeface="Times" pitchFamily="2" charset="0"/>
              </a:rPr>
              <a:t>i</a:t>
            </a:r>
            <a:r>
              <a:rPr lang="en-US" altLang="en-US">
                <a:latin typeface="Times" pitchFamily="2" charset="0"/>
              </a:rPr>
              <a:t>|A</a:t>
            </a:r>
            <a:r>
              <a:rPr lang="en-US" altLang="en-US" baseline="-25000">
                <a:latin typeface="Times" pitchFamily="2" charset="0"/>
              </a:rPr>
              <a:t>k</a:t>
            </a:r>
            <a:r>
              <a:rPr lang="en-US" altLang="en-US">
                <a:latin typeface="Times" pitchFamily="2" charset="0"/>
              </a:rPr>
              <a:t>]</a:t>
            </a:r>
          </a:p>
        </p:txBody>
      </p:sp>
      <p:sp>
        <p:nvSpPr>
          <p:cNvPr id="44042" name="TextBox 7">
            <a:extLst>
              <a:ext uri="{FF2B5EF4-FFF2-40B4-BE49-F238E27FC236}">
                <a16:creationId xmlns:a16="http://schemas.microsoft.com/office/drawing/2014/main" id="{0A7C1148-8786-5D2A-E6E8-348E83358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813" y="1722438"/>
            <a:ext cx="679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FIX</a:t>
            </a: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FA3832AC-2DBD-4EA7-B3CB-B9CE89C474B9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043238"/>
            <a:ext cx="6662737" cy="571500"/>
            <a:chOff x="1231079" y="2883487"/>
            <a:chExt cx="6661191" cy="570218"/>
          </a:xfrm>
        </p:grpSpPr>
        <p:sp>
          <p:nvSpPr>
            <p:cNvPr id="44053" name="TextBox 11">
              <a:extLst>
                <a:ext uri="{FF2B5EF4-FFF2-40B4-BE49-F238E27FC236}">
                  <a16:creationId xmlns:a16="http://schemas.microsoft.com/office/drawing/2014/main" id="{8224297F-F015-6542-4576-FD9A468A2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1079" y="2902926"/>
              <a:ext cx="20932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Symmetry here</a:t>
              </a:r>
            </a:p>
          </p:txBody>
        </p:sp>
        <p:sp>
          <p:nvSpPr>
            <p:cNvPr id="44054" name="TextBox 12">
              <a:extLst>
                <a:ext uri="{FF2B5EF4-FFF2-40B4-BE49-F238E27FC236}">
                  <a16:creationId xmlns:a16="http://schemas.microsoft.com/office/drawing/2014/main" id="{F65C978E-3661-75FD-D62E-2ABAECC8E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9029" y="2896446"/>
              <a:ext cx="20932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Symmetry here</a:t>
              </a: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0E14DE98-D63F-D37B-5B7B-C601CED43CF1}"/>
                </a:ext>
              </a:extLst>
            </p:cNvPr>
            <p:cNvSpPr/>
            <p:nvPr/>
          </p:nvSpPr>
          <p:spPr>
            <a:xfrm>
              <a:off x="3381642" y="2883487"/>
              <a:ext cx="2442596" cy="570218"/>
            </a:xfrm>
            <a:prstGeom prst="rightArrow">
              <a:avLst>
                <a:gd name="adj1" fmla="val 34795"/>
                <a:gd name="adj2" fmla="val 47149"/>
              </a:avLst>
            </a:pr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24">
            <a:extLst>
              <a:ext uri="{FF2B5EF4-FFF2-40B4-BE49-F238E27FC236}">
                <a16:creationId xmlns:a16="http://schemas.microsoft.com/office/drawing/2014/main" id="{DBF9FFD7-22A5-5093-21B1-4D88AFB95513}"/>
              </a:ext>
            </a:extLst>
          </p:cNvPr>
          <p:cNvGrpSpPr>
            <a:grpSpLocks/>
          </p:cNvGrpSpPr>
          <p:nvPr/>
        </p:nvGrpSpPr>
        <p:grpSpPr bwMode="auto">
          <a:xfrm>
            <a:off x="1322388" y="3894138"/>
            <a:ext cx="6635750" cy="1444625"/>
            <a:chOff x="1321790" y="3894328"/>
            <a:chExt cx="6636896" cy="1444982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88D24C-4BE6-20AA-BDB2-111CB9B09367}"/>
                </a:ext>
              </a:extLst>
            </p:cNvPr>
            <p:cNvSpPr/>
            <p:nvPr/>
          </p:nvSpPr>
          <p:spPr>
            <a:xfrm>
              <a:off x="1399590" y="3984837"/>
              <a:ext cx="1644934" cy="1354473"/>
            </a:xfrm>
            <a:custGeom>
              <a:avLst/>
              <a:gdLst>
                <a:gd name="connsiteX0" fmla="*/ 174943 w 1645758"/>
                <a:gd name="connsiteY0" fmla="*/ 0 h 1354267"/>
                <a:gd name="connsiteX1" fmla="*/ 1645758 w 1645758"/>
                <a:gd name="connsiteY1" fmla="*/ 129595 h 1354267"/>
                <a:gd name="connsiteX2" fmla="*/ 1509692 w 1645758"/>
                <a:gd name="connsiteY2" fmla="*/ 1354267 h 1354267"/>
                <a:gd name="connsiteX3" fmla="*/ 0 w 1645758"/>
                <a:gd name="connsiteY3" fmla="*/ 1159874 h 1354267"/>
                <a:gd name="connsiteX4" fmla="*/ 174943 w 1645758"/>
                <a:gd name="connsiteY4" fmla="*/ 0 h 135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758" h="1354267">
                  <a:moveTo>
                    <a:pt x="174943" y="0"/>
                  </a:moveTo>
                  <a:lnTo>
                    <a:pt x="1645758" y="129595"/>
                  </a:lnTo>
                  <a:lnTo>
                    <a:pt x="1509692" y="1354267"/>
                  </a:lnTo>
                  <a:lnTo>
                    <a:pt x="0" y="1159874"/>
                  </a:lnTo>
                  <a:lnTo>
                    <a:pt x="174943" y="0"/>
                  </a:lnTo>
                  <a:close/>
                </a:path>
              </a:pathLst>
            </a:custGeom>
            <a:solidFill>
              <a:srgbClr val="FF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6B99299-F0E4-CB6A-B2FD-97FBD414445C}"/>
                </a:ext>
              </a:extLst>
            </p:cNvPr>
            <p:cNvSpPr/>
            <p:nvPr/>
          </p:nvSpPr>
          <p:spPr>
            <a:xfrm>
              <a:off x="5870762" y="4289713"/>
              <a:ext cx="1924382" cy="685969"/>
            </a:xfrm>
            <a:custGeom>
              <a:avLst/>
              <a:gdLst>
                <a:gd name="connsiteX0" fmla="*/ 174943 w 1645758"/>
                <a:gd name="connsiteY0" fmla="*/ 0 h 1354267"/>
                <a:gd name="connsiteX1" fmla="*/ 1645758 w 1645758"/>
                <a:gd name="connsiteY1" fmla="*/ 129595 h 1354267"/>
                <a:gd name="connsiteX2" fmla="*/ 1509692 w 1645758"/>
                <a:gd name="connsiteY2" fmla="*/ 1354267 h 1354267"/>
                <a:gd name="connsiteX3" fmla="*/ 0 w 1645758"/>
                <a:gd name="connsiteY3" fmla="*/ 1159874 h 1354267"/>
                <a:gd name="connsiteX4" fmla="*/ 174943 w 1645758"/>
                <a:gd name="connsiteY4" fmla="*/ 0 h 135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758" h="1354267">
                  <a:moveTo>
                    <a:pt x="174943" y="0"/>
                  </a:moveTo>
                  <a:lnTo>
                    <a:pt x="1645758" y="129595"/>
                  </a:lnTo>
                  <a:lnTo>
                    <a:pt x="1509692" y="1354267"/>
                  </a:lnTo>
                  <a:lnTo>
                    <a:pt x="0" y="1159874"/>
                  </a:lnTo>
                  <a:lnTo>
                    <a:pt x="174943" y="0"/>
                  </a:lnTo>
                  <a:close/>
                </a:path>
              </a:pathLst>
            </a:custGeom>
            <a:solidFill>
              <a:srgbClr val="FF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047" name="TextBox 9">
              <a:extLst>
                <a:ext uri="{FF2B5EF4-FFF2-40B4-BE49-F238E27FC236}">
                  <a16:creationId xmlns:a16="http://schemas.microsoft.com/office/drawing/2014/main" id="{0AC10527-9F57-9D12-6477-39A977E69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1790" y="3894328"/>
              <a:ext cx="21160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  <a:r>
                <a:rPr lang="en-US" altLang="en-US" baseline="-25000">
                  <a:latin typeface="Times" pitchFamily="2" charset="0"/>
                </a:rPr>
                <a:t>1 </a:t>
              </a:r>
              <a:r>
                <a:rPr lang="en-US" altLang="en-US">
                  <a:latin typeface="Times" pitchFamily="2" charset="0"/>
                </a:rPr>
                <a:t>entails a</a:t>
              </a:r>
              <a:r>
                <a:rPr lang="en-US" altLang="en-US" baseline="-25000">
                  <a:latin typeface="Times" pitchFamily="2" charset="0"/>
                </a:rPr>
                <a:t>1 </a:t>
              </a:r>
              <a:r>
                <a:rPr lang="en-US" altLang="en-US">
                  <a:latin typeface="Times" pitchFamily="2" charset="0"/>
                </a:rPr>
                <a:t>v 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44048" name="TextBox 10">
              <a:extLst>
                <a:ext uri="{FF2B5EF4-FFF2-40B4-BE49-F238E27FC236}">
                  <a16:creationId xmlns:a16="http://schemas.microsoft.com/office/drawing/2014/main" id="{E49BD2AB-4979-CC98-4110-0A08D7A30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8270" y="4833891"/>
              <a:ext cx="21160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  <a:r>
                <a:rPr lang="en-US" altLang="en-US" baseline="-25000">
                  <a:latin typeface="Times" pitchFamily="2" charset="0"/>
                </a:rPr>
                <a:t>2 </a:t>
              </a:r>
              <a:r>
                <a:rPr lang="en-US" altLang="en-US">
                  <a:latin typeface="Times" pitchFamily="2" charset="0"/>
                </a:rPr>
                <a:t>entails a</a:t>
              </a:r>
              <a:r>
                <a:rPr lang="en-US" altLang="en-US" baseline="-25000">
                  <a:latin typeface="Times" pitchFamily="2" charset="0"/>
                </a:rPr>
                <a:t>2 </a:t>
              </a:r>
              <a:r>
                <a:rPr lang="en-US" altLang="en-US">
                  <a:latin typeface="Times" pitchFamily="2" charset="0"/>
                </a:rPr>
                <a:t>v 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44049" name="TextBox 17">
              <a:extLst>
                <a:ext uri="{FF2B5EF4-FFF2-40B4-BE49-F238E27FC236}">
                  <a16:creationId xmlns:a16="http://schemas.microsoft.com/office/drawing/2014/main" id="{8F8334AA-9634-637F-3B9E-5DAB584E7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7447" y="4296070"/>
              <a:ext cx="213171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same deductive relations as</a:t>
              </a:r>
            </a:p>
          </p:txBody>
        </p:sp>
        <p:sp>
          <p:nvSpPr>
            <p:cNvPr id="44050" name="TextBox 18">
              <a:extLst>
                <a:ext uri="{FF2B5EF4-FFF2-40B4-BE49-F238E27FC236}">
                  <a16:creationId xmlns:a16="http://schemas.microsoft.com/office/drawing/2014/main" id="{E418D76F-CE58-C3DE-F494-43162449A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8467" y="4140557"/>
              <a:ext cx="16305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[a</a:t>
              </a:r>
              <a:r>
                <a:rPr lang="en-US" altLang="en-US" baseline="-25000">
                  <a:latin typeface="Times" pitchFamily="2" charset="0"/>
                </a:rPr>
                <a:t>1 </a:t>
              </a:r>
              <a:r>
                <a:rPr lang="en-US" altLang="en-US">
                  <a:latin typeface="Times" pitchFamily="2" charset="0"/>
                </a:rPr>
                <a:t>| a</a:t>
              </a:r>
              <a:r>
                <a:rPr lang="en-US" altLang="en-US" baseline="-25000">
                  <a:latin typeface="Times" pitchFamily="2" charset="0"/>
                </a:rPr>
                <a:t>1 </a:t>
              </a:r>
              <a:r>
                <a:rPr lang="en-US" altLang="en-US">
                  <a:latin typeface="Times" pitchFamily="2" charset="0"/>
                </a:rPr>
                <a:t>v a</a:t>
              </a:r>
              <a:r>
                <a:rPr lang="en-US" altLang="en-US" baseline="-25000">
                  <a:latin typeface="Times" pitchFamily="2" charset="0"/>
                </a:rPr>
                <a:t>2 </a:t>
              </a:r>
              <a:r>
                <a:rPr lang="en-US" altLang="en-US">
                  <a:latin typeface="Times" pitchFamily="2" charset="0"/>
                </a:rPr>
                <a:t>]</a:t>
              </a:r>
            </a:p>
          </p:txBody>
        </p:sp>
        <p:sp>
          <p:nvSpPr>
            <p:cNvPr id="44051" name="TextBox 19">
              <a:extLst>
                <a:ext uri="{FF2B5EF4-FFF2-40B4-BE49-F238E27FC236}">
                  <a16:creationId xmlns:a16="http://schemas.microsoft.com/office/drawing/2014/main" id="{A3A1CD01-D228-747C-0642-EF5D41109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7642" y="4548781"/>
              <a:ext cx="18810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= [a</a:t>
              </a:r>
              <a:r>
                <a:rPr lang="en-US" altLang="en-US" baseline="-25000">
                  <a:latin typeface="Times" pitchFamily="2" charset="0"/>
                </a:rPr>
                <a:t>2 </a:t>
              </a:r>
              <a:r>
                <a:rPr lang="en-US" altLang="en-US">
                  <a:latin typeface="Times" pitchFamily="2" charset="0"/>
                </a:rPr>
                <a:t>| a</a:t>
              </a:r>
              <a:r>
                <a:rPr lang="en-US" altLang="en-US" baseline="-25000">
                  <a:latin typeface="Times" pitchFamily="2" charset="0"/>
                </a:rPr>
                <a:t>1 </a:t>
              </a:r>
              <a:r>
                <a:rPr lang="en-US" altLang="en-US">
                  <a:latin typeface="Times" pitchFamily="2" charset="0"/>
                </a:rPr>
                <a:t>v a</a:t>
              </a:r>
              <a:r>
                <a:rPr lang="en-US" altLang="en-US" baseline="-25000">
                  <a:latin typeface="Times" pitchFamily="2" charset="0"/>
                </a:rPr>
                <a:t>2 </a:t>
              </a:r>
              <a:r>
                <a:rPr lang="en-US" altLang="en-US">
                  <a:latin typeface="Times" pitchFamily="2" charset="0"/>
                </a:rPr>
                <a:t>]</a:t>
              </a:r>
            </a:p>
          </p:txBody>
        </p: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9B867723-26DF-5EB0-1ACB-4C927AB1D69A}"/>
                </a:ext>
              </a:extLst>
            </p:cNvPr>
            <p:cNvSpPr/>
            <p:nvPr/>
          </p:nvSpPr>
          <p:spPr>
            <a:xfrm>
              <a:off x="4043235" y="4108693"/>
              <a:ext cx="1482981" cy="1003548"/>
            </a:xfrm>
            <a:prstGeom prst="rightArrow">
              <a:avLst/>
            </a:pr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>
            <a:extLst>
              <a:ext uri="{FF2B5EF4-FFF2-40B4-BE49-F238E27FC236}">
                <a16:creationId xmlns:a16="http://schemas.microsoft.com/office/drawing/2014/main" id="{309ACB97-BE73-09A3-845B-68B3C926F05A}"/>
              </a:ext>
            </a:extLst>
          </p:cNvPr>
          <p:cNvGrpSpPr>
            <a:grpSpLocks/>
          </p:cNvGrpSpPr>
          <p:nvPr/>
        </p:nvGrpSpPr>
        <p:grpSpPr bwMode="auto">
          <a:xfrm>
            <a:off x="641350" y="3762375"/>
            <a:ext cx="5356225" cy="2097088"/>
            <a:chOff x="641456" y="3555192"/>
            <a:chExt cx="5356803" cy="2097195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4C93FFE-9E66-55B9-6EF6-0E1163D7A602}"/>
                </a:ext>
              </a:extLst>
            </p:cNvPr>
            <p:cNvSpPr/>
            <p:nvPr/>
          </p:nvSpPr>
          <p:spPr>
            <a:xfrm>
              <a:off x="751006" y="5255492"/>
              <a:ext cx="1600373" cy="396895"/>
            </a:xfrm>
            <a:custGeom>
              <a:avLst/>
              <a:gdLst>
                <a:gd name="connsiteX0" fmla="*/ 0 w 1463821"/>
                <a:gd name="connsiteY0" fmla="*/ 0 h 397314"/>
                <a:gd name="connsiteX1" fmla="*/ 1457856 w 1463821"/>
                <a:gd name="connsiteY1" fmla="*/ 64798 h 397314"/>
                <a:gd name="connsiteX2" fmla="*/ 1341228 w 1463821"/>
                <a:gd name="connsiteY2" fmla="*/ 395265 h 397314"/>
                <a:gd name="connsiteX3" fmla="*/ 32396 w 1463821"/>
                <a:gd name="connsiteY3" fmla="*/ 375825 h 397314"/>
                <a:gd name="connsiteX4" fmla="*/ 0 w 1463821"/>
                <a:gd name="connsiteY4" fmla="*/ 0 h 39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3821" h="397314">
                  <a:moveTo>
                    <a:pt x="0" y="0"/>
                  </a:moveTo>
                  <a:lnTo>
                    <a:pt x="1457856" y="64798"/>
                  </a:lnTo>
                  <a:cubicBezTo>
                    <a:pt x="1347024" y="397314"/>
                    <a:pt x="1463821" y="395265"/>
                    <a:pt x="1341228" y="395265"/>
                  </a:cubicBezTo>
                  <a:lnTo>
                    <a:pt x="32396" y="375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076" name="TextBox 14">
              <a:extLst>
                <a:ext uri="{FF2B5EF4-FFF2-40B4-BE49-F238E27FC236}">
                  <a16:creationId xmlns:a16="http://schemas.microsoft.com/office/drawing/2014/main" id="{2D453A7E-F541-9FBA-0CB4-52B439440B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456" y="4406226"/>
              <a:ext cx="1791927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     …</a:t>
              </a:r>
            </a:p>
            <a:p>
              <a:pPr eaLnBrk="1" hangingPunct="1"/>
              <a:endParaRPr lang="en-US" altLang="en-US" sz="1400">
                <a:latin typeface="Times" pitchFamily="2" charset="0"/>
              </a:endParaRP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#A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&amp;A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&amp;A</a:t>
              </a:r>
              <a:r>
                <a:rPr lang="en-US" altLang="en-US" baseline="-25000">
                  <a:latin typeface="Times" pitchFamily="2" charset="0"/>
                </a:rPr>
                <a:t>3</a:t>
              </a:r>
              <a:endParaRPr lang="en-US" altLang="en-US">
                <a:latin typeface="Times" pitchFamily="2" charset="0"/>
              </a:endParaRPr>
            </a:p>
          </p:txBody>
        </p:sp>
        <p:pic>
          <p:nvPicPr>
            <p:cNvPr id="45077" name="Picture 21" descr="Venn fill 4.png">
              <a:extLst>
                <a:ext uri="{FF2B5EF4-FFF2-40B4-BE49-F238E27FC236}">
                  <a16:creationId xmlns:a16="http://schemas.microsoft.com/office/drawing/2014/main" id="{EC442226-95D8-7C3D-A50A-3084F2A9C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809" y="3555192"/>
              <a:ext cx="42545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4645D00D-D949-AFD4-B955-F9A630C80862}"/>
              </a:ext>
            </a:extLst>
          </p:cNvPr>
          <p:cNvGrpSpPr>
            <a:grpSpLocks/>
          </p:cNvGrpSpPr>
          <p:nvPr/>
        </p:nvGrpSpPr>
        <p:grpSpPr bwMode="auto">
          <a:xfrm>
            <a:off x="687388" y="3802063"/>
            <a:ext cx="5287962" cy="730250"/>
            <a:chOff x="686811" y="3594099"/>
            <a:chExt cx="5287985" cy="730250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4DC95F8-231D-B8E6-4BAD-187364746E57}"/>
                </a:ext>
              </a:extLst>
            </p:cNvPr>
            <p:cNvSpPr/>
            <p:nvPr/>
          </p:nvSpPr>
          <p:spPr>
            <a:xfrm>
              <a:off x="739198" y="3763961"/>
              <a:ext cx="1793883" cy="493713"/>
            </a:xfrm>
            <a:custGeom>
              <a:avLst/>
              <a:gdLst>
                <a:gd name="connsiteX0" fmla="*/ 0 w 1710552"/>
                <a:gd name="connsiteY0" fmla="*/ 0 h 492460"/>
                <a:gd name="connsiteX1" fmla="*/ 77752 w 1710552"/>
                <a:gd name="connsiteY1" fmla="*/ 6480 h 492460"/>
                <a:gd name="connsiteX2" fmla="*/ 1710552 w 1710552"/>
                <a:gd name="connsiteY2" fmla="*/ 123115 h 492460"/>
                <a:gd name="connsiteX3" fmla="*/ 1697593 w 1710552"/>
                <a:gd name="connsiteY3" fmla="*/ 479501 h 492460"/>
                <a:gd name="connsiteX4" fmla="*/ 84232 w 1710552"/>
                <a:gd name="connsiteY4" fmla="*/ 492460 h 492460"/>
                <a:gd name="connsiteX5" fmla="*/ 0 w 1710552"/>
                <a:gd name="connsiteY5" fmla="*/ 0 h 49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0552" h="492460">
                  <a:moveTo>
                    <a:pt x="0" y="0"/>
                  </a:moveTo>
                  <a:lnTo>
                    <a:pt x="77752" y="6480"/>
                  </a:lnTo>
                  <a:lnTo>
                    <a:pt x="1710552" y="123115"/>
                  </a:lnTo>
                  <a:lnTo>
                    <a:pt x="1697593" y="479501"/>
                  </a:lnTo>
                  <a:lnTo>
                    <a:pt x="84232" y="492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073" name="TextBox 13">
              <a:extLst>
                <a:ext uri="{FF2B5EF4-FFF2-40B4-BE49-F238E27FC236}">
                  <a16:creationId xmlns:a16="http://schemas.microsoft.com/office/drawing/2014/main" id="{42A9FF00-C2AA-A444-8FC7-19094D92E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811" y="3797131"/>
              <a:ext cx="19584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#A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&amp;A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&amp;~A</a:t>
              </a:r>
              <a:r>
                <a:rPr lang="en-US" altLang="en-US" baseline="-25000">
                  <a:latin typeface="Times" pitchFamily="2" charset="0"/>
                </a:rPr>
                <a:t>3</a:t>
              </a:r>
              <a:endParaRPr lang="en-US" altLang="en-US">
                <a:latin typeface="Times" pitchFamily="2" charset="0"/>
              </a:endParaRPr>
            </a:p>
          </p:txBody>
        </p:sp>
        <p:pic>
          <p:nvPicPr>
            <p:cNvPr id="45074" name="Picture 18" descr="Venn fill 3.png">
              <a:extLst>
                <a:ext uri="{FF2B5EF4-FFF2-40B4-BE49-F238E27FC236}">
                  <a16:creationId xmlns:a16="http://schemas.microsoft.com/office/drawing/2014/main" id="{14F374C9-F8C5-57BD-DDE0-31D8CEFDA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5946" y="3594099"/>
              <a:ext cx="958850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89BC915C-5C78-9D55-0866-304FF5F8BED0}"/>
              </a:ext>
            </a:extLst>
          </p:cNvPr>
          <p:cNvGrpSpPr>
            <a:grpSpLocks/>
          </p:cNvGrpSpPr>
          <p:nvPr/>
        </p:nvGrpSpPr>
        <p:grpSpPr bwMode="auto">
          <a:xfrm>
            <a:off x="511175" y="2339975"/>
            <a:ext cx="7332663" cy="3044825"/>
            <a:chOff x="511869" y="2131836"/>
            <a:chExt cx="7331475" cy="304603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E84D56A-2731-1B34-CD6B-4513F2AB2B2F}"/>
                </a:ext>
              </a:extLst>
            </p:cNvPr>
            <p:cNvSpPr/>
            <p:nvPr/>
          </p:nvSpPr>
          <p:spPr>
            <a:xfrm>
              <a:off x="557900" y="2177892"/>
              <a:ext cx="2150713" cy="498672"/>
            </a:xfrm>
            <a:custGeom>
              <a:avLst/>
              <a:gdLst>
                <a:gd name="connsiteX0" fmla="*/ 38876 w 2151148"/>
                <a:gd name="connsiteY0" fmla="*/ 0 h 498941"/>
                <a:gd name="connsiteX1" fmla="*/ 38876 w 2151148"/>
                <a:gd name="connsiteY1" fmla="*/ 0 h 498941"/>
                <a:gd name="connsiteX2" fmla="*/ 2151148 w 2151148"/>
                <a:gd name="connsiteY2" fmla="*/ 84237 h 498941"/>
                <a:gd name="connsiteX3" fmla="*/ 2118752 w 2151148"/>
                <a:gd name="connsiteY3" fmla="*/ 498941 h 498941"/>
                <a:gd name="connsiteX4" fmla="*/ 0 w 2151148"/>
                <a:gd name="connsiteY4" fmla="*/ 336947 h 498941"/>
                <a:gd name="connsiteX5" fmla="*/ 38876 w 2151148"/>
                <a:gd name="connsiteY5" fmla="*/ 0 h 49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1148" h="498941">
                  <a:moveTo>
                    <a:pt x="38876" y="0"/>
                  </a:moveTo>
                  <a:lnTo>
                    <a:pt x="38876" y="0"/>
                  </a:lnTo>
                  <a:lnTo>
                    <a:pt x="2151148" y="84237"/>
                  </a:lnTo>
                  <a:lnTo>
                    <a:pt x="2118752" y="498941"/>
                  </a:lnTo>
                  <a:lnTo>
                    <a:pt x="0" y="336947"/>
                  </a:lnTo>
                  <a:lnTo>
                    <a:pt x="38876" y="0"/>
                  </a:lnTo>
                  <a:close/>
                </a:path>
              </a:pathLst>
            </a:custGeom>
            <a:solidFill>
              <a:srgbClr val="CA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070" name="TextBox 6">
              <a:extLst>
                <a:ext uri="{FF2B5EF4-FFF2-40B4-BE49-F238E27FC236}">
                  <a16:creationId xmlns:a16="http://schemas.microsoft.com/office/drawing/2014/main" id="{A7387DCE-21D0-7C26-3F0B-7D62758BF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869" y="2131836"/>
              <a:ext cx="2291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#~A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&amp;~A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&amp;~A</a:t>
              </a:r>
              <a:r>
                <a:rPr lang="en-US" altLang="en-US" baseline="-25000">
                  <a:latin typeface="Times" pitchFamily="2" charset="0"/>
                </a:rPr>
                <a:t>3</a:t>
              </a:r>
              <a:endParaRPr lang="en-US" altLang="en-US">
                <a:latin typeface="Times" pitchFamily="2" charset="0"/>
              </a:endParaRPr>
            </a:p>
          </p:txBody>
        </p:sp>
        <p:pic>
          <p:nvPicPr>
            <p:cNvPr id="45071" name="Picture 8" descr="Venn fill 1.png">
              <a:extLst>
                <a:ext uri="{FF2B5EF4-FFF2-40B4-BE49-F238E27FC236}">
                  <a16:creationId xmlns:a16="http://schemas.microsoft.com/office/drawing/2014/main" id="{748C0818-43E3-DD87-8D4B-6F414EF4E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469" y="2352117"/>
              <a:ext cx="3698875" cy="282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id="{354BB19A-B225-FA35-1006-74074C0C0649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2806700"/>
            <a:ext cx="5284788" cy="1463675"/>
            <a:chOff x="602580" y="2599455"/>
            <a:chExt cx="5284740" cy="1463675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65F96CB-47F3-0D82-F976-ED3EABA76537}"/>
                </a:ext>
              </a:extLst>
            </p:cNvPr>
            <p:cNvSpPr/>
            <p:nvPr/>
          </p:nvSpPr>
          <p:spPr>
            <a:xfrm>
              <a:off x="751804" y="2948705"/>
              <a:ext cx="2019282" cy="517525"/>
            </a:xfrm>
            <a:custGeom>
              <a:avLst/>
              <a:gdLst>
                <a:gd name="connsiteX0" fmla="*/ 58314 w 2018785"/>
                <a:gd name="connsiteY0" fmla="*/ 0 h 518380"/>
                <a:gd name="connsiteX1" fmla="*/ 1930850 w 2018785"/>
                <a:gd name="connsiteY1" fmla="*/ 64798 h 518380"/>
                <a:gd name="connsiteX2" fmla="*/ 1866056 w 2018785"/>
                <a:gd name="connsiteY2" fmla="*/ 518380 h 518380"/>
                <a:gd name="connsiteX3" fmla="*/ 0 w 2018785"/>
                <a:gd name="connsiteY3" fmla="*/ 434143 h 518380"/>
                <a:gd name="connsiteX4" fmla="*/ 58314 w 2018785"/>
                <a:gd name="connsiteY4" fmla="*/ 0 h 518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8785" h="518380">
                  <a:moveTo>
                    <a:pt x="58314" y="0"/>
                  </a:moveTo>
                  <a:lnTo>
                    <a:pt x="1930850" y="64798"/>
                  </a:lnTo>
                  <a:cubicBezTo>
                    <a:pt x="1911375" y="216280"/>
                    <a:pt x="2018785" y="518380"/>
                    <a:pt x="1866056" y="518380"/>
                  </a:cubicBezTo>
                  <a:lnTo>
                    <a:pt x="0" y="434143"/>
                  </a:lnTo>
                  <a:lnTo>
                    <a:pt x="58314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5067" name="Picture 11" descr="Venn fill 2.png">
              <a:extLst>
                <a:ext uri="{FF2B5EF4-FFF2-40B4-BE49-F238E27FC236}">
                  <a16:creationId xmlns:a16="http://schemas.microsoft.com/office/drawing/2014/main" id="{63ECC1F6-2930-40F6-7FB4-8DCBAF038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995" y="2599455"/>
              <a:ext cx="1330325" cy="146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8" name="TextBox 12">
              <a:extLst>
                <a:ext uri="{FF2B5EF4-FFF2-40B4-BE49-F238E27FC236}">
                  <a16:creationId xmlns:a16="http://schemas.microsoft.com/office/drawing/2014/main" id="{0506469B-4F75-E567-5823-F7C1C9DA5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580" y="2928845"/>
              <a:ext cx="212495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#A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&amp;~A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&amp;~A</a:t>
              </a:r>
              <a:r>
                <a:rPr lang="en-US" altLang="en-US" baseline="-25000">
                  <a:latin typeface="Times" pitchFamily="2" charset="0"/>
                </a:rPr>
                <a:t>3</a:t>
              </a:r>
              <a:endParaRPr lang="en-US" altLang="en-US">
                <a:latin typeface="Times" pitchFamily="2" charset="0"/>
              </a:endParaRPr>
            </a:p>
          </p:txBody>
        </p:sp>
      </p:grpSp>
      <p:sp>
        <p:nvSpPr>
          <p:cNvPr id="45061" name="Title 1">
            <a:extLst>
              <a:ext uri="{FF2B5EF4-FFF2-40B4-BE49-F238E27FC236}">
                <a16:creationId xmlns:a16="http://schemas.microsoft.com/office/drawing/2014/main" id="{57E04DFE-03C0-4CA9-4971-47C07B59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8" y="190500"/>
            <a:ext cx="8008937" cy="774700"/>
          </a:xfrm>
        </p:spPr>
        <p:txBody>
          <a:bodyPr/>
          <a:lstStyle/>
          <a:p>
            <a:pPr marL="628650" indent="-628650"/>
            <a:r>
              <a:rPr lang="en-US" altLang="en-US" sz="48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Deductive structure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5062" name="Content Placeholder 2">
            <a:extLst>
              <a:ext uri="{FF2B5EF4-FFF2-40B4-BE49-F238E27FC236}">
                <a16:creationId xmlns:a16="http://schemas.microsoft.com/office/drawing/2014/main" id="{F9406EB0-B40F-1AAC-ACEE-640E61F0D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5063" name="Slide Number Placeholder 3">
            <a:extLst>
              <a:ext uri="{FF2B5EF4-FFF2-40B4-BE49-F238E27FC236}">
                <a16:creationId xmlns:a16="http://schemas.microsoft.com/office/drawing/2014/main" id="{EBCBE854-FC55-9107-A0C0-4E9F9FB91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B96215E-13AC-8F4A-AA25-EDFBAF1DAF5B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45064" name="Picture 4" descr="Venn Diagram.png">
            <a:extLst>
              <a:ext uri="{FF2B5EF4-FFF2-40B4-BE49-F238E27FC236}">
                <a16:creationId xmlns:a16="http://schemas.microsoft.com/office/drawing/2014/main" id="{28B2E688-7F98-9020-4701-8430409CA3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2549525"/>
            <a:ext cx="37211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1AF43FD-FEF0-0235-6E59-22348E629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68363"/>
            <a:ext cx="611663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>
                <a:latin typeface="Times" pitchFamily="2" charset="0"/>
              </a:rPr>
              <a:t>fixed</a:t>
            </a:r>
            <a:r>
              <a:rPr lang="en-US" altLang="en-US" sz="3600">
                <a:latin typeface="Times" pitchFamily="2" charset="0"/>
              </a:rPr>
              <a:t> by number </a:t>
            </a:r>
            <a:r>
              <a:rPr lang="en-US" altLang="en-US" sz="3200">
                <a:latin typeface="Times" pitchFamily="2" charset="0"/>
              </a:rPr>
              <a:t>of atoms </a:t>
            </a:r>
            <a:r>
              <a:rPr lang="en-US" altLang="en-US" sz="2800">
                <a:latin typeface="Times" pitchFamily="2" charset="0"/>
              </a:rPr>
              <a:t>in the logically strongest propositions:</a:t>
            </a:r>
            <a:endParaRPr lang="en-US" altLang="en-US" sz="3600">
              <a:latin typeface="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2EA5-40C9-372F-F2E5-BD86047D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A6720-7A38-2832-3DC0-A513F97AA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9AE22-D661-8C5E-5DAC-91E977864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743F-7FAB-514D-9C1F-DE83E53AECE6}" type="slidenum">
              <a:rPr lang="en-US" altLang="en-US" smtClean="0"/>
              <a:pPr/>
              <a:t>3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45390B-B91B-108E-3EF5-93105D2E1D21}"/>
              </a:ext>
            </a:extLst>
          </p:cNvPr>
          <p:cNvGrpSpPr/>
          <p:nvPr/>
        </p:nvGrpSpPr>
        <p:grpSpPr>
          <a:xfrm>
            <a:off x="146459" y="644516"/>
            <a:ext cx="8838046" cy="5845184"/>
            <a:chOff x="195508" y="59841"/>
            <a:chExt cx="8838046" cy="5845184"/>
          </a:xfrm>
        </p:grpSpPr>
        <p:pic>
          <p:nvPicPr>
            <p:cNvPr id="6" name="Content Placeholder 5">
              <a:extLst>
                <a:ext uri="{FF2B5EF4-FFF2-40B4-BE49-F238E27FC236}">
                  <a16:creationId xmlns:a16="http://schemas.microsoft.com/office/drawing/2014/main" id="{60FA8B7E-FB18-68F9-F47B-34CC42494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95508" y="59841"/>
              <a:ext cx="3477326" cy="52159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61591C-3ED6-8EF8-F430-6FA0DDF39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38031" y="374438"/>
              <a:ext cx="3477326" cy="52159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21A7A0-9071-3D08-BF25-0DD3B619D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6228" y="689035"/>
              <a:ext cx="3477326" cy="52159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Picture 8" descr="Incompleteness p1.jpg">
            <a:extLst>
              <a:ext uri="{FF2B5EF4-FFF2-40B4-BE49-F238E27FC236}">
                <a16:creationId xmlns:a16="http://schemas.microsoft.com/office/drawing/2014/main" id="{A8B874D5-5CCE-E1A9-493F-22A40EA53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61" y="211038"/>
            <a:ext cx="4240185" cy="6361093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317D93E5-3D34-4CA8-B76E-24177DBE6949}"/>
              </a:ext>
            </a:extLst>
          </p:cNvPr>
          <p:cNvSpPr/>
          <p:nvPr/>
        </p:nvSpPr>
        <p:spPr>
          <a:xfrm>
            <a:off x="5749290" y="2297430"/>
            <a:ext cx="2846070" cy="857250"/>
          </a:xfrm>
          <a:custGeom>
            <a:avLst/>
            <a:gdLst>
              <a:gd name="connsiteX0" fmla="*/ 11430 w 2846070"/>
              <a:gd name="connsiteY0" fmla="*/ 0 h 857250"/>
              <a:gd name="connsiteX1" fmla="*/ 2823210 w 2846070"/>
              <a:gd name="connsiteY1" fmla="*/ 68580 h 857250"/>
              <a:gd name="connsiteX2" fmla="*/ 2846070 w 2846070"/>
              <a:gd name="connsiteY2" fmla="*/ 857250 h 857250"/>
              <a:gd name="connsiteX3" fmla="*/ 0 w 2846070"/>
              <a:gd name="connsiteY3" fmla="*/ 788670 h 857250"/>
              <a:gd name="connsiteX4" fmla="*/ 11430 w 2846070"/>
              <a:gd name="connsiteY4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6070" h="857250">
                <a:moveTo>
                  <a:pt x="11430" y="0"/>
                </a:moveTo>
                <a:lnTo>
                  <a:pt x="2823210" y="68580"/>
                </a:lnTo>
                <a:lnTo>
                  <a:pt x="2846070" y="857250"/>
                </a:lnTo>
                <a:lnTo>
                  <a:pt x="0" y="788670"/>
                </a:lnTo>
                <a:lnTo>
                  <a:pt x="11430" y="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F5AB1E81-1119-64E5-AE85-1DD508077ED5}"/>
              </a:ext>
            </a:extLst>
          </p:cNvPr>
          <p:cNvSpPr/>
          <p:nvPr/>
        </p:nvSpPr>
        <p:spPr>
          <a:xfrm>
            <a:off x="687388" y="1781175"/>
            <a:ext cx="7315200" cy="4432300"/>
          </a:xfrm>
          <a:custGeom>
            <a:avLst/>
            <a:gdLst>
              <a:gd name="connsiteX0" fmla="*/ 583143 w 7315200"/>
              <a:gd name="connsiteY0" fmla="*/ 6480 h 4432145"/>
              <a:gd name="connsiteX1" fmla="*/ 634978 w 7315200"/>
              <a:gd name="connsiteY1" fmla="*/ 0 h 4432145"/>
              <a:gd name="connsiteX2" fmla="*/ 7315200 w 7315200"/>
              <a:gd name="connsiteY2" fmla="*/ 174953 h 4432145"/>
              <a:gd name="connsiteX3" fmla="*/ 7140258 w 7315200"/>
              <a:gd name="connsiteY3" fmla="*/ 4432145 h 4432145"/>
              <a:gd name="connsiteX4" fmla="*/ 0 w 7315200"/>
              <a:gd name="connsiteY4" fmla="*/ 4134077 h 4432145"/>
              <a:gd name="connsiteX5" fmla="*/ 583143 w 7315200"/>
              <a:gd name="connsiteY5" fmla="*/ 6480 h 443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5200" h="4432145">
                <a:moveTo>
                  <a:pt x="583143" y="6480"/>
                </a:moveTo>
                <a:lnTo>
                  <a:pt x="634978" y="0"/>
                </a:lnTo>
                <a:lnTo>
                  <a:pt x="7315200" y="174953"/>
                </a:lnTo>
                <a:lnTo>
                  <a:pt x="7140258" y="4432145"/>
                </a:lnTo>
                <a:lnTo>
                  <a:pt x="0" y="4134077"/>
                </a:lnTo>
                <a:lnTo>
                  <a:pt x="583143" y="648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2" name="Title 1">
            <a:extLst>
              <a:ext uri="{FF2B5EF4-FFF2-40B4-BE49-F238E27FC236}">
                <a16:creationId xmlns:a16="http://schemas.microsoft.com/office/drawing/2014/main" id="{1CF24617-1F6C-2DB6-CA8C-74404045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808538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Symmetry Theorem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115FEAA0-044B-E33D-BCCC-08ECFD88A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6129ED84-D499-8CD9-2E45-8E1C660BA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3E7C2C4-FE50-5D4F-BC0B-CA3A9D68B48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6085" name="TextBox 4">
            <a:extLst>
              <a:ext uri="{FF2B5EF4-FFF2-40B4-BE49-F238E27FC236}">
                <a16:creationId xmlns:a16="http://schemas.microsoft.com/office/drawing/2014/main" id="{2970AA4E-D3DD-FADA-A11C-150B804A7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749425"/>
            <a:ext cx="42497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For propositions A</a:t>
            </a:r>
            <a:r>
              <a:rPr lang="en-US" altLang="en-US" sz="2800" baseline="-25000">
                <a:latin typeface="Times" pitchFamily="2" charset="0"/>
              </a:rPr>
              <a:t>1</a:t>
            </a:r>
            <a:r>
              <a:rPr lang="en-US" altLang="en-US" sz="2800">
                <a:latin typeface="Times" pitchFamily="2" charset="0"/>
              </a:rPr>
              <a:t> and A</a:t>
            </a:r>
            <a:r>
              <a:rPr lang="en-US" altLang="en-US" sz="2800" baseline="-25000">
                <a:latin typeface="Times" pitchFamily="2" charset="0"/>
              </a:rPr>
              <a:t>2</a:t>
            </a:r>
            <a:r>
              <a:rPr lang="en-US" altLang="en-US" sz="2800">
                <a:latin typeface="Times" pitchFamily="2" charset="0"/>
              </a:rPr>
              <a:t> in the set {A</a:t>
            </a:r>
            <a:r>
              <a:rPr lang="en-US" altLang="en-US" sz="2800" baseline="-25000">
                <a:latin typeface="Times" pitchFamily="2" charset="0"/>
              </a:rPr>
              <a:t>1</a:t>
            </a:r>
            <a:r>
              <a:rPr lang="en-US" altLang="en-US" sz="2800">
                <a:latin typeface="Times" pitchFamily="2" charset="0"/>
              </a:rPr>
              <a:t>, A</a:t>
            </a:r>
            <a:r>
              <a:rPr lang="en-US" altLang="en-US" sz="2800" baseline="-25000">
                <a:latin typeface="Times" pitchFamily="2" charset="0"/>
              </a:rPr>
              <a:t>2</a:t>
            </a:r>
            <a:r>
              <a:rPr lang="en-US" altLang="en-US" sz="2800">
                <a:latin typeface="Times" pitchFamily="2" charset="0"/>
              </a:rPr>
              <a:t>, ..., A</a:t>
            </a:r>
            <a:r>
              <a:rPr lang="en-US" altLang="en-US" sz="2800" baseline="-25000">
                <a:latin typeface="Times" pitchFamily="2" charset="0"/>
              </a:rPr>
              <a:t>m</a:t>
            </a:r>
            <a:r>
              <a:rPr lang="en-US" altLang="en-US" sz="2800">
                <a:latin typeface="Times" pitchFamily="2" charset="0"/>
              </a:rPr>
              <a:t>}  </a:t>
            </a:r>
          </a:p>
        </p:txBody>
      </p:sp>
      <p:sp>
        <p:nvSpPr>
          <p:cNvPr id="46086" name="Rectangle 5">
            <a:extLst>
              <a:ext uri="{FF2B5EF4-FFF2-40B4-BE49-F238E27FC236}">
                <a16:creationId xmlns:a16="http://schemas.microsoft.com/office/drawing/2014/main" id="{F3AA1E72-AAE1-C106-C88F-74B0BC3B2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2595563"/>
            <a:ext cx="7246938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97125" indent="-23971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0000"/>
                </a:solidFill>
                <a:latin typeface="Times" pitchFamily="2" charset="0"/>
              </a:rPr>
              <a:t>[A</a:t>
            </a:r>
            <a:r>
              <a:rPr lang="en-US" altLang="en-US" sz="4000" baseline="-25000">
                <a:solidFill>
                  <a:srgbClr val="000000"/>
                </a:solidFill>
                <a:latin typeface="Times" pitchFamily="2" charset="0"/>
              </a:rPr>
              <a:t>1</a:t>
            </a:r>
            <a:r>
              <a:rPr lang="en-US" altLang="en-US" sz="4000">
                <a:solidFill>
                  <a:srgbClr val="000000"/>
                </a:solidFill>
                <a:latin typeface="Times" pitchFamily="2" charset="0"/>
              </a:rPr>
              <a:t>|A</a:t>
            </a:r>
            <a:r>
              <a:rPr lang="en-US" altLang="en-US" sz="4000" baseline="-25000">
                <a:solidFill>
                  <a:srgbClr val="000000"/>
                </a:solidFill>
                <a:latin typeface="Times" pitchFamily="2" charset="0"/>
              </a:rPr>
              <a:t>2</a:t>
            </a:r>
            <a:r>
              <a:rPr lang="en-US" altLang="en-US" sz="4000">
                <a:solidFill>
                  <a:srgbClr val="000000"/>
                </a:solidFill>
                <a:latin typeface="Times" pitchFamily="2" charset="0"/>
              </a:rPr>
              <a:t>]</a:t>
            </a:r>
            <a:r>
              <a:rPr lang="en-US" altLang="en-US" sz="3600">
                <a:solidFill>
                  <a:srgbClr val="000000"/>
                </a:solidFill>
                <a:latin typeface="Times" pitchFamily="2" charset="0"/>
              </a:rPr>
              <a:t> = </a:t>
            </a:r>
            <a:r>
              <a:rPr lang="en-US" altLang="en-US" sz="6000">
                <a:solidFill>
                  <a:srgbClr val="000000"/>
                </a:solidFill>
                <a:latin typeface="Times" pitchFamily="2" charset="0"/>
              </a:rPr>
              <a:t>f</a:t>
            </a:r>
            <a:r>
              <a:rPr lang="en-US" altLang="en-US" sz="3600">
                <a:solidFill>
                  <a:srgbClr val="000000"/>
                </a:solidFill>
                <a:latin typeface="Times" pitchFamily="2" charset="0"/>
              </a:rPr>
              <a:t>(</a:t>
            </a:r>
            <a:r>
              <a:rPr lang="en-US" altLang="en-US" sz="3600">
                <a:latin typeface="Times" pitchFamily="2" charset="0"/>
              </a:rPr>
              <a:t>#A</a:t>
            </a:r>
            <a:r>
              <a:rPr lang="en-US" altLang="en-US" sz="3600" baseline="-25000">
                <a:latin typeface="Times" pitchFamily="2" charset="0"/>
              </a:rPr>
              <a:t>1</a:t>
            </a:r>
            <a:r>
              <a:rPr lang="en-US" altLang="en-US" sz="3600">
                <a:latin typeface="Times" pitchFamily="2" charset="0"/>
              </a:rPr>
              <a:t>&amp;A</a:t>
            </a:r>
            <a:r>
              <a:rPr lang="en-US" altLang="en-US" sz="3600" baseline="-25000">
                <a:latin typeface="Times" pitchFamily="2" charset="0"/>
              </a:rPr>
              <a:t>2</a:t>
            </a:r>
            <a:r>
              <a:rPr lang="en-US" altLang="en-US" sz="3600">
                <a:latin typeface="Times" pitchFamily="2" charset="0"/>
              </a:rPr>
              <a:t>&amp;…&amp;A</a:t>
            </a:r>
            <a:r>
              <a:rPr lang="en-US" altLang="en-US" sz="3600" baseline="-25000">
                <a:latin typeface="Times" pitchFamily="2" charset="0"/>
              </a:rPr>
              <a:t>m</a:t>
            </a:r>
            <a:r>
              <a:rPr lang="en-US" altLang="en-US" sz="3600">
                <a:solidFill>
                  <a:srgbClr val="000000"/>
                </a:solidFill>
                <a:latin typeface="Times" pitchFamily="2" charset="0"/>
              </a:rPr>
              <a:t>,</a:t>
            </a:r>
            <a:br>
              <a:rPr lang="en-US" altLang="en-US" sz="3600">
                <a:solidFill>
                  <a:srgbClr val="000000"/>
                </a:solidFill>
                <a:latin typeface="Times" pitchFamily="2" charset="0"/>
              </a:rPr>
            </a:br>
            <a:r>
              <a:rPr lang="en-US" altLang="en-US" sz="3600">
                <a:latin typeface="Times" pitchFamily="2" charset="0"/>
              </a:rPr>
              <a:t>#~A</a:t>
            </a:r>
            <a:r>
              <a:rPr lang="en-US" altLang="en-US" sz="3600" baseline="-25000">
                <a:latin typeface="Times" pitchFamily="2" charset="0"/>
              </a:rPr>
              <a:t>1</a:t>
            </a:r>
            <a:r>
              <a:rPr lang="en-US" altLang="en-US" sz="3600">
                <a:latin typeface="Times" pitchFamily="2" charset="0"/>
              </a:rPr>
              <a:t>&amp;A</a:t>
            </a:r>
            <a:r>
              <a:rPr lang="en-US" altLang="en-US" sz="3600" baseline="-25000">
                <a:latin typeface="Times" pitchFamily="2" charset="0"/>
              </a:rPr>
              <a:t>2</a:t>
            </a:r>
            <a:r>
              <a:rPr lang="en-US" altLang="en-US" sz="3600">
                <a:latin typeface="Times" pitchFamily="2" charset="0"/>
              </a:rPr>
              <a:t>&amp;…&amp;A</a:t>
            </a:r>
            <a:r>
              <a:rPr lang="en-US" altLang="en-US" sz="3600" baseline="-25000">
                <a:latin typeface="Times" pitchFamily="2" charset="0"/>
              </a:rPr>
              <a:t>m</a:t>
            </a:r>
            <a:r>
              <a:rPr lang="en-US" altLang="en-US" sz="3600">
                <a:solidFill>
                  <a:srgbClr val="000000"/>
                </a:solidFill>
                <a:latin typeface="Times" pitchFamily="2" charset="0"/>
              </a:rPr>
              <a:t>,</a:t>
            </a:r>
            <a:br>
              <a:rPr lang="en-US" altLang="en-US" sz="3600">
                <a:solidFill>
                  <a:srgbClr val="000000"/>
                </a:solidFill>
                <a:latin typeface="Times" pitchFamily="2" charset="0"/>
              </a:rPr>
            </a:br>
            <a:r>
              <a:rPr lang="en-US" altLang="en-US" sz="3600">
                <a:latin typeface="Times" pitchFamily="2" charset="0"/>
              </a:rPr>
              <a:t>#A</a:t>
            </a:r>
            <a:r>
              <a:rPr lang="en-US" altLang="en-US" sz="3600" baseline="-25000">
                <a:latin typeface="Times" pitchFamily="2" charset="0"/>
              </a:rPr>
              <a:t>1</a:t>
            </a:r>
            <a:r>
              <a:rPr lang="en-US" altLang="en-US" sz="3600">
                <a:latin typeface="Times" pitchFamily="2" charset="0"/>
              </a:rPr>
              <a:t>&amp;~A</a:t>
            </a:r>
            <a:r>
              <a:rPr lang="en-US" altLang="en-US" sz="3600" baseline="-25000">
                <a:latin typeface="Times" pitchFamily="2" charset="0"/>
              </a:rPr>
              <a:t>2</a:t>
            </a:r>
            <a:r>
              <a:rPr lang="en-US" altLang="en-US" sz="3600">
                <a:latin typeface="Times" pitchFamily="2" charset="0"/>
              </a:rPr>
              <a:t>&amp;…&amp;A</a:t>
            </a:r>
            <a:r>
              <a:rPr lang="en-US" altLang="en-US" sz="3600" baseline="-25000">
                <a:latin typeface="Times" pitchFamily="2" charset="0"/>
              </a:rPr>
              <a:t>m</a:t>
            </a:r>
            <a:r>
              <a:rPr lang="en-US" altLang="en-US" sz="3600">
                <a:solidFill>
                  <a:srgbClr val="000000"/>
                </a:solidFill>
                <a:latin typeface="Times" pitchFamily="2" charset="0"/>
              </a:rPr>
              <a:t>,</a:t>
            </a:r>
            <a:br>
              <a:rPr lang="en-US" altLang="en-US" sz="3600">
                <a:solidFill>
                  <a:srgbClr val="000000"/>
                </a:solidFill>
                <a:latin typeface="Times" pitchFamily="2" charset="0"/>
              </a:rPr>
            </a:br>
            <a:r>
              <a:rPr lang="en-US" altLang="en-US" sz="3600">
                <a:solidFill>
                  <a:srgbClr val="000000"/>
                </a:solidFill>
                <a:latin typeface="Times" pitchFamily="2" charset="0"/>
              </a:rPr>
              <a:t>   …</a:t>
            </a:r>
            <a:br>
              <a:rPr lang="en-US" altLang="en-US" sz="3600">
                <a:solidFill>
                  <a:srgbClr val="000000"/>
                </a:solidFill>
                <a:latin typeface="Times" pitchFamily="2" charset="0"/>
              </a:rPr>
            </a:br>
            <a:r>
              <a:rPr lang="en-US" altLang="en-US" sz="3600">
                <a:latin typeface="Times" pitchFamily="2" charset="0"/>
              </a:rPr>
              <a:t>#~A</a:t>
            </a:r>
            <a:r>
              <a:rPr lang="en-US" altLang="en-US" sz="3600" baseline="-25000">
                <a:latin typeface="Times" pitchFamily="2" charset="0"/>
              </a:rPr>
              <a:t>1</a:t>
            </a:r>
            <a:r>
              <a:rPr lang="en-US" altLang="en-US" sz="3600">
                <a:latin typeface="Times" pitchFamily="2" charset="0"/>
              </a:rPr>
              <a:t>&amp;~A</a:t>
            </a:r>
            <a:r>
              <a:rPr lang="en-US" altLang="en-US" sz="3600" baseline="-25000">
                <a:latin typeface="Times" pitchFamily="2" charset="0"/>
              </a:rPr>
              <a:t>2</a:t>
            </a:r>
            <a:r>
              <a:rPr lang="en-US" altLang="en-US" sz="3600">
                <a:latin typeface="Times" pitchFamily="2" charset="0"/>
              </a:rPr>
              <a:t>&amp;…&amp;~A</a:t>
            </a:r>
            <a:r>
              <a:rPr lang="en-US" altLang="en-US" sz="3600" baseline="-25000">
                <a:latin typeface="Times" pitchFamily="2" charset="0"/>
              </a:rPr>
              <a:t>m</a:t>
            </a:r>
            <a:r>
              <a:rPr lang="en-US" altLang="en-US" sz="3600">
                <a:solidFill>
                  <a:srgbClr val="000000"/>
                </a:solidFill>
                <a:latin typeface="Times" pitchFamily="2" charset="0"/>
              </a:rPr>
              <a:t>)</a:t>
            </a:r>
            <a:br>
              <a:rPr lang="en-US" altLang="en-US" sz="3600">
                <a:solidFill>
                  <a:srgbClr val="000000"/>
                </a:solidFill>
                <a:latin typeface="Times" pitchFamily="2" charset="0"/>
              </a:rPr>
            </a:br>
            <a:endParaRPr lang="en-US" altLang="en-US" sz="3600">
              <a:solidFill>
                <a:srgbClr val="000000"/>
              </a:solidFill>
              <a:latin typeface="Times" pitchFamily="2" charset="0"/>
            </a:endParaRPr>
          </a:p>
          <a:p>
            <a:pPr eaLnBrk="1" hangingPunct="1"/>
            <a:endParaRPr lang="en-US" altLang="en-US" sz="3600"/>
          </a:p>
        </p:txBody>
      </p:sp>
      <p:sp>
        <p:nvSpPr>
          <p:cNvPr id="46087" name="TextBox 8">
            <a:extLst>
              <a:ext uri="{FF2B5EF4-FFF2-40B4-BE49-F238E27FC236}">
                <a16:creationId xmlns:a16="http://schemas.microsoft.com/office/drawing/2014/main" id="{2A5E8C76-9A7D-7B3A-A13F-EE4CD45AC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525" y="6240463"/>
            <a:ext cx="4003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list of 2</a:t>
            </a:r>
            <a:r>
              <a:rPr lang="en-US" altLang="en-US" sz="1800" baseline="30000">
                <a:latin typeface="Times" pitchFamily="2" charset="0"/>
              </a:rPr>
              <a:t>m</a:t>
            </a:r>
            <a:r>
              <a:rPr lang="en-US" altLang="en-US" sz="1800">
                <a:latin typeface="Times" pitchFamily="2" charset="0"/>
              </a:rPr>
              <a:t> logically strongest conjunctions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9EA347AA-7AF4-ACF4-D4D8-61B69834A6F8}"/>
              </a:ext>
            </a:extLst>
          </p:cNvPr>
          <p:cNvGrpSpPr>
            <a:grpSpLocks/>
          </p:cNvGrpSpPr>
          <p:nvPr/>
        </p:nvGrpSpPr>
        <p:grpSpPr bwMode="auto">
          <a:xfrm>
            <a:off x="5794375" y="277813"/>
            <a:ext cx="2632075" cy="1303337"/>
            <a:chOff x="5794480" y="277826"/>
            <a:chExt cx="2632651" cy="13031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E9803FA-4412-5ADC-3798-3F82E86C9C0E}"/>
                </a:ext>
              </a:extLst>
            </p:cNvPr>
            <p:cNvSpPr/>
            <p:nvPr/>
          </p:nvSpPr>
          <p:spPr>
            <a:xfrm>
              <a:off x="6112049" y="377823"/>
              <a:ext cx="2064202" cy="1203139"/>
            </a:xfrm>
            <a:custGeom>
              <a:avLst/>
              <a:gdLst>
                <a:gd name="connsiteX0" fmla="*/ 0 w 2063787"/>
                <a:gd name="connsiteY0" fmla="*/ 125684 h 1203913"/>
                <a:gd name="connsiteX1" fmla="*/ 1898419 w 2063787"/>
                <a:gd name="connsiteY1" fmla="*/ 0 h 1203913"/>
                <a:gd name="connsiteX2" fmla="*/ 2063787 w 2063787"/>
                <a:gd name="connsiteY2" fmla="*/ 959161 h 1203913"/>
                <a:gd name="connsiteX3" fmla="*/ 145523 w 2063787"/>
                <a:gd name="connsiteY3" fmla="*/ 1203913 h 1203913"/>
                <a:gd name="connsiteX4" fmla="*/ 0 w 2063787"/>
                <a:gd name="connsiteY4" fmla="*/ 125684 h 120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787" h="1203913">
                  <a:moveTo>
                    <a:pt x="0" y="125684"/>
                  </a:moveTo>
                  <a:lnTo>
                    <a:pt x="1898419" y="0"/>
                  </a:lnTo>
                  <a:lnTo>
                    <a:pt x="2063787" y="959161"/>
                  </a:lnTo>
                  <a:lnTo>
                    <a:pt x="145523" y="1203913"/>
                  </a:lnTo>
                  <a:lnTo>
                    <a:pt x="0" y="125684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090" name="TextBox 8">
              <a:extLst>
                <a:ext uri="{FF2B5EF4-FFF2-40B4-BE49-F238E27FC236}">
                  <a16:creationId xmlns:a16="http://schemas.microsoft.com/office/drawing/2014/main" id="{A6E03915-E771-9DE8-28A5-4A7C53FCBA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4480" y="324130"/>
              <a:ext cx="1012050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Very many</a:t>
              </a:r>
              <a:r>
                <a:rPr lang="en-US" altLang="en-US" sz="2800">
                  <a:latin typeface="Times" pitchFamily="2" charset="0"/>
                </a:rPr>
                <a:t> f</a:t>
              </a:r>
              <a:r>
                <a:rPr lang="ja-JP" altLang="en-US" sz="1800">
                  <a:latin typeface="Times" pitchFamily="2" charset="0"/>
                </a:rPr>
                <a:t>’</a:t>
              </a:r>
              <a:r>
                <a:rPr lang="en-US" altLang="ja-JP" sz="1800">
                  <a:latin typeface="Times" pitchFamily="2" charset="0"/>
                </a:rPr>
                <a:t>s</a:t>
              </a:r>
              <a:endParaRPr lang="en-US" altLang="en-US" sz="1800">
                <a:latin typeface="Times" pitchFamily="2" charset="0"/>
              </a:endParaRPr>
            </a:p>
          </p:txBody>
        </p:sp>
        <p:sp>
          <p:nvSpPr>
            <p:cNvPr id="46091" name="TextBox 9">
              <a:extLst>
                <a:ext uri="{FF2B5EF4-FFF2-40B4-BE49-F238E27FC236}">
                  <a16:creationId xmlns:a16="http://schemas.microsoft.com/office/drawing/2014/main" id="{F0E48030-BED0-63AB-7684-AADF2CDED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5394" y="277826"/>
              <a:ext cx="105173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Very many inductive logics</a:t>
              </a:r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305242E7-5257-E6DE-BD08-BC1A58D8A98F}"/>
                </a:ext>
              </a:extLst>
            </p:cNvPr>
            <p:cNvSpPr/>
            <p:nvPr/>
          </p:nvSpPr>
          <p:spPr>
            <a:xfrm>
              <a:off x="6912325" y="827016"/>
              <a:ext cx="443010" cy="25078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CE7498CB-92FF-79E0-D25D-4D42EE688AC1}"/>
              </a:ext>
            </a:extLst>
          </p:cNvPr>
          <p:cNvSpPr/>
          <p:nvPr/>
        </p:nvSpPr>
        <p:spPr>
          <a:xfrm>
            <a:off x="2427288" y="1143000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6" name="Title 1">
            <a:extLst>
              <a:ext uri="{FF2B5EF4-FFF2-40B4-BE49-F238E27FC236}">
                <a16:creationId xmlns:a16="http://schemas.microsoft.com/office/drawing/2014/main" id="{9C5BBDC8-D7F9-519D-9A7B-0F5F960DA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592138"/>
            <a:ext cx="5106988" cy="5232400"/>
          </a:xfrm>
        </p:spPr>
        <p:txBody>
          <a:bodyPr/>
          <a:lstStyle/>
          <a:p>
            <a:pPr algn="r"/>
            <a:r>
              <a:rPr lang="en-US" altLang="en-US" sz="6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Asymptotic Stability</a:t>
            </a:r>
            <a:endParaRPr lang="en-US" altLang="en-US" sz="48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C9BC62D1-E29E-0F26-6D02-1C14453EF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BC364F3E-7254-C463-6436-F8CEB71CA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2001419-6404-C34D-BC84-F6A4B133B89F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5">
            <a:extLst>
              <a:ext uri="{FF2B5EF4-FFF2-40B4-BE49-F238E27FC236}">
                <a16:creationId xmlns:a16="http://schemas.microsoft.com/office/drawing/2014/main" id="{0410818C-EC97-DA1B-D357-750A91E2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31D1EA1-76DD-7E42-B11D-F7E5B29D45A9}" type="slidenum">
              <a:rPr lang="en-US" altLang="en-US" sz="1200">
                <a:solidFill>
                  <a:srgbClr val="898989"/>
                </a:solidFill>
                <a:latin typeface="Times" pitchFamily="2" charset="0"/>
                <a:ea typeface="ヒラギノ角ゴ Pro W3" panose="020B0300000000000000" pitchFamily="34" charset="-128"/>
                <a:cs typeface="Times" pitchFamily="2" charset="0"/>
              </a:rPr>
              <a:pPr eaLnBrk="1" hangingPunct="1"/>
              <a:t>32</a:t>
            </a:fld>
            <a:endParaRPr lang="en-US" altLang="en-US" sz="1200">
              <a:solidFill>
                <a:srgbClr val="898989"/>
              </a:solidFill>
              <a:latin typeface="Times" pitchFamily="2" charset="0"/>
              <a:ea typeface="ヒラギノ角ゴ Pro W3" panose="020B0300000000000000" pitchFamily="34" charset="-128"/>
              <a:cs typeface="Times" pitchFamily="2" charset="0"/>
            </a:endParaRPr>
          </a:p>
        </p:txBody>
      </p:sp>
      <p:sp>
        <p:nvSpPr>
          <p:cNvPr id="48130" name="Freeform 20">
            <a:extLst>
              <a:ext uri="{FF2B5EF4-FFF2-40B4-BE49-F238E27FC236}">
                <a16:creationId xmlns:a16="http://schemas.microsoft.com/office/drawing/2014/main" id="{CC4A5664-C916-745D-82D6-53BB5149202D}"/>
              </a:ext>
            </a:extLst>
          </p:cNvPr>
          <p:cNvSpPr>
            <a:spLocks/>
          </p:cNvSpPr>
          <p:nvPr/>
        </p:nvSpPr>
        <p:spPr bwMode="auto">
          <a:xfrm>
            <a:off x="668338" y="558800"/>
            <a:ext cx="7823200" cy="568325"/>
          </a:xfrm>
          <a:custGeom>
            <a:avLst/>
            <a:gdLst>
              <a:gd name="T0" fmla="*/ 2147483647 w 4928"/>
              <a:gd name="T1" fmla="*/ 2147483647 h 361"/>
              <a:gd name="T2" fmla="*/ 0 w 4928"/>
              <a:gd name="T3" fmla="*/ 0 h 361"/>
              <a:gd name="T4" fmla="*/ 2147483647 w 4928"/>
              <a:gd name="T5" fmla="*/ 2147483647 h 361"/>
              <a:gd name="T6" fmla="*/ 2147483647 w 4928"/>
              <a:gd name="T7" fmla="*/ 2147483647 h 361"/>
              <a:gd name="T8" fmla="*/ 2147483647 w 4928"/>
              <a:gd name="T9" fmla="*/ 2147483647 h 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8"/>
              <a:gd name="T16" fmla="*/ 0 h 361"/>
              <a:gd name="T17" fmla="*/ 4928 w 4928"/>
              <a:gd name="T18" fmla="*/ 361 h 3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8" h="361">
                <a:moveTo>
                  <a:pt x="162" y="361"/>
                </a:moveTo>
                <a:lnTo>
                  <a:pt x="0" y="0"/>
                </a:lnTo>
                <a:lnTo>
                  <a:pt x="4818" y="132"/>
                </a:lnTo>
                <a:lnTo>
                  <a:pt x="4928" y="297"/>
                </a:lnTo>
                <a:lnTo>
                  <a:pt x="162" y="361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E292C57-1680-9537-E921-92C005EB4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457200"/>
            <a:ext cx="8297863" cy="685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How </a:t>
            </a:r>
            <a:r>
              <a:rPr lang="en-US" altLang="en-US" sz="4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to make</a:t>
            </a:r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</a:t>
            </a:r>
            <a:r>
              <a:rPr lang="en-US" altLang="en-US" sz="36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a Boolean Algebra Bigger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8132" name="Content Placeholder 23">
            <a:extLst>
              <a:ext uri="{FF2B5EF4-FFF2-40B4-BE49-F238E27FC236}">
                <a16:creationId xmlns:a16="http://schemas.microsoft.com/office/drawing/2014/main" id="{3025C5DD-FF4A-F33B-28F7-CBBF26886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8133" name="TextBox 24">
            <a:extLst>
              <a:ext uri="{FF2B5EF4-FFF2-40B4-BE49-F238E27FC236}">
                <a16:creationId xmlns:a16="http://schemas.microsoft.com/office/drawing/2014/main" id="{4D86C3C1-96EC-B73D-273D-98A75128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508125"/>
            <a:ext cx="20637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FF0000"/>
                </a:solidFill>
                <a:latin typeface="Times" pitchFamily="2" charset="0"/>
              </a:rPr>
              <a:t>a</a:t>
            </a:r>
            <a:r>
              <a:rPr lang="en-US" altLang="en-US" sz="440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r>
              <a:rPr lang="en-US" altLang="en-US" sz="4400">
                <a:latin typeface="Times" pitchFamily="2" charset="0"/>
              </a:rPr>
              <a:t>, a</a:t>
            </a:r>
            <a:r>
              <a:rPr lang="en-US" altLang="en-US" sz="4400" baseline="-25000">
                <a:latin typeface="Times" pitchFamily="2" charset="0"/>
              </a:rPr>
              <a:t>2</a:t>
            </a:r>
            <a:r>
              <a:rPr lang="en-US" altLang="en-US" sz="4400">
                <a:latin typeface="Times" pitchFamily="2" charset="0"/>
              </a:rPr>
              <a:t>, a</a:t>
            </a:r>
            <a:r>
              <a:rPr lang="en-US" altLang="en-US" sz="4400" baseline="-25000">
                <a:latin typeface="Times" pitchFamily="2" charset="0"/>
              </a:rPr>
              <a:t>3</a:t>
            </a:r>
            <a:r>
              <a:rPr lang="en-US" altLang="en-US" sz="4400">
                <a:latin typeface="Times" pitchFamily="2" charset="0"/>
              </a:rPr>
              <a:t> </a:t>
            </a:r>
          </a:p>
        </p:txBody>
      </p:sp>
      <p:sp>
        <p:nvSpPr>
          <p:cNvPr id="48134" name="TextBox 11">
            <a:extLst>
              <a:ext uri="{FF2B5EF4-FFF2-40B4-BE49-F238E27FC236}">
                <a16:creationId xmlns:a16="http://schemas.microsoft.com/office/drawing/2014/main" id="{B5B47CF5-FF7F-59E8-21C0-08204CB5C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1643063"/>
            <a:ext cx="2219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a</a:t>
            </a:r>
            <a:r>
              <a:rPr lang="en-US" altLang="en-US" sz="280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r>
              <a:rPr lang="en-US" altLang="en-US" sz="1800" baseline="-2500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en-US" sz="1800">
                <a:latin typeface="Times" pitchFamily="2" charset="0"/>
              </a:rPr>
              <a:t>There is a solar eclipse on June 1.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AF36EF74-445E-D298-CACB-F939A3EDBB36}"/>
              </a:ext>
            </a:extLst>
          </p:cNvPr>
          <p:cNvGrpSpPr>
            <a:grpSpLocks/>
          </p:cNvGrpSpPr>
          <p:nvPr/>
        </p:nvGrpSpPr>
        <p:grpSpPr bwMode="auto">
          <a:xfrm>
            <a:off x="541338" y="2422525"/>
            <a:ext cx="7704137" cy="3903663"/>
            <a:chOff x="541867" y="2421997"/>
            <a:chExt cx="7704137" cy="3904552"/>
          </a:xfrm>
        </p:grpSpPr>
        <p:grpSp>
          <p:nvGrpSpPr>
            <p:cNvPr id="48137" name="Group 28">
              <a:extLst>
                <a:ext uri="{FF2B5EF4-FFF2-40B4-BE49-F238E27FC236}">
                  <a16:creationId xmlns:a16="http://schemas.microsoft.com/office/drawing/2014/main" id="{0C48BB48-8EC3-7366-991E-906EB271B6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1129" y="2421997"/>
              <a:ext cx="4714875" cy="3511550"/>
              <a:chOff x="1490133" y="2404532"/>
              <a:chExt cx="4715934" cy="3512642"/>
            </a:xfrm>
          </p:grpSpPr>
          <p:sp>
            <p:nvSpPr>
              <p:cNvPr id="48140" name="AutoShape 14">
                <a:extLst>
                  <a:ext uri="{FF2B5EF4-FFF2-40B4-BE49-F238E27FC236}">
                    <a16:creationId xmlns:a16="http://schemas.microsoft.com/office/drawing/2014/main" id="{BBFAC85C-5CD4-5921-F8B7-BCC7E1FF47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80533" y="3014132"/>
                <a:ext cx="2590800" cy="1371600"/>
              </a:xfrm>
              <a:prstGeom prst="rightArrow">
                <a:avLst>
                  <a:gd name="adj1" fmla="val 50000"/>
                  <a:gd name="adj2" fmla="val 47222"/>
                </a:avLst>
              </a:prstGeom>
              <a:solidFill>
                <a:srgbClr val="BEF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>
                  <a:latin typeface="Times" pitchFamily="2" charset="0"/>
                </a:endParaRPr>
              </a:p>
            </p:txBody>
          </p:sp>
          <p:sp>
            <p:nvSpPr>
              <p:cNvPr id="48141" name="Rectangle 12">
                <a:extLst>
                  <a:ext uri="{FF2B5EF4-FFF2-40B4-BE49-F238E27FC236}">
                    <a16:creationId xmlns:a16="http://schemas.microsoft.com/office/drawing/2014/main" id="{947CC8DF-9E7F-4B7A-111D-8BBA53BCF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530" y="2918883"/>
                <a:ext cx="3538537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disjunctive refinement</a:t>
                </a:r>
              </a:p>
              <a:p>
                <a:pPr eaLnBrk="1" hangingPunct="1"/>
                <a:r>
                  <a:rPr lang="en-US" altLang="en-US" sz="3200">
                    <a:solidFill>
                      <a:srgbClr val="FF0000"/>
                    </a:solidFill>
                    <a:latin typeface="Times" pitchFamily="2" charset="0"/>
                  </a:rPr>
                  <a:t>a</a:t>
                </a:r>
                <a:r>
                  <a:rPr lang="en-US" altLang="en-US" sz="3200" baseline="-25000">
                    <a:solidFill>
                      <a:srgbClr val="FF0000"/>
                    </a:solidFill>
                    <a:latin typeface="Times" pitchFamily="2" charset="0"/>
                  </a:rPr>
                  <a:t>1</a:t>
                </a:r>
                <a:r>
                  <a:rPr lang="en-US" altLang="en-US" sz="3200" baseline="-25000">
                    <a:latin typeface="Times" pitchFamily="2" charset="0"/>
                  </a:rPr>
                  <a:t> </a:t>
                </a:r>
                <a:r>
                  <a:rPr lang="en-US" altLang="en-US">
                    <a:latin typeface="Times" pitchFamily="2" charset="0"/>
                  </a:rPr>
                  <a:t>expanded to </a:t>
                </a:r>
                <a:r>
                  <a:rPr lang="en-US" altLang="en-US" sz="3200">
                    <a:solidFill>
                      <a:srgbClr val="FF0000"/>
                    </a:solidFill>
                    <a:latin typeface="Times" pitchFamily="2" charset="0"/>
                  </a:rPr>
                  <a:t>b</a:t>
                </a:r>
                <a:r>
                  <a:rPr lang="en-US" altLang="en-US" sz="3200" baseline="-25000">
                    <a:solidFill>
                      <a:srgbClr val="FF0000"/>
                    </a:solidFill>
                    <a:latin typeface="Times" pitchFamily="2" charset="0"/>
                  </a:rPr>
                  <a:t>1</a:t>
                </a:r>
                <a:r>
                  <a:rPr lang="en-US" altLang="en-US" sz="3200">
                    <a:solidFill>
                      <a:srgbClr val="FF0000"/>
                    </a:solidFill>
                    <a:latin typeface="Times" pitchFamily="2" charset="0"/>
                  </a:rPr>
                  <a:t>v b</a:t>
                </a:r>
                <a:r>
                  <a:rPr lang="en-US" altLang="en-US" sz="3200" baseline="-25000">
                    <a:solidFill>
                      <a:srgbClr val="FF0000"/>
                    </a:solidFill>
                    <a:latin typeface="Times" pitchFamily="2" charset="0"/>
                  </a:rPr>
                  <a:t>2</a:t>
                </a:r>
                <a:endParaRPr lang="en-US" altLang="en-US" baseline="-25000">
                  <a:solidFill>
                    <a:srgbClr val="FF0000"/>
                  </a:solidFill>
                  <a:latin typeface="Times" pitchFamily="2" charset="0"/>
                </a:endParaRPr>
              </a:p>
              <a:p>
                <a:pPr eaLnBrk="1" hangingPunct="1"/>
                <a:endParaRPr lang="en-US" altLang="en-US">
                  <a:latin typeface="Times" pitchFamily="2" charset="0"/>
                </a:endParaRPr>
              </a:p>
            </p:txBody>
          </p:sp>
          <p:sp>
            <p:nvSpPr>
              <p:cNvPr id="48142" name="Rectangle 13">
                <a:extLst>
                  <a:ext uri="{FF2B5EF4-FFF2-40B4-BE49-F238E27FC236}">
                    <a16:creationId xmlns:a16="http://schemas.microsoft.com/office/drawing/2014/main" id="{3D4B7AD2-EFEB-5E0E-4974-785BEB3D9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2867" y="2556933"/>
                <a:ext cx="18466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 </a:t>
                </a:r>
                <a:endParaRPr lang="en-US" altLang="en-US" sz="1800" baseline="-25000">
                  <a:latin typeface="Times" pitchFamily="2" charset="0"/>
                </a:endParaRPr>
              </a:p>
            </p:txBody>
          </p:sp>
          <p:sp>
            <p:nvSpPr>
              <p:cNvPr id="48143" name="TextBox 27">
                <a:extLst>
                  <a:ext uri="{FF2B5EF4-FFF2-40B4-BE49-F238E27FC236}">
                    <a16:creationId xmlns:a16="http://schemas.microsoft.com/office/drawing/2014/main" id="{22863C4A-FC3A-B6EC-A18E-4C3933264E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6400" y="5147733"/>
                <a:ext cx="2848539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4400">
                    <a:solidFill>
                      <a:srgbClr val="FF0000"/>
                    </a:solidFill>
                    <a:latin typeface="Times" pitchFamily="2" charset="0"/>
                  </a:rPr>
                  <a:t>b</a:t>
                </a:r>
                <a:r>
                  <a:rPr lang="en-US" altLang="en-US" sz="4400" baseline="-25000">
                    <a:solidFill>
                      <a:srgbClr val="FF0000"/>
                    </a:solidFill>
                    <a:latin typeface="Times" pitchFamily="2" charset="0"/>
                  </a:rPr>
                  <a:t>1</a:t>
                </a:r>
                <a:r>
                  <a:rPr lang="en-US" altLang="en-US" sz="4400">
                    <a:latin typeface="Times" pitchFamily="2" charset="0"/>
                  </a:rPr>
                  <a:t>, </a:t>
                </a:r>
                <a:r>
                  <a:rPr lang="en-US" altLang="en-US" sz="4400">
                    <a:solidFill>
                      <a:srgbClr val="FF0000"/>
                    </a:solidFill>
                    <a:latin typeface="Times" pitchFamily="2" charset="0"/>
                  </a:rPr>
                  <a:t>b</a:t>
                </a:r>
                <a:r>
                  <a:rPr lang="en-US" altLang="en-US" sz="4400" baseline="-25000">
                    <a:solidFill>
                      <a:srgbClr val="FF0000"/>
                    </a:solidFill>
                    <a:latin typeface="Times" pitchFamily="2" charset="0"/>
                  </a:rPr>
                  <a:t>2</a:t>
                </a:r>
                <a:r>
                  <a:rPr lang="en-US" altLang="en-US" sz="4400">
                    <a:latin typeface="Times" pitchFamily="2" charset="0"/>
                  </a:rPr>
                  <a:t>, a</a:t>
                </a:r>
                <a:r>
                  <a:rPr lang="en-US" altLang="en-US" sz="4400" baseline="-25000">
                    <a:latin typeface="Times" pitchFamily="2" charset="0"/>
                  </a:rPr>
                  <a:t>2</a:t>
                </a:r>
                <a:r>
                  <a:rPr lang="en-US" altLang="en-US" sz="4400">
                    <a:latin typeface="Times" pitchFamily="2" charset="0"/>
                  </a:rPr>
                  <a:t>, a</a:t>
                </a:r>
                <a:r>
                  <a:rPr lang="en-US" altLang="en-US" sz="4400" baseline="-25000">
                    <a:latin typeface="Times" pitchFamily="2" charset="0"/>
                  </a:rPr>
                  <a:t>3</a:t>
                </a:r>
                <a:r>
                  <a:rPr lang="en-US" altLang="en-US" sz="4400">
                    <a:latin typeface="Times" pitchFamily="2" charset="0"/>
                  </a:rPr>
                  <a:t> </a:t>
                </a:r>
              </a:p>
            </p:txBody>
          </p:sp>
        </p:grpSp>
        <p:sp>
          <p:nvSpPr>
            <p:cNvPr id="48138" name="TextBox 12">
              <a:extLst>
                <a:ext uri="{FF2B5EF4-FFF2-40B4-BE49-F238E27FC236}">
                  <a16:creationId xmlns:a16="http://schemas.microsoft.com/office/drawing/2014/main" id="{60BC3F3A-2CD4-1F07-1A16-55BC56E8A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867" y="3970865"/>
              <a:ext cx="237066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sz="2800" baseline="-25000">
                  <a:solidFill>
                    <a:srgbClr val="FF0000"/>
                  </a:solidFill>
                  <a:latin typeface="Times" pitchFamily="2" charset="0"/>
                </a:rPr>
                <a:t>1 </a:t>
              </a:r>
              <a:r>
                <a:rPr lang="en-US" altLang="en-US" sz="1800">
                  <a:latin typeface="Times" pitchFamily="2" charset="0"/>
                </a:rPr>
                <a:t>There is a solar eclipse in the morning of June 1.</a:t>
              </a:r>
            </a:p>
          </p:txBody>
        </p:sp>
        <p:sp>
          <p:nvSpPr>
            <p:cNvPr id="48139" name="TextBox 13">
              <a:extLst>
                <a:ext uri="{FF2B5EF4-FFF2-40B4-BE49-F238E27FC236}">
                  <a16:creationId xmlns:a16="http://schemas.microsoft.com/office/drawing/2014/main" id="{B35F4FFE-1572-8EE0-2E44-21548158A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265" y="5249331"/>
              <a:ext cx="2548467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sz="2800" baseline="-25000">
                  <a:solidFill>
                    <a:srgbClr val="FF0000"/>
                  </a:solidFill>
                  <a:latin typeface="Times" pitchFamily="2" charset="0"/>
                </a:rPr>
                <a:t>2 </a:t>
              </a:r>
              <a:r>
                <a:rPr lang="en-US" altLang="en-US" sz="1800">
                  <a:latin typeface="Times" pitchFamily="2" charset="0"/>
                </a:rPr>
                <a:t>There is a solar eclipse in the afternoon of June 1.</a:t>
              </a:r>
            </a:p>
          </p:txBody>
        </p:sp>
      </p:grpSp>
      <p:pic>
        <p:nvPicPr>
          <p:cNvPr id="17" name="Picture 16" descr="eclipse.jpg">
            <a:extLst>
              <a:ext uri="{FF2B5EF4-FFF2-40B4-BE49-F238E27FC236}">
                <a16:creationId xmlns:a16="http://schemas.microsoft.com/office/drawing/2014/main" id="{1EA2ECB1-2A19-F90C-4A43-5F5AF619A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55" y="2452701"/>
            <a:ext cx="1005923" cy="1005923"/>
          </a:xfrm>
          <a:prstGeom prst="rect">
            <a:avLst/>
          </a:prstGeom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>
            <a:extLst>
              <a:ext uri="{FF2B5EF4-FFF2-40B4-BE49-F238E27FC236}">
                <a16:creationId xmlns:a16="http://schemas.microsoft.com/office/drawing/2014/main" id="{ACECFF48-BB57-BE26-737A-53EB0CF000AF}"/>
              </a:ext>
            </a:extLst>
          </p:cNvPr>
          <p:cNvSpPr/>
          <p:nvPr/>
        </p:nvSpPr>
        <p:spPr>
          <a:xfrm>
            <a:off x="542925" y="396875"/>
            <a:ext cx="7807325" cy="681038"/>
          </a:xfrm>
          <a:custGeom>
            <a:avLst/>
            <a:gdLst>
              <a:gd name="connsiteX0" fmla="*/ 198441 w 7807128"/>
              <a:gd name="connsiteY0" fmla="*/ 0 h 681335"/>
              <a:gd name="connsiteX1" fmla="*/ 7692899 w 7807128"/>
              <a:gd name="connsiteY1" fmla="*/ 390279 h 681335"/>
              <a:gd name="connsiteX2" fmla="*/ 7699514 w 7807128"/>
              <a:gd name="connsiteY2" fmla="*/ 588726 h 681335"/>
              <a:gd name="connsiteX3" fmla="*/ 0 w 7807128"/>
              <a:gd name="connsiteY3" fmla="*/ 681335 h 681335"/>
              <a:gd name="connsiteX4" fmla="*/ 198441 w 7807128"/>
              <a:gd name="connsiteY4" fmla="*/ 0 h 68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7128" h="681335">
                <a:moveTo>
                  <a:pt x="198441" y="0"/>
                </a:moveTo>
                <a:lnTo>
                  <a:pt x="7692899" y="390279"/>
                </a:lnTo>
                <a:cubicBezTo>
                  <a:pt x="7742208" y="601609"/>
                  <a:pt x="7807128" y="588726"/>
                  <a:pt x="7699514" y="588726"/>
                </a:cubicBezTo>
                <a:lnTo>
                  <a:pt x="0" y="681335"/>
                </a:lnTo>
                <a:lnTo>
                  <a:pt x="198441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8" name="Title 1">
            <a:extLst>
              <a:ext uri="{FF2B5EF4-FFF2-40B4-BE49-F238E27FC236}">
                <a16:creationId xmlns:a16="http://schemas.microsoft.com/office/drawing/2014/main" id="{8B0932D2-4028-0BD9-7E99-C20B239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Refine for more expressive power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0B54D2F7-996E-1448-3A5C-8D244BA48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AB112CB3-DEA8-90B2-08D2-67407113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39B9F3B-5346-6D49-94DC-761B71EDFC9E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33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50181" name="Picture 5" descr="Dartboard.png">
            <a:extLst>
              <a:ext uri="{FF2B5EF4-FFF2-40B4-BE49-F238E27FC236}">
                <a16:creationId xmlns:a16="http://schemas.microsoft.com/office/drawing/2014/main" id="{9C0A8712-FF04-BCC2-9667-3BF68E7DD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671638"/>
            <a:ext cx="33655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>
            <a:extLst>
              <a:ext uri="{FF2B5EF4-FFF2-40B4-BE49-F238E27FC236}">
                <a16:creationId xmlns:a16="http://schemas.microsoft.com/office/drawing/2014/main" id="{A9EA7852-7C7E-0F33-A424-871A400ABD9B}"/>
              </a:ext>
            </a:extLst>
          </p:cNvPr>
          <p:cNvGrpSpPr>
            <a:grpSpLocks/>
          </p:cNvGrpSpPr>
          <p:nvPr/>
        </p:nvGrpSpPr>
        <p:grpSpPr bwMode="auto">
          <a:xfrm>
            <a:off x="568325" y="1727200"/>
            <a:ext cx="5108575" cy="917575"/>
            <a:chOff x="568864" y="1719875"/>
            <a:chExt cx="5108161" cy="918093"/>
          </a:xfrm>
        </p:grpSpPr>
        <p:sp>
          <p:nvSpPr>
            <p:cNvPr id="50243" name="TextBox 7">
              <a:extLst>
                <a:ext uri="{FF2B5EF4-FFF2-40B4-BE49-F238E27FC236}">
                  <a16:creationId xmlns:a16="http://schemas.microsoft.com/office/drawing/2014/main" id="{D37FDFCF-7DCD-610A-0456-8B371965E0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864" y="1719875"/>
              <a:ext cx="1795838" cy="646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i="1">
                  <a:latin typeface="Times" pitchFamily="2" charset="0"/>
                </a:rPr>
                <a:t>two atoms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P(inside|</a:t>
              </a:r>
              <a:r>
                <a:rPr lang="en-US" altLang="en-US" sz="1800">
                  <a:latin typeface="Symbol" pitchFamily="2" charset="2"/>
                </a:rPr>
                <a:t>Ω</a:t>
              </a:r>
              <a:r>
                <a:rPr lang="en-US" altLang="en-US" sz="1800">
                  <a:latin typeface="Times" pitchFamily="2" charset="0"/>
                </a:rPr>
                <a:t>) = 1/2</a:t>
              </a:r>
            </a:p>
          </p:txBody>
        </p:sp>
        <p:sp>
          <p:nvSpPr>
            <p:cNvPr id="50244" name="TextBox 8">
              <a:extLst>
                <a:ext uri="{FF2B5EF4-FFF2-40B4-BE49-F238E27FC236}">
                  <a16:creationId xmlns:a16="http://schemas.microsoft.com/office/drawing/2014/main" id="{56DA386A-60E5-D2CE-80C5-40E532240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9669" y="1772794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45" name="TextBox 9">
              <a:extLst>
                <a:ext uri="{FF2B5EF4-FFF2-40B4-BE49-F238E27FC236}">
                  <a16:creationId xmlns:a16="http://schemas.microsoft.com/office/drawing/2014/main" id="{D1F9EEE2-B80B-86DE-332B-611B1719E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1295" y="2176303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16506020-4F6C-CC61-E05A-812D907E62B1}"/>
              </a:ext>
            </a:extLst>
          </p:cNvPr>
          <p:cNvGrpSpPr>
            <a:grpSpLocks/>
          </p:cNvGrpSpPr>
          <p:nvPr/>
        </p:nvGrpSpPr>
        <p:grpSpPr bwMode="auto">
          <a:xfrm>
            <a:off x="550863" y="1685925"/>
            <a:ext cx="5773737" cy="2262188"/>
            <a:chOff x="517897" y="1620650"/>
            <a:chExt cx="5774296" cy="2260919"/>
          </a:xfrm>
        </p:grpSpPr>
        <p:sp>
          <p:nvSpPr>
            <p:cNvPr id="50234" name="Rectangle 10">
              <a:extLst>
                <a:ext uri="{FF2B5EF4-FFF2-40B4-BE49-F238E27FC236}">
                  <a16:creationId xmlns:a16="http://schemas.microsoft.com/office/drawing/2014/main" id="{E880C886-D81C-0BD5-B160-327853A61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897" y="2437928"/>
              <a:ext cx="20664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i="1">
                  <a:latin typeface="Times" pitchFamily="2" charset="0"/>
                </a:rPr>
                <a:t>ten atoms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P(inside|</a:t>
              </a:r>
              <a:r>
                <a:rPr lang="en-US" altLang="en-US" sz="1800">
                  <a:latin typeface="Symbol" pitchFamily="2" charset="2"/>
                </a:rPr>
                <a:t>Ω</a:t>
              </a:r>
              <a:r>
                <a:rPr lang="en-US" altLang="en-US" sz="1800">
                  <a:latin typeface="Times" pitchFamily="2" charset="0"/>
                </a:rPr>
                <a:t>) = 8/10</a:t>
              </a:r>
            </a:p>
          </p:txBody>
        </p:sp>
        <p:sp>
          <p:nvSpPr>
            <p:cNvPr id="50235" name="TextBox 11">
              <a:extLst>
                <a:ext uri="{FF2B5EF4-FFF2-40B4-BE49-F238E27FC236}">
                  <a16:creationId xmlns:a16="http://schemas.microsoft.com/office/drawing/2014/main" id="{B1D6B574-9E05-791A-377A-5405CA41B5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1028" y="1620650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36" name="TextBox 13">
              <a:extLst>
                <a:ext uri="{FF2B5EF4-FFF2-40B4-BE49-F238E27FC236}">
                  <a16:creationId xmlns:a16="http://schemas.microsoft.com/office/drawing/2014/main" id="{0F7980B9-79FE-9B09-34CB-74F4847B5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7131" y="2811333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37" name="TextBox 14">
              <a:extLst>
                <a:ext uri="{FF2B5EF4-FFF2-40B4-BE49-F238E27FC236}">
                  <a16:creationId xmlns:a16="http://schemas.microsoft.com/office/drawing/2014/main" id="{D9255A17-7514-7FE6-EE91-84D041675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4102" y="2593041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38" name="TextBox 15">
              <a:extLst>
                <a:ext uri="{FF2B5EF4-FFF2-40B4-BE49-F238E27FC236}">
                  <a16:creationId xmlns:a16="http://schemas.microsoft.com/office/drawing/2014/main" id="{BB31C18D-24C4-E974-988C-F89C5CC02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1252" y="2434283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39" name="TextBox 16">
              <a:extLst>
                <a:ext uri="{FF2B5EF4-FFF2-40B4-BE49-F238E27FC236}">
                  <a16:creationId xmlns:a16="http://schemas.microsoft.com/office/drawing/2014/main" id="{02142AD1-11EB-9704-9E47-D7B88F935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6463" y="1918321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40" name="TextBox 17">
              <a:extLst>
                <a:ext uri="{FF2B5EF4-FFF2-40B4-BE49-F238E27FC236}">
                  <a16:creationId xmlns:a16="http://schemas.microsoft.com/office/drawing/2014/main" id="{AA6A39D6-4937-9A46-9D68-F1BEFEDA5D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0048" y="1898476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41" name="TextBox 18">
              <a:extLst>
                <a:ext uri="{FF2B5EF4-FFF2-40B4-BE49-F238E27FC236}">
                  <a16:creationId xmlns:a16="http://schemas.microsoft.com/office/drawing/2014/main" id="{34AC5BC7-E31E-D39E-51F5-D3C6CBB20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6863" y="3221457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42" name="TextBox 19">
              <a:extLst>
                <a:ext uri="{FF2B5EF4-FFF2-40B4-BE49-F238E27FC236}">
                  <a16:creationId xmlns:a16="http://schemas.microsoft.com/office/drawing/2014/main" id="{30F57BAE-2434-B4E1-FEDF-13387AD373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9425" y="3419904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</p:grpSp>
      <p:pic>
        <p:nvPicPr>
          <p:cNvPr id="7" name="Picture 6" descr="dart-board-hi.png">
            <a:extLst>
              <a:ext uri="{FF2B5EF4-FFF2-40B4-BE49-F238E27FC236}">
                <a16:creationId xmlns:a16="http://schemas.microsoft.com/office/drawing/2014/main" id="{B17AEA2F-C261-0AF5-7F78-64515A0AE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2460625"/>
            <a:ext cx="581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70">
            <a:extLst>
              <a:ext uri="{FF2B5EF4-FFF2-40B4-BE49-F238E27FC236}">
                <a16:creationId xmlns:a16="http://schemas.microsoft.com/office/drawing/2014/main" id="{173495AE-5EFB-EE3E-B9F8-2E5A9D016B0E}"/>
              </a:ext>
            </a:extLst>
          </p:cNvPr>
          <p:cNvGrpSpPr>
            <a:grpSpLocks/>
          </p:cNvGrpSpPr>
          <p:nvPr/>
        </p:nvGrpSpPr>
        <p:grpSpPr bwMode="auto">
          <a:xfrm>
            <a:off x="531813" y="1587500"/>
            <a:ext cx="7388225" cy="3371850"/>
            <a:chOff x="531654" y="1587576"/>
            <a:chExt cx="7387752" cy="3372222"/>
          </a:xfrm>
        </p:grpSpPr>
        <p:grpSp>
          <p:nvGrpSpPr>
            <p:cNvPr id="50194" name="Group 69">
              <a:extLst>
                <a:ext uri="{FF2B5EF4-FFF2-40B4-BE49-F238E27FC236}">
                  <a16:creationId xmlns:a16="http://schemas.microsoft.com/office/drawing/2014/main" id="{2AB1A29C-3DD6-6C5C-291D-B8D23674C3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2431" y="1587576"/>
              <a:ext cx="3136975" cy="3372222"/>
              <a:chOff x="4782431" y="1587576"/>
              <a:chExt cx="3136975" cy="3372222"/>
            </a:xfrm>
          </p:grpSpPr>
          <p:sp>
            <p:nvSpPr>
              <p:cNvPr id="50196" name="TextBox 21">
                <a:extLst>
                  <a:ext uri="{FF2B5EF4-FFF2-40B4-BE49-F238E27FC236}">
                    <a16:creationId xmlns:a16="http://schemas.microsoft.com/office/drawing/2014/main" id="{6D32B239-4F45-46C0-F725-D6E0268544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4257" y="4498133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197" name="TextBox 22">
                <a:extLst>
                  <a:ext uri="{FF2B5EF4-FFF2-40B4-BE49-F238E27FC236}">
                    <a16:creationId xmlns:a16="http://schemas.microsoft.com/office/drawing/2014/main" id="{6010A682-9D0D-3A0C-E8D4-91563BC92C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2431" y="4425369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198" name="TextBox 23">
                <a:extLst>
                  <a:ext uri="{FF2B5EF4-FFF2-40B4-BE49-F238E27FC236}">
                    <a16:creationId xmlns:a16="http://schemas.microsoft.com/office/drawing/2014/main" id="{71DC4992-2738-4B16-0D7E-F6A68D0CB5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48935" y="4478289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199" name="TextBox 24">
                <a:extLst>
                  <a:ext uri="{FF2B5EF4-FFF2-40B4-BE49-F238E27FC236}">
                    <a16:creationId xmlns:a16="http://schemas.microsoft.com/office/drawing/2014/main" id="{F11095C2-C1BA-6676-F5F5-150BEF8676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4147" y="4379065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0" name="TextBox 25">
                <a:extLst>
                  <a:ext uri="{FF2B5EF4-FFF2-40B4-BE49-F238E27FC236}">
                    <a16:creationId xmlns:a16="http://schemas.microsoft.com/office/drawing/2014/main" id="{2DF8B764-BCEA-BEBA-52FA-B305B533DA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7065" y="4174003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1" name="TextBox 26">
                <a:extLst>
                  <a:ext uri="{FF2B5EF4-FFF2-40B4-BE49-F238E27FC236}">
                    <a16:creationId xmlns:a16="http://schemas.microsoft.com/office/drawing/2014/main" id="{2D0FB063-FF81-3339-502C-2126BBD15B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7533" y="1805868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2" name="TextBox 27">
                <a:extLst>
                  <a:ext uri="{FF2B5EF4-FFF2-40B4-BE49-F238E27FC236}">
                    <a16:creationId xmlns:a16="http://schemas.microsoft.com/office/drawing/2014/main" id="{F2EA56BE-C824-58C0-ED21-0FEC685E65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3100" y="1587576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3" name="TextBox 28">
                <a:extLst>
                  <a:ext uri="{FF2B5EF4-FFF2-40B4-BE49-F238E27FC236}">
                    <a16:creationId xmlns:a16="http://schemas.microsoft.com/office/drawing/2014/main" id="{E09419FE-C8E6-12F1-C37C-81B5CF24C2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35327" y="1825712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4" name="TextBox 29">
                <a:extLst>
                  <a:ext uri="{FF2B5EF4-FFF2-40B4-BE49-F238E27FC236}">
                    <a16:creationId xmlns:a16="http://schemas.microsoft.com/office/drawing/2014/main" id="{1434CB3C-6805-518B-F429-6088FA7E92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6685" y="1792638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5" name="TextBox 30">
                <a:extLst>
                  <a:ext uri="{FF2B5EF4-FFF2-40B4-BE49-F238E27FC236}">
                    <a16:creationId xmlns:a16="http://schemas.microsoft.com/office/drawing/2014/main" id="{388380C2-E9A9-190D-B0D1-23ACAA034D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12364" y="2196147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6" name="TextBox 32">
                <a:extLst>
                  <a:ext uri="{FF2B5EF4-FFF2-40B4-BE49-F238E27FC236}">
                    <a16:creationId xmlns:a16="http://schemas.microsoft.com/office/drawing/2014/main" id="{ACAA3462-1229-E2F9-DB3D-F5CAD47176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9870" y="2315215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7" name="TextBox 33">
                <a:extLst>
                  <a:ext uri="{FF2B5EF4-FFF2-40B4-BE49-F238E27FC236}">
                    <a16:creationId xmlns:a16="http://schemas.microsoft.com/office/drawing/2014/main" id="{07B4C710-16F3-130E-9FB5-1E44B2E15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65282" y="2798103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8" name="TextBox 34">
                <a:extLst>
                  <a:ext uri="{FF2B5EF4-FFF2-40B4-BE49-F238E27FC236}">
                    <a16:creationId xmlns:a16="http://schemas.microsoft.com/office/drawing/2014/main" id="{F4A4F3DB-19AF-44EB-482B-5684306A7C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69558" y="2758414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9" name="TextBox 35">
                <a:extLst>
                  <a:ext uri="{FF2B5EF4-FFF2-40B4-BE49-F238E27FC236}">
                    <a16:creationId xmlns:a16="http://schemas.microsoft.com/office/drawing/2014/main" id="{67A69CB2-4F88-EFA2-217B-512D88B19D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8088" y="3221457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0" name="TextBox 36">
                <a:extLst>
                  <a:ext uri="{FF2B5EF4-FFF2-40B4-BE49-F238E27FC236}">
                    <a16:creationId xmlns:a16="http://schemas.microsoft.com/office/drawing/2014/main" id="{C7F0EFBA-8894-A196-06FB-E761017A68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42720" y="3109003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1" name="TextBox 37">
                <a:extLst>
                  <a:ext uri="{FF2B5EF4-FFF2-40B4-BE49-F238E27FC236}">
                    <a16:creationId xmlns:a16="http://schemas.microsoft.com/office/drawing/2014/main" id="{1754F33A-B480-CDA1-020A-0389D63CC7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91740" y="3274376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2" name="TextBox 38">
                <a:extLst>
                  <a:ext uri="{FF2B5EF4-FFF2-40B4-BE49-F238E27FC236}">
                    <a16:creationId xmlns:a16="http://schemas.microsoft.com/office/drawing/2014/main" id="{E6361231-2317-5F82-4586-21A58EF78C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2163" y="3333910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3" name="TextBox 39">
                <a:extLst>
                  <a:ext uri="{FF2B5EF4-FFF2-40B4-BE49-F238E27FC236}">
                    <a16:creationId xmlns:a16="http://schemas.microsoft.com/office/drawing/2014/main" id="{DE44D0F6-2CEF-5786-0E76-F6107E0710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8822" y="3803568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4" name="TextBox 40">
                <a:extLst>
                  <a:ext uri="{FF2B5EF4-FFF2-40B4-BE49-F238E27FC236}">
                    <a16:creationId xmlns:a16="http://schemas.microsoft.com/office/drawing/2014/main" id="{8E2ACABC-CAF3-2237-7210-F9D9B93A73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5014" y="3691115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5" name="TextBox 41">
                <a:extLst>
                  <a:ext uri="{FF2B5EF4-FFF2-40B4-BE49-F238E27FC236}">
                    <a16:creationId xmlns:a16="http://schemas.microsoft.com/office/drawing/2014/main" id="{E111ECFC-E546-99C7-8C7E-F28505452C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31049" y="3552202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6" name="TextBox 42">
                <a:extLst>
                  <a:ext uri="{FF2B5EF4-FFF2-40B4-BE49-F238E27FC236}">
                    <a16:creationId xmlns:a16="http://schemas.microsoft.com/office/drawing/2014/main" id="{DC2283C0-1194-42AD-4A83-B9BAE27D3E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0894" y="4068164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7" name="TextBox 43">
                <a:extLst>
                  <a:ext uri="{FF2B5EF4-FFF2-40B4-BE49-F238E27FC236}">
                    <a16:creationId xmlns:a16="http://schemas.microsoft.com/office/drawing/2014/main" id="{03B074A5-CDA9-24EF-260F-F989B0A3BB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1474" y="4187232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8" name="TextBox 44">
                <a:extLst>
                  <a:ext uri="{FF2B5EF4-FFF2-40B4-BE49-F238E27FC236}">
                    <a16:creationId xmlns:a16="http://schemas.microsoft.com/office/drawing/2014/main" id="{235A5B5D-6709-FD58-801D-7C39D26535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7397" y="3916021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9" name="TextBox 45">
                <a:extLst>
                  <a:ext uri="{FF2B5EF4-FFF2-40B4-BE49-F238E27FC236}">
                    <a16:creationId xmlns:a16="http://schemas.microsoft.com/office/drawing/2014/main" id="{9527DEC1-17DD-19D0-07F8-9DA27F59D9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49735" y="3757264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0" name="TextBox 46">
                <a:extLst>
                  <a:ext uri="{FF2B5EF4-FFF2-40B4-BE49-F238E27FC236}">
                    <a16:creationId xmlns:a16="http://schemas.microsoft.com/office/drawing/2014/main" id="{D71597C8-B0DA-D21E-64CB-E4F5243296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1605" y="3697730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1" name="TextBox 47">
                <a:extLst>
                  <a:ext uri="{FF2B5EF4-FFF2-40B4-BE49-F238E27FC236}">
                    <a16:creationId xmlns:a16="http://schemas.microsoft.com/office/drawing/2014/main" id="{6FB0AD97-73C8-31DF-FCF7-13E6DCBEF5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8731" y="3671271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2" name="TextBox 48">
                <a:extLst>
                  <a:ext uri="{FF2B5EF4-FFF2-40B4-BE49-F238E27FC236}">
                    <a16:creationId xmlns:a16="http://schemas.microsoft.com/office/drawing/2014/main" id="{B7477346-BBDA-EA92-5A7E-0598567597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71916" y="4147544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3" name="TextBox 49">
                <a:extLst>
                  <a:ext uri="{FF2B5EF4-FFF2-40B4-BE49-F238E27FC236}">
                    <a16:creationId xmlns:a16="http://schemas.microsoft.com/office/drawing/2014/main" id="{9CA35B38-2E90-E521-D35F-13CDC4F11C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7395" y="4365836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4" name="TextBox 50">
                <a:extLst>
                  <a:ext uri="{FF2B5EF4-FFF2-40B4-BE49-F238E27FC236}">
                    <a16:creationId xmlns:a16="http://schemas.microsoft.com/office/drawing/2014/main" id="{E34772A4-6143-81B9-E870-E933036FBB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9957" y="4438600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5" name="TextBox 51">
                <a:extLst>
                  <a:ext uri="{FF2B5EF4-FFF2-40B4-BE49-F238E27FC236}">
                    <a16:creationId xmlns:a16="http://schemas.microsoft.com/office/drawing/2014/main" id="{440041F2-DEFC-81DD-6DBC-15800FC1D1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2050" y="4187234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6" name="TextBox 52">
                <a:extLst>
                  <a:ext uri="{FF2B5EF4-FFF2-40B4-BE49-F238E27FC236}">
                    <a16:creationId xmlns:a16="http://schemas.microsoft.com/office/drawing/2014/main" id="{9524E40E-5AFF-EBB6-6ED7-5CE8CF9639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6014" y="3730806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7" name="TextBox 53">
                <a:extLst>
                  <a:ext uri="{FF2B5EF4-FFF2-40B4-BE49-F238E27FC236}">
                    <a16:creationId xmlns:a16="http://schemas.microsoft.com/office/drawing/2014/main" id="{BE654734-D2E4-9CFA-20C8-B1FE0347B9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7685" y="3056086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8" name="TextBox 54">
                <a:extLst>
                  <a:ext uri="{FF2B5EF4-FFF2-40B4-BE49-F238E27FC236}">
                    <a16:creationId xmlns:a16="http://schemas.microsoft.com/office/drawing/2014/main" id="{5546ACDB-9C1D-B36E-2D1B-D1EC572A1E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93676" y="2090310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9" name="TextBox 55">
                <a:extLst>
                  <a:ext uri="{FF2B5EF4-FFF2-40B4-BE49-F238E27FC236}">
                    <a16:creationId xmlns:a16="http://schemas.microsoft.com/office/drawing/2014/main" id="{8A397D20-41E2-8904-281B-59CAD28BB9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72294" y="3148695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30" name="TextBox 56">
                <a:extLst>
                  <a:ext uri="{FF2B5EF4-FFF2-40B4-BE49-F238E27FC236}">
                    <a16:creationId xmlns:a16="http://schemas.microsoft.com/office/drawing/2014/main" id="{968B2AD0-48A6-F64B-FC09-FFE58FA692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34944" y="3234688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31" name="TextBox 57">
                <a:extLst>
                  <a:ext uri="{FF2B5EF4-FFF2-40B4-BE49-F238E27FC236}">
                    <a16:creationId xmlns:a16="http://schemas.microsoft.com/office/drawing/2014/main" id="{416F34AD-0BA9-CBF6-58EC-899068CF2E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3965" y="2937018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32" name="TextBox 58">
                <a:extLst>
                  <a:ext uri="{FF2B5EF4-FFF2-40B4-BE49-F238E27FC236}">
                    <a16:creationId xmlns:a16="http://schemas.microsoft.com/office/drawing/2014/main" id="{C6006950-1395-DB8A-D1A9-DB6BC78186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6883" y="2447515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33" name="TextBox 59">
                <a:extLst>
                  <a:ext uri="{FF2B5EF4-FFF2-40B4-BE49-F238E27FC236}">
                    <a16:creationId xmlns:a16="http://schemas.microsoft.com/office/drawing/2014/main" id="{ACD924BD-7E0B-A158-7DFF-C9AE5A73EF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7351" y="2196149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</p:grpSp>
        <p:sp>
          <p:nvSpPr>
            <p:cNvPr id="50195" name="TextBox 63">
              <a:extLst>
                <a:ext uri="{FF2B5EF4-FFF2-40B4-BE49-F238E27FC236}">
                  <a16:creationId xmlns:a16="http://schemas.microsoft.com/office/drawing/2014/main" id="{7FFD1ED6-DFE6-4F0C-83B0-FBE6C93C7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54" y="3284516"/>
              <a:ext cx="2142035" cy="923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i="1">
                  <a:latin typeface="Times" pitchFamily="2" charset="0"/>
                </a:rPr>
                <a:t>100 atoms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P(inside|</a:t>
              </a:r>
              <a:r>
                <a:rPr lang="en-US" altLang="en-US" sz="1800">
                  <a:latin typeface="Symbol" pitchFamily="2" charset="2"/>
                </a:rPr>
                <a:t>Ω</a:t>
              </a:r>
              <a:r>
                <a:rPr lang="en-US" altLang="en-US" sz="1800">
                  <a:latin typeface="Times" pitchFamily="2" charset="0"/>
                </a:rPr>
                <a:t>) = 79/100</a:t>
              </a: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</p:txBody>
        </p:sp>
      </p:grpSp>
      <p:grpSp>
        <p:nvGrpSpPr>
          <p:cNvPr id="6" name="Group 67">
            <a:extLst>
              <a:ext uri="{FF2B5EF4-FFF2-40B4-BE49-F238E27FC236}">
                <a16:creationId xmlns:a16="http://schemas.microsoft.com/office/drawing/2014/main" id="{8DA5E3CC-F97E-F531-6059-D6F48F318CC2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4038600"/>
            <a:ext cx="3078162" cy="877888"/>
            <a:chOff x="787150" y="5292232"/>
            <a:chExt cx="3077534" cy="878263"/>
          </a:xfrm>
        </p:grpSpPr>
        <p:sp>
          <p:nvSpPr>
            <p:cNvPr id="50192" name="TextBox 64">
              <a:extLst>
                <a:ext uri="{FF2B5EF4-FFF2-40B4-BE49-F238E27FC236}">
                  <a16:creationId xmlns:a16="http://schemas.microsoft.com/office/drawing/2014/main" id="{2BF915ED-6213-F208-6F6F-8EDD94242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150" y="5801269"/>
              <a:ext cx="3077534" cy="36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P(inside|</a:t>
              </a:r>
              <a:r>
                <a:rPr lang="en-US" altLang="en-US" sz="1800">
                  <a:latin typeface="Symbol" pitchFamily="2" charset="2"/>
                </a:rPr>
                <a:t>Ω</a:t>
              </a:r>
              <a:r>
                <a:rPr lang="en-US" altLang="en-US" sz="1800">
                  <a:latin typeface="Times" pitchFamily="2" charset="0"/>
                </a:rPr>
                <a:t>) = π/4 = 0.785398... </a:t>
              </a:r>
            </a:p>
          </p:txBody>
        </p:sp>
        <p:sp>
          <p:nvSpPr>
            <p:cNvPr id="67" name="Down Arrow 66">
              <a:extLst>
                <a:ext uri="{FF2B5EF4-FFF2-40B4-BE49-F238E27FC236}">
                  <a16:creationId xmlns:a16="http://schemas.microsoft.com/office/drawing/2014/main" id="{5E2F21EA-080D-58FB-C69A-5AD329BC4E39}"/>
                </a:ext>
              </a:extLst>
            </p:cNvPr>
            <p:cNvSpPr/>
            <p:nvPr/>
          </p:nvSpPr>
          <p:spPr>
            <a:xfrm>
              <a:off x="1210926" y="5292232"/>
              <a:ext cx="330133" cy="528864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71">
            <a:extLst>
              <a:ext uri="{FF2B5EF4-FFF2-40B4-BE49-F238E27FC236}">
                <a16:creationId xmlns:a16="http://schemas.microsoft.com/office/drawing/2014/main" id="{EEDDE5FF-6115-E61C-1B6C-AD01AD658DC7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5565775"/>
            <a:ext cx="8586788" cy="954088"/>
            <a:chOff x="279531" y="5566001"/>
            <a:chExt cx="8586458" cy="954107"/>
          </a:xfrm>
        </p:grpSpPr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2B045487-EEFE-6F26-6FDE-EC5C382105CD}"/>
                </a:ext>
              </a:extLst>
            </p:cNvPr>
            <p:cNvSpPr/>
            <p:nvPr/>
          </p:nvSpPr>
          <p:spPr>
            <a:xfrm>
              <a:off x="522410" y="5651728"/>
              <a:ext cx="8014979" cy="722327"/>
            </a:xfrm>
            <a:custGeom>
              <a:avLst/>
              <a:gdLst>
                <a:gd name="connsiteX0" fmla="*/ 170149 w 7863323"/>
                <a:gd name="connsiteY0" fmla="*/ 0 h 723094"/>
                <a:gd name="connsiteX1" fmla="*/ 7863323 w 7863323"/>
                <a:gd name="connsiteY1" fmla="*/ 267362 h 723094"/>
                <a:gd name="connsiteX2" fmla="*/ 7820786 w 7863323"/>
                <a:gd name="connsiteY2" fmla="*/ 595489 h 723094"/>
                <a:gd name="connsiteX3" fmla="*/ 0 w 7863323"/>
                <a:gd name="connsiteY3" fmla="*/ 723094 h 723094"/>
                <a:gd name="connsiteX4" fmla="*/ 170149 w 7863323"/>
                <a:gd name="connsiteY4" fmla="*/ 0 h 72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3323" h="723094">
                  <a:moveTo>
                    <a:pt x="170149" y="0"/>
                  </a:moveTo>
                  <a:lnTo>
                    <a:pt x="7863323" y="267362"/>
                  </a:lnTo>
                  <a:lnTo>
                    <a:pt x="7820786" y="595489"/>
                  </a:lnTo>
                  <a:lnTo>
                    <a:pt x="0" y="723094"/>
                  </a:lnTo>
                  <a:lnTo>
                    <a:pt x="170149" y="0"/>
                  </a:lnTo>
                  <a:close/>
                </a:path>
              </a:pathLst>
            </a:custGeom>
            <a:solidFill>
              <a:srgbClr val="CA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189" name="TextBox 65">
              <a:extLst>
                <a:ext uri="{FF2B5EF4-FFF2-40B4-BE49-F238E27FC236}">
                  <a16:creationId xmlns:a16="http://schemas.microsoft.com/office/drawing/2014/main" id="{704C6E8A-B3DD-A1AC-C8BA-04A0DB2FC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531" y="5566001"/>
              <a:ext cx="196886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2800">
                  <a:latin typeface="Times" pitchFamily="2" charset="0"/>
                </a:rPr>
                <a:t>Asymptotic stability</a:t>
              </a:r>
            </a:p>
          </p:txBody>
        </p:sp>
        <p:sp>
          <p:nvSpPr>
            <p:cNvPr id="50190" name="TextBox 67">
              <a:extLst>
                <a:ext uri="{FF2B5EF4-FFF2-40B4-BE49-F238E27FC236}">
                  <a16:creationId xmlns:a16="http://schemas.microsoft.com/office/drawing/2014/main" id="{359128F5-EDA8-7D73-729F-CFA611F73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9551" y="5644995"/>
              <a:ext cx="134158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>
                  <a:latin typeface="Times" pitchFamily="2" charset="0"/>
                </a:rPr>
                <a:t>[A|B]</a:t>
              </a:r>
            </a:p>
          </p:txBody>
        </p:sp>
        <p:sp>
          <p:nvSpPr>
            <p:cNvPr id="50191" name="TextBox 69">
              <a:extLst>
                <a:ext uri="{FF2B5EF4-FFF2-40B4-BE49-F238E27FC236}">
                  <a16:creationId xmlns:a16="http://schemas.microsoft.com/office/drawing/2014/main" id="{7C234970-B441-A810-C3F0-64AB79561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977" y="5748294"/>
              <a:ext cx="5147012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stabilizes towards a unique limiting value </a:t>
              </a:r>
              <a:r>
                <a:rPr lang="en-US" altLang="en-US" sz="1400">
                  <a:latin typeface="Times" pitchFamily="2" charset="0"/>
                </a:rPr>
                <a:t>under arbitrary disjunctive refinement of A and B and the other propositions.</a:t>
              </a:r>
              <a:endParaRPr lang="en-US" altLang="en-US" sz="1800">
                <a:latin typeface="Times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8152B284-8A1F-50CD-A830-0699E7A04507}"/>
              </a:ext>
            </a:extLst>
          </p:cNvPr>
          <p:cNvSpPr/>
          <p:nvPr/>
        </p:nvSpPr>
        <p:spPr>
          <a:xfrm>
            <a:off x="641350" y="463550"/>
            <a:ext cx="5213350" cy="674688"/>
          </a:xfrm>
          <a:custGeom>
            <a:avLst/>
            <a:gdLst>
              <a:gd name="connsiteX0" fmla="*/ 171982 w 5212386"/>
              <a:gd name="connsiteY0" fmla="*/ 0 h 674720"/>
              <a:gd name="connsiteX1" fmla="*/ 5099936 w 5212386"/>
              <a:gd name="connsiteY1" fmla="*/ 304286 h 674720"/>
              <a:gd name="connsiteX2" fmla="*/ 5212386 w 5212386"/>
              <a:gd name="connsiteY2" fmla="*/ 608571 h 674720"/>
              <a:gd name="connsiteX3" fmla="*/ 0 w 5212386"/>
              <a:gd name="connsiteY3" fmla="*/ 674720 h 674720"/>
              <a:gd name="connsiteX4" fmla="*/ 171982 w 5212386"/>
              <a:gd name="connsiteY4" fmla="*/ 0 h 67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2386" h="674720">
                <a:moveTo>
                  <a:pt x="171982" y="0"/>
                </a:moveTo>
                <a:lnTo>
                  <a:pt x="5099936" y="304286"/>
                </a:lnTo>
                <a:lnTo>
                  <a:pt x="5212386" y="608571"/>
                </a:lnTo>
                <a:lnTo>
                  <a:pt x="0" y="674720"/>
                </a:lnTo>
                <a:lnTo>
                  <a:pt x="171982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02" name="Title 1">
            <a:extLst>
              <a:ext uri="{FF2B5EF4-FFF2-40B4-BE49-F238E27FC236}">
                <a16:creationId xmlns:a16="http://schemas.microsoft.com/office/drawing/2014/main" id="{009B483F-35E4-DFBF-D06D-5B705B16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3" y="198438"/>
            <a:ext cx="8008937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Asymptotic Stability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09D8AA10-D122-2C4D-A8FC-A9FE86AA8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CC94138F-19B2-B8AB-11D6-C2A019DD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B2E8D98-BEE8-8846-AE1B-7F2835C9A44C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51205" name="Picture 4" descr="algebra grey.png">
            <a:extLst>
              <a:ext uri="{FF2B5EF4-FFF2-40B4-BE49-F238E27FC236}">
                <a16:creationId xmlns:a16="http://schemas.microsoft.com/office/drawing/2014/main" id="{FC891648-04B0-15C8-6629-461909E69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1749425"/>
            <a:ext cx="40957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lgebra grey.png">
            <a:extLst>
              <a:ext uri="{FF2B5EF4-FFF2-40B4-BE49-F238E27FC236}">
                <a16:creationId xmlns:a16="http://schemas.microsoft.com/office/drawing/2014/main" id="{AF4E53AA-EE9E-B0AB-A3AC-1E1FCADE0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716088"/>
            <a:ext cx="49545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lgebra grey.png">
            <a:extLst>
              <a:ext uri="{FF2B5EF4-FFF2-40B4-BE49-F238E27FC236}">
                <a16:creationId xmlns:a16="http://schemas.microsoft.com/office/drawing/2014/main" id="{154027EC-63CB-9A92-C235-004867808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763" y="1646238"/>
            <a:ext cx="849947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TextBox 9">
            <a:extLst>
              <a:ext uri="{FF2B5EF4-FFF2-40B4-BE49-F238E27FC236}">
                <a16:creationId xmlns:a16="http://schemas.microsoft.com/office/drawing/2014/main" id="{05809568-46FC-2F76-A709-0B6F13111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5" y="312738"/>
            <a:ext cx="2820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Times" pitchFamily="2" charset="0"/>
              </a:rPr>
              <a:t>As disjunctive refinement continues:</a:t>
            </a:r>
          </a:p>
        </p:txBody>
      </p:sp>
      <p:pic>
        <p:nvPicPr>
          <p:cNvPr id="11" name="Picture 10" descr="algebra grey.png">
            <a:extLst>
              <a:ext uri="{FF2B5EF4-FFF2-40B4-BE49-F238E27FC236}">
                <a16:creationId xmlns:a16="http://schemas.microsoft.com/office/drawing/2014/main" id="{760BA4FA-9D8B-B4E5-16F6-37C4C8250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749425"/>
            <a:ext cx="64531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1" descr="Big Boolean Algebra overlay 2.png">
            <a:extLst>
              <a:ext uri="{FF2B5EF4-FFF2-40B4-BE49-F238E27FC236}">
                <a16:creationId xmlns:a16="http://schemas.microsoft.com/office/drawing/2014/main" id="{91765DC9-20C8-9E72-F1A6-CBF3F36D5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2608263"/>
            <a:ext cx="9588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9EBE9F-55B6-4C02-7372-AFC92F82B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5" y="1554162"/>
            <a:ext cx="25606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Times" pitchFamily="2" charset="0"/>
              </a:rPr>
              <a:t>[A</a:t>
            </a:r>
            <a:r>
              <a:rPr lang="en-US" altLang="en-US" baseline="-25000" dirty="0">
                <a:latin typeface="Times" pitchFamily="2" charset="0"/>
              </a:rPr>
              <a:t>1</a:t>
            </a:r>
            <a:r>
              <a:rPr lang="en-US" altLang="en-US" dirty="0">
                <a:latin typeface="Times" pitchFamily="2" charset="0"/>
              </a:rPr>
              <a:t>| A</a:t>
            </a:r>
            <a:r>
              <a:rPr lang="en-US" altLang="en-US" baseline="-25000" dirty="0">
                <a:latin typeface="Times" pitchFamily="2" charset="0"/>
              </a:rPr>
              <a:t>3</a:t>
            </a:r>
            <a:r>
              <a:rPr lang="en-US" altLang="en-US" dirty="0">
                <a:latin typeface="Times" pitchFamily="2" charset="0"/>
              </a:rPr>
              <a:t>], [A</a:t>
            </a:r>
            <a:r>
              <a:rPr lang="en-US" altLang="en-US" baseline="-25000" dirty="0">
                <a:latin typeface="Times" pitchFamily="2" charset="0"/>
              </a:rPr>
              <a:t>2</a:t>
            </a:r>
            <a:r>
              <a:rPr lang="en-US" altLang="en-US" dirty="0">
                <a:latin typeface="Times" pitchFamily="2" charset="0"/>
              </a:rPr>
              <a:t>| A</a:t>
            </a:r>
            <a:r>
              <a:rPr lang="en-US" altLang="en-US" baseline="-25000" dirty="0">
                <a:latin typeface="Times" pitchFamily="2" charset="0"/>
              </a:rPr>
              <a:t>3</a:t>
            </a:r>
            <a:r>
              <a:rPr lang="en-US" altLang="en-US" dirty="0">
                <a:latin typeface="Times" pitchFamily="2" charset="0"/>
              </a:rPr>
              <a:t>]</a:t>
            </a:r>
          </a:p>
          <a:p>
            <a:pPr eaLnBrk="1" hangingPunct="1"/>
            <a:r>
              <a:rPr lang="en-US" altLang="en-US" dirty="0">
                <a:latin typeface="Times" pitchFamily="2" charset="0"/>
              </a:rPr>
              <a:t>stabilize.</a:t>
            </a:r>
          </a:p>
        </p:txBody>
      </p:sp>
      <p:pic>
        <p:nvPicPr>
          <p:cNvPr id="51212" name="Picture 5" descr="omega.png">
            <a:extLst>
              <a:ext uri="{FF2B5EF4-FFF2-40B4-BE49-F238E27FC236}">
                <a16:creationId xmlns:a16="http://schemas.microsoft.com/office/drawing/2014/main" id="{CAF86DF7-2FA6-F5FF-B55C-D5E8C69EC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1501775"/>
            <a:ext cx="444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6" descr="null.png">
            <a:extLst>
              <a:ext uri="{FF2B5EF4-FFF2-40B4-BE49-F238E27FC236}">
                <a16:creationId xmlns:a16="http://schemas.microsoft.com/office/drawing/2014/main" id="{32E836F4-87B4-B2EF-B14C-26F669859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5219700"/>
            <a:ext cx="346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>
            <a:extLst>
              <a:ext uri="{FF2B5EF4-FFF2-40B4-BE49-F238E27FC236}">
                <a16:creationId xmlns:a16="http://schemas.microsoft.com/office/drawing/2014/main" id="{5836A31E-1CBC-4A89-5487-0FFB05825EE6}"/>
              </a:ext>
            </a:extLst>
          </p:cNvPr>
          <p:cNvGrpSpPr>
            <a:grpSpLocks/>
          </p:cNvGrpSpPr>
          <p:nvPr/>
        </p:nvGrpSpPr>
        <p:grpSpPr bwMode="auto">
          <a:xfrm>
            <a:off x="537218" y="5269514"/>
            <a:ext cx="3063232" cy="863047"/>
            <a:chOff x="714388" y="5549903"/>
            <a:chExt cx="3063628" cy="862396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1EBA09-35DD-DCB9-0889-45F877A04D89}"/>
                </a:ext>
              </a:extLst>
            </p:cNvPr>
            <p:cNvSpPr/>
            <p:nvPr/>
          </p:nvSpPr>
          <p:spPr>
            <a:xfrm>
              <a:off x="714388" y="5549903"/>
              <a:ext cx="489013" cy="621831"/>
            </a:xfrm>
            <a:custGeom>
              <a:avLst/>
              <a:gdLst>
                <a:gd name="connsiteX0" fmla="*/ 79376 w 489488"/>
                <a:gd name="connsiteY0" fmla="*/ 0 h 621801"/>
                <a:gd name="connsiteX1" fmla="*/ 489488 w 489488"/>
                <a:gd name="connsiteY1" fmla="*/ 132298 h 621801"/>
                <a:gd name="connsiteX2" fmla="*/ 489488 w 489488"/>
                <a:gd name="connsiteY2" fmla="*/ 582111 h 621801"/>
                <a:gd name="connsiteX3" fmla="*/ 0 w 489488"/>
                <a:gd name="connsiteY3" fmla="*/ 621801 h 621801"/>
                <a:gd name="connsiteX4" fmla="*/ 79376 w 489488"/>
                <a:gd name="connsiteY4" fmla="*/ 0 h 62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88" h="621801">
                  <a:moveTo>
                    <a:pt x="79376" y="0"/>
                  </a:moveTo>
                  <a:lnTo>
                    <a:pt x="489488" y="132298"/>
                  </a:lnTo>
                  <a:lnTo>
                    <a:pt x="489488" y="582111"/>
                  </a:lnTo>
                  <a:lnTo>
                    <a:pt x="0" y="621801"/>
                  </a:lnTo>
                  <a:lnTo>
                    <a:pt x="7937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51219" name="TextBox 13">
              <a:extLst>
                <a:ext uri="{FF2B5EF4-FFF2-40B4-BE49-F238E27FC236}">
                  <a16:creationId xmlns:a16="http://schemas.microsoft.com/office/drawing/2014/main" id="{72AA986B-4E12-D941-3D72-54759F0CB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210" y="5581928"/>
              <a:ext cx="3046806" cy="83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dirty="0">
                  <a:latin typeface="Times" pitchFamily="2" charset="0"/>
                </a:rPr>
                <a:t>Eventually just inductive hair-splitting.</a:t>
              </a:r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04592A7A-C780-7B81-101A-B18D98348DA2}"/>
              </a:ext>
            </a:extLst>
          </p:cNvPr>
          <p:cNvGrpSpPr>
            <a:grpSpLocks/>
          </p:cNvGrpSpPr>
          <p:nvPr/>
        </p:nvGrpSpPr>
        <p:grpSpPr bwMode="auto">
          <a:xfrm>
            <a:off x="4968951" y="4862030"/>
            <a:ext cx="4160686" cy="1508105"/>
            <a:chOff x="5099936" y="5351457"/>
            <a:chExt cx="3208070" cy="1507719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5D8C5BB-FB85-83EE-ADC7-634BF5EFF69C}"/>
                </a:ext>
              </a:extLst>
            </p:cNvPr>
            <p:cNvSpPr/>
            <p:nvPr/>
          </p:nvSpPr>
          <p:spPr>
            <a:xfrm>
              <a:off x="5099936" y="5397482"/>
              <a:ext cx="489147" cy="622141"/>
            </a:xfrm>
            <a:custGeom>
              <a:avLst/>
              <a:gdLst>
                <a:gd name="connsiteX0" fmla="*/ 79376 w 489488"/>
                <a:gd name="connsiteY0" fmla="*/ 0 h 621801"/>
                <a:gd name="connsiteX1" fmla="*/ 489488 w 489488"/>
                <a:gd name="connsiteY1" fmla="*/ 132298 h 621801"/>
                <a:gd name="connsiteX2" fmla="*/ 489488 w 489488"/>
                <a:gd name="connsiteY2" fmla="*/ 582111 h 621801"/>
                <a:gd name="connsiteX3" fmla="*/ 0 w 489488"/>
                <a:gd name="connsiteY3" fmla="*/ 621801 h 621801"/>
                <a:gd name="connsiteX4" fmla="*/ 79376 w 489488"/>
                <a:gd name="connsiteY4" fmla="*/ 0 h 62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88" h="621801">
                  <a:moveTo>
                    <a:pt x="79376" y="0"/>
                  </a:moveTo>
                  <a:lnTo>
                    <a:pt x="489488" y="132298"/>
                  </a:lnTo>
                  <a:lnTo>
                    <a:pt x="489488" y="582111"/>
                  </a:lnTo>
                  <a:lnTo>
                    <a:pt x="0" y="621801"/>
                  </a:lnTo>
                  <a:lnTo>
                    <a:pt x="7937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51217" name="TextBox 14">
              <a:extLst>
                <a:ext uri="{FF2B5EF4-FFF2-40B4-BE49-F238E27FC236}">
                  <a16:creationId xmlns:a16="http://schemas.microsoft.com/office/drawing/2014/main" id="{C60B0A82-4A4C-E9EE-21A2-C17DF118F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929" y="5351457"/>
              <a:ext cx="3122077" cy="1507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i="1" dirty="0">
                  <a:latin typeface="Times" pitchFamily="2" charset="0"/>
                </a:rPr>
                <a:t>Else</a:t>
              </a:r>
              <a:r>
                <a:rPr lang="en-US" altLang="en-US" sz="2000" dirty="0">
                  <a:latin typeface="Times" pitchFamily="2" charset="0"/>
                </a:rPr>
                <a:t> no definite values for</a:t>
              </a:r>
            </a:p>
            <a:p>
              <a:pPr eaLnBrk="1" hangingPunct="1"/>
              <a:r>
                <a:rPr lang="en-US" altLang="en-US" sz="2000" dirty="0">
                  <a:latin typeface="Times" pitchFamily="2" charset="0"/>
                </a:rPr>
                <a:t>[A</a:t>
              </a:r>
              <a:r>
                <a:rPr lang="en-US" altLang="en-US" sz="2000" baseline="-25000" dirty="0">
                  <a:latin typeface="Times" pitchFamily="2" charset="0"/>
                </a:rPr>
                <a:t>1</a:t>
              </a:r>
              <a:r>
                <a:rPr lang="en-US" altLang="en-US" sz="2000" dirty="0">
                  <a:latin typeface="Times" pitchFamily="2" charset="0"/>
                </a:rPr>
                <a:t>| A</a:t>
              </a:r>
              <a:r>
                <a:rPr lang="en-US" altLang="en-US" sz="2000" baseline="-25000" dirty="0">
                  <a:latin typeface="Times" pitchFamily="2" charset="0"/>
                </a:rPr>
                <a:t>3</a:t>
              </a:r>
              <a:r>
                <a:rPr lang="en-US" altLang="en-US" sz="2000" dirty="0">
                  <a:latin typeface="Times" pitchFamily="2" charset="0"/>
                </a:rPr>
                <a:t>], [A</a:t>
              </a:r>
              <a:r>
                <a:rPr lang="en-US" altLang="en-US" sz="2000" baseline="-25000" dirty="0">
                  <a:latin typeface="Times" pitchFamily="2" charset="0"/>
                </a:rPr>
                <a:t>2</a:t>
              </a:r>
              <a:r>
                <a:rPr lang="en-US" altLang="en-US" sz="2000" dirty="0">
                  <a:latin typeface="Times" pitchFamily="2" charset="0"/>
                </a:rPr>
                <a:t>| A</a:t>
              </a:r>
              <a:r>
                <a:rPr lang="en-US" altLang="en-US" sz="2000" baseline="-25000" dirty="0">
                  <a:latin typeface="Times" pitchFamily="2" charset="0"/>
                </a:rPr>
                <a:t>3</a:t>
              </a:r>
              <a:r>
                <a:rPr lang="en-US" altLang="en-US" sz="2000" dirty="0">
                  <a:latin typeface="Times" pitchFamily="2" charset="0"/>
                </a:rPr>
                <a:t>]</a:t>
              </a:r>
            </a:p>
            <a:p>
              <a:pPr eaLnBrk="1" hangingPunct="1"/>
              <a:r>
                <a:rPr lang="en-US" altLang="en-US" i="1" dirty="0">
                  <a:latin typeface="Times" pitchFamily="2" charset="0"/>
                </a:rPr>
                <a:t>unless </a:t>
              </a:r>
              <a:r>
                <a:rPr lang="en-US" altLang="en-US" sz="2000" dirty="0">
                  <a:latin typeface="Times" pitchFamily="2" charset="0"/>
                </a:rPr>
                <a:t>refinement halted by inductive content from outside.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BD05E6C0-5E4B-BD59-EFA9-4077B7EB3744}"/>
              </a:ext>
            </a:extLst>
          </p:cNvPr>
          <p:cNvSpPr/>
          <p:nvPr/>
        </p:nvSpPr>
        <p:spPr>
          <a:xfrm>
            <a:off x="2427288" y="1143000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226" name="Title 1">
            <a:extLst>
              <a:ext uri="{FF2B5EF4-FFF2-40B4-BE49-F238E27FC236}">
                <a16:creationId xmlns:a16="http://schemas.microsoft.com/office/drawing/2014/main" id="{B5E46D4B-BCA8-96C4-F6F3-E774C6F2E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592138"/>
            <a:ext cx="5106988" cy="5232400"/>
          </a:xfrm>
        </p:spPr>
        <p:txBody>
          <a:bodyPr/>
          <a:lstStyle/>
          <a:p>
            <a:pPr algn="r"/>
            <a:r>
              <a:rPr lang="en-US" altLang="en-US" sz="8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Triviality Deduced</a:t>
            </a:r>
            <a:endParaRPr lang="en-US" altLang="en-US" sz="48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353C3AD5-A37B-6BA9-07FA-0E610DFD9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61FB5FC0-7EF6-840F-42AB-7551E35E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21F8BAB-8334-5B49-927B-94B580452035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5">
            <a:extLst>
              <a:ext uri="{FF2B5EF4-FFF2-40B4-BE49-F238E27FC236}">
                <a16:creationId xmlns:a16="http://schemas.microsoft.com/office/drawing/2014/main" id="{B7252076-AED9-0CCF-CEA1-4B583027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1AC32D8-D94A-8F4B-9DEB-2C071A301025}" type="slidenum">
              <a:rPr lang="en-US" altLang="en-US" sz="1200">
                <a:solidFill>
                  <a:srgbClr val="898989"/>
                </a:solidFill>
                <a:latin typeface="Times" pitchFamily="2" charset="0"/>
                <a:ea typeface="ヒラギノ角ゴ Pro W3" panose="020B0300000000000000" pitchFamily="34" charset="-128"/>
                <a:cs typeface="Times" pitchFamily="2" charset="0"/>
              </a:rPr>
              <a:pPr eaLnBrk="1" hangingPunct="1"/>
              <a:t>36</a:t>
            </a:fld>
            <a:endParaRPr lang="en-US" altLang="en-US" sz="1200">
              <a:solidFill>
                <a:srgbClr val="898989"/>
              </a:solidFill>
              <a:latin typeface="Times" pitchFamily="2" charset="0"/>
              <a:ea typeface="ヒラギノ角ゴ Pro W3" panose="020B0300000000000000" pitchFamily="34" charset="-128"/>
              <a:cs typeface="Times" pitchFamily="2" charset="0"/>
            </a:endParaRPr>
          </a:p>
        </p:txBody>
      </p:sp>
      <p:sp>
        <p:nvSpPr>
          <p:cNvPr id="53250" name="Freeform 19">
            <a:extLst>
              <a:ext uri="{FF2B5EF4-FFF2-40B4-BE49-F238E27FC236}">
                <a16:creationId xmlns:a16="http://schemas.microsoft.com/office/drawing/2014/main" id="{B01D500C-4D40-7A95-8F3F-32F6D4C6B7FE}"/>
              </a:ext>
            </a:extLst>
          </p:cNvPr>
          <p:cNvSpPr>
            <a:spLocks/>
          </p:cNvSpPr>
          <p:nvPr/>
        </p:nvSpPr>
        <p:spPr bwMode="auto">
          <a:xfrm flipV="1">
            <a:off x="533400" y="381000"/>
            <a:ext cx="4930775" cy="914400"/>
          </a:xfrm>
          <a:custGeom>
            <a:avLst/>
            <a:gdLst>
              <a:gd name="T0" fmla="*/ 2147483647 w 4928"/>
              <a:gd name="T1" fmla="*/ 2147483647 h 487"/>
              <a:gd name="T2" fmla="*/ 0 w 4928"/>
              <a:gd name="T3" fmla="*/ 0 h 487"/>
              <a:gd name="T4" fmla="*/ 2147483647 w 4928"/>
              <a:gd name="T5" fmla="*/ 2147483647 h 487"/>
              <a:gd name="T6" fmla="*/ 2147483647 w 4928"/>
              <a:gd name="T7" fmla="*/ 2147483647 h 487"/>
              <a:gd name="T8" fmla="*/ 2147483647 w 4928"/>
              <a:gd name="T9" fmla="*/ 2147483647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8"/>
              <a:gd name="T16" fmla="*/ 0 h 487"/>
              <a:gd name="T17" fmla="*/ 4928 w 492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8" h="487">
                <a:moveTo>
                  <a:pt x="295" y="487"/>
                </a:moveTo>
                <a:lnTo>
                  <a:pt x="0" y="0"/>
                </a:lnTo>
                <a:lnTo>
                  <a:pt x="4880" y="172"/>
                </a:lnTo>
                <a:lnTo>
                  <a:pt x="4928" y="297"/>
                </a:lnTo>
                <a:lnTo>
                  <a:pt x="295" y="487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51DD2C03-4E4E-1027-8910-B1C86DA55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4050" y="463550"/>
            <a:ext cx="6172200" cy="685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 Rough Idea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2C62B965-F19F-C65D-6566-350116516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0575" y="5645150"/>
            <a:ext cx="1576388" cy="736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     </a:t>
            </a:r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36019FB9-1BC5-C9A4-1FAF-73F5E2A29070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2711450"/>
            <a:ext cx="1816100" cy="1339850"/>
            <a:chOff x="301504" y="2711142"/>
            <a:chExt cx="1816938" cy="1340578"/>
          </a:xfrm>
        </p:grpSpPr>
        <p:sp>
          <p:nvSpPr>
            <p:cNvPr id="53279" name="AutoShape 28">
              <a:extLst>
                <a:ext uri="{FF2B5EF4-FFF2-40B4-BE49-F238E27FC236}">
                  <a16:creationId xmlns:a16="http://schemas.microsoft.com/office/drawing/2014/main" id="{4A6A078B-DC47-EDA5-900E-0FDFEB5061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1098">
              <a:off x="1325122" y="3258400"/>
              <a:ext cx="1340578" cy="246062"/>
            </a:xfrm>
            <a:prstGeom prst="rightArrow">
              <a:avLst>
                <a:gd name="adj1" fmla="val 49676"/>
                <a:gd name="adj2" fmla="val 85783"/>
              </a:avLst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" pitchFamily="2" charset="0"/>
              </a:endParaRPr>
            </a:p>
          </p:txBody>
        </p:sp>
        <p:sp>
          <p:nvSpPr>
            <p:cNvPr id="53280" name="Freeform 20">
              <a:extLst>
                <a:ext uri="{FF2B5EF4-FFF2-40B4-BE49-F238E27FC236}">
                  <a16:creationId xmlns:a16="http://schemas.microsoft.com/office/drawing/2014/main" id="{263A8B2C-6A43-BAF7-C3FF-9F5A001F4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028" y="3278443"/>
              <a:ext cx="785812" cy="200025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EF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1" name="Rectangle 14">
              <a:extLst>
                <a:ext uri="{FF2B5EF4-FFF2-40B4-BE49-F238E27FC236}">
                  <a16:creationId xmlns:a16="http://schemas.microsoft.com/office/drawing/2014/main" id="{787C1969-2EA8-8B24-A1C7-9A1983E2B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504" y="2953190"/>
              <a:ext cx="146692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" pitchFamily="2" charset="0"/>
                </a:rPr>
                <a:t>refine</a:t>
              </a:r>
            </a:p>
            <a:p>
              <a:pPr eaLnBrk="1" hangingPunct="1"/>
              <a:r>
                <a:rPr lang="en-US" altLang="en-US" sz="2000">
                  <a:latin typeface="Times" pitchFamily="2" charset="0"/>
                </a:rPr>
                <a:t>a</a:t>
              </a:r>
              <a:r>
                <a:rPr lang="en-US" altLang="en-US" sz="2000" baseline="-25000">
                  <a:latin typeface="Times" pitchFamily="2" charset="0"/>
                </a:rPr>
                <a:t>1</a:t>
              </a:r>
              <a:r>
                <a:rPr lang="en-US" altLang="en-US" sz="1600">
                  <a:latin typeface="Times" pitchFamily="2" charset="0"/>
                </a:rPr>
                <a:t> to b</a:t>
              </a:r>
              <a:r>
                <a:rPr lang="en-US" altLang="en-US" sz="1600" baseline="-25000">
                  <a:latin typeface="Times" pitchFamily="2" charset="0"/>
                </a:rPr>
                <a:t>1</a:t>
              </a:r>
              <a:r>
                <a:rPr lang="en-US" altLang="en-US" sz="1600">
                  <a:latin typeface="Times" pitchFamily="2" charset="0"/>
                </a:rPr>
                <a:t>v…vb</a:t>
              </a:r>
              <a:r>
                <a:rPr lang="en-US" altLang="en-US" sz="1600" baseline="-25000">
                  <a:latin typeface="Times" pitchFamily="2" charset="0"/>
                </a:rPr>
                <a:t>99</a:t>
              </a:r>
            </a:p>
          </p:txBody>
        </p:sp>
      </p:grpSp>
      <p:sp>
        <p:nvSpPr>
          <p:cNvPr id="53254" name="TextBox 27">
            <a:extLst>
              <a:ext uri="{FF2B5EF4-FFF2-40B4-BE49-F238E27FC236}">
                <a16:creationId xmlns:a16="http://schemas.microsoft.com/office/drawing/2014/main" id="{BC59DF2A-BA29-D587-C4EA-C1F4462D5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5" y="206375"/>
            <a:ext cx="3040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A deductively definable logic has no way to tell when further disjunctive refinement becomes inductively inert.</a:t>
            </a:r>
          </a:p>
        </p:txBody>
      </p:sp>
      <p:sp>
        <p:nvSpPr>
          <p:cNvPr id="53255" name="TextBox 28">
            <a:extLst>
              <a:ext uri="{FF2B5EF4-FFF2-40B4-BE49-F238E27FC236}">
                <a16:creationId xmlns:a16="http://schemas.microsoft.com/office/drawing/2014/main" id="{8792F2E5-361C-87A3-EFE1-6A3433AEB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1614488"/>
            <a:ext cx="39163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[a</a:t>
            </a:r>
            <a:r>
              <a:rPr lang="en-US" altLang="en-US" sz="2800" baseline="-25000">
                <a:latin typeface="Times" pitchFamily="2" charset="0"/>
              </a:rPr>
              <a:t>1</a:t>
            </a:r>
            <a:r>
              <a:rPr lang="en-US" altLang="en-US" sz="2800">
                <a:latin typeface="Times" pitchFamily="2" charset="0"/>
              </a:rPr>
              <a:t>| a</a:t>
            </a:r>
            <a:r>
              <a:rPr lang="en-US" altLang="en-US" sz="2800" baseline="-25000">
                <a:latin typeface="Times" pitchFamily="2" charset="0"/>
              </a:rPr>
              <a:t>1</a:t>
            </a:r>
            <a:r>
              <a:rPr lang="en-US" altLang="en-US" sz="2800">
                <a:latin typeface="Times" pitchFamily="2" charset="0"/>
              </a:rPr>
              <a:t>v a</a:t>
            </a:r>
            <a:r>
              <a:rPr lang="en-US" altLang="en-US" sz="2800" baseline="-25000">
                <a:latin typeface="Times" pitchFamily="2" charset="0"/>
              </a:rPr>
              <a:t>2</a:t>
            </a:r>
            <a:r>
              <a:rPr lang="en-US" altLang="en-US" sz="2800">
                <a:latin typeface="Times" pitchFamily="2" charset="0"/>
              </a:rPr>
              <a:t>]  = [a</a:t>
            </a:r>
            <a:r>
              <a:rPr lang="en-US" altLang="en-US" sz="2800" baseline="-25000">
                <a:latin typeface="Times" pitchFamily="2" charset="0"/>
              </a:rPr>
              <a:t>2</a:t>
            </a:r>
            <a:r>
              <a:rPr lang="en-US" altLang="en-US" sz="2800">
                <a:latin typeface="Times" pitchFamily="2" charset="0"/>
              </a:rPr>
              <a:t>| a</a:t>
            </a:r>
            <a:r>
              <a:rPr lang="en-US" altLang="en-US" sz="2800" baseline="-25000">
                <a:latin typeface="Times" pitchFamily="2" charset="0"/>
              </a:rPr>
              <a:t>1</a:t>
            </a:r>
            <a:r>
              <a:rPr lang="en-US" altLang="en-US" sz="2800">
                <a:latin typeface="Times" pitchFamily="2" charset="0"/>
              </a:rPr>
              <a:t>v a</a:t>
            </a:r>
            <a:r>
              <a:rPr lang="en-US" altLang="en-US" sz="2800" baseline="-25000">
                <a:latin typeface="Times" pitchFamily="2" charset="0"/>
              </a:rPr>
              <a:t>2</a:t>
            </a:r>
            <a:r>
              <a:rPr lang="en-US" altLang="en-US" sz="2800">
                <a:latin typeface="Times" pitchFamily="2" charset="0"/>
              </a:rPr>
              <a:t>] </a:t>
            </a:r>
          </a:p>
          <a:p>
            <a:pPr eaLnBrk="1" hangingPunct="1"/>
            <a:endParaRPr lang="en-US" altLang="en-US">
              <a:latin typeface="Times" pitchFamily="2" charset="0"/>
            </a:endParaRPr>
          </a:p>
        </p:txBody>
      </p:sp>
      <p:sp>
        <p:nvSpPr>
          <p:cNvPr id="53256" name="TextBox 29">
            <a:extLst>
              <a:ext uri="{FF2B5EF4-FFF2-40B4-BE49-F238E27FC236}">
                <a16:creationId xmlns:a16="http://schemas.microsoft.com/office/drawing/2014/main" id="{7FFC9808-4C4A-35A7-AC71-FF59E983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573213"/>
            <a:ext cx="979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>
                <a:latin typeface="Times" pitchFamily="2" charset="0"/>
              </a:rPr>
              <a:t>From earlier</a:t>
            </a:r>
          </a:p>
        </p:txBody>
      </p:sp>
      <p:sp>
        <p:nvSpPr>
          <p:cNvPr id="53257" name="TextBox 26">
            <a:extLst>
              <a:ext uri="{FF2B5EF4-FFF2-40B4-BE49-F238E27FC236}">
                <a16:creationId xmlns:a16="http://schemas.microsoft.com/office/drawing/2014/main" id="{683EBE29-6A7F-476C-B7B6-D6812D1D4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0" y="2139950"/>
            <a:ext cx="1504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1800">
                <a:latin typeface="Times" pitchFamily="2" charset="0"/>
              </a:rPr>
              <a:t>“</a:t>
            </a:r>
            <a:r>
              <a:rPr lang="en-US" altLang="ja-JP" sz="1800">
                <a:latin typeface="Times" pitchFamily="2" charset="0"/>
              </a:rPr>
              <a:t>[1</a:t>
            </a:r>
            <a:r>
              <a:rPr lang="en-US" altLang="ja-JP" sz="1200">
                <a:latin typeface="Times" pitchFamily="2" charset="0"/>
              </a:rPr>
              <a:t>atom</a:t>
            </a:r>
            <a:r>
              <a:rPr lang="en-US" altLang="ja-JP" sz="1800">
                <a:latin typeface="Times" pitchFamily="2" charset="0"/>
              </a:rPr>
              <a:t>|2</a:t>
            </a:r>
            <a:r>
              <a:rPr lang="en-US" altLang="ja-JP" sz="1200">
                <a:latin typeface="Times" pitchFamily="2" charset="0"/>
              </a:rPr>
              <a:t>atoms</a:t>
            </a:r>
            <a:r>
              <a:rPr lang="en-US" altLang="ja-JP" sz="1800">
                <a:latin typeface="Times" pitchFamily="2" charset="0"/>
              </a:rPr>
              <a:t>]</a:t>
            </a:r>
            <a:r>
              <a:rPr lang="ja-JP" altLang="en-US" sz="1800">
                <a:latin typeface="Times" pitchFamily="2" charset="0"/>
              </a:rPr>
              <a:t>”</a:t>
            </a:r>
            <a:endParaRPr lang="en-US" altLang="en-US" sz="1800">
              <a:latin typeface="Times" pitchFamily="2" charset="0"/>
            </a:endParaRPr>
          </a:p>
        </p:txBody>
      </p:sp>
      <p:sp>
        <p:nvSpPr>
          <p:cNvPr id="53258" name="TextBox 27">
            <a:extLst>
              <a:ext uri="{FF2B5EF4-FFF2-40B4-BE49-F238E27FC236}">
                <a16:creationId xmlns:a16="http://schemas.microsoft.com/office/drawing/2014/main" id="{604062CC-5B20-3ABD-6F8D-36F344209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2163763"/>
            <a:ext cx="1506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1800">
                <a:latin typeface="Times" pitchFamily="2" charset="0"/>
              </a:rPr>
              <a:t>“</a:t>
            </a:r>
            <a:r>
              <a:rPr lang="en-US" altLang="ja-JP" sz="1800">
                <a:latin typeface="Times" pitchFamily="2" charset="0"/>
              </a:rPr>
              <a:t>[1</a:t>
            </a:r>
            <a:r>
              <a:rPr lang="en-US" altLang="ja-JP" sz="1200">
                <a:latin typeface="Times" pitchFamily="2" charset="0"/>
              </a:rPr>
              <a:t>atom</a:t>
            </a:r>
            <a:r>
              <a:rPr lang="en-US" altLang="ja-JP" sz="1800">
                <a:latin typeface="Times" pitchFamily="2" charset="0"/>
              </a:rPr>
              <a:t>|2</a:t>
            </a:r>
            <a:r>
              <a:rPr lang="en-US" altLang="ja-JP" sz="1200">
                <a:latin typeface="Times" pitchFamily="2" charset="0"/>
              </a:rPr>
              <a:t>atoms</a:t>
            </a:r>
            <a:r>
              <a:rPr lang="en-US" altLang="ja-JP" sz="1800">
                <a:latin typeface="Times" pitchFamily="2" charset="0"/>
              </a:rPr>
              <a:t>]</a:t>
            </a:r>
            <a:r>
              <a:rPr lang="ja-JP" altLang="en-US" sz="1800">
                <a:latin typeface="Times" pitchFamily="2" charset="0"/>
              </a:rPr>
              <a:t>”</a:t>
            </a:r>
            <a:endParaRPr lang="en-US" altLang="en-US" sz="1800">
              <a:latin typeface="Times" pitchFamily="2" charset="0"/>
            </a:endParaRPr>
          </a:p>
        </p:txBody>
      </p:sp>
      <p:grpSp>
        <p:nvGrpSpPr>
          <p:cNvPr id="3" name="Group 37">
            <a:extLst>
              <a:ext uri="{FF2B5EF4-FFF2-40B4-BE49-F238E27FC236}">
                <a16:creationId xmlns:a16="http://schemas.microsoft.com/office/drawing/2014/main" id="{0C047ECA-99A7-AF92-EF9B-B469C160F1C8}"/>
              </a:ext>
            </a:extLst>
          </p:cNvPr>
          <p:cNvGrpSpPr>
            <a:grpSpLocks/>
          </p:cNvGrpSpPr>
          <p:nvPr/>
        </p:nvGrpSpPr>
        <p:grpSpPr bwMode="auto">
          <a:xfrm>
            <a:off x="4129088" y="2705100"/>
            <a:ext cx="1830387" cy="1339850"/>
            <a:chOff x="3721832" y="2704977"/>
            <a:chExt cx="1830407" cy="1340578"/>
          </a:xfrm>
        </p:grpSpPr>
        <p:sp>
          <p:nvSpPr>
            <p:cNvPr id="53276" name="Freeform 24">
              <a:extLst>
                <a:ext uri="{FF2B5EF4-FFF2-40B4-BE49-F238E27FC236}">
                  <a16:creationId xmlns:a16="http://schemas.microsoft.com/office/drawing/2014/main" id="{63017890-5185-6BB8-1F30-61155237C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993" y="3265857"/>
              <a:ext cx="785813" cy="200025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B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7" name="Rectangle 16">
              <a:extLst>
                <a:ext uri="{FF2B5EF4-FFF2-40B4-BE49-F238E27FC236}">
                  <a16:creationId xmlns:a16="http://schemas.microsoft.com/office/drawing/2014/main" id="{9199CB5A-8010-FD54-E066-94DA1DD60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356" y="2932482"/>
              <a:ext cx="144388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" pitchFamily="2" charset="0"/>
                </a:rPr>
                <a:t>refine</a:t>
              </a:r>
            </a:p>
            <a:p>
              <a:pPr eaLnBrk="1" hangingPunct="1"/>
              <a:r>
                <a:rPr lang="en-US" altLang="en-US" sz="2000">
                  <a:latin typeface="Times" pitchFamily="2" charset="0"/>
                </a:rPr>
                <a:t>a</a:t>
              </a:r>
              <a:r>
                <a:rPr lang="en-US" altLang="en-US" sz="2000" baseline="-25000">
                  <a:latin typeface="Times" pitchFamily="2" charset="0"/>
                </a:rPr>
                <a:t>2</a:t>
              </a:r>
              <a:r>
                <a:rPr lang="en-US" altLang="en-US" sz="1600">
                  <a:latin typeface="Times" pitchFamily="2" charset="0"/>
                </a:rPr>
                <a:t> to c</a:t>
              </a:r>
              <a:r>
                <a:rPr lang="en-US" altLang="en-US" sz="1600" baseline="-25000">
                  <a:latin typeface="Times" pitchFamily="2" charset="0"/>
                </a:rPr>
                <a:t>1</a:t>
              </a:r>
              <a:r>
                <a:rPr lang="en-US" altLang="en-US" sz="1600">
                  <a:latin typeface="Times" pitchFamily="2" charset="0"/>
                </a:rPr>
                <a:t>v…vc</a:t>
              </a:r>
              <a:r>
                <a:rPr lang="en-US" altLang="en-US" sz="1600" baseline="-25000">
                  <a:latin typeface="Times" pitchFamily="2" charset="0"/>
                </a:rPr>
                <a:t>99</a:t>
              </a:r>
            </a:p>
          </p:txBody>
        </p:sp>
        <p:sp>
          <p:nvSpPr>
            <p:cNvPr id="53278" name="AutoShape 28">
              <a:extLst>
                <a:ext uri="{FF2B5EF4-FFF2-40B4-BE49-F238E27FC236}">
                  <a16:creationId xmlns:a16="http://schemas.microsoft.com/office/drawing/2014/main" id="{372D5B91-4EF4-1856-F1DC-612B25C1E4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998902" flipH="1">
              <a:off x="3174574" y="3252235"/>
              <a:ext cx="1340578" cy="246062"/>
            </a:xfrm>
            <a:prstGeom prst="rightArrow">
              <a:avLst>
                <a:gd name="adj1" fmla="val 49676"/>
                <a:gd name="adj2" fmla="val 85783"/>
              </a:avLst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" pitchFamily="2" charset="0"/>
              </a:endParaRPr>
            </a:p>
          </p:txBody>
        </p:sp>
      </p:grpSp>
      <p:grpSp>
        <p:nvGrpSpPr>
          <p:cNvPr id="4" name="Group 36">
            <a:extLst>
              <a:ext uri="{FF2B5EF4-FFF2-40B4-BE49-F238E27FC236}">
                <a16:creationId xmlns:a16="http://schemas.microsoft.com/office/drawing/2014/main" id="{09233E51-70B8-8382-9481-7856CB3F741B}"/>
              </a:ext>
            </a:extLst>
          </p:cNvPr>
          <p:cNvGrpSpPr>
            <a:grpSpLocks/>
          </p:cNvGrpSpPr>
          <p:nvPr/>
        </p:nvGrpSpPr>
        <p:grpSpPr bwMode="auto">
          <a:xfrm>
            <a:off x="193675" y="4298950"/>
            <a:ext cx="3586163" cy="1865313"/>
            <a:chOff x="194405" y="4298637"/>
            <a:chExt cx="3584915" cy="1865971"/>
          </a:xfrm>
        </p:grpSpPr>
        <p:sp>
          <p:nvSpPr>
            <p:cNvPr id="53271" name="Freeform 21">
              <a:extLst>
                <a:ext uri="{FF2B5EF4-FFF2-40B4-BE49-F238E27FC236}">
                  <a16:creationId xmlns:a16="http://schemas.microsoft.com/office/drawing/2014/main" id="{73C9BD4D-7911-A81D-9E08-C1DE8855A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05" y="4457387"/>
              <a:ext cx="1357312" cy="220662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EF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2" name="Freeform 22">
              <a:extLst>
                <a:ext uri="{FF2B5EF4-FFF2-40B4-BE49-F238E27FC236}">
                  <a16:creationId xmlns:a16="http://schemas.microsoft.com/office/drawing/2014/main" id="{CCC26EEB-1865-D251-7936-63ACABEB9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267" y="4427224"/>
              <a:ext cx="1239837" cy="242887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EF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3" name="Freeform 23">
              <a:extLst>
                <a:ext uri="{FF2B5EF4-FFF2-40B4-BE49-F238E27FC236}">
                  <a16:creationId xmlns:a16="http://schemas.microsoft.com/office/drawing/2014/main" id="{7F649160-199D-77EB-EA3C-78E9D06FB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23" y="5160858"/>
              <a:ext cx="1325562" cy="263525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EF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4" name="Rectangle 15">
              <a:extLst>
                <a:ext uri="{FF2B5EF4-FFF2-40B4-BE49-F238E27FC236}">
                  <a16:creationId xmlns:a16="http://schemas.microsoft.com/office/drawing/2014/main" id="{C9E9C387-6318-D9F9-5DA8-5B02AE23E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05" y="4298637"/>
              <a:ext cx="3578477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[b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v…vb</a:t>
              </a:r>
              <a:r>
                <a:rPr lang="en-US" altLang="en-US" baseline="-25000">
                  <a:latin typeface="Times" pitchFamily="2" charset="0"/>
                </a:rPr>
                <a:t>99 </a:t>
              </a:r>
              <a:r>
                <a:rPr lang="en-US" altLang="en-US">
                  <a:latin typeface="Times" pitchFamily="2" charset="0"/>
                </a:rPr>
                <a:t>| b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v…vb</a:t>
              </a:r>
              <a:r>
                <a:rPr lang="en-US" altLang="en-US" baseline="-25000">
                  <a:latin typeface="Times" pitchFamily="2" charset="0"/>
                </a:rPr>
                <a:t>99 </a:t>
              </a:r>
              <a:r>
                <a:rPr lang="en-US" altLang="en-US">
                  <a:latin typeface="Times" pitchFamily="2" charset="0"/>
                </a:rPr>
                <a:t>v 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]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        </a:t>
              </a:r>
              <a:r>
                <a:rPr lang="en-US" altLang="en-US" sz="2000">
                  <a:latin typeface="Times" pitchFamily="2" charset="0"/>
                </a:rPr>
                <a:t>vs</a:t>
              </a:r>
              <a:endParaRPr lang="en-US" altLang="en-US">
                <a:latin typeface="Times" pitchFamily="2" charset="0"/>
              </a:endParaRP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  [a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| b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v…vb</a:t>
              </a:r>
              <a:r>
                <a:rPr lang="en-US" altLang="en-US" baseline="-25000">
                  <a:latin typeface="Times" pitchFamily="2" charset="0"/>
                </a:rPr>
                <a:t>99 </a:t>
              </a:r>
              <a:r>
                <a:rPr lang="en-US" altLang="en-US">
                  <a:latin typeface="Times" pitchFamily="2" charset="0"/>
                </a:rPr>
                <a:t>v 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] </a:t>
              </a:r>
            </a:p>
          </p:txBody>
        </p:sp>
        <p:sp>
          <p:nvSpPr>
            <p:cNvPr id="53275" name="TextBox 29">
              <a:extLst>
                <a:ext uri="{FF2B5EF4-FFF2-40B4-BE49-F238E27FC236}">
                  <a16:creationId xmlns:a16="http://schemas.microsoft.com/office/drawing/2014/main" id="{74263E78-308A-956D-9594-D1C3CB9F7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936" y="5795276"/>
              <a:ext cx="3557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ja-JP" altLang="en-US" sz="1800">
                  <a:latin typeface="Times" pitchFamily="2" charset="0"/>
                </a:rPr>
                <a:t>“</a:t>
              </a:r>
              <a:r>
                <a:rPr lang="en-US" altLang="ja-JP" sz="1800">
                  <a:latin typeface="Times" pitchFamily="2" charset="0"/>
                </a:rPr>
                <a:t>[99</a:t>
              </a:r>
              <a:r>
                <a:rPr lang="en-US" altLang="ja-JP" sz="1200">
                  <a:latin typeface="Times" pitchFamily="2" charset="0"/>
                </a:rPr>
                <a:t>atoms</a:t>
              </a:r>
              <a:r>
                <a:rPr lang="en-US" altLang="ja-JP" sz="1800">
                  <a:latin typeface="Times" pitchFamily="2" charset="0"/>
                </a:rPr>
                <a:t>|100</a:t>
              </a:r>
              <a:r>
                <a:rPr lang="en-US" altLang="ja-JP" sz="1200">
                  <a:latin typeface="Times" pitchFamily="2" charset="0"/>
                </a:rPr>
                <a:t>atoms</a:t>
              </a:r>
              <a:r>
                <a:rPr lang="en-US" altLang="ja-JP" sz="1800">
                  <a:latin typeface="Times" pitchFamily="2" charset="0"/>
                </a:rPr>
                <a:t>] &gt; [1</a:t>
              </a:r>
              <a:r>
                <a:rPr lang="en-US" altLang="ja-JP" sz="1200">
                  <a:latin typeface="Times" pitchFamily="2" charset="0"/>
                </a:rPr>
                <a:t>atom</a:t>
              </a:r>
              <a:r>
                <a:rPr lang="en-US" altLang="ja-JP" sz="1800">
                  <a:latin typeface="Times" pitchFamily="2" charset="0"/>
                </a:rPr>
                <a:t>|100</a:t>
              </a:r>
              <a:r>
                <a:rPr lang="en-US" altLang="ja-JP" sz="1200">
                  <a:latin typeface="Times" pitchFamily="2" charset="0"/>
                </a:rPr>
                <a:t>atoms</a:t>
              </a:r>
              <a:r>
                <a:rPr lang="en-US" altLang="ja-JP" sz="1800">
                  <a:latin typeface="Times" pitchFamily="2" charset="0"/>
                </a:rPr>
                <a:t>]</a:t>
              </a:r>
              <a:r>
                <a:rPr lang="ja-JP" altLang="en-US" sz="1800">
                  <a:latin typeface="Times" pitchFamily="2" charset="0"/>
                </a:rPr>
                <a:t>”</a:t>
              </a:r>
              <a:endParaRPr lang="en-US" altLang="en-US" sz="1800">
                <a:latin typeface="Times" pitchFamily="2" charset="0"/>
              </a:endParaRPr>
            </a:p>
          </p:txBody>
        </p:sp>
      </p:grpSp>
      <p:grpSp>
        <p:nvGrpSpPr>
          <p:cNvPr id="5" name="Group 38">
            <a:extLst>
              <a:ext uri="{FF2B5EF4-FFF2-40B4-BE49-F238E27FC236}">
                <a16:creationId xmlns:a16="http://schemas.microsoft.com/office/drawing/2014/main" id="{74FD243B-D303-1824-3025-58DD03F43C5A}"/>
              </a:ext>
            </a:extLst>
          </p:cNvPr>
          <p:cNvGrpSpPr>
            <a:grpSpLocks/>
          </p:cNvGrpSpPr>
          <p:nvPr/>
        </p:nvGrpSpPr>
        <p:grpSpPr bwMode="auto">
          <a:xfrm>
            <a:off x="3938588" y="4260850"/>
            <a:ext cx="4021137" cy="1879600"/>
            <a:chOff x="3938235" y="4260727"/>
            <a:chExt cx="4020847" cy="1879219"/>
          </a:xfrm>
        </p:grpSpPr>
        <p:sp>
          <p:nvSpPr>
            <p:cNvPr id="53266" name="Freeform 25">
              <a:extLst>
                <a:ext uri="{FF2B5EF4-FFF2-40B4-BE49-F238E27FC236}">
                  <a16:creationId xmlns:a16="http://schemas.microsoft.com/office/drawing/2014/main" id="{629E9E79-D2BF-B56A-A50C-C02511FAD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035" y="4478214"/>
              <a:ext cx="1430338" cy="200025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B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7" name="Freeform 26">
              <a:extLst>
                <a:ext uri="{FF2B5EF4-FFF2-40B4-BE49-F238E27FC236}">
                  <a16:creationId xmlns:a16="http://schemas.microsoft.com/office/drawing/2014/main" id="{4813F1E3-BE5E-B793-3956-A79EF92A4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036" y="5285721"/>
              <a:ext cx="1462088" cy="190500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B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8" name="Freeform 27">
              <a:extLst>
                <a:ext uri="{FF2B5EF4-FFF2-40B4-BE49-F238E27FC236}">
                  <a16:creationId xmlns:a16="http://schemas.microsoft.com/office/drawing/2014/main" id="{8975AFCF-E81B-6B30-40FD-0E8F8EE42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6060" y="5210445"/>
              <a:ext cx="1609193" cy="285750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B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9" name="Rectangle 17">
              <a:extLst>
                <a:ext uri="{FF2B5EF4-FFF2-40B4-BE49-F238E27FC236}">
                  <a16:creationId xmlns:a16="http://schemas.microsoft.com/office/drawing/2014/main" id="{306521F3-5634-CC8D-A4AF-0A73B7789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235" y="4260727"/>
              <a:ext cx="394395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[a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| 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v </a:t>
              </a:r>
              <a:r>
                <a:rPr lang="en-US" altLang="en-US" sz="2800">
                  <a:latin typeface="Times" pitchFamily="2" charset="0"/>
                </a:rPr>
                <a:t>c</a:t>
              </a:r>
              <a:r>
                <a:rPr lang="en-US" altLang="en-US" sz="2800" baseline="-25000">
                  <a:latin typeface="Times" pitchFamily="2" charset="0"/>
                </a:rPr>
                <a:t>1</a:t>
              </a:r>
              <a:r>
                <a:rPr lang="en-US" altLang="en-US" sz="2800">
                  <a:latin typeface="Times" pitchFamily="2" charset="0"/>
                </a:rPr>
                <a:t>v…vc</a:t>
              </a:r>
              <a:r>
                <a:rPr lang="en-US" altLang="en-US" sz="2800" baseline="-25000">
                  <a:latin typeface="Times" pitchFamily="2" charset="0"/>
                </a:rPr>
                <a:t>99</a:t>
              </a:r>
              <a:r>
                <a:rPr lang="en-US" altLang="en-US">
                  <a:latin typeface="Times" pitchFamily="2" charset="0"/>
                </a:rPr>
                <a:t>]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     </a:t>
              </a:r>
              <a:r>
                <a:rPr lang="en-US" altLang="en-US" sz="2000">
                  <a:latin typeface="Times" pitchFamily="2" charset="0"/>
                </a:rPr>
                <a:t>vs</a:t>
              </a:r>
              <a:r>
                <a:rPr lang="en-US" altLang="en-US">
                  <a:latin typeface="Times" pitchFamily="2" charset="0"/>
                </a:rPr>
                <a:t> 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[</a:t>
              </a:r>
              <a:r>
                <a:rPr lang="en-US" altLang="en-US" sz="2800">
                  <a:latin typeface="Times" pitchFamily="2" charset="0"/>
                </a:rPr>
                <a:t>c</a:t>
              </a:r>
              <a:r>
                <a:rPr lang="en-US" altLang="en-US" sz="2800" baseline="-25000">
                  <a:latin typeface="Times" pitchFamily="2" charset="0"/>
                </a:rPr>
                <a:t>1</a:t>
              </a:r>
              <a:r>
                <a:rPr lang="en-US" altLang="en-US" sz="2800">
                  <a:latin typeface="Times" pitchFamily="2" charset="0"/>
                </a:rPr>
                <a:t>v…vc</a:t>
              </a:r>
              <a:r>
                <a:rPr lang="en-US" altLang="en-US" sz="2800" baseline="-25000">
                  <a:latin typeface="Times" pitchFamily="2" charset="0"/>
                </a:rPr>
                <a:t>99</a:t>
              </a:r>
              <a:r>
                <a:rPr lang="en-US" altLang="en-US" baseline="-25000">
                  <a:latin typeface="Times" pitchFamily="2" charset="0"/>
                </a:rPr>
                <a:t> </a:t>
              </a:r>
              <a:r>
                <a:rPr lang="en-US" altLang="en-US">
                  <a:latin typeface="Times" pitchFamily="2" charset="0"/>
                </a:rPr>
                <a:t>| 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v </a:t>
              </a:r>
              <a:r>
                <a:rPr lang="en-US" altLang="en-US" sz="2800">
                  <a:latin typeface="Times" pitchFamily="2" charset="0"/>
                </a:rPr>
                <a:t>c</a:t>
              </a:r>
              <a:r>
                <a:rPr lang="en-US" altLang="en-US" sz="2800" baseline="-25000">
                  <a:latin typeface="Times" pitchFamily="2" charset="0"/>
                </a:rPr>
                <a:t>1</a:t>
              </a:r>
              <a:r>
                <a:rPr lang="en-US" altLang="en-US" sz="2800">
                  <a:latin typeface="Times" pitchFamily="2" charset="0"/>
                </a:rPr>
                <a:t>v…vc</a:t>
              </a:r>
              <a:r>
                <a:rPr lang="en-US" altLang="en-US" sz="2800" baseline="-25000">
                  <a:latin typeface="Times" pitchFamily="2" charset="0"/>
                </a:rPr>
                <a:t>99</a:t>
              </a:r>
              <a:r>
                <a:rPr lang="en-US" altLang="en-US">
                  <a:latin typeface="Times" pitchFamily="2" charset="0"/>
                </a:rPr>
                <a:t>] </a:t>
              </a:r>
            </a:p>
          </p:txBody>
        </p:sp>
        <p:sp>
          <p:nvSpPr>
            <p:cNvPr id="53270" name="TextBox 30">
              <a:extLst>
                <a:ext uri="{FF2B5EF4-FFF2-40B4-BE49-F238E27FC236}">
                  <a16:creationId xmlns:a16="http://schemas.microsoft.com/office/drawing/2014/main" id="{6E6E24F2-6589-5349-827E-74C4F4075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1698" y="5770614"/>
              <a:ext cx="3557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ja-JP" altLang="en-US" sz="1800">
                  <a:latin typeface="Times" pitchFamily="2" charset="0"/>
                </a:rPr>
                <a:t>“</a:t>
              </a:r>
              <a:r>
                <a:rPr lang="en-US" altLang="ja-JP" sz="1800">
                  <a:latin typeface="Times" pitchFamily="2" charset="0"/>
                </a:rPr>
                <a:t>[1</a:t>
              </a:r>
              <a:r>
                <a:rPr lang="en-US" altLang="ja-JP" sz="1200">
                  <a:latin typeface="Times" pitchFamily="2" charset="0"/>
                </a:rPr>
                <a:t>atom</a:t>
              </a:r>
              <a:r>
                <a:rPr lang="en-US" altLang="ja-JP" sz="1800">
                  <a:latin typeface="Times" pitchFamily="2" charset="0"/>
                </a:rPr>
                <a:t>|100</a:t>
              </a:r>
              <a:r>
                <a:rPr lang="en-US" altLang="ja-JP" sz="1200">
                  <a:latin typeface="Times" pitchFamily="2" charset="0"/>
                </a:rPr>
                <a:t>atoms</a:t>
              </a:r>
              <a:r>
                <a:rPr lang="en-US" altLang="ja-JP" sz="1800">
                  <a:latin typeface="Times" pitchFamily="2" charset="0"/>
                </a:rPr>
                <a:t>] &lt; [99</a:t>
              </a:r>
              <a:r>
                <a:rPr lang="en-US" altLang="ja-JP" sz="1200">
                  <a:latin typeface="Times" pitchFamily="2" charset="0"/>
                </a:rPr>
                <a:t>atoms</a:t>
              </a:r>
              <a:r>
                <a:rPr lang="en-US" altLang="ja-JP" sz="1800">
                  <a:latin typeface="Times" pitchFamily="2" charset="0"/>
                </a:rPr>
                <a:t>|100</a:t>
              </a:r>
              <a:r>
                <a:rPr lang="en-US" altLang="ja-JP" sz="1200">
                  <a:latin typeface="Times" pitchFamily="2" charset="0"/>
                </a:rPr>
                <a:t>atoms</a:t>
              </a:r>
              <a:r>
                <a:rPr lang="en-US" altLang="ja-JP" sz="1800">
                  <a:latin typeface="Times" pitchFamily="2" charset="0"/>
                </a:rPr>
                <a:t>]</a:t>
              </a:r>
              <a:r>
                <a:rPr lang="ja-JP" altLang="en-US" sz="1800">
                  <a:latin typeface="Times" pitchFamily="2" charset="0"/>
                </a:rPr>
                <a:t>”</a:t>
              </a:r>
              <a:endParaRPr lang="en-US" altLang="en-US" sz="1800">
                <a:latin typeface="Times" pitchFamily="2" charset="0"/>
              </a:endParaRPr>
            </a:p>
          </p:txBody>
        </p:sp>
      </p:grpSp>
      <p:grpSp>
        <p:nvGrpSpPr>
          <p:cNvPr id="6" name="Group 34">
            <a:extLst>
              <a:ext uri="{FF2B5EF4-FFF2-40B4-BE49-F238E27FC236}">
                <a16:creationId xmlns:a16="http://schemas.microsoft.com/office/drawing/2014/main" id="{44A5CCAA-7F0E-F075-1F9C-E60C15DE4FF7}"/>
              </a:ext>
            </a:extLst>
          </p:cNvPr>
          <p:cNvGrpSpPr>
            <a:grpSpLocks/>
          </p:cNvGrpSpPr>
          <p:nvPr/>
        </p:nvGrpSpPr>
        <p:grpSpPr bwMode="auto">
          <a:xfrm>
            <a:off x="5664200" y="1843088"/>
            <a:ext cx="2990850" cy="1171575"/>
            <a:chOff x="5664036" y="1842367"/>
            <a:chExt cx="2991401" cy="1172409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BCE11D6-915E-142A-4A6C-2CFC292397CC}"/>
                </a:ext>
              </a:extLst>
            </p:cNvPr>
            <p:cNvSpPr/>
            <p:nvPr/>
          </p:nvSpPr>
          <p:spPr>
            <a:xfrm>
              <a:off x="5789472" y="2126731"/>
              <a:ext cx="2791339" cy="888045"/>
            </a:xfrm>
            <a:custGeom>
              <a:avLst/>
              <a:gdLst>
                <a:gd name="connsiteX0" fmla="*/ 209605 w 2792673"/>
                <a:gd name="connsiteY0" fmla="*/ 0 h 887786"/>
                <a:gd name="connsiteX1" fmla="*/ 2792673 w 2792673"/>
                <a:gd name="connsiteY1" fmla="*/ 147964 h 887786"/>
                <a:gd name="connsiteX2" fmla="*/ 2774179 w 2792673"/>
                <a:gd name="connsiteY2" fmla="*/ 887786 h 887786"/>
                <a:gd name="connsiteX3" fmla="*/ 0 w 2792673"/>
                <a:gd name="connsiteY3" fmla="*/ 727492 h 887786"/>
                <a:gd name="connsiteX4" fmla="*/ 209605 w 2792673"/>
                <a:gd name="connsiteY4" fmla="*/ 0 h 88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2673" h="887786">
                  <a:moveTo>
                    <a:pt x="209605" y="0"/>
                  </a:moveTo>
                  <a:lnTo>
                    <a:pt x="2792673" y="147964"/>
                  </a:lnTo>
                  <a:lnTo>
                    <a:pt x="2774179" y="887786"/>
                  </a:lnTo>
                  <a:lnTo>
                    <a:pt x="0" y="727492"/>
                  </a:lnTo>
                  <a:lnTo>
                    <a:pt x="209605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64" name="TextBox 30">
              <a:extLst>
                <a:ext uri="{FF2B5EF4-FFF2-40B4-BE49-F238E27FC236}">
                  <a16:creationId xmlns:a16="http://schemas.microsoft.com/office/drawing/2014/main" id="{8DFE3D2C-0944-D1E9-C7B9-7683F2097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4036" y="2195336"/>
              <a:ext cx="2325598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Confuse by malicious disjunctive refinement.</a:t>
              </a:r>
            </a:p>
          </p:txBody>
        </p:sp>
        <p:pic>
          <p:nvPicPr>
            <p:cNvPr id="53265" name="Picture 33" descr="devil.png">
              <a:extLst>
                <a:ext uri="{FF2B5EF4-FFF2-40B4-BE49-F238E27FC236}">
                  <a16:creationId xmlns:a16="http://schemas.microsoft.com/office/drawing/2014/main" id="{89FBAD06-E979-BAA2-2FD1-43971F287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371" y="1842367"/>
              <a:ext cx="977066" cy="109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>
            <a:extLst>
              <a:ext uri="{FF2B5EF4-FFF2-40B4-BE49-F238E27FC236}">
                <a16:creationId xmlns:a16="http://schemas.microsoft.com/office/drawing/2014/main" id="{CCA51059-0862-0E7B-9D7E-47337E06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DF497C-6524-9A4E-8013-984C7878DC1D}" type="slidenum">
              <a:rPr lang="en-US" altLang="en-US" sz="1200">
                <a:solidFill>
                  <a:srgbClr val="898989"/>
                </a:solidFill>
                <a:latin typeface="Times" pitchFamily="2" charset="0"/>
                <a:ea typeface="ヒラギノ角ゴ Pro W3" panose="020B0300000000000000" pitchFamily="34" charset="-128"/>
                <a:cs typeface="Times" pitchFamily="2" charset="0"/>
              </a:rPr>
              <a:pPr eaLnBrk="1" hangingPunct="1"/>
              <a:t>37</a:t>
            </a:fld>
            <a:endParaRPr lang="en-US" altLang="en-US" sz="1200">
              <a:solidFill>
                <a:srgbClr val="898989"/>
              </a:solidFill>
              <a:latin typeface="Times" pitchFamily="2" charset="0"/>
              <a:ea typeface="ヒラギノ角ゴ Pro W3" panose="020B0300000000000000" pitchFamily="34" charset="-128"/>
              <a:cs typeface="Times" pitchFamily="2" charset="0"/>
            </a:endParaRPr>
          </a:p>
        </p:txBody>
      </p:sp>
      <p:sp>
        <p:nvSpPr>
          <p:cNvPr id="55298" name="Freeform 19">
            <a:extLst>
              <a:ext uri="{FF2B5EF4-FFF2-40B4-BE49-F238E27FC236}">
                <a16:creationId xmlns:a16="http://schemas.microsoft.com/office/drawing/2014/main" id="{AC939DF0-DF7B-7071-AB40-8D1C9F894A26}"/>
              </a:ext>
            </a:extLst>
          </p:cNvPr>
          <p:cNvSpPr>
            <a:spLocks/>
          </p:cNvSpPr>
          <p:nvPr/>
        </p:nvSpPr>
        <p:spPr bwMode="auto">
          <a:xfrm flipV="1">
            <a:off x="533400" y="381000"/>
            <a:ext cx="4930775" cy="914400"/>
          </a:xfrm>
          <a:custGeom>
            <a:avLst/>
            <a:gdLst>
              <a:gd name="T0" fmla="*/ 2147483647 w 4928"/>
              <a:gd name="T1" fmla="*/ 2147483647 h 487"/>
              <a:gd name="T2" fmla="*/ 0 w 4928"/>
              <a:gd name="T3" fmla="*/ 0 h 487"/>
              <a:gd name="T4" fmla="*/ 2147483647 w 4928"/>
              <a:gd name="T5" fmla="*/ 2147483647 h 487"/>
              <a:gd name="T6" fmla="*/ 2147483647 w 4928"/>
              <a:gd name="T7" fmla="*/ 2147483647 h 487"/>
              <a:gd name="T8" fmla="*/ 2147483647 w 4928"/>
              <a:gd name="T9" fmla="*/ 2147483647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8"/>
              <a:gd name="T16" fmla="*/ 0 h 487"/>
              <a:gd name="T17" fmla="*/ 4928 w 492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8" h="487">
                <a:moveTo>
                  <a:pt x="295" y="487"/>
                </a:moveTo>
                <a:lnTo>
                  <a:pt x="0" y="0"/>
                </a:lnTo>
                <a:lnTo>
                  <a:pt x="4880" y="172"/>
                </a:lnTo>
                <a:lnTo>
                  <a:pt x="4928" y="297"/>
                </a:lnTo>
                <a:lnTo>
                  <a:pt x="295" y="487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F5FC8CB1-95EE-C89E-1B75-1D72E0203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4050" y="463550"/>
            <a:ext cx="6172200" cy="685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 Rough Idea</a:t>
            </a:r>
          </a:p>
        </p:txBody>
      </p:sp>
      <p:sp>
        <p:nvSpPr>
          <p:cNvPr id="55300" name="TextBox 27">
            <a:extLst>
              <a:ext uri="{FF2B5EF4-FFF2-40B4-BE49-F238E27FC236}">
                <a16:creationId xmlns:a16="http://schemas.microsoft.com/office/drawing/2014/main" id="{EB88196E-BDB2-E23A-7FF6-C14580A25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5" y="206375"/>
            <a:ext cx="3040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A deductively definable logic has no way to tell when further disjunctive refinement becomes inductively inert.</a:t>
            </a:r>
          </a:p>
        </p:txBody>
      </p:sp>
      <p:sp>
        <p:nvSpPr>
          <p:cNvPr id="55301" name="Content Placeholder 34">
            <a:extLst>
              <a:ext uri="{FF2B5EF4-FFF2-40B4-BE49-F238E27FC236}">
                <a16:creationId xmlns:a16="http://schemas.microsoft.com/office/drawing/2014/main" id="{0E40B109-521D-9CC9-23B2-9023B976D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pic>
        <p:nvPicPr>
          <p:cNvPr id="55302" name="Picture 35" descr="Screen Shot 2015-02-28 at 1.29.35 PM.png">
            <a:extLst>
              <a:ext uri="{FF2B5EF4-FFF2-40B4-BE49-F238E27FC236}">
                <a16:creationId xmlns:a16="http://schemas.microsoft.com/office/drawing/2014/main" id="{029C7B71-1335-1265-92FC-C0C448C8C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436688"/>
            <a:ext cx="3863975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7">
            <a:extLst>
              <a:ext uri="{FF2B5EF4-FFF2-40B4-BE49-F238E27FC236}">
                <a16:creationId xmlns:a16="http://schemas.microsoft.com/office/drawing/2014/main" id="{12C42819-1398-90C0-7E17-B22840602804}"/>
              </a:ext>
            </a:extLst>
          </p:cNvPr>
          <p:cNvGrpSpPr>
            <a:grpSpLocks/>
          </p:cNvGrpSpPr>
          <p:nvPr/>
        </p:nvGrpSpPr>
        <p:grpSpPr bwMode="auto">
          <a:xfrm>
            <a:off x="339725" y="3989388"/>
            <a:ext cx="8759825" cy="2120900"/>
            <a:chOff x="339066" y="3988876"/>
            <a:chExt cx="8760350" cy="2120824"/>
          </a:xfrm>
        </p:grpSpPr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7CC4050-CB44-0174-C091-BBE102C71D30}"/>
                </a:ext>
              </a:extLst>
            </p:cNvPr>
            <p:cNvSpPr/>
            <p:nvPr/>
          </p:nvSpPr>
          <p:spPr>
            <a:xfrm>
              <a:off x="339066" y="4185719"/>
              <a:ext cx="3113275" cy="1923981"/>
            </a:xfrm>
            <a:custGeom>
              <a:avLst/>
              <a:gdLst>
                <a:gd name="connsiteX0" fmla="*/ 258924 w 3113245"/>
                <a:gd name="connsiteY0" fmla="*/ 0 h 1923538"/>
                <a:gd name="connsiteX1" fmla="*/ 3113245 w 3113245"/>
                <a:gd name="connsiteY1" fmla="*/ 123304 h 1923538"/>
                <a:gd name="connsiteX2" fmla="*/ 3088585 w 3113245"/>
                <a:gd name="connsiteY2" fmla="*/ 1923538 h 1923538"/>
                <a:gd name="connsiteX3" fmla="*/ 0 w 3113245"/>
                <a:gd name="connsiteY3" fmla="*/ 1609114 h 1923538"/>
                <a:gd name="connsiteX4" fmla="*/ 258924 w 3113245"/>
                <a:gd name="connsiteY4" fmla="*/ 0 h 192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3245" h="1923538">
                  <a:moveTo>
                    <a:pt x="258924" y="0"/>
                  </a:moveTo>
                  <a:lnTo>
                    <a:pt x="3113245" y="123304"/>
                  </a:lnTo>
                  <a:lnTo>
                    <a:pt x="3088585" y="1923538"/>
                  </a:lnTo>
                  <a:lnTo>
                    <a:pt x="0" y="1609114"/>
                  </a:lnTo>
                  <a:lnTo>
                    <a:pt x="258924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05" name="TextBox 36">
              <a:extLst>
                <a:ext uri="{FF2B5EF4-FFF2-40B4-BE49-F238E27FC236}">
                  <a16:creationId xmlns:a16="http://schemas.microsoft.com/office/drawing/2014/main" id="{C0FA11C6-82E4-D408-5238-E24A67D10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166" y="3988876"/>
              <a:ext cx="13515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Instability…</a:t>
              </a:r>
            </a:p>
          </p:txBody>
        </p:sp>
        <p:sp>
          <p:nvSpPr>
            <p:cNvPr id="55306" name="TextBox 37">
              <a:extLst>
                <a:ext uri="{FF2B5EF4-FFF2-40B4-BE49-F238E27FC236}">
                  <a16:creationId xmlns:a16="http://schemas.microsoft.com/office/drawing/2014/main" id="{9C53BB0F-CC23-7613-CABA-7309470AE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661" y="4525245"/>
              <a:ext cx="2996111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Unless all</a:t>
              </a:r>
              <a:r>
                <a:rPr lang="en-US" altLang="en-US" sz="2000">
                  <a:latin typeface="Times" pitchFamily="2" charset="0"/>
                </a:rPr>
                <a:t> strengths converge to the same limit under repeated disjunctive refinement.</a:t>
              </a:r>
            </a:p>
          </p:txBody>
        </p:sp>
        <p:sp>
          <p:nvSpPr>
            <p:cNvPr id="55307" name="TextBox 38">
              <a:extLst>
                <a:ext uri="{FF2B5EF4-FFF2-40B4-BE49-F238E27FC236}">
                  <a16:creationId xmlns:a16="http://schemas.microsoft.com/office/drawing/2014/main" id="{516C1B96-FCF5-86F5-246B-725866A6A7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8609" y="4186162"/>
              <a:ext cx="32096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[A|B]    [C|D]   [E|F]     [G|H] …</a:t>
              </a:r>
            </a:p>
          </p:txBody>
        </p:sp>
        <p:sp>
          <p:nvSpPr>
            <p:cNvPr id="40" name="Right Arrow 39">
              <a:extLst>
                <a:ext uri="{FF2B5EF4-FFF2-40B4-BE49-F238E27FC236}">
                  <a16:creationId xmlns:a16="http://schemas.microsoft.com/office/drawing/2014/main" id="{C4D94636-9C57-CAD9-9B00-12493731864A}"/>
                </a:ext>
              </a:extLst>
            </p:cNvPr>
            <p:cNvSpPr/>
            <p:nvPr/>
          </p:nvSpPr>
          <p:spPr>
            <a:xfrm rot="3535436">
              <a:off x="5283687" y="5016739"/>
              <a:ext cx="1155659" cy="13812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Right Arrow 40">
              <a:extLst>
                <a:ext uri="{FF2B5EF4-FFF2-40B4-BE49-F238E27FC236}">
                  <a16:creationId xmlns:a16="http://schemas.microsoft.com/office/drawing/2014/main" id="{C29CE5BC-9617-2724-469E-6469012450A2}"/>
                </a:ext>
              </a:extLst>
            </p:cNvPr>
            <p:cNvSpPr/>
            <p:nvPr/>
          </p:nvSpPr>
          <p:spPr>
            <a:xfrm rot="4633352">
              <a:off x="5954438" y="4995308"/>
              <a:ext cx="992151" cy="141295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Right Arrow 41">
              <a:extLst>
                <a:ext uri="{FF2B5EF4-FFF2-40B4-BE49-F238E27FC236}">
                  <a16:creationId xmlns:a16="http://schemas.microsoft.com/office/drawing/2014/main" id="{5EE6B856-F27A-34E4-757A-87D494CC16EA}"/>
                </a:ext>
              </a:extLst>
            </p:cNvPr>
            <p:cNvSpPr/>
            <p:nvPr/>
          </p:nvSpPr>
          <p:spPr>
            <a:xfrm rot="16711022" flipH="1">
              <a:off x="6458499" y="4989752"/>
              <a:ext cx="993739" cy="141295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Right Arrow 42">
              <a:extLst>
                <a:ext uri="{FF2B5EF4-FFF2-40B4-BE49-F238E27FC236}">
                  <a16:creationId xmlns:a16="http://schemas.microsoft.com/office/drawing/2014/main" id="{0E5A40DB-A9FB-D7C7-8D4E-5FBDC429A6D3}"/>
                </a:ext>
              </a:extLst>
            </p:cNvPr>
            <p:cNvSpPr/>
            <p:nvPr/>
          </p:nvSpPr>
          <p:spPr>
            <a:xfrm rot="18064564" flipH="1">
              <a:off x="6941930" y="4974671"/>
              <a:ext cx="1155659" cy="13653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12" name="TextBox 43">
              <a:extLst>
                <a:ext uri="{FF2B5EF4-FFF2-40B4-BE49-F238E27FC236}">
                  <a16:creationId xmlns:a16="http://schemas.microsoft.com/office/drawing/2014/main" id="{A14D2701-FA03-845A-F838-8C6FF8CEC8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1687" y="5708963"/>
              <a:ext cx="12018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i="1">
                  <a:latin typeface="Times" pitchFamily="2" charset="0"/>
                </a:rPr>
                <a:t>same limit</a:t>
              </a:r>
            </a:p>
          </p:txBody>
        </p:sp>
        <p:pic>
          <p:nvPicPr>
            <p:cNvPr id="55313" name="Picture 44" descr="devil.png">
              <a:extLst>
                <a:ext uri="{FF2B5EF4-FFF2-40B4-BE49-F238E27FC236}">
                  <a16:creationId xmlns:a16="http://schemas.microsoft.com/office/drawing/2014/main" id="{10530C69-BD57-1A80-9FA1-BA1E71F79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3316" y="4524224"/>
              <a:ext cx="977066" cy="109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4" name="Picture 45" descr="devil.png">
              <a:extLst>
                <a:ext uri="{FF2B5EF4-FFF2-40B4-BE49-F238E27FC236}">
                  <a16:creationId xmlns:a16="http://schemas.microsoft.com/office/drawing/2014/main" id="{77F17AC3-2049-6BFE-6E0D-0179820C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23335" y="4505728"/>
              <a:ext cx="977066" cy="109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5" name="TextBox 47">
              <a:extLst>
                <a:ext uri="{FF2B5EF4-FFF2-40B4-BE49-F238E27FC236}">
                  <a16:creationId xmlns:a16="http://schemas.microsoft.com/office/drawing/2014/main" id="{2C75789D-E5AE-4328-4DE3-474370E482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6212" y="4173831"/>
              <a:ext cx="3384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!</a:t>
              </a:r>
            </a:p>
          </p:txBody>
        </p:sp>
        <p:sp>
          <p:nvSpPr>
            <p:cNvPr id="55316" name="TextBox 48">
              <a:extLst>
                <a:ext uri="{FF2B5EF4-FFF2-40B4-BE49-F238E27FC236}">
                  <a16:creationId xmlns:a16="http://schemas.microsoft.com/office/drawing/2014/main" id="{6C5FF337-474F-414F-4295-8C4315ABC5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94573">
              <a:off x="4512663" y="4198493"/>
              <a:ext cx="3384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!</a:t>
              </a:r>
            </a:p>
          </p:txBody>
        </p:sp>
        <p:sp>
          <p:nvSpPr>
            <p:cNvPr id="55317" name="TextBox 49">
              <a:extLst>
                <a:ext uri="{FF2B5EF4-FFF2-40B4-BE49-F238E27FC236}">
                  <a16:creationId xmlns:a16="http://schemas.microsoft.com/office/drawing/2014/main" id="{C3487478-8EA5-C049-2546-2B811A6B6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614350">
              <a:off x="4204421" y="4297135"/>
              <a:ext cx="3384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!</a:t>
              </a:r>
            </a:p>
          </p:txBody>
        </p:sp>
        <p:grpSp>
          <p:nvGrpSpPr>
            <p:cNvPr id="55318" name="Group 55">
              <a:extLst>
                <a:ext uri="{FF2B5EF4-FFF2-40B4-BE49-F238E27FC236}">
                  <a16:creationId xmlns:a16="http://schemas.microsoft.com/office/drawing/2014/main" id="{906EC1A5-C6CB-A2EF-2143-D939DF54960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452770" y="4192328"/>
              <a:ext cx="646646" cy="769635"/>
              <a:chOff x="8452770" y="4192328"/>
              <a:chExt cx="646646" cy="769635"/>
            </a:xfrm>
          </p:grpSpPr>
          <p:sp>
            <p:nvSpPr>
              <p:cNvPr id="55319" name="TextBox 52">
                <a:extLst>
                  <a:ext uri="{FF2B5EF4-FFF2-40B4-BE49-F238E27FC236}">
                    <a16:creationId xmlns:a16="http://schemas.microsoft.com/office/drawing/2014/main" id="{41157240-4D4F-9C83-D4D9-D7B07DF6E7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94561" y="4192328"/>
                <a:ext cx="33840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600">
                    <a:latin typeface="Times" pitchFamily="2" charset="0"/>
                  </a:rPr>
                  <a:t>!</a:t>
                </a:r>
              </a:p>
            </p:txBody>
          </p:sp>
          <p:sp>
            <p:nvSpPr>
              <p:cNvPr id="55320" name="TextBox 53">
                <a:extLst>
                  <a:ext uri="{FF2B5EF4-FFF2-40B4-BE49-F238E27FC236}">
                    <a16:creationId xmlns:a16="http://schemas.microsoft.com/office/drawing/2014/main" id="{46FFF717-2360-9EDC-9641-A6D18140A5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94573">
                <a:off x="8761012" y="4216990"/>
                <a:ext cx="33840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600">
                    <a:latin typeface="Times" pitchFamily="2" charset="0"/>
                  </a:rPr>
                  <a:t>!</a:t>
                </a:r>
              </a:p>
            </p:txBody>
          </p:sp>
          <p:sp>
            <p:nvSpPr>
              <p:cNvPr id="55321" name="TextBox 54">
                <a:extLst>
                  <a:ext uri="{FF2B5EF4-FFF2-40B4-BE49-F238E27FC236}">
                    <a16:creationId xmlns:a16="http://schemas.microsoft.com/office/drawing/2014/main" id="{0E047825-63E7-CD37-2CB2-D55DF865BA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614350">
                <a:off x="8452770" y="4315632"/>
                <a:ext cx="33840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600">
                    <a:latin typeface="Times" pitchFamily="2" charset="0"/>
                  </a:rPr>
                  <a:t>!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B43935FD-E114-0749-08D1-66DCD0A7B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5778" name="Content Placeholder 2">
            <a:extLst>
              <a:ext uri="{FF2B5EF4-FFF2-40B4-BE49-F238E27FC236}">
                <a16:creationId xmlns:a16="http://schemas.microsoft.com/office/drawing/2014/main" id="{D3C2EC95-9470-7396-3411-5CF6BAC55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2BA8F0BB-E1EB-47FF-96B4-FC1B39DFD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692C24-875C-D74F-9F22-DF8167E5F06E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6" name="Picture 5" descr="Incompleteness p1.jpg">
            <a:extLst>
              <a:ext uri="{FF2B5EF4-FFF2-40B4-BE49-F238E27FC236}">
                <a16:creationId xmlns:a16="http://schemas.microsoft.com/office/drawing/2014/main" id="{1D598366-546B-DFA0-9C99-A10B0C7BA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34963"/>
            <a:ext cx="4122738" cy="618490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A25AFB2C-6637-0B7B-3958-0ED7204A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9AF52314-B895-1581-388B-F0B743F80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433A3E84-2F72-461C-AE7D-7811CDFDB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8E94293-D047-6745-A2DE-ED5657AE0E4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5" name="Picture 4" descr="Incompleteness p1138.jpg">
            <a:extLst>
              <a:ext uri="{FF2B5EF4-FFF2-40B4-BE49-F238E27FC236}">
                <a16:creationId xmlns:a16="http://schemas.microsoft.com/office/drawing/2014/main" id="{65E12430-9A4B-1782-191F-60DBF4654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538"/>
            <a:ext cx="2430463" cy="364490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ncompleteness p1139.jpg">
            <a:extLst>
              <a:ext uri="{FF2B5EF4-FFF2-40B4-BE49-F238E27FC236}">
                <a16:creationId xmlns:a16="http://schemas.microsoft.com/office/drawing/2014/main" id="{DC5B8AAD-1136-C7FC-0940-97EAC8EFE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4000"/>
            <a:ext cx="2430463" cy="364490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ncompleteness p1140.jpg">
            <a:extLst>
              <a:ext uri="{FF2B5EF4-FFF2-40B4-BE49-F238E27FC236}">
                <a16:creationId xmlns:a16="http://schemas.microsoft.com/office/drawing/2014/main" id="{2B668130-1E90-502E-400F-DF113CA46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279400"/>
            <a:ext cx="2428875" cy="364490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614532C-2898-C2BB-39B3-B9D69E54C7AC}"/>
              </a:ext>
            </a:extLst>
          </p:cNvPr>
          <p:cNvGrpSpPr>
            <a:grpSpLocks/>
          </p:cNvGrpSpPr>
          <p:nvPr/>
        </p:nvGrpSpPr>
        <p:grpSpPr bwMode="auto">
          <a:xfrm>
            <a:off x="769938" y="3014663"/>
            <a:ext cx="7832725" cy="3660775"/>
            <a:chOff x="770466" y="3014134"/>
            <a:chExt cx="7831665" cy="3661833"/>
          </a:xfrm>
        </p:grpSpPr>
        <p:pic>
          <p:nvPicPr>
            <p:cNvPr id="8" name="Picture 7" descr="Incompleteness p1141.jpg">
              <a:extLst>
                <a:ext uri="{FF2B5EF4-FFF2-40B4-BE49-F238E27FC236}">
                  <a16:creationId xmlns:a16="http://schemas.microsoft.com/office/drawing/2014/main" id="{88266EFE-2125-F523-4714-A0F8D72CA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466" y="3014134"/>
              <a:ext cx="2429933" cy="3644900"/>
            </a:xfrm>
            <a:prstGeom prst="rect">
              <a:avLst/>
            </a:prstGeom>
            <a:noFill/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ncompleteness p1142.jpg">
              <a:extLst>
                <a:ext uri="{FF2B5EF4-FFF2-40B4-BE49-F238E27FC236}">
                  <a16:creationId xmlns:a16="http://schemas.microsoft.com/office/drawing/2014/main" id="{2DE11ECA-4DB2-1D9E-4EED-261BBBACE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199" y="3014134"/>
              <a:ext cx="2429933" cy="3644900"/>
            </a:xfrm>
            <a:prstGeom prst="rect">
              <a:avLst/>
            </a:prstGeom>
            <a:noFill/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Incompleteness p1143.jpg">
              <a:extLst>
                <a:ext uri="{FF2B5EF4-FFF2-40B4-BE49-F238E27FC236}">
                  <a16:creationId xmlns:a16="http://schemas.microsoft.com/office/drawing/2014/main" id="{F66B249D-C69C-321B-19FC-0D3BDF392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198" y="3031067"/>
              <a:ext cx="2429933" cy="3644900"/>
            </a:xfrm>
            <a:prstGeom prst="rect">
              <a:avLst/>
            </a:prstGeom>
            <a:noFill/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4" descr="computing machine.jpg">
            <a:extLst>
              <a:ext uri="{FF2B5EF4-FFF2-40B4-BE49-F238E27FC236}">
                <a16:creationId xmlns:a16="http://schemas.microsoft.com/office/drawing/2014/main" id="{8B6EAADD-10E4-B558-5324-CBCF77364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91" y="1474667"/>
            <a:ext cx="2987465" cy="199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reeform 35">
            <a:extLst>
              <a:ext uri="{FF2B5EF4-FFF2-40B4-BE49-F238E27FC236}">
                <a16:creationId xmlns:a16="http://schemas.microsoft.com/office/drawing/2014/main" id="{99C5E157-ED45-0C78-3F2A-D7CB04BD23B4}"/>
              </a:ext>
            </a:extLst>
          </p:cNvPr>
          <p:cNvSpPr/>
          <p:nvPr/>
        </p:nvSpPr>
        <p:spPr>
          <a:xfrm>
            <a:off x="3158956" y="1650730"/>
            <a:ext cx="4948154" cy="2305050"/>
          </a:xfrm>
          <a:custGeom>
            <a:avLst/>
            <a:gdLst>
              <a:gd name="connsiteX0" fmla="*/ 0 w 3892005"/>
              <a:gd name="connsiteY0" fmla="*/ 0 h 1542243"/>
              <a:gd name="connsiteX1" fmla="*/ 151637 w 3892005"/>
              <a:gd name="connsiteY1" fmla="*/ 0 h 1542243"/>
              <a:gd name="connsiteX2" fmla="*/ 3835141 w 3892005"/>
              <a:gd name="connsiteY2" fmla="*/ 151645 h 1542243"/>
              <a:gd name="connsiteX3" fmla="*/ 3892005 w 3892005"/>
              <a:gd name="connsiteY3" fmla="*/ 1194206 h 1542243"/>
              <a:gd name="connsiteX4" fmla="*/ 94773 w 3892005"/>
              <a:gd name="connsiteY4" fmla="*/ 1093110 h 1542243"/>
              <a:gd name="connsiteX5" fmla="*/ 0 w 3892005"/>
              <a:gd name="connsiteY5" fmla="*/ 0 h 154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2005" h="1542243">
                <a:moveTo>
                  <a:pt x="0" y="0"/>
                </a:moveTo>
                <a:lnTo>
                  <a:pt x="151637" y="0"/>
                </a:lnTo>
                <a:cubicBezTo>
                  <a:pt x="1379468" y="50635"/>
                  <a:pt x="2606266" y="151645"/>
                  <a:pt x="3835141" y="151645"/>
                </a:cubicBezTo>
                <a:cubicBezTo>
                  <a:pt x="3853982" y="499172"/>
                  <a:pt x="3892005" y="1542243"/>
                  <a:pt x="3892005" y="1194206"/>
                </a:cubicBezTo>
                <a:lnTo>
                  <a:pt x="94773" y="1093110"/>
                </a:lnTo>
                <a:lnTo>
                  <a:pt x="0" y="0"/>
                </a:lnTo>
                <a:close/>
              </a:path>
            </a:pathLst>
          </a:custGeom>
          <a:solidFill>
            <a:srgbClr val="FFC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65F9222-8A22-FE55-17FD-1EA8F1C7CF4B}"/>
              </a:ext>
            </a:extLst>
          </p:cNvPr>
          <p:cNvSpPr/>
          <p:nvPr/>
        </p:nvSpPr>
        <p:spPr>
          <a:xfrm>
            <a:off x="596900" y="236538"/>
            <a:ext cx="5649913" cy="1058862"/>
          </a:xfrm>
          <a:custGeom>
            <a:avLst/>
            <a:gdLst>
              <a:gd name="connsiteX0" fmla="*/ 243733 w 5650759"/>
              <a:gd name="connsiteY0" fmla="*/ 0 h 1058284"/>
              <a:gd name="connsiteX1" fmla="*/ 5612275 w 5650759"/>
              <a:gd name="connsiteY1" fmla="*/ 391244 h 1058284"/>
              <a:gd name="connsiteX2" fmla="*/ 5650759 w 5650759"/>
              <a:gd name="connsiteY2" fmla="*/ 788903 h 1058284"/>
              <a:gd name="connsiteX3" fmla="*/ 0 w 5650759"/>
              <a:gd name="connsiteY3" fmla="*/ 1058284 h 1058284"/>
              <a:gd name="connsiteX4" fmla="*/ 243733 w 5650759"/>
              <a:gd name="connsiteY4" fmla="*/ 0 h 105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0759" h="1058284">
                <a:moveTo>
                  <a:pt x="243733" y="0"/>
                </a:moveTo>
                <a:lnTo>
                  <a:pt x="5612275" y="391244"/>
                </a:lnTo>
                <a:lnTo>
                  <a:pt x="5650759" y="788903"/>
                </a:lnTo>
                <a:lnTo>
                  <a:pt x="0" y="1058284"/>
                </a:lnTo>
                <a:lnTo>
                  <a:pt x="243733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7" name="Title 1">
            <a:extLst>
              <a:ext uri="{FF2B5EF4-FFF2-40B4-BE49-F238E27FC236}">
                <a16:creationId xmlns:a16="http://schemas.microsoft.com/office/drawing/2014/main" id="{4CE39C3D-15C3-00DE-46EC-B13A67B0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63" y="198438"/>
            <a:ext cx="8008937" cy="1003300"/>
          </a:xfrm>
        </p:spPr>
        <p:txBody>
          <a:bodyPr/>
          <a:lstStyle/>
          <a:p>
            <a:r>
              <a:rPr lang="en-US" altLang="en-US" sz="6000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This Talk</a:t>
            </a:r>
          </a:p>
        </p:txBody>
      </p:sp>
      <p:sp>
        <p:nvSpPr>
          <p:cNvPr id="16389" name="Slide Number Placeholder 3">
            <a:extLst>
              <a:ext uri="{FF2B5EF4-FFF2-40B4-BE49-F238E27FC236}">
                <a16:creationId xmlns:a16="http://schemas.microsoft.com/office/drawing/2014/main" id="{68A05A21-E3A3-47D4-3E45-8D3584F0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94E9645-C1BB-C949-A8DC-1D75C047BF0F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16391" name="TextBox 5">
            <a:extLst>
              <a:ext uri="{FF2B5EF4-FFF2-40B4-BE49-F238E27FC236}">
                <a16:creationId xmlns:a16="http://schemas.microsoft.com/office/drawing/2014/main" id="{4FC47F2B-3802-4A87-076B-A97899D52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1823" y="1705166"/>
            <a:ext cx="397668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Times" pitchFamily="2" charset="0"/>
              </a:rPr>
              <a:t>There is no</a:t>
            </a:r>
            <a:r>
              <a:rPr lang="en-US" altLang="en-US" sz="3200" dirty="0">
                <a:latin typeface="Times" pitchFamily="2" charset="0"/>
              </a:rPr>
              <a:t> </a:t>
            </a:r>
            <a:r>
              <a:rPr lang="en-US" altLang="en-US" sz="2800" dirty="0">
                <a:latin typeface="Times" pitchFamily="2" charset="0"/>
              </a:rPr>
              <a:t>non-trivial,</a:t>
            </a:r>
          </a:p>
          <a:p>
            <a:pPr eaLnBrk="1" hangingPunct="1"/>
            <a:r>
              <a:rPr lang="en-US" altLang="en-US" sz="2800" dirty="0">
                <a:latin typeface="Times" pitchFamily="2" charset="0"/>
              </a:rPr>
              <a:t>complete calculus of inductive inference.</a:t>
            </a:r>
          </a:p>
        </p:txBody>
      </p:sp>
      <p:grpSp>
        <p:nvGrpSpPr>
          <p:cNvPr id="2" name="Group 36">
            <a:extLst>
              <a:ext uri="{FF2B5EF4-FFF2-40B4-BE49-F238E27FC236}">
                <a16:creationId xmlns:a16="http://schemas.microsoft.com/office/drawing/2014/main" id="{B70559C3-AEE5-A82B-5828-1FA97CF1243A}"/>
              </a:ext>
            </a:extLst>
          </p:cNvPr>
          <p:cNvGrpSpPr>
            <a:grpSpLocks/>
          </p:cNvGrpSpPr>
          <p:nvPr/>
        </p:nvGrpSpPr>
        <p:grpSpPr bwMode="auto">
          <a:xfrm>
            <a:off x="985839" y="3665540"/>
            <a:ext cx="4180521" cy="1019039"/>
            <a:chOff x="435955" y="3487842"/>
            <a:chExt cx="4181703" cy="1018100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B69D2CC-2B08-CE22-A03C-F08BA888DBAF}"/>
                </a:ext>
              </a:extLst>
            </p:cNvPr>
            <p:cNvSpPr/>
            <p:nvPr/>
          </p:nvSpPr>
          <p:spPr>
            <a:xfrm>
              <a:off x="435955" y="3487842"/>
              <a:ext cx="1630823" cy="777159"/>
            </a:xfrm>
            <a:custGeom>
              <a:avLst/>
              <a:gdLst>
                <a:gd name="connsiteX0" fmla="*/ 328546 w 1630093"/>
                <a:gd name="connsiteY0" fmla="*/ 0 h 777182"/>
                <a:gd name="connsiteX1" fmla="*/ 1516365 w 1630093"/>
                <a:gd name="connsiteY1" fmla="*/ 303290 h 777182"/>
                <a:gd name="connsiteX2" fmla="*/ 1630093 w 1630093"/>
                <a:gd name="connsiteY2" fmla="*/ 593944 h 777182"/>
                <a:gd name="connsiteX3" fmla="*/ 0 w 1630093"/>
                <a:gd name="connsiteY3" fmla="*/ 777182 h 777182"/>
                <a:gd name="connsiteX4" fmla="*/ 328546 w 1630093"/>
                <a:gd name="connsiteY4" fmla="*/ 0 h 77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0093" h="777182">
                  <a:moveTo>
                    <a:pt x="328546" y="0"/>
                  </a:moveTo>
                  <a:lnTo>
                    <a:pt x="1516365" y="303290"/>
                  </a:lnTo>
                  <a:lnTo>
                    <a:pt x="1630093" y="593944"/>
                  </a:lnTo>
                  <a:lnTo>
                    <a:pt x="0" y="777182"/>
                  </a:lnTo>
                  <a:lnTo>
                    <a:pt x="3285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03" name="Picture 26" descr="one.png">
              <a:extLst>
                <a:ext uri="{FF2B5EF4-FFF2-40B4-BE49-F238E27FC236}">
                  <a16:creationId xmlns:a16="http://schemas.microsoft.com/office/drawing/2014/main" id="{9D3D8D42-A758-79C3-9744-AB787D92A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20" y="3648704"/>
              <a:ext cx="279593" cy="52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4" name="TextBox 29">
              <a:extLst>
                <a:ext uri="{FF2B5EF4-FFF2-40B4-BE49-F238E27FC236}">
                  <a16:creationId xmlns:a16="http://schemas.microsoft.com/office/drawing/2014/main" id="{48953A08-97B0-E482-403F-914A180DF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090" y="3614212"/>
              <a:ext cx="3821568" cy="89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latin typeface="Times" pitchFamily="2" charset="0"/>
                </a:rPr>
                <a:t>What is</a:t>
              </a:r>
              <a:r>
                <a:rPr lang="en-US" altLang="en-US" dirty="0">
                  <a:latin typeface="Times" pitchFamily="2" charset="0"/>
                </a:rPr>
                <a:t> completeness and why would we want it?</a:t>
              </a:r>
            </a:p>
          </p:txBody>
        </p:sp>
      </p:grpSp>
      <p:grpSp>
        <p:nvGrpSpPr>
          <p:cNvPr id="3" name="Group 37">
            <a:extLst>
              <a:ext uri="{FF2B5EF4-FFF2-40B4-BE49-F238E27FC236}">
                <a16:creationId xmlns:a16="http://schemas.microsoft.com/office/drawing/2014/main" id="{2D220EC7-2922-2C39-DEAE-49CE464FB0D1}"/>
              </a:ext>
            </a:extLst>
          </p:cNvPr>
          <p:cNvGrpSpPr>
            <a:grpSpLocks/>
          </p:cNvGrpSpPr>
          <p:nvPr/>
        </p:nvGrpSpPr>
        <p:grpSpPr bwMode="auto">
          <a:xfrm>
            <a:off x="2590801" y="4721226"/>
            <a:ext cx="4164329" cy="776288"/>
            <a:chOff x="2040775" y="4543040"/>
            <a:chExt cx="4164462" cy="777182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FCA7624-06A3-427A-ABA1-6125A1312BE9}"/>
                </a:ext>
              </a:extLst>
            </p:cNvPr>
            <p:cNvSpPr/>
            <p:nvPr/>
          </p:nvSpPr>
          <p:spPr>
            <a:xfrm>
              <a:off x="2040775" y="4543040"/>
              <a:ext cx="1630415" cy="777182"/>
            </a:xfrm>
            <a:custGeom>
              <a:avLst/>
              <a:gdLst>
                <a:gd name="connsiteX0" fmla="*/ 328546 w 1630093"/>
                <a:gd name="connsiteY0" fmla="*/ 0 h 777182"/>
                <a:gd name="connsiteX1" fmla="*/ 1516365 w 1630093"/>
                <a:gd name="connsiteY1" fmla="*/ 303290 h 777182"/>
                <a:gd name="connsiteX2" fmla="*/ 1630093 w 1630093"/>
                <a:gd name="connsiteY2" fmla="*/ 593944 h 777182"/>
                <a:gd name="connsiteX3" fmla="*/ 0 w 1630093"/>
                <a:gd name="connsiteY3" fmla="*/ 777182 h 777182"/>
                <a:gd name="connsiteX4" fmla="*/ 328546 w 1630093"/>
                <a:gd name="connsiteY4" fmla="*/ 0 h 77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0093" h="777182">
                  <a:moveTo>
                    <a:pt x="328546" y="0"/>
                  </a:moveTo>
                  <a:lnTo>
                    <a:pt x="1516365" y="303290"/>
                  </a:lnTo>
                  <a:lnTo>
                    <a:pt x="1630093" y="593944"/>
                  </a:lnTo>
                  <a:lnTo>
                    <a:pt x="0" y="777182"/>
                  </a:lnTo>
                  <a:lnTo>
                    <a:pt x="3285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00" name="Picture 27" descr="two.png">
              <a:extLst>
                <a:ext uri="{FF2B5EF4-FFF2-40B4-BE49-F238E27FC236}">
                  <a16:creationId xmlns:a16="http://schemas.microsoft.com/office/drawing/2014/main" id="{1D4CF154-0269-B716-4088-A948A1BA0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602" y="4675106"/>
              <a:ext cx="393092" cy="505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1" name="TextBox 30">
              <a:extLst>
                <a:ext uri="{FF2B5EF4-FFF2-40B4-BE49-F238E27FC236}">
                  <a16:creationId xmlns:a16="http://schemas.microsoft.com/office/drawing/2014/main" id="{AA68429B-927B-1A83-3B19-E40CC0A8B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048" y="4707322"/>
              <a:ext cx="3722189" cy="52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latin typeface="Times" pitchFamily="2" charset="0"/>
                </a:rPr>
                <a:t>Why can</a:t>
              </a:r>
              <a:r>
                <a:rPr lang="en-US" altLang="ja-JP" sz="2800" dirty="0">
                  <a:latin typeface="Times" pitchFamily="2" charset="0"/>
                </a:rPr>
                <a:t>’t</a:t>
              </a:r>
              <a:r>
                <a:rPr lang="en-US" altLang="ja-JP" dirty="0">
                  <a:latin typeface="Times" pitchFamily="2" charset="0"/>
                </a:rPr>
                <a:t> we have it?</a:t>
              </a:r>
              <a:endParaRPr lang="en-US" altLang="en-US" dirty="0">
                <a:latin typeface="Times" pitchFamily="2" charset="0"/>
              </a:endParaRPr>
            </a:p>
          </p:txBody>
        </p:sp>
      </p:grpSp>
      <p:grpSp>
        <p:nvGrpSpPr>
          <p:cNvPr id="4" name="Group 38">
            <a:extLst>
              <a:ext uri="{FF2B5EF4-FFF2-40B4-BE49-F238E27FC236}">
                <a16:creationId xmlns:a16="http://schemas.microsoft.com/office/drawing/2014/main" id="{2F1B7553-3F10-F540-38E5-9B09ED829EDA}"/>
              </a:ext>
            </a:extLst>
          </p:cNvPr>
          <p:cNvGrpSpPr>
            <a:grpSpLocks/>
          </p:cNvGrpSpPr>
          <p:nvPr/>
        </p:nvGrpSpPr>
        <p:grpSpPr bwMode="auto">
          <a:xfrm>
            <a:off x="3848101" y="5713413"/>
            <a:ext cx="5010148" cy="776287"/>
            <a:chOff x="3298095" y="5535052"/>
            <a:chExt cx="5010954" cy="777182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919CFB1-E667-2C03-2195-C0269CDED2F5}"/>
                </a:ext>
              </a:extLst>
            </p:cNvPr>
            <p:cNvSpPr/>
            <p:nvPr/>
          </p:nvSpPr>
          <p:spPr>
            <a:xfrm>
              <a:off x="3298095" y="5535052"/>
              <a:ext cx="1630625" cy="777182"/>
            </a:xfrm>
            <a:custGeom>
              <a:avLst/>
              <a:gdLst>
                <a:gd name="connsiteX0" fmla="*/ 328546 w 1630093"/>
                <a:gd name="connsiteY0" fmla="*/ 0 h 777182"/>
                <a:gd name="connsiteX1" fmla="*/ 1516365 w 1630093"/>
                <a:gd name="connsiteY1" fmla="*/ 303290 h 777182"/>
                <a:gd name="connsiteX2" fmla="*/ 1630093 w 1630093"/>
                <a:gd name="connsiteY2" fmla="*/ 593944 h 777182"/>
                <a:gd name="connsiteX3" fmla="*/ 0 w 1630093"/>
                <a:gd name="connsiteY3" fmla="*/ 777182 h 777182"/>
                <a:gd name="connsiteX4" fmla="*/ 328546 w 1630093"/>
                <a:gd name="connsiteY4" fmla="*/ 0 h 77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0093" h="777182">
                  <a:moveTo>
                    <a:pt x="328546" y="0"/>
                  </a:moveTo>
                  <a:lnTo>
                    <a:pt x="1516365" y="303290"/>
                  </a:lnTo>
                  <a:lnTo>
                    <a:pt x="1630093" y="593944"/>
                  </a:lnTo>
                  <a:lnTo>
                    <a:pt x="0" y="777182"/>
                  </a:lnTo>
                  <a:lnTo>
                    <a:pt x="3285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397" name="Picture 28" descr="three.png">
              <a:extLst>
                <a:ext uri="{FF2B5EF4-FFF2-40B4-BE49-F238E27FC236}">
                  <a16:creationId xmlns:a16="http://schemas.microsoft.com/office/drawing/2014/main" id="{4387A315-8646-E842-549C-FC606A917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314" y="5647608"/>
              <a:ext cx="375099" cy="51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TextBox 31">
              <a:extLst>
                <a:ext uri="{FF2B5EF4-FFF2-40B4-BE49-F238E27FC236}">
                  <a16:creationId xmlns:a16="http://schemas.microsoft.com/office/drawing/2014/main" id="{F8812756-E5EB-D703-984A-5CAEEC8E5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0368" y="5737247"/>
              <a:ext cx="4568681" cy="52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latin typeface="Times" pitchFamily="2" charset="0"/>
                </a:rPr>
                <a:t>Really? </a:t>
              </a:r>
              <a:r>
                <a:rPr lang="en-US" altLang="en-US" dirty="0">
                  <a:latin typeface="Times" pitchFamily="2" charset="0"/>
                </a:rPr>
                <a:t>Isn</a:t>
              </a:r>
              <a:r>
                <a:rPr lang="en-US" altLang="ja-JP" dirty="0">
                  <a:latin typeface="Times" pitchFamily="2" charset="0"/>
                </a:rPr>
                <a:t>’t there some way out?</a:t>
              </a:r>
              <a:endParaRPr lang="en-US" altLang="en-US" dirty="0">
                <a:latin typeface="Times" pitchFamily="2" charset="0"/>
              </a:endParaRPr>
            </a:p>
          </p:txBody>
        </p:sp>
      </p:grpSp>
      <p:pic>
        <p:nvPicPr>
          <p:cNvPr id="27" name="Content Placeholder 6">
            <a:extLst>
              <a:ext uri="{FF2B5EF4-FFF2-40B4-BE49-F238E27FC236}">
                <a16:creationId xmlns:a16="http://schemas.microsoft.com/office/drawing/2014/main" id="{2AD74A89-26B9-7EFC-9520-E505ADC9751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228600" y="1650730"/>
            <a:ext cx="2514600" cy="18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BC35E6-DBE7-FE98-BB6D-750040DE6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9D8218B9-A31B-D18E-9BFF-7C50C7EF673B}"/>
              </a:ext>
            </a:extLst>
          </p:cNvPr>
          <p:cNvSpPr/>
          <p:nvPr/>
        </p:nvSpPr>
        <p:spPr>
          <a:xfrm>
            <a:off x="542925" y="357188"/>
            <a:ext cx="5621338" cy="733425"/>
          </a:xfrm>
          <a:custGeom>
            <a:avLst/>
            <a:gdLst>
              <a:gd name="connsiteX0" fmla="*/ 61648 w 5622335"/>
              <a:gd name="connsiteY0" fmla="*/ 0 h 733657"/>
              <a:gd name="connsiteX1" fmla="*/ 5468214 w 5622335"/>
              <a:gd name="connsiteY1" fmla="*/ 252773 h 733657"/>
              <a:gd name="connsiteX2" fmla="*/ 5622335 w 5622335"/>
              <a:gd name="connsiteY2" fmla="*/ 573362 h 733657"/>
              <a:gd name="connsiteX3" fmla="*/ 0 w 5622335"/>
              <a:gd name="connsiteY3" fmla="*/ 733657 h 733657"/>
              <a:gd name="connsiteX4" fmla="*/ 61648 w 5622335"/>
              <a:gd name="connsiteY4" fmla="*/ 0 h 73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2335" h="733657">
                <a:moveTo>
                  <a:pt x="61648" y="0"/>
                </a:moveTo>
                <a:lnTo>
                  <a:pt x="5468214" y="252773"/>
                </a:lnTo>
                <a:lnTo>
                  <a:pt x="5622335" y="573362"/>
                </a:lnTo>
                <a:lnTo>
                  <a:pt x="0" y="733657"/>
                </a:lnTo>
                <a:lnTo>
                  <a:pt x="61648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46" name="Title 1">
            <a:extLst>
              <a:ext uri="{FF2B5EF4-FFF2-40B4-BE49-F238E27FC236}">
                <a16:creationId xmlns:a16="http://schemas.microsoft.com/office/drawing/2014/main" id="{641110A9-2927-1D7C-9436-5CC740CE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In sum…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1DB176C-FF02-B9B2-ACD4-29E666554AA7}"/>
              </a:ext>
            </a:extLst>
          </p:cNvPr>
          <p:cNvSpPr/>
          <p:nvPr/>
        </p:nvSpPr>
        <p:spPr>
          <a:xfrm>
            <a:off x="654050" y="1770063"/>
            <a:ext cx="5035550" cy="3605212"/>
          </a:xfrm>
          <a:custGeom>
            <a:avLst/>
            <a:gdLst>
              <a:gd name="connsiteX0" fmla="*/ 604155 w 5036675"/>
              <a:gd name="connsiteY0" fmla="*/ 0 h 3606634"/>
              <a:gd name="connsiteX1" fmla="*/ 5036675 w 5036675"/>
              <a:gd name="connsiteY1" fmla="*/ 302094 h 3606634"/>
              <a:gd name="connsiteX2" fmla="*/ 4512664 w 5036675"/>
              <a:gd name="connsiteY2" fmla="*/ 3606634 h 3606634"/>
              <a:gd name="connsiteX3" fmla="*/ 0 w 5036675"/>
              <a:gd name="connsiteY3" fmla="*/ 3150410 h 3606634"/>
              <a:gd name="connsiteX4" fmla="*/ 604155 w 5036675"/>
              <a:gd name="connsiteY4" fmla="*/ 0 h 360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6675" h="3606634">
                <a:moveTo>
                  <a:pt x="604155" y="0"/>
                </a:moveTo>
                <a:lnTo>
                  <a:pt x="5036675" y="302094"/>
                </a:lnTo>
                <a:lnTo>
                  <a:pt x="4512664" y="3606634"/>
                </a:lnTo>
                <a:lnTo>
                  <a:pt x="0" y="3150410"/>
                </a:lnTo>
                <a:lnTo>
                  <a:pt x="604155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48" name="Content Placeholder 2">
            <a:extLst>
              <a:ext uri="{FF2B5EF4-FFF2-40B4-BE49-F238E27FC236}">
                <a16:creationId xmlns:a16="http://schemas.microsoft.com/office/drawing/2014/main" id="{1D70DCAC-221B-70DC-9DD9-E920CE618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7349" name="Slide Number Placeholder 3">
            <a:extLst>
              <a:ext uri="{FF2B5EF4-FFF2-40B4-BE49-F238E27FC236}">
                <a16:creationId xmlns:a16="http://schemas.microsoft.com/office/drawing/2014/main" id="{A1CFF50A-5592-2C72-CEAF-491A913E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FDFBD5-2555-CA4F-832D-D1D6B100242C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57350" name="TextBox 4">
            <a:extLst>
              <a:ext uri="{FF2B5EF4-FFF2-40B4-BE49-F238E27FC236}">
                <a16:creationId xmlns:a16="http://schemas.microsoft.com/office/drawing/2014/main" id="{4659C2E5-7606-E41A-19D6-1FFFB46F0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1652588"/>
            <a:ext cx="5043487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imes" pitchFamily="2" charset="0"/>
              </a:rPr>
              <a:t>For </a:t>
            </a:r>
            <a:r>
              <a:rPr lang="en-US" altLang="en-US" sz="1800">
                <a:latin typeface="Times" pitchFamily="2" charset="0"/>
              </a:rPr>
              <a:t>a set of propositions {A</a:t>
            </a:r>
            <a:r>
              <a:rPr lang="en-US" altLang="en-US" sz="12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…, A</a:t>
            </a:r>
            <a:r>
              <a:rPr lang="en-US" altLang="en-US" sz="1200" baseline="-25000">
                <a:latin typeface="Times" pitchFamily="2" charset="0"/>
              </a:rPr>
              <a:t>m</a:t>
            </a:r>
            <a:r>
              <a:rPr lang="en-US" altLang="en-US" sz="1800">
                <a:latin typeface="Times" pitchFamily="2" charset="0"/>
              </a:rPr>
              <a:t>} defined on finite Boolean algebras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2000">
                <a:latin typeface="Times" pitchFamily="2" charset="0"/>
              </a:rPr>
              <a:t>and for</a:t>
            </a:r>
            <a:r>
              <a:rPr lang="en-US" altLang="en-US" sz="1800">
                <a:latin typeface="Times" pitchFamily="2" charset="0"/>
              </a:rPr>
              <a:t> an inductive logic that is:</a:t>
            </a:r>
          </a:p>
          <a:p>
            <a:pPr lvl="1" eaLnBrk="1" hangingPunct="1"/>
            <a:r>
              <a:rPr lang="en-US" altLang="en-US" sz="1800">
                <a:latin typeface="Times" pitchFamily="2" charset="0"/>
              </a:rPr>
              <a:t>(a) deductively definable,</a:t>
            </a:r>
          </a:p>
          <a:p>
            <a:pPr lvl="1" eaLnBrk="1" hangingPunct="1"/>
            <a:r>
              <a:rPr lang="en-US" altLang="en-US" sz="1800">
                <a:latin typeface="Times" pitchFamily="2" charset="0"/>
              </a:rPr>
              <a:t>(b) asymptotically stable and</a:t>
            </a:r>
          </a:p>
          <a:p>
            <a:pPr lvl="1" eaLnBrk="1" hangingPunct="1"/>
            <a:r>
              <a:rPr lang="en-US" altLang="en-US" sz="1800">
                <a:latin typeface="Times" pitchFamily="2" charset="0"/>
              </a:rPr>
              <a:t>(c) continuous</a:t>
            </a:r>
            <a:r>
              <a:rPr lang="en-US" altLang="en-US" sz="1400">
                <a:latin typeface="Times" pitchFamily="2" charset="0"/>
              </a:rPr>
              <a:t>,</a:t>
            </a:r>
            <a:endParaRPr lang="en-US" altLang="en-US" sz="1800">
              <a:latin typeface="Times" pitchFamily="2" charset="0"/>
            </a:endParaRP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2000">
                <a:latin typeface="Times" pitchFamily="2" charset="0"/>
              </a:rPr>
              <a:t>all </a:t>
            </a:r>
            <a:r>
              <a:rPr lang="en-US" altLang="en-US" sz="1800">
                <a:latin typeface="Times" pitchFamily="2" charset="0"/>
              </a:rPr>
              <a:t>the well-defined inductive strengths [A</a:t>
            </a:r>
            <a:r>
              <a:rPr lang="en-US" altLang="en-US" sz="1200" baseline="-25000">
                <a:latin typeface="Times" pitchFamily="2" charset="0"/>
              </a:rPr>
              <a:t>i</a:t>
            </a:r>
            <a:r>
              <a:rPr lang="en-US" altLang="en-US" sz="1800">
                <a:latin typeface="Times" pitchFamily="2" charset="0"/>
              </a:rPr>
              <a:t>| A</a:t>
            </a:r>
            <a:r>
              <a:rPr lang="en-US" altLang="en-US" sz="1200" baseline="-25000">
                <a:latin typeface="Times" pitchFamily="2" charset="0"/>
              </a:rPr>
              <a:t>k</a:t>
            </a:r>
            <a:r>
              <a:rPr lang="en-US" altLang="en-US" sz="1800">
                <a:latin typeface="Times" pitchFamily="2" charset="0"/>
              </a:rPr>
              <a:t>] converge under disjunctive refinement to a single strength.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200">
                <a:latin typeface="Times" pitchFamily="2" charset="0"/>
              </a:rPr>
              <a:t>This includes the maximum strength [Ω|Ω] and the minimum strength [Ø</a:t>
            </a:r>
            <a:r>
              <a:rPr lang="en-US" altLang="en-US" sz="1200">
                <a:latin typeface="Times" pitchFamily="2" charset="0"/>
                <a:sym typeface="Symbol" pitchFamily="2" charset="2"/>
              </a:rPr>
              <a:t>|</a:t>
            </a:r>
            <a:r>
              <a:rPr lang="en-US" altLang="en-US" sz="1200">
                <a:latin typeface="Times" pitchFamily="2" charset="0"/>
              </a:rPr>
              <a:t>Ω</a:t>
            </a:r>
            <a:r>
              <a:rPr lang="en-US" altLang="en-US" sz="1200">
                <a:latin typeface="Times" pitchFamily="2" charset="0"/>
                <a:sym typeface="Symbol" pitchFamily="2" charset="2"/>
              </a:rPr>
              <a:t>].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B0F2F149-6088-249B-3C4A-ADE4CE567674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671513"/>
            <a:ext cx="2465388" cy="5497512"/>
            <a:chOff x="6442075" y="671781"/>
            <a:chExt cx="2465388" cy="5497244"/>
          </a:xfrm>
        </p:grpSpPr>
        <p:grpSp>
          <p:nvGrpSpPr>
            <p:cNvPr id="57352" name="Group 12">
              <a:extLst>
                <a:ext uri="{FF2B5EF4-FFF2-40B4-BE49-F238E27FC236}">
                  <a16:creationId xmlns:a16="http://schemas.microsoft.com/office/drawing/2014/main" id="{7D50761F-09AC-0A2C-4956-F5108901A3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42075" y="2441719"/>
              <a:ext cx="2465388" cy="3727306"/>
              <a:chOff x="6442258" y="2441414"/>
              <a:chExt cx="2465935" cy="3727427"/>
            </a:xfrm>
          </p:grpSpPr>
          <p:sp>
            <p:nvSpPr>
              <p:cNvPr id="57354" name="TextBox 7">
                <a:extLst>
                  <a:ext uri="{FF2B5EF4-FFF2-40B4-BE49-F238E27FC236}">
                    <a16:creationId xmlns:a16="http://schemas.microsoft.com/office/drawing/2014/main" id="{3ECB1173-358A-B077-A8B4-136C2A02E9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96380" y="2441414"/>
                <a:ext cx="206829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Avoid triviality</a:t>
                </a:r>
              </a:p>
            </p:txBody>
          </p:sp>
          <p:sp>
            <p:nvSpPr>
              <p:cNvPr id="57355" name="TextBox 8">
                <a:extLst>
                  <a:ext uri="{FF2B5EF4-FFF2-40B4-BE49-F238E27FC236}">
                    <a16:creationId xmlns:a16="http://schemas.microsoft.com/office/drawing/2014/main" id="{B8B14E71-AEBE-91AE-64D1-AC8DE948D9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8710" y="3464835"/>
                <a:ext cx="209910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Incompleteness</a:t>
                </a:r>
              </a:p>
            </p:txBody>
          </p:sp>
          <p:sp>
            <p:nvSpPr>
              <p:cNvPr id="57356" name="TextBox 9">
                <a:extLst>
                  <a:ext uri="{FF2B5EF4-FFF2-40B4-BE49-F238E27FC236}">
                    <a16:creationId xmlns:a16="http://schemas.microsoft.com/office/drawing/2014/main" id="{2CE2E0E4-80FD-3744-291E-133905937A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42258" y="4568403"/>
                <a:ext cx="2465935" cy="1600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>
                    <a:latin typeface="Times" pitchFamily="2" charset="0"/>
                  </a:rPr>
                  <a:t>Introduce </a:t>
                </a:r>
                <a:r>
                  <a:rPr lang="en-US" altLang="en-US" sz="2000">
                    <a:latin typeface="Times" pitchFamily="2" charset="0"/>
                  </a:rPr>
                  <a:t>external inductive</a:t>
                </a:r>
                <a:r>
                  <a:rPr lang="en-US" altLang="en-US" sz="1800">
                    <a:latin typeface="Times" pitchFamily="2" charset="0"/>
                  </a:rPr>
                  <a:t> content</a:t>
                </a:r>
              </a:p>
              <a:p>
                <a:pPr algn="ctr" eaLnBrk="1" hangingPunct="1"/>
                <a:r>
                  <a:rPr lang="en-US" altLang="en-US" sz="1800">
                    <a:latin typeface="Times" pitchFamily="2" charset="0"/>
                  </a:rPr>
                  <a:t>e.g. stipulate</a:t>
                </a:r>
              </a:p>
              <a:p>
                <a:pPr algn="ctr" eaLnBrk="1" hangingPunct="1"/>
                <a:r>
                  <a:rPr lang="en-US" altLang="en-US" sz="1800">
                    <a:latin typeface="Times" pitchFamily="2" charset="0"/>
                  </a:rPr>
                  <a:t>priors, preferred partitions, …</a:t>
                </a:r>
              </a:p>
            </p:txBody>
          </p:sp>
          <p:sp>
            <p:nvSpPr>
              <p:cNvPr id="11" name="Down Arrow 10">
                <a:extLst>
                  <a:ext uri="{FF2B5EF4-FFF2-40B4-BE49-F238E27FC236}">
                    <a16:creationId xmlns:a16="http://schemas.microsoft.com/office/drawing/2014/main" id="{882343C8-8B88-36B1-E3F8-DC6A3D511975}"/>
                  </a:ext>
                </a:extLst>
              </p:cNvPr>
              <p:cNvSpPr/>
              <p:nvPr/>
            </p:nvSpPr>
            <p:spPr>
              <a:xfrm>
                <a:off x="7379091" y="2978018"/>
                <a:ext cx="412842" cy="487355"/>
              </a:xfrm>
              <a:prstGeom prst="downArrow">
                <a:avLst/>
              </a:prstGeom>
              <a:solidFill>
                <a:srgbClr val="C8DC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Down Arrow 11">
                <a:extLst>
                  <a:ext uri="{FF2B5EF4-FFF2-40B4-BE49-F238E27FC236}">
                    <a16:creationId xmlns:a16="http://schemas.microsoft.com/office/drawing/2014/main" id="{BBCEBF31-5B93-AFF8-BDF7-685E807B87BE}"/>
                  </a:ext>
                </a:extLst>
              </p:cNvPr>
              <p:cNvSpPr/>
              <p:nvPr/>
            </p:nvSpPr>
            <p:spPr>
              <a:xfrm>
                <a:off x="7415612" y="4051151"/>
                <a:ext cx="414429" cy="485767"/>
              </a:xfrm>
              <a:prstGeom prst="downArrow">
                <a:avLst/>
              </a:prstGeom>
              <a:solidFill>
                <a:srgbClr val="C8DC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57353" name="Picture 16" descr="waterfall_incomplete_smaller.png">
              <a:extLst>
                <a:ext uri="{FF2B5EF4-FFF2-40B4-BE49-F238E27FC236}">
                  <a16:creationId xmlns:a16="http://schemas.microsoft.com/office/drawing/2014/main" id="{C1C37CCE-FAC6-369B-47E0-DD7D39B06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324" y="671781"/>
              <a:ext cx="1704388" cy="16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5" descr="Buster keaton Bars.jpeg">
            <a:extLst>
              <a:ext uri="{FF2B5EF4-FFF2-40B4-BE49-F238E27FC236}">
                <a16:creationId xmlns:a16="http://schemas.microsoft.com/office/drawing/2014/main" id="{5C07DBD3-CC8E-3802-14CD-3E703859E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4264">
            <a:off x="3103563" y="2451100"/>
            <a:ext cx="52197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959A19F8-9868-FF8B-9802-235789A64861}"/>
              </a:ext>
            </a:extLst>
          </p:cNvPr>
          <p:cNvSpPr/>
          <p:nvPr/>
        </p:nvSpPr>
        <p:spPr>
          <a:xfrm>
            <a:off x="457200" y="546100"/>
            <a:ext cx="4527550" cy="2019300"/>
          </a:xfrm>
          <a:custGeom>
            <a:avLst/>
            <a:gdLst>
              <a:gd name="connsiteX0" fmla="*/ 361950 w 4667250"/>
              <a:gd name="connsiteY0" fmla="*/ 0 h 2146300"/>
              <a:gd name="connsiteX1" fmla="*/ 361950 w 4667250"/>
              <a:gd name="connsiteY1" fmla="*/ 0 h 2146300"/>
              <a:gd name="connsiteX2" fmla="*/ 4667250 w 4667250"/>
              <a:gd name="connsiteY2" fmla="*/ 139700 h 2146300"/>
              <a:gd name="connsiteX3" fmla="*/ 4464050 w 4667250"/>
              <a:gd name="connsiteY3" fmla="*/ 2146300 h 2146300"/>
              <a:gd name="connsiteX4" fmla="*/ 0 w 4667250"/>
              <a:gd name="connsiteY4" fmla="*/ 1924050 h 2146300"/>
              <a:gd name="connsiteX5" fmla="*/ 361950 w 4667250"/>
              <a:gd name="connsiteY5" fmla="*/ 0 h 21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0" h="2146300">
                <a:moveTo>
                  <a:pt x="361950" y="0"/>
                </a:moveTo>
                <a:lnTo>
                  <a:pt x="361950" y="0"/>
                </a:lnTo>
                <a:lnTo>
                  <a:pt x="4667250" y="139700"/>
                </a:lnTo>
                <a:lnTo>
                  <a:pt x="4464050" y="2146300"/>
                </a:lnTo>
                <a:lnTo>
                  <a:pt x="0" y="1924050"/>
                </a:lnTo>
                <a:lnTo>
                  <a:pt x="361950" y="0"/>
                </a:lnTo>
                <a:close/>
              </a:path>
            </a:pathLst>
          </a:custGeom>
          <a:solidFill>
            <a:srgbClr val="0055FF">
              <a:alpha val="1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371" name="Title 1">
            <a:extLst>
              <a:ext uri="{FF2B5EF4-FFF2-40B4-BE49-F238E27FC236}">
                <a16:creationId xmlns:a16="http://schemas.microsoft.com/office/drawing/2014/main" id="{EEEC426F-35CB-DBF9-30F5-862E5599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65150"/>
            <a:ext cx="4152900" cy="1682750"/>
          </a:xfrm>
        </p:spPr>
        <p:txBody>
          <a:bodyPr/>
          <a:lstStyle/>
          <a:p>
            <a:pPr algn="r"/>
            <a:r>
              <a:rPr lang="en-US" altLang="en-US" sz="8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Escape?</a:t>
            </a:r>
            <a:endParaRPr lang="en-US" altLang="en-US" sz="48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8372" name="Content Placeholder 2">
            <a:extLst>
              <a:ext uri="{FF2B5EF4-FFF2-40B4-BE49-F238E27FC236}">
                <a16:creationId xmlns:a16="http://schemas.microsoft.com/office/drawing/2014/main" id="{9B27815E-8089-1024-F1EA-110AC5D75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8373" name="Slide Number Placeholder 3">
            <a:extLst>
              <a:ext uri="{FF2B5EF4-FFF2-40B4-BE49-F238E27FC236}">
                <a16:creationId xmlns:a16="http://schemas.microsoft.com/office/drawing/2014/main" id="{4DAA8C9C-C6F7-C56E-9424-DDDF242F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E55B53-9E8F-9A4C-B16D-8CAB3D5EE420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6622AC56-0C02-E699-B3C4-2D4E7387747E}"/>
              </a:ext>
            </a:extLst>
          </p:cNvPr>
          <p:cNvSpPr/>
          <p:nvPr/>
        </p:nvSpPr>
        <p:spPr>
          <a:xfrm>
            <a:off x="850900" y="395288"/>
            <a:ext cx="5041900" cy="795337"/>
          </a:xfrm>
          <a:custGeom>
            <a:avLst/>
            <a:gdLst>
              <a:gd name="connsiteX0" fmla="*/ 73978 w 5042840"/>
              <a:gd name="connsiteY0" fmla="*/ 0 h 795309"/>
              <a:gd name="connsiteX1" fmla="*/ 4981191 w 5042840"/>
              <a:gd name="connsiteY1" fmla="*/ 363746 h 795309"/>
              <a:gd name="connsiteX2" fmla="*/ 5042840 w 5042840"/>
              <a:gd name="connsiteY2" fmla="*/ 641179 h 795309"/>
              <a:gd name="connsiteX3" fmla="*/ 0 w 5042840"/>
              <a:gd name="connsiteY3" fmla="*/ 795309 h 795309"/>
              <a:gd name="connsiteX4" fmla="*/ 73978 w 5042840"/>
              <a:gd name="connsiteY4" fmla="*/ 0 h 79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2840" h="795309">
                <a:moveTo>
                  <a:pt x="73978" y="0"/>
                </a:moveTo>
                <a:lnTo>
                  <a:pt x="4981191" y="363746"/>
                </a:lnTo>
                <a:lnTo>
                  <a:pt x="5042840" y="641179"/>
                </a:lnTo>
                <a:lnTo>
                  <a:pt x="0" y="795309"/>
                </a:lnTo>
                <a:lnTo>
                  <a:pt x="73978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BDAF0E59-69D5-16B8-88B7-8856D4245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5ADA4EF2-7BD0-8574-A458-B80FAB07B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332CD46-D9EB-BD44-91D3-C094DB0F2DEC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42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59396" name="Group 17">
            <a:extLst>
              <a:ext uri="{FF2B5EF4-FFF2-40B4-BE49-F238E27FC236}">
                <a16:creationId xmlns:a16="http://schemas.microsoft.com/office/drawing/2014/main" id="{7C7CEE97-2948-DDF5-2F59-50DB770722B6}"/>
              </a:ext>
            </a:extLst>
          </p:cNvPr>
          <p:cNvGrpSpPr>
            <a:grpSpLocks/>
          </p:cNvGrpSpPr>
          <p:nvPr/>
        </p:nvGrpSpPr>
        <p:grpSpPr bwMode="auto">
          <a:xfrm>
            <a:off x="339725" y="2274888"/>
            <a:ext cx="3470275" cy="1354137"/>
            <a:chOff x="345231" y="2040678"/>
            <a:chExt cx="3470675" cy="1354217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31E652D-016E-38BE-08DB-1E5B670FEA1D}"/>
                </a:ext>
              </a:extLst>
            </p:cNvPr>
            <p:cNvSpPr/>
            <p:nvPr/>
          </p:nvSpPr>
          <p:spPr>
            <a:xfrm>
              <a:off x="345231" y="2059729"/>
              <a:ext cx="1349531" cy="481040"/>
            </a:xfrm>
            <a:custGeom>
              <a:avLst/>
              <a:gdLst>
                <a:gd name="connsiteX0" fmla="*/ 178780 w 1350100"/>
                <a:gd name="connsiteY0" fmla="*/ 0 h 480885"/>
                <a:gd name="connsiteX1" fmla="*/ 1276122 w 1350100"/>
                <a:gd name="connsiteY1" fmla="*/ 154130 h 480885"/>
                <a:gd name="connsiteX2" fmla="*/ 1350100 w 1350100"/>
                <a:gd name="connsiteY2" fmla="*/ 376077 h 480885"/>
                <a:gd name="connsiteX3" fmla="*/ 0 w 1350100"/>
                <a:gd name="connsiteY3" fmla="*/ 480885 h 480885"/>
                <a:gd name="connsiteX4" fmla="*/ 178780 w 1350100"/>
                <a:gd name="connsiteY4" fmla="*/ 0 h 48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100" h="480885">
                  <a:moveTo>
                    <a:pt x="178780" y="0"/>
                  </a:moveTo>
                  <a:lnTo>
                    <a:pt x="1276122" y="154130"/>
                  </a:lnTo>
                  <a:lnTo>
                    <a:pt x="1350100" y="376077"/>
                  </a:lnTo>
                  <a:lnTo>
                    <a:pt x="0" y="480885"/>
                  </a:lnTo>
                  <a:lnTo>
                    <a:pt x="17878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413" name="TextBox 4">
              <a:extLst>
                <a:ext uri="{FF2B5EF4-FFF2-40B4-BE49-F238E27FC236}">
                  <a16:creationId xmlns:a16="http://schemas.microsoft.com/office/drawing/2014/main" id="{D6E1E70B-9F34-6377-C92C-506AB05FF5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396" y="2040678"/>
              <a:ext cx="3464510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286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" pitchFamily="2" charset="0"/>
                </a:rPr>
                <a:t>Enhanced </a:t>
              </a:r>
              <a:r>
                <a:rPr lang="en-US" altLang="en-US" sz="2800" i="1">
                  <a:latin typeface="Times" pitchFamily="2" charset="0"/>
                </a:rPr>
                <a:t>deductive</a:t>
              </a:r>
              <a:r>
                <a:rPr lang="en-US" altLang="en-US" i="1">
                  <a:latin typeface="Times" pitchFamily="2" charset="0"/>
                </a:rPr>
                <a:t> </a:t>
              </a:r>
              <a:r>
                <a:rPr lang="en-US" altLang="en-US">
                  <a:latin typeface="Times" pitchFamily="2" charset="0"/>
                </a:rPr>
                <a:t>logic?</a:t>
              </a:r>
              <a:br>
                <a:rPr lang="en-US" altLang="en-US" sz="1800">
                  <a:latin typeface="Times" pitchFamily="2" charset="0"/>
                </a:rPr>
              </a:br>
              <a:r>
                <a:rPr lang="en-US" altLang="en-US" sz="1800">
                  <a:latin typeface="Times" pitchFamily="2" charset="0"/>
                </a:rPr>
                <a:t>• infinite Boolean algebra</a:t>
              </a:r>
              <a:br>
                <a:rPr lang="en-US" altLang="en-US" sz="1800">
                  <a:latin typeface="Times" pitchFamily="2" charset="0"/>
                </a:rPr>
              </a:br>
              <a:r>
                <a:rPr lang="en-US" altLang="en-US" sz="1800">
                  <a:latin typeface="Times" pitchFamily="2" charset="0"/>
                </a:rPr>
                <a:t>• predicate logic</a:t>
              </a:r>
              <a:br>
                <a:rPr lang="en-US" altLang="en-US" sz="1800">
                  <a:latin typeface="Times" pitchFamily="2" charset="0"/>
                </a:rPr>
              </a:br>
              <a:r>
                <a:rPr lang="en-US" altLang="en-US" sz="1800">
                  <a:latin typeface="Times" pitchFamily="2" charset="0"/>
                </a:rPr>
                <a:t>	…</a:t>
              </a:r>
            </a:p>
          </p:txBody>
        </p:sp>
      </p:grpSp>
      <p:sp>
        <p:nvSpPr>
          <p:cNvPr id="59397" name="Title 1">
            <a:extLst>
              <a:ext uri="{FF2B5EF4-FFF2-40B4-BE49-F238E27FC236}">
                <a16:creationId xmlns:a16="http://schemas.microsoft.com/office/drawing/2014/main" id="{012A2802-E727-04DB-CC12-F8336EC95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323850"/>
            <a:ext cx="5146675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Enhanced Logics?</a:t>
            </a:r>
          </a:p>
        </p:txBody>
      </p:sp>
      <p:pic>
        <p:nvPicPr>
          <p:cNvPr id="59398" name="Picture 10" descr="chain.png">
            <a:extLst>
              <a:ext uri="{FF2B5EF4-FFF2-40B4-BE49-F238E27FC236}">
                <a16:creationId xmlns:a16="http://schemas.microsoft.com/office/drawing/2014/main" id="{8564EE5A-386D-62D3-196E-1A4F6CAC8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88925"/>
            <a:ext cx="12922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0">
            <a:extLst>
              <a:ext uri="{FF2B5EF4-FFF2-40B4-BE49-F238E27FC236}">
                <a16:creationId xmlns:a16="http://schemas.microsoft.com/office/drawing/2014/main" id="{27CACD9B-8563-43E2-ABFA-7F3CABAE229A}"/>
              </a:ext>
            </a:extLst>
          </p:cNvPr>
          <p:cNvGrpSpPr>
            <a:grpSpLocks/>
          </p:cNvGrpSpPr>
          <p:nvPr/>
        </p:nvGrpSpPr>
        <p:grpSpPr bwMode="auto">
          <a:xfrm>
            <a:off x="4203700" y="1725613"/>
            <a:ext cx="4064000" cy="1908175"/>
            <a:chOff x="4204421" y="1726252"/>
            <a:chExt cx="4062630" cy="1908215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CD1623A-7376-FED9-04CA-A9A63A0C43EF}"/>
                </a:ext>
              </a:extLst>
            </p:cNvPr>
            <p:cNvSpPr/>
            <p:nvPr/>
          </p:nvSpPr>
          <p:spPr>
            <a:xfrm>
              <a:off x="4204421" y="1762765"/>
              <a:ext cx="1350508" cy="481023"/>
            </a:xfrm>
            <a:custGeom>
              <a:avLst/>
              <a:gdLst>
                <a:gd name="connsiteX0" fmla="*/ 178780 w 1350100"/>
                <a:gd name="connsiteY0" fmla="*/ 0 h 480885"/>
                <a:gd name="connsiteX1" fmla="*/ 1276122 w 1350100"/>
                <a:gd name="connsiteY1" fmla="*/ 154130 h 480885"/>
                <a:gd name="connsiteX2" fmla="*/ 1350100 w 1350100"/>
                <a:gd name="connsiteY2" fmla="*/ 376077 h 480885"/>
                <a:gd name="connsiteX3" fmla="*/ 0 w 1350100"/>
                <a:gd name="connsiteY3" fmla="*/ 480885 h 480885"/>
                <a:gd name="connsiteX4" fmla="*/ 178780 w 1350100"/>
                <a:gd name="connsiteY4" fmla="*/ 0 h 48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100" h="480885">
                  <a:moveTo>
                    <a:pt x="178780" y="0"/>
                  </a:moveTo>
                  <a:lnTo>
                    <a:pt x="1276122" y="154130"/>
                  </a:lnTo>
                  <a:lnTo>
                    <a:pt x="1350100" y="376077"/>
                  </a:lnTo>
                  <a:lnTo>
                    <a:pt x="0" y="480885"/>
                  </a:lnTo>
                  <a:lnTo>
                    <a:pt x="17878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411" name="TextBox 11">
              <a:extLst>
                <a:ext uri="{FF2B5EF4-FFF2-40B4-BE49-F238E27FC236}">
                  <a16:creationId xmlns:a16="http://schemas.microsoft.com/office/drawing/2014/main" id="{1BA3CE87-5345-BC5A-D461-ADA1B065D6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9812" y="1726252"/>
              <a:ext cx="4037239" cy="190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" pitchFamily="2" charset="0"/>
                </a:rPr>
                <a:t>Enhanced </a:t>
              </a:r>
              <a:r>
                <a:rPr lang="en-US" altLang="en-US" sz="2800" i="1">
                  <a:latin typeface="Times" pitchFamily="2" charset="0"/>
                </a:rPr>
                <a:t>inductive </a:t>
              </a:r>
              <a:r>
                <a:rPr lang="en-US" altLang="en-US">
                  <a:latin typeface="Times" pitchFamily="2" charset="0"/>
                </a:rPr>
                <a:t>logic?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[A|B,C] = support for A from B with background C 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[A,B|C,D] = relative support for A vs B from C with background D</a:t>
              </a:r>
              <a:br>
                <a:rPr lang="en-US" altLang="en-US" sz="1800">
                  <a:latin typeface="Times" pitchFamily="2" charset="0"/>
                </a:rPr>
              </a:br>
              <a:r>
                <a:rPr lang="en-US" altLang="en-US" sz="1800">
                  <a:latin typeface="Times" pitchFamily="2" charset="0"/>
                </a:rPr>
                <a:t>…</a:t>
              </a:r>
            </a:p>
          </p:txBody>
        </p:sp>
      </p:grpSp>
      <p:grpSp>
        <p:nvGrpSpPr>
          <p:cNvPr id="4" name="Group 22">
            <a:extLst>
              <a:ext uri="{FF2B5EF4-FFF2-40B4-BE49-F238E27FC236}">
                <a16:creationId xmlns:a16="http://schemas.microsoft.com/office/drawing/2014/main" id="{C5062858-2209-8B76-2684-887DAB795764}"/>
              </a:ext>
            </a:extLst>
          </p:cNvPr>
          <p:cNvGrpSpPr>
            <a:grpSpLocks/>
          </p:cNvGrpSpPr>
          <p:nvPr/>
        </p:nvGrpSpPr>
        <p:grpSpPr bwMode="auto">
          <a:xfrm>
            <a:off x="1171575" y="3305175"/>
            <a:ext cx="6096000" cy="3062288"/>
            <a:chOff x="1171321" y="3304589"/>
            <a:chExt cx="6097026" cy="3062206"/>
          </a:xfrm>
        </p:grpSpPr>
        <p:grpSp>
          <p:nvGrpSpPr>
            <p:cNvPr id="59401" name="Group 19">
              <a:extLst>
                <a:ext uri="{FF2B5EF4-FFF2-40B4-BE49-F238E27FC236}">
                  <a16:creationId xmlns:a16="http://schemas.microsoft.com/office/drawing/2014/main" id="{2F5CDAC6-0A4C-62C7-59C2-9FA03E788E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7705" y="5190458"/>
              <a:ext cx="5164137" cy="1176337"/>
              <a:chOff x="1501202" y="4234461"/>
              <a:chExt cx="5162991" cy="1177076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AE33CC0F-ABAC-F122-1E7D-EB3955482D4B}"/>
                  </a:ext>
                </a:extLst>
              </p:cNvPr>
              <p:cNvSpPr/>
              <p:nvPr/>
            </p:nvSpPr>
            <p:spPr>
              <a:xfrm>
                <a:off x="1541278" y="4587129"/>
                <a:ext cx="4992420" cy="678270"/>
              </a:xfrm>
              <a:custGeom>
                <a:avLst/>
                <a:gdLst>
                  <a:gd name="connsiteX0" fmla="*/ 178781 w 3994817"/>
                  <a:gd name="connsiteY0" fmla="*/ 0 h 678171"/>
                  <a:gd name="connsiteX1" fmla="*/ 3994817 w 3994817"/>
                  <a:gd name="connsiteY1" fmla="*/ 30826 h 678171"/>
                  <a:gd name="connsiteX2" fmla="*/ 3988652 w 3994817"/>
                  <a:gd name="connsiteY2" fmla="*/ 678171 h 678171"/>
                  <a:gd name="connsiteX3" fmla="*/ 0 w 3994817"/>
                  <a:gd name="connsiteY3" fmla="*/ 665840 h 678171"/>
                  <a:gd name="connsiteX4" fmla="*/ 178781 w 3994817"/>
                  <a:gd name="connsiteY4" fmla="*/ 0 h 678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4817" h="678171">
                    <a:moveTo>
                      <a:pt x="178781" y="0"/>
                    </a:moveTo>
                    <a:lnTo>
                      <a:pt x="3994817" y="30826"/>
                    </a:lnTo>
                    <a:lnTo>
                      <a:pt x="3988652" y="678171"/>
                    </a:lnTo>
                    <a:lnTo>
                      <a:pt x="0" y="665840"/>
                    </a:lnTo>
                    <a:lnTo>
                      <a:pt x="178781" y="0"/>
                    </a:lnTo>
                    <a:close/>
                  </a:path>
                </a:pathLst>
              </a:custGeom>
              <a:solidFill>
                <a:srgbClr val="FFC8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407" name="TextBox 6">
                <a:extLst>
                  <a:ext uri="{FF2B5EF4-FFF2-40B4-BE49-F238E27FC236}">
                    <a16:creationId xmlns:a16="http://schemas.microsoft.com/office/drawing/2014/main" id="{68E84617-7AB2-E885-2F4A-C936B8EB82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3178" y="4457430"/>
                <a:ext cx="377288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latin typeface="Times" pitchFamily="2" charset="0"/>
                  </a:rPr>
                  <a:t>No protection from malicious refinements.</a:t>
                </a:r>
              </a:p>
            </p:txBody>
          </p:sp>
          <p:pic>
            <p:nvPicPr>
              <p:cNvPr id="59408" name="Picture 12" descr="devil.png">
                <a:extLst>
                  <a:ext uri="{FF2B5EF4-FFF2-40B4-BE49-F238E27FC236}">
                    <a16:creationId xmlns:a16="http://schemas.microsoft.com/office/drawing/2014/main" id="{1F147755-E53B-C0B9-BB6A-A1C01E2B1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7127" y="4234461"/>
                <a:ext cx="977066" cy="109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09" name="Picture 13" descr="devil.png">
                <a:extLst>
                  <a:ext uri="{FF2B5EF4-FFF2-40B4-BE49-F238E27FC236}">
                    <a16:creationId xmlns:a16="http://schemas.microsoft.com/office/drawing/2014/main" id="{D50CC84C-5692-3060-82FB-820F7EB3F6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501202" y="4252956"/>
                <a:ext cx="977066" cy="109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C4070EAC-1333-E987-BAE0-51EE368E307C}"/>
                </a:ext>
              </a:extLst>
            </p:cNvPr>
            <p:cNvSpPr/>
            <p:nvPr/>
          </p:nvSpPr>
          <p:spPr>
            <a:xfrm rot="3079986">
              <a:off x="1713716" y="4019706"/>
              <a:ext cx="1770016" cy="339782"/>
            </a:xfrm>
            <a:prstGeom prst="rightArrow">
              <a:avLst/>
            </a:pr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ight Arrow 21">
              <a:extLst>
                <a:ext uri="{FF2B5EF4-FFF2-40B4-BE49-F238E27FC236}">
                  <a16:creationId xmlns:a16="http://schemas.microsoft.com/office/drawing/2014/main" id="{89FE2947-B844-ABF5-D703-40D14770392C}"/>
                </a:ext>
              </a:extLst>
            </p:cNvPr>
            <p:cNvSpPr/>
            <p:nvPr/>
          </p:nvSpPr>
          <p:spPr>
            <a:xfrm rot="7339195">
              <a:off x="4500249" y="4259411"/>
              <a:ext cx="1770015" cy="339782"/>
            </a:xfrm>
            <a:prstGeom prst="rightArrow">
              <a:avLst/>
            </a:pr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404" name="TextBox 17">
              <a:extLst>
                <a:ext uri="{FF2B5EF4-FFF2-40B4-BE49-F238E27FC236}">
                  <a16:creationId xmlns:a16="http://schemas.microsoft.com/office/drawing/2014/main" id="{F042F7BF-D902-0914-B107-7FB56A594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321" y="3908729"/>
              <a:ext cx="2379627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Times" pitchFamily="2" charset="0"/>
                </a:rPr>
                <a:t>Deductive structure remains highly symmetric.</a:t>
              </a:r>
            </a:p>
          </p:txBody>
        </p:sp>
        <p:sp>
          <p:nvSpPr>
            <p:cNvPr id="59405" name="TextBox 19">
              <a:extLst>
                <a:ext uri="{FF2B5EF4-FFF2-40B4-BE49-F238E27FC236}">
                  <a16:creationId xmlns:a16="http://schemas.microsoft.com/office/drawing/2014/main" id="{9D24B643-C4B3-526D-DE6D-4C81F7C0A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5246" y="4075188"/>
              <a:ext cx="30331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Slight adjustment to proof yields analogous no go result.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>
            <a:extLst>
              <a:ext uri="{FF2B5EF4-FFF2-40B4-BE49-F238E27FC236}">
                <a16:creationId xmlns:a16="http://schemas.microsoft.com/office/drawing/2014/main" id="{4C449D4B-D80D-6FA7-6C61-8F62BC993D0C}"/>
              </a:ext>
            </a:extLst>
          </p:cNvPr>
          <p:cNvGrpSpPr>
            <a:grpSpLocks/>
          </p:cNvGrpSpPr>
          <p:nvPr/>
        </p:nvGrpSpPr>
        <p:grpSpPr bwMode="auto">
          <a:xfrm>
            <a:off x="4314825" y="4438650"/>
            <a:ext cx="1708150" cy="1916113"/>
            <a:chOff x="4315388" y="4438935"/>
            <a:chExt cx="1707661" cy="1915925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CB5D3D2-7A0D-E826-4012-A75D1B7154C4}"/>
                </a:ext>
              </a:extLst>
            </p:cNvPr>
            <p:cNvSpPr/>
            <p:nvPr/>
          </p:nvSpPr>
          <p:spPr>
            <a:xfrm>
              <a:off x="4599470" y="4438935"/>
              <a:ext cx="1109344" cy="1868305"/>
            </a:xfrm>
            <a:custGeom>
              <a:avLst/>
              <a:gdLst>
                <a:gd name="connsiteX0" fmla="*/ 0 w 1109672"/>
                <a:gd name="connsiteY0" fmla="*/ 1738582 h 1868051"/>
                <a:gd name="connsiteX1" fmla="*/ 548671 w 1109672"/>
                <a:gd name="connsiteY1" fmla="*/ 6165 h 1868051"/>
                <a:gd name="connsiteX2" fmla="*/ 628814 w 1109672"/>
                <a:gd name="connsiteY2" fmla="*/ 0 h 1868051"/>
                <a:gd name="connsiteX3" fmla="*/ 1109672 w 1109672"/>
                <a:gd name="connsiteY3" fmla="*/ 1868051 h 1868051"/>
                <a:gd name="connsiteX4" fmla="*/ 0 w 1109672"/>
                <a:gd name="connsiteY4" fmla="*/ 1738582 h 186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9672" h="1868051">
                  <a:moveTo>
                    <a:pt x="0" y="1738582"/>
                  </a:moveTo>
                  <a:lnTo>
                    <a:pt x="548671" y="6165"/>
                  </a:lnTo>
                  <a:lnTo>
                    <a:pt x="628814" y="0"/>
                  </a:lnTo>
                  <a:lnTo>
                    <a:pt x="1109672" y="1868051"/>
                  </a:lnTo>
                  <a:lnTo>
                    <a:pt x="0" y="1738582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449" name="TextBox 17">
              <a:extLst>
                <a:ext uri="{FF2B5EF4-FFF2-40B4-BE49-F238E27FC236}">
                  <a16:creationId xmlns:a16="http://schemas.microsoft.com/office/drawing/2014/main" id="{D6CC0D95-67B6-62FD-41A8-5E88CFD3F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5388" y="5431530"/>
              <a:ext cx="170766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there is a ratio of priors that delivers it</a:t>
              </a:r>
            </a:p>
          </p:txBody>
        </p:sp>
      </p:grpSp>
      <p:grpSp>
        <p:nvGrpSpPr>
          <p:cNvPr id="3" name="Group 36">
            <a:extLst>
              <a:ext uri="{FF2B5EF4-FFF2-40B4-BE49-F238E27FC236}">
                <a16:creationId xmlns:a16="http://schemas.microsoft.com/office/drawing/2014/main" id="{7E2F6FC7-C036-BE42-0DB5-77B6FF52504B}"/>
              </a:ext>
            </a:extLst>
          </p:cNvPr>
          <p:cNvGrpSpPr>
            <a:grpSpLocks/>
          </p:cNvGrpSpPr>
          <p:nvPr/>
        </p:nvGrpSpPr>
        <p:grpSpPr bwMode="auto">
          <a:xfrm>
            <a:off x="6369050" y="4229100"/>
            <a:ext cx="2428875" cy="1917700"/>
            <a:chOff x="6368281" y="4229318"/>
            <a:chExt cx="2428946" cy="1917374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BF47BAF-06AF-1167-3F0C-07581983A608}"/>
                </a:ext>
              </a:extLst>
            </p:cNvPr>
            <p:cNvSpPr/>
            <p:nvPr/>
          </p:nvSpPr>
          <p:spPr>
            <a:xfrm>
              <a:off x="6701666" y="4229318"/>
              <a:ext cx="1732014" cy="1917374"/>
            </a:xfrm>
            <a:custGeom>
              <a:avLst/>
              <a:gdLst>
                <a:gd name="connsiteX0" fmla="*/ 850748 w 1732320"/>
                <a:gd name="connsiteY0" fmla="*/ 0 h 1917374"/>
                <a:gd name="connsiteX1" fmla="*/ 1646012 w 1732320"/>
                <a:gd name="connsiteY1" fmla="*/ 49322 h 1917374"/>
                <a:gd name="connsiteX2" fmla="*/ 1732320 w 1732320"/>
                <a:gd name="connsiteY2" fmla="*/ 1917374 h 1917374"/>
                <a:gd name="connsiteX3" fmla="*/ 0 w 1732320"/>
                <a:gd name="connsiteY3" fmla="*/ 1547462 h 1917374"/>
                <a:gd name="connsiteX4" fmla="*/ 850748 w 1732320"/>
                <a:gd name="connsiteY4" fmla="*/ 0 h 191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320" h="1917374">
                  <a:moveTo>
                    <a:pt x="850748" y="0"/>
                  </a:moveTo>
                  <a:lnTo>
                    <a:pt x="1646012" y="49322"/>
                  </a:lnTo>
                  <a:lnTo>
                    <a:pt x="1732320" y="1917374"/>
                  </a:lnTo>
                  <a:lnTo>
                    <a:pt x="0" y="1547462"/>
                  </a:lnTo>
                  <a:lnTo>
                    <a:pt x="85074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447" name="TextBox 19">
              <a:extLst>
                <a:ext uri="{FF2B5EF4-FFF2-40B4-BE49-F238E27FC236}">
                  <a16:creationId xmlns:a16="http://schemas.microsoft.com/office/drawing/2014/main" id="{B71B5051-A6D0-24BD-5C36-44B5C4BE6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8281" y="5006133"/>
              <a:ext cx="242894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external</a:t>
              </a:r>
            </a:p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inductive content</a:t>
              </a:r>
            </a:p>
            <a:p>
              <a:pPr algn="ctr" eaLnBrk="1" hangingPunct="1"/>
              <a:r>
                <a:rPr lang="en-US" altLang="en-US">
                  <a:latin typeface="Times" pitchFamily="2" charset="0"/>
                </a:rPr>
                <a:t>…incomplete</a:t>
              </a:r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id="{B52D897D-B4BD-4681-CC22-D5F7884B2D30}"/>
              </a:ext>
            </a:extLst>
          </p:cNvPr>
          <p:cNvGrpSpPr>
            <a:grpSpLocks/>
          </p:cNvGrpSpPr>
          <p:nvPr/>
        </p:nvGrpSpPr>
        <p:grpSpPr bwMode="auto">
          <a:xfrm>
            <a:off x="2860675" y="4389438"/>
            <a:ext cx="1627188" cy="1868487"/>
            <a:chOff x="2860486" y="4389613"/>
            <a:chExt cx="1627518" cy="1868052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6D7855B-D72C-1470-5E6D-59EC3CC6ED74}"/>
                </a:ext>
              </a:extLst>
            </p:cNvPr>
            <p:cNvSpPr/>
            <p:nvPr/>
          </p:nvSpPr>
          <p:spPr>
            <a:xfrm>
              <a:off x="3174875" y="4389613"/>
              <a:ext cx="1159110" cy="1868052"/>
            </a:xfrm>
            <a:custGeom>
              <a:avLst/>
              <a:gdLst>
                <a:gd name="connsiteX0" fmla="*/ 0 w 1158990"/>
                <a:gd name="connsiteY0" fmla="*/ 1738583 h 1868052"/>
                <a:gd name="connsiteX1" fmla="*/ 0 w 1158990"/>
                <a:gd name="connsiteY1" fmla="*/ 1738583 h 1868052"/>
                <a:gd name="connsiteX2" fmla="*/ 406879 w 1158990"/>
                <a:gd name="connsiteY2" fmla="*/ 0 h 1868052"/>
                <a:gd name="connsiteX3" fmla="*/ 524011 w 1158990"/>
                <a:gd name="connsiteY3" fmla="*/ 24661 h 1868052"/>
                <a:gd name="connsiteX4" fmla="*/ 1158990 w 1158990"/>
                <a:gd name="connsiteY4" fmla="*/ 1868052 h 1868052"/>
                <a:gd name="connsiteX5" fmla="*/ 0 w 1158990"/>
                <a:gd name="connsiteY5" fmla="*/ 1738583 h 186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8990" h="1868052">
                  <a:moveTo>
                    <a:pt x="0" y="1738583"/>
                  </a:moveTo>
                  <a:lnTo>
                    <a:pt x="0" y="1738583"/>
                  </a:lnTo>
                  <a:lnTo>
                    <a:pt x="406879" y="0"/>
                  </a:lnTo>
                  <a:lnTo>
                    <a:pt x="524011" y="24661"/>
                  </a:lnTo>
                  <a:lnTo>
                    <a:pt x="1158990" y="1868052"/>
                  </a:lnTo>
                  <a:lnTo>
                    <a:pt x="0" y="1738583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445" name="TextBox 16">
              <a:extLst>
                <a:ext uri="{FF2B5EF4-FFF2-40B4-BE49-F238E27FC236}">
                  <a16:creationId xmlns:a16="http://schemas.microsoft.com/office/drawing/2014/main" id="{C80D00A6-5A59-8A13-DCC2-AB8C6E8C9C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0486" y="5468521"/>
              <a:ext cx="1627518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for fixed evidence </a:t>
              </a:r>
              <a:r>
                <a:rPr lang="en-US" altLang="en-US" sz="2000">
                  <a:latin typeface="Times" pitchFamily="2" charset="0"/>
                </a:rPr>
                <a:t>E</a:t>
              </a:r>
              <a:endParaRPr lang="en-US" altLang="en-US" sz="1800">
                <a:latin typeface="Times" pitchFamily="2" charset="0"/>
              </a:endParaRPr>
            </a:p>
          </p:txBody>
        </p:sp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F8883189-1D36-D93F-D288-A8F1169A303E}"/>
              </a:ext>
            </a:extLst>
          </p:cNvPr>
          <p:cNvGrpSpPr>
            <a:grpSpLocks/>
          </p:cNvGrpSpPr>
          <p:nvPr/>
        </p:nvGrpSpPr>
        <p:grpSpPr bwMode="auto">
          <a:xfrm>
            <a:off x="825500" y="4481513"/>
            <a:ext cx="1868488" cy="1949450"/>
            <a:chOff x="826089" y="4482091"/>
            <a:chExt cx="1867946" cy="1948199"/>
          </a:xfrm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099BFEF-5DE4-D299-F557-7F77B505D7BB}"/>
                </a:ext>
              </a:extLst>
            </p:cNvPr>
            <p:cNvSpPr/>
            <p:nvPr/>
          </p:nvSpPr>
          <p:spPr>
            <a:xfrm>
              <a:off x="943530" y="4482091"/>
              <a:ext cx="1521971" cy="1948199"/>
            </a:xfrm>
            <a:custGeom>
              <a:avLst/>
              <a:gdLst>
                <a:gd name="connsiteX0" fmla="*/ 0 w 1522715"/>
                <a:gd name="connsiteY0" fmla="*/ 1504306 h 1948199"/>
                <a:gd name="connsiteX1" fmla="*/ 906231 w 1522715"/>
                <a:gd name="connsiteY1" fmla="*/ 49322 h 1948199"/>
                <a:gd name="connsiteX2" fmla="*/ 930891 w 1522715"/>
                <a:gd name="connsiteY2" fmla="*/ 36991 h 1948199"/>
                <a:gd name="connsiteX3" fmla="*/ 1115836 w 1522715"/>
                <a:gd name="connsiteY3" fmla="*/ 0 h 1948199"/>
                <a:gd name="connsiteX4" fmla="*/ 1522715 w 1522715"/>
                <a:gd name="connsiteY4" fmla="*/ 1948199 h 1948199"/>
                <a:gd name="connsiteX5" fmla="*/ 0 w 1522715"/>
                <a:gd name="connsiteY5" fmla="*/ 1504306 h 194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15" h="1948199">
                  <a:moveTo>
                    <a:pt x="0" y="1504306"/>
                  </a:moveTo>
                  <a:cubicBezTo>
                    <a:pt x="302077" y="1019311"/>
                    <a:pt x="600142" y="531795"/>
                    <a:pt x="906231" y="49322"/>
                  </a:cubicBezTo>
                  <a:cubicBezTo>
                    <a:pt x="911154" y="41562"/>
                    <a:pt x="930891" y="36991"/>
                    <a:pt x="930891" y="36991"/>
                  </a:cubicBezTo>
                  <a:lnTo>
                    <a:pt x="1115836" y="0"/>
                  </a:lnTo>
                  <a:lnTo>
                    <a:pt x="1522715" y="1948199"/>
                  </a:lnTo>
                  <a:lnTo>
                    <a:pt x="0" y="1504306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443" name="TextBox 15">
              <a:extLst>
                <a:ext uri="{FF2B5EF4-FFF2-40B4-BE49-F238E27FC236}">
                  <a16:creationId xmlns:a16="http://schemas.microsoft.com/office/drawing/2014/main" id="{227C7C94-76A6-66A9-8E4C-70B0A032F9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089" y="5419199"/>
              <a:ext cx="1867946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for any nominated favoring of </a:t>
              </a:r>
              <a:r>
                <a:rPr lang="en-US" altLang="en-US" sz="2000">
                  <a:latin typeface="Times" pitchFamily="2" charset="0"/>
                </a:rPr>
                <a:t>H</a:t>
              </a:r>
              <a:r>
                <a:rPr lang="en-US" altLang="en-US" sz="2000" baseline="-25000">
                  <a:latin typeface="Times" pitchFamily="2" charset="0"/>
                </a:rPr>
                <a:t>1</a:t>
              </a:r>
              <a:r>
                <a:rPr lang="en-US" altLang="en-US" sz="1800">
                  <a:latin typeface="Times" pitchFamily="2" charset="0"/>
                </a:rPr>
                <a:t> over </a:t>
              </a:r>
              <a:r>
                <a:rPr lang="en-US" altLang="en-US" sz="2000">
                  <a:latin typeface="Times" pitchFamily="2" charset="0"/>
                </a:rPr>
                <a:t>H</a:t>
              </a:r>
              <a:r>
                <a:rPr lang="en-US" altLang="en-US" sz="2000" baseline="-25000">
                  <a:latin typeface="Times" pitchFamily="2" charset="0"/>
                </a:rPr>
                <a:t>2</a:t>
              </a:r>
              <a:endParaRPr lang="en-US" altLang="en-US" sz="1800" baseline="-25000">
                <a:latin typeface="Times" pitchFamily="2" charset="0"/>
              </a:endParaRPr>
            </a:p>
          </p:txBody>
        </p:sp>
      </p:grpSp>
      <p:grpSp>
        <p:nvGrpSpPr>
          <p:cNvPr id="6" name="Group 26">
            <a:extLst>
              <a:ext uri="{FF2B5EF4-FFF2-40B4-BE49-F238E27FC236}">
                <a16:creationId xmlns:a16="http://schemas.microsoft.com/office/drawing/2014/main" id="{4B49ECE0-4259-1218-C28C-5A91EA7838CD}"/>
              </a:ext>
            </a:extLst>
          </p:cNvPr>
          <p:cNvGrpSpPr>
            <a:grpSpLocks/>
          </p:cNvGrpSpPr>
          <p:nvPr/>
        </p:nvGrpSpPr>
        <p:grpSpPr bwMode="auto">
          <a:xfrm>
            <a:off x="130175" y="2900363"/>
            <a:ext cx="5489575" cy="2420937"/>
            <a:chOff x="129461" y="2899729"/>
            <a:chExt cx="5489878" cy="2420826"/>
          </a:xfrm>
        </p:grpSpPr>
        <p:grpSp>
          <p:nvGrpSpPr>
            <p:cNvPr id="60436" name="Group 24">
              <a:extLst>
                <a:ext uri="{FF2B5EF4-FFF2-40B4-BE49-F238E27FC236}">
                  <a16:creationId xmlns:a16="http://schemas.microsoft.com/office/drawing/2014/main" id="{6EC91C7D-EC3B-1A16-7D6C-7DF247C9D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803" y="2899729"/>
              <a:ext cx="1565868" cy="1538778"/>
              <a:chOff x="665803" y="2899729"/>
              <a:chExt cx="1565868" cy="1538778"/>
            </a:xfrm>
          </p:grpSpPr>
          <p:sp>
            <p:nvSpPr>
              <p:cNvPr id="23" name="Right Arrow 22">
                <a:extLst>
                  <a:ext uri="{FF2B5EF4-FFF2-40B4-BE49-F238E27FC236}">
                    <a16:creationId xmlns:a16="http://schemas.microsoft.com/office/drawing/2014/main" id="{3A416B95-C470-495B-4C04-C2AAFF4B858B}"/>
                  </a:ext>
                </a:extLst>
              </p:cNvPr>
              <p:cNvSpPr/>
              <p:nvPr/>
            </p:nvSpPr>
            <p:spPr>
              <a:xfrm rot="7804487">
                <a:off x="832047" y="3402123"/>
                <a:ext cx="1538216" cy="533429"/>
              </a:xfrm>
              <a:prstGeom prst="rightArrow">
                <a:avLst/>
              </a:prstGeom>
              <a:solidFill>
                <a:srgbClr val="FFC8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441" name="TextBox 12">
                <a:extLst>
                  <a:ext uri="{FF2B5EF4-FFF2-40B4-BE49-F238E27FC236}">
                    <a16:creationId xmlns:a16="http://schemas.microsoft.com/office/drawing/2014/main" id="{86763ECB-361D-98A7-58C8-7949645492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803" y="3501827"/>
                <a:ext cx="1565868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ja-JP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</a:t>
                </a:r>
                <a:r>
                  <a:rPr lang="en-US" altLang="ja-JP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washing out of the priors</a:t>
                </a:r>
                <a:r>
                  <a:rPr lang="ja-JP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  <a:r>
                  <a:rPr lang="en-US" altLang="ja-JP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??</a:t>
                </a:r>
                <a:endPara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0437" name="Group 25">
              <a:extLst>
                <a:ext uri="{FF2B5EF4-FFF2-40B4-BE49-F238E27FC236}">
                  <a16:creationId xmlns:a16="http://schemas.microsoft.com/office/drawing/2014/main" id="{35D6706A-EA14-F55B-F6A8-95C3D5D8C6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461" y="4377282"/>
              <a:ext cx="5489878" cy="943273"/>
              <a:chOff x="129461" y="4377282"/>
              <a:chExt cx="5489878" cy="943273"/>
            </a:xfrm>
          </p:grpSpPr>
          <p:graphicFrame>
            <p:nvGraphicFramePr>
              <p:cNvPr id="60438" name="Object 2">
                <a:extLst>
                  <a:ext uri="{FF2B5EF4-FFF2-40B4-BE49-F238E27FC236}">
                    <a16:creationId xmlns:a16="http://schemas.microsoft.com/office/drawing/2014/main" id="{ADBD37F4-1791-9BE2-54BA-947EB894EEB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50466" y="4421845"/>
              <a:ext cx="4268873" cy="8987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930400" imgH="406400" progId="Equation.3">
                      <p:embed/>
                    </p:oleObj>
                  </mc:Choice>
                  <mc:Fallback>
                    <p:oleObj name="Equation" r:id="rId2" imgW="1930400" imgH="406400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50466" y="4421845"/>
                            <a:ext cx="4268873" cy="89871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0439" name="TextBox 14">
                <a:extLst>
                  <a:ext uri="{FF2B5EF4-FFF2-40B4-BE49-F238E27FC236}">
                    <a16:creationId xmlns:a16="http://schemas.microsoft.com/office/drawing/2014/main" id="{3F506B83-C1D2-8864-73CF-75D98E9598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461" y="4377282"/>
                <a:ext cx="106651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Bayes</a:t>
                </a:r>
                <a:r>
                  <a:rPr lang="ja-JP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en-US" altLang="ja-JP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theorem</a:t>
                </a: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1" name="Freeform 20">
            <a:extLst>
              <a:ext uri="{FF2B5EF4-FFF2-40B4-BE49-F238E27FC236}">
                <a16:creationId xmlns:a16="http://schemas.microsoft.com/office/drawing/2014/main" id="{8C83F5A4-3746-FD17-600E-9F0D3730B3ED}"/>
              </a:ext>
            </a:extLst>
          </p:cNvPr>
          <p:cNvSpPr/>
          <p:nvPr/>
        </p:nvSpPr>
        <p:spPr>
          <a:xfrm>
            <a:off x="573088" y="1176338"/>
            <a:ext cx="7527925" cy="919162"/>
          </a:xfrm>
          <a:custGeom>
            <a:avLst/>
            <a:gdLst>
              <a:gd name="connsiteX0" fmla="*/ 73978 w 8721195"/>
              <a:gd name="connsiteY0" fmla="*/ 0 h 653510"/>
              <a:gd name="connsiteX1" fmla="*/ 73978 w 8721195"/>
              <a:gd name="connsiteY1" fmla="*/ 0 h 653510"/>
              <a:gd name="connsiteX2" fmla="*/ 7527271 w 8721195"/>
              <a:gd name="connsiteY2" fmla="*/ 36992 h 653510"/>
              <a:gd name="connsiteX3" fmla="*/ 7477952 w 8721195"/>
              <a:gd name="connsiteY3" fmla="*/ 653510 h 653510"/>
              <a:gd name="connsiteX4" fmla="*/ 0 w 8721195"/>
              <a:gd name="connsiteY4" fmla="*/ 635015 h 653510"/>
              <a:gd name="connsiteX5" fmla="*/ 73978 w 8721195"/>
              <a:gd name="connsiteY5" fmla="*/ 0 h 653510"/>
              <a:gd name="connsiteX0" fmla="*/ 73978 w 8721195"/>
              <a:gd name="connsiteY0" fmla="*/ 0 h 653510"/>
              <a:gd name="connsiteX1" fmla="*/ 73978 w 8721195"/>
              <a:gd name="connsiteY1" fmla="*/ 0 h 653510"/>
              <a:gd name="connsiteX2" fmla="*/ 7527271 w 8721195"/>
              <a:gd name="connsiteY2" fmla="*/ 36992 h 653510"/>
              <a:gd name="connsiteX3" fmla="*/ 7477952 w 8721195"/>
              <a:gd name="connsiteY3" fmla="*/ 653510 h 653510"/>
              <a:gd name="connsiteX4" fmla="*/ 0 w 8721195"/>
              <a:gd name="connsiteY4" fmla="*/ 635015 h 653510"/>
              <a:gd name="connsiteX5" fmla="*/ 73978 w 8721195"/>
              <a:gd name="connsiteY5" fmla="*/ 0 h 653510"/>
              <a:gd name="connsiteX0" fmla="*/ 73978 w 7642414"/>
              <a:gd name="connsiteY0" fmla="*/ 0 h 986156"/>
              <a:gd name="connsiteX1" fmla="*/ 73978 w 7642414"/>
              <a:gd name="connsiteY1" fmla="*/ 0 h 986156"/>
              <a:gd name="connsiteX2" fmla="*/ 7527271 w 7642414"/>
              <a:gd name="connsiteY2" fmla="*/ 36992 h 986156"/>
              <a:gd name="connsiteX3" fmla="*/ 6399171 w 7642414"/>
              <a:gd name="connsiteY3" fmla="*/ 986156 h 986156"/>
              <a:gd name="connsiteX4" fmla="*/ 0 w 7642414"/>
              <a:gd name="connsiteY4" fmla="*/ 635015 h 986156"/>
              <a:gd name="connsiteX5" fmla="*/ 73978 w 7642414"/>
              <a:gd name="connsiteY5" fmla="*/ 0 h 986156"/>
              <a:gd name="connsiteX0" fmla="*/ 73978 w 7527271"/>
              <a:gd name="connsiteY0" fmla="*/ 0 h 986156"/>
              <a:gd name="connsiteX1" fmla="*/ 73978 w 7527271"/>
              <a:gd name="connsiteY1" fmla="*/ 0 h 986156"/>
              <a:gd name="connsiteX2" fmla="*/ 7527271 w 7527271"/>
              <a:gd name="connsiteY2" fmla="*/ 36992 h 986156"/>
              <a:gd name="connsiteX3" fmla="*/ 6399171 w 7527271"/>
              <a:gd name="connsiteY3" fmla="*/ 986156 h 986156"/>
              <a:gd name="connsiteX4" fmla="*/ 0 w 7527271"/>
              <a:gd name="connsiteY4" fmla="*/ 635015 h 986156"/>
              <a:gd name="connsiteX5" fmla="*/ 73978 w 7527271"/>
              <a:gd name="connsiteY5" fmla="*/ 0 h 986156"/>
              <a:gd name="connsiteX0" fmla="*/ 73978 w 8265025"/>
              <a:gd name="connsiteY0" fmla="*/ 0 h 684310"/>
              <a:gd name="connsiteX1" fmla="*/ 73978 w 8265025"/>
              <a:gd name="connsiteY1" fmla="*/ 0 h 684310"/>
              <a:gd name="connsiteX2" fmla="*/ 7527271 w 8265025"/>
              <a:gd name="connsiteY2" fmla="*/ 36992 h 684310"/>
              <a:gd name="connsiteX3" fmla="*/ 7317677 w 8265025"/>
              <a:gd name="connsiteY3" fmla="*/ 684310 h 684310"/>
              <a:gd name="connsiteX4" fmla="*/ 0 w 8265025"/>
              <a:gd name="connsiteY4" fmla="*/ 635015 h 684310"/>
              <a:gd name="connsiteX5" fmla="*/ 73978 w 8265025"/>
              <a:gd name="connsiteY5" fmla="*/ 0 h 684310"/>
              <a:gd name="connsiteX0" fmla="*/ 73978 w 7527271"/>
              <a:gd name="connsiteY0" fmla="*/ 0 h 684310"/>
              <a:gd name="connsiteX1" fmla="*/ 73978 w 7527271"/>
              <a:gd name="connsiteY1" fmla="*/ 0 h 684310"/>
              <a:gd name="connsiteX2" fmla="*/ 7527271 w 7527271"/>
              <a:gd name="connsiteY2" fmla="*/ 36992 h 684310"/>
              <a:gd name="connsiteX3" fmla="*/ 7317677 w 7527271"/>
              <a:gd name="connsiteY3" fmla="*/ 684310 h 684310"/>
              <a:gd name="connsiteX4" fmla="*/ 0 w 7527271"/>
              <a:gd name="connsiteY4" fmla="*/ 635015 h 684310"/>
              <a:gd name="connsiteX5" fmla="*/ 73978 w 7527271"/>
              <a:gd name="connsiteY5" fmla="*/ 0 h 684310"/>
              <a:gd name="connsiteX0" fmla="*/ 73978 w 7527271"/>
              <a:gd name="connsiteY0" fmla="*/ 0 h 684310"/>
              <a:gd name="connsiteX1" fmla="*/ 73978 w 7527271"/>
              <a:gd name="connsiteY1" fmla="*/ 0 h 684310"/>
              <a:gd name="connsiteX2" fmla="*/ 7527271 w 7527271"/>
              <a:gd name="connsiteY2" fmla="*/ 36992 h 684310"/>
              <a:gd name="connsiteX3" fmla="*/ 7317677 w 7527271"/>
              <a:gd name="connsiteY3" fmla="*/ 684310 h 684310"/>
              <a:gd name="connsiteX4" fmla="*/ 0 w 7527271"/>
              <a:gd name="connsiteY4" fmla="*/ 635015 h 684310"/>
              <a:gd name="connsiteX5" fmla="*/ 73978 w 7527271"/>
              <a:gd name="connsiteY5" fmla="*/ 0 h 684310"/>
              <a:gd name="connsiteX0" fmla="*/ 73978 w 7527271"/>
              <a:gd name="connsiteY0" fmla="*/ 0 h 684310"/>
              <a:gd name="connsiteX1" fmla="*/ 73978 w 7527271"/>
              <a:gd name="connsiteY1" fmla="*/ 0 h 684310"/>
              <a:gd name="connsiteX2" fmla="*/ 7527271 w 7527271"/>
              <a:gd name="connsiteY2" fmla="*/ 36992 h 684310"/>
              <a:gd name="connsiteX3" fmla="*/ 7317677 w 7527271"/>
              <a:gd name="connsiteY3" fmla="*/ 684310 h 684310"/>
              <a:gd name="connsiteX4" fmla="*/ 0 w 7527271"/>
              <a:gd name="connsiteY4" fmla="*/ 635015 h 684310"/>
              <a:gd name="connsiteX5" fmla="*/ 73978 w 7527271"/>
              <a:gd name="connsiteY5" fmla="*/ 0 h 684310"/>
              <a:gd name="connsiteX0" fmla="*/ 73978 w 7527271"/>
              <a:gd name="connsiteY0" fmla="*/ 0 h 684310"/>
              <a:gd name="connsiteX1" fmla="*/ 73978 w 7527271"/>
              <a:gd name="connsiteY1" fmla="*/ 0 h 684310"/>
              <a:gd name="connsiteX2" fmla="*/ 7527271 w 7527271"/>
              <a:gd name="connsiteY2" fmla="*/ 36992 h 684310"/>
              <a:gd name="connsiteX3" fmla="*/ 7317677 w 7527271"/>
              <a:gd name="connsiteY3" fmla="*/ 684310 h 684310"/>
              <a:gd name="connsiteX4" fmla="*/ 0 w 7527271"/>
              <a:gd name="connsiteY4" fmla="*/ 635015 h 684310"/>
              <a:gd name="connsiteX5" fmla="*/ 73978 w 7527271"/>
              <a:gd name="connsiteY5" fmla="*/ 0 h 684310"/>
              <a:gd name="connsiteX0" fmla="*/ 73978 w 7527271"/>
              <a:gd name="connsiteY0" fmla="*/ 0 h 686357"/>
              <a:gd name="connsiteX1" fmla="*/ 73978 w 7527271"/>
              <a:gd name="connsiteY1" fmla="*/ 0 h 686357"/>
              <a:gd name="connsiteX2" fmla="*/ 7527271 w 7527271"/>
              <a:gd name="connsiteY2" fmla="*/ 36992 h 686357"/>
              <a:gd name="connsiteX3" fmla="*/ 7317677 w 7527271"/>
              <a:gd name="connsiteY3" fmla="*/ 684310 h 686357"/>
              <a:gd name="connsiteX4" fmla="*/ 0 w 7527271"/>
              <a:gd name="connsiteY4" fmla="*/ 635015 h 686357"/>
              <a:gd name="connsiteX5" fmla="*/ 73978 w 7527271"/>
              <a:gd name="connsiteY5" fmla="*/ 0 h 68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7271" h="686357">
                <a:moveTo>
                  <a:pt x="73978" y="0"/>
                </a:moveTo>
                <a:lnTo>
                  <a:pt x="73978" y="0"/>
                </a:lnTo>
                <a:lnTo>
                  <a:pt x="7527271" y="36992"/>
                </a:lnTo>
                <a:cubicBezTo>
                  <a:pt x="7510993" y="242511"/>
                  <a:pt x="7321862" y="683247"/>
                  <a:pt x="7317677" y="684310"/>
                </a:cubicBezTo>
                <a:cubicBezTo>
                  <a:pt x="7338073" y="686357"/>
                  <a:pt x="2439226" y="651447"/>
                  <a:pt x="0" y="635015"/>
                </a:cubicBezTo>
                <a:lnTo>
                  <a:pt x="73978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423" name="Title 1">
            <a:extLst>
              <a:ext uri="{FF2B5EF4-FFF2-40B4-BE49-F238E27FC236}">
                <a16:creationId xmlns:a16="http://schemas.microsoft.com/office/drawing/2014/main" id="{7D0927E5-BDC8-035E-331C-07A7F878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822325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Subjective Bayesianism</a:t>
            </a:r>
          </a:p>
        </p:txBody>
      </p:sp>
      <p:sp>
        <p:nvSpPr>
          <p:cNvPr id="60424" name="Content Placeholder 2">
            <a:extLst>
              <a:ext uri="{FF2B5EF4-FFF2-40B4-BE49-F238E27FC236}">
                <a16:creationId xmlns:a16="http://schemas.microsoft.com/office/drawing/2014/main" id="{A35F9728-33E7-F7EC-FE02-1A0BE351C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0425" name="Slide Number Placeholder 3">
            <a:extLst>
              <a:ext uri="{FF2B5EF4-FFF2-40B4-BE49-F238E27FC236}">
                <a16:creationId xmlns:a16="http://schemas.microsoft.com/office/drawing/2014/main" id="{455E904F-2065-690C-FF42-AC179149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5490CFB-CC3E-904C-A1B4-CD59B1154B5A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43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60426" name="TextBox 4">
            <a:extLst>
              <a:ext uri="{FF2B5EF4-FFF2-40B4-BE49-F238E27FC236}">
                <a16:creationId xmlns:a16="http://schemas.microsoft.com/office/drawing/2014/main" id="{7A655CAE-D301-C556-4CEF-DC20CA11B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133475"/>
            <a:ext cx="29400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imes" pitchFamily="2" charset="0"/>
              </a:rPr>
              <a:t>Prior probabilities</a:t>
            </a:r>
            <a:r>
              <a:rPr lang="en-US" altLang="en-US" sz="1800">
                <a:latin typeface="Times" pitchFamily="2" charset="0"/>
              </a:rPr>
              <a:t> introduced as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arbitrary opinion.</a:t>
            </a:r>
          </a:p>
        </p:txBody>
      </p:sp>
      <p:sp>
        <p:nvSpPr>
          <p:cNvPr id="60427" name="TextBox 5">
            <a:extLst>
              <a:ext uri="{FF2B5EF4-FFF2-40B4-BE49-F238E27FC236}">
                <a16:creationId xmlns:a16="http://schemas.microsoft.com/office/drawing/2014/main" id="{94E669EE-78C3-64AF-F223-093BC869D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1233488"/>
            <a:ext cx="415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imes" pitchFamily="2" charset="0"/>
              </a:rPr>
              <a:t>Symmetry </a:t>
            </a:r>
            <a:r>
              <a:rPr lang="en-US" altLang="en-US" sz="1800">
                <a:latin typeface="Times" pitchFamily="2" charset="0"/>
              </a:rPr>
              <a:t>of symmetry theorem broken.</a:t>
            </a:r>
          </a:p>
          <a:p>
            <a:pPr eaLnBrk="1" hangingPunct="1"/>
            <a:r>
              <a:rPr lang="en-US" altLang="en-US" sz="2000">
                <a:latin typeface="Times" pitchFamily="2" charset="0"/>
              </a:rPr>
              <a:t>Malicious </a:t>
            </a:r>
            <a:r>
              <a:rPr lang="en-US" altLang="en-US" sz="1800">
                <a:latin typeface="Times" pitchFamily="2" charset="0"/>
              </a:rPr>
              <a:t>disjunctive refinement blocked.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2C174124-0F98-8892-8FBC-E57DD906BDF6}"/>
              </a:ext>
            </a:extLst>
          </p:cNvPr>
          <p:cNvSpPr/>
          <p:nvPr/>
        </p:nvSpPr>
        <p:spPr>
          <a:xfrm>
            <a:off x="3365500" y="1485900"/>
            <a:ext cx="542925" cy="28416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" name="Group 23">
            <a:extLst>
              <a:ext uri="{FF2B5EF4-FFF2-40B4-BE49-F238E27FC236}">
                <a16:creationId xmlns:a16="http://schemas.microsoft.com/office/drawing/2014/main" id="{999C7852-CB9D-EEE6-6F40-70B15A0DB568}"/>
              </a:ext>
            </a:extLst>
          </p:cNvPr>
          <p:cNvGrpSpPr>
            <a:grpSpLocks/>
          </p:cNvGrpSpPr>
          <p:nvPr/>
        </p:nvGrpSpPr>
        <p:grpSpPr bwMode="auto">
          <a:xfrm>
            <a:off x="566738" y="2024063"/>
            <a:ext cx="4460875" cy="1630362"/>
            <a:chOff x="567165" y="2023483"/>
            <a:chExt cx="4459875" cy="16305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6AD1EF4-DEA0-0CE7-E95D-8E9D4F5B72AF}"/>
                </a:ext>
              </a:extLst>
            </p:cNvPr>
            <p:cNvSpPr/>
            <p:nvPr/>
          </p:nvSpPr>
          <p:spPr>
            <a:xfrm>
              <a:off x="1774981" y="2928485"/>
              <a:ext cx="2109315" cy="288966"/>
            </a:xfrm>
            <a:custGeom>
              <a:avLst/>
              <a:gdLst>
                <a:gd name="connsiteX0" fmla="*/ 92473 w 2108376"/>
                <a:gd name="connsiteY0" fmla="*/ 0 h 289764"/>
                <a:gd name="connsiteX1" fmla="*/ 2108376 w 2108376"/>
                <a:gd name="connsiteY1" fmla="*/ 67817 h 289764"/>
                <a:gd name="connsiteX2" fmla="*/ 2089881 w 2108376"/>
                <a:gd name="connsiteY2" fmla="*/ 265103 h 289764"/>
                <a:gd name="connsiteX3" fmla="*/ 0 w 2108376"/>
                <a:gd name="connsiteY3" fmla="*/ 289764 h 289764"/>
                <a:gd name="connsiteX4" fmla="*/ 92473 w 2108376"/>
                <a:gd name="connsiteY4" fmla="*/ 0 h 28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376" h="289764">
                  <a:moveTo>
                    <a:pt x="92473" y="0"/>
                  </a:moveTo>
                  <a:lnTo>
                    <a:pt x="2108376" y="67817"/>
                  </a:lnTo>
                  <a:lnTo>
                    <a:pt x="2089881" y="265103"/>
                  </a:lnTo>
                  <a:lnTo>
                    <a:pt x="0" y="289764"/>
                  </a:lnTo>
                  <a:lnTo>
                    <a:pt x="92473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434" name="TextBox 9">
              <a:extLst>
                <a:ext uri="{FF2B5EF4-FFF2-40B4-BE49-F238E27FC236}">
                  <a16:creationId xmlns:a16="http://schemas.microsoft.com/office/drawing/2014/main" id="{A4FD320C-A403-42FB-2D45-6458851508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1199" y="2023483"/>
              <a:ext cx="8486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BUT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34B6B7-4D2F-3A63-271B-8FEE038C4699}"/>
                </a:ext>
              </a:extLst>
            </p:cNvPr>
            <p:cNvSpPr txBox="1"/>
            <p:nvPr/>
          </p:nvSpPr>
          <p:spPr>
            <a:xfrm>
              <a:off x="567165" y="2453755"/>
              <a:ext cx="4459875" cy="12003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912813" indent="-912813">
                <a:defRPr/>
              </a:pPr>
              <a:r>
                <a:rPr lang="en-US" sz="2400" dirty="0" err="1">
                  <a:latin typeface="Times"/>
                  <a:ea typeface="ＭＳ Ｐゴシック" pitchFamily="-106" charset="-128"/>
                  <a:cs typeface="Times"/>
                </a:rPr>
                <a:t>P(hypothesis</a:t>
              </a:r>
              <a:r>
                <a:rPr lang="en-US" sz="2400" dirty="0">
                  <a:latin typeface="Times"/>
                  <a:ea typeface="ＭＳ Ｐゴシック" pitchFamily="-106" charset="-128"/>
                  <a:cs typeface="Times"/>
                </a:rPr>
                <a:t> | evidence)</a:t>
              </a:r>
              <a:br>
                <a:rPr lang="en-US" sz="2400" dirty="0">
                  <a:latin typeface="Times"/>
                  <a:ea typeface="ＭＳ Ｐゴシック" pitchFamily="-106" charset="-128"/>
                  <a:cs typeface="Times"/>
                </a:rPr>
              </a:br>
              <a:r>
                <a:rPr lang="en-US" sz="2400" dirty="0">
                  <a:latin typeface="Times"/>
                  <a:ea typeface="ＭＳ Ｐゴシック" pitchFamily="-106" charset="-128"/>
                  <a:cs typeface="Times"/>
                </a:rPr>
                <a:t>= arbitrary opinion</a:t>
              </a:r>
            </a:p>
            <a:p>
              <a:pPr marL="912813" indent="857250">
                <a:defRPr/>
              </a:pPr>
              <a:r>
                <a:rPr lang="en-US" sz="2400" dirty="0">
                  <a:latin typeface="Times"/>
                  <a:ea typeface="ＭＳ Ｐゴシック" pitchFamily="-106" charset="-128"/>
                  <a:cs typeface="Times"/>
                </a:rPr>
                <a:t>+ evidential warrant</a:t>
              </a:r>
            </a:p>
          </p:txBody>
        </p:sp>
      </p:grpSp>
      <p:grpSp>
        <p:nvGrpSpPr>
          <p:cNvPr id="11" name="Group 37">
            <a:extLst>
              <a:ext uri="{FF2B5EF4-FFF2-40B4-BE49-F238E27FC236}">
                <a16:creationId xmlns:a16="http://schemas.microsoft.com/office/drawing/2014/main" id="{76E3AE35-EEE9-5796-5084-DE5002973D78}"/>
              </a:ext>
            </a:extLst>
          </p:cNvPr>
          <p:cNvGrpSpPr>
            <a:grpSpLocks/>
          </p:cNvGrpSpPr>
          <p:nvPr/>
        </p:nvGrpSpPr>
        <p:grpSpPr bwMode="auto">
          <a:xfrm>
            <a:off x="6369050" y="3465513"/>
            <a:ext cx="2625725" cy="1014412"/>
            <a:chOff x="6368280" y="3464836"/>
            <a:chExt cx="2626223" cy="1015663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949B6DA-6998-08BF-E264-2A6C6037A523}"/>
                </a:ext>
              </a:extLst>
            </p:cNvPr>
            <p:cNvSpPr/>
            <p:nvPr/>
          </p:nvSpPr>
          <p:spPr>
            <a:xfrm>
              <a:off x="6368280" y="3539540"/>
              <a:ext cx="887581" cy="418028"/>
            </a:xfrm>
            <a:custGeom>
              <a:avLst/>
              <a:gdLst>
                <a:gd name="connsiteX0" fmla="*/ 357561 w 2089881"/>
                <a:gd name="connsiteY0" fmla="*/ 0 h 2385927"/>
                <a:gd name="connsiteX1" fmla="*/ 406880 w 2089881"/>
                <a:gd name="connsiteY1" fmla="*/ 0 h 2385927"/>
                <a:gd name="connsiteX2" fmla="*/ 2089881 w 2089881"/>
                <a:gd name="connsiteY2" fmla="*/ 147964 h 2385927"/>
                <a:gd name="connsiteX3" fmla="*/ 1960420 w 2089881"/>
                <a:gd name="connsiteY3" fmla="*/ 2385927 h 2385927"/>
                <a:gd name="connsiteX4" fmla="*/ 0 w 2089881"/>
                <a:gd name="connsiteY4" fmla="*/ 2126989 h 2385927"/>
                <a:gd name="connsiteX5" fmla="*/ 357561 w 2089881"/>
                <a:gd name="connsiteY5" fmla="*/ 0 h 238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881" h="2385927">
                  <a:moveTo>
                    <a:pt x="357561" y="0"/>
                  </a:moveTo>
                  <a:lnTo>
                    <a:pt x="406880" y="0"/>
                  </a:lnTo>
                  <a:lnTo>
                    <a:pt x="2089881" y="147964"/>
                  </a:lnTo>
                  <a:lnTo>
                    <a:pt x="1960420" y="2385927"/>
                  </a:lnTo>
                  <a:lnTo>
                    <a:pt x="0" y="2126989"/>
                  </a:lnTo>
                  <a:lnTo>
                    <a:pt x="357561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432" name="TextBox 18">
              <a:extLst>
                <a:ext uri="{FF2B5EF4-FFF2-40B4-BE49-F238E27FC236}">
                  <a16:creationId xmlns:a16="http://schemas.microsoft.com/office/drawing/2014/main" id="{CD5D593B-99D7-94D6-76E4-CC492223E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9929" y="3464836"/>
              <a:ext cx="256457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Escape</a:t>
              </a:r>
              <a:r>
                <a:rPr lang="en-US" altLang="en-US" sz="1800">
                  <a:latin typeface="Times" pitchFamily="2" charset="0"/>
                </a:rPr>
                <a:t>: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Tempered Bayesianism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Use only </a:t>
              </a:r>
              <a:r>
                <a:rPr lang="en-US" altLang="en-US" sz="1800" i="1">
                  <a:latin typeface="Times" pitchFamily="2" charset="0"/>
                </a:rPr>
                <a:t>sensible </a:t>
              </a:r>
              <a:r>
                <a:rPr lang="en-US" altLang="en-US" sz="1800">
                  <a:latin typeface="Times" pitchFamily="2" charset="0"/>
                </a:rPr>
                <a:t>priors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571194F9-9659-372C-30E7-B5DF8A32623E}"/>
              </a:ext>
            </a:extLst>
          </p:cNvPr>
          <p:cNvSpPr/>
          <p:nvPr/>
        </p:nvSpPr>
        <p:spPr>
          <a:xfrm>
            <a:off x="474663" y="350838"/>
            <a:ext cx="7083425" cy="944562"/>
          </a:xfrm>
          <a:custGeom>
            <a:avLst/>
            <a:gdLst>
              <a:gd name="connsiteX0" fmla="*/ 246593 w 5887423"/>
              <a:gd name="connsiteY0" fmla="*/ 0 h 943273"/>
              <a:gd name="connsiteX1" fmla="*/ 5788785 w 5887423"/>
              <a:gd name="connsiteY1" fmla="*/ 487049 h 943273"/>
              <a:gd name="connsiteX2" fmla="*/ 5887423 w 5887423"/>
              <a:gd name="connsiteY2" fmla="*/ 924778 h 943273"/>
              <a:gd name="connsiteX3" fmla="*/ 0 w 5887423"/>
              <a:gd name="connsiteY3" fmla="*/ 943273 h 943273"/>
              <a:gd name="connsiteX4" fmla="*/ 246593 w 5887423"/>
              <a:gd name="connsiteY4" fmla="*/ 0 h 94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7423" h="943273">
                <a:moveTo>
                  <a:pt x="246593" y="0"/>
                </a:moveTo>
                <a:lnTo>
                  <a:pt x="5788785" y="487049"/>
                </a:lnTo>
                <a:lnTo>
                  <a:pt x="5887423" y="924778"/>
                </a:lnTo>
                <a:lnTo>
                  <a:pt x="0" y="943273"/>
                </a:lnTo>
                <a:lnTo>
                  <a:pt x="246593" y="0"/>
                </a:lnTo>
                <a:close/>
              </a:path>
            </a:pathLst>
          </a:custGeom>
          <a:solidFill>
            <a:srgbClr val="CAC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42" name="Title 1">
            <a:extLst>
              <a:ext uri="{FF2B5EF4-FFF2-40B4-BE49-F238E27FC236}">
                <a16:creationId xmlns:a16="http://schemas.microsoft.com/office/drawing/2014/main" id="{036A2883-8543-563D-7A5A-53FFF18AABE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8DCFF"/>
          </a:solidFill>
        </p:spPr>
        <p:txBody>
          <a:bodyPr/>
          <a:lstStyle/>
          <a:p>
            <a:r>
              <a:rPr lang="en-US" altLang="en-US" sz="3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Subjective Bayesian</a:t>
            </a:r>
            <a:b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</a:br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Confirmation Measures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2965D992-FF78-88EE-C579-DE1F570A3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A8F11DBD-E7E0-85B9-6236-69AE50FA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56759CA-1D44-D04E-BE60-93934C59FA7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61445" name="TextBox 4">
            <a:extLst>
              <a:ext uri="{FF2B5EF4-FFF2-40B4-BE49-F238E27FC236}">
                <a16:creationId xmlns:a16="http://schemas.microsoft.com/office/drawing/2014/main" id="{338BF013-1FFA-ABB2-ED37-88ADB66AD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665288"/>
            <a:ext cx="1462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>
                <a:latin typeface="Times" pitchFamily="2" charset="0"/>
              </a:rPr>
              <a:t>e. g. Distance measure</a:t>
            </a:r>
          </a:p>
        </p:txBody>
      </p:sp>
      <p:sp>
        <p:nvSpPr>
          <p:cNvPr id="61446" name="TextBox 5">
            <a:extLst>
              <a:ext uri="{FF2B5EF4-FFF2-40B4-BE49-F238E27FC236}">
                <a16:creationId xmlns:a16="http://schemas.microsoft.com/office/drawing/2014/main" id="{AF31CF6D-13A8-7E17-C7D1-43574A55C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1774825"/>
            <a:ext cx="3125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d(H,E,B) = P(H|E&amp;B) – P(H|B)</a:t>
            </a: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D30FBDB1-024B-9662-7974-375BC57873CA}"/>
              </a:ext>
            </a:extLst>
          </p:cNvPr>
          <p:cNvGrpSpPr>
            <a:grpSpLocks/>
          </p:cNvGrpSpPr>
          <p:nvPr/>
        </p:nvGrpSpPr>
        <p:grpSpPr bwMode="auto">
          <a:xfrm>
            <a:off x="660400" y="2749550"/>
            <a:ext cx="2465388" cy="3095625"/>
            <a:chOff x="659636" y="2749674"/>
            <a:chExt cx="2465939" cy="3094923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047D36E-0EEC-CC0C-BE5B-CCA51BC2FBBE}"/>
                </a:ext>
              </a:extLst>
            </p:cNvPr>
            <p:cNvSpPr/>
            <p:nvPr/>
          </p:nvSpPr>
          <p:spPr>
            <a:xfrm>
              <a:off x="659636" y="2879819"/>
              <a:ext cx="2243639" cy="2964778"/>
            </a:xfrm>
            <a:custGeom>
              <a:avLst/>
              <a:gdLst>
                <a:gd name="connsiteX0" fmla="*/ 0 w 2052892"/>
                <a:gd name="connsiteY0" fmla="*/ 0 h 3119584"/>
                <a:gd name="connsiteX1" fmla="*/ 2052892 w 2052892"/>
                <a:gd name="connsiteY1" fmla="*/ 191120 h 3119584"/>
                <a:gd name="connsiteX2" fmla="*/ 1941924 w 2052892"/>
                <a:gd name="connsiteY2" fmla="*/ 3119584 h 3119584"/>
                <a:gd name="connsiteX3" fmla="*/ 18494 w 2052892"/>
                <a:gd name="connsiteY3" fmla="*/ 2891472 h 3119584"/>
                <a:gd name="connsiteX4" fmla="*/ 0 w 2052892"/>
                <a:gd name="connsiteY4" fmla="*/ 0 h 3119584"/>
                <a:gd name="connsiteX0" fmla="*/ 191111 w 2244003"/>
                <a:gd name="connsiteY0" fmla="*/ 0 h 3119584"/>
                <a:gd name="connsiteX1" fmla="*/ 2244003 w 2244003"/>
                <a:gd name="connsiteY1" fmla="*/ 191120 h 3119584"/>
                <a:gd name="connsiteX2" fmla="*/ 2133035 w 2244003"/>
                <a:gd name="connsiteY2" fmla="*/ 3119584 h 3119584"/>
                <a:gd name="connsiteX3" fmla="*/ 0 w 2244003"/>
                <a:gd name="connsiteY3" fmla="*/ 2891472 h 3119584"/>
                <a:gd name="connsiteX4" fmla="*/ 191111 w 2244003"/>
                <a:gd name="connsiteY4" fmla="*/ 0 h 311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4003" h="3119584">
                  <a:moveTo>
                    <a:pt x="191111" y="0"/>
                  </a:moveTo>
                  <a:lnTo>
                    <a:pt x="2244003" y="191120"/>
                  </a:lnTo>
                  <a:lnTo>
                    <a:pt x="2133035" y="3119584"/>
                  </a:lnTo>
                  <a:lnTo>
                    <a:pt x="0" y="2891472"/>
                  </a:lnTo>
                  <a:lnTo>
                    <a:pt x="191111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457" name="TextBox 6">
              <a:extLst>
                <a:ext uri="{FF2B5EF4-FFF2-40B4-BE49-F238E27FC236}">
                  <a16:creationId xmlns:a16="http://schemas.microsoft.com/office/drawing/2014/main" id="{BD873923-623E-9233-517C-C7C6B6337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2254" y="2749674"/>
              <a:ext cx="224400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i="1">
                  <a:latin typeface="Times" pitchFamily="2" charset="0"/>
                </a:rPr>
                <a:t>Either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the confirmation measure</a:t>
              </a:r>
            </a:p>
          </p:txBody>
        </p:sp>
        <p:sp>
          <p:nvSpPr>
            <p:cNvPr id="61458" name="TextBox 7">
              <a:extLst>
                <a:ext uri="{FF2B5EF4-FFF2-40B4-BE49-F238E27FC236}">
                  <a16:creationId xmlns:a16="http://schemas.microsoft.com/office/drawing/2014/main" id="{68CA4EDE-E083-10ED-100C-906C61AF6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338" y="3822415"/>
              <a:ext cx="175697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is dependent on an arbitrary prior</a:t>
              </a:r>
            </a:p>
          </p:txBody>
        </p:sp>
        <p:sp>
          <p:nvSpPr>
            <p:cNvPr id="61459" name="TextBox 8">
              <a:extLst>
                <a:ext uri="{FF2B5EF4-FFF2-40B4-BE49-F238E27FC236}">
                  <a16:creationId xmlns:a16="http://schemas.microsoft.com/office/drawing/2014/main" id="{E7768671-24FC-F1D7-BE7D-63C5DA4AB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1715" y="4623890"/>
              <a:ext cx="4814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i="1">
                  <a:latin typeface="Times" pitchFamily="2" charset="0"/>
                </a:rPr>
                <a:t>or</a:t>
              </a:r>
              <a:endParaRPr lang="en-US" altLang="en-US" sz="1800" i="1">
                <a:latin typeface="Times" pitchFamily="2" charset="0"/>
              </a:endParaRPr>
            </a:p>
          </p:txBody>
        </p:sp>
        <p:sp>
          <p:nvSpPr>
            <p:cNvPr id="61460" name="TextBox 9">
              <a:extLst>
                <a:ext uri="{FF2B5EF4-FFF2-40B4-BE49-F238E27FC236}">
                  <a16:creationId xmlns:a16="http://schemas.microsoft.com/office/drawing/2014/main" id="{ABD927C3-57A0-DCF5-AFB0-F5376B23A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925" y="5147930"/>
              <a:ext cx="23056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is NOT dependent on an arbitrary prior.</a:t>
              </a:r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8D69A91F-ACDD-2931-5948-3D40D7C6B7F5}"/>
              </a:ext>
            </a:extLst>
          </p:cNvPr>
          <p:cNvGrpSpPr>
            <a:grpSpLocks/>
          </p:cNvGrpSpPr>
          <p:nvPr/>
        </p:nvGrpSpPr>
        <p:grpSpPr bwMode="auto">
          <a:xfrm>
            <a:off x="3106738" y="3724275"/>
            <a:ext cx="4827587" cy="1014413"/>
            <a:chOff x="3107080" y="3723773"/>
            <a:chExt cx="4827071" cy="1015663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3C8289A-D379-C1FC-6DAB-F25E865CE594}"/>
                </a:ext>
              </a:extLst>
            </p:cNvPr>
            <p:cNvSpPr/>
            <p:nvPr/>
          </p:nvSpPr>
          <p:spPr>
            <a:xfrm>
              <a:off x="5578553" y="3803246"/>
              <a:ext cx="790490" cy="346501"/>
            </a:xfrm>
            <a:custGeom>
              <a:avLst/>
              <a:gdLst>
                <a:gd name="connsiteX0" fmla="*/ 18494 w 789099"/>
                <a:gd name="connsiteY0" fmla="*/ 0 h 345251"/>
                <a:gd name="connsiteX1" fmla="*/ 789099 w 789099"/>
                <a:gd name="connsiteY1" fmla="*/ 98643 h 345251"/>
                <a:gd name="connsiteX2" fmla="*/ 739781 w 789099"/>
                <a:gd name="connsiteY2" fmla="*/ 345251 h 345251"/>
                <a:gd name="connsiteX3" fmla="*/ 0 w 789099"/>
                <a:gd name="connsiteY3" fmla="*/ 265103 h 345251"/>
                <a:gd name="connsiteX4" fmla="*/ 18494 w 789099"/>
                <a:gd name="connsiteY4" fmla="*/ 0 h 34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099" h="345251">
                  <a:moveTo>
                    <a:pt x="18494" y="0"/>
                  </a:moveTo>
                  <a:lnTo>
                    <a:pt x="789099" y="98643"/>
                  </a:lnTo>
                  <a:lnTo>
                    <a:pt x="739781" y="345251"/>
                  </a:lnTo>
                  <a:lnTo>
                    <a:pt x="0" y="265103"/>
                  </a:lnTo>
                  <a:lnTo>
                    <a:pt x="18494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1246EDDA-DF2F-A4BB-DD3A-1886CFD57E77}"/>
                </a:ext>
              </a:extLst>
            </p:cNvPr>
            <p:cNvSpPr/>
            <p:nvPr/>
          </p:nvSpPr>
          <p:spPr>
            <a:xfrm>
              <a:off x="3107080" y="4044843"/>
              <a:ext cx="2133372" cy="27020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455" name="TextBox 11">
              <a:extLst>
                <a:ext uri="{FF2B5EF4-FFF2-40B4-BE49-F238E27FC236}">
                  <a16:creationId xmlns:a16="http://schemas.microsoft.com/office/drawing/2014/main" id="{F433C838-AF57-6CC5-8C0B-EC3E1C4D1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0687" y="3723773"/>
              <a:ext cx="237346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Fails </a:t>
              </a:r>
              <a:r>
                <a:rPr lang="en-US" altLang="en-US" sz="2000">
                  <a:latin typeface="Times" pitchFamily="2" charset="0"/>
                </a:rPr>
                <a:t>to</a:t>
              </a:r>
              <a:r>
                <a:rPr lang="en-US" altLang="en-US" sz="1800">
                  <a:latin typeface="Times" pitchFamily="2" charset="0"/>
                </a:rPr>
                <a:t> provide an objective measure of inductive support.</a:t>
              </a:r>
            </a:p>
          </p:txBody>
        </p: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78720DA4-CFBC-9C3C-A3C9-A50DD10C78A6}"/>
              </a:ext>
            </a:extLst>
          </p:cNvPr>
          <p:cNvGrpSpPr>
            <a:grpSpLocks/>
          </p:cNvGrpSpPr>
          <p:nvPr/>
        </p:nvGrpSpPr>
        <p:grpSpPr bwMode="auto">
          <a:xfrm>
            <a:off x="3106738" y="4994275"/>
            <a:ext cx="5160962" cy="954088"/>
            <a:chOff x="3107080" y="4993800"/>
            <a:chExt cx="5159971" cy="955282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AAA3C44-5DEF-AFEF-21EC-A146E5528366}"/>
                </a:ext>
              </a:extLst>
            </p:cNvPr>
            <p:cNvSpPr/>
            <p:nvPr/>
          </p:nvSpPr>
          <p:spPr>
            <a:xfrm>
              <a:off x="5584691" y="5073274"/>
              <a:ext cx="1288802" cy="346508"/>
            </a:xfrm>
            <a:custGeom>
              <a:avLst/>
              <a:gdLst>
                <a:gd name="connsiteX0" fmla="*/ 18494 w 789099"/>
                <a:gd name="connsiteY0" fmla="*/ 0 h 345251"/>
                <a:gd name="connsiteX1" fmla="*/ 789099 w 789099"/>
                <a:gd name="connsiteY1" fmla="*/ 98643 h 345251"/>
                <a:gd name="connsiteX2" fmla="*/ 739781 w 789099"/>
                <a:gd name="connsiteY2" fmla="*/ 345251 h 345251"/>
                <a:gd name="connsiteX3" fmla="*/ 0 w 789099"/>
                <a:gd name="connsiteY3" fmla="*/ 265103 h 345251"/>
                <a:gd name="connsiteX4" fmla="*/ 18494 w 789099"/>
                <a:gd name="connsiteY4" fmla="*/ 0 h 34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099" h="345251">
                  <a:moveTo>
                    <a:pt x="18494" y="0"/>
                  </a:moveTo>
                  <a:lnTo>
                    <a:pt x="789099" y="98643"/>
                  </a:lnTo>
                  <a:lnTo>
                    <a:pt x="739781" y="345251"/>
                  </a:lnTo>
                  <a:lnTo>
                    <a:pt x="0" y="265103"/>
                  </a:lnTo>
                  <a:lnTo>
                    <a:pt x="18494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451" name="TextBox 12">
              <a:extLst>
                <a:ext uri="{FF2B5EF4-FFF2-40B4-BE49-F238E27FC236}">
                  <a16:creationId xmlns:a16="http://schemas.microsoft.com/office/drawing/2014/main" id="{E943DC6C-9BA2-4CFA-4AD1-D4B804583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3015" y="4993800"/>
              <a:ext cx="2694036" cy="95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Is subject</a:t>
              </a:r>
              <a:r>
                <a:rPr lang="en-US" altLang="en-US" sz="2000">
                  <a:latin typeface="Times" pitchFamily="2" charset="0"/>
                </a:rPr>
                <a:t> to</a:t>
              </a:r>
              <a:r>
                <a:rPr lang="en-US" altLang="en-US" sz="1800">
                  <a:latin typeface="Times" pitchFamily="2" charset="0"/>
                </a:rPr>
                <a:t> the triviality result</a:t>
              </a:r>
            </a:p>
            <a:p>
              <a:pPr eaLnBrk="1" hangingPunct="1"/>
              <a:r>
                <a:rPr lang="en-US" altLang="en-US" sz="1400">
                  <a:latin typeface="Times" pitchFamily="2" charset="0"/>
                </a:rPr>
                <a:t>or its use is incomplete.</a:t>
              </a:r>
              <a:endParaRPr lang="en-US" altLang="en-US" sz="1800">
                <a:latin typeface="Times" pitchFamily="2" charset="0"/>
              </a:endParaRP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B6D1D18C-BFAA-57EE-440B-19139901653F}"/>
                </a:ext>
              </a:extLst>
            </p:cNvPr>
            <p:cNvSpPr/>
            <p:nvPr/>
          </p:nvSpPr>
          <p:spPr>
            <a:xfrm>
              <a:off x="3107080" y="5364151"/>
              <a:ext cx="2133190" cy="27021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B0A5A2B-F59D-94A0-FCEB-BBB216F3EEA5}"/>
              </a:ext>
            </a:extLst>
          </p:cNvPr>
          <p:cNvSpPr/>
          <p:nvPr/>
        </p:nvSpPr>
        <p:spPr>
          <a:xfrm>
            <a:off x="2427288" y="1160463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466" name="Title 1">
            <a:extLst>
              <a:ext uri="{FF2B5EF4-FFF2-40B4-BE49-F238E27FC236}">
                <a16:creationId xmlns:a16="http://schemas.microsoft.com/office/drawing/2014/main" id="{FEFFEA37-28B2-4DCD-9E49-630C229B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592138"/>
            <a:ext cx="5106988" cy="5232400"/>
          </a:xfrm>
        </p:spPr>
        <p:txBody>
          <a:bodyPr/>
          <a:lstStyle/>
          <a:p>
            <a:pPr algn="r"/>
            <a:r>
              <a:rPr lang="en-US" altLang="en-US" sz="8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Conclusion</a:t>
            </a:r>
            <a:endParaRPr lang="en-US" altLang="en-US" sz="48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EE9458CE-FA80-7061-EE61-841F9DC37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F75D5C68-6C40-8360-5E2B-C23CEBFF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8E028C9-DBE5-CC4D-A5CA-8CFA8E21223A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E0FF3639-8281-C785-FF14-F028697E2859}"/>
              </a:ext>
            </a:extLst>
          </p:cNvPr>
          <p:cNvSpPr/>
          <p:nvPr/>
        </p:nvSpPr>
        <p:spPr>
          <a:xfrm>
            <a:off x="522288" y="700088"/>
            <a:ext cx="7972425" cy="1122362"/>
          </a:xfrm>
          <a:custGeom>
            <a:avLst/>
            <a:gdLst>
              <a:gd name="connsiteX0" fmla="*/ 209604 w 5813445"/>
              <a:gd name="connsiteY0" fmla="*/ 0 h 1535131"/>
              <a:gd name="connsiteX1" fmla="*/ 0 w 5813445"/>
              <a:gd name="connsiteY1" fmla="*/ 1535131 h 1535131"/>
              <a:gd name="connsiteX2" fmla="*/ 5776455 w 5813445"/>
              <a:gd name="connsiteY2" fmla="*/ 1337845 h 1535131"/>
              <a:gd name="connsiteX3" fmla="*/ 5813445 w 5813445"/>
              <a:gd name="connsiteY3" fmla="*/ 1152890 h 1535131"/>
              <a:gd name="connsiteX4" fmla="*/ 209604 w 5813445"/>
              <a:gd name="connsiteY4" fmla="*/ 0 h 1535131"/>
              <a:gd name="connsiteX0" fmla="*/ 209604 w 5813445"/>
              <a:gd name="connsiteY0" fmla="*/ 0 h 1535131"/>
              <a:gd name="connsiteX1" fmla="*/ 0 w 5813445"/>
              <a:gd name="connsiteY1" fmla="*/ 1535131 h 1535131"/>
              <a:gd name="connsiteX2" fmla="*/ 5776455 w 5813445"/>
              <a:gd name="connsiteY2" fmla="*/ 1337845 h 1535131"/>
              <a:gd name="connsiteX3" fmla="*/ 5813445 w 5813445"/>
              <a:gd name="connsiteY3" fmla="*/ 387089 h 1535131"/>
              <a:gd name="connsiteX4" fmla="*/ 209604 w 5813445"/>
              <a:gd name="connsiteY4" fmla="*/ 0 h 153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3445" h="1535131">
                <a:moveTo>
                  <a:pt x="209604" y="0"/>
                </a:moveTo>
                <a:lnTo>
                  <a:pt x="0" y="1535131"/>
                </a:lnTo>
                <a:lnTo>
                  <a:pt x="5776455" y="1337845"/>
                </a:lnTo>
                <a:lnTo>
                  <a:pt x="5813445" y="387089"/>
                </a:lnTo>
                <a:lnTo>
                  <a:pt x="209604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41471312-4876-3B3A-7E56-7010950BB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65A1796B-85C5-5BAA-D41F-65F302E2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5D64530-489B-0447-A178-B2D67F1ECEA7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46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63492" name="TextBox 4">
            <a:extLst>
              <a:ext uri="{FF2B5EF4-FFF2-40B4-BE49-F238E27FC236}">
                <a16:creationId xmlns:a16="http://schemas.microsoft.com/office/drawing/2014/main" id="{C4C7C7B2-4C82-A014-6495-999DD260E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2879725"/>
            <a:ext cx="44624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latin typeface="Times" pitchFamily="2" charset="0"/>
              </a:rPr>
              <a:t>It is merely inference that conforms with such-and-such a calculus.</a:t>
            </a:r>
          </a:p>
        </p:txBody>
      </p:sp>
      <p:sp>
        <p:nvSpPr>
          <p:cNvPr id="63493" name="Title 1">
            <a:extLst>
              <a:ext uri="{FF2B5EF4-FFF2-40B4-BE49-F238E27FC236}">
                <a16:creationId xmlns:a16="http://schemas.microsoft.com/office/drawing/2014/main" id="{AFA75145-6275-FFB2-8301-1E31CEEE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631825"/>
            <a:ext cx="8024813" cy="1003300"/>
          </a:xfrm>
        </p:spPr>
        <p:txBody>
          <a:bodyPr/>
          <a:lstStyle/>
          <a:p>
            <a:r>
              <a:rPr lang="en-US" altLang="en-US" sz="6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What is</a:t>
            </a:r>
            <a:r>
              <a:rPr lang="en-US" altLang="en-US" sz="5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inductive</a:t>
            </a:r>
            <a:r>
              <a:rPr lang="en-US" altLang="en-US" sz="48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inference?</a:t>
            </a:r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F3108B7A-7B69-56C6-FCB3-DCCE2A904542}"/>
              </a:ext>
            </a:extLst>
          </p:cNvPr>
          <p:cNvSpPr/>
          <p:nvPr/>
        </p:nvSpPr>
        <p:spPr>
          <a:xfrm>
            <a:off x="-373063" y="1776413"/>
            <a:ext cx="6311901" cy="4838700"/>
          </a:xfrm>
          <a:prstGeom prst="mathMultiply">
            <a:avLst>
              <a:gd name="adj1" fmla="val 12438"/>
            </a:avLst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841A8084-205F-1689-08FD-9DB2A60BF42A}"/>
              </a:ext>
            </a:extLst>
          </p:cNvPr>
          <p:cNvGrpSpPr>
            <a:grpSpLocks/>
          </p:cNvGrpSpPr>
          <p:nvPr/>
        </p:nvGrpSpPr>
        <p:grpSpPr bwMode="auto">
          <a:xfrm>
            <a:off x="4979988" y="2576513"/>
            <a:ext cx="3725862" cy="3624262"/>
            <a:chOff x="4665131" y="405342"/>
            <a:chExt cx="3726658" cy="3624679"/>
          </a:xfrm>
        </p:grpSpPr>
        <p:grpSp>
          <p:nvGrpSpPr>
            <p:cNvPr id="63496" name="Group 22">
              <a:extLst>
                <a:ext uri="{FF2B5EF4-FFF2-40B4-BE49-F238E27FC236}">
                  <a16:creationId xmlns:a16="http://schemas.microsoft.com/office/drawing/2014/main" id="{6D2F7EDE-CB80-F66C-6C3C-337B04A9CE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5131" y="626004"/>
              <a:ext cx="3726658" cy="3404017"/>
              <a:chOff x="4665131" y="626004"/>
              <a:chExt cx="3726658" cy="3404017"/>
            </a:xfrm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5142E44-DCBC-5EF0-F042-C0C827B7B610}"/>
                  </a:ext>
                </a:extLst>
              </p:cNvPr>
              <p:cNvSpPr/>
              <p:nvPr/>
            </p:nvSpPr>
            <p:spPr>
              <a:xfrm flipH="1">
                <a:off x="4665131" y="626029"/>
                <a:ext cx="3436084" cy="3403992"/>
              </a:xfrm>
              <a:custGeom>
                <a:avLst/>
                <a:gdLst>
                  <a:gd name="connsiteX0" fmla="*/ 440267 w 3183467"/>
                  <a:gd name="connsiteY0" fmla="*/ 0 h 2514600"/>
                  <a:gd name="connsiteX1" fmla="*/ 440267 w 3183467"/>
                  <a:gd name="connsiteY1" fmla="*/ 0 h 2514600"/>
                  <a:gd name="connsiteX2" fmla="*/ 3183467 w 3183467"/>
                  <a:gd name="connsiteY2" fmla="*/ 330200 h 2514600"/>
                  <a:gd name="connsiteX3" fmla="*/ 2878667 w 3183467"/>
                  <a:gd name="connsiteY3" fmla="*/ 2514600 h 2514600"/>
                  <a:gd name="connsiteX4" fmla="*/ 0 w 3183467"/>
                  <a:gd name="connsiteY4" fmla="*/ 2142066 h 2514600"/>
                  <a:gd name="connsiteX5" fmla="*/ 440267 w 3183467"/>
                  <a:gd name="connsiteY5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3467" h="2514600">
                    <a:moveTo>
                      <a:pt x="440267" y="0"/>
                    </a:moveTo>
                    <a:lnTo>
                      <a:pt x="440267" y="0"/>
                    </a:lnTo>
                    <a:lnTo>
                      <a:pt x="3183467" y="330200"/>
                    </a:lnTo>
                    <a:lnTo>
                      <a:pt x="2878667" y="2514600"/>
                    </a:lnTo>
                    <a:lnTo>
                      <a:pt x="0" y="2142066"/>
                    </a:lnTo>
                    <a:lnTo>
                      <a:pt x="440267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3499" name="TextBox 14">
                <a:extLst>
                  <a:ext uri="{FF2B5EF4-FFF2-40B4-BE49-F238E27FC236}">
                    <a16:creationId xmlns:a16="http://schemas.microsoft.com/office/drawing/2014/main" id="{D2113D7D-4143-E417-D9F6-8669ED5336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1401" y="719666"/>
                <a:ext cx="3540388" cy="3231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There will always be</a:t>
                </a:r>
              </a:p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 </a:t>
                </a:r>
                <a:r>
                  <a:rPr lang="en-US" altLang="en-US" sz="3200">
                    <a:latin typeface="Times" pitchFamily="2" charset="0"/>
                  </a:rPr>
                  <a:t>a bit missing</a:t>
                </a:r>
                <a:endParaRPr lang="en-US" altLang="en-US" sz="1800">
                  <a:latin typeface="Times" pitchFamily="2" charset="0"/>
                </a:endParaRPr>
              </a:p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 in formal accounts of inductive inference.</a:t>
                </a:r>
              </a:p>
              <a:p>
                <a:pPr eaLnBrk="1" hangingPunct="1"/>
                <a:endParaRPr lang="en-US" altLang="en-US" sz="1800">
                  <a:latin typeface="Times" pitchFamily="2" charset="0"/>
                </a:endParaRPr>
              </a:p>
              <a:p>
                <a:pPr eaLnBrk="1" hangingPunct="1"/>
                <a:r>
                  <a:rPr lang="en-US" altLang="en-US" sz="2000">
                    <a:latin typeface="Times" pitchFamily="2" charset="0"/>
                  </a:rPr>
                  <a:t>Priors must</a:t>
                </a:r>
                <a:r>
                  <a:rPr lang="en-US" altLang="en-US" sz="1800">
                    <a:latin typeface="Times" pitchFamily="2" charset="0"/>
                  </a:rPr>
                  <a:t> be set </a:t>
                </a:r>
                <a:r>
                  <a:rPr lang="ja-JP" altLang="en-US" sz="1800">
                    <a:latin typeface="Times" pitchFamily="2" charset="0"/>
                  </a:rPr>
                  <a:t>“</a:t>
                </a:r>
                <a:r>
                  <a:rPr lang="en-US" altLang="ja-JP" sz="1800">
                    <a:latin typeface="Times" pitchFamily="2" charset="0"/>
                  </a:rPr>
                  <a:t>sensibly.</a:t>
                </a:r>
                <a:r>
                  <a:rPr lang="ja-JP" altLang="en-US" sz="1800">
                    <a:latin typeface="Times" pitchFamily="2" charset="0"/>
                  </a:rPr>
                  <a:t>”</a:t>
                </a:r>
                <a:br>
                  <a:rPr lang="en-US" altLang="ja-JP" sz="1800">
                    <a:latin typeface="Times" pitchFamily="2" charset="0"/>
                  </a:rPr>
                </a:br>
                <a:r>
                  <a:rPr lang="en-US" altLang="ja-JP" sz="1800">
                    <a:latin typeface="Times" pitchFamily="2" charset="0"/>
                  </a:rPr>
                  <a:t>   Preferred partitions chosen.</a:t>
                </a:r>
                <a:endParaRPr lang="en-US" altLang="ja-JP" sz="1600">
                  <a:latin typeface="Times" pitchFamily="2" charset="0"/>
                </a:endParaRPr>
              </a:p>
              <a:p>
                <a:pPr eaLnBrk="1" hangingPunct="1"/>
                <a:r>
                  <a:rPr lang="en-US" altLang="en-US" sz="1600">
                    <a:latin typeface="Times" pitchFamily="2" charset="0"/>
                  </a:rPr>
                  <a:t>       …</a:t>
                </a:r>
              </a:p>
              <a:p>
                <a:pPr eaLnBrk="1" hangingPunct="1"/>
                <a:r>
                  <a:rPr lang="en-US" altLang="en-US" sz="1600">
                    <a:latin typeface="Times" pitchFamily="2" charset="0"/>
                  </a:rPr>
                  <a:t>      External inductive content is always</a:t>
                </a:r>
              </a:p>
              <a:p>
                <a:pPr eaLnBrk="1" hangingPunct="1"/>
                <a:r>
                  <a:rPr lang="en-US" altLang="en-US" sz="1600">
                    <a:latin typeface="Times" pitchFamily="2" charset="0"/>
                  </a:rPr>
                  <a:t>         needed to escape triviality</a:t>
                </a:r>
                <a:endParaRPr lang="en-US" altLang="en-US" sz="1800">
                  <a:latin typeface="Times" pitchFamily="2" charset="0"/>
                </a:endParaRPr>
              </a:p>
              <a:p>
                <a:pPr eaLnBrk="1" hangingPunct="1"/>
                <a:r>
                  <a:rPr lang="en-US" altLang="en-US" sz="1400">
                    <a:latin typeface="Times" pitchFamily="2" charset="0"/>
                  </a:rPr>
                  <a:t>             </a:t>
                </a:r>
              </a:p>
            </p:txBody>
          </p:sp>
        </p:grpSp>
        <p:pic>
          <p:nvPicPr>
            <p:cNvPr id="63497" name="Picture 24" descr="apple.png">
              <a:extLst>
                <a:ext uri="{FF2B5EF4-FFF2-40B4-BE49-F238E27FC236}">
                  <a16:creationId xmlns:a16="http://schemas.microsoft.com/office/drawing/2014/main" id="{225E1DE4-2F62-D187-096F-45B3B7FC3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072" y="405342"/>
              <a:ext cx="906462" cy="101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249BEFD2-4D9E-171F-73F7-0F49F5FE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A0787634-690F-F624-A421-4BA4F8565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018EB08A-079D-8863-7CB0-F9B48058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5CFD6C3-501A-C24E-B0C4-591E373E5424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47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66564" name="Picture 4" descr="No_rules.jpg">
            <a:extLst>
              <a:ext uri="{FF2B5EF4-FFF2-40B4-BE49-F238E27FC236}">
                <a16:creationId xmlns:a16="http://schemas.microsoft.com/office/drawing/2014/main" id="{69532043-8BC1-04F8-31E7-15B701328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265113"/>
            <a:ext cx="83835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6" descr="incomplete mon lisa cropped small.png">
            <a:extLst>
              <a:ext uri="{FF2B5EF4-FFF2-40B4-BE49-F238E27FC236}">
                <a16:creationId xmlns:a16="http://schemas.microsoft.com/office/drawing/2014/main" id="{BB382225-6389-4030-0E70-274F9124F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6304">
            <a:off x="928688" y="147638"/>
            <a:ext cx="7526337" cy="752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Title 1">
            <a:extLst>
              <a:ext uri="{FF2B5EF4-FFF2-40B4-BE49-F238E27FC236}">
                <a16:creationId xmlns:a16="http://schemas.microsoft.com/office/drawing/2014/main" id="{495FA0A3-00A6-9C9A-19D3-BECCD820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60338"/>
            <a:ext cx="8008938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</a:t>
            </a:r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939EDC79-D726-A4E9-BB9B-310577451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E5C15384-EB5E-67AF-4717-AC315B37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D98C28C-2B46-4F48-8129-889652F56739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6D4D422C-9C1A-6AD9-FA0A-FD6EC242D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2857500"/>
            <a:ext cx="91440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3800" i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 pitchFamily="-107" charset="0"/>
                <a:cs typeface="Arial Black"/>
              </a:rPr>
              <a:t>The End</a:t>
            </a:r>
          </a:p>
        </p:txBody>
      </p:sp>
      <p:sp>
        <p:nvSpPr>
          <p:cNvPr id="80901" name="TextBox 5">
            <a:extLst>
              <a:ext uri="{FF2B5EF4-FFF2-40B4-BE49-F238E27FC236}">
                <a16:creationId xmlns:a16="http://schemas.microsoft.com/office/drawing/2014/main" id="{F8283B95-2558-AF7B-6605-CE0F03F0F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32100"/>
            <a:ext cx="9144000" cy="2254250"/>
          </a:xfrm>
          <a:prstGeom prst="rect">
            <a:avLst/>
          </a:prstGeom>
          <a:solidFill>
            <a:schemeClr val="bg1">
              <a:alpha val="59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3800" i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 pitchFamily="-107" charset="0"/>
                <a:cs typeface="Arial Black"/>
              </a:rPr>
              <a:t>The End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87151800-59B1-A122-BAF5-2D30B8A078D8}"/>
              </a:ext>
            </a:extLst>
          </p:cNvPr>
          <p:cNvSpPr/>
          <p:nvPr/>
        </p:nvSpPr>
        <p:spPr>
          <a:xfrm>
            <a:off x="2427288" y="1143000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706" name="Title 1">
            <a:extLst>
              <a:ext uri="{FF2B5EF4-FFF2-40B4-BE49-F238E27FC236}">
                <a16:creationId xmlns:a16="http://schemas.microsoft.com/office/drawing/2014/main" id="{E8A3EB88-6C1E-DF36-7A75-CC4D75B1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150" y="2628900"/>
            <a:ext cx="4872038" cy="1003300"/>
          </a:xfrm>
        </p:spPr>
        <p:txBody>
          <a:bodyPr/>
          <a:lstStyle/>
          <a:p>
            <a:pPr algn="r"/>
            <a:r>
              <a:rPr lang="en-US" altLang="en-US" sz="7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Appendices</a:t>
            </a:r>
            <a:endParaRPr lang="en-US" altLang="en-US" sz="60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id="{0C5E927C-5F0D-421E-421E-7A798C624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B38B61E7-B0CD-F8E7-5001-0308E3A1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84EEF5E-4F74-0B42-9F3B-7CC47F0FA103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3F26328A-76F7-52BE-BE51-8B31C17B2A97}"/>
              </a:ext>
            </a:extLst>
          </p:cNvPr>
          <p:cNvSpPr/>
          <p:nvPr/>
        </p:nvSpPr>
        <p:spPr>
          <a:xfrm>
            <a:off x="2427288" y="1143000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E86CC863-BE3A-3912-8352-17169299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1989138"/>
            <a:ext cx="4656138" cy="1477962"/>
          </a:xfrm>
        </p:spPr>
        <p:txBody>
          <a:bodyPr/>
          <a:lstStyle/>
          <a:p>
            <a:pPr algn="r"/>
            <a:r>
              <a:rPr lang="en-US" altLang="en-US" sz="5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 Path to Completeness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BAB17A3-AACC-53C2-4218-634C2346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69E042F-E54F-D84F-AFE7-CD7A1B395EEA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C69EE-B81F-F995-B042-2CFC55841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094B5DD5-5219-1334-E221-BE72B860B8AB}"/>
              </a:ext>
            </a:extLst>
          </p:cNvPr>
          <p:cNvSpPr/>
          <p:nvPr/>
        </p:nvSpPr>
        <p:spPr>
          <a:xfrm>
            <a:off x="654050" y="1947863"/>
            <a:ext cx="4340225" cy="4057650"/>
          </a:xfrm>
          <a:custGeom>
            <a:avLst/>
            <a:gdLst>
              <a:gd name="connsiteX0" fmla="*/ 1078847 w 4340048"/>
              <a:gd name="connsiteY0" fmla="*/ 0 h 4056693"/>
              <a:gd name="connsiteX1" fmla="*/ 4340048 w 4340048"/>
              <a:gd name="connsiteY1" fmla="*/ 974100 h 4056693"/>
              <a:gd name="connsiteX2" fmla="*/ 3612597 w 4340048"/>
              <a:gd name="connsiteY2" fmla="*/ 4056693 h 4056693"/>
              <a:gd name="connsiteX3" fmla="*/ 0 w 4340048"/>
              <a:gd name="connsiteY3" fmla="*/ 3279880 h 4056693"/>
              <a:gd name="connsiteX4" fmla="*/ 1078847 w 4340048"/>
              <a:gd name="connsiteY4" fmla="*/ 0 h 405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0048" h="4056693">
                <a:moveTo>
                  <a:pt x="1078847" y="0"/>
                </a:moveTo>
                <a:lnTo>
                  <a:pt x="4340048" y="974100"/>
                </a:lnTo>
                <a:lnTo>
                  <a:pt x="3612597" y="4056693"/>
                </a:lnTo>
                <a:lnTo>
                  <a:pt x="0" y="3279880"/>
                </a:lnTo>
                <a:lnTo>
                  <a:pt x="1078847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9DD3A7C-2938-008B-EF46-8584E973621E}"/>
              </a:ext>
            </a:extLst>
          </p:cNvPr>
          <p:cNvSpPr/>
          <p:nvPr/>
        </p:nvSpPr>
        <p:spPr>
          <a:xfrm>
            <a:off x="615950" y="403225"/>
            <a:ext cx="7500938" cy="747713"/>
          </a:xfrm>
          <a:custGeom>
            <a:avLst/>
            <a:gdLst>
              <a:gd name="connsiteX0" fmla="*/ 66147 w 7501074"/>
              <a:gd name="connsiteY0" fmla="*/ 0 h 747484"/>
              <a:gd name="connsiteX1" fmla="*/ 7428312 w 7501074"/>
              <a:gd name="connsiteY1" fmla="*/ 350590 h 747484"/>
              <a:gd name="connsiteX2" fmla="*/ 7501074 w 7501074"/>
              <a:gd name="connsiteY2" fmla="*/ 628416 h 747484"/>
              <a:gd name="connsiteX3" fmla="*/ 0 w 7501074"/>
              <a:gd name="connsiteY3" fmla="*/ 747484 h 747484"/>
              <a:gd name="connsiteX4" fmla="*/ 66147 w 7501074"/>
              <a:gd name="connsiteY4" fmla="*/ 0 h 74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1074" h="747484">
                <a:moveTo>
                  <a:pt x="66147" y="0"/>
                </a:moveTo>
                <a:lnTo>
                  <a:pt x="7428312" y="350590"/>
                </a:lnTo>
                <a:lnTo>
                  <a:pt x="7501074" y="628416"/>
                </a:lnTo>
                <a:lnTo>
                  <a:pt x="0" y="747484"/>
                </a:lnTo>
                <a:lnTo>
                  <a:pt x="66147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731" name="Title 1">
            <a:extLst>
              <a:ext uri="{FF2B5EF4-FFF2-40B4-BE49-F238E27FC236}">
                <a16:creationId xmlns:a16="http://schemas.microsoft.com/office/drawing/2014/main" id="{E77E6278-FD13-4A58-9E66-E31B3A61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 condition</a:t>
            </a:r>
          </a:p>
        </p:txBody>
      </p:sp>
      <p:sp>
        <p:nvSpPr>
          <p:cNvPr id="73732" name="Content Placeholder 2">
            <a:extLst>
              <a:ext uri="{FF2B5EF4-FFF2-40B4-BE49-F238E27FC236}">
                <a16:creationId xmlns:a16="http://schemas.microsoft.com/office/drawing/2014/main" id="{DC9CD0D8-1555-4FDF-BBA4-DE4940C6B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3733" name="Slide Number Placeholder 3">
            <a:extLst>
              <a:ext uri="{FF2B5EF4-FFF2-40B4-BE49-F238E27FC236}">
                <a16:creationId xmlns:a16="http://schemas.microsoft.com/office/drawing/2014/main" id="{10B66048-DFB3-E6D6-0E61-DEB7469E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445D361-BB3C-184C-A842-A65C5548C5D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50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73734" name="Rectangle 5">
            <a:extLst>
              <a:ext uri="{FF2B5EF4-FFF2-40B4-BE49-F238E27FC236}">
                <a16:creationId xmlns:a16="http://schemas.microsoft.com/office/drawing/2014/main" id="{C20EF57B-CACD-4882-D054-50CFC6389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8" y="1522413"/>
            <a:ext cx="46069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latin typeface="Times" pitchFamily="2" charset="0"/>
              </a:rPr>
              <a:t>Asymptotic Stability Under</a:t>
            </a:r>
          </a:p>
          <a:p>
            <a:pPr eaLnBrk="1" hangingPunct="1"/>
            <a:r>
              <a:rPr lang="en-US" altLang="en-US" i="1">
                <a:latin typeface="Times" pitchFamily="2" charset="0"/>
              </a:rPr>
              <a:t>Disjunctive Refinement</a:t>
            </a:r>
          </a:p>
          <a:p>
            <a:pPr eaLnBrk="1" hangingPunct="1"/>
            <a:endParaRPr lang="en-US" altLang="en-US" sz="1800" i="1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For some fixed set of propositions {A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..., A</a:t>
            </a:r>
            <a:r>
              <a:rPr lang="en-US" altLang="en-US" sz="1800" baseline="-25000">
                <a:latin typeface="Times" pitchFamily="2" charset="0"/>
              </a:rPr>
              <a:t>m</a:t>
            </a:r>
            <a:r>
              <a:rPr lang="en-US" altLang="en-US" sz="1800">
                <a:latin typeface="Times" pitchFamily="2" charset="0"/>
              </a:rPr>
              <a:t>} of the explicit or implicit definition of a deductively definable logic of induction,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for each strength [A</a:t>
            </a:r>
            <a:r>
              <a:rPr lang="en-US" altLang="en-US" sz="1800" baseline="-25000">
                <a:latin typeface="Times" pitchFamily="2" charset="0"/>
              </a:rPr>
              <a:t>i</a:t>
            </a:r>
            <a:r>
              <a:rPr lang="en-US" altLang="en-US" sz="1800">
                <a:latin typeface="Times" pitchFamily="2" charset="0"/>
              </a:rPr>
              <a:t>| A</a:t>
            </a:r>
            <a:r>
              <a:rPr lang="en-US" altLang="en-US" sz="1800" baseline="-25000">
                <a:latin typeface="Times" pitchFamily="2" charset="0"/>
              </a:rPr>
              <a:t>k</a:t>
            </a:r>
            <a:r>
              <a:rPr lang="en-US" altLang="en-US" sz="1800">
                <a:latin typeface="Times" pitchFamily="2" charset="0"/>
              </a:rPr>
              <a:t>], i, k = 1, ..., m,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there exists a limiting value, possibly unique to that strength, [A</a:t>
            </a:r>
            <a:r>
              <a:rPr lang="en-US" altLang="en-US" sz="1800" baseline="-25000">
                <a:latin typeface="Times" pitchFamily="2" charset="0"/>
              </a:rPr>
              <a:t>i</a:t>
            </a:r>
            <a:r>
              <a:rPr lang="en-US" altLang="en-US" sz="1800">
                <a:latin typeface="Times" pitchFamily="2" charset="0"/>
              </a:rPr>
              <a:t>| A</a:t>
            </a:r>
            <a:r>
              <a:rPr lang="en-US" altLang="en-US" sz="1800" baseline="-25000">
                <a:latin typeface="Times" pitchFamily="2" charset="0"/>
              </a:rPr>
              <a:t>k</a:t>
            </a:r>
            <a:r>
              <a:rPr lang="en-US" altLang="en-US" sz="1800">
                <a:latin typeface="Times" pitchFamily="2" charset="0"/>
              </a:rPr>
              <a:t>]</a:t>
            </a:r>
            <a:r>
              <a:rPr lang="en-US" altLang="en-US" sz="1800" baseline="-25000">
                <a:latin typeface="Times" pitchFamily="2" charset="0"/>
              </a:rPr>
              <a:t>lim</a:t>
            </a:r>
            <a:r>
              <a:rPr lang="en-US" altLang="en-US" sz="1800">
                <a:latin typeface="Times" pitchFamily="2" charset="0"/>
              </a:rPr>
              <a:t> 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to which the strength converges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under all possible disjunctive refinements of the algebra.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45" descr="Venn A B overlay.png">
            <a:extLst>
              <a:ext uri="{FF2B5EF4-FFF2-40B4-BE49-F238E27FC236}">
                <a16:creationId xmlns:a16="http://schemas.microsoft.com/office/drawing/2014/main" id="{F38C1460-F525-F224-7213-D194C0C9E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2228850"/>
            <a:ext cx="10382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4" name="Picture 46" descr="Venn A B overlay.png">
            <a:extLst>
              <a:ext uri="{FF2B5EF4-FFF2-40B4-BE49-F238E27FC236}">
                <a16:creationId xmlns:a16="http://schemas.microsoft.com/office/drawing/2014/main" id="{36064DF4-508B-3B14-F1F2-78DAA8923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2228850"/>
            <a:ext cx="10382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Freeform 43">
            <a:extLst>
              <a:ext uri="{FF2B5EF4-FFF2-40B4-BE49-F238E27FC236}">
                <a16:creationId xmlns:a16="http://schemas.microsoft.com/office/drawing/2014/main" id="{FC348A3F-9D01-037C-1DD9-C8F767CE1BAD}"/>
              </a:ext>
            </a:extLst>
          </p:cNvPr>
          <p:cNvSpPr/>
          <p:nvPr/>
        </p:nvSpPr>
        <p:spPr>
          <a:xfrm>
            <a:off x="6369050" y="560388"/>
            <a:ext cx="1509713" cy="673100"/>
          </a:xfrm>
          <a:custGeom>
            <a:avLst/>
            <a:gdLst>
              <a:gd name="connsiteX0" fmla="*/ 283583 w 1510386"/>
              <a:gd name="connsiteY0" fmla="*/ 0 h 672005"/>
              <a:gd name="connsiteX1" fmla="*/ 332902 w 1510386"/>
              <a:gd name="connsiteY1" fmla="*/ 0 h 672005"/>
              <a:gd name="connsiteX2" fmla="*/ 1510386 w 1510386"/>
              <a:gd name="connsiteY2" fmla="*/ 80147 h 672005"/>
              <a:gd name="connsiteX3" fmla="*/ 1399419 w 1510386"/>
              <a:gd name="connsiteY3" fmla="*/ 672005 h 672005"/>
              <a:gd name="connsiteX4" fmla="*/ 0 w 1510386"/>
              <a:gd name="connsiteY4" fmla="*/ 554867 h 672005"/>
              <a:gd name="connsiteX5" fmla="*/ 283583 w 1510386"/>
              <a:gd name="connsiteY5" fmla="*/ 0 h 67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0386" h="672005">
                <a:moveTo>
                  <a:pt x="283583" y="0"/>
                </a:moveTo>
                <a:lnTo>
                  <a:pt x="332902" y="0"/>
                </a:lnTo>
                <a:lnTo>
                  <a:pt x="1510386" y="80147"/>
                </a:lnTo>
                <a:lnTo>
                  <a:pt x="1399419" y="672005"/>
                </a:lnTo>
                <a:lnTo>
                  <a:pt x="0" y="554867"/>
                </a:lnTo>
                <a:lnTo>
                  <a:pt x="283583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415E65FA-6766-1AB5-73A1-D999BCB1BB30}"/>
              </a:ext>
            </a:extLst>
          </p:cNvPr>
          <p:cNvSpPr/>
          <p:nvPr/>
        </p:nvSpPr>
        <p:spPr>
          <a:xfrm>
            <a:off x="517525" y="444500"/>
            <a:ext cx="4981575" cy="585788"/>
          </a:xfrm>
          <a:custGeom>
            <a:avLst/>
            <a:gdLst>
              <a:gd name="connsiteX0" fmla="*/ 215769 w 4981191"/>
              <a:gd name="connsiteY0" fmla="*/ 0 h 585693"/>
              <a:gd name="connsiteX1" fmla="*/ 4907213 w 4981191"/>
              <a:gd name="connsiteY1" fmla="*/ 252773 h 585693"/>
              <a:gd name="connsiteX2" fmla="*/ 4981191 w 4981191"/>
              <a:gd name="connsiteY2" fmla="*/ 579528 h 585693"/>
              <a:gd name="connsiteX3" fmla="*/ 0 w 4981191"/>
              <a:gd name="connsiteY3" fmla="*/ 585693 h 585693"/>
              <a:gd name="connsiteX4" fmla="*/ 215769 w 4981191"/>
              <a:gd name="connsiteY4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1191" h="585693">
                <a:moveTo>
                  <a:pt x="215769" y="0"/>
                </a:moveTo>
                <a:lnTo>
                  <a:pt x="4907213" y="252773"/>
                </a:lnTo>
                <a:lnTo>
                  <a:pt x="4981191" y="579528"/>
                </a:lnTo>
                <a:lnTo>
                  <a:pt x="0" y="585693"/>
                </a:lnTo>
                <a:lnTo>
                  <a:pt x="21576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757" name="Title 1">
            <a:extLst>
              <a:ext uri="{FF2B5EF4-FFF2-40B4-BE49-F238E27FC236}">
                <a16:creationId xmlns:a16="http://schemas.microsoft.com/office/drawing/2014/main" id="{0D0485D8-C056-6BF1-584F-5CB4F72E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232400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Continuity illustrated</a:t>
            </a:r>
          </a:p>
        </p:txBody>
      </p:sp>
      <p:sp>
        <p:nvSpPr>
          <p:cNvPr id="74758" name="Content Placeholder 2">
            <a:extLst>
              <a:ext uri="{FF2B5EF4-FFF2-40B4-BE49-F238E27FC236}">
                <a16:creationId xmlns:a16="http://schemas.microsoft.com/office/drawing/2014/main" id="{0F21C171-16BA-2918-9D5E-BDE8CED62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4759" name="Slide Number Placeholder 3">
            <a:extLst>
              <a:ext uri="{FF2B5EF4-FFF2-40B4-BE49-F238E27FC236}">
                <a16:creationId xmlns:a16="http://schemas.microsoft.com/office/drawing/2014/main" id="{B3D7F4D9-BDB4-F234-A48D-BCBB44B1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13605D2-6519-A944-8C88-B7FAECD5519C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51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74760" name="TextBox 6">
            <a:extLst>
              <a:ext uri="{FF2B5EF4-FFF2-40B4-BE49-F238E27FC236}">
                <a16:creationId xmlns:a16="http://schemas.microsoft.com/office/drawing/2014/main" id="{006157D6-A2D9-65F9-687C-E878D44F9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50" y="3230563"/>
            <a:ext cx="363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A</a:t>
            </a:r>
          </a:p>
        </p:txBody>
      </p:sp>
      <p:sp>
        <p:nvSpPr>
          <p:cNvPr id="74761" name="TextBox 7">
            <a:extLst>
              <a:ext uri="{FF2B5EF4-FFF2-40B4-BE49-F238E27FC236}">
                <a16:creationId xmlns:a16="http://schemas.microsoft.com/office/drawing/2014/main" id="{A0253764-82D5-207E-8584-0BC2CF579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013" y="315595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B</a:t>
            </a:r>
          </a:p>
        </p:txBody>
      </p:sp>
      <p:sp>
        <p:nvSpPr>
          <p:cNvPr id="74762" name="TextBox 8">
            <a:extLst>
              <a:ext uri="{FF2B5EF4-FFF2-40B4-BE49-F238E27FC236}">
                <a16:creationId xmlns:a16="http://schemas.microsoft.com/office/drawing/2014/main" id="{E91AE8A0-72CB-0CC6-3F72-E9D876535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3260725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C</a:t>
            </a:r>
          </a:p>
        </p:txBody>
      </p:sp>
      <p:sp>
        <p:nvSpPr>
          <p:cNvPr id="74763" name="TextBox 9">
            <a:extLst>
              <a:ext uri="{FF2B5EF4-FFF2-40B4-BE49-F238E27FC236}">
                <a16:creationId xmlns:a16="http://schemas.microsoft.com/office/drawing/2014/main" id="{3FEF7A2C-5CE2-25C2-4498-F3479BA8E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588" y="317500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D</a:t>
            </a:r>
          </a:p>
        </p:txBody>
      </p:sp>
      <p:sp>
        <p:nvSpPr>
          <p:cNvPr id="74764" name="TextBox 10">
            <a:extLst>
              <a:ext uri="{FF2B5EF4-FFF2-40B4-BE49-F238E27FC236}">
                <a16:creationId xmlns:a16="http://schemas.microsoft.com/office/drawing/2014/main" id="{E6AA4144-9178-168A-0D89-BA8450601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2608263"/>
            <a:ext cx="61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Times" pitchFamily="2" charset="0"/>
              </a:rPr>
              <a:t>0</a:t>
            </a:r>
            <a:endParaRPr lang="en-US" altLang="en-US" sz="1400">
              <a:latin typeface="Times" pitchFamily="2" charset="0"/>
            </a:endParaRPr>
          </a:p>
          <a:p>
            <a:pPr algn="ctr" eaLnBrk="1" hangingPunct="1"/>
            <a:r>
              <a:rPr lang="en-US" altLang="en-US" sz="1400">
                <a:latin typeface="Times" pitchFamily="2" charset="0"/>
              </a:rPr>
              <a:t>atoms</a:t>
            </a:r>
          </a:p>
        </p:txBody>
      </p:sp>
      <p:sp>
        <p:nvSpPr>
          <p:cNvPr id="74765" name="TextBox 11">
            <a:extLst>
              <a:ext uri="{FF2B5EF4-FFF2-40B4-BE49-F238E27FC236}">
                <a16:creationId xmlns:a16="http://schemas.microsoft.com/office/drawing/2014/main" id="{FDD0D75C-4BD8-65E7-C8F0-773E731A3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2601913"/>
            <a:ext cx="61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Times" pitchFamily="2" charset="0"/>
              </a:rPr>
              <a:t>10</a:t>
            </a:r>
            <a:endParaRPr lang="en-US" altLang="en-US" sz="1400">
              <a:latin typeface="Times" pitchFamily="2" charset="0"/>
            </a:endParaRPr>
          </a:p>
          <a:p>
            <a:pPr algn="ctr" eaLnBrk="1" hangingPunct="1"/>
            <a:r>
              <a:rPr lang="en-US" altLang="en-US" sz="1400">
                <a:latin typeface="Times" pitchFamily="2" charset="0"/>
              </a:rPr>
              <a:t>atoms</a:t>
            </a:r>
          </a:p>
        </p:txBody>
      </p:sp>
      <p:grpSp>
        <p:nvGrpSpPr>
          <p:cNvPr id="74766" name="Group 25">
            <a:extLst>
              <a:ext uri="{FF2B5EF4-FFF2-40B4-BE49-F238E27FC236}">
                <a16:creationId xmlns:a16="http://schemas.microsoft.com/office/drawing/2014/main" id="{1F179346-62B4-8E84-27F0-7330CF7C29A3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2090738"/>
            <a:ext cx="6056312" cy="1101725"/>
            <a:chOff x="1615187" y="2089998"/>
            <a:chExt cx="6055373" cy="1102990"/>
          </a:xfrm>
        </p:grpSpPr>
        <p:sp>
          <p:nvSpPr>
            <p:cNvPr id="74787" name="TextBox 12">
              <a:extLst>
                <a:ext uri="{FF2B5EF4-FFF2-40B4-BE49-F238E27FC236}">
                  <a16:creationId xmlns:a16="http://schemas.microsoft.com/office/drawing/2014/main" id="{C942D69D-38B6-1DCF-13AC-7ED2A7EBA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5187" y="2706517"/>
              <a:ext cx="88923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8" name="TextBox 13">
              <a:extLst>
                <a:ext uri="{FF2B5EF4-FFF2-40B4-BE49-F238E27FC236}">
                  <a16:creationId xmlns:a16="http://schemas.microsoft.com/office/drawing/2014/main" id="{8FAF43E6-9B07-7D9D-E772-F201E3A915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034" y="2089998"/>
              <a:ext cx="88923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15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9" name="TextBox 14">
              <a:extLst>
                <a:ext uri="{FF2B5EF4-FFF2-40B4-BE49-F238E27FC236}">
                  <a16:creationId xmlns:a16="http://schemas.microsoft.com/office/drawing/2014/main" id="{8233041E-AD38-102F-A792-22D567206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2477" y="2823656"/>
              <a:ext cx="88923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90" name="TextBox 15">
              <a:extLst>
                <a:ext uri="{FF2B5EF4-FFF2-40B4-BE49-F238E27FC236}">
                  <a16:creationId xmlns:a16="http://schemas.microsoft.com/office/drawing/2014/main" id="{82AE9F3B-2530-1406-15E6-DEF6BA855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324" y="2207137"/>
              <a:ext cx="88923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15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</p:grpSp>
      <p:sp>
        <p:nvSpPr>
          <p:cNvPr id="74767" name="TextBox 16">
            <a:extLst>
              <a:ext uri="{FF2B5EF4-FFF2-40B4-BE49-F238E27FC236}">
                <a16:creationId xmlns:a16="http://schemas.microsoft.com/office/drawing/2014/main" id="{42C05986-61AA-081C-EEFE-003B08BA9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175" y="419100"/>
            <a:ext cx="21955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Absolute differences in atom counts do not matter in the limit.</a:t>
            </a:r>
          </a:p>
        </p:txBody>
      </p:sp>
      <p:sp>
        <p:nvSpPr>
          <p:cNvPr id="74768" name="TextBox 17">
            <a:extLst>
              <a:ext uri="{FF2B5EF4-FFF2-40B4-BE49-F238E27FC236}">
                <a16:creationId xmlns:a16="http://schemas.microsoft.com/office/drawing/2014/main" id="{73E50C79-8EED-0A4F-E804-4532468FD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8763" y="4248150"/>
            <a:ext cx="1109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[A|B]</a:t>
            </a:r>
          </a:p>
        </p:txBody>
      </p:sp>
      <p:sp>
        <p:nvSpPr>
          <p:cNvPr id="74769" name="TextBox 18">
            <a:extLst>
              <a:ext uri="{FF2B5EF4-FFF2-40B4-BE49-F238E27FC236}">
                <a16:creationId xmlns:a16="http://schemas.microsoft.com/office/drawing/2014/main" id="{89B1A28B-AA1F-2F80-F2E4-6F33A2FE9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813" y="4316413"/>
            <a:ext cx="1109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[C|D]</a:t>
            </a:r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69F5CB9B-2D94-8685-D993-D35CCBEDE6D9}"/>
              </a:ext>
            </a:extLst>
          </p:cNvPr>
          <p:cNvGrpSpPr>
            <a:grpSpLocks/>
          </p:cNvGrpSpPr>
          <p:nvPr/>
        </p:nvGrpSpPr>
        <p:grpSpPr bwMode="auto">
          <a:xfrm>
            <a:off x="1597025" y="2120900"/>
            <a:ext cx="6170613" cy="1103313"/>
            <a:chOff x="1615187" y="2089998"/>
            <a:chExt cx="6170789" cy="1102990"/>
          </a:xfrm>
        </p:grpSpPr>
        <p:sp>
          <p:nvSpPr>
            <p:cNvPr id="74783" name="TextBox 27">
              <a:extLst>
                <a:ext uri="{FF2B5EF4-FFF2-40B4-BE49-F238E27FC236}">
                  <a16:creationId xmlns:a16="http://schemas.microsoft.com/office/drawing/2014/main" id="{C2B5A570-CEB4-76A6-DF3F-B974F488D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5187" y="2706517"/>
              <a:ext cx="100465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100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4" name="TextBox 28">
              <a:extLst>
                <a:ext uri="{FF2B5EF4-FFF2-40B4-BE49-F238E27FC236}">
                  <a16:creationId xmlns:a16="http://schemas.microsoft.com/office/drawing/2014/main" id="{E79BC177-33D5-F21C-5CB0-3F194F30F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034" y="2089998"/>
              <a:ext cx="100465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150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5" name="TextBox 29">
              <a:extLst>
                <a:ext uri="{FF2B5EF4-FFF2-40B4-BE49-F238E27FC236}">
                  <a16:creationId xmlns:a16="http://schemas.microsoft.com/office/drawing/2014/main" id="{9C170CAB-9568-C2D2-8A04-193D51742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2477" y="2823656"/>
              <a:ext cx="100465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100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6" name="TextBox 30">
              <a:extLst>
                <a:ext uri="{FF2B5EF4-FFF2-40B4-BE49-F238E27FC236}">
                  <a16:creationId xmlns:a16="http://schemas.microsoft.com/office/drawing/2014/main" id="{A409DB14-1FB1-4AC8-9F7E-AA2DD220DD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324" y="2207137"/>
              <a:ext cx="100465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150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id="{DA56832E-71AA-9609-E60E-FF0E870F36DE}"/>
              </a:ext>
            </a:extLst>
          </p:cNvPr>
          <p:cNvGrpSpPr>
            <a:grpSpLocks/>
          </p:cNvGrpSpPr>
          <p:nvPr/>
        </p:nvGrpSpPr>
        <p:grpSpPr bwMode="auto">
          <a:xfrm>
            <a:off x="1541463" y="2163763"/>
            <a:ext cx="6445250" cy="1103312"/>
            <a:chOff x="1615187" y="2089998"/>
            <a:chExt cx="6444775" cy="1102990"/>
          </a:xfrm>
        </p:grpSpPr>
        <p:sp>
          <p:nvSpPr>
            <p:cNvPr id="74779" name="TextBox 32">
              <a:extLst>
                <a:ext uri="{FF2B5EF4-FFF2-40B4-BE49-F238E27FC236}">
                  <a16:creationId xmlns:a16="http://schemas.microsoft.com/office/drawing/2014/main" id="{6FE7AC2D-3F23-2C53-FC7A-187067FFA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5187" y="2706517"/>
              <a:ext cx="123548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10000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0" name="TextBox 33">
              <a:extLst>
                <a:ext uri="{FF2B5EF4-FFF2-40B4-BE49-F238E27FC236}">
                  <a16:creationId xmlns:a16="http://schemas.microsoft.com/office/drawing/2014/main" id="{C4BC3DB6-F6B7-9418-13FB-2255D5D542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034" y="2089998"/>
              <a:ext cx="123548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15000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1" name="TextBox 34">
              <a:extLst>
                <a:ext uri="{FF2B5EF4-FFF2-40B4-BE49-F238E27FC236}">
                  <a16:creationId xmlns:a16="http://schemas.microsoft.com/office/drawing/2014/main" id="{A5441FED-2D33-8444-2260-49EEEA8A0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2477" y="2823656"/>
              <a:ext cx="123548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10000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2" name="TextBox 35">
              <a:extLst>
                <a:ext uri="{FF2B5EF4-FFF2-40B4-BE49-F238E27FC236}">
                  <a16:creationId xmlns:a16="http://schemas.microsoft.com/office/drawing/2014/main" id="{EA9D7822-6E99-D6A6-AFA5-41DAE167B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4478" y="2163981"/>
              <a:ext cx="123548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15000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</p:grpSp>
      <p:pic>
        <p:nvPicPr>
          <p:cNvPr id="74772" name="Picture 4" descr="Venn A B.png">
            <a:extLst>
              <a:ext uri="{FF2B5EF4-FFF2-40B4-BE49-F238E27FC236}">
                <a16:creationId xmlns:a16="http://schemas.microsoft.com/office/drawing/2014/main" id="{0173CADC-B75F-3C19-B9C0-C63A9E9AC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581150"/>
            <a:ext cx="349091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3" name="Picture 5" descr="Venn A B.png">
            <a:extLst>
              <a:ext uri="{FF2B5EF4-FFF2-40B4-BE49-F238E27FC236}">
                <a16:creationId xmlns:a16="http://schemas.microsoft.com/office/drawing/2014/main" id="{FBF63732-9434-8495-4EE1-EECF89B2A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581150"/>
            <a:ext cx="349091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4">
            <a:extLst>
              <a:ext uri="{FF2B5EF4-FFF2-40B4-BE49-F238E27FC236}">
                <a16:creationId xmlns:a16="http://schemas.microsoft.com/office/drawing/2014/main" id="{37CAC4D7-1FFA-1350-4E0A-C02BD814B045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4805363"/>
            <a:ext cx="1273175" cy="1606550"/>
            <a:chOff x="3708939" y="4804645"/>
            <a:chExt cx="1272252" cy="1606570"/>
          </a:xfrm>
        </p:grpSpPr>
        <p:sp>
          <p:nvSpPr>
            <p:cNvPr id="74775" name="TextBox 38">
              <a:extLst>
                <a:ext uri="{FF2B5EF4-FFF2-40B4-BE49-F238E27FC236}">
                  <a16:creationId xmlns:a16="http://schemas.microsoft.com/office/drawing/2014/main" id="{B53AB050-FCDA-12DD-83FA-EC5D73540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861" y="4944479"/>
              <a:ext cx="11343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converge</a:t>
              </a:r>
            </a:p>
          </p:txBody>
        </p:sp>
        <p:sp>
          <p:nvSpPr>
            <p:cNvPr id="40" name="Right Arrow 39">
              <a:extLst>
                <a:ext uri="{FF2B5EF4-FFF2-40B4-BE49-F238E27FC236}">
                  <a16:creationId xmlns:a16="http://schemas.microsoft.com/office/drawing/2014/main" id="{82CF4FAD-784C-D01F-A043-CD8E0268CA64}"/>
                </a:ext>
              </a:extLst>
            </p:cNvPr>
            <p:cNvSpPr/>
            <p:nvPr/>
          </p:nvSpPr>
          <p:spPr>
            <a:xfrm rot="3535436">
              <a:off x="3200089" y="5332545"/>
              <a:ext cx="1155714" cy="13801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Right Arrow 40">
              <a:extLst>
                <a:ext uri="{FF2B5EF4-FFF2-40B4-BE49-F238E27FC236}">
                  <a16:creationId xmlns:a16="http://schemas.microsoft.com/office/drawing/2014/main" id="{70DB4E28-5328-66C3-8590-FD821EAAE8C3}"/>
                </a:ext>
              </a:extLst>
            </p:cNvPr>
            <p:cNvSpPr/>
            <p:nvPr/>
          </p:nvSpPr>
          <p:spPr>
            <a:xfrm rot="18064564" flipH="1">
              <a:off x="4315292" y="5313496"/>
              <a:ext cx="1155714" cy="138012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778" name="TextBox 41">
              <a:extLst>
                <a:ext uri="{FF2B5EF4-FFF2-40B4-BE49-F238E27FC236}">
                  <a16:creationId xmlns:a16="http://schemas.microsoft.com/office/drawing/2014/main" id="{3F4CF5EF-00AC-B7D1-BA98-C495AACF7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6036" y="6041883"/>
              <a:ext cx="11527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same limit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4F42E33D-70F3-3B5C-E904-D0C37171593C}"/>
              </a:ext>
            </a:extLst>
          </p:cNvPr>
          <p:cNvSpPr/>
          <p:nvPr/>
        </p:nvSpPr>
        <p:spPr>
          <a:xfrm>
            <a:off x="1687513" y="1547813"/>
            <a:ext cx="4429125" cy="1371600"/>
          </a:xfrm>
          <a:custGeom>
            <a:avLst/>
            <a:gdLst>
              <a:gd name="connsiteX0" fmla="*/ 120045 w 4429051"/>
              <a:gd name="connsiteY0" fmla="*/ 0 h 1371126"/>
              <a:gd name="connsiteX1" fmla="*/ 4429051 w 4429051"/>
              <a:gd name="connsiteY1" fmla="*/ 113734 h 1371126"/>
              <a:gd name="connsiteX2" fmla="*/ 4372187 w 4429051"/>
              <a:gd name="connsiteY2" fmla="*/ 1371126 h 1371126"/>
              <a:gd name="connsiteX3" fmla="*/ 0 w 4429051"/>
              <a:gd name="connsiteY3" fmla="*/ 1137339 h 1371126"/>
              <a:gd name="connsiteX4" fmla="*/ 120045 w 4429051"/>
              <a:gd name="connsiteY4" fmla="*/ 0 h 137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9051" h="1371126">
                <a:moveTo>
                  <a:pt x="120045" y="0"/>
                </a:moveTo>
                <a:lnTo>
                  <a:pt x="4429051" y="113734"/>
                </a:lnTo>
                <a:lnTo>
                  <a:pt x="4372187" y="1371126"/>
                </a:lnTo>
                <a:lnTo>
                  <a:pt x="0" y="1137339"/>
                </a:lnTo>
                <a:lnTo>
                  <a:pt x="120045" y="0"/>
                </a:lnTo>
                <a:close/>
              </a:path>
            </a:pathLst>
          </a:custGeom>
          <a:solidFill>
            <a:srgbClr val="FFC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59202E7-63D7-3F3E-B46A-F2B5E142551B}"/>
              </a:ext>
            </a:extLst>
          </p:cNvPr>
          <p:cNvSpPr/>
          <p:nvPr/>
        </p:nvSpPr>
        <p:spPr>
          <a:xfrm>
            <a:off x="727075" y="411163"/>
            <a:ext cx="6499225" cy="725487"/>
          </a:xfrm>
          <a:custGeom>
            <a:avLst/>
            <a:gdLst>
              <a:gd name="connsiteX0" fmla="*/ 157955 w 6229735"/>
              <a:gd name="connsiteY0" fmla="*/ 0 h 726634"/>
              <a:gd name="connsiteX1" fmla="*/ 6014916 w 6229735"/>
              <a:gd name="connsiteY1" fmla="*/ 183238 h 726634"/>
              <a:gd name="connsiteX2" fmla="*/ 6229735 w 6229735"/>
              <a:gd name="connsiteY2" fmla="*/ 676085 h 726634"/>
              <a:gd name="connsiteX3" fmla="*/ 0 w 6229735"/>
              <a:gd name="connsiteY3" fmla="*/ 726634 h 726634"/>
              <a:gd name="connsiteX4" fmla="*/ 157955 w 6229735"/>
              <a:gd name="connsiteY4" fmla="*/ 0 h 72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9735" h="726634">
                <a:moveTo>
                  <a:pt x="157955" y="0"/>
                </a:moveTo>
                <a:lnTo>
                  <a:pt x="6014916" y="183238"/>
                </a:lnTo>
                <a:lnTo>
                  <a:pt x="6229735" y="676085"/>
                </a:lnTo>
                <a:lnTo>
                  <a:pt x="0" y="726634"/>
                </a:lnTo>
                <a:lnTo>
                  <a:pt x="157955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id="{84415ED2-90D6-F6C6-941F-995CD146B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023100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What IS inductive inference?</a:t>
            </a:r>
          </a:p>
        </p:txBody>
      </p:sp>
      <p:sp>
        <p:nvSpPr>
          <p:cNvPr id="18436" name="Content Placeholder 2">
            <a:extLst>
              <a:ext uri="{FF2B5EF4-FFF2-40B4-BE49-F238E27FC236}">
                <a16:creationId xmlns:a16="http://schemas.microsoft.com/office/drawing/2014/main" id="{5CFAEAA4-6646-DA70-8745-AC321C115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6FAFA55E-EE20-180F-57D2-30C2D79D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952EA60-DC7D-B74F-83E6-03ED6DE46D1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6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18438" name="TextBox 4">
            <a:extLst>
              <a:ext uri="{FF2B5EF4-FFF2-40B4-BE49-F238E27FC236}">
                <a16:creationId xmlns:a16="http://schemas.microsoft.com/office/drawing/2014/main" id="{C0CAEE73-41B0-A7C7-DDD3-0F87EFD52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0" y="-227013"/>
            <a:ext cx="8382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500">
                <a:latin typeface="Times" pitchFamily="2" charset="0"/>
              </a:rPr>
              <a:t>?</a:t>
            </a:r>
          </a:p>
        </p:txBody>
      </p:sp>
      <p:sp>
        <p:nvSpPr>
          <p:cNvPr id="18439" name="TextBox 5">
            <a:extLst>
              <a:ext uri="{FF2B5EF4-FFF2-40B4-BE49-F238E27FC236}">
                <a16:creationId xmlns:a16="http://schemas.microsoft.com/office/drawing/2014/main" id="{1FF69D84-2AF9-011D-8FA5-EEE6C78B5803}"/>
              </a:ext>
            </a:extLst>
          </p:cNvPr>
          <p:cNvSpPr txBox="1">
            <a:spLocks noChangeArrowheads="1"/>
          </p:cNvSpPr>
          <p:nvPr/>
        </p:nvSpPr>
        <p:spPr bwMode="auto">
          <a:xfrm rot="-1055122">
            <a:off x="7367588" y="179388"/>
            <a:ext cx="6397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0">
                <a:latin typeface="Times" pitchFamily="2" charset="0"/>
              </a:rPr>
              <a:t>?</a:t>
            </a:r>
          </a:p>
        </p:txBody>
      </p:sp>
      <p:sp>
        <p:nvSpPr>
          <p:cNvPr id="18440" name="TextBox 6">
            <a:extLst>
              <a:ext uri="{FF2B5EF4-FFF2-40B4-BE49-F238E27FC236}">
                <a16:creationId xmlns:a16="http://schemas.microsoft.com/office/drawing/2014/main" id="{60AD998B-DAD3-8C7A-1F3F-847DFB745DAC}"/>
              </a:ext>
            </a:extLst>
          </p:cNvPr>
          <p:cNvSpPr txBox="1">
            <a:spLocks noChangeArrowheads="1"/>
          </p:cNvSpPr>
          <p:nvPr/>
        </p:nvSpPr>
        <p:spPr bwMode="auto">
          <a:xfrm rot="764033">
            <a:off x="8258175" y="53975"/>
            <a:ext cx="6397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0">
                <a:latin typeface="Times" pitchFamily="2" charset="0"/>
              </a:rPr>
              <a:t>?</a:t>
            </a:r>
          </a:p>
        </p:txBody>
      </p:sp>
      <p:sp>
        <p:nvSpPr>
          <p:cNvPr id="18441" name="TextBox 8">
            <a:extLst>
              <a:ext uri="{FF2B5EF4-FFF2-40B4-BE49-F238E27FC236}">
                <a16:creationId xmlns:a16="http://schemas.microsoft.com/office/drawing/2014/main" id="{773E376D-05BF-42FA-E049-E7C3634EE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6563"/>
            <a:ext cx="12763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>
                <a:latin typeface="Times" pitchFamily="2" charset="0"/>
              </a:rPr>
              <a:t>An appealing possibility</a:t>
            </a:r>
          </a:p>
        </p:txBody>
      </p:sp>
      <p:sp>
        <p:nvSpPr>
          <p:cNvPr id="18442" name="TextBox 9">
            <a:extLst>
              <a:ext uri="{FF2B5EF4-FFF2-40B4-BE49-F238E27FC236}">
                <a16:creationId xmlns:a16="http://schemas.microsoft.com/office/drawing/2014/main" id="{529C220B-9DED-449A-B6E7-6CE80ED87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1460500"/>
            <a:ext cx="15605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800">
                <a:latin typeface="Times" pitchFamily="2" charset="0"/>
              </a:rPr>
              <a:t>Good</a:t>
            </a:r>
          </a:p>
          <a:p>
            <a:pPr algn="r" eaLnBrk="1" hangingPunct="1"/>
            <a:r>
              <a:rPr lang="en-US" altLang="en-US" sz="2800">
                <a:latin typeface="Times" pitchFamily="2" charset="0"/>
              </a:rPr>
              <a:t>inductive inference</a:t>
            </a:r>
          </a:p>
        </p:txBody>
      </p:sp>
      <p:sp>
        <p:nvSpPr>
          <p:cNvPr id="18443" name="TextBox 11">
            <a:extLst>
              <a:ext uri="{FF2B5EF4-FFF2-40B4-BE49-F238E27FC236}">
                <a16:creationId xmlns:a16="http://schemas.microsoft.com/office/drawing/2014/main" id="{078E6B3B-BE3C-811D-D4AC-DBD0A1AB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706563"/>
            <a:ext cx="531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>
                <a:latin typeface="Times" pitchFamily="2" charset="0"/>
              </a:rPr>
              <a:t>=</a:t>
            </a: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068CF30F-D955-5BE6-12CA-D9D9DFC83B88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070225"/>
            <a:ext cx="4711700" cy="923925"/>
            <a:chOff x="1228878" y="3178234"/>
            <a:chExt cx="4711981" cy="923330"/>
          </a:xfrm>
        </p:grpSpPr>
        <p:sp>
          <p:nvSpPr>
            <p:cNvPr id="18468" name="TextBox 14">
              <a:extLst>
                <a:ext uri="{FF2B5EF4-FFF2-40B4-BE49-F238E27FC236}">
                  <a16:creationId xmlns:a16="http://schemas.microsoft.com/office/drawing/2014/main" id="{401A23BA-8E3D-AAC7-E241-113EEA48F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878" y="3178234"/>
              <a:ext cx="175645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Woes of</a:t>
              </a:r>
            </a:p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inductive inference</a:t>
              </a:r>
            </a:p>
          </p:txBody>
        </p:sp>
        <p:sp>
          <p:nvSpPr>
            <p:cNvPr id="18469" name="TextBox 15">
              <a:extLst>
                <a:ext uri="{FF2B5EF4-FFF2-40B4-BE49-F238E27FC236}">
                  <a16:creationId xmlns:a16="http://schemas.microsoft.com/office/drawing/2014/main" id="{F4F1946C-823D-9EF7-A46D-B8072FA38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583" y="3332845"/>
              <a:ext cx="19712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Mechanical calculation</a:t>
              </a:r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1F80F572-AEA0-DBBB-9A64-DE8249E904F7}"/>
                </a:ext>
              </a:extLst>
            </p:cNvPr>
            <p:cNvSpPr/>
            <p:nvPr/>
          </p:nvSpPr>
          <p:spPr>
            <a:xfrm>
              <a:off x="3297514" y="3547884"/>
              <a:ext cx="373084" cy="25383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36">
            <a:extLst>
              <a:ext uri="{FF2B5EF4-FFF2-40B4-BE49-F238E27FC236}">
                <a16:creationId xmlns:a16="http://schemas.microsoft.com/office/drawing/2014/main" id="{910A0912-7BFC-C014-28C8-313291AD4315}"/>
              </a:ext>
            </a:extLst>
          </p:cNvPr>
          <p:cNvGrpSpPr>
            <a:grpSpLocks/>
          </p:cNvGrpSpPr>
          <p:nvPr/>
        </p:nvGrpSpPr>
        <p:grpSpPr bwMode="auto">
          <a:xfrm>
            <a:off x="2976563" y="4518025"/>
            <a:ext cx="4422775" cy="785813"/>
            <a:chOff x="2975867" y="4454580"/>
            <a:chExt cx="4422733" cy="786357"/>
          </a:xfrm>
        </p:grpSpPr>
        <p:grpSp>
          <p:nvGrpSpPr>
            <p:cNvPr id="18464" name="Group 35">
              <a:extLst>
                <a:ext uri="{FF2B5EF4-FFF2-40B4-BE49-F238E27FC236}">
                  <a16:creationId xmlns:a16="http://schemas.microsoft.com/office/drawing/2014/main" id="{DEE72041-DAB6-AFF3-6C2F-ABF89891BA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3914" y="4871605"/>
              <a:ext cx="2242957" cy="369332"/>
              <a:chOff x="4763914" y="4871605"/>
              <a:chExt cx="2242957" cy="369332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E4E5819F-F2DA-3484-7532-86E3505554AB}"/>
                  </a:ext>
                </a:extLst>
              </p:cNvPr>
              <p:cNvSpPr/>
              <p:nvPr/>
            </p:nvSpPr>
            <p:spPr>
              <a:xfrm>
                <a:off x="4826874" y="5010589"/>
                <a:ext cx="1755759" cy="189044"/>
              </a:xfrm>
              <a:custGeom>
                <a:avLst/>
                <a:gdLst>
                  <a:gd name="connsiteX0" fmla="*/ 44227 w 1756457"/>
                  <a:gd name="connsiteY0" fmla="*/ 0 h 189557"/>
                  <a:gd name="connsiteX1" fmla="*/ 1756457 w 1756457"/>
                  <a:gd name="connsiteY1" fmla="*/ 18956 h 189557"/>
                  <a:gd name="connsiteX2" fmla="*/ 1737502 w 1756457"/>
                  <a:gd name="connsiteY2" fmla="*/ 189557 h 189557"/>
                  <a:gd name="connsiteX3" fmla="*/ 0 w 1756457"/>
                  <a:gd name="connsiteY3" fmla="*/ 145327 h 189557"/>
                  <a:gd name="connsiteX4" fmla="*/ 44227 w 1756457"/>
                  <a:gd name="connsiteY4" fmla="*/ 0 h 189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6457" h="189557">
                    <a:moveTo>
                      <a:pt x="44227" y="0"/>
                    </a:moveTo>
                    <a:lnTo>
                      <a:pt x="1756457" y="18956"/>
                    </a:lnTo>
                    <a:lnTo>
                      <a:pt x="1737502" y="189557"/>
                    </a:lnTo>
                    <a:lnTo>
                      <a:pt x="0" y="145327"/>
                    </a:lnTo>
                    <a:lnTo>
                      <a:pt x="44227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67" name="TextBox 26">
                <a:extLst>
                  <a:ext uri="{FF2B5EF4-FFF2-40B4-BE49-F238E27FC236}">
                    <a16:creationId xmlns:a16="http://schemas.microsoft.com/office/drawing/2014/main" id="{06089ED4-377D-77E5-0DFD-B49D35C329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3914" y="4871605"/>
                <a:ext cx="224295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strength of support</a:t>
                </a:r>
              </a:p>
            </p:txBody>
          </p:sp>
        </p:grpSp>
        <p:sp>
          <p:nvSpPr>
            <p:cNvPr id="32" name="Multiply 31">
              <a:extLst>
                <a:ext uri="{FF2B5EF4-FFF2-40B4-BE49-F238E27FC236}">
                  <a16:creationId xmlns:a16="http://schemas.microsoft.com/office/drawing/2014/main" id="{329FDC36-245B-70C6-74DA-554F8C7A648F}"/>
                </a:ext>
              </a:extLst>
            </p:cNvPr>
            <p:cNvSpPr/>
            <p:nvPr/>
          </p:nvSpPr>
          <p:spPr>
            <a:xfrm>
              <a:off x="2975867" y="4454580"/>
              <a:ext cx="4422733" cy="511529"/>
            </a:xfrm>
            <a:prstGeom prst="mathMultiply">
              <a:avLst>
                <a:gd name="adj1" fmla="val 8627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37">
            <a:extLst>
              <a:ext uri="{FF2B5EF4-FFF2-40B4-BE49-F238E27FC236}">
                <a16:creationId xmlns:a16="http://schemas.microsoft.com/office/drawing/2014/main" id="{ECE2297C-282C-08C9-06BD-BDF106D0B59B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5826125"/>
            <a:ext cx="4164013" cy="747713"/>
            <a:chOff x="3658231" y="5825706"/>
            <a:chExt cx="4163688" cy="748445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5D62894-4C25-CA22-5E02-7EC0DBA34630}"/>
                </a:ext>
              </a:extLst>
            </p:cNvPr>
            <p:cNvSpPr/>
            <p:nvPr/>
          </p:nvSpPr>
          <p:spPr>
            <a:xfrm>
              <a:off x="4940831" y="6337381"/>
              <a:ext cx="1566741" cy="189098"/>
            </a:xfrm>
            <a:custGeom>
              <a:avLst/>
              <a:gdLst>
                <a:gd name="connsiteX0" fmla="*/ 44227 w 1756457"/>
                <a:gd name="connsiteY0" fmla="*/ 0 h 189557"/>
                <a:gd name="connsiteX1" fmla="*/ 1756457 w 1756457"/>
                <a:gd name="connsiteY1" fmla="*/ 18956 h 189557"/>
                <a:gd name="connsiteX2" fmla="*/ 1737502 w 1756457"/>
                <a:gd name="connsiteY2" fmla="*/ 189557 h 189557"/>
                <a:gd name="connsiteX3" fmla="*/ 0 w 1756457"/>
                <a:gd name="connsiteY3" fmla="*/ 145327 h 189557"/>
                <a:gd name="connsiteX4" fmla="*/ 44227 w 1756457"/>
                <a:gd name="connsiteY4" fmla="*/ 0 h 18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6457" h="189557">
                  <a:moveTo>
                    <a:pt x="44227" y="0"/>
                  </a:moveTo>
                  <a:lnTo>
                    <a:pt x="1756457" y="18956"/>
                  </a:lnTo>
                  <a:lnTo>
                    <a:pt x="1737502" y="189557"/>
                  </a:lnTo>
                  <a:lnTo>
                    <a:pt x="0" y="145327"/>
                  </a:lnTo>
                  <a:lnTo>
                    <a:pt x="4422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62" name="TextBox 27">
              <a:extLst>
                <a:ext uri="{FF2B5EF4-FFF2-40B4-BE49-F238E27FC236}">
                  <a16:creationId xmlns:a16="http://schemas.microsoft.com/office/drawing/2014/main" id="{2EA7414F-797B-7891-9C92-667BE8E0B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7687" y="6204819"/>
              <a:ext cx="14729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other calculus</a:t>
              </a:r>
            </a:p>
          </p:txBody>
        </p:sp>
        <p:sp>
          <p:nvSpPr>
            <p:cNvPr id="33" name="Multiply 32">
              <a:extLst>
                <a:ext uri="{FF2B5EF4-FFF2-40B4-BE49-F238E27FC236}">
                  <a16:creationId xmlns:a16="http://schemas.microsoft.com/office/drawing/2014/main" id="{B6A371A2-4107-D16B-82D9-D937E89FCB35}"/>
                </a:ext>
              </a:extLst>
            </p:cNvPr>
            <p:cNvSpPr/>
            <p:nvPr/>
          </p:nvSpPr>
          <p:spPr>
            <a:xfrm>
              <a:off x="3658231" y="5825706"/>
              <a:ext cx="4163688" cy="392497"/>
            </a:xfrm>
            <a:prstGeom prst="mathMultiply">
              <a:avLst>
                <a:gd name="adj1" fmla="val 8627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40">
            <a:extLst>
              <a:ext uri="{FF2B5EF4-FFF2-40B4-BE49-F238E27FC236}">
                <a16:creationId xmlns:a16="http://schemas.microsoft.com/office/drawing/2014/main" id="{C8CC9F74-07C0-A123-FBB2-DA1CA5FC7FF5}"/>
              </a:ext>
            </a:extLst>
          </p:cNvPr>
          <p:cNvGrpSpPr>
            <a:grpSpLocks/>
          </p:cNvGrpSpPr>
          <p:nvPr/>
        </p:nvGrpSpPr>
        <p:grpSpPr bwMode="auto">
          <a:xfrm>
            <a:off x="3040063" y="2378075"/>
            <a:ext cx="5748337" cy="1747838"/>
            <a:chOff x="3040063" y="2378075"/>
            <a:chExt cx="5748337" cy="1747838"/>
          </a:xfrm>
        </p:grpSpPr>
        <p:grpSp>
          <p:nvGrpSpPr>
            <p:cNvPr id="18457" name="Group 30">
              <a:extLst>
                <a:ext uri="{FF2B5EF4-FFF2-40B4-BE49-F238E27FC236}">
                  <a16:creationId xmlns:a16="http://schemas.microsoft.com/office/drawing/2014/main" id="{43599542-943B-D432-9AD3-C267063A5C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300" y="2438400"/>
              <a:ext cx="4864100" cy="1687513"/>
              <a:chOff x="3923596" y="2438962"/>
              <a:chExt cx="4865006" cy="1687053"/>
            </a:xfrm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7BFB250D-0DE6-CE15-BCE5-21A2B98377A8}"/>
                  </a:ext>
                </a:extLst>
              </p:cNvPr>
              <p:cNvSpPr/>
              <p:nvPr/>
            </p:nvSpPr>
            <p:spPr>
              <a:xfrm>
                <a:off x="3923596" y="2438962"/>
                <a:ext cx="4372789" cy="1687053"/>
              </a:xfrm>
              <a:custGeom>
                <a:avLst/>
                <a:gdLst>
                  <a:gd name="connsiteX0" fmla="*/ 69500 w 4372187"/>
                  <a:gd name="connsiteY0" fmla="*/ 0 h 1687053"/>
                  <a:gd name="connsiteX1" fmla="*/ 2963231 w 4372187"/>
                  <a:gd name="connsiteY1" fmla="*/ 31592 h 1687053"/>
                  <a:gd name="connsiteX2" fmla="*/ 2950594 w 4372187"/>
                  <a:gd name="connsiteY2" fmla="*/ 290653 h 1687053"/>
                  <a:gd name="connsiteX3" fmla="*/ 3279140 w 4372187"/>
                  <a:gd name="connsiteY3" fmla="*/ 518121 h 1687053"/>
                  <a:gd name="connsiteX4" fmla="*/ 4372187 w 4372187"/>
                  <a:gd name="connsiteY4" fmla="*/ 574988 h 1687053"/>
                  <a:gd name="connsiteX5" fmla="*/ 4245823 w 4372187"/>
                  <a:gd name="connsiteY5" fmla="*/ 1687053 h 1687053"/>
                  <a:gd name="connsiteX6" fmla="*/ 3215958 w 4372187"/>
                  <a:gd name="connsiteY6" fmla="*/ 1484860 h 1687053"/>
                  <a:gd name="connsiteX7" fmla="*/ 3253867 w 4372187"/>
                  <a:gd name="connsiteY7" fmla="*/ 631855 h 1687053"/>
                  <a:gd name="connsiteX8" fmla="*/ 2912685 w 4372187"/>
                  <a:gd name="connsiteY8" fmla="*/ 341202 h 1687053"/>
                  <a:gd name="connsiteX9" fmla="*/ 0 w 4372187"/>
                  <a:gd name="connsiteY9" fmla="*/ 398069 h 1687053"/>
                  <a:gd name="connsiteX10" fmla="*/ 69500 w 4372187"/>
                  <a:gd name="connsiteY10" fmla="*/ 0 h 168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72187" h="1687053">
                    <a:moveTo>
                      <a:pt x="69500" y="0"/>
                    </a:moveTo>
                    <a:lnTo>
                      <a:pt x="2963231" y="31592"/>
                    </a:lnTo>
                    <a:lnTo>
                      <a:pt x="2950594" y="290653"/>
                    </a:lnTo>
                    <a:lnTo>
                      <a:pt x="3279140" y="518121"/>
                    </a:lnTo>
                    <a:lnTo>
                      <a:pt x="4372187" y="574988"/>
                    </a:lnTo>
                    <a:lnTo>
                      <a:pt x="4245823" y="1687053"/>
                    </a:lnTo>
                    <a:lnTo>
                      <a:pt x="3215958" y="1484860"/>
                    </a:lnTo>
                    <a:lnTo>
                      <a:pt x="3253867" y="631855"/>
                    </a:lnTo>
                    <a:lnTo>
                      <a:pt x="2912685" y="341202"/>
                    </a:lnTo>
                    <a:lnTo>
                      <a:pt x="0" y="398069"/>
                    </a:lnTo>
                    <a:lnTo>
                      <a:pt x="69500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60" name="TextBox 21">
                <a:extLst>
                  <a:ext uri="{FF2B5EF4-FFF2-40B4-BE49-F238E27FC236}">
                    <a16:creationId xmlns:a16="http://schemas.microsoft.com/office/drawing/2014/main" id="{B672A828-9573-58E4-3AAD-07E41BAFE2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0089" y="2843349"/>
                <a:ext cx="1628513" cy="1200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or some other calculus</a:t>
                </a:r>
              </a:p>
            </p:txBody>
          </p:sp>
        </p:grpSp>
        <p:sp>
          <p:nvSpPr>
            <p:cNvPr id="40" name="Multiply 39">
              <a:extLst>
                <a:ext uri="{FF2B5EF4-FFF2-40B4-BE49-F238E27FC236}">
                  <a16:creationId xmlns:a16="http://schemas.microsoft.com/office/drawing/2014/main" id="{91071215-3F96-A45D-38D6-A96B71AC6E3A}"/>
                </a:ext>
              </a:extLst>
            </p:cNvPr>
            <p:cNvSpPr/>
            <p:nvPr/>
          </p:nvSpPr>
          <p:spPr bwMode="auto">
            <a:xfrm>
              <a:off x="3040063" y="2378075"/>
              <a:ext cx="4422775" cy="511175"/>
            </a:xfrm>
            <a:prstGeom prst="mathMultiply">
              <a:avLst>
                <a:gd name="adj1" fmla="val 8627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448" name="TextBox 10">
            <a:extLst>
              <a:ext uri="{FF2B5EF4-FFF2-40B4-BE49-F238E27FC236}">
                <a16:creationId xmlns:a16="http://schemas.microsoft.com/office/drawing/2014/main" id="{0EB2BC81-8CEA-6C88-3D59-26D0A9889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0" y="1452563"/>
            <a:ext cx="331628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Inference that conforms with the probability calculus</a:t>
            </a:r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D726F7A4-1C34-AF09-5B22-4217126B5B67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4287838"/>
            <a:ext cx="6215063" cy="668337"/>
            <a:chOff x="729740" y="4477370"/>
            <a:chExt cx="6215710" cy="667773"/>
          </a:xfrm>
        </p:grpSpPr>
        <p:sp>
          <p:nvSpPr>
            <p:cNvPr id="18454" name="TextBox 12">
              <a:extLst>
                <a:ext uri="{FF2B5EF4-FFF2-40B4-BE49-F238E27FC236}">
                  <a16:creationId xmlns:a16="http://schemas.microsoft.com/office/drawing/2014/main" id="{644AB0D1-1501-D576-879E-5962F4E0D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740" y="4498812"/>
              <a:ext cx="225559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Particular facts of inductive support</a:t>
              </a:r>
            </a:p>
          </p:txBody>
        </p:sp>
        <p:sp>
          <p:nvSpPr>
            <p:cNvPr id="18455" name="TextBox 17">
              <a:extLst>
                <a:ext uri="{FF2B5EF4-FFF2-40B4-BE49-F238E27FC236}">
                  <a16:creationId xmlns:a16="http://schemas.microsoft.com/office/drawing/2014/main" id="{4F1C9B6D-859C-B6E3-D983-20576DE5DD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583" y="4477370"/>
              <a:ext cx="29758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Computation of a particular conditional probability</a:t>
              </a:r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9C6F6C1C-5B69-A65F-6258-12BAD1638864}"/>
                </a:ext>
              </a:extLst>
            </p:cNvPr>
            <p:cNvSpPr/>
            <p:nvPr/>
          </p:nvSpPr>
          <p:spPr>
            <a:xfrm>
              <a:off x="3298582" y="4718466"/>
              <a:ext cx="371514" cy="252199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B9BFDCC1-42C2-2D5F-333E-60B6AFB3AF4D}"/>
              </a:ext>
            </a:extLst>
          </p:cNvPr>
          <p:cNvGrpSpPr>
            <a:grpSpLocks/>
          </p:cNvGrpSpPr>
          <p:nvPr/>
        </p:nvGrpSpPr>
        <p:grpSpPr bwMode="auto">
          <a:xfrm>
            <a:off x="350838" y="5507038"/>
            <a:ext cx="6524625" cy="661987"/>
            <a:chOff x="338012" y="5760225"/>
            <a:chExt cx="6525302" cy="661271"/>
          </a:xfrm>
        </p:grpSpPr>
        <p:sp>
          <p:nvSpPr>
            <p:cNvPr id="18451" name="TextBox 13">
              <a:extLst>
                <a:ext uri="{FF2B5EF4-FFF2-40B4-BE49-F238E27FC236}">
                  <a16:creationId xmlns:a16="http://schemas.microsoft.com/office/drawing/2014/main" id="{F25D31ED-9EB0-8E6A-B341-4B355840E9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012" y="5775165"/>
              <a:ext cx="264732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General properties of inductive inference</a:t>
              </a:r>
            </a:p>
          </p:txBody>
        </p:sp>
        <p:sp>
          <p:nvSpPr>
            <p:cNvPr id="18452" name="TextBox 18">
              <a:extLst>
                <a:ext uri="{FF2B5EF4-FFF2-40B4-BE49-F238E27FC236}">
                  <a16:creationId xmlns:a16="http://schemas.microsoft.com/office/drawing/2014/main" id="{B846DC56-7C8E-D0A6-E314-CC2AC5C56F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583" y="5760225"/>
              <a:ext cx="28937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Demonstration of a theorem in the probability calculus</a:t>
              </a:r>
            </a:p>
          </p:txBody>
        </p: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8302344C-2AE6-D67F-2760-26FC270498FC}"/>
                </a:ext>
              </a:extLst>
            </p:cNvPr>
            <p:cNvSpPr/>
            <p:nvPr/>
          </p:nvSpPr>
          <p:spPr>
            <a:xfrm>
              <a:off x="3297419" y="5994921"/>
              <a:ext cx="373101" cy="252139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>
            <a:extLst>
              <a:ext uri="{FF2B5EF4-FFF2-40B4-BE49-F238E27FC236}">
                <a16:creationId xmlns:a16="http://schemas.microsoft.com/office/drawing/2014/main" id="{D1EDFCA1-B573-9BF5-97DE-57876D250DDB}"/>
              </a:ext>
            </a:extLst>
          </p:cNvPr>
          <p:cNvSpPr/>
          <p:nvPr/>
        </p:nvSpPr>
        <p:spPr>
          <a:xfrm>
            <a:off x="574675" y="341313"/>
            <a:ext cx="6078538" cy="606425"/>
          </a:xfrm>
          <a:custGeom>
            <a:avLst/>
            <a:gdLst>
              <a:gd name="connsiteX0" fmla="*/ 189546 w 6078099"/>
              <a:gd name="connsiteY0" fmla="*/ 0 h 606581"/>
              <a:gd name="connsiteX1" fmla="*/ 5970689 w 6078099"/>
              <a:gd name="connsiteY1" fmla="*/ 246423 h 606581"/>
              <a:gd name="connsiteX2" fmla="*/ 6078099 w 6078099"/>
              <a:gd name="connsiteY2" fmla="*/ 600262 h 606581"/>
              <a:gd name="connsiteX3" fmla="*/ 0 w 6078099"/>
              <a:gd name="connsiteY3" fmla="*/ 606581 h 606581"/>
              <a:gd name="connsiteX4" fmla="*/ 189546 w 6078099"/>
              <a:gd name="connsiteY4" fmla="*/ 0 h 60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8099" h="606581">
                <a:moveTo>
                  <a:pt x="189546" y="0"/>
                </a:moveTo>
                <a:lnTo>
                  <a:pt x="5970689" y="246423"/>
                </a:lnTo>
                <a:lnTo>
                  <a:pt x="6078099" y="600262"/>
                </a:lnTo>
                <a:lnTo>
                  <a:pt x="0" y="606581"/>
                </a:lnTo>
                <a:lnTo>
                  <a:pt x="189546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58" name="Title 1">
            <a:extLst>
              <a:ext uri="{FF2B5EF4-FFF2-40B4-BE49-F238E27FC236}">
                <a16:creationId xmlns:a16="http://schemas.microsoft.com/office/drawing/2014/main" id="{71F44E01-6674-30F1-D203-13812141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6985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Particular Facts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E2C7156-EAB7-8578-D4C6-36DF6C4A9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210A4629-70BF-12E1-ECD7-691870CF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2CFBE2-FFD8-7A4F-8DA4-92D91718199E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19461" name="TextBox 4">
            <a:extLst>
              <a:ext uri="{FF2B5EF4-FFF2-40B4-BE49-F238E27FC236}">
                <a16:creationId xmlns:a16="http://schemas.microsoft.com/office/drawing/2014/main" id="{188D2BA2-616B-B51C-B80A-D822D2679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1260475"/>
            <a:ext cx="1782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Times" pitchFamily="2" charset="0"/>
              </a:rPr>
              <a:t>Is 7,919 the thousand</a:t>
            </a:r>
            <a:r>
              <a:rPr lang="ja-JP" altLang="en-US" sz="1800">
                <a:latin typeface="Times" pitchFamily="2" charset="0"/>
              </a:rPr>
              <a:t>’</a:t>
            </a:r>
            <a:r>
              <a:rPr lang="en-US" altLang="ja-JP" sz="1800">
                <a:latin typeface="Times" pitchFamily="2" charset="0"/>
              </a:rPr>
              <a:t>s prime number?</a:t>
            </a:r>
            <a:endParaRPr lang="en-US" altLang="en-US" sz="1800">
              <a:latin typeface="Times" pitchFamily="2" charset="0"/>
            </a:endParaRPr>
          </a:p>
        </p:txBody>
      </p:sp>
      <p:sp>
        <p:nvSpPr>
          <p:cNvPr id="19462" name="TextBox 5">
            <a:extLst>
              <a:ext uri="{FF2B5EF4-FFF2-40B4-BE49-F238E27FC236}">
                <a16:creationId xmlns:a16="http://schemas.microsoft.com/office/drawing/2014/main" id="{C243FB22-714F-6B76-9877-7BF7E3704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1244600"/>
            <a:ext cx="2457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Compute mechanically by the sieve or Eratosthenes</a:t>
            </a:r>
          </a:p>
        </p:txBody>
      </p:sp>
      <p:grpSp>
        <p:nvGrpSpPr>
          <p:cNvPr id="19463" name="Group 19">
            <a:extLst>
              <a:ext uri="{FF2B5EF4-FFF2-40B4-BE49-F238E27FC236}">
                <a16:creationId xmlns:a16="http://schemas.microsoft.com/office/drawing/2014/main" id="{9EBC7A04-81AC-2AA4-9044-3DCF53851787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217738"/>
            <a:ext cx="4495800" cy="369887"/>
            <a:chOff x="3929914" y="2489510"/>
            <a:chExt cx="4497049" cy="369332"/>
          </a:xfrm>
        </p:grpSpPr>
        <p:sp>
          <p:nvSpPr>
            <p:cNvPr id="19502" name="TextBox 6">
              <a:extLst>
                <a:ext uri="{FF2B5EF4-FFF2-40B4-BE49-F238E27FC236}">
                  <a16:creationId xmlns:a16="http://schemas.microsoft.com/office/drawing/2014/main" id="{426A69B0-1421-4322-33C5-88C9DA8B4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9914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2</a:t>
              </a:r>
            </a:p>
          </p:txBody>
        </p:sp>
        <p:sp>
          <p:nvSpPr>
            <p:cNvPr id="19503" name="TextBox 7">
              <a:extLst>
                <a:ext uri="{FF2B5EF4-FFF2-40B4-BE49-F238E27FC236}">
                  <a16:creationId xmlns:a16="http://schemas.microsoft.com/office/drawing/2014/main" id="{76011E81-384E-4CBD-8B30-810965889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2276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3</a:t>
              </a:r>
            </a:p>
          </p:txBody>
        </p:sp>
        <p:sp>
          <p:nvSpPr>
            <p:cNvPr id="19504" name="TextBox 8">
              <a:extLst>
                <a:ext uri="{FF2B5EF4-FFF2-40B4-BE49-F238E27FC236}">
                  <a16:creationId xmlns:a16="http://schemas.microsoft.com/office/drawing/2014/main" id="{E06BFDB8-0AD6-A101-28C5-89C32C724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4638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4</a:t>
              </a:r>
            </a:p>
          </p:txBody>
        </p:sp>
        <p:sp>
          <p:nvSpPr>
            <p:cNvPr id="19505" name="TextBox 9">
              <a:extLst>
                <a:ext uri="{FF2B5EF4-FFF2-40B4-BE49-F238E27FC236}">
                  <a16:creationId xmlns:a16="http://schemas.microsoft.com/office/drawing/2014/main" id="{888FE658-B3CB-420D-3CEB-758B06A894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7000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5</a:t>
              </a:r>
            </a:p>
          </p:txBody>
        </p:sp>
        <p:sp>
          <p:nvSpPr>
            <p:cNvPr id="19506" name="TextBox 10">
              <a:extLst>
                <a:ext uri="{FF2B5EF4-FFF2-40B4-BE49-F238E27FC236}">
                  <a16:creationId xmlns:a16="http://schemas.microsoft.com/office/drawing/2014/main" id="{5CC2DAE4-588E-AC0E-3D7D-4708905D02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9362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6</a:t>
              </a:r>
            </a:p>
          </p:txBody>
        </p:sp>
        <p:sp>
          <p:nvSpPr>
            <p:cNvPr id="19507" name="TextBox 11">
              <a:extLst>
                <a:ext uri="{FF2B5EF4-FFF2-40B4-BE49-F238E27FC236}">
                  <a16:creationId xmlns:a16="http://schemas.microsoft.com/office/drawing/2014/main" id="{3C71B504-7333-A96C-5161-8B42021C5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1724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7</a:t>
              </a:r>
            </a:p>
          </p:txBody>
        </p:sp>
        <p:sp>
          <p:nvSpPr>
            <p:cNvPr id="19508" name="TextBox 12">
              <a:extLst>
                <a:ext uri="{FF2B5EF4-FFF2-40B4-BE49-F238E27FC236}">
                  <a16:creationId xmlns:a16="http://schemas.microsoft.com/office/drawing/2014/main" id="{519B8920-A182-3523-79D2-ECFDDB034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4086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8</a:t>
              </a:r>
            </a:p>
          </p:txBody>
        </p:sp>
        <p:sp>
          <p:nvSpPr>
            <p:cNvPr id="19509" name="TextBox 13">
              <a:extLst>
                <a:ext uri="{FF2B5EF4-FFF2-40B4-BE49-F238E27FC236}">
                  <a16:creationId xmlns:a16="http://schemas.microsoft.com/office/drawing/2014/main" id="{ADD5C031-8CB4-F11F-EACB-37E23B517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6448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9</a:t>
              </a:r>
            </a:p>
          </p:txBody>
        </p:sp>
        <p:sp>
          <p:nvSpPr>
            <p:cNvPr id="19510" name="TextBox 14">
              <a:extLst>
                <a:ext uri="{FF2B5EF4-FFF2-40B4-BE49-F238E27FC236}">
                  <a16:creationId xmlns:a16="http://schemas.microsoft.com/office/drawing/2014/main" id="{C39D9ACF-DB17-3D56-3C1F-C6EEC9BF0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8810" y="2489510"/>
              <a:ext cx="492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10</a:t>
              </a:r>
            </a:p>
          </p:txBody>
        </p:sp>
        <p:sp>
          <p:nvSpPr>
            <p:cNvPr id="19511" name="TextBox 15">
              <a:extLst>
                <a:ext uri="{FF2B5EF4-FFF2-40B4-BE49-F238E27FC236}">
                  <a16:creationId xmlns:a16="http://schemas.microsoft.com/office/drawing/2014/main" id="{725815C2-609D-C53D-36EA-5CCE19D2B8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6588" y="2489510"/>
              <a:ext cx="492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11</a:t>
              </a:r>
            </a:p>
          </p:txBody>
        </p:sp>
        <p:sp>
          <p:nvSpPr>
            <p:cNvPr id="19512" name="TextBox 16">
              <a:extLst>
                <a:ext uri="{FF2B5EF4-FFF2-40B4-BE49-F238E27FC236}">
                  <a16:creationId xmlns:a16="http://schemas.microsoft.com/office/drawing/2014/main" id="{9C571F2E-2700-AC76-0DA0-A409152F9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5913" y="2489510"/>
              <a:ext cx="492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12</a:t>
              </a:r>
            </a:p>
          </p:txBody>
        </p:sp>
        <p:sp>
          <p:nvSpPr>
            <p:cNvPr id="19513" name="TextBox 17">
              <a:extLst>
                <a:ext uri="{FF2B5EF4-FFF2-40B4-BE49-F238E27FC236}">
                  <a16:creationId xmlns:a16="http://schemas.microsoft.com/office/drawing/2014/main" id="{C798FE29-0A35-0CA2-2BC1-D95C5B1BE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3691" y="2489510"/>
              <a:ext cx="492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13</a:t>
              </a:r>
            </a:p>
          </p:txBody>
        </p:sp>
        <p:sp>
          <p:nvSpPr>
            <p:cNvPr id="19514" name="TextBox 18">
              <a:extLst>
                <a:ext uri="{FF2B5EF4-FFF2-40B4-BE49-F238E27FC236}">
                  <a16:creationId xmlns:a16="http://schemas.microsoft.com/office/drawing/2014/main" id="{E38699F4-10C4-2FBA-F355-B0DA7EF51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1465" y="2489510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…</a:t>
              </a:r>
            </a:p>
          </p:txBody>
        </p:sp>
      </p:grpSp>
      <p:grpSp>
        <p:nvGrpSpPr>
          <p:cNvPr id="3" name="Group 28">
            <a:extLst>
              <a:ext uri="{FF2B5EF4-FFF2-40B4-BE49-F238E27FC236}">
                <a16:creationId xmlns:a16="http://schemas.microsoft.com/office/drawing/2014/main" id="{49060B69-2EB1-F5FA-AE61-6BB8AC201440}"/>
              </a:ext>
            </a:extLst>
          </p:cNvPr>
          <p:cNvGrpSpPr>
            <a:grpSpLocks/>
          </p:cNvGrpSpPr>
          <p:nvPr/>
        </p:nvGrpSpPr>
        <p:grpSpPr bwMode="auto">
          <a:xfrm>
            <a:off x="3829050" y="2540000"/>
            <a:ext cx="454025" cy="565150"/>
            <a:chOff x="3828824" y="2559014"/>
            <a:chExt cx="454046" cy="565207"/>
          </a:xfrm>
        </p:grpSpPr>
        <p:sp>
          <p:nvSpPr>
            <p:cNvPr id="21" name="Up Arrow 20">
              <a:extLst>
                <a:ext uri="{FF2B5EF4-FFF2-40B4-BE49-F238E27FC236}">
                  <a16:creationId xmlns:a16="http://schemas.microsoft.com/office/drawing/2014/main" id="{857BFD7E-868A-CA2B-07D1-FCC64B4687FC}"/>
                </a:ext>
              </a:extLst>
            </p:cNvPr>
            <p:cNvSpPr/>
            <p:nvPr/>
          </p:nvSpPr>
          <p:spPr>
            <a:xfrm>
              <a:off x="3917728" y="2559014"/>
              <a:ext cx="277826" cy="258789"/>
            </a:xfrm>
            <a:prstGeom prst="up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501" name="TextBox 21">
              <a:extLst>
                <a:ext uri="{FF2B5EF4-FFF2-40B4-BE49-F238E27FC236}">
                  <a16:creationId xmlns:a16="http://schemas.microsoft.com/office/drawing/2014/main" id="{2E715311-8944-5ADC-E31A-B389B6FEE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8824" y="2754889"/>
              <a:ext cx="4540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1st</a:t>
              </a:r>
            </a:p>
          </p:txBody>
        </p:sp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A8968BAF-1193-7841-54DA-AB9F7268D534}"/>
              </a:ext>
            </a:extLst>
          </p:cNvPr>
          <p:cNvSpPr/>
          <p:nvPr/>
        </p:nvSpPr>
        <p:spPr>
          <a:xfrm>
            <a:off x="3044825" y="1641475"/>
            <a:ext cx="373063" cy="25241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112F506D-1823-36D1-E4FE-86971AA8B4DC}"/>
              </a:ext>
            </a:extLst>
          </p:cNvPr>
          <p:cNvGrpSpPr>
            <a:grpSpLocks/>
          </p:cNvGrpSpPr>
          <p:nvPr/>
        </p:nvGrpSpPr>
        <p:grpSpPr bwMode="auto">
          <a:xfrm>
            <a:off x="568325" y="3998913"/>
            <a:ext cx="7853363" cy="2185987"/>
            <a:chOff x="568638" y="3999645"/>
            <a:chExt cx="7853509" cy="2184655"/>
          </a:xfrm>
        </p:grpSpPr>
        <p:sp>
          <p:nvSpPr>
            <p:cNvPr id="19496" name="TextBox 23">
              <a:extLst>
                <a:ext uri="{FF2B5EF4-FFF2-40B4-BE49-F238E27FC236}">
                  <a16:creationId xmlns:a16="http://schemas.microsoft.com/office/drawing/2014/main" id="{3B388A2E-1250-D5DC-D087-C113130BC9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638" y="3999645"/>
              <a:ext cx="224295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Is evolution well supported by the fossil record?</a:t>
              </a:r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37E7FADD-FDC5-A43C-9B18-B44160D25EEF}"/>
                </a:ext>
              </a:extLst>
            </p:cNvPr>
            <p:cNvSpPr/>
            <p:nvPr/>
          </p:nvSpPr>
          <p:spPr>
            <a:xfrm>
              <a:off x="3000733" y="4440701"/>
              <a:ext cx="373070" cy="25225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98" name="TextBox 25">
              <a:extLst>
                <a:ext uri="{FF2B5EF4-FFF2-40B4-BE49-F238E27FC236}">
                  <a16:creationId xmlns:a16="http://schemas.microsoft.com/office/drawing/2014/main" id="{0D219DB8-DA3B-E8BF-259D-384FBE77A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6187" y="4138653"/>
              <a:ext cx="460596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Compute mechanically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P( evolution | fossils ) = 0.99865</a:t>
              </a:r>
            </a:p>
          </p:txBody>
        </p:sp>
        <p:pic>
          <p:nvPicPr>
            <p:cNvPr id="19499" name="Picture 26">
              <a:extLst>
                <a:ext uri="{FF2B5EF4-FFF2-40B4-BE49-F238E27FC236}">
                  <a16:creationId xmlns:a16="http://schemas.microsoft.com/office/drawing/2014/main" id="{F051FEA9-D838-DF19-D5A5-B1FF420E6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250" y="4941109"/>
              <a:ext cx="1909432" cy="1243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7" name="Picture 27">
            <a:extLst>
              <a:ext uri="{FF2B5EF4-FFF2-40B4-BE49-F238E27FC236}">
                <a16:creationId xmlns:a16="http://schemas.microsoft.com/office/drawing/2014/main" id="{2E7E40B3-80FE-7765-0135-EA5AE47F2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301875"/>
            <a:ext cx="19177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7">
            <a:extLst>
              <a:ext uri="{FF2B5EF4-FFF2-40B4-BE49-F238E27FC236}">
                <a16:creationId xmlns:a16="http://schemas.microsoft.com/office/drawing/2014/main" id="{D2EA335C-D53D-875F-79C8-C6390B9867F5}"/>
              </a:ext>
            </a:extLst>
          </p:cNvPr>
          <p:cNvGrpSpPr>
            <a:grpSpLocks/>
          </p:cNvGrpSpPr>
          <p:nvPr/>
        </p:nvGrpSpPr>
        <p:grpSpPr bwMode="auto">
          <a:xfrm>
            <a:off x="4479925" y="2246313"/>
            <a:ext cx="3095625" cy="354012"/>
            <a:chOff x="4479597" y="2246246"/>
            <a:chExt cx="3095934" cy="353839"/>
          </a:xfrm>
        </p:grpSpPr>
        <p:sp>
          <p:nvSpPr>
            <p:cNvPr id="30" name="Multiply 29">
              <a:extLst>
                <a:ext uri="{FF2B5EF4-FFF2-40B4-BE49-F238E27FC236}">
                  <a16:creationId xmlns:a16="http://schemas.microsoft.com/office/drawing/2014/main" id="{8C1548EC-CE8D-2E27-8CA1-28B01F43B548}"/>
                </a:ext>
              </a:extLst>
            </p:cNvPr>
            <p:cNvSpPr/>
            <p:nvPr/>
          </p:nvSpPr>
          <p:spPr>
            <a:xfrm>
              <a:off x="4479597" y="2246246"/>
              <a:ext cx="354048" cy="353839"/>
            </a:xfrm>
            <a:prstGeom prst="mathMultiply">
              <a:avLst>
                <a:gd name="adj1" fmla="val 1280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Multiply 30">
              <a:extLst>
                <a:ext uri="{FF2B5EF4-FFF2-40B4-BE49-F238E27FC236}">
                  <a16:creationId xmlns:a16="http://schemas.microsoft.com/office/drawing/2014/main" id="{D454DCC0-A97B-68AD-077C-9B7EFBC9A2C1}"/>
                </a:ext>
              </a:extLst>
            </p:cNvPr>
            <p:cNvSpPr/>
            <p:nvPr/>
          </p:nvSpPr>
          <p:spPr>
            <a:xfrm>
              <a:off x="5079732" y="2246246"/>
              <a:ext cx="354048" cy="353839"/>
            </a:xfrm>
            <a:prstGeom prst="mathMultiply">
              <a:avLst>
                <a:gd name="adj1" fmla="val 1280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Multiply 31">
              <a:extLst>
                <a:ext uri="{FF2B5EF4-FFF2-40B4-BE49-F238E27FC236}">
                  <a16:creationId xmlns:a16="http://schemas.microsoft.com/office/drawing/2014/main" id="{380AA662-F0E0-C476-D2EA-0FF3BE1750E7}"/>
                </a:ext>
              </a:extLst>
            </p:cNvPr>
            <p:cNvSpPr/>
            <p:nvPr/>
          </p:nvSpPr>
          <p:spPr>
            <a:xfrm>
              <a:off x="5679867" y="2246246"/>
              <a:ext cx="354048" cy="353839"/>
            </a:xfrm>
            <a:prstGeom prst="mathMultiply">
              <a:avLst>
                <a:gd name="adj1" fmla="val 1280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Multiply 32">
              <a:extLst>
                <a:ext uri="{FF2B5EF4-FFF2-40B4-BE49-F238E27FC236}">
                  <a16:creationId xmlns:a16="http://schemas.microsoft.com/office/drawing/2014/main" id="{F17A9E4F-7720-146F-AE0C-D9C8D34039FC}"/>
                </a:ext>
              </a:extLst>
            </p:cNvPr>
            <p:cNvSpPr/>
            <p:nvPr/>
          </p:nvSpPr>
          <p:spPr>
            <a:xfrm>
              <a:off x="6407014" y="2246246"/>
              <a:ext cx="354048" cy="353839"/>
            </a:xfrm>
            <a:prstGeom prst="mathMultiply">
              <a:avLst>
                <a:gd name="adj1" fmla="val 1280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Multiply 33">
              <a:extLst>
                <a:ext uri="{FF2B5EF4-FFF2-40B4-BE49-F238E27FC236}">
                  <a16:creationId xmlns:a16="http://schemas.microsoft.com/office/drawing/2014/main" id="{74AF6666-1AA5-D6C7-7D4B-ED5CBFDA9DE3}"/>
                </a:ext>
              </a:extLst>
            </p:cNvPr>
            <p:cNvSpPr/>
            <p:nvPr/>
          </p:nvSpPr>
          <p:spPr>
            <a:xfrm>
              <a:off x="7221484" y="2246246"/>
              <a:ext cx="354047" cy="353839"/>
            </a:xfrm>
            <a:prstGeom prst="mathMultiply">
              <a:avLst>
                <a:gd name="adj1" fmla="val 1280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34">
            <a:extLst>
              <a:ext uri="{FF2B5EF4-FFF2-40B4-BE49-F238E27FC236}">
                <a16:creationId xmlns:a16="http://schemas.microsoft.com/office/drawing/2014/main" id="{2AED5B6D-9100-FB55-A785-914116E1D5CA}"/>
              </a:ext>
            </a:extLst>
          </p:cNvPr>
          <p:cNvGrpSpPr>
            <a:grpSpLocks/>
          </p:cNvGrpSpPr>
          <p:nvPr/>
        </p:nvGrpSpPr>
        <p:grpSpPr bwMode="auto">
          <a:xfrm>
            <a:off x="4132263" y="2540000"/>
            <a:ext cx="530225" cy="565150"/>
            <a:chOff x="3828824" y="2559014"/>
            <a:chExt cx="530915" cy="565207"/>
          </a:xfrm>
        </p:grpSpPr>
        <p:sp>
          <p:nvSpPr>
            <p:cNvPr id="36" name="Up Arrow 35">
              <a:extLst>
                <a:ext uri="{FF2B5EF4-FFF2-40B4-BE49-F238E27FC236}">
                  <a16:creationId xmlns:a16="http://schemas.microsoft.com/office/drawing/2014/main" id="{01457CC8-B5F7-429A-708E-6DFD50A5D2C2}"/>
                </a:ext>
              </a:extLst>
            </p:cNvPr>
            <p:cNvSpPr/>
            <p:nvPr/>
          </p:nvSpPr>
          <p:spPr>
            <a:xfrm>
              <a:off x="3917840" y="2559014"/>
              <a:ext cx="278174" cy="258789"/>
            </a:xfrm>
            <a:prstGeom prst="up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90" name="TextBox 36">
              <a:extLst>
                <a:ext uri="{FF2B5EF4-FFF2-40B4-BE49-F238E27FC236}">
                  <a16:creationId xmlns:a16="http://schemas.microsoft.com/office/drawing/2014/main" id="{9C315543-557F-0274-C6A6-9DD00657B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8824" y="2754889"/>
              <a:ext cx="5309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2nd</a:t>
              </a:r>
            </a:p>
          </p:txBody>
        </p:sp>
      </p:grpSp>
      <p:grpSp>
        <p:nvGrpSpPr>
          <p:cNvPr id="7" name="Group 41">
            <a:extLst>
              <a:ext uri="{FF2B5EF4-FFF2-40B4-BE49-F238E27FC236}">
                <a16:creationId xmlns:a16="http://schemas.microsoft.com/office/drawing/2014/main" id="{C701B499-031E-57B4-C420-A36F02BCA1BA}"/>
              </a:ext>
            </a:extLst>
          </p:cNvPr>
          <p:cNvGrpSpPr>
            <a:grpSpLocks/>
          </p:cNvGrpSpPr>
          <p:nvPr/>
        </p:nvGrpSpPr>
        <p:grpSpPr bwMode="auto">
          <a:xfrm>
            <a:off x="5130800" y="2227263"/>
            <a:ext cx="2501900" cy="366712"/>
            <a:chOff x="5131134" y="2228044"/>
            <a:chExt cx="2502024" cy="366476"/>
          </a:xfrm>
        </p:grpSpPr>
        <p:sp>
          <p:nvSpPr>
            <p:cNvPr id="39" name="Multiply 38">
              <a:extLst>
                <a:ext uri="{FF2B5EF4-FFF2-40B4-BE49-F238E27FC236}">
                  <a16:creationId xmlns:a16="http://schemas.microsoft.com/office/drawing/2014/main" id="{C75B4FD0-3015-9725-13B2-F53A86EBB6C8}"/>
                </a:ext>
              </a:extLst>
            </p:cNvPr>
            <p:cNvSpPr/>
            <p:nvPr/>
          </p:nvSpPr>
          <p:spPr>
            <a:xfrm>
              <a:off x="5131134" y="2240736"/>
              <a:ext cx="354031" cy="353784"/>
            </a:xfrm>
            <a:prstGeom prst="mathMultiply">
              <a:avLst>
                <a:gd name="adj1" fmla="val 12806"/>
              </a:avLst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Multiply 39">
              <a:extLst>
                <a:ext uri="{FF2B5EF4-FFF2-40B4-BE49-F238E27FC236}">
                  <a16:creationId xmlns:a16="http://schemas.microsoft.com/office/drawing/2014/main" id="{F3967213-8473-E996-0012-3F5F1E461FF7}"/>
                </a:ext>
              </a:extLst>
            </p:cNvPr>
            <p:cNvSpPr/>
            <p:nvPr/>
          </p:nvSpPr>
          <p:spPr>
            <a:xfrm>
              <a:off x="6021766" y="2228044"/>
              <a:ext cx="354030" cy="353784"/>
            </a:xfrm>
            <a:prstGeom prst="mathMultiply">
              <a:avLst>
                <a:gd name="adj1" fmla="val 12806"/>
              </a:avLst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Multiply 40">
              <a:extLst>
                <a:ext uri="{FF2B5EF4-FFF2-40B4-BE49-F238E27FC236}">
                  <a16:creationId xmlns:a16="http://schemas.microsoft.com/office/drawing/2014/main" id="{2DDD2EE8-A2BA-304A-E1B0-C08D84050D06}"/>
                </a:ext>
              </a:extLst>
            </p:cNvPr>
            <p:cNvSpPr/>
            <p:nvPr/>
          </p:nvSpPr>
          <p:spPr>
            <a:xfrm>
              <a:off x="7279128" y="2240736"/>
              <a:ext cx="354030" cy="353784"/>
            </a:xfrm>
            <a:prstGeom prst="mathMultiply">
              <a:avLst>
                <a:gd name="adj1" fmla="val 12806"/>
              </a:avLst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42">
            <a:extLst>
              <a:ext uri="{FF2B5EF4-FFF2-40B4-BE49-F238E27FC236}">
                <a16:creationId xmlns:a16="http://schemas.microsoft.com/office/drawing/2014/main" id="{AA844053-B8A1-7047-AC31-440EA07094C5}"/>
              </a:ext>
            </a:extLst>
          </p:cNvPr>
          <p:cNvGrpSpPr>
            <a:grpSpLocks/>
          </p:cNvGrpSpPr>
          <p:nvPr/>
        </p:nvGrpSpPr>
        <p:grpSpPr bwMode="auto">
          <a:xfrm>
            <a:off x="4719638" y="2540000"/>
            <a:ext cx="492125" cy="565150"/>
            <a:chOff x="3828824" y="2559014"/>
            <a:chExt cx="492443" cy="565207"/>
          </a:xfrm>
        </p:grpSpPr>
        <p:sp>
          <p:nvSpPr>
            <p:cNvPr id="44" name="Up Arrow 43">
              <a:extLst>
                <a:ext uri="{FF2B5EF4-FFF2-40B4-BE49-F238E27FC236}">
                  <a16:creationId xmlns:a16="http://schemas.microsoft.com/office/drawing/2014/main" id="{CD693F42-C5FB-0FAF-9373-EA120D8747B8}"/>
                </a:ext>
              </a:extLst>
            </p:cNvPr>
            <p:cNvSpPr/>
            <p:nvPr/>
          </p:nvSpPr>
          <p:spPr>
            <a:xfrm>
              <a:off x="3917781" y="2559014"/>
              <a:ext cx="277992" cy="258789"/>
            </a:xfrm>
            <a:prstGeom prst="up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85" name="TextBox 44">
              <a:extLst>
                <a:ext uri="{FF2B5EF4-FFF2-40B4-BE49-F238E27FC236}">
                  <a16:creationId xmlns:a16="http://schemas.microsoft.com/office/drawing/2014/main" id="{B150AE4A-4621-3DA1-01D1-D794A87D7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8824" y="2754889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3rd</a:t>
              </a:r>
            </a:p>
          </p:txBody>
        </p:sp>
      </p:grpSp>
      <p:grpSp>
        <p:nvGrpSpPr>
          <p:cNvPr id="9" name="Group 56">
            <a:extLst>
              <a:ext uri="{FF2B5EF4-FFF2-40B4-BE49-F238E27FC236}">
                <a16:creationId xmlns:a16="http://schemas.microsoft.com/office/drawing/2014/main" id="{FE744E8B-718D-766E-F109-A086BFC68194}"/>
              </a:ext>
            </a:extLst>
          </p:cNvPr>
          <p:cNvGrpSpPr>
            <a:grpSpLocks/>
          </p:cNvGrpSpPr>
          <p:nvPr/>
        </p:nvGrpSpPr>
        <p:grpSpPr bwMode="auto">
          <a:xfrm>
            <a:off x="5332413" y="2540000"/>
            <a:ext cx="2741612" cy="565150"/>
            <a:chOff x="5332554" y="2540059"/>
            <a:chExt cx="2741542" cy="565207"/>
          </a:xfrm>
        </p:grpSpPr>
        <p:grpSp>
          <p:nvGrpSpPr>
            <p:cNvPr id="19475" name="Group 47">
              <a:extLst>
                <a:ext uri="{FF2B5EF4-FFF2-40B4-BE49-F238E27FC236}">
                  <a16:creationId xmlns:a16="http://schemas.microsoft.com/office/drawing/2014/main" id="{3FAA74CC-2BB7-35C0-272A-C470BE8389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2554" y="2540059"/>
              <a:ext cx="479631" cy="565207"/>
              <a:chOff x="3828824" y="2559014"/>
              <a:chExt cx="479631" cy="565207"/>
            </a:xfrm>
          </p:grpSpPr>
          <p:sp>
            <p:nvSpPr>
              <p:cNvPr id="49" name="Up Arrow 48">
                <a:extLst>
                  <a:ext uri="{FF2B5EF4-FFF2-40B4-BE49-F238E27FC236}">
                    <a16:creationId xmlns:a16="http://schemas.microsoft.com/office/drawing/2014/main" id="{7474F949-9929-2B78-2308-31BFCC5F44CA}"/>
                  </a:ext>
                </a:extLst>
              </p:cNvPr>
              <p:cNvSpPr/>
              <p:nvPr/>
            </p:nvSpPr>
            <p:spPr>
              <a:xfrm>
                <a:off x="3917722" y="2559014"/>
                <a:ext cx="277805" cy="258789"/>
              </a:xfrm>
              <a:prstGeom prst="up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83" name="TextBox 49">
                <a:extLst>
                  <a:ext uri="{FF2B5EF4-FFF2-40B4-BE49-F238E27FC236}">
                    <a16:creationId xmlns:a16="http://schemas.microsoft.com/office/drawing/2014/main" id="{EE4619CF-E775-6AA2-CAFE-C17CA94C34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8824" y="2754889"/>
                <a:ext cx="4796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4th</a:t>
                </a:r>
              </a:p>
            </p:txBody>
          </p:sp>
        </p:grpSp>
        <p:grpSp>
          <p:nvGrpSpPr>
            <p:cNvPr id="19476" name="Group 50">
              <a:extLst>
                <a:ext uri="{FF2B5EF4-FFF2-40B4-BE49-F238E27FC236}">
                  <a16:creationId xmlns:a16="http://schemas.microsoft.com/office/drawing/2014/main" id="{4D26C270-B2CE-72B4-50B4-7FB89B4CE9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7828" y="2540059"/>
              <a:ext cx="479631" cy="565207"/>
              <a:chOff x="3828824" y="2559014"/>
              <a:chExt cx="479631" cy="565207"/>
            </a:xfrm>
          </p:grpSpPr>
          <p:sp>
            <p:nvSpPr>
              <p:cNvPr id="52" name="Up Arrow 51">
                <a:extLst>
                  <a:ext uri="{FF2B5EF4-FFF2-40B4-BE49-F238E27FC236}">
                    <a16:creationId xmlns:a16="http://schemas.microsoft.com/office/drawing/2014/main" id="{1F628150-F7AD-451E-D086-D757567A0220}"/>
                  </a:ext>
                </a:extLst>
              </p:cNvPr>
              <p:cNvSpPr/>
              <p:nvPr/>
            </p:nvSpPr>
            <p:spPr>
              <a:xfrm>
                <a:off x="3918462" y="2559014"/>
                <a:ext cx="277805" cy="258789"/>
              </a:xfrm>
              <a:prstGeom prst="up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81" name="TextBox 52">
                <a:extLst>
                  <a:ext uri="{FF2B5EF4-FFF2-40B4-BE49-F238E27FC236}">
                    <a16:creationId xmlns:a16="http://schemas.microsoft.com/office/drawing/2014/main" id="{2CE7AF03-0C27-9483-74D7-61D429F62F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8824" y="2754889"/>
                <a:ext cx="4796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5th</a:t>
                </a:r>
              </a:p>
            </p:txBody>
          </p:sp>
        </p:grpSp>
        <p:grpSp>
          <p:nvGrpSpPr>
            <p:cNvPr id="19477" name="Group 53">
              <a:extLst>
                <a:ext uri="{FF2B5EF4-FFF2-40B4-BE49-F238E27FC236}">
                  <a16:creationId xmlns:a16="http://schemas.microsoft.com/office/drawing/2014/main" id="{D7C32E75-17B8-761D-BE44-0C5BD6DDB5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465" y="2540059"/>
              <a:ext cx="479631" cy="565207"/>
              <a:chOff x="3828824" y="2559014"/>
              <a:chExt cx="479631" cy="565207"/>
            </a:xfrm>
          </p:grpSpPr>
          <p:sp>
            <p:nvSpPr>
              <p:cNvPr id="55" name="Up Arrow 54">
                <a:extLst>
                  <a:ext uri="{FF2B5EF4-FFF2-40B4-BE49-F238E27FC236}">
                    <a16:creationId xmlns:a16="http://schemas.microsoft.com/office/drawing/2014/main" id="{85D9AAB8-A5CF-2DF5-083D-D7872FAE2BBD}"/>
                  </a:ext>
                </a:extLst>
              </p:cNvPr>
              <p:cNvSpPr/>
              <p:nvPr/>
            </p:nvSpPr>
            <p:spPr>
              <a:xfrm>
                <a:off x="3917940" y="2559014"/>
                <a:ext cx="277806" cy="258789"/>
              </a:xfrm>
              <a:prstGeom prst="up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79" name="TextBox 55">
                <a:extLst>
                  <a:ext uri="{FF2B5EF4-FFF2-40B4-BE49-F238E27FC236}">
                    <a16:creationId xmlns:a16="http://schemas.microsoft.com/office/drawing/2014/main" id="{6AA8BF2E-7669-AACB-A349-A1170C0631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8824" y="2754889"/>
                <a:ext cx="4796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6th</a:t>
                </a:r>
              </a:p>
            </p:txBody>
          </p:sp>
        </p:grpSp>
      </p:grpSp>
      <p:sp>
        <p:nvSpPr>
          <p:cNvPr id="58" name="Multiply 57">
            <a:extLst>
              <a:ext uri="{FF2B5EF4-FFF2-40B4-BE49-F238E27FC236}">
                <a16:creationId xmlns:a16="http://schemas.microsoft.com/office/drawing/2014/main" id="{2E4B1798-B924-2F08-59D7-C90FC203E23B}"/>
              </a:ext>
            </a:extLst>
          </p:cNvPr>
          <p:cNvSpPr/>
          <p:nvPr/>
        </p:nvSpPr>
        <p:spPr bwMode="auto">
          <a:xfrm>
            <a:off x="6451600" y="2239963"/>
            <a:ext cx="354013" cy="354012"/>
          </a:xfrm>
          <a:prstGeom prst="mathMultiply">
            <a:avLst>
              <a:gd name="adj1" fmla="val 12806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TextBox 25">
            <a:extLst>
              <a:ext uri="{FF2B5EF4-FFF2-40B4-BE49-F238E27FC236}">
                <a16:creationId xmlns:a16="http://schemas.microsoft.com/office/drawing/2014/main" id="{B84816CE-3351-9307-FA81-E8F385172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550" y="5135563"/>
            <a:ext cx="46053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or</a:t>
            </a:r>
          </a:p>
          <a:p>
            <a:pPr eaLnBrk="1" hangingPunct="1"/>
            <a:r>
              <a:rPr lang="en-US" altLang="en-US">
                <a:latin typeface="Times" pitchFamily="2" charset="0"/>
              </a:rPr>
              <a:t>[ evolution | fossils ] = </a:t>
            </a:r>
            <a:r>
              <a:rPr lang="en-US" altLang="en-US" i="1">
                <a:latin typeface="Times" pitchFamily="2" charset="0"/>
              </a:rPr>
              <a:t>big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>
            <a:extLst>
              <a:ext uri="{FF2B5EF4-FFF2-40B4-BE49-F238E27FC236}">
                <a16:creationId xmlns:a16="http://schemas.microsoft.com/office/drawing/2014/main" id="{E34BFAB9-77D7-2F7D-5357-3F0D46850281}"/>
              </a:ext>
            </a:extLst>
          </p:cNvPr>
          <p:cNvSpPr/>
          <p:nvPr/>
        </p:nvSpPr>
        <p:spPr>
          <a:xfrm>
            <a:off x="574675" y="214313"/>
            <a:ext cx="6078538" cy="606425"/>
          </a:xfrm>
          <a:custGeom>
            <a:avLst/>
            <a:gdLst>
              <a:gd name="connsiteX0" fmla="*/ 189546 w 6078099"/>
              <a:gd name="connsiteY0" fmla="*/ 0 h 606581"/>
              <a:gd name="connsiteX1" fmla="*/ 5970689 w 6078099"/>
              <a:gd name="connsiteY1" fmla="*/ 246423 h 606581"/>
              <a:gd name="connsiteX2" fmla="*/ 6078099 w 6078099"/>
              <a:gd name="connsiteY2" fmla="*/ 600262 h 606581"/>
              <a:gd name="connsiteX3" fmla="*/ 0 w 6078099"/>
              <a:gd name="connsiteY3" fmla="*/ 606581 h 606581"/>
              <a:gd name="connsiteX4" fmla="*/ 189546 w 6078099"/>
              <a:gd name="connsiteY4" fmla="*/ 0 h 60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8099" h="606581">
                <a:moveTo>
                  <a:pt x="189546" y="0"/>
                </a:moveTo>
                <a:lnTo>
                  <a:pt x="5970689" y="246423"/>
                </a:lnTo>
                <a:lnTo>
                  <a:pt x="6078099" y="600262"/>
                </a:lnTo>
                <a:lnTo>
                  <a:pt x="0" y="606581"/>
                </a:lnTo>
                <a:lnTo>
                  <a:pt x="189546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77590A8A-5B77-84A3-CA26-6BFE7C477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4775"/>
            <a:ext cx="8008938" cy="696913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General Properties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FE2160DE-961B-FDB0-F647-99A75F6DB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DF8FA576-F156-00B2-7D08-A260E014E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385C0B4-783D-5445-84F2-B249486E55D0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20485" name="TextBox 4">
            <a:extLst>
              <a:ext uri="{FF2B5EF4-FFF2-40B4-BE49-F238E27FC236}">
                <a16:creationId xmlns:a16="http://schemas.microsoft.com/office/drawing/2014/main" id="{3D11C1B0-CD0D-577F-6E28-7DD43BD0F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1135063"/>
            <a:ext cx="17827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Times" pitchFamily="2" charset="0"/>
              </a:rPr>
              <a:t>Are there infinitely many prime numbers?</a:t>
            </a:r>
          </a:p>
        </p:txBody>
      </p:sp>
      <p:sp>
        <p:nvSpPr>
          <p:cNvPr id="20486" name="TextBox 5">
            <a:extLst>
              <a:ext uri="{FF2B5EF4-FFF2-40B4-BE49-F238E27FC236}">
                <a16:creationId xmlns:a16="http://schemas.microsoft.com/office/drawing/2014/main" id="{EF271F55-697E-F01B-0CE3-05548BC24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1117600"/>
            <a:ext cx="280511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Yes. Euclid proves constructively  that for any prime number, there is always a greater one.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B557EBB-8A15-F14D-939A-09680F09B567}"/>
              </a:ext>
            </a:extLst>
          </p:cNvPr>
          <p:cNvSpPr/>
          <p:nvPr/>
        </p:nvSpPr>
        <p:spPr>
          <a:xfrm>
            <a:off x="3044825" y="1514475"/>
            <a:ext cx="373063" cy="25241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27">
            <a:extLst>
              <a:ext uri="{FF2B5EF4-FFF2-40B4-BE49-F238E27FC236}">
                <a16:creationId xmlns:a16="http://schemas.microsoft.com/office/drawing/2014/main" id="{0CD2D99A-3B3F-D0D7-8EB1-AA7313FF3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174875"/>
            <a:ext cx="19177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>
            <a:extLst>
              <a:ext uri="{FF2B5EF4-FFF2-40B4-BE49-F238E27FC236}">
                <a16:creationId xmlns:a16="http://schemas.microsoft.com/office/drawing/2014/main" id="{747EADC1-7F29-088D-DE34-B7E17F916226}"/>
              </a:ext>
            </a:extLst>
          </p:cNvPr>
          <p:cNvGrpSpPr>
            <a:grpSpLocks/>
          </p:cNvGrpSpPr>
          <p:nvPr/>
        </p:nvGrpSpPr>
        <p:grpSpPr bwMode="auto">
          <a:xfrm>
            <a:off x="398463" y="3733800"/>
            <a:ext cx="8023225" cy="2757488"/>
            <a:chOff x="398463" y="3733800"/>
            <a:chExt cx="8023225" cy="2757487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07A0B36-B506-584D-D644-604E6AAC407D}"/>
                </a:ext>
              </a:extLst>
            </p:cNvPr>
            <p:cNvSpPr/>
            <p:nvPr/>
          </p:nvSpPr>
          <p:spPr>
            <a:xfrm>
              <a:off x="565150" y="4165600"/>
              <a:ext cx="495300" cy="196850"/>
            </a:xfrm>
            <a:custGeom>
              <a:avLst/>
              <a:gdLst>
                <a:gd name="connsiteX0" fmla="*/ 63500 w 495300"/>
                <a:gd name="connsiteY0" fmla="*/ 0 h 196850"/>
                <a:gd name="connsiteX1" fmla="*/ 495300 w 495300"/>
                <a:gd name="connsiteY1" fmla="*/ 25400 h 196850"/>
                <a:gd name="connsiteX2" fmla="*/ 431800 w 495300"/>
                <a:gd name="connsiteY2" fmla="*/ 196850 h 196850"/>
                <a:gd name="connsiteX3" fmla="*/ 0 w 495300"/>
                <a:gd name="connsiteY3" fmla="*/ 152400 h 196850"/>
                <a:gd name="connsiteX4" fmla="*/ 63500 w 495300"/>
                <a:gd name="connsiteY4" fmla="*/ 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00" h="196850">
                  <a:moveTo>
                    <a:pt x="63500" y="0"/>
                  </a:moveTo>
                  <a:lnTo>
                    <a:pt x="495300" y="25400"/>
                  </a:lnTo>
                  <a:lnTo>
                    <a:pt x="431800" y="196850"/>
                  </a:lnTo>
                  <a:lnTo>
                    <a:pt x="0" y="15240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DD38FE4-48F0-4813-503B-FF04E454AC66}"/>
                </a:ext>
              </a:extLst>
            </p:cNvPr>
            <p:cNvSpPr/>
            <p:nvPr/>
          </p:nvSpPr>
          <p:spPr>
            <a:xfrm>
              <a:off x="1047750" y="4464050"/>
              <a:ext cx="495300" cy="196850"/>
            </a:xfrm>
            <a:custGeom>
              <a:avLst/>
              <a:gdLst>
                <a:gd name="connsiteX0" fmla="*/ 63500 w 495300"/>
                <a:gd name="connsiteY0" fmla="*/ 0 h 196850"/>
                <a:gd name="connsiteX1" fmla="*/ 495300 w 495300"/>
                <a:gd name="connsiteY1" fmla="*/ 25400 h 196850"/>
                <a:gd name="connsiteX2" fmla="*/ 431800 w 495300"/>
                <a:gd name="connsiteY2" fmla="*/ 196850 h 196850"/>
                <a:gd name="connsiteX3" fmla="*/ 0 w 495300"/>
                <a:gd name="connsiteY3" fmla="*/ 152400 h 196850"/>
                <a:gd name="connsiteX4" fmla="*/ 63500 w 495300"/>
                <a:gd name="connsiteY4" fmla="*/ 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00" h="196850">
                  <a:moveTo>
                    <a:pt x="63500" y="0"/>
                  </a:moveTo>
                  <a:lnTo>
                    <a:pt x="495300" y="25400"/>
                  </a:lnTo>
                  <a:lnTo>
                    <a:pt x="431800" y="196850"/>
                  </a:lnTo>
                  <a:lnTo>
                    <a:pt x="0" y="15240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BDC0383-116B-B2DA-C2BA-D6BBEC0BED08}"/>
                </a:ext>
              </a:extLst>
            </p:cNvPr>
            <p:cNvSpPr/>
            <p:nvPr/>
          </p:nvSpPr>
          <p:spPr>
            <a:xfrm>
              <a:off x="800100" y="4762500"/>
              <a:ext cx="495300" cy="196850"/>
            </a:xfrm>
            <a:custGeom>
              <a:avLst/>
              <a:gdLst>
                <a:gd name="connsiteX0" fmla="*/ 63500 w 495300"/>
                <a:gd name="connsiteY0" fmla="*/ 0 h 196850"/>
                <a:gd name="connsiteX1" fmla="*/ 495300 w 495300"/>
                <a:gd name="connsiteY1" fmla="*/ 25400 h 196850"/>
                <a:gd name="connsiteX2" fmla="*/ 431800 w 495300"/>
                <a:gd name="connsiteY2" fmla="*/ 196850 h 196850"/>
                <a:gd name="connsiteX3" fmla="*/ 0 w 495300"/>
                <a:gd name="connsiteY3" fmla="*/ 152400 h 196850"/>
                <a:gd name="connsiteX4" fmla="*/ 63500 w 495300"/>
                <a:gd name="connsiteY4" fmla="*/ 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00" h="196850">
                  <a:moveTo>
                    <a:pt x="63500" y="0"/>
                  </a:moveTo>
                  <a:lnTo>
                    <a:pt x="495300" y="25400"/>
                  </a:lnTo>
                  <a:lnTo>
                    <a:pt x="431800" y="196850"/>
                  </a:lnTo>
                  <a:lnTo>
                    <a:pt x="0" y="15240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0494" name="Group 58">
              <a:extLst>
                <a:ext uri="{FF2B5EF4-FFF2-40B4-BE49-F238E27FC236}">
                  <a16:creationId xmlns:a16="http://schemas.microsoft.com/office/drawing/2014/main" id="{89E11373-8FDB-330A-E6BF-2DF606DABB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63" y="3733800"/>
              <a:ext cx="8023225" cy="2757487"/>
              <a:chOff x="398046" y="3734247"/>
              <a:chExt cx="8024101" cy="2756932"/>
            </a:xfrm>
          </p:grpSpPr>
          <p:sp>
            <p:nvSpPr>
              <p:cNvPr id="20495" name="TextBox 23">
                <a:extLst>
                  <a:ext uri="{FF2B5EF4-FFF2-40B4-BE49-F238E27FC236}">
                    <a16:creationId xmlns:a16="http://schemas.microsoft.com/office/drawing/2014/main" id="{79614A1B-686C-0752-877E-586A0462D6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046" y="3734247"/>
                <a:ext cx="2413549" cy="1569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Times" pitchFamily="2" charset="0"/>
                  </a:rPr>
                  <a:t>If a simple hypothesis </a:t>
                </a:r>
                <a:r>
                  <a:rPr lang="en-US" altLang="en-US" sz="2000" i="1">
                    <a:latin typeface="Times" pitchFamily="2" charset="0"/>
                  </a:rPr>
                  <a:t>simp</a:t>
                </a:r>
                <a:r>
                  <a:rPr lang="en-US" altLang="en-US" sz="1800">
                    <a:latin typeface="Times" pitchFamily="2" charset="0"/>
                  </a:rPr>
                  <a:t> and complicated one </a:t>
                </a:r>
                <a:r>
                  <a:rPr lang="en-US" altLang="en-US" sz="2000" i="1">
                    <a:latin typeface="Times" pitchFamily="2" charset="0"/>
                  </a:rPr>
                  <a:t>comp</a:t>
                </a:r>
                <a:r>
                  <a:rPr lang="en-US" altLang="en-US" sz="1800">
                    <a:latin typeface="Times" pitchFamily="2" charset="0"/>
                  </a:rPr>
                  <a:t> both entail the </a:t>
                </a:r>
                <a:r>
                  <a:rPr lang="en-US" altLang="en-US" sz="2000" i="1">
                    <a:latin typeface="Times" pitchFamily="2" charset="0"/>
                  </a:rPr>
                  <a:t>evid</a:t>
                </a:r>
                <a:r>
                  <a:rPr lang="en-US" altLang="en-US" sz="1800">
                    <a:latin typeface="Times" pitchFamily="2" charset="0"/>
                  </a:rPr>
                  <a:t>ence, should we prefer the simpler one?</a:t>
                </a:r>
              </a:p>
            </p:txBody>
          </p:sp>
          <p:sp>
            <p:nvSpPr>
              <p:cNvPr id="25" name="Right Arrow 24">
                <a:extLst>
                  <a:ext uri="{FF2B5EF4-FFF2-40B4-BE49-F238E27FC236}">
                    <a16:creationId xmlns:a16="http://schemas.microsoft.com/office/drawing/2014/main" id="{214FE1FB-1875-B109-FD32-6C90B063ACFB}"/>
                  </a:ext>
                </a:extLst>
              </p:cNvPr>
              <p:cNvSpPr/>
              <p:nvPr/>
            </p:nvSpPr>
            <p:spPr>
              <a:xfrm>
                <a:off x="3001830" y="4175483"/>
                <a:ext cx="371516" cy="252362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97" name="TextBox 25">
                <a:extLst>
                  <a:ext uri="{FF2B5EF4-FFF2-40B4-BE49-F238E27FC236}">
                    <a16:creationId xmlns:a16="http://schemas.microsoft.com/office/drawing/2014/main" id="{8BC2B3AC-2273-6BA0-474A-7804CDA9E7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6187" y="3873255"/>
                <a:ext cx="4605960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Prove as a theorem that</a:t>
                </a:r>
              </a:p>
              <a:p>
                <a:pPr eaLnBrk="1" hangingPunct="1"/>
                <a:r>
                  <a:rPr lang="en-US" altLang="en-US">
                    <a:latin typeface="Times" pitchFamily="2" charset="0"/>
                  </a:rPr>
                  <a:t>P( </a:t>
                </a:r>
                <a:r>
                  <a:rPr lang="en-US" altLang="en-US" i="1">
                    <a:latin typeface="Times" pitchFamily="2" charset="0"/>
                  </a:rPr>
                  <a:t>simp </a:t>
                </a:r>
                <a:r>
                  <a:rPr lang="en-US" altLang="en-US">
                    <a:latin typeface="Times" pitchFamily="2" charset="0"/>
                  </a:rPr>
                  <a:t>| </a:t>
                </a:r>
                <a:r>
                  <a:rPr lang="en-US" altLang="en-US" i="1">
                    <a:latin typeface="Times" pitchFamily="2" charset="0"/>
                  </a:rPr>
                  <a:t>evid </a:t>
                </a:r>
                <a:r>
                  <a:rPr lang="en-US" altLang="en-US">
                    <a:latin typeface="Times" pitchFamily="2" charset="0"/>
                  </a:rPr>
                  <a:t>) &gt; P( </a:t>
                </a:r>
                <a:r>
                  <a:rPr lang="en-US" altLang="en-US" i="1">
                    <a:latin typeface="Times" pitchFamily="2" charset="0"/>
                  </a:rPr>
                  <a:t>comp </a:t>
                </a:r>
                <a:r>
                  <a:rPr lang="en-US" altLang="en-US">
                    <a:latin typeface="Times" pitchFamily="2" charset="0"/>
                  </a:rPr>
                  <a:t>| </a:t>
                </a:r>
                <a:r>
                  <a:rPr lang="en-US" altLang="en-US" i="1">
                    <a:latin typeface="Times" pitchFamily="2" charset="0"/>
                  </a:rPr>
                  <a:t>evid </a:t>
                </a:r>
                <a:r>
                  <a:rPr lang="en-US" altLang="en-US">
                    <a:latin typeface="Times" pitchFamily="2" charset="0"/>
                  </a:rPr>
                  <a:t>)</a:t>
                </a:r>
              </a:p>
            </p:txBody>
          </p:sp>
          <p:pic>
            <p:nvPicPr>
              <p:cNvPr id="20498" name="Picture 57" descr="simple.jpg">
                <a:extLst>
                  <a:ext uri="{FF2B5EF4-FFF2-40B4-BE49-F238E27FC236}">
                    <a16:creationId xmlns:a16="http://schemas.microsoft.com/office/drawing/2014/main" id="{71AD7834-8682-F0BD-D306-6220F398A7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940" y="5311683"/>
                <a:ext cx="1902414" cy="1179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" name="TextBox 25">
            <a:extLst>
              <a:ext uri="{FF2B5EF4-FFF2-40B4-BE49-F238E27FC236}">
                <a16:creationId xmlns:a16="http://schemas.microsoft.com/office/drawing/2014/main" id="{6A878077-BD0B-403C-0327-838015A77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800600"/>
            <a:ext cx="46053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or</a:t>
            </a:r>
          </a:p>
          <a:p>
            <a:pPr eaLnBrk="1" hangingPunct="1"/>
            <a:r>
              <a:rPr lang="en-US" altLang="en-US">
                <a:latin typeface="Times" pitchFamily="2" charset="0"/>
              </a:rPr>
              <a:t>[ </a:t>
            </a:r>
            <a:r>
              <a:rPr lang="en-US" altLang="en-US" i="1">
                <a:latin typeface="Times" pitchFamily="2" charset="0"/>
              </a:rPr>
              <a:t>simp </a:t>
            </a:r>
            <a:r>
              <a:rPr lang="en-US" altLang="en-US">
                <a:latin typeface="Times" pitchFamily="2" charset="0"/>
              </a:rPr>
              <a:t>| </a:t>
            </a:r>
            <a:r>
              <a:rPr lang="en-US" altLang="en-US" i="1">
                <a:latin typeface="Times" pitchFamily="2" charset="0"/>
              </a:rPr>
              <a:t>evid </a:t>
            </a:r>
            <a:r>
              <a:rPr lang="en-US" altLang="en-US">
                <a:latin typeface="Times" pitchFamily="2" charset="0"/>
              </a:rPr>
              <a:t>] &gt; [ </a:t>
            </a:r>
            <a:r>
              <a:rPr lang="en-US" altLang="en-US" i="1">
                <a:latin typeface="Times" pitchFamily="2" charset="0"/>
              </a:rPr>
              <a:t>comp </a:t>
            </a:r>
            <a:r>
              <a:rPr lang="en-US" altLang="en-US">
                <a:latin typeface="Times" pitchFamily="2" charset="0"/>
              </a:rPr>
              <a:t>| </a:t>
            </a:r>
            <a:r>
              <a:rPr lang="en-US" altLang="en-US" i="1">
                <a:latin typeface="Times" pitchFamily="2" charset="0"/>
              </a:rPr>
              <a:t>evid </a:t>
            </a:r>
            <a:r>
              <a:rPr lang="en-US" altLang="en-US">
                <a:latin typeface="Times" pitchFamily="2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2F2C7F0-37A2-2007-CACD-C5F14818B97B}"/>
              </a:ext>
            </a:extLst>
          </p:cNvPr>
          <p:cNvSpPr/>
          <p:nvPr/>
        </p:nvSpPr>
        <p:spPr>
          <a:xfrm>
            <a:off x="2427288" y="1143000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0110CEBA-0FDA-6914-4E17-2076FF43F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484313"/>
            <a:ext cx="4916488" cy="2957512"/>
          </a:xfrm>
        </p:spPr>
        <p:txBody>
          <a:bodyPr/>
          <a:lstStyle/>
          <a:p>
            <a:pPr algn="r"/>
            <a:r>
              <a:rPr lang="en-US" altLang="en-US" sz="5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External Inductive Content</a:t>
            </a:r>
            <a:br>
              <a:rPr lang="en-US" altLang="en-US" sz="5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</a:br>
            <a:r>
              <a:rPr lang="en-US" altLang="en-US" sz="3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(illustrated)</a:t>
            </a:r>
            <a:endParaRPr lang="en-US" altLang="en-US" sz="24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ECF45640-A4C4-7BC7-3B68-E47C3E0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3206A480-6FE3-70FC-ECCC-7C8A6FC73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89150B2-13B8-0E4B-9088-E3A9A18A745C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ADCF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6653</TotalTime>
  <Words>2504</Words>
  <Application>Microsoft Macintosh PowerPoint</Application>
  <PresentationFormat>On-screen Show (4:3)</PresentationFormat>
  <Paragraphs>545</Paragraphs>
  <Slides>51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Arial Black</vt:lpstr>
      <vt:lpstr>Calibri</vt:lpstr>
      <vt:lpstr>Helvetica Neue</vt:lpstr>
      <vt:lpstr>Symbol</vt:lpstr>
      <vt:lpstr>Times</vt:lpstr>
      <vt:lpstr>Times New Roman</vt:lpstr>
      <vt:lpstr>Office Theme</vt:lpstr>
      <vt:lpstr>Equation</vt:lpstr>
      <vt:lpstr>There is No Complete Calculus of Inductive Inference</vt:lpstr>
      <vt:lpstr>Material Theory of Induction</vt:lpstr>
      <vt:lpstr>PowerPoint Presentation</vt:lpstr>
      <vt:lpstr>This Talk</vt:lpstr>
      <vt:lpstr>The Path to Completeness</vt:lpstr>
      <vt:lpstr>What IS inductive inference?</vt:lpstr>
      <vt:lpstr>Particular Facts</vt:lpstr>
      <vt:lpstr>General Properties</vt:lpstr>
      <vt:lpstr>External Inductive Content (illustrated)</vt:lpstr>
      <vt:lpstr>Simple versus Complicated</vt:lpstr>
      <vt:lpstr>Simple versus Complicated</vt:lpstr>
      <vt:lpstr>Simple versus Complicated</vt:lpstr>
      <vt:lpstr>External Inductive Content</vt:lpstr>
      <vt:lpstr>Completeness</vt:lpstr>
      <vt:lpstr>Completeness in a domain</vt:lpstr>
      <vt:lpstr>PowerPoint Presentation</vt:lpstr>
      <vt:lpstr>Demonstrating the Incompleteness</vt:lpstr>
      <vt:lpstr>Overall…</vt:lpstr>
      <vt:lpstr>Deductive Definability</vt:lpstr>
      <vt:lpstr>Deductive Structure: Finite Boolean Algebras</vt:lpstr>
      <vt:lpstr> Inductive strengths of support</vt:lpstr>
      <vt:lpstr>Deductively Definable Logic of Induction</vt:lpstr>
      <vt:lpstr>There are many, interesting, deductively definable logics of induction </vt:lpstr>
      <vt:lpstr>Completeness</vt:lpstr>
      <vt:lpstr>Symmetry Theorem</vt:lpstr>
      <vt:lpstr>Symmetries of a Boolean algebra</vt:lpstr>
      <vt:lpstr>Richness of Symmetries of a Boolean algebra</vt:lpstr>
      <vt:lpstr>In a deductively definable logic of induction…</vt:lpstr>
      <vt:lpstr>Deductive structure</vt:lpstr>
      <vt:lpstr>Symmetry Theorem</vt:lpstr>
      <vt:lpstr>Asymptotic Stability</vt:lpstr>
      <vt:lpstr>How to make a Boolean Algebra Bigger</vt:lpstr>
      <vt:lpstr>Refine for more expressive power</vt:lpstr>
      <vt:lpstr>Asymptotic Stability</vt:lpstr>
      <vt:lpstr>Triviality Deduced</vt:lpstr>
      <vt:lpstr>The Rough Idea</vt:lpstr>
      <vt:lpstr>The Rough Idea</vt:lpstr>
      <vt:lpstr>PowerPoint Presentation</vt:lpstr>
      <vt:lpstr>PowerPoint Presentation</vt:lpstr>
      <vt:lpstr>In sum…</vt:lpstr>
      <vt:lpstr>Escape?</vt:lpstr>
      <vt:lpstr>Enhanced Logics?</vt:lpstr>
      <vt:lpstr>Subjective Bayesianism</vt:lpstr>
      <vt:lpstr>Subjective Bayesian Confirmation Measures</vt:lpstr>
      <vt:lpstr>Conclusion</vt:lpstr>
      <vt:lpstr>What is inductive inference?</vt:lpstr>
      <vt:lpstr>PowerPoint Presentation</vt:lpstr>
      <vt:lpstr> </vt:lpstr>
      <vt:lpstr>Appendices</vt:lpstr>
      <vt:lpstr>The condition</vt:lpstr>
      <vt:lpstr>Continuity illustrated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Simplicity as a Surrogate</dc:title>
  <dc:creator>John Norton</dc:creator>
  <cp:lastModifiedBy>Norton, John D</cp:lastModifiedBy>
  <cp:revision>448</cp:revision>
  <dcterms:created xsi:type="dcterms:W3CDTF">2016-04-08T14:33:44Z</dcterms:created>
  <dcterms:modified xsi:type="dcterms:W3CDTF">2024-08-22T02:32:02Z</dcterms:modified>
</cp:coreProperties>
</file>