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0"/>
  </p:notesMasterIdLst>
  <p:sldIdLst>
    <p:sldId id="257" r:id="rId2"/>
    <p:sldId id="275" r:id="rId3"/>
    <p:sldId id="264" r:id="rId4"/>
    <p:sldId id="375" r:id="rId5"/>
    <p:sldId id="374" r:id="rId6"/>
    <p:sldId id="384" r:id="rId7"/>
    <p:sldId id="389" r:id="rId8"/>
    <p:sldId id="390" r:id="rId9"/>
    <p:sldId id="376" r:id="rId10"/>
    <p:sldId id="385" r:id="rId11"/>
    <p:sldId id="379" r:id="rId12"/>
    <p:sldId id="380" r:id="rId13"/>
    <p:sldId id="387" r:id="rId14"/>
    <p:sldId id="383" r:id="rId15"/>
    <p:sldId id="386" r:id="rId16"/>
    <p:sldId id="381" r:id="rId17"/>
    <p:sldId id="388" r:id="rId18"/>
    <p:sldId id="382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6" userDrawn="1">
          <p15:clr>
            <a:srgbClr val="A4A3A4"/>
          </p15:clr>
        </p15:guide>
        <p15:guide id="2" pos="1272" userDrawn="1">
          <p15:clr>
            <a:srgbClr val="A4A3A4"/>
          </p15:clr>
        </p15:guide>
        <p15:guide id="3" orient="horz" pos="1464" userDrawn="1">
          <p15:clr>
            <a:srgbClr val="A4A3A4"/>
          </p15:clr>
        </p15:guide>
        <p15:guide id="4" orient="horz" pos="2352" userDrawn="1">
          <p15:clr>
            <a:srgbClr val="A4A3A4"/>
          </p15:clr>
        </p15:guide>
        <p15:guide id="5" orient="horz" pos="3720" userDrawn="1">
          <p15:clr>
            <a:srgbClr val="A4A3A4"/>
          </p15:clr>
        </p15:guide>
        <p15:guide id="6" pos="2616" userDrawn="1">
          <p15:clr>
            <a:srgbClr val="A4A3A4"/>
          </p15:clr>
        </p15:guide>
        <p15:guide id="7" pos="43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CDC"/>
    <a:srgbClr val="00FF00"/>
    <a:srgbClr val="FF0000"/>
    <a:srgbClr val="DCFFDC"/>
    <a:srgbClr val="C8DCFF"/>
    <a:srgbClr val="FF7F80"/>
    <a:srgbClr val="FFD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19"/>
    <p:restoredTop sz="94631"/>
  </p:normalViewPr>
  <p:slideViewPr>
    <p:cSldViewPr snapToGrid="0" snapToObjects="1">
      <p:cViewPr varScale="1">
        <p:scale>
          <a:sx n="97" d="100"/>
          <a:sy n="97" d="100"/>
        </p:scale>
        <p:origin x="1816" y="192"/>
      </p:cViewPr>
      <p:guideLst>
        <p:guide orient="horz" pos="816"/>
        <p:guide pos="1272"/>
        <p:guide orient="horz" pos="1464"/>
        <p:guide orient="horz" pos="2352"/>
        <p:guide orient="horz" pos="3720"/>
        <p:guide pos="2616"/>
        <p:guide pos="43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3B453-ADED-F540-99A3-7EABB064AE59}" type="datetimeFigureOut">
              <a:rPr lang="en-US" smtClean="0"/>
              <a:t>5/25/24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89F2FC-CE7B-5B46-B3C4-B2C399F8A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461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9F2FC-CE7B-5B46-B3C4-B2C399F8A0E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408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F86A8-2CFE-B145-9FA2-89FAF4A420C4}" type="datetime1">
              <a:rPr lang="en-US" smtClean="0"/>
              <a:t>5/25/24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94379-36F8-5C44-8D19-058CB846F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04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903A8-4358-9B4A-9F34-5B2BD92DE942}" type="datetime1">
              <a:rPr lang="en-US" smtClean="0"/>
              <a:t>5/25/24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94379-36F8-5C44-8D19-058CB846F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313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5BAA0-F190-4E43-8334-CE867ED8F4C5}" type="datetime1">
              <a:rPr lang="en-US" smtClean="0"/>
              <a:t>5/25/24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94379-36F8-5C44-8D19-058CB846F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70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26FF-D25A-C946-B5D2-11E9A1C61DA5}" type="datetime1">
              <a:rPr lang="en-US" smtClean="0"/>
              <a:t>5/25/24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94379-36F8-5C44-8D19-058CB846F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72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719F1-5F44-DC41-B4F3-65CCECB0FB57}" type="datetime1">
              <a:rPr lang="en-US" smtClean="0"/>
              <a:t>5/25/24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94379-36F8-5C44-8D19-058CB846F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436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648F-5129-5C4C-AEA8-B1FB81A2727B}" type="datetime1">
              <a:rPr lang="en-US" smtClean="0"/>
              <a:t>5/25/24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94379-36F8-5C44-8D19-058CB846F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69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B3270-206D-E74C-BDD8-83B72D3555EA}" type="datetime1">
              <a:rPr lang="en-US" smtClean="0"/>
              <a:t>5/25/24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94379-36F8-5C44-8D19-058CB846F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02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CAC7-9FBF-E143-86D6-BD245B339B15}" type="datetime1">
              <a:rPr lang="en-US" smtClean="0"/>
              <a:t>5/25/24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94379-36F8-5C44-8D19-058CB846F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691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1C74-7904-D540-B1C5-A83067C61384}" type="datetime1">
              <a:rPr lang="en-US" smtClean="0"/>
              <a:t>5/25/24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94379-36F8-5C44-8D19-058CB846F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056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BE4E-58DA-8541-9DB9-9FDC9BC53F41}" type="datetime1">
              <a:rPr lang="en-US" smtClean="0"/>
              <a:t>5/25/24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94379-36F8-5C44-8D19-058CB846F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650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B08A0-BEC9-7D4F-BA9F-28691C164097}" type="datetime1">
              <a:rPr lang="en-US" smtClean="0"/>
              <a:t>5/25/24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94379-36F8-5C44-8D19-058CB846F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0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32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6478941"/>
            <a:ext cx="1275454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6CE6B-B076-A249-BB06-F511DE302448}" type="datetime1">
              <a:rPr lang="en-US" smtClean="0"/>
              <a:t>5/25/24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5807" y="6356351"/>
            <a:ext cx="7590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BBF94379-36F8-5C44-8D19-058CB846FB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54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5EEC72A-C18E-1697-1B8C-6F3F213C04A9}"/>
              </a:ext>
            </a:extLst>
          </p:cNvPr>
          <p:cNvSpPr/>
          <p:nvPr/>
        </p:nvSpPr>
        <p:spPr>
          <a:xfrm>
            <a:off x="0" y="5083629"/>
            <a:ext cx="9144000" cy="17743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22B14086-492E-2C42-BE59-FC61212F032A}"/>
              </a:ext>
            </a:extLst>
          </p:cNvPr>
          <p:cNvSpPr/>
          <p:nvPr/>
        </p:nvSpPr>
        <p:spPr>
          <a:xfrm>
            <a:off x="1697628" y="54325"/>
            <a:ext cx="7040880" cy="4768046"/>
          </a:xfrm>
          <a:custGeom>
            <a:avLst/>
            <a:gdLst>
              <a:gd name="connsiteX0" fmla="*/ 2826328 w 7040880"/>
              <a:gd name="connsiteY0" fmla="*/ 0 h 6084916"/>
              <a:gd name="connsiteX1" fmla="*/ 7040880 w 7040880"/>
              <a:gd name="connsiteY1" fmla="*/ 1820487 h 6084916"/>
              <a:gd name="connsiteX2" fmla="*/ 5212080 w 7040880"/>
              <a:gd name="connsiteY2" fmla="*/ 6084916 h 6084916"/>
              <a:gd name="connsiteX3" fmla="*/ 5170517 w 7040880"/>
              <a:gd name="connsiteY3" fmla="*/ 6018414 h 6084916"/>
              <a:gd name="connsiteX4" fmla="*/ 0 w 7040880"/>
              <a:gd name="connsiteY4" fmla="*/ 3923607 h 6084916"/>
              <a:gd name="connsiteX5" fmla="*/ 2826328 w 7040880"/>
              <a:gd name="connsiteY5" fmla="*/ 0 h 6084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40880" h="6084916">
                <a:moveTo>
                  <a:pt x="2826328" y="0"/>
                </a:moveTo>
                <a:lnTo>
                  <a:pt x="7040880" y="1820487"/>
                </a:lnTo>
                <a:lnTo>
                  <a:pt x="5212080" y="6084916"/>
                </a:lnTo>
                <a:lnTo>
                  <a:pt x="5170517" y="6018414"/>
                </a:lnTo>
                <a:lnTo>
                  <a:pt x="0" y="3923607"/>
                </a:lnTo>
                <a:lnTo>
                  <a:pt x="2826328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2815ED-F3BB-814D-BB36-018A8D7AC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346" y="752846"/>
            <a:ext cx="5664085" cy="2297050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The Large-Scale Structure of Inductive Inference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C5370-09BD-A14C-BE6F-B98790F4DE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D0F7F-07EA-7246-9ECC-D17913339B08}"/>
              </a:ext>
            </a:extLst>
          </p:cNvPr>
          <p:cNvSpPr txBox="1"/>
          <p:nvPr/>
        </p:nvSpPr>
        <p:spPr>
          <a:xfrm>
            <a:off x="4379317" y="2745640"/>
            <a:ext cx="26661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 D. Norton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History and</a:t>
            </a:r>
          </a:p>
          <a:p>
            <a:pPr algn="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Philosophy of Science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Pittsburgh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8DED73-9EF7-6942-8B62-C8A403CD2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6115050" y="6578864"/>
            <a:ext cx="285750" cy="14261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44BA37-63F5-9247-93DA-68398A729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94379-36F8-5C44-8D19-058CB846FBBE}" type="slidenum">
              <a:rPr lang="en-US" smtClean="0"/>
              <a:t>1</a:t>
            </a:fld>
            <a:endParaRPr lang="en-US"/>
          </a:p>
        </p:txBody>
      </p:sp>
      <p:pic>
        <p:nvPicPr>
          <p:cNvPr id="10" name="Picture 9" descr="A logo with circles and lines&#10;&#10;Description automatically generated">
            <a:extLst>
              <a:ext uri="{FF2B5EF4-FFF2-40B4-BE49-F238E27FC236}">
                <a16:creationId xmlns:a16="http://schemas.microsoft.com/office/drawing/2014/main" id="{3780B000-CF56-BDD7-F6CC-943EA2567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42" y="5225143"/>
            <a:ext cx="2324971" cy="14334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5A7FD9A-585C-D1E4-C966-A159E196971C}"/>
              </a:ext>
            </a:extLst>
          </p:cNvPr>
          <p:cNvSpPr txBox="1"/>
          <p:nvPr/>
        </p:nvSpPr>
        <p:spPr>
          <a:xfrm>
            <a:off x="2995994" y="5433021"/>
            <a:ext cx="41905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0" u="none" strike="noStrike" dirty="0">
                <a:solidFill>
                  <a:srgbClr val="000080"/>
                </a:solidFill>
                <a:effectLst/>
                <a:latin typeface="Lato" panose="020F0502020204030203" pitchFamily="34" charset="0"/>
              </a:rPr>
              <a:t>Ninth Quadrennial Fellows Conference</a:t>
            </a:r>
            <a:endParaRPr lang="en-US" b="0" i="0" u="none" strike="noStrike" dirty="0">
              <a:solidFill>
                <a:srgbClr val="555555"/>
              </a:solidFill>
              <a:effectLst/>
              <a:latin typeface="Lato" panose="020F0502020204030203" pitchFamily="34" charset="0"/>
            </a:endParaRPr>
          </a:p>
          <a:p>
            <a:pPr algn="ctr"/>
            <a:r>
              <a:rPr lang="en-US" b="1" i="0" u="none" strike="noStrike" dirty="0">
                <a:solidFill>
                  <a:srgbClr val="555555"/>
                </a:solidFill>
                <a:effectLst/>
                <a:latin typeface="Lato" panose="020F0502020204030203" pitchFamily="34" charset="0"/>
              </a:rPr>
              <a:t>June 2-4, 2024</a:t>
            </a:r>
            <a:br>
              <a:rPr lang="en-US" b="0" i="0" u="none" strike="noStrike" dirty="0">
                <a:solidFill>
                  <a:srgbClr val="555555"/>
                </a:solidFill>
                <a:effectLst/>
                <a:latin typeface="Lato" panose="020F0502020204030203" pitchFamily="34" charset="0"/>
              </a:rPr>
            </a:br>
            <a:r>
              <a:rPr lang="en-US" b="1" i="0" u="none" strike="noStrike" dirty="0">
                <a:solidFill>
                  <a:srgbClr val="555555"/>
                </a:solidFill>
                <a:effectLst/>
                <a:latin typeface="Lato" panose="020F0502020204030203" pitchFamily="34" charset="0"/>
              </a:rPr>
              <a:t>University of Miami, Florida, USA</a:t>
            </a:r>
            <a:endParaRPr lang="en-US" b="0" i="0" u="none" strike="noStrike" dirty="0">
              <a:solidFill>
                <a:srgbClr val="555555"/>
              </a:solidFill>
              <a:effectLst/>
              <a:latin typeface="Lato" panose="020F0502020204030203" pitchFamily="34" charset="0"/>
            </a:endParaRPr>
          </a:p>
        </p:txBody>
      </p:sp>
      <p:pic>
        <p:nvPicPr>
          <p:cNvPr id="14" name="Picture 13" descr="A green and orange u logo&#10;&#10;Description automatically generated">
            <a:extLst>
              <a:ext uri="{FF2B5EF4-FFF2-40B4-BE49-F238E27FC236}">
                <a16:creationId xmlns:a16="http://schemas.microsoft.com/office/drawing/2014/main" id="{59811D7A-ADB4-397C-31AD-686786215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2979" y="5502276"/>
            <a:ext cx="15621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329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95E82101-B8CB-9E62-2C43-B43EFF5BAE27}"/>
              </a:ext>
            </a:extLst>
          </p:cNvPr>
          <p:cNvSpPr/>
          <p:nvPr/>
        </p:nvSpPr>
        <p:spPr>
          <a:xfrm>
            <a:off x="5215081" y="366487"/>
            <a:ext cx="3928919" cy="5148193"/>
          </a:xfrm>
          <a:custGeom>
            <a:avLst/>
            <a:gdLst>
              <a:gd name="connsiteX0" fmla="*/ 2826328 w 7040880"/>
              <a:gd name="connsiteY0" fmla="*/ 0 h 6084916"/>
              <a:gd name="connsiteX1" fmla="*/ 7040880 w 7040880"/>
              <a:gd name="connsiteY1" fmla="*/ 1820487 h 6084916"/>
              <a:gd name="connsiteX2" fmla="*/ 5212080 w 7040880"/>
              <a:gd name="connsiteY2" fmla="*/ 6084916 h 6084916"/>
              <a:gd name="connsiteX3" fmla="*/ 5170517 w 7040880"/>
              <a:gd name="connsiteY3" fmla="*/ 6018414 h 6084916"/>
              <a:gd name="connsiteX4" fmla="*/ 0 w 7040880"/>
              <a:gd name="connsiteY4" fmla="*/ 3923607 h 6084916"/>
              <a:gd name="connsiteX5" fmla="*/ 2826328 w 7040880"/>
              <a:gd name="connsiteY5" fmla="*/ 0 h 6084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40880" h="6084916">
                <a:moveTo>
                  <a:pt x="2826328" y="0"/>
                </a:moveTo>
                <a:lnTo>
                  <a:pt x="7040880" y="1820487"/>
                </a:lnTo>
                <a:lnTo>
                  <a:pt x="5212080" y="6084916"/>
                </a:lnTo>
                <a:lnTo>
                  <a:pt x="5170517" y="6018414"/>
                </a:lnTo>
                <a:lnTo>
                  <a:pt x="0" y="3923607"/>
                </a:lnTo>
                <a:lnTo>
                  <a:pt x="2826328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575127-7B7F-6E51-FF88-B7B4F542C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500" y="428754"/>
            <a:ext cx="1599172" cy="970961"/>
          </a:xfrm>
        </p:spPr>
        <p:txBody>
          <a:bodyPr>
            <a:normAutofit fontScale="90000"/>
          </a:bodyPr>
          <a:lstStyle/>
          <a:p>
            <a:pPr marL="808038" indent="-808038"/>
            <a:r>
              <a:rPr lang="en-US" sz="8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b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E2A9E-8CFA-FEDB-E909-13D067766D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8AD054-0DE4-9D89-363D-D65829E35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75E5FC-0A01-DE0F-57A4-828ED7901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94379-36F8-5C44-8D19-058CB846FBBE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4" descr="Waterloo_Bridge_Centring_detail.jpg">
            <a:extLst>
              <a:ext uri="{FF2B5EF4-FFF2-40B4-BE49-F238E27FC236}">
                <a16:creationId xmlns:a16="http://schemas.microsoft.com/office/drawing/2014/main" id="{514B0F60-EE23-78B3-0FBA-F1DFCDEFB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783" y="3191780"/>
            <a:ext cx="3757285" cy="3210865"/>
          </a:xfrm>
          <a:prstGeom prst="rect">
            <a:avLst/>
          </a:prstGeom>
          <a:noFill/>
          <a:ln>
            <a:noFill/>
          </a:ln>
          <a:effectLst>
            <a:softEdge rad="76844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F9C5A8-4B3F-08FA-3A24-906C37C2A3EE}"/>
              </a:ext>
            </a:extLst>
          </p:cNvPr>
          <p:cNvSpPr txBox="1"/>
          <p:nvPr/>
        </p:nvSpPr>
        <p:spPr>
          <a:xfrm>
            <a:off x="1154783" y="144792"/>
            <a:ext cx="68344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Hypotheses, initially without known support, are used to erect nonhierarchical structures.</a:t>
            </a:r>
          </a:p>
        </p:txBody>
      </p:sp>
    </p:spTree>
    <p:extLst>
      <p:ext uri="{BB962C8B-B14F-4D97-AF65-F5344CB8AC3E}">
        <p14:creationId xmlns:p14="http://schemas.microsoft.com/office/powerpoint/2010/main" val="4206831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>
            <a:extLst>
              <a:ext uri="{FF2B5EF4-FFF2-40B4-BE49-F238E27FC236}">
                <a16:creationId xmlns:a16="http://schemas.microsoft.com/office/drawing/2014/main" id="{3DEE689E-B683-0D4E-8322-4ABA53873705}"/>
              </a:ext>
            </a:extLst>
          </p:cNvPr>
          <p:cNvSpPr/>
          <p:nvPr/>
        </p:nvSpPr>
        <p:spPr>
          <a:xfrm>
            <a:off x="560388" y="400050"/>
            <a:ext cx="5039426" cy="768350"/>
          </a:xfrm>
          <a:custGeom>
            <a:avLst/>
            <a:gdLst>
              <a:gd name="connsiteX0" fmla="*/ 375628 w 3326988"/>
              <a:gd name="connsiteY0" fmla="*/ 0 h 769122"/>
              <a:gd name="connsiteX1" fmla="*/ 0 w 3326988"/>
              <a:gd name="connsiteY1" fmla="*/ 769122 h 769122"/>
              <a:gd name="connsiteX2" fmla="*/ 3315064 w 3326988"/>
              <a:gd name="connsiteY2" fmla="*/ 769122 h 769122"/>
              <a:gd name="connsiteX3" fmla="*/ 3326988 w 3326988"/>
              <a:gd name="connsiteY3" fmla="*/ 476975 h 769122"/>
              <a:gd name="connsiteX4" fmla="*/ 375628 w 3326988"/>
              <a:gd name="connsiteY4" fmla="*/ 0 h 769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6988" h="769122">
                <a:moveTo>
                  <a:pt x="375628" y="0"/>
                </a:moveTo>
                <a:lnTo>
                  <a:pt x="0" y="769122"/>
                </a:lnTo>
                <a:lnTo>
                  <a:pt x="3315064" y="769122"/>
                </a:lnTo>
                <a:lnTo>
                  <a:pt x="3326988" y="476975"/>
                </a:lnTo>
                <a:lnTo>
                  <a:pt x="375628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059" name="Title 1">
            <a:extLst>
              <a:ext uri="{FF2B5EF4-FFF2-40B4-BE49-F238E27FC236}">
                <a16:creationId xmlns:a16="http://schemas.microsoft.com/office/drawing/2014/main" id="{C44BDCF4-78B2-9544-B2DA-9797F1ED8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But How…?</a:t>
            </a:r>
          </a:p>
        </p:txBody>
      </p:sp>
      <p:sp>
        <p:nvSpPr>
          <p:cNvPr id="45060" name="Content Placeholder 2">
            <a:extLst>
              <a:ext uri="{FF2B5EF4-FFF2-40B4-BE49-F238E27FC236}">
                <a16:creationId xmlns:a16="http://schemas.microsoft.com/office/drawing/2014/main" id="{E516E6BD-D55B-0846-A778-543EE6AE5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45061" name="Slide Number Placeholder 3">
            <a:extLst>
              <a:ext uri="{FF2B5EF4-FFF2-40B4-BE49-F238E27FC236}">
                <a16:creationId xmlns:a16="http://schemas.microsoft.com/office/drawing/2014/main" id="{236D1D04-F0F4-F74E-99D0-60DF87AF0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28A846A-EADF-8E4A-8A2A-9C823249B6E2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11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45062" name="TextBox 4">
            <a:extLst>
              <a:ext uri="{FF2B5EF4-FFF2-40B4-BE49-F238E27FC236}">
                <a16:creationId xmlns:a16="http://schemas.microsoft.com/office/drawing/2014/main" id="{BA814F57-1550-A54D-B5CC-D8AFD5DE8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913" y="1520825"/>
            <a:ext cx="28019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>
                <a:latin typeface="Times" pitchFamily="2" charset="0"/>
              </a:rPr>
              <a:t>How can an arch be constructed?</a:t>
            </a:r>
          </a:p>
        </p:txBody>
      </p:sp>
      <p:pic>
        <p:nvPicPr>
          <p:cNvPr id="45063" name="Picture 13" descr="arch.jpg">
            <a:extLst>
              <a:ext uri="{FF2B5EF4-FFF2-40B4-BE49-F238E27FC236}">
                <a16:creationId xmlns:a16="http://schemas.microsoft.com/office/drawing/2014/main" id="{54943237-B1A4-444C-BEC5-98053FE430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3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3465513"/>
            <a:ext cx="410527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5">
            <a:extLst>
              <a:ext uri="{FF2B5EF4-FFF2-40B4-BE49-F238E27FC236}">
                <a16:creationId xmlns:a16="http://schemas.microsoft.com/office/drawing/2014/main" id="{2D769E54-3F7B-3A49-84A5-D2FD90F5D618}"/>
              </a:ext>
            </a:extLst>
          </p:cNvPr>
          <p:cNvGrpSpPr>
            <a:grpSpLocks/>
          </p:cNvGrpSpPr>
          <p:nvPr/>
        </p:nvGrpSpPr>
        <p:grpSpPr bwMode="auto">
          <a:xfrm>
            <a:off x="3132138" y="1514475"/>
            <a:ext cx="2800350" cy="954088"/>
            <a:chOff x="3132667" y="1514475"/>
            <a:chExt cx="2799821" cy="954088"/>
          </a:xfrm>
        </p:grpSpPr>
        <p:sp>
          <p:nvSpPr>
            <p:cNvPr id="45070" name="TextBox 5">
              <a:extLst>
                <a:ext uri="{FF2B5EF4-FFF2-40B4-BE49-F238E27FC236}">
                  <a16:creationId xmlns:a16="http://schemas.microsoft.com/office/drawing/2014/main" id="{B005B9AE-88E0-9E45-9204-8272423BB6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6913" y="1514475"/>
              <a:ext cx="2695575" cy="95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2800" dirty="0">
                  <a:latin typeface="Times" pitchFamily="2" charset="0"/>
                </a:rPr>
                <a:t>Not by</a:t>
              </a:r>
            </a:p>
            <a:p>
              <a:pPr algn="ctr" eaLnBrk="1" hangingPunct="1"/>
              <a:r>
                <a:rPr lang="en-US" altLang="en-US" sz="2800" dirty="0">
                  <a:latin typeface="Times" pitchFamily="2" charset="0"/>
                </a:rPr>
                <a:t>stacking stones.</a:t>
              </a:r>
            </a:p>
          </p:txBody>
        </p:sp>
        <p:sp>
          <p:nvSpPr>
            <p:cNvPr id="12" name="Right Arrow 11">
              <a:extLst>
                <a:ext uri="{FF2B5EF4-FFF2-40B4-BE49-F238E27FC236}">
                  <a16:creationId xmlns:a16="http://schemas.microsoft.com/office/drawing/2014/main" id="{7AABBB19-8AF2-CC4D-93CF-5AF78BFCA59E}"/>
                </a:ext>
              </a:extLst>
            </p:cNvPr>
            <p:cNvSpPr/>
            <p:nvPr/>
          </p:nvSpPr>
          <p:spPr>
            <a:xfrm>
              <a:off x="3132667" y="1912938"/>
              <a:ext cx="246016" cy="195262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" name="Group 13">
            <a:extLst>
              <a:ext uri="{FF2B5EF4-FFF2-40B4-BE49-F238E27FC236}">
                <a16:creationId xmlns:a16="http://schemas.microsoft.com/office/drawing/2014/main" id="{93662298-C3C5-7448-9B48-31C403E0839E}"/>
              </a:ext>
            </a:extLst>
          </p:cNvPr>
          <p:cNvGrpSpPr>
            <a:grpSpLocks/>
          </p:cNvGrpSpPr>
          <p:nvPr/>
        </p:nvGrpSpPr>
        <p:grpSpPr bwMode="auto">
          <a:xfrm>
            <a:off x="4640263" y="1514475"/>
            <a:ext cx="4410075" cy="4286250"/>
            <a:chOff x="4640263" y="1514475"/>
            <a:chExt cx="4410075" cy="4286250"/>
          </a:xfrm>
        </p:grpSpPr>
        <p:grpSp>
          <p:nvGrpSpPr>
            <p:cNvPr id="45066" name="Group 15">
              <a:extLst>
                <a:ext uri="{FF2B5EF4-FFF2-40B4-BE49-F238E27FC236}">
                  <a16:creationId xmlns:a16="http://schemas.microsoft.com/office/drawing/2014/main" id="{AADB9FE6-4634-DA4D-A56F-1331871AD6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40263" y="1514475"/>
              <a:ext cx="4410075" cy="4286250"/>
              <a:chOff x="4640718" y="1514399"/>
              <a:chExt cx="4408865" cy="4286804"/>
            </a:xfrm>
          </p:grpSpPr>
          <p:sp>
            <p:nvSpPr>
              <p:cNvPr id="45068" name="TextBox 6">
                <a:extLst>
                  <a:ext uri="{FF2B5EF4-FFF2-40B4-BE49-F238E27FC236}">
                    <a16:creationId xmlns:a16="http://schemas.microsoft.com/office/drawing/2014/main" id="{FA2025E2-CFDB-2942-BC2C-A6B0C1DE96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90273" y="1514399"/>
                <a:ext cx="2533996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2800">
                    <a:latin typeface="Times" pitchFamily="2" charset="0"/>
                  </a:rPr>
                  <a:t>Scaffolding “centring”</a:t>
                </a:r>
              </a:p>
            </p:txBody>
          </p:sp>
          <p:pic>
            <p:nvPicPr>
              <p:cNvPr id="45069" name="Picture 12" descr="60878_stone-arch_cropped.gif">
                <a:extLst>
                  <a:ext uri="{FF2B5EF4-FFF2-40B4-BE49-F238E27FC236}">
                    <a16:creationId xmlns:a16="http://schemas.microsoft.com/office/drawing/2014/main" id="{B6A63C8B-9D71-3B48-AF64-8B0F92B45B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0718" y="3445216"/>
                <a:ext cx="4408865" cy="23559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3" name="Right Arrow 12">
              <a:extLst>
                <a:ext uri="{FF2B5EF4-FFF2-40B4-BE49-F238E27FC236}">
                  <a16:creationId xmlns:a16="http://schemas.microsoft.com/office/drawing/2014/main" id="{872072C6-5FED-B549-9476-B16584966CA7}"/>
                </a:ext>
              </a:extLst>
            </p:cNvPr>
            <p:cNvSpPr/>
            <p:nvPr/>
          </p:nvSpPr>
          <p:spPr>
            <a:xfrm>
              <a:off x="5875338" y="1912938"/>
              <a:ext cx="246062" cy="195262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7981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8B8BC696-8BBC-274B-8DA4-2B38A6A5E5AD}"/>
              </a:ext>
            </a:extLst>
          </p:cNvPr>
          <p:cNvSpPr/>
          <p:nvPr/>
        </p:nvSpPr>
        <p:spPr>
          <a:xfrm>
            <a:off x="560388" y="400050"/>
            <a:ext cx="4500710" cy="768350"/>
          </a:xfrm>
          <a:custGeom>
            <a:avLst/>
            <a:gdLst>
              <a:gd name="connsiteX0" fmla="*/ 375628 w 3326988"/>
              <a:gd name="connsiteY0" fmla="*/ 0 h 769122"/>
              <a:gd name="connsiteX1" fmla="*/ 0 w 3326988"/>
              <a:gd name="connsiteY1" fmla="*/ 769122 h 769122"/>
              <a:gd name="connsiteX2" fmla="*/ 3315064 w 3326988"/>
              <a:gd name="connsiteY2" fmla="*/ 769122 h 769122"/>
              <a:gd name="connsiteX3" fmla="*/ 3326988 w 3326988"/>
              <a:gd name="connsiteY3" fmla="*/ 476975 h 769122"/>
              <a:gd name="connsiteX4" fmla="*/ 375628 w 3326988"/>
              <a:gd name="connsiteY4" fmla="*/ 0 h 769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6988" h="769122">
                <a:moveTo>
                  <a:pt x="375628" y="0"/>
                </a:moveTo>
                <a:lnTo>
                  <a:pt x="0" y="769122"/>
                </a:lnTo>
                <a:lnTo>
                  <a:pt x="3315064" y="769122"/>
                </a:lnTo>
                <a:lnTo>
                  <a:pt x="3326988" y="476975"/>
                </a:lnTo>
                <a:lnTo>
                  <a:pt x="375628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107" name="Title 1">
            <a:extLst>
              <a:ext uri="{FF2B5EF4-FFF2-40B4-BE49-F238E27FC236}">
                <a16:creationId xmlns:a16="http://schemas.microsoft.com/office/drawing/2014/main" id="{E458F6BB-C700-1D4D-BBE7-BD3A752A0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" pitchFamily="2" charset="0"/>
                <a:ea typeface="ＭＳ Ｐゴシック" panose="020B0600070205080204" pitchFamily="34" charset="-128"/>
              </a:rPr>
              <a:t>But How…?</a:t>
            </a:r>
          </a:p>
        </p:txBody>
      </p:sp>
      <p:sp>
        <p:nvSpPr>
          <p:cNvPr id="47108" name="Content Placeholder 2">
            <a:extLst>
              <a:ext uri="{FF2B5EF4-FFF2-40B4-BE49-F238E27FC236}">
                <a16:creationId xmlns:a16="http://schemas.microsoft.com/office/drawing/2014/main" id="{659521BF-0E8B-5C4A-9305-0DD70FB35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47109" name="Slide Number Placeholder 3">
            <a:extLst>
              <a:ext uri="{FF2B5EF4-FFF2-40B4-BE49-F238E27FC236}">
                <a16:creationId xmlns:a16="http://schemas.microsoft.com/office/drawing/2014/main" id="{0A999E2E-E88D-064B-8449-5460CB16D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326CF2E-D65D-AD40-A033-083842FD992E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12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47110" name="TextBox 7">
            <a:extLst>
              <a:ext uri="{FF2B5EF4-FFF2-40B4-BE49-F238E27FC236}">
                <a16:creationId xmlns:a16="http://schemas.microsoft.com/office/drawing/2014/main" id="{435C8311-1240-D048-8C11-8C1A27F89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38" y="1836738"/>
            <a:ext cx="31607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>
                <a:latin typeface="Times" pitchFamily="2" charset="0"/>
              </a:rPr>
              <a:t>How can inductively self-supporting structures be built?</a:t>
            </a:r>
          </a:p>
        </p:txBody>
      </p:sp>
      <p:grpSp>
        <p:nvGrpSpPr>
          <p:cNvPr id="2" name="Group 18">
            <a:extLst>
              <a:ext uri="{FF2B5EF4-FFF2-40B4-BE49-F238E27FC236}">
                <a16:creationId xmlns:a16="http://schemas.microsoft.com/office/drawing/2014/main" id="{55A79780-91B7-1A46-8394-C604292C40FA}"/>
              </a:ext>
            </a:extLst>
          </p:cNvPr>
          <p:cNvGrpSpPr>
            <a:grpSpLocks/>
          </p:cNvGrpSpPr>
          <p:nvPr/>
        </p:nvGrpSpPr>
        <p:grpSpPr bwMode="auto">
          <a:xfrm>
            <a:off x="3284538" y="1943100"/>
            <a:ext cx="2301875" cy="1016000"/>
            <a:chOff x="3285067" y="1943100"/>
            <a:chExt cx="2301346" cy="1016000"/>
          </a:xfrm>
        </p:grpSpPr>
        <p:sp>
          <p:nvSpPr>
            <p:cNvPr id="47122" name="TextBox 8">
              <a:extLst>
                <a:ext uri="{FF2B5EF4-FFF2-40B4-BE49-F238E27FC236}">
                  <a16:creationId xmlns:a16="http://schemas.microsoft.com/office/drawing/2014/main" id="{034B1105-209F-0B4E-8D51-BF92105355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9338" y="1943100"/>
              <a:ext cx="1997075" cy="10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2000">
                  <a:latin typeface="Times" pitchFamily="2" charset="0"/>
                </a:rPr>
                <a:t>Not by a linear chain of inferences.</a:t>
              </a:r>
            </a:p>
          </p:txBody>
        </p:sp>
        <p:sp>
          <p:nvSpPr>
            <p:cNvPr id="17" name="Right Arrow 16">
              <a:extLst>
                <a:ext uri="{FF2B5EF4-FFF2-40B4-BE49-F238E27FC236}">
                  <a16:creationId xmlns:a16="http://schemas.microsoft.com/office/drawing/2014/main" id="{E9997F53-1819-4B47-A3F3-1E42B1D27A7D}"/>
                </a:ext>
              </a:extLst>
            </p:cNvPr>
            <p:cNvSpPr/>
            <p:nvPr/>
          </p:nvSpPr>
          <p:spPr>
            <a:xfrm>
              <a:off x="3285067" y="2303463"/>
              <a:ext cx="330124" cy="304800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" name="Group 19">
            <a:extLst>
              <a:ext uri="{FF2B5EF4-FFF2-40B4-BE49-F238E27FC236}">
                <a16:creationId xmlns:a16="http://schemas.microsoft.com/office/drawing/2014/main" id="{2902B44C-AAD0-6F4C-A11C-861FB1C89C98}"/>
              </a:ext>
            </a:extLst>
          </p:cNvPr>
          <p:cNvGrpSpPr>
            <a:grpSpLocks/>
          </p:cNvGrpSpPr>
          <p:nvPr/>
        </p:nvGrpSpPr>
        <p:grpSpPr bwMode="auto">
          <a:xfrm>
            <a:off x="5402263" y="715963"/>
            <a:ext cx="3475037" cy="4632324"/>
            <a:chOff x="5401733" y="715963"/>
            <a:chExt cx="3475567" cy="4632324"/>
          </a:xfrm>
        </p:grpSpPr>
        <p:grpSp>
          <p:nvGrpSpPr>
            <p:cNvPr id="47114" name="Group 17">
              <a:extLst>
                <a:ext uri="{FF2B5EF4-FFF2-40B4-BE49-F238E27FC236}">
                  <a16:creationId xmlns:a16="http://schemas.microsoft.com/office/drawing/2014/main" id="{1034FAD7-52DD-214D-BDEF-488A848B10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62095" y="715963"/>
              <a:ext cx="3315205" cy="4632324"/>
              <a:chOff x="5562362" y="715463"/>
              <a:chExt cx="3315569" cy="4632614"/>
            </a:xfrm>
          </p:grpSpPr>
          <p:pic>
            <p:nvPicPr>
              <p:cNvPr id="47116" name="Picture 12" descr="60878_stone-arch_cropped.gif">
                <a:extLst>
                  <a:ext uri="{FF2B5EF4-FFF2-40B4-BE49-F238E27FC236}">
                    <a16:creationId xmlns:a16="http://schemas.microsoft.com/office/drawing/2014/main" id="{5EE1AEF4-7651-5848-A4BB-3901379269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04080" y="715463"/>
                <a:ext cx="2464232" cy="13168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0001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117" name="Group 16">
                <a:extLst>
                  <a:ext uri="{FF2B5EF4-FFF2-40B4-BE49-F238E27FC236}">
                    <a16:creationId xmlns:a16="http://schemas.microsoft.com/office/drawing/2014/main" id="{820F5E98-7B8C-914D-B19F-077B81C163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62362" y="2122536"/>
                <a:ext cx="3315569" cy="3225541"/>
                <a:chOff x="5562362" y="2122536"/>
                <a:chExt cx="3315569" cy="3225541"/>
              </a:xfrm>
            </p:grpSpPr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D2EAD4BA-5397-A841-BCE1-295A7908C6B7}"/>
                    </a:ext>
                  </a:extLst>
                </p:cNvPr>
                <p:cNvSpPr/>
                <p:nvPr/>
              </p:nvSpPr>
              <p:spPr>
                <a:xfrm>
                  <a:off x="5562362" y="2223682"/>
                  <a:ext cx="2867777" cy="3124395"/>
                </a:xfrm>
                <a:custGeom>
                  <a:avLst/>
                  <a:gdLst>
                    <a:gd name="connsiteX0" fmla="*/ 763180 w 3076570"/>
                    <a:gd name="connsiteY0" fmla="*/ 0 h 3314973"/>
                    <a:gd name="connsiteX1" fmla="*/ 3076570 w 3076570"/>
                    <a:gd name="connsiteY1" fmla="*/ 113281 h 3314973"/>
                    <a:gd name="connsiteX2" fmla="*/ 2832113 w 3076570"/>
                    <a:gd name="connsiteY2" fmla="*/ 3314973 h 3314973"/>
                    <a:gd name="connsiteX3" fmla="*/ 0 w 3076570"/>
                    <a:gd name="connsiteY3" fmla="*/ 3010902 h 3314973"/>
                    <a:gd name="connsiteX4" fmla="*/ 763180 w 3076570"/>
                    <a:gd name="connsiteY4" fmla="*/ 0 h 3314973"/>
                    <a:gd name="connsiteX0" fmla="*/ 554498 w 2867888"/>
                    <a:gd name="connsiteY0" fmla="*/ 0 h 3314973"/>
                    <a:gd name="connsiteX1" fmla="*/ 2867888 w 2867888"/>
                    <a:gd name="connsiteY1" fmla="*/ 113281 h 3314973"/>
                    <a:gd name="connsiteX2" fmla="*/ 2623431 w 2867888"/>
                    <a:gd name="connsiteY2" fmla="*/ 3314973 h 3314973"/>
                    <a:gd name="connsiteX3" fmla="*/ 0 w 2867888"/>
                    <a:gd name="connsiteY3" fmla="*/ 3010902 h 3314973"/>
                    <a:gd name="connsiteX4" fmla="*/ 554498 w 2867888"/>
                    <a:gd name="connsiteY4" fmla="*/ 0 h 3314973"/>
                    <a:gd name="connsiteX0" fmla="*/ 554498 w 2867888"/>
                    <a:gd name="connsiteY0" fmla="*/ 0 h 3124183"/>
                    <a:gd name="connsiteX1" fmla="*/ 2867888 w 2867888"/>
                    <a:gd name="connsiteY1" fmla="*/ 113281 h 3124183"/>
                    <a:gd name="connsiteX2" fmla="*/ 2742678 w 2867888"/>
                    <a:gd name="connsiteY2" fmla="*/ 3124183 h 3124183"/>
                    <a:gd name="connsiteX3" fmla="*/ 0 w 2867888"/>
                    <a:gd name="connsiteY3" fmla="*/ 3010902 h 3124183"/>
                    <a:gd name="connsiteX4" fmla="*/ 554498 w 2867888"/>
                    <a:gd name="connsiteY4" fmla="*/ 0 h 3124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67888" h="3124183">
                      <a:moveTo>
                        <a:pt x="554498" y="0"/>
                      </a:moveTo>
                      <a:lnTo>
                        <a:pt x="2867888" y="113281"/>
                      </a:lnTo>
                      <a:lnTo>
                        <a:pt x="2742678" y="3124183"/>
                      </a:lnTo>
                      <a:lnTo>
                        <a:pt x="0" y="3010902"/>
                      </a:lnTo>
                      <a:lnTo>
                        <a:pt x="554498" y="0"/>
                      </a:lnTo>
                      <a:close/>
                    </a:path>
                  </a:pathLst>
                </a:custGeom>
                <a:solidFill>
                  <a:srgbClr val="C8FFC8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7119" name="TextBox 9">
                  <a:extLst>
                    <a:ext uri="{FF2B5EF4-FFF2-40B4-BE49-F238E27FC236}">
                      <a16:creationId xmlns:a16="http://schemas.microsoft.com/office/drawing/2014/main" id="{096D6729-9642-CB42-B422-1679FEF1A29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849061" y="2122536"/>
                  <a:ext cx="2578150" cy="7078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4000">
                      <a:latin typeface="Times" pitchFamily="2" charset="0"/>
                    </a:rPr>
                    <a:t>Hypotheses</a:t>
                  </a:r>
                </a:p>
              </p:txBody>
            </p:sp>
            <p:sp>
              <p:nvSpPr>
                <p:cNvPr id="47120" name="TextBox 13">
                  <a:extLst>
                    <a:ext uri="{FF2B5EF4-FFF2-40B4-BE49-F238E27FC236}">
                      <a16:creationId xmlns:a16="http://schemas.microsoft.com/office/drawing/2014/main" id="{C5D4817E-6812-1244-A4DA-07EB5D7F08B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723849" y="3261313"/>
                  <a:ext cx="3016947" cy="923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>
                      <a:latin typeface="Times" pitchFamily="2" charset="0"/>
                    </a:rPr>
                    <a:t>Introduced temporarily without proper inductive support.</a:t>
                  </a:r>
                </a:p>
              </p:txBody>
            </p:sp>
            <p:sp>
              <p:nvSpPr>
                <p:cNvPr id="47121" name="TextBox 14">
                  <a:extLst>
                    <a:ext uri="{FF2B5EF4-FFF2-40B4-BE49-F238E27FC236}">
                      <a16:creationId xmlns:a16="http://schemas.microsoft.com/office/drawing/2014/main" id="{AE470991-A8B5-5944-A6A8-AF628D0E85A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717887" y="4239112"/>
                  <a:ext cx="3160044" cy="923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dirty="0">
                      <a:latin typeface="Times" pitchFamily="2" charset="0"/>
                    </a:rPr>
                    <a:t>Expectation is that inductive support will be provided as science proceeds.</a:t>
                  </a:r>
                </a:p>
              </p:txBody>
            </p:sp>
          </p:grpSp>
        </p:grpSp>
        <p:sp>
          <p:nvSpPr>
            <p:cNvPr id="18" name="Right Arrow 17">
              <a:extLst>
                <a:ext uri="{FF2B5EF4-FFF2-40B4-BE49-F238E27FC236}">
                  <a16:creationId xmlns:a16="http://schemas.microsoft.com/office/drawing/2014/main" id="{36A08727-A682-8446-B9E8-6B8CA14A7CCD}"/>
                </a:ext>
              </a:extLst>
            </p:cNvPr>
            <p:cNvSpPr/>
            <p:nvPr/>
          </p:nvSpPr>
          <p:spPr>
            <a:xfrm>
              <a:off x="5401733" y="2336800"/>
              <a:ext cx="330250" cy="304800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F8A04B1-5A60-A761-A764-F5C1B572848C}"/>
              </a:ext>
            </a:extLst>
          </p:cNvPr>
          <p:cNvGrpSpPr/>
          <p:nvPr/>
        </p:nvGrpSpPr>
        <p:grpSpPr>
          <a:xfrm>
            <a:off x="1090569" y="4353886"/>
            <a:ext cx="4697835" cy="1342239"/>
            <a:chOff x="1090569" y="4353886"/>
            <a:chExt cx="4697835" cy="1342239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A8DBEF94-2737-9D77-1CF7-430F220C46BE}"/>
                </a:ext>
              </a:extLst>
            </p:cNvPr>
            <p:cNvSpPr/>
            <p:nvPr/>
          </p:nvSpPr>
          <p:spPr>
            <a:xfrm>
              <a:off x="1090569" y="4353886"/>
              <a:ext cx="4697835" cy="1342239"/>
            </a:xfrm>
            <a:custGeom>
              <a:avLst/>
              <a:gdLst>
                <a:gd name="connsiteX0" fmla="*/ 578840 w 4697835"/>
                <a:gd name="connsiteY0" fmla="*/ 0 h 1342239"/>
                <a:gd name="connsiteX1" fmla="*/ 4697835 w 4697835"/>
                <a:gd name="connsiteY1" fmla="*/ 159391 h 1342239"/>
                <a:gd name="connsiteX2" fmla="*/ 4655890 w 4697835"/>
                <a:gd name="connsiteY2" fmla="*/ 251670 h 1342239"/>
                <a:gd name="connsiteX3" fmla="*/ 0 w 4697835"/>
                <a:gd name="connsiteY3" fmla="*/ 1342239 h 1342239"/>
                <a:gd name="connsiteX4" fmla="*/ 578840 w 4697835"/>
                <a:gd name="connsiteY4" fmla="*/ 0 h 1342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97835" h="1342239">
                  <a:moveTo>
                    <a:pt x="578840" y="0"/>
                  </a:moveTo>
                  <a:lnTo>
                    <a:pt x="4697835" y="159391"/>
                  </a:lnTo>
                  <a:lnTo>
                    <a:pt x="4655890" y="251670"/>
                  </a:lnTo>
                  <a:lnTo>
                    <a:pt x="0" y="1342239"/>
                  </a:lnTo>
                  <a:lnTo>
                    <a:pt x="578840" y="0"/>
                  </a:lnTo>
                  <a:close/>
                </a:path>
              </a:pathLst>
            </a:custGeom>
            <a:solidFill>
              <a:srgbClr val="FFDCD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3F04E5F-394B-A5CC-5CDD-C95319E2E845}"/>
                </a:ext>
              </a:extLst>
            </p:cNvPr>
            <p:cNvSpPr txBox="1"/>
            <p:nvPr/>
          </p:nvSpPr>
          <p:spPr>
            <a:xfrm>
              <a:off x="1367407" y="4412609"/>
              <a:ext cx="332203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NOT hypothetico-deductive confirmation. Inductive support from elsewhere in the science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070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227D9FE4-40FA-1049-BF20-BEB9F78B91CF}"/>
              </a:ext>
            </a:extLst>
          </p:cNvPr>
          <p:cNvSpPr/>
          <p:nvPr/>
        </p:nvSpPr>
        <p:spPr>
          <a:xfrm>
            <a:off x="3848792" y="207818"/>
            <a:ext cx="5029199" cy="6084916"/>
          </a:xfrm>
          <a:custGeom>
            <a:avLst/>
            <a:gdLst>
              <a:gd name="connsiteX0" fmla="*/ 2826328 w 7040880"/>
              <a:gd name="connsiteY0" fmla="*/ 0 h 6084916"/>
              <a:gd name="connsiteX1" fmla="*/ 7040880 w 7040880"/>
              <a:gd name="connsiteY1" fmla="*/ 1820487 h 6084916"/>
              <a:gd name="connsiteX2" fmla="*/ 5212080 w 7040880"/>
              <a:gd name="connsiteY2" fmla="*/ 6084916 h 6084916"/>
              <a:gd name="connsiteX3" fmla="*/ 5170517 w 7040880"/>
              <a:gd name="connsiteY3" fmla="*/ 6018414 h 6084916"/>
              <a:gd name="connsiteX4" fmla="*/ 0 w 7040880"/>
              <a:gd name="connsiteY4" fmla="*/ 3923607 h 6084916"/>
              <a:gd name="connsiteX5" fmla="*/ 2826328 w 7040880"/>
              <a:gd name="connsiteY5" fmla="*/ 0 h 6084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40880" h="6084916">
                <a:moveTo>
                  <a:pt x="2826328" y="0"/>
                </a:moveTo>
                <a:lnTo>
                  <a:pt x="7040880" y="1820487"/>
                </a:lnTo>
                <a:lnTo>
                  <a:pt x="5212080" y="6084916"/>
                </a:lnTo>
                <a:lnTo>
                  <a:pt x="5170517" y="6018414"/>
                </a:lnTo>
                <a:lnTo>
                  <a:pt x="0" y="3923607"/>
                </a:lnTo>
                <a:lnTo>
                  <a:pt x="2826328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AC6999-BD1A-2447-B84B-D0F5E54CE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387" y="2518122"/>
            <a:ext cx="4910504" cy="732154"/>
          </a:xfrm>
        </p:spPr>
        <p:txBody>
          <a:bodyPr>
            <a:noAutofit/>
          </a:bodyPr>
          <a:lstStyle/>
          <a:p>
            <a:pPr algn="r"/>
            <a:r>
              <a:rPr lang="en-US" sz="6000" dirty="0"/>
              <a:t>The Problem of Induction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89BC2-3691-FB4F-9D75-135FC98CD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6ADA3-77A5-1B44-BBB6-EE7B69F85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D5251-8C23-C44E-8A5D-F1758914E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94379-36F8-5C44-8D19-058CB846FBB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23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BD3D3-E307-6840-A986-2F3701F3F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644" y="514380"/>
            <a:ext cx="4209356" cy="732154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Regress Formulation</a:t>
            </a:r>
            <a:br>
              <a:rPr lang="en-US" dirty="0"/>
            </a:br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F4445ED-4FC5-1C42-89EB-6F050B730BAB}"/>
              </a:ext>
            </a:extLst>
          </p:cNvPr>
          <p:cNvGrpSpPr/>
          <p:nvPr/>
        </p:nvGrpSpPr>
        <p:grpSpPr>
          <a:xfrm>
            <a:off x="121278" y="3233614"/>
            <a:ext cx="8632213" cy="3358868"/>
            <a:chOff x="2737646" y="1530580"/>
            <a:chExt cx="8632213" cy="3358868"/>
          </a:xfrm>
        </p:grpSpPr>
        <p:sp>
          <p:nvSpPr>
            <p:cNvPr id="24" name="Rounded Rectangular Callout 23">
              <a:extLst>
                <a:ext uri="{FF2B5EF4-FFF2-40B4-BE49-F238E27FC236}">
                  <a16:creationId xmlns:a16="http://schemas.microsoft.com/office/drawing/2014/main" id="{74F4F5E2-4AF1-6243-A124-92CB55AFA2B5}"/>
                </a:ext>
              </a:extLst>
            </p:cNvPr>
            <p:cNvSpPr/>
            <p:nvPr/>
          </p:nvSpPr>
          <p:spPr>
            <a:xfrm>
              <a:off x="2737646" y="1530580"/>
              <a:ext cx="8555171" cy="3358868"/>
            </a:xfrm>
            <a:prstGeom prst="wedgeRoundRectCallout">
              <a:avLst>
                <a:gd name="adj1" fmla="val -35093"/>
                <a:gd name="adj2" fmla="val -62112"/>
                <a:gd name="adj3" fmla="val 16667"/>
              </a:avLst>
            </a:prstGeom>
            <a:solidFill>
              <a:srgbClr val="C8D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7C580DB-0231-1049-8F4C-C1532625E9D5}"/>
                </a:ext>
              </a:extLst>
            </p:cNvPr>
            <p:cNvSpPr txBox="1"/>
            <p:nvPr/>
          </p:nvSpPr>
          <p:spPr>
            <a:xfrm>
              <a:off x="3133435" y="1735456"/>
              <a:ext cx="8236424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“To justify it [first principle of induction], we should have to employ inductive inferences;</a:t>
              </a:r>
            </a:p>
            <a:p>
              <a:pPr algn="l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l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 to justify these we should have to assume an inductive principle of a higher order; and so on.</a:t>
              </a:r>
            </a:p>
            <a:p>
              <a:pPr algn="l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l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Thus the attempt to base the principle of induction on experience breaks down, since it must lead to an inﬁnite regress.”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F61750FD-B304-A849-9352-31450FEC84F6}"/>
              </a:ext>
            </a:extLst>
          </p:cNvPr>
          <p:cNvSpPr txBox="1"/>
          <p:nvPr/>
        </p:nvSpPr>
        <p:spPr>
          <a:xfrm>
            <a:off x="422574" y="2626829"/>
            <a:ext cx="1056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Karl Popper</a:t>
            </a:r>
          </a:p>
        </p:txBody>
      </p:sp>
      <p:pic>
        <p:nvPicPr>
          <p:cNvPr id="17" name="Content Placeholder 6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789ECC18-7FFB-EF4F-BFA8-40C22D938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975" y="1279873"/>
            <a:ext cx="1318445" cy="1318445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7898AEA3-E4D6-6DFB-BB29-351D62EDD080}"/>
              </a:ext>
            </a:extLst>
          </p:cNvPr>
          <p:cNvGrpSpPr/>
          <p:nvPr/>
        </p:nvGrpSpPr>
        <p:grpSpPr>
          <a:xfrm>
            <a:off x="5090476" y="186973"/>
            <a:ext cx="4753636" cy="2885114"/>
            <a:chOff x="5090476" y="186973"/>
            <a:chExt cx="4753636" cy="288511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2CF4B7D-1A75-4D44-88BF-72B13252FA4D}"/>
                </a:ext>
              </a:extLst>
            </p:cNvPr>
            <p:cNvSpPr txBox="1"/>
            <p:nvPr/>
          </p:nvSpPr>
          <p:spPr>
            <a:xfrm>
              <a:off x="5090476" y="186973"/>
              <a:ext cx="46996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Principle</a:t>
              </a:r>
              <a:r>
                <a:rPr lang="en-US" sz="32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of induction</a:t>
              </a:r>
            </a:p>
          </p:txBody>
        </p:sp>
        <p:sp>
          <p:nvSpPr>
            <p:cNvPr id="12" name="Up Arrow 11">
              <a:extLst>
                <a:ext uri="{FF2B5EF4-FFF2-40B4-BE49-F238E27FC236}">
                  <a16:creationId xmlns:a16="http://schemas.microsoft.com/office/drawing/2014/main" id="{B4C0ABA0-5A1F-3348-9C7F-9359AC5913A3}"/>
                </a:ext>
              </a:extLst>
            </p:cNvPr>
            <p:cNvSpPr/>
            <p:nvPr/>
          </p:nvSpPr>
          <p:spPr>
            <a:xfrm>
              <a:off x="6955594" y="776726"/>
              <a:ext cx="445610" cy="448887"/>
            </a:xfrm>
            <a:prstGeom prst="up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A19850C-3EF9-F844-8BDA-700EC8C21DAE}"/>
                </a:ext>
              </a:extLst>
            </p:cNvPr>
            <p:cNvSpPr txBox="1"/>
            <p:nvPr/>
          </p:nvSpPr>
          <p:spPr>
            <a:xfrm>
              <a:off x="5316919" y="1204056"/>
              <a:ext cx="45271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Principle</a:t>
              </a:r>
              <a:r>
                <a:rPr lang="en-US" sz="28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of induction</a:t>
              </a:r>
            </a:p>
          </p:txBody>
        </p:sp>
        <p:sp>
          <p:nvSpPr>
            <p:cNvPr id="27" name="Up Arrow 26">
              <a:extLst>
                <a:ext uri="{FF2B5EF4-FFF2-40B4-BE49-F238E27FC236}">
                  <a16:creationId xmlns:a16="http://schemas.microsoft.com/office/drawing/2014/main" id="{910AE8E7-BCA5-654E-A78D-942C3700F67C}"/>
                </a:ext>
              </a:extLst>
            </p:cNvPr>
            <p:cNvSpPr/>
            <p:nvPr/>
          </p:nvSpPr>
          <p:spPr>
            <a:xfrm>
              <a:off x="7005322" y="1722981"/>
              <a:ext cx="354170" cy="307777"/>
            </a:xfrm>
            <a:prstGeom prst="up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37CC349-6D38-4A4C-87AD-6708BBFE89C9}"/>
                </a:ext>
              </a:extLst>
            </p:cNvPr>
            <p:cNvSpPr txBox="1"/>
            <p:nvPr/>
          </p:nvSpPr>
          <p:spPr>
            <a:xfrm>
              <a:off x="5755649" y="1958979"/>
              <a:ext cx="39136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Principle</a:t>
              </a:r>
              <a:r>
                <a:rPr lang="en-US" sz="24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of induction</a:t>
              </a:r>
            </a:p>
          </p:txBody>
        </p:sp>
        <p:sp>
          <p:nvSpPr>
            <p:cNvPr id="29" name="Up Arrow 28">
              <a:extLst>
                <a:ext uri="{FF2B5EF4-FFF2-40B4-BE49-F238E27FC236}">
                  <a16:creationId xmlns:a16="http://schemas.microsoft.com/office/drawing/2014/main" id="{0C19E3B6-BDCF-6E44-99A5-03DADE7483F9}"/>
                </a:ext>
              </a:extLst>
            </p:cNvPr>
            <p:cNvSpPr/>
            <p:nvPr/>
          </p:nvSpPr>
          <p:spPr>
            <a:xfrm>
              <a:off x="7038573" y="2444062"/>
              <a:ext cx="320919" cy="278882"/>
            </a:xfrm>
            <a:prstGeom prst="up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C6BE1FB-FE0E-F341-9097-08E19123534F}"/>
                </a:ext>
              </a:extLst>
            </p:cNvPr>
            <p:cNvSpPr txBox="1"/>
            <p:nvPr/>
          </p:nvSpPr>
          <p:spPr>
            <a:xfrm>
              <a:off x="6937719" y="2610422"/>
              <a:ext cx="4634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</a:p>
          </p:txBody>
        </p:sp>
      </p:grp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36C6CA82-3CCD-F24F-B5A5-35BCC2369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2A11010-2F62-CC41-A426-8C8062B97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94379-36F8-5C44-8D19-058CB846FBBE}" type="slidenum">
              <a:rPr lang="en-US" smtClean="0"/>
              <a:t>14</a:t>
            </a:fld>
            <a:endParaRPr lang="en-US"/>
          </a:p>
        </p:txBody>
      </p:sp>
      <p:pic>
        <p:nvPicPr>
          <p:cNvPr id="31" name="Content Placeholder 22" descr="A no universal rules sign&#10;&#10;Description automatically generated">
            <a:extLst>
              <a:ext uri="{FF2B5EF4-FFF2-40B4-BE49-F238E27FC236}">
                <a16:creationId xmlns:a16="http://schemas.microsoft.com/office/drawing/2014/main" id="{449932AD-F337-3889-6F4C-D7A4F75F1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38" y="169407"/>
            <a:ext cx="4932629" cy="6207096"/>
          </a:xfrm>
          <a:prstGeom prst="rect">
            <a:avLst/>
          </a:prstGeom>
        </p:spPr>
      </p:pic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B9E3AB28-2736-1F41-30CE-1C4A1C466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3837D29-2047-0B50-34CB-030C6C12D261}"/>
              </a:ext>
            </a:extLst>
          </p:cNvPr>
          <p:cNvGrpSpPr/>
          <p:nvPr/>
        </p:nvGrpSpPr>
        <p:grpSpPr>
          <a:xfrm>
            <a:off x="5224982" y="475975"/>
            <a:ext cx="3729004" cy="1764099"/>
            <a:chOff x="5165889" y="479360"/>
            <a:chExt cx="3729004" cy="1764099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8A233AD-3B16-36E0-C9DD-4A36B279C842}"/>
                </a:ext>
              </a:extLst>
            </p:cNvPr>
            <p:cNvSpPr/>
            <p:nvPr/>
          </p:nvSpPr>
          <p:spPr>
            <a:xfrm>
              <a:off x="5165889" y="479360"/>
              <a:ext cx="3729004" cy="114529"/>
            </a:xfrm>
            <a:prstGeom prst="rect">
              <a:avLst/>
            </a:prstGeom>
            <a:solidFill>
              <a:srgbClr val="FF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B96E01F-96C0-BEEA-A55B-8758E691BDE3}"/>
                </a:ext>
              </a:extLst>
            </p:cNvPr>
            <p:cNvSpPr/>
            <p:nvPr/>
          </p:nvSpPr>
          <p:spPr>
            <a:xfrm>
              <a:off x="5241303" y="1437531"/>
              <a:ext cx="3525407" cy="115507"/>
            </a:xfrm>
            <a:prstGeom prst="rect">
              <a:avLst/>
            </a:prstGeom>
            <a:solidFill>
              <a:srgbClr val="FF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49A1369-6F28-CD13-A11A-6A49355D5828}"/>
                </a:ext>
              </a:extLst>
            </p:cNvPr>
            <p:cNvSpPr/>
            <p:nvPr/>
          </p:nvSpPr>
          <p:spPr>
            <a:xfrm>
              <a:off x="5518473" y="2129050"/>
              <a:ext cx="3248237" cy="114409"/>
            </a:xfrm>
            <a:prstGeom prst="rect">
              <a:avLst/>
            </a:prstGeom>
            <a:solidFill>
              <a:srgbClr val="FF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1099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3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9C7732AC-F1CD-094A-90C8-7FC47F342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541" y="1576747"/>
            <a:ext cx="3260942" cy="46884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2D12C7-F0B4-B344-940E-9622C61B0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795" y="545439"/>
            <a:ext cx="6738397" cy="732154"/>
          </a:xfrm>
        </p:spPr>
        <p:txBody>
          <a:bodyPr>
            <a:noAutofit/>
          </a:bodyPr>
          <a:lstStyle/>
          <a:p>
            <a:r>
              <a:rPr lang="en-US" sz="9600" dirty="0"/>
              <a:t>Yes, But …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36446E-A50F-C545-B1B0-12C4F2549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6B9004-CA5F-3143-ACBA-B717F3AA3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94379-36F8-5C44-8D19-058CB846FBBE}" type="slidenum">
              <a:rPr lang="en-US" smtClean="0"/>
              <a:t>15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7865519-A5FD-7145-AF14-AEB881684AEC}"/>
              </a:ext>
            </a:extLst>
          </p:cNvPr>
          <p:cNvGrpSpPr/>
          <p:nvPr/>
        </p:nvGrpSpPr>
        <p:grpSpPr>
          <a:xfrm>
            <a:off x="4288971" y="1625600"/>
            <a:ext cx="4441373" cy="3048000"/>
            <a:chOff x="4288971" y="1625600"/>
            <a:chExt cx="4441373" cy="3048000"/>
          </a:xfrm>
        </p:grpSpPr>
        <p:sp>
          <p:nvSpPr>
            <p:cNvPr id="3" name="Rounded Rectangular Callout 2">
              <a:extLst>
                <a:ext uri="{FF2B5EF4-FFF2-40B4-BE49-F238E27FC236}">
                  <a16:creationId xmlns:a16="http://schemas.microsoft.com/office/drawing/2014/main" id="{A58D9581-A73E-A148-8B08-E327056EA07A}"/>
                </a:ext>
              </a:extLst>
            </p:cNvPr>
            <p:cNvSpPr/>
            <p:nvPr/>
          </p:nvSpPr>
          <p:spPr>
            <a:xfrm>
              <a:off x="4288971" y="1625600"/>
              <a:ext cx="4296229" cy="3048000"/>
            </a:xfrm>
            <a:prstGeom prst="wedgeRoundRectCallout">
              <a:avLst>
                <a:gd name="adj1" fmla="val -95495"/>
                <a:gd name="adj2" fmla="val 24405"/>
                <a:gd name="adj3" fmla="val 16667"/>
              </a:avLst>
            </a:prstGeom>
            <a:solidFill>
              <a:srgbClr val="C8D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E694603-8943-3B4D-A25D-A3AD90977B43}"/>
                </a:ext>
              </a:extLst>
            </p:cNvPr>
            <p:cNvSpPr txBox="1"/>
            <p:nvPr/>
          </p:nvSpPr>
          <p:spPr>
            <a:xfrm>
              <a:off x="4738795" y="1758895"/>
              <a:ext cx="3991549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 Isn’t there an analogous problem for the material theory?</a:t>
              </a:r>
            </a:p>
          </p:txBody>
        </p:sp>
      </p:grp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7592F74-E907-064E-816B-976EB2870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80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>
            <a:extLst>
              <a:ext uri="{FF2B5EF4-FFF2-40B4-BE49-F238E27FC236}">
                <a16:creationId xmlns:a16="http://schemas.microsoft.com/office/drawing/2014/main" id="{D6EA4916-D626-A568-C43E-F101A8269D16}"/>
              </a:ext>
            </a:extLst>
          </p:cNvPr>
          <p:cNvSpPr/>
          <p:nvPr/>
        </p:nvSpPr>
        <p:spPr>
          <a:xfrm>
            <a:off x="113122" y="348792"/>
            <a:ext cx="1866507" cy="1366886"/>
          </a:xfrm>
          <a:custGeom>
            <a:avLst/>
            <a:gdLst>
              <a:gd name="connsiteX0" fmla="*/ 367645 w 1866507"/>
              <a:gd name="connsiteY0" fmla="*/ 0 h 1366886"/>
              <a:gd name="connsiteX1" fmla="*/ 1743958 w 1866507"/>
              <a:gd name="connsiteY1" fmla="*/ 226243 h 1366886"/>
              <a:gd name="connsiteX2" fmla="*/ 1866507 w 1866507"/>
              <a:gd name="connsiteY2" fmla="*/ 1178350 h 1366886"/>
              <a:gd name="connsiteX3" fmla="*/ 0 w 1866507"/>
              <a:gd name="connsiteY3" fmla="*/ 1366886 h 1366886"/>
              <a:gd name="connsiteX4" fmla="*/ 367645 w 1866507"/>
              <a:gd name="connsiteY4" fmla="*/ 0 h 1366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6507" h="1366886">
                <a:moveTo>
                  <a:pt x="367645" y="0"/>
                </a:moveTo>
                <a:lnTo>
                  <a:pt x="1743958" y="226243"/>
                </a:lnTo>
                <a:lnTo>
                  <a:pt x="1866507" y="1178350"/>
                </a:lnTo>
                <a:lnTo>
                  <a:pt x="0" y="1366886"/>
                </a:lnTo>
                <a:lnTo>
                  <a:pt x="367645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051084-2E5D-EAB2-C74A-48D6EFB7F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268116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EBBBB1-1728-400F-9F5C-F3A0E0566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6EFF3F-69B3-07D5-FFD2-210CEE062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94379-36F8-5C44-8D19-058CB846FBBE}" type="slidenum">
              <a:rPr lang="en-US" smtClean="0"/>
              <a:t>16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C098FD-24C3-5B27-B26A-584368023A53}"/>
              </a:ext>
            </a:extLst>
          </p:cNvPr>
          <p:cNvSpPr txBox="1"/>
          <p:nvPr/>
        </p:nvSpPr>
        <p:spPr>
          <a:xfrm>
            <a:off x="357079" y="365726"/>
            <a:ext cx="30860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Infinite regress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ever more general warranting facts?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E0BEE61-1778-0986-3E13-60E3B45FEF48}"/>
              </a:ext>
            </a:extLst>
          </p:cNvPr>
          <p:cNvGrpSpPr/>
          <p:nvPr/>
        </p:nvGrpSpPr>
        <p:grpSpPr>
          <a:xfrm>
            <a:off x="113122" y="2825803"/>
            <a:ext cx="3073588" cy="1618867"/>
            <a:chOff x="113122" y="3591613"/>
            <a:chExt cx="3073588" cy="1618867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5402288-1382-17C9-69AF-CA1652D34916}"/>
                </a:ext>
              </a:extLst>
            </p:cNvPr>
            <p:cNvSpPr/>
            <p:nvPr/>
          </p:nvSpPr>
          <p:spPr>
            <a:xfrm>
              <a:off x="113122" y="3591613"/>
              <a:ext cx="1866507" cy="1366886"/>
            </a:xfrm>
            <a:custGeom>
              <a:avLst/>
              <a:gdLst>
                <a:gd name="connsiteX0" fmla="*/ 367645 w 1866507"/>
                <a:gd name="connsiteY0" fmla="*/ 0 h 1366886"/>
                <a:gd name="connsiteX1" fmla="*/ 1743958 w 1866507"/>
                <a:gd name="connsiteY1" fmla="*/ 226243 h 1366886"/>
                <a:gd name="connsiteX2" fmla="*/ 1866507 w 1866507"/>
                <a:gd name="connsiteY2" fmla="*/ 1178350 h 1366886"/>
                <a:gd name="connsiteX3" fmla="*/ 0 w 1866507"/>
                <a:gd name="connsiteY3" fmla="*/ 1366886 h 1366886"/>
                <a:gd name="connsiteX4" fmla="*/ 367645 w 1866507"/>
                <a:gd name="connsiteY4" fmla="*/ 0 h 1366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6507" h="1366886">
                  <a:moveTo>
                    <a:pt x="367645" y="0"/>
                  </a:moveTo>
                  <a:lnTo>
                    <a:pt x="1743958" y="226243"/>
                  </a:lnTo>
                  <a:lnTo>
                    <a:pt x="1866507" y="1178350"/>
                  </a:lnTo>
                  <a:lnTo>
                    <a:pt x="0" y="1366886"/>
                  </a:lnTo>
                  <a:lnTo>
                    <a:pt x="367645" y="0"/>
                  </a:lnTo>
                  <a:close/>
                </a:path>
              </a:pathLst>
            </a:custGeom>
            <a:solidFill>
              <a:srgbClr val="C8DC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1DA39F8-1506-C4C2-9995-B2F6A5F33558}"/>
                </a:ext>
              </a:extLst>
            </p:cNvPr>
            <p:cNvSpPr txBox="1"/>
            <p:nvPr/>
          </p:nvSpPr>
          <p:spPr>
            <a:xfrm>
              <a:off x="357079" y="3763930"/>
              <a:ext cx="2829631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 first general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fact to warrant first induction?</a:t>
              </a:r>
            </a:p>
          </p:txBody>
        </p:sp>
      </p:grpSp>
      <p:pic>
        <p:nvPicPr>
          <p:cNvPr id="14" name="Content Placeholder 12">
            <a:extLst>
              <a:ext uri="{FF2B5EF4-FFF2-40B4-BE49-F238E27FC236}">
                <a16:creationId xmlns:a16="http://schemas.microsoft.com/office/drawing/2014/main" id="{B29EEECA-D5DC-BF90-6105-D64756F488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6332" y="178890"/>
            <a:ext cx="2057148" cy="205714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B4CAE7F7-2438-8115-79F5-A903F916DFF6}"/>
              </a:ext>
            </a:extLst>
          </p:cNvPr>
          <p:cNvGrpSpPr/>
          <p:nvPr/>
        </p:nvGrpSpPr>
        <p:grpSpPr>
          <a:xfrm>
            <a:off x="3657600" y="303612"/>
            <a:ext cx="5307291" cy="2005504"/>
            <a:chOff x="3657600" y="499185"/>
            <a:chExt cx="5307291" cy="2005504"/>
          </a:xfrm>
        </p:grpSpPr>
        <p:pic>
          <p:nvPicPr>
            <p:cNvPr id="8" name="Picture 4" descr="CL_commons_vaulted_ceiling.jpg">
              <a:extLst>
                <a:ext uri="{FF2B5EF4-FFF2-40B4-BE49-F238E27FC236}">
                  <a16:creationId xmlns:a16="http://schemas.microsoft.com/office/drawing/2014/main" id="{355EE3AA-0F0E-799D-F862-2BE8462061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0879" y="1464241"/>
              <a:ext cx="1561391" cy="1040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94D0D84-FA25-EB88-2E3B-8FA90DE527B0}"/>
                </a:ext>
              </a:extLst>
            </p:cNvPr>
            <p:cNvSpPr txBox="1"/>
            <p:nvPr/>
          </p:nvSpPr>
          <p:spPr>
            <a:xfrm>
              <a:off x="5039458" y="499185"/>
              <a:ext cx="392543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Relations of inductive support are 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nonhierarchical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7" name="Right Arrow 16">
              <a:extLst>
                <a:ext uri="{FF2B5EF4-FFF2-40B4-BE49-F238E27FC236}">
                  <a16:creationId xmlns:a16="http://schemas.microsoft.com/office/drawing/2014/main" id="{F49E1BE0-115F-5657-8E74-F42A0852B3CE}"/>
                </a:ext>
              </a:extLst>
            </p:cNvPr>
            <p:cNvSpPr/>
            <p:nvPr/>
          </p:nvSpPr>
          <p:spPr>
            <a:xfrm>
              <a:off x="3657600" y="707010"/>
              <a:ext cx="1102936" cy="509048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32633EE-CF86-BC46-DF23-1F3C0545FCA0}"/>
              </a:ext>
            </a:extLst>
          </p:cNvPr>
          <p:cNvGrpSpPr/>
          <p:nvPr/>
        </p:nvGrpSpPr>
        <p:grpSpPr>
          <a:xfrm>
            <a:off x="3657600" y="2713937"/>
            <a:ext cx="4478207" cy="2264119"/>
            <a:chOff x="3657600" y="3763930"/>
            <a:chExt cx="4478207" cy="2264119"/>
          </a:xfrm>
        </p:grpSpPr>
        <p:pic>
          <p:nvPicPr>
            <p:cNvPr id="9" name="Picture 4" descr="Waterloo_Bridge_Centring_detail.jpg">
              <a:extLst>
                <a:ext uri="{FF2B5EF4-FFF2-40B4-BE49-F238E27FC236}">
                  <a16:creationId xmlns:a16="http://schemas.microsoft.com/office/drawing/2014/main" id="{C990791F-4F11-E68E-B344-809A1D7B20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5022" y="4624420"/>
              <a:ext cx="1642497" cy="1403629"/>
            </a:xfrm>
            <a:prstGeom prst="rect">
              <a:avLst/>
            </a:prstGeom>
            <a:noFill/>
            <a:ln>
              <a:noFill/>
            </a:ln>
            <a:effectLst>
              <a:softEdge rad="76844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0937DE6-4802-4EDF-C7CE-91F9CB6AB2AF}"/>
                </a:ext>
              </a:extLst>
            </p:cNvPr>
            <p:cNvSpPr txBox="1"/>
            <p:nvPr/>
          </p:nvSpPr>
          <p:spPr>
            <a:xfrm>
              <a:off x="5253208" y="3763930"/>
              <a:ext cx="28825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First induction warranted by an 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hypothesis.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ight Arrow 17">
              <a:extLst>
                <a:ext uri="{FF2B5EF4-FFF2-40B4-BE49-F238E27FC236}">
                  <a16:creationId xmlns:a16="http://schemas.microsoft.com/office/drawing/2014/main" id="{2761FC99-97C4-2AAE-A27A-1A96DFBC155E}"/>
                </a:ext>
              </a:extLst>
            </p:cNvPr>
            <p:cNvSpPr/>
            <p:nvPr/>
          </p:nvSpPr>
          <p:spPr>
            <a:xfrm>
              <a:off x="3657600" y="3855563"/>
              <a:ext cx="1102936" cy="509048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Content Placeholder 12">
            <a:extLst>
              <a:ext uri="{FF2B5EF4-FFF2-40B4-BE49-F238E27FC236}">
                <a16:creationId xmlns:a16="http://schemas.microsoft.com/office/drawing/2014/main" id="{13CB248F-4C8E-18D3-07B5-FEDEE1C55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6332" y="2542779"/>
            <a:ext cx="2057148" cy="2057148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B391883D-178C-C701-E661-1133099F421C}"/>
              </a:ext>
            </a:extLst>
          </p:cNvPr>
          <p:cNvGrpSpPr/>
          <p:nvPr/>
        </p:nvGrpSpPr>
        <p:grpSpPr>
          <a:xfrm>
            <a:off x="249107" y="5000825"/>
            <a:ext cx="3333553" cy="1366886"/>
            <a:chOff x="249107" y="5000825"/>
            <a:chExt cx="3333553" cy="136688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A5BF37A-8569-DB91-DA66-107C37BF73FD}"/>
                </a:ext>
              </a:extLst>
            </p:cNvPr>
            <p:cNvSpPr/>
            <p:nvPr/>
          </p:nvSpPr>
          <p:spPr>
            <a:xfrm>
              <a:off x="249107" y="5000825"/>
              <a:ext cx="1866507" cy="1366886"/>
            </a:xfrm>
            <a:custGeom>
              <a:avLst/>
              <a:gdLst>
                <a:gd name="connsiteX0" fmla="*/ 367645 w 1866507"/>
                <a:gd name="connsiteY0" fmla="*/ 0 h 1366886"/>
                <a:gd name="connsiteX1" fmla="*/ 1743958 w 1866507"/>
                <a:gd name="connsiteY1" fmla="*/ 226243 h 1366886"/>
                <a:gd name="connsiteX2" fmla="*/ 1866507 w 1866507"/>
                <a:gd name="connsiteY2" fmla="*/ 1178350 h 1366886"/>
                <a:gd name="connsiteX3" fmla="*/ 0 w 1866507"/>
                <a:gd name="connsiteY3" fmla="*/ 1366886 h 1366886"/>
                <a:gd name="connsiteX4" fmla="*/ 367645 w 1866507"/>
                <a:gd name="connsiteY4" fmla="*/ 0 h 1366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6507" h="1366886">
                  <a:moveTo>
                    <a:pt x="367645" y="0"/>
                  </a:moveTo>
                  <a:lnTo>
                    <a:pt x="1743958" y="226243"/>
                  </a:lnTo>
                  <a:lnTo>
                    <a:pt x="1866507" y="1178350"/>
                  </a:lnTo>
                  <a:lnTo>
                    <a:pt x="0" y="1366886"/>
                  </a:lnTo>
                  <a:lnTo>
                    <a:pt x="367645" y="0"/>
                  </a:lnTo>
                  <a:close/>
                </a:path>
              </a:pathLst>
            </a:custGeom>
            <a:solidFill>
              <a:srgbClr val="C8DC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7BEE171-60C8-F684-AB6E-76844E242BD8}"/>
                </a:ext>
              </a:extLst>
            </p:cNvPr>
            <p:cNvSpPr txBox="1"/>
            <p:nvPr/>
          </p:nvSpPr>
          <p:spPr>
            <a:xfrm>
              <a:off x="496560" y="5128595"/>
              <a:ext cx="30861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Vicious circularity?</a:t>
              </a:r>
            </a:p>
          </p:txBody>
        </p:sp>
      </p:grp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167EE5B0-4AEC-751B-35F7-33117B4DED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7E044F8-DE72-CBDB-F4E9-232B41FB137A}"/>
              </a:ext>
            </a:extLst>
          </p:cNvPr>
          <p:cNvGrpSpPr/>
          <p:nvPr/>
        </p:nvGrpSpPr>
        <p:grpSpPr>
          <a:xfrm>
            <a:off x="3657600" y="5311586"/>
            <a:ext cx="5237293" cy="1465332"/>
            <a:chOff x="3657600" y="5311586"/>
            <a:chExt cx="5237293" cy="1465332"/>
          </a:xfrm>
        </p:grpSpPr>
        <p:sp>
          <p:nvSpPr>
            <p:cNvPr id="15" name="Right Arrow 14">
              <a:extLst>
                <a:ext uri="{FF2B5EF4-FFF2-40B4-BE49-F238E27FC236}">
                  <a16:creationId xmlns:a16="http://schemas.microsoft.com/office/drawing/2014/main" id="{CB2BCC62-2779-E4A9-9316-9F3BA2B72546}"/>
                </a:ext>
              </a:extLst>
            </p:cNvPr>
            <p:cNvSpPr/>
            <p:nvPr/>
          </p:nvSpPr>
          <p:spPr>
            <a:xfrm>
              <a:off x="3657600" y="5412680"/>
              <a:ext cx="1102936" cy="509048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A802010-FFFC-2D6B-B4B1-7931D3994024}"/>
                </a:ext>
              </a:extLst>
            </p:cNvPr>
            <p:cNvSpPr txBox="1"/>
            <p:nvPr/>
          </p:nvSpPr>
          <p:spPr>
            <a:xfrm>
              <a:off x="5253208" y="5311586"/>
              <a:ext cx="364168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Circularities are benign.</a:t>
              </a:r>
            </a:p>
            <a:p>
              <a:pPr algn="l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 underdetermination.</a:t>
              </a:r>
            </a:p>
            <a:p>
              <a:pPr algn="l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 contradiction.</a:t>
              </a:r>
            </a:p>
          </p:txBody>
        </p:sp>
        <p:pic>
          <p:nvPicPr>
            <p:cNvPr id="33" name="Content Placeholder 31">
              <a:extLst>
                <a:ext uri="{FF2B5EF4-FFF2-40B4-BE49-F238E27FC236}">
                  <a16:creationId xmlns:a16="http://schemas.microsoft.com/office/drawing/2014/main" id="{20848E35-9C1A-B6C5-243D-09DF9859A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09427" y="6001510"/>
              <a:ext cx="912812" cy="365125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2AB4C18-C490-2851-AE74-4014AFCA398C}"/>
                </a:ext>
              </a:extLst>
            </p:cNvPr>
            <p:cNvSpPr txBox="1"/>
            <p:nvPr/>
          </p:nvSpPr>
          <p:spPr>
            <a:xfrm>
              <a:off x="7244828" y="6376808"/>
              <a:ext cx="14420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 fish is ten inches long plus half its length.</a:t>
              </a:r>
            </a:p>
          </p:txBody>
        </p:sp>
      </p:grpSp>
      <p:pic>
        <p:nvPicPr>
          <p:cNvPr id="39" name="Content Placeholder 12">
            <a:extLst>
              <a:ext uri="{FF2B5EF4-FFF2-40B4-BE49-F238E27FC236}">
                <a16:creationId xmlns:a16="http://schemas.microsoft.com/office/drawing/2014/main" id="{A96946FB-062F-0A30-D928-B32D730A2B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4306" y="4711157"/>
            <a:ext cx="2057148" cy="205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64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C051F91D-4C1C-1F5E-BA40-23AB11E2B626}"/>
              </a:ext>
            </a:extLst>
          </p:cNvPr>
          <p:cNvSpPr/>
          <p:nvPr/>
        </p:nvSpPr>
        <p:spPr>
          <a:xfrm>
            <a:off x="245097" y="292231"/>
            <a:ext cx="8380429" cy="876693"/>
          </a:xfrm>
          <a:custGeom>
            <a:avLst/>
            <a:gdLst>
              <a:gd name="connsiteX0" fmla="*/ 263950 w 8380429"/>
              <a:gd name="connsiteY0" fmla="*/ 0 h 876693"/>
              <a:gd name="connsiteX1" fmla="*/ 263950 w 8380429"/>
              <a:gd name="connsiteY1" fmla="*/ 0 h 876693"/>
              <a:gd name="connsiteX2" fmla="*/ 527901 w 8380429"/>
              <a:gd name="connsiteY2" fmla="*/ 9427 h 876693"/>
              <a:gd name="connsiteX3" fmla="*/ 8380429 w 8380429"/>
              <a:gd name="connsiteY3" fmla="*/ 84841 h 876693"/>
              <a:gd name="connsiteX4" fmla="*/ 8314441 w 8380429"/>
              <a:gd name="connsiteY4" fmla="*/ 876693 h 876693"/>
              <a:gd name="connsiteX5" fmla="*/ 8229600 w 8380429"/>
              <a:gd name="connsiteY5" fmla="*/ 867266 h 876693"/>
              <a:gd name="connsiteX6" fmla="*/ 0 w 8380429"/>
              <a:gd name="connsiteY6" fmla="*/ 857839 h 876693"/>
              <a:gd name="connsiteX7" fmla="*/ 263950 w 8380429"/>
              <a:gd name="connsiteY7" fmla="*/ 0 h 876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80429" h="876693">
                <a:moveTo>
                  <a:pt x="263950" y="0"/>
                </a:moveTo>
                <a:lnTo>
                  <a:pt x="263950" y="0"/>
                </a:lnTo>
                <a:lnTo>
                  <a:pt x="527901" y="9427"/>
                </a:lnTo>
                <a:lnTo>
                  <a:pt x="8380429" y="84841"/>
                </a:lnTo>
                <a:lnTo>
                  <a:pt x="8314441" y="876693"/>
                </a:lnTo>
                <a:lnTo>
                  <a:pt x="8229600" y="867266"/>
                </a:lnTo>
                <a:lnTo>
                  <a:pt x="0" y="857839"/>
                </a:lnTo>
                <a:lnTo>
                  <a:pt x="263950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88D31D-524B-5559-51C1-A3B31D519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1739"/>
            <a:ext cx="6033155" cy="732154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Conclusion:</a:t>
            </a:r>
            <a:r>
              <a:rPr lang="en-US" sz="4000" dirty="0"/>
              <a:t> A distributed warrant for inductive inference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68FF2-B303-7E56-CAD5-E4B4E833E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DE44BC-B8F4-0157-4B57-8C6392E31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6C96DC-5BD2-C7CD-2475-8385F385C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94379-36F8-5C44-8D19-058CB846FBBE}" type="slidenum">
              <a:rPr lang="en-US" smtClean="0"/>
              <a:t>17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589499-009E-2244-3E80-E35EDBB7A7F4}"/>
              </a:ext>
            </a:extLst>
          </p:cNvPr>
          <p:cNvSpPr txBox="1"/>
          <p:nvPr/>
        </p:nvSpPr>
        <p:spPr>
          <a:xfrm>
            <a:off x="6212263" y="245373"/>
            <a:ext cx="279976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general principle or law.</a:t>
            </a:r>
          </a:p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principle of the uniformity of nature.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BE4FD98-BAC2-A1AF-3129-9353AD4BDAA6}"/>
              </a:ext>
            </a:extLst>
          </p:cNvPr>
          <p:cNvGrpSpPr/>
          <p:nvPr/>
        </p:nvGrpSpPr>
        <p:grpSpPr>
          <a:xfrm>
            <a:off x="451236" y="1731876"/>
            <a:ext cx="8443657" cy="3707235"/>
            <a:chOff x="451236" y="1731876"/>
            <a:chExt cx="8443657" cy="3707235"/>
          </a:xfrm>
        </p:grpSpPr>
        <p:pic>
          <p:nvPicPr>
            <p:cNvPr id="6" name="Picture 4" descr="arch.png">
              <a:extLst>
                <a:ext uri="{FF2B5EF4-FFF2-40B4-BE49-F238E27FC236}">
                  <a16:creationId xmlns:a16="http://schemas.microsoft.com/office/drawing/2014/main" id="{E1C00E39-D316-101F-E06F-95255A0846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7743" y="2137111"/>
              <a:ext cx="3867150" cy="330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674FA3B-13E0-4C2E-6316-7AA020EBCE1E}"/>
                </a:ext>
              </a:extLst>
            </p:cNvPr>
            <p:cNvGrpSpPr/>
            <p:nvPr/>
          </p:nvGrpSpPr>
          <p:grpSpPr>
            <a:xfrm>
              <a:off x="451236" y="1731876"/>
              <a:ext cx="4765249" cy="2677656"/>
              <a:chOff x="381786" y="1684758"/>
              <a:chExt cx="4765249" cy="2677656"/>
            </a:xfrm>
          </p:grpSpPr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17C14E94-E414-4554-E20C-2725785FEA97}"/>
                  </a:ext>
                </a:extLst>
              </p:cNvPr>
              <p:cNvSpPr/>
              <p:nvPr/>
            </p:nvSpPr>
            <p:spPr>
              <a:xfrm>
                <a:off x="1178351" y="2642495"/>
                <a:ext cx="3205113" cy="395926"/>
              </a:xfrm>
              <a:custGeom>
                <a:avLst/>
                <a:gdLst>
                  <a:gd name="connsiteX0" fmla="*/ 56560 w 3205113"/>
                  <a:gd name="connsiteY0" fmla="*/ 0 h 395926"/>
                  <a:gd name="connsiteX1" fmla="*/ 3205113 w 3205113"/>
                  <a:gd name="connsiteY1" fmla="*/ 47134 h 395926"/>
                  <a:gd name="connsiteX2" fmla="*/ 3167406 w 3205113"/>
                  <a:gd name="connsiteY2" fmla="*/ 395926 h 395926"/>
                  <a:gd name="connsiteX3" fmla="*/ 0 w 3205113"/>
                  <a:gd name="connsiteY3" fmla="*/ 348792 h 395926"/>
                  <a:gd name="connsiteX4" fmla="*/ 56560 w 3205113"/>
                  <a:gd name="connsiteY4" fmla="*/ 0 h 395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05113" h="395926">
                    <a:moveTo>
                      <a:pt x="56560" y="0"/>
                    </a:moveTo>
                    <a:lnTo>
                      <a:pt x="3205113" y="47134"/>
                    </a:lnTo>
                    <a:lnTo>
                      <a:pt x="3167406" y="395926"/>
                    </a:lnTo>
                    <a:lnTo>
                      <a:pt x="0" y="348792"/>
                    </a:lnTo>
                    <a:lnTo>
                      <a:pt x="56560" y="0"/>
                    </a:lnTo>
                    <a:close/>
                  </a:path>
                </a:pathLst>
              </a:custGeom>
              <a:solidFill>
                <a:srgbClr val="FFDCD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CD5B1EED-CADD-FF71-BDCF-E41DFCBD4214}"/>
                  </a:ext>
                </a:extLst>
              </p:cNvPr>
              <p:cNvSpPr/>
              <p:nvPr/>
            </p:nvSpPr>
            <p:spPr>
              <a:xfrm>
                <a:off x="381786" y="3519210"/>
                <a:ext cx="3205113" cy="395926"/>
              </a:xfrm>
              <a:custGeom>
                <a:avLst/>
                <a:gdLst>
                  <a:gd name="connsiteX0" fmla="*/ 56560 w 3205113"/>
                  <a:gd name="connsiteY0" fmla="*/ 0 h 395926"/>
                  <a:gd name="connsiteX1" fmla="*/ 3205113 w 3205113"/>
                  <a:gd name="connsiteY1" fmla="*/ 47134 h 395926"/>
                  <a:gd name="connsiteX2" fmla="*/ 3167406 w 3205113"/>
                  <a:gd name="connsiteY2" fmla="*/ 395926 h 395926"/>
                  <a:gd name="connsiteX3" fmla="*/ 0 w 3205113"/>
                  <a:gd name="connsiteY3" fmla="*/ 348792 h 395926"/>
                  <a:gd name="connsiteX4" fmla="*/ 56560 w 3205113"/>
                  <a:gd name="connsiteY4" fmla="*/ 0 h 395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05113" h="395926">
                    <a:moveTo>
                      <a:pt x="56560" y="0"/>
                    </a:moveTo>
                    <a:lnTo>
                      <a:pt x="3205113" y="47134"/>
                    </a:lnTo>
                    <a:lnTo>
                      <a:pt x="3167406" y="395926"/>
                    </a:lnTo>
                    <a:lnTo>
                      <a:pt x="0" y="348792"/>
                    </a:lnTo>
                    <a:lnTo>
                      <a:pt x="56560" y="0"/>
                    </a:lnTo>
                    <a:close/>
                  </a:path>
                </a:pathLst>
              </a:custGeom>
              <a:solidFill>
                <a:srgbClr val="DCFFD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CCF9139-3F93-B45B-1778-1A462155552D}"/>
                  </a:ext>
                </a:extLst>
              </p:cNvPr>
              <p:cNvSpPr txBox="1"/>
              <p:nvPr/>
            </p:nvSpPr>
            <p:spPr>
              <a:xfrm>
                <a:off x="381786" y="1684758"/>
                <a:ext cx="4765249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a mature science…</a:t>
                </a:r>
              </a:p>
              <a:p>
                <a:pPr algn="l"/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each individual proposition </a:t>
                </a:r>
              </a:p>
              <a:p>
                <a:pPr algn="l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well supported by the</a:t>
                </a:r>
              </a:p>
              <a:p>
                <a:pPr algn="l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other propositions in the science.</a:t>
                </a: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DCD25A4-286D-570B-875E-89B6C365B419}"/>
              </a:ext>
            </a:extLst>
          </p:cNvPr>
          <p:cNvGrpSpPr/>
          <p:nvPr/>
        </p:nvGrpSpPr>
        <p:grpSpPr>
          <a:xfrm>
            <a:off x="7208138" y="2220964"/>
            <a:ext cx="1310800" cy="1915071"/>
            <a:chOff x="7192653" y="2224725"/>
            <a:chExt cx="1310800" cy="1915071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798F842D-2CB3-5768-03CD-7107FABAE8D7}"/>
                </a:ext>
              </a:extLst>
            </p:cNvPr>
            <p:cNvSpPr/>
            <p:nvPr/>
          </p:nvSpPr>
          <p:spPr>
            <a:xfrm>
              <a:off x="7692272" y="2837468"/>
              <a:ext cx="509048" cy="490194"/>
            </a:xfrm>
            <a:custGeom>
              <a:avLst/>
              <a:gdLst>
                <a:gd name="connsiteX0" fmla="*/ 329938 w 509048"/>
                <a:gd name="connsiteY0" fmla="*/ 0 h 490194"/>
                <a:gd name="connsiteX1" fmla="*/ 509048 w 509048"/>
                <a:gd name="connsiteY1" fmla="*/ 348792 h 490194"/>
                <a:gd name="connsiteX2" fmla="*/ 160256 w 509048"/>
                <a:gd name="connsiteY2" fmla="*/ 490194 h 490194"/>
                <a:gd name="connsiteX3" fmla="*/ 0 w 509048"/>
                <a:gd name="connsiteY3" fmla="*/ 197963 h 490194"/>
                <a:gd name="connsiteX4" fmla="*/ 329938 w 509048"/>
                <a:gd name="connsiteY4" fmla="*/ 0 h 490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048" h="490194">
                  <a:moveTo>
                    <a:pt x="329938" y="0"/>
                  </a:moveTo>
                  <a:lnTo>
                    <a:pt x="509048" y="348792"/>
                  </a:lnTo>
                  <a:lnTo>
                    <a:pt x="160256" y="490194"/>
                  </a:lnTo>
                  <a:lnTo>
                    <a:pt x="0" y="197963"/>
                  </a:lnTo>
                  <a:lnTo>
                    <a:pt x="329938" y="0"/>
                  </a:ln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E85CDCD-47E3-A1A1-A50C-4CEF38B2D8FB}"/>
                </a:ext>
              </a:extLst>
            </p:cNvPr>
            <p:cNvSpPr/>
            <p:nvPr/>
          </p:nvSpPr>
          <p:spPr>
            <a:xfrm rot="20937248">
              <a:off x="7454035" y="2448124"/>
              <a:ext cx="531607" cy="563990"/>
            </a:xfrm>
            <a:custGeom>
              <a:avLst/>
              <a:gdLst>
                <a:gd name="connsiteX0" fmla="*/ 329938 w 509048"/>
                <a:gd name="connsiteY0" fmla="*/ 0 h 490194"/>
                <a:gd name="connsiteX1" fmla="*/ 509048 w 509048"/>
                <a:gd name="connsiteY1" fmla="*/ 348792 h 490194"/>
                <a:gd name="connsiteX2" fmla="*/ 160256 w 509048"/>
                <a:gd name="connsiteY2" fmla="*/ 490194 h 490194"/>
                <a:gd name="connsiteX3" fmla="*/ 0 w 509048"/>
                <a:gd name="connsiteY3" fmla="*/ 197963 h 490194"/>
                <a:gd name="connsiteX4" fmla="*/ 329938 w 509048"/>
                <a:gd name="connsiteY4" fmla="*/ 0 h 490194"/>
                <a:gd name="connsiteX0" fmla="*/ 329938 w 531607"/>
                <a:gd name="connsiteY0" fmla="*/ 0 h 490194"/>
                <a:gd name="connsiteX1" fmla="*/ 531607 w 531607"/>
                <a:gd name="connsiteY1" fmla="*/ 430033 h 490194"/>
                <a:gd name="connsiteX2" fmla="*/ 160256 w 531607"/>
                <a:gd name="connsiteY2" fmla="*/ 490194 h 490194"/>
                <a:gd name="connsiteX3" fmla="*/ 0 w 531607"/>
                <a:gd name="connsiteY3" fmla="*/ 197963 h 490194"/>
                <a:gd name="connsiteX4" fmla="*/ 329938 w 531607"/>
                <a:gd name="connsiteY4" fmla="*/ 0 h 490194"/>
                <a:gd name="connsiteX0" fmla="*/ 329938 w 531607"/>
                <a:gd name="connsiteY0" fmla="*/ 0 h 563990"/>
                <a:gd name="connsiteX1" fmla="*/ 531607 w 531607"/>
                <a:gd name="connsiteY1" fmla="*/ 430033 h 563990"/>
                <a:gd name="connsiteX2" fmla="*/ 193874 w 531607"/>
                <a:gd name="connsiteY2" fmla="*/ 563990 h 563990"/>
                <a:gd name="connsiteX3" fmla="*/ 0 w 531607"/>
                <a:gd name="connsiteY3" fmla="*/ 197963 h 563990"/>
                <a:gd name="connsiteX4" fmla="*/ 329938 w 531607"/>
                <a:gd name="connsiteY4" fmla="*/ 0 h 563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1607" h="563990">
                  <a:moveTo>
                    <a:pt x="329938" y="0"/>
                  </a:moveTo>
                  <a:lnTo>
                    <a:pt x="531607" y="430033"/>
                  </a:lnTo>
                  <a:lnTo>
                    <a:pt x="193874" y="563990"/>
                  </a:lnTo>
                  <a:lnTo>
                    <a:pt x="0" y="197963"/>
                  </a:lnTo>
                  <a:lnTo>
                    <a:pt x="329938" y="0"/>
                  </a:ln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48E936C-61A3-4F7D-4710-2D27CFD9A7E1}"/>
                </a:ext>
              </a:extLst>
            </p:cNvPr>
            <p:cNvSpPr/>
            <p:nvPr/>
          </p:nvSpPr>
          <p:spPr>
            <a:xfrm rot="674674">
              <a:off x="7881283" y="3215968"/>
              <a:ext cx="509048" cy="490194"/>
            </a:xfrm>
            <a:custGeom>
              <a:avLst/>
              <a:gdLst>
                <a:gd name="connsiteX0" fmla="*/ 329938 w 509048"/>
                <a:gd name="connsiteY0" fmla="*/ 0 h 490194"/>
                <a:gd name="connsiteX1" fmla="*/ 509048 w 509048"/>
                <a:gd name="connsiteY1" fmla="*/ 348792 h 490194"/>
                <a:gd name="connsiteX2" fmla="*/ 160256 w 509048"/>
                <a:gd name="connsiteY2" fmla="*/ 490194 h 490194"/>
                <a:gd name="connsiteX3" fmla="*/ 0 w 509048"/>
                <a:gd name="connsiteY3" fmla="*/ 197963 h 490194"/>
                <a:gd name="connsiteX4" fmla="*/ 329938 w 509048"/>
                <a:gd name="connsiteY4" fmla="*/ 0 h 490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048" h="490194">
                  <a:moveTo>
                    <a:pt x="329938" y="0"/>
                  </a:moveTo>
                  <a:lnTo>
                    <a:pt x="509048" y="348792"/>
                  </a:lnTo>
                  <a:lnTo>
                    <a:pt x="160256" y="490194"/>
                  </a:lnTo>
                  <a:lnTo>
                    <a:pt x="0" y="197963"/>
                  </a:lnTo>
                  <a:lnTo>
                    <a:pt x="329938" y="0"/>
                  </a:ln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3EA013BD-2316-54D7-7230-DEBEEC48C8A6}"/>
                </a:ext>
              </a:extLst>
            </p:cNvPr>
            <p:cNvSpPr/>
            <p:nvPr/>
          </p:nvSpPr>
          <p:spPr>
            <a:xfrm rot="1104711">
              <a:off x="7994405" y="3649602"/>
              <a:ext cx="509048" cy="490194"/>
            </a:xfrm>
            <a:custGeom>
              <a:avLst/>
              <a:gdLst>
                <a:gd name="connsiteX0" fmla="*/ 329938 w 509048"/>
                <a:gd name="connsiteY0" fmla="*/ 0 h 490194"/>
                <a:gd name="connsiteX1" fmla="*/ 509048 w 509048"/>
                <a:gd name="connsiteY1" fmla="*/ 348792 h 490194"/>
                <a:gd name="connsiteX2" fmla="*/ 160256 w 509048"/>
                <a:gd name="connsiteY2" fmla="*/ 490194 h 490194"/>
                <a:gd name="connsiteX3" fmla="*/ 0 w 509048"/>
                <a:gd name="connsiteY3" fmla="*/ 197963 h 490194"/>
                <a:gd name="connsiteX4" fmla="*/ 329938 w 509048"/>
                <a:gd name="connsiteY4" fmla="*/ 0 h 490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048" h="490194">
                  <a:moveTo>
                    <a:pt x="329938" y="0"/>
                  </a:moveTo>
                  <a:lnTo>
                    <a:pt x="509048" y="348792"/>
                  </a:lnTo>
                  <a:lnTo>
                    <a:pt x="160256" y="490194"/>
                  </a:lnTo>
                  <a:lnTo>
                    <a:pt x="0" y="197963"/>
                  </a:lnTo>
                  <a:lnTo>
                    <a:pt x="329938" y="0"/>
                  </a:ln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12D4647-6937-A904-2877-E10EDA8CACEC}"/>
                </a:ext>
              </a:extLst>
            </p:cNvPr>
            <p:cNvSpPr/>
            <p:nvPr/>
          </p:nvSpPr>
          <p:spPr>
            <a:xfrm rot="19684434">
              <a:off x="7192653" y="2224725"/>
              <a:ext cx="509048" cy="490194"/>
            </a:xfrm>
            <a:custGeom>
              <a:avLst/>
              <a:gdLst>
                <a:gd name="connsiteX0" fmla="*/ 329938 w 509048"/>
                <a:gd name="connsiteY0" fmla="*/ 0 h 490194"/>
                <a:gd name="connsiteX1" fmla="*/ 509048 w 509048"/>
                <a:gd name="connsiteY1" fmla="*/ 348792 h 490194"/>
                <a:gd name="connsiteX2" fmla="*/ 160256 w 509048"/>
                <a:gd name="connsiteY2" fmla="*/ 490194 h 490194"/>
                <a:gd name="connsiteX3" fmla="*/ 0 w 509048"/>
                <a:gd name="connsiteY3" fmla="*/ 197963 h 490194"/>
                <a:gd name="connsiteX4" fmla="*/ 329938 w 509048"/>
                <a:gd name="connsiteY4" fmla="*/ 0 h 490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048" h="490194">
                  <a:moveTo>
                    <a:pt x="329938" y="0"/>
                  </a:moveTo>
                  <a:lnTo>
                    <a:pt x="509048" y="348792"/>
                  </a:lnTo>
                  <a:lnTo>
                    <a:pt x="160256" y="490194"/>
                  </a:lnTo>
                  <a:lnTo>
                    <a:pt x="0" y="197963"/>
                  </a:lnTo>
                  <a:lnTo>
                    <a:pt x="329938" y="0"/>
                  </a:ln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C5D127D-CF06-A014-2165-9C384D1C6DA1}"/>
              </a:ext>
            </a:extLst>
          </p:cNvPr>
          <p:cNvGrpSpPr/>
          <p:nvPr/>
        </p:nvGrpSpPr>
        <p:grpSpPr>
          <a:xfrm>
            <a:off x="5660348" y="2077767"/>
            <a:ext cx="1609660" cy="1714504"/>
            <a:chOff x="5660348" y="2077767"/>
            <a:chExt cx="1609660" cy="1714504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0B145A2-7D68-FC6C-B715-7662DD83B994}"/>
                </a:ext>
              </a:extLst>
            </p:cNvPr>
            <p:cNvSpPr/>
            <p:nvPr/>
          </p:nvSpPr>
          <p:spPr>
            <a:xfrm rot="14747389">
              <a:off x="6065243" y="2464485"/>
              <a:ext cx="516801" cy="525564"/>
            </a:xfrm>
            <a:custGeom>
              <a:avLst/>
              <a:gdLst>
                <a:gd name="connsiteX0" fmla="*/ 329938 w 509048"/>
                <a:gd name="connsiteY0" fmla="*/ 0 h 490194"/>
                <a:gd name="connsiteX1" fmla="*/ 509048 w 509048"/>
                <a:gd name="connsiteY1" fmla="*/ 348792 h 490194"/>
                <a:gd name="connsiteX2" fmla="*/ 160256 w 509048"/>
                <a:gd name="connsiteY2" fmla="*/ 490194 h 490194"/>
                <a:gd name="connsiteX3" fmla="*/ 0 w 509048"/>
                <a:gd name="connsiteY3" fmla="*/ 197963 h 490194"/>
                <a:gd name="connsiteX4" fmla="*/ 329938 w 509048"/>
                <a:gd name="connsiteY4" fmla="*/ 0 h 490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048" h="490194">
                  <a:moveTo>
                    <a:pt x="329938" y="0"/>
                  </a:moveTo>
                  <a:lnTo>
                    <a:pt x="509048" y="348792"/>
                  </a:lnTo>
                  <a:lnTo>
                    <a:pt x="160256" y="490194"/>
                  </a:lnTo>
                  <a:lnTo>
                    <a:pt x="0" y="197963"/>
                  </a:lnTo>
                  <a:lnTo>
                    <a:pt x="329938" y="0"/>
                  </a:ln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B892C4F-9F05-2604-FFBA-ED948CF77B3B}"/>
                </a:ext>
              </a:extLst>
            </p:cNvPr>
            <p:cNvSpPr/>
            <p:nvPr/>
          </p:nvSpPr>
          <p:spPr>
            <a:xfrm rot="15938963">
              <a:off x="6344305" y="2178976"/>
              <a:ext cx="533071" cy="519343"/>
            </a:xfrm>
            <a:custGeom>
              <a:avLst/>
              <a:gdLst>
                <a:gd name="connsiteX0" fmla="*/ 329938 w 509048"/>
                <a:gd name="connsiteY0" fmla="*/ 0 h 490194"/>
                <a:gd name="connsiteX1" fmla="*/ 509048 w 509048"/>
                <a:gd name="connsiteY1" fmla="*/ 348792 h 490194"/>
                <a:gd name="connsiteX2" fmla="*/ 160256 w 509048"/>
                <a:gd name="connsiteY2" fmla="*/ 490194 h 490194"/>
                <a:gd name="connsiteX3" fmla="*/ 0 w 509048"/>
                <a:gd name="connsiteY3" fmla="*/ 197963 h 490194"/>
                <a:gd name="connsiteX4" fmla="*/ 329938 w 509048"/>
                <a:gd name="connsiteY4" fmla="*/ 0 h 490194"/>
                <a:gd name="connsiteX0" fmla="*/ 319056 w 498166"/>
                <a:gd name="connsiteY0" fmla="*/ 0 h 490194"/>
                <a:gd name="connsiteX1" fmla="*/ 498166 w 498166"/>
                <a:gd name="connsiteY1" fmla="*/ 348792 h 490194"/>
                <a:gd name="connsiteX2" fmla="*/ 149374 w 498166"/>
                <a:gd name="connsiteY2" fmla="*/ 490194 h 490194"/>
                <a:gd name="connsiteX3" fmla="*/ 0 w 498166"/>
                <a:gd name="connsiteY3" fmla="*/ 297927 h 490194"/>
                <a:gd name="connsiteX4" fmla="*/ 319056 w 498166"/>
                <a:gd name="connsiteY4" fmla="*/ 0 h 490194"/>
                <a:gd name="connsiteX0" fmla="*/ 319056 w 498166"/>
                <a:gd name="connsiteY0" fmla="*/ 0 h 500898"/>
                <a:gd name="connsiteX1" fmla="*/ 498166 w 498166"/>
                <a:gd name="connsiteY1" fmla="*/ 348792 h 500898"/>
                <a:gd name="connsiteX2" fmla="*/ 42628 w 498166"/>
                <a:gd name="connsiteY2" fmla="*/ 500898 h 500898"/>
                <a:gd name="connsiteX3" fmla="*/ 0 w 498166"/>
                <a:gd name="connsiteY3" fmla="*/ 297927 h 500898"/>
                <a:gd name="connsiteX4" fmla="*/ 319056 w 498166"/>
                <a:gd name="connsiteY4" fmla="*/ 0 h 500898"/>
                <a:gd name="connsiteX0" fmla="*/ 277808 w 498166"/>
                <a:gd name="connsiteY0" fmla="*/ 0 h 544030"/>
                <a:gd name="connsiteX1" fmla="*/ 498166 w 498166"/>
                <a:gd name="connsiteY1" fmla="*/ 391924 h 544030"/>
                <a:gd name="connsiteX2" fmla="*/ 42628 w 498166"/>
                <a:gd name="connsiteY2" fmla="*/ 544030 h 544030"/>
                <a:gd name="connsiteX3" fmla="*/ 0 w 498166"/>
                <a:gd name="connsiteY3" fmla="*/ 341059 h 544030"/>
                <a:gd name="connsiteX4" fmla="*/ 277808 w 498166"/>
                <a:gd name="connsiteY4" fmla="*/ 0 h 54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8166" h="544030">
                  <a:moveTo>
                    <a:pt x="277808" y="0"/>
                  </a:moveTo>
                  <a:lnTo>
                    <a:pt x="498166" y="391924"/>
                  </a:lnTo>
                  <a:lnTo>
                    <a:pt x="42628" y="544030"/>
                  </a:lnTo>
                  <a:lnTo>
                    <a:pt x="0" y="341059"/>
                  </a:lnTo>
                  <a:lnTo>
                    <a:pt x="277808" y="0"/>
                  </a:ln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2011A82-45CB-603A-5DCD-5F96BB6E979C}"/>
                </a:ext>
              </a:extLst>
            </p:cNvPr>
            <p:cNvSpPr/>
            <p:nvPr/>
          </p:nvSpPr>
          <p:spPr>
            <a:xfrm rot="14186122">
              <a:off x="5798013" y="2845809"/>
              <a:ext cx="601564" cy="483817"/>
            </a:xfrm>
            <a:custGeom>
              <a:avLst/>
              <a:gdLst>
                <a:gd name="connsiteX0" fmla="*/ 329938 w 509048"/>
                <a:gd name="connsiteY0" fmla="*/ 0 h 490194"/>
                <a:gd name="connsiteX1" fmla="*/ 509048 w 509048"/>
                <a:gd name="connsiteY1" fmla="*/ 348792 h 490194"/>
                <a:gd name="connsiteX2" fmla="*/ 160256 w 509048"/>
                <a:gd name="connsiteY2" fmla="*/ 490194 h 490194"/>
                <a:gd name="connsiteX3" fmla="*/ 0 w 509048"/>
                <a:gd name="connsiteY3" fmla="*/ 197963 h 490194"/>
                <a:gd name="connsiteX4" fmla="*/ 329938 w 509048"/>
                <a:gd name="connsiteY4" fmla="*/ 0 h 490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048" h="490194">
                  <a:moveTo>
                    <a:pt x="329938" y="0"/>
                  </a:moveTo>
                  <a:lnTo>
                    <a:pt x="509048" y="348792"/>
                  </a:lnTo>
                  <a:lnTo>
                    <a:pt x="160256" y="490194"/>
                  </a:lnTo>
                  <a:lnTo>
                    <a:pt x="0" y="197963"/>
                  </a:lnTo>
                  <a:lnTo>
                    <a:pt x="329938" y="0"/>
                  </a:ln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21421A29-6C3C-8EA3-C0E2-5B1484131C6C}"/>
                </a:ext>
              </a:extLst>
            </p:cNvPr>
            <p:cNvSpPr/>
            <p:nvPr/>
          </p:nvSpPr>
          <p:spPr>
            <a:xfrm rot="17924761">
              <a:off x="6740732" y="2057046"/>
              <a:ext cx="508555" cy="549997"/>
            </a:xfrm>
            <a:custGeom>
              <a:avLst/>
              <a:gdLst>
                <a:gd name="connsiteX0" fmla="*/ 329938 w 509048"/>
                <a:gd name="connsiteY0" fmla="*/ 0 h 490194"/>
                <a:gd name="connsiteX1" fmla="*/ 509048 w 509048"/>
                <a:gd name="connsiteY1" fmla="*/ 348792 h 490194"/>
                <a:gd name="connsiteX2" fmla="*/ 160256 w 509048"/>
                <a:gd name="connsiteY2" fmla="*/ 490194 h 490194"/>
                <a:gd name="connsiteX3" fmla="*/ 0 w 509048"/>
                <a:gd name="connsiteY3" fmla="*/ 197963 h 490194"/>
                <a:gd name="connsiteX4" fmla="*/ 329938 w 509048"/>
                <a:gd name="connsiteY4" fmla="*/ 0 h 490194"/>
                <a:gd name="connsiteX0" fmla="*/ 319056 w 498166"/>
                <a:gd name="connsiteY0" fmla="*/ 0 h 490194"/>
                <a:gd name="connsiteX1" fmla="*/ 498166 w 498166"/>
                <a:gd name="connsiteY1" fmla="*/ 348792 h 490194"/>
                <a:gd name="connsiteX2" fmla="*/ 149374 w 498166"/>
                <a:gd name="connsiteY2" fmla="*/ 490194 h 490194"/>
                <a:gd name="connsiteX3" fmla="*/ 0 w 498166"/>
                <a:gd name="connsiteY3" fmla="*/ 297927 h 490194"/>
                <a:gd name="connsiteX4" fmla="*/ 319056 w 498166"/>
                <a:gd name="connsiteY4" fmla="*/ 0 h 490194"/>
                <a:gd name="connsiteX0" fmla="*/ 319056 w 498166"/>
                <a:gd name="connsiteY0" fmla="*/ 0 h 500898"/>
                <a:gd name="connsiteX1" fmla="*/ 498166 w 498166"/>
                <a:gd name="connsiteY1" fmla="*/ 348792 h 500898"/>
                <a:gd name="connsiteX2" fmla="*/ 42628 w 498166"/>
                <a:gd name="connsiteY2" fmla="*/ 500898 h 500898"/>
                <a:gd name="connsiteX3" fmla="*/ 0 w 498166"/>
                <a:gd name="connsiteY3" fmla="*/ 297927 h 500898"/>
                <a:gd name="connsiteX4" fmla="*/ 319056 w 498166"/>
                <a:gd name="connsiteY4" fmla="*/ 0 h 500898"/>
                <a:gd name="connsiteX0" fmla="*/ 277808 w 498166"/>
                <a:gd name="connsiteY0" fmla="*/ 0 h 544030"/>
                <a:gd name="connsiteX1" fmla="*/ 498166 w 498166"/>
                <a:gd name="connsiteY1" fmla="*/ 391924 h 544030"/>
                <a:gd name="connsiteX2" fmla="*/ 42628 w 498166"/>
                <a:gd name="connsiteY2" fmla="*/ 544030 h 544030"/>
                <a:gd name="connsiteX3" fmla="*/ 0 w 498166"/>
                <a:gd name="connsiteY3" fmla="*/ 341059 h 544030"/>
                <a:gd name="connsiteX4" fmla="*/ 277808 w 498166"/>
                <a:gd name="connsiteY4" fmla="*/ 0 h 544030"/>
                <a:gd name="connsiteX0" fmla="*/ 277808 w 498166"/>
                <a:gd name="connsiteY0" fmla="*/ 0 h 576141"/>
                <a:gd name="connsiteX1" fmla="*/ 498166 w 498166"/>
                <a:gd name="connsiteY1" fmla="*/ 391924 h 576141"/>
                <a:gd name="connsiteX2" fmla="*/ 118629 w 498166"/>
                <a:gd name="connsiteY2" fmla="*/ 576141 h 576141"/>
                <a:gd name="connsiteX3" fmla="*/ 0 w 498166"/>
                <a:gd name="connsiteY3" fmla="*/ 341059 h 576141"/>
                <a:gd name="connsiteX4" fmla="*/ 277808 w 498166"/>
                <a:gd name="connsiteY4" fmla="*/ 0 h 576141"/>
                <a:gd name="connsiteX0" fmla="*/ 277808 w 475255"/>
                <a:gd name="connsiteY0" fmla="*/ 0 h 576141"/>
                <a:gd name="connsiteX1" fmla="*/ 475255 w 475255"/>
                <a:gd name="connsiteY1" fmla="*/ 529902 h 576141"/>
                <a:gd name="connsiteX2" fmla="*/ 118629 w 475255"/>
                <a:gd name="connsiteY2" fmla="*/ 576141 h 576141"/>
                <a:gd name="connsiteX3" fmla="*/ 0 w 475255"/>
                <a:gd name="connsiteY3" fmla="*/ 341059 h 576141"/>
                <a:gd name="connsiteX4" fmla="*/ 277808 w 475255"/>
                <a:gd name="connsiteY4" fmla="*/ 0 h 576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5255" h="576141">
                  <a:moveTo>
                    <a:pt x="277808" y="0"/>
                  </a:moveTo>
                  <a:lnTo>
                    <a:pt x="475255" y="529902"/>
                  </a:lnTo>
                  <a:lnTo>
                    <a:pt x="118629" y="576141"/>
                  </a:lnTo>
                  <a:lnTo>
                    <a:pt x="0" y="341059"/>
                  </a:lnTo>
                  <a:lnTo>
                    <a:pt x="277808" y="0"/>
                  </a:ln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4AD2B634-7A50-D0B3-741A-3C17BE6515FD}"/>
                </a:ext>
              </a:extLst>
            </p:cNvPr>
            <p:cNvSpPr/>
            <p:nvPr/>
          </p:nvSpPr>
          <p:spPr>
            <a:xfrm rot="13633340">
              <a:off x="5630172" y="3222672"/>
              <a:ext cx="599775" cy="539423"/>
            </a:xfrm>
            <a:custGeom>
              <a:avLst/>
              <a:gdLst>
                <a:gd name="connsiteX0" fmla="*/ 329938 w 509048"/>
                <a:gd name="connsiteY0" fmla="*/ 0 h 490194"/>
                <a:gd name="connsiteX1" fmla="*/ 509048 w 509048"/>
                <a:gd name="connsiteY1" fmla="*/ 348792 h 490194"/>
                <a:gd name="connsiteX2" fmla="*/ 160256 w 509048"/>
                <a:gd name="connsiteY2" fmla="*/ 490194 h 490194"/>
                <a:gd name="connsiteX3" fmla="*/ 0 w 509048"/>
                <a:gd name="connsiteY3" fmla="*/ 197963 h 490194"/>
                <a:gd name="connsiteX4" fmla="*/ 329938 w 509048"/>
                <a:gd name="connsiteY4" fmla="*/ 0 h 490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048" h="490194">
                  <a:moveTo>
                    <a:pt x="329938" y="0"/>
                  </a:moveTo>
                  <a:lnTo>
                    <a:pt x="509048" y="348792"/>
                  </a:lnTo>
                  <a:lnTo>
                    <a:pt x="160256" y="490194"/>
                  </a:lnTo>
                  <a:lnTo>
                    <a:pt x="0" y="197963"/>
                  </a:lnTo>
                  <a:lnTo>
                    <a:pt x="329938" y="0"/>
                  </a:ln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B018BF8-2D14-0609-7261-410D31833ECF}"/>
              </a:ext>
            </a:extLst>
          </p:cNvPr>
          <p:cNvGrpSpPr/>
          <p:nvPr/>
        </p:nvGrpSpPr>
        <p:grpSpPr>
          <a:xfrm>
            <a:off x="381786" y="4290549"/>
            <a:ext cx="3867150" cy="1607182"/>
            <a:chOff x="381786" y="4290549"/>
            <a:chExt cx="3867150" cy="160718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939FB72-AC91-4518-94C1-726046A91C00}"/>
                </a:ext>
              </a:extLst>
            </p:cNvPr>
            <p:cNvSpPr txBox="1"/>
            <p:nvPr/>
          </p:nvSpPr>
          <p:spPr>
            <a:xfrm>
              <a:off x="381786" y="4943624"/>
              <a:ext cx="38671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totality of the science is well supported.</a:t>
              </a:r>
            </a:p>
          </p:txBody>
        </p:sp>
        <p:sp>
          <p:nvSpPr>
            <p:cNvPr id="28" name="Down Arrow 27">
              <a:extLst>
                <a:ext uri="{FF2B5EF4-FFF2-40B4-BE49-F238E27FC236}">
                  <a16:creationId xmlns:a16="http://schemas.microsoft.com/office/drawing/2014/main" id="{F7351898-0126-3EBC-B1BB-C1286C06D4BC}"/>
                </a:ext>
              </a:extLst>
            </p:cNvPr>
            <p:cNvSpPr/>
            <p:nvPr/>
          </p:nvSpPr>
          <p:spPr>
            <a:xfrm>
              <a:off x="1941194" y="4290549"/>
              <a:ext cx="509047" cy="546754"/>
            </a:xfrm>
            <a:prstGeom prst="down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1370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47C45-0B8D-41FE-D876-256C54B3B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800276"/>
            <a:ext cx="7886700" cy="732154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6914C-D13C-B90F-1EFA-9C019C6C4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4272" y="2983791"/>
            <a:ext cx="1275454" cy="365125"/>
          </a:xfrm>
        </p:spPr>
        <p:txBody>
          <a:bodyPr>
            <a:normAutofit fontScale="85000" lnSpcReduction="20000"/>
          </a:bodyPr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78863D-EA8C-D69C-0C02-17C91A0D8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49" y="2983791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20C067-637C-B4F4-B885-ED1CF896F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92456" y="2983791"/>
            <a:ext cx="759086" cy="365125"/>
          </a:xfrm>
        </p:spPr>
        <p:txBody>
          <a:bodyPr/>
          <a:lstStyle/>
          <a:p>
            <a:fld id="{BBF94379-36F8-5C44-8D19-058CB846FBBE}" type="slidenum">
              <a:rPr lang="en-US" smtClean="0"/>
              <a:t>18</a:t>
            </a:fld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6934B15-2849-454B-84ED-1718F95CDA8E}"/>
              </a:ext>
            </a:extLst>
          </p:cNvPr>
          <p:cNvSpPr/>
          <p:nvPr/>
        </p:nvSpPr>
        <p:spPr>
          <a:xfrm>
            <a:off x="-1653620" y="-3059266"/>
            <a:ext cx="12451239" cy="12451239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40000">
                <a:srgbClr val="FF0000"/>
              </a:gs>
              <a:gs pos="100000">
                <a:schemeClr val="tx1">
                  <a:lumMod val="95000"/>
                  <a:lumOff val="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A62E140-5906-6BD5-78C9-FC478BFB65BD}"/>
              </a:ext>
            </a:extLst>
          </p:cNvPr>
          <p:cNvSpPr/>
          <p:nvPr/>
        </p:nvSpPr>
        <p:spPr>
          <a:xfrm>
            <a:off x="-908588" y="-2314234"/>
            <a:ext cx="10961175" cy="10961175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40000">
                <a:srgbClr val="FF0000"/>
              </a:gs>
              <a:gs pos="100000">
                <a:schemeClr val="tx1">
                  <a:lumMod val="95000"/>
                  <a:lumOff val="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8984D7E-AC3C-C202-65AB-E7BCBF65D45C}"/>
              </a:ext>
            </a:extLst>
          </p:cNvPr>
          <p:cNvSpPr/>
          <p:nvPr/>
        </p:nvSpPr>
        <p:spPr>
          <a:xfrm>
            <a:off x="-30997" y="-1436643"/>
            <a:ext cx="9205993" cy="9205993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40000">
                <a:srgbClr val="FF0000"/>
              </a:gs>
              <a:gs pos="100000">
                <a:schemeClr val="tx1">
                  <a:lumMod val="95000"/>
                  <a:lumOff val="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43CCED8-0C0A-C0A4-FC09-1E6D6E70D314}"/>
              </a:ext>
            </a:extLst>
          </p:cNvPr>
          <p:cNvSpPr/>
          <p:nvPr/>
        </p:nvSpPr>
        <p:spPr>
          <a:xfrm>
            <a:off x="909044" y="-496602"/>
            <a:ext cx="7325910" cy="732591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40000">
                <a:srgbClr val="FF0000"/>
              </a:gs>
              <a:gs pos="100000">
                <a:schemeClr val="tx1">
                  <a:lumMod val="95000"/>
                  <a:lumOff val="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5410C87-AB77-032C-D807-2CB0012B5315}"/>
              </a:ext>
            </a:extLst>
          </p:cNvPr>
          <p:cNvSpPr/>
          <p:nvPr/>
        </p:nvSpPr>
        <p:spPr>
          <a:xfrm>
            <a:off x="2270501" y="896196"/>
            <a:ext cx="4602996" cy="4540314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40000">
                <a:srgbClr val="FF0000"/>
              </a:gs>
              <a:gs pos="100000">
                <a:schemeClr val="tx1">
                  <a:lumMod val="95000"/>
                  <a:lumOff val="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450F6C1-1514-3E9A-87C4-818874B5E3E6}"/>
              </a:ext>
            </a:extLst>
          </p:cNvPr>
          <p:cNvSpPr/>
          <p:nvPr/>
        </p:nvSpPr>
        <p:spPr>
          <a:xfrm>
            <a:off x="3349024" y="1943378"/>
            <a:ext cx="2445950" cy="244595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40000">
                <a:srgbClr val="FF0000"/>
              </a:gs>
              <a:gs pos="100000">
                <a:schemeClr val="tx1">
                  <a:lumMod val="95000"/>
                  <a:lumOff val="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8E927E-B6B6-893C-5FBD-CCFEE2FECBA4}"/>
              </a:ext>
            </a:extLst>
          </p:cNvPr>
          <p:cNvSpPr txBox="1"/>
          <p:nvPr/>
        </p:nvSpPr>
        <p:spPr>
          <a:xfrm rot="20702863">
            <a:off x="-6964" y="1237904"/>
            <a:ext cx="92970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ln w="44450">
                  <a:solidFill>
                    <a:schemeClr val="accent1">
                      <a:shade val="15000"/>
                    </a:schemeClr>
                  </a:solidFill>
                </a:ln>
                <a:pattFill prst="lgCheck">
                  <a:fgClr>
                    <a:schemeClr val="bg1">
                      <a:lumMod val="85000"/>
                    </a:schemeClr>
                  </a:fgClr>
                  <a:bgClr>
                    <a:schemeClr val="bg1"/>
                  </a:bgClr>
                </a:pattFill>
                <a:latin typeface="Arial Black" panose="020B0604020202020204" pitchFamily="34" charset="0"/>
                <a:cs typeface="Arial Black" panose="020B0604020202020204" pitchFamily="34" charset="0"/>
              </a:rPr>
              <a:t>That’s all</a:t>
            </a:r>
          </a:p>
          <a:p>
            <a:pPr algn="ctr"/>
            <a:r>
              <a:rPr lang="en-US" sz="6000" b="1" dirty="0">
                <a:ln w="44450">
                  <a:solidFill>
                    <a:schemeClr val="accent1">
                      <a:shade val="15000"/>
                    </a:schemeClr>
                  </a:solidFill>
                </a:ln>
                <a:pattFill prst="lgCheck">
                  <a:fgClr>
                    <a:schemeClr val="bg1">
                      <a:lumMod val="85000"/>
                    </a:schemeClr>
                  </a:fgClr>
                  <a:bgClr>
                    <a:schemeClr val="bg1"/>
                  </a:bgClr>
                </a:pattFill>
                <a:latin typeface="Arial Black" panose="020B0604020202020204" pitchFamily="34" charset="0"/>
                <a:cs typeface="Arial Black" panose="020B0604020202020204" pitchFamily="34" charset="0"/>
              </a:rPr>
              <a:t>there is to it!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3CAE75-86CC-F833-29BD-931CA97FE0F7}"/>
              </a:ext>
            </a:extLst>
          </p:cNvPr>
          <p:cNvSpPr txBox="1"/>
          <p:nvPr/>
        </p:nvSpPr>
        <p:spPr>
          <a:xfrm rot="20555717">
            <a:off x="3824420" y="4609243"/>
            <a:ext cx="2613344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n w="31750">
                  <a:solidFill>
                    <a:schemeClr val="accent1">
                      <a:shade val="15000"/>
                    </a:schemeClr>
                  </a:solidFill>
                </a:ln>
                <a:pattFill prst="solidDmnd">
                  <a:fgClr>
                    <a:schemeClr val="bg1">
                      <a:lumMod val="75000"/>
                    </a:schemeClr>
                  </a:fgClr>
                  <a:bgClr>
                    <a:schemeClr val="bg1"/>
                  </a:bgClr>
                </a:pattFill>
                <a:latin typeface="Arial Black" panose="020B0604020202020204" pitchFamily="34" charset="0"/>
                <a:cs typeface="Arial Black" panose="020B0604020202020204" pitchFamily="34" charset="0"/>
              </a:rPr>
              <a:t>THE END.</a:t>
            </a:r>
          </a:p>
        </p:txBody>
      </p:sp>
    </p:spTree>
    <p:extLst>
      <p:ext uri="{BB962C8B-B14F-4D97-AF65-F5344CB8AC3E}">
        <p14:creationId xmlns:p14="http://schemas.microsoft.com/office/powerpoint/2010/main" val="257887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6508C-8713-4E47-93BE-65976373A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10" name="Picture 9" descr="A picture containing text, sky, sign, outdoor&#10;&#10;Description automatically generated">
            <a:extLst>
              <a:ext uri="{FF2B5EF4-FFF2-40B4-BE49-F238E27FC236}">
                <a16:creationId xmlns:a16="http://schemas.microsoft.com/office/drawing/2014/main" id="{DBF9BD65-5676-494B-9515-908317677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827" y="221936"/>
            <a:ext cx="4594931" cy="5484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2000199-A0E2-AC4E-8D74-71F4DEBC8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AE554C4-3A80-E045-BDBF-26A911C49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94379-36F8-5C44-8D19-058CB846FBBE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 descr="A picture containing text, mosquito net, blackboard&#10;&#10;Description automatically generated">
            <a:extLst>
              <a:ext uri="{FF2B5EF4-FFF2-40B4-BE49-F238E27FC236}">
                <a16:creationId xmlns:a16="http://schemas.microsoft.com/office/drawing/2014/main" id="{38A27DD6-1926-F248-B559-D3DCB25A9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954" y="221935"/>
            <a:ext cx="3723586" cy="55605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0A572D1-91C9-204A-B20A-7C3E923C4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74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74EEF-788C-6B4B-86FD-E763B29AF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115" y="170015"/>
            <a:ext cx="6620048" cy="732154"/>
          </a:xfrm>
        </p:spPr>
        <p:txBody>
          <a:bodyPr>
            <a:noAutofit/>
          </a:bodyPr>
          <a:lstStyle/>
          <a:p>
            <a:r>
              <a:rPr lang="en-US" sz="3600" dirty="0"/>
              <a:t>Inductive Inferences Warranted Exclusively by Background Facts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23AD5-C2B0-054B-95F7-DD8DDB465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01072" y="6322860"/>
            <a:ext cx="759086" cy="365125"/>
          </a:xfrm>
        </p:spPr>
        <p:txBody>
          <a:bodyPr/>
          <a:lstStyle/>
          <a:p>
            <a:fld id="{BBF94379-36F8-5C44-8D19-058CB846FBBE}" type="slidenum">
              <a:rPr lang="en-US" smtClean="0"/>
              <a:t>3</a:t>
            </a:fld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002DBCA-FD00-B941-8705-8FB8116AF587}"/>
              </a:ext>
            </a:extLst>
          </p:cNvPr>
          <p:cNvGrpSpPr/>
          <p:nvPr/>
        </p:nvGrpSpPr>
        <p:grpSpPr>
          <a:xfrm>
            <a:off x="2951019" y="4823140"/>
            <a:ext cx="3861972" cy="1760300"/>
            <a:chOff x="2951019" y="4823140"/>
            <a:chExt cx="3861972" cy="1760300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C409543F-3909-9F41-AF25-45DB4F1221BE}"/>
                </a:ext>
              </a:extLst>
            </p:cNvPr>
            <p:cNvSpPr/>
            <p:nvPr/>
          </p:nvSpPr>
          <p:spPr>
            <a:xfrm flipH="1">
              <a:off x="2951019" y="4823140"/>
              <a:ext cx="3861972" cy="1760300"/>
            </a:xfrm>
            <a:custGeom>
              <a:avLst/>
              <a:gdLst>
                <a:gd name="connsiteX0" fmla="*/ 1230284 w 3624349"/>
                <a:gd name="connsiteY0" fmla="*/ 91440 h 1313411"/>
                <a:gd name="connsiteX1" fmla="*/ 0 w 3624349"/>
                <a:gd name="connsiteY1" fmla="*/ 1155469 h 1313411"/>
                <a:gd name="connsiteX2" fmla="*/ 3624349 w 3624349"/>
                <a:gd name="connsiteY2" fmla="*/ 1313411 h 1313411"/>
                <a:gd name="connsiteX3" fmla="*/ 2219499 w 3624349"/>
                <a:gd name="connsiteY3" fmla="*/ 0 h 1313411"/>
                <a:gd name="connsiteX4" fmla="*/ 1230284 w 3624349"/>
                <a:gd name="connsiteY4" fmla="*/ 91440 h 1313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4349" h="1313411">
                  <a:moveTo>
                    <a:pt x="1230284" y="91440"/>
                  </a:moveTo>
                  <a:lnTo>
                    <a:pt x="0" y="1155469"/>
                  </a:lnTo>
                  <a:lnTo>
                    <a:pt x="3624349" y="1313411"/>
                  </a:lnTo>
                  <a:lnTo>
                    <a:pt x="2219499" y="0"/>
                  </a:lnTo>
                  <a:lnTo>
                    <a:pt x="1230284" y="91440"/>
                  </a:lnTo>
                  <a:close/>
                </a:path>
              </a:pathLst>
            </a:custGeom>
            <a:solidFill>
              <a:srgbClr val="FFDC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A90874C-AE28-D642-A330-A3C54ADFF155}"/>
                </a:ext>
              </a:extLst>
            </p:cNvPr>
            <p:cNvSpPr txBox="1"/>
            <p:nvPr/>
          </p:nvSpPr>
          <p:spPr>
            <a:xfrm>
              <a:off x="3146367" y="5464635"/>
              <a:ext cx="357447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Distribution of DNA in the population. Subjects are chosen randomly. (Equal probability.)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1D9F6F4-6689-C54E-859D-B442C480845B}"/>
              </a:ext>
            </a:extLst>
          </p:cNvPr>
          <p:cNvGrpSpPr/>
          <p:nvPr/>
        </p:nvGrpSpPr>
        <p:grpSpPr>
          <a:xfrm>
            <a:off x="2951019" y="2315615"/>
            <a:ext cx="3965170" cy="1522451"/>
            <a:chOff x="2951019" y="2315615"/>
            <a:chExt cx="3965170" cy="1522451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6C67F717-DD71-5344-9095-A3F647234042}"/>
                </a:ext>
              </a:extLst>
            </p:cNvPr>
            <p:cNvSpPr/>
            <p:nvPr/>
          </p:nvSpPr>
          <p:spPr>
            <a:xfrm>
              <a:off x="3028731" y="2315615"/>
              <a:ext cx="3809744" cy="1522451"/>
            </a:xfrm>
            <a:custGeom>
              <a:avLst/>
              <a:gdLst>
                <a:gd name="connsiteX0" fmla="*/ 1230284 w 3624349"/>
                <a:gd name="connsiteY0" fmla="*/ 91440 h 1313411"/>
                <a:gd name="connsiteX1" fmla="*/ 0 w 3624349"/>
                <a:gd name="connsiteY1" fmla="*/ 1155469 h 1313411"/>
                <a:gd name="connsiteX2" fmla="*/ 3624349 w 3624349"/>
                <a:gd name="connsiteY2" fmla="*/ 1313411 h 1313411"/>
                <a:gd name="connsiteX3" fmla="*/ 2219499 w 3624349"/>
                <a:gd name="connsiteY3" fmla="*/ 0 h 1313411"/>
                <a:gd name="connsiteX4" fmla="*/ 1230284 w 3624349"/>
                <a:gd name="connsiteY4" fmla="*/ 91440 h 1313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4349" h="1313411">
                  <a:moveTo>
                    <a:pt x="1230284" y="91440"/>
                  </a:moveTo>
                  <a:lnTo>
                    <a:pt x="0" y="1155469"/>
                  </a:lnTo>
                  <a:lnTo>
                    <a:pt x="3624349" y="1313411"/>
                  </a:lnTo>
                  <a:lnTo>
                    <a:pt x="2219499" y="0"/>
                  </a:lnTo>
                  <a:lnTo>
                    <a:pt x="1230284" y="91440"/>
                  </a:lnTo>
                  <a:close/>
                </a:path>
              </a:pathLst>
            </a:custGeom>
            <a:solidFill>
              <a:srgbClr val="FFDC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D9C2F45-769D-4D43-BF9D-4C4DFF55ECC2}"/>
                </a:ext>
              </a:extLst>
            </p:cNvPr>
            <p:cNvSpPr txBox="1"/>
            <p:nvPr/>
          </p:nvSpPr>
          <p:spPr>
            <a:xfrm>
              <a:off x="2951019" y="2824874"/>
              <a:ext cx="396517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Haüy’s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principle: 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generally, all samples of a pure crystalline substance belong to the same crystallographic family.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9EE3F84-CADA-5942-A26A-477617F62806}"/>
              </a:ext>
            </a:extLst>
          </p:cNvPr>
          <p:cNvGrpSpPr/>
          <p:nvPr/>
        </p:nvGrpSpPr>
        <p:grpSpPr>
          <a:xfrm>
            <a:off x="340937" y="1244910"/>
            <a:ext cx="8028558" cy="1518314"/>
            <a:chOff x="340937" y="1244910"/>
            <a:chExt cx="8028558" cy="1518314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E0CB7BB-283A-BA4D-8224-D5CB8A5F6F35}"/>
                </a:ext>
              </a:extLst>
            </p:cNvPr>
            <p:cNvSpPr/>
            <p:nvPr/>
          </p:nvSpPr>
          <p:spPr>
            <a:xfrm>
              <a:off x="881149" y="1244910"/>
              <a:ext cx="2997476" cy="1518313"/>
            </a:xfrm>
            <a:custGeom>
              <a:avLst/>
              <a:gdLst>
                <a:gd name="connsiteX0" fmla="*/ 24938 w 2310938"/>
                <a:gd name="connsiteY0" fmla="*/ 0 h 1404851"/>
                <a:gd name="connsiteX1" fmla="*/ 24938 w 2310938"/>
                <a:gd name="connsiteY1" fmla="*/ 0 h 1404851"/>
                <a:gd name="connsiteX2" fmla="*/ 2310938 w 2310938"/>
                <a:gd name="connsiteY2" fmla="*/ 182880 h 1404851"/>
                <a:gd name="connsiteX3" fmla="*/ 2053243 w 2310938"/>
                <a:gd name="connsiteY3" fmla="*/ 1404851 h 1404851"/>
                <a:gd name="connsiteX4" fmla="*/ 0 w 2310938"/>
                <a:gd name="connsiteY4" fmla="*/ 1213658 h 1404851"/>
                <a:gd name="connsiteX5" fmla="*/ 24938 w 2310938"/>
                <a:gd name="connsiteY5" fmla="*/ 0 h 1404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10938" h="1404851">
                  <a:moveTo>
                    <a:pt x="24938" y="0"/>
                  </a:moveTo>
                  <a:lnTo>
                    <a:pt x="24938" y="0"/>
                  </a:lnTo>
                  <a:lnTo>
                    <a:pt x="2310938" y="182880"/>
                  </a:lnTo>
                  <a:lnTo>
                    <a:pt x="2053243" y="1404851"/>
                  </a:lnTo>
                  <a:lnTo>
                    <a:pt x="0" y="1213658"/>
                  </a:lnTo>
                  <a:lnTo>
                    <a:pt x="24938" y="0"/>
                  </a:lnTo>
                  <a:close/>
                </a:path>
              </a:pathLst>
            </a:custGeom>
            <a:solidFill>
              <a:srgbClr val="C8D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9C2B698C-0787-0A4F-9E3D-75E1A1C03C24}"/>
                </a:ext>
              </a:extLst>
            </p:cNvPr>
            <p:cNvSpPr/>
            <p:nvPr/>
          </p:nvSpPr>
          <p:spPr>
            <a:xfrm flipH="1">
              <a:off x="5812019" y="1358373"/>
              <a:ext cx="2557476" cy="1404851"/>
            </a:xfrm>
            <a:custGeom>
              <a:avLst/>
              <a:gdLst>
                <a:gd name="connsiteX0" fmla="*/ 24938 w 2310938"/>
                <a:gd name="connsiteY0" fmla="*/ 0 h 1404851"/>
                <a:gd name="connsiteX1" fmla="*/ 24938 w 2310938"/>
                <a:gd name="connsiteY1" fmla="*/ 0 h 1404851"/>
                <a:gd name="connsiteX2" fmla="*/ 2310938 w 2310938"/>
                <a:gd name="connsiteY2" fmla="*/ 182880 h 1404851"/>
                <a:gd name="connsiteX3" fmla="*/ 2053243 w 2310938"/>
                <a:gd name="connsiteY3" fmla="*/ 1404851 h 1404851"/>
                <a:gd name="connsiteX4" fmla="*/ 0 w 2310938"/>
                <a:gd name="connsiteY4" fmla="*/ 1213658 h 1404851"/>
                <a:gd name="connsiteX5" fmla="*/ 24938 w 2310938"/>
                <a:gd name="connsiteY5" fmla="*/ 0 h 1404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10938" h="1404851">
                  <a:moveTo>
                    <a:pt x="24938" y="0"/>
                  </a:moveTo>
                  <a:lnTo>
                    <a:pt x="24938" y="0"/>
                  </a:lnTo>
                  <a:lnTo>
                    <a:pt x="2310938" y="182880"/>
                  </a:lnTo>
                  <a:lnTo>
                    <a:pt x="2053243" y="1404851"/>
                  </a:lnTo>
                  <a:lnTo>
                    <a:pt x="0" y="1213658"/>
                  </a:lnTo>
                  <a:lnTo>
                    <a:pt x="24938" y="0"/>
                  </a:lnTo>
                  <a:close/>
                </a:path>
              </a:pathLst>
            </a:custGeom>
            <a:solidFill>
              <a:srgbClr val="C8D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82DDECA-BB4A-C742-B200-F4CB502EC16A}"/>
                </a:ext>
              </a:extLst>
            </p:cNvPr>
            <p:cNvSpPr txBox="1"/>
            <p:nvPr/>
          </p:nvSpPr>
          <p:spPr>
            <a:xfrm>
              <a:off x="1533148" y="1485268"/>
              <a:ext cx="216130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This sample of radium chloride is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crystallographically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monoclinic.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26FFF63-D43B-CB48-8F3A-74A8EBC2F316}"/>
                </a:ext>
              </a:extLst>
            </p:cNvPr>
            <p:cNvSpPr txBox="1"/>
            <p:nvPr/>
          </p:nvSpPr>
          <p:spPr>
            <a:xfrm>
              <a:off x="6010103" y="1501245"/>
              <a:ext cx="216130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All samples of radium chloride are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crystallographically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monoclinic.</a:t>
              </a:r>
            </a:p>
          </p:txBody>
        </p:sp>
        <p:sp>
          <p:nvSpPr>
            <p:cNvPr id="12" name="Right Arrow 11">
              <a:extLst>
                <a:ext uri="{FF2B5EF4-FFF2-40B4-BE49-F238E27FC236}">
                  <a16:creationId xmlns:a16="http://schemas.microsoft.com/office/drawing/2014/main" id="{C7424014-2A7B-0640-8D45-1BBE7F1F0D01}"/>
                </a:ext>
              </a:extLst>
            </p:cNvPr>
            <p:cNvSpPr/>
            <p:nvPr/>
          </p:nvSpPr>
          <p:spPr>
            <a:xfrm>
              <a:off x="4114800" y="1897747"/>
              <a:ext cx="1554480" cy="482139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Content Placeholder 21" descr="A person with curly hair&#10;&#10;Description automatically generated with low confidence">
              <a:extLst>
                <a:ext uri="{FF2B5EF4-FFF2-40B4-BE49-F238E27FC236}">
                  <a16:creationId xmlns:a16="http://schemas.microsoft.com/office/drawing/2014/main" id="{72C9FB18-F777-0A4F-BDDE-A2E399B073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0937" y="1325362"/>
              <a:ext cx="1208383" cy="1200329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11391CA-E22F-2D48-948A-A2CD18CF850E}"/>
              </a:ext>
            </a:extLst>
          </p:cNvPr>
          <p:cNvGrpSpPr/>
          <p:nvPr/>
        </p:nvGrpSpPr>
        <p:grpSpPr>
          <a:xfrm>
            <a:off x="328469" y="3642839"/>
            <a:ext cx="8122458" cy="1889799"/>
            <a:chOff x="328469" y="3642839"/>
            <a:chExt cx="8122458" cy="1889799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6910620F-49CF-2040-BE71-7ED8FB673A57}"/>
                </a:ext>
              </a:extLst>
            </p:cNvPr>
            <p:cNvSpPr/>
            <p:nvPr/>
          </p:nvSpPr>
          <p:spPr>
            <a:xfrm>
              <a:off x="1238596" y="3642839"/>
              <a:ext cx="2685011" cy="1889799"/>
            </a:xfrm>
            <a:custGeom>
              <a:avLst/>
              <a:gdLst>
                <a:gd name="connsiteX0" fmla="*/ 24938 w 2310938"/>
                <a:gd name="connsiteY0" fmla="*/ 0 h 1404851"/>
                <a:gd name="connsiteX1" fmla="*/ 24938 w 2310938"/>
                <a:gd name="connsiteY1" fmla="*/ 0 h 1404851"/>
                <a:gd name="connsiteX2" fmla="*/ 2310938 w 2310938"/>
                <a:gd name="connsiteY2" fmla="*/ 182880 h 1404851"/>
                <a:gd name="connsiteX3" fmla="*/ 2053243 w 2310938"/>
                <a:gd name="connsiteY3" fmla="*/ 1404851 h 1404851"/>
                <a:gd name="connsiteX4" fmla="*/ 0 w 2310938"/>
                <a:gd name="connsiteY4" fmla="*/ 1213658 h 1404851"/>
                <a:gd name="connsiteX5" fmla="*/ 24938 w 2310938"/>
                <a:gd name="connsiteY5" fmla="*/ 0 h 1404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10938" h="1404851">
                  <a:moveTo>
                    <a:pt x="24938" y="0"/>
                  </a:moveTo>
                  <a:lnTo>
                    <a:pt x="24938" y="0"/>
                  </a:lnTo>
                  <a:lnTo>
                    <a:pt x="2310938" y="182880"/>
                  </a:lnTo>
                  <a:lnTo>
                    <a:pt x="2053243" y="1404851"/>
                  </a:lnTo>
                  <a:lnTo>
                    <a:pt x="0" y="1213658"/>
                  </a:lnTo>
                  <a:lnTo>
                    <a:pt x="24938" y="0"/>
                  </a:lnTo>
                  <a:close/>
                </a:path>
              </a:pathLst>
            </a:custGeom>
            <a:solidFill>
              <a:srgbClr val="DCFF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08E5A142-9E8A-3042-985E-A2DC0CBB6198}"/>
                </a:ext>
              </a:extLst>
            </p:cNvPr>
            <p:cNvSpPr/>
            <p:nvPr/>
          </p:nvSpPr>
          <p:spPr>
            <a:xfrm flipH="1">
              <a:off x="5812019" y="3927006"/>
              <a:ext cx="2557476" cy="1404851"/>
            </a:xfrm>
            <a:custGeom>
              <a:avLst/>
              <a:gdLst>
                <a:gd name="connsiteX0" fmla="*/ 24938 w 2310938"/>
                <a:gd name="connsiteY0" fmla="*/ 0 h 1404851"/>
                <a:gd name="connsiteX1" fmla="*/ 24938 w 2310938"/>
                <a:gd name="connsiteY1" fmla="*/ 0 h 1404851"/>
                <a:gd name="connsiteX2" fmla="*/ 2310938 w 2310938"/>
                <a:gd name="connsiteY2" fmla="*/ 182880 h 1404851"/>
                <a:gd name="connsiteX3" fmla="*/ 2053243 w 2310938"/>
                <a:gd name="connsiteY3" fmla="*/ 1404851 h 1404851"/>
                <a:gd name="connsiteX4" fmla="*/ 0 w 2310938"/>
                <a:gd name="connsiteY4" fmla="*/ 1213658 h 1404851"/>
                <a:gd name="connsiteX5" fmla="*/ 24938 w 2310938"/>
                <a:gd name="connsiteY5" fmla="*/ 0 h 1404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10938" h="1404851">
                  <a:moveTo>
                    <a:pt x="24938" y="0"/>
                  </a:moveTo>
                  <a:lnTo>
                    <a:pt x="24938" y="0"/>
                  </a:lnTo>
                  <a:lnTo>
                    <a:pt x="2310938" y="182880"/>
                  </a:lnTo>
                  <a:lnTo>
                    <a:pt x="2053243" y="1404851"/>
                  </a:lnTo>
                  <a:lnTo>
                    <a:pt x="0" y="1213658"/>
                  </a:lnTo>
                  <a:lnTo>
                    <a:pt x="24938" y="0"/>
                  </a:lnTo>
                  <a:close/>
                </a:path>
              </a:pathLst>
            </a:custGeom>
            <a:solidFill>
              <a:srgbClr val="DCFF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0117172-F27D-7245-AC31-BDFB10D0FA2C}"/>
                </a:ext>
              </a:extLst>
            </p:cNvPr>
            <p:cNvSpPr txBox="1"/>
            <p:nvPr/>
          </p:nvSpPr>
          <p:spPr>
            <a:xfrm>
              <a:off x="1837112" y="4112550"/>
              <a:ext cx="177657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DNA of suspect and perpetrator match.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66D3011-975A-7646-988D-CC190674BD70}"/>
                </a:ext>
              </a:extLst>
            </p:cNvPr>
            <p:cNvSpPr txBox="1"/>
            <p:nvPr/>
          </p:nvSpPr>
          <p:spPr>
            <a:xfrm>
              <a:off x="6029571" y="4112550"/>
              <a:ext cx="24213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Very improbable that suspect and perpetrator are different people.</a:t>
              </a:r>
            </a:p>
          </p:txBody>
        </p:sp>
        <p:sp>
          <p:nvSpPr>
            <p:cNvPr id="13" name="Right Arrow 12">
              <a:extLst>
                <a:ext uri="{FF2B5EF4-FFF2-40B4-BE49-F238E27FC236}">
                  <a16:creationId xmlns:a16="http://schemas.microsoft.com/office/drawing/2014/main" id="{EE993817-821F-7049-91B0-AEA797E87E2D}"/>
                </a:ext>
              </a:extLst>
            </p:cNvPr>
            <p:cNvSpPr/>
            <p:nvPr/>
          </p:nvSpPr>
          <p:spPr>
            <a:xfrm>
              <a:off x="4134268" y="4317211"/>
              <a:ext cx="1554480" cy="482139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 descr="A picture containing text, screenshot&#10;&#10;Description automatically generated">
              <a:extLst>
                <a:ext uri="{FF2B5EF4-FFF2-40B4-BE49-F238E27FC236}">
                  <a16:creationId xmlns:a16="http://schemas.microsoft.com/office/drawing/2014/main" id="{33A8B2D4-7184-2445-B541-4ADAFF593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8469" y="3894788"/>
              <a:ext cx="1198719" cy="1214702"/>
            </a:xfrm>
            <a:prstGeom prst="rect">
              <a:avLst/>
            </a:prstGeom>
          </p:spPr>
        </p:pic>
      </p:grp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2621D50C-0064-1544-9F9C-002202170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79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BD93A-CC1F-AF5F-3D8D-950999F60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1439" y="247127"/>
            <a:ext cx="4213454" cy="1994896"/>
          </a:xfrm>
        </p:spPr>
        <p:txBody>
          <a:bodyPr>
            <a:normAutofit/>
          </a:bodyPr>
          <a:lstStyle/>
          <a:p>
            <a:r>
              <a:rPr lang="en-US" dirty="0"/>
              <a:t>Inductive Support for warranting facts?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625991-F353-5AE4-A969-AF9A91CED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EFF127-02C4-1CF8-037C-D94AA97CB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94379-36F8-5C44-8D19-058CB846FBBE}" type="slidenum">
              <a:rPr lang="en-US" smtClean="0"/>
              <a:t>4</a:t>
            </a:fld>
            <a:endParaRPr lang="en-US"/>
          </a:p>
        </p:txBody>
      </p:sp>
      <p:pic>
        <p:nvPicPr>
          <p:cNvPr id="8" name="Content Placeholder 6" descr="A book cover of a book&#10;&#10;Description automatically generated">
            <a:extLst>
              <a:ext uri="{FF2B5EF4-FFF2-40B4-BE49-F238E27FC236}">
                <a16:creationId xmlns:a16="http://schemas.microsoft.com/office/drawing/2014/main" id="{60FBB382-273B-2A87-9229-F02F986CE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74" y="182564"/>
            <a:ext cx="4353460" cy="6538912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D90D576-2E69-D1B3-588B-38736C617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2141B32-842B-E227-03DE-CD2442351440}"/>
              </a:ext>
            </a:extLst>
          </p:cNvPr>
          <p:cNvGrpSpPr/>
          <p:nvPr/>
        </p:nvGrpSpPr>
        <p:grpSpPr>
          <a:xfrm>
            <a:off x="4774035" y="2293670"/>
            <a:ext cx="4509302" cy="882269"/>
            <a:chOff x="4774035" y="2293670"/>
            <a:chExt cx="4509302" cy="88226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249D644-CC4E-9C22-C824-AC398FE9BE2A}"/>
                </a:ext>
              </a:extLst>
            </p:cNvPr>
            <p:cNvSpPr txBox="1"/>
            <p:nvPr/>
          </p:nvSpPr>
          <p:spPr>
            <a:xfrm>
              <a:off x="4774035" y="2745052"/>
              <a:ext cx="450930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More inductive inferences/support.</a:t>
              </a:r>
            </a:p>
          </p:txBody>
        </p:sp>
        <p:sp>
          <p:nvSpPr>
            <p:cNvPr id="9" name="Down Arrow 8">
              <a:extLst>
                <a:ext uri="{FF2B5EF4-FFF2-40B4-BE49-F238E27FC236}">
                  <a16:creationId xmlns:a16="http://schemas.microsoft.com/office/drawing/2014/main" id="{23CD020E-555E-A00A-4AF8-2B30AB7628CB}"/>
                </a:ext>
              </a:extLst>
            </p:cNvPr>
            <p:cNvSpPr/>
            <p:nvPr/>
          </p:nvSpPr>
          <p:spPr>
            <a:xfrm>
              <a:off x="5012627" y="2293670"/>
              <a:ext cx="418011" cy="505098"/>
            </a:xfrm>
            <a:prstGeom prst="down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C89632A-E3EF-1E05-4DB1-2E61A96BDAAC}"/>
              </a:ext>
            </a:extLst>
          </p:cNvPr>
          <p:cNvGrpSpPr/>
          <p:nvPr/>
        </p:nvGrpSpPr>
        <p:grpSpPr>
          <a:xfrm>
            <a:off x="4774035" y="3183959"/>
            <a:ext cx="2523448" cy="800220"/>
            <a:chOff x="4774035" y="3183959"/>
            <a:chExt cx="2523448" cy="80022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7F11098-804C-355B-0EF2-80E760BBC553}"/>
                </a:ext>
              </a:extLst>
            </p:cNvPr>
            <p:cNvSpPr txBox="1"/>
            <p:nvPr/>
          </p:nvSpPr>
          <p:spPr>
            <a:xfrm>
              <a:off x="4774035" y="3584069"/>
              <a:ext cx="25234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More warranting facts.</a:t>
              </a:r>
            </a:p>
          </p:txBody>
        </p:sp>
        <p:sp>
          <p:nvSpPr>
            <p:cNvPr id="13" name="Down Arrow 12">
              <a:extLst>
                <a:ext uri="{FF2B5EF4-FFF2-40B4-BE49-F238E27FC236}">
                  <a16:creationId xmlns:a16="http://schemas.microsoft.com/office/drawing/2014/main" id="{D982AD03-0617-35DB-12EA-E496471BA154}"/>
                </a:ext>
              </a:extLst>
            </p:cNvPr>
            <p:cNvSpPr/>
            <p:nvPr/>
          </p:nvSpPr>
          <p:spPr>
            <a:xfrm>
              <a:off x="5012627" y="3183959"/>
              <a:ext cx="418011" cy="400110"/>
            </a:xfrm>
            <a:prstGeom prst="down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F677F7E-4665-386F-DC7B-E80629B362EF}"/>
              </a:ext>
            </a:extLst>
          </p:cNvPr>
          <p:cNvGrpSpPr/>
          <p:nvPr/>
        </p:nvGrpSpPr>
        <p:grpSpPr>
          <a:xfrm>
            <a:off x="4824198" y="4026200"/>
            <a:ext cx="3422732" cy="2666871"/>
            <a:chOff x="4824198" y="4026200"/>
            <a:chExt cx="3422732" cy="266687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A0C54D0-86BA-8995-195B-2864602A4812}"/>
                </a:ext>
              </a:extLst>
            </p:cNvPr>
            <p:cNvSpPr txBox="1"/>
            <p:nvPr/>
          </p:nvSpPr>
          <p:spPr>
            <a:xfrm>
              <a:off x="4824198" y="4333319"/>
              <a:ext cx="3422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More inductive inferences/support.</a:t>
              </a:r>
            </a:p>
          </p:txBody>
        </p:sp>
        <p:sp>
          <p:nvSpPr>
            <p:cNvPr id="14" name="Down Arrow 13">
              <a:extLst>
                <a:ext uri="{FF2B5EF4-FFF2-40B4-BE49-F238E27FC236}">
                  <a16:creationId xmlns:a16="http://schemas.microsoft.com/office/drawing/2014/main" id="{C78D8D69-1010-96C4-A9CB-207329843F68}"/>
                </a:ext>
              </a:extLst>
            </p:cNvPr>
            <p:cNvSpPr/>
            <p:nvPr/>
          </p:nvSpPr>
          <p:spPr>
            <a:xfrm>
              <a:off x="5053167" y="4026200"/>
              <a:ext cx="336931" cy="322502"/>
            </a:xfrm>
            <a:prstGeom prst="down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8429CD4-B1ED-DF36-45ED-FCEB20E7F26D}"/>
                </a:ext>
              </a:extLst>
            </p:cNvPr>
            <p:cNvSpPr txBox="1"/>
            <p:nvPr/>
          </p:nvSpPr>
          <p:spPr>
            <a:xfrm>
              <a:off x="4824198" y="5068492"/>
              <a:ext cx="20649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More warranting facts.</a:t>
              </a:r>
            </a:p>
          </p:txBody>
        </p:sp>
        <p:sp>
          <p:nvSpPr>
            <p:cNvPr id="16" name="Down Arrow 15">
              <a:extLst>
                <a:ext uri="{FF2B5EF4-FFF2-40B4-BE49-F238E27FC236}">
                  <a16:creationId xmlns:a16="http://schemas.microsoft.com/office/drawing/2014/main" id="{553ACC4B-6ABF-255E-E587-DEE343DE4918}"/>
                </a:ext>
              </a:extLst>
            </p:cNvPr>
            <p:cNvSpPr/>
            <p:nvPr/>
          </p:nvSpPr>
          <p:spPr>
            <a:xfrm>
              <a:off x="5065594" y="4749723"/>
              <a:ext cx="312077" cy="298713"/>
            </a:xfrm>
            <a:prstGeom prst="down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4FFAF70-A545-1C8F-ABE6-812C0D08B692}"/>
                </a:ext>
              </a:extLst>
            </p:cNvPr>
            <p:cNvSpPr txBox="1"/>
            <p:nvPr/>
          </p:nvSpPr>
          <p:spPr>
            <a:xfrm>
              <a:off x="4824198" y="5802352"/>
              <a:ext cx="27045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More inductive inferences/support.</a:t>
              </a:r>
            </a:p>
          </p:txBody>
        </p:sp>
        <p:sp>
          <p:nvSpPr>
            <p:cNvPr id="18" name="Down Arrow 17">
              <a:extLst>
                <a:ext uri="{FF2B5EF4-FFF2-40B4-BE49-F238E27FC236}">
                  <a16:creationId xmlns:a16="http://schemas.microsoft.com/office/drawing/2014/main" id="{0C3C5976-32F6-68CE-19B4-028E290B8624}"/>
                </a:ext>
              </a:extLst>
            </p:cNvPr>
            <p:cNvSpPr/>
            <p:nvPr/>
          </p:nvSpPr>
          <p:spPr>
            <a:xfrm>
              <a:off x="5065594" y="5419270"/>
              <a:ext cx="312077" cy="298712"/>
            </a:xfrm>
            <a:prstGeom prst="down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Down Arrow 18">
              <a:extLst>
                <a:ext uri="{FF2B5EF4-FFF2-40B4-BE49-F238E27FC236}">
                  <a16:creationId xmlns:a16="http://schemas.microsoft.com/office/drawing/2014/main" id="{4B8C2195-2E57-BF62-BC22-6205E2D81E86}"/>
                </a:ext>
              </a:extLst>
            </p:cNvPr>
            <p:cNvSpPr/>
            <p:nvPr/>
          </p:nvSpPr>
          <p:spPr>
            <a:xfrm>
              <a:off x="5065594" y="6148137"/>
              <a:ext cx="312077" cy="298712"/>
            </a:xfrm>
            <a:prstGeom prst="down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6CB26E6-E887-EE82-0B93-E6357559CE74}"/>
                </a:ext>
              </a:extLst>
            </p:cNvPr>
            <p:cNvSpPr txBox="1"/>
            <p:nvPr/>
          </p:nvSpPr>
          <p:spPr>
            <a:xfrm>
              <a:off x="4938957" y="6231406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2689439-663A-D074-83D7-5D1A70BD19AA}"/>
              </a:ext>
            </a:extLst>
          </p:cNvPr>
          <p:cNvGrpSpPr/>
          <p:nvPr/>
        </p:nvGrpSpPr>
        <p:grpSpPr>
          <a:xfrm>
            <a:off x="728393" y="154159"/>
            <a:ext cx="7609992" cy="6538912"/>
            <a:chOff x="754287" y="90484"/>
            <a:chExt cx="7609992" cy="6538912"/>
          </a:xfrm>
        </p:grpSpPr>
        <p:sp>
          <p:nvSpPr>
            <p:cNvPr id="12" name="12-Point Star 11">
              <a:extLst>
                <a:ext uri="{FF2B5EF4-FFF2-40B4-BE49-F238E27FC236}">
                  <a16:creationId xmlns:a16="http://schemas.microsoft.com/office/drawing/2014/main" id="{652AF253-EED8-A334-160A-C345F57F8E6D}"/>
                </a:ext>
              </a:extLst>
            </p:cNvPr>
            <p:cNvSpPr/>
            <p:nvPr/>
          </p:nvSpPr>
          <p:spPr>
            <a:xfrm>
              <a:off x="754287" y="90484"/>
              <a:ext cx="7609992" cy="6538912"/>
            </a:xfrm>
            <a:prstGeom prst="star12">
              <a:avLst>
                <a:gd name="adj" fmla="val 29695"/>
              </a:avLst>
            </a:prstGeom>
            <a:gradFill flip="none" rotWithShape="1">
              <a:gsLst>
                <a:gs pos="0">
                  <a:srgbClr val="FFFF00"/>
                </a:gs>
                <a:gs pos="19000">
                  <a:srgbClr val="FFFF00"/>
                </a:gs>
                <a:gs pos="100000">
                  <a:srgbClr val="FFFF00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8DB20D5-567D-F5E0-E61C-476A8AE1E4A4}"/>
                </a:ext>
              </a:extLst>
            </p:cNvPr>
            <p:cNvSpPr txBox="1"/>
            <p:nvPr/>
          </p:nvSpPr>
          <p:spPr>
            <a:xfrm>
              <a:off x="2841682" y="2120619"/>
              <a:ext cx="31595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Available on my website https://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sites.pitt.edu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</a:p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~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jdnorton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jdnorton.html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5" name="Content Placeholder 9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1E531A7A-DAD9-E08A-8A41-F02B1C8BDF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82574" y="3089989"/>
              <a:ext cx="1391592" cy="1558585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15014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BD93A-CC1F-AF5F-3D8D-950999F60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727" y="156628"/>
            <a:ext cx="4136571" cy="732154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Claims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625991-F353-5AE4-A969-AF9A91CED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02976" y="6252656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EFF127-02C4-1CF8-037C-D94AA97CB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09833" y="6252656"/>
            <a:ext cx="759086" cy="365125"/>
          </a:xfrm>
        </p:spPr>
        <p:txBody>
          <a:bodyPr/>
          <a:lstStyle/>
          <a:p>
            <a:fld id="{BBF94379-36F8-5C44-8D19-058CB846FBBE}" type="slidenum">
              <a:rPr lang="en-US" smtClean="0"/>
              <a:t>5</a:t>
            </a:fld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D5E8CDA7-BE05-C50A-ADD3-68BC421ADD9B}"/>
              </a:ext>
            </a:extLst>
          </p:cNvPr>
          <p:cNvSpPr/>
          <p:nvPr/>
        </p:nvSpPr>
        <p:spPr>
          <a:xfrm>
            <a:off x="435429" y="1126768"/>
            <a:ext cx="4136571" cy="3317966"/>
          </a:xfrm>
          <a:custGeom>
            <a:avLst/>
            <a:gdLst>
              <a:gd name="connsiteX0" fmla="*/ 26125 w 4136571"/>
              <a:gd name="connsiteY0" fmla="*/ 0 h 3317966"/>
              <a:gd name="connsiteX1" fmla="*/ 4136571 w 4136571"/>
              <a:gd name="connsiteY1" fmla="*/ 174172 h 3317966"/>
              <a:gd name="connsiteX2" fmla="*/ 4040777 w 4136571"/>
              <a:gd name="connsiteY2" fmla="*/ 3317966 h 3317966"/>
              <a:gd name="connsiteX3" fmla="*/ 0 w 4136571"/>
              <a:gd name="connsiteY3" fmla="*/ 3126377 h 3317966"/>
              <a:gd name="connsiteX4" fmla="*/ 26125 w 4136571"/>
              <a:gd name="connsiteY4" fmla="*/ 0 h 3317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6571" h="3317966">
                <a:moveTo>
                  <a:pt x="26125" y="0"/>
                </a:moveTo>
                <a:lnTo>
                  <a:pt x="4136571" y="174172"/>
                </a:lnTo>
                <a:lnTo>
                  <a:pt x="4040777" y="3317966"/>
                </a:lnTo>
                <a:lnTo>
                  <a:pt x="0" y="3126377"/>
                </a:lnTo>
                <a:lnTo>
                  <a:pt x="26125" y="0"/>
                </a:lnTo>
                <a:close/>
              </a:path>
            </a:pathLst>
          </a:custGeom>
          <a:solidFill>
            <a:srgbClr val="FFDC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15F48F-5103-DA6A-E7CC-1ED8EE1AF260}"/>
              </a:ext>
            </a:extLst>
          </p:cNvPr>
          <p:cNvSpPr txBox="1"/>
          <p:nvPr/>
        </p:nvSpPr>
        <p:spPr>
          <a:xfrm>
            <a:off x="673258" y="804490"/>
            <a:ext cx="389874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Relations of inductive support have a nonhierarchical structure.</a:t>
            </a:r>
          </a:p>
          <a:p>
            <a:pPr algn="l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Hypotheses, initially without known support, are used to erect nonhierarchical structures.</a:t>
            </a:r>
          </a:p>
          <a:p>
            <a:pPr algn="l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Locally deductive relations of support can be combined to produce an inductive totality.</a:t>
            </a:r>
          </a:p>
          <a:p>
            <a:pPr algn="l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There are self-supporting inductive structures.</a:t>
            </a:r>
          </a:p>
        </p:txBody>
      </p:sp>
      <p:pic>
        <p:nvPicPr>
          <p:cNvPr id="15" name="Content Placeholder 13" descr="A person holding an object&#10;&#10;Description automatically generated">
            <a:extLst>
              <a:ext uri="{FF2B5EF4-FFF2-40B4-BE49-F238E27FC236}">
                <a16:creationId xmlns:a16="http://schemas.microsoft.com/office/drawing/2014/main" id="{9E88329B-1FBB-9987-7CA9-3EF9F5C3B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0125" y="137592"/>
            <a:ext cx="2776473" cy="6341349"/>
          </a:xfrm>
          <a:prstGeom prst="rect">
            <a:avLst/>
          </a:prstGeo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E2CC3376-33ED-5543-315E-D8B5E35FF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DF68777A-BA29-5CB0-9E36-F7FA472C0C1E}"/>
              </a:ext>
            </a:extLst>
          </p:cNvPr>
          <p:cNvSpPr/>
          <p:nvPr/>
        </p:nvSpPr>
        <p:spPr>
          <a:xfrm>
            <a:off x="4110087" y="207818"/>
            <a:ext cx="4767904" cy="5834763"/>
          </a:xfrm>
          <a:custGeom>
            <a:avLst/>
            <a:gdLst>
              <a:gd name="connsiteX0" fmla="*/ 2826328 w 7040880"/>
              <a:gd name="connsiteY0" fmla="*/ 0 h 6084916"/>
              <a:gd name="connsiteX1" fmla="*/ 7040880 w 7040880"/>
              <a:gd name="connsiteY1" fmla="*/ 1820487 h 6084916"/>
              <a:gd name="connsiteX2" fmla="*/ 5212080 w 7040880"/>
              <a:gd name="connsiteY2" fmla="*/ 6084916 h 6084916"/>
              <a:gd name="connsiteX3" fmla="*/ 5170517 w 7040880"/>
              <a:gd name="connsiteY3" fmla="*/ 6018414 h 6084916"/>
              <a:gd name="connsiteX4" fmla="*/ 0 w 7040880"/>
              <a:gd name="connsiteY4" fmla="*/ 3923607 h 6084916"/>
              <a:gd name="connsiteX5" fmla="*/ 2826328 w 7040880"/>
              <a:gd name="connsiteY5" fmla="*/ 0 h 6084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40880" h="6084916">
                <a:moveTo>
                  <a:pt x="2826328" y="0"/>
                </a:moveTo>
                <a:lnTo>
                  <a:pt x="7040880" y="1820487"/>
                </a:lnTo>
                <a:lnTo>
                  <a:pt x="5212080" y="6084916"/>
                </a:lnTo>
                <a:lnTo>
                  <a:pt x="5170517" y="6018414"/>
                </a:lnTo>
                <a:lnTo>
                  <a:pt x="0" y="3923607"/>
                </a:lnTo>
                <a:lnTo>
                  <a:pt x="2826328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50F05E-874A-E936-EF65-6DB97EF27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138" y="263950"/>
            <a:ext cx="1350979" cy="2630079"/>
          </a:xfrm>
        </p:spPr>
        <p:txBody>
          <a:bodyPr>
            <a:noAutofit/>
          </a:bodyPr>
          <a:lstStyle/>
          <a:p>
            <a:pPr marL="746125" indent="-746125"/>
            <a:r>
              <a:rPr lang="en-US" sz="1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291E5-7D7F-9629-60CE-560BFEC85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75A593-52AA-AA64-0241-763662049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705E36-0126-6FE9-8BBB-8CBD7A9E8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94379-36F8-5C44-8D19-058CB846FBBE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7C8426-D978-D878-4BEE-7331828C7F2B}"/>
              </a:ext>
            </a:extLst>
          </p:cNvPr>
          <p:cNvSpPr txBox="1"/>
          <p:nvPr/>
        </p:nvSpPr>
        <p:spPr>
          <a:xfrm>
            <a:off x="1483428" y="585705"/>
            <a:ext cx="66176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Relations of inductive support have a nonhierarchical structure.</a:t>
            </a:r>
          </a:p>
        </p:txBody>
      </p:sp>
      <p:pic>
        <p:nvPicPr>
          <p:cNvPr id="7" name="Picture 4" descr="145-Flying-Buttresses-985x1472.jpg">
            <a:extLst>
              <a:ext uri="{FF2B5EF4-FFF2-40B4-BE49-F238E27FC236}">
                <a16:creationId xmlns:a16="http://schemas.microsoft.com/office/drawing/2014/main" id="{1DD8C75D-A46C-7532-8451-EF3287B670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854" y="3002683"/>
            <a:ext cx="2151650" cy="321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8667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809" name="Group 24">
            <a:extLst>
              <a:ext uri="{FF2B5EF4-FFF2-40B4-BE49-F238E27FC236}">
                <a16:creationId xmlns:a16="http://schemas.microsoft.com/office/drawing/2014/main" id="{ED64E7DE-3B22-C04B-876E-31CE11F9BD07}"/>
              </a:ext>
            </a:extLst>
          </p:cNvPr>
          <p:cNvGrpSpPr>
            <a:grpSpLocks/>
          </p:cNvGrpSpPr>
          <p:nvPr/>
        </p:nvGrpSpPr>
        <p:grpSpPr bwMode="auto">
          <a:xfrm>
            <a:off x="1370268" y="4158272"/>
            <a:ext cx="6166066" cy="592024"/>
            <a:chOff x="1495704" y="4403580"/>
            <a:chExt cx="6166972" cy="592157"/>
          </a:xfrm>
        </p:grpSpPr>
        <p:grpSp>
          <p:nvGrpSpPr>
            <p:cNvPr id="33812" name="Group 23">
              <a:extLst>
                <a:ext uri="{FF2B5EF4-FFF2-40B4-BE49-F238E27FC236}">
                  <a16:creationId xmlns:a16="http://schemas.microsoft.com/office/drawing/2014/main" id="{56D00BDF-1391-8443-B00D-06DBB6CD95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95704" y="4428871"/>
              <a:ext cx="5934768" cy="566866"/>
              <a:chOff x="1495704" y="4428871"/>
              <a:chExt cx="5934768" cy="566866"/>
            </a:xfrm>
          </p:grpSpPr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12641EE0-F99A-DD4F-8FB3-B6E94E425BF6}"/>
                  </a:ext>
                </a:extLst>
              </p:cNvPr>
              <p:cNvSpPr/>
              <p:nvPr/>
            </p:nvSpPr>
            <p:spPr>
              <a:xfrm>
                <a:off x="1495704" y="4452689"/>
                <a:ext cx="2380886" cy="543048"/>
              </a:xfrm>
              <a:custGeom>
                <a:avLst/>
                <a:gdLst>
                  <a:gd name="connsiteX0" fmla="*/ 71548 w 2355126"/>
                  <a:gd name="connsiteY0" fmla="*/ 5963 h 1138777"/>
                  <a:gd name="connsiteX1" fmla="*/ 447176 w 2355126"/>
                  <a:gd name="connsiteY1" fmla="*/ 35773 h 1138777"/>
                  <a:gd name="connsiteX2" fmla="*/ 1132845 w 2355126"/>
                  <a:gd name="connsiteY2" fmla="*/ 41736 h 1138777"/>
                  <a:gd name="connsiteX3" fmla="*/ 1824477 w 2355126"/>
                  <a:gd name="connsiteY3" fmla="*/ 35773 h 1138777"/>
                  <a:gd name="connsiteX4" fmla="*/ 2194142 w 2355126"/>
                  <a:gd name="connsiteY4" fmla="*/ 17887 h 1138777"/>
                  <a:gd name="connsiteX5" fmla="*/ 2295502 w 2355126"/>
                  <a:gd name="connsiteY5" fmla="*/ 0 h 1138777"/>
                  <a:gd name="connsiteX6" fmla="*/ 2313389 w 2355126"/>
                  <a:gd name="connsiteY6" fmla="*/ 339845 h 1138777"/>
                  <a:gd name="connsiteX7" fmla="*/ 2319352 w 2355126"/>
                  <a:gd name="connsiteY7" fmla="*/ 548521 h 1138777"/>
                  <a:gd name="connsiteX8" fmla="*/ 2313389 w 2355126"/>
                  <a:gd name="connsiteY8" fmla="*/ 614105 h 1138777"/>
                  <a:gd name="connsiteX9" fmla="*/ 2337239 w 2355126"/>
                  <a:gd name="connsiteY9" fmla="*/ 876441 h 1138777"/>
                  <a:gd name="connsiteX10" fmla="*/ 2355126 w 2355126"/>
                  <a:gd name="connsiteY10" fmla="*/ 1079155 h 1138777"/>
                  <a:gd name="connsiteX11" fmla="*/ 2182218 w 2355126"/>
                  <a:gd name="connsiteY11" fmla="*/ 1108966 h 1138777"/>
                  <a:gd name="connsiteX12" fmla="*/ 1890063 w 2355126"/>
                  <a:gd name="connsiteY12" fmla="*/ 1114928 h 1138777"/>
                  <a:gd name="connsiteX13" fmla="*/ 1782741 w 2355126"/>
                  <a:gd name="connsiteY13" fmla="*/ 1120891 h 1138777"/>
                  <a:gd name="connsiteX14" fmla="*/ 1210356 w 2355126"/>
                  <a:gd name="connsiteY14" fmla="*/ 1138777 h 1138777"/>
                  <a:gd name="connsiteX15" fmla="*/ 524686 w 2355126"/>
                  <a:gd name="connsiteY15" fmla="*/ 1126853 h 1138777"/>
                  <a:gd name="connsiteX16" fmla="*/ 447176 w 2355126"/>
                  <a:gd name="connsiteY16" fmla="*/ 1120891 h 1138777"/>
                  <a:gd name="connsiteX17" fmla="*/ 172908 w 2355126"/>
                  <a:gd name="connsiteY17" fmla="*/ 1126853 h 1138777"/>
                  <a:gd name="connsiteX18" fmla="*/ 0 w 2355126"/>
                  <a:gd name="connsiteY18" fmla="*/ 1091080 h 1138777"/>
                  <a:gd name="connsiteX19" fmla="*/ 23849 w 2355126"/>
                  <a:gd name="connsiteY19" fmla="*/ 858555 h 1138777"/>
                  <a:gd name="connsiteX20" fmla="*/ 35774 w 2355126"/>
                  <a:gd name="connsiteY20" fmla="*/ 614105 h 1138777"/>
                  <a:gd name="connsiteX21" fmla="*/ 47699 w 2355126"/>
                  <a:gd name="connsiteY21" fmla="*/ 536597 h 1138777"/>
                  <a:gd name="connsiteX22" fmla="*/ 41736 w 2355126"/>
                  <a:gd name="connsiteY22" fmla="*/ 184828 h 1138777"/>
                  <a:gd name="connsiteX23" fmla="*/ 71548 w 2355126"/>
                  <a:gd name="connsiteY23" fmla="*/ 5963 h 1138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355126" h="1138777">
                    <a:moveTo>
                      <a:pt x="71548" y="5963"/>
                    </a:moveTo>
                    <a:lnTo>
                      <a:pt x="447176" y="35773"/>
                    </a:lnTo>
                    <a:lnTo>
                      <a:pt x="1132845" y="41736"/>
                    </a:lnTo>
                    <a:lnTo>
                      <a:pt x="1824477" y="35773"/>
                    </a:lnTo>
                    <a:lnTo>
                      <a:pt x="2194142" y="17887"/>
                    </a:lnTo>
                    <a:lnTo>
                      <a:pt x="2295502" y="0"/>
                    </a:lnTo>
                    <a:lnTo>
                      <a:pt x="2313389" y="339845"/>
                    </a:lnTo>
                    <a:lnTo>
                      <a:pt x="2319352" y="548521"/>
                    </a:lnTo>
                    <a:lnTo>
                      <a:pt x="2313389" y="614105"/>
                    </a:lnTo>
                    <a:lnTo>
                      <a:pt x="2337239" y="876441"/>
                    </a:lnTo>
                    <a:lnTo>
                      <a:pt x="2355126" y="1079155"/>
                    </a:lnTo>
                    <a:lnTo>
                      <a:pt x="2182218" y="1108966"/>
                    </a:lnTo>
                    <a:lnTo>
                      <a:pt x="1890063" y="1114928"/>
                    </a:lnTo>
                    <a:lnTo>
                      <a:pt x="1782741" y="1120891"/>
                    </a:lnTo>
                    <a:lnTo>
                      <a:pt x="1210356" y="1138777"/>
                    </a:lnTo>
                    <a:lnTo>
                      <a:pt x="524686" y="1126853"/>
                    </a:lnTo>
                    <a:lnTo>
                      <a:pt x="447176" y="1120891"/>
                    </a:lnTo>
                    <a:lnTo>
                      <a:pt x="172908" y="1126853"/>
                    </a:lnTo>
                    <a:lnTo>
                      <a:pt x="0" y="1091080"/>
                    </a:lnTo>
                    <a:lnTo>
                      <a:pt x="23849" y="858555"/>
                    </a:lnTo>
                    <a:lnTo>
                      <a:pt x="35774" y="614105"/>
                    </a:lnTo>
                    <a:lnTo>
                      <a:pt x="47699" y="536597"/>
                    </a:lnTo>
                    <a:cubicBezTo>
                      <a:pt x="45711" y="419341"/>
                      <a:pt x="41736" y="184828"/>
                      <a:pt x="41736" y="184828"/>
                    </a:cubicBezTo>
                    <a:lnTo>
                      <a:pt x="71548" y="5963"/>
                    </a:lnTo>
                    <a:close/>
                  </a:path>
                </a:pathLst>
              </a:custGeom>
              <a:solidFill>
                <a:srgbClr val="FFC8C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C24119FA-1074-924D-A7A7-AC24451CDC79}"/>
                  </a:ext>
                </a:extLst>
              </p:cNvPr>
              <p:cNvSpPr/>
              <p:nvPr/>
            </p:nvSpPr>
            <p:spPr>
              <a:xfrm>
                <a:off x="4278973" y="4428871"/>
                <a:ext cx="3151499" cy="461768"/>
              </a:xfrm>
              <a:custGeom>
                <a:avLst/>
                <a:gdLst>
                  <a:gd name="connsiteX0" fmla="*/ 0 w 1466736"/>
                  <a:gd name="connsiteY0" fmla="*/ 0 h 530634"/>
                  <a:gd name="connsiteX1" fmla="*/ 1466736 w 1466736"/>
                  <a:gd name="connsiteY1" fmla="*/ 29811 h 530634"/>
                  <a:gd name="connsiteX2" fmla="*/ 1442887 w 1466736"/>
                  <a:gd name="connsiteY2" fmla="*/ 524672 h 530634"/>
                  <a:gd name="connsiteX3" fmla="*/ 0 w 1466736"/>
                  <a:gd name="connsiteY3" fmla="*/ 530634 h 530634"/>
                  <a:gd name="connsiteX4" fmla="*/ 0 w 1466736"/>
                  <a:gd name="connsiteY4" fmla="*/ 0 h 530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6736" h="530634">
                    <a:moveTo>
                      <a:pt x="0" y="0"/>
                    </a:moveTo>
                    <a:lnTo>
                      <a:pt x="1466736" y="29811"/>
                    </a:lnTo>
                    <a:lnTo>
                      <a:pt x="1442887" y="524672"/>
                    </a:lnTo>
                    <a:lnTo>
                      <a:pt x="0" y="5306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8C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080EABE-D803-2445-866C-15B805B448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56686" y="4668641"/>
                <a:ext cx="886350" cy="0"/>
              </a:xfrm>
              <a:prstGeom prst="line">
                <a:avLst/>
              </a:prstGeom>
              <a:ln w="127000">
                <a:solidFill>
                  <a:srgbClr val="FFC8C8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813" name="TextBox 10">
              <a:extLst>
                <a:ext uri="{FF2B5EF4-FFF2-40B4-BE49-F238E27FC236}">
                  <a16:creationId xmlns:a16="http://schemas.microsoft.com/office/drawing/2014/main" id="{368AE780-8D57-584F-983D-0ECD85687D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8973" y="4403580"/>
              <a:ext cx="3383703" cy="461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dirty="0">
                  <a:latin typeface="Times" pitchFamily="2" charset="0"/>
                </a:rPr>
                <a:t>propositions lower down.</a:t>
              </a:r>
            </a:p>
          </p:txBody>
        </p:sp>
      </p:grpSp>
      <p:sp>
        <p:nvSpPr>
          <p:cNvPr id="33810" name="TextBox 9">
            <a:extLst>
              <a:ext uri="{FF2B5EF4-FFF2-40B4-BE49-F238E27FC236}">
                <a16:creationId xmlns:a16="http://schemas.microsoft.com/office/drawing/2014/main" id="{BB67F601-34EA-8C4C-BFEA-7E6F26BB7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4057" y="3679648"/>
            <a:ext cx="29972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dirty="0">
                <a:latin typeface="Times" pitchFamily="2" charset="0"/>
              </a:rPr>
              <a:t>can ONLY be supported by</a:t>
            </a:r>
          </a:p>
        </p:txBody>
      </p:sp>
      <p:grpSp>
        <p:nvGrpSpPr>
          <p:cNvPr id="5" name="Group 22">
            <a:extLst>
              <a:ext uri="{FF2B5EF4-FFF2-40B4-BE49-F238E27FC236}">
                <a16:creationId xmlns:a16="http://schemas.microsoft.com/office/drawing/2014/main" id="{50CE4C0C-5827-6948-8B11-AF4C69F53218}"/>
              </a:ext>
            </a:extLst>
          </p:cNvPr>
          <p:cNvGrpSpPr>
            <a:grpSpLocks/>
          </p:cNvGrpSpPr>
          <p:nvPr/>
        </p:nvGrpSpPr>
        <p:grpSpPr bwMode="auto">
          <a:xfrm>
            <a:off x="2569011" y="3194854"/>
            <a:ext cx="4117470" cy="995298"/>
            <a:chOff x="2039122" y="2862051"/>
            <a:chExt cx="4116049" cy="995481"/>
          </a:xfrm>
        </p:grpSpPr>
        <p:grpSp>
          <p:nvGrpSpPr>
            <p:cNvPr id="33804" name="Group 21">
              <a:extLst>
                <a:ext uri="{FF2B5EF4-FFF2-40B4-BE49-F238E27FC236}">
                  <a16:creationId xmlns:a16="http://schemas.microsoft.com/office/drawing/2014/main" id="{98164015-F195-DE4E-8199-AD3384BB17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39122" y="2923617"/>
              <a:ext cx="3778019" cy="933915"/>
              <a:chOff x="2039122" y="2923617"/>
              <a:chExt cx="3778019" cy="933915"/>
            </a:xfrm>
          </p:grpSpPr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03AECD39-5A34-0441-ACDE-24F0C953727D}"/>
                  </a:ext>
                </a:extLst>
              </p:cNvPr>
              <p:cNvSpPr/>
              <p:nvPr/>
            </p:nvSpPr>
            <p:spPr>
              <a:xfrm>
                <a:off x="2039122" y="3314507"/>
                <a:ext cx="1096585" cy="543025"/>
              </a:xfrm>
              <a:custGeom>
                <a:avLst/>
                <a:gdLst>
                  <a:gd name="connsiteX0" fmla="*/ 17887 w 1287866"/>
                  <a:gd name="connsiteY0" fmla="*/ 5962 h 542559"/>
                  <a:gd name="connsiteX1" fmla="*/ 1264017 w 1287866"/>
                  <a:gd name="connsiteY1" fmla="*/ 0 h 542559"/>
                  <a:gd name="connsiteX2" fmla="*/ 1287866 w 1287866"/>
                  <a:gd name="connsiteY2" fmla="*/ 536597 h 542559"/>
                  <a:gd name="connsiteX3" fmla="*/ 0 w 1287866"/>
                  <a:gd name="connsiteY3" fmla="*/ 542559 h 542559"/>
                  <a:gd name="connsiteX4" fmla="*/ 17887 w 1287866"/>
                  <a:gd name="connsiteY4" fmla="*/ 5962 h 542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7866" h="542559">
                    <a:moveTo>
                      <a:pt x="17887" y="5962"/>
                    </a:moveTo>
                    <a:lnTo>
                      <a:pt x="1264017" y="0"/>
                    </a:lnTo>
                    <a:lnTo>
                      <a:pt x="1287866" y="536597"/>
                    </a:lnTo>
                    <a:lnTo>
                      <a:pt x="0" y="542559"/>
                    </a:lnTo>
                    <a:lnTo>
                      <a:pt x="17887" y="5962"/>
                    </a:lnTo>
                    <a:close/>
                  </a:path>
                </a:pathLst>
              </a:custGeom>
              <a:solidFill>
                <a:srgbClr val="C8FFC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390C9603-EE6B-8C44-8F6C-702B59D93137}"/>
                  </a:ext>
                </a:extLst>
              </p:cNvPr>
              <p:cNvSpPr/>
              <p:nvPr/>
            </p:nvSpPr>
            <p:spPr>
              <a:xfrm>
                <a:off x="3699658" y="2923617"/>
                <a:ext cx="2117483" cy="400184"/>
              </a:xfrm>
              <a:custGeom>
                <a:avLst/>
                <a:gdLst>
                  <a:gd name="connsiteX0" fmla="*/ 35774 w 1329602"/>
                  <a:gd name="connsiteY0" fmla="*/ 0 h 560445"/>
                  <a:gd name="connsiteX1" fmla="*/ 1329602 w 1329602"/>
                  <a:gd name="connsiteY1" fmla="*/ 11924 h 560445"/>
                  <a:gd name="connsiteX2" fmla="*/ 1299791 w 1329602"/>
                  <a:gd name="connsiteY2" fmla="*/ 560445 h 560445"/>
                  <a:gd name="connsiteX3" fmla="*/ 0 w 1329602"/>
                  <a:gd name="connsiteY3" fmla="*/ 518710 h 560445"/>
                  <a:gd name="connsiteX4" fmla="*/ 35774 w 1329602"/>
                  <a:gd name="connsiteY4" fmla="*/ 0 h 560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9602" h="560445">
                    <a:moveTo>
                      <a:pt x="35774" y="0"/>
                    </a:moveTo>
                    <a:lnTo>
                      <a:pt x="1329602" y="11924"/>
                    </a:lnTo>
                    <a:lnTo>
                      <a:pt x="1299791" y="560445"/>
                    </a:lnTo>
                    <a:lnTo>
                      <a:pt x="0" y="518710"/>
                    </a:lnTo>
                    <a:lnTo>
                      <a:pt x="35774" y="0"/>
                    </a:lnTo>
                    <a:close/>
                  </a:path>
                </a:pathLst>
              </a:custGeom>
              <a:solidFill>
                <a:srgbClr val="C8FFC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38EAD0DA-1F3D-5D42-AFE0-4CD47D60DE6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44918" y="3120022"/>
                <a:ext cx="786242" cy="400184"/>
              </a:xfrm>
              <a:prstGeom prst="line">
                <a:avLst/>
              </a:prstGeom>
              <a:ln w="127000">
                <a:solidFill>
                  <a:srgbClr val="C8FFC8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805" name="TextBox 8">
              <a:extLst>
                <a:ext uri="{FF2B5EF4-FFF2-40B4-BE49-F238E27FC236}">
                  <a16:creationId xmlns:a16="http://schemas.microsoft.com/office/drawing/2014/main" id="{4E116DCB-7AF4-B544-BD4A-D267888E60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7442" y="2862051"/>
              <a:ext cx="2457729" cy="46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dirty="0">
                  <a:latin typeface="Times" pitchFamily="2" charset="0"/>
                </a:rPr>
                <a:t>proposition here</a:t>
              </a:r>
            </a:p>
          </p:txBody>
        </p:sp>
      </p:grpSp>
      <p:sp>
        <p:nvSpPr>
          <p:cNvPr id="12" name="Freeform 11">
            <a:extLst>
              <a:ext uri="{FF2B5EF4-FFF2-40B4-BE49-F238E27FC236}">
                <a16:creationId xmlns:a16="http://schemas.microsoft.com/office/drawing/2014/main" id="{44BBE30F-7684-D547-BF34-A934D6CAB46F}"/>
              </a:ext>
            </a:extLst>
          </p:cNvPr>
          <p:cNvSpPr/>
          <p:nvPr/>
        </p:nvSpPr>
        <p:spPr>
          <a:xfrm>
            <a:off x="156016" y="174917"/>
            <a:ext cx="7979791" cy="831850"/>
          </a:xfrm>
          <a:custGeom>
            <a:avLst/>
            <a:gdLst>
              <a:gd name="connsiteX0" fmla="*/ 256380 w 7953767"/>
              <a:gd name="connsiteY0" fmla="*/ 0 h 1204360"/>
              <a:gd name="connsiteX1" fmla="*/ 0 w 7953767"/>
              <a:gd name="connsiteY1" fmla="*/ 1049344 h 1204360"/>
              <a:gd name="connsiteX2" fmla="*/ 7953767 w 7953767"/>
              <a:gd name="connsiteY2" fmla="*/ 1204360 h 1204360"/>
              <a:gd name="connsiteX3" fmla="*/ 7876256 w 7953767"/>
              <a:gd name="connsiteY3" fmla="*/ 566407 h 1204360"/>
              <a:gd name="connsiteX4" fmla="*/ 256380 w 7953767"/>
              <a:gd name="connsiteY4" fmla="*/ 0 h 120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53767" h="1204360">
                <a:moveTo>
                  <a:pt x="256380" y="0"/>
                </a:moveTo>
                <a:lnTo>
                  <a:pt x="0" y="1049344"/>
                </a:lnTo>
                <a:lnTo>
                  <a:pt x="7953767" y="1204360"/>
                </a:lnTo>
                <a:lnTo>
                  <a:pt x="7876256" y="566407"/>
                </a:lnTo>
                <a:lnTo>
                  <a:pt x="256380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797" name="Title 1">
            <a:extLst>
              <a:ext uri="{FF2B5EF4-FFF2-40B4-BE49-F238E27FC236}">
                <a16:creationId xmlns:a16="http://schemas.microsoft.com/office/drawing/2014/main" id="{68DF1944-DB80-2344-BB4C-90976C68C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963" y="379754"/>
            <a:ext cx="8818775" cy="536990"/>
          </a:xfrm>
        </p:spPr>
        <p:txBody>
          <a:bodyPr>
            <a:normAutofit fontScale="90000"/>
          </a:bodyPr>
          <a:lstStyle/>
          <a:p>
            <a:r>
              <a:rPr lang="en-US" altLang="en-US" sz="4000" dirty="0">
                <a:latin typeface="Times" pitchFamily="2" charset="0"/>
                <a:ea typeface="ＭＳ Ｐゴシック" panose="020B0600070205080204" pitchFamily="34" charset="-128"/>
              </a:rPr>
              <a:t>??? Hierarchical </a:t>
            </a:r>
            <a:r>
              <a:rPr lang="en-US" altLang="en-US" sz="3100" dirty="0">
                <a:latin typeface="Times" pitchFamily="2" charset="0"/>
                <a:ea typeface="ＭＳ Ｐゴシック" panose="020B0600070205080204" pitchFamily="34" charset="-128"/>
              </a:rPr>
              <a:t>structure</a:t>
            </a:r>
            <a:r>
              <a:rPr lang="en-US" altLang="en-US" sz="2700" dirty="0">
                <a:latin typeface="Times" pitchFamily="2" charset="0"/>
                <a:ea typeface="ＭＳ Ｐゴシック" panose="020B0600070205080204" pitchFamily="34" charset="-128"/>
              </a:rPr>
              <a:t> </a:t>
            </a:r>
            <a:r>
              <a:rPr lang="en-US" altLang="en-US" sz="2800" dirty="0">
                <a:latin typeface="Times" pitchFamily="2" charset="0"/>
                <a:ea typeface="ＭＳ Ｐゴシック" panose="020B0600070205080204" pitchFamily="34" charset="-128"/>
              </a:rPr>
              <a:t>of inductive support </a:t>
            </a:r>
            <a:r>
              <a:rPr lang="en-US" altLang="en-US" sz="4000" dirty="0">
                <a:latin typeface="Times" pitchFamily="2" charset="0"/>
                <a:ea typeface="ＭＳ Ｐゴシック" panose="020B0600070205080204" pitchFamily="34" charset="-128"/>
              </a:rPr>
              <a:t>???</a:t>
            </a:r>
            <a:endParaRPr lang="en-US" altLang="en-US" sz="3600" dirty="0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33799" name="Slide Number Placeholder 3">
            <a:extLst>
              <a:ext uri="{FF2B5EF4-FFF2-40B4-BE49-F238E27FC236}">
                <a16:creationId xmlns:a16="http://schemas.microsoft.com/office/drawing/2014/main" id="{6976A300-0CC1-6844-B7EC-B79F5A1B6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B28E11C-4D74-B946-BD6E-23E05E757589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7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33801" name="TextBox 5">
            <a:extLst>
              <a:ext uri="{FF2B5EF4-FFF2-40B4-BE49-F238E27FC236}">
                <a16:creationId xmlns:a16="http://schemas.microsoft.com/office/drawing/2014/main" id="{8DA436FF-14F8-0747-8401-FD1A385A5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5018" y="5061430"/>
            <a:ext cx="20050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Times" pitchFamily="2" charset="0"/>
              </a:rPr>
              <a:t>observational bedrock</a:t>
            </a:r>
          </a:p>
        </p:txBody>
      </p:sp>
      <p:sp>
        <p:nvSpPr>
          <p:cNvPr id="8" name="Up Arrow 7">
            <a:extLst>
              <a:ext uri="{FF2B5EF4-FFF2-40B4-BE49-F238E27FC236}">
                <a16:creationId xmlns:a16="http://schemas.microsoft.com/office/drawing/2014/main" id="{6577C164-D010-8B43-985D-9EDBB494C7E2}"/>
              </a:ext>
            </a:extLst>
          </p:cNvPr>
          <p:cNvSpPr/>
          <p:nvPr/>
        </p:nvSpPr>
        <p:spPr>
          <a:xfrm>
            <a:off x="487391" y="2440467"/>
            <a:ext cx="594859" cy="1412421"/>
          </a:xfrm>
          <a:prstGeom prst="upArrow">
            <a:avLst>
              <a:gd name="adj1" fmla="val 50000"/>
              <a:gd name="adj2" fmla="val 66216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803" name="TextBox 6">
            <a:extLst>
              <a:ext uri="{FF2B5EF4-FFF2-40B4-BE49-F238E27FC236}">
                <a16:creationId xmlns:a16="http://schemas.microsoft.com/office/drawing/2014/main" id="{7DC17E10-F679-C541-9829-A76B27609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56" y="2854805"/>
            <a:ext cx="13065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latin typeface="Times" pitchFamily="2" charset="0"/>
              </a:rPr>
              <a:t>propositions of increasing generality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1899BF9-E9E2-B601-C48E-34D1E53E2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DCA8179-A95B-1401-FFB1-916B0CE86F5F}"/>
              </a:ext>
            </a:extLst>
          </p:cNvPr>
          <p:cNvGrpSpPr/>
          <p:nvPr/>
        </p:nvGrpSpPr>
        <p:grpSpPr>
          <a:xfrm>
            <a:off x="1881265" y="2250816"/>
            <a:ext cx="4751576" cy="1346823"/>
            <a:chOff x="1881265" y="2250816"/>
            <a:chExt cx="4751576" cy="1346823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9AA589B-E4DC-E70F-63F1-715D0811BD68}"/>
                </a:ext>
              </a:extLst>
            </p:cNvPr>
            <p:cNvGrpSpPr/>
            <p:nvPr/>
          </p:nvGrpSpPr>
          <p:grpSpPr>
            <a:xfrm>
              <a:off x="1881265" y="2323475"/>
              <a:ext cx="4377128" cy="1274164"/>
              <a:chOff x="1881265" y="2323475"/>
              <a:chExt cx="4377128" cy="1274164"/>
            </a:xfrm>
          </p:grpSpPr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169D180B-9B21-5F3F-E80F-E6465DEAB21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3014064" y="2645763"/>
                <a:ext cx="1076157" cy="629774"/>
              </a:xfrm>
              <a:prstGeom prst="line">
                <a:avLst/>
              </a:prstGeom>
              <a:ln w="127000">
                <a:solidFill>
                  <a:srgbClr val="FFD2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47FCA6C0-E44B-51F1-9AE3-8810CD5FF620}"/>
                  </a:ext>
                </a:extLst>
              </p:cNvPr>
              <p:cNvSpPr/>
              <p:nvPr/>
            </p:nvSpPr>
            <p:spPr>
              <a:xfrm>
                <a:off x="3934918" y="2323475"/>
                <a:ext cx="2323475" cy="644577"/>
              </a:xfrm>
              <a:custGeom>
                <a:avLst/>
                <a:gdLst>
                  <a:gd name="connsiteX0" fmla="*/ 44970 w 2323475"/>
                  <a:gd name="connsiteY0" fmla="*/ 0 h 644577"/>
                  <a:gd name="connsiteX1" fmla="*/ 44970 w 2323475"/>
                  <a:gd name="connsiteY1" fmla="*/ 0 h 644577"/>
                  <a:gd name="connsiteX2" fmla="*/ 389744 w 2323475"/>
                  <a:gd name="connsiteY2" fmla="*/ 7495 h 644577"/>
                  <a:gd name="connsiteX3" fmla="*/ 2323475 w 2323475"/>
                  <a:gd name="connsiteY3" fmla="*/ 22485 h 644577"/>
                  <a:gd name="connsiteX4" fmla="*/ 2323475 w 2323475"/>
                  <a:gd name="connsiteY4" fmla="*/ 644577 h 644577"/>
                  <a:gd name="connsiteX5" fmla="*/ 0 w 2323475"/>
                  <a:gd name="connsiteY5" fmla="*/ 622092 h 644577"/>
                  <a:gd name="connsiteX6" fmla="*/ 44970 w 2323475"/>
                  <a:gd name="connsiteY6" fmla="*/ 0 h 644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23475" h="644577">
                    <a:moveTo>
                      <a:pt x="44970" y="0"/>
                    </a:moveTo>
                    <a:lnTo>
                      <a:pt x="44970" y="0"/>
                    </a:lnTo>
                    <a:cubicBezTo>
                      <a:pt x="279768" y="9783"/>
                      <a:pt x="164839" y="7495"/>
                      <a:pt x="389744" y="7495"/>
                    </a:cubicBezTo>
                    <a:lnTo>
                      <a:pt x="2323475" y="22485"/>
                    </a:lnTo>
                    <a:lnTo>
                      <a:pt x="2323475" y="644577"/>
                    </a:lnTo>
                    <a:lnTo>
                      <a:pt x="0" y="622092"/>
                    </a:lnTo>
                    <a:lnTo>
                      <a:pt x="44970" y="0"/>
                    </a:lnTo>
                    <a:close/>
                  </a:path>
                </a:pathLst>
              </a:custGeom>
              <a:solidFill>
                <a:srgbClr val="FFD2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6EAC913E-5508-E0FE-D1C9-A89F094EDD6F}"/>
                  </a:ext>
                </a:extLst>
              </p:cNvPr>
              <p:cNvSpPr/>
              <p:nvPr/>
            </p:nvSpPr>
            <p:spPr>
              <a:xfrm>
                <a:off x="1881265" y="3065488"/>
                <a:ext cx="1281659" cy="532151"/>
              </a:xfrm>
              <a:custGeom>
                <a:avLst/>
                <a:gdLst>
                  <a:gd name="connsiteX0" fmla="*/ 29981 w 1281659"/>
                  <a:gd name="connsiteY0" fmla="*/ 0 h 532151"/>
                  <a:gd name="connsiteX1" fmla="*/ 1274164 w 1281659"/>
                  <a:gd name="connsiteY1" fmla="*/ 0 h 532151"/>
                  <a:gd name="connsiteX2" fmla="*/ 1281659 w 1281659"/>
                  <a:gd name="connsiteY2" fmla="*/ 532151 h 532151"/>
                  <a:gd name="connsiteX3" fmla="*/ 0 w 1281659"/>
                  <a:gd name="connsiteY3" fmla="*/ 509666 h 532151"/>
                  <a:gd name="connsiteX4" fmla="*/ 29981 w 1281659"/>
                  <a:gd name="connsiteY4" fmla="*/ 0 h 532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1659" h="532151">
                    <a:moveTo>
                      <a:pt x="29981" y="0"/>
                    </a:moveTo>
                    <a:lnTo>
                      <a:pt x="1274164" y="0"/>
                    </a:lnTo>
                    <a:lnTo>
                      <a:pt x="1281659" y="532151"/>
                    </a:lnTo>
                    <a:lnTo>
                      <a:pt x="0" y="509666"/>
                    </a:lnTo>
                    <a:lnTo>
                      <a:pt x="29981" y="0"/>
                    </a:lnTo>
                    <a:close/>
                  </a:path>
                </a:pathLst>
              </a:custGeom>
              <a:solidFill>
                <a:srgbClr val="FFD2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83B6574-C105-38DF-DA46-FFA743318DCC}"/>
                </a:ext>
              </a:extLst>
            </p:cNvPr>
            <p:cNvSpPr txBox="1"/>
            <p:nvPr/>
          </p:nvSpPr>
          <p:spPr>
            <a:xfrm>
              <a:off x="3935018" y="2250816"/>
              <a:ext cx="26978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warranted by a proposition higher up</a:t>
              </a:r>
            </a:p>
          </p:txBody>
        </p:sp>
      </p:grpSp>
      <p:pic>
        <p:nvPicPr>
          <p:cNvPr id="33800" name="Picture 4" descr="tower.png">
            <a:extLst>
              <a:ext uri="{FF2B5EF4-FFF2-40B4-BE49-F238E27FC236}">
                <a16:creationId xmlns:a16="http://schemas.microsoft.com/office/drawing/2014/main" id="{538B8D6B-5D7A-E842-8060-EB2F716ACE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30" y="1753544"/>
            <a:ext cx="3073400" cy="321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Content Placeholder 8">
            <a:extLst>
              <a:ext uri="{FF2B5EF4-FFF2-40B4-BE49-F238E27FC236}">
                <a16:creationId xmlns:a16="http://schemas.microsoft.com/office/drawing/2014/main" id="{F5E9181F-59EC-C269-5B93-C863149B0B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1262" y="1099125"/>
            <a:ext cx="5164868" cy="516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66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AFF60C13-1FBE-2707-8AC3-5FF82882D194}"/>
              </a:ext>
            </a:extLst>
          </p:cNvPr>
          <p:cNvSpPr/>
          <p:nvPr/>
        </p:nvSpPr>
        <p:spPr>
          <a:xfrm>
            <a:off x="156016" y="174917"/>
            <a:ext cx="8412949" cy="762669"/>
          </a:xfrm>
          <a:custGeom>
            <a:avLst/>
            <a:gdLst>
              <a:gd name="connsiteX0" fmla="*/ 256380 w 7953767"/>
              <a:gd name="connsiteY0" fmla="*/ 0 h 1204360"/>
              <a:gd name="connsiteX1" fmla="*/ 0 w 7953767"/>
              <a:gd name="connsiteY1" fmla="*/ 1049344 h 1204360"/>
              <a:gd name="connsiteX2" fmla="*/ 7953767 w 7953767"/>
              <a:gd name="connsiteY2" fmla="*/ 1204360 h 1204360"/>
              <a:gd name="connsiteX3" fmla="*/ 7876256 w 7953767"/>
              <a:gd name="connsiteY3" fmla="*/ 566407 h 1204360"/>
              <a:gd name="connsiteX4" fmla="*/ 256380 w 7953767"/>
              <a:gd name="connsiteY4" fmla="*/ 0 h 120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53767" h="1204360">
                <a:moveTo>
                  <a:pt x="256380" y="0"/>
                </a:moveTo>
                <a:lnTo>
                  <a:pt x="0" y="1049344"/>
                </a:lnTo>
                <a:lnTo>
                  <a:pt x="7953767" y="1204360"/>
                </a:lnTo>
                <a:lnTo>
                  <a:pt x="7876256" y="566407"/>
                </a:lnTo>
                <a:lnTo>
                  <a:pt x="256380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33">
            <a:extLst>
              <a:ext uri="{FF2B5EF4-FFF2-40B4-BE49-F238E27FC236}">
                <a16:creationId xmlns:a16="http://schemas.microsoft.com/office/drawing/2014/main" id="{08788A90-F1D4-5040-99DA-0A90FE838C5F}"/>
              </a:ext>
            </a:extLst>
          </p:cNvPr>
          <p:cNvGrpSpPr>
            <a:grpSpLocks/>
          </p:cNvGrpSpPr>
          <p:nvPr/>
        </p:nvGrpSpPr>
        <p:grpSpPr bwMode="auto">
          <a:xfrm>
            <a:off x="5094971" y="2332037"/>
            <a:ext cx="3651250" cy="2733675"/>
            <a:chOff x="3219666" y="2331213"/>
            <a:chExt cx="3651157" cy="2732933"/>
          </a:xfrm>
        </p:grpSpPr>
        <p:grpSp>
          <p:nvGrpSpPr>
            <p:cNvPr id="35861" name="Group 24">
              <a:extLst>
                <a:ext uri="{FF2B5EF4-FFF2-40B4-BE49-F238E27FC236}">
                  <a16:creationId xmlns:a16="http://schemas.microsoft.com/office/drawing/2014/main" id="{C2ED5E04-A4DD-DC4A-AC82-A45AD91F42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9666" y="2873772"/>
              <a:ext cx="3651157" cy="2190374"/>
              <a:chOff x="3219666" y="2873772"/>
              <a:chExt cx="3651157" cy="2190374"/>
            </a:xfrm>
          </p:grpSpPr>
          <p:grpSp>
            <p:nvGrpSpPr>
              <p:cNvPr id="35863" name="Group 23">
                <a:extLst>
                  <a:ext uri="{FF2B5EF4-FFF2-40B4-BE49-F238E27FC236}">
                    <a16:creationId xmlns:a16="http://schemas.microsoft.com/office/drawing/2014/main" id="{2E3E65AA-CCAE-934C-857F-04837BC92D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19666" y="2873772"/>
                <a:ext cx="3356800" cy="2188121"/>
                <a:chOff x="3219666" y="2873772"/>
                <a:chExt cx="3356800" cy="2188121"/>
              </a:xfrm>
            </p:grpSpPr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D6EB659B-3639-A14C-A5AE-5B3B336BF60F}"/>
                    </a:ext>
                  </a:extLst>
                </p:cNvPr>
                <p:cNvSpPr/>
                <p:nvPr/>
              </p:nvSpPr>
              <p:spPr>
                <a:xfrm>
                  <a:off x="3219666" y="2873991"/>
                  <a:ext cx="661971" cy="888759"/>
                </a:xfrm>
                <a:custGeom>
                  <a:avLst/>
                  <a:gdLst>
                    <a:gd name="connsiteX0" fmla="*/ 0 w 661820"/>
                    <a:gd name="connsiteY0" fmla="*/ 113281 h 888365"/>
                    <a:gd name="connsiteX1" fmla="*/ 83473 w 661820"/>
                    <a:gd name="connsiteY1" fmla="*/ 113281 h 888365"/>
                    <a:gd name="connsiteX2" fmla="*/ 417364 w 661820"/>
                    <a:gd name="connsiteY2" fmla="*/ 0 h 888365"/>
                    <a:gd name="connsiteX3" fmla="*/ 560460 w 661820"/>
                    <a:gd name="connsiteY3" fmla="*/ 381579 h 888365"/>
                    <a:gd name="connsiteX4" fmla="*/ 661820 w 661820"/>
                    <a:gd name="connsiteY4" fmla="*/ 822781 h 888365"/>
                    <a:gd name="connsiteX5" fmla="*/ 292155 w 661820"/>
                    <a:gd name="connsiteY5" fmla="*/ 888365 h 888365"/>
                    <a:gd name="connsiteX6" fmla="*/ 202720 w 661820"/>
                    <a:gd name="connsiteY6" fmla="*/ 870478 h 888365"/>
                    <a:gd name="connsiteX7" fmla="*/ 119247 w 661820"/>
                    <a:gd name="connsiteY7" fmla="*/ 441201 h 888365"/>
                    <a:gd name="connsiteX8" fmla="*/ 0 w 661820"/>
                    <a:gd name="connsiteY8" fmla="*/ 113281 h 8883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61820" h="888365">
                      <a:moveTo>
                        <a:pt x="0" y="113281"/>
                      </a:moveTo>
                      <a:lnTo>
                        <a:pt x="83473" y="113281"/>
                      </a:lnTo>
                      <a:lnTo>
                        <a:pt x="417364" y="0"/>
                      </a:lnTo>
                      <a:lnTo>
                        <a:pt x="560460" y="381579"/>
                      </a:lnTo>
                      <a:lnTo>
                        <a:pt x="661820" y="822781"/>
                      </a:lnTo>
                      <a:lnTo>
                        <a:pt x="292155" y="888365"/>
                      </a:lnTo>
                      <a:lnTo>
                        <a:pt x="202720" y="870478"/>
                      </a:lnTo>
                      <a:lnTo>
                        <a:pt x="119247" y="441201"/>
                      </a:lnTo>
                      <a:lnTo>
                        <a:pt x="0" y="113281"/>
                      </a:lnTo>
                      <a:close/>
                    </a:path>
                  </a:pathLst>
                </a:custGeom>
                <a:solidFill>
                  <a:srgbClr val="FFC8C8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F890606B-5EB7-D840-9A76-0033C9269EB0}"/>
                    </a:ext>
                  </a:extLst>
                </p:cNvPr>
                <p:cNvSpPr/>
                <p:nvPr/>
              </p:nvSpPr>
              <p:spPr>
                <a:xfrm>
                  <a:off x="5080168" y="4418210"/>
                  <a:ext cx="1496975" cy="644350"/>
                </a:xfrm>
                <a:custGeom>
                  <a:avLst/>
                  <a:gdLst>
                    <a:gd name="connsiteX0" fmla="*/ 47699 w 1496549"/>
                    <a:gd name="connsiteY0" fmla="*/ 0 h 643916"/>
                    <a:gd name="connsiteX1" fmla="*/ 1496549 w 1496549"/>
                    <a:gd name="connsiteY1" fmla="*/ 47697 h 643916"/>
                    <a:gd name="connsiteX2" fmla="*/ 1425000 w 1496549"/>
                    <a:gd name="connsiteY2" fmla="*/ 643916 h 643916"/>
                    <a:gd name="connsiteX3" fmla="*/ 0 w 1496549"/>
                    <a:gd name="connsiteY3" fmla="*/ 524672 h 643916"/>
                    <a:gd name="connsiteX4" fmla="*/ 47699 w 1496549"/>
                    <a:gd name="connsiteY4" fmla="*/ 0 h 643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96549" h="643916">
                      <a:moveTo>
                        <a:pt x="47699" y="0"/>
                      </a:moveTo>
                      <a:lnTo>
                        <a:pt x="1496549" y="47697"/>
                      </a:lnTo>
                      <a:lnTo>
                        <a:pt x="1425000" y="643916"/>
                      </a:lnTo>
                      <a:lnTo>
                        <a:pt x="0" y="524672"/>
                      </a:lnTo>
                      <a:lnTo>
                        <a:pt x="47699" y="0"/>
                      </a:lnTo>
                      <a:close/>
                    </a:path>
                  </a:pathLst>
                </a:custGeom>
                <a:solidFill>
                  <a:srgbClr val="FFC8C8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1A064730-DF5E-0747-A1A0-1490D4AD8581}"/>
                    </a:ext>
                  </a:extLst>
                </p:cNvPr>
                <p:cNvCxnSpPr/>
                <p:nvPr/>
              </p:nvCxnSpPr>
              <p:spPr>
                <a:xfrm>
                  <a:off x="3694317" y="3623088"/>
                  <a:ext cx="1797004" cy="1123645"/>
                </a:xfrm>
                <a:prstGeom prst="line">
                  <a:avLst/>
                </a:prstGeom>
                <a:ln w="127000">
                  <a:solidFill>
                    <a:srgbClr val="FFC8C8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5864" name="TextBox 11">
                <a:extLst>
                  <a:ext uri="{FF2B5EF4-FFF2-40B4-BE49-F238E27FC236}">
                    <a16:creationId xmlns:a16="http://schemas.microsoft.com/office/drawing/2014/main" id="{849533B8-D155-1644-816B-7DAA1707CF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14331" y="4233149"/>
                <a:ext cx="1856492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propositions below</a:t>
                </a:r>
              </a:p>
            </p:txBody>
          </p:sp>
        </p:grpSp>
        <p:sp>
          <p:nvSpPr>
            <p:cNvPr id="35862" name="TextBox 9">
              <a:extLst>
                <a:ext uri="{FF2B5EF4-FFF2-40B4-BE49-F238E27FC236}">
                  <a16:creationId xmlns:a16="http://schemas.microsoft.com/office/drawing/2014/main" id="{45B75891-0845-0647-8769-7DBE3B8D1B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48223" y="2331213"/>
              <a:ext cx="138357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supported by</a:t>
              </a:r>
            </a:p>
          </p:txBody>
        </p:sp>
      </p:grpSp>
      <p:grpSp>
        <p:nvGrpSpPr>
          <p:cNvPr id="5" name="Group 32">
            <a:extLst>
              <a:ext uri="{FF2B5EF4-FFF2-40B4-BE49-F238E27FC236}">
                <a16:creationId xmlns:a16="http://schemas.microsoft.com/office/drawing/2014/main" id="{E9039260-984C-1B42-94E0-663DBD2D5AA5}"/>
              </a:ext>
            </a:extLst>
          </p:cNvPr>
          <p:cNvGrpSpPr>
            <a:grpSpLocks/>
          </p:cNvGrpSpPr>
          <p:nvPr/>
        </p:nvGrpSpPr>
        <p:grpSpPr bwMode="auto">
          <a:xfrm>
            <a:off x="3998009" y="1790700"/>
            <a:ext cx="5133657" cy="2312926"/>
            <a:chOff x="2122595" y="1788655"/>
            <a:chExt cx="5133143" cy="2312799"/>
          </a:xfrm>
        </p:grpSpPr>
        <p:grpSp>
          <p:nvGrpSpPr>
            <p:cNvPr id="35856" name="Group 31">
              <a:extLst>
                <a:ext uri="{FF2B5EF4-FFF2-40B4-BE49-F238E27FC236}">
                  <a16:creationId xmlns:a16="http://schemas.microsoft.com/office/drawing/2014/main" id="{F6ACBD59-BE90-0F46-8A1C-E623CDFA43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22595" y="1788655"/>
              <a:ext cx="4430021" cy="1913860"/>
              <a:chOff x="2122595" y="1788655"/>
              <a:chExt cx="4430021" cy="1913860"/>
            </a:xfrm>
          </p:grpSpPr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0D55993D-BE1A-554B-8CB2-8AED8B2A8D8C}"/>
                  </a:ext>
                </a:extLst>
              </p:cNvPr>
              <p:cNvCxnSpPr/>
              <p:nvPr/>
            </p:nvCxnSpPr>
            <p:spPr>
              <a:xfrm>
                <a:off x="2921027" y="2134711"/>
                <a:ext cx="2415933" cy="1228658"/>
              </a:xfrm>
              <a:prstGeom prst="line">
                <a:avLst/>
              </a:prstGeom>
              <a:ln w="127000">
                <a:solidFill>
                  <a:srgbClr val="FFDCDC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D5AA22AA-ECFA-4D43-8C7E-5B1B4456DF10}"/>
                  </a:ext>
                </a:extLst>
              </p:cNvPr>
              <p:cNvSpPr/>
              <p:nvPr/>
            </p:nvSpPr>
            <p:spPr>
              <a:xfrm>
                <a:off x="2122595" y="1788655"/>
                <a:ext cx="1282571" cy="822280"/>
              </a:xfrm>
              <a:custGeom>
                <a:avLst/>
                <a:gdLst>
                  <a:gd name="connsiteX0" fmla="*/ 0 w 1281903"/>
                  <a:gd name="connsiteY0" fmla="*/ 23848 h 822781"/>
                  <a:gd name="connsiteX1" fmla="*/ 339853 w 1281903"/>
                  <a:gd name="connsiteY1" fmla="*/ 0 h 822781"/>
                  <a:gd name="connsiteX2" fmla="*/ 649895 w 1281903"/>
                  <a:gd name="connsiteY2" fmla="*/ 77508 h 822781"/>
                  <a:gd name="connsiteX3" fmla="*/ 989749 w 1281903"/>
                  <a:gd name="connsiteY3" fmla="*/ 286184 h 822781"/>
                  <a:gd name="connsiteX4" fmla="*/ 1204393 w 1281903"/>
                  <a:gd name="connsiteY4" fmla="*/ 512747 h 822781"/>
                  <a:gd name="connsiteX5" fmla="*/ 1281903 w 1281903"/>
                  <a:gd name="connsiteY5" fmla="*/ 643915 h 822781"/>
                  <a:gd name="connsiteX6" fmla="*/ 977824 w 1281903"/>
                  <a:gd name="connsiteY6" fmla="*/ 822781 h 822781"/>
                  <a:gd name="connsiteX7" fmla="*/ 864539 w 1281903"/>
                  <a:gd name="connsiteY7" fmla="*/ 787008 h 822781"/>
                  <a:gd name="connsiteX8" fmla="*/ 739330 w 1281903"/>
                  <a:gd name="connsiteY8" fmla="*/ 590256 h 822781"/>
                  <a:gd name="connsiteX9" fmla="*/ 679707 w 1281903"/>
                  <a:gd name="connsiteY9" fmla="*/ 560445 h 822781"/>
                  <a:gd name="connsiteX10" fmla="*/ 500836 w 1281903"/>
                  <a:gd name="connsiteY10" fmla="*/ 471012 h 822781"/>
                  <a:gd name="connsiteX11" fmla="*/ 459100 w 1281903"/>
                  <a:gd name="connsiteY11" fmla="*/ 459088 h 822781"/>
                  <a:gd name="connsiteX12" fmla="*/ 232531 w 1281903"/>
                  <a:gd name="connsiteY12" fmla="*/ 453125 h 822781"/>
                  <a:gd name="connsiteX13" fmla="*/ 0 w 1281903"/>
                  <a:gd name="connsiteY13" fmla="*/ 23848 h 822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81903" h="822781">
                    <a:moveTo>
                      <a:pt x="0" y="23848"/>
                    </a:moveTo>
                    <a:lnTo>
                      <a:pt x="339853" y="0"/>
                    </a:lnTo>
                    <a:lnTo>
                      <a:pt x="649895" y="77508"/>
                    </a:lnTo>
                    <a:lnTo>
                      <a:pt x="989749" y="286184"/>
                    </a:lnTo>
                    <a:lnTo>
                      <a:pt x="1204393" y="512747"/>
                    </a:lnTo>
                    <a:lnTo>
                      <a:pt x="1281903" y="643915"/>
                    </a:lnTo>
                    <a:lnTo>
                      <a:pt x="977824" y="822781"/>
                    </a:lnTo>
                    <a:lnTo>
                      <a:pt x="864539" y="787008"/>
                    </a:lnTo>
                    <a:lnTo>
                      <a:pt x="739330" y="590256"/>
                    </a:lnTo>
                    <a:lnTo>
                      <a:pt x="679707" y="560445"/>
                    </a:lnTo>
                    <a:lnTo>
                      <a:pt x="500836" y="471012"/>
                    </a:lnTo>
                    <a:lnTo>
                      <a:pt x="459100" y="459088"/>
                    </a:lnTo>
                    <a:lnTo>
                      <a:pt x="232531" y="453125"/>
                    </a:lnTo>
                    <a:lnTo>
                      <a:pt x="0" y="23848"/>
                    </a:lnTo>
                    <a:close/>
                  </a:path>
                </a:pathLst>
              </a:custGeom>
              <a:solidFill>
                <a:srgbClr val="FFDCD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1377FCFE-54FA-4849-B6F2-DEC915B8E2B2}"/>
                  </a:ext>
                </a:extLst>
              </p:cNvPr>
              <p:cNvSpPr/>
              <p:nvPr/>
            </p:nvSpPr>
            <p:spPr>
              <a:xfrm>
                <a:off x="5073461" y="3088746"/>
                <a:ext cx="1479402" cy="614329"/>
              </a:xfrm>
              <a:custGeom>
                <a:avLst/>
                <a:gdLst>
                  <a:gd name="connsiteX0" fmla="*/ 0 w 1478661"/>
                  <a:gd name="connsiteY0" fmla="*/ 0 h 614105"/>
                  <a:gd name="connsiteX1" fmla="*/ 1478661 w 1478661"/>
                  <a:gd name="connsiteY1" fmla="*/ 53660 h 614105"/>
                  <a:gd name="connsiteX2" fmla="*/ 1436925 w 1478661"/>
                  <a:gd name="connsiteY2" fmla="*/ 614105 h 614105"/>
                  <a:gd name="connsiteX3" fmla="*/ 0 w 1478661"/>
                  <a:gd name="connsiteY3" fmla="*/ 548521 h 614105"/>
                  <a:gd name="connsiteX4" fmla="*/ 0 w 1478661"/>
                  <a:gd name="connsiteY4" fmla="*/ 0 h 614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78661" h="614105">
                    <a:moveTo>
                      <a:pt x="0" y="0"/>
                    </a:moveTo>
                    <a:lnTo>
                      <a:pt x="1478661" y="53660"/>
                    </a:lnTo>
                    <a:lnTo>
                      <a:pt x="1436925" y="614105"/>
                    </a:lnTo>
                    <a:lnTo>
                      <a:pt x="0" y="548521"/>
                    </a:lnTo>
                    <a:cubicBezTo>
                      <a:pt x="1987" y="365681"/>
                      <a:pt x="5962" y="0"/>
                      <a:pt x="0" y="0"/>
                    </a:cubicBezTo>
                    <a:close/>
                  </a:path>
                </a:pathLst>
              </a:custGeom>
              <a:solidFill>
                <a:srgbClr val="FFDCD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35857" name="TextBox 10">
              <a:extLst>
                <a:ext uri="{FF2B5EF4-FFF2-40B4-BE49-F238E27FC236}">
                  <a16:creationId xmlns:a16="http://schemas.microsoft.com/office/drawing/2014/main" id="{B05061D6-8E8F-3C47-AD7D-A85E4A5252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7746" y="2962743"/>
              <a:ext cx="2217992" cy="1138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dirty="0">
                  <a:latin typeface="Times" pitchFamily="2" charset="0"/>
                </a:rPr>
                <a:t>propositions above</a:t>
              </a:r>
            </a:p>
            <a:p>
              <a:pPr eaLnBrk="1" hangingPunct="1"/>
              <a:r>
                <a:rPr lang="en-US" altLang="en-US" sz="2000" dirty="0">
                  <a:latin typeface="Times" pitchFamily="2" charset="0"/>
                </a:rPr>
                <a:t>and</a:t>
              </a:r>
            </a:p>
          </p:txBody>
        </p:sp>
      </p:grpSp>
      <p:grpSp>
        <p:nvGrpSpPr>
          <p:cNvPr id="8" name="Group 25">
            <a:extLst>
              <a:ext uri="{FF2B5EF4-FFF2-40B4-BE49-F238E27FC236}">
                <a16:creationId xmlns:a16="http://schemas.microsoft.com/office/drawing/2014/main" id="{0CC40051-585D-0E47-BE2F-217D8F121145}"/>
              </a:ext>
            </a:extLst>
          </p:cNvPr>
          <p:cNvGrpSpPr>
            <a:grpSpLocks/>
          </p:cNvGrpSpPr>
          <p:nvPr/>
        </p:nvGrpSpPr>
        <p:grpSpPr bwMode="auto">
          <a:xfrm>
            <a:off x="4915584" y="1111250"/>
            <a:ext cx="3035300" cy="1835150"/>
            <a:chOff x="3040796" y="1108967"/>
            <a:chExt cx="3034834" cy="1836351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441A930B-C34E-914A-97BC-5257751E2335}"/>
                </a:ext>
              </a:extLst>
            </p:cNvPr>
            <p:cNvSpPr/>
            <p:nvPr/>
          </p:nvSpPr>
          <p:spPr>
            <a:xfrm>
              <a:off x="3040796" y="2473521"/>
              <a:ext cx="553952" cy="471797"/>
            </a:xfrm>
            <a:custGeom>
              <a:avLst/>
              <a:gdLst>
                <a:gd name="connsiteX0" fmla="*/ 393514 w 554498"/>
                <a:gd name="connsiteY0" fmla="*/ 0 h 471012"/>
                <a:gd name="connsiteX1" fmla="*/ 482949 w 554498"/>
                <a:gd name="connsiteY1" fmla="*/ 178865 h 471012"/>
                <a:gd name="connsiteX2" fmla="*/ 554498 w 554498"/>
                <a:gd name="connsiteY2" fmla="*/ 351768 h 471012"/>
                <a:gd name="connsiteX3" fmla="*/ 375627 w 554498"/>
                <a:gd name="connsiteY3" fmla="*/ 429277 h 471012"/>
                <a:gd name="connsiteX4" fmla="*/ 244456 w 554498"/>
                <a:gd name="connsiteY4" fmla="*/ 471012 h 471012"/>
                <a:gd name="connsiteX5" fmla="*/ 155020 w 554498"/>
                <a:gd name="connsiteY5" fmla="*/ 459088 h 471012"/>
                <a:gd name="connsiteX6" fmla="*/ 0 w 554498"/>
                <a:gd name="connsiteY6" fmla="*/ 166941 h 471012"/>
                <a:gd name="connsiteX7" fmla="*/ 0 w 554498"/>
                <a:gd name="connsiteY7" fmla="*/ 166941 h 471012"/>
                <a:gd name="connsiteX8" fmla="*/ 53661 w 554498"/>
                <a:gd name="connsiteY8" fmla="*/ 155016 h 471012"/>
                <a:gd name="connsiteX9" fmla="*/ 393514 w 554498"/>
                <a:gd name="connsiteY9" fmla="*/ 0 h 471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4498" h="471012">
                  <a:moveTo>
                    <a:pt x="393514" y="0"/>
                  </a:moveTo>
                  <a:lnTo>
                    <a:pt x="482949" y="178865"/>
                  </a:lnTo>
                  <a:lnTo>
                    <a:pt x="554498" y="351768"/>
                  </a:lnTo>
                  <a:cubicBezTo>
                    <a:pt x="379776" y="430090"/>
                    <a:pt x="444752" y="429277"/>
                    <a:pt x="375627" y="429277"/>
                  </a:cubicBezTo>
                  <a:lnTo>
                    <a:pt x="244456" y="471012"/>
                  </a:lnTo>
                  <a:lnTo>
                    <a:pt x="155020" y="459088"/>
                  </a:lnTo>
                  <a:lnTo>
                    <a:pt x="0" y="166941"/>
                  </a:lnTo>
                  <a:lnTo>
                    <a:pt x="0" y="166941"/>
                  </a:lnTo>
                  <a:lnTo>
                    <a:pt x="53661" y="155016"/>
                  </a:lnTo>
                  <a:cubicBezTo>
                    <a:pt x="165824" y="90924"/>
                    <a:pt x="387552" y="87447"/>
                    <a:pt x="393514" y="0"/>
                  </a:cubicBez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509BBDE8-1CF1-1A46-A781-413F78B56AA7}"/>
                </a:ext>
              </a:extLst>
            </p:cNvPr>
            <p:cNvSpPr/>
            <p:nvPr/>
          </p:nvSpPr>
          <p:spPr>
            <a:xfrm>
              <a:off x="4358219" y="1299592"/>
              <a:ext cx="1360278" cy="548045"/>
            </a:xfrm>
            <a:custGeom>
              <a:avLst/>
              <a:gdLst>
                <a:gd name="connsiteX0" fmla="*/ 0 w 1359414"/>
                <a:gd name="connsiteY0" fmla="*/ 29811 h 548520"/>
                <a:gd name="connsiteX1" fmla="*/ 1287866 w 1359414"/>
                <a:gd name="connsiteY1" fmla="*/ 0 h 548520"/>
                <a:gd name="connsiteX2" fmla="*/ 1359414 w 1359414"/>
                <a:gd name="connsiteY2" fmla="*/ 506785 h 548520"/>
                <a:gd name="connsiteX3" fmla="*/ 29811 w 1359414"/>
                <a:gd name="connsiteY3" fmla="*/ 548520 h 548520"/>
                <a:gd name="connsiteX4" fmla="*/ 0 w 1359414"/>
                <a:gd name="connsiteY4" fmla="*/ 29811 h 548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9414" h="548520">
                  <a:moveTo>
                    <a:pt x="0" y="29811"/>
                  </a:moveTo>
                  <a:lnTo>
                    <a:pt x="1287866" y="0"/>
                  </a:lnTo>
                  <a:lnTo>
                    <a:pt x="1359414" y="506785"/>
                  </a:lnTo>
                  <a:lnTo>
                    <a:pt x="29811" y="548520"/>
                  </a:lnTo>
                  <a:lnTo>
                    <a:pt x="0" y="29811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841A648-9C59-3F45-820C-8247F047BFA5}"/>
                </a:ext>
              </a:extLst>
            </p:cNvPr>
            <p:cNvCxnSpPr/>
            <p:nvPr/>
          </p:nvCxnSpPr>
          <p:spPr>
            <a:xfrm flipV="1">
              <a:off x="3421738" y="1568054"/>
              <a:ext cx="1366627" cy="1121508"/>
            </a:xfrm>
            <a:prstGeom prst="line">
              <a:avLst/>
            </a:prstGeom>
            <a:ln w="127000">
              <a:solidFill>
                <a:srgbClr val="C8FFC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855" name="TextBox 8">
              <a:extLst>
                <a:ext uri="{FF2B5EF4-FFF2-40B4-BE49-F238E27FC236}">
                  <a16:creationId xmlns:a16="http://schemas.microsoft.com/office/drawing/2014/main" id="{5E67ED37-3476-A64B-B602-AAA61DF687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5190" y="1108967"/>
              <a:ext cx="183044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proposition here</a:t>
              </a:r>
            </a:p>
          </p:txBody>
        </p:sp>
      </p:grpSp>
      <p:sp>
        <p:nvSpPr>
          <p:cNvPr id="35845" name="Title 1">
            <a:extLst>
              <a:ext uri="{FF2B5EF4-FFF2-40B4-BE49-F238E27FC236}">
                <a16:creationId xmlns:a16="http://schemas.microsoft.com/office/drawing/2014/main" id="{219B7979-5042-6741-9017-B8594ED7B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511" y="274638"/>
            <a:ext cx="8672660" cy="606425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latin typeface="Times" pitchFamily="2" charset="0"/>
                <a:ea typeface="ＭＳ Ｐゴシック" panose="020B0600070205080204" pitchFamily="34" charset="-128"/>
              </a:rPr>
              <a:t>Non-hierarchical </a:t>
            </a:r>
            <a:r>
              <a:rPr lang="en-US" altLang="en-US" sz="4000" dirty="0">
                <a:latin typeface="Times" pitchFamily="2" charset="0"/>
                <a:ea typeface="ＭＳ Ｐゴシック" panose="020B0600070205080204" pitchFamily="34" charset="-128"/>
              </a:rPr>
              <a:t>structure </a:t>
            </a:r>
            <a:r>
              <a:rPr lang="en-US" altLang="en-US" sz="3100" dirty="0">
                <a:latin typeface="Times" pitchFamily="2" charset="0"/>
                <a:ea typeface="ＭＳ Ｐゴシック" panose="020B0600070205080204" pitchFamily="34" charset="-128"/>
              </a:rPr>
              <a:t>of inductive support</a:t>
            </a:r>
            <a:endParaRPr lang="en-US" altLang="en-US" dirty="0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35846" name="Content Placeholder 2">
            <a:extLst>
              <a:ext uri="{FF2B5EF4-FFF2-40B4-BE49-F238E27FC236}">
                <a16:creationId xmlns:a16="http://schemas.microsoft.com/office/drawing/2014/main" id="{7438BED0-02D3-914F-9D1F-1BA7AE26E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35847" name="Slide Number Placeholder 3">
            <a:extLst>
              <a:ext uri="{FF2B5EF4-FFF2-40B4-BE49-F238E27FC236}">
                <a16:creationId xmlns:a16="http://schemas.microsoft.com/office/drawing/2014/main" id="{4ACD0A70-B932-034C-8DB9-1C4F19488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4ADABD3-7A57-AB4B-8015-A5965B460BC0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8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35849" name="TextBox 5">
            <a:extLst>
              <a:ext uri="{FF2B5EF4-FFF2-40B4-BE49-F238E27FC236}">
                <a16:creationId xmlns:a16="http://schemas.microsoft.com/office/drawing/2014/main" id="{70B0C026-A910-B542-9A1D-2888C337B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8234" y="5224462"/>
            <a:ext cx="2006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Times" pitchFamily="2" charset="0"/>
              </a:rPr>
              <a:t>observational bedrock</a:t>
            </a:r>
          </a:p>
        </p:txBody>
      </p:sp>
      <p:sp>
        <p:nvSpPr>
          <p:cNvPr id="7" name="Up Arrow 6">
            <a:extLst>
              <a:ext uri="{FF2B5EF4-FFF2-40B4-BE49-F238E27FC236}">
                <a16:creationId xmlns:a16="http://schemas.microsoft.com/office/drawing/2014/main" id="{A505FFAE-604D-F04B-8FB7-A8CFBED456B2}"/>
              </a:ext>
            </a:extLst>
          </p:cNvPr>
          <p:cNvSpPr/>
          <p:nvPr/>
        </p:nvSpPr>
        <p:spPr>
          <a:xfrm>
            <a:off x="4013656" y="2811915"/>
            <a:ext cx="648608" cy="1275443"/>
          </a:xfrm>
          <a:prstGeom prst="upArrow">
            <a:avLst>
              <a:gd name="adj1" fmla="val 50000"/>
              <a:gd name="adj2" fmla="val 66216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851" name="TextBox 7">
            <a:extLst>
              <a:ext uri="{FF2B5EF4-FFF2-40B4-BE49-F238E27FC236}">
                <a16:creationId xmlns:a16="http://schemas.microsoft.com/office/drawing/2014/main" id="{7445FE95-DD83-2342-BD3F-C4D4D51A7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0821" y="3197225"/>
            <a:ext cx="13049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latin typeface="Times" pitchFamily="2" charset="0"/>
              </a:rPr>
              <a:t>propositions of increasing generality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B62A92B-0B44-CCA3-C5CB-984FEA83968B}"/>
              </a:ext>
            </a:extLst>
          </p:cNvPr>
          <p:cNvGrpSpPr/>
          <p:nvPr/>
        </p:nvGrpSpPr>
        <p:grpSpPr>
          <a:xfrm>
            <a:off x="894377" y="2442850"/>
            <a:ext cx="2803270" cy="780911"/>
            <a:chOff x="894377" y="2442850"/>
            <a:chExt cx="2803270" cy="780911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E494CE3C-B273-C332-16D9-9CAE85C317AD}"/>
                </a:ext>
              </a:extLst>
            </p:cNvPr>
            <p:cNvSpPr/>
            <p:nvPr/>
          </p:nvSpPr>
          <p:spPr>
            <a:xfrm>
              <a:off x="894377" y="2482896"/>
              <a:ext cx="1701985" cy="740865"/>
            </a:xfrm>
            <a:custGeom>
              <a:avLst/>
              <a:gdLst>
                <a:gd name="connsiteX0" fmla="*/ 0 w 1701985"/>
                <a:gd name="connsiteY0" fmla="*/ 60070 h 740865"/>
                <a:gd name="connsiteX1" fmla="*/ 1688636 w 1701985"/>
                <a:gd name="connsiteY1" fmla="*/ 0 h 740865"/>
                <a:gd name="connsiteX2" fmla="*/ 1701985 w 1701985"/>
                <a:gd name="connsiteY2" fmla="*/ 614050 h 740865"/>
                <a:gd name="connsiteX3" fmla="*/ 20023 w 1701985"/>
                <a:gd name="connsiteY3" fmla="*/ 740865 h 740865"/>
                <a:gd name="connsiteX4" fmla="*/ 0 w 1701985"/>
                <a:gd name="connsiteY4" fmla="*/ 60070 h 740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1985" h="740865">
                  <a:moveTo>
                    <a:pt x="0" y="60070"/>
                  </a:moveTo>
                  <a:lnTo>
                    <a:pt x="1688636" y="0"/>
                  </a:lnTo>
                  <a:lnTo>
                    <a:pt x="1701985" y="614050"/>
                  </a:lnTo>
                  <a:lnTo>
                    <a:pt x="20023" y="740865"/>
                  </a:lnTo>
                  <a:lnTo>
                    <a:pt x="0" y="60070"/>
                  </a:lnTo>
                  <a:close/>
                </a:path>
              </a:pathLst>
            </a:custGeom>
            <a:solidFill>
              <a:srgbClr val="FFD2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FF90CF3-FF3C-3128-3610-81F744626656}"/>
                </a:ext>
              </a:extLst>
            </p:cNvPr>
            <p:cNvSpPr txBox="1"/>
            <p:nvPr/>
          </p:nvSpPr>
          <p:spPr>
            <a:xfrm>
              <a:off x="899475" y="2442850"/>
              <a:ext cx="1653018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warrant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somewhere else</a:t>
              </a: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196B09C9-11EC-714A-3DA8-9334BBF5B75F}"/>
                </a:ext>
              </a:extLst>
            </p:cNvPr>
            <p:cNvSpPr/>
            <p:nvPr/>
          </p:nvSpPr>
          <p:spPr>
            <a:xfrm>
              <a:off x="3123644" y="2462873"/>
              <a:ext cx="574003" cy="487235"/>
            </a:xfrm>
            <a:custGeom>
              <a:avLst/>
              <a:gdLst>
                <a:gd name="connsiteX0" fmla="*/ 173536 w 574003"/>
                <a:gd name="connsiteY0" fmla="*/ 0 h 487235"/>
                <a:gd name="connsiteX1" fmla="*/ 280327 w 574003"/>
                <a:gd name="connsiteY1" fmla="*/ 40047 h 487235"/>
                <a:gd name="connsiteX2" fmla="*/ 574003 w 574003"/>
                <a:gd name="connsiteY2" fmla="*/ 220257 h 487235"/>
                <a:gd name="connsiteX3" fmla="*/ 427165 w 574003"/>
                <a:gd name="connsiteY3" fmla="*/ 487235 h 487235"/>
                <a:gd name="connsiteX4" fmla="*/ 113465 w 574003"/>
                <a:gd name="connsiteY4" fmla="*/ 380444 h 487235"/>
                <a:gd name="connsiteX5" fmla="*/ 0 w 574003"/>
                <a:gd name="connsiteY5" fmla="*/ 353746 h 487235"/>
                <a:gd name="connsiteX6" fmla="*/ 173536 w 574003"/>
                <a:gd name="connsiteY6" fmla="*/ 0 h 48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4003" h="487235">
                  <a:moveTo>
                    <a:pt x="173536" y="0"/>
                  </a:moveTo>
                  <a:lnTo>
                    <a:pt x="280327" y="40047"/>
                  </a:lnTo>
                  <a:lnTo>
                    <a:pt x="574003" y="220257"/>
                  </a:lnTo>
                  <a:lnTo>
                    <a:pt x="427165" y="487235"/>
                  </a:lnTo>
                  <a:lnTo>
                    <a:pt x="113465" y="380444"/>
                  </a:lnTo>
                  <a:lnTo>
                    <a:pt x="0" y="353746"/>
                  </a:lnTo>
                  <a:lnTo>
                    <a:pt x="173536" y="0"/>
                  </a:lnTo>
                  <a:close/>
                </a:path>
              </a:pathLst>
            </a:custGeom>
            <a:solidFill>
              <a:srgbClr val="FFD2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9D8DFBA-99EF-47FF-E6E7-7E0D3BBB7A1E}"/>
                </a:ext>
              </a:extLst>
            </p:cNvPr>
            <p:cNvCxnSpPr>
              <a:cxnSpLocks/>
              <a:stCxn id="4" idx="3"/>
            </p:cNvCxnSpPr>
            <p:nvPr/>
          </p:nvCxnSpPr>
          <p:spPr bwMode="auto">
            <a:xfrm flipV="1">
              <a:off x="2552493" y="2744015"/>
              <a:ext cx="873222" cy="68167"/>
            </a:xfrm>
            <a:prstGeom prst="line">
              <a:avLst/>
            </a:prstGeom>
            <a:ln w="127000">
              <a:solidFill>
                <a:srgbClr val="FFCA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848" name="Picture 4" descr="arch.png">
            <a:extLst>
              <a:ext uri="{FF2B5EF4-FFF2-40B4-BE49-F238E27FC236}">
                <a16:creationId xmlns:a16="http://schemas.microsoft.com/office/drawing/2014/main" id="{6D1469D9-886F-E646-A69C-3322433BD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846" y="1778000"/>
            <a:ext cx="386715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34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29D1F-A81D-0BBA-5EA4-853067472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FE124-A414-C8B1-A859-18269DC31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B3B3BE-ECE0-5BDC-CCB3-92FAE2FA4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F5BBC4-8DFB-8F51-BEA2-FA2BE3C11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94379-36F8-5C44-8D19-058CB846FBBE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4" descr="1280px-Aqueduct_of_Segovia_08.jpg">
            <a:extLst>
              <a:ext uri="{FF2B5EF4-FFF2-40B4-BE49-F238E27FC236}">
                <a16:creationId xmlns:a16="http://schemas.microsoft.com/office/drawing/2014/main" id="{9F6E679B-6A8E-C3BD-737A-036B5B6C1E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78" y="263951"/>
            <a:ext cx="5289943" cy="3967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L_commons_vaulted_ceiling.jpg">
            <a:extLst>
              <a:ext uri="{FF2B5EF4-FFF2-40B4-BE49-F238E27FC236}">
                <a16:creationId xmlns:a16="http://schemas.microsoft.com/office/drawing/2014/main" id="{7FBF88AE-479A-F535-6DDC-0194F4CCFC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492" y="2080708"/>
            <a:ext cx="6121007" cy="4078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506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smtClean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1781</TotalTime>
  <Words>604</Words>
  <Application>Microsoft Macintosh PowerPoint</Application>
  <PresentationFormat>On-screen Show (4:3)</PresentationFormat>
  <Paragraphs>120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Arial Black</vt:lpstr>
      <vt:lpstr>Calibri</vt:lpstr>
      <vt:lpstr>Lato</vt:lpstr>
      <vt:lpstr>Times</vt:lpstr>
      <vt:lpstr>Times New Roman</vt:lpstr>
      <vt:lpstr>Office Theme</vt:lpstr>
      <vt:lpstr>The Large-Scale Structure of Inductive Inference</vt:lpstr>
      <vt:lpstr> </vt:lpstr>
      <vt:lpstr>Inductive Inferences Warranted Exclusively by Background Facts</vt:lpstr>
      <vt:lpstr>Inductive Support for warranting facts?</vt:lpstr>
      <vt:lpstr>Main Claims</vt:lpstr>
      <vt:lpstr>1. </vt:lpstr>
      <vt:lpstr>??? Hierarchical structure of inductive support ???</vt:lpstr>
      <vt:lpstr>Non-hierarchical structure of inductive support</vt:lpstr>
      <vt:lpstr>PowerPoint Presentation</vt:lpstr>
      <vt:lpstr>2. </vt:lpstr>
      <vt:lpstr>But How…?</vt:lpstr>
      <vt:lpstr>But How…?</vt:lpstr>
      <vt:lpstr>The Problem of Induction</vt:lpstr>
      <vt:lpstr>Regress Formulation </vt:lpstr>
      <vt:lpstr>Yes, But …</vt:lpstr>
      <vt:lpstr> </vt:lpstr>
      <vt:lpstr>Conclusion: A distributed warrant for inductive inference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Norton, John D</dc:creator>
  <cp:lastModifiedBy>Norton, John D</cp:lastModifiedBy>
  <cp:revision>148</cp:revision>
  <dcterms:created xsi:type="dcterms:W3CDTF">2022-11-20T17:04:43Z</dcterms:created>
  <dcterms:modified xsi:type="dcterms:W3CDTF">2024-05-25T14:56:07Z</dcterms:modified>
</cp:coreProperties>
</file>