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416" r:id="rId3"/>
    <p:sldId id="325" r:id="rId4"/>
    <p:sldId id="326" r:id="rId5"/>
    <p:sldId id="327" r:id="rId6"/>
    <p:sldId id="301" r:id="rId7"/>
    <p:sldId id="307" r:id="rId8"/>
    <p:sldId id="290" r:id="rId9"/>
    <p:sldId id="321" r:id="rId10"/>
    <p:sldId id="276" r:id="rId11"/>
    <p:sldId id="314" r:id="rId12"/>
    <p:sldId id="315" r:id="rId13"/>
    <p:sldId id="316" r:id="rId14"/>
    <p:sldId id="329" r:id="rId15"/>
    <p:sldId id="292" r:id="rId16"/>
    <p:sldId id="260" r:id="rId17"/>
    <p:sldId id="413" r:id="rId18"/>
    <p:sldId id="267" r:id="rId19"/>
    <p:sldId id="310" r:id="rId20"/>
    <p:sldId id="309" r:id="rId21"/>
    <p:sldId id="269" r:id="rId22"/>
    <p:sldId id="319" r:id="rId23"/>
    <p:sldId id="294" r:id="rId24"/>
    <p:sldId id="281" r:id="rId25"/>
    <p:sldId id="282" r:id="rId26"/>
    <p:sldId id="330" r:id="rId27"/>
    <p:sldId id="414" r:id="rId28"/>
    <p:sldId id="412" r:id="rId29"/>
    <p:sldId id="318" r:id="rId30"/>
    <p:sldId id="415" r:id="rId31"/>
    <p:sldId id="411" r:id="rId32"/>
    <p:sldId id="317" r:id="rId33"/>
    <p:sldId id="333" r:id="rId34"/>
    <p:sldId id="334" r:id="rId35"/>
    <p:sldId id="335" r:id="rId36"/>
    <p:sldId id="336" r:id="rId37"/>
    <p:sldId id="298" r:id="rId38"/>
    <p:sldId id="289" r:id="rId39"/>
    <p:sldId id="262" r:id="rId40"/>
    <p:sldId id="264" r:id="rId41"/>
    <p:sldId id="265" r:id="rId42"/>
    <p:sldId id="287" r:id="rId43"/>
    <p:sldId id="288" r:id="rId44"/>
    <p:sldId id="28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3">
          <p15:clr>
            <a:srgbClr val="A4A3A4"/>
          </p15:clr>
        </p15:guide>
        <p15:guide id="2" orient="horz" pos="3537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1952">
          <p15:clr>
            <a:srgbClr val="A4A3A4"/>
          </p15:clr>
        </p15:guide>
        <p15:guide id="5" orient="horz" pos="3595">
          <p15:clr>
            <a:srgbClr val="A4A3A4"/>
          </p15:clr>
        </p15:guide>
        <p15:guide id="6" orient="horz" pos="2627">
          <p15:clr>
            <a:srgbClr val="A4A3A4"/>
          </p15:clr>
        </p15:guide>
        <p15:guide id="7" pos="3306">
          <p15:clr>
            <a:srgbClr val="A4A3A4"/>
          </p15:clr>
        </p15:guide>
        <p15:guide id="8" pos="10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64"/>
    <a:srgbClr val="FFDCFF"/>
    <a:srgbClr val="F90009"/>
    <a:srgbClr val="FFC8FF"/>
    <a:srgbClr val="FFC8DC"/>
    <a:srgbClr val="C8FFC8"/>
    <a:srgbClr val="FF00FF"/>
    <a:srgbClr val="0054CF"/>
    <a:srgbClr val="FFDDB9"/>
    <a:srgbClr val="B4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9" autoAdjust="0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1472" y="184"/>
      </p:cViewPr>
      <p:guideLst>
        <p:guide orient="horz" pos="3903"/>
        <p:guide orient="horz" pos="3537"/>
        <p:guide orient="horz" pos="1136"/>
        <p:guide orient="horz" pos="1952"/>
        <p:guide orient="horz" pos="3595"/>
        <p:guide orient="horz" pos="2627"/>
        <p:guide pos="3306"/>
        <p:guide pos="10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FD82-ABC6-0942-A34E-C3102A5459C9}" type="datetimeFigureOut">
              <a:rPr lang="en-US" smtClean="0"/>
              <a:pPr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243F-FD6E-2B47-8348-6709CB839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1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14520-B1D1-874C-9975-2C65DA8A5F34}" type="datetimeFigureOut">
              <a:rPr lang="en-US" smtClean="0"/>
              <a:pPr/>
              <a:t>7/25/25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FE0E-3B7B-5848-A873-0FBF12BCB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FB8A-2760-A04B-8A43-991B27842FC0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D364-6667-D64C-89BF-8C963D3F572B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F4E-E96B-0248-BA71-5A5AF29E72BA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74B8-0607-C542-8597-F104C6055461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FF-AF59-B446-ABDB-FCE8239593C3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C42-E210-894F-BF58-84FFDC2F54B6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73B-3B5A-3545-9A4D-DCA4069D0A99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7BE4-401F-A94B-AD73-01F3E7BA9D99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878-B091-2141-9501-BDA59B248F1E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8A8D-A15F-C14B-B18F-4255D24A50F3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FB43-8164-984A-990F-72C790E981F9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51731" cy="85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6169411"/>
            <a:ext cx="823764" cy="68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D9E7-6B43-BA41-A464-BA48025B2A62}" type="datetime1">
              <a:rPr lang="en-US" smtClean="0"/>
              <a:pPr/>
              <a:t>7/25/25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1" y="420511"/>
            <a:ext cx="7780149" cy="266935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Eternal Inflation</a:t>
            </a:r>
            <a:br>
              <a:rPr lang="en-US" sz="6000" dirty="0"/>
            </a:br>
            <a:r>
              <a:rPr lang="en-US" sz="6000" dirty="0"/>
              <a:t>When Probabilities Fail</a:t>
            </a:r>
            <a:endParaRPr lang="en-US" sz="1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>
                <a:latin typeface="Times"/>
                <a:cs typeface="Times"/>
              </a:rPr>
              <a:pPr/>
              <a:t>1</a:t>
            </a:fld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1891" y="2922533"/>
            <a:ext cx="3733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John D. Norton</a:t>
            </a:r>
          </a:p>
          <a:p>
            <a:r>
              <a:rPr lang="en-US" sz="2000" dirty="0">
                <a:latin typeface="Times"/>
                <a:cs typeface="Times"/>
              </a:rPr>
              <a:t>Department of History</a:t>
            </a:r>
          </a:p>
          <a:p>
            <a:r>
              <a:rPr lang="en-US" sz="2000" dirty="0">
                <a:latin typeface="Times"/>
                <a:cs typeface="Times"/>
              </a:rPr>
              <a:t>and Philosophy of Science</a:t>
            </a:r>
          </a:p>
          <a:p>
            <a:r>
              <a:rPr lang="en-US" sz="2000" dirty="0">
                <a:latin typeface="Times"/>
                <a:cs typeface="Times"/>
              </a:rPr>
              <a:t>University of Pittsburgh</a:t>
            </a:r>
          </a:p>
        </p:txBody>
      </p:sp>
      <p:pic>
        <p:nvPicPr>
          <p:cNvPr id="9" name="Content Placeholder 7" descr="A close-up of red and blue circles&#10;&#10;AI-generated content may be incorrect.">
            <a:extLst>
              <a:ext uri="{FF2B5EF4-FFF2-40B4-BE49-F238E27FC236}">
                <a16:creationId xmlns:a16="http://schemas.microsoft.com/office/drawing/2014/main" id="{EF242BCB-DFEE-28DD-F225-811B874B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5" y="2922533"/>
            <a:ext cx="4958692" cy="311405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3A834D-3C58-4976-0AE0-51AA171B1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9702" y="2576965"/>
            <a:ext cx="5729439" cy="3785652"/>
            <a:chOff x="719702" y="2576965"/>
            <a:chExt cx="5729439" cy="3785652"/>
          </a:xfrm>
        </p:grpSpPr>
        <p:sp>
          <p:nvSpPr>
            <p:cNvPr id="7" name="Freeform 6"/>
            <p:cNvSpPr/>
            <p:nvPr/>
          </p:nvSpPr>
          <p:spPr>
            <a:xfrm flipH="1">
              <a:off x="719702" y="4537384"/>
              <a:ext cx="5591551" cy="863601"/>
            </a:xfrm>
            <a:custGeom>
              <a:avLst/>
              <a:gdLst>
                <a:gd name="connsiteX0" fmla="*/ 70203 w 3427205"/>
                <a:gd name="connsiteY0" fmla="*/ 0 h 957264"/>
                <a:gd name="connsiteX1" fmla="*/ 3427205 w 3427205"/>
                <a:gd name="connsiteY1" fmla="*/ 51054 h 957264"/>
                <a:gd name="connsiteX2" fmla="*/ 3344237 w 3427205"/>
                <a:gd name="connsiteY2" fmla="*/ 957264 h 957264"/>
                <a:gd name="connsiteX3" fmla="*/ 0 w 3427205"/>
                <a:gd name="connsiteY3" fmla="*/ 740284 h 957264"/>
                <a:gd name="connsiteX4" fmla="*/ 70203 w 3427205"/>
                <a:gd name="connsiteY4" fmla="*/ 0 h 9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205" h="957264">
                  <a:moveTo>
                    <a:pt x="70203" y="0"/>
                  </a:moveTo>
                  <a:lnTo>
                    <a:pt x="3427205" y="51054"/>
                  </a:lnTo>
                  <a:lnTo>
                    <a:pt x="3344237" y="957264"/>
                  </a:lnTo>
                  <a:lnTo>
                    <a:pt x="0" y="740284"/>
                  </a:lnTo>
                  <a:lnTo>
                    <a:pt x="70203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3765" y="2576965"/>
              <a:ext cx="562537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 (2000, p. 568; 2007, p. 11)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	“However, as soon as one attempts to define probabilities in an eternally inflating </a:t>
              </a:r>
              <a:r>
                <a:rPr lang="en-US" dirty="0" err="1">
                  <a:latin typeface="Times"/>
                  <a:cs typeface="Times"/>
                </a:rPr>
                <a:t>spacetime</a:t>
              </a:r>
              <a:r>
                <a:rPr lang="en-US" dirty="0">
                  <a:latin typeface="Times"/>
                  <a:cs typeface="Times"/>
                </a:rPr>
                <a:t>, one discovers ambiguities. The problem is that the sample space is infinite, in that an eternally inflating universe produces an infinite number of pocket universes. The </a:t>
              </a:r>
              <a:r>
                <a:rPr lang="en-US" sz="2000" dirty="0">
                  <a:latin typeface="Times"/>
                  <a:cs typeface="Times"/>
                </a:rPr>
                <a:t>fraction of universes with any particular property is therefore equal to infinity divided by infinity—a meaningless ratio.</a:t>
              </a:r>
              <a:r>
                <a:rPr lang="en-US" dirty="0">
                  <a:latin typeface="Times"/>
                  <a:cs typeface="Times"/>
                </a:rPr>
                <a:t> To obtain a well-defined answer, one needs to invoke some method of regularization.”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 (2000, p. 568; 2007, p. 11)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25257" y="1342571"/>
            <a:ext cx="3559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"/>
                <a:cs typeface="Times"/>
              </a:rPr>
              <a:t>What is the probability that a pocket universe is </a:t>
            </a:r>
            <a:r>
              <a:rPr lang="en-US" sz="2800" i="1" dirty="0">
                <a:latin typeface="Times"/>
                <a:cs typeface="Times"/>
              </a:rPr>
              <a:t>like</a:t>
            </a:r>
            <a:r>
              <a:rPr lang="en-US" sz="2800" dirty="0">
                <a:latin typeface="Times"/>
                <a:cs typeface="Times"/>
              </a:rPr>
              <a:t> our universe?</a:t>
            </a:r>
          </a:p>
        </p:txBody>
      </p:sp>
    </p:spTree>
    <p:extLst>
      <p:ext uri="{BB962C8B-B14F-4D97-AF65-F5344CB8AC3E}">
        <p14:creationId xmlns:p14="http://schemas.microsoft.com/office/powerpoint/2010/main" val="18993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8300" y="68611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" y="274639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Counting Argument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Guth_frag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33715"/>
            <a:ext cx="8643258" cy="44236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59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8300" y="68611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" y="274639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Counting Argument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3765" y="1410678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1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2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3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4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5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6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7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8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9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is-IS" sz="4800" b="1" dirty="0">
                <a:latin typeface="Times"/>
                <a:cs typeface="Times"/>
              </a:rPr>
              <a:t>…</a:t>
            </a:r>
            <a:endParaRPr lang="en-US" sz="4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429" y="2256190"/>
            <a:ext cx="206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Half are </a:t>
            </a:r>
            <a:r>
              <a:rPr lang="en-US" sz="2800" i="1" dirty="0">
                <a:latin typeface="Times"/>
                <a:cs typeface="Times"/>
              </a:rPr>
              <a:t>odd.</a:t>
            </a:r>
            <a:endParaRPr lang="en-US" sz="2800" dirty="0">
              <a:latin typeface="Times"/>
              <a:cs typeface="Time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3765" y="3148818"/>
            <a:ext cx="6614311" cy="1354217"/>
            <a:chOff x="823765" y="3148818"/>
            <a:chExt cx="6614311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823765" y="3148818"/>
              <a:ext cx="66143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1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3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2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5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7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4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9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11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6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is-IS" sz="4800" b="1" dirty="0">
                  <a:latin typeface="Times"/>
                  <a:cs typeface="Times"/>
                </a:rPr>
                <a:t>…</a:t>
              </a:r>
              <a:endParaRPr lang="en-US" sz="4800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1843" y="3979815"/>
              <a:ext cx="300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Two-thirds are </a:t>
              </a:r>
              <a:r>
                <a:rPr lang="en-US" sz="2800" i="1" dirty="0">
                  <a:latin typeface="Times"/>
                  <a:cs typeface="Times"/>
                </a:rPr>
                <a:t>odd.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429" y="4746171"/>
            <a:ext cx="7111948" cy="800404"/>
            <a:chOff x="689429" y="4746171"/>
            <a:chExt cx="7111948" cy="80040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9429" y="4746171"/>
              <a:ext cx="710474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36171" y="5023355"/>
              <a:ext cx="6865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Therefore, Probability(</a:t>
              </a:r>
              <a:r>
                <a:rPr lang="en-US" sz="2800" i="1" dirty="0">
                  <a:latin typeface="Times"/>
                  <a:cs typeface="Times"/>
                </a:rPr>
                <a:t>odd</a:t>
              </a:r>
              <a:r>
                <a:rPr lang="en-US" sz="2800" dirty="0">
                  <a:latin typeface="Times"/>
                  <a:cs typeface="Times"/>
                </a:rPr>
                <a:t>) cannot be defined</a:t>
              </a:r>
              <a:r>
                <a:rPr lang="en-US" sz="2800" i="1" dirty="0">
                  <a:latin typeface="Times"/>
                  <a:cs typeface="Times"/>
                </a:rPr>
                <a:t>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46514" y="2540000"/>
            <a:ext cx="5805715" cy="1074057"/>
          </a:xfrm>
          <a:custGeom>
            <a:avLst/>
            <a:gdLst>
              <a:gd name="connsiteX0" fmla="*/ 188686 w 5805715"/>
              <a:gd name="connsiteY0" fmla="*/ 0 h 957943"/>
              <a:gd name="connsiteX1" fmla="*/ 5805715 w 5805715"/>
              <a:gd name="connsiteY1" fmla="*/ 14514 h 957943"/>
              <a:gd name="connsiteX2" fmla="*/ 5791200 w 5805715"/>
              <a:gd name="connsiteY2" fmla="*/ 798286 h 957943"/>
              <a:gd name="connsiteX3" fmla="*/ 0 w 5805715"/>
              <a:gd name="connsiteY3" fmla="*/ 957943 h 957943"/>
              <a:gd name="connsiteX4" fmla="*/ 188686 w 5805715"/>
              <a:gd name="connsiteY4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5" h="957943">
                <a:moveTo>
                  <a:pt x="188686" y="0"/>
                </a:moveTo>
                <a:lnTo>
                  <a:pt x="5805715" y="14514"/>
                </a:lnTo>
                <a:lnTo>
                  <a:pt x="5791200" y="798286"/>
                </a:lnTo>
                <a:lnTo>
                  <a:pt x="0" y="957943"/>
                </a:lnTo>
                <a:lnTo>
                  <a:pt x="188686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274929" y="34228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Impossible?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257" y="1364342"/>
            <a:ext cx="6226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	In an eternally inflating universe, anything that can happen will happen; in fact, it will happen an infinite number of times. Thus, the question of what is possible becomes trivial -- anything is possible, unless it violates some absolute conservation law.</a:t>
            </a:r>
          </a:p>
          <a:p>
            <a:r>
              <a:rPr lang="en-US" sz="2400" dirty="0">
                <a:latin typeface="Times"/>
                <a:cs typeface="Times"/>
              </a:rPr>
              <a:t>To extract predictions from the theory, we must therefore learn to distinguish the probable from the improbable.</a:t>
            </a:r>
          </a:p>
          <a:p>
            <a:pPr algn="r"/>
            <a:r>
              <a:rPr lang="en-US" dirty="0" err="1">
                <a:latin typeface="Times"/>
                <a:cs typeface="Times"/>
              </a:rPr>
              <a:t>Guth</a:t>
            </a:r>
            <a:r>
              <a:rPr lang="en-US" dirty="0">
                <a:latin typeface="Times"/>
                <a:cs typeface="Times"/>
              </a:rPr>
              <a:t> (2000, §6, 2007, §4)</a:t>
            </a:r>
            <a:endParaRPr lang="en-US" sz="1600" dirty="0">
              <a:latin typeface="Times"/>
              <a:cs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4857" y="4209143"/>
            <a:ext cx="4934856" cy="2215992"/>
            <a:chOff x="1124857" y="4209143"/>
            <a:chExt cx="4934856" cy="2215992"/>
          </a:xfrm>
        </p:grpSpPr>
        <p:sp>
          <p:nvSpPr>
            <p:cNvPr id="9" name="Freeform 8"/>
            <p:cNvSpPr/>
            <p:nvPr/>
          </p:nvSpPr>
          <p:spPr>
            <a:xfrm rot="10800000">
              <a:off x="1306286" y="5029199"/>
              <a:ext cx="4608286" cy="957943"/>
            </a:xfrm>
            <a:custGeom>
              <a:avLst/>
              <a:gdLst>
                <a:gd name="connsiteX0" fmla="*/ 188686 w 5805715"/>
                <a:gd name="connsiteY0" fmla="*/ 0 h 957943"/>
                <a:gd name="connsiteX1" fmla="*/ 5805715 w 5805715"/>
                <a:gd name="connsiteY1" fmla="*/ 14514 h 957943"/>
                <a:gd name="connsiteX2" fmla="*/ 5791200 w 5805715"/>
                <a:gd name="connsiteY2" fmla="*/ 798286 h 957943"/>
                <a:gd name="connsiteX3" fmla="*/ 0 w 5805715"/>
                <a:gd name="connsiteY3" fmla="*/ 957943 h 957943"/>
                <a:gd name="connsiteX4" fmla="*/ 188686 w 5805715"/>
                <a:gd name="connsiteY4" fmla="*/ 0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5715" h="957943">
                  <a:moveTo>
                    <a:pt x="188686" y="0"/>
                  </a:moveTo>
                  <a:lnTo>
                    <a:pt x="5805715" y="14514"/>
                  </a:lnTo>
                  <a:lnTo>
                    <a:pt x="5791200" y="798286"/>
                  </a:lnTo>
                  <a:lnTo>
                    <a:pt x="0" y="957943"/>
                  </a:lnTo>
                  <a:lnTo>
                    <a:pt x="18868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4857" y="4209143"/>
              <a:ext cx="4934856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And if inflation produces a multiverse in which, to quote a previous statement from one of the responding authors (</a:t>
              </a:r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), “anything that can happen will happen”</a:t>
              </a:r>
              <a:r>
                <a:rPr lang="en-US" sz="2400" dirty="0">
                  <a:latin typeface="Times"/>
                  <a:cs typeface="Times"/>
                </a:rPr>
                <a:t>—it makes no sense whatsoever to talk about predictions.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Ijjas</a:t>
              </a:r>
              <a:r>
                <a:rPr lang="en-US" dirty="0">
                  <a:latin typeface="Times"/>
                  <a:cs typeface="Times"/>
                </a:rPr>
                <a:t>, Steinhardt and Loeb (2017)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4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V="1">
            <a:off x="274929" y="34228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Impossible?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24857" y="4209143"/>
            <a:ext cx="4934856" cy="2215992"/>
            <a:chOff x="1124857" y="4209143"/>
            <a:chExt cx="4934856" cy="2215992"/>
          </a:xfrm>
        </p:grpSpPr>
        <p:sp>
          <p:nvSpPr>
            <p:cNvPr id="9" name="Freeform 8"/>
            <p:cNvSpPr/>
            <p:nvPr/>
          </p:nvSpPr>
          <p:spPr>
            <a:xfrm rot="10800000">
              <a:off x="1306286" y="5029199"/>
              <a:ext cx="4608286" cy="957943"/>
            </a:xfrm>
            <a:custGeom>
              <a:avLst/>
              <a:gdLst>
                <a:gd name="connsiteX0" fmla="*/ 188686 w 5805715"/>
                <a:gd name="connsiteY0" fmla="*/ 0 h 957943"/>
                <a:gd name="connsiteX1" fmla="*/ 5805715 w 5805715"/>
                <a:gd name="connsiteY1" fmla="*/ 14514 h 957943"/>
                <a:gd name="connsiteX2" fmla="*/ 5791200 w 5805715"/>
                <a:gd name="connsiteY2" fmla="*/ 798286 h 957943"/>
                <a:gd name="connsiteX3" fmla="*/ 0 w 5805715"/>
                <a:gd name="connsiteY3" fmla="*/ 957943 h 957943"/>
                <a:gd name="connsiteX4" fmla="*/ 188686 w 5805715"/>
                <a:gd name="connsiteY4" fmla="*/ 0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5715" h="957943">
                  <a:moveTo>
                    <a:pt x="188686" y="0"/>
                  </a:moveTo>
                  <a:lnTo>
                    <a:pt x="5805715" y="14514"/>
                  </a:lnTo>
                  <a:lnTo>
                    <a:pt x="5791200" y="798286"/>
                  </a:lnTo>
                  <a:lnTo>
                    <a:pt x="0" y="957943"/>
                  </a:lnTo>
                  <a:lnTo>
                    <a:pt x="18868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4857" y="4209143"/>
              <a:ext cx="4934856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And if inflation produces a multiverse in which, to quote a previous statement from one of the responding authors (</a:t>
              </a:r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), “anything that can happen will happen”</a:t>
              </a:r>
              <a:r>
                <a:rPr lang="en-US" sz="2400" dirty="0">
                  <a:latin typeface="Times"/>
                  <a:cs typeface="Times"/>
                </a:rPr>
                <a:t>—it makes no sense whatsoever to talk about predictions.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Ijjas</a:t>
              </a:r>
              <a:r>
                <a:rPr lang="en-US" dirty="0">
                  <a:latin typeface="Times"/>
                  <a:cs typeface="Times"/>
                </a:rPr>
                <a:t>, Steinhardt and Loeb (2017)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9429" y="1240970"/>
            <a:ext cx="8186057" cy="2765051"/>
            <a:chOff x="689429" y="1240970"/>
            <a:chExt cx="8186057" cy="2765051"/>
          </a:xfrm>
        </p:grpSpPr>
        <p:sp>
          <p:nvSpPr>
            <p:cNvPr id="13" name="32-Point Star 12"/>
            <p:cNvSpPr/>
            <p:nvPr/>
          </p:nvSpPr>
          <p:spPr>
            <a:xfrm>
              <a:off x="689429" y="1240970"/>
              <a:ext cx="8186057" cy="2765051"/>
            </a:xfrm>
            <a:prstGeom prst="star32">
              <a:avLst>
                <a:gd name="adj" fmla="val 38288"/>
              </a:avLst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6343" y="1930399"/>
              <a:ext cx="54210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"/>
                  <a:cs typeface="Times"/>
                </a:rPr>
                <a:t>Probabilistic</a:t>
              </a:r>
              <a:r>
                <a:rPr lang="en-US" sz="3200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prediction is impossible</a:t>
              </a:r>
              <a:r>
                <a:rPr lang="en-US" dirty="0">
                  <a:latin typeface="Times"/>
                  <a:cs typeface="Times"/>
                </a:rPr>
                <a:t> because a probabilistic logic is not the inductive logic warranted by background facts.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9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680736" y="165064"/>
            <a:ext cx="6133673" cy="6004347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  <a:gd name="connsiteX0" fmla="*/ 5012844 w 7583010"/>
              <a:gd name="connsiteY0" fmla="*/ 0 h 6304739"/>
              <a:gd name="connsiteX1" fmla="*/ 7583010 w 7583010"/>
              <a:gd name="connsiteY1" fmla="*/ 3584458 h 6304739"/>
              <a:gd name="connsiteX2" fmla="*/ 5666658 w 7583010"/>
              <a:gd name="connsiteY2" fmla="*/ 6304739 h 6304739"/>
              <a:gd name="connsiteX3" fmla="*/ 0 w 7583010"/>
              <a:gd name="connsiteY3" fmla="*/ 3355115 h 6304739"/>
              <a:gd name="connsiteX4" fmla="*/ 5012844 w 7583010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010" h="6304739">
                <a:moveTo>
                  <a:pt x="5012844" y="0"/>
                </a:moveTo>
                <a:lnTo>
                  <a:pt x="7583010" y="3584458"/>
                </a:lnTo>
                <a:lnTo>
                  <a:pt x="5666658" y="6304739"/>
                </a:lnTo>
                <a:lnTo>
                  <a:pt x="0" y="3355115"/>
                </a:lnTo>
                <a:lnTo>
                  <a:pt x="501284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8" y="1387302"/>
            <a:ext cx="6663639" cy="3043782"/>
          </a:xfrm>
        </p:spPr>
        <p:txBody>
          <a:bodyPr>
            <a:noAutofit/>
          </a:bodyPr>
          <a:lstStyle/>
          <a:p>
            <a:pPr algn="r"/>
            <a:r>
              <a:rPr lang="en-US" sz="8800" dirty="0"/>
              <a:t>An infinite lottery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2150" y="4254500"/>
            <a:ext cx="4741373" cy="1505098"/>
          </a:xfrm>
          <a:custGeom>
            <a:avLst/>
            <a:gdLst>
              <a:gd name="connsiteX0" fmla="*/ 254000 w 5086350"/>
              <a:gd name="connsiteY0" fmla="*/ 0 h 1447800"/>
              <a:gd name="connsiteX1" fmla="*/ 5086350 w 5086350"/>
              <a:gd name="connsiteY1" fmla="*/ 95250 h 1447800"/>
              <a:gd name="connsiteX2" fmla="*/ 5067300 w 5086350"/>
              <a:gd name="connsiteY2" fmla="*/ 1447800 h 1447800"/>
              <a:gd name="connsiteX3" fmla="*/ 0 w 5086350"/>
              <a:gd name="connsiteY3" fmla="*/ 1225550 h 1447800"/>
              <a:gd name="connsiteX4" fmla="*/ 254000 w 508635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0" h="1447800">
                <a:moveTo>
                  <a:pt x="254000" y="0"/>
                </a:moveTo>
                <a:lnTo>
                  <a:pt x="5086350" y="95250"/>
                </a:lnTo>
                <a:lnTo>
                  <a:pt x="5067300" y="1447800"/>
                </a:lnTo>
                <a:lnTo>
                  <a:pt x="0" y="1225550"/>
                </a:lnTo>
                <a:lnTo>
                  <a:pt x="254000" y="0"/>
                </a:lnTo>
                <a:close/>
              </a:path>
            </a:pathLst>
          </a:custGeom>
          <a:solidFill>
            <a:srgbClr val="CB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306388"/>
            <a:ext cx="5538787" cy="10033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  <a:ea typeface="ＭＳ Ｐゴシック" charset="0"/>
              </a:rPr>
              <a:t>An infinite lottery machine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sp>
        <p:nvSpPr>
          <p:cNvPr id="28694" name="TextBox 30"/>
          <p:cNvSpPr txBox="1">
            <a:spLocks noChangeArrowheads="1"/>
          </p:cNvSpPr>
          <p:nvPr/>
        </p:nvSpPr>
        <p:spPr bwMode="auto">
          <a:xfrm>
            <a:off x="3133350" y="4169479"/>
            <a:ext cx="5083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Times" charset="0"/>
                <a:cs typeface="Times" charset="0"/>
              </a:rPr>
              <a:t>Fair selection made among infinitely many balls 1, 2, 3, </a:t>
            </a:r>
            <a:r>
              <a:rPr lang="is-IS" dirty="0">
                <a:latin typeface="Times" charset="0"/>
                <a:cs typeface="Times" charset="0"/>
              </a:rPr>
              <a:t>… </a:t>
            </a:r>
          </a:p>
          <a:p>
            <a:pPr algn="ctr" eaLnBrk="1" hangingPunct="1"/>
            <a:r>
              <a:rPr lang="is-IS" dirty="0">
                <a:latin typeface="Times" charset="0"/>
                <a:cs typeface="Times" charset="0"/>
              </a:rPr>
              <a:t>= without favor to any number or numbers.</a:t>
            </a:r>
            <a:endParaRPr lang="en-US" dirty="0">
              <a:latin typeface="Times" charset="0"/>
              <a:cs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840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“Choosing without favor”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97533" y="1015299"/>
            <a:ext cx="37422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≠ </a:t>
            </a:r>
            <a:r>
              <a:rPr lang="en-US" dirty="0">
                <a:latin typeface="Times"/>
                <a:cs typeface="Times"/>
              </a:rPr>
              <a:t>each outcome has equal probability.</a:t>
            </a:r>
          </a:p>
          <a:p>
            <a:r>
              <a:rPr lang="en-US" dirty="0">
                <a:latin typeface="Times"/>
                <a:cs typeface="Times"/>
              </a:rPr>
              <a:t>Probability may not be well-defined.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503" y="1346199"/>
            <a:ext cx="446289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"/>
                <a:cs typeface="Times"/>
              </a:rPr>
              <a:t>Label independence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All true statements pertinent to the chances of different outcomes remain true when the labels are arbitrarily permuted.</a:t>
            </a:r>
            <a:r>
              <a:rPr lang="en-US" sz="2000" dirty="0">
                <a:effectLst/>
                <a:latin typeface="Times"/>
                <a:cs typeface="Times"/>
              </a:rPr>
              <a:t> </a:t>
            </a:r>
            <a:endParaRPr lang="en-US" sz="2000" dirty="0">
              <a:latin typeface="Times"/>
              <a:cs typeface="Time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31487" y="3029978"/>
            <a:ext cx="2229487" cy="3013717"/>
            <a:chOff x="531487" y="3029978"/>
            <a:chExt cx="2229487" cy="3013717"/>
          </a:xfrm>
        </p:grpSpPr>
        <p:sp>
          <p:nvSpPr>
            <p:cNvPr id="9" name="Oval 8"/>
            <p:cNvSpPr/>
            <p:nvPr/>
          </p:nvSpPr>
          <p:spPr>
            <a:xfrm>
              <a:off x="531487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1626952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619068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685411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6319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20480040">
              <a:off x="1121182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975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0559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7987" y="41688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4082" y="418261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613147" y="409978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9503" y="5397364"/>
              <a:ext cx="179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“1 or 2 have the same chance.”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43349" y="3029978"/>
            <a:ext cx="2229487" cy="3013717"/>
            <a:chOff x="3343349" y="3029978"/>
            <a:chExt cx="2229487" cy="3013717"/>
          </a:xfrm>
        </p:grpSpPr>
        <p:sp>
          <p:nvSpPr>
            <p:cNvPr id="21" name="Oval 20"/>
            <p:cNvSpPr/>
            <p:nvPr/>
          </p:nvSpPr>
          <p:spPr>
            <a:xfrm>
              <a:off x="3343349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0800000">
              <a:off x="4438814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4430930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3497273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98181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20480040">
              <a:off x="3933044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74837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8641" y="4156627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9849" y="32959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9849" y="418268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4438812" y="409978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41495" y="5397364"/>
              <a:ext cx="179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“1 or 2 have the same chance.”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30445" y="3029978"/>
            <a:ext cx="2229487" cy="3013717"/>
            <a:chOff x="6130445" y="3029978"/>
            <a:chExt cx="2229487" cy="3013717"/>
          </a:xfrm>
        </p:grpSpPr>
        <p:sp>
          <p:nvSpPr>
            <p:cNvPr id="31" name="Oval 30"/>
            <p:cNvSpPr/>
            <p:nvPr/>
          </p:nvSpPr>
          <p:spPr>
            <a:xfrm>
              <a:off x="6130445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7225910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5400000">
              <a:off x="7218026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6200000">
              <a:off x="6284369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85277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20480040">
              <a:off x="6720140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3040" y="418261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1551" y="32959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39337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9337" y="418268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225908" y="410082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18262" y="5397364"/>
              <a:ext cx="179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“1 or 2 have the same chance.”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4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01174" y="4169479"/>
            <a:ext cx="4829894" cy="1384995"/>
            <a:chOff x="3301174" y="4169479"/>
            <a:chExt cx="4829894" cy="1384995"/>
          </a:xfrm>
        </p:grpSpPr>
        <p:sp>
          <p:nvSpPr>
            <p:cNvPr id="5" name="Freeform 4"/>
            <p:cNvSpPr/>
            <p:nvPr/>
          </p:nvSpPr>
          <p:spPr bwMode="auto">
            <a:xfrm>
              <a:off x="3301174" y="4169480"/>
              <a:ext cx="4829894" cy="1384994"/>
            </a:xfrm>
            <a:custGeom>
              <a:avLst/>
              <a:gdLst>
                <a:gd name="connsiteX0" fmla="*/ 254000 w 5086350"/>
                <a:gd name="connsiteY0" fmla="*/ 0 h 1447800"/>
                <a:gd name="connsiteX1" fmla="*/ 5086350 w 5086350"/>
                <a:gd name="connsiteY1" fmla="*/ 95250 h 1447800"/>
                <a:gd name="connsiteX2" fmla="*/ 5067300 w 5086350"/>
                <a:gd name="connsiteY2" fmla="*/ 1447800 h 1447800"/>
                <a:gd name="connsiteX3" fmla="*/ 0 w 5086350"/>
                <a:gd name="connsiteY3" fmla="*/ 1225550 h 1447800"/>
                <a:gd name="connsiteX4" fmla="*/ 254000 w 5086350"/>
                <a:gd name="connsiteY4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1447800">
                  <a:moveTo>
                    <a:pt x="254000" y="0"/>
                  </a:moveTo>
                  <a:lnTo>
                    <a:pt x="5086350" y="95250"/>
                  </a:lnTo>
                  <a:lnTo>
                    <a:pt x="5067300" y="1447800"/>
                  </a:lnTo>
                  <a:lnTo>
                    <a:pt x="0" y="12255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B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94" name="TextBox 30"/>
            <p:cNvSpPr txBox="1">
              <a:spLocks noChangeArrowheads="1"/>
            </p:cNvSpPr>
            <p:nvPr/>
          </p:nvSpPr>
          <p:spPr bwMode="auto">
            <a:xfrm>
              <a:off x="3380365" y="4169479"/>
              <a:ext cx="4589895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Times" charset="0"/>
                  <a:cs typeface="Times" charset="0"/>
                </a:rPr>
                <a:t>Permuting the labels on the balls has no effect on the chances of the outcomes. 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500743"/>
            <a:ext cx="5739266" cy="71845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  <a:ea typeface="ＭＳ Ｐゴシック" charset="0"/>
              </a:rPr>
              <a:t>“Choosing without favor.”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4046" y="5457370"/>
            <a:ext cx="3754924" cy="1161647"/>
            <a:chOff x="3534046" y="5457370"/>
            <a:chExt cx="3754924" cy="1161647"/>
          </a:xfrm>
        </p:grpSpPr>
        <p:sp>
          <p:nvSpPr>
            <p:cNvPr id="3" name="Freeform 2"/>
            <p:cNvSpPr/>
            <p:nvPr/>
          </p:nvSpPr>
          <p:spPr>
            <a:xfrm>
              <a:off x="3616876" y="5457370"/>
              <a:ext cx="3492631" cy="1161647"/>
            </a:xfrm>
            <a:custGeom>
              <a:avLst/>
              <a:gdLst>
                <a:gd name="connsiteX0" fmla="*/ 807584 w 3492631"/>
                <a:gd name="connsiteY0" fmla="*/ 0 h 1414910"/>
                <a:gd name="connsiteX1" fmla="*/ 0 w 3492631"/>
                <a:gd name="connsiteY1" fmla="*/ 1414910 h 1414910"/>
                <a:gd name="connsiteX2" fmla="*/ 3492631 w 3492631"/>
                <a:gd name="connsiteY2" fmla="*/ 1373498 h 1414910"/>
                <a:gd name="connsiteX3" fmla="*/ 1518535 w 3492631"/>
                <a:gd name="connsiteY3" fmla="*/ 13804 h 1414910"/>
                <a:gd name="connsiteX4" fmla="*/ 807584 w 3492631"/>
                <a:gd name="connsiteY4" fmla="*/ 0 h 14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631" h="1414910">
                  <a:moveTo>
                    <a:pt x="807584" y="0"/>
                  </a:moveTo>
                  <a:lnTo>
                    <a:pt x="0" y="1414910"/>
                  </a:lnTo>
                  <a:lnTo>
                    <a:pt x="3492631" y="1373498"/>
                  </a:lnTo>
                  <a:lnTo>
                    <a:pt x="1518535" y="13804"/>
                  </a:lnTo>
                  <a:lnTo>
                    <a:pt x="8075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34046" y="5667985"/>
              <a:ext cx="375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“Chance” is now generalized beyond probability. A general, as yet unspecified, measure of indefiniteness.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7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even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1453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1453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305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305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9937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157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009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009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48613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76742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948613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1" name="Oval 10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7" name="TextBox 100"/>
          <p:cNvSpPr txBox="1">
            <a:spLocks noChangeArrowheads="1"/>
          </p:cNvSpPr>
          <p:nvPr/>
        </p:nvSpPr>
        <p:spPr bwMode="auto">
          <a:xfrm>
            <a:off x="6923286" y="161461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61070" y="1004565"/>
            <a:ext cx="5732333" cy="662659"/>
            <a:chOff x="861070" y="1004565"/>
            <a:chExt cx="5732333" cy="662659"/>
          </a:xfrm>
        </p:grpSpPr>
        <p:sp>
          <p:nvSpPr>
            <p:cNvPr id="68" name="Rectangle 67"/>
            <p:cNvSpPr/>
            <p:nvPr/>
          </p:nvSpPr>
          <p:spPr>
            <a:xfrm>
              <a:off x="2045974" y="100456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59161" y="1020893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84441" y="1019079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89201" y="10087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86635" y="10087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1070" y="1102226"/>
              <a:ext cx="7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odd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0274" y="1797097"/>
            <a:ext cx="5829845" cy="661048"/>
            <a:chOff x="800274" y="1797097"/>
            <a:chExt cx="5829845" cy="661048"/>
          </a:xfrm>
        </p:grpSpPr>
        <p:sp>
          <p:nvSpPr>
            <p:cNvPr id="69" name="Rectangle 68"/>
            <p:cNvSpPr/>
            <p:nvPr/>
          </p:nvSpPr>
          <p:spPr>
            <a:xfrm>
              <a:off x="2046858" y="18118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8012" y="180614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61822" y="179709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83787" y="181006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98363" y="1900227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00274" y="1911991"/>
              <a:ext cx="830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even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5278" y="2988316"/>
            <a:ext cx="1904468" cy="2646915"/>
            <a:chOff x="425468" y="5028612"/>
            <a:chExt cx="1904468" cy="2646915"/>
          </a:xfrm>
        </p:grpSpPr>
        <p:sp>
          <p:nvSpPr>
            <p:cNvPr id="33" name="TextBox 32"/>
            <p:cNvSpPr txBox="1"/>
            <p:nvPr/>
          </p:nvSpPr>
          <p:spPr>
            <a:xfrm>
              <a:off x="529771" y="5028612"/>
              <a:ext cx="180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Not invariant under label permutation.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5468" y="5869767"/>
              <a:ext cx="1857829" cy="1805760"/>
            </a:xfrm>
            <a:prstGeom prst="mathMultiply">
              <a:avLst>
                <a:gd name="adj1" fmla="val 14486"/>
              </a:avLst>
            </a:prstGeom>
            <a:solidFill>
              <a:srgbClr val="FF0000">
                <a:alpha val="67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364014" y="2984567"/>
            <a:ext cx="1904468" cy="2646915"/>
            <a:chOff x="425468" y="5028612"/>
            <a:chExt cx="1904468" cy="2646915"/>
          </a:xfrm>
        </p:grpSpPr>
        <p:sp>
          <p:nvSpPr>
            <p:cNvPr id="151" name="TextBox 150"/>
            <p:cNvSpPr txBox="1"/>
            <p:nvPr/>
          </p:nvSpPr>
          <p:spPr>
            <a:xfrm>
              <a:off x="529771" y="5028612"/>
              <a:ext cx="180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Not invariant under label permutation.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468" y="5869767"/>
              <a:ext cx="1857829" cy="1805760"/>
            </a:xfrm>
            <a:prstGeom prst="mathMultiply">
              <a:avLst>
                <a:gd name="adj1" fmla="val 14486"/>
              </a:avLst>
            </a:prstGeom>
            <a:solidFill>
              <a:srgbClr val="FF0000">
                <a:alpha val="67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00" y="4308025"/>
            <a:ext cx="8532476" cy="830997"/>
            <a:chOff x="99100" y="4308025"/>
            <a:chExt cx="8532476" cy="830997"/>
          </a:xfrm>
        </p:grpSpPr>
        <p:sp>
          <p:nvSpPr>
            <p:cNvPr id="146" name="TextBox 98"/>
            <p:cNvSpPr txBox="1">
              <a:spLocks noChangeArrowheads="1"/>
            </p:cNvSpPr>
            <p:nvPr/>
          </p:nvSpPr>
          <p:spPr bwMode="auto">
            <a:xfrm>
              <a:off x="99100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>
                  <a:latin typeface="Times" charset="0"/>
                  <a:cs typeface="Times" charset="0"/>
                </a:rPr>
                <a:t>odd</a:t>
              </a:r>
              <a:r>
                <a:rPr lang="en-US" dirty="0">
                  <a:latin typeface="Times" charset="0"/>
                  <a:cs typeface="Times" charset="0"/>
                </a:rPr>
                <a:t>) &gt;</a:t>
              </a:r>
            </a:p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    Chance (</a:t>
              </a:r>
              <a:r>
                <a:rPr lang="en-US" i="1" dirty="0">
                  <a:latin typeface="Times" charset="0"/>
                  <a:cs typeface="Times" charset="0"/>
                </a:rPr>
                <a:t>even</a:t>
              </a:r>
              <a:r>
                <a:rPr lang="en-US" dirty="0">
                  <a:latin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147" name="TextBox 98"/>
            <p:cNvSpPr txBox="1">
              <a:spLocks noChangeArrowheads="1"/>
            </p:cNvSpPr>
            <p:nvPr/>
          </p:nvSpPr>
          <p:spPr bwMode="auto">
            <a:xfrm>
              <a:off x="6224439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>
                  <a:latin typeface="Times" charset="0"/>
                  <a:cs typeface="Times" charset="0"/>
                </a:rPr>
                <a:t>odd</a:t>
              </a:r>
              <a:r>
                <a:rPr lang="en-US" dirty="0">
                  <a:latin typeface="Times" charset="0"/>
                  <a:cs typeface="Times" charset="0"/>
                </a:rPr>
                <a:t>) &lt;</a:t>
              </a:r>
            </a:p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    Chance (</a:t>
              </a:r>
              <a:r>
                <a:rPr lang="en-US" i="1" dirty="0">
                  <a:latin typeface="Times" charset="0"/>
                  <a:cs typeface="Times" charset="0"/>
                </a:rPr>
                <a:t>even</a:t>
              </a:r>
              <a:r>
                <a:rPr lang="en-US" dirty="0">
                  <a:latin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63" name="TextBox 98"/>
            <p:cNvSpPr txBox="1">
              <a:spLocks noChangeArrowheads="1"/>
            </p:cNvSpPr>
            <p:nvPr/>
          </p:nvSpPr>
          <p:spPr bwMode="auto">
            <a:xfrm>
              <a:off x="3143407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>
                  <a:latin typeface="Times" charset="0"/>
                  <a:cs typeface="Times" charset="0"/>
                </a:rPr>
                <a:t>odd</a:t>
              </a:r>
              <a:r>
                <a:rPr lang="en-US" dirty="0">
                  <a:latin typeface="Times" charset="0"/>
                  <a:cs typeface="Times" charset="0"/>
                </a:rPr>
                <a:t>) =</a:t>
              </a:r>
            </a:p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    Chance (</a:t>
              </a:r>
              <a:r>
                <a:rPr lang="en-US" i="1" dirty="0">
                  <a:latin typeface="Times" charset="0"/>
                  <a:cs typeface="Times" charset="0"/>
                </a:rPr>
                <a:t>even</a:t>
              </a:r>
              <a:r>
                <a:rPr lang="en-US" dirty="0">
                  <a:latin typeface="Times" charset="0"/>
                  <a:cs typeface="Times" charset="0"/>
                </a:rPr>
                <a:t>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0732" y="4115010"/>
            <a:ext cx="3883762" cy="1309739"/>
            <a:chOff x="2578103" y="5375914"/>
            <a:chExt cx="3883762" cy="1309739"/>
          </a:xfrm>
        </p:grpSpPr>
        <p:sp>
          <p:nvSpPr>
            <p:cNvPr id="105" name="Freeform 104"/>
            <p:cNvSpPr/>
            <p:nvPr/>
          </p:nvSpPr>
          <p:spPr bwMode="auto">
            <a:xfrm rot="205784" flipH="1">
              <a:off x="2578103" y="5375914"/>
              <a:ext cx="3617476" cy="1309739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40" name="TextBox 98"/>
            <p:cNvSpPr txBox="1">
              <a:spLocks noChangeArrowheads="1"/>
            </p:cNvSpPr>
            <p:nvPr/>
          </p:nvSpPr>
          <p:spPr bwMode="auto">
            <a:xfrm>
              <a:off x="2720553" y="5403855"/>
              <a:ext cx="37413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dirty="0">
                  <a:latin typeface="Times" charset="0"/>
                  <a:cs typeface="Times" charset="0"/>
                </a:rPr>
                <a:t>Chance (</a:t>
              </a:r>
              <a:r>
                <a:rPr lang="en-US" sz="3600" i="1" dirty="0">
                  <a:latin typeface="Times" charset="0"/>
                  <a:cs typeface="Times" charset="0"/>
                </a:rPr>
                <a:t>odd</a:t>
              </a:r>
              <a:r>
                <a:rPr lang="en-US" sz="3600" dirty="0">
                  <a:latin typeface="Times" charset="0"/>
                  <a:cs typeface="Times" charset="0"/>
                </a:rPr>
                <a:t>) =</a:t>
              </a:r>
            </a:p>
            <a:p>
              <a:pPr eaLnBrk="1" hangingPunct="1"/>
              <a:r>
                <a:rPr lang="en-US" sz="3600" dirty="0">
                  <a:latin typeface="Times" charset="0"/>
                  <a:cs typeface="Times" charset="0"/>
                </a:rPr>
                <a:t>   Chance (</a:t>
              </a:r>
              <a:r>
                <a:rPr lang="en-US" sz="3600" i="1" dirty="0">
                  <a:latin typeface="Times" charset="0"/>
                  <a:cs typeface="Times" charset="0"/>
                </a:rPr>
                <a:t>even</a:t>
              </a:r>
              <a:r>
                <a:rPr lang="en-US" sz="3600" dirty="0">
                  <a:latin typeface="Times" charset="0"/>
                  <a:cs typeface="Times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0.11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362E-19 L -4.44444E-6 -0.11852 " pathEditMode="relative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770D-BA80-24A6-BA29-52C891CE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F73B-CCBC-AF47-E669-BA978BBA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9A7B-370B-5815-BCA2-FE102F81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 close-up of a paper&#10;&#10;AI-generated content may be incorrect.">
            <a:extLst>
              <a:ext uri="{FF2B5EF4-FFF2-40B4-BE49-F238E27FC236}">
                <a16:creationId xmlns:a16="http://schemas.microsoft.com/office/drawing/2014/main" id="{81AFFA83-B60E-02A7-8A38-82E0B0BD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65" y="204895"/>
            <a:ext cx="3846170" cy="65833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book cover with text&#10;&#10;AI-generated content may be incorrect.">
            <a:extLst>
              <a:ext uri="{FF2B5EF4-FFF2-40B4-BE49-F238E27FC236}">
                <a16:creationId xmlns:a16="http://schemas.microsoft.com/office/drawing/2014/main" id="{F2783324-6748-13D0-C58B-F8D13103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15" y="1717608"/>
            <a:ext cx="2577885" cy="3866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69E38DE-2102-630F-BFE2-B2B51C5D3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56" y="2225092"/>
            <a:ext cx="2537288" cy="38668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erson with glasses and beard&#10;&#10;AI-generated content may be incorrect.">
            <a:extLst>
              <a:ext uri="{FF2B5EF4-FFF2-40B4-BE49-F238E27FC236}">
                <a16:creationId xmlns:a16="http://schemas.microsoft.com/office/drawing/2014/main" id="{AB9DB951-D867-4A01-D5F8-7D4EFDEB3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349" y="508052"/>
            <a:ext cx="774700" cy="1054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046C7B-97EC-AB05-E339-ED7DAE7A9C7A}"/>
              </a:ext>
            </a:extLst>
          </p:cNvPr>
          <p:cNvSpPr txBox="1"/>
          <p:nvPr/>
        </p:nvSpPr>
        <p:spPr>
          <a:xfrm>
            <a:off x="5886155" y="573437"/>
            <a:ext cx="244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Oops! Treatment of chances of frequencies corrected:</a:t>
            </a:r>
          </a:p>
        </p:txBody>
      </p:sp>
    </p:spTree>
    <p:extLst>
      <p:ext uri="{BB962C8B-B14F-4D97-AF65-F5344CB8AC3E}">
        <p14:creationId xmlns:p14="http://schemas.microsoft.com/office/powerpoint/2010/main" val="16537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772229" y="3955143"/>
            <a:ext cx="5820228" cy="2656114"/>
            <a:chOff x="2772229" y="3955143"/>
            <a:chExt cx="5820228" cy="2656114"/>
          </a:xfrm>
        </p:grpSpPr>
        <p:sp>
          <p:nvSpPr>
            <p:cNvPr id="58" name="Freeform 57"/>
            <p:cNvSpPr/>
            <p:nvPr/>
          </p:nvSpPr>
          <p:spPr>
            <a:xfrm>
              <a:off x="2772229" y="3955143"/>
              <a:ext cx="5820228" cy="2656114"/>
            </a:xfrm>
            <a:custGeom>
              <a:avLst/>
              <a:gdLst>
                <a:gd name="connsiteX0" fmla="*/ 667657 w 5392057"/>
                <a:gd name="connsiteY0" fmla="*/ 0 h 2656114"/>
                <a:gd name="connsiteX1" fmla="*/ 5392057 w 5392057"/>
                <a:gd name="connsiteY1" fmla="*/ 0 h 2656114"/>
                <a:gd name="connsiteX2" fmla="*/ 5181600 w 5392057"/>
                <a:gd name="connsiteY2" fmla="*/ 2656114 h 2656114"/>
                <a:gd name="connsiteX3" fmla="*/ 0 w 5392057"/>
                <a:gd name="connsiteY3" fmla="*/ 2525486 h 2656114"/>
                <a:gd name="connsiteX4" fmla="*/ 667657 w 5392057"/>
                <a:gd name="connsiteY4" fmla="*/ 0 h 265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057" h="2656114">
                  <a:moveTo>
                    <a:pt x="667657" y="0"/>
                  </a:moveTo>
                  <a:lnTo>
                    <a:pt x="5392057" y="0"/>
                  </a:lnTo>
                  <a:lnTo>
                    <a:pt x="5181600" y="2656114"/>
                  </a:lnTo>
                  <a:lnTo>
                    <a:pt x="0" y="2525486"/>
                  </a:lnTo>
                  <a:lnTo>
                    <a:pt x="66765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2998" y="5706521"/>
              <a:ext cx="34460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"/>
                  <a:cs typeface="Times"/>
                </a:rPr>
                <a:t>Additivity</a:t>
              </a:r>
              <a:r>
                <a:rPr lang="en-US" sz="4000" dirty="0">
                  <a:latin typeface="Times"/>
                  <a:cs typeface="Times"/>
                </a:rPr>
                <a:t> fails.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even, again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4535" y="1021605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2045974" y="99730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923055" y="1013636"/>
            <a:ext cx="676085" cy="684054"/>
            <a:chOff x="2923055" y="1013636"/>
            <a:chExt cx="676085" cy="684054"/>
          </a:xfrm>
        </p:grpSpPr>
        <p:grpSp>
          <p:nvGrpSpPr>
            <p:cNvPr id="17" name="Group 16"/>
            <p:cNvGrpSpPr/>
            <p:nvPr/>
          </p:nvGrpSpPr>
          <p:grpSpPr>
            <a:xfrm>
              <a:off x="292305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8" name="Oval 17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59161" y="101363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31575" y="1011822"/>
            <a:ext cx="676085" cy="685868"/>
            <a:chOff x="3931575" y="1011822"/>
            <a:chExt cx="676085" cy="685868"/>
          </a:xfrm>
        </p:grpSpPr>
        <p:grpSp>
          <p:nvGrpSpPr>
            <p:cNvPr id="23" name="Group 22"/>
            <p:cNvGrpSpPr/>
            <p:nvPr/>
          </p:nvGrpSpPr>
          <p:grpSpPr>
            <a:xfrm>
              <a:off x="393157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" name="Oval 23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084441" y="1011822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40095" y="1001457"/>
            <a:ext cx="676085" cy="696233"/>
            <a:chOff x="4940095" y="1001457"/>
            <a:chExt cx="676085" cy="696233"/>
          </a:xfrm>
        </p:grpSpPr>
        <p:grpSp>
          <p:nvGrpSpPr>
            <p:cNvPr id="29" name="Group 28"/>
            <p:cNvGrpSpPr/>
            <p:nvPr/>
          </p:nvGrpSpPr>
          <p:grpSpPr>
            <a:xfrm>
              <a:off x="494009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0" name="Oval 2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5089201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48613" y="1001457"/>
            <a:ext cx="676085" cy="696233"/>
            <a:chOff x="5948613" y="1001457"/>
            <a:chExt cx="676085" cy="696233"/>
          </a:xfrm>
        </p:grpSpPr>
        <p:grpSp>
          <p:nvGrpSpPr>
            <p:cNvPr id="35" name="Group 34"/>
            <p:cNvGrpSpPr/>
            <p:nvPr/>
          </p:nvGrpSpPr>
          <p:grpSpPr>
            <a:xfrm>
              <a:off x="5948613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086635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62228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070" y="1160282"/>
            <a:ext cx="5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odd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00274" y="1607354"/>
            <a:ext cx="6871935" cy="904228"/>
            <a:chOff x="800274" y="1607354"/>
            <a:chExt cx="6871935" cy="904228"/>
          </a:xfrm>
        </p:grpSpPr>
        <p:sp>
          <p:nvSpPr>
            <p:cNvPr id="107" name="TextBox 100"/>
            <p:cNvSpPr txBox="1">
              <a:spLocks noChangeArrowheads="1"/>
            </p:cNvSpPr>
            <p:nvPr/>
          </p:nvSpPr>
          <p:spPr bwMode="auto">
            <a:xfrm>
              <a:off x="6923286" y="1607354"/>
              <a:ext cx="7489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s-IS" sz="4400" dirty="0">
                  <a:latin typeface="Times" charset="0"/>
                  <a:cs typeface="Times" charset="0"/>
                </a:rPr>
                <a:t>…</a:t>
              </a:r>
              <a:endParaRPr lang="en-US" sz="4400" dirty="0">
                <a:latin typeface="Times" charset="0"/>
                <a:cs typeface="Times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0274" y="1789840"/>
              <a:ext cx="5829845" cy="721742"/>
              <a:chOff x="800274" y="1789840"/>
              <a:chExt cx="5829845" cy="7217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1453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" name="Oval 5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2305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5" name="Oval 14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949937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1" name="Oval 2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94009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7" name="Oval 26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2046858" y="180455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2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18012" y="179888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4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061822" y="1789840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6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083787" y="1802811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8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5948613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5998363" y="1892970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10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800274" y="1904734"/>
                <a:ext cx="669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"/>
                    <a:cs typeface="Times"/>
                  </a:rPr>
                  <a:t>even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949937" y="1021605"/>
            <a:ext cx="2693277" cy="1498139"/>
            <a:chOff x="3949937" y="1021605"/>
            <a:chExt cx="2693277" cy="1498139"/>
          </a:xfrm>
        </p:grpSpPr>
        <p:grpSp>
          <p:nvGrpSpPr>
            <p:cNvPr id="47" name="Group 46"/>
            <p:cNvGrpSpPr/>
            <p:nvPr/>
          </p:nvGrpSpPr>
          <p:grpSpPr>
            <a:xfrm>
              <a:off x="3949937" y="1843659"/>
              <a:ext cx="694601" cy="676085"/>
              <a:chOff x="5278137" y="3503548"/>
              <a:chExt cx="694601" cy="676085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5278137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76" name="Rectangle 175"/>
              <p:cNvSpPr/>
              <p:nvPr/>
            </p:nvSpPr>
            <p:spPr>
              <a:xfrm>
                <a:off x="5340982" y="3542723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40095" y="1835497"/>
              <a:ext cx="687344" cy="676085"/>
              <a:chOff x="6364014" y="3503548"/>
              <a:chExt cx="687344" cy="676085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6364014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0" name="Rectangle 179"/>
              <p:cNvSpPr/>
              <p:nvPr/>
            </p:nvSpPr>
            <p:spPr>
              <a:xfrm>
                <a:off x="6419602" y="3557237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15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958799" y="1021605"/>
              <a:ext cx="687344" cy="676085"/>
              <a:chOff x="5272528" y="4446976"/>
              <a:chExt cx="687344" cy="676085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5272528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4" name="Rectangle 183"/>
              <p:cNvSpPr/>
              <p:nvPr/>
            </p:nvSpPr>
            <p:spPr>
              <a:xfrm>
                <a:off x="5328116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13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942275" y="1021605"/>
              <a:ext cx="694601" cy="676085"/>
              <a:chOff x="6378500" y="4446976"/>
              <a:chExt cx="694601" cy="676085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17</a:t>
                </a: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8613" y="1835497"/>
              <a:ext cx="694601" cy="676085"/>
              <a:chOff x="6378500" y="4446976"/>
              <a:chExt cx="694601" cy="67608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91" name="Rectangle 190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19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57213" y="1228374"/>
            <a:ext cx="1012013" cy="1122931"/>
            <a:chOff x="658813" y="1159421"/>
            <a:chExt cx="1012013" cy="1122931"/>
          </a:xfrm>
        </p:grpSpPr>
        <p:sp>
          <p:nvSpPr>
            <p:cNvPr id="194" name="TextBox 193"/>
            <p:cNvSpPr txBox="1"/>
            <p:nvPr/>
          </p:nvSpPr>
          <p:spPr>
            <a:xfrm>
              <a:off x="658813" y="1159421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odd sub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8813" y="1913020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odd sub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7383" y="3677256"/>
            <a:ext cx="7908722" cy="970084"/>
            <a:chOff x="367383" y="3677256"/>
            <a:chExt cx="7908722" cy="970084"/>
          </a:xfrm>
        </p:grpSpPr>
        <p:sp>
          <p:nvSpPr>
            <p:cNvPr id="54" name="TextBox 53"/>
            <p:cNvSpPr txBox="1"/>
            <p:nvPr/>
          </p:nvSpPr>
          <p:spPr>
            <a:xfrm>
              <a:off x="367383" y="3677256"/>
              <a:ext cx="3633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From permutation of row labels:</a:t>
              </a:r>
            </a:p>
          </p:txBody>
        </p:sp>
        <p:sp>
          <p:nvSpPr>
            <p:cNvPr id="196" name="TextBox 98"/>
            <p:cNvSpPr txBox="1">
              <a:spLocks noChangeArrowheads="1"/>
            </p:cNvSpPr>
            <p:nvPr/>
          </p:nvSpPr>
          <p:spPr bwMode="auto">
            <a:xfrm>
              <a:off x="1012970" y="4062564"/>
              <a:ext cx="7263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(</a:t>
              </a:r>
              <a:r>
                <a:rPr lang="en-US" sz="3200" i="1" dirty="0">
                  <a:latin typeface="Times" charset="0"/>
                  <a:cs typeface="Times" charset="0"/>
                </a:rPr>
                <a:t>even</a:t>
              </a:r>
              <a:r>
                <a:rPr lang="en-US" sz="3200" dirty="0">
                  <a:latin typeface="Times" charset="0"/>
                  <a:cs typeface="Times" charset="0"/>
                </a:rPr>
                <a:t>) = </a:t>
              </a:r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(</a:t>
              </a:r>
              <a:r>
                <a:rPr lang="en-US" sz="3200" i="1" dirty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>
                  <a:latin typeface="Times" charset="0"/>
                  <a:cs typeface="Times" charset="0"/>
                </a:rPr>
                <a:t>1</a:t>
              </a:r>
              <a:r>
                <a:rPr lang="en-US" sz="3200" dirty="0">
                  <a:latin typeface="Times" charset="0"/>
                  <a:cs typeface="Times" charset="0"/>
                </a:rPr>
                <a:t>) = </a:t>
              </a:r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 (</a:t>
              </a:r>
              <a:r>
                <a:rPr lang="en-US" sz="3200" i="1" dirty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>
                  <a:latin typeface="Times" charset="0"/>
                  <a:cs typeface="Times" charset="0"/>
                </a:rPr>
                <a:t>2</a:t>
              </a:r>
              <a:r>
                <a:rPr lang="en-US" sz="3200" dirty="0">
                  <a:latin typeface="Times" charset="0"/>
                  <a:cs typeface="Times" charset="0"/>
                </a:rPr>
                <a:t>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2478" y="4643543"/>
            <a:ext cx="2589766" cy="892599"/>
            <a:chOff x="962478" y="4643543"/>
            <a:chExt cx="2589766" cy="892599"/>
          </a:xfrm>
        </p:grpSpPr>
        <p:sp>
          <p:nvSpPr>
            <p:cNvPr id="197" name="TextBox 98"/>
            <p:cNvSpPr txBox="1">
              <a:spLocks noChangeArrowheads="1"/>
            </p:cNvSpPr>
            <p:nvPr/>
          </p:nvSpPr>
          <p:spPr bwMode="auto">
            <a:xfrm>
              <a:off x="962478" y="4889811"/>
              <a:ext cx="25897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 (</a:t>
              </a:r>
              <a:r>
                <a:rPr lang="en-US" sz="3600" i="1" dirty="0">
                  <a:latin typeface="Times" charset="0"/>
                  <a:cs typeface="Times" charset="0"/>
                </a:rPr>
                <a:t>odd</a:t>
              </a:r>
              <a:r>
                <a:rPr lang="en-US" sz="3200" dirty="0">
                  <a:latin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554514" y="4542892"/>
              <a:ext cx="445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=</a:t>
              </a:r>
            </a:p>
          </p:txBody>
        </p:sp>
      </p:grpSp>
      <p:sp>
        <p:nvSpPr>
          <p:cNvPr id="198" name="TextBox 98"/>
          <p:cNvSpPr txBox="1">
            <a:spLocks noChangeArrowheads="1"/>
          </p:cNvSpPr>
          <p:nvPr/>
        </p:nvSpPr>
        <p:spPr bwMode="auto">
          <a:xfrm>
            <a:off x="2569707" y="4951366"/>
            <a:ext cx="56089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imes" charset="0"/>
                <a:cs typeface="Times" charset="0"/>
              </a:rPr>
              <a:t>=  </a:t>
            </a:r>
            <a:r>
              <a:rPr lang="en-US" sz="3200" dirty="0" err="1">
                <a:latin typeface="Times" charset="0"/>
                <a:cs typeface="Times" charset="0"/>
              </a:rPr>
              <a:t>Ch</a:t>
            </a:r>
            <a:r>
              <a:rPr lang="en-US" sz="3200" dirty="0">
                <a:latin typeface="Times" charset="0"/>
                <a:cs typeface="Times" charset="0"/>
              </a:rPr>
              <a:t>(</a:t>
            </a:r>
            <a:r>
              <a:rPr lang="en-US" sz="3200" i="1" dirty="0">
                <a:latin typeface="Times" charset="0"/>
                <a:cs typeface="Times" charset="0"/>
              </a:rPr>
              <a:t>odd sub</a:t>
            </a:r>
            <a:r>
              <a:rPr lang="en-US" sz="3200" baseline="-25000" dirty="0">
                <a:latin typeface="Times" charset="0"/>
                <a:cs typeface="Times" charset="0"/>
              </a:rPr>
              <a:t>1</a:t>
            </a:r>
            <a:r>
              <a:rPr lang="en-US" sz="3200" dirty="0">
                <a:latin typeface="Times" charset="0"/>
                <a:cs typeface="Times" charset="0"/>
              </a:rPr>
              <a:t> OR </a:t>
            </a:r>
            <a:r>
              <a:rPr lang="en-US" sz="3200" i="1" dirty="0">
                <a:latin typeface="Times" charset="0"/>
                <a:cs typeface="Times" charset="0"/>
              </a:rPr>
              <a:t>odd sub</a:t>
            </a:r>
            <a:r>
              <a:rPr lang="en-US" sz="3200" baseline="-25000" dirty="0">
                <a:latin typeface="Times" charset="0"/>
                <a:cs typeface="Times" charset="0"/>
              </a:rPr>
              <a:t>2</a:t>
            </a:r>
            <a:r>
              <a:rPr lang="en-US" sz="3200" dirty="0">
                <a:latin typeface="Times" charset="0"/>
                <a:cs typeface="Time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45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-0.11216 0.12199 " pathEditMode="relative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0608 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7.40741E-7 L -0.21875 0.12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7 L -0.22066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823765" y="1822128"/>
            <a:ext cx="4017217" cy="786828"/>
          </a:xfrm>
          <a:custGeom>
            <a:avLst/>
            <a:gdLst>
              <a:gd name="connsiteX0" fmla="*/ 372731 w 4017217"/>
              <a:gd name="connsiteY0" fmla="*/ 0 h 786828"/>
              <a:gd name="connsiteX1" fmla="*/ 0 w 4017217"/>
              <a:gd name="connsiteY1" fmla="*/ 786828 h 786828"/>
              <a:gd name="connsiteX2" fmla="*/ 4017217 w 4017217"/>
              <a:gd name="connsiteY2" fmla="*/ 655690 h 786828"/>
              <a:gd name="connsiteX3" fmla="*/ 372731 w 4017217"/>
              <a:gd name="connsiteY3" fmla="*/ 0 h 7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217" h="786828">
                <a:moveTo>
                  <a:pt x="372731" y="0"/>
                </a:moveTo>
                <a:lnTo>
                  <a:pt x="0" y="786828"/>
                </a:lnTo>
                <a:lnTo>
                  <a:pt x="4017217" y="655690"/>
                </a:lnTo>
                <a:lnTo>
                  <a:pt x="372731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8300" y="274638"/>
            <a:ext cx="8108795" cy="1162275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Outcome sets equivalent</a:t>
            </a:r>
            <a:br>
              <a:rPr lang="en-US" dirty="0"/>
            </a:br>
            <a:r>
              <a:rPr lang="en-US" dirty="0"/>
              <a:t>under label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163" y="1932560"/>
            <a:ext cx="4025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5713" indent="-1255713"/>
            <a:r>
              <a:rPr lang="en-US" sz="3200" i="1" dirty="0" err="1">
                <a:latin typeface="Times"/>
                <a:cs typeface="Times"/>
              </a:rPr>
              <a:t>finite</a:t>
            </a:r>
            <a:r>
              <a:rPr lang="en-US" sz="3200" i="1" baseline="-25000" dirty="0" err="1">
                <a:latin typeface="Times"/>
                <a:cs typeface="Times"/>
              </a:rPr>
              <a:t>n</a:t>
            </a:r>
            <a:r>
              <a:rPr lang="en-US" sz="2400" dirty="0">
                <a:latin typeface="Times"/>
                <a:cs typeface="Times"/>
              </a:rPr>
              <a:t>:</a:t>
            </a:r>
            <a:r>
              <a:rPr lang="en-US" sz="2400" i="1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 finite set with </a:t>
            </a:r>
            <a:r>
              <a:rPr lang="en-US" sz="2000" i="1" dirty="0">
                <a:latin typeface="Times"/>
                <a:cs typeface="Times"/>
              </a:rPr>
              <a:t>n</a:t>
            </a:r>
            <a:r>
              <a:rPr lang="en-US" sz="2000" dirty="0">
                <a:latin typeface="Times"/>
                <a:cs typeface="Times"/>
              </a:rPr>
              <a:t> members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1600" i="1" dirty="0">
                <a:latin typeface="Times"/>
                <a:cs typeface="Times"/>
              </a:rPr>
              <a:t>n</a:t>
            </a:r>
            <a:r>
              <a:rPr lang="en-US" sz="1600" dirty="0">
                <a:latin typeface="Times"/>
                <a:cs typeface="Times"/>
              </a:rPr>
              <a:t> = 1, 2, 3, </a:t>
            </a:r>
            <a:r>
              <a:rPr lang="is-IS" sz="1600" dirty="0">
                <a:latin typeface="Times"/>
                <a:cs typeface="Times"/>
              </a:rPr>
              <a:t>…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275" y="2001580"/>
            <a:ext cx="26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e.g. Members of </a:t>
            </a:r>
            <a:r>
              <a:rPr lang="en-US" i="1" dirty="0">
                <a:latin typeface="Times"/>
                <a:cs typeface="Times"/>
              </a:rPr>
              <a:t>finite</a:t>
            </a:r>
            <a:r>
              <a:rPr lang="en-US" baseline="-25000" dirty="0">
                <a:latin typeface="Times"/>
                <a:cs typeface="Times"/>
              </a:rPr>
              <a:t>3</a:t>
            </a:r>
            <a:r>
              <a:rPr lang="en-US" dirty="0">
                <a:latin typeface="Times"/>
                <a:cs typeface="Times"/>
              </a:rPr>
              <a:t> are</a:t>
            </a:r>
          </a:p>
          <a:p>
            <a:r>
              <a:rPr lang="en-US" dirty="0">
                <a:latin typeface="Times"/>
                <a:cs typeface="Times"/>
              </a:rPr>
              <a:t>{1, 2, 3}, {27, 5, 134}, </a:t>
            </a:r>
            <a:r>
              <a:rPr lang="is-IS" dirty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5163" y="3090510"/>
            <a:ext cx="8172378" cy="1399362"/>
            <a:chOff x="665163" y="3090510"/>
            <a:chExt cx="8172378" cy="1399362"/>
          </a:xfrm>
        </p:grpSpPr>
        <p:sp>
          <p:nvSpPr>
            <p:cNvPr id="13" name="Freeform 12"/>
            <p:cNvSpPr/>
            <p:nvPr/>
          </p:nvSpPr>
          <p:spPr>
            <a:xfrm>
              <a:off x="823765" y="3090510"/>
              <a:ext cx="4017217" cy="967865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163" y="3166433"/>
              <a:ext cx="4532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0" indent="-1028700"/>
              <a:r>
                <a:rPr lang="en-US" sz="3200" i="1" dirty="0" err="1">
                  <a:latin typeface="Times"/>
                  <a:cs typeface="Times"/>
                </a:rPr>
                <a:t>infinite</a:t>
              </a:r>
              <a:r>
                <a:rPr lang="en-US" sz="3200" i="1" baseline="-25000" dirty="0" err="1">
                  <a:latin typeface="Times"/>
                  <a:cs typeface="Times"/>
                </a:rPr>
                <a:t>co</a:t>
              </a:r>
              <a:r>
                <a:rPr lang="en-US" sz="3200" i="1" baseline="-25000" dirty="0">
                  <a:latin typeface="Times"/>
                  <a:cs typeface="Times"/>
                </a:rPr>
                <a:t>-infinite</a:t>
              </a:r>
              <a:r>
                <a:rPr lang="en-US" sz="2400" dirty="0">
                  <a:latin typeface="Times"/>
                  <a:cs typeface="Times"/>
                </a:rPr>
                <a:t>:</a:t>
              </a:r>
              <a:r>
                <a:rPr lang="en-US" sz="2400" i="1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sz="2000" dirty="0">
                  <a:latin typeface="Times"/>
                  <a:cs typeface="Times"/>
                </a:rPr>
                <a:t>infinite set whose complement is also infinite</a:t>
              </a:r>
              <a:endParaRPr lang="en-US" sz="2400" dirty="0">
                <a:latin typeface="Times"/>
                <a:cs typeface="Times"/>
              </a:endParaRPr>
            </a:p>
            <a:p>
              <a:r>
                <a:rPr lang="en-US" sz="2400" dirty="0">
                  <a:latin typeface="Times"/>
                  <a:cs typeface="Times"/>
                </a:rPr>
                <a:t>         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8275" y="3181822"/>
              <a:ext cx="358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e.g. even numbers, odd numbers, prime numbers, powers of ten, </a:t>
              </a:r>
              <a:r>
                <a:rPr lang="is-IS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4048" y="4470910"/>
            <a:ext cx="7705542" cy="1524621"/>
            <a:chOff x="704048" y="4470910"/>
            <a:chExt cx="7705542" cy="1524621"/>
          </a:xfrm>
        </p:grpSpPr>
        <p:sp>
          <p:nvSpPr>
            <p:cNvPr id="14" name="Freeform 13"/>
            <p:cNvSpPr/>
            <p:nvPr/>
          </p:nvSpPr>
          <p:spPr>
            <a:xfrm>
              <a:off x="863784" y="4470910"/>
              <a:ext cx="4017217" cy="1078298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048" y="4610536"/>
              <a:ext cx="42864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1225" indent="-911225"/>
              <a:r>
                <a:rPr lang="en-US" sz="2800" i="1">
                  <a:latin typeface="Times"/>
                  <a:cs typeface="Times"/>
                </a:rPr>
                <a:t>infinite</a:t>
              </a:r>
              <a:r>
                <a:rPr lang="en-US" sz="2800" i="1" baseline="-25000">
                  <a:latin typeface="Times"/>
                  <a:cs typeface="Times"/>
                </a:rPr>
                <a:t>co</a:t>
              </a:r>
              <a:r>
                <a:rPr lang="en-US" sz="2800" i="1" baseline="-25000" dirty="0">
                  <a:latin typeface="Times"/>
                  <a:cs typeface="Times"/>
                </a:rPr>
                <a:t>-finite</a:t>
              </a:r>
              <a:r>
                <a:rPr lang="en-US" sz="2400" dirty="0">
                  <a:latin typeface="Times"/>
                  <a:cs typeface="Times"/>
                </a:rPr>
                <a:t>:</a:t>
              </a:r>
              <a:r>
                <a:rPr lang="en-US" sz="2400" i="1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sz="2000" dirty="0">
                  <a:latin typeface="Times"/>
                  <a:cs typeface="Times"/>
                </a:rPr>
                <a:t>infinite set whose complement is finite of size </a:t>
              </a:r>
              <a:r>
                <a:rPr lang="en-US" sz="2000" i="1" dirty="0">
                  <a:latin typeface="Times"/>
                  <a:cs typeface="Times"/>
                </a:rPr>
                <a:t>n</a:t>
              </a:r>
              <a:br>
                <a:rPr lang="en-US" sz="2000" i="1" dirty="0">
                  <a:latin typeface="Times"/>
                  <a:cs typeface="Times"/>
                </a:rPr>
              </a:br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dirty="0">
                  <a:latin typeface="Times"/>
                  <a:cs typeface="Times"/>
                </a:rPr>
                <a:t> = 1, 2, 3, </a:t>
              </a:r>
              <a:r>
                <a:rPr lang="is-IS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       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75" y="4672654"/>
              <a:ext cx="3161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e.g. complements of </a:t>
              </a:r>
              <a:r>
                <a:rPr lang="en-US" i="1" dirty="0">
                  <a:latin typeface="Times"/>
                  <a:cs typeface="Times"/>
                </a:rPr>
                <a:t>finite</a:t>
              </a:r>
              <a:r>
                <a:rPr lang="en-US" baseline="-25000" dirty="0">
                  <a:latin typeface="Times"/>
                  <a:cs typeface="Times"/>
                </a:rPr>
                <a:t>3,</a:t>
              </a:r>
              <a:r>
                <a:rPr lang="en-US" dirty="0">
                  <a:latin typeface="Times"/>
                  <a:cs typeface="Times"/>
                </a:rPr>
                <a:t> all numbers greater than ten, </a:t>
              </a:r>
              <a:r>
                <a:rPr lang="is-IS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1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2306" y="3207657"/>
            <a:ext cx="2729861" cy="519438"/>
            <a:chOff x="2660778" y="3207657"/>
            <a:chExt cx="3211390" cy="519438"/>
          </a:xfrm>
        </p:grpSpPr>
        <p:sp>
          <p:nvSpPr>
            <p:cNvPr id="37" name="Freeform 36"/>
            <p:cNvSpPr/>
            <p:nvPr/>
          </p:nvSpPr>
          <p:spPr>
            <a:xfrm flipV="1">
              <a:off x="2660778" y="3207657"/>
              <a:ext cx="3211390" cy="519438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6810" y="3265430"/>
              <a:ext cx="1427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likely”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42307" y="2099438"/>
            <a:ext cx="2729861" cy="830997"/>
            <a:chOff x="3142307" y="2099438"/>
            <a:chExt cx="2729861" cy="830997"/>
          </a:xfrm>
        </p:grpSpPr>
        <p:sp>
          <p:nvSpPr>
            <p:cNvPr id="36" name="Freeform 35"/>
            <p:cNvSpPr/>
            <p:nvPr/>
          </p:nvSpPr>
          <p:spPr>
            <a:xfrm>
              <a:off x="3142307" y="2099439"/>
              <a:ext cx="2729861" cy="830996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61468" y="2099438"/>
              <a:ext cx="14107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as likely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as not”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73943" y="1364343"/>
            <a:ext cx="3962400" cy="484501"/>
            <a:chOff x="1973943" y="1364343"/>
            <a:chExt cx="3962400" cy="484501"/>
          </a:xfrm>
        </p:grpSpPr>
        <p:sp>
          <p:nvSpPr>
            <p:cNvPr id="35" name="Freeform 34"/>
            <p:cNvSpPr/>
            <p:nvPr/>
          </p:nvSpPr>
          <p:spPr>
            <a:xfrm>
              <a:off x="1973943" y="1364343"/>
              <a:ext cx="3962400" cy="478971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04573" y="1387179"/>
              <a:ext cx="1521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unlikely”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71914" y="4315157"/>
            <a:ext cx="1787730" cy="1717266"/>
            <a:chOff x="7071914" y="4315157"/>
            <a:chExt cx="1787730" cy="1717266"/>
          </a:xfrm>
        </p:grpSpPr>
        <p:sp>
          <p:nvSpPr>
            <p:cNvPr id="28" name="Freeform 27"/>
            <p:cNvSpPr/>
            <p:nvPr/>
          </p:nvSpPr>
          <p:spPr>
            <a:xfrm>
              <a:off x="7071914" y="4520885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4431" y="4315157"/>
              <a:ext cx="644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-2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12200" y="4390385"/>
            <a:ext cx="1787730" cy="1717266"/>
            <a:chOff x="4812200" y="4390385"/>
            <a:chExt cx="1787730" cy="1717266"/>
          </a:xfrm>
        </p:grpSpPr>
        <p:sp>
          <p:nvSpPr>
            <p:cNvPr id="26" name="Freeform 25"/>
            <p:cNvSpPr/>
            <p:nvPr/>
          </p:nvSpPr>
          <p:spPr>
            <a:xfrm>
              <a:off x="4812200" y="4596113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717" y="4390385"/>
              <a:ext cx="615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∞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17226" y="4390385"/>
            <a:ext cx="1787730" cy="1717266"/>
            <a:chOff x="2617226" y="4390385"/>
            <a:chExt cx="1787730" cy="1717266"/>
          </a:xfrm>
        </p:grpSpPr>
        <p:sp>
          <p:nvSpPr>
            <p:cNvPr id="24" name="Freeform 23"/>
            <p:cNvSpPr/>
            <p:nvPr/>
          </p:nvSpPr>
          <p:spPr>
            <a:xfrm>
              <a:off x="2617226" y="4596113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9743" y="4390385"/>
              <a:ext cx="615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∞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3612" y="4391004"/>
            <a:ext cx="1787730" cy="1717266"/>
            <a:chOff x="313612" y="4391004"/>
            <a:chExt cx="1787730" cy="1717266"/>
          </a:xfrm>
        </p:grpSpPr>
        <p:sp>
          <p:nvSpPr>
            <p:cNvPr id="23" name="Freeform 22"/>
            <p:cNvSpPr/>
            <p:nvPr/>
          </p:nvSpPr>
          <p:spPr>
            <a:xfrm>
              <a:off x="313612" y="4596732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06129" y="4391004"/>
              <a:ext cx="564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2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43404" cy="857994"/>
          </a:xfrm>
        </p:spPr>
        <p:txBody>
          <a:bodyPr>
            <a:normAutofit/>
          </a:bodyPr>
          <a:lstStyle/>
          <a:p>
            <a:r>
              <a:rPr lang="en-US" dirty="0"/>
              <a:t>Equivalent sets have equal chances.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439" y="1387179"/>
            <a:ext cx="4121980" cy="293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46225" indent="-1546225"/>
            <a:r>
              <a:rPr lang="en-US" sz="2800" dirty="0" err="1">
                <a:latin typeface="Times"/>
                <a:cs typeface="Times"/>
              </a:rPr>
              <a:t>Ch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 err="1">
                <a:latin typeface="Times"/>
                <a:cs typeface="Times"/>
              </a:rPr>
              <a:t>finite</a:t>
            </a:r>
            <a:r>
              <a:rPr lang="en-US" sz="2800" i="1" baseline="-25000" dirty="0" err="1">
                <a:latin typeface="Times"/>
                <a:cs typeface="Times"/>
              </a:rPr>
              <a:t>n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 err="1">
                <a:latin typeface="Times"/>
                <a:cs typeface="Times"/>
              </a:rPr>
              <a:t>V</a:t>
            </a:r>
            <a:r>
              <a:rPr lang="en-US" sz="2800" i="1" baseline="-25000" dirty="0" err="1">
                <a:latin typeface="Times"/>
                <a:cs typeface="Times"/>
              </a:rPr>
              <a:t>n</a:t>
            </a:r>
            <a:br>
              <a:rPr lang="en-US" sz="2800" baseline="-25000" dirty="0">
                <a:latin typeface="Times"/>
                <a:cs typeface="Times"/>
              </a:rPr>
            </a:b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latin typeface="Times"/>
                <a:cs typeface="Times"/>
              </a:rPr>
              <a:t>= 1, 2, 3, </a:t>
            </a:r>
            <a:r>
              <a:rPr lang="is-IS" dirty="0">
                <a:latin typeface="Times"/>
                <a:cs typeface="Times"/>
              </a:rPr>
              <a:t>…</a:t>
            </a:r>
          </a:p>
          <a:p>
            <a:pPr marL="1546225" indent="-1546225"/>
            <a:endParaRPr lang="is-IS" dirty="0">
              <a:latin typeface="Times"/>
              <a:cs typeface="Times"/>
            </a:endParaRPr>
          </a:p>
          <a:p>
            <a:pPr marL="2284413" indent="-2284413"/>
            <a:r>
              <a:rPr lang="en-US" sz="2800" dirty="0" err="1">
                <a:latin typeface="Times"/>
                <a:cs typeface="Times"/>
              </a:rPr>
              <a:t>Ch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 err="1">
                <a:latin typeface="Times"/>
                <a:cs typeface="Times"/>
              </a:rPr>
              <a:t>infinite</a:t>
            </a:r>
            <a:r>
              <a:rPr lang="en-US" sz="2800" i="1" baseline="-25000" dirty="0" err="1">
                <a:latin typeface="Times"/>
                <a:cs typeface="Times"/>
              </a:rPr>
              <a:t>co</a:t>
            </a:r>
            <a:r>
              <a:rPr lang="en-US" sz="2800" i="1" baseline="-25000" dirty="0">
                <a:latin typeface="Times"/>
                <a:cs typeface="Times"/>
              </a:rPr>
              <a:t>-infinite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∞</a:t>
            </a:r>
            <a:br>
              <a:rPr lang="en-US" sz="2800" i="1" baseline="-25000" dirty="0">
                <a:latin typeface="Times"/>
                <a:cs typeface="Times"/>
              </a:rPr>
            </a:br>
            <a:endParaRPr lang="en-US" sz="2800" i="1" baseline="-25000" dirty="0">
              <a:latin typeface="Times"/>
              <a:cs typeface="Times"/>
            </a:endParaRPr>
          </a:p>
          <a:p>
            <a:pPr marL="2684463" indent="-2684463"/>
            <a:r>
              <a:rPr lang="en-US" sz="2800" dirty="0" err="1">
                <a:latin typeface="Times"/>
                <a:cs typeface="Times"/>
              </a:rPr>
              <a:t>Ch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 err="1">
                <a:latin typeface="Times"/>
                <a:cs typeface="Times"/>
              </a:rPr>
              <a:t>infinite</a:t>
            </a:r>
            <a:r>
              <a:rPr lang="en-US" sz="2800" i="1" baseline="-25000" dirty="0" err="1">
                <a:latin typeface="Times"/>
                <a:cs typeface="Times"/>
              </a:rPr>
              <a:t>co</a:t>
            </a:r>
            <a:r>
              <a:rPr lang="en-US" sz="2800" i="1" baseline="-25000" dirty="0">
                <a:latin typeface="Times"/>
                <a:cs typeface="Times"/>
              </a:rPr>
              <a:t>-finite-n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-n </a:t>
            </a:r>
            <a:br>
              <a:rPr lang="en-US" sz="2800" i="1" baseline="-25000" dirty="0">
                <a:latin typeface="Times"/>
                <a:cs typeface="Times"/>
              </a:rPr>
            </a:b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= 1, 2, 3, </a:t>
            </a:r>
            <a:r>
              <a:rPr lang="is-IS" dirty="0">
                <a:latin typeface="Times"/>
                <a:cs typeface="Times"/>
              </a:rPr>
              <a:t>…</a:t>
            </a:r>
            <a:endParaRPr lang="en-US" sz="2800" baseline="-25000" dirty="0">
              <a:latin typeface="Times"/>
              <a:cs typeface="Times"/>
            </a:endParaRPr>
          </a:p>
          <a:p>
            <a:endParaRPr lang="en-US" sz="2800" dirty="0">
              <a:latin typeface="Times"/>
              <a:cs typeface="Time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0300" y="5276654"/>
            <a:ext cx="9107682" cy="1264362"/>
            <a:chOff x="170300" y="5276654"/>
            <a:chExt cx="9107682" cy="1264362"/>
          </a:xfrm>
        </p:grpSpPr>
        <p:sp>
          <p:nvSpPr>
            <p:cNvPr id="10" name="TextBox 9"/>
            <p:cNvSpPr txBox="1"/>
            <p:nvPr/>
          </p:nvSpPr>
          <p:spPr>
            <a:xfrm>
              <a:off x="170300" y="5276654"/>
              <a:ext cx="9107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) &lt; </a:t>
              </a:r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   ) = </a:t>
              </a:r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) &lt; </a:t>
              </a:r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    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6634" y="5479373"/>
              <a:ext cx="7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odd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1435" y="5540928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1, 2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72919" y="542653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3, 4, 5, 6</a:t>
              </a:r>
            </a:p>
            <a:p>
              <a:r>
                <a:rPr lang="en-US" sz="2000" dirty="0">
                  <a:latin typeface="Times"/>
                  <a:cs typeface="Times"/>
                </a:rPr>
                <a:t>7, 8, 9, 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2307" y="5296589"/>
              <a:ext cx="9348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10, 100,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1000,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10000,</a:t>
              </a:r>
              <a:endParaRPr lang="en-US" sz="1100" dirty="0">
                <a:latin typeface="Times"/>
                <a:cs typeface="Time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063" y="6171684"/>
              <a:ext cx="290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for a generic lottery machine.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20624" y="1718101"/>
            <a:ext cx="2379980" cy="1489556"/>
            <a:chOff x="6420624" y="1718101"/>
            <a:chExt cx="2379980" cy="1489556"/>
          </a:xfrm>
        </p:grpSpPr>
        <p:sp>
          <p:nvSpPr>
            <p:cNvPr id="8" name="Freeform 7"/>
            <p:cNvSpPr/>
            <p:nvPr/>
          </p:nvSpPr>
          <p:spPr>
            <a:xfrm>
              <a:off x="6548587" y="1718101"/>
              <a:ext cx="2252017" cy="1489556"/>
            </a:xfrm>
            <a:custGeom>
              <a:avLst/>
              <a:gdLst>
                <a:gd name="connsiteX0" fmla="*/ 289902 w 3616876"/>
                <a:gd name="connsiteY0" fmla="*/ 0 h 2698682"/>
                <a:gd name="connsiteX1" fmla="*/ 3616876 w 3616876"/>
                <a:gd name="connsiteY1" fmla="*/ 276080 h 2698682"/>
                <a:gd name="connsiteX2" fmla="*/ 3320071 w 3616876"/>
                <a:gd name="connsiteY2" fmla="*/ 2698682 h 2698682"/>
                <a:gd name="connsiteX3" fmla="*/ 3188925 w 3616876"/>
                <a:gd name="connsiteY3" fmla="*/ 2691780 h 2698682"/>
                <a:gd name="connsiteX4" fmla="*/ 0 w 3616876"/>
                <a:gd name="connsiteY4" fmla="*/ 2305268 h 2698682"/>
                <a:gd name="connsiteX5" fmla="*/ 289902 w 3616876"/>
                <a:gd name="connsiteY5" fmla="*/ 0 h 26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76" h="2698682">
                  <a:moveTo>
                    <a:pt x="289902" y="0"/>
                  </a:moveTo>
                  <a:lnTo>
                    <a:pt x="3616876" y="276080"/>
                  </a:lnTo>
                  <a:lnTo>
                    <a:pt x="3320071" y="2698682"/>
                  </a:lnTo>
                  <a:lnTo>
                    <a:pt x="3188925" y="2691780"/>
                  </a:lnTo>
                  <a:lnTo>
                    <a:pt x="0" y="2305268"/>
                  </a:lnTo>
                  <a:lnTo>
                    <a:pt x="28990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0624" y="1718101"/>
              <a:ext cx="23799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2625" indent="-682625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>
                  <a:latin typeface="Times"/>
                  <a:cs typeface="Times"/>
                </a:rPr>
                <a:t>empty-set</a:t>
              </a:r>
              <a:r>
                <a:rPr lang="en-US" dirty="0">
                  <a:latin typeface="Times"/>
                  <a:cs typeface="Times"/>
                </a:rPr>
                <a:t>)  = </a:t>
              </a:r>
              <a:r>
                <a:rPr lang="en-US" i="1" dirty="0">
                  <a:latin typeface="Times"/>
                  <a:cs typeface="Times"/>
                </a:rPr>
                <a:t>V</a:t>
              </a:r>
              <a:r>
                <a:rPr lang="en-US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   </a:t>
              </a:r>
            </a:p>
            <a:p>
              <a:pPr marL="682625" indent="-682625" algn="r"/>
              <a:r>
                <a:rPr lang="en-US" dirty="0">
                  <a:latin typeface="Times"/>
                  <a:cs typeface="Times"/>
                </a:rPr>
                <a:t> “certainly not”</a:t>
              </a:r>
            </a:p>
            <a:p>
              <a:pPr marL="682625" indent="-682625"/>
              <a:endParaRPr lang="en-US" baseline="-25000" dirty="0">
                <a:latin typeface="Times"/>
                <a:cs typeface="Times"/>
              </a:endParaRPr>
            </a:p>
            <a:p>
              <a:pPr marL="682625" indent="-682625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>
                  <a:latin typeface="Times"/>
                  <a:cs typeface="Times"/>
                </a:rPr>
                <a:t>all-outcomes</a:t>
              </a:r>
              <a:r>
                <a:rPr lang="en-US" dirty="0">
                  <a:latin typeface="Times"/>
                  <a:cs typeface="Times"/>
                </a:rPr>
                <a:t>) = </a:t>
              </a:r>
              <a:r>
                <a:rPr lang="en-US" i="1" dirty="0">
                  <a:latin typeface="Times"/>
                  <a:cs typeface="Times"/>
                </a:rPr>
                <a:t>V</a:t>
              </a:r>
              <a:r>
                <a:rPr lang="en-US" i="1" baseline="-25000" dirty="0">
                  <a:latin typeface="Times"/>
                  <a:cs typeface="Times"/>
                </a:rPr>
                <a:t>-</a:t>
              </a:r>
              <a:r>
                <a:rPr lang="en-US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    </a:t>
              </a:r>
            </a:p>
            <a:p>
              <a:pPr marL="682625" indent="-682625" algn="r"/>
              <a:r>
                <a:rPr lang="en-US" dirty="0">
                  <a:latin typeface="Times"/>
                  <a:cs typeface="Times"/>
                </a:rPr>
                <a:t>“certain”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1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04" y="986986"/>
            <a:ext cx="4779273" cy="3043782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Using the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6953" y="1563531"/>
            <a:ext cx="3446351" cy="3065019"/>
            <a:chOff x="516953" y="1563531"/>
            <a:chExt cx="3446351" cy="3065019"/>
          </a:xfrm>
        </p:grpSpPr>
        <p:sp>
          <p:nvSpPr>
            <p:cNvPr id="47" name="Freeform 46"/>
            <p:cNvSpPr/>
            <p:nvPr/>
          </p:nvSpPr>
          <p:spPr>
            <a:xfrm>
              <a:off x="516953" y="1563531"/>
              <a:ext cx="3446351" cy="2284671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284671">
                  <a:moveTo>
                    <a:pt x="0" y="6382"/>
                  </a:moveTo>
                  <a:lnTo>
                    <a:pt x="3446351" y="0"/>
                  </a:lnTo>
                  <a:lnTo>
                    <a:pt x="2648585" y="2220853"/>
                  </a:lnTo>
                  <a:lnTo>
                    <a:pt x="1499801" y="2284671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9286" y="3982219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Chance is V</a:t>
              </a:r>
              <a:r>
                <a:rPr lang="en-US" baseline="-25000" dirty="0">
                  <a:latin typeface="Times"/>
                  <a:cs typeface="Times"/>
                </a:rPr>
                <a:t>N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Does not happen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86919" y="1577317"/>
            <a:ext cx="3799342" cy="3051233"/>
            <a:chOff x="4186919" y="1577317"/>
            <a:chExt cx="3799342" cy="3051233"/>
          </a:xfrm>
        </p:grpSpPr>
        <p:sp>
          <p:nvSpPr>
            <p:cNvPr id="49" name="Freeform 48"/>
            <p:cNvSpPr/>
            <p:nvPr/>
          </p:nvSpPr>
          <p:spPr>
            <a:xfrm>
              <a:off x="4186919" y="1577317"/>
              <a:ext cx="3799342" cy="2386779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  <a:gd name="connsiteX0" fmla="*/ 0 w 3446351"/>
                <a:gd name="connsiteY0" fmla="*/ 6382 h 2271908"/>
                <a:gd name="connsiteX1" fmla="*/ 3446351 w 3446351"/>
                <a:gd name="connsiteY1" fmla="*/ 0 h 2271908"/>
                <a:gd name="connsiteX2" fmla="*/ 2648585 w 3446351"/>
                <a:gd name="connsiteY2" fmla="*/ 2220853 h 2271908"/>
                <a:gd name="connsiteX3" fmla="*/ 1053052 w 3446351"/>
                <a:gd name="connsiteY3" fmla="*/ 2271908 h 2271908"/>
                <a:gd name="connsiteX4" fmla="*/ 0 w 3446351"/>
                <a:gd name="connsiteY4" fmla="*/ 6382 h 2271908"/>
                <a:gd name="connsiteX0" fmla="*/ 0 w 3446351"/>
                <a:gd name="connsiteY0" fmla="*/ 6382 h 2386779"/>
                <a:gd name="connsiteX1" fmla="*/ 3446351 w 3446351"/>
                <a:gd name="connsiteY1" fmla="*/ 0 h 2386779"/>
                <a:gd name="connsiteX2" fmla="*/ 2278421 w 3446351"/>
                <a:gd name="connsiteY2" fmla="*/ 2386779 h 2386779"/>
                <a:gd name="connsiteX3" fmla="*/ 1053052 w 3446351"/>
                <a:gd name="connsiteY3" fmla="*/ 2271908 h 2386779"/>
                <a:gd name="connsiteX4" fmla="*/ 0 w 3446351"/>
                <a:gd name="connsiteY4" fmla="*/ 6382 h 23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386779">
                  <a:moveTo>
                    <a:pt x="0" y="6382"/>
                  </a:moveTo>
                  <a:lnTo>
                    <a:pt x="3446351" y="0"/>
                  </a:lnTo>
                  <a:lnTo>
                    <a:pt x="2278421" y="2386779"/>
                  </a:lnTo>
                  <a:lnTo>
                    <a:pt x="1053052" y="2271908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3931" y="3982219"/>
              <a:ext cx="1471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Chance is V</a:t>
              </a:r>
              <a:r>
                <a:rPr lang="en-US" baseline="-25000" dirty="0">
                  <a:latin typeface="Times"/>
                  <a:cs typeface="Times"/>
                </a:rPr>
                <a:t>-N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Does happen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77865" cy="857994"/>
          </a:xfrm>
        </p:spPr>
        <p:txBody>
          <a:bodyPr>
            <a:noAutofit/>
          </a:bodyPr>
          <a:lstStyle/>
          <a:p>
            <a:r>
              <a:rPr lang="en-US" sz="3600" dirty="0"/>
              <a:t>Chance of a number</a:t>
            </a:r>
            <a:r>
              <a:rPr lang="en-US" sz="3200" dirty="0"/>
              <a:t> less than or equal to 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3437" y="160322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7586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0136" y="1650415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2056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58560" y="156841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66395" y="159824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02631" y="1615609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86919" y="1778490"/>
            <a:ext cx="7010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N+1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66867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2" name="Oval 4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031730" y="1778490"/>
            <a:ext cx="7010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N+2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9666" y="148610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1468" y="152927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60108" y="5111790"/>
            <a:ext cx="504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>
                <a:latin typeface="Times"/>
                <a:cs typeface="Times"/>
              </a:rPr>
              <a:t>…no matter how big N is!</a:t>
            </a:r>
            <a:endParaRPr lang="en-US" sz="3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599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31378" y="2010255"/>
            <a:ext cx="3446351" cy="3952540"/>
            <a:chOff x="516953" y="1563531"/>
            <a:chExt cx="3446351" cy="3324832"/>
          </a:xfrm>
        </p:grpSpPr>
        <p:sp>
          <p:nvSpPr>
            <p:cNvPr id="43" name="Freeform 42"/>
            <p:cNvSpPr/>
            <p:nvPr/>
          </p:nvSpPr>
          <p:spPr>
            <a:xfrm>
              <a:off x="516953" y="1563531"/>
              <a:ext cx="3446351" cy="2284671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284671">
                  <a:moveTo>
                    <a:pt x="0" y="6382"/>
                  </a:moveTo>
                  <a:lnTo>
                    <a:pt x="3446351" y="0"/>
                  </a:lnTo>
                  <a:lnTo>
                    <a:pt x="2648585" y="2220853"/>
                  </a:lnTo>
                  <a:lnTo>
                    <a:pt x="1499801" y="2284671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66413" y="3982219"/>
              <a:ext cx="2242120" cy="906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Chance is V</a:t>
              </a:r>
              <a:r>
                <a:rPr lang="en-US" sz="2400" baseline="-25000" dirty="0">
                  <a:latin typeface="Times"/>
                  <a:cs typeface="Times"/>
                </a:rPr>
                <a:t>N</a:t>
              </a:r>
              <a:r>
                <a:rPr lang="en-US" sz="2400" baseline="-10000" dirty="0">
                  <a:latin typeface="Times"/>
                  <a:cs typeface="Times"/>
                </a:rPr>
                <a:t>1000</a:t>
              </a:r>
            </a:p>
            <a:p>
              <a:pPr algn="ctr"/>
              <a:endParaRPr lang="en-US" baseline="-10000" dirty="0">
                <a:latin typeface="Times"/>
                <a:cs typeface="Times"/>
              </a:endParaRPr>
            </a:p>
            <a:p>
              <a:pPr algn="ctr"/>
              <a:r>
                <a:rPr lang="en-US" sz="2800" dirty="0">
                  <a:latin typeface="Times"/>
                  <a:cs typeface="Times"/>
                </a:rPr>
                <a:t>“unlikely”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24575" y="2010255"/>
            <a:ext cx="3799342" cy="4038672"/>
            <a:chOff x="4186919" y="1023191"/>
            <a:chExt cx="3799342" cy="4038672"/>
          </a:xfrm>
        </p:grpSpPr>
        <p:sp>
          <p:nvSpPr>
            <p:cNvPr id="46" name="Freeform 45"/>
            <p:cNvSpPr/>
            <p:nvPr/>
          </p:nvSpPr>
          <p:spPr>
            <a:xfrm>
              <a:off x="4186919" y="1023191"/>
              <a:ext cx="3799342" cy="2940905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  <a:gd name="connsiteX0" fmla="*/ 0 w 3446351"/>
                <a:gd name="connsiteY0" fmla="*/ 6382 h 2271908"/>
                <a:gd name="connsiteX1" fmla="*/ 3446351 w 3446351"/>
                <a:gd name="connsiteY1" fmla="*/ 0 h 2271908"/>
                <a:gd name="connsiteX2" fmla="*/ 2648585 w 3446351"/>
                <a:gd name="connsiteY2" fmla="*/ 2220853 h 2271908"/>
                <a:gd name="connsiteX3" fmla="*/ 1053052 w 3446351"/>
                <a:gd name="connsiteY3" fmla="*/ 2271908 h 2271908"/>
                <a:gd name="connsiteX4" fmla="*/ 0 w 3446351"/>
                <a:gd name="connsiteY4" fmla="*/ 6382 h 2271908"/>
                <a:gd name="connsiteX0" fmla="*/ 0 w 3446351"/>
                <a:gd name="connsiteY0" fmla="*/ 6382 h 2386779"/>
                <a:gd name="connsiteX1" fmla="*/ 3446351 w 3446351"/>
                <a:gd name="connsiteY1" fmla="*/ 0 h 2386779"/>
                <a:gd name="connsiteX2" fmla="*/ 2278421 w 3446351"/>
                <a:gd name="connsiteY2" fmla="*/ 2386779 h 2386779"/>
                <a:gd name="connsiteX3" fmla="*/ 1053052 w 3446351"/>
                <a:gd name="connsiteY3" fmla="*/ 2271908 h 2386779"/>
                <a:gd name="connsiteX4" fmla="*/ 0 w 3446351"/>
                <a:gd name="connsiteY4" fmla="*/ 6382 h 23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386779">
                  <a:moveTo>
                    <a:pt x="0" y="6382"/>
                  </a:moveTo>
                  <a:lnTo>
                    <a:pt x="3446351" y="0"/>
                  </a:lnTo>
                  <a:lnTo>
                    <a:pt x="2278421" y="2386779"/>
                  </a:lnTo>
                  <a:lnTo>
                    <a:pt x="1053052" y="2271908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23771" y="3984645"/>
              <a:ext cx="26475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Chance is V</a:t>
              </a:r>
              <a:r>
                <a:rPr lang="en-US" sz="2400" baseline="-25000" dirty="0">
                  <a:latin typeface="Times"/>
                  <a:cs typeface="Times"/>
                </a:rPr>
                <a:t>∞</a:t>
              </a:r>
            </a:p>
            <a:p>
              <a:pPr algn="ctr"/>
              <a:endParaRPr lang="en-US" baseline="-25000" dirty="0">
                <a:latin typeface="Times"/>
                <a:cs typeface="Times"/>
              </a:endParaRPr>
            </a:p>
            <a:p>
              <a:pPr algn="ctr"/>
              <a:r>
                <a:rPr lang="en-US" sz="2800" dirty="0">
                  <a:latin typeface="Times"/>
                  <a:cs typeface="Times"/>
                </a:rPr>
                <a:t>“as likely as not”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1000 independent drawings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0378" y="265481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5718" y="2678812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" name="Oval 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7077" y="2702010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5501" y="262001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4527" y="264400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9572" y="2667204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976" y="1735839"/>
            <a:ext cx="308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All 1000 numbers are less than or equal to 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9111" y="1748602"/>
            <a:ext cx="277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All 1000 numbers are the same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98997" y="2599187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74337" y="2597692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68191" y="260791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24120" y="2564381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3146" y="256288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00686" y="257310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638723" y="261814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67532" y="258333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4808" y="245503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2476" y="264400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16899" y="268903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9" name="Oval 38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45708" y="265422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084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to eternal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524" y="1952170"/>
            <a:ext cx="84042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Times"/>
                <a:cs typeface="Times"/>
              </a:rPr>
              <a:t>Ch</a:t>
            </a:r>
            <a:r>
              <a:rPr lang="en-US" sz="6600" dirty="0">
                <a:latin typeface="Times"/>
                <a:cs typeface="Times"/>
              </a:rPr>
              <a:t>(     ) = </a:t>
            </a:r>
            <a:r>
              <a:rPr lang="en-US" sz="6600" dirty="0" err="1">
                <a:latin typeface="Times"/>
                <a:cs typeface="Times"/>
              </a:rPr>
              <a:t>Ch</a:t>
            </a:r>
            <a:r>
              <a:rPr lang="en-US" sz="6600" dirty="0">
                <a:latin typeface="Times"/>
                <a:cs typeface="Times"/>
              </a:rPr>
              <a:t>(     ) = V∞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23" y="2235197"/>
            <a:ext cx="150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Universe </a:t>
            </a:r>
            <a:r>
              <a:rPr lang="en-US" sz="2000" i="1" dirty="0">
                <a:latin typeface="Times"/>
                <a:cs typeface="Times"/>
              </a:rPr>
              <a:t>like</a:t>
            </a:r>
            <a:r>
              <a:rPr lang="en-US" sz="2000" dirty="0">
                <a:latin typeface="Times"/>
                <a:cs typeface="Times"/>
              </a:rPr>
              <a:t> 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3704" y="2206169"/>
            <a:ext cx="1569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Universe </a:t>
            </a:r>
            <a:r>
              <a:rPr lang="en-US" sz="2000" i="1" dirty="0">
                <a:latin typeface="Times"/>
                <a:cs typeface="Times"/>
              </a:rPr>
              <a:t>unlike</a:t>
            </a:r>
            <a:r>
              <a:rPr lang="en-US" sz="2000" dirty="0">
                <a:latin typeface="Times"/>
                <a:cs typeface="Times"/>
              </a:rPr>
              <a:t> ours</a:t>
            </a:r>
          </a:p>
        </p:txBody>
      </p:sp>
    </p:spTree>
    <p:extLst>
      <p:ext uri="{BB962C8B-B14F-4D97-AF65-F5344CB8AC3E}">
        <p14:creationId xmlns:p14="http://schemas.microsoft.com/office/powerpoint/2010/main" val="428441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66" y="986986"/>
            <a:ext cx="5384312" cy="3043782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Recover probabilities from frequencies?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B1E06348-2D57-9D12-48AC-95278E14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90" y="5815468"/>
            <a:ext cx="712637" cy="707886"/>
          </a:xfrm>
          <a:prstGeom prst="rect">
            <a:avLst/>
          </a:prstGeom>
        </p:spPr>
      </p:pic>
      <p:pic>
        <p:nvPicPr>
          <p:cNvPr id="8" name="Picture 7" descr="A close-up of a coin&#10;&#10;Description automatically generated">
            <a:extLst>
              <a:ext uri="{FF2B5EF4-FFF2-40B4-BE49-F238E27FC236}">
                <a16:creationId xmlns:a16="http://schemas.microsoft.com/office/drawing/2014/main" id="{F90EEE65-F874-7C92-C24B-2D5521AF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62" y="5815468"/>
            <a:ext cx="712637" cy="707886"/>
          </a:xfrm>
          <a:prstGeom prst="rect">
            <a:avLst/>
          </a:prstGeom>
        </p:spPr>
      </p:pic>
      <p:pic>
        <p:nvPicPr>
          <p:cNvPr id="9" name="Picture 8" descr="A close-up of a coin&#10;&#10;Description automatically generated">
            <a:extLst>
              <a:ext uri="{FF2B5EF4-FFF2-40B4-BE49-F238E27FC236}">
                <a16:creationId xmlns:a16="http://schemas.microsoft.com/office/drawing/2014/main" id="{41EF951B-2CA5-1BA7-4B71-BB408627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38" y="5815468"/>
            <a:ext cx="712637" cy="707886"/>
          </a:xfrm>
          <a:prstGeom prst="rect">
            <a:avLst/>
          </a:prstGeom>
        </p:spPr>
      </p:pic>
      <p:pic>
        <p:nvPicPr>
          <p:cNvPr id="10" name="Picture 9" descr="A close-up of a coin&#10;&#10;Description automatically generated">
            <a:extLst>
              <a:ext uri="{FF2B5EF4-FFF2-40B4-BE49-F238E27FC236}">
                <a16:creationId xmlns:a16="http://schemas.microsoft.com/office/drawing/2014/main" id="{D8DBB419-F66D-DDF4-C38C-EAE6FF69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97" y="5823217"/>
            <a:ext cx="712637" cy="707886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7D9D14F0-F315-46E8-40BC-27B388CC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45" y="5815468"/>
            <a:ext cx="712637" cy="707886"/>
          </a:xfrm>
          <a:prstGeom prst="rect">
            <a:avLst/>
          </a:prstGeom>
        </p:spPr>
      </p:pic>
      <p:pic>
        <p:nvPicPr>
          <p:cNvPr id="12" name="Picture 11" descr="A close-up of a coin&#10;&#10;Description automatically generated">
            <a:extLst>
              <a:ext uri="{FF2B5EF4-FFF2-40B4-BE49-F238E27FC236}">
                <a16:creationId xmlns:a16="http://schemas.microsoft.com/office/drawing/2014/main" id="{A74D3909-397C-BBEF-4E97-6A80ABCC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71" y="5823217"/>
            <a:ext cx="712637" cy="707886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846C379A-DE5A-8B9D-39EB-08A418CD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19" y="5815468"/>
            <a:ext cx="712637" cy="707886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AF1434F8-E66D-9F1D-D626-03DCDFCA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27" y="5815468"/>
            <a:ext cx="712637" cy="707886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6CFF6CEF-C2DC-4BA3-6E92-3C48017A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88" y="5815468"/>
            <a:ext cx="71263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2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99909" y="168633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6"/>
            <a:ext cx="7651731" cy="857994"/>
          </a:xfrm>
        </p:spPr>
        <p:txBody>
          <a:bodyPr/>
          <a:lstStyle/>
          <a:p>
            <a:r>
              <a:rPr lang="en-US" dirty="0"/>
              <a:t>Frequencies?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6171" y="1016486"/>
            <a:ext cx="149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"/>
                <a:cs typeface="Times"/>
              </a:rPr>
              <a:t>The empirical approach: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A0A88-7AA2-A947-ADB2-AC7DA8995EBE}"/>
              </a:ext>
            </a:extLst>
          </p:cNvPr>
          <p:cNvSpPr txBox="1"/>
          <p:nvPr/>
        </p:nvSpPr>
        <p:spPr>
          <a:xfrm>
            <a:off x="2641054" y="929768"/>
            <a:ext cx="181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 large number of infinite lottery machines. 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575A229-705F-A84A-A76E-0C8085EDB9D6}"/>
              </a:ext>
            </a:extLst>
          </p:cNvPr>
          <p:cNvGrpSpPr/>
          <p:nvPr/>
        </p:nvGrpSpPr>
        <p:grpSpPr>
          <a:xfrm>
            <a:off x="856603" y="2658753"/>
            <a:ext cx="1695762" cy="1097038"/>
            <a:chOff x="341095" y="2658753"/>
            <a:chExt cx="1695762" cy="1097038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5CC1AE0-542F-D64E-BA6A-93F69795424D}"/>
                </a:ext>
              </a:extLst>
            </p:cNvPr>
            <p:cNvSpPr/>
            <p:nvPr/>
          </p:nvSpPr>
          <p:spPr>
            <a:xfrm>
              <a:off x="1425046" y="33776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06F9E17-6847-994A-B4F0-1533541D1E21}"/>
                </a:ext>
              </a:extLst>
            </p:cNvPr>
            <p:cNvSpPr/>
            <p:nvPr/>
          </p:nvSpPr>
          <p:spPr>
            <a:xfrm>
              <a:off x="1519581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6B8C67B-0A5C-F34B-939D-F033CB7A3837}"/>
                </a:ext>
              </a:extLst>
            </p:cNvPr>
            <p:cNvSpPr/>
            <p:nvPr/>
          </p:nvSpPr>
          <p:spPr>
            <a:xfrm>
              <a:off x="1651933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FACD676-56EA-7A45-BA22-94534A5E846B}"/>
                </a:ext>
              </a:extLst>
            </p:cNvPr>
            <p:cNvGrpSpPr/>
            <p:nvPr/>
          </p:nvGrpSpPr>
          <p:grpSpPr bwMode="auto">
            <a:xfrm>
              <a:off x="1765859" y="3388812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FDFF580-1D7A-4444-9A9C-5740CD0620E8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E10B3E2-96A1-0B45-A9AF-6D5DE47BD46B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B7DFCA6-A8D0-1B4A-B3DC-75D7B2379D64}"/>
                </a:ext>
              </a:extLst>
            </p:cNvPr>
            <p:cNvSpPr txBox="1"/>
            <p:nvPr/>
          </p:nvSpPr>
          <p:spPr bwMode="auto">
            <a:xfrm>
              <a:off x="1760618" y="3345476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pic>
          <p:nvPicPr>
            <p:cNvPr id="146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33863DF4-0FFA-3748-B85F-4FE9E699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095" y="2658753"/>
              <a:ext cx="1065084" cy="1097038"/>
            </a:xfrm>
            <a:prstGeom prst="rect">
              <a:avLst/>
            </a:prstGeom>
          </p:spPr>
        </p:pic>
      </p:grpSp>
      <p:sp>
        <p:nvSpPr>
          <p:cNvPr id="147" name="Content Placeholder 146">
            <a:extLst>
              <a:ext uri="{FF2B5EF4-FFF2-40B4-BE49-F238E27FC236}">
                <a16:creationId xmlns:a16="http://schemas.microsoft.com/office/drawing/2014/main" id="{A2C7ACC4-ED94-824F-A697-29D32561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5F658F1-ADF7-5C43-AEB8-32E767940995}"/>
              </a:ext>
            </a:extLst>
          </p:cNvPr>
          <p:cNvGrpSpPr/>
          <p:nvPr/>
        </p:nvGrpSpPr>
        <p:grpSpPr>
          <a:xfrm>
            <a:off x="856603" y="4186845"/>
            <a:ext cx="1695762" cy="1097038"/>
            <a:chOff x="341095" y="4186845"/>
            <a:chExt cx="1695762" cy="1097038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97D5029-2301-2E45-BAA7-343E04A25923}"/>
                </a:ext>
              </a:extLst>
            </p:cNvPr>
            <p:cNvSpPr/>
            <p:nvPr/>
          </p:nvSpPr>
          <p:spPr>
            <a:xfrm>
              <a:off x="1425046" y="49057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9387925-5F3F-B24D-8AE7-4F1751A58CAF}"/>
                </a:ext>
              </a:extLst>
            </p:cNvPr>
            <p:cNvSpPr/>
            <p:nvPr/>
          </p:nvSpPr>
          <p:spPr>
            <a:xfrm>
              <a:off x="1519581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85DAC57-E7B1-0F43-A18D-10F773F4BE01}"/>
                </a:ext>
              </a:extLst>
            </p:cNvPr>
            <p:cNvSpPr/>
            <p:nvPr/>
          </p:nvSpPr>
          <p:spPr>
            <a:xfrm>
              <a:off x="1651933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E66546E-5262-3B4F-95A8-A3ABA6FBAC63}"/>
                </a:ext>
              </a:extLst>
            </p:cNvPr>
            <p:cNvGrpSpPr/>
            <p:nvPr/>
          </p:nvGrpSpPr>
          <p:grpSpPr bwMode="auto">
            <a:xfrm>
              <a:off x="1765859" y="4916904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E7BCF202-16BB-D14F-A6E4-4286319FAD9A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749C568-33C1-C14D-93F6-BF686E7B77CB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DE200D6-4C23-344E-8CD2-5FFC87184AB8}"/>
                </a:ext>
              </a:extLst>
            </p:cNvPr>
            <p:cNvSpPr txBox="1"/>
            <p:nvPr/>
          </p:nvSpPr>
          <p:spPr bwMode="auto">
            <a:xfrm>
              <a:off x="1760618" y="4873568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pic>
          <p:nvPicPr>
            <p:cNvPr id="179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6AFBB874-C36A-7043-84C1-B08893EE6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095" y="4186845"/>
              <a:ext cx="1065084" cy="1097038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B69E234-AF69-5F40-ABCB-DB2CEB174841}"/>
              </a:ext>
            </a:extLst>
          </p:cNvPr>
          <p:cNvGrpSpPr/>
          <p:nvPr/>
        </p:nvGrpSpPr>
        <p:grpSpPr>
          <a:xfrm>
            <a:off x="3102713" y="2658753"/>
            <a:ext cx="1695762" cy="1097038"/>
            <a:chOff x="3102713" y="2658753"/>
            <a:chExt cx="1695762" cy="1097038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8F952EC-544D-3848-B483-7E3B7B4BD08C}"/>
                </a:ext>
              </a:extLst>
            </p:cNvPr>
            <p:cNvSpPr/>
            <p:nvPr/>
          </p:nvSpPr>
          <p:spPr>
            <a:xfrm>
              <a:off x="4186664" y="33776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F147744-67D1-9D46-A758-7B37296C1249}"/>
                </a:ext>
              </a:extLst>
            </p:cNvPr>
            <p:cNvSpPr/>
            <p:nvPr/>
          </p:nvSpPr>
          <p:spPr>
            <a:xfrm>
              <a:off x="4281199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D602E24-782C-5E4F-90A9-1225257D8379}"/>
                </a:ext>
              </a:extLst>
            </p:cNvPr>
            <p:cNvSpPr/>
            <p:nvPr/>
          </p:nvSpPr>
          <p:spPr>
            <a:xfrm>
              <a:off x="4413551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B6DB97F-E8B2-DD4E-9CFF-F73E2717D4F5}"/>
                </a:ext>
              </a:extLst>
            </p:cNvPr>
            <p:cNvGrpSpPr/>
            <p:nvPr/>
          </p:nvGrpSpPr>
          <p:grpSpPr bwMode="auto">
            <a:xfrm>
              <a:off x="4527477" y="3388812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169183E-7BD8-F742-9DCB-6F0D6655193E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EE0C4535-5918-3F41-A41B-ED845B4CA837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D7DB60C-2F89-E348-8315-EA4A4D75C26E}"/>
                </a:ext>
              </a:extLst>
            </p:cNvPr>
            <p:cNvSpPr txBox="1"/>
            <p:nvPr/>
          </p:nvSpPr>
          <p:spPr bwMode="auto">
            <a:xfrm>
              <a:off x="4522236" y="3345476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pic>
          <p:nvPicPr>
            <p:cNvPr id="187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9F167BAB-66F8-2F44-BC8B-B222EC206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2713" y="2658753"/>
              <a:ext cx="1065084" cy="1097038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BF8F07F-CB9F-1446-A1FB-2103EC784620}"/>
              </a:ext>
            </a:extLst>
          </p:cNvPr>
          <p:cNvGrpSpPr/>
          <p:nvPr/>
        </p:nvGrpSpPr>
        <p:grpSpPr>
          <a:xfrm>
            <a:off x="3102713" y="4186845"/>
            <a:ext cx="1868476" cy="1097038"/>
            <a:chOff x="2587205" y="4186845"/>
            <a:chExt cx="1868476" cy="1097038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2F792F5E-10E2-CD4F-BB9B-433D2667830A}"/>
                </a:ext>
              </a:extLst>
            </p:cNvPr>
            <p:cNvSpPr/>
            <p:nvPr/>
          </p:nvSpPr>
          <p:spPr>
            <a:xfrm>
              <a:off x="3671156" y="49057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81E78BB-5145-924D-A5C3-BC8D3C449F61}"/>
                </a:ext>
              </a:extLst>
            </p:cNvPr>
            <p:cNvSpPr/>
            <p:nvPr/>
          </p:nvSpPr>
          <p:spPr>
            <a:xfrm>
              <a:off x="3765691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45561AA-4FAC-5242-8441-067BE029720F}"/>
                </a:ext>
              </a:extLst>
            </p:cNvPr>
            <p:cNvSpPr/>
            <p:nvPr/>
          </p:nvSpPr>
          <p:spPr>
            <a:xfrm>
              <a:off x="3898043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11498C5-8F1E-A44D-A871-E6865AB48D31}"/>
                </a:ext>
              </a:extLst>
            </p:cNvPr>
            <p:cNvGrpSpPr/>
            <p:nvPr/>
          </p:nvGrpSpPr>
          <p:grpSpPr bwMode="auto">
            <a:xfrm>
              <a:off x="4011969" y="4916904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B24E8CB0-C17A-FA40-8717-EC591CF02A85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C830609F-C9CC-5C40-9626-2DE75A4BF46A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6F863DF-2A0E-F34E-BE52-E22ADE97CCF2}"/>
                </a:ext>
              </a:extLst>
            </p:cNvPr>
            <p:cNvSpPr txBox="1"/>
            <p:nvPr/>
          </p:nvSpPr>
          <p:spPr bwMode="auto">
            <a:xfrm>
              <a:off x="3955780" y="4905745"/>
              <a:ext cx="499901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</a:p>
          </p:txBody>
        </p:sp>
        <p:pic>
          <p:nvPicPr>
            <p:cNvPr id="195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92C57BE9-E877-B947-B3E9-F63F6D87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7205" y="4186845"/>
              <a:ext cx="1065084" cy="1097038"/>
            </a:xfrm>
            <a:prstGeom prst="rect">
              <a:avLst/>
            </a:prstGeom>
          </p:spPr>
        </p:pic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9FC185A-78FC-F046-A7A8-8B6147693B16}"/>
              </a:ext>
            </a:extLst>
          </p:cNvPr>
          <p:cNvGrpSpPr/>
          <p:nvPr/>
        </p:nvGrpSpPr>
        <p:grpSpPr>
          <a:xfrm>
            <a:off x="5312002" y="2658753"/>
            <a:ext cx="1695762" cy="1097038"/>
            <a:chOff x="4796494" y="2658753"/>
            <a:chExt cx="1695762" cy="1097038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ACBF811E-3E3F-9F45-B8B9-F6336EACA32B}"/>
                </a:ext>
              </a:extLst>
            </p:cNvPr>
            <p:cNvSpPr/>
            <p:nvPr/>
          </p:nvSpPr>
          <p:spPr>
            <a:xfrm>
              <a:off x="5880445" y="33776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7837050-4FA2-2244-9F90-46E23E026BC4}"/>
                </a:ext>
              </a:extLst>
            </p:cNvPr>
            <p:cNvSpPr/>
            <p:nvPr/>
          </p:nvSpPr>
          <p:spPr>
            <a:xfrm>
              <a:off x="5974980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8A3A6CA-FF7C-AA42-BA05-613ACC97D8F3}"/>
                </a:ext>
              </a:extLst>
            </p:cNvPr>
            <p:cNvSpPr/>
            <p:nvPr/>
          </p:nvSpPr>
          <p:spPr>
            <a:xfrm>
              <a:off x="6107332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B7B513D6-3A6D-6C47-9602-141EC1C6FE53}"/>
                </a:ext>
              </a:extLst>
            </p:cNvPr>
            <p:cNvGrpSpPr/>
            <p:nvPr/>
          </p:nvGrpSpPr>
          <p:grpSpPr bwMode="auto">
            <a:xfrm>
              <a:off x="6221258" y="3388812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E0BDCB5-1A67-BC4E-917A-9F7C5A83E78C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218E4DD2-8DD5-4B46-B056-0F83C67857D1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B04F76A8-F1B2-9943-83A0-DB40828FBF02}"/>
                </a:ext>
              </a:extLst>
            </p:cNvPr>
            <p:cNvSpPr txBox="1"/>
            <p:nvPr/>
          </p:nvSpPr>
          <p:spPr bwMode="auto">
            <a:xfrm>
              <a:off x="6216017" y="3345476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pic>
          <p:nvPicPr>
            <p:cNvPr id="203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F31DF468-6B2A-5745-B822-DDB869B24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6494" y="2658753"/>
              <a:ext cx="1065084" cy="1097038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DA40197-1FF2-C24D-9465-CBDC2927AAF6}"/>
              </a:ext>
            </a:extLst>
          </p:cNvPr>
          <p:cNvGrpSpPr/>
          <p:nvPr/>
        </p:nvGrpSpPr>
        <p:grpSpPr>
          <a:xfrm>
            <a:off x="4412790" y="910120"/>
            <a:ext cx="3311307" cy="923330"/>
            <a:chOff x="4412790" y="910120"/>
            <a:chExt cx="3311307" cy="923330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4C74D54-4B63-1C44-A323-21F741566041}"/>
                </a:ext>
              </a:extLst>
            </p:cNvPr>
            <p:cNvSpPr txBox="1"/>
            <p:nvPr/>
          </p:nvSpPr>
          <p:spPr>
            <a:xfrm>
              <a:off x="5748011" y="910120"/>
              <a:ext cx="19760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 Find roughly equal frequencies of odd and even???</a:t>
              </a:r>
            </a:p>
          </p:txBody>
        </p:sp>
        <p:sp>
          <p:nvSpPr>
            <p:cNvPr id="214" name="Right Arrow 213">
              <a:extLst>
                <a:ext uri="{FF2B5EF4-FFF2-40B4-BE49-F238E27FC236}">
                  <a16:creationId xmlns:a16="http://schemas.microsoft.com/office/drawing/2014/main" id="{F99C7792-2C97-5646-B5C5-A59F9906C637}"/>
                </a:ext>
              </a:extLst>
            </p:cNvPr>
            <p:cNvSpPr/>
            <p:nvPr/>
          </p:nvSpPr>
          <p:spPr>
            <a:xfrm>
              <a:off x="4688384" y="1051360"/>
              <a:ext cx="595280" cy="39299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3BF81898-4142-A84B-A8C9-209404EBD031}"/>
                </a:ext>
              </a:extLst>
            </p:cNvPr>
            <p:cNvSpPr txBox="1"/>
            <p:nvPr/>
          </p:nvSpPr>
          <p:spPr>
            <a:xfrm>
              <a:off x="4412790" y="140947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Run them.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77C8ACE-A707-BB4F-A88C-9BC5ACF5E4E1}"/>
              </a:ext>
            </a:extLst>
          </p:cNvPr>
          <p:cNvGrpSpPr/>
          <p:nvPr/>
        </p:nvGrpSpPr>
        <p:grpSpPr>
          <a:xfrm>
            <a:off x="5312002" y="3086006"/>
            <a:ext cx="2604622" cy="2197877"/>
            <a:chOff x="4796494" y="3086006"/>
            <a:chExt cx="2604622" cy="2197877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6A56425-4720-6347-9016-35916E0D79C2}"/>
                </a:ext>
              </a:extLst>
            </p:cNvPr>
            <p:cNvGrpSpPr/>
            <p:nvPr/>
          </p:nvGrpSpPr>
          <p:grpSpPr>
            <a:xfrm>
              <a:off x="4796494" y="4186845"/>
              <a:ext cx="1695762" cy="1097038"/>
              <a:chOff x="4796494" y="4186845"/>
              <a:chExt cx="1695762" cy="1097038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1C38D89-1C09-7F4C-B30E-7D1FEBB28931}"/>
                  </a:ext>
                </a:extLst>
              </p:cNvPr>
              <p:cNvSpPr/>
              <p:nvPr/>
            </p:nvSpPr>
            <p:spPr>
              <a:xfrm>
                <a:off x="5880445" y="4905745"/>
                <a:ext cx="270998" cy="2709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8C8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CDF6DD0-A777-5741-8A8D-D36CDFCCD43C}"/>
                  </a:ext>
                </a:extLst>
              </p:cNvPr>
              <p:cNvSpPr/>
              <p:nvPr/>
            </p:nvSpPr>
            <p:spPr>
              <a:xfrm>
                <a:off x="5974980" y="4919345"/>
                <a:ext cx="270998" cy="2709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5820536-30C1-9C4B-A863-0ED7D5326DE6}"/>
                  </a:ext>
                </a:extLst>
              </p:cNvPr>
              <p:cNvSpPr/>
              <p:nvPr/>
            </p:nvSpPr>
            <p:spPr>
              <a:xfrm>
                <a:off x="6107332" y="4919345"/>
                <a:ext cx="270998" cy="2709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464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D2D08088-603D-DF46-93EE-834683BA27EB}"/>
                  </a:ext>
                </a:extLst>
              </p:cNvPr>
              <p:cNvGrpSpPr/>
              <p:nvPr/>
            </p:nvGrpSpPr>
            <p:grpSpPr bwMode="auto">
              <a:xfrm>
                <a:off x="6221258" y="4916904"/>
                <a:ext cx="270998" cy="270998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B0B66BD-7CB1-8A41-B13A-1E2F16480C8D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BC28363B-5617-5D41-B4D8-56BCCE40E6BA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B2AF156-CD17-2E4D-B238-98FDD3F4068A}"/>
                  </a:ext>
                </a:extLst>
              </p:cNvPr>
              <p:cNvSpPr txBox="1"/>
              <p:nvPr/>
            </p:nvSpPr>
            <p:spPr bwMode="auto">
              <a:xfrm>
                <a:off x="6216017" y="4873568"/>
                <a:ext cx="1995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</a:t>
                </a:r>
              </a:p>
            </p:txBody>
          </p:sp>
          <p:pic>
            <p:nvPicPr>
              <p:cNvPr id="211" name="Content Placeholder 7" descr="A picture containing indoor, disk brake, silver, projector&#10;&#10;Description automatically generated">
                <a:extLst>
                  <a:ext uri="{FF2B5EF4-FFF2-40B4-BE49-F238E27FC236}">
                    <a16:creationId xmlns:a16="http://schemas.microsoft.com/office/drawing/2014/main" id="{215C9112-6E04-B845-9B06-3A79AB711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96494" y="4186845"/>
                <a:ext cx="1065084" cy="1097038"/>
              </a:xfrm>
              <a:prstGeom prst="rect">
                <a:avLst/>
              </a:prstGeom>
            </p:spPr>
          </p:pic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49C004F-74CD-9647-A14F-3949C1141CBE}"/>
                </a:ext>
              </a:extLst>
            </p:cNvPr>
            <p:cNvSpPr/>
            <p:nvPr/>
          </p:nvSpPr>
          <p:spPr>
            <a:xfrm>
              <a:off x="6926298" y="3086006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7BD815EA-C6E5-9049-9FF0-E18D319C9DCB}"/>
                </a:ext>
              </a:extLst>
            </p:cNvPr>
            <p:cNvSpPr/>
            <p:nvPr/>
          </p:nvSpPr>
          <p:spPr>
            <a:xfrm>
              <a:off x="7110405" y="3086006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80C5651-AB8D-0848-B38D-8B939D1985A8}"/>
                </a:ext>
              </a:extLst>
            </p:cNvPr>
            <p:cNvSpPr/>
            <p:nvPr/>
          </p:nvSpPr>
          <p:spPr>
            <a:xfrm>
              <a:off x="7288375" y="3086006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7ED4BA-407C-754D-8192-48E3BC1DA96B}"/>
                </a:ext>
              </a:extLst>
            </p:cNvPr>
            <p:cNvSpPr/>
            <p:nvPr/>
          </p:nvSpPr>
          <p:spPr>
            <a:xfrm>
              <a:off x="6932435" y="4638644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B096B61-F8E1-2A41-B36F-D04AE5440DE6}"/>
                </a:ext>
              </a:extLst>
            </p:cNvPr>
            <p:cNvSpPr/>
            <p:nvPr/>
          </p:nvSpPr>
          <p:spPr>
            <a:xfrm>
              <a:off x="7116542" y="4638644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87635D4-C509-E84B-A1A9-A6D2C5D442CD}"/>
                </a:ext>
              </a:extLst>
            </p:cNvPr>
            <p:cNvSpPr/>
            <p:nvPr/>
          </p:nvSpPr>
          <p:spPr>
            <a:xfrm>
              <a:off x="7294512" y="4638644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6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876811" y="1733881"/>
            <a:ext cx="7241787" cy="4353658"/>
            <a:chOff x="876811" y="1733881"/>
            <a:chExt cx="7241787" cy="4353658"/>
          </a:xfrm>
        </p:grpSpPr>
        <p:sp>
          <p:nvSpPr>
            <p:cNvPr id="33" name="Freeform 32"/>
            <p:cNvSpPr/>
            <p:nvPr/>
          </p:nvSpPr>
          <p:spPr>
            <a:xfrm>
              <a:off x="2320982" y="1733881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86926" y="1741242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848414" y="1733881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452524" y="3749473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844409" y="3742216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07267" y="3742216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6811" y="1733985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73288" y="1677136"/>
            <a:ext cx="7510884" cy="4564059"/>
            <a:chOff x="725728" y="1693277"/>
            <a:chExt cx="7510884" cy="4564059"/>
          </a:xfrm>
        </p:grpSpPr>
        <p:sp>
          <p:nvSpPr>
            <p:cNvPr id="112" name="Freeform 111"/>
            <p:cNvSpPr/>
            <p:nvPr/>
          </p:nvSpPr>
          <p:spPr>
            <a:xfrm>
              <a:off x="725728" y="1693277"/>
              <a:ext cx="7510884" cy="4564059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244206" y="3040244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15" name="Oval 11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049161" y="3303822"/>
              <a:ext cx="391197" cy="391197"/>
              <a:chOff x="2541642" y="524656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8" name="Oval 117"/>
              <p:cNvSpPr/>
              <p:nvPr/>
            </p:nvSpPr>
            <p:spPr>
              <a:xfrm>
                <a:off x="2541642" y="524656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627166" y="593893"/>
                <a:ext cx="329877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881901" y="2087728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21" name="Oval 120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891794" y="278206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24" name="Oval 123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439804" y="4344902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27" name="Oval 12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122261" y="4659298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30" name="Oval 129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816070" y="5434431"/>
              <a:ext cx="391197" cy="391197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33" name="Oval 13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" name="Freeform 9"/>
          <p:cNvSpPr/>
          <p:nvPr/>
        </p:nvSpPr>
        <p:spPr>
          <a:xfrm>
            <a:off x="299909" y="168633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6"/>
            <a:ext cx="7651731" cy="857994"/>
          </a:xfrm>
        </p:spPr>
        <p:txBody>
          <a:bodyPr/>
          <a:lstStyle/>
          <a:p>
            <a:r>
              <a:rPr lang="en-US" dirty="0"/>
              <a:t>Frequencies?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605" y="892709"/>
            <a:ext cx="37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Divide the eternally inflating universe into very many—N—sectors.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1451" y="5380972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1451" y="3639809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85852" y="262742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19" name="Oval 18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81451" y="190940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20706" y="471876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58015" y="4557121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8" name="Oval 2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4141" y="3296003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5498" y="472882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35" name="Oval 3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88312" y="198575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38" name="Oval 3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25621" y="293760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13301" y="227596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55196" y="4067291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47" name="Oval 4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10989" y="5162853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0" name="Oval 4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88312" y="329589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53" name="Oval 52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90978" y="5445120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57" name="Oval 5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89973" y="263468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60" name="Oval 5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28730" y="390245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63" name="Oval 6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79245" y="2283327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66" name="Oval 65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31685" y="465457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54256" y="4854897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2" name="Oval 7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54256" y="3303260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75" name="Oval 7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2466" y="543775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79" name="Oval 78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15744" y="1877029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82" name="Oval 8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8465" y="270377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85" name="Oval 8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2658" y="2194802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88" name="Oval 87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101976" y="475123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91" name="Oval 90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406941" y="4011592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4" name="Oval 9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015744" y="338730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97" name="Oval 9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61551" y="5880787"/>
            <a:ext cx="6311246" cy="798728"/>
            <a:chOff x="1361551" y="5880787"/>
            <a:chExt cx="6311246" cy="798728"/>
          </a:xfrm>
        </p:grpSpPr>
        <p:sp>
          <p:nvSpPr>
            <p:cNvPr id="102" name="TextBox 101"/>
            <p:cNvSpPr txBox="1"/>
            <p:nvPr/>
          </p:nvSpPr>
          <p:spPr>
            <a:xfrm>
              <a:off x="1361551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88078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75480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36660" y="588078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…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154732" y="6028425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N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249596" y="892709"/>
            <a:ext cx="7437204" cy="4563341"/>
            <a:chOff x="1249596" y="892709"/>
            <a:chExt cx="7437204" cy="4563341"/>
          </a:xfrm>
        </p:grpSpPr>
        <p:sp>
          <p:nvSpPr>
            <p:cNvPr id="107" name="Explosion 1 106"/>
            <p:cNvSpPr/>
            <p:nvPr/>
          </p:nvSpPr>
          <p:spPr>
            <a:xfrm>
              <a:off x="1249596" y="3336065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2727307" y="4422240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xplosion 1 108"/>
            <p:cNvSpPr/>
            <p:nvPr/>
          </p:nvSpPr>
          <p:spPr>
            <a:xfrm>
              <a:off x="3626623" y="2997196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xplosion 1 109"/>
            <p:cNvSpPr/>
            <p:nvPr/>
          </p:nvSpPr>
          <p:spPr>
            <a:xfrm>
              <a:off x="7067028" y="3695019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244206" y="892709"/>
              <a:ext cx="34425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Pick one in each</a:t>
              </a:r>
            </a:p>
            <a:p>
              <a:r>
                <a:rPr lang="en-US" sz="1600" dirty="0">
                  <a:latin typeface="Times"/>
                  <a:cs typeface="Times"/>
                </a:rPr>
                <a:t>(following infinite lottery rules).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6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32744" y="732971"/>
            <a:ext cx="5355772" cy="5116286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12800"/>
            <a:ext cx="5363030" cy="4564743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Accounts of Inductive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1B0716C-F320-FB61-54F7-6850A9BFB5B1}"/>
              </a:ext>
            </a:extLst>
          </p:cNvPr>
          <p:cNvGrpSpPr/>
          <p:nvPr/>
        </p:nvGrpSpPr>
        <p:grpSpPr>
          <a:xfrm>
            <a:off x="201478" y="1208868"/>
            <a:ext cx="7849891" cy="5612750"/>
            <a:chOff x="201478" y="1208868"/>
            <a:chExt cx="7849891" cy="561275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02EF5A-2311-DAE8-8B9B-96E14E1D4278}"/>
                </a:ext>
              </a:extLst>
            </p:cNvPr>
            <p:cNvGrpSpPr/>
            <p:nvPr/>
          </p:nvGrpSpPr>
          <p:grpSpPr>
            <a:xfrm>
              <a:off x="201478" y="1208868"/>
              <a:ext cx="7849891" cy="5033312"/>
              <a:chOff x="201478" y="1208868"/>
              <a:chExt cx="7849891" cy="5033312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3FBEED9-6A76-5E78-61AE-AE7A60E01577}"/>
                  </a:ext>
                </a:extLst>
              </p:cNvPr>
              <p:cNvSpPr/>
              <p:nvPr/>
            </p:nvSpPr>
            <p:spPr>
              <a:xfrm>
                <a:off x="201478" y="1208868"/>
                <a:ext cx="7849891" cy="3159765"/>
              </a:xfrm>
              <a:custGeom>
                <a:avLst/>
                <a:gdLst>
                  <a:gd name="connsiteX0" fmla="*/ 0 w 7849891"/>
                  <a:gd name="connsiteY0" fmla="*/ 0 h 2913681"/>
                  <a:gd name="connsiteX1" fmla="*/ 0 w 7849891"/>
                  <a:gd name="connsiteY1" fmla="*/ 0 h 2913681"/>
                  <a:gd name="connsiteX2" fmla="*/ 139485 w 7849891"/>
                  <a:gd name="connsiteY2" fmla="*/ 0 h 2913681"/>
                  <a:gd name="connsiteX3" fmla="*/ 7849891 w 7849891"/>
                  <a:gd name="connsiteY3" fmla="*/ 69742 h 2913681"/>
                  <a:gd name="connsiteX4" fmla="*/ 7431437 w 7849891"/>
                  <a:gd name="connsiteY4" fmla="*/ 2890434 h 2913681"/>
                  <a:gd name="connsiteX5" fmla="*/ 69742 w 7849891"/>
                  <a:gd name="connsiteY5" fmla="*/ 2913681 h 2913681"/>
                  <a:gd name="connsiteX6" fmla="*/ 0 w 7849891"/>
                  <a:gd name="connsiteY6" fmla="*/ 0 h 291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9891" h="2913681">
                    <a:moveTo>
                      <a:pt x="0" y="0"/>
                    </a:moveTo>
                    <a:lnTo>
                      <a:pt x="0" y="0"/>
                    </a:lnTo>
                    <a:lnTo>
                      <a:pt x="139485" y="0"/>
                    </a:lnTo>
                    <a:lnTo>
                      <a:pt x="7849891" y="69742"/>
                    </a:lnTo>
                    <a:lnTo>
                      <a:pt x="7431437" y="2890434"/>
                    </a:lnTo>
                    <a:lnTo>
                      <a:pt x="69742" y="291368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4DDFF">
                      <a:shade val="30000"/>
                      <a:satMod val="115000"/>
                      <a:alpha val="0"/>
                    </a:srgb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A06C585-F591-1F18-4223-72C054290E90}"/>
                  </a:ext>
                </a:extLst>
              </p:cNvPr>
              <p:cNvSpPr/>
              <p:nvPr/>
            </p:nvSpPr>
            <p:spPr>
              <a:xfrm>
                <a:off x="411883" y="4824085"/>
                <a:ext cx="2766447" cy="1418095"/>
              </a:xfrm>
              <a:custGeom>
                <a:avLst/>
                <a:gdLst>
                  <a:gd name="connsiteX0" fmla="*/ 178230 w 2363492"/>
                  <a:gd name="connsiteY0" fmla="*/ 0 h 1418095"/>
                  <a:gd name="connsiteX1" fmla="*/ 2363492 w 2363492"/>
                  <a:gd name="connsiteY1" fmla="*/ 108488 h 1418095"/>
                  <a:gd name="connsiteX2" fmla="*/ 2092271 w 2363492"/>
                  <a:gd name="connsiteY2" fmla="*/ 1418095 h 1418095"/>
                  <a:gd name="connsiteX3" fmla="*/ 0 w 2363492"/>
                  <a:gd name="connsiteY3" fmla="*/ 1232115 h 1418095"/>
                  <a:gd name="connsiteX4" fmla="*/ 178230 w 2363492"/>
                  <a:gd name="connsiteY4" fmla="*/ 0 h 141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3492" h="1418095">
                    <a:moveTo>
                      <a:pt x="178230" y="0"/>
                    </a:moveTo>
                    <a:lnTo>
                      <a:pt x="2363492" y="108488"/>
                    </a:lnTo>
                    <a:lnTo>
                      <a:pt x="2092271" y="1418095"/>
                    </a:lnTo>
                    <a:lnTo>
                      <a:pt x="0" y="1232115"/>
                    </a:lnTo>
                    <a:lnTo>
                      <a:pt x="178230" y="0"/>
                    </a:lnTo>
                    <a:close/>
                  </a:path>
                </a:pathLst>
              </a:custGeom>
              <a:solidFill>
                <a:srgbClr val="FF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54AF3-65BE-D8A4-4195-BF4952B5CEDF}"/>
                  </a:ext>
                </a:extLst>
              </p:cNvPr>
              <p:cNvSpPr txBox="1"/>
              <p:nvPr/>
            </p:nvSpPr>
            <p:spPr>
              <a:xfrm>
                <a:off x="411883" y="4753354"/>
                <a:ext cx="24326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"/>
                    <a:cs typeface="Times"/>
                  </a:rPr>
                  <a:t>Probability of universes</a:t>
                </a:r>
              </a:p>
              <a:p>
                <a:pPr algn="r"/>
                <a:r>
                  <a:rPr lang="en-US" sz="2800" i="1" dirty="0">
                    <a:latin typeface="Times"/>
                    <a:cs typeface="Times"/>
                  </a:rPr>
                  <a:t>like-10%</a:t>
                </a:r>
                <a:r>
                  <a:rPr lang="en-US" sz="2800" dirty="0">
                    <a:latin typeface="Times"/>
                    <a:cs typeface="Times"/>
                  </a:rPr>
                  <a:t> ours.</a:t>
                </a: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3E801CE-3E72-9504-517B-6391FDB63A11}"/>
                  </a:ext>
                </a:extLst>
              </p:cNvPr>
              <p:cNvSpPr/>
              <p:nvPr/>
            </p:nvSpPr>
            <p:spPr>
              <a:xfrm flipH="1">
                <a:off x="4596426" y="4824085"/>
                <a:ext cx="2766447" cy="1418095"/>
              </a:xfrm>
              <a:custGeom>
                <a:avLst/>
                <a:gdLst>
                  <a:gd name="connsiteX0" fmla="*/ 178230 w 2363492"/>
                  <a:gd name="connsiteY0" fmla="*/ 0 h 1418095"/>
                  <a:gd name="connsiteX1" fmla="*/ 2363492 w 2363492"/>
                  <a:gd name="connsiteY1" fmla="*/ 108488 h 1418095"/>
                  <a:gd name="connsiteX2" fmla="*/ 2092271 w 2363492"/>
                  <a:gd name="connsiteY2" fmla="*/ 1418095 h 1418095"/>
                  <a:gd name="connsiteX3" fmla="*/ 0 w 2363492"/>
                  <a:gd name="connsiteY3" fmla="*/ 1232115 h 1418095"/>
                  <a:gd name="connsiteX4" fmla="*/ 178230 w 2363492"/>
                  <a:gd name="connsiteY4" fmla="*/ 0 h 141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3492" h="1418095">
                    <a:moveTo>
                      <a:pt x="178230" y="0"/>
                    </a:moveTo>
                    <a:lnTo>
                      <a:pt x="2363492" y="108488"/>
                    </a:lnTo>
                    <a:lnTo>
                      <a:pt x="2092271" y="1418095"/>
                    </a:lnTo>
                    <a:lnTo>
                      <a:pt x="0" y="1232115"/>
                    </a:lnTo>
                    <a:lnTo>
                      <a:pt x="178230" y="0"/>
                    </a:lnTo>
                    <a:close/>
                  </a:path>
                </a:pathLst>
              </a:custGeom>
              <a:solidFill>
                <a:srgbClr val="FF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69919E-882A-0B8F-04B5-376F5E916EB1}"/>
                  </a:ext>
                </a:extLst>
              </p:cNvPr>
              <p:cNvSpPr txBox="1"/>
              <p:nvPr/>
            </p:nvSpPr>
            <p:spPr>
              <a:xfrm>
                <a:off x="4898643" y="4753354"/>
                <a:ext cx="24326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Probability of universes</a:t>
                </a:r>
              </a:p>
              <a:p>
                <a:r>
                  <a:rPr lang="en-US" sz="2800" i="1" dirty="0">
                    <a:latin typeface="Times"/>
                    <a:cs typeface="Times"/>
                  </a:rPr>
                  <a:t>like-1%</a:t>
                </a:r>
                <a:r>
                  <a:rPr lang="en-US" sz="2800" dirty="0">
                    <a:latin typeface="Times"/>
                    <a:cs typeface="Times"/>
                  </a:rPr>
                  <a:t> ours.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615E81-DCB4-48AE-A028-2D3D20A8E34C}"/>
                  </a:ext>
                </a:extLst>
              </p:cNvPr>
              <p:cNvSpPr txBox="1"/>
              <p:nvPr/>
            </p:nvSpPr>
            <p:spPr>
              <a:xfrm>
                <a:off x="3394197" y="4874931"/>
                <a:ext cx="1061634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Times"/>
                    <a:cs typeface="Times"/>
                  </a:rPr>
                  <a:t>(generically)</a:t>
                </a:r>
              </a:p>
              <a:p>
                <a:pPr algn="ctr"/>
                <a:r>
                  <a:rPr lang="en-US" sz="2400" dirty="0">
                    <a:latin typeface="Times"/>
                    <a:cs typeface="Times"/>
                  </a:rPr>
                  <a:t>greater than</a:t>
                </a:r>
              </a:p>
            </p:txBody>
          </p:sp>
          <p:sp>
            <p:nvSpPr>
              <p:cNvPr id="28" name="Down Arrow 27">
                <a:extLst>
                  <a:ext uri="{FF2B5EF4-FFF2-40B4-BE49-F238E27FC236}">
                    <a16:creationId xmlns:a16="http://schemas.microsoft.com/office/drawing/2014/main" id="{F36CB764-8A76-BD2F-E9BB-4BB00559B398}"/>
                  </a:ext>
                </a:extLst>
              </p:cNvPr>
              <p:cNvSpPr/>
              <p:nvPr/>
            </p:nvSpPr>
            <p:spPr>
              <a:xfrm>
                <a:off x="3603356" y="4130298"/>
                <a:ext cx="745617" cy="69378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0F8120-D1FF-C20E-2C0E-D46F460F931D}"/>
                </a:ext>
              </a:extLst>
            </p:cNvPr>
            <p:cNvSpPr txBox="1"/>
            <p:nvPr/>
          </p:nvSpPr>
          <p:spPr>
            <a:xfrm>
              <a:off x="3533488" y="5375068"/>
              <a:ext cx="82747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&gt;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FE44FAE4-8A3F-31B9-58C5-E0B1CDED16C9}"/>
              </a:ext>
            </a:extLst>
          </p:cNvPr>
          <p:cNvSpPr/>
          <p:nvPr/>
        </p:nvSpPr>
        <p:spPr>
          <a:xfrm>
            <a:off x="228667" y="136525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F6B5-CD31-1626-FC26-04E68DE3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83" y="22354"/>
            <a:ext cx="7651731" cy="857994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79DD-E213-AB7D-1066-4E0257B1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7A9FC-D6D8-B8CE-E501-59072F63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31A44B-D3D8-849A-0CEB-905315035C9D}"/>
              </a:ext>
            </a:extLst>
          </p:cNvPr>
          <p:cNvGrpSpPr/>
          <p:nvPr/>
        </p:nvGrpSpPr>
        <p:grpSpPr>
          <a:xfrm>
            <a:off x="557939" y="1132491"/>
            <a:ext cx="2363492" cy="1455726"/>
            <a:chOff x="557939" y="1132491"/>
            <a:chExt cx="2363492" cy="145572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FABDC6-D937-4D3B-3724-E4BC78F2B0CB}"/>
                </a:ext>
              </a:extLst>
            </p:cNvPr>
            <p:cNvSpPr/>
            <p:nvPr/>
          </p:nvSpPr>
          <p:spPr>
            <a:xfrm>
              <a:off x="557939" y="1170122"/>
              <a:ext cx="2363492" cy="1418095"/>
            </a:xfrm>
            <a:custGeom>
              <a:avLst/>
              <a:gdLst>
                <a:gd name="connsiteX0" fmla="*/ 178230 w 2363492"/>
                <a:gd name="connsiteY0" fmla="*/ 0 h 1418095"/>
                <a:gd name="connsiteX1" fmla="*/ 2363492 w 2363492"/>
                <a:gd name="connsiteY1" fmla="*/ 108488 h 1418095"/>
                <a:gd name="connsiteX2" fmla="*/ 2092271 w 2363492"/>
                <a:gd name="connsiteY2" fmla="*/ 1418095 h 1418095"/>
                <a:gd name="connsiteX3" fmla="*/ 0 w 2363492"/>
                <a:gd name="connsiteY3" fmla="*/ 1232115 h 1418095"/>
                <a:gd name="connsiteX4" fmla="*/ 178230 w 2363492"/>
                <a:gd name="connsiteY4" fmla="*/ 0 h 14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492" h="1418095">
                  <a:moveTo>
                    <a:pt x="178230" y="0"/>
                  </a:moveTo>
                  <a:lnTo>
                    <a:pt x="2363492" y="108488"/>
                  </a:lnTo>
                  <a:lnTo>
                    <a:pt x="2092271" y="1418095"/>
                  </a:lnTo>
                  <a:lnTo>
                    <a:pt x="0" y="1232115"/>
                  </a:lnTo>
                  <a:lnTo>
                    <a:pt x="17823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B6821-4468-2DD0-790F-C914489253D0}"/>
                </a:ext>
              </a:extLst>
            </p:cNvPr>
            <p:cNvSpPr txBox="1"/>
            <p:nvPr/>
          </p:nvSpPr>
          <p:spPr>
            <a:xfrm>
              <a:off x="581775" y="1132491"/>
              <a:ext cx="23158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Frequencies of universes</a:t>
              </a:r>
            </a:p>
            <a:p>
              <a:pPr algn="r"/>
              <a:r>
                <a:rPr lang="en-US" sz="2800" i="1" dirty="0">
                  <a:latin typeface="Times"/>
                  <a:cs typeface="Times"/>
                </a:rPr>
                <a:t>like-10%</a:t>
              </a:r>
              <a:r>
                <a:rPr lang="en-US" sz="2800" dirty="0">
                  <a:latin typeface="Times"/>
                  <a:cs typeface="Times"/>
                </a:rPr>
                <a:t> ours.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D9A4A3-9CF5-69E7-D735-93DE3FA0FB73}"/>
              </a:ext>
            </a:extLst>
          </p:cNvPr>
          <p:cNvGrpSpPr/>
          <p:nvPr/>
        </p:nvGrpSpPr>
        <p:grpSpPr>
          <a:xfrm>
            <a:off x="303395" y="2100020"/>
            <a:ext cx="2417734" cy="1836549"/>
            <a:chOff x="303395" y="2100020"/>
            <a:chExt cx="2417734" cy="183654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07CB55-5DDE-D63F-6503-A08AF3793B04}"/>
                </a:ext>
              </a:extLst>
            </p:cNvPr>
            <p:cNvSpPr/>
            <p:nvPr/>
          </p:nvSpPr>
          <p:spPr>
            <a:xfrm>
              <a:off x="495946" y="2100020"/>
              <a:ext cx="2146515" cy="1836549"/>
            </a:xfrm>
            <a:custGeom>
              <a:avLst/>
              <a:gdLst>
                <a:gd name="connsiteX0" fmla="*/ 232474 w 2146515"/>
                <a:gd name="connsiteY0" fmla="*/ 0 h 2100021"/>
                <a:gd name="connsiteX1" fmla="*/ 1332854 w 2146515"/>
                <a:gd name="connsiteY1" fmla="*/ 23248 h 2100021"/>
                <a:gd name="connsiteX2" fmla="*/ 2146515 w 2146515"/>
                <a:gd name="connsiteY2" fmla="*/ 2100021 h 2100021"/>
                <a:gd name="connsiteX3" fmla="*/ 0 w 2146515"/>
                <a:gd name="connsiteY3" fmla="*/ 2053526 h 2100021"/>
                <a:gd name="connsiteX4" fmla="*/ 232474 w 2146515"/>
                <a:gd name="connsiteY4" fmla="*/ 0 h 21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515" h="2100021">
                  <a:moveTo>
                    <a:pt x="232474" y="0"/>
                  </a:moveTo>
                  <a:lnTo>
                    <a:pt x="1332854" y="23248"/>
                  </a:lnTo>
                  <a:lnTo>
                    <a:pt x="2146515" y="2100021"/>
                  </a:lnTo>
                  <a:lnTo>
                    <a:pt x="0" y="2053526"/>
                  </a:lnTo>
                  <a:lnTo>
                    <a:pt x="232474" y="0"/>
                  </a:lnTo>
                  <a:close/>
                </a:path>
              </a:pathLst>
            </a:custGeom>
            <a:solidFill>
              <a:srgbClr val="F90009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402847-5728-3A3B-C5B6-6A9FFA77D7DE}"/>
                </a:ext>
              </a:extLst>
            </p:cNvPr>
            <p:cNvSpPr txBox="1"/>
            <p:nvPr/>
          </p:nvSpPr>
          <p:spPr>
            <a:xfrm>
              <a:off x="303395" y="2735548"/>
              <a:ext cx="24177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Value of cosmological constant </a:t>
              </a:r>
              <a:r>
                <a:rPr lang="en-US" sz="2800" dirty="0">
                  <a:latin typeface="Symbol" pitchFamily="2" charset="2"/>
                  <a:cs typeface="Times"/>
                </a:rPr>
                <a:t>l</a:t>
              </a:r>
              <a:r>
                <a:rPr lang="en-US" dirty="0">
                  <a:latin typeface="Times"/>
                  <a:cs typeface="Times"/>
                </a:rPr>
                <a:t> is within 10% of our value.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7227C-E582-81D2-AFDE-12CA6ADD80AC}"/>
              </a:ext>
            </a:extLst>
          </p:cNvPr>
          <p:cNvGrpSpPr/>
          <p:nvPr/>
        </p:nvGrpSpPr>
        <p:grpSpPr>
          <a:xfrm>
            <a:off x="4673917" y="1170122"/>
            <a:ext cx="2618036" cy="2766447"/>
            <a:chOff x="4673917" y="1170122"/>
            <a:chExt cx="2618036" cy="276644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A695CB-866E-4DA4-656F-D53C66C368DE}"/>
                </a:ext>
              </a:extLst>
            </p:cNvPr>
            <p:cNvSpPr/>
            <p:nvPr/>
          </p:nvSpPr>
          <p:spPr>
            <a:xfrm flipH="1">
              <a:off x="4795029" y="1170122"/>
              <a:ext cx="2496924" cy="1418095"/>
            </a:xfrm>
            <a:custGeom>
              <a:avLst/>
              <a:gdLst>
                <a:gd name="connsiteX0" fmla="*/ 178230 w 2363492"/>
                <a:gd name="connsiteY0" fmla="*/ 0 h 1418095"/>
                <a:gd name="connsiteX1" fmla="*/ 2363492 w 2363492"/>
                <a:gd name="connsiteY1" fmla="*/ 108488 h 1418095"/>
                <a:gd name="connsiteX2" fmla="*/ 2092271 w 2363492"/>
                <a:gd name="connsiteY2" fmla="*/ 1418095 h 1418095"/>
                <a:gd name="connsiteX3" fmla="*/ 0 w 2363492"/>
                <a:gd name="connsiteY3" fmla="*/ 1232115 h 1418095"/>
                <a:gd name="connsiteX4" fmla="*/ 178230 w 2363492"/>
                <a:gd name="connsiteY4" fmla="*/ 0 h 14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492" h="1418095">
                  <a:moveTo>
                    <a:pt x="178230" y="0"/>
                  </a:moveTo>
                  <a:lnTo>
                    <a:pt x="2363492" y="108488"/>
                  </a:lnTo>
                  <a:lnTo>
                    <a:pt x="2092271" y="1418095"/>
                  </a:lnTo>
                  <a:lnTo>
                    <a:pt x="0" y="1232115"/>
                  </a:lnTo>
                  <a:lnTo>
                    <a:pt x="17823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3E32F-7686-AC6F-B2F1-82A3F57E9B36}"/>
                </a:ext>
              </a:extLst>
            </p:cNvPr>
            <p:cNvSpPr txBox="1"/>
            <p:nvPr/>
          </p:nvSpPr>
          <p:spPr>
            <a:xfrm>
              <a:off x="4889715" y="1170122"/>
              <a:ext cx="23158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Frequencies of universes</a:t>
              </a:r>
            </a:p>
            <a:p>
              <a:r>
                <a:rPr lang="en-US" sz="2800" i="1" dirty="0">
                  <a:latin typeface="Times"/>
                  <a:cs typeface="Times"/>
                </a:rPr>
                <a:t>like-1%</a:t>
              </a:r>
              <a:r>
                <a:rPr lang="en-US" sz="2800" dirty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A02FBC7-E4CD-C181-ED07-B321388611F7}"/>
                </a:ext>
              </a:extLst>
            </p:cNvPr>
            <p:cNvSpPr/>
            <p:nvPr/>
          </p:nvSpPr>
          <p:spPr>
            <a:xfrm>
              <a:off x="4866468" y="2100020"/>
              <a:ext cx="2146515" cy="1836549"/>
            </a:xfrm>
            <a:custGeom>
              <a:avLst/>
              <a:gdLst>
                <a:gd name="connsiteX0" fmla="*/ 232474 w 2146515"/>
                <a:gd name="connsiteY0" fmla="*/ 0 h 2100021"/>
                <a:gd name="connsiteX1" fmla="*/ 1332854 w 2146515"/>
                <a:gd name="connsiteY1" fmla="*/ 23248 h 2100021"/>
                <a:gd name="connsiteX2" fmla="*/ 2146515 w 2146515"/>
                <a:gd name="connsiteY2" fmla="*/ 2100021 h 2100021"/>
                <a:gd name="connsiteX3" fmla="*/ 0 w 2146515"/>
                <a:gd name="connsiteY3" fmla="*/ 2053526 h 2100021"/>
                <a:gd name="connsiteX4" fmla="*/ 232474 w 2146515"/>
                <a:gd name="connsiteY4" fmla="*/ 0 h 21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515" h="2100021">
                  <a:moveTo>
                    <a:pt x="232474" y="0"/>
                  </a:moveTo>
                  <a:lnTo>
                    <a:pt x="1332854" y="23248"/>
                  </a:lnTo>
                  <a:lnTo>
                    <a:pt x="2146515" y="2100021"/>
                  </a:lnTo>
                  <a:lnTo>
                    <a:pt x="0" y="2053526"/>
                  </a:lnTo>
                  <a:lnTo>
                    <a:pt x="232474" y="0"/>
                  </a:lnTo>
                  <a:close/>
                </a:path>
              </a:pathLst>
            </a:custGeom>
            <a:solidFill>
              <a:srgbClr val="F90009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F56B6C-D0B7-D57E-EBDF-ACFF8FAD0815}"/>
                </a:ext>
              </a:extLst>
            </p:cNvPr>
            <p:cNvSpPr txBox="1"/>
            <p:nvPr/>
          </p:nvSpPr>
          <p:spPr>
            <a:xfrm>
              <a:off x="4673917" y="2735548"/>
              <a:ext cx="23390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Value of cosmological constant </a:t>
              </a:r>
              <a:r>
                <a:rPr lang="en-US" sz="2800" dirty="0">
                  <a:latin typeface="Symbol" pitchFamily="2" charset="2"/>
                  <a:cs typeface="Times"/>
                </a:rPr>
                <a:t>l</a:t>
              </a:r>
              <a:r>
                <a:rPr lang="en-US" dirty="0">
                  <a:latin typeface="Times"/>
                  <a:cs typeface="Times"/>
                </a:rPr>
                <a:t> is within 1% of our value.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286D1-DF49-9372-858F-992587140299}"/>
              </a:ext>
            </a:extLst>
          </p:cNvPr>
          <p:cNvGrpSpPr/>
          <p:nvPr/>
        </p:nvGrpSpPr>
        <p:grpSpPr>
          <a:xfrm>
            <a:off x="3382211" y="1132491"/>
            <a:ext cx="1061634" cy="1946687"/>
            <a:chOff x="3382211" y="1132491"/>
            <a:chExt cx="1061634" cy="19466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557F32-7706-F620-0BD8-E69C15C93B7C}"/>
                </a:ext>
              </a:extLst>
            </p:cNvPr>
            <p:cNvSpPr txBox="1"/>
            <p:nvPr/>
          </p:nvSpPr>
          <p:spPr>
            <a:xfrm>
              <a:off x="3382211" y="1132491"/>
              <a:ext cx="1061634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Times"/>
                  <a:cs typeface="Times"/>
                </a:rPr>
                <a:t>(generically)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greater than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AEB659-649C-C18D-7242-2338C0E3EFB6}"/>
                </a:ext>
              </a:extLst>
            </p:cNvPr>
            <p:cNvSpPr txBox="1"/>
            <p:nvPr/>
          </p:nvSpPr>
          <p:spPr>
            <a:xfrm>
              <a:off x="3521502" y="1632628"/>
              <a:ext cx="82747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3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CC5CF7A2-CE84-1D43-A983-160FBA43FFE9}"/>
              </a:ext>
            </a:extLst>
          </p:cNvPr>
          <p:cNvSpPr/>
          <p:nvPr/>
        </p:nvSpPr>
        <p:spPr>
          <a:xfrm>
            <a:off x="314530" y="309829"/>
            <a:ext cx="8360547" cy="9487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2EB80EB-10A8-C346-893A-FFD17335D469}"/>
              </a:ext>
            </a:extLst>
          </p:cNvPr>
          <p:cNvSpPr/>
          <p:nvPr/>
        </p:nvSpPr>
        <p:spPr>
          <a:xfrm>
            <a:off x="314530" y="1560147"/>
            <a:ext cx="3017038" cy="1043567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22EDF43-DC27-3A4A-A3C8-82336BD09E60}"/>
              </a:ext>
            </a:extLst>
          </p:cNvPr>
          <p:cNvSpPr/>
          <p:nvPr/>
        </p:nvSpPr>
        <p:spPr>
          <a:xfrm flipH="1">
            <a:off x="5857679" y="1429638"/>
            <a:ext cx="2971790" cy="1174076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080C7-8DDC-9C41-B6A1-716AE72D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348820"/>
            <a:ext cx="7659938" cy="7486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Chance Properties in Infinite Lottery of Frequencies</a:t>
            </a:r>
            <a:br>
              <a:rPr lang="en-US" sz="2800" dirty="0"/>
            </a:br>
            <a:r>
              <a:rPr lang="en-US" dirty="0"/>
              <a:t>Inhospitable to </a:t>
            </a:r>
            <a:r>
              <a:rPr lang="en-US" dirty="0" err="1"/>
              <a:t>Probabilites</a:t>
            </a:r>
            <a:endParaRPr lang="en-US" dirty="0"/>
          </a:p>
        </p:txBody>
      </p:sp>
      <p:sp>
        <p:nvSpPr>
          <p:cNvPr id="41989" name="Content Placeholder 2">
            <a:extLst>
              <a:ext uri="{FF2B5EF4-FFF2-40B4-BE49-F238E27FC236}">
                <a16:creationId xmlns:a16="http://schemas.microsoft.com/office/drawing/2014/main" id="{263362F3-1D65-8445-9644-9FC1D2994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1990" name="Slide Number Placeholder 3">
            <a:extLst>
              <a:ext uri="{FF2B5EF4-FFF2-40B4-BE49-F238E27FC236}">
                <a16:creationId xmlns:a16="http://schemas.microsoft.com/office/drawing/2014/main" id="{6F086D33-2058-0845-B1F7-C342D4CB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32D78C-8EB2-584F-B8D1-7EAE9227605E}" type="slidenum">
              <a:rPr lang="en-US" altLang="en-US" sz="9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9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1991" name="TextBox 5">
            <a:extLst>
              <a:ext uri="{FF2B5EF4-FFF2-40B4-BE49-F238E27FC236}">
                <a16:creationId xmlns:a16="http://schemas.microsoft.com/office/drawing/2014/main" id="{554EAA68-2D00-ED44-8AA8-201C0C95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66" y="1549414"/>
            <a:ext cx="27493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" pitchFamily="2" charset="0"/>
              </a:rPr>
              <a:t>P(</a:t>
            </a:r>
            <a:r>
              <a:rPr lang="en-US" altLang="en-US" sz="2000" i="1" dirty="0">
                <a:latin typeface="Times" pitchFamily="2" charset="0"/>
              </a:rPr>
              <a:t>like-10%</a:t>
            </a:r>
            <a:r>
              <a:rPr lang="en-US" altLang="en-US" sz="2000" dirty="0">
                <a:latin typeface="Times" pitchFamily="2" charset="0"/>
              </a:rPr>
              <a:t>) entails</a:t>
            </a:r>
          </a:p>
          <a:p>
            <a:pPr eaLnBrk="1" hangingPunct="1"/>
            <a:r>
              <a:rPr lang="en-US" altLang="en-US" sz="2000" dirty="0">
                <a:latin typeface="Times" pitchFamily="2" charset="0"/>
              </a:rPr>
              <a:t>more </a:t>
            </a:r>
            <a:r>
              <a:rPr lang="en-US" altLang="en-US" sz="2000" i="1" dirty="0">
                <a:latin typeface="Times" pitchFamily="2" charset="0"/>
              </a:rPr>
              <a:t>like-10%</a:t>
            </a:r>
            <a:r>
              <a:rPr lang="en-US" altLang="en-US" sz="2000" dirty="0">
                <a:latin typeface="Times" pitchFamily="2" charset="0"/>
              </a:rPr>
              <a:t> universes in N sectors</a:t>
            </a:r>
          </a:p>
          <a:p>
            <a:pPr eaLnBrk="1" hangingPunct="1"/>
            <a:endParaRPr lang="en-US" altLang="en-US" sz="2000" dirty="0">
              <a:latin typeface="Times" pitchFamily="2" charset="0"/>
            </a:endParaRPr>
          </a:p>
        </p:txBody>
      </p:sp>
      <p:sp>
        <p:nvSpPr>
          <p:cNvPr id="41992" name="TextBox 6">
            <a:extLst>
              <a:ext uri="{FF2B5EF4-FFF2-40B4-BE49-F238E27FC236}">
                <a16:creationId xmlns:a16="http://schemas.microsoft.com/office/drawing/2014/main" id="{F8CC6798-1C3B-9D46-AAEC-B1799798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580" y="1531728"/>
            <a:ext cx="27572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" pitchFamily="2" charset="0"/>
              </a:rPr>
              <a:t>P(</a:t>
            </a:r>
            <a:r>
              <a:rPr lang="en-US" altLang="en-US" sz="2000" i="1" dirty="0">
                <a:latin typeface="Times" pitchFamily="2" charset="0"/>
              </a:rPr>
              <a:t>like-1%</a:t>
            </a:r>
            <a:r>
              <a:rPr lang="en-US" altLang="en-US" sz="2000" dirty="0">
                <a:latin typeface="Times" pitchFamily="2" charset="0"/>
              </a:rPr>
              <a:t>) entails</a:t>
            </a:r>
          </a:p>
          <a:p>
            <a:pPr eaLnBrk="1" hangingPunct="1"/>
            <a:r>
              <a:rPr lang="en-US" altLang="en-US" sz="2000" dirty="0">
                <a:latin typeface="Times" pitchFamily="2" charset="0"/>
              </a:rPr>
              <a:t>fewer </a:t>
            </a:r>
            <a:r>
              <a:rPr lang="en-US" altLang="en-US" sz="2000" i="1" dirty="0">
                <a:latin typeface="Times" pitchFamily="2" charset="0"/>
              </a:rPr>
              <a:t>like-1%</a:t>
            </a:r>
            <a:r>
              <a:rPr lang="en-US" altLang="en-US" sz="2000" dirty="0">
                <a:latin typeface="Times" pitchFamily="2" charset="0"/>
              </a:rPr>
              <a:t> universes in N sectors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36CC87-9ABE-F54C-8976-9BE9D6FA8EE6}"/>
              </a:ext>
            </a:extLst>
          </p:cNvPr>
          <p:cNvGrpSpPr>
            <a:grpSpLocks/>
          </p:cNvGrpSpPr>
          <p:nvPr/>
        </p:nvGrpSpPr>
        <p:grpSpPr bwMode="auto">
          <a:xfrm>
            <a:off x="3402767" y="1429638"/>
            <a:ext cx="2321719" cy="923330"/>
            <a:chOff x="3123518" y="1559622"/>
            <a:chExt cx="3096055" cy="1232431"/>
          </a:xfrm>
        </p:grpSpPr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BD4C41D7-3481-1941-9749-9797BF95AECE}"/>
                </a:ext>
              </a:extLst>
            </p:cNvPr>
            <p:cNvSpPr/>
            <p:nvPr/>
          </p:nvSpPr>
          <p:spPr>
            <a:xfrm>
              <a:off x="3123518" y="1679040"/>
              <a:ext cx="3096055" cy="6817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7F7F7F"/>
                </a:solidFill>
              </a:endParaRPr>
            </a:p>
          </p:txBody>
        </p:sp>
        <p:sp>
          <p:nvSpPr>
            <p:cNvPr id="42003" name="TextBox 7">
              <a:extLst>
                <a:ext uri="{FF2B5EF4-FFF2-40B4-BE49-F238E27FC236}">
                  <a16:creationId xmlns:a16="http://schemas.microsoft.com/office/drawing/2014/main" id="{B55FAC75-2E6D-EB4D-8EFA-DC6F1446E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820" y="1559622"/>
              <a:ext cx="2630146" cy="123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Times" pitchFamily="2" charset="0"/>
                </a:rPr>
                <a:t>Map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set to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set by relabeling.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C9B66A-605B-B547-9BBC-552E596207F7}"/>
              </a:ext>
            </a:extLst>
          </p:cNvPr>
          <p:cNvGrpSpPr>
            <a:grpSpLocks/>
          </p:cNvGrpSpPr>
          <p:nvPr/>
        </p:nvGrpSpPr>
        <p:grpSpPr bwMode="auto">
          <a:xfrm>
            <a:off x="411883" y="2412297"/>
            <a:ext cx="7535925" cy="2896289"/>
            <a:chOff x="-975395" y="2073542"/>
            <a:chExt cx="10047977" cy="386167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7EF7C-477F-ED46-A421-03B60BB639D5}"/>
                </a:ext>
              </a:extLst>
            </p:cNvPr>
            <p:cNvSpPr/>
            <p:nvPr/>
          </p:nvSpPr>
          <p:spPr>
            <a:xfrm>
              <a:off x="-975395" y="2857488"/>
              <a:ext cx="9472413" cy="3077732"/>
            </a:xfrm>
            <a:custGeom>
              <a:avLst/>
              <a:gdLst>
                <a:gd name="connsiteX0" fmla="*/ 497806 w 4116475"/>
                <a:gd name="connsiteY0" fmla="*/ 0 h 2980282"/>
                <a:gd name="connsiteX1" fmla="*/ 4116475 w 4116475"/>
                <a:gd name="connsiteY1" fmla="*/ 261652 h 2980282"/>
                <a:gd name="connsiteX2" fmla="*/ 3759076 w 4116475"/>
                <a:gd name="connsiteY2" fmla="*/ 2980282 h 2980282"/>
                <a:gd name="connsiteX3" fmla="*/ 0 w 4116475"/>
                <a:gd name="connsiteY3" fmla="*/ 2539941 h 2980282"/>
                <a:gd name="connsiteX4" fmla="*/ 497806 w 4116475"/>
                <a:gd name="connsiteY4" fmla="*/ 0 h 2980282"/>
                <a:gd name="connsiteX0" fmla="*/ 237671 w 4116475"/>
                <a:gd name="connsiteY0" fmla="*/ 0 h 2932739"/>
                <a:gd name="connsiteX1" fmla="*/ 4116475 w 4116475"/>
                <a:gd name="connsiteY1" fmla="*/ 214109 h 2932739"/>
                <a:gd name="connsiteX2" fmla="*/ 3759076 w 4116475"/>
                <a:gd name="connsiteY2" fmla="*/ 2932739 h 2932739"/>
                <a:gd name="connsiteX3" fmla="*/ 0 w 4116475"/>
                <a:gd name="connsiteY3" fmla="*/ 2492398 h 2932739"/>
                <a:gd name="connsiteX4" fmla="*/ 237671 w 4116475"/>
                <a:gd name="connsiteY4" fmla="*/ 0 h 2932739"/>
                <a:gd name="connsiteX0" fmla="*/ 237671 w 4116475"/>
                <a:gd name="connsiteY0" fmla="*/ 0 h 2654276"/>
                <a:gd name="connsiteX1" fmla="*/ 4116475 w 4116475"/>
                <a:gd name="connsiteY1" fmla="*/ 214109 h 2654276"/>
                <a:gd name="connsiteX2" fmla="*/ 3997830 w 4116475"/>
                <a:gd name="connsiteY2" fmla="*/ 2654276 h 2654276"/>
                <a:gd name="connsiteX3" fmla="*/ 0 w 4116475"/>
                <a:gd name="connsiteY3" fmla="*/ 2492398 h 2654276"/>
                <a:gd name="connsiteX4" fmla="*/ 237671 w 4116475"/>
                <a:gd name="connsiteY4" fmla="*/ 0 h 26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475" h="2654276">
                  <a:moveTo>
                    <a:pt x="237671" y="0"/>
                  </a:moveTo>
                  <a:lnTo>
                    <a:pt x="4116475" y="214109"/>
                  </a:lnTo>
                  <a:lnTo>
                    <a:pt x="3997830" y="2654276"/>
                  </a:lnTo>
                  <a:lnTo>
                    <a:pt x="0" y="2492398"/>
                  </a:lnTo>
                  <a:lnTo>
                    <a:pt x="23767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9" name="TextBox 11">
              <a:extLst>
                <a:ext uri="{FF2B5EF4-FFF2-40B4-BE49-F238E27FC236}">
                  <a16:creationId xmlns:a16="http://schemas.microsoft.com/office/drawing/2014/main" id="{36E4C583-2865-AE40-AF68-3A50EF09E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48216" y="3076347"/>
              <a:ext cx="9820798" cy="285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(0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    =     Chance (0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(1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    =     Chance (1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(2 </a:t>
              </a:r>
              <a:r>
                <a:rPr lang="en-US" altLang="en-US" sz="1800" i="1" dirty="0">
                  <a:latin typeface="Times" pitchFamily="2" charset="0"/>
                </a:rPr>
                <a:t>like-10% </a:t>
              </a:r>
              <a:r>
                <a:rPr lang="en-US" altLang="en-US" sz="1800" dirty="0">
                  <a:latin typeface="Times" pitchFamily="2" charset="0"/>
                </a:rPr>
                <a:t>in N draws)        =     Chance (2 </a:t>
              </a:r>
              <a:r>
                <a:rPr lang="en-US" altLang="en-US" sz="1800" i="1" dirty="0">
                  <a:latin typeface="Times" pitchFamily="2" charset="0"/>
                </a:rPr>
                <a:t>like-1% </a:t>
              </a:r>
              <a:r>
                <a:rPr lang="en-US" altLang="en-US" sz="1800" i="1" dirty="0" err="1">
                  <a:latin typeface="Times" pitchFamily="2" charset="0"/>
                </a:rPr>
                <a:t>th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is-IS" altLang="en-US" sz="1800" dirty="0">
                  <a:latin typeface="Times" pitchFamily="2" charset="0"/>
                </a:rPr>
                <a:t>…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(N/2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=     Chance (N/2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is-IS" altLang="en-US" sz="1800" dirty="0">
                  <a:latin typeface="Times" pitchFamily="2" charset="0"/>
                </a:rPr>
                <a:t>…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(N-1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=     Chance (N-1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(N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    =    Chance (N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90BAF9B-1A46-1A48-B877-D3C44F943D16}"/>
                </a:ext>
              </a:extLst>
            </p:cNvPr>
            <p:cNvSpPr/>
            <p:nvPr/>
          </p:nvSpPr>
          <p:spPr>
            <a:xfrm>
              <a:off x="3829180" y="2073542"/>
              <a:ext cx="1269235" cy="884843"/>
            </a:xfrm>
            <a:prstGeom prst="downArrow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12">
            <a:extLst>
              <a:ext uri="{FF2B5EF4-FFF2-40B4-BE49-F238E27FC236}">
                <a16:creationId xmlns:a16="http://schemas.microsoft.com/office/drawing/2014/main" id="{5EED2331-307B-6346-BD8B-1BEA436A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64" y="5595581"/>
            <a:ext cx="66923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latin typeface="Times" pitchFamily="2" charset="0"/>
              </a:rPr>
              <a:t>Relative frequencies cannot stabilize to probabilistic values in many repeated draws.</a:t>
            </a:r>
          </a:p>
        </p:txBody>
      </p:sp>
    </p:spTree>
    <p:extLst>
      <p:ext uri="{BB962C8B-B14F-4D97-AF65-F5344CB8AC3E}">
        <p14:creationId xmlns:p14="http://schemas.microsoft.com/office/powerpoint/2010/main" val="28118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flipV="1">
            <a:off x="274929" y="24240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2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 IS possible, but </a:t>
            </a:r>
            <a:r>
              <a:rPr lang="is-IS"/>
              <a:t>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9257" y="1100400"/>
            <a:ext cx="3802743" cy="1670853"/>
            <a:chOff x="4884057" y="1418771"/>
            <a:chExt cx="3802743" cy="1670853"/>
          </a:xfrm>
        </p:grpSpPr>
        <p:sp>
          <p:nvSpPr>
            <p:cNvPr id="17" name="Freeform 16"/>
            <p:cNvSpPr/>
            <p:nvPr/>
          </p:nvSpPr>
          <p:spPr>
            <a:xfrm>
              <a:off x="4884057" y="1418771"/>
              <a:ext cx="2975428" cy="486229"/>
            </a:xfrm>
            <a:custGeom>
              <a:avLst/>
              <a:gdLst>
                <a:gd name="connsiteX0" fmla="*/ 87085 w 2975428"/>
                <a:gd name="connsiteY0" fmla="*/ 0 h 486229"/>
                <a:gd name="connsiteX1" fmla="*/ 2852057 w 2975428"/>
                <a:gd name="connsiteY1" fmla="*/ 239486 h 486229"/>
                <a:gd name="connsiteX2" fmla="*/ 2975428 w 2975428"/>
                <a:gd name="connsiteY2" fmla="*/ 413657 h 486229"/>
                <a:gd name="connsiteX3" fmla="*/ 0 w 2975428"/>
                <a:gd name="connsiteY3" fmla="*/ 486229 h 486229"/>
                <a:gd name="connsiteX4" fmla="*/ 87085 w 2975428"/>
                <a:gd name="connsiteY4" fmla="*/ 0 h 48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428" h="486229">
                  <a:moveTo>
                    <a:pt x="87085" y="0"/>
                  </a:moveTo>
                  <a:lnTo>
                    <a:pt x="2852057" y="239486"/>
                  </a:lnTo>
                  <a:lnTo>
                    <a:pt x="2975428" y="413657"/>
                  </a:lnTo>
                  <a:lnTo>
                    <a:pt x="0" y="486229"/>
                  </a:lnTo>
                  <a:lnTo>
                    <a:pt x="870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3714" y="1458408"/>
              <a:ext cx="3643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The best we get </a:t>
              </a:r>
              <a:r>
                <a:rPr lang="en-US" sz="2400" dirty="0">
                  <a:latin typeface="Times"/>
                  <a:cs typeface="Times"/>
                </a:rPr>
                <a:t>is that </a:t>
              </a:r>
              <a:r>
                <a:rPr lang="en-US" sz="2400" i="1" dirty="0">
                  <a:latin typeface="Times"/>
                  <a:cs typeface="Times"/>
                </a:rPr>
                <a:t>like</a:t>
              </a:r>
              <a:r>
                <a:rPr lang="en-US" sz="2400" dirty="0">
                  <a:latin typeface="Times"/>
                  <a:cs typeface="Times"/>
                </a:rPr>
                <a:t> and </a:t>
              </a:r>
              <a:r>
                <a:rPr lang="en-US" sz="2400" i="1" dirty="0">
                  <a:latin typeface="Times"/>
                  <a:cs typeface="Times"/>
                </a:rPr>
                <a:t>unlike</a:t>
              </a:r>
              <a:r>
                <a:rPr lang="en-US" sz="2400" dirty="0">
                  <a:latin typeface="Times"/>
                  <a:cs typeface="Times"/>
                </a:rPr>
                <a:t> have equal chance in the sense of the infinite lottery logic.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049F7A-61C2-C175-F7D3-961DC6719CE7}"/>
              </a:ext>
            </a:extLst>
          </p:cNvPr>
          <p:cNvGrpSpPr/>
          <p:nvPr/>
        </p:nvGrpSpPr>
        <p:grpSpPr>
          <a:xfrm>
            <a:off x="4542139" y="1145761"/>
            <a:ext cx="3566792" cy="1646289"/>
            <a:chOff x="4542139" y="1145761"/>
            <a:chExt cx="3566792" cy="1646289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20DE03B-8E4C-EE7C-F25D-572818195276}"/>
                </a:ext>
              </a:extLst>
            </p:cNvPr>
            <p:cNvSpPr/>
            <p:nvPr/>
          </p:nvSpPr>
          <p:spPr>
            <a:xfrm>
              <a:off x="4542139" y="1190114"/>
              <a:ext cx="2975428" cy="486229"/>
            </a:xfrm>
            <a:custGeom>
              <a:avLst/>
              <a:gdLst>
                <a:gd name="connsiteX0" fmla="*/ 87085 w 2975428"/>
                <a:gd name="connsiteY0" fmla="*/ 0 h 486229"/>
                <a:gd name="connsiteX1" fmla="*/ 2852057 w 2975428"/>
                <a:gd name="connsiteY1" fmla="*/ 239486 h 486229"/>
                <a:gd name="connsiteX2" fmla="*/ 2975428 w 2975428"/>
                <a:gd name="connsiteY2" fmla="*/ 413657 h 486229"/>
                <a:gd name="connsiteX3" fmla="*/ 0 w 2975428"/>
                <a:gd name="connsiteY3" fmla="*/ 486229 h 486229"/>
                <a:gd name="connsiteX4" fmla="*/ 87085 w 2975428"/>
                <a:gd name="connsiteY4" fmla="*/ 0 h 48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428" h="486229">
                  <a:moveTo>
                    <a:pt x="87085" y="0"/>
                  </a:moveTo>
                  <a:lnTo>
                    <a:pt x="2852057" y="239486"/>
                  </a:lnTo>
                  <a:lnTo>
                    <a:pt x="2975428" y="413657"/>
                  </a:lnTo>
                  <a:lnTo>
                    <a:pt x="0" y="486229"/>
                  </a:lnTo>
                  <a:lnTo>
                    <a:pt x="870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B0B880-AA2D-A796-5BB4-BF103654ACC7}"/>
                </a:ext>
              </a:extLst>
            </p:cNvPr>
            <p:cNvSpPr txBox="1"/>
            <p:nvPr/>
          </p:nvSpPr>
          <p:spPr>
            <a:xfrm>
              <a:off x="4603732" y="1145761"/>
              <a:ext cx="35051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Cataloging frequencies </a:t>
              </a:r>
              <a:r>
                <a:rPr lang="en-US" sz="2400" dirty="0">
                  <a:latin typeface="Times"/>
                  <a:cs typeface="Times"/>
                </a:rPr>
                <a:t>cannot override chance theory known to prevail.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FBE507-8DC6-C2B0-5C8A-A1D0DF62C45A}"/>
                </a:ext>
              </a:extLst>
            </p:cNvPr>
            <p:cNvGrpSpPr/>
            <p:nvPr/>
          </p:nvGrpSpPr>
          <p:grpSpPr>
            <a:xfrm>
              <a:off x="4718806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C14100A-79D8-2CE2-31AF-5923E0E1240D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CBA19B0-A89E-80CF-45F6-436731515627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74C628-16D8-EDB2-02C5-40050A88C364}"/>
                </a:ext>
              </a:extLst>
            </p:cNvPr>
            <p:cNvGrpSpPr/>
            <p:nvPr/>
          </p:nvGrpSpPr>
          <p:grpSpPr>
            <a:xfrm>
              <a:off x="5176006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B9CC61-98C9-C576-C79F-6B60C42CAFD5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5B15C5D-BC08-661B-D1C9-26723F90A171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E932DB-D7E8-1584-81E3-93C9518070A1}"/>
                </a:ext>
              </a:extLst>
            </p:cNvPr>
            <p:cNvGrpSpPr/>
            <p:nvPr/>
          </p:nvGrpSpPr>
          <p:grpSpPr>
            <a:xfrm>
              <a:off x="5643597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96F76EA-34E0-442B-BBC6-5B2B798254F8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D98474-E0C5-9C63-F8E3-2C3EE9F8D2D7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D7182F-57D6-324C-AECF-036E42797D14}"/>
                </a:ext>
              </a:extLst>
            </p:cNvPr>
            <p:cNvGrpSpPr/>
            <p:nvPr/>
          </p:nvGrpSpPr>
          <p:grpSpPr>
            <a:xfrm>
              <a:off x="6100797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A692B2A-B076-435A-DA1E-C33241CD5A51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CCC402-A99D-8CC9-0A76-D8B9BAC1A7F5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F4AEE8-39AB-0212-88BB-09449FCFFB48}"/>
                </a:ext>
              </a:extLst>
            </p:cNvPr>
            <p:cNvGrpSpPr/>
            <p:nvPr/>
          </p:nvGrpSpPr>
          <p:grpSpPr>
            <a:xfrm>
              <a:off x="6589170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3D7D7FE-34D5-4AB8-EE91-18FFB81117B4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72F6724-F27B-63AF-B5A6-F207A3772AFD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EF508B-6163-D6DE-4018-1A23F4638FC5}"/>
                </a:ext>
              </a:extLst>
            </p:cNvPr>
            <p:cNvGrpSpPr/>
            <p:nvPr/>
          </p:nvGrpSpPr>
          <p:grpSpPr>
            <a:xfrm>
              <a:off x="7046370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15A2064-6EB8-143A-713B-9D69496320A2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826FB1A-A36E-6AA3-AB67-251089D6C7D4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05DEF8-E2FC-E703-8E94-662843588446}"/>
              </a:ext>
            </a:extLst>
          </p:cNvPr>
          <p:cNvGrpSpPr/>
          <p:nvPr/>
        </p:nvGrpSpPr>
        <p:grpSpPr>
          <a:xfrm>
            <a:off x="374073" y="2902153"/>
            <a:ext cx="7647709" cy="3467474"/>
            <a:chOff x="374073" y="2902153"/>
            <a:chExt cx="7647709" cy="3467474"/>
          </a:xfrm>
        </p:grpSpPr>
        <p:sp>
          <p:nvSpPr>
            <p:cNvPr id="43" name="Down Arrow 42">
              <a:extLst>
                <a:ext uri="{FF2B5EF4-FFF2-40B4-BE49-F238E27FC236}">
                  <a16:creationId xmlns:a16="http://schemas.microsoft.com/office/drawing/2014/main" id="{FA13BA5C-BA50-41DF-8822-9D7DEED6CBC3}"/>
                </a:ext>
              </a:extLst>
            </p:cNvPr>
            <p:cNvSpPr/>
            <p:nvPr/>
          </p:nvSpPr>
          <p:spPr>
            <a:xfrm>
              <a:off x="3692534" y="2928503"/>
              <a:ext cx="696267" cy="969228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7E3950-A3DA-53D7-1A30-19A3C14B94D0}"/>
                </a:ext>
              </a:extLst>
            </p:cNvPr>
            <p:cNvSpPr/>
            <p:nvPr/>
          </p:nvSpPr>
          <p:spPr>
            <a:xfrm>
              <a:off x="374073" y="3906982"/>
              <a:ext cx="7647709" cy="2462645"/>
            </a:xfrm>
            <a:custGeom>
              <a:avLst/>
              <a:gdLst>
                <a:gd name="connsiteX0" fmla="*/ 384463 w 7647709"/>
                <a:gd name="connsiteY0" fmla="*/ 0 h 2462645"/>
                <a:gd name="connsiteX1" fmla="*/ 7647709 w 7647709"/>
                <a:gd name="connsiteY1" fmla="*/ 238991 h 2462645"/>
                <a:gd name="connsiteX2" fmla="*/ 7543800 w 7647709"/>
                <a:gd name="connsiteY2" fmla="*/ 2462645 h 2462645"/>
                <a:gd name="connsiteX3" fmla="*/ 0 w 7647709"/>
                <a:gd name="connsiteY3" fmla="*/ 2389909 h 2462645"/>
                <a:gd name="connsiteX4" fmla="*/ 384463 w 7647709"/>
                <a:gd name="connsiteY4" fmla="*/ 0 h 24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7709" h="2462645">
                  <a:moveTo>
                    <a:pt x="384463" y="0"/>
                  </a:moveTo>
                  <a:lnTo>
                    <a:pt x="7647709" y="238991"/>
                  </a:lnTo>
                  <a:lnTo>
                    <a:pt x="7543800" y="2462645"/>
                  </a:lnTo>
                  <a:lnTo>
                    <a:pt x="0" y="2389909"/>
                  </a:lnTo>
                  <a:lnTo>
                    <a:pt x="384463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0457" y="4622657"/>
              <a:ext cx="1468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Long run of </a:t>
              </a:r>
              <a:r>
                <a:rPr lang="en-US" sz="2400" b="1" i="1" dirty="0">
                  <a:solidFill>
                    <a:srgbClr val="FF0000"/>
                  </a:solidFill>
                  <a:latin typeface="Times"/>
                  <a:cs typeface="Times"/>
                </a:rPr>
                <a:t>red</a:t>
              </a:r>
              <a:endParaRPr lang="en-US" sz="2400" dirty="0">
                <a:latin typeface="Times"/>
                <a:cs typeface="Times"/>
              </a:endParaRPr>
            </a:p>
          </p:txBody>
        </p:sp>
        <p:pic>
          <p:nvPicPr>
            <p:cNvPr id="14" name="Picture 13" descr="Roulett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19" y="4377146"/>
              <a:ext cx="1805295" cy="1200329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8F7F99-E6B0-542A-36F6-18F292345684}"/>
                </a:ext>
              </a:extLst>
            </p:cNvPr>
            <p:cNvSpPr txBox="1"/>
            <p:nvPr/>
          </p:nvSpPr>
          <p:spPr>
            <a:xfrm>
              <a:off x="3265213" y="2902153"/>
              <a:ext cx="1598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Analogy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49DC6A-940B-AA2E-9B91-154516D68658}"/>
                </a:ext>
              </a:extLst>
            </p:cNvPr>
            <p:cNvSpPr txBox="1"/>
            <p:nvPr/>
          </p:nvSpPr>
          <p:spPr>
            <a:xfrm>
              <a:off x="704860" y="3932565"/>
              <a:ext cx="2386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Gambler’s fallacy</a:t>
              </a: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B1BBEE-0419-F0E2-6016-9A320F29C392}"/>
                </a:ext>
              </a:extLst>
            </p:cNvPr>
            <p:cNvSpPr txBox="1"/>
            <p:nvPr/>
          </p:nvSpPr>
          <p:spPr>
            <a:xfrm>
              <a:off x="647119" y="5798879"/>
              <a:ext cx="492443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733764-512F-67B4-08AC-A4D97A802DD7}"/>
                </a:ext>
              </a:extLst>
            </p:cNvPr>
            <p:cNvSpPr txBox="1"/>
            <p:nvPr/>
          </p:nvSpPr>
          <p:spPr>
            <a:xfrm>
              <a:off x="1229010" y="5798879"/>
              <a:ext cx="492443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E2DDD7-FCB9-EA32-01FC-DB340957DD6B}"/>
                </a:ext>
              </a:extLst>
            </p:cNvPr>
            <p:cNvSpPr txBox="1"/>
            <p:nvPr/>
          </p:nvSpPr>
          <p:spPr>
            <a:xfrm>
              <a:off x="1800510" y="5798879"/>
              <a:ext cx="338554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0D6DF0-D40F-4F27-A4D7-FCC5E8B40051}"/>
                </a:ext>
              </a:extLst>
            </p:cNvPr>
            <p:cNvSpPr txBox="1"/>
            <p:nvPr/>
          </p:nvSpPr>
          <p:spPr>
            <a:xfrm>
              <a:off x="2278491" y="5798879"/>
              <a:ext cx="492443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1FD798-156E-05C6-72FB-1E5804D03D7F}"/>
                </a:ext>
              </a:extLst>
            </p:cNvPr>
            <p:cNvSpPr txBox="1"/>
            <p:nvPr/>
          </p:nvSpPr>
          <p:spPr>
            <a:xfrm>
              <a:off x="5220766" y="4511910"/>
              <a:ext cx="2021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Change in probability of next </a:t>
              </a:r>
              <a:r>
                <a:rPr lang="en-US" sz="2400" b="1" i="1" dirty="0">
                  <a:solidFill>
                    <a:srgbClr val="FF0000"/>
                  </a:solidFill>
                  <a:latin typeface="Times"/>
                  <a:cs typeface="Times"/>
                </a:rPr>
                <a:t>red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7172E591-8C8C-3442-9E06-22D6EDF6BE4C}"/>
                </a:ext>
              </a:extLst>
            </p:cNvPr>
            <p:cNvSpPr/>
            <p:nvPr/>
          </p:nvSpPr>
          <p:spPr>
            <a:xfrm>
              <a:off x="4349509" y="4977310"/>
              <a:ext cx="740456" cy="35322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F8FD85-9CC5-0A9B-2C8C-A7C25834F427}"/>
                </a:ext>
              </a:extLst>
            </p:cNvPr>
            <p:cNvSpPr/>
            <p:nvPr/>
          </p:nvSpPr>
          <p:spPr>
            <a:xfrm rot="2700000">
              <a:off x="4343522" y="5089621"/>
              <a:ext cx="541129" cy="1311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3589C6-26EE-2AAD-11C8-0A5CF6B4D022}"/>
                </a:ext>
              </a:extLst>
            </p:cNvPr>
            <p:cNvSpPr/>
            <p:nvPr/>
          </p:nvSpPr>
          <p:spPr>
            <a:xfrm rot="18900000" flipH="1">
              <a:off x="4343522" y="5098454"/>
              <a:ext cx="541129" cy="1311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4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404639" y="766029"/>
            <a:ext cx="5643600" cy="500404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159" y="919462"/>
            <a:ext cx="4944932" cy="3144538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How to think about infinite lottery chances.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4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202357" y="253586"/>
            <a:ext cx="6641129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8" y="274639"/>
            <a:ext cx="6792686" cy="857994"/>
          </a:xfrm>
        </p:spPr>
        <p:txBody>
          <a:bodyPr/>
          <a:lstStyle/>
          <a:p>
            <a:r>
              <a:rPr lang="en-US" dirty="0"/>
              <a:t>Probabilities: The Hard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22514" y="1429657"/>
            <a:ext cx="3149600" cy="732972"/>
            <a:chOff x="522514" y="1429657"/>
            <a:chExt cx="3149600" cy="732972"/>
          </a:xfrm>
        </p:grpSpPr>
        <p:sp>
          <p:nvSpPr>
            <p:cNvPr id="56" name="Freeform 55"/>
            <p:cNvSpPr/>
            <p:nvPr/>
          </p:nvSpPr>
          <p:spPr>
            <a:xfrm>
              <a:off x="551543" y="1429657"/>
              <a:ext cx="3120571" cy="732972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2514" y="1502690"/>
              <a:ext cx="23962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Probability very near 1:</a:t>
              </a:r>
            </a:p>
            <a:p>
              <a:pPr algn="r"/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06342" y="464457"/>
            <a:ext cx="186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Times"/>
                <a:cs typeface="Times"/>
              </a:rPr>
              <a:t>fapp</a:t>
            </a:r>
            <a:r>
              <a:rPr lang="en-US" sz="1600" dirty="0">
                <a:latin typeface="Times"/>
                <a:cs typeface="Times"/>
              </a:rPr>
              <a:t> = “for all practical purposes.”</a:t>
            </a:r>
            <a:endParaRPr lang="en-US" sz="1600" i="1" dirty="0">
              <a:latin typeface="Times"/>
              <a:cs typeface="Time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55600" y="1937657"/>
            <a:ext cx="3236686" cy="3773714"/>
            <a:chOff x="355600" y="1937657"/>
            <a:chExt cx="3236686" cy="3773714"/>
          </a:xfrm>
        </p:grpSpPr>
        <p:sp>
          <p:nvSpPr>
            <p:cNvPr id="58" name="Freeform 57"/>
            <p:cNvSpPr/>
            <p:nvPr/>
          </p:nvSpPr>
          <p:spPr>
            <a:xfrm>
              <a:off x="355600" y="1937657"/>
              <a:ext cx="3236686" cy="3773714"/>
            </a:xfrm>
            <a:custGeom>
              <a:avLst/>
              <a:gdLst>
                <a:gd name="connsiteX0" fmla="*/ 3207657 w 3236686"/>
                <a:gd name="connsiteY0" fmla="*/ 0 h 3773714"/>
                <a:gd name="connsiteX1" fmla="*/ 3236686 w 3236686"/>
                <a:gd name="connsiteY1" fmla="*/ 3773714 h 3773714"/>
                <a:gd name="connsiteX2" fmla="*/ 58057 w 3236686"/>
                <a:gd name="connsiteY2" fmla="*/ 2387600 h 3773714"/>
                <a:gd name="connsiteX3" fmla="*/ 0 w 3236686"/>
                <a:gd name="connsiteY3" fmla="*/ 1545772 h 3773714"/>
                <a:gd name="connsiteX4" fmla="*/ 3207657 w 3236686"/>
                <a:gd name="connsiteY4" fmla="*/ 0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686" h="3773714">
                  <a:moveTo>
                    <a:pt x="3207657" y="0"/>
                  </a:moveTo>
                  <a:lnTo>
                    <a:pt x="3236686" y="3773714"/>
                  </a:lnTo>
                  <a:lnTo>
                    <a:pt x="58057" y="2387600"/>
                  </a:lnTo>
                  <a:lnTo>
                    <a:pt x="0" y="1545772"/>
                  </a:lnTo>
                  <a:lnTo>
                    <a:pt x="32076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2514" y="3025835"/>
              <a:ext cx="21771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Intermediate values represent distinct cases. How do we separate </a:t>
              </a:r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0.5 from </a:t>
              </a:r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0.6?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140201" y="1714500"/>
            <a:ext cx="3066141" cy="3380014"/>
            <a:chOff x="4140201" y="1714500"/>
            <a:chExt cx="3066141" cy="3380014"/>
          </a:xfrm>
        </p:grpSpPr>
        <p:sp>
          <p:nvSpPr>
            <p:cNvPr id="54" name="Bent-Up Arrow 53"/>
            <p:cNvSpPr/>
            <p:nvPr/>
          </p:nvSpPr>
          <p:spPr>
            <a:xfrm>
              <a:off x="4140201" y="1714500"/>
              <a:ext cx="471714" cy="2243244"/>
            </a:xfrm>
            <a:prstGeom prst="bentUpArrow">
              <a:avLst>
                <a:gd name="adj1" fmla="val 25000"/>
                <a:gd name="adj2" fmla="val 37307"/>
                <a:gd name="adj3" fmla="val 25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67200" y="3860800"/>
              <a:ext cx="2801257" cy="1233714"/>
            </a:xfrm>
            <a:custGeom>
              <a:avLst/>
              <a:gdLst>
                <a:gd name="connsiteX0" fmla="*/ 116114 w 2801257"/>
                <a:gd name="connsiteY0" fmla="*/ 0 h 1233714"/>
                <a:gd name="connsiteX1" fmla="*/ 2801257 w 2801257"/>
                <a:gd name="connsiteY1" fmla="*/ 195943 h 1233714"/>
                <a:gd name="connsiteX2" fmla="*/ 2605314 w 2801257"/>
                <a:gd name="connsiteY2" fmla="*/ 1233714 h 1233714"/>
                <a:gd name="connsiteX3" fmla="*/ 2532743 w 2801257"/>
                <a:gd name="connsiteY3" fmla="*/ 1226457 h 1233714"/>
                <a:gd name="connsiteX4" fmla="*/ 0 w 2801257"/>
                <a:gd name="connsiteY4" fmla="*/ 994229 h 1233714"/>
                <a:gd name="connsiteX5" fmla="*/ 116114 w 2801257"/>
                <a:gd name="connsiteY5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1257" h="1233714">
                  <a:moveTo>
                    <a:pt x="116114" y="0"/>
                  </a:moveTo>
                  <a:lnTo>
                    <a:pt x="2801257" y="195943"/>
                  </a:lnTo>
                  <a:lnTo>
                    <a:pt x="2605314" y="1233714"/>
                  </a:lnTo>
                  <a:lnTo>
                    <a:pt x="2532743" y="1226457"/>
                  </a:lnTo>
                  <a:lnTo>
                    <a:pt x="0" y="994229"/>
                  </a:lnTo>
                  <a:lnTo>
                    <a:pt x="11611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86942" y="4041498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0.5: occurs with probability very near 1 in about 50% of many trials.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78830" y="1716435"/>
            <a:ext cx="3140527" cy="1796022"/>
            <a:chOff x="4778830" y="1716435"/>
            <a:chExt cx="3140527" cy="1796022"/>
          </a:xfrm>
        </p:grpSpPr>
        <p:sp>
          <p:nvSpPr>
            <p:cNvPr id="55" name="Bent-Up Arrow 54"/>
            <p:cNvSpPr/>
            <p:nvPr/>
          </p:nvSpPr>
          <p:spPr>
            <a:xfrm>
              <a:off x="4778830" y="1716435"/>
              <a:ext cx="471714" cy="1796022"/>
            </a:xfrm>
            <a:prstGeom prst="bentUpArrow">
              <a:avLst>
                <a:gd name="adj1" fmla="val 25000"/>
                <a:gd name="adj2" fmla="val 37307"/>
                <a:gd name="adj3" fmla="val 25000"/>
              </a:avLst>
            </a:pr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72743" y="2140857"/>
              <a:ext cx="2627086" cy="936172"/>
            </a:xfrm>
            <a:custGeom>
              <a:avLst/>
              <a:gdLst>
                <a:gd name="connsiteX0" fmla="*/ 2627086 w 2627086"/>
                <a:gd name="connsiteY0" fmla="*/ 0 h 936172"/>
                <a:gd name="connsiteX1" fmla="*/ 2627086 w 2627086"/>
                <a:gd name="connsiteY1" fmla="*/ 0 h 936172"/>
                <a:gd name="connsiteX2" fmla="*/ 0 w 2627086"/>
                <a:gd name="connsiteY2" fmla="*/ 21772 h 936172"/>
                <a:gd name="connsiteX3" fmla="*/ 29028 w 2627086"/>
                <a:gd name="connsiteY3" fmla="*/ 732972 h 936172"/>
                <a:gd name="connsiteX4" fmla="*/ 2525486 w 2627086"/>
                <a:gd name="connsiteY4" fmla="*/ 936172 h 936172"/>
                <a:gd name="connsiteX5" fmla="*/ 2627086 w 2627086"/>
                <a:gd name="connsiteY5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086" h="936172">
                  <a:moveTo>
                    <a:pt x="2627086" y="0"/>
                  </a:moveTo>
                  <a:lnTo>
                    <a:pt x="2627086" y="0"/>
                  </a:lnTo>
                  <a:lnTo>
                    <a:pt x="0" y="21772"/>
                  </a:lnTo>
                  <a:lnTo>
                    <a:pt x="29028" y="732972"/>
                  </a:lnTo>
                  <a:lnTo>
                    <a:pt x="2525486" y="936172"/>
                  </a:lnTo>
                  <a:lnTo>
                    <a:pt x="2627086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7043" y="2080415"/>
              <a:ext cx="2732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0.6: occurs with probability very near 1 in about 60% of many trials.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4629" y="5580095"/>
            <a:ext cx="3338285" cy="708680"/>
            <a:chOff x="384629" y="5580095"/>
            <a:chExt cx="3338285" cy="708680"/>
          </a:xfrm>
        </p:grpSpPr>
        <p:sp>
          <p:nvSpPr>
            <p:cNvPr id="57" name="Freeform 56"/>
            <p:cNvSpPr/>
            <p:nvPr/>
          </p:nvSpPr>
          <p:spPr>
            <a:xfrm flipV="1">
              <a:off x="602343" y="5580095"/>
              <a:ext cx="3120571" cy="708680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4629" y="5580095"/>
              <a:ext cx="23962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Probability very near 0:</a:t>
              </a:r>
            </a:p>
            <a:p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not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21845" y="1528020"/>
            <a:ext cx="791355" cy="4698406"/>
            <a:chOff x="3221845" y="1528020"/>
            <a:chExt cx="791355" cy="4698406"/>
          </a:xfrm>
        </p:grpSpPr>
        <p:grpSp>
          <p:nvGrpSpPr>
            <p:cNvPr id="32" name="Group 31"/>
            <p:cNvGrpSpPr/>
            <p:nvPr/>
          </p:nvGrpSpPr>
          <p:grpSpPr>
            <a:xfrm>
              <a:off x="3664857" y="1714500"/>
              <a:ext cx="348343" cy="4345214"/>
              <a:chOff x="1850571" y="1714500"/>
              <a:chExt cx="348343" cy="434521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007434" y="1741714"/>
                <a:ext cx="17309" cy="4318000"/>
              </a:xfrm>
              <a:custGeom>
                <a:avLst/>
                <a:gdLst>
                  <a:gd name="connsiteX0" fmla="*/ 7257 w 7257"/>
                  <a:gd name="connsiteY0" fmla="*/ 0 h 4318000"/>
                  <a:gd name="connsiteX1" fmla="*/ 0 w 7257"/>
                  <a:gd name="connsiteY1" fmla="*/ 4318000 h 4318000"/>
                  <a:gd name="connsiteX0" fmla="*/ 30143 w 30143"/>
                  <a:gd name="connsiteY0" fmla="*/ 0 h 10000"/>
                  <a:gd name="connsiteX1" fmla="*/ 20143 w 30143"/>
                  <a:gd name="connsiteY1" fmla="*/ 10000 h 10000"/>
                  <a:gd name="connsiteX0" fmla="*/ 23851 w 23851"/>
                  <a:gd name="connsiteY0" fmla="*/ 0 h 10000"/>
                  <a:gd name="connsiteX1" fmla="*/ 13851 w 23851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51" h="10000">
                    <a:moveTo>
                      <a:pt x="23851" y="0"/>
                    </a:moveTo>
                    <a:cubicBezTo>
                      <a:pt x="-39484" y="3350"/>
                      <a:pt x="47184" y="6633"/>
                      <a:pt x="13851" y="10000"/>
                    </a:cubicBezTo>
                  </a:path>
                </a:pathLst>
              </a:cu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850571" y="1714500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50571" y="2583543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50571" y="3018064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850571" y="3452586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50571" y="3887107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50571" y="4321628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850571" y="4756150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50571" y="5190671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50571" y="5625193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50571" y="6059714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50571" y="2149021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311613" y="588787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25051" y="545335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5051" y="501882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25051" y="457705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21845" y="4149786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21845" y="3715265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21845" y="3280744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21845" y="2838057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21845" y="241170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21845" y="197717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25051" y="1528020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9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202357" y="181430"/>
            <a:ext cx="6641129" cy="951204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8" y="125925"/>
            <a:ext cx="6792686" cy="857994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Infinite Lottery</a:t>
            </a:r>
            <a:br>
              <a:rPr lang="en-US" sz="2700" dirty="0"/>
            </a:br>
            <a:r>
              <a:rPr lang="en-US" dirty="0"/>
              <a:t>Chances: The Easy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47707" y="1502690"/>
            <a:ext cx="4031436" cy="732972"/>
            <a:chOff x="1447707" y="1502690"/>
            <a:chExt cx="4031436" cy="732972"/>
          </a:xfrm>
        </p:grpSpPr>
        <p:sp>
          <p:nvSpPr>
            <p:cNvPr id="56" name="Freeform 55"/>
            <p:cNvSpPr/>
            <p:nvPr/>
          </p:nvSpPr>
          <p:spPr>
            <a:xfrm>
              <a:off x="1447707" y="1502690"/>
              <a:ext cx="4031436" cy="732972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19929" y="1575723"/>
              <a:ext cx="175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06342" y="464457"/>
            <a:ext cx="1741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Times"/>
                <a:cs typeface="Times"/>
              </a:rPr>
              <a:t>fapp</a:t>
            </a:r>
            <a:r>
              <a:rPr lang="en-US" sz="1600" dirty="0">
                <a:latin typeface="Times"/>
                <a:cs typeface="Times"/>
              </a:rPr>
              <a:t> = “for all practical purposes.</a:t>
            </a:r>
            <a:endParaRPr lang="en-US" sz="1600" i="1" dirty="0">
              <a:latin typeface="Times"/>
              <a:cs typeface="Time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8800" y="1993907"/>
            <a:ext cx="3650343" cy="3773714"/>
            <a:chOff x="1828800" y="1993907"/>
            <a:chExt cx="3650343" cy="3773714"/>
          </a:xfrm>
        </p:grpSpPr>
        <p:sp>
          <p:nvSpPr>
            <p:cNvPr id="58" name="Freeform 57"/>
            <p:cNvSpPr/>
            <p:nvPr/>
          </p:nvSpPr>
          <p:spPr>
            <a:xfrm>
              <a:off x="1860787" y="1993907"/>
              <a:ext cx="3618356" cy="3773714"/>
            </a:xfrm>
            <a:custGeom>
              <a:avLst/>
              <a:gdLst>
                <a:gd name="connsiteX0" fmla="*/ 3207657 w 3236686"/>
                <a:gd name="connsiteY0" fmla="*/ 0 h 3773714"/>
                <a:gd name="connsiteX1" fmla="*/ 3236686 w 3236686"/>
                <a:gd name="connsiteY1" fmla="*/ 3773714 h 3773714"/>
                <a:gd name="connsiteX2" fmla="*/ 58057 w 3236686"/>
                <a:gd name="connsiteY2" fmla="*/ 2387600 h 3773714"/>
                <a:gd name="connsiteX3" fmla="*/ 0 w 3236686"/>
                <a:gd name="connsiteY3" fmla="*/ 1545772 h 3773714"/>
                <a:gd name="connsiteX4" fmla="*/ 3207657 w 3236686"/>
                <a:gd name="connsiteY4" fmla="*/ 0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686" h="3773714">
                  <a:moveTo>
                    <a:pt x="3207657" y="0"/>
                  </a:moveTo>
                  <a:lnTo>
                    <a:pt x="3236686" y="3773714"/>
                  </a:lnTo>
                  <a:lnTo>
                    <a:pt x="58057" y="2387600"/>
                  </a:lnTo>
                  <a:lnTo>
                    <a:pt x="0" y="1545772"/>
                  </a:lnTo>
                  <a:lnTo>
                    <a:pt x="32076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800" y="3193535"/>
              <a:ext cx="24034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All intermediate outcomes have the same inductive support.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“As likely as not.”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28058" y="5669441"/>
            <a:ext cx="3955142" cy="708680"/>
            <a:chOff x="1328058" y="5669441"/>
            <a:chExt cx="3955142" cy="708680"/>
          </a:xfrm>
        </p:grpSpPr>
        <p:sp>
          <p:nvSpPr>
            <p:cNvPr id="57" name="Freeform 56"/>
            <p:cNvSpPr/>
            <p:nvPr/>
          </p:nvSpPr>
          <p:spPr>
            <a:xfrm flipV="1">
              <a:off x="1328058" y="5669441"/>
              <a:ext cx="3955142" cy="708680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80873" y="5801701"/>
              <a:ext cx="211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not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92057" y="1714500"/>
            <a:ext cx="348343" cy="4345214"/>
            <a:chOff x="1850571" y="1714500"/>
            <a:chExt cx="348343" cy="4345214"/>
          </a:xfrm>
        </p:grpSpPr>
        <p:sp>
          <p:nvSpPr>
            <p:cNvPr id="5" name="Freeform 4"/>
            <p:cNvSpPr/>
            <p:nvPr/>
          </p:nvSpPr>
          <p:spPr>
            <a:xfrm>
              <a:off x="2007434" y="1741714"/>
              <a:ext cx="17309" cy="4318000"/>
            </a:xfrm>
            <a:custGeom>
              <a:avLst/>
              <a:gdLst>
                <a:gd name="connsiteX0" fmla="*/ 7257 w 7257"/>
                <a:gd name="connsiteY0" fmla="*/ 0 h 4318000"/>
                <a:gd name="connsiteX1" fmla="*/ 0 w 7257"/>
                <a:gd name="connsiteY1" fmla="*/ 4318000 h 4318000"/>
                <a:gd name="connsiteX0" fmla="*/ 30143 w 30143"/>
                <a:gd name="connsiteY0" fmla="*/ 0 h 10000"/>
                <a:gd name="connsiteX1" fmla="*/ 20143 w 30143"/>
                <a:gd name="connsiteY1" fmla="*/ 10000 h 10000"/>
                <a:gd name="connsiteX0" fmla="*/ 23851 w 23851"/>
                <a:gd name="connsiteY0" fmla="*/ 0 h 10000"/>
                <a:gd name="connsiteX1" fmla="*/ 13851 w 23851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51" h="10000">
                  <a:moveTo>
                    <a:pt x="23851" y="0"/>
                  </a:moveTo>
                  <a:cubicBezTo>
                    <a:pt x="-39484" y="3350"/>
                    <a:pt x="47184" y="6633"/>
                    <a:pt x="13851" y="10000"/>
                  </a:cubicBezTo>
                </a:path>
              </a:pathLst>
            </a:cu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850571" y="1714500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50571" y="2583543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50571" y="3018064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0571" y="3452586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50571" y="3887107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50571" y="4321628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50571" y="4756150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0571" y="5190671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50571" y="5625193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50571" y="6059714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50571" y="2149021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344388" y="3195349"/>
            <a:ext cx="860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4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∞</a:t>
            </a:r>
            <a:endParaRPr lang="en-US" sz="4400" dirty="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14501" y="5859659"/>
            <a:ext cx="127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1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</a:t>
            </a:r>
            <a:r>
              <a:rPr lang="en-US" sz="2000" baseline="-25000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00621" y="1537547"/>
            <a:ext cx="139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-1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-2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</a:t>
            </a:r>
            <a:r>
              <a:rPr lang="en-US" sz="2000" baseline="-25000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001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Benchmarking </a:t>
            </a:r>
            <a:r>
              <a:rPr lang="en-US" dirty="0"/>
              <a:t>with a randomizer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883" y="1519385"/>
            <a:ext cx="224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probability</a:t>
            </a:r>
            <a:r>
              <a:rPr lang="en-US" sz="2000" dirty="0">
                <a:latin typeface="Times"/>
                <a:cs typeface="Times"/>
              </a:rPr>
              <a:t> that</a:t>
            </a:r>
            <a:r>
              <a:rPr lang="en-US" dirty="0">
                <a:latin typeface="Times"/>
                <a:cs typeface="Times"/>
              </a:rPr>
              <a:t> your unborn child will be a girl is 0.5.</a:t>
            </a:r>
          </a:p>
        </p:txBody>
      </p:sp>
      <p:pic>
        <p:nvPicPr>
          <p:cNvPr id="7" name="Picture 6" descr="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8" y="1519385"/>
            <a:ext cx="1478903" cy="99158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7" name="Group 26"/>
          <p:cNvGrpSpPr/>
          <p:nvPr/>
        </p:nvGrpSpPr>
        <p:grpSpPr>
          <a:xfrm>
            <a:off x="4932780" y="4010713"/>
            <a:ext cx="4076903" cy="2084685"/>
            <a:chOff x="4932780" y="4010713"/>
            <a:chExt cx="4076903" cy="2084685"/>
          </a:xfrm>
        </p:grpSpPr>
        <p:pic>
          <p:nvPicPr>
            <p:cNvPr id="11" name="Picture 10" descr="infinite lotte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650" y="4956824"/>
              <a:ext cx="1890033" cy="11385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32780" y="4802736"/>
              <a:ext cx="209333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chance</a:t>
              </a:r>
              <a:r>
                <a:rPr lang="en-US" sz="2000" dirty="0">
                  <a:latin typeface="Times"/>
                  <a:cs typeface="Times"/>
                </a:rPr>
                <a:t> is</a:t>
              </a:r>
              <a:r>
                <a:rPr lang="en-US" dirty="0">
                  <a:latin typeface="Times"/>
                  <a:cs typeface="Times"/>
                </a:rPr>
                <a:t> the same as drawing an even number in an infinite lottery.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519730" y="4010713"/>
              <a:ext cx="599920" cy="61903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0822" y="2066876"/>
            <a:ext cx="4362722" cy="1600438"/>
            <a:chOff x="4570822" y="2066876"/>
            <a:chExt cx="4362722" cy="1600438"/>
          </a:xfrm>
        </p:grpSpPr>
        <p:sp>
          <p:nvSpPr>
            <p:cNvPr id="10" name="TextBox 9"/>
            <p:cNvSpPr txBox="1"/>
            <p:nvPr/>
          </p:nvSpPr>
          <p:spPr>
            <a:xfrm>
              <a:off x="6732738" y="2066876"/>
              <a:ext cx="220080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chance</a:t>
              </a:r>
            </a:p>
            <a:p>
              <a:r>
                <a:rPr lang="en-US" sz="2000" dirty="0">
                  <a:latin typeface="Times"/>
                  <a:cs typeface="Times"/>
                </a:rPr>
                <a:t>that</a:t>
              </a:r>
              <a:r>
                <a:rPr lang="en-US" dirty="0">
                  <a:latin typeface="Times"/>
                  <a:cs typeface="Times"/>
                </a:rPr>
                <a:t> eternal inflation spawns a pocket universe </a:t>
              </a:r>
              <a:r>
                <a:rPr lang="en-US" i="1" dirty="0">
                  <a:latin typeface="Times"/>
                  <a:cs typeface="Times"/>
                </a:rPr>
                <a:t>like </a:t>
              </a:r>
              <a:r>
                <a:rPr lang="en-US" dirty="0">
                  <a:latin typeface="Times"/>
                  <a:cs typeface="Times"/>
                </a:rPr>
                <a:t>ours is “as likely as not.”</a:t>
              </a:r>
            </a:p>
          </p:txBody>
        </p:sp>
        <p:pic>
          <p:nvPicPr>
            <p:cNvPr id="17" name="Picture 16" descr="pocket univers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22" y="2188580"/>
              <a:ext cx="2161916" cy="136128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59858" y="2930837"/>
            <a:ext cx="3388144" cy="2315127"/>
            <a:chOff x="359858" y="2930837"/>
            <a:chExt cx="3388144" cy="2315127"/>
          </a:xfrm>
        </p:grpSpPr>
        <p:pic>
          <p:nvPicPr>
            <p:cNvPr id="24" name="Picture 23" descr="coin.png"/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156796"/>
              <a:ext cx="928602" cy="89168"/>
            </a:xfrm>
            <a:prstGeom prst="rect">
              <a:avLst/>
            </a:prstGeom>
          </p:spPr>
        </p:pic>
        <p:pic>
          <p:nvPicPr>
            <p:cNvPr id="23" name="Picture 22" descr="coin.png"/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893102"/>
              <a:ext cx="928602" cy="263694"/>
            </a:xfrm>
            <a:prstGeom prst="rect">
              <a:avLst/>
            </a:prstGeom>
          </p:spPr>
        </p:pic>
        <p:pic>
          <p:nvPicPr>
            <p:cNvPr id="22" name="Picture 21" descr="coin.png"/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83428"/>
              <a:ext cx="928602" cy="4732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9858" y="3663133"/>
              <a:ext cx="232947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probability</a:t>
              </a:r>
              <a:endParaRPr lang="en-US" sz="2000" dirty="0">
                <a:latin typeface="Times"/>
                <a:cs typeface="Times"/>
              </a:endParaRPr>
            </a:p>
            <a:p>
              <a:pPr algn="r"/>
              <a:r>
                <a:rPr lang="en-US" sz="2000" dirty="0">
                  <a:latin typeface="Times"/>
                  <a:cs typeface="Times"/>
                </a:rPr>
                <a:t>is</a:t>
              </a:r>
              <a:r>
                <a:rPr lang="en-US" dirty="0">
                  <a:latin typeface="Times"/>
                  <a:cs typeface="Times"/>
                </a:rPr>
                <a:t> the same as tossing a head in a fair coin toss.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538801" y="2930837"/>
              <a:ext cx="599920" cy="61903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i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780971"/>
              <a:ext cx="928602" cy="928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0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C299A-1C3A-D343-BF1D-F4A4FD110403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75781" name="Picture 4" descr="the 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97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136297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877" y="1042202"/>
            <a:ext cx="5566151" cy="3043782"/>
          </a:xfrm>
        </p:spPr>
        <p:txBody>
          <a:bodyPr>
            <a:noAutofit/>
          </a:bodyPr>
          <a:lstStyle/>
          <a:p>
            <a:pPr algn="r"/>
            <a:r>
              <a:rPr lang="en-US" sz="8800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9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 flipV="1">
            <a:off x="449263" y="145141"/>
            <a:ext cx="7402966" cy="128451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  <a:gd name="connsiteX0" fmla="*/ 240092 w 7089009"/>
              <a:gd name="connsiteY0" fmla="*/ 0 h 574989"/>
              <a:gd name="connsiteX1" fmla="*/ 7016353 w 7089009"/>
              <a:gd name="connsiteY1" fmla="*/ 182203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  <a:gd name="connsiteX0" fmla="*/ 240092 w 7089009"/>
              <a:gd name="connsiteY0" fmla="*/ 0 h 574989"/>
              <a:gd name="connsiteX1" fmla="*/ 7030251 w 7089009"/>
              <a:gd name="connsiteY1" fmla="*/ 133475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30251" y="133475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0413" y="247196"/>
            <a:ext cx="7510967" cy="1003300"/>
          </a:xfrm>
        </p:spPr>
        <p:txBody>
          <a:bodyPr>
            <a:noAutofit/>
          </a:bodyPr>
          <a:lstStyle/>
          <a:p>
            <a:r>
              <a:rPr lang="en-US" dirty="0">
                <a:latin typeface="Times" charset="0"/>
                <a:cs typeface="Times" charset="0"/>
              </a:rPr>
              <a:t>All co-infinite </a:t>
            </a:r>
            <a:r>
              <a:rPr lang="en-US" sz="5400" dirty="0">
                <a:latin typeface="Times" charset="0"/>
                <a:cs typeface="Times" charset="0"/>
              </a:rPr>
              <a:t>infinite sets</a:t>
            </a:r>
            <a:br>
              <a:rPr lang="en-US" sz="4000" dirty="0">
                <a:latin typeface="Times" charset="0"/>
                <a:cs typeface="Times" charset="0"/>
              </a:rPr>
            </a:br>
            <a:r>
              <a:rPr lang="en-US" sz="4000" dirty="0">
                <a:latin typeface="Times" charset="0"/>
                <a:cs typeface="Times" charset="0"/>
              </a:rPr>
              <a:t>have the same chance.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5C138-0874-3F42-A521-8B0B6B841EAA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7927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0229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323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5625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8719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71021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74115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06417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41813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509" y="1764855"/>
            <a:ext cx="7463094" cy="646331"/>
            <a:chOff x="723509" y="1467318"/>
            <a:chExt cx="7463094" cy="646331"/>
          </a:xfrm>
        </p:grpSpPr>
        <p:sp>
          <p:nvSpPr>
            <p:cNvPr id="69" name="Rectangle 68"/>
            <p:cNvSpPr/>
            <p:nvPr/>
          </p:nvSpPr>
          <p:spPr>
            <a:xfrm>
              <a:off x="1593050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32132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71214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10296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23509" y="1467318"/>
              <a:ext cx="7463094" cy="646331"/>
              <a:chOff x="723509" y="1467318"/>
              <a:chExt cx="7463094" cy="64633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23509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462591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3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201673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5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940755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79835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9</a:t>
                </a:r>
              </a:p>
            </p:txBody>
          </p:sp>
        </p:grpSp>
      </p:grpSp>
      <p:grpSp>
        <p:nvGrpSpPr>
          <p:cNvPr id="30720" name="Group 30719"/>
          <p:cNvGrpSpPr/>
          <p:nvPr/>
        </p:nvGrpSpPr>
        <p:grpSpPr>
          <a:xfrm>
            <a:off x="1568059" y="1760790"/>
            <a:ext cx="5712447" cy="665390"/>
            <a:chOff x="1568059" y="1463253"/>
            <a:chExt cx="5712447" cy="66539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1568059" y="1482304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773788" y="1463253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3326709" y="1471878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065994" y="1470988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sp>
        <p:nvSpPr>
          <p:cNvPr id="30744" name="TextBox 10"/>
          <p:cNvSpPr txBox="1">
            <a:spLocks noChangeArrowheads="1"/>
          </p:cNvSpPr>
          <p:nvPr/>
        </p:nvSpPr>
        <p:spPr bwMode="auto">
          <a:xfrm>
            <a:off x="8318500" y="1649183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3200">
                <a:latin typeface="Times" charset="0"/>
                <a:cs typeface="Times" charset="0"/>
              </a:rPr>
              <a:t>…</a:t>
            </a:r>
            <a:endParaRPr lang="en-US" sz="3200">
              <a:latin typeface="Times" charset="0"/>
              <a:cs typeface="Time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5392" y="1871552"/>
            <a:ext cx="7651555" cy="471897"/>
            <a:chOff x="675392" y="1574015"/>
            <a:chExt cx="7651555" cy="471897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5854650" y="1584266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609046" y="1577009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75392" y="1579402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396595" y="1574015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129283" y="1584266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30725" name="Group 30724"/>
          <p:cNvGrpSpPr/>
          <p:nvPr/>
        </p:nvGrpSpPr>
        <p:grpSpPr>
          <a:xfrm>
            <a:off x="620413" y="2958555"/>
            <a:ext cx="7274422" cy="3210856"/>
            <a:chOff x="338229" y="2965341"/>
            <a:chExt cx="7274422" cy="3210856"/>
          </a:xfrm>
        </p:grpSpPr>
        <p:sp>
          <p:nvSpPr>
            <p:cNvPr id="117" name="TextBox 116"/>
            <p:cNvSpPr txBox="1"/>
            <p:nvPr/>
          </p:nvSpPr>
          <p:spPr>
            <a:xfrm>
              <a:off x="338229" y="3021185"/>
              <a:ext cx="7200108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    )</a:t>
              </a:r>
            </a:p>
            <a:p>
              <a:r>
                <a:rPr lang="en-US" sz="4800" dirty="0">
                  <a:latin typeface="Times"/>
                  <a:cs typeface="Times"/>
                </a:rPr>
                <a:t>       = </a:t>
              </a:r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</a:t>
              </a:r>
              <a:r>
                <a:rPr lang="en-US" sz="4000" i="1" dirty="0">
                  <a:latin typeface="Times"/>
                  <a:cs typeface="Times"/>
                </a:rPr>
                <a:t>odd</a:t>
              </a:r>
              <a:r>
                <a:rPr lang="en-US" sz="4800" dirty="0">
                  <a:latin typeface="Times"/>
                  <a:cs typeface="Times"/>
                </a:rPr>
                <a:t>)</a:t>
              </a:r>
            </a:p>
            <a:p>
              <a:r>
                <a:rPr lang="en-US" sz="4800" dirty="0">
                  <a:latin typeface="Times"/>
                  <a:cs typeface="Times"/>
                </a:rPr>
                <a:t>               =  </a:t>
              </a:r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</a:t>
              </a:r>
              <a:r>
                <a:rPr lang="en-US" sz="4000" i="1" dirty="0">
                  <a:latin typeface="Times"/>
                  <a:cs typeface="Times"/>
                </a:rPr>
                <a:t>even</a:t>
              </a:r>
              <a:r>
                <a:rPr lang="en-US" sz="4800" dirty="0">
                  <a:latin typeface="Times"/>
                  <a:cs typeface="Times"/>
                </a:rPr>
                <a:t>)</a:t>
              </a:r>
            </a:p>
            <a:p>
              <a:r>
                <a:rPr lang="en-US" sz="4800" dirty="0">
                  <a:latin typeface="Times"/>
                  <a:cs typeface="Times"/>
                </a:rPr>
                <a:t>                          = </a:t>
              </a:r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[        ]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90367" y="4328799"/>
              <a:ext cx="1135412" cy="1395471"/>
            </a:xfrm>
            <a:custGeom>
              <a:avLst/>
              <a:gdLst>
                <a:gd name="connsiteX0" fmla="*/ 0 w 1028463"/>
                <a:gd name="connsiteY0" fmla="*/ 0 h 1304478"/>
                <a:gd name="connsiteX1" fmla="*/ 1028463 w 1028463"/>
                <a:gd name="connsiteY1" fmla="*/ 27608 h 1304478"/>
                <a:gd name="connsiteX2" fmla="*/ 690244 w 1028463"/>
                <a:gd name="connsiteY2" fmla="*/ 1304478 h 1304478"/>
                <a:gd name="connsiteX3" fmla="*/ 386537 w 1028463"/>
                <a:gd name="connsiteY3" fmla="*/ 1256164 h 1304478"/>
                <a:gd name="connsiteX4" fmla="*/ 0 w 1028463"/>
                <a:gd name="connsiteY4" fmla="*/ 0 h 1304478"/>
                <a:gd name="connsiteX0" fmla="*/ 0 w 1500178"/>
                <a:gd name="connsiteY0" fmla="*/ 30450 h 1334928"/>
                <a:gd name="connsiteX1" fmla="*/ 1500178 w 1500178"/>
                <a:gd name="connsiteY1" fmla="*/ 0 h 1334928"/>
                <a:gd name="connsiteX2" fmla="*/ 690244 w 1500178"/>
                <a:gd name="connsiteY2" fmla="*/ 1334928 h 1334928"/>
                <a:gd name="connsiteX3" fmla="*/ 386537 w 1500178"/>
                <a:gd name="connsiteY3" fmla="*/ 1286614 h 1334928"/>
                <a:gd name="connsiteX4" fmla="*/ 0 w 1500178"/>
                <a:gd name="connsiteY4" fmla="*/ 30450 h 1334928"/>
                <a:gd name="connsiteX0" fmla="*/ 150492 w 1113641"/>
                <a:gd name="connsiteY0" fmla="*/ 37707 h 1334928"/>
                <a:gd name="connsiteX1" fmla="*/ 1113641 w 1113641"/>
                <a:gd name="connsiteY1" fmla="*/ 0 h 1334928"/>
                <a:gd name="connsiteX2" fmla="*/ 303707 w 1113641"/>
                <a:gd name="connsiteY2" fmla="*/ 1334928 h 1334928"/>
                <a:gd name="connsiteX3" fmla="*/ 0 w 1113641"/>
                <a:gd name="connsiteY3" fmla="*/ 1286614 h 1334928"/>
                <a:gd name="connsiteX4" fmla="*/ 150492 w 1113641"/>
                <a:gd name="connsiteY4" fmla="*/ 37707 h 1334928"/>
                <a:gd name="connsiteX0" fmla="*/ 172263 w 1135412"/>
                <a:gd name="connsiteY0" fmla="*/ 37707 h 1395471"/>
                <a:gd name="connsiteX1" fmla="*/ 1135412 w 1135412"/>
                <a:gd name="connsiteY1" fmla="*/ 0 h 1395471"/>
                <a:gd name="connsiteX2" fmla="*/ 325478 w 1135412"/>
                <a:gd name="connsiteY2" fmla="*/ 1334928 h 1395471"/>
                <a:gd name="connsiteX3" fmla="*/ 0 w 1135412"/>
                <a:gd name="connsiteY3" fmla="*/ 1395471 h 1395471"/>
                <a:gd name="connsiteX4" fmla="*/ 172263 w 1135412"/>
                <a:gd name="connsiteY4" fmla="*/ 37707 h 139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412" h="1395471">
                  <a:moveTo>
                    <a:pt x="172263" y="37707"/>
                  </a:moveTo>
                  <a:lnTo>
                    <a:pt x="1135412" y="0"/>
                  </a:lnTo>
                  <a:lnTo>
                    <a:pt x="325478" y="1334928"/>
                  </a:lnTo>
                  <a:lnTo>
                    <a:pt x="0" y="1395471"/>
                  </a:lnTo>
                  <a:lnTo>
                    <a:pt x="172263" y="37707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96396" y="2965341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10, 100,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1000,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10000, 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71037" y="4277355"/>
              <a:ext cx="1241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no powers of 10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50688" y="5160534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1, 2, 3, 4,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5, 6,7, 8, 9,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11, 12, 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256561" y="1795877"/>
            <a:ext cx="1443157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01189" y="1802011"/>
            <a:ext cx="2083591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1956280" y="1802011"/>
            <a:ext cx="1847240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6640758" y="1814158"/>
            <a:ext cx="2174322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201189" y="853027"/>
            <a:ext cx="2026833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800000">
            <a:off x="6631137" y="859441"/>
            <a:ext cx="2167306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800000">
            <a:off x="2113422" y="859441"/>
            <a:ext cx="1811963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0147" y="814558"/>
            <a:ext cx="1462399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061" y="81066"/>
            <a:ext cx="3500256" cy="4886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Three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1480" y="6356350"/>
            <a:ext cx="2133600" cy="365125"/>
          </a:xfrm>
        </p:spPr>
        <p:txBody>
          <a:bodyPr/>
          <a:lstStyle/>
          <a:p>
            <a:fld id="{4FCCF618-873A-FB4C-879E-A90372EFCD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410" y="968475"/>
            <a:ext cx="92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Times"/>
                <a:cs typeface="Times"/>
              </a:rPr>
              <a:t>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774" y="1810014"/>
            <a:ext cx="111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>
                <a:latin typeface="Times"/>
                <a:cs typeface="Times"/>
              </a:rPr>
              <a:t>Principle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726" y="853027"/>
            <a:ext cx="19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Inductive generalization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2087" y="840200"/>
            <a:ext cx="19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Hypothetical induction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8095" y="840200"/>
            <a:ext cx="19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Probabilistic </a:t>
            </a:r>
          </a:p>
          <a:p>
            <a:pPr algn="ctr"/>
            <a:r>
              <a:rPr lang="en-US" i="1" dirty="0">
                <a:latin typeface="Times"/>
                <a:cs typeface="Times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5726" y="1808688"/>
            <a:ext cx="196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An instance confirms the generalization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22087" y="1808688"/>
            <a:ext cx="196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Entailing the evidence is a mark of 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0438" y="1814159"/>
            <a:ext cx="193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Degrees of support are governed by a calculus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5249" y="3072229"/>
            <a:ext cx="8609831" cy="859456"/>
            <a:chOff x="205249" y="3072229"/>
            <a:chExt cx="8609831" cy="859456"/>
          </a:xfrm>
        </p:grpSpPr>
        <p:sp>
          <p:nvSpPr>
            <p:cNvPr id="33" name="Freeform 32"/>
            <p:cNvSpPr/>
            <p:nvPr/>
          </p:nvSpPr>
          <p:spPr>
            <a:xfrm>
              <a:off x="205249" y="3072230"/>
              <a:ext cx="1507297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40255" y="3072230"/>
              <a:ext cx="2087767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10800000">
              <a:off x="2007593" y="3072230"/>
              <a:ext cx="1731788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6640758" y="3072229"/>
              <a:ext cx="2174322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082" y="3109358"/>
              <a:ext cx="1208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>
                  <a:latin typeface="Times"/>
                  <a:cs typeface="Times"/>
                </a:rPr>
                <a:t>Archetype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8322" y="3104283"/>
              <a:ext cx="141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Enumerative induction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4683" y="3097870"/>
              <a:ext cx="141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Saving the phenomena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6754" y="3104281"/>
              <a:ext cx="1725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Probabilities in games of chance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7967" y="4162583"/>
            <a:ext cx="8670476" cy="2322280"/>
            <a:chOff x="127967" y="4162583"/>
            <a:chExt cx="8670476" cy="2322280"/>
          </a:xfrm>
        </p:grpSpPr>
        <p:sp>
          <p:nvSpPr>
            <p:cNvPr id="37" name="Freeform 36"/>
            <p:cNvSpPr/>
            <p:nvPr/>
          </p:nvSpPr>
          <p:spPr>
            <a:xfrm>
              <a:off x="166765" y="4162583"/>
              <a:ext cx="1552195" cy="2052429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34424" y="4181325"/>
              <a:ext cx="2478053" cy="2303538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1885726" y="4176537"/>
              <a:ext cx="1917794" cy="2052429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0800000">
              <a:off x="6631137" y="4184414"/>
              <a:ext cx="2167306" cy="2171935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967" y="4181325"/>
              <a:ext cx="1478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>
                  <a:latin typeface="Times"/>
                  <a:cs typeface="Times"/>
                </a:rPr>
                <a:t>Elaborations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5726" y="4184416"/>
              <a:ext cx="196269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Hempel’s</a:t>
              </a:r>
              <a:r>
                <a:rPr lang="en-US" dirty="0">
                  <a:latin typeface="Times"/>
                  <a:cs typeface="Times"/>
                </a:rPr>
                <a:t> satisfaction criterion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Mill’s methods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Glymour</a:t>
              </a:r>
              <a:r>
                <a:rPr lang="en-US" dirty="0">
                  <a:latin typeface="Times"/>
                  <a:cs typeface="Times"/>
                </a:rPr>
                <a:t> bootstrap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4389" y="4176539"/>
              <a:ext cx="241808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Inference to the best explanation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Exclusionary accounts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Simplicity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Reliabilism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63547" y="4168983"/>
              <a:ext cx="17317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Bayesianism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Imprecise probabilities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Alternative calculi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3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683342" y="1946266"/>
            <a:ext cx="4169278" cy="2577504"/>
          </a:xfrm>
          <a:custGeom>
            <a:avLst/>
            <a:gdLst>
              <a:gd name="connsiteX0" fmla="*/ 165332 w 4005549"/>
              <a:gd name="connsiteY0" fmla="*/ 0 h 2577504"/>
              <a:gd name="connsiteX1" fmla="*/ 4005549 w 4005549"/>
              <a:gd name="connsiteY1" fmla="*/ 195380 h 2577504"/>
              <a:gd name="connsiteX2" fmla="*/ 3817672 w 4005549"/>
              <a:gd name="connsiteY2" fmla="*/ 2577504 h 2577504"/>
              <a:gd name="connsiteX3" fmla="*/ 3674885 w 4005549"/>
              <a:gd name="connsiteY3" fmla="*/ 2569989 h 2577504"/>
              <a:gd name="connsiteX4" fmla="*/ 3539613 w 4005549"/>
              <a:gd name="connsiteY4" fmla="*/ 2554960 h 2577504"/>
              <a:gd name="connsiteX5" fmla="*/ 0 w 4005549"/>
              <a:gd name="connsiteY5" fmla="*/ 2306979 h 2577504"/>
              <a:gd name="connsiteX6" fmla="*/ 165332 w 4005549"/>
              <a:gd name="connsiteY6" fmla="*/ 0 h 25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5549" h="2577504">
                <a:moveTo>
                  <a:pt x="165332" y="0"/>
                </a:moveTo>
                <a:lnTo>
                  <a:pt x="4005549" y="195380"/>
                </a:lnTo>
                <a:lnTo>
                  <a:pt x="3817672" y="2577504"/>
                </a:lnTo>
                <a:cubicBezTo>
                  <a:pt x="3770076" y="2574999"/>
                  <a:pt x="3722391" y="2573841"/>
                  <a:pt x="3674885" y="2569989"/>
                </a:cubicBezTo>
                <a:cubicBezTo>
                  <a:pt x="3629665" y="2566323"/>
                  <a:pt x="3539613" y="2554960"/>
                  <a:pt x="3539613" y="2554960"/>
                </a:cubicBezTo>
                <a:lnTo>
                  <a:pt x="0" y="2306979"/>
                </a:lnTo>
                <a:lnTo>
                  <a:pt x="165332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>
                <a:latin typeface="Times"/>
                <a:cs typeface="Times"/>
              </a:rPr>
              <a:pPr/>
              <a:t>40</a:t>
            </a:fld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876" y="1132633"/>
            <a:ext cx="246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Probability </a:t>
            </a:r>
            <a:r>
              <a:rPr lang="en-US" i="1" dirty="0">
                <a:latin typeface="Times"/>
                <a:cs typeface="Times"/>
              </a:rPr>
              <a:t>P(n)</a:t>
            </a:r>
            <a:r>
              <a:rPr lang="en-US" dirty="0">
                <a:latin typeface="Times"/>
                <a:cs typeface="Times"/>
              </a:rPr>
              <a:t> of outcome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 must satisfy: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39" y="2015093"/>
            <a:ext cx="363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Fairness of selection</a:t>
            </a:r>
          </a:p>
          <a:p>
            <a:r>
              <a:rPr lang="en-US" sz="2400" i="1" dirty="0" err="1">
                <a:latin typeface="Symbol" charset="2"/>
                <a:cs typeface="Symbol" charset="2"/>
              </a:rPr>
              <a:t>ε</a:t>
            </a:r>
            <a:r>
              <a:rPr lang="en-US" sz="2400" i="1" dirty="0">
                <a:latin typeface="Symbol" charset="2"/>
                <a:cs typeface="Symbol" charset="2"/>
              </a:rPr>
              <a:t>  = </a:t>
            </a:r>
            <a:r>
              <a:rPr lang="en-US" sz="2400" i="1" dirty="0">
                <a:latin typeface="Times"/>
                <a:cs typeface="Times"/>
              </a:rPr>
              <a:t>P(1)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en-US" sz="2400" i="1" dirty="0">
                <a:latin typeface="Times"/>
                <a:cs typeface="Times"/>
              </a:rPr>
              <a:t>P(2)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en-US" sz="2400" i="1" dirty="0">
                <a:latin typeface="Times"/>
                <a:cs typeface="Times"/>
              </a:rPr>
              <a:t>P(3)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is-IS" sz="2400" dirty="0">
                <a:latin typeface="Times"/>
                <a:cs typeface="Times"/>
              </a:rPr>
              <a:t>….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122" y="3279623"/>
            <a:ext cx="3540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Normalization</a:t>
            </a:r>
          </a:p>
          <a:p>
            <a:r>
              <a:rPr lang="en-US" sz="2400" i="1" dirty="0">
                <a:latin typeface="Times"/>
                <a:cs typeface="Times"/>
              </a:rPr>
              <a:t>P(1)</a:t>
            </a:r>
            <a:r>
              <a:rPr lang="en-US" sz="2400" dirty="0">
                <a:latin typeface="Times"/>
                <a:cs typeface="Times"/>
              </a:rPr>
              <a:t> + </a:t>
            </a:r>
            <a:r>
              <a:rPr lang="en-US" sz="2400" i="1" dirty="0">
                <a:latin typeface="Times"/>
                <a:cs typeface="Times"/>
              </a:rPr>
              <a:t>P(2)</a:t>
            </a:r>
            <a:r>
              <a:rPr lang="en-US" sz="2400" dirty="0">
                <a:latin typeface="Times"/>
                <a:cs typeface="Times"/>
              </a:rPr>
              <a:t> + </a:t>
            </a:r>
            <a:r>
              <a:rPr lang="en-US" sz="2400" i="1" dirty="0">
                <a:latin typeface="Times"/>
                <a:cs typeface="Times"/>
              </a:rPr>
              <a:t>P(3)+ </a:t>
            </a:r>
            <a:r>
              <a:rPr lang="is-IS" sz="2400" i="1" dirty="0">
                <a:latin typeface="Times"/>
                <a:cs typeface="Times"/>
              </a:rPr>
              <a:t>…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is-IS" sz="2400" dirty="0">
                <a:latin typeface="Times"/>
                <a:cs typeface="Times"/>
              </a:rPr>
              <a:t>1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95" y="175076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495" y="310374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98146" y="2571863"/>
            <a:ext cx="3045857" cy="1354217"/>
            <a:chOff x="5298146" y="2571863"/>
            <a:chExt cx="3045857" cy="1354217"/>
          </a:xfrm>
        </p:grpSpPr>
        <p:sp>
          <p:nvSpPr>
            <p:cNvPr id="12" name="TextBox 11"/>
            <p:cNvSpPr txBox="1"/>
            <p:nvPr/>
          </p:nvSpPr>
          <p:spPr>
            <a:xfrm>
              <a:off x="5992077" y="2571863"/>
              <a:ext cx="235192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latin typeface="Symbol" charset="2"/>
                  <a:cs typeface="Symbol" charset="2"/>
                </a:rPr>
                <a:t>ε</a:t>
              </a:r>
              <a:r>
                <a:rPr lang="en-US" sz="2800" i="1" dirty="0">
                  <a:latin typeface="Symbol" charset="2"/>
                  <a:cs typeface="Symbol" charset="2"/>
                </a:rPr>
                <a:t>  = 0</a:t>
              </a:r>
            </a:p>
            <a:p>
              <a:r>
                <a:rPr lang="en-US" i="1" dirty="0">
                  <a:latin typeface="Times"/>
                  <a:cs typeface="Times"/>
                </a:rPr>
                <a:t>P(1)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P(2)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P(3)+ </a:t>
              </a:r>
              <a:r>
                <a:rPr lang="is-IS" i="1" dirty="0">
                  <a:latin typeface="Times"/>
                  <a:cs typeface="Times"/>
                </a:rPr>
                <a:t>…</a:t>
              </a:r>
              <a:r>
                <a:rPr lang="en-US" dirty="0">
                  <a:latin typeface="Times"/>
                  <a:cs typeface="Times"/>
                </a:rPr>
                <a:t> </a:t>
              </a:r>
            </a:p>
            <a:p>
              <a:r>
                <a:rPr lang="en-US" dirty="0">
                  <a:latin typeface="Times"/>
                  <a:cs typeface="Times"/>
                </a:rPr>
                <a:t>= 0 + 0 + 0 + </a:t>
              </a:r>
              <a:r>
                <a:rPr lang="is-IS" dirty="0">
                  <a:latin typeface="Times"/>
                  <a:cs typeface="Times"/>
                </a:rPr>
                <a:t>…</a:t>
              </a:r>
            </a:p>
            <a:p>
              <a:r>
                <a:rPr lang="is-IS" dirty="0">
                  <a:latin typeface="Times"/>
                  <a:cs typeface="Times"/>
                </a:rPr>
                <a:t>= 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298146" y="2668540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5485" y="4397011"/>
            <a:ext cx="2351926" cy="1880274"/>
            <a:chOff x="1285485" y="4397011"/>
            <a:chExt cx="2351926" cy="1880274"/>
          </a:xfrm>
        </p:grpSpPr>
        <p:sp>
          <p:nvSpPr>
            <p:cNvPr id="13" name="TextBox 12"/>
            <p:cNvSpPr txBox="1"/>
            <p:nvPr/>
          </p:nvSpPr>
          <p:spPr>
            <a:xfrm>
              <a:off x="1285485" y="4923068"/>
              <a:ext cx="235192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latin typeface="Symbol" charset="2"/>
                  <a:cs typeface="Symbol" charset="2"/>
                </a:rPr>
                <a:t>ε</a:t>
              </a:r>
              <a:r>
                <a:rPr lang="en-US" sz="2800" i="1" dirty="0">
                  <a:latin typeface="Symbol" charset="2"/>
                  <a:cs typeface="Symbol" charset="2"/>
                </a:rPr>
                <a:t>  &gt; 0</a:t>
              </a:r>
            </a:p>
            <a:p>
              <a:r>
                <a:rPr lang="en-US" i="1" dirty="0">
                  <a:latin typeface="Times"/>
                  <a:cs typeface="Times"/>
                </a:rPr>
                <a:t>P(1)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P(2)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P(3)+ </a:t>
              </a:r>
              <a:r>
                <a:rPr lang="is-IS" i="1" dirty="0">
                  <a:latin typeface="Times"/>
                  <a:cs typeface="Times"/>
                </a:rPr>
                <a:t>…</a:t>
              </a:r>
              <a:r>
                <a:rPr lang="en-US" dirty="0">
                  <a:latin typeface="Times"/>
                  <a:cs typeface="Times"/>
                </a:rPr>
                <a:t> </a:t>
              </a:r>
            </a:p>
            <a:p>
              <a:r>
                <a:rPr lang="en-US" dirty="0">
                  <a:latin typeface="Times"/>
                  <a:cs typeface="Times"/>
                </a:rPr>
                <a:t>= </a:t>
              </a:r>
              <a:r>
                <a:rPr lang="en-US" i="1" dirty="0" err="1">
                  <a:latin typeface="Symbol" charset="2"/>
                  <a:cs typeface="Symbol" charset="2"/>
                </a:rPr>
                <a:t>ε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 err="1">
                  <a:latin typeface="Symbol" charset="2"/>
                  <a:cs typeface="Symbol" charset="2"/>
                </a:rPr>
                <a:t>ε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 err="1">
                  <a:latin typeface="Symbol" charset="2"/>
                  <a:cs typeface="Symbol" charset="2"/>
                </a:rPr>
                <a:t>ε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is-IS" dirty="0">
                  <a:latin typeface="Times"/>
                  <a:cs typeface="Times"/>
                </a:rPr>
                <a:t>…</a:t>
              </a:r>
            </a:p>
            <a:p>
              <a:r>
                <a:rPr lang="is-IS" dirty="0">
                  <a:latin typeface="Times"/>
                  <a:cs typeface="Times"/>
                </a:rPr>
                <a:t>= ∞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360917" y="4444237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56018" y="4102647"/>
            <a:ext cx="4630782" cy="3169067"/>
            <a:chOff x="4056018" y="4102647"/>
            <a:chExt cx="4630782" cy="3169067"/>
          </a:xfrm>
        </p:grpSpPr>
        <p:sp>
          <p:nvSpPr>
            <p:cNvPr id="21" name="Explosion 1 20"/>
            <p:cNvSpPr/>
            <p:nvPr/>
          </p:nvSpPr>
          <p:spPr>
            <a:xfrm>
              <a:off x="4943206" y="4102647"/>
              <a:ext cx="3743594" cy="3169067"/>
            </a:xfrm>
            <a:prstGeom prst="irregularSeal1">
              <a:avLst/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 descr="shock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69" y="5615666"/>
              <a:ext cx="847007" cy="9337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51356" y="5030890"/>
              <a:ext cx="25973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latin typeface="Times"/>
                  <a:cs typeface="Times"/>
                </a:rPr>
                <a:t>Contradiction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056018" y="5468883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6505975" y="4181208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8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538390" y="1532244"/>
            <a:ext cx="3451217" cy="4824106"/>
          </a:xfrm>
          <a:custGeom>
            <a:avLst/>
            <a:gdLst>
              <a:gd name="connsiteX0" fmla="*/ 207073 w 3451217"/>
              <a:gd name="connsiteY0" fmla="*/ 0 h 3975552"/>
              <a:gd name="connsiteX1" fmla="*/ 207073 w 3451217"/>
              <a:gd name="connsiteY1" fmla="*/ 0 h 3975552"/>
              <a:gd name="connsiteX2" fmla="*/ 3451217 w 3451217"/>
              <a:gd name="connsiteY2" fmla="*/ 89726 h 3975552"/>
              <a:gd name="connsiteX3" fmla="*/ 3147510 w 3451217"/>
              <a:gd name="connsiteY3" fmla="*/ 3975552 h 3975552"/>
              <a:gd name="connsiteX4" fmla="*/ 0 w 3451217"/>
              <a:gd name="connsiteY4" fmla="*/ 3789198 h 3975552"/>
              <a:gd name="connsiteX5" fmla="*/ 207073 w 3451217"/>
              <a:gd name="connsiteY5" fmla="*/ 0 h 397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217" h="3975552">
                <a:moveTo>
                  <a:pt x="207073" y="0"/>
                </a:moveTo>
                <a:lnTo>
                  <a:pt x="207073" y="0"/>
                </a:lnTo>
                <a:lnTo>
                  <a:pt x="3451217" y="89726"/>
                </a:lnTo>
                <a:lnTo>
                  <a:pt x="3147510" y="3975552"/>
                </a:lnTo>
                <a:lnTo>
                  <a:pt x="0" y="3789198"/>
                </a:lnTo>
                <a:lnTo>
                  <a:pt x="207073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Escapes?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178" y="1311380"/>
            <a:ext cx="340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Drop</a:t>
            </a:r>
            <a:r>
              <a:rPr lang="en-US" sz="2400" dirty="0">
                <a:latin typeface="Times"/>
                <a:cs typeface="Times"/>
              </a:rPr>
              <a:t> countable </a:t>
            </a:r>
            <a:r>
              <a:rPr lang="en-US" sz="2400" dirty="0" err="1">
                <a:latin typeface="Times"/>
                <a:cs typeface="Times"/>
              </a:rPr>
              <a:t>additivity</a:t>
            </a:r>
            <a:r>
              <a:rPr lang="en-US" sz="2400" dirty="0">
                <a:latin typeface="Times"/>
                <a:cs typeface="Times"/>
              </a:rPr>
              <a:t>.</a:t>
            </a:r>
          </a:p>
          <a:p>
            <a:r>
              <a:rPr lang="en-US" sz="2400" dirty="0">
                <a:latin typeface="Times"/>
                <a:cs typeface="Times"/>
              </a:rPr>
              <a:t>Finite </a:t>
            </a:r>
            <a:r>
              <a:rPr lang="en-US" sz="2400" dirty="0" err="1">
                <a:latin typeface="Times"/>
                <a:cs typeface="Times"/>
              </a:rPr>
              <a:t>additivity</a:t>
            </a:r>
            <a:r>
              <a:rPr lang="en-US" sz="2400" dirty="0">
                <a:latin typeface="Times"/>
                <a:cs typeface="Times"/>
              </a:rPr>
              <a:t> only.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122" y="2346680"/>
            <a:ext cx="228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P(1)</a:t>
            </a:r>
            <a:r>
              <a:rPr lang="en-US" dirty="0">
                <a:latin typeface="Times"/>
                <a:cs typeface="Times"/>
              </a:rPr>
              <a:t> = 0 </a:t>
            </a:r>
            <a:endParaRPr lang="en-US" i="1" dirty="0">
              <a:latin typeface="Times"/>
              <a:cs typeface="Times"/>
            </a:endParaRPr>
          </a:p>
          <a:p>
            <a:r>
              <a:rPr lang="en-US" i="1" dirty="0">
                <a:latin typeface="Times"/>
                <a:cs typeface="Times"/>
              </a:rPr>
              <a:t>P(1)</a:t>
            </a:r>
            <a:r>
              <a:rPr lang="en-US" dirty="0">
                <a:latin typeface="Times"/>
                <a:cs typeface="Times"/>
              </a:rPr>
              <a:t> + </a:t>
            </a:r>
            <a:r>
              <a:rPr lang="en-US" i="1" dirty="0">
                <a:latin typeface="Times"/>
                <a:cs typeface="Times"/>
              </a:rPr>
              <a:t>P(2)</a:t>
            </a:r>
            <a:r>
              <a:rPr lang="en-US" dirty="0">
                <a:latin typeface="Times"/>
                <a:cs typeface="Times"/>
              </a:rPr>
              <a:t> = 0</a:t>
            </a:r>
          </a:p>
          <a:p>
            <a:r>
              <a:rPr lang="en-US" i="1" dirty="0">
                <a:latin typeface="Times"/>
                <a:cs typeface="Times"/>
              </a:rPr>
              <a:t>P(1)</a:t>
            </a:r>
            <a:r>
              <a:rPr lang="en-US" dirty="0">
                <a:latin typeface="Times"/>
                <a:cs typeface="Times"/>
              </a:rPr>
              <a:t> + </a:t>
            </a:r>
            <a:r>
              <a:rPr lang="en-US" i="1" dirty="0">
                <a:latin typeface="Times"/>
                <a:cs typeface="Times"/>
              </a:rPr>
              <a:t>P(2)</a:t>
            </a:r>
            <a:r>
              <a:rPr lang="en-US" dirty="0">
                <a:latin typeface="Times"/>
                <a:cs typeface="Times"/>
              </a:rPr>
              <a:t> + </a:t>
            </a:r>
            <a:r>
              <a:rPr lang="en-US" i="1" dirty="0">
                <a:latin typeface="Times"/>
                <a:cs typeface="Times"/>
              </a:rPr>
              <a:t>P(3)</a:t>
            </a:r>
            <a:r>
              <a:rPr lang="en-US" dirty="0">
                <a:latin typeface="Times"/>
                <a:cs typeface="Times"/>
              </a:rPr>
              <a:t> = </a:t>
            </a:r>
            <a:r>
              <a:rPr lang="is-IS" dirty="0">
                <a:latin typeface="Times"/>
                <a:cs typeface="Times"/>
              </a:rPr>
              <a:t>0</a:t>
            </a:r>
          </a:p>
          <a:p>
            <a:r>
              <a:rPr lang="is-IS" dirty="0">
                <a:latin typeface="Times"/>
                <a:cs typeface="Times"/>
              </a:rPr>
              <a:t>   ...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8122" y="3649920"/>
            <a:ext cx="2961144" cy="2603101"/>
            <a:chOff x="628122" y="3442860"/>
            <a:chExt cx="2961144" cy="2603101"/>
          </a:xfrm>
        </p:grpSpPr>
        <p:sp>
          <p:nvSpPr>
            <p:cNvPr id="7" name="TextBox 6"/>
            <p:cNvSpPr txBox="1"/>
            <p:nvPr/>
          </p:nvSpPr>
          <p:spPr>
            <a:xfrm>
              <a:off x="1787731" y="3552673"/>
              <a:ext cx="1801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CANNOT take infinite limit.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122" y="4568633"/>
              <a:ext cx="2936170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Posit independently:</a:t>
              </a:r>
            </a:p>
            <a:p>
              <a:pPr lvl="0"/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P({1, 2, 3,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…})</a:t>
              </a:r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 =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1</a:t>
              </a:r>
            </a:p>
            <a:p>
              <a:pPr lvl="0"/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P(even) = P({2, 4, 6, ...}) = </a:t>
              </a:r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½</a:t>
              </a:r>
            </a:p>
            <a:p>
              <a:pPr lvl="0"/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=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P(odd) = P({1, 3, 5, ...})</a:t>
              </a:r>
            </a:p>
            <a:p>
              <a:pPr lvl="0"/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    ...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904219" y="3671864"/>
              <a:ext cx="462463" cy="69710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628122" y="3442860"/>
              <a:ext cx="1084361" cy="1084361"/>
            </a:xfrm>
            <a:prstGeom prst="noSmoking">
              <a:avLst>
                <a:gd name="adj" fmla="val 8815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4413" y="4576026"/>
            <a:ext cx="3872214" cy="1815882"/>
            <a:chOff x="4714413" y="4576026"/>
            <a:chExt cx="3872214" cy="1815882"/>
          </a:xfrm>
        </p:grpSpPr>
        <p:sp>
          <p:nvSpPr>
            <p:cNvPr id="23" name="Freeform 22"/>
            <p:cNvSpPr/>
            <p:nvPr/>
          </p:nvSpPr>
          <p:spPr>
            <a:xfrm>
              <a:off x="5093996" y="4645046"/>
              <a:ext cx="3492631" cy="1711304"/>
            </a:xfrm>
            <a:custGeom>
              <a:avLst/>
              <a:gdLst>
                <a:gd name="connsiteX0" fmla="*/ 131147 w 3416705"/>
                <a:gd name="connsiteY0" fmla="*/ 0 h 931770"/>
                <a:gd name="connsiteX1" fmla="*/ 131147 w 3416705"/>
                <a:gd name="connsiteY1" fmla="*/ 0 h 931770"/>
                <a:gd name="connsiteX2" fmla="*/ 3416705 w 3416705"/>
                <a:gd name="connsiteY2" fmla="*/ 117334 h 931770"/>
                <a:gd name="connsiteX3" fmla="*/ 3375291 w 3416705"/>
                <a:gd name="connsiteY3" fmla="*/ 931770 h 931770"/>
                <a:gd name="connsiteX4" fmla="*/ 0 w 3416705"/>
                <a:gd name="connsiteY4" fmla="*/ 821338 h 931770"/>
                <a:gd name="connsiteX5" fmla="*/ 131147 w 3416705"/>
                <a:gd name="connsiteY5" fmla="*/ 0 h 93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705" h="931770">
                  <a:moveTo>
                    <a:pt x="131147" y="0"/>
                  </a:moveTo>
                  <a:lnTo>
                    <a:pt x="131147" y="0"/>
                  </a:lnTo>
                  <a:lnTo>
                    <a:pt x="3416705" y="117334"/>
                  </a:lnTo>
                  <a:lnTo>
                    <a:pt x="3375291" y="931770"/>
                  </a:lnTo>
                  <a:lnTo>
                    <a:pt x="0" y="821338"/>
                  </a:lnTo>
                  <a:lnTo>
                    <a:pt x="13114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4413" y="4576026"/>
              <a:ext cx="37134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Both preserve finite </a:t>
              </a:r>
              <a:r>
                <a:rPr lang="en-US" sz="2000" dirty="0" err="1">
                  <a:latin typeface="Times"/>
                  <a:cs typeface="Times"/>
                </a:rPr>
                <a:t>additivity</a:t>
              </a:r>
              <a:r>
                <a:rPr lang="en-US" sz="2000" dirty="0">
                  <a:latin typeface="Times"/>
                  <a:cs typeface="Times"/>
                </a:rPr>
                <a:t>.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My claim:</a:t>
              </a:r>
            </a:p>
            <a:p>
              <a:pPr algn="ctr"/>
              <a:r>
                <a:rPr lang="en-US" sz="3600" dirty="0">
                  <a:latin typeface="Times"/>
                  <a:cs typeface="Times"/>
                </a:rPr>
                <a:t>Finite </a:t>
              </a:r>
              <a:r>
                <a:rPr lang="en-US" sz="3600" dirty="0" err="1">
                  <a:latin typeface="Times"/>
                  <a:cs typeface="Times"/>
                </a:rPr>
                <a:t>additivity</a:t>
              </a:r>
              <a:r>
                <a:rPr lang="en-US" sz="3600" dirty="0">
                  <a:latin typeface="Times"/>
                  <a:cs typeface="Times"/>
                </a:rPr>
                <a:t> must go!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04749" y="1311380"/>
            <a:ext cx="4012684" cy="2816016"/>
            <a:chOff x="4304749" y="1311380"/>
            <a:chExt cx="4012684" cy="2816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35633" y="1311380"/>
              <a:ext cx="2981800" cy="2816016"/>
              <a:chOff x="5335633" y="1311380"/>
              <a:chExt cx="2981800" cy="2816016"/>
            </a:xfrm>
          </p:grpSpPr>
          <p:sp>
            <p:nvSpPr>
              <p:cNvPr id="19" name="Freeform 18"/>
              <p:cNvSpPr/>
              <p:nvPr/>
            </p:nvSpPr>
            <p:spPr>
              <a:xfrm flipH="1">
                <a:off x="5335633" y="1311380"/>
                <a:ext cx="2546942" cy="2816016"/>
              </a:xfrm>
              <a:custGeom>
                <a:avLst/>
                <a:gdLst>
                  <a:gd name="connsiteX0" fmla="*/ 207073 w 3451217"/>
                  <a:gd name="connsiteY0" fmla="*/ 0 h 3975552"/>
                  <a:gd name="connsiteX1" fmla="*/ 207073 w 3451217"/>
                  <a:gd name="connsiteY1" fmla="*/ 0 h 3975552"/>
                  <a:gd name="connsiteX2" fmla="*/ 3451217 w 3451217"/>
                  <a:gd name="connsiteY2" fmla="*/ 89726 h 3975552"/>
                  <a:gd name="connsiteX3" fmla="*/ 3147510 w 3451217"/>
                  <a:gd name="connsiteY3" fmla="*/ 3975552 h 3975552"/>
                  <a:gd name="connsiteX4" fmla="*/ 0 w 3451217"/>
                  <a:gd name="connsiteY4" fmla="*/ 3789198 h 3975552"/>
                  <a:gd name="connsiteX5" fmla="*/ 207073 w 3451217"/>
                  <a:gd name="connsiteY5" fmla="*/ 0 h 397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1217" h="3975552">
                    <a:moveTo>
                      <a:pt x="207073" y="0"/>
                    </a:moveTo>
                    <a:lnTo>
                      <a:pt x="207073" y="0"/>
                    </a:lnTo>
                    <a:lnTo>
                      <a:pt x="3451217" y="89726"/>
                    </a:lnTo>
                    <a:lnTo>
                      <a:pt x="3147510" y="3975552"/>
                    </a:lnTo>
                    <a:lnTo>
                      <a:pt x="0" y="3789198"/>
                    </a:lnTo>
                    <a:lnTo>
                      <a:pt x="20707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2272" y="1325184"/>
                <a:ext cx="28851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Times"/>
                    <a:cs typeface="Times"/>
                  </a:rPr>
                  <a:t>Infinitesimal </a:t>
                </a:r>
                <a:r>
                  <a:rPr lang="en-US" sz="2400" dirty="0">
                    <a:latin typeface="Times"/>
                    <a:cs typeface="Times"/>
                  </a:rPr>
                  <a:t>probabilities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15045" y="2417538"/>
                <a:ext cx="276904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latin typeface="Symbol" charset="2"/>
                    <a:cs typeface="Symbol" charset="2"/>
                  </a:rPr>
                  <a:t>ε</a:t>
                </a:r>
                <a:r>
                  <a:rPr lang="en-US" i="1" dirty="0">
                    <a:latin typeface="Symbol" charset="2"/>
                    <a:cs typeface="Symbol" charset="2"/>
                  </a:rPr>
                  <a:t>  = </a:t>
                </a:r>
                <a:r>
                  <a:rPr lang="en-US" i="1" dirty="0">
                    <a:latin typeface="Times"/>
                    <a:cs typeface="Times"/>
                  </a:rPr>
                  <a:t>P(1)</a:t>
                </a:r>
                <a:r>
                  <a:rPr lang="en-US" dirty="0">
                    <a:latin typeface="Times"/>
                    <a:cs typeface="Times"/>
                  </a:rPr>
                  <a:t> = </a:t>
                </a:r>
                <a:r>
                  <a:rPr lang="en-US" i="1" dirty="0">
                    <a:latin typeface="Times"/>
                    <a:cs typeface="Times"/>
                  </a:rPr>
                  <a:t>P(2)</a:t>
                </a:r>
                <a:r>
                  <a:rPr lang="en-US" dirty="0">
                    <a:latin typeface="Times"/>
                    <a:cs typeface="Times"/>
                  </a:rPr>
                  <a:t> = </a:t>
                </a:r>
                <a:r>
                  <a:rPr lang="en-US" i="1" dirty="0">
                    <a:latin typeface="Times"/>
                    <a:cs typeface="Times"/>
                  </a:rPr>
                  <a:t>P(3)</a:t>
                </a:r>
                <a:r>
                  <a:rPr lang="en-US" dirty="0">
                    <a:latin typeface="Times"/>
                    <a:cs typeface="Times"/>
                  </a:rPr>
                  <a:t> = </a:t>
                </a:r>
                <a:r>
                  <a:rPr lang="is-IS" dirty="0">
                    <a:latin typeface="Times"/>
                    <a:cs typeface="Times"/>
                  </a:rPr>
                  <a:t>….</a:t>
                </a:r>
                <a:endParaRPr lang="en-US" dirty="0">
                  <a:latin typeface="Times"/>
                  <a:cs typeface="Times"/>
                </a:endParaRPr>
              </a:p>
              <a:p>
                <a:endParaRPr lang="en-US" dirty="0">
                  <a:latin typeface="Times"/>
                  <a:cs typeface="Times"/>
                </a:endParaRPr>
              </a:p>
              <a:p>
                <a:r>
                  <a:rPr lang="en-US" dirty="0">
                    <a:latin typeface="Times"/>
                    <a:cs typeface="Times"/>
                  </a:rPr>
                  <a:t>where</a:t>
                </a:r>
              </a:p>
              <a:p>
                <a:endParaRPr lang="en-US" dirty="0">
                  <a:latin typeface="Times"/>
                  <a:cs typeface="Times"/>
                </a:endParaRPr>
              </a:p>
              <a:p>
                <a:r>
                  <a:rPr lang="en-US" dirty="0">
                    <a:latin typeface="Times"/>
                    <a:cs typeface="Times"/>
                  </a:rPr>
                  <a:t>0 &lt; </a:t>
                </a:r>
                <a:r>
                  <a:rPr lang="en-US" i="1" dirty="0" err="1">
                    <a:latin typeface="Symbol" charset="2"/>
                    <a:cs typeface="Symbol" charset="2"/>
                  </a:rPr>
                  <a:t>ε</a:t>
                </a:r>
                <a:r>
                  <a:rPr lang="en-US" dirty="0">
                    <a:latin typeface="Times"/>
                    <a:cs typeface="Times"/>
                  </a:rPr>
                  <a:t> &lt;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98552" y="3389482"/>
                <a:ext cx="1484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any positive real number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12268" y="3266372"/>
                <a:ext cx="18300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imes"/>
                    <a:cs typeface="Times"/>
                  </a:rPr>
                  <a:t>(         )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04749" y="1930056"/>
              <a:ext cx="7547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5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290" y="986986"/>
            <a:ext cx="3964787" cy="3043782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Match </a:t>
            </a:r>
            <a:r>
              <a:rPr lang="en-US" sz="6000" dirty="0" err="1"/>
              <a:t>Credences</a:t>
            </a:r>
            <a:r>
              <a:rPr lang="en-US" sz="6000" dirty="0"/>
              <a:t> to Chances?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3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414146" y="179452"/>
            <a:ext cx="5853264" cy="669494"/>
          </a:xfrm>
          <a:custGeom>
            <a:avLst/>
            <a:gdLst>
              <a:gd name="connsiteX0" fmla="*/ 138049 w 5853264"/>
              <a:gd name="connsiteY0" fmla="*/ 0 h 669494"/>
              <a:gd name="connsiteX1" fmla="*/ 138049 w 5853264"/>
              <a:gd name="connsiteY1" fmla="*/ 0 h 669494"/>
              <a:gd name="connsiteX2" fmla="*/ 5777338 w 5853264"/>
              <a:gd name="connsiteY2" fmla="*/ 179452 h 669494"/>
              <a:gd name="connsiteX3" fmla="*/ 5853264 w 5853264"/>
              <a:gd name="connsiteY3" fmla="*/ 538356 h 669494"/>
              <a:gd name="connsiteX4" fmla="*/ 0 w 5853264"/>
              <a:gd name="connsiteY4" fmla="*/ 669494 h 669494"/>
              <a:gd name="connsiteX5" fmla="*/ 138049 w 5853264"/>
              <a:gd name="connsiteY5" fmla="*/ 0 h 6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264" h="669494">
                <a:moveTo>
                  <a:pt x="138049" y="0"/>
                </a:moveTo>
                <a:lnTo>
                  <a:pt x="138049" y="0"/>
                </a:lnTo>
                <a:lnTo>
                  <a:pt x="5777338" y="179452"/>
                </a:lnTo>
                <a:lnTo>
                  <a:pt x="5853264" y="538356"/>
                </a:lnTo>
                <a:lnTo>
                  <a:pt x="0" y="669494"/>
                </a:lnTo>
                <a:lnTo>
                  <a:pt x="138049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36338" y="1863540"/>
            <a:ext cx="855902" cy="372708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53508" y="2361399"/>
            <a:ext cx="1062975" cy="922106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91"/>
            <a:ext cx="7651731" cy="857994"/>
          </a:xfrm>
        </p:spPr>
        <p:txBody>
          <a:bodyPr/>
          <a:lstStyle/>
          <a:p>
            <a:r>
              <a:rPr lang="en-US" dirty="0"/>
              <a:t>A Dutch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6066" y="175065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6285" y="2286246"/>
            <a:ext cx="88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6529" y="282184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1146" y="92305"/>
            <a:ext cx="2069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ONE = {1, 4, 7, 10, </a:t>
            </a:r>
            <a:r>
              <a:rPr lang="is-IS" sz="1400" dirty="0">
                <a:latin typeface="Times"/>
                <a:cs typeface="Times"/>
              </a:rPr>
              <a:t>…}</a:t>
            </a:r>
          </a:p>
          <a:p>
            <a:r>
              <a:rPr lang="is-IS" sz="1400" dirty="0">
                <a:latin typeface="Times"/>
                <a:cs typeface="Times"/>
              </a:rPr>
              <a:t>TWO = {2, 5, 8, 11, ...}</a:t>
            </a:r>
          </a:p>
          <a:p>
            <a:r>
              <a:rPr lang="is-IS" sz="1400" dirty="0">
                <a:latin typeface="Times"/>
                <a:cs typeface="Times"/>
              </a:rPr>
              <a:t>THREE = {3, 6, 9, 12, ...}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743" y="1090516"/>
            <a:ext cx="17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"/>
                <a:cs typeface="Times"/>
              </a:rPr>
              <a:t>Ch</a:t>
            </a:r>
            <a:r>
              <a:rPr lang="en-US" dirty="0">
                <a:latin typeface="Times"/>
                <a:cs typeface="Times"/>
              </a:rPr>
              <a:t>(ONE) =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err="1">
                <a:latin typeface="Times"/>
                <a:cs typeface="Times"/>
              </a:rPr>
              <a:t>Ch</a:t>
            </a:r>
            <a:r>
              <a:rPr lang="en-US" dirty="0">
                <a:latin typeface="Times"/>
                <a:cs typeface="Times"/>
              </a:rPr>
              <a:t>(not-ONE)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543760" y="1083614"/>
            <a:ext cx="3781110" cy="2223211"/>
            <a:chOff x="3543760" y="1083614"/>
            <a:chExt cx="3781110" cy="2223211"/>
          </a:xfrm>
        </p:grpSpPr>
        <p:sp>
          <p:nvSpPr>
            <p:cNvPr id="34" name="Freeform 33"/>
            <p:cNvSpPr/>
            <p:nvPr/>
          </p:nvSpPr>
          <p:spPr>
            <a:xfrm>
              <a:off x="5754382" y="1863540"/>
              <a:ext cx="1127296" cy="372708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880823" y="2372901"/>
              <a:ext cx="855902" cy="933924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4000891" y="1863540"/>
              <a:ext cx="718858" cy="372708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3837695" y="2384719"/>
              <a:ext cx="1115094" cy="92210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3760" y="1083614"/>
              <a:ext cx="1718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(TWO) =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(not-TWO)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4593" y="1104320"/>
              <a:ext cx="2000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(THREE) =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(not-THREE)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7386" y="2821840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7605" y="1819363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67850" y="2345293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THREE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10858" y="230956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81077" y="2845160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54381" y="1824581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THREE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01851" y="4355162"/>
            <a:ext cx="7092718" cy="2161536"/>
            <a:chOff x="901851" y="4355162"/>
            <a:chExt cx="7092718" cy="2161536"/>
          </a:xfrm>
        </p:grpSpPr>
        <p:sp>
          <p:nvSpPr>
            <p:cNvPr id="52" name="Freeform 51"/>
            <p:cNvSpPr/>
            <p:nvPr/>
          </p:nvSpPr>
          <p:spPr>
            <a:xfrm>
              <a:off x="5368355" y="4475682"/>
              <a:ext cx="604422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4024818" y="4440362"/>
              <a:ext cx="593861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46500" y="4377075"/>
              <a:ext cx="652864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7048" y="5010852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87048" y="5501691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95500" y="5997543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1169" y="4947916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1607" y="5452171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1851" y="5956426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THREE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4169" y="4437986"/>
              <a:ext cx="998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On ONE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0063" y="4437986"/>
              <a:ext cx="104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On TWO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9285" y="4437986"/>
              <a:ext cx="12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On THREE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5971" y="4355162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Net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48762" y="4977313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49149" y="5977132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63901" y="5496190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67967" y="5501691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67967" y="5990641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8354" y="499845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8354" y="5508109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83106" y="499845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83106" y="599754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19368" y="5922887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573" y="4944208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38573" y="5453864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lose $1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87466" y="3478608"/>
            <a:ext cx="3312753" cy="701547"/>
            <a:chOff x="3387466" y="3478608"/>
            <a:chExt cx="3312753" cy="701547"/>
          </a:xfrm>
        </p:grpSpPr>
        <p:sp>
          <p:nvSpPr>
            <p:cNvPr id="18" name="TextBox 17"/>
            <p:cNvSpPr txBox="1"/>
            <p:nvPr/>
          </p:nvSpPr>
          <p:spPr>
            <a:xfrm>
              <a:off x="4015171" y="3478608"/>
              <a:ext cx="26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Accept even odds bets on outcomes of equal chance.</a:t>
              </a:r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3387466" y="3533824"/>
              <a:ext cx="630931" cy="64633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569113" y="1857157"/>
            <a:ext cx="3246940" cy="1276046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372148">
            <a:off x="535232" y="3457590"/>
            <a:ext cx="3477727" cy="1276046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1025" y="5394301"/>
            <a:ext cx="3246940" cy="780515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5337" y="353459"/>
            <a:ext cx="8159285" cy="641018"/>
          </a:xfrm>
          <a:custGeom>
            <a:avLst/>
            <a:gdLst>
              <a:gd name="connsiteX0" fmla="*/ 329487 w 8159285"/>
              <a:gd name="connsiteY0" fmla="*/ 0 h 641018"/>
              <a:gd name="connsiteX1" fmla="*/ 8075415 w 8159285"/>
              <a:gd name="connsiteY1" fmla="*/ 245624 h 641018"/>
              <a:gd name="connsiteX2" fmla="*/ 8159285 w 8159285"/>
              <a:gd name="connsiteY2" fmla="*/ 533183 h 641018"/>
              <a:gd name="connsiteX3" fmla="*/ 0 w 8159285"/>
              <a:gd name="connsiteY3" fmla="*/ 641018 h 641018"/>
              <a:gd name="connsiteX4" fmla="*/ 329487 w 8159285"/>
              <a:gd name="connsiteY4" fmla="*/ 0 h 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285" h="641018">
                <a:moveTo>
                  <a:pt x="329487" y="0"/>
                </a:moveTo>
                <a:lnTo>
                  <a:pt x="8075415" y="245624"/>
                </a:lnTo>
                <a:lnTo>
                  <a:pt x="8159285" y="533183"/>
                </a:lnTo>
                <a:lnTo>
                  <a:pt x="0" y="641018"/>
                </a:lnTo>
                <a:lnTo>
                  <a:pt x="32948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Dutch Book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025" y="1132633"/>
            <a:ext cx="556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025" y="1803239"/>
            <a:ext cx="37450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Your </a:t>
            </a:r>
            <a:r>
              <a:rPr lang="en-US" sz="2400" dirty="0" err="1">
                <a:latin typeface="Times"/>
                <a:cs typeface="Times"/>
              </a:rPr>
              <a:t>credences</a:t>
            </a:r>
            <a:r>
              <a:rPr lang="en-US" sz="2400" dirty="0">
                <a:latin typeface="Times"/>
                <a:cs typeface="Times"/>
              </a:rPr>
              <a:t> match the non-probabilistic, infinite lottery chances.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825" y="3003567"/>
            <a:ext cx="98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062" y="3479125"/>
            <a:ext cx="3986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You accept even odds bets on </a:t>
            </a:r>
            <a:r>
              <a:rPr lang="en-US" dirty="0">
                <a:latin typeface="Times"/>
                <a:cs typeface="Times"/>
              </a:rPr>
              <a:t>(exclusive, exhaustive)</a:t>
            </a:r>
            <a:r>
              <a:rPr lang="en-US" sz="2400" dirty="0">
                <a:latin typeface="Times"/>
                <a:cs typeface="Times"/>
              </a:rPr>
              <a:t> outcomes with equal </a:t>
            </a:r>
            <a:r>
              <a:rPr lang="en-US" sz="2400" dirty="0" err="1">
                <a:latin typeface="Times"/>
                <a:cs typeface="Times"/>
              </a:rPr>
              <a:t>credences</a:t>
            </a:r>
            <a:r>
              <a:rPr lang="en-US" sz="2400" dirty="0">
                <a:latin typeface="Times"/>
                <a:cs typeface="Time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25" y="4715399"/>
            <a:ext cx="127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THEN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5343819"/>
            <a:ext cx="348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 sure-loss Dutch book can be made against you.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" y="6356350"/>
            <a:ext cx="545149" cy="5016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40408" y="1311251"/>
            <a:ext cx="4467773" cy="1821952"/>
            <a:chOff x="4140408" y="1311251"/>
            <a:chExt cx="4467773" cy="1821952"/>
          </a:xfrm>
        </p:grpSpPr>
        <p:sp>
          <p:nvSpPr>
            <p:cNvPr id="21" name="Left Arrow 20"/>
            <p:cNvSpPr/>
            <p:nvPr/>
          </p:nvSpPr>
          <p:spPr>
            <a:xfrm>
              <a:off x="4140408" y="1509984"/>
              <a:ext cx="4156661" cy="1623219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46486" y="1914139"/>
              <a:ext cx="3161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</a:t>
              </a:r>
              <a:r>
                <a:rPr lang="en-US" sz="2000" dirty="0">
                  <a:latin typeface="Times"/>
                  <a:cs typeface="Times"/>
                </a:rPr>
                <a:t>Non-probabilistic </a:t>
              </a:r>
              <a:r>
                <a:rPr lang="en-US" sz="2000" dirty="0" err="1">
                  <a:latin typeface="Times"/>
                  <a:cs typeface="Times"/>
                </a:rPr>
                <a:t>credences</a:t>
              </a:r>
              <a:r>
                <a:rPr lang="en-US" sz="2000" dirty="0">
                  <a:latin typeface="Times"/>
                  <a:cs typeface="Times"/>
                </a:rPr>
                <a:t> are incoherent.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6142" y="1311251"/>
              <a:ext cx="1452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Therefore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84184" y="3133203"/>
            <a:ext cx="4551345" cy="1903966"/>
            <a:chOff x="4284184" y="3133203"/>
            <a:chExt cx="4551345" cy="1903966"/>
          </a:xfrm>
        </p:grpSpPr>
        <p:sp>
          <p:nvSpPr>
            <p:cNvPr id="22" name="Left Arrow 21"/>
            <p:cNvSpPr/>
            <p:nvPr/>
          </p:nvSpPr>
          <p:spPr>
            <a:xfrm>
              <a:off x="4284184" y="3133203"/>
              <a:ext cx="4492139" cy="1903966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0048" y="3426458"/>
              <a:ext cx="349548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 </a:t>
              </a:r>
              <a:r>
                <a:rPr lang="en-US" sz="2000" dirty="0">
                  <a:latin typeface="Times"/>
                  <a:cs typeface="Times"/>
                </a:rPr>
                <a:t>If you hold non-probabilistic </a:t>
              </a:r>
              <a:r>
                <a:rPr lang="en-US" sz="2000" dirty="0" err="1">
                  <a:latin typeface="Times"/>
                  <a:cs typeface="Times"/>
                </a:rPr>
                <a:t>credences</a:t>
              </a:r>
              <a:r>
                <a:rPr lang="en-US" sz="2000" dirty="0">
                  <a:latin typeface="Times"/>
                  <a:cs typeface="Times"/>
                </a:rPr>
                <a:t>, </a:t>
              </a:r>
              <a:r>
                <a:rPr lang="en-US" sz="2800" dirty="0">
                  <a:latin typeface="Times"/>
                  <a:cs typeface="Times"/>
                </a:rPr>
                <a:t>this betting behavior is incoherent.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45837" y="5149680"/>
            <a:ext cx="3078670" cy="1269180"/>
            <a:chOff x="5445837" y="5149680"/>
            <a:chExt cx="3078670" cy="1269180"/>
          </a:xfrm>
        </p:grpSpPr>
        <p:sp>
          <p:nvSpPr>
            <p:cNvPr id="25" name="Freeform 24"/>
            <p:cNvSpPr/>
            <p:nvPr/>
          </p:nvSpPr>
          <p:spPr>
            <a:xfrm>
              <a:off x="5445837" y="5149680"/>
              <a:ext cx="2937408" cy="1269180"/>
            </a:xfrm>
            <a:custGeom>
              <a:avLst/>
              <a:gdLst>
                <a:gd name="connsiteX0" fmla="*/ 215664 w 3246940"/>
                <a:gd name="connsiteY0" fmla="*/ 0 h 1276046"/>
                <a:gd name="connsiteX1" fmla="*/ 3246940 w 3246940"/>
                <a:gd name="connsiteY1" fmla="*/ 101844 h 1276046"/>
                <a:gd name="connsiteX2" fmla="*/ 3169061 w 3246940"/>
                <a:gd name="connsiteY2" fmla="*/ 1276046 h 1276046"/>
                <a:gd name="connsiteX3" fmla="*/ 0 w 3246940"/>
                <a:gd name="connsiteY3" fmla="*/ 1114294 h 1276046"/>
                <a:gd name="connsiteX4" fmla="*/ 215664 w 3246940"/>
                <a:gd name="connsiteY4" fmla="*/ 0 h 12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940" h="1276046">
                  <a:moveTo>
                    <a:pt x="215664" y="0"/>
                  </a:moveTo>
                  <a:lnTo>
                    <a:pt x="3246940" y="101844"/>
                  </a:lnTo>
                  <a:lnTo>
                    <a:pt x="3169061" y="1276046"/>
                  </a:lnTo>
                  <a:lnTo>
                    <a:pt x="0" y="1114294"/>
                  </a:lnTo>
                  <a:lnTo>
                    <a:pt x="215664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06143" y="5156021"/>
              <a:ext cx="29183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Dutch book scenario is not benign. It  covertly favors probabilistic </a:t>
              </a:r>
              <a:r>
                <a:rPr lang="en-US" dirty="0" err="1">
                  <a:latin typeface="Times"/>
                  <a:cs typeface="Times"/>
                </a:rPr>
                <a:t>credences</a:t>
              </a:r>
              <a:r>
                <a:rPr lang="en-US" dirty="0">
                  <a:latin typeface="Times"/>
                  <a:cs typeface="Times"/>
                </a:rPr>
                <a:t> by supposition.</a:t>
              </a:r>
            </a:p>
          </p:txBody>
        </p:sp>
      </p:grpSp>
      <p:sp>
        <p:nvSpPr>
          <p:cNvPr id="24" name="Multiply 23"/>
          <p:cNvSpPr/>
          <p:nvPr/>
        </p:nvSpPr>
        <p:spPr>
          <a:xfrm>
            <a:off x="2529346" y="753347"/>
            <a:ext cx="8047708" cy="2983432"/>
          </a:xfrm>
          <a:prstGeom prst="mathMultiply">
            <a:avLst>
              <a:gd name="adj1" fmla="val 11472"/>
            </a:avLst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24785" y="1314838"/>
            <a:ext cx="2687478" cy="1090353"/>
          </a:xfrm>
          <a:custGeom>
            <a:avLst/>
            <a:gdLst>
              <a:gd name="connsiteX0" fmla="*/ 186007 w 2687478"/>
              <a:gd name="connsiteY0" fmla="*/ 0 h 1090353"/>
              <a:gd name="connsiteX1" fmla="*/ 2648994 w 2687478"/>
              <a:gd name="connsiteY1" fmla="*/ 481038 h 1090353"/>
              <a:gd name="connsiteX2" fmla="*/ 2687478 w 2687478"/>
              <a:gd name="connsiteY2" fmla="*/ 968490 h 1090353"/>
              <a:gd name="connsiteX3" fmla="*/ 0 w 2687478"/>
              <a:gd name="connsiteY3" fmla="*/ 1090353 h 1090353"/>
              <a:gd name="connsiteX4" fmla="*/ 186007 w 2687478"/>
              <a:gd name="connsiteY4" fmla="*/ 0 h 10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478" h="1090353">
                <a:moveTo>
                  <a:pt x="186007" y="0"/>
                </a:moveTo>
                <a:lnTo>
                  <a:pt x="2648994" y="481038"/>
                </a:lnTo>
                <a:lnTo>
                  <a:pt x="2687478" y="968490"/>
                </a:lnTo>
                <a:lnTo>
                  <a:pt x="0" y="1090353"/>
                </a:lnTo>
                <a:lnTo>
                  <a:pt x="186007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0498" y="391244"/>
            <a:ext cx="8216371" cy="583660"/>
          </a:xfrm>
          <a:custGeom>
            <a:avLst/>
            <a:gdLst>
              <a:gd name="connsiteX0" fmla="*/ 474638 w 8216371"/>
              <a:gd name="connsiteY0" fmla="*/ 0 h 583660"/>
              <a:gd name="connsiteX1" fmla="*/ 8107332 w 8216371"/>
              <a:gd name="connsiteY1" fmla="*/ 269382 h 583660"/>
              <a:gd name="connsiteX2" fmla="*/ 8216371 w 8216371"/>
              <a:gd name="connsiteY2" fmla="*/ 538763 h 583660"/>
              <a:gd name="connsiteX3" fmla="*/ 0 w 8216371"/>
              <a:gd name="connsiteY3" fmla="*/ 583660 h 583660"/>
              <a:gd name="connsiteX4" fmla="*/ 474638 w 8216371"/>
              <a:gd name="connsiteY4" fmla="*/ 0 h 58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371" h="583660">
                <a:moveTo>
                  <a:pt x="474638" y="0"/>
                </a:moveTo>
                <a:lnTo>
                  <a:pt x="8107332" y="269382"/>
                </a:lnTo>
                <a:lnTo>
                  <a:pt x="8216371" y="538763"/>
                </a:lnTo>
                <a:lnTo>
                  <a:pt x="0" y="583660"/>
                </a:lnTo>
                <a:lnTo>
                  <a:pt x="474638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4DD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account succeeds universally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586" y="1430285"/>
            <a:ext cx="1789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"/>
                <a:cs typeface="Times"/>
              </a:rPr>
              <a:t>Bayesian analysis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2173" y="1603460"/>
            <a:ext cx="307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Now most popular in philosophy of science.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5480" y="3196566"/>
            <a:ext cx="8285122" cy="2832445"/>
            <a:chOff x="585480" y="3196566"/>
            <a:chExt cx="8285122" cy="2832445"/>
          </a:xfrm>
        </p:grpSpPr>
        <p:sp>
          <p:nvSpPr>
            <p:cNvPr id="22" name="Freeform 21"/>
            <p:cNvSpPr/>
            <p:nvPr/>
          </p:nvSpPr>
          <p:spPr>
            <a:xfrm>
              <a:off x="2995352" y="3367267"/>
              <a:ext cx="5798282" cy="2661744"/>
            </a:xfrm>
            <a:custGeom>
              <a:avLst/>
              <a:gdLst>
                <a:gd name="connsiteX0" fmla="*/ 160350 w 5798282"/>
                <a:gd name="connsiteY0" fmla="*/ 0 h 2475743"/>
                <a:gd name="connsiteX1" fmla="*/ 5798282 w 5798282"/>
                <a:gd name="connsiteY1" fmla="*/ 218070 h 2475743"/>
                <a:gd name="connsiteX2" fmla="*/ 5791868 w 5798282"/>
                <a:gd name="connsiteY2" fmla="*/ 2475743 h 2475743"/>
                <a:gd name="connsiteX3" fmla="*/ 0 w 5798282"/>
                <a:gd name="connsiteY3" fmla="*/ 2148637 h 2475743"/>
                <a:gd name="connsiteX4" fmla="*/ 160350 w 5798282"/>
                <a:gd name="connsiteY4" fmla="*/ 0 h 24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8282" h="2475743">
                  <a:moveTo>
                    <a:pt x="160350" y="0"/>
                  </a:moveTo>
                  <a:lnTo>
                    <a:pt x="5798282" y="218070"/>
                  </a:lnTo>
                  <a:lnTo>
                    <a:pt x="5791868" y="2475743"/>
                  </a:lnTo>
                  <a:lnTo>
                    <a:pt x="0" y="2148637"/>
                  </a:lnTo>
                  <a:lnTo>
                    <a:pt x="16035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5480" y="3196566"/>
              <a:ext cx="2313661" cy="1540658"/>
            </a:xfrm>
            <a:custGeom>
              <a:avLst/>
              <a:gdLst>
                <a:gd name="connsiteX0" fmla="*/ 186007 w 2687478"/>
                <a:gd name="connsiteY0" fmla="*/ 0 h 1090353"/>
                <a:gd name="connsiteX1" fmla="*/ 2648994 w 2687478"/>
                <a:gd name="connsiteY1" fmla="*/ 481038 h 1090353"/>
                <a:gd name="connsiteX2" fmla="*/ 2687478 w 2687478"/>
                <a:gd name="connsiteY2" fmla="*/ 968490 h 1090353"/>
                <a:gd name="connsiteX3" fmla="*/ 0 w 2687478"/>
                <a:gd name="connsiteY3" fmla="*/ 1090353 h 1090353"/>
                <a:gd name="connsiteX4" fmla="*/ 186007 w 2687478"/>
                <a:gd name="connsiteY4" fmla="*/ 0 h 109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478" h="1090353">
                  <a:moveTo>
                    <a:pt x="186007" y="0"/>
                  </a:moveTo>
                  <a:lnTo>
                    <a:pt x="2648994" y="481038"/>
                  </a:lnTo>
                  <a:lnTo>
                    <a:pt x="2687478" y="968490"/>
                  </a:lnTo>
                  <a:lnTo>
                    <a:pt x="0" y="1090353"/>
                  </a:lnTo>
                  <a:lnTo>
                    <a:pt x="18600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5205" y="3254290"/>
              <a:ext cx="229622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Flatness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Homogeneity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Absence magnetic monopoles</a:t>
              </a:r>
            </a:p>
            <a:p>
              <a:pPr marL="288925" indent="-288925" algn="r"/>
              <a:r>
                <a:rPr lang="en-US" dirty="0">
                  <a:latin typeface="Times"/>
                  <a:cs typeface="Times"/>
                </a:rPr>
                <a:t>Density fluctuations</a:t>
              </a:r>
              <a:br>
                <a:rPr lang="en-US" sz="1400" dirty="0">
                  <a:latin typeface="Times"/>
                  <a:cs typeface="Times"/>
                </a:rPr>
              </a:br>
              <a:r>
                <a:rPr lang="en-US" sz="1400" dirty="0">
                  <a:latin typeface="Times"/>
                  <a:cs typeface="Times"/>
                </a:rPr>
                <a:t>for structure formation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1020" y="3741743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best explained by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0681" y="3465947"/>
              <a:ext cx="16099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Inflationary cosmology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6199" y="4884744"/>
              <a:ext cx="1075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therefore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96442" y="5270139"/>
              <a:ext cx="3312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Inflationary cosmology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480" y="3303105"/>
              <a:ext cx="19306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Inference to the best explanation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541132" y="5111834"/>
              <a:ext cx="4008769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14592" y="5111834"/>
              <a:ext cx="551607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38629" y="878114"/>
            <a:ext cx="7470302" cy="2097315"/>
          </a:xfrm>
          <a:custGeom>
            <a:avLst/>
            <a:gdLst>
              <a:gd name="connsiteX0" fmla="*/ 370114 w 6662057"/>
              <a:gd name="connsiteY0" fmla="*/ 0 h 2097315"/>
              <a:gd name="connsiteX1" fmla="*/ 6662057 w 6662057"/>
              <a:gd name="connsiteY1" fmla="*/ 137886 h 2097315"/>
              <a:gd name="connsiteX2" fmla="*/ 6618514 w 6662057"/>
              <a:gd name="connsiteY2" fmla="*/ 2097315 h 2097315"/>
              <a:gd name="connsiteX3" fmla="*/ 0 w 6662057"/>
              <a:gd name="connsiteY3" fmla="*/ 1828800 h 2097315"/>
              <a:gd name="connsiteX4" fmla="*/ 370114 w 6662057"/>
              <a:gd name="connsiteY4" fmla="*/ 0 h 209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7" h="2097315">
                <a:moveTo>
                  <a:pt x="370114" y="0"/>
                </a:moveTo>
                <a:lnTo>
                  <a:pt x="6662057" y="137886"/>
                </a:lnTo>
                <a:lnTo>
                  <a:pt x="6618514" y="2097315"/>
                </a:lnTo>
                <a:lnTo>
                  <a:pt x="0" y="1828800"/>
                </a:lnTo>
                <a:lnTo>
                  <a:pt x="37011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99886"/>
            <a:ext cx="28959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Times"/>
                <a:cs typeface="Times"/>
              </a:rPr>
              <a:t>Inductive inference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2945" y="658291"/>
            <a:ext cx="1056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"/>
                <a:cs typeface="Times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3544" y="1001486"/>
            <a:ext cx="36938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Probabilistic reasoning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4125" y="2815336"/>
            <a:ext cx="7613305" cy="3783720"/>
            <a:chOff x="1204125" y="2815336"/>
            <a:chExt cx="7613305" cy="3783720"/>
          </a:xfrm>
        </p:grpSpPr>
        <p:pic>
          <p:nvPicPr>
            <p:cNvPr id="10" name="Picture 9" descr="JDN frown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172" y="2815336"/>
              <a:ext cx="3944258" cy="37837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4125" y="3483428"/>
              <a:ext cx="429798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latin typeface="Times"/>
                  <a:cs typeface="Times"/>
                </a:rPr>
                <a:t>Not always!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3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munsterasia.jp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2" y="-65314"/>
            <a:ext cx="9114280" cy="68579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8000" y="428172"/>
            <a:ext cx="3207657" cy="2104571"/>
            <a:chOff x="508000" y="428172"/>
            <a:chExt cx="3207657" cy="2104571"/>
          </a:xfrm>
        </p:grpSpPr>
        <p:sp>
          <p:nvSpPr>
            <p:cNvPr id="6" name="Freeform 5"/>
            <p:cNvSpPr/>
            <p:nvPr/>
          </p:nvSpPr>
          <p:spPr>
            <a:xfrm>
              <a:off x="508000" y="428172"/>
              <a:ext cx="3207657" cy="2104571"/>
            </a:xfrm>
            <a:custGeom>
              <a:avLst/>
              <a:gdLst>
                <a:gd name="connsiteX0" fmla="*/ 399143 w 3207657"/>
                <a:gd name="connsiteY0" fmla="*/ 36285 h 2104571"/>
                <a:gd name="connsiteX1" fmla="*/ 3011714 w 3207657"/>
                <a:gd name="connsiteY1" fmla="*/ 7257 h 2104571"/>
                <a:gd name="connsiteX2" fmla="*/ 3207657 w 3207657"/>
                <a:gd name="connsiteY2" fmla="*/ 1886857 h 2104571"/>
                <a:gd name="connsiteX3" fmla="*/ 2648857 w 3207657"/>
                <a:gd name="connsiteY3" fmla="*/ 2104571 h 2104571"/>
                <a:gd name="connsiteX4" fmla="*/ 1001486 w 3207657"/>
                <a:gd name="connsiteY4" fmla="*/ 1981200 h 2104571"/>
                <a:gd name="connsiteX5" fmla="*/ 0 w 3207657"/>
                <a:gd name="connsiteY5" fmla="*/ 1966685 h 2104571"/>
                <a:gd name="connsiteX6" fmla="*/ 0 w 3207657"/>
                <a:gd name="connsiteY6" fmla="*/ 0 h 2104571"/>
                <a:gd name="connsiteX7" fmla="*/ 399143 w 3207657"/>
                <a:gd name="connsiteY7" fmla="*/ 36285 h 210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657" h="2104571">
                  <a:moveTo>
                    <a:pt x="399143" y="36285"/>
                  </a:moveTo>
                  <a:lnTo>
                    <a:pt x="3011714" y="7257"/>
                  </a:lnTo>
                  <a:lnTo>
                    <a:pt x="3207657" y="1886857"/>
                  </a:lnTo>
                  <a:lnTo>
                    <a:pt x="2648857" y="2104571"/>
                  </a:lnTo>
                  <a:lnTo>
                    <a:pt x="1001486" y="1981200"/>
                  </a:lnTo>
                  <a:lnTo>
                    <a:pt x="0" y="1966685"/>
                  </a:lnTo>
                  <a:lnTo>
                    <a:pt x="0" y="0"/>
                  </a:lnTo>
                  <a:lnTo>
                    <a:pt x="399143" y="36285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819319">
              <a:off x="900892" y="862277"/>
              <a:ext cx="23585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Probabilistic inference here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3257" y="449943"/>
            <a:ext cx="2329543" cy="1567543"/>
            <a:chOff x="3563257" y="449943"/>
            <a:chExt cx="2329543" cy="1567543"/>
          </a:xfrm>
        </p:grpSpPr>
        <p:sp>
          <p:nvSpPr>
            <p:cNvPr id="7" name="Freeform 6"/>
            <p:cNvSpPr/>
            <p:nvPr/>
          </p:nvSpPr>
          <p:spPr>
            <a:xfrm>
              <a:off x="3563257" y="449943"/>
              <a:ext cx="2329543" cy="1567543"/>
            </a:xfrm>
            <a:custGeom>
              <a:avLst/>
              <a:gdLst>
                <a:gd name="connsiteX0" fmla="*/ 0 w 2329543"/>
                <a:gd name="connsiteY0" fmla="*/ 0 h 1567543"/>
                <a:gd name="connsiteX1" fmla="*/ 166914 w 2329543"/>
                <a:gd name="connsiteY1" fmla="*/ 1211943 h 1567543"/>
                <a:gd name="connsiteX2" fmla="*/ 2061029 w 2329543"/>
                <a:gd name="connsiteY2" fmla="*/ 1567543 h 1567543"/>
                <a:gd name="connsiteX3" fmla="*/ 2329543 w 2329543"/>
                <a:gd name="connsiteY3" fmla="*/ 152400 h 1567543"/>
                <a:gd name="connsiteX4" fmla="*/ 2184400 w 2329543"/>
                <a:gd name="connsiteY4" fmla="*/ 130628 h 1567543"/>
                <a:gd name="connsiteX5" fmla="*/ 2017486 w 2329543"/>
                <a:gd name="connsiteY5" fmla="*/ 116114 h 1567543"/>
                <a:gd name="connsiteX6" fmla="*/ 0 w 2329543"/>
                <a:gd name="connsiteY6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9543" h="1567543">
                  <a:moveTo>
                    <a:pt x="0" y="0"/>
                  </a:moveTo>
                  <a:lnTo>
                    <a:pt x="166914" y="1211943"/>
                  </a:lnTo>
                  <a:lnTo>
                    <a:pt x="2061029" y="1567543"/>
                  </a:lnTo>
                  <a:lnTo>
                    <a:pt x="2329543" y="152400"/>
                  </a:lnTo>
                  <a:cubicBezTo>
                    <a:pt x="2281162" y="145143"/>
                    <a:pt x="2232995" y="136279"/>
                    <a:pt x="2184400" y="130628"/>
                  </a:cubicBezTo>
                  <a:cubicBezTo>
                    <a:pt x="2128926" y="124177"/>
                    <a:pt x="2017486" y="116114"/>
                    <a:pt x="2017486" y="116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1366216">
              <a:off x="3693004" y="593763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08400" y="1727200"/>
            <a:ext cx="2452914" cy="1930400"/>
            <a:chOff x="3708400" y="1727200"/>
            <a:chExt cx="2452914" cy="1930400"/>
          </a:xfrm>
        </p:grpSpPr>
        <p:sp>
          <p:nvSpPr>
            <p:cNvPr id="9" name="Freeform 8"/>
            <p:cNvSpPr/>
            <p:nvPr/>
          </p:nvSpPr>
          <p:spPr>
            <a:xfrm>
              <a:off x="3708400" y="1727200"/>
              <a:ext cx="2452914" cy="1930400"/>
            </a:xfrm>
            <a:custGeom>
              <a:avLst/>
              <a:gdLst>
                <a:gd name="connsiteX0" fmla="*/ 0 w 2452914"/>
                <a:gd name="connsiteY0" fmla="*/ 0 h 1930400"/>
                <a:gd name="connsiteX1" fmla="*/ 0 w 2452914"/>
                <a:gd name="connsiteY1" fmla="*/ 0 h 1930400"/>
                <a:gd name="connsiteX2" fmla="*/ 2387600 w 2452914"/>
                <a:gd name="connsiteY2" fmla="*/ 442686 h 1930400"/>
                <a:gd name="connsiteX3" fmla="*/ 2452914 w 2452914"/>
                <a:gd name="connsiteY3" fmla="*/ 1328057 h 1930400"/>
                <a:gd name="connsiteX4" fmla="*/ 1632857 w 2452914"/>
                <a:gd name="connsiteY4" fmla="*/ 1930400 h 1930400"/>
                <a:gd name="connsiteX5" fmla="*/ 203200 w 2452914"/>
                <a:gd name="connsiteY5" fmla="*/ 1683657 h 1930400"/>
                <a:gd name="connsiteX6" fmla="*/ 0 w 2452914"/>
                <a:gd name="connsiteY6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914" h="1930400">
                  <a:moveTo>
                    <a:pt x="0" y="0"/>
                  </a:moveTo>
                  <a:lnTo>
                    <a:pt x="0" y="0"/>
                  </a:lnTo>
                  <a:lnTo>
                    <a:pt x="2387600" y="442686"/>
                  </a:lnTo>
                  <a:lnTo>
                    <a:pt x="2452914" y="1328057"/>
                  </a:lnTo>
                  <a:lnTo>
                    <a:pt x="1632857" y="1930400"/>
                  </a:lnTo>
                  <a:lnTo>
                    <a:pt x="203200" y="1683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666156">
              <a:off x="3839026" y="2055690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1371" y="616857"/>
            <a:ext cx="2801258" cy="2685143"/>
            <a:chOff x="5711371" y="616857"/>
            <a:chExt cx="2801258" cy="2685143"/>
          </a:xfrm>
        </p:grpSpPr>
        <p:sp>
          <p:nvSpPr>
            <p:cNvPr id="13" name="Freeform 12"/>
            <p:cNvSpPr/>
            <p:nvPr/>
          </p:nvSpPr>
          <p:spPr>
            <a:xfrm>
              <a:off x="5711371" y="616857"/>
              <a:ext cx="2801258" cy="2685143"/>
            </a:xfrm>
            <a:custGeom>
              <a:avLst/>
              <a:gdLst>
                <a:gd name="connsiteX0" fmla="*/ 210458 w 2801258"/>
                <a:gd name="connsiteY0" fmla="*/ 174172 h 2685143"/>
                <a:gd name="connsiteX1" fmla="*/ 0 w 2801258"/>
                <a:gd name="connsiteY1" fmla="*/ 1349829 h 2685143"/>
                <a:gd name="connsiteX2" fmla="*/ 464458 w 2801258"/>
                <a:gd name="connsiteY2" fmla="*/ 1465943 h 2685143"/>
                <a:gd name="connsiteX3" fmla="*/ 558800 w 2801258"/>
                <a:gd name="connsiteY3" fmla="*/ 2344057 h 2685143"/>
                <a:gd name="connsiteX4" fmla="*/ 950686 w 2801258"/>
                <a:gd name="connsiteY4" fmla="*/ 2685143 h 2685143"/>
                <a:gd name="connsiteX5" fmla="*/ 2801258 w 2801258"/>
                <a:gd name="connsiteY5" fmla="*/ 544286 h 2685143"/>
                <a:gd name="connsiteX6" fmla="*/ 2794000 w 2801258"/>
                <a:gd name="connsiteY6" fmla="*/ 0 h 2685143"/>
                <a:gd name="connsiteX7" fmla="*/ 210458 w 2801258"/>
                <a:gd name="connsiteY7" fmla="*/ 174172 h 268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1258" h="2685143">
                  <a:moveTo>
                    <a:pt x="210458" y="174172"/>
                  </a:moveTo>
                  <a:lnTo>
                    <a:pt x="0" y="1349829"/>
                  </a:lnTo>
                  <a:lnTo>
                    <a:pt x="464458" y="1465943"/>
                  </a:lnTo>
                  <a:lnTo>
                    <a:pt x="558800" y="2344057"/>
                  </a:lnTo>
                  <a:lnTo>
                    <a:pt x="950686" y="2685143"/>
                  </a:lnTo>
                  <a:lnTo>
                    <a:pt x="2801258" y="544286"/>
                  </a:lnTo>
                  <a:cubicBezTo>
                    <a:pt x="2798839" y="362857"/>
                    <a:pt x="2796419" y="181429"/>
                    <a:pt x="2794000" y="0"/>
                  </a:cubicBezTo>
                  <a:lnTo>
                    <a:pt x="210458" y="174172"/>
                  </a:lnTo>
                  <a:close/>
                </a:path>
              </a:pathLst>
            </a:cu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0412767">
              <a:off x="5990237" y="1017143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486" y="2452914"/>
            <a:ext cx="3323771" cy="1219200"/>
            <a:chOff x="493486" y="2452914"/>
            <a:chExt cx="3323771" cy="1219200"/>
          </a:xfrm>
        </p:grpSpPr>
        <p:sp>
          <p:nvSpPr>
            <p:cNvPr id="15" name="Freeform 14"/>
            <p:cNvSpPr/>
            <p:nvPr/>
          </p:nvSpPr>
          <p:spPr>
            <a:xfrm>
              <a:off x="493486" y="2452914"/>
              <a:ext cx="3323771" cy="1219200"/>
            </a:xfrm>
            <a:custGeom>
              <a:avLst/>
              <a:gdLst>
                <a:gd name="connsiteX0" fmla="*/ 0 w 3323771"/>
                <a:gd name="connsiteY0" fmla="*/ 21772 h 1219200"/>
                <a:gd name="connsiteX1" fmla="*/ 2677885 w 3323771"/>
                <a:gd name="connsiteY1" fmla="*/ 166915 h 1219200"/>
                <a:gd name="connsiteX2" fmla="*/ 3164114 w 3323771"/>
                <a:gd name="connsiteY2" fmla="*/ 0 h 1219200"/>
                <a:gd name="connsiteX3" fmla="*/ 3323771 w 3323771"/>
                <a:gd name="connsiteY3" fmla="*/ 928915 h 1219200"/>
                <a:gd name="connsiteX4" fmla="*/ 2358571 w 3323771"/>
                <a:gd name="connsiteY4" fmla="*/ 1182915 h 1219200"/>
                <a:gd name="connsiteX5" fmla="*/ 7257 w 3323771"/>
                <a:gd name="connsiteY5" fmla="*/ 1219200 h 1219200"/>
                <a:gd name="connsiteX6" fmla="*/ 0 w 3323771"/>
                <a:gd name="connsiteY6" fmla="*/ 2177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771" h="1219200">
                  <a:moveTo>
                    <a:pt x="0" y="21772"/>
                  </a:moveTo>
                  <a:lnTo>
                    <a:pt x="2677885" y="166915"/>
                  </a:lnTo>
                  <a:lnTo>
                    <a:pt x="3164114" y="0"/>
                  </a:lnTo>
                  <a:lnTo>
                    <a:pt x="3323771" y="928915"/>
                  </a:lnTo>
                  <a:lnTo>
                    <a:pt x="2358571" y="1182915"/>
                  </a:lnTo>
                  <a:lnTo>
                    <a:pt x="7257" y="1219200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rgbClr val="FF00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374910">
              <a:off x="955367" y="2588240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0286" y="3882572"/>
            <a:ext cx="8077200" cy="2605314"/>
            <a:chOff x="290286" y="3882572"/>
            <a:chExt cx="8077200" cy="2605314"/>
          </a:xfrm>
        </p:grpSpPr>
        <p:sp>
          <p:nvSpPr>
            <p:cNvPr id="25" name="Freeform 24"/>
            <p:cNvSpPr/>
            <p:nvPr/>
          </p:nvSpPr>
          <p:spPr>
            <a:xfrm>
              <a:off x="798286" y="3976914"/>
              <a:ext cx="7569200" cy="2510972"/>
            </a:xfrm>
            <a:custGeom>
              <a:avLst/>
              <a:gdLst>
                <a:gd name="connsiteX0" fmla="*/ 7322457 w 7322457"/>
                <a:gd name="connsiteY0" fmla="*/ 43543 h 2307772"/>
                <a:gd name="connsiteX1" fmla="*/ 7257143 w 7322457"/>
                <a:gd name="connsiteY1" fmla="*/ 2307772 h 2307772"/>
                <a:gd name="connsiteX2" fmla="*/ 7191828 w 7322457"/>
                <a:gd name="connsiteY2" fmla="*/ 2307772 h 2307772"/>
                <a:gd name="connsiteX3" fmla="*/ 0 w 7322457"/>
                <a:gd name="connsiteY3" fmla="*/ 2075543 h 2307772"/>
                <a:gd name="connsiteX4" fmla="*/ 188685 w 7322457"/>
                <a:gd name="connsiteY4" fmla="*/ 0 h 2307772"/>
                <a:gd name="connsiteX5" fmla="*/ 7322457 w 7322457"/>
                <a:gd name="connsiteY5" fmla="*/ 435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2457" h="2307772">
                  <a:moveTo>
                    <a:pt x="7322457" y="43543"/>
                  </a:moveTo>
                  <a:lnTo>
                    <a:pt x="7257143" y="2307772"/>
                  </a:lnTo>
                  <a:lnTo>
                    <a:pt x="7191828" y="2307772"/>
                  </a:lnTo>
                  <a:lnTo>
                    <a:pt x="0" y="2075543"/>
                  </a:lnTo>
                  <a:lnTo>
                    <a:pt x="188685" y="0"/>
                  </a:lnTo>
                  <a:lnTo>
                    <a:pt x="7322457" y="43543"/>
                  </a:lnTo>
                  <a:close/>
                </a:path>
              </a:pathLst>
            </a:cu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0286" y="3882572"/>
              <a:ext cx="3868058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What determines</a:t>
              </a:r>
              <a:r>
                <a:rPr lang="en-US" sz="4000" dirty="0">
                  <a:latin typeface="Times"/>
                  <a:cs typeface="Times"/>
                </a:rPr>
                <a:t> </a:t>
              </a:r>
              <a:r>
                <a:rPr lang="en-US" sz="4800" dirty="0">
                  <a:latin typeface="Times"/>
                  <a:cs typeface="Times"/>
                </a:rPr>
                <a:t>which logic goes where?</a:t>
              </a:r>
              <a:endParaRPr lang="en-US" sz="4000" dirty="0">
                <a:latin typeface="Times"/>
                <a:cs typeface="Time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6230" y="4144780"/>
            <a:ext cx="4071256" cy="1754327"/>
            <a:chOff x="4296230" y="4144780"/>
            <a:chExt cx="4071256" cy="1754327"/>
          </a:xfrm>
        </p:grpSpPr>
        <p:sp>
          <p:nvSpPr>
            <p:cNvPr id="23" name="TextBox 22"/>
            <p:cNvSpPr txBox="1"/>
            <p:nvPr/>
          </p:nvSpPr>
          <p:spPr>
            <a:xfrm>
              <a:off x="4776210" y="4144780"/>
              <a:ext cx="359127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"/>
                  <a:cs typeface="Times"/>
                </a:rPr>
                <a:t>Background facts.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296230" y="4934857"/>
              <a:ext cx="406400" cy="32657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3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500404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1153886"/>
            <a:ext cx="5305029" cy="3476171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Measure Problem in</a:t>
            </a:r>
            <a:br>
              <a:rPr lang="en-US" sz="4800" dirty="0"/>
            </a:br>
            <a:r>
              <a:rPr lang="en-US" sz="6000" dirty="0"/>
              <a:t>Eternal Inflation</a:t>
            </a:r>
            <a:br>
              <a:rPr lang="en-US" sz="6000" dirty="0"/>
            </a:br>
            <a:r>
              <a:rPr lang="en-US" sz="6000" dirty="0"/>
              <a:t>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/>
          <p:cNvGrpSpPr/>
          <p:nvPr/>
        </p:nvGrpSpPr>
        <p:grpSpPr>
          <a:xfrm>
            <a:off x="469291" y="5150945"/>
            <a:ext cx="2250585" cy="1426094"/>
            <a:chOff x="1640109" y="4267200"/>
            <a:chExt cx="2250585" cy="1426094"/>
          </a:xfrm>
        </p:grpSpPr>
        <p:sp>
          <p:nvSpPr>
            <p:cNvPr id="182" name="Freeform 181"/>
            <p:cNvSpPr/>
            <p:nvPr/>
          </p:nvSpPr>
          <p:spPr>
            <a:xfrm>
              <a:off x="1640109" y="4267200"/>
              <a:ext cx="2250585" cy="1426094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2296807" y="4662308"/>
              <a:ext cx="218463" cy="220724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89" name="Oval 18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274366" y="4612482"/>
              <a:ext cx="163751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973569" y="5342271"/>
              <a:ext cx="218463" cy="220724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87" name="Oval 186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6" name="Rectangle 185"/>
            <p:cNvSpPr/>
            <p:nvPr/>
          </p:nvSpPr>
          <p:spPr>
            <a:xfrm>
              <a:off x="2954709" y="5286108"/>
              <a:ext cx="163751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57" y="193681"/>
            <a:ext cx="7539902" cy="857994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Countable infinity of pocket universes </a:t>
            </a:r>
            <a:r>
              <a:rPr lang="en-US" sz="3200" dirty="0"/>
              <a:t>spawned in eternal inflation.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790798" y="4097521"/>
            <a:ext cx="3451096" cy="2164407"/>
            <a:chOff x="1640109" y="3528887"/>
            <a:chExt cx="3451096" cy="2164407"/>
          </a:xfrm>
        </p:grpSpPr>
        <p:sp>
          <p:nvSpPr>
            <p:cNvPr id="164" name="Freeform 163"/>
            <p:cNvSpPr/>
            <p:nvPr/>
          </p:nvSpPr>
          <p:spPr>
            <a:xfrm>
              <a:off x="1640109" y="3528887"/>
              <a:ext cx="3451096" cy="216440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647104" y="4128549"/>
              <a:ext cx="334996" cy="334996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79" name="Oval 17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2646076" y="4085969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685435" y="4793762"/>
              <a:ext cx="334996" cy="334996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7" name="Oval 176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3684865" y="5160540"/>
              <a:ext cx="334996" cy="334996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5" name="Oval 174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4537885" y="4828068"/>
              <a:ext cx="334996" cy="334996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73" name="Oval 17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0" name="Rectangle 169"/>
            <p:cNvSpPr/>
            <p:nvPr/>
          </p:nvSpPr>
          <p:spPr>
            <a:xfrm>
              <a:off x="3711585" y="5108343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646076" y="4769789"/>
              <a:ext cx="472499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39961" y="4791783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150889" y="2550160"/>
            <a:ext cx="5464268" cy="3426998"/>
            <a:chOff x="1640109" y="2266297"/>
            <a:chExt cx="5464268" cy="3426998"/>
          </a:xfrm>
        </p:grpSpPr>
        <p:sp>
          <p:nvSpPr>
            <p:cNvPr id="126" name="Freeform 125"/>
            <p:cNvSpPr/>
            <p:nvPr/>
          </p:nvSpPr>
          <p:spPr>
            <a:xfrm>
              <a:off x="1640109" y="2266297"/>
              <a:ext cx="5464268" cy="3426998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178102" y="4745121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61" name="Oval 16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016708" y="2649536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9" name="Oval 15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34528" y="3215768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7" name="Oval 15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816832" y="4945590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5" name="Oval 15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3905308" y="4908620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80612" y="2621769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301841" y="3205801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295218" y="4269028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3" name="Oval 152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877658" y="4849763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1" name="Oval 15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902385" y="3179949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49" name="Oval 148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228282" y="4323346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47" name="Oval 14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988907" y="4824569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86658" y="4732905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27985" y="4310957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300510" y="4323346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149134" y="2526226"/>
              <a:ext cx="530413" cy="530413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45" name="Oval 14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4" name="Rectangle 143"/>
            <p:cNvSpPr/>
            <p:nvPr/>
          </p:nvSpPr>
          <p:spPr>
            <a:xfrm>
              <a:off x="4176825" y="2566592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946761" y="3221661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40108" y="1325108"/>
            <a:ext cx="6964973" cy="4368188"/>
            <a:chOff x="1640108" y="1325108"/>
            <a:chExt cx="6964973" cy="4368188"/>
          </a:xfrm>
        </p:grpSpPr>
        <p:sp>
          <p:nvSpPr>
            <p:cNvPr id="33" name="Freeform 32"/>
            <p:cNvSpPr/>
            <p:nvPr/>
          </p:nvSpPr>
          <p:spPr>
            <a:xfrm>
              <a:off x="1640108" y="1325108"/>
              <a:ext cx="6964973" cy="4368188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325855" y="448471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6" name="Oval 5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20136" y="1813600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31" name="Oval 30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2418" y="2535342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9" name="Oval 2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14646" y="4740241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7" name="Oval 2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90731" y="3398942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5" name="Oval 2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36454" y="46931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7624" y="177820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4251" y="252263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712103" y="1587187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3" name="Oval 2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135060" y="3438399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14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49776" y="3877868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766816" y="461809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Oval 38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072974" y="2489685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2" name="Oval 41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104859" y="232656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5" name="Oval 44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488375" y="3947105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48" name="Oval 47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365965" y="2933414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495172" y="2903389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17652" y="4585983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45105" y="228812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73259" y="446914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00575" y="3903563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17440" y="394710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56432" y="1620139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12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838211" y="1656424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0" name="Oval 59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882540" y="1689376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419898" y="1512669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64" name="Oval 63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3548963" y="147638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117303" y="2531358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16009" y="1351935"/>
            <a:ext cx="7552688" cy="4296340"/>
            <a:chOff x="116009" y="1351935"/>
            <a:chExt cx="7552688" cy="4296340"/>
          </a:xfrm>
        </p:grpSpPr>
        <p:sp>
          <p:nvSpPr>
            <p:cNvPr id="191" name="TextBox 190"/>
            <p:cNvSpPr txBox="1"/>
            <p:nvPr/>
          </p:nvSpPr>
          <p:spPr>
            <a:xfrm>
              <a:off x="116009" y="1351935"/>
              <a:ext cx="1349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Countable infinity </a:t>
              </a:r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  <a:r>
                <a:rPr lang="en-US" dirty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398744" y="3592287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325855" y="5122792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491649" y="2166010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06033" y="4510871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182217" y="2996278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088979" y="3158141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815000" y="5278943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095022" y="2263272"/>
            <a:ext cx="6424336" cy="4303404"/>
            <a:chOff x="2095022" y="2263272"/>
            <a:chExt cx="6424336" cy="4303404"/>
          </a:xfrm>
        </p:grpSpPr>
        <p:sp>
          <p:nvSpPr>
            <p:cNvPr id="201" name="TextBox 200"/>
            <p:cNvSpPr txBox="1"/>
            <p:nvPr/>
          </p:nvSpPr>
          <p:spPr>
            <a:xfrm>
              <a:off x="4795300" y="6197344"/>
              <a:ext cx="3108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Countable infinity </a:t>
              </a:r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  <a:r>
                <a:rPr lang="en-US" dirty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830047" y="228527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095022" y="243039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650455" y="3184958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65357" y="406466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08807" y="2263272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444310" y="4662847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400224" y="5333985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1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DD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2485</Words>
  <Application>Microsoft Macintosh PowerPoint</Application>
  <PresentationFormat>On-screen Show (4:3)</PresentationFormat>
  <Paragraphs>580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Abadi MT Condensed Extra Bold</vt:lpstr>
      <vt:lpstr>Arial</vt:lpstr>
      <vt:lpstr>Arial Black</vt:lpstr>
      <vt:lpstr>Calibri</vt:lpstr>
      <vt:lpstr>Symbol</vt:lpstr>
      <vt:lpstr>Times</vt:lpstr>
      <vt:lpstr>Times New Roman</vt:lpstr>
      <vt:lpstr>Office Theme</vt:lpstr>
      <vt:lpstr>Eternal Inflation When Probabilities Fail</vt:lpstr>
      <vt:lpstr> </vt:lpstr>
      <vt:lpstr>Accounts of Inductive Inference</vt:lpstr>
      <vt:lpstr>Three families</vt:lpstr>
      <vt:lpstr>No account succeeds universally</vt:lpstr>
      <vt:lpstr> </vt:lpstr>
      <vt:lpstr>PowerPoint Presentation</vt:lpstr>
      <vt:lpstr>Measure Problem in Eternal Inflation Cosmology</vt:lpstr>
      <vt:lpstr>Countable infinity of pocket universes spawned in eternal inflation.</vt:lpstr>
      <vt:lpstr>The Measure Problem</vt:lpstr>
      <vt:lpstr>The Counting Argument </vt:lpstr>
      <vt:lpstr>The Counting Argument </vt:lpstr>
      <vt:lpstr>Prediction Impossible?</vt:lpstr>
      <vt:lpstr>Prediction Impossible?</vt:lpstr>
      <vt:lpstr>An infinite lottery machine</vt:lpstr>
      <vt:lpstr>An infinite lottery machine</vt:lpstr>
      <vt:lpstr>“Choosing without favor”</vt:lpstr>
      <vt:lpstr>“Choosing without favor.”</vt:lpstr>
      <vt:lpstr>Odd and even</vt:lpstr>
      <vt:lpstr>Odd and even, again</vt:lpstr>
      <vt:lpstr>Outcome sets equivalent under label independence</vt:lpstr>
      <vt:lpstr>Equivalent sets have equal chances.</vt:lpstr>
      <vt:lpstr>Using the Logic</vt:lpstr>
      <vt:lpstr>Chance of a number less than or equal to N?</vt:lpstr>
      <vt:lpstr>1000 independent drawings</vt:lpstr>
      <vt:lpstr>Applied to eternal inflation</vt:lpstr>
      <vt:lpstr>Recover probabilities from frequencies?</vt:lpstr>
      <vt:lpstr>Frequencies?</vt:lpstr>
      <vt:lpstr>Frequencies?</vt:lpstr>
      <vt:lpstr>Compare</vt:lpstr>
      <vt:lpstr>Chance Properties in Infinite Lottery of Frequencies Inhospitable to Probabilites</vt:lpstr>
      <vt:lpstr>Prediction IS possible, but negative</vt:lpstr>
      <vt:lpstr>How to think about infinite lottery chances.</vt:lpstr>
      <vt:lpstr>Probabilities: The Hard Case</vt:lpstr>
      <vt:lpstr>Infinite Lottery Chances: The Easy Case</vt:lpstr>
      <vt:lpstr>Benchmarking with a randomizer</vt:lpstr>
      <vt:lpstr>PowerPoint Presentation</vt:lpstr>
      <vt:lpstr>Appendices</vt:lpstr>
      <vt:lpstr>All co-infinite infinite sets have the same chance.</vt:lpstr>
      <vt:lpstr>Probabilistic Analysis</vt:lpstr>
      <vt:lpstr>Escapes?</vt:lpstr>
      <vt:lpstr>Match Credences to Chances?</vt:lpstr>
      <vt:lpstr>A Dutch Book</vt:lpstr>
      <vt:lpstr>A Dutch Book Theorem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Lottery Machines</dc:title>
  <dc:creator>John Norton</dc:creator>
  <cp:lastModifiedBy>Norton, John D</cp:lastModifiedBy>
  <cp:revision>252</cp:revision>
  <dcterms:created xsi:type="dcterms:W3CDTF">2017-03-12T15:52:57Z</dcterms:created>
  <dcterms:modified xsi:type="dcterms:W3CDTF">2025-07-25T15:07:07Z</dcterms:modified>
</cp:coreProperties>
</file>