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300" r:id="rId3"/>
    <p:sldId id="301" r:id="rId4"/>
    <p:sldId id="307" r:id="rId5"/>
    <p:sldId id="292" r:id="rId6"/>
    <p:sldId id="260" r:id="rId7"/>
    <p:sldId id="266" r:id="rId8"/>
    <p:sldId id="267" r:id="rId9"/>
    <p:sldId id="310" r:id="rId10"/>
    <p:sldId id="309" r:id="rId11"/>
    <p:sldId id="262" r:id="rId12"/>
    <p:sldId id="269" r:id="rId13"/>
    <p:sldId id="319" r:id="rId14"/>
    <p:sldId id="294" r:id="rId15"/>
    <p:sldId id="282" r:id="rId16"/>
    <p:sldId id="283" r:id="rId17"/>
    <p:sldId id="287" r:id="rId18"/>
    <p:sldId id="288" r:id="rId19"/>
    <p:sldId id="286" r:id="rId20"/>
    <p:sldId id="290" r:id="rId21"/>
    <p:sldId id="327" r:id="rId22"/>
    <p:sldId id="276" r:id="rId23"/>
    <p:sldId id="314" r:id="rId24"/>
    <p:sldId id="315" r:id="rId25"/>
    <p:sldId id="316" r:id="rId26"/>
    <p:sldId id="317" r:id="rId27"/>
    <p:sldId id="318" r:id="rId28"/>
    <p:sldId id="324" r:id="rId29"/>
    <p:sldId id="291" r:id="rId30"/>
    <p:sldId id="325" r:id="rId31"/>
    <p:sldId id="326" r:id="rId32"/>
    <p:sldId id="284" r:id="rId33"/>
    <p:sldId id="297" r:id="rId34"/>
    <p:sldId id="278" r:id="rId35"/>
    <p:sldId id="299" r:id="rId36"/>
    <p:sldId id="298" r:id="rId37"/>
    <p:sldId id="289" r:id="rId38"/>
    <p:sldId id="264" r:id="rId39"/>
    <p:sldId id="265" r:id="rId40"/>
    <p:sldId id="263" r:id="rId41"/>
    <p:sldId id="279" r:id="rId42"/>
    <p:sldId id="280" r:id="rId43"/>
    <p:sldId id="281" r:id="rId44"/>
    <p:sldId id="32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90009"/>
    <a:srgbClr val="0054CF"/>
    <a:srgbClr val="FFDDB9"/>
    <a:srgbClr val="FFC8DC"/>
    <a:srgbClr val="C8FFC8"/>
    <a:srgbClr val="FFC8FF"/>
    <a:srgbClr val="B4DDFF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99813" autoAdjust="0"/>
  </p:normalViewPr>
  <p:slideViewPr>
    <p:cSldViewPr snapToGrid="0" snapToObjects="1">
      <p:cViewPr varScale="1">
        <p:scale>
          <a:sx n="198" d="100"/>
          <a:sy n="198" d="100"/>
        </p:scale>
        <p:origin x="-112" y="-176"/>
      </p:cViewPr>
      <p:guideLst>
        <p:guide orient="horz" pos="3903"/>
        <p:guide orient="horz" pos="3537"/>
        <p:guide orient="horz" pos="1710"/>
        <p:guide orient="horz" pos="2922"/>
        <p:guide orient="horz" pos="3595"/>
        <p:guide orient="horz" pos="3278"/>
        <p:guide pos="3306"/>
        <p:guide pos="6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FD82-ABC6-0942-A34E-C3102A5459C9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243F-FD6E-2B47-8348-6709CB839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1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14520-B1D1-874C-9975-2C65DA8A5F34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FE0E-3B7B-5848-A873-0FBF12BCB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7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FB8A-2760-A04B-8A43-991B27842FC0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D364-6667-D64C-89BF-8C963D3F572B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F4E-E96B-0248-BA71-5A5AF29E72BA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74B8-0607-C542-8597-F104C6055461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FF-AF59-B446-ABDB-FCE8239593C3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1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C42-E210-894F-BF58-84FFDC2F54B6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1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73B-3B5A-3545-9A4D-DCA4069D0A99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7BE4-401F-A94B-AD73-01F3E7BA9D99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878-B091-2141-9501-BDA59B248F1E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8A8D-A15F-C14B-B18F-4255D24A50F3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FB43-8164-984A-990F-72C790E981F9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51731" cy="857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6169411"/>
            <a:ext cx="823764" cy="68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AD9E7-6B43-BA41-A464-BA48025B2A62}" type="datetime1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066419" y="179359"/>
            <a:ext cx="6793653" cy="6448507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57" y="529685"/>
            <a:ext cx="5504375" cy="3605695"/>
          </a:xfrm>
        </p:spPr>
        <p:txBody>
          <a:bodyPr>
            <a:noAutofit/>
          </a:bodyPr>
          <a:lstStyle/>
          <a:p>
            <a:pPr algn="r"/>
            <a:r>
              <a:rPr lang="en-US" sz="8800" dirty="0" smtClean="0"/>
              <a:t>The Infinite Lottery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>
                <a:latin typeface="Times"/>
                <a:cs typeface="Times"/>
              </a:rPr>
              <a:pPr/>
              <a:t>1</a:t>
            </a:fld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744" y="3946695"/>
            <a:ext cx="5345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"/>
                <a:cs typeface="Times"/>
              </a:rPr>
              <a:t>John D. Norton</a:t>
            </a:r>
          </a:p>
          <a:p>
            <a:pPr algn="r"/>
            <a:r>
              <a:rPr lang="en-US" dirty="0" smtClean="0">
                <a:latin typeface="Times"/>
                <a:cs typeface="Times"/>
              </a:rPr>
              <a:t>Department of History and Philosophy of Science</a:t>
            </a:r>
          </a:p>
          <a:p>
            <a:pPr algn="r"/>
            <a:r>
              <a:rPr lang="en-US" dirty="0" smtClean="0">
                <a:latin typeface="Times"/>
                <a:cs typeface="Times"/>
              </a:rPr>
              <a:t>University of Pittsburgh</a:t>
            </a:r>
          </a:p>
          <a:p>
            <a:pPr algn="r"/>
            <a:endParaRPr lang="en-US" dirty="0" smtClean="0">
              <a:latin typeface="Times"/>
              <a:cs typeface="Times"/>
            </a:endParaRPr>
          </a:p>
          <a:p>
            <a:pPr algn="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PRIL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24, 2018</a:t>
            </a:r>
          </a:p>
          <a:p>
            <a:pPr algn="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P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OPPER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EMINAR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LS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16" y="5563757"/>
            <a:ext cx="1700491" cy="6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0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2772229" y="3955143"/>
            <a:ext cx="5820228" cy="2656114"/>
            <a:chOff x="2772229" y="3955143"/>
            <a:chExt cx="5820228" cy="2656114"/>
          </a:xfrm>
        </p:grpSpPr>
        <p:sp>
          <p:nvSpPr>
            <p:cNvPr id="58" name="Freeform 57"/>
            <p:cNvSpPr/>
            <p:nvPr/>
          </p:nvSpPr>
          <p:spPr>
            <a:xfrm>
              <a:off x="2772229" y="3955143"/>
              <a:ext cx="5820228" cy="2656114"/>
            </a:xfrm>
            <a:custGeom>
              <a:avLst/>
              <a:gdLst>
                <a:gd name="connsiteX0" fmla="*/ 667657 w 5392057"/>
                <a:gd name="connsiteY0" fmla="*/ 0 h 2656114"/>
                <a:gd name="connsiteX1" fmla="*/ 5392057 w 5392057"/>
                <a:gd name="connsiteY1" fmla="*/ 0 h 2656114"/>
                <a:gd name="connsiteX2" fmla="*/ 5181600 w 5392057"/>
                <a:gd name="connsiteY2" fmla="*/ 2656114 h 2656114"/>
                <a:gd name="connsiteX3" fmla="*/ 0 w 5392057"/>
                <a:gd name="connsiteY3" fmla="*/ 2525486 h 2656114"/>
                <a:gd name="connsiteX4" fmla="*/ 667657 w 5392057"/>
                <a:gd name="connsiteY4" fmla="*/ 0 h 265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057" h="2656114">
                  <a:moveTo>
                    <a:pt x="667657" y="0"/>
                  </a:moveTo>
                  <a:lnTo>
                    <a:pt x="5392057" y="0"/>
                  </a:lnTo>
                  <a:lnTo>
                    <a:pt x="5181600" y="2656114"/>
                  </a:lnTo>
                  <a:lnTo>
                    <a:pt x="0" y="2525486"/>
                  </a:lnTo>
                  <a:lnTo>
                    <a:pt x="667657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2998" y="5706521"/>
              <a:ext cx="34460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Times"/>
                  <a:cs typeface="Times"/>
                </a:rPr>
                <a:t>Additivity</a:t>
              </a:r>
              <a:r>
                <a:rPr lang="en-US" sz="4000" dirty="0" smtClean="0">
                  <a:latin typeface="Times"/>
                  <a:cs typeface="Times"/>
                </a:rPr>
                <a:t> fails.</a:t>
              </a:r>
            </a:p>
          </p:txBody>
        </p:sp>
      </p:grpSp>
      <p:sp>
        <p:nvSpPr>
          <p:cNvPr id="100" name="Freeform 99"/>
          <p:cNvSpPr/>
          <p:nvPr/>
        </p:nvSpPr>
        <p:spPr>
          <a:xfrm>
            <a:off x="449263" y="110902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-108402"/>
            <a:ext cx="8008937" cy="10033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Odd and </a:t>
            </a:r>
            <a:r>
              <a:rPr lang="en-US" dirty="0" smtClean="0">
                <a:latin typeface="Times" charset="0"/>
                <a:ea typeface="ＭＳ Ｐゴシック" charset="0"/>
              </a:rPr>
              <a:t>even, again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</a:rPr>
              <a:t> 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513A53-EC73-324A-A60D-46ED20FC01E7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4535" y="1021605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2045974" y="997308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923055" y="1013636"/>
            <a:ext cx="676085" cy="684054"/>
            <a:chOff x="2923055" y="1013636"/>
            <a:chExt cx="676085" cy="684054"/>
          </a:xfrm>
        </p:grpSpPr>
        <p:grpSp>
          <p:nvGrpSpPr>
            <p:cNvPr id="17" name="Group 16"/>
            <p:cNvGrpSpPr/>
            <p:nvPr/>
          </p:nvGrpSpPr>
          <p:grpSpPr>
            <a:xfrm>
              <a:off x="292305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8" name="Oval 17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059161" y="1013636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31575" y="1011822"/>
            <a:ext cx="676085" cy="685868"/>
            <a:chOff x="3931575" y="1011822"/>
            <a:chExt cx="676085" cy="685868"/>
          </a:xfrm>
        </p:grpSpPr>
        <p:grpSp>
          <p:nvGrpSpPr>
            <p:cNvPr id="23" name="Group 22"/>
            <p:cNvGrpSpPr/>
            <p:nvPr/>
          </p:nvGrpSpPr>
          <p:grpSpPr>
            <a:xfrm>
              <a:off x="393157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4" name="Oval 23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084441" y="1011822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40095" y="1001457"/>
            <a:ext cx="676085" cy="696233"/>
            <a:chOff x="4940095" y="1001457"/>
            <a:chExt cx="676085" cy="696233"/>
          </a:xfrm>
        </p:grpSpPr>
        <p:grpSp>
          <p:nvGrpSpPr>
            <p:cNvPr id="29" name="Group 28"/>
            <p:cNvGrpSpPr/>
            <p:nvPr/>
          </p:nvGrpSpPr>
          <p:grpSpPr>
            <a:xfrm>
              <a:off x="494009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0" name="Oval 2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5089201" y="100145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48613" y="1001457"/>
            <a:ext cx="676085" cy="696233"/>
            <a:chOff x="5948613" y="1001457"/>
            <a:chExt cx="676085" cy="696233"/>
          </a:xfrm>
        </p:grpSpPr>
        <p:grpSp>
          <p:nvGrpSpPr>
            <p:cNvPr id="35" name="Group 34"/>
            <p:cNvGrpSpPr/>
            <p:nvPr/>
          </p:nvGrpSpPr>
          <p:grpSpPr>
            <a:xfrm>
              <a:off x="5948613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6086635" y="100145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</p:grpSp>
      <p:sp>
        <p:nvSpPr>
          <p:cNvPr id="29721" name="TextBox 100"/>
          <p:cNvSpPr txBox="1">
            <a:spLocks noChangeArrowheads="1"/>
          </p:cNvSpPr>
          <p:nvPr/>
        </p:nvSpPr>
        <p:spPr bwMode="auto">
          <a:xfrm>
            <a:off x="6923286" y="62228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070" y="1160282"/>
            <a:ext cx="59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odd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00274" y="1607354"/>
            <a:ext cx="6871935" cy="904228"/>
            <a:chOff x="800274" y="1607354"/>
            <a:chExt cx="6871935" cy="904228"/>
          </a:xfrm>
        </p:grpSpPr>
        <p:sp>
          <p:nvSpPr>
            <p:cNvPr id="107" name="TextBox 100"/>
            <p:cNvSpPr txBox="1">
              <a:spLocks noChangeArrowheads="1"/>
            </p:cNvSpPr>
            <p:nvPr/>
          </p:nvSpPr>
          <p:spPr bwMode="auto">
            <a:xfrm>
              <a:off x="6923286" y="1607354"/>
              <a:ext cx="74892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s-IS" sz="4400" dirty="0">
                  <a:latin typeface="Times" charset="0"/>
                  <a:cs typeface="Times" charset="0"/>
                </a:rPr>
                <a:t>…</a:t>
              </a:r>
              <a:endParaRPr lang="en-US" sz="4400" dirty="0">
                <a:latin typeface="Times" charset="0"/>
                <a:cs typeface="Times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0274" y="1789840"/>
              <a:ext cx="5829845" cy="721742"/>
              <a:chOff x="800274" y="1789840"/>
              <a:chExt cx="5829845" cy="72174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91453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" name="Oval 5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2305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5" name="Oval 14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949937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1" name="Oval 20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94009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7" name="Oval 26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2046858" y="180455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2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18012" y="179888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4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061822" y="1789840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6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083787" y="1802811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8</a:t>
                </a: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5948613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5998363" y="1892970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10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800274" y="1904734"/>
                <a:ext cx="669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even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949937" y="1021605"/>
            <a:ext cx="2693277" cy="1498139"/>
            <a:chOff x="3949937" y="1021605"/>
            <a:chExt cx="2693277" cy="1498139"/>
          </a:xfrm>
        </p:grpSpPr>
        <p:grpSp>
          <p:nvGrpSpPr>
            <p:cNvPr id="47" name="Group 46"/>
            <p:cNvGrpSpPr/>
            <p:nvPr/>
          </p:nvGrpSpPr>
          <p:grpSpPr>
            <a:xfrm>
              <a:off x="3949937" y="1843659"/>
              <a:ext cx="694601" cy="676085"/>
              <a:chOff x="5278137" y="3503548"/>
              <a:chExt cx="694601" cy="676085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5278137" y="3503548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76" name="Rectangle 175"/>
              <p:cNvSpPr/>
              <p:nvPr/>
            </p:nvSpPr>
            <p:spPr>
              <a:xfrm>
                <a:off x="5340982" y="3542723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11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40095" y="1835497"/>
              <a:ext cx="687344" cy="676085"/>
              <a:chOff x="6364014" y="3503548"/>
              <a:chExt cx="687344" cy="676085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6364014" y="3503548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0" name="Rectangle 179"/>
              <p:cNvSpPr/>
              <p:nvPr/>
            </p:nvSpPr>
            <p:spPr>
              <a:xfrm>
                <a:off x="6419602" y="3557237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15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958799" y="1021605"/>
              <a:ext cx="687344" cy="676085"/>
              <a:chOff x="5272528" y="4446976"/>
              <a:chExt cx="687344" cy="676085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5272528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4" name="Rectangle 183"/>
              <p:cNvSpPr/>
              <p:nvPr/>
            </p:nvSpPr>
            <p:spPr>
              <a:xfrm>
                <a:off x="5328116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13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942275" y="1021605"/>
              <a:ext cx="694601" cy="676085"/>
              <a:chOff x="6378500" y="4446976"/>
              <a:chExt cx="694601" cy="676085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378500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8" name="Rectangle 187"/>
              <p:cNvSpPr/>
              <p:nvPr/>
            </p:nvSpPr>
            <p:spPr>
              <a:xfrm>
                <a:off x="6441345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17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948613" y="1835497"/>
              <a:ext cx="694601" cy="676085"/>
              <a:chOff x="6378500" y="4446976"/>
              <a:chExt cx="694601" cy="676085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6378500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91" name="Rectangle 190"/>
              <p:cNvSpPr/>
              <p:nvPr/>
            </p:nvSpPr>
            <p:spPr>
              <a:xfrm>
                <a:off x="6441345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19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57213" y="1228374"/>
            <a:ext cx="1012013" cy="1122931"/>
            <a:chOff x="658813" y="1159421"/>
            <a:chExt cx="1012013" cy="1122931"/>
          </a:xfrm>
        </p:grpSpPr>
        <p:sp>
          <p:nvSpPr>
            <p:cNvPr id="194" name="TextBox 193"/>
            <p:cNvSpPr txBox="1"/>
            <p:nvPr/>
          </p:nvSpPr>
          <p:spPr>
            <a:xfrm>
              <a:off x="658813" y="1159421"/>
              <a:ext cx="1012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odd sub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8813" y="1913020"/>
              <a:ext cx="1012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odd sub</a:t>
              </a:r>
              <a:r>
                <a:rPr lang="en-US" baseline="-25000" dirty="0" smtClean="0">
                  <a:latin typeface="Times"/>
                  <a:cs typeface="Times"/>
                </a:rPr>
                <a:t>2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7383" y="3677256"/>
            <a:ext cx="7908722" cy="970084"/>
            <a:chOff x="367383" y="3677256"/>
            <a:chExt cx="7908722" cy="970084"/>
          </a:xfrm>
        </p:grpSpPr>
        <p:sp>
          <p:nvSpPr>
            <p:cNvPr id="54" name="TextBox 53"/>
            <p:cNvSpPr txBox="1"/>
            <p:nvPr/>
          </p:nvSpPr>
          <p:spPr>
            <a:xfrm>
              <a:off x="367383" y="3677256"/>
              <a:ext cx="3633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From permutation of row labels:</a:t>
              </a:r>
            </a:p>
          </p:txBody>
        </p:sp>
        <p:sp>
          <p:nvSpPr>
            <p:cNvPr id="196" name="TextBox 98"/>
            <p:cNvSpPr txBox="1">
              <a:spLocks noChangeArrowheads="1"/>
            </p:cNvSpPr>
            <p:nvPr/>
          </p:nvSpPr>
          <p:spPr bwMode="auto">
            <a:xfrm>
              <a:off x="1012970" y="4062564"/>
              <a:ext cx="72631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err="1" smtClean="0">
                  <a:latin typeface="Times" charset="0"/>
                  <a:cs typeface="Times" charset="0"/>
                </a:rPr>
                <a:t>Ch</a:t>
              </a:r>
              <a:r>
                <a:rPr lang="en-US" sz="3200" dirty="0" smtClean="0">
                  <a:latin typeface="Times" charset="0"/>
                  <a:cs typeface="Times" charset="0"/>
                </a:rPr>
                <a:t>(</a:t>
              </a:r>
              <a:r>
                <a:rPr lang="en-US" sz="3200" i="1" dirty="0" smtClean="0">
                  <a:latin typeface="Times" charset="0"/>
                  <a:cs typeface="Times" charset="0"/>
                </a:rPr>
                <a:t>even</a:t>
              </a:r>
              <a:r>
                <a:rPr lang="en-US" sz="3200" dirty="0" smtClean="0">
                  <a:latin typeface="Times" charset="0"/>
                  <a:cs typeface="Times" charset="0"/>
                </a:rPr>
                <a:t>) = </a:t>
              </a:r>
              <a:r>
                <a:rPr lang="en-US" sz="3200" dirty="0" err="1" smtClean="0">
                  <a:latin typeface="Times" charset="0"/>
                  <a:cs typeface="Times" charset="0"/>
                </a:rPr>
                <a:t>Ch</a:t>
              </a:r>
              <a:r>
                <a:rPr lang="en-US" sz="3200" dirty="0" smtClean="0">
                  <a:latin typeface="Times" charset="0"/>
                  <a:cs typeface="Times" charset="0"/>
                </a:rPr>
                <a:t>(</a:t>
              </a:r>
              <a:r>
                <a:rPr lang="en-US" sz="3200" i="1" dirty="0" smtClean="0">
                  <a:latin typeface="Times" charset="0"/>
                  <a:cs typeface="Times" charset="0"/>
                </a:rPr>
                <a:t>odd sub</a:t>
              </a:r>
              <a:r>
                <a:rPr lang="en-US" sz="3200" baseline="-25000" dirty="0" smtClean="0">
                  <a:latin typeface="Times" charset="0"/>
                  <a:cs typeface="Times" charset="0"/>
                </a:rPr>
                <a:t>1</a:t>
              </a:r>
              <a:r>
                <a:rPr lang="en-US" sz="3200" dirty="0" smtClean="0">
                  <a:latin typeface="Times" charset="0"/>
                  <a:cs typeface="Times" charset="0"/>
                </a:rPr>
                <a:t>) </a:t>
              </a:r>
              <a:r>
                <a:rPr lang="en-US" sz="3200" dirty="0">
                  <a:latin typeface="Times" charset="0"/>
                  <a:cs typeface="Times" charset="0"/>
                </a:rPr>
                <a:t>= </a:t>
              </a:r>
              <a:r>
                <a:rPr lang="en-US" sz="3200" dirty="0" err="1" smtClean="0">
                  <a:latin typeface="Times" charset="0"/>
                  <a:cs typeface="Times" charset="0"/>
                </a:rPr>
                <a:t>Ch</a:t>
              </a:r>
              <a:r>
                <a:rPr lang="en-US" sz="3200" dirty="0" smtClean="0">
                  <a:latin typeface="Times" charset="0"/>
                  <a:cs typeface="Times" charset="0"/>
                </a:rPr>
                <a:t> (</a:t>
              </a:r>
              <a:r>
                <a:rPr lang="en-US" sz="3200" i="1" dirty="0" smtClean="0">
                  <a:latin typeface="Times" charset="0"/>
                  <a:cs typeface="Times" charset="0"/>
                </a:rPr>
                <a:t>odd sub</a:t>
              </a:r>
              <a:r>
                <a:rPr lang="en-US" sz="3200" baseline="-25000" dirty="0" smtClean="0">
                  <a:latin typeface="Times" charset="0"/>
                  <a:cs typeface="Times" charset="0"/>
                </a:rPr>
                <a:t>2</a:t>
              </a:r>
              <a:r>
                <a:rPr lang="en-US" sz="3200" dirty="0" smtClean="0">
                  <a:latin typeface="Times" charset="0"/>
                  <a:cs typeface="Times" charset="0"/>
                </a:rPr>
                <a:t>)</a:t>
              </a:r>
              <a:endParaRPr lang="en-US" sz="3200" dirty="0">
                <a:latin typeface="Times" charset="0"/>
                <a:cs typeface="Times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2478" y="4643543"/>
            <a:ext cx="2589766" cy="892599"/>
            <a:chOff x="962478" y="4643543"/>
            <a:chExt cx="2589766" cy="892599"/>
          </a:xfrm>
        </p:grpSpPr>
        <p:sp>
          <p:nvSpPr>
            <p:cNvPr id="197" name="TextBox 98"/>
            <p:cNvSpPr txBox="1">
              <a:spLocks noChangeArrowheads="1"/>
            </p:cNvSpPr>
            <p:nvPr/>
          </p:nvSpPr>
          <p:spPr bwMode="auto">
            <a:xfrm>
              <a:off x="962478" y="4889811"/>
              <a:ext cx="25897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err="1" smtClean="0">
                  <a:latin typeface="Times" charset="0"/>
                  <a:cs typeface="Times" charset="0"/>
                </a:rPr>
                <a:t>Ch</a:t>
              </a:r>
              <a:r>
                <a:rPr lang="en-US" sz="3200" dirty="0" smtClean="0">
                  <a:latin typeface="Times" charset="0"/>
                  <a:cs typeface="Times" charset="0"/>
                </a:rPr>
                <a:t> (</a:t>
              </a:r>
              <a:r>
                <a:rPr lang="en-US" sz="3600" i="1" dirty="0" smtClean="0">
                  <a:latin typeface="Times" charset="0"/>
                  <a:cs typeface="Times" charset="0"/>
                </a:rPr>
                <a:t>odd</a:t>
              </a:r>
              <a:r>
                <a:rPr lang="en-US" sz="3200" dirty="0" smtClean="0">
                  <a:latin typeface="Times" charset="0"/>
                  <a:cs typeface="Times" charset="0"/>
                </a:rPr>
                <a:t>)</a:t>
              </a:r>
              <a:endParaRPr lang="en-US" sz="3200" dirty="0">
                <a:latin typeface="Times" charset="0"/>
                <a:cs typeface="Times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1554514" y="4542892"/>
              <a:ext cx="445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"/>
                  <a:cs typeface="Times"/>
                </a:rPr>
                <a:t>=</a:t>
              </a:r>
            </a:p>
          </p:txBody>
        </p:sp>
      </p:grpSp>
      <p:sp>
        <p:nvSpPr>
          <p:cNvPr id="198" name="TextBox 98"/>
          <p:cNvSpPr txBox="1">
            <a:spLocks noChangeArrowheads="1"/>
          </p:cNvSpPr>
          <p:nvPr/>
        </p:nvSpPr>
        <p:spPr bwMode="auto">
          <a:xfrm>
            <a:off x="2569707" y="4951366"/>
            <a:ext cx="56089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" charset="0"/>
                <a:cs typeface="Times" charset="0"/>
              </a:rPr>
              <a:t>=  </a:t>
            </a:r>
            <a:r>
              <a:rPr lang="en-US" sz="3200" dirty="0" err="1" smtClean="0">
                <a:latin typeface="Times" charset="0"/>
                <a:cs typeface="Times" charset="0"/>
              </a:rPr>
              <a:t>Ch</a:t>
            </a:r>
            <a:r>
              <a:rPr lang="en-US" sz="3200" dirty="0" smtClean="0">
                <a:latin typeface="Times" charset="0"/>
                <a:cs typeface="Times" charset="0"/>
              </a:rPr>
              <a:t>(</a:t>
            </a:r>
            <a:r>
              <a:rPr lang="en-US" sz="3200" i="1" dirty="0" smtClean="0">
                <a:latin typeface="Times" charset="0"/>
                <a:cs typeface="Times" charset="0"/>
              </a:rPr>
              <a:t>odd sub</a:t>
            </a:r>
            <a:r>
              <a:rPr lang="en-US" sz="3200" baseline="-25000" dirty="0" smtClean="0">
                <a:latin typeface="Times" charset="0"/>
                <a:cs typeface="Times" charset="0"/>
              </a:rPr>
              <a:t>1</a:t>
            </a:r>
            <a:r>
              <a:rPr lang="en-US" sz="3200" dirty="0" smtClean="0">
                <a:latin typeface="Times" charset="0"/>
                <a:cs typeface="Times" charset="0"/>
              </a:rPr>
              <a:t> OR </a:t>
            </a:r>
            <a:r>
              <a:rPr lang="en-US" sz="3200" i="1" dirty="0" smtClean="0">
                <a:latin typeface="Times" charset="0"/>
                <a:cs typeface="Times" charset="0"/>
              </a:rPr>
              <a:t>odd </a:t>
            </a:r>
            <a:r>
              <a:rPr lang="en-US" sz="3200" i="1" dirty="0">
                <a:latin typeface="Times" charset="0"/>
                <a:cs typeface="Times" charset="0"/>
              </a:rPr>
              <a:t>sub</a:t>
            </a:r>
            <a:r>
              <a:rPr lang="en-US" sz="3200" baseline="-25000" dirty="0">
                <a:latin typeface="Times" charset="0"/>
                <a:cs typeface="Times" charset="0"/>
              </a:rPr>
              <a:t>2</a:t>
            </a:r>
            <a:r>
              <a:rPr lang="en-US" sz="3200" dirty="0">
                <a:latin typeface="Times" charset="0"/>
                <a:cs typeface="Time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459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-0.11216 0.12199 " pathEditMode="relative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10608 4.4444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7.40741E-7 L -0.21875 0.123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07 L -0.22066 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/>
          <p:cNvSpPr/>
          <p:nvPr/>
        </p:nvSpPr>
        <p:spPr>
          <a:xfrm flipV="1">
            <a:off x="449263" y="145141"/>
            <a:ext cx="7402966" cy="128451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  <a:gd name="connsiteX0" fmla="*/ 240092 w 7089009"/>
              <a:gd name="connsiteY0" fmla="*/ 0 h 574989"/>
              <a:gd name="connsiteX1" fmla="*/ 7016353 w 7089009"/>
              <a:gd name="connsiteY1" fmla="*/ 182203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  <a:gd name="connsiteX0" fmla="*/ 240092 w 7089009"/>
              <a:gd name="connsiteY0" fmla="*/ 0 h 574989"/>
              <a:gd name="connsiteX1" fmla="*/ 7030251 w 7089009"/>
              <a:gd name="connsiteY1" fmla="*/ 133475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30251" y="133475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0413" y="247196"/>
            <a:ext cx="7510967" cy="1003300"/>
          </a:xfrm>
        </p:spPr>
        <p:txBody>
          <a:bodyPr>
            <a:noAutofit/>
          </a:bodyPr>
          <a:lstStyle/>
          <a:p>
            <a:r>
              <a:rPr lang="en-US" dirty="0">
                <a:latin typeface="Times" charset="0"/>
                <a:cs typeface="Times" charset="0"/>
              </a:rPr>
              <a:t>All co-infinite </a:t>
            </a:r>
            <a:r>
              <a:rPr lang="en-US" sz="5400" dirty="0">
                <a:latin typeface="Times" charset="0"/>
                <a:cs typeface="Times" charset="0"/>
              </a:rPr>
              <a:t>infinite </a:t>
            </a:r>
            <a:r>
              <a:rPr lang="en-US" sz="5400" dirty="0" smtClean="0">
                <a:latin typeface="Times" charset="0"/>
                <a:cs typeface="Times" charset="0"/>
              </a:rPr>
              <a:t>sets</a:t>
            </a:r>
            <a:r>
              <a:rPr lang="en-US" sz="4000" dirty="0" smtClean="0">
                <a:latin typeface="Times" charset="0"/>
                <a:cs typeface="Times" charset="0"/>
              </a:rPr>
              <a:t/>
            </a:r>
            <a:br>
              <a:rPr lang="en-US" sz="4000" dirty="0" smtClean="0">
                <a:latin typeface="Times" charset="0"/>
                <a:cs typeface="Times" charset="0"/>
              </a:rPr>
            </a:br>
            <a:r>
              <a:rPr lang="en-US" sz="4000" dirty="0" smtClean="0">
                <a:latin typeface="Times" charset="0"/>
                <a:cs typeface="Times" charset="0"/>
              </a:rPr>
              <a:t>have </a:t>
            </a:r>
            <a:r>
              <a:rPr lang="en-US" sz="4000" dirty="0">
                <a:latin typeface="Times" charset="0"/>
                <a:cs typeface="Times" charset="0"/>
              </a:rPr>
              <a:t>the same chance.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5C138-0874-3F42-A521-8B0B6B841EAA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67927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0229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3323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35625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38719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71021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74115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06417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41813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509" y="1764855"/>
            <a:ext cx="7463094" cy="646331"/>
            <a:chOff x="723509" y="1467318"/>
            <a:chExt cx="7463094" cy="646331"/>
          </a:xfrm>
        </p:grpSpPr>
        <p:sp>
          <p:nvSpPr>
            <p:cNvPr id="69" name="Rectangle 68"/>
            <p:cNvSpPr/>
            <p:nvPr/>
          </p:nvSpPr>
          <p:spPr>
            <a:xfrm>
              <a:off x="1593050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32132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71214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10296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23509" y="1467318"/>
              <a:ext cx="7463094" cy="646331"/>
              <a:chOff x="723509" y="1467318"/>
              <a:chExt cx="7463094" cy="64633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23509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462591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3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201673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5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940755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7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79835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9</a:t>
                </a:r>
              </a:p>
            </p:txBody>
          </p:sp>
        </p:grpSp>
      </p:grpSp>
      <p:grpSp>
        <p:nvGrpSpPr>
          <p:cNvPr id="30720" name="Group 30719"/>
          <p:cNvGrpSpPr/>
          <p:nvPr/>
        </p:nvGrpSpPr>
        <p:grpSpPr>
          <a:xfrm>
            <a:off x="1568059" y="1760790"/>
            <a:ext cx="5712447" cy="665390"/>
            <a:chOff x="1568059" y="1463253"/>
            <a:chExt cx="5712447" cy="66539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1568059" y="1482304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773788" y="1463253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3326709" y="1471878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065994" y="1470988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sp>
        <p:nvSpPr>
          <p:cNvPr id="30744" name="TextBox 10"/>
          <p:cNvSpPr txBox="1">
            <a:spLocks noChangeArrowheads="1"/>
          </p:cNvSpPr>
          <p:nvPr/>
        </p:nvSpPr>
        <p:spPr bwMode="auto">
          <a:xfrm>
            <a:off x="8318500" y="1649183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3200">
                <a:latin typeface="Times" charset="0"/>
                <a:cs typeface="Times" charset="0"/>
              </a:rPr>
              <a:t>…</a:t>
            </a:r>
            <a:endParaRPr lang="en-US" sz="3200">
              <a:latin typeface="Times" charset="0"/>
              <a:cs typeface="Time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5392" y="1871552"/>
            <a:ext cx="7651555" cy="471897"/>
            <a:chOff x="675392" y="1574015"/>
            <a:chExt cx="7651555" cy="471897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5854650" y="1584266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7609046" y="1577009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75392" y="1579402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396595" y="1574015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129283" y="1584266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</p:grpSp>
      <p:grpSp>
        <p:nvGrpSpPr>
          <p:cNvPr id="30725" name="Group 30724"/>
          <p:cNvGrpSpPr/>
          <p:nvPr/>
        </p:nvGrpSpPr>
        <p:grpSpPr>
          <a:xfrm>
            <a:off x="620413" y="2958555"/>
            <a:ext cx="7274422" cy="3210856"/>
            <a:chOff x="338229" y="2965341"/>
            <a:chExt cx="7274422" cy="3210856"/>
          </a:xfrm>
        </p:grpSpPr>
        <p:sp>
          <p:nvSpPr>
            <p:cNvPr id="117" name="TextBox 116"/>
            <p:cNvSpPr txBox="1"/>
            <p:nvPr/>
          </p:nvSpPr>
          <p:spPr>
            <a:xfrm>
              <a:off x="338229" y="3021185"/>
              <a:ext cx="7200108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 smtClean="0">
                  <a:latin typeface="Times"/>
                  <a:cs typeface="Times"/>
                </a:rPr>
                <a:t>Ch</a:t>
              </a:r>
              <a:r>
                <a:rPr lang="en-US" sz="4800" dirty="0" smtClean="0">
                  <a:latin typeface="Times"/>
                  <a:cs typeface="Times"/>
                </a:rPr>
                <a:t>(       )</a:t>
              </a:r>
            </a:p>
            <a:p>
              <a:r>
                <a:rPr lang="en-US" sz="4800" dirty="0">
                  <a:latin typeface="Times"/>
                  <a:cs typeface="Times"/>
                </a:rPr>
                <a:t> </a:t>
              </a:r>
              <a:r>
                <a:rPr lang="en-US" sz="4800" dirty="0" smtClean="0">
                  <a:latin typeface="Times"/>
                  <a:cs typeface="Times"/>
                </a:rPr>
                <a:t>      = </a:t>
              </a:r>
              <a:r>
                <a:rPr lang="en-US" sz="4800" dirty="0" err="1" smtClean="0">
                  <a:latin typeface="Times"/>
                  <a:cs typeface="Times"/>
                </a:rPr>
                <a:t>Ch</a:t>
              </a:r>
              <a:r>
                <a:rPr lang="en-US" sz="4800" dirty="0" smtClean="0">
                  <a:latin typeface="Times"/>
                  <a:cs typeface="Times"/>
                </a:rPr>
                <a:t>(</a:t>
              </a:r>
              <a:r>
                <a:rPr lang="en-US" sz="4000" i="1" dirty="0" smtClean="0">
                  <a:latin typeface="Times"/>
                  <a:cs typeface="Times"/>
                </a:rPr>
                <a:t>odd</a:t>
              </a:r>
              <a:r>
                <a:rPr lang="en-US" sz="4800" dirty="0" smtClean="0">
                  <a:latin typeface="Times"/>
                  <a:cs typeface="Times"/>
                </a:rPr>
                <a:t>)</a:t>
              </a:r>
            </a:p>
            <a:p>
              <a:r>
                <a:rPr lang="en-US" sz="4800" dirty="0">
                  <a:latin typeface="Times"/>
                  <a:cs typeface="Times"/>
                </a:rPr>
                <a:t> </a:t>
              </a:r>
              <a:r>
                <a:rPr lang="en-US" sz="4800" dirty="0" smtClean="0">
                  <a:latin typeface="Times"/>
                  <a:cs typeface="Times"/>
                </a:rPr>
                <a:t>              =  </a:t>
              </a:r>
              <a:r>
                <a:rPr lang="en-US" sz="4800" dirty="0" err="1" smtClean="0">
                  <a:latin typeface="Times"/>
                  <a:cs typeface="Times"/>
                </a:rPr>
                <a:t>Ch</a:t>
              </a:r>
              <a:r>
                <a:rPr lang="en-US" sz="4800" dirty="0" smtClean="0">
                  <a:latin typeface="Times"/>
                  <a:cs typeface="Times"/>
                </a:rPr>
                <a:t>(</a:t>
              </a:r>
              <a:r>
                <a:rPr lang="en-US" sz="4000" i="1" dirty="0" smtClean="0">
                  <a:latin typeface="Times"/>
                  <a:cs typeface="Times"/>
                </a:rPr>
                <a:t>even</a:t>
              </a:r>
              <a:r>
                <a:rPr lang="en-US" sz="4800" dirty="0" smtClean="0">
                  <a:latin typeface="Times"/>
                  <a:cs typeface="Times"/>
                </a:rPr>
                <a:t>)</a:t>
              </a:r>
            </a:p>
            <a:p>
              <a:r>
                <a:rPr lang="en-US" sz="4800" dirty="0">
                  <a:latin typeface="Times"/>
                  <a:cs typeface="Times"/>
                </a:rPr>
                <a:t> </a:t>
              </a:r>
              <a:r>
                <a:rPr lang="en-US" sz="4800" dirty="0" smtClean="0">
                  <a:latin typeface="Times"/>
                  <a:cs typeface="Times"/>
                </a:rPr>
                <a:t>                         = </a:t>
              </a:r>
              <a:r>
                <a:rPr lang="en-US" sz="4800" dirty="0" err="1" smtClean="0">
                  <a:latin typeface="Times"/>
                  <a:cs typeface="Times"/>
                </a:rPr>
                <a:t>Ch</a:t>
              </a:r>
              <a:r>
                <a:rPr lang="en-US" sz="4800" dirty="0" smtClean="0">
                  <a:latin typeface="Times"/>
                  <a:cs typeface="Times"/>
                </a:rPr>
                <a:t>[        ]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290367" y="4328799"/>
              <a:ext cx="1135412" cy="1395471"/>
            </a:xfrm>
            <a:custGeom>
              <a:avLst/>
              <a:gdLst>
                <a:gd name="connsiteX0" fmla="*/ 0 w 1028463"/>
                <a:gd name="connsiteY0" fmla="*/ 0 h 1304478"/>
                <a:gd name="connsiteX1" fmla="*/ 1028463 w 1028463"/>
                <a:gd name="connsiteY1" fmla="*/ 27608 h 1304478"/>
                <a:gd name="connsiteX2" fmla="*/ 690244 w 1028463"/>
                <a:gd name="connsiteY2" fmla="*/ 1304478 h 1304478"/>
                <a:gd name="connsiteX3" fmla="*/ 386537 w 1028463"/>
                <a:gd name="connsiteY3" fmla="*/ 1256164 h 1304478"/>
                <a:gd name="connsiteX4" fmla="*/ 0 w 1028463"/>
                <a:gd name="connsiteY4" fmla="*/ 0 h 1304478"/>
                <a:gd name="connsiteX0" fmla="*/ 0 w 1500178"/>
                <a:gd name="connsiteY0" fmla="*/ 30450 h 1334928"/>
                <a:gd name="connsiteX1" fmla="*/ 1500178 w 1500178"/>
                <a:gd name="connsiteY1" fmla="*/ 0 h 1334928"/>
                <a:gd name="connsiteX2" fmla="*/ 690244 w 1500178"/>
                <a:gd name="connsiteY2" fmla="*/ 1334928 h 1334928"/>
                <a:gd name="connsiteX3" fmla="*/ 386537 w 1500178"/>
                <a:gd name="connsiteY3" fmla="*/ 1286614 h 1334928"/>
                <a:gd name="connsiteX4" fmla="*/ 0 w 1500178"/>
                <a:gd name="connsiteY4" fmla="*/ 30450 h 1334928"/>
                <a:gd name="connsiteX0" fmla="*/ 150492 w 1113641"/>
                <a:gd name="connsiteY0" fmla="*/ 37707 h 1334928"/>
                <a:gd name="connsiteX1" fmla="*/ 1113641 w 1113641"/>
                <a:gd name="connsiteY1" fmla="*/ 0 h 1334928"/>
                <a:gd name="connsiteX2" fmla="*/ 303707 w 1113641"/>
                <a:gd name="connsiteY2" fmla="*/ 1334928 h 1334928"/>
                <a:gd name="connsiteX3" fmla="*/ 0 w 1113641"/>
                <a:gd name="connsiteY3" fmla="*/ 1286614 h 1334928"/>
                <a:gd name="connsiteX4" fmla="*/ 150492 w 1113641"/>
                <a:gd name="connsiteY4" fmla="*/ 37707 h 1334928"/>
                <a:gd name="connsiteX0" fmla="*/ 172263 w 1135412"/>
                <a:gd name="connsiteY0" fmla="*/ 37707 h 1395471"/>
                <a:gd name="connsiteX1" fmla="*/ 1135412 w 1135412"/>
                <a:gd name="connsiteY1" fmla="*/ 0 h 1395471"/>
                <a:gd name="connsiteX2" fmla="*/ 325478 w 1135412"/>
                <a:gd name="connsiteY2" fmla="*/ 1334928 h 1395471"/>
                <a:gd name="connsiteX3" fmla="*/ 0 w 1135412"/>
                <a:gd name="connsiteY3" fmla="*/ 1395471 h 1395471"/>
                <a:gd name="connsiteX4" fmla="*/ 172263 w 1135412"/>
                <a:gd name="connsiteY4" fmla="*/ 37707 h 139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412" h="1395471">
                  <a:moveTo>
                    <a:pt x="172263" y="37707"/>
                  </a:moveTo>
                  <a:lnTo>
                    <a:pt x="1135412" y="0"/>
                  </a:lnTo>
                  <a:lnTo>
                    <a:pt x="325478" y="1334928"/>
                  </a:lnTo>
                  <a:lnTo>
                    <a:pt x="0" y="1395471"/>
                  </a:lnTo>
                  <a:lnTo>
                    <a:pt x="172263" y="37707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296396" y="2965341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10, 100,</a:t>
              </a:r>
            </a:p>
            <a:p>
              <a:pPr algn="ctr"/>
              <a:r>
                <a:rPr lang="en-US" sz="2000" dirty="0" smtClean="0">
                  <a:latin typeface="Times"/>
                  <a:cs typeface="Times"/>
                </a:rPr>
                <a:t>1000,</a:t>
              </a:r>
            </a:p>
            <a:p>
              <a:pPr algn="ctr"/>
              <a:r>
                <a:rPr lang="en-US" sz="2000" dirty="0" smtClean="0">
                  <a:latin typeface="Times"/>
                  <a:cs typeface="Times"/>
                </a:rPr>
                <a:t>10000, </a:t>
              </a:r>
              <a:r>
                <a:rPr lang="is-IS" sz="2000" dirty="0" smtClean="0">
                  <a:latin typeface="Times"/>
                  <a:cs typeface="Times"/>
                </a:rPr>
                <a:t>…</a:t>
              </a: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71037" y="4277355"/>
              <a:ext cx="1241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no powers of 10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750688" y="5160534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1, 2, 3, 4,</a:t>
              </a:r>
            </a:p>
            <a:p>
              <a:pPr algn="ctr"/>
              <a:r>
                <a:rPr lang="en-US" sz="2000" dirty="0" smtClean="0">
                  <a:latin typeface="Times"/>
                  <a:cs typeface="Times"/>
                </a:rPr>
                <a:t>5, 6,7, 8, 9,</a:t>
              </a:r>
            </a:p>
            <a:p>
              <a:pPr algn="ctr"/>
              <a:r>
                <a:rPr lang="en-US" sz="2000" dirty="0" smtClean="0">
                  <a:latin typeface="Times"/>
                  <a:cs typeface="Times"/>
                </a:rPr>
                <a:t>11, 12, </a:t>
              </a:r>
              <a:r>
                <a:rPr lang="is-IS" sz="2000" dirty="0" smtClean="0">
                  <a:latin typeface="Times"/>
                  <a:cs typeface="Times"/>
                </a:rPr>
                <a:t>…</a:t>
              </a:r>
              <a:endParaRPr lang="en-US" sz="2000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4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823765" y="1822128"/>
            <a:ext cx="4017217" cy="786828"/>
          </a:xfrm>
          <a:custGeom>
            <a:avLst/>
            <a:gdLst>
              <a:gd name="connsiteX0" fmla="*/ 372731 w 4017217"/>
              <a:gd name="connsiteY0" fmla="*/ 0 h 786828"/>
              <a:gd name="connsiteX1" fmla="*/ 0 w 4017217"/>
              <a:gd name="connsiteY1" fmla="*/ 786828 h 786828"/>
              <a:gd name="connsiteX2" fmla="*/ 4017217 w 4017217"/>
              <a:gd name="connsiteY2" fmla="*/ 655690 h 786828"/>
              <a:gd name="connsiteX3" fmla="*/ 372731 w 4017217"/>
              <a:gd name="connsiteY3" fmla="*/ 0 h 7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217" h="786828">
                <a:moveTo>
                  <a:pt x="372731" y="0"/>
                </a:moveTo>
                <a:lnTo>
                  <a:pt x="0" y="786828"/>
                </a:lnTo>
                <a:lnTo>
                  <a:pt x="4017217" y="655690"/>
                </a:lnTo>
                <a:lnTo>
                  <a:pt x="372731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8300" y="274638"/>
            <a:ext cx="8108795" cy="1162275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Outcome sets equivalent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under label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163" y="1932560"/>
            <a:ext cx="4025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55713" indent="-1255713"/>
            <a:r>
              <a:rPr lang="en-US" sz="3200" i="1" dirty="0" err="1" smtClean="0">
                <a:latin typeface="Times"/>
                <a:cs typeface="Times"/>
              </a:rPr>
              <a:t>finite</a:t>
            </a:r>
            <a:r>
              <a:rPr lang="en-US" sz="3200" i="1" baseline="-25000" dirty="0" err="1" smtClean="0">
                <a:latin typeface="Times"/>
                <a:cs typeface="Times"/>
              </a:rPr>
              <a:t>n</a:t>
            </a:r>
            <a:r>
              <a:rPr lang="en-US" sz="2400" dirty="0" smtClean="0">
                <a:latin typeface="Times"/>
                <a:cs typeface="Times"/>
              </a:rPr>
              <a:t>:</a:t>
            </a:r>
            <a:r>
              <a:rPr lang="en-US" sz="2400" i="1" dirty="0" smtClean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finite set with </a:t>
            </a:r>
            <a:r>
              <a:rPr lang="en-US" sz="2000" i="1" dirty="0" smtClean="0">
                <a:latin typeface="Times"/>
                <a:cs typeface="Times"/>
              </a:rPr>
              <a:t>n</a:t>
            </a:r>
            <a:r>
              <a:rPr lang="en-US" sz="2000" dirty="0" smtClean="0">
                <a:latin typeface="Times"/>
                <a:cs typeface="Times"/>
              </a:rPr>
              <a:t> members</a:t>
            </a:r>
            <a:br>
              <a:rPr lang="en-US" sz="2000" dirty="0" smtClean="0">
                <a:latin typeface="Times"/>
                <a:cs typeface="Times"/>
              </a:rPr>
            </a:br>
            <a:r>
              <a:rPr lang="en-US" sz="1600" i="1" dirty="0" smtClean="0">
                <a:latin typeface="Times"/>
                <a:cs typeface="Times"/>
              </a:rPr>
              <a:t>n</a:t>
            </a:r>
            <a:r>
              <a:rPr lang="en-US" sz="1600" dirty="0" smtClean="0">
                <a:latin typeface="Times"/>
                <a:cs typeface="Times"/>
              </a:rPr>
              <a:t> = 1, 2, 3, </a:t>
            </a:r>
            <a:r>
              <a:rPr lang="is-IS" sz="1600" dirty="0" smtClean="0">
                <a:latin typeface="Times"/>
                <a:cs typeface="Times"/>
              </a:rPr>
              <a:t>…</a:t>
            </a:r>
            <a:endParaRPr lang="en-US" sz="2400" dirty="0" smtClean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275" y="2001580"/>
            <a:ext cx="26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e.g. Members of </a:t>
            </a:r>
            <a:r>
              <a:rPr lang="en-US" i="1" dirty="0" smtClean="0">
                <a:latin typeface="Times"/>
                <a:cs typeface="Times"/>
              </a:rPr>
              <a:t>finite</a:t>
            </a:r>
            <a:r>
              <a:rPr lang="en-US" baseline="-25000" dirty="0" smtClean="0">
                <a:latin typeface="Times"/>
                <a:cs typeface="Times"/>
              </a:rPr>
              <a:t>3</a:t>
            </a:r>
            <a:r>
              <a:rPr lang="en-US" dirty="0" smtClean="0">
                <a:latin typeface="Times"/>
                <a:cs typeface="Times"/>
              </a:rPr>
              <a:t> are</a:t>
            </a:r>
          </a:p>
          <a:p>
            <a:r>
              <a:rPr lang="en-US" dirty="0" smtClean="0">
                <a:latin typeface="Times"/>
                <a:cs typeface="Times"/>
              </a:rPr>
              <a:t>{1, 2, 3}, {27, 5, 134}, </a:t>
            </a: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 smtClean="0">
              <a:latin typeface="Times"/>
              <a:cs typeface="Time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5163" y="3090510"/>
            <a:ext cx="8172378" cy="1399362"/>
            <a:chOff x="665163" y="3090510"/>
            <a:chExt cx="8172378" cy="1399362"/>
          </a:xfrm>
        </p:grpSpPr>
        <p:sp>
          <p:nvSpPr>
            <p:cNvPr id="13" name="Freeform 12"/>
            <p:cNvSpPr/>
            <p:nvPr/>
          </p:nvSpPr>
          <p:spPr>
            <a:xfrm>
              <a:off x="823765" y="3090510"/>
              <a:ext cx="4017217" cy="967865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163" y="3166433"/>
              <a:ext cx="45323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8700" indent="-1028700"/>
              <a:r>
                <a:rPr lang="en-US" sz="3200" i="1" dirty="0" err="1" smtClean="0">
                  <a:latin typeface="Times"/>
                  <a:cs typeface="Times"/>
                </a:rPr>
                <a:t>infinite</a:t>
              </a:r>
              <a:r>
                <a:rPr lang="en-US" sz="3200" i="1" baseline="-25000" dirty="0" err="1" smtClean="0">
                  <a:latin typeface="Times"/>
                  <a:cs typeface="Times"/>
                </a:rPr>
                <a:t>co</a:t>
              </a:r>
              <a:r>
                <a:rPr lang="en-US" sz="3200" i="1" baseline="-25000" dirty="0" smtClean="0">
                  <a:latin typeface="Times"/>
                  <a:cs typeface="Times"/>
                </a:rPr>
                <a:t>-infinite</a:t>
              </a:r>
              <a:r>
                <a:rPr lang="en-US" sz="2400" dirty="0" smtClean="0">
                  <a:latin typeface="Times"/>
                  <a:cs typeface="Times"/>
                </a:rPr>
                <a:t>:</a:t>
              </a:r>
              <a:r>
                <a:rPr lang="en-US" sz="2400" i="1" dirty="0" smtClean="0">
                  <a:latin typeface="Times"/>
                  <a:cs typeface="Times"/>
                </a:rPr>
                <a:t> </a:t>
              </a:r>
              <a:r>
                <a:rPr lang="en-US" sz="2400" dirty="0" smtClean="0">
                  <a:latin typeface="Times"/>
                  <a:cs typeface="Times"/>
                </a:rPr>
                <a:t> </a:t>
              </a:r>
              <a:r>
                <a:rPr lang="en-US" sz="2000" dirty="0" smtClean="0">
                  <a:latin typeface="Times"/>
                  <a:cs typeface="Times"/>
                </a:rPr>
                <a:t>infinite set whose complement is also infinite</a:t>
              </a:r>
              <a:endParaRPr lang="en-US" sz="2400" dirty="0" smtClean="0">
                <a:latin typeface="Times"/>
                <a:cs typeface="Times"/>
              </a:endParaRPr>
            </a:p>
            <a:p>
              <a:r>
                <a:rPr lang="en-US" sz="2400" dirty="0" smtClean="0">
                  <a:latin typeface="Times"/>
                  <a:cs typeface="Times"/>
                </a:rPr>
                <a:t>          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8275" y="3181822"/>
              <a:ext cx="3589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e.g. even numbers, odd numbers, prime numbers, powers of ten, </a:t>
              </a:r>
              <a:r>
                <a:rPr lang="is-IS" dirty="0" smtClean="0">
                  <a:latin typeface="Times"/>
                  <a:cs typeface="Times"/>
                </a:rPr>
                <a:t>…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4048" y="4470910"/>
            <a:ext cx="7705542" cy="1524621"/>
            <a:chOff x="704048" y="4470910"/>
            <a:chExt cx="7705542" cy="1524621"/>
          </a:xfrm>
        </p:grpSpPr>
        <p:sp>
          <p:nvSpPr>
            <p:cNvPr id="14" name="Freeform 13"/>
            <p:cNvSpPr/>
            <p:nvPr/>
          </p:nvSpPr>
          <p:spPr>
            <a:xfrm>
              <a:off x="863784" y="4470910"/>
              <a:ext cx="4017217" cy="1078298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4048" y="4610536"/>
              <a:ext cx="42864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1225" indent="-911225"/>
              <a:r>
                <a:rPr lang="en-US" sz="2800" i="1" smtClean="0">
                  <a:latin typeface="Times"/>
                  <a:cs typeface="Times"/>
                </a:rPr>
                <a:t>infinite</a:t>
              </a:r>
              <a:r>
                <a:rPr lang="en-US" sz="2800" i="1" baseline="-25000" smtClean="0">
                  <a:latin typeface="Times"/>
                  <a:cs typeface="Times"/>
                </a:rPr>
                <a:t>co</a:t>
              </a:r>
              <a:r>
                <a:rPr lang="en-US" sz="2800" i="1" baseline="-25000" dirty="0" smtClean="0">
                  <a:latin typeface="Times"/>
                  <a:cs typeface="Times"/>
                </a:rPr>
                <a:t>-finite</a:t>
              </a:r>
              <a:r>
                <a:rPr lang="en-US" sz="2400" dirty="0" smtClean="0">
                  <a:latin typeface="Times"/>
                  <a:cs typeface="Times"/>
                </a:rPr>
                <a:t>:</a:t>
              </a:r>
              <a:r>
                <a:rPr lang="en-US" sz="2400" i="1" dirty="0" smtClean="0">
                  <a:latin typeface="Times"/>
                  <a:cs typeface="Times"/>
                </a:rPr>
                <a:t> </a:t>
              </a:r>
              <a:r>
                <a:rPr lang="en-US" sz="2400" dirty="0" smtClean="0">
                  <a:latin typeface="Times"/>
                  <a:cs typeface="Times"/>
                </a:rPr>
                <a:t> </a:t>
              </a:r>
              <a:r>
                <a:rPr lang="en-US" sz="2000" dirty="0" smtClean="0">
                  <a:latin typeface="Times"/>
                  <a:cs typeface="Times"/>
                </a:rPr>
                <a:t>infinite set whose complement is finite of size </a:t>
              </a:r>
              <a:r>
                <a:rPr lang="en-US" sz="2000" i="1" dirty="0" smtClean="0">
                  <a:latin typeface="Times"/>
                  <a:cs typeface="Times"/>
                </a:rPr>
                <a:t>n</a:t>
              </a:r>
              <a:br>
                <a:rPr lang="en-US" sz="2000" i="1" dirty="0" smtClean="0">
                  <a:latin typeface="Times"/>
                  <a:cs typeface="Times"/>
                </a:rPr>
              </a:br>
              <a:r>
                <a:rPr lang="en-US" i="1" dirty="0" smtClean="0">
                  <a:latin typeface="Times"/>
                  <a:cs typeface="Times"/>
                </a:rPr>
                <a:t>n</a:t>
              </a:r>
              <a:r>
                <a:rPr lang="en-US" dirty="0" smtClean="0">
                  <a:latin typeface="Times"/>
                  <a:cs typeface="Times"/>
                </a:rPr>
                <a:t> = 1, 2, 3, </a:t>
              </a:r>
              <a:r>
                <a:rPr lang="is-IS" dirty="0" smtClean="0">
                  <a:latin typeface="Times"/>
                  <a:cs typeface="Times"/>
                </a:rPr>
                <a:t>…</a:t>
              </a:r>
              <a:endParaRPr lang="en-US" dirty="0" smtClean="0">
                <a:latin typeface="Times"/>
                <a:cs typeface="Times"/>
              </a:endParaRPr>
            </a:p>
            <a:p>
              <a:r>
                <a:rPr lang="en-US" dirty="0" smtClean="0">
                  <a:latin typeface="Times"/>
                  <a:cs typeface="Times"/>
                </a:rPr>
                <a:t>       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75" y="4672654"/>
              <a:ext cx="3161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e.g. complements of </a:t>
              </a:r>
              <a:r>
                <a:rPr lang="en-US" i="1" dirty="0" smtClean="0">
                  <a:latin typeface="Times"/>
                  <a:cs typeface="Times"/>
                </a:rPr>
                <a:t>finite</a:t>
              </a:r>
              <a:r>
                <a:rPr lang="en-US" baseline="-25000" dirty="0" smtClean="0">
                  <a:latin typeface="Times"/>
                  <a:cs typeface="Times"/>
                </a:rPr>
                <a:t>3,</a:t>
              </a:r>
              <a:r>
                <a:rPr lang="en-US" dirty="0" smtClean="0">
                  <a:latin typeface="Times"/>
                  <a:cs typeface="Times"/>
                </a:rPr>
                <a:t> all numbers greater than ten, </a:t>
              </a:r>
              <a:r>
                <a:rPr lang="is-IS" dirty="0" smtClean="0">
                  <a:latin typeface="Times"/>
                  <a:cs typeface="Times"/>
                </a:rPr>
                <a:t>…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19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2306" y="3207657"/>
            <a:ext cx="2729861" cy="519438"/>
            <a:chOff x="2660778" y="3207657"/>
            <a:chExt cx="3211390" cy="519438"/>
          </a:xfrm>
        </p:grpSpPr>
        <p:sp>
          <p:nvSpPr>
            <p:cNvPr id="37" name="Freeform 36"/>
            <p:cNvSpPr/>
            <p:nvPr/>
          </p:nvSpPr>
          <p:spPr>
            <a:xfrm flipV="1">
              <a:off x="2660778" y="3207657"/>
              <a:ext cx="3211390" cy="519438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6810" y="3265430"/>
              <a:ext cx="1427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“</a:t>
              </a:r>
              <a:r>
                <a:rPr lang="en-US" sz="2400" dirty="0" smtClean="0">
                  <a:latin typeface="Times"/>
                  <a:cs typeface="Times"/>
                </a:rPr>
                <a:t>likely”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42307" y="2099438"/>
            <a:ext cx="2729861" cy="830997"/>
            <a:chOff x="3142307" y="2099438"/>
            <a:chExt cx="2729861" cy="830997"/>
          </a:xfrm>
        </p:grpSpPr>
        <p:sp>
          <p:nvSpPr>
            <p:cNvPr id="36" name="Freeform 35"/>
            <p:cNvSpPr/>
            <p:nvPr/>
          </p:nvSpPr>
          <p:spPr>
            <a:xfrm>
              <a:off x="3142307" y="2099439"/>
              <a:ext cx="2729861" cy="830996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61468" y="2099438"/>
              <a:ext cx="14107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Times"/>
                  <a:cs typeface="Times"/>
                </a:rPr>
                <a:t>“</a:t>
              </a:r>
              <a:r>
                <a:rPr lang="en-US" sz="2400" dirty="0">
                  <a:latin typeface="Times"/>
                  <a:cs typeface="Times"/>
                </a:rPr>
                <a:t>as </a:t>
              </a:r>
              <a:r>
                <a:rPr lang="en-US" sz="2400" dirty="0" smtClean="0">
                  <a:latin typeface="Times"/>
                  <a:cs typeface="Times"/>
                </a:rPr>
                <a:t>likely</a:t>
              </a:r>
            </a:p>
            <a:p>
              <a:pPr algn="ctr"/>
              <a:r>
                <a:rPr lang="en-US" sz="2400" dirty="0" smtClean="0">
                  <a:latin typeface="Times"/>
                  <a:cs typeface="Times"/>
                </a:rPr>
                <a:t>as </a:t>
              </a:r>
              <a:r>
                <a:rPr lang="en-US" sz="2400" dirty="0">
                  <a:latin typeface="Times"/>
                  <a:cs typeface="Times"/>
                </a:rPr>
                <a:t>not”</a:t>
              </a:r>
              <a:endParaRPr lang="en-US" sz="2400" dirty="0" smtClean="0">
                <a:latin typeface="Times"/>
                <a:cs typeface="Time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73943" y="1364343"/>
            <a:ext cx="3962400" cy="484501"/>
            <a:chOff x="1973943" y="1364343"/>
            <a:chExt cx="3962400" cy="484501"/>
          </a:xfrm>
        </p:grpSpPr>
        <p:sp>
          <p:nvSpPr>
            <p:cNvPr id="35" name="Freeform 34"/>
            <p:cNvSpPr/>
            <p:nvPr/>
          </p:nvSpPr>
          <p:spPr>
            <a:xfrm>
              <a:off x="1973943" y="1364343"/>
              <a:ext cx="3962400" cy="478971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04573" y="1387179"/>
              <a:ext cx="1521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“</a:t>
              </a:r>
              <a:r>
                <a:rPr lang="en-US" sz="2400" dirty="0" smtClean="0">
                  <a:latin typeface="Times"/>
                  <a:cs typeface="Times"/>
                </a:rPr>
                <a:t>unlikely”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71914" y="4315157"/>
            <a:ext cx="1787730" cy="1717266"/>
            <a:chOff x="7071914" y="4315157"/>
            <a:chExt cx="1787730" cy="1717266"/>
          </a:xfrm>
        </p:grpSpPr>
        <p:sp>
          <p:nvSpPr>
            <p:cNvPr id="28" name="Freeform 27"/>
            <p:cNvSpPr/>
            <p:nvPr/>
          </p:nvSpPr>
          <p:spPr>
            <a:xfrm>
              <a:off x="7071914" y="4520885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4431" y="4315157"/>
              <a:ext cx="644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"/>
                  <a:cs typeface="Times"/>
                </a:rPr>
                <a:t>V</a:t>
              </a:r>
              <a:r>
                <a:rPr lang="en-US" sz="2800" i="1" baseline="-25000" dirty="0" smtClean="0">
                  <a:latin typeface="Times"/>
                  <a:cs typeface="Times"/>
                </a:rPr>
                <a:t>-2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12200" y="4390385"/>
            <a:ext cx="1787730" cy="1717266"/>
            <a:chOff x="4812200" y="4390385"/>
            <a:chExt cx="1787730" cy="1717266"/>
          </a:xfrm>
        </p:grpSpPr>
        <p:sp>
          <p:nvSpPr>
            <p:cNvPr id="26" name="Freeform 25"/>
            <p:cNvSpPr/>
            <p:nvPr/>
          </p:nvSpPr>
          <p:spPr>
            <a:xfrm>
              <a:off x="4812200" y="4596113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717" y="4390385"/>
              <a:ext cx="6159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"/>
                  <a:cs typeface="Times"/>
                </a:rPr>
                <a:t>V</a:t>
              </a:r>
              <a:r>
                <a:rPr lang="en-US" sz="2800" i="1" baseline="-25000" dirty="0" smtClean="0">
                  <a:latin typeface="Times"/>
                  <a:cs typeface="Times"/>
                </a:rPr>
                <a:t>∞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17226" y="4390385"/>
            <a:ext cx="1787730" cy="1717266"/>
            <a:chOff x="2617226" y="4390385"/>
            <a:chExt cx="1787730" cy="1717266"/>
          </a:xfrm>
        </p:grpSpPr>
        <p:sp>
          <p:nvSpPr>
            <p:cNvPr id="24" name="Freeform 23"/>
            <p:cNvSpPr/>
            <p:nvPr/>
          </p:nvSpPr>
          <p:spPr>
            <a:xfrm>
              <a:off x="2617226" y="4596113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9743" y="4390385"/>
              <a:ext cx="6159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"/>
                  <a:cs typeface="Times"/>
                </a:rPr>
                <a:t>V</a:t>
              </a:r>
              <a:r>
                <a:rPr lang="en-US" sz="2800" i="1" baseline="-25000" dirty="0" smtClean="0">
                  <a:latin typeface="Times"/>
                  <a:cs typeface="Times"/>
                </a:rPr>
                <a:t>∞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3612" y="4391004"/>
            <a:ext cx="1787730" cy="1717266"/>
            <a:chOff x="313612" y="4391004"/>
            <a:chExt cx="1787730" cy="1717266"/>
          </a:xfrm>
        </p:grpSpPr>
        <p:sp>
          <p:nvSpPr>
            <p:cNvPr id="23" name="Freeform 22"/>
            <p:cNvSpPr/>
            <p:nvPr/>
          </p:nvSpPr>
          <p:spPr>
            <a:xfrm>
              <a:off x="313612" y="4596732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06129" y="4391004"/>
              <a:ext cx="564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"/>
                  <a:cs typeface="Times"/>
                </a:rPr>
                <a:t>V</a:t>
              </a:r>
              <a:r>
                <a:rPr lang="en-US" sz="2800" i="1" baseline="-25000" dirty="0" smtClean="0">
                  <a:latin typeface="Times"/>
                  <a:cs typeface="Times"/>
                </a:rPr>
                <a:t>2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43404" cy="857994"/>
          </a:xfrm>
        </p:spPr>
        <p:txBody>
          <a:bodyPr>
            <a:normAutofit/>
          </a:bodyPr>
          <a:lstStyle/>
          <a:p>
            <a:r>
              <a:rPr lang="en-US" dirty="0" smtClean="0"/>
              <a:t>Equivalent sets have equal chances.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439" y="1387179"/>
            <a:ext cx="4121980" cy="2934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46225" indent="-1546225"/>
            <a:r>
              <a:rPr lang="en-US" sz="2800" dirty="0" err="1" smtClean="0">
                <a:latin typeface="Times"/>
                <a:cs typeface="Times"/>
              </a:rPr>
              <a:t>Ch</a:t>
            </a:r>
            <a:r>
              <a:rPr lang="en-US" sz="2800" dirty="0" smtClean="0">
                <a:latin typeface="Times"/>
                <a:cs typeface="Times"/>
              </a:rPr>
              <a:t>(</a:t>
            </a:r>
            <a:r>
              <a:rPr lang="en-US" sz="2800" i="1" dirty="0" err="1" smtClean="0">
                <a:latin typeface="Times"/>
                <a:cs typeface="Times"/>
              </a:rPr>
              <a:t>finite</a:t>
            </a:r>
            <a:r>
              <a:rPr lang="en-US" sz="2800" i="1" baseline="-25000" dirty="0" err="1" smtClean="0">
                <a:latin typeface="Times"/>
                <a:cs typeface="Times"/>
              </a:rPr>
              <a:t>n</a:t>
            </a:r>
            <a:r>
              <a:rPr lang="en-US" sz="2800" dirty="0" smtClean="0">
                <a:latin typeface="Times"/>
                <a:cs typeface="Times"/>
              </a:rPr>
              <a:t>) = </a:t>
            </a:r>
            <a:r>
              <a:rPr lang="en-US" sz="2800" i="1" dirty="0" err="1" smtClean="0">
                <a:latin typeface="Times"/>
                <a:cs typeface="Times"/>
              </a:rPr>
              <a:t>V</a:t>
            </a:r>
            <a:r>
              <a:rPr lang="en-US" sz="2800" i="1" baseline="-25000" dirty="0" err="1" smtClean="0">
                <a:latin typeface="Times"/>
                <a:cs typeface="Times"/>
              </a:rPr>
              <a:t>n</a:t>
            </a:r>
            <a:r>
              <a:rPr lang="en-US" sz="2800" baseline="-25000" dirty="0" smtClean="0">
                <a:latin typeface="Times"/>
                <a:cs typeface="Times"/>
              </a:rPr>
              <a:t/>
            </a:r>
            <a:br>
              <a:rPr lang="en-US" sz="2800" baseline="-25000" dirty="0" smtClean="0">
                <a:latin typeface="Times"/>
                <a:cs typeface="Times"/>
              </a:rPr>
            </a:br>
            <a:r>
              <a:rPr lang="en-US" i="1" dirty="0" smtClean="0">
                <a:latin typeface="Times"/>
                <a:cs typeface="Times"/>
              </a:rPr>
              <a:t>n </a:t>
            </a:r>
            <a:r>
              <a:rPr lang="en-US" dirty="0" smtClean="0">
                <a:latin typeface="Times"/>
                <a:cs typeface="Times"/>
              </a:rPr>
              <a:t>= 1, 2, 3, </a:t>
            </a:r>
            <a:r>
              <a:rPr lang="is-IS" dirty="0" smtClean="0">
                <a:latin typeface="Times"/>
                <a:cs typeface="Times"/>
              </a:rPr>
              <a:t>…</a:t>
            </a:r>
          </a:p>
          <a:p>
            <a:pPr marL="1546225" indent="-1546225"/>
            <a:endParaRPr lang="is-IS" dirty="0" smtClean="0">
              <a:latin typeface="Times"/>
              <a:cs typeface="Times"/>
            </a:endParaRPr>
          </a:p>
          <a:p>
            <a:pPr marL="2284413" indent="-2284413"/>
            <a:r>
              <a:rPr lang="en-US" sz="2800" dirty="0" err="1" smtClean="0">
                <a:latin typeface="Times"/>
                <a:cs typeface="Times"/>
              </a:rPr>
              <a:t>Ch</a:t>
            </a:r>
            <a:r>
              <a:rPr lang="en-US" sz="2800" dirty="0" smtClean="0">
                <a:latin typeface="Times"/>
                <a:cs typeface="Times"/>
              </a:rPr>
              <a:t>(</a:t>
            </a:r>
            <a:r>
              <a:rPr lang="en-US" sz="2800" i="1" dirty="0" err="1" smtClean="0">
                <a:latin typeface="Times"/>
                <a:cs typeface="Times"/>
              </a:rPr>
              <a:t>infinite</a:t>
            </a:r>
            <a:r>
              <a:rPr lang="en-US" sz="2800" i="1" baseline="-25000" dirty="0" err="1" smtClean="0">
                <a:latin typeface="Times"/>
                <a:cs typeface="Times"/>
              </a:rPr>
              <a:t>co</a:t>
            </a:r>
            <a:r>
              <a:rPr lang="en-US" sz="2800" i="1" baseline="-25000" dirty="0" smtClean="0">
                <a:latin typeface="Times"/>
                <a:cs typeface="Times"/>
              </a:rPr>
              <a:t>-infinite</a:t>
            </a:r>
            <a:r>
              <a:rPr lang="en-US" sz="2800" dirty="0" smtClean="0">
                <a:latin typeface="Times"/>
                <a:cs typeface="Times"/>
              </a:rPr>
              <a:t>) = </a:t>
            </a:r>
            <a:r>
              <a:rPr lang="en-US" sz="2800" i="1" dirty="0" smtClean="0">
                <a:latin typeface="Times"/>
                <a:cs typeface="Times"/>
              </a:rPr>
              <a:t>V</a:t>
            </a:r>
            <a:r>
              <a:rPr lang="en-US" sz="2800" i="1" baseline="-25000" dirty="0" smtClean="0">
                <a:latin typeface="Times"/>
                <a:cs typeface="Times"/>
              </a:rPr>
              <a:t>∞</a:t>
            </a:r>
            <a:br>
              <a:rPr lang="en-US" sz="2800" i="1" baseline="-25000" dirty="0" smtClean="0">
                <a:latin typeface="Times"/>
                <a:cs typeface="Times"/>
              </a:rPr>
            </a:br>
            <a:endParaRPr lang="en-US" sz="2800" i="1" baseline="-25000" dirty="0">
              <a:latin typeface="Times"/>
              <a:cs typeface="Times"/>
            </a:endParaRPr>
          </a:p>
          <a:p>
            <a:pPr marL="2684463" indent="-2684463"/>
            <a:r>
              <a:rPr lang="en-US" sz="2800" dirty="0" err="1" smtClean="0">
                <a:latin typeface="Times"/>
                <a:cs typeface="Times"/>
              </a:rPr>
              <a:t>Ch</a:t>
            </a:r>
            <a:r>
              <a:rPr lang="en-US" sz="2800" dirty="0" smtClean="0">
                <a:latin typeface="Times"/>
                <a:cs typeface="Times"/>
              </a:rPr>
              <a:t>(</a:t>
            </a:r>
            <a:r>
              <a:rPr lang="en-US" sz="2800" i="1" dirty="0" err="1" smtClean="0">
                <a:latin typeface="Times"/>
                <a:cs typeface="Times"/>
              </a:rPr>
              <a:t>infinite</a:t>
            </a:r>
            <a:r>
              <a:rPr lang="en-US" sz="2800" i="1" baseline="-25000" dirty="0" err="1" smtClean="0">
                <a:latin typeface="Times"/>
                <a:cs typeface="Times"/>
              </a:rPr>
              <a:t>co</a:t>
            </a:r>
            <a:r>
              <a:rPr lang="en-US" sz="2800" i="1" baseline="-25000" dirty="0" smtClean="0">
                <a:latin typeface="Times"/>
                <a:cs typeface="Times"/>
              </a:rPr>
              <a:t>-finite-n</a:t>
            </a:r>
            <a:r>
              <a:rPr lang="en-US" sz="2800" dirty="0" smtClean="0">
                <a:latin typeface="Times"/>
                <a:cs typeface="Times"/>
              </a:rPr>
              <a:t>) = </a:t>
            </a:r>
            <a:r>
              <a:rPr lang="en-US" sz="2800" i="1" dirty="0" smtClean="0">
                <a:latin typeface="Times"/>
                <a:cs typeface="Times"/>
              </a:rPr>
              <a:t>V</a:t>
            </a:r>
            <a:r>
              <a:rPr lang="en-US" sz="2800" i="1" baseline="-25000" dirty="0" smtClean="0">
                <a:latin typeface="Times"/>
                <a:cs typeface="Times"/>
              </a:rPr>
              <a:t>-n </a:t>
            </a:r>
            <a:br>
              <a:rPr lang="en-US" sz="2800" i="1" baseline="-25000" dirty="0" smtClean="0">
                <a:latin typeface="Times"/>
                <a:cs typeface="Times"/>
              </a:rPr>
            </a:b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>
                <a:latin typeface="Times"/>
                <a:cs typeface="Times"/>
              </a:rPr>
              <a:t>= 1, 2, 3, </a:t>
            </a:r>
            <a:r>
              <a:rPr lang="is-IS" dirty="0" smtClean="0">
                <a:latin typeface="Times"/>
                <a:cs typeface="Times"/>
              </a:rPr>
              <a:t>…</a:t>
            </a:r>
            <a:endParaRPr lang="en-US" sz="2800" baseline="-25000" dirty="0" smtClean="0">
              <a:latin typeface="Times"/>
              <a:cs typeface="Times"/>
            </a:endParaRPr>
          </a:p>
          <a:p>
            <a:endParaRPr lang="en-US" sz="2800" dirty="0" smtClean="0">
              <a:latin typeface="Times"/>
              <a:cs typeface="Time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70300" y="5276654"/>
            <a:ext cx="9107682" cy="1264362"/>
            <a:chOff x="170300" y="5276654"/>
            <a:chExt cx="9107682" cy="1264362"/>
          </a:xfrm>
        </p:grpSpPr>
        <p:sp>
          <p:nvSpPr>
            <p:cNvPr id="10" name="TextBox 9"/>
            <p:cNvSpPr txBox="1"/>
            <p:nvPr/>
          </p:nvSpPr>
          <p:spPr>
            <a:xfrm>
              <a:off x="170300" y="5276654"/>
              <a:ext cx="91076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Times"/>
                  <a:cs typeface="Times"/>
                </a:rPr>
                <a:t>Ch</a:t>
              </a:r>
              <a:r>
                <a:rPr lang="en-US" sz="4800" dirty="0" smtClean="0">
                  <a:latin typeface="Times"/>
                  <a:cs typeface="Times"/>
                </a:rPr>
                <a:t>(   ) &lt; </a:t>
              </a:r>
              <a:r>
                <a:rPr lang="en-US" sz="4000" dirty="0" err="1" smtClean="0">
                  <a:latin typeface="Times"/>
                  <a:cs typeface="Times"/>
                </a:rPr>
                <a:t>Ch</a:t>
              </a:r>
              <a:r>
                <a:rPr lang="en-US" sz="4800" dirty="0" smtClean="0">
                  <a:latin typeface="Times"/>
                  <a:cs typeface="Times"/>
                </a:rPr>
                <a:t>(      ) = </a:t>
              </a:r>
              <a:r>
                <a:rPr lang="en-US" sz="4000" dirty="0" err="1" smtClean="0">
                  <a:latin typeface="Times"/>
                  <a:cs typeface="Times"/>
                </a:rPr>
                <a:t>Ch</a:t>
              </a:r>
              <a:r>
                <a:rPr lang="en-US" sz="4800" dirty="0" smtClean="0">
                  <a:latin typeface="Times"/>
                  <a:cs typeface="Times"/>
                </a:rPr>
                <a:t>(   ) &lt; </a:t>
              </a:r>
              <a:r>
                <a:rPr lang="en-US" sz="4000" dirty="0" err="1" smtClean="0">
                  <a:latin typeface="Times"/>
                  <a:cs typeface="Times"/>
                </a:rPr>
                <a:t>Ch</a:t>
              </a:r>
              <a:r>
                <a:rPr lang="en-US" sz="4800" dirty="0" smtClean="0">
                  <a:latin typeface="Times"/>
                  <a:cs typeface="Times"/>
                </a:rPr>
                <a:t>(       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6634" y="5479373"/>
              <a:ext cx="72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odd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1435" y="5540928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1, 2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72919" y="5426533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3, 4, 5, 6</a:t>
              </a:r>
            </a:p>
            <a:p>
              <a:r>
                <a:rPr lang="en-US" sz="2000" dirty="0" smtClean="0">
                  <a:latin typeface="Times"/>
                  <a:cs typeface="Times"/>
                </a:rPr>
                <a:t>7, 8, 9, </a:t>
              </a:r>
              <a:r>
                <a:rPr lang="is-IS" sz="2000" dirty="0" smtClean="0">
                  <a:latin typeface="Times"/>
                  <a:cs typeface="Times"/>
                </a:rPr>
                <a:t>…</a:t>
              </a:r>
              <a:endParaRPr 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42307" y="5296589"/>
              <a:ext cx="9348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10, 100,</a:t>
              </a:r>
            </a:p>
            <a:p>
              <a:pPr algn="ctr"/>
              <a:r>
                <a:rPr lang="en-US" dirty="0" smtClean="0">
                  <a:latin typeface="Times"/>
                  <a:cs typeface="Times"/>
                </a:rPr>
                <a:t>1000,</a:t>
              </a:r>
            </a:p>
            <a:p>
              <a:pPr algn="ctr"/>
              <a:r>
                <a:rPr lang="en-US" dirty="0" smtClean="0">
                  <a:latin typeface="Times"/>
                  <a:cs typeface="Times"/>
                </a:rPr>
                <a:t>10000,</a:t>
              </a:r>
              <a:endParaRPr lang="en-US" sz="1100" dirty="0">
                <a:latin typeface="Times"/>
                <a:cs typeface="Time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063" y="6171684"/>
              <a:ext cx="290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for a generic lottery machine.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20624" y="1718101"/>
            <a:ext cx="2379980" cy="1489556"/>
            <a:chOff x="6420624" y="1718101"/>
            <a:chExt cx="2379980" cy="1489556"/>
          </a:xfrm>
        </p:grpSpPr>
        <p:sp>
          <p:nvSpPr>
            <p:cNvPr id="8" name="Freeform 7"/>
            <p:cNvSpPr/>
            <p:nvPr/>
          </p:nvSpPr>
          <p:spPr>
            <a:xfrm>
              <a:off x="6548587" y="1718101"/>
              <a:ext cx="2252017" cy="1489556"/>
            </a:xfrm>
            <a:custGeom>
              <a:avLst/>
              <a:gdLst>
                <a:gd name="connsiteX0" fmla="*/ 289902 w 3616876"/>
                <a:gd name="connsiteY0" fmla="*/ 0 h 2698682"/>
                <a:gd name="connsiteX1" fmla="*/ 3616876 w 3616876"/>
                <a:gd name="connsiteY1" fmla="*/ 276080 h 2698682"/>
                <a:gd name="connsiteX2" fmla="*/ 3320071 w 3616876"/>
                <a:gd name="connsiteY2" fmla="*/ 2698682 h 2698682"/>
                <a:gd name="connsiteX3" fmla="*/ 3188925 w 3616876"/>
                <a:gd name="connsiteY3" fmla="*/ 2691780 h 2698682"/>
                <a:gd name="connsiteX4" fmla="*/ 0 w 3616876"/>
                <a:gd name="connsiteY4" fmla="*/ 2305268 h 2698682"/>
                <a:gd name="connsiteX5" fmla="*/ 289902 w 3616876"/>
                <a:gd name="connsiteY5" fmla="*/ 0 h 26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876" h="2698682">
                  <a:moveTo>
                    <a:pt x="289902" y="0"/>
                  </a:moveTo>
                  <a:lnTo>
                    <a:pt x="3616876" y="276080"/>
                  </a:lnTo>
                  <a:lnTo>
                    <a:pt x="3320071" y="2698682"/>
                  </a:lnTo>
                  <a:lnTo>
                    <a:pt x="3188925" y="2691780"/>
                  </a:lnTo>
                  <a:lnTo>
                    <a:pt x="0" y="2305268"/>
                  </a:lnTo>
                  <a:lnTo>
                    <a:pt x="28990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20624" y="1718101"/>
              <a:ext cx="23799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2625" indent="-682625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>
                  <a:latin typeface="Times"/>
                  <a:cs typeface="Times"/>
                </a:rPr>
                <a:t>empty-set</a:t>
              </a:r>
              <a:r>
                <a:rPr lang="en-US" dirty="0">
                  <a:latin typeface="Times"/>
                  <a:cs typeface="Times"/>
                </a:rPr>
                <a:t>) </a:t>
              </a:r>
              <a:r>
                <a:rPr lang="en-US" dirty="0" smtClean="0">
                  <a:latin typeface="Times"/>
                  <a:cs typeface="Times"/>
                </a:rPr>
                <a:t> = </a:t>
              </a:r>
              <a:r>
                <a:rPr lang="en-US" i="1" dirty="0">
                  <a:latin typeface="Times"/>
                  <a:cs typeface="Times"/>
                </a:rPr>
                <a:t>V</a:t>
              </a:r>
              <a:r>
                <a:rPr lang="en-US" baseline="-25000" dirty="0">
                  <a:latin typeface="Times"/>
                  <a:cs typeface="Times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   </a:t>
              </a:r>
            </a:p>
            <a:p>
              <a:pPr marL="682625" indent="-682625" algn="r"/>
              <a:r>
                <a:rPr lang="en-US" dirty="0">
                  <a:latin typeface="Times"/>
                  <a:cs typeface="Times"/>
                </a:rPr>
                <a:t> “certainly not”</a:t>
              </a:r>
            </a:p>
            <a:p>
              <a:pPr marL="682625" indent="-682625"/>
              <a:endParaRPr lang="en-US" baseline="-25000" dirty="0">
                <a:latin typeface="Times"/>
                <a:cs typeface="Times"/>
              </a:endParaRPr>
            </a:p>
            <a:p>
              <a:pPr marL="682625" indent="-682625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>
                  <a:latin typeface="Times"/>
                  <a:cs typeface="Times"/>
                </a:rPr>
                <a:t>all-outcomes</a:t>
              </a:r>
              <a:r>
                <a:rPr lang="en-US" dirty="0" smtClean="0">
                  <a:latin typeface="Times"/>
                  <a:cs typeface="Times"/>
                </a:rPr>
                <a:t>) = </a:t>
              </a:r>
              <a:r>
                <a:rPr lang="en-US" i="1" dirty="0">
                  <a:latin typeface="Times"/>
                  <a:cs typeface="Times"/>
                </a:rPr>
                <a:t>V</a:t>
              </a:r>
              <a:r>
                <a:rPr lang="en-US" i="1" baseline="-25000" dirty="0">
                  <a:latin typeface="Times"/>
                  <a:cs typeface="Times"/>
                </a:rPr>
                <a:t>-</a:t>
              </a:r>
              <a:r>
                <a:rPr lang="en-US" baseline="-25000" dirty="0">
                  <a:latin typeface="Times"/>
                  <a:cs typeface="Times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    </a:t>
              </a:r>
            </a:p>
            <a:p>
              <a:pPr marL="682625" indent="-682625" algn="r"/>
              <a:r>
                <a:rPr lang="en-US" dirty="0">
                  <a:latin typeface="Times"/>
                  <a:cs typeface="Times"/>
                </a:rPr>
                <a:t>“certain”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10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04" y="986986"/>
            <a:ext cx="4779273" cy="3043782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/>
              <a:t>Using the Logic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31378" y="2010255"/>
            <a:ext cx="3446351" cy="3952540"/>
            <a:chOff x="516953" y="1563531"/>
            <a:chExt cx="3446351" cy="3324832"/>
          </a:xfrm>
        </p:grpSpPr>
        <p:sp>
          <p:nvSpPr>
            <p:cNvPr id="43" name="Freeform 42"/>
            <p:cNvSpPr/>
            <p:nvPr/>
          </p:nvSpPr>
          <p:spPr>
            <a:xfrm>
              <a:off x="516953" y="1563531"/>
              <a:ext cx="3446351" cy="2284671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284671">
                  <a:moveTo>
                    <a:pt x="0" y="6382"/>
                  </a:moveTo>
                  <a:lnTo>
                    <a:pt x="3446351" y="0"/>
                  </a:lnTo>
                  <a:lnTo>
                    <a:pt x="2648585" y="2220853"/>
                  </a:lnTo>
                  <a:lnTo>
                    <a:pt x="1499801" y="2284671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66413" y="3982219"/>
              <a:ext cx="2242120" cy="906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"/>
                  <a:cs typeface="Times"/>
                </a:rPr>
                <a:t>Chance is V</a:t>
              </a:r>
              <a:r>
                <a:rPr lang="en-US" sz="2400" baseline="-25000" dirty="0" smtClean="0">
                  <a:latin typeface="Times"/>
                  <a:cs typeface="Times"/>
                </a:rPr>
                <a:t>N</a:t>
              </a:r>
              <a:r>
                <a:rPr lang="en-US" sz="2400" baseline="-10000" dirty="0" smtClean="0">
                  <a:latin typeface="Times"/>
                  <a:cs typeface="Times"/>
                </a:rPr>
                <a:t>1000</a:t>
              </a:r>
            </a:p>
            <a:p>
              <a:pPr algn="ctr"/>
              <a:endParaRPr lang="en-US" baseline="-10000" dirty="0" smtClean="0">
                <a:latin typeface="Times"/>
                <a:cs typeface="Times"/>
              </a:endParaRPr>
            </a:p>
            <a:p>
              <a:pPr algn="ctr"/>
              <a:r>
                <a:rPr lang="en-US" sz="2800" dirty="0" smtClean="0">
                  <a:latin typeface="Times"/>
                  <a:cs typeface="Times"/>
                </a:rPr>
                <a:t>“unlikely”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24575" y="2010255"/>
            <a:ext cx="3799342" cy="4038672"/>
            <a:chOff x="4186919" y="1023191"/>
            <a:chExt cx="3799342" cy="4038672"/>
          </a:xfrm>
        </p:grpSpPr>
        <p:sp>
          <p:nvSpPr>
            <p:cNvPr id="46" name="Freeform 45"/>
            <p:cNvSpPr/>
            <p:nvPr/>
          </p:nvSpPr>
          <p:spPr>
            <a:xfrm>
              <a:off x="4186919" y="1023191"/>
              <a:ext cx="3799342" cy="2940905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  <a:gd name="connsiteX0" fmla="*/ 0 w 3446351"/>
                <a:gd name="connsiteY0" fmla="*/ 6382 h 2271908"/>
                <a:gd name="connsiteX1" fmla="*/ 3446351 w 3446351"/>
                <a:gd name="connsiteY1" fmla="*/ 0 h 2271908"/>
                <a:gd name="connsiteX2" fmla="*/ 2648585 w 3446351"/>
                <a:gd name="connsiteY2" fmla="*/ 2220853 h 2271908"/>
                <a:gd name="connsiteX3" fmla="*/ 1053052 w 3446351"/>
                <a:gd name="connsiteY3" fmla="*/ 2271908 h 2271908"/>
                <a:gd name="connsiteX4" fmla="*/ 0 w 3446351"/>
                <a:gd name="connsiteY4" fmla="*/ 6382 h 2271908"/>
                <a:gd name="connsiteX0" fmla="*/ 0 w 3446351"/>
                <a:gd name="connsiteY0" fmla="*/ 6382 h 2386779"/>
                <a:gd name="connsiteX1" fmla="*/ 3446351 w 3446351"/>
                <a:gd name="connsiteY1" fmla="*/ 0 h 2386779"/>
                <a:gd name="connsiteX2" fmla="*/ 2278421 w 3446351"/>
                <a:gd name="connsiteY2" fmla="*/ 2386779 h 2386779"/>
                <a:gd name="connsiteX3" fmla="*/ 1053052 w 3446351"/>
                <a:gd name="connsiteY3" fmla="*/ 2271908 h 2386779"/>
                <a:gd name="connsiteX4" fmla="*/ 0 w 3446351"/>
                <a:gd name="connsiteY4" fmla="*/ 6382 h 23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386779">
                  <a:moveTo>
                    <a:pt x="0" y="6382"/>
                  </a:moveTo>
                  <a:lnTo>
                    <a:pt x="3446351" y="0"/>
                  </a:lnTo>
                  <a:lnTo>
                    <a:pt x="2278421" y="2386779"/>
                  </a:lnTo>
                  <a:lnTo>
                    <a:pt x="1053052" y="2271908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23771" y="3984645"/>
              <a:ext cx="26475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"/>
                  <a:cs typeface="Times"/>
                </a:rPr>
                <a:t>Chance is V</a:t>
              </a:r>
              <a:r>
                <a:rPr lang="en-US" sz="2400" baseline="-25000" dirty="0" smtClean="0">
                  <a:latin typeface="Times"/>
                  <a:cs typeface="Times"/>
                </a:rPr>
                <a:t>∞</a:t>
              </a:r>
            </a:p>
            <a:p>
              <a:pPr algn="ctr"/>
              <a:endParaRPr lang="en-US" baseline="-25000" dirty="0" smtClean="0">
                <a:latin typeface="Times"/>
                <a:cs typeface="Times"/>
              </a:endParaRPr>
            </a:p>
            <a:p>
              <a:pPr algn="ctr"/>
              <a:r>
                <a:rPr lang="en-US" sz="2800" dirty="0" smtClean="0">
                  <a:latin typeface="Times"/>
                  <a:cs typeface="Times"/>
                </a:rPr>
                <a:t>“as likely as not”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1000 independent drawings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0378" y="265481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5718" y="2678812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" name="Oval 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7077" y="2702010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5501" y="262001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4527" y="264400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9572" y="2667204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976" y="1735839"/>
            <a:ext cx="308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All 1000 numbers are less than or equal to 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9111" y="1748602"/>
            <a:ext cx="277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All 1000 numbers are the same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98997" y="2599187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74337" y="2597692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68191" y="260791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24120" y="2564381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03146" y="256288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00686" y="257310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38723" y="261814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767532" y="2583338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4808" y="245503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latin typeface="Times"/>
                <a:cs typeface="Times"/>
              </a:rPr>
              <a:t>…</a:t>
            </a:r>
            <a:endParaRPr lang="en-US" sz="3200" dirty="0" smtClean="0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2476" y="264400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latin typeface="Times"/>
                <a:cs typeface="Times"/>
              </a:rPr>
              <a:t>…</a:t>
            </a:r>
            <a:endParaRPr lang="en-US" sz="3200" dirty="0" smtClean="0">
              <a:latin typeface="Times"/>
              <a:cs typeface="Time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16899" y="268903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9" name="Oval 38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45708" y="265422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7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20846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36099" y="2756921"/>
            <a:ext cx="4116475" cy="2980282"/>
          </a:xfrm>
          <a:custGeom>
            <a:avLst/>
            <a:gdLst>
              <a:gd name="connsiteX0" fmla="*/ 497806 w 4116475"/>
              <a:gd name="connsiteY0" fmla="*/ 0 h 2980282"/>
              <a:gd name="connsiteX1" fmla="*/ 4116475 w 4116475"/>
              <a:gd name="connsiteY1" fmla="*/ 261652 h 2980282"/>
              <a:gd name="connsiteX2" fmla="*/ 3759076 w 4116475"/>
              <a:gd name="connsiteY2" fmla="*/ 2980282 h 2980282"/>
              <a:gd name="connsiteX3" fmla="*/ 0 w 4116475"/>
              <a:gd name="connsiteY3" fmla="*/ 2539941 h 2980282"/>
              <a:gd name="connsiteX4" fmla="*/ 497806 w 4116475"/>
              <a:gd name="connsiteY4" fmla="*/ 0 h 298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475" h="2980282">
                <a:moveTo>
                  <a:pt x="497806" y="0"/>
                </a:moveTo>
                <a:lnTo>
                  <a:pt x="4116475" y="261652"/>
                </a:lnTo>
                <a:lnTo>
                  <a:pt x="3759076" y="2980282"/>
                </a:lnTo>
                <a:lnTo>
                  <a:pt x="0" y="2539941"/>
                </a:lnTo>
                <a:lnTo>
                  <a:pt x="497806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</a:t>
            </a:r>
            <a:r>
              <a:rPr lang="en-US" i="1" dirty="0" smtClean="0"/>
              <a:t>even</a:t>
            </a:r>
            <a:r>
              <a:rPr lang="en-US" dirty="0" smtClean="0"/>
              <a:t> in N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74941" y="165208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4391" y="1667200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37899" y="162697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337" y="1626595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162697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34186" y="167085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0137" y="165212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59675" y="1667200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00064" y="161727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64865" y="159216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53200" y="1632394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7852" y="159216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42832" y="1591789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64475" y="161731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70367" y="1636045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397697" y="1632394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9</a:t>
            </a:r>
          </a:p>
        </p:txBody>
      </p:sp>
      <p:sp>
        <p:nvSpPr>
          <p:cNvPr id="41" name="TextBox 100"/>
          <p:cNvSpPr txBox="1">
            <a:spLocks noChangeArrowheads="1"/>
          </p:cNvSpPr>
          <p:nvPr/>
        </p:nvSpPr>
        <p:spPr bwMode="auto">
          <a:xfrm>
            <a:off x="8091487" y="151130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3200" dirty="0">
                <a:latin typeface="Times" charset="0"/>
                <a:cs typeface="Times" charset="0"/>
              </a:rPr>
              <a:t>…</a:t>
            </a:r>
            <a:endParaRPr lang="en-US" sz="3200" dirty="0">
              <a:latin typeface="Times" charset="0"/>
              <a:cs typeface="Times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540560" y="1683654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674898" y="1648848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93037" y="2673958"/>
            <a:ext cx="55656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 smtClean="0">
              <a:latin typeface="Times"/>
              <a:cs typeface="Times"/>
            </a:endParaRPr>
          </a:p>
          <a:p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 smtClean="0">
                <a:latin typeface="Times"/>
                <a:cs typeface="Times"/>
              </a:rPr>
              <a:t>∞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9921" y="2718630"/>
            <a:ext cx="3455656" cy="2810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 smtClean="0">
                <a:latin typeface="Times"/>
                <a:cs typeface="Times"/>
              </a:rPr>
              <a:t>Chance (0 </a:t>
            </a:r>
            <a:r>
              <a:rPr lang="en-US" i="1" dirty="0" smtClean="0">
                <a:latin typeface="Times"/>
                <a:cs typeface="Times"/>
              </a:rPr>
              <a:t>even</a:t>
            </a:r>
            <a:r>
              <a:rPr lang="en-US" dirty="0" smtClean="0">
                <a:latin typeface="Times"/>
                <a:cs typeface="Times"/>
              </a:rPr>
              <a:t> in N draws)        =</a:t>
            </a:r>
          </a:p>
          <a:p>
            <a:pPr>
              <a:lnSpc>
                <a:spcPts val="2660"/>
              </a:lnSpc>
            </a:pPr>
            <a:r>
              <a:rPr lang="en-US" dirty="0" smtClean="0">
                <a:latin typeface="Times"/>
                <a:cs typeface="Times"/>
              </a:rPr>
              <a:t>Chance (1 </a:t>
            </a:r>
            <a:r>
              <a:rPr lang="en-US" i="1" dirty="0" smtClean="0">
                <a:latin typeface="Times"/>
                <a:cs typeface="Times"/>
              </a:rPr>
              <a:t>even</a:t>
            </a:r>
            <a:r>
              <a:rPr lang="en-US" dirty="0" smtClean="0">
                <a:latin typeface="Times"/>
                <a:cs typeface="Times"/>
              </a:rPr>
              <a:t> in N draws)        =</a:t>
            </a:r>
            <a:endParaRPr lang="en-US" dirty="0">
              <a:latin typeface="Times"/>
              <a:cs typeface="Times"/>
            </a:endParaRPr>
          </a:p>
          <a:p>
            <a:pPr>
              <a:lnSpc>
                <a:spcPts val="2660"/>
              </a:lnSpc>
            </a:pPr>
            <a:r>
              <a:rPr lang="en-US" dirty="0" smtClean="0">
                <a:latin typeface="Times"/>
                <a:cs typeface="Times"/>
              </a:rPr>
              <a:t>Chance (2 </a:t>
            </a:r>
            <a:r>
              <a:rPr lang="en-US" i="1" dirty="0" smtClean="0">
                <a:latin typeface="Times"/>
                <a:cs typeface="Times"/>
              </a:rPr>
              <a:t>even</a:t>
            </a:r>
            <a:r>
              <a:rPr lang="en-US" dirty="0" smtClean="0">
                <a:latin typeface="Times"/>
                <a:cs typeface="Times"/>
              </a:rPr>
              <a:t> in N draws)        =</a:t>
            </a:r>
          </a:p>
          <a:p>
            <a:pPr>
              <a:lnSpc>
                <a:spcPts val="2660"/>
              </a:lnSpc>
            </a:pP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  <a:p>
            <a:pPr>
              <a:lnSpc>
                <a:spcPts val="2660"/>
              </a:lnSpc>
            </a:pPr>
            <a:r>
              <a:rPr lang="en-US" dirty="0" smtClean="0">
                <a:latin typeface="Times"/>
                <a:cs typeface="Times"/>
              </a:rPr>
              <a:t>Chance (N/2 </a:t>
            </a:r>
            <a:r>
              <a:rPr lang="en-US" i="1" dirty="0" smtClean="0">
                <a:latin typeface="Times"/>
                <a:cs typeface="Times"/>
              </a:rPr>
              <a:t>even</a:t>
            </a:r>
            <a:r>
              <a:rPr lang="en-US" dirty="0" smtClean="0">
                <a:latin typeface="Times"/>
                <a:cs typeface="Times"/>
              </a:rPr>
              <a:t> in N draws)     =</a:t>
            </a:r>
          </a:p>
          <a:p>
            <a:pPr>
              <a:lnSpc>
                <a:spcPts val="2660"/>
              </a:lnSpc>
            </a:pP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  <a:p>
            <a:pPr>
              <a:lnSpc>
                <a:spcPts val="2660"/>
              </a:lnSpc>
            </a:pPr>
            <a:r>
              <a:rPr lang="en-US" dirty="0">
                <a:latin typeface="Times"/>
                <a:cs typeface="Times"/>
              </a:rPr>
              <a:t>Chance </a:t>
            </a:r>
            <a:r>
              <a:rPr lang="en-US" dirty="0" smtClean="0">
                <a:latin typeface="Times"/>
                <a:cs typeface="Times"/>
              </a:rPr>
              <a:t>(N-1 </a:t>
            </a:r>
            <a:r>
              <a:rPr lang="en-US" i="1" dirty="0">
                <a:latin typeface="Times"/>
                <a:cs typeface="Times"/>
              </a:rPr>
              <a:t>even</a:t>
            </a:r>
            <a:r>
              <a:rPr lang="en-US" dirty="0">
                <a:latin typeface="Times"/>
                <a:cs typeface="Times"/>
              </a:rPr>
              <a:t> in N draws</a:t>
            </a:r>
            <a:r>
              <a:rPr lang="en-US" dirty="0" smtClean="0">
                <a:latin typeface="Times"/>
                <a:cs typeface="Times"/>
              </a:rPr>
              <a:t>)     =</a:t>
            </a:r>
            <a:endParaRPr lang="en-US" dirty="0">
              <a:latin typeface="Times"/>
              <a:cs typeface="Times"/>
            </a:endParaRPr>
          </a:p>
          <a:p>
            <a:pPr>
              <a:lnSpc>
                <a:spcPts val="2660"/>
              </a:lnSpc>
            </a:pPr>
            <a:r>
              <a:rPr lang="en-US" dirty="0">
                <a:latin typeface="Times"/>
                <a:cs typeface="Times"/>
              </a:rPr>
              <a:t>Chance </a:t>
            </a:r>
            <a:r>
              <a:rPr lang="en-US" dirty="0" smtClean="0">
                <a:latin typeface="Times"/>
                <a:cs typeface="Times"/>
              </a:rPr>
              <a:t>(N </a:t>
            </a:r>
            <a:r>
              <a:rPr lang="en-US" i="1" dirty="0">
                <a:latin typeface="Times"/>
                <a:cs typeface="Times"/>
              </a:rPr>
              <a:t>even</a:t>
            </a:r>
            <a:r>
              <a:rPr lang="en-US" dirty="0">
                <a:latin typeface="Times"/>
                <a:cs typeface="Times"/>
              </a:rPr>
              <a:t> in N draws</a:t>
            </a:r>
            <a:r>
              <a:rPr lang="en-US" dirty="0" smtClean="0">
                <a:latin typeface="Times"/>
                <a:cs typeface="Times"/>
              </a:rPr>
              <a:t>)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        =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86351" y="3388714"/>
            <a:ext cx="28851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 logic provides</a:t>
            </a:r>
          </a:p>
          <a:p>
            <a:r>
              <a:rPr lang="en-US" sz="2400" dirty="0" smtClean="0">
                <a:latin typeface="Times"/>
                <a:cs typeface="Times"/>
              </a:rPr>
              <a:t>no expectation that frequencies of </a:t>
            </a:r>
            <a:r>
              <a:rPr lang="en-US" sz="2400" i="1" dirty="0" smtClean="0">
                <a:latin typeface="Times"/>
                <a:cs typeface="Times"/>
              </a:rPr>
              <a:t>even</a:t>
            </a:r>
            <a:r>
              <a:rPr lang="en-US" sz="2400" dirty="0" smtClean="0">
                <a:latin typeface="Times"/>
                <a:cs typeface="Times"/>
              </a:rPr>
              <a:t> draws will mass around N/2.</a:t>
            </a: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1185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290" y="986986"/>
            <a:ext cx="3964787" cy="3043782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Match </a:t>
            </a:r>
            <a:r>
              <a:rPr lang="en-US" sz="6000" dirty="0" err="1" smtClean="0"/>
              <a:t>Credences</a:t>
            </a:r>
            <a:r>
              <a:rPr lang="en-US" sz="6000" dirty="0" smtClean="0"/>
              <a:t> to Chances?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414146" y="179452"/>
            <a:ext cx="5853264" cy="669494"/>
          </a:xfrm>
          <a:custGeom>
            <a:avLst/>
            <a:gdLst>
              <a:gd name="connsiteX0" fmla="*/ 138049 w 5853264"/>
              <a:gd name="connsiteY0" fmla="*/ 0 h 669494"/>
              <a:gd name="connsiteX1" fmla="*/ 138049 w 5853264"/>
              <a:gd name="connsiteY1" fmla="*/ 0 h 669494"/>
              <a:gd name="connsiteX2" fmla="*/ 5777338 w 5853264"/>
              <a:gd name="connsiteY2" fmla="*/ 179452 h 669494"/>
              <a:gd name="connsiteX3" fmla="*/ 5853264 w 5853264"/>
              <a:gd name="connsiteY3" fmla="*/ 538356 h 669494"/>
              <a:gd name="connsiteX4" fmla="*/ 0 w 5853264"/>
              <a:gd name="connsiteY4" fmla="*/ 669494 h 669494"/>
              <a:gd name="connsiteX5" fmla="*/ 138049 w 5853264"/>
              <a:gd name="connsiteY5" fmla="*/ 0 h 66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264" h="669494">
                <a:moveTo>
                  <a:pt x="138049" y="0"/>
                </a:moveTo>
                <a:lnTo>
                  <a:pt x="138049" y="0"/>
                </a:lnTo>
                <a:lnTo>
                  <a:pt x="5777338" y="179452"/>
                </a:lnTo>
                <a:lnTo>
                  <a:pt x="5853264" y="538356"/>
                </a:lnTo>
                <a:lnTo>
                  <a:pt x="0" y="669494"/>
                </a:lnTo>
                <a:lnTo>
                  <a:pt x="138049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36338" y="1863540"/>
            <a:ext cx="855902" cy="372708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53508" y="2361399"/>
            <a:ext cx="1062975" cy="922106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91"/>
            <a:ext cx="7651731" cy="857994"/>
          </a:xfrm>
        </p:spPr>
        <p:txBody>
          <a:bodyPr/>
          <a:lstStyle/>
          <a:p>
            <a:r>
              <a:rPr lang="en-US" dirty="0" smtClean="0"/>
              <a:t>A Dutch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6066" y="175065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6285" y="2286246"/>
            <a:ext cx="88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TWO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6529" y="282184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THREE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1146" y="92305"/>
            <a:ext cx="2069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ONE = {1, 4, 7, 10, </a:t>
            </a:r>
            <a:r>
              <a:rPr lang="is-IS" sz="1400" dirty="0" smtClean="0">
                <a:latin typeface="Times"/>
                <a:cs typeface="Times"/>
              </a:rPr>
              <a:t>…}</a:t>
            </a:r>
          </a:p>
          <a:p>
            <a:r>
              <a:rPr lang="is-IS" sz="1400" dirty="0" smtClean="0">
                <a:latin typeface="Times"/>
                <a:cs typeface="Times"/>
              </a:rPr>
              <a:t>TWO = {2, 5, 8, 11, ...}</a:t>
            </a:r>
          </a:p>
          <a:p>
            <a:r>
              <a:rPr lang="is-IS" sz="1400" dirty="0" smtClean="0">
                <a:latin typeface="Times"/>
                <a:cs typeface="Times"/>
              </a:rPr>
              <a:t>THREE = {3, 6, 9, 12, ...}</a:t>
            </a:r>
            <a:endParaRPr lang="en-US" sz="1400" dirty="0" smtClean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743" y="1090516"/>
            <a:ext cx="17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"/>
                <a:cs typeface="Times"/>
              </a:rPr>
              <a:t>Ch</a:t>
            </a:r>
            <a:r>
              <a:rPr lang="en-US" dirty="0" smtClean="0">
                <a:latin typeface="Times"/>
                <a:cs typeface="Times"/>
              </a:rPr>
              <a:t>(ONE) =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err="1" smtClean="0">
                <a:latin typeface="Times"/>
                <a:cs typeface="Times"/>
              </a:rPr>
              <a:t>Ch</a:t>
            </a:r>
            <a:r>
              <a:rPr lang="en-US" dirty="0" smtClean="0">
                <a:latin typeface="Times"/>
                <a:cs typeface="Times"/>
              </a:rPr>
              <a:t>(not-ONE)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543760" y="1083614"/>
            <a:ext cx="3781110" cy="2223211"/>
            <a:chOff x="3543760" y="1083614"/>
            <a:chExt cx="3781110" cy="2223211"/>
          </a:xfrm>
        </p:grpSpPr>
        <p:sp>
          <p:nvSpPr>
            <p:cNvPr id="34" name="Freeform 33"/>
            <p:cNvSpPr/>
            <p:nvPr/>
          </p:nvSpPr>
          <p:spPr>
            <a:xfrm>
              <a:off x="5754382" y="1863540"/>
              <a:ext cx="1127296" cy="372708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880823" y="2372901"/>
              <a:ext cx="855902" cy="933924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4000891" y="1863540"/>
              <a:ext cx="718858" cy="372708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3837695" y="2384719"/>
              <a:ext cx="1115094" cy="92210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3760" y="1083614"/>
              <a:ext cx="1718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imes"/>
                  <a:cs typeface="Times"/>
                </a:rPr>
                <a:t>Ch</a:t>
              </a:r>
              <a:r>
                <a:rPr lang="en-US" dirty="0" smtClean="0">
                  <a:latin typeface="Times"/>
                  <a:cs typeface="Times"/>
                </a:rPr>
                <a:t>(TWO) =</a:t>
              </a:r>
            </a:p>
            <a:p>
              <a:pPr algn="ctr"/>
              <a:r>
                <a:rPr lang="en-US" dirty="0" smtClean="0">
                  <a:latin typeface="Times"/>
                  <a:cs typeface="Times"/>
                </a:rPr>
                <a:t> </a:t>
              </a:r>
              <a:r>
                <a:rPr lang="en-US" dirty="0" err="1" smtClean="0">
                  <a:latin typeface="Times"/>
                  <a:cs typeface="Times"/>
                </a:rPr>
                <a:t>Ch</a:t>
              </a:r>
              <a:r>
                <a:rPr lang="en-US" dirty="0" smtClean="0">
                  <a:latin typeface="Times"/>
                  <a:cs typeface="Times"/>
                </a:rPr>
                <a:t>(not-TWO)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24593" y="1104320"/>
              <a:ext cx="2000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imes"/>
                  <a:cs typeface="Times"/>
                </a:rPr>
                <a:t>Ch</a:t>
              </a:r>
              <a:r>
                <a:rPr lang="en-US" dirty="0" smtClean="0">
                  <a:latin typeface="Times"/>
                  <a:cs typeface="Times"/>
                </a:rPr>
                <a:t>(THREE) =</a:t>
              </a:r>
            </a:p>
            <a:p>
              <a:pPr algn="ctr"/>
              <a:r>
                <a:rPr lang="en-US" dirty="0" smtClean="0">
                  <a:latin typeface="Times"/>
                  <a:cs typeface="Times"/>
                </a:rPr>
                <a:t> </a:t>
              </a:r>
              <a:r>
                <a:rPr lang="en-US" dirty="0" err="1" smtClean="0">
                  <a:latin typeface="Times"/>
                  <a:cs typeface="Times"/>
                </a:rPr>
                <a:t>Ch</a:t>
              </a:r>
              <a:r>
                <a:rPr lang="en-US" dirty="0" smtClean="0">
                  <a:latin typeface="Times"/>
                  <a:cs typeface="Times"/>
                </a:rPr>
                <a:t>(not-THREE)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7386" y="2821840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17605" y="1819363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67850" y="2345293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THREE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10858" y="230956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81077" y="2845160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54381" y="1824581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THREE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01851" y="4355162"/>
            <a:ext cx="7092718" cy="2161536"/>
            <a:chOff x="901851" y="4355162"/>
            <a:chExt cx="7092718" cy="2161536"/>
          </a:xfrm>
        </p:grpSpPr>
        <p:sp>
          <p:nvSpPr>
            <p:cNvPr id="52" name="Freeform 51"/>
            <p:cNvSpPr/>
            <p:nvPr/>
          </p:nvSpPr>
          <p:spPr>
            <a:xfrm>
              <a:off x="5368355" y="4475682"/>
              <a:ext cx="604422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4024818" y="4440362"/>
              <a:ext cx="593861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646500" y="4377075"/>
              <a:ext cx="652864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87048" y="5010852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87048" y="5501691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95500" y="5997543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1169" y="4947916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51607" y="5452171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1851" y="5956426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THREE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64169" y="4437986"/>
              <a:ext cx="998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On ONE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80063" y="4437986"/>
              <a:ext cx="104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On TWO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9285" y="4437986"/>
              <a:ext cx="12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On THREE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05971" y="4355162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Net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48762" y="4977313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49149" y="5977132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63901" y="5496190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67967" y="5501691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67967" y="5990641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8354" y="499845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8354" y="5508109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83106" y="499845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83106" y="599754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19368" y="5922887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573" y="4944208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38573" y="5453864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lose $1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87466" y="3478608"/>
            <a:ext cx="3312753" cy="701547"/>
            <a:chOff x="3387466" y="3478608"/>
            <a:chExt cx="3312753" cy="701547"/>
          </a:xfrm>
        </p:grpSpPr>
        <p:sp>
          <p:nvSpPr>
            <p:cNvPr id="18" name="TextBox 17"/>
            <p:cNvSpPr txBox="1"/>
            <p:nvPr/>
          </p:nvSpPr>
          <p:spPr>
            <a:xfrm>
              <a:off x="4015171" y="3478608"/>
              <a:ext cx="26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Accept even odds bets on outcomes of equal chance.</a:t>
              </a:r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3387466" y="3533824"/>
              <a:ext cx="630931" cy="64633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24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569113" y="1857157"/>
            <a:ext cx="3246940" cy="1276046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372148">
            <a:off x="535232" y="3457590"/>
            <a:ext cx="3477727" cy="1276046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1025" y="5394301"/>
            <a:ext cx="3246940" cy="780515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5337" y="353459"/>
            <a:ext cx="8159285" cy="641018"/>
          </a:xfrm>
          <a:custGeom>
            <a:avLst/>
            <a:gdLst>
              <a:gd name="connsiteX0" fmla="*/ 329487 w 8159285"/>
              <a:gd name="connsiteY0" fmla="*/ 0 h 641018"/>
              <a:gd name="connsiteX1" fmla="*/ 8075415 w 8159285"/>
              <a:gd name="connsiteY1" fmla="*/ 245624 h 641018"/>
              <a:gd name="connsiteX2" fmla="*/ 8159285 w 8159285"/>
              <a:gd name="connsiteY2" fmla="*/ 533183 h 641018"/>
              <a:gd name="connsiteX3" fmla="*/ 0 w 8159285"/>
              <a:gd name="connsiteY3" fmla="*/ 641018 h 641018"/>
              <a:gd name="connsiteX4" fmla="*/ 329487 w 8159285"/>
              <a:gd name="connsiteY4" fmla="*/ 0 h 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285" h="641018">
                <a:moveTo>
                  <a:pt x="329487" y="0"/>
                </a:moveTo>
                <a:lnTo>
                  <a:pt x="8075415" y="245624"/>
                </a:lnTo>
                <a:lnTo>
                  <a:pt x="8159285" y="533183"/>
                </a:lnTo>
                <a:lnTo>
                  <a:pt x="0" y="641018"/>
                </a:lnTo>
                <a:lnTo>
                  <a:pt x="32948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Dutch Book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1025" y="1132633"/>
            <a:ext cx="556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025" y="1803239"/>
            <a:ext cx="37450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Your </a:t>
            </a:r>
            <a:r>
              <a:rPr lang="en-US" sz="2400" dirty="0" err="1" smtClean="0">
                <a:latin typeface="Times"/>
                <a:cs typeface="Times"/>
              </a:rPr>
              <a:t>credences</a:t>
            </a:r>
            <a:r>
              <a:rPr lang="en-US" sz="2400" dirty="0" smtClean="0">
                <a:latin typeface="Times"/>
                <a:cs typeface="Times"/>
              </a:rPr>
              <a:t> match the non-probabilistic, infinite lottery chances.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825" y="3003567"/>
            <a:ext cx="98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062" y="3479125"/>
            <a:ext cx="3986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You accept even odds bets </a:t>
            </a:r>
            <a:r>
              <a:rPr lang="en-US" sz="2400" dirty="0">
                <a:latin typeface="Times"/>
                <a:cs typeface="Times"/>
              </a:rPr>
              <a:t>on </a:t>
            </a:r>
            <a:r>
              <a:rPr lang="en-US" dirty="0" smtClean="0">
                <a:latin typeface="Times"/>
                <a:cs typeface="Times"/>
              </a:rPr>
              <a:t>(exclusive</a:t>
            </a:r>
            <a:r>
              <a:rPr lang="en-US" dirty="0">
                <a:latin typeface="Times"/>
                <a:cs typeface="Times"/>
              </a:rPr>
              <a:t>, exhaustive</a:t>
            </a:r>
            <a:r>
              <a:rPr lang="en-US" dirty="0" smtClean="0">
                <a:latin typeface="Times"/>
                <a:cs typeface="Times"/>
              </a:rPr>
              <a:t>)</a:t>
            </a:r>
            <a:r>
              <a:rPr lang="en-US" sz="2400" dirty="0" smtClean="0">
                <a:latin typeface="Times"/>
                <a:cs typeface="Times"/>
              </a:rPr>
              <a:t> outcomes with equal </a:t>
            </a:r>
            <a:r>
              <a:rPr lang="en-US" sz="2400" dirty="0" err="1" smtClean="0">
                <a:latin typeface="Times"/>
                <a:cs typeface="Times"/>
              </a:rPr>
              <a:t>credences</a:t>
            </a:r>
            <a:r>
              <a:rPr lang="en-US" sz="2400" dirty="0" smtClean="0">
                <a:latin typeface="Times"/>
                <a:cs typeface="Time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025" y="4715399"/>
            <a:ext cx="1278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THEN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5343819"/>
            <a:ext cx="348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A sure-loss Dutch book can be made against you.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" y="6356350"/>
            <a:ext cx="545149" cy="5016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40408" y="1311251"/>
            <a:ext cx="4467773" cy="1821952"/>
            <a:chOff x="4140408" y="1311251"/>
            <a:chExt cx="4467773" cy="1821952"/>
          </a:xfrm>
        </p:grpSpPr>
        <p:sp>
          <p:nvSpPr>
            <p:cNvPr id="21" name="Left Arrow 20"/>
            <p:cNvSpPr/>
            <p:nvPr/>
          </p:nvSpPr>
          <p:spPr>
            <a:xfrm>
              <a:off x="4140408" y="1509984"/>
              <a:ext cx="4156661" cy="1623219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46486" y="1914139"/>
              <a:ext cx="3161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2000" dirty="0" smtClean="0">
                  <a:latin typeface="Times"/>
                  <a:cs typeface="Times"/>
                </a:rPr>
                <a:t>…</a:t>
              </a:r>
              <a:r>
                <a:rPr lang="en-US" sz="2000" dirty="0" smtClean="0">
                  <a:latin typeface="Times"/>
                  <a:cs typeface="Times"/>
                </a:rPr>
                <a:t>Non-probabilistic </a:t>
              </a:r>
              <a:r>
                <a:rPr lang="en-US" sz="2000" dirty="0" err="1" smtClean="0">
                  <a:latin typeface="Times"/>
                  <a:cs typeface="Times"/>
                </a:rPr>
                <a:t>credences</a:t>
              </a:r>
              <a:r>
                <a:rPr lang="en-US" sz="2000" dirty="0" smtClean="0">
                  <a:latin typeface="Times"/>
                  <a:cs typeface="Times"/>
                </a:rPr>
                <a:t> are incoherent.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06142" y="1311251"/>
              <a:ext cx="1452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Therefore</a:t>
              </a:r>
              <a:r>
                <a:rPr lang="is-IS" sz="2000" dirty="0" smtClean="0">
                  <a:latin typeface="Times"/>
                  <a:cs typeface="Times"/>
                </a:rPr>
                <a:t>…</a:t>
              </a:r>
              <a:endParaRPr 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84184" y="3133203"/>
            <a:ext cx="4551345" cy="1903966"/>
            <a:chOff x="4284184" y="3133203"/>
            <a:chExt cx="4551345" cy="1903966"/>
          </a:xfrm>
        </p:grpSpPr>
        <p:sp>
          <p:nvSpPr>
            <p:cNvPr id="22" name="Left Arrow 21"/>
            <p:cNvSpPr/>
            <p:nvPr/>
          </p:nvSpPr>
          <p:spPr>
            <a:xfrm>
              <a:off x="4284184" y="3133203"/>
              <a:ext cx="4492139" cy="1903966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0048" y="3426458"/>
              <a:ext cx="349548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2000" dirty="0" smtClean="0">
                  <a:latin typeface="Times"/>
                  <a:cs typeface="Times"/>
                </a:rPr>
                <a:t>… </a:t>
              </a:r>
              <a:r>
                <a:rPr lang="en-US" sz="2000" dirty="0" smtClean="0">
                  <a:latin typeface="Times"/>
                  <a:cs typeface="Times"/>
                </a:rPr>
                <a:t>If you hold non-probabilistic </a:t>
              </a:r>
              <a:r>
                <a:rPr lang="en-US" sz="2000" dirty="0" err="1" smtClean="0">
                  <a:latin typeface="Times"/>
                  <a:cs typeface="Times"/>
                </a:rPr>
                <a:t>credences</a:t>
              </a:r>
              <a:r>
                <a:rPr lang="en-US" sz="2000" dirty="0" smtClean="0">
                  <a:latin typeface="Times"/>
                  <a:cs typeface="Times"/>
                </a:rPr>
                <a:t>, </a:t>
              </a:r>
              <a:r>
                <a:rPr lang="en-US" sz="2800" dirty="0" smtClean="0">
                  <a:latin typeface="Times"/>
                  <a:cs typeface="Times"/>
                </a:rPr>
                <a:t>this betting behavior is incoherent.</a:t>
              </a:r>
              <a:endParaRPr 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45837" y="5149680"/>
            <a:ext cx="3078670" cy="1269180"/>
            <a:chOff x="5445837" y="5149680"/>
            <a:chExt cx="3078670" cy="1269180"/>
          </a:xfrm>
        </p:grpSpPr>
        <p:sp>
          <p:nvSpPr>
            <p:cNvPr id="25" name="Freeform 24"/>
            <p:cNvSpPr/>
            <p:nvPr/>
          </p:nvSpPr>
          <p:spPr>
            <a:xfrm>
              <a:off x="5445837" y="5149680"/>
              <a:ext cx="2937408" cy="1269180"/>
            </a:xfrm>
            <a:custGeom>
              <a:avLst/>
              <a:gdLst>
                <a:gd name="connsiteX0" fmla="*/ 215664 w 3246940"/>
                <a:gd name="connsiteY0" fmla="*/ 0 h 1276046"/>
                <a:gd name="connsiteX1" fmla="*/ 3246940 w 3246940"/>
                <a:gd name="connsiteY1" fmla="*/ 101844 h 1276046"/>
                <a:gd name="connsiteX2" fmla="*/ 3169061 w 3246940"/>
                <a:gd name="connsiteY2" fmla="*/ 1276046 h 1276046"/>
                <a:gd name="connsiteX3" fmla="*/ 0 w 3246940"/>
                <a:gd name="connsiteY3" fmla="*/ 1114294 h 1276046"/>
                <a:gd name="connsiteX4" fmla="*/ 215664 w 3246940"/>
                <a:gd name="connsiteY4" fmla="*/ 0 h 12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940" h="1276046">
                  <a:moveTo>
                    <a:pt x="215664" y="0"/>
                  </a:moveTo>
                  <a:lnTo>
                    <a:pt x="3246940" y="101844"/>
                  </a:lnTo>
                  <a:lnTo>
                    <a:pt x="3169061" y="1276046"/>
                  </a:lnTo>
                  <a:lnTo>
                    <a:pt x="0" y="1114294"/>
                  </a:lnTo>
                  <a:lnTo>
                    <a:pt x="215664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06143" y="5156021"/>
              <a:ext cx="29183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 Dutch book scenario is not benign. It  covertly favors probabilistic </a:t>
              </a:r>
              <a:r>
                <a:rPr lang="en-US" dirty="0" err="1" smtClean="0">
                  <a:latin typeface="Times"/>
                  <a:cs typeface="Times"/>
                </a:rPr>
                <a:t>credences</a:t>
              </a:r>
              <a:r>
                <a:rPr lang="en-US" dirty="0" smtClean="0">
                  <a:latin typeface="Times"/>
                  <a:cs typeface="Times"/>
                </a:rPr>
                <a:t> by supposition.</a:t>
              </a:r>
            </a:p>
          </p:txBody>
        </p:sp>
      </p:grpSp>
      <p:sp>
        <p:nvSpPr>
          <p:cNvPr id="24" name="Multiply 23"/>
          <p:cNvSpPr/>
          <p:nvPr/>
        </p:nvSpPr>
        <p:spPr>
          <a:xfrm>
            <a:off x="2529346" y="753347"/>
            <a:ext cx="8047708" cy="2983432"/>
          </a:xfrm>
          <a:prstGeom prst="mathMultiply">
            <a:avLst>
              <a:gd name="adj1" fmla="val 11472"/>
            </a:avLst>
          </a:prstGeom>
          <a:solidFill>
            <a:srgbClr val="FF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1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638247" y="1596571"/>
            <a:ext cx="6793653" cy="3313421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830" y="2517096"/>
            <a:ext cx="4405086" cy="857994"/>
          </a:xfrm>
        </p:spPr>
        <p:txBody>
          <a:bodyPr>
            <a:noAutofit/>
          </a:bodyPr>
          <a:lstStyle/>
          <a:p>
            <a:r>
              <a:rPr lang="en-US" sz="8000" dirty="0" smtClean="0"/>
              <a:t>Overview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500404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1" y="1153886"/>
            <a:ext cx="5305029" cy="3476171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Measure Problem in</a:t>
            </a:r>
            <a:br>
              <a:rPr lang="en-US" sz="4800" dirty="0" smtClean="0"/>
            </a:br>
            <a:r>
              <a:rPr lang="en-US" sz="6000" dirty="0" smtClean="0"/>
              <a:t>Eternal Inflation</a:t>
            </a:r>
            <a:br>
              <a:rPr lang="en-US" sz="6000" dirty="0" smtClean="0"/>
            </a:br>
            <a:r>
              <a:rPr lang="en-US" sz="6000" dirty="0" smtClean="0"/>
              <a:t>Cosmology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/>
          <p:cNvGrpSpPr/>
          <p:nvPr/>
        </p:nvGrpSpPr>
        <p:grpSpPr>
          <a:xfrm>
            <a:off x="469291" y="5150945"/>
            <a:ext cx="2250585" cy="1426094"/>
            <a:chOff x="1640109" y="4267200"/>
            <a:chExt cx="2250585" cy="1426094"/>
          </a:xfrm>
        </p:grpSpPr>
        <p:sp>
          <p:nvSpPr>
            <p:cNvPr id="182" name="Freeform 181"/>
            <p:cNvSpPr/>
            <p:nvPr/>
          </p:nvSpPr>
          <p:spPr>
            <a:xfrm>
              <a:off x="1640109" y="4267200"/>
              <a:ext cx="2250585" cy="1426094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2296807" y="4662308"/>
              <a:ext cx="218463" cy="220724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89" name="Oval 18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274366" y="4612482"/>
              <a:ext cx="163751" cy="30777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973569" y="5342271"/>
              <a:ext cx="218463" cy="220724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87" name="Oval 186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6" name="Rectangle 185"/>
            <p:cNvSpPr/>
            <p:nvPr/>
          </p:nvSpPr>
          <p:spPr>
            <a:xfrm>
              <a:off x="2954709" y="5286108"/>
              <a:ext cx="163751" cy="30777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  <a:endParaRPr lang="en-US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57" y="193681"/>
            <a:ext cx="7539902" cy="857994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/>
              <a:t>Countable infinity of pocket universes </a:t>
            </a:r>
            <a:r>
              <a:rPr lang="en-US" sz="3200" dirty="0" smtClean="0"/>
              <a:t>spawned in eternal inflation.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790798" y="4097521"/>
            <a:ext cx="3451096" cy="2164407"/>
            <a:chOff x="1640109" y="3528887"/>
            <a:chExt cx="3451096" cy="2164407"/>
          </a:xfrm>
        </p:grpSpPr>
        <p:sp>
          <p:nvSpPr>
            <p:cNvPr id="164" name="Freeform 163"/>
            <p:cNvSpPr/>
            <p:nvPr/>
          </p:nvSpPr>
          <p:spPr>
            <a:xfrm>
              <a:off x="1640109" y="3528887"/>
              <a:ext cx="3451096" cy="216440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647104" y="4128549"/>
              <a:ext cx="334996" cy="334996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79" name="Oval 17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2646076" y="4085969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685435" y="4793762"/>
              <a:ext cx="334996" cy="334996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77" name="Oval 176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3684865" y="5160540"/>
              <a:ext cx="334996" cy="334996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75" name="Oval 174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4537885" y="4828068"/>
              <a:ext cx="334996" cy="334996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73" name="Oval 17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0" name="Rectangle 169"/>
            <p:cNvSpPr/>
            <p:nvPr/>
          </p:nvSpPr>
          <p:spPr>
            <a:xfrm>
              <a:off x="3711585" y="5108343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  <a:endPara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646076" y="4769789"/>
              <a:ext cx="472499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  <a:endPara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39961" y="4791783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150889" y="2550160"/>
            <a:ext cx="5464268" cy="3426998"/>
            <a:chOff x="1640109" y="2266297"/>
            <a:chExt cx="5464268" cy="3426998"/>
          </a:xfrm>
        </p:grpSpPr>
        <p:sp>
          <p:nvSpPr>
            <p:cNvPr id="126" name="Freeform 125"/>
            <p:cNvSpPr/>
            <p:nvPr/>
          </p:nvSpPr>
          <p:spPr>
            <a:xfrm>
              <a:off x="1640109" y="2266297"/>
              <a:ext cx="5464268" cy="3426998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178102" y="4745121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61" name="Oval 16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016708" y="2649536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9" name="Oval 15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234528" y="3215768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7" name="Oval 15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816832" y="4945590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5" name="Oval 15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3905308" y="4908620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080612" y="2621769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301841" y="3205801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3295218" y="4269028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53" name="Oval 152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4877658" y="4849763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51" name="Oval 15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902385" y="3179949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49" name="Oval 148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228282" y="4323346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47" name="Oval 14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988907" y="4824569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  <a:endPara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86658" y="4732905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  <a:endPara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327985" y="4310957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  <a:endPara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300510" y="4323346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149134" y="2526226"/>
              <a:ext cx="530413" cy="530413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45" name="Oval 14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4" name="Rectangle 143"/>
            <p:cNvSpPr/>
            <p:nvPr/>
          </p:nvSpPr>
          <p:spPr>
            <a:xfrm>
              <a:off x="4176825" y="2566592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endPara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946761" y="3221661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13</a:t>
              </a:r>
              <a:endPara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40108" y="1325108"/>
            <a:ext cx="6964973" cy="4368188"/>
            <a:chOff x="1640108" y="1325108"/>
            <a:chExt cx="6964973" cy="4368188"/>
          </a:xfrm>
        </p:grpSpPr>
        <p:sp>
          <p:nvSpPr>
            <p:cNvPr id="33" name="Freeform 32"/>
            <p:cNvSpPr/>
            <p:nvPr/>
          </p:nvSpPr>
          <p:spPr>
            <a:xfrm>
              <a:off x="1640108" y="1325108"/>
              <a:ext cx="6964973" cy="4368188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325855" y="448471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6" name="Oval 5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20136" y="1813600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31" name="Oval 30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2418" y="2535342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9" name="Oval 2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14646" y="4740241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7" name="Oval 2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090731" y="3398942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5" name="Oval 2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36454" y="46931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7624" y="177820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4251" y="252263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712103" y="1587187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3" name="Oval 2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135060" y="3438399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14</a:t>
              </a:r>
              <a:endPara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49776" y="3877868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766816" y="461809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9" name="Oval 38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072974" y="2489685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2" name="Oval 41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104859" y="232656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5" name="Oval 44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488375" y="3947105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48" name="Oval 47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365965" y="2933414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51" name="Oval 5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495172" y="2903389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17652" y="4585983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  <a:endPara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45105" y="2288126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  <a:endPara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73259" y="446914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  <a:endPara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00575" y="3903563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  <a:endPara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17440" y="394710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56432" y="1620139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12</a:t>
              </a:r>
              <a:endPara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838211" y="1656424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0" name="Oval 59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4882540" y="1689376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endPara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419898" y="1512669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64" name="Oval 63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3548963" y="147638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  <a:endPara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117303" y="2531358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13</a:t>
              </a:r>
              <a:endPara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116009" y="1351935"/>
            <a:ext cx="7552688" cy="4296340"/>
            <a:chOff x="116009" y="1351935"/>
            <a:chExt cx="7552688" cy="4296340"/>
          </a:xfrm>
        </p:grpSpPr>
        <p:sp>
          <p:nvSpPr>
            <p:cNvPr id="191" name="TextBox 190"/>
            <p:cNvSpPr txBox="1"/>
            <p:nvPr/>
          </p:nvSpPr>
          <p:spPr>
            <a:xfrm>
              <a:off x="116009" y="1351935"/>
              <a:ext cx="1349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Countable infinity </a:t>
              </a:r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  <a:r>
                <a:rPr lang="en-US" dirty="0" smtClean="0">
                  <a:latin typeface="Times"/>
                  <a:cs typeface="Times"/>
                </a:rPr>
                <a:t> ours.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398744" y="3592287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325855" y="5122792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491649" y="2166010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06033" y="4510871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182217" y="2996278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088979" y="3158141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815000" y="5278943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2095022" y="2263272"/>
            <a:ext cx="6424336" cy="4303404"/>
            <a:chOff x="2095022" y="2263272"/>
            <a:chExt cx="6424336" cy="4303404"/>
          </a:xfrm>
        </p:grpSpPr>
        <p:sp>
          <p:nvSpPr>
            <p:cNvPr id="201" name="TextBox 200"/>
            <p:cNvSpPr txBox="1"/>
            <p:nvPr/>
          </p:nvSpPr>
          <p:spPr>
            <a:xfrm>
              <a:off x="4795300" y="6197344"/>
              <a:ext cx="3108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Countable infinity </a:t>
              </a:r>
              <a:r>
                <a:rPr lang="en-US" i="1" dirty="0" smtClean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  <a:r>
                <a:rPr lang="en-US" dirty="0" smtClean="0">
                  <a:latin typeface="Times"/>
                  <a:cs typeface="Times"/>
                </a:rPr>
                <a:t> ours.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830047" y="228527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095022" y="243039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650455" y="3184958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65357" y="406466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708807" y="2263272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7444310" y="4662847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400224" y="5333985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46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Measure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19702" y="2576965"/>
            <a:ext cx="5729439" cy="3785652"/>
            <a:chOff x="719702" y="2576965"/>
            <a:chExt cx="5729439" cy="3785652"/>
          </a:xfrm>
        </p:grpSpPr>
        <p:sp>
          <p:nvSpPr>
            <p:cNvPr id="7" name="Freeform 6"/>
            <p:cNvSpPr/>
            <p:nvPr/>
          </p:nvSpPr>
          <p:spPr>
            <a:xfrm flipH="1">
              <a:off x="719702" y="4537384"/>
              <a:ext cx="5591551" cy="863601"/>
            </a:xfrm>
            <a:custGeom>
              <a:avLst/>
              <a:gdLst>
                <a:gd name="connsiteX0" fmla="*/ 70203 w 3427205"/>
                <a:gd name="connsiteY0" fmla="*/ 0 h 957264"/>
                <a:gd name="connsiteX1" fmla="*/ 3427205 w 3427205"/>
                <a:gd name="connsiteY1" fmla="*/ 51054 h 957264"/>
                <a:gd name="connsiteX2" fmla="*/ 3344237 w 3427205"/>
                <a:gd name="connsiteY2" fmla="*/ 957264 h 957264"/>
                <a:gd name="connsiteX3" fmla="*/ 0 w 3427205"/>
                <a:gd name="connsiteY3" fmla="*/ 740284 h 957264"/>
                <a:gd name="connsiteX4" fmla="*/ 70203 w 3427205"/>
                <a:gd name="connsiteY4" fmla="*/ 0 h 9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205" h="957264">
                  <a:moveTo>
                    <a:pt x="70203" y="0"/>
                  </a:moveTo>
                  <a:lnTo>
                    <a:pt x="3427205" y="51054"/>
                  </a:lnTo>
                  <a:lnTo>
                    <a:pt x="3344237" y="957264"/>
                  </a:lnTo>
                  <a:lnTo>
                    <a:pt x="0" y="740284"/>
                  </a:lnTo>
                  <a:lnTo>
                    <a:pt x="70203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3765" y="2576965"/>
              <a:ext cx="562537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"/>
                  <a:cs typeface="Times"/>
                </a:rPr>
                <a:t>Guth</a:t>
              </a:r>
              <a:r>
                <a:rPr lang="en-US" dirty="0" smtClean="0">
                  <a:latin typeface="Times"/>
                  <a:cs typeface="Times"/>
                </a:rPr>
                <a:t> (2000, p. 568; 2007, p. 11)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 smtClean="0">
                  <a:latin typeface="Times"/>
                  <a:cs typeface="Times"/>
                </a:rPr>
                <a:t>	“However, as soon as one attempts to define probabilities in an eternally inflating </a:t>
              </a:r>
              <a:r>
                <a:rPr lang="en-US" dirty="0" err="1" smtClean="0">
                  <a:latin typeface="Times"/>
                  <a:cs typeface="Times"/>
                </a:rPr>
                <a:t>spacetime</a:t>
              </a:r>
              <a:r>
                <a:rPr lang="en-US" dirty="0" smtClean="0">
                  <a:latin typeface="Times"/>
                  <a:cs typeface="Times"/>
                </a:rPr>
                <a:t>, one discovers ambiguities. The problem is that the sample space is infinite, in that an eternally inflating universe produces an infinite number of pocket universes. The </a:t>
              </a:r>
              <a:r>
                <a:rPr lang="en-US" sz="2000" dirty="0" smtClean="0">
                  <a:latin typeface="Times"/>
                  <a:cs typeface="Times"/>
                </a:rPr>
                <a:t>fraction of universes with any particular property is therefore equal to infinity divided by infinity—a meaningless ratio</a:t>
              </a:r>
              <a:r>
                <a:rPr lang="en-US" sz="2000" dirty="0">
                  <a:latin typeface="Times"/>
                  <a:cs typeface="Times"/>
                </a:rPr>
                <a:t>.</a:t>
              </a:r>
              <a:r>
                <a:rPr lang="en-US" dirty="0">
                  <a:latin typeface="Times"/>
                  <a:cs typeface="Times"/>
                </a:rPr>
                <a:t> To obtain a well-</a:t>
              </a:r>
              <a:r>
                <a:rPr lang="en-US" dirty="0" smtClean="0">
                  <a:latin typeface="Times"/>
                  <a:cs typeface="Times"/>
                </a:rPr>
                <a:t>defined </a:t>
              </a:r>
              <a:r>
                <a:rPr lang="en-US" dirty="0">
                  <a:latin typeface="Times"/>
                  <a:cs typeface="Times"/>
                </a:rPr>
                <a:t>answer, one needs to invoke some method of regularization</a:t>
              </a:r>
              <a:r>
                <a:rPr lang="en-US" dirty="0" smtClean="0">
                  <a:latin typeface="Times"/>
                  <a:cs typeface="Times"/>
                </a:rPr>
                <a:t>.”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pPr algn="r"/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 (2000, p. 568; 2007, p. 11</a:t>
              </a:r>
              <a:r>
                <a:rPr lang="en-US" dirty="0" smtClean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25257" y="1342571"/>
            <a:ext cx="3559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Times"/>
                <a:cs typeface="Times"/>
              </a:rPr>
              <a:t>What is the probability that a pocket universe is </a:t>
            </a:r>
            <a:r>
              <a:rPr lang="en-US" sz="2800" i="1" dirty="0" smtClean="0">
                <a:latin typeface="Times"/>
                <a:cs typeface="Times"/>
              </a:rPr>
              <a:t>like</a:t>
            </a:r>
            <a:r>
              <a:rPr lang="en-US" sz="2800" dirty="0" smtClean="0">
                <a:latin typeface="Times"/>
                <a:cs typeface="Times"/>
              </a:rPr>
              <a:t> our universe?</a:t>
            </a:r>
          </a:p>
        </p:txBody>
      </p:sp>
    </p:spTree>
    <p:extLst>
      <p:ext uri="{BB962C8B-B14F-4D97-AF65-F5344CB8AC3E}">
        <p14:creationId xmlns:p14="http://schemas.microsoft.com/office/powerpoint/2010/main" val="189934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8300" y="68611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4" y="274639"/>
            <a:ext cx="7651731" cy="857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Counting Argument</a:t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Guth_frag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33715"/>
            <a:ext cx="8643258" cy="44236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59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8300" y="68611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4" y="274639"/>
            <a:ext cx="7651731" cy="857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Counting Argument</a:t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3765" y="1410678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"/>
                <a:cs typeface="Times"/>
              </a:rPr>
              <a:t>1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en-US" sz="4800" b="1" dirty="0" smtClean="0">
                <a:solidFill>
                  <a:srgbClr val="0000FF"/>
                </a:solidFill>
                <a:latin typeface="Times"/>
                <a:cs typeface="Times"/>
              </a:rPr>
              <a:t>2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en-US" sz="4800" b="1" dirty="0" smtClean="0">
                <a:solidFill>
                  <a:srgbClr val="FF0000"/>
                </a:solidFill>
                <a:latin typeface="Times"/>
                <a:cs typeface="Times"/>
              </a:rPr>
              <a:t>3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en-US" sz="4800" b="1" dirty="0" smtClean="0">
                <a:solidFill>
                  <a:srgbClr val="0000FF"/>
                </a:solidFill>
                <a:latin typeface="Times"/>
                <a:cs typeface="Times"/>
              </a:rPr>
              <a:t>4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en-US" sz="4800" b="1" dirty="0" smtClean="0">
                <a:solidFill>
                  <a:srgbClr val="FF0000"/>
                </a:solidFill>
                <a:latin typeface="Times"/>
                <a:cs typeface="Times"/>
              </a:rPr>
              <a:t>5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en-US" sz="4800" b="1" dirty="0" smtClean="0">
                <a:solidFill>
                  <a:srgbClr val="0000FF"/>
                </a:solidFill>
                <a:latin typeface="Times"/>
                <a:cs typeface="Times"/>
              </a:rPr>
              <a:t>6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en-US" sz="4800" b="1" dirty="0" smtClean="0">
                <a:solidFill>
                  <a:srgbClr val="FF0000"/>
                </a:solidFill>
                <a:latin typeface="Times"/>
                <a:cs typeface="Times"/>
              </a:rPr>
              <a:t>7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en-US" sz="4800" b="1" dirty="0" smtClean="0">
                <a:solidFill>
                  <a:srgbClr val="0000FF"/>
                </a:solidFill>
                <a:latin typeface="Times"/>
                <a:cs typeface="Times"/>
              </a:rPr>
              <a:t>8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en-US" sz="4800" b="1" dirty="0" smtClean="0">
                <a:solidFill>
                  <a:srgbClr val="FF0000"/>
                </a:solidFill>
                <a:latin typeface="Times"/>
                <a:cs typeface="Times"/>
              </a:rPr>
              <a:t>9</a:t>
            </a:r>
            <a:r>
              <a:rPr lang="en-US" sz="4800" b="1" dirty="0" smtClean="0">
                <a:latin typeface="Times"/>
                <a:cs typeface="Times"/>
              </a:rPr>
              <a:t>, </a:t>
            </a:r>
            <a:r>
              <a:rPr lang="is-IS" sz="4800" b="1" dirty="0" smtClean="0">
                <a:latin typeface="Times"/>
                <a:cs typeface="Times"/>
              </a:rPr>
              <a:t>…</a:t>
            </a:r>
            <a:endParaRPr lang="en-US" sz="4800" b="1" dirty="0" smtClean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429" y="2256190"/>
            <a:ext cx="206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Half are </a:t>
            </a:r>
            <a:r>
              <a:rPr lang="en-US" sz="2800" i="1" dirty="0" smtClean="0">
                <a:latin typeface="Times"/>
                <a:cs typeface="Times"/>
              </a:rPr>
              <a:t>odd.</a:t>
            </a:r>
            <a:endParaRPr lang="en-US" sz="2800" dirty="0" smtClean="0">
              <a:latin typeface="Times"/>
              <a:cs typeface="Time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3765" y="3148818"/>
            <a:ext cx="6614311" cy="1354217"/>
            <a:chOff x="823765" y="3148818"/>
            <a:chExt cx="6614311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823765" y="3148818"/>
              <a:ext cx="66143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1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3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2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5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7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4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9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11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6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is-IS" sz="4800" b="1" dirty="0">
                  <a:latin typeface="Times"/>
                  <a:cs typeface="Times"/>
                </a:rPr>
                <a:t>…</a:t>
              </a:r>
              <a:endParaRPr lang="en-US" sz="4800" dirty="0" smtClean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1843" y="3979815"/>
              <a:ext cx="3001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"/>
                  <a:cs typeface="Times"/>
                </a:rPr>
                <a:t>Two-thirds are </a:t>
              </a:r>
              <a:r>
                <a:rPr lang="en-US" sz="2800" i="1" dirty="0" smtClean="0">
                  <a:latin typeface="Times"/>
                  <a:cs typeface="Times"/>
                </a:rPr>
                <a:t>odd.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429" y="4746171"/>
            <a:ext cx="7111948" cy="800404"/>
            <a:chOff x="689429" y="4746171"/>
            <a:chExt cx="7111948" cy="80040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9429" y="4746171"/>
              <a:ext cx="710474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36171" y="5023355"/>
              <a:ext cx="6865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"/>
                  <a:cs typeface="Times"/>
                </a:rPr>
                <a:t>Therefore, Probability(</a:t>
              </a:r>
              <a:r>
                <a:rPr lang="en-US" sz="2800" i="1" dirty="0" smtClean="0">
                  <a:latin typeface="Times"/>
                  <a:cs typeface="Times"/>
                </a:rPr>
                <a:t>odd</a:t>
              </a:r>
              <a:r>
                <a:rPr lang="en-US" sz="2800" dirty="0" smtClean="0">
                  <a:latin typeface="Times"/>
                  <a:cs typeface="Times"/>
                </a:rPr>
                <a:t>) cannot be defined</a:t>
              </a:r>
              <a:r>
                <a:rPr lang="en-US" sz="2800" i="1" dirty="0" smtClean="0">
                  <a:latin typeface="Times"/>
                  <a:cs typeface="Times"/>
                </a:rPr>
                <a:t>.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0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046514" y="2540000"/>
            <a:ext cx="5805715" cy="1074057"/>
          </a:xfrm>
          <a:custGeom>
            <a:avLst/>
            <a:gdLst>
              <a:gd name="connsiteX0" fmla="*/ 188686 w 5805715"/>
              <a:gd name="connsiteY0" fmla="*/ 0 h 957943"/>
              <a:gd name="connsiteX1" fmla="*/ 5805715 w 5805715"/>
              <a:gd name="connsiteY1" fmla="*/ 14514 h 957943"/>
              <a:gd name="connsiteX2" fmla="*/ 5791200 w 5805715"/>
              <a:gd name="connsiteY2" fmla="*/ 798286 h 957943"/>
              <a:gd name="connsiteX3" fmla="*/ 0 w 5805715"/>
              <a:gd name="connsiteY3" fmla="*/ 957943 h 957943"/>
              <a:gd name="connsiteX4" fmla="*/ 188686 w 5805715"/>
              <a:gd name="connsiteY4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5" h="957943">
                <a:moveTo>
                  <a:pt x="188686" y="0"/>
                </a:moveTo>
                <a:lnTo>
                  <a:pt x="5805715" y="14514"/>
                </a:lnTo>
                <a:lnTo>
                  <a:pt x="5791200" y="798286"/>
                </a:lnTo>
                <a:lnTo>
                  <a:pt x="0" y="957943"/>
                </a:lnTo>
                <a:lnTo>
                  <a:pt x="188686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274929" y="342286"/>
            <a:ext cx="8108795" cy="73177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Impossible?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9257" y="1364342"/>
            <a:ext cx="6226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	In </a:t>
            </a:r>
            <a:r>
              <a:rPr lang="en-US" dirty="0">
                <a:latin typeface="Times"/>
                <a:cs typeface="Times"/>
              </a:rPr>
              <a:t>an eternally inflating universe, anything that can happen will happen; in fact, it will happen an infinite number of times. Thus, the question of what is possible becomes trivial -- anything is possible, unless it violates some absolute conservation </a:t>
            </a:r>
            <a:r>
              <a:rPr lang="en-US" dirty="0" smtClean="0">
                <a:latin typeface="Times"/>
                <a:cs typeface="Times"/>
              </a:rPr>
              <a:t>law.</a:t>
            </a:r>
          </a:p>
          <a:p>
            <a:r>
              <a:rPr lang="en-US" sz="2400" dirty="0" smtClean="0">
                <a:latin typeface="Times"/>
                <a:cs typeface="Times"/>
              </a:rPr>
              <a:t>To </a:t>
            </a:r>
            <a:r>
              <a:rPr lang="en-US" sz="2400" dirty="0">
                <a:latin typeface="Times"/>
                <a:cs typeface="Times"/>
              </a:rPr>
              <a:t>extract predictions from the theory, we must therefore learn to distinguish the probable from the improbable</a:t>
            </a:r>
            <a:r>
              <a:rPr lang="en-US" sz="2400" dirty="0" smtClean="0">
                <a:latin typeface="Times"/>
                <a:cs typeface="Times"/>
              </a:rPr>
              <a:t>.</a:t>
            </a:r>
          </a:p>
          <a:p>
            <a:pPr algn="r"/>
            <a:r>
              <a:rPr lang="en-US" dirty="0" err="1" smtClean="0">
                <a:latin typeface="Times"/>
                <a:cs typeface="Times"/>
              </a:rPr>
              <a:t>Guth</a:t>
            </a:r>
            <a:r>
              <a:rPr lang="en-US" dirty="0" smtClean="0">
                <a:latin typeface="Times"/>
                <a:cs typeface="Times"/>
              </a:rPr>
              <a:t> (2000, §6, 2007, §4)</a:t>
            </a:r>
            <a:endParaRPr lang="en-US" sz="1600" dirty="0" smtClean="0">
              <a:latin typeface="Times"/>
              <a:cs typeface="Time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24857" y="4209143"/>
            <a:ext cx="4934856" cy="2215992"/>
            <a:chOff x="1124857" y="4209143"/>
            <a:chExt cx="4934856" cy="2215992"/>
          </a:xfrm>
        </p:grpSpPr>
        <p:sp>
          <p:nvSpPr>
            <p:cNvPr id="9" name="Freeform 8"/>
            <p:cNvSpPr/>
            <p:nvPr/>
          </p:nvSpPr>
          <p:spPr>
            <a:xfrm rot="10800000">
              <a:off x="1306286" y="5029199"/>
              <a:ext cx="4608286" cy="957943"/>
            </a:xfrm>
            <a:custGeom>
              <a:avLst/>
              <a:gdLst>
                <a:gd name="connsiteX0" fmla="*/ 188686 w 5805715"/>
                <a:gd name="connsiteY0" fmla="*/ 0 h 957943"/>
                <a:gd name="connsiteX1" fmla="*/ 5805715 w 5805715"/>
                <a:gd name="connsiteY1" fmla="*/ 14514 h 957943"/>
                <a:gd name="connsiteX2" fmla="*/ 5791200 w 5805715"/>
                <a:gd name="connsiteY2" fmla="*/ 798286 h 957943"/>
                <a:gd name="connsiteX3" fmla="*/ 0 w 5805715"/>
                <a:gd name="connsiteY3" fmla="*/ 957943 h 957943"/>
                <a:gd name="connsiteX4" fmla="*/ 188686 w 5805715"/>
                <a:gd name="connsiteY4" fmla="*/ 0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5715" h="957943">
                  <a:moveTo>
                    <a:pt x="188686" y="0"/>
                  </a:moveTo>
                  <a:lnTo>
                    <a:pt x="5805715" y="14514"/>
                  </a:lnTo>
                  <a:lnTo>
                    <a:pt x="5791200" y="798286"/>
                  </a:lnTo>
                  <a:lnTo>
                    <a:pt x="0" y="957943"/>
                  </a:lnTo>
                  <a:lnTo>
                    <a:pt x="18868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4857" y="4209143"/>
              <a:ext cx="4934856" cy="22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And if inflation produces a multiverse in which, to quote a previous statement from one of the responding authors (</a:t>
              </a:r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), “anything that can happen will happen”</a:t>
              </a:r>
              <a:r>
                <a:rPr lang="en-US" sz="2400" dirty="0">
                  <a:latin typeface="Times"/>
                  <a:cs typeface="Times"/>
                </a:rPr>
                <a:t>—it makes no sense whatsoever to talk about predictions</a:t>
              </a:r>
              <a:r>
                <a:rPr lang="en-US" sz="2400" dirty="0" smtClean="0">
                  <a:latin typeface="Times"/>
                  <a:cs typeface="Times"/>
                </a:rPr>
                <a:t>.</a:t>
              </a:r>
            </a:p>
            <a:p>
              <a:endParaRPr lang="en-US" dirty="0" smtClean="0">
                <a:latin typeface="Times"/>
                <a:cs typeface="Times"/>
              </a:endParaRPr>
            </a:p>
            <a:p>
              <a:pPr algn="r"/>
              <a:r>
                <a:rPr lang="en-US" dirty="0" err="1">
                  <a:latin typeface="Times"/>
                  <a:cs typeface="Times"/>
                </a:rPr>
                <a:t>Ijjas</a:t>
              </a:r>
              <a:r>
                <a:rPr lang="en-US" dirty="0">
                  <a:latin typeface="Times"/>
                  <a:cs typeface="Times"/>
                </a:rPr>
                <a:t>, Steinhardt and </a:t>
              </a:r>
              <a:r>
                <a:rPr lang="en-US" dirty="0" smtClean="0">
                  <a:latin typeface="Times"/>
                  <a:cs typeface="Times"/>
                </a:rPr>
                <a:t>Loeb (2017)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47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74929" y="1175657"/>
            <a:ext cx="3085128" cy="486229"/>
          </a:xfrm>
          <a:custGeom>
            <a:avLst/>
            <a:gdLst>
              <a:gd name="connsiteX0" fmla="*/ 87085 w 2975428"/>
              <a:gd name="connsiteY0" fmla="*/ 0 h 486229"/>
              <a:gd name="connsiteX1" fmla="*/ 2852057 w 2975428"/>
              <a:gd name="connsiteY1" fmla="*/ 239486 h 486229"/>
              <a:gd name="connsiteX2" fmla="*/ 2975428 w 2975428"/>
              <a:gd name="connsiteY2" fmla="*/ 413657 h 486229"/>
              <a:gd name="connsiteX3" fmla="*/ 0 w 2975428"/>
              <a:gd name="connsiteY3" fmla="*/ 486229 h 486229"/>
              <a:gd name="connsiteX4" fmla="*/ 87085 w 2975428"/>
              <a:gd name="connsiteY4" fmla="*/ 0 h 48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428" h="486229">
                <a:moveTo>
                  <a:pt x="87085" y="0"/>
                </a:moveTo>
                <a:lnTo>
                  <a:pt x="2852057" y="239486"/>
                </a:lnTo>
                <a:lnTo>
                  <a:pt x="2975428" y="413657"/>
                </a:lnTo>
                <a:lnTo>
                  <a:pt x="0" y="486229"/>
                </a:lnTo>
                <a:lnTo>
                  <a:pt x="87085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V="1">
            <a:off x="274929" y="242406"/>
            <a:ext cx="8108795" cy="73177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82"/>
            <a:ext cx="7651731" cy="857994"/>
          </a:xfrm>
        </p:spPr>
        <p:txBody>
          <a:bodyPr/>
          <a:lstStyle/>
          <a:p>
            <a:r>
              <a:rPr lang="en-US" dirty="0" smtClean="0"/>
              <a:t>Prediction IS possible, but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886" y="1224002"/>
            <a:ext cx="3737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The governing</a:t>
            </a:r>
            <a:r>
              <a:rPr lang="en-US" sz="2000" dirty="0" smtClean="0">
                <a:latin typeface="Times"/>
                <a:cs typeface="Times"/>
              </a:rPr>
              <a:t> inductive logic</a:t>
            </a:r>
            <a:r>
              <a:rPr lang="en-US" dirty="0" smtClean="0">
                <a:latin typeface="Times"/>
                <a:cs typeface="Times"/>
              </a:rPr>
              <a:t> is the weaker “infinite lottery” logic.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447743"/>
            <a:ext cx="400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 counting argument is readily adapted to establish the applicability of this logic.</a:t>
            </a:r>
          </a:p>
        </p:txBody>
      </p:sp>
      <p:pic>
        <p:nvPicPr>
          <p:cNvPr id="12" name="Picture 11" descr="odd eve ag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3984"/>
            <a:ext cx="4095206" cy="31223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4884057" y="1418771"/>
            <a:ext cx="3802743" cy="1332299"/>
            <a:chOff x="4884057" y="1418771"/>
            <a:chExt cx="3802743" cy="1332299"/>
          </a:xfrm>
        </p:grpSpPr>
        <p:sp>
          <p:nvSpPr>
            <p:cNvPr id="17" name="Freeform 16"/>
            <p:cNvSpPr/>
            <p:nvPr/>
          </p:nvSpPr>
          <p:spPr>
            <a:xfrm>
              <a:off x="4884057" y="1418771"/>
              <a:ext cx="2975428" cy="486229"/>
            </a:xfrm>
            <a:custGeom>
              <a:avLst/>
              <a:gdLst>
                <a:gd name="connsiteX0" fmla="*/ 87085 w 2975428"/>
                <a:gd name="connsiteY0" fmla="*/ 0 h 486229"/>
                <a:gd name="connsiteX1" fmla="*/ 2852057 w 2975428"/>
                <a:gd name="connsiteY1" fmla="*/ 239486 h 486229"/>
                <a:gd name="connsiteX2" fmla="*/ 2975428 w 2975428"/>
                <a:gd name="connsiteY2" fmla="*/ 413657 h 486229"/>
                <a:gd name="connsiteX3" fmla="*/ 0 w 2975428"/>
                <a:gd name="connsiteY3" fmla="*/ 486229 h 486229"/>
                <a:gd name="connsiteX4" fmla="*/ 87085 w 2975428"/>
                <a:gd name="connsiteY4" fmla="*/ 0 h 48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428" h="486229">
                  <a:moveTo>
                    <a:pt x="87085" y="0"/>
                  </a:moveTo>
                  <a:lnTo>
                    <a:pt x="2852057" y="239486"/>
                  </a:lnTo>
                  <a:lnTo>
                    <a:pt x="2975428" y="413657"/>
                  </a:lnTo>
                  <a:lnTo>
                    <a:pt x="0" y="486229"/>
                  </a:lnTo>
                  <a:lnTo>
                    <a:pt x="870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43714" y="1458408"/>
              <a:ext cx="364308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The predictions </a:t>
              </a:r>
              <a:r>
                <a:rPr lang="en-US" sz="2000" dirty="0" smtClean="0">
                  <a:latin typeface="Times"/>
                  <a:cs typeface="Times"/>
                </a:rPr>
                <a:t>are negative.</a:t>
              </a:r>
              <a:r>
                <a:rPr lang="en-US" dirty="0" smtClean="0">
                  <a:latin typeface="Times"/>
                  <a:cs typeface="Times"/>
                </a:rPr>
                <a:t> The best we get is that </a:t>
              </a:r>
              <a:r>
                <a:rPr lang="en-US" i="1" dirty="0" smtClean="0">
                  <a:latin typeface="Times"/>
                  <a:cs typeface="Times"/>
                </a:rPr>
                <a:t>like</a:t>
              </a:r>
              <a:r>
                <a:rPr lang="en-US" dirty="0" smtClean="0">
                  <a:latin typeface="Times"/>
                  <a:cs typeface="Times"/>
                </a:rPr>
                <a:t> and </a:t>
              </a:r>
              <a:r>
                <a:rPr lang="en-US" i="1" dirty="0" smtClean="0">
                  <a:latin typeface="Times"/>
                  <a:cs typeface="Times"/>
                </a:rPr>
                <a:t>unlike</a:t>
              </a:r>
              <a:r>
                <a:rPr lang="en-US" dirty="0" smtClean="0">
                  <a:latin typeface="Times"/>
                  <a:cs typeface="Times"/>
                </a:rPr>
                <a:t> have equal chance in the sense of the infinite lottery logic.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1" y="2850244"/>
            <a:ext cx="3505199" cy="3454079"/>
            <a:chOff x="5334001" y="2850244"/>
            <a:chExt cx="3505199" cy="3454079"/>
          </a:xfrm>
        </p:grpSpPr>
        <p:sp>
          <p:nvSpPr>
            <p:cNvPr id="10" name="TextBox 9"/>
            <p:cNvSpPr txBox="1"/>
            <p:nvPr/>
          </p:nvSpPr>
          <p:spPr>
            <a:xfrm>
              <a:off x="5334001" y="5103994"/>
              <a:ext cx="3505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Analogy in probability: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No run of </a:t>
              </a:r>
              <a:r>
                <a:rPr lang="en-US" b="1" i="1" dirty="0" smtClean="0">
                  <a:solidFill>
                    <a:srgbClr val="FF0000"/>
                  </a:solidFill>
                  <a:latin typeface="Times"/>
                  <a:cs typeface="Times"/>
                </a:rPr>
                <a:t>red</a:t>
              </a:r>
              <a:r>
                <a:rPr lang="en-US" dirty="0" smtClean="0">
                  <a:latin typeface="Times"/>
                  <a:cs typeface="Times"/>
                </a:rPr>
                <a:t>, no matter how long, is of any use in predicting the next outcome.</a:t>
              </a:r>
            </a:p>
          </p:txBody>
        </p:sp>
        <p:pic>
          <p:nvPicPr>
            <p:cNvPr id="14" name="Picture 13" descr="Roulett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829" y="2850244"/>
              <a:ext cx="2865120" cy="1905000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195240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876811" y="1733881"/>
            <a:ext cx="7241787" cy="4353658"/>
            <a:chOff x="876811" y="1733881"/>
            <a:chExt cx="7241787" cy="4353658"/>
          </a:xfrm>
        </p:grpSpPr>
        <p:sp>
          <p:nvSpPr>
            <p:cNvPr id="33" name="Freeform 32"/>
            <p:cNvSpPr/>
            <p:nvPr/>
          </p:nvSpPr>
          <p:spPr>
            <a:xfrm>
              <a:off x="2320982" y="1733881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786926" y="1741242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848414" y="1733881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452524" y="3749473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844409" y="3742216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07267" y="3742216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6811" y="1733985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73288" y="1677136"/>
            <a:ext cx="7510884" cy="4564059"/>
            <a:chOff x="725728" y="1693277"/>
            <a:chExt cx="7510884" cy="4564059"/>
          </a:xfrm>
        </p:grpSpPr>
        <p:sp>
          <p:nvSpPr>
            <p:cNvPr id="112" name="Freeform 111"/>
            <p:cNvSpPr/>
            <p:nvPr/>
          </p:nvSpPr>
          <p:spPr>
            <a:xfrm>
              <a:off x="725728" y="1693277"/>
              <a:ext cx="7510884" cy="4564059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244206" y="3040244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15" name="Oval 11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049161" y="3303822"/>
              <a:ext cx="391197" cy="391197"/>
              <a:chOff x="2541642" y="524656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8" name="Oval 117"/>
              <p:cNvSpPr/>
              <p:nvPr/>
            </p:nvSpPr>
            <p:spPr>
              <a:xfrm>
                <a:off x="2541642" y="524656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627166" y="593893"/>
                <a:ext cx="329877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881901" y="2087728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21" name="Oval 120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891794" y="278206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24" name="Oval 123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439804" y="4344902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27" name="Oval 12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122261" y="4659298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30" name="Oval 129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816070" y="5434431"/>
              <a:ext cx="391197" cy="391197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33" name="Oval 13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0" name="Freeform 9"/>
          <p:cNvSpPr/>
          <p:nvPr/>
        </p:nvSpPr>
        <p:spPr>
          <a:xfrm>
            <a:off x="299909" y="168633"/>
            <a:ext cx="8108795" cy="629653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26"/>
            <a:ext cx="7651731" cy="857994"/>
          </a:xfrm>
        </p:spPr>
        <p:txBody>
          <a:bodyPr/>
          <a:lstStyle/>
          <a:p>
            <a:r>
              <a:rPr lang="en-US" dirty="0" smtClean="0"/>
              <a:t>Frequencies?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605" y="892709"/>
            <a:ext cx="376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Divide the eternally inflating universe into very many—N—sectors.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1451" y="5380972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1451" y="3639809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16" name="Oval 1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85852" y="262742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19" name="Oval 18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81451" y="190940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20706" y="471876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58015" y="4557121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8" name="Oval 2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44141" y="3296003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75498" y="472882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35" name="Oval 3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88312" y="198575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38" name="Oval 3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25621" y="293760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13301" y="227596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44" name="Oval 43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55196" y="4067291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47" name="Oval 4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10989" y="5162853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0" name="Oval 4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88312" y="329589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53" name="Oval 52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90978" y="5445120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57" name="Oval 5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89973" y="263468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60" name="Oval 5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28730" y="390245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63" name="Oval 6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79245" y="2283327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66" name="Oval 65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31685" y="465457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69" name="Oval 68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954256" y="4854897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2" name="Oval 7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54256" y="3303260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75" name="Oval 7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52466" y="543775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79" name="Oval 78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15744" y="1877029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82" name="Oval 8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8465" y="270377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85" name="Oval 8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542658" y="2194802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88" name="Oval 87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101976" y="475123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91" name="Oval 90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406941" y="4011592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4" name="Oval 9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015744" y="338730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97" name="Oval 9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61551" y="5880787"/>
            <a:ext cx="6311246" cy="798728"/>
            <a:chOff x="1361551" y="5880787"/>
            <a:chExt cx="6311246" cy="798728"/>
          </a:xfrm>
        </p:grpSpPr>
        <p:sp>
          <p:nvSpPr>
            <p:cNvPr id="102" name="TextBox 101"/>
            <p:cNvSpPr txBox="1"/>
            <p:nvPr/>
          </p:nvSpPr>
          <p:spPr>
            <a:xfrm>
              <a:off x="1361551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88078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2</a:t>
              </a:r>
              <a:endPara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75480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36660" y="588078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…</a:t>
              </a:r>
              <a:endPara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154732" y="6028425"/>
              <a:ext cx="518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N</a:t>
              </a:r>
              <a:endPara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249596" y="892709"/>
            <a:ext cx="7437204" cy="4563341"/>
            <a:chOff x="1249596" y="892709"/>
            <a:chExt cx="7437204" cy="4563341"/>
          </a:xfrm>
        </p:grpSpPr>
        <p:sp>
          <p:nvSpPr>
            <p:cNvPr id="107" name="Explosion 1 106"/>
            <p:cNvSpPr/>
            <p:nvPr/>
          </p:nvSpPr>
          <p:spPr>
            <a:xfrm>
              <a:off x="1249596" y="3336065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xplosion 1 107"/>
            <p:cNvSpPr/>
            <p:nvPr/>
          </p:nvSpPr>
          <p:spPr>
            <a:xfrm>
              <a:off x="2727307" y="4422240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xplosion 1 108"/>
            <p:cNvSpPr/>
            <p:nvPr/>
          </p:nvSpPr>
          <p:spPr>
            <a:xfrm>
              <a:off x="3626623" y="2997196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xplosion 1 109"/>
            <p:cNvSpPr/>
            <p:nvPr/>
          </p:nvSpPr>
          <p:spPr>
            <a:xfrm>
              <a:off x="7067028" y="3695019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244206" y="892709"/>
              <a:ext cx="34425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Pick one in </a:t>
              </a:r>
              <a:r>
                <a:rPr lang="en-US" dirty="0" smtClean="0">
                  <a:latin typeface="Times"/>
                  <a:cs typeface="Times"/>
                </a:rPr>
                <a:t>each</a:t>
              </a:r>
            </a:p>
            <a:p>
              <a:r>
                <a:rPr lang="en-US" sz="1600" dirty="0" smtClean="0">
                  <a:latin typeface="Times"/>
                  <a:cs typeface="Times"/>
                </a:rPr>
                <a:t>(</a:t>
              </a:r>
              <a:r>
                <a:rPr lang="en-US" sz="1600" dirty="0">
                  <a:latin typeface="Times"/>
                  <a:cs typeface="Times"/>
                </a:rPr>
                <a:t>following infinite lottery rules</a:t>
              </a:r>
              <a:r>
                <a:rPr lang="en-US" sz="1600" dirty="0" smtClean="0">
                  <a:latin typeface="Times"/>
                  <a:cs typeface="Times"/>
                </a:rPr>
                <a:t>)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62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99909" y="168633"/>
            <a:ext cx="8108795" cy="629653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26"/>
            <a:ext cx="7651731" cy="857994"/>
          </a:xfrm>
        </p:spPr>
        <p:txBody>
          <a:bodyPr/>
          <a:lstStyle/>
          <a:p>
            <a:r>
              <a:rPr lang="en-US" dirty="0" smtClean="0"/>
              <a:t>Frequencies?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605" y="892709"/>
            <a:ext cx="376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Divide the eternally inflating universe into very many—N—sectors.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244206" y="892709"/>
            <a:ext cx="3442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Pick one in </a:t>
            </a:r>
            <a:r>
              <a:rPr lang="en-US" dirty="0" smtClean="0">
                <a:latin typeface="Times"/>
                <a:cs typeface="Times"/>
              </a:rPr>
              <a:t>each</a:t>
            </a:r>
          </a:p>
          <a:p>
            <a:r>
              <a:rPr lang="en-US" sz="1600" dirty="0" smtClean="0">
                <a:latin typeface="Times"/>
                <a:cs typeface="Times"/>
              </a:rPr>
              <a:t>(</a:t>
            </a:r>
            <a:r>
              <a:rPr lang="en-US" sz="1600" dirty="0">
                <a:latin typeface="Times"/>
                <a:cs typeface="Times"/>
              </a:rPr>
              <a:t>following infinite lottery rules</a:t>
            </a:r>
            <a:r>
              <a:rPr lang="en-US" sz="1600" dirty="0" smtClean="0">
                <a:latin typeface="Times"/>
                <a:cs typeface="Times"/>
              </a:rPr>
              <a:t>)</a:t>
            </a:r>
            <a:r>
              <a:rPr lang="en-US" sz="1600" dirty="0">
                <a:latin typeface="Times"/>
                <a:cs typeface="Times"/>
              </a:rPr>
              <a:t>.</a:t>
            </a:r>
          </a:p>
        </p:txBody>
      </p:sp>
      <p:sp>
        <p:nvSpPr>
          <p:cNvPr id="141" name="Freeform 140"/>
          <p:cNvSpPr/>
          <p:nvPr/>
        </p:nvSpPr>
        <p:spPr>
          <a:xfrm>
            <a:off x="471714" y="2082800"/>
            <a:ext cx="3977886" cy="2885413"/>
          </a:xfrm>
          <a:custGeom>
            <a:avLst/>
            <a:gdLst>
              <a:gd name="connsiteX0" fmla="*/ 471715 w 3795486"/>
              <a:gd name="connsiteY0" fmla="*/ 0 h 2873829"/>
              <a:gd name="connsiteX1" fmla="*/ 3795486 w 3795486"/>
              <a:gd name="connsiteY1" fmla="*/ 130629 h 2873829"/>
              <a:gd name="connsiteX2" fmla="*/ 3780972 w 3795486"/>
              <a:gd name="connsiteY2" fmla="*/ 2873829 h 2873829"/>
              <a:gd name="connsiteX3" fmla="*/ 0 w 3795486"/>
              <a:gd name="connsiteY3" fmla="*/ 2627086 h 2873829"/>
              <a:gd name="connsiteX4" fmla="*/ 471715 w 3795486"/>
              <a:gd name="connsiteY4" fmla="*/ 0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5486" h="2873829">
                <a:moveTo>
                  <a:pt x="471715" y="0"/>
                </a:moveTo>
                <a:lnTo>
                  <a:pt x="3795486" y="130629"/>
                </a:lnTo>
                <a:lnTo>
                  <a:pt x="3780972" y="2873829"/>
                </a:lnTo>
                <a:lnTo>
                  <a:pt x="0" y="2627086"/>
                </a:lnTo>
                <a:lnTo>
                  <a:pt x="471715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3893037" y="2006301"/>
            <a:ext cx="55656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 smtClean="0">
              <a:latin typeface="Times"/>
              <a:cs typeface="Times"/>
            </a:endParaRPr>
          </a:p>
          <a:p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>
                <a:latin typeface="Times"/>
                <a:cs typeface="Times"/>
              </a:rPr>
              <a:t>∞</a:t>
            </a:r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V</a:t>
            </a:r>
            <a:r>
              <a:rPr lang="en-US" sz="2400" baseline="-25000" dirty="0" smtClean="0">
                <a:latin typeface="Times"/>
                <a:cs typeface="Times"/>
              </a:rPr>
              <a:t>∞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19921" y="2050973"/>
            <a:ext cx="3455656" cy="2810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 smtClean="0">
                <a:latin typeface="Times"/>
                <a:cs typeface="Times"/>
              </a:rPr>
              <a:t>Chance (0 </a:t>
            </a:r>
            <a:r>
              <a:rPr lang="en-US" i="1" dirty="0" smtClean="0">
                <a:latin typeface="Times"/>
                <a:cs typeface="Times"/>
              </a:rPr>
              <a:t>like</a:t>
            </a:r>
            <a:r>
              <a:rPr lang="en-US" dirty="0" smtClean="0">
                <a:latin typeface="Times"/>
                <a:cs typeface="Times"/>
              </a:rPr>
              <a:t> in N sectors)        =</a:t>
            </a:r>
          </a:p>
          <a:p>
            <a:pPr>
              <a:lnSpc>
                <a:spcPts val="2660"/>
              </a:lnSpc>
            </a:pPr>
            <a:r>
              <a:rPr lang="en-US" dirty="0" smtClean="0">
                <a:latin typeface="Times"/>
                <a:cs typeface="Times"/>
              </a:rPr>
              <a:t>Chance (1 </a:t>
            </a:r>
            <a:r>
              <a:rPr lang="en-US" i="1" dirty="0">
                <a:latin typeface="Times"/>
                <a:cs typeface="Times"/>
              </a:rPr>
              <a:t>like</a:t>
            </a:r>
            <a:r>
              <a:rPr lang="en-US" dirty="0">
                <a:latin typeface="Times"/>
                <a:cs typeface="Times"/>
              </a:rPr>
              <a:t> in </a:t>
            </a:r>
            <a:r>
              <a:rPr lang="en-US" dirty="0" smtClean="0">
                <a:latin typeface="Times"/>
                <a:cs typeface="Times"/>
              </a:rPr>
              <a:t>N </a:t>
            </a:r>
            <a:r>
              <a:rPr lang="en-US" dirty="0">
                <a:latin typeface="Times"/>
                <a:cs typeface="Times"/>
              </a:rPr>
              <a:t>sectors)        </a:t>
            </a:r>
            <a:r>
              <a:rPr lang="en-US" dirty="0" smtClean="0">
                <a:latin typeface="Times"/>
                <a:cs typeface="Times"/>
              </a:rPr>
              <a:t>=</a:t>
            </a:r>
            <a:endParaRPr lang="en-US" dirty="0">
              <a:latin typeface="Times"/>
              <a:cs typeface="Times"/>
            </a:endParaRPr>
          </a:p>
          <a:p>
            <a:pPr>
              <a:lnSpc>
                <a:spcPts val="2660"/>
              </a:lnSpc>
            </a:pPr>
            <a:r>
              <a:rPr lang="en-US" dirty="0" smtClean="0">
                <a:latin typeface="Times"/>
                <a:cs typeface="Times"/>
              </a:rPr>
              <a:t>Chance (2 </a:t>
            </a:r>
            <a:r>
              <a:rPr lang="en-US" i="1" dirty="0">
                <a:latin typeface="Times"/>
                <a:cs typeface="Times"/>
              </a:rPr>
              <a:t>like</a:t>
            </a:r>
            <a:r>
              <a:rPr lang="en-US" dirty="0">
                <a:latin typeface="Times"/>
                <a:cs typeface="Times"/>
              </a:rPr>
              <a:t> in </a:t>
            </a:r>
            <a:r>
              <a:rPr lang="en-US" dirty="0" smtClean="0">
                <a:latin typeface="Times"/>
                <a:cs typeface="Times"/>
              </a:rPr>
              <a:t>N </a:t>
            </a:r>
            <a:r>
              <a:rPr lang="en-US" dirty="0">
                <a:latin typeface="Times"/>
                <a:cs typeface="Times"/>
              </a:rPr>
              <a:t>sectors)        </a:t>
            </a:r>
            <a:r>
              <a:rPr lang="en-US" dirty="0" smtClean="0">
                <a:latin typeface="Times"/>
                <a:cs typeface="Times"/>
              </a:rPr>
              <a:t>=</a:t>
            </a:r>
          </a:p>
          <a:p>
            <a:pPr>
              <a:lnSpc>
                <a:spcPts val="2660"/>
              </a:lnSpc>
            </a:pP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  <a:p>
            <a:pPr>
              <a:lnSpc>
                <a:spcPts val="2660"/>
              </a:lnSpc>
            </a:pPr>
            <a:r>
              <a:rPr lang="en-US" dirty="0" smtClean="0">
                <a:latin typeface="Times"/>
                <a:cs typeface="Times"/>
              </a:rPr>
              <a:t>Chance (N/2 </a:t>
            </a:r>
            <a:r>
              <a:rPr lang="en-US" i="1" dirty="0">
                <a:latin typeface="Times"/>
                <a:cs typeface="Times"/>
              </a:rPr>
              <a:t>like</a:t>
            </a:r>
            <a:r>
              <a:rPr lang="en-US" dirty="0">
                <a:latin typeface="Times"/>
                <a:cs typeface="Times"/>
              </a:rPr>
              <a:t> in </a:t>
            </a:r>
            <a:r>
              <a:rPr lang="en-US" dirty="0" smtClean="0">
                <a:latin typeface="Times"/>
                <a:cs typeface="Times"/>
              </a:rPr>
              <a:t>N </a:t>
            </a:r>
            <a:r>
              <a:rPr lang="en-US" dirty="0">
                <a:latin typeface="Times"/>
                <a:cs typeface="Times"/>
              </a:rPr>
              <a:t>sectors)     </a:t>
            </a:r>
            <a:r>
              <a:rPr lang="en-US" dirty="0" smtClean="0">
                <a:latin typeface="Times"/>
                <a:cs typeface="Times"/>
              </a:rPr>
              <a:t>=</a:t>
            </a:r>
          </a:p>
          <a:p>
            <a:pPr>
              <a:lnSpc>
                <a:spcPts val="2660"/>
              </a:lnSpc>
            </a:pP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  <a:p>
            <a:pPr>
              <a:lnSpc>
                <a:spcPts val="2660"/>
              </a:lnSpc>
            </a:pPr>
            <a:r>
              <a:rPr lang="en-US" dirty="0">
                <a:latin typeface="Times"/>
                <a:cs typeface="Times"/>
              </a:rPr>
              <a:t>Chance </a:t>
            </a:r>
            <a:r>
              <a:rPr lang="en-US" dirty="0" smtClean="0">
                <a:latin typeface="Times"/>
                <a:cs typeface="Times"/>
              </a:rPr>
              <a:t>(N-1 </a:t>
            </a:r>
            <a:r>
              <a:rPr lang="en-US" i="1" dirty="0">
                <a:latin typeface="Times"/>
                <a:cs typeface="Times"/>
              </a:rPr>
              <a:t>like</a:t>
            </a:r>
            <a:r>
              <a:rPr lang="en-US" dirty="0">
                <a:latin typeface="Times"/>
                <a:cs typeface="Times"/>
              </a:rPr>
              <a:t> in N sectors)     </a:t>
            </a:r>
            <a:r>
              <a:rPr lang="en-US" dirty="0" smtClean="0">
                <a:latin typeface="Times"/>
                <a:cs typeface="Times"/>
              </a:rPr>
              <a:t>=</a:t>
            </a:r>
            <a:endParaRPr lang="en-US" dirty="0">
              <a:latin typeface="Times"/>
              <a:cs typeface="Times"/>
            </a:endParaRPr>
          </a:p>
          <a:p>
            <a:pPr>
              <a:lnSpc>
                <a:spcPts val="2660"/>
              </a:lnSpc>
            </a:pPr>
            <a:r>
              <a:rPr lang="en-US" dirty="0">
                <a:latin typeface="Times"/>
                <a:cs typeface="Times"/>
              </a:rPr>
              <a:t>Chance </a:t>
            </a:r>
            <a:r>
              <a:rPr lang="en-US" dirty="0" smtClean="0">
                <a:latin typeface="Times"/>
                <a:cs typeface="Times"/>
              </a:rPr>
              <a:t>(N </a:t>
            </a:r>
            <a:r>
              <a:rPr lang="en-US" i="1" dirty="0">
                <a:latin typeface="Times"/>
                <a:cs typeface="Times"/>
              </a:rPr>
              <a:t>like</a:t>
            </a:r>
            <a:r>
              <a:rPr lang="en-US" dirty="0">
                <a:latin typeface="Times"/>
                <a:cs typeface="Times"/>
              </a:rPr>
              <a:t> in N sectors)         </a:t>
            </a:r>
            <a:r>
              <a:rPr lang="en-US" dirty="0" smtClean="0">
                <a:latin typeface="Times"/>
                <a:cs typeface="Times"/>
              </a:rPr>
              <a:t>=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110604" y="2619457"/>
            <a:ext cx="28851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 logic provides</a:t>
            </a:r>
          </a:p>
          <a:p>
            <a:r>
              <a:rPr lang="en-US" sz="2400" dirty="0" smtClean="0">
                <a:latin typeface="Times"/>
                <a:cs typeface="Times"/>
              </a:rPr>
              <a:t>no expectation that frequencies of </a:t>
            </a:r>
            <a:r>
              <a:rPr lang="en-US" sz="2400" i="1" dirty="0" smtClean="0">
                <a:latin typeface="Times"/>
                <a:cs typeface="Times"/>
              </a:rPr>
              <a:t>like </a:t>
            </a:r>
            <a:r>
              <a:rPr lang="en-US" sz="2400" dirty="0" smtClean="0">
                <a:latin typeface="Times"/>
                <a:cs typeface="Times"/>
              </a:rPr>
              <a:t>draws will mass around N/2.</a:t>
            </a: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1908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404639" y="766029"/>
            <a:ext cx="5643600" cy="500404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902" y="1249262"/>
            <a:ext cx="4944932" cy="3043782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/>
              <a:t>Conclusion</a:t>
            </a:r>
            <a:br>
              <a:rPr lang="en-US" sz="8000" dirty="0" smtClean="0"/>
            </a:br>
            <a:r>
              <a:rPr lang="en-US" dirty="0" smtClean="0"/>
              <a:t>How to think about infinite </a:t>
            </a:r>
            <a:r>
              <a:rPr lang="en-US" smtClean="0"/>
              <a:t>lottery chances.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638629" y="878114"/>
            <a:ext cx="7470302" cy="2097315"/>
          </a:xfrm>
          <a:custGeom>
            <a:avLst/>
            <a:gdLst>
              <a:gd name="connsiteX0" fmla="*/ 370114 w 6662057"/>
              <a:gd name="connsiteY0" fmla="*/ 0 h 2097315"/>
              <a:gd name="connsiteX1" fmla="*/ 6662057 w 6662057"/>
              <a:gd name="connsiteY1" fmla="*/ 137886 h 2097315"/>
              <a:gd name="connsiteX2" fmla="*/ 6618514 w 6662057"/>
              <a:gd name="connsiteY2" fmla="*/ 2097315 h 2097315"/>
              <a:gd name="connsiteX3" fmla="*/ 0 w 6662057"/>
              <a:gd name="connsiteY3" fmla="*/ 1828800 h 2097315"/>
              <a:gd name="connsiteX4" fmla="*/ 370114 w 6662057"/>
              <a:gd name="connsiteY4" fmla="*/ 0 h 209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7" h="2097315">
                <a:moveTo>
                  <a:pt x="370114" y="0"/>
                </a:moveTo>
                <a:lnTo>
                  <a:pt x="6662057" y="137886"/>
                </a:lnTo>
                <a:lnTo>
                  <a:pt x="6618514" y="2097315"/>
                </a:lnTo>
                <a:lnTo>
                  <a:pt x="0" y="1828800"/>
                </a:lnTo>
                <a:lnTo>
                  <a:pt x="370114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99886"/>
            <a:ext cx="28959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Times"/>
                <a:cs typeface="Times"/>
              </a:rPr>
              <a:t>Inductive inference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2945" y="658291"/>
            <a:ext cx="1056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"/>
                <a:cs typeface="Times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3544" y="1001486"/>
            <a:ext cx="36938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"/>
                <a:cs typeface="Times"/>
              </a:rPr>
              <a:t>Probabilistic reasoning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4125" y="2815336"/>
            <a:ext cx="7613305" cy="3783720"/>
            <a:chOff x="1204125" y="2815336"/>
            <a:chExt cx="7613305" cy="3783720"/>
          </a:xfrm>
        </p:grpSpPr>
        <p:pic>
          <p:nvPicPr>
            <p:cNvPr id="10" name="Picture 9" descr="JDN frown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172" y="2815336"/>
              <a:ext cx="3944258" cy="37837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4125" y="3483428"/>
              <a:ext cx="429798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Times"/>
                  <a:cs typeface="Times"/>
                </a:rPr>
                <a:t>Not always!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36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>
            <a:off x="202357" y="253586"/>
            <a:ext cx="6641129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48" y="274639"/>
            <a:ext cx="6792686" cy="857994"/>
          </a:xfrm>
        </p:spPr>
        <p:txBody>
          <a:bodyPr/>
          <a:lstStyle/>
          <a:p>
            <a:r>
              <a:rPr lang="en-US" dirty="0" smtClean="0"/>
              <a:t>Probabilities: The Hard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22514" y="1429657"/>
            <a:ext cx="3149600" cy="732972"/>
            <a:chOff x="522514" y="1429657"/>
            <a:chExt cx="3149600" cy="732972"/>
          </a:xfrm>
        </p:grpSpPr>
        <p:sp>
          <p:nvSpPr>
            <p:cNvPr id="56" name="Freeform 55"/>
            <p:cNvSpPr/>
            <p:nvPr/>
          </p:nvSpPr>
          <p:spPr>
            <a:xfrm>
              <a:off x="551543" y="1429657"/>
              <a:ext cx="3120571" cy="732972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2514" y="1502690"/>
              <a:ext cx="23962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Probability very near 1:</a:t>
              </a:r>
            </a:p>
            <a:p>
              <a:pPr algn="r"/>
              <a:r>
                <a:rPr lang="en-US" i="1" dirty="0" err="1" smtClean="0">
                  <a:latin typeface="Times"/>
                  <a:cs typeface="Times"/>
                </a:rPr>
                <a:t>fapp</a:t>
              </a:r>
              <a:r>
                <a:rPr lang="en-US" dirty="0" smtClean="0">
                  <a:latin typeface="Times"/>
                  <a:cs typeface="Times"/>
                </a:rPr>
                <a:t>, will occur.</a:t>
              </a:r>
              <a:endParaRPr lang="en-US" i="1" dirty="0" smtClean="0">
                <a:latin typeface="Times"/>
                <a:cs typeface="Time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06342" y="464457"/>
            <a:ext cx="1741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"/>
                <a:cs typeface="Times"/>
              </a:rPr>
              <a:t>fapp</a:t>
            </a:r>
            <a:r>
              <a:rPr lang="en-US" sz="1600" dirty="0" smtClean="0">
                <a:latin typeface="Times"/>
                <a:cs typeface="Times"/>
              </a:rPr>
              <a:t> = “for all practical purposes.</a:t>
            </a:r>
            <a:endParaRPr lang="en-US" sz="1600" i="1" dirty="0" smtClean="0">
              <a:latin typeface="Times"/>
              <a:cs typeface="Time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55600" y="1937657"/>
            <a:ext cx="3236686" cy="3773714"/>
            <a:chOff x="355600" y="1937657"/>
            <a:chExt cx="3236686" cy="3773714"/>
          </a:xfrm>
        </p:grpSpPr>
        <p:sp>
          <p:nvSpPr>
            <p:cNvPr id="58" name="Freeform 57"/>
            <p:cNvSpPr/>
            <p:nvPr/>
          </p:nvSpPr>
          <p:spPr>
            <a:xfrm>
              <a:off x="355600" y="1937657"/>
              <a:ext cx="3236686" cy="3773714"/>
            </a:xfrm>
            <a:custGeom>
              <a:avLst/>
              <a:gdLst>
                <a:gd name="connsiteX0" fmla="*/ 3207657 w 3236686"/>
                <a:gd name="connsiteY0" fmla="*/ 0 h 3773714"/>
                <a:gd name="connsiteX1" fmla="*/ 3236686 w 3236686"/>
                <a:gd name="connsiteY1" fmla="*/ 3773714 h 3773714"/>
                <a:gd name="connsiteX2" fmla="*/ 58057 w 3236686"/>
                <a:gd name="connsiteY2" fmla="*/ 2387600 h 3773714"/>
                <a:gd name="connsiteX3" fmla="*/ 0 w 3236686"/>
                <a:gd name="connsiteY3" fmla="*/ 1545772 h 3773714"/>
                <a:gd name="connsiteX4" fmla="*/ 3207657 w 3236686"/>
                <a:gd name="connsiteY4" fmla="*/ 0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686" h="3773714">
                  <a:moveTo>
                    <a:pt x="3207657" y="0"/>
                  </a:moveTo>
                  <a:lnTo>
                    <a:pt x="3236686" y="3773714"/>
                  </a:lnTo>
                  <a:lnTo>
                    <a:pt x="58057" y="2387600"/>
                  </a:lnTo>
                  <a:lnTo>
                    <a:pt x="0" y="1545772"/>
                  </a:lnTo>
                  <a:lnTo>
                    <a:pt x="320765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2514" y="3025835"/>
              <a:ext cx="21771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Intermediate values represent distinct cases. How do we separate </a:t>
              </a:r>
              <a:r>
                <a:rPr lang="en-US" dirty="0" err="1" smtClean="0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dirty="0" smtClean="0">
                  <a:latin typeface="Times"/>
                  <a:cs typeface="Times"/>
                </a:rPr>
                <a:t>= 0.5 from </a:t>
              </a:r>
              <a:r>
                <a:rPr lang="en-US" dirty="0" err="1" smtClean="0">
                  <a:latin typeface="Times"/>
                  <a:cs typeface="Times"/>
                </a:rPr>
                <a:t>Pr</a:t>
              </a:r>
              <a:r>
                <a:rPr lang="en-US" dirty="0" smtClean="0">
                  <a:latin typeface="Times"/>
                  <a:cs typeface="Times"/>
                </a:rPr>
                <a:t> = 0.6?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140201" y="1714500"/>
            <a:ext cx="3066141" cy="3380014"/>
            <a:chOff x="4140201" y="1714500"/>
            <a:chExt cx="3066141" cy="3380014"/>
          </a:xfrm>
        </p:grpSpPr>
        <p:sp>
          <p:nvSpPr>
            <p:cNvPr id="54" name="Bent-Up Arrow 53"/>
            <p:cNvSpPr/>
            <p:nvPr/>
          </p:nvSpPr>
          <p:spPr>
            <a:xfrm>
              <a:off x="4140201" y="1714500"/>
              <a:ext cx="471714" cy="2243244"/>
            </a:xfrm>
            <a:prstGeom prst="bentUpArrow">
              <a:avLst>
                <a:gd name="adj1" fmla="val 25000"/>
                <a:gd name="adj2" fmla="val 37307"/>
                <a:gd name="adj3" fmla="val 25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267200" y="3860800"/>
              <a:ext cx="2801257" cy="1233714"/>
            </a:xfrm>
            <a:custGeom>
              <a:avLst/>
              <a:gdLst>
                <a:gd name="connsiteX0" fmla="*/ 116114 w 2801257"/>
                <a:gd name="connsiteY0" fmla="*/ 0 h 1233714"/>
                <a:gd name="connsiteX1" fmla="*/ 2801257 w 2801257"/>
                <a:gd name="connsiteY1" fmla="*/ 195943 h 1233714"/>
                <a:gd name="connsiteX2" fmla="*/ 2605314 w 2801257"/>
                <a:gd name="connsiteY2" fmla="*/ 1233714 h 1233714"/>
                <a:gd name="connsiteX3" fmla="*/ 2532743 w 2801257"/>
                <a:gd name="connsiteY3" fmla="*/ 1226457 h 1233714"/>
                <a:gd name="connsiteX4" fmla="*/ 0 w 2801257"/>
                <a:gd name="connsiteY4" fmla="*/ 994229 h 1233714"/>
                <a:gd name="connsiteX5" fmla="*/ 116114 w 2801257"/>
                <a:gd name="connsiteY5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1257" h="1233714">
                  <a:moveTo>
                    <a:pt x="116114" y="0"/>
                  </a:moveTo>
                  <a:lnTo>
                    <a:pt x="2801257" y="195943"/>
                  </a:lnTo>
                  <a:lnTo>
                    <a:pt x="2605314" y="1233714"/>
                  </a:lnTo>
                  <a:lnTo>
                    <a:pt x="2532743" y="1226457"/>
                  </a:lnTo>
                  <a:lnTo>
                    <a:pt x="0" y="994229"/>
                  </a:lnTo>
                  <a:lnTo>
                    <a:pt x="11611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86942" y="4041498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"/>
                  <a:cs typeface="Times"/>
                </a:rPr>
                <a:t>Pr</a:t>
              </a:r>
              <a:r>
                <a:rPr lang="en-US" dirty="0" smtClean="0">
                  <a:latin typeface="Times"/>
                  <a:cs typeface="Times"/>
                </a:rPr>
                <a:t> = 0.5: occurs with probability very near 1 in about 50% of many trials.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78830" y="1716435"/>
            <a:ext cx="3140527" cy="1796022"/>
            <a:chOff x="4778830" y="1716435"/>
            <a:chExt cx="3140527" cy="1796022"/>
          </a:xfrm>
        </p:grpSpPr>
        <p:sp>
          <p:nvSpPr>
            <p:cNvPr id="55" name="Bent-Up Arrow 54"/>
            <p:cNvSpPr/>
            <p:nvPr/>
          </p:nvSpPr>
          <p:spPr>
            <a:xfrm>
              <a:off x="4778830" y="1716435"/>
              <a:ext cx="471714" cy="1796022"/>
            </a:xfrm>
            <a:prstGeom prst="bentUpArrow">
              <a:avLst>
                <a:gd name="adj1" fmla="val 25000"/>
                <a:gd name="adj2" fmla="val 37307"/>
                <a:gd name="adj3" fmla="val 25000"/>
              </a:avLst>
            </a:prstGeom>
            <a:solidFill>
              <a:srgbClr val="FFC8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72743" y="2140857"/>
              <a:ext cx="2627086" cy="936172"/>
            </a:xfrm>
            <a:custGeom>
              <a:avLst/>
              <a:gdLst>
                <a:gd name="connsiteX0" fmla="*/ 2627086 w 2627086"/>
                <a:gd name="connsiteY0" fmla="*/ 0 h 936172"/>
                <a:gd name="connsiteX1" fmla="*/ 2627086 w 2627086"/>
                <a:gd name="connsiteY1" fmla="*/ 0 h 936172"/>
                <a:gd name="connsiteX2" fmla="*/ 0 w 2627086"/>
                <a:gd name="connsiteY2" fmla="*/ 21772 h 936172"/>
                <a:gd name="connsiteX3" fmla="*/ 29028 w 2627086"/>
                <a:gd name="connsiteY3" fmla="*/ 732972 h 936172"/>
                <a:gd name="connsiteX4" fmla="*/ 2525486 w 2627086"/>
                <a:gd name="connsiteY4" fmla="*/ 936172 h 936172"/>
                <a:gd name="connsiteX5" fmla="*/ 2627086 w 2627086"/>
                <a:gd name="connsiteY5" fmla="*/ 0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086" h="936172">
                  <a:moveTo>
                    <a:pt x="2627086" y="0"/>
                  </a:moveTo>
                  <a:lnTo>
                    <a:pt x="2627086" y="0"/>
                  </a:lnTo>
                  <a:lnTo>
                    <a:pt x="0" y="21772"/>
                  </a:lnTo>
                  <a:lnTo>
                    <a:pt x="29028" y="732972"/>
                  </a:lnTo>
                  <a:lnTo>
                    <a:pt x="2525486" y="936172"/>
                  </a:lnTo>
                  <a:lnTo>
                    <a:pt x="2627086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87043" y="2080415"/>
              <a:ext cx="2732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"/>
                  <a:cs typeface="Times"/>
                </a:rPr>
                <a:t>Pr</a:t>
              </a:r>
              <a:r>
                <a:rPr lang="en-US" dirty="0" smtClean="0">
                  <a:latin typeface="Times"/>
                  <a:cs typeface="Times"/>
                </a:rPr>
                <a:t> = 0.6: occurs with probability very near 1 in about 60% of many trials.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4629" y="5580095"/>
            <a:ext cx="3338285" cy="708680"/>
            <a:chOff x="384629" y="5580095"/>
            <a:chExt cx="3338285" cy="708680"/>
          </a:xfrm>
        </p:grpSpPr>
        <p:sp>
          <p:nvSpPr>
            <p:cNvPr id="57" name="Freeform 56"/>
            <p:cNvSpPr/>
            <p:nvPr/>
          </p:nvSpPr>
          <p:spPr>
            <a:xfrm flipV="1">
              <a:off x="602343" y="5580095"/>
              <a:ext cx="3120571" cy="708680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4629" y="5580095"/>
              <a:ext cx="23962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Probability very near 0:</a:t>
              </a:r>
            </a:p>
            <a:p>
              <a:r>
                <a:rPr lang="en-US" i="1" dirty="0" err="1" smtClean="0">
                  <a:latin typeface="Times"/>
                  <a:cs typeface="Times"/>
                </a:rPr>
                <a:t>fapp</a:t>
              </a:r>
              <a:r>
                <a:rPr lang="en-US" dirty="0" smtClean="0">
                  <a:latin typeface="Times"/>
                  <a:cs typeface="Times"/>
                </a:rPr>
                <a:t>, will not occur.</a:t>
              </a:r>
              <a:endParaRPr lang="en-US" i="1" dirty="0" smtClean="0">
                <a:latin typeface="Times"/>
                <a:cs typeface="Time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21845" y="1528020"/>
            <a:ext cx="791355" cy="4698406"/>
            <a:chOff x="3221845" y="1528020"/>
            <a:chExt cx="791355" cy="4698406"/>
          </a:xfrm>
        </p:grpSpPr>
        <p:grpSp>
          <p:nvGrpSpPr>
            <p:cNvPr id="32" name="Group 31"/>
            <p:cNvGrpSpPr/>
            <p:nvPr/>
          </p:nvGrpSpPr>
          <p:grpSpPr>
            <a:xfrm>
              <a:off x="3664857" y="1714500"/>
              <a:ext cx="348343" cy="4345214"/>
              <a:chOff x="1850571" y="1714500"/>
              <a:chExt cx="348343" cy="434521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007434" y="1741714"/>
                <a:ext cx="17309" cy="4318000"/>
              </a:xfrm>
              <a:custGeom>
                <a:avLst/>
                <a:gdLst>
                  <a:gd name="connsiteX0" fmla="*/ 7257 w 7257"/>
                  <a:gd name="connsiteY0" fmla="*/ 0 h 4318000"/>
                  <a:gd name="connsiteX1" fmla="*/ 0 w 7257"/>
                  <a:gd name="connsiteY1" fmla="*/ 4318000 h 4318000"/>
                  <a:gd name="connsiteX0" fmla="*/ 30143 w 30143"/>
                  <a:gd name="connsiteY0" fmla="*/ 0 h 10000"/>
                  <a:gd name="connsiteX1" fmla="*/ 20143 w 30143"/>
                  <a:gd name="connsiteY1" fmla="*/ 10000 h 10000"/>
                  <a:gd name="connsiteX0" fmla="*/ 23851 w 23851"/>
                  <a:gd name="connsiteY0" fmla="*/ 0 h 10000"/>
                  <a:gd name="connsiteX1" fmla="*/ 13851 w 23851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51" h="10000">
                    <a:moveTo>
                      <a:pt x="23851" y="0"/>
                    </a:moveTo>
                    <a:cubicBezTo>
                      <a:pt x="-39484" y="3350"/>
                      <a:pt x="47184" y="6633"/>
                      <a:pt x="13851" y="10000"/>
                    </a:cubicBezTo>
                  </a:path>
                </a:pathLst>
              </a:cu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850571" y="1714500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850571" y="2583543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50571" y="3018064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850571" y="3452586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50571" y="3887107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50571" y="4321628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850571" y="4756150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850571" y="5190671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50571" y="5625193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50571" y="6059714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50571" y="2149021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311613" y="588787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25051" y="545335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5051" y="5018829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25051" y="457705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21845" y="4149786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21845" y="3715265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21845" y="3280744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21845" y="2838057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0.7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21845" y="241170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21845" y="1977179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25051" y="1528020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1.0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5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>
            <a:off x="202357" y="181430"/>
            <a:ext cx="6641129" cy="951204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48" y="125925"/>
            <a:ext cx="6792686" cy="857994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Infinite Lottery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>Chances: The Easy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47707" y="1502690"/>
            <a:ext cx="4031436" cy="732972"/>
            <a:chOff x="1447707" y="1502690"/>
            <a:chExt cx="4031436" cy="732972"/>
          </a:xfrm>
        </p:grpSpPr>
        <p:sp>
          <p:nvSpPr>
            <p:cNvPr id="56" name="Freeform 55"/>
            <p:cNvSpPr/>
            <p:nvPr/>
          </p:nvSpPr>
          <p:spPr>
            <a:xfrm>
              <a:off x="1447707" y="1502690"/>
              <a:ext cx="4031436" cy="732972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19929" y="1575723"/>
              <a:ext cx="1758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err="1" smtClean="0">
                  <a:latin typeface="Times"/>
                  <a:cs typeface="Times"/>
                </a:rPr>
                <a:t>fapp</a:t>
              </a:r>
              <a:r>
                <a:rPr lang="en-US" dirty="0" smtClean="0">
                  <a:latin typeface="Times"/>
                  <a:cs typeface="Times"/>
                </a:rPr>
                <a:t>, will occur.</a:t>
              </a:r>
              <a:endParaRPr lang="en-US" i="1" dirty="0" smtClean="0">
                <a:latin typeface="Times"/>
                <a:cs typeface="Time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06342" y="464457"/>
            <a:ext cx="1741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"/>
                <a:cs typeface="Times"/>
              </a:rPr>
              <a:t>fapp</a:t>
            </a:r>
            <a:r>
              <a:rPr lang="en-US" sz="1600" dirty="0" smtClean="0">
                <a:latin typeface="Times"/>
                <a:cs typeface="Times"/>
              </a:rPr>
              <a:t> = “for all practical purposes.</a:t>
            </a:r>
            <a:endParaRPr lang="en-US" sz="1600" i="1" dirty="0" smtClean="0">
              <a:latin typeface="Times"/>
              <a:cs typeface="Time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28800" y="1993907"/>
            <a:ext cx="3650343" cy="3773714"/>
            <a:chOff x="1828800" y="1993907"/>
            <a:chExt cx="3650343" cy="3773714"/>
          </a:xfrm>
        </p:grpSpPr>
        <p:sp>
          <p:nvSpPr>
            <p:cNvPr id="58" name="Freeform 57"/>
            <p:cNvSpPr/>
            <p:nvPr/>
          </p:nvSpPr>
          <p:spPr>
            <a:xfrm>
              <a:off x="1860787" y="1993907"/>
              <a:ext cx="3618356" cy="3773714"/>
            </a:xfrm>
            <a:custGeom>
              <a:avLst/>
              <a:gdLst>
                <a:gd name="connsiteX0" fmla="*/ 3207657 w 3236686"/>
                <a:gd name="connsiteY0" fmla="*/ 0 h 3773714"/>
                <a:gd name="connsiteX1" fmla="*/ 3236686 w 3236686"/>
                <a:gd name="connsiteY1" fmla="*/ 3773714 h 3773714"/>
                <a:gd name="connsiteX2" fmla="*/ 58057 w 3236686"/>
                <a:gd name="connsiteY2" fmla="*/ 2387600 h 3773714"/>
                <a:gd name="connsiteX3" fmla="*/ 0 w 3236686"/>
                <a:gd name="connsiteY3" fmla="*/ 1545772 h 3773714"/>
                <a:gd name="connsiteX4" fmla="*/ 3207657 w 3236686"/>
                <a:gd name="connsiteY4" fmla="*/ 0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686" h="3773714">
                  <a:moveTo>
                    <a:pt x="3207657" y="0"/>
                  </a:moveTo>
                  <a:lnTo>
                    <a:pt x="3236686" y="3773714"/>
                  </a:lnTo>
                  <a:lnTo>
                    <a:pt x="58057" y="2387600"/>
                  </a:lnTo>
                  <a:lnTo>
                    <a:pt x="0" y="1545772"/>
                  </a:lnTo>
                  <a:lnTo>
                    <a:pt x="320765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28800" y="3193535"/>
              <a:ext cx="24034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All intermediate outcomes have the same inductive support.</a:t>
              </a:r>
            </a:p>
            <a:p>
              <a:pPr algn="r"/>
              <a:r>
                <a:rPr lang="en-US" dirty="0" smtClean="0">
                  <a:latin typeface="Times"/>
                  <a:cs typeface="Times"/>
                </a:rPr>
                <a:t>“As likely as not.”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28058" y="5669441"/>
            <a:ext cx="3955142" cy="708680"/>
            <a:chOff x="1328058" y="5669441"/>
            <a:chExt cx="3955142" cy="708680"/>
          </a:xfrm>
        </p:grpSpPr>
        <p:sp>
          <p:nvSpPr>
            <p:cNvPr id="57" name="Freeform 56"/>
            <p:cNvSpPr/>
            <p:nvPr/>
          </p:nvSpPr>
          <p:spPr>
            <a:xfrm flipV="1">
              <a:off x="1328058" y="5669441"/>
              <a:ext cx="3955142" cy="708680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80873" y="5801701"/>
              <a:ext cx="2111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"/>
                  <a:cs typeface="Times"/>
                </a:rPr>
                <a:t>fapp</a:t>
              </a:r>
              <a:r>
                <a:rPr lang="en-US" dirty="0" smtClean="0">
                  <a:latin typeface="Times"/>
                  <a:cs typeface="Times"/>
                </a:rPr>
                <a:t>, will not occur.</a:t>
              </a:r>
              <a:endParaRPr lang="en-US" i="1" dirty="0" smtClean="0">
                <a:latin typeface="Times"/>
                <a:cs typeface="Time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92057" y="1714500"/>
            <a:ext cx="348343" cy="4345214"/>
            <a:chOff x="1850571" y="1714500"/>
            <a:chExt cx="348343" cy="4345214"/>
          </a:xfrm>
        </p:grpSpPr>
        <p:sp>
          <p:nvSpPr>
            <p:cNvPr id="5" name="Freeform 4"/>
            <p:cNvSpPr/>
            <p:nvPr/>
          </p:nvSpPr>
          <p:spPr>
            <a:xfrm>
              <a:off x="2007434" y="1741714"/>
              <a:ext cx="17309" cy="4318000"/>
            </a:xfrm>
            <a:custGeom>
              <a:avLst/>
              <a:gdLst>
                <a:gd name="connsiteX0" fmla="*/ 7257 w 7257"/>
                <a:gd name="connsiteY0" fmla="*/ 0 h 4318000"/>
                <a:gd name="connsiteX1" fmla="*/ 0 w 7257"/>
                <a:gd name="connsiteY1" fmla="*/ 4318000 h 4318000"/>
                <a:gd name="connsiteX0" fmla="*/ 30143 w 30143"/>
                <a:gd name="connsiteY0" fmla="*/ 0 h 10000"/>
                <a:gd name="connsiteX1" fmla="*/ 20143 w 30143"/>
                <a:gd name="connsiteY1" fmla="*/ 10000 h 10000"/>
                <a:gd name="connsiteX0" fmla="*/ 23851 w 23851"/>
                <a:gd name="connsiteY0" fmla="*/ 0 h 10000"/>
                <a:gd name="connsiteX1" fmla="*/ 13851 w 23851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51" h="10000">
                  <a:moveTo>
                    <a:pt x="23851" y="0"/>
                  </a:moveTo>
                  <a:cubicBezTo>
                    <a:pt x="-39484" y="3350"/>
                    <a:pt x="47184" y="6633"/>
                    <a:pt x="13851" y="10000"/>
                  </a:cubicBezTo>
                </a:path>
              </a:pathLst>
            </a:cu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850571" y="1714500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50571" y="2583543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50571" y="3018064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50571" y="3452586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50571" y="3887107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50571" y="4321628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50571" y="4756150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0571" y="5190671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50571" y="5625193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50571" y="6059714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50571" y="2149021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344388" y="3195349"/>
            <a:ext cx="860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44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∞</a:t>
            </a:r>
            <a:endParaRPr lang="en-US" sz="4400" dirty="0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14501" y="5859659"/>
            <a:ext cx="127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1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2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</a:t>
            </a:r>
            <a:r>
              <a:rPr lang="en-US" sz="2000" baseline="-25000" dirty="0" smtClean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is-IS" sz="2000" dirty="0" smtClean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00621" y="1537547"/>
            <a:ext cx="139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-1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-2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</a:t>
            </a:r>
            <a:r>
              <a:rPr lang="en-US" sz="2000" baseline="-25000" dirty="0" smtClean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is-IS" sz="2000" dirty="0" smtClean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0447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Benchmarking </a:t>
            </a:r>
            <a:r>
              <a:rPr lang="en-US" dirty="0" smtClean="0"/>
              <a:t>with a randomizer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8883" y="1519385"/>
            <a:ext cx="2248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The probability</a:t>
            </a:r>
            <a:r>
              <a:rPr lang="en-US" sz="2000" dirty="0" smtClean="0">
                <a:latin typeface="Times"/>
                <a:cs typeface="Times"/>
              </a:rPr>
              <a:t> that</a:t>
            </a:r>
            <a:r>
              <a:rPr lang="en-US" dirty="0" smtClean="0">
                <a:latin typeface="Times"/>
                <a:cs typeface="Times"/>
              </a:rPr>
              <a:t> your unborn child will be a girl is 0.5.</a:t>
            </a:r>
          </a:p>
        </p:txBody>
      </p:sp>
      <p:pic>
        <p:nvPicPr>
          <p:cNvPr id="7" name="Picture 6" descr="Ba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8" y="1519385"/>
            <a:ext cx="1478903" cy="99158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7" name="Group 26"/>
          <p:cNvGrpSpPr/>
          <p:nvPr/>
        </p:nvGrpSpPr>
        <p:grpSpPr>
          <a:xfrm>
            <a:off x="4932780" y="4010713"/>
            <a:ext cx="4076903" cy="2084685"/>
            <a:chOff x="4932780" y="4010713"/>
            <a:chExt cx="4076903" cy="2084685"/>
          </a:xfrm>
        </p:grpSpPr>
        <p:pic>
          <p:nvPicPr>
            <p:cNvPr id="11" name="Picture 10" descr="infinite lotte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650" y="4956824"/>
              <a:ext cx="1890033" cy="11385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32780" y="4802736"/>
              <a:ext cx="209333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Times"/>
                  <a:cs typeface="Times"/>
                </a:rPr>
                <a:t>The chance</a:t>
              </a:r>
              <a:r>
                <a:rPr lang="en-US" sz="2000" dirty="0" smtClean="0">
                  <a:latin typeface="Times"/>
                  <a:cs typeface="Times"/>
                </a:rPr>
                <a:t> is</a:t>
              </a:r>
              <a:r>
                <a:rPr lang="en-US" dirty="0" smtClean="0">
                  <a:latin typeface="Times"/>
                  <a:cs typeface="Times"/>
                </a:rPr>
                <a:t> the same as drawing an even number in an infinite lottery.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519730" y="4010713"/>
              <a:ext cx="599920" cy="619031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0822" y="2066876"/>
            <a:ext cx="4362722" cy="1600438"/>
            <a:chOff x="4570822" y="2066876"/>
            <a:chExt cx="4362722" cy="1600438"/>
          </a:xfrm>
        </p:grpSpPr>
        <p:sp>
          <p:nvSpPr>
            <p:cNvPr id="10" name="TextBox 9"/>
            <p:cNvSpPr txBox="1"/>
            <p:nvPr/>
          </p:nvSpPr>
          <p:spPr>
            <a:xfrm>
              <a:off x="6732738" y="2066876"/>
              <a:ext cx="220080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The chance</a:t>
              </a:r>
            </a:p>
            <a:p>
              <a:r>
                <a:rPr lang="en-US" sz="2000" dirty="0" smtClean="0">
                  <a:latin typeface="Times"/>
                  <a:cs typeface="Times"/>
                </a:rPr>
                <a:t>that</a:t>
              </a:r>
              <a:r>
                <a:rPr lang="en-US" dirty="0" smtClean="0">
                  <a:latin typeface="Times"/>
                  <a:cs typeface="Times"/>
                </a:rPr>
                <a:t> eternal inflation spawns a pocket universe </a:t>
              </a:r>
              <a:r>
                <a:rPr lang="en-US" i="1" dirty="0" smtClean="0">
                  <a:latin typeface="Times"/>
                  <a:cs typeface="Times"/>
                </a:rPr>
                <a:t>like </a:t>
              </a:r>
              <a:r>
                <a:rPr lang="en-US" dirty="0" smtClean="0">
                  <a:latin typeface="Times"/>
                  <a:cs typeface="Times"/>
                </a:rPr>
                <a:t>ours is “as likely as not.”</a:t>
              </a:r>
            </a:p>
          </p:txBody>
        </p:sp>
        <p:pic>
          <p:nvPicPr>
            <p:cNvPr id="17" name="Picture 16" descr="pocket univers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22" y="2188580"/>
              <a:ext cx="2161916" cy="136128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59858" y="2930837"/>
            <a:ext cx="3388144" cy="2315127"/>
            <a:chOff x="359858" y="2930837"/>
            <a:chExt cx="3388144" cy="2315127"/>
          </a:xfrm>
        </p:grpSpPr>
        <p:pic>
          <p:nvPicPr>
            <p:cNvPr id="24" name="Picture 23" descr="coin.png"/>
            <p:cNvPicPr>
              <a:picLocks noChangeAspect="1"/>
            </p:cNvPicPr>
            <p:nvPr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5156796"/>
              <a:ext cx="928602" cy="89168"/>
            </a:xfrm>
            <a:prstGeom prst="rect">
              <a:avLst/>
            </a:prstGeom>
          </p:spPr>
        </p:pic>
        <p:pic>
          <p:nvPicPr>
            <p:cNvPr id="23" name="Picture 22" descr="coin.png"/>
            <p:cNvPicPr>
              <a:picLocks noChangeAspect="1"/>
            </p:cNvPicPr>
            <p:nvPr/>
          </p:nvPicPr>
          <p:blipFill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893102"/>
              <a:ext cx="928602" cy="263694"/>
            </a:xfrm>
            <a:prstGeom prst="rect">
              <a:avLst/>
            </a:prstGeom>
          </p:spPr>
        </p:pic>
        <p:pic>
          <p:nvPicPr>
            <p:cNvPr id="22" name="Picture 21" descr="coin.png"/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83428"/>
              <a:ext cx="928602" cy="4732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9858" y="3663133"/>
              <a:ext cx="232947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Times"/>
                  <a:cs typeface="Times"/>
                </a:rPr>
                <a:t>The probability</a:t>
              </a:r>
              <a:endParaRPr lang="en-US" sz="2000" dirty="0">
                <a:latin typeface="Times"/>
                <a:cs typeface="Times"/>
              </a:endParaRPr>
            </a:p>
            <a:p>
              <a:pPr algn="r"/>
              <a:r>
                <a:rPr lang="en-US" sz="2000" dirty="0" smtClean="0">
                  <a:latin typeface="Times"/>
                  <a:cs typeface="Times"/>
                </a:rPr>
                <a:t>is</a:t>
              </a:r>
              <a:r>
                <a:rPr lang="en-US" dirty="0" smtClean="0">
                  <a:latin typeface="Times"/>
                  <a:cs typeface="Times"/>
                </a:rPr>
                <a:t> the same as tossing a head in a fair coin toss.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538801" y="2930837"/>
              <a:ext cx="599920" cy="619031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oi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780971"/>
              <a:ext cx="928602" cy="928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10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677988" y="1374775"/>
            <a:ext cx="5849937" cy="2463800"/>
          </a:xfrm>
        </p:spPr>
        <p:txBody>
          <a:bodyPr>
            <a:normAutofit fontScale="90000"/>
          </a:bodyPr>
          <a:lstStyle/>
          <a:p>
            <a:r>
              <a:rPr lang="en-US" sz="19900">
                <a:latin typeface="Times" charset="0"/>
                <a:ea typeface="ＭＳ Ｐゴシック" charset="0"/>
              </a:rPr>
              <a:t>Read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9C8897-8F26-2C4C-B0B0-4A7D6833DE9B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33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71685" name="Picture 4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550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4300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2638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0975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7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08" y="136599"/>
            <a:ext cx="7651731" cy="455900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creen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6" y="0"/>
            <a:ext cx="5832990" cy="59798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9886" y="-8544"/>
            <a:ext cx="7729589" cy="6858000"/>
            <a:chOff x="419886" y="-8544"/>
            <a:chExt cx="7729589" cy="6858000"/>
          </a:xfrm>
        </p:grpSpPr>
        <p:pic>
          <p:nvPicPr>
            <p:cNvPr id="8" name="Picture 7" descr="Screen_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86" y="-8544"/>
              <a:ext cx="6373828" cy="6858000"/>
            </a:xfrm>
            <a:prstGeom prst="rect">
              <a:avLst/>
            </a:prstGeom>
          </p:spPr>
        </p:pic>
        <p:sp>
          <p:nvSpPr>
            <p:cNvPr id="7" name="Left Arrow 6"/>
            <p:cNvSpPr/>
            <p:nvPr/>
          </p:nvSpPr>
          <p:spPr>
            <a:xfrm rot="20061566">
              <a:off x="3726665" y="1557349"/>
              <a:ext cx="1580657" cy="1207850"/>
            </a:xfrm>
            <a:prstGeom prst="leftArrow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20061566">
              <a:off x="6249505" y="3553063"/>
              <a:ext cx="1580657" cy="1207850"/>
            </a:xfrm>
            <a:prstGeom prst="leftArrow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 rot="20061566">
              <a:off x="6568818" y="4786776"/>
              <a:ext cx="1580657" cy="1207850"/>
            </a:xfrm>
            <a:prstGeom prst="leftArrow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17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 descr="Eternal Inflation p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3" y="167753"/>
            <a:ext cx="4598390" cy="59508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How to p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85" y="573314"/>
            <a:ext cx="3956048" cy="6001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99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7C299A-1C3A-D343-BF1D-F4A4FD110403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75781" name="Picture 4" descr="the 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9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136297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877" y="1042202"/>
            <a:ext cx="5566151" cy="3043782"/>
          </a:xfrm>
        </p:spPr>
        <p:txBody>
          <a:bodyPr>
            <a:noAutofit/>
          </a:bodyPr>
          <a:lstStyle/>
          <a:p>
            <a:pPr algn="r"/>
            <a:r>
              <a:rPr lang="en-US" sz="8800" dirty="0" smtClean="0"/>
              <a:t>Appendices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6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683342" y="1946266"/>
            <a:ext cx="4169278" cy="2577504"/>
          </a:xfrm>
          <a:custGeom>
            <a:avLst/>
            <a:gdLst>
              <a:gd name="connsiteX0" fmla="*/ 165332 w 4005549"/>
              <a:gd name="connsiteY0" fmla="*/ 0 h 2577504"/>
              <a:gd name="connsiteX1" fmla="*/ 4005549 w 4005549"/>
              <a:gd name="connsiteY1" fmla="*/ 195380 h 2577504"/>
              <a:gd name="connsiteX2" fmla="*/ 3817672 w 4005549"/>
              <a:gd name="connsiteY2" fmla="*/ 2577504 h 2577504"/>
              <a:gd name="connsiteX3" fmla="*/ 3674885 w 4005549"/>
              <a:gd name="connsiteY3" fmla="*/ 2569989 h 2577504"/>
              <a:gd name="connsiteX4" fmla="*/ 3539613 w 4005549"/>
              <a:gd name="connsiteY4" fmla="*/ 2554960 h 2577504"/>
              <a:gd name="connsiteX5" fmla="*/ 0 w 4005549"/>
              <a:gd name="connsiteY5" fmla="*/ 2306979 h 2577504"/>
              <a:gd name="connsiteX6" fmla="*/ 165332 w 4005549"/>
              <a:gd name="connsiteY6" fmla="*/ 0 h 25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5549" h="2577504">
                <a:moveTo>
                  <a:pt x="165332" y="0"/>
                </a:moveTo>
                <a:lnTo>
                  <a:pt x="4005549" y="195380"/>
                </a:lnTo>
                <a:lnTo>
                  <a:pt x="3817672" y="2577504"/>
                </a:lnTo>
                <a:cubicBezTo>
                  <a:pt x="3770076" y="2574999"/>
                  <a:pt x="3722391" y="2573841"/>
                  <a:pt x="3674885" y="2569989"/>
                </a:cubicBezTo>
                <a:cubicBezTo>
                  <a:pt x="3629665" y="2566323"/>
                  <a:pt x="3539613" y="2554960"/>
                  <a:pt x="3539613" y="2554960"/>
                </a:cubicBezTo>
                <a:lnTo>
                  <a:pt x="0" y="2306979"/>
                </a:lnTo>
                <a:lnTo>
                  <a:pt x="165332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98300" y="308098"/>
            <a:ext cx="8108795" cy="7138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>
                <a:latin typeface="Times"/>
                <a:cs typeface="Times"/>
              </a:rPr>
              <a:pPr/>
              <a:t>38</a:t>
            </a:fld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876" y="1132633"/>
            <a:ext cx="246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Probability </a:t>
            </a:r>
            <a:r>
              <a:rPr lang="en-US" i="1" dirty="0" smtClean="0">
                <a:latin typeface="Times"/>
                <a:cs typeface="Times"/>
              </a:rPr>
              <a:t>P(n)</a:t>
            </a:r>
            <a:r>
              <a:rPr lang="en-US" dirty="0" smtClean="0">
                <a:latin typeface="Times"/>
                <a:cs typeface="Times"/>
              </a:rPr>
              <a:t> of outcome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>
                <a:latin typeface="Times"/>
                <a:cs typeface="Times"/>
              </a:rPr>
              <a:t> must satisfy: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39" y="2015093"/>
            <a:ext cx="363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Fairness of selection</a:t>
            </a:r>
          </a:p>
          <a:p>
            <a:r>
              <a:rPr lang="en-US" sz="2400" i="1" dirty="0" err="1" smtClean="0">
                <a:latin typeface="Symbol" charset="2"/>
                <a:cs typeface="Symbol" charset="2"/>
              </a:rPr>
              <a:t>ε</a:t>
            </a:r>
            <a:r>
              <a:rPr lang="en-US" sz="2400" i="1" dirty="0" smtClean="0">
                <a:latin typeface="Symbol" charset="2"/>
                <a:cs typeface="Symbol" charset="2"/>
              </a:rPr>
              <a:t>  = </a:t>
            </a:r>
            <a:r>
              <a:rPr lang="en-US" sz="2400" i="1" dirty="0" smtClean="0">
                <a:latin typeface="Times"/>
                <a:cs typeface="Times"/>
              </a:rPr>
              <a:t>P(1)</a:t>
            </a:r>
            <a:r>
              <a:rPr lang="en-US" sz="2400" dirty="0" smtClean="0">
                <a:latin typeface="Times"/>
                <a:cs typeface="Times"/>
              </a:rPr>
              <a:t> = </a:t>
            </a:r>
            <a:r>
              <a:rPr lang="en-US" sz="2400" i="1" dirty="0" smtClean="0">
                <a:latin typeface="Times"/>
                <a:cs typeface="Times"/>
              </a:rPr>
              <a:t>P(2)</a:t>
            </a:r>
            <a:r>
              <a:rPr lang="en-US" sz="2400" dirty="0" smtClean="0">
                <a:latin typeface="Times"/>
                <a:cs typeface="Times"/>
              </a:rPr>
              <a:t> = </a:t>
            </a:r>
            <a:r>
              <a:rPr lang="en-US" sz="2400" i="1" dirty="0" smtClean="0">
                <a:latin typeface="Times"/>
                <a:cs typeface="Times"/>
              </a:rPr>
              <a:t>P(3)</a:t>
            </a:r>
            <a:r>
              <a:rPr lang="en-US" sz="2400" dirty="0" smtClean="0">
                <a:latin typeface="Times"/>
                <a:cs typeface="Times"/>
              </a:rPr>
              <a:t> = </a:t>
            </a:r>
            <a:r>
              <a:rPr lang="is-IS" sz="2400" dirty="0" smtClean="0">
                <a:latin typeface="Times"/>
                <a:cs typeface="Times"/>
              </a:rPr>
              <a:t>….</a:t>
            </a:r>
            <a:endParaRPr lang="en-US" sz="2400" dirty="0" smtClean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122" y="3279623"/>
            <a:ext cx="3540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Normalization</a:t>
            </a:r>
            <a:endParaRPr lang="en-US" sz="2000" dirty="0">
              <a:latin typeface="Times"/>
              <a:cs typeface="Times"/>
            </a:endParaRPr>
          </a:p>
          <a:p>
            <a:r>
              <a:rPr lang="en-US" sz="2400" i="1" dirty="0" smtClean="0">
                <a:latin typeface="Times"/>
                <a:cs typeface="Times"/>
              </a:rPr>
              <a:t>P(1)</a:t>
            </a:r>
            <a:r>
              <a:rPr lang="en-US" sz="2400" dirty="0" smtClean="0">
                <a:latin typeface="Times"/>
                <a:cs typeface="Times"/>
              </a:rPr>
              <a:t> + </a:t>
            </a:r>
            <a:r>
              <a:rPr lang="en-US" sz="2400" i="1" dirty="0" smtClean="0">
                <a:latin typeface="Times"/>
                <a:cs typeface="Times"/>
              </a:rPr>
              <a:t>P(2)</a:t>
            </a:r>
            <a:r>
              <a:rPr lang="en-US" sz="2400" dirty="0" smtClean="0">
                <a:latin typeface="Times"/>
                <a:cs typeface="Times"/>
              </a:rPr>
              <a:t> + </a:t>
            </a:r>
            <a:r>
              <a:rPr lang="en-US" sz="2400" i="1" dirty="0" smtClean="0">
                <a:latin typeface="Times"/>
                <a:cs typeface="Times"/>
              </a:rPr>
              <a:t>P(3)+ </a:t>
            </a:r>
            <a:r>
              <a:rPr lang="is-IS" sz="2400" i="1" dirty="0" smtClean="0">
                <a:latin typeface="Times"/>
                <a:cs typeface="Times"/>
              </a:rPr>
              <a:t>…</a:t>
            </a:r>
            <a:r>
              <a:rPr lang="en-US" sz="2400" dirty="0" smtClean="0">
                <a:latin typeface="Times"/>
                <a:cs typeface="Times"/>
              </a:rPr>
              <a:t> = </a:t>
            </a:r>
            <a:r>
              <a:rPr lang="is-IS" sz="2400" dirty="0" smtClean="0">
                <a:latin typeface="Times"/>
                <a:cs typeface="Times"/>
              </a:rPr>
              <a:t>1</a:t>
            </a:r>
            <a:endParaRPr lang="en-US" sz="2400" dirty="0" smtClean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495" y="1750769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495" y="3103744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98146" y="2571863"/>
            <a:ext cx="3045857" cy="1354217"/>
            <a:chOff x="5298146" y="2571863"/>
            <a:chExt cx="3045857" cy="1354217"/>
          </a:xfrm>
        </p:grpSpPr>
        <p:sp>
          <p:nvSpPr>
            <p:cNvPr id="12" name="TextBox 11"/>
            <p:cNvSpPr txBox="1"/>
            <p:nvPr/>
          </p:nvSpPr>
          <p:spPr>
            <a:xfrm>
              <a:off x="5992077" y="2571863"/>
              <a:ext cx="2351926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Symbol" charset="2"/>
                  <a:cs typeface="Symbol" charset="2"/>
                </a:rPr>
                <a:t>ε</a:t>
              </a:r>
              <a:r>
                <a:rPr lang="en-US" sz="2800" i="1" dirty="0" smtClean="0">
                  <a:latin typeface="Symbol" charset="2"/>
                  <a:cs typeface="Symbol" charset="2"/>
                </a:rPr>
                <a:t>  = 0</a:t>
              </a:r>
            </a:p>
            <a:p>
              <a:r>
                <a:rPr lang="en-US" i="1" dirty="0" smtClean="0">
                  <a:latin typeface="Times"/>
                  <a:cs typeface="Times"/>
                </a:rPr>
                <a:t>P(1)</a:t>
              </a:r>
              <a:r>
                <a:rPr lang="en-US" dirty="0" smtClean="0">
                  <a:latin typeface="Times"/>
                  <a:cs typeface="Times"/>
                </a:rPr>
                <a:t> + </a:t>
              </a:r>
              <a:r>
                <a:rPr lang="en-US" i="1" dirty="0" smtClean="0">
                  <a:latin typeface="Times"/>
                  <a:cs typeface="Times"/>
                </a:rPr>
                <a:t>P(2)</a:t>
              </a:r>
              <a:r>
                <a:rPr lang="en-US" dirty="0" smtClean="0">
                  <a:latin typeface="Times"/>
                  <a:cs typeface="Times"/>
                </a:rPr>
                <a:t> + </a:t>
              </a:r>
              <a:r>
                <a:rPr lang="en-US" i="1" dirty="0" smtClean="0">
                  <a:latin typeface="Times"/>
                  <a:cs typeface="Times"/>
                </a:rPr>
                <a:t>P(3)+ </a:t>
              </a:r>
              <a:r>
                <a:rPr lang="is-IS" i="1" dirty="0" smtClean="0">
                  <a:latin typeface="Times"/>
                  <a:cs typeface="Times"/>
                </a:rPr>
                <a:t>…</a:t>
              </a:r>
              <a:r>
                <a:rPr lang="en-US" dirty="0" smtClean="0">
                  <a:latin typeface="Times"/>
                  <a:cs typeface="Times"/>
                </a:rPr>
                <a:t> 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= 0 + 0 + 0 + </a:t>
              </a:r>
              <a:r>
                <a:rPr lang="is-IS" dirty="0" smtClean="0">
                  <a:latin typeface="Times"/>
                  <a:cs typeface="Times"/>
                </a:rPr>
                <a:t>…</a:t>
              </a:r>
            </a:p>
            <a:p>
              <a:r>
                <a:rPr lang="is-IS" dirty="0" smtClean="0">
                  <a:latin typeface="Times"/>
                  <a:cs typeface="Times"/>
                </a:rPr>
                <a:t>= 0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298146" y="2668540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85485" y="4397011"/>
            <a:ext cx="2351926" cy="1880274"/>
            <a:chOff x="1285485" y="4397011"/>
            <a:chExt cx="2351926" cy="1880274"/>
          </a:xfrm>
        </p:grpSpPr>
        <p:sp>
          <p:nvSpPr>
            <p:cNvPr id="13" name="TextBox 12"/>
            <p:cNvSpPr txBox="1"/>
            <p:nvPr/>
          </p:nvSpPr>
          <p:spPr>
            <a:xfrm>
              <a:off x="1285485" y="4923068"/>
              <a:ext cx="2351926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Symbol" charset="2"/>
                  <a:cs typeface="Symbol" charset="2"/>
                </a:rPr>
                <a:t>ε</a:t>
              </a:r>
              <a:r>
                <a:rPr lang="en-US" sz="2800" i="1" dirty="0" smtClean="0">
                  <a:latin typeface="Symbol" charset="2"/>
                  <a:cs typeface="Symbol" charset="2"/>
                </a:rPr>
                <a:t>  &gt; 0</a:t>
              </a:r>
            </a:p>
            <a:p>
              <a:r>
                <a:rPr lang="en-US" i="1" dirty="0" smtClean="0">
                  <a:latin typeface="Times"/>
                  <a:cs typeface="Times"/>
                </a:rPr>
                <a:t>P(1)</a:t>
              </a:r>
              <a:r>
                <a:rPr lang="en-US" dirty="0" smtClean="0">
                  <a:latin typeface="Times"/>
                  <a:cs typeface="Times"/>
                </a:rPr>
                <a:t> + </a:t>
              </a:r>
              <a:r>
                <a:rPr lang="en-US" i="1" dirty="0" smtClean="0">
                  <a:latin typeface="Times"/>
                  <a:cs typeface="Times"/>
                </a:rPr>
                <a:t>P(2)</a:t>
              </a:r>
              <a:r>
                <a:rPr lang="en-US" dirty="0" smtClean="0">
                  <a:latin typeface="Times"/>
                  <a:cs typeface="Times"/>
                </a:rPr>
                <a:t> + </a:t>
              </a:r>
              <a:r>
                <a:rPr lang="en-US" i="1" dirty="0" smtClean="0">
                  <a:latin typeface="Times"/>
                  <a:cs typeface="Times"/>
                </a:rPr>
                <a:t>P(3)+ </a:t>
              </a:r>
              <a:r>
                <a:rPr lang="is-IS" i="1" dirty="0" smtClean="0">
                  <a:latin typeface="Times"/>
                  <a:cs typeface="Times"/>
                </a:rPr>
                <a:t>…</a:t>
              </a:r>
              <a:r>
                <a:rPr lang="en-US" dirty="0" smtClean="0">
                  <a:latin typeface="Times"/>
                  <a:cs typeface="Times"/>
                </a:rPr>
                <a:t> 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= </a:t>
              </a:r>
              <a:r>
                <a:rPr lang="en-US" i="1" dirty="0" err="1" smtClean="0">
                  <a:latin typeface="Symbol" charset="2"/>
                  <a:cs typeface="Symbol" charset="2"/>
                </a:rPr>
                <a:t>ε</a:t>
              </a:r>
              <a:r>
                <a:rPr lang="en-US" dirty="0" smtClean="0">
                  <a:latin typeface="Times"/>
                  <a:cs typeface="Times"/>
                </a:rPr>
                <a:t> + </a:t>
              </a:r>
              <a:r>
                <a:rPr lang="en-US" i="1" dirty="0" err="1" smtClean="0">
                  <a:latin typeface="Symbol" charset="2"/>
                  <a:cs typeface="Symbol" charset="2"/>
                </a:rPr>
                <a:t>ε</a:t>
              </a:r>
              <a:r>
                <a:rPr lang="en-US" dirty="0" smtClean="0">
                  <a:latin typeface="Times"/>
                  <a:cs typeface="Times"/>
                </a:rPr>
                <a:t> + </a:t>
              </a:r>
              <a:r>
                <a:rPr lang="en-US" i="1" dirty="0" err="1" smtClean="0">
                  <a:latin typeface="Symbol" charset="2"/>
                  <a:cs typeface="Symbol" charset="2"/>
                </a:rPr>
                <a:t>ε</a:t>
              </a:r>
              <a:r>
                <a:rPr lang="en-US" dirty="0" smtClean="0">
                  <a:latin typeface="Times"/>
                  <a:cs typeface="Times"/>
                </a:rPr>
                <a:t> + </a:t>
              </a:r>
              <a:r>
                <a:rPr lang="is-IS" dirty="0" smtClean="0">
                  <a:latin typeface="Times"/>
                  <a:cs typeface="Times"/>
                </a:rPr>
                <a:t>…</a:t>
              </a:r>
            </a:p>
            <a:p>
              <a:r>
                <a:rPr lang="is-IS" dirty="0" smtClean="0">
                  <a:latin typeface="Times"/>
                  <a:cs typeface="Times"/>
                </a:rPr>
                <a:t>= ∞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1360917" y="4444237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56018" y="4102647"/>
            <a:ext cx="4630782" cy="3169067"/>
            <a:chOff x="4056018" y="4102647"/>
            <a:chExt cx="4630782" cy="3169067"/>
          </a:xfrm>
        </p:grpSpPr>
        <p:sp>
          <p:nvSpPr>
            <p:cNvPr id="21" name="Explosion 1 20"/>
            <p:cNvSpPr/>
            <p:nvPr/>
          </p:nvSpPr>
          <p:spPr>
            <a:xfrm>
              <a:off x="4943206" y="4102647"/>
              <a:ext cx="3743594" cy="3169067"/>
            </a:xfrm>
            <a:prstGeom prst="irregularSeal1">
              <a:avLst/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 descr="shocke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069" y="5615666"/>
              <a:ext cx="847007" cy="9337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51356" y="5030890"/>
              <a:ext cx="259738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"/>
                  <a:cs typeface="Times"/>
                </a:rPr>
                <a:t>Contradiction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056018" y="5468883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6505975" y="4181208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81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538390" y="1532244"/>
            <a:ext cx="3451217" cy="4824106"/>
          </a:xfrm>
          <a:custGeom>
            <a:avLst/>
            <a:gdLst>
              <a:gd name="connsiteX0" fmla="*/ 207073 w 3451217"/>
              <a:gd name="connsiteY0" fmla="*/ 0 h 3975552"/>
              <a:gd name="connsiteX1" fmla="*/ 207073 w 3451217"/>
              <a:gd name="connsiteY1" fmla="*/ 0 h 3975552"/>
              <a:gd name="connsiteX2" fmla="*/ 3451217 w 3451217"/>
              <a:gd name="connsiteY2" fmla="*/ 89726 h 3975552"/>
              <a:gd name="connsiteX3" fmla="*/ 3147510 w 3451217"/>
              <a:gd name="connsiteY3" fmla="*/ 3975552 h 3975552"/>
              <a:gd name="connsiteX4" fmla="*/ 0 w 3451217"/>
              <a:gd name="connsiteY4" fmla="*/ 3789198 h 3975552"/>
              <a:gd name="connsiteX5" fmla="*/ 207073 w 3451217"/>
              <a:gd name="connsiteY5" fmla="*/ 0 h 397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1217" h="3975552">
                <a:moveTo>
                  <a:pt x="207073" y="0"/>
                </a:moveTo>
                <a:lnTo>
                  <a:pt x="207073" y="0"/>
                </a:lnTo>
                <a:lnTo>
                  <a:pt x="3451217" y="89726"/>
                </a:lnTo>
                <a:lnTo>
                  <a:pt x="3147510" y="3975552"/>
                </a:lnTo>
                <a:lnTo>
                  <a:pt x="0" y="3789198"/>
                </a:lnTo>
                <a:lnTo>
                  <a:pt x="207073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Escapes?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178" y="1311380"/>
            <a:ext cx="3404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"/>
                <a:cs typeface="Times"/>
              </a:rPr>
              <a:t>Drop</a:t>
            </a:r>
            <a:r>
              <a:rPr lang="en-US" sz="2400" dirty="0" smtClean="0">
                <a:latin typeface="Times"/>
                <a:cs typeface="Times"/>
              </a:rPr>
              <a:t> countable </a:t>
            </a:r>
            <a:r>
              <a:rPr lang="en-US" sz="2400" dirty="0" err="1" smtClean="0">
                <a:latin typeface="Times"/>
                <a:cs typeface="Times"/>
              </a:rPr>
              <a:t>additivity</a:t>
            </a:r>
            <a:r>
              <a:rPr lang="en-US" sz="2400" dirty="0" smtClean="0">
                <a:latin typeface="Times"/>
                <a:cs typeface="Times"/>
              </a:rPr>
              <a:t>.</a:t>
            </a:r>
          </a:p>
          <a:p>
            <a:r>
              <a:rPr lang="en-US" sz="2400" dirty="0" smtClean="0">
                <a:latin typeface="Times"/>
                <a:cs typeface="Times"/>
              </a:rPr>
              <a:t>Finite </a:t>
            </a:r>
            <a:r>
              <a:rPr lang="en-US" sz="2400" dirty="0" err="1" smtClean="0">
                <a:latin typeface="Times"/>
                <a:cs typeface="Times"/>
              </a:rPr>
              <a:t>additivity</a:t>
            </a:r>
            <a:r>
              <a:rPr lang="en-US" sz="2400" dirty="0" smtClean="0">
                <a:latin typeface="Times"/>
                <a:cs typeface="Times"/>
              </a:rPr>
              <a:t> only.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122" y="2346680"/>
            <a:ext cx="228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P(1)</a:t>
            </a:r>
            <a:r>
              <a:rPr lang="en-US" dirty="0" smtClean="0">
                <a:latin typeface="Times"/>
                <a:cs typeface="Times"/>
              </a:rPr>
              <a:t> = 0 </a:t>
            </a:r>
            <a:endParaRPr lang="en-US" i="1" dirty="0" smtClean="0">
              <a:latin typeface="Times"/>
              <a:cs typeface="Times"/>
            </a:endParaRPr>
          </a:p>
          <a:p>
            <a:r>
              <a:rPr lang="en-US" i="1" dirty="0" smtClean="0">
                <a:latin typeface="Times"/>
                <a:cs typeface="Times"/>
              </a:rPr>
              <a:t>P(1)</a:t>
            </a:r>
            <a:r>
              <a:rPr lang="en-US" dirty="0" smtClean="0">
                <a:latin typeface="Times"/>
                <a:cs typeface="Times"/>
              </a:rPr>
              <a:t> + </a:t>
            </a:r>
            <a:r>
              <a:rPr lang="en-US" i="1" dirty="0" smtClean="0">
                <a:latin typeface="Times"/>
                <a:cs typeface="Times"/>
              </a:rPr>
              <a:t>P(2)</a:t>
            </a:r>
            <a:r>
              <a:rPr lang="en-US" dirty="0" smtClean="0">
                <a:latin typeface="Times"/>
                <a:cs typeface="Times"/>
              </a:rPr>
              <a:t> = 0</a:t>
            </a:r>
            <a:endParaRPr lang="en-US" dirty="0">
              <a:latin typeface="Times"/>
              <a:cs typeface="Times"/>
            </a:endParaRPr>
          </a:p>
          <a:p>
            <a:r>
              <a:rPr lang="en-US" i="1" dirty="0" smtClean="0">
                <a:latin typeface="Times"/>
                <a:cs typeface="Times"/>
              </a:rPr>
              <a:t>P(1)</a:t>
            </a:r>
            <a:r>
              <a:rPr lang="en-US" dirty="0" smtClean="0">
                <a:latin typeface="Times"/>
                <a:cs typeface="Times"/>
              </a:rPr>
              <a:t> + </a:t>
            </a:r>
            <a:r>
              <a:rPr lang="en-US" i="1" dirty="0" smtClean="0">
                <a:latin typeface="Times"/>
                <a:cs typeface="Times"/>
              </a:rPr>
              <a:t>P(2)</a:t>
            </a:r>
            <a:r>
              <a:rPr lang="en-US" dirty="0" smtClean="0">
                <a:latin typeface="Times"/>
                <a:cs typeface="Times"/>
              </a:rPr>
              <a:t> + </a:t>
            </a:r>
            <a:r>
              <a:rPr lang="en-US" i="1" dirty="0" smtClean="0">
                <a:latin typeface="Times"/>
                <a:cs typeface="Times"/>
              </a:rPr>
              <a:t>P(3)</a:t>
            </a:r>
            <a:r>
              <a:rPr lang="en-US" dirty="0" smtClean="0">
                <a:latin typeface="Times"/>
                <a:cs typeface="Times"/>
              </a:rPr>
              <a:t> = </a:t>
            </a:r>
            <a:r>
              <a:rPr lang="is-IS" dirty="0" smtClean="0">
                <a:latin typeface="Times"/>
                <a:cs typeface="Times"/>
              </a:rPr>
              <a:t>0</a:t>
            </a:r>
          </a:p>
          <a:p>
            <a:r>
              <a:rPr lang="is-IS" dirty="0">
                <a:latin typeface="Times"/>
                <a:cs typeface="Times"/>
              </a:rPr>
              <a:t> </a:t>
            </a:r>
            <a:r>
              <a:rPr lang="is-IS" dirty="0" smtClean="0">
                <a:latin typeface="Times"/>
                <a:cs typeface="Times"/>
              </a:rPr>
              <a:t>  ...</a:t>
            </a:r>
            <a:endParaRPr lang="en-US" dirty="0" smtClean="0">
              <a:latin typeface="Times"/>
              <a:cs typeface="Time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8122" y="3649920"/>
            <a:ext cx="2961144" cy="2603101"/>
            <a:chOff x="628122" y="3442860"/>
            <a:chExt cx="2961144" cy="2603101"/>
          </a:xfrm>
        </p:grpSpPr>
        <p:sp>
          <p:nvSpPr>
            <p:cNvPr id="7" name="TextBox 6"/>
            <p:cNvSpPr txBox="1"/>
            <p:nvPr/>
          </p:nvSpPr>
          <p:spPr>
            <a:xfrm>
              <a:off x="1787731" y="3552673"/>
              <a:ext cx="1801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CANNOT take infinite limit.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8122" y="4568633"/>
              <a:ext cx="2936170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Posit independently:</a:t>
              </a:r>
            </a:p>
            <a:p>
              <a:pPr lvl="0"/>
              <a:r>
                <a:rPr lang="en-US" dirty="0" smtClean="0">
                  <a:solidFill>
                    <a:prstClr val="black"/>
                  </a:solidFill>
                  <a:latin typeface="Times"/>
                  <a:cs typeface="Times"/>
                </a:rPr>
                <a:t>P({1, 2, 3, </a:t>
              </a:r>
              <a:r>
                <a:rPr lang="is-IS" dirty="0" smtClean="0">
                  <a:solidFill>
                    <a:prstClr val="black"/>
                  </a:solidFill>
                  <a:latin typeface="Times"/>
                  <a:cs typeface="Times"/>
                </a:rPr>
                <a:t>…})</a:t>
              </a:r>
              <a:r>
                <a:rPr lang="en-US" dirty="0" smtClean="0">
                  <a:solidFill>
                    <a:prstClr val="black"/>
                  </a:solidFill>
                  <a:latin typeface="Times"/>
                  <a:cs typeface="Times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= </a:t>
              </a:r>
              <a:r>
                <a:rPr lang="is-IS" dirty="0" smtClean="0">
                  <a:solidFill>
                    <a:prstClr val="black"/>
                  </a:solidFill>
                  <a:latin typeface="Times"/>
                  <a:cs typeface="Times"/>
                </a:rPr>
                <a:t>1</a:t>
              </a:r>
            </a:p>
            <a:p>
              <a:pPr lvl="0"/>
              <a:r>
                <a:rPr lang="is-IS" dirty="0" smtClean="0">
                  <a:solidFill>
                    <a:prstClr val="black"/>
                  </a:solidFill>
                  <a:latin typeface="Times"/>
                  <a:cs typeface="Times"/>
                </a:rPr>
                <a:t>P(even) = P({2, 4, 6, ...}) = </a:t>
              </a:r>
              <a:r>
                <a:rPr lang="en-US" dirty="0" smtClean="0">
                  <a:solidFill>
                    <a:prstClr val="black"/>
                  </a:solidFill>
                  <a:latin typeface="Times"/>
                  <a:cs typeface="Times"/>
                </a:rPr>
                <a:t>½</a:t>
              </a:r>
            </a:p>
            <a:p>
              <a:pPr lvl="0"/>
              <a:r>
                <a:rPr lang="en-US" dirty="0" smtClean="0">
                  <a:solidFill>
                    <a:prstClr val="black"/>
                  </a:solidFill>
                  <a:latin typeface="Times"/>
                  <a:cs typeface="Times"/>
                </a:rPr>
                <a:t>=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P</a:t>
              </a:r>
              <a:r>
                <a:rPr lang="is-IS" dirty="0" smtClean="0">
                  <a:solidFill>
                    <a:prstClr val="black"/>
                  </a:solidFill>
                  <a:latin typeface="Times"/>
                  <a:cs typeface="Times"/>
                </a:rPr>
                <a:t>(odd)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= P(</a:t>
              </a:r>
              <a:r>
                <a:rPr lang="is-IS" dirty="0" smtClean="0">
                  <a:solidFill>
                    <a:prstClr val="black"/>
                  </a:solidFill>
                  <a:latin typeface="Times"/>
                  <a:cs typeface="Times"/>
                </a:rPr>
                <a:t>{1, 3, 5,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...})</a:t>
              </a:r>
              <a:endParaRPr lang="is-IS" dirty="0" smtClean="0">
                <a:solidFill>
                  <a:prstClr val="black"/>
                </a:solidFill>
                <a:latin typeface="Times"/>
                <a:cs typeface="Times"/>
              </a:endParaRPr>
            </a:p>
            <a:p>
              <a:pPr lvl="0"/>
              <a:r>
                <a:rPr lang="is-IS" dirty="0" smtClean="0">
                  <a:solidFill>
                    <a:prstClr val="black"/>
                  </a:solidFill>
                  <a:latin typeface="Times"/>
                  <a:cs typeface="Times"/>
                </a:rPr>
                <a:t>    ...</a:t>
              </a:r>
              <a:endParaRPr lang="is-IS" dirty="0">
                <a:solidFill>
                  <a:prstClr val="black"/>
                </a:solidFill>
                <a:latin typeface="Times"/>
                <a:cs typeface="Times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904219" y="3671864"/>
              <a:ext cx="462463" cy="69710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628122" y="3442860"/>
              <a:ext cx="1084361" cy="1084361"/>
            </a:xfrm>
            <a:prstGeom prst="noSmoking">
              <a:avLst>
                <a:gd name="adj" fmla="val 8815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4413" y="4576026"/>
            <a:ext cx="3872214" cy="1815882"/>
            <a:chOff x="4714413" y="4576026"/>
            <a:chExt cx="3872214" cy="1815882"/>
          </a:xfrm>
        </p:grpSpPr>
        <p:sp>
          <p:nvSpPr>
            <p:cNvPr id="23" name="Freeform 22"/>
            <p:cNvSpPr/>
            <p:nvPr/>
          </p:nvSpPr>
          <p:spPr>
            <a:xfrm>
              <a:off x="5093996" y="4645046"/>
              <a:ext cx="3492631" cy="1711304"/>
            </a:xfrm>
            <a:custGeom>
              <a:avLst/>
              <a:gdLst>
                <a:gd name="connsiteX0" fmla="*/ 131147 w 3416705"/>
                <a:gd name="connsiteY0" fmla="*/ 0 h 931770"/>
                <a:gd name="connsiteX1" fmla="*/ 131147 w 3416705"/>
                <a:gd name="connsiteY1" fmla="*/ 0 h 931770"/>
                <a:gd name="connsiteX2" fmla="*/ 3416705 w 3416705"/>
                <a:gd name="connsiteY2" fmla="*/ 117334 h 931770"/>
                <a:gd name="connsiteX3" fmla="*/ 3375291 w 3416705"/>
                <a:gd name="connsiteY3" fmla="*/ 931770 h 931770"/>
                <a:gd name="connsiteX4" fmla="*/ 0 w 3416705"/>
                <a:gd name="connsiteY4" fmla="*/ 821338 h 931770"/>
                <a:gd name="connsiteX5" fmla="*/ 131147 w 3416705"/>
                <a:gd name="connsiteY5" fmla="*/ 0 h 93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705" h="931770">
                  <a:moveTo>
                    <a:pt x="131147" y="0"/>
                  </a:moveTo>
                  <a:lnTo>
                    <a:pt x="131147" y="0"/>
                  </a:lnTo>
                  <a:lnTo>
                    <a:pt x="3416705" y="117334"/>
                  </a:lnTo>
                  <a:lnTo>
                    <a:pt x="3375291" y="931770"/>
                  </a:lnTo>
                  <a:lnTo>
                    <a:pt x="0" y="821338"/>
                  </a:lnTo>
                  <a:lnTo>
                    <a:pt x="131147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4413" y="4576026"/>
              <a:ext cx="371345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Both preserve finite </a:t>
              </a:r>
              <a:r>
                <a:rPr lang="en-US" sz="2000" dirty="0" err="1" smtClean="0">
                  <a:latin typeface="Times"/>
                  <a:cs typeface="Times"/>
                </a:rPr>
                <a:t>additivity</a:t>
              </a:r>
              <a:r>
                <a:rPr lang="en-US" sz="2000" dirty="0" smtClean="0">
                  <a:latin typeface="Times"/>
                  <a:cs typeface="Times"/>
                </a:rPr>
                <a:t>.</a:t>
              </a:r>
            </a:p>
            <a:p>
              <a:pPr algn="ctr"/>
              <a:r>
                <a:rPr lang="en-US" sz="2000" dirty="0" smtClean="0">
                  <a:latin typeface="Times"/>
                  <a:cs typeface="Times"/>
                </a:rPr>
                <a:t>My claim:</a:t>
              </a:r>
            </a:p>
            <a:p>
              <a:pPr algn="ctr"/>
              <a:r>
                <a:rPr lang="en-US" sz="3600" dirty="0">
                  <a:latin typeface="Times"/>
                  <a:cs typeface="Times"/>
                </a:rPr>
                <a:t>F</a:t>
              </a:r>
              <a:r>
                <a:rPr lang="en-US" sz="3600" dirty="0" smtClean="0">
                  <a:latin typeface="Times"/>
                  <a:cs typeface="Times"/>
                </a:rPr>
                <a:t>inite </a:t>
              </a:r>
              <a:r>
                <a:rPr lang="en-US" sz="3600" dirty="0" err="1" smtClean="0">
                  <a:latin typeface="Times"/>
                  <a:cs typeface="Times"/>
                </a:rPr>
                <a:t>additivity</a:t>
              </a:r>
              <a:r>
                <a:rPr lang="en-US" sz="3600" dirty="0" smtClean="0">
                  <a:latin typeface="Times"/>
                  <a:cs typeface="Times"/>
                </a:rPr>
                <a:t> must go!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04749" y="1311380"/>
            <a:ext cx="4012684" cy="2816016"/>
            <a:chOff x="4304749" y="1311380"/>
            <a:chExt cx="4012684" cy="2816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35633" y="1311380"/>
              <a:ext cx="2981800" cy="2816016"/>
              <a:chOff x="5335633" y="1311380"/>
              <a:chExt cx="2981800" cy="2816016"/>
            </a:xfrm>
          </p:grpSpPr>
          <p:sp>
            <p:nvSpPr>
              <p:cNvPr id="19" name="Freeform 18"/>
              <p:cNvSpPr/>
              <p:nvPr/>
            </p:nvSpPr>
            <p:spPr>
              <a:xfrm flipH="1">
                <a:off x="5335633" y="1311380"/>
                <a:ext cx="2546942" cy="2816016"/>
              </a:xfrm>
              <a:custGeom>
                <a:avLst/>
                <a:gdLst>
                  <a:gd name="connsiteX0" fmla="*/ 207073 w 3451217"/>
                  <a:gd name="connsiteY0" fmla="*/ 0 h 3975552"/>
                  <a:gd name="connsiteX1" fmla="*/ 207073 w 3451217"/>
                  <a:gd name="connsiteY1" fmla="*/ 0 h 3975552"/>
                  <a:gd name="connsiteX2" fmla="*/ 3451217 w 3451217"/>
                  <a:gd name="connsiteY2" fmla="*/ 89726 h 3975552"/>
                  <a:gd name="connsiteX3" fmla="*/ 3147510 w 3451217"/>
                  <a:gd name="connsiteY3" fmla="*/ 3975552 h 3975552"/>
                  <a:gd name="connsiteX4" fmla="*/ 0 w 3451217"/>
                  <a:gd name="connsiteY4" fmla="*/ 3789198 h 3975552"/>
                  <a:gd name="connsiteX5" fmla="*/ 207073 w 3451217"/>
                  <a:gd name="connsiteY5" fmla="*/ 0 h 397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1217" h="3975552">
                    <a:moveTo>
                      <a:pt x="207073" y="0"/>
                    </a:moveTo>
                    <a:lnTo>
                      <a:pt x="207073" y="0"/>
                    </a:lnTo>
                    <a:lnTo>
                      <a:pt x="3451217" y="89726"/>
                    </a:lnTo>
                    <a:lnTo>
                      <a:pt x="3147510" y="3975552"/>
                    </a:lnTo>
                    <a:lnTo>
                      <a:pt x="0" y="3789198"/>
                    </a:lnTo>
                    <a:lnTo>
                      <a:pt x="20707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32272" y="1325184"/>
                <a:ext cx="28851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Times"/>
                    <a:cs typeface="Times"/>
                  </a:rPr>
                  <a:t>Infinitesimal </a:t>
                </a:r>
                <a:r>
                  <a:rPr lang="en-US" sz="2400" dirty="0" smtClean="0">
                    <a:latin typeface="Times"/>
                    <a:cs typeface="Times"/>
                  </a:rPr>
                  <a:t>probabilities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15045" y="2417538"/>
                <a:ext cx="276904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Symbol" charset="2"/>
                    <a:cs typeface="Symbol" charset="2"/>
                  </a:rPr>
                  <a:t>ε</a:t>
                </a:r>
                <a:r>
                  <a:rPr lang="en-US" i="1" dirty="0" smtClean="0">
                    <a:latin typeface="Symbol" charset="2"/>
                    <a:cs typeface="Symbol" charset="2"/>
                  </a:rPr>
                  <a:t>  = </a:t>
                </a:r>
                <a:r>
                  <a:rPr lang="en-US" i="1" dirty="0" smtClean="0">
                    <a:latin typeface="Times"/>
                    <a:cs typeface="Times"/>
                  </a:rPr>
                  <a:t>P(1)</a:t>
                </a:r>
                <a:r>
                  <a:rPr lang="en-US" dirty="0" smtClean="0">
                    <a:latin typeface="Times"/>
                    <a:cs typeface="Times"/>
                  </a:rPr>
                  <a:t> = </a:t>
                </a:r>
                <a:r>
                  <a:rPr lang="en-US" i="1" dirty="0" smtClean="0">
                    <a:latin typeface="Times"/>
                    <a:cs typeface="Times"/>
                  </a:rPr>
                  <a:t>P(2)</a:t>
                </a:r>
                <a:r>
                  <a:rPr lang="en-US" dirty="0" smtClean="0">
                    <a:latin typeface="Times"/>
                    <a:cs typeface="Times"/>
                  </a:rPr>
                  <a:t> = </a:t>
                </a:r>
                <a:r>
                  <a:rPr lang="en-US" i="1" dirty="0" smtClean="0">
                    <a:latin typeface="Times"/>
                    <a:cs typeface="Times"/>
                  </a:rPr>
                  <a:t>P(3)</a:t>
                </a:r>
                <a:r>
                  <a:rPr lang="en-US" dirty="0" smtClean="0">
                    <a:latin typeface="Times"/>
                    <a:cs typeface="Times"/>
                  </a:rPr>
                  <a:t> = </a:t>
                </a:r>
                <a:r>
                  <a:rPr lang="is-IS" dirty="0" smtClean="0">
                    <a:latin typeface="Times"/>
                    <a:cs typeface="Times"/>
                  </a:rPr>
                  <a:t>….</a:t>
                </a:r>
                <a:endParaRPr lang="en-US" dirty="0" smtClean="0">
                  <a:latin typeface="Times"/>
                  <a:cs typeface="Times"/>
                </a:endParaRPr>
              </a:p>
              <a:p>
                <a:endParaRPr lang="en-US" dirty="0" smtClean="0">
                  <a:latin typeface="Times"/>
                  <a:cs typeface="Times"/>
                </a:endParaRPr>
              </a:p>
              <a:p>
                <a:r>
                  <a:rPr lang="en-US" dirty="0" smtClean="0">
                    <a:latin typeface="Times"/>
                    <a:cs typeface="Times"/>
                  </a:rPr>
                  <a:t>where</a:t>
                </a:r>
              </a:p>
              <a:p>
                <a:endParaRPr lang="en-US" dirty="0" smtClean="0">
                  <a:latin typeface="Times"/>
                  <a:cs typeface="Times"/>
                </a:endParaRPr>
              </a:p>
              <a:p>
                <a:r>
                  <a:rPr lang="en-US" dirty="0" smtClean="0">
                    <a:latin typeface="Times"/>
                    <a:cs typeface="Times"/>
                  </a:rPr>
                  <a:t>0 &lt; </a:t>
                </a:r>
                <a:r>
                  <a:rPr lang="en-US" i="1" dirty="0" err="1" smtClean="0">
                    <a:latin typeface="Symbol" charset="2"/>
                    <a:cs typeface="Symbol" charset="2"/>
                  </a:rPr>
                  <a:t>ε</a:t>
                </a:r>
                <a:r>
                  <a:rPr lang="en-US" dirty="0" smtClean="0">
                    <a:latin typeface="Times"/>
                    <a:cs typeface="Times"/>
                  </a:rPr>
                  <a:t> &lt;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98552" y="3389482"/>
                <a:ext cx="1484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any positive real number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12268" y="3266372"/>
                <a:ext cx="18300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latin typeface="Times"/>
                    <a:cs typeface="Times"/>
                  </a:rPr>
                  <a:t>(         )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04749" y="1930056"/>
              <a:ext cx="75473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"/>
                  <a:cs typeface="Times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57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munsterasia.jp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2" y="-65314"/>
            <a:ext cx="9114280" cy="68579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8000" y="428172"/>
            <a:ext cx="3207657" cy="2104571"/>
            <a:chOff x="508000" y="428172"/>
            <a:chExt cx="3207657" cy="2104571"/>
          </a:xfrm>
        </p:grpSpPr>
        <p:sp>
          <p:nvSpPr>
            <p:cNvPr id="6" name="Freeform 5"/>
            <p:cNvSpPr/>
            <p:nvPr/>
          </p:nvSpPr>
          <p:spPr>
            <a:xfrm>
              <a:off x="508000" y="428172"/>
              <a:ext cx="3207657" cy="2104571"/>
            </a:xfrm>
            <a:custGeom>
              <a:avLst/>
              <a:gdLst>
                <a:gd name="connsiteX0" fmla="*/ 399143 w 3207657"/>
                <a:gd name="connsiteY0" fmla="*/ 36285 h 2104571"/>
                <a:gd name="connsiteX1" fmla="*/ 3011714 w 3207657"/>
                <a:gd name="connsiteY1" fmla="*/ 7257 h 2104571"/>
                <a:gd name="connsiteX2" fmla="*/ 3207657 w 3207657"/>
                <a:gd name="connsiteY2" fmla="*/ 1886857 h 2104571"/>
                <a:gd name="connsiteX3" fmla="*/ 2648857 w 3207657"/>
                <a:gd name="connsiteY3" fmla="*/ 2104571 h 2104571"/>
                <a:gd name="connsiteX4" fmla="*/ 1001486 w 3207657"/>
                <a:gd name="connsiteY4" fmla="*/ 1981200 h 2104571"/>
                <a:gd name="connsiteX5" fmla="*/ 0 w 3207657"/>
                <a:gd name="connsiteY5" fmla="*/ 1966685 h 2104571"/>
                <a:gd name="connsiteX6" fmla="*/ 0 w 3207657"/>
                <a:gd name="connsiteY6" fmla="*/ 0 h 2104571"/>
                <a:gd name="connsiteX7" fmla="*/ 399143 w 3207657"/>
                <a:gd name="connsiteY7" fmla="*/ 36285 h 210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7657" h="2104571">
                  <a:moveTo>
                    <a:pt x="399143" y="36285"/>
                  </a:moveTo>
                  <a:lnTo>
                    <a:pt x="3011714" y="7257"/>
                  </a:lnTo>
                  <a:lnTo>
                    <a:pt x="3207657" y="1886857"/>
                  </a:lnTo>
                  <a:lnTo>
                    <a:pt x="2648857" y="2104571"/>
                  </a:lnTo>
                  <a:lnTo>
                    <a:pt x="1001486" y="1981200"/>
                  </a:lnTo>
                  <a:lnTo>
                    <a:pt x="0" y="1966685"/>
                  </a:lnTo>
                  <a:lnTo>
                    <a:pt x="0" y="0"/>
                  </a:lnTo>
                  <a:lnTo>
                    <a:pt x="399143" y="36285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20819319">
              <a:off x="900892" y="862277"/>
              <a:ext cx="23585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"/>
                  <a:cs typeface="Times"/>
                </a:rPr>
                <a:t>Probabilistic inference here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3257" y="449943"/>
            <a:ext cx="2329543" cy="1567543"/>
            <a:chOff x="3563257" y="449943"/>
            <a:chExt cx="2329543" cy="1567543"/>
          </a:xfrm>
        </p:grpSpPr>
        <p:sp>
          <p:nvSpPr>
            <p:cNvPr id="7" name="Freeform 6"/>
            <p:cNvSpPr/>
            <p:nvPr/>
          </p:nvSpPr>
          <p:spPr>
            <a:xfrm>
              <a:off x="3563257" y="449943"/>
              <a:ext cx="2329543" cy="1567543"/>
            </a:xfrm>
            <a:custGeom>
              <a:avLst/>
              <a:gdLst>
                <a:gd name="connsiteX0" fmla="*/ 0 w 2329543"/>
                <a:gd name="connsiteY0" fmla="*/ 0 h 1567543"/>
                <a:gd name="connsiteX1" fmla="*/ 166914 w 2329543"/>
                <a:gd name="connsiteY1" fmla="*/ 1211943 h 1567543"/>
                <a:gd name="connsiteX2" fmla="*/ 2061029 w 2329543"/>
                <a:gd name="connsiteY2" fmla="*/ 1567543 h 1567543"/>
                <a:gd name="connsiteX3" fmla="*/ 2329543 w 2329543"/>
                <a:gd name="connsiteY3" fmla="*/ 152400 h 1567543"/>
                <a:gd name="connsiteX4" fmla="*/ 2184400 w 2329543"/>
                <a:gd name="connsiteY4" fmla="*/ 130628 h 1567543"/>
                <a:gd name="connsiteX5" fmla="*/ 2017486 w 2329543"/>
                <a:gd name="connsiteY5" fmla="*/ 116114 h 1567543"/>
                <a:gd name="connsiteX6" fmla="*/ 0 w 2329543"/>
                <a:gd name="connsiteY6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9543" h="1567543">
                  <a:moveTo>
                    <a:pt x="0" y="0"/>
                  </a:moveTo>
                  <a:lnTo>
                    <a:pt x="166914" y="1211943"/>
                  </a:lnTo>
                  <a:lnTo>
                    <a:pt x="2061029" y="1567543"/>
                  </a:lnTo>
                  <a:lnTo>
                    <a:pt x="2329543" y="152400"/>
                  </a:lnTo>
                  <a:cubicBezTo>
                    <a:pt x="2281162" y="145143"/>
                    <a:pt x="2232995" y="136279"/>
                    <a:pt x="2184400" y="130628"/>
                  </a:cubicBezTo>
                  <a:cubicBezTo>
                    <a:pt x="2128926" y="124177"/>
                    <a:pt x="2017486" y="116114"/>
                    <a:pt x="2017486" y="1161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21366216">
              <a:off x="3693004" y="593763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08400" y="1727200"/>
            <a:ext cx="2452914" cy="1930400"/>
            <a:chOff x="3708400" y="1727200"/>
            <a:chExt cx="2452914" cy="1930400"/>
          </a:xfrm>
        </p:grpSpPr>
        <p:sp>
          <p:nvSpPr>
            <p:cNvPr id="9" name="Freeform 8"/>
            <p:cNvSpPr/>
            <p:nvPr/>
          </p:nvSpPr>
          <p:spPr>
            <a:xfrm>
              <a:off x="3708400" y="1727200"/>
              <a:ext cx="2452914" cy="1930400"/>
            </a:xfrm>
            <a:custGeom>
              <a:avLst/>
              <a:gdLst>
                <a:gd name="connsiteX0" fmla="*/ 0 w 2452914"/>
                <a:gd name="connsiteY0" fmla="*/ 0 h 1930400"/>
                <a:gd name="connsiteX1" fmla="*/ 0 w 2452914"/>
                <a:gd name="connsiteY1" fmla="*/ 0 h 1930400"/>
                <a:gd name="connsiteX2" fmla="*/ 2387600 w 2452914"/>
                <a:gd name="connsiteY2" fmla="*/ 442686 h 1930400"/>
                <a:gd name="connsiteX3" fmla="*/ 2452914 w 2452914"/>
                <a:gd name="connsiteY3" fmla="*/ 1328057 h 1930400"/>
                <a:gd name="connsiteX4" fmla="*/ 1632857 w 2452914"/>
                <a:gd name="connsiteY4" fmla="*/ 1930400 h 1930400"/>
                <a:gd name="connsiteX5" fmla="*/ 203200 w 2452914"/>
                <a:gd name="connsiteY5" fmla="*/ 1683657 h 1930400"/>
                <a:gd name="connsiteX6" fmla="*/ 0 w 2452914"/>
                <a:gd name="connsiteY6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914" h="1930400">
                  <a:moveTo>
                    <a:pt x="0" y="0"/>
                  </a:moveTo>
                  <a:lnTo>
                    <a:pt x="0" y="0"/>
                  </a:lnTo>
                  <a:lnTo>
                    <a:pt x="2387600" y="442686"/>
                  </a:lnTo>
                  <a:lnTo>
                    <a:pt x="2452914" y="1328057"/>
                  </a:lnTo>
                  <a:lnTo>
                    <a:pt x="1632857" y="1930400"/>
                  </a:lnTo>
                  <a:lnTo>
                    <a:pt x="203200" y="1683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666156">
              <a:off x="3839026" y="2055690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1371" y="616857"/>
            <a:ext cx="2801258" cy="2685143"/>
            <a:chOff x="5711371" y="616857"/>
            <a:chExt cx="2801258" cy="2685143"/>
          </a:xfrm>
        </p:grpSpPr>
        <p:sp>
          <p:nvSpPr>
            <p:cNvPr id="13" name="Freeform 12"/>
            <p:cNvSpPr/>
            <p:nvPr/>
          </p:nvSpPr>
          <p:spPr>
            <a:xfrm>
              <a:off x="5711371" y="616857"/>
              <a:ext cx="2801258" cy="2685143"/>
            </a:xfrm>
            <a:custGeom>
              <a:avLst/>
              <a:gdLst>
                <a:gd name="connsiteX0" fmla="*/ 210458 w 2801258"/>
                <a:gd name="connsiteY0" fmla="*/ 174172 h 2685143"/>
                <a:gd name="connsiteX1" fmla="*/ 0 w 2801258"/>
                <a:gd name="connsiteY1" fmla="*/ 1349829 h 2685143"/>
                <a:gd name="connsiteX2" fmla="*/ 464458 w 2801258"/>
                <a:gd name="connsiteY2" fmla="*/ 1465943 h 2685143"/>
                <a:gd name="connsiteX3" fmla="*/ 558800 w 2801258"/>
                <a:gd name="connsiteY3" fmla="*/ 2344057 h 2685143"/>
                <a:gd name="connsiteX4" fmla="*/ 950686 w 2801258"/>
                <a:gd name="connsiteY4" fmla="*/ 2685143 h 2685143"/>
                <a:gd name="connsiteX5" fmla="*/ 2801258 w 2801258"/>
                <a:gd name="connsiteY5" fmla="*/ 544286 h 2685143"/>
                <a:gd name="connsiteX6" fmla="*/ 2794000 w 2801258"/>
                <a:gd name="connsiteY6" fmla="*/ 0 h 2685143"/>
                <a:gd name="connsiteX7" fmla="*/ 210458 w 2801258"/>
                <a:gd name="connsiteY7" fmla="*/ 174172 h 268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1258" h="2685143">
                  <a:moveTo>
                    <a:pt x="210458" y="174172"/>
                  </a:moveTo>
                  <a:lnTo>
                    <a:pt x="0" y="1349829"/>
                  </a:lnTo>
                  <a:lnTo>
                    <a:pt x="464458" y="1465943"/>
                  </a:lnTo>
                  <a:lnTo>
                    <a:pt x="558800" y="2344057"/>
                  </a:lnTo>
                  <a:lnTo>
                    <a:pt x="950686" y="2685143"/>
                  </a:lnTo>
                  <a:lnTo>
                    <a:pt x="2801258" y="544286"/>
                  </a:lnTo>
                  <a:cubicBezTo>
                    <a:pt x="2798839" y="362857"/>
                    <a:pt x="2796419" y="181429"/>
                    <a:pt x="2794000" y="0"/>
                  </a:cubicBezTo>
                  <a:lnTo>
                    <a:pt x="210458" y="174172"/>
                  </a:lnTo>
                  <a:close/>
                </a:path>
              </a:pathLst>
            </a:cu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20412767">
              <a:off x="5990237" y="1017143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3486" y="2452914"/>
            <a:ext cx="3323771" cy="1219200"/>
            <a:chOff x="493486" y="2452914"/>
            <a:chExt cx="3323771" cy="1219200"/>
          </a:xfrm>
        </p:grpSpPr>
        <p:sp>
          <p:nvSpPr>
            <p:cNvPr id="15" name="Freeform 14"/>
            <p:cNvSpPr/>
            <p:nvPr/>
          </p:nvSpPr>
          <p:spPr>
            <a:xfrm>
              <a:off x="493486" y="2452914"/>
              <a:ext cx="3323771" cy="1219200"/>
            </a:xfrm>
            <a:custGeom>
              <a:avLst/>
              <a:gdLst>
                <a:gd name="connsiteX0" fmla="*/ 0 w 3323771"/>
                <a:gd name="connsiteY0" fmla="*/ 21772 h 1219200"/>
                <a:gd name="connsiteX1" fmla="*/ 2677885 w 3323771"/>
                <a:gd name="connsiteY1" fmla="*/ 166915 h 1219200"/>
                <a:gd name="connsiteX2" fmla="*/ 3164114 w 3323771"/>
                <a:gd name="connsiteY2" fmla="*/ 0 h 1219200"/>
                <a:gd name="connsiteX3" fmla="*/ 3323771 w 3323771"/>
                <a:gd name="connsiteY3" fmla="*/ 928915 h 1219200"/>
                <a:gd name="connsiteX4" fmla="*/ 2358571 w 3323771"/>
                <a:gd name="connsiteY4" fmla="*/ 1182915 h 1219200"/>
                <a:gd name="connsiteX5" fmla="*/ 7257 w 3323771"/>
                <a:gd name="connsiteY5" fmla="*/ 1219200 h 1219200"/>
                <a:gd name="connsiteX6" fmla="*/ 0 w 3323771"/>
                <a:gd name="connsiteY6" fmla="*/ 2177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3771" h="1219200">
                  <a:moveTo>
                    <a:pt x="0" y="21772"/>
                  </a:moveTo>
                  <a:lnTo>
                    <a:pt x="2677885" y="166915"/>
                  </a:lnTo>
                  <a:lnTo>
                    <a:pt x="3164114" y="0"/>
                  </a:lnTo>
                  <a:lnTo>
                    <a:pt x="3323771" y="928915"/>
                  </a:lnTo>
                  <a:lnTo>
                    <a:pt x="2358571" y="1182915"/>
                  </a:lnTo>
                  <a:lnTo>
                    <a:pt x="7257" y="1219200"/>
                  </a:lnTo>
                  <a:lnTo>
                    <a:pt x="0" y="21772"/>
                  </a:lnTo>
                  <a:close/>
                </a:path>
              </a:pathLst>
            </a:custGeom>
            <a:solidFill>
              <a:srgbClr val="FF00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374910">
              <a:off x="955367" y="2588240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0286" y="3882572"/>
            <a:ext cx="8077200" cy="2605314"/>
            <a:chOff x="290286" y="3882572"/>
            <a:chExt cx="8077200" cy="2605314"/>
          </a:xfrm>
        </p:grpSpPr>
        <p:sp>
          <p:nvSpPr>
            <p:cNvPr id="25" name="Freeform 24"/>
            <p:cNvSpPr/>
            <p:nvPr/>
          </p:nvSpPr>
          <p:spPr>
            <a:xfrm>
              <a:off x="798286" y="3976914"/>
              <a:ext cx="7569200" cy="2510972"/>
            </a:xfrm>
            <a:custGeom>
              <a:avLst/>
              <a:gdLst>
                <a:gd name="connsiteX0" fmla="*/ 7322457 w 7322457"/>
                <a:gd name="connsiteY0" fmla="*/ 43543 h 2307772"/>
                <a:gd name="connsiteX1" fmla="*/ 7257143 w 7322457"/>
                <a:gd name="connsiteY1" fmla="*/ 2307772 h 2307772"/>
                <a:gd name="connsiteX2" fmla="*/ 7191828 w 7322457"/>
                <a:gd name="connsiteY2" fmla="*/ 2307772 h 2307772"/>
                <a:gd name="connsiteX3" fmla="*/ 0 w 7322457"/>
                <a:gd name="connsiteY3" fmla="*/ 2075543 h 2307772"/>
                <a:gd name="connsiteX4" fmla="*/ 188685 w 7322457"/>
                <a:gd name="connsiteY4" fmla="*/ 0 h 2307772"/>
                <a:gd name="connsiteX5" fmla="*/ 7322457 w 7322457"/>
                <a:gd name="connsiteY5" fmla="*/ 43543 h 230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2457" h="2307772">
                  <a:moveTo>
                    <a:pt x="7322457" y="43543"/>
                  </a:moveTo>
                  <a:lnTo>
                    <a:pt x="7257143" y="2307772"/>
                  </a:lnTo>
                  <a:lnTo>
                    <a:pt x="7191828" y="2307772"/>
                  </a:lnTo>
                  <a:lnTo>
                    <a:pt x="0" y="2075543"/>
                  </a:lnTo>
                  <a:lnTo>
                    <a:pt x="188685" y="0"/>
                  </a:lnTo>
                  <a:lnTo>
                    <a:pt x="7322457" y="43543"/>
                  </a:lnTo>
                  <a:close/>
                </a:path>
              </a:pathLst>
            </a:custGeom>
            <a:solidFill>
              <a:schemeClr val="lt1">
                <a:alpha val="7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0286" y="3882572"/>
              <a:ext cx="3868058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latin typeface="Times"/>
                  <a:cs typeface="Times"/>
                </a:rPr>
                <a:t>What determines</a:t>
              </a:r>
              <a:r>
                <a:rPr lang="en-US" sz="4000" dirty="0" smtClean="0">
                  <a:latin typeface="Times"/>
                  <a:cs typeface="Times"/>
                </a:rPr>
                <a:t> </a:t>
              </a:r>
              <a:r>
                <a:rPr lang="en-US" sz="4800" dirty="0" smtClean="0">
                  <a:latin typeface="Times"/>
                  <a:cs typeface="Times"/>
                </a:rPr>
                <a:t>which logic goes where?</a:t>
              </a:r>
              <a:endParaRPr lang="en-US" sz="4000" dirty="0" smtClean="0">
                <a:latin typeface="Times"/>
                <a:cs typeface="Time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96230" y="4144780"/>
            <a:ext cx="4071256" cy="1754327"/>
            <a:chOff x="4296230" y="4144780"/>
            <a:chExt cx="4071256" cy="1754327"/>
          </a:xfrm>
        </p:grpSpPr>
        <p:sp>
          <p:nvSpPr>
            <p:cNvPr id="23" name="TextBox 22"/>
            <p:cNvSpPr txBox="1"/>
            <p:nvPr/>
          </p:nvSpPr>
          <p:spPr>
            <a:xfrm>
              <a:off x="4776210" y="4144780"/>
              <a:ext cx="359127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"/>
                  <a:cs typeface="Times"/>
                </a:rPr>
                <a:t>Background facts.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296230" y="4934857"/>
              <a:ext cx="406400" cy="32657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33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074660" y="2118072"/>
            <a:ext cx="646298" cy="556079"/>
          </a:xfrm>
          <a:custGeom>
            <a:avLst/>
            <a:gdLst>
              <a:gd name="connsiteX0" fmla="*/ 0 w 518542"/>
              <a:gd name="connsiteY0" fmla="*/ 15029 h 556079"/>
              <a:gd name="connsiteX1" fmla="*/ 518542 w 518542"/>
              <a:gd name="connsiteY1" fmla="*/ 0 h 556079"/>
              <a:gd name="connsiteX2" fmla="*/ 405816 w 518542"/>
              <a:gd name="connsiteY2" fmla="*/ 541050 h 556079"/>
              <a:gd name="connsiteX3" fmla="*/ 82666 w 518542"/>
              <a:gd name="connsiteY3" fmla="*/ 556079 h 556079"/>
              <a:gd name="connsiteX4" fmla="*/ 0 w 518542"/>
              <a:gd name="connsiteY4" fmla="*/ 15029 h 55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42" h="556079">
                <a:moveTo>
                  <a:pt x="0" y="15029"/>
                </a:moveTo>
                <a:lnTo>
                  <a:pt x="518542" y="0"/>
                </a:lnTo>
                <a:lnTo>
                  <a:pt x="405816" y="541050"/>
                </a:lnTo>
                <a:lnTo>
                  <a:pt x="82666" y="556079"/>
                </a:lnTo>
                <a:lnTo>
                  <a:pt x="0" y="15029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14539" y="3027337"/>
            <a:ext cx="646298" cy="556079"/>
          </a:xfrm>
          <a:custGeom>
            <a:avLst/>
            <a:gdLst>
              <a:gd name="connsiteX0" fmla="*/ 0 w 518542"/>
              <a:gd name="connsiteY0" fmla="*/ 15029 h 556079"/>
              <a:gd name="connsiteX1" fmla="*/ 518542 w 518542"/>
              <a:gd name="connsiteY1" fmla="*/ 0 h 556079"/>
              <a:gd name="connsiteX2" fmla="*/ 405816 w 518542"/>
              <a:gd name="connsiteY2" fmla="*/ 541050 h 556079"/>
              <a:gd name="connsiteX3" fmla="*/ 82666 w 518542"/>
              <a:gd name="connsiteY3" fmla="*/ 556079 h 556079"/>
              <a:gd name="connsiteX4" fmla="*/ 0 w 518542"/>
              <a:gd name="connsiteY4" fmla="*/ 15029 h 55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42" h="556079">
                <a:moveTo>
                  <a:pt x="0" y="15029"/>
                </a:moveTo>
                <a:lnTo>
                  <a:pt x="518542" y="0"/>
                </a:lnTo>
                <a:lnTo>
                  <a:pt x="405816" y="541050"/>
                </a:lnTo>
                <a:lnTo>
                  <a:pt x="82666" y="556079"/>
                </a:lnTo>
                <a:lnTo>
                  <a:pt x="0" y="15029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74660" y="4004233"/>
            <a:ext cx="646298" cy="556079"/>
          </a:xfrm>
          <a:custGeom>
            <a:avLst/>
            <a:gdLst>
              <a:gd name="connsiteX0" fmla="*/ 0 w 518542"/>
              <a:gd name="connsiteY0" fmla="*/ 15029 h 556079"/>
              <a:gd name="connsiteX1" fmla="*/ 518542 w 518542"/>
              <a:gd name="connsiteY1" fmla="*/ 0 h 556079"/>
              <a:gd name="connsiteX2" fmla="*/ 405816 w 518542"/>
              <a:gd name="connsiteY2" fmla="*/ 541050 h 556079"/>
              <a:gd name="connsiteX3" fmla="*/ 82666 w 518542"/>
              <a:gd name="connsiteY3" fmla="*/ 556079 h 556079"/>
              <a:gd name="connsiteX4" fmla="*/ 0 w 518542"/>
              <a:gd name="connsiteY4" fmla="*/ 15029 h 55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42" h="556079">
                <a:moveTo>
                  <a:pt x="0" y="15029"/>
                </a:moveTo>
                <a:lnTo>
                  <a:pt x="518542" y="0"/>
                </a:lnTo>
                <a:lnTo>
                  <a:pt x="405816" y="541050"/>
                </a:lnTo>
                <a:lnTo>
                  <a:pt x="82666" y="556079"/>
                </a:lnTo>
                <a:lnTo>
                  <a:pt x="0" y="15029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98300" y="308098"/>
            <a:ext cx="8108795" cy="7138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inductive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4660" y="1540491"/>
            <a:ext cx="53034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To what extend should we expect: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• Some specific number </a:t>
            </a:r>
            <a:r>
              <a:rPr lang="en-US" sz="2000" dirty="0" smtClean="0">
                <a:latin typeface="Times"/>
                <a:cs typeface="Times"/>
              </a:rPr>
              <a:t>to be drawn?</a:t>
            </a:r>
          </a:p>
          <a:p>
            <a:pPr marL="917575"/>
            <a:r>
              <a:rPr lang="en-US" dirty="0" smtClean="0">
                <a:latin typeface="Times"/>
                <a:cs typeface="Times"/>
              </a:rPr>
              <a:t>27? 3,668? </a:t>
            </a: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• Some set </a:t>
            </a:r>
            <a:r>
              <a:rPr lang="en-US" sz="2000" dirty="0" smtClean="0">
                <a:latin typeface="Times"/>
                <a:cs typeface="Times"/>
              </a:rPr>
              <a:t>of numbers?</a:t>
            </a:r>
          </a:p>
          <a:p>
            <a:pPr marL="917575"/>
            <a:r>
              <a:rPr lang="en-US" dirty="0" smtClean="0">
                <a:latin typeface="Times"/>
                <a:cs typeface="Times"/>
              </a:rPr>
              <a:t>Odd numbers? Even numbers?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dirty="0" smtClean="0">
                <a:latin typeface="Times"/>
                <a:cs typeface="Times"/>
              </a:rPr>
              <a:t> Numbers greater than 100?...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• Outcomes </a:t>
            </a:r>
            <a:r>
              <a:rPr lang="en-US" sz="2000" dirty="0" smtClean="0">
                <a:latin typeface="Times"/>
                <a:cs typeface="Times"/>
              </a:rPr>
              <a:t>on repeated</a:t>
            </a:r>
            <a:r>
              <a:rPr lang="en-US" dirty="0" smtClean="0">
                <a:latin typeface="Times"/>
                <a:cs typeface="Times"/>
              </a:rPr>
              <a:t> trials?</a:t>
            </a:r>
          </a:p>
          <a:p>
            <a:pPr marL="917575"/>
            <a:r>
              <a:rPr lang="en-US" dirty="0" smtClean="0">
                <a:latin typeface="Times"/>
                <a:cs typeface="Times"/>
              </a:rPr>
              <a:t>100 trials, all with numbers greater than 100?</a:t>
            </a:r>
          </a:p>
        </p:txBody>
      </p:sp>
    </p:spTree>
    <p:extLst>
      <p:ext uri="{BB962C8B-B14F-4D97-AF65-F5344CB8AC3E}">
        <p14:creationId xmlns:p14="http://schemas.microsoft.com/office/powerpoint/2010/main" val="394889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05526" cy="857994"/>
          </a:xfrm>
        </p:spPr>
        <p:txBody>
          <a:bodyPr>
            <a:noAutofit/>
          </a:bodyPr>
          <a:lstStyle/>
          <a:p>
            <a:r>
              <a:rPr lang="en-US" sz="3600" dirty="0" smtClean="0"/>
              <a:t>But what does</a:t>
            </a:r>
            <a:r>
              <a:rPr lang="en-US" sz="3200" dirty="0" smtClean="0"/>
              <a:t> the chance function </a:t>
            </a:r>
            <a:r>
              <a:rPr lang="en-US" sz="3200" dirty="0" err="1" smtClean="0"/>
              <a:t>Ch</a:t>
            </a:r>
            <a:r>
              <a:rPr lang="en-US" sz="3200" dirty="0" smtClean="0"/>
              <a:t>(.) mean?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6684" y="1062434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NOT: give an explicit definition.</a:t>
            </a:r>
          </a:p>
          <a:p>
            <a:r>
              <a:rPr lang="en-US" sz="1400" dirty="0" smtClean="0">
                <a:latin typeface="Times"/>
                <a:cs typeface="Times"/>
              </a:rPr>
              <a:t>NOT: subjective Bayesian elicitation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422818" y="1941672"/>
            <a:ext cx="3905864" cy="1925675"/>
            <a:chOff x="4422818" y="1941672"/>
            <a:chExt cx="3905864" cy="1925675"/>
          </a:xfrm>
        </p:grpSpPr>
        <p:pic>
          <p:nvPicPr>
            <p:cNvPr id="21" name="Picture 20" descr="801_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479" y="1941672"/>
              <a:ext cx="887221" cy="887221"/>
            </a:xfrm>
            <a:prstGeom prst="rect">
              <a:avLst/>
            </a:prstGeom>
          </p:spPr>
        </p:pic>
        <p:sp>
          <p:nvSpPr>
            <p:cNvPr id="32" name="Freeform 31"/>
            <p:cNvSpPr/>
            <p:nvPr/>
          </p:nvSpPr>
          <p:spPr>
            <a:xfrm>
              <a:off x="4422818" y="2412306"/>
              <a:ext cx="3567612" cy="1455041"/>
            </a:xfrm>
            <a:custGeom>
              <a:avLst/>
              <a:gdLst>
                <a:gd name="connsiteX0" fmla="*/ 306342 w 3567612"/>
                <a:gd name="connsiteY0" fmla="*/ 0 h 1455041"/>
                <a:gd name="connsiteX1" fmla="*/ 3427205 w 3567612"/>
                <a:gd name="connsiteY1" fmla="*/ 293561 h 1455041"/>
                <a:gd name="connsiteX2" fmla="*/ 3567612 w 3567612"/>
                <a:gd name="connsiteY2" fmla="*/ 1455041 h 1455041"/>
                <a:gd name="connsiteX3" fmla="*/ 0 w 3567612"/>
                <a:gd name="connsiteY3" fmla="*/ 1129571 h 1455041"/>
                <a:gd name="connsiteX4" fmla="*/ 306342 w 3567612"/>
                <a:gd name="connsiteY4" fmla="*/ 0 h 1455041"/>
                <a:gd name="connsiteX0" fmla="*/ 306342 w 3567612"/>
                <a:gd name="connsiteY0" fmla="*/ 0 h 1455041"/>
                <a:gd name="connsiteX1" fmla="*/ 3376148 w 3567612"/>
                <a:gd name="connsiteY1" fmla="*/ 516922 h 1455041"/>
                <a:gd name="connsiteX2" fmla="*/ 3567612 w 3567612"/>
                <a:gd name="connsiteY2" fmla="*/ 1455041 h 1455041"/>
                <a:gd name="connsiteX3" fmla="*/ 0 w 3567612"/>
                <a:gd name="connsiteY3" fmla="*/ 1129571 h 1455041"/>
                <a:gd name="connsiteX4" fmla="*/ 306342 w 3567612"/>
                <a:gd name="connsiteY4" fmla="*/ 0 h 1455041"/>
                <a:gd name="connsiteX0" fmla="*/ 306342 w 3567612"/>
                <a:gd name="connsiteY0" fmla="*/ 0 h 1455041"/>
                <a:gd name="connsiteX1" fmla="*/ 3414441 w 3567612"/>
                <a:gd name="connsiteY1" fmla="*/ 536068 h 1455041"/>
                <a:gd name="connsiteX2" fmla="*/ 3567612 w 3567612"/>
                <a:gd name="connsiteY2" fmla="*/ 1455041 h 1455041"/>
                <a:gd name="connsiteX3" fmla="*/ 0 w 3567612"/>
                <a:gd name="connsiteY3" fmla="*/ 1129571 h 1455041"/>
                <a:gd name="connsiteX4" fmla="*/ 306342 w 3567612"/>
                <a:gd name="connsiteY4" fmla="*/ 0 h 145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7612" h="1455041">
                  <a:moveTo>
                    <a:pt x="306342" y="0"/>
                  </a:moveTo>
                  <a:lnTo>
                    <a:pt x="3414441" y="536068"/>
                  </a:lnTo>
                  <a:lnTo>
                    <a:pt x="3567612" y="1455041"/>
                  </a:lnTo>
                  <a:lnTo>
                    <a:pt x="0" y="1129571"/>
                  </a:lnTo>
                  <a:lnTo>
                    <a:pt x="306342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5339" y="2182562"/>
              <a:ext cx="1823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Coin toss: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P(H=heads) = 0.5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6841" y="2884555"/>
              <a:ext cx="37718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In very many independent coin </a:t>
              </a:r>
              <a:r>
                <a:rPr lang="en-US" dirty="0" err="1" smtClean="0">
                  <a:latin typeface="Times"/>
                  <a:cs typeface="Times"/>
                </a:rPr>
                <a:t>tosses,with</a:t>
              </a:r>
              <a:r>
                <a:rPr lang="en-US" dirty="0" smtClean="0">
                  <a:latin typeface="Times"/>
                  <a:cs typeface="Times"/>
                </a:rPr>
                <a:t> probability near one, there will be roughly one half H.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57828" y="3967876"/>
            <a:ext cx="4238095" cy="1812246"/>
            <a:chOff x="4357828" y="3967876"/>
            <a:chExt cx="4238095" cy="1812246"/>
          </a:xfrm>
        </p:grpSpPr>
        <p:grpSp>
          <p:nvGrpSpPr>
            <p:cNvPr id="24" name="Group 23"/>
            <p:cNvGrpSpPr/>
            <p:nvPr/>
          </p:nvGrpSpPr>
          <p:grpSpPr>
            <a:xfrm>
              <a:off x="4357828" y="4469720"/>
              <a:ext cx="4238095" cy="1310402"/>
              <a:chOff x="2333023" y="4859008"/>
              <a:chExt cx="4238095" cy="1310402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2333023" y="5010851"/>
                <a:ext cx="4079339" cy="1158559"/>
              </a:xfrm>
              <a:custGeom>
                <a:avLst/>
                <a:gdLst>
                  <a:gd name="connsiteX0" fmla="*/ 55220 w 2595315"/>
                  <a:gd name="connsiteY0" fmla="*/ 0 h 759220"/>
                  <a:gd name="connsiteX1" fmla="*/ 55220 w 2595315"/>
                  <a:gd name="connsiteY1" fmla="*/ 0 h 759220"/>
                  <a:gd name="connsiteX2" fmla="*/ 117341 w 2595315"/>
                  <a:gd name="connsiteY2" fmla="*/ 0 h 759220"/>
                  <a:gd name="connsiteX3" fmla="*/ 2595315 w 2595315"/>
                  <a:gd name="connsiteY3" fmla="*/ 110432 h 759220"/>
                  <a:gd name="connsiteX4" fmla="*/ 2574608 w 2595315"/>
                  <a:gd name="connsiteY4" fmla="*/ 759220 h 759220"/>
                  <a:gd name="connsiteX5" fmla="*/ 0 w 2595315"/>
                  <a:gd name="connsiteY5" fmla="*/ 704004 h 759220"/>
                  <a:gd name="connsiteX6" fmla="*/ 55220 w 2595315"/>
                  <a:gd name="connsiteY6" fmla="*/ 0 h 75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5315" h="759220">
                    <a:moveTo>
                      <a:pt x="55220" y="0"/>
                    </a:moveTo>
                    <a:lnTo>
                      <a:pt x="55220" y="0"/>
                    </a:lnTo>
                    <a:lnTo>
                      <a:pt x="117341" y="0"/>
                    </a:lnTo>
                    <a:lnTo>
                      <a:pt x="2595315" y="110432"/>
                    </a:lnTo>
                    <a:lnTo>
                      <a:pt x="2574608" y="759220"/>
                    </a:lnTo>
                    <a:lnTo>
                      <a:pt x="0" y="704004"/>
                    </a:lnTo>
                    <a:lnTo>
                      <a:pt x="55220" y="0"/>
                    </a:lnTo>
                    <a:close/>
                  </a:path>
                </a:pathLst>
              </a:custGeom>
              <a:solidFill>
                <a:srgbClr val="FFC8D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36560" y="4859008"/>
                <a:ext cx="41345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Rule of coordination:</a:t>
                </a:r>
              </a:p>
              <a:p>
                <a:r>
                  <a:rPr lang="en-US" dirty="0" smtClean="0">
                    <a:latin typeface="Times"/>
                    <a:cs typeface="Times"/>
                  </a:rPr>
                  <a:t>Very </a:t>
                </a:r>
                <a:r>
                  <a:rPr lang="en-US" dirty="0">
                    <a:latin typeface="Times"/>
                    <a:cs typeface="Times"/>
                  </a:rPr>
                  <a:t>low probability outcomes generally do not happen; and very high probability outcomes generally do.</a:t>
                </a:r>
                <a:r>
                  <a:rPr lang="en-US" dirty="0" smtClean="0">
                    <a:effectLst/>
                    <a:latin typeface="Times"/>
                    <a:cs typeface="Times"/>
                  </a:rPr>
                  <a:t> </a:t>
                </a:r>
                <a:endParaRPr lang="en-US" dirty="0" smtClean="0">
                  <a:latin typeface="Times"/>
                  <a:cs typeface="Times"/>
                </a:endParaRPr>
              </a:p>
            </p:txBody>
          </p:sp>
        </p:grpSp>
        <p:sp>
          <p:nvSpPr>
            <p:cNvPr id="27" name="Down Arrow 26"/>
            <p:cNvSpPr/>
            <p:nvPr/>
          </p:nvSpPr>
          <p:spPr>
            <a:xfrm>
              <a:off x="5839652" y="3967876"/>
              <a:ext cx="472278" cy="50415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9107" y="1678404"/>
            <a:ext cx="2525863" cy="3746094"/>
            <a:chOff x="319107" y="1678404"/>
            <a:chExt cx="2525863" cy="3746094"/>
          </a:xfrm>
        </p:grpSpPr>
        <p:grpSp>
          <p:nvGrpSpPr>
            <p:cNvPr id="33" name="Group 32"/>
            <p:cNvGrpSpPr/>
            <p:nvPr/>
          </p:nvGrpSpPr>
          <p:grpSpPr>
            <a:xfrm>
              <a:off x="319107" y="1678404"/>
              <a:ext cx="2525863" cy="3746094"/>
              <a:chOff x="319107" y="1678404"/>
              <a:chExt cx="2525863" cy="3746094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63782" y="1756148"/>
                <a:ext cx="2361388" cy="1799657"/>
              </a:xfrm>
              <a:custGeom>
                <a:avLst/>
                <a:gdLst>
                  <a:gd name="connsiteX0" fmla="*/ 204228 w 2361388"/>
                  <a:gd name="connsiteY0" fmla="*/ 0 h 1799657"/>
                  <a:gd name="connsiteX1" fmla="*/ 2361388 w 2361388"/>
                  <a:gd name="connsiteY1" fmla="*/ 82963 h 1799657"/>
                  <a:gd name="connsiteX2" fmla="*/ 2297567 w 2361388"/>
                  <a:gd name="connsiteY2" fmla="*/ 1799657 h 1799657"/>
                  <a:gd name="connsiteX3" fmla="*/ 0 w 2361388"/>
                  <a:gd name="connsiteY3" fmla="*/ 1608204 h 1799657"/>
                  <a:gd name="connsiteX4" fmla="*/ 204228 w 2361388"/>
                  <a:gd name="connsiteY4" fmla="*/ 0 h 179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1388" h="1799657">
                    <a:moveTo>
                      <a:pt x="204228" y="0"/>
                    </a:moveTo>
                    <a:lnTo>
                      <a:pt x="2361388" y="82963"/>
                    </a:lnTo>
                    <a:lnTo>
                      <a:pt x="2297567" y="1799657"/>
                    </a:lnTo>
                    <a:lnTo>
                      <a:pt x="0" y="1608204"/>
                    </a:lnTo>
                    <a:lnTo>
                      <a:pt x="204228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19107" y="4156842"/>
                <a:ext cx="2361388" cy="1267656"/>
              </a:xfrm>
              <a:custGeom>
                <a:avLst/>
                <a:gdLst>
                  <a:gd name="connsiteX0" fmla="*/ 204228 w 2361388"/>
                  <a:gd name="connsiteY0" fmla="*/ 0 h 1799657"/>
                  <a:gd name="connsiteX1" fmla="*/ 2361388 w 2361388"/>
                  <a:gd name="connsiteY1" fmla="*/ 82963 h 1799657"/>
                  <a:gd name="connsiteX2" fmla="*/ 2297567 w 2361388"/>
                  <a:gd name="connsiteY2" fmla="*/ 1799657 h 1799657"/>
                  <a:gd name="connsiteX3" fmla="*/ 0 w 2361388"/>
                  <a:gd name="connsiteY3" fmla="*/ 1608204 h 1799657"/>
                  <a:gd name="connsiteX4" fmla="*/ 204228 w 2361388"/>
                  <a:gd name="connsiteY4" fmla="*/ 0 h 179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1388" h="1799657">
                    <a:moveTo>
                      <a:pt x="204228" y="0"/>
                    </a:moveTo>
                    <a:lnTo>
                      <a:pt x="2361388" y="82963"/>
                    </a:lnTo>
                    <a:lnTo>
                      <a:pt x="2297567" y="1799657"/>
                    </a:lnTo>
                    <a:lnTo>
                      <a:pt x="0" y="1608204"/>
                    </a:lnTo>
                    <a:lnTo>
                      <a:pt x="204228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8300" y="1678404"/>
                <a:ext cx="244667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Times"/>
                    <a:cs typeface="Times"/>
                  </a:rPr>
                  <a:t>The </a:t>
                </a:r>
                <a:r>
                  <a:rPr lang="en-US" sz="1600" i="1" dirty="0" err="1" smtClean="0">
                    <a:latin typeface="Times"/>
                    <a:cs typeface="Times"/>
                  </a:rPr>
                  <a:t>probabilists</a:t>
                </a:r>
                <a:r>
                  <a:rPr lang="en-US" sz="1600" i="1" dirty="0" smtClean="0">
                    <a:latin typeface="Times"/>
                    <a:cs typeface="Times"/>
                  </a:rPr>
                  <a:t>’ approach:</a:t>
                </a:r>
              </a:p>
              <a:p>
                <a:endParaRPr lang="en-US" sz="1600" dirty="0">
                  <a:latin typeface="Times"/>
                  <a:cs typeface="Times"/>
                </a:endParaRPr>
              </a:p>
              <a:p>
                <a:r>
                  <a:rPr lang="en-US" sz="1600" dirty="0" smtClean="0">
                    <a:latin typeface="Times"/>
                    <a:cs typeface="Times"/>
                  </a:rPr>
                  <a:t>Contrive circumstances in which an assertion of probability is re-expressed as an assertion of very high or very low probability.</a:t>
                </a:r>
              </a:p>
              <a:p>
                <a:endParaRPr lang="en-US" sz="1600" dirty="0">
                  <a:latin typeface="Times"/>
                  <a:cs typeface="Times"/>
                </a:endParaRPr>
              </a:p>
              <a:p>
                <a:endParaRPr lang="en-US" sz="1600" dirty="0" smtClean="0">
                  <a:latin typeface="Times"/>
                  <a:cs typeface="Times"/>
                </a:endParaRPr>
              </a:p>
              <a:p>
                <a:endParaRPr lang="en-US" sz="1600" dirty="0">
                  <a:latin typeface="Times"/>
                  <a:cs typeface="Times"/>
                </a:endParaRPr>
              </a:p>
              <a:p>
                <a:r>
                  <a:rPr lang="en-US" sz="1600" dirty="0" smtClean="0">
                    <a:latin typeface="Times"/>
                    <a:cs typeface="Times"/>
                  </a:rPr>
                  <a:t>Connect with non-probabilistic expectations, </a:t>
                </a:r>
                <a:r>
                  <a:rPr lang="en-US" sz="1200" dirty="0" smtClean="0">
                    <a:latin typeface="Times"/>
                    <a:cs typeface="Times"/>
                  </a:rPr>
                  <a:t>else all we do is relate probabilities to probabilities, without giving them independent meaning.</a:t>
                </a:r>
                <a:endParaRPr lang="en-US" sz="1600" dirty="0" smtClean="0">
                  <a:latin typeface="Times"/>
                  <a:cs typeface="Times"/>
                </a:endParaRPr>
              </a:p>
            </p:txBody>
          </p:sp>
        </p:grpSp>
        <p:sp>
          <p:nvSpPr>
            <p:cNvPr id="36" name="Down Arrow 35"/>
            <p:cNvSpPr/>
            <p:nvPr/>
          </p:nvSpPr>
          <p:spPr>
            <a:xfrm>
              <a:off x="1186306" y="3555805"/>
              <a:ext cx="472278" cy="50415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28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138014" y="2546323"/>
            <a:ext cx="6650183" cy="646331"/>
            <a:chOff x="2138014" y="2546323"/>
            <a:chExt cx="6650183" cy="646331"/>
          </a:xfrm>
        </p:grpSpPr>
        <p:sp>
          <p:nvSpPr>
            <p:cNvPr id="29" name="Freeform 28"/>
            <p:cNvSpPr/>
            <p:nvPr/>
          </p:nvSpPr>
          <p:spPr>
            <a:xfrm>
              <a:off x="2138014" y="2661194"/>
              <a:ext cx="6414043" cy="510541"/>
            </a:xfrm>
            <a:custGeom>
              <a:avLst/>
              <a:gdLst>
                <a:gd name="connsiteX0" fmla="*/ 0 w 6414043"/>
                <a:gd name="connsiteY0" fmla="*/ 121254 h 510541"/>
                <a:gd name="connsiteX1" fmla="*/ 6414043 w 6414043"/>
                <a:gd name="connsiteY1" fmla="*/ 0 h 510541"/>
                <a:gd name="connsiteX2" fmla="*/ 6356604 w 6414043"/>
                <a:gd name="connsiteY2" fmla="*/ 510541 h 510541"/>
                <a:gd name="connsiteX3" fmla="*/ 19147 w 6414043"/>
                <a:gd name="connsiteY3" fmla="*/ 261653 h 510541"/>
                <a:gd name="connsiteX4" fmla="*/ 0 w 6414043"/>
                <a:gd name="connsiteY4" fmla="*/ 121254 h 5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4043" h="510541">
                  <a:moveTo>
                    <a:pt x="0" y="121254"/>
                  </a:moveTo>
                  <a:lnTo>
                    <a:pt x="6414043" y="0"/>
                  </a:lnTo>
                  <a:lnTo>
                    <a:pt x="6356604" y="510541"/>
                  </a:lnTo>
                  <a:lnTo>
                    <a:pt x="19147" y="261653"/>
                  </a:lnTo>
                  <a:lnTo>
                    <a:pt x="0" y="121254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1845" y="2546323"/>
              <a:ext cx="3446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Intermediate chances all the same; easier than probabilistic case.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5926" y="3661357"/>
            <a:ext cx="6150409" cy="729292"/>
            <a:chOff x="1544524" y="3712412"/>
            <a:chExt cx="6150409" cy="729292"/>
          </a:xfrm>
        </p:grpSpPr>
        <p:sp>
          <p:nvSpPr>
            <p:cNvPr id="28" name="Freeform 27"/>
            <p:cNvSpPr/>
            <p:nvPr/>
          </p:nvSpPr>
          <p:spPr>
            <a:xfrm flipV="1">
              <a:off x="1544524" y="3771619"/>
              <a:ext cx="5686479" cy="670085"/>
            </a:xfrm>
            <a:custGeom>
              <a:avLst/>
              <a:gdLst>
                <a:gd name="connsiteX0" fmla="*/ 0 w 5686479"/>
                <a:gd name="connsiteY0" fmla="*/ 402051 h 682848"/>
                <a:gd name="connsiteX1" fmla="*/ 5686479 w 5686479"/>
                <a:gd name="connsiteY1" fmla="*/ 0 h 682848"/>
                <a:gd name="connsiteX2" fmla="*/ 5603512 w 5686479"/>
                <a:gd name="connsiteY2" fmla="*/ 638176 h 682848"/>
                <a:gd name="connsiteX3" fmla="*/ 127642 w 5686479"/>
                <a:gd name="connsiteY3" fmla="*/ 682848 h 682848"/>
                <a:gd name="connsiteX4" fmla="*/ 0 w 5686479"/>
                <a:gd name="connsiteY4" fmla="*/ 402051 h 6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479" h="682848">
                  <a:moveTo>
                    <a:pt x="0" y="402051"/>
                  </a:moveTo>
                  <a:lnTo>
                    <a:pt x="5686479" y="0"/>
                  </a:lnTo>
                  <a:lnTo>
                    <a:pt x="5603512" y="638176"/>
                  </a:lnTo>
                  <a:lnTo>
                    <a:pt x="127642" y="682848"/>
                  </a:lnTo>
                  <a:lnTo>
                    <a:pt x="0" y="402051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84641" y="3712412"/>
              <a:ext cx="2610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Likely: </a:t>
              </a:r>
              <a:r>
                <a:rPr lang="en-US" i="1" dirty="0" smtClean="0">
                  <a:latin typeface="Times"/>
                  <a:cs typeface="Times"/>
                </a:rPr>
                <a:t>fails </a:t>
              </a:r>
              <a:r>
                <a:rPr lang="en-US" dirty="0" smtClean="0">
                  <a:latin typeface="Times"/>
                  <a:cs typeface="Times"/>
                </a:rPr>
                <a:t>in only finitely many cases.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33866" y="1416751"/>
            <a:ext cx="5833390" cy="682848"/>
            <a:chOff x="1333866" y="1416751"/>
            <a:chExt cx="5833390" cy="682848"/>
          </a:xfrm>
        </p:grpSpPr>
        <p:sp>
          <p:nvSpPr>
            <p:cNvPr id="8" name="Freeform 7"/>
            <p:cNvSpPr/>
            <p:nvPr/>
          </p:nvSpPr>
          <p:spPr>
            <a:xfrm>
              <a:off x="1333866" y="1416751"/>
              <a:ext cx="5686479" cy="682848"/>
            </a:xfrm>
            <a:custGeom>
              <a:avLst/>
              <a:gdLst>
                <a:gd name="connsiteX0" fmla="*/ 0 w 5686479"/>
                <a:gd name="connsiteY0" fmla="*/ 402051 h 682848"/>
                <a:gd name="connsiteX1" fmla="*/ 5686479 w 5686479"/>
                <a:gd name="connsiteY1" fmla="*/ 0 h 682848"/>
                <a:gd name="connsiteX2" fmla="*/ 5603512 w 5686479"/>
                <a:gd name="connsiteY2" fmla="*/ 638176 h 682848"/>
                <a:gd name="connsiteX3" fmla="*/ 127642 w 5686479"/>
                <a:gd name="connsiteY3" fmla="*/ 682848 h 682848"/>
                <a:gd name="connsiteX4" fmla="*/ 0 w 5686479"/>
                <a:gd name="connsiteY4" fmla="*/ 402051 h 6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479" h="682848">
                  <a:moveTo>
                    <a:pt x="0" y="402051"/>
                  </a:moveTo>
                  <a:lnTo>
                    <a:pt x="5686479" y="0"/>
                  </a:lnTo>
                  <a:lnTo>
                    <a:pt x="5603512" y="638176"/>
                  </a:lnTo>
                  <a:lnTo>
                    <a:pt x="127642" y="682848"/>
                  </a:lnTo>
                  <a:lnTo>
                    <a:pt x="0" y="402051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56964" y="1434123"/>
              <a:ext cx="2610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Unlikely: </a:t>
              </a:r>
              <a:r>
                <a:rPr lang="en-US" i="1" dirty="0" smtClean="0">
                  <a:latin typeface="Times"/>
                  <a:cs typeface="Times"/>
                </a:rPr>
                <a:t>succeeds</a:t>
              </a:r>
              <a:r>
                <a:rPr lang="en-US" dirty="0" smtClean="0">
                  <a:latin typeface="Times"/>
                  <a:cs typeface="Times"/>
                </a:rPr>
                <a:t> in only finitely many cases.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 </a:t>
            </a:r>
            <a:r>
              <a:rPr lang="en-US" dirty="0" err="1" smtClean="0"/>
              <a:t>Ch</a:t>
            </a:r>
            <a:r>
              <a:rPr lang="en-US" dirty="0" smtClean="0"/>
              <a:t>(.) informally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87764" y="4988001"/>
            <a:ext cx="3481406" cy="1677186"/>
            <a:chOff x="5376995" y="2222444"/>
            <a:chExt cx="3481406" cy="1677186"/>
          </a:xfrm>
        </p:grpSpPr>
        <p:sp>
          <p:nvSpPr>
            <p:cNvPr id="14" name="Freeform 13"/>
            <p:cNvSpPr/>
            <p:nvPr/>
          </p:nvSpPr>
          <p:spPr>
            <a:xfrm>
              <a:off x="5376995" y="2291464"/>
              <a:ext cx="3416705" cy="1608166"/>
            </a:xfrm>
            <a:custGeom>
              <a:avLst/>
              <a:gdLst>
                <a:gd name="connsiteX0" fmla="*/ 55220 w 2595315"/>
                <a:gd name="connsiteY0" fmla="*/ 0 h 759220"/>
                <a:gd name="connsiteX1" fmla="*/ 55220 w 2595315"/>
                <a:gd name="connsiteY1" fmla="*/ 0 h 759220"/>
                <a:gd name="connsiteX2" fmla="*/ 117341 w 2595315"/>
                <a:gd name="connsiteY2" fmla="*/ 0 h 759220"/>
                <a:gd name="connsiteX3" fmla="*/ 2595315 w 2595315"/>
                <a:gd name="connsiteY3" fmla="*/ 110432 h 759220"/>
                <a:gd name="connsiteX4" fmla="*/ 2574608 w 2595315"/>
                <a:gd name="connsiteY4" fmla="*/ 759220 h 759220"/>
                <a:gd name="connsiteX5" fmla="*/ 0 w 2595315"/>
                <a:gd name="connsiteY5" fmla="*/ 704004 h 759220"/>
                <a:gd name="connsiteX6" fmla="*/ 55220 w 2595315"/>
                <a:gd name="connsiteY6" fmla="*/ 0 h 75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5315" h="759220">
                  <a:moveTo>
                    <a:pt x="55220" y="0"/>
                  </a:moveTo>
                  <a:lnTo>
                    <a:pt x="55220" y="0"/>
                  </a:lnTo>
                  <a:lnTo>
                    <a:pt x="117341" y="0"/>
                  </a:lnTo>
                  <a:lnTo>
                    <a:pt x="2595315" y="110432"/>
                  </a:lnTo>
                  <a:lnTo>
                    <a:pt x="2574608" y="759220"/>
                  </a:lnTo>
                  <a:lnTo>
                    <a:pt x="0" y="704004"/>
                  </a:lnTo>
                  <a:lnTo>
                    <a:pt x="5522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46195" y="2222444"/>
              <a:ext cx="331220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Rule of coordination: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Very </a:t>
              </a:r>
              <a:r>
                <a:rPr lang="en-US" dirty="0">
                  <a:latin typeface="Times"/>
                  <a:cs typeface="Times"/>
                </a:rPr>
                <a:t>low </a:t>
              </a:r>
              <a:r>
                <a:rPr lang="en-US" dirty="0" smtClean="0">
                  <a:latin typeface="Times"/>
                  <a:cs typeface="Times"/>
                </a:rPr>
                <a:t>chance outcomes </a:t>
              </a:r>
              <a:r>
                <a:rPr lang="en-US" i="1" dirty="0" err="1" smtClean="0">
                  <a:latin typeface="Times"/>
                  <a:cs typeface="Times"/>
                </a:rPr>
                <a:t>V</a:t>
              </a:r>
              <a:r>
                <a:rPr lang="en-US" baseline="-25000" dirty="0" err="1" smtClean="0">
                  <a:latin typeface="Times"/>
                  <a:cs typeface="Times"/>
                </a:rPr>
                <a:t>n</a:t>
              </a:r>
              <a:r>
                <a:rPr lang="en-US" dirty="0" smtClean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generally do not happen; and very high </a:t>
              </a:r>
              <a:r>
                <a:rPr lang="en-US" dirty="0" smtClean="0">
                  <a:latin typeface="Times"/>
                  <a:cs typeface="Times"/>
                </a:rPr>
                <a:t>chance outcomes </a:t>
              </a:r>
              <a:r>
                <a:rPr lang="en-US" i="1" dirty="0" smtClean="0">
                  <a:latin typeface="Times"/>
                  <a:cs typeface="Times"/>
                </a:rPr>
                <a:t>V</a:t>
              </a:r>
              <a:r>
                <a:rPr lang="en-US" i="1" baseline="-25000" dirty="0" smtClean="0">
                  <a:latin typeface="Times"/>
                  <a:cs typeface="Times"/>
                </a:rPr>
                <a:t>-n</a:t>
              </a:r>
              <a:r>
                <a:rPr lang="en-US" dirty="0" smtClean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generally do.</a:t>
              </a:r>
              <a:r>
                <a:rPr lang="en-US" dirty="0" smtClean="0">
                  <a:effectLst/>
                  <a:latin typeface="Times"/>
                  <a:cs typeface="Times"/>
                </a:rPr>
                <a:t> 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1597045"/>
            <a:ext cx="4121980" cy="3180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46225" indent="-1546225"/>
            <a:r>
              <a:rPr lang="en-US" sz="2800" dirty="0" err="1" smtClean="0">
                <a:latin typeface="Times"/>
                <a:cs typeface="Times"/>
              </a:rPr>
              <a:t>Ch</a:t>
            </a:r>
            <a:r>
              <a:rPr lang="en-US" sz="2800" dirty="0" smtClean="0">
                <a:latin typeface="Times"/>
                <a:cs typeface="Times"/>
              </a:rPr>
              <a:t>(</a:t>
            </a:r>
            <a:r>
              <a:rPr lang="en-US" sz="2800" i="1" dirty="0" err="1" smtClean="0">
                <a:latin typeface="Times"/>
                <a:cs typeface="Times"/>
              </a:rPr>
              <a:t>finite</a:t>
            </a:r>
            <a:r>
              <a:rPr lang="en-US" sz="2800" i="1" baseline="-25000" dirty="0" err="1" smtClean="0">
                <a:latin typeface="Times"/>
                <a:cs typeface="Times"/>
              </a:rPr>
              <a:t>n</a:t>
            </a:r>
            <a:r>
              <a:rPr lang="en-US" sz="2800" dirty="0" smtClean="0">
                <a:latin typeface="Times"/>
                <a:cs typeface="Times"/>
              </a:rPr>
              <a:t>) = </a:t>
            </a:r>
            <a:r>
              <a:rPr lang="en-US" sz="2800" i="1" dirty="0" err="1" smtClean="0">
                <a:latin typeface="Times"/>
                <a:cs typeface="Times"/>
              </a:rPr>
              <a:t>V</a:t>
            </a:r>
            <a:r>
              <a:rPr lang="en-US" sz="2800" i="1" baseline="-25000" dirty="0" err="1" smtClean="0">
                <a:latin typeface="Times"/>
                <a:cs typeface="Times"/>
              </a:rPr>
              <a:t>n</a:t>
            </a:r>
            <a:r>
              <a:rPr lang="en-US" sz="2800" baseline="-25000" dirty="0" smtClean="0">
                <a:latin typeface="Times"/>
                <a:cs typeface="Times"/>
              </a:rPr>
              <a:t/>
            </a:r>
            <a:br>
              <a:rPr lang="en-US" sz="2800" baseline="-25000" dirty="0" smtClean="0">
                <a:latin typeface="Times"/>
                <a:cs typeface="Times"/>
              </a:rPr>
            </a:br>
            <a:r>
              <a:rPr lang="en-US" i="1" dirty="0" smtClean="0">
                <a:latin typeface="Times"/>
                <a:cs typeface="Times"/>
              </a:rPr>
              <a:t>n </a:t>
            </a:r>
            <a:r>
              <a:rPr lang="en-US" dirty="0" smtClean="0">
                <a:latin typeface="Times"/>
                <a:cs typeface="Times"/>
              </a:rPr>
              <a:t>= 1, 2, 3, </a:t>
            </a:r>
            <a:r>
              <a:rPr lang="is-IS" dirty="0" smtClean="0">
                <a:latin typeface="Times"/>
                <a:cs typeface="Times"/>
              </a:rPr>
              <a:t>…</a:t>
            </a:r>
          </a:p>
          <a:p>
            <a:endParaRPr lang="is-IS" dirty="0">
              <a:latin typeface="Times"/>
              <a:cs typeface="Times"/>
            </a:endParaRPr>
          </a:p>
          <a:p>
            <a:pPr marL="2284413" indent="-2284413"/>
            <a:r>
              <a:rPr lang="en-US" sz="2800" dirty="0" err="1" smtClean="0">
                <a:latin typeface="Times"/>
                <a:cs typeface="Times"/>
              </a:rPr>
              <a:t>Ch</a:t>
            </a:r>
            <a:r>
              <a:rPr lang="en-US" sz="2800" dirty="0" smtClean="0">
                <a:latin typeface="Times"/>
                <a:cs typeface="Times"/>
              </a:rPr>
              <a:t>(</a:t>
            </a:r>
            <a:r>
              <a:rPr lang="en-US" sz="2800" i="1" dirty="0" err="1" smtClean="0">
                <a:latin typeface="Times"/>
                <a:cs typeface="Times"/>
              </a:rPr>
              <a:t>infinite</a:t>
            </a:r>
            <a:r>
              <a:rPr lang="en-US" sz="2800" i="1" baseline="-25000" dirty="0" err="1" smtClean="0">
                <a:latin typeface="Times"/>
                <a:cs typeface="Times"/>
              </a:rPr>
              <a:t>co</a:t>
            </a:r>
            <a:r>
              <a:rPr lang="en-US" sz="2800" i="1" baseline="-25000" dirty="0" smtClean="0">
                <a:latin typeface="Times"/>
                <a:cs typeface="Times"/>
              </a:rPr>
              <a:t>-infinite</a:t>
            </a:r>
            <a:r>
              <a:rPr lang="en-US" sz="2800" dirty="0" smtClean="0">
                <a:latin typeface="Times"/>
                <a:cs typeface="Times"/>
              </a:rPr>
              <a:t>) = </a:t>
            </a:r>
            <a:r>
              <a:rPr lang="en-US" sz="2800" i="1" dirty="0" smtClean="0">
                <a:latin typeface="Times"/>
                <a:cs typeface="Times"/>
              </a:rPr>
              <a:t>V</a:t>
            </a:r>
            <a:r>
              <a:rPr lang="en-US" sz="2800" i="1" baseline="-25000" dirty="0" smtClean="0">
                <a:latin typeface="Times"/>
                <a:cs typeface="Times"/>
              </a:rPr>
              <a:t>∞</a:t>
            </a:r>
            <a:br>
              <a:rPr lang="en-US" sz="2800" i="1" baseline="-25000" dirty="0" smtClean="0">
                <a:latin typeface="Times"/>
                <a:cs typeface="Times"/>
              </a:rPr>
            </a:br>
            <a:r>
              <a:rPr lang="en-US" sz="1600" i="1" dirty="0" smtClean="0">
                <a:latin typeface="Times"/>
                <a:cs typeface="Times"/>
              </a:rPr>
              <a:t>“</a:t>
            </a:r>
            <a:r>
              <a:rPr lang="en-US" sz="1600" dirty="0" smtClean="0">
                <a:latin typeface="Times"/>
                <a:cs typeface="Times"/>
              </a:rPr>
              <a:t>as likely as not”</a:t>
            </a:r>
            <a:endParaRPr lang="en-US" sz="2800" dirty="0" smtClean="0">
              <a:latin typeface="Times"/>
              <a:cs typeface="Times"/>
            </a:endParaRPr>
          </a:p>
          <a:p>
            <a:endParaRPr lang="en-US" sz="2800" i="1" baseline="-25000" dirty="0">
              <a:latin typeface="Times"/>
              <a:cs typeface="Times"/>
            </a:endParaRPr>
          </a:p>
          <a:p>
            <a:pPr marL="2684463" indent="-2684463"/>
            <a:r>
              <a:rPr lang="en-US" sz="2800" dirty="0" err="1" smtClean="0">
                <a:latin typeface="Times"/>
                <a:cs typeface="Times"/>
              </a:rPr>
              <a:t>Ch</a:t>
            </a:r>
            <a:r>
              <a:rPr lang="en-US" sz="2800" dirty="0" smtClean="0">
                <a:latin typeface="Times"/>
                <a:cs typeface="Times"/>
              </a:rPr>
              <a:t>(</a:t>
            </a:r>
            <a:r>
              <a:rPr lang="en-US" sz="2800" i="1" dirty="0" err="1" smtClean="0">
                <a:latin typeface="Times"/>
                <a:cs typeface="Times"/>
              </a:rPr>
              <a:t>infinite</a:t>
            </a:r>
            <a:r>
              <a:rPr lang="en-US" sz="2800" i="1" baseline="-25000" dirty="0" err="1" smtClean="0">
                <a:latin typeface="Times"/>
                <a:cs typeface="Times"/>
              </a:rPr>
              <a:t>co</a:t>
            </a:r>
            <a:r>
              <a:rPr lang="en-US" sz="2800" i="1" baseline="-25000" dirty="0" smtClean="0">
                <a:latin typeface="Times"/>
                <a:cs typeface="Times"/>
              </a:rPr>
              <a:t>-finite-n</a:t>
            </a:r>
            <a:r>
              <a:rPr lang="en-US" sz="2800" dirty="0" smtClean="0">
                <a:latin typeface="Times"/>
                <a:cs typeface="Times"/>
              </a:rPr>
              <a:t>) = </a:t>
            </a:r>
            <a:r>
              <a:rPr lang="en-US" sz="2800" i="1" dirty="0" smtClean="0">
                <a:latin typeface="Times"/>
                <a:cs typeface="Times"/>
              </a:rPr>
              <a:t>V</a:t>
            </a:r>
            <a:r>
              <a:rPr lang="en-US" sz="2800" i="1" baseline="-25000" dirty="0" smtClean="0">
                <a:latin typeface="Times"/>
                <a:cs typeface="Times"/>
              </a:rPr>
              <a:t>-n </a:t>
            </a:r>
            <a:br>
              <a:rPr lang="en-US" sz="2800" i="1" baseline="-25000" dirty="0" smtClean="0">
                <a:latin typeface="Times"/>
                <a:cs typeface="Times"/>
              </a:rPr>
            </a:b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>
                <a:latin typeface="Times"/>
                <a:cs typeface="Times"/>
              </a:rPr>
              <a:t>= 1, 2, 3, </a:t>
            </a:r>
            <a:r>
              <a:rPr lang="is-IS" dirty="0" smtClean="0">
                <a:latin typeface="Times"/>
                <a:cs typeface="Times"/>
              </a:rPr>
              <a:t>…</a:t>
            </a:r>
            <a:endParaRPr lang="en-US" sz="2800" baseline="-25000" dirty="0" smtClean="0">
              <a:latin typeface="Times"/>
              <a:cs typeface="Times"/>
            </a:endParaRPr>
          </a:p>
          <a:p>
            <a:endParaRPr lang="en-US" sz="28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5597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16953" y="1563531"/>
            <a:ext cx="3446351" cy="3065019"/>
            <a:chOff x="516953" y="1563531"/>
            <a:chExt cx="3446351" cy="3065019"/>
          </a:xfrm>
        </p:grpSpPr>
        <p:sp>
          <p:nvSpPr>
            <p:cNvPr id="47" name="Freeform 46"/>
            <p:cNvSpPr/>
            <p:nvPr/>
          </p:nvSpPr>
          <p:spPr>
            <a:xfrm>
              <a:off x="516953" y="1563531"/>
              <a:ext cx="3446351" cy="2284671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284671">
                  <a:moveTo>
                    <a:pt x="0" y="6382"/>
                  </a:moveTo>
                  <a:lnTo>
                    <a:pt x="3446351" y="0"/>
                  </a:lnTo>
                  <a:lnTo>
                    <a:pt x="2648585" y="2220853"/>
                  </a:lnTo>
                  <a:lnTo>
                    <a:pt x="1499801" y="2284671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9286" y="3982219"/>
              <a:ext cx="1736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Chance is V</a:t>
              </a:r>
              <a:r>
                <a:rPr lang="en-US" baseline="-25000" dirty="0" smtClean="0">
                  <a:latin typeface="Times"/>
                  <a:cs typeface="Times"/>
                </a:rPr>
                <a:t>N</a:t>
              </a:r>
              <a:endParaRPr lang="en-US" dirty="0" smtClean="0">
                <a:latin typeface="Times"/>
                <a:cs typeface="Times"/>
              </a:endParaRPr>
            </a:p>
            <a:p>
              <a:r>
                <a:rPr lang="en-US" dirty="0" smtClean="0">
                  <a:latin typeface="Times"/>
                  <a:cs typeface="Times"/>
                </a:rPr>
                <a:t>Does not happen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86919" y="1577317"/>
            <a:ext cx="3799342" cy="3051233"/>
            <a:chOff x="4186919" y="1577317"/>
            <a:chExt cx="3799342" cy="3051233"/>
          </a:xfrm>
        </p:grpSpPr>
        <p:sp>
          <p:nvSpPr>
            <p:cNvPr id="49" name="Freeform 48"/>
            <p:cNvSpPr/>
            <p:nvPr/>
          </p:nvSpPr>
          <p:spPr>
            <a:xfrm>
              <a:off x="4186919" y="1577317"/>
              <a:ext cx="3799342" cy="2386779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  <a:gd name="connsiteX0" fmla="*/ 0 w 3446351"/>
                <a:gd name="connsiteY0" fmla="*/ 6382 h 2271908"/>
                <a:gd name="connsiteX1" fmla="*/ 3446351 w 3446351"/>
                <a:gd name="connsiteY1" fmla="*/ 0 h 2271908"/>
                <a:gd name="connsiteX2" fmla="*/ 2648585 w 3446351"/>
                <a:gd name="connsiteY2" fmla="*/ 2220853 h 2271908"/>
                <a:gd name="connsiteX3" fmla="*/ 1053052 w 3446351"/>
                <a:gd name="connsiteY3" fmla="*/ 2271908 h 2271908"/>
                <a:gd name="connsiteX4" fmla="*/ 0 w 3446351"/>
                <a:gd name="connsiteY4" fmla="*/ 6382 h 2271908"/>
                <a:gd name="connsiteX0" fmla="*/ 0 w 3446351"/>
                <a:gd name="connsiteY0" fmla="*/ 6382 h 2386779"/>
                <a:gd name="connsiteX1" fmla="*/ 3446351 w 3446351"/>
                <a:gd name="connsiteY1" fmla="*/ 0 h 2386779"/>
                <a:gd name="connsiteX2" fmla="*/ 2278421 w 3446351"/>
                <a:gd name="connsiteY2" fmla="*/ 2386779 h 2386779"/>
                <a:gd name="connsiteX3" fmla="*/ 1053052 w 3446351"/>
                <a:gd name="connsiteY3" fmla="*/ 2271908 h 2386779"/>
                <a:gd name="connsiteX4" fmla="*/ 0 w 3446351"/>
                <a:gd name="connsiteY4" fmla="*/ 6382 h 23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386779">
                  <a:moveTo>
                    <a:pt x="0" y="6382"/>
                  </a:moveTo>
                  <a:lnTo>
                    <a:pt x="3446351" y="0"/>
                  </a:lnTo>
                  <a:lnTo>
                    <a:pt x="2278421" y="2386779"/>
                  </a:lnTo>
                  <a:lnTo>
                    <a:pt x="1053052" y="2271908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3931" y="3982219"/>
              <a:ext cx="1471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Chance is V</a:t>
              </a:r>
              <a:r>
                <a:rPr lang="en-US" baseline="-25000" dirty="0" smtClean="0">
                  <a:latin typeface="Times"/>
                  <a:cs typeface="Times"/>
                </a:rPr>
                <a:t>-N</a:t>
              </a:r>
              <a:endParaRPr lang="en-US" dirty="0" smtClean="0">
                <a:latin typeface="Times"/>
                <a:cs typeface="Times"/>
              </a:endParaRPr>
            </a:p>
            <a:p>
              <a:r>
                <a:rPr lang="en-US" dirty="0" smtClean="0">
                  <a:latin typeface="Times"/>
                  <a:cs typeface="Times"/>
                </a:rPr>
                <a:t>Does happen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877865" cy="857994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Chance of a number</a:t>
            </a:r>
            <a:r>
              <a:rPr lang="en-US" sz="3200" dirty="0" smtClean="0"/>
              <a:t> less than or equal to 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3437" y="160322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7586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0136" y="1650415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2056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58560" y="156841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66395" y="159824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02631" y="1615609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86919" y="1778490"/>
            <a:ext cx="70107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N+1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966867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2" name="Oval 4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031730" y="1778490"/>
            <a:ext cx="70107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N+2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59666" y="148610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latin typeface="Times"/>
                <a:cs typeface="Times"/>
              </a:rPr>
              <a:t>…</a:t>
            </a:r>
            <a:endParaRPr lang="en-US" sz="3200" dirty="0" smtClean="0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1468" y="152927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latin typeface="Times"/>
                <a:cs typeface="Times"/>
              </a:rPr>
              <a:t>…</a:t>
            </a:r>
            <a:endParaRPr lang="en-US" sz="3200" dirty="0" smtClean="0">
              <a:latin typeface="Times"/>
              <a:cs typeface="Time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60108" y="5111790"/>
            <a:ext cx="504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 smtClean="0">
                <a:latin typeface="Times"/>
                <a:cs typeface="Times"/>
              </a:rPr>
              <a:t>…no matter how big N is!</a:t>
            </a:r>
            <a:endParaRPr lang="en-US" sz="36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5991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2772229" y="3955143"/>
            <a:ext cx="5820228" cy="2656114"/>
            <a:chOff x="2772229" y="3955143"/>
            <a:chExt cx="5820228" cy="2656114"/>
          </a:xfrm>
        </p:grpSpPr>
        <p:sp>
          <p:nvSpPr>
            <p:cNvPr id="58" name="Freeform 57"/>
            <p:cNvSpPr/>
            <p:nvPr/>
          </p:nvSpPr>
          <p:spPr>
            <a:xfrm>
              <a:off x="2772229" y="3955143"/>
              <a:ext cx="5820228" cy="2656114"/>
            </a:xfrm>
            <a:custGeom>
              <a:avLst/>
              <a:gdLst>
                <a:gd name="connsiteX0" fmla="*/ 667657 w 5392057"/>
                <a:gd name="connsiteY0" fmla="*/ 0 h 2656114"/>
                <a:gd name="connsiteX1" fmla="*/ 5392057 w 5392057"/>
                <a:gd name="connsiteY1" fmla="*/ 0 h 2656114"/>
                <a:gd name="connsiteX2" fmla="*/ 5181600 w 5392057"/>
                <a:gd name="connsiteY2" fmla="*/ 2656114 h 2656114"/>
                <a:gd name="connsiteX3" fmla="*/ 0 w 5392057"/>
                <a:gd name="connsiteY3" fmla="*/ 2525486 h 2656114"/>
                <a:gd name="connsiteX4" fmla="*/ 667657 w 5392057"/>
                <a:gd name="connsiteY4" fmla="*/ 0 h 265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057" h="2656114">
                  <a:moveTo>
                    <a:pt x="667657" y="0"/>
                  </a:moveTo>
                  <a:lnTo>
                    <a:pt x="5392057" y="0"/>
                  </a:lnTo>
                  <a:lnTo>
                    <a:pt x="5181600" y="2656114"/>
                  </a:lnTo>
                  <a:lnTo>
                    <a:pt x="0" y="2525486"/>
                  </a:lnTo>
                  <a:lnTo>
                    <a:pt x="667657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2998" y="5706521"/>
              <a:ext cx="34460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Times"/>
                  <a:cs typeface="Times"/>
                </a:rPr>
                <a:t>Additivity</a:t>
              </a:r>
              <a:r>
                <a:rPr lang="en-US" sz="4000" dirty="0" smtClean="0">
                  <a:latin typeface="Times"/>
                  <a:cs typeface="Times"/>
                </a:rPr>
                <a:t> fails.</a:t>
              </a:r>
            </a:p>
          </p:txBody>
        </p:sp>
      </p:grpSp>
      <p:sp>
        <p:nvSpPr>
          <p:cNvPr id="100" name="Freeform 99"/>
          <p:cNvSpPr/>
          <p:nvPr/>
        </p:nvSpPr>
        <p:spPr>
          <a:xfrm>
            <a:off x="449263" y="110902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-108402"/>
            <a:ext cx="8008937" cy="10033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Odd and </a:t>
            </a:r>
            <a:r>
              <a:rPr lang="en-US" dirty="0" smtClean="0">
                <a:latin typeface="Times" charset="0"/>
                <a:ea typeface="ＭＳ Ｐゴシック" charset="0"/>
              </a:rPr>
              <a:t>even, again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</a:rPr>
              <a:t> 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513A53-EC73-324A-A60D-46ED20FC01E7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4535" y="1021605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2045974" y="997308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76657" y="1795128"/>
            <a:ext cx="676085" cy="684054"/>
            <a:chOff x="2923055" y="1013636"/>
            <a:chExt cx="676085" cy="684054"/>
          </a:xfrm>
        </p:grpSpPr>
        <p:grpSp>
          <p:nvGrpSpPr>
            <p:cNvPr id="17" name="Group 16"/>
            <p:cNvGrpSpPr/>
            <p:nvPr/>
          </p:nvGrpSpPr>
          <p:grpSpPr>
            <a:xfrm>
              <a:off x="292305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8" name="Oval 17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059161" y="1013636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23055" y="1011822"/>
            <a:ext cx="676085" cy="685868"/>
            <a:chOff x="3931575" y="1011822"/>
            <a:chExt cx="676085" cy="685868"/>
          </a:xfrm>
        </p:grpSpPr>
        <p:grpSp>
          <p:nvGrpSpPr>
            <p:cNvPr id="23" name="Group 22"/>
            <p:cNvGrpSpPr/>
            <p:nvPr/>
          </p:nvGrpSpPr>
          <p:grpSpPr>
            <a:xfrm>
              <a:off x="393157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4" name="Oval 23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084441" y="1011822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6159" y="1819861"/>
            <a:ext cx="676085" cy="696233"/>
            <a:chOff x="4940095" y="1001457"/>
            <a:chExt cx="676085" cy="696233"/>
          </a:xfrm>
        </p:grpSpPr>
        <p:grpSp>
          <p:nvGrpSpPr>
            <p:cNvPr id="29" name="Group 28"/>
            <p:cNvGrpSpPr/>
            <p:nvPr/>
          </p:nvGrpSpPr>
          <p:grpSpPr>
            <a:xfrm>
              <a:off x="494009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0" name="Oval 2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5089201" y="100145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92505" y="1021605"/>
            <a:ext cx="676085" cy="696233"/>
            <a:chOff x="5948613" y="1001457"/>
            <a:chExt cx="676085" cy="696233"/>
          </a:xfrm>
        </p:grpSpPr>
        <p:grpSp>
          <p:nvGrpSpPr>
            <p:cNvPr id="35" name="Group 34"/>
            <p:cNvGrpSpPr/>
            <p:nvPr/>
          </p:nvGrpSpPr>
          <p:grpSpPr>
            <a:xfrm>
              <a:off x="5948613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6086635" y="100145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</p:grpSp>
      <p:sp>
        <p:nvSpPr>
          <p:cNvPr id="29721" name="TextBox 100"/>
          <p:cNvSpPr txBox="1">
            <a:spLocks noChangeArrowheads="1"/>
          </p:cNvSpPr>
          <p:nvPr/>
        </p:nvSpPr>
        <p:spPr bwMode="auto">
          <a:xfrm>
            <a:off x="6923286" y="62228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070" y="1160282"/>
            <a:ext cx="59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odd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00274" y="2450888"/>
            <a:ext cx="6871935" cy="904228"/>
            <a:chOff x="800274" y="1607354"/>
            <a:chExt cx="6871935" cy="904228"/>
          </a:xfrm>
        </p:grpSpPr>
        <p:sp>
          <p:nvSpPr>
            <p:cNvPr id="107" name="TextBox 100"/>
            <p:cNvSpPr txBox="1">
              <a:spLocks noChangeArrowheads="1"/>
            </p:cNvSpPr>
            <p:nvPr/>
          </p:nvSpPr>
          <p:spPr bwMode="auto">
            <a:xfrm>
              <a:off x="6923286" y="1607354"/>
              <a:ext cx="74892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s-IS" sz="4400" dirty="0">
                  <a:latin typeface="Times" charset="0"/>
                  <a:cs typeface="Times" charset="0"/>
                </a:rPr>
                <a:t>…</a:t>
              </a:r>
              <a:endParaRPr lang="en-US" sz="4400" dirty="0">
                <a:latin typeface="Times" charset="0"/>
                <a:cs typeface="Times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0274" y="1789840"/>
              <a:ext cx="5829845" cy="721742"/>
              <a:chOff x="800274" y="1789840"/>
              <a:chExt cx="5829845" cy="72174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91453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" name="Oval 5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2305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5" name="Oval 14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949937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1" name="Oval 20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94009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7" name="Oval 26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2046858" y="180455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2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18012" y="179888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4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061822" y="1789840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6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083787" y="1802811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8</a:t>
                </a: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5948613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5998363" y="1892970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10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800274" y="1904734"/>
                <a:ext cx="669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even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907019" y="1037575"/>
            <a:ext cx="2693277" cy="1498139"/>
            <a:chOff x="3949937" y="1021605"/>
            <a:chExt cx="2693277" cy="1498139"/>
          </a:xfrm>
        </p:grpSpPr>
        <p:grpSp>
          <p:nvGrpSpPr>
            <p:cNvPr id="47" name="Group 46"/>
            <p:cNvGrpSpPr/>
            <p:nvPr/>
          </p:nvGrpSpPr>
          <p:grpSpPr>
            <a:xfrm>
              <a:off x="3949937" y="1843659"/>
              <a:ext cx="694601" cy="676085"/>
              <a:chOff x="5278137" y="3503548"/>
              <a:chExt cx="694601" cy="676085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5278137" y="3503548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76" name="Rectangle 175"/>
              <p:cNvSpPr/>
              <p:nvPr/>
            </p:nvSpPr>
            <p:spPr>
              <a:xfrm>
                <a:off x="5340982" y="3542723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11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40095" y="1835497"/>
              <a:ext cx="687344" cy="676085"/>
              <a:chOff x="6364014" y="3503548"/>
              <a:chExt cx="687344" cy="676085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6364014" y="3503548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0" name="Rectangle 179"/>
              <p:cNvSpPr/>
              <p:nvPr/>
            </p:nvSpPr>
            <p:spPr>
              <a:xfrm>
                <a:off x="6419602" y="3557237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15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958799" y="1021605"/>
              <a:ext cx="687344" cy="676085"/>
              <a:chOff x="5272528" y="4446976"/>
              <a:chExt cx="687344" cy="676085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5272528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4" name="Rectangle 183"/>
              <p:cNvSpPr/>
              <p:nvPr/>
            </p:nvSpPr>
            <p:spPr>
              <a:xfrm>
                <a:off x="5328116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13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942275" y="1021605"/>
              <a:ext cx="694601" cy="676085"/>
              <a:chOff x="6378500" y="4446976"/>
              <a:chExt cx="694601" cy="676085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378500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8" name="Rectangle 187"/>
              <p:cNvSpPr/>
              <p:nvPr/>
            </p:nvSpPr>
            <p:spPr>
              <a:xfrm>
                <a:off x="6441345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17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948613" y="1835497"/>
              <a:ext cx="694601" cy="676085"/>
              <a:chOff x="6378500" y="4446976"/>
              <a:chExt cx="694601" cy="676085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6378500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91" name="Rectangle 190"/>
              <p:cNvSpPr/>
              <p:nvPr/>
            </p:nvSpPr>
            <p:spPr>
              <a:xfrm>
                <a:off x="6441345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19</a:t>
                </a:r>
                <a:endPara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57213" y="1228374"/>
            <a:ext cx="1012013" cy="1122931"/>
            <a:chOff x="658813" y="1159421"/>
            <a:chExt cx="1012013" cy="1122931"/>
          </a:xfrm>
        </p:grpSpPr>
        <p:sp>
          <p:nvSpPr>
            <p:cNvPr id="194" name="TextBox 193"/>
            <p:cNvSpPr txBox="1"/>
            <p:nvPr/>
          </p:nvSpPr>
          <p:spPr>
            <a:xfrm>
              <a:off x="658813" y="1159421"/>
              <a:ext cx="1012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odd sub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8813" y="1913020"/>
              <a:ext cx="1012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odd sub</a:t>
              </a:r>
              <a:r>
                <a:rPr lang="en-US" baseline="-25000" dirty="0" smtClean="0">
                  <a:latin typeface="Times"/>
                  <a:cs typeface="Times"/>
                </a:rPr>
                <a:t>2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7383" y="3677256"/>
            <a:ext cx="7908722" cy="970084"/>
            <a:chOff x="367383" y="3677256"/>
            <a:chExt cx="7908722" cy="970084"/>
          </a:xfrm>
        </p:grpSpPr>
        <p:sp>
          <p:nvSpPr>
            <p:cNvPr id="54" name="TextBox 53"/>
            <p:cNvSpPr txBox="1"/>
            <p:nvPr/>
          </p:nvSpPr>
          <p:spPr>
            <a:xfrm>
              <a:off x="367383" y="3677256"/>
              <a:ext cx="3633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From permutation of row labels:</a:t>
              </a:r>
            </a:p>
          </p:txBody>
        </p:sp>
        <p:sp>
          <p:nvSpPr>
            <p:cNvPr id="196" name="TextBox 98"/>
            <p:cNvSpPr txBox="1">
              <a:spLocks noChangeArrowheads="1"/>
            </p:cNvSpPr>
            <p:nvPr/>
          </p:nvSpPr>
          <p:spPr bwMode="auto">
            <a:xfrm>
              <a:off x="1012970" y="4062564"/>
              <a:ext cx="72631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err="1" smtClean="0">
                  <a:latin typeface="Times" charset="0"/>
                  <a:cs typeface="Times" charset="0"/>
                </a:rPr>
                <a:t>Ch</a:t>
              </a:r>
              <a:r>
                <a:rPr lang="en-US" sz="3200" dirty="0" smtClean="0">
                  <a:latin typeface="Times" charset="0"/>
                  <a:cs typeface="Times" charset="0"/>
                </a:rPr>
                <a:t>(</a:t>
              </a:r>
              <a:r>
                <a:rPr lang="en-US" sz="3200" i="1" dirty="0" smtClean="0">
                  <a:latin typeface="Times" charset="0"/>
                  <a:cs typeface="Times" charset="0"/>
                </a:rPr>
                <a:t>even</a:t>
              </a:r>
              <a:r>
                <a:rPr lang="en-US" sz="3200" dirty="0" smtClean="0">
                  <a:latin typeface="Times" charset="0"/>
                  <a:cs typeface="Times" charset="0"/>
                </a:rPr>
                <a:t>) = </a:t>
              </a:r>
              <a:r>
                <a:rPr lang="en-US" sz="3200" dirty="0" err="1" smtClean="0">
                  <a:latin typeface="Times" charset="0"/>
                  <a:cs typeface="Times" charset="0"/>
                </a:rPr>
                <a:t>Ch</a:t>
              </a:r>
              <a:r>
                <a:rPr lang="en-US" sz="3200" dirty="0" smtClean="0">
                  <a:latin typeface="Times" charset="0"/>
                  <a:cs typeface="Times" charset="0"/>
                </a:rPr>
                <a:t>(</a:t>
              </a:r>
              <a:r>
                <a:rPr lang="en-US" sz="3200" i="1" dirty="0" smtClean="0">
                  <a:latin typeface="Times" charset="0"/>
                  <a:cs typeface="Times" charset="0"/>
                </a:rPr>
                <a:t>odd sub</a:t>
              </a:r>
              <a:r>
                <a:rPr lang="en-US" sz="3200" baseline="-25000" dirty="0" smtClean="0">
                  <a:latin typeface="Times" charset="0"/>
                  <a:cs typeface="Times" charset="0"/>
                </a:rPr>
                <a:t>1</a:t>
              </a:r>
              <a:r>
                <a:rPr lang="en-US" sz="3200" dirty="0" smtClean="0">
                  <a:latin typeface="Times" charset="0"/>
                  <a:cs typeface="Times" charset="0"/>
                </a:rPr>
                <a:t>) </a:t>
              </a:r>
              <a:r>
                <a:rPr lang="en-US" sz="3200" dirty="0">
                  <a:latin typeface="Times" charset="0"/>
                  <a:cs typeface="Times" charset="0"/>
                </a:rPr>
                <a:t>= </a:t>
              </a:r>
              <a:r>
                <a:rPr lang="en-US" sz="3200" dirty="0" err="1" smtClean="0">
                  <a:latin typeface="Times" charset="0"/>
                  <a:cs typeface="Times" charset="0"/>
                </a:rPr>
                <a:t>Ch</a:t>
              </a:r>
              <a:r>
                <a:rPr lang="en-US" sz="3200" dirty="0" smtClean="0">
                  <a:latin typeface="Times" charset="0"/>
                  <a:cs typeface="Times" charset="0"/>
                </a:rPr>
                <a:t> (</a:t>
              </a:r>
              <a:r>
                <a:rPr lang="en-US" sz="3200" i="1" dirty="0" smtClean="0">
                  <a:latin typeface="Times" charset="0"/>
                  <a:cs typeface="Times" charset="0"/>
                </a:rPr>
                <a:t>odd sub</a:t>
              </a:r>
              <a:r>
                <a:rPr lang="en-US" sz="3200" baseline="-25000" dirty="0" smtClean="0">
                  <a:latin typeface="Times" charset="0"/>
                  <a:cs typeface="Times" charset="0"/>
                </a:rPr>
                <a:t>2</a:t>
              </a:r>
              <a:r>
                <a:rPr lang="en-US" sz="3200" dirty="0" smtClean="0">
                  <a:latin typeface="Times" charset="0"/>
                  <a:cs typeface="Times" charset="0"/>
                </a:rPr>
                <a:t>)</a:t>
              </a:r>
              <a:endParaRPr lang="en-US" sz="3200" dirty="0">
                <a:latin typeface="Times" charset="0"/>
                <a:cs typeface="Times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2478" y="4643543"/>
            <a:ext cx="2589766" cy="892599"/>
            <a:chOff x="962478" y="4643543"/>
            <a:chExt cx="2589766" cy="892599"/>
          </a:xfrm>
        </p:grpSpPr>
        <p:sp>
          <p:nvSpPr>
            <p:cNvPr id="197" name="TextBox 98"/>
            <p:cNvSpPr txBox="1">
              <a:spLocks noChangeArrowheads="1"/>
            </p:cNvSpPr>
            <p:nvPr/>
          </p:nvSpPr>
          <p:spPr bwMode="auto">
            <a:xfrm>
              <a:off x="962478" y="4889811"/>
              <a:ext cx="25897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err="1" smtClean="0">
                  <a:latin typeface="Times" charset="0"/>
                  <a:cs typeface="Times" charset="0"/>
                </a:rPr>
                <a:t>Ch</a:t>
              </a:r>
              <a:r>
                <a:rPr lang="en-US" sz="3200" dirty="0" smtClean="0">
                  <a:latin typeface="Times" charset="0"/>
                  <a:cs typeface="Times" charset="0"/>
                </a:rPr>
                <a:t> (</a:t>
              </a:r>
              <a:r>
                <a:rPr lang="en-US" sz="3600" i="1" dirty="0" smtClean="0">
                  <a:latin typeface="Times" charset="0"/>
                  <a:cs typeface="Times" charset="0"/>
                </a:rPr>
                <a:t>odd</a:t>
              </a:r>
              <a:r>
                <a:rPr lang="en-US" sz="3200" dirty="0" smtClean="0">
                  <a:latin typeface="Times" charset="0"/>
                  <a:cs typeface="Times" charset="0"/>
                </a:rPr>
                <a:t>)</a:t>
              </a:r>
              <a:endParaRPr lang="en-US" sz="3200" dirty="0">
                <a:latin typeface="Times" charset="0"/>
                <a:cs typeface="Times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1554514" y="4542892"/>
              <a:ext cx="445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"/>
                  <a:cs typeface="Times"/>
                </a:rPr>
                <a:t>=</a:t>
              </a:r>
            </a:p>
          </p:txBody>
        </p:sp>
      </p:grpSp>
      <p:sp>
        <p:nvSpPr>
          <p:cNvPr id="198" name="TextBox 98"/>
          <p:cNvSpPr txBox="1">
            <a:spLocks noChangeArrowheads="1"/>
          </p:cNvSpPr>
          <p:nvPr/>
        </p:nvSpPr>
        <p:spPr bwMode="auto">
          <a:xfrm>
            <a:off x="2569707" y="4951366"/>
            <a:ext cx="56089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" charset="0"/>
                <a:cs typeface="Times" charset="0"/>
              </a:rPr>
              <a:t>=  </a:t>
            </a:r>
            <a:r>
              <a:rPr lang="en-US" sz="3200" dirty="0" err="1" smtClean="0">
                <a:latin typeface="Times" charset="0"/>
                <a:cs typeface="Times" charset="0"/>
              </a:rPr>
              <a:t>Ch</a:t>
            </a:r>
            <a:r>
              <a:rPr lang="en-US" sz="3200" dirty="0" smtClean="0">
                <a:latin typeface="Times" charset="0"/>
                <a:cs typeface="Times" charset="0"/>
              </a:rPr>
              <a:t>(</a:t>
            </a:r>
            <a:r>
              <a:rPr lang="en-US" sz="3200" i="1" dirty="0" smtClean="0">
                <a:latin typeface="Times" charset="0"/>
                <a:cs typeface="Times" charset="0"/>
              </a:rPr>
              <a:t>odd sub</a:t>
            </a:r>
            <a:r>
              <a:rPr lang="en-US" sz="3200" baseline="-25000" dirty="0" smtClean="0">
                <a:latin typeface="Times" charset="0"/>
                <a:cs typeface="Times" charset="0"/>
              </a:rPr>
              <a:t>1</a:t>
            </a:r>
            <a:r>
              <a:rPr lang="en-US" sz="3200" dirty="0" smtClean="0">
                <a:latin typeface="Times" charset="0"/>
                <a:cs typeface="Times" charset="0"/>
              </a:rPr>
              <a:t> OR </a:t>
            </a:r>
            <a:r>
              <a:rPr lang="en-US" sz="3200" i="1" dirty="0" smtClean="0">
                <a:latin typeface="Times" charset="0"/>
                <a:cs typeface="Times" charset="0"/>
              </a:rPr>
              <a:t>odd </a:t>
            </a:r>
            <a:r>
              <a:rPr lang="en-US" sz="3200" i="1" dirty="0">
                <a:latin typeface="Times" charset="0"/>
                <a:cs typeface="Times" charset="0"/>
              </a:rPr>
              <a:t>sub</a:t>
            </a:r>
            <a:r>
              <a:rPr lang="en-US" sz="3200" baseline="-25000" dirty="0">
                <a:latin typeface="Times" charset="0"/>
                <a:cs typeface="Times" charset="0"/>
              </a:rPr>
              <a:t>2</a:t>
            </a:r>
            <a:r>
              <a:rPr lang="en-US" sz="3200" dirty="0">
                <a:latin typeface="Times" charset="0"/>
                <a:cs typeface="Time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340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680736" y="165064"/>
            <a:ext cx="6133673" cy="6004347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  <a:gd name="connsiteX0" fmla="*/ 5012844 w 7583010"/>
              <a:gd name="connsiteY0" fmla="*/ 0 h 6304739"/>
              <a:gd name="connsiteX1" fmla="*/ 7583010 w 7583010"/>
              <a:gd name="connsiteY1" fmla="*/ 3584458 h 6304739"/>
              <a:gd name="connsiteX2" fmla="*/ 5666658 w 7583010"/>
              <a:gd name="connsiteY2" fmla="*/ 6304739 h 6304739"/>
              <a:gd name="connsiteX3" fmla="*/ 0 w 7583010"/>
              <a:gd name="connsiteY3" fmla="*/ 3355115 h 6304739"/>
              <a:gd name="connsiteX4" fmla="*/ 5012844 w 7583010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010" h="6304739">
                <a:moveTo>
                  <a:pt x="5012844" y="0"/>
                </a:moveTo>
                <a:lnTo>
                  <a:pt x="7583010" y="3584458"/>
                </a:lnTo>
                <a:lnTo>
                  <a:pt x="5666658" y="6304739"/>
                </a:lnTo>
                <a:lnTo>
                  <a:pt x="0" y="3355115"/>
                </a:lnTo>
                <a:lnTo>
                  <a:pt x="501284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8" y="1387302"/>
            <a:ext cx="6663639" cy="3043782"/>
          </a:xfrm>
        </p:spPr>
        <p:txBody>
          <a:bodyPr>
            <a:noAutofit/>
          </a:bodyPr>
          <a:lstStyle/>
          <a:p>
            <a:pPr algn="r"/>
            <a:r>
              <a:rPr lang="en-US" sz="8800" dirty="0" smtClean="0"/>
              <a:t>An infinite lottery machine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0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2150" y="4254500"/>
            <a:ext cx="4741373" cy="1505098"/>
          </a:xfrm>
          <a:custGeom>
            <a:avLst/>
            <a:gdLst>
              <a:gd name="connsiteX0" fmla="*/ 254000 w 5086350"/>
              <a:gd name="connsiteY0" fmla="*/ 0 h 1447800"/>
              <a:gd name="connsiteX1" fmla="*/ 5086350 w 5086350"/>
              <a:gd name="connsiteY1" fmla="*/ 95250 h 1447800"/>
              <a:gd name="connsiteX2" fmla="*/ 5067300 w 5086350"/>
              <a:gd name="connsiteY2" fmla="*/ 1447800 h 1447800"/>
              <a:gd name="connsiteX3" fmla="*/ 0 w 5086350"/>
              <a:gd name="connsiteY3" fmla="*/ 1225550 h 1447800"/>
              <a:gd name="connsiteX4" fmla="*/ 254000 w 508635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0" h="1447800">
                <a:moveTo>
                  <a:pt x="254000" y="0"/>
                </a:moveTo>
                <a:lnTo>
                  <a:pt x="5086350" y="95250"/>
                </a:lnTo>
                <a:lnTo>
                  <a:pt x="5067300" y="1447800"/>
                </a:lnTo>
                <a:lnTo>
                  <a:pt x="0" y="1225550"/>
                </a:lnTo>
                <a:lnTo>
                  <a:pt x="254000" y="0"/>
                </a:lnTo>
                <a:close/>
              </a:path>
            </a:pathLst>
          </a:custGeom>
          <a:solidFill>
            <a:srgbClr val="CB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1"/>
          <p:cNvSpPr>
            <a:spLocks noGrp="1"/>
          </p:cNvSpPr>
          <p:nvPr>
            <p:ph type="title"/>
          </p:nvPr>
        </p:nvSpPr>
        <p:spPr>
          <a:xfrm>
            <a:off x="3230563" y="306388"/>
            <a:ext cx="5538787" cy="1003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" charset="0"/>
                <a:ea typeface="ＭＳ Ｐゴシック" charset="0"/>
              </a:rPr>
              <a:t>An infinite lottery </a:t>
            </a:r>
            <a:r>
              <a:rPr lang="en-US" dirty="0">
                <a:latin typeface="Times" charset="0"/>
                <a:ea typeface="ＭＳ Ｐゴシック" charset="0"/>
              </a:rPr>
              <a:t>machine</a:t>
            </a:r>
          </a:p>
        </p:txBody>
      </p:sp>
      <p:sp>
        <p:nvSpPr>
          <p:cNvPr id="2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256A0-B50B-1441-B086-E5CDB88C01B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8692" name="Picture 8" descr="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Group 27"/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/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27</a:t>
              </a:r>
            </a:p>
          </p:txBody>
        </p:sp>
      </p:grpSp>
      <p:sp>
        <p:nvSpPr>
          <p:cNvPr id="28694" name="TextBox 30"/>
          <p:cNvSpPr txBox="1">
            <a:spLocks noChangeArrowheads="1"/>
          </p:cNvSpPr>
          <p:nvPr/>
        </p:nvSpPr>
        <p:spPr bwMode="auto">
          <a:xfrm>
            <a:off x="3133350" y="4169479"/>
            <a:ext cx="5083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Times" charset="0"/>
                <a:cs typeface="Times" charset="0"/>
              </a:rPr>
              <a:t>Fair selection </a:t>
            </a:r>
            <a:r>
              <a:rPr lang="en-US" dirty="0">
                <a:latin typeface="Times" charset="0"/>
                <a:cs typeface="Times" charset="0"/>
              </a:rPr>
              <a:t>made among infinitely many balls 1, 2, 3, </a:t>
            </a:r>
            <a:r>
              <a:rPr lang="is-IS" dirty="0">
                <a:latin typeface="Times" charset="0"/>
                <a:cs typeface="Times" charset="0"/>
              </a:rPr>
              <a:t>… </a:t>
            </a:r>
            <a:endParaRPr lang="is-IS" dirty="0" smtClean="0">
              <a:latin typeface="Times" charset="0"/>
              <a:cs typeface="Times" charset="0"/>
            </a:endParaRPr>
          </a:p>
          <a:p>
            <a:pPr algn="ctr" eaLnBrk="1" hangingPunct="1"/>
            <a:r>
              <a:rPr lang="is-IS" dirty="0" smtClean="0">
                <a:latin typeface="Times" charset="0"/>
                <a:cs typeface="Times" charset="0"/>
              </a:rPr>
              <a:t>= without favor to any number or numbers.</a:t>
            </a:r>
            <a:endParaRPr lang="en-US" dirty="0">
              <a:latin typeface="Times" charset="0"/>
              <a:cs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84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398300" y="308098"/>
            <a:ext cx="8108795" cy="7138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“Choosing without favor”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97533" y="1015299"/>
            <a:ext cx="37422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≠ </a:t>
            </a:r>
            <a:r>
              <a:rPr lang="en-US" dirty="0" smtClean="0">
                <a:latin typeface="Times"/>
                <a:cs typeface="Times"/>
              </a:rPr>
              <a:t>each outcome has equal probability.</a:t>
            </a:r>
          </a:p>
          <a:p>
            <a:r>
              <a:rPr lang="en-US" dirty="0" smtClean="0">
                <a:latin typeface="Times"/>
                <a:cs typeface="Times"/>
              </a:rPr>
              <a:t>Probability may not be well-defined.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503" y="1346199"/>
            <a:ext cx="446289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"/>
                <a:cs typeface="Times"/>
              </a:rPr>
              <a:t>Label independence</a:t>
            </a:r>
            <a:endParaRPr lang="en-US" sz="2000" dirty="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All true statements pertinent to the chances of different outcomes remain true when the labels are arbitrarily permuted.</a:t>
            </a:r>
            <a:r>
              <a:rPr lang="en-US" sz="2000" dirty="0" smtClean="0">
                <a:effectLst/>
                <a:latin typeface="Times"/>
                <a:cs typeface="Times"/>
              </a:rPr>
              <a:t> </a:t>
            </a:r>
            <a:endParaRPr lang="en-US" sz="2000" dirty="0" smtClean="0">
              <a:latin typeface="Times"/>
              <a:cs typeface="Time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31487" y="3029978"/>
            <a:ext cx="2229487" cy="3290716"/>
            <a:chOff x="531487" y="3029978"/>
            <a:chExt cx="2229487" cy="3290716"/>
          </a:xfrm>
        </p:grpSpPr>
        <p:sp>
          <p:nvSpPr>
            <p:cNvPr id="9" name="Oval 8"/>
            <p:cNvSpPr/>
            <p:nvPr/>
          </p:nvSpPr>
          <p:spPr>
            <a:xfrm>
              <a:off x="531487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10800000">
              <a:off x="1626952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1619068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16200000">
              <a:off x="685411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6319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20480040">
              <a:off x="1121182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975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0559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7987" y="41688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24082" y="418261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1613147" y="409978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9503" y="5397364"/>
              <a:ext cx="17946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“1 or 2 arise roughly as often as 3 or 4.”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43349" y="3029978"/>
            <a:ext cx="2229487" cy="3290716"/>
            <a:chOff x="3343349" y="3029978"/>
            <a:chExt cx="2229487" cy="3290716"/>
          </a:xfrm>
        </p:grpSpPr>
        <p:sp>
          <p:nvSpPr>
            <p:cNvPr id="21" name="Oval 20"/>
            <p:cNvSpPr/>
            <p:nvPr/>
          </p:nvSpPr>
          <p:spPr>
            <a:xfrm>
              <a:off x="3343349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0800000">
              <a:off x="4438814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4430930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3497273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98181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20480040">
              <a:off x="3933044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74837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8641" y="4156627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9849" y="329591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9849" y="418268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4438812" y="409978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41495" y="5397364"/>
              <a:ext cx="17946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“1 or 2 arise roughly as often as 3 or 4.”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30445" y="3029978"/>
            <a:ext cx="2229487" cy="3290716"/>
            <a:chOff x="6130445" y="3029978"/>
            <a:chExt cx="2229487" cy="3290716"/>
          </a:xfrm>
        </p:grpSpPr>
        <p:sp>
          <p:nvSpPr>
            <p:cNvPr id="31" name="Oval 30"/>
            <p:cNvSpPr/>
            <p:nvPr/>
          </p:nvSpPr>
          <p:spPr>
            <a:xfrm>
              <a:off x="6130445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7225910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5400000">
              <a:off x="7218026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16200000">
              <a:off x="6284369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85277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20480040">
              <a:off x="6720140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23040" y="418261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1551" y="329591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39337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9337" y="418268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225908" y="410082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18262" y="5397364"/>
              <a:ext cx="17946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“1 or 2 arise roughly as often as 3 or 4.”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8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301174" y="4169480"/>
            <a:ext cx="4829894" cy="1384994"/>
          </a:xfrm>
          <a:custGeom>
            <a:avLst/>
            <a:gdLst>
              <a:gd name="connsiteX0" fmla="*/ 254000 w 5086350"/>
              <a:gd name="connsiteY0" fmla="*/ 0 h 1447800"/>
              <a:gd name="connsiteX1" fmla="*/ 5086350 w 5086350"/>
              <a:gd name="connsiteY1" fmla="*/ 95250 h 1447800"/>
              <a:gd name="connsiteX2" fmla="*/ 5067300 w 5086350"/>
              <a:gd name="connsiteY2" fmla="*/ 1447800 h 1447800"/>
              <a:gd name="connsiteX3" fmla="*/ 0 w 5086350"/>
              <a:gd name="connsiteY3" fmla="*/ 1225550 h 1447800"/>
              <a:gd name="connsiteX4" fmla="*/ 254000 w 508635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0" h="1447800">
                <a:moveTo>
                  <a:pt x="254000" y="0"/>
                </a:moveTo>
                <a:lnTo>
                  <a:pt x="5086350" y="95250"/>
                </a:lnTo>
                <a:lnTo>
                  <a:pt x="5067300" y="1447800"/>
                </a:lnTo>
                <a:lnTo>
                  <a:pt x="0" y="1225550"/>
                </a:lnTo>
                <a:lnTo>
                  <a:pt x="254000" y="0"/>
                </a:lnTo>
                <a:close/>
              </a:path>
            </a:pathLst>
          </a:custGeom>
          <a:solidFill>
            <a:srgbClr val="CB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1"/>
          <p:cNvSpPr>
            <a:spLocks noGrp="1"/>
          </p:cNvSpPr>
          <p:nvPr>
            <p:ph type="title"/>
          </p:nvPr>
        </p:nvSpPr>
        <p:spPr>
          <a:xfrm>
            <a:off x="3230563" y="306388"/>
            <a:ext cx="5538787" cy="1003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" charset="0"/>
                <a:ea typeface="ＭＳ Ｐゴシック" charset="0"/>
              </a:rPr>
              <a:t>An infinite lottery </a:t>
            </a:r>
            <a:r>
              <a:rPr lang="en-US" dirty="0">
                <a:latin typeface="Times" charset="0"/>
                <a:ea typeface="ＭＳ Ｐゴシック" charset="0"/>
              </a:rPr>
              <a:t>machine</a:t>
            </a:r>
          </a:p>
        </p:txBody>
      </p:sp>
      <p:sp>
        <p:nvSpPr>
          <p:cNvPr id="2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256A0-B50B-1441-B086-E5CDB88C01B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8692" name="Picture 8" descr="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Group 27"/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/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27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34046" y="5204108"/>
            <a:ext cx="3754924" cy="1414910"/>
            <a:chOff x="3534046" y="5204108"/>
            <a:chExt cx="3754924" cy="1414910"/>
          </a:xfrm>
        </p:grpSpPr>
        <p:sp>
          <p:nvSpPr>
            <p:cNvPr id="3" name="Freeform 2"/>
            <p:cNvSpPr/>
            <p:nvPr/>
          </p:nvSpPr>
          <p:spPr>
            <a:xfrm>
              <a:off x="3616876" y="5204108"/>
              <a:ext cx="3492631" cy="1414910"/>
            </a:xfrm>
            <a:custGeom>
              <a:avLst/>
              <a:gdLst>
                <a:gd name="connsiteX0" fmla="*/ 807584 w 3492631"/>
                <a:gd name="connsiteY0" fmla="*/ 0 h 1414910"/>
                <a:gd name="connsiteX1" fmla="*/ 0 w 3492631"/>
                <a:gd name="connsiteY1" fmla="*/ 1414910 h 1414910"/>
                <a:gd name="connsiteX2" fmla="*/ 3492631 w 3492631"/>
                <a:gd name="connsiteY2" fmla="*/ 1373498 h 1414910"/>
                <a:gd name="connsiteX3" fmla="*/ 1518535 w 3492631"/>
                <a:gd name="connsiteY3" fmla="*/ 13804 h 1414910"/>
                <a:gd name="connsiteX4" fmla="*/ 807584 w 3492631"/>
                <a:gd name="connsiteY4" fmla="*/ 0 h 141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631" h="1414910">
                  <a:moveTo>
                    <a:pt x="807584" y="0"/>
                  </a:moveTo>
                  <a:lnTo>
                    <a:pt x="0" y="1414910"/>
                  </a:lnTo>
                  <a:lnTo>
                    <a:pt x="3492631" y="1373498"/>
                  </a:lnTo>
                  <a:lnTo>
                    <a:pt x="1518535" y="13804"/>
                  </a:lnTo>
                  <a:lnTo>
                    <a:pt x="80758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34046" y="5667985"/>
              <a:ext cx="3754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“Chance” is now generalized beyond probability. A general, as yet unspecified, measure of indefiniteness.</a:t>
              </a:r>
            </a:p>
          </p:txBody>
        </p:sp>
      </p:grpSp>
      <p:sp>
        <p:nvSpPr>
          <p:cNvPr id="28694" name="TextBox 30"/>
          <p:cNvSpPr txBox="1">
            <a:spLocks noChangeArrowheads="1"/>
          </p:cNvSpPr>
          <p:nvPr/>
        </p:nvSpPr>
        <p:spPr bwMode="auto">
          <a:xfrm>
            <a:off x="3380365" y="4169479"/>
            <a:ext cx="45898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Times" charset="0"/>
                <a:cs typeface="Times" charset="0"/>
              </a:rPr>
              <a:t>Permuting the labels on the balls has no effect on the chances of the outcomes. </a:t>
            </a:r>
            <a:endParaRPr lang="en-US" sz="2800" dirty="0">
              <a:latin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2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/>
          <p:cNvSpPr/>
          <p:nvPr/>
        </p:nvSpPr>
        <p:spPr>
          <a:xfrm>
            <a:off x="449263" y="110902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-108402"/>
            <a:ext cx="8008937" cy="10033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Odd and even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</a:rPr>
              <a:t> 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513A53-EC73-324A-A60D-46ED20FC01E7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1453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1453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305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2305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9937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157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4009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4009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48613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21" name="TextBox 100"/>
          <p:cNvSpPr txBox="1">
            <a:spLocks noChangeArrowheads="1"/>
          </p:cNvSpPr>
          <p:nvPr/>
        </p:nvSpPr>
        <p:spPr bwMode="auto">
          <a:xfrm>
            <a:off x="6923286" y="76742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948613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1" name="Oval 10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7" name="TextBox 100"/>
          <p:cNvSpPr txBox="1">
            <a:spLocks noChangeArrowheads="1"/>
          </p:cNvSpPr>
          <p:nvPr/>
        </p:nvSpPr>
        <p:spPr bwMode="auto">
          <a:xfrm>
            <a:off x="6923286" y="161461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61070" y="1004565"/>
            <a:ext cx="5732333" cy="662659"/>
            <a:chOff x="861070" y="1004565"/>
            <a:chExt cx="5732333" cy="662659"/>
          </a:xfrm>
        </p:grpSpPr>
        <p:sp>
          <p:nvSpPr>
            <p:cNvPr id="68" name="Rectangle 67"/>
            <p:cNvSpPr/>
            <p:nvPr/>
          </p:nvSpPr>
          <p:spPr>
            <a:xfrm>
              <a:off x="2045974" y="100456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59161" y="1020893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084441" y="1019079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89201" y="10087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86635" y="10087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61070" y="1102226"/>
              <a:ext cx="72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odd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0274" y="1797097"/>
            <a:ext cx="5829845" cy="661048"/>
            <a:chOff x="800274" y="1797097"/>
            <a:chExt cx="5829845" cy="661048"/>
          </a:xfrm>
        </p:grpSpPr>
        <p:sp>
          <p:nvSpPr>
            <p:cNvPr id="69" name="Rectangle 68"/>
            <p:cNvSpPr/>
            <p:nvPr/>
          </p:nvSpPr>
          <p:spPr>
            <a:xfrm>
              <a:off x="2046858" y="18118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18012" y="180614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61822" y="179709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83787" y="181006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998363" y="1900227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endPara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00274" y="1911991"/>
              <a:ext cx="830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even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5278" y="2988316"/>
            <a:ext cx="1904468" cy="2646915"/>
            <a:chOff x="425468" y="5028612"/>
            <a:chExt cx="1904468" cy="2646915"/>
          </a:xfrm>
        </p:grpSpPr>
        <p:sp>
          <p:nvSpPr>
            <p:cNvPr id="33" name="TextBox 32"/>
            <p:cNvSpPr txBox="1"/>
            <p:nvPr/>
          </p:nvSpPr>
          <p:spPr>
            <a:xfrm>
              <a:off x="529771" y="5028612"/>
              <a:ext cx="1800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Not invariant under label permutation.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5468" y="5869767"/>
              <a:ext cx="1857829" cy="1805760"/>
            </a:xfrm>
            <a:prstGeom prst="mathMultiply">
              <a:avLst>
                <a:gd name="adj1" fmla="val 14486"/>
              </a:avLst>
            </a:prstGeom>
            <a:solidFill>
              <a:srgbClr val="FF0000">
                <a:alpha val="67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 smtClean="0">
                <a:latin typeface="Times"/>
                <a:cs typeface="Times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364014" y="2984567"/>
            <a:ext cx="1904468" cy="2646915"/>
            <a:chOff x="425468" y="5028612"/>
            <a:chExt cx="1904468" cy="2646915"/>
          </a:xfrm>
        </p:grpSpPr>
        <p:sp>
          <p:nvSpPr>
            <p:cNvPr id="151" name="TextBox 150"/>
            <p:cNvSpPr txBox="1"/>
            <p:nvPr/>
          </p:nvSpPr>
          <p:spPr>
            <a:xfrm>
              <a:off x="529771" y="5028612"/>
              <a:ext cx="1800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Not invariant under label permutation.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468" y="5869767"/>
              <a:ext cx="1857829" cy="1805760"/>
            </a:xfrm>
            <a:prstGeom prst="mathMultiply">
              <a:avLst>
                <a:gd name="adj1" fmla="val 14486"/>
              </a:avLst>
            </a:prstGeom>
            <a:solidFill>
              <a:srgbClr val="FF0000">
                <a:alpha val="67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 smtClean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00" y="4308025"/>
            <a:ext cx="8532476" cy="830997"/>
            <a:chOff x="99100" y="4308025"/>
            <a:chExt cx="8532476" cy="830997"/>
          </a:xfrm>
        </p:grpSpPr>
        <p:sp>
          <p:nvSpPr>
            <p:cNvPr id="146" name="TextBox 98"/>
            <p:cNvSpPr txBox="1">
              <a:spLocks noChangeArrowheads="1"/>
            </p:cNvSpPr>
            <p:nvPr/>
          </p:nvSpPr>
          <p:spPr bwMode="auto">
            <a:xfrm>
              <a:off x="99100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(</a:t>
              </a:r>
              <a:r>
                <a:rPr lang="en-US" i="1" dirty="0" smtClean="0">
                  <a:latin typeface="Times" charset="0"/>
                  <a:cs typeface="Times" charset="0"/>
                </a:rPr>
                <a:t>odd</a:t>
              </a:r>
              <a:r>
                <a:rPr lang="en-US" dirty="0" smtClean="0">
                  <a:latin typeface="Times" charset="0"/>
                  <a:cs typeface="Times" charset="0"/>
                </a:rPr>
                <a:t>) &gt;</a:t>
              </a:r>
            </a:p>
            <a:p>
              <a:pPr eaLnBrk="1" hangingPunct="1"/>
              <a:r>
                <a:rPr lang="en-US" dirty="0" smtClean="0">
                  <a:latin typeface="Times" charset="0"/>
                  <a:cs typeface="Times" charset="0"/>
                </a:rPr>
                <a:t>    Chance (</a:t>
              </a:r>
              <a:r>
                <a:rPr lang="en-US" i="1" dirty="0" smtClean="0">
                  <a:latin typeface="Times" charset="0"/>
                  <a:cs typeface="Times" charset="0"/>
                </a:rPr>
                <a:t>even</a:t>
              </a:r>
              <a:r>
                <a:rPr lang="en-US" dirty="0" smtClean="0">
                  <a:latin typeface="Times" charset="0"/>
                  <a:cs typeface="Times" charset="0"/>
                </a:rPr>
                <a:t>)</a:t>
              </a:r>
              <a:endParaRPr lang="en-US" dirty="0">
                <a:latin typeface="Times" charset="0"/>
                <a:cs typeface="Times" charset="0"/>
              </a:endParaRPr>
            </a:p>
          </p:txBody>
        </p:sp>
        <p:sp>
          <p:nvSpPr>
            <p:cNvPr id="147" name="TextBox 98"/>
            <p:cNvSpPr txBox="1">
              <a:spLocks noChangeArrowheads="1"/>
            </p:cNvSpPr>
            <p:nvPr/>
          </p:nvSpPr>
          <p:spPr bwMode="auto">
            <a:xfrm>
              <a:off x="6224439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</a:t>
              </a:r>
              <a:r>
                <a:rPr lang="en-US" dirty="0" smtClean="0">
                  <a:latin typeface="Times" charset="0"/>
                  <a:cs typeface="Times" charset="0"/>
                </a:rPr>
                <a:t>(</a:t>
              </a:r>
              <a:r>
                <a:rPr lang="en-US" i="1" dirty="0" smtClean="0">
                  <a:latin typeface="Times" charset="0"/>
                  <a:cs typeface="Times" charset="0"/>
                </a:rPr>
                <a:t>odd</a:t>
              </a:r>
              <a:r>
                <a:rPr lang="en-US" dirty="0" smtClean="0">
                  <a:latin typeface="Times" charset="0"/>
                  <a:cs typeface="Times" charset="0"/>
                </a:rPr>
                <a:t>) &lt;</a:t>
              </a:r>
            </a:p>
            <a:p>
              <a:pPr eaLnBrk="1" hangingPunct="1"/>
              <a:r>
                <a:rPr lang="en-US" dirty="0" smtClean="0">
                  <a:latin typeface="Times" charset="0"/>
                  <a:cs typeface="Times" charset="0"/>
                </a:rPr>
                <a:t>    Chance (</a:t>
              </a:r>
              <a:r>
                <a:rPr lang="en-US" i="1" dirty="0" smtClean="0">
                  <a:latin typeface="Times" charset="0"/>
                  <a:cs typeface="Times" charset="0"/>
                </a:rPr>
                <a:t>even</a:t>
              </a:r>
              <a:r>
                <a:rPr lang="en-US" dirty="0" smtClean="0">
                  <a:latin typeface="Times" charset="0"/>
                  <a:cs typeface="Times" charset="0"/>
                </a:rPr>
                <a:t>)</a:t>
              </a:r>
              <a:endParaRPr lang="en-US" dirty="0">
                <a:latin typeface="Times" charset="0"/>
                <a:cs typeface="Times" charset="0"/>
              </a:endParaRPr>
            </a:p>
          </p:txBody>
        </p:sp>
        <p:sp>
          <p:nvSpPr>
            <p:cNvPr id="63" name="TextBox 98"/>
            <p:cNvSpPr txBox="1">
              <a:spLocks noChangeArrowheads="1"/>
            </p:cNvSpPr>
            <p:nvPr/>
          </p:nvSpPr>
          <p:spPr bwMode="auto">
            <a:xfrm>
              <a:off x="3143407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(</a:t>
              </a:r>
              <a:r>
                <a:rPr lang="en-US" i="1" dirty="0" smtClean="0">
                  <a:latin typeface="Times" charset="0"/>
                  <a:cs typeface="Times" charset="0"/>
                </a:rPr>
                <a:t>odd</a:t>
              </a:r>
              <a:r>
                <a:rPr lang="en-US" dirty="0" smtClean="0">
                  <a:latin typeface="Times" charset="0"/>
                  <a:cs typeface="Times" charset="0"/>
                </a:rPr>
                <a:t>) =</a:t>
              </a:r>
            </a:p>
            <a:p>
              <a:pPr eaLnBrk="1" hangingPunct="1"/>
              <a:r>
                <a:rPr lang="en-US" dirty="0" smtClean="0">
                  <a:latin typeface="Times" charset="0"/>
                  <a:cs typeface="Times" charset="0"/>
                </a:rPr>
                <a:t>    Chance (</a:t>
              </a:r>
              <a:r>
                <a:rPr lang="en-US" i="1" dirty="0" smtClean="0">
                  <a:latin typeface="Times" charset="0"/>
                  <a:cs typeface="Times" charset="0"/>
                </a:rPr>
                <a:t>even</a:t>
              </a:r>
              <a:r>
                <a:rPr lang="en-US" dirty="0" smtClean="0">
                  <a:latin typeface="Times" charset="0"/>
                  <a:cs typeface="Times" charset="0"/>
                </a:rPr>
                <a:t>)</a:t>
              </a:r>
              <a:endParaRPr lang="en-US" dirty="0">
                <a:latin typeface="Times" charset="0"/>
                <a:cs typeface="Time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20732" y="4115010"/>
            <a:ext cx="3883762" cy="1309739"/>
            <a:chOff x="2578103" y="5375914"/>
            <a:chExt cx="3883762" cy="1309739"/>
          </a:xfrm>
        </p:grpSpPr>
        <p:sp>
          <p:nvSpPr>
            <p:cNvPr id="105" name="Freeform 104"/>
            <p:cNvSpPr/>
            <p:nvPr/>
          </p:nvSpPr>
          <p:spPr bwMode="auto">
            <a:xfrm rot="205784" flipH="1">
              <a:off x="2578103" y="5375914"/>
              <a:ext cx="3617476" cy="1309739"/>
            </a:xfrm>
            <a:custGeom>
              <a:avLst/>
              <a:gdLst>
                <a:gd name="connsiteX0" fmla="*/ 558800 w 6965950"/>
                <a:gd name="connsiteY0" fmla="*/ 0 h 1079500"/>
                <a:gd name="connsiteX1" fmla="*/ 6965950 w 6965950"/>
                <a:gd name="connsiteY1" fmla="*/ 133350 h 1079500"/>
                <a:gd name="connsiteX2" fmla="*/ 6762750 w 6965950"/>
                <a:gd name="connsiteY2" fmla="*/ 1079500 h 1079500"/>
                <a:gd name="connsiteX3" fmla="*/ 0 w 6965950"/>
                <a:gd name="connsiteY3" fmla="*/ 914400 h 1079500"/>
                <a:gd name="connsiteX4" fmla="*/ 558800 w 696595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5950" h="1079500">
                  <a:moveTo>
                    <a:pt x="558800" y="0"/>
                  </a:moveTo>
                  <a:lnTo>
                    <a:pt x="6965950" y="133350"/>
                  </a:lnTo>
                  <a:lnTo>
                    <a:pt x="6762750" y="1079500"/>
                  </a:lnTo>
                  <a:lnTo>
                    <a:pt x="0" y="9144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40" name="TextBox 98"/>
            <p:cNvSpPr txBox="1">
              <a:spLocks noChangeArrowheads="1"/>
            </p:cNvSpPr>
            <p:nvPr/>
          </p:nvSpPr>
          <p:spPr bwMode="auto">
            <a:xfrm>
              <a:off x="2720553" y="5403855"/>
              <a:ext cx="37413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dirty="0">
                  <a:latin typeface="Times" charset="0"/>
                  <a:cs typeface="Times" charset="0"/>
                </a:rPr>
                <a:t>Chance </a:t>
              </a:r>
              <a:r>
                <a:rPr lang="en-US" sz="3600" dirty="0" smtClean="0">
                  <a:latin typeface="Times" charset="0"/>
                  <a:cs typeface="Times" charset="0"/>
                </a:rPr>
                <a:t>(</a:t>
              </a:r>
              <a:r>
                <a:rPr lang="en-US" sz="3600" i="1" dirty="0" smtClean="0">
                  <a:latin typeface="Times" charset="0"/>
                  <a:cs typeface="Times" charset="0"/>
                </a:rPr>
                <a:t>odd</a:t>
              </a:r>
              <a:r>
                <a:rPr lang="en-US" sz="3600" dirty="0" smtClean="0">
                  <a:latin typeface="Times" charset="0"/>
                  <a:cs typeface="Times" charset="0"/>
                </a:rPr>
                <a:t>) =</a:t>
              </a:r>
            </a:p>
            <a:p>
              <a:pPr eaLnBrk="1" hangingPunct="1"/>
              <a:r>
                <a:rPr lang="en-US" sz="3600" dirty="0">
                  <a:latin typeface="Times" charset="0"/>
                  <a:cs typeface="Times" charset="0"/>
                </a:rPr>
                <a:t> </a:t>
              </a:r>
              <a:r>
                <a:rPr lang="en-US" sz="3600" dirty="0" smtClean="0">
                  <a:latin typeface="Times" charset="0"/>
                  <a:cs typeface="Times" charset="0"/>
                </a:rPr>
                <a:t>  </a:t>
              </a:r>
              <a:r>
                <a:rPr lang="en-US" sz="3600" dirty="0">
                  <a:latin typeface="Times" charset="0"/>
                  <a:cs typeface="Times" charset="0"/>
                </a:rPr>
                <a:t>Chance </a:t>
              </a:r>
              <a:r>
                <a:rPr lang="en-US" sz="3600" dirty="0" smtClean="0">
                  <a:latin typeface="Times" charset="0"/>
                  <a:cs typeface="Times" charset="0"/>
                </a:rPr>
                <a:t>(</a:t>
              </a:r>
              <a:r>
                <a:rPr lang="en-US" sz="3600" i="1" dirty="0" smtClean="0">
                  <a:latin typeface="Times" charset="0"/>
                  <a:cs typeface="Times" charset="0"/>
                </a:rPr>
                <a:t>even</a:t>
              </a:r>
              <a:r>
                <a:rPr lang="en-US" sz="3600" dirty="0" smtClean="0">
                  <a:latin typeface="Times" charset="0"/>
                  <a:cs typeface="Times" charset="0"/>
                </a:rPr>
                <a:t>)</a:t>
              </a:r>
              <a:endParaRPr lang="en-US" sz="3600" dirty="0">
                <a:latin typeface="Times" charset="0"/>
                <a:cs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5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0.11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362E-19 L -4.44444E-6 -0.11852 " pathEditMode="relative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DD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2367</Words>
  <Application>Microsoft Macintosh PowerPoint</Application>
  <PresentationFormat>On-screen Show (4:3)</PresentationFormat>
  <Paragraphs>595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Infinite Lottery</vt:lpstr>
      <vt:lpstr>Overview</vt:lpstr>
      <vt:lpstr> </vt:lpstr>
      <vt:lpstr>PowerPoint Presentation</vt:lpstr>
      <vt:lpstr>An infinite lottery machine</vt:lpstr>
      <vt:lpstr>An infinite lottery machine</vt:lpstr>
      <vt:lpstr>“Choosing without favor”</vt:lpstr>
      <vt:lpstr>An infinite lottery machine</vt:lpstr>
      <vt:lpstr>Odd and even</vt:lpstr>
      <vt:lpstr>Odd and even, again</vt:lpstr>
      <vt:lpstr>All co-infinite infinite sets have the same chance.</vt:lpstr>
      <vt:lpstr>Outcome sets equivalent under label independence</vt:lpstr>
      <vt:lpstr>Equivalent sets have equal chances.</vt:lpstr>
      <vt:lpstr>Using the Logic</vt:lpstr>
      <vt:lpstr>1000 independent drawings</vt:lpstr>
      <vt:lpstr>Frequency of even in N drawing</vt:lpstr>
      <vt:lpstr>Match Credences to Chances?</vt:lpstr>
      <vt:lpstr>A Dutch Book</vt:lpstr>
      <vt:lpstr>A Dutch Book Theorem</vt:lpstr>
      <vt:lpstr>Measure Problem in Eternal Inflation Cosmology</vt:lpstr>
      <vt:lpstr>Countable infinity of pocket universes spawned in eternal inflation.</vt:lpstr>
      <vt:lpstr>The Measure Problem</vt:lpstr>
      <vt:lpstr>The Counting Argument </vt:lpstr>
      <vt:lpstr>The Counting Argument </vt:lpstr>
      <vt:lpstr>Prediction Impossible?</vt:lpstr>
      <vt:lpstr>Prediction IS possible, but …</vt:lpstr>
      <vt:lpstr>Frequencies?</vt:lpstr>
      <vt:lpstr>Frequencies?</vt:lpstr>
      <vt:lpstr>Conclusion How to think about infinite lottery chances.</vt:lpstr>
      <vt:lpstr>Probabilities: The Hard Case</vt:lpstr>
      <vt:lpstr>Infinite Lottery Chances: The Easy Case</vt:lpstr>
      <vt:lpstr>Benchmarking with a randomizer</vt:lpstr>
      <vt:lpstr>Read</vt:lpstr>
      <vt:lpstr>PowerPoint Presentation</vt:lpstr>
      <vt:lpstr> </vt:lpstr>
      <vt:lpstr>PowerPoint Presentation</vt:lpstr>
      <vt:lpstr>Appendices</vt:lpstr>
      <vt:lpstr>Probabilistic Analysis</vt:lpstr>
      <vt:lpstr>Escapes?</vt:lpstr>
      <vt:lpstr>Problems in inductive inference</vt:lpstr>
      <vt:lpstr>But what does the chance function Ch(.) mean?</vt:lpstr>
      <vt:lpstr>Chance Ch(.) informally</vt:lpstr>
      <vt:lpstr>Chance of a number less than or equal to N?</vt:lpstr>
      <vt:lpstr>Odd and even, again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Infinite Lottery Machines</dc:title>
  <dc:creator>John Norton</dc:creator>
  <cp:lastModifiedBy>John D. Norton</cp:lastModifiedBy>
  <cp:revision>216</cp:revision>
  <dcterms:created xsi:type="dcterms:W3CDTF">2017-03-12T15:52:57Z</dcterms:created>
  <dcterms:modified xsi:type="dcterms:W3CDTF">2018-04-13T16:38:51Z</dcterms:modified>
</cp:coreProperties>
</file>