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52" r:id="rId2"/>
    <p:sldId id="428" r:id="rId3"/>
    <p:sldId id="288" r:id="rId4"/>
    <p:sldId id="433" r:id="rId5"/>
    <p:sldId id="290" r:id="rId6"/>
    <p:sldId id="320" r:id="rId7"/>
    <p:sldId id="291" r:id="rId8"/>
    <p:sldId id="292" r:id="rId9"/>
    <p:sldId id="293" r:id="rId10"/>
    <p:sldId id="294" r:id="rId11"/>
    <p:sldId id="299" r:id="rId12"/>
    <p:sldId id="300" r:id="rId13"/>
    <p:sldId id="295" r:id="rId14"/>
    <p:sldId id="338" r:id="rId15"/>
    <p:sldId id="339" r:id="rId16"/>
    <p:sldId id="340" r:id="rId17"/>
    <p:sldId id="341" r:id="rId18"/>
    <p:sldId id="337" r:id="rId19"/>
    <p:sldId id="321" r:id="rId20"/>
    <p:sldId id="296" r:id="rId21"/>
    <p:sldId id="301" r:id="rId22"/>
    <p:sldId id="323" r:id="rId23"/>
    <p:sldId id="313" r:id="rId24"/>
    <p:sldId id="305" r:id="rId25"/>
    <p:sldId id="307" r:id="rId26"/>
    <p:sldId id="309" r:id="rId27"/>
    <p:sldId id="354" r:id="rId28"/>
    <p:sldId id="355" r:id="rId29"/>
    <p:sldId id="357" r:id="rId30"/>
    <p:sldId id="434" r:id="rId31"/>
    <p:sldId id="315" r:id="rId32"/>
    <p:sldId id="316" r:id="rId33"/>
    <p:sldId id="317" r:id="rId34"/>
    <p:sldId id="318" r:id="rId35"/>
    <p:sldId id="319" r:id="rId36"/>
    <p:sldId id="326" r:id="rId37"/>
    <p:sldId id="327" r:id="rId38"/>
    <p:sldId id="328" r:id="rId39"/>
    <p:sldId id="329" r:id="rId40"/>
    <p:sldId id="330" r:id="rId41"/>
    <p:sldId id="331" r:id="rId42"/>
    <p:sldId id="332" r:id="rId43"/>
    <p:sldId id="348" r:id="rId44"/>
    <p:sldId id="325" r:id="rId45"/>
    <p:sldId id="350" r:id="rId46"/>
    <p:sldId id="353" r:id="rId47"/>
    <p:sldId id="284" r:id="rId48"/>
    <p:sldId id="436" r:id="rId49"/>
    <p:sldId id="286"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435">
          <p15:clr>
            <a:srgbClr val="A4A3A4"/>
          </p15:clr>
        </p15:guide>
        <p15:guide id="2" orient="horz" pos="2802">
          <p15:clr>
            <a:srgbClr val="A4A3A4"/>
          </p15:clr>
        </p15:guide>
        <p15:guide id="3" orient="horz" pos="629">
          <p15:clr>
            <a:srgbClr val="A4A3A4"/>
          </p15:clr>
        </p15:guide>
        <p15:guide id="4" pos="4435">
          <p15:clr>
            <a:srgbClr val="A4A3A4"/>
          </p15:clr>
        </p15:guide>
        <p15:guide id="5" pos="5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7D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80"/>
    <p:restoredTop sz="96208"/>
  </p:normalViewPr>
  <p:slideViewPr>
    <p:cSldViewPr snapToGrid="0">
      <p:cViewPr varScale="1">
        <p:scale>
          <a:sx n="111" d="100"/>
          <a:sy n="111" d="100"/>
        </p:scale>
        <p:origin x="224" y="384"/>
      </p:cViewPr>
      <p:guideLst>
        <p:guide orient="horz" pos="3435"/>
        <p:guide orient="horz" pos="2802"/>
        <p:guide orient="horz" pos="629"/>
        <p:guide pos="4435"/>
        <p:guide pos="579"/>
      </p:guideLst>
    </p:cSldViewPr>
  </p:slideViewPr>
  <p:outlineViewPr>
    <p:cViewPr>
      <p:scale>
        <a:sx n="33" d="100"/>
        <a:sy n="33" d="100"/>
      </p:scale>
      <p:origin x="0" y="0"/>
    </p:cViewPr>
  </p:outlineViewPr>
  <p:notesTextViewPr>
    <p:cViewPr>
      <p:scale>
        <a:sx n="170" d="100"/>
        <a:sy n="17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7DEB8A-FAAB-68C6-5BA4-B60F140E139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4ADAEBD-F21A-E0A2-52FA-F692268F8955}"/>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81389DCE-5110-9440-AB84-AFB7EFEB2BE0}" type="datetime1">
              <a:rPr lang="en-US" altLang="en-US"/>
              <a:pPr/>
              <a:t>8/21/24</a:t>
            </a:fld>
            <a:endParaRPr lang="en-US" altLang="en-US"/>
          </a:p>
        </p:txBody>
      </p:sp>
      <p:sp>
        <p:nvSpPr>
          <p:cNvPr id="4" name="Footer Placeholder 3">
            <a:extLst>
              <a:ext uri="{FF2B5EF4-FFF2-40B4-BE49-F238E27FC236}">
                <a16:creationId xmlns:a16="http://schemas.microsoft.com/office/drawing/2014/main" id="{E108981F-9BB8-9B2E-DB3F-ECC14D2CE4D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503DFE0-CBB8-6C13-7B6B-519F0968AB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FEBD4D8-29C6-C649-B5EE-911AFBB0565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6D6D1E-8893-A3B8-88E2-E4852D52153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1E17D3-9B52-1BC1-2D43-D3C81CF2315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665BEF-7FA4-A149-810A-880A06261B3F}" type="datetime1">
              <a:rPr lang="en-US" altLang="en-US"/>
              <a:pPr/>
              <a:t>8/21/24</a:t>
            </a:fld>
            <a:endParaRPr lang="en-US" altLang="en-US"/>
          </a:p>
        </p:txBody>
      </p:sp>
      <p:sp>
        <p:nvSpPr>
          <p:cNvPr id="4" name="Slide Image Placeholder 3">
            <a:extLst>
              <a:ext uri="{FF2B5EF4-FFF2-40B4-BE49-F238E27FC236}">
                <a16:creationId xmlns:a16="http://schemas.microsoft.com/office/drawing/2014/main" id="{A6CB783A-C4F2-58B7-49FC-4129F14484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A480E0A-DF21-7083-501E-11B7B7387B9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F261AC8-3FE9-B9C2-AB7E-2274D2FB843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645280E-BE76-964E-3841-0647EFB011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C1E3058-83B6-6A4E-99D8-762E4099A43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49434BB-E69E-957C-5177-005177AE4875}"/>
              </a:ext>
            </a:extLst>
          </p:cNvPr>
          <p:cNvSpPr>
            <a:spLocks noGrp="1"/>
          </p:cNvSpPr>
          <p:nvPr>
            <p:ph type="dt" sz="half" idx="10"/>
          </p:nvPr>
        </p:nvSpPr>
        <p:spPr/>
        <p:txBody>
          <a:bodyPr/>
          <a:lstStyle>
            <a:lvl1pPr>
              <a:defRPr/>
            </a:lvl1pPr>
          </a:lstStyle>
          <a:p>
            <a:fld id="{CEBF3A4F-8B1E-2448-BCBE-4398E4650624}" type="datetime1">
              <a:rPr lang="en-US" altLang="en-US"/>
              <a:pPr/>
              <a:t>8/21/24</a:t>
            </a:fld>
            <a:endParaRPr lang="en-US" altLang="en-US"/>
          </a:p>
        </p:txBody>
      </p:sp>
      <p:sp>
        <p:nvSpPr>
          <p:cNvPr id="5" name="Footer Placeholder 4">
            <a:extLst>
              <a:ext uri="{FF2B5EF4-FFF2-40B4-BE49-F238E27FC236}">
                <a16:creationId xmlns:a16="http://schemas.microsoft.com/office/drawing/2014/main" id="{DDF7AC2C-78DC-CE3A-E150-08AF37FA57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B2B2F0-07B3-FA28-44CE-8F0EEF0B7EC9}"/>
              </a:ext>
            </a:extLst>
          </p:cNvPr>
          <p:cNvSpPr>
            <a:spLocks noGrp="1"/>
          </p:cNvSpPr>
          <p:nvPr>
            <p:ph type="sldNum" sz="quarter" idx="12"/>
          </p:nvPr>
        </p:nvSpPr>
        <p:spPr/>
        <p:txBody>
          <a:bodyPr/>
          <a:lstStyle>
            <a:lvl1pPr>
              <a:defRPr/>
            </a:lvl1pPr>
          </a:lstStyle>
          <a:p>
            <a:fld id="{D3EB8726-BB5D-C944-A6C3-785A8C7041EB}" type="slidenum">
              <a:rPr lang="en-US" altLang="en-US"/>
              <a:pPr/>
              <a:t>‹#›</a:t>
            </a:fld>
            <a:endParaRPr lang="en-US" altLang="en-US"/>
          </a:p>
        </p:txBody>
      </p:sp>
    </p:spTree>
    <p:extLst>
      <p:ext uri="{BB962C8B-B14F-4D97-AF65-F5344CB8AC3E}">
        <p14:creationId xmlns:p14="http://schemas.microsoft.com/office/powerpoint/2010/main" val="347303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2C3-0CEB-11A9-3471-EC55C1547395}"/>
              </a:ext>
            </a:extLst>
          </p:cNvPr>
          <p:cNvSpPr>
            <a:spLocks noGrp="1"/>
          </p:cNvSpPr>
          <p:nvPr>
            <p:ph type="dt" sz="half" idx="10"/>
          </p:nvPr>
        </p:nvSpPr>
        <p:spPr/>
        <p:txBody>
          <a:bodyPr/>
          <a:lstStyle>
            <a:lvl1pPr>
              <a:defRPr/>
            </a:lvl1pPr>
          </a:lstStyle>
          <a:p>
            <a:fld id="{A29589F4-3A71-FD44-8103-0CF761408D2E}" type="datetime1">
              <a:rPr lang="en-US" altLang="en-US"/>
              <a:pPr/>
              <a:t>8/21/24</a:t>
            </a:fld>
            <a:endParaRPr lang="en-US" altLang="en-US"/>
          </a:p>
        </p:txBody>
      </p:sp>
      <p:sp>
        <p:nvSpPr>
          <p:cNvPr id="5" name="Footer Placeholder 4">
            <a:extLst>
              <a:ext uri="{FF2B5EF4-FFF2-40B4-BE49-F238E27FC236}">
                <a16:creationId xmlns:a16="http://schemas.microsoft.com/office/drawing/2014/main" id="{A027687C-7BF6-3E74-5598-EA9EA2DAB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99DD96-5477-1D51-9A21-79592009A2BF}"/>
              </a:ext>
            </a:extLst>
          </p:cNvPr>
          <p:cNvSpPr>
            <a:spLocks noGrp="1"/>
          </p:cNvSpPr>
          <p:nvPr>
            <p:ph type="sldNum" sz="quarter" idx="12"/>
          </p:nvPr>
        </p:nvSpPr>
        <p:spPr/>
        <p:txBody>
          <a:bodyPr/>
          <a:lstStyle>
            <a:lvl1pPr>
              <a:defRPr/>
            </a:lvl1pPr>
          </a:lstStyle>
          <a:p>
            <a:fld id="{A6BA3F25-6E9F-3446-A0B3-430CBFEFA141}" type="slidenum">
              <a:rPr lang="en-US" altLang="en-US"/>
              <a:pPr/>
              <a:t>‹#›</a:t>
            </a:fld>
            <a:endParaRPr lang="en-US" altLang="en-US"/>
          </a:p>
        </p:txBody>
      </p:sp>
    </p:spTree>
    <p:extLst>
      <p:ext uri="{BB962C8B-B14F-4D97-AF65-F5344CB8AC3E}">
        <p14:creationId xmlns:p14="http://schemas.microsoft.com/office/powerpoint/2010/main" val="26925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F3F60-8C32-2D0E-15F0-13412F1E4867}"/>
              </a:ext>
            </a:extLst>
          </p:cNvPr>
          <p:cNvSpPr>
            <a:spLocks noGrp="1"/>
          </p:cNvSpPr>
          <p:nvPr>
            <p:ph type="dt" sz="half" idx="10"/>
          </p:nvPr>
        </p:nvSpPr>
        <p:spPr/>
        <p:txBody>
          <a:bodyPr/>
          <a:lstStyle>
            <a:lvl1pPr>
              <a:defRPr/>
            </a:lvl1pPr>
          </a:lstStyle>
          <a:p>
            <a:fld id="{579BEF72-F247-0447-85CE-ECD84AE27614}" type="datetime1">
              <a:rPr lang="en-US" altLang="en-US"/>
              <a:pPr/>
              <a:t>8/21/24</a:t>
            </a:fld>
            <a:endParaRPr lang="en-US" altLang="en-US"/>
          </a:p>
        </p:txBody>
      </p:sp>
      <p:sp>
        <p:nvSpPr>
          <p:cNvPr id="5" name="Footer Placeholder 4">
            <a:extLst>
              <a:ext uri="{FF2B5EF4-FFF2-40B4-BE49-F238E27FC236}">
                <a16:creationId xmlns:a16="http://schemas.microsoft.com/office/drawing/2014/main" id="{60DB3E1F-F6C7-31BD-6C75-36B3779660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6C9F0D-BF7A-60C8-73AA-0AEE1B6C713B}"/>
              </a:ext>
            </a:extLst>
          </p:cNvPr>
          <p:cNvSpPr>
            <a:spLocks noGrp="1"/>
          </p:cNvSpPr>
          <p:nvPr>
            <p:ph type="sldNum" sz="quarter" idx="12"/>
          </p:nvPr>
        </p:nvSpPr>
        <p:spPr/>
        <p:txBody>
          <a:bodyPr/>
          <a:lstStyle>
            <a:lvl1pPr>
              <a:defRPr/>
            </a:lvl1pPr>
          </a:lstStyle>
          <a:p>
            <a:fld id="{B5832F57-091C-6E48-941B-094FC891B4F2}" type="slidenum">
              <a:rPr lang="en-US" altLang="en-US"/>
              <a:pPr/>
              <a:t>‹#›</a:t>
            </a:fld>
            <a:endParaRPr lang="en-US" altLang="en-US"/>
          </a:p>
        </p:txBody>
      </p:sp>
    </p:spTree>
    <p:extLst>
      <p:ext uri="{BB962C8B-B14F-4D97-AF65-F5344CB8AC3E}">
        <p14:creationId xmlns:p14="http://schemas.microsoft.com/office/powerpoint/2010/main" val="118205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F542E-6B38-2B33-22C6-634B34FCF791}"/>
              </a:ext>
            </a:extLst>
          </p:cNvPr>
          <p:cNvSpPr>
            <a:spLocks noGrp="1"/>
          </p:cNvSpPr>
          <p:nvPr>
            <p:ph type="dt" sz="half" idx="10"/>
          </p:nvPr>
        </p:nvSpPr>
        <p:spPr/>
        <p:txBody>
          <a:bodyPr/>
          <a:lstStyle>
            <a:lvl1pPr>
              <a:defRPr/>
            </a:lvl1pPr>
          </a:lstStyle>
          <a:p>
            <a:fld id="{D2359D11-D89B-314B-9D5A-B339ECB1BD25}" type="datetime1">
              <a:rPr lang="en-US" altLang="en-US"/>
              <a:pPr/>
              <a:t>8/21/24</a:t>
            </a:fld>
            <a:endParaRPr lang="en-US" altLang="en-US"/>
          </a:p>
        </p:txBody>
      </p:sp>
      <p:sp>
        <p:nvSpPr>
          <p:cNvPr id="5" name="Footer Placeholder 4">
            <a:extLst>
              <a:ext uri="{FF2B5EF4-FFF2-40B4-BE49-F238E27FC236}">
                <a16:creationId xmlns:a16="http://schemas.microsoft.com/office/drawing/2014/main" id="{6ACFFC9A-1750-6591-18B7-AAC353ABF4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1F5F5B-0D49-FDC8-00CE-8F1666DA10A8}"/>
              </a:ext>
            </a:extLst>
          </p:cNvPr>
          <p:cNvSpPr>
            <a:spLocks noGrp="1"/>
          </p:cNvSpPr>
          <p:nvPr>
            <p:ph type="sldNum" sz="quarter" idx="12"/>
          </p:nvPr>
        </p:nvSpPr>
        <p:spPr/>
        <p:txBody>
          <a:bodyPr/>
          <a:lstStyle>
            <a:lvl1pPr>
              <a:defRPr/>
            </a:lvl1pPr>
          </a:lstStyle>
          <a:p>
            <a:fld id="{5C7F743F-7FAB-514D-9C1F-DE83E53AECE6}" type="slidenum">
              <a:rPr lang="en-US" altLang="en-US"/>
              <a:pPr/>
              <a:t>‹#›</a:t>
            </a:fld>
            <a:endParaRPr lang="en-US" altLang="en-US"/>
          </a:p>
        </p:txBody>
      </p:sp>
    </p:spTree>
    <p:extLst>
      <p:ext uri="{BB962C8B-B14F-4D97-AF65-F5344CB8AC3E}">
        <p14:creationId xmlns:p14="http://schemas.microsoft.com/office/powerpoint/2010/main" val="70859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967542-D88C-D04F-7A79-7707E968E9F6}"/>
              </a:ext>
            </a:extLst>
          </p:cNvPr>
          <p:cNvSpPr>
            <a:spLocks noGrp="1"/>
          </p:cNvSpPr>
          <p:nvPr>
            <p:ph type="dt" sz="half" idx="10"/>
          </p:nvPr>
        </p:nvSpPr>
        <p:spPr/>
        <p:txBody>
          <a:bodyPr/>
          <a:lstStyle>
            <a:lvl1pPr>
              <a:defRPr/>
            </a:lvl1pPr>
          </a:lstStyle>
          <a:p>
            <a:fld id="{7B2D64D4-5ABE-EB4F-ACD8-627BE1C6FE06}" type="datetime1">
              <a:rPr lang="en-US" altLang="en-US"/>
              <a:pPr/>
              <a:t>8/21/24</a:t>
            </a:fld>
            <a:endParaRPr lang="en-US" altLang="en-US"/>
          </a:p>
        </p:txBody>
      </p:sp>
      <p:sp>
        <p:nvSpPr>
          <p:cNvPr id="5" name="Footer Placeholder 4">
            <a:extLst>
              <a:ext uri="{FF2B5EF4-FFF2-40B4-BE49-F238E27FC236}">
                <a16:creationId xmlns:a16="http://schemas.microsoft.com/office/drawing/2014/main" id="{36DFE6D8-B429-F48F-57CC-F235D546C5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264EA7-1461-B139-B3FD-FA1D700F4492}"/>
              </a:ext>
            </a:extLst>
          </p:cNvPr>
          <p:cNvSpPr>
            <a:spLocks noGrp="1"/>
          </p:cNvSpPr>
          <p:nvPr>
            <p:ph type="sldNum" sz="quarter" idx="12"/>
          </p:nvPr>
        </p:nvSpPr>
        <p:spPr/>
        <p:txBody>
          <a:bodyPr/>
          <a:lstStyle>
            <a:lvl1pPr>
              <a:defRPr/>
            </a:lvl1pPr>
          </a:lstStyle>
          <a:p>
            <a:fld id="{605A0538-AB39-E546-B5F5-9D0148AFBA74}" type="slidenum">
              <a:rPr lang="en-US" altLang="en-US"/>
              <a:pPr/>
              <a:t>‹#›</a:t>
            </a:fld>
            <a:endParaRPr lang="en-US" altLang="en-US"/>
          </a:p>
        </p:txBody>
      </p:sp>
    </p:spTree>
    <p:extLst>
      <p:ext uri="{BB962C8B-B14F-4D97-AF65-F5344CB8AC3E}">
        <p14:creationId xmlns:p14="http://schemas.microsoft.com/office/powerpoint/2010/main" val="69679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ABB586E-4B20-E58F-E319-FFD487CC3697}"/>
              </a:ext>
            </a:extLst>
          </p:cNvPr>
          <p:cNvSpPr>
            <a:spLocks noGrp="1"/>
          </p:cNvSpPr>
          <p:nvPr>
            <p:ph type="dt" sz="half" idx="10"/>
          </p:nvPr>
        </p:nvSpPr>
        <p:spPr/>
        <p:txBody>
          <a:bodyPr/>
          <a:lstStyle>
            <a:lvl1pPr>
              <a:defRPr/>
            </a:lvl1pPr>
          </a:lstStyle>
          <a:p>
            <a:fld id="{64A8B678-E488-EA4B-91A3-40A7EFEE3804}" type="datetime1">
              <a:rPr lang="en-US" altLang="en-US"/>
              <a:pPr/>
              <a:t>8/21/24</a:t>
            </a:fld>
            <a:endParaRPr lang="en-US" altLang="en-US"/>
          </a:p>
        </p:txBody>
      </p:sp>
      <p:sp>
        <p:nvSpPr>
          <p:cNvPr id="6" name="Footer Placeholder 4">
            <a:extLst>
              <a:ext uri="{FF2B5EF4-FFF2-40B4-BE49-F238E27FC236}">
                <a16:creationId xmlns:a16="http://schemas.microsoft.com/office/drawing/2014/main" id="{1CC9FA95-4A1F-38DC-A9A3-62B4AB5705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F16286-F0EF-25A9-2149-1912D3C2C6F1}"/>
              </a:ext>
            </a:extLst>
          </p:cNvPr>
          <p:cNvSpPr>
            <a:spLocks noGrp="1"/>
          </p:cNvSpPr>
          <p:nvPr>
            <p:ph type="sldNum" sz="quarter" idx="12"/>
          </p:nvPr>
        </p:nvSpPr>
        <p:spPr/>
        <p:txBody>
          <a:bodyPr/>
          <a:lstStyle>
            <a:lvl1pPr>
              <a:defRPr/>
            </a:lvl1pPr>
          </a:lstStyle>
          <a:p>
            <a:fld id="{D155757F-8F41-5E4E-8D31-7E9145E14B14}" type="slidenum">
              <a:rPr lang="en-US" altLang="en-US"/>
              <a:pPr/>
              <a:t>‹#›</a:t>
            </a:fld>
            <a:endParaRPr lang="en-US" altLang="en-US"/>
          </a:p>
        </p:txBody>
      </p:sp>
    </p:spTree>
    <p:extLst>
      <p:ext uri="{BB962C8B-B14F-4D97-AF65-F5344CB8AC3E}">
        <p14:creationId xmlns:p14="http://schemas.microsoft.com/office/powerpoint/2010/main" val="225460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90A44CA-9EAE-8651-9949-6A5AD25AD34B}"/>
              </a:ext>
            </a:extLst>
          </p:cNvPr>
          <p:cNvSpPr>
            <a:spLocks noGrp="1"/>
          </p:cNvSpPr>
          <p:nvPr>
            <p:ph type="dt" sz="half" idx="10"/>
          </p:nvPr>
        </p:nvSpPr>
        <p:spPr/>
        <p:txBody>
          <a:bodyPr/>
          <a:lstStyle>
            <a:lvl1pPr>
              <a:defRPr/>
            </a:lvl1pPr>
          </a:lstStyle>
          <a:p>
            <a:fld id="{10101926-2036-C140-AC17-CF840BF85CC3}" type="datetime1">
              <a:rPr lang="en-US" altLang="en-US"/>
              <a:pPr/>
              <a:t>8/21/24</a:t>
            </a:fld>
            <a:endParaRPr lang="en-US" altLang="en-US"/>
          </a:p>
        </p:txBody>
      </p:sp>
      <p:sp>
        <p:nvSpPr>
          <p:cNvPr id="8" name="Footer Placeholder 4">
            <a:extLst>
              <a:ext uri="{FF2B5EF4-FFF2-40B4-BE49-F238E27FC236}">
                <a16:creationId xmlns:a16="http://schemas.microsoft.com/office/drawing/2014/main" id="{12E7C713-9ACC-509E-EA19-C762468C7E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758FAF2-86AA-6DF1-00ED-21BA7452B399}"/>
              </a:ext>
            </a:extLst>
          </p:cNvPr>
          <p:cNvSpPr>
            <a:spLocks noGrp="1"/>
          </p:cNvSpPr>
          <p:nvPr>
            <p:ph type="sldNum" sz="quarter" idx="12"/>
          </p:nvPr>
        </p:nvSpPr>
        <p:spPr/>
        <p:txBody>
          <a:bodyPr/>
          <a:lstStyle>
            <a:lvl1pPr>
              <a:defRPr/>
            </a:lvl1pPr>
          </a:lstStyle>
          <a:p>
            <a:fld id="{5594AACD-DCC9-7749-9051-CFB147A8374C}" type="slidenum">
              <a:rPr lang="en-US" altLang="en-US"/>
              <a:pPr/>
              <a:t>‹#›</a:t>
            </a:fld>
            <a:endParaRPr lang="en-US" altLang="en-US"/>
          </a:p>
        </p:txBody>
      </p:sp>
    </p:spTree>
    <p:extLst>
      <p:ext uri="{BB962C8B-B14F-4D97-AF65-F5344CB8AC3E}">
        <p14:creationId xmlns:p14="http://schemas.microsoft.com/office/powerpoint/2010/main" val="195500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E4E6693-EBAC-9710-DEBA-641B63BDF24F}"/>
              </a:ext>
            </a:extLst>
          </p:cNvPr>
          <p:cNvSpPr>
            <a:spLocks noGrp="1"/>
          </p:cNvSpPr>
          <p:nvPr>
            <p:ph type="dt" sz="half" idx="10"/>
          </p:nvPr>
        </p:nvSpPr>
        <p:spPr/>
        <p:txBody>
          <a:bodyPr/>
          <a:lstStyle>
            <a:lvl1pPr>
              <a:defRPr/>
            </a:lvl1pPr>
          </a:lstStyle>
          <a:p>
            <a:fld id="{6013AF80-0173-BD4E-AABA-5309D7EBE859}" type="datetime1">
              <a:rPr lang="en-US" altLang="en-US"/>
              <a:pPr/>
              <a:t>8/21/24</a:t>
            </a:fld>
            <a:endParaRPr lang="en-US" altLang="en-US"/>
          </a:p>
        </p:txBody>
      </p:sp>
      <p:sp>
        <p:nvSpPr>
          <p:cNvPr id="4" name="Footer Placeholder 4">
            <a:extLst>
              <a:ext uri="{FF2B5EF4-FFF2-40B4-BE49-F238E27FC236}">
                <a16:creationId xmlns:a16="http://schemas.microsoft.com/office/drawing/2014/main" id="{66ADC2FF-A039-B432-BA60-F5ECA069D03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897DE7-D402-3CF0-04FC-936AB6E14A47}"/>
              </a:ext>
            </a:extLst>
          </p:cNvPr>
          <p:cNvSpPr>
            <a:spLocks noGrp="1"/>
          </p:cNvSpPr>
          <p:nvPr>
            <p:ph type="sldNum" sz="quarter" idx="12"/>
          </p:nvPr>
        </p:nvSpPr>
        <p:spPr/>
        <p:txBody>
          <a:bodyPr/>
          <a:lstStyle>
            <a:lvl1pPr>
              <a:defRPr/>
            </a:lvl1pPr>
          </a:lstStyle>
          <a:p>
            <a:fld id="{EE33B2ED-E23C-7945-B55A-9EFF9A533A0A}" type="slidenum">
              <a:rPr lang="en-US" altLang="en-US"/>
              <a:pPr/>
              <a:t>‹#›</a:t>
            </a:fld>
            <a:endParaRPr lang="en-US" altLang="en-US"/>
          </a:p>
        </p:txBody>
      </p:sp>
    </p:spTree>
    <p:extLst>
      <p:ext uri="{BB962C8B-B14F-4D97-AF65-F5344CB8AC3E}">
        <p14:creationId xmlns:p14="http://schemas.microsoft.com/office/powerpoint/2010/main" val="424582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0AC8DE-E38E-082F-0EA2-FE6EF1C3806D}"/>
              </a:ext>
            </a:extLst>
          </p:cNvPr>
          <p:cNvSpPr>
            <a:spLocks noGrp="1"/>
          </p:cNvSpPr>
          <p:nvPr>
            <p:ph type="dt" sz="half" idx="10"/>
          </p:nvPr>
        </p:nvSpPr>
        <p:spPr/>
        <p:txBody>
          <a:bodyPr/>
          <a:lstStyle>
            <a:lvl1pPr>
              <a:defRPr/>
            </a:lvl1pPr>
          </a:lstStyle>
          <a:p>
            <a:fld id="{8EC985C4-9B64-B84A-9671-D27F260F9537}" type="datetime1">
              <a:rPr lang="en-US" altLang="en-US"/>
              <a:pPr/>
              <a:t>8/21/24</a:t>
            </a:fld>
            <a:endParaRPr lang="en-US" altLang="en-US"/>
          </a:p>
        </p:txBody>
      </p:sp>
      <p:sp>
        <p:nvSpPr>
          <p:cNvPr id="3" name="Footer Placeholder 4">
            <a:extLst>
              <a:ext uri="{FF2B5EF4-FFF2-40B4-BE49-F238E27FC236}">
                <a16:creationId xmlns:a16="http://schemas.microsoft.com/office/drawing/2014/main" id="{B8E9B907-C39D-F705-D0FF-5F73A1807AB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AA96F01-9459-48B7-342C-FF0C37467E12}"/>
              </a:ext>
            </a:extLst>
          </p:cNvPr>
          <p:cNvSpPr>
            <a:spLocks noGrp="1"/>
          </p:cNvSpPr>
          <p:nvPr>
            <p:ph type="sldNum" sz="quarter" idx="12"/>
          </p:nvPr>
        </p:nvSpPr>
        <p:spPr/>
        <p:txBody>
          <a:bodyPr/>
          <a:lstStyle>
            <a:lvl1pPr>
              <a:defRPr/>
            </a:lvl1pPr>
          </a:lstStyle>
          <a:p>
            <a:fld id="{B183139D-969C-9249-9C6A-D49D66B06431}" type="slidenum">
              <a:rPr lang="en-US" altLang="en-US"/>
              <a:pPr/>
              <a:t>‹#›</a:t>
            </a:fld>
            <a:endParaRPr lang="en-US" altLang="en-US"/>
          </a:p>
        </p:txBody>
      </p:sp>
    </p:spTree>
    <p:extLst>
      <p:ext uri="{BB962C8B-B14F-4D97-AF65-F5344CB8AC3E}">
        <p14:creationId xmlns:p14="http://schemas.microsoft.com/office/powerpoint/2010/main" val="171801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1040D45-825B-74E9-6630-08875553D75C}"/>
              </a:ext>
            </a:extLst>
          </p:cNvPr>
          <p:cNvSpPr>
            <a:spLocks noGrp="1"/>
          </p:cNvSpPr>
          <p:nvPr>
            <p:ph type="dt" sz="half" idx="10"/>
          </p:nvPr>
        </p:nvSpPr>
        <p:spPr/>
        <p:txBody>
          <a:bodyPr/>
          <a:lstStyle>
            <a:lvl1pPr>
              <a:defRPr/>
            </a:lvl1pPr>
          </a:lstStyle>
          <a:p>
            <a:fld id="{7B432BE3-7E28-494E-AC12-A3F2FB584E96}" type="datetime1">
              <a:rPr lang="en-US" altLang="en-US"/>
              <a:pPr/>
              <a:t>8/21/24</a:t>
            </a:fld>
            <a:endParaRPr lang="en-US" altLang="en-US"/>
          </a:p>
        </p:txBody>
      </p:sp>
      <p:sp>
        <p:nvSpPr>
          <p:cNvPr id="6" name="Footer Placeholder 4">
            <a:extLst>
              <a:ext uri="{FF2B5EF4-FFF2-40B4-BE49-F238E27FC236}">
                <a16:creationId xmlns:a16="http://schemas.microsoft.com/office/drawing/2014/main" id="{020BD0FD-86A8-E62A-B79D-6AAC06923D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A4033E-2388-2C75-E92F-14DBAF0F2B0D}"/>
              </a:ext>
            </a:extLst>
          </p:cNvPr>
          <p:cNvSpPr>
            <a:spLocks noGrp="1"/>
          </p:cNvSpPr>
          <p:nvPr>
            <p:ph type="sldNum" sz="quarter" idx="12"/>
          </p:nvPr>
        </p:nvSpPr>
        <p:spPr/>
        <p:txBody>
          <a:bodyPr/>
          <a:lstStyle>
            <a:lvl1pPr>
              <a:defRPr/>
            </a:lvl1pPr>
          </a:lstStyle>
          <a:p>
            <a:fld id="{ED2FCAB2-FC18-1045-92EC-45FCA47694E8}" type="slidenum">
              <a:rPr lang="en-US" altLang="en-US"/>
              <a:pPr/>
              <a:t>‹#›</a:t>
            </a:fld>
            <a:endParaRPr lang="en-US" altLang="en-US"/>
          </a:p>
        </p:txBody>
      </p:sp>
    </p:spTree>
    <p:extLst>
      <p:ext uri="{BB962C8B-B14F-4D97-AF65-F5344CB8AC3E}">
        <p14:creationId xmlns:p14="http://schemas.microsoft.com/office/powerpoint/2010/main" val="37410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A9EA78B-7E6C-BC12-99CD-9683EAF6C577}"/>
              </a:ext>
            </a:extLst>
          </p:cNvPr>
          <p:cNvSpPr>
            <a:spLocks noGrp="1"/>
          </p:cNvSpPr>
          <p:nvPr>
            <p:ph type="dt" sz="half" idx="10"/>
          </p:nvPr>
        </p:nvSpPr>
        <p:spPr/>
        <p:txBody>
          <a:bodyPr/>
          <a:lstStyle>
            <a:lvl1pPr>
              <a:defRPr/>
            </a:lvl1pPr>
          </a:lstStyle>
          <a:p>
            <a:fld id="{3DE653EC-3DB8-7747-ACDB-FD541ED5B374}" type="datetime1">
              <a:rPr lang="en-US" altLang="en-US"/>
              <a:pPr/>
              <a:t>8/21/24</a:t>
            </a:fld>
            <a:endParaRPr lang="en-US" altLang="en-US"/>
          </a:p>
        </p:txBody>
      </p:sp>
      <p:sp>
        <p:nvSpPr>
          <p:cNvPr id="6" name="Footer Placeholder 4">
            <a:extLst>
              <a:ext uri="{FF2B5EF4-FFF2-40B4-BE49-F238E27FC236}">
                <a16:creationId xmlns:a16="http://schemas.microsoft.com/office/drawing/2014/main" id="{66A0C9A1-C17E-7EAF-FCD3-488FBB71A6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498960-167E-CFC7-3DAA-35F2B47DB0FC}"/>
              </a:ext>
            </a:extLst>
          </p:cNvPr>
          <p:cNvSpPr>
            <a:spLocks noGrp="1"/>
          </p:cNvSpPr>
          <p:nvPr>
            <p:ph type="sldNum" sz="quarter" idx="12"/>
          </p:nvPr>
        </p:nvSpPr>
        <p:spPr/>
        <p:txBody>
          <a:bodyPr/>
          <a:lstStyle>
            <a:lvl1pPr>
              <a:defRPr/>
            </a:lvl1pPr>
          </a:lstStyle>
          <a:p>
            <a:fld id="{5A6061AD-F6F6-714A-AD9D-BBB66C0F4403}" type="slidenum">
              <a:rPr lang="en-US" altLang="en-US"/>
              <a:pPr/>
              <a:t>‹#›</a:t>
            </a:fld>
            <a:endParaRPr lang="en-US" altLang="en-US"/>
          </a:p>
        </p:txBody>
      </p:sp>
    </p:spTree>
    <p:extLst>
      <p:ext uri="{BB962C8B-B14F-4D97-AF65-F5344CB8AC3E}">
        <p14:creationId xmlns:p14="http://schemas.microsoft.com/office/powerpoint/2010/main" val="387047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5F7B103-F408-3CC9-6A18-65B4251A04F5}"/>
              </a:ext>
            </a:extLst>
          </p:cNvPr>
          <p:cNvSpPr>
            <a:spLocks noGrp="1"/>
          </p:cNvSpPr>
          <p:nvPr>
            <p:ph type="title"/>
          </p:nvPr>
        </p:nvSpPr>
        <p:spPr bwMode="auto">
          <a:xfrm>
            <a:off x="457200" y="274638"/>
            <a:ext cx="8008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Text Placeholder 2">
            <a:extLst>
              <a:ext uri="{FF2B5EF4-FFF2-40B4-BE49-F238E27FC236}">
                <a16:creationId xmlns:a16="http://schemas.microsoft.com/office/drawing/2014/main" id="{0CE85613-D7A3-5743-93DD-812F7C55DF36}"/>
              </a:ext>
            </a:extLst>
          </p:cNvPr>
          <p:cNvSpPr>
            <a:spLocks noGrp="1"/>
          </p:cNvSpPr>
          <p:nvPr>
            <p:ph type="body" idx="1"/>
          </p:nvPr>
        </p:nvSpPr>
        <p:spPr bwMode="auto">
          <a:xfrm>
            <a:off x="0" y="6489700"/>
            <a:ext cx="72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2F791FB-F5FE-2253-5CBB-12ED3F97818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D2C33483-18AA-154B-BBB7-D550AAE4A9AF}" type="datetime1">
              <a:rPr lang="en-US" altLang="en-US"/>
              <a:pPr/>
              <a:t>8/21/24</a:t>
            </a:fld>
            <a:endParaRPr lang="en-US" altLang="en-US"/>
          </a:p>
        </p:txBody>
      </p:sp>
      <p:sp>
        <p:nvSpPr>
          <p:cNvPr id="5" name="Footer Placeholder 4">
            <a:extLst>
              <a:ext uri="{FF2B5EF4-FFF2-40B4-BE49-F238E27FC236}">
                <a16:creationId xmlns:a16="http://schemas.microsoft.com/office/drawing/2014/main" id="{F7B19827-866C-EFEE-1553-958E91D35B0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B1C4F72-4210-7FF8-30A4-0C0DEA8365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pitchFamily="2" charset="0"/>
              </a:defRPr>
            </a:lvl1pPr>
          </a:lstStyle>
          <a:p>
            <a:fld id="{48A2CA7E-2F62-304D-9D9E-D7435382744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2pPr>
      <a:lvl3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3pPr>
      <a:lvl4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4pPr>
      <a:lvl5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5pPr>
      <a:lvl6pPr marL="457200" algn="l" defTabSz="457200" rtl="0" fontAlgn="base">
        <a:spcBef>
          <a:spcPct val="0"/>
        </a:spcBef>
        <a:spcAft>
          <a:spcPct val="0"/>
        </a:spcAft>
        <a:defRPr sz="4400">
          <a:solidFill>
            <a:schemeClr val="tx1"/>
          </a:solidFill>
          <a:latin typeface="Times" charset="0"/>
          <a:ea typeface="ＭＳ Ｐゴシック" charset="-128"/>
        </a:defRPr>
      </a:lvl6pPr>
      <a:lvl7pPr marL="914400" algn="l" defTabSz="457200" rtl="0" fontAlgn="base">
        <a:spcBef>
          <a:spcPct val="0"/>
        </a:spcBef>
        <a:spcAft>
          <a:spcPct val="0"/>
        </a:spcAft>
        <a:defRPr sz="4400">
          <a:solidFill>
            <a:schemeClr val="tx1"/>
          </a:solidFill>
          <a:latin typeface="Times" charset="0"/>
          <a:ea typeface="ＭＳ Ｐゴシック" charset="-128"/>
        </a:defRPr>
      </a:lvl7pPr>
      <a:lvl8pPr marL="1371600" algn="l" defTabSz="457200" rtl="0" fontAlgn="base">
        <a:spcBef>
          <a:spcPct val="0"/>
        </a:spcBef>
        <a:spcAft>
          <a:spcPct val="0"/>
        </a:spcAft>
        <a:defRPr sz="4400">
          <a:solidFill>
            <a:schemeClr val="tx1"/>
          </a:solidFill>
          <a:latin typeface="Times" charset="0"/>
          <a:ea typeface="ＭＳ Ｐゴシック" charset="-128"/>
        </a:defRPr>
      </a:lvl8pPr>
      <a:lvl9pPr marL="1828800" algn="l" defTabSz="457200" rtl="0" fontAlgn="base">
        <a:spcBef>
          <a:spcPct val="0"/>
        </a:spcBef>
        <a:spcAft>
          <a:spcPct val="0"/>
        </a:spcAft>
        <a:defRPr sz="4400">
          <a:solidFill>
            <a:schemeClr val="tx1"/>
          </a:solidFill>
          <a:latin typeface="Times"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defRPr kern="1200">
          <a:solidFill>
            <a:schemeClr val="tx1"/>
          </a:solidFill>
          <a:latin typeface="Times"/>
          <a:ea typeface="ＭＳ Ｐゴシック" charset="-128"/>
          <a:cs typeface="Times"/>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ＭＳ Ｐゴシック" charset="-128"/>
          <a:cs typeface="Time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a:ea typeface="ＭＳ Ｐゴシック" charset="-128"/>
          <a:cs typeface="Time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ＭＳ Ｐゴシック" charset="-128"/>
          <a:cs typeface="Time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ＭＳ Ｐゴシック" charset="-128"/>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F97A67-71D9-FD4B-6863-D904BF94DEAB}"/>
              </a:ext>
            </a:extLst>
          </p:cNvPr>
          <p:cNvSpPr/>
          <p:nvPr/>
        </p:nvSpPr>
        <p:spPr>
          <a:xfrm>
            <a:off x="349250" y="423081"/>
            <a:ext cx="8585200" cy="6258707"/>
          </a:xfrm>
          <a:prstGeom prst="rect">
            <a:avLst/>
          </a:prstGeom>
          <a:noFill/>
          <a:ln w="28575" cmpd="sng">
            <a:solidFill>
              <a:srgbClr val="1A1A1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2" name="Title 1">
            <a:extLst>
              <a:ext uri="{FF2B5EF4-FFF2-40B4-BE49-F238E27FC236}">
                <a16:creationId xmlns:a16="http://schemas.microsoft.com/office/drawing/2014/main" id="{D7C89553-0030-5FA8-E6C0-71A968F7949D}"/>
              </a:ext>
            </a:extLst>
          </p:cNvPr>
          <p:cNvSpPr>
            <a:spLocks noGrp="1"/>
          </p:cNvSpPr>
          <p:nvPr>
            <p:ph type="title"/>
          </p:nvPr>
        </p:nvSpPr>
        <p:spPr>
          <a:xfrm>
            <a:off x="1420813" y="695325"/>
            <a:ext cx="6565900" cy="2413000"/>
          </a:xfrm>
        </p:spPr>
        <p:txBody>
          <a:bodyPr/>
          <a:lstStyle/>
          <a:p>
            <a:pPr algn="ctr"/>
            <a:r>
              <a:rPr lang="en-US" altLang="en-US" sz="5400" dirty="0">
                <a:latin typeface="Times" pitchFamily="2" charset="0"/>
                <a:ea typeface="ＭＳ Ｐゴシック" panose="020B0600070205080204" pitchFamily="34" charset="-128"/>
              </a:rPr>
              <a:t>The Material Theory of Induction, Introduced</a:t>
            </a:r>
            <a:endParaRPr lang="en-US" altLang="en-US" sz="3600" dirty="0">
              <a:latin typeface="Times" pitchFamily="2" charset="0"/>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BE658FB5-D5E6-7E0C-0F7F-FB56E80DCE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9AA9A155-F080-D04D-9036-7869D36BC1AC}" type="slidenum">
              <a:rPr lang="en-US" altLang="en-US" sz="1200">
                <a:solidFill>
                  <a:srgbClr val="898989"/>
                </a:solidFill>
                <a:latin typeface="Times" pitchFamily="2" charset="0"/>
              </a:rPr>
              <a:pPr algn="ctr" eaLnBrk="1" hangingPunct="1"/>
              <a:t>1</a:t>
            </a:fld>
            <a:endParaRPr lang="en-US" altLang="en-US" sz="1200">
              <a:solidFill>
                <a:srgbClr val="898989"/>
              </a:solidFill>
              <a:latin typeface="Times" pitchFamily="2" charset="0"/>
            </a:endParaRPr>
          </a:p>
        </p:txBody>
      </p:sp>
      <p:sp>
        <p:nvSpPr>
          <p:cNvPr id="15365" name="TextBox 2">
            <a:extLst>
              <a:ext uri="{FF2B5EF4-FFF2-40B4-BE49-F238E27FC236}">
                <a16:creationId xmlns:a16="http://schemas.microsoft.com/office/drawing/2014/main" id="{4C66B97F-979C-65AF-8F0E-C3796921752B}"/>
              </a:ext>
            </a:extLst>
          </p:cNvPr>
          <p:cNvSpPr txBox="1">
            <a:spLocks noChangeArrowheads="1"/>
          </p:cNvSpPr>
          <p:nvPr/>
        </p:nvSpPr>
        <p:spPr bwMode="auto">
          <a:xfrm>
            <a:off x="2128044" y="3108325"/>
            <a:ext cx="5151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latin typeface="Times" pitchFamily="2" charset="0"/>
              </a:rPr>
              <a:t>John D. Norton</a:t>
            </a:r>
          </a:p>
          <a:p>
            <a:pPr algn="ctr" eaLnBrk="1" hangingPunct="1"/>
            <a:r>
              <a:rPr lang="en-US" altLang="en-US" sz="1800" dirty="0">
                <a:latin typeface="Times" pitchFamily="2" charset="0"/>
              </a:rPr>
              <a:t>Department of History and Philosophy of Science</a:t>
            </a:r>
          </a:p>
          <a:p>
            <a:pPr algn="ctr" eaLnBrk="1" hangingPunct="1"/>
            <a:r>
              <a:rPr lang="en-US" altLang="en-US" sz="1800" dirty="0">
                <a:latin typeface="Times" pitchFamily="2" charset="0"/>
              </a:rPr>
              <a:t>University of Pittsburgh</a:t>
            </a:r>
          </a:p>
        </p:txBody>
      </p:sp>
      <p:sp>
        <p:nvSpPr>
          <p:cNvPr id="9" name="Content Placeholder 8">
            <a:extLst>
              <a:ext uri="{FF2B5EF4-FFF2-40B4-BE49-F238E27FC236}">
                <a16:creationId xmlns:a16="http://schemas.microsoft.com/office/drawing/2014/main" id="{599006D7-FC6C-47BE-9387-42DB84C7CC9B}"/>
              </a:ext>
            </a:extLst>
          </p:cNvPr>
          <p:cNvSpPr>
            <a:spLocks noGrp="1"/>
          </p:cNvSpPr>
          <p:nvPr>
            <p:ph idx="1"/>
          </p:nvPr>
        </p:nvSpPr>
        <p:spPr/>
        <p:txBody>
          <a:bodyPr/>
          <a:lstStyle/>
          <a:p>
            <a:endParaRPr lang="en-US"/>
          </a:p>
        </p:txBody>
      </p:sp>
      <p:pic>
        <p:nvPicPr>
          <p:cNvPr id="3" name="Content Placeholder 7">
            <a:extLst>
              <a:ext uri="{FF2B5EF4-FFF2-40B4-BE49-F238E27FC236}">
                <a16:creationId xmlns:a16="http://schemas.microsoft.com/office/drawing/2014/main" id="{51AAC2DC-CDEC-DDF0-3864-76A3B02D36A2}"/>
              </a:ext>
            </a:extLst>
          </p:cNvPr>
          <p:cNvPicPr>
            <a:picLocks noChangeAspect="1"/>
          </p:cNvPicPr>
          <p:nvPr/>
        </p:nvPicPr>
        <p:blipFill>
          <a:blip r:embed="rId2">
            <a:alphaModFix amt="95000"/>
          </a:blip>
          <a:stretch>
            <a:fillRect/>
          </a:stretch>
        </p:blipFill>
        <p:spPr bwMode="auto">
          <a:xfrm>
            <a:off x="2961672" y="4213656"/>
            <a:ext cx="3220655" cy="214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046428DB-778C-EA27-8579-FDC250FD1E59}"/>
              </a:ext>
            </a:extLst>
          </p:cNvPr>
          <p:cNvSpPr>
            <a:spLocks noGrp="1"/>
          </p:cNvSpPr>
          <p:nvPr>
            <p:ph type="title"/>
          </p:nvPr>
        </p:nvSpPr>
        <p:spPr>
          <a:xfrm>
            <a:off x="457200" y="274638"/>
            <a:ext cx="8008938" cy="541337"/>
          </a:xfrm>
        </p:spPr>
        <p:txBody>
          <a:bodyPr/>
          <a:lstStyle/>
          <a:p>
            <a:r>
              <a:rPr lang="en-US" altLang="en-US">
                <a:latin typeface="Times" pitchFamily="2" charset="0"/>
                <a:ea typeface="ＭＳ Ｐゴシック" panose="020B0600070205080204" pitchFamily="34" charset="-128"/>
              </a:rPr>
              <a:t>The Inference Justified Formally</a:t>
            </a:r>
          </a:p>
        </p:txBody>
      </p:sp>
      <p:sp>
        <p:nvSpPr>
          <p:cNvPr id="24578" name="Content Placeholder 2">
            <a:extLst>
              <a:ext uri="{FF2B5EF4-FFF2-40B4-BE49-F238E27FC236}">
                <a16:creationId xmlns:a16="http://schemas.microsoft.com/office/drawing/2014/main" id="{A537B3B1-BA17-FB38-C4CE-E7A7A99D63D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EB4BE789-EA0C-C511-93B9-7DD8BA4260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0F8484D-CD7B-3B44-A354-C1B588A28AA0}" type="slidenum">
              <a:rPr lang="en-US" altLang="en-US" sz="1200">
                <a:solidFill>
                  <a:srgbClr val="898989"/>
                </a:solidFill>
                <a:latin typeface="Times" pitchFamily="2" charset="0"/>
              </a:rPr>
              <a:pPr eaLnBrk="1" hangingPunct="1"/>
              <a:t>10</a:t>
            </a:fld>
            <a:endParaRPr lang="en-US" altLang="en-US" sz="1200">
              <a:solidFill>
                <a:srgbClr val="898989"/>
              </a:solidFill>
              <a:latin typeface="Times" pitchFamily="2" charset="0"/>
            </a:endParaRPr>
          </a:p>
        </p:txBody>
      </p:sp>
      <p:grpSp>
        <p:nvGrpSpPr>
          <p:cNvPr id="24580" name="Group 46">
            <a:extLst>
              <a:ext uri="{FF2B5EF4-FFF2-40B4-BE49-F238E27FC236}">
                <a16:creationId xmlns:a16="http://schemas.microsoft.com/office/drawing/2014/main" id="{6C8387E3-F01B-00B3-8655-64A07BBEFF33}"/>
              </a:ext>
            </a:extLst>
          </p:cNvPr>
          <p:cNvGrpSpPr>
            <a:grpSpLocks/>
          </p:cNvGrpSpPr>
          <p:nvPr/>
        </p:nvGrpSpPr>
        <p:grpSpPr bwMode="auto">
          <a:xfrm>
            <a:off x="3668713" y="1314450"/>
            <a:ext cx="4529137" cy="1527175"/>
            <a:chOff x="4470760" y="1341314"/>
            <a:chExt cx="4529068" cy="1527570"/>
          </a:xfrm>
        </p:grpSpPr>
        <p:sp>
          <p:nvSpPr>
            <p:cNvPr id="25" name="Freeform 24">
              <a:extLst>
                <a:ext uri="{FF2B5EF4-FFF2-40B4-BE49-F238E27FC236}">
                  <a16:creationId xmlns:a16="http://schemas.microsoft.com/office/drawing/2014/main" id="{D43E05D3-C166-8EC3-5D47-D26B6DA6F1B5}"/>
                </a:ext>
              </a:extLst>
            </p:cNvPr>
            <p:cNvSpPr/>
            <p:nvPr/>
          </p:nvSpPr>
          <p:spPr>
            <a:xfrm>
              <a:off x="4489810" y="1438177"/>
              <a:ext cx="3959165" cy="1386245"/>
            </a:xfrm>
            <a:custGeom>
              <a:avLst/>
              <a:gdLst>
                <a:gd name="connsiteX0" fmla="*/ 161984 w 3855220"/>
                <a:gd name="connsiteY0" fmla="*/ 0 h 1432024"/>
                <a:gd name="connsiteX1" fmla="*/ 161984 w 3855220"/>
                <a:gd name="connsiteY1" fmla="*/ 0 h 1432024"/>
                <a:gd name="connsiteX2" fmla="*/ 3855220 w 3855220"/>
                <a:gd name="connsiteY2" fmla="*/ 45358 h 1432024"/>
                <a:gd name="connsiteX3" fmla="*/ 3712674 w 3855220"/>
                <a:gd name="connsiteY3" fmla="*/ 1432024 h 1432024"/>
                <a:gd name="connsiteX4" fmla="*/ 0 w 3855220"/>
                <a:gd name="connsiteY4" fmla="*/ 1347787 h 1432024"/>
                <a:gd name="connsiteX5" fmla="*/ 161984 w 3855220"/>
                <a:gd name="connsiteY5" fmla="*/ 0 h 14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220" h="1432024">
                  <a:moveTo>
                    <a:pt x="161984" y="0"/>
                  </a:moveTo>
                  <a:lnTo>
                    <a:pt x="161984" y="0"/>
                  </a:lnTo>
                  <a:lnTo>
                    <a:pt x="3855220" y="45358"/>
                  </a:lnTo>
                  <a:lnTo>
                    <a:pt x="3712674" y="1432024"/>
                  </a:lnTo>
                  <a:lnTo>
                    <a:pt x="0" y="1347787"/>
                  </a:lnTo>
                  <a:lnTo>
                    <a:pt x="161984"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00" name="TextBox 5">
              <a:extLst>
                <a:ext uri="{FF2B5EF4-FFF2-40B4-BE49-F238E27FC236}">
                  <a16:creationId xmlns:a16="http://schemas.microsoft.com/office/drawing/2014/main" id="{3529F176-2139-4E72-9EEE-4806DF3C1C5B}"/>
                </a:ext>
              </a:extLst>
            </p:cNvPr>
            <p:cNvSpPr txBox="1">
              <a:spLocks noChangeArrowheads="1"/>
            </p:cNvSpPr>
            <p:nvPr/>
          </p:nvSpPr>
          <p:spPr bwMode="auto">
            <a:xfrm>
              <a:off x="4503158" y="1347787"/>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This </a:t>
              </a:r>
              <a:r>
                <a:rPr lang="en-US" altLang="en-US" sz="1800">
                  <a:latin typeface="Times" pitchFamily="2" charset="0"/>
                </a:rPr>
                <a:t>sample of Radium Chloride</a:t>
              </a:r>
            </a:p>
          </p:txBody>
        </p:sp>
        <p:sp>
          <p:nvSpPr>
            <p:cNvPr id="24601" name="TextBox 6">
              <a:extLst>
                <a:ext uri="{FF2B5EF4-FFF2-40B4-BE49-F238E27FC236}">
                  <a16:creationId xmlns:a16="http://schemas.microsoft.com/office/drawing/2014/main" id="{737E4B3C-9DB3-6EB7-71BF-12BB885DD28C}"/>
                </a:ext>
              </a:extLst>
            </p:cNvPr>
            <p:cNvSpPr txBox="1">
              <a:spLocks noChangeArrowheads="1"/>
            </p:cNvSpPr>
            <p:nvPr/>
          </p:nvSpPr>
          <p:spPr bwMode="auto">
            <a:xfrm>
              <a:off x="6284982" y="1503302"/>
              <a:ext cx="49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has</a:t>
              </a:r>
            </a:p>
          </p:txBody>
        </p:sp>
        <p:sp>
          <p:nvSpPr>
            <p:cNvPr id="24602" name="TextBox 7">
              <a:extLst>
                <a:ext uri="{FF2B5EF4-FFF2-40B4-BE49-F238E27FC236}">
                  <a16:creationId xmlns:a16="http://schemas.microsoft.com/office/drawing/2014/main" id="{FFCB1C47-4CE2-3853-2A91-18AB01E9F6F7}"/>
                </a:ext>
              </a:extLst>
            </p:cNvPr>
            <p:cNvSpPr txBox="1">
              <a:spLocks noChangeArrowheads="1"/>
            </p:cNvSpPr>
            <p:nvPr/>
          </p:nvSpPr>
          <p:spPr bwMode="auto">
            <a:xfrm>
              <a:off x="6816284" y="1341314"/>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cxnSp>
          <p:nvCxnSpPr>
            <p:cNvPr id="10" name="Straight Connector 9">
              <a:extLst>
                <a:ext uri="{FF2B5EF4-FFF2-40B4-BE49-F238E27FC236}">
                  <a16:creationId xmlns:a16="http://schemas.microsoft.com/office/drawing/2014/main" id="{70C2EFF4-F039-AE61-BF01-409463C60F4A}"/>
                </a:ext>
              </a:extLst>
            </p:cNvPr>
            <p:cNvCxnSpPr/>
            <p:nvPr/>
          </p:nvCxnSpPr>
          <p:spPr>
            <a:xfrm>
              <a:off x="4470760" y="2132093"/>
              <a:ext cx="415918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04" name="TextBox 11">
              <a:extLst>
                <a:ext uri="{FF2B5EF4-FFF2-40B4-BE49-F238E27FC236}">
                  <a16:creationId xmlns:a16="http://schemas.microsoft.com/office/drawing/2014/main" id="{C9383EE3-68D3-D19A-EEE8-97B6FA692245}"/>
                </a:ext>
              </a:extLst>
            </p:cNvPr>
            <p:cNvSpPr txBox="1">
              <a:spLocks noChangeArrowheads="1"/>
            </p:cNvSpPr>
            <p:nvPr/>
          </p:nvSpPr>
          <p:spPr bwMode="auto">
            <a:xfrm>
              <a:off x="4496678" y="2222553"/>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All </a:t>
              </a:r>
              <a:r>
                <a:rPr lang="en-US" altLang="en-US" sz="1800">
                  <a:latin typeface="Times" pitchFamily="2" charset="0"/>
                </a:rPr>
                <a:t>samples of Radium Chloride</a:t>
              </a:r>
            </a:p>
          </p:txBody>
        </p:sp>
        <p:sp>
          <p:nvSpPr>
            <p:cNvPr id="24605" name="TextBox 12">
              <a:extLst>
                <a:ext uri="{FF2B5EF4-FFF2-40B4-BE49-F238E27FC236}">
                  <a16:creationId xmlns:a16="http://schemas.microsoft.com/office/drawing/2014/main" id="{E4EF84AF-28C9-52D3-74CE-1353EF4490A1}"/>
                </a:ext>
              </a:extLst>
            </p:cNvPr>
            <p:cNvSpPr txBox="1">
              <a:spLocks noChangeArrowheads="1"/>
            </p:cNvSpPr>
            <p:nvPr/>
          </p:nvSpPr>
          <p:spPr bwMode="auto">
            <a:xfrm>
              <a:off x="6278502" y="2378068"/>
              <a:ext cx="620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have</a:t>
              </a:r>
            </a:p>
          </p:txBody>
        </p:sp>
        <p:sp>
          <p:nvSpPr>
            <p:cNvPr id="24606" name="TextBox 13">
              <a:extLst>
                <a:ext uri="{FF2B5EF4-FFF2-40B4-BE49-F238E27FC236}">
                  <a16:creationId xmlns:a16="http://schemas.microsoft.com/office/drawing/2014/main" id="{BFF36DAB-17BD-DDF9-9294-4A41260B677F}"/>
                </a:ext>
              </a:extLst>
            </p:cNvPr>
            <p:cNvSpPr txBox="1">
              <a:spLocks noChangeArrowheads="1"/>
            </p:cNvSpPr>
            <p:nvPr/>
          </p:nvSpPr>
          <p:spPr bwMode="auto">
            <a:xfrm>
              <a:off x="6809804" y="2216080"/>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grpSp>
      <p:grpSp>
        <p:nvGrpSpPr>
          <p:cNvPr id="3" name="Group 35">
            <a:extLst>
              <a:ext uri="{FF2B5EF4-FFF2-40B4-BE49-F238E27FC236}">
                <a16:creationId xmlns:a16="http://schemas.microsoft.com/office/drawing/2014/main" id="{CF815605-ED7B-54E9-8AA4-8CAC705BCAA6}"/>
              </a:ext>
            </a:extLst>
          </p:cNvPr>
          <p:cNvGrpSpPr>
            <a:grpSpLocks/>
          </p:cNvGrpSpPr>
          <p:nvPr/>
        </p:nvGrpSpPr>
        <p:grpSpPr bwMode="auto">
          <a:xfrm>
            <a:off x="590550" y="957263"/>
            <a:ext cx="3001963" cy="2357437"/>
            <a:chOff x="590867" y="957641"/>
            <a:chExt cx="3001874" cy="2356748"/>
          </a:xfrm>
        </p:grpSpPr>
        <p:sp>
          <p:nvSpPr>
            <p:cNvPr id="33" name="Right Arrow 32">
              <a:extLst>
                <a:ext uri="{FF2B5EF4-FFF2-40B4-BE49-F238E27FC236}">
                  <a16:creationId xmlns:a16="http://schemas.microsoft.com/office/drawing/2014/main" id="{A0EE6384-8A7D-C8FF-83E4-215DBADAE7A0}"/>
                </a:ext>
              </a:extLst>
            </p:cNvPr>
            <p:cNvSpPr/>
            <p:nvPr/>
          </p:nvSpPr>
          <p:spPr>
            <a:xfrm>
              <a:off x="590867" y="957641"/>
              <a:ext cx="3001874" cy="2356748"/>
            </a:xfrm>
            <a:prstGeom prst="rightArrow">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594" name="Group 33">
              <a:extLst>
                <a:ext uri="{FF2B5EF4-FFF2-40B4-BE49-F238E27FC236}">
                  <a16:creationId xmlns:a16="http://schemas.microsoft.com/office/drawing/2014/main" id="{A43EF373-2C98-1517-EFE5-5FFA60CC012D}"/>
                </a:ext>
              </a:extLst>
            </p:cNvPr>
            <p:cNvGrpSpPr>
              <a:grpSpLocks/>
            </p:cNvGrpSpPr>
            <p:nvPr/>
          </p:nvGrpSpPr>
          <p:grpSpPr bwMode="auto">
            <a:xfrm>
              <a:off x="615664" y="1547123"/>
              <a:ext cx="2482564" cy="996043"/>
              <a:chOff x="615664" y="1710131"/>
              <a:chExt cx="2482564" cy="996043"/>
            </a:xfrm>
          </p:grpSpPr>
          <p:sp>
            <p:nvSpPr>
              <p:cNvPr id="24596" name="TextBox 15">
                <a:extLst>
                  <a:ext uri="{FF2B5EF4-FFF2-40B4-BE49-F238E27FC236}">
                    <a16:creationId xmlns:a16="http://schemas.microsoft.com/office/drawing/2014/main" id="{DF282568-421D-0AB7-351B-B7B35009FA91}"/>
                  </a:ext>
                </a:extLst>
              </p:cNvPr>
              <p:cNvSpPr txBox="1">
                <a:spLocks noChangeArrowheads="1"/>
              </p:cNvSpPr>
              <p:nvPr/>
            </p:nvSpPr>
            <p:spPr bwMode="auto">
              <a:xfrm>
                <a:off x="615664" y="1710131"/>
                <a:ext cx="24825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i="1">
                    <a:latin typeface="Times" pitchFamily="2" charset="0"/>
                  </a:rPr>
                  <a:t>Some </a:t>
                </a:r>
                <a:r>
                  <a:rPr lang="en-US" altLang="en-US" sz="2800">
                    <a:latin typeface="Times" pitchFamily="2" charset="0"/>
                  </a:rPr>
                  <a:t>A</a:t>
                </a:r>
                <a:r>
                  <a:rPr lang="en-US" altLang="ja-JP" sz="2800">
                    <a:latin typeface="Times" pitchFamily="2" charset="0"/>
                  </a:rPr>
                  <a:t>’s are B.</a:t>
                </a:r>
                <a:endParaRPr lang="en-US" altLang="en-US" sz="2800">
                  <a:latin typeface="Times" pitchFamily="2" charset="0"/>
                </a:endParaRPr>
              </a:p>
            </p:txBody>
          </p:sp>
          <p:sp>
            <p:nvSpPr>
              <p:cNvPr id="24597" name="TextBox 16">
                <a:extLst>
                  <a:ext uri="{FF2B5EF4-FFF2-40B4-BE49-F238E27FC236}">
                    <a16:creationId xmlns:a16="http://schemas.microsoft.com/office/drawing/2014/main" id="{7C12AFFA-4B4E-6236-9FA6-A7A820A0D4CE}"/>
                  </a:ext>
                </a:extLst>
              </p:cNvPr>
              <p:cNvSpPr txBox="1">
                <a:spLocks noChangeArrowheads="1"/>
              </p:cNvSpPr>
              <p:nvPr/>
            </p:nvSpPr>
            <p:spPr bwMode="auto">
              <a:xfrm>
                <a:off x="693438" y="2182954"/>
                <a:ext cx="2123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i="1">
                    <a:latin typeface="Times" pitchFamily="2" charset="0"/>
                  </a:rPr>
                  <a:t>All </a:t>
                </a:r>
                <a:r>
                  <a:rPr lang="en-US" altLang="en-US" sz="2800">
                    <a:latin typeface="Times" pitchFamily="2" charset="0"/>
                  </a:rPr>
                  <a:t>A</a:t>
                </a:r>
                <a:r>
                  <a:rPr lang="en-US" altLang="ja-JP" sz="2800">
                    <a:latin typeface="Times" pitchFamily="2" charset="0"/>
                  </a:rPr>
                  <a:t>’s are B.</a:t>
                </a:r>
                <a:endParaRPr lang="en-US" altLang="en-US" sz="2800">
                  <a:latin typeface="Times" pitchFamily="2" charset="0"/>
                </a:endParaRPr>
              </a:p>
            </p:txBody>
          </p:sp>
          <p:cxnSp>
            <p:nvCxnSpPr>
              <p:cNvPr id="21" name="Straight Connector 20">
                <a:extLst>
                  <a:ext uri="{FF2B5EF4-FFF2-40B4-BE49-F238E27FC236}">
                    <a16:creationId xmlns:a16="http://schemas.microsoft.com/office/drawing/2014/main" id="{F4BFA487-B8E9-072B-A61C-CA16E227C65A}"/>
                  </a:ext>
                </a:extLst>
              </p:cNvPr>
              <p:cNvCxnSpPr/>
              <p:nvPr/>
            </p:nvCxnSpPr>
            <p:spPr bwMode="auto">
              <a:xfrm>
                <a:off x="681352" y="2239509"/>
                <a:ext cx="226529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595" name="TextBox 34">
              <a:extLst>
                <a:ext uri="{FF2B5EF4-FFF2-40B4-BE49-F238E27FC236}">
                  <a16:creationId xmlns:a16="http://schemas.microsoft.com/office/drawing/2014/main" id="{C3DC1B61-0B15-2A90-A21A-3C6D7B34A19D}"/>
                </a:ext>
              </a:extLst>
            </p:cNvPr>
            <p:cNvSpPr txBox="1">
              <a:spLocks noChangeArrowheads="1"/>
            </p:cNvSpPr>
            <p:nvPr/>
          </p:nvSpPr>
          <p:spPr bwMode="auto">
            <a:xfrm>
              <a:off x="1018736" y="2682753"/>
              <a:ext cx="134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a:latin typeface="Times" pitchFamily="2" charset="0"/>
                </a:rPr>
                <a:t>enumerative induction</a:t>
              </a:r>
            </a:p>
          </p:txBody>
        </p:sp>
      </p:grpSp>
      <p:grpSp>
        <p:nvGrpSpPr>
          <p:cNvPr id="5" name="Group 35">
            <a:extLst>
              <a:ext uri="{FF2B5EF4-FFF2-40B4-BE49-F238E27FC236}">
                <a16:creationId xmlns:a16="http://schemas.microsoft.com/office/drawing/2014/main" id="{6E363C31-87EE-8734-DE19-294F97F751E3}"/>
              </a:ext>
            </a:extLst>
          </p:cNvPr>
          <p:cNvGrpSpPr>
            <a:grpSpLocks/>
          </p:cNvGrpSpPr>
          <p:nvPr/>
        </p:nvGrpSpPr>
        <p:grpSpPr bwMode="auto">
          <a:xfrm>
            <a:off x="428625" y="3184525"/>
            <a:ext cx="3787775" cy="3240088"/>
            <a:chOff x="428625" y="3184208"/>
            <a:chExt cx="3787591" cy="3240405"/>
          </a:xfrm>
        </p:grpSpPr>
        <p:sp>
          <p:nvSpPr>
            <p:cNvPr id="47" name="Freeform 46">
              <a:extLst>
                <a:ext uri="{FF2B5EF4-FFF2-40B4-BE49-F238E27FC236}">
                  <a16:creationId xmlns:a16="http://schemas.microsoft.com/office/drawing/2014/main" id="{B1018638-ADD8-6823-2CC2-BF501180E872}"/>
                </a:ext>
              </a:extLst>
            </p:cNvPr>
            <p:cNvSpPr/>
            <p:nvPr/>
          </p:nvSpPr>
          <p:spPr bwMode="auto">
            <a:xfrm>
              <a:off x="428625" y="3396954"/>
              <a:ext cx="3787591" cy="3027659"/>
            </a:xfrm>
            <a:custGeom>
              <a:avLst/>
              <a:gdLst>
                <a:gd name="connsiteX0" fmla="*/ 0 w 3402576"/>
                <a:gd name="connsiteY0" fmla="*/ 33959 h 2675961"/>
                <a:gd name="connsiteX1" fmla="*/ 3402576 w 3402576"/>
                <a:gd name="connsiteY1" fmla="*/ 0 h 2675961"/>
                <a:gd name="connsiteX2" fmla="*/ 3239579 w 3402576"/>
                <a:gd name="connsiteY2" fmla="*/ 2675961 h 2675961"/>
                <a:gd name="connsiteX3" fmla="*/ 95082 w 3402576"/>
                <a:gd name="connsiteY3" fmla="*/ 2594460 h 2675961"/>
                <a:gd name="connsiteX4" fmla="*/ 0 w 3402576"/>
                <a:gd name="connsiteY4" fmla="*/ 33959 h 2675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2576" h="2675961">
                  <a:moveTo>
                    <a:pt x="0" y="33959"/>
                  </a:moveTo>
                  <a:lnTo>
                    <a:pt x="3402576" y="0"/>
                  </a:lnTo>
                  <a:lnTo>
                    <a:pt x="3239579" y="2675961"/>
                  </a:lnTo>
                  <a:lnTo>
                    <a:pt x="95082" y="2594460"/>
                  </a:lnTo>
                  <a:lnTo>
                    <a:pt x="0" y="33959"/>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92" name="TextBox 36">
              <a:extLst>
                <a:ext uri="{FF2B5EF4-FFF2-40B4-BE49-F238E27FC236}">
                  <a16:creationId xmlns:a16="http://schemas.microsoft.com/office/drawing/2014/main" id="{36B33CA5-D24E-7F36-1334-934469B4100E}"/>
                </a:ext>
              </a:extLst>
            </p:cNvPr>
            <p:cNvSpPr txBox="1">
              <a:spLocks noChangeArrowheads="1"/>
            </p:cNvSpPr>
            <p:nvPr/>
          </p:nvSpPr>
          <p:spPr bwMode="auto">
            <a:xfrm>
              <a:off x="497558" y="3184208"/>
              <a:ext cx="1569400" cy="64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BUT…</a:t>
              </a:r>
            </a:p>
          </p:txBody>
        </p:sp>
      </p:grpSp>
      <p:sp>
        <p:nvSpPr>
          <p:cNvPr id="38" name="TextBox 37">
            <a:extLst>
              <a:ext uri="{FF2B5EF4-FFF2-40B4-BE49-F238E27FC236}">
                <a16:creationId xmlns:a16="http://schemas.microsoft.com/office/drawing/2014/main" id="{D04A0F72-7F66-4BB9-00EE-7E7A09C5203C}"/>
              </a:ext>
            </a:extLst>
          </p:cNvPr>
          <p:cNvSpPr txBox="1">
            <a:spLocks noChangeArrowheads="1"/>
          </p:cNvSpPr>
          <p:nvPr/>
        </p:nvSpPr>
        <p:spPr bwMode="auto">
          <a:xfrm>
            <a:off x="528638" y="3843338"/>
            <a:ext cx="3498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This sample of Radium Chloride …</a:t>
            </a:r>
          </a:p>
        </p:txBody>
      </p:sp>
      <p:sp>
        <p:nvSpPr>
          <p:cNvPr id="39" name="TextBox 38">
            <a:extLst>
              <a:ext uri="{FF2B5EF4-FFF2-40B4-BE49-F238E27FC236}">
                <a16:creationId xmlns:a16="http://schemas.microsoft.com/office/drawing/2014/main" id="{DE60DC00-30AD-5FAF-BAB6-B0325E3C0050}"/>
              </a:ext>
            </a:extLst>
          </p:cNvPr>
          <p:cNvSpPr txBox="1">
            <a:spLocks noChangeArrowheads="1"/>
          </p:cNvSpPr>
          <p:nvPr/>
        </p:nvSpPr>
        <p:spPr bwMode="auto">
          <a:xfrm>
            <a:off x="849313" y="4194175"/>
            <a:ext cx="211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appears colorless.</a:t>
            </a:r>
          </a:p>
        </p:txBody>
      </p:sp>
      <p:sp>
        <p:nvSpPr>
          <p:cNvPr id="41" name="TextBox 40">
            <a:extLst>
              <a:ext uri="{FF2B5EF4-FFF2-40B4-BE49-F238E27FC236}">
                <a16:creationId xmlns:a16="http://schemas.microsoft.com/office/drawing/2014/main" id="{DCA406AF-356B-978D-F713-01E246BF1DEC}"/>
              </a:ext>
            </a:extLst>
          </p:cNvPr>
          <p:cNvSpPr txBox="1">
            <a:spLocks noChangeArrowheads="1"/>
          </p:cNvSpPr>
          <p:nvPr/>
        </p:nvSpPr>
        <p:spPr bwMode="auto">
          <a:xfrm>
            <a:off x="1066800" y="5278438"/>
            <a:ext cx="2511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is at temperature 25C.</a:t>
            </a:r>
          </a:p>
        </p:txBody>
      </p:sp>
      <p:sp>
        <p:nvSpPr>
          <p:cNvPr id="42" name="TextBox 41">
            <a:extLst>
              <a:ext uri="{FF2B5EF4-FFF2-40B4-BE49-F238E27FC236}">
                <a16:creationId xmlns:a16="http://schemas.microsoft.com/office/drawing/2014/main" id="{CDEBC8B2-95F3-9658-A603-C46B0A5385B4}"/>
              </a:ext>
            </a:extLst>
          </p:cNvPr>
          <p:cNvSpPr txBox="1">
            <a:spLocks noChangeArrowheads="1"/>
          </p:cNvSpPr>
          <p:nvPr/>
        </p:nvSpPr>
        <p:spPr bwMode="auto">
          <a:xfrm>
            <a:off x="1400175" y="5584825"/>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is in Paris.</a:t>
            </a:r>
          </a:p>
        </p:txBody>
      </p:sp>
      <p:sp>
        <p:nvSpPr>
          <p:cNvPr id="43" name="TextBox 42">
            <a:extLst>
              <a:ext uri="{FF2B5EF4-FFF2-40B4-BE49-F238E27FC236}">
                <a16:creationId xmlns:a16="http://schemas.microsoft.com/office/drawing/2014/main" id="{50B0C4E7-F65F-4FA2-384E-762BA8FFC249}"/>
              </a:ext>
            </a:extLst>
          </p:cNvPr>
          <p:cNvSpPr txBox="1">
            <a:spLocks noChangeArrowheads="1"/>
          </p:cNvSpPr>
          <p:nvPr/>
        </p:nvSpPr>
        <p:spPr bwMode="auto">
          <a:xfrm>
            <a:off x="1223963" y="5897563"/>
            <a:ext cx="280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prepared by Marie Curie.</a:t>
            </a:r>
          </a:p>
        </p:txBody>
      </p:sp>
      <p:sp>
        <p:nvSpPr>
          <p:cNvPr id="48" name="TextBox 47">
            <a:extLst>
              <a:ext uri="{FF2B5EF4-FFF2-40B4-BE49-F238E27FC236}">
                <a16:creationId xmlns:a16="http://schemas.microsoft.com/office/drawing/2014/main" id="{5753ED9B-C938-B006-A66B-1A0A4C4D85D3}"/>
              </a:ext>
            </a:extLst>
          </p:cNvPr>
          <p:cNvSpPr txBox="1">
            <a:spLocks noChangeArrowheads="1"/>
          </p:cNvSpPr>
          <p:nvPr/>
        </p:nvSpPr>
        <p:spPr bwMode="auto">
          <a:xfrm>
            <a:off x="4902200" y="4572000"/>
            <a:ext cx="3190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Must all samples be so?</a:t>
            </a:r>
          </a:p>
        </p:txBody>
      </p:sp>
      <p:sp>
        <p:nvSpPr>
          <p:cNvPr id="34" name="TextBox 33">
            <a:extLst>
              <a:ext uri="{FF2B5EF4-FFF2-40B4-BE49-F238E27FC236}">
                <a16:creationId xmlns:a16="http://schemas.microsoft.com/office/drawing/2014/main" id="{456C041E-A32B-688D-3049-AC0CD6800B10}"/>
              </a:ext>
            </a:extLst>
          </p:cNvPr>
          <p:cNvSpPr txBox="1">
            <a:spLocks noChangeArrowheads="1"/>
          </p:cNvSpPr>
          <p:nvPr/>
        </p:nvSpPr>
        <p:spPr bwMode="auto">
          <a:xfrm>
            <a:off x="977900" y="4560888"/>
            <a:ext cx="252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weighs less that 1/5g.</a:t>
            </a:r>
          </a:p>
        </p:txBody>
      </p:sp>
      <p:sp>
        <p:nvSpPr>
          <p:cNvPr id="35" name="TextBox 34">
            <a:extLst>
              <a:ext uri="{FF2B5EF4-FFF2-40B4-BE49-F238E27FC236}">
                <a16:creationId xmlns:a16="http://schemas.microsoft.com/office/drawing/2014/main" id="{E1826937-7496-FD43-1F11-E154D2F151E2}"/>
              </a:ext>
            </a:extLst>
          </p:cNvPr>
          <p:cNvSpPr txBox="1">
            <a:spLocks noChangeArrowheads="1"/>
          </p:cNvSpPr>
          <p:nvPr/>
        </p:nvSpPr>
        <p:spPr bwMode="auto">
          <a:xfrm>
            <a:off x="1036638" y="4948238"/>
            <a:ext cx="3325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has crystals smaller than 1mm.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P spid="42" grpId="0"/>
      <p:bldP spid="43" grpId="0"/>
      <p:bldP spid="48"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068DF034-F0AA-AB4E-BE77-50F3F4A70820}"/>
              </a:ext>
            </a:extLst>
          </p:cNvPr>
          <p:cNvSpPr/>
          <p:nvPr/>
        </p:nvSpPr>
        <p:spPr>
          <a:xfrm>
            <a:off x="2508250" y="1347788"/>
            <a:ext cx="3178175" cy="1320800"/>
          </a:xfrm>
          <a:custGeom>
            <a:avLst/>
            <a:gdLst>
              <a:gd name="connsiteX0" fmla="*/ 77361 w 2295066"/>
              <a:gd name="connsiteY0" fmla="*/ 0 h 1044414"/>
              <a:gd name="connsiteX1" fmla="*/ 122489 w 2295066"/>
              <a:gd name="connsiteY1" fmla="*/ 0 h 1044414"/>
              <a:gd name="connsiteX2" fmla="*/ 2295066 w 2295066"/>
              <a:gd name="connsiteY2" fmla="*/ 109599 h 1044414"/>
              <a:gd name="connsiteX3" fmla="*/ 2146789 w 2295066"/>
              <a:gd name="connsiteY3" fmla="*/ 1044414 h 1044414"/>
              <a:gd name="connsiteX4" fmla="*/ 0 w 2295066"/>
              <a:gd name="connsiteY4" fmla="*/ 863898 h 1044414"/>
              <a:gd name="connsiteX5" fmla="*/ 77361 w 2295066"/>
              <a:gd name="connsiteY5" fmla="*/ 0 h 10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066" h="1044414">
                <a:moveTo>
                  <a:pt x="77361" y="0"/>
                </a:moveTo>
                <a:lnTo>
                  <a:pt x="122489" y="0"/>
                </a:lnTo>
                <a:lnTo>
                  <a:pt x="2295066" y="109599"/>
                </a:lnTo>
                <a:lnTo>
                  <a:pt x="2146789" y="1044414"/>
                </a:lnTo>
                <a:lnTo>
                  <a:pt x="0" y="863898"/>
                </a:lnTo>
                <a:cubicBezTo>
                  <a:pt x="32475" y="578108"/>
                  <a:pt x="96702" y="294076"/>
                  <a:pt x="77361" y="0"/>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a:p>
        </p:txBody>
      </p:sp>
      <p:sp>
        <p:nvSpPr>
          <p:cNvPr id="25602" name="Title 1">
            <a:extLst>
              <a:ext uri="{FF2B5EF4-FFF2-40B4-BE49-F238E27FC236}">
                <a16:creationId xmlns:a16="http://schemas.microsoft.com/office/drawing/2014/main" id="{8665B901-4EE4-A670-E8DF-CA97D9D6EBC9}"/>
              </a:ext>
            </a:extLst>
          </p:cNvPr>
          <p:cNvSpPr>
            <a:spLocks noGrp="1"/>
          </p:cNvSpPr>
          <p:nvPr>
            <p:ph type="title"/>
          </p:nvPr>
        </p:nvSpPr>
        <p:spPr/>
        <p:txBody>
          <a:bodyPr/>
          <a:lstStyle/>
          <a:p>
            <a:pPr algn="r"/>
            <a:r>
              <a:rPr lang="en-US" altLang="en-US" sz="3600">
                <a:latin typeface="Times" pitchFamily="2" charset="0"/>
                <a:ea typeface="ＭＳ Ｐゴシック" panose="020B0600070205080204" pitchFamily="34" charset="-128"/>
              </a:rPr>
              <a:t>??Repair??: </a:t>
            </a:r>
            <a:r>
              <a:rPr lang="en-US" altLang="en-US" sz="3200">
                <a:latin typeface="Times" pitchFamily="2" charset="0"/>
                <a:ea typeface="ＭＳ Ｐゴシック" panose="020B0600070205080204" pitchFamily="34" charset="-128"/>
              </a:rPr>
              <a:t>Augment Schema with Domain Specific Facts.</a:t>
            </a:r>
          </a:p>
        </p:txBody>
      </p:sp>
      <p:sp>
        <p:nvSpPr>
          <p:cNvPr id="25603" name="Content Placeholder 2">
            <a:extLst>
              <a:ext uri="{FF2B5EF4-FFF2-40B4-BE49-F238E27FC236}">
                <a16:creationId xmlns:a16="http://schemas.microsoft.com/office/drawing/2014/main" id="{CCA0F4E4-B6DC-0C35-8759-541C9CFE0A6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D779FE93-1D02-AD6A-9B5D-0739688A76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1DFF022-1782-8649-B9CE-A2E3F56A21EA}" type="slidenum">
              <a:rPr lang="en-US" altLang="en-US" sz="1200">
                <a:solidFill>
                  <a:srgbClr val="898989"/>
                </a:solidFill>
                <a:latin typeface="Times" pitchFamily="2" charset="0"/>
              </a:rPr>
              <a:pPr eaLnBrk="1" hangingPunct="1"/>
              <a:t>11</a:t>
            </a:fld>
            <a:endParaRPr lang="en-US" altLang="en-US" sz="1200">
              <a:solidFill>
                <a:srgbClr val="898989"/>
              </a:solidFill>
              <a:latin typeface="Times" pitchFamily="2" charset="0"/>
            </a:endParaRPr>
          </a:p>
        </p:txBody>
      </p:sp>
      <p:sp>
        <p:nvSpPr>
          <p:cNvPr id="25605" name="TextBox 15">
            <a:extLst>
              <a:ext uri="{FF2B5EF4-FFF2-40B4-BE49-F238E27FC236}">
                <a16:creationId xmlns:a16="http://schemas.microsoft.com/office/drawing/2014/main" id="{C4267F36-6531-5456-3BDB-4A49BC4DCDC8}"/>
              </a:ext>
            </a:extLst>
          </p:cNvPr>
          <p:cNvSpPr txBox="1">
            <a:spLocks noChangeArrowheads="1"/>
          </p:cNvSpPr>
          <p:nvPr/>
        </p:nvSpPr>
        <p:spPr bwMode="auto">
          <a:xfrm>
            <a:off x="2490788" y="1404938"/>
            <a:ext cx="3468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i="1">
                <a:latin typeface="Times" pitchFamily="2" charset="0"/>
              </a:rPr>
              <a:t>Some </a:t>
            </a:r>
            <a:r>
              <a:rPr lang="en-US" altLang="en-US" sz="4000">
                <a:latin typeface="Times" pitchFamily="2" charset="0"/>
              </a:rPr>
              <a:t>A</a:t>
            </a:r>
            <a:r>
              <a:rPr lang="en-US" altLang="ja-JP" sz="4000">
                <a:latin typeface="Times" pitchFamily="2" charset="0"/>
              </a:rPr>
              <a:t>’s are B.</a:t>
            </a:r>
            <a:endParaRPr lang="en-US" altLang="en-US" sz="4000">
              <a:latin typeface="Times" pitchFamily="2" charset="0"/>
            </a:endParaRPr>
          </a:p>
        </p:txBody>
      </p:sp>
      <p:sp>
        <p:nvSpPr>
          <p:cNvPr id="25606" name="TextBox 16">
            <a:extLst>
              <a:ext uri="{FF2B5EF4-FFF2-40B4-BE49-F238E27FC236}">
                <a16:creationId xmlns:a16="http://schemas.microsoft.com/office/drawing/2014/main" id="{FCD8B5AB-746C-D393-0E95-9EF93D346936}"/>
              </a:ext>
            </a:extLst>
          </p:cNvPr>
          <p:cNvSpPr txBox="1">
            <a:spLocks noChangeArrowheads="1"/>
          </p:cNvSpPr>
          <p:nvPr/>
        </p:nvSpPr>
        <p:spPr bwMode="auto">
          <a:xfrm>
            <a:off x="2568575" y="1878013"/>
            <a:ext cx="2955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i="1">
                <a:latin typeface="Times" pitchFamily="2" charset="0"/>
              </a:rPr>
              <a:t>All </a:t>
            </a:r>
            <a:r>
              <a:rPr lang="en-US" altLang="en-US" sz="4000">
                <a:latin typeface="Times" pitchFamily="2" charset="0"/>
              </a:rPr>
              <a:t>A</a:t>
            </a:r>
            <a:r>
              <a:rPr lang="en-US" altLang="ja-JP" sz="4000">
                <a:latin typeface="Times" pitchFamily="2" charset="0"/>
              </a:rPr>
              <a:t>’s are B.</a:t>
            </a:r>
            <a:endParaRPr lang="en-US" altLang="en-US" sz="4000">
              <a:latin typeface="Times" pitchFamily="2" charset="0"/>
            </a:endParaRPr>
          </a:p>
        </p:txBody>
      </p:sp>
      <p:cxnSp>
        <p:nvCxnSpPr>
          <p:cNvPr id="20" name="Straight Connector 19">
            <a:extLst>
              <a:ext uri="{FF2B5EF4-FFF2-40B4-BE49-F238E27FC236}">
                <a16:creationId xmlns:a16="http://schemas.microsoft.com/office/drawing/2014/main" id="{FBA0B252-A9E8-7CF4-4B75-2855BD0225B3}"/>
              </a:ext>
            </a:extLst>
          </p:cNvPr>
          <p:cNvCxnSpPr/>
          <p:nvPr/>
        </p:nvCxnSpPr>
        <p:spPr bwMode="auto">
          <a:xfrm>
            <a:off x="2608263" y="2032000"/>
            <a:ext cx="309086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36">
            <a:extLst>
              <a:ext uri="{FF2B5EF4-FFF2-40B4-BE49-F238E27FC236}">
                <a16:creationId xmlns:a16="http://schemas.microsoft.com/office/drawing/2014/main" id="{FF1AC023-F6AA-91AC-B6AE-D9C7A85136FA}"/>
              </a:ext>
            </a:extLst>
          </p:cNvPr>
          <p:cNvGrpSpPr>
            <a:grpSpLocks/>
          </p:cNvGrpSpPr>
          <p:nvPr/>
        </p:nvGrpSpPr>
        <p:grpSpPr bwMode="auto">
          <a:xfrm>
            <a:off x="347663" y="2346325"/>
            <a:ext cx="3243262" cy="2986088"/>
            <a:chOff x="348129" y="2346708"/>
            <a:chExt cx="3242746" cy="2984963"/>
          </a:xfrm>
        </p:grpSpPr>
        <p:sp>
          <p:nvSpPr>
            <p:cNvPr id="35" name="Freeform 34">
              <a:extLst>
                <a:ext uri="{FF2B5EF4-FFF2-40B4-BE49-F238E27FC236}">
                  <a16:creationId xmlns:a16="http://schemas.microsoft.com/office/drawing/2014/main" id="{16513785-7361-B71D-86C3-00980D3B2C84}"/>
                </a:ext>
              </a:extLst>
            </p:cNvPr>
            <p:cNvSpPr/>
            <p:nvPr/>
          </p:nvSpPr>
          <p:spPr>
            <a:xfrm>
              <a:off x="367176" y="2346708"/>
              <a:ext cx="3223699" cy="2984963"/>
            </a:xfrm>
            <a:custGeom>
              <a:avLst/>
              <a:gdLst>
                <a:gd name="connsiteX0" fmla="*/ 3017109 w 3017109"/>
                <a:gd name="connsiteY0" fmla="*/ 0 h 2694848"/>
                <a:gd name="connsiteX1" fmla="*/ 0 w 3017109"/>
                <a:gd name="connsiteY1" fmla="*/ 496420 h 2694848"/>
                <a:gd name="connsiteX2" fmla="*/ 464171 w 3017109"/>
                <a:gd name="connsiteY2" fmla="*/ 2643272 h 2694848"/>
                <a:gd name="connsiteX3" fmla="*/ 2694769 w 3017109"/>
                <a:gd name="connsiteY3" fmla="*/ 2694848 h 2694848"/>
                <a:gd name="connsiteX4" fmla="*/ 3017109 w 3017109"/>
                <a:gd name="connsiteY4" fmla="*/ 0 h 2694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109" h="2694848">
                  <a:moveTo>
                    <a:pt x="3017109" y="0"/>
                  </a:moveTo>
                  <a:lnTo>
                    <a:pt x="0" y="496420"/>
                  </a:lnTo>
                  <a:lnTo>
                    <a:pt x="464171" y="2643272"/>
                  </a:lnTo>
                  <a:lnTo>
                    <a:pt x="2694769" y="2694848"/>
                  </a:lnTo>
                  <a:lnTo>
                    <a:pt x="3017109" y="0"/>
                  </a:lnTo>
                  <a:close/>
                </a:path>
              </a:pathLst>
            </a:custGeom>
            <a:solidFill>
              <a:srgbClr val="9EC7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25" name="TextBox 22">
              <a:extLst>
                <a:ext uri="{FF2B5EF4-FFF2-40B4-BE49-F238E27FC236}">
                  <a16:creationId xmlns:a16="http://schemas.microsoft.com/office/drawing/2014/main" id="{2F824FA1-5B26-A4A5-8C9A-290B230D2C69}"/>
                </a:ext>
              </a:extLst>
            </p:cNvPr>
            <p:cNvSpPr txBox="1">
              <a:spLocks noChangeArrowheads="1"/>
            </p:cNvSpPr>
            <p:nvPr/>
          </p:nvSpPr>
          <p:spPr bwMode="auto">
            <a:xfrm>
              <a:off x="348129" y="2791553"/>
              <a:ext cx="2868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Restrict to things that can carry projectable properties.</a:t>
              </a:r>
            </a:p>
          </p:txBody>
        </p:sp>
      </p:grpSp>
      <p:grpSp>
        <p:nvGrpSpPr>
          <p:cNvPr id="3" name="Group 37">
            <a:extLst>
              <a:ext uri="{FF2B5EF4-FFF2-40B4-BE49-F238E27FC236}">
                <a16:creationId xmlns:a16="http://schemas.microsoft.com/office/drawing/2014/main" id="{E7522BA0-B416-B443-981A-A7D9E853DADD}"/>
              </a:ext>
            </a:extLst>
          </p:cNvPr>
          <p:cNvGrpSpPr>
            <a:grpSpLocks/>
          </p:cNvGrpSpPr>
          <p:nvPr/>
        </p:nvGrpSpPr>
        <p:grpSpPr bwMode="auto">
          <a:xfrm>
            <a:off x="4860925" y="2430463"/>
            <a:ext cx="3616325" cy="2824162"/>
            <a:chOff x="4860898" y="2430520"/>
            <a:chExt cx="3616662" cy="2823788"/>
          </a:xfrm>
        </p:grpSpPr>
        <p:sp>
          <p:nvSpPr>
            <p:cNvPr id="36" name="Freeform 35">
              <a:extLst>
                <a:ext uri="{FF2B5EF4-FFF2-40B4-BE49-F238E27FC236}">
                  <a16:creationId xmlns:a16="http://schemas.microsoft.com/office/drawing/2014/main" id="{1E4E432A-7834-FCAE-4472-A0C0DCE7C043}"/>
                </a:ext>
              </a:extLst>
            </p:cNvPr>
            <p:cNvSpPr/>
            <p:nvPr/>
          </p:nvSpPr>
          <p:spPr>
            <a:xfrm flipH="1">
              <a:off x="5132386" y="2430520"/>
              <a:ext cx="3041933" cy="2823788"/>
            </a:xfrm>
            <a:custGeom>
              <a:avLst/>
              <a:gdLst>
                <a:gd name="connsiteX0" fmla="*/ 3017109 w 3017109"/>
                <a:gd name="connsiteY0" fmla="*/ 0 h 2694848"/>
                <a:gd name="connsiteX1" fmla="*/ 0 w 3017109"/>
                <a:gd name="connsiteY1" fmla="*/ 496420 h 2694848"/>
                <a:gd name="connsiteX2" fmla="*/ 464171 w 3017109"/>
                <a:gd name="connsiteY2" fmla="*/ 2643272 h 2694848"/>
                <a:gd name="connsiteX3" fmla="*/ 2694769 w 3017109"/>
                <a:gd name="connsiteY3" fmla="*/ 2694848 h 2694848"/>
                <a:gd name="connsiteX4" fmla="*/ 3017109 w 3017109"/>
                <a:gd name="connsiteY4" fmla="*/ 0 h 2694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109" h="2694848">
                  <a:moveTo>
                    <a:pt x="3017109" y="0"/>
                  </a:moveTo>
                  <a:lnTo>
                    <a:pt x="0" y="496420"/>
                  </a:lnTo>
                  <a:lnTo>
                    <a:pt x="464171" y="2643272"/>
                  </a:lnTo>
                  <a:lnTo>
                    <a:pt x="2694769" y="2694848"/>
                  </a:lnTo>
                  <a:lnTo>
                    <a:pt x="3017109" y="0"/>
                  </a:lnTo>
                  <a:close/>
                </a:path>
              </a:pathLst>
            </a:custGeom>
            <a:solidFill>
              <a:srgbClr val="9EC7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23" name="TextBox 23">
              <a:extLst>
                <a:ext uri="{FF2B5EF4-FFF2-40B4-BE49-F238E27FC236}">
                  <a16:creationId xmlns:a16="http://schemas.microsoft.com/office/drawing/2014/main" id="{3767DC4D-B93D-2914-C575-F5488F379A41}"/>
                </a:ext>
              </a:extLst>
            </p:cNvPr>
            <p:cNvSpPr txBox="1">
              <a:spLocks noChangeArrowheads="1"/>
            </p:cNvSpPr>
            <p:nvPr/>
          </p:nvSpPr>
          <p:spPr bwMode="auto">
            <a:xfrm>
              <a:off x="4860898" y="2888258"/>
              <a:ext cx="3616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Restrict to projectable properties.</a:t>
              </a:r>
            </a:p>
          </p:txBody>
        </p:sp>
      </p:grpSp>
      <p:sp>
        <p:nvSpPr>
          <p:cNvPr id="25" name="TextBox 24">
            <a:extLst>
              <a:ext uri="{FF2B5EF4-FFF2-40B4-BE49-F238E27FC236}">
                <a16:creationId xmlns:a16="http://schemas.microsoft.com/office/drawing/2014/main" id="{515A2A1E-72B2-65A3-D1E0-5819D6BAC43B}"/>
              </a:ext>
            </a:extLst>
          </p:cNvPr>
          <p:cNvSpPr txBox="1">
            <a:spLocks noChangeArrowheads="1"/>
          </p:cNvSpPr>
          <p:nvPr/>
        </p:nvSpPr>
        <p:spPr bwMode="auto">
          <a:xfrm>
            <a:off x="1135063" y="4557713"/>
            <a:ext cx="26035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Pure chemical compounds</a:t>
            </a:r>
            <a:r>
              <a:rPr lang="en-US" altLang="en-US" sz="1600">
                <a:latin typeface="Times" pitchFamily="2" charset="0"/>
              </a:rPr>
              <a:t>  in dishes in Curie</a:t>
            </a:r>
            <a:r>
              <a:rPr lang="en-US" altLang="ja-JP" sz="1600">
                <a:latin typeface="Times" pitchFamily="2" charset="0"/>
              </a:rPr>
              <a:t>’s lab?</a:t>
            </a:r>
          </a:p>
          <a:p>
            <a:pPr eaLnBrk="1" hangingPunct="1"/>
            <a:r>
              <a:rPr lang="en-US" altLang="en-US" sz="1600">
                <a:latin typeface="Times" pitchFamily="2" charset="0"/>
              </a:rPr>
              <a:t>                etc.</a:t>
            </a:r>
            <a:endParaRPr lang="en-US" altLang="en-US" sz="1800">
              <a:latin typeface="Times" pitchFamily="2" charset="0"/>
            </a:endParaRPr>
          </a:p>
        </p:txBody>
      </p:sp>
      <p:sp>
        <p:nvSpPr>
          <p:cNvPr id="26" name="TextBox 25">
            <a:extLst>
              <a:ext uri="{FF2B5EF4-FFF2-40B4-BE49-F238E27FC236}">
                <a16:creationId xmlns:a16="http://schemas.microsoft.com/office/drawing/2014/main" id="{98D865C5-53FE-29D0-25EA-A8784E4E247E}"/>
              </a:ext>
            </a:extLst>
          </p:cNvPr>
          <p:cNvSpPr txBox="1">
            <a:spLocks noChangeArrowheads="1"/>
          </p:cNvSpPr>
          <p:nvPr/>
        </p:nvSpPr>
        <p:spPr bwMode="auto">
          <a:xfrm>
            <a:off x="444500" y="3513138"/>
            <a:ext cx="294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Things in dishes</a:t>
            </a:r>
            <a:r>
              <a:rPr lang="en-US" altLang="en-US" sz="1600">
                <a:latin typeface="Times" pitchFamily="2" charset="0"/>
              </a:rPr>
              <a:t> in Curie</a:t>
            </a:r>
            <a:r>
              <a:rPr lang="en-US" altLang="ja-JP" sz="1600">
                <a:latin typeface="Times" pitchFamily="2" charset="0"/>
              </a:rPr>
              <a:t>’s lab?</a:t>
            </a:r>
            <a:endParaRPr lang="en-US" altLang="en-US" sz="1600">
              <a:latin typeface="Times" pitchFamily="2" charset="0"/>
            </a:endParaRPr>
          </a:p>
        </p:txBody>
      </p:sp>
      <p:sp>
        <p:nvSpPr>
          <p:cNvPr id="27" name="TextBox 26">
            <a:extLst>
              <a:ext uri="{FF2B5EF4-FFF2-40B4-BE49-F238E27FC236}">
                <a16:creationId xmlns:a16="http://schemas.microsoft.com/office/drawing/2014/main" id="{9085E6BA-D37B-09E1-3DB9-E2412AF7A696}"/>
              </a:ext>
            </a:extLst>
          </p:cNvPr>
          <p:cNvSpPr txBox="1">
            <a:spLocks noChangeArrowheads="1"/>
          </p:cNvSpPr>
          <p:nvPr/>
        </p:nvSpPr>
        <p:spPr bwMode="auto">
          <a:xfrm>
            <a:off x="806450" y="3951288"/>
            <a:ext cx="2159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Crystallized things</a:t>
            </a:r>
            <a:endParaRPr lang="en-US" altLang="en-US" sz="1600">
              <a:latin typeface="Times" pitchFamily="2" charset="0"/>
            </a:endParaRPr>
          </a:p>
          <a:p>
            <a:pPr eaLnBrk="1" hangingPunct="1"/>
            <a:r>
              <a:rPr lang="en-US" altLang="en-US" sz="1600">
                <a:latin typeface="Times" pitchFamily="2" charset="0"/>
              </a:rPr>
              <a:t>in dishes in Curie</a:t>
            </a:r>
            <a:r>
              <a:rPr lang="en-US" altLang="ja-JP" sz="1600">
                <a:latin typeface="Times" pitchFamily="2" charset="0"/>
              </a:rPr>
              <a:t>’s lab?</a:t>
            </a:r>
            <a:endParaRPr lang="en-US" altLang="en-US" sz="1800">
              <a:latin typeface="Times" pitchFamily="2" charset="0"/>
            </a:endParaRPr>
          </a:p>
        </p:txBody>
      </p:sp>
      <p:sp>
        <p:nvSpPr>
          <p:cNvPr id="28" name="TextBox 27">
            <a:extLst>
              <a:ext uri="{FF2B5EF4-FFF2-40B4-BE49-F238E27FC236}">
                <a16:creationId xmlns:a16="http://schemas.microsoft.com/office/drawing/2014/main" id="{B6765C28-9C70-A873-BE25-9AB21B0CA175}"/>
              </a:ext>
            </a:extLst>
          </p:cNvPr>
          <p:cNvSpPr txBox="1">
            <a:spLocks noChangeArrowheads="1"/>
          </p:cNvSpPr>
          <p:nvPr/>
        </p:nvSpPr>
        <p:spPr bwMode="auto">
          <a:xfrm>
            <a:off x="6337300" y="3965575"/>
            <a:ext cx="187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(of the right sort?)</a:t>
            </a:r>
          </a:p>
        </p:txBody>
      </p:sp>
      <p:sp>
        <p:nvSpPr>
          <p:cNvPr id="29" name="TextBox 28">
            <a:extLst>
              <a:ext uri="{FF2B5EF4-FFF2-40B4-BE49-F238E27FC236}">
                <a16:creationId xmlns:a16="http://schemas.microsoft.com/office/drawing/2014/main" id="{25C321DA-D723-873E-12FD-4FF77F410D29}"/>
              </a:ext>
            </a:extLst>
          </p:cNvPr>
          <p:cNvSpPr txBox="1">
            <a:spLocks noChangeArrowheads="1"/>
          </p:cNvSpPr>
          <p:nvPr/>
        </p:nvSpPr>
        <p:spPr bwMode="auto">
          <a:xfrm>
            <a:off x="5930900" y="4376738"/>
            <a:ext cx="1844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Colors or lack of?</a:t>
            </a:r>
          </a:p>
        </p:txBody>
      </p:sp>
      <p:sp>
        <p:nvSpPr>
          <p:cNvPr id="30" name="TextBox 29">
            <a:extLst>
              <a:ext uri="{FF2B5EF4-FFF2-40B4-BE49-F238E27FC236}">
                <a16:creationId xmlns:a16="http://schemas.microsoft.com/office/drawing/2014/main" id="{3B64932B-A6C1-DD64-905B-14C8B982E153}"/>
              </a:ext>
            </a:extLst>
          </p:cNvPr>
          <p:cNvSpPr txBox="1">
            <a:spLocks noChangeArrowheads="1"/>
          </p:cNvSpPr>
          <p:nvPr/>
        </p:nvSpPr>
        <p:spPr bwMode="auto">
          <a:xfrm>
            <a:off x="5530850" y="3978275"/>
            <a:ext cx="941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Shapes?</a:t>
            </a:r>
          </a:p>
        </p:txBody>
      </p:sp>
      <p:sp>
        <p:nvSpPr>
          <p:cNvPr id="31" name="TextBox 30">
            <a:extLst>
              <a:ext uri="{FF2B5EF4-FFF2-40B4-BE49-F238E27FC236}">
                <a16:creationId xmlns:a16="http://schemas.microsoft.com/office/drawing/2014/main" id="{AB44103D-0AFC-C0E3-FC3C-7A235438FEB0}"/>
              </a:ext>
            </a:extLst>
          </p:cNvPr>
          <p:cNvSpPr txBox="1">
            <a:spLocks noChangeArrowheads="1"/>
          </p:cNvSpPr>
          <p:nvPr/>
        </p:nvSpPr>
        <p:spPr bwMode="auto">
          <a:xfrm>
            <a:off x="6472238" y="4738688"/>
            <a:ext cx="97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Sizes?</a:t>
            </a:r>
          </a:p>
          <a:p>
            <a:pPr eaLnBrk="1" hangingPunct="1"/>
            <a:r>
              <a:rPr lang="en-US" altLang="en-US" sz="1800">
                <a:latin typeface="Times" pitchFamily="2" charset="0"/>
              </a:rPr>
              <a:t>        etc.</a:t>
            </a:r>
          </a:p>
        </p:txBody>
      </p:sp>
      <p:sp>
        <p:nvSpPr>
          <p:cNvPr id="32" name="TextBox 31">
            <a:extLst>
              <a:ext uri="{FF2B5EF4-FFF2-40B4-BE49-F238E27FC236}">
                <a16:creationId xmlns:a16="http://schemas.microsoft.com/office/drawing/2014/main" id="{656DC584-555D-4FB3-8B92-EF2B94A5DEF5}"/>
              </a:ext>
            </a:extLst>
          </p:cNvPr>
          <p:cNvSpPr txBox="1">
            <a:spLocks noChangeArrowheads="1"/>
          </p:cNvSpPr>
          <p:nvPr/>
        </p:nvSpPr>
        <p:spPr bwMode="auto">
          <a:xfrm>
            <a:off x="5041900" y="3319463"/>
            <a:ext cx="2932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Properties without spatiotemporal limits?</a:t>
            </a:r>
          </a:p>
        </p:txBody>
      </p:sp>
      <p:grpSp>
        <p:nvGrpSpPr>
          <p:cNvPr id="4" name="Group 39">
            <a:extLst>
              <a:ext uri="{FF2B5EF4-FFF2-40B4-BE49-F238E27FC236}">
                <a16:creationId xmlns:a16="http://schemas.microsoft.com/office/drawing/2014/main" id="{4CC02781-8E22-CDCF-9702-337C5C857471}"/>
              </a:ext>
            </a:extLst>
          </p:cNvPr>
          <p:cNvGrpSpPr>
            <a:grpSpLocks/>
          </p:cNvGrpSpPr>
          <p:nvPr/>
        </p:nvGrpSpPr>
        <p:grpSpPr bwMode="auto">
          <a:xfrm>
            <a:off x="1173163" y="5911850"/>
            <a:ext cx="6324600" cy="646113"/>
            <a:chOff x="1173322" y="5911901"/>
            <a:chExt cx="6324324" cy="646332"/>
          </a:xfrm>
        </p:grpSpPr>
        <p:sp>
          <p:nvSpPr>
            <p:cNvPr id="39" name="Freeform 38">
              <a:extLst>
                <a:ext uri="{FF2B5EF4-FFF2-40B4-BE49-F238E27FC236}">
                  <a16:creationId xmlns:a16="http://schemas.microsoft.com/office/drawing/2014/main" id="{4383537E-195A-F6C6-A1E6-48972BBDDEBA}"/>
                </a:ext>
              </a:extLst>
            </p:cNvPr>
            <p:cNvSpPr/>
            <p:nvPr/>
          </p:nvSpPr>
          <p:spPr>
            <a:xfrm>
              <a:off x="1379688" y="6008772"/>
              <a:ext cx="5660778" cy="482764"/>
            </a:xfrm>
            <a:custGeom>
              <a:avLst/>
              <a:gdLst>
                <a:gd name="connsiteX0" fmla="*/ 367469 w 5660303"/>
                <a:gd name="connsiteY0" fmla="*/ 0 h 483526"/>
                <a:gd name="connsiteX1" fmla="*/ 5660303 w 5660303"/>
                <a:gd name="connsiteY1" fmla="*/ 25788 h 483526"/>
                <a:gd name="connsiteX2" fmla="*/ 5602282 w 5660303"/>
                <a:gd name="connsiteY2" fmla="*/ 483526 h 483526"/>
                <a:gd name="connsiteX3" fmla="*/ 0 w 5660303"/>
                <a:gd name="connsiteY3" fmla="*/ 419056 h 483526"/>
                <a:gd name="connsiteX4" fmla="*/ 367469 w 5660303"/>
                <a:gd name="connsiteY4" fmla="*/ 0 h 48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303" h="483526">
                  <a:moveTo>
                    <a:pt x="367469" y="0"/>
                  </a:moveTo>
                  <a:lnTo>
                    <a:pt x="5660303" y="25788"/>
                  </a:lnTo>
                  <a:lnTo>
                    <a:pt x="5602282" y="483526"/>
                  </a:lnTo>
                  <a:lnTo>
                    <a:pt x="0" y="419056"/>
                  </a:lnTo>
                  <a:lnTo>
                    <a:pt x="367469"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20" name="TextBox 32">
              <a:extLst>
                <a:ext uri="{FF2B5EF4-FFF2-40B4-BE49-F238E27FC236}">
                  <a16:creationId xmlns:a16="http://schemas.microsoft.com/office/drawing/2014/main" id="{03DBB09A-14DD-E36E-85A6-8D5C404B07FD}"/>
                </a:ext>
              </a:extLst>
            </p:cNvPr>
            <p:cNvSpPr txBox="1">
              <a:spLocks noChangeArrowheads="1"/>
            </p:cNvSpPr>
            <p:nvPr/>
          </p:nvSpPr>
          <p:spPr bwMode="auto">
            <a:xfrm>
              <a:off x="1173322" y="5911902"/>
              <a:ext cx="14569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Probabilities to the rescue?</a:t>
              </a:r>
            </a:p>
          </p:txBody>
        </p:sp>
        <p:sp>
          <p:nvSpPr>
            <p:cNvPr id="25621" name="TextBox 33">
              <a:extLst>
                <a:ext uri="{FF2B5EF4-FFF2-40B4-BE49-F238E27FC236}">
                  <a16:creationId xmlns:a16="http://schemas.microsoft.com/office/drawing/2014/main" id="{4BF5EA75-083D-F673-DB50-5052D7DCB5C0}"/>
                </a:ext>
              </a:extLst>
            </p:cNvPr>
            <p:cNvSpPr txBox="1">
              <a:spLocks noChangeArrowheads="1"/>
            </p:cNvSpPr>
            <p:nvPr/>
          </p:nvSpPr>
          <p:spPr bwMode="auto">
            <a:xfrm>
              <a:off x="2765684" y="5911901"/>
              <a:ext cx="4731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No. Must first figure out what is projectable and then encode that in priors, likelihoods.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A8D1ABA-1234-315C-E62A-4FCC5102F034}"/>
              </a:ext>
            </a:extLst>
          </p:cNvPr>
          <p:cNvSpPr/>
          <p:nvPr/>
        </p:nvSpPr>
        <p:spPr>
          <a:xfrm>
            <a:off x="644525" y="2089150"/>
            <a:ext cx="587375" cy="496888"/>
          </a:xfrm>
          <a:custGeom>
            <a:avLst/>
            <a:gdLst>
              <a:gd name="connsiteX0" fmla="*/ 135384 w 586660"/>
              <a:gd name="connsiteY0" fmla="*/ 0 h 496419"/>
              <a:gd name="connsiteX1" fmla="*/ 554426 w 586660"/>
              <a:gd name="connsiteY1" fmla="*/ 141834 h 496419"/>
              <a:gd name="connsiteX2" fmla="*/ 586660 w 586660"/>
              <a:gd name="connsiteY2" fmla="*/ 496419 h 496419"/>
              <a:gd name="connsiteX3" fmla="*/ 0 w 586660"/>
              <a:gd name="connsiteY3" fmla="*/ 477078 h 496419"/>
              <a:gd name="connsiteX4" fmla="*/ 135384 w 586660"/>
              <a:gd name="connsiteY4" fmla="*/ 0 h 49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0" h="496419">
                <a:moveTo>
                  <a:pt x="135384" y="0"/>
                </a:moveTo>
                <a:lnTo>
                  <a:pt x="554426" y="141834"/>
                </a:lnTo>
                <a:lnTo>
                  <a:pt x="586660" y="496419"/>
                </a:lnTo>
                <a:lnTo>
                  <a:pt x="0" y="477078"/>
                </a:lnTo>
                <a:lnTo>
                  <a:pt x="13538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Freeform 15">
            <a:extLst>
              <a:ext uri="{FF2B5EF4-FFF2-40B4-BE49-F238E27FC236}">
                <a16:creationId xmlns:a16="http://schemas.microsoft.com/office/drawing/2014/main" id="{68B889D6-3E6E-3CB8-3E49-DC94F2AD4E2F}"/>
              </a:ext>
            </a:extLst>
          </p:cNvPr>
          <p:cNvSpPr/>
          <p:nvPr/>
        </p:nvSpPr>
        <p:spPr>
          <a:xfrm>
            <a:off x="5873750" y="2055813"/>
            <a:ext cx="585788" cy="496887"/>
          </a:xfrm>
          <a:custGeom>
            <a:avLst/>
            <a:gdLst>
              <a:gd name="connsiteX0" fmla="*/ 135384 w 586660"/>
              <a:gd name="connsiteY0" fmla="*/ 0 h 496419"/>
              <a:gd name="connsiteX1" fmla="*/ 554426 w 586660"/>
              <a:gd name="connsiteY1" fmla="*/ 141834 h 496419"/>
              <a:gd name="connsiteX2" fmla="*/ 586660 w 586660"/>
              <a:gd name="connsiteY2" fmla="*/ 496419 h 496419"/>
              <a:gd name="connsiteX3" fmla="*/ 0 w 586660"/>
              <a:gd name="connsiteY3" fmla="*/ 477078 h 496419"/>
              <a:gd name="connsiteX4" fmla="*/ 135384 w 586660"/>
              <a:gd name="connsiteY4" fmla="*/ 0 h 49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0" h="496419">
                <a:moveTo>
                  <a:pt x="135384" y="0"/>
                </a:moveTo>
                <a:lnTo>
                  <a:pt x="554426" y="141834"/>
                </a:lnTo>
                <a:lnTo>
                  <a:pt x="586660" y="496419"/>
                </a:lnTo>
                <a:lnTo>
                  <a:pt x="0" y="477078"/>
                </a:lnTo>
                <a:lnTo>
                  <a:pt x="13538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C82A3E9F-8BC2-E8C7-83F0-9BCD81435959}"/>
              </a:ext>
            </a:extLst>
          </p:cNvPr>
          <p:cNvSpPr/>
          <p:nvPr/>
        </p:nvSpPr>
        <p:spPr>
          <a:xfrm>
            <a:off x="2997200" y="271463"/>
            <a:ext cx="2946400" cy="1373187"/>
          </a:xfrm>
          <a:custGeom>
            <a:avLst/>
            <a:gdLst>
              <a:gd name="connsiteX0" fmla="*/ 141829 w 2946194"/>
              <a:gd name="connsiteY0" fmla="*/ 0 h 1373212"/>
              <a:gd name="connsiteX1" fmla="*/ 2946194 w 2946194"/>
              <a:gd name="connsiteY1" fmla="*/ 148281 h 1373212"/>
              <a:gd name="connsiteX2" fmla="*/ 2830151 w 2946194"/>
              <a:gd name="connsiteY2" fmla="*/ 1373212 h 1373212"/>
              <a:gd name="connsiteX3" fmla="*/ 0 w 2946194"/>
              <a:gd name="connsiteY3" fmla="*/ 1160461 h 1373212"/>
              <a:gd name="connsiteX4" fmla="*/ 141829 w 2946194"/>
              <a:gd name="connsiteY4" fmla="*/ 0 h 137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194" h="1373212">
                <a:moveTo>
                  <a:pt x="141829" y="0"/>
                </a:moveTo>
                <a:lnTo>
                  <a:pt x="2946194" y="148281"/>
                </a:lnTo>
                <a:lnTo>
                  <a:pt x="2830151" y="1373212"/>
                </a:lnTo>
                <a:lnTo>
                  <a:pt x="0" y="1160461"/>
                </a:lnTo>
                <a:lnTo>
                  <a:pt x="14182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28" name="Title 1">
            <a:extLst>
              <a:ext uri="{FF2B5EF4-FFF2-40B4-BE49-F238E27FC236}">
                <a16:creationId xmlns:a16="http://schemas.microsoft.com/office/drawing/2014/main" id="{7191CEED-A99D-300A-1E42-DCFE4AC6454A}"/>
              </a:ext>
            </a:extLst>
          </p:cNvPr>
          <p:cNvSpPr>
            <a:spLocks noGrp="1"/>
          </p:cNvSpPr>
          <p:nvPr>
            <p:ph type="title"/>
          </p:nvPr>
        </p:nvSpPr>
        <p:spPr>
          <a:xfrm>
            <a:off x="1914525" y="409575"/>
            <a:ext cx="5195888" cy="1003300"/>
          </a:xfrm>
        </p:spPr>
        <p:txBody>
          <a:bodyPr/>
          <a:lstStyle/>
          <a:p>
            <a:pPr algn="ctr"/>
            <a:r>
              <a:rPr lang="en-US" altLang="en-US" sz="4000">
                <a:latin typeface="Times" pitchFamily="2" charset="0"/>
                <a:ea typeface="ＭＳ Ｐゴシック" panose="020B0600070205080204" pitchFamily="34" charset="-128"/>
              </a:rPr>
              <a:t>Add more domain specific facts</a:t>
            </a:r>
          </a:p>
        </p:txBody>
      </p:sp>
      <p:sp>
        <p:nvSpPr>
          <p:cNvPr id="26629" name="Content Placeholder 2">
            <a:extLst>
              <a:ext uri="{FF2B5EF4-FFF2-40B4-BE49-F238E27FC236}">
                <a16:creationId xmlns:a16="http://schemas.microsoft.com/office/drawing/2014/main" id="{08486D77-B62D-7D0C-FDC1-BE0C96EEAF24}"/>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6630" name="Slide Number Placeholder 3">
            <a:extLst>
              <a:ext uri="{FF2B5EF4-FFF2-40B4-BE49-F238E27FC236}">
                <a16:creationId xmlns:a16="http://schemas.microsoft.com/office/drawing/2014/main" id="{4B87DA90-5CF1-C535-63C1-48C848D5F7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DDFE6C-F2FD-6447-B882-808CD452D76A}" type="slidenum">
              <a:rPr lang="en-US" altLang="en-US" sz="1200">
                <a:solidFill>
                  <a:srgbClr val="898989"/>
                </a:solidFill>
                <a:latin typeface="Times" pitchFamily="2" charset="0"/>
              </a:rPr>
              <a:pPr eaLnBrk="1" hangingPunct="1"/>
              <a:t>12</a:t>
            </a:fld>
            <a:endParaRPr lang="en-US" altLang="en-US" sz="1200">
              <a:solidFill>
                <a:srgbClr val="898989"/>
              </a:solidFill>
              <a:latin typeface="Times" pitchFamily="2" charset="0"/>
            </a:endParaRPr>
          </a:p>
        </p:txBody>
      </p:sp>
      <p:sp>
        <p:nvSpPr>
          <p:cNvPr id="26631" name="TextBox 5">
            <a:extLst>
              <a:ext uri="{FF2B5EF4-FFF2-40B4-BE49-F238E27FC236}">
                <a16:creationId xmlns:a16="http://schemas.microsoft.com/office/drawing/2014/main" id="{3D6FB008-E6C5-2E8C-3C7C-BC0E5527BCF1}"/>
              </a:ext>
            </a:extLst>
          </p:cNvPr>
          <p:cNvSpPr txBox="1">
            <a:spLocks noChangeArrowheads="1"/>
          </p:cNvSpPr>
          <p:nvPr/>
        </p:nvSpPr>
        <p:spPr bwMode="auto">
          <a:xfrm>
            <a:off x="554038" y="2076450"/>
            <a:ext cx="23463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The induction is more secure. The facts do the work.</a:t>
            </a:r>
          </a:p>
        </p:txBody>
      </p:sp>
      <p:sp>
        <p:nvSpPr>
          <p:cNvPr id="26632" name="TextBox 8">
            <a:extLst>
              <a:ext uri="{FF2B5EF4-FFF2-40B4-BE49-F238E27FC236}">
                <a16:creationId xmlns:a16="http://schemas.microsoft.com/office/drawing/2014/main" id="{A766E144-C7B2-8BFD-611F-E5205925FE44}"/>
              </a:ext>
            </a:extLst>
          </p:cNvPr>
          <p:cNvSpPr txBox="1">
            <a:spLocks noChangeArrowheads="1"/>
          </p:cNvSpPr>
          <p:nvPr/>
        </p:nvSpPr>
        <p:spPr bwMode="auto">
          <a:xfrm>
            <a:off x="5761038" y="2076450"/>
            <a:ext cx="33829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 formal schema contributes less.</a:t>
            </a:r>
          </a:p>
        </p:txBody>
      </p:sp>
      <p:pic>
        <p:nvPicPr>
          <p:cNvPr id="10" name="Picture 9" descr="Keep-calm-and-carry-on-scan.jpg">
            <a:extLst>
              <a:ext uri="{FF2B5EF4-FFF2-40B4-BE49-F238E27FC236}">
                <a16:creationId xmlns:a16="http://schemas.microsoft.com/office/drawing/2014/main" id="{97D1A290-D85C-6F73-29BC-7421C7594A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4038" y="2881313"/>
            <a:ext cx="2592387"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wn Arrow 10">
            <a:extLst>
              <a:ext uri="{FF2B5EF4-FFF2-40B4-BE49-F238E27FC236}">
                <a16:creationId xmlns:a16="http://schemas.microsoft.com/office/drawing/2014/main" id="{EDFBA398-48B8-9457-C807-CEB1EBEE92B9}"/>
              </a:ext>
            </a:extLst>
          </p:cNvPr>
          <p:cNvSpPr/>
          <p:nvPr/>
        </p:nvSpPr>
        <p:spPr>
          <a:xfrm rot="1807467">
            <a:off x="2346325" y="1308100"/>
            <a:ext cx="471488" cy="709613"/>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Down Arrow 11">
            <a:extLst>
              <a:ext uri="{FF2B5EF4-FFF2-40B4-BE49-F238E27FC236}">
                <a16:creationId xmlns:a16="http://schemas.microsoft.com/office/drawing/2014/main" id="{A1A842D2-9F53-5C8E-3B39-3FEA89E00C5F}"/>
              </a:ext>
            </a:extLst>
          </p:cNvPr>
          <p:cNvSpPr/>
          <p:nvPr/>
        </p:nvSpPr>
        <p:spPr>
          <a:xfrm rot="19429217">
            <a:off x="6092825" y="1289050"/>
            <a:ext cx="469900" cy="709613"/>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1E223D35-C987-57D1-1B03-44D4BE011600}"/>
              </a:ext>
            </a:extLst>
          </p:cNvPr>
          <p:cNvSpPr>
            <a:spLocks noGrp="1"/>
          </p:cNvSpPr>
          <p:nvPr>
            <p:ph type="title"/>
          </p:nvPr>
        </p:nvSpPr>
        <p:spPr/>
        <p:txBody>
          <a:bodyPr/>
          <a:lstStyle/>
          <a:p>
            <a:r>
              <a:rPr lang="en-US" altLang="en-US" sz="4000">
                <a:latin typeface="Times" pitchFamily="2" charset="0"/>
                <a:ea typeface="ＭＳ Ｐゴシック" panose="020B0600070205080204" pitchFamily="34" charset="-128"/>
              </a:rPr>
              <a:t>The Inference Justified by Facts.</a:t>
            </a:r>
          </a:p>
        </p:txBody>
      </p:sp>
      <p:sp>
        <p:nvSpPr>
          <p:cNvPr id="27650" name="Content Placeholder 2">
            <a:extLst>
              <a:ext uri="{FF2B5EF4-FFF2-40B4-BE49-F238E27FC236}">
                <a16:creationId xmlns:a16="http://schemas.microsoft.com/office/drawing/2014/main" id="{221170BE-AAB3-21CD-08CC-2BA0AF0E22EF}"/>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8C88D100-BC83-D22E-01D6-5AC143319D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CE27A23-85E2-444C-B3E1-59CADDB0FCC4}" type="slidenum">
              <a:rPr lang="en-US" altLang="en-US" sz="1200">
                <a:solidFill>
                  <a:srgbClr val="898989"/>
                </a:solidFill>
                <a:latin typeface="Times" pitchFamily="2" charset="0"/>
              </a:rPr>
              <a:pPr eaLnBrk="1" hangingPunct="1"/>
              <a:t>13</a:t>
            </a:fld>
            <a:endParaRPr lang="en-US" altLang="en-US" sz="1200">
              <a:solidFill>
                <a:srgbClr val="898989"/>
              </a:solidFill>
              <a:latin typeface="Times" pitchFamily="2" charset="0"/>
            </a:endParaRPr>
          </a:p>
        </p:txBody>
      </p:sp>
      <p:grpSp>
        <p:nvGrpSpPr>
          <p:cNvPr id="27652" name="Group 10">
            <a:extLst>
              <a:ext uri="{FF2B5EF4-FFF2-40B4-BE49-F238E27FC236}">
                <a16:creationId xmlns:a16="http://schemas.microsoft.com/office/drawing/2014/main" id="{0AE593EF-581B-98DF-1C0D-7980B7AB2E24}"/>
              </a:ext>
            </a:extLst>
          </p:cNvPr>
          <p:cNvGrpSpPr>
            <a:grpSpLocks/>
          </p:cNvGrpSpPr>
          <p:nvPr/>
        </p:nvGrpSpPr>
        <p:grpSpPr bwMode="auto">
          <a:xfrm>
            <a:off x="4470400" y="1341438"/>
            <a:ext cx="4529138" cy="1527175"/>
            <a:chOff x="4470760" y="1341314"/>
            <a:chExt cx="4529068" cy="1527570"/>
          </a:xfrm>
        </p:grpSpPr>
        <p:sp>
          <p:nvSpPr>
            <p:cNvPr id="12" name="Freeform 11">
              <a:extLst>
                <a:ext uri="{FF2B5EF4-FFF2-40B4-BE49-F238E27FC236}">
                  <a16:creationId xmlns:a16="http://schemas.microsoft.com/office/drawing/2014/main" id="{ED33563E-E699-E9C9-DE3A-26494E7FD71E}"/>
                </a:ext>
              </a:extLst>
            </p:cNvPr>
            <p:cNvSpPr/>
            <p:nvPr/>
          </p:nvSpPr>
          <p:spPr>
            <a:xfrm>
              <a:off x="4489810" y="1438176"/>
              <a:ext cx="3959164" cy="1386246"/>
            </a:xfrm>
            <a:custGeom>
              <a:avLst/>
              <a:gdLst>
                <a:gd name="connsiteX0" fmla="*/ 161984 w 3855220"/>
                <a:gd name="connsiteY0" fmla="*/ 0 h 1432024"/>
                <a:gd name="connsiteX1" fmla="*/ 161984 w 3855220"/>
                <a:gd name="connsiteY1" fmla="*/ 0 h 1432024"/>
                <a:gd name="connsiteX2" fmla="*/ 3855220 w 3855220"/>
                <a:gd name="connsiteY2" fmla="*/ 45358 h 1432024"/>
                <a:gd name="connsiteX3" fmla="*/ 3712674 w 3855220"/>
                <a:gd name="connsiteY3" fmla="*/ 1432024 h 1432024"/>
                <a:gd name="connsiteX4" fmla="*/ 0 w 3855220"/>
                <a:gd name="connsiteY4" fmla="*/ 1347787 h 1432024"/>
                <a:gd name="connsiteX5" fmla="*/ 161984 w 3855220"/>
                <a:gd name="connsiteY5" fmla="*/ 0 h 14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220" h="1432024">
                  <a:moveTo>
                    <a:pt x="161984" y="0"/>
                  </a:moveTo>
                  <a:lnTo>
                    <a:pt x="161984" y="0"/>
                  </a:lnTo>
                  <a:lnTo>
                    <a:pt x="3855220" y="45358"/>
                  </a:lnTo>
                  <a:lnTo>
                    <a:pt x="3712674" y="1432024"/>
                  </a:lnTo>
                  <a:lnTo>
                    <a:pt x="0" y="1347787"/>
                  </a:lnTo>
                  <a:lnTo>
                    <a:pt x="161984"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65" name="TextBox 12">
              <a:extLst>
                <a:ext uri="{FF2B5EF4-FFF2-40B4-BE49-F238E27FC236}">
                  <a16:creationId xmlns:a16="http://schemas.microsoft.com/office/drawing/2014/main" id="{92F5814F-99D9-9E18-B1E8-4A32C5E32EBA}"/>
                </a:ext>
              </a:extLst>
            </p:cNvPr>
            <p:cNvSpPr txBox="1">
              <a:spLocks noChangeArrowheads="1"/>
            </p:cNvSpPr>
            <p:nvPr/>
          </p:nvSpPr>
          <p:spPr bwMode="auto">
            <a:xfrm>
              <a:off x="4503158" y="1347787"/>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This </a:t>
              </a:r>
              <a:r>
                <a:rPr lang="en-US" altLang="en-US" sz="1800">
                  <a:latin typeface="Times" pitchFamily="2" charset="0"/>
                </a:rPr>
                <a:t>sample of Radium Chloride</a:t>
              </a:r>
            </a:p>
          </p:txBody>
        </p:sp>
        <p:sp>
          <p:nvSpPr>
            <p:cNvPr id="27666" name="TextBox 13">
              <a:extLst>
                <a:ext uri="{FF2B5EF4-FFF2-40B4-BE49-F238E27FC236}">
                  <a16:creationId xmlns:a16="http://schemas.microsoft.com/office/drawing/2014/main" id="{133EFDB6-79E4-7D89-BFAF-534D2C579251}"/>
                </a:ext>
              </a:extLst>
            </p:cNvPr>
            <p:cNvSpPr txBox="1">
              <a:spLocks noChangeArrowheads="1"/>
            </p:cNvSpPr>
            <p:nvPr/>
          </p:nvSpPr>
          <p:spPr bwMode="auto">
            <a:xfrm>
              <a:off x="6284982" y="1503302"/>
              <a:ext cx="49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has</a:t>
              </a:r>
            </a:p>
          </p:txBody>
        </p:sp>
        <p:sp>
          <p:nvSpPr>
            <p:cNvPr id="27667" name="TextBox 14">
              <a:extLst>
                <a:ext uri="{FF2B5EF4-FFF2-40B4-BE49-F238E27FC236}">
                  <a16:creationId xmlns:a16="http://schemas.microsoft.com/office/drawing/2014/main" id="{7AFFFCA5-BA2B-9707-0019-1D680A8058A2}"/>
                </a:ext>
              </a:extLst>
            </p:cNvPr>
            <p:cNvSpPr txBox="1">
              <a:spLocks noChangeArrowheads="1"/>
            </p:cNvSpPr>
            <p:nvPr/>
          </p:nvSpPr>
          <p:spPr bwMode="auto">
            <a:xfrm>
              <a:off x="6816284" y="1341314"/>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cxnSp>
          <p:nvCxnSpPr>
            <p:cNvPr id="16" name="Straight Connector 15">
              <a:extLst>
                <a:ext uri="{FF2B5EF4-FFF2-40B4-BE49-F238E27FC236}">
                  <a16:creationId xmlns:a16="http://schemas.microsoft.com/office/drawing/2014/main" id="{FF456723-99C3-031A-757F-E1A8D05FE144}"/>
                </a:ext>
              </a:extLst>
            </p:cNvPr>
            <p:cNvCxnSpPr/>
            <p:nvPr/>
          </p:nvCxnSpPr>
          <p:spPr>
            <a:xfrm>
              <a:off x="4470760" y="2132093"/>
              <a:ext cx="41591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669" name="TextBox 16">
              <a:extLst>
                <a:ext uri="{FF2B5EF4-FFF2-40B4-BE49-F238E27FC236}">
                  <a16:creationId xmlns:a16="http://schemas.microsoft.com/office/drawing/2014/main" id="{B51942C1-4821-0625-025A-8E7A10FB30EB}"/>
                </a:ext>
              </a:extLst>
            </p:cNvPr>
            <p:cNvSpPr txBox="1">
              <a:spLocks noChangeArrowheads="1"/>
            </p:cNvSpPr>
            <p:nvPr/>
          </p:nvSpPr>
          <p:spPr bwMode="auto">
            <a:xfrm>
              <a:off x="4496678" y="2222553"/>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All </a:t>
              </a:r>
              <a:r>
                <a:rPr lang="en-US" altLang="en-US" sz="1800">
                  <a:latin typeface="Times" pitchFamily="2" charset="0"/>
                </a:rPr>
                <a:t>samples of Radium Chloride</a:t>
              </a:r>
            </a:p>
          </p:txBody>
        </p:sp>
        <p:sp>
          <p:nvSpPr>
            <p:cNvPr id="27670" name="TextBox 17">
              <a:extLst>
                <a:ext uri="{FF2B5EF4-FFF2-40B4-BE49-F238E27FC236}">
                  <a16:creationId xmlns:a16="http://schemas.microsoft.com/office/drawing/2014/main" id="{00013964-3C01-10DF-10B8-D2AB6453D873}"/>
                </a:ext>
              </a:extLst>
            </p:cNvPr>
            <p:cNvSpPr txBox="1">
              <a:spLocks noChangeArrowheads="1"/>
            </p:cNvSpPr>
            <p:nvPr/>
          </p:nvSpPr>
          <p:spPr bwMode="auto">
            <a:xfrm>
              <a:off x="6278502" y="2378068"/>
              <a:ext cx="620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have</a:t>
              </a:r>
            </a:p>
          </p:txBody>
        </p:sp>
        <p:sp>
          <p:nvSpPr>
            <p:cNvPr id="27671" name="TextBox 18">
              <a:extLst>
                <a:ext uri="{FF2B5EF4-FFF2-40B4-BE49-F238E27FC236}">
                  <a16:creationId xmlns:a16="http://schemas.microsoft.com/office/drawing/2014/main" id="{0B506803-4CC4-AF4E-666E-6CB4F17FEBA2}"/>
                </a:ext>
              </a:extLst>
            </p:cNvPr>
            <p:cNvSpPr txBox="1">
              <a:spLocks noChangeArrowheads="1"/>
            </p:cNvSpPr>
            <p:nvPr/>
          </p:nvSpPr>
          <p:spPr bwMode="auto">
            <a:xfrm>
              <a:off x="6809804" y="2216080"/>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grpSp>
      <p:grpSp>
        <p:nvGrpSpPr>
          <p:cNvPr id="3" name="Group 34">
            <a:extLst>
              <a:ext uri="{FF2B5EF4-FFF2-40B4-BE49-F238E27FC236}">
                <a16:creationId xmlns:a16="http://schemas.microsoft.com/office/drawing/2014/main" id="{21CF1637-2125-350A-D8EB-393E0617254F}"/>
              </a:ext>
            </a:extLst>
          </p:cNvPr>
          <p:cNvGrpSpPr>
            <a:grpSpLocks/>
          </p:cNvGrpSpPr>
          <p:nvPr/>
        </p:nvGrpSpPr>
        <p:grpSpPr bwMode="auto">
          <a:xfrm>
            <a:off x="252413" y="1368425"/>
            <a:ext cx="8759825" cy="3667125"/>
            <a:chOff x="252413" y="1368425"/>
            <a:chExt cx="8759825" cy="3667125"/>
          </a:xfrm>
        </p:grpSpPr>
        <p:grpSp>
          <p:nvGrpSpPr>
            <p:cNvPr id="27654" name="Group 47">
              <a:extLst>
                <a:ext uri="{FF2B5EF4-FFF2-40B4-BE49-F238E27FC236}">
                  <a16:creationId xmlns:a16="http://schemas.microsoft.com/office/drawing/2014/main" id="{9065AE28-E594-F5FE-6D5D-AEA71D57EFD7}"/>
                </a:ext>
              </a:extLst>
            </p:cNvPr>
            <p:cNvGrpSpPr>
              <a:grpSpLocks/>
            </p:cNvGrpSpPr>
            <p:nvPr/>
          </p:nvGrpSpPr>
          <p:grpSpPr bwMode="auto">
            <a:xfrm>
              <a:off x="252413" y="1368425"/>
              <a:ext cx="8759825" cy="3667125"/>
              <a:chOff x="252695" y="1368868"/>
              <a:chExt cx="8760098" cy="3665894"/>
            </a:xfrm>
          </p:grpSpPr>
          <p:grpSp>
            <p:nvGrpSpPr>
              <p:cNvPr id="27656" name="Group 34">
                <a:extLst>
                  <a:ext uri="{FF2B5EF4-FFF2-40B4-BE49-F238E27FC236}">
                    <a16:creationId xmlns:a16="http://schemas.microsoft.com/office/drawing/2014/main" id="{7ED82766-CAD7-2AC4-125E-2FE392EEB8BB}"/>
                  </a:ext>
                </a:extLst>
              </p:cNvPr>
              <p:cNvGrpSpPr>
                <a:grpSpLocks/>
              </p:cNvGrpSpPr>
              <p:nvPr/>
            </p:nvGrpSpPr>
            <p:grpSpPr bwMode="auto">
              <a:xfrm>
                <a:off x="1250517" y="1911525"/>
                <a:ext cx="7762276" cy="3123237"/>
                <a:chOff x="1250517" y="1911525"/>
                <a:chExt cx="7762276" cy="3123237"/>
              </a:xfrm>
            </p:grpSpPr>
            <p:cxnSp>
              <p:nvCxnSpPr>
                <p:cNvPr id="34" name="Straight Connector 33">
                  <a:extLst>
                    <a:ext uri="{FF2B5EF4-FFF2-40B4-BE49-F238E27FC236}">
                      <a16:creationId xmlns:a16="http://schemas.microsoft.com/office/drawing/2014/main" id="{03503E5C-2793-1C20-6290-45ADEE4771B7}"/>
                    </a:ext>
                  </a:extLst>
                </p:cNvPr>
                <p:cNvCxnSpPr/>
                <p:nvPr/>
              </p:nvCxnSpPr>
              <p:spPr>
                <a:xfrm rot="5400000">
                  <a:off x="2909730" y="2843908"/>
                  <a:ext cx="1483815" cy="254008"/>
                </a:xfrm>
                <a:prstGeom prst="line">
                  <a:avLst/>
                </a:prstGeom>
                <a:ln w="127000">
                  <a:solidFill>
                    <a:srgbClr val="C8FFC8"/>
                  </a:solidFill>
                </a:ln>
                <a:effectLst/>
              </p:spPr>
              <p:style>
                <a:lnRef idx="2">
                  <a:schemeClr val="accent1"/>
                </a:lnRef>
                <a:fillRef idx="0">
                  <a:schemeClr val="accent1"/>
                </a:fillRef>
                <a:effectRef idx="1">
                  <a:schemeClr val="accent1"/>
                </a:effectRef>
                <a:fontRef idx="minor">
                  <a:schemeClr val="tx1"/>
                </a:fontRef>
              </p:style>
            </p:cxnSp>
            <p:sp>
              <p:nvSpPr>
                <p:cNvPr id="28" name="Freeform 27">
                  <a:extLst>
                    <a:ext uri="{FF2B5EF4-FFF2-40B4-BE49-F238E27FC236}">
                      <a16:creationId xmlns:a16="http://schemas.microsoft.com/office/drawing/2014/main" id="{4DD4CAFB-2F62-8009-8820-8B3575451DE9}"/>
                    </a:ext>
                  </a:extLst>
                </p:cNvPr>
                <p:cNvSpPr/>
                <p:nvPr/>
              </p:nvSpPr>
              <p:spPr>
                <a:xfrm>
                  <a:off x="1251263" y="3447795"/>
                  <a:ext cx="7534510" cy="1586967"/>
                </a:xfrm>
                <a:custGeom>
                  <a:avLst/>
                  <a:gdLst>
                    <a:gd name="connsiteX0" fmla="*/ 129587 w 6926438"/>
                    <a:gd name="connsiteY0" fmla="*/ 0 h 1587538"/>
                    <a:gd name="connsiteX1" fmla="*/ 6926438 w 6926438"/>
                    <a:gd name="connsiteY1" fmla="*/ 239751 h 1587538"/>
                    <a:gd name="connsiteX2" fmla="*/ 6881083 w 6926438"/>
                    <a:gd name="connsiteY2" fmla="*/ 1587538 h 1587538"/>
                    <a:gd name="connsiteX3" fmla="*/ 0 w 6926438"/>
                    <a:gd name="connsiteY3" fmla="*/ 1289470 h 1587538"/>
                    <a:gd name="connsiteX4" fmla="*/ 129587 w 6926438"/>
                    <a:gd name="connsiteY4" fmla="*/ 0 h 158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438" h="1587538">
                      <a:moveTo>
                        <a:pt x="129587" y="0"/>
                      </a:moveTo>
                      <a:lnTo>
                        <a:pt x="6926438" y="239751"/>
                      </a:lnTo>
                      <a:lnTo>
                        <a:pt x="6881083" y="1587538"/>
                      </a:lnTo>
                      <a:lnTo>
                        <a:pt x="0" y="1289470"/>
                      </a:lnTo>
                      <a:lnTo>
                        <a:pt x="129587"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DC30E7FB-2AE3-DB6A-CDBD-BAE6A7463D2D}"/>
                    </a:ext>
                  </a:extLst>
                </p:cNvPr>
                <p:cNvSpPr/>
                <p:nvPr/>
              </p:nvSpPr>
              <p:spPr>
                <a:xfrm>
                  <a:off x="1387792" y="3550948"/>
                  <a:ext cx="3821232" cy="1229899"/>
                </a:xfrm>
                <a:prstGeom prst="rect">
                  <a:avLst/>
                </a:prstGeom>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Haüy’s principle</a:t>
                  </a:r>
                  <a:endParaRPr lang="en-US" altLang="en-US" sz="1800" i="1">
                    <a:latin typeface="Times" pitchFamily="2" charset="0"/>
                  </a:endParaRPr>
                </a:p>
                <a:p>
                  <a:pPr eaLnBrk="1" hangingPunct="1"/>
                  <a:r>
                    <a:rPr lang="en-US" altLang="en-US" sz="2000" i="1">
                      <a:latin typeface="Times" pitchFamily="2" charset="0"/>
                    </a:rPr>
                    <a:t>Generally</a:t>
                  </a:r>
                  <a:r>
                    <a:rPr lang="en-US" altLang="en-US" sz="1800">
                      <a:latin typeface="Times" pitchFamily="2" charset="0"/>
                    </a:rPr>
                    <a:t>, each crystalline substance has a single characteristic crystallographic form. </a:t>
                  </a:r>
                </a:p>
              </p:txBody>
            </p:sp>
            <p:sp>
              <p:nvSpPr>
                <p:cNvPr id="27662" name="Rectangle 24">
                  <a:extLst>
                    <a:ext uri="{FF2B5EF4-FFF2-40B4-BE49-F238E27FC236}">
                      <a16:creationId xmlns:a16="http://schemas.microsoft.com/office/drawing/2014/main" id="{6FD41241-E45D-AF5A-179A-432B8D07D171}"/>
                    </a:ext>
                  </a:extLst>
                </p:cNvPr>
                <p:cNvSpPr>
                  <a:spLocks noChangeArrowheads="1"/>
                </p:cNvSpPr>
                <p:nvPr/>
              </p:nvSpPr>
              <p:spPr bwMode="auto">
                <a:xfrm>
                  <a:off x="5434970" y="3437932"/>
                  <a:ext cx="35778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Isomorphous groups.</a:t>
                  </a:r>
                </a:p>
                <a:p>
                  <a:pPr eaLnBrk="1" hangingPunct="1"/>
                  <a:r>
                    <a:rPr lang="en-US" altLang="en-US" sz="1800">
                      <a:latin typeface="Times" pitchFamily="2" charset="0"/>
                    </a:rPr>
                    <a:t>Crystalline substances </a:t>
                  </a:r>
                  <a:r>
                    <a:rPr lang="en-US" altLang="en-US" sz="1800" i="1">
                      <a:latin typeface="Times" pitchFamily="2" charset="0"/>
                    </a:rPr>
                    <a:t>tend to</a:t>
                  </a:r>
                  <a:r>
                    <a:rPr lang="en-US" altLang="en-US" sz="1800">
                      <a:latin typeface="Times" pitchFamily="2" charset="0"/>
                    </a:rPr>
                    <a:t> come in groups with analogous chemical compositions and closely similar crystal forms. </a:t>
                  </a:r>
                </a:p>
              </p:txBody>
            </p:sp>
            <p:sp>
              <p:nvSpPr>
                <p:cNvPr id="29" name="Oval 28">
                  <a:extLst>
                    <a:ext uri="{FF2B5EF4-FFF2-40B4-BE49-F238E27FC236}">
                      <a16:creationId xmlns:a16="http://schemas.microsoft.com/office/drawing/2014/main" id="{3AB340E0-3DEC-414A-FDA4-90F1B75EEB1F}"/>
                    </a:ext>
                  </a:extLst>
                </p:cNvPr>
                <p:cNvSpPr/>
                <p:nvPr/>
              </p:nvSpPr>
              <p:spPr>
                <a:xfrm>
                  <a:off x="3396043" y="1911611"/>
                  <a:ext cx="906490" cy="569722"/>
                </a:xfrm>
                <a:prstGeom prst="ellipse">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27657" name="Picture 26" descr="220px-René_Just_Haüy_2.jpg">
                <a:extLst>
                  <a:ext uri="{FF2B5EF4-FFF2-40B4-BE49-F238E27FC236}">
                    <a16:creationId xmlns:a16="http://schemas.microsoft.com/office/drawing/2014/main" id="{E1426A00-9010-4FFA-9823-A778ADA1CE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011" y="1368868"/>
                <a:ext cx="1390681" cy="170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20">
                <a:extLst>
                  <a:ext uri="{FF2B5EF4-FFF2-40B4-BE49-F238E27FC236}">
                    <a16:creationId xmlns:a16="http://schemas.microsoft.com/office/drawing/2014/main" id="{2E050C1F-00BB-F15E-1DEC-1951E237F25D}"/>
                  </a:ext>
                </a:extLst>
              </p:cNvPr>
              <p:cNvSpPr txBox="1">
                <a:spLocks noChangeArrowheads="1"/>
              </p:cNvSpPr>
              <p:nvPr/>
            </p:nvSpPr>
            <p:spPr bwMode="auto">
              <a:xfrm>
                <a:off x="252695" y="2241992"/>
                <a:ext cx="1056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René </a:t>
                </a:r>
              </a:p>
              <a:p>
                <a:pPr eaLnBrk="1" hangingPunct="1"/>
                <a:r>
                  <a:rPr lang="en-US" altLang="en-US" sz="1400">
                    <a:latin typeface="Times" pitchFamily="2" charset="0"/>
                  </a:rPr>
                  <a:t>Just Haüy</a:t>
                </a:r>
              </a:p>
              <a:p>
                <a:pPr eaLnBrk="1" hangingPunct="1"/>
                <a:r>
                  <a:rPr lang="en-US" altLang="en-US" sz="1400">
                    <a:latin typeface="Times" pitchFamily="2" charset="0"/>
                  </a:rPr>
                  <a:t>1743-1822 </a:t>
                </a:r>
              </a:p>
            </p:txBody>
          </p:sp>
        </p:grpSp>
        <p:sp>
          <p:nvSpPr>
            <p:cNvPr id="27655" name="TextBox 19">
              <a:extLst>
                <a:ext uri="{FF2B5EF4-FFF2-40B4-BE49-F238E27FC236}">
                  <a16:creationId xmlns:a16="http://schemas.microsoft.com/office/drawing/2014/main" id="{E4273C42-4FEB-29F0-A570-0720FD084E88}"/>
                </a:ext>
              </a:extLst>
            </p:cNvPr>
            <p:cNvSpPr txBox="1">
              <a:spLocks noChangeArrowheads="1"/>
            </p:cNvSpPr>
            <p:nvPr/>
          </p:nvSpPr>
          <p:spPr bwMode="auto">
            <a:xfrm>
              <a:off x="2870200" y="1789113"/>
              <a:ext cx="1465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Haüy</a:t>
              </a:r>
              <a:r>
                <a:rPr lang="en-US" altLang="ja-JP" sz="1800">
                  <a:latin typeface="Times" pitchFamily="2" charset="0"/>
                </a:rPr>
                <a:t>’s principle</a:t>
              </a:r>
              <a:endParaRPr lang="en-US" altLang="en-US" sz="1800">
                <a:latin typeface="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D21E4E2-B6AA-C2FB-96D8-D978FDC98E2E}"/>
              </a:ext>
            </a:extLst>
          </p:cNvPr>
          <p:cNvSpPr/>
          <p:nvPr/>
        </p:nvSpPr>
        <p:spPr>
          <a:xfrm>
            <a:off x="573088" y="187325"/>
            <a:ext cx="7646987" cy="1141413"/>
          </a:xfrm>
          <a:custGeom>
            <a:avLst/>
            <a:gdLst>
              <a:gd name="connsiteX0" fmla="*/ 257873 w 7645922"/>
              <a:gd name="connsiteY0" fmla="*/ 0 h 1141120"/>
              <a:gd name="connsiteX1" fmla="*/ 7645922 w 7645922"/>
              <a:gd name="connsiteY1" fmla="*/ 257880 h 1141120"/>
              <a:gd name="connsiteX2" fmla="*/ 7536326 w 7645922"/>
              <a:gd name="connsiteY2" fmla="*/ 1141120 h 1141120"/>
              <a:gd name="connsiteX3" fmla="*/ 0 w 7645922"/>
              <a:gd name="connsiteY3" fmla="*/ 999286 h 1141120"/>
              <a:gd name="connsiteX4" fmla="*/ 257873 w 7645922"/>
              <a:gd name="connsiteY4" fmla="*/ 0 h 114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5922" h="1141120">
                <a:moveTo>
                  <a:pt x="257873" y="0"/>
                </a:moveTo>
                <a:lnTo>
                  <a:pt x="7645922" y="257880"/>
                </a:lnTo>
                <a:lnTo>
                  <a:pt x="7536326" y="1141120"/>
                </a:lnTo>
                <a:lnTo>
                  <a:pt x="0" y="999286"/>
                </a:lnTo>
                <a:lnTo>
                  <a:pt x="257873"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74" name="Title 1">
            <a:extLst>
              <a:ext uri="{FF2B5EF4-FFF2-40B4-BE49-F238E27FC236}">
                <a16:creationId xmlns:a16="http://schemas.microsoft.com/office/drawing/2014/main" id="{29EB057A-57C0-4E90-2FB6-497C1AD663C4}"/>
              </a:ext>
            </a:extLst>
          </p:cNvPr>
          <p:cNvSpPr>
            <a:spLocks noGrp="1"/>
          </p:cNvSpPr>
          <p:nvPr>
            <p:ph type="title"/>
          </p:nvPr>
        </p:nvSpPr>
        <p:spPr>
          <a:xfrm>
            <a:off x="469900" y="249238"/>
            <a:ext cx="2598738" cy="1003300"/>
          </a:xfrm>
        </p:spPr>
        <p:txBody>
          <a:bodyPr/>
          <a:lstStyle/>
          <a:p>
            <a:pPr algn="r"/>
            <a:r>
              <a:rPr lang="en-US" altLang="en-US" sz="3200">
                <a:latin typeface="Times" pitchFamily="2" charset="0"/>
                <a:ea typeface="ＭＳ Ｐゴシック" panose="020B0600070205080204" pitchFamily="34" charset="-128"/>
              </a:rPr>
              <a:t>The very hard problem:</a:t>
            </a:r>
          </a:p>
        </p:txBody>
      </p:sp>
      <p:sp>
        <p:nvSpPr>
          <p:cNvPr id="28675" name="Content Placeholder 2">
            <a:extLst>
              <a:ext uri="{FF2B5EF4-FFF2-40B4-BE49-F238E27FC236}">
                <a16:creationId xmlns:a16="http://schemas.microsoft.com/office/drawing/2014/main" id="{AB66FC91-2611-4E8F-9A58-C871EF9759B2}"/>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4D464778-99AD-8601-6BF4-294BC9518D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329A1C8-9B29-AD42-98D9-C9A5D71FF268}" type="slidenum">
              <a:rPr lang="en-US" altLang="en-US" sz="1200">
                <a:solidFill>
                  <a:srgbClr val="898989"/>
                </a:solidFill>
                <a:latin typeface="Times" pitchFamily="2" charset="0"/>
              </a:rPr>
              <a:pPr eaLnBrk="1" hangingPunct="1"/>
              <a:t>14</a:t>
            </a:fld>
            <a:endParaRPr lang="en-US" altLang="en-US" sz="1200">
              <a:solidFill>
                <a:srgbClr val="898989"/>
              </a:solidFill>
              <a:latin typeface="Times" pitchFamily="2" charset="0"/>
            </a:endParaRPr>
          </a:p>
        </p:txBody>
      </p:sp>
      <p:sp>
        <p:nvSpPr>
          <p:cNvPr id="28677" name="Rectangle 4">
            <a:extLst>
              <a:ext uri="{FF2B5EF4-FFF2-40B4-BE49-F238E27FC236}">
                <a16:creationId xmlns:a16="http://schemas.microsoft.com/office/drawing/2014/main" id="{9C444F23-52CD-63D9-2718-8D10FB8B60CD}"/>
              </a:ext>
            </a:extLst>
          </p:cNvPr>
          <p:cNvSpPr>
            <a:spLocks noChangeArrowheads="1"/>
          </p:cNvSpPr>
          <p:nvPr/>
        </p:nvSpPr>
        <p:spPr bwMode="auto">
          <a:xfrm>
            <a:off x="3205163" y="92075"/>
            <a:ext cx="38084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Which properties are projectable?</a:t>
            </a:r>
          </a:p>
        </p:txBody>
      </p:sp>
      <p:sp>
        <p:nvSpPr>
          <p:cNvPr id="28678" name="TextBox 5">
            <a:extLst>
              <a:ext uri="{FF2B5EF4-FFF2-40B4-BE49-F238E27FC236}">
                <a16:creationId xmlns:a16="http://schemas.microsoft.com/office/drawing/2014/main" id="{95815C7C-6F36-091C-0484-751951DD2416}"/>
              </a:ext>
            </a:extLst>
          </p:cNvPr>
          <p:cNvSpPr txBox="1">
            <a:spLocks noChangeArrowheads="1"/>
          </p:cNvSpPr>
          <p:nvPr/>
        </p:nvSpPr>
        <p:spPr bwMode="auto">
          <a:xfrm>
            <a:off x="573088" y="1598613"/>
            <a:ext cx="283051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Common </a:t>
            </a:r>
            <a:r>
              <a:rPr lang="en-US" altLang="en-US" sz="2000">
                <a:latin typeface="Times" pitchFamily="2" charset="0"/>
              </a:rPr>
              <a:t>salt</a:t>
            </a:r>
            <a:r>
              <a:rPr lang="en-US" altLang="en-US" sz="1800">
                <a:latin typeface="Times" pitchFamily="2" charset="0"/>
              </a:rPr>
              <a:t> NaCl belongs to the cubic family</a:t>
            </a:r>
          </a:p>
        </p:txBody>
      </p:sp>
      <p:pic>
        <p:nvPicPr>
          <p:cNvPr id="28679" name="Picture 7" descr="Single_grain_of_table_salt_(electron_micrograph).jpg">
            <a:extLst>
              <a:ext uri="{FF2B5EF4-FFF2-40B4-BE49-F238E27FC236}">
                <a16:creationId xmlns:a16="http://schemas.microsoft.com/office/drawing/2014/main" id="{769345CF-2AF4-365E-7788-FF5299521A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113" y="2333625"/>
            <a:ext cx="292735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8">
            <a:extLst>
              <a:ext uri="{FF2B5EF4-FFF2-40B4-BE49-F238E27FC236}">
                <a16:creationId xmlns:a16="http://schemas.microsoft.com/office/drawing/2014/main" id="{BAB03002-BF6B-CC36-9BD8-C0B2D4F76B90}"/>
              </a:ext>
            </a:extLst>
          </p:cNvPr>
          <p:cNvSpPr txBox="1">
            <a:spLocks noChangeArrowheads="1"/>
          </p:cNvSpPr>
          <p:nvPr/>
        </p:nvSpPr>
        <p:spPr bwMode="auto">
          <a:xfrm>
            <a:off x="387350" y="4545013"/>
            <a:ext cx="2749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pitchFamily="2" charset="0"/>
              </a:rPr>
              <a:t>Electron micrograph of a single salt crystal.</a:t>
            </a:r>
          </a:p>
        </p:txBody>
      </p:sp>
      <p:pic>
        <p:nvPicPr>
          <p:cNvPr id="28681" name="Picture 9" descr="salt3.jpg">
            <a:extLst>
              <a:ext uri="{FF2B5EF4-FFF2-40B4-BE49-F238E27FC236}">
                <a16:creationId xmlns:a16="http://schemas.microsoft.com/office/drawing/2014/main" id="{AD4635A9-E09A-EF70-6D9D-37A81EAC55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1812925"/>
            <a:ext cx="48895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F4E00A8-1C83-7B3D-BA53-048EB9971DA4}"/>
              </a:ext>
            </a:extLst>
          </p:cNvPr>
          <p:cNvSpPr/>
          <p:nvPr/>
        </p:nvSpPr>
        <p:spPr>
          <a:xfrm>
            <a:off x="573088" y="187325"/>
            <a:ext cx="7646987" cy="1141413"/>
          </a:xfrm>
          <a:custGeom>
            <a:avLst/>
            <a:gdLst>
              <a:gd name="connsiteX0" fmla="*/ 257873 w 7645922"/>
              <a:gd name="connsiteY0" fmla="*/ 0 h 1141120"/>
              <a:gd name="connsiteX1" fmla="*/ 7645922 w 7645922"/>
              <a:gd name="connsiteY1" fmla="*/ 257880 h 1141120"/>
              <a:gd name="connsiteX2" fmla="*/ 7536326 w 7645922"/>
              <a:gd name="connsiteY2" fmla="*/ 1141120 h 1141120"/>
              <a:gd name="connsiteX3" fmla="*/ 0 w 7645922"/>
              <a:gd name="connsiteY3" fmla="*/ 999286 h 1141120"/>
              <a:gd name="connsiteX4" fmla="*/ 257873 w 7645922"/>
              <a:gd name="connsiteY4" fmla="*/ 0 h 114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5922" h="1141120">
                <a:moveTo>
                  <a:pt x="257873" y="0"/>
                </a:moveTo>
                <a:lnTo>
                  <a:pt x="7645922" y="257880"/>
                </a:lnTo>
                <a:lnTo>
                  <a:pt x="7536326" y="1141120"/>
                </a:lnTo>
                <a:lnTo>
                  <a:pt x="0" y="999286"/>
                </a:lnTo>
                <a:lnTo>
                  <a:pt x="257873"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698" name="Title 1">
            <a:extLst>
              <a:ext uri="{FF2B5EF4-FFF2-40B4-BE49-F238E27FC236}">
                <a16:creationId xmlns:a16="http://schemas.microsoft.com/office/drawing/2014/main" id="{ECA38BA6-7024-4B6E-3D19-67AD31232B7C}"/>
              </a:ext>
            </a:extLst>
          </p:cNvPr>
          <p:cNvSpPr>
            <a:spLocks noGrp="1"/>
          </p:cNvSpPr>
          <p:nvPr>
            <p:ph type="title"/>
          </p:nvPr>
        </p:nvSpPr>
        <p:spPr>
          <a:xfrm>
            <a:off x="469900" y="249238"/>
            <a:ext cx="2598738" cy="1003300"/>
          </a:xfrm>
        </p:spPr>
        <p:txBody>
          <a:bodyPr/>
          <a:lstStyle/>
          <a:p>
            <a:pPr algn="r"/>
            <a:r>
              <a:rPr lang="en-US" altLang="en-US" sz="3200">
                <a:latin typeface="Times" pitchFamily="2" charset="0"/>
                <a:ea typeface="ＭＳ Ｐゴシック" panose="020B0600070205080204" pitchFamily="34" charset="-128"/>
              </a:rPr>
              <a:t>The very hard problem:</a:t>
            </a:r>
          </a:p>
        </p:txBody>
      </p:sp>
      <p:sp>
        <p:nvSpPr>
          <p:cNvPr id="29699" name="Content Placeholder 2">
            <a:extLst>
              <a:ext uri="{FF2B5EF4-FFF2-40B4-BE49-F238E27FC236}">
                <a16:creationId xmlns:a16="http://schemas.microsoft.com/office/drawing/2014/main" id="{9DDD124A-E3DF-9007-25C1-D8FF2CE6191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A9D1A3C6-6B0C-CEE2-588F-A6A9C1414D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81A3F92-B6A1-CB49-B42E-D055666C6BD8}" type="slidenum">
              <a:rPr lang="en-US" altLang="en-US" sz="1200">
                <a:solidFill>
                  <a:srgbClr val="898989"/>
                </a:solidFill>
                <a:latin typeface="Times" pitchFamily="2" charset="0"/>
              </a:rPr>
              <a:pPr eaLnBrk="1" hangingPunct="1"/>
              <a:t>15</a:t>
            </a:fld>
            <a:endParaRPr lang="en-US" altLang="en-US" sz="1200">
              <a:solidFill>
                <a:srgbClr val="898989"/>
              </a:solidFill>
              <a:latin typeface="Times" pitchFamily="2" charset="0"/>
            </a:endParaRPr>
          </a:p>
        </p:txBody>
      </p:sp>
      <p:sp>
        <p:nvSpPr>
          <p:cNvPr id="29701" name="Rectangle 4">
            <a:extLst>
              <a:ext uri="{FF2B5EF4-FFF2-40B4-BE49-F238E27FC236}">
                <a16:creationId xmlns:a16="http://schemas.microsoft.com/office/drawing/2014/main" id="{CC069A63-4AAC-8C78-CBEE-B821B47ECD75}"/>
              </a:ext>
            </a:extLst>
          </p:cNvPr>
          <p:cNvSpPr>
            <a:spLocks noChangeArrowheads="1"/>
          </p:cNvSpPr>
          <p:nvPr/>
        </p:nvSpPr>
        <p:spPr bwMode="auto">
          <a:xfrm>
            <a:off x="3205163" y="92075"/>
            <a:ext cx="38084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Which properties are projectable?</a:t>
            </a:r>
          </a:p>
        </p:txBody>
      </p:sp>
      <p:sp>
        <p:nvSpPr>
          <p:cNvPr id="29702" name="TextBox 11">
            <a:extLst>
              <a:ext uri="{FF2B5EF4-FFF2-40B4-BE49-F238E27FC236}">
                <a16:creationId xmlns:a16="http://schemas.microsoft.com/office/drawing/2014/main" id="{B90A0335-156E-BF50-BF39-D5661E90383E}"/>
              </a:ext>
            </a:extLst>
          </p:cNvPr>
          <p:cNvSpPr txBox="1">
            <a:spLocks noChangeArrowheads="1"/>
          </p:cNvSpPr>
          <p:nvPr/>
        </p:nvSpPr>
        <p:spPr bwMode="auto">
          <a:xfrm>
            <a:off x="554038" y="1630363"/>
            <a:ext cx="2038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Cube as primitive form</a:t>
            </a:r>
          </a:p>
        </p:txBody>
      </p:sp>
      <p:sp>
        <p:nvSpPr>
          <p:cNvPr id="29703" name="TextBox 12">
            <a:extLst>
              <a:ext uri="{FF2B5EF4-FFF2-40B4-BE49-F238E27FC236}">
                <a16:creationId xmlns:a16="http://schemas.microsoft.com/office/drawing/2014/main" id="{51865C38-FAC8-E930-FDEC-C9F445FDCA96}"/>
              </a:ext>
            </a:extLst>
          </p:cNvPr>
          <p:cNvSpPr txBox="1">
            <a:spLocks noChangeArrowheads="1"/>
          </p:cNvSpPr>
          <p:nvPr/>
        </p:nvSpPr>
        <p:spPr bwMode="auto">
          <a:xfrm>
            <a:off x="547688" y="2978150"/>
            <a:ext cx="2036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Many shapes possible for crystals</a:t>
            </a:r>
          </a:p>
        </p:txBody>
      </p:sp>
      <p:pic>
        <p:nvPicPr>
          <p:cNvPr id="29704" name="Picture 13" descr="cutting_down_cubes_1.png">
            <a:extLst>
              <a:ext uri="{FF2B5EF4-FFF2-40B4-BE49-F238E27FC236}">
                <a16:creationId xmlns:a16="http://schemas.microsoft.com/office/drawing/2014/main" id="{F6C587AD-34E1-16A4-E37C-B2DA767674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1814513"/>
            <a:ext cx="47053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4" descr="crystal_shape.jpg">
            <a:extLst>
              <a:ext uri="{FF2B5EF4-FFF2-40B4-BE49-F238E27FC236}">
                <a16:creationId xmlns:a16="http://schemas.microsoft.com/office/drawing/2014/main" id="{A53BAFE0-4AA5-2F48-A321-4166A3723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3910013"/>
            <a:ext cx="4127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a:extLst>
              <a:ext uri="{FF2B5EF4-FFF2-40B4-BE49-F238E27FC236}">
                <a16:creationId xmlns:a16="http://schemas.microsoft.com/office/drawing/2014/main" id="{D31C5688-D9E4-CF68-3498-75C32CF1A855}"/>
              </a:ext>
            </a:extLst>
          </p:cNvPr>
          <p:cNvSpPr/>
          <p:nvPr/>
        </p:nvSpPr>
        <p:spPr>
          <a:xfrm>
            <a:off x="1360488" y="2489200"/>
            <a:ext cx="463550" cy="541338"/>
          </a:xfrm>
          <a:prstGeom prst="downArrow">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6A247C85-519C-6270-BC13-8E2E706064D6}"/>
              </a:ext>
            </a:extLst>
          </p:cNvPr>
          <p:cNvSpPr/>
          <p:nvPr/>
        </p:nvSpPr>
        <p:spPr>
          <a:xfrm>
            <a:off x="573088" y="187325"/>
            <a:ext cx="7646987" cy="1141413"/>
          </a:xfrm>
          <a:custGeom>
            <a:avLst/>
            <a:gdLst>
              <a:gd name="connsiteX0" fmla="*/ 257873 w 7645922"/>
              <a:gd name="connsiteY0" fmla="*/ 0 h 1141120"/>
              <a:gd name="connsiteX1" fmla="*/ 7645922 w 7645922"/>
              <a:gd name="connsiteY1" fmla="*/ 257880 h 1141120"/>
              <a:gd name="connsiteX2" fmla="*/ 7536326 w 7645922"/>
              <a:gd name="connsiteY2" fmla="*/ 1141120 h 1141120"/>
              <a:gd name="connsiteX3" fmla="*/ 0 w 7645922"/>
              <a:gd name="connsiteY3" fmla="*/ 999286 h 1141120"/>
              <a:gd name="connsiteX4" fmla="*/ 257873 w 7645922"/>
              <a:gd name="connsiteY4" fmla="*/ 0 h 114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5922" h="1141120">
                <a:moveTo>
                  <a:pt x="257873" y="0"/>
                </a:moveTo>
                <a:lnTo>
                  <a:pt x="7645922" y="257880"/>
                </a:lnTo>
                <a:lnTo>
                  <a:pt x="7536326" y="1141120"/>
                </a:lnTo>
                <a:lnTo>
                  <a:pt x="0" y="999286"/>
                </a:lnTo>
                <a:lnTo>
                  <a:pt x="257873"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2" name="Title 1">
            <a:extLst>
              <a:ext uri="{FF2B5EF4-FFF2-40B4-BE49-F238E27FC236}">
                <a16:creationId xmlns:a16="http://schemas.microsoft.com/office/drawing/2014/main" id="{D9D7A9AC-3345-1C69-3A5D-6E420443D49B}"/>
              </a:ext>
            </a:extLst>
          </p:cNvPr>
          <p:cNvSpPr>
            <a:spLocks noGrp="1"/>
          </p:cNvSpPr>
          <p:nvPr>
            <p:ph type="title"/>
          </p:nvPr>
        </p:nvSpPr>
        <p:spPr>
          <a:xfrm>
            <a:off x="469900" y="249238"/>
            <a:ext cx="2598738" cy="1003300"/>
          </a:xfrm>
        </p:spPr>
        <p:txBody>
          <a:bodyPr/>
          <a:lstStyle/>
          <a:p>
            <a:pPr algn="r"/>
            <a:r>
              <a:rPr lang="en-US" altLang="en-US" sz="3200">
                <a:latin typeface="Times" pitchFamily="2" charset="0"/>
                <a:ea typeface="ＭＳ Ｐゴシック" panose="020B0600070205080204" pitchFamily="34" charset="-128"/>
              </a:rPr>
              <a:t>The very hard problem:</a:t>
            </a:r>
          </a:p>
        </p:txBody>
      </p:sp>
      <p:sp>
        <p:nvSpPr>
          <p:cNvPr id="30723" name="Content Placeholder 2">
            <a:extLst>
              <a:ext uri="{FF2B5EF4-FFF2-40B4-BE49-F238E27FC236}">
                <a16:creationId xmlns:a16="http://schemas.microsoft.com/office/drawing/2014/main" id="{6DEB56F8-CE44-C96B-85F0-B296769B8E4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D936E6DA-BE2B-E2BA-45D8-A362B3E38F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53A6880-202E-FE43-AF2D-87F79B717404}" type="slidenum">
              <a:rPr lang="en-US" altLang="en-US" sz="1200">
                <a:solidFill>
                  <a:srgbClr val="898989"/>
                </a:solidFill>
                <a:latin typeface="Times" pitchFamily="2" charset="0"/>
              </a:rPr>
              <a:pPr eaLnBrk="1" hangingPunct="1"/>
              <a:t>16</a:t>
            </a:fld>
            <a:endParaRPr lang="en-US" altLang="en-US" sz="1200">
              <a:solidFill>
                <a:srgbClr val="898989"/>
              </a:solidFill>
              <a:latin typeface="Times" pitchFamily="2" charset="0"/>
            </a:endParaRPr>
          </a:p>
        </p:txBody>
      </p:sp>
      <p:sp>
        <p:nvSpPr>
          <p:cNvPr id="30725" name="Rectangle 4">
            <a:extLst>
              <a:ext uri="{FF2B5EF4-FFF2-40B4-BE49-F238E27FC236}">
                <a16:creationId xmlns:a16="http://schemas.microsoft.com/office/drawing/2014/main" id="{89B88854-E9B4-4A82-973D-50DA8EA49AE6}"/>
              </a:ext>
            </a:extLst>
          </p:cNvPr>
          <p:cNvSpPr>
            <a:spLocks noChangeArrowheads="1"/>
          </p:cNvSpPr>
          <p:nvPr/>
        </p:nvSpPr>
        <p:spPr bwMode="auto">
          <a:xfrm>
            <a:off x="3205163" y="92075"/>
            <a:ext cx="38084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Which properties are projectable?</a:t>
            </a:r>
          </a:p>
        </p:txBody>
      </p:sp>
      <p:pic>
        <p:nvPicPr>
          <p:cNvPr id="30726" name="Picture 16" descr="salt5.jpg">
            <a:extLst>
              <a:ext uri="{FF2B5EF4-FFF2-40B4-BE49-F238E27FC236}">
                <a16:creationId xmlns:a16="http://schemas.microsoft.com/office/drawing/2014/main" id="{15BC6A9B-440B-8CB9-CDA7-612ABBA2D6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81150"/>
            <a:ext cx="407828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7" descr="416757main_image_1561_800-600.jpg">
            <a:extLst>
              <a:ext uri="{FF2B5EF4-FFF2-40B4-BE49-F238E27FC236}">
                <a16:creationId xmlns:a16="http://schemas.microsoft.com/office/drawing/2014/main" id="{27174F95-AD0C-B512-F4DF-58E1C70213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1554163"/>
            <a:ext cx="3584575"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18">
            <a:extLst>
              <a:ext uri="{FF2B5EF4-FFF2-40B4-BE49-F238E27FC236}">
                <a16:creationId xmlns:a16="http://schemas.microsoft.com/office/drawing/2014/main" id="{91918116-3D0C-F1CC-1969-441F3C96654F}"/>
              </a:ext>
            </a:extLst>
          </p:cNvPr>
          <p:cNvSpPr txBox="1">
            <a:spLocks noChangeArrowheads="1"/>
          </p:cNvSpPr>
          <p:nvPr/>
        </p:nvSpPr>
        <p:spPr bwMode="auto">
          <a:xfrm>
            <a:off x="5789613" y="4235450"/>
            <a:ext cx="2555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octahedral salt crystals grown in space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Lattice systems wikipedia.png">
            <a:extLst>
              <a:ext uri="{FF2B5EF4-FFF2-40B4-BE49-F238E27FC236}">
                <a16:creationId xmlns:a16="http://schemas.microsoft.com/office/drawing/2014/main" id="{A0CA39A4-9CE9-AC17-25E1-65F73A1C1B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675" y="0"/>
            <a:ext cx="6148388"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a:extLst>
              <a:ext uri="{FF2B5EF4-FFF2-40B4-BE49-F238E27FC236}">
                <a16:creationId xmlns:a16="http://schemas.microsoft.com/office/drawing/2014/main" id="{A6E4A18A-B18C-993B-10E9-BFF9E5815F54}"/>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31747" name="Content Placeholder 2">
            <a:extLst>
              <a:ext uri="{FF2B5EF4-FFF2-40B4-BE49-F238E27FC236}">
                <a16:creationId xmlns:a16="http://schemas.microsoft.com/office/drawing/2014/main" id="{C1D601E4-5327-7201-10D8-8A1EBBD6E7ED}"/>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F3FA4963-A9D9-2C45-F3DF-E7241E3087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37AC90B-25C2-A240-A6B2-7F16B3ADF26D}" type="slidenum">
              <a:rPr lang="en-US" altLang="en-US" sz="1200">
                <a:solidFill>
                  <a:srgbClr val="898989"/>
                </a:solidFill>
                <a:latin typeface="Times" pitchFamily="2" charset="0"/>
              </a:rPr>
              <a:pPr eaLnBrk="1" hangingPunct="1"/>
              <a:t>17</a:t>
            </a:fld>
            <a:endParaRPr lang="en-US" altLang="en-US" sz="1200">
              <a:solidFill>
                <a:srgbClr val="898989"/>
              </a:solidFill>
              <a:latin typeface="Times" pitchFamily="2" charset="0"/>
            </a:endParaRPr>
          </a:p>
        </p:txBody>
      </p:sp>
      <p:sp>
        <p:nvSpPr>
          <p:cNvPr id="31749" name="TextBox 5">
            <a:extLst>
              <a:ext uri="{FF2B5EF4-FFF2-40B4-BE49-F238E27FC236}">
                <a16:creationId xmlns:a16="http://schemas.microsoft.com/office/drawing/2014/main" id="{1FC9D6A7-A87B-0D97-4D29-3536472DAB30}"/>
              </a:ext>
            </a:extLst>
          </p:cNvPr>
          <p:cNvSpPr txBox="1">
            <a:spLocks noChangeArrowheads="1"/>
          </p:cNvSpPr>
          <p:nvPr/>
        </p:nvSpPr>
        <p:spPr bwMode="auto">
          <a:xfrm>
            <a:off x="5827713" y="6581775"/>
            <a:ext cx="1128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from wikipedia</a:t>
            </a:r>
          </a:p>
        </p:txBody>
      </p:sp>
      <p:grpSp>
        <p:nvGrpSpPr>
          <p:cNvPr id="2" name="Group 8">
            <a:extLst>
              <a:ext uri="{FF2B5EF4-FFF2-40B4-BE49-F238E27FC236}">
                <a16:creationId xmlns:a16="http://schemas.microsoft.com/office/drawing/2014/main" id="{7FFB2A1C-54C8-5D5F-8F6F-886A1C0BB05C}"/>
              </a:ext>
            </a:extLst>
          </p:cNvPr>
          <p:cNvGrpSpPr>
            <a:grpSpLocks/>
          </p:cNvGrpSpPr>
          <p:nvPr/>
        </p:nvGrpSpPr>
        <p:grpSpPr bwMode="auto">
          <a:xfrm>
            <a:off x="6478588" y="1025525"/>
            <a:ext cx="2552700" cy="1346200"/>
            <a:chOff x="6479048" y="1025074"/>
            <a:chExt cx="2552939" cy="1347423"/>
          </a:xfrm>
        </p:grpSpPr>
        <p:sp>
          <p:nvSpPr>
            <p:cNvPr id="8" name="Left Arrow 7">
              <a:extLst>
                <a:ext uri="{FF2B5EF4-FFF2-40B4-BE49-F238E27FC236}">
                  <a16:creationId xmlns:a16="http://schemas.microsoft.com/office/drawing/2014/main" id="{9784BA1B-8D35-7570-5B20-E23068DFFCE8}"/>
                </a:ext>
              </a:extLst>
            </p:cNvPr>
            <p:cNvSpPr/>
            <p:nvPr/>
          </p:nvSpPr>
          <p:spPr>
            <a:xfrm>
              <a:off x="6479048" y="1025074"/>
              <a:ext cx="2552939" cy="1347423"/>
            </a:xfrm>
            <a:prstGeom prst="leftArrow">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52" name="TextBox 6">
              <a:extLst>
                <a:ext uri="{FF2B5EF4-FFF2-40B4-BE49-F238E27FC236}">
                  <a16:creationId xmlns:a16="http://schemas.microsoft.com/office/drawing/2014/main" id="{61C0E631-C0EA-43D3-5834-85B6B0358632}"/>
                </a:ext>
              </a:extLst>
            </p:cNvPr>
            <p:cNvSpPr txBox="1">
              <a:spLocks noChangeArrowheads="1"/>
            </p:cNvSpPr>
            <p:nvPr/>
          </p:nvSpPr>
          <p:spPr bwMode="auto">
            <a:xfrm>
              <a:off x="7155963" y="1321636"/>
              <a:ext cx="1781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Barium Chloride</a:t>
              </a:r>
            </a:p>
            <a:p>
              <a:pPr eaLnBrk="1" hangingPunct="1"/>
              <a:r>
                <a:rPr lang="en-US" altLang="en-US" sz="1800">
                  <a:latin typeface="Times" pitchFamily="2" charset="0"/>
                </a:rPr>
                <a:t>Radium Chloride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6450B9F-E786-245C-BBAD-02CFBB509B93}"/>
              </a:ext>
            </a:extLst>
          </p:cNvPr>
          <p:cNvSpPr>
            <a:spLocks noGrp="1"/>
          </p:cNvSpPr>
          <p:nvPr>
            <p:ph type="title"/>
          </p:nvPr>
        </p:nvSpPr>
        <p:spPr/>
        <p:txBody>
          <a:bodyPr/>
          <a:lstStyle/>
          <a:p>
            <a:r>
              <a:rPr lang="en-US" altLang="en-US" sz="4000">
                <a:latin typeface="Times" pitchFamily="2" charset="0"/>
                <a:ea typeface="ＭＳ Ｐゴシック" panose="020B0600070205080204" pitchFamily="34" charset="-128"/>
              </a:rPr>
              <a:t>The Inference Justified by Facts.</a:t>
            </a:r>
          </a:p>
        </p:txBody>
      </p:sp>
      <p:sp>
        <p:nvSpPr>
          <p:cNvPr id="32770" name="Content Placeholder 2">
            <a:extLst>
              <a:ext uri="{FF2B5EF4-FFF2-40B4-BE49-F238E27FC236}">
                <a16:creationId xmlns:a16="http://schemas.microsoft.com/office/drawing/2014/main" id="{2354B0BB-F60E-2BF3-5224-709C723EE28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CB229EF4-5F75-E24D-53BB-0A8729F83E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FF51E8-63C1-1B41-99A6-6FCAC39AAF3A}" type="slidenum">
              <a:rPr lang="en-US" altLang="en-US" sz="1200">
                <a:solidFill>
                  <a:srgbClr val="898989"/>
                </a:solidFill>
                <a:latin typeface="Times" pitchFamily="2" charset="0"/>
              </a:rPr>
              <a:pPr eaLnBrk="1" hangingPunct="1"/>
              <a:t>18</a:t>
            </a:fld>
            <a:endParaRPr lang="en-US" altLang="en-US" sz="1200">
              <a:solidFill>
                <a:srgbClr val="898989"/>
              </a:solidFill>
              <a:latin typeface="Times" pitchFamily="2" charset="0"/>
            </a:endParaRPr>
          </a:p>
        </p:txBody>
      </p:sp>
      <p:grpSp>
        <p:nvGrpSpPr>
          <p:cNvPr id="32772" name="Group 10">
            <a:extLst>
              <a:ext uri="{FF2B5EF4-FFF2-40B4-BE49-F238E27FC236}">
                <a16:creationId xmlns:a16="http://schemas.microsoft.com/office/drawing/2014/main" id="{E0E116A6-1444-155B-A73C-E871E6CF68F5}"/>
              </a:ext>
            </a:extLst>
          </p:cNvPr>
          <p:cNvGrpSpPr>
            <a:grpSpLocks/>
          </p:cNvGrpSpPr>
          <p:nvPr/>
        </p:nvGrpSpPr>
        <p:grpSpPr bwMode="auto">
          <a:xfrm>
            <a:off x="4470400" y="1341438"/>
            <a:ext cx="4529138" cy="1527175"/>
            <a:chOff x="4470760" y="1341314"/>
            <a:chExt cx="4529068" cy="1527570"/>
          </a:xfrm>
        </p:grpSpPr>
        <p:sp>
          <p:nvSpPr>
            <p:cNvPr id="12" name="Freeform 11">
              <a:extLst>
                <a:ext uri="{FF2B5EF4-FFF2-40B4-BE49-F238E27FC236}">
                  <a16:creationId xmlns:a16="http://schemas.microsoft.com/office/drawing/2014/main" id="{2BAC57DE-3881-0C0F-F226-E31A46DCC237}"/>
                </a:ext>
              </a:extLst>
            </p:cNvPr>
            <p:cNvSpPr/>
            <p:nvPr/>
          </p:nvSpPr>
          <p:spPr>
            <a:xfrm>
              <a:off x="4489810" y="1438176"/>
              <a:ext cx="3959164" cy="1386246"/>
            </a:xfrm>
            <a:custGeom>
              <a:avLst/>
              <a:gdLst>
                <a:gd name="connsiteX0" fmla="*/ 161984 w 3855220"/>
                <a:gd name="connsiteY0" fmla="*/ 0 h 1432024"/>
                <a:gd name="connsiteX1" fmla="*/ 161984 w 3855220"/>
                <a:gd name="connsiteY1" fmla="*/ 0 h 1432024"/>
                <a:gd name="connsiteX2" fmla="*/ 3855220 w 3855220"/>
                <a:gd name="connsiteY2" fmla="*/ 45358 h 1432024"/>
                <a:gd name="connsiteX3" fmla="*/ 3712674 w 3855220"/>
                <a:gd name="connsiteY3" fmla="*/ 1432024 h 1432024"/>
                <a:gd name="connsiteX4" fmla="*/ 0 w 3855220"/>
                <a:gd name="connsiteY4" fmla="*/ 1347787 h 1432024"/>
                <a:gd name="connsiteX5" fmla="*/ 161984 w 3855220"/>
                <a:gd name="connsiteY5" fmla="*/ 0 h 14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220" h="1432024">
                  <a:moveTo>
                    <a:pt x="161984" y="0"/>
                  </a:moveTo>
                  <a:lnTo>
                    <a:pt x="161984" y="0"/>
                  </a:lnTo>
                  <a:lnTo>
                    <a:pt x="3855220" y="45358"/>
                  </a:lnTo>
                  <a:lnTo>
                    <a:pt x="3712674" y="1432024"/>
                  </a:lnTo>
                  <a:lnTo>
                    <a:pt x="0" y="1347787"/>
                  </a:lnTo>
                  <a:lnTo>
                    <a:pt x="161984"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96" name="TextBox 12">
              <a:extLst>
                <a:ext uri="{FF2B5EF4-FFF2-40B4-BE49-F238E27FC236}">
                  <a16:creationId xmlns:a16="http://schemas.microsoft.com/office/drawing/2014/main" id="{BB847EB3-B46D-8B7E-17FC-9E661A9D9115}"/>
                </a:ext>
              </a:extLst>
            </p:cNvPr>
            <p:cNvSpPr txBox="1">
              <a:spLocks noChangeArrowheads="1"/>
            </p:cNvSpPr>
            <p:nvPr/>
          </p:nvSpPr>
          <p:spPr bwMode="auto">
            <a:xfrm>
              <a:off x="4503158" y="1347787"/>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This </a:t>
              </a:r>
              <a:r>
                <a:rPr lang="en-US" altLang="en-US" sz="1800">
                  <a:latin typeface="Times" pitchFamily="2" charset="0"/>
                </a:rPr>
                <a:t>sample of Radium Chloride</a:t>
              </a:r>
            </a:p>
          </p:txBody>
        </p:sp>
        <p:sp>
          <p:nvSpPr>
            <p:cNvPr id="32797" name="TextBox 13">
              <a:extLst>
                <a:ext uri="{FF2B5EF4-FFF2-40B4-BE49-F238E27FC236}">
                  <a16:creationId xmlns:a16="http://schemas.microsoft.com/office/drawing/2014/main" id="{018D302F-EE2A-BA9A-A370-C3E040581B4F}"/>
                </a:ext>
              </a:extLst>
            </p:cNvPr>
            <p:cNvSpPr txBox="1">
              <a:spLocks noChangeArrowheads="1"/>
            </p:cNvSpPr>
            <p:nvPr/>
          </p:nvSpPr>
          <p:spPr bwMode="auto">
            <a:xfrm>
              <a:off x="6284982" y="1503302"/>
              <a:ext cx="49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has</a:t>
              </a:r>
            </a:p>
          </p:txBody>
        </p:sp>
        <p:sp>
          <p:nvSpPr>
            <p:cNvPr id="32798" name="TextBox 14">
              <a:extLst>
                <a:ext uri="{FF2B5EF4-FFF2-40B4-BE49-F238E27FC236}">
                  <a16:creationId xmlns:a16="http://schemas.microsoft.com/office/drawing/2014/main" id="{7C86452E-ED5B-6E0A-490F-B0EEFB513F18}"/>
                </a:ext>
              </a:extLst>
            </p:cNvPr>
            <p:cNvSpPr txBox="1">
              <a:spLocks noChangeArrowheads="1"/>
            </p:cNvSpPr>
            <p:nvPr/>
          </p:nvSpPr>
          <p:spPr bwMode="auto">
            <a:xfrm>
              <a:off x="6816284" y="1341314"/>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cxnSp>
          <p:nvCxnSpPr>
            <p:cNvPr id="16" name="Straight Connector 15">
              <a:extLst>
                <a:ext uri="{FF2B5EF4-FFF2-40B4-BE49-F238E27FC236}">
                  <a16:creationId xmlns:a16="http://schemas.microsoft.com/office/drawing/2014/main" id="{A574CFEF-E8D8-26B3-0F41-6CA84D7AD933}"/>
                </a:ext>
              </a:extLst>
            </p:cNvPr>
            <p:cNvCxnSpPr/>
            <p:nvPr/>
          </p:nvCxnSpPr>
          <p:spPr>
            <a:xfrm>
              <a:off x="4470760" y="2132093"/>
              <a:ext cx="41591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800" name="TextBox 16">
              <a:extLst>
                <a:ext uri="{FF2B5EF4-FFF2-40B4-BE49-F238E27FC236}">
                  <a16:creationId xmlns:a16="http://schemas.microsoft.com/office/drawing/2014/main" id="{59ABA4C4-293F-3458-F52B-911BC1326E04}"/>
                </a:ext>
              </a:extLst>
            </p:cNvPr>
            <p:cNvSpPr txBox="1">
              <a:spLocks noChangeArrowheads="1"/>
            </p:cNvSpPr>
            <p:nvPr/>
          </p:nvSpPr>
          <p:spPr bwMode="auto">
            <a:xfrm>
              <a:off x="4496678" y="2222553"/>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All </a:t>
              </a:r>
              <a:r>
                <a:rPr lang="en-US" altLang="en-US" sz="1800">
                  <a:latin typeface="Times" pitchFamily="2" charset="0"/>
                </a:rPr>
                <a:t>samples of Radium Chloride</a:t>
              </a:r>
            </a:p>
          </p:txBody>
        </p:sp>
        <p:sp>
          <p:nvSpPr>
            <p:cNvPr id="32801" name="TextBox 17">
              <a:extLst>
                <a:ext uri="{FF2B5EF4-FFF2-40B4-BE49-F238E27FC236}">
                  <a16:creationId xmlns:a16="http://schemas.microsoft.com/office/drawing/2014/main" id="{90DFB02D-5819-9DB1-38C9-8CF0C6D968A1}"/>
                </a:ext>
              </a:extLst>
            </p:cNvPr>
            <p:cNvSpPr txBox="1">
              <a:spLocks noChangeArrowheads="1"/>
            </p:cNvSpPr>
            <p:nvPr/>
          </p:nvSpPr>
          <p:spPr bwMode="auto">
            <a:xfrm>
              <a:off x="6278502" y="2378068"/>
              <a:ext cx="620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have</a:t>
              </a:r>
            </a:p>
          </p:txBody>
        </p:sp>
        <p:sp>
          <p:nvSpPr>
            <p:cNvPr id="32802" name="TextBox 18">
              <a:extLst>
                <a:ext uri="{FF2B5EF4-FFF2-40B4-BE49-F238E27FC236}">
                  <a16:creationId xmlns:a16="http://schemas.microsoft.com/office/drawing/2014/main" id="{484F78A9-5AC3-A777-ED30-90A35DC442D8}"/>
                </a:ext>
              </a:extLst>
            </p:cNvPr>
            <p:cNvSpPr txBox="1">
              <a:spLocks noChangeArrowheads="1"/>
            </p:cNvSpPr>
            <p:nvPr/>
          </p:nvSpPr>
          <p:spPr bwMode="auto">
            <a:xfrm>
              <a:off x="6809804" y="2216080"/>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grpSp>
      <p:grpSp>
        <p:nvGrpSpPr>
          <p:cNvPr id="32773" name="Group 34">
            <a:extLst>
              <a:ext uri="{FF2B5EF4-FFF2-40B4-BE49-F238E27FC236}">
                <a16:creationId xmlns:a16="http://schemas.microsoft.com/office/drawing/2014/main" id="{C6A90F56-8101-E26A-9A77-67FD566A5F58}"/>
              </a:ext>
            </a:extLst>
          </p:cNvPr>
          <p:cNvGrpSpPr>
            <a:grpSpLocks/>
          </p:cNvGrpSpPr>
          <p:nvPr/>
        </p:nvGrpSpPr>
        <p:grpSpPr bwMode="auto">
          <a:xfrm>
            <a:off x="252413" y="1368425"/>
            <a:ext cx="8759825" cy="3667125"/>
            <a:chOff x="252413" y="1368425"/>
            <a:chExt cx="8759825" cy="3667125"/>
          </a:xfrm>
        </p:grpSpPr>
        <p:grpSp>
          <p:nvGrpSpPr>
            <p:cNvPr id="32785" name="Group 47">
              <a:extLst>
                <a:ext uri="{FF2B5EF4-FFF2-40B4-BE49-F238E27FC236}">
                  <a16:creationId xmlns:a16="http://schemas.microsoft.com/office/drawing/2014/main" id="{DEDE0350-350F-DD51-CD4C-F0B40187328A}"/>
                </a:ext>
              </a:extLst>
            </p:cNvPr>
            <p:cNvGrpSpPr>
              <a:grpSpLocks/>
            </p:cNvGrpSpPr>
            <p:nvPr/>
          </p:nvGrpSpPr>
          <p:grpSpPr bwMode="auto">
            <a:xfrm>
              <a:off x="252413" y="1368425"/>
              <a:ext cx="8759825" cy="3667125"/>
              <a:chOff x="252695" y="1368868"/>
              <a:chExt cx="8760098" cy="3665894"/>
            </a:xfrm>
          </p:grpSpPr>
          <p:grpSp>
            <p:nvGrpSpPr>
              <p:cNvPr id="32787" name="Group 34">
                <a:extLst>
                  <a:ext uri="{FF2B5EF4-FFF2-40B4-BE49-F238E27FC236}">
                    <a16:creationId xmlns:a16="http://schemas.microsoft.com/office/drawing/2014/main" id="{F1C50B7C-2838-17E9-E03F-03C680436652}"/>
                  </a:ext>
                </a:extLst>
              </p:cNvPr>
              <p:cNvGrpSpPr>
                <a:grpSpLocks/>
              </p:cNvGrpSpPr>
              <p:nvPr/>
            </p:nvGrpSpPr>
            <p:grpSpPr bwMode="auto">
              <a:xfrm>
                <a:off x="1250517" y="1911525"/>
                <a:ext cx="7762276" cy="3123237"/>
                <a:chOff x="1250517" y="1911525"/>
                <a:chExt cx="7762276" cy="3123237"/>
              </a:xfrm>
            </p:grpSpPr>
            <p:cxnSp>
              <p:nvCxnSpPr>
                <p:cNvPr id="34" name="Straight Connector 33">
                  <a:extLst>
                    <a:ext uri="{FF2B5EF4-FFF2-40B4-BE49-F238E27FC236}">
                      <a16:creationId xmlns:a16="http://schemas.microsoft.com/office/drawing/2014/main" id="{92329313-5C09-5D9F-EB70-E3EA8521B593}"/>
                    </a:ext>
                  </a:extLst>
                </p:cNvPr>
                <p:cNvCxnSpPr/>
                <p:nvPr/>
              </p:nvCxnSpPr>
              <p:spPr>
                <a:xfrm rot="5400000">
                  <a:off x="2909730" y="2843908"/>
                  <a:ext cx="1483815" cy="254008"/>
                </a:xfrm>
                <a:prstGeom prst="line">
                  <a:avLst/>
                </a:prstGeom>
                <a:ln w="127000">
                  <a:solidFill>
                    <a:srgbClr val="C8FFC8"/>
                  </a:solidFill>
                </a:ln>
                <a:effectLst/>
              </p:spPr>
              <p:style>
                <a:lnRef idx="2">
                  <a:schemeClr val="accent1"/>
                </a:lnRef>
                <a:fillRef idx="0">
                  <a:schemeClr val="accent1"/>
                </a:fillRef>
                <a:effectRef idx="1">
                  <a:schemeClr val="accent1"/>
                </a:effectRef>
                <a:fontRef idx="minor">
                  <a:schemeClr val="tx1"/>
                </a:fontRef>
              </p:style>
            </p:cxnSp>
            <p:sp>
              <p:nvSpPr>
                <p:cNvPr id="28" name="Freeform 27">
                  <a:extLst>
                    <a:ext uri="{FF2B5EF4-FFF2-40B4-BE49-F238E27FC236}">
                      <a16:creationId xmlns:a16="http://schemas.microsoft.com/office/drawing/2014/main" id="{7EA81499-BCA8-7FA2-76D7-0D74D64495B2}"/>
                    </a:ext>
                  </a:extLst>
                </p:cNvPr>
                <p:cNvSpPr/>
                <p:nvPr/>
              </p:nvSpPr>
              <p:spPr>
                <a:xfrm>
                  <a:off x="1251263" y="3447795"/>
                  <a:ext cx="7534510" cy="1586967"/>
                </a:xfrm>
                <a:custGeom>
                  <a:avLst/>
                  <a:gdLst>
                    <a:gd name="connsiteX0" fmla="*/ 129587 w 6926438"/>
                    <a:gd name="connsiteY0" fmla="*/ 0 h 1587538"/>
                    <a:gd name="connsiteX1" fmla="*/ 6926438 w 6926438"/>
                    <a:gd name="connsiteY1" fmla="*/ 239751 h 1587538"/>
                    <a:gd name="connsiteX2" fmla="*/ 6881083 w 6926438"/>
                    <a:gd name="connsiteY2" fmla="*/ 1587538 h 1587538"/>
                    <a:gd name="connsiteX3" fmla="*/ 0 w 6926438"/>
                    <a:gd name="connsiteY3" fmla="*/ 1289470 h 1587538"/>
                    <a:gd name="connsiteX4" fmla="*/ 129587 w 6926438"/>
                    <a:gd name="connsiteY4" fmla="*/ 0 h 158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438" h="1587538">
                      <a:moveTo>
                        <a:pt x="129587" y="0"/>
                      </a:moveTo>
                      <a:lnTo>
                        <a:pt x="6926438" y="239751"/>
                      </a:lnTo>
                      <a:lnTo>
                        <a:pt x="6881083" y="1587538"/>
                      </a:lnTo>
                      <a:lnTo>
                        <a:pt x="0" y="1289470"/>
                      </a:lnTo>
                      <a:lnTo>
                        <a:pt x="129587"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F32E8159-DF88-3543-CC78-58A0918C7610}"/>
                    </a:ext>
                  </a:extLst>
                </p:cNvPr>
                <p:cNvSpPr/>
                <p:nvPr/>
              </p:nvSpPr>
              <p:spPr>
                <a:xfrm>
                  <a:off x="1387792" y="3550948"/>
                  <a:ext cx="3821232" cy="1229899"/>
                </a:xfrm>
                <a:prstGeom prst="rect">
                  <a:avLst/>
                </a:prstGeom>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Haüy’s principle</a:t>
                  </a:r>
                  <a:endParaRPr lang="en-US" altLang="en-US" sz="1800" i="1">
                    <a:latin typeface="Times" pitchFamily="2" charset="0"/>
                  </a:endParaRPr>
                </a:p>
                <a:p>
                  <a:pPr eaLnBrk="1" hangingPunct="1"/>
                  <a:r>
                    <a:rPr lang="en-US" altLang="en-US" sz="2000" i="1">
                      <a:latin typeface="Times" pitchFamily="2" charset="0"/>
                    </a:rPr>
                    <a:t>Generally</a:t>
                  </a:r>
                  <a:r>
                    <a:rPr lang="en-US" altLang="en-US" sz="1800">
                      <a:latin typeface="Times" pitchFamily="2" charset="0"/>
                    </a:rPr>
                    <a:t>, each crystalline substance has a single characteristic crystallographic form. </a:t>
                  </a:r>
                </a:p>
              </p:txBody>
            </p:sp>
            <p:sp>
              <p:nvSpPr>
                <p:cNvPr id="32793" name="Rectangle 24">
                  <a:extLst>
                    <a:ext uri="{FF2B5EF4-FFF2-40B4-BE49-F238E27FC236}">
                      <a16:creationId xmlns:a16="http://schemas.microsoft.com/office/drawing/2014/main" id="{8046FE84-FA25-C2DF-6500-4545F2D70E13}"/>
                    </a:ext>
                  </a:extLst>
                </p:cNvPr>
                <p:cNvSpPr>
                  <a:spLocks noChangeArrowheads="1"/>
                </p:cNvSpPr>
                <p:nvPr/>
              </p:nvSpPr>
              <p:spPr bwMode="auto">
                <a:xfrm>
                  <a:off x="5434970" y="3437932"/>
                  <a:ext cx="35778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Isomorphous groups.</a:t>
                  </a:r>
                </a:p>
                <a:p>
                  <a:pPr eaLnBrk="1" hangingPunct="1"/>
                  <a:r>
                    <a:rPr lang="en-US" altLang="en-US" sz="1800">
                      <a:latin typeface="Times" pitchFamily="2" charset="0"/>
                    </a:rPr>
                    <a:t>Crystalline substances </a:t>
                  </a:r>
                  <a:r>
                    <a:rPr lang="en-US" altLang="en-US" sz="1800" i="1">
                      <a:latin typeface="Times" pitchFamily="2" charset="0"/>
                    </a:rPr>
                    <a:t>tend to</a:t>
                  </a:r>
                  <a:r>
                    <a:rPr lang="en-US" altLang="en-US" sz="1800">
                      <a:latin typeface="Times" pitchFamily="2" charset="0"/>
                    </a:rPr>
                    <a:t> come in groups with analogous chemical compositions and closely similar crystal forms. </a:t>
                  </a:r>
                </a:p>
              </p:txBody>
            </p:sp>
            <p:sp>
              <p:nvSpPr>
                <p:cNvPr id="29" name="Oval 28">
                  <a:extLst>
                    <a:ext uri="{FF2B5EF4-FFF2-40B4-BE49-F238E27FC236}">
                      <a16:creationId xmlns:a16="http://schemas.microsoft.com/office/drawing/2014/main" id="{3F23CA06-E727-AB8B-59BE-93F591E93D8E}"/>
                    </a:ext>
                  </a:extLst>
                </p:cNvPr>
                <p:cNvSpPr/>
                <p:nvPr/>
              </p:nvSpPr>
              <p:spPr>
                <a:xfrm>
                  <a:off x="3396043" y="1911611"/>
                  <a:ext cx="906490" cy="569722"/>
                </a:xfrm>
                <a:prstGeom prst="ellipse">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32788" name="Picture 26" descr="220px-René_Just_Haüy_2.jpg">
                <a:extLst>
                  <a:ext uri="{FF2B5EF4-FFF2-40B4-BE49-F238E27FC236}">
                    <a16:creationId xmlns:a16="http://schemas.microsoft.com/office/drawing/2014/main" id="{D0216E6D-9222-42A6-1CD5-1C9AB38A07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011" y="1368868"/>
                <a:ext cx="1390681" cy="170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TextBox 20">
                <a:extLst>
                  <a:ext uri="{FF2B5EF4-FFF2-40B4-BE49-F238E27FC236}">
                    <a16:creationId xmlns:a16="http://schemas.microsoft.com/office/drawing/2014/main" id="{19C0EE81-C5E6-6AE6-1BE4-E84327457BE7}"/>
                  </a:ext>
                </a:extLst>
              </p:cNvPr>
              <p:cNvSpPr txBox="1">
                <a:spLocks noChangeArrowheads="1"/>
              </p:cNvSpPr>
              <p:nvPr/>
            </p:nvSpPr>
            <p:spPr bwMode="auto">
              <a:xfrm>
                <a:off x="252695" y="2241992"/>
                <a:ext cx="1056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René </a:t>
                </a:r>
              </a:p>
              <a:p>
                <a:pPr eaLnBrk="1" hangingPunct="1"/>
                <a:r>
                  <a:rPr lang="en-US" altLang="en-US" sz="1400">
                    <a:latin typeface="Times" pitchFamily="2" charset="0"/>
                  </a:rPr>
                  <a:t>Just Haüy</a:t>
                </a:r>
              </a:p>
              <a:p>
                <a:pPr eaLnBrk="1" hangingPunct="1"/>
                <a:r>
                  <a:rPr lang="en-US" altLang="en-US" sz="1400">
                    <a:latin typeface="Times" pitchFamily="2" charset="0"/>
                  </a:rPr>
                  <a:t>1743-1822 </a:t>
                </a:r>
              </a:p>
            </p:txBody>
          </p:sp>
        </p:grpSp>
        <p:sp>
          <p:nvSpPr>
            <p:cNvPr id="32786" name="TextBox 19">
              <a:extLst>
                <a:ext uri="{FF2B5EF4-FFF2-40B4-BE49-F238E27FC236}">
                  <a16:creationId xmlns:a16="http://schemas.microsoft.com/office/drawing/2014/main" id="{A78D52E4-E0F9-AEE5-1A31-DFD18D4C8676}"/>
                </a:ext>
              </a:extLst>
            </p:cNvPr>
            <p:cNvSpPr txBox="1">
              <a:spLocks noChangeArrowheads="1"/>
            </p:cNvSpPr>
            <p:nvPr/>
          </p:nvSpPr>
          <p:spPr bwMode="auto">
            <a:xfrm>
              <a:off x="2870200" y="1789113"/>
              <a:ext cx="1465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Haüy</a:t>
              </a:r>
              <a:r>
                <a:rPr lang="en-US" altLang="ja-JP" sz="1800">
                  <a:latin typeface="Times" pitchFamily="2" charset="0"/>
                </a:rPr>
                <a:t>’s principle</a:t>
              </a:r>
              <a:endParaRPr lang="en-US" altLang="en-US" sz="1800">
                <a:latin typeface="Times" pitchFamily="2" charset="0"/>
              </a:endParaRPr>
            </a:p>
          </p:txBody>
        </p:sp>
      </p:grpSp>
      <p:grpSp>
        <p:nvGrpSpPr>
          <p:cNvPr id="6" name="Group 50">
            <a:extLst>
              <a:ext uri="{FF2B5EF4-FFF2-40B4-BE49-F238E27FC236}">
                <a16:creationId xmlns:a16="http://schemas.microsoft.com/office/drawing/2014/main" id="{8D89D717-1DB9-7CD5-BD27-5EFB89D5EA21}"/>
              </a:ext>
            </a:extLst>
          </p:cNvPr>
          <p:cNvGrpSpPr>
            <a:grpSpLocks/>
          </p:cNvGrpSpPr>
          <p:nvPr/>
        </p:nvGrpSpPr>
        <p:grpSpPr bwMode="auto">
          <a:xfrm>
            <a:off x="388938" y="3894138"/>
            <a:ext cx="7626350" cy="2736850"/>
            <a:chOff x="388761" y="3894326"/>
            <a:chExt cx="7626210" cy="2736890"/>
          </a:xfrm>
        </p:grpSpPr>
        <p:grpSp>
          <p:nvGrpSpPr>
            <p:cNvPr id="32775" name="Group 45">
              <a:extLst>
                <a:ext uri="{FF2B5EF4-FFF2-40B4-BE49-F238E27FC236}">
                  <a16:creationId xmlns:a16="http://schemas.microsoft.com/office/drawing/2014/main" id="{7062A8EA-B30D-0427-87E1-BF2B507E4406}"/>
                </a:ext>
              </a:extLst>
            </p:cNvPr>
            <p:cNvGrpSpPr>
              <a:grpSpLocks/>
            </p:cNvGrpSpPr>
            <p:nvPr/>
          </p:nvGrpSpPr>
          <p:grpSpPr bwMode="auto">
            <a:xfrm>
              <a:off x="583143" y="3894326"/>
              <a:ext cx="1976205" cy="1509780"/>
              <a:chOff x="583143" y="3894326"/>
              <a:chExt cx="1976205" cy="1509780"/>
            </a:xfrm>
          </p:grpSpPr>
          <p:sp>
            <p:nvSpPr>
              <p:cNvPr id="41" name="Oval 40">
                <a:extLst>
                  <a:ext uri="{FF2B5EF4-FFF2-40B4-BE49-F238E27FC236}">
                    <a16:creationId xmlns:a16="http://schemas.microsoft.com/office/drawing/2014/main" id="{F2E5F761-7148-3F56-7688-2E8B51382C64}"/>
                  </a:ext>
                </a:extLst>
              </p:cNvPr>
              <p:cNvSpPr/>
              <p:nvPr/>
            </p:nvSpPr>
            <p:spPr>
              <a:xfrm>
                <a:off x="1326955" y="3894326"/>
                <a:ext cx="1231878" cy="355605"/>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Oval 41">
                <a:extLst>
                  <a:ext uri="{FF2B5EF4-FFF2-40B4-BE49-F238E27FC236}">
                    <a16:creationId xmlns:a16="http://schemas.microsoft.com/office/drawing/2014/main" id="{883DCE99-215D-50A9-B900-A7B9A9684A2A}"/>
                  </a:ext>
                </a:extLst>
              </p:cNvPr>
              <p:cNvSpPr/>
              <p:nvPr/>
            </p:nvSpPr>
            <p:spPr>
              <a:xfrm>
                <a:off x="582432" y="5034168"/>
                <a:ext cx="1211240" cy="36989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2776" name="Group 49">
              <a:extLst>
                <a:ext uri="{FF2B5EF4-FFF2-40B4-BE49-F238E27FC236}">
                  <a16:creationId xmlns:a16="http://schemas.microsoft.com/office/drawing/2014/main" id="{CFB40DAE-3D60-0B83-9BE1-0065D3CE821C}"/>
                </a:ext>
              </a:extLst>
            </p:cNvPr>
            <p:cNvGrpSpPr>
              <a:grpSpLocks/>
            </p:cNvGrpSpPr>
            <p:nvPr/>
          </p:nvGrpSpPr>
          <p:grpSpPr bwMode="auto">
            <a:xfrm>
              <a:off x="388761" y="4198521"/>
              <a:ext cx="7626210" cy="2432695"/>
              <a:chOff x="388761" y="4198521"/>
              <a:chExt cx="7626210" cy="2432695"/>
            </a:xfrm>
          </p:grpSpPr>
          <p:grpSp>
            <p:nvGrpSpPr>
              <p:cNvPr id="32777" name="Group 46">
                <a:extLst>
                  <a:ext uri="{FF2B5EF4-FFF2-40B4-BE49-F238E27FC236}">
                    <a16:creationId xmlns:a16="http://schemas.microsoft.com/office/drawing/2014/main" id="{B9B730C0-627B-15FA-FBEE-C8B93908FF27}"/>
                  </a:ext>
                </a:extLst>
              </p:cNvPr>
              <p:cNvGrpSpPr>
                <a:grpSpLocks/>
              </p:cNvGrpSpPr>
              <p:nvPr/>
            </p:nvGrpSpPr>
            <p:grpSpPr bwMode="auto">
              <a:xfrm>
                <a:off x="388761" y="4198521"/>
                <a:ext cx="5753674" cy="2432695"/>
                <a:chOff x="388761" y="4198521"/>
                <a:chExt cx="5753674" cy="2432695"/>
              </a:xfrm>
            </p:grpSpPr>
            <p:sp>
              <p:nvSpPr>
                <p:cNvPr id="40" name="Freeform 39">
                  <a:extLst>
                    <a:ext uri="{FF2B5EF4-FFF2-40B4-BE49-F238E27FC236}">
                      <a16:creationId xmlns:a16="http://schemas.microsoft.com/office/drawing/2014/main" id="{EBAEB8BE-B647-344D-4511-9F9741D87C5B}"/>
                    </a:ext>
                  </a:extLst>
                </p:cNvPr>
                <p:cNvSpPr/>
                <p:nvPr/>
              </p:nvSpPr>
              <p:spPr>
                <a:xfrm>
                  <a:off x="2695356" y="5151644"/>
                  <a:ext cx="3446400" cy="1450996"/>
                </a:xfrm>
                <a:custGeom>
                  <a:avLst/>
                  <a:gdLst>
                    <a:gd name="connsiteX0" fmla="*/ 123108 w 3447020"/>
                    <a:gd name="connsiteY0" fmla="*/ 0 h 1451463"/>
                    <a:gd name="connsiteX1" fmla="*/ 3447020 w 3447020"/>
                    <a:gd name="connsiteY1" fmla="*/ 45358 h 1451463"/>
                    <a:gd name="connsiteX2" fmla="*/ 3447020 w 3447020"/>
                    <a:gd name="connsiteY2" fmla="*/ 1451463 h 1451463"/>
                    <a:gd name="connsiteX3" fmla="*/ 0 w 3447020"/>
                    <a:gd name="connsiteY3" fmla="*/ 1451463 h 1451463"/>
                    <a:gd name="connsiteX4" fmla="*/ 123108 w 3447020"/>
                    <a:gd name="connsiteY4" fmla="*/ 0 h 145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020" h="1451463">
                      <a:moveTo>
                        <a:pt x="123108" y="0"/>
                      </a:moveTo>
                      <a:lnTo>
                        <a:pt x="3447020" y="45358"/>
                      </a:lnTo>
                      <a:lnTo>
                        <a:pt x="3447020" y="1451463"/>
                      </a:lnTo>
                      <a:lnTo>
                        <a:pt x="0" y="1451463"/>
                      </a:lnTo>
                      <a:lnTo>
                        <a:pt x="123108" y="0"/>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80" name="TextBox 35">
                  <a:extLst>
                    <a:ext uri="{FF2B5EF4-FFF2-40B4-BE49-F238E27FC236}">
                      <a16:creationId xmlns:a16="http://schemas.microsoft.com/office/drawing/2014/main" id="{C0982B83-7AB8-9426-8616-0B90D5B4C6B8}"/>
                    </a:ext>
                  </a:extLst>
                </p:cNvPr>
                <p:cNvSpPr txBox="1">
                  <a:spLocks noChangeArrowheads="1"/>
                </p:cNvSpPr>
                <p:nvPr/>
              </p:nvSpPr>
              <p:spPr bwMode="auto">
                <a:xfrm>
                  <a:off x="388761" y="5034759"/>
                  <a:ext cx="20993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1800">
                      <a:latin typeface="Times" pitchFamily="2" charset="0"/>
                    </a:rPr>
                    <a:t>“</a:t>
                  </a:r>
                  <a:r>
                    <a:rPr lang="en-US" altLang="ja-JP" sz="1800" i="1">
                      <a:latin typeface="Times" pitchFamily="2" charset="0"/>
                    </a:rPr>
                    <a:t>Generally</a:t>
                  </a:r>
                  <a:r>
                    <a:rPr lang="ja-JP" altLang="en-US" sz="1800">
                      <a:latin typeface="Times" pitchFamily="2" charset="0"/>
                    </a:rPr>
                    <a:t>”</a:t>
                  </a:r>
                  <a:r>
                    <a:rPr lang="en-US" altLang="ja-JP" sz="1800">
                      <a:latin typeface="Times" pitchFamily="2" charset="0"/>
                    </a:rPr>
                    <a:t> makes the inference inductive.</a:t>
                  </a:r>
                  <a:endParaRPr lang="en-US" altLang="en-US" sz="1800">
                    <a:latin typeface="Times" pitchFamily="2" charset="0"/>
                  </a:endParaRPr>
                </a:p>
              </p:txBody>
            </p:sp>
            <p:sp>
              <p:nvSpPr>
                <p:cNvPr id="32781" name="Rectangle 38">
                  <a:extLst>
                    <a:ext uri="{FF2B5EF4-FFF2-40B4-BE49-F238E27FC236}">
                      <a16:creationId xmlns:a16="http://schemas.microsoft.com/office/drawing/2014/main" id="{1D73064D-2003-0D25-5507-70ADF5EDE924}"/>
                    </a:ext>
                  </a:extLst>
                </p:cNvPr>
                <p:cNvSpPr>
                  <a:spLocks noChangeArrowheads="1"/>
                </p:cNvSpPr>
                <p:nvPr/>
              </p:nvSpPr>
              <p:spPr bwMode="auto">
                <a:xfrm>
                  <a:off x="2700679" y="5800219"/>
                  <a:ext cx="31566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e.g. Dimorphism</a:t>
                  </a:r>
                </a:p>
                <a:p>
                  <a:pPr eaLnBrk="1" hangingPunct="1"/>
                  <a:r>
                    <a:rPr lang="en-US" altLang="en-US" sz="1200">
                      <a:latin typeface="Times" pitchFamily="2" charset="0"/>
                    </a:rPr>
                    <a:t>Carbon = graphite and diamond.</a:t>
                  </a:r>
                </a:p>
                <a:p>
                  <a:pPr eaLnBrk="1" hangingPunct="1"/>
                  <a:r>
                    <a:rPr lang="en-US" altLang="en-US" sz="1200">
                      <a:latin typeface="Times" pitchFamily="2" charset="0"/>
                    </a:rPr>
                    <a:t>Calcium carbonate = calcite and aragonite.</a:t>
                  </a:r>
                </a:p>
                <a:p>
                  <a:pPr eaLnBrk="1" hangingPunct="1"/>
                  <a:r>
                    <a:rPr lang="en-US" altLang="en-US" sz="1200">
                      <a:latin typeface="Times" pitchFamily="2" charset="0"/>
                    </a:rPr>
                    <a:t>Iron sulphide = pyrite and marcasite </a:t>
                  </a:r>
                </a:p>
              </p:txBody>
            </p:sp>
            <p:cxnSp>
              <p:nvCxnSpPr>
                <p:cNvPr id="44" name="Straight Connector 43">
                  <a:extLst>
                    <a:ext uri="{FF2B5EF4-FFF2-40B4-BE49-F238E27FC236}">
                      <a16:creationId xmlns:a16="http://schemas.microsoft.com/office/drawing/2014/main" id="{9182793D-12E1-17FE-11AD-A1A72716A6DC}"/>
                    </a:ext>
                  </a:extLst>
                </p:cNvPr>
                <p:cNvCxnSpPr>
                  <a:stCxn id="41" idx="3"/>
                  <a:endCxn id="42" idx="0"/>
                </p:cNvCxnSpPr>
                <p:nvPr/>
              </p:nvCxnSpPr>
              <p:spPr>
                <a:xfrm rot="5400000">
                  <a:off x="930075" y="4457901"/>
                  <a:ext cx="836624" cy="3190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2778" name="TextBox 36">
                <a:extLst>
                  <a:ext uri="{FF2B5EF4-FFF2-40B4-BE49-F238E27FC236}">
                    <a16:creationId xmlns:a16="http://schemas.microsoft.com/office/drawing/2014/main" id="{5D1C2CC1-36F8-363A-928C-747E24FF23AD}"/>
                  </a:ext>
                </a:extLst>
              </p:cNvPr>
              <p:cNvSpPr txBox="1">
                <a:spLocks noChangeArrowheads="1"/>
              </p:cNvSpPr>
              <p:nvPr/>
            </p:nvSpPr>
            <p:spPr bwMode="auto">
              <a:xfrm>
                <a:off x="2643581" y="5073638"/>
                <a:ext cx="5371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Inductive risk of polymorphism</a:t>
                </a:r>
              </a:p>
              <a:p>
                <a:pPr eaLnBrk="1" hangingPunct="1"/>
                <a:r>
                  <a:rPr lang="en-US" altLang="en-US" sz="1800">
                    <a:latin typeface="Times" pitchFamily="2" charset="0"/>
                  </a:rPr>
                  <a:t>= multiple crystal forms for same substance.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1DFDE43B-71AB-BFFD-29EA-75D68CE038E1}"/>
              </a:ext>
            </a:extLst>
          </p:cNvPr>
          <p:cNvSpPr>
            <a:spLocks noGrp="1"/>
          </p:cNvSpPr>
          <p:nvPr>
            <p:ph type="title"/>
          </p:nvPr>
        </p:nvSpPr>
        <p:spPr/>
        <p:txBody>
          <a:bodyPr/>
          <a:lstStyle/>
          <a:p>
            <a:r>
              <a:rPr lang="en-US" altLang="en-US" sz="4000">
                <a:latin typeface="Times" pitchFamily="2" charset="0"/>
                <a:ea typeface="ＭＳ Ｐゴシック" panose="020B0600070205080204" pitchFamily="34" charset="-128"/>
              </a:rPr>
              <a:t>Cascade of Warrants.</a:t>
            </a:r>
          </a:p>
        </p:txBody>
      </p:sp>
      <p:sp>
        <p:nvSpPr>
          <p:cNvPr id="33794" name="Content Placeholder 2">
            <a:extLst>
              <a:ext uri="{FF2B5EF4-FFF2-40B4-BE49-F238E27FC236}">
                <a16:creationId xmlns:a16="http://schemas.microsoft.com/office/drawing/2014/main" id="{22188736-0D0E-45E5-9A04-C2BA1350387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3A38F38B-9E39-251E-3ABC-8FE84F3788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D7E5D20-74C1-1B4A-A1B4-4E644EE49C9D}" type="slidenum">
              <a:rPr lang="en-US" altLang="en-US" sz="1200">
                <a:solidFill>
                  <a:srgbClr val="898989"/>
                </a:solidFill>
                <a:latin typeface="Times" pitchFamily="2" charset="0"/>
              </a:rPr>
              <a:pPr eaLnBrk="1" hangingPunct="1"/>
              <a:t>19</a:t>
            </a:fld>
            <a:endParaRPr lang="en-US" altLang="en-US" sz="1200">
              <a:solidFill>
                <a:srgbClr val="898989"/>
              </a:solidFill>
              <a:latin typeface="Times" pitchFamily="2" charset="0"/>
            </a:endParaRPr>
          </a:p>
        </p:txBody>
      </p:sp>
      <p:grpSp>
        <p:nvGrpSpPr>
          <p:cNvPr id="33796" name="Group 10">
            <a:extLst>
              <a:ext uri="{FF2B5EF4-FFF2-40B4-BE49-F238E27FC236}">
                <a16:creationId xmlns:a16="http://schemas.microsoft.com/office/drawing/2014/main" id="{6324F733-0B24-48F5-8B5D-47E03ACF12D8}"/>
              </a:ext>
            </a:extLst>
          </p:cNvPr>
          <p:cNvGrpSpPr>
            <a:grpSpLocks/>
          </p:cNvGrpSpPr>
          <p:nvPr/>
        </p:nvGrpSpPr>
        <p:grpSpPr bwMode="auto">
          <a:xfrm>
            <a:off x="4470400" y="1341438"/>
            <a:ext cx="4529138" cy="1527175"/>
            <a:chOff x="4470760" y="1341314"/>
            <a:chExt cx="4529068" cy="1527570"/>
          </a:xfrm>
        </p:grpSpPr>
        <p:sp>
          <p:nvSpPr>
            <p:cNvPr id="12" name="Freeform 11">
              <a:extLst>
                <a:ext uri="{FF2B5EF4-FFF2-40B4-BE49-F238E27FC236}">
                  <a16:creationId xmlns:a16="http://schemas.microsoft.com/office/drawing/2014/main" id="{5DD0B840-2556-5F5E-5B91-C06A74ABDFED}"/>
                </a:ext>
              </a:extLst>
            </p:cNvPr>
            <p:cNvSpPr/>
            <p:nvPr/>
          </p:nvSpPr>
          <p:spPr>
            <a:xfrm>
              <a:off x="4489810" y="1438176"/>
              <a:ext cx="3959164" cy="1386246"/>
            </a:xfrm>
            <a:custGeom>
              <a:avLst/>
              <a:gdLst>
                <a:gd name="connsiteX0" fmla="*/ 161984 w 3855220"/>
                <a:gd name="connsiteY0" fmla="*/ 0 h 1432024"/>
                <a:gd name="connsiteX1" fmla="*/ 161984 w 3855220"/>
                <a:gd name="connsiteY1" fmla="*/ 0 h 1432024"/>
                <a:gd name="connsiteX2" fmla="*/ 3855220 w 3855220"/>
                <a:gd name="connsiteY2" fmla="*/ 45358 h 1432024"/>
                <a:gd name="connsiteX3" fmla="*/ 3712674 w 3855220"/>
                <a:gd name="connsiteY3" fmla="*/ 1432024 h 1432024"/>
                <a:gd name="connsiteX4" fmla="*/ 0 w 3855220"/>
                <a:gd name="connsiteY4" fmla="*/ 1347787 h 1432024"/>
                <a:gd name="connsiteX5" fmla="*/ 161984 w 3855220"/>
                <a:gd name="connsiteY5" fmla="*/ 0 h 14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220" h="1432024">
                  <a:moveTo>
                    <a:pt x="161984" y="0"/>
                  </a:moveTo>
                  <a:lnTo>
                    <a:pt x="161984" y="0"/>
                  </a:lnTo>
                  <a:lnTo>
                    <a:pt x="3855220" y="45358"/>
                  </a:lnTo>
                  <a:lnTo>
                    <a:pt x="3712674" y="1432024"/>
                  </a:lnTo>
                  <a:lnTo>
                    <a:pt x="0" y="1347787"/>
                  </a:lnTo>
                  <a:lnTo>
                    <a:pt x="161984"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12" name="TextBox 12">
              <a:extLst>
                <a:ext uri="{FF2B5EF4-FFF2-40B4-BE49-F238E27FC236}">
                  <a16:creationId xmlns:a16="http://schemas.microsoft.com/office/drawing/2014/main" id="{09E3412D-38D6-9D38-24B2-793D7AB22B7E}"/>
                </a:ext>
              </a:extLst>
            </p:cNvPr>
            <p:cNvSpPr txBox="1">
              <a:spLocks noChangeArrowheads="1"/>
            </p:cNvSpPr>
            <p:nvPr/>
          </p:nvSpPr>
          <p:spPr bwMode="auto">
            <a:xfrm>
              <a:off x="4503158" y="1347787"/>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This </a:t>
              </a:r>
              <a:r>
                <a:rPr lang="en-US" altLang="en-US" sz="1800">
                  <a:latin typeface="Times" pitchFamily="2" charset="0"/>
                </a:rPr>
                <a:t>sample of Radium Chloride</a:t>
              </a:r>
            </a:p>
          </p:txBody>
        </p:sp>
        <p:sp>
          <p:nvSpPr>
            <p:cNvPr id="33813" name="TextBox 13">
              <a:extLst>
                <a:ext uri="{FF2B5EF4-FFF2-40B4-BE49-F238E27FC236}">
                  <a16:creationId xmlns:a16="http://schemas.microsoft.com/office/drawing/2014/main" id="{3AA16183-F4F5-6654-C619-254C3D282E0B}"/>
                </a:ext>
              </a:extLst>
            </p:cNvPr>
            <p:cNvSpPr txBox="1">
              <a:spLocks noChangeArrowheads="1"/>
            </p:cNvSpPr>
            <p:nvPr/>
          </p:nvSpPr>
          <p:spPr bwMode="auto">
            <a:xfrm>
              <a:off x="6284982" y="1503302"/>
              <a:ext cx="49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has</a:t>
              </a:r>
            </a:p>
          </p:txBody>
        </p:sp>
        <p:sp>
          <p:nvSpPr>
            <p:cNvPr id="33814" name="TextBox 14">
              <a:extLst>
                <a:ext uri="{FF2B5EF4-FFF2-40B4-BE49-F238E27FC236}">
                  <a16:creationId xmlns:a16="http://schemas.microsoft.com/office/drawing/2014/main" id="{15875CD1-8C06-4ED8-5429-6BE4604865AF}"/>
                </a:ext>
              </a:extLst>
            </p:cNvPr>
            <p:cNvSpPr txBox="1">
              <a:spLocks noChangeArrowheads="1"/>
            </p:cNvSpPr>
            <p:nvPr/>
          </p:nvSpPr>
          <p:spPr bwMode="auto">
            <a:xfrm>
              <a:off x="6816284" y="1341314"/>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cxnSp>
          <p:nvCxnSpPr>
            <p:cNvPr id="16" name="Straight Connector 15">
              <a:extLst>
                <a:ext uri="{FF2B5EF4-FFF2-40B4-BE49-F238E27FC236}">
                  <a16:creationId xmlns:a16="http://schemas.microsoft.com/office/drawing/2014/main" id="{7A04F8BA-7D0B-2E65-40BB-F56DD39936AB}"/>
                </a:ext>
              </a:extLst>
            </p:cNvPr>
            <p:cNvCxnSpPr/>
            <p:nvPr/>
          </p:nvCxnSpPr>
          <p:spPr>
            <a:xfrm>
              <a:off x="4470760" y="2132093"/>
              <a:ext cx="41591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816" name="TextBox 16">
              <a:extLst>
                <a:ext uri="{FF2B5EF4-FFF2-40B4-BE49-F238E27FC236}">
                  <a16:creationId xmlns:a16="http://schemas.microsoft.com/office/drawing/2014/main" id="{9FB88D55-DEE4-0218-3887-17987CBC8D88}"/>
                </a:ext>
              </a:extLst>
            </p:cNvPr>
            <p:cNvSpPr txBox="1">
              <a:spLocks noChangeArrowheads="1"/>
            </p:cNvSpPr>
            <p:nvPr/>
          </p:nvSpPr>
          <p:spPr bwMode="auto">
            <a:xfrm>
              <a:off x="4496678" y="2222553"/>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All </a:t>
              </a:r>
              <a:r>
                <a:rPr lang="en-US" altLang="en-US" sz="1800">
                  <a:latin typeface="Times" pitchFamily="2" charset="0"/>
                </a:rPr>
                <a:t>samples of Radium Chloride</a:t>
              </a:r>
            </a:p>
          </p:txBody>
        </p:sp>
        <p:sp>
          <p:nvSpPr>
            <p:cNvPr id="33817" name="TextBox 17">
              <a:extLst>
                <a:ext uri="{FF2B5EF4-FFF2-40B4-BE49-F238E27FC236}">
                  <a16:creationId xmlns:a16="http://schemas.microsoft.com/office/drawing/2014/main" id="{B63103E1-727B-ACA0-C927-3078ABB25F36}"/>
                </a:ext>
              </a:extLst>
            </p:cNvPr>
            <p:cNvSpPr txBox="1">
              <a:spLocks noChangeArrowheads="1"/>
            </p:cNvSpPr>
            <p:nvPr/>
          </p:nvSpPr>
          <p:spPr bwMode="auto">
            <a:xfrm>
              <a:off x="6278502" y="2378068"/>
              <a:ext cx="620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have</a:t>
              </a:r>
            </a:p>
          </p:txBody>
        </p:sp>
        <p:sp>
          <p:nvSpPr>
            <p:cNvPr id="33818" name="TextBox 18">
              <a:extLst>
                <a:ext uri="{FF2B5EF4-FFF2-40B4-BE49-F238E27FC236}">
                  <a16:creationId xmlns:a16="http://schemas.microsoft.com/office/drawing/2014/main" id="{A313C6A7-ABBB-37A4-00F4-DC03D3DD2D0D}"/>
                </a:ext>
              </a:extLst>
            </p:cNvPr>
            <p:cNvSpPr txBox="1">
              <a:spLocks noChangeArrowheads="1"/>
            </p:cNvSpPr>
            <p:nvPr/>
          </p:nvSpPr>
          <p:spPr bwMode="auto">
            <a:xfrm>
              <a:off x="6809804" y="2216080"/>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grpSp>
      <p:grpSp>
        <p:nvGrpSpPr>
          <p:cNvPr id="3" name="Group 53">
            <a:extLst>
              <a:ext uri="{FF2B5EF4-FFF2-40B4-BE49-F238E27FC236}">
                <a16:creationId xmlns:a16="http://schemas.microsoft.com/office/drawing/2014/main" id="{5C4E21AE-3313-F197-F1D1-579050B0B759}"/>
              </a:ext>
            </a:extLst>
          </p:cNvPr>
          <p:cNvGrpSpPr>
            <a:grpSpLocks/>
          </p:cNvGrpSpPr>
          <p:nvPr/>
        </p:nvGrpSpPr>
        <p:grpSpPr bwMode="auto">
          <a:xfrm>
            <a:off x="2390775" y="1803400"/>
            <a:ext cx="6046788" cy="2378075"/>
            <a:chOff x="2391317" y="1802780"/>
            <a:chExt cx="6046439" cy="2378927"/>
          </a:xfrm>
        </p:grpSpPr>
        <p:grpSp>
          <p:nvGrpSpPr>
            <p:cNvPr id="33803" name="Group 47">
              <a:extLst>
                <a:ext uri="{FF2B5EF4-FFF2-40B4-BE49-F238E27FC236}">
                  <a16:creationId xmlns:a16="http://schemas.microsoft.com/office/drawing/2014/main" id="{99EBD612-24AF-BCD4-3AAF-201E0B57B44B}"/>
                </a:ext>
              </a:extLst>
            </p:cNvPr>
            <p:cNvGrpSpPr>
              <a:grpSpLocks/>
            </p:cNvGrpSpPr>
            <p:nvPr/>
          </p:nvGrpSpPr>
          <p:grpSpPr bwMode="auto">
            <a:xfrm>
              <a:off x="2391317" y="3164352"/>
              <a:ext cx="6046439" cy="1017355"/>
              <a:chOff x="1610732" y="3164352"/>
              <a:chExt cx="6046439" cy="1017355"/>
            </a:xfrm>
          </p:grpSpPr>
          <p:sp>
            <p:nvSpPr>
              <p:cNvPr id="46" name="Freeform 45">
                <a:extLst>
                  <a:ext uri="{FF2B5EF4-FFF2-40B4-BE49-F238E27FC236}">
                    <a16:creationId xmlns:a16="http://schemas.microsoft.com/office/drawing/2014/main" id="{51B91E41-8C0D-546E-857A-7CE53FEE4559}"/>
                  </a:ext>
                </a:extLst>
              </p:cNvPr>
              <p:cNvSpPr/>
              <p:nvPr/>
            </p:nvSpPr>
            <p:spPr>
              <a:xfrm>
                <a:off x="1610732" y="3171696"/>
                <a:ext cx="6046439" cy="1010011"/>
              </a:xfrm>
              <a:custGeom>
                <a:avLst/>
                <a:gdLst>
                  <a:gd name="connsiteX0" fmla="*/ 68146 w 6653561"/>
                  <a:gd name="connsiteY0" fmla="*/ 0 h 1009805"/>
                  <a:gd name="connsiteX1" fmla="*/ 6653561 w 6653561"/>
                  <a:gd name="connsiteY1" fmla="*/ 173464 h 1009805"/>
                  <a:gd name="connsiteX2" fmla="*/ 6573024 w 6653561"/>
                  <a:gd name="connsiteY2" fmla="*/ 1009805 h 1009805"/>
                  <a:gd name="connsiteX3" fmla="*/ 0 w 6653561"/>
                  <a:gd name="connsiteY3" fmla="*/ 848732 h 1009805"/>
                  <a:gd name="connsiteX4" fmla="*/ 68146 w 6653561"/>
                  <a:gd name="connsiteY4" fmla="*/ 0 h 100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561" h="1009805">
                    <a:moveTo>
                      <a:pt x="68146" y="0"/>
                    </a:moveTo>
                    <a:lnTo>
                      <a:pt x="6653561" y="173464"/>
                    </a:lnTo>
                    <a:lnTo>
                      <a:pt x="6573024" y="1009805"/>
                    </a:lnTo>
                    <a:lnTo>
                      <a:pt x="0" y="848732"/>
                    </a:lnTo>
                    <a:lnTo>
                      <a:pt x="68146"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7" name="TextBox 15">
                <a:extLst>
                  <a:ext uri="{FF2B5EF4-FFF2-40B4-BE49-F238E27FC236}">
                    <a16:creationId xmlns:a16="http://schemas.microsoft.com/office/drawing/2014/main" id="{C88D35F2-E083-8060-8252-B9057C594FA3}"/>
                  </a:ext>
                </a:extLst>
              </p:cNvPr>
              <p:cNvSpPr txBox="1">
                <a:spLocks noChangeArrowheads="1"/>
              </p:cNvSpPr>
              <p:nvPr/>
            </p:nvSpPr>
            <p:spPr bwMode="auto">
              <a:xfrm>
                <a:off x="1716397" y="3164352"/>
                <a:ext cx="2154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Some </a:t>
                </a:r>
                <a:r>
                  <a:rPr lang="en-US" altLang="en-US">
                    <a:latin typeface="Times" pitchFamily="2" charset="0"/>
                  </a:rPr>
                  <a:t>A</a:t>
                </a:r>
                <a:r>
                  <a:rPr lang="en-US" altLang="ja-JP">
                    <a:latin typeface="Times" pitchFamily="2" charset="0"/>
                  </a:rPr>
                  <a:t>’s are B.</a:t>
                </a:r>
                <a:endParaRPr lang="en-US" altLang="en-US">
                  <a:latin typeface="Times" pitchFamily="2" charset="0"/>
                </a:endParaRPr>
              </a:p>
            </p:txBody>
          </p:sp>
          <p:sp>
            <p:nvSpPr>
              <p:cNvPr id="33808" name="TextBox 16">
                <a:extLst>
                  <a:ext uri="{FF2B5EF4-FFF2-40B4-BE49-F238E27FC236}">
                    <a16:creationId xmlns:a16="http://schemas.microsoft.com/office/drawing/2014/main" id="{99CEB201-E3E6-ABF2-D160-A69134132C6D}"/>
                  </a:ext>
                </a:extLst>
              </p:cNvPr>
              <p:cNvSpPr txBox="1">
                <a:spLocks noChangeArrowheads="1"/>
              </p:cNvSpPr>
              <p:nvPr/>
            </p:nvSpPr>
            <p:spPr bwMode="auto">
              <a:xfrm>
                <a:off x="1794184" y="3637427"/>
                <a:ext cx="184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All </a:t>
                </a:r>
                <a:r>
                  <a:rPr lang="en-US" altLang="en-US">
                    <a:latin typeface="Times" pitchFamily="2" charset="0"/>
                  </a:rPr>
                  <a:t>A</a:t>
                </a:r>
                <a:r>
                  <a:rPr lang="en-US" altLang="ja-JP">
                    <a:latin typeface="Times" pitchFamily="2" charset="0"/>
                  </a:rPr>
                  <a:t>’s are B.</a:t>
                </a:r>
                <a:endParaRPr lang="en-US" altLang="en-US">
                  <a:latin typeface="Times" pitchFamily="2" charset="0"/>
                </a:endParaRPr>
              </a:p>
            </p:txBody>
          </p:sp>
          <p:cxnSp>
            <p:nvCxnSpPr>
              <p:cNvPr id="39" name="Straight Connector 38">
                <a:extLst>
                  <a:ext uri="{FF2B5EF4-FFF2-40B4-BE49-F238E27FC236}">
                    <a16:creationId xmlns:a16="http://schemas.microsoft.com/office/drawing/2014/main" id="{B1423D9C-FB45-1B8B-2C8A-80DD72A28F46}"/>
                  </a:ext>
                </a:extLst>
              </p:cNvPr>
              <p:cNvCxnSpPr/>
              <p:nvPr/>
            </p:nvCxnSpPr>
            <p:spPr bwMode="auto">
              <a:xfrm>
                <a:off x="1783760" y="3648116"/>
                <a:ext cx="2181099" cy="15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810" name="TextBox 42">
                <a:extLst>
                  <a:ext uri="{FF2B5EF4-FFF2-40B4-BE49-F238E27FC236}">
                    <a16:creationId xmlns:a16="http://schemas.microsoft.com/office/drawing/2014/main" id="{A72852E4-5F31-E159-F233-DF5F49C19DF6}"/>
                  </a:ext>
                </a:extLst>
              </p:cNvPr>
              <p:cNvSpPr txBox="1">
                <a:spLocks noChangeArrowheads="1"/>
              </p:cNvSpPr>
              <p:nvPr/>
            </p:nvSpPr>
            <p:spPr bwMode="auto">
              <a:xfrm>
                <a:off x="4132146" y="3277219"/>
                <a:ext cx="34798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if</a:t>
                </a:r>
              </a:p>
              <a:p>
                <a:pPr eaLnBrk="1" hangingPunct="1"/>
                <a:r>
                  <a:rPr lang="en-US" altLang="en-US" sz="1600">
                    <a:latin typeface="Times" pitchFamily="2" charset="0"/>
                  </a:rPr>
                  <a:t>A = pure crystalline substance</a:t>
                </a:r>
              </a:p>
              <a:p>
                <a:pPr eaLnBrk="1" hangingPunct="1"/>
                <a:r>
                  <a:rPr lang="en-US" altLang="en-US" sz="1600">
                    <a:latin typeface="Times" pitchFamily="2" charset="0"/>
                  </a:rPr>
                  <a:t>B = one of seven crystallographic forms</a:t>
                </a:r>
              </a:p>
            </p:txBody>
          </p:sp>
        </p:grpSp>
        <p:sp>
          <p:nvSpPr>
            <p:cNvPr id="50" name="Bent Arrow 49">
              <a:extLst>
                <a:ext uri="{FF2B5EF4-FFF2-40B4-BE49-F238E27FC236}">
                  <a16:creationId xmlns:a16="http://schemas.microsoft.com/office/drawing/2014/main" id="{41ECC9CC-44A1-03E8-758B-85BE7D3379CD}"/>
                </a:ext>
              </a:extLst>
            </p:cNvPr>
            <p:cNvSpPr/>
            <p:nvPr/>
          </p:nvSpPr>
          <p:spPr>
            <a:xfrm>
              <a:off x="3004057" y="1802780"/>
              <a:ext cx="1288976" cy="1195816"/>
            </a:xfrm>
            <a:prstGeom prst="bentArrow">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3805" name="TextBox 50">
              <a:extLst>
                <a:ext uri="{FF2B5EF4-FFF2-40B4-BE49-F238E27FC236}">
                  <a16:creationId xmlns:a16="http://schemas.microsoft.com/office/drawing/2014/main" id="{B34E2AC3-78BD-2D1D-5CE9-D17053AC489B}"/>
                </a:ext>
              </a:extLst>
            </p:cNvPr>
            <p:cNvSpPr txBox="1">
              <a:spLocks noChangeArrowheads="1"/>
            </p:cNvSpPr>
            <p:nvPr/>
          </p:nvSpPr>
          <p:spPr bwMode="auto">
            <a:xfrm>
              <a:off x="2701074" y="2217854"/>
              <a:ext cx="97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warrants</a:t>
              </a:r>
            </a:p>
          </p:txBody>
        </p:sp>
      </p:grpSp>
      <p:grpSp>
        <p:nvGrpSpPr>
          <p:cNvPr id="5" name="Group 54">
            <a:extLst>
              <a:ext uri="{FF2B5EF4-FFF2-40B4-BE49-F238E27FC236}">
                <a16:creationId xmlns:a16="http://schemas.microsoft.com/office/drawing/2014/main" id="{FF5045EB-129D-6BB2-C883-4FCFBDDAD88F}"/>
              </a:ext>
            </a:extLst>
          </p:cNvPr>
          <p:cNvGrpSpPr>
            <a:grpSpLocks/>
          </p:cNvGrpSpPr>
          <p:nvPr/>
        </p:nvGrpSpPr>
        <p:grpSpPr bwMode="auto">
          <a:xfrm>
            <a:off x="393700" y="3363913"/>
            <a:ext cx="2990850" cy="2112962"/>
            <a:chOff x="393700" y="3363951"/>
            <a:chExt cx="2991073" cy="2112536"/>
          </a:xfrm>
        </p:grpSpPr>
        <p:sp>
          <p:nvSpPr>
            <p:cNvPr id="49" name="Freeform 48">
              <a:extLst>
                <a:ext uri="{FF2B5EF4-FFF2-40B4-BE49-F238E27FC236}">
                  <a16:creationId xmlns:a16="http://schemas.microsoft.com/office/drawing/2014/main" id="{F41A12A8-1CF9-F591-912C-9B859E8C7D45}"/>
                </a:ext>
              </a:extLst>
            </p:cNvPr>
            <p:cNvSpPr/>
            <p:nvPr/>
          </p:nvSpPr>
          <p:spPr>
            <a:xfrm>
              <a:off x="495308" y="4740036"/>
              <a:ext cx="2806909" cy="736451"/>
            </a:xfrm>
            <a:custGeom>
              <a:avLst/>
              <a:gdLst>
                <a:gd name="connsiteX0" fmla="*/ 61952 w 2806391"/>
                <a:gd name="connsiteY0" fmla="*/ 0 h 737219"/>
                <a:gd name="connsiteX1" fmla="*/ 2806391 w 2806391"/>
                <a:gd name="connsiteY1" fmla="*/ 24780 h 737219"/>
                <a:gd name="connsiteX2" fmla="*/ 2701074 w 2806391"/>
                <a:gd name="connsiteY2" fmla="*/ 737219 h 737219"/>
                <a:gd name="connsiteX3" fmla="*/ 0 w 2806391"/>
                <a:gd name="connsiteY3" fmla="*/ 700049 h 737219"/>
                <a:gd name="connsiteX4" fmla="*/ 61952 w 2806391"/>
                <a:gd name="connsiteY4" fmla="*/ 0 h 737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391" h="737219">
                  <a:moveTo>
                    <a:pt x="61952" y="0"/>
                  </a:moveTo>
                  <a:lnTo>
                    <a:pt x="2806391" y="24780"/>
                  </a:lnTo>
                  <a:lnTo>
                    <a:pt x="2701074" y="737219"/>
                  </a:lnTo>
                  <a:lnTo>
                    <a:pt x="0" y="700049"/>
                  </a:lnTo>
                  <a:lnTo>
                    <a:pt x="61952" y="0"/>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0" name="Rectangle 44">
              <a:extLst>
                <a:ext uri="{FF2B5EF4-FFF2-40B4-BE49-F238E27FC236}">
                  <a16:creationId xmlns:a16="http://schemas.microsoft.com/office/drawing/2014/main" id="{A60A3683-2987-01BB-A1EA-B66DA8BEDA4B}"/>
                </a:ext>
              </a:extLst>
            </p:cNvPr>
            <p:cNvSpPr>
              <a:spLocks noChangeArrowheads="1"/>
            </p:cNvSpPr>
            <p:nvPr/>
          </p:nvSpPr>
          <p:spPr bwMode="auto">
            <a:xfrm>
              <a:off x="393700" y="4786919"/>
              <a:ext cx="299107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Haüy</a:t>
              </a:r>
              <a:r>
                <a:rPr lang="en-US" altLang="ja-JP" sz="3200">
                  <a:latin typeface="Times" pitchFamily="2" charset="0"/>
                </a:rPr>
                <a:t>’s principle</a:t>
              </a:r>
              <a:endParaRPr lang="en-US" altLang="en-US" sz="3200" i="1">
                <a:latin typeface="Times" pitchFamily="2" charset="0"/>
              </a:endParaRPr>
            </a:p>
          </p:txBody>
        </p:sp>
        <p:sp>
          <p:nvSpPr>
            <p:cNvPr id="52" name="Bent Arrow 51">
              <a:extLst>
                <a:ext uri="{FF2B5EF4-FFF2-40B4-BE49-F238E27FC236}">
                  <a16:creationId xmlns:a16="http://schemas.microsoft.com/office/drawing/2014/main" id="{48EAB13F-0C43-58E2-F3C0-2A635D335FE7}"/>
                </a:ext>
              </a:extLst>
            </p:cNvPr>
            <p:cNvSpPr/>
            <p:nvPr/>
          </p:nvSpPr>
          <p:spPr>
            <a:xfrm>
              <a:off x="1035098" y="3363951"/>
              <a:ext cx="1287559" cy="1195146"/>
            </a:xfrm>
            <a:prstGeom prst="bentArrow">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3802" name="TextBox 52">
              <a:extLst>
                <a:ext uri="{FF2B5EF4-FFF2-40B4-BE49-F238E27FC236}">
                  <a16:creationId xmlns:a16="http://schemas.microsoft.com/office/drawing/2014/main" id="{65B75CA8-75D1-F2BD-90A7-4C38BDE1AF68}"/>
                </a:ext>
              </a:extLst>
            </p:cNvPr>
            <p:cNvSpPr txBox="1">
              <a:spLocks noChangeArrowheads="1"/>
            </p:cNvSpPr>
            <p:nvPr/>
          </p:nvSpPr>
          <p:spPr bwMode="auto">
            <a:xfrm>
              <a:off x="731025" y="3779025"/>
              <a:ext cx="97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warrants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B24C-5AB8-C946-8359-3DEBCCD78835}"/>
              </a:ext>
            </a:extLst>
          </p:cNvPr>
          <p:cNvSpPr>
            <a:spLocks noGrp="1"/>
          </p:cNvSpPr>
          <p:nvPr>
            <p:ph type="title"/>
          </p:nvPr>
        </p:nvSpPr>
        <p:spPr/>
        <p:txBody>
          <a:bodyPr/>
          <a:lstStyle/>
          <a:p>
            <a:r>
              <a:rPr lang="en-US" dirty="0"/>
              <a:t>Material Theory of Induction</a:t>
            </a:r>
          </a:p>
        </p:txBody>
      </p:sp>
      <p:sp>
        <p:nvSpPr>
          <p:cNvPr id="4" name="Slide Number Placeholder 3">
            <a:extLst>
              <a:ext uri="{FF2B5EF4-FFF2-40B4-BE49-F238E27FC236}">
                <a16:creationId xmlns:a16="http://schemas.microsoft.com/office/drawing/2014/main" id="{11165113-23E8-A841-A985-EDE6C955E5F5}"/>
              </a:ext>
            </a:extLst>
          </p:cNvPr>
          <p:cNvSpPr>
            <a:spLocks noGrp="1"/>
          </p:cNvSpPr>
          <p:nvPr>
            <p:ph type="sldNum" sz="quarter" idx="12"/>
          </p:nvPr>
        </p:nvSpPr>
        <p:spPr/>
        <p:txBody>
          <a:bodyPr/>
          <a:lstStyle/>
          <a:p>
            <a:fld id="{5390D693-358E-334A-82FF-ACAA83A925CB}" type="slidenum">
              <a:rPr lang="en-US" sz="1600" smtClean="0">
                <a:latin typeface="Times New Roman" panose="02020603050405020304" pitchFamily="18" charset="0"/>
                <a:cs typeface="Times New Roman" panose="02020603050405020304" pitchFamily="18" charset="0"/>
              </a:rPr>
              <a:t>2</a:t>
            </a:fld>
            <a:endParaRPr lang="en-US" sz="1600"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9E31B039-1DAA-8B43-84D5-60DD0C13EE95}"/>
              </a:ext>
            </a:extLst>
          </p:cNvPr>
          <p:cNvPicPr>
            <a:picLocks noGrp="1" noChangeAspect="1"/>
          </p:cNvPicPr>
          <p:nvPr>
            <p:ph idx="1"/>
          </p:nvPr>
        </p:nvPicPr>
        <p:blipFill>
          <a:blip r:embed="rId2">
            <a:alphaModFix/>
          </a:blip>
          <a:stretch>
            <a:fillRect/>
          </a:stretch>
        </p:blipFill>
        <p:spPr>
          <a:xfrm>
            <a:off x="228601" y="356746"/>
            <a:ext cx="8664774" cy="5764654"/>
          </a:xfrm>
        </p:spPr>
      </p:pic>
    </p:spTree>
    <p:extLst>
      <p:ext uri="{BB962C8B-B14F-4D97-AF65-F5344CB8AC3E}">
        <p14:creationId xmlns:p14="http://schemas.microsoft.com/office/powerpoint/2010/main" val="175600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51BFD692-3C44-AD89-22C5-891AC8726BA3}"/>
              </a:ext>
            </a:extLst>
          </p:cNvPr>
          <p:cNvSpPr/>
          <p:nvPr/>
        </p:nvSpPr>
        <p:spPr>
          <a:xfrm>
            <a:off x="3022600" y="1270000"/>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itle 1">
            <a:extLst>
              <a:ext uri="{FF2B5EF4-FFF2-40B4-BE49-F238E27FC236}">
                <a16:creationId xmlns:a16="http://schemas.microsoft.com/office/drawing/2014/main" id="{2C4C185D-33E6-D2AA-3283-0DE62A8B9F0E}"/>
              </a:ext>
            </a:extLst>
          </p:cNvPr>
          <p:cNvSpPr>
            <a:spLocks noGrp="1"/>
          </p:cNvSpPr>
          <p:nvPr>
            <p:ph type="title"/>
          </p:nvPr>
        </p:nvSpPr>
        <p:spPr>
          <a:xfrm>
            <a:off x="1636713" y="2879725"/>
            <a:ext cx="4535487" cy="1003300"/>
          </a:xfrm>
        </p:spPr>
        <p:txBody>
          <a:bodyPr/>
          <a:lstStyle/>
          <a:p>
            <a:pPr algn="r"/>
            <a:r>
              <a:rPr lang="en-US" altLang="en-US" sz="6000">
                <a:latin typeface="Times" pitchFamily="2" charset="0"/>
                <a:ea typeface="ＭＳ Ｐゴシック" panose="020B0600070205080204" pitchFamily="34" charset="-128"/>
              </a:rPr>
              <a:t>Generalizing</a:t>
            </a:r>
          </a:p>
        </p:txBody>
      </p:sp>
      <p:sp>
        <p:nvSpPr>
          <p:cNvPr id="34819" name="Content Placeholder 2">
            <a:extLst>
              <a:ext uri="{FF2B5EF4-FFF2-40B4-BE49-F238E27FC236}">
                <a16:creationId xmlns:a16="http://schemas.microsoft.com/office/drawing/2014/main" id="{A4E5AC3F-F4C7-6180-E5A0-B5FFFF0491A2}"/>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A399CF13-84A2-E82F-A86B-7758EFD3BD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B6908AB-11B1-AD4A-969B-CD10F39FDE1B}" type="slidenum">
              <a:rPr lang="en-US" altLang="en-US" sz="1200">
                <a:solidFill>
                  <a:srgbClr val="898989"/>
                </a:solidFill>
                <a:latin typeface="Times" pitchFamily="2" charset="0"/>
              </a:rPr>
              <a:pPr eaLnBrk="1" hangingPunct="1"/>
              <a:t>20</a:t>
            </a:fld>
            <a:endParaRPr lang="en-US" altLang="en-US" sz="1200">
              <a:solidFill>
                <a:srgbClr val="898989"/>
              </a:solidFill>
              <a:latin typeface="Times"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99E21DC-9806-096C-400C-F84B28232392}"/>
              </a:ext>
            </a:extLst>
          </p:cNvPr>
          <p:cNvSpPr>
            <a:spLocks noGrp="1"/>
          </p:cNvSpPr>
          <p:nvPr>
            <p:ph type="title"/>
          </p:nvPr>
        </p:nvSpPr>
        <p:spPr>
          <a:xfrm>
            <a:off x="3340100" y="268288"/>
            <a:ext cx="5083175" cy="1003300"/>
          </a:xfrm>
        </p:spPr>
        <p:txBody>
          <a:bodyPr/>
          <a:lstStyle/>
          <a:p>
            <a:pPr algn="ctr"/>
            <a:r>
              <a:rPr lang="en-US" altLang="en-US">
                <a:latin typeface="Times" pitchFamily="2" charset="0"/>
                <a:ea typeface="ＭＳ Ｐゴシック" panose="020B0600070205080204" pitchFamily="34" charset="-128"/>
              </a:rPr>
              <a:t>Deduction</a:t>
            </a:r>
          </a:p>
        </p:txBody>
      </p:sp>
      <p:sp>
        <p:nvSpPr>
          <p:cNvPr id="35842" name="Content Placeholder 2">
            <a:extLst>
              <a:ext uri="{FF2B5EF4-FFF2-40B4-BE49-F238E27FC236}">
                <a16:creationId xmlns:a16="http://schemas.microsoft.com/office/drawing/2014/main" id="{222A9111-0E84-80FB-20AB-0888B655135A}"/>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4A4E510F-F8D1-4445-ED5A-D803CFB16D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684FA0F-66AC-D349-9731-4F06348592C5}" type="slidenum">
              <a:rPr lang="en-US" altLang="en-US" sz="1200">
                <a:solidFill>
                  <a:srgbClr val="898989"/>
                </a:solidFill>
                <a:latin typeface="Times" pitchFamily="2" charset="0"/>
              </a:rPr>
              <a:pPr eaLnBrk="1" hangingPunct="1"/>
              <a:t>21</a:t>
            </a:fld>
            <a:endParaRPr lang="en-US" altLang="en-US" sz="1200">
              <a:solidFill>
                <a:srgbClr val="898989"/>
              </a:solidFill>
              <a:latin typeface="Times" pitchFamily="2" charset="0"/>
            </a:endParaRPr>
          </a:p>
        </p:txBody>
      </p:sp>
      <p:grpSp>
        <p:nvGrpSpPr>
          <p:cNvPr id="35844" name="Group 41">
            <a:extLst>
              <a:ext uri="{FF2B5EF4-FFF2-40B4-BE49-F238E27FC236}">
                <a16:creationId xmlns:a16="http://schemas.microsoft.com/office/drawing/2014/main" id="{D1321229-AF14-84BB-5D76-E9789553E110}"/>
              </a:ext>
            </a:extLst>
          </p:cNvPr>
          <p:cNvGrpSpPr>
            <a:grpSpLocks/>
          </p:cNvGrpSpPr>
          <p:nvPr/>
        </p:nvGrpSpPr>
        <p:grpSpPr bwMode="auto">
          <a:xfrm>
            <a:off x="4132263" y="1657350"/>
            <a:ext cx="1814512" cy="646113"/>
            <a:chOff x="4132146" y="1656964"/>
            <a:chExt cx="1815171" cy="646331"/>
          </a:xfrm>
        </p:grpSpPr>
        <p:sp>
          <p:nvSpPr>
            <p:cNvPr id="19" name="Freeform 18">
              <a:extLst>
                <a:ext uri="{FF2B5EF4-FFF2-40B4-BE49-F238E27FC236}">
                  <a16:creationId xmlns:a16="http://schemas.microsoft.com/office/drawing/2014/main" id="{A385CE68-DB76-BEF7-EECE-CE82A8C56590}"/>
                </a:ext>
              </a:extLst>
            </p:cNvPr>
            <p:cNvSpPr/>
            <p:nvPr/>
          </p:nvSpPr>
          <p:spPr bwMode="auto">
            <a:xfrm>
              <a:off x="4219490" y="1709370"/>
              <a:ext cx="1665893" cy="589161"/>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78" name="TextBox 4">
              <a:extLst>
                <a:ext uri="{FF2B5EF4-FFF2-40B4-BE49-F238E27FC236}">
                  <a16:creationId xmlns:a16="http://schemas.microsoft.com/office/drawing/2014/main" id="{00BFCC0B-ACA4-DA7E-AB50-B9365D9A77F1}"/>
                </a:ext>
              </a:extLst>
            </p:cNvPr>
            <p:cNvSpPr txBox="1">
              <a:spLocks noChangeArrowheads="1"/>
            </p:cNvSpPr>
            <p:nvPr/>
          </p:nvSpPr>
          <p:spPr bwMode="auto">
            <a:xfrm>
              <a:off x="4132146" y="1656964"/>
              <a:ext cx="181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past</a:t>
              </a:r>
            </a:p>
            <a:p>
              <a:pPr algn="r" eaLnBrk="1" hangingPunct="1"/>
              <a:r>
                <a:rPr lang="en-US" altLang="en-US" sz="1800">
                  <a:latin typeface="Times" pitchFamily="2" charset="0"/>
                </a:rPr>
                <a:t>have been snowy.</a:t>
              </a:r>
            </a:p>
          </p:txBody>
        </p:sp>
      </p:grpSp>
      <p:sp>
        <p:nvSpPr>
          <p:cNvPr id="35845" name="TextBox 5">
            <a:extLst>
              <a:ext uri="{FF2B5EF4-FFF2-40B4-BE49-F238E27FC236}">
                <a16:creationId xmlns:a16="http://schemas.microsoft.com/office/drawing/2014/main" id="{0DDD1288-AA32-A0CE-D46A-EDDF68BE50FB}"/>
              </a:ext>
            </a:extLst>
          </p:cNvPr>
          <p:cNvSpPr txBox="1">
            <a:spLocks noChangeArrowheads="1"/>
          </p:cNvSpPr>
          <p:nvPr/>
        </p:nvSpPr>
        <p:spPr bwMode="auto">
          <a:xfrm>
            <a:off x="5810250" y="1768475"/>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AND</a:t>
            </a:r>
          </a:p>
        </p:txBody>
      </p:sp>
      <p:sp>
        <p:nvSpPr>
          <p:cNvPr id="20" name="Freeform 19">
            <a:extLst>
              <a:ext uri="{FF2B5EF4-FFF2-40B4-BE49-F238E27FC236}">
                <a16:creationId xmlns:a16="http://schemas.microsoft.com/office/drawing/2014/main" id="{D53B9EDF-CF03-AFBD-BBEA-64956951A072}"/>
              </a:ext>
            </a:extLst>
          </p:cNvPr>
          <p:cNvSpPr/>
          <p:nvPr/>
        </p:nvSpPr>
        <p:spPr bwMode="auto">
          <a:xfrm flipV="1">
            <a:off x="6443663" y="1735138"/>
            <a:ext cx="1411287" cy="542925"/>
          </a:xfrm>
          <a:custGeom>
            <a:avLst/>
            <a:gdLst>
              <a:gd name="connsiteX0" fmla="*/ 58021 w 973469"/>
              <a:gd name="connsiteY0" fmla="*/ 0 h 805875"/>
              <a:gd name="connsiteX1" fmla="*/ 967022 w 973469"/>
              <a:gd name="connsiteY1" fmla="*/ 77364 h 805875"/>
              <a:gd name="connsiteX2" fmla="*/ 973469 w 973469"/>
              <a:gd name="connsiteY2" fmla="*/ 805875 h 805875"/>
              <a:gd name="connsiteX3" fmla="*/ 0 w 973469"/>
              <a:gd name="connsiteY3" fmla="*/ 754299 h 805875"/>
              <a:gd name="connsiteX4" fmla="*/ 58021 w 973469"/>
              <a:gd name="connsiteY4" fmla="*/ 0 h 8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69" h="805875">
                <a:moveTo>
                  <a:pt x="58021" y="0"/>
                </a:moveTo>
                <a:lnTo>
                  <a:pt x="967022" y="77364"/>
                </a:lnTo>
                <a:lnTo>
                  <a:pt x="973469" y="805875"/>
                </a:lnTo>
                <a:lnTo>
                  <a:pt x="0" y="754299"/>
                </a:lnTo>
                <a:lnTo>
                  <a:pt x="58021"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47" name="TextBox 6">
            <a:extLst>
              <a:ext uri="{FF2B5EF4-FFF2-40B4-BE49-F238E27FC236}">
                <a16:creationId xmlns:a16="http://schemas.microsoft.com/office/drawing/2014/main" id="{6AAB5A2F-DF17-1A97-1EB2-A4C084B5BFCB}"/>
              </a:ext>
            </a:extLst>
          </p:cNvPr>
          <p:cNvSpPr txBox="1">
            <a:spLocks noChangeArrowheads="1"/>
          </p:cNvSpPr>
          <p:nvPr/>
        </p:nvSpPr>
        <p:spPr bwMode="auto">
          <a:xfrm>
            <a:off x="6335713" y="1679575"/>
            <a:ext cx="1755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future will be snowy.</a:t>
            </a:r>
          </a:p>
        </p:txBody>
      </p:sp>
      <p:cxnSp>
        <p:nvCxnSpPr>
          <p:cNvPr id="36" name="Straight Connector 35">
            <a:extLst>
              <a:ext uri="{FF2B5EF4-FFF2-40B4-BE49-F238E27FC236}">
                <a16:creationId xmlns:a16="http://schemas.microsoft.com/office/drawing/2014/main" id="{A8E8CF2E-525D-E8C9-C0BA-F17C4905FB59}"/>
              </a:ext>
            </a:extLst>
          </p:cNvPr>
          <p:cNvCxnSpPr/>
          <p:nvPr/>
        </p:nvCxnSpPr>
        <p:spPr bwMode="auto">
          <a:xfrm>
            <a:off x="4191000" y="2373313"/>
            <a:ext cx="37020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 name="Group 49">
            <a:extLst>
              <a:ext uri="{FF2B5EF4-FFF2-40B4-BE49-F238E27FC236}">
                <a16:creationId xmlns:a16="http://schemas.microsoft.com/office/drawing/2014/main" id="{22BCA07E-717D-4194-A185-012E7B69DDBB}"/>
              </a:ext>
            </a:extLst>
          </p:cNvPr>
          <p:cNvGrpSpPr>
            <a:grpSpLocks/>
          </p:cNvGrpSpPr>
          <p:nvPr/>
        </p:nvGrpSpPr>
        <p:grpSpPr bwMode="auto">
          <a:xfrm>
            <a:off x="4732338" y="3165475"/>
            <a:ext cx="2522537" cy="898525"/>
            <a:chOff x="4733075" y="3165707"/>
            <a:chExt cx="2521413" cy="898293"/>
          </a:xfrm>
        </p:grpSpPr>
        <p:sp>
          <p:nvSpPr>
            <p:cNvPr id="47" name="Freeform 46">
              <a:extLst>
                <a:ext uri="{FF2B5EF4-FFF2-40B4-BE49-F238E27FC236}">
                  <a16:creationId xmlns:a16="http://schemas.microsoft.com/office/drawing/2014/main" id="{E5424AF0-A1CC-DA3B-34ED-7D8328ED1191}"/>
                </a:ext>
              </a:extLst>
            </p:cNvPr>
            <p:cNvSpPr/>
            <p:nvPr/>
          </p:nvSpPr>
          <p:spPr>
            <a:xfrm>
              <a:off x="4999656" y="3165707"/>
              <a:ext cx="2043789" cy="898293"/>
            </a:xfrm>
            <a:custGeom>
              <a:avLst/>
              <a:gdLst>
                <a:gd name="connsiteX0" fmla="*/ 1034586 w 2044391"/>
                <a:gd name="connsiteY0" fmla="*/ 0 h 898293"/>
                <a:gd name="connsiteX1" fmla="*/ 0 w 2044391"/>
                <a:gd name="connsiteY1" fmla="*/ 854927 h 898293"/>
                <a:gd name="connsiteX2" fmla="*/ 2044391 w 2044391"/>
                <a:gd name="connsiteY2" fmla="*/ 898293 h 898293"/>
                <a:gd name="connsiteX3" fmla="*/ 1034586 w 2044391"/>
                <a:gd name="connsiteY3" fmla="*/ 0 h 898293"/>
              </a:gdLst>
              <a:ahLst/>
              <a:cxnLst>
                <a:cxn ang="0">
                  <a:pos x="connsiteX0" y="connsiteY0"/>
                </a:cxn>
                <a:cxn ang="0">
                  <a:pos x="connsiteX1" y="connsiteY1"/>
                </a:cxn>
                <a:cxn ang="0">
                  <a:pos x="connsiteX2" y="connsiteY2"/>
                </a:cxn>
                <a:cxn ang="0">
                  <a:pos x="connsiteX3" y="connsiteY3"/>
                </a:cxn>
              </a:cxnLst>
              <a:rect l="l" t="t" r="r" b="b"/>
              <a:pathLst>
                <a:path w="2044391" h="898293">
                  <a:moveTo>
                    <a:pt x="1034586" y="0"/>
                  </a:moveTo>
                  <a:lnTo>
                    <a:pt x="0" y="854927"/>
                  </a:lnTo>
                  <a:lnTo>
                    <a:pt x="2044391" y="898293"/>
                  </a:lnTo>
                  <a:lnTo>
                    <a:pt x="1034586"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CADCFF"/>
                </a:solidFill>
              </a:endParaRPr>
            </a:p>
          </p:txBody>
        </p:sp>
        <p:sp>
          <p:nvSpPr>
            <p:cNvPr id="35876" name="TextBox 37">
              <a:extLst>
                <a:ext uri="{FF2B5EF4-FFF2-40B4-BE49-F238E27FC236}">
                  <a16:creationId xmlns:a16="http://schemas.microsoft.com/office/drawing/2014/main" id="{7EBE1F39-2B0A-19A8-3807-C9B0BB283A43}"/>
                </a:ext>
              </a:extLst>
            </p:cNvPr>
            <p:cNvSpPr txBox="1">
              <a:spLocks noChangeArrowheads="1"/>
            </p:cNvSpPr>
            <p:nvPr/>
          </p:nvSpPr>
          <p:spPr bwMode="auto">
            <a:xfrm>
              <a:off x="4733075" y="3357756"/>
              <a:ext cx="2521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Conclusion merely restates part of premises.</a:t>
              </a:r>
            </a:p>
          </p:txBody>
        </p:sp>
      </p:grpSp>
      <p:grpSp>
        <p:nvGrpSpPr>
          <p:cNvPr id="35850" name="Group 43">
            <a:extLst>
              <a:ext uri="{FF2B5EF4-FFF2-40B4-BE49-F238E27FC236}">
                <a16:creationId xmlns:a16="http://schemas.microsoft.com/office/drawing/2014/main" id="{4E9DDAF7-8164-23E8-BA46-A5A4DED7D218}"/>
              </a:ext>
            </a:extLst>
          </p:cNvPr>
          <p:cNvGrpSpPr>
            <a:grpSpLocks/>
          </p:cNvGrpSpPr>
          <p:nvPr/>
        </p:nvGrpSpPr>
        <p:grpSpPr bwMode="auto">
          <a:xfrm>
            <a:off x="5253038" y="2443163"/>
            <a:ext cx="1816100" cy="647700"/>
            <a:chOff x="4132146" y="1656964"/>
            <a:chExt cx="1815171" cy="646331"/>
          </a:xfrm>
        </p:grpSpPr>
        <p:sp>
          <p:nvSpPr>
            <p:cNvPr id="45" name="Freeform 44">
              <a:extLst>
                <a:ext uri="{FF2B5EF4-FFF2-40B4-BE49-F238E27FC236}">
                  <a16:creationId xmlns:a16="http://schemas.microsoft.com/office/drawing/2014/main" id="{2646BB10-AF91-2FBA-5985-0168678E1212}"/>
                </a:ext>
              </a:extLst>
            </p:cNvPr>
            <p:cNvSpPr/>
            <p:nvPr/>
          </p:nvSpPr>
          <p:spPr bwMode="auto">
            <a:xfrm>
              <a:off x="4219413" y="1709240"/>
              <a:ext cx="1666022" cy="589302"/>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74" name="TextBox 4">
              <a:extLst>
                <a:ext uri="{FF2B5EF4-FFF2-40B4-BE49-F238E27FC236}">
                  <a16:creationId xmlns:a16="http://schemas.microsoft.com/office/drawing/2014/main" id="{983ACDC2-AA61-76F7-C4E0-A18ABD04E562}"/>
                </a:ext>
              </a:extLst>
            </p:cNvPr>
            <p:cNvSpPr txBox="1">
              <a:spLocks noChangeArrowheads="1"/>
            </p:cNvSpPr>
            <p:nvPr/>
          </p:nvSpPr>
          <p:spPr bwMode="auto">
            <a:xfrm>
              <a:off x="4132146" y="1656964"/>
              <a:ext cx="181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past</a:t>
              </a:r>
            </a:p>
            <a:p>
              <a:pPr algn="r" eaLnBrk="1" hangingPunct="1"/>
              <a:r>
                <a:rPr lang="en-US" altLang="en-US" sz="1800">
                  <a:latin typeface="Times" pitchFamily="2" charset="0"/>
                </a:rPr>
                <a:t>have been snowy.</a:t>
              </a:r>
            </a:p>
          </p:txBody>
        </p:sp>
      </p:grpSp>
      <p:grpSp>
        <p:nvGrpSpPr>
          <p:cNvPr id="5" name="Group 50">
            <a:extLst>
              <a:ext uri="{FF2B5EF4-FFF2-40B4-BE49-F238E27FC236}">
                <a16:creationId xmlns:a16="http://schemas.microsoft.com/office/drawing/2014/main" id="{8590BF48-3AE4-A2CD-6C16-DA5654EA2109}"/>
              </a:ext>
            </a:extLst>
          </p:cNvPr>
          <p:cNvGrpSpPr>
            <a:grpSpLocks/>
          </p:cNvGrpSpPr>
          <p:nvPr/>
        </p:nvGrpSpPr>
        <p:grpSpPr bwMode="auto">
          <a:xfrm>
            <a:off x="2106613" y="1809750"/>
            <a:ext cx="2012950" cy="1539875"/>
            <a:chOff x="2106342" y="1808976"/>
            <a:chExt cx="2013414" cy="1540210"/>
          </a:xfrm>
        </p:grpSpPr>
        <p:sp>
          <p:nvSpPr>
            <p:cNvPr id="48" name="Right Arrow 47">
              <a:extLst>
                <a:ext uri="{FF2B5EF4-FFF2-40B4-BE49-F238E27FC236}">
                  <a16:creationId xmlns:a16="http://schemas.microsoft.com/office/drawing/2014/main" id="{0D08BDEA-B7D6-DB83-A861-13B27A2AD568}"/>
                </a:ext>
              </a:extLst>
            </p:cNvPr>
            <p:cNvSpPr/>
            <p:nvPr/>
          </p:nvSpPr>
          <p:spPr>
            <a:xfrm>
              <a:off x="2279419" y="1808976"/>
              <a:ext cx="1840337" cy="1101965"/>
            </a:xfrm>
            <a:prstGeom prst="rightArrow">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71" name="TextBox 39">
              <a:extLst>
                <a:ext uri="{FF2B5EF4-FFF2-40B4-BE49-F238E27FC236}">
                  <a16:creationId xmlns:a16="http://schemas.microsoft.com/office/drawing/2014/main" id="{D5A06C1D-3332-F423-22A9-CBB3E3EA2A3A}"/>
                </a:ext>
              </a:extLst>
            </p:cNvPr>
            <p:cNvSpPr txBox="1">
              <a:spLocks noChangeArrowheads="1"/>
            </p:cNvSpPr>
            <p:nvPr/>
          </p:nvSpPr>
          <p:spPr bwMode="auto">
            <a:xfrm>
              <a:off x="2112537" y="2032001"/>
              <a:ext cx="1654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warrant within the premises</a:t>
              </a:r>
            </a:p>
          </p:txBody>
        </p:sp>
        <p:sp>
          <p:nvSpPr>
            <p:cNvPr id="35872" name="TextBox 48">
              <a:extLst>
                <a:ext uri="{FF2B5EF4-FFF2-40B4-BE49-F238E27FC236}">
                  <a16:creationId xmlns:a16="http://schemas.microsoft.com/office/drawing/2014/main" id="{6E3F9D0E-13E7-F09F-3614-74CAD549A5B8}"/>
                </a:ext>
              </a:extLst>
            </p:cNvPr>
            <p:cNvSpPr txBox="1">
              <a:spLocks noChangeArrowheads="1"/>
            </p:cNvSpPr>
            <p:nvPr/>
          </p:nvSpPr>
          <p:spPr bwMode="auto">
            <a:xfrm>
              <a:off x="2106342" y="2979854"/>
              <a:ext cx="1928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(meaning of AND)</a:t>
              </a:r>
            </a:p>
          </p:txBody>
        </p:sp>
      </p:grpSp>
      <p:grpSp>
        <p:nvGrpSpPr>
          <p:cNvPr id="6" name="Group 40">
            <a:extLst>
              <a:ext uri="{FF2B5EF4-FFF2-40B4-BE49-F238E27FC236}">
                <a16:creationId xmlns:a16="http://schemas.microsoft.com/office/drawing/2014/main" id="{01B46E62-107C-A359-A4E8-3AD0F943DAEB}"/>
              </a:ext>
            </a:extLst>
          </p:cNvPr>
          <p:cNvGrpSpPr>
            <a:grpSpLocks/>
          </p:cNvGrpSpPr>
          <p:nvPr/>
        </p:nvGrpSpPr>
        <p:grpSpPr bwMode="auto">
          <a:xfrm>
            <a:off x="949325" y="4721225"/>
            <a:ext cx="5849938" cy="1528763"/>
            <a:chOff x="949277" y="4720586"/>
            <a:chExt cx="5849594" cy="1529039"/>
          </a:xfrm>
        </p:grpSpPr>
        <p:sp>
          <p:nvSpPr>
            <p:cNvPr id="40" name="Left Arrow 39">
              <a:extLst>
                <a:ext uri="{FF2B5EF4-FFF2-40B4-BE49-F238E27FC236}">
                  <a16:creationId xmlns:a16="http://schemas.microsoft.com/office/drawing/2014/main" id="{3B15E36E-6D5C-DC7A-07CF-A055A89BD6FD}"/>
                </a:ext>
              </a:extLst>
            </p:cNvPr>
            <p:cNvSpPr/>
            <p:nvPr/>
          </p:nvSpPr>
          <p:spPr>
            <a:xfrm>
              <a:off x="3187520" y="4733288"/>
              <a:ext cx="3322443" cy="1494108"/>
            </a:xfrm>
            <a:prstGeom prst="leftArrow">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CADCFF"/>
                </a:solidFill>
              </a:endParaRPr>
            </a:p>
          </p:txBody>
        </p:sp>
        <p:sp>
          <p:nvSpPr>
            <p:cNvPr id="23" name="Freeform 22">
              <a:extLst>
                <a:ext uri="{FF2B5EF4-FFF2-40B4-BE49-F238E27FC236}">
                  <a16:creationId xmlns:a16="http://schemas.microsoft.com/office/drawing/2014/main" id="{F2A17AB3-5C51-6135-3EEA-ED7D8E13540C}"/>
                </a:ext>
              </a:extLst>
            </p:cNvPr>
            <p:cNvSpPr/>
            <p:nvPr/>
          </p:nvSpPr>
          <p:spPr bwMode="auto">
            <a:xfrm>
              <a:off x="1109606" y="4820617"/>
              <a:ext cx="685760" cy="589068"/>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62" name="TextBox 4">
              <a:extLst>
                <a:ext uri="{FF2B5EF4-FFF2-40B4-BE49-F238E27FC236}">
                  <a16:creationId xmlns:a16="http://schemas.microsoft.com/office/drawing/2014/main" id="{EC8D6772-2528-F9C7-6168-FB0BD2BD65E4}"/>
                </a:ext>
              </a:extLst>
            </p:cNvPr>
            <p:cNvSpPr txBox="1">
              <a:spLocks noChangeArrowheads="1"/>
            </p:cNvSpPr>
            <p:nvPr/>
          </p:nvSpPr>
          <p:spPr bwMode="auto">
            <a:xfrm>
              <a:off x="1071143" y="4735991"/>
              <a:ext cx="7632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latin typeface="Times" pitchFamily="2" charset="0"/>
                </a:rPr>
                <a:t>A</a:t>
              </a:r>
            </a:p>
          </p:txBody>
        </p:sp>
        <p:sp>
          <p:nvSpPr>
            <p:cNvPr id="35863" name="TextBox 5">
              <a:extLst>
                <a:ext uri="{FF2B5EF4-FFF2-40B4-BE49-F238E27FC236}">
                  <a16:creationId xmlns:a16="http://schemas.microsoft.com/office/drawing/2014/main" id="{21251C4A-6C6F-517B-A2D2-FABEB6481412}"/>
                </a:ext>
              </a:extLst>
            </p:cNvPr>
            <p:cNvSpPr txBox="1">
              <a:spLocks noChangeArrowheads="1"/>
            </p:cNvSpPr>
            <p:nvPr/>
          </p:nvSpPr>
          <p:spPr bwMode="auto">
            <a:xfrm>
              <a:off x="1718100" y="4859945"/>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AND</a:t>
              </a:r>
            </a:p>
          </p:txBody>
        </p:sp>
        <p:cxnSp>
          <p:nvCxnSpPr>
            <p:cNvPr id="27" name="Straight Connector 26">
              <a:extLst>
                <a:ext uri="{FF2B5EF4-FFF2-40B4-BE49-F238E27FC236}">
                  <a16:creationId xmlns:a16="http://schemas.microsoft.com/office/drawing/2014/main" id="{9D733254-9461-EB8C-7508-1DA8CB21F647}"/>
                </a:ext>
              </a:extLst>
            </p:cNvPr>
            <p:cNvCxnSpPr/>
            <p:nvPr/>
          </p:nvCxnSpPr>
          <p:spPr bwMode="auto">
            <a:xfrm>
              <a:off x="949277" y="5466846"/>
              <a:ext cx="212871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Freeform 30">
              <a:extLst>
                <a:ext uri="{FF2B5EF4-FFF2-40B4-BE49-F238E27FC236}">
                  <a16:creationId xmlns:a16="http://schemas.microsoft.com/office/drawing/2014/main" id="{1F8CE934-01EB-B72D-A32D-50DA30A0F209}"/>
                </a:ext>
              </a:extLst>
            </p:cNvPr>
            <p:cNvSpPr/>
            <p:nvPr/>
          </p:nvSpPr>
          <p:spPr bwMode="auto">
            <a:xfrm flipV="1">
              <a:off x="2376356" y="4819029"/>
              <a:ext cx="574641" cy="543023"/>
            </a:xfrm>
            <a:custGeom>
              <a:avLst/>
              <a:gdLst>
                <a:gd name="connsiteX0" fmla="*/ 58021 w 973469"/>
                <a:gd name="connsiteY0" fmla="*/ 0 h 805875"/>
                <a:gd name="connsiteX1" fmla="*/ 967022 w 973469"/>
                <a:gd name="connsiteY1" fmla="*/ 77364 h 805875"/>
                <a:gd name="connsiteX2" fmla="*/ 973469 w 973469"/>
                <a:gd name="connsiteY2" fmla="*/ 805875 h 805875"/>
                <a:gd name="connsiteX3" fmla="*/ 0 w 973469"/>
                <a:gd name="connsiteY3" fmla="*/ 754299 h 805875"/>
                <a:gd name="connsiteX4" fmla="*/ 58021 w 973469"/>
                <a:gd name="connsiteY4" fmla="*/ 0 h 8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69" h="805875">
                  <a:moveTo>
                    <a:pt x="58021" y="0"/>
                  </a:moveTo>
                  <a:lnTo>
                    <a:pt x="967022" y="77364"/>
                  </a:lnTo>
                  <a:lnTo>
                    <a:pt x="973469" y="805875"/>
                  </a:lnTo>
                  <a:lnTo>
                    <a:pt x="0" y="754299"/>
                  </a:lnTo>
                  <a:lnTo>
                    <a:pt x="58021"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66" name="TextBox 32">
              <a:extLst>
                <a:ext uri="{FF2B5EF4-FFF2-40B4-BE49-F238E27FC236}">
                  <a16:creationId xmlns:a16="http://schemas.microsoft.com/office/drawing/2014/main" id="{92E98A67-E46A-915E-0496-51397E402FDF}"/>
                </a:ext>
              </a:extLst>
            </p:cNvPr>
            <p:cNvSpPr txBox="1">
              <a:spLocks noChangeArrowheads="1"/>
            </p:cNvSpPr>
            <p:nvPr/>
          </p:nvSpPr>
          <p:spPr bwMode="auto">
            <a:xfrm>
              <a:off x="2418089" y="4720586"/>
              <a:ext cx="4925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B</a:t>
              </a:r>
            </a:p>
          </p:txBody>
        </p:sp>
        <p:sp>
          <p:nvSpPr>
            <p:cNvPr id="37" name="Freeform 36">
              <a:extLst>
                <a:ext uri="{FF2B5EF4-FFF2-40B4-BE49-F238E27FC236}">
                  <a16:creationId xmlns:a16="http://schemas.microsoft.com/office/drawing/2014/main" id="{AEF72779-316C-2F45-5640-1CA32A4431DB}"/>
                </a:ext>
              </a:extLst>
            </p:cNvPr>
            <p:cNvSpPr/>
            <p:nvPr/>
          </p:nvSpPr>
          <p:spPr bwMode="auto">
            <a:xfrm>
              <a:off x="1693771" y="5660556"/>
              <a:ext cx="685760" cy="589069"/>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68" name="TextBox 4">
              <a:extLst>
                <a:ext uri="{FF2B5EF4-FFF2-40B4-BE49-F238E27FC236}">
                  <a16:creationId xmlns:a16="http://schemas.microsoft.com/office/drawing/2014/main" id="{9A9504BA-F5EE-4A67-D7A3-C71C281511F6}"/>
                </a:ext>
              </a:extLst>
            </p:cNvPr>
            <p:cNvSpPr txBox="1">
              <a:spLocks noChangeArrowheads="1"/>
            </p:cNvSpPr>
            <p:nvPr/>
          </p:nvSpPr>
          <p:spPr bwMode="auto">
            <a:xfrm>
              <a:off x="1654820" y="5576204"/>
              <a:ext cx="7632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latin typeface="Times" pitchFamily="2" charset="0"/>
                </a:rPr>
                <a:t>A</a:t>
              </a:r>
            </a:p>
          </p:txBody>
        </p:sp>
        <p:sp>
          <p:nvSpPr>
            <p:cNvPr id="35869" name="TextBox 38">
              <a:extLst>
                <a:ext uri="{FF2B5EF4-FFF2-40B4-BE49-F238E27FC236}">
                  <a16:creationId xmlns:a16="http://schemas.microsoft.com/office/drawing/2014/main" id="{BDB45DDA-09AE-9127-ED97-252D9BE5D999}"/>
                </a:ext>
              </a:extLst>
            </p:cNvPr>
            <p:cNvSpPr txBox="1">
              <a:spLocks noChangeArrowheads="1"/>
            </p:cNvSpPr>
            <p:nvPr/>
          </p:nvSpPr>
          <p:spPr bwMode="auto">
            <a:xfrm>
              <a:off x="3457162" y="5137486"/>
              <a:ext cx="33417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800">
                  <a:latin typeface="Times" pitchFamily="2" charset="0"/>
                </a:rPr>
                <a:t>“</a:t>
              </a:r>
              <a:r>
                <a:rPr lang="en-US" altLang="ja-JP" sz="1800">
                  <a:latin typeface="Times" pitchFamily="2" charset="0"/>
                </a:rPr>
                <a:t>AND</a:t>
              </a:r>
              <a:r>
                <a:rPr lang="ja-JP" altLang="en-US" sz="1800">
                  <a:latin typeface="Times" pitchFamily="2" charset="0"/>
                </a:rPr>
                <a:t>”</a:t>
              </a:r>
              <a:r>
                <a:rPr lang="en-US" altLang="ja-JP" sz="1800">
                  <a:latin typeface="Times" pitchFamily="2" charset="0"/>
                </a:rPr>
                <a:t> does all the work.</a:t>
              </a:r>
            </a:p>
            <a:p>
              <a:pPr eaLnBrk="1" hangingPunct="1"/>
              <a:r>
                <a:rPr lang="en-US" altLang="en-US" sz="1800">
                  <a:latin typeface="Times" pitchFamily="2" charset="0"/>
                </a:rPr>
                <a:t>A universal schema is possible.</a:t>
              </a:r>
            </a:p>
          </p:txBody>
        </p:sp>
      </p:grpSp>
      <p:pic>
        <p:nvPicPr>
          <p:cNvPr id="35853" name="Picture 38" descr="snowy tree.jpg">
            <a:extLst>
              <a:ext uri="{FF2B5EF4-FFF2-40B4-BE49-F238E27FC236}">
                <a16:creationId xmlns:a16="http://schemas.microsoft.com/office/drawing/2014/main" id="{F1242AA9-AFF0-11D2-6A38-30F5523478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8"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40" descr="snowy tree.jpg">
            <a:extLst>
              <a:ext uri="{FF2B5EF4-FFF2-40B4-BE49-F238E27FC236}">
                <a16:creationId xmlns:a16="http://schemas.microsoft.com/office/drawing/2014/main" id="{2C88A91D-D36E-863A-0195-64D2CA85D2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41" descr="snowy tree.jpg">
            <a:extLst>
              <a:ext uri="{FF2B5EF4-FFF2-40B4-BE49-F238E27FC236}">
                <a16:creationId xmlns:a16="http://schemas.microsoft.com/office/drawing/2014/main" id="{B5B1B6A0-9948-30EF-E414-F8C557120E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42" descr="snowy tree.jpg">
            <a:extLst>
              <a:ext uri="{FF2B5EF4-FFF2-40B4-BE49-F238E27FC236}">
                <a16:creationId xmlns:a16="http://schemas.microsoft.com/office/drawing/2014/main" id="{D35575D9-FCE0-0F61-27E1-3B2CDC3F96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43" descr="snowy tree.jpg">
            <a:extLst>
              <a:ext uri="{FF2B5EF4-FFF2-40B4-BE49-F238E27FC236}">
                <a16:creationId xmlns:a16="http://schemas.microsoft.com/office/drawing/2014/main" id="{A2839F2C-455D-B7EE-60D8-F01196EF2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45" descr="snowy tree.jpg">
            <a:extLst>
              <a:ext uri="{FF2B5EF4-FFF2-40B4-BE49-F238E27FC236}">
                <a16:creationId xmlns:a16="http://schemas.microsoft.com/office/drawing/2014/main" id="{1EFE502B-BE91-25F1-203C-6C5FB15465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982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48" descr="snowy tree.jpg">
            <a:extLst>
              <a:ext uri="{FF2B5EF4-FFF2-40B4-BE49-F238E27FC236}">
                <a16:creationId xmlns:a16="http://schemas.microsoft.com/office/drawing/2014/main" id="{54DCFF12-FA77-F3A1-D4A9-081AE0F190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1975" y="2254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A90ED7AF-2C8D-7AD5-B83A-5E6DBBA7B313}"/>
              </a:ext>
            </a:extLst>
          </p:cNvPr>
          <p:cNvSpPr>
            <a:spLocks noGrp="1"/>
          </p:cNvSpPr>
          <p:nvPr>
            <p:ph type="title"/>
          </p:nvPr>
        </p:nvSpPr>
        <p:spPr>
          <a:xfrm>
            <a:off x="4183063" y="93663"/>
            <a:ext cx="3629025" cy="1003300"/>
          </a:xfrm>
        </p:spPr>
        <p:txBody>
          <a:bodyPr/>
          <a:lstStyle/>
          <a:p>
            <a:pPr algn="ctr"/>
            <a:r>
              <a:rPr lang="en-US" altLang="en-US">
                <a:latin typeface="Times" pitchFamily="2" charset="0"/>
                <a:ea typeface="ＭＳ Ｐゴシック" panose="020B0600070205080204" pitchFamily="34" charset="-128"/>
              </a:rPr>
              <a:t>Induction</a:t>
            </a:r>
          </a:p>
        </p:txBody>
      </p:sp>
      <p:sp>
        <p:nvSpPr>
          <p:cNvPr id="36866" name="Content Placeholder 2">
            <a:extLst>
              <a:ext uri="{FF2B5EF4-FFF2-40B4-BE49-F238E27FC236}">
                <a16:creationId xmlns:a16="http://schemas.microsoft.com/office/drawing/2014/main" id="{30E92046-B148-2038-EE33-843355D283B4}"/>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90FBE5F2-8ECD-28CD-DE95-97A5E328D3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7A4C32E-0F18-AA41-A369-F91CE3F60337}" type="slidenum">
              <a:rPr lang="en-US" altLang="en-US" sz="1200">
                <a:solidFill>
                  <a:srgbClr val="898989"/>
                </a:solidFill>
                <a:latin typeface="Times" pitchFamily="2" charset="0"/>
              </a:rPr>
              <a:pPr eaLnBrk="1" hangingPunct="1"/>
              <a:t>22</a:t>
            </a:fld>
            <a:endParaRPr lang="en-US" altLang="en-US" sz="1200">
              <a:solidFill>
                <a:srgbClr val="898989"/>
              </a:solidFill>
              <a:latin typeface="Times" pitchFamily="2" charset="0"/>
            </a:endParaRPr>
          </a:p>
        </p:txBody>
      </p:sp>
      <p:grpSp>
        <p:nvGrpSpPr>
          <p:cNvPr id="36868" name="Group 21">
            <a:extLst>
              <a:ext uri="{FF2B5EF4-FFF2-40B4-BE49-F238E27FC236}">
                <a16:creationId xmlns:a16="http://schemas.microsoft.com/office/drawing/2014/main" id="{0A6AC7DA-BD15-A870-999B-E6858A727FB5}"/>
              </a:ext>
            </a:extLst>
          </p:cNvPr>
          <p:cNvGrpSpPr>
            <a:grpSpLocks/>
          </p:cNvGrpSpPr>
          <p:nvPr/>
        </p:nvGrpSpPr>
        <p:grpSpPr bwMode="auto">
          <a:xfrm>
            <a:off x="4011613" y="1949450"/>
            <a:ext cx="3959225" cy="668338"/>
            <a:chOff x="4132146" y="1656964"/>
            <a:chExt cx="3958684" cy="669471"/>
          </a:xfrm>
        </p:grpSpPr>
        <p:grpSp>
          <p:nvGrpSpPr>
            <p:cNvPr id="36900" name="Group 41">
              <a:extLst>
                <a:ext uri="{FF2B5EF4-FFF2-40B4-BE49-F238E27FC236}">
                  <a16:creationId xmlns:a16="http://schemas.microsoft.com/office/drawing/2014/main" id="{23FE8D98-6D0A-81E4-E551-4B5D92211BA8}"/>
                </a:ext>
              </a:extLst>
            </p:cNvPr>
            <p:cNvGrpSpPr>
              <a:grpSpLocks/>
            </p:cNvGrpSpPr>
            <p:nvPr/>
          </p:nvGrpSpPr>
          <p:grpSpPr bwMode="auto">
            <a:xfrm>
              <a:off x="4132146" y="1656964"/>
              <a:ext cx="1815171" cy="646331"/>
              <a:chOff x="4132146" y="1656964"/>
              <a:chExt cx="1815171" cy="646331"/>
            </a:xfrm>
          </p:grpSpPr>
          <p:sp>
            <p:nvSpPr>
              <p:cNvPr id="19" name="Freeform 18">
                <a:extLst>
                  <a:ext uri="{FF2B5EF4-FFF2-40B4-BE49-F238E27FC236}">
                    <a16:creationId xmlns:a16="http://schemas.microsoft.com/office/drawing/2014/main" id="{54EC7678-50D3-6884-E424-E490FB4415DB}"/>
                  </a:ext>
                </a:extLst>
              </p:cNvPr>
              <p:cNvSpPr/>
              <p:nvPr/>
            </p:nvSpPr>
            <p:spPr bwMode="auto">
              <a:xfrm>
                <a:off x="4219446" y="1709441"/>
                <a:ext cx="1666647" cy="588371"/>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905" name="TextBox 4">
                <a:extLst>
                  <a:ext uri="{FF2B5EF4-FFF2-40B4-BE49-F238E27FC236}">
                    <a16:creationId xmlns:a16="http://schemas.microsoft.com/office/drawing/2014/main" id="{6D84CB52-BD9F-7904-72F6-B50DDF0372BE}"/>
                  </a:ext>
                </a:extLst>
              </p:cNvPr>
              <p:cNvSpPr txBox="1">
                <a:spLocks noChangeArrowheads="1"/>
              </p:cNvSpPr>
              <p:nvPr/>
            </p:nvSpPr>
            <p:spPr bwMode="auto">
              <a:xfrm>
                <a:off x="4132146" y="1656964"/>
                <a:ext cx="181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past</a:t>
                </a:r>
              </a:p>
              <a:p>
                <a:pPr algn="r" eaLnBrk="1" hangingPunct="1"/>
                <a:r>
                  <a:rPr lang="en-US" altLang="en-US" sz="1800">
                    <a:latin typeface="Times" pitchFamily="2" charset="0"/>
                  </a:rPr>
                  <a:t>have been snowy.</a:t>
                </a:r>
              </a:p>
            </p:txBody>
          </p:sp>
        </p:grpSp>
        <p:sp>
          <p:nvSpPr>
            <p:cNvPr id="36901" name="TextBox 5">
              <a:extLst>
                <a:ext uri="{FF2B5EF4-FFF2-40B4-BE49-F238E27FC236}">
                  <a16:creationId xmlns:a16="http://schemas.microsoft.com/office/drawing/2014/main" id="{B7E3109E-1371-A409-7079-DC4BA8EFE9C6}"/>
                </a:ext>
              </a:extLst>
            </p:cNvPr>
            <p:cNvSpPr txBox="1">
              <a:spLocks noChangeArrowheads="1"/>
            </p:cNvSpPr>
            <p:nvPr/>
          </p:nvSpPr>
          <p:spPr bwMode="auto">
            <a:xfrm>
              <a:off x="5810328" y="1768766"/>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AND</a:t>
              </a:r>
            </a:p>
          </p:txBody>
        </p:sp>
        <p:sp>
          <p:nvSpPr>
            <p:cNvPr id="20" name="Freeform 19">
              <a:extLst>
                <a:ext uri="{FF2B5EF4-FFF2-40B4-BE49-F238E27FC236}">
                  <a16:creationId xmlns:a16="http://schemas.microsoft.com/office/drawing/2014/main" id="{D69E1E48-4E6D-4165-74D9-63092839EF65}"/>
                </a:ext>
              </a:extLst>
            </p:cNvPr>
            <p:cNvSpPr/>
            <p:nvPr/>
          </p:nvSpPr>
          <p:spPr bwMode="auto">
            <a:xfrm flipV="1">
              <a:off x="6443230" y="1734884"/>
              <a:ext cx="1412682" cy="542255"/>
            </a:xfrm>
            <a:custGeom>
              <a:avLst/>
              <a:gdLst>
                <a:gd name="connsiteX0" fmla="*/ 58021 w 973469"/>
                <a:gd name="connsiteY0" fmla="*/ 0 h 805875"/>
                <a:gd name="connsiteX1" fmla="*/ 967022 w 973469"/>
                <a:gd name="connsiteY1" fmla="*/ 77364 h 805875"/>
                <a:gd name="connsiteX2" fmla="*/ 973469 w 973469"/>
                <a:gd name="connsiteY2" fmla="*/ 805875 h 805875"/>
                <a:gd name="connsiteX3" fmla="*/ 0 w 973469"/>
                <a:gd name="connsiteY3" fmla="*/ 754299 h 805875"/>
                <a:gd name="connsiteX4" fmla="*/ 58021 w 973469"/>
                <a:gd name="connsiteY4" fmla="*/ 0 h 8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69" h="805875">
                  <a:moveTo>
                    <a:pt x="58021" y="0"/>
                  </a:moveTo>
                  <a:lnTo>
                    <a:pt x="967022" y="77364"/>
                  </a:lnTo>
                  <a:lnTo>
                    <a:pt x="973469" y="805875"/>
                  </a:lnTo>
                  <a:lnTo>
                    <a:pt x="0" y="754299"/>
                  </a:lnTo>
                  <a:lnTo>
                    <a:pt x="58021"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903" name="TextBox 6">
              <a:extLst>
                <a:ext uri="{FF2B5EF4-FFF2-40B4-BE49-F238E27FC236}">
                  <a16:creationId xmlns:a16="http://schemas.microsoft.com/office/drawing/2014/main" id="{DAA31FEB-4B57-29A3-715B-47B160DC23FA}"/>
                </a:ext>
              </a:extLst>
            </p:cNvPr>
            <p:cNvSpPr txBox="1">
              <a:spLocks noChangeArrowheads="1"/>
            </p:cNvSpPr>
            <p:nvPr/>
          </p:nvSpPr>
          <p:spPr bwMode="auto">
            <a:xfrm>
              <a:off x="6335287" y="1680104"/>
              <a:ext cx="1755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future will be snowy.</a:t>
              </a:r>
            </a:p>
          </p:txBody>
        </p:sp>
      </p:grpSp>
      <p:cxnSp>
        <p:nvCxnSpPr>
          <p:cNvPr id="36" name="Straight Connector 35">
            <a:extLst>
              <a:ext uri="{FF2B5EF4-FFF2-40B4-BE49-F238E27FC236}">
                <a16:creationId xmlns:a16="http://schemas.microsoft.com/office/drawing/2014/main" id="{EC1D5A9F-B235-1060-4A57-529DC2FC22B2}"/>
              </a:ext>
            </a:extLst>
          </p:cNvPr>
          <p:cNvCxnSpPr/>
          <p:nvPr/>
        </p:nvCxnSpPr>
        <p:spPr bwMode="auto">
          <a:xfrm>
            <a:off x="4083050" y="1903413"/>
            <a:ext cx="37020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 name="Group 49">
            <a:extLst>
              <a:ext uri="{FF2B5EF4-FFF2-40B4-BE49-F238E27FC236}">
                <a16:creationId xmlns:a16="http://schemas.microsoft.com/office/drawing/2014/main" id="{9991C20D-D70B-7F3B-635E-33EDB73574AE}"/>
              </a:ext>
            </a:extLst>
          </p:cNvPr>
          <p:cNvGrpSpPr>
            <a:grpSpLocks/>
          </p:cNvGrpSpPr>
          <p:nvPr/>
        </p:nvGrpSpPr>
        <p:grpSpPr bwMode="auto">
          <a:xfrm>
            <a:off x="4624388" y="2695575"/>
            <a:ext cx="2522537" cy="898525"/>
            <a:chOff x="4733075" y="3165707"/>
            <a:chExt cx="2521413" cy="898293"/>
          </a:xfrm>
        </p:grpSpPr>
        <p:sp>
          <p:nvSpPr>
            <p:cNvPr id="47" name="Freeform 46">
              <a:extLst>
                <a:ext uri="{FF2B5EF4-FFF2-40B4-BE49-F238E27FC236}">
                  <a16:creationId xmlns:a16="http://schemas.microsoft.com/office/drawing/2014/main" id="{AB74132C-C8CC-0CAF-DD6D-00CA1E8DBE32}"/>
                </a:ext>
              </a:extLst>
            </p:cNvPr>
            <p:cNvSpPr/>
            <p:nvPr/>
          </p:nvSpPr>
          <p:spPr>
            <a:xfrm>
              <a:off x="4999656" y="3165707"/>
              <a:ext cx="2043789" cy="898293"/>
            </a:xfrm>
            <a:custGeom>
              <a:avLst/>
              <a:gdLst>
                <a:gd name="connsiteX0" fmla="*/ 1034586 w 2044391"/>
                <a:gd name="connsiteY0" fmla="*/ 0 h 898293"/>
                <a:gd name="connsiteX1" fmla="*/ 0 w 2044391"/>
                <a:gd name="connsiteY1" fmla="*/ 854927 h 898293"/>
                <a:gd name="connsiteX2" fmla="*/ 2044391 w 2044391"/>
                <a:gd name="connsiteY2" fmla="*/ 898293 h 898293"/>
                <a:gd name="connsiteX3" fmla="*/ 1034586 w 2044391"/>
                <a:gd name="connsiteY3" fmla="*/ 0 h 898293"/>
              </a:gdLst>
              <a:ahLst/>
              <a:cxnLst>
                <a:cxn ang="0">
                  <a:pos x="connsiteX0" y="connsiteY0"/>
                </a:cxn>
                <a:cxn ang="0">
                  <a:pos x="connsiteX1" y="connsiteY1"/>
                </a:cxn>
                <a:cxn ang="0">
                  <a:pos x="connsiteX2" y="connsiteY2"/>
                </a:cxn>
                <a:cxn ang="0">
                  <a:pos x="connsiteX3" y="connsiteY3"/>
                </a:cxn>
              </a:cxnLst>
              <a:rect l="l" t="t" r="r" b="b"/>
              <a:pathLst>
                <a:path w="2044391" h="898293">
                  <a:moveTo>
                    <a:pt x="1034586" y="0"/>
                  </a:moveTo>
                  <a:lnTo>
                    <a:pt x="0" y="854927"/>
                  </a:lnTo>
                  <a:lnTo>
                    <a:pt x="2044391" y="898293"/>
                  </a:lnTo>
                  <a:lnTo>
                    <a:pt x="1034586"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99" name="TextBox 37">
              <a:extLst>
                <a:ext uri="{FF2B5EF4-FFF2-40B4-BE49-F238E27FC236}">
                  <a16:creationId xmlns:a16="http://schemas.microsoft.com/office/drawing/2014/main" id="{DEEC1793-3CCE-965E-FB6D-AEE858C2BD4D}"/>
                </a:ext>
              </a:extLst>
            </p:cNvPr>
            <p:cNvSpPr txBox="1">
              <a:spLocks noChangeArrowheads="1"/>
            </p:cNvSpPr>
            <p:nvPr/>
          </p:nvSpPr>
          <p:spPr bwMode="auto">
            <a:xfrm>
              <a:off x="4733075" y="3357756"/>
              <a:ext cx="2521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Conclusion asserts</a:t>
              </a:r>
            </a:p>
            <a:p>
              <a:pPr algn="ctr" eaLnBrk="1" hangingPunct="1"/>
              <a:r>
                <a:rPr lang="en-US" altLang="en-US" sz="1800">
                  <a:latin typeface="Times" pitchFamily="2" charset="0"/>
                </a:rPr>
                <a:t>more than premises.</a:t>
              </a:r>
            </a:p>
          </p:txBody>
        </p:sp>
      </p:grpSp>
      <p:grpSp>
        <p:nvGrpSpPr>
          <p:cNvPr id="36871" name="Group 43">
            <a:extLst>
              <a:ext uri="{FF2B5EF4-FFF2-40B4-BE49-F238E27FC236}">
                <a16:creationId xmlns:a16="http://schemas.microsoft.com/office/drawing/2014/main" id="{8C140302-535A-3BEE-B9FD-371E1485D744}"/>
              </a:ext>
            </a:extLst>
          </p:cNvPr>
          <p:cNvGrpSpPr>
            <a:grpSpLocks/>
          </p:cNvGrpSpPr>
          <p:nvPr/>
        </p:nvGrpSpPr>
        <p:grpSpPr bwMode="auto">
          <a:xfrm>
            <a:off x="5138738" y="1149350"/>
            <a:ext cx="1816100" cy="646113"/>
            <a:chOff x="4132146" y="1656964"/>
            <a:chExt cx="1815171" cy="646331"/>
          </a:xfrm>
        </p:grpSpPr>
        <p:sp>
          <p:nvSpPr>
            <p:cNvPr id="45" name="Freeform 44">
              <a:extLst>
                <a:ext uri="{FF2B5EF4-FFF2-40B4-BE49-F238E27FC236}">
                  <a16:creationId xmlns:a16="http://schemas.microsoft.com/office/drawing/2014/main" id="{49903FD1-340E-0361-D0A0-4D7B2BEE77AF}"/>
                </a:ext>
              </a:extLst>
            </p:cNvPr>
            <p:cNvSpPr/>
            <p:nvPr/>
          </p:nvSpPr>
          <p:spPr bwMode="auto">
            <a:xfrm>
              <a:off x="4219413" y="1709370"/>
              <a:ext cx="1666022" cy="589161"/>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97" name="TextBox 4">
              <a:extLst>
                <a:ext uri="{FF2B5EF4-FFF2-40B4-BE49-F238E27FC236}">
                  <a16:creationId xmlns:a16="http://schemas.microsoft.com/office/drawing/2014/main" id="{48AAF7F1-2096-4436-9229-CAE73E443316}"/>
                </a:ext>
              </a:extLst>
            </p:cNvPr>
            <p:cNvSpPr txBox="1">
              <a:spLocks noChangeArrowheads="1"/>
            </p:cNvSpPr>
            <p:nvPr/>
          </p:nvSpPr>
          <p:spPr bwMode="auto">
            <a:xfrm>
              <a:off x="4132146" y="1656964"/>
              <a:ext cx="181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past</a:t>
              </a:r>
            </a:p>
            <a:p>
              <a:pPr algn="r" eaLnBrk="1" hangingPunct="1"/>
              <a:r>
                <a:rPr lang="en-US" altLang="en-US" sz="1800">
                  <a:latin typeface="Times" pitchFamily="2" charset="0"/>
                </a:rPr>
                <a:t>have been snowy.</a:t>
              </a:r>
            </a:p>
          </p:txBody>
        </p:sp>
      </p:grpSp>
      <p:grpSp>
        <p:nvGrpSpPr>
          <p:cNvPr id="6" name="Group 32">
            <a:extLst>
              <a:ext uri="{FF2B5EF4-FFF2-40B4-BE49-F238E27FC236}">
                <a16:creationId xmlns:a16="http://schemas.microsoft.com/office/drawing/2014/main" id="{9FB8F319-0E37-A41D-2A8B-F88B620F2453}"/>
              </a:ext>
            </a:extLst>
          </p:cNvPr>
          <p:cNvGrpSpPr>
            <a:grpSpLocks/>
          </p:cNvGrpSpPr>
          <p:nvPr/>
        </p:nvGrpSpPr>
        <p:grpSpPr bwMode="auto">
          <a:xfrm>
            <a:off x="1157288" y="1538288"/>
            <a:ext cx="2708275" cy="2303462"/>
            <a:chOff x="1127125" y="1989138"/>
            <a:chExt cx="2708275" cy="2303462"/>
          </a:xfrm>
        </p:grpSpPr>
        <p:sp>
          <p:nvSpPr>
            <p:cNvPr id="25" name="Freeform 24">
              <a:extLst>
                <a:ext uri="{FF2B5EF4-FFF2-40B4-BE49-F238E27FC236}">
                  <a16:creationId xmlns:a16="http://schemas.microsoft.com/office/drawing/2014/main" id="{0FA022FA-25AA-976A-AEF1-4B6344265E57}"/>
                </a:ext>
              </a:extLst>
            </p:cNvPr>
            <p:cNvSpPr/>
            <p:nvPr/>
          </p:nvSpPr>
          <p:spPr>
            <a:xfrm>
              <a:off x="1282700" y="3184525"/>
              <a:ext cx="2241550" cy="1108075"/>
            </a:xfrm>
            <a:custGeom>
              <a:avLst/>
              <a:gdLst>
                <a:gd name="connsiteX0" fmla="*/ 0 w 2242634"/>
                <a:gd name="connsiteY0" fmla="*/ 0 h 1108927"/>
                <a:gd name="connsiteX1" fmla="*/ 68146 w 2242634"/>
                <a:gd name="connsiteY1" fmla="*/ 0 h 1108927"/>
                <a:gd name="connsiteX2" fmla="*/ 2242634 w 2242634"/>
                <a:gd name="connsiteY2" fmla="*/ 43366 h 1108927"/>
                <a:gd name="connsiteX3" fmla="*/ 2199268 w 2242634"/>
                <a:gd name="connsiteY3" fmla="*/ 1108927 h 1108927"/>
                <a:gd name="connsiteX4" fmla="*/ 6195 w 2242634"/>
                <a:gd name="connsiteY4" fmla="*/ 1028391 h 1108927"/>
                <a:gd name="connsiteX5" fmla="*/ 0 w 2242634"/>
                <a:gd name="connsiteY5" fmla="*/ 0 h 11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634" h="1108927">
                  <a:moveTo>
                    <a:pt x="0" y="0"/>
                  </a:moveTo>
                  <a:lnTo>
                    <a:pt x="68146" y="0"/>
                  </a:lnTo>
                  <a:lnTo>
                    <a:pt x="2242634" y="43366"/>
                  </a:lnTo>
                  <a:lnTo>
                    <a:pt x="2199268" y="1108927"/>
                  </a:lnTo>
                  <a:lnTo>
                    <a:pt x="6195" y="1028391"/>
                  </a:lnTo>
                  <a:lnTo>
                    <a:pt x="0"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6892" name="Group 33">
              <a:extLst>
                <a:ext uri="{FF2B5EF4-FFF2-40B4-BE49-F238E27FC236}">
                  <a16:creationId xmlns:a16="http://schemas.microsoft.com/office/drawing/2014/main" id="{A8DB18B1-5BDC-6EC2-CA5E-DC1DF66ABBCB}"/>
                </a:ext>
              </a:extLst>
            </p:cNvPr>
            <p:cNvGrpSpPr>
              <a:grpSpLocks/>
            </p:cNvGrpSpPr>
            <p:nvPr/>
          </p:nvGrpSpPr>
          <p:grpSpPr bwMode="auto">
            <a:xfrm>
              <a:off x="1127125" y="1989138"/>
              <a:ext cx="2708275" cy="2241550"/>
              <a:chOff x="1127511" y="1988634"/>
              <a:chExt cx="2707270" cy="2242296"/>
            </a:xfrm>
          </p:grpSpPr>
          <p:sp>
            <p:nvSpPr>
              <p:cNvPr id="24" name="Bent Arrow 23">
                <a:extLst>
                  <a:ext uri="{FF2B5EF4-FFF2-40B4-BE49-F238E27FC236}">
                    <a16:creationId xmlns:a16="http://schemas.microsoft.com/office/drawing/2014/main" id="{949CDC76-4CD8-4B2F-1C11-F53C194003EA}"/>
                  </a:ext>
                </a:extLst>
              </p:cNvPr>
              <p:cNvSpPr/>
              <p:nvPr/>
            </p:nvSpPr>
            <p:spPr>
              <a:xfrm>
                <a:off x="2068549" y="1988634"/>
                <a:ext cx="1766232" cy="1232310"/>
              </a:xfrm>
              <a:prstGeom prst="bentArrow">
                <a:avLst>
                  <a:gd name="adj1" fmla="val 33040"/>
                  <a:gd name="adj2" fmla="val 29774"/>
                  <a:gd name="adj3" fmla="val 35050"/>
                  <a:gd name="adj4" fmla="val 43750"/>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6894" name="TextBox 39">
                <a:extLst>
                  <a:ext uri="{FF2B5EF4-FFF2-40B4-BE49-F238E27FC236}">
                    <a16:creationId xmlns:a16="http://schemas.microsoft.com/office/drawing/2014/main" id="{948B9701-A8E7-0D1B-613F-C9ECC151DF7D}"/>
                  </a:ext>
                </a:extLst>
              </p:cNvPr>
              <p:cNvSpPr txBox="1">
                <a:spLocks noChangeArrowheads="1"/>
              </p:cNvSpPr>
              <p:nvPr/>
            </p:nvSpPr>
            <p:spPr bwMode="auto">
              <a:xfrm>
                <a:off x="1685074" y="2149707"/>
                <a:ext cx="1654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warrant outside the premises</a:t>
                </a:r>
              </a:p>
            </p:txBody>
          </p:sp>
          <p:sp>
            <p:nvSpPr>
              <p:cNvPr id="36895" name="TextBox 22">
                <a:extLst>
                  <a:ext uri="{FF2B5EF4-FFF2-40B4-BE49-F238E27FC236}">
                    <a16:creationId xmlns:a16="http://schemas.microsoft.com/office/drawing/2014/main" id="{8C950AA9-0BF2-D11E-7A86-F012C04C36BB}"/>
                  </a:ext>
                </a:extLst>
              </p:cNvPr>
              <p:cNvSpPr txBox="1">
                <a:spLocks noChangeArrowheads="1"/>
              </p:cNvSpPr>
              <p:nvPr/>
            </p:nvSpPr>
            <p:spPr bwMode="auto">
              <a:xfrm>
                <a:off x="1127511" y="3215267"/>
                <a:ext cx="25214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FACT: our world is </a:t>
                </a:r>
                <a:r>
                  <a:rPr lang="en-US" altLang="en-US" sz="2000" i="1">
                    <a:latin typeface="Times" pitchFamily="2" charset="0"/>
                  </a:rPr>
                  <a:t>hospitable </a:t>
                </a:r>
                <a:r>
                  <a:rPr lang="en-US" altLang="en-US" sz="2000">
                    <a:latin typeface="Times" pitchFamily="2" charset="0"/>
                  </a:rPr>
                  <a:t>to this inductive inference.</a:t>
                </a:r>
              </a:p>
            </p:txBody>
          </p:sp>
        </p:grpSp>
      </p:grpSp>
      <p:grpSp>
        <p:nvGrpSpPr>
          <p:cNvPr id="8" name="Group 34">
            <a:extLst>
              <a:ext uri="{FF2B5EF4-FFF2-40B4-BE49-F238E27FC236}">
                <a16:creationId xmlns:a16="http://schemas.microsoft.com/office/drawing/2014/main" id="{58D04098-9B32-55B4-26E0-D95271304CCB}"/>
              </a:ext>
            </a:extLst>
          </p:cNvPr>
          <p:cNvGrpSpPr>
            <a:grpSpLocks/>
          </p:cNvGrpSpPr>
          <p:nvPr/>
        </p:nvGrpSpPr>
        <p:grpSpPr bwMode="auto">
          <a:xfrm>
            <a:off x="469900" y="3849688"/>
            <a:ext cx="4646613" cy="1709737"/>
            <a:chOff x="469831" y="3849107"/>
            <a:chExt cx="4646612" cy="1709866"/>
          </a:xfrm>
        </p:grpSpPr>
        <p:pic>
          <p:nvPicPr>
            <p:cNvPr id="36885" name="Picture 32" descr="blue_marble.jpg">
              <a:extLst>
                <a:ext uri="{FF2B5EF4-FFF2-40B4-BE49-F238E27FC236}">
                  <a16:creationId xmlns:a16="http://schemas.microsoft.com/office/drawing/2014/main" id="{BA39CDB8-2C3D-E638-2231-0CE8C76EA1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034" y="4724985"/>
              <a:ext cx="821415" cy="8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33" descr="blue_marble_redder.jpg">
              <a:extLst>
                <a:ext uri="{FF2B5EF4-FFF2-40B4-BE49-F238E27FC236}">
                  <a16:creationId xmlns:a16="http://schemas.microsoft.com/office/drawing/2014/main" id="{2AD8B480-5FCC-1115-89DB-F00AC5E0CC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862" y="4718964"/>
              <a:ext cx="814837" cy="82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7" name="Group 28">
              <a:extLst>
                <a:ext uri="{FF2B5EF4-FFF2-40B4-BE49-F238E27FC236}">
                  <a16:creationId xmlns:a16="http://schemas.microsoft.com/office/drawing/2014/main" id="{3D66C9C6-6A3D-D3F6-F967-B82601C7E502}"/>
                </a:ext>
              </a:extLst>
            </p:cNvPr>
            <p:cNvGrpSpPr>
              <a:grpSpLocks/>
            </p:cNvGrpSpPr>
            <p:nvPr/>
          </p:nvGrpSpPr>
          <p:grpSpPr bwMode="auto">
            <a:xfrm>
              <a:off x="469831" y="3849107"/>
              <a:ext cx="4646612" cy="922337"/>
              <a:chOff x="446048" y="4584390"/>
              <a:chExt cx="4646341" cy="923330"/>
            </a:xfrm>
          </p:grpSpPr>
          <p:sp>
            <p:nvSpPr>
              <p:cNvPr id="36888" name="TextBox 25">
                <a:extLst>
                  <a:ext uri="{FF2B5EF4-FFF2-40B4-BE49-F238E27FC236}">
                    <a16:creationId xmlns:a16="http://schemas.microsoft.com/office/drawing/2014/main" id="{8362D847-6F95-1BA9-3E76-5FD0F2F52BDB}"/>
                  </a:ext>
                </a:extLst>
              </p:cNvPr>
              <p:cNvSpPr txBox="1">
                <a:spLocks noChangeArrowheads="1"/>
              </p:cNvSpPr>
              <p:nvPr/>
            </p:nvSpPr>
            <p:spPr bwMode="auto">
              <a:xfrm>
                <a:off x="446048" y="4584390"/>
                <a:ext cx="1629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i="1">
                    <a:latin typeface="Times" pitchFamily="2" charset="0"/>
                  </a:rPr>
                  <a:t>Hospitable</a:t>
                </a:r>
                <a:r>
                  <a:rPr lang="en-US" altLang="en-US" sz="1800">
                    <a:latin typeface="Times" pitchFamily="2" charset="0"/>
                  </a:rPr>
                  <a:t>:</a:t>
                </a:r>
              </a:p>
              <a:p>
                <a:pPr algn="r" eaLnBrk="1" hangingPunct="1"/>
                <a:r>
                  <a:rPr lang="en-US" altLang="en-US" sz="1800">
                    <a:latin typeface="Times" pitchFamily="2" charset="0"/>
                  </a:rPr>
                  <a:t>World without climate change.</a:t>
                </a:r>
              </a:p>
            </p:txBody>
          </p:sp>
          <p:sp>
            <p:nvSpPr>
              <p:cNvPr id="36889" name="TextBox 26">
                <a:extLst>
                  <a:ext uri="{FF2B5EF4-FFF2-40B4-BE49-F238E27FC236}">
                    <a16:creationId xmlns:a16="http://schemas.microsoft.com/office/drawing/2014/main" id="{637452CF-FC07-EBBA-85FC-075392EFDB8A}"/>
                  </a:ext>
                </a:extLst>
              </p:cNvPr>
              <p:cNvSpPr txBox="1">
                <a:spLocks noChangeArrowheads="1"/>
              </p:cNvSpPr>
              <p:nvPr/>
            </p:nvSpPr>
            <p:spPr bwMode="auto">
              <a:xfrm>
                <a:off x="2663902" y="4584390"/>
                <a:ext cx="2428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Inhospitable</a:t>
                </a:r>
                <a:r>
                  <a:rPr lang="en-US" altLang="en-US" sz="1800">
                    <a:latin typeface="Times" pitchFamily="2" charset="0"/>
                  </a:rPr>
                  <a:t>:</a:t>
                </a:r>
              </a:p>
              <a:p>
                <a:pPr eaLnBrk="1" hangingPunct="1"/>
                <a:r>
                  <a:rPr lang="en-US" altLang="en-US" sz="1800">
                    <a:latin typeface="Times" pitchFamily="2" charset="0"/>
                  </a:rPr>
                  <a:t>World with warming climate change.</a:t>
                </a:r>
              </a:p>
            </p:txBody>
          </p:sp>
          <p:sp>
            <p:nvSpPr>
              <p:cNvPr id="36890" name="TextBox 27">
                <a:extLst>
                  <a:ext uri="{FF2B5EF4-FFF2-40B4-BE49-F238E27FC236}">
                    <a16:creationId xmlns:a16="http://schemas.microsoft.com/office/drawing/2014/main" id="{607FF5EC-F591-12F1-BCF3-2A8E339F9E61}"/>
                  </a:ext>
                </a:extLst>
              </p:cNvPr>
              <p:cNvSpPr txBox="1">
                <a:spLocks noChangeArrowheads="1"/>
              </p:cNvSpPr>
              <p:nvPr/>
            </p:nvSpPr>
            <p:spPr bwMode="auto">
              <a:xfrm>
                <a:off x="2180683" y="4867275"/>
                <a:ext cx="40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vs</a:t>
                </a:r>
              </a:p>
            </p:txBody>
          </p:sp>
        </p:grpSp>
      </p:grpSp>
      <p:grpSp>
        <p:nvGrpSpPr>
          <p:cNvPr id="10" name="Group 32">
            <a:extLst>
              <a:ext uri="{FF2B5EF4-FFF2-40B4-BE49-F238E27FC236}">
                <a16:creationId xmlns:a16="http://schemas.microsoft.com/office/drawing/2014/main" id="{203A794F-135C-7C19-1E4E-671C0195DDFE}"/>
              </a:ext>
            </a:extLst>
          </p:cNvPr>
          <p:cNvGrpSpPr>
            <a:grpSpLocks/>
          </p:cNvGrpSpPr>
          <p:nvPr/>
        </p:nvGrpSpPr>
        <p:grpSpPr bwMode="auto">
          <a:xfrm>
            <a:off x="898525" y="5715000"/>
            <a:ext cx="7242175" cy="776288"/>
            <a:chOff x="898293" y="5600390"/>
            <a:chExt cx="7242097" cy="777289"/>
          </a:xfrm>
        </p:grpSpPr>
        <p:sp>
          <p:nvSpPr>
            <p:cNvPr id="32" name="Freeform 31">
              <a:extLst>
                <a:ext uri="{FF2B5EF4-FFF2-40B4-BE49-F238E27FC236}">
                  <a16:creationId xmlns:a16="http://schemas.microsoft.com/office/drawing/2014/main" id="{71753522-D581-7020-36A9-F82E64100E8B}"/>
                </a:ext>
              </a:extLst>
            </p:cNvPr>
            <p:cNvSpPr/>
            <p:nvPr/>
          </p:nvSpPr>
          <p:spPr>
            <a:xfrm>
              <a:off x="917343" y="5668741"/>
              <a:ext cx="7223047" cy="662841"/>
            </a:xfrm>
            <a:custGeom>
              <a:avLst/>
              <a:gdLst>
                <a:gd name="connsiteX0" fmla="*/ 322146 w 7223512"/>
                <a:gd name="connsiteY0" fmla="*/ 0 h 662878"/>
                <a:gd name="connsiteX1" fmla="*/ 7062439 w 7223512"/>
                <a:gd name="connsiteY1" fmla="*/ 55756 h 662878"/>
                <a:gd name="connsiteX2" fmla="*/ 7223512 w 7223512"/>
                <a:gd name="connsiteY2" fmla="*/ 662878 h 662878"/>
                <a:gd name="connsiteX3" fmla="*/ 0 w 7223512"/>
                <a:gd name="connsiteY3" fmla="*/ 613317 h 662878"/>
                <a:gd name="connsiteX4" fmla="*/ 322146 w 7223512"/>
                <a:gd name="connsiteY4" fmla="*/ 0 h 66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3512" h="662878">
                  <a:moveTo>
                    <a:pt x="322146" y="0"/>
                  </a:moveTo>
                  <a:lnTo>
                    <a:pt x="7062439" y="55756"/>
                  </a:lnTo>
                  <a:lnTo>
                    <a:pt x="7223512" y="662878"/>
                  </a:lnTo>
                  <a:lnTo>
                    <a:pt x="0" y="613317"/>
                  </a:lnTo>
                  <a:lnTo>
                    <a:pt x="322146" y="0"/>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83" name="TextBox 29">
              <a:extLst>
                <a:ext uri="{FF2B5EF4-FFF2-40B4-BE49-F238E27FC236}">
                  <a16:creationId xmlns:a16="http://schemas.microsoft.com/office/drawing/2014/main" id="{3726B034-0C3F-7E03-EE3B-E8556399B3E9}"/>
                </a:ext>
              </a:extLst>
            </p:cNvPr>
            <p:cNvSpPr txBox="1">
              <a:spLocks noChangeArrowheads="1"/>
            </p:cNvSpPr>
            <p:nvPr/>
          </p:nvSpPr>
          <p:spPr bwMode="auto">
            <a:xfrm>
              <a:off x="898293" y="5600390"/>
              <a:ext cx="15301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200">
                  <a:latin typeface="Times" pitchFamily="2" charset="0"/>
                </a:rPr>
                <a:t>Cascade</a:t>
              </a:r>
            </a:p>
            <a:p>
              <a:pPr algn="r" eaLnBrk="1" hangingPunct="1"/>
              <a:r>
                <a:rPr lang="en-US" altLang="en-US" sz="2200">
                  <a:latin typeface="Times" pitchFamily="2" charset="0"/>
                </a:rPr>
                <a:t>of warrants</a:t>
              </a:r>
            </a:p>
          </p:txBody>
        </p:sp>
        <p:sp>
          <p:nvSpPr>
            <p:cNvPr id="36884" name="TextBox 30">
              <a:extLst>
                <a:ext uri="{FF2B5EF4-FFF2-40B4-BE49-F238E27FC236}">
                  <a16:creationId xmlns:a16="http://schemas.microsoft.com/office/drawing/2014/main" id="{848099DE-B66B-C827-E2D8-AA2AC32D81F8}"/>
                </a:ext>
              </a:extLst>
            </p:cNvPr>
            <p:cNvSpPr txBox="1">
              <a:spLocks noChangeArrowheads="1"/>
            </p:cNvSpPr>
            <p:nvPr/>
          </p:nvSpPr>
          <p:spPr bwMode="auto">
            <a:xfrm>
              <a:off x="2589557" y="5608238"/>
              <a:ext cx="55322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a:latin typeface="Times" pitchFamily="2" charset="0"/>
                </a:rPr>
                <a:t>Whether a schema applies in some domain depends on the  facts prevailing in the domain.</a:t>
              </a:r>
            </a:p>
          </p:txBody>
        </p:sp>
      </p:grpSp>
      <p:pic>
        <p:nvPicPr>
          <p:cNvPr id="36875" name="Picture 36" descr="snowy tree.jpg">
            <a:extLst>
              <a:ext uri="{FF2B5EF4-FFF2-40B4-BE49-F238E27FC236}">
                <a16:creationId xmlns:a16="http://schemas.microsoft.com/office/drawing/2014/main" id="{1E644E86-438C-4A06-2E80-7B37B35FC5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838"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37" descr="snowy tree.jpg">
            <a:extLst>
              <a:ext uri="{FF2B5EF4-FFF2-40B4-BE49-F238E27FC236}">
                <a16:creationId xmlns:a16="http://schemas.microsoft.com/office/drawing/2014/main" id="{FDE1E55F-6739-F2D5-D5A9-50FBDD6BAC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87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38" descr="snowy tree.jpg">
            <a:extLst>
              <a:ext uri="{FF2B5EF4-FFF2-40B4-BE49-F238E27FC236}">
                <a16:creationId xmlns:a16="http://schemas.microsoft.com/office/drawing/2014/main" id="{13DA6BB4-54EF-D5FB-D9C3-4C3EA81A2B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132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39" descr="snowy tree.jpg">
            <a:extLst>
              <a:ext uri="{FF2B5EF4-FFF2-40B4-BE49-F238E27FC236}">
                <a16:creationId xmlns:a16="http://schemas.microsoft.com/office/drawing/2014/main" id="{5B83EF63-C2FC-BB0C-AA32-B09D70CEF9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077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40" descr="snowy tree.jpg">
            <a:extLst>
              <a:ext uri="{FF2B5EF4-FFF2-40B4-BE49-F238E27FC236}">
                <a16:creationId xmlns:a16="http://schemas.microsoft.com/office/drawing/2014/main" id="{7D453046-5EFD-D7FE-EE66-A66C41DC8C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41" descr="snowy tree.jpg">
            <a:extLst>
              <a:ext uri="{FF2B5EF4-FFF2-40B4-BE49-F238E27FC236}">
                <a16:creationId xmlns:a16="http://schemas.microsoft.com/office/drawing/2014/main" id="{582AC50A-F5FE-4CAB-4391-5294315943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42" descr="snowy tree.jpg">
            <a:extLst>
              <a:ext uri="{FF2B5EF4-FFF2-40B4-BE49-F238E27FC236}">
                <a16:creationId xmlns:a16="http://schemas.microsoft.com/office/drawing/2014/main" id="{6064C9A5-B169-1894-BAFE-108B548F1D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81975" y="2254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C3E2280A-38CE-0BF3-A1A0-74C07B6EF1DD}"/>
              </a:ext>
            </a:extLst>
          </p:cNvPr>
          <p:cNvSpPr/>
          <p:nvPr/>
        </p:nvSpPr>
        <p:spPr>
          <a:xfrm>
            <a:off x="2809875" y="631825"/>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90" name="Title 1">
            <a:extLst>
              <a:ext uri="{FF2B5EF4-FFF2-40B4-BE49-F238E27FC236}">
                <a16:creationId xmlns:a16="http://schemas.microsoft.com/office/drawing/2014/main" id="{3DE1947D-1347-656C-9E41-0ECD95016482}"/>
              </a:ext>
            </a:extLst>
          </p:cNvPr>
          <p:cNvSpPr>
            <a:spLocks noGrp="1"/>
          </p:cNvSpPr>
          <p:nvPr>
            <p:ph type="title"/>
          </p:nvPr>
        </p:nvSpPr>
        <p:spPr>
          <a:xfrm>
            <a:off x="1231900" y="1946275"/>
            <a:ext cx="4764088" cy="2276475"/>
          </a:xfrm>
        </p:spPr>
        <p:txBody>
          <a:bodyPr/>
          <a:lstStyle/>
          <a:p>
            <a:pPr algn="r"/>
            <a:r>
              <a:rPr lang="en-US" altLang="en-US" sz="7200">
                <a:latin typeface="Times" pitchFamily="2" charset="0"/>
                <a:ea typeface="ＭＳ Ｐゴシック" panose="020B0600070205080204" pitchFamily="34" charset="-128"/>
              </a:rPr>
              <a:t>General Argument</a:t>
            </a:r>
          </a:p>
        </p:txBody>
      </p:sp>
      <p:sp>
        <p:nvSpPr>
          <p:cNvPr id="37891" name="Content Placeholder 2">
            <a:extLst>
              <a:ext uri="{FF2B5EF4-FFF2-40B4-BE49-F238E27FC236}">
                <a16:creationId xmlns:a16="http://schemas.microsoft.com/office/drawing/2014/main" id="{8575BCB9-AF04-836C-989F-3415D711689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36C4F04B-6B7A-0246-D91F-CF103F5D59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DCFEBF3-EAB5-D646-A109-FB9B8459EB60}" type="slidenum">
              <a:rPr lang="en-US" altLang="en-US" sz="1200">
                <a:solidFill>
                  <a:srgbClr val="898989"/>
                </a:solidFill>
                <a:latin typeface="Times" pitchFamily="2" charset="0"/>
              </a:rPr>
              <a:pPr eaLnBrk="1" hangingPunct="1"/>
              <a:t>23</a:t>
            </a:fld>
            <a:endParaRPr lang="en-US" altLang="en-US" sz="1200">
              <a:solidFill>
                <a:srgbClr val="898989"/>
              </a:solidFill>
              <a:latin typeface="Times"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EECA4BFA-3134-2492-DD01-B5DBB44BB4B8}"/>
              </a:ext>
            </a:extLst>
          </p:cNvPr>
          <p:cNvSpPr/>
          <p:nvPr/>
        </p:nvSpPr>
        <p:spPr>
          <a:xfrm>
            <a:off x="1322388" y="1598613"/>
            <a:ext cx="6748462" cy="922337"/>
          </a:xfrm>
          <a:custGeom>
            <a:avLst/>
            <a:gdLst>
              <a:gd name="connsiteX0" fmla="*/ 0 w 6607984"/>
              <a:gd name="connsiteY0" fmla="*/ 0 h 915474"/>
              <a:gd name="connsiteX1" fmla="*/ 6607984 w 6607984"/>
              <a:gd name="connsiteY1" fmla="*/ 122493 h 915474"/>
              <a:gd name="connsiteX2" fmla="*/ 6479048 w 6607984"/>
              <a:gd name="connsiteY2" fmla="*/ 915474 h 915474"/>
              <a:gd name="connsiteX3" fmla="*/ 45128 w 6607984"/>
              <a:gd name="connsiteY3" fmla="*/ 734958 h 915474"/>
              <a:gd name="connsiteX4" fmla="*/ 0 w 6607984"/>
              <a:gd name="connsiteY4" fmla="*/ 0 h 91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7984" h="915474">
                <a:moveTo>
                  <a:pt x="0" y="0"/>
                </a:moveTo>
                <a:lnTo>
                  <a:pt x="6607984" y="122493"/>
                </a:lnTo>
                <a:lnTo>
                  <a:pt x="6479048" y="915474"/>
                </a:lnTo>
                <a:lnTo>
                  <a:pt x="45128" y="734958"/>
                </a:lnTo>
                <a:lnTo>
                  <a:pt x="0"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14" name="Title 1">
            <a:extLst>
              <a:ext uri="{FF2B5EF4-FFF2-40B4-BE49-F238E27FC236}">
                <a16:creationId xmlns:a16="http://schemas.microsoft.com/office/drawing/2014/main" id="{6F92F04E-4365-BA1F-74D6-A63F7C670DFE}"/>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General Argument</a:t>
            </a:r>
          </a:p>
        </p:txBody>
      </p:sp>
      <p:sp>
        <p:nvSpPr>
          <p:cNvPr id="38915" name="Content Placeholder 2">
            <a:extLst>
              <a:ext uri="{FF2B5EF4-FFF2-40B4-BE49-F238E27FC236}">
                <a16:creationId xmlns:a16="http://schemas.microsoft.com/office/drawing/2014/main" id="{2953BB18-7D13-BF48-C92F-BAA7111E174E}"/>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6E708F96-782B-483C-B786-F8475AEEAD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6DCAED-A8BE-0646-A0A5-657418E9F506}" type="slidenum">
              <a:rPr lang="en-US" altLang="en-US" sz="1200">
                <a:solidFill>
                  <a:srgbClr val="898989"/>
                </a:solidFill>
                <a:latin typeface="Times" pitchFamily="2" charset="0"/>
              </a:rPr>
              <a:pPr eaLnBrk="1" hangingPunct="1"/>
              <a:t>24</a:t>
            </a:fld>
            <a:endParaRPr lang="en-US" altLang="en-US" sz="1200">
              <a:solidFill>
                <a:srgbClr val="898989"/>
              </a:solidFill>
              <a:latin typeface="Times" pitchFamily="2" charset="0"/>
            </a:endParaRPr>
          </a:p>
        </p:txBody>
      </p:sp>
      <p:pic>
        <p:nvPicPr>
          <p:cNvPr id="38917" name="Picture 5" descr="Dingbat 1.png">
            <a:extLst>
              <a:ext uri="{FF2B5EF4-FFF2-40B4-BE49-F238E27FC236}">
                <a16:creationId xmlns:a16="http://schemas.microsoft.com/office/drawing/2014/main" id="{D89FBF3A-2DE3-A79D-5911-E3ECEC06A8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508125"/>
            <a:ext cx="781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7">
            <a:extLst>
              <a:ext uri="{FF2B5EF4-FFF2-40B4-BE49-F238E27FC236}">
                <a16:creationId xmlns:a16="http://schemas.microsoft.com/office/drawing/2014/main" id="{9779DEA1-DC3C-1254-2ABE-4540C6F8D539}"/>
              </a:ext>
            </a:extLst>
          </p:cNvPr>
          <p:cNvSpPr txBox="1">
            <a:spLocks noChangeArrowheads="1"/>
          </p:cNvSpPr>
          <p:nvPr/>
        </p:nvSpPr>
        <p:spPr bwMode="auto">
          <a:xfrm>
            <a:off x="1423988" y="1495425"/>
            <a:ext cx="6662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There are no universal, inductive inference schemas.</a:t>
            </a:r>
          </a:p>
          <a:p>
            <a:pPr eaLnBrk="1" hangingPunct="1"/>
            <a:r>
              <a:rPr lang="en-US" altLang="en-US">
                <a:latin typeface="Times" pitchFamily="2" charset="0"/>
              </a:rPr>
              <a:t>All inductive inferences are warranted by facts.</a:t>
            </a:r>
          </a:p>
        </p:txBody>
      </p:sp>
      <p:sp>
        <p:nvSpPr>
          <p:cNvPr id="38919" name="TextBox 9">
            <a:extLst>
              <a:ext uri="{FF2B5EF4-FFF2-40B4-BE49-F238E27FC236}">
                <a16:creationId xmlns:a16="http://schemas.microsoft.com/office/drawing/2014/main" id="{675EF6BF-3845-9D63-ADD8-9DAD19FE3F05}"/>
              </a:ext>
            </a:extLst>
          </p:cNvPr>
          <p:cNvSpPr txBox="1">
            <a:spLocks noChangeArrowheads="1"/>
          </p:cNvSpPr>
          <p:nvPr/>
        </p:nvSpPr>
        <p:spPr bwMode="auto">
          <a:xfrm>
            <a:off x="5608638" y="2320925"/>
            <a:ext cx="237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conclusion so far.)</a:t>
            </a:r>
          </a:p>
        </p:txBody>
      </p:sp>
      <p:grpSp>
        <p:nvGrpSpPr>
          <p:cNvPr id="2" name="Group 19">
            <a:extLst>
              <a:ext uri="{FF2B5EF4-FFF2-40B4-BE49-F238E27FC236}">
                <a16:creationId xmlns:a16="http://schemas.microsoft.com/office/drawing/2014/main" id="{EC6F3DB6-D200-901D-78FF-2842862833A8}"/>
              </a:ext>
            </a:extLst>
          </p:cNvPr>
          <p:cNvGrpSpPr>
            <a:grpSpLocks/>
          </p:cNvGrpSpPr>
          <p:nvPr/>
        </p:nvGrpSpPr>
        <p:grpSpPr bwMode="auto">
          <a:xfrm>
            <a:off x="1290638" y="2843213"/>
            <a:ext cx="6019800" cy="1265237"/>
            <a:chOff x="1290313" y="2843129"/>
            <a:chExt cx="6020374" cy="1265243"/>
          </a:xfrm>
        </p:grpSpPr>
        <p:sp>
          <p:nvSpPr>
            <p:cNvPr id="17" name="Freeform 16">
              <a:extLst>
                <a:ext uri="{FF2B5EF4-FFF2-40B4-BE49-F238E27FC236}">
                  <a16:creationId xmlns:a16="http://schemas.microsoft.com/office/drawing/2014/main" id="{FBAA801F-4C45-CA2D-7916-D59E3B9FCF8E}"/>
                </a:ext>
              </a:extLst>
            </p:cNvPr>
            <p:cNvSpPr/>
            <p:nvPr/>
          </p:nvSpPr>
          <p:spPr>
            <a:xfrm>
              <a:off x="2114304" y="3036805"/>
              <a:ext cx="5196383" cy="928691"/>
            </a:xfrm>
            <a:custGeom>
              <a:avLst/>
              <a:gdLst>
                <a:gd name="connsiteX0" fmla="*/ 0 w 6607984"/>
                <a:gd name="connsiteY0" fmla="*/ 0 h 915474"/>
                <a:gd name="connsiteX1" fmla="*/ 6607984 w 6607984"/>
                <a:gd name="connsiteY1" fmla="*/ 122493 h 915474"/>
                <a:gd name="connsiteX2" fmla="*/ 6479048 w 6607984"/>
                <a:gd name="connsiteY2" fmla="*/ 915474 h 915474"/>
                <a:gd name="connsiteX3" fmla="*/ 45128 w 6607984"/>
                <a:gd name="connsiteY3" fmla="*/ 734958 h 915474"/>
                <a:gd name="connsiteX4" fmla="*/ 0 w 6607984"/>
                <a:gd name="connsiteY4" fmla="*/ 0 h 91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7984" h="915474">
                  <a:moveTo>
                    <a:pt x="0" y="0"/>
                  </a:moveTo>
                  <a:lnTo>
                    <a:pt x="6607984" y="122493"/>
                  </a:lnTo>
                  <a:lnTo>
                    <a:pt x="6479048" y="915474"/>
                  </a:lnTo>
                  <a:lnTo>
                    <a:pt x="45128" y="734958"/>
                  </a:lnTo>
                  <a:lnTo>
                    <a:pt x="0"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8929" name="Picture 6" descr="Dingbat 2.png">
              <a:extLst>
                <a:ext uri="{FF2B5EF4-FFF2-40B4-BE49-F238E27FC236}">
                  <a16:creationId xmlns:a16="http://schemas.microsoft.com/office/drawing/2014/main" id="{1E1D5B2F-27DF-CA26-949E-6DEB8987C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0313" y="2843129"/>
              <a:ext cx="803701" cy="80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0" name="TextBox 8">
              <a:extLst>
                <a:ext uri="{FF2B5EF4-FFF2-40B4-BE49-F238E27FC236}">
                  <a16:creationId xmlns:a16="http://schemas.microsoft.com/office/drawing/2014/main" id="{88305D43-E214-90A7-B469-05D8C8002060}"/>
                </a:ext>
              </a:extLst>
            </p:cNvPr>
            <p:cNvSpPr txBox="1">
              <a:spLocks noChangeArrowheads="1"/>
            </p:cNvSpPr>
            <p:nvPr/>
          </p:nvSpPr>
          <p:spPr bwMode="auto">
            <a:xfrm>
              <a:off x="2204812" y="2984963"/>
              <a:ext cx="5089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There are no universal warranting facts.</a:t>
              </a:r>
            </a:p>
          </p:txBody>
        </p:sp>
        <p:sp>
          <p:nvSpPr>
            <p:cNvPr id="38931" name="TextBox 10">
              <a:extLst>
                <a:ext uri="{FF2B5EF4-FFF2-40B4-BE49-F238E27FC236}">
                  <a16:creationId xmlns:a16="http://schemas.microsoft.com/office/drawing/2014/main" id="{2B696479-CC27-C523-47F7-64B452AB6E5D}"/>
                </a:ext>
              </a:extLst>
            </p:cNvPr>
            <p:cNvSpPr txBox="1">
              <a:spLocks noChangeArrowheads="1"/>
            </p:cNvSpPr>
            <p:nvPr/>
          </p:nvSpPr>
          <p:spPr bwMode="auto">
            <a:xfrm>
              <a:off x="3835855" y="3462041"/>
              <a:ext cx="33845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(No non-vacuous, factual principle of the uniformity of nature.)</a:t>
              </a:r>
            </a:p>
          </p:txBody>
        </p:sp>
      </p:grpSp>
      <p:grpSp>
        <p:nvGrpSpPr>
          <p:cNvPr id="3" name="Group 20">
            <a:extLst>
              <a:ext uri="{FF2B5EF4-FFF2-40B4-BE49-F238E27FC236}">
                <a16:creationId xmlns:a16="http://schemas.microsoft.com/office/drawing/2014/main" id="{EE80A783-7118-D964-3BC5-9EAE60F07AE9}"/>
              </a:ext>
            </a:extLst>
          </p:cNvPr>
          <p:cNvGrpSpPr>
            <a:grpSpLocks/>
          </p:cNvGrpSpPr>
          <p:nvPr/>
        </p:nvGrpSpPr>
        <p:grpSpPr bwMode="auto">
          <a:xfrm>
            <a:off x="903288" y="4500563"/>
            <a:ext cx="7729537" cy="1327150"/>
            <a:chOff x="902555" y="4500008"/>
            <a:chExt cx="7729729" cy="1327417"/>
          </a:xfrm>
        </p:grpSpPr>
        <p:cxnSp>
          <p:nvCxnSpPr>
            <p:cNvPr id="13" name="Straight Connector 12">
              <a:extLst>
                <a:ext uri="{FF2B5EF4-FFF2-40B4-BE49-F238E27FC236}">
                  <a16:creationId xmlns:a16="http://schemas.microsoft.com/office/drawing/2014/main" id="{3C39E892-54FD-AD0C-C74F-F016D8ED4DDE}"/>
                </a:ext>
              </a:extLst>
            </p:cNvPr>
            <p:cNvCxnSpPr/>
            <p:nvPr/>
          </p:nvCxnSpPr>
          <p:spPr>
            <a:xfrm>
              <a:off x="902555" y="4500008"/>
              <a:ext cx="7072488"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8924" name="Group 18">
              <a:extLst>
                <a:ext uri="{FF2B5EF4-FFF2-40B4-BE49-F238E27FC236}">
                  <a16:creationId xmlns:a16="http://schemas.microsoft.com/office/drawing/2014/main" id="{8AEB194A-EF9E-FE6B-0889-A15EC758C5E2}"/>
                </a:ext>
              </a:extLst>
            </p:cNvPr>
            <p:cNvGrpSpPr>
              <a:grpSpLocks/>
            </p:cNvGrpSpPr>
            <p:nvPr/>
          </p:nvGrpSpPr>
          <p:grpSpPr bwMode="auto">
            <a:xfrm>
              <a:off x="1179766" y="4996428"/>
              <a:ext cx="7452518" cy="830997"/>
              <a:chOff x="1179766" y="4996428"/>
              <a:chExt cx="7452518" cy="830997"/>
            </a:xfrm>
          </p:grpSpPr>
          <p:sp>
            <p:nvSpPr>
              <p:cNvPr id="18" name="Freeform 17">
                <a:extLst>
                  <a:ext uri="{FF2B5EF4-FFF2-40B4-BE49-F238E27FC236}">
                    <a16:creationId xmlns:a16="http://schemas.microsoft.com/office/drawing/2014/main" id="{E1C6853F-EBB1-4C17-C464-AD5E9BDE16DC}"/>
                  </a:ext>
                </a:extLst>
              </p:cNvPr>
              <p:cNvSpPr/>
              <p:nvPr/>
            </p:nvSpPr>
            <p:spPr>
              <a:xfrm>
                <a:off x="1599484" y="5041454"/>
                <a:ext cx="6704179" cy="773268"/>
              </a:xfrm>
              <a:custGeom>
                <a:avLst/>
                <a:gdLst>
                  <a:gd name="connsiteX0" fmla="*/ 51574 w 6704687"/>
                  <a:gd name="connsiteY0" fmla="*/ 0 h 773640"/>
                  <a:gd name="connsiteX1" fmla="*/ 6704687 w 6704687"/>
                  <a:gd name="connsiteY1" fmla="*/ 90258 h 773640"/>
                  <a:gd name="connsiteX2" fmla="*/ 6704687 w 6704687"/>
                  <a:gd name="connsiteY2" fmla="*/ 773640 h 773640"/>
                  <a:gd name="connsiteX3" fmla="*/ 0 w 6704687"/>
                  <a:gd name="connsiteY3" fmla="*/ 664041 h 773640"/>
                  <a:gd name="connsiteX4" fmla="*/ 51574 w 6704687"/>
                  <a:gd name="connsiteY4" fmla="*/ 0 h 77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4687" h="773640">
                    <a:moveTo>
                      <a:pt x="51574" y="0"/>
                    </a:moveTo>
                    <a:lnTo>
                      <a:pt x="6704687" y="90258"/>
                    </a:lnTo>
                    <a:lnTo>
                      <a:pt x="6704687" y="773640"/>
                    </a:lnTo>
                    <a:lnTo>
                      <a:pt x="0" y="664041"/>
                    </a:lnTo>
                    <a:lnTo>
                      <a:pt x="5157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26" name="TextBox 13">
                <a:extLst>
                  <a:ext uri="{FF2B5EF4-FFF2-40B4-BE49-F238E27FC236}">
                    <a16:creationId xmlns:a16="http://schemas.microsoft.com/office/drawing/2014/main" id="{77E27A92-EE58-D0C3-CFEF-721262288F02}"/>
                  </a:ext>
                </a:extLst>
              </p:cNvPr>
              <p:cNvSpPr txBox="1">
                <a:spLocks noChangeArrowheads="1"/>
              </p:cNvSpPr>
              <p:nvPr/>
            </p:nvSpPr>
            <p:spPr bwMode="auto">
              <a:xfrm>
                <a:off x="1179766" y="4996428"/>
                <a:ext cx="19662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All induction is local.</a:t>
                </a:r>
              </a:p>
            </p:txBody>
          </p:sp>
          <p:sp>
            <p:nvSpPr>
              <p:cNvPr id="38927" name="TextBox 14">
                <a:extLst>
                  <a:ext uri="{FF2B5EF4-FFF2-40B4-BE49-F238E27FC236}">
                    <a16:creationId xmlns:a16="http://schemas.microsoft.com/office/drawing/2014/main" id="{E1BE5FB6-24CF-15D5-8D92-210A83CC0F6F}"/>
                  </a:ext>
                </a:extLst>
              </p:cNvPr>
              <p:cNvSpPr txBox="1">
                <a:spLocks noChangeArrowheads="1"/>
              </p:cNvSpPr>
              <p:nvPr/>
            </p:nvSpPr>
            <p:spPr bwMode="auto">
              <a:xfrm>
                <a:off x="3474832" y="5022216"/>
                <a:ext cx="515745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Each domain has its own inductive logic, </a:t>
                </a:r>
                <a:r>
                  <a:rPr lang="en-US" altLang="en-US" sz="1800">
                    <a:latin typeface="Times" pitchFamily="2" charset="0"/>
                  </a:rPr>
                  <a:t>according to the background facts that prevail there.</a:t>
                </a:r>
                <a:endParaRPr lang="en-US" altLang="en-US" sz="2000">
                  <a:latin typeface="Times" pitchFamily="2" charset="0"/>
                </a:endParaRPr>
              </a:p>
            </p:txBody>
          </p:sp>
        </p:grpSp>
      </p:grpSp>
      <p:pic>
        <p:nvPicPr>
          <p:cNvPr id="38922" name="Picture 21" descr="Norton_speaking_small.jpg">
            <a:extLst>
              <a:ext uri="{FF2B5EF4-FFF2-40B4-BE49-F238E27FC236}">
                <a16:creationId xmlns:a16="http://schemas.microsoft.com/office/drawing/2014/main" id="{E439CE76-B51E-EFB8-75B0-33382F008E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2363" y="92075"/>
            <a:ext cx="1573212"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AF7C63D-6913-AEA8-B265-4FE451D5EBE9}"/>
              </a:ext>
            </a:extLst>
          </p:cNvPr>
          <p:cNvSpPr/>
          <p:nvPr/>
        </p:nvSpPr>
        <p:spPr>
          <a:xfrm>
            <a:off x="2809875" y="631825"/>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938" name="Title 1">
            <a:extLst>
              <a:ext uri="{FF2B5EF4-FFF2-40B4-BE49-F238E27FC236}">
                <a16:creationId xmlns:a16="http://schemas.microsoft.com/office/drawing/2014/main" id="{CDDFE2F3-9B9D-431A-AEAC-A018397BB092}"/>
              </a:ext>
            </a:extLst>
          </p:cNvPr>
          <p:cNvSpPr>
            <a:spLocks noGrp="1"/>
          </p:cNvSpPr>
          <p:nvPr>
            <p:ph type="title"/>
          </p:nvPr>
        </p:nvSpPr>
        <p:spPr>
          <a:xfrm>
            <a:off x="1030288" y="2601913"/>
            <a:ext cx="6126162" cy="1003300"/>
          </a:xfrm>
        </p:spPr>
        <p:txBody>
          <a:bodyPr/>
          <a:lstStyle/>
          <a:p>
            <a:r>
              <a:rPr lang="en-US" altLang="en-US" sz="8800">
                <a:latin typeface="Times" pitchFamily="2" charset="0"/>
                <a:ea typeface="ＭＳ Ｐゴシック" panose="020B0600070205080204" pitchFamily="34" charset="-128"/>
              </a:rPr>
              <a:t>1, 3, 5, 7, …</a:t>
            </a:r>
          </a:p>
        </p:txBody>
      </p:sp>
      <p:sp>
        <p:nvSpPr>
          <p:cNvPr id="39939" name="Content Placeholder 2">
            <a:extLst>
              <a:ext uri="{FF2B5EF4-FFF2-40B4-BE49-F238E27FC236}">
                <a16:creationId xmlns:a16="http://schemas.microsoft.com/office/drawing/2014/main" id="{55F10582-3FCA-C5DD-57FA-132BC8BFAE33}"/>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1D537456-0CD6-B911-1A6C-26C30CBF28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93403F-B694-214E-90E9-7221A1F721D3}" type="slidenum">
              <a:rPr lang="en-US" altLang="en-US" sz="1200">
                <a:solidFill>
                  <a:srgbClr val="898989"/>
                </a:solidFill>
                <a:latin typeface="Times" pitchFamily="2" charset="0"/>
              </a:rPr>
              <a:pPr eaLnBrk="1" hangingPunct="1"/>
              <a:t>25</a:t>
            </a:fld>
            <a:endParaRPr lang="en-US" altLang="en-US" sz="1200">
              <a:solidFill>
                <a:srgbClr val="898989"/>
              </a:solidFill>
              <a:latin typeface="Times"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C84A7043-1556-05DE-8D43-01B84AA68B8E}"/>
              </a:ext>
            </a:extLst>
          </p:cNvPr>
          <p:cNvSpPr/>
          <p:nvPr/>
        </p:nvSpPr>
        <p:spPr>
          <a:xfrm>
            <a:off x="663575" y="560388"/>
            <a:ext cx="7588250" cy="935037"/>
          </a:xfrm>
          <a:custGeom>
            <a:avLst/>
            <a:gdLst>
              <a:gd name="connsiteX0" fmla="*/ 96702 w 7587900"/>
              <a:gd name="connsiteY0" fmla="*/ 103152 h 934816"/>
              <a:gd name="connsiteX1" fmla="*/ 96702 w 7587900"/>
              <a:gd name="connsiteY1" fmla="*/ 103152 h 934816"/>
              <a:gd name="connsiteX2" fmla="*/ 7587900 w 7587900"/>
              <a:gd name="connsiteY2" fmla="*/ 0 h 934816"/>
              <a:gd name="connsiteX3" fmla="*/ 7220432 w 7587900"/>
              <a:gd name="connsiteY3" fmla="*/ 934816 h 934816"/>
              <a:gd name="connsiteX4" fmla="*/ 0 w 7587900"/>
              <a:gd name="connsiteY4" fmla="*/ 515761 h 934816"/>
              <a:gd name="connsiteX5" fmla="*/ 96702 w 7587900"/>
              <a:gd name="connsiteY5" fmla="*/ 103152 h 9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7900" h="934816">
                <a:moveTo>
                  <a:pt x="96702" y="103152"/>
                </a:moveTo>
                <a:lnTo>
                  <a:pt x="96702" y="103152"/>
                </a:lnTo>
                <a:lnTo>
                  <a:pt x="7587900" y="0"/>
                </a:lnTo>
                <a:lnTo>
                  <a:pt x="7220432" y="934816"/>
                </a:lnTo>
                <a:lnTo>
                  <a:pt x="0" y="515761"/>
                </a:lnTo>
                <a:lnTo>
                  <a:pt x="96702" y="103152"/>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62" name="Title 1">
            <a:extLst>
              <a:ext uri="{FF2B5EF4-FFF2-40B4-BE49-F238E27FC236}">
                <a16:creationId xmlns:a16="http://schemas.microsoft.com/office/drawing/2014/main" id="{23E45625-B5D5-5AAB-57DD-DF4ED0EEB4D5}"/>
              </a:ext>
            </a:extLst>
          </p:cNvPr>
          <p:cNvSpPr>
            <a:spLocks noGrp="1"/>
          </p:cNvSpPr>
          <p:nvPr>
            <p:ph type="title"/>
          </p:nvPr>
        </p:nvSpPr>
        <p:spPr>
          <a:xfrm>
            <a:off x="565150" y="263525"/>
            <a:ext cx="8008938" cy="1003300"/>
          </a:xfrm>
        </p:spPr>
        <p:txBody>
          <a:bodyPr/>
          <a:lstStyle/>
          <a:p>
            <a:r>
              <a:rPr lang="en-US" altLang="en-US" sz="3600">
                <a:latin typeface="Times" pitchFamily="2" charset="0"/>
                <a:ea typeface="ＭＳ Ｐゴシック" panose="020B0600070205080204" pitchFamily="34" charset="-128"/>
              </a:rPr>
              <a:t>The Inductive</a:t>
            </a:r>
            <a:r>
              <a:rPr lang="en-US" altLang="en-US" sz="4000">
                <a:latin typeface="Times" pitchFamily="2" charset="0"/>
                <a:ea typeface="ＭＳ Ｐゴシック" panose="020B0600070205080204" pitchFamily="34" charset="-128"/>
              </a:rPr>
              <a:t> Problem is</a:t>
            </a:r>
            <a:r>
              <a:rPr lang="en-US" altLang="en-US">
                <a:latin typeface="Times" pitchFamily="2" charset="0"/>
                <a:ea typeface="ＭＳ Ｐゴシック" panose="020B0600070205080204" pitchFamily="34" charset="-128"/>
              </a:rPr>
              <a:t> Insoluble…</a:t>
            </a:r>
          </a:p>
        </p:txBody>
      </p:sp>
      <p:sp>
        <p:nvSpPr>
          <p:cNvPr id="40963" name="Content Placeholder 2">
            <a:extLst>
              <a:ext uri="{FF2B5EF4-FFF2-40B4-BE49-F238E27FC236}">
                <a16:creationId xmlns:a16="http://schemas.microsoft.com/office/drawing/2014/main" id="{53E9D2F5-5F16-CF95-8088-9E9CD8C0A256}"/>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8DD70B99-B73C-C384-4FA2-904A015E26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C6E27AE-A289-1340-8762-46D07B48F655}" type="slidenum">
              <a:rPr lang="en-US" altLang="en-US" sz="1200">
                <a:solidFill>
                  <a:srgbClr val="898989"/>
                </a:solidFill>
                <a:latin typeface="Times" pitchFamily="2" charset="0"/>
              </a:rPr>
              <a:pPr eaLnBrk="1" hangingPunct="1"/>
              <a:t>26</a:t>
            </a:fld>
            <a:endParaRPr lang="en-US" altLang="en-US" sz="1200">
              <a:solidFill>
                <a:srgbClr val="898989"/>
              </a:solidFill>
              <a:latin typeface="Times" pitchFamily="2" charset="0"/>
            </a:endParaRPr>
          </a:p>
        </p:txBody>
      </p:sp>
      <p:sp>
        <p:nvSpPr>
          <p:cNvPr id="38918" name="TextBox 4">
            <a:extLst>
              <a:ext uri="{FF2B5EF4-FFF2-40B4-BE49-F238E27FC236}">
                <a16:creationId xmlns:a16="http://schemas.microsoft.com/office/drawing/2014/main" id="{917E179B-4406-814F-9EE3-526920DCDDDB}"/>
              </a:ext>
            </a:extLst>
          </p:cNvPr>
          <p:cNvSpPr txBox="1">
            <a:spLocks noChangeArrowheads="1"/>
          </p:cNvSpPr>
          <p:nvPr/>
        </p:nvSpPr>
        <p:spPr bwMode="auto">
          <a:xfrm>
            <a:off x="3797300" y="1198563"/>
            <a:ext cx="456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…unless we specify a context.</a:t>
            </a:r>
          </a:p>
        </p:txBody>
      </p:sp>
      <p:grpSp>
        <p:nvGrpSpPr>
          <p:cNvPr id="2" name="Group 38">
            <a:extLst>
              <a:ext uri="{FF2B5EF4-FFF2-40B4-BE49-F238E27FC236}">
                <a16:creationId xmlns:a16="http://schemas.microsoft.com/office/drawing/2014/main" id="{D9F7D256-682F-D557-AB3C-A923295DF750}"/>
              </a:ext>
            </a:extLst>
          </p:cNvPr>
          <p:cNvGrpSpPr>
            <a:grpSpLocks/>
          </p:cNvGrpSpPr>
          <p:nvPr/>
        </p:nvGrpSpPr>
        <p:grpSpPr bwMode="auto">
          <a:xfrm>
            <a:off x="125413" y="3725863"/>
            <a:ext cx="7456487" cy="739775"/>
            <a:chOff x="125216" y="3726368"/>
            <a:chExt cx="7457360" cy="738664"/>
          </a:xfrm>
        </p:grpSpPr>
        <p:sp>
          <p:nvSpPr>
            <p:cNvPr id="34" name="Freeform 33">
              <a:extLst>
                <a:ext uri="{FF2B5EF4-FFF2-40B4-BE49-F238E27FC236}">
                  <a16:creationId xmlns:a16="http://schemas.microsoft.com/office/drawing/2014/main" id="{98CB8515-C858-56EF-762C-A378BF5617B3}"/>
                </a:ext>
              </a:extLst>
            </p:cNvPr>
            <p:cNvSpPr/>
            <p:nvPr/>
          </p:nvSpPr>
          <p:spPr>
            <a:xfrm>
              <a:off x="6066337" y="3900731"/>
              <a:ext cx="857350" cy="201309"/>
            </a:xfrm>
            <a:custGeom>
              <a:avLst/>
              <a:gdLst>
                <a:gd name="connsiteX0" fmla="*/ 12894 w 806211"/>
                <a:gd name="connsiteY0" fmla="*/ 0 h 201993"/>
                <a:gd name="connsiteX1" fmla="*/ 767171 w 806211"/>
                <a:gd name="connsiteY1" fmla="*/ 25788 h 201993"/>
                <a:gd name="connsiteX2" fmla="*/ 741384 w 806211"/>
                <a:gd name="connsiteY2" fmla="*/ 199857 h 201993"/>
                <a:gd name="connsiteX3" fmla="*/ 0 w 806211"/>
                <a:gd name="connsiteY3" fmla="*/ 161175 h 201993"/>
                <a:gd name="connsiteX4" fmla="*/ 12894 w 806211"/>
                <a:gd name="connsiteY4" fmla="*/ 0 h 20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1" h="201993">
                  <a:moveTo>
                    <a:pt x="12894" y="0"/>
                  </a:moveTo>
                  <a:lnTo>
                    <a:pt x="767171" y="25788"/>
                  </a:lnTo>
                  <a:cubicBezTo>
                    <a:pt x="747594" y="201993"/>
                    <a:pt x="806211" y="199857"/>
                    <a:pt x="741384" y="199857"/>
                  </a:cubicBezTo>
                  <a:lnTo>
                    <a:pt x="0" y="161175"/>
                  </a:lnTo>
                  <a:lnTo>
                    <a:pt x="1289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Freeform 28">
              <a:extLst>
                <a:ext uri="{FF2B5EF4-FFF2-40B4-BE49-F238E27FC236}">
                  <a16:creationId xmlns:a16="http://schemas.microsoft.com/office/drawing/2014/main" id="{D33FB18B-4E7D-CEEF-BD51-2D3DE3357AC3}"/>
                </a:ext>
              </a:extLst>
            </p:cNvPr>
            <p:cNvSpPr/>
            <p:nvPr/>
          </p:nvSpPr>
          <p:spPr>
            <a:xfrm>
              <a:off x="1282638" y="3823060"/>
              <a:ext cx="535051" cy="348725"/>
            </a:xfrm>
            <a:custGeom>
              <a:avLst/>
              <a:gdLst>
                <a:gd name="connsiteX0" fmla="*/ 122489 w 535085"/>
                <a:gd name="connsiteY0" fmla="*/ 0 h 348139"/>
                <a:gd name="connsiteX1" fmla="*/ 535085 w 535085"/>
                <a:gd name="connsiteY1" fmla="*/ 103152 h 348139"/>
                <a:gd name="connsiteX2" fmla="*/ 528638 w 535085"/>
                <a:gd name="connsiteY2" fmla="*/ 270775 h 348139"/>
                <a:gd name="connsiteX3" fmla="*/ 0 w 535085"/>
                <a:gd name="connsiteY3" fmla="*/ 348139 h 348139"/>
                <a:gd name="connsiteX4" fmla="*/ 122489 w 535085"/>
                <a:gd name="connsiteY4" fmla="*/ 0 h 34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85" h="348139">
                  <a:moveTo>
                    <a:pt x="122489" y="0"/>
                  </a:moveTo>
                  <a:lnTo>
                    <a:pt x="535085" y="103152"/>
                  </a:lnTo>
                  <a:lnTo>
                    <a:pt x="528638" y="270775"/>
                  </a:lnTo>
                  <a:lnTo>
                    <a:pt x="0" y="348139"/>
                  </a:lnTo>
                  <a:lnTo>
                    <a:pt x="12248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95" name="TextBox 9">
              <a:extLst>
                <a:ext uri="{FF2B5EF4-FFF2-40B4-BE49-F238E27FC236}">
                  <a16:creationId xmlns:a16="http://schemas.microsoft.com/office/drawing/2014/main" id="{C0442665-E50C-3863-6C8E-655BDA6D4C4A}"/>
                </a:ext>
              </a:extLst>
            </p:cNvPr>
            <p:cNvSpPr txBox="1">
              <a:spLocks noChangeArrowheads="1"/>
            </p:cNvSpPr>
            <p:nvPr/>
          </p:nvSpPr>
          <p:spPr bwMode="auto">
            <a:xfrm>
              <a:off x="1360278" y="3726368"/>
              <a:ext cx="29070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Page numbers</a:t>
              </a:r>
              <a:r>
                <a:rPr lang="en-US" altLang="en-US" sz="1800">
                  <a:latin typeface="Times" pitchFamily="2" charset="0"/>
                </a:rPr>
                <a:t> of a book.</a:t>
              </a:r>
            </a:p>
            <a:p>
              <a:pPr eaLnBrk="1" hangingPunct="1"/>
              <a:r>
                <a:rPr lang="en-US" altLang="en-US" sz="1800">
                  <a:latin typeface="Times" pitchFamily="2" charset="0"/>
                </a:rPr>
                <a:t>(from right hand side)</a:t>
              </a:r>
            </a:p>
          </p:txBody>
        </p:sp>
        <p:sp>
          <p:nvSpPr>
            <p:cNvPr id="40996" name="TextBox 12">
              <a:extLst>
                <a:ext uri="{FF2B5EF4-FFF2-40B4-BE49-F238E27FC236}">
                  <a16:creationId xmlns:a16="http://schemas.microsoft.com/office/drawing/2014/main" id="{E7197947-FFF6-6298-7306-503E0A1E2C0E}"/>
                </a:ext>
              </a:extLst>
            </p:cNvPr>
            <p:cNvSpPr txBox="1">
              <a:spLocks noChangeArrowheads="1"/>
            </p:cNvSpPr>
            <p:nvPr/>
          </p:nvSpPr>
          <p:spPr bwMode="auto">
            <a:xfrm>
              <a:off x="4860895" y="3790838"/>
              <a:ext cx="2721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xv, xvii, 1, 3, 5, 7, 9, …</a:t>
              </a:r>
            </a:p>
          </p:txBody>
        </p:sp>
        <p:pic>
          <p:nvPicPr>
            <p:cNvPr id="40997" name="Picture 22" descr="openbook.png">
              <a:extLst>
                <a:ext uri="{FF2B5EF4-FFF2-40B4-BE49-F238E27FC236}">
                  <a16:creationId xmlns:a16="http://schemas.microsoft.com/office/drawing/2014/main" id="{0E08AC7D-FEE3-2BCB-4D36-EC9D154DDA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216" y="3727140"/>
              <a:ext cx="841806" cy="62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9">
            <a:extLst>
              <a:ext uri="{FF2B5EF4-FFF2-40B4-BE49-F238E27FC236}">
                <a16:creationId xmlns:a16="http://schemas.microsoft.com/office/drawing/2014/main" id="{AE18F1D2-AF10-5255-2FF7-A994EC219D98}"/>
              </a:ext>
            </a:extLst>
          </p:cNvPr>
          <p:cNvGrpSpPr>
            <a:grpSpLocks/>
          </p:cNvGrpSpPr>
          <p:nvPr/>
        </p:nvGrpSpPr>
        <p:grpSpPr bwMode="auto">
          <a:xfrm>
            <a:off x="119063" y="4551363"/>
            <a:ext cx="7459662" cy="693737"/>
            <a:chOff x="118787" y="4551584"/>
            <a:chExt cx="7459484" cy="693137"/>
          </a:xfrm>
        </p:grpSpPr>
        <p:sp>
          <p:nvSpPr>
            <p:cNvPr id="35" name="Freeform 34">
              <a:extLst>
                <a:ext uri="{FF2B5EF4-FFF2-40B4-BE49-F238E27FC236}">
                  <a16:creationId xmlns:a16="http://schemas.microsoft.com/office/drawing/2014/main" id="{FC0A58FE-D16C-DA49-170A-EE50ACC6E8F0}"/>
                </a:ext>
              </a:extLst>
            </p:cNvPr>
            <p:cNvSpPr/>
            <p:nvPr/>
          </p:nvSpPr>
          <p:spPr>
            <a:xfrm>
              <a:off x="4931972" y="4738747"/>
              <a:ext cx="857230" cy="201438"/>
            </a:xfrm>
            <a:custGeom>
              <a:avLst/>
              <a:gdLst>
                <a:gd name="connsiteX0" fmla="*/ 12894 w 806211"/>
                <a:gd name="connsiteY0" fmla="*/ 0 h 201993"/>
                <a:gd name="connsiteX1" fmla="*/ 767171 w 806211"/>
                <a:gd name="connsiteY1" fmla="*/ 25788 h 201993"/>
                <a:gd name="connsiteX2" fmla="*/ 741384 w 806211"/>
                <a:gd name="connsiteY2" fmla="*/ 199857 h 201993"/>
                <a:gd name="connsiteX3" fmla="*/ 0 w 806211"/>
                <a:gd name="connsiteY3" fmla="*/ 161175 h 201993"/>
                <a:gd name="connsiteX4" fmla="*/ 12894 w 806211"/>
                <a:gd name="connsiteY4" fmla="*/ 0 h 20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1" h="201993">
                  <a:moveTo>
                    <a:pt x="12894" y="0"/>
                  </a:moveTo>
                  <a:lnTo>
                    <a:pt x="767171" y="25788"/>
                  </a:lnTo>
                  <a:cubicBezTo>
                    <a:pt x="747594" y="201993"/>
                    <a:pt x="806211" y="199857"/>
                    <a:pt x="741384" y="199857"/>
                  </a:cubicBezTo>
                  <a:lnTo>
                    <a:pt x="0" y="161175"/>
                  </a:lnTo>
                  <a:lnTo>
                    <a:pt x="1289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Freeform 29">
              <a:extLst>
                <a:ext uri="{FF2B5EF4-FFF2-40B4-BE49-F238E27FC236}">
                  <a16:creationId xmlns:a16="http://schemas.microsoft.com/office/drawing/2014/main" id="{AB2A17A5-3370-56C2-3548-3A7038C9C565}"/>
                </a:ext>
              </a:extLst>
            </p:cNvPr>
            <p:cNvSpPr/>
            <p:nvPr/>
          </p:nvSpPr>
          <p:spPr>
            <a:xfrm>
              <a:off x="1271284" y="4719713"/>
              <a:ext cx="534974" cy="347361"/>
            </a:xfrm>
            <a:custGeom>
              <a:avLst/>
              <a:gdLst>
                <a:gd name="connsiteX0" fmla="*/ 122489 w 535085"/>
                <a:gd name="connsiteY0" fmla="*/ 0 h 348139"/>
                <a:gd name="connsiteX1" fmla="*/ 535085 w 535085"/>
                <a:gd name="connsiteY1" fmla="*/ 103152 h 348139"/>
                <a:gd name="connsiteX2" fmla="*/ 528638 w 535085"/>
                <a:gd name="connsiteY2" fmla="*/ 270775 h 348139"/>
                <a:gd name="connsiteX3" fmla="*/ 0 w 535085"/>
                <a:gd name="connsiteY3" fmla="*/ 348139 h 348139"/>
                <a:gd name="connsiteX4" fmla="*/ 122489 w 535085"/>
                <a:gd name="connsiteY4" fmla="*/ 0 h 34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85" h="348139">
                  <a:moveTo>
                    <a:pt x="122489" y="0"/>
                  </a:moveTo>
                  <a:lnTo>
                    <a:pt x="535085" y="103152"/>
                  </a:lnTo>
                  <a:lnTo>
                    <a:pt x="528638" y="270775"/>
                  </a:lnTo>
                  <a:lnTo>
                    <a:pt x="0" y="348139"/>
                  </a:lnTo>
                  <a:lnTo>
                    <a:pt x="12248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90" name="TextBox 11">
              <a:extLst>
                <a:ext uri="{FF2B5EF4-FFF2-40B4-BE49-F238E27FC236}">
                  <a16:creationId xmlns:a16="http://schemas.microsoft.com/office/drawing/2014/main" id="{BA8FAF46-FCAB-5F78-DFA2-A8F88E27E777}"/>
                </a:ext>
              </a:extLst>
            </p:cNvPr>
            <p:cNvSpPr txBox="1">
              <a:spLocks noChangeArrowheads="1"/>
            </p:cNvSpPr>
            <p:nvPr/>
          </p:nvSpPr>
          <p:spPr bwMode="auto">
            <a:xfrm>
              <a:off x="1366722" y="4661184"/>
              <a:ext cx="2513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Roulette </a:t>
              </a:r>
              <a:r>
                <a:rPr lang="en-US" altLang="en-US" sz="2000">
                  <a:latin typeface="Times" pitchFamily="2" charset="0"/>
                </a:rPr>
                <a:t>wheel </a:t>
              </a:r>
              <a:r>
                <a:rPr lang="en-US" altLang="en-US" sz="1800">
                  <a:latin typeface="Times" pitchFamily="2" charset="0"/>
                </a:rPr>
                <a:t>spins.</a:t>
              </a:r>
            </a:p>
          </p:txBody>
        </p:sp>
        <p:sp>
          <p:nvSpPr>
            <p:cNvPr id="40991" name="TextBox 13">
              <a:extLst>
                <a:ext uri="{FF2B5EF4-FFF2-40B4-BE49-F238E27FC236}">
                  <a16:creationId xmlns:a16="http://schemas.microsoft.com/office/drawing/2014/main" id="{5E8F3D3D-90C9-224D-67B5-E208848E9BA7}"/>
                </a:ext>
              </a:extLst>
            </p:cNvPr>
            <p:cNvSpPr txBox="1">
              <a:spLocks noChangeArrowheads="1"/>
            </p:cNvSpPr>
            <p:nvPr/>
          </p:nvSpPr>
          <p:spPr bwMode="auto">
            <a:xfrm>
              <a:off x="4854448" y="4640818"/>
              <a:ext cx="2723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1, 3, 5, 7, 35, 18, 21, 24, …</a:t>
              </a:r>
            </a:p>
          </p:txBody>
        </p:sp>
        <p:pic>
          <p:nvPicPr>
            <p:cNvPr id="40992" name="Picture 23" descr="roulette wheel.jpg">
              <a:extLst>
                <a:ext uri="{FF2B5EF4-FFF2-40B4-BE49-F238E27FC236}">
                  <a16:creationId xmlns:a16="http://schemas.microsoft.com/office/drawing/2014/main" id="{187067C5-F973-47E1-D781-9997099220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87" y="4551584"/>
              <a:ext cx="967168" cy="69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0">
            <a:extLst>
              <a:ext uri="{FF2B5EF4-FFF2-40B4-BE49-F238E27FC236}">
                <a16:creationId xmlns:a16="http://schemas.microsoft.com/office/drawing/2014/main" id="{00A682EC-DE03-78A2-C7A4-BB7CB7532845}"/>
              </a:ext>
            </a:extLst>
          </p:cNvPr>
          <p:cNvGrpSpPr>
            <a:grpSpLocks/>
          </p:cNvGrpSpPr>
          <p:nvPr/>
        </p:nvGrpSpPr>
        <p:grpSpPr bwMode="auto">
          <a:xfrm>
            <a:off x="147638" y="5327650"/>
            <a:ext cx="8207375" cy="717550"/>
            <a:chOff x="147639" y="5327108"/>
            <a:chExt cx="8207994" cy="717470"/>
          </a:xfrm>
        </p:grpSpPr>
        <p:sp>
          <p:nvSpPr>
            <p:cNvPr id="36" name="Freeform 35">
              <a:extLst>
                <a:ext uri="{FF2B5EF4-FFF2-40B4-BE49-F238E27FC236}">
                  <a16:creationId xmlns:a16="http://schemas.microsoft.com/office/drawing/2014/main" id="{1DB1277D-B0B2-C546-8CC0-481ED0AF26CC}"/>
                </a:ext>
              </a:extLst>
            </p:cNvPr>
            <p:cNvSpPr/>
            <p:nvPr/>
          </p:nvSpPr>
          <p:spPr>
            <a:xfrm>
              <a:off x="6131377" y="5550921"/>
              <a:ext cx="760470" cy="201590"/>
            </a:xfrm>
            <a:custGeom>
              <a:avLst/>
              <a:gdLst>
                <a:gd name="connsiteX0" fmla="*/ 12894 w 806211"/>
                <a:gd name="connsiteY0" fmla="*/ 0 h 201993"/>
                <a:gd name="connsiteX1" fmla="*/ 767171 w 806211"/>
                <a:gd name="connsiteY1" fmla="*/ 25788 h 201993"/>
                <a:gd name="connsiteX2" fmla="*/ 741384 w 806211"/>
                <a:gd name="connsiteY2" fmla="*/ 199857 h 201993"/>
                <a:gd name="connsiteX3" fmla="*/ 0 w 806211"/>
                <a:gd name="connsiteY3" fmla="*/ 161175 h 201993"/>
                <a:gd name="connsiteX4" fmla="*/ 12894 w 806211"/>
                <a:gd name="connsiteY4" fmla="*/ 0 h 20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1" h="201993">
                  <a:moveTo>
                    <a:pt x="12894" y="0"/>
                  </a:moveTo>
                  <a:lnTo>
                    <a:pt x="767171" y="25788"/>
                  </a:lnTo>
                  <a:cubicBezTo>
                    <a:pt x="747594" y="201993"/>
                    <a:pt x="806211" y="199857"/>
                    <a:pt x="741384" y="199857"/>
                  </a:cubicBezTo>
                  <a:lnTo>
                    <a:pt x="0" y="161175"/>
                  </a:lnTo>
                  <a:lnTo>
                    <a:pt x="1289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Freeform 30">
              <a:extLst>
                <a:ext uri="{FF2B5EF4-FFF2-40B4-BE49-F238E27FC236}">
                  <a16:creationId xmlns:a16="http://schemas.microsoft.com/office/drawing/2014/main" id="{B855B28E-F622-6DAA-E882-928AD96D35AF}"/>
                </a:ext>
              </a:extLst>
            </p:cNvPr>
            <p:cNvSpPr/>
            <p:nvPr/>
          </p:nvSpPr>
          <p:spPr>
            <a:xfrm>
              <a:off x="1354230" y="5454094"/>
              <a:ext cx="535027" cy="347624"/>
            </a:xfrm>
            <a:custGeom>
              <a:avLst/>
              <a:gdLst>
                <a:gd name="connsiteX0" fmla="*/ 122489 w 535085"/>
                <a:gd name="connsiteY0" fmla="*/ 0 h 348139"/>
                <a:gd name="connsiteX1" fmla="*/ 535085 w 535085"/>
                <a:gd name="connsiteY1" fmla="*/ 103152 h 348139"/>
                <a:gd name="connsiteX2" fmla="*/ 528638 w 535085"/>
                <a:gd name="connsiteY2" fmla="*/ 270775 h 348139"/>
                <a:gd name="connsiteX3" fmla="*/ 0 w 535085"/>
                <a:gd name="connsiteY3" fmla="*/ 348139 h 348139"/>
                <a:gd name="connsiteX4" fmla="*/ 122489 w 535085"/>
                <a:gd name="connsiteY4" fmla="*/ 0 h 34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85" h="348139">
                  <a:moveTo>
                    <a:pt x="122489" y="0"/>
                  </a:moveTo>
                  <a:lnTo>
                    <a:pt x="535085" y="103152"/>
                  </a:lnTo>
                  <a:lnTo>
                    <a:pt x="528638" y="270775"/>
                  </a:lnTo>
                  <a:lnTo>
                    <a:pt x="0" y="348139"/>
                  </a:lnTo>
                  <a:lnTo>
                    <a:pt x="12248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81" name="TextBox 10">
              <a:extLst>
                <a:ext uri="{FF2B5EF4-FFF2-40B4-BE49-F238E27FC236}">
                  <a16:creationId xmlns:a16="http://schemas.microsoft.com/office/drawing/2014/main" id="{FFF4A89D-A119-92BD-022B-7CD9ED9C31F0}"/>
                </a:ext>
              </a:extLst>
            </p:cNvPr>
            <p:cNvSpPr txBox="1">
              <a:spLocks noChangeArrowheads="1"/>
            </p:cNvSpPr>
            <p:nvPr/>
          </p:nvSpPr>
          <p:spPr bwMode="auto">
            <a:xfrm>
              <a:off x="1373171" y="5376801"/>
              <a:ext cx="2833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Calculator </a:t>
              </a:r>
              <a:r>
                <a:rPr lang="en-US" altLang="en-US" sz="2000">
                  <a:latin typeface="Times" pitchFamily="2" charset="0"/>
                </a:rPr>
                <a:t>screen </a:t>
              </a:r>
              <a:r>
                <a:rPr lang="en-US" altLang="en-US" sz="1800">
                  <a:latin typeface="Times" pitchFamily="2" charset="0"/>
                </a:rPr>
                <a:t>digits.</a:t>
              </a:r>
            </a:p>
          </p:txBody>
        </p:sp>
        <p:grpSp>
          <p:nvGrpSpPr>
            <p:cNvPr id="40982" name="Group 20">
              <a:extLst>
                <a:ext uri="{FF2B5EF4-FFF2-40B4-BE49-F238E27FC236}">
                  <a16:creationId xmlns:a16="http://schemas.microsoft.com/office/drawing/2014/main" id="{363E8CB0-A8E7-1180-38FA-979B99B78E8C}"/>
                </a:ext>
              </a:extLst>
            </p:cNvPr>
            <p:cNvGrpSpPr>
              <a:grpSpLocks/>
            </p:cNvGrpSpPr>
            <p:nvPr/>
          </p:nvGrpSpPr>
          <p:grpSpPr bwMode="auto">
            <a:xfrm>
              <a:off x="4963410" y="5327108"/>
              <a:ext cx="3392223" cy="717470"/>
              <a:chOff x="4306472" y="5383248"/>
              <a:chExt cx="3392223" cy="717470"/>
            </a:xfrm>
          </p:grpSpPr>
          <p:sp>
            <p:nvSpPr>
              <p:cNvPr id="40984" name="Rectangle 15">
                <a:extLst>
                  <a:ext uri="{FF2B5EF4-FFF2-40B4-BE49-F238E27FC236}">
                    <a16:creationId xmlns:a16="http://schemas.microsoft.com/office/drawing/2014/main" id="{1777C9BF-16A5-30C7-67C2-CA4DA126309A}"/>
                  </a:ext>
                </a:extLst>
              </p:cNvPr>
              <p:cNvSpPr>
                <a:spLocks noChangeArrowheads="1"/>
              </p:cNvSpPr>
              <p:nvPr/>
            </p:nvSpPr>
            <p:spPr bwMode="auto">
              <a:xfrm>
                <a:off x="4960107" y="5507232"/>
                <a:ext cx="2738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0 . 1 3 5 7 2 7 7 8 8 2 8 ...</a:t>
                </a:r>
              </a:p>
            </p:txBody>
          </p:sp>
          <p:sp>
            <p:nvSpPr>
              <p:cNvPr id="40985" name="TextBox 16">
                <a:extLst>
                  <a:ext uri="{FF2B5EF4-FFF2-40B4-BE49-F238E27FC236}">
                    <a16:creationId xmlns:a16="http://schemas.microsoft.com/office/drawing/2014/main" id="{1BC50A80-8CB0-D0AF-FEC9-189D7923EF3B}"/>
                  </a:ext>
                </a:extLst>
              </p:cNvPr>
              <p:cNvSpPr txBox="1">
                <a:spLocks noChangeArrowheads="1"/>
              </p:cNvSpPr>
              <p:nvPr/>
            </p:nvSpPr>
            <p:spPr bwMode="auto">
              <a:xfrm>
                <a:off x="4345152" y="5383248"/>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359</a:t>
                </a:r>
              </a:p>
            </p:txBody>
          </p:sp>
          <p:sp>
            <p:nvSpPr>
              <p:cNvPr id="40986" name="TextBox 17">
                <a:extLst>
                  <a:ext uri="{FF2B5EF4-FFF2-40B4-BE49-F238E27FC236}">
                    <a16:creationId xmlns:a16="http://schemas.microsoft.com/office/drawing/2014/main" id="{B978A7AA-294D-1854-B49A-63135BCD384D}"/>
                  </a:ext>
                </a:extLst>
              </p:cNvPr>
              <p:cNvSpPr txBox="1">
                <a:spLocks noChangeArrowheads="1"/>
              </p:cNvSpPr>
              <p:nvPr/>
            </p:nvSpPr>
            <p:spPr bwMode="auto">
              <a:xfrm>
                <a:off x="4306472" y="5731386"/>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2645</a:t>
                </a:r>
              </a:p>
            </p:txBody>
          </p:sp>
          <p:cxnSp>
            <p:nvCxnSpPr>
              <p:cNvPr id="20" name="Straight Connector 19">
                <a:extLst>
                  <a:ext uri="{FF2B5EF4-FFF2-40B4-BE49-F238E27FC236}">
                    <a16:creationId xmlns:a16="http://schemas.microsoft.com/office/drawing/2014/main" id="{48EBA718-770E-A462-DB08-B3AAC2AA4F82}"/>
                  </a:ext>
                </a:extLst>
              </p:cNvPr>
              <p:cNvCxnSpPr/>
              <p:nvPr/>
            </p:nvCxnSpPr>
            <p:spPr>
              <a:xfrm>
                <a:off x="4312301" y="5737222"/>
                <a:ext cx="657275"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40983" name="Picture 24" descr="calculator.jpg">
              <a:extLst>
                <a:ext uri="{FF2B5EF4-FFF2-40B4-BE49-F238E27FC236}">
                  <a16:creationId xmlns:a16="http://schemas.microsoft.com/office/drawing/2014/main" id="{102A086B-6A11-9B2D-18D6-BD23F9E930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9" y="5357459"/>
              <a:ext cx="765034" cy="62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7">
            <a:extLst>
              <a:ext uri="{FF2B5EF4-FFF2-40B4-BE49-F238E27FC236}">
                <a16:creationId xmlns:a16="http://schemas.microsoft.com/office/drawing/2014/main" id="{38A95D1D-6656-77B9-C453-11B0845112DE}"/>
              </a:ext>
            </a:extLst>
          </p:cNvPr>
          <p:cNvGrpSpPr>
            <a:grpSpLocks/>
          </p:cNvGrpSpPr>
          <p:nvPr/>
        </p:nvGrpSpPr>
        <p:grpSpPr bwMode="auto">
          <a:xfrm>
            <a:off x="127000" y="1985963"/>
            <a:ext cx="8864600" cy="1600200"/>
            <a:chOff x="126612" y="1985677"/>
            <a:chExt cx="8864391" cy="1600265"/>
          </a:xfrm>
        </p:grpSpPr>
        <p:sp>
          <p:nvSpPr>
            <p:cNvPr id="40971" name="TextBox 5">
              <a:extLst>
                <a:ext uri="{FF2B5EF4-FFF2-40B4-BE49-F238E27FC236}">
                  <a16:creationId xmlns:a16="http://schemas.microsoft.com/office/drawing/2014/main" id="{EC52A4AE-D61A-7CDE-93F0-3429EE68E9B9}"/>
                </a:ext>
              </a:extLst>
            </p:cNvPr>
            <p:cNvSpPr txBox="1">
              <a:spLocks noChangeArrowheads="1"/>
            </p:cNvSpPr>
            <p:nvPr/>
          </p:nvSpPr>
          <p:spPr bwMode="auto">
            <a:xfrm>
              <a:off x="1340937" y="1985677"/>
              <a:ext cx="2634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The numbers are drawn from:</a:t>
              </a:r>
            </a:p>
          </p:txBody>
        </p:sp>
        <p:grpSp>
          <p:nvGrpSpPr>
            <p:cNvPr id="40972" name="Group 36">
              <a:extLst>
                <a:ext uri="{FF2B5EF4-FFF2-40B4-BE49-F238E27FC236}">
                  <a16:creationId xmlns:a16="http://schemas.microsoft.com/office/drawing/2014/main" id="{2AABD9E7-0CF7-D9E1-FB93-62AF5C322038}"/>
                </a:ext>
              </a:extLst>
            </p:cNvPr>
            <p:cNvGrpSpPr>
              <a:grpSpLocks/>
            </p:cNvGrpSpPr>
            <p:nvPr/>
          </p:nvGrpSpPr>
          <p:grpSpPr bwMode="auto">
            <a:xfrm>
              <a:off x="126612" y="2546566"/>
              <a:ext cx="8864391" cy="1039376"/>
              <a:chOff x="126612" y="2546566"/>
              <a:chExt cx="8864391" cy="1039376"/>
            </a:xfrm>
          </p:grpSpPr>
          <p:sp>
            <p:nvSpPr>
              <p:cNvPr id="32" name="Freeform 31">
                <a:extLst>
                  <a:ext uri="{FF2B5EF4-FFF2-40B4-BE49-F238E27FC236}">
                    <a16:creationId xmlns:a16="http://schemas.microsoft.com/office/drawing/2014/main" id="{C173B82B-6863-EE0A-E641-1775D52B9843}"/>
                  </a:ext>
                </a:extLst>
              </p:cNvPr>
              <p:cNvSpPr/>
              <p:nvPr/>
            </p:nvSpPr>
            <p:spPr>
              <a:xfrm>
                <a:off x="6349465" y="2784222"/>
                <a:ext cx="806431" cy="203208"/>
              </a:xfrm>
              <a:custGeom>
                <a:avLst/>
                <a:gdLst>
                  <a:gd name="connsiteX0" fmla="*/ 12894 w 806211"/>
                  <a:gd name="connsiteY0" fmla="*/ 0 h 201993"/>
                  <a:gd name="connsiteX1" fmla="*/ 767171 w 806211"/>
                  <a:gd name="connsiteY1" fmla="*/ 25788 h 201993"/>
                  <a:gd name="connsiteX2" fmla="*/ 741384 w 806211"/>
                  <a:gd name="connsiteY2" fmla="*/ 199857 h 201993"/>
                  <a:gd name="connsiteX3" fmla="*/ 0 w 806211"/>
                  <a:gd name="connsiteY3" fmla="*/ 161175 h 201993"/>
                  <a:gd name="connsiteX4" fmla="*/ 12894 w 806211"/>
                  <a:gd name="connsiteY4" fmla="*/ 0 h 20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1" h="201993">
                    <a:moveTo>
                      <a:pt x="12894" y="0"/>
                    </a:moveTo>
                    <a:lnTo>
                      <a:pt x="767171" y="25788"/>
                    </a:lnTo>
                    <a:cubicBezTo>
                      <a:pt x="747594" y="201993"/>
                      <a:pt x="806211" y="199857"/>
                      <a:pt x="741384" y="199857"/>
                    </a:cubicBezTo>
                    <a:lnTo>
                      <a:pt x="0" y="161175"/>
                    </a:lnTo>
                    <a:lnTo>
                      <a:pt x="1289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Freeform 32">
                <a:extLst>
                  <a:ext uri="{FF2B5EF4-FFF2-40B4-BE49-F238E27FC236}">
                    <a16:creationId xmlns:a16="http://schemas.microsoft.com/office/drawing/2014/main" id="{F9EECB96-00B8-A870-5ABF-319ECD7058DA}"/>
                  </a:ext>
                </a:extLst>
              </p:cNvPr>
              <p:cNvSpPr/>
              <p:nvPr/>
            </p:nvSpPr>
            <p:spPr>
              <a:xfrm>
                <a:off x="6724106" y="3042995"/>
                <a:ext cx="806431" cy="201620"/>
              </a:xfrm>
              <a:custGeom>
                <a:avLst/>
                <a:gdLst>
                  <a:gd name="connsiteX0" fmla="*/ 12894 w 806211"/>
                  <a:gd name="connsiteY0" fmla="*/ 0 h 201993"/>
                  <a:gd name="connsiteX1" fmla="*/ 767171 w 806211"/>
                  <a:gd name="connsiteY1" fmla="*/ 25788 h 201993"/>
                  <a:gd name="connsiteX2" fmla="*/ 741384 w 806211"/>
                  <a:gd name="connsiteY2" fmla="*/ 199857 h 201993"/>
                  <a:gd name="connsiteX3" fmla="*/ 0 w 806211"/>
                  <a:gd name="connsiteY3" fmla="*/ 161175 h 201993"/>
                  <a:gd name="connsiteX4" fmla="*/ 12894 w 806211"/>
                  <a:gd name="connsiteY4" fmla="*/ 0 h 20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1" h="201993">
                    <a:moveTo>
                      <a:pt x="12894" y="0"/>
                    </a:moveTo>
                    <a:lnTo>
                      <a:pt x="767171" y="25788"/>
                    </a:lnTo>
                    <a:cubicBezTo>
                      <a:pt x="747594" y="201993"/>
                      <a:pt x="806211" y="199857"/>
                      <a:pt x="741384" y="199857"/>
                    </a:cubicBezTo>
                    <a:lnTo>
                      <a:pt x="0" y="161175"/>
                    </a:lnTo>
                    <a:lnTo>
                      <a:pt x="1289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Freeform 27">
                <a:extLst>
                  <a:ext uri="{FF2B5EF4-FFF2-40B4-BE49-F238E27FC236}">
                    <a16:creationId xmlns:a16="http://schemas.microsoft.com/office/drawing/2014/main" id="{F8F8F9D7-9E3B-FF7C-349B-B5129417D091}"/>
                  </a:ext>
                </a:extLst>
              </p:cNvPr>
              <p:cNvSpPr/>
              <p:nvPr/>
            </p:nvSpPr>
            <p:spPr>
              <a:xfrm>
                <a:off x="1328322" y="2598477"/>
                <a:ext cx="534974" cy="347676"/>
              </a:xfrm>
              <a:custGeom>
                <a:avLst/>
                <a:gdLst>
                  <a:gd name="connsiteX0" fmla="*/ 122489 w 535085"/>
                  <a:gd name="connsiteY0" fmla="*/ 0 h 348139"/>
                  <a:gd name="connsiteX1" fmla="*/ 535085 w 535085"/>
                  <a:gd name="connsiteY1" fmla="*/ 103152 h 348139"/>
                  <a:gd name="connsiteX2" fmla="*/ 528638 w 535085"/>
                  <a:gd name="connsiteY2" fmla="*/ 270775 h 348139"/>
                  <a:gd name="connsiteX3" fmla="*/ 0 w 535085"/>
                  <a:gd name="connsiteY3" fmla="*/ 348139 h 348139"/>
                  <a:gd name="connsiteX4" fmla="*/ 122489 w 535085"/>
                  <a:gd name="connsiteY4" fmla="*/ 0 h 34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85" h="348139">
                    <a:moveTo>
                      <a:pt x="122489" y="0"/>
                    </a:moveTo>
                    <a:lnTo>
                      <a:pt x="535085" y="103152"/>
                    </a:lnTo>
                    <a:lnTo>
                      <a:pt x="528638" y="270775"/>
                    </a:lnTo>
                    <a:lnTo>
                      <a:pt x="0" y="348139"/>
                    </a:lnTo>
                    <a:lnTo>
                      <a:pt x="12248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76" name="TextBox 6">
                <a:extLst>
                  <a:ext uri="{FF2B5EF4-FFF2-40B4-BE49-F238E27FC236}">
                    <a16:creationId xmlns:a16="http://schemas.microsoft.com/office/drawing/2014/main" id="{2E9A9569-136B-B671-DC60-A50807E9325D}"/>
                  </a:ext>
                </a:extLst>
              </p:cNvPr>
              <p:cNvSpPr txBox="1">
                <a:spLocks noChangeArrowheads="1"/>
              </p:cNvSpPr>
              <p:nvPr/>
            </p:nvSpPr>
            <p:spPr bwMode="auto">
              <a:xfrm>
                <a:off x="1334490" y="2572353"/>
                <a:ext cx="31589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Familiar sequences </a:t>
                </a:r>
                <a:r>
                  <a:rPr lang="en-US" altLang="en-US" sz="1800">
                    <a:latin typeface="Times" pitchFamily="2" charset="0"/>
                  </a:rPr>
                  <a:t>of elementary number theory.</a:t>
                </a:r>
              </a:p>
            </p:txBody>
          </p:sp>
          <p:sp>
            <p:nvSpPr>
              <p:cNvPr id="40977" name="TextBox 7">
                <a:extLst>
                  <a:ext uri="{FF2B5EF4-FFF2-40B4-BE49-F238E27FC236}">
                    <a16:creationId xmlns:a16="http://schemas.microsoft.com/office/drawing/2014/main" id="{D0EF09A4-F600-B083-9CE8-E21711ACA474}"/>
                  </a:ext>
                </a:extLst>
              </p:cNvPr>
              <p:cNvSpPr txBox="1">
                <a:spLocks noChangeArrowheads="1"/>
              </p:cNvSpPr>
              <p:nvPr/>
            </p:nvSpPr>
            <p:spPr bwMode="auto">
              <a:xfrm>
                <a:off x="4867346" y="2662612"/>
                <a:ext cx="41236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Odd numbers: 1, 3, 5, 7, 9, 11, 13, 15, …</a:t>
                </a:r>
              </a:p>
              <a:p>
                <a:pPr eaLnBrk="1" hangingPunct="1"/>
                <a:r>
                  <a:rPr lang="en-US" altLang="en-US" sz="1800">
                    <a:latin typeface="Times" pitchFamily="2" charset="0"/>
                  </a:rPr>
                  <a:t>Odd primes </a:t>
                </a:r>
                <a:r>
                  <a:rPr lang="en-US" altLang="en-US" sz="1200">
                    <a:latin typeface="Times" pitchFamily="2" charset="0"/>
                  </a:rPr>
                  <a:t>(with 1)</a:t>
                </a:r>
                <a:r>
                  <a:rPr lang="en-US" altLang="en-US" sz="1800">
                    <a:latin typeface="Times" pitchFamily="2" charset="0"/>
                  </a:rPr>
                  <a:t>: 1, 3, 5, 7, 11, 13, 17, …</a:t>
                </a:r>
              </a:p>
              <a:p>
                <a:pPr eaLnBrk="1" hangingPunct="1"/>
                <a:r>
                  <a:rPr lang="en-US" altLang="en-US" sz="1800">
                    <a:latin typeface="Times" pitchFamily="2" charset="0"/>
                  </a:rPr>
                  <a:t>etc.</a:t>
                </a:r>
              </a:p>
            </p:txBody>
          </p:sp>
          <p:pic>
            <p:nvPicPr>
              <p:cNvPr id="40978" name="Picture 25" descr="Arithmetic_book.jpg">
                <a:extLst>
                  <a:ext uri="{FF2B5EF4-FFF2-40B4-BE49-F238E27FC236}">
                    <a16:creationId xmlns:a16="http://schemas.microsoft.com/office/drawing/2014/main" id="{0EA7B3F7-E3AF-BEFD-07F9-838B824252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6612" y="2546566"/>
                <a:ext cx="935814" cy="7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2" name="TextBox 41">
            <a:extLst>
              <a:ext uri="{FF2B5EF4-FFF2-40B4-BE49-F238E27FC236}">
                <a16:creationId xmlns:a16="http://schemas.microsoft.com/office/drawing/2014/main" id="{90EF9602-2BF8-3147-E229-989513B65238}"/>
              </a:ext>
            </a:extLst>
          </p:cNvPr>
          <p:cNvSpPr txBox="1">
            <a:spLocks noChangeArrowheads="1"/>
          </p:cNvSpPr>
          <p:nvPr/>
        </p:nvSpPr>
        <p:spPr bwMode="auto">
          <a:xfrm>
            <a:off x="3487738" y="6202363"/>
            <a:ext cx="4418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…then different sorts of solution are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D17C9485-59D3-6EBE-DD27-482E5EE01FF1}"/>
              </a:ext>
            </a:extLst>
          </p:cNvPr>
          <p:cNvSpPr/>
          <p:nvPr/>
        </p:nvSpPr>
        <p:spPr>
          <a:xfrm>
            <a:off x="669925" y="217488"/>
            <a:ext cx="7078663" cy="947737"/>
          </a:xfrm>
          <a:custGeom>
            <a:avLst/>
            <a:gdLst>
              <a:gd name="connsiteX0" fmla="*/ 361022 w 7078602"/>
              <a:gd name="connsiteY0" fmla="*/ 0 h 947710"/>
              <a:gd name="connsiteX1" fmla="*/ 6981900 w 7078602"/>
              <a:gd name="connsiteY1" fmla="*/ 502866 h 947710"/>
              <a:gd name="connsiteX2" fmla="*/ 7078602 w 7078602"/>
              <a:gd name="connsiteY2" fmla="*/ 728512 h 947710"/>
              <a:gd name="connsiteX3" fmla="*/ 0 w 7078602"/>
              <a:gd name="connsiteY3" fmla="*/ 947710 h 947710"/>
              <a:gd name="connsiteX4" fmla="*/ 361022 w 7078602"/>
              <a:gd name="connsiteY4" fmla="*/ 0 h 94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02" h="947710">
                <a:moveTo>
                  <a:pt x="361022" y="0"/>
                </a:moveTo>
                <a:lnTo>
                  <a:pt x="6981900" y="502866"/>
                </a:lnTo>
                <a:lnTo>
                  <a:pt x="7078602" y="728512"/>
                </a:lnTo>
                <a:lnTo>
                  <a:pt x="0" y="947710"/>
                </a:lnTo>
                <a:lnTo>
                  <a:pt x="361022"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986" name="Title 1">
            <a:extLst>
              <a:ext uri="{FF2B5EF4-FFF2-40B4-BE49-F238E27FC236}">
                <a16:creationId xmlns:a16="http://schemas.microsoft.com/office/drawing/2014/main" id="{E9CE15D1-7D4A-9D8A-5E7E-97B519097994}"/>
              </a:ext>
            </a:extLst>
          </p:cNvPr>
          <p:cNvSpPr>
            <a:spLocks noGrp="1"/>
          </p:cNvSpPr>
          <p:nvPr>
            <p:ph type="title"/>
          </p:nvPr>
        </p:nvSpPr>
        <p:spPr>
          <a:xfrm>
            <a:off x="482600" y="150813"/>
            <a:ext cx="8008938" cy="1003300"/>
          </a:xfrm>
        </p:spPr>
        <p:txBody>
          <a:bodyPr/>
          <a:lstStyle/>
          <a:p>
            <a:r>
              <a:rPr lang="en-US" altLang="en-US" sz="7200">
                <a:latin typeface="Times" pitchFamily="2" charset="0"/>
                <a:ea typeface="ＭＳ Ｐゴシック" panose="020B0600070205080204" pitchFamily="34" charset="-128"/>
              </a:rPr>
              <a:t>Bayes </a:t>
            </a:r>
            <a:r>
              <a:rPr lang="en-US" altLang="en-US">
                <a:latin typeface="Times" pitchFamily="2" charset="0"/>
                <a:ea typeface="ＭＳ Ｐゴシック" panose="020B0600070205080204" pitchFamily="34" charset="-128"/>
              </a:rPr>
              <a:t>is no help.</a:t>
            </a:r>
          </a:p>
        </p:txBody>
      </p:sp>
      <p:sp>
        <p:nvSpPr>
          <p:cNvPr id="41987" name="Content Placeholder 2">
            <a:extLst>
              <a:ext uri="{FF2B5EF4-FFF2-40B4-BE49-F238E27FC236}">
                <a16:creationId xmlns:a16="http://schemas.microsoft.com/office/drawing/2014/main" id="{971FE084-D7A0-F42B-A143-1E224801B06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6B5B0592-3F4B-88E4-7B5C-D73CA2FDC8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D658C01-5752-6647-BDC6-B967B261DD92}" type="slidenum">
              <a:rPr lang="en-US" altLang="en-US" sz="1200">
                <a:solidFill>
                  <a:srgbClr val="898989"/>
                </a:solidFill>
                <a:latin typeface="Times" pitchFamily="2" charset="0"/>
              </a:rPr>
              <a:pPr eaLnBrk="1" hangingPunct="1"/>
              <a:t>27</a:t>
            </a:fld>
            <a:endParaRPr lang="en-US" altLang="en-US" sz="1200">
              <a:solidFill>
                <a:srgbClr val="898989"/>
              </a:solidFill>
              <a:latin typeface="Times" pitchFamily="2" charset="0"/>
            </a:endParaRPr>
          </a:p>
        </p:txBody>
      </p:sp>
      <p:sp>
        <p:nvSpPr>
          <p:cNvPr id="41989" name="TextBox 8">
            <a:extLst>
              <a:ext uri="{FF2B5EF4-FFF2-40B4-BE49-F238E27FC236}">
                <a16:creationId xmlns:a16="http://schemas.microsoft.com/office/drawing/2014/main" id="{A9F165FD-D0C0-8529-3E93-50AB7B2383D7}"/>
              </a:ext>
            </a:extLst>
          </p:cNvPr>
          <p:cNvSpPr txBox="1">
            <a:spLocks noChangeArrowheads="1"/>
          </p:cNvSpPr>
          <p:nvPr/>
        </p:nvSpPr>
        <p:spPr bwMode="auto">
          <a:xfrm>
            <a:off x="639763" y="3095625"/>
            <a:ext cx="2224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prime* </a:t>
            </a:r>
          </a:p>
          <a:p>
            <a:pPr eaLnBrk="1" hangingPunct="1"/>
            <a:r>
              <a:rPr lang="en-US" altLang="en-US" sz="1800">
                <a:latin typeface="Times" pitchFamily="2" charset="0"/>
              </a:rPr>
              <a:t>= odd primes with 1</a:t>
            </a:r>
          </a:p>
        </p:txBody>
      </p:sp>
      <p:grpSp>
        <p:nvGrpSpPr>
          <p:cNvPr id="41990" name="Group 19">
            <a:extLst>
              <a:ext uri="{FF2B5EF4-FFF2-40B4-BE49-F238E27FC236}">
                <a16:creationId xmlns:a16="http://schemas.microsoft.com/office/drawing/2014/main" id="{6F189386-43BE-55F2-4186-6606788DA2F6}"/>
              </a:ext>
            </a:extLst>
          </p:cNvPr>
          <p:cNvGrpSpPr>
            <a:grpSpLocks/>
          </p:cNvGrpSpPr>
          <p:nvPr/>
        </p:nvGrpSpPr>
        <p:grpSpPr bwMode="auto">
          <a:xfrm>
            <a:off x="560388" y="1843088"/>
            <a:ext cx="3302000" cy="1077912"/>
            <a:chOff x="560873" y="1843843"/>
            <a:chExt cx="3300968" cy="1077662"/>
          </a:xfrm>
        </p:grpSpPr>
        <p:sp>
          <p:nvSpPr>
            <p:cNvPr id="42010" name="TextBox 4">
              <a:extLst>
                <a:ext uri="{FF2B5EF4-FFF2-40B4-BE49-F238E27FC236}">
                  <a16:creationId xmlns:a16="http://schemas.microsoft.com/office/drawing/2014/main" id="{43C5439D-9535-A9B7-8A5F-DBCAFDFB19B6}"/>
                </a:ext>
              </a:extLst>
            </p:cNvPr>
            <p:cNvSpPr txBox="1">
              <a:spLocks noChangeArrowheads="1"/>
            </p:cNvSpPr>
            <p:nvPr/>
          </p:nvSpPr>
          <p:spPr bwMode="auto">
            <a:xfrm>
              <a:off x="786511" y="1843843"/>
              <a:ext cx="2400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P(odd | 1,3,5,7)</a:t>
              </a:r>
            </a:p>
          </p:txBody>
        </p:sp>
        <p:sp>
          <p:nvSpPr>
            <p:cNvPr id="42011" name="TextBox 5">
              <a:extLst>
                <a:ext uri="{FF2B5EF4-FFF2-40B4-BE49-F238E27FC236}">
                  <a16:creationId xmlns:a16="http://schemas.microsoft.com/office/drawing/2014/main" id="{185485EE-1330-302A-2A10-C099CC5AC981}"/>
                </a:ext>
              </a:extLst>
            </p:cNvPr>
            <p:cNvSpPr txBox="1">
              <a:spLocks noChangeArrowheads="1"/>
            </p:cNvSpPr>
            <p:nvPr/>
          </p:nvSpPr>
          <p:spPr bwMode="auto">
            <a:xfrm>
              <a:off x="560873" y="2398285"/>
              <a:ext cx="2879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P(prime* | 1,3,5,7)</a:t>
              </a:r>
            </a:p>
          </p:txBody>
        </p:sp>
        <p:cxnSp>
          <p:nvCxnSpPr>
            <p:cNvPr id="7" name="Straight Connector 6">
              <a:extLst>
                <a:ext uri="{FF2B5EF4-FFF2-40B4-BE49-F238E27FC236}">
                  <a16:creationId xmlns:a16="http://schemas.microsoft.com/office/drawing/2014/main" id="{84F974BB-F904-D496-5675-4642D31F3FF4}"/>
                </a:ext>
              </a:extLst>
            </p:cNvPr>
            <p:cNvCxnSpPr/>
            <p:nvPr/>
          </p:nvCxnSpPr>
          <p:spPr>
            <a:xfrm>
              <a:off x="752900" y="2392991"/>
              <a:ext cx="24439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013" name="TextBox 16">
              <a:extLst>
                <a:ext uri="{FF2B5EF4-FFF2-40B4-BE49-F238E27FC236}">
                  <a16:creationId xmlns:a16="http://schemas.microsoft.com/office/drawing/2014/main" id="{94A23FC2-E69B-2C0D-BB4A-6FC9F6EAA0D6}"/>
                </a:ext>
              </a:extLst>
            </p:cNvPr>
            <p:cNvSpPr txBox="1">
              <a:spLocks noChangeArrowheads="1"/>
            </p:cNvSpPr>
            <p:nvPr/>
          </p:nvSpPr>
          <p:spPr bwMode="auto">
            <a:xfrm>
              <a:off x="3416812" y="1999867"/>
              <a:ext cx="445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a:t>
              </a:r>
            </a:p>
          </p:txBody>
        </p:sp>
      </p:grpSp>
      <p:grpSp>
        <p:nvGrpSpPr>
          <p:cNvPr id="3" name="Group 28">
            <a:extLst>
              <a:ext uri="{FF2B5EF4-FFF2-40B4-BE49-F238E27FC236}">
                <a16:creationId xmlns:a16="http://schemas.microsoft.com/office/drawing/2014/main" id="{F75D3A95-2224-12CA-2FF6-A5491856D21E}"/>
              </a:ext>
            </a:extLst>
          </p:cNvPr>
          <p:cNvGrpSpPr>
            <a:grpSpLocks/>
          </p:cNvGrpSpPr>
          <p:nvPr/>
        </p:nvGrpSpPr>
        <p:grpSpPr bwMode="auto">
          <a:xfrm>
            <a:off x="4332288" y="2984500"/>
            <a:ext cx="1946275" cy="1257300"/>
            <a:chOff x="4332259" y="2984963"/>
            <a:chExt cx="1946938" cy="1257165"/>
          </a:xfrm>
        </p:grpSpPr>
        <p:sp>
          <p:nvSpPr>
            <p:cNvPr id="23" name="Up Arrow 22">
              <a:extLst>
                <a:ext uri="{FF2B5EF4-FFF2-40B4-BE49-F238E27FC236}">
                  <a16:creationId xmlns:a16="http://schemas.microsoft.com/office/drawing/2014/main" id="{436E276A-D8AC-2839-A22B-D89AECF0DA0D}"/>
                </a:ext>
              </a:extLst>
            </p:cNvPr>
            <p:cNvSpPr/>
            <p:nvPr/>
          </p:nvSpPr>
          <p:spPr>
            <a:xfrm>
              <a:off x="4332259" y="2984963"/>
              <a:ext cx="1946938" cy="1257165"/>
            </a:xfrm>
            <a:prstGeom prst="upArrow">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007" name="TextBox 23">
              <a:extLst>
                <a:ext uri="{FF2B5EF4-FFF2-40B4-BE49-F238E27FC236}">
                  <a16:creationId xmlns:a16="http://schemas.microsoft.com/office/drawing/2014/main" id="{309F6309-5AEA-B83C-C357-D734B0C5E384}"/>
                </a:ext>
              </a:extLst>
            </p:cNvPr>
            <p:cNvSpPr txBox="1">
              <a:spLocks noChangeArrowheads="1"/>
            </p:cNvSpPr>
            <p:nvPr/>
          </p:nvSpPr>
          <p:spPr bwMode="auto">
            <a:xfrm>
              <a:off x="5118771" y="3139690"/>
              <a:ext cx="3898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1</a:t>
              </a:r>
            </a:p>
          </p:txBody>
        </p:sp>
        <p:cxnSp>
          <p:nvCxnSpPr>
            <p:cNvPr id="25" name="Straight Connector 24">
              <a:extLst>
                <a:ext uri="{FF2B5EF4-FFF2-40B4-BE49-F238E27FC236}">
                  <a16:creationId xmlns:a16="http://schemas.microsoft.com/office/drawing/2014/main" id="{7309589E-6ECC-7CDC-88F8-D13996A4BEFC}"/>
                </a:ext>
              </a:extLst>
            </p:cNvPr>
            <p:cNvCxnSpPr/>
            <p:nvPr/>
          </p:nvCxnSpPr>
          <p:spPr>
            <a:xfrm>
              <a:off x="5005588" y="3700849"/>
              <a:ext cx="622512"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009" name="TextBox 27">
              <a:extLst>
                <a:ext uri="{FF2B5EF4-FFF2-40B4-BE49-F238E27FC236}">
                  <a16:creationId xmlns:a16="http://schemas.microsoft.com/office/drawing/2014/main" id="{7116F157-A90A-AC03-D6B7-454B33BF4BAA}"/>
                </a:ext>
              </a:extLst>
            </p:cNvPr>
            <p:cNvSpPr txBox="1">
              <a:spLocks noChangeArrowheads="1"/>
            </p:cNvSpPr>
            <p:nvPr/>
          </p:nvSpPr>
          <p:spPr bwMode="auto">
            <a:xfrm>
              <a:off x="5118771" y="3629663"/>
              <a:ext cx="3898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1</a:t>
              </a:r>
            </a:p>
          </p:txBody>
        </p:sp>
      </p:grpSp>
      <p:sp>
        <p:nvSpPr>
          <p:cNvPr id="41992" name="TextBox 29">
            <a:extLst>
              <a:ext uri="{FF2B5EF4-FFF2-40B4-BE49-F238E27FC236}">
                <a16:creationId xmlns:a16="http://schemas.microsoft.com/office/drawing/2014/main" id="{B204903B-8639-7603-09AA-3F7EAE3FC687}"/>
              </a:ext>
            </a:extLst>
          </p:cNvPr>
          <p:cNvSpPr txBox="1">
            <a:spLocks noChangeArrowheads="1"/>
          </p:cNvSpPr>
          <p:nvPr/>
        </p:nvSpPr>
        <p:spPr bwMode="auto">
          <a:xfrm>
            <a:off x="1057275" y="1541463"/>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posteriors</a:t>
            </a:r>
          </a:p>
        </p:txBody>
      </p:sp>
      <p:grpSp>
        <p:nvGrpSpPr>
          <p:cNvPr id="4" name="Group 33">
            <a:extLst>
              <a:ext uri="{FF2B5EF4-FFF2-40B4-BE49-F238E27FC236}">
                <a16:creationId xmlns:a16="http://schemas.microsoft.com/office/drawing/2014/main" id="{38DD8F03-3120-F207-D26B-CF52BE86D256}"/>
              </a:ext>
            </a:extLst>
          </p:cNvPr>
          <p:cNvGrpSpPr>
            <a:grpSpLocks/>
          </p:cNvGrpSpPr>
          <p:nvPr/>
        </p:nvGrpSpPr>
        <p:grpSpPr bwMode="auto">
          <a:xfrm>
            <a:off x="6872288" y="1527175"/>
            <a:ext cx="1639887" cy="1387475"/>
            <a:chOff x="6872305" y="1527940"/>
            <a:chExt cx="1640593" cy="1387118"/>
          </a:xfrm>
        </p:grpSpPr>
        <p:grpSp>
          <p:nvGrpSpPr>
            <p:cNvPr id="42001" name="Group 21">
              <a:extLst>
                <a:ext uri="{FF2B5EF4-FFF2-40B4-BE49-F238E27FC236}">
                  <a16:creationId xmlns:a16="http://schemas.microsoft.com/office/drawing/2014/main" id="{AA7F1F20-FB5B-41C7-3F3C-73C95722DEF3}"/>
                </a:ext>
              </a:extLst>
            </p:cNvPr>
            <p:cNvGrpSpPr>
              <a:grpSpLocks/>
            </p:cNvGrpSpPr>
            <p:nvPr/>
          </p:nvGrpSpPr>
          <p:grpSpPr bwMode="auto">
            <a:xfrm>
              <a:off x="6872305" y="1837396"/>
              <a:ext cx="1640593" cy="1077662"/>
              <a:chOff x="6872305" y="1837396"/>
              <a:chExt cx="1640593" cy="1077662"/>
            </a:xfrm>
          </p:grpSpPr>
          <p:sp>
            <p:nvSpPr>
              <p:cNvPr id="42003" name="TextBox 12">
                <a:extLst>
                  <a:ext uri="{FF2B5EF4-FFF2-40B4-BE49-F238E27FC236}">
                    <a16:creationId xmlns:a16="http://schemas.microsoft.com/office/drawing/2014/main" id="{57C8B458-9344-8F71-85F9-5BB71CCBDC41}"/>
                  </a:ext>
                </a:extLst>
              </p:cNvPr>
              <p:cNvSpPr txBox="1">
                <a:spLocks noChangeArrowheads="1"/>
              </p:cNvSpPr>
              <p:nvPr/>
            </p:nvSpPr>
            <p:spPr bwMode="auto">
              <a:xfrm>
                <a:off x="7097943" y="1837396"/>
                <a:ext cx="11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P(odd)</a:t>
                </a:r>
              </a:p>
            </p:txBody>
          </p:sp>
          <p:sp>
            <p:nvSpPr>
              <p:cNvPr id="42004" name="TextBox 13">
                <a:extLst>
                  <a:ext uri="{FF2B5EF4-FFF2-40B4-BE49-F238E27FC236}">
                    <a16:creationId xmlns:a16="http://schemas.microsoft.com/office/drawing/2014/main" id="{15E5AB5F-B591-CB0A-61E6-3703129463C6}"/>
                  </a:ext>
                </a:extLst>
              </p:cNvPr>
              <p:cNvSpPr txBox="1">
                <a:spLocks noChangeArrowheads="1"/>
              </p:cNvSpPr>
              <p:nvPr/>
            </p:nvSpPr>
            <p:spPr bwMode="auto">
              <a:xfrm>
                <a:off x="6872305" y="2391838"/>
                <a:ext cx="1640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P(prime*)</a:t>
                </a:r>
              </a:p>
            </p:txBody>
          </p:sp>
          <p:cxnSp>
            <p:nvCxnSpPr>
              <p:cNvPr id="15" name="Straight Connector 14">
                <a:extLst>
                  <a:ext uri="{FF2B5EF4-FFF2-40B4-BE49-F238E27FC236}">
                    <a16:creationId xmlns:a16="http://schemas.microsoft.com/office/drawing/2014/main" id="{3E6F3C9A-D47C-22F2-4816-44993A757490}"/>
                  </a:ext>
                </a:extLst>
              </p:cNvPr>
              <p:cNvCxnSpPr/>
              <p:nvPr/>
            </p:nvCxnSpPr>
            <p:spPr>
              <a:xfrm>
                <a:off x="7064475" y="2386557"/>
                <a:ext cx="1257841"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002" name="TextBox 30">
              <a:extLst>
                <a:ext uri="{FF2B5EF4-FFF2-40B4-BE49-F238E27FC236}">
                  <a16:creationId xmlns:a16="http://schemas.microsoft.com/office/drawing/2014/main" id="{CAE011DD-92DC-5E3A-398B-572C0DF1ED53}"/>
                </a:ext>
              </a:extLst>
            </p:cNvPr>
            <p:cNvSpPr txBox="1">
              <a:spLocks noChangeArrowheads="1"/>
            </p:cNvSpPr>
            <p:nvPr/>
          </p:nvSpPr>
          <p:spPr bwMode="auto">
            <a:xfrm>
              <a:off x="7291348" y="1527940"/>
              <a:ext cx="72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priors</a:t>
              </a:r>
            </a:p>
          </p:txBody>
        </p:sp>
      </p:grpSp>
      <p:grpSp>
        <p:nvGrpSpPr>
          <p:cNvPr id="6" name="Group 32">
            <a:extLst>
              <a:ext uri="{FF2B5EF4-FFF2-40B4-BE49-F238E27FC236}">
                <a16:creationId xmlns:a16="http://schemas.microsoft.com/office/drawing/2014/main" id="{037507F3-F1F2-0DB5-A7F7-CFE0A6B3E85E}"/>
              </a:ext>
            </a:extLst>
          </p:cNvPr>
          <p:cNvGrpSpPr>
            <a:grpSpLocks/>
          </p:cNvGrpSpPr>
          <p:nvPr/>
        </p:nvGrpSpPr>
        <p:grpSpPr bwMode="auto">
          <a:xfrm>
            <a:off x="3790950" y="1527175"/>
            <a:ext cx="3124200" cy="1387475"/>
            <a:chOff x="3790727" y="1527940"/>
            <a:chExt cx="3124159" cy="1387118"/>
          </a:xfrm>
        </p:grpSpPr>
        <p:grpSp>
          <p:nvGrpSpPr>
            <p:cNvPr id="41995" name="Group 20">
              <a:extLst>
                <a:ext uri="{FF2B5EF4-FFF2-40B4-BE49-F238E27FC236}">
                  <a16:creationId xmlns:a16="http://schemas.microsoft.com/office/drawing/2014/main" id="{980204B3-6382-0696-D545-3C58D8540D79}"/>
                </a:ext>
              </a:extLst>
            </p:cNvPr>
            <p:cNvGrpSpPr>
              <a:grpSpLocks/>
            </p:cNvGrpSpPr>
            <p:nvPr/>
          </p:nvGrpSpPr>
          <p:grpSpPr bwMode="auto">
            <a:xfrm>
              <a:off x="3790727" y="1837396"/>
              <a:ext cx="3124159" cy="1077662"/>
              <a:chOff x="3790727" y="1837396"/>
              <a:chExt cx="3124159" cy="1077662"/>
            </a:xfrm>
          </p:grpSpPr>
          <p:sp>
            <p:nvSpPr>
              <p:cNvPr id="41997" name="TextBox 9">
                <a:extLst>
                  <a:ext uri="{FF2B5EF4-FFF2-40B4-BE49-F238E27FC236}">
                    <a16:creationId xmlns:a16="http://schemas.microsoft.com/office/drawing/2014/main" id="{1B0BD88F-9367-5F14-E5E3-41A16971AF26}"/>
                  </a:ext>
                </a:extLst>
              </p:cNvPr>
              <p:cNvSpPr txBox="1">
                <a:spLocks noChangeArrowheads="1"/>
              </p:cNvSpPr>
              <p:nvPr/>
            </p:nvSpPr>
            <p:spPr bwMode="auto">
              <a:xfrm>
                <a:off x="4016365" y="1837396"/>
                <a:ext cx="2400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P(1,3,5,7 | odd)</a:t>
                </a:r>
              </a:p>
            </p:txBody>
          </p:sp>
          <p:sp>
            <p:nvSpPr>
              <p:cNvPr id="41998" name="TextBox 10">
                <a:extLst>
                  <a:ext uri="{FF2B5EF4-FFF2-40B4-BE49-F238E27FC236}">
                    <a16:creationId xmlns:a16="http://schemas.microsoft.com/office/drawing/2014/main" id="{EDA56B7F-3070-317C-B76E-79C8657B3E1D}"/>
                  </a:ext>
                </a:extLst>
              </p:cNvPr>
              <p:cNvSpPr txBox="1">
                <a:spLocks noChangeArrowheads="1"/>
              </p:cNvSpPr>
              <p:nvPr/>
            </p:nvSpPr>
            <p:spPr bwMode="auto">
              <a:xfrm>
                <a:off x="3790727" y="2391838"/>
                <a:ext cx="2879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P(1,3,5,7 | prime*)</a:t>
                </a:r>
              </a:p>
            </p:txBody>
          </p:sp>
          <p:cxnSp>
            <p:nvCxnSpPr>
              <p:cNvPr id="12" name="Straight Connector 11">
                <a:extLst>
                  <a:ext uri="{FF2B5EF4-FFF2-40B4-BE49-F238E27FC236}">
                    <a16:creationId xmlns:a16="http://schemas.microsoft.com/office/drawing/2014/main" id="{2DED53DF-4EAE-A201-9816-0E7AE1D681BE}"/>
                  </a:ext>
                </a:extLst>
              </p:cNvPr>
              <p:cNvCxnSpPr/>
              <p:nvPr/>
            </p:nvCxnSpPr>
            <p:spPr>
              <a:xfrm>
                <a:off x="3982812" y="2386557"/>
                <a:ext cx="2444718"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000" name="TextBox 17">
                <a:extLst>
                  <a:ext uri="{FF2B5EF4-FFF2-40B4-BE49-F238E27FC236}">
                    <a16:creationId xmlns:a16="http://schemas.microsoft.com/office/drawing/2014/main" id="{5E680286-2ADE-64E9-2FD1-FF907EE5139E}"/>
                  </a:ext>
                </a:extLst>
              </p:cNvPr>
              <p:cNvSpPr txBox="1">
                <a:spLocks noChangeArrowheads="1"/>
              </p:cNvSpPr>
              <p:nvPr/>
            </p:nvSpPr>
            <p:spPr bwMode="auto">
              <a:xfrm>
                <a:off x="6601980" y="2135872"/>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x</a:t>
                </a:r>
              </a:p>
            </p:txBody>
          </p:sp>
        </p:grpSp>
        <p:sp>
          <p:nvSpPr>
            <p:cNvPr id="41996" name="TextBox 31">
              <a:extLst>
                <a:ext uri="{FF2B5EF4-FFF2-40B4-BE49-F238E27FC236}">
                  <a16:creationId xmlns:a16="http://schemas.microsoft.com/office/drawing/2014/main" id="{995A49A3-795A-494D-A5EE-CEDA096BCE5E}"/>
                </a:ext>
              </a:extLst>
            </p:cNvPr>
            <p:cNvSpPr txBox="1">
              <a:spLocks noChangeArrowheads="1"/>
            </p:cNvSpPr>
            <p:nvPr/>
          </p:nvSpPr>
          <p:spPr bwMode="auto">
            <a:xfrm>
              <a:off x="4686835" y="1527940"/>
              <a:ext cx="121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likelihoods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3.46301E-6 -2.79102E-6 L -0.33918 -2.79102E-6 " pathEditMode="relative" ptsTypes="AA">
                                      <p:cBhvr>
                                        <p:cTn id="19"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E0A3EB74-DF7A-B336-A940-82352B26A7AC}"/>
              </a:ext>
            </a:extLst>
          </p:cNvPr>
          <p:cNvSpPr/>
          <p:nvPr/>
        </p:nvSpPr>
        <p:spPr>
          <a:xfrm>
            <a:off x="612775" y="250825"/>
            <a:ext cx="7078663" cy="947738"/>
          </a:xfrm>
          <a:custGeom>
            <a:avLst/>
            <a:gdLst>
              <a:gd name="connsiteX0" fmla="*/ 361022 w 7078602"/>
              <a:gd name="connsiteY0" fmla="*/ 0 h 947710"/>
              <a:gd name="connsiteX1" fmla="*/ 6981900 w 7078602"/>
              <a:gd name="connsiteY1" fmla="*/ 502866 h 947710"/>
              <a:gd name="connsiteX2" fmla="*/ 7078602 w 7078602"/>
              <a:gd name="connsiteY2" fmla="*/ 728512 h 947710"/>
              <a:gd name="connsiteX3" fmla="*/ 0 w 7078602"/>
              <a:gd name="connsiteY3" fmla="*/ 947710 h 947710"/>
              <a:gd name="connsiteX4" fmla="*/ 361022 w 7078602"/>
              <a:gd name="connsiteY4" fmla="*/ 0 h 94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02" h="947710">
                <a:moveTo>
                  <a:pt x="361022" y="0"/>
                </a:moveTo>
                <a:lnTo>
                  <a:pt x="6981900" y="502866"/>
                </a:lnTo>
                <a:lnTo>
                  <a:pt x="7078602" y="728512"/>
                </a:lnTo>
                <a:lnTo>
                  <a:pt x="0" y="947710"/>
                </a:lnTo>
                <a:lnTo>
                  <a:pt x="361022"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10" name="Title 1">
            <a:extLst>
              <a:ext uri="{FF2B5EF4-FFF2-40B4-BE49-F238E27FC236}">
                <a16:creationId xmlns:a16="http://schemas.microsoft.com/office/drawing/2014/main" id="{C0DA2934-A336-02CE-8B8F-F039D19E57C7}"/>
              </a:ext>
            </a:extLst>
          </p:cNvPr>
          <p:cNvSpPr>
            <a:spLocks noGrp="1"/>
          </p:cNvSpPr>
          <p:nvPr>
            <p:ph type="title"/>
          </p:nvPr>
        </p:nvSpPr>
        <p:spPr>
          <a:xfrm>
            <a:off x="482600" y="142875"/>
            <a:ext cx="8008938" cy="1003300"/>
          </a:xfrm>
        </p:spPr>
        <p:txBody>
          <a:bodyPr/>
          <a:lstStyle/>
          <a:p>
            <a:r>
              <a:rPr lang="en-US" altLang="en-US" sz="7200">
                <a:latin typeface="Times" pitchFamily="2" charset="0"/>
                <a:ea typeface="ＭＳ Ｐゴシック" panose="020B0600070205080204" pitchFamily="34" charset="-128"/>
              </a:rPr>
              <a:t>Bayes </a:t>
            </a:r>
            <a:r>
              <a:rPr lang="en-US" altLang="en-US">
                <a:latin typeface="Times" pitchFamily="2" charset="0"/>
                <a:ea typeface="ＭＳ Ｐゴシック" panose="020B0600070205080204" pitchFamily="34" charset="-128"/>
              </a:rPr>
              <a:t>is no help.</a:t>
            </a:r>
          </a:p>
        </p:txBody>
      </p:sp>
      <p:sp>
        <p:nvSpPr>
          <p:cNvPr id="43011" name="Content Placeholder 2">
            <a:extLst>
              <a:ext uri="{FF2B5EF4-FFF2-40B4-BE49-F238E27FC236}">
                <a16:creationId xmlns:a16="http://schemas.microsoft.com/office/drawing/2014/main" id="{C9C1FBB2-6063-C0E9-F600-80BF5EB45516}"/>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047F25AD-368E-A05D-CCE5-355361DE8A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A161F9-83A3-414B-BED6-43E2C4BB6871}" type="slidenum">
              <a:rPr lang="en-US" altLang="en-US" sz="1200">
                <a:solidFill>
                  <a:srgbClr val="898989"/>
                </a:solidFill>
                <a:latin typeface="Times" pitchFamily="2" charset="0"/>
              </a:rPr>
              <a:pPr eaLnBrk="1" hangingPunct="1"/>
              <a:t>28</a:t>
            </a:fld>
            <a:endParaRPr lang="en-US" altLang="en-US" sz="1200">
              <a:solidFill>
                <a:srgbClr val="898989"/>
              </a:solidFill>
              <a:latin typeface="Times" pitchFamily="2" charset="0"/>
            </a:endParaRPr>
          </a:p>
        </p:txBody>
      </p:sp>
      <p:grpSp>
        <p:nvGrpSpPr>
          <p:cNvPr id="43013" name="Group 19">
            <a:extLst>
              <a:ext uri="{FF2B5EF4-FFF2-40B4-BE49-F238E27FC236}">
                <a16:creationId xmlns:a16="http://schemas.microsoft.com/office/drawing/2014/main" id="{EA98F614-F726-590D-771C-6F1525842B2C}"/>
              </a:ext>
            </a:extLst>
          </p:cNvPr>
          <p:cNvGrpSpPr>
            <a:grpSpLocks/>
          </p:cNvGrpSpPr>
          <p:nvPr/>
        </p:nvGrpSpPr>
        <p:grpSpPr bwMode="auto">
          <a:xfrm>
            <a:off x="560388" y="1843088"/>
            <a:ext cx="3302000" cy="1077912"/>
            <a:chOff x="560873" y="1843843"/>
            <a:chExt cx="3300968" cy="1077662"/>
          </a:xfrm>
        </p:grpSpPr>
        <p:sp>
          <p:nvSpPr>
            <p:cNvPr id="43040" name="TextBox 4">
              <a:extLst>
                <a:ext uri="{FF2B5EF4-FFF2-40B4-BE49-F238E27FC236}">
                  <a16:creationId xmlns:a16="http://schemas.microsoft.com/office/drawing/2014/main" id="{CB9A93AE-F43B-368B-0076-8D308DFFFEF2}"/>
                </a:ext>
              </a:extLst>
            </p:cNvPr>
            <p:cNvSpPr txBox="1">
              <a:spLocks noChangeArrowheads="1"/>
            </p:cNvSpPr>
            <p:nvPr/>
          </p:nvSpPr>
          <p:spPr bwMode="auto">
            <a:xfrm>
              <a:off x="786511" y="1843843"/>
              <a:ext cx="2400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P(odd | 1,3,5,7)</a:t>
              </a:r>
            </a:p>
          </p:txBody>
        </p:sp>
        <p:sp>
          <p:nvSpPr>
            <p:cNvPr id="43041" name="TextBox 5">
              <a:extLst>
                <a:ext uri="{FF2B5EF4-FFF2-40B4-BE49-F238E27FC236}">
                  <a16:creationId xmlns:a16="http://schemas.microsoft.com/office/drawing/2014/main" id="{F2CE48A2-D172-392A-A284-4447882C1F4A}"/>
                </a:ext>
              </a:extLst>
            </p:cNvPr>
            <p:cNvSpPr txBox="1">
              <a:spLocks noChangeArrowheads="1"/>
            </p:cNvSpPr>
            <p:nvPr/>
          </p:nvSpPr>
          <p:spPr bwMode="auto">
            <a:xfrm>
              <a:off x="560873" y="2398285"/>
              <a:ext cx="2879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P(prime* | 1,3,5,7)</a:t>
              </a:r>
            </a:p>
          </p:txBody>
        </p:sp>
        <p:cxnSp>
          <p:nvCxnSpPr>
            <p:cNvPr id="7" name="Straight Connector 6">
              <a:extLst>
                <a:ext uri="{FF2B5EF4-FFF2-40B4-BE49-F238E27FC236}">
                  <a16:creationId xmlns:a16="http://schemas.microsoft.com/office/drawing/2014/main" id="{1CBB6675-2F17-A2D7-9626-8DDFB02AC0D6}"/>
                </a:ext>
              </a:extLst>
            </p:cNvPr>
            <p:cNvCxnSpPr/>
            <p:nvPr/>
          </p:nvCxnSpPr>
          <p:spPr>
            <a:xfrm>
              <a:off x="752900" y="2392991"/>
              <a:ext cx="24439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043" name="TextBox 16">
              <a:extLst>
                <a:ext uri="{FF2B5EF4-FFF2-40B4-BE49-F238E27FC236}">
                  <a16:creationId xmlns:a16="http://schemas.microsoft.com/office/drawing/2014/main" id="{042E1B64-5066-C82A-A420-C115422C44FA}"/>
                </a:ext>
              </a:extLst>
            </p:cNvPr>
            <p:cNvSpPr txBox="1">
              <a:spLocks noChangeArrowheads="1"/>
            </p:cNvSpPr>
            <p:nvPr/>
          </p:nvSpPr>
          <p:spPr bwMode="auto">
            <a:xfrm>
              <a:off x="3416812" y="1999867"/>
              <a:ext cx="445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a:t>
              </a:r>
            </a:p>
          </p:txBody>
        </p:sp>
      </p:grpSp>
      <p:sp>
        <p:nvSpPr>
          <p:cNvPr id="43014" name="TextBox 29">
            <a:extLst>
              <a:ext uri="{FF2B5EF4-FFF2-40B4-BE49-F238E27FC236}">
                <a16:creationId xmlns:a16="http://schemas.microsoft.com/office/drawing/2014/main" id="{42739BD8-83CA-6FF9-470D-CF9077E0778C}"/>
              </a:ext>
            </a:extLst>
          </p:cNvPr>
          <p:cNvSpPr txBox="1">
            <a:spLocks noChangeArrowheads="1"/>
          </p:cNvSpPr>
          <p:nvPr/>
        </p:nvSpPr>
        <p:spPr bwMode="auto">
          <a:xfrm>
            <a:off x="1057275" y="1541463"/>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posteriors</a:t>
            </a:r>
          </a:p>
        </p:txBody>
      </p:sp>
      <p:grpSp>
        <p:nvGrpSpPr>
          <p:cNvPr id="43015" name="Group 33">
            <a:extLst>
              <a:ext uri="{FF2B5EF4-FFF2-40B4-BE49-F238E27FC236}">
                <a16:creationId xmlns:a16="http://schemas.microsoft.com/office/drawing/2014/main" id="{7E31DA67-6795-80E2-446E-A93F19D0C2AB}"/>
              </a:ext>
            </a:extLst>
          </p:cNvPr>
          <p:cNvGrpSpPr>
            <a:grpSpLocks/>
          </p:cNvGrpSpPr>
          <p:nvPr/>
        </p:nvGrpSpPr>
        <p:grpSpPr bwMode="auto">
          <a:xfrm>
            <a:off x="3790950" y="1527175"/>
            <a:ext cx="1639888" cy="1387475"/>
            <a:chOff x="6872305" y="1527940"/>
            <a:chExt cx="1640593" cy="1387118"/>
          </a:xfrm>
        </p:grpSpPr>
        <p:grpSp>
          <p:nvGrpSpPr>
            <p:cNvPr id="43035" name="Group 21">
              <a:extLst>
                <a:ext uri="{FF2B5EF4-FFF2-40B4-BE49-F238E27FC236}">
                  <a16:creationId xmlns:a16="http://schemas.microsoft.com/office/drawing/2014/main" id="{00F2ABD5-3AFF-73C9-EDD1-C01A23B93FE6}"/>
                </a:ext>
              </a:extLst>
            </p:cNvPr>
            <p:cNvGrpSpPr>
              <a:grpSpLocks/>
            </p:cNvGrpSpPr>
            <p:nvPr/>
          </p:nvGrpSpPr>
          <p:grpSpPr bwMode="auto">
            <a:xfrm>
              <a:off x="6872305" y="1837396"/>
              <a:ext cx="1640593" cy="1077662"/>
              <a:chOff x="6872305" y="1837396"/>
              <a:chExt cx="1640593" cy="1077662"/>
            </a:xfrm>
          </p:grpSpPr>
          <p:sp>
            <p:nvSpPr>
              <p:cNvPr id="43037" name="TextBox 12">
                <a:extLst>
                  <a:ext uri="{FF2B5EF4-FFF2-40B4-BE49-F238E27FC236}">
                    <a16:creationId xmlns:a16="http://schemas.microsoft.com/office/drawing/2014/main" id="{9C267903-5D83-8F1F-ECAF-2CFBA10EF135}"/>
                  </a:ext>
                </a:extLst>
              </p:cNvPr>
              <p:cNvSpPr txBox="1">
                <a:spLocks noChangeArrowheads="1"/>
              </p:cNvSpPr>
              <p:nvPr/>
            </p:nvSpPr>
            <p:spPr bwMode="auto">
              <a:xfrm>
                <a:off x="7097943" y="1837396"/>
                <a:ext cx="11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P(odd)</a:t>
                </a:r>
              </a:p>
            </p:txBody>
          </p:sp>
          <p:sp>
            <p:nvSpPr>
              <p:cNvPr id="43038" name="TextBox 13">
                <a:extLst>
                  <a:ext uri="{FF2B5EF4-FFF2-40B4-BE49-F238E27FC236}">
                    <a16:creationId xmlns:a16="http://schemas.microsoft.com/office/drawing/2014/main" id="{9BE09E63-EDD9-C475-8F1E-9E690E4D5A78}"/>
                  </a:ext>
                </a:extLst>
              </p:cNvPr>
              <p:cNvSpPr txBox="1">
                <a:spLocks noChangeArrowheads="1"/>
              </p:cNvSpPr>
              <p:nvPr/>
            </p:nvSpPr>
            <p:spPr bwMode="auto">
              <a:xfrm>
                <a:off x="6872305" y="2391838"/>
                <a:ext cx="1640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P(prime*)</a:t>
                </a:r>
              </a:p>
            </p:txBody>
          </p:sp>
          <p:cxnSp>
            <p:nvCxnSpPr>
              <p:cNvPr id="15" name="Straight Connector 14">
                <a:extLst>
                  <a:ext uri="{FF2B5EF4-FFF2-40B4-BE49-F238E27FC236}">
                    <a16:creationId xmlns:a16="http://schemas.microsoft.com/office/drawing/2014/main" id="{04717195-F7FF-F947-2940-EF88B6ABC7BE}"/>
                  </a:ext>
                </a:extLst>
              </p:cNvPr>
              <p:cNvCxnSpPr/>
              <p:nvPr/>
            </p:nvCxnSpPr>
            <p:spPr>
              <a:xfrm>
                <a:off x="7064476" y="2386557"/>
                <a:ext cx="1257841"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3036" name="TextBox 30">
              <a:extLst>
                <a:ext uri="{FF2B5EF4-FFF2-40B4-BE49-F238E27FC236}">
                  <a16:creationId xmlns:a16="http://schemas.microsoft.com/office/drawing/2014/main" id="{EF59C04E-56BE-D8B7-114E-22015C5A9C08}"/>
                </a:ext>
              </a:extLst>
            </p:cNvPr>
            <p:cNvSpPr txBox="1">
              <a:spLocks noChangeArrowheads="1"/>
            </p:cNvSpPr>
            <p:nvPr/>
          </p:nvSpPr>
          <p:spPr bwMode="auto">
            <a:xfrm>
              <a:off x="7291348" y="1527940"/>
              <a:ext cx="72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priors</a:t>
              </a:r>
            </a:p>
          </p:txBody>
        </p:sp>
      </p:grpSp>
      <p:sp>
        <p:nvSpPr>
          <p:cNvPr id="43016" name="TextBox 32">
            <a:extLst>
              <a:ext uri="{FF2B5EF4-FFF2-40B4-BE49-F238E27FC236}">
                <a16:creationId xmlns:a16="http://schemas.microsoft.com/office/drawing/2014/main" id="{161B7CA2-8C61-4EA6-B4C8-6C90555C1A56}"/>
              </a:ext>
            </a:extLst>
          </p:cNvPr>
          <p:cNvSpPr txBox="1">
            <a:spLocks noChangeArrowheads="1"/>
          </p:cNvSpPr>
          <p:nvPr/>
        </p:nvSpPr>
        <p:spPr bwMode="auto">
          <a:xfrm>
            <a:off x="2063750" y="3275013"/>
            <a:ext cx="4906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What have we learned from the evidence 1, 3, 5, 7</a:t>
            </a:r>
          </a:p>
        </p:txBody>
      </p:sp>
      <p:grpSp>
        <p:nvGrpSpPr>
          <p:cNvPr id="5" name="Group 40">
            <a:extLst>
              <a:ext uri="{FF2B5EF4-FFF2-40B4-BE49-F238E27FC236}">
                <a16:creationId xmlns:a16="http://schemas.microsoft.com/office/drawing/2014/main" id="{52EBDA11-CDC2-EBA1-5A6F-0CEA948E787E}"/>
              </a:ext>
            </a:extLst>
          </p:cNvPr>
          <p:cNvGrpSpPr>
            <a:grpSpLocks/>
          </p:cNvGrpSpPr>
          <p:nvPr/>
        </p:nvGrpSpPr>
        <p:grpSpPr bwMode="auto">
          <a:xfrm>
            <a:off x="227013" y="4183063"/>
            <a:ext cx="4786312" cy="831850"/>
            <a:chOff x="226830" y="4183153"/>
            <a:chExt cx="4786795" cy="830997"/>
          </a:xfrm>
        </p:grpSpPr>
        <p:sp>
          <p:nvSpPr>
            <p:cNvPr id="46" name="Freeform 45">
              <a:extLst>
                <a:ext uri="{FF2B5EF4-FFF2-40B4-BE49-F238E27FC236}">
                  <a16:creationId xmlns:a16="http://schemas.microsoft.com/office/drawing/2014/main" id="{A648EE8B-7B5B-C67D-8D22-606E0B2275C1}"/>
                </a:ext>
              </a:extLst>
            </p:cNvPr>
            <p:cNvSpPr/>
            <p:nvPr/>
          </p:nvSpPr>
          <p:spPr bwMode="auto">
            <a:xfrm>
              <a:off x="226830" y="4237073"/>
              <a:ext cx="4672483" cy="764390"/>
            </a:xfrm>
            <a:custGeom>
              <a:avLst/>
              <a:gdLst>
                <a:gd name="connsiteX0" fmla="*/ 128936 w 6343665"/>
                <a:gd name="connsiteY0" fmla="*/ 12894 h 606019"/>
                <a:gd name="connsiteX1" fmla="*/ 6343665 w 6343665"/>
                <a:gd name="connsiteY1" fmla="*/ 0 h 606019"/>
                <a:gd name="connsiteX2" fmla="*/ 6272750 w 6343665"/>
                <a:gd name="connsiteY2" fmla="*/ 606019 h 606019"/>
                <a:gd name="connsiteX3" fmla="*/ 0 w 6343665"/>
                <a:gd name="connsiteY3" fmla="*/ 580231 h 606019"/>
                <a:gd name="connsiteX4" fmla="*/ 128936 w 6343665"/>
                <a:gd name="connsiteY4" fmla="*/ 12894 h 60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3665" h="606019">
                  <a:moveTo>
                    <a:pt x="128936" y="12894"/>
                  </a:moveTo>
                  <a:lnTo>
                    <a:pt x="6343665" y="0"/>
                  </a:lnTo>
                  <a:lnTo>
                    <a:pt x="6272750" y="606019"/>
                  </a:lnTo>
                  <a:lnTo>
                    <a:pt x="0" y="580231"/>
                  </a:lnTo>
                  <a:lnTo>
                    <a:pt x="128936" y="12894"/>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3030" name="Group 36">
              <a:extLst>
                <a:ext uri="{FF2B5EF4-FFF2-40B4-BE49-F238E27FC236}">
                  <a16:creationId xmlns:a16="http://schemas.microsoft.com/office/drawing/2014/main" id="{0EE303AE-88C4-0EBA-722C-E87CB60FD462}"/>
                </a:ext>
              </a:extLst>
            </p:cNvPr>
            <p:cNvGrpSpPr>
              <a:grpSpLocks/>
            </p:cNvGrpSpPr>
            <p:nvPr/>
          </p:nvGrpSpPr>
          <p:grpSpPr bwMode="auto">
            <a:xfrm>
              <a:off x="449290" y="4183153"/>
              <a:ext cx="4564335" cy="830997"/>
              <a:chOff x="449290" y="4183153"/>
              <a:chExt cx="4564335" cy="830997"/>
            </a:xfrm>
          </p:grpSpPr>
          <p:sp>
            <p:nvSpPr>
              <p:cNvPr id="43031" name="TextBox 34">
                <a:extLst>
                  <a:ext uri="{FF2B5EF4-FFF2-40B4-BE49-F238E27FC236}">
                    <a16:creationId xmlns:a16="http://schemas.microsoft.com/office/drawing/2014/main" id="{9B991F7C-94D3-C388-B8AE-1A601563063F}"/>
                  </a:ext>
                </a:extLst>
              </p:cNvPr>
              <p:cNvSpPr txBox="1">
                <a:spLocks noChangeArrowheads="1"/>
              </p:cNvSpPr>
              <p:nvPr/>
            </p:nvSpPr>
            <p:spPr bwMode="auto">
              <a:xfrm>
                <a:off x="449290" y="4211462"/>
                <a:ext cx="16979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Nothing</a:t>
                </a:r>
              </a:p>
            </p:txBody>
          </p:sp>
          <p:sp>
            <p:nvSpPr>
              <p:cNvPr id="43032" name="TextBox 35">
                <a:extLst>
                  <a:ext uri="{FF2B5EF4-FFF2-40B4-BE49-F238E27FC236}">
                    <a16:creationId xmlns:a16="http://schemas.microsoft.com/office/drawing/2014/main" id="{3CE276A4-C1DF-7327-E388-E99B0B8601B6}"/>
                  </a:ext>
                </a:extLst>
              </p:cNvPr>
              <p:cNvSpPr txBox="1">
                <a:spLocks noChangeArrowheads="1"/>
              </p:cNvSpPr>
              <p:nvPr/>
            </p:nvSpPr>
            <p:spPr bwMode="auto">
              <a:xfrm>
                <a:off x="2065755" y="4183153"/>
                <a:ext cx="15177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ratio</a:t>
                </a:r>
              </a:p>
              <a:p>
                <a:pPr algn="ctr" eaLnBrk="1" hangingPunct="1"/>
                <a:r>
                  <a:rPr lang="en-US" altLang="en-US">
                    <a:latin typeface="Times" pitchFamily="2" charset="0"/>
                  </a:rPr>
                  <a:t>posteriors</a:t>
                </a:r>
              </a:p>
            </p:txBody>
          </p:sp>
          <p:sp>
            <p:nvSpPr>
              <p:cNvPr id="43033" name="TextBox 36">
                <a:extLst>
                  <a:ext uri="{FF2B5EF4-FFF2-40B4-BE49-F238E27FC236}">
                    <a16:creationId xmlns:a16="http://schemas.microsoft.com/office/drawing/2014/main" id="{0F5764B6-4508-E704-0963-6ED66456BE0B}"/>
                  </a:ext>
                </a:extLst>
              </p:cNvPr>
              <p:cNvSpPr txBox="1">
                <a:spLocks noChangeArrowheads="1"/>
              </p:cNvSpPr>
              <p:nvPr/>
            </p:nvSpPr>
            <p:spPr bwMode="auto">
              <a:xfrm>
                <a:off x="3557677" y="4306264"/>
                <a:ext cx="49226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 </a:t>
                </a:r>
              </a:p>
            </p:txBody>
          </p:sp>
          <p:sp>
            <p:nvSpPr>
              <p:cNvPr id="43034" name="TextBox 37">
                <a:extLst>
                  <a:ext uri="{FF2B5EF4-FFF2-40B4-BE49-F238E27FC236}">
                    <a16:creationId xmlns:a16="http://schemas.microsoft.com/office/drawing/2014/main" id="{60276CF7-7A0B-639E-3F92-6AFFAB6E8CF6}"/>
                  </a:ext>
                </a:extLst>
              </p:cNvPr>
              <p:cNvSpPr txBox="1">
                <a:spLocks noChangeArrowheads="1"/>
              </p:cNvSpPr>
              <p:nvPr/>
            </p:nvSpPr>
            <p:spPr bwMode="auto">
              <a:xfrm>
                <a:off x="3892480" y="4183153"/>
                <a:ext cx="11211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ratio priors</a:t>
                </a:r>
              </a:p>
            </p:txBody>
          </p:sp>
        </p:grpSp>
      </p:grpSp>
      <p:pic>
        <p:nvPicPr>
          <p:cNvPr id="43018" name="Picture 40" descr="query.png">
            <a:extLst>
              <a:ext uri="{FF2B5EF4-FFF2-40B4-BE49-F238E27FC236}">
                <a16:creationId xmlns:a16="http://schemas.microsoft.com/office/drawing/2014/main" id="{B73935E3-10C3-95F5-5308-6CAF6C14F4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5938" y="3140075"/>
            <a:ext cx="307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41" descr="query.png">
            <a:extLst>
              <a:ext uri="{FF2B5EF4-FFF2-40B4-BE49-F238E27FC236}">
                <a16:creationId xmlns:a16="http://schemas.microsoft.com/office/drawing/2014/main" id="{2AF75621-97BB-AABF-2A04-39C4668F78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3171825"/>
            <a:ext cx="3079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9">
            <a:extLst>
              <a:ext uri="{FF2B5EF4-FFF2-40B4-BE49-F238E27FC236}">
                <a16:creationId xmlns:a16="http://schemas.microsoft.com/office/drawing/2014/main" id="{45738D9D-6112-626B-C656-EA0914746C92}"/>
              </a:ext>
            </a:extLst>
          </p:cNvPr>
          <p:cNvGrpSpPr>
            <a:grpSpLocks/>
          </p:cNvGrpSpPr>
          <p:nvPr/>
        </p:nvGrpSpPr>
        <p:grpSpPr bwMode="auto">
          <a:xfrm>
            <a:off x="3900488" y="5694363"/>
            <a:ext cx="4483100" cy="693737"/>
            <a:chOff x="3900156" y="5694059"/>
            <a:chExt cx="4483975" cy="694483"/>
          </a:xfrm>
        </p:grpSpPr>
        <p:sp>
          <p:nvSpPr>
            <p:cNvPr id="36" name="Freeform 35">
              <a:extLst>
                <a:ext uri="{FF2B5EF4-FFF2-40B4-BE49-F238E27FC236}">
                  <a16:creationId xmlns:a16="http://schemas.microsoft.com/office/drawing/2014/main" id="{346C205D-49FB-1D17-4D9E-5CD985F7D3DA}"/>
                </a:ext>
              </a:extLst>
            </p:cNvPr>
            <p:cNvSpPr/>
            <p:nvPr/>
          </p:nvSpPr>
          <p:spPr>
            <a:xfrm>
              <a:off x="3900156" y="5694059"/>
              <a:ext cx="2105436" cy="649985"/>
            </a:xfrm>
            <a:custGeom>
              <a:avLst/>
              <a:gdLst>
                <a:gd name="connsiteX0" fmla="*/ 192600 w 2104753"/>
                <a:gd name="connsiteY0" fmla="*/ 0 h 650061"/>
                <a:gd name="connsiteX1" fmla="*/ 1667196 w 2104753"/>
                <a:gd name="connsiteY1" fmla="*/ 84267 h 650061"/>
                <a:gd name="connsiteX2" fmla="*/ 1932022 w 2104753"/>
                <a:gd name="connsiteY2" fmla="*/ 529679 h 650061"/>
                <a:gd name="connsiteX3" fmla="*/ 0 w 2104753"/>
                <a:gd name="connsiteY3" fmla="*/ 650061 h 650061"/>
                <a:gd name="connsiteX4" fmla="*/ 192600 w 2104753"/>
                <a:gd name="connsiteY4" fmla="*/ 0 h 65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753" h="650061">
                  <a:moveTo>
                    <a:pt x="192600" y="0"/>
                  </a:moveTo>
                  <a:lnTo>
                    <a:pt x="1667196" y="84267"/>
                  </a:lnTo>
                  <a:cubicBezTo>
                    <a:pt x="1756940" y="231854"/>
                    <a:pt x="2104753" y="529679"/>
                    <a:pt x="1932022" y="529679"/>
                  </a:cubicBezTo>
                  <a:lnTo>
                    <a:pt x="0" y="650061"/>
                  </a:lnTo>
                  <a:lnTo>
                    <a:pt x="1926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28" name="TextBox 32">
              <a:extLst>
                <a:ext uri="{FF2B5EF4-FFF2-40B4-BE49-F238E27FC236}">
                  <a16:creationId xmlns:a16="http://schemas.microsoft.com/office/drawing/2014/main" id="{DDB0F631-2EFD-5A4C-6F2F-AEE54B297E44}"/>
                </a:ext>
              </a:extLst>
            </p:cNvPr>
            <p:cNvSpPr txBox="1">
              <a:spLocks noChangeArrowheads="1"/>
            </p:cNvSpPr>
            <p:nvPr/>
          </p:nvSpPr>
          <p:spPr bwMode="auto">
            <a:xfrm>
              <a:off x="4026550" y="5742211"/>
              <a:ext cx="4357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Incompleteness: the result depends on externally supplied inductive content.</a:t>
              </a:r>
            </a:p>
          </p:txBody>
        </p:sp>
      </p:grpSp>
      <p:grpSp>
        <p:nvGrpSpPr>
          <p:cNvPr id="9" name="Group 37">
            <a:extLst>
              <a:ext uri="{FF2B5EF4-FFF2-40B4-BE49-F238E27FC236}">
                <a16:creationId xmlns:a16="http://schemas.microsoft.com/office/drawing/2014/main" id="{D60A2F78-E054-4BAC-C4B6-237F1453D9C9}"/>
              </a:ext>
            </a:extLst>
          </p:cNvPr>
          <p:cNvGrpSpPr>
            <a:grpSpLocks/>
          </p:cNvGrpSpPr>
          <p:nvPr/>
        </p:nvGrpSpPr>
        <p:grpSpPr bwMode="auto">
          <a:xfrm>
            <a:off x="3659188" y="3870325"/>
            <a:ext cx="3894137" cy="1516063"/>
            <a:chOff x="3659406" y="3870274"/>
            <a:chExt cx="3894137" cy="1516811"/>
          </a:xfrm>
        </p:grpSpPr>
        <p:sp>
          <p:nvSpPr>
            <p:cNvPr id="34" name="Freeform 33">
              <a:extLst>
                <a:ext uri="{FF2B5EF4-FFF2-40B4-BE49-F238E27FC236}">
                  <a16:creationId xmlns:a16="http://schemas.microsoft.com/office/drawing/2014/main" id="{95E8299D-A027-14E2-115E-0CA8DF06680F}"/>
                </a:ext>
              </a:extLst>
            </p:cNvPr>
            <p:cNvSpPr/>
            <p:nvPr/>
          </p:nvSpPr>
          <p:spPr>
            <a:xfrm>
              <a:off x="3659406" y="3870274"/>
              <a:ext cx="3894137" cy="1516811"/>
            </a:xfrm>
            <a:custGeom>
              <a:avLst/>
              <a:gdLst>
                <a:gd name="connsiteX0" fmla="*/ 0 w 3310318"/>
                <a:gd name="connsiteY0" fmla="*/ 288917 h 1264009"/>
                <a:gd name="connsiteX1" fmla="*/ 0 w 3310318"/>
                <a:gd name="connsiteY1" fmla="*/ 288917 h 1264009"/>
                <a:gd name="connsiteX2" fmla="*/ 577801 w 3310318"/>
                <a:gd name="connsiteY2" fmla="*/ 1264009 h 1264009"/>
                <a:gd name="connsiteX3" fmla="*/ 3310318 w 3310318"/>
                <a:gd name="connsiteY3" fmla="*/ 234745 h 1264009"/>
                <a:gd name="connsiteX4" fmla="*/ 2997342 w 3310318"/>
                <a:gd name="connsiteY4" fmla="*/ 0 h 1264009"/>
                <a:gd name="connsiteX5" fmla="*/ 0 w 3310318"/>
                <a:gd name="connsiteY5" fmla="*/ 288917 h 1264009"/>
                <a:gd name="connsiteX0" fmla="*/ 0 w 3310318"/>
                <a:gd name="connsiteY0" fmla="*/ 288917 h 1264009"/>
                <a:gd name="connsiteX1" fmla="*/ 0 w 3310318"/>
                <a:gd name="connsiteY1" fmla="*/ 288917 h 1264009"/>
                <a:gd name="connsiteX2" fmla="*/ 577801 w 3310318"/>
                <a:gd name="connsiteY2" fmla="*/ 1264009 h 1264009"/>
                <a:gd name="connsiteX3" fmla="*/ 3310318 w 3310318"/>
                <a:gd name="connsiteY3" fmla="*/ 234745 h 1264009"/>
                <a:gd name="connsiteX4" fmla="*/ 2997342 w 3310318"/>
                <a:gd name="connsiteY4" fmla="*/ 0 h 1264009"/>
                <a:gd name="connsiteX5" fmla="*/ 0 w 3310318"/>
                <a:gd name="connsiteY5" fmla="*/ 288917 h 126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0318" h="1264009">
                  <a:moveTo>
                    <a:pt x="0" y="288917"/>
                  </a:moveTo>
                  <a:lnTo>
                    <a:pt x="0" y="288917"/>
                  </a:lnTo>
                  <a:lnTo>
                    <a:pt x="577801" y="1264009"/>
                  </a:lnTo>
                  <a:lnTo>
                    <a:pt x="3310318" y="234745"/>
                  </a:lnTo>
                  <a:cubicBezTo>
                    <a:pt x="3206729" y="155525"/>
                    <a:pt x="3122635" y="105334"/>
                    <a:pt x="2997342" y="0"/>
                  </a:cubicBezTo>
                  <a:lnTo>
                    <a:pt x="0" y="288917"/>
                  </a:lnTo>
                  <a:close/>
                </a:path>
              </a:pathLst>
            </a:custGeom>
            <a:solidFill>
              <a:srgbClr val="4795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26" name="TextBox 29">
              <a:extLst>
                <a:ext uri="{FF2B5EF4-FFF2-40B4-BE49-F238E27FC236}">
                  <a16:creationId xmlns:a16="http://schemas.microsoft.com/office/drawing/2014/main" id="{959692F4-74B6-43A7-B19E-AF0949AF21BE}"/>
                </a:ext>
              </a:extLst>
            </p:cNvPr>
            <p:cNvSpPr txBox="1">
              <a:spLocks noChangeArrowheads="1"/>
            </p:cNvSpPr>
            <p:nvPr/>
          </p:nvSpPr>
          <p:spPr bwMode="auto">
            <a:xfrm>
              <a:off x="5296508" y="3882313"/>
              <a:ext cx="189573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(Subjective Bayesian)</a:t>
              </a:r>
            </a:p>
            <a:p>
              <a:pPr eaLnBrk="1" hangingPunct="1"/>
              <a:r>
                <a:rPr lang="en-US" altLang="en-US" sz="1800">
                  <a:latin typeface="Times" pitchFamily="2" charset="0"/>
                </a:rPr>
                <a:t>arbitrary prejudice</a:t>
              </a:r>
            </a:p>
          </p:txBody>
        </p:sp>
      </p:grpSp>
      <p:grpSp>
        <p:nvGrpSpPr>
          <p:cNvPr id="10" name="Group 38">
            <a:extLst>
              <a:ext uri="{FF2B5EF4-FFF2-40B4-BE49-F238E27FC236}">
                <a16:creationId xmlns:a16="http://schemas.microsoft.com/office/drawing/2014/main" id="{A66C1953-974C-8DDF-90F2-B41094A886BE}"/>
              </a:ext>
            </a:extLst>
          </p:cNvPr>
          <p:cNvGrpSpPr>
            <a:grpSpLocks/>
          </p:cNvGrpSpPr>
          <p:nvPr/>
        </p:nvGrpSpPr>
        <p:grpSpPr bwMode="auto">
          <a:xfrm>
            <a:off x="3911600" y="4111625"/>
            <a:ext cx="4132263" cy="1360488"/>
            <a:chOff x="3912194" y="4111038"/>
            <a:chExt cx="4131938" cy="1360314"/>
          </a:xfrm>
        </p:grpSpPr>
        <p:sp>
          <p:nvSpPr>
            <p:cNvPr id="35" name="Freeform 34">
              <a:extLst>
                <a:ext uri="{FF2B5EF4-FFF2-40B4-BE49-F238E27FC236}">
                  <a16:creationId xmlns:a16="http://schemas.microsoft.com/office/drawing/2014/main" id="{581A94E2-C87C-116C-5928-02CF1C37A39B}"/>
                </a:ext>
              </a:extLst>
            </p:cNvPr>
            <p:cNvSpPr/>
            <p:nvPr/>
          </p:nvSpPr>
          <p:spPr>
            <a:xfrm>
              <a:off x="3912194" y="4111038"/>
              <a:ext cx="3816050" cy="1360314"/>
            </a:xfrm>
            <a:custGeom>
              <a:avLst/>
              <a:gdLst>
                <a:gd name="connsiteX0" fmla="*/ 318994 w 3815893"/>
                <a:gd name="connsiteY0" fmla="*/ 0 h 1360314"/>
                <a:gd name="connsiteX1" fmla="*/ 0 w 3815893"/>
                <a:gd name="connsiteY1" fmla="*/ 993150 h 1360314"/>
                <a:gd name="connsiteX2" fmla="*/ 3815893 w 3815893"/>
                <a:gd name="connsiteY2" fmla="*/ 1360314 h 1360314"/>
                <a:gd name="connsiteX3" fmla="*/ 3791818 w 3815893"/>
                <a:gd name="connsiteY3" fmla="*/ 951016 h 1360314"/>
                <a:gd name="connsiteX4" fmla="*/ 318994 w 3815893"/>
                <a:gd name="connsiteY4" fmla="*/ 0 h 136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893" h="1360314">
                  <a:moveTo>
                    <a:pt x="318994" y="0"/>
                  </a:moveTo>
                  <a:lnTo>
                    <a:pt x="0" y="993150"/>
                  </a:lnTo>
                  <a:lnTo>
                    <a:pt x="3815893" y="1360314"/>
                  </a:lnTo>
                  <a:lnTo>
                    <a:pt x="3791818" y="951016"/>
                  </a:lnTo>
                  <a:lnTo>
                    <a:pt x="318994" y="0"/>
                  </a:lnTo>
                  <a:close/>
                </a:path>
              </a:pathLst>
            </a:custGeom>
            <a:solidFill>
              <a:srgbClr val="66006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24" name="TextBox 30">
              <a:extLst>
                <a:ext uri="{FF2B5EF4-FFF2-40B4-BE49-F238E27FC236}">
                  <a16:creationId xmlns:a16="http://schemas.microsoft.com/office/drawing/2014/main" id="{0654FC28-D820-9351-5CDD-B14D5342C25E}"/>
                </a:ext>
              </a:extLst>
            </p:cNvPr>
            <p:cNvSpPr txBox="1">
              <a:spLocks noChangeArrowheads="1"/>
            </p:cNvSpPr>
            <p:nvPr/>
          </p:nvSpPr>
          <p:spPr bwMode="auto">
            <a:xfrm>
              <a:off x="5422902" y="4773139"/>
              <a:ext cx="26212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(Objective Bayesian)</a:t>
              </a:r>
            </a:p>
            <a:p>
              <a:pPr eaLnBrk="1" hangingPunct="1"/>
              <a:r>
                <a:rPr lang="en-US" altLang="en-US" sz="1800">
                  <a:latin typeface="Times" pitchFamily="2" charset="0"/>
                </a:rPr>
                <a:t>external facts of some sort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a:extLst>
              <a:ext uri="{FF2B5EF4-FFF2-40B4-BE49-F238E27FC236}">
                <a16:creationId xmlns:a16="http://schemas.microsoft.com/office/drawing/2014/main" id="{4103D7EB-C6AC-A936-6953-B4A78C5DAF73}"/>
              </a:ext>
            </a:extLst>
          </p:cNvPr>
          <p:cNvSpPr/>
          <p:nvPr/>
        </p:nvSpPr>
        <p:spPr>
          <a:xfrm>
            <a:off x="5265738" y="1473200"/>
            <a:ext cx="2057400" cy="1498600"/>
          </a:xfrm>
          <a:prstGeom prst="rightArrow">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Can 11">
            <a:extLst>
              <a:ext uri="{FF2B5EF4-FFF2-40B4-BE49-F238E27FC236}">
                <a16:creationId xmlns:a16="http://schemas.microsoft.com/office/drawing/2014/main" id="{09336975-3434-E6E5-AB6C-310ADB84070A}"/>
              </a:ext>
            </a:extLst>
          </p:cNvPr>
          <p:cNvSpPr/>
          <p:nvPr/>
        </p:nvSpPr>
        <p:spPr>
          <a:xfrm rot="16200000">
            <a:off x="4587081" y="1881982"/>
            <a:ext cx="919163" cy="609600"/>
          </a:xfrm>
          <a:prstGeom prst="can">
            <a:avLst>
              <a:gd name="adj" fmla="val 40309"/>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35" name="Title 1">
            <a:extLst>
              <a:ext uri="{FF2B5EF4-FFF2-40B4-BE49-F238E27FC236}">
                <a16:creationId xmlns:a16="http://schemas.microsoft.com/office/drawing/2014/main" id="{907F7135-8C68-7F50-F1FC-B4E23139FE1A}"/>
              </a:ext>
            </a:extLst>
          </p:cNvPr>
          <p:cNvSpPr>
            <a:spLocks noGrp="1"/>
          </p:cNvSpPr>
          <p:nvPr>
            <p:ph type="title"/>
          </p:nvPr>
        </p:nvSpPr>
        <p:spPr>
          <a:xfrm>
            <a:off x="152400" y="198438"/>
            <a:ext cx="8991600" cy="784225"/>
          </a:xfrm>
        </p:spPr>
        <p:txBody>
          <a:bodyPr/>
          <a:lstStyle/>
          <a:p>
            <a:r>
              <a:rPr lang="en-US" altLang="en-US" sz="4000">
                <a:latin typeface="Times" pitchFamily="2" charset="0"/>
                <a:ea typeface="ＭＳ Ｐゴシック" panose="020B0600070205080204" pitchFamily="34" charset="-128"/>
              </a:rPr>
              <a:t>A General Calculus? One Big Calculation?</a:t>
            </a:r>
          </a:p>
        </p:txBody>
      </p:sp>
      <p:sp>
        <p:nvSpPr>
          <p:cNvPr id="44036" name="Content Placeholder 2">
            <a:extLst>
              <a:ext uri="{FF2B5EF4-FFF2-40B4-BE49-F238E27FC236}">
                <a16:creationId xmlns:a16="http://schemas.microsoft.com/office/drawing/2014/main" id="{C9850C46-CAB9-3861-6CF9-B41FCEA9277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4037" name="Slide Number Placeholder 3">
            <a:extLst>
              <a:ext uri="{FF2B5EF4-FFF2-40B4-BE49-F238E27FC236}">
                <a16:creationId xmlns:a16="http://schemas.microsoft.com/office/drawing/2014/main" id="{28706356-0FF6-8C16-F7E0-63D6639B99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9697E78-B734-1341-8507-DE271CCE3699}" type="slidenum">
              <a:rPr lang="en-US" altLang="en-US" sz="1200">
                <a:solidFill>
                  <a:srgbClr val="898989"/>
                </a:solidFill>
                <a:latin typeface="Times" pitchFamily="2" charset="0"/>
              </a:rPr>
              <a:pPr eaLnBrk="1" hangingPunct="1"/>
              <a:t>29</a:t>
            </a:fld>
            <a:endParaRPr lang="en-US" altLang="en-US" sz="1200">
              <a:solidFill>
                <a:srgbClr val="898989"/>
              </a:solidFill>
              <a:latin typeface="Times" pitchFamily="2" charset="0"/>
            </a:endParaRPr>
          </a:p>
        </p:txBody>
      </p:sp>
      <p:sp>
        <p:nvSpPr>
          <p:cNvPr id="7" name="Can 6">
            <a:extLst>
              <a:ext uri="{FF2B5EF4-FFF2-40B4-BE49-F238E27FC236}">
                <a16:creationId xmlns:a16="http://schemas.microsoft.com/office/drawing/2014/main" id="{854E8B86-331B-4A75-CC13-0F4E56C5A909}"/>
              </a:ext>
            </a:extLst>
          </p:cNvPr>
          <p:cNvSpPr/>
          <p:nvPr/>
        </p:nvSpPr>
        <p:spPr>
          <a:xfrm rot="16200000">
            <a:off x="3259137" y="1168401"/>
            <a:ext cx="1685925" cy="2032000"/>
          </a:xfrm>
          <a:prstGeom prst="can">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Can 10">
            <a:extLst>
              <a:ext uri="{FF2B5EF4-FFF2-40B4-BE49-F238E27FC236}">
                <a16:creationId xmlns:a16="http://schemas.microsoft.com/office/drawing/2014/main" id="{E13C200D-D6ED-B27A-626A-F98F89F22C98}"/>
              </a:ext>
            </a:extLst>
          </p:cNvPr>
          <p:cNvSpPr/>
          <p:nvPr/>
        </p:nvSpPr>
        <p:spPr>
          <a:xfrm rot="16200000">
            <a:off x="2640012" y="1882776"/>
            <a:ext cx="919163" cy="608012"/>
          </a:xfrm>
          <a:prstGeom prst="can">
            <a:avLst>
              <a:gd name="adj" fmla="val 40309"/>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40" name="TextBox 12">
            <a:extLst>
              <a:ext uri="{FF2B5EF4-FFF2-40B4-BE49-F238E27FC236}">
                <a16:creationId xmlns:a16="http://schemas.microsoft.com/office/drawing/2014/main" id="{64E486D2-62D6-E37E-7ED8-73BB3CD79BEA}"/>
              </a:ext>
            </a:extLst>
          </p:cNvPr>
          <p:cNvSpPr txBox="1">
            <a:spLocks noChangeArrowheads="1"/>
          </p:cNvSpPr>
          <p:nvPr/>
        </p:nvSpPr>
        <p:spPr bwMode="auto">
          <a:xfrm>
            <a:off x="2387600" y="124460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IN</a:t>
            </a:r>
          </a:p>
        </p:txBody>
      </p:sp>
      <p:sp>
        <p:nvSpPr>
          <p:cNvPr id="44041" name="TextBox 13">
            <a:extLst>
              <a:ext uri="{FF2B5EF4-FFF2-40B4-BE49-F238E27FC236}">
                <a16:creationId xmlns:a16="http://schemas.microsoft.com/office/drawing/2014/main" id="{1D318F5B-FAC3-17AD-15A3-FDB300332427}"/>
              </a:ext>
            </a:extLst>
          </p:cNvPr>
          <p:cNvSpPr txBox="1">
            <a:spLocks noChangeArrowheads="1"/>
          </p:cNvSpPr>
          <p:nvPr/>
        </p:nvSpPr>
        <p:spPr bwMode="auto">
          <a:xfrm>
            <a:off x="5326063" y="1295400"/>
            <a:ext cx="88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OUT</a:t>
            </a:r>
          </a:p>
        </p:txBody>
      </p:sp>
      <p:sp>
        <p:nvSpPr>
          <p:cNvPr id="44042" name="TextBox 17">
            <a:extLst>
              <a:ext uri="{FF2B5EF4-FFF2-40B4-BE49-F238E27FC236}">
                <a16:creationId xmlns:a16="http://schemas.microsoft.com/office/drawing/2014/main" id="{8BAC19E6-076A-A3C5-C431-3BFFACA17FA9}"/>
              </a:ext>
            </a:extLst>
          </p:cNvPr>
          <p:cNvSpPr txBox="1">
            <a:spLocks noChangeArrowheads="1"/>
          </p:cNvSpPr>
          <p:nvPr/>
        </p:nvSpPr>
        <p:spPr bwMode="auto">
          <a:xfrm>
            <a:off x="5588000" y="1803400"/>
            <a:ext cx="27003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Proper warrant</a:t>
            </a:r>
            <a:r>
              <a:rPr lang="en-US" altLang="en-US" sz="2000">
                <a:latin typeface="Times" pitchFamily="2" charset="0"/>
              </a:rPr>
              <a:t> for all hypotheses of science</a:t>
            </a:r>
          </a:p>
        </p:txBody>
      </p:sp>
      <p:sp>
        <p:nvSpPr>
          <p:cNvPr id="16" name="Right Arrow 15">
            <a:extLst>
              <a:ext uri="{FF2B5EF4-FFF2-40B4-BE49-F238E27FC236}">
                <a16:creationId xmlns:a16="http://schemas.microsoft.com/office/drawing/2014/main" id="{C887FE64-10A1-AA8F-D955-DEB4D9EC1093}"/>
              </a:ext>
            </a:extLst>
          </p:cNvPr>
          <p:cNvSpPr/>
          <p:nvPr/>
        </p:nvSpPr>
        <p:spPr>
          <a:xfrm>
            <a:off x="889000" y="1409700"/>
            <a:ext cx="2057400" cy="1536700"/>
          </a:xfrm>
          <a:prstGeom prst="rightArrow">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44" name="TextBox 14">
            <a:extLst>
              <a:ext uri="{FF2B5EF4-FFF2-40B4-BE49-F238E27FC236}">
                <a16:creationId xmlns:a16="http://schemas.microsoft.com/office/drawing/2014/main" id="{108C6E6F-4198-E0F7-0378-5663744A3F47}"/>
              </a:ext>
            </a:extLst>
          </p:cNvPr>
          <p:cNvSpPr txBox="1">
            <a:spLocks noChangeArrowheads="1"/>
          </p:cNvSpPr>
          <p:nvPr/>
        </p:nvSpPr>
        <p:spPr bwMode="auto">
          <a:xfrm>
            <a:off x="398463" y="1752600"/>
            <a:ext cx="233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All background facts of science</a:t>
            </a:r>
          </a:p>
        </p:txBody>
      </p:sp>
      <p:sp>
        <p:nvSpPr>
          <p:cNvPr id="24" name="TextBox 23">
            <a:extLst>
              <a:ext uri="{FF2B5EF4-FFF2-40B4-BE49-F238E27FC236}">
                <a16:creationId xmlns:a16="http://schemas.microsoft.com/office/drawing/2014/main" id="{BF324E0E-1536-C4C8-4DED-539FA2C23E07}"/>
              </a:ext>
            </a:extLst>
          </p:cNvPr>
          <p:cNvSpPr txBox="1"/>
          <p:nvPr/>
        </p:nvSpPr>
        <p:spPr>
          <a:xfrm>
            <a:off x="3589338" y="1879600"/>
            <a:ext cx="1422400" cy="584200"/>
          </a:xfrm>
          <a:prstGeom prst="rect">
            <a:avLst/>
          </a:prstGeom>
          <a:noFill/>
        </p:spPr>
        <p:txBody>
          <a:bodyPr>
            <a:spAutoFit/>
          </a:bodyPr>
          <a:lstStyle/>
          <a:p>
            <a:pPr algn="ctr">
              <a:defRPr/>
            </a:pPr>
            <a:r>
              <a:rPr lang="en-US" sz="1600" dirty="0">
                <a:solidFill>
                  <a:schemeClr val="tx1">
                    <a:lumMod val="75000"/>
                    <a:lumOff val="25000"/>
                  </a:schemeClr>
                </a:solidFill>
                <a:latin typeface="Arial Black"/>
                <a:ea typeface="ＭＳ Ｐゴシック" pitchFamily="-107" charset="-128"/>
                <a:cs typeface="Arial Black"/>
              </a:rPr>
              <a:t>universal calculus</a:t>
            </a:r>
          </a:p>
        </p:txBody>
      </p:sp>
      <p:grpSp>
        <p:nvGrpSpPr>
          <p:cNvPr id="5" name="Group 4">
            <a:extLst>
              <a:ext uri="{FF2B5EF4-FFF2-40B4-BE49-F238E27FC236}">
                <a16:creationId xmlns:a16="http://schemas.microsoft.com/office/drawing/2014/main" id="{D9E53E9E-066D-B6DD-7417-141E245D17EE}"/>
              </a:ext>
            </a:extLst>
          </p:cNvPr>
          <p:cNvGrpSpPr>
            <a:grpSpLocks/>
          </p:cNvGrpSpPr>
          <p:nvPr/>
        </p:nvGrpSpPr>
        <p:grpSpPr bwMode="auto">
          <a:xfrm>
            <a:off x="1319826" y="3566489"/>
            <a:ext cx="5961423" cy="2464425"/>
            <a:chOff x="3079536" y="3579825"/>
            <a:chExt cx="5960679" cy="2463800"/>
          </a:xfrm>
        </p:grpSpPr>
        <p:grpSp>
          <p:nvGrpSpPr>
            <p:cNvPr id="44049" name="Group 30">
              <a:extLst>
                <a:ext uri="{FF2B5EF4-FFF2-40B4-BE49-F238E27FC236}">
                  <a16:creationId xmlns:a16="http://schemas.microsoft.com/office/drawing/2014/main" id="{9171CDF0-77F7-AB11-800D-E35C016E83D5}"/>
                </a:ext>
              </a:extLst>
            </p:cNvPr>
            <p:cNvGrpSpPr>
              <a:grpSpLocks/>
            </p:cNvGrpSpPr>
            <p:nvPr/>
          </p:nvGrpSpPr>
          <p:grpSpPr bwMode="auto">
            <a:xfrm>
              <a:off x="3079536" y="3579825"/>
              <a:ext cx="5901395" cy="2463800"/>
              <a:chOff x="2319866" y="4055924"/>
              <a:chExt cx="5901783" cy="2463409"/>
            </a:xfrm>
          </p:grpSpPr>
          <p:sp>
            <p:nvSpPr>
              <p:cNvPr id="27" name="Freeform 26">
                <a:extLst>
                  <a:ext uri="{FF2B5EF4-FFF2-40B4-BE49-F238E27FC236}">
                    <a16:creationId xmlns:a16="http://schemas.microsoft.com/office/drawing/2014/main" id="{BA2858B7-7B3C-FEC5-7908-40E1588A1A5A}"/>
                  </a:ext>
                </a:extLst>
              </p:cNvPr>
              <p:cNvSpPr/>
              <p:nvPr/>
            </p:nvSpPr>
            <p:spPr>
              <a:xfrm>
                <a:off x="2336100" y="4056415"/>
                <a:ext cx="5886102" cy="2462784"/>
              </a:xfrm>
              <a:custGeom>
                <a:avLst/>
                <a:gdLst>
                  <a:gd name="connsiteX0" fmla="*/ 42333 w 5884333"/>
                  <a:gd name="connsiteY0" fmla="*/ 0 h 2463800"/>
                  <a:gd name="connsiteX1" fmla="*/ 5884333 w 5884333"/>
                  <a:gd name="connsiteY1" fmla="*/ 279400 h 2463800"/>
                  <a:gd name="connsiteX2" fmla="*/ 5647267 w 5884333"/>
                  <a:gd name="connsiteY2" fmla="*/ 2463800 h 2463800"/>
                  <a:gd name="connsiteX3" fmla="*/ 0 w 5884333"/>
                  <a:gd name="connsiteY3" fmla="*/ 2133600 h 2463800"/>
                  <a:gd name="connsiteX4" fmla="*/ 42333 w 5884333"/>
                  <a:gd name="connsiteY4" fmla="*/ 0 h 246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333" h="2463800">
                    <a:moveTo>
                      <a:pt x="42333" y="0"/>
                    </a:moveTo>
                    <a:lnTo>
                      <a:pt x="5884333" y="279400"/>
                    </a:lnTo>
                    <a:lnTo>
                      <a:pt x="5647267" y="2463800"/>
                    </a:lnTo>
                    <a:lnTo>
                      <a:pt x="0" y="2133600"/>
                    </a:lnTo>
                    <a:lnTo>
                      <a:pt x="42333"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52" name="TextBox 19">
                <a:extLst>
                  <a:ext uri="{FF2B5EF4-FFF2-40B4-BE49-F238E27FC236}">
                    <a16:creationId xmlns:a16="http://schemas.microsoft.com/office/drawing/2014/main" id="{7BC45A49-1733-7C85-0779-A4E90272D6AA}"/>
                  </a:ext>
                </a:extLst>
              </p:cNvPr>
              <p:cNvSpPr txBox="1">
                <a:spLocks noChangeArrowheads="1"/>
              </p:cNvSpPr>
              <p:nvPr/>
            </p:nvSpPr>
            <p:spPr bwMode="auto">
              <a:xfrm>
                <a:off x="2415115" y="4089399"/>
                <a:ext cx="2048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Shown elsewhere</a:t>
                </a:r>
              </a:p>
            </p:txBody>
          </p:sp>
          <p:sp>
            <p:nvSpPr>
              <p:cNvPr id="44053" name="TextBox 21">
                <a:extLst>
                  <a:ext uri="{FF2B5EF4-FFF2-40B4-BE49-F238E27FC236}">
                    <a16:creationId xmlns:a16="http://schemas.microsoft.com/office/drawing/2014/main" id="{28F66321-F674-EEB4-422C-12A46801769B}"/>
                  </a:ext>
                </a:extLst>
              </p:cNvPr>
              <p:cNvSpPr txBox="1">
                <a:spLocks noChangeArrowheads="1"/>
              </p:cNvSpPr>
              <p:nvPr/>
            </p:nvSpPr>
            <p:spPr bwMode="auto">
              <a:xfrm>
                <a:off x="2404533" y="4402664"/>
                <a:ext cx="3081866"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pitchFamily="2" charset="0"/>
                  </a:rPr>
                  <a:t>There is no, non-trivial, complete calculus of inductive inference.</a:t>
                </a:r>
              </a:p>
            </p:txBody>
          </p:sp>
          <p:sp>
            <p:nvSpPr>
              <p:cNvPr id="44054" name="Rectangle 24">
                <a:extLst>
                  <a:ext uri="{FF2B5EF4-FFF2-40B4-BE49-F238E27FC236}">
                    <a16:creationId xmlns:a16="http://schemas.microsoft.com/office/drawing/2014/main" id="{7E47EDF4-DF24-0233-84B2-2D106BEEBDD4}"/>
                  </a:ext>
                </a:extLst>
              </p:cNvPr>
              <p:cNvSpPr>
                <a:spLocks noChangeArrowheads="1"/>
              </p:cNvSpPr>
              <p:nvPr/>
            </p:nvSpPr>
            <p:spPr bwMode="auto">
              <a:xfrm>
                <a:off x="2319866" y="5815170"/>
                <a:ext cx="581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“A Demonstration of the Incompleteness of Calculi of Inductive Inference,” </a:t>
                </a:r>
                <a:r>
                  <a:rPr lang="cs-CZ" altLang="en-US" sz="1400" i="1">
                    <a:latin typeface="Times" pitchFamily="2" charset="0"/>
                  </a:rPr>
                  <a:t>Brit. J. Phil. Sci. </a:t>
                </a:r>
                <a:r>
                  <a:rPr lang="cs-CZ" altLang="en-US" sz="1400">
                    <a:latin typeface="Times" pitchFamily="2" charset="0"/>
                  </a:rPr>
                  <a:t>70 (2019), 1119–1144</a:t>
                </a:r>
                <a:r>
                  <a:rPr lang="en-US" altLang="en-US" sz="1400">
                    <a:latin typeface="Times" pitchFamily="2" charset="0"/>
                  </a:rPr>
                  <a:t>.</a:t>
                </a:r>
              </a:p>
            </p:txBody>
          </p:sp>
        </p:grpSp>
        <p:sp>
          <p:nvSpPr>
            <p:cNvPr id="44048" name="TextBox 22">
              <a:extLst>
                <a:ext uri="{FF2B5EF4-FFF2-40B4-BE49-F238E27FC236}">
                  <a16:creationId xmlns:a16="http://schemas.microsoft.com/office/drawing/2014/main" id="{6D1D7097-4E6C-5D45-3920-FE67207071B8}"/>
                </a:ext>
              </a:extLst>
            </p:cNvPr>
            <p:cNvSpPr txBox="1">
              <a:spLocks noChangeArrowheads="1"/>
            </p:cNvSpPr>
            <p:nvPr/>
          </p:nvSpPr>
          <p:spPr bwMode="auto">
            <a:xfrm>
              <a:off x="6187137" y="3963048"/>
              <a:ext cx="2853078" cy="12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Non-trivial results are only possible if we add further inductive content externally to the one big calculation.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9695B62-B7C8-7EEA-7C6E-763A1DCBBB18}"/>
              </a:ext>
            </a:extLst>
          </p:cNvPr>
          <p:cNvSpPr/>
          <p:nvPr/>
        </p:nvSpPr>
        <p:spPr>
          <a:xfrm>
            <a:off x="630238" y="457200"/>
            <a:ext cx="7629525" cy="674688"/>
          </a:xfrm>
          <a:custGeom>
            <a:avLst/>
            <a:gdLst>
              <a:gd name="connsiteX0" fmla="*/ 155514 w 7628820"/>
              <a:gd name="connsiteY0" fmla="*/ 0 h 673920"/>
              <a:gd name="connsiteX1" fmla="*/ 7602901 w 7628820"/>
              <a:gd name="connsiteY1" fmla="*/ 250560 h 673920"/>
              <a:gd name="connsiteX2" fmla="*/ 7628820 w 7628820"/>
              <a:gd name="connsiteY2" fmla="*/ 552960 h 673920"/>
              <a:gd name="connsiteX3" fmla="*/ 0 w 7628820"/>
              <a:gd name="connsiteY3" fmla="*/ 673920 h 673920"/>
              <a:gd name="connsiteX4" fmla="*/ 155514 w 7628820"/>
              <a:gd name="connsiteY4" fmla="*/ 0 h 67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820" h="673920">
                <a:moveTo>
                  <a:pt x="155514" y="0"/>
                </a:moveTo>
                <a:lnTo>
                  <a:pt x="7602901" y="250560"/>
                </a:lnTo>
                <a:lnTo>
                  <a:pt x="7628820" y="552960"/>
                </a:lnTo>
                <a:lnTo>
                  <a:pt x="0" y="673920"/>
                </a:lnTo>
                <a:lnTo>
                  <a:pt x="155514"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0" name="Title 1">
            <a:extLst>
              <a:ext uri="{FF2B5EF4-FFF2-40B4-BE49-F238E27FC236}">
                <a16:creationId xmlns:a16="http://schemas.microsoft.com/office/drawing/2014/main" id="{3AFF5CB4-CC93-A543-1FB9-ADDEAB76BD31}"/>
              </a:ext>
            </a:extLst>
          </p:cNvPr>
          <p:cNvSpPr>
            <a:spLocks noGrp="1"/>
          </p:cNvSpPr>
          <p:nvPr>
            <p:ph type="title"/>
          </p:nvPr>
        </p:nvSpPr>
        <p:spPr>
          <a:xfrm>
            <a:off x="457200" y="274638"/>
            <a:ext cx="8432800" cy="1003300"/>
          </a:xfrm>
        </p:spPr>
        <p:txBody>
          <a:bodyPr/>
          <a:lstStyle/>
          <a:p>
            <a:r>
              <a:rPr lang="en-US" altLang="en-US">
                <a:latin typeface="Times" pitchFamily="2" charset="0"/>
                <a:ea typeface="ＭＳ Ｐゴシック" panose="020B0600070205080204" pitchFamily="34" charset="-128"/>
              </a:rPr>
              <a:t>A warm</a:t>
            </a:r>
            <a:r>
              <a:rPr lang="en-US" altLang="en-US" sz="4000">
                <a:latin typeface="Times" pitchFamily="2" charset="0"/>
                <a:ea typeface="ＭＳ Ｐゴシック" panose="020B0600070205080204" pitchFamily="34" charset="-128"/>
              </a:rPr>
              <a:t> up problem</a:t>
            </a:r>
            <a:r>
              <a:rPr lang="en-US" altLang="en-US" sz="3600">
                <a:latin typeface="Times" pitchFamily="2" charset="0"/>
                <a:ea typeface="ＭＳ Ｐゴシック" panose="020B0600070205080204" pitchFamily="34" charset="-128"/>
              </a:rPr>
              <a:t> </a:t>
            </a:r>
            <a:r>
              <a:rPr lang="en-US" altLang="en-US" sz="3200">
                <a:latin typeface="Times" pitchFamily="2" charset="0"/>
                <a:ea typeface="ＭＳ Ｐゴシック" panose="020B0600070205080204" pitchFamily="34" charset="-128"/>
              </a:rPr>
              <a:t>in inductive inference</a:t>
            </a:r>
          </a:p>
        </p:txBody>
      </p:sp>
      <p:sp>
        <p:nvSpPr>
          <p:cNvPr id="17411" name="Content Placeholder 2">
            <a:extLst>
              <a:ext uri="{FF2B5EF4-FFF2-40B4-BE49-F238E27FC236}">
                <a16:creationId xmlns:a16="http://schemas.microsoft.com/office/drawing/2014/main" id="{3F09EB92-9B4C-6EFB-D6CE-77CD2F8DFBC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75EFF377-F13E-2B60-8DD4-6E1C6F9104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35D4ED2-ADE6-0641-A95F-E39773DDB953}" type="slidenum">
              <a:rPr lang="en-US" altLang="en-US" sz="1200">
                <a:solidFill>
                  <a:srgbClr val="898989"/>
                </a:solidFill>
                <a:latin typeface="Times" pitchFamily="2" charset="0"/>
              </a:rPr>
              <a:pPr eaLnBrk="1" hangingPunct="1"/>
              <a:t>3</a:t>
            </a:fld>
            <a:endParaRPr lang="en-US" altLang="en-US" sz="1200">
              <a:solidFill>
                <a:srgbClr val="898989"/>
              </a:solidFill>
              <a:latin typeface="Times" pitchFamily="2" charset="0"/>
            </a:endParaRPr>
          </a:p>
        </p:txBody>
      </p:sp>
      <p:sp>
        <p:nvSpPr>
          <p:cNvPr id="17413" name="TextBox 4">
            <a:extLst>
              <a:ext uri="{FF2B5EF4-FFF2-40B4-BE49-F238E27FC236}">
                <a16:creationId xmlns:a16="http://schemas.microsoft.com/office/drawing/2014/main" id="{DFBE5E10-CE61-45BC-EAB7-C85DF6BA37B5}"/>
              </a:ext>
            </a:extLst>
          </p:cNvPr>
          <p:cNvSpPr txBox="1">
            <a:spLocks noChangeArrowheads="1"/>
          </p:cNvSpPr>
          <p:nvPr/>
        </p:nvSpPr>
        <p:spPr bwMode="auto">
          <a:xfrm>
            <a:off x="1371600" y="1997075"/>
            <a:ext cx="63404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600">
                <a:latin typeface="Times" pitchFamily="2" charset="0"/>
              </a:rPr>
              <a:t>1, 3, 5, 7, …</a:t>
            </a:r>
          </a:p>
        </p:txBody>
      </p:sp>
      <p:grpSp>
        <p:nvGrpSpPr>
          <p:cNvPr id="2" name="Group 8">
            <a:extLst>
              <a:ext uri="{FF2B5EF4-FFF2-40B4-BE49-F238E27FC236}">
                <a16:creationId xmlns:a16="http://schemas.microsoft.com/office/drawing/2014/main" id="{CC8BD888-B49A-2512-5A34-7AF43BC077D1}"/>
              </a:ext>
            </a:extLst>
          </p:cNvPr>
          <p:cNvGrpSpPr>
            <a:grpSpLocks/>
          </p:cNvGrpSpPr>
          <p:nvPr/>
        </p:nvGrpSpPr>
        <p:grpSpPr bwMode="auto">
          <a:xfrm>
            <a:off x="3660775" y="4081463"/>
            <a:ext cx="3819525" cy="1041400"/>
            <a:chOff x="3661273" y="4080933"/>
            <a:chExt cx="3819262" cy="1042587"/>
          </a:xfrm>
        </p:grpSpPr>
        <p:sp>
          <p:nvSpPr>
            <p:cNvPr id="8" name="Freeform 7">
              <a:extLst>
                <a:ext uri="{FF2B5EF4-FFF2-40B4-BE49-F238E27FC236}">
                  <a16:creationId xmlns:a16="http://schemas.microsoft.com/office/drawing/2014/main" id="{6CF0FD26-5227-4ADC-63A0-E9FEF846A150}"/>
                </a:ext>
              </a:extLst>
            </p:cNvPr>
            <p:cNvSpPr/>
            <p:nvPr/>
          </p:nvSpPr>
          <p:spPr>
            <a:xfrm>
              <a:off x="3923193" y="4104772"/>
              <a:ext cx="3385904" cy="1018748"/>
            </a:xfrm>
            <a:custGeom>
              <a:avLst/>
              <a:gdLst>
                <a:gd name="connsiteX0" fmla="*/ 43198 w 3386746"/>
                <a:gd name="connsiteY0" fmla="*/ 0 h 1019520"/>
                <a:gd name="connsiteX1" fmla="*/ 3386746 w 3386746"/>
                <a:gd name="connsiteY1" fmla="*/ 112320 h 1019520"/>
                <a:gd name="connsiteX2" fmla="*/ 3257151 w 3386746"/>
                <a:gd name="connsiteY2" fmla="*/ 1019520 h 1019520"/>
                <a:gd name="connsiteX3" fmla="*/ 0 w 3386746"/>
                <a:gd name="connsiteY3" fmla="*/ 864000 h 1019520"/>
                <a:gd name="connsiteX4" fmla="*/ 43198 w 3386746"/>
                <a:gd name="connsiteY4" fmla="*/ 0 h 101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746" h="1019520">
                  <a:moveTo>
                    <a:pt x="43198" y="0"/>
                  </a:moveTo>
                  <a:lnTo>
                    <a:pt x="3386746" y="112320"/>
                  </a:lnTo>
                  <a:lnTo>
                    <a:pt x="3257151" y="1019520"/>
                  </a:lnTo>
                  <a:lnTo>
                    <a:pt x="0" y="864000"/>
                  </a:lnTo>
                  <a:lnTo>
                    <a:pt x="43198"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6" name="TextBox 5">
              <a:extLst>
                <a:ext uri="{FF2B5EF4-FFF2-40B4-BE49-F238E27FC236}">
                  <a16:creationId xmlns:a16="http://schemas.microsoft.com/office/drawing/2014/main" id="{AB086EEA-E9FD-DFB8-AD83-5694E42C6642}"/>
                </a:ext>
              </a:extLst>
            </p:cNvPr>
            <p:cNvSpPr txBox="1">
              <a:spLocks noChangeArrowheads="1"/>
            </p:cNvSpPr>
            <p:nvPr/>
          </p:nvSpPr>
          <p:spPr bwMode="auto">
            <a:xfrm>
              <a:off x="3661273" y="4080933"/>
              <a:ext cx="38192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400">
                  <a:latin typeface="Times" pitchFamily="2" charset="0"/>
                </a:rPr>
                <a:t>What</a:t>
              </a:r>
              <a:r>
                <a:rPr lang="en-US" altLang="ja-JP" sz="5400">
                  <a:latin typeface="Times" pitchFamily="2" charset="0"/>
                </a:rPr>
                <a:t>’s next?</a:t>
              </a:r>
              <a:endParaRPr lang="en-US" altLang="en-US" sz="5400">
                <a:latin typeface="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C60E-60A2-ACE7-0C68-716C2B88A0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125BAC-9647-B697-0002-EC054895312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08BB678-3080-7C32-E96D-A81EA9A08DD2}"/>
              </a:ext>
            </a:extLst>
          </p:cNvPr>
          <p:cNvSpPr>
            <a:spLocks noGrp="1"/>
          </p:cNvSpPr>
          <p:nvPr>
            <p:ph type="sldNum" sz="quarter" idx="12"/>
          </p:nvPr>
        </p:nvSpPr>
        <p:spPr/>
        <p:txBody>
          <a:bodyPr/>
          <a:lstStyle/>
          <a:p>
            <a:fld id="{5C7F743F-7FAB-514D-9C1F-DE83E53AECE6}" type="slidenum">
              <a:rPr lang="en-US" altLang="en-US" smtClean="0"/>
              <a:pPr/>
              <a:t>30</a:t>
            </a:fld>
            <a:endParaRPr lang="en-US" altLang="en-US"/>
          </a:p>
        </p:txBody>
      </p:sp>
      <p:pic>
        <p:nvPicPr>
          <p:cNvPr id="5" name="Picture 4" descr="Incompleteness.png">
            <a:extLst>
              <a:ext uri="{FF2B5EF4-FFF2-40B4-BE49-F238E27FC236}">
                <a16:creationId xmlns:a16="http://schemas.microsoft.com/office/drawing/2014/main" id="{8968F3CB-B153-4E3B-591A-8DFCDEC1E1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977" y="108468"/>
            <a:ext cx="4428277" cy="6641063"/>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5A77969-604D-AE92-6FE7-7E39FFCADB71}"/>
              </a:ext>
            </a:extLst>
          </p:cNvPr>
          <p:cNvGrpSpPr/>
          <p:nvPr/>
        </p:nvGrpSpPr>
        <p:grpSpPr>
          <a:xfrm>
            <a:off x="152977" y="693728"/>
            <a:ext cx="8838046" cy="5845184"/>
            <a:chOff x="195508" y="59841"/>
            <a:chExt cx="8838046" cy="5845184"/>
          </a:xfrm>
        </p:grpSpPr>
        <p:pic>
          <p:nvPicPr>
            <p:cNvPr id="7" name="Content Placeholder 5">
              <a:extLst>
                <a:ext uri="{FF2B5EF4-FFF2-40B4-BE49-F238E27FC236}">
                  <a16:creationId xmlns:a16="http://schemas.microsoft.com/office/drawing/2014/main" id="{519B012D-BC86-5C49-7E22-07058F6B709A}"/>
                </a:ext>
              </a:extLst>
            </p:cNvPr>
            <p:cNvPicPr>
              <a:picLocks noChangeAspect="1"/>
            </p:cNvPicPr>
            <p:nvPr/>
          </p:nvPicPr>
          <p:blipFill>
            <a:blip r:embed="rId3"/>
            <a:stretch>
              <a:fillRect/>
            </a:stretch>
          </p:blipFill>
          <p:spPr bwMode="auto">
            <a:xfrm>
              <a:off x="195508" y="59841"/>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414CA1B-18A5-244C-1118-85B08AE945D3}"/>
                </a:ext>
              </a:extLst>
            </p:cNvPr>
            <p:cNvPicPr>
              <a:picLocks noChangeAspect="1"/>
            </p:cNvPicPr>
            <p:nvPr/>
          </p:nvPicPr>
          <p:blipFill>
            <a:blip r:embed="rId4"/>
            <a:stretch>
              <a:fillRect/>
            </a:stretch>
          </p:blipFill>
          <p:spPr>
            <a:xfrm>
              <a:off x="2638031" y="374438"/>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1E4EE98-8A31-9AE0-3B47-5D9266404EEA}"/>
                </a:ext>
              </a:extLst>
            </p:cNvPr>
            <p:cNvPicPr>
              <a:picLocks noChangeAspect="1"/>
            </p:cNvPicPr>
            <p:nvPr/>
          </p:nvPicPr>
          <p:blipFill>
            <a:blip r:embed="rId5"/>
            <a:stretch>
              <a:fillRect/>
            </a:stretch>
          </p:blipFill>
          <p:spPr>
            <a:xfrm>
              <a:off x="5556228" y="689035"/>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sp>
          <p:nvSpPr>
            <p:cNvPr id="10" name="Freeform 9">
              <a:extLst>
                <a:ext uri="{FF2B5EF4-FFF2-40B4-BE49-F238E27FC236}">
                  <a16:creationId xmlns:a16="http://schemas.microsoft.com/office/drawing/2014/main" id="{3B04BDDA-13AA-FC6A-321F-740325E3B449}"/>
                </a:ext>
              </a:extLst>
            </p:cNvPr>
            <p:cNvSpPr/>
            <p:nvPr/>
          </p:nvSpPr>
          <p:spPr>
            <a:xfrm>
              <a:off x="5859606" y="1692335"/>
              <a:ext cx="2802845" cy="912642"/>
            </a:xfrm>
            <a:custGeom>
              <a:avLst/>
              <a:gdLst>
                <a:gd name="connsiteX0" fmla="*/ 43542 w 3156857"/>
                <a:gd name="connsiteY0" fmla="*/ 0 h 1404257"/>
                <a:gd name="connsiteX1" fmla="*/ 3156857 w 3156857"/>
                <a:gd name="connsiteY1" fmla="*/ 97971 h 1404257"/>
                <a:gd name="connsiteX2" fmla="*/ 3102428 w 3156857"/>
                <a:gd name="connsiteY2" fmla="*/ 1404257 h 1404257"/>
                <a:gd name="connsiteX3" fmla="*/ 0 w 3156857"/>
                <a:gd name="connsiteY3" fmla="*/ 1230085 h 1404257"/>
                <a:gd name="connsiteX4" fmla="*/ 43542 w 3156857"/>
                <a:gd name="connsiteY4" fmla="*/ 0 h 1404257"/>
                <a:gd name="connsiteX0" fmla="*/ 43542 w 3135086"/>
                <a:gd name="connsiteY0" fmla="*/ 0 h 1404257"/>
                <a:gd name="connsiteX1" fmla="*/ 3135086 w 3135086"/>
                <a:gd name="connsiteY1" fmla="*/ 25493 h 1404257"/>
                <a:gd name="connsiteX2" fmla="*/ 3102428 w 3135086"/>
                <a:gd name="connsiteY2" fmla="*/ 1404257 h 1404257"/>
                <a:gd name="connsiteX3" fmla="*/ 0 w 3135086"/>
                <a:gd name="connsiteY3" fmla="*/ 1230085 h 1404257"/>
                <a:gd name="connsiteX4" fmla="*/ 43542 w 3135086"/>
                <a:gd name="connsiteY4" fmla="*/ 0 h 1404257"/>
                <a:gd name="connsiteX0" fmla="*/ 43542 w 3287485"/>
                <a:gd name="connsiteY0" fmla="*/ 0 h 1307620"/>
                <a:gd name="connsiteX1" fmla="*/ 3135086 w 3287485"/>
                <a:gd name="connsiteY1" fmla="*/ 25493 h 1307620"/>
                <a:gd name="connsiteX2" fmla="*/ 3287485 w 3287485"/>
                <a:gd name="connsiteY2" fmla="*/ 1307620 h 1307620"/>
                <a:gd name="connsiteX3" fmla="*/ 0 w 3287485"/>
                <a:gd name="connsiteY3" fmla="*/ 1230085 h 1307620"/>
                <a:gd name="connsiteX4" fmla="*/ 43542 w 3287485"/>
                <a:gd name="connsiteY4" fmla="*/ 0 h 130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485" h="1307620">
                  <a:moveTo>
                    <a:pt x="43542" y="0"/>
                  </a:moveTo>
                  <a:lnTo>
                    <a:pt x="3135086" y="25493"/>
                  </a:lnTo>
                  <a:lnTo>
                    <a:pt x="3287485" y="1307620"/>
                  </a:lnTo>
                  <a:lnTo>
                    <a:pt x="0" y="1230085"/>
                  </a:lnTo>
                  <a:lnTo>
                    <a:pt x="43542"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860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620D52E-3839-B4C4-C58B-EDA76AF78E0A}"/>
              </a:ext>
            </a:extLst>
          </p:cNvPr>
          <p:cNvSpPr/>
          <p:nvPr/>
        </p:nvSpPr>
        <p:spPr>
          <a:xfrm>
            <a:off x="2570163" y="1168400"/>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059" name="Title 1">
            <a:extLst>
              <a:ext uri="{FF2B5EF4-FFF2-40B4-BE49-F238E27FC236}">
                <a16:creationId xmlns:a16="http://schemas.microsoft.com/office/drawing/2014/main" id="{E598B7DF-8397-695E-13E7-1087289DA5ED}"/>
              </a:ext>
            </a:extLst>
          </p:cNvPr>
          <p:cNvSpPr>
            <a:spLocks noGrp="1"/>
          </p:cNvSpPr>
          <p:nvPr>
            <p:ph type="title"/>
          </p:nvPr>
        </p:nvSpPr>
        <p:spPr>
          <a:xfrm>
            <a:off x="915988" y="1865313"/>
            <a:ext cx="4645025" cy="2130425"/>
          </a:xfrm>
        </p:spPr>
        <p:txBody>
          <a:bodyPr/>
          <a:lstStyle/>
          <a:p>
            <a:pPr algn="r"/>
            <a:r>
              <a:rPr lang="en-US" altLang="en-US" sz="6600">
                <a:latin typeface="Times" pitchFamily="2" charset="0"/>
                <a:ea typeface="ＭＳ Ｐゴシック" panose="020B0600070205080204" pitchFamily="34" charset="-128"/>
              </a:rPr>
              <a:t>Galileo</a:t>
            </a:r>
            <a:r>
              <a:rPr lang="en-US" altLang="ja-JP" sz="6600">
                <a:latin typeface="Times" pitchFamily="2" charset="0"/>
                <a:ea typeface="ＭＳ Ｐゴシック" panose="020B0600070205080204" pitchFamily="34" charset="-128"/>
              </a:rPr>
              <a:t>’s</a:t>
            </a:r>
            <a:br>
              <a:rPr lang="en-US" altLang="ja-JP" sz="6600">
                <a:latin typeface="Times" pitchFamily="2" charset="0"/>
                <a:ea typeface="ＭＳ Ｐゴシック" panose="020B0600070205080204" pitchFamily="34" charset="-128"/>
              </a:rPr>
            </a:br>
            <a:r>
              <a:rPr lang="en-US" altLang="ja-JP" sz="6600">
                <a:latin typeface="Times" pitchFamily="2" charset="0"/>
                <a:ea typeface="ＭＳ Ｐゴシック" panose="020B0600070205080204" pitchFamily="34" charset="-128"/>
              </a:rPr>
              <a:t>Law of Fall</a:t>
            </a:r>
            <a:endParaRPr lang="en-US" altLang="en-US" sz="6600">
              <a:latin typeface="Times" pitchFamily="2" charset="0"/>
              <a:ea typeface="ＭＳ Ｐゴシック" panose="020B0600070205080204" pitchFamily="34" charset="-128"/>
            </a:endParaRPr>
          </a:p>
        </p:txBody>
      </p:sp>
      <p:sp>
        <p:nvSpPr>
          <p:cNvPr id="2" name="Content Placeholder 2">
            <a:extLst>
              <a:ext uri="{FF2B5EF4-FFF2-40B4-BE49-F238E27FC236}">
                <a16:creationId xmlns:a16="http://schemas.microsoft.com/office/drawing/2014/main" id="{357FE444-E54E-2D7C-A345-D9CDE062E8C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7246A88A-FABF-0FAA-A04E-A0B2E3F8FA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16BFC9B-9F76-0B47-A7EE-59B71FE2FBAE}" type="slidenum">
              <a:rPr lang="en-US" altLang="en-US" sz="1200">
                <a:solidFill>
                  <a:srgbClr val="898989"/>
                </a:solidFill>
                <a:latin typeface="Times" pitchFamily="2" charset="0"/>
              </a:rPr>
              <a:pPr eaLnBrk="1" hangingPunct="1"/>
              <a:t>31</a:t>
            </a:fld>
            <a:endParaRPr lang="en-US" altLang="en-US" sz="1200">
              <a:solidFill>
                <a:srgbClr val="898989"/>
              </a:solidFill>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wipe(down)">
                                      <p:cBhvr>
                                        <p:cTn id="7" dur="870">
                                          <p:stCondLst>
                                            <p:cond delay="0"/>
                                          </p:stCondLst>
                                        </p:cTn>
                                        <p:tgtEl>
                                          <p:spTgt spid="45059"/>
                                        </p:tgtEl>
                                      </p:cBhvr>
                                    </p:animEffect>
                                    <p:anim calcmode="lin" valueType="num">
                                      <p:cBhvr>
                                        <p:cTn id="8" dur="2733" tmFilter="0,0; 0.14,0.36; 0.43,0.73; 0.71,0.91; 1.0,1.0">
                                          <p:stCondLst>
                                            <p:cond delay="0"/>
                                          </p:stCondLst>
                                        </p:cTn>
                                        <p:tgtEl>
                                          <p:spTgt spid="45059"/>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5059"/>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5059"/>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5059"/>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5059"/>
                                        </p:tgtEl>
                                        <p:attrNameLst>
                                          <p:attrName>ppt_y</p:attrName>
                                        </p:attrNameLst>
                                      </p:cBhvr>
                                      <p:tavLst>
                                        <p:tav tm="0" fmla="#ppt_y-sin(pi*$)/81">
                                          <p:val>
                                            <p:fltVal val="0"/>
                                          </p:val>
                                        </p:tav>
                                        <p:tav tm="100000">
                                          <p:val>
                                            <p:fltVal val="1"/>
                                          </p:val>
                                        </p:tav>
                                      </p:tavLst>
                                    </p:anim>
                                    <p:animScale>
                                      <p:cBhvr>
                                        <p:cTn id="13" dur="39">
                                          <p:stCondLst>
                                            <p:cond delay="975"/>
                                          </p:stCondLst>
                                        </p:cTn>
                                        <p:tgtEl>
                                          <p:spTgt spid="45059"/>
                                        </p:tgtEl>
                                      </p:cBhvr>
                                      <p:to x="100000" y="60000"/>
                                    </p:animScale>
                                    <p:animScale>
                                      <p:cBhvr>
                                        <p:cTn id="14" dur="249" decel="50000">
                                          <p:stCondLst>
                                            <p:cond delay="1014"/>
                                          </p:stCondLst>
                                        </p:cTn>
                                        <p:tgtEl>
                                          <p:spTgt spid="45059"/>
                                        </p:tgtEl>
                                      </p:cBhvr>
                                      <p:to x="100000" y="100000"/>
                                    </p:animScale>
                                    <p:animScale>
                                      <p:cBhvr>
                                        <p:cTn id="15" dur="39">
                                          <p:stCondLst>
                                            <p:cond delay="1968"/>
                                          </p:stCondLst>
                                        </p:cTn>
                                        <p:tgtEl>
                                          <p:spTgt spid="45059"/>
                                        </p:tgtEl>
                                      </p:cBhvr>
                                      <p:to x="100000" y="80000"/>
                                    </p:animScale>
                                    <p:animScale>
                                      <p:cBhvr>
                                        <p:cTn id="16" dur="249" decel="50000">
                                          <p:stCondLst>
                                            <p:cond delay="2007"/>
                                          </p:stCondLst>
                                        </p:cTn>
                                        <p:tgtEl>
                                          <p:spTgt spid="45059"/>
                                        </p:tgtEl>
                                      </p:cBhvr>
                                      <p:to x="100000" y="100000"/>
                                    </p:animScale>
                                    <p:animScale>
                                      <p:cBhvr>
                                        <p:cTn id="17" dur="39">
                                          <p:stCondLst>
                                            <p:cond delay="2463"/>
                                          </p:stCondLst>
                                        </p:cTn>
                                        <p:tgtEl>
                                          <p:spTgt spid="45059"/>
                                        </p:tgtEl>
                                      </p:cBhvr>
                                      <p:to x="100000" y="90000"/>
                                    </p:animScale>
                                    <p:animScale>
                                      <p:cBhvr>
                                        <p:cTn id="18" dur="249" decel="50000">
                                          <p:stCondLst>
                                            <p:cond delay="2502"/>
                                          </p:stCondLst>
                                        </p:cTn>
                                        <p:tgtEl>
                                          <p:spTgt spid="45059"/>
                                        </p:tgtEl>
                                      </p:cBhvr>
                                      <p:to x="100000" y="100000"/>
                                    </p:animScale>
                                    <p:animScale>
                                      <p:cBhvr>
                                        <p:cTn id="19" dur="39">
                                          <p:stCondLst>
                                            <p:cond delay="2712"/>
                                          </p:stCondLst>
                                        </p:cTn>
                                        <p:tgtEl>
                                          <p:spTgt spid="45059"/>
                                        </p:tgtEl>
                                      </p:cBhvr>
                                      <p:to x="100000" y="95000"/>
                                    </p:animScale>
                                    <p:animScale>
                                      <p:cBhvr>
                                        <p:cTn id="20" dur="249" decel="50000">
                                          <p:stCondLst>
                                            <p:cond delay="2751"/>
                                          </p:stCondLst>
                                        </p:cTn>
                                        <p:tgtEl>
                                          <p:spTgt spid="450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86D42477-3213-AEE9-CCE2-2F973C042E9F}"/>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46082" name="Content Placeholder 2">
            <a:extLst>
              <a:ext uri="{FF2B5EF4-FFF2-40B4-BE49-F238E27FC236}">
                <a16:creationId xmlns:a16="http://schemas.microsoft.com/office/drawing/2014/main" id="{B47AE4EB-B576-28EF-5D6A-BE4E66C080E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32256301-1C63-73AF-7A81-7524D588A3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BAD4CA0-2B32-C045-9548-53932B3FEEFD}" type="slidenum">
              <a:rPr lang="en-US" altLang="en-US" sz="1200">
                <a:solidFill>
                  <a:srgbClr val="898989"/>
                </a:solidFill>
                <a:latin typeface="Times" pitchFamily="2" charset="0"/>
              </a:rPr>
              <a:pPr eaLnBrk="1" hangingPunct="1"/>
              <a:t>32</a:t>
            </a:fld>
            <a:endParaRPr lang="en-US" altLang="en-US" sz="1200">
              <a:solidFill>
                <a:srgbClr val="898989"/>
              </a:solidFill>
              <a:latin typeface="Times" pitchFamily="2" charset="0"/>
            </a:endParaRPr>
          </a:p>
        </p:txBody>
      </p:sp>
      <p:pic>
        <p:nvPicPr>
          <p:cNvPr id="46084" name="Picture 4">
            <a:extLst>
              <a:ext uri="{FF2B5EF4-FFF2-40B4-BE49-F238E27FC236}">
                <a16:creationId xmlns:a16="http://schemas.microsoft.com/office/drawing/2014/main" id="{8CF04952-FB52-B05E-F2B6-C954DE4719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675" y="460375"/>
            <a:ext cx="4308475"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GalileoSketch.jpg">
            <a:extLst>
              <a:ext uri="{FF2B5EF4-FFF2-40B4-BE49-F238E27FC236}">
                <a16:creationId xmlns:a16="http://schemas.microsoft.com/office/drawing/2014/main" id="{5FA26825-AA51-FEC1-7F9D-3AA8E374B1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1263650"/>
            <a:ext cx="3856038"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3E63F743-9F5E-4B47-A2E1-4470A19E7634}"/>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47106" name="Content Placeholder 2">
            <a:extLst>
              <a:ext uri="{FF2B5EF4-FFF2-40B4-BE49-F238E27FC236}">
                <a16:creationId xmlns:a16="http://schemas.microsoft.com/office/drawing/2014/main" id="{741DE2B4-BCF6-2D9D-211A-D6CE6797169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6037EE9B-844C-B51D-6F54-91A2D9AE11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4FE345-B6AE-6044-B417-32B922A2BF8D}" type="slidenum">
              <a:rPr lang="en-US" altLang="en-US" sz="1200">
                <a:solidFill>
                  <a:srgbClr val="898989"/>
                </a:solidFill>
                <a:latin typeface="Times" pitchFamily="2" charset="0"/>
              </a:rPr>
              <a:pPr eaLnBrk="1" hangingPunct="1"/>
              <a:t>33</a:t>
            </a:fld>
            <a:endParaRPr lang="en-US" altLang="en-US" sz="1200">
              <a:solidFill>
                <a:srgbClr val="898989"/>
              </a:solidFill>
              <a:latin typeface="Times" pitchFamily="2" charset="0"/>
            </a:endParaRPr>
          </a:p>
        </p:txBody>
      </p:sp>
      <p:pic>
        <p:nvPicPr>
          <p:cNvPr id="47108" name="Picture 4" descr="Two New Science day 3 p1.jpg">
            <a:extLst>
              <a:ext uri="{FF2B5EF4-FFF2-40B4-BE49-F238E27FC236}">
                <a16:creationId xmlns:a16="http://schemas.microsoft.com/office/drawing/2014/main" id="{98606B97-E804-1926-4C76-13FD97175F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113" y="144463"/>
            <a:ext cx="4314825"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wo New Sciences Law Fall.jpg">
            <a:extLst>
              <a:ext uri="{FF2B5EF4-FFF2-40B4-BE49-F238E27FC236}">
                <a16:creationId xmlns:a16="http://schemas.microsoft.com/office/drawing/2014/main" id="{FD57F154-4021-CA49-872C-2BB1ECA677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65125"/>
            <a:ext cx="4306888"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a:extLst>
              <a:ext uri="{FF2B5EF4-FFF2-40B4-BE49-F238E27FC236}">
                <a16:creationId xmlns:a16="http://schemas.microsoft.com/office/drawing/2014/main" id="{01684085-70F6-A645-BD19-E0E433157A15}"/>
              </a:ext>
            </a:extLst>
          </p:cNvPr>
          <p:cNvGrpSpPr>
            <a:grpSpLocks/>
          </p:cNvGrpSpPr>
          <p:nvPr/>
        </p:nvGrpSpPr>
        <p:grpSpPr bwMode="auto">
          <a:xfrm>
            <a:off x="5464175" y="1446213"/>
            <a:ext cx="2954338" cy="3181350"/>
            <a:chOff x="5463609" y="1446106"/>
            <a:chExt cx="2955001" cy="3181433"/>
          </a:xfrm>
        </p:grpSpPr>
        <p:sp>
          <p:nvSpPr>
            <p:cNvPr id="12" name="Freeform 11">
              <a:extLst>
                <a:ext uri="{FF2B5EF4-FFF2-40B4-BE49-F238E27FC236}">
                  <a16:creationId xmlns:a16="http://schemas.microsoft.com/office/drawing/2014/main" id="{6315EDD2-060B-C30D-6886-01A081A3D09D}"/>
                </a:ext>
              </a:extLst>
            </p:cNvPr>
            <p:cNvSpPr/>
            <p:nvPr/>
          </p:nvSpPr>
          <p:spPr>
            <a:xfrm>
              <a:off x="5463609" y="1446106"/>
              <a:ext cx="2685065" cy="3181433"/>
            </a:xfrm>
            <a:custGeom>
              <a:avLst/>
              <a:gdLst>
                <a:gd name="connsiteX0" fmla="*/ 0 w 2684650"/>
                <a:gd name="connsiteY0" fmla="*/ 1414669 h 3181433"/>
                <a:gd name="connsiteX1" fmla="*/ 2684650 w 2684650"/>
                <a:gd name="connsiteY1" fmla="*/ 0 h 3181433"/>
                <a:gd name="connsiteX2" fmla="*/ 2502320 w 2684650"/>
                <a:gd name="connsiteY2" fmla="*/ 3181433 h 3181433"/>
                <a:gd name="connsiteX3" fmla="*/ 0 w 2684650"/>
                <a:gd name="connsiteY3" fmla="*/ 1414669 h 3181433"/>
              </a:gdLst>
              <a:ahLst/>
              <a:cxnLst>
                <a:cxn ang="0">
                  <a:pos x="connsiteX0" y="connsiteY0"/>
                </a:cxn>
                <a:cxn ang="0">
                  <a:pos x="connsiteX1" y="connsiteY1"/>
                </a:cxn>
                <a:cxn ang="0">
                  <a:pos x="connsiteX2" y="connsiteY2"/>
                </a:cxn>
                <a:cxn ang="0">
                  <a:pos x="connsiteX3" y="connsiteY3"/>
                </a:cxn>
              </a:cxnLst>
              <a:rect l="l" t="t" r="r" b="b"/>
              <a:pathLst>
                <a:path w="2684650" h="3181433">
                  <a:moveTo>
                    <a:pt x="0" y="1414669"/>
                  </a:moveTo>
                  <a:lnTo>
                    <a:pt x="2684650" y="0"/>
                  </a:lnTo>
                  <a:lnTo>
                    <a:pt x="2502320" y="3181433"/>
                  </a:lnTo>
                  <a:lnTo>
                    <a:pt x="0" y="1414669"/>
                  </a:lnTo>
                  <a:close/>
                </a:path>
              </a:pathLst>
            </a:custGeom>
            <a:solidFill>
              <a:srgbClr val="9EC7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7112" name="Group 10">
              <a:extLst>
                <a:ext uri="{FF2B5EF4-FFF2-40B4-BE49-F238E27FC236}">
                  <a16:creationId xmlns:a16="http://schemas.microsoft.com/office/drawing/2014/main" id="{A8BC7C85-5F51-644B-A191-460D210E0D6B}"/>
                </a:ext>
              </a:extLst>
            </p:cNvPr>
            <p:cNvGrpSpPr>
              <a:grpSpLocks/>
            </p:cNvGrpSpPr>
            <p:nvPr/>
          </p:nvGrpSpPr>
          <p:grpSpPr bwMode="auto">
            <a:xfrm>
              <a:off x="6658184" y="1609578"/>
              <a:ext cx="1760426" cy="2703636"/>
              <a:chOff x="6658184" y="1609578"/>
              <a:chExt cx="1760426" cy="2703636"/>
            </a:xfrm>
          </p:grpSpPr>
          <p:sp>
            <p:nvSpPr>
              <p:cNvPr id="47113" name="TextBox 6">
                <a:extLst>
                  <a:ext uri="{FF2B5EF4-FFF2-40B4-BE49-F238E27FC236}">
                    <a16:creationId xmlns:a16="http://schemas.microsoft.com/office/drawing/2014/main" id="{22779B52-07CB-8D9A-9098-460FC0A2ACDA}"/>
                  </a:ext>
                </a:extLst>
              </p:cNvPr>
              <p:cNvSpPr txBox="1">
                <a:spLocks noChangeArrowheads="1"/>
              </p:cNvSpPr>
              <p:nvPr/>
            </p:nvSpPr>
            <p:spPr bwMode="auto">
              <a:xfrm>
                <a:off x="6658184" y="1609578"/>
                <a:ext cx="17604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Cumulative </a:t>
                </a:r>
                <a:r>
                  <a:rPr lang="en-US" altLang="en-US" sz="2800">
                    <a:latin typeface="Times" pitchFamily="2" charset="0"/>
                  </a:rPr>
                  <a:t>distance</a:t>
                </a:r>
                <a:endParaRPr lang="en-US" altLang="en-US" sz="1800">
                  <a:latin typeface="Times" pitchFamily="2" charset="0"/>
                </a:endParaRPr>
              </a:p>
              <a:p>
                <a:pPr algn="ctr" eaLnBrk="1" hangingPunct="1"/>
                <a:r>
                  <a:rPr lang="en-US" altLang="en-US" sz="1800">
                    <a:latin typeface="Times" pitchFamily="2" charset="0"/>
                  </a:rPr>
                  <a:t>fallen</a:t>
                </a:r>
              </a:p>
            </p:txBody>
          </p:sp>
          <p:sp>
            <p:nvSpPr>
              <p:cNvPr id="47114" name="TextBox 7">
                <a:extLst>
                  <a:ext uri="{FF2B5EF4-FFF2-40B4-BE49-F238E27FC236}">
                    <a16:creationId xmlns:a16="http://schemas.microsoft.com/office/drawing/2014/main" id="{9C0569CE-6182-CEEB-884C-786D51F3B0E7}"/>
                  </a:ext>
                </a:extLst>
              </p:cNvPr>
              <p:cNvSpPr txBox="1">
                <a:spLocks noChangeArrowheads="1"/>
              </p:cNvSpPr>
              <p:nvPr/>
            </p:nvSpPr>
            <p:spPr bwMode="auto">
              <a:xfrm>
                <a:off x="7161163" y="2904787"/>
                <a:ext cx="8110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grows as</a:t>
                </a:r>
              </a:p>
            </p:txBody>
          </p:sp>
          <p:sp>
            <p:nvSpPr>
              <p:cNvPr id="47115" name="TextBox 8">
                <a:extLst>
                  <a:ext uri="{FF2B5EF4-FFF2-40B4-BE49-F238E27FC236}">
                    <a16:creationId xmlns:a16="http://schemas.microsoft.com/office/drawing/2014/main" id="{2409B772-E89A-DEFF-DBC8-C83659BDBC98}"/>
                  </a:ext>
                </a:extLst>
              </p:cNvPr>
              <p:cNvSpPr txBox="1">
                <a:spLocks noChangeArrowheads="1"/>
              </p:cNvSpPr>
              <p:nvPr/>
            </p:nvSpPr>
            <p:spPr bwMode="auto">
              <a:xfrm>
                <a:off x="7092003" y="3728438"/>
                <a:ext cx="10508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time</a:t>
                </a:r>
                <a:r>
                  <a:rPr lang="en-US" altLang="en-US" sz="3200" baseline="30000">
                    <a:latin typeface="Times" pitchFamily="2" charset="0"/>
                  </a:rPr>
                  <a:t>2</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22C4B41-0392-166E-3928-00A0D7F0AA6F}"/>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48130" name="Content Placeholder 2">
            <a:extLst>
              <a:ext uri="{FF2B5EF4-FFF2-40B4-BE49-F238E27FC236}">
                <a16:creationId xmlns:a16="http://schemas.microsoft.com/office/drawing/2014/main" id="{F7208E03-1759-C7C3-2A45-2A51755C219F}"/>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B9D19A40-48A9-001B-2DF3-EDBC919A0F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8BCD47E-A4EC-6147-B63C-68DBE428CDF2}" type="slidenum">
              <a:rPr lang="en-US" altLang="en-US" sz="1200">
                <a:solidFill>
                  <a:srgbClr val="898989"/>
                </a:solidFill>
                <a:latin typeface="Times" pitchFamily="2" charset="0"/>
              </a:rPr>
              <a:pPr eaLnBrk="1" hangingPunct="1"/>
              <a:t>34</a:t>
            </a:fld>
            <a:endParaRPr lang="en-US" altLang="en-US" sz="1200">
              <a:solidFill>
                <a:srgbClr val="898989"/>
              </a:solidFill>
              <a:latin typeface="Times" pitchFamily="2" charset="0"/>
            </a:endParaRPr>
          </a:p>
        </p:txBody>
      </p:sp>
      <p:pic>
        <p:nvPicPr>
          <p:cNvPr id="48132" name="Picture 4" descr="Two New Sciences 1357.jpg">
            <a:extLst>
              <a:ext uri="{FF2B5EF4-FFF2-40B4-BE49-F238E27FC236}">
                <a16:creationId xmlns:a16="http://schemas.microsoft.com/office/drawing/2014/main" id="{A488BB88-3C10-35BF-C85E-2EBE321695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0"/>
            <a:ext cx="478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a:extLst>
              <a:ext uri="{FF2B5EF4-FFF2-40B4-BE49-F238E27FC236}">
                <a16:creationId xmlns:a16="http://schemas.microsoft.com/office/drawing/2014/main" id="{5F297E44-01D8-C66D-9AF7-3ECC593B7940}"/>
              </a:ext>
            </a:extLst>
          </p:cNvPr>
          <p:cNvGrpSpPr>
            <a:grpSpLocks/>
          </p:cNvGrpSpPr>
          <p:nvPr/>
        </p:nvGrpSpPr>
        <p:grpSpPr bwMode="auto">
          <a:xfrm>
            <a:off x="3816350" y="1460500"/>
            <a:ext cx="4205288" cy="4343400"/>
            <a:chOff x="3816350" y="1460500"/>
            <a:chExt cx="4205288" cy="4343400"/>
          </a:xfrm>
        </p:grpSpPr>
        <p:sp>
          <p:nvSpPr>
            <p:cNvPr id="11" name="Freeform 10">
              <a:extLst>
                <a:ext uri="{FF2B5EF4-FFF2-40B4-BE49-F238E27FC236}">
                  <a16:creationId xmlns:a16="http://schemas.microsoft.com/office/drawing/2014/main" id="{F4FE6FA4-41E8-7C9F-C967-BA5C9306C5C7}"/>
                </a:ext>
              </a:extLst>
            </p:cNvPr>
            <p:cNvSpPr/>
            <p:nvPr/>
          </p:nvSpPr>
          <p:spPr bwMode="auto">
            <a:xfrm>
              <a:off x="3816350" y="2470150"/>
              <a:ext cx="4111625" cy="3333750"/>
            </a:xfrm>
            <a:custGeom>
              <a:avLst/>
              <a:gdLst>
                <a:gd name="connsiteX0" fmla="*/ 0 w 4111853"/>
                <a:gd name="connsiteY0" fmla="*/ 1754189 h 3332331"/>
                <a:gd name="connsiteX1" fmla="*/ 4111853 w 4111853"/>
                <a:gd name="connsiteY1" fmla="*/ 0 h 3332331"/>
                <a:gd name="connsiteX2" fmla="*/ 3841501 w 4111853"/>
                <a:gd name="connsiteY2" fmla="*/ 3332331 h 3332331"/>
                <a:gd name="connsiteX3" fmla="*/ 0 w 4111853"/>
                <a:gd name="connsiteY3" fmla="*/ 1754189 h 3332331"/>
              </a:gdLst>
              <a:ahLst/>
              <a:cxnLst>
                <a:cxn ang="0">
                  <a:pos x="connsiteX0" y="connsiteY0"/>
                </a:cxn>
                <a:cxn ang="0">
                  <a:pos x="connsiteX1" y="connsiteY1"/>
                </a:cxn>
                <a:cxn ang="0">
                  <a:pos x="connsiteX2" y="connsiteY2"/>
                </a:cxn>
                <a:cxn ang="0">
                  <a:pos x="connsiteX3" y="connsiteY3"/>
                </a:cxn>
              </a:cxnLst>
              <a:rect l="l" t="t" r="r" b="b"/>
              <a:pathLst>
                <a:path w="4111853" h="3332331">
                  <a:moveTo>
                    <a:pt x="0" y="1754189"/>
                  </a:moveTo>
                  <a:lnTo>
                    <a:pt x="4111853" y="0"/>
                  </a:lnTo>
                  <a:lnTo>
                    <a:pt x="3841501" y="3332331"/>
                  </a:lnTo>
                  <a:lnTo>
                    <a:pt x="0" y="1754189"/>
                  </a:lnTo>
                  <a:close/>
                </a:path>
              </a:pathLst>
            </a:custGeom>
            <a:solidFill>
              <a:srgbClr val="9EC7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6" name="TextBox 5">
              <a:extLst>
                <a:ext uri="{FF2B5EF4-FFF2-40B4-BE49-F238E27FC236}">
                  <a16:creationId xmlns:a16="http://schemas.microsoft.com/office/drawing/2014/main" id="{CFE38C6E-068C-BA85-1DCF-DA3FD50FD3B5}"/>
                </a:ext>
              </a:extLst>
            </p:cNvPr>
            <p:cNvSpPr txBox="1">
              <a:spLocks noChangeArrowheads="1"/>
            </p:cNvSpPr>
            <p:nvPr/>
          </p:nvSpPr>
          <p:spPr bwMode="auto">
            <a:xfrm>
              <a:off x="5824990" y="1460500"/>
              <a:ext cx="2196648" cy="92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Taking any equal intervals of time whatever…</a:t>
              </a:r>
            </a:p>
          </p:txBody>
        </p:sp>
        <p:sp>
          <p:nvSpPr>
            <p:cNvPr id="48137" name="TextBox 6">
              <a:extLst>
                <a:ext uri="{FF2B5EF4-FFF2-40B4-BE49-F238E27FC236}">
                  <a16:creationId xmlns:a16="http://schemas.microsoft.com/office/drawing/2014/main" id="{290ECCB9-3E07-9D06-4DA5-03813F725565}"/>
                </a:ext>
              </a:extLst>
            </p:cNvPr>
            <p:cNvSpPr txBox="1">
              <a:spLocks noChangeArrowheads="1"/>
            </p:cNvSpPr>
            <p:nvPr/>
          </p:nvSpPr>
          <p:spPr bwMode="auto">
            <a:xfrm>
              <a:off x="6221974" y="2622768"/>
              <a:ext cx="1312611" cy="101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incremental</a:t>
              </a:r>
            </a:p>
            <a:p>
              <a:pPr algn="ctr" eaLnBrk="1" hangingPunct="1"/>
              <a:r>
                <a:rPr lang="en-US" altLang="en-US">
                  <a:latin typeface="Times" pitchFamily="2" charset="0"/>
                </a:rPr>
                <a:t>distances</a:t>
              </a:r>
              <a:endParaRPr lang="en-US" altLang="en-US" sz="1800">
                <a:latin typeface="Times" pitchFamily="2" charset="0"/>
              </a:endParaRPr>
            </a:p>
            <a:p>
              <a:pPr algn="ctr" eaLnBrk="1" hangingPunct="1"/>
              <a:r>
                <a:rPr lang="en-US" altLang="en-US" sz="1800">
                  <a:latin typeface="Times" pitchFamily="2" charset="0"/>
                </a:rPr>
                <a:t>fallen</a:t>
              </a:r>
            </a:p>
          </p:txBody>
        </p:sp>
        <p:sp>
          <p:nvSpPr>
            <p:cNvPr id="48138" name="TextBox 7">
              <a:extLst>
                <a:ext uri="{FF2B5EF4-FFF2-40B4-BE49-F238E27FC236}">
                  <a16:creationId xmlns:a16="http://schemas.microsoft.com/office/drawing/2014/main" id="{6D31DB9E-CFE1-B950-0BD4-62FA623510B0}"/>
                </a:ext>
              </a:extLst>
            </p:cNvPr>
            <p:cNvSpPr txBox="1">
              <a:spLocks noChangeArrowheads="1"/>
            </p:cNvSpPr>
            <p:nvPr/>
          </p:nvSpPr>
          <p:spPr bwMode="auto">
            <a:xfrm>
              <a:off x="6175598" y="3829205"/>
              <a:ext cx="1441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grow</a:t>
              </a:r>
            </a:p>
            <a:p>
              <a:pPr algn="ctr" eaLnBrk="1" hangingPunct="1"/>
              <a:r>
                <a:rPr lang="en-US" altLang="en-US" sz="1800">
                  <a:latin typeface="Times" pitchFamily="2" charset="0"/>
                </a:rPr>
                <a:t>in the ratio of</a:t>
              </a:r>
            </a:p>
          </p:txBody>
        </p:sp>
        <p:sp>
          <p:nvSpPr>
            <p:cNvPr id="48139" name="TextBox 8">
              <a:extLst>
                <a:ext uri="{FF2B5EF4-FFF2-40B4-BE49-F238E27FC236}">
                  <a16:creationId xmlns:a16="http://schemas.microsoft.com/office/drawing/2014/main" id="{3A0E0595-4932-C132-B1D2-8131CFBD67A7}"/>
                </a:ext>
              </a:extLst>
            </p:cNvPr>
            <p:cNvSpPr txBox="1">
              <a:spLocks noChangeArrowheads="1"/>
            </p:cNvSpPr>
            <p:nvPr/>
          </p:nvSpPr>
          <p:spPr bwMode="auto">
            <a:xfrm>
              <a:off x="6067058" y="4773928"/>
              <a:ext cx="1782914" cy="8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odd numbers</a:t>
              </a:r>
            </a:p>
            <a:p>
              <a:pPr algn="ctr" eaLnBrk="1" hangingPunct="1"/>
              <a:r>
                <a:rPr lang="en-US" altLang="en-US">
                  <a:latin typeface="Times" pitchFamily="2" charset="0"/>
                </a:rPr>
                <a:t>1, 3, 5, 7. </a:t>
              </a:r>
            </a:p>
          </p:txBody>
        </p:sp>
      </p:grpSp>
      <p:sp>
        <p:nvSpPr>
          <p:cNvPr id="13" name="Up Arrow 12">
            <a:extLst>
              <a:ext uri="{FF2B5EF4-FFF2-40B4-BE49-F238E27FC236}">
                <a16:creationId xmlns:a16="http://schemas.microsoft.com/office/drawing/2014/main" id="{456F128A-9BB7-52C0-3F7D-B8BC5E11EF93}"/>
              </a:ext>
            </a:extLst>
          </p:cNvPr>
          <p:cNvSpPr/>
          <p:nvPr/>
        </p:nvSpPr>
        <p:spPr>
          <a:xfrm>
            <a:off x="1333500" y="5186363"/>
            <a:ext cx="2117725" cy="1201737"/>
          </a:xfrm>
          <a:prstGeom prst="upArrow">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71F089DD-C1A9-9870-1EE0-D89DF051A7D7}"/>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49154" name="Content Placeholder 2">
            <a:extLst>
              <a:ext uri="{FF2B5EF4-FFF2-40B4-BE49-F238E27FC236}">
                <a16:creationId xmlns:a16="http://schemas.microsoft.com/office/drawing/2014/main" id="{A22A0FBF-C608-2E3D-B984-47ADFF2EACA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AD5505C1-719B-9BAD-734F-DA43F4CBBE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8901CC4-49C9-F04B-94DE-19C7C67ADB21}" type="slidenum">
              <a:rPr lang="en-US" altLang="en-US" sz="1200">
                <a:solidFill>
                  <a:srgbClr val="898989"/>
                </a:solidFill>
                <a:latin typeface="Times" pitchFamily="2" charset="0"/>
              </a:rPr>
              <a:pPr eaLnBrk="1" hangingPunct="1"/>
              <a:t>35</a:t>
            </a:fld>
            <a:endParaRPr lang="en-US" altLang="en-US" sz="1200">
              <a:solidFill>
                <a:srgbClr val="898989"/>
              </a:solidFill>
              <a:latin typeface="Times" pitchFamily="2" charset="0"/>
            </a:endParaRPr>
          </a:p>
        </p:txBody>
      </p:sp>
      <p:pic>
        <p:nvPicPr>
          <p:cNvPr id="49156" name="Picture 4" descr="Galileo Folio 107v vol 72.jpg">
            <a:extLst>
              <a:ext uri="{FF2B5EF4-FFF2-40B4-BE49-F238E27FC236}">
                <a16:creationId xmlns:a16="http://schemas.microsoft.com/office/drawing/2014/main" id="{FAA16680-2BFB-C59C-F1C4-CCCB15477B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92113"/>
            <a:ext cx="81375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5">
            <a:extLst>
              <a:ext uri="{FF2B5EF4-FFF2-40B4-BE49-F238E27FC236}">
                <a16:creationId xmlns:a16="http://schemas.microsoft.com/office/drawing/2014/main" id="{8F11B56A-F09C-94A4-8E5F-EF8755A9B491}"/>
              </a:ext>
            </a:extLst>
          </p:cNvPr>
          <p:cNvSpPr txBox="1">
            <a:spLocks noChangeArrowheads="1"/>
          </p:cNvSpPr>
          <p:nvPr/>
        </p:nvSpPr>
        <p:spPr bwMode="auto">
          <a:xfrm>
            <a:off x="5294313" y="6035675"/>
            <a:ext cx="2930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From Stillman Drake, </a:t>
            </a:r>
            <a:r>
              <a:rPr lang="en-US" altLang="en-US" sz="1200" i="1">
                <a:latin typeface="Times" pitchFamily="2" charset="0"/>
              </a:rPr>
              <a:t>Galileo at Work</a:t>
            </a:r>
            <a:r>
              <a:rPr lang="en-US" altLang="en-US" sz="1200">
                <a:latin typeface="Times" pitchFamily="2" charset="0"/>
              </a:rPr>
              <a:t>, p. 87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C4B8D66C-002F-5270-8B0D-12D4E3693F63}"/>
              </a:ext>
            </a:extLst>
          </p:cNvPr>
          <p:cNvGrpSpPr>
            <a:grpSpLocks/>
          </p:cNvGrpSpPr>
          <p:nvPr/>
        </p:nvGrpSpPr>
        <p:grpSpPr bwMode="auto">
          <a:xfrm>
            <a:off x="366713" y="746125"/>
            <a:ext cx="8340725" cy="2413000"/>
            <a:chOff x="366455" y="745589"/>
            <a:chExt cx="8341444" cy="2413688"/>
          </a:xfrm>
        </p:grpSpPr>
        <p:grpSp>
          <p:nvGrpSpPr>
            <p:cNvPr id="50185" name="Group 10">
              <a:extLst>
                <a:ext uri="{FF2B5EF4-FFF2-40B4-BE49-F238E27FC236}">
                  <a16:creationId xmlns:a16="http://schemas.microsoft.com/office/drawing/2014/main" id="{E6161E55-D299-C23A-9621-F05B0F8DDEF2}"/>
                </a:ext>
              </a:extLst>
            </p:cNvPr>
            <p:cNvGrpSpPr>
              <a:grpSpLocks/>
            </p:cNvGrpSpPr>
            <p:nvPr/>
          </p:nvGrpSpPr>
          <p:grpSpPr bwMode="auto">
            <a:xfrm>
              <a:off x="366455" y="878279"/>
              <a:ext cx="8341444" cy="2280998"/>
              <a:chOff x="366455" y="878279"/>
              <a:chExt cx="8341444" cy="2280998"/>
            </a:xfrm>
          </p:grpSpPr>
          <p:sp>
            <p:nvSpPr>
              <p:cNvPr id="10" name="Freeform 9">
                <a:extLst>
                  <a:ext uri="{FF2B5EF4-FFF2-40B4-BE49-F238E27FC236}">
                    <a16:creationId xmlns:a16="http://schemas.microsoft.com/office/drawing/2014/main" id="{6C9EEA86-B205-CBDB-2316-ABE6772E7C11}"/>
                  </a:ext>
                </a:extLst>
              </p:cNvPr>
              <p:cNvSpPr/>
              <p:nvPr/>
            </p:nvSpPr>
            <p:spPr>
              <a:xfrm>
                <a:off x="366455" y="878977"/>
                <a:ext cx="7815936" cy="2280300"/>
              </a:xfrm>
              <a:custGeom>
                <a:avLst/>
                <a:gdLst>
                  <a:gd name="connsiteX0" fmla="*/ 151637 w 7815601"/>
                  <a:gd name="connsiteY0" fmla="*/ 0 h 2280998"/>
                  <a:gd name="connsiteX1" fmla="*/ 214818 w 7815601"/>
                  <a:gd name="connsiteY1" fmla="*/ 0 h 2280998"/>
                  <a:gd name="connsiteX2" fmla="*/ 7746101 w 7815601"/>
                  <a:gd name="connsiteY2" fmla="*/ 676085 h 2280998"/>
                  <a:gd name="connsiteX3" fmla="*/ 7815601 w 7815601"/>
                  <a:gd name="connsiteY3" fmla="*/ 1699691 h 2280998"/>
                  <a:gd name="connsiteX4" fmla="*/ 3828823 w 7815601"/>
                  <a:gd name="connsiteY4" fmla="*/ 2280998 h 2280998"/>
                  <a:gd name="connsiteX5" fmla="*/ 0 w 7815601"/>
                  <a:gd name="connsiteY5" fmla="*/ 486529 h 2280998"/>
                  <a:gd name="connsiteX6" fmla="*/ 151637 w 7815601"/>
                  <a:gd name="connsiteY6" fmla="*/ 0 h 228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601" h="2280998">
                    <a:moveTo>
                      <a:pt x="151637" y="0"/>
                    </a:moveTo>
                    <a:lnTo>
                      <a:pt x="214818" y="0"/>
                    </a:lnTo>
                    <a:lnTo>
                      <a:pt x="7746101" y="676085"/>
                    </a:lnTo>
                    <a:lnTo>
                      <a:pt x="7815601" y="1699691"/>
                    </a:lnTo>
                    <a:lnTo>
                      <a:pt x="3828823" y="2280998"/>
                    </a:lnTo>
                    <a:lnTo>
                      <a:pt x="0" y="486529"/>
                    </a:lnTo>
                    <a:lnTo>
                      <a:pt x="151637"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88" name="TextBox 7">
                <a:extLst>
                  <a:ext uri="{FF2B5EF4-FFF2-40B4-BE49-F238E27FC236}">
                    <a16:creationId xmlns:a16="http://schemas.microsoft.com/office/drawing/2014/main" id="{A2E1EC57-EDBC-C0FC-025A-081C6E521DFC}"/>
                  </a:ext>
                </a:extLst>
              </p:cNvPr>
              <p:cNvSpPr txBox="1">
                <a:spLocks noChangeArrowheads="1"/>
              </p:cNvSpPr>
              <p:nvPr/>
            </p:nvSpPr>
            <p:spPr bwMode="auto">
              <a:xfrm>
                <a:off x="6514054" y="1478542"/>
                <a:ext cx="219384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Incremental</a:t>
                </a:r>
              </a:p>
              <a:p>
                <a:pPr eaLnBrk="1" hangingPunct="1"/>
                <a:r>
                  <a:rPr lang="en-US" altLang="en-US" sz="2000">
                    <a:latin typeface="Times" pitchFamily="2" charset="0"/>
                  </a:rPr>
                  <a:t>distances</a:t>
                </a:r>
              </a:p>
              <a:p>
                <a:pPr eaLnBrk="1" hangingPunct="1"/>
                <a:r>
                  <a:rPr lang="en-US" altLang="en-US" sz="2000">
                    <a:latin typeface="Times" pitchFamily="2" charset="0"/>
                  </a:rPr>
                  <a:t>fallen </a:t>
                </a:r>
                <a:r>
                  <a:rPr lang="ja-JP" altLang="en-US" sz="2000">
                    <a:latin typeface="Times" pitchFamily="2" charset="0"/>
                  </a:rPr>
                  <a:t>“</a:t>
                </a:r>
                <a:r>
                  <a:rPr lang="en-US" altLang="ja-JP" sz="2800">
                    <a:latin typeface="Times" pitchFamily="2" charset="0"/>
                  </a:rPr>
                  <a:t>d</a:t>
                </a:r>
                <a:r>
                  <a:rPr lang="ja-JP" altLang="en-US" sz="2000">
                    <a:latin typeface="Times" pitchFamily="2" charset="0"/>
                  </a:rPr>
                  <a:t>”</a:t>
                </a:r>
                <a:endParaRPr lang="en-US" altLang="en-US" sz="2000">
                  <a:latin typeface="Times" pitchFamily="2" charset="0"/>
                </a:endParaRPr>
              </a:p>
            </p:txBody>
          </p:sp>
        </p:grpSp>
        <p:sp>
          <p:nvSpPr>
            <p:cNvPr id="50186" name="TextBox 6">
              <a:extLst>
                <a:ext uri="{FF2B5EF4-FFF2-40B4-BE49-F238E27FC236}">
                  <a16:creationId xmlns:a16="http://schemas.microsoft.com/office/drawing/2014/main" id="{B3B1A5FC-DFF6-6673-A3B1-C7C744D81AEC}"/>
                </a:ext>
              </a:extLst>
            </p:cNvPr>
            <p:cNvSpPr txBox="1">
              <a:spLocks noChangeArrowheads="1"/>
            </p:cNvSpPr>
            <p:nvPr/>
          </p:nvSpPr>
          <p:spPr bwMode="auto">
            <a:xfrm>
              <a:off x="6488780" y="745589"/>
              <a:ext cx="1723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 equal times…</a:t>
              </a:r>
            </a:p>
          </p:txBody>
        </p:sp>
      </p:grpSp>
      <p:grpSp>
        <p:nvGrpSpPr>
          <p:cNvPr id="4" name="Group 12">
            <a:extLst>
              <a:ext uri="{FF2B5EF4-FFF2-40B4-BE49-F238E27FC236}">
                <a16:creationId xmlns:a16="http://schemas.microsoft.com/office/drawing/2014/main" id="{3A4EEDA8-DC8C-2C16-0804-E040E0025CA7}"/>
              </a:ext>
            </a:extLst>
          </p:cNvPr>
          <p:cNvGrpSpPr>
            <a:grpSpLocks/>
          </p:cNvGrpSpPr>
          <p:nvPr/>
        </p:nvGrpSpPr>
        <p:grpSpPr bwMode="auto">
          <a:xfrm>
            <a:off x="593725" y="4738688"/>
            <a:ext cx="8056563" cy="1270000"/>
            <a:chOff x="593910" y="4738915"/>
            <a:chExt cx="8057125" cy="1270029"/>
          </a:xfrm>
        </p:grpSpPr>
        <p:sp>
          <p:nvSpPr>
            <p:cNvPr id="12" name="Freeform 11">
              <a:extLst>
                <a:ext uri="{FF2B5EF4-FFF2-40B4-BE49-F238E27FC236}">
                  <a16:creationId xmlns:a16="http://schemas.microsoft.com/office/drawing/2014/main" id="{E8DA96AD-4BEB-A752-7932-E002B75BFB39}"/>
                </a:ext>
              </a:extLst>
            </p:cNvPr>
            <p:cNvSpPr/>
            <p:nvPr/>
          </p:nvSpPr>
          <p:spPr>
            <a:xfrm>
              <a:off x="593910" y="4783366"/>
              <a:ext cx="7202990" cy="1225578"/>
            </a:xfrm>
            <a:custGeom>
              <a:avLst/>
              <a:gdLst>
                <a:gd name="connsiteX0" fmla="*/ 0 w 7202736"/>
                <a:gd name="connsiteY0" fmla="*/ 0 h 1225799"/>
                <a:gd name="connsiteX1" fmla="*/ 7202736 w 7202736"/>
                <a:gd name="connsiteY1" fmla="*/ 75823 h 1225799"/>
                <a:gd name="connsiteX2" fmla="*/ 7177463 w 7202736"/>
                <a:gd name="connsiteY2" fmla="*/ 1194207 h 1225799"/>
                <a:gd name="connsiteX3" fmla="*/ 296955 w 7202736"/>
                <a:gd name="connsiteY3" fmla="*/ 1225799 h 1225799"/>
                <a:gd name="connsiteX4" fmla="*/ 0 w 7202736"/>
                <a:gd name="connsiteY4" fmla="*/ 0 h 1225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2736" h="1225799">
                  <a:moveTo>
                    <a:pt x="0" y="0"/>
                  </a:moveTo>
                  <a:lnTo>
                    <a:pt x="7202736" y="75823"/>
                  </a:lnTo>
                  <a:lnTo>
                    <a:pt x="7177463" y="1194207"/>
                  </a:lnTo>
                  <a:lnTo>
                    <a:pt x="296955" y="1225799"/>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84" name="TextBox 8">
              <a:extLst>
                <a:ext uri="{FF2B5EF4-FFF2-40B4-BE49-F238E27FC236}">
                  <a16:creationId xmlns:a16="http://schemas.microsoft.com/office/drawing/2014/main" id="{C2748CF4-6305-F462-6BC2-AC928BAFD627}"/>
                </a:ext>
              </a:extLst>
            </p:cNvPr>
            <p:cNvSpPr txBox="1">
              <a:spLocks noChangeArrowheads="1"/>
            </p:cNvSpPr>
            <p:nvPr/>
          </p:nvSpPr>
          <p:spPr bwMode="auto">
            <a:xfrm>
              <a:off x="6457190" y="4738915"/>
              <a:ext cx="2193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Cumulative </a:t>
              </a:r>
            </a:p>
            <a:p>
              <a:pPr eaLnBrk="1" hangingPunct="1"/>
              <a:r>
                <a:rPr lang="en-US" altLang="en-US" sz="1800">
                  <a:latin typeface="Times" pitchFamily="2" charset="0"/>
                </a:rPr>
                <a:t>distances </a:t>
              </a:r>
            </a:p>
            <a:p>
              <a:pPr eaLnBrk="1" hangingPunct="1"/>
              <a:r>
                <a:rPr lang="en-US" altLang="en-US" sz="1800">
                  <a:latin typeface="Times" pitchFamily="2" charset="0"/>
                </a:rPr>
                <a:t>fallen </a:t>
              </a:r>
              <a:r>
                <a:rPr lang="ja-JP" altLang="en-US" sz="1800">
                  <a:latin typeface="Times" pitchFamily="2" charset="0"/>
                </a:rPr>
                <a:t>“</a:t>
              </a:r>
              <a:r>
                <a:rPr lang="en-US" altLang="ja-JP">
                  <a:latin typeface="Times" pitchFamily="2" charset="0"/>
                </a:rPr>
                <a:t>s</a:t>
              </a:r>
              <a:r>
                <a:rPr lang="ja-JP" altLang="en-US" sz="1800">
                  <a:latin typeface="Times" pitchFamily="2" charset="0"/>
                </a:rPr>
                <a:t>”</a:t>
              </a:r>
              <a:endParaRPr lang="en-US" altLang="en-US" sz="1800">
                <a:latin typeface="Times" pitchFamily="2" charset="0"/>
              </a:endParaRPr>
            </a:p>
          </p:txBody>
        </p:sp>
      </p:grpSp>
      <p:sp>
        <p:nvSpPr>
          <p:cNvPr id="50179" name="Title 1">
            <a:extLst>
              <a:ext uri="{FF2B5EF4-FFF2-40B4-BE49-F238E27FC236}">
                <a16:creationId xmlns:a16="http://schemas.microsoft.com/office/drawing/2014/main" id="{90871930-8B28-9605-E920-09DD10FFA168}"/>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50180" name="Content Placeholder 2">
            <a:extLst>
              <a:ext uri="{FF2B5EF4-FFF2-40B4-BE49-F238E27FC236}">
                <a16:creationId xmlns:a16="http://schemas.microsoft.com/office/drawing/2014/main" id="{ABCE37DA-83A4-7C4D-EEA0-55C8DA25785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0181" name="Slide Number Placeholder 3">
            <a:extLst>
              <a:ext uri="{FF2B5EF4-FFF2-40B4-BE49-F238E27FC236}">
                <a16:creationId xmlns:a16="http://schemas.microsoft.com/office/drawing/2014/main" id="{46AF92DF-8D16-9ABA-7D13-FA7A950BF1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4CACE79-D8DE-0F4F-8522-7EB7F4549A88}" type="slidenum">
              <a:rPr lang="en-US" altLang="en-US" sz="1200">
                <a:solidFill>
                  <a:srgbClr val="898989"/>
                </a:solidFill>
                <a:latin typeface="Times" pitchFamily="2" charset="0"/>
              </a:rPr>
              <a:pPr eaLnBrk="1" hangingPunct="1"/>
              <a:t>36</a:t>
            </a:fld>
            <a:endParaRPr lang="en-US" altLang="en-US" sz="1200">
              <a:solidFill>
                <a:srgbClr val="898989"/>
              </a:solidFill>
              <a:latin typeface="Times" pitchFamily="2" charset="0"/>
            </a:endParaRPr>
          </a:p>
        </p:txBody>
      </p:sp>
      <p:pic>
        <p:nvPicPr>
          <p:cNvPr id="50182" name="Picture 5" descr="Inclined plane.png">
            <a:extLst>
              <a:ext uri="{FF2B5EF4-FFF2-40B4-BE49-F238E27FC236}">
                <a16:creationId xmlns:a16="http://schemas.microsoft.com/office/drawing/2014/main" id="{5C7E16DB-446E-F3B6-0AE3-2EBE78B12E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975" y="635000"/>
            <a:ext cx="5767388"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47CCC3C-CE50-E92B-FB26-EFD9D3E2F8C6}"/>
              </a:ext>
            </a:extLst>
          </p:cNvPr>
          <p:cNvSpPr/>
          <p:nvPr/>
        </p:nvSpPr>
        <p:spPr>
          <a:xfrm>
            <a:off x="4189413" y="1428750"/>
            <a:ext cx="4295775" cy="1143000"/>
          </a:xfrm>
          <a:custGeom>
            <a:avLst/>
            <a:gdLst>
              <a:gd name="connsiteX0" fmla="*/ 75818 w 4296369"/>
              <a:gd name="connsiteY0" fmla="*/ 0 h 1143658"/>
              <a:gd name="connsiteX1" fmla="*/ 145318 w 4296369"/>
              <a:gd name="connsiteY1" fmla="*/ 0 h 1143658"/>
              <a:gd name="connsiteX2" fmla="*/ 4296369 w 4296369"/>
              <a:gd name="connsiteY2" fmla="*/ 31593 h 1143658"/>
              <a:gd name="connsiteX3" fmla="*/ 4239505 w 4296369"/>
              <a:gd name="connsiteY3" fmla="*/ 1143658 h 1143658"/>
              <a:gd name="connsiteX4" fmla="*/ 0 w 4296369"/>
              <a:gd name="connsiteY4" fmla="*/ 1112066 h 1143658"/>
              <a:gd name="connsiteX5" fmla="*/ 75818 w 4296369"/>
              <a:gd name="connsiteY5" fmla="*/ 0 h 114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6369" h="1143658">
                <a:moveTo>
                  <a:pt x="75818" y="0"/>
                </a:moveTo>
                <a:lnTo>
                  <a:pt x="145318" y="0"/>
                </a:lnTo>
                <a:lnTo>
                  <a:pt x="4296369" y="31593"/>
                </a:lnTo>
                <a:lnTo>
                  <a:pt x="4239505" y="1143658"/>
                </a:lnTo>
                <a:lnTo>
                  <a:pt x="0" y="1112066"/>
                </a:lnTo>
                <a:lnTo>
                  <a:pt x="75818"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02" name="Title 1">
            <a:extLst>
              <a:ext uri="{FF2B5EF4-FFF2-40B4-BE49-F238E27FC236}">
                <a16:creationId xmlns:a16="http://schemas.microsoft.com/office/drawing/2014/main" id="{51A307A5-23DE-CF0E-610C-A92157680F08}"/>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induction: first justification</a:t>
            </a:r>
          </a:p>
        </p:txBody>
      </p:sp>
      <p:sp>
        <p:nvSpPr>
          <p:cNvPr id="51203" name="Content Placeholder 2">
            <a:extLst>
              <a:ext uri="{FF2B5EF4-FFF2-40B4-BE49-F238E27FC236}">
                <a16:creationId xmlns:a16="http://schemas.microsoft.com/office/drawing/2014/main" id="{FC4D8E46-4F36-CF4A-B999-4F44B52B8658}"/>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83E8F4E8-5211-F96E-1830-1A7CB4AE02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1FFC484-FB58-F847-8D28-8201916ABCE1}" type="slidenum">
              <a:rPr lang="en-US" altLang="en-US" sz="1200">
                <a:solidFill>
                  <a:srgbClr val="898989"/>
                </a:solidFill>
                <a:latin typeface="Times" pitchFamily="2" charset="0"/>
              </a:rPr>
              <a:pPr eaLnBrk="1" hangingPunct="1"/>
              <a:t>37</a:t>
            </a:fld>
            <a:endParaRPr lang="en-US" altLang="en-US" sz="1200">
              <a:solidFill>
                <a:srgbClr val="898989"/>
              </a:solidFill>
              <a:latin typeface="Times" pitchFamily="2" charset="0"/>
            </a:endParaRPr>
          </a:p>
        </p:txBody>
      </p:sp>
      <p:sp>
        <p:nvSpPr>
          <p:cNvPr id="51205" name="TextBox 4">
            <a:extLst>
              <a:ext uri="{FF2B5EF4-FFF2-40B4-BE49-F238E27FC236}">
                <a16:creationId xmlns:a16="http://schemas.microsoft.com/office/drawing/2014/main" id="{2216845D-DA92-2F59-1A93-61696BDD0B71}"/>
              </a:ext>
            </a:extLst>
          </p:cNvPr>
          <p:cNvSpPr txBox="1">
            <a:spLocks noChangeArrowheads="1"/>
          </p:cNvSpPr>
          <p:nvPr/>
        </p:nvSpPr>
        <p:spPr bwMode="auto">
          <a:xfrm>
            <a:off x="3373438" y="1377950"/>
            <a:ext cx="1751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observed distances</a:t>
            </a:r>
          </a:p>
        </p:txBody>
      </p:sp>
      <p:sp>
        <p:nvSpPr>
          <p:cNvPr id="51206" name="TextBox 5">
            <a:extLst>
              <a:ext uri="{FF2B5EF4-FFF2-40B4-BE49-F238E27FC236}">
                <a16:creationId xmlns:a16="http://schemas.microsoft.com/office/drawing/2014/main" id="{C76C8AC4-9AD7-7AEF-145D-219E0DF768AD}"/>
              </a:ext>
            </a:extLst>
          </p:cNvPr>
          <p:cNvSpPr txBox="1">
            <a:spLocks noChangeArrowheads="1"/>
          </p:cNvSpPr>
          <p:nvPr/>
        </p:nvSpPr>
        <p:spPr bwMode="auto">
          <a:xfrm>
            <a:off x="5187950" y="1471613"/>
            <a:ext cx="144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1, 3, 5, 7</a:t>
            </a:r>
          </a:p>
        </p:txBody>
      </p:sp>
      <p:sp>
        <p:nvSpPr>
          <p:cNvPr id="51207" name="TextBox 6">
            <a:extLst>
              <a:ext uri="{FF2B5EF4-FFF2-40B4-BE49-F238E27FC236}">
                <a16:creationId xmlns:a16="http://schemas.microsoft.com/office/drawing/2014/main" id="{C5F955BC-EC0F-6970-B5C0-B85047A25725}"/>
              </a:ext>
            </a:extLst>
          </p:cNvPr>
          <p:cNvSpPr txBox="1">
            <a:spLocks noChangeArrowheads="1"/>
          </p:cNvSpPr>
          <p:nvPr/>
        </p:nvSpPr>
        <p:spPr bwMode="auto">
          <a:xfrm>
            <a:off x="3292475" y="2047875"/>
            <a:ext cx="1819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all </a:t>
            </a:r>
          </a:p>
          <a:p>
            <a:pPr algn="r" eaLnBrk="1" hangingPunct="1"/>
            <a:r>
              <a:rPr lang="en-US" altLang="en-US" sz="1800">
                <a:latin typeface="Times" pitchFamily="2" charset="0"/>
              </a:rPr>
              <a:t>distances</a:t>
            </a:r>
          </a:p>
        </p:txBody>
      </p:sp>
      <p:sp>
        <p:nvSpPr>
          <p:cNvPr id="51208" name="TextBox 7">
            <a:extLst>
              <a:ext uri="{FF2B5EF4-FFF2-40B4-BE49-F238E27FC236}">
                <a16:creationId xmlns:a16="http://schemas.microsoft.com/office/drawing/2014/main" id="{5F67EA99-F0B6-6302-235C-6EECAAF5AABA}"/>
              </a:ext>
            </a:extLst>
          </p:cNvPr>
          <p:cNvSpPr txBox="1">
            <a:spLocks noChangeArrowheads="1"/>
          </p:cNvSpPr>
          <p:nvPr/>
        </p:nvSpPr>
        <p:spPr bwMode="auto">
          <a:xfrm>
            <a:off x="5175250" y="2141538"/>
            <a:ext cx="341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1, 3, </a:t>
            </a:r>
            <a:r>
              <a:rPr lang="en-US" altLang="en-US">
                <a:latin typeface="Times" pitchFamily="2" charset="0"/>
              </a:rPr>
              <a:t>5, </a:t>
            </a:r>
            <a:r>
              <a:rPr lang="en-US" altLang="en-US" sz="2000">
                <a:latin typeface="Times" pitchFamily="2" charset="0"/>
              </a:rPr>
              <a:t>7, </a:t>
            </a:r>
            <a:r>
              <a:rPr lang="en-US" altLang="en-US" sz="1800">
                <a:latin typeface="Times" pitchFamily="2" charset="0"/>
              </a:rPr>
              <a:t>9, </a:t>
            </a:r>
            <a:r>
              <a:rPr lang="en-US" altLang="en-US" sz="1600">
                <a:latin typeface="Times" pitchFamily="2" charset="0"/>
              </a:rPr>
              <a:t>… (odd numbers) …</a:t>
            </a:r>
            <a:endParaRPr lang="en-US" altLang="en-US" sz="1800">
              <a:latin typeface="Times" pitchFamily="2" charset="0"/>
            </a:endParaRPr>
          </a:p>
        </p:txBody>
      </p:sp>
      <p:cxnSp>
        <p:nvCxnSpPr>
          <p:cNvPr id="9" name="Straight Connector 8">
            <a:extLst>
              <a:ext uri="{FF2B5EF4-FFF2-40B4-BE49-F238E27FC236}">
                <a16:creationId xmlns:a16="http://schemas.microsoft.com/office/drawing/2014/main" id="{E7715092-B565-D579-4237-8B7EAF70F9F0}"/>
              </a:ext>
            </a:extLst>
          </p:cNvPr>
          <p:cNvCxnSpPr/>
          <p:nvPr/>
        </p:nvCxnSpPr>
        <p:spPr bwMode="auto">
          <a:xfrm>
            <a:off x="4184650" y="2057400"/>
            <a:ext cx="423068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29">
            <a:extLst>
              <a:ext uri="{FF2B5EF4-FFF2-40B4-BE49-F238E27FC236}">
                <a16:creationId xmlns:a16="http://schemas.microsoft.com/office/drawing/2014/main" id="{51FC6F0F-FBAA-676F-F845-7BEA6DFE1EDB}"/>
              </a:ext>
            </a:extLst>
          </p:cNvPr>
          <p:cNvGrpSpPr>
            <a:grpSpLocks/>
          </p:cNvGrpSpPr>
          <p:nvPr/>
        </p:nvGrpSpPr>
        <p:grpSpPr bwMode="auto">
          <a:xfrm>
            <a:off x="777875" y="3101975"/>
            <a:ext cx="8108950" cy="3635375"/>
            <a:chOff x="777136" y="3102408"/>
            <a:chExt cx="8109380" cy="3635541"/>
          </a:xfrm>
        </p:grpSpPr>
        <p:grpSp>
          <p:nvGrpSpPr>
            <p:cNvPr id="51216" name="Group 28">
              <a:extLst>
                <a:ext uri="{FF2B5EF4-FFF2-40B4-BE49-F238E27FC236}">
                  <a16:creationId xmlns:a16="http://schemas.microsoft.com/office/drawing/2014/main" id="{EC48A1F2-A2C3-FE10-3946-58A4D5FA9A51}"/>
                </a:ext>
              </a:extLst>
            </p:cNvPr>
            <p:cNvGrpSpPr>
              <a:grpSpLocks/>
            </p:cNvGrpSpPr>
            <p:nvPr/>
          </p:nvGrpSpPr>
          <p:grpSpPr bwMode="auto">
            <a:xfrm>
              <a:off x="777136" y="3102408"/>
              <a:ext cx="8109380" cy="3635541"/>
              <a:chOff x="777136" y="3102408"/>
              <a:chExt cx="8109380" cy="3635541"/>
            </a:xfrm>
          </p:grpSpPr>
          <p:pic>
            <p:nvPicPr>
              <p:cNvPr id="51222" name="Picture 13" descr="mount_Olympus.jpeg">
                <a:extLst>
                  <a:ext uri="{FF2B5EF4-FFF2-40B4-BE49-F238E27FC236}">
                    <a16:creationId xmlns:a16="http://schemas.microsoft.com/office/drawing/2014/main" id="{3D0DCC8B-A51B-1071-816F-2C9211A628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7041" y="3355151"/>
                <a:ext cx="2579475" cy="324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23" name="Group 27">
                <a:extLst>
                  <a:ext uri="{FF2B5EF4-FFF2-40B4-BE49-F238E27FC236}">
                    <a16:creationId xmlns:a16="http://schemas.microsoft.com/office/drawing/2014/main" id="{D8994A17-2E97-CE8D-D0A5-B9A4CC2AACB4}"/>
                  </a:ext>
                </a:extLst>
              </p:cNvPr>
              <p:cNvGrpSpPr>
                <a:grpSpLocks/>
              </p:cNvGrpSpPr>
              <p:nvPr/>
            </p:nvGrpSpPr>
            <p:grpSpPr bwMode="auto">
              <a:xfrm>
                <a:off x="777136" y="3102408"/>
                <a:ext cx="5225144" cy="3635541"/>
                <a:chOff x="777136" y="3102408"/>
                <a:chExt cx="5225144" cy="3635541"/>
              </a:xfrm>
            </p:grpSpPr>
            <p:sp>
              <p:nvSpPr>
                <p:cNvPr id="27" name="Freeform 26">
                  <a:extLst>
                    <a:ext uri="{FF2B5EF4-FFF2-40B4-BE49-F238E27FC236}">
                      <a16:creationId xmlns:a16="http://schemas.microsoft.com/office/drawing/2014/main" id="{F3A59BB9-7C18-101F-912A-37B5EB82C9F4}"/>
                    </a:ext>
                  </a:extLst>
                </p:cNvPr>
                <p:cNvSpPr/>
                <p:nvPr/>
              </p:nvSpPr>
              <p:spPr>
                <a:xfrm>
                  <a:off x="866041" y="4404217"/>
                  <a:ext cx="5116784" cy="2294043"/>
                </a:xfrm>
                <a:custGeom>
                  <a:avLst/>
                  <a:gdLst>
                    <a:gd name="connsiteX0" fmla="*/ 0 w 5117734"/>
                    <a:gd name="connsiteY0" fmla="*/ 0 h 2293635"/>
                    <a:gd name="connsiteX1" fmla="*/ 120046 w 5117734"/>
                    <a:gd name="connsiteY1" fmla="*/ 0 h 2293635"/>
                    <a:gd name="connsiteX2" fmla="*/ 5117734 w 5117734"/>
                    <a:gd name="connsiteY2" fmla="*/ 88460 h 2293635"/>
                    <a:gd name="connsiteX3" fmla="*/ 5035597 w 5117734"/>
                    <a:gd name="connsiteY3" fmla="*/ 2293635 h 2293635"/>
                    <a:gd name="connsiteX4" fmla="*/ 12636 w 5117734"/>
                    <a:gd name="connsiteY4" fmla="*/ 2116715 h 2293635"/>
                    <a:gd name="connsiteX5" fmla="*/ 0 w 5117734"/>
                    <a:gd name="connsiteY5" fmla="*/ 0 h 22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7734" h="2293635">
                      <a:moveTo>
                        <a:pt x="0" y="0"/>
                      </a:moveTo>
                      <a:lnTo>
                        <a:pt x="120046" y="0"/>
                      </a:lnTo>
                      <a:lnTo>
                        <a:pt x="5117734" y="88460"/>
                      </a:lnTo>
                      <a:lnTo>
                        <a:pt x="5035597" y="2293635"/>
                      </a:lnTo>
                      <a:lnTo>
                        <a:pt x="12636" y="2116715"/>
                      </a:lnTo>
                      <a:lnTo>
                        <a:pt x="0" y="0"/>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25" name="TextBox 12">
                  <a:extLst>
                    <a:ext uri="{FF2B5EF4-FFF2-40B4-BE49-F238E27FC236}">
                      <a16:creationId xmlns:a16="http://schemas.microsoft.com/office/drawing/2014/main" id="{55D07914-88C8-2EA6-64B0-125411CEE07C}"/>
                    </a:ext>
                  </a:extLst>
                </p:cNvPr>
                <p:cNvSpPr txBox="1">
                  <a:spLocks noChangeArrowheads="1"/>
                </p:cNvSpPr>
                <p:nvPr/>
              </p:nvSpPr>
              <p:spPr bwMode="auto">
                <a:xfrm>
                  <a:off x="777136" y="4429625"/>
                  <a:ext cx="52251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600">
                      <a:latin typeface="Times" pitchFamily="2" charset="0"/>
                    </a:rPr>
                    <a:t>“</a:t>
                  </a:r>
                  <a:r>
                    <a:rPr lang="en-US" altLang="ja-JP" sz="1600">
                      <a:latin typeface="Times" pitchFamily="2" charset="0"/>
                    </a:rPr>
                    <a:t>Philosophy is written in this grand book, the universe, which stands continually open to our gaze. But the book cannot be understood unless one first learns to comprehend the language and read the letters in which it is composed. It is written in the language of mathematics, and its characters are triangles, circles, and other geometric figures without which it is humanly impossible to understand a single word of it; without these, one wanders about in a dark labyrinth.</a:t>
                  </a:r>
                  <a:r>
                    <a:rPr lang="ja-JP" altLang="en-US" sz="1600">
                      <a:latin typeface="Times" pitchFamily="2" charset="0"/>
                    </a:rPr>
                    <a:t>”</a:t>
                  </a:r>
                  <a:endParaRPr lang="en-US" altLang="ja-JP" sz="1600">
                    <a:latin typeface="Times" pitchFamily="2" charset="0"/>
                  </a:endParaRPr>
                </a:p>
                <a:p>
                  <a:pPr algn="r" eaLnBrk="1" hangingPunct="1"/>
                  <a:r>
                    <a:rPr lang="en-US" altLang="en-US" sz="1400" i="1">
                      <a:latin typeface="Times" pitchFamily="2" charset="0"/>
                    </a:rPr>
                    <a:t>The Assayer</a:t>
                  </a:r>
                </a:p>
              </p:txBody>
            </p:sp>
            <p:sp>
              <p:nvSpPr>
                <p:cNvPr id="25" name="Bent Arrow 24">
                  <a:extLst>
                    <a:ext uri="{FF2B5EF4-FFF2-40B4-BE49-F238E27FC236}">
                      <a16:creationId xmlns:a16="http://schemas.microsoft.com/office/drawing/2014/main" id="{FDE445FB-385B-1E36-4846-1B1C6F503058}"/>
                    </a:ext>
                  </a:extLst>
                </p:cNvPr>
                <p:cNvSpPr/>
                <p:nvPr/>
              </p:nvSpPr>
              <p:spPr>
                <a:xfrm flipH="1">
                  <a:off x="4125351" y="3102408"/>
                  <a:ext cx="1149411" cy="1465330"/>
                </a:xfrm>
                <a:prstGeom prst="bentArrow">
                  <a:avLst>
                    <a:gd name="adj1" fmla="val 25000"/>
                    <a:gd name="adj2" fmla="val 28054"/>
                    <a:gd name="adj3" fmla="val 25000"/>
                    <a:gd name="adj4" fmla="val 43750"/>
                  </a:avLst>
                </a:pr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1227" name="TextBox 25">
                  <a:extLst>
                    <a:ext uri="{FF2B5EF4-FFF2-40B4-BE49-F238E27FC236}">
                      <a16:creationId xmlns:a16="http://schemas.microsoft.com/office/drawing/2014/main" id="{BE858FFF-6BFF-1E2E-749E-1A68040E3186}"/>
                    </a:ext>
                  </a:extLst>
                </p:cNvPr>
                <p:cNvSpPr txBox="1">
                  <a:spLocks noChangeArrowheads="1"/>
                </p:cNvSpPr>
                <p:nvPr/>
              </p:nvSpPr>
              <p:spPr bwMode="auto">
                <a:xfrm>
                  <a:off x="4606724" y="3551782"/>
                  <a:ext cx="97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warrants</a:t>
                  </a:r>
                </a:p>
              </p:txBody>
            </p:sp>
          </p:grpSp>
        </p:grpSp>
        <p:sp>
          <p:nvSpPr>
            <p:cNvPr id="15" name="Right Triangle 14">
              <a:extLst>
                <a:ext uri="{FF2B5EF4-FFF2-40B4-BE49-F238E27FC236}">
                  <a16:creationId xmlns:a16="http://schemas.microsoft.com/office/drawing/2014/main" id="{9C2E21B3-2AD3-DC7F-3C81-B905E65E0E24}"/>
                </a:ext>
              </a:extLst>
            </p:cNvPr>
            <p:cNvSpPr/>
            <p:nvPr/>
          </p:nvSpPr>
          <p:spPr>
            <a:xfrm rot="802996">
              <a:off x="6495614" y="3626307"/>
              <a:ext cx="530253" cy="449284"/>
            </a:xfrm>
            <a:prstGeom prst="rtTriangle">
              <a:avLst/>
            </a:prstGeom>
            <a:solidFill>
              <a:schemeClr val="tx1">
                <a:alpha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ight Triangle 15">
              <a:extLst>
                <a:ext uri="{FF2B5EF4-FFF2-40B4-BE49-F238E27FC236}">
                  <a16:creationId xmlns:a16="http://schemas.microsoft.com/office/drawing/2014/main" id="{FCF8AEE2-E456-6E06-6D89-2A28D4229DAB}"/>
                </a:ext>
              </a:extLst>
            </p:cNvPr>
            <p:cNvSpPr/>
            <p:nvPr/>
          </p:nvSpPr>
          <p:spPr>
            <a:xfrm rot="2610121" flipH="1">
              <a:off x="6930612" y="3443737"/>
              <a:ext cx="246076" cy="354028"/>
            </a:xfrm>
            <a:prstGeom prst="rtTriangle">
              <a:avLst/>
            </a:prstGeom>
            <a:solidFill>
              <a:schemeClr val="tx1">
                <a:alpha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gular Pentagon 16">
              <a:extLst>
                <a:ext uri="{FF2B5EF4-FFF2-40B4-BE49-F238E27FC236}">
                  <a16:creationId xmlns:a16="http://schemas.microsoft.com/office/drawing/2014/main" id="{C863B82F-9F08-0061-F53A-B60EC3320800}"/>
                </a:ext>
              </a:extLst>
            </p:cNvPr>
            <p:cNvSpPr/>
            <p:nvPr/>
          </p:nvSpPr>
          <p:spPr>
            <a:xfrm>
              <a:off x="7424351" y="3494539"/>
              <a:ext cx="630270" cy="600102"/>
            </a:xfrm>
            <a:prstGeom prst="pentagon">
              <a:avLst/>
            </a:prstGeom>
            <a:solidFill>
              <a:schemeClr val="tx1">
                <a:alpha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ight Triangle 17">
              <a:extLst>
                <a:ext uri="{FF2B5EF4-FFF2-40B4-BE49-F238E27FC236}">
                  <a16:creationId xmlns:a16="http://schemas.microsoft.com/office/drawing/2014/main" id="{7B5C7B97-E1D9-A822-8C8D-492F0B53DE45}"/>
                </a:ext>
              </a:extLst>
            </p:cNvPr>
            <p:cNvSpPr/>
            <p:nvPr/>
          </p:nvSpPr>
          <p:spPr>
            <a:xfrm rot="19965391" flipH="1">
              <a:off x="8043509" y="4024788"/>
              <a:ext cx="246075" cy="354028"/>
            </a:xfrm>
            <a:prstGeom prst="rtTriangle">
              <a:avLst/>
            </a:prstGeom>
            <a:solidFill>
              <a:schemeClr val="tx1">
                <a:alpha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09F03CEC-9A66-B032-1FEA-16477C796F45}"/>
                </a:ext>
              </a:extLst>
            </p:cNvPr>
            <p:cNvSpPr/>
            <p:nvPr/>
          </p:nvSpPr>
          <p:spPr>
            <a:xfrm>
              <a:off x="8378489" y="3443737"/>
              <a:ext cx="409597" cy="411181"/>
            </a:xfrm>
            <a:prstGeom prst="ellipse">
              <a:avLst/>
            </a:prstGeom>
            <a:solidFill>
              <a:schemeClr val="tx1">
                <a:alpha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23">
            <a:extLst>
              <a:ext uri="{FF2B5EF4-FFF2-40B4-BE49-F238E27FC236}">
                <a16:creationId xmlns:a16="http://schemas.microsoft.com/office/drawing/2014/main" id="{C656FE01-3DBE-00AF-D07E-AAF65D0A4F90}"/>
              </a:ext>
            </a:extLst>
          </p:cNvPr>
          <p:cNvGrpSpPr>
            <a:grpSpLocks/>
          </p:cNvGrpSpPr>
          <p:nvPr/>
        </p:nvGrpSpPr>
        <p:grpSpPr bwMode="auto">
          <a:xfrm>
            <a:off x="903288" y="1744663"/>
            <a:ext cx="3336925" cy="2268537"/>
            <a:chOff x="903499" y="1743920"/>
            <a:chExt cx="3336006" cy="2268777"/>
          </a:xfrm>
        </p:grpSpPr>
        <p:sp>
          <p:nvSpPr>
            <p:cNvPr id="23" name="Freeform 22">
              <a:extLst>
                <a:ext uri="{FF2B5EF4-FFF2-40B4-BE49-F238E27FC236}">
                  <a16:creationId xmlns:a16="http://schemas.microsoft.com/office/drawing/2014/main" id="{E96A21FD-6901-BB79-E6A3-B50097D77989}"/>
                </a:ext>
              </a:extLst>
            </p:cNvPr>
            <p:cNvSpPr/>
            <p:nvPr/>
          </p:nvSpPr>
          <p:spPr>
            <a:xfrm>
              <a:off x="954285" y="2558393"/>
              <a:ext cx="3115404" cy="1403498"/>
            </a:xfrm>
            <a:custGeom>
              <a:avLst/>
              <a:gdLst>
                <a:gd name="connsiteX0" fmla="*/ 0 w 3114867"/>
                <a:gd name="connsiteY0" fmla="*/ 0 h 1402719"/>
                <a:gd name="connsiteX1" fmla="*/ 94772 w 3114867"/>
                <a:gd name="connsiteY1" fmla="*/ 0 h 1402719"/>
                <a:gd name="connsiteX2" fmla="*/ 3083276 w 3114867"/>
                <a:gd name="connsiteY2" fmla="*/ 37911 h 1402719"/>
                <a:gd name="connsiteX3" fmla="*/ 3114867 w 3114867"/>
                <a:gd name="connsiteY3" fmla="*/ 1402719 h 1402719"/>
                <a:gd name="connsiteX4" fmla="*/ 88454 w 3114867"/>
                <a:gd name="connsiteY4" fmla="*/ 1333215 h 1402719"/>
                <a:gd name="connsiteX5" fmla="*/ 0 w 3114867"/>
                <a:gd name="connsiteY5" fmla="*/ 0 h 140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867" h="1402719">
                  <a:moveTo>
                    <a:pt x="0" y="0"/>
                  </a:moveTo>
                  <a:lnTo>
                    <a:pt x="94772" y="0"/>
                  </a:lnTo>
                  <a:lnTo>
                    <a:pt x="3083276" y="37911"/>
                  </a:lnTo>
                  <a:lnTo>
                    <a:pt x="3114867" y="1402719"/>
                  </a:lnTo>
                  <a:lnTo>
                    <a:pt x="88454" y="1333215"/>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13" name="TextBox 11">
              <a:extLst>
                <a:ext uri="{FF2B5EF4-FFF2-40B4-BE49-F238E27FC236}">
                  <a16:creationId xmlns:a16="http://schemas.microsoft.com/office/drawing/2014/main" id="{2C60513A-97E9-6187-99EF-92A0C65388F4}"/>
                </a:ext>
              </a:extLst>
            </p:cNvPr>
            <p:cNvSpPr txBox="1">
              <a:spLocks noChangeArrowheads="1"/>
            </p:cNvSpPr>
            <p:nvPr/>
          </p:nvSpPr>
          <p:spPr bwMode="auto">
            <a:xfrm>
              <a:off x="903499" y="2596925"/>
              <a:ext cx="3336006"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600">
                  <a:latin typeface="Times" pitchFamily="2" charset="0"/>
                </a:rPr>
                <a:t>“</a:t>
              </a:r>
              <a:r>
                <a:rPr lang="en-US" altLang="ja-JP" sz="1600">
                  <a:latin typeface="Times" pitchFamily="2" charset="0"/>
                </a:rPr>
                <a:t>...why should I not believe that</a:t>
              </a:r>
              <a:r>
                <a:rPr lang="en-US" altLang="ja-JP" sz="1800">
                  <a:latin typeface="Times" pitchFamily="2" charset="0"/>
                </a:rPr>
                <a:t> such increases take place in a manner which is exceedingly simple and rather obvious to everyone?</a:t>
              </a:r>
              <a:r>
                <a:rPr lang="ja-JP" altLang="en-US" sz="1800">
                  <a:latin typeface="Times" pitchFamily="2" charset="0"/>
                </a:rPr>
                <a:t>”</a:t>
              </a:r>
              <a:endParaRPr lang="en-US" altLang="ja-JP" sz="1800">
                <a:latin typeface="Times" pitchFamily="2" charset="0"/>
              </a:endParaRPr>
            </a:p>
            <a:p>
              <a:pPr algn="r" eaLnBrk="1" hangingPunct="1"/>
              <a:r>
                <a:rPr lang="en-US" altLang="en-US" sz="1400" i="1">
                  <a:latin typeface="Times" pitchFamily="2" charset="0"/>
                </a:rPr>
                <a:t>Two New Sciences</a:t>
              </a:r>
            </a:p>
          </p:txBody>
        </p:sp>
        <p:sp>
          <p:nvSpPr>
            <p:cNvPr id="21" name="Bent Arrow 20">
              <a:extLst>
                <a:ext uri="{FF2B5EF4-FFF2-40B4-BE49-F238E27FC236}">
                  <a16:creationId xmlns:a16="http://schemas.microsoft.com/office/drawing/2014/main" id="{D3679B5F-3C66-6C7C-3CAE-36E1A1843D0D}"/>
                </a:ext>
              </a:extLst>
            </p:cNvPr>
            <p:cNvSpPr/>
            <p:nvPr/>
          </p:nvSpPr>
          <p:spPr>
            <a:xfrm>
              <a:off x="3247590" y="1743920"/>
              <a:ext cx="771313" cy="941487"/>
            </a:xfrm>
            <a:prstGeom prst="bentArrow">
              <a:avLst>
                <a:gd name="adj1" fmla="val 31611"/>
                <a:gd name="adj2" fmla="val 32851"/>
                <a:gd name="adj3" fmla="val 25000"/>
                <a:gd name="adj4" fmla="val 4375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1215" name="TextBox 21">
              <a:extLst>
                <a:ext uri="{FF2B5EF4-FFF2-40B4-BE49-F238E27FC236}">
                  <a16:creationId xmlns:a16="http://schemas.microsoft.com/office/drawing/2014/main" id="{96D974B4-24D7-27AC-56EE-99937019191B}"/>
                </a:ext>
              </a:extLst>
            </p:cNvPr>
            <p:cNvSpPr txBox="1">
              <a:spLocks noChangeArrowheads="1"/>
            </p:cNvSpPr>
            <p:nvPr/>
          </p:nvSpPr>
          <p:spPr bwMode="auto">
            <a:xfrm>
              <a:off x="2798958" y="2059848"/>
              <a:ext cx="97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warrants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28B97C27-D6C4-BB40-CA1E-E1AC6F217190}"/>
              </a:ext>
            </a:extLst>
          </p:cNvPr>
          <p:cNvSpPr>
            <a:spLocks noGrp="1"/>
          </p:cNvSpPr>
          <p:nvPr>
            <p:ph type="title"/>
          </p:nvPr>
        </p:nvSpPr>
        <p:spPr/>
        <p:txBody>
          <a:bodyPr/>
          <a:lstStyle/>
          <a:p>
            <a:r>
              <a:rPr lang="en-US" altLang="en-US" sz="4000">
                <a:latin typeface="Times" pitchFamily="2" charset="0"/>
                <a:ea typeface="ＭＳ Ｐゴシック" panose="020B0600070205080204" pitchFamily="34" charset="-128"/>
              </a:rPr>
              <a:t>Galileo had no standard unit of time</a:t>
            </a:r>
          </a:p>
        </p:txBody>
      </p:sp>
      <p:sp>
        <p:nvSpPr>
          <p:cNvPr id="52226" name="Content Placeholder 2">
            <a:extLst>
              <a:ext uri="{FF2B5EF4-FFF2-40B4-BE49-F238E27FC236}">
                <a16:creationId xmlns:a16="http://schemas.microsoft.com/office/drawing/2014/main" id="{08D14576-154A-CA5A-4CD9-246E6B4BE38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DD8D4814-01DC-08DF-8B16-F1BD147ECC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3B7D905-665D-D54F-A74E-150E5E6E7AED}" type="slidenum">
              <a:rPr lang="en-US" altLang="en-US" sz="1200">
                <a:solidFill>
                  <a:srgbClr val="898989"/>
                </a:solidFill>
                <a:latin typeface="Times" pitchFamily="2" charset="0"/>
              </a:rPr>
              <a:pPr eaLnBrk="1" hangingPunct="1"/>
              <a:t>38</a:t>
            </a:fld>
            <a:endParaRPr lang="en-US" altLang="en-US" sz="1200">
              <a:solidFill>
                <a:srgbClr val="898989"/>
              </a:solidFill>
              <a:latin typeface="Times" pitchFamily="2" charset="0"/>
            </a:endParaRPr>
          </a:p>
        </p:txBody>
      </p:sp>
      <p:sp>
        <p:nvSpPr>
          <p:cNvPr id="52228" name="TextBox 4">
            <a:extLst>
              <a:ext uri="{FF2B5EF4-FFF2-40B4-BE49-F238E27FC236}">
                <a16:creationId xmlns:a16="http://schemas.microsoft.com/office/drawing/2014/main" id="{D8888C8F-860C-B2F0-2A4E-3051531651EB}"/>
              </a:ext>
            </a:extLst>
          </p:cNvPr>
          <p:cNvSpPr txBox="1">
            <a:spLocks noChangeArrowheads="1"/>
          </p:cNvSpPr>
          <p:nvPr/>
        </p:nvSpPr>
        <p:spPr bwMode="auto">
          <a:xfrm>
            <a:off x="4081463" y="1244600"/>
            <a:ext cx="378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…only measures of sameness of times.</a:t>
            </a:r>
          </a:p>
        </p:txBody>
      </p:sp>
      <p:pic>
        <p:nvPicPr>
          <p:cNvPr id="52229" name="Picture 5" descr="clock.jpg">
            <a:extLst>
              <a:ext uri="{FF2B5EF4-FFF2-40B4-BE49-F238E27FC236}">
                <a16:creationId xmlns:a16="http://schemas.microsoft.com/office/drawing/2014/main" id="{340DCBBC-E1AA-1DA0-9E87-DC10E18292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363" y="2363788"/>
            <a:ext cx="22161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clock.jpg">
            <a:extLst>
              <a:ext uri="{FF2B5EF4-FFF2-40B4-BE49-F238E27FC236}">
                <a16:creationId xmlns:a16="http://schemas.microsoft.com/office/drawing/2014/main" id="{E2148A3A-AC78-595F-0C4D-EE9DD16233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2357438"/>
            <a:ext cx="22161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clock.jpg">
            <a:extLst>
              <a:ext uri="{FF2B5EF4-FFF2-40B4-BE49-F238E27FC236}">
                <a16:creationId xmlns:a16="http://schemas.microsoft.com/office/drawing/2014/main" id="{0ECEBA80-3ECE-CFF0-B9FF-1367DCD07B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2363788"/>
            <a:ext cx="22161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ed cross.png">
            <a:extLst>
              <a:ext uri="{FF2B5EF4-FFF2-40B4-BE49-F238E27FC236}">
                <a16:creationId xmlns:a16="http://schemas.microsoft.com/office/drawing/2014/main" id="{119C287A-4C8E-F83B-7F7B-3076C9BDD1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425" y="2139950"/>
            <a:ext cx="2228850" cy="2643188"/>
          </a:xfrm>
          <a:prstGeom prst="rect">
            <a:avLst/>
          </a:prstGeom>
          <a:noFill/>
          <a:ln>
            <a:noFill/>
          </a:ln>
          <a:extLst>
            <a:ext uri="{909E8E84-426E-40DD-AFC4-6F175D3DCCD1}">
              <a14:hiddenFill xmlns:a14="http://schemas.microsoft.com/office/drawing/2010/main">
                <a:solidFill>
                  <a:srgbClr val="FFFFFF">
                    <a:alpha val="5098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red cross.png">
            <a:extLst>
              <a:ext uri="{FF2B5EF4-FFF2-40B4-BE49-F238E27FC236}">
                <a16:creationId xmlns:a16="http://schemas.microsoft.com/office/drawing/2014/main" id="{3CC087D1-C5E6-FA39-F391-C246E6522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2127250"/>
            <a:ext cx="2227262" cy="2643188"/>
          </a:xfrm>
          <a:prstGeom prst="rect">
            <a:avLst/>
          </a:prstGeom>
          <a:noFill/>
          <a:ln>
            <a:noFill/>
          </a:ln>
          <a:extLst>
            <a:ext uri="{909E8E84-426E-40DD-AFC4-6F175D3DCCD1}">
              <a14:hiddenFill xmlns:a14="http://schemas.microsoft.com/office/drawing/2010/main">
                <a:solidFill>
                  <a:srgbClr val="FFFFFF">
                    <a:alpha val="5098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red cross.png">
            <a:extLst>
              <a:ext uri="{FF2B5EF4-FFF2-40B4-BE49-F238E27FC236}">
                <a16:creationId xmlns:a16="http://schemas.microsoft.com/office/drawing/2014/main" id="{3BE9FD85-62B6-31DB-C359-499BA2DF80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2120900"/>
            <a:ext cx="2227262" cy="2643188"/>
          </a:xfrm>
          <a:prstGeom prst="rect">
            <a:avLst/>
          </a:prstGeom>
          <a:noFill/>
          <a:ln>
            <a:noFill/>
          </a:ln>
          <a:extLst>
            <a:ext uri="{909E8E84-426E-40DD-AFC4-6F175D3DCCD1}">
              <a14:hiddenFill xmlns:a14="http://schemas.microsoft.com/office/drawing/2010/main">
                <a:solidFill>
                  <a:srgbClr val="FFFFFF">
                    <a:alpha val="5098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a:extLst>
              <a:ext uri="{FF2B5EF4-FFF2-40B4-BE49-F238E27FC236}">
                <a16:creationId xmlns:a16="http://schemas.microsoft.com/office/drawing/2014/main" id="{79B9382E-10F7-B35B-6427-5D544F1730A2}"/>
              </a:ext>
            </a:extLst>
          </p:cNvPr>
          <p:cNvGrpSpPr>
            <a:grpSpLocks/>
          </p:cNvGrpSpPr>
          <p:nvPr/>
        </p:nvGrpSpPr>
        <p:grpSpPr bwMode="auto">
          <a:xfrm>
            <a:off x="238125" y="2109788"/>
            <a:ext cx="8039100" cy="2098675"/>
            <a:chOff x="237603" y="2110396"/>
            <a:chExt cx="8039226" cy="2097761"/>
          </a:xfrm>
        </p:grpSpPr>
        <p:sp>
          <p:nvSpPr>
            <p:cNvPr id="19" name="Freeform 18">
              <a:extLst>
                <a:ext uri="{FF2B5EF4-FFF2-40B4-BE49-F238E27FC236}">
                  <a16:creationId xmlns:a16="http://schemas.microsoft.com/office/drawing/2014/main" id="{732D9448-0461-A436-88EF-E428B5662499}"/>
                </a:ext>
              </a:extLst>
            </p:cNvPr>
            <p:cNvSpPr/>
            <p:nvPr/>
          </p:nvSpPr>
          <p:spPr>
            <a:xfrm>
              <a:off x="6741693" y="2110396"/>
              <a:ext cx="1535136"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Freeform 15">
              <a:extLst>
                <a:ext uri="{FF2B5EF4-FFF2-40B4-BE49-F238E27FC236}">
                  <a16:creationId xmlns:a16="http://schemas.microsoft.com/office/drawing/2014/main" id="{EAB29EF8-AC38-454C-3CFB-3649D291381B}"/>
                </a:ext>
              </a:extLst>
            </p:cNvPr>
            <p:cNvSpPr/>
            <p:nvPr/>
          </p:nvSpPr>
          <p:spPr>
            <a:xfrm>
              <a:off x="2596665" y="2173868"/>
              <a:ext cx="998554"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Freeform 16">
              <a:extLst>
                <a:ext uri="{FF2B5EF4-FFF2-40B4-BE49-F238E27FC236}">
                  <a16:creationId xmlns:a16="http://schemas.microsoft.com/office/drawing/2014/main" id="{8BE38C3D-F501-A332-4471-AA299E9C3128}"/>
                </a:ext>
              </a:extLst>
            </p:cNvPr>
            <p:cNvSpPr/>
            <p:nvPr/>
          </p:nvSpPr>
          <p:spPr>
            <a:xfrm>
              <a:off x="3841284" y="2123090"/>
              <a:ext cx="998554"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Freeform 17">
              <a:extLst>
                <a:ext uri="{FF2B5EF4-FFF2-40B4-BE49-F238E27FC236}">
                  <a16:creationId xmlns:a16="http://schemas.microsoft.com/office/drawing/2014/main" id="{C4A52946-47C9-27BA-0A92-F34CF6D1B2C5}"/>
                </a:ext>
              </a:extLst>
            </p:cNvPr>
            <p:cNvSpPr/>
            <p:nvPr/>
          </p:nvSpPr>
          <p:spPr>
            <a:xfrm>
              <a:off x="5143055" y="2110396"/>
              <a:ext cx="1206519"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74" name="TextBox 14">
              <a:extLst>
                <a:ext uri="{FF2B5EF4-FFF2-40B4-BE49-F238E27FC236}">
                  <a16:creationId xmlns:a16="http://schemas.microsoft.com/office/drawing/2014/main" id="{8570E37E-F431-9B91-0A35-D4A8F9CC3702}"/>
                </a:ext>
              </a:extLst>
            </p:cNvPr>
            <p:cNvSpPr txBox="1">
              <a:spLocks noChangeArrowheads="1"/>
            </p:cNvSpPr>
            <p:nvPr/>
          </p:nvSpPr>
          <p:spPr bwMode="auto">
            <a:xfrm>
              <a:off x="237603" y="3203506"/>
              <a:ext cx="17880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new unit of time</a:t>
              </a:r>
            </a:p>
            <a:p>
              <a:pPr algn="r" eaLnBrk="1" hangingPunct="1"/>
              <a:r>
                <a:rPr lang="en-US" altLang="en-US" sz="1800">
                  <a:latin typeface="Times" pitchFamily="2" charset="0"/>
                </a:rPr>
                <a:t>= 2 x old unit of time</a:t>
              </a:r>
            </a:p>
          </p:txBody>
        </p:sp>
        <p:sp>
          <p:nvSpPr>
            <p:cNvPr id="53275" name="TextBox 19">
              <a:extLst>
                <a:ext uri="{FF2B5EF4-FFF2-40B4-BE49-F238E27FC236}">
                  <a16:creationId xmlns:a16="http://schemas.microsoft.com/office/drawing/2014/main" id="{CECD96AF-B175-1844-28E8-A3482E1B3269}"/>
                </a:ext>
              </a:extLst>
            </p:cNvPr>
            <p:cNvSpPr txBox="1">
              <a:spLocks noChangeArrowheads="1"/>
            </p:cNvSpPr>
            <p:nvPr/>
          </p:nvSpPr>
          <p:spPr bwMode="auto">
            <a:xfrm>
              <a:off x="2900955" y="3317240"/>
              <a:ext cx="492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4</a:t>
              </a:r>
            </a:p>
          </p:txBody>
        </p:sp>
        <p:sp>
          <p:nvSpPr>
            <p:cNvPr id="53276" name="TextBox 20">
              <a:extLst>
                <a:ext uri="{FF2B5EF4-FFF2-40B4-BE49-F238E27FC236}">
                  <a16:creationId xmlns:a16="http://schemas.microsoft.com/office/drawing/2014/main" id="{DFB620BE-B11F-4A06-2BF1-F2790AABCA04}"/>
                </a:ext>
              </a:extLst>
            </p:cNvPr>
            <p:cNvSpPr txBox="1">
              <a:spLocks noChangeArrowheads="1"/>
            </p:cNvSpPr>
            <p:nvPr/>
          </p:nvSpPr>
          <p:spPr bwMode="auto">
            <a:xfrm>
              <a:off x="3987683" y="3317240"/>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12</a:t>
              </a:r>
            </a:p>
          </p:txBody>
        </p:sp>
        <p:sp>
          <p:nvSpPr>
            <p:cNvPr id="53277" name="TextBox 21">
              <a:extLst>
                <a:ext uri="{FF2B5EF4-FFF2-40B4-BE49-F238E27FC236}">
                  <a16:creationId xmlns:a16="http://schemas.microsoft.com/office/drawing/2014/main" id="{C4FEED56-2158-C4F2-AABC-049C5C07BE0E}"/>
                </a:ext>
              </a:extLst>
            </p:cNvPr>
            <p:cNvSpPr txBox="1">
              <a:spLocks noChangeArrowheads="1"/>
            </p:cNvSpPr>
            <p:nvPr/>
          </p:nvSpPr>
          <p:spPr bwMode="auto">
            <a:xfrm>
              <a:off x="5396639" y="3317240"/>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20</a:t>
              </a:r>
            </a:p>
          </p:txBody>
        </p:sp>
        <p:sp>
          <p:nvSpPr>
            <p:cNvPr id="53278" name="TextBox 22">
              <a:extLst>
                <a:ext uri="{FF2B5EF4-FFF2-40B4-BE49-F238E27FC236}">
                  <a16:creationId xmlns:a16="http://schemas.microsoft.com/office/drawing/2014/main" id="{9ED9F16A-B2E7-CFA7-CC7A-54BA1DF2ED65}"/>
                </a:ext>
              </a:extLst>
            </p:cNvPr>
            <p:cNvSpPr txBox="1">
              <a:spLocks noChangeArrowheads="1"/>
            </p:cNvSpPr>
            <p:nvPr/>
          </p:nvSpPr>
          <p:spPr bwMode="auto">
            <a:xfrm>
              <a:off x="7216277" y="3317240"/>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28</a:t>
              </a:r>
            </a:p>
          </p:txBody>
        </p:sp>
      </p:grpSp>
      <p:sp>
        <p:nvSpPr>
          <p:cNvPr id="53250" name="Title 1">
            <a:extLst>
              <a:ext uri="{FF2B5EF4-FFF2-40B4-BE49-F238E27FC236}">
                <a16:creationId xmlns:a16="http://schemas.microsoft.com/office/drawing/2014/main" id="{5ECC9219-167A-7D3F-6E37-CBDA6111C86B}"/>
              </a:ext>
            </a:extLst>
          </p:cNvPr>
          <p:cNvSpPr>
            <a:spLocks noGrp="1"/>
          </p:cNvSpPr>
          <p:nvPr>
            <p:ph type="title"/>
          </p:nvPr>
        </p:nvSpPr>
        <p:spPr/>
        <p:txBody>
          <a:bodyPr/>
          <a:lstStyle/>
          <a:p>
            <a:pPr algn="r"/>
            <a:r>
              <a:rPr lang="en-US" altLang="en-US">
                <a:latin typeface="Times" pitchFamily="2" charset="0"/>
                <a:ea typeface="ＭＳ Ｐゴシック" panose="020B0600070205080204" pitchFamily="34" charset="-128"/>
              </a:rPr>
              <a:t>Odd number rule is invariant</a:t>
            </a:r>
            <a:br>
              <a:rPr lang="en-US" altLang="en-US">
                <a:latin typeface="Times" pitchFamily="2" charset="0"/>
                <a:ea typeface="ＭＳ Ｐゴシック" panose="020B0600070205080204" pitchFamily="34" charset="-128"/>
              </a:rPr>
            </a:br>
            <a:r>
              <a:rPr lang="en-US" altLang="en-US" sz="4000">
                <a:latin typeface="Times" pitchFamily="2" charset="0"/>
                <a:ea typeface="ＭＳ Ｐゴシック" panose="020B0600070205080204" pitchFamily="34" charset="-128"/>
              </a:rPr>
              <a:t>under </a:t>
            </a:r>
            <a:r>
              <a:rPr lang="en-US" altLang="en-US" sz="3600">
                <a:latin typeface="Times" pitchFamily="2" charset="0"/>
                <a:ea typeface="ＭＳ Ｐゴシック" panose="020B0600070205080204" pitchFamily="34" charset="-128"/>
              </a:rPr>
              <a:t>change </a:t>
            </a:r>
            <a:r>
              <a:rPr lang="en-US" altLang="en-US" sz="3200">
                <a:latin typeface="Times" pitchFamily="2" charset="0"/>
                <a:ea typeface="ＭＳ Ｐゴシック" panose="020B0600070205080204" pitchFamily="34" charset="-128"/>
              </a:rPr>
              <a:t>of unit of time</a:t>
            </a:r>
            <a:endParaRPr lang="en-US" altLang="en-US" sz="3600">
              <a:latin typeface="Times" pitchFamily="2" charset="0"/>
              <a:ea typeface="ＭＳ Ｐゴシック" panose="020B0600070205080204" pitchFamily="34" charset="-128"/>
            </a:endParaRPr>
          </a:p>
        </p:txBody>
      </p:sp>
      <p:sp>
        <p:nvSpPr>
          <p:cNvPr id="53251" name="Content Placeholder 2">
            <a:extLst>
              <a:ext uri="{FF2B5EF4-FFF2-40B4-BE49-F238E27FC236}">
                <a16:creationId xmlns:a16="http://schemas.microsoft.com/office/drawing/2014/main" id="{B5F82261-5E6D-7600-5E25-CEC1DCD6DC1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FE555CE3-3463-85AF-004B-BDBE6AFDB8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5FF0B7-2740-1540-AAFB-1A4C9C8AD689}" type="slidenum">
              <a:rPr lang="en-US" altLang="en-US" sz="1200">
                <a:solidFill>
                  <a:srgbClr val="898989"/>
                </a:solidFill>
                <a:latin typeface="Times" pitchFamily="2" charset="0"/>
              </a:rPr>
              <a:pPr eaLnBrk="1" hangingPunct="1"/>
              <a:t>39</a:t>
            </a:fld>
            <a:endParaRPr lang="en-US" altLang="en-US" sz="1200">
              <a:solidFill>
                <a:srgbClr val="898989"/>
              </a:solidFill>
              <a:latin typeface="Times" pitchFamily="2" charset="0"/>
            </a:endParaRPr>
          </a:p>
        </p:txBody>
      </p:sp>
      <p:sp>
        <p:nvSpPr>
          <p:cNvPr id="53253" name="TextBox 4">
            <a:extLst>
              <a:ext uri="{FF2B5EF4-FFF2-40B4-BE49-F238E27FC236}">
                <a16:creationId xmlns:a16="http://schemas.microsoft.com/office/drawing/2014/main" id="{7F726FC7-73D6-9F49-1B30-D439B805181C}"/>
              </a:ext>
            </a:extLst>
          </p:cNvPr>
          <p:cNvSpPr txBox="1">
            <a:spLocks noChangeArrowheads="1"/>
          </p:cNvSpPr>
          <p:nvPr/>
        </p:nvSpPr>
        <p:spPr bwMode="auto">
          <a:xfrm>
            <a:off x="24765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a:t>
            </a:r>
          </a:p>
        </p:txBody>
      </p:sp>
      <p:sp>
        <p:nvSpPr>
          <p:cNvPr id="53254" name="TextBox 5">
            <a:extLst>
              <a:ext uri="{FF2B5EF4-FFF2-40B4-BE49-F238E27FC236}">
                <a16:creationId xmlns:a16="http://schemas.microsoft.com/office/drawing/2014/main" id="{0D06E0D1-0CD1-2190-8872-20B799860B1D}"/>
              </a:ext>
            </a:extLst>
          </p:cNvPr>
          <p:cNvSpPr txBox="1">
            <a:spLocks noChangeArrowheads="1"/>
          </p:cNvSpPr>
          <p:nvPr/>
        </p:nvSpPr>
        <p:spPr bwMode="auto">
          <a:xfrm>
            <a:off x="3116263"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3</a:t>
            </a:r>
          </a:p>
        </p:txBody>
      </p:sp>
      <p:sp>
        <p:nvSpPr>
          <p:cNvPr id="53255" name="TextBox 6">
            <a:extLst>
              <a:ext uri="{FF2B5EF4-FFF2-40B4-BE49-F238E27FC236}">
                <a16:creationId xmlns:a16="http://schemas.microsoft.com/office/drawing/2014/main" id="{27BF9523-20E8-1E16-DA68-2828CDF0CE43}"/>
              </a:ext>
            </a:extLst>
          </p:cNvPr>
          <p:cNvSpPr txBox="1">
            <a:spLocks noChangeArrowheads="1"/>
          </p:cNvSpPr>
          <p:nvPr/>
        </p:nvSpPr>
        <p:spPr bwMode="auto">
          <a:xfrm>
            <a:off x="3754438"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5</a:t>
            </a:r>
          </a:p>
        </p:txBody>
      </p:sp>
      <p:sp>
        <p:nvSpPr>
          <p:cNvPr id="53256" name="TextBox 7">
            <a:extLst>
              <a:ext uri="{FF2B5EF4-FFF2-40B4-BE49-F238E27FC236}">
                <a16:creationId xmlns:a16="http://schemas.microsoft.com/office/drawing/2014/main" id="{8E013D41-DE02-30E3-62AB-8D23736EED91}"/>
              </a:ext>
            </a:extLst>
          </p:cNvPr>
          <p:cNvSpPr txBox="1">
            <a:spLocks noChangeArrowheads="1"/>
          </p:cNvSpPr>
          <p:nvPr/>
        </p:nvSpPr>
        <p:spPr bwMode="auto">
          <a:xfrm>
            <a:off x="43942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7</a:t>
            </a:r>
          </a:p>
        </p:txBody>
      </p:sp>
      <p:sp>
        <p:nvSpPr>
          <p:cNvPr id="53257" name="TextBox 8">
            <a:extLst>
              <a:ext uri="{FF2B5EF4-FFF2-40B4-BE49-F238E27FC236}">
                <a16:creationId xmlns:a16="http://schemas.microsoft.com/office/drawing/2014/main" id="{05052F48-1E17-1F96-F77F-0BBE34EEB9AF}"/>
              </a:ext>
            </a:extLst>
          </p:cNvPr>
          <p:cNvSpPr txBox="1">
            <a:spLocks noChangeArrowheads="1"/>
          </p:cNvSpPr>
          <p:nvPr/>
        </p:nvSpPr>
        <p:spPr bwMode="auto">
          <a:xfrm>
            <a:off x="5032375" y="2160588"/>
            <a:ext cx="493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9</a:t>
            </a:r>
          </a:p>
        </p:txBody>
      </p:sp>
      <p:sp>
        <p:nvSpPr>
          <p:cNvPr id="53258" name="TextBox 9">
            <a:extLst>
              <a:ext uri="{FF2B5EF4-FFF2-40B4-BE49-F238E27FC236}">
                <a16:creationId xmlns:a16="http://schemas.microsoft.com/office/drawing/2014/main" id="{31CFC915-0EAC-3913-E29F-2C76B1A6963D}"/>
              </a:ext>
            </a:extLst>
          </p:cNvPr>
          <p:cNvSpPr txBox="1">
            <a:spLocks noChangeArrowheads="1"/>
          </p:cNvSpPr>
          <p:nvPr/>
        </p:nvSpPr>
        <p:spPr bwMode="auto">
          <a:xfrm>
            <a:off x="5672138" y="2160588"/>
            <a:ext cx="777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11</a:t>
            </a:r>
          </a:p>
        </p:txBody>
      </p:sp>
      <p:sp>
        <p:nvSpPr>
          <p:cNvPr id="53259" name="TextBox 10">
            <a:extLst>
              <a:ext uri="{FF2B5EF4-FFF2-40B4-BE49-F238E27FC236}">
                <a16:creationId xmlns:a16="http://schemas.microsoft.com/office/drawing/2014/main" id="{FF8160EA-F0AE-D6C3-2C9C-8D7F1E0C17BF}"/>
              </a:ext>
            </a:extLst>
          </p:cNvPr>
          <p:cNvSpPr txBox="1">
            <a:spLocks noChangeArrowheads="1"/>
          </p:cNvSpPr>
          <p:nvPr/>
        </p:nvSpPr>
        <p:spPr bwMode="auto">
          <a:xfrm>
            <a:off x="6596063" y="2160588"/>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13</a:t>
            </a:r>
          </a:p>
        </p:txBody>
      </p:sp>
      <p:sp>
        <p:nvSpPr>
          <p:cNvPr id="53260" name="TextBox 11">
            <a:extLst>
              <a:ext uri="{FF2B5EF4-FFF2-40B4-BE49-F238E27FC236}">
                <a16:creationId xmlns:a16="http://schemas.microsoft.com/office/drawing/2014/main" id="{4C7C857B-6234-E6B2-3D11-B1BA8F193CBD}"/>
              </a:ext>
            </a:extLst>
          </p:cNvPr>
          <p:cNvSpPr txBox="1">
            <a:spLocks noChangeArrowheads="1"/>
          </p:cNvSpPr>
          <p:nvPr/>
        </p:nvSpPr>
        <p:spPr bwMode="auto">
          <a:xfrm>
            <a:off x="7543800" y="2160588"/>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15</a:t>
            </a:r>
          </a:p>
        </p:txBody>
      </p:sp>
      <p:sp>
        <p:nvSpPr>
          <p:cNvPr id="53261" name="TextBox 12">
            <a:extLst>
              <a:ext uri="{FF2B5EF4-FFF2-40B4-BE49-F238E27FC236}">
                <a16:creationId xmlns:a16="http://schemas.microsoft.com/office/drawing/2014/main" id="{7DDA5901-3B0C-542A-5B3E-CB620FDF0F28}"/>
              </a:ext>
            </a:extLst>
          </p:cNvPr>
          <p:cNvSpPr txBox="1">
            <a:spLocks noChangeArrowheads="1"/>
          </p:cNvSpPr>
          <p:nvPr/>
        </p:nvSpPr>
        <p:spPr bwMode="auto">
          <a:xfrm>
            <a:off x="808038" y="1641475"/>
            <a:ext cx="1312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Distances…</a:t>
            </a:r>
          </a:p>
        </p:txBody>
      </p:sp>
      <p:sp>
        <p:nvSpPr>
          <p:cNvPr id="53262" name="TextBox 13">
            <a:extLst>
              <a:ext uri="{FF2B5EF4-FFF2-40B4-BE49-F238E27FC236}">
                <a16:creationId xmlns:a16="http://schemas.microsoft.com/office/drawing/2014/main" id="{9EECA7DA-4BFD-F30E-2818-AD3CC13D5188}"/>
              </a:ext>
            </a:extLst>
          </p:cNvPr>
          <p:cNvSpPr txBox="1">
            <a:spLocks noChangeArrowheads="1"/>
          </p:cNvSpPr>
          <p:nvPr/>
        </p:nvSpPr>
        <p:spPr bwMode="auto">
          <a:xfrm>
            <a:off x="1103313" y="2300288"/>
            <a:ext cx="1011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old unit of time</a:t>
            </a:r>
          </a:p>
        </p:txBody>
      </p:sp>
      <p:grpSp>
        <p:nvGrpSpPr>
          <p:cNvPr id="3" name="Group 30">
            <a:extLst>
              <a:ext uri="{FF2B5EF4-FFF2-40B4-BE49-F238E27FC236}">
                <a16:creationId xmlns:a16="http://schemas.microsoft.com/office/drawing/2014/main" id="{94C73311-851F-F85E-D792-E8EF4730E331}"/>
              </a:ext>
            </a:extLst>
          </p:cNvPr>
          <p:cNvGrpSpPr>
            <a:grpSpLocks/>
          </p:cNvGrpSpPr>
          <p:nvPr/>
        </p:nvGrpSpPr>
        <p:grpSpPr bwMode="auto">
          <a:xfrm>
            <a:off x="758825" y="4460875"/>
            <a:ext cx="7921625" cy="985838"/>
            <a:chOff x="758183" y="4460898"/>
            <a:chExt cx="7923010" cy="985695"/>
          </a:xfrm>
        </p:grpSpPr>
        <p:sp>
          <p:nvSpPr>
            <p:cNvPr id="29" name="Freeform 28">
              <a:extLst>
                <a:ext uri="{FF2B5EF4-FFF2-40B4-BE49-F238E27FC236}">
                  <a16:creationId xmlns:a16="http://schemas.microsoft.com/office/drawing/2014/main" id="{2D18A464-3B2A-9273-5956-06E16AB0B199}"/>
                </a:ext>
              </a:extLst>
            </p:cNvPr>
            <p:cNvSpPr/>
            <p:nvPr/>
          </p:nvSpPr>
          <p:spPr>
            <a:xfrm>
              <a:off x="758183" y="4473596"/>
              <a:ext cx="7923010" cy="972997"/>
            </a:xfrm>
            <a:custGeom>
              <a:avLst/>
              <a:gdLst>
                <a:gd name="connsiteX0" fmla="*/ 126364 w 7923010"/>
                <a:gd name="connsiteY0" fmla="*/ 0 h 973057"/>
                <a:gd name="connsiteX1" fmla="*/ 7923010 w 7923010"/>
                <a:gd name="connsiteY1" fmla="*/ 6318 h 973057"/>
                <a:gd name="connsiteX2" fmla="*/ 7809282 w 7923010"/>
                <a:gd name="connsiteY2" fmla="*/ 973057 h 973057"/>
                <a:gd name="connsiteX3" fmla="*/ 0 w 7923010"/>
                <a:gd name="connsiteY3" fmla="*/ 770863 h 973057"/>
                <a:gd name="connsiteX4" fmla="*/ 126364 w 7923010"/>
                <a:gd name="connsiteY4" fmla="*/ 0 h 97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3010" h="973057">
                  <a:moveTo>
                    <a:pt x="126364" y="0"/>
                  </a:moveTo>
                  <a:lnTo>
                    <a:pt x="7923010" y="6318"/>
                  </a:lnTo>
                  <a:lnTo>
                    <a:pt x="7809282" y="973057"/>
                  </a:lnTo>
                  <a:lnTo>
                    <a:pt x="0" y="770863"/>
                  </a:lnTo>
                  <a:lnTo>
                    <a:pt x="12636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65" name="TextBox 23">
              <a:extLst>
                <a:ext uri="{FF2B5EF4-FFF2-40B4-BE49-F238E27FC236}">
                  <a16:creationId xmlns:a16="http://schemas.microsoft.com/office/drawing/2014/main" id="{F237A8CC-6855-3A81-E681-3D52EE114CB3}"/>
                </a:ext>
              </a:extLst>
            </p:cNvPr>
            <p:cNvSpPr txBox="1">
              <a:spLocks noChangeArrowheads="1"/>
            </p:cNvSpPr>
            <p:nvPr/>
          </p:nvSpPr>
          <p:spPr bwMode="auto">
            <a:xfrm>
              <a:off x="2559773" y="446089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1</a:t>
              </a:r>
            </a:p>
          </p:txBody>
        </p:sp>
        <p:sp>
          <p:nvSpPr>
            <p:cNvPr id="53266" name="TextBox 24">
              <a:extLst>
                <a:ext uri="{FF2B5EF4-FFF2-40B4-BE49-F238E27FC236}">
                  <a16:creationId xmlns:a16="http://schemas.microsoft.com/office/drawing/2014/main" id="{1C39E4E1-7E27-1464-AC81-DB7686D00D93}"/>
                </a:ext>
              </a:extLst>
            </p:cNvPr>
            <p:cNvSpPr txBox="1">
              <a:spLocks noChangeArrowheads="1"/>
            </p:cNvSpPr>
            <p:nvPr/>
          </p:nvSpPr>
          <p:spPr bwMode="auto">
            <a:xfrm>
              <a:off x="4000320" y="446089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3</a:t>
              </a:r>
            </a:p>
          </p:txBody>
        </p:sp>
        <p:sp>
          <p:nvSpPr>
            <p:cNvPr id="53267" name="TextBox 25">
              <a:extLst>
                <a:ext uri="{FF2B5EF4-FFF2-40B4-BE49-F238E27FC236}">
                  <a16:creationId xmlns:a16="http://schemas.microsoft.com/office/drawing/2014/main" id="{A22686B7-9EDA-60FB-8209-E008BEECA4D6}"/>
                </a:ext>
              </a:extLst>
            </p:cNvPr>
            <p:cNvSpPr txBox="1">
              <a:spLocks noChangeArrowheads="1"/>
            </p:cNvSpPr>
            <p:nvPr/>
          </p:nvSpPr>
          <p:spPr bwMode="auto">
            <a:xfrm>
              <a:off x="5409276" y="446089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5</a:t>
              </a:r>
            </a:p>
          </p:txBody>
        </p:sp>
        <p:sp>
          <p:nvSpPr>
            <p:cNvPr id="53268" name="TextBox 26">
              <a:extLst>
                <a:ext uri="{FF2B5EF4-FFF2-40B4-BE49-F238E27FC236}">
                  <a16:creationId xmlns:a16="http://schemas.microsoft.com/office/drawing/2014/main" id="{A806D6AA-4C14-1C9C-42DB-1B67DECFE9E9}"/>
                </a:ext>
              </a:extLst>
            </p:cNvPr>
            <p:cNvSpPr txBox="1">
              <a:spLocks noChangeArrowheads="1"/>
            </p:cNvSpPr>
            <p:nvPr/>
          </p:nvSpPr>
          <p:spPr bwMode="auto">
            <a:xfrm>
              <a:off x="7191006" y="446089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7</a:t>
              </a:r>
            </a:p>
          </p:txBody>
        </p:sp>
        <p:sp>
          <p:nvSpPr>
            <p:cNvPr id="53269" name="TextBox 27">
              <a:extLst>
                <a:ext uri="{FF2B5EF4-FFF2-40B4-BE49-F238E27FC236}">
                  <a16:creationId xmlns:a16="http://schemas.microsoft.com/office/drawing/2014/main" id="{EF16F51D-EF6A-BA21-039F-A3BB78F8E530}"/>
                </a:ext>
              </a:extLst>
            </p:cNvPr>
            <p:cNvSpPr txBox="1">
              <a:spLocks noChangeArrowheads="1"/>
            </p:cNvSpPr>
            <p:nvPr/>
          </p:nvSpPr>
          <p:spPr bwMode="auto">
            <a:xfrm>
              <a:off x="1751045" y="4460898"/>
              <a:ext cx="531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EB03908-0838-F971-AA64-FE46F1C9A000}"/>
              </a:ext>
            </a:extLst>
          </p:cNvPr>
          <p:cNvSpPr/>
          <p:nvPr/>
        </p:nvSpPr>
        <p:spPr>
          <a:xfrm flipV="1">
            <a:off x="1920241" y="1648497"/>
            <a:ext cx="7100930" cy="2915982"/>
          </a:xfrm>
          <a:custGeom>
            <a:avLst/>
            <a:gdLst>
              <a:gd name="connsiteX0" fmla="*/ 114300 w 7132320"/>
              <a:gd name="connsiteY0" fmla="*/ 491490 h 1577340"/>
              <a:gd name="connsiteX1" fmla="*/ 7132320 w 7132320"/>
              <a:gd name="connsiteY1" fmla="*/ 0 h 1577340"/>
              <a:gd name="connsiteX2" fmla="*/ 7052310 w 7132320"/>
              <a:gd name="connsiteY2" fmla="*/ 1577340 h 1577340"/>
              <a:gd name="connsiteX3" fmla="*/ 0 w 7132320"/>
              <a:gd name="connsiteY3" fmla="*/ 1474470 h 1577340"/>
              <a:gd name="connsiteX4" fmla="*/ 114300 w 7132320"/>
              <a:gd name="connsiteY4" fmla="*/ 491490 h 157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2320" h="1577340">
                <a:moveTo>
                  <a:pt x="114300" y="491490"/>
                </a:moveTo>
                <a:lnTo>
                  <a:pt x="7132320" y="0"/>
                </a:lnTo>
                <a:lnTo>
                  <a:pt x="7052310" y="1577340"/>
                </a:lnTo>
                <a:lnTo>
                  <a:pt x="0" y="1474470"/>
                </a:lnTo>
                <a:lnTo>
                  <a:pt x="114300" y="491490"/>
                </a:lnTo>
                <a:close/>
              </a:path>
            </a:pathLst>
          </a:custGeom>
          <a:gradFill>
            <a:gsLst>
              <a:gs pos="0">
                <a:schemeClr val="accent1">
                  <a:lumMod val="5000"/>
                  <a:lumOff val="95000"/>
                </a:schemeClr>
              </a:gs>
              <a:gs pos="24000">
                <a:srgbClr val="C7DCFF"/>
              </a:gs>
              <a:gs pos="100000">
                <a:srgbClr val="C7D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2" name="Title 1">
            <a:extLst>
              <a:ext uri="{FF2B5EF4-FFF2-40B4-BE49-F238E27FC236}">
                <a16:creationId xmlns:a16="http://schemas.microsoft.com/office/drawing/2014/main" id="{9D4D44D7-1387-7548-A747-6651C425A6F3}"/>
              </a:ext>
            </a:extLst>
          </p:cNvPr>
          <p:cNvSpPr>
            <a:spLocks noGrp="1"/>
          </p:cNvSpPr>
          <p:nvPr>
            <p:ph type="title"/>
          </p:nvPr>
        </p:nvSpPr>
        <p:spPr/>
        <p:txBody>
          <a:bodyPr/>
          <a:lstStyle/>
          <a:p>
            <a:r>
              <a:rPr lang="en-US" altLang="en-US" sz="6000">
                <a:latin typeface="Times" pitchFamily="2" charset="0"/>
                <a:ea typeface="ＭＳ Ｐゴシック" panose="020B0600070205080204" pitchFamily="34" charset="-128"/>
                <a:cs typeface="Times" pitchFamily="2" charset="0"/>
              </a:rPr>
              <a:t>This Talk</a:t>
            </a:r>
          </a:p>
        </p:txBody>
      </p:sp>
      <p:sp>
        <p:nvSpPr>
          <p:cNvPr id="17414" name="Slide Number Placeholder 3">
            <a:extLst>
              <a:ext uri="{FF2B5EF4-FFF2-40B4-BE49-F238E27FC236}">
                <a16:creationId xmlns:a16="http://schemas.microsoft.com/office/drawing/2014/main" id="{2083ED09-C837-F641-B164-1EBAAFE7EE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2" charset="0"/>
                <a:ea typeface="ＭＳ Ｐゴシック" panose="020B0600070205080204" pitchFamily="34" charset="-128"/>
                <a:cs typeface="Times" pitchFamily="2" charset="0"/>
              </a:defRPr>
            </a:lvl1pPr>
            <a:lvl2pPr marL="742950" indent="-285750">
              <a:spcBef>
                <a:spcPct val="20000"/>
              </a:spcBef>
              <a:buFont typeface="Arial" panose="020B0604020202020204" pitchFamily="34" charset="0"/>
              <a:buChar char="–"/>
              <a:defRPr>
                <a:solidFill>
                  <a:schemeClr val="tx1"/>
                </a:solidFill>
                <a:latin typeface="Times" pitchFamily="2" charset="0"/>
                <a:ea typeface="ＭＳ Ｐゴシック" panose="020B0600070205080204" pitchFamily="34" charset="-128"/>
                <a:cs typeface="Times" pitchFamily="2" charset="0"/>
              </a:defRPr>
            </a:lvl2pPr>
            <a:lvl3pPr marL="1143000" indent="-228600">
              <a:spcBef>
                <a:spcPct val="20000"/>
              </a:spcBef>
              <a:buFont typeface="Arial" panose="020B0604020202020204" pitchFamily="34" charset="0"/>
              <a:buChar char="•"/>
              <a:defRPr sz="2400">
                <a:solidFill>
                  <a:schemeClr val="tx1"/>
                </a:solidFill>
                <a:latin typeface="Times" pitchFamily="2" charset="0"/>
                <a:ea typeface="ＭＳ Ｐゴシック" panose="020B0600070205080204" pitchFamily="34" charset="-128"/>
                <a:cs typeface="Times" pitchFamily="2" charset="0"/>
              </a:defRPr>
            </a:lvl3pPr>
            <a:lvl4pPr marL="1600200" indent="-228600">
              <a:spcBef>
                <a:spcPct val="20000"/>
              </a:spcBef>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4pPr>
            <a:lvl5pPr marL="2057400" indent="-228600">
              <a:spcBef>
                <a:spcPct val="20000"/>
              </a:spcBef>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9pPr>
          </a:lstStyle>
          <a:p>
            <a:pPr>
              <a:spcBef>
                <a:spcPct val="0"/>
              </a:spcBef>
              <a:buFontTx/>
              <a:buNone/>
            </a:pPr>
            <a:fld id="{EDC78990-DCFF-BB44-858F-50ED2F405DBB}" type="slidenum">
              <a:rPr lang="en-US" altLang="en-US">
                <a:solidFill>
                  <a:srgbClr val="898989"/>
                </a:solidFill>
              </a:rPr>
              <a:pPr>
                <a:spcBef>
                  <a:spcPct val="0"/>
                </a:spcBef>
                <a:buFontTx/>
                <a:buNone/>
              </a:pPr>
              <a:t>4</a:t>
            </a:fld>
            <a:endParaRPr lang="en-US" altLang="en-US">
              <a:solidFill>
                <a:srgbClr val="898989"/>
              </a:solidFill>
            </a:endParaRPr>
          </a:p>
        </p:txBody>
      </p:sp>
      <p:pic>
        <p:nvPicPr>
          <p:cNvPr id="24" name="Picture 23" descr="A person wearing glasses&#10;&#10;Description automatically generated with medium confidence">
            <a:extLst>
              <a:ext uri="{FF2B5EF4-FFF2-40B4-BE49-F238E27FC236}">
                <a16:creationId xmlns:a16="http://schemas.microsoft.com/office/drawing/2014/main" id="{5B7349F5-2FE3-AC38-B609-570F8849D889}"/>
              </a:ext>
            </a:extLst>
          </p:cNvPr>
          <p:cNvPicPr>
            <a:picLocks noChangeAspect="1"/>
          </p:cNvPicPr>
          <p:nvPr/>
        </p:nvPicPr>
        <p:blipFill>
          <a:blip r:embed="rId2"/>
          <a:stretch>
            <a:fillRect/>
          </a:stretch>
        </p:blipFill>
        <p:spPr>
          <a:xfrm>
            <a:off x="7635875" y="0"/>
            <a:ext cx="1119221" cy="1373859"/>
          </a:xfrm>
          <a:prstGeom prst="rect">
            <a:avLst/>
          </a:prstGeom>
        </p:spPr>
      </p:pic>
      <p:sp>
        <p:nvSpPr>
          <p:cNvPr id="2" name="TextBox 1">
            <a:extLst>
              <a:ext uri="{FF2B5EF4-FFF2-40B4-BE49-F238E27FC236}">
                <a16:creationId xmlns:a16="http://schemas.microsoft.com/office/drawing/2014/main" id="{0677B20A-A15C-486C-F1D3-1D4BC9165483}"/>
              </a:ext>
            </a:extLst>
          </p:cNvPr>
          <p:cNvSpPr txBox="1"/>
          <p:nvPr/>
        </p:nvSpPr>
        <p:spPr>
          <a:xfrm>
            <a:off x="2385838" y="1875871"/>
            <a:ext cx="2944845" cy="1877437"/>
          </a:xfrm>
          <a:prstGeom prst="rect">
            <a:avLst/>
          </a:prstGeom>
          <a:noFill/>
        </p:spPr>
        <p:txBody>
          <a:bodyPr wrap="square" rtlCol="0">
            <a:spAutoFit/>
          </a:bodyPr>
          <a:lstStyle/>
          <a:p>
            <a:r>
              <a:rPr lang="en-US" sz="3200" dirty="0">
                <a:latin typeface="Times"/>
                <a:cs typeface="Times"/>
              </a:rPr>
              <a:t>There are no</a:t>
            </a:r>
            <a:r>
              <a:rPr lang="en-US" sz="2800" dirty="0">
                <a:latin typeface="Times"/>
                <a:cs typeface="Times"/>
              </a:rPr>
              <a:t> universal rules of inductive inference.</a:t>
            </a:r>
          </a:p>
        </p:txBody>
      </p:sp>
      <p:sp>
        <p:nvSpPr>
          <p:cNvPr id="3" name="TextBox 2">
            <a:extLst>
              <a:ext uri="{FF2B5EF4-FFF2-40B4-BE49-F238E27FC236}">
                <a16:creationId xmlns:a16="http://schemas.microsoft.com/office/drawing/2014/main" id="{5A191BC3-1DEC-481B-CCCE-2590BB782BB5}"/>
              </a:ext>
            </a:extLst>
          </p:cNvPr>
          <p:cNvSpPr txBox="1"/>
          <p:nvPr/>
        </p:nvSpPr>
        <p:spPr>
          <a:xfrm>
            <a:off x="5330683" y="1875871"/>
            <a:ext cx="3690487" cy="1938992"/>
          </a:xfrm>
          <a:prstGeom prst="rect">
            <a:avLst/>
          </a:prstGeom>
          <a:noFill/>
        </p:spPr>
        <p:txBody>
          <a:bodyPr wrap="square" rtlCol="0">
            <a:spAutoFit/>
          </a:bodyPr>
          <a:lstStyle/>
          <a:p>
            <a:r>
              <a:rPr lang="en-US" sz="3200" dirty="0">
                <a:latin typeface="Times"/>
                <a:cs typeface="Times"/>
              </a:rPr>
              <a:t>All inductive inferences</a:t>
            </a:r>
            <a:r>
              <a:rPr lang="en-US" sz="2800" dirty="0">
                <a:latin typeface="Times"/>
                <a:cs typeface="Times"/>
              </a:rPr>
              <a:t> are warranted by facts that obtain locally only.</a:t>
            </a:r>
          </a:p>
        </p:txBody>
      </p:sp>
      <p:pic>
        <p:nvPicPr>
          <p:cNvPr id="16" name="Content Placeholder 7" descr="A picture containing application&#10;&#10;Description automatically generated">
            <a:extLst>
              <a:ext uri="{FF2B5EF4-FFF2-40B4-BE49-F238E27FC236}">
                <a16:creationId xmlns:a16="http://schemas.microsoft.com/office/drawing/2014/main" id="{954C4ABF-F0B8-CD55-5682-79824CE7E408}"/>
              </a:ext>
            </a:extLst>
          </p:cNvPr>
          <p:cNvPicPr>
            <a:picLocks noChangeAspect="1"/>
          </p:cNvPicPr>
          <p:nvPr/>
        </p:nvPicPr>
        <p:blipFill>
          <a:blip r:embed="rId3"/>
          <a:stretch>
            <a:fillRect/>
          </a:stretch>
        </p:blipFill>
        <p:spPr bwMode="auto">
          <a:xfrm>
            <a:off x="546242" y="1886902"/>
            <a:ext cx="1373998" cy="205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9">
            <a:extLst>
              <a:ext uri="{FF2B5EF4-FFF2-40B4-BE49-F238E27FC236}">
                <a16:creationId xmlns:a16="http://schemas.microsoft.com/office/drawing/2014/main" id="{AEB53A2D-6D57-DFF4-5E82-7DB1F6089C79}"/>
              </a:ext>
            </a:extLst>
          </p:cNvPr>
          <p:cNvSpPr>
            <a:spLocks noGrp="1"/>
          </p:cNvSpPr>
          <p:nvPr>
            <p:ph idx="1"/>
          </p:nvPr>
        </p:nvSpPr>
        <p:spPr/>
        <p:txBody>
          <a:bodyPr/>
          <a:lstStyle/>
          <a:p>
            <a:endParaRPr lang="en-US"/>
          </a:p>
        </p:txBody>
      </p:sp>
      <p:grpSp>
        <p:nvGrpSpPr>
          <p:cNvPr id="9" name="Group 8">
            <a:extLst>
              <a:ext uri="{FF2B5EF4-FFF2-40B4-BE49-F238E27FC236}">
                <a16:creationId xmlns:a16="http://schemas.microsoft.com/office/drawing/2014/main" id="{0234C4B6-0258-DDF0-7D99-285BA59CF02A}"/>
              </a:ext>
            </a:extLst>
          </p:cNvPr>
          <p:cNvGrpSpPr/>
          <p:nvPr/>
        </p:nvGrpSpPr>
        <p:grpSpPr>
          <a:xfrm>
            <a:off x="922867" y="4512733"/>
            <a:ext cx="2935393" cy="1559851"/>
            <a:chOff x="922867" y="4512733"/>
            <a:chExt cx="2935393" cy="1559851"/>
          </a:xfrm>
        </p:grpSpPr>
        <p:sp>
          <p:nvSpPr>
            <p:cNvPr id="8" name="Freeform 7">
              <a:extLst>
                <a:ext uri="{FF2B5EF4-FFF2-40B4-BE49-F238E27FC236}">
                  <a16:creationId xmlns:a16="http://schemas.microsoft.com/office/drawing/2014/main" id="{6523E296-5E6D-BE72-D3D2-301072DB20ED}"/>
                </a:ext>
              </a:extLst>
            </p:cNvPr>
            <p:cNvSpPr/>
            <p:nvPr/>
          </p:nvSpPr>
          <p:spPr>
            <a:xfrm>
              <a:off x="922867" y="4512733"/>
              <a:ext cx="914400" cy="1024467"/>
            </a:xfrm>
            <a:custGeom>
              <a:avLst/>
              <a:gdLst>
                <a:gd name="connsiteX0" fmla="*/ 59266 w 914400"/>
                <a:gd name="connsiteY0" fmla="*/ 0 h 1024467"/>
                <a:gd name="connsiteX1" fmla="*/ 914400 w 914400"/>
                <a:gd name="connsiteY1" fmla="*/ 59267 h 1024467"/>
                <a:gd name="connsiteX2" fmla="*/ 914400 w 914400"/>
                <a:gd name="connsiteY2" fmla="*/ 702734 h 1024467"/>
                <a:gd name="connsiteX3" fmla="*/ 0 w 914400"/>
                <a:gd name="connsiteY3" fmla="*/ 1024467 h 1024467"/>
                <a:gd name="connsiteX4" fmla="*/ 59266 w 914400"/>
                <a:gd name="connsiteY4" fmla="*/ 0 h 102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024467">
                  <a:moveTo>
                    <a:pt x="59266" y="0"/>
                  </a:moveTo>
                  <a:lnTo>
                    <a:pt x="914400" y="59267"/>
                  </a:lnTo>
                  <a:lnTo>
                    <a:pt x="914400" y="702734"/>
                  </a:lnTo>
                  <a:lnTo>
                    <a:pt x="0" y="1024467"/>
                  </a:lnTo>
                  <a:lnTo>
                    <a:pt x="59266" y="0"/>
                  </a:lnTo>
                  <a:close/>
                </a:path>
              </a:pathLst>
            </a:custGeom>
            <a:solidFill>
              <a:srgbClr val="C7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1D1703-2EB4-78E9-7F77-DE2071525005}"/>
                </a:ext>
              </a:extLst>
            </p:cNvPr>
            <p:cNvSpPr txBox="1"/>
            <p:nvPr/>
          </p:nvSpPr>
          <p:spPr>
            <a:xfrm>
              <a:off x="1044669" y="4564479"/>
              <a:ext cx="2813591" cy="1508105"/>
            </a:xfrm>
            <a:prstGeom prst="rect">
              <a:avLst/>
            </a:prstGeom>
            <a:noFill/>
          </p:spPr>
          <p:txBody>
            <a:bodyPr wrap="none" rtlCol="0">
              <a:spAutoFit/>
            </a:bodyPr>
            <a:lstStyle/>
            <a:p>
              <a:r>
                <a:rPr lang="en-US" sz="3600" dirty="0">
                  <a:latin typeface="Times"/>
                  <a:cs typeface="Times"/>
                </a:rPr>
                <a:t>Examples</a:t>
              </a:r>
            </a:p>
            <a:p>
              <a:r>
                <a:rPr lang="en-US" sz="2800" dirty="0">
                  <a:latin typeface="Times"/>
                  <a:cs typeface="Times"/>
                </a:rPr>
                <a:t>Curie and Radium</a:t>
              </a:r>
            </a:p>
            <a:p>
              <a:r>
                <a:rPr lang="en-US" sz="2800" dirty="0">
                  <a:latin typeface="Times"/>
                  <a:cs typeface="Times"/>
                </a:rPr>
                <a:t>1, 3, 5, 7, …</a:t>
              </a:r>
            </a:p>
          </p:txBody>
        </p:sp>
      </p:grpSp>
      <p:grpSp>
        <p:nvGrpSpPr>
          <p:cNvPr id="10" name="Group 9">
            <a:extLst>
              <a:ext uri="{FF2B5EF4-FFF2-40B4-BE49-F238E27FC236}">
                <a16:creationId xmlns:a16="http://schemas.microsoft.com/office/drawing/2014/main" id="{1DC700F0-BF53-4673-9416-B6D90D489226}"/>
              </a:ext>
            </a:extLst>
          </p:cNvPr>
          <p:cNvGrpSpPr/>
          <p:nvPr/>
        </p:nvGrpSpPr>
        <p:grpSpPr>
          <a:xfrm>
            <a:off x="4055534" y="4467961"/>
            <a:ext cx="3733799" cy="1077218"/>
            <a:chOff x="4055534" y="4467961"/>
            <a:chExt cx="3733799" cy="1077218"/>
          </a:xfrm>
        </p:grpSpPr>
        <p:sp>
          <p:nvSpPr>
            <p:cNvPr id="21" name="Freeform 20">
              <a:extLst>
                <a:ext uri="{FF2B5EF4-FFF2-40B4-BE49-F238E27FC236}">
                  <a16:creationId xmlns:a16="http://schemas.microsoft.com/office/drawing/2014/main" id="{92CC813A-E954-E5EE-B118-3CB7689F6D13}"/>
                </a:ext>
              </a:extLst>
            </p:cNvPr>
            <p:cNvSpPr/>
            <p:nvPr/>
          </p:nvSpPr>
          <p:spPr>
            <a:xfrm>
              <a:off x="4055534" y="4470400"/>
              <a:ext cx="914400" cy="1024467"/>
            </a:xfrm>
            <a:custGeom>
              <a:avLst/>
              <a:gdLst>
                <a:gd name="connsiteX0" fmla="*/ 59266 w 914400"/>
                <a:gd name="connsiteY0" fmla="*/ 0 h 1024467"/>
                <a:gd name="connsiteX1" fmla="*/ 914400 w 914400"/>
                <a:gd name="connsiteY1" fmla="*/ 59267 h 1024467"/>
                <a:gd name="connsiteX2" fmla="*/ 914400 w 914400"/>
                <a:gd name="connsiteY2" fmla="*/ 702734 h 1024467"/>
                <a:gd name="connsiteX3" fmla="*/ 0 w 914400"/>
                <a:gd name="connsiteY3" fmla="*/ 1024467 h 1024467"/>
                <a:gd name="connsiteX4" fmla="*/ 59266 w 914400"/>
                <a:gd name="connsiteY4" fmla="*/ 0 h 102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024467">
                  <a:moveTo>
                    <a:pt x="59266" y="0"/>
                  </a:moveTo>
                  <a:lnTo>
                    <a:pt x="914400" y="59267"/>
                  </a:lnTo>
                  <a:lnTo>
                    <a:pt x="914400" y="702734"/>
                  </a:lnTo>
                  <a:lnTo>
                    <a:pt x="0" y="1024467"/>
                  </a:lnTo>
                  <a:lnTo>
                    <a:pt x="59266" y="0"/>
                  </a:lnTo>
                  <a:close/>
                </a:path>
              </a:pathLst>
            </a:custGeom>
            <a:solidFill>
              <a:srgbClr val="C7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1DB99D8-EFCD-AC2D-E286-B2D624BCF674}"/>
                </a:ext>
              </a:extLst>
            </p:cNvPr>
            <p:cNvSpPr txBox="1"/>
            <p:nvPr/>
          </p:nvSpPr>
          <p:spPr>
            <a:xfrm>
              <a:off x="4196807" y="4467961"/>
              <a:ext cx="3592526" cy="1077218"/>
            </a:xfrm>
            <a:prstGeom prst="rect">
              <a:avLst/>
            </a:prstGeom>
            <a:noFill/>
          </p:spPr>
          <p:txBody>
            <a:bodyPr wrap="square" rtlCol="0">
              <a:spAutoFit/>
            </a:bodyPr>
            <a:lstStyle/>
            <a:p>
              <a:r>
                <a:rPr lang="en-US" sz="3600" dirty="0">
                  <a:latin typeface="Times"/>
                  <a:cs typeface="Times"/>
                </a:rPr>
                <a:t>General argument</a:t>
              </a:r>
            </a:p>
            <a:p>
              <a:r>
                <a:rPr lang="en-US" sz="2800" dirty="0">
                  <a:latin typeface="Times"/>
                  <a:cs typeface="Times"/>
                </a:rPr>
                <a:t>for the material theory.</a:t>
              </a:r>
            </a:p>
          </p:txBody>
        </p:sp>
      </p:grpSp>
    </p:spTree>
    <p:extLst>
      <p:ext uri="{BB962C8B-B14F-4D97-AF65-F5344CB8AC3E}">
        <p14:creationId xmlns:p14="http://schemas.microsoft.com/office/powerpoint/2010/main" val="20436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a:extLst>
              <a:ext uri="{FF2B5EF4-FFF2-40B4-BE49-F238E27FC236}">
                <a16:creationId xmlns:a16="http://schemas.microsoft.com/office/drawing/2014/main" id="{D4E0EC7C-11E7-F2D8-2A40-5958000B0A88}"/>
              </a:ext>
            </a:extLst>
          </p:cNvPr>
          <p:cNvGrpSpPr>
            <a:grpSpLocks/>
          </p:cNvGrpSpPr>
          <p:nvPr/>
        </p:nvGrpSpPr>
        <p:grpSpPr bwMode="auto">
          <a:xfrm>
            <a:off x="238125" y="2109788"/>
            <a:ext cx="7842250" cy="2098675"/>
            <a:chOff x="237603" y="2110396"/>
            <a:chExt cx="7843362" cy="2097761"/>
          </a:xfrm>
        </p:grpSpPr>
        <p:sp>
          <p:nvSpPr>
            <p:cNvPr id="19" name="Freeform 18">
              <a:extLst>
                <a:ext uri="{FF2B5EF4-FFF2-40B4-BE49-F238E27FC236}">
                  <a16:creationId xmlns:a16="http://schemas.microsoft.com/office/drawing/2014/main" id="{25DD1552-CBE6-C141-8406-1C17794A87A2}"/>
                </a:ext>
              </a:extLst>
            </p:cNvPr>
            <p:cNvSpPr/>
            <p:nvPr/>
          </p:nvSpPr>
          <p:spPr>
            <a:xfrm>
              <a:off x="6740925" y="2110396"/>
              <a:ext cx="1340040"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Freeform 15">
              <a:extLst>
                <a:ext uri="{FF2B5EF4-FFF2-40B4-BE49-F238E27FC236}">
                  <a16:creationId xmlns:a16="http://schemas.microsoft.com/office/drawing/2014/main" id="{A4CF625A-309E-6614-8E14-E435E1C51954}"/>
                </a:ext>
              </a:extLst>
            </p:cNvPr>
            <p:cNvSpPr/>
            <p:nvPr/>
          </p:nvSpPr>
          <p:spPr>
            <a:xfrm>
              <a:off x="2596963" y="2173868"/>
              <a:ext cx="998680"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Freeform 16">
              <a:extLst>
                <a:ext uri="{FF2B5EF4-FFF2-40B4-BE49-F238E27FC236}">
                  <a16:creationId xmlns:a16="http://schemas.microsoft.com/office/drawing/2014/main" id="{83D58724-5698-7ADE-2914-64E0BB603B73}"/>
                </a:ext>
              </a:extLst>
            </p:cNvPr>
            <p:cNvSpPr/>
            <p:nvPr/>
          </p:nvSpPr>
          <p:spPr>
            <a:xfrm>
              <a:off x="3841739" y="2123090"/>
              <a:ext cx="1225724"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Freeform 17">
              <a:extLst>
                <a:ext uri="{FF2B5EF4-FFF2-40B4-BE49-F238E27FC236}">
                  <a16:creationId xmlns:a16="http://schemas.microsoft.com/office/drawing/2014/main" id="{04926759-6BCA-32D7-549D-87DA8475FD7D}"/>
                </a:ext>
              </a:extLst>
            </p:cNvPr>
            <p:cNvSpPr/>
            <p:nvPr/>
          </p:nvSpPr>
          <p:spPr>
            <a:xfrm>
              <a:off x="5143674" y="2110396"/>
              <a:ext cx="1332102"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98" name="TextBox 14">
              <a:extLst>
                <a:ext uri="{FF2B5EF4-FFF2-40B4-BE49-F238E27FC236}">
                  <a16:creationId xmlns:a16="http://schemas.microsoft.com/office/drawing/2014/main" id="{E6325306-B6FD-1F0B-5336-C582A210FC0C}"/>
                </a:ext>
              </a:extLst>
            </p:cNvPr>
            <p:cNvSpPr txBox="1">
              <a:spLocks noChangeArrowheads="1"/>
            </p:cNvSpPr>
            <p:nvPr/>
          </p:nvSpPr>
          <p:spPr bwMode="auto">
            <a:xfrm>
              <a:off x="237603" y="3203506"/>
              <a:ext cx="17880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new unit of time</a:t>
              </a:r>
            </a:p>
            <a:p>
              <a:pPr algn="r" eaLnBrk="1" hangingPunct="1"/>
              <a:r>
                <a:rPr lang="en-US" altLang="en-US" sz="1800">
                  <a:latin typeface="Times" pitchFamily="2" charset="0"/>
                </a:rPr>
                <a:t>= 2 x old unit of time</a:t>
              </a:r>
            </a:p>
          </p:txBody>
        </p:sp>
        <p:sp>
          <p:nvSpPr>
            <p:cNvPr id="54299" name="TextBox 19">
              <a:extLst>
                <a:ext uri="{FF2B5EF4-FFF2-40B4-BE49-F238E27FC236}">
                  <a16:creationId xmlns:a16="http://schemas.microsoft.com/office/drawing/2014/main" id="{87269089-208D-278E-093A-A7F53EBEC9DE}"/>
                </a:ext>
              </a:extLst>
            </p:cNvPr>
            <p:cNvSpPr txBox="1">
              <a:spLocks noChangeArrowheads="1"/>
            </p:cNvSpPr>
            <p:nvPr/>
          </p:nvSpPr>
          <p:spPr bwMode="auto">
            <a:xfrm>
              <a:off x="2900955" y="3317240"/>
              <a:ext cx="492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3</a:t>
              </a:r>
            </a:p>
          </p:txBody>
        </p:sp>
        <p:sp>
          <p:nvSpPr>
            <p:cNvPr id="54300" name="TextBox 20">
              <a:extLst>
                <a:ext uri="{FF2B5EF4-FFF2-40B4-BE49-F238E27FC236}">
                  <a16:creationId xmlns:a16="http://schemas.microsoft.com/office/drawing/2014/main" id="{D44ACD2C-4DA0-DA79-8F45-B00D7FE0B20D}"/>
                </a:ext>
              </a:extLst>
            </p:cNvPr>
            <p:cNvSpPr txBox="1">
              <a:spLocks noChangeArrowheads="1"/>
            </p:cNvSpPr>
            <p:nvPr/>
          </p:nvSpPr>
          <p:spPr bwMode="auto">
            <a:xfrm>
              <a:off x="4278320" y="3317240"/>
              <a:ext cx="492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7</a:t>
              </a:r>
            </a:p>
          </p:txBody>
        </p:sp>
        <p:sp>
          <p:nvSpPr>
            <p:cNvPr id="54301" name="TextBox 21">
              <a:extLst>
                <a:ext uri="{FF2B5EF4-FFF2-40B4-BE49-F238E27FC236}">
                  <a16:creationId xmlns:a16="http://schemas.microsoft.com/office/drawing/2014/main" id="{C94A89CA-9135-74DA-22A3-89178B733AD7}"/>
                </a:ext>
              </a:extLst>
            </p:cNvPr>
            <p:cNvSpPr txBox="1">
              <a:spLocks noChangeArrowheads="1"/>
            </p:cNvSpPr>
            <p:nvPr/>
          </p:nvSpPr>
          <p:spPr bwMode="auto">
            <a:xfrm>
              <a:off x="5491412" y="3323558"/>
              <a:ext cx="777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11</a:t>
              </a:r>
            </a:p>
          </p:txBody>
        </p:sp>
        <p:sp>
          <p:nvSpPr>
            <p:cNvPr id="54302" name="TextBox 22">
              <a:extLst>
                <a:ext uri="{FF2B5EF4-FFF2-40B4-BE49-F238E27FC236}">
                  <a16:creationId xmlns:a16="http://schemas.microsoft.com/office/drawing/2014/main" id="{0F66E452-579E-9E3A-7A28-FE1475CE872C}"/>
                </a:ext>
              </a:extLst>
            </p:cNvPr>
            <p:cNvSpPr txBox="1">
              <a:spLocks noChangeArrowheads="1"/>
            </p:cNvSpPr>
            <p:nvPr/>
          </p:nvSpPr>
          <p:spPr bwMode="auto">
            <a:xfrm>
              <a:off x="7127823" y="3310921"/>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15</a:t>
              </a:r>
            </a:p>
          </p:txBody>
        </p:sp>
      </p:grpSp>
      <p:sp>
        <p:nvSpPr>
          <p:cNvPr id="54274" name="Title 1">
            <a:extLst>
              <a:ext uri="{FF2B5EF4-FFF2-40B4-BE49-F238E27FC236}">
                <a16:creationId xmlns:a16="http://schemas.microsoft.com/office/drawing/2014/main" id="{82277E01-AF5C-27AD-2D75-55A20A99E116}"/>
              </a:ext>
            </a:extLst>
          </p:cNvPr>
          <p:cNvSpPr>
            <a:spLocks noGrp="1"/>
          </p:cNvSpPr>
          <p:nvPr>
            <p:ph type="title"/>
          </p:nvPr>
        </p:nvSpPr>
        <p:spPr>
          <a:xfrm>
            <a:off x="0" y="274638"/>
            <a:ext cx="8466138" cy="1003300"/>
          </a:xfrm>
        </p:spPr>
        <p:txBody>
          <a:bodyPr/>
          <a:lstStyle/>
          <a:p>
            <a:pPr algn="r"/>
            <a:r>
              <a:rPr lang="en-US" altLang="en-US">
                <a:latin typeface="Times" pitchFamily="2" charset="0"/>
                <a:ea typeface="ＭＳ Ｐゴシック" panose="020B0600070205080204" pitchFamily="34" charset="-128"/>
              </a:rPr>
              <a:t>Almost NO OTHER rule is invariant</a:t>
            </a:r>
            <a:br>
              <a:rPr lang="en-US" altLang="en-US">
                <a:latin typeface="Times" pitchFamily="2" charset="0"/>
                <a:ea typeface="ＭＳ Ｐゴシック" panose="020B0600070205080204" pitchFamily="34" charset="-128"/>
              </a:rPr>
            </a:br>
            <a:r>
              <a:rPr lang="en-US" altLang="en-US" sz="4000">
                <a:latin typeface="Times" pitchFamily="2" charset="0"/>
                <a:ea typeface="ＭＳ Ｐゴシック" panose="020B0600070205080204" pitchFamily="34" charset="-128"/>
              </a:rPr>
              <a:t>under </a:t>
            </a:r>
            <a:r>
              <a:rPr lang="en-US" altLang="en-US" sz="3600">
                <a:latin typeface="Times" pitchFamily="2" charset="0"/>
                <a:ea typeface="ＭＳ Ｐゴシック" panose="020B0600070205080204" pitchFamily="34" charset="-128"/>
              </a:rPr>
              <a:t>change </a:t>
            </a:r>
            <a:r>
              <a:rPr lang="en-US" altLang="en-US" sz="3200">
                <a:latin typeface="Times" pitchFamily="2" charset="0"/>
                <a:ea typeface="ＭＳ Ｐゴシック" panose="020B0600070205080204" pitchFamily="34" charset="-128"/>
              </a:rPr>
              <a:t>of unit of time</a:t>
            </a:r>
            <a:endParaRPr lang="en-US" altLang="en-US" sz="3600">
              <a:latin typeface="Times" pitchFamily="2" charset="0"/>
              <a:ea typeface="ＭＳ Ｐゴシック" panose="020B0600070205080204" pitchFamily="34" charset="-128"/>
            </a:endParaRPr>
          </a:p>
        </p:txBody>
      </p:sp>
      <p:sp>
        <p:nvSpPr>
          <p:cNvPr id="54275" name="Content Placeholder 2">
            <a:extLst>
              <a:ext uri="{FF2B5EF4-FFF2-40B4-BE49-F238E27FC236}">
                <a16:creationId xmlns:a16="http://schemas.microsoft.com/office/drawing/2014/main" id="{E18D1DDC-505B-5820-A09D-925619DB6112}"/>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4276" name="Slide Number Placeholder 3">
            <a:extLst>
              <a:ext uri="{FF2B5EF4-FFF2-40B4-BE49-F238E27FC236}">
                <a16:creationId xmlns:a16="http://schemas.microsoft.com/office/drawing/2014/main" id="{7FEB4253-FFAD-9685-EF1D-24E1D993A3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4DBBD61-9E53-754B-A44C-FED92631DB1D}" type="slidenum">
              <a:rPr lang="en-US" altLang="en-US" sz="1200">
                <a:solidFill>
                  <a:srgbClr val="898989"/>
                </a:solidFill>
                <a:latin typeface="Times" pitchFamily="2" charset="0"/>
              </a:rPr>
              <a:pPr eaLnBrk="1" hangingPunct="1"/>
              <a:t>40</a:t>
            </a:fld>
            <a:endParaRPr lang="en-US" altLang="en-US" sz="1200">
              <a:solidFill>
                <a:srgbClr val="898989"/>
              </a:solidFill>
              <a:latin typeface="Times" pitchFamily="2" charset="0"/>
            </a:endParaRPr>
          </a:p>
        </p:txBody>
      </p:sp>
      <p:sp>
        <p:nvSpPr>
          <p:cNvPr id="54277" name="TextBox 4">
            <a:extLst>
              <a:ext uri="{FF2B5EF4-FFF2-40B4-BE49-F238E27FC236}">
                <a16:creationId xmlns:a16="http://schemas.microsoft.com/office/drawing/2014/main" id="{DAF4341C-5430-31E9-F8AD-BD359006D580}"/>
              </a:ext>
            </a:extLst>
          </p:cNvPr>
          <p:cNvSpPr txBox="1">
            <a:spLocks noChangeArrowheads="1"/>
          </p:cNvSpPr>
          <p:nvPr/>
        </p:nvSpPr>
        <p:spPr bwMode="auto">
          <a:xfrm>
            <a:off x="24765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a:t>
            </a:r>
          </a:p>
        </p:txBody>
      </p:sp>
      <p:sp>
        <p:nvSpPr>
          <p:cNvPr id="54278" name="TextBox 5">
            <a:extLst>
              <a:ext uri="{FF2B5EF4-FFF2-40B4-BE49-F238E27FC236}">
                <a16:creationId xmlns:a16="http://schemas.microsoft.com/office/drawing/2014/main" id="{AC247FE5-3768-6C6D-6C33-1EC071002B07}"/>
              </a:ext>
            </a:extLst>
          </p:cNvPr>
          <p:cNvSpPr txBox="1">
            <a:spLocks noChangeArrowheads="1"/>
          </p:cNvSpPr>
          <p:nvPr/>
        </p:nvSpPr>
        <p:spPr bwMode="auto">
          <a:xfrm>
            <a:off x="32004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2</a:t>
            </a:r>
          </a:p>
        </p:txBody>
      </p:sp>
      <p:sp>
        <p:nvSpPr>
          <p:cNvPr id="54279" name="TextBox 6">
            <a:extLst>
              <a:ext uri="{FF2B5EF4-FFF2-40B4-BE49-F238E27FC236}">
                <a16:creationId xmlns:a16="http://schemas.microsoft.com/office/drawing/2014/main" id="{AF4F9E85-B4A4-B5A2-6287-1434146CF97B}"/>
              </a:ext>
            </a:extLst>
          </p:cNvPr>
          <p:cNvSpPr txBox="1">
            <a:spLocks noChangeArrowheads="1"/>
          </p:cNvSpPr>
          <p:nvPr/>
        </p:nvSpPr>
        <p:spPr bwMode="auto">
          <a:xfrm>
            <a:off x="39243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3</a:t>
            </a:r>
          </a:p>
        </p:txBody>
      </p:sp>
      <p:sp>
        <p:nvSpPr>
          <p:cNvPr id="54280" name="TextBox 7">
            <a:extLst>
              <a:ext uri="{FF2B5EF4-FFF2-40B4-BE49-F238E27FC236}">
                <a16:creationId xmlns:a16="http://schemas.microsoft.com/office/drawing/2014/main" id="{E0BF1BEA-D0BA-2E95-666C-10070D187F28}"/>
              </a:ext>
            </a:extLst>
          </p:cNvPr>
          <p:cNvSpPr txBox="1">
            <a:spLocks noChangeArrowheads="1"/>
          </p:cNvSpPr>
          <p:nvPr/>
        </p:nvSpPr>
        <p:spPr bwMode="auto">
          <a:xfrm>
            <a:off x="46482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4</a:t>
            </a:r>
          </a:p>
        </p:txBody>
      </p:sp>
      <p:sp>
        <p:nvSpPr>
          <p:cNvPr id="54281" name="TextBox 8">
            <a:extLst>
              <a:ext uri="{FF2B5EF4-FFF2-40B4-BE49-F238E27FC236}">
                <a16:creationId xmlns:a16="http://schemas.microsoft.com/office/drawing/2014/main" id="{1481F2CA-BB9B-A567-4407-FEAC68A79909}"/>
              </a:ext>
            </a:extLst>
          </p:cNvPr>
          <p:cNvSpPr txBox="1">
            <a:spLocks noChangeArrowheads="1"/>
          </p:cNvSpPr>
          <p:nvPr/>
        </p:nvSpPr>
        <p:spPr bwMode="auto">
          <a:xfrm>
            <a:off x="53721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5</a:t>
            </a:r>
          </a:p>
        </p:txBody>
      </p:sp>
      <p:sp>
        <p:nvSpPr>
          <p:cNvPr id="54282" name="TextBox 9">
            <a:extLst>
              <a:ext uri="{FF2B5EF4-FFF2-40B4-BE49-F238E27FC236}">
                <a16:creationId xmlns:a16="http://schemas.microsoft.com/office/drawing/2014/main" id="{D461AB6E-05B2-794F-7C94-CEF63435D0AF}"/>
              </a:ext>
            </a:extLst>
          </p:cNvPr>
          <p:cNvSpPr txBox="1">
            <a:spLocks noChangeArrowheads="1"/>
          </p:cNvSpPr>
          <p:nvPr/>
        </p:nvSpPr>
        <p:spPr bwMode="auto">
          <a:xfrm>
            <a:off x="60960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6</a:t>
            </a:r>
          </a:p>
        </p:txBody>
      </p:sp>
      <p:sp>
        <p:nvSpPr>
          <p:cNvPr id="54283" name="TextBox 10">
            <a:extLst>
              <a:ext uri="{FF2B5EF4-FFF2-40B4-BE49-F238E27FC236}">
                <a16:creationId xmlns:a16="http://schemas.microsoft.com/office/drawing/2014/main" id="{6EFF1308-5F02-E9DD-76FB-2E8F09EE95B4}"/>
              </a:ext>
            </a:extLst>
          </p:cNvPr>
          <p:cNvSpPr txBox="1">
            <a:spLocks noChangeArrowheads="1"/>
          </p:cNvSpPr>
          <p:nvPr/>
        </p:nvSpPr>
        <p:spPr bwMode="auto">
          <a:xfrm>
            <a:off x="68199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7</a:t>
            </a:r>
          </a:p>
        </p:txBody>
      </p:sp>
      <p:sp>
        <p:nvSpPr>
          <p:cNvPr id="54284" name="TextBox 11">
            <a:extLst>
              <a:ext uri="{FF2B5EF4-FFF2-40B4-BE49-F238E27FC236}">
                <a16:creationId xmlns:a16="http://schemas.microsoft.com/office/drawing/2014/main" id="{43A6F80C-EC97-B790-BAB2-2A725A55F0D8}"/>
              </a:ext>
            </a:extLst>
          </p:cNvPr>
          <p:cNvSpPr txBox="1">
            <a:spLocks noChangeArrowheads="1"/>
          </p:cNvSpPr>
          <p:nvPr/>
        </p:nvSpPr>
        <p:spPr bwMode="auto">
          <a:xfrm>
            <a:off x="75438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8</a:t>
            </a:r>
          </a:p>
        </p:txBody>
      </p:sp>
      <p:sp>
        <p:nvSpPr>
          <p:cNvPr id="54285" name="TextBox 12">
            <a:extLst>
              <a:ext uri="{FF2B5EF4-FFF2-40B4-BE49-F238E27FC236}">
                <a16:creationId xmlns:a16="http://schemas.microsoft.com/office/drawing/2014/main" id="{089ED75D-CC63-8CE3-F7BA-2AE5D64DEC07}"/>
              </a:ext>
            </a:extLst>
          </p:cNvPr>
          <p:cNvSpPr txBox="1">
            <a:spLocks noChangeArrowheads="1"/>
          </p:cNvSpPr>
          <p:nvPr/>
        </p:nvSpPr>
        <p:spPr bwMode="auto">
          <a:xfrm>
            <a:off x="808038" y="1641475"/>
            <a:ext cx="1312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Distances…</a:t>
            </a:r>
          </a:p>
        </p:txBody>
      </p:sp>
      <p:sp>
        <p:nvSpPr>
          <p:cNvPr id="54286" name="TextBox 13">
            <a:extLst>
              <a:ext uri="{FF2B5EF4-FFF2-40B4-BE49-F238E27FC236}">
                <a16:creationId xmlns:a16="http://schemas.microsoft.com/office/drawing/2014/main" id="{9506D8ED-A0B1-47A6-94C1-BF422EC35568}"/>
              </a:ext>
            </a:extLst>
          </p:cNvPr>
          <p:cNvSpPr txBox="1">
            <a:spLocks noChangeArrowheads="1"/>
          </p:cNvSpPr>
          <p:nvPr/>
        </p:nvSpPr>
        <p:spPr bwMode="auto">
          <a:xfrm>
            <a:off x="1103313" y="2300288"/>
            <a:ext cx="1011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old unit of time</a:t>
            </a:r>
          </a:p>
        </p:txBody>
      </p:sp>
      <p:grpSp>
        <p:nvGrpSpPr>
          <p:cNvPr id="3" name="Group 30">
            <a:extLst>
              <a:ext uri="{FF2B5EF4-FFF2-40B4-BE49-F238E27FC236}">
                <a16:creationId xmlns:a16="http://schemas.microsoft.com/office/drawing/2014/main" id="{C3C4D5D0-635F-9672-D624-6B0089EC47E3}"/>
              </a:ext>
            </a:extLst>
          </p:cNvPr>
          <p:cNvGrpSpPr>
            <a:grpSpLocks/>
          </p:cNvGrpSpPr>
          <p:nvPr/>
        </p:nvGrpSpPr>
        <p:grpSpPr bwMode="auto">
          <a:xfrm>
            <a:off x="758825" y="4460875"/>
            <a:ext cx="7921625" cy="985838"/>
            <a:chOff x="758183" y="4460898"/>
            <a:chExt cx="7923010" cy="985695"/>
          </a:xfrm>
        </p:grpSpPr>
        <p:sp>
          <p:nvSpPr>
            <p:cNvPr id="29" name="Freeform 28">
              <a:extLst>
                <a:ext uri="{FF2B5EF4-FFF2-40B4-BE49-F238E27FC236}">
                  <a16:creationId xmlns:a16="http://schemas.microsoft.com/office/drawing/2014/main" id="{67E60174-9628-00CE-181D-F0028528E78F}"/>
                </a:ext>
              </a:extLst>
            </p:cNvPr>
            <p:cNvSpPr/>
            <p:nvPr/>
          </p:nvSpPr>
          <p:spPr>
            <a:xfrm>
              <a:off x="758183" y="4473596"/>
              <a:ext cx="7923010" cy="972997"/>
            </a:xfrm>
            <a:custGeom>
              <a:avLst/>
              <a:gdLst>
                <a:gd name="connsiteX0" fmla="*/ 126364 w 7923010"/>
                <a:gd name="connsiteY0" fmla="*/ 0 h 973057"/>
                <a:gd name="connsiteX1" fmla="*/ 7923010 w 7923010"/>
                <a:gd name="connsiteY1" fmla="*/ 6318 h 973057"/>
                <a:gd name="connsiteX2" fmla="*/ 7809282 w 7923010"/>
                <a:gd name="connsiteY2" fmla="*/ 973057 h 973057"/>
                <a:gd name="connsiteX3" fmla="*/ 0 w 7923010"/>
                <a:gd name="connsiteY3" fmla="*/ 770863 h 973057"/>
                <a:gd name="connsiteX4" fmla="*/ 126364 w 7923010"/>
                <a:gd name="connsiteY4" fmla="*/ 0 h 97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3010" h="973057">
                  <a:moveTo>
                    <a:pt x="126364" y="0"/>
                  </a:moveTo>
                  <a:lnTo>
                    <a:pt x="7923010" y="6318"/>
                  </a:lnTo>
                  <a:lnTo>
                    <a:pt x="7809282" y="973057"/>
                  </a:lnTo>
                  <a:lnTo>
                    <a:pt x="0" y="770863"/>
                  </a:lnTo>
                  <a:lnTo>
                    <a:pt x="12636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89" name="TextBox 23">
              <a:extLst>
                <a:ext uri="{FF2B5EF4-FFF2-40B4-BE49-F238E27FC236}">
                  <a16:creationId xmlns:a16="http://schemas.microsoft.com/office/drawing/2014/main" id="{025CAC8B-5D22-5408-1424-B7AD68D445DC}"/>
                </a:ext>
              </a:extLst>
            </p:cNvPr>
            <p:cNvSpPr txBox="1">
              <a:spLocks noChangeArrowheads="1"/>
            </p:cNvSpPr>
            <p:nvPr/>
          </p:nvSpPr>
          <p:spPr bwMode="auto">
            <a:xfrm>
              <a:off x="2559773" y="4460898"/>
              <a:ext cx="1056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1</a:t>
              </a:r>
              <a:r>
                <a:rPr lang="en-US" altLang="en-US">
                  <a:solidFill>
                    <a:srgbClr val="FF0000"/>
                  </a:solidFill>
                  <a:latin typeface="Times" pitchFamily="2" charset="0"/>
                </a:rPr>
                <a:t>-1</a:t>
              </a:r>
              <a:endParaRPr lang="en-US" altLang="en-US" sz="4800">
                <a:solidFill>
                  <a:srgbClr val="FF0000"/>
                </a:solidFill>
                <a:latin typeface="Times" pitchFamily="2" charset="0"/>
              </a:endParaRPr>
            </a:p>
          </p:txBody>
        </p:sp>
        <p:sp>
          <p:nvSpPr>
            <p:cNvPr id="54290" name="TextBox 24">
              <a:extLst>
                <a:ext uri="{FF2B5EF4-FFF2-40B4-BE49-F238E27FC236}">
                  <a16:creationId xmlns:a16="http://schemas.microsoft.com/office/drawing/2014/main" id="{FEC19A34-0930-AF15-2DCB-9145AB321F11}"/>
                </a:ext>
              </a:extLst>
            </p:cNvPr>
            <p:cNvSpPr txBox="1">
              <a:spLocks noChangeArrowheads="1"/>
            </p:cNvSpPr>
            <p:nvPr/>
          </p:nvSpPr>
          <p:spPr bwMode="auto">
            <a:xfrm>
              <a:off x="4000320" y="4460898"/>
              <a:ext cx="1056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2</a:t>
              </a:r>
              <a:r>
                <a:rPr lang="en-US" altLang="en-US">
                  <a:solidFill>
                    <a:srgbClr val="FF0000"/>
                  </a:solidFill>
                  <a:latin typeface="Times" pitchFamily="2" charset="0"/>
                </a:rPr>
                <a:t>-1</a:t>
              </a:r>
              <a:endParaRPr lang="en-US" altLang="en-US" sz="4800">
                <a:solidFill>
                  <a:srgbClr val="FF0000"/>
                </a:solidFill>
                <a:latin typeface="Times" pitchFamily="2" charset="0"/>
              </a:endParaRPr>
            </a:p>
          </p:txBody>
        </p:sp>
        <p:sp>
          <p:nvSpPr>
            <p:cNvPr id="54291" name="TextBox 25">
              <a:extLst>
                <a:ext uri="{FF2B5EF4-FFF2-40B4-BE49-F238E27FC236}">
                  <a16:creationId xmlns:a16="http://schemas.microsoft.com/office/drawing/2014/main" id="{EF985EBE-CC6D-F471-8B1B-FCF3B96354C2}"/>
                </a:ext>
              </a:extLst>
            </p:cNvPr>
            <p:cNvSpPr txBox="1">
              <a:spLocks noChangeArrowheads="1"/>
            </p:cNvSpPr>
            <p:nvPr/>
          </p:nvSpPr>
          <p:spPr bwMode="auto">
            <a:xfrm>
              <a:off x="5409276" y="4460898"/>
              <a:ext cx="1056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3</a:t>
              </a:r>
              <a:r>
                <a:rPr lang="en-US" altLang="en-US">
                  <a:solidFill>
                    <a:srgbClr val="FF0000"/>
                  </a:solidFill>
                  <a:latin typeface="Times" pitchFamily="2" charset="0"/>
                </a:rPr>
                <a:t>-1</a:t>
              </a:r>
              <a:endParaRPr lang="en-US" altLang="en-US" sz="4800">
                <a:solidFill>
                  <a:srgbClr val="FF0000"/>
                </a:solidFill>
                <a:latin typeface="Times" pitchFamily="2" charset="0"/>
              </a:endParaRPr>
            </a:p>
          </p:txBody>
        </p:sp>
        <p:sp>
          <p:nvSpPr>
            <p:cNvPr id="54292" name="TextBox 26">
              <a:extLst>
                <a:ext uri="{FF2B5EF4-FFF2-40B4-BE49-F238E27FC236}">
                  <a16:creationId xmlns:a16="http://schemas.microsoft.com/office/drawing/2014/main" id="{1B56CF78-6080-DFDE-C3A9-7F9BB4B0CF91}"/>
                </a:ext>
              </a:extLst>
            </p:cNvPr>
            <p:cNvSpPr txBox="1">
              <a:spLocks noChangeArrowheads="1"/>
            </p:cNvSpPr>
            <p:nvPr/>
          </p:nvSpPr>
          <p:spPr bwMode="auto">
            <a:xfrm>
              <a:off x="7191006" y="4460898"/>
              <a:ext cx="1056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4</a:t>
              </a:r>
              <a:r>
                <a:rPr lang="en-US" altLang="en-US">
                  <a:solidFill>
                    <a:srgbClr val="FF0000"/>
                  </a:solidFill>
                  <a:latin typeface="Times" pitchFamily="2" charset="0"/>
                </a:rPr>
                <a:t>-1</a:t>
              </a:r>
              <a:endParaRPr lang="en-US" altLang="en-US" sz="4800">
                <a:solidFill>
                  <a:srgbClr val="FF0000"/>
                </a:solidFill>
                <a:latin typeface="Times" pitchFamily="2" charset="0"/>
              </a:endParaRPr>
            </a:p>
          </p:txBody>
        </p:sp>
        <p:sp>
          <p:nvSpPr>
            <p:cNvPr id="54293" name="TextBox 27">
              <a:extLst>
                <a:ext uri="{FF2B5EF4-FFF2-40B4-BE49-F238E27FC236}">
                  <a16:creationId xmlns:a16="http://schemas.microsoft.com/office/drawing/2014/main" id="{F3E804B4-5AF1-92FD-553F-1897F0263A88}"/>
                </a:ext>
              </a:extLst>
            </p:cNvPr>
            <p:cNvSpPr txBox="1">
              <a:spLocks noChangeArrowheads="1"/>
            </p:cNvSpPr>
            <p:nvPr/>
          </p:nvSpPr>
          <p:spPr bwMode="auto">
            <a:xfrm>
              <a:off x="1751045" y="4460898"/>
              <a:ext cx="531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A29151B2-BDCA-2104-BEA2-9D62DA0EF941}"/>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Functional analysis shows:</a:t>
            </a:r>
          </a:p>
        </p:txBody>
      </p:sp>
      <p:sp>
        <p:nvSpPr>
          <p:cNvPr id="55298" name="Content Placeholder 2">
            <a:extLst>
              <a:ext uri="{FF2B5EF4-FFF2-40B4-BE49-F238E27FC236}">
                <a16:creationId xmlns:a16="http://schemas.microsoft.com/office/drawing/2014/main" id="{27674763-3750-26A5-AC62-625F524440A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19787429-4A1F-A7FD-8048-483FFA42E6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FE58CCC-DBF2-4E4E-8395-8955B55F1716}" type="slidenum">
              <a:rPr lang="en-US" altLang="en-US" sz="1200">
                <a:solidFill>
                  <a:srgbClr val="898989"/>
                </a:solidFill>
                <a:latin typeface="Times" pitchFamily="2" charset="0"/>
              </a:rPr>
              <a:pPr eaLnBrk="1" hangingPunct="1"/>
              <a:t>41</a:t>
            </a:fld>
            <a:endParaRPr lang="en-US" altLang="en-US" sz="1200">
              <a:solidFill>
                <a:srgbClr val="898989"/>
              </a:solidFill>
              <a:latin typeface="Times" pitchFamily="2" charset="0"/>
            </a:endParaRPr>
          </a:p>
        </p:txBody>
      </p:sp>
      <p:sp>
        <p:nvSpPr>
          <p:cNvPr id="55300" name="TextBox 4">
            <a:extLst>
              <a:ext uri="{FF2B5EF4-FFF2-40B4-BE49-F238E27FC236}">
                <a16:creationId xmlns:a16="http://schemas.microsoft.com/office/drawing/2014/main" id="{4FA0EDE1-E937-68F3-A945-D0381B1363B2}"/>
              </a:ext>
            </a:extLst>
          </p:cNvPr>
          <p:cNvSpPr txBox="1">
            <a:spLocks noChangeArrowheads="1"/>
          </p:cNvSpPr>
          <p:nvPr/>
        </p:nvSpPr>
        <p:spPr bwMode="auto">
          <a:xfrm>
            <a:off x="3551238" y="1149350"/>
            <a:ext cx="260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(not accessible to Galileo)</a:t>
            </a:r>
          </a:p>
        </p:txBody>
      </p:sp>
      <p:grpSp>
        <p:nvGrpSpPr>
          <p:cNvPr id="55301" name="Group 12">
            <a:extLst>
              <a:ext uri="{FF2B5EF4-FFF2-40B4-BE49-F238E27FC236}">
                <a16:creationId xmlns:a16="http://schemas.microsoft.com/office/drawing/2014/main" id="{83C15E3C-2B61-6F37-3670-1D27ABE3A926}"/>
              </a:ext>
            </a:extLst>
          </p:cNvPr>
          <p:cNvGrpSpPr>
            <a:grpSpLocks/>
          </p:cNvGrpSpPr>
          <p:nvPr/>
        </p:nvGrpSpPr>
        <p:grpSpPr bwMode="auto">
          <a:xfrm>
            <a:off x="315913" y="1725613"/>
            <a:ext cx="5711825" cy="2767012"/>
            <a:chOff x="315910" y="1724965"/>
            <a:chExt cx="5711643" cy="2767527"/>
          </a:xfrm>
        </p:grpSpPr>
        <p:sp>
          <p:nvSpPr>
            <p:cNvPr id="12" name="Freeform 11">
              <a:extLst>
                <a:ext uri="{FF2B5EF4-FFF2-40B4-BE49-F238E27FC236}">
                  <a16:creationId xmlns:a16="http://schemas.microsoft.com/office/drawing/2014/main" id="{96BEE4D6-F4F3-E380-B8B6-1154473616A2}"/>
                </a:ext>
              </a:extLst>
            </p:cNvPr>
            <p:cNvSpPr/>
            <p:nvPr/>
          </p:nvSpPr>
          <p:spPr>
            <a:xfrm>
              <a:off x="814369" y="1737667"/>
              <a:ext cx="5213184" cy="2754825"/>
            </a:xfrm>
            <a:custGeom>
              <a:avLst/>
              <a:gdLst>
                <a:gd name="connsiteX0" fmla="*/ 0 w 5212507"/>
                <a:gd name="connsiteY0" fmla="*/ 0 h 2754890"/>
                <a:gd name="connsiteX1" fmla="*/ 44228 w 5212507"/>
                <a:gd name="connsiteY1" fmla="*/ 0 h 2754890"/>
                <a:gd name="connsiteX2" fmla="*/ 5212507 w 5212507"/>
                <a:gd name="connsiteY2" fmla="*/ 18956 h 2754890"/>
                <a:gd name="connsiteX3" fmla="*/ 4934507 w 5212507"/>
                <a:gd name="connsiteY3" fmla="*/ 2754890 h 2754890"/>
                <a:gd name="connsiteX4" fmla="*/ 6319 w 5212507"/>
                <a:gd name="connsiteY4" fmla="*/ 2590607 h 2754890"/>
                <a:gd name="connsiteX5" fmla="*/ 0 w 5212507"/>
                <a:gd name="connsiteY5" fmla="*/ 0 h 275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2507" h="2754890">
                  <a:moveTo>
                    <a:pt x="0" y="0"/>
                  </a:moveTo>
                  <a:lnTo>
                    <a:pt x="44228" y="0"/>
                  </a:lnTo>
                  <a:lnTo>
                    <a:pt x="5212507" y="18956"/>
                  </a:lnTo>
                  <a:lnTo>
                    <a:pt x="4934507" y="2754890"/>
                  </a:lnTo>
                  <a:lnTo>
                    <a:pt x="6319" y="2590607"/>
                  </a:lnTo>
                  <a:cubicBezTo>
                    <a:pt x="4213" y="1727071"/>
                    <a:pt x="2106" y="863536"/>
                    <a:pt x="0" y="0"/>
                  </a:cubicBez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16" name="TextBox 5">
              <a:extLst>
                <a:ext uri="{FF2B5EF4-FFF2-40B4-BE49-F238E27FC236}">
                  <a16:creationId xmlns:a16="http://schemas.microsoft.com/office/drawing/2014/main" id="{C7F47BBF-9EAC-3000-6F2C-6229A4E8C39D}"/>
                </a:ext>
              </a:extLst>
            </p:cNvPr>
            <p:cNvSpPr txBox="1">
              <a:spLocks noChangeArrowheads="1"/>
            </p:cNvSpPr>
            <p:nvPr/>
          </p:nvSpPr>
          <p:spPr bwMode="auto">
            <a:xfrm>
              <a:off x="827683" y="1724965"/>
              <a:ext cx="3370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only</a:t>
              </a:r>
              <a:r>
                <a:rPr lang="en-US" altLang="en-US" baseline="30000">
                  <a:latin typeface="Times" pitchFamily="2" charset="0"/>
                </a:rPr>
                <a:t>*</a:t>
              </a:r>
              <a:r>
                <a:rPr lang="en-US" altLang="en-US" sz="1800">
                  <a:latin typeface="Times" pitchFamily="2" charset="0"/>
                </a:rPr>
                <a:t> laws of fall invariant</a:t>
              </a:r>
            </a:p>
            <a:p>
              <a:pPr eaLnBrk="1" hangingPunct="1"/>
              <a:r>
                <a:rPr lang="en-US" altLang="en-US" sz="1800">
                  <a:latin typeface="Times" pitchFamily="2" charset="0"/>
                </a:rPr>
                <a:t>under a change of unit of time are:</a:t>
              </a:r>
            </a:p>
          </p:txBody>
        </p:sp>
        <p:sp>
          <p:nvSpPr>
            <p:cNvPr id="55317" name="TextBox 6">
              <a:extLst>
                <a:ext uri="{FF2B5EF4-FFF2-40B4-BE49-F238E27FC236}">
                  <a16:creationId xmlns:a16="http://schemas.microsoft.com/office/drawing/2014/main" id="{74B73D31-F0F1-C5E6-1A4A-6059297AF02E}"/>
                </a:ext>
              </a:extLst>
            </p:cNvPr>
            <p:cNvSpPr txBox="1">
              <a:spLocks noChangeArrowheads="1"/>
            </p:cNvSpPr>
            <p:nvPr/>
          </p:nvSpPr>
          <p:spPr bwMode="auto">
            <a:xfrm>
              <a:off x="315910" y="3171913"/>
              <a:ext cx="1781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Incremental distances</a:t>
              </a:r>
            </a:p>
          </p:txBody>
        </p:sp>
        <p:sp>
          <p:nvSpPr>
            <p:cNvPr id="55318" name="TextBox 7">
              <a:extLst>
                <a:ext uri="{FF2B5EF4-FFF2-40B4-BE49-F238E27FC236}">
                  <a16:creationId xmlns:a16="http://schemas.microsoft.com/office/drawing/2014/main" id="{6D00F583-EE89-81E2-C09D-2011E469CA3E}"/>
                </a:ext>
              </a:extLst>
            </p:cNvPr>
            <p:cNvSpPr txBox="1">
              <a:spLocks noChangeArrowheads="1"/>
            </p:cNvSpPr>
            <p:nvPr/>
          </p:nvSpPr>
          <p:spPr bwMode="auto">
            <a:xfrm>
              <a:off x="537045" y="2407366"/>
              <a:ext cx="15605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Cumulative distances</a:t>
              </a:r>
            </a:p>
          </p:txBody>
        </p:sp>
        <p:sp>
          <p:nvSpPr>
            <p:cNvPr id="55319" name="TextBox 8">
              <a:extLst>
                <a:ext uri="{FF2B5EF4-FFF2-40B4-BE49-F238E27FC236}">
                  <a16:creationId xmlns:a16="http://schemas.microsoft.com/office/drawing/2014/main" id="{34AE1992-7D4E-4D48-5A41-274A4A8CF4AD}"/>
                </a:ext>
              </a:extLst>
            </p:cNvPr>
            <p:cNvSpPr txBox="1">
              <a:spLocks noChangeArrowheads="1"/>
            </p:cNvSpPr>
            <p:nvPr/>
          </p:nvSpPr>
          <p:spPr bwMode="auto">
            <a:xfrm>
              <a:off x="2306139" y="3222460"/>
              <a:ext cx="3707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d(t) = constant (t</a:t>
              </a:r>
              <a:r>
                <a:rPr lang="en-US" altLang="en-US" sz="2800" baseline="30000">
                  <a:latin typeface="Times" pitchFamily="2" charset="0"/>
                </a:rPr>
                <a:t>p</a:t>
              </a:r>
              <a:r>
                <a:rPr lang="en-US" altLang="en-US" sz="2800">
                  <a:latin typeface="Times" pitchFamily="2" charset="0"/>
                </a:rPr>
                <a:t>-(t-1)</a:t>
              </a:r>
              <a:r>
                <a:rPr lang="en-US" altLang="en-US" sz="2800" baseline="30000">
                  <a:latin typeface="Times" pitchFamily="2" charset="0"/>
                </a:rPr>
                <a:t>p</a:t>
              </a:r>
              <a:r>
                <a:rPr lang="en-US" altLang="en-US" sz="2800">
                  <a:latin typeface="Times" pitchFamily="2" charset="0"/>
                </a:rPr>
                <a:t>)</a:t>
              </a:r>
            </a:p>
          </p:txBody>
        </p:sp>
        <p:sp>
          <p:nvSpPr>
            <p:cNvPr id="55320" name="TextBox 9">
              <a:extLst>
                <a:ext uri="{FF2B5EF4-FFF2-40B4-BE49-F238E27FC236}">
                  <a16:creationId xmlns:a16="http://schemas.microsoft.com/office/drawing/2014/main" id="{6C837277-07B9-7EB9-EB8D-E37F6F69FB5F}"/>
                </a:ext>
              </a:extLst>
            </p:cNvPr>
            <p:cNvSpPr txBox="1">
              <a:spLocks noChangeArrowheads="1"/>
            </p:cNvSpPr>
            <p:nvPr/>
          </p:nvSpPr>
          <p:spPr bwMode="auto">
            <a:xfrm>
              <a:off x="2312458" y="2464235"/>
              <a:ext cx="2551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 = constant t</a:t>
              </a:r>
              <a:r>
                <a:rPr lang="en-US" altLang="en-US" sz="2800" baseline="30000">
                  <a:latin typeface="Times" pitchFamily="2" charset="0"/>
                </a:rPr>
                <a:t>p</a:t>
              </a:r>
              <a:endParaRPr lang="en-US" altLang="en-US" sz="2800">
                <a:latin typeface="Times" pitchFamily="2" charset="0"/>
              </a:endParaRPr>
            </a:p>
          </p:txBody>
        </p:sp>
        <p:sp>
          <p:nvSpPr>
            <p:cNvPr id="55321" name="TextBox 10">
              <a:extLst>
                <a:ext uri="{FF2B5EF4-FFF2-40B4-BE49-F238E27FC236}">
                  <a16:creationId xmlns:a16="http://schemas.microsoft.com/office/drawing/2014/main" id="{B6A2E7BC-D8BA-2F0D-0C03-3893457F82F6}"/>
                </a:ext>
              </a:extLst>
            </p:cNvPr>
            <p:cNvSpPr txBox="1">
              <a:spLocks noChangeArrowheads="1"/>
            </p:cNvSpPr>
            <p:nvPr/>
          </p:nvSpPr>
          <p:spPr bwMode="auto">
            <a:xfrm>
              <a:off x="796092" y="3942777"/>
              <a:ext cx="4904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aseline="30000">
                  <a:latin typeface="Times" pitchFamily="2" charset="0"/>
                </a:rPr>
                <a:t>*</a:t>
              </a:r>
              <a:r>
                <a:rPr lang="en-US" altLang="en-US" sz="1600">
                  <a:latin typeface="Times" pitchFamily="2" charset="0"/>
                </a:rPr>
                <a:t>Assume s(t) differentiable at one time t only.  Real p&gt; 0.</a:t>
              </a:r>
            </a:p>
          </p:txBody>
        </p:sp>
      </p:grpSp>
      <p:grpSp>
        <p:nvGrpSpPr>
          <p:cNvPr id="3" name="Group 23">
            <a:extLst>
              <a:ext uri="{FF2B5EF4-FFF2-40B4-BE49-F238E27FC236}">
                <a16:creationId xmlns:a16="http://schemas.microsoft.com/office/drawing/2014/main" id="{288491B2-8B7C-A7A5-BE6F-916B79CA35DC}"/>
              </a:ext>
            </a:extLst>
          </p:cNvPr>
          <p:cNvGrpSpPr>
            <a:grpSpLocks/>
          </p:cNvGrpSpPr>
          <p:nvPr/>
        </p:nvGrpSpPr>
        <p:grpSpPr bwMode="auto">
          <a:xfrm>
            <a:off x="839788" y="4795838"/>
            <a:ext cx="2268537" cy="1358900"/>
            <a:chOff x="840318" y="4795782"/>
            <a:chExt cx="2268052" cy="1358489"/>
          </a:xfrm>
        </p:grpSpPr>
        <p:sp>
          <p:nvSpPr>
            <p:cNvPr id="18" name="Freeform 17">
              <a:extLst>
                <a:ext uri="{FF2B5EF4-FFF2-40B4-BE49-F238E27FC236}">
                  <a16:creationId xmlns:a16="http://schemas.microsoft.com/office/drawing/2014/main" id="{61823D7F-69F9-5B1E-803E-56B4542339B2}"/>
                </a:ext>
              </a:extLst>
            </p:cNvPr>
            <p:cNvSpPr/>
            <p:nvPr/>
          </p:nvSpPr>
          <p:spPr>
            <a:xfrm>
              <a:off x="840318" y="4852915"/>
              <a:ext cx="2229960" cy="1301356"/>
            </a:xfrm>
            <a:custGeom>
              <a:avLst/>
              <a:gdLst>
                <a:gd name="connsiteX0" fmla="*/ 0 w 2122912"/>
                <a:gd name="connsiteY0" fmla="*/ 0 h 1301622"/>
                <a:gd name="connsiteX1" fmla="*/ 69500 w 2122912"/>
                <a:gd name="connsiteY1" fmla="*/ 6319 h 1301622"/>
                <a:gd name="connsiteX2" fmla="*/ 2122912 w 2122912"/>
                <a:gd name="connsiteY2" fmla="*/ 56867 h 1301622"/>
                <a:gd name="connsiteX3" fmla="*/ 2040775 w 2122912"/>
                <a:gd name="connsiteY3" fmla="*/ 1301622 h 1301622"/>
                <a:gd name="connsiteX4" fmla="*/ 44228 w 2122912"/>
                <a:gd name="connsiteY4" fmla="*/ 1200525 h 1301622"/>
                <a:gd name="connsiteX5" fmla="*/ 0 w 2122912"/>
                <a:gd name="connsiteY5" fmla="*/ 0 h 13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912" h="1301622">
                  <a:moveTo>
                    <a:pt x="0" y="0"/>
                  </a:moveTo>
                  <a:lnTo>
                    <a:pt x="69500" y="6319"/>
                  </a:lnTo>
                  <a:lnTo>
                    <a:pt x="2122912" y="56867"/>
                  </a:lnTo>
                  <a:lnTo>
                    <a:pt x="2040775" y="1301622"/>
                  </a:lnTo>
                  <a:lnTo>
                    <a:pt x="44228" y="1200525"/>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13" name="TextBox 13">
              <a:extLst>
                <a:ext uri="{FF2B5EF4-FFF2-40B4-BE49-F238E27FC236}">
                  <a16:creationId xmlns:a16="http://schemas.microsoft.com/office/drawing/2014/main" id="{3373AD08-787E-AB6D-3128-8758F8FC241C}"/>
                </a:ext>
              </a:extLst>
            </p:cNvPr>
            <p:cNvSpPr txBox="1">
              <a:spLocks noChangeArrowheads="1"/>
            </p:cNvSpPr>
            <p:nvPr/>
          </p:nvSpPr>
          <p:spPr bwMode="auto">
            <a:xfrm>
              <a:off x="922457" y="5433956"/>
              <a:ext cx="1800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1, 3, 5, 7</a:t>
              </a:r>
            </a:p>
          </p:txBody>
        </p:sp>
        <p:sp>
          <p:nvSpPr>
            <p:cNvPr id="55314" name="TextBox 14">
              <a:extLst>
                <a:ext uri="{FF2B5EF4-FFF2-40B4-BE49-F238E27FC236}">
                  <a16:creationId xmlns:a16="http://schemas.microsoft.com/office/drawing/2014/main" id="{FD3090BE-193F-81DF-4270-867079BF2C11}"/>
                </a:ext>
              </a:extLst>
            </p:cNvPr>
            <p:cNvSpPr txBox="1">
              <a:spLocks noChangeArrowheads="1"/>
            </p:cNvSpPr>
            <p:nvPr/>
          </p:nvSpPr>
          <p:spPr bwMode="auto">
            <a:xfrm>
              <a:off x="871910" y="4795782"/>
              <a:ext cx="22364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One datum:</a:t>
              </a:r>
            </a:p>
            <a:p>
              <a:pPr eaLnBrk="1" hangingPunct="1"/>
              <a:r>
                <a:rPr lang="en-US" altLang="en-US" sz="1800">
                  <a:latin typeface="Times" pitchFamily="2" charset="0"/>
                </a:rPr>
                <a:t>First times in ratio 1:3</a:t>
              </a:r>
            </a:p>
          </p:txBody>
        </p:sp>
      </p:grpSp>
      <p:grpSp>
        <p:nvGrpSpPr>
          <p:cNvPr id="4" name="Group 26">
            <a:extLst>
              <a:ext uri="{FF2B5EF4-FFF2-40B4-BE49-F238E27FC236}">
                <a16:creationId xmlns:a16="http://schemas.microsoft.com/office/drawing/2014/main" id="{2E64AE01-DDA0-D925-83CF-01775D6A8875}"/>
              </a:ext>
            </a:extLst>
          </p:cNvPr>
          <p:cNvGrpSpPr>
            <a:grpSpLocks/>
          </p:cNvGrpSpPr>
          <p:nvPr/>
        </p:nvGrpSpPr>
        <p:grpSpPr bwMode="auto">
          <a:xfrm>
            <a:off x="3411538" y="3608388"/>
            <a:ext cx="2185987" cy="2276475"/>
            <a:chOff x="3411822" y="3607895"/>
            <a:chExt cx="2186094" cy="2277176"/>
          </a:xfrm>
        </p:grpSpPr>
        <p:sp>
          <p:nvSpPr>
            <p:cNvPr id="21" name="Up Arrow 20">
              <a:extLst>
                <a:ext uri="{FF2B5EF4-FFF2-40B4-BE49-F238E27FC236}">
                  <a16:creationId xmlns:a16="http://schemas.microsoft.com/office/drawing/2014/main" id="{522A5E95-49E0-3174-638B-4BCECF695024}"/>
                </a:ext>
              </a:extLst>
            </p:cNvPr>
            <p:cNvSpPr/>
            <p:nvPr/>
          </p:nvSpPr>
          <p:spPr>
            <a:xfrm>
              <a:off x="4631082" y="3607895"/>
              <a:ext cx="385781" cy="1465713"/>
            </a:xfrm>
            <a:prstGeom prst="upArrow">
              <a:avLst/>
            </a:prstGeom>
            <a:solidFill>
              <a:srgbClr val="FF919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Freeform 18">
              <a:extLst>
                <a:ext uri="{FF2B5EF4-FFF2-40B4-BE49-F238E27FC236}">
                  <a16:creationId xmlns:a16="http://schemas.microsoft.com/office/drawing/2014/main" id="{36D0D817-2AD7-734C-B959-EB963C6F9A87}"/>
                </a:ext>
              </a:extLst>
            </p:cNvPr>
            <p:cNvSpPr/>
            <p:nvPr/>
          </p:nvSpPr>
          <p:spPr>
            <a:xfrm rot="10800000">
              <a:off x="4056379" y="4948158"/>
              <a:ext cx="1541537" cy="909917"/>
            </a:xfrm>
            <a:custGeom>
              <a:avLst/>
              <a:gdLst>
                <a:gd name="connsiteX0" fmla="*/ 0 w 2122912"/>
                <a:gd name="connsiteY0" fmla="*/ 0 h 1301622"/>
                <a:gd name="connsiteX1" fmla="*/ 69500 w 2122912"/>
                <a:gd name="connsiteY1" fmla="*/ 6319 h 1301622"/>
                <a:gd name="connsiteX2" fmla="*/ 2122912 w 2122912"/>
                <a:gd name="connsiteY2" fmla="*/ 56867 h 1301622"/>
                <a:gd name="connsiteX3" fmla="*/ 2040775 w 2122912"/>
                <a:gd name="connsiteY3" fmla="*/ 1301622 h 1301622"/>
                <a:gd name="connsiteX4" fmla="*/ 44228 w 2122912"/>
                <a:gd name="connsiteY4" fmla="*/ 1200525 h 1301622"/>
                <a:gd name="connsiteX5" fmla="*/ 0 w 2122912"/>
                <a:gd name="connsiteY5" fmla="*/ 0 h 13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912" h="1301622">
                  <a:moveTo>
                    <a:pt x="0" y="0"/>
                  </a:moveTo>
                  <a:lnTo>
                    <a:pt x="69500" y="6319"/>
                  </a:lnTo>
                  <a:lnTo>
                    <a:pt x="2122912" y="56867"/>
                  </a:lnTo>
                  <a:lnTo>
                    <a:pt x="2040775" y="1301622"/>
                  </a:lnTo>
                  <a:lnTo>
                    <a:pt x="44228" y="1200525"/>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10" name="TextBox 15">
              <a:extLst>
                <a:ext uri="{FF2B5EF4-FFF2-40B4-BE49-F238E27FC236}">
                  <a16:creationId xmlns:a16="http://schemas.microsoft.com/office/drawing/2014/main" id="{8DC347B5-A67A-C3D4-3973-A8EF12AA2E6B}"/>
                </a:ext>
              </a:extLst>
            </p:cNvPr>
            <p:cNvSpPr txBox="1">
              <a:spLocks noChangeArrowheads="1"/>
            </p:cNvSpPr>
            <p:nvPr/>
          </p:nvSpPr>
          <p:spPr bwMode="auto">
            <a:xfrm>
              <a:off x="4132096" y="4869408"/>
              <a:ext cx="13836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Determines the one free parameter </a:t>
              </a:r>
              <a:r>
                <a:rPr lang="en-US" altLang="en-US">
                  <a:latin typeface="Times" pitchFamily="2" charset="0"/>
                </a:rPr>
                <a:t>p</a:t>
              </a:r>
              <a:r>
                <a:rPr lang="en-US" altLang="en-US" sz="1800">
                  <a:latin typeface="Times" pitchFamily="2" charset="0"/>
                </a:rPr>
                <a:t>.</a:t>
              </a:r>
            </a:p>
          </p:txBody>
        </p:sp>
        <p:sp>
          <p:nvSpPr>
            <p:cNvPr id="22" name="Right Arrow 21">
              <a:extLst>
                <a:ext uri="{FF2B5EF4-FFF2-40B4-BE49-F238E27FC236}">
                  <a16:creationId xmlns:a16="http://schemas.microsoft.com/office/drawing/2014/main" id="{EA127AE6-F11B-3057-DFD0-77CDB6F141A4}"/>
                </a:ext>
              </a:extLst>
            </p:cNvPr>
            <p:cNvSpPr/>
            <p:nvPr/>
          </p:nvSpPr>
          <p:spPr>
            <a:xfrm>
              <a:off x="3411822" y="5262579"/>
              <a:ext cx="392131" cy="26043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25">
            <a:extLst>
              <a:ext uri="{FF2B5EF4-FFF2-40B4-BE49-F238E27FC236}">
                <a16:creationId xmlns:a16="http://schemas.microsoft.com/office/drawing/2014/main" id="{7B433B51-BFBA-E43F-4B9A-6F0C53096841}"/>
              </a:ext>
            </a:extLst>
          </p:cNvPr>
          <p:cNvGrpSpPr>
            <a:grpSpLocks/>
          </p:cNvGrpSpPr>
          <p:nvPr/>
        </p:nvGrpSpPr>
        <p:grpSpPr bwMode="auto">
          <a:xfrm>
            <a:off x="5913438" y="4984750"/>
            <a:ext cx="2565400" cy="911225"/>
            <a:chOff x="5913825" y="4985337"/>
            <a:chExt cx="2565185" cy="909872"/>
          </a:xfrm>
        </p:grpSpPr>
        <p:sp>
          <p:nvSpPr>
            <p:cNvPr id="20" name="Freeform 19">
              <a:extLst>
                <a:ext uri="{FF2B5EF4-FFF2-40B4-BE49-F238E27FC236}">
                  <a16:creationId xmlns:a16="http://schemas.microsoft.com/office/drawing/2014/main" id="{C2523FF6-0977-6FD5-E3FC-B66A74F52192}"/>
                </a:ext>
              </a:extLst>
            </p:cNvPr>
            <p:cNvSpPr/>
            <p:nvPr/>
          </p:nvSpPr>
          <p:spPr>
            <a:xfrm>
              <a:off x="6583694" y="4985337"/>
              <a:ext cx="1736579" cy="909872"/>
            </a:xfrm>
            <a:custGeom>
              <a:avLst/>
              <a:gdLst>
                <a:gd name="connsiteX0" fmla="*/ 0 w 2122912"/>
                <a:gd name="connsiteY0" fmla="*/ 0 h 1301622"/>
                <a:gd name="connsiteX1" fmla="*/ 69500 w 2122912"/>
                <a:gd name="connsiteY1" fmla="*/ 6319 h 1301622"/>
                <a:gd name="connsiteX2" fmla="*/ 2122912 w 2122912"/>
                <a:gd name="connsiteY2" fmla="*/ 56867 h 1301622"/>
                <a:gd name="connsiteX3" fmla="*/ 2040775 w 2122912"/>
                <a:gd name="connsiteY3" fmla="*/ 1301622 h 1301622"/>
                <a:gd name="connsiteX4" fmla="*/ 44228 w 2122912"/>
                <a:gd name="connsiteY4" fmla="*/ 1200525 h 1301622"/>
                <a:gd name="connsiteX5" fmla="*/ 0 w 2122912"/>
                <a:gd name="connsiteY5" fmla="*/ 0 h 13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912" h="1301622">
                  <a:moveTo>
                    <a:pt x="0" y="0"/>
                  </a:moveTo>
                  <a:lnTo>
                    <a:pt x="69500" y="6319"/>
                  </a:lnTo>
                  <a:lnTo>
                    <a:pt x="2122912" y="56867"/>
                  </a:lnTo>
                  <a:lnTo>
                    <a:pt x="2040775" y="1301622"/>
                  </a:lnTo>
                  <a:lnTo>
                    <a:pt x="44228" y="1200525"/>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6" name="TextBox 16">
              <a:extLst>
                <a:ext uri="{FF2B5EF4-FFF2-40B4-BE49-F238E27FC236}">
                  <a16:creationId xmlns:a16="http://schemas.microsoft.com/office/drawing/2014/main" id="{378A23DB-3DE7-FA3C-5C46-2F711CCF0FCB}"/>
                </a:ext>
              </a:extLst>
            </p:cNvPr>
            <p:cNvSpPr txBox="1">
              <a:spLocks noChangeArrowheads="1"/>
            </p:cNvSpPr>
            <p:nvPr/>
          </p:nvSpPr>
          <p:spPr bwMode="auto">
            <a:xfrm>
              <a:off x="6602508" y="5037564"/>
              <a:ext cx="18765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Fixes the law completely.</a:t>
              </a:r>
            </a:p>
          </p:txBody>
        </p:sp>
        <p:sp>
          <p:nvSpPr>
            <p:cNvPr id="23" name="Right Arrow 22">
              <a:extLst>
                <a:ext uri="{FF2B5EF4-FFF2-40B4-BE49-F238E27FC236}">
                  <a16:creationId xmlns:a16="http://schemas.microsoft.com/office/drawing/2014/main" id="{82A331BC-6194-953C-8FFB-F1CADA4194D4}"/>
                </a:ext>
              </a:extLst>
            </p:cNvPr>
            <p:cNvSpPr/>
            <p:nvPr/>
          </p:nvSpPr>
          <p:spPr>
            <a:xfrm>
              <a:off x="5913825" y="5307121"/>
              <a:ext cx="392079" cy="259963"/>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71904669-FC60-E554-6C85-4E0F094AFB84}"/>
              </a:ext>
            </a:extLst>
          </p:cNvPr>
          <p:cNvSpPr/>
          <p:nvPr/>
        </p:nvSpPr>
        <p:spPr>
          <a:xfrm>
            <a:off x="4189413" y="1428750"/>
            <a:ext cx="4295775" cy="1143000"/>
          </a:xfrm>
          <a:custGeom>
            <a:avLst/>
            <a:gdLst>
              <a:gd name="connsiteX0" fmla="*/ 75818 w 4296369"/>
              <a:gd name="connsiteY0" fmla="*/ 0 h 1143658"/>
              <a:gd name="connsiteX1" fmla="*/ 145318 w 4296369"/>
              <a:gd name="connsiteY1" fmla="*/ 0 h 1143658"/>
              <a:gd name="connsiteX2" fmla="*/ 4296369 w 4296369"/>
              <a:gd name="connsiteY2" fmla="*/ 31593 h 1143658"/>
              <a:gd name="connsiteX3" fmla="*/ 4239505 w 4296369"/>
              <a:gd name="connsiteY3" fmla="*/ 1143658 h 1143658"/>
              <a:gd name="connsiteX4" fmla="*/ 0 w 4296369"/>
              <a:gd name="connsiteY4" fmla="*/ 1112066 h 1143658"/>
              <a:gd name="connsiteX5" fmla="*/ 75818 w 4296369"/>
              <a:gd name="connsiteY5" fmla="*/ 0 h 114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6369" h="1143658">
                <a:moveTo>
                  <a:pt x="75818" y="0"/>
                </a:moveTo>
                <a:lnTo>
                  <a:pt x="145318" y="0"/>
                </a:lnTo>
                <a:lnTo>
                  <a:pt x="4296369" y="31593"/>
                </a:lnTo>
                <a:lnTo>
                  <a:pt x="4239505" y="1143658"/>
                </a:lnTo>
                <a:lnTo>
                  <a:pt x="0" y="1112066"/>
                </a:lnTo>
                <a:lnTo>
                  <a:pt x="75818"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322" name="Title 1">
            <a:extLst>
              <a:ext uri="{FF2B5EF4-FFF2-40B4-BE49-F238E27FC236}">
                <a16:creationId xmlns:a16="http://schemas.microsoft.com/office/drawing/2014/main" id="{65528ED1-DF17-1D26-082A-4567C047B1DB}"/>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induction: second justification</a:t>
            </a:r>
          </a:p>
        </p:txBody>
      </p:sp>
      <p:sp>
        <p:nvSpPr>
          <p:cNvPr id="56323" name="Content Placeholder 2">
            <a:extLst>
              <a:ext uri="{FF2B5EF4-FFF2-40B4-BE49-F238E27FC236}">
                <a16:creationId xmlns:a16="http://schemas.microsoft.com/office/drawing/2014/main" id="{0C977098-327B-91D1-1709-3770C8EE75C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6324" name="Slide Number Placeholder 3">
            <a:extLst>
              <a:ext uri="{FF2B5EF4-FFF2-40B4-BE49-F238E27FC236}">
                <a16:creationId xmlns:a16="http://schemas.microsoft.com/office/drawing/2014/main" id="{6DDFEBD8-A295-7ABF-ED72-D6E8C34428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905C509-6D61-F14A-A1AB-1714E72B167C}" type="slidenum">
              <a:rPr lang="en-US" altLang="en-US" sz="1200">
                <a:solidFill>
                  <a:srgbClr val="898989"/>
                </a:solidFill>
                <a:latin typeface="Times" pitchFamily="2" charset="0"/>
              </a:rPr>
              <a:pPr eaLnBrk="1" hangingPunct="1"/>
              <a:t>42</a:t>
            </a:fld>
            <a:endParaRPr lang="en-US" altLang="en-US" sz="1200">
              <a:solidFill>
                <a:srgbClr val="898989"/>
              </a:solidFill>
              <a:latin typeface="Times" pitchFamily="2" charset="0"/>
            </a:endParaRPr>
          </a:p>
        </p:txBody>
      </p:sp>
      <p:sp>
        <p:nvSpPr>
          <p:cNvPr id="56325" name="TextBox 4">
            <a:extLst>
              <a:ext uri="{FF2B5EF4-FFF2-40B4-BE49-F238E27FC236}">
                <a16:creationId xmlns:a16="http://schemas.microsoft.com/office/drawing/2014/main" id="{0920665C-F154-D3E2-69CA-B8A9E1DA055C}"/>
              </a:ext>
            </a:extLst>
          </p:cNvPr>
          <p:cNvSpPr txBox="1">
            <a:spLocks noChangeArrowheads="1"/>
          </p:cNvSpPr>
          <p:nvPr/>
        </p:nvSpPr>
        <p:spPr bwMode="auto">
          <a:xfrm>
            <a:off x="3373438" y="1377950"/>
            <a:ext cx="1751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observed distances</a:t>
            </a:r>
          </a:p>
        </p:txBody>
      </p:sp>
      <p:sp>
        <p:nvSpPr>
          <p:cNvPr id="56326" name="TextBox 5">
            <a:extLst>
              <a:ext uri="{FF2B5EF4-FFF2-40B4-BE49-F238E27FC236}">
                <a16:creationId xmlns:a16="http://schemas.microsoft.com/office/drawing/2014/main" id="{E9E9BED6-0080-8170-504C-972966D8D2D2}"/>
              </a:ext>
            </a:extLst>
          </p:cNvPr>
          <p:cNvSpPr txBox="1">
            <a:spLocks noChangeArrowheads="1"/>
          </p:cNvSpPr>
          <p:nvPr/>
        </p:nvSpPr>
        <p:spPr bwMode="auto">
          <a:xfrm>
            <a:off x="5187950" y="1471613"/>
            <a:ext cx="722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1, 3</a:t>
            </a:r>
          </a:p>
        </p:txBody>
      </p:sp>
      <p:sp>
        <p:nvSpPr>
          <p:cNvPr id="56327" name="TextBox 6">
            <a:extLst>
              <a:ext uri="{FF2B5EF4-FFF2-40B4-BE49-F238E27FC236}">
                <a16:creationId xmlns:a16="http://schemas.microsoft.com/office/drawing/2014/main" id="{33E3A767-04F6-FBFC-C5B6-A9A24B7C8B46}"/>
              </a:ext>
            </a:extLst>
          </p:cNvPr>
          <p:cNvSpPr txBox="1">
            <a:spLocks noChangeArrowheads="1"/>
          </p:cNvSpPr>
          <p:nvPr/>
        </p:nvSpPr>
        <p:spPr bwMode="auto">
          <a:xfrm>
            <a:off x="3292475" y="2047875"/>
            <a:ext cx="1819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all </a:t>
            </a:r>
          </a:p>
          <a:p>
            <a:pPr algn="r" eaLnBrk="1" hangingPunct="1"/>
            <a:r>
              <a:rPr lang="en-US" altLang="en-US" sz="1800">
                <a:latin typeface="Times" pitchFamily="2" charset="0"/>
              </a:rPr>
              <a:t>distances</a:t>
            </a:r>
          </a:p>
        </p:txBody>
      </p:sp>
      <p:sp>
        <p:nvSpPr>
          <p:cNvPr id="56328" name="TextBox 7">
            <a:extLst>
              <a:ext uri="{FF2B5EF4-FFF2-40B4-BE49-F238E27FC236}">
                <a16:creationId xmlns:a16="http://schemas.microsoft.com/office/drawing/2014/main" id="{F83C0389-6E8B-AB08-2876-30894100EFEF}"/>
              </a:ext>
            </a:extLst>
          </p:cNvPr>
          <p:cNvSpPr txBox="1">
            <a:spLocks noChangeArrowheads="1"/>
          </p:cNvSpPr>
          <p:nvPr/>
        </p:nvSpPr>
        <p:spPr bwMode="auto">
          <a:xfrm>
            <a:off x="5175250" y="2141538"/>
            <a:ext cx="341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1, 3, </a:t>
            </a:r>
            <a:r>
              <a:rPr lang="en-US" altLang="en-US">
                <a:latin typeface="Times" pitchFamily="2" charset="0"/>
              </a:rPr>
              <a:t>5, </a:t>
            </a:r>
            <a:r>
              <a:rPr lang="en-US" altLang="en-US" sz="2000">
                <a:latin typeface="Times" pitchFamily="2" charset="0"/>
              </a:rPr>
              <a:t>7, </a:t>
            </a:r>
            <a:r>
              <a:rPr lang="en-US" altLang="en-US" sz="1800">
                <a:latin typeface="Times" pitchFamily="2" charset="0"/>
              </a:rPr>
              <a:t>9, </a:t>
            </a:r>
            <a:r>
              <a:rPr lang="en-US" altLang="en-US" sz="1600">
                <a:latin typeface="Times" pitchFamily="2" charset="0"/>
              </a:rPr>
              <a:t>… (odd numbers) …</a:t>
            </a:r>
            <a:endParaRPr lang="en-US" altLang="en-US" sz="1800">
              <a:latin typeface="Times" pitchFamily="2" charset="0"/>
            </a:endParaRPr>
          </a:p>
        </p:txBody>
      </p:sp>
      <p:cxnSp>
        <p:nvCxnSpPr>
          <p:cNvPr id="9" name="Straight Connector 8">
            <a:extLst>
              <a:ext uri="{FF2B5EF4-FFF2-40B4-BE49-F238E27FC236}">
                <a16:creationId xmlns:a16="http://schemas.microsoft.com/office/drawing/2014/main" id="{D7F48A7C-522F-8190-647C-EC609E09113F}"/>
              </a:ext>
            </a:extLst>
          </p:cNvPr>
          <p:cNvCxnSpPr/>
          <p:nvPr/>
        </p:nvCxnSpPr>
        <p:spPr bwMode="auto">
          <a:xfrm>
            <a:off x="4184650" y="2057400"/>
            <a:ext cx="423068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34">
            <a:extLst>
              <a:ext uri="{FF2B5EF4-FFF2-40B4-BE49-F238E27FC236}">
                <a16:creationId xmlns:a16="http://schemas.microsoft.com/office/drawing/2014/main" id="{77C25BA0-FDEB-E2B3-C16D-22E642A288CB}"/>
              </a:ext>
            </a:extLst>
          </p:cNvPr>
          <p:cNvGrpSpPr>
            <a:grpSpLocks/>
          </p:cNvGrpSpPr>
          <p:nvPr/>
        </p:nvGrpSpPr>
        <p:grpSpPr bwMode="auto">
          <a:xfrm>
            <a:off x="195263" y="1744663"/>
            <a:ext cx="4044950" cy="1895475"/>
            <a:chOff x="195863" y="1743920"/>
            <a:chExt cx="4043642" cy="1895567"/>
          </a:xfrm>
        </p:grpSpPr>
        <p:grpSp>
          <p:nvGrpSpPr>
            <p:cNvPr id="56335" name="Group 33">
              <a:extLst>
                <a:ext uri="{FF2B5EF4-FFF2-40B4-BE49-F238E27FC236}">
                  <a16:creationId xmlns:a16="http://schemas.microsoft.com/office/drawing/2014/main" id="{04109419-2DB2-ACB6-A086-7763555EFC79}"/>
                </a:ext>
              </a:extLst>
            </p:cNvPr>
            <p:cNvGrpSpPr>
              <a:grpSpLocks/>
            </p:cNvGrpSpPr>
            <p:nvPr/>
          </p:nvGrpSpPr>
          <p:grpSpPr bwMode="auto">
            <a:xfrm>
              <a:off x="195863" y="1743920"/>
              <a:ext cx="3873051" cy="1895567"/>
              <a:chOff x="195863" y="1743920"/>
              <a:chExt cx="3873051" cy="1895567"/>
            </a:xfrm>
          </p:grpSpPr>
          <p:sp>
            <p:nvSpPr>
              <p:cNvPr id="23" name="Freeform 22">
                <a:extLst>
                  <a:ext uri="{FF2B5EF4-FFF2-40B4-BE49-F238E27FC236}">
                    <a16:creationId xmlns:a16="http://schemas.microsoft.com/office/drawing/2014/main" id="{7A4ADCB5-335B-5633-AA24-65496ED96A82}"/>
                  </a:ext>
                </a:extLst>
              </p:cNvPr>
              <p:cNvSpPr/>
              <p:nvPr/>
            </p:nvSpPr>
            <p:spPr>
              <a:xfrm>
                <a:off x="1832046" y="2558347"/>
                <a:ext cx="2237651" cy="1081140"/>
              </a:xfrm>
              <a:custGeom>
                <a:avLst/>
                <a:gdLst>
                  <a:gd name="connsiteX0" fmla="*/ 0 w 3114867"/>
                  <a:gd name="connsiteY0" fmla="*/ 0 h 1402719"/>
                  <a:gd name="connsiteX1" fmla="*/ 94772 w 3114867"/>
                  <a:gd name="connsiteY1" fmla="*/ 0 h 1402719"/>
                  <a:gd name="connsiteX2" fmla="*/ 3083276 w 3114867"/>
                  <a:gd name="connsiteY2" fmla="*/ 37911 h 1402719"/>
                  <a:gd name="connsiteX3" fmla="*/ 3114867 w 3114867"/>
                  <a:gd name="connsiteY3" fmla="*/ 1402719 h 1402719"/>
                  <a:gd name="connsiteX4" fmla="*/ 88454 w 3114867"/>
                  <a:gd name="connsiteY4" fmla="*/ 1333215 h 1402719"/>
                  <a:gd name="connsiteX5" fmla="*/ 0 w 3114867"/>
                  <a:gd name="connsiteY5" fmla="*/ 0 h 140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867" h="1402719">
                    <a:moveTo>
                      <a:pt x="0" y="0"/>
                    </a:moveTo>
                    <a:lnTo>
                      <a:pt x="94772" y="0"/>
                    </a:lnTo>
                    <a:lnTo>
                      <a:pt x="3083276" y="37911"/>
                    </a:lnTo>
                    <a:lnTo>
                      <a:pt x="3114867" y="1402719"/>
                    </a:lnTo>
                    <a:lnTo>
                      <a:pt x="88454" y="1333215"/>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Bent Arrow 20">
                <a:extLst>
                  <a:ext uri="{FF2B5EF4-FFF2-40B4-BE49-F238E27FC236}">
                    <a16:creationId xmlns:a16="http://schemas.microsoft.com/office/drawing/2014/main" id="{9B13274D-4A12-2ECB-A068-16DF8A4AE449}"/>
                  </a:ext>
                </a:extLst>
              </p:cNvPr>
              <p:cNvSpPr/>
              <p:nvPr/>
            </p:nvSpPr>
            <p:spPr>
              <a:xfrm>
                <a:off x="3247638" y="1743920"/>
                <a:ext cx="771275" cy="941433"/>
              </a:xfrm>
              <a:prstGeom prst="bentArrow">
                <a:avLst>
                  <a:gd name="adj1" fmla="val 31611"/>
                  <a:gd name="adj2" fmla="val 32851"/>
                  <a:gd name="adj3" fmla="val 25000"/>
                  <a:gd name="adj4" fmla="val 4375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6339" name="TextBox 21">
                <a:extLst>
                  <a:ext uri="{FF2B5EF4-FFF2-40B4-BE49-F238E27FC236}">
                    <a16:creationId xmlns:a16="http://schemas.microsoft.com/office/drawing/2014/main" id="{61A4CCC0-AE05-DC5E-9999-165B15582AEC}"/>
                  </a:ext>
                </a:extLst>
              </p:cNvPr>
              <p:cNvSpPr txBox="1">
                <a:spLocks noChangeArrowheads="1"/>
              </p:cNvSpPr>
              <p:nvPr/>
            </p:nvSpPr>
            <p:spPr bwMode="auto">
              <a:xfrm>
                <a:off x="2798958" y="2059848"/>
                <a:ext cx="97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warrants</a:t>
                </a:r>
              </a:p>
            </p:txBody>
          </p:sp>
          <p:sp>
            <p:nvSpPr>
              <p:cNvPr id="56340" name="TextBox 27">
                <a:extLst>
                  <a:ext uri="{FF2B5EF4-FFF2-40B4-BE49-F238E27FC236}">
                    <a16:creationId xmlns:a16="http://schemas.microsoft.com/office/drawing/2014/main" id="{634AB832-33AB-DA80-A0E4-03B3034F5228}"/>
                  </a:ext>
                </a:extLst>
              </p:cNvPr>
              <p:cNvSpPr txBox="1">
                <a:spLocks noChangeArrowheads="1"/>
              </p:cNvSpPr>
              <p:nvPr/>
            </p:nvSpPr>
            <p:spPr bwMode="auto">
              <a:xfrm>
                <a:off x="195863" y="2628518"/>
                <a:ext cx="15479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400">
                    <a:latin typeface="Times" pitchFamily="2" charset="0"/>
                  </a:rPr>
                  <a:t>Contingent fact:</a:t>
                </a:r>
              </a:p>
              <a:p>
                <a:pPr algn="r" eaLnBrk="1" hangingPunct="1"/>
                <a:r>
                  <a:rPr lang="en-US" altLang="en-US" sz="1400">
                    <a:latin typeface="Times" pitchFamily="2" charset="0"/>
                  </a:rPr>
                  <a:t>invariance fails for fall in resisting media.</a:t>
                </a:r>
              </a:p>
            </p:txBody>
          </p:sp>
        </p:grpSp>
        <p:sp>
          <p:nvSpPr>
            <p:cNvPr id="56336" name="TextBox 11">
              <a:extLst>
                <a:ext uri="{FF2B5EF4-FFF2-40B4-BE49-F238E27FC236}">
                  <a16:creationId xmlns:a16="http://schemas.microsoft.com/office/drawing/2014/main" id="{3A902E72-D971-1273-22EA-5C72ED09C32A}"/>
                </a:ext>
              </a:extLst>
            </p:cNvPr>
            <p:cNvSpPr txBox="1">
              <a:spLocks noChangeArrowheads="1"/>
            </p:cNvSpPr>
            <p:nvPr/>
          </p:nvSpPr>
          <p:spPr bwMode="auto">
            <a:xfrm>
              <a:off x="1434229" y="2596925"/>
              <a:ext cx="28052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latin typeface="Times" pitchFamily="2" charset="0"/>
                </a:rPr>
                <a:t>The law is invariant under a change of the unit of time.</a:t>
              </a:r>
              <a:endParaRPr lang="en-US" altLang="en-US" sz="1800" i="1">
                <a:latin typeface="Times" pitchFamily="2" charset="0"/>
              </a:endParaRPr>
            </a:p>
          </p:txBody>
        </p:sp>
      </p:grpSp>
      <p:pic>
        <p:nvPicPr>
          <p:cNvPr id="29" name="Picture 28" descr="Two New Science 1357 clip.png">
            <a:extLst>
              <a:ext uri="{FF2B5EF4-FFF2-40B4-BE49-F238E27FC236}">
                <a16:creationId xmlns:a16="http://schemas.microsoft.com/office/drawing/2014/main" id="{F2DF1C20-DAF3-DC84-8ECD-FBC0985EB5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4200525"/>
            <a:ext cx="42100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2">
            <a:extLst>
              <a:ext uri="{FF2B5EF4-FFF2-40B4-BE49-F238E27FC236}">
                <a16:creationId xmlns:a16="http://schemas.microsoft.com/office/drawing/2014/main" id="{6E12DC24-FDB5-4FCC-33F0-61DBA28B683F}"/>
              </a:ext>
            </a:extLst>
          </p:cNvPr>
          <p:cNvGrpSpPr>
            <a:grpSpLocks/>
          </p:cNvGrpSpPr>
          <p:nvPr/>
        </p:nvGrpSpPr>
        <p:grpSpPr bwMode="auto">
          <a:xfrm>
            <a:off x="4946650" y="3917950"/>
            <a:ext cx="3519488" cy="2338388"/>
            <a:chOff x="4947140" y="3917503"/>
            <a:chExt cx="3519233" cy="2339102"/>
          </a:xfrm>
        </p:grpSpPr>
        <p:sp>
          <p:nvSpPr>
            <p:cNvPr id="32" name="Freeform 31">
              <a:extLst>
                <a:ext uri="{FF2B5EF4-FFF2-40B4-BE49-F238E27FC236}">
                  <a16:creationId xmlns:a16="http://schemas.microsoft.com/office/drawing/2014/main" id="{DBB67093-449B-7FD2-1A4E-A68809691AFA}"/>
                </a:ext>
              </a:extLst>
            </p:cNvPr>
            <p:cNvSpPr/>
            <p:nvPr/>
          </p:nvSpPr>
          <p:spPr>
            <a:xfrm>
              <a:off x="5010635" y="4384371"/>
              <a:ext cx="3146197" cy="519272"/>
            </a:xfrm>
            <a:custGeom>
              <a:avLst/>
              <a:gdLst>
                <a:gd name="connsiteX0" fmla="*/ 50546 w 3146459"/>
                <a:gd name="connsiteY0" fmla="*/ 0 h 518122"/>
                <a:gd name="connsiteX1" fmla="*/ 3121186 w 3146459"/>
                <a:gd name="connsiteY1" fmla="*/ 37911 h 518122"/>
                <a:gd name="connsiteX2" fmla="*/ 3146459 w 3146459"/>
                <a:gd name="connsiteY2" fmla="*/ 233787 h 518122"/>
                <a:gd name="connsiteX3" fmla="*/ 0 w 3146459"/>
                <a:gd name="connsiteY3" fmla="*/ 518122 h 518122"/>
                <a:gd name="connsiteX4" fmla="*/ 50546 w 3146459"/>
                <a:gd name="connsiteY4" fmla="*/ 0 h 518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459" h="518122">
                  <a:moveTo>
                    <a:pt x="50546" y="0"/>
                  </a:moveTo>
                  <a:lnTo>
                    <a:pt x="3121186" y="37911"/>
                  </a:lnTo>
                  <a:lnTo>
                    <a:pt x="3146459" y="233787"/>
                  </a:lnTo>
                  <a:lnTo>
                    <a:pt x="0" y="518122"/>
                  </a:lnTo>
                  <a:lnTo>
                    <a:pt x="50546"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334" name="TextBox 30">
              <a:extLst>
                <a:ext uri="{FF2B5EF4-FFF2-40B4-BE49-F238E27FC236}">
                  <a16:creationId xmlns:a16="http://schemas.microsoft.com/office/drawing/2014/main" id="{916E47FA-0D2A-88B9-B16E-6393C4F0AB26}"/>
                </a:ext>
              </a:extLst>
            </p:cNvPr>
            <p:cNvSpPr txBox="1">
              <a:spLocks noChangeArrowheads="1"/>
            </p:cNvSpPr>
            <p:nvPr/>
          </p:nvSpPr>
          <p:spPr bwMode="auto">
            <a:xfrm>
              <a:off x="4947140" y="3917503"/>
              <a:ext cx="3519233"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Hence it is clear that</a:t>
              </a:r>
              <a:r>
                <a:rPr lang="en-US" altLang="en-US" sz="2000">
                  <a:latin typeface="Times" pitchFamily="2" charset="0"/>
                </a:rPr>
                <a:t> </a:t>
              </a:r>
              <a:r>
                <a:rPr lang="en-US" altLang="en-US" sz="2000" i="1">
                  <a:latin typeface="Times" pitchFamily="2" charset="0"/>
                </a:rPr>
                <a:t>if we take </a:t>
              </a:r>
              <a:r>
                <a:rPr lang="en-US" altLang="en-US" i="1">
                  <a:latin typeface="Times" pitchFamily="2" charset="0"/>
                </a:rPr>
                <a:t>any equal intervals of time</a:t>
              </a:r>
              <a:r>
                <a:rPr lang="en-US" altLang="en-US" sz="2000" i="1">
                  <a:latin typeface="Times" pitchFamily="2" charset="0"/>
                </a:rPr>
                <a:t> whatever,</a:t>
              </a:r>
              <a:r>
                <a:rPr lang="en-US" altLang="en-US" sz="1800" i="1">
                  <a:latin typeface="Times" pitchFamily="2" charset="0"/>
                </a:rPr>
                <a:t> </a:t>
              </a:r>
              <a:r>
                <a:rPr lang="en-US" altLang="en-US" sz="1600">
                  <a:latin typeface="Times" pitchFamily="2" charset="0"/>
                </a:rPr>
                <a:t>counting from the beginning of the motion,</a:t>
              </a:r>
              <a:r>
                <a:rPr lang="en-US" altLang="en-US" sz="1800">
                  <a:latin typeface="Times" pitchFamily="2" charset="0"/>
                </a:rPr>
                <a:t> </a:t>
              </a:r>
              <a:r>
                <a:rPr lang="en-US" altLang="en-US" sz="1600">
                  <a:latin typeface="Times" pitchFamily="2" charset="0"/>
                </a:rPr>
                <a:t>such as AD, DE, EF, FG, in which the spaces HL, LM, MN, NI are traversed, these spaces will bear to one another the same ratio as the series of odd numbers, 1, 3, 5, 7;...</a:t>
              </a:r>
              <a:endParaRPr lang="en-US" altLang="en-US" sz="1800">
                <a:latin typeface="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a:extLst>
              <a:ext uri="{FF2B5EF4-FFF2-40B4-BE49-F238E27FC236}">
                <a16:creationId xmlns:a16="http://schemas.microsoft.com/office/drawing/2014/main" id="{36C83B17-8864-C969-0DBB-B07209C157BA}"/>
              </a:ext>
            </a:extLst>
          </p:cNvPr>
          <p:cNvSpPr>
            <a:spLocks noGrp="1"/>
          </p:cNvSpPr>
          <p:nvPr>
            <p:ph idx="1"/>
          </p:nvPr>
        </p:nvSpPr>
        <p:spPr>
          <a:xfrm>
            <a:off x="0" y="6762750"/>
            <a:ext cx="46038" cy="95250"/>
          </a:xfrm>
        </p:spPr>
        <p:txBody>
          <a:bodyPr/>
          <a:lstStyle/>
          <a:p>
            <a:endParaRPr lang="en-US" altLang="en-US">
              <a:latin typeface="Times" pitchFamily="2" charset="0"/>
              <a:ea typeface="ＭＳ Ｐゴシック" panose="020B0600070205080204" pitchFamily="34" charset="-128"/>
            </a:endParaRPr>
          </a:p>
        </p:txBody>
      </p:sp>
      <p:sp>
        <p:nvSpPr>
          <p:cNvPr id="57346" name="Slide Number Placeholder 3">
            <a:extLst>
              <a:ext uri="{FF2B5EF4-FFF2-40B4-BE49-F238E27FC236}">
                <a16:creationId xmlns:a16="http://schemas.microsoft.com/office/drawing/2014/main" id="{5688A076-B5C8-7F60-65BC-2383561B80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CEF8037-A50F-7B4F-BCA0-72AB2E9D4105}" type="slidenum">
              <a:rPr lang="en-US" altLang="en-US" sz="1200">
                <a:solidFill>
                  <a:srgbClr val="898989"/>
                </a:solidFill>
                <a:latin typeface="Times" pitchFamily="2" charset="0"/>
              </a:rPr>
              <a:pPr eaLnBrk="1" hangingPunct="1"/>
              <a:t>43</a:t>
            </a:fld>
            <a:endParaRPr lang="en-US" altLang="en-US" sz="1200">
              <a:solidFill>
                <a:srgbClr val="898989"/>
              </a:solidFill>
              <a:latin typeface="Times" pitchFamily="2" charset="0"/>
            </a:endParaRPr>
          </a:p>
        </p:txBody>
      </p:sp>
      <p:pic>
        <p:nvPicPr>
          <p:cNvPr id="57347" name="Picture 2">
            <a:extLst>
              <a:ext uri="{FF2B5EF4-FFF2-40B4-BE49-F238E27FC236}">
                <a16:creationId xmlns:a16="http://schemas.microsoft.com/office/drawing/2014/main" id="{E42F84E7-2D4B-C205-24B1-87F4A74C1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931863"/>
            <a:ext cx="79883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5">
            <a:extLst>
              <a:ext uri="{FF2B5EF4-FFF2-40B4-BE49-F238E27FC236}">
                <a16:creationId xmlns:a16="http://schemas.microsoft.com/office/drawing/2014/main" id="{F11BD0C9-64E8-0176-32C7-C7E5DF2D29FF}"/>
              </a:ext>
            </a:extLst>
          </p:cNvPr>
          <p:cNvSpPr txBox="1">
            <a:spLocks noChangeArrowheads="1"/>
          </p:cNvSpPr>
          <p:nvPr/>
        </p:nvSpPr>
        <p:spPr bwMode="auto">
          <a:xfrm>
            <a:off x="1665288" y="165100"/>
            <a:ext cx="5154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Seventeen year old Huygens, independently of his reading of Two New Science, found the invariance.</a:t>
            </a:r>
          </a:p>
        </p:txBody>
      </p:sp>
      <p:pic>
        <p:nvPicPr>
          <p:cNvPr id="57349" name="Picture 6" descr="Christiaan_Huygens.jpg">
            <a:extLst>
              <a:ext uri="{FF2B5EF4-FFF2-40B4-BE49-F238E27FC236}">
                <a16:creationId xmlns:a16="http://schemas.microsoft.com/office/drawing/2014/main" id="{9B2D9867-C454-FF1F-75C4-EBC5DB3A6F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0"/>
            <a:ext cx="11811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itle 1">
            <a:extLst>
              <a:ext uri="{FF2B5EF4-FFF2-40B4-BE49-F238E27FC236}">
                <a16:creationId xmlns:a16="http://schemas.microsoft.com/office/drawing/2014/main" id="{AF46A743-01F7-CE16-C434-62F5B9D802A0}"/>
              </a:ext>
            </a:extLst>
          </p:cNvPr>
          <p:cNvSpPr>
            <a:spLocks noGrp="1"/>
          </p:cNvSpPr>
          <p:nvPr>
            <p:ph type="title"/>
          </p:nvPr>
        </p:nvSpPr>
        <p:spPr>
          <a:xfrm>
            <a:off x="349250" y="6275388"/>
            <a:ext cx="5181600" cy="582612"/>
          </a:xfrm>
        </p:spPr>
        <p:txBody>
          <a:bodyPr/>
          <a:lstStyle/>
          <a:p>
            <a:r>
              <a:rPr lang="en-US" altLang="en-US" sz="1600">
                <a:latin typeface="Times" pitchFamily="2" charset="0"/>
                <a:ea typeface="ＭＳ Ｐゴシック" panose="020B0600070205080204" pitchFamily="34" charset="-128"/>
              </a:rPr>
              <a:t>Huygens to Mersenne, October 28, 1646</a:t>
            </a:r>
          </a:p>
        </p:txBody>
      </p:sp>
      <p:grpSp>
        <p:nvGrpSpPr>
          <p:cNvPr id="2" name="Group 16">
            <a:extLst>
              <a:ext uri="{FF2B5EF4-FFF2-40B4-BE49-F238E27FC236}">
                <a16:creationId xmlns:a16="http://schemas.microsoft.com/office/drawing/2014/main" id="{ED8AC332-17D3-3E50-EE3E-581EA8CE84B9}"/>
              </a:ext>
            </a:extLst>
          </p:cNvPr>
          <p:cNvGrpSpPr>
            <a:grpSpLocks/>
          </p:cNvGrpSpPr>
          <p:nvPr/>
        </p:nvGrpSpPr>
        <p:grpSpPr bwMode="auto">
          <a:xfrm>
            <a:off x="4803775" y="866775"/>
            <a:ext cx="3405188" cy="2160588"/>
            <a:chOff x="4804107" y="867513"/>
            <a:chExt cx="3404642" cy="2159820"/>
          </a:xfrm>
        </p:grpSpPr>
        <p:pic>
          <p:nvPicPr>
            <p:cNvPr id="8" name="Picture 7" descr="Huygens 1357.png">
              <a:extLst>
                <a:ext uri="{FF2B5EF4-FFF2-40B4-BE49-F238E27FC236}">
                  <a16:creationId xmlns:a16="http://schemas.microsoft.com/office/drawing/2014/main" id="{8B7D4D11-D82E-6C7C-5653-4033CCB11C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4107" y="867513"/>
              <a:ext cx="3404642" cy="2159820"/>
            </a:xfrm>
            <a:prstGeom prst="rect">
              <a:avLst/>
            </a:prstGeom>
            <a:noFill/>
            <a:ln>
              <a:noFill/>
            </a:ln>
            <a:effectLst>
              <a:outerShdw blurRad="152400" dist="165100" dir="13500000" sx="110001" sy="110001"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p Arrow 8">
              <a:extLst>
                <a:ext uri="{FF2B5EF4-FFF2-40B4-BE49-F238E27FC236}">
                  <a16:creationId xmlns:a16="http://schemas.microsoft.com/office/drawing/2014/main" id="{D5693887-E13E-C50C-2AAB-7AF9BBFE01C4}"/>
                </a:ext>
              </a:extLst>
            </p:cNvPr>
            <p:cNvSpPr/>
            <p:nvPr/>
          </p:nvSpPr>
          <p:spPr>
            <a:xfrm>
              <a:off x="6145330" y="2194191"/>
              <a:ext cx="185707" cy="203128"/>
            </a:xfrm>
            <a:prstGeom prst="upArrow">
              <a:avLst/>
            </a:prstGeom>
            <a:solidFill>
              <a:srgbClr val="FF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Up Arrow 12">
              <a:extLst>
                <a:ext uri="{FF2B5EF4-FFF2-40B4-BE49-F238E27FC236}">
                  <a16:creationId xmlns:a16="http://schemas.microsoft.com/office/drawing/2014/main" id="{67A968F4-0B6A-FE14-D5CB-FEF78629F694}"/>
                </a:ext>
              </a:extLst>
            </p:cNvPr>
            <p:cNvSpPr/>
            <p:nvPr/>
          </p:nvSpPr>
          <p:spPr>
            <a:xfrm>
              <a:off x="6375480" y="2194191"/>
              <a:ext cx="185708" cy="203128"/>
            </a:xfrm>
            <a:prstGeom prst="upArrow">
              <a:avLst/>
            </a:prstGeom>
            <a:solidFill>
              <a:srgbClr val="FF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Up Arrow 14">
              <a:extLst>
                <a:ext uri="{FF2B5EF4-FFF2-40B4-BE49-F238E27FC236}">
                  <a16:creationId xmlns:a16="http://schemas.microsoft.com/office/drawing/2014/main" id="{53D863E7-A4DF-4B81-3292-4FA32E9AD175}"/>
                </a:ext>
              </a:extLst>
            </p:cNvPr>
            <p:cNvSpPr/>
            <p:nvPr/>
          </p:nvSpPr>
          <p:spPr>
            <a:xfrm>
              <a:off x="6619916" y="2194191"/>
              <a:ext cx="185708" cy="203128"/>
            </a:xfrm>
            <a:prstGeom prst="upArrow">
              <a:avLst/>
            </a:prstGeom>
            <a:solidFill>
              <a:srgbClr val="FF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Up Arrow 15">
              <a:extLst>
                <a:ext uri="{FF2B5EF4-FFF2-40B4-BE49-F238E27FC236}">
                  <a16:creationId xmlns:a16="http://schemas.microsoft.com/office/drawing/2014/main" id="{FC04C83F-824F-4CC9-EFBB-6A7EDFE010A9}"/>
                </a:ext>
              </a:extLst>
            </p:cNvPr>
            <p:cNvSpPr/>
            <p:nvPr/>
          </p:nvSpPr>
          <p:spPr>
            <a:xfrm>
              <a:off x="6818322" y="2194191"/>
              <a:ext cx="185707" cy="203128"/>
            </a:xfrm>
            <a:prstGeom prst="upArrow">
              <a:avLst/>
            </a:prstGeom>
            <a:solidFill>
              <a:srgbClr val="FF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8FA951C-3BB8-F541-5E53-0BFF90374047}"/>
              </a:ext>
            </a:extLst>
          </p:cNvPr>
          <p:cNvSpPr/>
          <p:nvPr/>
        </p:nvSpPr>
        <p:spPr>
          <a:xfrm>
            <a:off x="2809875" y="631825"/>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370" name="Title 1">
            <a:extLst>
              <a:ext uri="{FF2B5EF4-FFF2-40B4-BE49-F238E27FC236}">
                <a16:creationId xmlns:a16="http://schemas.microsoft.com/office/drawing/2014/main" id="{EB450D6A-92B0-C747-D5C9-F3E867CD78E1}"/>
              </a:ext>
            </a:extLst>
          </p:cNvPr>
          <p:cNvSpPr>
            <a:spLocks noGrp="1"/>
          </p:cNvSpPr>
          <p:nvPr>
            <p:ph type="title"/>
          </p:nvPr>
        </p:nvSpPr>
        <p:spPr>
          <a:xfrm>
            <a:off x="1100138" y="2276475"/>
            <a:ext cx="5427662" cy="2130425"/>
          </a:xfrm>
        </p:spPr>
        <p:txBody>
          <a:bodyPr/>
          <a:lstStyle/>
          <a:p>
            <a:pPr algn="r"/>
            <a:r>
              <a:rPr lang="en-US" altLang="en-US" sz="8000">
                <a:latin typeface="Times" pitchFamily="2" charset="0"/>
                <a:ea typeface="ＭＳ Ｐゴシック" panose="020B0600070205080204" pitchFamily="34" charset="-128"/>
              </a:rPr>
              <a:t>Conclusion</a:t>
            </a:r>
          </a:p>
        </p:txBody>
      </p:sp>
      <p:sp>
        <p:nvSpPr>
          <p:cNvPr id="58371" name="Content Placeholder 2">
            <a:extLst>
              <a:ext uri="{FF2B5EF4-FFF2-40B4-BE49-F238E27FC236}">
                <a16:creationId xmlns:a16="http://schemas.microsoft.com/office/drawing/2014/main" id="{374DA61D-2006-CAA7-66B0-29A97548B65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8372" name="Slide Number Placeholder 3">
            <a:extLst>
              <a:ext uri="{FF2B5EF4-FFF2-40B4-BE49-F238E27FC236}">
                <a16:creationId xmlns:a16="http://schemas.microsoft.com/office/drawing/2014/main" id="{846A6405-240F-CF3B-1F8A-52550A8560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1050A8D-2E68-B54C-B418-7800CF339D03}" type="slidenum">
              <a:rPr lang="en-US" altLang="en-US" sz="1200">
                <a:solidFill>
                  <a:srgbClr val="898989"/>
                </a:solidFill>
                <a:latin typeface="Times" pitchFamily="2" charset="0"/>
              </a:rPr>
              <a:pPr eaLnBrk="1" hangingPunct="1"/>
              <a:t>44</a:t>
            </a:fld>
            <a:endParaRPr lang="en-US" altLang="en-US" sz="1200">
              <a:solidFill>
                <a:srgbClr val="898989"/>
              </a:solidFill>
              <a:latin typeface="Times" pitchFamily="2"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25CB6C53-560B-9DFC-E6EE-D4771B546438}"/>
              </a:ext>
            </a:extLst>
          </p:cNvPr>
          <p:cNvSpPr/>
          <p:nvPr/>
        </p:nvSpPr>
        <p:spPr>
          <a:xfrm>
            <a:off x="631825" y="1155700"/>
            <a:ext cx="4237038" cy="1420813"/>
          </a:xfrm>
          <a:custGeom>
            <a:avLst/>
            <a:gdLst>
              <a:gd name="connsiteX0" fmla="*/ 176909 w 3689823"/>
              <a:gd name="connsiteY0" fmla="*/ 0 h 846686"/>
              <a:gd name="connsiteX1" fmla="*/ 3689823 w 3689823"/>
              <a:gd name="connsiteY1" fmla="*/ 75823 h 846686"/>
              <a:gd name="connsiteX2" fmla="*/ 3651913 w 3689823"/>
              <a:gd name="connsiteY2" fmla="*/ 846686 h 846686"/>
              <a:gd name="connsiteX3" fmla="*/ 0 w 3689823"/>
              <a:gd name="connsiteY3" fmla="*/ 726634 h 846686"/>
              <a:gd name="connsiteX4" fmla="*/ 176909 w 3689823"/>
              <a:gd name="connsiteY4" fmla="*/ 0 h 8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823" h="846686">
                <a:moveTo>
                  <a:pt x="176909" y="0"/>
                </a:moveTo>
                <a:lnTo>
                  <a:pt x="3689823" y="75823"/>
                </a:lnTo>
                <a:lnTo>
                  <a:pt x="3651913" y="846686"/>
                </a:lnTo>
                <a:lnTo>
                  <a:pt x="0" y="726634"/>
                </a:lnTo>
                <a:lnTo>
                  <a:pt x="17690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394" name="Title 1">
            <a:extLst>
              <a:ext uri="{FF2B5EF4-FFF2-40B4-BE49-F238E27FC236}">
                <a16:creationId xmlns:a16="http://schemas.microsoft.com/office/drawing/2014/main" id="{3E863518-958A-7F07-624B-A9A3082FCF97}"/>
              </a:ext>
            </a:extLst>
          </p:cNvPr>
          <p:cNvSpPr>
            <a:spLocks noGrp="1"/>
          </p:cNvSpPr>
          <p:nvPr>
            <p:ph type="title"/>
          </p:nvPr>
        </p:nvSpPr>
        <p:spPr>
          <a:xfrm>
            <a:off x="457200" y="274638"/>
            <a:ext cx="8008938" cy="717550"/>
          </a:xfrm>
        </p:spPr>
        <p:txBody>
          <a:bodyPr/>
          <a:lstStyle/>
          <a:p>
            <a:r>
              <a:rPr lang="en-US" altLang="en-US">
                <a:latin typeface="Times" pitchFamily="2" charset="0"/>
                <a:ea typeface="ＭＳ Ｐゴシック" panose="020B0600070205080204" pitchFamily="34" charset="-128"/>
              </a:rPr>
              <a:t>Dualist </a:t>
            </a:r>
            <a:r>
              <a:rPr lang="en-US" altLang="en-US" sz="3200">
                <a:latin typeface="Times" pitchFamily="2" charset="0"/>
                <a:ea typeface="ＭＳ Ｐゴシック" panose="020B0600070205080204" pitchFamily="34" charset="-128"/>
              </a:rPr>
              <a:t>view of inductive inference</a:t>
            </a:r>
            <a:endParaRPr lang="en-US" altLang="en-US">
              <a:latin typeface="Times" pitchFamily="2" charset="0"/>
              <a:ea typeface="ＭＳ Ｐゴシック" panose="020B0600070205080204" pitchFamily="34" charset="-128"/>
            </a:endParaRPr>
          </a:p>
        </p:txBody>
      </p:sp>
      <p:sp>
        <p:nvSpPr>
          <p:cNvPr id="59395" name="Content Placeholder 2">
            <a:extLst>
              <a:ext uri="{FF2B5EF4-FFF2-40B4-BE49-F238E27FC236}">
                <a16:creationId xmlns:a16="http://schemas.microsoft.com/office/drawing/2014/main" id="{33819CBA-5723-3CC2-537F-3079C2E5D39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9396" name="Slide Number Placeholder 3">
            <a:extLst>
              <a:ext uri="{FF2B5EF4-FFF2-40B4-BE49-F238E27FC236}">
                <a16:creationId xmlns:a16="http://schemas.microsoft.com/office/drawing/2014/main" id="{13794259-56D2-3686-FBB1-A6B599E2FC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8015434-463A-4140-9465-D5B9C8417292}" type="slidenum">
              <a:rPr lang="en-US" altLang="en-US" sz="1200">
                <a:solidFill>
                  <a:srgbClr val="898989"/>
                </a:solidFill>
                <a:latin typeface="Times" pitchFamily="2" charset="0"/>
              </a:rPr>
              <a:pPr eaLnBrk="1" hangingPunct="1"/>
              <a:t>45</a:t>
            </a:fld>
            <a:endParaRPr lang="en-US" altLang="en-US" sz="1200">
              <a:solidFill>
                <a:srgbClr val="898989"/>
              </a:solidFill>
              <a:latin typeface="Times" pitchFamily="2" charset="0"/>
            </a:endParaRPr>
          </a:p>
        </p:txBody>
      </p:sp>
      <p:sp>
        <p:nvSpPr>
          <p:cNvPr id="59397" name="TextBox 4">
            <a:extLst>
              <a:ext uri="{FF2B5EF4-FFF2-40B4-BE49-F238E27FC236}">
                <a16:creationId xmlns:a16="http://schemas.microsoft.com/office/drawing/2014/main" id="{170A06DF-FC65-8CA1-DD51-4828D7BE5FFB}"/>
              </a:ext>
            </a:extLst>
          </p:cNvPr>
          <p:cNvSpPr txBox="1">
            <a:spLocks noChangeArrowheads="1"/>
          </p:cNvSpPr>
          <p:nvPr/>
        </p:nvSpPr>
        <p:spPr bwMode="auto">
          <a:xfrm>
            <a:off x="617538" y="954088"/>
            <a:ext cx="4294187"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800">
                <a:latin typeface="Times" pitchFamily="2" charset="0"/>
              </a:rPr>
              <a:t>Active </a:t>
            </a:r>
            <a:r>
              <a:rPr lang="en-US" altLang="en-US">
                <a:latin typeface="Times" pitchFamily="2" charset="0"/>
              </a:rPr>
              <a:t>schema   </a:t>
            </a:r>
            <a:r>
              <a:rPr lang="en-US" altLang="en-US" sz="1800">
                <a:latin typeface="Times" pitchFamily="2" charset="0"/>
              </a:rPr>
              <a:t>guide      passive </a:t>
            </a:r>
            <a:r>
              <a:rPr lang="en-US" altLang="en-US">
                <a:latin typeface="Times" pitchFamily="2" charset="0"/>
              </a:rPr>
              <a:t>facts</a:t>
            </a:r>
            <a:endParaRPr lang="en-US" altLang="en-US" sz="1800">
              <a:latin typeface="Times" pitchFamily="2" charset="0"/>
            </a:endParaRPr>
          </a:p>
          <a:p>
            <a:pPr algn="ctr" eaLnBrk="1" hangingPunct="1">
              <a:lnSpc>
                <a:spcPct val="150000"/>
              </a:lnSpc>
            </a:pPr>
            <a:r>
              <a:rPr lang="en-US" altLang="en-US" sz="1800">
                <a:latin typeface="Times" pitchFamily="2" charset="0"/>
              </a:rPr>
              <a:t>as</a:t>
            </a:r>
          </a:p>
          <a:p>
            <a:pPr eaLnBrk="1" hangingPunct="1">
              <a:lnSpc>
                <a:spcPct val="150000"/>
              </a:lnSpc>
            </a:pPr>
            <a:r>
              <a:rPr lang="en-US" altLang="en-US">
                <a:latin typeface="Times" pitchFamily="2" charset="0"/>
              </a:rPr>
              <a:t>      pipes</a:t>
            </a:r>
            <a:r>
              <a:rPr lang="en-US" altLang="en-US" sz="1800">
                <a:latin typeface="Times" pitchFamily="2" charset="0"/>
              </a:rPr>
              <a:t>             guide             </a:t>
            </a:r>
            <a:r>
              <a:rPr lang="en-US" altLang="en-US">
                <a:latin typeface="Times" pitchFamily="2" charset="0"/>
              </a:rPr>
              <a:t>water.</a:t>
            </a:r>
            <a:endParaRPr lang="en-US" altLang="en-US" sz="1800">
              <a:latin typeface="Times" pitchFamily="2" charset="0"/>
            </a:endParaRPr>
          </a:p>
        </p:txBody>
      </p:sp>
      <p:pic>
        <p:nvPicPr>
          <p:cNvPr id="59398" name="Picture 7" descr="piping.jpg">
            <a:extLst>
              <a:ext uri="{FF2B5EF4-FFF2-40B4-BE49-F238E27FC236}">
                <a16:creationId xmlns:a16="http://schemas.microsoft.com/office/drawing/2014/main" id="{F7A52B0A-6F78-232E-F121-EABA4D289D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488" y="2782888"/>
            <a:ext cx="4546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28ECD737-8FEC-655D-A2DB-5CB5192A2CA4}"/>
              </a:ext>
            </a:extLst>
          </p:cNvPr>
          <p:cNvSpPr/>
          <p:nvPr/>
        </p:nvSpPr>
        <p:spPr>
          <a:xfrm>
            <a:off x="631825" y="1155700"/>
            <a:ext cx="5092700" cy="1582738"/>
          </a:xfrm>
          <a:custGeom>
            <a:avLst/>
            <a:gdLst>
              <a:gd name="connsiteX0" fmla="*/ 176909 w 3689823"/>
              <a:gd name="connsiteY0" fmla="*/ 0 h 846686"/>
              <a:gd name="connsiteX1" fmla="*/ 3689823 w 3689823"/>
              <a:gd name="connsiteY1" fmla="*/ 75823 h 846686"/>
              <a:gd name="connsiteX2" fmla="*/ 3651913 w 3689823"/>
              <a:gd name="connsiteY2" fmla="*/ 846686 h 846686"/>
              <a:gd name="connsiteX3" fmla="*/ 0 w 3689823"/>
              <a:gd name="connsiteY3" fmla="*/ 726634 h 846686"/>
              <a:gd name="connsiteX4" fmla="*/ 176909 w 3689823"/>
              <a:gd name="connsiteY4" fmla="*/ 0 h 8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823" h="846686">
                <a:moveTo>
                  <a:pt x="176909" y="0"/>
                </a:moveTo>
                <a:lnTo>
                  <a:pt x="3689823" y="75823"/>
                </a:lnTo>
                <a:lnTo>
                  <a:pt x="3651913" y="846686"/>
                </a:lnTo>
                <a:lnTo>
                  <a:pt x="0" y="726634"/>
                </a:lnTo>
                <a:lnTo>
                  <a:pt x="17690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18" name="Title 1">
            <a:extLst>
              <a:ext uri="{FF2B5EF4-FFF2-40B4-BE49-F238E27FC236}">
                <a16:creationId xmlns:a16="http://schemas.microsoft.com/office/drawing/2014/main" id="{AD55DCF4-1117-9DCF-81C5-5CF88A40F95B}"/>
              </a:ext>
            </a:extLst>
          </p:cNvPr>
          <p:cNvSpPr>
            <a:spLocks noGrp="1"/>
          </p:cNvSpPr>
          <p:nvPr>
            <p:ph type="title"/>
          </p:nvPr>
        </p:nvSpPr>
        <p:spPr>
          <a:xfrm>
            <a:off x="457200" y="274638"/>
            <a:ext cx="8008938" cy="717550"/>
          </a:xfrm>
        </p:spPr>
        <p:txBody>
          <a:bodyPr/>
          <a:lstStyle/>
          <a:p>
            <a:r>
              <a:rPr lang="en-US" altLang="en-US">
                <a:latin typeface="Times" pitchFamily="2" charset="0"/>
                <a:ea typeface="ＭＳ Ｐゴシック" panose="020B0600070205080204" pitchFamily="34" charset="-128"/>
              </a:rPr>
              <a:t>Monist </a:t>
            </a:r>
            <a:r>
              <a:rPr lang="en-US" altLang="en-US" sz="3200">
                <a:latin typeface="Times" pitchFamily="2" charset="0"/>
                <a:ea typeface="ＭＳ Ｐゴシック" panose="020B0600070205080204" pitchFamily="34" charset="-128"/>
              </a:rPr>
              <a:t>view of inductive inference</a:t>
            </a:r>
            <a:endParaRPr lang="en-US" altLang="en-US">
              <a:latin typeface="Times" pitchFamily="2" charset="0"/>
              <a:ea typeface="ＭＳ Ｐゴシック" panose="020B0600070205080204" pitchFamily="34" charset="-128"/>
            </a:endParaRPr>
          </a:p>
        </p:txBody>
      </p:sp>
      <p:sp>
        <p:nvSpPr>
          <p:cNvPr id="60419" name="Content Placeholder 2">
            <a:extLst>
              <a:ext uri="{FF2B5EF4-FFF2-40B4-BE49-F238E27FC236}">
                <a16:creationId xmlns:a16="http://schemas.microsoft.com/office/drawing/2014/main" id="{AE21F618-EEDB-A9A3-04EF-3A663B6797E8}"/>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8C134C22-4BFB-982A-0F92-B31A2D48E2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3DF4595-CA5F-9C41-B62B-71B664839B58}" type="slidenum">
              <a:rPr lang="en-US" altLang="en-US" sz="1200">
                <a:solidFill>
                  <a:srgbClr val="898989"/>
                </a:solidFill>
                <a:latin typeface="Times" pitchFamily="2" charset="0"/>
              </a:rPr>
              <a:pPr eaLnBrk="1" hangingPunct="1"/>
              <a:t>46</a:t>
            </a:fld>
            <a:endParaRPr lang="en-US" altLang="en-US" sz="1200">
              <a:solidFill>
                <a:srgbClr val="898989"/>
              </a:solidFill>
              <a:latin typeface="Times" pitchFamily="2" charset="0"/>
            </a:endParaRPr>
          </a:p>
        </p:txBody>
      </p:sp>
      <p:sp>
        <p:nvSpPr>
          <p:cNvPr id="60421" name="TextBox 4">
            <a:extLst>
              <a:ext uri="{FF2B5EF4-FFF2-40B4-BE49-F238E27FC236}">
                <a16:creationId xmlns:a16="http://schemas.microsoft.com/office/drawing/2014/main" id="{9BF20CB5-0293-D8C3-2D9E-B12E44BB87C8}"/>
              </a:ext>
            </a:extLst>
          </p:cNvPr>
          <p:cNvSpPr txBox="1">
            <a:spLocks noChangeArrowheads="1"/>
          </p:cNvSpPr>
          <p:nvPr/>
        </p:nvSpPr>
        <p:spPr bwMode="auto">
          <a:xfrm>
            <a:off x="617538" y="954088"/>
            <a:ext cx="61499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a:latin typeface="Times" pitchFamily="2" charset="0"/>
              </a:rPr>
              <a:t>Facts</a:t>
            </a:r>
            <a:r>
              <a:rPr lang="en-US" altLang="en-US" sz="1800">
                <a:latin typeface="Times" pitchFamily="2" charset="0"/>
              </a:rPr>
              <a:t> organize themselves into inferential structures</a:t>
            </a:r>
          </a:p>
          <a:p>
            <a:pPr algn="ctr" eaLnBrk="1" hangingPunct="1">
              <a:lnSpc>
                <a:spcPct val="150000"/>
              </a:lnSpc>
            </a:pPr>
            <a:r>
              <a:rPr lang="en-US" altLang="en-US" sz="1800">
                <a:latin typeface="Times" pitchFamily="2" charset="0"/>
              </a:rPr>
              <a:t>as</a:t>
            </a:r>
          </a:p>
          <a:p>
            <a:pPr eaLnBrk="1" hangingPunct="1">
              <a:lnSpc>
                <a:spcPct val="150000"/>
              </a:lnSpc>
            </a:pPr>
            <a:r>
              <a:rPr lang="en-US" altLang="en-US">
                <a:latin typeface="Times" pitchFamily="2" charset="0"/>
              </a:rPr>
              <a:t>fluid systems</a:t>
            </a:r>
            <a:r>
              <a:rPr lang="en-US" altLang="en-US" sz="1800">
                <a:latin typeface="Times" pitchFamily="2" charset="0"/>
              </a:rPr>
              <a:t> organize themselves into stable structures.</a:t>
            </a:r>
          </a:p>
        </p:txBody>
      </p:sp>
      <p:pic>
        <p:nvPicPr>
          <p:cNvPr id="60422" name="Picture 9" descr="CLIo0hW.gif">
            <a:extLst>
              <a:ext uri="{FF2B5EF4-FFF2-40B4-BE49-F238E27FC236}">
                <a16:creationId xmlns:a16="http://schemas.microsoft.com/office/drawing/2014/main" id="{B5CB384E-6862-D0B2-8B5C-F2A2AAD45E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913" y="3275013"/>
            <a:ext cx="46037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8A9FB1A0-FB14-8920-2C2F-2BC172D03A5F}"/>
              </a:ext>
            </a:extLst>
          </p:cNvPr>
          <p:cNvSpPr>
            <a:spLocks noGrp="1"/>
          </p:cNvSpPr>
          <p:nvPr>
            <p:ph type="title"/>
          </p:nvPr>
        </p:nvSpPr>
        <p:spPr>
          <a:xfrm>
            <a:off x="1677988" y="1374775"/>
            <a:ext cx="5849937" cy="2463800"/>
          </a:xfrm>
        </p:spPr>
        <p:txBody>
          <a:bodyPr/>
          <a:lstStyle/>
          <a:p>
            <a:r>
              <a:rPr lang="en-US" altLang="en-US" sz="19900">
                <a:latin typeface="Times" pitchFamily="2" charset="0"/>
                <a:ea typeface="ＭＳ Ｐゴシック" panose="020B0600070205080204" pitchFamily="34" charset="-128"/>
              </a:rPr>
              <a:t>Read</a:t>
            </a:r>
          </a:p>
        </p:txBody>
      </p:sp>
      <p:sp>
        <p:nvSpPr>
          <p:cNvPr id="61442" name="Content Placeholder 2">
            <a:extLst>
              <a:ext uri="{FF2B5EF4-FFF2-40B4-BE49-F238E27FC236}">
                <a16:creationId xmlns:a16="http://schemas.microsoft.com/office/drawing/2014/main" id="{861CE8BF-9D10-909D-255F-264EF4005DE5}"/>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61443" name="Slide Number Placeholder 3">
            <a:extLst>
              <a:ext uri="{FF2B5EF4-FFF2-40B4-BE49-F238E27FC236}">
                <a16:creationId xmlns:a16="http://schemas.microsoft.com/office/drawing/2014/main" id="{D5CE7195-A7FD-4125-B975-966047F4BC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CF0E7A3-38B0-994A-85DB-7421A2D52B10}" type="slidenum">
              <a:rPr lang="en-US" altLang="en-US" sz="1200">
                <a:solidFill>
                  <a:srgbClr val="898989"/>
                </a:solidFill>
                <a:latin typeface="Times" pitchFamily="2" charset="0"/>
              </a:rPr>
              <a:pPr eaLnBrk="1" hangingPunct="1"/>
              <a:t>47</a:t>
            </a:fld>
            <a:endParaRPr lang="en-US" altLang="en-US" sz="1200">
              <a:solidFill>
                <a:srgbClr val="898989"/>
              </a:solidFill>
              <a:latin typeface="Times" pitchFamily="2" charset="0"/>
            </a:endParaRPr>
          </a:p>
        </p:txBody>
      </p:sp>
      <p:pic>
        <p:nvPicPr>
          <p:cNvPr id="61444" name="Picture 4" descr="paper-boy.jpg">
            <a:extLst>
              <a:ext uri="{FF2B5EF4-FFF2-40B4-BE49-F238E27FC236}">
                <a16:creationId xmlns:a16="http://schemas.microsoft.com/office/drawing/2014/main" id="{5EF287AF-C685-3245-A11A-54797628F0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7550"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descr="paper-boy.jpg">
            <a:extLst>
              <a:ext uri="{FF2B5EF4-FFF2-40B4-BE49-F238E27FC236}">
                <a16:creationId xmlns:a16="http://schemas.microsoft.com/office/drawing/2014/main" id="{82095425-46CC-6F76-DE4C-6C339EDA43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54300"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descr="paper-boy.jpg">
            <a:extLst>
              <a:ext uri="{FF2B5EF4-FFF2-40B4-BE49-F238E27FC236}">
                <a16:creationId xmlns:a16="http://schemas.microsoft.com/office/drawing/2014/main" id="{7C8BC625-6AB4-1F67-AEA8-5FA74DE735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92638"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8" descr="paper-boy.jpg">
            <a:extLst>
              <a:ext uri="{FF2B5EF4-FFF2-40B4-BE49-F238E27FC236}">
                <a16:creationId xmlns:a16="http://schemas.microsoft.com/office/drawing/2014/main" id="{5E8F3FF7-E60A-CDC5-05E7-E7EB8A0476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30975"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EA5-40C9-372F-F2E5-BD86047D4D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5A6720-7A38-2832-3DC0-A513F97AACE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279AE22-D661-8C5E-5DAC-91E97786476B}"/>
              </a:ext>
            </a:extLst>
          </p:cNvPr>
          <p:cNvSpPr>
            <a:spLocks noGrp="1"/>
          </p:cNvSpPr>
          <p:nvPr>
            <p:ph type="sldNum" sz="quarter" idx="12"/>
          </p:nvPr>
        </p:nvSpPr>
        <p:spPr/>
        <p:txBody>
          <a:bodyPr/>
          <a:lstStyle/>
          <a:p>
            <a:fld id="{5C7F743F-7FAB-514D-9C1F-DE83E53AECE6}" type="slidenum">
              <a:rPr lang="en-US" altLang="en-US" smtClean="0"/>
              <a:pPr/>
              <a:t>48</a:t>
            </a:fld>
            <a:endParaRPr lang="en-US" altLang="en-US"/>
          </a:p>
        </p:txBody>
      </p:sp>
      <p:grpSp>
        <p:nvGrpSpPr>
          <p:cNvPr id="5" name="Group 4">
            <a:extLst>
              <a:ext uri="{FF2B5EF4-FFF2-40B4-BE49-F238E27FC236}">
                <a16:creationId xmlns:a16="http://schemas.microsoft.com/office/drawing/2014/main" id="{1F45390B-B91B-108E-3EF5-93105D2E1D21}"/>
              </a:ext>
            </a:extLst>
          </p:cNvPr>
          <p:cNvGrpSpPr/>
          <p:nvPr/>
        </p:nvGrpSpPr>
        <p:grpSpPr>
          <a:xfrm>
            <a:off x="146459" y="644516"/>
            <a:ext cx="8838046" cy="5845184"/>
            <a:chOff x="195508" y="59841"/>
            <a:chExt cx="8838046" cy="5845184"/>
          </a:xfrm>
        </p:grpSpPr>
        <p:pic>
          <p:nvPicPr>
            <p:cNvPr id="6" name="Content Placeholder 5">
              <a:extLst>
                <a:ext uri="{FF2B5EF4-FFF2-40B4-BE49-F238E27FC236}">
                  <a16:creationId xmlns:a16="http://schemas.microsoft.com/office/drawing/2014/main" id="{60FA8B7E-FB18-68F9-F47B-34CC424942EC}"/>
                </a:ext>
              </a:extLst>
            </p:cNvPr>
            <p:cNvPicPr>
              <a:picLocks noChangeAspect="1"/>
            </p:cNvPicPr>
            <p:nvPr/>
          </p:nvPicPr>
          <p:blipFill>
            <a:blip r:embed="rId2"/>
            <a:stretch>
              <a:fillRect/>
            </a:stretch>
          </p:blipFill>
          <p:spPr bwMode="auto">
            <a:xfrm>
              <a:off x="195508" y="59841"/>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561591C-3ED6-8EF8-F430-6FA0DDF39FCC}"/>
                </a:ext>
              </a:extLst>
            </p:cNvPr>
            <p:cNvPicPr>
              <a:picLocks noChangeAspect="1"/>
            </p:cNvPicPr>
            <p:nvPr/>
          </p:nvPicPr>
          <p:blipFill>
            <a:blip r:embed="rId3"/>
            <a:stretch>
              <a:fillRect/>
            </a:stretch>
          </p:blipFill>
          <p:spPr>
            <a:xfrm>
              <a:off x="2638031" y="374438"/>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C21A7A0-9071-3D08-BF25-0DD3B619D44D}"/>
                </a:ext>
              </a:extLst>
            </p:cNvPr>
            <p:cNvPicPr>
              <a:picLocks noChangeAspect="1"/>
            </p:cNvPicPr>
            <p:nvPr/>
          </p:nvPicPr>
          <p:blipFill>
            <a:blip r:embed="rId4"/>
            <a:stretch>
              <a:fillRect/>
            </a:stretch>
          </p:blipFill>
          <p:spPr>
            <a:xfrm>
              <a:off x="5556228" y="689035"/>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grpSp>
      <p:sp>
        <p:nvSpPr>
          <p:cNvPr id="9" name="Freeform 8">
            <a:extLst>
              <a:ext uri="{FF2B5EF4-FFF2-40B4-BE49-F238E27FC236}">
                <a16:creationId xmlns:a16="http://schemas.microsoft.com/office/drawing/2014/main" id="{25813868-5029-A186-C58C-F19D14390DA3}"/>
              </a:ext>
            </a:extLst>
          </p:cNvPr>
          <p:cNvSpPr/>
          <p:nvPr/>
        </p:nvSpPr>
        <p:spPr>
          <a:xfrm>
            <a:off x="467833" y="1786270"/>
            <a:ext cx="2083981" cy="1201479"/>
          </a:xfrm>
          <a:custGeom>
            <a:avLst/>
            <a:gdLst>
              <a:gd name="connsiteX0" fmla="*/ 0 w 2083981"/>
              <a:gd name="connsiteY0" fmla="*/ 0 h 1201479"/>
              <a:gd name="connsiteX1" fmla="*/ 2073348 w 2083981"/>
              <a:gd name="connsiteY1" fmla="*/ 31897 h 1201479"/>
              <a:gd name="connsiteX2" fmla="*/ 2083981 w 2083981"/>
              <a:gd name="connsiteY2" fmla="*/ 1148316 h 1201479"/>
              <a:gd name="connsiteX3" fmla="*/ 53162 w 2083981"/>
              <a:gd name="connsiteY3" fmla="*/ 1201479 h 1201479"/>
              <a:gd name="connsiteX4" fmla="*/ 0 w 2083981"/>
              <a:gd name="connsiteY4" fmla="*/ 0 h 120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981" h="1201479">
                <a:moveTo>
                  <a:pt x="0" y="0"/>
                </a:moveTo>
                <a:lnTo>
                  <a:pt x="2073348" y="31897"/>
                </a:lnTo>
                <a:lnTo>
                  <a:pt x="2083981" y="1148316"/>
                </a:lnTo>
                <a:lnTo>
                  <a:pt x="53162" y="1201479"/>
                </a:lnTo>
                <a:lnTo>
                  <a:pt x="0" y="0"/>
                </a:lnTo>
                <a:close/>
              </a:path>
            </a:pathLst>
          </a:custGeom>
          <a:solidFill>
            <a:srgbClr val="FF0000">
              <a:alpha val="1960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23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5" descr="Galileo fall 3.png">
            <a:extLst>
              <a:ext uri="{FF2B5EF4-FFF2-40B4-BE49-F238E27FC236}">
                <a16:creationId xmlns:a16="http://schemas.microsoft.com/office/drawing/2014/main" id="{3C39889E-3F01-51A8-4959-E4DD5A08E2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063" y="482600"/>
            <a:ext cx="8145462" cy="607536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itle 1">
            <a:extLst>
              <a:ext uri="{FF2B5EF4-FFF2-40B4-BE49-F238E27FC236}">
                <a16:creationId xmlns:a16="http://schemas.microsoft.com/office/drawing/2014/main" id="{67F78054-BAC9-26AF-5F8F-09618DFF07FB}"/>
              </a:ext>
            </a:extLst>
          </p:cNvPr>
          <p:cNvSpPr>
            <a:spLocks noGrp="1"/>
          </p:cNvSpPr>
          <p:nvPr>
            <p:ph type="title"/>
          </p:nvPr>
        </p:nvSpPr>
        <p:spPr>
          <a:xfrm>
            <a:off x="882650" y="727075"/>
            <a:ext cx="6642100" cy="3514725"/>
          </a:xfrm>
        </p:spPr>
        <p:txBody>
          <a:bodyPr/>
          <a:lstStyle/>
          <a:p>
            <a:r>
              <a:rPr lang="en-US" altLang="en-US" sz="23900">
                <a:latin typeface="Times" pitchFamily="2" charset="0"/>
                <a:ea typeface="ＭＳ Ｐゴシック" panose="020B0600070205080204" pitchFamily="34" charset="-128"/>
              </a:rPr>
              <a:t>Finis</a:t>
            </a:r>
          </a:p>
        </p:txBody>
      </p:sp>
      <p:sp>
        <p:nvSpPr>
          <p:cNvPr id="64515" name="Content Placeholder 2">
            <a:extLst>
              <a:ext uri="{FF2B5EF4-FFF2-40B4-BE49-F238E27FC236}">
                <a16:creationId xmlns:a16="http://schemas.microsoft.com/office/drawing/2014/main" id="{1148FDE6-56CE-7048-D691-84BBE8C0F1D0}"/>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64516" name="Slide Number Placeholder 3">
            <a:extLst>
              <a:ext uri="{FF2B5EF4-FFF2-40B4-BE49-F238E27FC236}">
                <a16:creationId xmlns:a16="http://schemas.microsoft.com/office/drawing/2014/main" id="{63C27A4C-EABA-887D-29F9-89364032C9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A167BE0-731A-3746-81AF-5A3B4382FE3E}" type="slidenum">
              <a:rPr lang="en-US" altLang="en-US" sz="1200">
                <a:solidFill>
                  <a:srgbClr val="898989"/>
                </a:solidFill>
                <a:latin typeface="Times" pitchFamily="2" charset="0"/>
              </a:rPr>
              <a:pPr eaLnBrk="1" hangingPunct="1"/>
              <a:t>49</a:t>
            </a:fld>
            <a:endParaRPr lang="en-US" altLang="en-US" sz="1200">
              <a:solidFill>
                <a:srgbClr val="898989"/>
              </a:solidFill>
              <a:latin typeface="Times"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CCE65D5-CAEE-B3DA-DDBA-817F8931961F}"/>
              </a:ext>
            </a:extLst>
          </p:cNvPr>
          <p:cNvSpPr/>
          <p:nvPr/>
        </p:nvSpPr>
        <p:spPr>
          <a:xfrm>
            <a:off x="3106738" y="703263"/>
            <a:ext cx="4487862" cy="5080000"/>
          </a:xfrm>
          <a:custGeom>
            <a:avLst/>
            <a:gdLst>
              <a:gd name="connsiteX0" fmla="*/ 1549400 w 4487333"/>
              <a:gd name="connsiteY0" fmla="*/ 0 h 5080000"/>
              <a:gd name="connsiteX1" fmla="*/ 4487333 w 4487333"/>
              <a:gd name="connsiteY1" fmla="*/ 2159000 h 5080000"/>
              <a:gd name="connsiteX2" fmla="*/ 2599266 w 4487333"/>
              <a:gd name="connsiteY2" fmla="*/ 5080000 h 5080000"/>
              <a:gd name="connsiteX3" fmla="*/ 0 w 4487333"/>
              <a:gd name="connsiteY3" fmla="*/ 4106334 h 5080000"/>
              <a:gd name="connsiteX4" fmla="*/ 1549400 w 4487333"/>
              <a:gd name="connsiteY4" fmla="*/ 0 h 50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333" h="5080000">
                <a:moveTo>
                  <a:pt x="1549400" y="0"/>
                </a:moveTo>
                <a:lnTo>
                  <a:pt x="4487333" y="2159000"/>
                </a:lnTo>
                <a:lnTo>
                  <a:pt x="2599266" y="5080000"/>
                </a:lnTo>
                <a:lnTo>
                  <a:pt x="0" y="4106334"/>
                </a:lnTo>
                <a:lnTo>
                  <a:pt x="1549400"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8" name="Title 1">
            <a:extLst>
              <a:ext uri="{FF2B5EF4-FFF2-40B4-BE49-F238E27FC236}">
                <a16:creationId xmlns:a16="http://schemas.microsoft.com/office/drawing/2014/main" id="{979C5016-2198-E236-E0D3-07346FC5AA83}"/>
              </a:ext>
            </a:extLst>
          </p:cNvPr>
          <p:cNvSpPr>
            <a:spLocks noGrp="1"/>
          </p:cNvSpPr>
          <p:nvPr>
            <p:ph type="title"/>
          </p:nvPr>
        </p:nvSpPr>
        <p:spPr>
          <a:xfrm>
            <a:off x="881063" y="1925638"/>
            <a:ext cx="4927600" cy="2290762"/>
          </a:xfrm>
        </p:spPr>
        <p:txBody>
          <a:bodyPr/>
          <a:lstStyle/>
          <a:p>
            <a:pPr algn="r"/>
            <a:r>
              <a:rPr lang="en-US" altLang="en-US" sz="5400">
                <a:latin typeface="Times" pitchFamily="2" charset="0"/>
                <a:ea typeface="ＭＳ Ｐゴシック" panose="020B0600070205080204" pitchFamily="34" charset="-128"/>
              </a:rPr>
              <a:t>An  Example</a:t>
            </a:r>
          </a:p>
        </p:txBody>
      </p:sp>
      <p:sp>
        <p:nvSpPr>
          <p:cNvPr id="19459" name="Content Placeholder 2">
            <a:extLst>
              <a:ext uri="{FF2B5EF4-FFF2-40B4-BE49-F238E27FC236}">
                <a16:creationId xmlns:a16="http://schemas.microsoft.com/office/drawing/2014/main" id="{DE2B2AB2-BA82-00DB-6E8B-20C230803D0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86528D1A-6BE0-4969-3A29-FA12DCB50C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BB82ECF-6CAB-5C44-AA57-43AD26C0BFB4}" type="slidenum">
              <a:rPr lang="en-US" altLang="en-US" sz="1200">
                <a:solidFill>
                  <a:srgbClr val="898989"/>
                </a:solidFill>
                <a:latin typeface="Times" pitchFamily="2" charset="0"/>
              </a:rPr>
              <a:pPr eaLnBrk="1" hangingPunct="1"/>
              <a:t>5</a:t>
            </a:fld>
            <a:endParaRPr lang="en-US" altLang="en-US" sz="1200">
              <a:solidFill>
                <a:srgbClr val="898989"/>
              </a:solidFill>
              <a:latin typeface="Times"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581433D-B836-1C1A-A2BB-717DA3B0BB7D}"/>
              </a:ext>
            </a:extLst>
          </p:cNvPr>
          <p:cNvSpPr>
            <a:spLocks noGrp="1"/>
          </p:cNvSpPr>
          <p:nvPr>
            <p:ph type="title"/>
          </p:nvPr>
        </p:nvSpPr>
        <p:spPr>
          <a:xfrm>
            <a:off x="457200" y="274638"/>
            <a:ext cx="8008938" cy="581025"/>
          </a:xfrm>
        </p:spPr>
        <p:txBody>
          <a:bodyPr/>
          <a:lstStyle/>
          <a:p>
            <a:r>
              <a:rPr lang="en-US" altLang="en-US" sz="2800">
                <a:latin typeface="Times" pitchFamily="2" charset="0"/>
                <a:ea typeface="ＭＳ Ｐゴシック" panose="020B0600070205080204" pitchFamily="34" charset="-128"/>
              </a:rPr>
              <a:t> </a:t>
            </a:r>
          </a:p>
        </p:txBody>
      </p:sp>
      <p:sp>
        <p:nvSpPr>
          <p:cNvPr id="20482" name="Content Placeholder 2">
            <a:extLst>
              <a:ext uri="{FF2B5EF4-FFF2-40B4-BE49-F238E27FC236}">
                <a16:creationId xmlns:a16="http://schemas.microsoft.com/office/drawing/2014/main" id="{38A5E577-6898-4B85-86DB-7DF6C09A787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42A93E06-808F-3DCB-0BEC-117D1BF42E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8B6BF91-35DD-504D-A1A8-3D980AA85A53}" type="slidenum">
              <a:rPr lang="en-US" altLang="en-US" sz="1200">
                <a:solidFill>
                  <a:srgbClr val="898989"/>
                </a:solidFill>
                <a:latin typeface="Times" pitchFamily="2" charset="0"/>
              </a:rPr>
              <a:pPr eaLnBrk="1" hangingPunct="1"/>
              <a:t>6</a:t>
            </a:fld>
            <a:endParaRPr lang="en-US" altLang="en-US" sz="1200">
              <a:solidFill>
                <a:srgbClr val="898989"/>
              </a:solidFill>
              <a:latin typeface="Times" pitchFamily="2" charset="0"/>
            </a:endParaRPr>
          </a:p>
        </p:txBody>
      </p:sp>
      <p:pic>
        <p:nvPicPr>
          <p:cNvPr id="20484" name="Picture 5" descr="anundatedpic.jpg">
            <a:extLst>
              <a:ext uri="{FF2B5EF4-FFF2-40B4-BE49-F238E27FC236}">
                <a16:creationId xmlns:a16="http://schemas.microsoft.com/office/drawing/2014/main" id="{DA5BA4E0-99F6-BACD-1D87-4E977D8353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138" y="615950"/>
            <a:ext cx="7289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F0B0633-1693-5C17-B40F-F342D7922013}"/>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21506" name="Content Placeholder 2">
            <a:extLst>
              <a:ext uri="{FF2B5EF4-FFF2-40B4-BE49-F238E27FC236}">
                <a16:creationId xmlns:a16="http://schemas.microsoft.com/office/drawing/2014/main" id="{CF655AAB-DF1E-6D05-8D9A-D1AB283133D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4F056D6D-F772-3B80-B748-7C24BA6BDF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262D5F3-E4EB-B245-8494-144BE8B4C035}" type="slidenum">
              <a:rPr lang="en-US" altLang="en-US" sz="1200">
                <a:solidFill>
                  <a:srgbClr val="898989"/>
                </a:solidFill>
                <a:latin typeface="Times" pitchFamily="2" charset="0"/>
              </a:rPr>
              <a:pPr eaLnBrk="1" hangingPunct="1"/>
              <a:t>7</a:t>
            </a:fld>
            <a:endParaRPr lang="en-US" altLang="en-US" sz="1200">
              <a:solidFill>
                <a:srgbClr val="898989"/>
              </a:solidFill>
              <a:latin typeface="Times" pitchFamily="2" charset="0"/>
            </a:endParaRPr>
          </a:p>
        </p:txBody>
      </p:sp>
      <p:pic>
        <p:nvPicPr>
          <p:cNvPr id="21508" name="Picture 4" descr="Marie_Curie-Theses_1903.jpg">
            <a:extLst>
              <a:ext uri="{FF2B5EF4-FFF2-40B4-BE49-F238E27FC236}">
                <a16:creationId xmlns:a16="http://schemas.microsoft.com/office/drawing/2014/main" id="{EE0BDBF3-8D39-C05A-4F39-1AF5073D9E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90488"/>
            <a:ext cx="4413250"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A59DCB27-2A8A-8DDC-3EB2-852C161B7F29}"/>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Sample isolated is 1/10 gram</a:t>
            </a:r>
          </a:p>
        </p:txBody>
      </p:sp>
      <p:sp>
        <p:nvSpPr>
          <p:cNvPr id="22530" name="Content Placeholder 2">
            <a:extLst>
              <a:ext uri="{FF2B5EF4-FFF2-40B4-BE49-F238E27FC236}">
                <a16:creationId xmlns:a16="http://schemas.microsoft.com/office/drawing/2014/main" id="{0A79F0C6-BAB1-7088-2BC3-2DA3CF905544}"/>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22531" name="Slide Number Placeholder 3">
            <a:extLst>
              <a:ext uri="{FF2B5EF4-FFF2-40B4-BE49-F238E27FC236}">
                <a16:creationId xmlns:a16="http://schemas.microsoft.com/office/drawing/2014/main" id="{F201FAEB-A587-D9D7-2260-65556FB310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731D23D-B751-FC47-AB16-392DEBBE3597}" type="slidenum">
              <a:rPr lang="en-US" altLang="en-US" sz="1200">
                <a:solidFill>
                  <a:srgbClr val="898989"/>
                </a:solidFill>
                <a:latin typeface="Times" pitchFamily="2" charset="0"/>
              </a:rPr>
              <a:pPr eaLnBrk="1" hangingPunct="1"/>
              <a:t>8</a:t>
            </a:fld>
            <a:endParaRPr lang="en-US" altLang="en-US" sz="1200">
              <a:solidFill>
                <a:srgbClr val="898989"/>
              </a:solidFill>
              <a:latin typeface="Times" pitchFamily="2" charset="0"/>
            </a:endParaRPr>
          </a:p>
        </p:txBody>
      </p:sp>
      <p:pic>
        <p:nvPicPr>
          <p:cNvPr id="22532" name="Picture 4" descr="crystallization.jpg">
            <a:extLst>
              <a:ext uri="{FF2B5EF4-FFF2-40B4-BE49-F238E27FC236}">
                <a16:creationId xmlns:a16="http://schemas.microsoft.com/office/drawing/2014/main" id="{11290420-6AC2-B10D-1D53-E8A93CFC77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468438"/>
            <a:ext cx="58102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a:extLst>
              <a:ext uri="{FF2B5EF4-FFF2-40B4-BE49-F238E27FC236}">
                <a16:creationId xmlns:a16="http://schemas.microsoft.com/office/drawing/2014/main" id="{07B0FDA7-EC87-6059-4E88-450BAEDF383B}"/>
              </a:ext>
            </a:extLst>
          </p:cNvPr>
          <p:cNvSpPr txBox="1">
            <a:spLocks noChangeArrowheads="1"/>
          </p:cNvSpPr>
          <p:nvPr/>
        </p:nvSpPr>
        <p:spPr bwMode="auto">
          <a:xfrm>
            <a:off x="6564313" y="1385888"/>
            <a:ext cx="15287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…from tons of  pitchblende ore, over more than three years.</a:t>
            </a:r>
          </a:p>
        </p:txBody>
      </p:sp>
      <p:sp>
        <p:nvSpPr>
          <p:cNvPr id="22534" name="TextBox 7">
            <a:extLst>
              <a:ext uri="{FF2B5EF4-FFF2-40B4-BE49-F238E27FC236}">
                <a16:creationId xmlns:a16="http://schemas.microsoft.com/office/drawing/2014/main" id="{423BA0A0-C178-36B1-CBF2-8350A15939F5}"/>
              </a:ext>
            </a:extLst>
          </p:cNvPr>
          <p:cNvSpPr txBox="1">
            <a:spLocks noChangeArrowheads="1"/>
          </p:cNvSpPr>
          <p:nvPr/>
        </p:nvSpPr>
        <p:spPr bwMode="auto">
          <a:xfrm>
            <a:off x="427038" y="6415088"/>
            <a:ext cx="7716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pitchFamily="2" charset="0"/>
              </a:rPr>
              <a:t>Images from </a:t>
            </a:r>
            <a:r>
              <a:rPr lang="ja-JP" altLang="en-US" sz="1100">
                <a:latin typeface="Times" pitchFamily="2" charset="0"/>
              </a:rPr>
              <a:t>“</a:t>
            </a:r>
            <a:r>
              <a:rPr lang="en-US" altLang="ja-JP" sz="1100">
                <a:latin typeface="Times" pitchFamily="2" charset="0"/>
              </a:rPr>
              <a:t>A Personal Interview with Marie Curie.</a:t>
            </a:r>
            <a:r>
              <a:rPr lang="ja-JP" altLang="en-US" sz="1100">
                <a:latin typeface="Times" pitchFamily="2" charset="0"/>
              </a:rPr>
              <a:t>”</a:t>
            </a:r>
            <a:r>
              <a:rPr lang="en-US" altLang="ja-JP" sz="1100">
                <a:latin typeface="Times" pitchFamily="2" charset="0"/>
              </a:rPr>
              <a:t>Jim and Rhoda Morris. http://scientificscience.org/Marie_%20Curie/index.htm</a:t>
            </a:r>
            <a:endParaRPr lang="en-US" altLang="en-US" sz="1100">
              <a:latin typeface="Times" pitchFamily="2" charset="0"/>
            </a:endParaRPr>
          </a:p>
        </p:txBody>
      </p:sp>
      <p:grpSp>
        <p:nvGrpSpPr>
          <p:cNvPr id="2" name="Group 13">
            <a:extLst>
              <a:ext uri="{FF2B5EF4-FFF2-40B4-BE49-F238E27FC236}">
                <a16:creationId xmlns:a16="http://schemas.microsoft.com/office/drawing/2014/main" id="{E5E017A4-2EA5-6D64-7268-D7D2DB6CEFD1}"/>
              </a:ext>
            </a:extLst>
          </p:cNvPr>
          <p:cNvGrpSpPr>
            <a:grpSpLocks/>
          </p:cNvGrpSpPr>
          <p:nvPr/>
        </p:nvGrpSpPr>
        <p:grpSpPr bwMode="auto">
          <a:xfrm>
            <a:off x="1736725" y="3038475"/>
            <a:ext cx="6091238" cy="3314700"/>
            <a:chOff x="1736468" y="3039000"/>
            <a:chExt cx="6091551" cy="3314853"/>
          </a:xfrm>
        </p:grpSpPr>
        <p:sp>
          <p:nvSpPr>
            <p:cNvPr id="22536" name="TextBox 8">
              <a:extLst>
                <a:ext uri="{FF2B5EF4-FFF2-40B4-BE49-F238E27FC236}">
                  <a16:creationId xmlns:a16="http://schemas.microsoft.com/office/drawing/2014/main" id="{7D0452FD-8986-A40E-E9EE-369584360284}"/>
                </a:ext>
              </a:extLst>
            </p:cNvPr>
            <p:cNvSpPr txBox="1">
              <a:spLocks noChangeArrowheads="1"/>
            </p:cNvSpPr>
            <p:nvPr/>
          </p:nvSpPr>
          <p:spPr bwMode="auto">
            <a:xfrm>
              <a:off x="1736468" y="5282072"/>
              <a:ext cx="1200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this much</a:t>
              </a:r>
            </a:p>
          </p:txBody>
        </p:sp>
        <p:pic>
          <p:nvPicPr>
            <p:cNvPr id="22537" name="Picture 12" descr="radium chloride size crop glow.jpg">
              <a:extLst>
                <a:ext uri="{FF2B5EF4-FFF2-40B4-BE49-F238E27FC236}">
                  <a16:creationId xmlns:a16="http://schemas.microsoft.com/office/drawing/2014/main" id="{7FC924F2-E7FB-B17B-2DFD-4030D96ADA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0372" y="3039000"/>
              <a:ext cx="4747647" cy="331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a:extLst>
              <a:ext uri="{FF2B5EF4-FFF2-40B4-BE49-F238E27FC236}">
                <a16:creationId xmlns:a16="http://schemas.microsoft.com/office/drawing/2014/main" id="{1E2E75EF-030F-A8B6-6D4F-A7DC158D5ABD}"/>
              </a:ext>
            </a:extLst>
          </p:cNvPr>
          <p:cNvSpPr/>
          <p:nvPr/>
        </p:nvSpPr>
        <p:spPr>
          <a:xfrm rot="5400000">
            <a:off x="4568032" y="2280444"/>
            <a:ext cx="1593850" cy="4846637"/>
          </a:xfrm>
          <a:prstGeom prst="wedgeRoundRectCallout">
            <a:avLst>
              <a:gd name="adj1" fmla="val -58270"/>
              <a:gd name="adj2" fmla="val 59331"/>
              <a:gd name="adj3" fmla="val 16667"/>
            </a:avLst>
          </a:prstGeom>
          <a:solidFill>
            <a:srgbClr val="C7DCFF"/>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ounded Rectangular Callout 8">
            <a:extLst>
              <a:ext uri="{FF2B5EF4-FFF2-40B4-BE49-F238E27FC236}">
                <a16:creationId xmlns:a16="http://schemas.microsoft.com/office/drawing/2014/main" id="{0F899816-F3AC-4963-EC23-C78EAD8B99B7}"/>
              </a:ext>
            </a:extLst>
          </p:cNvPr>
          <p:cNvSpPr/>
          <p:nvPr/>
        </p:nvSpPr>
        <p:spPr>
          <a:xfrm rot="5400000">
            <a:off x="4364037" y="263526"/>
            <a:ext cx="1768475" cy="4845050"/>
          </a:xfrm>
          <a:prstGeom prst="wedgeRoundRectCallout">
            <a:avLst>
              <a:gd name="adj1" fmla="val -6255"/>
              <a:gd name="adj2" fmla="val 56658"/>
              <a:gd name="adj3" fmla="val 16667"/>
            </a:avLst>
          </a:prstGeom>
          <a:solidFill>
            <a:srgbClr val="C7DCFF"/>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Freeform 10">
            <a:extLst>
              <a:ext uri="{FF2B5EF4-FFF2-40B4-BE49-F238E27FC236}">
                <a16:creationId xmlns:a16="http://schemas.microsoft.com/office/drawing/2014/main" id="{0D636D6A-6555-B621-257A-0E4D9A6D58AB}"/>
              </a:ext>
            </a:extLst>
          </p:cNvPr>
          <p:cNvSpPr/>
          <p:nvPr/>
        </p:nvSpPr>
        <p:spPr>
          <a:xfrm>
            <a:off x="5830888" y="2378075"/>
            <a:ext cx="1484312" cy="161925"/>
          </a:xfrm>
          <a:custGeom>
            <a:avLst/>
            <a:gdLst>
              <a:gd name="connsiteX0" fmla="*/ 38876 w 1483774"/>
              <a:gd name="connsiteY0" fmla="*/ 0 h 161994"/>
              <a:gd name="connsiteX1" fmla="*/ 1483774 w 1483774"/>
              <a:gd name="connsiteY1" fmla="*/ 12960 h 161994"/>
              <a:gd name="connsiteX2" fmla="*/ 1431939 w 1483774"/>
              <a:gd name="connsiteY2" fmla="*/ 161994 h 161994"/>
              <a:gd name="connsiteX3" fmla="*/ 0 w 1483774"/>
              <a:gd name="connsiteY3" fmla="*/ 142555 h 161994"/>
              <a:gd name="connsiteX4" fmla="*/ 38876 w 1483774"/>
              <a:gd name="connsiteY4" fmla="*/ 0 h 1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774" h="161994">
                <a:moveTo>
                  <a:pt x="38876" y="0"/>
                </a:moveTo>
                <a:lnTo>
                  <a:pt x="1483774" y="12960"/>
                </a:lnTo>
                <a:lnTo>
                  <a:pt x="1431939" y="161994"/>
                </a:lnTo>
                <a:lnTo>
                  <a:pt x="0" y="142555"/>
                </a:lnTo>
                <a:lnTo>
                  <a:pt x="38876"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Freeform 11">
            <a:extLst>
              <a:ext uri="{FF2B5EF4-FFF2-40B4-BE49-F238E27FC236}">
                <a16:creationId xmlns:a16="http://schemas.microsoft.com/office/drawing/2014/main" id="{20BA6FB0-FE43-1474-D95C-DC8BB5DD7FDA}"/>
              </a:ext>
            </a:extLst>
          </p:cNvPr>
          <p:cNvSpPr/>
          <p:nvPr/>
        </p:nvSpPr>
        <p:spPr>
          <a:xfrm>
            <a:off x="2947988" y="2663825"/>
            <a:ext cx="2247900" cy="161925"/>
          </a:xfrm>
          <a:custGeom>
            <a:avLst/>
            <a:gdLst>
              <a:gd name="connsiteX0" fmla="*/ 38876 w 1483774"/>
              <a:gd name="connsiteY0" fmla="*/ 0 h 161994"/>
              <a:gd name="connsiteX1" fmla="*/ 1483774 w 1483774"/>
              <a:gd name="connsiteY1" fmla="*/ 12960 h 161994"/>
              <a:gd name="connsiteX2" fmla="*/ 1431939 w 1483774"/>
              <a:gd name="connsiteY2" fmla="*/ 161994 h 161994"/>
              <a:gd name="connsiteX3" fmla="*/ 0 w 1483774"/>
              <a:gd name="connsiteY3" fmla="*/ 142555 h 161994"/>
              <a:gd name="connsiteX4" fmla="*/ 38876 w 1483774"/>
              <a:gd name="connsiteY4" fmla="*/ 0 h 1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774" h="161994">
                <a:moveTo>
                  <a:pt x="38876" y="0"/>
                </a:moveTo>
                <a:lnTo>
                  <a:pt x="1483774" y="12960"/>
                </a:lnTo>
                <a:lnTo>
                  <a:pt x="1431939" y="161994"/>
                </a:lnTo>
                <a:lnTo>
                  <a:pt x="0" y="142555"/>
                </a:lnTo>
                <a:lnTo>
                  <a:pt x="38876"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Freeform 12">
            <a:extLst>
              <a:ext uri="{FF2B5EF4-FFF2-40B4-BE49-F238E27FC236}">
                <a16:creationId xmlns:a16="http://schemas.microsoft.com/office/drawing/2014/main" id="{F668D995-B789-04BF-767C-B2B0073012F5}"/>
              </a:ext>
            </a:extLst>
          </p:cNvPr>
          <p:cNvSpPr/>
          <p:nvPr/>
        </p:nvSpPr>
        <p:spPr>
          <a:xfrm>
            <a:off x="4049713" y="4749800"/>
            <a:ext cx="1736725" cy="271463"/>
          </a:xfrm>
          <a:custGeom>
            <a:avLst/>
            <a:gdLst>
              <a:gd name="connsiteX0" fmla="*/ 38876 w 1483774"/>
              <a:gd name="connsiteY0" fmla="*/ 0 h 161994"/>
              <a:gd name="connsiteX1" fmla="*/ 1483774 w 1483774"/>
              <a:gd name="connsiteY1" fmla="*/ 12960 h 161994"/>
              <a:gd name="connsiteX2" fmla="*/ 1431939 w 1483774"/>
              <a:gd name="connsiteY2" fmla="*/ 161994 h 161994"/>
              <a:gd name="connsiteX3" fmla="*/ 0 w 1483774"/>
              <a:gd name="connsiteY3" fmla="*/ 142555 h 161994"/>
              <a:gd name="connsiteX4" fmla="*/ 38876 w 1483774"/>
              <a:gd name="connsiteY4" fmla="*/ 0 h 1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774" h="161994">
                <a:moveTo>
                  <a:pt x="38876" y="0"/>
                </a:moveTo>
                <a:lnTo>
                  <a:pt x="1483774" y="12960"/>
                </a:lnTo>
                <a:lnTo>
                  <a:pt x="1431939" y="161994"/>
                </a:lnTo>
                <a:lnTo>
                  <a:pt x="0" y="142555"/>
                </a:lnTo>
                <a:lnTo>
                  <a:pt x="38876"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27706BD7-EDCD-6CB1-E9CF-054ED89E99A8}"/>
              </a:ext>
            </a:extLst>
          </p:cNvPr>
          <p:cNvSpPr/>
          <p:nvPr/>
        </p:nvSpPr>
        <p:spPr>
          <a:xfrm>
            <a:off x="3505200" y="4529138"/>
            <a:ext cx="803275" cy="161925"/>
          </a:xfrm>
          <a:custGeom>
            <a:avLst/>
            <a:gdLst>
              <a:gd name="connsiteX0" fmla="*/ 38876 w 1483774"/>
              <a:gd name="connsiteY0" fmla="*/ 0 h 161994"/>
              <a:gd name="connsiteX1" fmla="*/ 1483774 w 1483774"/>
              <a:gd name="connsiteY1" fmla="*/ 12960 h 161994"/>
              <a:gd name="connsiteX2" fmla="*/ 1431939 w 1483774"/>
              <a:gd name="connsiteY2" fmla="*/ 161994 h 161994"/>
              <a:gd name="connsiteX3" fmla="*/ 0 w 1483774"/>
              <a:gd name="connsiteY3" fmla="*/ 142555 h 161994"/>
              <a:gd name="connsiteX4" fmla="*/ 38876 w 1483774"/>
              <a:gd name="connsiteY4" fmla="*/ 0 h 1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774" h="161994">
                <a:moveTo>
                  <a:pt x="38876" y="0"/>
                </a:moveTo>
                <a:lnTo>
                  <a:pt x="1483774" y="12960"/>
                </a:lnTo>
                <a:lnTo>
                  <a:pt x="1431939" y="161994"/>
                </a:lnTo>
                <a:lnTo>
                  <a:pt x="0" y="142555"/>
                </a:lnTo>
                <a:lnTo>
                  <a:pt x="38876"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7" name="Title 1">
            <a:extLst>
              <a:ext uri="{FF2B5EF4-FFF2-40B4-BE49-F238E27FC236}">
                <a16:creationId xmlns:a16="http://schemas.microsoft.com/office/drawing/2014/main" id="{84C13B25-449F-08C0-D3A6-ECD07F7097B7}"/>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Its crystalline properties declared</a:t>
            </a:r>
          </a:p>
        </p:txBody>
      </p:sp>
      <p:sp>
        <p:nvSpPr>
          <p:cNvPr id="23558" name="Content Placeholder 2">
            <a:extLst>
              <a:ext uri="{FF2B5EF4-FFF2-40B4-BE49-F238E27FC236}">
                <a16:creationId xmlns:a16="http://schemas.microsoft.com/office/drawing/2014/main" id="{60B3168C-0CB1-A616-FCCE-8CACAC44D72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3559" name="Slide Number Placeholder 3">
            <a:extLst>
              <a:ext uri="{FF2B5EF4-FFF2-40B4-BE49-F238E27FC236}">
                <a16:creationId xmlns:a16="http://schemas.microsoft.com/office/drawing/2014/main" id="{8D96FBAE-A137-6287-18A3-119A11C9B8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8E7AE22-0C27-6849-A011-3A1503AE8F38}" type="slidenum">
              <a:rPr lang="en-US" altLang="en-US" sz="1200">
                <a:solidFill>
                  <a:srgbClr val="898989"/>
                </a:solidFill>
                <a:latin typeface="Times" pitchFamily="2" charset="0"/>
              </a:rPr>
              <a:pPr eaLnBrk="1" hangingPunct="1"/>
              <a:t>9</a:t>
            </a:fld>
            <a:endParaRPr lang="en-US" altLang="en-US" sz="1200">
              <a:solidFill>
                <a:srgbClr val="898989"/>
              </a:solidFill>
              <a:latin typeface="Times" pitchFamily="2" charset="0"/>
            </a:endParaRPr>
          </a:p>
        </p:txBody>
      </p:sp>
      <p:pic>
        <p:nvPicPr>
          <p:cNvPr id="23560" name="Picture 4" descr="Curie_head.jpg">
            <a:extLst>
              <a:ext uri="{FF2B5EF4-FFF2-40B4-BE49-F238E27FC236}">
                <a16:creationId xmlns:a16="http://schemas.microsoft.com/office/drawing/2014/main" id="{AD34E2FB-2B25-FD79-AC91-545D20A2D6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3" y="2079625"/>
            <a:ext cx="19685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5">
            <a:extLst>
              <a:ext uri="{FF2B5EF4-FFF2-40B4-BE49-F238E27FC236}">
                <a16:creationId xmlns:a16="http://schemas.microsoft.com/office/drawing/2014/main" id="{ABFC93D7-A77E-1A53-B388-DA45143C443B}"/>
              </a:ext>
            </a:extLst>
          </p:cNvPr>
          <p:cNvSpPr txBox="1">
            <a:spLocks noChangeArrowheads="1"/>
          </p:cNvSpPr>
          <p:nvPr/>
        </p:nvSpPr>
        <p:spPr bwMode="auto">
          <a:xfrm>
            <a:off x="2863850" y="1982788"/>
            <a:ext cx="45227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crystals, which form in very acid solution, are elongated needles, those of barium chloride having exactly the same appearance as those of radium chloride. </a:t>
            </a:r>
          </a:p>
          <a:p>
            <a:pPr algn="r" eaLnBrk="1" hangingPunct="1"/>
            <a:r>
              <a:rPr lang="en-US" altLang="en-US" sz="1400">
                <a:latin typeface="Times" pitchFamily="2" charset="0"/>
              </a:rPr>
              <a:t>(Dissertation, 1903)</a:t>
            </a:r>
          </a:p>
        </p:txBody>
      </p:sp>
      <p:sp>
        <p:nvSpPr>
          <p:cNvPr id="23562" name="Rectangle 7">
            <a:extLst>
              <a:ext uri="{FF2B5EF4-FFF2-40B4-BE49-F238E27FC236}">
                <a16:creationId xmlns:a16="http://schemas.microsoft.com/office/drawing/2014/main" id="{07BE64BE-1250-5F02-7CA4-B421C6CF2891}"/>
              </a:ext>
            </a:extLst>
          </p:cNvPr>
          <p:cNvSpPr>
            <a:spLocks noChangeArrowheads="1"/>
          </p:cNvSpPr>
          <p:nvPr/>
        </p:nvSpPr>
        <p:spPr bwMode="auto">
          <a:xfrm>
            <a:off x="2952750" y="4121150"/>
            <a:ext cx="41290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 chemical terms radium differs little from barium; the salts of these two elements are isomorphic. </a:t>
            </a:r>
          </a:p>
          <a:p>
            <a:pPr algn="r" eaLnBrk="1" hangingPunct="1"/>
            <a:r>
              <a:rPr lang="en-US" altLang="en-US" sz="1400">
                <a:latin typeface="Times" pitchFamily="2" charset="0"/>
              </a:rPr>
              <a:t>(Nobel Prize Address, 1911)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ACAF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Times"/>
            <a:cs typeface="Time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5560</TotalTime>
  <Words>1951</Words>
  <Application>Microsoft Macintosh PowerPoint</Application>
  <PresentationFormat>On-screen Show (4:3)</PresentationFormat>
  <Paragraphs>412</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Black</vt:lpstr>
      <vt:lpstr>Calibri</vt:lpstr>
      <vt:lpstr>Times</vt:lpstr>
      <vt:lpstr>Times New Roman</vt:lpstr>
      <vt:lpstr>Office Theme</vt:lpstr>
      <vt:lpstr>The Material Theory of Induction, Introduced</vt:lpstr>
      <vt:lpstr>Material Theory of Induction</vt:lpstr>
      <vt:lpstr>A warm up problem in inductive inference</vt:lpstr>
      <vt:lpstr>This Talk</vt:lpstr>
      <vt:lpstr>An  Example</vt:lpstr>
      <vt:lpstr> </vt:lpstr>
      <vt:lpstr> </vt:lpstr>
      <vt:lpstr>Sample isolated is 1/10 gram</vt:lpstr>
      <vt:lpstr>Its crystalline properties declared</vt:lpstr>
      <vt:lpstr>The Inference Justified Formally</vt:lpstr>
      <vt:lpstr>??Repair??: Augment Schema with Domain Specific Facts.</vt:lpstr>
      <vt:lpstr>Add more domain specific facts</vt:lpstr>
      <vt:lpstr>The Inference Justified by Facts.</vt:lpstr>
      <vt:lpstr>The very hard problem:</vt:lpstr>
      <vt:lpstr>The very hard problem:</vt:lpstr>
      <vt:lpstr>The very hard problem:</vt:lpstr>
      <vt:lpstr>PowerPoint Presentation</vt:lpstr>
      <vt:lpstr>The Inference Justified by Facts.</vt:lpstr>
      <vt:lpstr>Cascade of Warrants.</vt:lpstr>
      <vt:lpstr>Generalizing</vt:lpstr>
      <vt:lpstr>Deduction</vt:lpstr>
      <vt:lpstr>Induction</vt:lpstr>
      <vt:lpstr>General Argument</vt:lpstr>
      <vt:lpstr>The General Argument</vt:lpstr>
      <vt:lpstr>1, 3, 5, 7, …</vt:lpstr>
      <vt:lpstr>The Inductive Problem is Insoluble…</vt:lpstr>
      <vt:lpstr>Bayes is no help.</vt:lpstr>
      <vt:lpstr>Bayes is no help.</vt:lpstr>
      <vt:lpstr>A General Calculus? One Big Calculation?</vt:lpstr>
      <vt:lpstr>PowerPoint Presentation</vt:lpstr>
      <vt:lpstr>Galileo’s Law of Fall</vt:lpstr>
      <vt:lpstr>PowerPoint Presentation</vt:lpstr>
      <vt:lpstr>PowerPoint Presentation</vt:lpstr>
      <vt:lpstr>PowerPoint Presentation</vt:lpstr>
      <vt:lpstr>PowerPoint Presentation</vt:lpstr>
      <vt:lpstr> </vt:lpstr>
      <vt:lpstr>The induction: first justification</vt:lpstr>
      <vt:lpstr>Galileo had no standard unit of time</vt:lpstr>
      <vt:lpstr>Odd number rule is invariant under change of unit of time</vt:lpstr>
      <vt:lpstr>Almost NO OTHER rule is invariant under change of unit of time</vt:lpstr>
      <vt:lpstr>Functional analysis shows:</vt:lpstr>
      <vt:lpstr>The induction: second justification</vt:lpstr>
      <vt:lpstr>Huygens to Mersenne, October 28, 1646</vt:lpstr>
      <vt:lpstr>Conclusion</vt:lpstr>
      <vt:lpstr>Dualist view of inductive inference</vt:lpstr>
      <vt:lpstr>Monist view of inductive inference</vt:lpstr>
      <vt:lpstr>Read</vt:lpstr>
      <vt:lpstr>PowerPoint Presentation</vt:lpstr>
      <vt:lpstr>Finis</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Simplicity as a Surrogate</dc:title>
  <dc:creator>John Norton</dc:creator>
  <cp:lastModifiedBy>Norton, John D</cp:lastModifiedBy>
  <cp:revision>413</cp:revision>
  <dcterms:created xsi:type="dcterms:W3CDTF">2016-02-23T16:10:45Z</dcterms:created>
  <dcterms:modified xsi:type="dcterms:W3CDTF">2024-08-22T02:48:43Z</dcterms:modified>
</cp:coreProperties>
</file>