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321" r:id="rId2"/>
    <p:sldId id="269" r:id="rId3"/>
    <p:sldId id="270" r:id="rId4"/>
    <p:sldId id="322" r:id="rId5"/>
    <p:sldId id="272" r:id="rId6"/>
    <p:sldId id="294" r:id="rId7"/>
    <p:sldId id="295" r:id="rId8"/>
    <p:sldId id="296" r:id="rId9"/>
    <p:sldId id="300" r:id="rId10"/>
    <p:sldId id="309" r:id="rId11"/>
    <p:sldId id="310" r:id="rId12"/>
    <p:sldId id="274" r:id="rId13"/>
    <p:sldId id="312" r:id="rId14"/>
    <p:sldId id="311" r:id="rId15"/>
    <p:sldId id="324" r:id="rId16"/>
    <p:sldId id="327" r:id="rId17"/>
    <p:sldId id="330" r:id="rId18"/>
    <p:sldId id="326" r:id="rId19"/>
    <p:sldId id="328" r:id="rId20"/>
    <p:sldId id="334" r:id="rId21"/>
    <p:sldId id="325" r:id="rId22"/>
    <p:sldId id="329" r:id="rId23"/>
    <p:sldId id="292" r:id="rId24"/>
    <p:sldId id="331" r:id="rId25"/>
    <p:sldId id="332" r:id="rId26"/>
    <p:sldId id="333" r:id="rId27"/>
    <p:sldId id="266" r:id="rId28"/>
    <p:sldId id="339" r:id="rId29"/>
    <p:sldId id="257" r:id="rId30"/>
    <p:sldId id="258" r:id="rId31"/>
    <p:sldId id="259" r:id="rId32"/>
    <p:sldId id="260" r:id="rId33"/>
    <p:sldId id="261" r:id="rId34"/>
    <p:sldId id="262" r:id="rId35"/>
    <p:sldId id="263" r:id="rId36"/>
    <p:sldId id="264" r:id="rId37"/>
    <p:sldId id="265" r:id="rId38"/>
    <p:sldId id="335" r:id="rId39"/>
    <p:sldId id="267" r:id="rId40"/>
    <p:sldId id="268" r:id="rId41"/>
    <p:sldId id="336" r:id="rId42"/>
    <p:sldId id="337" r:id="rId43"/>
    <p:sldId id="271" r:id="rId44"/>
    <p:sldId id="338" r:id="rId45"/>
    <p:sldId id="273"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60">
          <p15:clr>
            <a:srgbClr val="A4A3A4"/>
          </p15:clr>
        </p15:guide>
        <p15:guide id="2" pos="30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D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45"/>
    <p:restoredTop sz="94679"/>
  </p:normalViewPr>
  <p:slideViewPr>
    <p:cSldViewPr snapToGrid="0">
      <p:cViewPr varScale="1">
        <p:scale>
          <a:sx n="191" d="100"/>
          <a:sy n="191" d="100"/>
        </p:scale>
        <p:origin x="448" y="192"/>
      </p:cViewPr>
      <p:guideLst>
        <p:guide orient="horz" pos="3460"/>
        <p:guide pos="30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6F2E4-4B65-9A4A-9ED5-0332087D8AA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3ECB9CC-4A2C-DA49-8F90-F2D34DDF9D3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EC0E141-2A34-704E-8A3F-884C2793ACEF}" type="datetime1">
              <a:rPr lang="en-US" altLang="en-US"/>
              <a:pPr/>
              <a:t>5/11/22</a:t>
            </a:fld>
            <a:endParaRPr lang="en-US" altLang="en-US"/>
          </a:p>
        </p:txBody>
      </p:sp>
      <p:sp>
        <p:nvSpPr>
          <p:cNvPr id="4" name="Footer Placeholder 3">
            <a:extLst>
              <a:ext uri="{FF2B5EF4-FFF2-40B4-BE49-F238E27FC236}">
                <a16:creationId xmlns:a16="http://schemas.microsoft.com/office/drawing/2014/main" id="{22CE23F3-5A97-4E43-AF2B-34EA48A3E15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5A304D2-B475-0C48-96BC-0217B5158B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1A54EA6-43F9-6A43-8564-08D00AB6178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B8A926-5165-1F49-93FA-2258E25FF0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C80F10B-9382-044F-8DF4-C81C8A6AE80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825BE60-0E60-E848-9F23-111B8B950A37}" type="datetime1">
              <a:rPr lang="en-US" altLang="en-US"/>
              <a:pPr/>
              <a:t>5/11/22</a:t>
            </a:fld>
            <a:endParaRPr lang="en-US" altLang="en-US"/>
          </a:p>
        </p:txBody>
      </p:sp>
      <p:sp>
        <p:nvSpPr>
          <p:cNvPr id="4" name="Slide Image Placeholder 3">
            <a:extLst>
              <a:ext uri="{FF2B5EF4-FFF2-40B4-BE49-F238E27FC236}">
                <a16:creationId xmlns:a16="http://schemas.microsoft.com/office/drawing/2014/main" id="{F4C76C42-1369-6E41-8F1F-86DB568C25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3028917-7B84-1A4E-BA03-B8AE8F9CAC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41199A-C2F8-6349-9321-452E72220D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966D86B-F229-D74F-912F-08FAB881F54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E814A9C-802E-BA43-8020-6C6FA5CA0FB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EE22728-56A7-F545-AE9B-1B980EB307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3CD5C6-A532-EF46-8AE5-2EE84BADEEAC}"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
        <p:nvSpPr>
          <p:cNvPr id="22530" name="Rectangle 2">
            <a:extLst>
              <a:ext uri="{FF2B5EF4-FFF2-40B4-BE49-F238E27FC236}">
                <a16:creationId xmlns:a16="http://schemas.microsoft.com/office/drawing/2014/main" id="{BBE4F893-3A93-1F4D-A75D-33B6F31555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12EF0336-0662-2545-B5E3-248D70A6A0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CCCF5EF-CDA6-8740-94AD-F9ED52900587}"/>
              </a:ext>
            </a:extLst>
          </p:cNvPr>
          <p:cNvSpPr>
            <a:spLocks noGrp="1"/>
          </p:cNvSpPr>
          <p:nvPr>
            <p:ph type="dt" sz="half" idx="10"/>
          </p:nvPr>
        </p:nvSpPr>
        <p:spPr/>
        <p:txBody>
          <a:bodyPr/>
          <a:lstStyle>
            <a:lvl1pPr>
              <a:defRPr/>
            </a:lvl1pPr>
          </a:lstStyle>
          <a:p>
            <a:fld id="{9CAF90FF-BB54-9942-BCC4-D9BBE698EE35}" type="datetime1">
              <a:rPr lang="en-US" altLang="en-US"/>
              <a:pPr/>
              <a:t>5/11/22</a:t>
            </a:fld>
            <a:endParaRPr lang="en-US" altLang="en-US"/>
          </a:p>
        </p:txBody>
      </p:sp>
      <p:sp>
        <p:nvSpPr>
          <p:cNvPr id="5" name="Footer Placeholder 4">
            <a:extLst>
              <a:ext uri="{FF2B5EF4-FFF2-40B4-BE49-F238E27FC236}">
                <a16:creationId xmlns:a16="http://schemas.microsoft.com/office/drawing/2014/main" id="{EFFC8A9F-8EB9-B244-9585-140669B15B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3C0CBB-408B-2D4E-927A-9E8FA3175593}"/>
              </a:ext>
            </a:extLst>
          </p:cNvPr>
          <p:cNvSpPr>
            <a:spLocks noGrp="1"/>
          </p:cNvSpPr>
          <p:nvPr>
            <p:ph type="sldNum" sz="quarter" idx="12"/>
          </p:nvPr>
        </p:nvSpPr>
        <p:spPr/>
        <p:txBody>
          <a:bodyPr/>
          <a:lstStyle>
            <a:lvl1pPr>
              <a:defRPr/>
            </a:lvl1pPr>
          </a:lstStyle>
          <a:p>
            <a:fld id="{025E0071-391D-A54A-9E39-AC0D00AC4845}" type="slidenum">
              <a:rPr lang="en-US" altLang="en-US"/>
              <a:pPr/>
              <a:t>‹#›</a:t>
            </a:fld>
            <a:endParaRPr lang="en-US" altLang="en-US"/>
          </a:p>
        </p:txBody>
      </p:sp>
    </p:spTree>
    <p:extLst>
      <p:ext uri="{BB962C8B-B14F-4D97-AF65-F5344CB8AC3E}">
        <p14:creationId xmlns:p14="http://schemas.microsoft.com/office/powerpoint/2010/main" val="362346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34A42-C9C0-A24C-A14C-510C59EC6DEE}"/>
              </a:ext>
            </a:extLst>
          </p:cNvPr>
          <p:cNvSpPr>
            <a:spLocks noGrp="1"/>
          </p:cNvSpPr>
          <p:nvPr>
            <p:ph type="dt" sz="half" idx="10"/>
          </p:nvPr>
        </p:nvSpPr>
        <p:spPr/>
        <p:txBody>
          <a:bodyPr/>
          <a:lstStyle>
            <a:lvl1pPr>
              <a:defRPr/>
            </a:lvl1pPr>
          </a:lstStyle>
          <a:p>
            <a:fld id="{55B62201-E9CE-7147-9B4D-F43D93A5E125}" type="datetime1">
              <a:rPr lang="en-US" altLang="en-US"/>
              <a:pPr/>
              <a:t>5/11/22</a:t>
            </a:fld>
            <a:endParaRPr lang="en-US" altLang="en-US"/>
          </a:p>
        </p:txBody>
      </p:sp>
      <p:sp>
        <p:nvSpPr>
          <p:cNvPr id="5" name="Footer Placeholder 4">
            <a:extLst>
              <a:ext uri="{FF2B5EF4-FFF2-40B4-BE49-F238E27FC236}">
                <a16:creationId xmlns:a16="http://schemas.microsoft.com/office/drawing/2014/main" id="{B1816918-D7AA-5C47-951B-11E235F52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88FFD2-8AC2-0747-9AA7-12D9ED20BF1B}"/>
              </a:ext>
            </a:extLst>
          </p:cNvPr>
          <p:cNvSpPr>
            <a:spLocks noGrp="1"/>
          </p:cNvSpPr>
          <p:nvPr>
            <p:ph type="sldNum" sz="quarter" idx="12"/>
          </p:nvPr>
        </p:nvSpPr>
        <p:spPr/>
        <p:txBody>
          <a:bodyPr/>
          <a:lstStyle>
            <a:lvl1pPr>
              <a:defRPr/>
            </a:lvl1pPr>
          </a:lstStyle>
          <a:p>
            <a:fld id="{9BA3A391-12FB-8747-9E53-8F15F43B2ED4}" type="slidenum">
              <a:rPr lang="en-US" altLang="en-US"/>
              <a:pPr/>
              <a:t>‹#›</a:t>
            </a:fld>
            <a:endParaRPr lang="en-US" altLang="en-US"/>
          </a:p>
        </p:txBody>
      </p:sp>
    </p:spTree>
    <p:extLst>
      <p:ext uri="{BB962C8B-B14F-4D97-AF65-F5344CB8AC3E}">
        <p14:creationId xmlns:p14="http://schemas.microsoft.com/office/powerpoint/2010/main" val="35538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FE47-6E8E-E04B-8E41-0C2F14F06A24}"/>
              </a:ext>
            </a:extLst>
          </p:cNvPr>
          <p:cNvSpPr>
            <a:spLocks noGrp="1"/>
          </p:cNvSpPr>
          <p:nvPr>
            <p:ph type="dt" sz="half" idx="10"/>
          </p:nvPr>
        </p:nvSpPr>
        <p:spPr/>
        <p:txBody>
          <a:bodyPr/>
          <a:lstStyle>
            <a:lvl1pPr>
              <a:defRPr/>
            </a:lvl1pPr>
          </a:lstStyle>
          <a:p>
            <a:fld id="{90A17D23-9630-8B4E-A470-E175D2B468BC}" type="datetime1">
              <a:rPr lang="en-US" altLang="en-US"/>
              <a:pPr/>
              <a:t>5/11/22</a:t>
            </a:fld>
            <a:endParaRPr lang="en-US" altLang="en-US"/>
          </a:p>
        </p:txBody>
      </p:sp>
      <p:sp>
        <p:nvSpPr>
          <p:cNvPr id="5" name="Footer Placeholder 4">
            <a:extLst>
              <a:ext uri="{FF2B5EF4-FFF2-40B4-BE49-F238E27FC236}">
                <a16:creationId xmlns:a16="http://schemas.microsoft.com/office/drawing/2014/main" id="{D47BBDF0-B93E-794F-B66A-08320898AA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080C19-CE48-FE4F-9257-F654F1DB10E2}"/>
              </a:ext>
            </a:extLst>
          </p:cNvPr>
          <p:cNvSpPr>
            <a:spLocks noGrp="1"/>
          </p:cNvSpPr>
          <p:nvPr>
            <p:ph type="sldNum" sz="quarter" idx="12"/>
          </p:nvPr>
        </p:nvSpPr>
        <p:spPr/>
        <p:txBody>
          <a:bodyPr/>
          <a:lstStyle>
            <a:lvl1pPr>
              <a:defRPr/>
            </a:lvl1pPr>
          </a:lstStyle>
          <a:p>
            <a:fld id="{ED4D18D7-71F9-1C47-AB32-8FAB400C9C04}" type="slidenum">
              <a:rPr lang="en-US" altLang="en-US"/>
              <a:pPr/>
              <a:t>‹#›</a:t>
            </a:fld>
            <a:endParaRPr lang="en-US" altLang="en-US"/>
          </a:p>
        </p:txBody>
      </p:sp>
    </p:spTree>
    <p:extLst>
      <p:ext uri="{BB962C8B-B14F-4D97-AF65-F5344CB8AC3E}">
        <p14:creationId xmlns:p14="http://schemas.microsoft.com/office/powerpoint/2010/main" val="334225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48533-92A9-BB44-B4EA-81F2A1A99022}"/>
              </a:ext>
            </a:extLst>
          </p:cNvPr>
          <p:cNvSpPr>
            <a:spLocks noGrp="1"/>
          </p:cNvSpPr>
          <p:nvPr>
            <p:ph type="dt" sz="half" idx="10"/>
          </p:nvPr>
        </p:nvSpPr>
        <p:spPr/>
        <p:txBody>
          <a:bodyPr/>
          <a:lstStyle>
            <a:lvl1pPr>
              <a:defRPr/>
            </a:lvl1pPr>
          </a:lstStyle>
          <a:p>
            <a:fld id="{8A326A82-B087-0B42-9EBB-15AC5E42E45F}" type="datetime1">
              <a:rPr lang="en-US" altLang="en-US"/>
              <a:pPr/>
              <a:t>5/11/22</a:t>
            </a:fld>
            <a:endParaRPr lang="en-US" altLang="en-US"/>
          </a:p>
        </p:txBody>
      </p:sp>
      <p:sp>
        <p:nvSpPr>
          <p:cNvPr id="5" name="Footer Placeholder 4">
            <a:extLst>
              <a:ext uri="{FF2B5EF4-FFF2-40B4-BE49-F238E27FC236}">
                <a16:creationId xmlns:a16="http://schemas.microsoft.com/office/drawing/2014/main" id="{1107C6D1-BE2D-3E47-BB45-C305A3287A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2F3DBF-DFC8-7549-A90C-4CB26F76B6F0}"/>
              </a:ext>
            </a:extLst>
          </p:cNvPr>
          <p:cNvSpPr>
            <a:spLocks noGrp="1"/>
          </p:cNvSpPr>
          <p:nvPr>
            <p:ph type="sldNum" sz="quarter" idx="12"/>
          </p:nvPr>
        </p:nvSpPr>
        <p:spPr/>
        <p:txBody>
          <a:bodyPr/>
          <a:lstStyle>
            <a:lvl1pPr>
              <a:defRPr/>
            </a:lvl1pPr>
          </a:lstStyle>
          <a:p>
            <a:fld id="{997EC9C6-EEF2-884A-9087-52C36FDAE7A9}" type="slidenum">
              <a:rPr lang="en-US" altLang="en-US"/>
              <a:pPr/>
              <a:t>‹#›</a:t>
            </a:fld>
            <a:endParaRPr lang="en-US" altLang="en-US"/>
          </a:p>
        </p:txBody>
      </p:sp>
    </p:spTree>
    <p:extLst>
      <p:ext uri="{BB962C8B-B14F-4D97-AF65-F5344CB8AC3E}">
        <p14:creationId xmlns:p14="http://schemas.microsoft.com/office/powerpoint/2010/main" val="396505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4A22B-BF27-724D-9ABF-D2D2AA8ECDC9}"/>
              </a:ext>
            </a:extLst>
          </p:cNvPr>
          <p:cNvSpPr>
            <a:spLocks noGrp="1"/>
          </p:cNvSpPr>
          <p:nvPr>
            <p:ph type="dt" sz="half" idx="10"/>
          </p:nvPr>
        </p:nvSpPr>
        <p:spPr/>
        <p:txBody>
          <a:bodyPr/>
          <a:lstStyle>
            <a:lvl1pPr>
              <a:defRPr/>
            </a:lvl1pPr>
          </a:lstStyle>
          <a:p>
            <a:fld id="{F71BEF82-DCA0-2C40-9AAD-AE63261AD819}" type="datetime1">
              <a:rPr lang="en-US" altLang="en-US"/>
              <a:pPr/>
              <a:t>5/11/22</a:t>
            </a:fld>
            <a:endParaRPr lang="en-US" altLang="en-US"/>
          </a:p>
        </p:txBody>
      </p:sp>
      <p:sp>
        <p:nvSpPr>
          <p:cNvPr id="5" name="Footer Placeholder 4">
            <a:extLst>
              <a:ext uri="{FF2B5EF4-FFF2-40B4-BE49-F238E27FC236}">
                <a16:creationId xmlns:a16="http://schemas.microsoft.com/office/drawing/2014/main" id="{E80DCB55-6AB9-2648-8D6A-1841ECBFCC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4C8F93-86DB-EB4B-8544-68E943392AE9}"/>
              </a:ext>
            </a:extLst>
          </p:cNvPr>
          <p:cNvSpPr>
            <a:spLocks noGrp="1"/>
          </p:cNvSpPr>
          <p:nvPr>
            <p:ph type="sldNum" sz="quarter" idx="12"/>
          </p:nvPr>
        </p:nvSpPr>
        <p:spPr/>
        <p:txBody>
          <a:bodyPr/>
          <a:lstStyle>
            <a:lvl1pPr>
              <a:defRPr/>
            </a:lvl1pPr>
          </a:lstStyle>
          <a:p>
            <a:fld id="{B8B2FCE7-5030-7448-8F46-45DE58A65E8A}" type="slidenum">
              <a:rPr lang="en-US" altLang="en-US"/>
              <a:pPr/>
              <a:t>‹#›</a:t>
            </a:fld>
            <a:endParaRPr lang="en-US" altLang="en-US"/>
          </a:p>
        </p:txBody>
      </p:sp>
    </p:spTree>
    <p:extLst>
      <p:ext uri="{BB962C8B-B14F-4D97-AF65-F5344CB8AC3E}">
        <p14:creationId xmlns:p14="http://schemas.microsoft.com/office/powerpoint/2010/main" val="2049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43CC9DA-5CCE-7F48-B9B9-772879B4D298}"/>
              </a:ext>
            </a:extLst>
          </p:cNvPr>
          <p:cNvSpPr>
            <a:spLocks noGrp="1"/>
          </p:cNvSpPr>
          <p:nvPr>
            <p:ph type="dt" sz="half" idx="10"/>
          </p:nvPr>
        </p:nvSpPr>
        <p:spPr/>
        <p:txBody>
          <a:bodyPr/>
          <a:lstStyle>
            <a:lvl1pPr>
              <a:defRPr/>
            </a:lvl1pPr>
          </a:lstStyle>
          <a:p>
            <a:fld id="{9592E25C-54B4-0244-96C3-9B4141174193}" type="datetime1">
              <a:rPr lang="en-US" altLang="en-US"/>
              <a:pPr/>
              <a:t>5/11/22</a:t>
            </a:fld>
            <a:endParaRPr lang="en-US" altLang="en-US"/>
          </a:p>
        </p:txBody>
      </p:sp>
      <p:sp>
        <p:nvSpPr>
          <p:cNvPr id="6" name="Footer Placeholder 4">
            <a:extLst>
              <a:ext uri="{FF2B5EF4-FFF2-40B4-BE49-F238E27FC236}">
                <a16:creationId xmlns:a16="http://schemas.microsoft.com/office/drawing/2014/main" id="{7C851D43-DB93-D24D-A313-3E0A7FFE25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5B0404-D215-7E4B-933A-315A40193BE4}"/>
              </a:ext>
            </a:extLst>
          </p:cNvPr>
          <p:cNvSpPr>
            <a:spLocks noGrp="1"/>
          </p:cNvSpPr>
          <p:nvPr>
            <p:ph type="sldNum" sz="quarter" idx="12"/>
          </p:nvPr>
        </p:nvSpPr>
        <p:spPr/>
        <p:txBody>
          <a:bodyPr/>
          <a:lstStyle>
            <a:lvl1pPr>
              <a:defRPr/>
            </a:lvl1pPr>
          </a:lstStyle>
          <a:p>
            <a:fld id="{F5584E73-1485-8F4A-BE16-AD499B15142E}" type="slidenum">
              <a:rPr lang="en-US" altLang="en-US"/>
              <a:pPr/>
              <a:t>‹#›</a:t>
            </a:fld>
            <a:endParaRPr lang="en-US" altLang="en-US"/>
          </a:p>
        </p:txBody>
      </p:sp>
    </p:spTree>
    <p:extLst>
      <p:ext uri="{BB962C8B-B14F-4D97-AF65-F5344CB8AC3E}">
        <p14:creationId xmlns:p14="http://schemas.microsoft.com/office/powerpoint/2010/main" val="23726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2FA46ED-BE00-4B45-918C-77DC367B7CC9}"/>
              </a:ext>
            </a:extLst>
          </p:cNvPr>
          <p:cNvSpPr>
            <a:spLocks noGrp="1"/>
          </p:cNvSpPr>
          <p:nvPr>
            <p:ph type="dt" sz="half" idx="10"/>
          </p:nvPr>
        </p:nvSpPr>
        <p:spPr/>
        <p:txBody>
          <a:bodyPr/>
          <a:lstStyle>
            <a:lvl1pPr>
              <a:defRPr/>
            </a:lvl1pPr>
          </a:lstStyle>
          <a:p>
            <a:fld id="{BD959006-1044-6F4F-B3F6-0A2D650A8A1D}" type="datetime1">
              <a:rPr lang="en-US" altLang="en-US"/>
              <a:pPr/>
              <a:t>5/11/22</a:t>
            </a:fld>
            <a:endParaRPr lang="en-US" altLang="en-US"/>
          </a:p>
        </p:txBody>
      </p:sp>
      <p:sp>
        <p:nvSpPr>
          <p:cNvPr id="8" name="Footer Placeholder 4">
            <a:extLst>
              <a:ext uri="{FF2B5EF4-FFF2-40B4-BE49-F238E27FC236}">
                <a16:creationId xmlns:a16="http://schemas.microsoft.com/office/drawing/2014/main" id="{E4F4263A-7339-2B49-8839-D12BF26E9B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31FB12-B688-8A4A-9F62-7A9D6A63EB4B}"/>
              </a:ext>
            </a:extLst>
          </p:cNvPr>
          <p:cNvSpPr>
            <a:spLocks noGrp="1"/>
          </p:cNvSpPr>
          <p:nvPr>
            <p:ph type="sldNum" sz="quarter" idx="12"/>
          </p:nvPr>
        </p:nvSpPr>
        <p:spPr/>
        <p:txBody>
          <a:bodyPr/>
          <a:lstStyle>
            <a:lvl1pPr>
              <a:defRPr/>
            </a:lvl1pPr>
          </a:lstStyle>
          <a:p>
            <a:fld id="{562B8BE8-A5B5-294F-B1F7-318CE766B910}" type="slidenum">
              <a:rPr lang="en-US" altLang="en-US"/>
              <a:pPr/>
              <a:t>‹#›</a:t>
            </a:fld>
            <a:endParaRPr lang="en-US" altLang="en-US"/>
          </a:p>
        </p:txBody>
      </p:sp>
    </p:spTree>
    <p:extLst>
      <p:ext uri="{BB962C8B-B14F-4D97-AF65-F5344CB8AC3E}">
        <p14:creationId xmlns:p14="http://schemas.microsoft.com/office/powerpoint/2010/main" val="281996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93B31-737B-0D40-BAC9-C1096B3FFDA7}"/>
              </a:ext>
            </a:extLst>
          </p:cNvPr>
          <p:cNvSpPr>
            <a:spLocks noGrp="1"/>
          </p:cNvSpPr>
          <p:nvPr>
            <p:ph type="dt" sz="half" idx="10"/>
          </p:nvPr>
        </p:nvSpPr>
        <p:spPr/>
        <p:txBody>
          <a:bodyPr/>
          <a:lstStyle>
            <a:lvl1pPr>
              <a:defRPr/>
            </a:lvl1pPr>
          </a:lstStyle>
          <a:p>
            <a:fld id="{FC18281A-775C-BF4F-9F58-6FF6ACD74099}" type="datetime1">
              <a:rPr lang="en-US" altLang="en-US"/>
              <a:pPr/>
              <a:t>5/11/22</a:t>
            </a:fld>
            <a:endParaRPr lang="en-US" altLang="en-US"/>
          </a:p>
        </p:txBody>
      </p:sp>
      <p:sp>
        <p:nvSpPr>
          <p:cNvPr id="4" name="Footer Placeholder 4">
            <a:extLst>
              <a:ext uri="{FF2B5EF4-FFF2-40B4-BE49-F238E27FC236}">
                <a16:creationId xmlns:a16="http://schemas.microsoft.com/office/drawing/2014/main" id="{6C19DA7A-169E-004C-A019-C123E6C5F9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A0E836-10CF-5745-84E9-2D7020E30B7D}"/>
              </a:ext>
            </a:extLst>
          </p:cNvPr>
          <p:cNvSpPr>
            <a:spLocks noGrp="1"/>
          </p:cNvSpPr>
          <p:nvPr>
            <p:ph type="sldNum" sz="quarter" idx="12"/>
          </p:nvPr>
        </p:nvSpPr>
        <p:spPr/>
        <p:txBody>
          <a:bodyPr/>
          <a:lstStyle>
            <a:lvl1pPr>
              <a:defRPr/>
            </a:lvl1pPr>
          </a:lstStyle>
          <a:p>
            <a:fld id="{D01F20EE-1820-2B4F-881B-E5A0C66FA162}" type="slidenum">
              <a:rPr lang="en-US" altLang="en-US"/>
              <a:pPr/>
              <a:t>‹#›</a:t>
            </a:fld>
            <a:endParaRPr lang="en-US" altLang="en-US"/>
          </a:p>
        </p:txBody>
      </p:sp>
    </p:spTree>
    <p:extLst>
      <p:ext uri="{BB962C8B-B14F-4D97-AF65-F5344CB8AC3E}">
        <p14:creationId xmlns:p14="http://schemas.microsoft.com/office/powerpoint/2010/main" val="373192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9D002A-E753-A246-B5C1-C0FE45C99F45}"/>
              </a:ext>
            </a:extLst>
          </p:cNvPr>
          <p:cNvSpPr>
            <a:spLocks noGrp="1"/>
          </p:cNvSpPr>
          <p:nvPr>
            <p:ph type="dt" sz="half" idx="10"/>
          </p:nvPr>
        </p:nvSpPr>
        <p:spPr/>
        <p:txBody>
          <a:bodyPr/>
          <a:lstStyle>
            <a:lvl1pPr>
              <a:defRPr/>
            </a:lvl1pPr>
          </a:lstStyle>
          <a:p>
            <a:fld id="{318549F7-2A3D-4E4C-A2F4-068813D92C1D}" type="datetime1">
              <a:rPr lang="en-US" altLang="en-US"/>
              <a:pPr/>
              <a:t>5/11/22</a:t>
            </a:fld>
            <a:endParaRPr lang="en-US" altLang="en-US"/>
          </a:p>
        </p:txBody>
      </p:sp>
      <p:sp>
        <p:nvSpPr>
          <p:cNvPr id="3" name="Footer Placeholder 4">
            <a:extLst>
              <a:ext uri="{FF2B5EF4-FFF2-40B4-BE49-F238E27FC236}">
                <a16:creationId xmlns:a16="http://schemas.microsoft.com/office/drawing/2014/main" id="{AF330CFC-E742-F641-9D83-6A2ECED9D1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2661F2-4338-BF4A-AE6A-F2F633118C20}"/>
              </a:ext>
            </a:extLst>
          </p:cNvPr>
          <p:cNvSpPr>
            <a:spLocks noGrp="1"/>
          </p:cNvSpPr>
          <p:nvPr>
            <p:ph type="sldNum" sz="quarter" idx="12"/>
          </p:nvPr>
        </p:nvSpPr>
        <p:spPr/>
        <p:txBody>
          <a:bodyPr/>
          <a:lstStyle>
            <a:lvl1pPr>
              <a:defRPr/>
            </a:lvl1pPr>
          </a:lstStyle>
          <a:p>
            <a:fld id="{950642DE-8231-4442-B1F3-88FB820D8073}" type="slidenum">
              <a:rPr lang="en-US" altLang="en-US"/>
              <a:pPr/>
              <a:t>‹#›</a:t>
            </a:fld>
            <a:endParaRPr lang="en-US" altLang="en-US"/>
          </a:p>
        </p:txBody>
      </p:sp>
    </p:spTree>
    <p:extLst>
      <p:ext uri="{BB962C8B-B14F-4D97-AF65-F5344CB8AC3E}">
        <p14:creationId xmlns:p14="http://schemas.microsoft.com/office/powerpoint/2010/main" val="236101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ED96CAB-5977-404F-B34B-4DC46AE9E79A}"/>
              </a:ext>
            </a:extLst>
          </p:cNvPr>
          <p:cNvSpPr>
            <a:spLocks noGrp="1"/>
          </p:cNvSpPr>
          <p:nvPr>
            <p:ph type="dt" sz="half" idx="10"/>
          </p:nvPr>
        </p:nvSpPr>
        <p:spPr/>
        <p:txBody>
          <a:bodyPr/>
          <a:lstStyle>
            <a:lvl1pPr>
              <a:defRPr/>
            </a:lvl1pPr>
          </a:lstStyle>
          <a:p>
            <a:fld id="{D8C83567-96A2-954D-B186-B64A52B680F3}" type="datetime1">
              <a:rPr lang="en-US" altLang="en-US"/>
              <a:pPr/>
              <a:t>5/11/22</a:t>
            </a:fld>
            <a:endParaRPr lang="en-US" altLang="en-US"/>
          </a:p>
        </p:txBody>
      </p:sp>
      <p:sp>
        <p:nvSpPr>
          <p:cNvPr id="6" name="Footer Placeholder 4">
            <a:extLst>
              <a:ext uri="{FF2B5EF4-FFF2-40B4-BE49-F238E27FC236}">
                <a16:creationId xmlns:a16="http://schemas.microsoft.com/office/drawing/2014/main" id="{94004560-91BE-2D41-B51B-65DB403E23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D1634-F0C4-9944-8572-E272A4B685D3}"/>
              </a:ext>
            </a:extLst>
          </p:cNvPr>
          <p:cNvSpPr>
            <a:spLocks noGrp="1"/>
          </p:cNvSpPr>
          <p:nvPr>
            <p:ph type="sldNum" sz="quarter" idx="12"/>
          </p:nvPr>
        </p:nvSpPr>
        <p:spPr/>
        <p:txBody>
          <a:bodyPr/>
          <a:lstStyle>
            <a:lvl1pPr>
              <a:defRPr/>
            </a:lvl1pPr>
          </a:lstStyle>
          <a:p>
            <a:fld id="{9346CF46-B80B-DB45-A614-DBB336B91FB5}" type="slidenum">
              <a:rPr lang="en-US" altLang="en-US"/>
              <a:pPr/>
              <a:t>‹#›</a:t>
            </a:fld>
            <a:endParaRPr lang="en-US" altLang="en-US"/>
          </a:p>
        </p:txBody>
      </p:sp>
    </p:spTree>
    <p:extLst>
      <p:ext uri="{BB962C8B-B14F-4D97-AF65-F5344CB8AC3E}">
        <p14:creationId xmlns:p14="http://schemas.microsoft.com/office/powerpoint/2010/main" val="217484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5729D5-A7A0-A54D-A887-73EA5DB75FE9}"/>
              </a:ext>
            </a:extLst>
          </p:cNvPr>
          <p:cNvSpPr>
            <a:spLocks noGrp="1"/>
          </p:cNvSpPr>
          <p:nvPr>
            <p:ph type="dt" sz="half" idx="10"/>
          </p:nvPr>
        </p:nvSpPr>
        <p:spPr/>
        <p:txBody>
          <a:bodyPr/>
          <a:lstStyle>
            <a:lvl1pPr>
              <a:defRPr/>
            </a:lvl1pPr>
          </a:lstStyle>
          <a:p>
            <a:fld id="{0DBDBB16-17D5-2F46-BC92-05E16B7C05AF}" type="datetime1">
              <a:rPr lang="en-US" altLang="en-US"/>
              <a:pPr/>
              <a:t>5/11/22</a:t>
            </a:fld>
            <a:endParaRPr lang="en-US" altLang="en-US"/>
          </a:p>
        </p:txBody>
      </p:sp>
      <p:sp>
        <p:nvSpPr>
          <p:cNvPr id="6" name="Footer Placeholder 4">
            <a:extLst>
              <a:ext uri="{FF2B5EF4-FFF2-40B4-BE49-F238E27FC236}">
                <a16:creationId xmlns:a16="http://schemas.microsoft.com/office/drawing/2014/main" id="{95773CC5-76EF-1C42-A85E-A031647C9F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014B07-F6E2-AF41-96D3-E9297C7ACAEE}"/>
              </a:ext>
            </a:extLst>
          </p:cNvPr>
          <p:cNvSpPr>
            <a:spLocks noGrp="1"/>
          </p:cNvSpPr>
          <p:nvPr>
            <p:ph type="sldNum" sz="quarter" idx="12"/>
          </p:nvPr>
        </p:nvSpPr>
        <p:spPr/>
        <p:txBody>
          <a:bodyPr/>
          <a:lstStyle>
            <a:lvl1pPr>
              <a:defRPr/>
            </a:lvl1pPr>
          </a:lstStyle>
          <a:p>
            <a:fld id="{B0CD7143-FBE6-FE40-81C2-DF510AB546CD}" type="slidenum">
              <a:rPr lang="en-US" altLang="en-US"/>
              <a:pPr/>
              <a:t>‹#›</a:t>
            </a:fld>
            <a:endParaRPr lang="en-US" altLang="en-US"/>
          </a:p>
        </p:txBody>
      </p:sp>
    </p:spTree>
    <p:extLst>
      <p:ext uri="{BB962C8B-B14F-4D97-AF65-F5344CB8AC3E}">
        <p14:creationId xmlns:p14="http://schemas.microsoft.com/office/powerpoint/2010/main" val="23938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1AA125-8585-1141-97CC-170F924CFB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F63E22-8B83-6049-A8FB-D44464F90E99}"/>
              </a:ext>
            </a:extLst>
          </p:cNvPr>
          <p:cNvSpPr>
            <a:spLocks noGrp="1"/>
          </p:cNvSpPr>
          <p:nvPr>
            <p:ph type="body" idx="1"/>
          </p:nvPr>
        </p:nvSpPr>
        <p:spPr bwMode="auto">
          <a:xfrm>
            <a:off x="0" y="6235700"/>
            <a:ext cx="9540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2713EC-3A5C-DD4D-A5F8-6EABA3F1F8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07C3529C-4B7F-C543-AA15-7D361272CC07}" type="datetime1">
              <a:rPr lang="en-US" altLang="en-US"/>
              <a:pPr/>
              <a:t>5/11/22</a:t>
            </a:fld>
            <a:endParaRPr lang="en-US" altLang="en-US"/>
          </a:p>
        </p:txBody>
      </p:sp>
      <p:sp>
        <p:nvSpPr>
          <p:cNvPr id="5" name="Footer Placeholder 4">
            <a:extLst>
              <a:ext uri="{FF2B5EF4-FFF2-40B4-BE49-F238E27FC236}">
                <a16:creationId xmlns:a16="http://schemas.microsoft.com/office/drawing/2014/main" id="{97E54E55-6BA3-014D-852D-2526C9CFB1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1141C00-2711-B448-9F6F-DB30F4D755D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51D01F-A65E-E941-8124-AFFFB0D0F4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A9F4C82-22E8-014B-BBBA-0A4B020DF91D}"/>
              </a:ext>
            </a:extLst>
          </p:cNvPr>
          <p:cNvSpPr>
            <a:spLocks noGrp="1"/>
          </p:cNvSpPr>
          <p:nvPr>
            <p:ph type="title"/>
          </p:nvPr>
        </p:nvSpPr>
        <p:spPr>
          <a:xfrm>
            <a:off x="0" y="565150"/>
            <a:ext cx="9144000" cy="2773363"/>
          </a:xfrm>
        </p:spPr>
        <p:txBody>
          <a:bodyPr/>
          <a:lstStyle/>
          <a:p>
            <a:r>
              <a:rPr lang="en-US" altLang="en-US" sz="4800" dirty="0">
                <a:latin typeface="Times" pitchFamily="2" charset="0"/>
                <a:ea typeface="ＭＳ Ｐゴシック" panose="020B0600070205080204" pitchFamily="34" charset="-128"/>
              </a:rPr>
              <a:t>Maxwell’s Meandering Demon</a:t>
            </a:r>
            <a:br>
              <a:rPr lang="en-US" altLang="en-US" sz="4800" dirty="0">
                <a:latin typeface="Times" pitchFamily="2" charset="0"/>
                <a:ea typeface="ＭＳ Ｐゴシック" panose="020B0600070205080204" pitchFamily="34" charset="-128"/>
              </a:rPr>
            </a:br>
            <a:br>
              <a:rPr lang="en-US" altLang="en-US" sz="2000" dirty="0">
                <a:latin typeface="Times" pitchFamily="2" charset="0"/>
                <a:ea typeface="ＭＳ Ｐゴシック" panose="020B0600070205080204" pitchFamily="34" charset="-128"/>
              </a:rPr>
            </a:br>
            <a:r>
              <a:rPr lang="en-US" altLang="en-US" sz="2800" dirty="0">
                <a:latin typeface="Times" pitchFamily="2" charset="0"/>
                <a:ea typeface="ＭＳ Ｐゴシック" panose="020B0600070205080204" pitchFamily="34" charset="-128"/>
              </a:rPr>
              <a:t>Seven Pines, May 2020</a:t>
            </a:r>
            <a:br>
              <a:rPr lang="en-US" altLang="en-US" sz="2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John D. Norton</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Department of History and</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Philosophy of Science</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University of Pittsburgh</a:t>
            </a:r>
          </a:p>
        </p:txBody>
      </p:sp>
      <p:sp>
        <p:nvSpPr>
          <p:cNvPr id="15363" name="Slide Number Placeholder 3">
            <a:extLst>
              <a:ext uri="{FF2B5EF4-FFF2-40B4-BE49-F238E27FC236}">
                <a16:creationId xmlns:a16="http://schemas.microsoft.com/office/drawing/2014/main" id="{CB717698-5573-9946-AA2D-13B9A1780E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6D2CE5-07E7-E340-9610-160ADD761C51}" type="slidenum">
              <a:rPr lang="en-US" altLang="en-US" sz="1200">
                <a:solidFill>
                  <a:srgbClr val="898989"/>
                </a:solidFill>
                <a:latin typeface="Calibri" panose="020F0502020204030204" pitchFamily="34" charset="0"/>
              </a:rPr>
              <a:pPr eaLnBrk="1" hangingPunct="1"/>
              <a:t>1</a:t>
            </a:fld>
            <a:endParaRPr lang="en-US" altLang="en-US" sz="1200">
              <a:solidFill>
                <a:srgbClr val="898989"/>
              </a:solidFill>
              <a:latin typeface="Calibri" panose="020F0502020204030204" pitchFamily="34" charset="0"/>
            </a:endParaRPr>
          </a:p>
        </p:txBody>
      </p:sp>
      <p:pic>
        <p:nvPicPr>
          <p:cNvPr id="15364" name="Picture 4" descr="Maxwell demon seven pines cropped.jpg">
            <a:extLst>
              <a:ext uri="{FF2B5EF4-FFF2-40B4-BE49-F238E27FC236}">
                <a16:creationId xmlns:a16="http://schemas.microsoft.com/office/drawing/2014/main" id="{0822A8B7-AE03-7D48-8437-7F54F5620D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3651250"/>
            <a:ext cx="65754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3A98B9C-3BDD-5D42-8E9C-1B12FE9DD532}"/>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E59A01E6-4287-A740-91D5-A209AB1D0478}"/>
              </a:ext>
            </a:extLst>
          </p:cNvPr>
          <p:cNvGrpSpPr/>
          <p:nvPr/>
        </p:nvGrpSpPr>
        <p:grpSpPr>
          <a:xfrm>
            <a:off x="5368955" y="1628664"/>
            <a:ext cx="2159818" cy="646331"/>
            <a:chOff x="5368955" y="1628664"/>
            <a:chExt cx="2159818" cy="646331"/>
          </a:xfrm>
        </p:grpSpPr>
        <p:pic>
          <p:nvPicPr>
            <p:cNvPr id="9" name="Content Placeholder 2">
              <a:extLst>
                <a:ext uri="{FF2B5EF4-FFF2-40B4-BE49-F238E27FC236}">
                  <a16:creationId xmlns:a16="http://schemas.microsoft.com/office/drawing/2014/main" id="{9F2F2B75-55FC-0147-8F02-567799FF8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5368955" y="1701184"/>
              <a:ext cx="1123382" cy="50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F26ABEE-17AA-7046-BEA5-51B40C18FC6B}"/>
                </a:ext>
              </a:extLst>
            </p:cNvPr>
            <p:cNvSpPr txBox="1"/>
            <p:nvPr/>
          </p:nvSpPr>
          <p:spPr>
            <a:xfrm>
              <a:off x="6420777" y="1628664"/>
              <a:ext cx="1107996" cy="646331"/>
            </a:xfrm>
            <a:prstGeom prst="rect">
              <a:avLst/>
            </a:prstGeom>
            <a:noFill/>
          </p:spPr>
          <p:txBody>
            <a:bodyPr wrap="none" rtlCol="0">
              <a:spAutoFit/>
            </a:bodyPr>
            <a:lstStyle/>
            <a:p>
              <a:r>
                <a:rPr lang="en-US" altLang="en-US" sz="3600" dirty="0">
                  <a:latin typeface="Times" pitchFamily="2" charset="0"/>
                </a:rPr>
                <a:t>2022</a:t>
              </a:r>
              <a:endParaRPr lang="en-US" sz="3600" dirty="0">
                <a:latin typeface="Times"/>
                <a:cs typeface="Time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5E5192E-7BC6-5248-A79B-4C63AA84A93C}"/>
              </a:ext>
            </a:extLst>
          </p:cNvPr>
          <p:cNvSpPr/>
          <p:nvPr/>
        </p:nvSpPr>
        <p:spPr>
          <a:xfrm>
            <a:off x="457200" y="176213"/>
            <a:ext cx="5524500" cy="877887"/>
          </a:xfrm>
          <a:custGeom>
            <a:avLst/>
            <a:gdLst>
              <a:gd name="connsiteX0" fmla="*/ 119816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1198165 w 6518020"/>
              <a:gd name="connsiteY4" fmla="*/ 0 h 878590"/>
              <a:gd name="connsiteX0" fmla="*/ 46907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469075 w 6518020"/>
              <a:gd name="connsiteY4" fmla="*/ 0 h 878590"/>
              <a:gd name="connsiteX0" fmla="*/ 469075 w 6214485"/>
              <a:gd name="connsiteY0" fmla="*/ 0 h 878590"/>
              <a:gd name="connsiteX1" fmla="*/ 6214485 w 6214485"/>
              <a:gd name="connsiteY1" fmla="*/ 231628 h 878590"/>
              <a:gd name="connsiteX2" fmla="*/ 5984901 w 6214485"/>
              <a:gd name="connsiteY2" fmla="*/ 726834 h 878590"/>
              <a:gd name="connsiteX3" fmla="*/ 0 w 6214485"/>
              <a:gd name="connsiteY3" fmla="*/ 878590 h 878590"/>
              <a:gd name="connsiteX4" fmla="*/ 469075 w 6214485"/>
              <a:gd name="connsiteY4" fmla="*/ 0 h 87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85" h="878590">
                <a:moveTo>
                  <a:pt x="469075" y="0"/>
                </a:moveTo>
                <a:lnTo>
                  <a:pt x="6214485" y="231628"/>
                </a:lnTo>
                <a:lnTo>
                  <a:pt x="5984901" y="726834"/>
                </a:lnTo>
                <a:lnTo>
                  <a:pt x="0" y="878590"/>
                </a:lnTo>
                <a:lnTo>
                  <a:pt x="469075"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2" name="Title 1">
            <a:extLst>
              <a:ext uri="{FF2B5EF4-FFF2-40B4-BE49-F238E27FC236}">
                <a16:creationId xmlns:a16="http://schemas.microsoft.com/office/drawing/2014/main" id="{5DB4E0B5-5696-704C-9908-E11623A5D0AF}"/>
              </a:ext>
            </a:extLst>
          </p:cNvPr>
          <p:cNvSpPr>
            <a:spLocks noGrp="1"/>
          </p:cNvSpPr>
          <p:nvPr>
            <p:ph type="title"/>
          </p:nvPr>
        </p:nvSpPr>
        <p:spPr>
          <a:xfrm>
            <a:off x="457200" y="274638"/>
            <a:ext cx="5524500" cy="538162"/>
          </a:xfrm>
        </p:spPr>
        <p:txBody>
          <a:bodyPr/>
          <a:lstStyle/>
          <a:p>
            <a:pPr eaLnBrk="1" hangingPunct="1"/>
            <a:r>
              <a:rPr lang="en-US" altLang="en-US" sz="3200">
                <a:latin typeface="Times" pitchFamily="2" charset="0"/>
                <a:ea typeface="ＭＳ Ｐゴシック" panose="020B0600070205080204" pitchFamily="34" charset="-128"/>
              </a:rPr>
              <a:t>Marian Smoluchowski, 1912</a:t>
            </a:r>
          </a:p>
        </p:txBody>
      </p:sp>
      <p:sp>
        <p:nvSpPr>
          <p:cNvPr id="25603" name="Content Placeholder 2">
            <a:extLst>
              <a:ext uri="{FF2B5EF4-FFF2-40B4-BE49-F238E27FC236}">
                <a16:creationId xmlns:a16="http://schemas.microsoft.com/office/drawing/2014/main" id="{AC9F33A0-9F22-D948-A386-1F0782C26856}"/>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25604" name="Slide Number Placeholder 16">
            <a:extLst>
              <a:ext uri="{FF2B5EF4-FFF2-40B4-BE49-F238E27FC236}">
                <a16:creationId xmlns:a16="http://schemas.microsoft.com/office/drawing/2014/main" id="{DA997CBA-E196-2A4E-BC2E-86C2203957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6BD3DB8-E71F-D94E-A92A-D9143626B6F2}" type="slidenum">
              <a:rPr lang="en-US" altLang="en-US" sz="1200">
                <a:solidFill>
                  <a:srgbClr val="898989"/>
                </a:solidFill>
                <a:latin typeface="Calibri" panose="020F0502020204030204" pitchFamily="34" charset="0"/>
              </a:rPr>
              <a:pPr eaLnBrk="1" hangingPunct="1"/>
              <a:t>10</a:t>
            </a:fld>
            <a:endParaRPr lang="en-US" altLang="en-US" sz="1200">
              <a:solidFill>
                <a:srgbClr val="898989"/>
              </a:solidFill>
              <a:latin typeface="Calibri" panose="020F0502020204030204" pitchFamily="34" charset="0"/>
            </a:endParaRPr>
          </a:p>
        </p:txBody>
      </p:sp>
      <p:sp>
        <p:nvSpPr>
          <p:cNvPr id="25605" name="TextBox 18">
            <a:extLst>
              <a:ext uri="{FF2B5EF4-FFF2-40B4-BE49-F238E27FC236}">
                <a16:creationId xmlns:a16="http://schemas.microsoft.com/office/drawing/2014/main" id="{E65B40DC-A7FF-044D-8719-C2C5B38C9B65}"/>
              </a:ext>
            </a:extLst>
          </p:cNvPr>
          <p:cNvSpPr txBox="1">
            <a:spLocks noChangeArrowheads="1"/>
          </p:cNvSpPr>
          <p:nvPr/>
        </p:nvSpPr>
        <p:spPr bwMode="auto">
          <a:xfrm>
            <a:off x="6327775" y="176213"/>
            <a:ext cx="1935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Exorcism of Maxwell</a:t>
            </a:r>
            <a:r>
              <a:rPr lang="ja-JP" altLang="en-US" sz="1800">
                <a:latin typeface="Times" pitchFamily="2" charset="0"/>
              </a:rPr>
              <a:t>’</a:t>
            </a:r>
            <a:r>
              <a:rPr lang="en-US" altLang="ja-JP" sz="1800">
                <a:latin typeface="Times" pitchFamily="2" charset="0"/>
              </a:rPr>
              <a:t>s demon by fluctuations.</a:t>
            </a:r>
            <a:endParaRPr lang="en-US" altLang="en-US" sz="1800">
              <a:latin typeface="Times" pitchFamily="2" charset="0"/>
            </a:endParaRPr>
          </a:p>
        </p:txBody>
      </p:sp>
      <p:grpSp>
        <p:nvGrpSpPr>
          <p:cNvPr id="25606" name="Group 30">
            <a:extLst>
              <a:ext uri="{FF2B5EF4-FFF2-40B4-BE49-F238E27FC236}">
                <a16:creationId xmlns:a16="http://schemas.microsoft.com/office/drawing/2014/main" id="{23404AF2-560A-504E-95A0-FD4DFF1B3C3D}"/>
              </a:ext>
            </a:extLst>
          </p:cNvPr>
          <p:cNvGrpSpPr>
            <a:grpSpLocks/>
          </p:cNvGrpSpPr>
          <p:nvPr/>
        </p:nvGrpSpPr>
        <p:grpSpPr bwMode="auto">
          <a:xfrm>
            <a:off x="882650" y="1195388"/>
            <a:ext cx="5340350" cy="2495550"/>
            <a:chOff x="882957" y="1195387"/>
            <a:chExt cx="5340043" cy="2495349"/>
          </a:xfrm>
        </p:grpSpPr>
        <p:pic>
          <p:nvPicPr>
            <p:cNvPr id="25622" name="Picture 26" descr="Trapdoor.gif">
              <a:extLst>
                <a:ext uri="{FF2B5EF4-FFF2-40B4-BE49-F238E27FC236}">
                  <a16:creationId xmlns:a16="http://schemas.microsoft.com/office/drawing/2014/main" id="{50E5CC5D-8DC7-EE40-9659-FFEEABE5D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957" y="1906284"/>
              <a:ext cx="3532592" cy="178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TextBox 8">
              <a:extLst>
                <a:ext uri="{FF2B5EF4-FFF2-40B4-BE49-F238E27FC236}">
                  <a16:creationId xmlns:a16="http://schemas.microsoft.com/office/drawing/2014/main" id="{0FCEC292-53DF-ED4C-A729-A3D3C7B54FDD}"/>
                </a:ext>
              </a:extLst>
            </p:cNvPr>
            <p:cNvSpPr txBox="1">
              <a:spLocks noChangeArrowheads="1"/>
            </p:cNvSpPr>
            <p:nvPr/>
          </p:nvSpPr>
          <p:spPr bwMode="auto">
            <a:xfrm>
              <a:off x="908050" y="1195387"/>
              <a:ext cx="5314950" cy="64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Trapdoor hinged so that fast molecules moving from left to right swing it open and pass, but not vice versa.</a:t>
              </a:r>
            </a:p>
          </p:txBody>
        </p:sp>
      </p:grpSp>
      <p:grpSp>
        <p:nvGrpSpPr>
          <p:cNvPr id="3" name="Group 29">
            <a:extLst>
              <a:ext uri="{FF2B5EF4-FFF2-40B4-BE49-F238E27FC236}">
                <a16:creationId xmlns:a16="http://schemas.microsoft.com/office/drawing/2014/main" id="{7C5E4843-19A0-DA43-A07C-5F09B25D6470}"/>
              </a:ext>
            </a:extLst>
          </p:cNvPr>
          <p:cNvGrpSpPr>
            <a:grpSpLocks/>
          </p:cNvGrpSpPr>
          <p:nvPr/>
        </p:nvGrpSpPr>
        <p:grpSpPr bwMode="auto">
          <a:xfrm>
            <a:off x="1419225" y="5684838"/>
            <a:ext cx="6564313" cy="1089025"/>
            <a:chOff x="1418943" y="5685124"/>
            <a:chExt cx="6565062" cy="1089374"/>
          </a:xfrm>
        </p:grpSpPr>
        <p:sp>
          <p:nvSpPr>
            <p:cNvPr id="25620" name="TextBox 5">
              <a:extLst>
                <a:ext uri="{FF2B5EF4-FFF2-40B4-BE49-F238E27FC236}">
                  <a16:creationId xmlns:a16="http://schemas.microsoft.com/office/drawing/2014/main" id="{173168BF-54EC-E945-9CFA-5912514AA1C4}"/>
                </a:ext>
              </a:extLst>
            </p:cNvPr>
            <p:cNvSpPr txBox="1">
              <a:spLocks noChangeArrowheads="1"/>
            </p:cNvSpPr>
            <p:nvPr/>
          </p:nvSpPr>
          <p:spPr bwMode="auto">
            <a:xfrm>
              <a:off x="1418943" y="5789613"/>
              <a:ext cx="56641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latin typeface="Times" pitchFamily="2" charset="0"/>
                </a:rPr>
                <a:t>The second law</a:t>
              </a:r>
              <a:r>
                <a:rPr lang="en-US" altLang="en-US" sz="1800">
                  <a:latin typeface="Times" pitchFamily="2" charset="0"/>
                </a:rPr>
                <a:t> holds on average only over time.</a:t>
              </a:r>
            </a:p>
            <a:p>
              <a:pPr algn="r" eaLnBrk="1" hangingPunct="1"/>
              <a:r>
                <a:rPr lang="en-US" altLang="en-US" sz="2000">
                  <a:latin typeface="Times" pitchFamily="2" charset="0"/>
                </a:rPr>
                <a:t>Machines that try</a:t>
              </a:r>
              <a:r>
                <a:rPr lang="en-US" altLang="en-US" sz="1800">
                  <a:latin typeface="Times" pitchFamily="2" charset="0"/>
                </a:rPr>
                <a:t> to accumulate fluctuations are disrupted fatally by them.</a:t>
              </a:r>
            </a:p>
          </p:txBody>
        </p:sp>
        <p:pic>
          <p:nvPicPr>
            <p:cNvPr id="25621" name="Picture 23">
              <a:extLst>
                <a:ext uri="{FF2B5EF4-FFF2-40B4-BE49-F238E27FC236}">
                  <a16:creationId xmlns:a16="http://schemas.microsoft.com/office/drawing/2014/main" id="{F94FC172-38B8-F74B-9046-5CACAA7AC6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7718" y="5685124"/>
              <a:ext cx="836287" cy="108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1">
            <a:extLst>
              <a:ext uri="{FF2B5EF4-FFF2-40B4-BE49-F238E27FC236}">
                <a16:creationId xmlns:a16="http://schemas.microsoft.com/office/drawing/2014/main" id="{0746646F-E00F-314A-835A-B47FEAB78001}"/>
              </a:ext>
            </a:extLst>
          </p:cNvPr>
          <p:cNvGrpSpPr>
            <a:grpSpLocks/>
          </p:cNvGrpSpPr>
          <p:nvPr/>
        </p:nvGrpSpPr>
        <p:grpSpPr bwMode="auto">
          <a:xfrm>
            <a:off x="704850" y="1906588"/>
            <a:ext cx="7558088" cy="3582987"/>
            <a:chOff x="704850" y="1906284"/>
            <a:chExt cx="7558088" cy="3583291"/>
          </a:xfrm>
        </p:grpSpPr>
        <p:grpSp>
          <p:nvGrpSpPr>
            <p:cNvPr id="25609" name="Group 16">
              <a:extLst>
                <a:ext uri="{FF2B5EF4-FFF2-40B4-BE49-F238E27FC236}">
                  <a16:creationId xmlns:a16="http://schemas.microsoft.com/office/drawing/2014/main" id="{709344BC-116A-8646-9EA1-53342D018BC5}"/>
                </a:ext>
              </a:extLst>
            </p:cNvPr>
            <p:cNvGrpSpPr>
              <a:grpSpLocks/>
            </p:cNvGrpSpPr>
            <p:nvPr/>
          </p:nvGrpSpPr>
          <p:grpSpPr bwMode="auto">
            <a:xfrm>
              <a:off x="704850" y="3899251"/>
              <a:ext cx="7558088" cy="1590324"/>
              <a:chOff x="705571" y="4727492"/>
              <a:chExt cx="7557446" cy="1591511"/>
            </a:xfrm>
          </p:grpSpPr>
          <p:sp>
            <p:nvSpPr>
              <p:cNvPr id="16" name="Freeform 15">
                <a:extLst>
                  <a:ext uri="{FF2B5EF4-FFF2-40B4-BE49-F238E27FC236}">
                    <a16:creationId xmlns:a16="http://schemas.microsoft.com/office/drawing/2014/main" id="{27ACDF03-F1B1-5C4D-8A43-E818944F5AFB}"/>
                  </a:ext>
                </a:extLst>
              </p:cNvPr>
              <p:cNvSpPr/>
              <p:nvPr/>
            </p:nvSpPr>
            <p:spPr>
              <a:xfrm>
                <a:off x="705571" y="4727006"/>
                <a:ext cx="7157430" cy="1591997"/>
              </a:xfrm>
              <a:custGeom>
                <a:avLst/>
                <a:gdLst>
                  <a:gd name="connsiteX0" fmla="*/ 486059 w 6985149"/>
                  <a:gd name="connsiteY0" fmla="*/ 0 h 1591511"/>
                  <a:gd name="connsiteX1" fmla="*/ 6985149 w 6985149"/>
                  <a:gd name="connsiteY1" fmla="*/ 297919 h 1591511"/>
                  <a:gd name="connsiteX2" fmla="*/ 6859715 w 6985149"/>
                  <a:gd name="connsiteY2" fmla="*/ 1591511 h 1591511"/>
                  <a:gd name="connsiteX3" fmla="*/ 0 w 6985149"/>
                  <a:gd name="connsiteY3" fmla="*/ 1332793 h 1591511"/>
                  <a:gd name="connsiteX4" fmla="*/ 486059 w 6985149"/>
                  <a:gd name="connsiteY4" fmla="*/ 0 h 1591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149" h="1591511">
                    <a:moveTo>
                      <a:pt x="486059" y="0"/>
                    </a:moveTo>
                    <a:lnTo>
                      <a:pt x="6985149" y="297919"/>
                    </a:lnTo>
                    <a:lnTo>
                      <a:pt x="6859715" y="1591511"/>
                    </a:lnTo>
                    <a:lnTo>
                      <a:pt x="0" y="1332793"/>
                    </a:lnTo>
                    <a:lnTo>
                      <a:pt x="486059"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14" name="TextBox 9">
                <a:extLst>
                  <a:ext uri="{FF2B5EF4-FFF2-40B4-BE49-F238E27FC236}">
                    <a16:creationId xmlns:a16="http://schemas.microsoft.com/office/drawing/2014/main" id="{8A187443-55CE-F14E-9EB9-FD2D1F3916BC}"/>
                  </a:ext>
                </a:extLst>
              </p:cNvPr>
              <p:cNvSpPr txBox="1">
                <a:spLocks noChangeArrowheads="1"/>
              </p:cNvSpPr>
              <p:nvPr/>
            </p:nvSpPr>
            <p:spPr bwMode="auto">
              <a:xfrm>
                <a:off x="760448" y="4737079"/>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BUT</a:t>
                </a:r>
              </a:p>
            </p:txBody>
          </p:sp>
          <p:sp>
            <p:nvSpPr>
              <p:cNvPr id="25615" name="TextBox 10">
                <a:extLst>
                  <a:ext uri="{FF2B5EF4-FFF2-40B4-BE49-F238E27FC236}">
                    <a16:creationId xmlns:a16="http://schemas.microsoft.com/office/drawing/2014/main" id="{E43FF85A-1864-CB45-8BCE-E5C4866870E4}"/>
                  </a:ext>
                </a:extLst>
              </p:cNvPr>
              <p:cNvSpPr txBox="1">
                <a:spLocks noChangeArrowheads="1"/>
              </p:cNvSpPr>
              <p:nvPr/>
            </p:nvSpPr>
            <p:spPr bwMode="auto">
              <a:xfrm>
                <a:off x="760448" y="5106411"/>
                <a:ext cx="1889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trapdoor must be very light so a molecule can swing it open.</a:t>
                </a:r>
              </a:p>
            </p:txBody>
          </p:sp>
          <p:sp>
            <p:nvSpPr>
              <p:cNvPr id="25616" name="TextBox 11">
                <a:extLst>
                  <a:ext uri="{FF2B5EF4-FFF2-40B4-BE49-F238E27FC236}">
                    <a16:creationId xmlns:a16="http://schemas.microsoft.com/office/drawing/2014/main" id="{55D01201-1248-D94B-9FFD-BDF11C277264}"/>
                  </a:ext>
                </a:extLst>
              </p:cNvPr>
              <p:cNvSpPr txBox="1">
                <a:spLocks noChangeArrowheads="1"/>
              </p:cNvSpPr>
              <p:nvPr/>
            </p:nvSpPr>
            <p:spPr bwMode="auto">
              <a:xfrm>
                <a:off x="3120190" y="4737079"/>
                <a:ext cx="6975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AND</a:t>
                </a:r>
              </a:p>
            </p:txBody>
          </p:sp>
          <p:sp>
            <p:nvSpPr>
              <p:cNvPr id="25617" name="TextBox 12">
                <a:extLst>
                  <a:ext uri="{FF2B5EF4-FFF2-40B4-BE49-F238E27FC236}">
                    <a16:creationId xmlns:a16="http://schemas.microsoft.com/office/drawing/2014/main" id="{860D21ED-3B11-1145-8D88-18588381BD47}"/>
                  </a:ext>
                </a:extLst>
              </p:cNvPr>
              <p:cNvSpPr txBox="1">
                <a:spLocks noChangeArrowheads="1"/>
              </p:cNvSpPr>
              <p:nvPr/>
            </p:nvSpPr>
            <p:spPr bwMode="auto">
              <a:xfrm>
                <a:off x="3120190" y="5106411"/>
                <a:ext cx="224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trapdoor has its own thermal energy of kT/2 per degree of freedom.</a:t>
                </a:r>
              </a:p>
            </p:txBody>
          </p:sp>
          <p:sp>
            <p:nvSpPr>
              <p:cNvPr id="25618" name="TextBox 13">
                <a:extLst>
                  <a:ext uri="{FF2B5EF4-FFF2-40B4-BE49-F238E27FC236}">
                    <a16:creationId xmlns:a16="http://schemas.microsoft.com/office/drawing/2014/main" id="{272EE0BD-1009-1345-A303-DEDD66622B5F}"/>
                  </a:ext>
                </a:extLst>
              </p:cNvPr>
              <p:cNvSpPr txBox="1">
                <a:spLocks noChangeArrowheads="1"/>
              </p:cNvSpPr>
              <p:nvPr/>
            </p:nvSpPr>
            <p:spPr bwMode="auto">
              <a:xfrm>
                <a:off x="5848397" y="4737079"/>
                <a:ext cx="47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SO</a:t>
                </a:r>
              </a:p>
            </p:txBody>
          </p:sp>
          <p:sp>
            <p:nvSpPr>
              <p:cNvPr id="25619" name="TextBox 14">
                <a:extLst>
                  <a:ext uri="{FF2B5EF4-FFF2-40B4-BE49-F238E27FC236}">
                    <a16:creationId xmlns:a16="http://schemas.microsoft.com/office/drawing/2014/main" id="{6F05A030-38B0-C44F-8627-D4FDD5364B97}"/>
                  </a:ext>
                </a:extLst>
              </p:cNvPr>
              <p:cNvSpPr txBox="1">
                <a:spLocks noChangeArrowheads="1"/>
              </p:cNvSpPr>
              <p:nvPr/>
            </p:nvSpPr>
            <p:spPr bwMode="auto">
              <a:xfrm>
                <a:off x="5848397" y="5106411"/>
                <a:ext cx="2414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trapdoor will flap about wildly and let molecules pass in both directions.</a:t>
                </a:r>
              </a:p>
            </p:txBody>
          </p:sp>
        </p:grpSp>
        <p:cxnSp>
          <p:nvCxnSpPr>
            <p:cNvPr id="26" name="Straight Connector 25">
              <a:extLst>
                <a:ext uri="{FF2B5EF4-FFF2-40B4-BE49-F238E27FC236}">
                  <a16:creationId xmlns:a16="http://schemas.microsoft.com/office/drawing/2014/main" id="{46470A3F-DCB2-C846-B68E-85F90F855499}"/>
                </a:ext>
              </a:extLst>
            </p:cNvPr>
            <p:cNvCxnSpPr/>
            <p:nvPr/>
          </p:nvCxnSpPr>
          <p:spPr bwMode="auto">
            <a:xfrm>
              <a:off x="1285875" y="1942799"/>
              <a:ext cx="2727325" cy="1705120"/>
            </a:xfrm>
            <a:prstGeom prst="line">
              <a:avLst/>
            </a:prstGeom>
            <a:ln w="254000" cap="flat" cmpd="sng" algn="ctr">
              <a:solidFill>
                <a:srgbClr val="FF0000">
                  <a:alpha val="50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23C451A-F16E-C54C-93C1-8B9785E566DA}"/>
                </a:ext>
              </a:extLst>
            </p:cNvPr>
            <p:cNvCxnSpPr/>
            <p:nvPr/>
          </p:nvCxnSpPr>
          <p:spPr bwMode="auto">
            <a:xfrm flipH="1">
              <a:off x="1217613" y="1942799"/>
              <a:ext cx="2727325" cy="1705120"/>
            </a:xfrm>
            <a:prstGeom prst="line">
              <a:avLst/>
            </a:prstGeom>
            <a:ln w="254000" cap="flat" cmpd="sng" algn="ctr">
              <a:solidFill>
                <a:srgbClr val="FF0000">
                  <a:alpha val="50000"/>
                </a:srgb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612" name="Picture 28" descr="Trapdoor.gif">
              <a:extLst>
                <a:ext uri="{FF2B5EF4-FFF2-40B4-BE49-F238E27FC236}">
                  <a16:creationId xmlns:a16="http://schemas.microsoft.com/office/drawing/2014/main" id="{E3DBED8F-17F9-8549-BF79-CDA7B560B8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0345" y="1906284"/>
              <a:ext cx="3532593" cy="178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22D1314-7AF0-924E-B949-DC47D29E7A9D}"/>
              </a:ext>
            </a:extLst>
          </p:cNvPr>
          <p:cNvSpPr/>
          <p:nvPr/>
        </p:nvSpPr>
        <p:spPr>
          <a:xfrm>
            <a:off x="457200" y="176213"/>
            <a:ext cx="5524500" cy="877887"/>
          </a:xfrm>
          <a:custGeom>
            <a:avLst/>
            <a:gdLst>
              <a:gd name="connsiteX0" fmla="*/ 119816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1198165 w 6518020"/>
              <a:gd name="connsiteY4" fmla="*/ 0 h 878590"/>
              <a:gd name="connsiteX0" fmla="*/ 46907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469075 w 6518020"/>
              <a:gd name="connsiteY4" fmla="*/ 0 h 878590"/>
              <a:gd name="connsiteX0" fmla="*/ 469075 w 6214485"/>
              <a:gd name="connsiteY0" fmla="*/ 0 h 878590"/>
              <a:gd name="connsiteX1" fmla="*/ 6214485 w 6214485"/>
              <a:gd name="connsiteY1" fmla="*/ 231628 h 878590"/>
              <a:gd name="connsiteX2" fmla="*/ 5984901 w 6214485"/>
              <a:gd name="connsiteY2" fmla="*/ 726834 h 878590"/>
              <a:gd name="connsiteX3" fmla="*/ 0 w 6214485"/>
              <a:gd name="connsiteY3" fmla="*/ 878590 h 878590"/>
              <a:gd name="connsiteX4" fmla="*/ 469075 w 6214485"/>
              <a:gd name="connsiteY4" fmla="*/ 0 h 87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85" h="878590">
                <a:moveTo>
                  <a:pt x="469075" y="0"/>
                </a:moveTo>
                <a:lnTo>
                  <a:pt x="6214485" y="231628"/>
                </a:lnTo>
                <a:lnTo>
                  <a:pt x="5984901" y="726834"/>
                </a:lnTo>
                <a:lnTo>
                  <a:pt x="0" y="878590"/>
                </a:lnTo>
                <a:lnTo>
                  <a:pt x="469075"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6" name="Title 1">
            <a:extLst>
              <a:ext uri="{FF2B5EF4-FFF2-40B4-BE49-F238E27FC236}">
                <a16:creationId xmlns:a16="http://schemas.microsoft.com/office/drawing/2014/main" id="{3464C5D8-CA52-DF40-837C-9A019BA6CCAA}"/>
              </a:ext>
            </a:extLst>
          </p:cNvPr>
          <p:cNvSpPr>
            <a:spLocks noGrp="1"/>
          </p:cNvSpPr>
          <p:nvPr>
            <p:ph type="title"/>
          </p:nvPr>
        </p:nvSpPr>
        <p:spPr>
          <a:xfrm>
            <a:off x="457200" y="274638"/>
            <a:ext cx="5524500" cy="538162"/>
          </a:xfrm>
        </p:spPr>
        <p:txBody>
          <a:bodyPr/>
          <a:lstStyle/>
          <a:p>
            <a:pPr eaLnBrk="1" hangingPunct="1"/>
            <a:r>
              <a:rPr lang="en-US" altLang="en-US" sz="3200">
                <a:latin typeface="Times" pitchFamily="2" charset="0"/>
                <a:ea typeface="ＭＳ Ｐゴシック" panose="020B0600070205080204" pitchFamily="34" charset="-128"/>
              </a:rPr>
              <a:t>Marian Smoluchowski, 1912</a:t>
            </a:r>
          </a:p>
        </p:txBody>
      </p:sp>
      <p:sp>
        <p:nvSpPr>
          <p:cNvPr id="26627" name="Content Placeholder 2">
            <a:extLst>
              <a:ext uri="{FF2B5EF4-FFF2-40B4-BE49-F238E27FC236}">
                <a16:creationId xmlns:a16="http://schemas.microsoft.com/office/drawing/2014/main" id="{1AA0461F-503F-CA43-BDFF-77387AFD55EF}"/>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sp>
        <p:nvSpPr>
          <p:cNvPr id="26628" name="Slide Number Placeholder 16">
            <a:extLst>
              <a:ext uri="{FF2B5EF4-FFF2-40B4-BE49-F238E27FC236}">
                <a16:creationId xmlns:a16="http://schemas.microsoft.com/office/drawing/2014/main" id="{206B0999-FA8E-8F44-8642-803E406B7D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C5D909E-ECE4-854D-9F6F-409E9BADC88E}" type="slidenum">
              <a:rPr lang="en-US" altLang="en-US" sz="1200">
                <a:solidFill>
                  <a:srgbClr val="898989"/>
                </a:solidFill>
                <a:latin typeface="Calibri" panose="020F0502020204030204" pitchFamily="34" charset="0"/>
              </a:rPr>
              <a:pPr eaLnBrk="1" hangingPunct="1"/>
              <a:t>11</a:t>
            </a:fld>
            <a:endParaRPr lang="en-US" altLang="en-US" sz="1200">
              <a:solidFill>
                <a:srgbClr val="898989"/>
              </a:solidFill>
              <a:latin typeface="Calibri" panose="020F0502020204030204" pitchFamily="34" charset="0"/>
            </a:endParaRPr>
          </a:p>
        </p:txBody>
      </p:sp>
      <p:sp>
        <p:nvSpPr>
          <p:cNvPr id="26629" name="TextBox 18">
            <a:extLst>
              <a:ext uri="{FF2B5EF4-FFF2-40B4-BE49-F238E27FC236}">
                <a16:creationId xmlns:a16="http://schemas.microsoft.com/office/drawing/2014/main" id="{C0CC932B-07B1-C348-9F0F-C817AAC5B3DE}"/>
              </a:ext>
            </a:extLst>
          </p:cNvPr>
          <p:cNvSpPr txBox="1">
            <a:spLocks noChangeArrowheads="1"/>
          </p:cNvSpPr>
          <p:nvPr/>
        </p:nvSpPr>
        <p:spPr bwMode="auto">
          <a:xfrm>
            <a:off x="6251575" y="347663"/>
            <a:ext cx="1935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Other examples of defeated demons.</a:t>
            </a:r>
          </a:p>
        </p:txBody>
      </p:sp>
      <p:grpSp>
        <p:nvGrpSpPr>
          <p:cNvPr id="26630" name="Group 29">
            <a:extLst>
              <a:ext uri="{FF2B5EF4-FFF2-40B4-BE49-F238E27FC236}">
                <a16:creationId xmlns:a16="http://schemas.microsoft.com/office/drawing/2014/main" id="{AAC8B3F0-7389-0342-BAA5-D529AB132D17}"/>
              </a:ext>
            </a:extLst>
          </p:cNvPr>
          <p:cNvGrpSpPr>
            <a:grpSpLocks/>
          </p:cNvGrpSpPr>
          <p:nvPr/>
        </p:nvGrpSpPr>
        <p:grpSpPr bwMode="auto">
          <a:xfrm>
            <a:off x="1419225" y="5684838"/>
            <a:ext cx="6564313" cy="1089025"/>
            <a:chOff x="1418943" y="5685124"/>
            <a:chExt cx="6565062" cy="1089374"/>
          </a:xfrm>
        </p:grpSpPr>
        <p:sp>
          <p:nvSpPr>
            <p:cNvPr id="26634" name="TextBox 5">
              <a:extLst>
                <a:ext uri="{FF2B5EF4-FFF2-40B4-BE49-F238E27FC236}">
                  <a16:creationId xmlns:a16="http://schemas.microsoft.com/office/drawing/2014/main" id="{9A672FB3-AFDA-C942-9088-E2E0090A94A7}"/>
                </a:ext>
              </a:extLst>
            </p:cNvPr>
            <p:cNvSpPr txBox="1">
              <a:spLocks noChangeArrowheads="1"/>
            </p:cNvSpPr>
            <p:nvPr/>
          </p:nvSpPr>
          <p:spPr bwMode="auto">
            <a:xfrm>
              <a:off x="1418943" y="5789613"/>
              <a:ext cx="56641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a:latin typeface="Times" pitchFamily="2" charset="0"/>
                </a:rPr>
                <a:t>The second law</a:t>
              </a:r>
              <a:r>
                <a:rPr lang="en-US" altLang="en-US" sz="1800">
                  <a:latin typeface="Times" pitchFamily="2" charset="0"/>
                </a:rPr>
                <a:t> holds on average only over time.</a:t>
              </a:r>
            </a:p>
            <a:p>
              <a:pPr algn="r" eaLnBrk="1" hangingPunct="1"/>
              <a:r>
                <a:rPr lang="en-US" altLang="en-US" sz="2000">
                  <a:latin typeface="Times" pitchFamily="2" charset="0"/>
                </a:rPr>
                <a:t>Machines that try</a:t>
              </a:r>
              <a:r>
                <a:rPr lang="en-US" altLang="en-US" sz="1800">
                  <a:latin typeface="Times" pitchFamily="2" charset="0"/>
                </a:rPr>
                <a:t> to accumulate fluctuations are disrupted fatally by them.</a:t>
              </a:r>
            </a:p>
          </p:txBody>
        </p:sp>
        <p:pic>
          <p:nvPicPr>
            <p:cNvPr id="26635" name="Picture 23">
              <a:extLst>
                <a:ext uri="{FF2B5EF4-FFF2-40B4-BE49-F238E27FC236}">
                  <a16:creationId xmlns:a16="http://schemas.microsoft.com/office/drawing/2014/main" id="{BBE2C385-D17E-D745-8194-58129201CF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7718" y="5685124"/>
              <a:ext cx="836287" cy="108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1" name="Picture 24" descr="03_toothed_wheel_demon.png">
            <a:extLst>
              <a:ext uri="{FF2B5EF4-FFF2-40B4-BE49-F238E27FC236}">
                <a16:creationId xmlns:a16="http://schemas.microsoft.com/office/drawing/2014/main" id="{392C3DA4-3388-3243-87E1-B6ABA70B5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714500"/>
            <a:ext cx="28702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6" descr="04_Smoluchowski_condenser_demon.png">
            <a:extLst>
              <a:ext uri="{FF2B5EF4-FFF2-40B4-BE49-F238E27FC236}">
                <a16:creationId xmlns:a16="http://schemas.microsoft.com/office/drawing/2014/main" id="{D004B100-0F3C-EF40-8006-62DDEEAEC6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327150"/>
            <a:ext cx="147796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28">
            <a:extLst>
              <a:ext uri="{FF2B5EF4-FFF2-40B4-BE49-F238E27FC236}">
                <a16:creationId xmlns:a16="http://schemas.microsoft.com/office/drawing/2014/main" id="{CE484E4A-F745-1247-99E4-573ED2594B0D}"/>
              </a:ext>
            </a:extLst>
          </p:cNvPr>
          <p:cNvSpPr txBox="1">
            <a:spLocks noChangeArrowheads="1"/>
          </p:cNvSpPr>
          <p:nvPr/>
        </p:nvSpPr>
        <p:spPr bwMode="auto">
          <a:xfrm>
            <a:off x="869950" y="4603750"/>
            <a:ext cx="239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Later popularized by Feynman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8731196-A97F-6248-B37F-273945B1C9E0}"/>
              </a:ext>
            </a:extLst>
          </p:cNvPr>
          <p:cNvSpPr/>
          <p:nvPr/>
        </p:nvSpPr>
        <p:spPr>
          <a:xfrm>
            <a:off x="1181100" y="782638"/>
            <a:ext cx="6570663" cy="5121275"/>
          </a:xfrm>
          <a:custGeom>
            <a:avLst/>
            <a:gdLst>
              <a:gd name="connsiteX0" fmla="*/ 2860842 w 6570579"/>
              <a:gd name="connsiteY0" fmla="*/ 0 h 4765842"/>
              <a:gd name="connsiteX1" fmla="*/ 6570579 w 6570579"/>
              <a:gd name="connsiteY1" fmla="*/ 1757947 h 4765842"/>
              <a:gd name="connsiteX2" fmla="*/ 4424947 w 6570579"/>
              <a:gd name="connsiteY2" fmla="*/ 4765842 h 4765842"/>
              <a:gd name="connsiteX3" fmla="*/ 0 w 6570579"/>
              <a:gd name="connsiteY3" fmla="*/ 3482474 h 4765842"/>
              <a:gd name="connsiteX4" fmla="*/ 2860842 w 6570579"/>
              <a:gd name="connsiteY4" fmla="*/ 0 h 476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79" h="4765842">
                <a:moveTo>
                  <a:pt x="2860842" y="0"/>
                </a:moveTo>
                <a:lnTo>
                  <a:pt x="6570579" y="1757947"/>
                </a:lnTo>
                <a:lnTo>
                  <a:pt x="4424947" y="4765842"/>
                </a:lnTo>
                <a:lnTo>
                  <a:pt x="0" y="3482474"/>
                </a:lnTo>
                <a:lnTo>
                  <a:pt x="286084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0" name="Title 1">
            <a:extLst>
              <a:ext uri="{FF2B5EF4-FFF2-40B4-BE49-F238E27FC236}">
                <a16:creationId xmlns:a16="http://schemas.microsoft.com/office/drawing/2014/main" id="{C139B57C-749B-E44E-876F-A9DDF7A6AC36}"/>
              </a:ext>
            </a:extLst>
          </p:cNvPr>
          <p:cNvSpPr>
            <a:spLocks noGrp="1"/>
          </p:cNvSpPr>
          <p:nvPr>
            <p:ph type="title"/>
          </p:nvPr>
        </p:nvSpPr>
        <p:spPr>
          <a:xfrm>
            <a:off x="385763" y="2290763"/>
            <a:ext cx="8229600" cy="1143000"/>
          </a:xfrm>
        </p:spPr>
        <p:txBody>
          <a:bodyPr/>
          <a:lstStyle/>
          <a:p>
            <a:r>
              <a:rPr lang="en-US" altLang="en-US" sz="6000">
                <a:latin typeface="Times" pitchFamily="2" charset="0"/>
                <a:ea typeface="ＭＳ Ｐゴシック" panose="020B0600070205080204" pitchFamily="34" charset="-128"/>
              </a:rPr>
              <a:t>The Information Era</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1929-80</a:t>
            </a:r>
          </a:p>
        </p:txBody>
      </p:sp>
      <p:sp>
        <p:nvSpPr>
          <p:cNvPr id="27651" name="Content Placeholder 2">
            <a:extLst>
              <a:ext uri="{FF2B5EF4-FFF2-40B4-BE49-F238E27FC236}">
                <a16:creationId xmlns:a16="http://schemas.microsoft.com/office/drawing/2014/main" id="{B3D91AE9-7EE4-1F46-AB78-A1AB46B7985A}"/>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34ECCE11-FDB8-1B41-A42A-05610F8607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8F14B39-C926-504A-84F0-0E8416A7E734}" type="slidenum">
              <a:rPr lang="en-US" altLang="en-US" sz="1200">
                <a:solidFill>
                  <a:srgbClr val="898989"/>
                </a:solidFill>
                <a:latin typeface="Calibri" panose="020F0502020204030204" pitchFamily="34" charset="0"/>
              </a:rPr>
              <a:pPr eaLnBrk="1" hangingPunct="1"/>
              <a:t>12</a:t>
            </a:fld>
            <a:endParaRPr lang="en-US" altLang="en-US" sz="1200">
              <a:solidFill>
                <a:srgbClr val="898989"/>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0174140-DF03-9E4D-8EE7-16D59E96E9E5}"/>
              </a:ext>
            </a:extLst>
          </p:cNvPr>
          <p:cNvSpPr/>
          <p:nvPr/>
        </p:nvSpPr>
        <p:spPr>
          <a:xfrm>
            <a:off x="4986338" y="3697288"/>
            <a:ext cx="3367087" cy="1579562"/>
          </a:xfrm>
          <a:custGeom>
            <a:avLst/>
            <a:gdLst>
              <a:gd name="connsiteX0" fmla="*/ 272815 w 3367852"/>
              <a:gd name="connsiteY0" fmla="*/ 0 h 1580445"/>
              <a:gd name="connsiteX1" fmla="*/ 3367852 w 3367852"/>
              <a:gd name="connsiteY1" fmla="*/ 141111 h 1580445"/>
              <a:gd name="connsiteX2" fmla="*/ 3245555 w 3367852"/>
              <a:gd name="connsiteY2" fmla="*/ 1580445 h 1580445"/>
              <a:gd name="connsiteX3" fmla="*/ 0 w 3367852"/>
              <a:gd name="connsiteY3" fmla="*/ 1307630 h 1580445"/>
              <a:gd name="connsiteX4" fmla="*/ 272815 w 3367852"/>
              <a:gd name="connsiteY4" fmla="*/ 0 h 158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852" h="1580445">
                <a:moveTo>
                  <a:pt x="272815" y="0"/>
                </a:moveTo>
                <a:lnTo>
                  <a:pt x="3367852" y="141111"/>
                </a:lnTo>
                <a:lnTo>
                  <a:pt x="3245555" y="1580445"/>
                </a:lnTo>
                <a:lnTo>
                  <a:pt x="0" y="1307630"/>
                </a:lnTo>
                <a:lnTo>
                  <a:pt x="272815"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8674" name="Content Placeholder 2">
            <a:extLst>
              <a:ext uri="{FF2B5EF4-FFF2-40B4-BE49-F238E27FC236}">
                <a16:creationId xmlns:a16="http://schemas.microsoft.com/office/drawing/2014/main" id="{D3692203-EE4D-2B45-B935-0E864609D542}"/>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28675" name="Slide Number Placeholder 3">
            <a:extLst>
              <a:ext uri="{FF2B5EF4-FFF2-40B4-BE49-F238E27FC236}">
                <a16:creationId xmlns:a16="http://schemas.microsoft.com/office/drawing/2014/main" id="{C14BB0DB-AB3C-8442-9729-8935C129DE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3483737-B5F0-9A4E-BC9B-3F511ABA6443}" type="slidenum">
              <a:rPr lang="en-US" altLang="en-US" sz="1200">
                <a:solidFill>
                  <a:srgbClr val="898989"/>
                </a:solidFill>
                <a:latin typeface="Calibri" panose="020F0502020204030204" pitchFamily="34" charset="0"/>
              </a:rPr>
              <a:pPr eaLnBrk="1" hangingPunct="1"/>
              <a:t>13</a:t>
            </a:fld>
            <a:endParaRPr lang="en-US" altLang="en-US" sz="1200">
              <a:solidFill>
                <a:srgbClr val="898989"/>
              </a:solidFill>
              <a:latin typeface="Calibri" panose="020F0502020204030204" pitchFamily="34" charset="0"/>
            </a:endParaRPr>
          </a:p>
        </p:txBody>
      </p:sp>
      <p:pic>
        <p:nvPicPr>
          <p:cNvPr id="32773" name="Picture 4" descr="Screen shot 2013-12-29 at 12.37.19 PM.png">
            <a:extLst>
              <a:ext uri="{FF2B5EF4-FFF2-40B4-BE49-F238E27FC236}">
                <a16:creationId xmlns:a16="http://schemas.microsoft.com/office/drawing/2014/main" id="{E0DF2474-C677-8345-84BF-DF2B9C0E9E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4950"/>
            <a:ext cx="4198938" cy="5810250"/>
          </a:xfrm>
          <a:prstGeom prst="rect">
            <a:avLst/>
          </a:prstGeom>
          <a:noFill/>
          <a:ln w="9525">
            <a:solidFill>
              <a:srgbClr val="000000"/>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8677" name="TextBox 5">
            <a:extLst>
              <a:ext uri="{FF2B5EF4-FFF2-40B4-BE49-F238E27FC236}">
                <a16:creationId xmlns:a16="http://schemas.microsoft.com/office/drawing/2014/main" id="{BB8692FC-E007-7447-90FF-E2923838A673}"/>
              </a:ext>
            </a:extLst>
          </p:cNvPr>
          <p:cNvSpPr txBox="1">
            <a:spLocks noChangeArrowheads="1"/>
          </p:cNvSpPr>
          <p:nvPr/>
        </p:nvSpPr>
        <p:spPr bwMode="auto">
          <a:xfrm>
            <a:off x="273050" y="6140450"/>
            <a:ext cx="4383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200">
                <a:latin typeface="Times" pitchFamily="2" charset="0"/>
              </a:rPr>
              <a:t>“</a:t>
            </a:r>
            <a:r>
              <a:rPr lang="en-US" altLang="ja-JP" sz="1200">
                <a:latin typeface="Times" pitchFamily="2" charset="0"/>
              </a:rPr>
              <a:t>On the decrease of entropy in a thermodynamic system by the intervention of intelligent beings.</a:t>
            </a:r>
            <a:r>
              <a:rPr lang="ja-JP" altLang="en-US" sz="1200">
                <a:latin typeface="Times" pitchFamily="2" charset="0"/>
              </a:rPr>
              <a:t>”</a:t>
            </a:r>
            <a:endParaRPr lang="en-US" altLang="ja-JP" sz="1200">
              <a:latin typeface="Times" pitchFamily="2" charset="0"/>
            </a:endParaRPr>
          </a:p>
          <a:p>
            <a:pPr eaLnBrk="1" hangingPunct="1"/>
            <a:r>
              <a:rPr lang="en-US" altLang="en-US" sz="1200" i="1">
                <a:latin typeface="Times" pitchFamily="2" charset="0"/>
              </a:rPr>
              <a:t>Zeitschrift für Physik, </a:t>
            </a:r>
            <a:r>
              <a:rPr lang="en-US" altLang="en-US" sz="1200" b="1">
                <a:latin typeface="Times" pitchFamily="2" charset="0"/>
              </a:rPr>
              <a:t>53 </a:t>
            </a:r>
            <a:r>
              <a:rPr lang="en-US" altLang="en-US" sz="1200">
                <a:latin typeface="Times" pitchFamily="2" charset="0"/>
              </a:rPr>
              <a:t>(1929), pp. 840-856.</a:t>
            </a:r>
          </a:p>
        </p:txBody>
      </p:sp>
      <p:sp>
        <p:nvSpPr>
          <p:cNvPr id="28678" name="TextBox 2">
            <a:extLst>
              <a:ext uri="{FF2B5EF4-FFF2-40B4-BE49-F238E27FC236}">
                <a16:creationId xmlns:a16="http://schemas.microsoft.com/office/drawing/2014/main" id="{7B22F5AE-FDE1-A449-A302-FFCCB244FE22}"/>
              </a:ext>
            </a:extLst>
          </p:cNvPr>
          <p:cNvSpPr txBox="1">
            <a:spLocks noChangeArrowheads="1"/>
          </p:cNvSpPr>
          <p:nvPr/>
        </p:nvSpPr>
        <p:spPr bwMode="auto">
          <a:xfrm>
            <a:off x="5022850" y="3659188"/>
            <a:ext cx="3594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latin typeface="Times" pitchFamily="2" charset="0"/>
              </a:rPr>
              <a:t>Might </a:t>
            </a:r>
            <a:r>
              <a:rPr lang="en-US" altLang="en-US" sz="3200" i="1">
                <a:latin typeface="Times" pitchFamily="2" charset="0"/>
              </a:rPr>
              <a:t>intelligent</a:t>
            </a:r>
            <a:r>
              <a:rPr lang="en-US" altLang="en-US" sz="3200">
                <a:latin typeface="Times" pitchFamily="2" charset="0"/>
              </a:rPr>
              <a:t> devices work around fluctuations?</a:t>
            </a:r>
          </a:p>
        </p:txBody>
      </p:sp>
      <p:pic>
        <p:nvPicPr>
          <p:cNvPr id="28679" name="Picture 4" descr="alice03a.gif">
            <a:extLst>
              <a:ext uri="{FF2B5EF4-FFF2-40B4-BE49-F238E27FC236}">
                <a16:creationId xmlns:a16="http://schemas.microsoft.com/office/drawing/2014/main" id="{2CD2FBD2-7B73-5F46-865A-595D66439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404813"/>
            <a:ext cx="27940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itle 1">
            <a:extLst>
              <a:ext uri="{FF2B5EF4-FFF2-40B4-BE49-F238E27FC236}">
                <a16:creationId xmlns:a16="http://schemas.microsoft.com/office/drawing/2014/main" id="{A8B5363A-DA69-C147-91F7-41CE8D91DF99}"/>
              </a:ext>
            </a:extLst>
          </p:cNvPr>
          <p:cNvSpPr>
            <a:spLocks noGrp="1"/>
          </p:cNvSpPr>
          <p:nvPr>
            <p:ph type="title"/>
          </p:nvPr>
        </p:nvSpPr>
        <p:spPr>
          <a:xfrm>
            <a:off x="1360488" y="292100"/>
            <a:ext cx="2533650" cy="522288"/>
          </a:xfrm>
        </p:spPr>
        <p:txBody>
          <a:bodyPr/>
          <a:lstStyle/>
          <a:p>
            <a:pPr algn="l"/>
            <a:r>
              <a:rPr lang="en-US" altLang="en-US" sz="2000">
                <a:latin typeface="Times" pitchFamily="2" charset="0"/>
                <a:ea typeface="ＭＳ Ｐゴシック" panose="020B0600070205080204" pitchFamily="34" charset="-128"/>
              </a:rPr>
              <a:t>Leo Szilard 1929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CB265B2-465B-7849-926D-095E82D54360}"/>
              </a:ext>
            </a:extLst>
          </p:cNvPr>
          <p:cNvSpPr txBox="1"/>
          <p:nvPr/>
        </p:nvSpPr>
        <p:spPr>
          <a:xfrm>
            <a:off x="1365250" y="1011238"/>
            <a:ext cx="800100" cy="1570037"/>
          </a:xfrm>
          <a:prstGeom prst="rect">
            <a:avLst/>
          </a:prstGeom>
          <a:noFill/>
        </p:spPr>
        <p:txBody>
          <a:bodyPr wrap="none">
            <a:spAutoFit/>
          </a:bodyPr>
          <a:lstStyle/>
          <a:p>
            <a:pPr>
              <a:defRPr/>
            </a:pPr>
            <a:r>
              <a:rPr lang="en-US" sz="9600" b="1" dirty="0">
                <a:solidFill>
                  <a:schemeClr val="bg1">
                    <a:lumMod val="75000"/>
                  </a:schemeClr>
                </a:solidFill>
                <a:latin typeface="Times"/>
                <a:ea typeface="ＭＳ Ｐゴシック" charset="-128"/>
                <a:cs typeface="Times"/>
              </a:rPr>
              <a:t>1</a:t>
            </a:r>
          </a:p>
        </p:txBody>
      </p:sp>
      <p:sp>
        <p:nvSpPr>
          <p:cNvPr id="9" name="Freeform 8">
            <a:extLst>
              <a:ext uri="{FF2B5EF4-FFF2-40B4-BE49-F238E27FC236}">
                <a16:creationId xmlns:a16="http://schemas.microsoft.com/office/drawing/2014/main" id="{9187C6FB-91D7-E742-95A1-FA582E11F4FF}"/>
              </a:ext>
            </a:extLst>
          </p:cNvPr>
          <p:cNvSpPr/>
          <p:nvPr/>
        </p:nvSpPr>
        <p:spPr>
          <a:xfrm>
            <a:off x="457200" y="176213"/>
            <a:ext cx="7154863" cy="877887"/>
          </a:xfrm>
          <a:custGeom>
            <a:avLst/>
            <a:gdLst>
              <a:gd name="connsiteX0" fmla="*/ 119816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1198165 w 6518020"/>
              <a:gd name="connsiteY4" fmla="*/ 0 h 878590"/>
              <a:gd name="connsiteX0" fmla="*/ 46907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469075 w 6518020"/>
              <a:gd name="connsiteY4" fmla="*/ 0 h 878590"/>
              <a:gd name="connsiteX0" fmla="*/ 469075 w 6214485"/>
              <a:gd name="connsiteY0" fmla="*/ 0 h 878590"/>
              <a:gd name="connsiteX1" fmla="*/ 6214485 w 6214485"/>
              <a:gd name="connsiteY1" fmla="*/ 231628 h 878590"/>
              <a:gd name="connsiteX2" fmla="*/ 5984901 w 6214485"/>
              <a:gd name="connsiteY2" fmla="*/ 726834 h 878590"/>
              <a:gd name="connsiteX3" fmla="*/ 0 w 6214485"/>
              <a:gd name="connsiteY3" fmla="*/ 878590 h 878590"/>
              <a:gd name="connsiteX4" fmla="*/ 469075 w 6214485"/>
              <a:gd name="connsiteY4" fmla="*/ 0 h 87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85" h="878590">
                <a:moveTo>
                  <a:pt x="469075" y="0"/>
                </a:moveTo>
                <a:lnTo>
                  <a:pt x="6214485" y="231628"/>
                </a:lnTo>
                <a:lnTo>
                  <a:pt x="5984901" y="726834"/>
                </a:lnTo>
                <a:lnTo>
                  <a:pt x="0" y="878590"/>
                </a:lnTo>
                <a:lnTo>
                  <a:pt x="469075"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itle 1">
            <a:extLst>
              <a:ext uri="{FF2B5EF4-FFF2-40B4-BE49-F238E27FC236}">
                <a16:creationId xmlns:a16="http://schemas.microsoft.com/office/drawing/2014/main" id="{86DAE36E-4A6E-6744-BE23-85130D7BD16C}"/>
              </a:ext>
            </a:extLst>
          </p:cNvPr>
          <p:cNvSpPr>
            <a:spLocks noGrp="1"/>
          </p:cNvSpPr>
          <p:nvPr>
            <p:ph type="title"/>
          </p:nvPr>
        </p:nvSpPr>
        <p:spPr>
          <a:xfrm>
            <a:off x="457200" y="280988"/>
            <a:ext cx="8229600" cy="792162"/>
          </a:xfrm>
        </p:spPr>
        <p:txBody>
          <a:bodyPr/>
          <a:lstStyle/>
          <a:p>
            <a:pPr algn="l" eaLnBrk="1" hangingPunct="1"/>
            <a:r>
              <a:rPr lang="en-US" altLang="en-US" sz="3600">
                <a:latin typeface="Times" pitchFamily="2" charset="0"/>
                <a:ea typeface="ＭＳ Ｐゴシック" panose="020B0600070205080204" pitchFamily="34" charset="-128"/>
              </a:rPr>
              <a:t>The One-Molecule Engine</a:t>
            </a:r>
          </a:p>
        </p:txBody>
      </p:sp>
      <p:sp>
        <p:nvSpPr>
          <p:cNvPr id="29700" name="Content Placeholder 2">
            <a:extLst>
              <a:ext uri="{FF2B5EF4-FFF2-40B4-BE49-F238E27FC236}">
                <a16:creationId xmlns:a16="http://schemas.microsoft.com/office/drawing/2014/main" id="{BA9B6CD4-7FAD-4147-9E6C-E86D08632363}"/>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pic>
        <p:nvPicPr>
          <p:cNvPr id="29701" name="Picture 3" descr="One_molecule_engine.jpg">
            <a:extLst>
              <a:ext uri="{FF2B5EF4-FFF2-40B4-BE49-F238E27FC236}">
                <a16:creationId xmlns:a16="http://schemas.microsoft.com/office/drawing/2014/main" id="{9ADCCF5B-D77D-C649-8554-FD1F33CF7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154113"/>
            <a:ext cx="452437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4">
            <a:extLst>
              <a:ext uri="{FF2B5EF4-FFF2-40B4-BE49-F238E27FC236}">
                <a16:creationId xmlns:a16="http://schemas.microsoft.com/office/drawing/2014/main" id="{571DC88E-B2CC-B84B-A39B-2B69483FB213}"/>
              </a:ext>
            </a:extLst>
          </p:cNvPr>
          <p:cNvSpPr txBox="1">
            <a:spLocks noChangeArrowheads="1"/>
          </p:cNvSpPr>
          <p:nvPr/>
        </p:nvSpPr>
        <p:spPr bwMode="auto">
          <a:xfrm>
            <a:off x="1265238" y="1576388"/>
            <a:ext cx="10318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Initial </a:t>
            </a:r>
            <a:r>
              <a:rPr lang="en-US" altLang="en-US" sz="1800">
                <a:latin typeface="Times" pitchFamily="2" charset="0"/>
              </a:rPr>
              <a:t>state</a:t>
            </a:r>
          </a:p>
        </p:txBody>
      </p:sp>
      <p:grpSp>
        <p:nvGrpSpPr>
          <p:cNvPr id="2" name="Group 25">
            <a:extLst>
              <a:ext uri="{FF2B5EF4-FFF2-40B4-BE49-F238E27FC236}">
                <a16:creationId xmlns:a16="http://schemas.microsoft.com/office/drawing/2014/main" id="{35358EAC-CCA9-EF4E-B79A-6979BAA8854B}"/>
              </a:ext>
            </a:extLst>
          </p:cNvPr>
          <p:cNvGrpSpPr>
            <a:grpSpLocks/>
          </p:cNvGrpSpPr>
          <p:nvPr/>
        </p:nvGrpSpPr>
        <p:grpSpPr bwMode="auto">
          <a:xfrm>
            <a:off x="6946900" y="1093788"/>
            <a:ext cx="1685925" cy="1570037"/>
            <a:chOff x="6946891" y="1093477"/>
            <a:chExt cx="1685196" cy="1569660"/>
          </a:xfrm>
        </p:grpSpPr>
        <p:sp>
          <p:nvSpPr>
            <p:cNvPr id="23" name="TextBox 22">
              <a:extLst>
                <a:ext uri="{FF2B5EF4-FFF2-40B4-BE49-F238E27FC236}">
                  <a16:creationId xmlns:a16="http://schemas.microsoft.com/office/drawing/2014/main" id="{38A82616-517B-0A49-8FD1-7AB3BCFD82E4}"/>
                </a:ext>
              </a:extLst>
            </p:cNvPr>
            <p:cNvSpPr txBox="1"/>
            <p:nvPr/>
          </p:nvSpPr>
          <p:spPr>
            <a:xfrm>
              <a:off x="7402307" y="1093477"/>
              <a:ext cx="801340" cy="1569660"/>
            </a:xfrm>
            <a:prstGeom prst="rect">
              <a:avLst/>
            </a:prstGeom>
            <a:noFill/>
          </p:spPr>
          <p:txBody>
            <a:bodyPr wrap="none">
              <a:spAutoFit/>
            </a:bodyPr>
            <a:lstStyle/>
            <a:p>
              <a:pPr>
                <a:defRPr/>
              </a:pPr>
              <a:r>
                <a:rPr lang="en-US" sz="9600" b="1" dirty="0">
                  <a:solidFill>
                    <a:schemeClr val="bg1">
                      <a:lumMod val="75000"/>
                    </a:schemeClr>
                  </a:solidFill>
                  <a:latin typeface="Times"/>
                  <a:ea typeface="ＭＳ Ｐゴシック" charset="-128"/>
                  <a:cs typeface="Times"/>
                </a:rPr>
                <a:t>2</a:t>
              </a:r>
            </a:p>
          </p:txBody>
        </p:sp>
        <p:sp>
          <p:nvSpPr>
            <p:cNvPr id="29722" name="TextBox 5">
              <a:extLst>
                <a:ext uri="{FF2B5EF4-FFF2-40B4-BE49-F238E27FC236}">
                  <a16:creationId xmlns:a16="http://schemas.microsoft.com/office/drawing/2014/main" id="{600EF737-6676-0E42-A3B5-810344E955F0}"/>
                </a:ext>
              </a:extLst>
            </p:cNvPr>
            <p:cNvSpPr txBox="1">
              <a:spLocks noChangeArrowheads="1"/>
            </p:cNvSpPr>
            <p:nvPr/>
          </p:nvSpPr>
          <p:spPr bwMode="auto">
            <a:xfrm>
              <a:off x="6946891" y="1570936"/>
              <a:ext cx="16851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latin typeface="Times" pitchFamily="2" charset="0"/>
                </a:rPr>
                <a:t>A </a:t>
              </a:r>
              <a:r>
                <a:rPr lang="en-US" altLang="en-US" sz="1800">
                  <a:latin typeface="Times" pitchFamily="2" charset="0"/>
                </a:rPr>
                <a:t>partition</a:t>
              </a:r>
              <a:r>
                <a:rPr lang="en-US" altLang="en-US" sz="1600">
                  <a:latin typeface="Times" pitchFamily="2" charset="0"/>
                </a:rPr>
                <a:t> </a:t>
              </a:r>
              <a:r>
                <a:rPr lang="en-US" altLang="en-US" sz="1400">
                  <a:latin typeface="Times" pitchFamily="2" charset="0"/>
                </a:rPr>
                <a:t>is inserted to trap the molecule on one side.</a:t>
              </a:r>
            </a:p>
          </p:txBody>
        </p:sp>
      </p:grpSp>
      <p:grpSp>
        <p:nvGrpSpPr>
          <p:cNvPr id="3" name="Group 26">
            <a:extLst>
              <a:ext uri="{FF2B5EF4-FFF2-40B4-BE49-F238E27FC236}">
                <a16:creationId xmlns:a16="http://schemas.microsoft.com/office/drawing/2014/main" id="{C7F6EB99-C6D8-7A42-9D2E-D139BE6853CE}"/>
              </a:ext>
            </a:extLst>
          </p:cNvPr>
          <p:cNvGrpSpPr>
            <a:grpSpLocks/>
          </p:cNvGrpSpPr>
          <p:nvPr/>
        </p:nvGrpSpPr>
        <p:grpSpPr bwMode="auto">
          <a:xfrm>
            <a:off x="6978650" y="2649538"/>
            <a:ext cx="1827213" cy="1568450"/>
            <a:chOff x="6978208" y="2648793"/>
            <a:chExt cx="1827213" cy="1569660"/>
          </a:xfrm>
        </p:grpSpPr>
        <p:sp>
          <p:nvSpPr>
            <p:cNvPr id="24" name="TextBox 23">
              <a:extLst>
                <a:ext uri="{FF2B5EF4-FFF2-40B4-BE49-F238E27FC236}">
                  <a16:creationId xmlns:a16="http://schemas.microsoft.com/office/drawing/2014/main" id="{9FCD4D59-395A-B448-BC2B-95FD7C64A14B}"/>
                </a:ext>
              </a:extLst>
            </p:cNvPr>
            <p:cNvSpPr txBox="1"/>
            <p:nvPr/>
          </p:nvSpPr>
          <p:spPr>
            <a:xfrm>
              <a:off x="7395721" y="2648793"/>
              <a:ext cx="800100" cy="1569660"/>
            </a:xfrm>
            <a:prstGeom prst="rect">
              <a:avLst/>
            </a:prstGeom>
            <a:noFill/>
          </p:spPr>
          <p:txBody>
            <a:bodyPr wrap="none">
              <a:spAutoFit/>
            </a:bodyPr>
            <a:lstStyle/>
            <a:p>
              <a:pPr>
                <a:defRPr/>
              </a:pPr>
              <a:r>
                <a:rPr lang="en-US" sz="9600" b="1" dirty="0">
                  <a:solidFill>
                    <a:schemeClr val="bg1">
                      <a:lumMod val="75000"/>
                    </a:schemeClr>
                  </a:solidFill>
                  <a:latin typeface="Times"/>
                  <a:ea typeface="ＭＳ Ｐゴシック" charset="-128"/>
                  <a:cs typeface="Times"/>
                </a:rPr>
                <a:t>3</a:t>
              </a:r>
            </a:p>
          </p:txBody>
        </p:sp>
        <p:sp>
          <p:nvSpPr>
            <p:cNvPr id="29720" name="TextBox 6">
              <a:extLst>
                <a:ext uri="{FF2B5EF4-FFF2-40B4-BE49-F238E27FC236}">
                  <a16:creationId xmlns:a16="http://schemas.microsoft.com/office/drawing/2014/main" id="{1B4E9331-CF45-4D42-A468-1D267236BA7D}"/>
                </a:ext>
              </a:extLst>
            </p:cNvPr>
            <p:cNvSpPr txBox="1">
              <a:spLocks noChangeArrowheads="1"/>
            </p:cNvSpPr>
            <p:nvPr/>
          </p:nvSpPr>
          <p:spPr bwMode="auto">
            <a:xfrm>
              <a:off x="6978208" y="3059569"/>
              <a:ext cx="18272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latin typeface="Times" pitchFamily="2" charset="0"/>
                </a:rPr>
                <a:t>The gas undergoes a reversible, isothermal </a:t>
              </a:r>
              <a:r>
                <a:rPr lang="en-US" altLang="en-US" sz="1800">
                  <a:latin typeface="Times" pitchFamily="2" charset="0"/>
                </a:rPr>
                <a:t>expansion</a:t>
              </a:r>
              <a:r>
                <a:rPr lang="en-US" altLang="en-US" sz="1400">
                  <a:latin typeface="Times" pitchFamily="2" charset="0"/>
                </a:rPr>
                <a:t> to its original state.</a:t>
              </a:r>
            </a:p>
          </p:txBody>
        </p:sp>
      </p:grpSp>
      <p:grpSp>
        <p:nvGrpSpPr>
          <p:cNvPr id="4" name="Group 28">
            <a:extLst>
              <a:ext uri="{FF2B5EF4-FFF2-40B4-BE49-F238E27FC236}">
                <a16:creationId xmlns:a16="http://schemas.microsoft.com/office/drawing/2014/main" id="{6C13E0A6-67E6-5148-B92A-77DEDB42772D}"/>
              </a:ext>
            </a:extLst>
          </p:cNvPr>
          <p:cNvGrpSpPr>
            <a:grpSpLocks/>
          </p:cNvGrpSpPr>
          <p:nvPr/>
        </p:nvGrpSpPr>
        <p:grpSpPr bwMode="auto">
          <a:xfrm>
            <a:off x="0" y="2798763"/>
            <a:ext cx="2298700" cy="1568450"/>
            <a:chOff x="0" y="2798214"/>
            <a:chExt cx="2298700" cy="1569660"/>
          </a:xfrm>
        </p:grpSpPr>
        <p:sp>
          <p:nvSpPr>
            <p:cNvPr id="25" name="TextBox 24">
              <a:extLst>
                <a:ext uri="{FF2B5EF4-FFF2-40B4-BE49-F238E27FC236}">
                  <a16:creationId xmlns:a16="http://schemas.microsoft.com/office/drawing/2014/main" id="{3E183EC1-F8B7-074F-AA46-2854E0595894}"/>
                </a:ext>
              </a:extLst>
            </p:cNvPr>
            <p:cNvSpPr txBox="1"/>
            <p:nvPr/>
          </p:nvSpPr>
          <p:spPr>
            <a:xfrm>
              <a:off x="1255713" y="2798214"/>
              <a:ext cx="801687" cy="1569660"/>
            </a:xfrm>
            <a:prstGeom prst="rect">
              <a:avLst/>
            </a:prstGeom>
            <a:noFill/>
          </p:spPr>
          <p:txBody>
            <a:bodyPr wrap="none">
              <a:spAutoFit/>
            </a:bodyPr>
            <a:lstStyle/>
            <a:p>
              <a:pPr>
                <a:defRPr/>
              </a:pPr>
              <a:r>
                <a:rPr lang="en-US" sz="9600" b="1" dirty="0">
                  <a:solidFill>
                    <a:schemeClr val="bg1">
                      <a:lumMod val="75000"/>
                    </a:schemeClr>
                  </a:solidFill>
                  <a:latin typeface="Times"/>
                  <a:ea typeface="ＭＳ Ｐゴシック" charset="-128"/>
                  <a:cs typeface="Times"/>
                </a:rPr>
                <a:t>4</a:t>
              </a:r>
            </a:p>
          </p:txBody>
        </p:sp>
        <p:sp>
          <p:nvSpPr>
            <p:cNvPr id="29718" name="TextBox 7">
              <a:extLst>
                <a:ext uri="{FF2B5EF4-FFF2-40B4-BE49-F238E27FC236}">
                  <a16:creationId xmlns:a16="http://schemas.microsoft.com/office/drawing/2014/main" id="{E139C8C8-1644-A748-B715-62E5B8D19545}"/>
                </a:ext>
              </a:extLst>
            </p:cNvPr>
            <p:cNvSpPr txBox="1">
              <a:spLocks noChangeArrowheads="1"/>
            </p:cNvSpPr>
            <p:nvPr/>
          </p:nvSpPr>
          <p:spPr bwMode="auto">
            <a:xfrm>
              <a:off x="0" y="2930525"/>
              <a:ext cx="22987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Work </a:t>
              </a:r>
              <a:r>
                <a:rPr lang="en-US" altLang="en-US" sz="1600">
                  <a:latin typeface="Times" pitchFamily="2" charset="0"/>
                </a:rPr>
                <a:t>kT ln 2</a:t>
              </a:r>
            </a:p>
            <a:p>
              <a:pPr algn="r" eaLnBrk="1" hangingPunct="1"/>
              <a:r>
                <a:rPr lang="en-US" altLang="en-US" sz="1400">
                  <a:latin typeface="Times" pitchFamily="2" charset="0"/>
                </a:rPr>
                <a:t>gained in raising the weight.</a:t>
              </a:r>
            </a:p>
            <a:p>
              <a:pPr algn="r" eaLnBrk="1" hangingPunct="1"/>
              <a:r>
                <a:rPr lang="en-US" altLang="en-US" sz="1400">
                  <a:latin typeface="Times" pitchFamily="2" charset="0"/>
                </a:rPr>
                <a:t>It comes from the</a:t>
              </a:r>
            </a:p>
            <a:p>
              <a:pPr algn="r" eaLnBrk="1" hangingPunct="1"/>
              <a:r>
                <a:rPr lang="en-US" altLang="en-US" sz="1600">
                  <a:latin typeface="Times" pitchFamily="2" charset="0"/>
                </a:rPr>
                <a:t>heat kT ln 2</a:t>
              </a:r>
              <a:r>
                <a:rPr lang="en-US" altLang="en-US" sz="1400">
                  <a:latin typeface="Times" pitchFamily="2" charset="0"/>
                </a:rPr>
                <a:t>, </a:t>
              </a:r>
            </a:p>
            <a:p>
              <a:pPr algn="r" eaLnBrk="1" hangingPunct="1"/>
              <a:r>
                <a:rPr lang="en-US" altLang="en-US" sz="1400">
                  <a:latin typeface="Times" pitchFamily="2" charset="0"/>
                </a:rPr>
                <a:t>drawn from the heat bath.</a:t>
              </a:r>
            </a:p>
          </p:txBody>
        </p:sp>
      </p:grpSp>
      <p:sp>
        <p:nvSpPr>
          <p:cNvPr id="29706" name="TextBox 9">
            <a:extLst>
              <a:ext uri="{FF2B5EF4-FFF2-40B4-BE49-F238E27FC236}">
                <a16:creationId xmlns:a16="http://schemas.microsoft.com/office/drawing/2014/main" id="{3A3CA650-B793-2D4B-9F17-EE450EE6B90E}"/>
              </a:ext>
            </a:extLst>
          </p:cNvPr>
          <p:cNvSpPr txBox="1">
            <a:spLocks noChangeArrowheads="1"/>
          </p:cNvSpPr>
          <p:nvPr/>
        </p:nvSpPr>
        <p:spPr bwMode="auto">
          <a:xfrm>
            <a:off x="7489825" y="900113"/>
            <a:ext cx="1322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400">
                <a:latin typeface="Times" pitchFamily="2" charset="0"/>
              </a:rPr>
              <a:t>Szilard 1929</a:t>
            </a:r>
          </a:p>
        </p:txBody>
      </p:sp>
      <p:pic>
        <p:nvPicPr>
          <p:cNvPr id="29707" name="Picture 19" descr="Szilard.jpg">
            <a:extLst>
              <a:ext uri="{FF2B5EF4-FFF2-40B4-BE49-F238E27FC236}">
                <a16:creationId xmlns:a16="http://schemas.microsoft.com/office/drawing/2014/main" id="{F695F6A1-F372-9B4E-982D-631F60E77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90488"/>
            <a:ext cx="704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4">
            <a:extLst>
              <a:ext uri="{FF2B5EF4-FFF2-40B4-BE49-F238E27FC236}">
                <a16:creationId xmlns:a16="http://schemas.microsoft.com/office/drawing/2014/main" id="{B77010F0-0751-F249-8E65-636A5EEC8C99}"/>
              </a:ext>
            </a:extLst>
          </p:cNvPr>
          <p:cNvGrpSpPr>
            <a:grpSpLocks/>
          </p:cNvGrpSpPr>
          <p:nvPr/>
        </p:nvGrpSpPr>
        <p:grpSpPr bwMode="auto">
          <a:xfrm>
            <a:off x="368300" y="4684713"/>
            <a:ext cx="8318500" cy="1493837"/>
            <a:chOff x="369004" y="4684274"/>
            <a:chExt cx="8317796" cy="1493978"/>
          </a:xfrm>
        </p:grpSpPr>
        <p:sp>
          <p:nvSpPr>
            <p:cNvPr id="22" name="Freeform 21">
              <a:extLst>
                <a:ext uri="{FF2B5EF4-FFF2-40B4-BE49-F238E27FC236}">
                  <a16:creationId xmlns:a16="http://schemas.microsoft.com/office/drawing/2014/main" id="{781B4AA9-5F7C-414F-A9FF-FD21CFC7BC41}"/>
                </a:ext>
              </a:extLst>
            </p:cNvPr>
            <p:cNvSpPr/>
            <p:nvPr/>
          </p:nvSpPr>
          <p:spPr bwMode="auto">
            <a:xfrm>
              <a:off x="851563" y="4684274"/>
              <a:ext cx="1344499" cy="369922"/>
            </a:xfrm>
            <a:custGeom>
              <a:avLst/>
              <a:gdLst>
                <a:gd name="connsiteX0" fmla="*/ 439022 w 909402"/>
                <a:gd name="connsiteY0" fmla="*/ 0 h 1027034"/>
                <a:gd name="connsiteX1" fmla="*/ 909402 w 909402"/>
                <a:gd name="connsiteY1" fmla="*/ 407678 h 1027034"/>
                <a:gd name="connsiteX2" fmla="*/ 587976 w 909402"/>
                <a:gd name="connsiteY2" fmla="*/ 1027034 h 1027034"/>
                <a:gd name="connsiteX3" fmla="*/ 0 w 909402"/>
                <a:gd name="connsiteY3" fmla="*/ 658556 h 1027034"/>
                <a:gd name="connsiteX4" fmla="*/ 439022 w 909402"/>
                <a:gd name="connsiteY4" fmla="*/ 0 h 1027034"/>
                <a:gd name="connsiteX0" fmla="*/ 180432 w 909402"/>
                <a:gd name="connsiteY0" fmla="*/ 0 h 1027034"/>
                <a:gd name="connsiteX1" fmla="*/ 909402 w 909402"/>
                <a:gd name="connsiteY1" fmla="*/ 407678 h 1027034"/>
                <a:gd name="connsiteX2" fmla="*/ 587976 w 909402"/>
                <a:gd name="connsiteY2" fmla="*/ 1027034 h 1027034"/>
                <a:gd name="connsiteX3" fmla="*/ 0 w 909402"/>
                <a:gd name="connsiteY3" fmla="*/ 658556 h 1027034"/>
                <a:gd name="connsiteX4" fmla="*/ 180432 w 909402"/>
                <a:gd name="connsiteY4" fmla="*/ 0 h 1027034"/>
                <a:gd name="connsiteX0" fmla="*/ 180432 w 909402"/>
                <a:gd name="connsiteY0" fmla="*/ 0 h 824999"/>
                <a:gd name="connsiteX1" fmla="*/ 909402 w 909402"/>
                <a:gd name="connsiteY1" fmla="*/ 407678 h 824999"/>
                <a:gd name="connsiteX2" fmla="*/ 792693 w 909402"/>
                <a:gd name="connsiteY2" fmla="*/ 824999 h 824999"/>
                <a:gd name="connsiteX3" fmla="*/ 0 w 909402"/>
                <a:gd name="connsiteY3" fmla="*/ 658556 h 824999"/>
                <a:gd name="connsiteX4" fmla="*/ 180432 w 909402"/>
                <a:gd name="connsiteY4" fmla="*/ 0 h 82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402" h="824999">
                  <a:moveTo>
                    <a:pt x="180432" y="0"/>
                  </a:moveTo>
                  <a:lnTo>
                    <a:pt x="909402" y="407678"/>
                  </a:lnTo>
                  <a:lnTo>
                    <a:pt x="792693" y="824999"/>
                  </a:lnTo>
                  <a:lnTo>
                    <a:pt x="0" y="658556"/>
                  </a:lnTo>
                  <a:lnTo>
                    <a:pt x="180432"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a:extLst>
                <a:ext uri="{FF2B5EF4-FFF2-40B4-BE49-F238E27FC236}">
                  <a16:creationId xmlns:a16="http://schemas.microsoft.com/office/drawing/2014/main" id="{B5696807-23B5-D741-9E6B-FCEF4F7F26E3}"/>
                </a:ext>
              </a:extLst>
            </p:cNvPr>
            <p:cNvSpPr/>
            <p:nvPr/>
          </p:nvSpPr>
          <p:spPr bwMode="auto">
            <a:xfrm flipH="1">
              <a:off x="6802597" y="5452697"/>
              <a:ext cx="1884203" cy="558853"/>
            </a:xfrm>
            <a:custGeom>
              <a:avLst/>
              <a:gdLst>
                <a:gd name="connsiteX0" fmla="*/ 282228 w 2085353"/>
                <a:gd name="connsiteY0" fmla="*/ 0 h 956475"/>
                <a:gd name="connsiteX1" fmla="*/ 1803125 w 2085353"/>
                <a:gd name="connsiteY1" fmla="*/ 235199 h 956475"/>
                <a:gd name="connsiteX2" fmla="*/ 2085353 w 2085353"/>
                <a:gd name="connsiteY2" fmla="*/ 956475 h 956475"/>
                <a:gd name="connsiteX3" fmla="*/ 0 w 2085353"/>
                <a:gd name="connsiteY3" fmla="*/ 878075 h 956475"/>
                <a:gd name="connsiteX4" fmla="*/ 282228 w 2085353"/>
                <a:gd name="connsiteY4" fmla="*/ 0 h 956475"/>
                <a:gd name="connsiteX0" fmla="*/ 0 w 1803125"/>
                <a:gd name="connsiteY0" fmla="*/ 0 h 956475"/>
                <a:gd name="connsiteX1" fmla="*/ 1520897 w 1803125"/>
                <a:gd name="connsiteY1" fmla="*/ 235199 h 956475"/>
                <a:gd name="connsiteX2" fmla="*/ 1803125 w 1803125"/>
                <a:gd name="connsiteY2" fmla="*/ 956475 h 956475"/>
                <a:gd name="connsiteX3" fmla="*/ 559296 w 1803125"/>
                <a:gd name="connsiteY3" fmla="*/ 811860 h 956475"/>
                <a:gd name="connsiteX4" fmla="*/ 0 w 1803125"/>
                <a:gd name="connsiteY4" fmla="*/ 0 h 956475"/>
                <a:gd name="connsiteX0" fmla="*/ 0 w 2031754"/>
                <a:gd name="connsiteY0" fmla="*/ 0 h 837591"/>
                <a:gd name="connsiteX1" fmla="*/ 1749526 w 2031754"/>
                <a:gd name="connsiteY1" fmla="*/ 116315 h 837591"/>
                <a:gd name="connsiteX2" fmla="*/ 2031754 w 2031754"/>
                <a:gd name="connsiteY2" fmla="*/ 837591 h 837591"/>
                <a:gd name="connsiteX3" fmla="*/ 787925 w 2031754"/>
                <a:gd name="connsiteY3" fmla="*/ 692976 h 837591"/>
                <a:gd name="connsiteX4" fmla="*/ 0 w 2031754"/>
                <a:gd name="connsiteY4" fmla="*/ 0 h 837591"/>
                <a:gd name="connsiteX0" fmla="*/ 0 w 2031754"/>
                <a:gd name="connsiteY0" fmla="*/ 0 h 837591"/>
                <a:gd name="connsiteX1" fmla="*/ 1749526 w 2031754"/>
                <a:gd name="connsiteY1" fmla="*/ 116315 h 837591"/>
                <a:gd name="connsiteX2" fmla="*/ 2031754 w 2031754"/>
                <a:gd name="connsiteY2" fmla="*/ 837591 h 837591"/>
                <a:gd name="connsiteX3" fmla="*/ 787925 w 2031754"/>
                <a:gd name="connsiteY3" fmla="*/ 692976 h 837591"/>
                <a:gd name="connsiteX4" fmla="*/ 289443 w 2031754"/>
                <a:gd name="connsiteY4" fmla="*/ 540764 h 837591"/>
                <a:gd name="connsiteX5" fmla="*/ 0 w 2031754"/>
                <a:gd name="connsiteY5" fmla="*/ 0 h 8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754" h="837591">
                  <a:moveTo>
                    <a:pt x="0" y="0"/>
                  </a:moveTo>
                  <a:lnTo>
                    <a:pt x="1749526" y="116315"/>
                  </a:lnTo>
                  <a:lnTo>
                    <a:pt x="2031754" y="837591"/>
                  </a:lnTo>
                  <a:lnTo>
                    <a:pt x="787925" y="692976"/>
                  </a:lnTo>
                  <a:lnTo>
                    <a:pt x="289443" y="540764"/>
                  </a:lnTo>
                  <a:lnTo>
                    <a:pt x="0" y="0"/>
                  </a:lnTo>
                  <a:close/>
                </a:path>
              </a:pathLst>
            </a:custGeom>
            <a:solidFill>
              <a:srgbClr val="FFCE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1" name="TextBox 10">
              <a:extLst>
                <a:ext uri="{FF2B5EF4-FFF2-40B4-BE49-F238E27FC236}">
                  <a16:creationId xmlns:a16="http://schemas.microsoft.com/office/drawing/2014/main" id="{4D45C625-8DD8-4E47-8349-510C5917E157}"/>
                </a:ext>
              </a:extLst>
            </p:cNvPr>
            <p:cNvSpPr txBox="1">
              <a:spLocks noChangeArrowheads="1"/>
            </p:cNvSpPr>
            <p:nvPr/>
          </p:nvSpPr>
          <p:spPr bwMode="auto">
            <a:xfrm>
              <a:off x="759409" y="5202833"/>
              <a:ext cx="24415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Heat kT ln 2 is drawn from the heat bath and fully converted to work.</a:t>
              </a:r>
            </a:p>
          </p:txBody>
        </p:sp>
        <p:sp>
          <p:nvSpPr>
            <p:cNvPr id="29712" name="TextBox 12">
              <a:extLst>
                <a:ext uri="{FF2B5EF4-FFF2-40B4-BE49-F238E27FC236}">
                  <a16:creationId xmlns:a16="http://schemas.microsoft.com/office/drawing/2014/main" id="{7619F0F1-4DB4-7A49-A45B-71D5091BDBAA}"/>
                </a:ext>
              </a:extLst>
            </p:cNvPr>
            <p:cNvSpPr txBox="1">
              <a:spLocks noChangeArrowheads="1"/>
            </p:cNvSpPr>
            <p:nvPr/>
          </p:nvSpPr>
          <p:spPr bwMode="auto">
            <a:xfrm>
              <a:off x="3882169" y="5254922"/>
              <a:ext cx="20485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total entropy of the universe decreases by k ln 2.</a:t>
              </a:r>
            </a:p>
          </p:txBody>
        </p:sp>
        <p:sp>
          <p:nvSpPr>
            <p:cNvPr id="29713" name="TextBox 14">
              <a:extLst>
                <a:ext uri="{FF2B5EF4-FFF2-40B4-BE49-F238E27FC236}">
                  <a16:creationId xmlns:a16="http://schemas.microsoft.com/office/drawing/2014/main" id="{089A006B-9D6F-2640-9F00-A0A6105139F6}"/>
                </a:ext>
              </a:extLst>
            </p:cNvPr>
            <p:cNvSpPr txBox="1">
              <a:spLocks noChangeArrowheads="1"/>
            </p:cNvSpPr>
            <p:nvPr/>
          </p:nvSpPr>
          <p:spPr bwMode="auto">
            <a:xfrm>
              <a:off x="6694488" y="5254922"/>
              <a:ext cx="1992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Second Law of Thermodynamics is violated.</a:t>
              </a:r>
            </a:p>
          </p:txBody>
        </p:sp>
        <p:sp>
          <p:nvSpPr>
            <p:cNvPr id="16" name="Right Arrow 15">
              <a:extLst>
                <a:ext uri="{FF2B5EF4-FFF2-40B4-BE49-F238E27FC236}">
                  <a16:creationId xmlns:a16="http://schemas.microsoft.com/office/drawing/2014/main" id="{FD025F56-42A5-7C47-B623-7C9A8EDE343E}"/>
                </a:ext>
              </a:extLst>
            </p:cNvPr>
            <p:cNvSpPr/>
            <p:nvPr/>
          </p:nvSpPr>
          <p:spPr bwMode="auto">
            <a:xfrm>
              <a:off x="3200864" y="5576533"/>
              <a:ext cx="465099" cy="281014"/>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a:extLst>
                <a:ext uri="{FF2B5EF4-FFF2-40B4-BE49-F238E27FC236}">
                  <a16:creationId xmlns:a16="http://schemas.microsoft.com/office/drawing/2014/main" id="{92E6FE7E-D055-3A44-B264-B297AA763D35}"/>
                </a:ext>
              </a:extLst>
            </p:cNvPr>
            <p:cNvSpPr/>
            <p:nvPr/>
          </p:nvSpPr>
          <p:spPr bwMode="auto">
            <a:xfrm>
              <a:off x="6089870" y="5576533"/>
              <a:ext cx="463511" cy="281014"/>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16" name="TextBox 22">
              <a:extLst>
                <a:ext uri="{FF2B5EF4-FFF2-40B4-BE49-F238E27FC236}">
                  <a16:creationId xmlns:a16="http://schemas.microsoft.com/office/drawing/2014/main" id="{8C12247D-DA0E-C341-B46E-4D5EC96CD538}"/>
                </a:ext>
              </a:extLst>
            </p:cNvPr>
            <p:cNvSpPr txBox="1">
              <a:spLocks noChangeArrowheads="1"/>
            </p:cNvSpPr>
            <p:nvPr/>
          </p:nvSpPr>
          <p:spPr bwMode="auto">
            <a:xfrm>
              <a:off x="369004" y="4684274"/>
              <a:ext cx="3653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Net effect of the completed cycle: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95074A8-0AA4-C948-B978-621F953DD62F}"/>
              </a:ext>
            </a:extLst>
          </p:cNvPr>
          <p:cNvSpPr/>
          <p:nvPr/>
        </p:nvSpPr>
        <p:spPr>
          <a:xfrm>
            <a:off x="592138" y="2201863"/>
            <a:ext cx="2032000" cy="1250950"/>
          </a:xfrm>
          <a:custGeom>
            <a:avLst/>
            <a:gdLst>
              <a:gd name="connsiteX0" fmla="*/ 178740 w 1937926"/>
              <a:gd name="connsiteY0" fmla="*/ 0 h 1128889"/>
              <a:gd name="connsiteX1" fmla="*/ 1928518 w 1937926"/>
              <a:gd name="connsiteY1" fmla="*/ 235185 h 1128889"/>
              <a:gd name="connsiteX2" fmla="*/ 1937926 w 1937926"/>
              <a:gd name="connsiteY2" fmla="*/ 940741 h 1128889"/>
              <a:gd name="connsiteX3" fmla="*/ 0 w 1937926"/>
              <a:gd name="connsiteY3" fmla="*/ 1128889 h 1128889"/>
              <a:gd name="connsiteX4" fmla="*/ 178740 w 1937926"/>
              <a:gd name="connsiteY4" fmla="*/ 0 h 112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926" h="1128889">
                <a:moveTo>
                  <a:pt x="178740" y="0"/>
                </a:moveTo>
                <a:lnTo>
                  <a:pt x="1928518" y="235185"/>
                </a:lnTo>
                <a:lnTo>
                  <a:pt x="1937926" y="940741"/>
                </a:lnTo>
                <a:lnTo>
                  <a:pt x="0" y="1128889"/>
                </a:lnTo>
                <a:lnTo>
                  <a:pt x="17874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6" name="Freeform 15">
            <a:extLst>
              <a:ext uri="{FF2B5EF4-FFF2-40B4-BE49-F238E27FC236}">
                <a16:creationId xmlns:a16="http://schemas.microsoft.com/office/drawing/2014/main" id="{47F4FB39-C76D-9748-8858-63796A79B081}"/>
              </a:ext>
            </a:extLst>
          </p:cNvPr>
          <p:cNvSpPr/>
          <p:nvPr/>
        </p:nvSpPr>
        <p:spPr>
          <a:xfrm>
            <a:off x="460375" y="234950"/>
            <a:ext cx="8364538" cy="1373188"/>
          </a:xfrm>
          <a:custGeom>
            <a:avLst/>
            <a:gdLst>
              <a:gd name="connsiteX0" fmla="*/ 376296 w 8363185"/>
              <a:gd name="connsiteY0" fmla="*/ 206963 h 1373482"/>
              <a:gd name="connsiteX1" fmla="*/ 376296 w 8363185"/>
              <a:gd name="connsiteY1" fmla="*/ 206963 h 1373482"/>
              <a:gd name="connsiteX2" fmla="*/ 8363185 w 8363185"/>
              <a:gd name="connsiteY2" fmla="*/ 0 h 1373482"/>
              <a:gd name="connsiteX3" fmla="*/ 8080963 w 8363185"/>
              <a:gd name="connsiteY3" fmla="*/ 1373482 h 1373482"/>
              <a:gd name="connsiteX4" fmla="*/ 8043333 w 8363185"/>
              <a:gd name="connsiteY4" fmla="*/ 1364074 h 1373482"/>
              <a:gd name="connsiteX5" fmla="*/ 0 w 8363185"/>
              <a:gd name="connsiteY5" fmla="*/ 686741 h 1373482"/>
              <a:gd name="connsiteX6" fmla="*/ 376296 w 8363185"/>
              <a:gd name="connsiteY6" fmla="*/ 206963 h 137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3185" h="1373482">
                <a:moveTo>
                  <a:pt x="376296" y="206963"/>
                </a:moveTo>
                <a:lnTo>
                  <a:pt x="376296" y="206963"/>
                </a:lnTo>
                <a:lnTo>
                  <a:pt x="8363185" y="0"/>
                </a:lnTo>
                <a:lnTo>
                  <a:pt x="8080963" y="1373482"/>
                </a:lnTo>
                <a:cubicBezTo>
                  <a:pt x="7918061" y="1350210"/>
                  <a:pt x="7905132" y="1350254"/>
                  <a:pt x="8043333" y="1364074"/>
                </a:cubicBezTo>
                <a:lnTo>
                  <a:pt x="0" y="686741"/>
                </a:lnTo>
                <a:lnTo>
                  <a:pt x="376296" y="206963"/>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723" name="Title 1">
            <a:extLst>
              <a:ext uri="{FF2B5EF4-FFF2-40B4-BE49-F238E27FC236}">
                <a16:creationId xmlns:a16="http://schemas.microsoft.com/office/drawing/2014/main" id="{EB4CD470-6410-4348-ACB8-765CFDB8BF9D}"/>
              </a:ext>
            </a:extLst>
          </p:cNvPr>
          <p:cNvSpPr>
            <a:spLocks noGrp="1"/>
          </p:cNvSpPr>
          <p:nvPr>
            <p:ph type="title"/>
          </p:nvPr>
        </p:nvSpPr>
        <p:spPr/>
        <p:txBody>
          <a:bodyPr/>
          <a:lstStyle/>
          <a:p>
            <a:pPr algn="l"/>
            <a:r>
              <a:rPr lang="en-US" altLang="en-US">
                <a:latin typeface="Times" pitchFamily="2" charset="0"/>
                <a:ea typeface="ＭＳ Ｐゴシック" panose="020B0600070205080204" pitchFamily="34" charset="-128"/>
              </a:rPr>
              <a:t>Szilard’s Principle</a:t>
            </a:r>
          </a:p>
        </p:txBody>
      </p:sp>
      <p:sp>
        <p:nvSpPr>
          <p:cNvPr id="30724" name="Content Placeholder 2">
            <a:extLst>
              <a:ext uri="{FF2B5EF4-FFF2-40B4-BE49-F238E27FC236}">
                <a16:creationId xmlns:a16="http://schemas.microsoft.com/office/drawing/2014/main" id="{BE60210D-8E5B-7941-90B2-35B56FE2007E}"/>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30725" name="Slide Number Placeholder 3">
            <a:extLst>
              <a:ext uri="{FF2B5EF4-FFF2-40B4-BE49-F238E27FC236}">
                <a16:creationId xmlns:a16="http://schemas.microsoft.com/office/drawing/2014/main" id="{25720FB3-C5A8-CF49-B2F7-086D9277CC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F138B6D-BDE2-EE4E-B8C7-08DAA0152FF7}" type="slidenum">
              <a:rPr lang="en-US" altLang="en-US" sz="1200">
                <a:solidFill>
                  <a:srgbClr val="898989"/>
                </a:solidFill>
                <a:latin typeface="Calibri" panose="020F0502020204030204" pitchFamily="34" charset="0"/>
              </a:rPr>
              <a:pPr eaLnBrk="1" hangingPunct="1"/>
              <a:t>15</a:t>
            </a:fld>
            <a:endParaRPr lang="en-US" altLang="en-US" sz="1200">
              <a:solidFill>
                <a:srgbClr val="898989"/>
              </a:solidFill>
              <a:latin typeface="Calibri" panose="020F0502020204030204" pitchFamily="34" charset="0"/>
            </a:endParaRPr>
          </a:p>
        </p:txBody>
      </p:sp>
      <p:sp>
        <p:nvSpPr>
          <p:cNvPr id="30726" name="TextBox 4">
            <a:extLst>
              <a:ext uri="{FF2B5EF4-FFF2-40B4-BE49-F238E27FC236}">
                <a16:creationId xmlns:a16="http://schemas.microsoft.com/office/drawing/2014/main" id="{A6DE7499-C797-8B4F-BD6A-4731AB09F42E}"/>
              </a:ext>
            </a:extLst>
          </p:cNvPr>
          <p:cNvSpPr txBox="1">
            <a:spLocks noChangeArrowheads="1"/>
          </p:cNvSpPr>
          <p:nvPr/>
        </p:nvSpPr>
        <p:spPr bwMode="auto">
          <a:xfrm>
            <a:off x="433388" y="2201863"/>
            <a:ext cx="202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Second law must hold on average.</a:t>
            </a:r>
          </a:p>
        </p:txBody>
      </p:sp>
      <p:sp>
        <p:nvSpPr>
          <p:cNvPr id="30727" name="TextBox 8">
            <a:extLst>
              <a:ext uri="{FF2B5EF4-FFF2-40B4-BE49-F238E27FC236}">
                <a16:creationId xmlns:a16="http://schemas.microsoft.com/office/drawing/2014/main" id="{9679DA83-DBE1-4F49-9510-EC31E6F6EF5E}"/>
              </a:ext>
            </a:extLst>
          </p:cNvPr>
          <p:cNvSpPr txBox="1">
            <a:spLocks noChangeArrowheads="1"/>
          </p:cNvSpPr>
          <p:nvPr/>
        </p:nvSpPr>
        <p:spPr bwMode="auto">
          <a:xfrm>
            <a:off x="573088" y="126047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Szilard 1929</a:t>
            </a:r>
          </a:p>
          <a:p>
            <a:pPr eaLnBrk="1" hangingPunct="1"/>
            <a:r>
              <a:rPr lang="en-US" altLang="en-US" sz="1200">
                <a:latin typeface="Times" pitchFamily="2" charset="0"/>
              </a:rPr>
              <a:t>Von Neumann 1932</a:t>
            </a:r>
          </a:p>
          <a:p>
            <a:pPr eaLnBrk="1" hangingPunct="1"/>
            <a:r>
              <a:rPr lang="en-US" altLang="en-US" sz="1200">
                <a:latin typeface="Times" pitchFamily="2" charset="0"/>
              </a:rPr>
              <a:t>Gabor 1951</a:t>
            </a:r>
          </a:p>
          <a:p>
            <a:pPr eaLnBrk="1" hangingPunct="1"/>
            <a:r>
              <a:rPr lang="en-US" altLang="en-US" sz="1200">
                <a:latin typeface="Times" pitchFamily="2" charset="0"/>
              </a:rPr>
              <a:t>Brillouin 1951+</a:t>
            </a:r>
          </a:p>
        </p:txBody>
      </p:sp>
      <p:grpSp>
        <p:nvGrpSpPr>
          <p:cNvPr id="20" name="Group 19">
            <a:extLst>
              <a:ext uri="{FF2B5EF4-FFF2-40B4-BE49-F238E27FC236}">
                <a16:creationId xmlns:a16="http://schemas.microsoft.com/office/drawing/2014/main" id="{4C0AC5BB-05E7-FF4E-99AB-E76A7ECB2F2C}"/>
              </a:ext>
            </a:extLst>
          </p:cNvPr>
          <p:cNvGrpSpPr>
            <a:grpSpLocks/>
          </p:cNvGrpSpPr>
          <p:nvPr/>
        </p:nvGrpSpPr>
        <p:grpSpPr bwMode="auto">
          <a:xfrm>
            <a:off x="2765425" y="1947863"/>
            <a:ext cx="6265863" cy="1824037"/>
            <a:chOff x="2765778" y="1947333"/>
            <a:chExt cx="6265333" cy="1825037"/>
          </a:xfrm>
        </p:grpSpPr>
        <p:sp>
          <p:nvSpPr>
            <p:cNvPr id="19" name="Freeform 18">
              <a:extLst>
                <a:ext uri="{FF2B5EF4-FFF2-40B4-BE49-F238E27FC236}">
                  <a16:creationId xmlns:a16="http://schemas.microsoft.com/office/drawing/2014/main" id="{561E4B64-DDD6-F44A-9517-5F1B0FCC2DE6}"/>
                </a:ext>
              </a:extLst>
            </p:cNvPr>
            <p:cNvSpPr/>
            <p:nvPr/>
          </p:nvSpPr>
          <p:spPr>
            <a:xfrm flipH="1">
              <a:off x="4656331" y="1947333"/>
              <a:ext cx="3960477" cy="1825037"/>
            </a:xfrm>
            <a:custGeom>
              <a:avLst/>
              <a:gdLst>
                <a:gd name="connsiteX0" fmla="*/ 178740 w 1937926"/>
                <a:gd name="connsiteY0" fmla="*/ 0 h 1128889"/>
                <a:gd name="connsiteX1" fmla="*/ 1928518 w 1937926"/>
                <a:gd name="connsiteY1" fmla="*/ 235185 h 1128889"/>
                <a:gd name="connsiteX2" fmla="*/ 1937926 w 1937926"/>
                <a:gd name="connsiteY2" fmla="*/ 940741 h 1128889"/>
                <a:gd name="connsiteX3" fmla="*/ 0 w 1937926"/>
                <a:gd name="connsiteY3" fmla="*/ 1128889 h 1128889"/>
                <a:gd name="connsiteX4" fmla="*/ 178740 w 1937926"/>
                <a:gd name="connsiteY4" fmla="*/ 0 h 112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926" h="1128889">
                  <a:moveTo>
                    <a:pt x="178740" y="0"/>
                  </a:moveTo>
                  <a:lnTo>
                    <a:pt x="1928518" y="235185"/>
                  </a:lnTo>
                  <a:lnTo>
                    <a:pt x="1937926" y="940741"/>
                  </a:lnTo>
                  <a:lnTo>
                    <a:pt x="0" y="1128889"/>
                  </a:lnTo>
                  <a:lnTo>
                    <a:pt x="178740"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736" name="TextBox 5">
              <a:extLst>
                <a:ext uri="{FF2B5EF4-FFF2-40B4-BE49-F238E27FC236}">
                  <a16:creationId xmlns:a16="http://schemas.microsoft.com/office/drawing/2014/main" id="{827DAFC9-D213-EC40-BE8D-E874352B054E}"/>
                </a:ext>
              </a:extLst>
            </p:cNvPr>
            <p:cNvSpPr txBox="1">
              <a:spLocks noChangeArrowheads="1"/>
            </p:cNvSpPr>
            <p:nvPr/>
          </p:nvSpPr>
          <p:spPr bwMode="auto">
            <a:xfrm>
              <a:off x="2794001" y="2361258"/>
              <a:ext cx="13917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Work backwards</a:t>
              </a:r>
            </a:p>
          </p:txBody>
        </p:sp>
        <p:sp>
          <p:nvSpPr>
            <p:cNvPr id="30737" name="TextBox 6">
              <a:extLst>
                <a:ext uri="{FF2B5EF4-FFF2-40B4-BE49-F238E27FC236}">
                  <a16:creationId xmlns:a16="http://schemas.microsoft.com/office/drawing/2014/main" id="{ECDFB199-A5D8-DA49-8183-AB581DF591C5}"/>
                </a:ext>
              </a:extLst>
            </p:cNvPr>
            <p:cNvSpPr txBox="1">
              <a:spLocks noChangeArrowheads="1"/>
            </p:cNvSpPr>
            <p:nvPr/>
          </p:nvSpPr>
          <p:spPr bwMode="auto">
            <a:xfrm>
              <a:off x="4722517" y="1966149"/>
              <a:ext cx="43085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Therefore</a:t>
              </a:r>
              <a:r>
                <a:rPr lang="en-US" altLang="en-US">
                  <a:latin typeface="Times" pitchFamily="2" charset="0"/>
                </a:rPr>
                <a:t>, acquiring one bit of information creates k log 2 of thermodynamic entropy on average.</a:t>
              </a:r>
            </a:p>
          </p:txBody>
        </p:sp>
        <p:sp>
          <p:nvSpPr>
            <p:cNvPr id="12" name="Right Arrow 11">
              <a:extLst>
                <a:ext uri="{FF2B5EF4-FFF2-40B4-BE49-F238E27FC236}">
                  <a16:creationId xmlns:a16="http://schemas.microsoft.com/office/drawing/2014/main" id="{57C8F198-BA3A-2B45-BA8B-B0992367C3B9}"/>
                </a:ext>
              </a:extLst>
            </p:cNvPr>
            <p:cNvSpPr/>
            <p:nvPr/>
          </p:nvSpPr>
          <p:spPr>
            <a:xfrm>
              <a:off x="2765778" y="2558855"/>
              <a:ext cx="1608002" cy="395505"/>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1" name="Group 20">
            <a:extLst>
              <a:ext uri="{FF2B5EF4-FFF2-40B4-BE49-F238E27FC236}">
                <a16:creationId xmlns:a16="http://schemas.microsoft.com/office/drawing/2014/main" id="{648A1100-3E26-C24C-B826-C33D1509800A}"/>
              </a:ext>
            </a:extLst>
          </p:cNvPr>
          <p:cNvGrpSpPr>
            <a:grpSpLocks/>
          </p:cNvGrpSpPr>
          <p:nvPr/>
        </p:nvGrpSpPr>
        <p:grpSpPr bwMode="auto">
          <a:xfrm>
            <a:off x="217488" y="3649663"/>
            <a:ext cx="8705850" cy="2925762"/>
            <a:chOff x="217857" y="3650074"/>
            <a:chExt cx="8706244" cy="2925704"/>
          </a:xfrm>
        </p:grpSpPr>
        <p:grpSp>
          <p:nvGrpSpPr>
            <p:cNvPr id="30731" name="Group 13">
              <a:extLst>
                <a:ext uri="{FF2B5EF4-FFF2-40B4-BE49-F238E27FC236}">
                  <a16:creationId xmlns:a16="http://schemas.microsoft.com/office/drawing/2014/main" id="{A08F9588-3BDB-9840-B5A3-3BF882786550}"/>
                </a:ext>
              </a:extLst>
            </p:cNvPr>
            <p:cNvGrpSpPr>
              <a:grpSpLocks/>
            </p:cNvGrpSpPr>
            <p:nvPr/>
          </p:nvGrpSpPr>
          <p:grpSpPr bwMode="auto">
            <a:xfrm>
              <a:off x="217857" y="3650074"/>
              <a:ext cx="8706244" cy="2925704"/>
              <a:chOff x="217857" y="3650074"/>
              <a:chExt cx="8706244" cy="2925704"/>
            </a:xfrm>
          </p:grpSpPr>
          <p:pic>
            <p:nvPicPr>
              <p:cNvPr id="10" name="Picture 9" descr="von Neumann p400.jpg">
                <a:extLst>
                  <a:ext uri="{FF2B5EF4-FFF2-40B4-BE49-F238E27FC236}">
                    <a16:creationId xmlns:a16="http://schemas.microsoft.com/office/drawing/2014/main" id="{E29A1B6F-8470-774A-A249-65367C1A18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1864" y="3650074"/>
                <a:ext cx="6612237" cy="2925704"/>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1" name="Picture 10" descr="Von Neumann title.jpg">
                <a:extLst>
                  <a:ext uri="{FF2B5EF4-FFF2-40B4-BE49-F238E27FC236}">
                    <a16:creationId xmlns:a16="http://schemas.microsoft.com/office/drawing/2014/main" id="{6B8837EC-1CBC-4F44-A614-D1904FBDF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857" y="3659599"/>
                <a:ext cx="1974939" cy="2832044"/>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sp>
          <p:nvSpPr>
            <p:cNvPr id="13" name="Freeform 12">
              <a:extLst>
                <a:ext uri="{FF2B5EF4-FFF2-40B4-BE49-F238E27FC236}">
                  <a16:creationId xmlns:a16="http://schemas.microsoft.com/office/drawing/2014/main" id="{A9AD9A28-962E-BB44-AB1F-F35E9140DABD}"/>
                </a:ext>
              </a:extLst>
            </p:cNvPr>
            <p:cNvSpPr/>
            <p:nvPr/>
          </p:nvSpPr>
          <p:spPr>
            <a:xfrm>
              <a:off x="2380130" y="4299348"/>
              <a:ext cx="6302660" cy="1025505"/>
            </a:xfrm>
            <a:custGeom>
              <a:avLst/>
              <a:gdLst>
                <a:gd name="connsiteX0" fmla="*/ 5992519 w 6302963"/>
                <a:gd name="connsiteY0" fmla="*/ 0 h 1025408"/>
                <a:gd name="connsiteX1" fmla="*/ 6302963 w 6302963"/>
                <a:gd name="connsiteY1" fmla="*/ 752593 h 1025408"/>
                <a:gd name="connsiteX2" fmla="*/ 9407 w 6302963"/>
                <a:gd name="connsiteY2" fmla="*/ 1025408 h 1025408"/>
                <a:gd name="connsiteX3" fmla="*/ 0 w 6302963"/>
                <a:gd name="connsiteY3" fmla="*/ 329259 h 1025408"/>
                <a:gd name="connsiteX4" fmla="*/ 5992519 w 6302963"/>
                <a:gd name="connsiteY4" fmla="*/ 0 h 102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963" h="1025408">
                  <a:moveTo>
                    <a:pt x="5992519" y="0"/>
                  </a:moveTo>
                  <a:lnTo>
                    <a:pt x="6302963" y="752593"/>
                  </a:lnTo>
                  <a:lnTo>
                    <a:pt x="9407" y="1025408"/>
                  </a:lnTo>
                  <a:lnTo>
                    <a:pt x="0" y="329259"/>
                  </a:lnTo>
                  <a:lnTo>
                    <a:pt x="5992519"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pic>
        <p:nvPicPr>
          <p:cNvPr id="30730" name="Picture 16" descr="Demon viewing 3.png">
            <a:extLst>
              <a:ext uri="{FF2B5EF4-FFF2-40B4-BE49-F238E27FC236}">
                <a16:creationId xmlns:a16="http://schemas.microsoft.com/office/drawing/2014/main" id="{FA7DF293-DD7D-CC42-A125-6F48FB175A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0"/>
            <a:ext cx="35179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91A864D-6520-7247-90CC-AC16EE03968C}"/>
              </a:ext>
            </a:extLst>
          </p:cNvPr>
          <p:cNvSpPr/>
          <p:nvPr/>
        </p:nvSpPr>
        <p:spPr>
          <a:xfrm>
            <a:off x="1181100" y="782638"/>
            <a:ext cx="6570663" cy="5121275"/>
          </a:xfrm>
          <a:custGeom>
            <a:avLst/>
            <a:gdLst>
              <a:gd name="connsiteX0" fmla="*/ 2860842 w 6570579"/>
              <a:gd name="connsiteY0" fmla="*/ 0 h 4765842"/>
              <a:gd name="connsiteX1" fmla="*/ 6570579 w 6570579"/>
              <a:gd name="connsiteY1" fmla="*/ 1757947 h 4765842"/>
              <a:gd name="connsiteX2" fmla="*/ 4424947 w 6570579"/>
              <a:gd name="connsiteY2" fmla="*/ 4765842 h 4765842"/>
              <a:gd name="connsiteX3" fmla="*/ 0 w 6570579"/>
              <a:gd name="connsiteY3" fmla="*/ 3482474 h 4765842"/>
              <a:gd name="connsiteX4" fmla="*/ 2860842 w 6570579"/>
              <a:gd name="connsiteY4" fmla="*/ 0 h 476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79" h="4765842">
                <a:moveTo>
                  <a:pt x="2860842" y="0"/>
                </a:moveTo>
                <a:lnTo>
                  <a:pt x="6570579" y="1757947"/>
                </a:lnTo>
                <a:lnTo>
                  <a:pt x="4424947" y="4765842"/>
                </a:lnTo>
                <a:lnTo>
                  <a:pt x="0" y="3482474"/>
                </a:lnTo>
                <a:lnTo>
                  <a:pt x="286084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6" name="Title 1">
            <a:extLst>
              <a:ext uri="{FF2B5EF4-FFF2-40B4-BE49-F238E27FC236}">
                <a16:creationId xmlns:a16="http://schemas.microsoft.com/office/drawing/2014/main" id="{8DA031CC-CA49-8F47-ACFE-F6F3D84BEA6B}"/>
              </a:ext>
            </a:extLst>
          </p:cNvPr>
          <p:cNvSpPr>
            <a:spLocks noGrp="1"/>
          </p:cNvSpPr>
          <p:nvPr>
            <p:ph type="title"/>
          </p:nvPr>
        </p:nvSpPr>
        <p:spPr>
          <a:xfrm>
            <a:off x="385763" y="2290763"/>
            <a:ext cx="8229600" cy="1143000"/>
          </a:xfrm>
        </p:spPr>
        <p:txBody>
          <a:bodyPr/>
          <a:lstStyle/>
          <a:p>
            <a:r>
              <a:rPr lang="en-US" altLang="en-US" sz="6000">
                <a:latin typeface="Times" pitchFamily="2" charset="0"/>
                <a:ea typeface="ＭＳ Ｐゴシック" panose="020B0600070205080204" pitchFamily="34" charset="-128"/>
              </a:rPr>
              <a:t>The Computation Era</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1980-</a:t>
            </a:r>
          </a:p>
        </p:txBody>
      </p:sp>
      <p:sp>
        <p:nvSpPr>
          <p:cNvPr id="31747" name="Content Placeholder 2">
            <a:extLst>
              <a:ext uri="{FF2B5EF4-FFF2-40B4-BE49-F238E27FC236}">
                <a16:creationId xmlns:a16="http://schemas.microsoft.com/office/drawing/2014/main" id="{E341BE79-DA2D-E845-8815-CBE8EF09B521}"/>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EF754BF8-CD9D-4744-A64B-5CFC7AE102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191655-5DC9-4A4A-A42A-52743D950944}" type="slidenum">
              <a:rPr lang="en-US" altLang="en-US" sz="1200">
                <a:solidFill>
                  <a:srgbClr val="898989"/>
                </a:solidFill>
                <a:latin typeface="Calibri" panose="020F0502020204030204" pitchFamily="34" charset="0"/>
              </a:rPr>
              <a:pPr eaLnBrk="1" hangingPunct="1"/>
              <a:t>16</a:t>
            </a:fld>
            <a:endParaRPr lang="en-US" altLang="en-US" sz="1200">
              <a:solidFill>
                <a:srgbClr val="898989"/>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03259C1-6A7E-4B4D-8174-20A57690759B}"/>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32770" name="Content Placeholder 2">
            <a:extLst>
              <a:ext uri="{FF2B5EF4-FFF2-40B4-BE49-F238E27FC236}">
                <a16:creationId xmlns:a16="http://schemas.microsoft.com/office/drawing/2014/main" id="{42DACBF1-5AB1-C241-8893-196C397AF11E}"/>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88CD7043-F23B-D441-A6F0-9065C4E12B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214CC4-84B3-314B-8B50-CCAC4043F4F4}" type="slidenum">
              <a:rPr lang="en-US" altLang="en-US" sz="1200">
                <a:solidFill>
                  <a:srgbClr val="898989"/>
                </a:solidFill>
                <a:latin typeface="Calibri" panose="020F0502020204030204" pitchFamily="34" charset="0"/>
              </a:rPr>
              <a:pPr eaLnBrk="1" hangingPunct="1"/>
              <a:t>17</a:t>
            </a:fld>
            <a:endParaRPr lang="en-US" altLang="en-US" sz="1200">
              <a:solidFill>
                <a:srgbClr val="898989"/>
              </a:solidFill>
              <a:latin typeface="Calibri" panose="020F0502020204030204" pitchFamily="34" charset="0"/>
            </a:endParaRPr>
          </a:p>
        </p:txBody>
      </p:sp>
      <p:pic>
        <p:nvPicPr>
          <p:cNvPr id="5" name="Picture 4" descr="2F1F7CDF-DE1D-45CA-8B2A3778C84152C1.jpg">
            <a:extLst>
              <a:ext uri="{FF2B5EF4-FFF2-40B4-BE49-F238E27FC236}">
                <a16:creationId xmlns:a16="http://schemas.microsoft.com/office/drawing/2014/main" id="{6D036637-FD31-AF46-A16A-E1A1915C2E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69863"/>
            <a:ext cx="4737100" cy="6264275"/>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7" name="Picture 6" descr="Bennett 1987 p1 small.jpg">
            <a:extLst>
              <a:ext uri="{FF2B5EF4-FFF2-40B4-BE49-F238E27FC236}">
                <a16:creationId xmlns:a16="http://schemas.microsoft.com/office/drawing/2014/main" id="{AFF97941-53CA-1D49-A6F0-AFD98C018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600075"/>
            <a:ext cx="6931025" cy="3984625"/>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6" name="Picture 5" descr="Bennett 1987 p1.jpg">
            <a:extLst>
              <a:ext uri="{FF2B5EF4-FFF2-40B4-BE49-F238E27FC236}">
                <a16:creationId xmlns:a16="http://schemas.microsoft.com/office/drawing/2014/main" id="{F1FD34E5-7A4F-D84B-88EC-370B22A72C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13" y="3227388"/>
            <a:ext cx="6840537" cy="3128962"/>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90D85F86-EE14-DF44-B690-4B490294849D}"/>
              </a:ext>
            </a:extLst>
          </p:cNvPr>
          <p:cNvSpPr/>
          <p:nvPr/>
        </p:nvSpPr>
        <p:spPr>
          <a:xfrm>
            <a:off x="450850" y="84138"/>
            <a:ext cx="8166100" cy="1279525"/>
          </a:xfrm>
          <a:custGeom>
            <a:avLst/>
            <a:gdLst>
              <a:gd name="connsiteX0" fmla="*/ 423333 w 8165629"/>
              <a:gd name="connsiteY0" fmla="*/ 0 h 1279407"/>
              <a:gd name="connsiteX1" fmla="*/ 0 w 8165629"/>
              <a:gd name="connsiteY1" fmla="*/ 1279407 h 1279407"/>
              <a:gd name="connsiteX2" fmla="*/ 8165629 w 8165629"/>
              <a:gd name="connsiteY2" fmla="*/ 1100666 h 1279407"/>
              <a:gd name="connsiteX3" fmla="*/ 8109185 w 8165629"/>
              <a:gd name="connsiteY3" fmla="*/ 696148 h 1279407"/>
              <a:gd name="connsiteX4" fmla="*/ 423333 w 8165629"/>
              <a:gd name="connsiteY4" fmla="*/ 0 h 127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5629" h="1279407">
                <a:moveTo>
                  <a:pt x="423333" y="0"/>
                </a:moveTo>
                <a:lnTo>
                  <a:pt x="0" y="1279407"/>
                </a:lnTo>
                <a:lnTo>
                  <a:pt x="8165629" y="1100666"/>
                </a:lnTo>
                <a:lnTo>
                  <a:pt x="8109185" y="696148"/>
                </a:lnTo>
                <a:lnTo>
                  <a:pt x="423333"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3794" name="Title 1">
            <a:extLst>
              <a:ext uri="{FF2B5EF4-FFF2-40B4-BE49-F238E27FC236}">
                <a16:creationId xmlns:a16="http://schemas.microsoft.com/office/drawing/2014/main" id="{CE86F806-2930-2645-A133-300BD313D98B}"/>
              </a:ext>
            </a:extLst>
          </p:cNvPr>
          <p:cNvSpPr>
            <a:spLocks noGrp="1"/>
          </p:cNvSpPr>
          <p:nvPr>
            <p:ph type="title"/>
          </p:nvPr>
        </p:nvSpPr>
        <p:spPr>
          <a:xfrm>
            <a:off x="392113" y="114300"/>
            <a:ext cx="8229600" cy="1143000"/>
          </a:xfrm>
        </p:spPr>
        <p:txBody>
          <a:bodyPr/>
          <a:lstStyle/>
          <a:p>
            <a:pPr algn="l"/>
            <a:r>
              <a:rPr lang="en-US" altLang="en-US" sz="5400">
                <a:latin typeface="Times" pitchFamily="2" charset="0"/>
                <a:ea typeface="ＭＳ Ｐゴシック" panose="020B0600070205080204" pitchFamily="34" charset="-128"/>
              </a:rPr>
              <a:t>Second law saved </a:t>
            </a:r>
            <a:br>
              <a:rPr lang="en-US" altLang="en-US" sz="5400">
                <a:latin typeface="Times" pitchFamily="2" charset="0"/>
                <a:ea typeface="ＭＳ Ｐゴシック" panose="020B0600070205080204" pitchFamily="34" charset="-128"/>
              </a:rPr>
            </a:br>
            <a:r>
              <a:rPr lang="en-US" altLang="en-US" sz="2800">
                <a:latin typeface="Times" pitchFamily="2" charset="0"/>
                <a:ea typeface="ＭＳ Ｐゴシック" panose="020B0600070205080204" pitchFamily="34" charset="-128"/>
              </a:rPr>
              <a:t>by the thermodynamic cost of memory erasure.</a:t>
            </a:r>
          </a:p>
        </p:txBody>
      </p:sp>
      <p:sp>
        <p:nvSpPr>
          <p:cNvPr id="33795" name="Content Placeholder 2">
            <a:extLst>
              <a:ext uri="{FF2B5EF4-FFF2-40B4-BE49-F238E27FC236}">
                <a16:creationId xmlns:a16="http://schemas.microsoft.com/office/drawing/2014/main" id="{61EBA2B7-2E2C-9645-A143-1DB33D8C3D1F}"/>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33796" name="Slide Number Placeholder 3">
            <a:extLst>
              <a:ext uri="{FF2B5EF4-FFF2-40B4-BE49-F238E27FC236}">
                <a16:creationId xmlns:a16="http://schemas.microsoft.com/office/drawing/2014/main" id="{A9EDF2B0-9D17-E14C-B502-1DBC658E18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800E9A-8C81-874D-9EE0-1C43CA11642B}" type="slidenum">
              <a:rPr lang="en-US" altLang="en-US" sz="1200">
                <a:solidFill>
                  <a:srgbClr val="898989"/>
                </a:solidFill>
                <a:latin typeface="Calibri" panose="020F0502020204030204" pitchFamily="34" charset="0"/>
              </a:rPr>
              <a:pPr eaLnBrk="1" hangingPunct="1"/>
              <a:t>18</a:t>
            </a:fld>
            <a:endParaRPr lang="en-US" altLang="en-US" sz="1200">
              <a:solidFill>
                <a:srgbClr val="898989"/>
              </a:solidFill>
              <a:latin typeface="Calibri" panose="020F0502020204030204" pitchFamily="34" charset="0"/>
            </a:endParaRPr>
          </a:p>
        </p:txBody>
      </p:sp>
      <p:sp>
        <p:nvSpPr>
          <p:cNvPr id="33797" name="TextBox 4">
            <a:extLst>
              <a:ext uri="{FF2B5EF4-FFF2-40B4-BE49-F238E27FC236}">
                <a16:creationId xmlns:a16="http://schemas.microsoft.com/office/drawing/2014/main" id="{D880AF51-D911-B14E-8F54-39FE82057AEA}"/>
              </a:ext>
            </a:extLst>
          </p:cNvPr>
          <p:cNvSpPr txBox="1">
            <a:spLocks noChangeArrowheads="1"/>
          </p:cNvSpPr>
          <p:nvPr/>
        </p:nvSpPr>
        <p:spPr bwMode="auto">
          <a:xfrm>
            <a:off x="517525" y="1335088"/>
            <a:ext cx="199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Bennett 1982, 1987</a:t>
            </a:r>
          </a:p>
        </p:txBody>
      </p:sp>
      <p:grpSp>
        <p:nvGrpSpPr>
          <p:cNvPr id="33798" name="Group 8">
            <a:extLst>
              <a:ext uri="{FF2B5EF4-FFF2-40B4-BE49-F238E27FC236}">
                <a16:creationId xmlns:a16="http://schemas.microsoft.com/office/drawing/2014/main" id="{A647ECDF-7848-1841-AACB-F13089417AA0}"/>
              </a:ext>
            </a:extLst>
          </p:cNvPr>
          <p:cNvGrpSpPr>
            <a:grpSpLocks/>
          </p:cNvGrpSpPr>
          <p:nvPr/>
        </p:nvGrpSpPr>
        <p:grpSpPr bwMode="auto">
          <a:xfrm>
            <a:off x="328613" y="2135188"/>
            <a:ext cx="838200" cy="884237"/>
            <a:chOff x="385704" y="2634074"/>
            <a:chExt cx="837259" cy="884296"/>
          </a:xfrm>
        </p:grpSpPr>
        <p:sp>
          <p:nvSpPr>
            <p:cNvPr id="8" name="Oval 7">
              <a:extLst>
                <a:ext uri="{FF2B5EF4-FFF2-40B4-BE49-F238E27FC236}">
                  <a16:creationId xmlns:a16="http://schemas.microsoft.com/office/drawing/2014/main" id="{0FEC3635-1DDD-2945-8354-4CDF05A425E0}"/>
                </a:ext>
              </a:extLst>
            </p:cNvPr>
            <p:cNvSpPr/>
            <p:nvPr/>
          </p:nvSpPr>
          <p:spPr>
            <a:xfrm>
              <a:off x="385704" y="2681702"/>
              <a:ext cx="837259" cy="836668"/>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13" name="TextBox 6">
              <a:extLst>
                <a:ext uri="{FF2B5EF4-FFF2-40B4-BE49-F238E27FC236}">
                  <a16:creationId xmlns:a16="http://schemas.microsoft.com/office/drawing/2014/main" id="{861D8C17-4849-864A-8BCF-EA9C08AF2A80}"/>
                </a:ext>
              </a:extLst>
            </p:cNvPr>
            <p:cNvSpPr txBox="1">
              <a:spLocks noChangeArrowheads="1"/>
            </p:cNvSpPr>
            <p:nvPr/>
          </p:nvSpPr>
          <p:spPr bwMode="auto">
            <a:xfrm>
              <a:off x="536222" y="2634074"/>
              <a:ext cx="64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b="1">
                  <a:latin typeface="Times" pitchFamily="2" charset="0"/>
                </a:rPr>
                <a:t>1.</a:t>
              </a:r>
            </a:p>
          </p:txBody>
        </p:sp>
      </p:grpSp>
      <p:sp>
        <p:nvSpPr>
          <p:cNvPr id="33799" name="TextBox 9">
            <a:extLst>
              <a:ext uri="{FF2B5EF4-FFF2-40B4-BE49-F238E27FC236}">
                <a16:creationId xmlns:a16="http://schemas.microsoft.com/office/drawing/2014/main" id="{123286CE-CDFE-2F44-A59C-6FAF34794ADB}"/>
              </a:ext>
            </a:extLst>
          </p:cNvPr>
          <p:cNvSpPr txBox="1">
            <a:spLocks noChangeArrowheads="1"/>
          </p:cNvSpPr>
          <p:nvPr/>
        </p:nvSpPr>
        <p:spPr bwMode="auto">
          <a:xfrm>
            <a:off x="5465763" y="2247900"/>
            <a:ext cx="231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Szilard, von Neumann,</a:t>
            </a:r>
          </a:p>
          <a:p>
            <a:pPr eaLnBrk="1" hangingPunct="1"/>
            <a:r>
              <a:rPr lang="en-US" altLang="en-US" sz="1800">
                <a:latin typeface="Times" pitchFamily="2" charset="0"/>
              </a:rPr>
              <a:t>Brillouin, Gabor, </a:t>
            </a:r>
            <a:r>
              <a:rPr lang="mr-IN" altLang="en-US" sz="1800">
                <a:latin typeface="Times" pitchFamily="2" charset="0"/>
              </a:rPr>
              <a:t>…</a:t>
            </a:r>
            <a:endParaRPr lang="en-US" altLang="en-US" sz="1800">
              <a:latin typeface="Times" pitchFamily="2" charset="0"/>
            </a:endParaRPr>
          </a:p>
        </p:txBody>
      </p:sp>
      <p:sp>
        <p:nvSpPr>
          <p:cNvPr id="33800" name="TextBox 10">
            <a:extLst>
              <a:ext uri="{FF2B5EF4-FFF2-40B4-BE49-F238E27FC236}">
                <a16:creationId xmlns:a16="http://schemas.microsoft.com/office/drawing/2014/main" id="{C8C4EAA3-2F27-0247-A717-E72963ACD7EF}"/>
              </a:ext>
            </a:extLst>
          </p:cNvPr>
          <p:cNvSpPr txBox="1">
            <a:spLocks noChangeArrowheads="1"/>
          </p:cNvSpPr>
          <p:nvPr/>
        </p:nvSpPr>
        <p:spPr bwMode="auto">
          <a:xfrm>
            <a:off x="1327150" y="2173288"/>
            <a:ext cx="370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Measurement </a:t>
            </a:r>
            <a:r>
              <a:rPr lang="en-US" altLang="en-US" sz="2800" i="1">
                <a:latin typeface="Times" pitchFamily="2" charset="0"/>
              </a:rPr>
              <a:t>is</a:t>
            </a:r>
            <a:r>
              <a:rPr lang="en-US" altLang="en-US" sz="2800">
                <a:latin typeface="Times" pitchFamily="2" charset="0"/>
              </a:rPr>
              <a:t> possible without entropy cost.</a:t>
            </a:r>
          </a:p>
        </p:txBody>
      </p:sp>
      <p:pic>
        <p:nvPicPr>
          <p:cNvPr id="12" name="Picture 11" descr="mistake stamp.eps">
            <a:extLst>
              <a:ext uri="{FF2B5EF4-FFF2-40B4-BE49-F238E27FC236}">
                <a16:creationId xmlns:a16="http://schemas.microsoft.com/office/drawing/2014/main" id="{1688E3D9-28E8-2A4F-9ED9-0B26D38758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33675">
            <a:off x="4927600" y="2095500"/>
            <a:ext cx="3087688" cy="865188"/>
          </a:xfrm>
          <a:prstGeom prst="rect">
            <a:avLst/>
          </a:prstGeom>
          <a:noFill/>
          <a:ln>
            <a:noFill/>
          </a:ln>
          <a:extLst>
            <a:ext uri="{909E8E84-426E-40DD-AFC4-6F175D3DCCD1}">
              <a14:hiddenFill xmlns:a14="http://schemas.microsoft.com/office/drawing/2010/main">
                <a:solidFill>
                  <a:srgbClr val="FFFFFF">
                    <a:alpha val="72940"/>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1161BF7C-0B7E-C245-AE78-D4E1107E5081}"/>
              </a:ext>
            </a:extLst>
          </p:cNvPr>
          <p:cNvGrpSpPr>
            <a:grpSpLocks/>
          </p:cNvGrpSpPr>
          <p:nvPr/>
        </p:nvGrpSpPr>
        <p:grpSpPr bwMode="auto">
          <a:xfrm>
            <a:off x="388938" y="3481388"/>
            <a:ext cx="4083050" cy="2614612"/>
            <a:chOff x="389466" y="3480741"/>
            <a:chExt cx="4081976" cy="2615269"/>
          </a:xfrm>
        </p:grpSpPr>
        <p:sp>
          <p:nvSpPr>
            <p:cNvPr id="23" name="Freeform 22">
              <a:extLst>
                <a:ext uri="{FF2B5EF4-FFF2-40B4-BE49-F238E27FC236}">
                  <a16:creationId xmlns:a16="http://schemas.microsoft.com/office/drawing/2014/main" id="{D7818ECF-21DC-7542-B770-A064BC647082}"/>
                </a:ext>
              </a:extLst>
            </p:cNvPr>
            <p:cNvSpPr/>
            <p:nvPr/>
          </p:nvSpPr>
          <p:spPr>
            <a:xfrm>
              <a:off x="432317" y="3480741"/>
              <a:ext cx="4026429" cy="404914"/>
            </a:xfrm>
            <a:custGeom>
              <a:avLst/>
              <a:gdLst>
                <a:gd name="connsiteX0" fmla="*/ 141111 w 4026370"/>
                <a:gd name="connsiteY0" fmla="*/ 0 h 404518"/>
                <a:gd name="connsiteX1" fmla="*/ 3988740 w 4026370"/>
                <a:gd name="connsiteY1" fmla="*/ 263407 h 404518"/>
                <a:gd name="connsiteX2" fmla="*/ 4026370 w 4026370"/>
                <a:gd name="connsiteY2" fmla="*/ 404518 h 404518"/>
                <a:gd name="connsiteX3" fmla="*/ 0 w 4026370"/>
                <a:gd name="connsiteY3" fmla="*/ 301037 h 404518"/>
                <a:gd name="connsiteX4" fmla="*/ 141111 w 4026370"/>
                <a:gd name="connsiteY4" fmla="*/ 0 h 40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370" h="404518">
                  <a:moveTo>
                    <a:pt x="141111" y="0"/>
                  </a:moveTo>
                  <a:lnTo>
                    <a:pt x="3988740" y="263407"/>
                  </a:lnTo>
                  <a:lnTo>
                    <a:pt x="4026370" y="404518"/>
                  </a:lnTo>
                  <a:lnTo>
                    <a:pt x="0" y="301037"/>
                  </a:lnTo>
                  <a:lnTo>
                    <a:pt x="141111"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33808" name="Group 20">
              <a:extLst>
                <a:ext uri="{FF2B5EF4-FFF2-40B4-BE49-F238E27FC236}">
                  <a16:creationId xmlns:a16="http://schemas.microsoft.com/office/drawing/2014/main" id="{AC854381-186E-A942-92F7-E1B153BF93D1}"/>
                </a:ext>
              </a:extLst>
            </p:cNvPr>
            <p:cNvGrpSpPr>
              <a:grpSpLocks/>
            </p:cNvGrpSpPr>
            <p:nvPr/>
          </p:nvGrpSpPr>
          <p:grpSpPr bwMode="auto">
            <a:xfrm>
              <a:off x="389466" y="3518381"/>
              <a:ext cx="4081976" cy="2577629"/>
              <a:chOff x="389466" y="3781777"/>
              <a:chExt cx="4081976" cy="2577629"/>
            </a:xfrm>
          </p:grpSpPr>
          <p:sp>
            <p:nvSpPr>
              <p:cNvPr id="33809" name="TextBox 13">
                <a:extLst>
                  <a:ext uri="{FF2B5EF4-FFF2-40B4-BE49-F238E27FC236}">
                    <a16:creationId xmlns:a16="http://schemas.microsoft.com/office/drawing/2014/main" id="{AF5C8147-30C9-E04A-8D29-6DA88BEF0DF7}"/>
                  </a:ext>
                </a:extLst>
              </p:cNvPr>
              <p:cNvSpPr txBox="1">
                <a:spLocks noChangeArrowheads="1"/>
              </p:cNvSpPr>
              <p:nvPr/>
            </p:nvSpPr>
            <p:spPr bwMode="auto">
              <a:xfrm>
                <a:off x="395110" y="3781777"/>
                <a:ext cx="183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Devices proposed</a:t>
                </a:r>
              </a:p>
            </p:txBody>
          </p:sp>
          <p:pic>
            <p:nvPicPr>
              <p:cNvPr id="15" name="Picture 14" descr="Bennett's boat.jpg">
                <a:extLst>
                  <a:ext uri="{FF2B5EF4-FFF2-40B4-BE49-F238E27FC236}">
                    <a16:creationId xmlns:a16="http://schemas.microsoft.com/office/drawing/2014/main" id="{76F02BF5-B171-564D-8466-FAD12DBD5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71" y="4282434"/>
                <a:ext cx="2153671" cy="2076972"/>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6" name="Picture 15" descr="Bennett measure.jpg">
                <a:extLst>
                  <a:ext uri="{FF2B5EF4-FFF2-40B4-BE49-F238E27FC236}">
                    <a16:creationId xmlns:a16="http://schemas.microsoft.com/office/drawing/2014/main" id="{31513C0D-C538-B14C-996B-B571BEA302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466" y="4301489"/>
                <a:ext cx="1699765" cy="2054742"/>
              </a:xfrm>
              <a:prstGeom prst="rect">
                <a:avLst/>
              </a:prstGeom>
              <a:solidFill>
                <a:srgbClr val="7F7F7F"/>
              </a:solidFill>
              <a:ln w="9525">
                <a:solidFill>
                  <a:srgbClr val="7F7F7F"/>
                </a:solidFill>
                <a:miter lim="800000"/>
                <a:headEnd/>
                <a:tailEnd/>
              </a:ln>
              <a:effectLst>
                <a:outerShdw blurRad="50800" dist="38100" dir="2700000" algn="tl" rotWithShape="0">
                  <a:srgbClr val="808080">
                    <a:alpha val="39999"/>
                  </a:srgbClr>
                </a:outerShdw>
              </a:effectLst>
            </p:spPr>
          </p:pic>
        </p:grpSp>
      </p:grpSp>
      <p:grpSp>
        <p:nvGrpSpPr>
          <p:cNvPr id="22" name="Group 21">
            <a:extLst>
              <a:ext uri="{FF2B5EF4-FFF2-40B4-BE49-F238E27FC236}">
                <a16:creationId xmlns:a16="http://schemas.microsoft.com/office/drawing/2014/main" id="{18ACFEB2-6AA8-4844-BA78-0E0AD2A92106}"/>
              </a:ext>
            </a:extLst>
          </p:cNvPr>
          <p:cNvGrpSpPr>
            <a:grpSpLocks/>
          </p:cNvGrpSpPr>
          <p:nvPr/>
        </p:nvGrpSpPr>
        <p:grpSpPr bwMode="auto">
          <a:xfrm>
            <a:off x="4976813" y="3484563"/>
            <a:ext cx="3570287" cy="1990725"/>
            <a:chOff x="4976519" y="3748218"/>
            <a:chExt cx="3570515" cy="1990301"/>
          </a:xfrm>
        </p:grpSpPr>
        <p:pic>
          <p:nvPicPr>
            <p:cNvPr id="33804" name="Picture 16" descr="JDN frowning.jpg">
              <a:extLst>
                <a:ext uri="{FF2B5EF4-FFF2-40B4-BE49-F238E27FC236}">
                  <a16:creationId xmlns:a16="http://schemas.microsoft.com/office/drawing/2014/main" id="{46006E6D-5F1A-4A4C-8987-B5E41323F4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2005" y="3748218"/>
              <a:ext cx="1045029" cy="130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ular Callout 18">
              <a:extLst>
                <a:ext uri="{FF2B5EF4-FFF2-40B4-BE49-F238E27FC236}">
                  <a16:creationId xmlns:a16="http://schemas.microsoft.com/office/drawing/2014/main" id="{4870D296-1921-0245-894F-E8EC1C5962E2}"/>
                </a:ext>
              </a:extLst>
            </p:cNvPr>
            <p:cNvSpPr/>
            <p:nvPr/>
          </p:nvSpPr>
          <p:spPr>
            <a:xfrm>
              <a:off x="4976519" y="4148183"/>
              <a:ext cx="2324248" cy="1590336"/>
            </a:xfrm>
            <a:prstGeom prst="wedgeRoundRectCallout">
              <a:avLst>
                <a:gd name="adj1" fmla="val 63377"/>
                <a:gd name="adj2" fmla="val -28786"/>
                <a:gd name="adj3" fmla="val 16667"/>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noFill/>
              </a:endParaRPr>
            </a:p>
          </p:txBody>
        </p:sp>
        <p:sp>
          <p:nvSpPr>
            <p:cNvPr id="33806" name="TextBox 17">
              <a:extLst>
                <a:ext uri="{FF2B5EF4-FFF2-40B4-BE49-F238E27FC236}">
                  <a16:creationId xmlns:a16="http://schemas.microsoft.com/office/drawing/2014/main" id="{54E5A773-8E1B-544D-8237-11F7E8EA47FE}"/>
                </a:ext>
              </a:extLst>
            </p:cNvPr>
            <p:cNvSpPr txBox="1">
              <a:spLocks noChangeArrowheads="1"/>
            </p:cNvSpPr>
            <p:nvPr/>
          </p:nvSpPr>
          <p:spPr bwMode="auto">
            <a:xfrm>
              <a:off x="5051778" y="4233333"/>
              <a:ext cx="19473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None work. All are fatally disrupted by fluctuations.</a:t>
              </a:r>
            </a:p>
            <a:p>
              <a:pPr algn="ctr" eaLnBrk="1" hangingPunct="1"/>
              <a:endParaRPr lang="en-US" altLang="en-US" sz="700">
                <a:latin typeface="Times" pitchFamily="2" charset="0"/>
              </a:endParaRPr>
            </a:p>
            <a:p>
              <a:pPr algn="ctr" eaLnBrk="1" hangingPunct="1"/>
              <a:r>
                <a:rPr lang="en-US" altLang="en-US" sz="1400">
                  <a:latin typeface="Times" pitchFamily="2" charset="0"/>
                </a:rPr>
                <a:t>Supressing them is entropically very costly.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38FEF979-2263-854D-A4D3-D5D208E2D2D8}"/>
              </a:ext>
            </a:extLst>
          </p:cNvPr>
          <p:cNvSpPr/>
          <p:nvPr/>
        </p:nvSpPr>
        <p:spPr>
          <a:xfrm>
            <a:off x="450850" y="84138"/>
            <a:ext cx="8166100" cy="1279525"/>
          </a:xfrm>
          <a:custGeom>
            <a:avLst/>
            <a:gdLst>
              <a:gd name="connsiteX0" fmla="*/ 423333 w 8165629"/>
              <a:gd name="connsiteY0" fmla="*/ 0 h 1279407"/>
              <a:gd name="connsiteX1" fmla="*/ 0 w 8165629"/>
              <a:gd name="connsiteY1" fmla="*/ 1279407 h 1279407"/>
              <a:gd name="connsiteX2" fmla="*/ 8165629 w 8165629"/>
              <a:gd name="connsiteY2" fmla="*/ 1100666 h 1279407"/>
              <a:gd name="connsiteX3" fmla="*/ 8109185 w 8165629"/>
              <a:gd name="connsiteY3" fmla="*/ 696148 h 1279407"/>
              <a:gd name="connsiteX4" fmla="*/ 423333 w 8165629"/>
              <a:gd name="connsiteY4" fmla="*/ 0 h 127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5629" h="1279407">
                <a:moveTo>
                  <a:pt x="423333" y="0"/>
                </a:moveTo>
                <a:lnTo>
                  <a:pt x="0" y="1279407"/>
                </a:lnTo>
                <a:lnTo>
                  <a:pt x="8165629" y="1100666"/>
                </a:lnTo>
                <a:lnTo>
                  <a:pt x="8109185" y="696148"/>
                </a:lnTo>
                <a:lnTo>
                  <a:pt x="423333"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4818" name="Title 1">
            <a:extLst>
              <a:ext uri="{FF2B5EF4-FFF2-40B4-BE49-F238E27FC236}">
                <a16:creationId xmlns:a16="http://schemas.microsoft.com/office/drawing/2014/main" id="{510ADE2F-54E5-264C-A5F9-092923AE0D50}"/>
              </a:ext>
            </a:extLst>
          </p:cNvPr>
          <p:cNvSpPr>
            <a:spLocks noGrp="1"/>
          </p:cNvSpPr>
          <p:nvPr>
            <p:ph type="title"/>
          </p:nvPr>
        </p:nvSpPr>
        <p:spPr>
          <a:xfrm>
            <a:off x="392113" y="114300"/>
            <a:ext cx="8229600" cy="1143000"/>
          </a:xfrm>
        </p:spPr>
        <p:txBody>
          <a:bodyPr/>
          <a:lstStyle/>
          <a:p>
            <a:pPr algn="l"/>
            <a:r>
              <a:rPr lang="en-US" altLang="en-US" sz="5400">
                <a:latin typeface="Times" pitchFamily="2" charset="0"/>
                <a:ea typeface="ＭＳ Ｐゴシック" panose="020B0600070205080204" pitchFamily="34" charset="-128"/>
              </a:rPr>
              <a:t>Second law saved </a:t>
            </a:r>
            <a:br>
              <a:rPr lang="en-US" altLang="en-US" sz="5400">
                <a:latin typeface="Times" pitchFamily="2" charset="0"/>
                <a:ea typeface="ＭＳ Ｐゴシック" panose="020B0600070205080204" pitchFamily="34" charset="-128"/>
              </a:rPr>
            </a:br>
            <a:r>
              <a:rPr lang="en-US" altLang="en-US" sz="2800">
                <a:latin typeface="Times" pitchFamily="2" charset="0"/>
                <a:ea typeface="ＭＳ Ｐゴシック" panose="020B0600070205080204" pitchFamily="34" charset="-128"/>
              </a:rPr>
              <a:t>by the thermodynamic cost of memory erasure.</a:t>
            </a:r>
          </a:p>
        </p:txBody>
      </p:sp>
      <p:sp>
        <p:nvSpPr>
          <p:cNvPr id="34819" name="Content Placeholder 2">
            <a:extLst>
              <a:ext uri="{FF2B5EF4-FFF2-40B4-BE49-F238E27FC236}">
                <a16:creationId xmlns:a16="http://schemas.microsoft.com/office/drawing/2014/main" id="{A0587584-FA27-9E43-90A4-A0538E94F884}"/>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34820" name="Slide Number Placeholder 3">
            <a:extLst>
              <a:ext uri="{FF2B5EF4-FFF2-40B4-BE49-F238E27FC236}">
                <a16:creationId xmlns:a16="http://schemas.microsoft.com/office/drawing/2014/main" id="{D46646A1-E95E-1840-BA43-490404CD04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D8556C-2A6B-4441-B358-714BDC5E28BC}" type="slidenum">
              <a:rPr lang="en-US" altLang="en-US" sz="1200">
                <a:solidFill>
                  <a:srgbClr val="898989"/>
                </a:solidFill>
                <a:latin typeface="Calibri" panose="020F0502020204030204" pitchFamily="34" charset="0"/>
              </a:rPr>
              <a:pPr eaLnBrk="1" hangingPunct="1"/>
              <a:t>19</a:t>
            </a:fld>
            <a:endParaRPr lang="en-US" altLang="en-US" sz="1200">
              <a:solidFill>
                <a:srgbClr val="898989"/>
              </a:solidFill>
              <a:latin typeface="Calibri" panose="020F0502020204030204" pitchFamily="34" charset="0"/>
            </a:endParaRPr>
          </a:p>
        </p:txBody>
      </p:sp>
      <p:sp>
        <p:nvSpPr>
          <p:cNvPr id="34821" name="TextBox 4">
            <a:extLst>
              <a:ext uri="{FF2B5EF4-FFF2-40B4-BE49-F238E27FC236}">
                <a16:creationId xmlns:a16="http://schemas.microsoft.com/office/drawing/2014/main" id="{55E5CA7D-5FCE-3D43-8A4B-8B918FD27D95}"/>
              </a:ext>
            </a:extLst>
          </p:cNvPr>
          <p:cNvSpPr txBox="1">
            <a:spLocks noChangeArrowheads="1"/>
          </p:cNvSpPr>
          <p:nvPr/>
        </p:nvSpPr>
        <p:spPr bwMode="auto">
          <a:xfrm>
            <a:off x="517525" y="1335088"/>
            <a:ext cx="1998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Bennett 1982, 1987</a:t>
            </a:r>
          </a:p>
        </p:txBody>
      </p:sp>
      <p:grpSp>
        <p:nvGrpSpPr>
          <p:cNvPr id="34822" name="Group 8">
            <a:extLst>
              <a:ext uri="{FF2B5EF4-FFF2-40B4-BE49-F238E27FC236}">
                <a16:creationId xmlns:a16="http://schemas.microsoft.com/office/drawing/2014/main" id="{ADC3FF23-94AF-6242-9A54-536A7271D057}"/>
              </a:ext>
            </a:extLst>
          </p:cNvPr>
          <p:cNvGrpSpPr>
            <a:grpSpLocks/>
          </p:cNvGrpSpPr>
          <p:nvPr/>
        </p:nvGrpSpPr>
        <p:grpSpPr bwMode="auto">
          <a:xfrm>
            <a:off x="131763" y="1797050"/>
            <a:ext cx="836612" cy="884238"/>
            <a:chOff x="385704" y="2634074"/>
            <a:chExt cx="837259" cy="884296"/>
          </a:xfrm>
        </p:grpSpPr>
        <p:sp>
          <p:nvSpPr>
            <p:cNvPr id="8" name="Oval 7">
              <a:extLst>
                <a:ext uri="{FF2B5EF4-FFF2-40B4-BE49-F238E27FC236}">
                  <a16:creationId xmlns:a16="http://schemas.microsoft.com/office/drawing/2014/main" id="{37365F22-6E12-954E-8448-F95D1CE067D6}"/>
                </a:ext>
              </a:extLst>
            </p:cNvPr>
            <p:cNvSpPr/>
            <p:nvPr/>
          </p:nvSpPr>
          <p:spPr>
            <a:xfrm>
              <a:off x="385704" y="2681702"/>
              <a:ext cx="837259" cy="836668"/>
            </a:xfrm>
            <a:prstGeom prst="ellipse">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39" name="TextBox 6">
              <a:extLst>
                <a:ext uri="{FF2B5EF4-FFF2-40B4-BE49-F238E27FC236}">
                  <a16:creationId xmlns:a16="http://schemas.microsoft.com/office/drawing/2014/main" id="{3867BD22-19B5-3644-8111-5E4356184F5F}"/>
                </a:ext>
              </a:extLst>
            </p:cNvPr>
            <p:cNvSpPr txBox="1">
              <a:spLocks noChangeArrowheads="1"/>
            </p:cNvSpPr>
            <p:nvPr/>
          </p:nvSpPr>
          <p:spPr bwMode="auto">
            <a:xfrm>
              <a:off x="536222" y="2634074"/>
              <a:ext cx="646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b="1">
                  <a:latin typeface="Times" pitchFamily="2" charset="0"/>
                </a:rPr>
                <a:t>2.</a:t>
              </a:r>
            </a:p>
          </p:txBody>
        </p:sp>
      </p:grpSp>
      <p:grpSp>
        <p:nvGrpSpPr>
          <p:cNvPr id="36" name="Group 35">
            <a:extLst>
              <a:ext uri="{FF2B5EF4-FFF2-40B4-BE49-F238E27FC236}">
                <a16:creationId xmlns:a16="http://schemas.microsoft.com/office/drawing/2014/main" id="{E9C3BB7E-DD9F-0D44-8BA9-49E3348FD935}"/>
              </a:ext>
            </a:extLst>
          </p:cNvPr>
          <p:cNvGrpSpPr>
            <a:grpSpLocks/>
          </p:cNvGrpSpPr>
          <p:nvPr/>
        </p:nvGrpSpPr>
        <p:grpSpPr bwMode="auto">
          <a:xfrm>
            <a:off x="80963" y="2944813"/>
            <a:ext cx="2692400" cy="2840037"/>
            <a:chOff x="80904" y="2944895"/>
            <a:chExt cx="2691802" cy="2840659"/>
          </a:xfrm>
        </p:grpSpPr>
        <p:pic>
          <p:nvPicPr>
            <p:cNvPr id="34836" name="Picture 22" descr="tape.jpg">
              <a:extLst>
                <a:ext uri="{FF2B5EF4-FFF2-40B4-BE49-F238E27FC236}">
                  <a16:creationId xmlns:a16="http://schemas.microsoft.com/office/drawing/2014/main" id="{38B2AAF8-1301-004C-8BF7-296F1B160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3689" y="2944895"/>
              <a:ext cx="935736" cy="176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5" descr="Szilard Engine One Frame.eps">
              <a:extLst>
                <a:ext uri="{FF2B5EF4-FFF2-40B4-BE49-F238E27FC236}">
                  <a16:creationId xmlns:a16="http://schemas.microsoft.com/office/drawing/2014/main" id="{558D2F20-E243-9A48-B5AC-C38AC09437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04" y="3871851"/>
              <a:ext cx="2691802" cy="191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4" name="TextBox 12">
            <a:extLst>
              <a:ext uri="{FF2B5EF4-FFF2-40B4-BE49-F238E27FC236}">
                <a16:creationId xmlns:a16="http://schemas.microsoft.com/office/drawing/2014/main" id="{A630C522-E8E2-FD49-A1E1-11662723CE5B}"/>
              </a:ext>
            </a:extLst>
          </p:cNvPr>
          <p:cNvSpPr txBox="1">
            <a:spLocks noChangeArrowheads="1"/>
          </p:cNvSpPr>
          <p:nvPr/>
        </p:nvSpPr>
        <p:spPr bwMode="auto">
          <a:xfrm>
            <a:off x="1081088" y="1852613"/>
            <a:ext cx="6821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Maxwell’s demons are computers that must erase their memories to complete the cycle.</a:t>
            </a:r>
          </a:p>
        </p:txBody>
      </p:sp>
      <p:grpSp>
        <p:nvGrpSpPr>
          <p:cNvPr id="26" name="Group 25">
            <a:extLst>
              <a:ext uri="{FF2B5EF4-FFF2-40B4-BE49-F238E27FC236}">
                <a16:creationId xmlns:a16="http://schemas.microsoft.com/office/drawing/2014/main" id="{831B2E45-202F-9549-AC6B-052BC84BFC4C}"/>
              </a:ext>
            </a:extLst>
          </p:cNvPr>
          <p:cNvGrpSpPr>
            <a:grpSpLocks/>
          </p:cNvGrpSpPr>
          <p:nvPr/>
        </p:nvGrpSpPr>
        <p:grpSpPr bwMode="auto">
          <a:xfrm>
            <a:off x="2709863" y="2868613"/>
            <a:ext cx="1306512" cy="941387"/>
            <a:chOff x="2709335" y="2869259"/>
            <a:chExt cx="1307630" cy="940742"/>
          </a:xfrm>
        </p:grpSpPr>
        <p:sp>
          <p:nvSpPr>
            <p:cNvPr id="34834" name="TextBox 23">
              <a:extLst>
                <a:ext uri="{FF2B5EF4-FFF2-40B4-BE49-F238E27FC236}">
                  <a16:creationId xmlns:a16="http://schemas.microsoft.com/office/drawing/2014/main" id="{E9406559-0939-0847-A2FD-6BA4E3D95B43}"/>
                </a:ext>
              </a:extLst>
            </p:cNvPr>
            <p:cNvSpPr txBox="1">
              <a:spLocks noChangeArrowheads="1"/>
            </p:cNvSpPr>
            <p:nvPr/>
          </p:nvSpPr>
          <p:spPr bwMode="auto">
            <a:xfrm>
              <a:off x="2944519" y="2944519"/>
              <a:ext cx="10011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i="1">
                  <a:latin typeface="Times" pitchFamily="2" charset="0"/>
                </a:rPr>
                <a:t>left!</a:t>
              </a:r>
            </a:p>
          </p:txBody>
        </p:sp>
        <p:sp>
          <p:nvSpPr>
            <p:cNvPr id="25" name="Cloud Callout 24">
              <a:extLst>
                <a:ext uri="{FF2B5EF4-FFF2-40B4-BE49-F238E27FC236}">
                  <a16:creationId xmlns:a16="http://schemas.microsoft.com/office/drawing/2014/main" id="{CB349D6B-CCC7-F141-95C6-EF3D7E46B65D}"/>
                </a:ext>
              </a:extLst>
            </p:cNvPr>
            <p:cNvSpPr/>
            <p:nvPr/>
          </p:nvSpPr>
          <p:spPr>
            <a:xfrm>
              <a:off x="2709335" y="2869259"/>
              <a:ext cx="1307630" cy="940742"/>
            </a:xfrm>
            <a:prstGeom prst="cloudCallout">
              <a:avLst>
                <a:gd name="adj1" fmla="val -83783"/>
                <a:gd name="adj2" fmla="val -3468"/>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4" name="Group 33">
            <a:extLst>
              <a:ext uri="{FF2B5EF4-FFF2-40B4-BE49-F238E27FC236}">
                <a16:creationId xmlns:a16="http://schemas.microsoft.com/office/drawing/2014/main" id="{C4449A9A-C02C-204F-A275-CCB50E8D911B}"/>
              </a:ext>
            </a:extLst>
          </p:cNvPr>
          <p:cNvGrpSpPr>
            <a:grpSpLocks/>
          </p:cNvGrpSpPr>
          <p:nvPr/>
        </p:nvGrpSpPr>
        <p:grpSpPr bwMode="auto">
          <a:xfrm>
            <a:off x="5249863" y="2765425"/>
            <a:ext cx="3386137" cy="3970338"/>
            <a:chOff x="5249332" y="2765777"/>
            <a:chExt cx="3386668" cy="3969842"/>
          </a:xfrm>
        </p:grpSpPr>
        <p:sp>
          <p:nvSpPr>
            <p:cNvPr id="34831" name="TextBox 26">
              <a:extLst>
                <a:ext uri="{FF2B5EF4-FFF2-40B4-BE49-F238E27FC236}">
                  <a16:creationId xmlns:a16="http://schemas.microsoft.com/office/drawing/2014/main" id="{A1D7494C-F225-BE48-918F-5EC923BF1965}"/>
                </a:ext>
              </a:extLst>
            </p:cNvPr>
            <p:cNvSpPr txBox="1">
              <a:spLocks noChangeArrowheads="1"/>
            </p:cNvSpPr>
            <p:nvPr/>
          </p:nvSpPr>
          <p:spPr bwMode="auto">
            <a:xfrm>
              <a:off x="5249332" y="2765777"/>
              <a:ext cx="332081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a:latin typeface="Times" pitchFamily="2" charset="0"/>
                </a:rPr>
                <a:t>Landauer’s Principle</a:t>
              </a:r>
            </a:p>
            <a:p>
              <a:pPr eaLnBrk="1" hangingPunct="1"/>
              <a:r>
                <a:rPr lang="en-US" altLang="en-US" sz="1800">
                  <a:latin typeface="Times" pitchFamily="2" charset="0"/>
                </a:rPr>
                <a:t>Erasure of one bit of memory requires creation of k log 2 of thermodynamic entropy.</a:t>
              </a:r>
            </a:p>
          </p:txBody>
        </p:sp>
        <p:pic>
          <p:nvPicPr>
            <p:cNvPr id="28" name="Picture 27" descr="Landauer p1 small.jpg">
              <a:extLst>
                <a:ext uri="{FF2B5EF4-FFF2-40B4-BE49-F238E27FC236}">
                  <a16:creationId xmlns:a16="http://schemas.microsoft.com/office/drawing/2014/main" id="{102167C8-1137-5747-A6FE-7A2CC68372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6658" y="4157841"/>
              <a:ext cx="3299342" cy="228254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4D5C501-2F3B-DA40-9DEA-6CA577DCDF00}"/>
                </a:ext>
              </a:extLst>
            </p:cNvPr>
            <p:cNvSpPr txBox="1"/>
            <p:nvPr/>
          </p:nvSpPr>
          <p:spPr>
            <a:xfrm>
              <a:off x="5484319" y="6481651"/>
              <a:ext cx="2100591" cy="253968"/>
            </a:xfrm>
            <a:prstGeom prst="rect">
              <a:avLst/>
            </a:prstGeom>
            <a:noFill/>
          </p:spPr>
          <p:txBody>
            <a:bodyPr wrap="none">
              <a:spAutoFit/>
            </a:bodyPr>
            <a:lstStyle/>
            <a:p>
              <a:pPr>
                <a:defRPr/>
              </a:pPr>
              <a:r>
                <a:rPr lang="en-US" sz="1050" b="1" dirty="0">
                  <a:solidFill>
                    <a:schemeClr val="tx1">
                      <a:lumMod val="65000"/>
                      <a:lumOff val="35000"/>
                    </a:schemeClr>
                  </a:solidFill>
                  <a:latin typeface="Arial"/>
                  <a:ea typeface="ＭＳ Ｐゴシック" charset="0"/>
                  <a:cs typeface="Arial"/>
                </a:rPr>
                <a:t>IBM Journal of Research 1960</a:t>
              </a:r>
            </a:p>
          </p:txBody>
        </p:sp>
      </p:grpSp>
      <p:grpSp>
        <p:nvGrpSpPr>
          <p:cNvPr id="32" name="Group 31">
            <a:extLst>
              <a:ext uri="{FF2B5EF4-FFF2-40B4-BE49-F238E27FC236}">
                <a16:creationId xmlns:a16="http://schemas.microsoft.com/office/drawing/2014/main" id="{A73A8356-2F51-7043-AD5D-1EDA406FE5DE}"/>
              </a:ext>
            </a:extLst>
          </p:cNvPr>
          <p:cNvGrpSpPr>
            <a:grpSpLocks/>
          </p:cNvGrpSpPr>
          <p:nvPr/>
        </p:nvGrpSpPr>
        <p:grpSpPr bwMode="auto">
          <a:xfrm>
            <a:off x="3019425" y="4092575"/>
            <a:ext cx="1752600" cy="1446213"/>
            <a:chOff x="3019778" y="4092221"/>
            <a:chExt cx="1752077" cy="1446550"/>
          </a:xfrm>
        </p:grpSpPr>
        <p:sp>
          <p:nvSpPr>
            <p:cNvPr id="31" name="Freeform 30">
              <a:extLst>
                <a:ext uri="{FF2B5EF4-FFF2-40B4-BE49-F238E27FC236}">
                  <a16:creationId xmlns:a16="http://schemas.microsoft.com/office/drawing/2014/main" id="{C2FB7EEE-21B7-6E48-9B4C-A79DF62FCCE9}"/>
                </a:ext>
              </a:extLst>
            </p:cNvPr>
            <p:cNvSpPr/>
            <p:nvPr/>
          </p:nvSpPr>
          <p:spPr>
            <a:xfrm>
              <a:off x="3048344" y="4233542"/>
              <a:ext cx="1655269" cy="1232187"/>
            </a:xfrm>
            <a:custGeom>
              <a:avLst/>
              <a:gdLst>
                <a:gd name="connsiteX0" fmla="*/ 150519 w 1655704"/>
                <a:gd name="connsiteY0" fmla="*/ 0 h 1232371"/>
                <a:gd name="connsiteX1" fmla="*/ 1655704 w 1655704"/>
                <a:gd name="connsiteY1" fmla="*/ 141111 h 1232371"/>
                <a:gd name="connsiteX2" fmla="*/ 1571037 w 1655704"/>
                <a:gd name="connsiteY2" fmla="*/ 1232371 h 1232371"/>
                <a:gd name="connsiteX3" fmla="*/ 0 w 1655704"/>
                <a:gd name="connsiteY3" fmla="*/ 1100667 h 1232371"/>
                <a:gd name="connsiteX4" fmla="*/ 150519 w 1655704"/>
                <a:gd name="connsiteY4" fmla="*/ 0 h 123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704" h="1232371">
                  <a:moveTo>
                    <a:pt x="150519" y="0"/>
                  </a:moveTo>
                  <a:lnTo>
                    <a:pt x="1655704" y="141111"/>
                  </a:lnTo>
                  <a:lnTo>
                    <a:pt x="1571037" y="1232371"/>
                  </a:lnTo>
                  <a:lnTo>
                    <a:pt x="0" y="1100667"/>
                  </a:lnTo>
                  <a:lnTo>
                    <a:pt x="15051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4830" name="TextBox 29">
              <a:extLst>
                <a:ext uri="{FF2B5EF4-FFF2-40B4-BE49-F238E27FC236}">
                  <a16:creationId xmlns:a16="http://schemas.microsoft.com/office/drawing/2014/main" id="{45794207-39C9-7744-9CC6-00F7944ED96F}"/>
                </a:ext>
              </a:extLst>
            </p:cNvPr>
            <p:cNvSpPr txBox="1">
              <a:spLocks noChangeArrowheads="1"/>
            </p:cNvSpPr>
            <p:nvPr/>
          </p:nvSpPr>
          <p:spPr bwMode="auto">
            <a:xfrm>
              <a:off x="3019778" y="4092221"/>
              <a:ext cx="17520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ΔS = </a:t>
              </a:r>
            </a:p>
            <a:p>
              <a:pPr eaLnBrk="1" hangingPunct="1"/>
              <a:r>
                <a:rPr lang="en-US" altLang="en-US" sz="4400">
                  <a:latin typeface="Times" pitchFamily="2" charset="0"/>
                </a:rPr>
                <a:t>k log 2</a:t>
              </a:r>
            </a:p>
          </p:txBody>
        </p:sp>
      </p:grpSp>
      <p:sp>
        <p:nvSpPr>
          <p:cNvPr id="35" name="Multiply 34">
            <a:extLst>
              <a:ext uri="{FF2B5EF4-FFF2-40B4-BE49-F238E27FC236}">
                <a16:creationId xmlns:a16="http://schemas.microsoft.com/office/drawing/2014/main" id="{3C0E179E-891F-C747-95DC-EEAFFEB3534A}"/>
              </a:ext>
            </a:extLst>
          </p:cNvPr>
          <p:cNvSpPr/>
          <p:nvPr/>
        </p:nvSpPr>
        <p:spPr>
          <a:xfrm>
            <a:off x="2192338" y="2214563"/>
            <a:ext cx="2501900" cy="2122487"/>
          </a:xfrm>
          <a:prstGeom prst="mathMultiply">
            <a:avLst>
              <a:gd name="adj1" fmla="val 16951"/>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80">
                                          <p:stCondLst>
                                            <p:cond delay="0"/>
                                          </p:stCondLst>
                                        </p:cTn>
                                        <p:tgtEl>
                                          <p:spTgt spid="32"/>
                                        </p:tgtEl>
                                      </p:cBhvr>
                                    </p:animEffect>
                                    <p:anim calcmode="lin" valueType="num">
                                      <p:cBhvr>
                                        <p:cTn id="25"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0" dur="26">
                                          <p:stCondLst>
                                            <p:cond delay="650"/>
                                          </p:stCondLst>
                                        </p:cTn>
                                        <p:tgtEl>
                                          <p:spTgt spid="32"/>
                                        </p:tgtEl>
                                      </p:cBhvr>
                                      <p:to x="100000" y="60000"/>
                                    </p:animScale>
                                    <p:animScale>
                                      <p:cBhvr>
                                        <p:cTn id="31" dur="166" decel="50000">
                                          <p:stCondLst>
                                            <p:cond delay="676"/>
                                          </p:stCondLst>
                                        </p:cTn>
                                        <p:tgtEl>
                                          <p:spTgt spid="32"/>
                                        </p:tgtEl>
                                      </p:cBhvr>
                                      <p:to x="100000" y="100000"/>
                                    </p:animScale>
                                    <p:animScale>
                                      <p:cBhvr>
                                        <p:cTn id="32" dur="26">
                                          <p:stCondLst>
                                            <p:cond delay="1312"/>
                                          </p:stCondLst>
                                        </p:cTn>
                                        <p:tgtEl>
                                          <p:spTgt spid="32"/>
                                        </p:tgtEl>
                                      </p:cBhvr>
                                      <p:to x="100000" y="80000"/>
                                    </p:animScale>
                                    <p:animScale>
                                      <p:cBhvr>
                                        <p:cTn id="33" dur="166" decel="50000">
                                          <p:stCondLst>
                                            <p:cond delay="1338"/>
                                          </p:stCondLst>
                                        </p:cTn>
                                        <p:tgtEl>
                                          <p:spTgt spid="32"/>
                                        </p:tgtEl>
                                      </p:cBhvr>
                                      <p:to x="100000" y="100000"/>
                                    </p:animScale>
                                    <p:animScale>
                                      <p:cBhvr>
                                        <p:cTn id="34" dur="26">
                                          <p:stCondLst>
                                            <p:cond delay="1642"/>
                                          </p:stCondLst>
                                        </p:cTn>
                                        <p:tgtEl>
                                          <p:spTgt spid="32"/>
                                        </p:tgtEl>
                                      </p:cBhvr>
                                      <p:to x="100000" y="90000"/>
                                    </p:animScale>
                                    <p:animScale>
                                      <p:cBhvr>
                                        <p:cTn id="35" dur="166" decel="50000">
                                          <p:stCondLst>
                                            <p:cond delay="1668"/>
                                          </p:stCondLst>
                                        </p:cTn>
                                        <p:tgtEl>
                                          <p:spTgt spid="32"/>
                                        </p:tgtEl>
                                      </p:cBhvr>
                                      <p:to x="100000" y="100000"/>
                                    </p:animScale>
                                    <p:animScale>
                                      <p:cBhvr>
                                        <p:cTn id="36" dur="26">
                                          <p:stCondLst>
                                            <p:cond delay="1808"/>
                                          </p:stCondLst>
                                        </p:cTn>
                                        <p:tgtEl>
                                          <p:spTgt spid="32"/>
                                        </p:tgtEl>
                                      </p:cBhvr>
                                      <p:to x="100000" y="95000"/>
                                    </p:animScale>
                                    <p:animScale>
                                      <p:cBhvr>
                                        <p:cTn id="37"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9872CC2-04B5-0A40-9BB6-F208AFC794A7}"/>
              </a:ext>
            </a:extLst>
          </p:cNvPr>
          <p:cNvSpPr/>
          <p:nvPr/>
        </p:nvSpPr>
        <p:spPr>
          <a:xfrm>
            <a:off x="1776413" y="304800"/>
            <a:ext cx="6570662" cy="5121275"/>
          </a:xfrm>
          <a:custGeom>
            <a:avLst/>
            <a:gdLst>
              <a:gd name="connsiteX0" fmla="*/ 2860842 w 6570579"/>
              <a:gd name="connsiteY0" fmla="*/ 0 h 4765842"/>
              <a:gd name="connsiteX1" fmla="*/ 6570579 w 6570579"/>
              <a:gd name="connsiteY1" fmla="*/ 1757947 h 4765842"/>
              <a:gd name="connsiteX2" fmla="*/ 4424947 w 6570579"/>
              <a:gd name="connsiteY2" fmla="*/ 4765842 h 4765842"/>
              <a:gd name="connsiteX3" fmla="*/ 0 w 6570579"/>
              <a:gd name="connsiteY3" fmla="*/ 3482474 h 4765842"/>
              <a:gd name="connsiteX4" fmla="*/ 2860842 w 6570579"/>
              <a:gd name="connsiteY4" fmla="*/ 0 h 476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79" h="4765842">
                <a:moveTo>
                  <a:pt x="2860842" y="0"/>
                </a:moveTo>
                <a:lnTo>
                  <a:pt x="6570579" y="1757947"/>
                </a:lnTo>
                <a:lnTo>
                  <a:pt x="4424947" y="4765842"/>
                </a:lnTo>
                <a:lnTo>
                  <a:pt x="0" y="3482474"/>
                </a:lnTo>
                <a:lnTo>
                  <a:pt x="286084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a:extLst>
              <a:ext uri="{FF2B5EF4-FFF2-40B4-BE49-F238E27FC236}">
                <a16:creationId xmlns:a16="http://schemas.microsoft.com/office/drawing/2014/main" id="{66EA8B37-E715-6E43-8F6A-6896196820EB}"/>
              </a:ext>
            </a:extLst>
          </p:cNvPr>
          <p:cNvSpPr>
            <a:spLocks noGrp="1"/>
          </p:cNvSpPr>
          <p:nvPr>
            <p:ph type="title"/>
          </p:nvPr>
        </p:nvSpPr>
        <p:spPr>
          <a:xfrm>
            <a:off x="457200" y="2339975"/>
            <a:ext cx="8229600" cy="1143000"/>
          </a:xfrm>
        </p:spPr>
        <p:txBody>
          <a:bodyPr/>
          <a:lstStyle/>
          <a:p>
            <a:r>
              <a:rPr lang="en-US" altLang="en-US" sz="6000">
                <a:latin typeface="Times" pitchFamily="2" charset="0"/>
                <a:ea typeface="ＭＳ Ｐゴシック" panose="020B0600070205080204" pitchFamily="34" charset="-128"/>
              </a:rPr>
              <a:t>The Maxwell Era</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1860-1905</a:t>
            </a:r>
          </a:p>
        </p:txBody>
      </p:sp>
      <p:sp>
        <p:nvSpPr>
          <p:cNvPr id="16387" name="Content Placeholder 2">
            <a:extLst>
              <a:ext uri="{FF2B5EF4-FFF2-40B4-BE49-F238E27FC236}">
                <a16:creationId xmlns:a16="http://schemas.microsoft.com/office/drawing/2014/main" id="{74610338-E214-6A44-9A6A-942EE7113926}"/>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16388" name="Slide Number Placeholder 3">
            <a:extLst>
              <a:ext uri="{FF2B5EF4-FFF2-40B4-BE49-F238E27FC236}">
                <a16:creationId xmlns:a16="http://schemas.microsoft.com/office/drawing/2014/main" id="{C0840A16-F1DF-F04F-94D9-7D573A1667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8246F0-61F0-4849-8AE0-CA98FEB4069D}" type="slidenum">
              <a:rPr lang="en-US" altLang="en-US" sz="1200">
                <a:solidFill>
                  <a:srgbClr val="898989"/>
                </a:solidFill>
                <a:latin typeface="Calibri" panose="020F0502020204030204" pitchFamily="34" charset="0"/>
              </a:rPr>
              <a:pPr eaLnBrk="1" hangingPunct="1"/>
              <a:t>2</a:t>
            </a:fld>
            <a:endParaRPr lang="en-US" altLang="en-US" sz="1200">
              <a:solidFill>
                <a:srgbClr val="898989"/>
              </a:solidFill>
              <a:latin typeface="Calibri" panose="020F0502020204030204" pitchFamily="34" charset="0"/>
            </a:endParaRPr>
          </a:p>
        </p:txBody>
      </p:sp>
      <p:sp>
        <p:nvSpPr>
          <p:cNvPr id="16389" name="TextBox 1">
            <a:extLst>
              <a:ext uri="{FF2B5EF4-FFF2-40B4-BE49-F238E27FC236}">
                <a16:creationId xmlns:a16="http://schemas.microsoft.com/office/drawing/2014/main" id="{179B6EC2-D55C-5B48-A679-9EFE850A94D0}"/>
              </a:ext>
            </a:extLst>
          </p:cNvPr>
          <p:cNvSpPr txBox="1">
            <a:spLocks noChangeArrowheads="1"/>
          </p:cNvSpPr>
          <p:nvPr/>
        </p:nvSpPr>
        <p:spPr bwMode="auto">
          <a:xfrm>
            <a:off x="1909763" y="5832475"/>
            <a:ext cx="5721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Starts with Maxwell’s “Illustrations of the Dynamical Theory of Gases,” </a:t>
            </a:r>
            <a:r>
              <a:rPr lang="en-US" altLang="en-US" sz="1200" i="1">
                <a:latin typeface="Times" pitchFamily="2" charset="0"/>
              </a:rPr>
              <a:t>Phil. Mag. 1860.</a:t>
            </a:r>
            <a:r>
              <a:rPr lang="en-US" altLang="en-US" sz="1200">
                <a:latin typeface="Times" pitchFamily="2"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E5AA8CDE-066B-B441-A402-F1F38888A82E}"/>
              </a:ext>
            </a:extLst>
          </p:cNvPr>
          <p:cNvSpPr/>
          <p:nvPr/>
        </p:nvSpPr>
        <p:spPr>
          <a:xfrm>
            <a:off x="811213" y="85725"/>
            <a:ext cx="6521450" cy="558800"/>
          </a:xfrm>
          <a:custGeom>
            <a:avLst/>
            <a:gdLst>
              <a:gd name="connsiteX0" fmla="*/ 285750 w 6369050"/>
              <a:gd name="connsiteY0" fmla="*/ 0 h 558800"/>
              <a:gd name="connsiteX1" fmla="*/ 6223000 w 6369050"/>
              <a:gd name="connsiteY1" fmla="*/ 171450 h 558800"/>
              <a:gd name="connsiteX2" fmla="*/ 6369050 w 6369050"/>
              <a:gd name="connsiteY2" fmla="*/ 381000 h 558800"/>
              <a:gd name="connsiteX3" fmla="*/ 0 w 6369050"/>
              <a:gd name="connsiteY3" fmla="*/ 558800 h 558800"/>
              <a:gd name="connsiteX4" fmla="*/ 285750 w 6369050"/>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050" h="558800">
                <a:moveTo>
                  <a:pt x="285750" y="0"/>
                </a:moveTo>
                <a:lnTo>
                  <a:pt x="6223000" y="171450"/>
                </a:lnTo>
                <a:lnTo>
                  <a:pt x="6369050" y="381000"/>
                </a:lnTo>
                <a:lnTo>
                  <a:pt x="0" y="558800"/>
                </a:lnTo>
                <a:lnTo>
                  <a:pt x="2857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1FD972AA-9328-6948-BEE4-055FBF194020}"/>
              </a:ext>
            </a:extLst>
          </p:cNvPr>
          <p:cNvSpPr/>
          <p:nvPr/>
        </p:nvSpPr>
        <p:spPr>
          <a:xfrm>
            <a:off x="374650" y="996950"/>
            <a:ext cx="984250" cy="952500"/>
          </a:xfrm>
          <a:custGeom>
            <a:avLst/>
            <a:gdLst>
              <a:gd name="connsiteX0" fmla="*/ 444500 w 984250"/>
              <a:gd name="connsiteY0" fmla="*/ 0 h 952500"/>
              <a:gd name="connsiteX1" fmla="*/ 984250 w 984250"/>
              <a:gd name="connsiteY1" fmla="*/ 342900 h 952500"/>
              <a:gd name="connsiteX2" fmla="*/ 590550 w 984250"/>
              <a:gd name="connsiteY2" fmla="*/ 952500 h 952500"/>
              <a:gd name="connsiteX3" fmla="*/ 0 w 984250"/>
              <a:gd name="connsiteY3" fmla="*/ 685800 h 952500"/>
              <a:gd name="connsiteX4" fmla="*/ 444500 w 98425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0" h="952500">
                <a:moveTo>
                  <a:pt x="444500" y="0"/>
                </a:moveTo>
                <a:lnTo>
                  <a:pt x="984250" y="342900"/>
                </a:lnTo>
                <a:lnTo>
                  <a:pt x="590550" y="952500"/>
                </a:lnTo>
                <a:lnTo>
                  <a:pt x="0" y="685800"/>
                </a:lnTo>
                <a:lnTo>
                  <a:pt x="4445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3" name="Title 1">
            <a:extLst>
              <a:ext uri="{FF2B5EF4-FFF2-40B4-BE49-F238E27FC236}">
                <a16:creationId xmlns:a16="http://schemas.microsoft.com/office/drawing/2014/main" id="{403D1040-173E-2142-BAE7-CFA1C3EECBCD}"/>
              </a:ext>
            </a:extLst>
          </p:cNvPr>
          <p:cNvSpPr>
            <a:spLocks noGrp="1"/>
          </p:cNvSpPr>
          <p:nvPr>
            <p:ph type="title"/>
          </p:nvPr>
        </p:nvSpPr>
        <p:spPr>
          <a:xfrm>
            <a:off x="842963" y="0"/>
            <a:ext cx="6767512" cy="622300"/>
          </a:xfrm>
        </p:spPr>
        <p:txBody>
          <a:bodyPr/>
          <a:lstStyle/>
          <a:p>
            <a:pPr algn="l"/>
            <a:r>
              <a:rPr lang="en-US" altLang="en-US" sz="3200">
                <a:latin typeface="Times" pitchFamily="2" charset="0"/>
                <a:ea typeface="ＭＳ Ｐゴシック" panose="020B0600070205080204" pitchFamily="34" charset="-128"/>
              </a:rPr>
              <a:t>Problems </a:t>
            </a:r>
            <a:r>
              <a:rPr lang="en-US" altLang="en-US" sz="2800">
                <a:latin typeface="Times" pitchFamily="2" charset="0"/>
                <a:ea typeface="ＭＳ Ｐゴシック" panose="020B0600070205080204" pitchFamily="34" charset="-128"/>
              </a:rPr>
              <a:t>discussed elsewhere</a:t>
            </a:r>
          </a:p>
        </p:txBody>
      </p:sp>
      <p:sp>
        <p:nvSpPr>
          <p:cNvPr id="35844" name="Content Placeholder 2">
            <a:extLst>
              <a:ext uri="{FF2B5EF4-FFF2-40B4-BE49-F238E27FC236}">
                <a16:creationId xmlns:a16="http://schemas.microsoft.com/office/drawing/2014/main" id="{E44C9A45-E896-EE47-82E1-D4064772264D}"/>
              </a:ext>
            </a:extLst>
          </p:cNvPr>
          <p:cNvSpPr>
            <a:spLocks noGrp="1"/>
          </p:cNvSpPr>
          <p:nvPr>
            <p:ph idx="1"/>
          </p:nvPr>
        </p:nvSpPr>
        <p:spPr>
          <a:xfrm>
            <a:off x="0" y="6273800"/>
            <a:ext cx="1206500" cy="584200"/>
          </a:xfrm>
        </p:spPr>
        <p:txBody>
          <a:bodyPr/>
          <a:lstStyle/>
          <a:p>
            <a:r>
              <a:rPr lang="en-US" altLang="en-US">
                <a:latin typeface="Times" pitchFamily="2" charset="0"/>
                <a:ea typeface="ＭＳ Ｐゴシック" panose="020B0600070205080204" pitchFamily="34" charset="-128"/>
              </a:rPr>
              <a:t> </a:t>
            </a:r>
          </a:p>
        </p:txBody>
      </p:sp>
      <p:sp>
        <p:nvSpPr>
          <p:cNvPr id="35845" name="Slide Number Placeholder 3">
            <a:extLst>
              <a:ext uri="{FF2B5EF4-FFF2-40B4-BE49-F238E27FC236}">
                <a16:creationId xmlns:a16="http://schemas.microsoft.com/office/drawing/2014/main" id="{2B1C554D-47C9-C541-A768-AC32666AC3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07455C-9590-964D-9146-32D94F1A7322}" type="slidenum">
              <a:rPr lang="en-US" altLang="en-US" sz="1200">
                <a:solidFill>
                  <a:srgbClr val="898989"/>
                </a:solidFill>
                <a:latin typeface="Calibri" panose="020F0502020204030204" pitchFamily="34" charset="0"/>
              </a:rPr>
              <a:pPr eaLnBrk="1" hangingPunct="1"/>
              <a:t>20</a:t>
            </a:fld>
            <a:endParaRPr lang="en-US" altLang="en-US" sz="1200">
              <a:solidFill>
                <a:srgbClr val="898989"/>
              </a:solidFill>
              <a:latin typeface="Calibri" panose="020F0502020204030204" pitchFamily="34" charset="0"/>
            </a:endParaRPr>
          </a:p>
        </p:txBody>
      </p:sp>
      <p:sp>
        <p:nvSpPr>
          <p:cNvPr id="35846" name="TextBox 4">
            <a:extLst>
              <a:ext uri="{FF2B5EF4-FFF2-40B4-BE49-F238E27FC236}">
                <a16:creationId xmlns:a16="http://schemas.microsoft.com/office/drawing/2014/main" id="{4B277975-1B2D-F64C-918B-03F6922EE00B}"/>
              </a:ext>
            </a:extLst>
          </p:cNvPr>
          <p:cNvSpPr txBox="1">
            <a:spLocks noChangeArrowheads="1"/>
          </p:cNvSpPr>
          <p:nvPr/>
        </p:nvSpPr>
        <p:spPr bwMode="auto">
          <a:xfrm>
            <a:off x="920750" y="1098550"/>
            <a:ext cx="302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latin typeface="Times" pitchFamily="2" charset="0"/>
              </a:rPr>
              <a:t>The erasure-exorcism is inapplicable to demons who have no memories to erase.</a:t>
            </a:r>
          </a:p>
        </p:txBody>
      </p:sp>
      <p:sp>
        <p:nvSpPr>
          <p:cNvPr id="35849" name="TextBox 8">
            <a:extLst>
              <a:ext uri="{FF2B5EF4-FFF2-40B4-BE49-F238E27FC236}">
                <a16:creationId xmlns:a16="http://schemas.microsoft.com/office/drawing/2014/main" id="{196B9BCE-C029-4849-8249-7F58D1556501}"/>
              </a:ext>
            </a:extLst>
          </p:cNvPr>
          <p:cNvSpPr txBox="1">
            <a:spLocks noChangeArrowheads="1"/>
          </p:cNvSpPr>
          <p:nvPr/>
        </p:nvSpPr>
        <p:spPr bwMode="auto">
          <a:xfrm>
            <a:off x="435611" y="912390"/>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dirty="0">
                <a:latin typeface="Times" pitchFamily="2" charset="0"/>
              </a:rPr>
              <a:t>1</a:t>
            </a:r>
          </a:p>
        </p:txBody>
      </p:sp>
      <p:pic>
        <p:nvPicPr>
          <p:cNvPr id="35851" name="Picture 34" descr="me_frowning_1.jpg">
            <a:extLst>
              <a:ext uri="{FF2B5EF4-FFF2-40B4-BE49-F238E27FC236}">
                <a16:creationId xmlns:a16="http://schemas.microsoft.com/office/drawing/2014/main" id="{B021FA53-D4C4-694F-8982-F2B1BE52BA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499" y="6335"/>
            <a:ext cx="10445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45A8A710-B5D0-1544-B809-A2B841107A60}"/>
              </a:ext>
            </a:extLst>
          </p:cNvPr>
          <p:cNvGrpSpPr/>
          <p:nvPr/>
        </p:nvGrpSpPr>
        <p:grpSpPr>
          <a:xfrm>
            <a:off x="3718562" y="799570"/>
            <a:ext cx="3959041" cy="1744600"/>
            <a:chOff x="3718562" y="799570"/>
            <a:chExt cx="3959041" cy="1744600"/>
          </a:xfrm>
        </p:grpSpPr>
        <p:pic>
          <p:nvPicPr>
            <p:cNvPr id="8" name="Picture 7">
              <a:extLst>
                <a:ext uri="{FF2B5EF4-FFF2-40B4-BE49-F238E27FC236}">
                  <a16:creationId xmlns:a16="http://schemas.microsoft.com/office/drawing/2014/main" id="{8B6E9B0E-9D94-E147-BD0F-56AF97BE1A14}"/>
                </a:ext>
              </a:extLst>
            </p:cNvPr>
            <p:cNvPicPr>
              <a:picLocks noChangeAspect="1"/>
            </p:cNvPicPr>
            <p:nvPr/>
          </p:nvPicPr>
          <p:blipFill>
            <a:blip r:embed="rId3"/>
            <a:stretch>
              <a:fillRect/>
            </a:stretch>
          </p:blipFill>
          <p:spPr>
            <a:xfrm>
              <a:off x="6280603" y="807232"/>
              <a:ext cx="1397000" cy="1466850"/>
            </a:xfrm>
            <a:prstGeom prst="rect">
              <a:avLst/>
            </a:prstGeom>
          </p:spPr>
        </p:pic>
        <p:pic>
          <p:nvPicPr>
            <p:cNvPr id="10" name="Picture 9">
              <a:extLst>
                <a:ext uri="{FF2B5EF4-FFF2-40B4-BE49-F238E27FC236}">
                  <a16:creationId xmlns:a16="http://schemas.microsoft.com/office/drawing/2014/main" id="{37244866-2F78-184B-8315-1826F81CA19C}"/>
                </a:ext>
              </a:extLst>
            </p:cNvPr>
            <p:cNvPicPr>
              <a:picLocks noChangeAspect="1"/>
            </p:cNvPicPr>
            <p:nvPr/>
          </p:nvPicPr>
          <p:blipFill>
            <a:blip r:embed="rId4"/>
            <a:stretch>
              <a:fillRect/>
            </a:stretch>
          </p:blipFill>
          <p:spPr>
            <a:xfrm>
              <a:off x="4883130" y="1591670"/>
              <a:ext cx="999090" cy="952500"/>
            </a:xfrm>
            <a:prstGeom prst="rect">
              <a:avLst/>
            </a:prstGeom>
          </p:spPr>
        </p:pic>
        <p:pic>
          <p:nvPicPr>
            <p:cNvPr id="12" name="Picture 11">
              <a:extLst>
                <a:ext uri="{FF2B5EF4-FFF2-40B4-BE49-F238E27FC236}">
                  <a16:creationId xmlns:a16="http://schemas.microsoft.com/office/drawing/2014/main" id="{17E0F842-4F17-334D-9A7F-15AB5C7E09A0}"/>
                </a:ext>
              </a:extLst>
            </p:cNvPr>
            <p:cNvPicPr>
              <a:picLocks noChangeAspect="1"/>
            </p:cNvPicPr>
            <p:nvPr/>
          </p:nvPicPr>
          <p:blipFill>
            <a:blip r:embed="rId5"/>
            <a:stretch>
              <a:fillRect/>
            </a:stretch>
          </p:blipFill>
          <p:spPr>
            <a:xfrm>
              <a:off x="3718562" y="846916"/>
              <a:ext cx="814712" cy="1427191"/>
            </a:xfrm>
            <a:prstGeom prst="rect">
              <a:avLst/>
            </a:prstGeom>
          </p:spPr>
        </p:pic>
        <p:pic>
          <p:nvPicPr>
            <p:cNvPr id="14" name="Picture 13">
              <a:extLst>
                <a:ext uri="{FF2B5EF4-FFF2-40B4-BE49-F238E27FC236}">
                  <a16:creationId xmlns:a16="http://schemas.microsoft.com/office/drawing/2014/main" id="{3479E431-69F4-5143-9F8A-66DD272B95F8}"/>
                </a:ext>
              </a:extLst>
            </p:cNvPr>
            <p:cNvPicPr>
              <a:picLocks noChangeAspect="1"/>
            </p:cNvPicPr>
            <p:nvPr/>
          </p:nvPicPr>
          <p:blipFill>
            <a:blip r:embed="rId6"/>
            <a:stretch>
              <a:fillRect/>
            </a:stretch>
          </p:blipFill>
          <p:spPr>
            <a:xfrm>
              <a:off x="4741862" y="799570"/>
              <a:ext cx="1354686" cy="683557"/>
            </a:xfrm>
            <a:prstGeom prst="rect">
              <a:avLst/>
            </a:prstGeom>
          </p:spPr>
        </p:pic>
      </p:grpSp>
      <p:pic>
        <p:nvPicPr>
          <p:cNvPr id="26" name="Graphic 25">
            <a:extLst>
              <a:ext uri="{FF2B5EF4-FFF2-40B4-BE49-F238E27FC236}">
                <a16:creationId xmlns:a16="http://schemas.microsoft.com/office/drawing/2014/main" id="{780C40EA-50F5-7945-8BAB-6D9F25D271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6481" y="569898"/>
            <a:ext cx="5101830" cy="2065946"/>
          </a:xfrm>
          <a:prstGeom prst="rect">
            <a:avLst/>
          </a:prstGeom>
        </p:spPr>
      </p:pic>
      <p:grpSp>
        <p:nvGrpSpPr>
          <p:cNvPr id="43" name="Group 42">
            <a:extLst>
              <a:ext uri="{FF2B5EF4-FFF2-40B4-BE49-F238E27FC236}">
                <a16:creationId xmlns:a16="http://schemas.microsoft.com/office/drawing/2014/main" id="{4E4E560B-D997-514E-B2EF-BBE8B58384B8}"/>
              </a:ext>
            </a:extLst>
          </p:cNvPr>
          <p:cNvGrpSpPr/>
          <p:nvPr/>
        </p:nvGrpSpPr>
        <p:grpSpPr>
          <a:xfrm>
            <a:off x="186044" y="2813848"/>
            <a:ext cx="3991673" cy="1794281"/>
            <a:chOff x="186044" y="2813848"/>
            <a:chExt cx="3991673" cy="1794281"/>
          </a:xfrm>
        </p:grpSpPr>
        <p:sp>
          <p:nvSpPr>
            <p:cNvPr id="47" name="Freeform 46">
              <a:extLst>
                <a:ext uri="{FF2B5EF4-FFF2-40B4-BE49-F238E27FC236}">
                  <a16:creationId xmlns:a16="http://schemas.microsoft.com/office/drawing/2014/main" id="{F3C8D77F-DAC0-9F4A-9CD9-8173215B2069}"/>
                </a:ext>
              </a:extLst>
            </p:cNvPr>
            <p:cNvSpPr/>
            <p:nvPr/>
          </p:nvSpPr>
          <p:spPr bwMode="auto">
            <a:xfrm>
              <a:off x="186044" y="2813848"/>
              <a:ext cx="984250" cy="952500"/>
            </a:xfrm>
            <a:custGeom>
              <a:avLst/>
              <a:gdLst>
                <a:gd name="connsiteX0" fmla="*/ 444500 w 984250"/>
                <a:gd name="connsiteY0" fmla="*/ 0 h 952500"/>
                <a:gd name="connsiteX1" fmla="*/ 984250 w 984250"/>
                <a:gd name="connsiteY1" fmla="*/ 342900 h 952500"/>
                <a:gd name="connsiteX2" fmla="*/ 590550 w 984250"/>
                <a:gd name="connsiteY2" fmla="*/ 952500 h 952500"/>
                <a:gd name="connsiteX3" fmla="*/ 0 w 984250"/>
                <a:gd name="connsiteY3" fmla="*/ 685800 h 952500"/>
                <a:gd name="connsiteX4" fmla="*/ 444500 w 98425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0" h="952500">
                  <a:moveTo>
                    <a:pt x="444500" y="0"/>
                  </a:moveTo>
                  <a:lnTo>
                    <a:pt x="984250" y="342900"/>
                  </a:lnTo>
                  <a:lnTo>
                    <a:pt x="590550" y="952500"/>
                  </a:lnTo>
                  <a:lnTo>
                    <a:pt x="0" y="685800"/>
                  </a:lnTo>
                  <a:lnTo>
                    <a:pt x="4445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TextBox 7">
              <a:extLst>
                <a:ext uri="{FF2B5EF4-FFF2-40B4-BE49-F238E27FC236}">
                  <a16:creationId xmlns:a16="http://schemas.microsoft.com/office/drawing/2014/main" id="{60ABC0D9-ACF7-4242-9CD4-F077CB374EA7}"/>
                </a:ext>
              </a:extLst>
            </p:cNvPr>
            <p:cNvSpPr txBox="1">
              <a:spLocks noChangeArrowheads="1"/>
            </p:cNvSpPr>
            <p:nvPr/>
          </p:nvSpPr>
          <p:spPr bwMode="auto">
            <a:xfrm>
              <a:off x="322686" y="2914272"/>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dirty="0">
                  <a:latin typeface="Times" pitchFamily="2" charset="0"/>
                </a:rPr>
                <a:t>2</a:t>
              </a:r>
            </a:p>
          </p:txBody>
        </p:sp>
        <p:grpSp>
          <p:nvGrpSpPr>
            <p:cNvPr id="28" name="Group 27">
              <a:extLst>
                <a:ext uri="{FF2B5EF4-FFF2-40B4-BE49-F238E27FC236}">
                  <a16:creationId xmlns:a16="http://schemas.microsoft.com/office/drawing/2014/main" id="{B6C80083-3CAE-E849-81A0-734E5BA64AA6}"/>
                </a:ext>
              </a:extLst>
            </p:cNvPr>
            <p:cNvGrpSpPr/>
            <p:nvPr/>
          </p:nvGrpSpPr>
          <p:grpSpPr>
            <a:xfrm>
              <a:off x="746062" y="3038469"/>
              <a:ext cx="3431655" cy="1569660"/>
              <a:chOff x="1060289" y="3199407"/>
              <a:chExt cx="3431655" cy="1569660"/>
            </a:xfrm>
          </p:grpSpPr>
          <p:sp>
            <p:nvSpPr>
              <p:cNvPr id="50" name="TextBox 49">
                <a:extLst>
                  <a:ext uri="{FF2B5EF4-FFF2-40B4-BE49-F238E27FC236}">
                    <a16:creationId xmlns:a16="http://schemas.microsoft.com/office/drawing/2014/main" id="{9CB2203E-F63D-254F-B1E3-0B5C60D4B469}"/>
                  </a:ext>
                </a:extLst>
              </p:cNvPr>
              <p:cNvSpPr txBox="1"/>
              <p:nvPr/>
            </p:nvSpPr>
            <p:spPr>
              <a:xfrm>
                <a:off x="1060289" y="3199407"/>
                <a:ext cx="3431655" cy="1569660"/>
              </a:xfrm>
              <a:prstGeom prst="rect">
                <a:avLst/>
              </a:prstGeom>
              <a:noFill/>
            </p:spPr>
            <p:txBody>
              <a:bodyPr wrap="square" rtlCol="0">
                <a:spAutoFit/>
              </a:bodyPr>
              <a:lstStyle/>
              <a:p>
                <a:pPr algn="l"/>
                <a:r>
                  <a:rPr lang="en-US" dirty="0" err="1">
                    <a:latin typeface="Times New Roman" panose="02020603050405020304" pitchFamily="18" charset="0"/>
                    <a:cs typeface="Times New Roman" panose="02020603050405020304" pitchFamily="18" charset="0"/>
                  </a:rPr>
                  <a:t>Landauer’s</a:t>
                </a:r>
                <a:r>
                  <a:rPr lang="en-US" dirty="0">
                    <a:latin typeface="Times New Roman" panose="02020603050405020304" pitchFamily="18" charset="0"/>
                    <a:cs typeface="Times New Roman" panose="02020603050405020304" pitchFamily="18" charset="0"/>
                  </a:rPr>
                  <a:t> Principle: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Logical description sets lower limit to entropy creation,</a:t>
                </a:r>
              </a:p>
              <a:p>
                <a:pPr algn="l"/>
                <a:endParaRPr lang="en-US" dirty="0">
                  <a:latin typeface="Times New Roman" panose="02020603050405020304" pitchFamily="18" charset="0"/>
                  <a:cs typeface="Times New Roman" panose="02020603050405020304" pitchFamily="18" charset="0"/>
                </a:endParaRPr>
              </a:p>
              <a:p>
                <a:pPr algn="l"/>
                <a:r>
                  <a:rPr lang="en-US" sz="2400" i="1" dirty="0">
                    <a:latin typeface="Times New Roman" panose="02020603050405020304" pitchFamily="18" charset="0"/>
                    <a:cs typeface="Times New Roman" panose="02020603050405020304" pitchFamily="18" charset="0"/>
                  </a:rPr>
                  <a:t>independent of procedure.</a:t>
                </a:r>
              </a:p>
            </p:txBody>
          </p:sp>
          <p:grpSp>
            <p:nvGrpSpPr>
              <p:cNvPr id="27" name="Group 26">
                <a:extLst>
                  <a:ext uri="{FF2B5EF4-FFF2-40B4-BE49-F238E27FC236}">
                    <a16:creationId xmlns:a16="http://schemas.microsoft.com/office/drawing/2014/main" id="{5BE55269-BC3E-9E4B-8EC4-8E4E76147A19}"/>
                  </a:ext>
                </a:extLst>
              </p:cNvPr>
              <p:cNvGrpSpPr/>
              <p:nvPr/>
            </p:nvGrpSpPr>
            <p:grpSpPr>
              <a:xfrm>
                <a:off x="1060289" y="4071177"/>
                <a:ext cx="2521724" cy="369332"/>
                <a:chOff x="980032" y="2961579"/>
                <a:chExt cx="2521724" cy="369332"/>
              </a:xfrm>
            </p:grpSpPr>
            <p:sp>
              <p:nvSpPr>
                <p:cNvPr id="57" name="TextBox 56">
                  <a:extLst>
                    <a:ext uri="{FF2B5EF4-FFF2-40B4-BE49-F238E27FC236}">
                      <a16:creationId xmlns:a16="http://schemas.microsoft.com/office/drawing/2014/main" id="{25326431-4DF1-7B4F-9E6B-6A048300737A}"/>
                    </a:ext>
                  </a:extLst>
                </p:cNvPr>
                <p:cNvSpPr txBox="1"/>
                <p:nvPr/>
              </p:nvSpPr>
              <p:spPr>
                <a:xfrm>
                  <a:off x="980032" y="2961579"/>
                  <a:ext cx="992579"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INPUT</a:t>
                  </a:r>
                </a:p>
              </p:txBody>
            </p:sp>
            <p:sp>
              <p:nvSpPr>
                <p:cNvPr id="58" name="TextBox 57">
                  <a:extLst>
                    <a:ext uri="{FF2B5EF4-FFF2-40B4-BE49-F238E27FC236}">
                      <a16:creationId xmlns:a16="http://schemas.microsoft.com/office/drawing/2014/main" id="{F58E1E0B-CAAF-0342-8E53-0491FDB2CD38}"/>
                    </a:ext>
                  </a:extLst>
                </p:cNvPr>
                <p:cNvSpPr txBox="1"/>
                <p:nvPr/>
              </p:nvSpPr>
              <p:spPr>
                <a:xfrm>
                  <a:off x="2239872" y="2961579"/>
                  <a:ext cx="1261884"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OUTPUT</a:t>
                  </a:r>
                </a:p>
              </p:txBody>
            </p:sp>
            <p:sp>
              <p:nvSpPr>
                <p:cNvPr id="59" name="Right Arrow 58">
                  <a:extLst>
                    <a:ext uri="{FF2B5EF4-FFF2-40B4-BE49-F238E27FC236}">
                      <a16:creationId xmlns:a16="http://schemas.microsoft.com/office/drawing/2014/main" id="{98C8E472-497D-C643-8801-50DDE73BAAC0}"/>
                    </a:ext>
                  </a:extLst>
                </p:cNvPr>
                <p:cNvSpPr/>
                <p:nvPr/>
              </p:nvSpPr>
              <p:spPr>
                <a:xfrm>
                  <a:off x="1979886" y="3027108"/>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grpSp>
        </p:grpSp>
      </p:grpSp>
      <p:grpSp>
        <p:nvGrpSpPr>
          <p:cNvPr id="41" name="Group 40">
            <a:extLst>
              <a:ext uri="{FF2B5EF4-FFF2-40B4-BE49-F238E27FC236}">
                <a16:creationId xmlns:a16="http://schemas.microsoft.com/office/drawing/2014/main" id="{483B82F4-59E4-3D44-A339-BDABE7D55021}"/>
              </a:ext>
            </a:extLst>
          </p:cNvPr>
          <p:cNvGrpSpPr/>
          <p:nvPr/>
        </p:nvGrpSpPr>
        <p:grpSpPr>
          <a:xfrm>
            <a:off x="4741862" y="3087995"/>
            <a:ext cx="4242546" cy="3237538"/>
            <a:chOff x="4741862" y="3087995"/>
            <a:chExt cx="4242546" cy="3237538"/>
          </a:xfrm>
        </p:grpSpPr>
        <p:grpSp>
          <p:nvGrpSpPr>
            <p:cNvPr id="54" name="Group 53">
              <a:extLst>
                <a:ext uri="{FF2B5EF4-FFF2-40B4-BE49-F238E27FC236}">
                  <a16:creationId xmlns:a16="http://schemas.microsoft.com/office/drawing/2014/main" id="{42D8F7BE-B309-3344-9739-AFE8908BDE7B}"/>
                </a:ext>
              </a:extLst>
            </p:cNvPr>
            <p:cNvGrpSpPr/>
            <p:nvPr/>
          </p:nvGrpSpPr>
          <p:grpSpPr>
            <a:xfrm>
              <a:off x="4911775" y="3087995"/>
              <a:ext cx="3165619" cy="2122819"/>
              <a:chOff x="4618171" y="4573836"/>
              <a:chExt cx="3165619" cy="2122819"/>
            </a:xfrm>
          </p:grpSpPr>
          <p:sp>
            <p:nvSpPr>
              <p:cNvPr id="55" name="TextBox 54">
                <a:extLst>
                  <a:ext uri="{FF2B5EF4-FFF2-40B4-BE49-F238E27FC236}">
                    <a16:creationId xmlns:a16="http://schemas.microsoft.com/office/drawing/2014/main" id="{A06A46C4-1007-FA4F-8ECF-13962DF7D91C}"/>
                  </a:ext>
                </a:extLst>
              </p:cNvPr>
              <p:cNvSpPr txBox="1"/>
              <p:nvPr/>
            </p:nvSpPr>
            <p:spPr>
              <a:xfrm>
                <a:off x="4623884" y="4573836"/>
                <a:ext cx="3159906" cy="923330"/>
              </a:xfrm>
              <a:prstGeom prst="rect">
                <a:avLst/>
              </a:prstGeom>
              <a:noFill/>
            </p:spPr>
            <p:txBody>
              <a:bodyPr wrap="square" rtlCol="0">
                <a:spAutoFit/>
              </a:bodyPr>
              <a:lstStyle/>
              <a:p>
                <a:pPr algn="l"/>
                <a:r>
                  <a:rPr lang="en-US" i="1" dirty="0">
                    <a:latin typeface="Times New Roman" panose="02020603050405020304" pitchFamily="18" charset="0"/>
                    <a:cs typeface="Times New Roman" panose="02020603050405020304" pitchFamily="18" charset="0"/>
                  </a:rPr>
                  <a:t>Suppress fluctuations</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Procedural description fixes lower limit to entropy creation:</a:t>
                </a:r>
              </a:p>
            </p:txBody>
          </p:sp>
          <p:sp>
            <p:nvSpPr>
              <p:cNvPr id="56" name="TextBox 55">
                <a:extLst>
                  <a:ext uri="{FF2B5EF4-FFF2-40B4-BE49-F238E27FC236}">
                    <a16:creationId xmlns:a16="http://schemas.microsoft.com/office/drawing/2014/main" id="{FADCA174-759E-5446-8E5C-E17578F968DA}"/>
                  </a:ext>
                </a:extLst>
              </p:cNvPr>
              <p:cNvSpPr txBox="1"/>
              <p:nvPr/>
            </p:nvSpPr>
            <p:spPr>
              <a:xfrm>
                <a:off x="4618171" y="5496326"/>
                <a:ext cx="1069524" cy="1200329"/>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Step 1.</a:t>
                </a:r>
                <a:br>
                  <a:rPr lang="en-US" b="1" dirty="0">
                    <a:solidFill>
                      <a:schemeClr val="tx1">
                        <a:lumMod val="65000"/>
                        <a:lumOff val="35000"/>
                      </a:schemeClr>
                    </a:solidFill>
                    <a:latin typeface="Arial Black" panose="020B0604020202020204" pitchFamily="34" charset="0"/>
                    <a:cs typeface="Arial Black" panose="020B0604020202020204" pitchFamily="34" charset="0"/>
                  </a:rPr>
                </a:br>
                <a:r>
                  <a:rPr lang="en-US" b="1" dirty="0">
                    <a:solidFill>
                      <a:schemeClr val="bg1">
                        <a:lumMod val="50000"/>
                      </a:schemeClr>
                    </a:solidFill>
                    <a:latin typeface="Arial Black" panose="020B0604020202020204" pitchFamily="34" charset="0"/>
                    <a:cs typeface="Arial Black" panose="020B0604020202020204" pitchFamily="34" charset="0"/>
                  </a:rPr>
                  <a:t>Step 2.</a:t>
                </a:r>
              </a:p>
              <a:p>
                <a:pPr algn="l"/>
                <a:r>
                  <a:rPr lang="en-US" b="1" dirty="0">
                    <a:solidFill>
                      <a:schemeClr val="bg1">
                        <a:lumMod val="75000"/>
                      </a:schemeClr>
                    </a:solidFill>
                    <a:latin typeface="Arial Black" panose="020B0604020202020204" pitchFamily="34" charset="0"/>
                    <a:cs typeface="Arial Black" panose="020B0604020202020204" pitchFamily="34" charset="0"/>
                  </a:rPr>
                  <a:t>Step 3.</a:t>
                </a:r>
              </a:p>
              <a:p>
                <a:pPr algn="l"/>
                <a:r>
                  <a:rPr lang="en-US" b="1" dirty="0">
                    <a:solidFill>
                      <a:schemeClr val="bg1">
                        <a:lumMod val="75000"/>
                      </a:schemeClr>
                    </a:solidFill>
                    <a:latin typeface="Arial Black" panose="020B0604020202020204" pitchFamily="34" charset="0"/>
                    <a:cs typeface="Arial Black" panose="020B0604020202020204" pitchFamily="34" charset="0"/>
                  </a:rPr>
                  <a:t>…</a:t>
                </a:r>
              </a:p>
            </p:txBody>
          </p:sp>
        </p:grpSp>
        <p:sp>
          <p:nvSpPr>
            <p:cNvPr id="40" name="Freeform 39">
              <a:extLst>
                <a:ext uri="{FF2B5EF4-FFF2-40B4-BE49-F238E27FC236}">
                  <a16:creationId xmlns:a16="http://schemas.microsoft.com/office/drawing/2014/main" id="{830C65A9-E0B1-764B-9821-58D77DA39790}"/>
                </a:ext>
              </a:extLst>
            </p:cNvPr>
            <p:cNvSpPr/>
            <p:nvPr/>
          </p:nvSpPr>
          <p:spPr>
            <a:xfrm>
              <a:off x="4836936" y="5385966"/>
              <a:ext cx="4016244" cy="939567"/>
            </a:xfrm>
            <a:custGeom>
              <a:avLst/>
              <a:gdLst>
                <a:gd name="connsiteX0" fmla="*/ 134223 w 3758267"/>
                <a:gd name="connsiteY0" fmla="*/ 0 h 939567"/>
                <a:gd name="connsiteX1" fmla="*/ 3758267 w 3758267"/>
                <a:gd name="connsiteY1" fmla="*/ 117446 h 939567"/>
                <a:gd name="connsiteX2" fmla="*/ 3707933 w 3758267"/>
                <a:gd name="connsiteY2" fmla="*/ 939567 h 939567"/>
                <a:gd name="connsiteX3" fmla="*/ 0 w 3758267"/>
                <a:gd name="connsiteY3" fmla="*/ 763399 h 939567"/>
                <a:gd name="connsiteX4" fmla="*/ 134223 w 3758267"/>
                <a:gd name="connsiteY4" fmla="*/ 0 h 93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267" h="939567">
                  <a:moveTo>
                    <a:pt x="134223" y="0"/>
                  </a:moveTo>
                  <a:lnTo>
                    <a:pt x="3758267" y="117446"/>
                  </a:lnTo>
                  <a:lnTo>
                    <a:pt x="3707933" y="939567"/>
                  </a:lnTo>
                  <a:lnTo>
                    <a:pt x="0" y="763399"/>
                  </a:lnTo>
                  <a:lnTo>
                    <a:pt x="134223"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9A7E8CF-019E-9947-8701-0C5619B3D0BE}"/>
                </a:ext>
              </a:extLst>
            </p:cNvPr>
            <p:cNvGrpSpPr/>
            <p:nvPr/>
          </p:nvGrpSpPr>
          <p:grpSpPr>
            <a:xfrm>
              <a:off x="4741862" y="5409904"/>
              <a:ext cx="4242546" cy="915021"/>
              <a:chOff x="4646789" y="5065721"/>
              <a:chExt cx="4242546" cy="915021"/>
            </a:xfrm>
          </p:grpSpPr>
          <p:sp>
            <p:nvSpPr>
              <p:cNvPr id="30" name="TextBox 29">
                <a:extLst>
                  <a:ext uri="{FF2B5EF4-FFF2-40B4-BE49-F238E27FC236}">
                    <a16:creationId xmlns:a16="http://schemas.microsoft.com/office/drawing/2014/main" id="{8283C974-B2EE-F541-92F2-7CC6AEB12298}"/>
                  </a:ext>
                </a:extLst>
              </p:cNvPr>
              <p:cNvSpPr txBox="1"/>
              <p:nvPr/>
            </p:nvSpPr>
            <p:spPr>
              <a:xfrm>
                <a:off x="4646789" y="5065721"/>
                <a:ext cx="1409350" cy="830997"/>
              </a:xfrm>
              <a:prstGeom prst="rect">
                <a:avLst/>
              </a:prstGeom>
              <a:noFill/>
            </p:spPr>
            <p:txBody>
              <a:bodyPr wrap="square" rtlCol="0">
                <a:spAutoFit/>
              </a:bodyPr>
              <a:lstStyle/>
              <a:p>
                <a:pPr algn="r"/>
                <a:r>
                  <a:rPr lang="en-US" sz="1600" dirty="0">
                    <a:latin typeface="Times"/>
                    <a:cs typeface="Times"/>
                  </a:rPr>
                  <a:t>Probability completion</a:t>
                </a:r>
                <a:br>
                  <a:rPr lang="en-US" sz="1600" dirty="0">
                    <a:latin typeface="Times"/>
                    <a:cs typeface="Times"/>
                  </a:rPr>
                </a:br>
                <a:r>
                  <a:rPr lang="en-US" sz="1600" i="1" dirty="0">
                    <a:latin typeface="Times"/>
                    <a:cs typeface="Times"/>
                  </a:rPr>
                  <a:t>one</a:t>
                </a:r>
                <a:r>
                  <a:rPr lang="en-US" sz="1600" dirty="0">
                    <a:latin typeface="Times"/>
                    <a:cs typeface="Times"/>
                  </a:rPr>
                  <a:t> step</a:t>
                </a:r>
              </a:p>
            </p:txBody>
          </p:sp>
          <p:sp>
            <p:nvSpPr>
              <p:cNvPr id="31" name="TextBox 30">
                <a:extLst>
                  <a:ext uri="{FF2B5EF4-FFF2-40B4-BE49-F238E27FC236}">
                    <a16:creationId xmlns:a16="http://schemas.microsoft.com/office/drawing/2014/main" id="{613D6E1C-9009-5940-A2EE-43C4BFC34891}"/>
                  </a:ext>
                </a:extLst>
              </p:cNvPr>
              <p:cNvSpPr txBox="1"/>
              <p:nvPr/>
            </p:nvSpPr>
            <p:spPr>
              <a:xfrm>
                <a:off x="6979103" y="5134172"/>
                <a:ext cx="1791543" cy="369332"/>
              </a:xfrm>
              <a:prstGeom prst="rect">
                <a:avLst/>
              </a:prstGeom>
              <a:noFill/>
            </p:spPr>
            <p:txBody>
              <a:bodyPr wrap="square" rtlCol="0">
                <a:spAutoFit/>
              </a:bodyPr>
              <a:lstStyle/>
              <a:p>
                <a:r>
                  <a:rPr lang="en-US" dirty="0">
                    <a:latin typeface="Times"/>
                    <a:cs typeface="Times"/>
                  </a:rPr>
                  <a:t>Entropy created</a:t>
                </a:r>
              </a:p>
            </p:txBody>
          </p:sp>
          <p:sp>
            <p:nvSpPr>
              <p:cNvPr id="32" name="TextBox 31">
                <a:extLst>
                  <a:ext uri="{FF2B5EF4-FFF2-40B4-BE49-F238E27FC236}">
                    <a16:creationId xmlns:a16="http://schemas.microsoft.com/office/drawing/2014/main" id="{605F2DC2-ED80-7842-AFC8-A40E238B2323}"/>
                  </a:ext>
                </a:extLst>
              </p:cNvPr>
              <p:cNvSpPr txBox="1"/>
              <p:nvPr/>
            </p:nvSpPr>
            <p:spPr>
              <a:xfrm>
                <a:off x="7627080" y="5519077"/>
                <a:ext cx="338554" cy="461665"/>
              </a:xfrm>
              <a:prstGeom prst="rect">
                <a:avLst/>
              </a:prstGeom>
              <a:noFill/>
            </p:spPr>
            <p:txBody>
              <a:bodyPr wrap="none" rtlCol="0">
                <a:spAutoFit/>
              </a:bodyPr>
              <a:lstStyle/>
              <a:p>
                <a:r>
                  <a:rPr lang="en-US" sz="2400" dirty="0">
                    <a:latin typeface="Times"/>
                    <a:cs typeface="Times"/>
                  </a:rPr>
                  <a:t>k</a:t>
                </a:r>
              </a:p>
            </p:txBody>
          </p:sp>
          <p:cxnSp>
            <p:nvCxnSpPr>
              <p:cNvPr id="34" name="Straight Connector 33">
                <a:extLst>
                  <a:ext uri="{FF2B5EF4-FFF2-40B4-BE49-F238E27FC236}">
                    <a16:creationId xmlns:a16="http://schemas.microsoft.com/office/drawing/2014/main" id="{E4D7888E-1DB7-2F4B-9FA1-E53D2B2461FB}"/>
                  </a:ext>
                </a:extLst>
              </p:cNvPr>
              <p:cNvCxnSpPr/>
              <p:nvPr/>
            </p:nvCxnSpPr>
            <p:spPr>
              <a:xfrm>
                <a:off x="7069530" y="5511290"/>
                <a:ext cx="1451296"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63014FC5-BB4C-D243-A18E-C891FF7569C9}"/>
                  </a:ext>
                </a:extLst>
              </p:cNvPr>
              <p:cNvSpPr txBox="1"/>
              <p:nvPr/>
            </p:nvSpPr>
            <p:spPr>
              <a:xfrm>
                <a:off x="6755417" y="5065721"/>
                <a:ext cx="2133918" cy="830997"/>
              </a:xfrm>
              <a:prstGeom prst="rect">
                <a:avLst/>
              </a:prstGeom>
              <a:noFill/>
            </p:spPr>
            <p:txBody>
              <a:bodyPr wrap="none" rtlCol="0">
                <a:spAutoFit/>
              </a:bodyPr>
              <a:lstStyle/>
              <a:p>
                <a:r>
                  <a:rPr lang="en-US" sz="4800" dirty="0">
                    <a:solidFill>
                      <a:schemeClr val="tx1">
                        <a:lumMod val="50000"/>
                        <a:lumOff val="50000"/>
                      </a:schemeClr>
                    </a:solidFill>
                    <a:latin typeface="Times"/>
                    <a:cs typeface="Times"/>
                  </a:rPr>
                  <a:t>(          )</a:t>
                </a:r>
              </a:p>
            </p:txBody>
          </p:sp>
          <p:sp>
            <p:nvSpPr>
              <p:cNvPr id="36" name="TextBox 35">
                <a:extLst>
                  <a:ext uri="{FF2B5EF4-FFF2-40B4-BE49-F238E27FC236}">
                    <a16:creationId xmlns:a16="http://schemas.microsoft.com/office/drawing/2014/main" id="{1B0203D8-23E5-6D49-85FD-A25ECA51F5C1}"/>
                  </a:ext>
                </a:extLst>
              </p:cNvPr>
              <p:cNvSpPr txBox="1"/>
              <p:nvPr/>
            </p:nvSpPr>
            <p:spPr>
              <a:xfrm>
                <a:off x="6012120" y="5226912"/>
                <a:ext cx="872355" cy="461665"/>
              </a:xfrm>
              <a:prstGeom prst="rect">
                <a:avLst/>
              </a:prstGeom>
              <a:noFill/>
            </p:spPr>
            <p:txBody>
              <a:bodyPr wrap="none" rtlCol="0">
                <a:spAutoFit/>
              </a:bodyPr>
              <a:lstStyle/>
              <a:p>
                <a:r>
                  <a:rPr lang="en-US" sz="2400" dirty="0">
                    <a:latin typeface="Times"/>
                    <a:cs typeface="Times"/>
                  </a:rPr>
                  <a:t>~ exp</a:t>
                </a:r>
              </a:p>
            </p:txBody>
          </p:sp>
        </p:grpSp>
      </p:grpSp>
      <p:pic>
        <p:nvPicPr>
          <p:cNvPr id="39" name="Picture 38">
            <a:extLst>
              <a:ext uri="{FF2B5EF4-FFF2-40B4-BE49-F238E27FC236}">
                <a16:creationId xmlns:a16="http://schemas.microsoft.com/office/drawing/2014/main" id="{B29493FF-B93C-A24C-91CB-631F67B2FDA9}"/>
              </a:ext>
            </a:extLst>
          </p:cNvPr>
          <p:cNvPicPr>
            <a:picLocks noChangeAspect="1"/>
          </p:cNvPicPr>
          <p:nvPr/>
        </p:nvPicPr>
        <p:blipFill>
          <a:blip r:embed="rId9">
            <a:alphaModFix amt="71000"/>
          </a:blip>
          <a:stretch>
            <a:fillRect/>
          </a:stretch>
        </p:blipFill>
        <p:spPr>
          <a:xfrm rot="19664340">
            <a:off x="637047" y="3335898"/>
            <a:ext cx="3210617" cy="899888"/>
          </a:xfrm>
          <a:prstGeom prst="rect">
            <a:avLst/>
          </a:prstGeom>
        </p:spPr>
      </p:pic>
      <p:grpSp>
        <p:nvGrpSpPr>
          <p:cNvPr id="44" name="Group 43">
            <a:extLst>
              <a:ext uri="{FF2B5EF4-FFF2-40B4-BE49-F238E27FC236}">
                <a16:creationId xmlns:a16="http://schemas.microsoft.com/office/drawing/2014/main" id="{E7562BDA-C574-A84A-A108-D327B2BFAADD}"/>
              </a:ext>
            </a:extLst>
          </p:cNvPr>
          <p:cNvGrpSpPr/>
          <p:nvPr/>
        </p:nvGrpSpPr>
        <p:grpSpPr>
          <a:xfrm>
            <a:off x="326910" y="5355520"/>
            <a:ext cx="1611636" cy="999389"/>
            <a:chOff x="326910" y="5355520"/>
            <a:chExt cx="1611636" cy="999389"/>
          </a:xfrm>
        </p:grpSpPr>
        <p:sp>
          <p:nvSpPr>
            <p:cNvPr id="74" name="Freeform 73">
              <a:extLst>
                <a:ext uri="{FF2B5EF4-FFF2-40B4-BE49-F238E27FC236}">
                  <a16:creationId xmlns:a16="http://schemas.microsoft.com/office/drawing/2014/main" id="{DBA5FD34-EBB3-E14F-B6E4-BB762A3C90CE}"/>
                </a:ext>
              </a:extLst>
            </p:cNvPr>
            <p:cNvSpPr/>
            <p:nvPr/>
          </p:nvSpPr>
          <p:spPr bwMode="auto">
            <a:xfrm>
              <a:off x="361835" y="5355520"/>
              <a:ext cx="984250" cy="952500"/>
            </a:xfrm>
            <a:custGeom>
              <a:avLst/>
              <a:gdLst>
                <a:gd name="connsiteX0" fmla="*/ 444500 w 984250"/>
                <a:gd name="connsiteY0" fmla="*/ 0 h 952500"/>
                <a:gd name="connsiteX1" fmla="*/ 984250 w 984250"/>
                <a:gd name="connsiteY1" fmla="*/ 342900 h 952500"/>
                <a:gd name="connsiteX2" fmla="*/ 590550 w 984250"/>
                <a:gd name="connsiteY2" fmla="*/ 952500 h 952500"/>
                <a:gd name="connsiteX3" fmla="*/ 0 w 984250"/>
                <a:gd name="connsiteY3" fmla="*/ 685800 h 952500"/>
                <a:gd name="connsiteX4" fmla="*/ 444500 w 98425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50" h="952500">
                  <a:moveTo>
                    <a:pt x="444500" y="0"/>
                  </a:moveTo>
                  <a:lnTo>
                    <a:pt x="984250" y="342900"/>
                  </a:lnTo>
                  <a:lnTo>
                    <a:pt x="590550" y="952500"/>
                  </a:lnTo>
                  <a:lnTo>
                    <a:pt x="0" y="685800"/>
                  </a:lnTo>
                  <a:lnTo>
                    <a:pt x="4445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p>
          </p:txBody>
        </p:sp>
        <p:sp>
          <p:nvSpPr>
            <p:cNvPr id="75" name="TextBox 11">
              <a:extLst>
                <a:ext uri="{FF2B5EF4-FFF2-40B4-BE49-F238E27FC236}">
                  <a16:creationId xmlns:a16="http://schemas.microsoft.com/office/drawing/2014/main" id="{CB0FE356-E406-F047-9D02-3EE625948D6D}"/>
                </a:ext>
              </a:extLst>
            </p:cNvPr>
            <p:cNvSpPr txBox="1">
              <a:spLocks noChangeArrowheads="1"/>
            </p:cNvSpPr>
            <p:nvPr/>
          </p:nvSpPr>
          <p:spPr bwMode="auto">
            <a:xfrm>
              <a:off x="326910" y="5523912"/>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dirty="0">
                  <a:latin typeface="Times" pitchFamily="2" charset="0"/>
                </a:rPr>
                <a:t>3</a:t>
              </a:r>
            </a:p>
          </p:txBody>
        </p:sp>
        <p:sp>
          <p:nvSpPr>
            <p:cNvPr id="42" name="TextBox 41">
              <a:extLst>
                <a:ext uri="{FF2B5EF4-FFF2-40B4-BE49-F238E27FC236}">
                  <a16:creationId xmlns:a16="http://schemas.microsoft.com/office/drawing/2014/main" id="{CD202D06-0B30-EE47-AE1E-63A5C9C3117B}"/>
                </a:ext>
              </a:extLst>
            </p:cNvPr>
            <p:cNvSpPr txBox="1"/>
            <p:nvPr/>
          </p:nvSpPr>
          <p:spPr>
            <a:xfrm>
              <a:off x="779254" y="5638050"/>
              <a:ext cx="1159292" cy="461665"/>
            </a:xfrm>
            <a:prstGeom prst="rect">
              <a:avLst/>
            </a:prstGeom>
            <a:noFill/>
          </p:spPr>
          <p:txBody>
            <a:bodyPr wrap="none" rtlCol="0">
              <a:spAutoFit/>
            </a:bodyPr>
            <a:lstStyle/>
            <a:p>
              <a:r>
                <a:rPr lang="en-US" sz="2400" dirty="0">
                  <a:latin typeface="Times"/>
                  <a:cs typeface="Times"/>
                </a:rPr>
                <a:t>More…</a:t>
              </a:r>
            </a:p>
          </p:txBody>
        </p:sp>
      </p:grpSp>
    </p:spTree>
    <p:extLst>
      <p:ext uri="{BB962C8B-B14F-4D97-AF65-F5344CB8AC3E}">
        <p14:creationId xmlns:p14="http://schemas.microsoft.com/office/powerpoint/2010/main" val="26322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alice42a.gif">
            <a:extLst>
              <a:ext uri="{FF2B5EF4-FFF2-40B4-BE49-F238E27FC236}">
                <a16:creationId xmlns:a16="http://schemas.microsoft.com/office/drawing/2014/main" id="{ADB4C769-ECC0-B943-B456-3A3F7D70D7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35088"/>
            <a:ext cx="40640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a:extLst>
              <a:ext uri="{FF2B5EF4-FFF2-40B4-BE49-F238E27FC236}">
                <a16:creationId xmlns:a16="http://schemas.microsoft.com/office/drawing/2014/main" id="{CBD57C85-ABA8-5343-A05C-DE774C52A5F7}"/>
              </a:ext>
            </a:extLst>
          </p:cNvPr>
          <p:cNvSpPr/>
          <p:nvPr/>
        </p:nvSpPr>
        <p:spPr>
          <a:xfrm>
            <a:off x="4487863" y="565150"/>
            <a:ext cx="4581525" cy="4948238"/>
          </a:xfrm>
          <a:custGeom>
            <a:avLst/>
            <a:gdLst>
              <a:gd name="connsiteX0" fmla="*/ 2464741 w 4581408"/>
              <a:gd name="connsiteY0" fmla="*/ 0 h 4948297"/>
              <a:gd name="connsiteX1" fmla="*/ 0 w 4581408"/>
              <a:gd name="connsiteY1" fmla="*/ 2135482 h 4948297"/>
              <a:gd name="connsiteX2" fmla="*/ 2351852 w 4581408"/>
              <a:gd name="connsiteY2" fmla="*/ 4948297 h 4948297"/>
              <a:gd name="connsiteX3" fmla="*/ 4581408 w 4581408"/>
              <a:gd name="connsiteY3" fmla="*/ 3405482 h 4948297"/>
              <a:gd name="connsiteX4" fmla="*/ 2464741 w 4581408"/>
              <a:gd name="connsiteY4" fmla="*/ 0 h 49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1408" h="4948297">
                <a:moveTo>
                  <a:pt x="2464741" y="0"/>
                </a:moveTo>
                <a:lnTo>
                  <a:pt x="0" y="2135482"/>
                </a:lnTo>
                <a:lnTo>
                  <a:pt x="2351852" y="4948297"/>
                </a:lnTo>
                <a:lnTo>
                  <a:pt x="4581408" y="3405482"/>
                </a:lnTo>
                <a:lnTo>
                  <a:pt x="2464741"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6867" name="Title 1">
            <a:extLst>
              <a:ext uri="{FF2B5EF4-FFF2-40B4-BE49-F238E27FC236}">
                <a16:creationId xmlns:a16="http://schemas.microsoft.com/office/drawing/2014/main" id="{2D497546-6419-064B-A4F6-95A1C000303C}"/>
              </a:ext>
            </a:extLst>
          </p:cNvPr>
          <p:cNvSpPr>
            <a:spLocks noGrp="1"/>
          </p:cNvSpPr>
          <p:nvPr>
            <p:ph type="title"/>
          </p:nvPr>
        </p:nvSpPr>
        <p:spPr>
          <a:xfrm>
            <a:off x="3311525" y="708025"/>
            <a:ext cx="4289425" cy="3073400"/>
          </a:xfrm>
        </p:spPr>
        <p:txBody>
          <a:bodyPr/>
          <a:lstStyle/>
          <a:p>
            <a:pPr algn="r"/>
            <a:r>
              <a:rPr lang="en-US" altLang="en-US" sz="8000">
                <a:latin typeface="Times" pitchFamily="2" charset="0"/>
                <a:ea typeface="ＭＳ Ｐゴシック" panose="020B0600070205080204" pitchFamily="34" charset="-128"/>
              </a:rPr>
              <a:t>Fuss about Nothing</a:t>
            </a:r>
          </a:p>
        </p:txBody>
      </p:sp>
      <p:sp>
        <p:nvSpPr>
          <p:cNvPr id="36868" name="Content Placeholder 2">
            <a:extLst>
              <a:ext uri="{FF2B5EF4-FFF2-40B4-BE49-F238E27FC236}">
                <a16:creationId xmlns:a16="http://schemas.microsoft.com/office/drawing/2014/main" id="{CB30999C-30F6-2948-96C3-EF7E7C51B3FE}"/>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36869" name="Slide Number Placeholder 3">
            <a:extLst>
              <a:ext uri="{FF2B5EF4-FFF2-40B4-BE49-F238E27FC236}">
                <a16:creationId xmlns:a16="http://schemas.microsoft.com/office/drawing/2014/main" id="{E95A40EC-1737-124F-81C5-9684453104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CC81F3-9428-AF4A-90F6-355C12E591E3}" type="slidenum">
              <a:rPr lang="en-US" altLang="en-US" sz="1200">
                <a:solidFill>
                  <a:srgbClr val="898989"/>
                </a:solidFill>
                <a:latin typeface="Calibri" panose="020F0502020204030204" pitchFamily="34" charset="0"/>
              </a:rPr>
              <a:pPr eaLnBrk="1" hangingPunct="1"/>
              <a:t>21</a:t>
            </a:fld>
            <a:endParaRPr lang="en-US" altLang="en-US" sz="1200">
              <a:solidFill>
                <a:srgbClr val="898989"/>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a:extLst>
              <a:ext uri="{FF2B5EF4-FFF2-40B4-BE49-F238E27FC236}">
                <a16:creationId xmlns:a16="http://schemas.microsoft.com/office/drawing/2014/main" id="{BA31CF96-CDB9-B445-A22E-3626803DBC2C}"/>
              </a:ext>
            </a:extLst>
          </p:cNvPr>
          <p:cNvSpPr/>
          <p:nvPr/>
        </p:nvSpPr>
        <p:spPr>
          <a:xfrm>
            <a:off x="112713" y="263525"/>
            <a:ext cx="6284912" cy="968375"/>
          </a:xfrm>
          <a:custGeom>
            <a:avLst/>
            <a:gdLst>
              <a:gd name="connsiteX0" fmla="*/ 442148 w 6284148"/>
              <a:gd name="connsiteY0" fmla="*/ 0 h 968963"/>
              <a:gd name="connsiteX1" fmla="*/ 6284148 w 6284148"/>
              <a:gd name="connsiteY1" fmla="*/ 263408 h 968963"/>
              <a:gd name="connsiteX2" fmla="*/ 6171259 w 6284148"/>
              <a:gd name="connsiteY2" fmla="*/ 884297 h 968963"/>
              <a:gd name="connsiteX3" fmla="*/ 0 w 6284148"/>
              <a:gd name="connsiteY3" fmla="*/ 968963 h 968963"/>
              <a:gd name="connsiteX4" fmla="*/ 442148 w 6284148"/>
              <a:gd name="connsiteY4" fmla="*/ 0 h 96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4148" h="968963">
                <a:moveTo>
                  <a:pt x="442148" y="0"/>
                </a:moveTo>
                <a:lnTo>
                  <a:pt x="6284148" y="263408"/>
                </a:lnTo>
                <a:lnTo>
                  <a:pt x="6171259" y="884297"/>
                </a:lnTo>
                <a:lnTo>
                  <a:pt x="0" y="968963"/>
                </a:lnTo>
                <a:lnTo>
                  <a:pt x="442148"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890" name="Title 1">
            <a:extLst>
              <a:ext uri="{FF2B5EF4-FFF2-40B4-BE49-F238E27FC236}">
                <a16:creationId xmlns:a16="http://schemas.microsoft.com/office/drawing/2014/main" id="{6D32D984-20B7-6F4D-9CF5-DBC2ED84AFBE}"/>
              </a:ext>
            </a:extLst>
          </p:cNvPr>
          <p:cNvSpPr>
            <a:spLocks noGrp="1"/>
          </p:cNvSpPr>
          <p:nvPr>
            <p:ph type="title"/>
          </p:nvPr>
        </p:nvSpPr>
        <p:spPr>
          <a:xfrm>
            <a:off x="109538" y="217488"/>
            <a:ext cx="6137275" cy="1143000"/>
          </a:xfrm>
        </p:spPr>
        <p:txBody>
          <a:bodyPr/>
          <a:lstStyle/>
          <a:p>
            <a:pPr algn="l"/>
            <a:r>
              <a:rPr lang="en-US" altLang="en-US" sz="4000">
                <a:latin typeface="Times" pitchFamily="2" charset="0"/>
                <a:ea typeface="ＭＳ Ｐゴシック" panose="020B0600070205080204" pitchFamily="34" charset="-128"/>
              </a:rPr>
              <a:t>A Maxwell Demon Violates Liouville’s Theorem</a:t>
            </a:r>
          </a:p>
        </p:txBody>
      </p:sp>
      <p:sp>
        <p:nvSpPr>
          <p:cNvPr id="37891" name="Content Placeholder 2">
            <a:extLst>
              <a:ext uri="{FF2B5EF4-FFF2-40B4-BE49-F238E27FC236}">
                <a16:creationId xmlns:a16="http://schemas.microsoft.com/office/drawing/2014/main" id="{FFF24254-ACFB-E14D-B7D2-F176ADD00A9F}"/>
              </a:ext>
            </a:extLst>
          </p:cNvPr>
          <p:cNvSpPr>
            <a:spLocks noGrp="1"/>
          </p:cNvSpPr>
          <p:nvPr>
            <p:ph idx="1"/>
          </p:nvPr>
        </p:nvSpPr>
        <p:spPr>
          <a:xfrm>
            <a:off x="0" y="6359525"/>
            <a:ext cx="668338" cy="498475"/>
          </a:xfrm>
        </p:spPr>
        <p:txBody>
          <a:bodyPr/>
          <a:lstStyle/>
          <a:p>
            <a:r>
              <a:rPr lang="en-US" altLang="en-US">
                <a:latin typeface="Times" pitchFamily="2" charset="0"/>
                <a:ea typeface="ＭＳ Ｐゴシック" panose="020B0600070205080204" pitchFamily="34" charset="-128"/>
              </a:rPr>
              <a:t> </a:t>
            </a:r>
          </a:p>
        </p:txBody>
      </p:sp>
      <p:sp>
        <p:nvSpPr>
          <p:cNvPr id="37892" name="Slide Number Placeholder 3">
            <a:extLst>
              <a:ext uri="{FF2B5EF4-FFF2-40B4-BE49-F238E27FC236}">
                <a16:creationId xmlns:a16="http://schemas.microsoft.com/office/drawing/2014/main" id="{5DCA5B17-98B2-B241-9778-1E5C68B930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A89435-4CA7-7343-9568-B2B6E5CC0D93}" type="slidenum">
              <a:rPr lang="en-US" altLang="en-US" sz="1200">
                <a:solidFill>
                  <a:srgbClr val="898989"/>
                </a:solidFill>
                <a:latin typeface="Calibri" panose="020F0502020204030204" pitchFamily="34" charset="0"/>
              </a:rPr>
              <a:pPr eaLnBrk="1" hangingPunct="1"/>
              <a:t>22</a:t>
            </a:fld>
            <a:endParaRPr lang="en-US" altLang="en-US" sz="1200">
              <a:solidFill>
                <a:srgbClr val="898989"/>
              </a:solidFill>
              <a:latin typeface="Calibri" panose="020F0502020204030204" pitchFamily="34" charset="0"/>
            </a:endParaRPr>
          </a:p>
        </p:txBody>
      </p:sp>
      <p:sp>
        <p:nvSpPr>
          <p:cNvPr id="37893" name="TextBox 4">
            <a:extLst>
              <a:ext uri="{FF2B5EF4-FFF2-40B4-BE49-F238E27FC236}">
                <a16:creationId xmlns:a16="http://schemas.microsoft.com/office/drawing/2014/main" id="{B2A0E24E-E3DB-AE41-8354-806F6A8187B1}"/>
              </a:ext>
            </a:extLst>
          </p:cNvPr>
          <p:cNvSpPr txBox="1">
            <a:spLocks noChangeArrowheads="1"/>
          </p:cNvSpPr>
          <p:nvPr/>
        </p:nvSpPr>
        <p:spPr bwMode="auto">
          <a:xfrm>
            <a:off x="6575425" y="301625"/>
            <a:ext cx="2295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No talk of information or computation is needed to exorcise Maxwell’s demon.</a:t>
            </a:r>
          </a:p>
        </p:txBody>
      </p:sp>
      <p:sp>
        <p:nvSpPr>
          <p:cNvPr id="37894" name="TextBox 6">
            <a:extLst>
              <a:ext uri="{FF2B5EF4-FFF2-40B4-BE49-F238E27FC236}">
                <a16:creationId xmlns:a16="http://schemas.microsoft.com/office/drawing/2014/main" id="{E24DF82C-DF2C-BD43-9EFD-FB3874634F37}"/>
              </a:ext>
            </a:extLst>
          </p:cNvPr>
          <p:cNvSpPr txBox="1">
            <a:spLocks noChangeArrowheads="1"/>
          </p:cNvSpPr>
          <p:nvPr/>
        </p:nvSpPr>
        <p:spPr bwMode="auto">
          <a:xfrm>
            <a:off x="215900" y="2051050"/>
            <a:ext cx="1609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What a naturalized  demon must do.</a:t>
            </a:r>
          </a:p>
        </p:txBody>
      </p:sp>
      <p:sp>
        <p:nvSpPr>
          <p:cNvPr id="37895" name="TextBox 7">
            <a:extLst>
              <a:ext uri="{FF2B5EF4-FFF2-40B4-BE49-F238E27FC236}">
                <a16:creationId xmlns:a16="http://schemas.microsoft.com/office/drawing/2014/main" id="{5DEBB5E8-B2E3-094E-9EC7-3241DF02DAFD}"/>
              </a:ext>
            </a:extLst>
          </p:cNvPr>
          <p:cNvSpPr txBox="1">
            <a:spLocks noChangeArrowheads="1"/>
          </p:cNvSpPr>
          <p:nvPr/>
        </p:nvSpPr>
        <p:spPr bwMode="auto">
          <a:xfrm>
            <a:off x="3289300" y="1931988"/>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demon</a:t>
            </a:r>
            <a:r>
              <a:rPr lang="en-US" altLang="en-US" sz="1800">
                <a:latin typeface="Times" pitchFamily="2" charset="0"/>
              </a:rPr>
              <a:t> </a:t>
            </a:r>
          </a:p>
        </p:txBody>
      </p:sp>
      <p:pic>
        <p:nvPicPr>
          <p:cNvPr id="37896" name="Picture 20" descr="system_warm.png">
            <a:extLst>
              <a:ext uri="{FF2B5EF4-FFF2-40B4-BE49-F238E27FC236}">
                <a16:creationId xmlns:a16="http://schemas.microsoft.com/office/drawing/2014/main" id="{9DEA2BE8-F495-5B4D-AF38-82F967CBCD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2514600"/>
            <a:ext cx="1962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2393B788-65CC-954D-82BD-F7BF1422BF3B}"/>
              </a:ext>
            </a:extLst>
          </p:cNvPr>
          <p:cNvGrpSpPr>
            <a:grpSpLocks/>
          </p:cNvGrpSpPr>
          <p:nvPr/>
        </p:nvGrpSpPr>
        <p:grpSpPr bwMode="auto">
          <a:xfrm>
            <a:off x="4635500" y="1717675"/>
            <a:ext cx="2938463" cy="831850"/>
            <a:chOff x="4636087" y="1718262"/>
            <a:chExt cx="2937669" cy="831104"/>
          </a:xfrm>
        </p:grpSpPr>
        <p:sp>
          <p:nvSpPr>
            <p:cNvPr id="37917" name="TextBox 9">
              <a:extLst>
                <a:ext uri="{FF2B5EF4-FFF2-40B4-BE49-F238E27FC236}">
                  <a16:creationId xmlns:a16="http://schemas.microsoft.com/office/drawing/2014/main" id="{42FEFFDE-BF04-4646-8DB8-62DAADBB55F7}"/>
                </a:ext>
              </a:extLst>
            </p:cNvPr>
            <p:cNvSpPr txBox="1">
              <a:spLocks noChangeArrowheads="1"/>
            </p:cNvSpPr>
            <p:nvPr/>
          </p:nvSpPr>
          <p:spPr bwMode="auto">
            <a:xfrm>
              <a:off x="5810523" y="1718262"/>
              <a:ext cx="1104183" cy="8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same demon state </a:t>
              </a:r>
            </a:p>
          </p:txBody>
        </p:sp>
        <p:pic>
          <p:nvPicPr>
            <p:cNvPr id="37918" name="Picture 19" descr="Horn Creature Strutting.png">
              <a:extLst>
                <a:ext uri="{FF2B5EF4-FFF2-40B4-BE49-F238E27FC236}">
                  <a16:creationId xmlns:a16="http://schemas.microsoft.com/office/drawing/2014/main" id="{F7397F6B-EEEE-8246-97C1-05EAB1CFF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7324" y="1747988"/>
              <a:ext cx="826432" cy="7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extLst>
                <a:ext uri="{FF2B5EF4-FFF2-40B4-BE49-F238E27FC236}">
                  <a16:creationId xmlns:a16="http://schemas.microsoft.com/office/drawing/2014/main" id="{45FDF583-AC00-F948-88C7-7C3B9228A320}"/>
                </a:ext>
              </a:extLst>
            </p:cNvPr>
            <p:cNvSpPr/>
            <p:nvPr/>
          </p:nvSpPr>
          <p:spPr bwMode="auto">
            <a:xfrm>
              <a:off x="4636087" y="1994239"/>
              <a:ext cx="726879" cy="307699"/>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1" name="Group 40">
            <a:extLst>
              <a:ext uri="{FF2B5EF4-FFF2-40B4-BE49-F238E27FC236}">
                <a16:creationId xmlns:a16="http://schemas.microsoft.com/office/drawing/2014/main" id="{9C586E5C-58AA-FC41-B598-ECE22A69FA6B}"/>
              </a:ext>
            </a:extLst>
          </p:cNvPr>
          <p:cNvGrpSpPr>
            <a:grpSpLocks/>
          </p:cNvGrpSpPr>
          <p:nvPr/>
        </p:nvGrpSpPr>
        <p:grpSpPr bwMode="auto">
          <a:xfrm>
            <a:off x="4635500" y="2513013"/>
            <a:ext cx="3403600" cy="1339850"/>
            <a:chOff x="4636087" y="2512282"/>
            <a:chExt cx="3402307" cy="1340363"/>
          </a:xfrm>
        </p:grpSpPr>
        <p:sp>
          <p:nvSpPr>
            <p:cNvPr id="37914" name="TextBox 12">
              <a:extLst>
                <a:ext uri="{FF2B5EF4-FFF2-40B4-BE49-F238E27FC236}">
                  <a16:creationId xmlns:a16="http://schemas.microsoft.com/office/drawing/2014/main" id="{6B16EA56-CE8E-004F-B5A6-AE85737DE511}"/>
                </a:ext>
              </a:extLst>
            </p:cNvPr>
            <p:cNvSpPr txBox="1">
              <a:spLocks noChangeArrowheads="1"/>
            </p:cNvSpPr>
            <p:nvPr/>
          </p:nvSpPr>
          <p:spPr bwMode="auto">
            <a:xfrm>
              <a:off x="5602629" y="3514091"/>
              <a:ext cx="24357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out-of-equilibrium system</a:t>
              </a:r>
            </a:p>
          </p:txBody>
        </p:sp>
        <p:pic>
          <p:nvPicPr>
            <p:cNvPr id="37915" name="Picture 21" descr="system_hot_cold.png">
              <a:extLst>
                <a:ext uri="{FF2B5EF4-FFF2-40B4-BE49-F238E27FC236}">
                  <a16:creationId xmlns:a16="http://schemas.microsoft.com/office/drawing/2014/main" id="{D9542AD0-90C4-1347-97D1-1A088FB473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6856" y="2512282"/>
              <a:ext cx="1962489" cy="10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71E5D23B-7621-1049-BDAD-C6834D0C1C31}"/>
                </a:ext>
              </a:extLst>
            </p:cNvPr>
            <p:cNvSpPr/>
            <p:nvPr/>
          </p:nvSpPr>
          <p:spPr bwMode="auto">
            <a:xfrm>
              <a:off x="4636087" y="2812434"/>
              <a:ext cx="726799" cy="30809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899" name="TextBox 10">
            <a:extLst>
              <a:ext uri="{FF2B5EF4-FFF2-40B4-BE49-F238E27FC236}">
                <a16:creationId xmlns:a16="http://schemas.microsoft.com/office/drawing/2014/main" id="{26EDD021-BF16-FF48-AE05-A9DB9B879D1C}"/>
              </a:ext>
            </a:extLst>
          </p:cNvPr>
          <p:cNvSpPr txBox="1">
            <a:spLocks noChangeArrowheads="1"/>
          </p:cNvSpPr>
          <p:nvPr/>
        </p:nvSpPr>
        <p:spPr bwMode="auto">
          <a:xfrm>
            <a:off x="2300288" y="3521075"/>
            <a:ext cx="2225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equilibrium system</a:t>
            </a:r>
          </a:p>
        </p:txBody>
      </p:sp>
      <p:pic>
        <p:nvPicPr>
          <p:cNvPr id="37900" name="Picture 18" descr="Horn Creature Strutting.png">
            <a:extLst>
              <a:ext uri="{FF2B5EF4-FFF2-40B4-BE49-F238E27FC236}">
                <a16:creationId xmlns:a16="http://schemas.microsoft.com/office/drawing/2014/main" id="{13077096-56FC-A341-96A2-337884F381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1738313"/>
            <a:ext cx="825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oup 42">
            <a:extLst>
              <a:ext uri="{FF2B5EF4-FFF2-40B4-BE49-F238E27FC236}">
                <a16:creationId xmlns:a16="http://schemas.microsoft.com/office/drawing/2014/main" id="{FD95638B-739D-7945-84A2-2746E8A81CB2}"/>
              </a:ext>
            </a:extLst>
          </p:cNvPr>
          <p:cNvGrpSpPr>
            <a:grpSpLocks/>
          </p:cNvGrpSpPr>
          <p:nvPr/>
        </p:nvGrpSpPr>
        <p:grpSpPr bwMode="auto">
          <a:xfrm>
            <a:off x="2511425" y="3048000"/>
            <a:ext cx="1909763" cy="2097088"/>
            <a:chOff x="2511778" y="3048000"/>
            <a:chExt cx="1909703" cy="2097852"/>
          </a:xfrm>
        </p:grpSpPr>
        <p:sp>
          <p:nvSpPr>
            <p:cNvPr id="32" name="Freeform 31">
              <a:extLst>
                <a:ext uri="{FF2B5EF4-FFF2-40B4-BE49-F238E27FC236}">
                  <a16:creationId xmlns:a16="http://schemas.microsoft.com/office/drawing/2014/main" id="{C1A6CDC5-AA70-7441-B985-4F40C6C60807}"/>
                </a:ext>
              </a:extLst>
            </p:cNvPr>
            <p:cNvSpPr/>
            <p:nvPr/>
          </p:nvSpPr>
          <p:spPr>
            <a:xfrm>
              <a:off x="2511778" y="3048000"/>
              <a:ext cx="1909703" cy="2097852"/>
            </a:xfrm>
            <a:custGeom>
              <a:avLst/>
              <a:gdLst>
                <a:gd name="connsiteX0" fmla="*/ 0 w 1627481"/>
                <a:gd name="connsiteY0" fmla="*/ 1947333 h 2097852"/>
                <a:gd name="connsiteX1" fmla="*/ 1627481 w 1627481"/>
                <a:gd name="connsiteY1" fmla="*/ 2097852 h 2097852"/>
                <a:gd name="connsiteX2" fmla="*/ 968963 w 1627481"/>
                <a:gd name="connsiteY2" fmla="*/ 28222 h 2097852"/>
                <a:gd name="connsiteX3" fmla="*/ 338667 w 1627481"/>
                <a:gd name="connsiteY3" fmla="*/ 0 h 2097852"/>
                <a:gd name="connsiteX4" fmla="*/ 0 w 1627481"/>
                <a:gd name="connsiteY4" fmla="*/ 1947333 h 209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81" h="2097852">
                  <a:moveTo>
                    <a:pt x="0" y="1947333"/>
                  </a:moveTo>
                  <a:lnTo>
                    <a:pt x="1627481" y="2097852"/>
                  </a:lnTo>
                  <a:lnTo>
                    <a:pt x="968963" y="28222"/>
                  </a:lnTo>
                  <a:lnTo>
                    <a:pt x="338667" y="0"/>
                  </a:lnTo>
                  <a:lnTo>
                    <a:pt x="0" y="1947333"/>
                  </a:lnTo>
                  <a:close/>
                </a:path>
              </a:pathLst>
            </a:custGeom>
            <a:solidFill>
              <a:srgbClr val="00FF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913" name="TextBox 28">
              <a:extLst>
                <a:ext uri="{FF2B5EF4-FFF2-40B4-BE49-F238E27FC236}">
                  <a16:creationId xmlns:a16="http://schemas.microsoft.com/office/drawing/2014/main" id="{6F5F022C-836B-2D4C-BAA3-3F300BB87845}"/>
                </a:ext>
              </a:extLst>
            </p:cNvPr>
            <p:cNvSpPr txBox="1">
              <a:spLocks noChangeArrowheads="1"/>
            </p:cNvSpPr>
            <p:nvPr/>
          </p:nvSpPr>
          <p:spPr bwMode="auto">
            <a:xfrm>
              <a:off x="2882049" y="4318000"/>
              <a:ext cx="1266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most of phase space</a:t>
              </a:r>
            </a:p>
          </p:txBody>
        </p:sp>
      </p:grpSp>
      <p:sp>
        <p:nvSpPr>
          <p:cNvPr id="36" name="TextBox 35">
            <a:extLst>
              <a:ext uri="{FF2B5EF4-FFF2-40B4-BE49-F238E27FC236}">
                <a16:creationId xmlns:a16="http://schemas.microsoft.com/office/drawing/2014/main" id="{EB6BD34C-1F3E-7B48-B417-EE606FD8210B}"/>
              </a:ext>
            </a:extLst>
          </p:cNvPr>
          <p:cNvSpPr txBox="1">
            <a:spLocks noChangeArrowheads="1"/>
          </p:cNvSpPr>
          <p:nvPr/>
        </p:nvSpPr>
        <p:spPr bwMode="auto">
          <a:xfrm>
            <a:off x="3490913" y="5295900"/>
            <a:ext cx="29908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latin typeface="Times" pitchFamily="2" charset="0"/>
              </a:rPr>
              <a:t>Impossible</a:t>
            </a:r>
            <a:endParaRPr lang="en-US" altLang="en-US">
              <a:latin typeface="Times" pitchFamily="2" charset="0"/>
            </a:endParaRPr>
          </a:p>
          <a:p>
            <a:pPr algn="ctr" eaLnBrk="1" hangingPunct="1"/>
            <a:r>
              <a:rPr lang="en-US" altLang="en-US">
                <a:latin typeface="Times" pitchFamily="2" charset="0"/>
              </a:rPr>
              <a:t>in Hamiltonian mechanics</a:t>
            </a:r>
          </a:p>
        </p:txBody>
      </p:sp>
      <p:grpSp>
        <p:nvGrpSpPr>
          <p:cNvPr id="44" name="Group 43">
            <a:extLst>
              <a:ext uri="{FF2B5EF4-FFF2-40B4-BE49-F238E27FC236}">
                <a16:creationId xmlns:a16="http://schemas.microsoft.com/office/drawing/2014/main" id="{CDF77620-9C0E-334A-B75A-201F080AB7FE}"/>
              </a:ext>
            </a:extLst>
          </p:cNvPr>
          <p:cNvGrpSpPr>
            <a:grpSpLocks/>
          </p:cNvGrpSpPr>
          <p:nvPr/>
        </p:nvGrpSpPr>
        <p:grpSpPr bwMode="auto">
          <a:xfrm>
            <a:off x="4383088" y="2963863"/>
            <a:ext cx="3114675" cy="2155825"/>
            <a:chOff x="4383851" y="2963333"/>
            <a:chExt cx="3113852" cy="2155813"/>
          </a:xfrm>
        </p:grpSpPr>
        <p:sp>
          <p:nvSpPr>
            <p:cNvPr id="31" name="Right Arrow 30">
              <a:extLst>
                <a:ext uri="{FF2B5EF4-FFF2-40B4-BE49-F238E27FC236}">
                  <a16:creationId xmlns:a16="http://schemas.microsoft.com/office/drawing/2014/main" id="{131BDF5A-0EAC-8C4E-8EAD-05BBD280D8E1}"/>
                </a:ext>
              </a:extLst>
            </p:cNvPr>
            <p:cNvSpPr/>
            <p:nvPr/>
          </p:nvSpPr>
          <p:spPr bwMode="auto">
            <a:xfrm>
              <a:off x="4636196" y="4195226"/>
              <a:ext cx="726883" cy="30797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Freeform 32">
              <a:extLst>
                <a:ext uri="{FF2B5EF4-FFF2-40B4-BE49-F238E27FC236}">
                  <a16:creationId xmlns:a16="http://schemas.microsoft.com/office/drawing/2014/main" id="{CB78BA89-BA97-9341-841C-5A9BDE793012}"/>
                </a:ext>
              </a:extLst>
            </p:cNvPr>
            <p:cNvSpPr/>
            <p:nvPr/>
          </p:nvSpPr>
          <p:spPr>
            <a:xfrm flipH="1">
              <a:off x="5588445" y="2963333"/>
              <a:ext cx="1909258" cy="2097075"/>
            </a:xfrm>
            <a:custGeom>
              <a:avLst/>
              <a:gdLst>
                <a:gd name="connsiteX0" fmla="*/ 0 w 1627481"/>
                <a:gd name="connsiteY0" fmla="*/ 1947333 h 2097852"/>
                <a:gd name="connsiteX1" fmla="*/ 1627481 w 1627481"/>
                <a:gd name="connsiteY1" fmla="*/ 2097852 h 2097852"/>
                <a:gd name="connsiteX2" fmla="*/ 968963 w 1627481"/>
                <a:gd name="connsiteY2" fmla="*/ 28222 h 2097852"/>
                <a:gd name="connsiteX3" fmla="*/ 338667 w 1627481"/>
                <a:gd name="connsiteY3" fmla="*/ 0 h 2097852"/>
                <a:gd name="connsiteX4" fmla="*/ 0 w 1627481"/>
                <a:gd name="connsiteY4" fmla="*/ 1947333 h 209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81" h="2097852">
                  <a:moveTo>
                    <a:pt x="0" y="1947333"/>
                  </a:moveTo>
                  <a:lnTo>
                    <a:pt x="1627481" y="2097852"/>
                  </a:lnTo>
                  <a:lnTo>
                    <a:pt x="968963" y="28222"/>
                  </a:lnTo>
                  <a:lnTo>
                    <a:pt x="338667" y="0"/>
                  </a:lnTo>
                  <a:lnTo>
                    <a:pt x="0" y="1947333"/>
                  </a:lnTo>
                  <a:close/>
                </a:path>
              </a:pathLst>
            </a:custGeom>
            <a:solidFill>
              <a:srgbClr val="00FF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910" name="TextBox 29">
              <a:extLst>
                <a:ext uri="{FF2B5EF4-FFF2-40B4-BE49-F238E27FC236}">
                  <a16:creationId xmlns:a16="http://schemas.microsoft.com/office/drawing/2014/main" id="{FCF825AC-1738-2C48-99BA-E4F92811AEFE}"/>
                </a:ext>
              </a:extLst>
            </p:cNvPr>
            <p:cNvSpPr txBox="1">
              <a:spLocks noChangeArrowheads="1"/>
            </p:cNvSpPr>
            <p:nvPr/>
          </p:nvSpPr>
          <p:spPr bwMode="auto">
            <a:xfrm>
              <a:off x="5701894" y="4318000"/>
              <a:ext cx="1729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 tiny part of phase space</a:t>
              </a:r>
              <a:endParaRPr lang="en-US" altLang="en-US">
                <a:latin typeface="Times" pitchFamily="2" charset="0"/>
              </a:endParaRPr>
            </a:p>
          </p:txBody>
        </p:sp>
        <p:sp>
          <p:nvSpPr>
            <p:cNvPr id="37911" name="TextBox 36">
              <a:extLst>
                <a:ext uri="{FF2B5EF4-FFF2-40B4-BE49-F238E27FC236}">
                  <a16:creationId xmlns:a16="http://schemas.microsoft.com/office/drawing/2014/main" id="{19CFB8D2-5A94-C14A-B589-A09301EB9FAD}"/>
                </a:ext>
              </a:extLst>
            </p:cNvPr>
            <p:cNvSpPr txBox="1">
              <a:spLocks noChangeArrowheads="1"/>
            </p:cNvSpPr>
            <p:nvPr/>
          </p:nvSpPr>
          <p:spPr bwMode="auto">
            <a:xfrm>
              <a:off x="4383851" y="4534370"/>
              <a:ext cx="116651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latin typeface="Times" pitchFamily="2" charset="0"/>
                </a:rPr>
                <a:t>compressed to</a:t>
              </a:r>
            </a:p>
          </p:txBody>
        </p:sp>
      </p:grpSp>
      <p:grpSp>
        <p:nvGrpSpPr>
          <p:cNvPr id="45" name="Group 44">
            <a:extLst>
              <a:ext uri="{FF2B5EF4-FFF2-40B4-BE49-F238E27FC236}">
                <a16:creationId xmlns:a16="http://schemas.microsoft.com/office/drawing/2014/main" id="{5D374B3B-1E25-2A47-B116-E60915134569}"/>
              </a:ext>
            </a:extLst>
          </p:cNvPr>
          <p:cNvGrpSpPr>
            <a:grpSpLocks/>
          </p:cNvGrpSpPr>
          <p:nvPr/>
        </p:nvGrpSpPr>
        <p:grpSpPr bwMode="auto">
          <a:xfrm>
            <a:off x="215900" y="4138613"/>
            <a:ext cx="2259013" cy="2198687"/>
            <a:chOff x="216372" y="4139259"/>
            <a:chExt cx="2257778" cy="2197515"/>
          </a:xfrm>
        </p:grpSpPr>
        <p:sp>
          <p:nvSpPr>
            <p:cNvPr id="40" name="Freeform 39">
              <a:extLst>
                <a:ext uri="{FF2B5EF4-FFF2-40B4-BE49-F238E27FC236}">
                  <a16:creationId xmlns:a16="http://schemas.microsoft.com/office/drawing/2014/main" id="{A4A85E6B-274C-C547-8C4A-F2CD07C74154}"/>
                </a:ext>
              </a:extLst>
            </p:cNvPr>
            <p:cNvSpPr/>
            <p:nvPr/>
          </p:nvSpPr>
          <p:spPr>
            <a:xfrm>
              <a:off x="283011" y="4440723"/>
              <a:ext cx="1664378" cy="1872251"/>
            </a:xfrm>
            <a:custGeom>
              <a:avLst/>
              <a:gdLst>
                <a:gd name="connsiteX0" fmla="*/ 65852 w 1542815"/>
                <a:gd name="connsiteY0" fmla="*/ 0 h 1872074"/>
                <a:gd name="connsiteX1" fmla="*/ 1542815 w 1542815"/>
                <a:gd name="connsiteY1" fmla="*/ 150519 h 1872074"/>
                <a:gd name="connsiteX2" fmla="*/ 1533408 w 1542815"/>
                <a:gd name="connsiteY2" fmla="*/ 1872074 h 1872074"/>
                <a:gd name="connsiteX3" fmla="*/ 0 w 1542815"/>
                <a:gd name="connsiteY3" fmla="*/ 1787408 h 1872074"/>
                <a:gd name="connsiteX4" fmla="*/ 65852 w 1542815"/>
                <a:gd name="connsiteY4" fmla="*/ 0 h 1872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815" h="1872074">
                  <a:moveTo>
                    <a:pt x="65852" y="0"/>
                  </a:moveTo>
                  <a:lnTo>
                    <a:pt x="1542815" y="150519"/>
                  </a:lnTo>
                  <a:cubicBezTo>
                    <a:pt x="1539679" y="724371"/>
                    <a:pt x="1536544" y="1298222"/>
                    <a:pt x="1533408" y="1872074"/>
                  </a:cubicBezTo>
                  <a:lnTo>
                    <a:pt x="0" y="1787408"/>
                  </a:lnTo>
                  <a:lnTo>
                    <a:pt x="6585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7906" name="TextBox 37">
              <a:extLst>
                <a:ext uri="{FF2B5EF4-FFF2-40B4-BE49-F238E27FC236}">
                  <a16:creationId xmlns:a16="http://schemas.microsoft.com/office/drawing/2014/main" id="{1F520BF3-38BE-CD46-B261-9C005D016EBA}"/>
                </a:ext>
              </a:extLst>
            </p:cNvPr>
            <p:cNvSpPr txBox="1">
              <a:spLocks noChangeArrowheads="1"/>
            </p:cNvSpPr>
            <p:nvPr/>
          </p:nvSpPr>
          <p:spPr bwMode="auto">
            <a:xfrm>
              <a:off x="216372" y="5136445"/>
              <a:ext cx="22577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Quantum demon violates quantum analog of Liouville theorem.</a:t>
              </a:r>
            </a:p>
          </p:txBody>
        </p:sp>
        <p:sp>
          <p:nvSpPr>
            <p:cNvPr id="37907" name="TextBox 38">
              <a:extLst>
                <a:ext uri="{FF2B5EF4-FFF2-40B4-BE49-F238E27FC236}">
                  <a16:creationId xmlns:a16="http://schemas.microsoft.com/office/drawing/2014/main" id="{9F3C6BAF-FAC1-D749-BB33-FCCE7B162F81}"/>
                </a:ext>
              </a:extLst>
            </p:cNvPr>
            <p:cNvSpPr txBox="1">
              <a:spLocks noChangeArrowheads="1"/>
            </p:cNvSpPr>
            <p:nvPr/>
          </p:nvSpPr>
          <p:spPr bwMode="auto">
            <a:xfrm>
              <a:off x="555036" y="4139259"/>
              <a:ext cx="7403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6000">
                  <a:latin typeface="Times" pitchFamily="2" charset="0"/>
                </a:rPr>
                <a:t>ψ</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9A80791-4485-0A44-B24B-2528BDAA8555}"/>
              </a:ext>
            </a:extLst>
          </p:cNvPr>
          <p:cNvSpPr/>
          <p:nvPr/>
        </p:nvSpPr>
        <p:spPr>
          <a:xfrm>
            <a:off x="1181100" y="782638"/>
            <a:ext cx="6570663" cy="5121275"/>
          </a:xfrm>
          <a:custGeom>
            <a:avLst/>
            <a:gdLst>
              <a:gd name="connsiteX0" fmla="*/ 2860842 w 6570579"/>
              <a:gd name="connsiteY0" fmla="*/ 0 h 4765842"/>
              <a:gd name="connsiteX1" fmla="*/ 6570579 w 6570579"/>
              <a:gd name="connsiteY1" fmla="*/ 1757947 h 4765842"/>
              <a:gd name="connsiteX2" fmla="*/ 4424947 w 6570579"/>
              <a:gd name="connsiteY2" fmla="*/ 4765842 h 4765842"/>
              <a:gd name="connsiteX3" fmla="*/ 0 w 6570579"/>
              <a:gd name="connsiteY3" fmla="*/ 3482474 h 4765842"/>
              <a:gd name="connsiteX4" fmla="*/ 2860842 w 6570579"/>
              <a:gd name="connsiteY4" fmla="*/ 0 h 476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79" h="4765842">
                <a:moveTo>
                  <a:pt x="2860842" y="0"/>
                </a:moveTo>
                <a:lnTo>
                  <a:pt x="6570579" y="1757947"/>
                </a:lnTo>
                <a:lnTo>
                  <a:pt x="4424947" y="4765842"/>
                </a:lnTo>
                <a:lnTo>
                  <a:pt x="0" y="3482474"/>
                </a:lnTo>
                <a:lnTo>
                  <a:pt x="286084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4" name="Title 1">
            <a:extLst>
              <a:ext uri="{FF2B5EF4-FFF2-40B4-BE49-F238E27FC236}">
                <a16:creationId xmlns:a16="http://schemas.microsoft.com/office/drawing/2014/main" id="{F2157BBA-5F45-D645-8C07-944F74B259B1}"/>
              </a:ext>
            </a:extLst>
          </p:cNvPr>
          <p:cNvSpPr>
            <a:spLocks noGrp="1"/>
          </p:cNvSpPr>
          <p:nvPr>
            <p:ph type="title"/>
          </p:nvPr>
        </p:nvSpPr>
        <p:spPr>
          <a:xfrm>
            <a:off x="463550" y="2474913"/>
            <a:ext cx="8229600" cy="1143000"/>
          </a:xfrm>
        </p:spPr>
        <p:txBody>
          <a:bodyPr/>
          <a:lstStyle/>
          <a:p>
            <a:r>
              <a:rPr lang="en-US" altLang="en-US" sz="9600">
                <a:latin typeface="Times" pitchFamily="2" charset="0"/>
                <a:ea typeface="ＭＳ Ｐゴシック" panose="020B0600070205080204" pitchFamily="34" charset="-128"/>
              </a:rPr>
              <a:t>Conclusion</a:t>
            </a:r>
          </a:p>
        </p:txBody>
      </p:sp>
      <p:sp>
        <p:nvSpPr>
          <p:cNvPr id="38915" name="Content Placeholder 2">
            <a:extLst>
              <a:ext uri="{FF2B5EF4-FFF2-40B4-BE49-F238E27FC236}">
                <a16:creationId xmlns:a16="http://schemas.microsoft.com/office/drawing/2014/main" id="{2B3FF49E-7B8C-4049-AFFE-D9286F1E180F}"/>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4BAA5047-6CB9-274A-80AA-06AC9E37BD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3E53F8-59D5-3348-9E2C-1CF9DF8B271B}" type="slidenum">
              <a:rPr lang="en-US" altLang="en-US" sz="1200">
                <a:solidFill>
                  <a:srgbClr val="898989"/>
                </a:solidFill>
                <a:latin typeface="Calibri" panose="020F0502020204030204" pitchFamily="34" charset="0"/>
              </a:rPr>
              <a:pPr eaLnBrk="1" hangingPunct="1"/>
              <a:t>23</a:t>
            </a:fld>
            <a:endParaRPr lang="en-US" altLang="en-US" sz="1200">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F744D7C-AAF0-E641-BE4C-C0A75533FB77}"/>
              </a:ext>
            </a:extLst>
          </p:cNvPr>
          <p:cNvSpPr/>
          <p:nvPr/>
        </p:nvSpPr>
        <p:spPr>
          <a:xfrm>
            <a:off x="668338" y="1562100"/>
            <a:ext cx="7996237" cy="781050"/>
          </a:xfrm>
          <a:custGeom>
            <a:avLst/>
            <a:gdLst>
              <a:gd name="connsiteX0" fmla="*/ 131703 w 7996296"/>
              <a:gd name="connsiteY0" fmla="*/ 28222 h 780815"/>
              <a:gd name="connsiteX1" fmla="*/ 7996296 w 7996296"/>
              <a:gd name="connsiteY1" fmla="*/ 0 h 780815"/>
              <a:gd name="connsiteX2" fmla="*/ 7949259 w 7996296"/>
              <a:gd name="connsiteY2" fmla="*/ 724371 h 780815"/>
              <a:gd name="connsiteX3" fmla="*/ 0 w 7996296"/>
              <a:gd name="connsiteY3" fmla="*/ 780815 h 780815"/>
              <a:gd name="connsiteX4" fmla="*/ 131703 w 7996296"/>
              <a:gd name="connsiteY4" fmla="*/ 28222 h 78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296" h="780815">
                <a:moveTo>
                  <a:pt x="131703" y="28222"/>
                </a:moveTo>
                <a:lnTo>
                  <a:pt x="7996296" y="0"/>
                </a:lnTo>
                <a:lnTo>
                  <a:pt x="7949259" y="724371"/>
                </a:lnTo>
                <a:lnTo>
                  <a:pt x="0" y="780815"/>
                </a:lnTo>
                <a:lnTo>
                  <a:pt x="131703" y="28222"/>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938" name="Title 1">
            <a:extLst>
              <a:ext uri="{FF2B5EF4-FFF2-40B4-BE49-F238E27FC236}">
                <a16:creationId xmlns:a16="http://schemas.microsoft.com/office/drawing/2014/main" id="{F57E4175-A588-504B-B4FD-25AE4F8E300F}"/>
              </a:ext>
            </a:extLst>
          </p:cNvPr>
          <p:cNvSpPr>
            <a:spLocks noGrp="1"/>
          </p:cNvSpPr>
          <p:nvPr>
            <p:ph type="title"/>
          </p:nvPr>
        </p:nvSpPr>
        <p:spPr>
          <a:xfrm>
            <a:off x="2668588" y="0"/>
            <a:ext cx="3700462" cy="846138"/>
          </a:xfrm>
        </p:spPr>
        <p:txBody>
          <a:bodyPr/>
          <a:lstStyle/>
          <a:p>
            <a:r>
              <a:rPr lang="en-US" altLang="en-US">
                <a:latin typeface="Times" pitchFamily="2" charset="0"/>
                <a:ea typeface="ＭＳ Ｐゴシック" panose="020B0600070205080204" pitchFamily="34" charset="-128"/>
              </a:rPr>
              <a:t>The Eras</a:t>
            </a:r>
          </a:p>
        </p:txBody>
      </p:sp>
      <p:sp>
        <p:nvSpPr>
          <p:cNvPr id="39939" name="Content Placeholder 2">
            <a:extLst>
              <a:ext uri="{FF2B5EF4-FFF2-40B4-BE49-F238E27FC236}">
                <a16:creationId xmlns:a16="http://schemas.microsoft.com/office/drawing/2014/main" id="{225D553C-CCC1-7448-A9D6-60C5CACFAA40}"/>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39940" name="Slide Number Placeholder 3">
            <a:extLst>
              <a:ext uri="{FF2B5EF4-FFF2-40B4-BE49-F238E27FC236}">
                <a16:creationId xmlns:a16="http://schemas.microsoft.com/office/drawing/2014/main" id="{EF769F75-5539-6F48-991C-3CF985E419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C90E7AF-712A-FB44-B2A1-43275F62DE80}" type="slidenum">
              <a:rPr lang="en-US" altLang="en-US" sz="1200">
                <a:solidFill>
                  <a:srgbClr val="898989"/>
                </a:solidFill>
                <a:latin typeface="Calibri" panose="020F0502020204030204" pitchFamily="34" charset="0"/>
              </a:rPr>
              <a:pPr eaLnBrk="1" hangingPunct="1"/>
              <a:t>24</a:t>
            </a:fld>
            <a:endParaRPr lang="en-US" altLang="en-US" sz="1200">
              <a:solidFill>
                <a:srgbClr val="898989"/>
              </a:solidFill>
              <a:latin typeface="Calibri" panose="020F0502020204030204" pitchFamily="34" charset="0"/>
            </a:endParaRPr>
          </a:p>
        </p:txBody>
      </p:sp>
      <p:sp>
        <p:nvSpPr>
          <p:cNvPr id="39941" name="TextBox 4">
            <a:extLst>
              <a:ext uri="{FF2B5EF4-FFF2-40B4-BE49-F238E27FC236}">
                <a16:creationId xmlns:a16="http://schemas.microsoft.com/office/drawing/2014/main" id="{F2B09D1C-5E75-0644-A85E-D2AED32EA941}"/>
              </a:ext>
            </a:extLst>
          </p:cNvPr>
          <p:cNvSpPr txBox="1">
            <a:spLocks noChangeArrowheads="1"/>
          </p:cNvSpPr>
          <p:nvPr/>
        </p:nvSpPr>
        <p:spPr bwMode="auto">
          <a:xfrm>
            <a:off x="4976813" y="1449388"/>
            <a:ext cx="26971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Maxwell Era</a:t>
            </a:r>
          </a:p>
          <a:p>
            <a:pPr eaLnBrk="1" hangingPunct="1"/>
            <a:r>
              <a:rPr lang="en-US" altLang="en-US" sz="2800">
                <a:latin typeface="Times" pitchFamily="2" charset="0"/>
              </a:rPr>
              <a:t>1860-1905</a:t>
            </a:r>
          </a:p>
        </p:txBody>
      </p:sp>
      <p:pic>
        <p:nvPicPr>
          <p:cNvPr id="39942" name="Picture 9" descr="Adler_Originalfoto.png">
            <a:extLst>
              <a:ext uri="{FF2B5EF4-FFF2-40B4-BE49-F238E27FC236}">
                <a16:creationId xmlns:a16="http://schemas.microsoft.com/office/drawing/2014/main" id="{D520C8E6-B7C6-444F-A81B-2491CABA25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035050"/>
            <a:ext cx="230822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703538FD-CDE9-204C-92B7-9EA267BAC54C}"/>
              </a:ext>
            </a:extLst>
          </p:cNvPr>
          <p:cNvGrpSpPr>
            <a:grpSpLocks/>
          </p:cNvGrpSpPr>
          <p:nvPr/>
        </p:nvGrpSpPr>
        <p:grpSpPr bwMode="auto">
          <a:xfrm>
            <a:off x="950913" y="2511425"/>
            <a:ext cx="6829425" cy="1177925"/>
            <a:chOff x="950150" y="2511777"/>
            <a:chExt cx="6830166" cy="1177337"/>
          </a:xfrm>
        </p:grpSpPr>
        <p:sp>
          <p:nvSpPr>
            <p:cNvPr id="39951" name="TextBox 6">
              <a:extLst>
                <a:ext uri="{FF2B5EF4-FFF2-40B4-BE49-F238E27FC236}">
                  <a16:creationId xmlns:a16="http://schemas.microsoft.com/office/drawing/2014/main" id="{AC62D72B-33AC-E746-847F-093EBAC00679}"/>
                </a:ext>
              </a:extLst>
            </p:cNvPr>
            <p:cNvSpPr txBox="1">
              <a:spLocks noChangeArrowheads="1"/>
            </p:cNvSpPr>
            <p:nvPr/>
          </p:nvSpPr>
          <p:spPr bwMode="auto">
            <a:xfrm>
              <a:off x="950150" y="2549408"/>
              <a:ext cx="30572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Fluctuation Era</a:t>
              </a:r>
            </a:p>
            <a:p>
              <a:pPr eaLnBrk="1" hangingPunct="1"/>
              <a:r>
                <a:rPr lang="en-US" altLang="en-US" sz="2800">
                  <a:latin typeface="Times" pitchFamily="2" charset="0"/>
                </a:rPr>
                <a:t>1905-1929</a:t>
              </a:r>
            </a:p>
          </p:txBody>
        </p:sp>
        <p:pic>
          <p:nvPicPr>
            <p:cNvPr id="39952" name="Picture 13" descr="steam_engine_train2.png">
              <a:extLst>
                <a:ext uri="{FF2B5EF4-FFF2-40B4-BE49-F238E27FC236}">
                  <a16:creationId xmlns:a16="http://schemas.microsoft.com/office/drawing/2014/main" id="{AA643D77-D6EF-B242-9FAF-2FDF7ED498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2" y="2511777"/>
              <a:ext cx="2700314" cy="117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28AA2EE0-1C4C-B045-AEF5-62631B0426D9}"/>
              </a:ext>
            </a:extLst>
          </p:cNvPr>
          <p:cNvGrpSpPr>
            <a:grpSpLocks/>
          </p:cNvGrpSpPr>
          <p:nvPr/>
        </p:nvGrpSpPr>
        <p:grpSpPr bwMode="auto">
          <a:xfrm>
            <a:off x="488950" y="3292475"/>
            <a:ext cx="7996238" cy="1863725"/>
            <a:chOff x="489185" y="3292592"/>
            <a:chExt cx="7996296" cy="1863882"/>
          </a:xfrm>
        </p:grpSpPr>
        <p:sp>
          <p:nvSpPr>
            <p:cNvPr id="20" name="Freeform 19">
              <a:extLst>
                <a:ext uri="{FF2B5EF4-FFF2-40B4-BE49-F238E27FC236}">
                  <a16:creationId xmlns:a16="http://schemas.microsoft.com/office/drawing/2014/main" id="{3AACF26B-8A8E-9D43-8CB7-BB8887BA2E9B}"/>
                </a:ext>
              </a:extLst>
            </p:cNvPr>
            <p:cNvSpPr/>
            <p:nvPr/>
          </p:nvSpPr>
          <p:spPr>
            <a:xfrm>
              <a:off x="489185" y="4007027"/>
              <a:ext cx="7996296" cy="989096"/>
            </a:xfrm>
            <a:custGeom>
              <a:avLst/>
              <a:gdLst>
                <a:gd name="connsiteX0" fmla="*/ 131703 w 7996296"/>
                <a:gd name="connsiteY0" fmla="*/ 28222 h 780815"/>
                <a:gd name="connsiteX1" fmla="*/ 7996296 w 7996296"/>
                <a:gd name="connsiteY1" fmla="*/ 0 h 780815"/>
                <a:gd name="connsiteX2" fmla="*/ 7949259 w 7996296"/>
                <a:gd name="connsiteY2" fmla="*/ 724371 h 780815"/>
                <a:gd name="connsiteX3" fmla="*/ 0 w 7996296"/>
                <a:gd name="connsiteY3" fmla="*/ 780815 h 780815"/>
                <a:gd name="connsiteX4" fmla="*/ 131703 w 7996296"/>
                <a:gd name="connsiteY4" fmla="*/ 28222 h 78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296" h="780815">
                  <a:moveTo>
                    <a:pt x="131703" y="28222"/>
                  </a:moveTo>
                  <a:lnTo>
                    <a:pt x="7996296" y="0"/>
                  </a:lnTo>
                  <a:lnTo>
                    <a:pt x="7949259" y="724371"/>
                  </a:lnTo>
                  <a:lnTo>
                    <a:pt x="0" y="780815"/>
                  </a:lnTo>
                  <a:lnTo>
                    <a:pt x="131703" y="28222"/>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9949" name="TextBox 5">
              <a:extLst>
                <a:ext uri="{FF2B5EF4-FFF2-40B4-BE49-F238E27FC236}">
                  <a16:creationId xmlns:a16="http://schemas.microsoft.com/office/drawing/2014/main" id="{C8EAB122-E595-0C4B-B7AE-283A5CD4D0C1}"/>
                </a:ext>
              </a:extLst>
            </p:cNvPr>
            <p:cNvSpPr txBox="1">
              <a:spLocks noChangeArrowheads="1"/>
            </p:cNvSpPr>
            <p:nvPr/>
          </p:nvSpPr>
          <p:spPr bwMode="auto">
            <a:xfrm>
              <a:off x="5023557" y="4111036"/>
              <a:ext cx="31357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Information Era</a:t>
              </a:r>
            </a:p>
            <a:p>
              <a:pPr eaLnBrk="1" hangingPunct="1"/>
              <a:r>
                <a:rPr lang="en-US" altLang="en-US" sz="2800">
                  <a:latin typeface="Times" pitchFamily="2" charset="0"/>
                </a:rPr>
                <a:t>1929-1980</a:t>
              </a:r>
            </a:p>
          </p:txBody>
        </p:sp>
        <p:pic>
          <p:nvPicPr>
            <p:cNvPr id="39950" name="Picture 15" descr="vo151ima.png">
              <a:extLst>
                <a:ext uri="{FF2B5EF4-FFF2-40B4-BE49-F238E27FC236}">
                  <a16:creationId xmlns:a16="http://schemas.microsoft.com/office/drawing/2014/main" id="{9075492D-593C-394D-91FD-1420C80709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3409" y="3292592"/>
              <a:ext cx="2411492" cy="186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972C8993-A33E-F348-86F1-B522E50A0755}"/>
              </a:ext>
            </a:extLst>
          </p:cNvPr>
          <p:cNvGrpSpPr>
            <a:grpSpLocks/>
          </p:cNvGrpSpPr>
          <p:nvPr/>
        </p:nvGrpSpPr>
        <p:grpSpPr bwMode="auto">
          <a:xfrm>
            <a:off x="1119188" y="5118100"/>
            <a:ext cx="6189662" cy="1636713"/>
            <a:chOff x="1119482" y="5118569"/>
            <a:chExt cx="6190074" cy="1635949"/>
          </a:xfrm>
        </p:grpSpPr>
        <p:sp>
          <p:nvSpPr>
            <p:cNvPr id="39946" name="TextBox 7">
              <a:extLst>
                <a:ext uri="{FF2B5EF4-FFF2-40B4-BE49-F238E27FC236}">
                  <a16:creationId xmlns:a16="http://schemas.microsoft.com/office/drawing/2014/main" id="{EFAF930D-BCF8-1645-AF92-3B061BA41BE2}"/>
                </a:ext>
              </a:extLst>
            </p:cNvPr>
            <p:cNvSpPr txBox="1">
              <a:spLocks noChangeArrowheads="1"/>
            </p:cNvSpPr>
            <p:nvPr/>
          </p:nvSpPr>
          <p:spPr bwMode="auto">
            <a:xfrm>
              <a:off x="1119482" y="5437481"/>
              <a:ext cx="32958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 Computation Era</a:t>
              </a:r>
            </a:p>
            <a:p>
              <a:pPr eaLnBrk="1" hangingPunct="1"/>
              <a:r>
                <a:rPr lang="en-US" altLang="en-US" sz="2800">
                  <a:latin typeface="Times" pitchFamily="2" charset="0"/>
                </a:rPr>
                <a:t>1980 - </a:t>
              </a:r>
            </a:p>
          </p:txBody>
        </p:sp>
        <p:pic>
          <p:nvPicPr>
            <p:cNvPr id="39947" name="Picture 17" descr="Train_wreck_at_Montparnasse_1895.jpg">
              <a:extLst>
                <a:ext uri="{FF2B5EF4-FFF2-40B4-BE49-F238E27FC236}">
                  <a16:creationId xmlns:a16="http://schemas.microsoft.com/office/drawing/2014/main" id="{B5E84B24-76C5-6340-8687-F8CF5A4624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8814" y="5118569"/>
              <a:ext cx="2210742" cy="163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0DD9AAA-B07D-5940-81FD-6F95FD90C1DA}"/>
              </a:ext>
            </a:extLst>
          </p:cNvPr>
          <p:cNvSpPr>
            <a:spLocks noGrp="1"/>
          </p:cNvSpPr>
          <p:nvPr>
            <p:ph type="title"/>
          </p:nvPr>
        </p:nvSpPr>
        <p:spPr>
          <a:xfrm>
            <a:off x="1677988" y="1374775"/>
            <a:ext cx="5849937" cy="2463800"/>
          </a:xfrm>
        </p:spPr>
        <p:txBody>
          <a:bodyPr>
            <a:normAutofit fontScale="90000"/>
          </a:bodyPr>
          <a:lstStyle/>
          <a:p>
            <a:pPr>
              <a:defRPr/>
            </a:pPr>
            <a:r>
              <a:rPr lang="en-US" sz="19900">
                <a:latin typeface="Times" charset="0"/>
                <a:ea typeface="ＭＳ Ｐゴシック" charset="0"/>
                <a:cs typeface="Times" charset="0"/>
              </a:rPr>
              <a:t>Read</a:t>
            </a:r>
          </a:p>
        </p:txBody>
      </p:sp>
      <p:sp>
        <p:nvSpPr>
          <p:cNvPr id="40962" name="Content Placeholder 2">
            <a:extLst>
              <a:ext uri="{FF2B5EF4-FFF2-40B4-BE49-F238E27FC236}">
                <a16:creationId xmlns:a16="http://schemas.microsoft.com/office/drawing/2014/main" id="{7D287984-D5FD-9748-9E10-A5C5F6A58B71}"/>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40963" name="Slide Number Placeholder 3">
            <a:extLst>
              <a:ext uri="{FF2B5EF4-FFF2-40B4-BE49-F238E27FC236}">
                <a16:creationId xmlns:a16="http://schemas.microsoft.com/office/drawing/2014/main" id="{DC88EB1E-F383-804E-A4F2-0B410DF4E3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6C123CB-7E27-0345-8F4C-6EFA3C7AB15F}" type="slidenum">
              <a:rPr lang="en-US" altLang="en-US" sz="1200">
                <a:solidFill>
                  <a:srgbClr val="898989"/>
                </a:solidFill>
                <a:latin typeface="Times" pitchFamily="2" charset="0"/>
              </a:rPr>
              <a:pPr eaLnBrk="1" hangingPunct="1"/>
              <a:t>25</a:t>
            </a:fld>
            <a:endParaRPr lang="en-US" altLang="en-US" sz="1200">
              <a:solidFill>
                <a:srgbClr val="898989"/>
              </a:solidFill>
              <a:latin typeface="Times" pitchFamily="2" charset="0"/>
            </a:endParaRPr>
          </a:p>
        </p:txBody>
      </p:sp>
      <p:pic>
        <p:nvPicPr>
          <p:cNvPr id="40964" name="Picture 4" descr="paper-boy.jpg">
            <a:extLst>
              <a:ext uri="{FF2B5EF4-FFF2-40B4-BE49-F238E27FC236}">
                <a16:creationId xmlns:a16="http://schemas.microsoft.com/office/drawing/2014/main" id="{A0AA43F0-143F-BE4D-B2A5-D50A58E23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755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paper-boy.jpg">
            <a:extLst>
              <a:ext uri="{FF2B5EF4-FFF2-40B4-BE49-F238E27FC236}">
                <a16:creationId xmlns:a16="http://schemas.microsoft.com/office/drawing/2014/main" id="{114DDF0D-6832-9A4D-96F3-5F66FBBDA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54300"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paper-boy.jpg">
            <a:extLst>
              <a:ext uri="{FF2B5EF4-FFF2-40B4-BE49-F238E27FC236}">
                <a16:creationId xmlns:a16="http://schemas.microsoft.com/office/drawing/2014/main" id="{30CCFCDE-25D4-3C49-8C4C-43FBA0BC0C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92638"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paper-boy.jpg">
            <a:extLst>
              <a:ext uri="{FF2B5EF4-FFF2-40B4-BE49-F238E27FC236}">
                <a16:creationId xmlns:a16="http://schemas.microsoft.com/office/drawing/2014/main" id="{CF4D3A3C-A085-3246-A0F8-F1454A0DB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30975" y="4727575"/>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D0F3B7E-C414-FE40-923C-059FCE35B809}"/>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41986" name="Content Placeholder 2">
            <a:extLst>
              <a:ext uri="{FF2B5EF4-FFF2-40B4-BE49-F238E27FC236}">
                <a16:creationId xmlns:a16="http://schemas.microsoft.com/office/drawing/2014/main" id="{02A383D2-6511-9440-9DA0-3D24D893F310}"/>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671EEE11-9DB7-3F48-A1FA-152F81B6F9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7792A4-3FA2-5B43-8BC7-553A4077FAF6}" type="slidenum">
              <a:rPr lang="en-US" altLang="en-US" sz="1200">
                <a:solidFill>
                  <a:srgbClr val="898989"/>
                </a:solidFill>
                <a:latin typeface="Calibri" panose="020F0502020204030204" pitchFamily="34" charset="0"/>
              </a:rPr>
              <a:pPr eaLnBrk="1" hangingPunct="1"/>
              <a:t>26</a:t>
            </a:fld>
            <a:endParaRPr lang="en-US" altLang="en-US" sz="1200">
              <a:solidFill>
                <a:srgbClr val="898989"/>
              </a:solidFill>
              <a:latin typeface="Calibri" panose="020F0502020204030204" pitchFamily="34" charset="0"/>
            </a:endParaRPr>
          </a:p>
        </p:txBody>
      </p:sp>
      <p:pic>
        <p:nvPicPr>
          <p:cNvPr id="5" name="Picture 4" descr="homepage.jpg">
            <a:extLst>
              <a:ext uri="{FF2B5EF4-FFF2-40B4-BE49-F238E27FC236}">
                <a16:creationId xmlns:a16="http://schemas.microsoft.com/office/drawing/2014/main" id="{58290E46-5BDA-F44A-935D-A75433B814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04800"/>
            <a:ext cx="6572250" cy="60706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5">
            <a:extLst>
              <a:ext uri="{FF2B5EF4-FFF2-40B4-BE49-F238E27FC236}">
                <a16:creationId xmlns:a16="http://schemas.microsoft.com/office/drawing/2014/main" id="{0D807FE7-E9EC-D84C-908A-6649CC2B8DBA}"/>
              </a:ext>
            </a:extLst>
          </p:cNvPr>
          <p:cNvSpPr/>
          <p:nvPr/>
        </p:nvSpPr>
        <p:spPr>
          <a:xfrm>
            <a:off x="4495800" y="1612900"/>
            <a:ext cx="3009900" cy="2120900"/>
          </a:xfrm>
          <a:prstGeom prst="leftArrow">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7" descr="MD Research.jpg">
            <a:extLst>
              <a:ext uri="{FF2B5EF4-FFF2-40B4-BE49-F238E27FC236}">
                <a16:creationId xmlns:a16="http://schemas.microsoft.com/office/drawing/2014/main" id="{6C594CAE-8493-0C47-9686-88CA32805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44463"/>
            <a:ext cx="5927725" cy="653415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AB726F97-0D70-314C-BEEF-E527F32CDBEC}"/>
              </a:ext>
            </a:extLst>
          </p:cNvPr>
          <p:cNvSpPr>
            <a:spLocks noGrp="1"/>
          </p:cNvSpPr>
          <p:nvPr>
            <p:ph idx="1"/>
          </p:nvPr>
        </p:nvSpPr>
        <p:spPr/>
        <p:txBody>
          <a:bodyPr/>
          <a:lstStyle/>
          <a:p>
            <a:pPr eaLnBrk="1" hangingPunct="1"/>
            <a:endParaRPr lang="en-US" altLang="en-US">
              <a:latin typeface="Times" pitchFamily="2" charset="0"/>
              <a:ea typeface="ＭＳ Ｐゴシック" panose="020B0600070205080204" pitchFamily="34" charset="-128"/>
            </a:endParaRPr>
          </a:p>
        </p:txBody>
      </p:sp>
      <p:sp>
        <p:nvSpPr>
          <p:cNvPr id="43010" name="Slide Number Placeholder 3">
            <a:extLst>
              <a:ext uri="{FF2B5EF4-FFF2-40B4-BE49-F238E27FC236}">
                <a16:creationId xmlns:a16="http://schemas.microsoft.com/office/drawing/2014/main" id="{301954D9-1B48-F247-8A28-830FC1D251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B368E9-588B-2247-A10C-77467152A81C}" type="slidenum">
              <a:rPr lang="en-US" altLang="en-US" sz="1200">
                <a:solidFill>
                  <a:srgbClr val="898989"/>
                </a:solidFill>
                <a:latin typeface="Calibri" panose="020F0502020204030204" pitchFamily="34" charset="0"/>
              </a:rPr>
              <a:pPr eaLnBrk="1" hangingPunct="1"/>
              <a:t>27</a:t>
            </a:fld>
            <a:endParaRPr lang="en-US" altLang="en-US" sz="1200">
              <a:solidFill>
                <a:srgbClr val="898989"/>
              </a:solidFill>
              <a:latin typeface="Calibri" panose="020F0502020204030204" pitchFamily="34" charset="0"/>
            </a:endParaRPr>
          </a:p>
        </p:txBody>
      </p:sp>
      <p:pic>
        <p:nvPicPr>
          <p:cNvPr id="43011" name="Picture 4" descr="590px-Punch_volume_1_cover_illustration_(1841).png">
            <a:extLst>
              <a:ext uri="{FF2B5EF4-FFF2-40B4-BE49-F238E27FC236}">
                <a16:creationId xmlns:a16="http://schemas.microsoft.com/office/drawing/2014/main" id="{2740BFA2-0568-F14C-AF85-0420F728D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300038"/>
            <a:ext cx="30384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4ae2a0361c312d0063485398d5d7fe0d.jpg">
            <a:extLst>
              <a:ext uri="{FF2B5EF4-FFF2-40B4-BE49-F238E27FC236}">
                <a16:creationId xmlns:a16="http://schemas.microsoft.com/office/drawing/2014/main" id="{CFEAF876-005B-4E4E-A8DB-890E91E8A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4346575"/>
            <a:ext cx="31845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itle 1">
            <a:extLst>
              <a:ext uri="{FF2B5EF4-FFF2-40B4-BE49-F238E27FC236}">
                <a16:creationId xmlns:a16="http://schemas.microsoft.com/office/drawing/2014/main" id="{AC9919A9-C7F7-294F-A62A-EB53C735FA82}"/>
              </a:ext>
            </a:extLst>
          </p:cNvPr>
          <p:cNvSpPr>
            <a:spLocks noGrp="1"/>
          </p:cNvSpPr>
          <p:nvPr>
            <p:ph type="title"/>
          </p:nvPr>
        </p:nvSpPr>
        <p:spPr>
          <a:xfrm>
            <a:off x="2060575" y="4976813"/>
            <a:ext cx="2887663" cy="1133475"/>
          </a:xfrm>
        </p:spPr>
        <p:txBody>
          <a:bodyPr/>
          <a:lstStyle/>
          <a:p>
            <a:pPr eaLnBrk="1" hangingPunct="1">
              <a:lnSpc>
                <a:spcPts val="5000"/>
              </a:lnSpc>
            </a:pPr>
            <a:r>
              <a:rPr lang="en-US" altLang="en-US" sz="6000">
                <a:solidFill>
                  <a:srgbClr val="262626"/>
                </a:solidFill>
                <a:latin typeface="Times" pitchFamily="2" charset="0"/>
                <a:ea typeface="ＭＳ Ｐゴシック" panose="020B0600070205080204" pitchFamily="34" charset="-128"/>
              </a:rPr>
              <a:t>The</a:t>
            </a:r>
            <a:br>
              <a:rPr lang="en-US" altLang="en-US" sz="4800">
                <a:solidFill>
                  <a:srgbClr val="262626"/>
                </a:solidFill>
                <a:latin typeface="Times" pitchFamily="2" charset="0"/>
                <a:ea typeface="ＭＳ Ｐゴシック" panose="020B0600070205080204" pitchFamily="34" charset="-128"/>
              </a:rPr>
            </a:br>
            <a:r>
              <a:rPr lang="en-US" altLang="en-US" sz="6000">
                <a:solidFill>
                  <a:srgbClr val="262626"/>
                </a:solidFill>
                <a:latin typeface="Times" pitchFamily="2" charset="0"/>
                <a:ea typeface="ＭＳ Ｐゴシック" panose="020B0600070205080204" pitchFamily="34" charset="-128"/>
              </a:rPr>
              <a:t>End</a:t>
            </a:r>
            <a:endParaRPr lang="en-US" altLang="en-US" sz="4000">
              <a:solidFill>
                <a:srgbClr val="262626"/>
              </a:solidFill>
              <a:latin typeface="Times" pitchFamily="2"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C720134-2BAB-D243-85F1-6AFC145EA632}"/>
              </a:ext>
            </a:extLst>
          </p:cNvPr>
          <p:cNvSpPr/>
          <p:nvPr/>
        </p:nvSpPr>
        <p:spPr>
          <a:xfrm flipV="1">
            <a:off x="2457450" y="199939"/>
            <a:ext cx="6195060" cy="5358384"/>
          </a:xfrm>
          <a:custGeom>
            <a:avLst/>
            <a:gdLst>
              <a:gd name="connsiteX0" fmla="*/ 3771900 w 5760720"/>
              <a:gd name="connsiteY0" fmla="*/ 0 h 4572000"/>
              <a:gd name="connsiteX1" fmla="*/ 5760720 w 5760720"/>
              <a:gd name="connsiteY1" fmla="*/ 1371600 h 4572000"/>
              <a:gd name="connsiteX2" fmla="*/ 3600450 w 5760720"/>
              <a:gd name="connsiteY2" fmla="*/ 4572000 h 4572000"/>
              <a:gd name="connsiteX3" fmla="*/ 0 w 5760720"/>
              <a:gd name="connsiteY3" fmla="*/ 3760470 h 4572000"/>
              <a:gd name="connsiteX4" fmla="*/ 3771900 w 5760720"/>
              <a:gd name="connsiteY4" fmla="*/ 0 h 4572000"/>
              <a:gd name="connsiteX0" fmla="*/ 4206240 w 6195060"/>
              <a:gd name="connsiteY0" fmla="*/ 0 h 4572000"/>
              <a:gd name="connsiteX1" fmla="*/ 6195060 w 6195060"/>
              <a:gd name="connsiteY1" fmla="*/ 1371600 h 4572000"/>
              <a:gd name="connsiteX2" fmla="*/ 4034790 w 6195060"/>
              <a:gd name="connsiteY2" fmla="*/ 4572000 h 4572000"/>
              <a:gd name="connsiteX3" fmla="*/ 0 w 6195060"/>
              <a:gd name="connsiteY3" fmla="*/ 2137410 h 4572000"/>
              <a:gd name="connsiteX4" fmla="*/ 4206240 w 6195060"/>
              <a:gd name="connsiteY4" fmla="*/ 0 h 4572000"/>
              <a:gd name="connsiteX0" fmla="*/ 4206240 w 6195060"/>
              <a:gd name="connsiteY0" fmla="*/ 0 h 5360670"/>
              <a:gd name="connsiteX1" fmla="*/ 6195060 w 6195060"/>
              <a:gd name="connsiteY1" fmla="*/ 1371600 h 5360670"/>
              <a:gd name="connsiteX2" fmla="*/ 3406140 w 6195060"/>
              <a:gd name="connsiteY2" fmla="*/ 5360670 h 5360670"/>
              <a:gd name="connsiteX3" fmla="*/ 0 w 6195060"/>
              <a:gd name="connsiteY3" fmla="*/ 2137410 h 5360670"/>
              <a:gd name="connsiteX4" fmla="*/ 4206240 w 6195060"/>
              <a:gd name="connsiteY4" fmla="*/ 0 h 536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5060" h="5360670">
                <a:moveTo>
                  <a:pt x="4206240" y="0"/>
                </a:moveTo>
                <a:lnTo>
                  <a:pt x="6195060" y="1371600"/>
                </a:lnTo>
                <a:lnTo>
                  <a:pt x="3406140" y="5360670"/>
                </a:lnTo>
                <a:lnTo>
                  <a:pt x="0" y="2137410"/>
                </a:lnTo>
                <a:lnTo>
                  <a:pt x="420624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07722-3D12-3943-AAC8-4666066B5C5A}"/>
              </a:ext>
            </a:extLst>
          </p:cNvPr>
          <p:cNvSpPr>
            <a:spLocks noGrp="1"/>
          </p:cNvSpPr>
          <p:nvPr>
            <p:ph type="title"/>
          </p:nvPr>
        </p:nvSpPr>
        <p:spPr>
          <a:xfrm>
            <a:off x="628650" y="2005966"/>
            <a:ext cx="6371590" cy="1423034"/>
          </a:xfrm>
        </p:spPr>
        <p:txBody>
          <a:bodyPr>
            <a:noAutofit/>
          </a:bodyPr>
          <a:lstStyle/>
          <a:p>
            <a:pPr algn="r"/>
            <a:r>
              <a:rPr lang="en-US" sz="9600" dirty="0"/>
              <a:t>APPENDIX</a:t>
            </a:r>
          </a:p>
        </p:txBody>
      </p:sp>
      <p:sp>
        <p:nvSpPr>
          <p:cNvPr id="3" name="Content Placeholder 2">
            <a:extLst>
              <a:ext uri="{FF2B5EF4-FFF2-40B4-BE49-F238E27FC236}">
                <a16:creationId xmlns:a16="http://schemas.microsoft.com/office/drawing/2014/main" id="{ED1B5BDA-092E-E24A-A053-D3AEC30BAA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EB9CA9-6150-7040-B406-51AECBD0F763}"/>
              </a:ext>
            </a:extLst>
          </p:cNvPr>
          <p:cNvSpPr>
            <a:spLocks noGrp="1"/>
          </p:cNvSpPr>
          <p:nvPr>
            <p:ph type="sldNum" sz="quarter" idx="12"/>
          </p:nvPr>
        </p:nvSpPr>
        <p:spPr/>
        <p:txBody>
          <a:bodyPr/>
          <a:lstStyle/>
          <a:p>
            <a:fld id="{D68108BF-9C13-2C41-9B1B-BB80E2977658}" type="slidenum">
              <a:rPr lang="en-US" smtClean="0"/>
              <a:t>28</a:t>
            </a:fld>
            <a:endParaRPr lang="en-US"/>
          </a:p>
        </p:txBody>
      </p:sp>
    </p:spTree>
    <p:extLst>
      <p:ext uri="{BB962C8B-B14F-4D97-AF65-F5344CB8AC3E}">
        <p14:creationId xmlns:p14="http://schemas.microsoft.com/office/powerpoint/2010/main" val="104601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C720134-2BAB-D243-85F1-6AFC145EA632}"/>
              </a:ext>
            </a:extLst>
          </p:cNvPr>
          <p:cNvSpPr/>
          <p:nvPr/>
        </p:nvSpPr>
        <p:spPr>
          <a:xfrm flipV="1">
            <a:off x="2457450" y="199939"/>
            <a:ext cx="6195060" cy="5358384"/>
          </a:xfrm>
          <a:custGeom>
            <a:avLst/>
            <a:gdLst>
              <a:gd name="connsiteX0" fmla="*/ 3771900 w 5760720"/>
              <a:gd name="connsiteY0" fmla="*/ 0 h 4572000"/>
              <a:gd name="connsiteX1" fmla="*/ 5760720 w 5760720"/>
              <a:gd name="connsiteY1" fmla="*/ 1371600 h 4572000"/>
              <a:gd name="connsiteX2" fmla="*/ 3600450 w 5760720"/>
              <a:gd name="connsiteY2" fmla="*/ 4572000 h 4572000"/>
              <a:gd name="connsiteX3" fmla="*/ 0 w 5760720"/>
              <a:gd name="connsiteY3" fmla="*/ 3760470 h 4572000"/>
              <a:gd name="connsiteX4" fmla="*/ 3771900 w 5760720"/>
              <a:gd name="connsiteY4" fmla="*/ 0 h 4572000"/>
              <a:gd name="connsiteX0" fmla="*/ 4206240 w 6195060"/>
              <a:gd name="connsiteY0" fmla="*/ 0 h 4572000"/>
              <a:gd name="connsiteX1" fmla="*/ 6195060 w 6195060"/>
              <a:gd name="connsiteY1" fmla="*/ 1371600 h 4572000"/>
              <a:gd name="connsiteX2" fmla="*/ 4034790 w 6195060"/>
              <a:gd name="connsiteY2" fmla="*/ 4572000 h 4572000"/>
              <a:gd name="connsiteX3" fmla="*/ 0 w 6195060"/>
              <a:gd name="connsiteY3" fmla="*/ 2137410 h 4572000"/>
              <a:gd name="connsiteX4" fmla="*/ 4206240 w 6195060"/>
              <a:gd name="connsiteY4" fmla="*/ 0 h 4572000"/>
              <a:gd name="connsiteX0" fmla="*/ 4206240 w 6195060"/>
              <a:gd name="connsiteY0" fmla="*/ 0 h 5360670"/>
              <a:gd name="connsiteX1" fmla="*/ 6195060 w 6195060"/>
              <a:gd name="connsiteY1" fmla="*/ 1371600 h 5360670"/>
              <a:gd name="connsiteX2" fmla="*/ 3406140 w 6195060"/>
              <a:gd name="connsiteY2" fmla="*/ 5360670 h 5360670"/>
              <a:gd name="connsiteX3" fmla="*/ 0 w 6195060"/>
              <a:gd name="connsiteY3" fmla="*/ 2137410 h 5360670"/>
              <a:gd name="connsiteX4" fmla="*/ 4206240 w 6195060"/>
              <a:gd name="connsiteY4" fmla="*/ 0 h 536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5060" h="5360670">
                <a:moveTo>
                  <a:pt x="4206240" y="0"/>
                </a:moveTo>
                <a:lnTo>
                  <a:pt x="6195060" y="1371600"/>
                </a:lnTo>
                <a:lnTo>
                  <a:pt x="3406140" y="5360670"/>
                </a:lnTo>
                <a:lnTo>
                  <a:pt x="0" y="2137410"/>
                </a:lnTo>
                <a:lnTo>
                  <a:pt x="420624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07722-3D12-3943-AAC8-4666066B5C5A}"/>
              </a:ext>
            </a:extLst>
          </p:cNvPr>
          <p:cNvSpPr>
            <a:spLocks noGrp="1"/>
          </p:cNvSpPr>
          <p:nvPr>
            <p:ph type="title"/>
          </p:nvPr>
        </p:nvSpPr>
        <p:spPr>
          <a:xfrm>
            <a:off x="628650" y="2005966"/>
            <a:ext cx="6371590" cy="1423034"/>
          </a:xfrm>
        </p:spPr>
        <p:txBody>
          <a:bodyPr>
            <a:noAutofit/>
          </a:bodyPr>
          <a:lstStyle/>
          <a:p>
            <a:pPr algn="r"/>
            <a:r>
              <a:rPr lang="en-US" sz="9600" dirty="0" err="1"/>
              <a:t>Landauer’s</a:t>
            </a:r>
            <a:r>
              <a:rPr lang="en-US" sz="9600" dirty="0"/>
              <a:t> Principle</a:t>
            </a:r>
          </a:p>
        </p:txBody>
      </p:sp>
      <p:sp>
        <p:nvSpPr>
          <p:cNvPr id="3" name="Content Placeholder 2">
            <a:extLst>
              <a:ext uri="{FF2B5EF4-FFF2-40B4-BE49-F238E27FC236}">
                <a16:creationId xmlns:a16="http://schemas.microsoft.com/office/drawing/2014/main" id="{ED1B5BDA-092E-E24A-A053-D3AEC30BAA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EB9CA9-6150-7040-B406-51AECBD0F763}"/>
              </a:ext>
            </a:extLst>
          </p:cNvPr>
          <p:cNvSpPr>
            <a:spLocks noGrp="1"/>
          </p:cNvSpPr>
          <p:nvPr>
            <p:ph type="sldNum" sz="quarter" idx="12"/>
          </p:nvPr>
        </p:nvSpPr>
        <p:spPr/>
        <p:txBody>
          <a:bodyPr/>
          <a:lstStyle/>
          <a:p>
            <a:fld id="{D68108BF-9C13-2C41-9B1B-BB80E2977658}" type="slidenum">
              <a:rPr lang="en-US" smtClean="0"/>
              <a:t>29</a:t>
            </a:fld>
            <a:endParaRPr lang="en-US"/>
          </a:p>
        </p:txBody>
      </p:sp>
    </p:spTree>
    <p:extLst>
      <p:ext uri="{BB962C8B-B14F-4D97-AF65-F5344CB8AC3E}">
        <p14:creationId xmlns:p14="http://schemas.microsoft.com/office/powerpoint/2010/main" val="208857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Maxwell_original_demon.png">
            <a:extLst>
              <a:ext uri="{FF2B5EF4-FFF2-40B4-BE49-F238E27FC236}">
                <a16:creationId xmlns:a16="http://schemas.microsoft.com/office/drawing/2014/main" id="{40D9E790-66D3-284E-8FA9-3C10D0899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387475"/>
            <a:ext cx="674370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a:extLst>
              <a:ext uri="{FF2B5EF4-FFF2-40B4-BE49-F238E27FC236}">
                <a16:creationId xmlns:a16="http://schemas.microsoft.com/office/drawing/2014/main" id="{386221AB-4746-E441-8440-485CF9E9AA3C}"/>
              </a:ext>
            </a:extLst>
          </p:cNvPr>
          <p:cNvSpPr>
            <a:spLocks noGrp="1"/>
          </p:cNvSpPr>
          <p:nvPr>
            <p:ph type="title"/>
          </p:nvPr>
        </p:nvSpPr>
        <p:spPr>
          <a:xfrm>
            <a:off x="457200" y="274638"/>
            <a:ext cx="8229600" cy="936625"/>
          </a:xfrm>
        </p:spPr>
        <p:txBody>
          <a:bodyPr/>
          <a:lstStyle/>
          <a:p>
            <a:pPr algn="l"/>
            <a:r>
              <a:rPr lang="en-US" altLang="en-US">
                <a:latin typeface="Times" pitchFamily="2" charset="0"/>
                <a:ea typeface="ＭＳ Ｐゴシック" panose="020B0600070205080204" pitchFamily="34" charset="-128"/>
              </a:rPr>
              <a:t>Maxwell</a:t>
            </a:r>
            <a:r>
              <a:rPr lang="en-US" altLang="ja-JP">
                <a:latin typeface="Times" pitchFamily="2" charset="0"/>
                <a:ea typeface="ＭＳ Ｐゴシック" panose="020B0600070205080204" pitchFamily="34" charset="-128"/>
              </a:rPr>
              <a:t>’s Proposal</a:t>
            </a:r>
            <a:endParaRPr lang="en-US" altLang="en-US">
              <a:latin typeface="Times" pitchFamily="2" charset="0"/>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4CC5DCAC-0143-2D42-8D93-E463EA05D68A}"/>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17412" name="Slide Number Placeholder 3">
            <a:extLst>
              <a:ext uri="{FF2B5EF4-FFF2-40B4-BE49-F238E27FC236}">
                <a16:creationId xmlns:a16="http://schemas.microsoft.com/office/drawing/2014/main" id="{945737B5-871A-3D40-9294-D3BBD7D980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821294A-B348-A045-BA68-325BA085A067}" type="slidenum">
              <a:rPr lang="en-US" altLang="en-US" sz="1200">
                <a:solidFill>
                  <a:srgbClr val="898989"/>
                </a:solidFill>
                <a:latin typeface="Calibri" panose="020F0502020204030204" pitchFamily="34" charset="0"/>
              </a:rPr>
              <a:pPr eaLnBrk="1" hangingPunct="1"/>
              <a:t>3</a:t>
            </a:fld>
            <a:endParaRPr lang="en-US" altLang="en-US" sz="1200">
              <a:solidFill>
                <a:srgbClr val="898989"/>
              </a:solidFill>
              <a:latin typeface="Calibri" panose="020F0502020204030204" pitchFamily="34" charset="0"/>
            </a:endParaRPr>
          </a:p>
        </p:txBody>
      </p:sp>
      <p:grpSp>
        <p:nvGrpSpPr>
          <p:cNvPr id="2" name="Group 10">
            <a:extLst>
              <a:ext uri="{FF2B5EF4-FFF2-40B4-BE49-F238E27FC236}">
                <a16:creationId xmlns:a16="http://schemas.microsoft.com/office/drawing/2014/main" id="{1E240E42-803F-9748-BF95-83350A18E53B}"/>
              </a:ext>
            </a:extLst>
          </p:cNvPr>
          <p:cNvGrpSpPr>
            <a:grpSpLocks/>
          </p:cNvGrpSpPr>
          <p:nvPr/>
        </p:nvGrpSpPr>
        <p:grpSpPr bwMode="auto">
          <a:xfrm>
            <a:off x="6540500" y="950913"/>
            <a:ext cx="2257425" cy="3786187"/>
            <a:chOff x="6540078" y="951466"/>
            <a:chExt cx="2258587" cy="3785652"/>
          </a:xfrm>
        </p:grpSpPr>
        <p:sp>
          <p:nvSpPr>
            <p:cNvPr id="9" name="Freeform 8">
              <a:extLst>
                <a:ext uri="{FF2B5EF4-FFF2-40B4-BE49-F238E27FC236}">
                  <a16:creationId xmlns:a16="http://schemas.microsoft.com/office/drawing/2014/main" id="{38488448-6F77-CD4F-AA31-2C4AC58E4B21}"/>
                </a:ext>
              </a:extLst>
            </p:cNvPr>
            <p:cNvSpPr/>
            <p:nvPr/>
          </p:nvSpPr>
          <p:spPr>
            <a:xfrm>
              <a:off x="6573433" y="2303825"/>
              <a:ext cx="1858331" cy="641259"/>
            </a:xfrm>
            <a:custGeom>
              <a:avLst/>
              <a:gdLst>
                <a:gd name="connsiteX0" fmla="*/ 85106 w 1859241"/>
                <a:gd name="connsiteY0" fmla="*/ 0 h 640100"/>
                <a:gd name="connsiteX1" fmla="*/ 137479 w 1859241"/>
                <a:gd name="connsiteY1" fmla="*/ 0 h 640100"/>
                <a:gd name="connsiteX2" fmla="*/ 1813415 w 1859241"/>
                <a:gd name="connsiteY2" fmla="*/ 19639 h 640100"/>
                <a:gd name="connsiteX3" fmla="*/ 1859241 w 1859241"/>
                <a:gd name="connsiteY3" fmla="*/ 484421 h 640100"/>
                <a:gd name="connsiteX4" fmla="*/ 0 w 1859241"/>
                <a:gd name="connsiteY4" fmla="*/ 484421 h 640100"/>
                <a:gd name="connsiteX5" fmla="*/ 85106 w 1859241"/>
                <a:gd name="connsiteY5" fmla="*/ 0 h 6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241" h="640100">
                  <a:moveTo>
                    <a:pt x="85106" y="0"/>
                  </a:moveTo>
                  <a:lnTo>
                    <a:pt x="137479" y="0"/>
                  </a:lnTo>
                  <a:lnTo>
                    <a:pt x="1813415" y="19639"/>
                  </a:lnTo>
                  <a:cubicBezTo>
                    <a:pt x="1828480" y="174587"/>
                    <a:pt x="1859241" y="640100"/>
                    <a:pt x="1859241" y="484421"/>
                  </a:cubicBezTo>
                  <a:lnTo>
                    <a:pt x="0" y="484421"/>
                  </a:lnTo>
                  <a:lnTo>
                    <a:pt x="85106" y="0"/>
                  </a:lnTo>
                  <a:close/>
                </a:path>
              </a:pathLst>
            </a:custGeom>
            <a:solidFill>
              <a:srgbClr val="FFC8C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eform 9">
              <a:extLst>
                <a:ext uri="{FF2B5EF4-FFF2-40B4-BE49-F238E27FC236}">
                  <a16:creationId xmlns:a16="http://schemas.microsoft.com/office/drawing/2014/main" id="{FED2AA95-A3C4-BA4C-BC15-E84674664B6E}"/>
                </a:ext>
              </a:extLst>
            </p:cNvPr>
            <p:cNvSpPr/>
            <p:nvPr/>
          </p:nvSpPr>
          <p:spPr>
            <a:xfrm flipV="1">
              <a:off x="6592493" y="3075241"/>
              <a:ext cx="2101343" cy="374597"/>
            </a:xfrm>
            <a:custGeom>
              <a:avLst/>
              <a:gdLst>
                <a:gd name="connsiteX0" fmla="*/ 85106 w 1859241"/>
                <a:gd name="connsiteY0" fmla="*/ 0 h 640100"/>
                <a:gd name="connsiteX1" fmla="*/ 137479 w 1859241"/>
                <a:gd name="connsiteY1" fmla="*/ 0 h 640100"/>
                <a:gd name="connsiteX2" fmla="*/ 1813415 w 1859241"/>
                <a:gd name="connsiteY2" fmla="*/ 19639 h 640100"/>
                <a:gd name="connsiteX3" fmla="*/ 1859241 w 1859241"/>
                <a:gd name="connsiteY3" fmla="*/ 484421 h 640100"/>
                <a:gd name="connsiteX4" fmla="*/ 0 w 1859241"/>
                <a:gd name="connsiteY4" fmla="*/ 484421 h 640100"/>
                <a:gd name="connsiteX5" fmla="*/ 85106 w 1859241"/>
                <a:gd name="connsiteY5" fmla="*/ 0 h 6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241" h="640100">
                  <a:moveTo>
                    <a:pt x="85106" y="0"/>
                  </a:moveTo>
                  <a:lnTo>
                    <a:pt x="137479" y="0"/>
                  </a:lnTo>
                  <a:lnTo>
                    <a:pt x="1813415" y="19639"/>
                  </a:lnTo>
                  <a:cubicBezTo>
                    <a:pt x="1828480" y="174587"/>
                    <a:pt x="1859241" y="640100"/>
                    <a:pt x="1859241" y="484421"/>
                  </a:cubicBezTo>
                  <a:lnTo>
                    <a:pt x="0" y="484421"/>
                  </a:lnTo>
                  <a:lnTo>
                    <a:pt x="85106" y="0"/>
                  </a:lnTo>
                  <a:close/>
                </a:path>
              </a:pathLst>
            </a:custGeom>
            <a:solidFill>
              <a:srgbClr val="C8C8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8" name="TextBox 6">
              <a:extLst>
                <a:ext uri="{FF2B5EF4-FFF2-40B4-BE49-F238E27FC236}">
                  <a16:creationId xmlns:a16="http://schemas.microsoft.com/office/drawing/2014/main" id="{2C6E27C1-4FE9-E944-9144-5A9C8C939527}"/>
                </a:ext>
              </a:extLst>
            </p:cNvPr>
            <p:cNvSpPr txBox="1">
              <a:spLocks noChangeArrowheads="1"/>
            </p:cNvSpPr>
            <p:nvPr/>
          </p:nvSpPr>
          <p:spPr bwMode="auto">
            <a:xfrm>
              <a:off x="6540078" y="951466"/>
              <a:ext cx="22585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2000">
                  <a:latin typeface="Times" pitchFamily="2" charset="0"/>
                </a:rPr>
                <a:t>“</a:t>
              </a:r>
              <a:r>
                <a:rPr lang="en-US" altLang="ja-JP" sz="2000">
                  <a:latin typeface="Times" pitchFamily="2" charset="0"/>
                </a:rPr>
                <a:t>He will thus, without expenditure of work,</a:t>
              </a:r>
            </a:p>
            <a:p>
              <a:pPr eaLnBrk="1" hangingPunct="1"/>
              <a:endParaRPr lang="en-US" altLang="en-US" sz="2000">
                <a:latin typeface="Times" pitchFamily="2" charset="0"/>
              </a:endParaRPr>
            </a:p>
            <a:p>
              <a:pPr eaLnBrk="1" hangingPunct="1"/>
              <a:r>
                <a:rPr lang="en-US" altLang="en-US" sz="2000">
                  <a:latin typeface="Times" pitchFamily="2" charset="0"/>
                </a:rPr>
                <a:t>raise the temperature of B</a:t>
              </a:r>
            </a:p>
            <a:p>
              <a:pPr eaLnBrk="1" hangingPunct="1"/>
              <a:endParaRPr lang="en-US" altLang="en-US" sz="2000">
                <a:latin typeface="Times" pitchFamily="2" charset="0"/>
              </a:endParaRPr>
            </a:p>
            <a:p>
              <a:pPr eaLnBrk="1" hangingPunct="1"/>
              <a:r>
                <a:rPr lang="en-US" altLang="en-US" sz="2000">
                  <a:latin typeface="Times" pitchFamily="2" charset="0"/>
                </a:rPr>
                <a:t>and lower that of A,</a:t>
              </a:r>
            </a:p>
            <a:p>
              <a:pPr eaLnBrk="1" hangingPunct="1"/>
              <a:endParaRPr lang="en-US" altLang="en-US" sz="2000">
                <a:latin typeface="Times" pitchFamily="2" charset="0"/>
              </a:endParaRPr>
            </a:p>
            <a:p>
              <a:pPr eaLnBrk="1" hangingPunct="1"/>
              <a:r>
                <a:rPr lang="en-US" altLang="en-US" sz="2000">
                  <a:latin typeface="Times" pitchFamily="2" charset="0"/>
                </a:rPr>
                <a:t>in contradiction to the second law of thermodynamics.</a:t>
              </a:r>
              <a:r>
                <a:rPr lang="ja-JP" altLang="en-US" sz="2000">
                  <a:latin typeface="Times" pitchFamily="2" charset="0"/>
                </a:rPr>
                <a:t>”</a:t>
              </a:r>
              <a:endParaRPr lang="en-US" altLang="en-US" sz="2000">
                <a:latin typeface="Times" pitchFamily="2" charset="0"/>
              </a:endParaRPr>
            </a:p>
          </p:txBody>
        </p:sp>
      </p:grpSp>
      <p:sp>
        <p:nvSpPr>
          <p:cNvPr id="17414" name="TextBox 10">
            <a:extLst>
              <a:ext uri="{FF2B5EF4-FFF2-40B4-BE49-F238E27FC236}">
                <a16:creationId xmlns:a16="http://schemas.microsoft.com/office/drawing/2014/main" id="{9D6B2E95-998C-0549-9711-CCEC778660BD}"/>
              </a:ext>
            </a:extLst>
          </p:cNvPr>
          <p:cNvSpPr txBox="1">
            <a:spLocks noChangeArrowheads="1"/>
          </p:cNvSpPr>
          <p:nvPr/>
        </p:nvSpPr>
        <p:spPr bwMode="auto">
          <a:xfrm>
            <a:off x="625475" y="2495550"/>
            <a:ext cx="145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air initially at</a:t>
            </a:r>
          </a:p>
          <a:p>
            <a:pPr eaLnBrk="1" hangingPunct="1"/>
            <a:r>
              <a:rPr lang="en-US" altLang="en-US" sz="1200">
                <a:latin typeface="Times" pitchFamily="2" charset="0"/>
              </a:rPr>
              <a:t>uniform temperature</a:t>
            </a:r>
          </a:p>
        </p:txBody>
      </p:sp>
      <p:sp>
        <p:nvSpPr>
          <p:cNvPr id="17415" name="TextBox 2">
            <a:extLst>
              <a:ext uri="{FF2B5EF4-FFF2-40B4-BE49-F238E27FC236}">
                <a16:creationId xmlns:a16="http://schemas.microsoft.com/office/drawing/2014/main" id="{323688BE-0091-AC44-9C8C-C68988D2D768}"/>
              </a:ext>
            </a:extLst>
          </p:cNvPr>
          <p:cNvSpPr txBox="1">
            <a:spLocks noChangeArrowheads="1"/>
          </p:cNvSpPr>
          <p:nvPr/>
        </p:nvSpPr>
        <p:spPr bwMode="auto">
          <a:xfrm>
            <a:off x="565150" y="1081088"/>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Heat</a:t>
            </a:r>
            <a:r>
              <a:rPr lang="en-US" altLang="en-US" sz="1800">
                <a:latin typeface="Times" pitchFamily="2" charset="0"/>
              </a:rPr>
              <a:t>, pp. 338-39.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609DB927-7B15-4A4E-8A15-7D4670ABAD58}"/>
              </a:ext>
            </a:extLst>
          </p:cNvPr>
          <p:cNvSpPr/>
          <p:nvPr/>
        </p:nvSpPr>
        <p:spPr>
          <a:xfrm>
            <a:off x="416560" y="386080"/>
            <a:ext cx="8087360" cy="873760"/>
          </a:xfrm>
          <a:custGeom>
            <a:avLst/>
            <a:gdLst>
              <a:gd name="connsiteX0" fmla="*/ 132080 w 8087360"/>
              <a:gd name="connsiteY0" fmla="*/ 0 h 873760"/>
              <a:gd name="connsiteX1" fmla="*/ 7884160 w 8087360"/>
              <a:gd name="connsiteY1" fmla="*/ 121920 h 873760"/>
              <a:gd name="connsiteX2" fmla="*/ 8087360 w 8087360"/>
              <a:gd name="connsiteY2" fmla="*/ 497840 h 873760"/>
              <a:gd name="connsiteX3" fmla="*/ 0 w 8087360"/>
              <a:gd name="connsiteY3" fmla="*/ 873760 h 873760"/>
              <a:gd name="connsiteX4" fmla="*/ 132080 w 8087360"/>
              <a:gd name="connsiteY4" fmla="*/ 0 h 8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60" h="873760">
                <a:moveTo>
                  <a:pt x="132080" y="0"/>
                </a:moveTo>
                <a:lnTo>
                  <a:pt x="7884160" y="121920"/>
                </a:lnTo>
                <a:lnTo>
                  <a:pt x="8087360" y="497840"/>
                </a:lnTo>
                <a:lnTo>
                  <a:pt x="0" y="873760"/>
                </a:lnTo>
                <a:lnTo>
                  <a:pt x="13208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BFA061B2-0AF2-1E4B-8674-0A292D0DB497}"/>
              </a:ext>
            </a:extLst>
          </p:cNvPr>
          <p:cNvSpPr>
            <a:spLocks noGrp="1"/>
          </p:cNvSpPr>
          <p:nvPr>
            <p:ph type="title"/>
          </p:nvPr>
        </p:nvSpPr>
        <p:spPr>
          <a:xfrm>
            <a:off x="400713" y="233046"/>
            <a:ext cx="7886700" cy="1325563"/>
          </a:xfrm>
        </p:spPr>
        <p:txBody>
          <a:bodyPr>
            <a:normAutofit/>
          </a:bodyPr>
          <a:lstStyle/>
          <a:p>
            <a:r>
              <a:rPr lang="en-US" dirty="0"/>
              <a:t>The problem: Heat generation</a:t>
            </a:r>
            <a:br>
              <a:rPr lang="en-US" dirty="0"/>
            </a:br>
            <a:r>
              <a:rPr lang="en-US" sz="2400" dirty="0"/>
              <a:t>and energy consumption in computing devices</a:t>
            </a:r>
            <a:endParaRPr lang="en-US" dirty="0"/>
          </a:p>
        </p:txBody>
      </p:sp>
      <p:sp>
        <p:nvSpPr>
          <p:cNvPr id="4" name="Slide Number Placeholder 3">
            <a:extLst>
              <a:ext uri="{FF2B5EF4-FFF2-40B4-BE49-F238E27FC236}">
                <a16:creationId xmlns:a16="http://schemas.microsoft.com/office/drawing/2014/main" id="{A4D440DB-2DF2-944F-90D9-7CD29F758DFD}"/>
              </a:ext>
            </a:extLst>
          </p:cNvPr>
          <p:cNvSpPr>
            <a:spLocks noGrp="1"/>
          </p:cNvSpPr>
          <p:nvPr>
            <p:ph type="sldNum" sz="quarter" idx="12"/>
          </p:nvPr>
        </p:nvSpPr>
        <p:spPr/>
        <p:txBody>
          <a:bodyPr/>
          <a:lstStyle/>
          <a:p>
            <a:fld id="{D68108BF-9C13-2C41-9B1B-BB80E2977658}" type="slidenum">
              <a:rPr lang="en-US" smtClean="0"/>
              <a:t>30</a:t>
            </a:fld>
            <a:endParaRPr lang="en-US"/>
          </a:p>
        </p:txBody>
      </p:sp>
      <p:pic>
        <p:nvPicPr>
          <p:cNvPr id="7" name="Content Placeholder 5" descr="A close up of a book&#10;&#10;Description automatically generated with medium confidence">
            <a:extLst>
              <a:ext uri="{FF2B5EF4-FFF2-40B4-BE49-F238E27FC236}">
                <a16:creationId xmlns:a16="http://schemas.microsoft.com/office/drawing/2014/main" id="{323F3F86-63A4-D143-89E4-2CF5F3938DCD}"/>
              </a:ext>
            </a:extLst>
          </p:cNvPr>
          <p:cNvPicPr>
            <a:picLocks noChangeAspect="1"/>
          </p:cNvPicPr>
          <p:nvPr/>
        </p:nvPicPr>
        <p:blipFill>
          <a:blip r:embed="rId2"/>
          <a:stretch>
            <a:fillRect/>
          </a:stretch>
        </p:blipFill>
        <p:spPr>
          <a:xfrm>
            <a:off x="6252125" y="1792908"/>
            <a:ext cx="1659951" cy="1636092"/>
          </a:xfrm>
          <a:prstGeom prst="rect">
            <a:avLst/>
          </a:prstGeom>
        </p:spPr>
      </p:pic>
      <p:sp>
        <p:nvSpPr>
          <p:cNvPr id="9" name="Content Placeholder 8">
            <a:extLst>
              <a:ext uri="{FF2B5EF4-FFF2-40B4-BE49-F238E27FC236}">
                <a16:creationId xmlns:a16="http://schemas.microsoft.com/office/drawing/2014/main" id="{FCF38BB1-70BE-1C4B-B766-A648B13396CE}"/>
              </a:ext>
            </a:extLst>
          </p:cNvPr>
          <p:cNvSpPr>
            <a:spLocks noGrp="1"/>
          </p:cNvSpPr>
          <p:nvPr>
            <p:ph idx="1"/>
          </p:nvPr>
        </p:nvSpPr>
        <p:spPr>
          <a:xfrm>
            <a:off x="7311" y="6295494"/>
            <a:ext cx="1242680" cy="609231"/>
          </a:xfrm>
        </p:spPr>
        <p:txBody>
          <a:bodyPr/>
          <a:lstStyle/>
          <a:p>
            <a:endParaRPr lang="en-US"/>
          </a:p>
        </p:txBody>
      </p:sp>
      <p:sp>
        <p:nvSpPr>
          <p:cNvPr id="10" name="Oval 9">
            <a:extLst>
              <a:ext uri="{FF2B5EF4-FFF2-40B4-BE49-F238E27FC236}">
                <a16:creationId xmlns:a16="http://schemas.microsoft.com/office/drawing/2014/main" id="{E17EC740-BFC6-CF46-9131-1847124D5F5D}"/>
              </a:ext>
            </a:extLst>
          </p:cNvPr>
          <p:cNvSpPr/>
          <p:nvPr/>
        </p:nvSpPr>
        <p:spPr>
          <a:xfrm>
            <a:off x="4922438" y="445653"/>
            <a:ext cx="4395800" cy="4178517"/>
          </a:xfrm>
          <a:prstGeom prst="ellipse">
            <a:avLst/>
          </a:prstGeom>
          <a:gradFill flip="none" rotWithShape="1">
            <a:gsLst>
              <a:gs pos="0">
                <a:srgbClr val="FF0000">
                  <a:alpha val="51373"/>
                </a:srgbClr>
              </a:gs>
              <a:gs pos="65000">
                <a:srgbClr val="E6B4C3">
                  <a:alpha val="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5BA7C3F-CEB8-5943-AA7B-7B1818FD9AA0}"/>
              </a:ext>
            </a:extLst>
          </p:cNvPr>
          <p:cNvGrpSpPr/>
          <p:nvPr/>
        </p:nvGrpSpPr>
        <p:grpSpPr>
          <a:xfrm>
            <a:off x="441351" y="2164080"/>
            <a:ext cx="4025437" cy="3931920"/>
            <a:chOff x="441351" y="2164080"/>
            <a:chExt cx="4025437" cy="3931920"/>
          </a:xfrm>
        </p:grpSpPr>
        <p:sp>
          <p:nvSpPr>
            <p:cNvPr id="20" name="Freeform 19">
              <a:extLst>
                <a:ext uri="{FF2B5EF4-FFF2-40B4-BE49-F238E27FC236}">
                  <a16:creationId xmlns:a16="http://schemas.microsoft.com/office/drawing/2014/main" id="{64E946AD-3692-AB4A-BB06-E26E520B1F4B}"/>
                </a:ext>
              </a:extLst>
            </p:cNvPr>
            <p:cNvSpPr/>
            <p:nvPr/>
          </p:nvSpPr>
          <p:spPr>
            <a:xfrm>
              <a:off x="741680" y="2164080"/>
              <a:ext cx="3464560" cy="3931920"/>
            </a:xfrm>
            <a:custGeom>
              <a:avLst/>
              <a:gdLst>
                <a:gd name="connsiteX0" fmla="*/ 0 w 3464560"/>
                <a:gd name="connsiteY0" fmla="*/ 0 h 3931920"/>
                <a:gd name="connsiteX1" fmla="*/ 3464560 w 3464560"/>
                <a:gd name="connsiteY1" fmla="*/ 223520 h 3931920"/>
                <a:gd name="connsiteX2" fmla="*/ 1828800 w 3464560"/>
                <a:gd name="connsiteY2" fmla="*/ 3931920 h 3931920"/>
                <a:gd name="connsiteX3" fmla="*/ 162560 w 3464560"/>
                <a:gd name="connsiteY3" fmla="*/ 3901440 h 3931920"/>
                <a:gd name="connsiteX4" fmla="*/ 0 w 346456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560" h="3931920">
                  <a:moveTo>
                    <a:pt x="0" y="0"/>
                  </a:moveTo>
                  <a:lnTo>
                    <a:pt x="3464560" y="223520"/>
                  </a:lnTo>
                  <a:lnTo>
                    <a:pt x="1828800" y="3931920"/>
                  </a:lnTo>
                  <a:lnTo>
                    <a:pt x="162560" y="3901440"/>
                  </a:lnTo>
                  <a:lnTo>
                    <a:pt x="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1" name="TextBox 10">
              <a:extLst>
                <a:ext uri="{FF2B5EF4-FFF2-40B4-BE49-F238E27FC236}">
                  <a16:creationId xmlns:a16="http://schemas.microsoft.com/office/drawing/2014/main" id="{A64FBF7C-705F-2F46-BA61-3D0CE315D938}"/>
                </a:ext>
              </a:extLst>
            </p:cNvPr>
            <p:cNvSpPr txBox="1"/>
            <p:nvPr/>
          </p:nvSpPr>
          <p:spPr>
            <a:xfrm>
              <a:off x="441351" y="2258279"/>
              <a:ext cx="4025437"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Landauer’s</a:t>
              </a:r>
              <a:r>
                <a:rPr lang="en-US" sz="2800" dirty="0">
                  <a:latin typeface="Times New Roman" panose="02020603050405020304" pitchFamily="18" charset="0"/>
                  <a:cs typeface="Times New Roman" panose="02020603050405020304" pitchFamily="18" charset="0"/>
                </a:rPr>
                <a:t> proposal:</a:t>
              </a:r>
            </a:p>
            <a:p>
              <a:r>
                <a:rPr lang="en-US" sz="2800" dirty="0">
                  <a:latin typeface="Times New Roman" panose="02020603050405020304" pitchFamily="18" charset="0"/>
                  <a:cs typeface="Times New Roman" panose="02020603050405020304" pitchFamily="18" charset="0"/>
                </a:rPr>
                <a:t>Logic determines the minimum heat generation.</a:t>
              </a:r>
            </a:p>
          </p:txBody>
        </p:sp>
      </p:grpSp>
      <p:grpSp>
        <p:nvGrpSpPr>
          <p:cNvPr id="21" name="Group 20">
            <a:extLst>
              <a:ext uri="{FF2B5EF4-FFF2-40B4-BE49-F238E27FC236}">
                <a16:creationId xmlns:a16="http://schemas.microsoft.com/office/drawing/2014/main" id="{F5D6B143-69C3-CC46-815E-84BE52AB4025}"/>
              </a:ext>
            </a:extLst>
          </p:cNvPr>
          <p:cNvGrpSpPr/>
          <p:nvPr/>
        </p:nvGrpSpPr>
        <p:grpSpPr>
          <a:xfrm>
            <a:off x="400712" y="4624170"/>
            <a:ext cx="2708247" cy="1277498"/>
            <a:chOff x="400712" y="4624170"/>
            <a:chExt cx="2708247" cy="1277498"/>
          </a:xfrm>
        </p:grpSpPr>
        <p:sp>
          <p:nvSpPr>
            <p:cNvPr id="13" name="TextBox 12">
              <a:extLst>
                <a:ext uri="{FF2B5EF4-FFF2-40B4-BE49-F238E27FC236}">
                  <a16:creationId xmlns:a16="http://schemas.microsoft.com/office/drawing/2014/main" id="{FEB86876-D5E5-DB4E-BB0D-5D2E277A39EE}"/>
                </a:ext>
              </a:extLst>
            </p:cNvPr>
            <p:cNvSpPr txBox="1"/>
            <p:nvPr/>
          </p:nvSpPr>
          <p:spPr>
            <a:xfrm>
              <a:off x="400712" y="4624170"/>
              <a:ext cx="2708247"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Logical description of the process</a:t>
              </a:r>
            </a:p>
          </p:txBody>
        </p:sp>
        <p:sp>
          <p:nvSpPr>
            <p:cNvPr id="14" name="TextBox 13">
              <a:extLst>
                <a:ext uri="{FF2B5EF4-FFF2-40B4-BE49-F238E27FC236}">
                  <a16:creationId xmlns:a16="http://schemas.microsoft.com/office/drawing/2014/main" id="{D74829B1-C1D4-3F44-873F-6A97611FC62E}"/>
                </a:ext>
              </a:extLst>
            </p:cNvPr>
            <p:cNvSpPr txBox="1"/>
            <p:nvPr/>
          </p:nvSpPr>
          <p:spPr>
            <a:xfrm>
              <a:off x="400712" y="5532336"/>
              <a:ext cx="992579"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INPUT</a:t>
              </a:r>
            </a:p>
          </p:txBody>
        </p:sp>
        <p:sp>
          <p:nvSpPr>
            <p:cNvPr id="15" name="TextBox 14">
              <a:extLst>
                <a:ext uri="{FF2B5EF4-FFF2-40B4-BE49-F238E27FC236}">
                  <a16:creationId xmlns:a16="http://schemas.microsoft.com/office/drawing/2014/main" id="{22E54739-8C31-4348-AC7A-93C28A681958}"/>
                </a:ext>
              </a:extLst>
            </p:cNvPr>
            <p:cNvSpPr txBox="1"/>
            <p:nvPr/>
          </p:nvSpPr>
          <p:spPr>
            <a:xfrm>
              <a:off x="1660552" y="5532336"/>
              <a:ext cx="1261884"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OUTPUT</a:t>
              </a:r>
            </a:p>
          </p:txBody>
        </p:sp>
        <p:sp>
          <p:nvSpPr>
            <p:cNvPr id="16" name="Right Arrow 15">
              <a:extLst>
                <a:ext uri="{FF2B5EF4-FFF2-40B4-BE49-F238E27FC236}">
                  <a16:creationId xmlns:a16="http://schemas.microsoft.com/office/drawing/2014/main" id="{895E30DD-3D1E-4E43-816E-6E52F5810981}"/>
                </a:ext>
              </a:extLst>
            </p:cNvPr>
            <p:cNvSpPr/>
            <p:nvPr/>
          </p:nvSpPr>
          <p:spPr>
            <a:xfrm>
              <a:off x="1400566" y="559786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grpSp>
      <p:grpSp>
        <p:nvGrpSpPr>
          <p:cNvPr id="22" name="Group 21">
            <a:extLst>
              <a:ext uri="{FF2B5EF4-FFF2-40B4-BE49-F238E27FC236}">
                <a16:creationId xmlns:a16="http://schemas.microsoft.com/office/drawing/2014/main" id="{E6C8C75F-6D90-034C-A5B7-A7043CDF82B5}"/>
              </a:ext>
            </a:extLst>
          </p:cNvPr>
          <p:cNvGrpSpPr/>
          <p:nvPr/>
        </p:nvGrpSpPr>
        <p:grpSpPr>
          <a:xfrm>
            <a:off x="4623884" y="4624170"/>
            <a:ext cx="3138356" cy="2050893"/>
            <a:chOff x="4623884" y="4624170"/>
            <a:chExt cx="3138356" cy="2050893"/>
          </a:xfrm>
        </p:grpSpPr>
        <p:sp>
          <p:nvSpPr>
            <p:cNvPr id="17" name="TextBox 16">
              <a:extLst>
                <a:ext uri="{FF2B5EF4-FFF2-40B4-BE49-F238E27FC236}">
                  <a16:creationId xmlns:a16="http://schemas.microsoft.com/office/drawing/2014/main" id="{6912D4DB-0BE2-1C4B-8F47-A7A90AD7C413}"/>
                </a:ext>
              </a:extLst>
            </p:cNvPr>
            <p:cNvSpPr txBox="1"/>
            <p:nvPr/>
          </p:nvSpPr>
          <p:spPr>
            <a:xfrm>
              <a:off x="4623884" y="4624170"/>
              <a:ext cx="3138356"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Procedural description of the process</a:t>
              </a:r>
            </a:p>
          </p:txBody>
        </p:sp>
        <p:sp>
          <p:nvSpPr>
            <p:cNvPr id="18" name="TextBox 17">
              <a:extLst>
                <a:ext uri="{FF2B5EF4-FFF2-40B4-BE49-F238E27FC236}">
                  <a16:creationId xmlns:a16="http://schemas.microsoft.com/office/drawing/2014/main" id="{58F1AF69-7C48-9741-AACE-9A0AB9302D91}"/>
                </a:ext>
              </a:extLst>
            </p:cNvPr>
            <p:cNvSpPr txBox="1"/>
            <p:nvPr/>
          </p:nvSpPr>
          <p:spPr>
            <a:xfrm>
              <a:off x="4623884" y="5474734"/>
              <a:ext cx="1069524" cy="1200329"/>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Step 1.</a:t>
              </a:r>
              <a:br>
                <a:rPr lang="en-US" b="1" dirty="0">
                  <a:solidFill>
                    <a:schemeClr val="tx1">
                      <a:lumMod val="65000"/>
                      <a:lumOff val="35000"/>
                    </a:schemeClr>
                  </a:solidFill>
                  <a:latin typeface="Arial Black" panose="020B0604020202020204" pitchFamily="34" charset="0"/>
                  <a:cs typeface="Arial Black" panose="020B0604020202020204" pitchFamily="34" charset="0"/>
                </a:rPr>
              </a:br>
              <a:r>
                <a:rPr lang="en-US" b="1" dirty="0">
                  <a:solidFill>
                    <a:schemeClr val="bg1">
                      <a:lumMod val="50000"/>
                    </a:schemeClr>
                  </a:solidFill>
                  <a:latin typeface="Arial Black" panose="020B0604020202020204" pitchFamily="34" charset="0"/>
                  <a:cs typeface="Arial Black" panose="020B0604020202020204" pitchFamily="34" charset="0"/>
                </a:rPr>
                <a:t>Step 2.</a:t>
              </a:r>
            </a:p>
            <a:p>
              <a:pPr algn="l"/>
              <a:r>
                <a:rPr lang="en-US" b="1" dirty="0">
                  <a:solidFill>
                    <a:schemeClr val="bg1">
                      <a:lumMod val="75000"/>
                    </a:schemeClr>
                  </a:solidFill>
                  <a:latin typeface="Arial Black" panose="020B0604020202020204" pitchFamily="34" charset="0"/>
                  <a:cs typeface="Arial Black" panose="020B0604020202020204" pitchFamily="34" charset="0"/>
                </a:rPr>
                <a:t>Step 3.</a:t>
              </a:r>
            </a:p>
            <a:p>
              <a:pPr algn="l"/>
              <a:r>
                <a:rPr lang="en-US" b="1" dirty="0">
                  <a:solidFill>
                    <a:schemeClr val="bg1">
                      <a:lumMod val="75000"/>
                    </a:schemeClr>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9138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286232E-7EC3-4747-8784-2FB9BBCABDD0}"/>
              </a:ext>
            </a:extLst>
          </p:cNvPr>
          <p:cNvSpPr/>
          <p:nvPr/>
        </p:nvSpPr>
        <p:spPr>
          <a:xfrm>
            <a:off x="721360" y="548640"/>
            <a:ext cx="7630160" cy="1595120"/>
          </a:xfrm>
          <a:custGeom>
            <a:avLst/>
            <a:gdLst>
              <a:gd name="connsiteX0" fmla="*/ 213360 w 7630160"/>
              <a:gd name="connsiteY0" fmla="*/ 0 h 1595120"/>
              <a:gd name="connsiteX1" fmla="*/ 7630160 w 7630160"/>
              <a:gd name="connsiteY1" fmla="*/ 10160 h 1595120"/>
              <a:gd name="connsiteX2" fmla="*/ 7467600 w 7630160"/>
              <a:gd name="connsiteY2" fmla="*/ 1554480 h 1595120"/>
              <a:gd name="connsiteX3" fmla="*/ 0 w 7630160"/>
              <a:gd name="connsiteY3" fmla="*/ 1595120 h 1595120"/>
              <a:gd name="connsiteX4" fmla="*/ 213360 w 7630160"/>
              <a:gd name="connsiteY4" fmla="*/ 0 h 159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0160" h="1595120">
                <a:moveTo>
                  <a:pt x="213360" y="0"/>
                </a:moveTo>
                <a:lnTo>
                  <a:pt x="7630160" y="10160"/>
                </a:lnTo>
                <a:lnTo>
                  <a:pt x="7467600" y="1554480"/>
                </a:lnTo>
                <a:lnTo>
                  <a:pt x="0" y="1595120"/>
                </a:lnTo>
                <a:lnTo>
                  <a:pt x="21336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DAE5DB3A-88CB-A04D-A936-4F9F048DC0AF}"/>
              </a:ext>
            </a:extLst>
          </p:cNvPr>
          <p:cNvSpPr>
            <a:spLocks noGrp="1"/>
          </p:cNvSpPr>
          <p:nvPr>
            <p:ph type="title"/>
          </p:nvPr>
        </p:nvSpPr>
        <p:spPr>
          <a:xfrm>
            <a:off x="232410" y="364492"/>
            <a:ext cx="3089910" cy="1839594"/>
          </a:xfrm>
        </p:spPr>
        <p:txBody>
          <a:bodyPr>
            <a:normAutofit fontScale="90000"/>
          </a:bodyPr>
          <a:lstStyle/>
          <a:p>
            <a:pPr algn="r"/>
            <a:r>
              <a:rPr lang="en-US" dirty="0"/>
              <a:t>Logical</a:t>
            </a:r>
            <a:br>
              <a:rPr lang="en-US" dirty="0"/>
            </a:br>
            <a:r>
              <a:rPr lang="en-US" dirty="0"/>
              <a:t>reversibility</a:t>
            </a:r>
            <a:br>
              <a:rPr lang="en-US" dirty="0"/>
            </a:br>
            <a:r>
              <a:rPr lang="en-US" dirty="0"/>
              <a:t>irreversibility</a:t>
            </a:r>
          </a:p>
        </p:txBody>
      </p:sp>
      <p:sp>
        <p:nvSpPr>
          <p:cNvPr id="3" name="Content Placeholder 2">
            <a:extLst>
              <a:ext uri="{FF2B5EF4-FFF2-40B4-BE49-F238E27FC236}">
                <a16:creationId xmlns:a16="http://schemas.microsoft.com/office/drawing/2014/main" id="{D404FC97-025B-354C-A761-4F58DC983AD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95CEF82-55A0-AE45-A5D6-5ACD8C584961}"/>
              </a:ext>
            </a:extLst>
          </p:cNvPr>
          <p:cNvSpPr>
            <a:spLocks noGrp="1"/>
          </p:cNvSpPr>
          <p:nvPr>
            <p:ph type="sldNum" sz="quarter" idx="12"/>
          </p:nvPr>
        </p:nvSpPr>
        <p:spPr/>
        <p:txBody>
          <a:bodyPr/>
          <a:lstStyle/>
          <a:p>
            <a:fld id="{D68108BF-9C13-2C41-9B1B-BB80E2977658}" type="slidenum">
              <a:rPr lang="en-US" smtClean="0"/>
              <a:t>31</a:t>
            </a:fld>
            <a:endParaRPr lang="en-US"/>
          </a:p>
        </p:txBody>
      </p:sp>
      <p:sp>
        <p:nvSpPr>
          <p:cNvPr id="5" name="Title 1">
            <a:extLst>
              <a:ext uri="{FF2B5EF4-FFF2-40B4-BE49-F238E27FC236}">
                <a16:creationId xmlns:a16="http://schemas.microsoft.com/office/drawing/2014/main" id="{47DEAC24-22CB-AB49-94F2-7C5CD429E8CD}"/>
              </a:ext>
            </a:extLst>
          </p:cNvPr>
          <p:cNvSpPr txBox="1">
            <a:spLocks/>
          </p:cNvSpPr>
          <p:nvPr/>
        </p:nvSpPr>
        <p:spPr>
          <a:xfrm>
            <a:off x="5130800" y="376886"/>
            <a:ext cx="3627120" cy="183959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Thermodynamic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reversibility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irreversibility</a:t>
            </a:r>
          </a:p>
        </p:txBody>
      </p:sp>
      <p:sp>
        <p:nvSpPr>
          <p:cNvPr id="6" name="Left-Right Arrow 5">
            <a:extLst>
              <a:ext uri="{FF2B5EF4-FFF2-40B4-BE49-F238E27FC236}">
                <a16:creationId xmlns:a16="http://schemas.microsoft.com/office/drawing/2014/main" id="{D16B5E78-ECD5-CA49-8BF2-C56FC9D6FF72}"/>
              </a:ext>
            </a:extLst>
          </p:cNvPr>
          <p:cNvSpPr/>
          <p:nvPr/>
        </p:nvSpPr>
        <p:spPr>
          <a:xfrm>
            <a:off x="3592546" y="959169"/>
            <a:ext cx="1319530" cy="65024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nvGrpSpPr>
          <p:cNvPr id="27" name="Group 26">
            <a:extLst>
              <a:ext uri="{FF2B5EF4-FFF2-40B4-BE49-F238E27FC236}">
                <a16:creationId xmlns:a16="http://schemas.microsoft.com/office/drawing/2014/main" id="{B73DA5B8-1660-074F-906D-451738AB0F0B}"/>
              </a:ext>
            </a:extLst>
          </p:cNvPr>
          <p:cNvGrpSpPr/>
          <p:nvPr/>
        </p:nvGrpSpPr>
        <p:grpSpPr>
          <a:xfrm>
            <a:off x="32164" y="2491066"/>
            <a:ext cx="3547038" cy="3300134"/>
            <a:chOff x="32164" y="2491066"/>
            <a:chExt cx="3547038" cy="3300134"/>
          </a:xfrm>
        </p:grpSpPr>
        <p:sp>
          <p:nvSpPr>
            <p:cNvPr id="25" name="Freeform 24">
              <a:extLst>
                <a:ext uri="{FF2B5EF4-FFF2-40B4-BE49-F238E27FC236}">
                  <a16:creationId xmlns:a16="http://schemas.microsoft.com/office/drawing/2014/main" id="{86248396-0AF0-E64D-8062-068B2DD29566}"/>
                </a:ext>
              </a:extLst>
            </p:cNvPr>
            <p:cNvSpPr/>
            <p:nvPr/>
          </p:nvSpPr>
          <p:spPr>
            <a:xfrm>
              <a:off x="497840" y="2509520"/>
              <a:ext cx="2702560" cy="3281680"/>
            </a:xfrm>
            <a:custGeom>
              <a:avLst/>
              <a:gdLst>
                <a:gd name="connsiteX0" fmla="*/ 162560 w 2702560"/>
                <a:gd name="connsiteY0" fmla="*/ 0 h 3281680"/>
                <a:gd name="connsiteX1" fmla="*/ 2702560 w 2702560"/>
                <a:gd name="connsiteY1" fmla="*/ 60960 h 3281680"/>
                <a:gd name="connsiteX2" fmla="*/ 2692400 w 2702560"/>
                <a:gd name="connsiteY2" fmla="*/ 3281680 h 3281680"/>
                <a:gd name="connsiteX3" fmla="*/ 0 w 2702560"/>
                <a:gd name="connsiteY3" fmla="*/ 3129280 h 3281680"/>
                <a:gd name="connsiteX4" fmla="*/ 162560 w 2702560"/>
                <a:gd name="connsiteY4" fmla="*/ 0 h 328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60" h="3281680">
                  <a:moveTo>
                    <a:pt x="162560" y="0"/>
                  </a:moveTo>
                  <a:lnTo>
                    <a:pt x="2702560" y="60960"/>
                  </a:lnTo>
                  <a:cubicBezTo>
                    <a:pt x="2699173" y="1134533"/>
                    <a:pt x="2695787" y="2208107"/>
                    <a:pt x="2692400" y="3281680"/>
                  </a:cubicBezTo>
                  <a:lnTo>
                    <a:pt x="0" y="3129280"/>
                  </a:lnTo>
                  <a:lnTo>
                    <a:pt x="16256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8" name="TextBox 7">
              <a:extLst>
                <a:ext uri="{FF2B5EF4-FFF2-40B4-BE49-F238E27FC236}">
                  <a16:creationId xmlns:a16="http://schemas.microsoft.com/office/drawing/2014/main" id="{4C8EC477-8822-644D-8DE5-856FAF39745E}"/>
                </a:ext>
              </a:extLst>
            </p:cNvPr>
            <p:cNvSpPr txBox="1"/>
            <p:nvPr/>
          </p:nvSpPr>
          <p:spPr>
            <a:xfrm>
              <a:off x="32164" y="2491066"/>
              <a:ext cx="317119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Logically reversible operation. </a:t>
              </a:r>
            </a:p>
            <a:p>
              <a:pPr algn="r"/>
              <a:r>
                <a:rPr lang="en-US" sz="2400" dirty="0">
                  <a:latin typeface="Times New Roman" panose="02020603050405020304" pitchFamily="18" charset="0"/>
                  <a:cs typeface="Times New Roman" panose="02020603050405020304" pitchFamily="18" charset="0"/>
                </a:rPr>
                <a:t>e.g. Bit flip</a:t>
              </a:r>
            </a:p>
          </p:txBody>
        </p:sp>
        <p:sp>
          <p:nvSpPr>
            <p:cNvPr id="9" name="TextBox 8">
              <a:extLst>
                <a:ext uri="{FF2B5EF4-FFF2-40B4-BE49-F238E27FC236}">
                  <a16:creationId xmlns:a16="http://schemas.microsoft.com/office/drawing/2014/main" id="{B8C6982A-672C-DE4F-BD7A-5B5C5D083647}"/>
                </a:ext>
              </a:extLst>
            </p:cNvPr>
            <p:cNvSpPr txBox="1"/>
            <p:nvPr/>
          </p:nvSpPr>
          <p:spPr>
            <a:xfrm>
              <a:off x="1670401" y="3632379"/>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0</a:t>
              </a:r>
            </a:p>
          </p:txBody>
        </p:sp>
        <p:sp>
          <p:nvSpPr>
            <p:cNvPr id="10" name="TextBox 9">
              <a:extLst>
                <a:ext uri="{FF2B5EF4-FFF2-40B4-BE49-F238E27FC236}">
                  <a16:creationId xmlns:a16="http://schemas.microsoft.com/office/drawing/2014/main" id="{375A76F2-A6BD-D74C-BF9E-69223638AF48}"/>
                </a:ext>
              </a:extLst>
            </p:cNvPr>
            <p:cNvSpPr txBox="1"/>
            <p:nvPr/>
          </p:nvSpPr>
          <p:spPr>
            <a:xfrm>
              <a:off x="2430120" y="3646094"/>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1</a:t>
              </a:r>
            </a:p>
          </p:txBody>
        </p:sp>
        <p:sp>
          <p:nvSpPr>
            <p:cNvPr id="11" name="Right Arrow 10">
              <a:extLst>
                <a:ext uri="{FF2B5EF4-FFF2-40B4-BE49-F238E27FC236}">
                  <a16:creationId xmlns:a16="http://schemas.microsoft.com/office/drawing/2014/main" id="{3EFA203E-9744-6A48-BB0E-9FBDF4A8D67C}"/>
                </a:ext>
              </a:extLst>
            </p:cNvPr>
            <p:cNvSpPr/>
            <p:nvPr/>
          </p:nvSpPr>
          <p:spPr>
            <a:xfrm>
              <a:off x="2127027" y="3801127"/>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12" name="TextBox 11">
              <a:extLst>
                <a:ext uri="{FF2B5EF4-FFF2-40B4-BE49-F238E27FC236}">
                  <a16:creationId xmlns:a16="http://schemas.microsoft.com/office/drawing/2014/main" id="{06565319-9E0C-4442-80F6-1B0F17A1C3AE}"/>
                </a:ext>
              </a:extLst>
            </p:cNvPr>
            <p:cNvSpPr txBox="1"/>
            <p:nvPr/>
          </p:nvSpPr>
          <p:spPr>
            <a:xfrm>
              <a:off x="628650" y="4185410"/>
              <a:ext cx="269367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Many concatenated bit flips</a:t>
              </a:r>
            </a:p>
          </p:txBody>
        </p:sp>
        <p:sp>
          <p:nvSpPr>
            <p:cNvPr id="13" name="TextBox 12">
              <a:extLst>
                <a:ext uri="{FF2B5EF4-FFF2-40B4-BE49-F238E27FC236}">
                  <a16:creationId xmlns:a16="http://schemas.microsoft.com/office/drawing/2014/main" id="{11208B85-7F83-CB4C-9B54-32EDC862677F}"/>
                </a:ext>
              </a:extLst>
            </p:cNvPr>
            <p:cNvSpPr txBox="1"/>
            <p:nvPr/>
          </p:nvSpPr>
          <p:spPr>
            <a:xfrm>
              <a:off x="100330" y="5047327"/>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0</a:t>
              </a:r>
            </a:p>
          </p:txBody>
        </p:sp>
        <p:sp>
          <p:nvSpPr>
            <p:cNvPr id="14" name="TextBox 13">
              <a:extLst>
                <a:ext uri="{FF2B5EF4-FFF2-40B4-BE49-F238E27FC236}">
                  <a16:creationId xmlns:a16="http://schemas.microsoft.com/office/drawing/2014/main" id="{90679BA5-762E-2E40-98CD-700EC8BAA215}"/>
                </a:ext>
              </a:extLst>
            </p:cNvPr>
            <p:cNvSpPr txBox="1"/>
            <p:nvPr/>
          </p:nvSpPr>
          <p:spPr>
            <a:xfrm>
              <a:off x="860049" y="5061042"/>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1</a:t>
              </a:r>
            </a:p>
          </p:txBody>
        </p:sp>
        <p:sp>
          <p:nvSpPr>
            <p:cNvPr id="15" name="Right Arrow 14">
              <a:extLst>
                <a:ext uri="{FF2B5EF4-FFF2-40B4-BE49-F238E27FC236}">
                  <a16:creationId xmlns:a16="http://schemas.microsoft.com/office/drawing/2014/main" id="{171379CB-B6AB-BA49-9625-02FBBE19B60C}"/>
                </a:ext>
              </a:extLst>
            </p:cNvPr>
            <p:cNvSpPr/>
            <p:nvPr/>
          </p:nvSpPr>
          <p:spPr>
            <a:xfrm>
              <a:off x="556956" y="521607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16" name="Right Arrow 15">
              <a:extLst>
                <a:ext uri="{FF2B5EF4-FFF2-40B4-BE49-F238E27FC236}">
                  <a16:creationId xmlns:a16="http://schemas.microsoft.com/office/drawing/2014/main" id="{64D89005-A20C-D74A-ADDD-0FF1B58CD766}"/>
                </a:ext>
              </a:extLst>
            </p:cNvPr>
            <p:cNvSpPr/>
            <p:nvPr/>
          </p:nvSpPr>
          <p:spPr>
            <a:xfrm>
              <a:off x="1278316" y="521607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17" name="TextBox 16">
              <a:extLst>
                <a:ext uri="{FF2B5EF4-FFF2-40B4-BE49-F238E27FC236}">
                  <a16:creationId xmlns:a16="http://schemas.microsoft.com/office/drawing/2014/main" id="{88118083-4DB4-4644-9435-922806A58030}"/>
                </a:ext>
              </a:extLst>
            </p:cNvPr>
            <p:cNvSpPr txBox="1"/>
            <p:nvPr/>
          </p:nvSpPr>
          <p:spPr>
            <a:xfrm>
              <a:off x="1583690" y="5077807"/>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0</a:t>
              </a:r>
            </a:p>
          </p:txBody>
        </p:sp>
        <p:sp>
          <p:nvSpPr>
            <p:cNvPr id="18" name="TextBox 17">
              <a:extLst>
                <a:ext uri="{FF2B5EF4-FFF2-40B4-BE49-F238E27FC236}">
                  <a16:creationId xmlns:a16="http://schemas.microsoft.com/office/drawing/2014/main" id="{2486F661-DDB4-B541-83B8-5335E115056C}"/>
                </a:ext>
              </a:extLst>
            </p:cNvPr>
            <p:cNvSpPr txBox="1"/>
            <p:nvPr/>
          </p:nvSpPr>
          <p:spPr>
            <a:xfrm>
              <a:off x="2262129" y="5061042"/>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1</a:t>
              </a:r>
            </a:p>
          </p:txBody>
        </p:sp>
        <p:sp>
          <p:nvSpPr>
            <p:cNvPr id="19" name="Right Arrow 18">
              <a:extLst>
                <a:ext uri="{FF2B5EF4-FFF2-40B4-BE49-F238E27FC236}">
                  <a16:creationId xmlns:a16="http://schemas.microsoft.com/office/drawing/2014/main" id="{34EB1CCE-DB9B-6348-A0B1-F4590E2E102D}"/>
                </a:ext>
              </a:extLst>
            </p:cNvPr>
            <p:cNvSpPr/>
            <p:nvPr/>
          </p:nvSpPr>
          <p:spPr>
            <a:xfrm>
              <a:off x="1999676" y="522623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20" name="Right Arrow 19">
              <a:extLst>
                <a:ext uri="{FF2B5EF4-FFF2-40B4-BE49-F238E27FC236}">
                  <a16:creationId xmlns:a16="http://schemas.microsoft.com/office/drawing/2014/main" id="{768BFBFE-3504-B94D-99A0-C3B3EE444CD3}"/>
                </a:ext>
              </a:extLst>
            </p:cNvPr>
            <p:cNvSpPr/>
            <p:nvPr/>
          </p:nvSpPr>
          <p:spPr>
            <a:xfrm>
              <a:off x="2710876" y="522623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21" name="TextBox 20">
              <a:extLst>
                <a:ext uri="{FF2B5EF4-FFF2-40B4-BE49-F238E27FC236}">
                  <a16:creationId xmlns:a16="http://schemas.microsoft.com/office/drawing/2014/main" id="{C2EA5AB6-1E16-C844-BE59-F7083E77D425}"/>
                </a:ext>
              </a:extLst>
            </p:cNvPr>
            <p:cNvSpPr txBox="1"/>
            <p:nvPr/>
          </p:nvSpPr>
          <p:spPr>
            <a:xfrm>
              <a:off x="2985770" y="4933847"/>
              <a:ext cx="593432"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a:t>
              </a:r>
            </a:p>
          </p:txBody>
        </p:sp>
      </p:grpSp>
      <p:grpSp>
        <p:nvGrpSpPr>
          <p:cNvPr id="30" name="Group 29">
            <a:extLst>
              <a:ext uri="{FF2B5EF4-FFF2-40B4-BE49-F238E27FC236}">
                <a16:creationId xmlns:a16="http://schemas.microsoft.com/office/drawing/2014/main" id="{C746F169-879C-DE48-89BA-990A455C9E74}"/>
              </a:ext>
            </a:extLst>
          </p:cNvPr>
          <p:cNvGrpSpPr/>
          <p:nvPr/>
        </p:nvGrpSpPr>
        <p:grpSpPr>
          <a:xfrm>
            <a:off x="3507680" y="2509520"/>
            <a:ext cx="4925756" cy="3859631"/>
            <a:chOff x="3507680" y="2509520"/>
            <a:chExt cx="4925756" cy="3859631"/>
          </a:xfrm>
        </p:grpSpPr>
        <p:grpSp>
          <p:nvGrpSpPr>
            <p:cNvPr id="28" name="Group 27">
              <a:extLst>
                <a:ext uri="{FF2B5EF4-FFF2-40B4-BE49-F238E27FC236}">
                  <a16:creationId xmlns:a16="http://schemas.microsoft.com/office/drawing/2014/main" id="{26AC2F06-70B5-6F4D-A730-358F0CB4DB90}"/>
                </a:ext>
              </a:extLst>
            </p:cNvPr>
            <p:cNvGrpSpPr/>
            <p:nvPr/>
          </p:nvGrpSpPr>
          <p:grpSpPr>
            <a:xfrm>
              <a:off x="5147568" y="2509520"/>
              <a:ext cx="3285868" cy="3859631"/>
              <a:chOff x="5147568" y="2509520"/>
              <a:chExt cx="3285868" cy="3859631"/>
            </a:xfrm>
          </p:grpSpPr>
          <p:sp>
            <p:nvSpPr>
              <p:cNvPr id="26" name="Freeform 25">
                <a:extLst>
                  <a:ext uri="{FF2B5EF4-FFF2-40B4-BE49-F238E27FC236}">
                    <a16:creationId xmlns:a16="http://schemas.microsoft.com/office/drawing/2014/main" id="{0723BA98-4E3A-E347-99C7-14273A1A7FC8}"/>
                  </a:ext>
                </a:extLst>
              </p:cNvPr>
              <p:cNvSpPr/>
              <p:nvPr/>
            </p:nvSpPr>
            <p:spPr>
              <a:xfrm flipH="1">
                <a:off x="5147568" y="2509520"/>
                <a:ext cx="3285867" cy="3799840"/>
              </a:xfrm>
              <a:custGeom>
                <a:avLst/>
                <a:gdLst>
                  <a:gd name="connsiteX0" fmla="*/ 162560 w 2702560"/>
                  <a:gd name="connsiteY0" fmla="*/ 0 h 3281680"/>
                  <a:gd name="connsiteX1" fmla="*/ 2702560 w 2702560"/>
                  <a:gd name="connsiteY1" fmla="*/ 60960 h 3281680"/>
                  <a:gd name="connsiteX2" fmla="*/ 2692400 w 2702560"/>
                  <a:gd name="connsiteY2" fmla="*/ 3281680 h 3281680"/>
                  <a:gd name="connsiteX3" fmla="*/ 0 w 2702560"/>
                  <a:gd name="connsiteY3" fmla="*/ 3129280 h 3281680"/>
                  <a:gd name="connsiteX4" fmla="*/ 162560 w 2702560"/>
                  <a:gd name="connsiteY4" fmla="*/ 0 h 328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60" h="3281680">
                    <a:moveTo>
                      <a:pt x="162560" y="0"/>
                    </a:moveTo>
                    <a:lnTo>
                      <a:pt x="2702560" y="60960"/>
                    </a:lnTo>
                    <a:cubicBezTo>
                      <a:pt x="2699173" y="1134533"/>
                      <a:pt x="2695787" y="2208107"/>
                      <a:pt x="2692400" y="3281680"/>
                    </a:cubicBezTo>
                    <a:lnTo>
                      <a:pt x="0" y="3129280"/>
                    </a:lnTo>
                    <a:lnTo>
                      <a:pt x="16256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2" name="TextBox 21">
                <a:extLst>
                  <a:ext uri="{FF2B5EF4-FFF2-40B4-BE49-F238E27FC236}">
                    <a16:creationId xmlns:a16="http://schemas.microsoft.com/office/drawing/2014/main" id="{5A6ADB52-EA8A-0444-A7FC-4989EB4F833A}"/>
                  </a:ext>
                </a:extLst>
              </p:cNvPr>
              <p:cNvSpPr txBox="1"/>
              <p:nvPr/>
            </p:nvSpPr>
            <p:spPr>
              <a:xfrm>
                <a:off x="5201921" y="2539593"/>
                <a:ext cx="285680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Thermodynamically reversible process</a:t>
                </a:r>
              </a:p>
            </p:txBody>
          </p:sp>
          <p:sp>
            <p:nvSpPr>
              <p:cNvPr id="23" name="TextBox 22">
                <a:extLst>
                  <a:ext uri="{FF2B5EF4-FFF2-40B4-BE49-F238E27FC236}">
                    <a16:creationId xmlns:a16="http://schemas.microsoft.com/office/drawing/2014/main" id="{C0F6A9CD-AC6F-2C43-A57B-6EF3EC5990AA}"/>
                  </a:ext>
                </a:extLst>
              </p:cNvPr>
              <p:cNvSpPr txBox="1"/>
              <p:nvPr/>
            </p:nvSpPr>
            <p:spPr>
              <a:xfrm>
                <a:off x="5262246" y="3691495"/>
                <a:ext cx="3171190" cy="2677656"/>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No dissipation.</a:t>
                </a:r>
              </a:p>
              <a:p>
                <a:pPr algn="l"/>
                <a:r>
                  <a:rPr lang="en-US" sz="2400" dirty="0">
                    <a:latin typeface="Times New Roman" panose="02020603050405020304" pitchFamily="18" charset="0"/>
                    <a:cs typeface="Times New Roman" panose="02020603050405020304" pitchFamily="18" charset="0"/>
                  </a:rPr>
                  <a:t>Entropy change</a:t>
                </a:r>
                <a:br>
                  <a:rPr lang="en-US" sz="2400" dirty="0">
                    <a:latin typeface="Times New Roman" panose="02020603050405020304" pitchFamily="18" charset="0"/>
                    <a:cs typeface="Times New Roman" panose="02020603050405020304" pitchFamily="18" charset="0"/>
                  </a:rPr>
                </a:br>
                <a:r>
                  <a:rPr lang="en-US" sz="3600" dirty="0">
                    <a:latin typeface="Symbol" pitchFamily="2" charset="2"/>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S = 0</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Heat passed to environment</a:t>
                </a:r>
                <a:br>
                  <a:rPr lang="en-US" sz="2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Q = T</a:t>
                </a:r>
                <a:r>
                  <a:rPr lang="en-US" sz="3600" dirty="0">
                    <a:latin typeface="Symbol" pitchFamily="2" charset="2"/>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S = 0</a:t>
                </a:r>
                <a:endParaRPr lang="en-US" sz="2400" dirty="0">
                  <a:latin typeface="Times New Roman" panose="02020603050405020304" pitchFamily="18" charset="0"/>
                  <a:cs typeface="Times New Roman" panose="02020603050405020304" pitchFamily="18" charset="0"/>
                </a:endParaRPr>
              </a:p>
            </p:txBody>
          </p:sp>
        </p:grpSp>
        <p:sp>
          <p:nvSpPr>
            <p:cNvPr id="29" name="Left-Right Arrow 28">
              <a:extLst>
                <a:ext uri="{FF2B5EF4-FFF2-40B4-BE49-F238E27FC236}">
                  <a16:creationId xmlns:a16="http://schemas.microsoft.com/office/drawing/2014/main" id="{7355E8F9-9154-1C48-A545-636E6559FF37}"/>
                </a:ext>
              </a:extLst>
            </p:cNvPr>
            <p:cNvSpPr/>
            <p:nvPr/>
          </p:nvSpPr>
          <p:spPr>
            <a:xfrm>
              <a:off x="3507680" y="2766110"/>
              <a:ext cx="1319530" cy="65024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spTree>
    <p:extLst>
      <p:ext uri="{BB962C8B-B14F-4D97-AF65-F5344CB8AC3E}">
        <p14:creationId xmlns:p14="http://schemas.microsoft.com/office/powerpoint/2010/main" val="22797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286232E-7EC3-4747-8784-2FB9BBCABDD0}"/>
              </a:ext>
            </a:extLst>
          </p:cNvPr>
          <p:cNvSpPr/>
          <p:nvPr/>
        </p:nvSpPr>
        <p:spPr>
          <a:xfrm>
            <a:off x="721360" y="548640"/>
            <a:ext cx="7630160" cy="1595120"/>
          </a:xfrm>
          <a:custGeom>
            <a:avLst/>
            <a:gdLst>
              <a:gd name="connsiteX0" fmla="*/ 213360 w 7630160"/>
              <a:gd name="connsiteY0" fmla="*/ 0 h 1595120"/>
              <a:gd name="connsiteX1" fmla="*/ 7630160 w 7630160"/>
              <a:gd name="connsiteY1" fmla="*/ 10160 h 1595120"/>
              <a:gd name="connsiteX2" fmla="*/ 7467600 w 7630160"/>
              <a:gd name="connsiteY2" fmla="*/ 1554480 h 1595120"/>
              <a:gd name="connsiteX3" fmla="*/ 0 w 7630160"/>
              <a:gd name="connsiteY3" fmla="*/ 1595120 h 1595120"/>
              <a:gd name="connsiteX4" fmla="*/ 213360 w 7630160"/>
              <a:gd name="connsiteY4" fmla="*/ 0 h 159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0160" h="1595120">
                <a:moveTo>
                  <a:pt x="213360" y="0"/>
                </a:moveTo>
                <a:lnTo>
                  <a:pt x="7630160" y="10160"/>
                </a:lnTo>
                <a:lnTo>
                  <a:pt x="7467600" y="1554480"/>
                </a:lnTo>
                <a:lnTo>
                  <a:pt x="0" y="1595120"/>
                </a:lnTo>
                <a:lnTo>
                  <a:pt x="21336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DAE5DB3A-88CB-A04D-A936-4F9F048DC0AF}"/>
              </a:ext>
            </a:extLst>
          </p:cNvPr>
          <p:cNvSpPr>
            <a:spLocks noGrp="1"/>
          </p:cNvSpPr>
          <p:nvPr>
            <p:ph type="title"/>
          </p:nvPr>
        </p:nvSpPr>
        <p:spPr>
          <a:xfrm>
            <a:off x="232410" y="364492"/>
            <a:ext cx="3089910" cy="1839594"/>
          </a:xfrm>
        </p:spPr>
        <p:txBody>
          <a:bodyPr>
            <a:normAutofit fontScale="90000"/>
          </a:bodyPr>
          <a:lstStyle/>
          <a:p>
            <a:pPr algn="r"/>
            <a:r>
              <a:rPr lang="en-US" dirty="0"/>
              <a:t>Logical</a:t>
            </a:r>
            <a:br>
              <a:rPr lang="en-US" dirty="0"/>
            </a:br>
            <a:r>
              <a:rPr lang="en-US" dirty="0"/>
              <a:t>reversibility</a:t>
            </a:r>
            <a:br>
              <a:rPr lang="en-US" dirty="0"/>
            </a:br>
            <a:r>
              <a:rPr lang="en-US" dirty="0"/>
              <a:t>irreversibility</a:t>
            </a:r>
          </a:p>
        </p:txBody>
      </p:sp>
      <p:sp>
        <p:nvSpPr>
          <p:cNvPr id="3" name="Content Placeholder 2">
            <a:extLst>
              <a:ext uri="{FF2B5EF4-FFF2-40B4-BE49-F238E27FC236}">
                <a16:creationId xmlns:a16="http://schemas.microsoft.com/office/drawing/2014/main" id="{D404FC97-025B-354C-A761-4F58DC983AD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95CEF82-55A0-AE45-A5D6-5ACD8C584961}"/>
              </a:ext>
            </a:extLst>
          </p:cNvPr>
          <p:cNvSpPr>
            <a:spLocks noGrp="1"/>
          </p:cNvSpPr>
          <p:nvPr>
            <p:ph type="sldNum" sz="quarter" idx="12"/>
          </p:nvPr>
        </p:nvSpPr>
        <p:spPr/>
        <p:txBody>
          <a:bodyPr/>
          <a:lstStyle/>
          <a:p>
            <a:fld id="{D68108BF-9C13-2C41-9B1B-BB80E2977658}" type="slidenum">
              <a:rPr lang="en-US" smtClean="0"/>
              <a:t>32</a:t>
            </a:fld>
            <a:endParaRPr lang="en-US"/>
          </a:p>
        </p:txBody>
      </p:sp>
      <p:sp>
        <p:nvSpPr>
          <p:cNvPr id="5" name="Title 1">
            <a:extLst>
              <a:ext uri="{FF2B5EF4-FFF2-40B4-BE49-F238E27FC236}">
                <a16:creationId xmlns:a16="http://schemas.microsoft.com/office/drawing/2014/main" id="{47DEAC24-22CB-AB49-94F2-7C5CD429E8CD}"/>
              </a:ext>
            </a:extLst>
          </p:cNvPr>
          <p:cNvSpPr txBox="1">
            <a:spLocks/>
          </p:cNvSpPr>
          <p:nvPr/>
        </p:nvSpPr>
        <p:spPr>
          <a:xfrm>
            <a:off x="5130800" y="376886"/>
            <a:ext cx="3627120" cy="183959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Thermodynamic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reversibility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irreversibility</a:t>
            </a:r>
          </a:p>
        </p:txBody>
      </p:sp>
      <p:sp>
        <p:nvSpPr>
          <p:cNvPr id="6" name="Left-Right Arrow 5">
            <a:extLst>
              <a:ext uri="{FF2B5EF4-FFF2-40B4-BE49-F238E27FC236}">
                <a16:creationId xmlns:a16="http://schemas.microsoft.com/office/drawing/2014/main" id="{D16B5E78-ECD5-CA49-8BF2-C56FC9D6FF72}"/>
              </a:ext>
            </a:extLst>
          </p:cNvPr>
          <p:cNvSpPr/>
          <p:nvPr/>
        </p:nvSpPr>
        <p:spPr>
          <a:xfrm>
            <a:off x="3592546" y="959169"/>
            <a:ext cx="1319530" cy="65024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nvGrpSpPr>
          <p:cNvPr id="30" name="Group 29">
            <a:extLst>
              <a:ext uri="{FF2B5EF4-FFF2-40B4-BE49-F238E27FC236}">
                <a16:creationId xmlns:a16="http://schemas.microsoft.com/office/drawing/2014/main" id="{C746F169-879C-DE48-89BA-990A455C9E74}"/>
              </a:ext>
            </a:extLst>
          </p:cNvPr>
          <p:cNvGrpSpPr/>
          <p:nvPr/>
        </p:nvGrpSpPr>
        <p:grpSpPr>
          <a:xfrm>
            <a:off x="3507680" y="2509520"/>
            <a:ext cx="4925755" cy="4211880"/>
            <a:chOff x="3507680" y="2509520"/>
            <a:chExt cx="4925755" cy="4211880"/>
          </a:xfrm>
        </p:grpSpPr>
        <p:grpSp>
          <p:nvGrpSpPr>
            <p:cNvPr id="28" name="Group 27">
              <a:extLst>
                <a:ext uri="{FF2B5EF4-FFF2-40B4-BE49-F238E27FC236}">
                  <a16:creationId xmlns:a16="http://schemas.microsoft.com/office/drawing/2014/main" id="{26AC2F06-70B5-6F4D-A730-358F0CB4DB90}"/>
                </a:ext>
              </a:extLst>
            </p:cNvPr>
            <p:cNvGrpSpPr/>
            <p:nvPr/>
          </p:nvGrpSpPr>
          <p:grpSpPr>
            <a:xfrm>
              <a:off x="5147567" y="2509520"/>
              <a:ext cx="3285868" cy="4211880"/>
              <a:chOff x="5147567" y="2509520"/>
              <a:chExt cx="3285868" cy="4211880"/>
            </a:xfrm>
          </p:grpSpPr>
          <p:sp>
            <p:nvSpPr>
              <p:cNvPr id="26" name="Freeform 25">
                <a:extLst>
                  <a:ext uri="{FF2B5EF4-FFF2-40B4-BE49-F238E27FC236}">
                    <a16:creationId xmlns:a16="http://schemas.microsoft.com/office/drawing/2014/main" id="{0723BA98-4E3A-E347-99C7-14273A1A7FC8}"/>
                  </a:ext>
                </a:extLst>
              </p:cNvPr>
              <p:cNvSpPr/>
              <p:nvPr/>
            </p:nvSpPr>
            <p:spPr>
              <a:xfrm flipH="1">
                <a:off x="5147567" y="2509520"/>
                <a:ext cx="3285867" cy="4211880"/>
              </a:xfrm>
              <a:custGeom>
                <a:avLst/>
                <a:gdLst>
                  <a:gd name="connsiteX0" fmla="*/ 162560 w 2702560"/>
                  <a:gd name="connsiteY0" fmla="*/ 0 h 3281680"/>
                  <a:gd name="connsiteX1" fmla="*/ 2702560 w 2702560"/>
                  <a:gd name="connsiteY1" fmla="*/ 60960 h 3281680"/>
                  <a:gd name="connsiteX2" fmla="*/ 2692400 w 2702560"/>
                  <a:gd name="connsiteY2" fmla="*/ 3281680 h 3281680"/>
                  <a:gd name="connsiteX3" fmla="*/ 0 w 2702560"/>
                  <a:gd name="connsiteY3" fmla="*/ 3129280 h 3281680"/>
                  <a:gd name="connsiteX4" fmla="*/ 162560 w 2702560"/>
                  <a:gd name="connsiteY4" fmla="*/ 0 h 328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60" h="3281680">
                    <a:moveTo>
                      <a:pt x="162560" y="0"/>
                    </a:moveTo>
                    <a:lnTo>
                      <a:pt x="2702560" y="60960"/>
                    </a:lnTo>
                    <a:cubicBezTo>
                      <a:pt x="2699173" y="1134533"/>
                      <a:pt x="2695787" y="2208107"/>
                      <a:pt x="2692400" y="3281680"/>
                    </a:cubicBezTo>
                    <a:lnTo>
                      <a:pt x="0" y="3129280"/>
                    </a:lnTo>
                    <a:lnTo>
                      <a:pt x="16256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2" name="TextBox 21">
                <a:extLst>
                  <a:ext uri="{FF2B5EF4-FFF2-40B4-BE49-F238E27FC236}">
                    <a16:creationId xmlns:a16="http://schemas.microsoft.com/office/drawing/2014/main" id="{5A6ADB52-EA8A-0444-A7FC-4989EB4F833A}"/>
                  </a:ext>
                </a:extLst>
              </p:cNvPr>
              <p:cNvSpPr txBox="1"/>
              <p:nvPr/>
            </p:nvSpPr>
            <p:spPr>
              <a:xfrm>
                <a:off x="5201921" y="2539593"/>
                <a:ext cx="285680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Thermodynamically irreversible process</a:t>
                </a:r>
              </a:p>
            </p:txBody>
          </p:sp>
          <p:sp>
            <p:nvSpPr>
              <p:cNvPr id="23" name="TextBox 22">
                <a:extLst>
                  <a:ext uri="{FF2B5EF4-FFF2-40B4-BE49-F238E27FC236}">
                    <a16:creationId xmlns:a16="http://schemas.microsoft.com/office/drawing/2014/main" id="{C0F6A9CD-AC6F-2C43-A57B-6EF3EC5990AA}"/>
                  </a:ext>
                </a:extLst>
              </p:cNvPr>
              <p:cNvSpPr txBox="1"/>
              <p:nvPr/>
            </p:nvSpPr>
            <p:spPr>
              <a:xfrm>
                <a:off x="5262245" y="3489746"/>
                <a:ext cx="3171190" cy="3231654"/>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Dissipation.</a:t>
                </a:r>
              </a:p>
              <a:p>
                <a:pPr algn="l"/>
                <a:r>
                  <a:rPr lang="en-US" sz="2400" dirty="0">
                    <a:latin typeface="Times New Roman" panose="02020603050405020304" pitchFamily="18" charset="0"/>
                    <a:cs typeface="Times New Roman" panose="02020603050405020304" pitchFamily="18" charset="0"/>
                  </a:rPr>
                  <a:t>Entropy change</a:t>
                </a:r>
                <a:br>
                  <a:rPr lang="en-US" sz="2400" dirty="0">
                    <a:latin typeface="Times New Roman" panose="02020603050405020304" pitchFamily="18" charset="0"/>
                    <a:cs typeface="Times New Roman" panose="02020603050405020304" pitchFamily="18" charset="0"/>
                  </a:rPr>
                </a:br>
                <a:r>
                  <a:rPr lang="en-US" sz="3600" dirty="0">
                    <a:latin typeface="Symbol" pitchFamily="2" charset="2"/>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S = </a:t>
                </a:r>
                <a:r>
                  <a:rPr lang="en-US" sz="3600" dirty="0" err="1">
                    <a:latin typeface="Times New Roman" panose="02020603050405020304" pitchFamily="18" charset="0"/>
                    <a:cs typeface="Times New Roman" panose="02020603050405020304" pitchFamily="18" charset="0"/>
                  </a:rPr>
                  <a:t>nk</a:t>
                </a:r>
                <a:r>
                  <a:rPr lang="en-US" sz="3600" dirty="0">
                    <a:latin typeface="Times New Roman" panose="02020603050405020304" pitchFamily="18" charset="0"/>
                    <a:cs typeface="Times New Roman" panose="02020603050405020304" pitchFamily="18" charset="0"/>
                  </a:rPr>
                  <a:t> log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Heat passed to environment</a:t>
                </a:r>
                <a:br>
                  <a:rPr lang="en-US" sz="24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Q = T</a:t>
                </a:r>
                <a:r>
                  <a:rPr lang="en-US" sz="3600" dirty="0">
                    <a:latin typeface="Symbol" pitchFamily="2" charset="2"/>
                    <a:cs typeface="Times New Roman" panose="02020603050405020304" pitchFamily="18" charset="0"/>
                  </a:rPr>
                  <a:t>D</a:t>
                </a:r>
                <a:r>
                  <a:rPr lang="en-US" sz="3600" dirty="0">
                    <a:latin typeface="Times New Roman" panose="02020603050405020304" pitchFamily="18" charset="0"/>
                    <a:cs typeface="Times New Roman" panose="02020603050405020304" pitchFamily="18" charset="0"/>
                  </a:rPr>
                  <a:t>S</a:t>
                </a:r>
              </a:p>
              <a:p>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nkT</a:t>
                </a:r>
                <a:r>
                  <a:rPr lang="en-US" sz="3600" dirty="0">
                    <a:latin typeface="Times New Roman" panose="02020603050405020304" pitchFamily="18" charset="0"/>
                    <a:cs typeface="Times New Roman" panose="02020603050405020304" pitchFamily="18" charset="0"/>
                  </a:rPr>
                  <a:t> log 2</a:t>
                </a:r>
                <a:endParaRPr lang="en-US" sz="2400" dirty="0">
                  <a:latin typeface="Times New Roman" panose="02020603050405020304" pitchFamily="18" charset="0"/>
                  <a:cs typeface="Times New Roman" panose="02020603050405020304" pitchFamily="18" charset="0"/>
                </a:endParaRPr>
              </a:p>
            </p:txBody>
          </p:sp>
        </p:grpSp>
        <p:sp>
          <p:nvSpPr>
            <p:cNvPr id="29" name="Left-Right Arrow 28">
              <a:extLst>
                <a:ext uri="{FF2B5EF4-FFF2-40B4-BE49-F238E27FC236}">
                  <a16:creationId xmlns:a16="http://schemas.microsoft.com/office/drawing/2014/main" id="{7355E8F9-9154-1C48-A545-636E6559FF37}"/>
                </a:ext>
              </a:extLst>
            </p:cNvPr>
            <p:cNvSpPr/>
            <p:nvPr/>
          </p:nvSpPr>
          <p:spPr>
            <a:xfrm>
              <a:off x="3507680" y="2766110"/>
              <a:ext cx="1319530" cy="650240"/>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grpSp>
        <p:nvGrpSpPr>
          <p:cNvPr id="33" name="Group 32">
            <a:extLst>
              <a:ext uri="{FF2B5EF4-FFF2-40B4-BE49-F238E27FC236}">
                <a16:creationId xmlns:a16="http://schemas.microsoft.com/office/drawing/2014/main" id="{D801DA84-509F-6C45-B173-22F01059713E}"/>
              </a:ext>
            </a:extLst>
          </p:cNvPr>
          <p:cNvGrpSpPr/>
          <p:nvPr/>
        </p:nvGrpSpPr>
        <p:grpSpPr>
          <a:xfrm>
            <a:off x="32164" y="2491066"/>
            <a:ext cx="3171190" cy="3300134"/>
            <a:chOff x="32164" y="2491066"/>
            <a:chExt cx="3171190" cy="3300134"/>
          </a:xfrm>
        </p:grpSpPr>
        <p:grpSp>
          <p:nvGrpSpPr>
            <p:cNvPr id="27" name="Group 26">
              <a:extLst>
                <a:ext uri="{FF2B5EF4-FFF2-40B4-BE49-F238E27FC236}">
                  <a16:creationId xmlns:a16="http://schemas.microsoft.com/office/drawing/2014/main" id="{B73DA5B8-1660-074F-906D-451738AB0F0B}"/>
                </a:ext>
              </a:extLst>
            </p:cNvPr>
            <p:cNvGrpSpPr/>
            <p:nvPr/>
          </p:nvGrpSpPr>
          <p:grpSpPr>
            <a:xfrm>
              <a:off x="32164" y="2491066"/>
              <a:ext cx="3171190" cy="3300134"/>
              <a:chOff x="32164" y="2491066"/>
              <a:chExt cx="3171190" cy="3300134"/>
            </a:xfrm>
          </p:grpSpPr>
          <p:sp>
            <p:nvSpPr>
              <p:cNvPr id="25" name="Freeform 24">
                <a:extLst>
                  <a:ext uri="{FF2B5EF4-FFF2-40B4-BE49-F238E27FC236}">
                    <a16:creationId xmlns:a16="http://schemas.microsoft.com/office/drawing/2014/main" id="{86248396-0AF0-E64D-8062-068B2DD29566}"/>
                  </a:ext>
                </a:extLst>
              </p:cNvPr>
              <p:cNvSpPr/>
              <p:nvPr/>
            </p:nvSpPr>
            <p:spPr>
              <a:xfrm>
                <a:off x="232410" y="2509520"/>
                <a:ext cx="2967990" cy="3281680"/>
              </a:xfrm>
              <a:custGeom>
                <a:avLst/>
                <a:gdLst>
                  <a:gd name="connsiteX0" fmla="*/ 162560 w 2702560"/>
                  <a:gd name="connsiteY0" fmla="*/ 0 h 3281680"/>
                  <a:gd name="connsiteX1" fmla="*/ 2702560 w 2702560"/>
                  <a:gd name="connsiteY1" fmla="*/ 60960 h 3281680"/>
                  <a:gd name="connsiteX2" fmla="*/ 2692400 w 2702560"/>
                  <a:gd name="connsiteY2" fmla="*/ 3281680 h 3281680"/>
                  <a:gd name="connsiteX3" fmla="*/ 0 w 2702560"/>
                  <a:gd name="connsiteY3" fmla="*/ 3129280 h 3281680"/>
                  <a:gd name="connsiteX4" fmla="*/ 162560 w 2702560"/>
                  <a:gd name="connsiteY4" fmla="*/ 0 h 328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60" h="3281680">
                    <a:moveTo>
                      <a:pt x="162560" y="0"/>
                    </a:moveTo>
                    <a:lnTo>
                      <a:pt x="2702560" y="60960"/>
                    </a:lnTo>
                    <a:cubicBezTo>
                      <a:pt x="2699173" y="1134533"/>
                      <a:pt x="2695787" y="2208107"/>
                      <a:pt x="2692400" y="3281680"/>
                    </a:cubicBezTo>
                    <a:lnTo>
                      <a:pt x="0" y="3129280"/>
                    </a:lnTo>
                    <a:lnTo>
                      <a:pt x="16256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8" name="TextBox 7">
                <a:extLst>
                  <a:ext uri="{FF2B5EF4-FFF2-40B4-BE49-F238E27FC236}">
                    <a16:creationId xmlns:a16="http://schemas.microsoft.com/office/drawing/2014/main" id="{4C8EC477-8822-644D-8DE5-856FAF39745E}"/>
                  </a:ext>
                </a:extLst>
              </p:cNvPr>
              <p:cNvSpPr txBox="1"/>
              <p:nvPr/>
            </p:nvSpPr>
            <p:spPr>
              <a:xfrm>
                <a:off x="32164" y="2491066"/>
                <a:ext cx="3171190"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Logically irreversible operation. </a:t>
                </a:r>
              </a:p>
              <a:p>
                <a:pPr algn="r"/>
                <a:r>
                  <a:rPr lang="en-US" sz="2400" dirty="0">
                    <a:latin typeface="Times New Roman" panose="02020603050405020304" pitchFamily="18" charset="0"/>
                    <a:cs typeface="Times New Roman" panose="02020603050405020304" pitchFamily="18" charset="0"/>
                  </a:rPr>
                  <a:t>e.g. erase one bit</a:t>
                </a:r>
              </a:p>
            </p:txBody>
          </p:sp>
          <p:sp>
            <p:nvSpPr>
              <p:cNvPr id="9" name="TextBox 8">
                <a:extLst>
                  <a:ext uri="{FF2B5EF4-FFF2-40B4-BE49-F238E27FC236}">
                    <a16:creationId xmlns:a16="http://schemas.microsoft.com/office/drawing/2014/main" id="{B8C6982A-672C-DE4F-BD7A-5B5C5D083647}"/>
                  </a:ext>
                </a:extLst>
              </p:cNvPr>
              <p:cNvSpPr txBox="1"/>
              <p:nvPr/>
            </p:nvSpPr>
            <p:spPr>
              <a:xfrm>
                <a:off x="1355346" y="3726955"/>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0</a:t>
                </a:r>
              </a:p>
            </p:txBody>
          </p:sp>
          <p:sp>
            <p:nvSpPr>
              <p:cNvPr id="10" name="TextBox 9">
                <a:extLst>
                  <a:ext uri="{FF2B5EF4-FFF2-40B4-BE49-F238E27FC236}">
                    <a16:creationId xmlns:a16="http://schemas.microsoft.com/office/drawing/2014/main" id="{375A76F2-A6BD-D74C-BF9E-69223638AF48}"/>
                  </a:ext>
                </a:extLst>
              </p:cNvPr>
              <p:cNvSpPr txBox="1"/>
              <p:nvPr/>
            </p:nvSpPr>
            <p:spPr>
              <a:xfrm>
                <a:off x="2145808" y="4171267"/>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0</a:t>
                </a:r>
              </a:p>
            </p:txBody>
          </p:sp>
          <p:sp>
            <p:nvSpPr>
              <p:cNvPr id="11" name="Right Arrow 10">
                <a:extLst>
                  <a:ext uri="{FF2B5EF4-FFF2-40B4-BE49-F238E27FC236}">
                    <a16:creationId xmlns:a16="http://schemas.microsoft.com/office/drawing/2014/main" id="{3EFA203E-9744-6A48-BB0E-9FBDF4A8D67C}"/>
                  </a:ext>
                </a:extLst>
              </p:cNvPr>
              <p:cNvSpPr/>
              <p:nvPr/>
            </p:nvSpPr>
            <p:spPr>
              <a:xfrm rot="1731000">
                <a:off x="1845408" y="4079558"/>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sp>
            <p:nvSpPr>
              <p:cNvPr id="31" name="TextBox 30">
                <a:extLst>
                  <a:ext uri="{FF2B5EF4-FFF2-40B4-BE49-F238E27FC236}">
                    <a16:creationId xmlns:a16="http://schemas.microsoft.com/office/drawing/2014/main" id="{5EAC552B-27A4-3C49-BBCC-940E2F4574D7}"/>
                  </a:ext>
                </a:extLst>
              </p:cNvPr>
              <p:cNvSpPr txBox="1"/>
              <p:nvPr/>
            </p:nvSpPr>
            <p:spPr>
              <a:xfrm>
                <a:off x="1331050" y="4536187"/>
                <a:ext cx="458780" cy="584775"/>
              </a:xfrm>
              <a:prstGeom prst="rect">
                <a:avLst/>
              </a:prstGeom>
              <a:noFill/>
            </p:spPr>
            <p:txBody>
              <a:bodyPr wrap="none" rtlCol="0">
                <a:spAutoFit/>
              </a:bodyPr>
              <a:lstStyle/>
              <a:p>
                <a:pPr algn="l"/>
                <a:r>
                  <a:rPr lang="en-US" sz="3200" b="1" dirty="0">
                    <a:solidFill>
                      <a:schemeClr val="tx1">
                        <a:lumMod val="65000"/>
                        <a:lumOff val="35000"/>
                      </a:schemeClr>
                    </a:solidFill>
                    <a:latin typeface="Arial Black" panose="020B0604020202020204" pitchFamily="34" charset="0"/>
                    <a:cs typeface="Arial Black" panose="020B0604020202020204" pitchFamily="34" charset="0"/>
                  </a:rPr>
                  <a:t>1</a:t>
                </a:r>
              </a:p>
            </p:txBody>
          </p:sp>
          <p:sp>
            <p:nvSpPr>
              <p:cNvPr id="32" name="Right Arrow 31">
                <a:extLst>
                  <a:ext uri="{FF2B5EF4-FFF2-40B4-BE49-F238E27FC236}">
                    <a16:creationId xmlns:a16="http://schemas.microsoft.com/office/drawing/2014/main" id="{9E667288-D968-F147-9297-E5B14BFCE7C9}"/>
                  </a:ext>
                </a:extLst>
              </p:cNvPr>
              <p:cNvSpPr/>
              <p:nvPr/>
            </p:nvSpPr>
            <p:spPr>
              <a:xfrm rot="20004553">
                <a:off x="1845406" y="4590117"/>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grpSp>
        <p:sp>
          <p:nvSpPr>
            <p:cNvPr id="24" name="TextBox 23">
              <a:extLst>
                <a:ext uri="{FF2B5EF4-FFF2-40B4-BE49-F238E27FC236}">
                  <a16:creationId xmlns:a16="http://schemas.microsoft.com/office/drawing/2014/main" id="{33360A0F-E7ED-1543-AC51-4A2781A84A10}"/>
                </a:ext>
              </a:extLst>
            </p:cNvPr>
            <p:cNvSpPr txBox="1"/>
            <p:nvPr/>
          </p:nvSpPr>
          <p:spPr>
            <a:xfrm>
              <a:off x="967688" y="5126618"/>
              <a:ext cx="161935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Erase n bits</a:t>
              </a:r>
            </a:p>
          </p:txBody>
        </p:sp>
      </p:grpSp>
    </p:spTree>
    <p:extLst>
      <p:ext uri="{BB962C8B-B14F-4D97-AF65-F5344CB8AC3E}">
        <p14:creationId xmlns:p14="http://schemas.microsoft.com/office/powerpoint/2010/main" val="38000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C720134-2BAB-D243-85F1-6AFC145EA632}"/>
              </a:ext>
            </a:extLst>
          </p:cNvPr>
          <p:cNvSpPr/>
          <p:nvPr/>
        </p:nvSpPr>
        <p:spPr>
          <a:xfrm flipV="1">
            <a:off x="2457450" y="199939"/>
            <a:ext cx="6195060" cy="5358384"/>
          </a:xfrm>
          <a:custGeom>
            <a:avLst/>
            <a:gdLst>
              <a:gd name="connsiteX0" fmla="*/ 3771900 w 5760720"/>
              <a:gd name="connsiteY0" fmla="*/ 0 h 4572000"/>
              <a:gd name="connsiteX1" fmla="*/ 5760720 w 5760720"/>
              <a:gd name="connsiteY1" fmla="*/ 1371600 h 4572000"/>
              <a:gd name="connsiteX2" fmla="*/ 3600450 w 5760720"/>
              <a:gd name="connsiteY2" fmla="*/ 4572000 h 4572000"/>
              <a:gd name="connsiteX3" fmla="*/ 0 w 5760720"/>
              <a:gd name="connsiteY3" fmla="*/ 3760470 h 4572000"/>
              <a:gd name="connsiteX4" fmla="*/ 3771900 w 5760720"/>
              <a:gd name="connsiteY4" fmla="*/ 0 h 4572000"/>
              <a:gd name="connsiteX0" fmla="*/ 4206240 w 6195060"/>
              <a:gd name="connsiteY0" fmla="*/ 0 h 4572000"/>
              <a:gd name="connsiteX1" fmla="*/ 6195060 w 6195060"/>
              <a:gd name="connsiteY1" fmla="*/ 1371600 h 4572000"/>
              <a:gd name="connsiteX2" fmla="*/ 4034790 w 6195060"/>
              <a:gd name="connsiteY2" fmla="*/ 4572000 h 4572000"/>
              <a:gd name="connsiteX3" fmla="*/ 0 w 6195060"/>
              <a:gd name="connsiteY3" fmla="*/ 2137410 h 4572000"/>
              <a:gd name="connsiteX4" fmla="*/ 4206240 w 6195060"/>
              <a:gd name="connsiteY4" fmla="*/ 0 h 4572000"/>
              <a:gd name="connsiteX0" fmla="*/ 4206240 w 6195060"/>
              <a:gd name="connsiteY0" fmla="*/ 0 h 5360670"/>
              <a:gd name="connsiteX1" fmla="*/ 6195060 w 6195060"/>
              <a:gd name="connsiteY1" fmla="*/ 1371600 h 5360670"/>
              <a:gd name="connsiteX2" fmla="*/ 3406140 w 6195060"/>
              <a:gd name="connsiteY2" fmla="*/ 5360670 h 5360670"/>
              <a:gd name="connsiteX3" fmla="*/ 0 w 6195060"/>
              <a:gd name="connsiteY3" fmla="*/ 2137410 h 5360670"/>
              <a:gd name="connsiteX4" fmla="*/ 4206240 w 6195060"/>
              <a:gd name="connsiteY4" fmla="*/ 0 h 536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5060" h="5360670">
                <a:moveTo>
                  <a:pt x="4206240" y="0"/>
                </a:moveTo>
                <a:lnTo>
                  <a:pt x="6195060" y="1371600"/>
                </a:lnTo>
                <a:lnTo>
                  <a:pt x="3406140" y="5360670"/>
                </a:lnTo>
                <a:lnTo>
                  <a:pt x="0" y="2137410"/>
                </a:lnTo>
                <a:lnTo>
                  <a:pt x="420624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07722-3D12-3943-AAC8-4666066B5C5A}"/>
              </a:ext>
            </a:extLst>
          </p:cNvPr>
          <p:cNvSpPr>
            <a:spLocks noGrp="1"/>
          </p:cNvSpPr>
          <p:nvPr>
            <p:ph type="title"/>
          </p:nvPr>
        </p:nvSpPr>
        <p:spPr>
          <a:xfrm>
            <a:off x="628650" y="2005966"/>
            <a:ext cx="6371590" cy="1423034"/>
          </a:xfrm>
        </p:spPr>
        <p:txBody>
          <a:bodyPr>
            <a:noAutofit/>
          </a:bodyPr>
          <a:lstStyle/>
          <a:p>
            <a:pPr algn="r"/>
            <a:r>
              <a:rPr lang="en-US" dirty="0"/>
              <a:t>What’s Wrong:</a:t>
            </a:r>
            <a:br>
              <a:rPr lang="en-US" sz="9600" dirty="0"/>
            </a:br>
            <a:r>
              <a:rPr lang="en-US" sz="9600" dirty="0"/>
              <a:t>Neglect of fluctuations</a:t>
            </a:r>
          </a:p>
        </p:txBody>
      </p:sp>
      <p:sp>
        <p:nvSpPr>
          <p:cNvPr id="3" name="Content Placeholder 2">
            <a:extLst>
              <a:ext uri="{FF2B5EF4-FFF2-40B4-BE49-F238E27FC236}">
                <a16:creationId xmlns:a16="http://schemas.microsoft.com/office/drawing/2014/main" id="{ED1B5BDA-092E-E24A-A053-D3AEC30BAA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EB9CA9-6150-7040-B406-51AECBD0F763}"/>
              </a:ext>
            </a:extLst>
          </p:cNvPr>
          <p:cNvSpPr>
            <a:spLocks noGrp="1"/>
          </p:cNvSpPr>
          <p:nvPr>
            <p:ph type="sldNum" sz="quarter" idx="12"/>
          </p:nvPr>
        </p:nvSpPr>
        <p:spPr/>
        <p:txBody>
          <a:bodyPr/>
          <a:lstStyle/>
          <a:p>
            <a:fld id="{D68108BF-9C13-2C41-9B1B-BB80E2977658}" type="slidenum">
              <a:rPr lang="en-US" smtClean="0"/>
              <a:t>33</a:t>
            </a:fld>
            <a:endParaRPr lang="en-US"/>
          </a:p>
        </p:txBody>
      </p:sp>
    </p:spTree>
    <p:extLst>
      <p:ext uri="{BB962C8B-B14F-4D97-AF65-F5344CB8AC3E}">
        <p14:creationId xmlns:p14="http://schemas.microsoft.com/office/powerpoint/2010/main" val="2837889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A7DDA242-287C-0641-BD98-C77F0D82F4BD}"/>
              </a:ext>
            </a:extLst>
          </p:cNvPr>
          <p:cNvSpPr/>
          <p:nvPr/>
        </p:nvSpPr>
        <p:spPr>
          <a:xfrm>
            <a:off x="531628" y="202019"/>
            <a:ext cx="7899991" cy="850604"/>
          </a:xfrm>
          <a:custGeom>
            <a:avLst/>
            <a:gdLst>
              <a:gd name="connsiteX0" fmla="*/ 244549 w 7899991"/>
              <a:gd name="connsiteY0" fmla="*/ 0 h 850604"/>
              <a:gd name="connsiteX1" fmla="*/ 7899991 w 7899991"/>
              <a:gd name="connsiteY1" fmla="*/ 308344 h 850604"/>
              <a:gd name="connsiteX2" fmla="*/ 7793665 w 7899991"/>
              <a:gd name="connsiteY2" fmla="*/ 850604 h 850604"/>
              <a:gd name="connsiteX3" fmla="*/ 0 w 7899991"/>
              <a:gd name="connsiteY3" fmla="*/ 808074 h 850604"/>
              <a:gd name="connsiteX4" fmla="*/ 244549 w 7899991"/>
              <a:gd name="connsiteY4" fmla="*/ 0 h 85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850604">
                <a:moveTo>
                  <a:pt x="244549" y="0"/>
                </a:moveTo>
                <a:lnTo>
                  <a:pt x="7899991" y="308344"/>
                </a:lnTo>
                <a:lnTo>
                  <a:pt x="7793665" y="850604"/>
                </a:lnTo>
                <a:lnTo>
                  <a:pt x="0" y="808074"/>
                </a:lnTo>
                <a:lnTo>
                  <a:pt x="244549"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0" name="Right Arrow 19">
            <a:extLst>
              <a:ext uri="{FF2B5EF4-FFF2-40B4-BE49-F238E27FC236}">
                <a16:creationId xmlns:a16="http://schemas.microsoft.com/office/drawing/2014/main" id="{6C5BDACF-B3FC-BE47-95E3-8773804169F6}"/>
              </a:ext>
            </a:extLst>
          </p:cNvPr>
          <p:cNvSpPr/>
          <p:nvPr/>
        </p:nvSpPr>
        <p:spPr>
          <a:xfrm>
            <a:off x="2106891" y="2600219"/>
            <a:ext cx="4651232" cy="797442"/>
          </a:xfrm>
          <a:prstGeom prst="rightArrow">
            <a:avLst/>
          </a:prstGeom>
          <a:gradFill>
            <a:gsLst>
              <a:gs pos="0">
                <a:srgbClr val="FF0000">
                  <a:alpha val="54031"/>
                </a:srgbClr>
              </a:gs>
              <a:gs pos="99000">
                <a:srgbClr val="FF000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A332CAB3-401C-7449-845C-526E18048DBF}"/>
              </a:ext>
            </a:extLst>
          </p:cNvPr>
          <p:cNvSpPr>
            <a:spLocks noGrp="1"/>
          </p:cNvSpPr>
          <p:nvPr>
            <p:ph type="title"/>
          </p:nvPr>
        </p:nvSpPr>
        <p:spPr>
          <a:xfrm>
            <a:off x="628649" y="236188"/>
            <a:ext cx="7886700" cy="1000173"/>
          </a:xfrm>
        </p:spPr>
        <p:txBody>
          <a:bodyPr>
            <a:normAutofit fontScale="90000"/>
          </a:bodyPr>
          <a:lstStyle/>
          <a:p>
            <a:r>
              <a:rPr lang="en-US" dirty="0"/>
              <a:t>Fluctuations preclude </a:t>
            </a:r>
            <a:r>
              <a:rPr lang="en-US" dirty="0" err="1"/>
              <a:t>dissipationless</a:t>
            </a:r>
            <a:r>
              <a:rPr lang="en-US" dirty="0"/>
              <a:t> </a:t>
            </a:r>
            <a:r>
              <a:rPr lang="en-US" sz="3100" dirty="0"/>
              <a:t>completion of any individual step at molecular scales</a:t>
            </a:r>
            <a:endParaRPr lang="en-US" dirty="0"/>
          </a:p>
        </p:txBody>
      </p:sp>
      <p:sp>
        <p:nvSpPr>
          <p:cNvPr id="3" name="Content Placeholder 2">
            <a:extLst>
              <a:ext uri="{FF2B5EF4-FFF2-40B4-BE49-F238E27FC236}">
                <a16:creationId xmlns:a16="http://schemas.microsoft.com/office/drawing/2014/main" id="{A6F7460E-4AF0-5340-98EB-7E1B4772DB14}"/>
              </a:ext>
            </a:extLst>
          </p:cNvPr>
          <p:cNvSpPr>
            <a:spLocks noGrp="1"/>
          </p:cNvSpPr>
          <p:nvPr>
            <p:ph idx="1"/>
          </p:nvPr>
        </p:nvSpPr>
        <p:spPr>
          <a:xfrm>
            <a:off x="-211320" y="6662866"/>
            <a:ext cx="1242680" cy="609231"/>
          </a:xfrm>
        </p:spPr>
        <p:txBody>
          <a:bodyPr/>
          <a:lstStyle/>
          <a:p>
            <a:endParaRPr lang="en-US"/>
          </a:p>
        </p:txBody>
      </p:sp>
      <p:sp>
        <p:nvSpPr>
          <p:cNvPr id="4" name="Slide Number Placeholder 3">
            <a:extLst>
              <a:ext uri="{FF2B5EF4-FFF2-40B4-BE49-F238E27FC236}">
                <a16:creationId xmlns:a16="http://schemas.microsoft.com/office/drawing/2014/main" id="{9B7BB613-1D93-F54C-A1D7-1059795875F5}"/>
              </a:ext>
            </a:extLst>
          </p:cNvPr>
          <p:cNvSpPr>
            <a:spLocks noGrp="1"/>
          </p:cNvSpPr>
          <p:nvPr>
            <p:ph type="sldNum" sz="quarter" idx="12"/>
          </p:nvPr>
        </p:nvSpPr>
        <p:spPr/>
        <p:txBody>
          <a:bodyPr/>
          <a:lstStyle/>
          <a:p>
            <a:fld id="{D68108BF-9C13-2C41-9B1B-BB80E2977658}" type="slidenum">
              <a:rPr lang="en-US" smtClean="0"/>
              <a:t>34</a:t>
            </a:fld>
            <a:endParaRPr lang="en-US"/>
          </a:p>
        </p:txBody>
      </p:sp>
      <p:sp>
        <p:nvSpPr>
          <p:cNvPr id="5" name="TextBox 4">
            <a:extLst>
              <a:ext uri="{FF2B5EF4-FFF2-40B4-BE49-F238E27FC236}">
                <a16:creationId xmlns:a16="http://schemas.microsoft.com/office/drawing/2014/main" id="{824E98AE-B9ED-8841-96E6-FB41E70382FB}"/>
              </a:ext>
            </a:extLst>
          </p:cNvPr>
          <p:cNvSpPr txBox="1"/>
          <p:nvPr/>
        </p:nvSpPr>
        <p:spPr>
          <a:xfrm>
            <a:off x="318978" y="1382429"/>
            <a:ext cx="1350334"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Example: bit flip</a:t>
            </a:r>
          </a:p>
        </p:txBody>
      </p:sp>
      <p:sp>
        <p:nvSpPr>
          <p:cNvPr id="7" name="Rectangle 6">
            <a:extLst>
              <a:ext uri="{FF2B5EF4-FFF2-40B4-BE49-F238E27FC236}">
                <a16:creationId xmlns:a16="http://schemas.microsoft.com/office/drawing/2014/main" id="{71AFD2F2-FDCA-3442-BCFF-5DB57F37E4AF}"/>
              </a:ext>
            </a:extLst>
          </p:cNvPr>
          <p:cNvSpPr/>
          <p:nvPr/>
        </p:nvSpPr>
        <p:spPr>
          <a:xfrm>
            <a:off x="1871330" y="1447275"/>
            <a:ext cx="877186" cy="8771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8" name="Rectangle 7">
            <a:extLst>
              <a:ext uri="{FF2B5EF4-FFF2-40B4-BE49-F238E27FC236}">
                <a16:creationId xmlns:a16="http://schemas.microsoft.com/office/drawing/2014/main" id="{24B741D7-126A-8D44-95FE-69084735600F}"/>
              </a:ext>
            </a:extLst>
          </p:cNvPr>
          <p:cNvSpPr/>
          <p:nvPr/>
        </p:nvSpPr>
        <p:spPr>
          <a:xfrm>
            <a:off x="6705155" y="1447275"/>
            <a:ext cx="877186" cy="87718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9" name="TextBox 8">
            <a:extLst>
              <a:ext uri="{FF2B5EF4-FFF2-40B4-BE49-F238E27FC236}">
                <a16:creationId xmlns:a16="http://schemas.microsoft.com/office/drawing/2014/main" id="{157BD3C0-4607-1748-8C84-C1573DA3359F}"/>
              </a:ext>
            </a:extLst>
          </p:cNvPr>
          <p:cNvSpPr txBox="1"/>
          <p:nvPr/>
        </p:nvSpPr>
        <p:spPr>
          <a:xfrm>
            <a:off x="1777149" y="2332587"/>
            <a:ext cx="1065548"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0 state</a:t>
            </a:r>
          </a:p>
        </p:txBody>
      </p:sp>
      <p:sp>
        <p:nvSpPr>
          <p:cNvPr id="10" name="TextBox 9">
            <a:extLst>
              <a:ext uri="{FF2B5EF4-FFF2-40B4-BE49-F238E27FC236}">
                <a16:creationId xmlns:a16="http://schemas.microsoft.com/office/drawing/2014/main" id="{32E3CBE8-062D-AC4D-B84B-3137DDD666A4}"/>
              </a:ext>
            </a:extLst>
          </p:cNvPr>
          <p:cNvSpPr txBox="1"/>
          <p:nvPr/>
        </p:nvSpPr>
        <p:spPr>
          <a:xfrm>
            <a:off x="6516793" y="2332587"/>
            <a:ext cx="1065548"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1 state</a:t>
            </a:r>
          </a:p>
        </p:txBody>
      </p:sp>
      <p:sp>
        <p:nvSpPr>
          <p:cNvPr id="11" name="Rectangle 10">
            <a:extLst>
              <a:ext uri="{FF2B5EF4-FFF2-40B4-BE49-F238E27FC236}">
                <a16:creationId xmlns:a16="http://schemas.microsoft.com/office/drawing/2014/main" id="{47FAFE61-8C8F-C948-A2A4-7D91A779C732}"/>
              </a:ext>
            </a:extLst>
          </p:cNvPr>
          <p:cNvSpPr/>
          <p:nvPr/>
        </p:nvSpPr>
        <p:spPr>
          <a:xfrm>
            <a:off x="2828260" y="1447275"/>
            <a:ext cx="3753293" cy="877186"/>
          </a:xfrm>
          <a:prstGeom prst="rect">
            <a:avLst/>
          </a:prstGeom>
          <a:gradFill flip="none" rotWithShape="1">
            <a:gsLst>
              <a:gs pos="0">
                <a:srgbClr val="FF0000">
                  <a:alpha val="75066"/>
                </a:srgbClr>
              </a:gs>
              <a:gs pos="100000">
                <a:srgbClr val="FF0000">
                  <a:alpha val="2918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4" name="Oval 13">
            <a:extLst>
              <a:ext uri="{FF2B5EF4-FFF2-40B4-BE49-F238E27FC236}">
                <a16:creationId xmlns:a16="http://schemas.microsoft.com/office/drawing/2014/main" id="{8F948B90-4A06-C046-AA98-EF0D9A44F3E1}"/>
              </a:ext>
            </a:extLst>
          </p:cNvPr>
          <p:cNvSpPr/>
          <p:nvPr/>
        </p:nvSpPr>
        <p:spPr>
          <a:xfrm>
            <a:off x="4392106" y="1720610"/>
            <a:ext cx="418263" cy="4182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8" name="Oval 17">
            <a:extLst>
              <a:ext uri="{FF2B5EF4-FFF2-40B4-BE49-F238E27FC236}">
                <a16:creationId xmlns:a16="http://schemas.microsoft.com/office/drawing/2014/main" id="{673722FC-E576-454C-8038-75738AD72504}"/>
              </a:ext>
            </a:extLst>
          </p:cNvPr>
          <p:cNvSpPr/>
          <p:nvPr/>
        </p:nvSpPr>
        <p:spPr>
          <a:xfrm>
            <a:off x="2106890" y="1676736"/>
            <a:ext cx="418263" cy="41826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19" name="TextBox 18">
            <a:extLst>
              <a:ext uri="{FF2B5EF4-FFF2-40B4-BE49-F238E27FC236}">
                <a16:creationId xmlns:a16="http://schemas.microsoft.com/office/drawing/2014/main" id="{06C74208-BCFD-3A45-B479-8045A19B7356}"/>
              </a:ext>
            </a:extLst>
          </p:cNvPr>
          <p:cNvSpPr txBox="1"/>
          <p:nvPr/>
        </p:nvSpPr>
        <p:spPr>
          <a:xfrm>
            <a:off x="2332911" y="2783324"/>
            <a:ext cx="4245714"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Electric field drives charge from 0 to 1 state</a:t>
            </a:r>
          </a:p>
        </p:txBody>
      </p:sp>
      <p:grpSp>
        <p:nvGrpSpPr>
          <p:cNvPr id="40" name="Group 39">
            <a:extLst>
              <a:ext uri="{FF2B5EF4-FFF2-40B4-BE49-F238E27FC236}">
                <a16:creationId xmlns:a16="http://schemas.microsoft.com/office/drawing/2014/main" id="{3A987488-8FF8-6D44-904E-716D1922F5C3}"/>
              </a:ext>
            </a:extLst>
          </p:cNvPr>
          <p:cNvGrpSpPr/>
          <p:nvPr/>
        </p:nvGrpSpPr>
        <p:grpSpPr>
          <a:xfrm>
            <a:off x="318978" y="3411583"/>
            <a:ext cx="3945658" cy="2965144"/>
            <a:chOff x="318978" y="3411583"/>
            <a:chExt cx="3945658" cy="2965144"/>
          </a:xfrm>
        </p:grpSpPr>
        <p:sp>
          <p:nvSpPr>
            <p:cNvPr id="31" name="Rectangle 30">
              <a:extLst>
                <a:ext uri="{FF2B5EF4-FFF2-40B4-BE49-F238E27FC236}">
                  <a16:creationId xmlns:a16="http://schemas.microsoft.com/office/drawing/2014/main" id="{A14D2E5C-9183-BE40-9251-565837BF8A1C}"/>
                </a:ext>
              </a:extLst>
            </p:cNvPr>
            <p:cNvSpPr/>
            <p:nvPr/>
          </p:nvSpPr>
          <p:spPr>
            <a:xfrm>
              <a:off x="1804348" y="4389751"/>
              <a:ext cx="1499306" cy="1342821"/>
            </a:xfrm>
            <a:prstGeom prst="rect">
              <a:avLst/>
            </a:prstGeom>
            <a:gradFill>
              <a:gsLst>
                <a:gs pos="0">
                  <a:srgbClr val="C8FFC8"/>
                </a:gs>
                <a:gs pos="57000">
                  <a:srgbClr val="E7FFE7"/>
                </a:gs>
                <a:gs pos="57000">
                  <a:srgbClr val="E7FFE7"/>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1" name="TextBox 20">
              <a:extLst>
                <a:ext uri="{FF2B5EF4-FFF2-40B4-BE49-F238E27FC236}">
                  <a16:creationId xmlns:a16="http://schemas.microsoft.com/office/drawing/2014/main" id="{627B7A5E-C8C5-0D40-84CD-2450E669451C}"/>
                </a:ext>
              </a:extLst>
            </p:cNvPr>
            <p:cNvSpPr txBox="1"/>
            <p:nvPr/>
          </p:nvSpPr>
          <p:spPr>
            <a:xfrm>
              <a:off x="318978" y="3411583"/>
              <a:ext cx="3945658"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Charge has Boltzmann distributed thermal energy E</a:t>
              </a:r>
            </a:p>
          </p:txBody>
        </p:sp>
        <p:cxnSp>
          <p:nvCxnSpPr>
            <p:cNvPr id="23" name="Straight Arrow Connector 22">
              <a:extLst>
                <a:ext uri="{FF2B5EF4-FFF2-40B4-BE49-F238E27FC236}">
                  <a16:creationId xmlns:a16="http://schemas.microsoft.com/office/drawing/2014/main" id="{15A98E47-FB2B-5647-8F80-5E6AEDB29549}"/>
                </a:ext>
              </a:extLst>
            </p:cNvPr>
            <p:cNvCxnSpPr/>
            <p:nvPr/>
          </p:nvCxnSpPr>
          <p:spPr>
            <a:xfrm>
              <a:off x="695378" y="5824723"/>
              <a:ext cx="2823024"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7CB39F-7256-A349-AB1A-CC97E07C9E90}"/>
                </a:ext>
              </a:extLst>
            </p:cNvPr>
            <p:cNvCxnSpPr>
              <a:cxnSpLocks/>
            </p:cNvCxnSpPr>
            <p:nvPr/>
          </p:nvCxnSpPr>
          <p:spPr>
            <a:xfrm flipV="1">
              <a:off x="994145" y="4296978"/>
              <a:ext cx="0" cy="1848641"/>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D5C07F6-4252-AF42-AB18-2BA51EAA3B53}"/>
                </a:ext>
              </a:extLst>
            </p:cNvPr>
            <p:cNvSpPr txBox="1"/>
            <p:nvPr/>
          </p:nvSpPr>
          <p:spPr>
            <a:xfrm rot="16200000">
              <a:off x="85514" y="4818441"/>
              <a:ext cx="1197764" cy="369332"/>
            </a:xfrm>
            <a:prstGeom prst="rect">
              <a:avLst/>
            </a:prstGeom>
            <a:noFill/>
          </p:spPr>
          <p:txBody>
            <a:bodyPr wrap="none" rtlCol="0">
              <a:spAutoFit/>
            </a:bodyPr>
            <a:lstStyle/>
            <a:p>
              <a:pPr algn="l"/>
              <a:r>
                <a:rPr lang="en-US" dirty="0">
                  <a:latin typeface="+mj-lt"/>
                </a:rPr>
                <a:t>probability</a:t>
              </a:r>
            </a:p>
          </p:txBody>
        </p:sp>
        <p:sp>
          <p:nvSpPr>
            <p:cNvPr id="28" name="TextBox 27">
              <a:extLst>
                <a:ext uri="{FF2B5EF4-FFF2-40B4-BE49-F238E27FC236}">
                  <a16:creationId xmlns:a16="http://schemas.microsoft.com/office/drawing/2014/main" id="{16DC1F4F-F2DC-6D49-A424-C5058BF5C1D3}"/>
                </a:ext>
              </a:extLst>
            </p:cNvPr>
            <p:cNvSpPr txBox="1"/>
            <p:nvPr/>
          </p:nvSpPr>
          <p:spPr>
            <a:xfrm>
              <a:off x="3136605" y="6007395"/>
              <a:ext cx="325730" cy="369332"/>
            </a:xfrm>
            <a:prstGeom prst="rect">
              <a:avLst/>
            </a:prstGeom>
            <a:noFill/>
          </p:spPr>
          <p:txBody>
            <a:bodyPr wrap="none" rtlCol="0">
              <a:spAutoFit/>
            </a:bodyPr>
            <a:lstStyle/>
            <a:p>
              <a:pPr algn="l"/>
              <a:r>
                <a:rPr lang="en-US" dirty="0">
                  <a:latin typeface="+mj-lt"/>
                </a:rPr>
                <a:t>E</a:t>
              </a:r>
            </a:p>
          </p:txBody>
        </p:sp>
        <p:sp>
          <p:nvSpPr>
            <p:cNvPr id="30" name="Freeform 29">
              <a:extLst>
                <a:ext uri="{FF2B5EF4-FFF2-40B4-BE49-F238E27FC236}">
                  <a16:creationId xmlns:a16="http://schemas.microsoft.com/office/drawing/2014/main" id="{743A1323-A92A-094B-8BA0-D43A50103376}"/>
                </a:ext>
              </a:extLst>
            </p:cNvPr>
            <p:cNvSpPr/>
            <p:nvPr/>
          </p:nvSpPr>
          <p:spPr>
            <a:xfrm>
              <a:off x="1060183" y="4710023"/>
              <a:ext cx="2243470" cy="1022549"/>
            </a:xfrm>
            <a:custGeom>
              <a:avLst/>
              <a:gdLst>
                <a:gd name="connsiteX0" fmla="*/ 0 w 2243470"/>
                <a:gd name="connsiteY0" fmla="*/ 1022549 h 1022549"/>
                <a:gd name="connsiteX1" fmla="*/ 520995 w 2243470"/>
                <a:gd name="connsiteY1" fmla="*/ 1824 h 1022549"/>
                <a:gd name="connsiteX2" fmla="*/ 1562986 w 2243470"/>
                <a:gd name="connsiteY2" fmla="*/ 778000 h 1022549"/>
                <a:gd name="connsiteX3" fmla="*/ 2243470 w 2243470"/>
                <a:gd name="connsiteY3" fmla="*/ 980019 h 1022549"/>
                <a:gd name="connsiteX4" fmla="*/ 2243470 w 2243470"/>
                <a:gd name="connsiteY4" fmla="*/ 980019 h 10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470" h="1022549">
                  <a:moveTo>
                    <a:pt x="0" y="1022549"/>
                  </a:moveTo>
                  <a:cubicBezTo>
                    <a:pt x="130248" y="532565"/>
                    <a:pt x="260497" y="42582"/>
                    <a:pt x="520995" y="1824"/>
                  </a:cubicBezTo>
                  <a:cubicBezTo>
                    <a:pt x="781493" y="-38934"/>
                    <a:pt x="1275907" y="614968"/>
                    <a:pt x="1562986" y="778000"/>
                  </a:cubicBezTo>
                  <a:cubicBezTo>
                    <a:pt x="1850065" y="941032"/>
                    <a:pt x="2243470" y="980019"/>
                    <a:pt x="2243470" y="980019"/>
                  </a:cubicBezTo>
                  <a:lnTo>
                    <a:pt x="2243470" y="980019"/>
                  </a:ln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A0CBB59-B936-504E-985F-589E466E866F}"/>
              </a:ext>
            </a:extLst>
          </p:cNvPr>
          <p:cNvGrpSpPr/>
          <p:nvPr/>
        </p:nvGrpSpPr>
        <p:grpSpPr>
          <a:xfrm>
            <a:off x="3240933" y="1461648"/>
            <a:ext cx="5382069" cy="5024212"/>
            <a:chOff x="3240933" y="1461648"/>
            <a:chExt cx="5382069" cy="5024212"/>
          </a:xfrm>
        </p:grpSpPr>
        <p:sp>
          <p:nvSpPr>
            <p:cNvPr id="39" name="Lightning Bolt 38">
              <a:extLst>
                <a:ext uri="{FF2B5EF4-FFF2-40B4-BE49-F238E27FC236}">
                  <a16:creationId xmlns:a16="http://schemas.microsoft.com/office/drawing/2014/main" id="{15ABFE31-D323-6341-83CE-0C1DD2DBC89D}"/>
                </a:ext>
              </a:extLst>
            </p:cNvPr>
            <p:cNvSpPr/>
            <p:nvPr/>
          </p:nvSpPr>
          <p:spPr>
            <a:xfrm flipH="1">
              <a:off x="3240933" y="3994110"/>
              <a:ext cx="2229662" cy="1022548"/>
            </a:xfrm>
            <a:prstGeom prst="lightningBolt">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8" name="Freeform 37">
              <a:extLst>
                <a:ext uri="{FF2B5EF4-FFF2-40B4-BE49-F238E27FC236}">
                  <a16:creationId xmlns:a16="http://schemas.microsoft.com/office/drawing/2014/main" id="{AB4F305C-4AB3-494E-8DF2-089D55F0A9A5}"/>
                </a:ext>
              </a:extLst>
            </p:cNvPr>
            <p:cNvSpPr/>
            <p:nvPr/>
          </p:nvSpPr>
          <p:spPr>
            <a:xfrm>
              <a:off x="4455768" y="3359735"/>
              <a:ext cx="3774558" cy="3126125"/>
            </a:xfrm>
            <a:custGeom>
              <a:avLst/>
              <a:gdLst>
                <a:gd name="connsiteX0" fmla="*/ 148856 w 3774558"/>
                <a:gd name="connsiteY0" fmla="*/ 0 h 2966483"/>
                <a:gd name="connsiteX1" fmla="*/ 3774558 w 3774558"/>
                <a:gd name="connsiteY1" fmla="*/ 148856 h 2966483"/>
                <a:gd name="connsiteX2" fmla="*/ 3604437 w 3774558"/>
                <a:gd name="connsiteY2" fmla="*/ 2966483 h 2966483"/>
                <a:gd name="connsiteX3" fmla="*/ 0 w 3774558"/>
                <a:gd name="connsiteY3" fmla="*/ 2923953 h 2966483"/>
                <a:gd name="connsiteX4" fmla="*/ 148856 w 3774558"/>
                <a:gd name="connsiteY4" fmla="*/ 0 h 296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558" h="2966483">
                  <a:moveTo>
                    <a:pt x="148856" y="0"/>
                  </a:moveTo>
                  <a:lnTo>
                    <a:pt x="3774558" y="148856"/>
                  </a:lnTo>
                  <a:lnTo>
                    <a:pt x="3604437" y="2966483"/>
                  </a:lnTo>
                  <a:lnTo>
                    <a:pt x="0" y="2923953"/>
                  </a:lnTo>
                  <a:lnTo>
                    <a:pt x="14885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nvGrpSpPr>
            <p:cNvPr id="41" name="Group 40">
              <a:extLst>
                <a:ext uri="{FF2B5EF4-FFF2-40B4-BE49-F238E27FC236}">
                  <a16:creationId xmlns:a16="http://schemas.microsoft.com/office/drawing/2014/main" id="{5D57DA96-C61B-5C4D-8D9F-A3D6F1776C45}"/>
                </a:ext>
              </a:extLst>
            </p:cNvPr>
            <p:cNvGrpSpPr/>
            <p:nvPr/>
          </p:nvGrpSpPr>
          <p:grpSpPr>
            <a:xfrm>
              <a:off x="3888633" y="1461648"/>
              <a:ext cx="1581963" cy="770205"/>
              <a:chOff x="3888633" y="1461648"/>
              <a:chExt cx="1581963" cy="770205"/>
            </a:xfrm>
          </p:grpSpPr>
          <p:sp>
            <p:nvSpPr>
              <p:cNvPr id="12" name="Oval 11">
                <a:extLst>
                  <a:ext uri="{FF2B5EF4-FFF2-40B4-BE49-F238E27FC236}">
                    <a16:creationId xmlns:a16="http://schemas.microsoft.com/office/drawing/2014/main" id="{FC682DB7-DED2-0D44-9CC7-B14A16FDB2AF}"/>
                  </a:ext>
                </a:extLst>
              </p:cNvPr>
              <p:cNvSpPr/>
              <p:nvPr/>
            </p:nvSpPr>
            <p:spPr>
              <a:xfrm>
                <a:off x="3888633" y="1813590"/>
                <a:ext cx="418263" cy="418263"/>
              </a:xfrm>
              <a:prstGeom prst="ellipse">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3" name="Oval 12">
                <a:extLst>
                  <a:ext uri="{FF2B5EF4-FFF2-40B4-BE49-F238E27FC236}">
                    <a16:creationId xmlns:a16="http://schemas.microsoft.com/office/drawing/2014/main" id="{B8353658-044A-354B-8A98-221D51BB959D}"/>
                  </a:ext>
                </a:extLst>
              </p:cNvPr>
              <p:cNvSpPr/>
              <p:nvPr/>
            </p:nvSpPr>
            <p:spPr>
              <a:xfrm>
                <a:off x="4073992" y="1648597"/>
                <a:ext cx="418263" cy="418263"/>
              </a:xfrm>
              <a:prstGeom prst="ellipse">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15" name="Oval 14">
                <a:extLst>
                  <a:ext uri="{FF2B5EF4-FFF2-40B4-BE49-F238E27FC236}">
                    <a16:creationId xmlns:a16="http://schemas.microsoft.com/office/drawing/2014/main" id="{F2A78F39-0F99-A141-B338-4B581EE9631F}"/>
                  </a:ext>
                </a:extLst>
              </p:cNvPr>
              <p:cNvSpPr/>
              <p:nvPr/>
            </p:nvSpPr>
            <p:spPr>
              <a:xfrm>
                <a:off x="4690678" y="1461648"/>
                <a:ext cx="418263" cy="418263"/>
              </a:xfrm>
              <a:prstGeom prst="ellipse">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6" name="Oval 15">
                <a:extLst>
                  <a:ext uri="{FF2B5EF4-FFF2-40B4-BE49-F238E27FC236}">
                    <a16:creationId xmlns:a16="http://schemas.microsoft.com/office/drawing/2014/main" id="{1BE03EF4-DE51-264F-9888-91273B7220B5}"/>
                  </a:ext>
                </a:extLst>
              </p:cNvPr>
              <p:cNvSpPr/>
              <p:nvPr/>
            </p:nvSpPr>
            <p:spPr>
              <a:xfrm>
                <a:off x="4850315" y="1561308"/>
                <a:ext cx="418263" cy="418263"/>
              </a:xfrm>
              <a:prstGeom prst="ellipse">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7" name="Oval 16">
                <a:extLst>
                  <a:ext uri="{FF2B5EF4-FFF2-40B4-BE49-F238E27FC236}">
                    <a16:creationId xmlns:a16="http://schemas.microsoft.com/office/drawing/2014/main" id="{C9AA7AC7-E70F-8F46-9542-0F1383D95EB2}"/>
                  </a:ext>
                </a:extLst>
              </p:cNvPr>
              <p:cNvSpPr/>
              <p:nvPr/>
            </p:nvSpPr>
            <p:spPr>
              <a:xfrm>
                <a:off x="5052333" y="1667633"/>
                <a:ext cx="418263" cy="418263"/>
              </a:xfrm>
              <a:prstGeom prst="ellipse">
                <a:avLst/>
              </a:pr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sp>
          <p:nvSpPr>
            <p:cNvPr id="32" name="TextBox 31">
              <a:extLst>
                <a:ext uri="{FF2B5EF4-FFF2-40B4-BE49-F238E27FC236}">
                  <a16:creationId xmlns:a16="http://schemas.microsoft.com/office/drawing/2014/main" id="{5BB7B649-ADBE-674D-8F1D-A4EA23D17C70}"/>
                </a:ext>
              </a:extLst>
            </p:cNvPr>
            <p:cNvSpPr txBox="1"/>
            <p:nvPr/>
          </p:nvSpPr>
          <p:spPr>
            <a:xfrm>
              <a:off x="4601237" y="3498265"/>
              <a:ext cx="4021765" cy="677108"/>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Sufficient thermal energy</a:t>
              </a:r>
              <a:r>
                <a:rPr lang="en-US" dirty="0">
                  <a:latin typeface="Times New Roman" panose="02020603050405020304" pitchFamily="18" charset="0"/>
                  <a:cs typeface="Times New Roman" panose="02020603050405020304" pitchFamily="18" charset="0"/>
                </a:rPr>
                <a:t> here to escape potential well and undo bit flip.</a:t>
              </a:r>
            </a:p>
          </p:txBody>
        </p:sp>
      </p:grpSp>
      <p:grpSp>
        <p:nvGrpSpPr>
          <p:cNvPr id="43" name="Group 42">
            <a:extLst>
              <a:ext uri="{FF2B5EF4-FFF2-40B4-BE49-F238E27FC236}">
                <a16:creationId xmlns:a16="http://schemas.microsoft.com/office/drawing/2014/main" id="{FA8ADB2D-5F72-C845-9B55-0823608F6577}"/>
              </a:ext>
            </a:extLst>
          </p:cNvPr>
          <p:cNvGrpSpPr/>
          <p:nvPr/>
        </p:nvGrpSpPr>
        <p:grpSpPr>
          <a:xfrm>
            <a:off x="4690678" y="4247419"/>
            <a:ext cx="3459177" cy="1046440"/>
            <a:chOff x="4690678" y="4247419"/>
            <a:chExt cx="3459177" cy="1046440"/>
          </a:xfrm>
        </p:grpSpPr>
        <p:sp>
          <p:nvSpPr>
            <p:cNvPr id="33" name="TextBox 32">
              <a:extLst>
                <a:ext uri="{FF2B5EF4-FFF2-40B4-BE49-F238E27FC236}">
                  <a16:creationId xmlns:a16="http://schemas.microsoft.com/office/drawing/2014/main" id="{E3D1A7D2-991A-574E-BE88-1155C9CE43F6}"/>
                </a:ext>
              </a:extLst>
            </p:cNvPr>
            <p:cNvSpPr txBox="1"/>
            <p:nvPr/>
          </p:nvSpPr>
          <p:spPr>
            <a:xfrm>
              <a:off x="5108941" y="4247419"/>
              <a:ext cx="813043"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Unless</a:t>
              </a:r>
            </a:p>
          </p:txBody>
        </p:sp>
        <p:sp>
          <p:nvSpPr>
            <p:cNvPr id="34" name="TextBox 33">
              <a:extLst>
                <a:ext uri="{FF2B5EF4-FFF2-40B4-BE49-F238E27FC236}">
                  <a16:creationId xmlns:a16="http://schemas.microsoft.com/office/drawing/2014/main" id="{5F09B414-3A96-E149-B8C3-AD314365F071}"/>
                </a:ext>
              </a:extLst>
            </p:cNvPr>
            <p:cNvSpPr txBox="1"/>
            <p:nvPr/>
          </p:nvSpPr>
          <p:spPr>
            <a:xfrm>
              <a:off x="4690678" y="4616751"/>
              <a:ext cx="3459177" cy="677108"/>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Potential well is </a:t>
              </a:r>
              <a:r>
                <a:rPr lang="en-US" dirty="0">
                  <a:latin typeface="Times New Roman" panose="02020603050405020304" pitchFamily="18" charset="0"/>
                  <a:cs typeface="Times New Roman" panose="02020603050405020304" pitchFamily="18" charset="0"/>
                </a:rPr>
                <a:t>sufficiently deep to make completion probable.</a:t>
              </a:r>
            </a:p>
          </p:txBody>
        </p:sp>
      </p:grpSp>
      <p:grpSp>
        <p:nvGrpSpPr>
          <p:cNvPr id="44" name="Group 43">
            <a:extLst>
              <a:ext uri="{FF2B5EF4-FFF2-40B4-BE49-F238E27FC236}">
                <a16:creationId xmlns:a16="http://schemas.microsoft.com/office/drawing/2014/main" id="{14870057-366E-E940-81BE-2D7F8D339CAF}"/>
              </a:ext>
            </a:extLst>
          </p:cNvPr>
          <p:cNvGrpSpPr/>
          <p:nvPr/>
        </p:nvGrpSpPr>
        <p:grpSpPr>
          <a:xfrm>
            <a:off x="4704906" y="5467702"/>
            <a:ext cx="2978701" cy="864265"/>
            <a:chOff x="4704906" y="5467702"/>
            <a:chExt cx="2978701" cy="864265"/>
          </a:xfrm>
        </p:grpSpPr>
        <p:sp>
          <p:nvSpPr>
            <p:cNvPr id="35" name="TextBox 34">
              <a:extLst>
                <a:ext uri="{FF2B5EF4-FFF2-40B4-BE49-F238E27FC236}">
                  <a16:creationId xmlns:a16="http://schemas.microsoft.com/office/drawing/2014/main" id="{A25D8E31-E86E-B043-BD22-5B545602B6CE}"/>
                </a:ext>
              </a:extLst>
            </p:cNvPr>
            <p:cNvSpPr txBox="1"/>
            <p:nvPr/>
          </p:nvSpPr>
          <p:spPr>
            <a:xfrm>
              <a:off x="5209460" y="5467702"/>
              <a:ext cx="832279"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So that</a:t>
              </a:r>
            </a:p>
          </p:txBody>
        </p:sp>
        <p:sp>
          <p:nvSpPr>
            <p:cNvPr id="36" name="TextBox 35">
              <a:extLst>
                <a:ext uri="{FF2B5EF4-FFF2-40B4-BE49-F238E27FC236}">
                  <a16:creationId xmlns:a16="http://schemas.microsoft.com/office/drawing/2014/main" id="{6113DE38-41A6-0E41-8E4D-5EFCC1CDDA4E}"/>
                </a:ext>
              </a:extLst>
            </p:cNvPr>
            <p:cNvSpPr txBox="1"/>
            <p:nvPr/>
          </p:nvSpPr>
          <p:spPr>
            <a:xfrm>
              <a:off x="4704906" y="5931857"/>
              <a:ext cx="2978701"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Bit flip becomes</a:t>
              </a:r>
              <a:r>
                <a:rPr lang="en-US" dirty="0">
                  <a:latin typeface="Times New Roman" panose="02020603050405020304" pitchFamily="18" charset="0"/>
                  <a:cs typeface="Times New Roman" panose="02020603050405020304" pitchFamily="18" charset="0"/>
                </a:rPr>
                <a:t> dissipative.</a:t>
              </a:r>
            </a:p>
          </p:txBody>
        </p:sp>
      </p:grpSp>
    </p:spTree>
    <p:extLst>
      <p:ext uri="{BB962C8B-B14F-4D97-AF65-F5344CB8AC3E}">
        <p14:creationId xmlns:p14="http://schemas.microsoft.com/office/powerpoint/2010/main" val="3503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A7DDA242-287C-0641-BD98-C77F0D82F4BD}"/>
              </a:ext>
            </a:extLst>
          </p:cNvPr>
          <p:cNvSpPr/>
          <p:nvPr/>
        </p:nvSpPr>
        <p:spPr>
          <a:xfrm>
            <a:off x="531628" y="202019"/>
            <a:ext cx="7899991" cy="850604"/>
          </a:xfrm>
          <a:custGeom>
            <a:avLst/>
            <a:gdLst>
              <a:gd name="connsiteX0" fmla="*/ 244549 w 7899991"/>
              <a:gd name="connsiteY0" fmla="*/ 0 h 850604"/>
              <a:gd name="connsiteX1" fmla="*/ 7899991 w 7899991"/>
              <a:gd name="connsiteY1" fmla="*/ 308344 h 850604"/>
              <a:gd name="connsiteX2" fmla="*/ 7793665 w 7899991"/>
              <a:gd name="connsiteY2" fmla="*/ 850604 h 850604"/>
              <a:gd name="connsiteX3" fmla="*/ 0 w 7899991"/>
              <a:gd name="connsiteY3" fmla="*/ 808074 h 850604"/>
              <a:gd name="connsiteX4" fmla="*/ 244549 w 7899991"/>
              <a:gd name="connsiteY4" fmla="*/ 0 h 850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850604">
                <a:moveTo>
                  <a:pt x="244549" y="0"/>
                </a:moveTo>
                <a:lnTo>
                  <a:pt x="7899991" y="308344"/>
                </a:lnTo>
                <a:lnTo>
                  <a:pt x="7793665" y="850604"/>
                </a:lnTo>
                <a:lnTo>
                  <a:pt x="0" y="808074"/>
                </a:lnTo>
                <a:lnTo>
                  <a:pt x="244549"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A332CAB3-401C-7449-845C-526E18048DBF}"/>
              </a:ext>
            </a:extLst>
          </p:cNvPr>
          <p:cNvSpPr>
            <a:spLocks noGrp="1"/>
          </p:cNvSpPr>
          <p:nvPr>
            <p:ph type="title"/>
          </p:nvPr>
        </p:nvSpPr>
        <p:spPr>
          <a:xfrm>
            <a:off x="628649" y="236188"/>
            <a:ext cx="7886700" cy="1000173"/>
          </a:xfrm>
        </p:spPr>
        <p:txBody>
          <a:bodyPr>
            <a:normAutofit fontScale="90000"/>
          </a:bodyPr>
          <a:lstStyle/>
          <a:p>
            <a:r>
              <a:rPr lang="en-US" dirty="0"/>
              <a:t>Fluctuations preclude </a:t>
            </a:r>
            <a:r>
              <a:rPr lang="en-US" dirty="0" err="1"/>
              <a:t>dissipationless</a:t>
            </a:r>
            <a:r>
              <a:rPr lang="en-US" dirty="0"/>
              <a:t> </a:t>
            </a:r>
            <a:r>
              <a:rPr lang="en-US" sz="3100" dirty="0"/>
              <a:t>completion of any individual step at molecular scales</a:t>
            </a:r>
            <a:endParaRPr lang="en-US" dirty="0"/>
          </a:p>
        </p:txBody>
      </p:sp>
      <p:sp>
        <p:nvSpPr>
          <p:cNvPr id="3" name="Content Placeholder 2">
            <a:extLst>
              <a:ext uri="{FF2B5EF4-FFF2-40B4-BE49-F238E27FC236}">
                <a16:creationId xmlns:a16="http://schemas.microsoft.com/office/drawing/2014/main" id="{A6F7460E-4AF0-5340-98EB-7E1B4772DB14}"/>
              </a:ext>
            </a:extLst>
          </p:cNvPr>
          <p:cNvSpPr>
            <a:spLocks noGrp="1"/>
          </p:cNvSpPr>
          <p:nvPr>
            <p:ph idx="1"/>
          </p:nvPr>
        </p:nvSpPr>
        <p:spPr>
          <a:xfrm>
            <a:off x="-211320" y="6662866"/>
            <a:ext cx="1242680" cy="609231"/>
          </a:xfrm>
        </p:spPr>
        <p:txBody>
          <a:bodyPr/>
          <a:lstStyle/>
          <a:p>
            <a:endParaRPr lang="en-US"/>
          </a:p>
        </p:txBody>
      </p:sp>
      <p:sp>
        <p:nvSpPr>
          <p:cNvPr id="4" name="Slide Number Placeholder 3">
            <a:extLst>
              <a:ext uri="{FF2B5EF4-FFF2-40B4-BE49-F238E27FC236}">
                <a16:creationId xmlns:a16="http://schemas.microsoft.com/office/drawing/2014/main" id="{9B7BB613-1D93-F54C-A1D7-1059795875F5}"/>
              </a:ext>
            </a:extLst>
          </p:cNvPr>
          <p:cNvSpPr>
            <a:spLocks noGrp="1"/>
          </p:cNvSpPr>
          <p:nvPr>
            <p:ph type="sldNum" sz="quarter" idx="12"/>
          </p:nvPr>
        </p:nvSpPr>
        <p:spPr/>
        <p:txBody>
          <a:bodyPr/>
          <a:lstStyle/>
          <a:p>
            <a:fld id="{D68108BF-9C13-2C41-9B1B-BB80E2977658}" type="slidenum">
              <a:rPr lang="en-US" smtClean="0"/>
              <a:t>35</a:t>
            </a:fld>
            <a:endParaRPr lang="en-US"/>
          </a:p>
        </p:txBody>
      </p:sp>
      <p:sp>
        <p:nvSpPr>
          <p:cNvPr id="22" name="TextBox 21">
            <a:extLst>
              <a:ext uri="{FF2B5EF4-FFF2-40B4-BE49-F238E27FC236}">
                <a16:creationId xmlns:a16="http://schemas.microsoft.com/office/drawing/2014/main" id="{71866DAE-1EB7-6E4F-A679-285FD44B1DAD}"/>
              </a:ext>
            </a:extLst>
          </p:cNvPr>
          <p:cNvSpPr txBox="1"/>
          <p:nvPr/>
        </p:nvSpPr>
        <p:spPr>
          <a:xfrm>
            <a:off x="21482" y="1715521"/>
            <a:ext cx="1690364" cy="1477328"/>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General result for all processes at molecular scales</a:t>
            </a:r>
          </a:p>
          <a:p>
            <a:pPr algn="l"/>
            <a:r>
              <a:rPr lang="en-US" dirty="0">
                <a:latin typeface="Times New Roman" panose="02020603050405020304" pitchFamily="18" charset="0"/>
                <a:cs typeface="Times New Roman" panose="02020603050405020304" pitchFamily="18" charset="0"/>
              </a:rPr>
              <a:t>“S = k log W”</a:t>
            </a:r>
          </a:p>
        </p:txBody>
      </p:sp>
      <p:grpSp>
        <p:nvGrpSpPr>
          <p:cNvPr id="62" name="Group 61">
            <a:extLst>
              <a:ext uri="{FF2B5EF4-FFF2-40B4-BE49-F238E27FC236}">
                <a16:creationId xmlns:a16="http://schemas.microsoft.com/office/drawing/2014/main" id="{29D60FDD-272C-7643-A369-A2C547BD1002}"/>
              </a:ext>
            </a:extLst>
          </p:cNvPr>
          <p:cNvGrpSpPr/>
          <p:nvPr/>
        </p:nvGrpSpPr>
        <p:grpSpPr>
          <a:xfrm>
            <a:off x="3373842" y="3509117"/>
            <a:ext cx="4514184" cy="1015663"/>
            <a:chOff x="4001165" y="3501365"/>
            <a:chExt cx="4514184" cy="1015663"/>
          </a:xfrm>
        </p:grpSpPr>
        <p:sp>
          <p:nvSpPr>
            <p:cNvPr id="52" name="TextBox 51">
              <a:extLst>
                <a:ext uri="{FF2B5EF4-FFF2-40B4-BE49-F238E27FC236}">
                  <a16:creationId xmlns:a16="http://schemas.microsoft.com/office/drawing/2014/main" id="{F9D8536A-7ABC-554D-AAA9-56B7BD525263}"/>
                </a:ext>
              </a:extLst>
            </p:cNvPr>
            <p:cNvSpPr txBox="1"/>
            <p:nvPr/>
          </p:nvSpPr>
          <p:spPr>
            <a:xfrm>
              <a:off x="4001165" y="3501365"/>
              <a:ext cx="1552354" cy="923330"/>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Increase probability of completion</a:t>
              </a:r>
            </a:p>
          </p:txBody>
        </p:sp>
        <p:sp>
          <p:nvSpPr>
            <p:cNvPr id="53" name="TextBox 52">
              <a:extLst>
                <a:ext uri="{FF2B5EF4-FFF2-40B4-BE49-F238E27FC236}">
                  <a16:creationId xmlns:a16="http://schemas.microsoft.com/office/drawing/2014/main" id="{F1C4CA10-6A89-404A-9CC3-10901CE7E05F}"/>
                </a:ext>
              </a:extLst>
            </p:cNvPr>
            <p:cNvSpPr txBox="1"/>
            <p:nvPr/>
          </p:nvSpPr>
          <p:spPr>
            <a:xfrm>
              <a:off x="6962995" y="3501365"/>
              <a:ext cx="1552354" cy="1015663"/>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Increase dissipation</a:t>
              </a:r>
            </a:p>
            <a:p>
              <a:r>
                <a:rPr lang="en-US" sz="2400" dirty="0">
                  <a:latin typeface="Symbol" pitchFamily="2" charset="2"/>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p>
          </p:txBody>
        </p:sp>
        <p:sp>
          <p:nvSpPr>
            <p:cNvPr id="54" name="Left-Right Arrow 53">
              <a:extLst>
                <a:ext uri="{FF2B5EF4-FFF2-40B4-BE49-F238E27FC236}">
                  <a16:creationId xmlns:a16="http://schemas.microsoft.com/office/drawing/2014/main" id="{520043FA-CFED-DB40-A654-CEB138F0FCB9}"/>
                </a:ext>
              </a:extLst>
            </p:cNvPr>
            <p:cNvSpPr/>
            <p:nvPr/>
          </p:nvSpPr>
          <p:spPr>
            <a:xfrm>
              <a:off x="5863408" y="3755695"/>
              <a:ext cx="855918" cy="414670"/>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sp>
        <p:nvSpPr>
          <p:cNvPr id="56" name="TextBox 55">
            <a:extLst>
              <a:ext uri="{FF2B5EF4-FFF2-40B4-BE49-F238E27FC236}">
                <a16:creationId xmlns:a16="http://schemas.microsoft.com/office/drawing/2014/main" id="{0DF8A24B-7E04-4E4A-B7D8-1C534BDCCE7F}"/>
              </a:ext>
            </a:extLst>
          </p:cNvPr>
          <p:cNvSpPr txBox="1"/>
          <p:nvPr/>
        </p:nvSpPr>
        <p:spPr>
          <a:xfrm>
            <a:off x="2087298" y="5587228"/>
            <a:ext cx="184731" cy="369332"/>
          </a:xfrm>
          <a:prstGeom prst="rect">
            <a:avLst/>
          </a:prstGeom>
          <a:noFill/>
        </p:spPr>
        <p:txBody>
          <a:bodyPr wrap="none" rtlCol="0">
            <a:spAutoFit/>
          </a:bodyPr>
          <a:lstStyle/>
          <a:p>
            <a:pPr algn="l"/>
            <a:endParaRPr lang="en-US" dirty="0" err="1">
              <a:latin typeface="+mj-lt"/>
            </a:endParaRPr>
          </a:p>
        </p:txBody>
      </p:sp>
      <p:grpSp>
        <p:nvGrpSpPr>
          <p:cNvPr id="64" name="Group 63">
            <a:extLst>
              <a:ext uri="{FF2B5EF4-FFF2-40B4-BE49-F238E27FC236}">
                <a16:creationId xmlns:a16="http://schemas.microsoft.com/office/drawing/2014/main" id="{62A6FD9C-9283-EE47-B877-BE1236C15624}"/>
              </a:ext>
            </a:extLst>
          </p:cNvPr>
          <p:cNvGrpSpPr/>
          <p:nvPr/>
        </p:nvGrpSpPr>
        <p:grpSpPr>
          <a:xfrm>
            <a:off x="190056" y="5082363"/>
            <a:ext cx="8325293" cy="967563"/>
            <a:chOff x="190056" y="5082363"/>
            <a:chExt cx="8325293" cy="967563"/>
          </a:xfrm>
        </p:grpSpPr>
        <p:sp>
          <p:nvSpPr>
            <p:cNvPr id="60" name="Freeform 59">
              <a:extLst>
                <a:ext uri="{FF2B5EF4-FFF2-40B4-BE49-F238E27FC236}">
                  <a16:creationId xmlns:a16="http://schemas.microsoft.com/office/drawing/2014/main" id="{BEDADEE0-C1C7-8A47-BC16-EDC2BC53608C}"/>
                </a:ext>
              </a:extLst>
            </p:cNvPr>
            <p:cNvSpPr/>
            <p:nvPr/>
          </p:nvSpPr>
          <p:spPr>
            <a:xfrm>
              <a:off x="190056" y="5082363"/>
              <a:ext cx="8325293" cy="967563"/>
            </a:xfrm>
            <a:custGeom>
              <a:avLst/>
              <a:gdLst>
                <a:gd name="connsiteX0" fmla="*/ 276447 w 7931888"/>
                <a:gd name="connsiteY0" fmla="*/ 0 h 967563"/>
                <a:gd name="connsiteX1" fmla="*/ 7857461 w 7931888"/>
                <a:gd name="connsiteY1" fmla="*/ 180753 h 967563"/>
                <a:gd name="connsiteX2" fmla="*/ 7931888 w 7931888"/>
                <a:gd name="connsiteY2" fmla="*/ 925032 h 967563"/>
                <a:gd name="connsiteX3" fmla="*/ 0 w 7931888"/>
                <a:gd name="connsiteY3" fmla="*/ 967563 h 967563"/>
                <a:gd name="connsiteX4" fmla="*/ 276447 w 7931888"/>
                <a:gd name="connsiteY4" fmla="*/ 0 h 96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1888" h="967563">
                  <a:moveTo>
                    <a:pt x="276447" y="0"/>
                  </a:moveTo>
                  <a:lnTo>
                    <a:pt x="7857461" y="180753"/>
                  </a:lnTo>
                  <a:lnTo>
                    <a:pt x="7931888" y="925032"/>
                  </a:lnTo>
                  <a:lnTo>
                    <a:pt x="0" y="967563"/>
                  </a:lnTo>
                  <a:lnTo>
                    <a:pt x="276447"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55" name="TextBox 54">
              <a:extLst>
                <a:ext uri="{FF2B5EF4-FFF2-40B4-BE49-F238E27FC236}">
                  <a16:creationId xmlns:a16="http://schemas.microsoft.com/office/drawing/2014/main" id="{AA61DA98-94D5-014E-B2D8-585C22D4DEAE}"/>
                </a:ext>
              </a:extLst>
            </p:cNvPr>
            <p:cNvSpPr txBox="1"/>
            <p:nvPr/>
          </p:nvSpPr>
          <p:spPr>
            <a:xfrm>
              <a:off x="345562" y="5248674"/>
              <a:ext cx="1683927"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Probability ratio 20:1</a:t>
              </a:r>
            </a:p>
          </p:txBody>
        </p:sp>
        <p:sp>
          <p:nvSpPr>
            <p:cNvPr id="57" name="TextBox 56">
              <a:extLst>
                <a:ext uri="{FF2B5EF4-FFF2-40B4-BE49-F238E27FC236}">
                  <a16:creationId xmlns:a16="http://schemas.microsoft.com/office/drawing/2014/main" id="{60D6A482-DEF1-BE45-82FF-87EAE7BE8E58}"/>
                </a:ext>
              </a:extLst>
            </p:cNvPr>
            <p:cNvSpPr txBox="1"/>
            <p:nvPr/>
          </p:nvSpPr>
          <p:spPr>
            <a:xfrm>
              <a:off x="1873983" y="5348177"/>
              <a:ext cx="2903359" cy="523220"/>
            </a:xfrm>
            <a:prstGeom prst="rect">
              <a:avLst/>
            </a:prstGeom>
            <a:noFill/>
          </p:spPr>
          <p:txBody>
            <a:bodyPr wrap="none" rtlCol="0">
              <a:spAutoFit/>
            </a:bodyPr>
            <a:lstStyle/>
            <a:p>
              <a:r>
                <a:rPr lang="en-US" sz="2800" dirty="0">
                  <a:latin typeface="Symbol" pitchFamily="2" charset="2"/>
                </a:rPr>
                <a:t>D</a:t>
              </a:r>
              <a:r>
                <a:rPr lang="en-US" sz="2800" dirty="0">
                  <a:latin typeface="Times New Roman" panose="02020603050405020304" pitchFamily="18" charset="0"/>
                  <a:cs typeface="Times New Roman" panose="02020603050405020304" pitchFamily="18" charset="0"/>
                </a:rPr>
                <a:t>S = k log 20 = 3k</a:t>
              </a:r>
              <a:endParaRPr lang="en-US" sz="20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1A75EA89-C9E6-6540-84E4-785943FF0F0A}"/>
              </a:ext>
            </a:extLst>
          </p:cNvPr>
          <p:cNvSpPr txBox="1"/>
          <p:nvPr/>
        </p:nvSpPr>
        <p:spPr>
          <a:xfrm>
            <a:off x="5114260" y="5348177"/>
            <a:ext cx="281038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&gt; k log 2 = 0.69k</a:t>
            </a:r>
            <a:r>
              <a:rPr lang="en-US" sz="2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D6ECB054-952E-2840-8758-EEFEC3DF455E}"/>
              </a:ext>
            </a:extLst>
          </p:cNvPr>
          <p:cNvGrpSpPr/>
          <p:nvPr/>
        </p:nvGrpSpPr>
        <p:grpSpPr>
          <a:xfrm>
            <a:off x="1609926" y="1573619"/>
            <a:ext cx="7589225" cy="1873165"/>
            <a:chOff x="1609926" y="1573619"/>
            <a:chExt cx="7589225" cy="1873165"/>
          </a:xfrm>
        </p:grpSpPr>
        <p:grpSp>
          <p:nvGrpSpPr>
            <p:cNvPr id="66" name="Group 65">
              <a:extLst>
                <a:ext uri="{FF2B5EF4-FFF2-40B4-BE49-F238E27FC236}">
                  <a16:creationId xmlns:a16="http://schemas.microsoft.com/office/drawing/2014/main" id="{1746BE51-11B2-904F-AEAD-AF13DF1866D4}"/>
                </a:ext>
              </a:extLst>
            </p:cNvPr>
            <p:cNvGrpSpPr/>
            <p:nvPr/>
          </p:nvGrpSpPr>
          <p:grpSpPr>
            <a:xfrm>
              <a:off x="1609926" y="1573619"/>
              <a:ext cx="7589225" cy="1873165"/>
              <a:chOff x="1609926" y="1573619"/>
              <a:chExt cx="7589225" cy="1873165"/>
            </a:xfrm>
          </p:grpSpPr>
          <p:grpSp>
            <p:nvGrpSpPr>
              <p:cNvPr id="61" name="Group 60">
                <a:extLst>
                  <a:ext uri="{FF2B5EF4-FFF2-40B4-BE49-F238E27FC236}">
                    <a16:creationId xmlns:a16="http://schemas.microsoft.com/office/drawing/2014/main" id="{29DF6AFD-7879-A445-B974-45AA10E556B1}"/>
                  </a:ext>
                </a:extLst>
              </p:cNvPr>
              <p:cNvGrpSpPr/>
              <p:nvPr/>
            </p:nvGrpSpPr>
            <p:grpSpPr>
              <a:xfrm>
                <a:off x="1609926" y="1573619"/>
                <a:ext cx="6002985" cy="1818167"/>
                <a:chOff x="2237249" y="1573619"/>
                <a:chExt cx="6002985" cy="1818167"/>
              </a:xfrm>
            </p:grpSpPr>
            <p:sp>
              <p:nvSpPr>
                <p:cNvPr id="59" name="Freeform 58">
                  <a:extLst>
                    <a:ext uri="{FF2B5EF4-FFF2-40B4-BE49-F238E27FC236}">
                      <a16:creationId xmlns:a16="http://schemas.microsoft.com/office/drawing/2014/main" id="{00C53140-12D1-BD47-9F5D-03888371030E}"/>
                    </a:ext>
                  </a:extLst>
                </p:cNvPr>
                <p:cNvSpPr/>
                <p:nvPr/>
              </p:nvSpPr>
              <p:spPr>
                <a:xfrm>
                  <a:off x="2339170" y="1573619"/>
                  <a:ext cx="5901064" cy="1818167"/>
                </a:xfrm>
                <a:custGeom>
                  <a:avLst/>
                  <a:gdLst>
                    <a:gd name="connsiteX0" fmla="*/ 0 w 5528931"/>
                    <a:gd name="connsiteY0" fmla="*/ 0 h 1818167"/>
                    <a:gd name="connsiteX1" fmla="*/ 0 w 5528931"/>
                    <a:gd name="connsiteY1" fmla="*/ 0 h 1818167"/>
                    <a:gd name="connsiteX2" fmla="*/ 404038 w 5528931"/>
                    <a:gd name="connsiteY2" fmla="*/ 10632 h 1818167"/>
                    <a:gd name="connsiteX3" fmla="*/ 5528931 w 5528931"/>
                    <a:gd name="connsiteY3" fmla="*/ 265814 h 1818167"/>
                    <a:gd name="connsiteX4" fmla="*/ 5497033 w 5528931"/>
                    <a:gd name="connsiteY4" fmla="*/ 1818167 h 1818167"/>
                    <a:gd name="connsiteX5" fmla="*/ 10633 w 5528931"/>
                    <a:gd name="connsiteY5" fmla="*/ 1733107 h 1818167"/>
                    <a:gd name="connsiteX6" fmla="*/ 0 w 5528931"/>
                    <a:gd name="connsiteY6" fmla="*/ 0 h 18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931" h="1818167">
                      <a:moveTo>
                        <a:pt x="0" y="0"/>
                      </a:moveTo>
                      <a:lnTo>
                        <a:pt x="0" y="0"/>
                      </a:lnTo>
                      <a:cubicBezTo>
                        <a:pt x="197846" y="21982"/>
                        <a:pt x="63599" y="10632"/>
                        <a:pt x="404038" y="10632"/>
                      </a:cubicBezTo>
                      <a:lnTo>
                        <a:pt x="5528931" y="265814"/>
                      </a:lnTo>
                      <a:lnTo>
                        <a:pt x="5497033" y="1818167"/>
                      </a:lnTo>
                      <a:lnTo>
                        <a:pt x="10633" y="1733107"/>
                      </a:lnTo>
                      <a:cubicBezTo>
                        <a:pt x="7089" y="1155405"/>
                        <a:pt x="3544" y="577702"/>
                        <a:pt x="0" y="0"/>
                      </a:cubicBez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5" name="TextBox 24">
                  <a:extLst>
                    <a:ext uri="{FF2B5EF4-FFF2-40B4-BE49-F238E27FC236}">
                      <a16:creationId xmlns:a16="http://schemas.microsoft.com/office/drawing/2014/main" id="{C67ED4FA-2C00-2B4A-948A-A991FB6AA385}"/>
                    </a:ext>
                  </a:extLst>
                </p:cNvPr>
                <p:cNvSpPr txBox="1"/>
                <p:nvPr/>
              </p:nvSpPr>
              <p:spPr>
                <a:xfrm>
                  <a:off x="2445969" y="1723236"/>
                  <a:ext cx="2917252"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Probability process completes</a:t>
                  </a:r>
                </a:p>
              </p:txBody>
            </p:sp>
            <p:sp>
              <p:nvSpPr>
                <p:cNvPr id="45" name="TextBox 44">
                  <a:extLst>
                    <a:ext uri="{FF2B5EF4-FFF2-40B4-BE49-F238E27FC236}">
                      <a16:creationId xmlns:a16="http://schemas.microsoft.com/office/drawing/2014/main" id="{DDF76CBE-CD64-FB40-8633-A25DA802E502}"/>
                    </a:ext>
                  </a:extLst>
                </p:cNvPr>
                <p:cNvSpPr txBox="1"/>
                <p:nvPr/>
              </p:nvSpPr>
              <p:spPr>
                <a:xfrm>
                  <a:off x="2237249" y="2571210"/>
                  <a:ext cx="3182459"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Probability process fluctuates back to original state</a:t>
                  </a:r>
                </a:p>
              </p:txBody>
            </p:sp>
            <p:sp>
              <p:nvSpPr>
                <p:cNvPr id="27" name="TextBox 26">
                  <a:extLst>
                    <a:ext uri="{FF2B5EF4-FFF2-40B4-BE49-F238E27FC236}">
                      <a16:creationId xmlns:a16="http://schemas.microsoft.com/office/drawing/2014/main" id="{4F116DBA-8345-564B-B6FB-AFBD0394ADD5}"/>
                    </a:ext>
                  </a:extLst>
                </p:cNvPr>
                <p:cNvSpPr txBox="1"/>
                <p:nvPr/>
              </p:nvSpPr>
              <p:spPr>
                <a:xfrm>
                  <a:off x="5425929" y="2037967"/>
                  <a:ext cx="532518" cy="830997"/>
                </a:xfrm>
                <a:prstGeom prst="rect">
                  <a:avLst/>
                </a:prstGeom>
                <a:noFill/>
              </p:spPr>
              <p:txBody>
                <a:bodyPr wrap="none" rtlCol="0">
                  <a:spAutoFit/>
                </a:bodyPr>
                <a:lstStyle/>
                <a:p>
                  <a:pPr algn="l"/>
                  <a:r>
                    <a:rPr lang="en-US" sz="4800" dirty="0">
                      <a:latin typeface="+mj-lt"/>
                    </a:rPr>
                    <a:t>=</a:t>
                  </a:r>
                </a:p>
              </p:txBody>
            </p:sp>
            <p:sp>
              <p:nvSpPr>
                <p:cNvPr id="29" name="TextBox 28">
                  <a:extLst>
                    <a:ext uri="{FF2B5EF4-FFF2-40B4-BE49-F238E27FC236}">
                      <a16:creationId xmlns:a16="http://schemas.microsoft.com/office/drawing/2014/main" id="{2121C6A5-D313-814F-BEB9-FD504D18801A}"/>
                    </a:ext>
                  </a:extLst>
                </p:cNvPr>
                <p:cNvSpPr txBox="1"/>
                <p:nvPr/>
              </p:nvSpPr>
              <p:spPr>
                <a:xfrm>
                  <a:off x="7038750" y="1662044"/>
                  <a:ext cx="904415" cy="830997"/>
                </a:xfrm>
                <a:prstGeom prst="rect">
                  <a:avLst/>
                </a:prstGeom>
                <a:noFill/>
              </p:spPr>
              <p:txBody>
                <a:bodyPr wrap="none" rtlCol="0">
                  <a:spAutoFit/>
                </a:bodyPr>
                <a:lstStyle/>
                <a:p>
                  <a:pPr algn="l"/>
                  <a:r>
                    <a:rPr lang="en-US" sz="4800" dirty="0">
                      <a:latin typeface="Symbol" pitchFamily="2" charset="2"/>
                    </a:rPr>
                    <a:t>D</a:t>
                  </a:r>
                  <a:r>
                    <a:rPr lang="en-US" sz="4800" dirty="0">
                      <a:latin typeface="Times New Roman" panose="02020603050405020304" pitchFamily="18" charset="0"/>
                      <a:cs typeface="Times New Roman" panose="02020603050405020304" pitchFamily="18" charset="0"/>
                    </a:rPr>
                    <a:t>S</a:t>
                  </a:r>
                </a:p>
              </p:txBody>
            </p:sp>
            <p:sp>
              <p:nvSpPr>
                <p:cNvPr id="46" name="TextBox 45">
                  <a:extLst>
                    <a:ext uri="{FF2B5EF4-FFF2-40B4-BE49-F238E27FC236}">
                      <a16:creationId xmlns:a16="http://schemas.microsoft.com/office/drawing/2014/main" id="{CBC3F1D1-F241-774C-99BF-4AEA122D453E}"/>
                    </a:ext>
                  </a:extLst>
                </p:cNvPr>
                <p:cNvSpPr txBox="1"/>
                <p:nvPr/>
              </p:nvSpPr>
              <p:spPr>
                <a:xfrm>
                  <a:off x="7319165" y="2503225"/>
                  <a:ext cx="492443"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k</a:t>
                  </a:r>
                </a:p>
              </p:txBody>
            </p:sp>
            <p:cxnSp>
              <p:nvCxnSpPr>
                <p:cNvPr id="48" name="Straight Connector 47">
                  <a:extLst>
                    <a:ext uri="{FF2B5EF4-FFF2-40B4-BE49-F238E27FC236}">
                      <a16:creationId xmlns:a16="http://schemas.microsoft.com/office/drawing/2014/main" id="{1619C313-F22C-3F42-B19E-A1A089DD3CE3}"/>
                    </a:ext>
                  </a:extLst>
                </p:cNvPr>
                <p:cNvCxnSpPr/>
                <p:nvPr/>
              </p:nvCxnSpPr>
              <p:spPr>
                <a:xfrm>
                  <a:off x="2445969" y="2493041"/>
                  <a:ext cx="2917252"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188453-0824-6442-ABD0-D133907DB06A}"/>
                    </a:ext>
                  </a:extLst>
                </p:cNvPr>
                <p:cNvCxnSpPr>
                  <a:cxnSpLocks/>
                </p:cNvCxnSpPr>
                <p:nvPr/>
              </p:nvCxnSpPr>
              <p:spPr>
                <a:xfrm flipV="1">
                  <a:off x="7146775" y="2493041"/>
                  <a:ext cx="657400" cy="1018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E09994AD-09F1-A047-8AE9-1FF69FE0A399}"/>
                  </a:ext>
                </a:extLst>
              </p:cNvPr>
              <p:cNvSpPr txBox="1"/>
              <p:nvPr/>
            </p:nvSpPr>
            <p:spPr>
              <a:xfrm>
                <a:off x="7785063" y="1692458"/>
                <a:ext cx="1414088" cy="1754326"/>
              </a:xfrm>
              <a:prstGeom prst="rect">
                <a:avLst/>
              </a:prstGeom>
              <a:noFill/>
            </p:spPr>
            <p:txBody>
              <a:bodyPr wrap="square" rtlCol="0">
                <a:spAutoFit/>
              </a:bodyPr>
              <a:lstStyle/>
              <a:p>
                <a:r>
                  <a:rPr lang="en-US"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S  is the entropy difference between final and initial states.</a:t>
                </a:r>
              </a:p>
            </p:txBody>
          </p:sp>
        </p:grpSp>
        <p:sp>
          <p:nvSpPr>
            <p:cNvPr id="5" name="TextBox 4">
              <a:extLst>
                <a:ext uri="{FF2B5EF4-FFF2-40B4-BE49-F238E27FC236}">
                  <a16:creationId xmlns:a16="http://schemas.microsoft.com/office/drawing/2014/main" id="{14792B4A-95E4-5041-A9A6-E1B16D199874}"/>
                </a:ext>
              </a:extLst>
            </p:cNvPr>
            <p:cNvSpPr txBox="1"/>
            <p:nvPr/>
          </p:nvSpPr>
          <p:spPr>
            <a:xfrm>
              <a:off x="5345220" y="2035314"/>
              <a:ext cx="1096775" cy="707886"/>
            </a:xfrm>
            <a:prstGeom prst="rect">
              <a:avLst/>
            </a:prstGeom>
            <a:noFill/>
          </p:spPr>
          <p:txBody>
            <a:bodyPr wrap="none" rtlCol="0">
              <a:spAutoFit/>
            </a:bodyPr>
            <a:lstStyle/>
            <a:p>
              <a:pPr algn="l"/>
              <a:r>
                <a:rPr lang="en-US" sz="4000" dirty="0">
                  <a:latin typeface="Times New Roman" panose="02020603050405020304" pitchFamily="18" charset="0"/>
                  <a:cs typeface="Times New Roman" panose="02020603050405020304" pitchFamily="18" charset="0"/>
                </a:rPr>
                <a:t>exp(</a:t>
              </a:r>
            </a:p>
          </p:txBody>
        </p:sp>
        <p:sp>
          <p:nvSpPr>
            <p:cNvPr id="8" name="TextBox 7">
              <a:extLst>
                <a:ext uri="{FF2B5EF4-FFF2-40B4-BE49-F238E27FC236}">
                  <a16:creationId xmlns:a16="http://schemas.microsoft.com/office/drawing/2014/main" id="{0694EA92-C618-BB4E-BCDE-1A92C0928677}"/>
                </a:ext>
              </a:extLst>
            </p:cNvPr>
            <p:cNvSpPr txBox="1"/>
            <p:nvPr/>
          </p:nvSpPr>
          <p:spPr>
            <a:xfrm>
              <a:off x="7215436" y="2041050"/>
              <a:ext cx="356188" cy="707886"/>
            </a:xfrm>
            <a:prstGeom prst="rect">
              <a:avLst/>
            </a:prstGeom>
            <a:noFill/>
          </p:spPr>
          <p:txBody>
            <a:bodyPr wrap="none" rtlCol="0">
              <a:spAutoFit/>
            </a:bodyPr>
            <a:lstStyle/>
            <a:p>
              <a:r>
                <a:rPr lang="en-US" sz="4000" dirty="0">
                  <a:latin typeface="+mj-lt"/>
                </a:rPr>
                <a:t>)</a:t>
              </a:r>
              <a:endParaRPr lang="en-US" sz="2000" dirty="0">
                <a:latin typeface="+mj-lt"/>
              </a:endParaRPr>
            </a:p>
          </p:txBody>
        </p:sp>
      </p:grpSp>
    </p:spTree>
    <p:extLst>
      <p:ext uri="{BB962C8B-B14F-4D97-AF65-F5344CB8AC3E}">
        <p14:creationId xmlns:p14="http://schemas.microsoft.com/office/powerpoint/2010/main" val="28425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609DB927-7B15-4A4E-8A15-7D4670ABAD58}"/>
              </a:ext>
            </a:extLst>
          </p:cNvPr>
          <p:cNvSpPr/>
          <p:nvPr/>
        </p:nvSpPr>
        <p:spPr>
          <a:xfrm>
            <a:off x="416560" y="386080"/>
            <a:ext cx="8087360" cy="873760"/>
          </a:xfrm>
          <a:custGeom>
            <a:avLst/>
            <a:gdLst>
              <a:gd name="connsiteX0" fmla="*/ 132080 w 8087360"/>
              <a:gd name="connsiteY0" fmla="*/ 0 h 873760"/>
              <a:gd name="connsiteX1" fmla="*/ 7884160 w 8087360"/>
              <a:gd name="connsiteY1" fmla="*/ 121920 h 873760"/>
              <a:gd name="connsiteX2" fmla="*/ 8087360 w 8087360"/>
              <a:gd name="connsiteY2" fmla="*/ 497840 h 873760"/>
              <a:gd name="connsiteX3" fmla="*/ 0 w 8087360"/>
              <a:gd name="connsiteY3" fmla="*/ 873760 h 873760"/>
              <a:gd name="connsiteX4" fmla="*/ 132080 w 8087360"/>
              <a:gd name="connsiteY4" fmla="*/ 0 h 8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60" h="873760">
                <a:moveTo>
                  <a:pt x="132080" y="0"/>
                </a:moveTo>
                <a:lnTo>
                  <a:pt x="7884160" y="121920"/>
                </a:lnTo>
                <a:lnTo>
                  <a:pt x="8087360" y="497840"/>
                </a:lnTo>
                <a:lnTo>
                  <a:pt x="0" y="873760"/>
                </a:lnTo>
                <a:lnTo>
                  <a:pt x="13208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BFA061B2-0AF2-1E4B-8674-0A292D0DB497}"/>
              </a:ext>
            </a:extLst>
          </p:cNvPr>
          <p:cNvSpPr>
            <a:spLocks noGrp="1"/>
          </p:cNvSpPr>
          <p:nvPr>
            <p:ph type="title"/>
          </p:nvPr>
        </p:nvSpPr>
        <p:spPr>
          <a:xfrm>
            <a:off x="400713" y="233046"/>
            <a:ext cx="7886700" cy="1325563"/>
          </a:xfrm>
        </p:spPr>
        <p:txBody>
          <a:bodyPr>
            <a:normAutofit/>
          </a:bodyPr>
          <a:lstStyle/>
          <a:p>
            <a:r>
              <a:rPr lang="en-US" dirty="0"/>
              <a:t>The problem: Heat generation</a:t>
            </a:r>
            <a:br>
              <a:rPr lang="en-US" dirty="0"/>
            </a:br>
            <a:r>
              <a:rPr lang="en-US" sz="2400" dirty="0"/>
              <a:t>and energy consumption in computing devices</a:t>
            </a:r>
            <a:endParaRPr lang="en-US" dirty="0"/>
          </a:p>
        </p:txBody>
      </p:sp>
      <p:sp>
        <p:nvSpPr>
          <p:cNvPr id="4" name="Slide Number Placeholder 3">
            <a:extLst>
              <a:ext uri="{FF2B5EF4-FFF2-40B4-BE49-F238E27FC236}">
                <a16:creationId xmlns:a16="http://schemas.microsoft.com/office/drawing/2014/main" id="{A4D440DB-2DF2-944F-90D9-7CD29F758DFD}"/>
              </a:ext>
            </a:extLst>
          </p:cNvPr>
          <p:cNvSpPr>
            <a:spLocks noGrp="1"/>
          </p:cNvSpPr>
          <p:nvPr>
            <p:ph type="sldNum" sz="quarter" idx="12"/>
          </p:nvPr>
        </p:nvSpPr>
        <p:spPr/>
        <p:txBody>
          <a:bodyPr/>
          <a:lstStyle/>
          <a:p>
            <a:fld id="{D68108BF-9C13-2C41-9B1B-BB80E2977658}" type="slidenum">
              <a:rPr lang="en-US" smtClean="0"/>
              <a:t>36</a:t>
            </a:fld>
            <a:endParaRPr lang="en-US"/>
          </a:p>
        </p:txBody>
      </p:sp>
      <p:pic>
        <p:nvPicPr>
          <p:cNvPr id="7" name="Content Placeholder 5" descr="A close up of a book&#10;&#10;Description automatically generated with medium confidence">
            <a:extLst>
              <a:ext uri="{FF2B5EF4-FFF2-40B4-BE49-F238E27FC236}">
                <a16:creationId xmlns:a16="http://schemas.microsoft.com/office/drawing/2014/main" id="{323F3F86-63A4-D143-89E4-2CF5F3938DCD}"/>
              </a:ext>
            </a:extLst>
          </p:cNvPr>
          <p:cNvPicPr>
            <a:picLocks noChangeAspect="1"/>
          </p:cNvPicPr>
          <p:nvPr/>
        </p:nvPicPr>
        <p:blipFill>
          <a:blip r:embed="rId2"/>
          <a:stretch>
            <a:fillRect/>
          </a:stretch>
        </p:blipFill>
        <p:spPr>
          <a:xfrm>
            <a:off x="6252125" y="1792908"/>
            <a:ext cx="1659951" cy="1636092"/>
          </a:xfrm>
          <a:prstGeom prst="rect">
            <a:avLst/>
          </a:prstGeom>
        </p:spPr>
      </p:pic>
      <p:sp>
        <p:nvSpPr>
          <p:cNvPr id="9" name="Content Placeholder 8">
            <a:extLst>
              <a:ext uri="{FF2B5EF4-FFF2-40B4-BE49-F238E27FC236}">
                <a16:creationId xmlns:a16="http://schemas.microsoft.com/office/drawing/2014/main" id="{FCF38BB1-70BE-1C4B-B766-A648B13396CE}"/>
              </a:ext>
            </a:extLst>
          </p:cNvPr>
          <p:cNvSpPr>
            <a:spLocks noGrp="1"/>
          </p:cNvSpPr>
          <p:nvPr>
            <p:ph idx="1"/>
          </p:nvPr>
        </p:nvSpPr>
        <p:spPr>
          <a:xfrm>
            <a:off x="7311" y="6295494"/>
            <a:ext cx="1242680" cy="609231"/>
          </a:xfrm>
        </p:spPr>
        <p:txBody>
          <a:bodyPr/>
          <a:lstStyle/>
          <a:p>
            <a:endParaRPr lang="en-US"/>
          </a:p>
        </p:txBody>
      </p:sp>
      <p:sp>
        <p:nvSpPr>
          <p:cNvPr id="10" name="Oval 9">
            <a:extLst>
              <a:ext uri="{FF2B5EF4-FFF2-40B4-BE49-F238E27FC236}">
                <a16:creationId xmlns:a16="http://schemas.microsoft.com/office/drawing/2014/main" id="{E17EC740-BFC6-CF46-9131-1847124D5F5D}"/>
              </a:ext>
            </a:extLst>
          </p:cNvPr>
          <p:cNvSpPr/>
          <p:nvPr/>
        </p:nvSpPr>
        <p:spPr>
          <a:xfrm>
            <a:off x="4922438" y="445653"/>
            <a:ext cx="4395800" cy="4178517"/>
          </a:xfrm>
          <a:prstGeom prst="ellipse">
            <a:avLst/>
          </a:prstGeom>
          <a:gradFill flip="none" rotWithShape="1">
            <a:gsLst>
              <a:gs pos="0">
                <a:srgbClr val="FF0000">
                  <a:alpha val="51373"/>
                </a:srgbClr>
              </a:gs>
              <a:gs pos="65000">
                <a:srgbClr val="E6B4C3">
                  <a:alpha val="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5BA7C3F-CEB8-5943-AA7B-7B1818FD9AA0}"/>
              </a:ext>
            </a:extLst>
          </p:cNvPr>
          <p:cNvGrpSpPr/>
          <p:nvPr/>
        </p:nvGrpSpPr>
        <p:grpSpPr>
          <a:xfrm>
            <a:off x="441351" y="2164080"/>
            <a:ext cx="4025437" cy="3931920"/>
            <a:chOff x="441351" y="2164080"/>
            <a:chExt cx="4025437" cy="3931920"/>
          </a:xfrm>
        </p:grpSpPr>
        <p:sp>
          <p:nvSpPr>
            <p:cNvPr id="20" name="Freeform 19">
              <a:extLst>
                <a:ext uri="{FF2B5EF4-FFF2-40B4-BE49-F238E27FC236}">
                  <a16:creationId xmlns:a16="http://schemas.microsoft.com/office/drawing/2014/main" id="{64E946AD-3692-AB4A-BB06-E26E520B1F4B}"/>
                </a:ext>
              </a:extLst>
            </p:cNvPr>
            <p:cNvSpPr/>
            <p:nvPr/>
          </p:nvSpPr>
          <p:spPr>
            <a:xfrm>
              <a:off x="741680" y="2164080"/>
              <a:ext cx="3464560" cy="3931920"/>
            </a:xfrm>
            <a:custGeom>
              <a:avLst/>
              <a:gdLst>
                <a:gd name="connsiteX0" fmla="*/ 0 w 3464560"/>
                <a:gd name="connsiteY0" fmla="*/ 0 h 3931920"/>
                <a:gd name="connsiteX1" fmla="*/ 3464560 w 3464560"/>
                <a:gd name="connsiteY1" fmla="*/ 223520 h 3931920"/>
                <a:gd name="connsiteX2" fmla="*/ 1828800 w 3464560"/>
                <a:gd name="connsiteY2" fmla="*/ 3931920 h 3931920"/>
                <a:gd name="connsiteX3" fmla="*/ 162560 w 3464560"/>
                <a:gd name="connsiteY3" fmla="*/ 3901440 h 3931920"/>
                <a:gd name="connsiteX4" fmla="*/ 0 w 346456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560" h="3931920">
                  <a:moveTo>
                    <a:pt x="0" y="0"/>
                  </a:moveTo>
                  <a:lnTo>
                    <a:pt x="3464560" y="223520"/>
                  </a:lnTo>
                  <a:lnTo>
                    <a:pt x="1828800" y="3931920"/>
                  </a:lnTo>
                  <a:lnTo>
                    <a:pt x="162560" y="3901440"/>
                  </a:lnTo>
                  <a:lnTo>
                    <a:pt x="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1" name="TextBox 10">
              <a:extLst>
                <a:ext uri="{FF2B5EF4-FFF2-40B4-BE49-F238E27FC236}">
                  <a16:creationId xmlns:a16="http://schemas.microsoft.com/office/drawing/2014/main" id="{A64FBF7C-705F-2F46-BA61-3D0CE315D938}"/>
                </a:ext>
              </a:extLst>
            </p:cNvPr>
            <p:cNvSpPr txBox="1"/>
            <p:nvPr/>
          </p:nvSpPr>
          <p:spPr>
            <a:xfrm>
              <a:off x="441351" y="2258279"/>
              <a:ext cx="4025437"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Landauer’s</a:t>
              </a:r>
              <a:r>
                <a:rPr lang="en-US" sz="2800" dirty="0">
                  <a:latin typeface="Times New Roman" panose="02020603050405020304" pitchFamily="18" charset="0"/>
                  <a:cs typeface="Times New Roman" panose="02020603050405020304" pitchFamily="18" charset="0"/>
                </a:rPr>
                <a:t> proposal:</a:t>
              </a:r>
            </a:p>
            <a:p>
              <a:r>
                <a:rPr lang="en-US" sz="2800" dirty="0">
                  <a:latin typeface="Times New Roman" panose="02020603050405020304" pitchFamily="18" charset="0"/>
                  <a:cs typeface="Times New Roman" panose="02020603050405020304" pitchFamily="18" charset="0"/>
                </a:rPr>
                <a:t>Logic determines the minimum heat generation.</a:t>
              </a:r>
            </a:p>
          </p:txBody>
        </p:sp>
      </p:grpSp>
      <p:grpSp>
        <p:nvGrpSpPr>
          <p:cNvPr id="21" name="Group 20">
            <a:extLst>
              <a:ext uri="{FF2B5EF4-FFF2-40B4-BE49-F238E27FC236}">
                <a16:creationId xmlns:a16="http://schemas.microsoft.com/office/drawing/2014/main" id="{F5D6B143-69C3-CC46-815E-84BE52AB4025}"/>
              </a:ext>
            </a:extLst>
          </p:cNvPr>
          <p:cNvGrpSpPr/>
          <p:nvPr/>
        </p:nvGrpSpPr>
        <p:grpSpPr>
          <a:xfrm>
            <a:off x="400712" y="4624170"/>
            <a:ext cx="2708247" cy="1277498"/>
            <a:chOff x="400712" y="4624170"/>
            <a:chExt cx="2708247" cy="1277498"/>
          </a:xfrm>
        </p:grpSpPr>
        <p:sp>
          <p:nvSpPr>
            <p:cNvPr id="13" name="TextBox 12">
              <a:extLst>
                <a:ext uri="{FF2B5EF4-FFF2-40B4-BE49-F238E27FC236}">
                  <a16:creationId xmlns:a16="http://schemas.microsoft.com/office/drawing/2014/main" id="{FEB86876-D5E5-DB4E-BB0D-5D2E277A39EE}"/>
                </a:ext>
              </a:extLst>
            </p:cNvPr>
            <p:cNvSpPr txBox="1"/>
            <p:nvPr/>
          </p:nvSpPr>
          <p:spPr>
            <a:xfrm>
              <a:off x="400712" y="4624170"/>
              <a:ext cx="2708247"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Logical description of the process</a:t>
              </a:r>
            </a:p>
          </p:txBody>
        </p:sp>
        <p:sp>
          <p:nvSpPr>
            <p:cNvPr id="14" name="TextBox 13">
              <a:extLst>
                <a:ext uri="{FF2B5EF4-FFF2-40B4-BE49-F238E27FC236}">
                  <a16:creationId xmlns:a16="http://schemas.microsoft.com/office/drawing/2014/main" id="{D74829B1-C1D4-3F44-873F-6A97611FC62E}"/>
                </a:ext>
              </a:extLst>
            </p:cNvPr>
            <p:cNvSpPr txBox="1"/>
            <p:nvPr/>
          </p:nvSpPr>
          <p:spPr>
            <a:xfrm>
              <a:off x="400712" y="5532336"/>
              <a:ext cx="992579"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INPUT</a:t>
              </a:r>
            </a:p>
          </p:txBody>
        </p:sp>
        <p:sp>
          <p:nvSpPr>
            <p:cNvPr id="15" name="TextBox 14">
              <a:extLst>
                <a:ext uri="{FF2B5EF4-FFF2-40B4-BE49-F238E27FC236}">
                  <a16:creationId xmlns:a16="http://schemas.microsoft.com/office/drawing/2014/main" id="{22E54739-8C31-4348-AC7A-93C28A681958}"/>
                </a:ext>
              </a:extLst>
            </p:cNvPr>
            <p:cNvSpPr txBox="1"/>
            <p:nvPr/>
          </p:nvSpPr>
          <p:spPr>
            <a:xfrm>
              <a:off x="1660552" y="5532336"/>
              <a:ext cx="1261884" cy="369332"/>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OUTPUT</a:t>
              </a:r>
            </a:p>
          </p:txBody>
        </p:sp>
        <p:sp>
          <p:nvSpPr>
            <p:cNvPr id="16" name="Right Arrow 15">
              <a:extLst>
                <a:ext uri="{FF2B5EF4-FFF2-40B4-BE49-F238E27FC236}">
                  <a16:creationId xmlns:a16="http://schemas.microsoft.com/office/drawing/2014/main" id="{895E30DD-3D1E-4E43-816E-6E52F5810981}"/>
                </a:ext>
              </a:extLst>
            </p:cNvPr>
            <p:cNvSpPr/>
            <p:nvPr/>
          </p:nvSpPr>
          <p:spPr>
            <a:xfrm>
              <a:off x="1400566" y="5597865"/>
              <a:ext cx="303093" cy="23827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50000"/>
                      <a:lumOff val="50000"/>
                    </a:schemeClr>
                  </a:solidFill>
                </a:ln>
              </a:endParaRPr>
            </a:p>
          </p:txBody>
        </p:sp>
      </p:grpSp>
      <p:grpSp>
        <p:nvGrpSpPr>
          <p:cNvPr id="22" name="Group 21">
            <a:extLst>
              <a:ext uri="{FF2B5EF4-FFF2-40B4-BE49-F238E27FC236}">
                <a16:creationId xmlns:a16="http://schemas.microsoft.com/office/drawing/2014/main" id="{E6C8C75F-6D90-034C-A5B7-A7043CDF82B5}"/>
              </a:ext>
            </a:extLst>
          </p:cNvPr>
          <p:cNvGrpSpPr/>
          <p:nvPr/>
        </p:nvGrpSpPr>
        <p:grpSpPr>
          <a:xfrm>
            <a:off x="4623884" y="4624170"/>
            <a:ext cx="3138356" cy="2050893"/>
            <a:chOff x="4623884" y="4624170"/>
            <a:chExt cx="3138356" cy="2050893"/>
          </a:xfrm>
        </p:grpSpPr>
        <p:sp>
          <p:nvSpPr>
            <p:cNvPr id="17" name="TextBox 16">
              <a:extLst>
                <a:ext uri="{FF2B5EF4-FFF2-40B4-BE49-F238E27FC236}">
                  <a16:creationId xmlns:a16="http://schemas.microsoft.com/office/drawing/2014/main" id="{6912D4DB-0BE2-1C4B-8F47-A7A90AD7C413}"/>
                </a:ext>
              </a:extLst>
            </p:cNvPr>
            <p:cNvSpPr txBox="1"/>
            <p:nvPr/>
          </p:nvSpPr>
          <p:spPr>
            <a:xfrm>
              <a:off x="4623884" y="4624170"/>
              <a:ext cx="3138356"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Procedural description of the process</a:t>
              </a:r>
            </a:p>
          </p:txBody>
        </p:sp>
        <p:sp>
          <p:nvSpPr>
            <p:cNvPr id="18" name="TextBox 17">
              <a:extLst>
                <a:ext uri="{FF2B5EF4-FFF2-40B4-BE49-F238E27FC236}">
                  <a16:creationId xmlns:a16="http://schemas.microsoft.com/office/drawing/2014/main" id="{58F1AF69-7C48-9741-AACE-9A0AB9302D91}"/>
                </a:ext>
              </a:extLst>
            </p:cNvPr>
            <p:cNvSpPr txBox="1"/>
            <p:nvPr/>
          </p:nvSpPr>
          <p:spPr>
            <a:xfrm>
              <a:off x="4623884" y="5474734"/>
              <a:ext cx="1069524" cy="1200329"/>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Step 1.</a:t>
              </a:r>
              <a:br>
                <a:rPr lang="en-US" b="1" dirty="0">
                  <a:solidFill>
                    <a:schemeClr val="tx1">
                      <a:lumMod val="65000"/>
                      <a:lumOff val="35000"/>
                    </a:schemeClr>
                  </a:solidFill>
                  <a:latin typeface="Arial Black" panose="020B0604020202020204" pitchFamily="34" charset="0"/>
                  <a:cs typeface="Arial Black" panose="020B0604020202020204" pitchFamily="34" charset="0"/>
                </a:rPr>
              </a:br>
              <a:r>
                <a:rPr lang="en-US" b="1" dirty="0">
                  <a:solidFill>
                    <a:schemeClr val="bg1">
                      <a:lumMod val="50000"/>
                    </a:schemeClr>
                  </a:solidFill>
                  <a:latin typeface="Arial Black" panose="020B0604020202020204" pitchFamily="34" charset="0"/>
                  <a:cs typeface="Arial Black" panose="020B0604020202020204" pitchFamily="34" charset="0"/>
                </a:rPr>
                <a:t>Step 2.</a:t>
              </a:r>
            </a:p>
            <a:p>
              <a:pPr algn="l"/>
              <a:r>
                <a:rPr lang="en-US" b="1" dirty="0">
                  <a:solidFill>
                    <a:schemeClr val="bg1">
                      <a:lumMod val="75000"/>
                    </a:schemeClr>
                  </a:solidFill>
                  <a:latin typeface="Arial Black" panose="020B0604020202020204" pitchFamily="34" charset="0"/>
                  <a:cs typeface="Arial Black" panose="020B0604020202020204" pitchFamily="34" charset="0"/>
                </a:rPr>
                <a:t>Step 3.</a:t>
              </a:r>
            </a:p>
            <a:p>
              <a:pPr algn="l"/>
              <a:r>
                <a:rPr lang="en-US" b="1" dirty="0">
                  <a:solidFill>
                    <a:schemeClr val="bg1">
                      <a:lumMod val="75000"/>
                    </a:schemeClr>
                  </a:solidFill>
                  <a:latin typeface="Arial Black" panose="020B0604020202020204" pitchFamily="34" charset="0"/>
                  <a:cs typeface="Arial Black" panose="020B0604020202020204" pitchFamily="34" charset="0"/>
                </a:rPr>
                <a:t>…</a:t>
              </a:r>
            </a:p>
          </p:txBody>
        </p:sp>
      </p:grpSp>
      <p:grpSp>
        <p:nvGrpSpPr>
          <p:cNvPr id="5" name="Group 4">
            <a:extLst>
              <a:ext uri="{FF2B5EF4-FFF2-40B4-BE49-F238E27FC236}">
                <a16:creationId xmlns:a16="http://schemas.microsoft.com/office/drawing/2014/main" id="{B5CB83F9-D7EC-244F-9074-F0B85CD58534}"/>
              </a:ext>
            </a:extLst>
          </p:cNvPr>
          <p:cNvGrpSpPr/>
          <p:nvPr/>
        </p:nvGrpSpPr>
        <p:grpSpPr>
          <a:xfrm>
            <a:off x="819566" y="1997305"/>
            <a:ext cx="2572851" cy="2486938"/>
            <a:chOff x="1603531" y="1738853"/>
            <a:chExt cx="2572851" cy="2486938"/>
          </a:xfrm>
        </p:grpSpPr>
        <p:sp>
          <p:nvSpPr>
            <p:cNvPr id="3" name="Rectangle 2">
              <a:extLst>
                <a:ext uri="{FF2B5EF4-FFF2-40B4-BE49-F238E27FC236}">
                  <a16:creationId xmlns:a16="http://schemas.microsoft.com/office/drawing/2014/main" id="{2177B259-F5E3-8247-A252-DB027D266A51}"/>
                </a:ext>
              </a:extLst>
            </p:cNvPr>
            <p:cNvSpPr/>
            <p:nvPr/>
          </p:nvSpPr>
          <p:spPr>
            <a:xfrm rot="18900000">
              <a:off x="1635430" y="1781381"/>
              <a:ext cx="1063028" cy="1009013"/>
            </a:xfrm>
            <a:prstGeom prst="rect">
              <a:avLst/>
            </a:prstGeom>
            <a:solidFill>
              <a:srgbClr val="FF0000">
                <a:alpha val="502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25" name="Rectangle 24">
              <a:extLst>
                <a:ext uri="{FF2B5EF4-FFF2-40B4-BE49-F238E27FC236}">
                  <a16:creationId xmlns:a16="http://schemas.microsoft.com/office/drawing/2014/main" id="{C3AFFB1B-A076-A344-ABA5-CE3A91F338B1}"/>
                </a:ext>
              </a:extLst>
            </p:cNvPr>
            <p:cNvSpPr/>
            <p:nvPr/>
          </p:nvSpPr>
          <p:spPr>
            <a:xfrm rot="18900000">
              <a:off x="2358443" y="2483130"/>
              <a:ext cx="1063028" cy="1009013"/>
            </a:xfrm>
            <a:prstGeom prst="rect">
              <a:avLst/>
            </a:prstGeom>
            <a:solidFill>
              <a:srgbClr val="FF0000">
                <a:alpha val="502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26" name="Rectangle 25">
              <a:extLst>
                <a:ext uri="{FF2B5EF4-FFF2-40B4-BE49-F238E27FC236}">
                  <a16:creationId xmlns:a16="http://schemas.microsoft.com/office/drawing/2014/main" id="{BF9BB4E2-0D96-D541-905E-192D5E89FD00}"/>
                </a:ext>
              </a:extLst>
            </p:cNvPr>
            <p:cNvSpPr/>
            <p:nvPr/>
          </p:nvSpPr>
          <p:spPr>
            <a:xfrm rot="18900000">
              <a:off x="3070824" y="3195513"/>
              <a:ext cx="1063028" cy="1009013"/>
            </a:xfrm>
            <a:prstGeom prst="rect">
              <a:avLst/>
            </a:prstGeom>
            <a:solidFill>
              <a:srgbClr val="FF0000">
                <a:alpha val="502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27" name="Rectangle 26">
              <a:extLst>
                <a:ext uri="{FF2B5EF4-FFF2-40B4-BE49-F238E27FC236}">
                  <a16:creationId xmlns:a16="http://schemas.microsoft.com/office/drawing/2014/main" id="{9324368E-7040-8B46-BDC1-07F38B91EC8D}"/>
                </a:ext>
              </a:extLst>
            </p:cNvPr>
            <p:cNvSpPr/>
            <p:nvPr/>
          </p:nvSpPr>
          <p:spPr>
            <a:xfrm rot="18900000">
              <a:off x="3113354" y="1738853"/>
              <a:ext cx="1063028" cy="1009013"/>
            </a:xfrm>
            <a:prstGeom prst="rect">
              <a:avLst/>
            </a:prstGeom>
            <a:solidFill>
              <a:srgbClr val="FF0000">
                <a:alpha val="502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sp>
          <p:nvSpPr>
            <p:cNvPr id="28" name="Rectangle 27">
              <a:extLst>
                <a:ext uri="{FF2B5EF4-FFF2-40B4-BE49-F238E27FC236}">
                  <a16:creationId xmlns:a16="http://schemas.microsoft.com/office/drawing/2014/main" id="{67E231F8-3FDB-B34E-8D5A-FE023AD8E031}"/>
                </a:ext>
              </a:extLst>
            </p:cNvPr>
            <p:cNvSpPr/>
            <p:nvPr/>
          </p:nvSpPr>
          <p:spPr>
            <a:xfrm rot="18900000">
              <a:off x="1603531" y="3216778"/>
              <a:ext cx="1063028" cy="1009013"/>
            </a:xfrm>
            <a:prstGeom prst="rect">
              <a:avLst/>
            </a:prstGeom>
            <a:solidFill>
              <a:srgbClr val="FF0000">
                <a:alpha val="502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endParaRPr>
            </a:p>
          </p:txBody>
        </p:sp>
      </p:grpSp>
    </p:spTree>
    <p:extLst>
      <p:ext uri="{BB962C8B-B14F-4D97-AF65-F5344CB8AC3E}">
        <p14:creationId xmlns:p14="http://schemas.microsoft.com/office/powerpoint/2010/main" val="22802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609DB927-7B15-4A4E-8A15-7D4670ABAD58}"/>
              </a:ext>
            </a:extLst>
          </p:cNvPr>
          <p:cNvSpPr/>
          <p:nvPr/>
        </p:nvSpPr>
        <p:spPr>
          <a:xfrm>
            <a:off x="416560" y="386080"/>
            <a:ext cx="8087360" cy="873760"/>
          </a:xfrm>
          <a:custGeom>
            <a:avLst/>
            <a:gdLst>
              <a:gd name="connsiteX0" fmla="*/ 132080 w 8087360"/>
              <a:gd name="connsiteY0" fmla="*/ 0 h 873760"/>
              <a:gd name="connsiteX1" fmla="*/ 7884160 w 8087360"/>
              <a:gd name="connsiteY1" fmla="*/ 121920 h 873760"/>
              <a:gd name="connsiteX2" fmla="*/ 8087360 w 8087360"/>
              <a:gd name="connsiteY2" fmla="*/ 497840 h 873760"/>
              <a:gd name="connsiteX3" fmla="*/ 0 w 8087360"/>
              <a:gd name="connsiteY3" fmla="*/ 873760 h 873760"/>
              <a:gd name="connsiteX4" fmla="*/ 132080 w 8087360"/>
              <a:gd name="connsiteY4" fmla="*/ 0 h 87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60" h="873760">
                <a:moveTo>
                  <a:pt x="132080" y="0"/>
                </a:moveTo>
                <a:lnTo>
                  <a:pt x="7884160" y="121920"/>
                </a:lnTo>
                <a:lnTo>
                  <a:pt x="8087360" y="497840"/>
                </a:lnTo>
                <a:lnTo>
                  <a:pt x="0" y="873760"/>
                </a:lnTo>
                <a:lnTo>
                  <a:pt x="13208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BFA061B2-0AF2-1E4B-8674-0A292D0DB497}"/>
              </a:ext>
            </a:extLst>
          </p:cNvPr>
          <p:cNvSpPr>
            <a:spLocks noGrp="1"/>
          </p:cNvSpPr>
          <p:nvPr>
            <p:ph type="title"/>
          </p:nvPr>
        </p:nvSpPr>
        <p:spPr>
          <a:xfrm>
            <a:off x="400713" y="233046"/>
            <a:ext cx="7886700" cy="1325563"/>
          </a:xfrm>
        </p:spPr>
        <p:txBody>
          <a:bodyPr>
            <a:normAutofit/>
          </a:bodyPr>
          <a:lstStyle/>
          <a:p>
            <a:r>
              <a:rPr lang="en-US" dirty="0"/>
              <a:t>The problem: Heat generation</a:t>
            </a:r>
            <a:br>
              <a:rPr lang="en-US" dirty="0"/>
            </a:br>
            <a:r>
              <a:rPr lang="en-US" sz="2400" dirty="0"/>
              <a:t>and energy consumption in computing devices</a:t>
            </a:r>
            <a:endParaRPr lang="en-US" dirty="0"/>
          </a:p>
        </p:txBody>
      </p:sp>
      <p:sp>
        <p:nvSpPr>
          <p:cNvPr id="4" name="Slide Number Placeholder 3">
            <a:extLst>
              <a:ext uri="{FF2B5EF4-FFF2-40B4-BE49-F238E27FC236}">
                <a16:creationId xmlns:a16="http://schemas.microsoft.com/office/drawing/2014/main" id="{A4D440DB-2DF2-944F-90D9-7CD29F758DFD}"/>
              </a:ext>
            </a:extLst>
          </p:cNvPr>
          <p:cNvSpPr>
            <a:spLocks noGrp="1"/>
          </p:cNvSpPr>
          <p:nvPr>
            <p:ph type="sldNum" sz="quarter" idx="12"/>
          </p:nvPr>
        </p:nvSpPr>
        <p:spPr/>
        <p:txBody>
          <a:bodyPr/>
          <a:lstStyle/>
          <a:p>
            <a:fld id="{D68108BF-9C13-2C41-9B1B-BB80E2977658}" type="slidenum">
              <a:rPr lang="en-US" smtClean="0"/>
              <a:t>37</a:t>
            </a:fld>
            <a:endParaRPr lang="en-US"/>
          </a:p>
        </p:txBody>
      </p:sp>
      <p:pic>
        <p:nvPicPr>
          <p:cNvPr id="7" name="Content Placeholder 5" descr="A close up of a book&#10;&#10;Description automatically generated with medium confidence">
            <a:extLst>
              <a:ext uri="{FF2B5EF4-FFF2-40B4-BE49-F238E27FC236}">
                <a16:creationId xmlns:a16="http://schemas.microsoft.com/office/drawing/2014/main" id="{323F3F86-63A4-D143-89E4-2CF5F3938DCD}"/>
              </a:ext>
            </a:extLst>
          </p:cNvPr>
          <p:cNvPicPr>
            <a:picLocks noChangeAspect="1"/>
          </p:cNvPicPr>
          <p:nvPr/>
        </p:nvPicPr>
        <p:blipFill>
          <a:blip r:embed="rId2"/>
          <a:stretch>
            <a:fillRect/>
          </a:stretch>
        </p:blipFill>
        <p:spPr>
          <a:xfrm>
            <a:off x="6252125" y="1792908"/>
            <a:ext cx="1659951" cy="1636092"/>
          </a:xfrm>
          <a:prstGeom prst="rect">
            <a:avLst/>
          </a:prstGeom>
        </p:spPr>
      </p:pic>
      <p:sp>
        <p:nvSpPr>
          <p:cNvPr id="9" name="Content Placeholder 8">
            <a:extLst>
              <a:ext uri="{FF2B5EF4-FFF2-40B4-BE49-F238E27FC236}">
                <a16:creationId xmlns:a16="http://schemas.microsoft.com/office/drawing/2014/main" id="{FCF38BB1-70BE-1C4B-B766-A648B13396CE}"/>
              </a:ext>
            </a:extLst>
          </p:cNvPr>
          <p:cNvSpPr>
            <a:spLocks noGrp="1"/>
          </p:cNvSpPr>
          <p:nvPr>
            <p:ph idx="1"/>
          </p:nvPr>
        </p:nvSpPr>
        <p:spPr>
          <a:xfrm>
            <a:off x="7311" y="6295494"/>
            <a:ext cx="1242680" cy="609231"/>
          </a:xfrm>
        </p:spPr>
        <p:txBody>
          <a:bodyPr/>
          <a:lstStyle/>
          <a:p>
            <a:endParaRPr lang="en-US"/>
          </a:p>
        </p:txBody>
      </p:sp>
      <p:sp>
        <p:nvSpPr>
          <p:cNvPr id="10" name="Oval 9">
            <a:extLst>
              <a:ext uri="{FF2B5EF4-FFF2-40B4-BE49-F238E27FC236}">
                <a16:creationId xmlns:a16="http://schemas.microsoft.com/office/drawing/2014/main" id="{E17EC740-BFC6-CF46-9131-1847124D5F5D}"/>
              </a:ext>
            </a:extLst>
          </p:cNvPr>
          <p:cNvSpPr/>
          <p:nvPr/>
        </p:nvSpPr>
        <p:spPr>
          <a:xfrm>
            <a:off x="4922438" y="445653"/>
            <a:ext cx="4395800" cy="4178517"/>
          </a:xfrm>
          <a:prstGeom prst="ellipse">
            <a:avLst/>
          </a:prstGeom>
          <a:gradFill flip="none" rotWithShape="1">
            <a:gsLst>
              <a:gs pos="0">
                <a:srgbClr val="FF0000">
                  <a:alpha val="51373"/>
                </a:srgbClr>
              </a:gs>
              <a:gs pos="65000">
                <a:srgbClr val="E6B4C3">
                  <a:alpha val="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6C8C75F-6D90-034C-A5B7-A7043CDF82B5}"/>
              </a:ext>
            </a:extLst>
          </p:cNvPr>
          <p:cNvGrpSpPr/>
          <p:nvPr/>
        </p:nvGrpSpPr>
        <p:grpSpPr>
          <a:xfrm>
            <a:off x="4623884" y="4624170"/>
            <a:ext cx="3138356" cy="2050893"/>
            <a:chOff x="4623884" y="4624170"/>
            <a:chExt cx="3138356" cy="2050893"/>
          </a:xfrm>
        </p:grpSpPr>
        <p:sp>
          <p:nvSpPr>
            <p:cNvPr id="17" name="TextBox 16">
              <a:extLst>
                <a:ext uri="{FF2B5EF4-FFF2-40B4-BE49-F238E27FC236}">
                  <a16:creationId xmlns:a16="http://schemas.microsoft.com/office/drawing/2014/main" id="{6912D4DB-0BE2-1C4B-8F47-A7A90AD7C413}"/>
                </a:ext>
              </a:extLst>
            </p:cNvPr>
            <p:cNvSpPr txBox="1"/>
            <p:nvPr/>
          </p:nvSpPr>
          <p:spPr>
            <a:xfrm>
              <a:off x="4623884" y="4624170"/>
              <a:ext cx="3138356"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Procedural description of the process</a:t>
              </a:r>
            </a:p>
          </p:txBody>
        </p:sp>
        <p:sp>
          <p:nvSpPr>
            <p:cNvPr id="18" name="TextBox 17">
              <a:extLst>
                <a:ext uri="{FF2B5EF4-FFF2-40B4-BE49-F238E27FC236}">
                  <a16:creationId xmlns:a16="http://schemas.microsoft.com/office/drawing/2014/main" id="{58F1AF69-7C48-9741-AACE-9A0AB9302D91}"/>
                </a:ext>
              </a:extLst>
            </p:cNvPr>
            <p:cNvSpPr txBox="1"/>
            <p:nvPr/>
          </p:nvSpPr>
          <p:spPr>
            <a:xfrm>
              <a:off x="4623884" y="5474734"/>
              <a:ext cx="1069524" cy="1200329"/>
            </a:xfrm>
            <a:prstGeom prst="rect">
              <a:avLst/>
            </a:prstGeom>
            <a:noFill/>
          </p:spPr>
          <p:txBody>
            <a:bodyPr wrap="none" rtlCol="0">
              <a:spAutoFit/>
            </a:bodyPr>
            <a:lstStyle/>
            <a:p>
              <a:pPr algn="l"/>
              <a:r>
                <a:rPr lang="en-US" b="1" dirty="0">
                  <a:solidFill>
                    <a:schemeClr val="tx1">
                      <a:lumMod val="65000"/>
                      <a:lumOff val="35000"/>
                    </a:schemeClr>
                  </a:solidFill>
                  <a:latin typeface="Arial Black" panose="020B0604020202020204" pitchFamily="34" charset="0"/>
                  <a:cs typeface="Arial Black" panose="020B0604020202020204" pitchFamily="34" charset="0"/>
                </a:rPr>
                <a:t>Step 1.</a:t>
              </a:r>
              <a:br>
                <a:rPr lang="en-US" b="1" dirty="0">
                  <a:solidFill>
                    <a:schemeClr val="tx1">
                      <a:lumMod val="65000"/>
                      <a:lumOff val="35000"/>
                    </a:schemeClr>
                  </a:solidFill>
                  <a:latin typeface="Arial Black" panose="020B0604020202020204" pitchFamily="34" charset="0"/>
                  <a:cs typeface="Arial Black" panose="020B0604020202020204" pitchFamily="34" charset="0"/>
                </a:rPr>
              </a:br>
              <a:r>
                <a:rPr lang="en-US" b="1" dirty="0">
                  <a:solidFill>
                    <a:schemeClr val="bg1">
                      <a:lumMod val="50000"/>
                    </a:schemeClr>
                  </a:solidFill>
                  <a:latin typeface="Arial Black" panose="020B0604020202020204" pitchFamily="34" charset="0"/>
                  <a:cs typeface="Arial Black" panose="020B0604020202020204" pitchFamily="34" charset="0"/>
                </a:rPr>
                <a:t>Step 2.</a:t>
              </a:r>
            </a:p>
            <a:p>
              <a:pPr algn="l"/>
              <a:r>
                <a:rPr lang="en-US" b="1" dirty="0">
                  <a:solidFill>
                    <a:schemeClr val="bg1">
                      <a:lumMod val="75000"/>
                    </a:schemeClr>
                  </a:solidFill>
                  <a:latin typeface="Arial Black" panose="020B0604020202020204" pitchFamily="34" charset="0"/>
                  <a:cs typeface="Arial Black" panose="020B0604020202020204" pitchFamily="34" charset="0"/>
                </a:rPr>
                <a:t>Step 3.</a:t>
              </a:r>
            </a:p>
            <a:p>
              <a:pPr algn="l"/>
              <a:r>
                <a:rPr lang="en-US" b="1" dirty="0">
                  <a:solidFill>
                    <a:schemeClr val="bg1">
                      <a:lumMod val="75000"/>
                    </a:schemeClr>
                  </a:solidFill>
                  <a:latin typeface="Arial Black" panose="020B0604020202020204" pitchFamily="34" charset="0"/>
                  <a:cs typeface="Arial Black" panose="020B0604020202020204" pitchFamily="34" charset="0"/>
                </a:rPr>
                <a:t>…</a:t>
              </a:r>
            </a:p>
          </p:txBody>
        </p:sp>
      </p:grpSp>
      <p:grpSp>
        <p:nvGrpSpPr>
          <p:cNvPr id="24" name="Group 23">
            <a:extLst>
              <a:ext uri="{FF2B5EF4-FFF2-40B4-BE49-F238E27FC236}">
                <a16:creationId xmlns:a16="http://schemas.microsoft.com/office/drawing/2014/main" id="{1DC3955A-F10D-9D42-B626-47B2BD0CE3B7}"/>
              </a:ext>
            </a:extLst>
          </p:cNvPr>
          <p:cNvGrpSpPr/>
          <p:nvPr/>
        </p:nvGrpSpPr>
        <p:grpSpPr>
          <a:xfrm>
            <a:off x="531628" y="1595520"/>
            <a:ext cx="4615457" cy="4996666"/>
            <a:chOff x="531628" y="1595520"/>
            <a:chExt cx="4615457" cy="4996666"/>
          </a:xfrm>
        </p:grpSpPr>
        <p:sp>
          <p:nvSpPr>
            <p:cNvPr id="12" name="Lightning Bolt 11">
              <a:extLst>
                <a:ext uri="{FF2B5EF4-FFF2-40B4-BE49-F238E27FC236}">
                  <a16:creationId xmlns:a16="http://schemas.microsoft.com/office/drawing/2014/main" id="{45764A13-DD42-B042-9857-AEC4A91DE86E}"/>
                </a:ext>
              </a:extLst>
            </p:cNvPr>
            <p:cNvSpPr/>
            <p:nvPr/>
          </p:nvSpPr>
          <p:spPr>
            <a:xfrm>
              <a:off x="2529620" y="2818823"/>
              <a:ext cx="2617465" cy="1733106"/>
            </a:xfrm>
            <a:prstGeom prst="lightningBolt">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8" name="Freeform 7">
              <a:extLst>
                <a:ext uri="{FF2B5EF4-FFF2-40B4-BE49-F238E27FC236}">
                  <a16:creationId xmlns:a16="http://schemas.microsoft.com/office/drawing/2014/main" id="{C0275038-C9DF-1E4D-BC41-51730437F6D9}"/>
                </a:ext>
              </a:extLst>
            </p:cNvPr>
            <p:cNvSpPr/>
            <p:nvPr/>
          </p:nvSpPr>
          <p:spPr>
            <a:xfrm>
              <a:off x="531628" y="1658679"/>
              <a:ext cx="3306725" cy="4933507"/>
            </a:xfrm>
            <a:custGeom>
              <a:avLst/>
              <a:gdLst>
                <a:gd name="connsiteX0" fmla="*/ 127591 w 3306725"/>
                <a:gd name="connsiteY0" fmla="*/ 0 h 4933507"/>
                <a:gd name="connsiteX1" fmla="*/ 3306725 w 3306725"/>
                <a:gd name="connsiteY1" fmla="*/ 42530 h 4933507"/>
                <a:gd name="connsiteX2" fmla="*/ 2977116 w 3306725"/>
                <a:gd name="connsiteY2" fmla="*/ 4912242 h 4933507"/>
                <a:gd name="connsiteX3" fmla="*/ 0 w 3306725"/>
                <a:gd name="connsiteY3" fmla="*/ 4933507 h 4933507"/>
                <a:gd name="connsiteX4" fmla="*/ 127591 w 3306725"/>
                <a:gd name="connsiteY4" fmla="*/ 0 h 493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6725" h="4933507">
                  <a:moveTo>
                    <a:pt x="127591" y="0"/>
                  </a:moveTo>
                  <a:lnTo>
                    <a:pt x="3306725" y="42530"/>
                  </a:lnTo>
                  <a:lnTo>
                    <a:pt x="2977116" y="4912242"/>
                  </a:lnTo>
                  <a:lnTo>
                    <a:pt x="0" y="4933507"/>
                  </a:lnTo>
                  <a:lnTo>
                    <a:pt x="127591"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6" name="TextBox 5">
              <a:extLst>
                <a:ext uri="{FF2B5EF4-FFF2-40B4-BE49-F238E27FC236}">
                  <a16:creationId xmlns:a16="http://schemas.microsoft.com/office/drawing/2014/main" id="{4237A196-DFED-1746-86BC-E6D5850A098E}"/>
                </a:ext>
              </a:extLst>
            </p:cNvPr>
            <p:cNvSpPr txBox="1"/>
            <p:nvPr/>
          </p:nvSpPr>
          <p:spPr>
            <a:xfrm>
              <a:off x="628651" y="1595520"/>
              <a:ext cx="3138357" cy="492442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Dissipation,</a:t>
              </a:r>
            </a:p>
            <a:p>
              <a:pPr algn="ctr"/>
              <a:r>
                <a:rPr lang="en-US" sz="2800" dirty="0">
                  <a:latin typeface="Times New Roman" panose="02020603050405020304" pitchFamily="18" charset="0"/>
                  <a:cs typeface="Times New Roman" panose="02020603050405020304" pitchFamily="18" charset="0"/>
                </a:rPr>
                <a:t>entropy creation,</a:t>
              </a:r>
            </a:p>
            <a:p>
              <a:pPr algn="ctr"/>
              <a:r>
                <a:rPr lang="en-US" sz="2800" dirty="0">
                  <a:latin typeface="Times New Roman" panose="02020603050405020304" pitchFamily="18" charset="0"/>
                  <a:cs typeface="Times New Roman" panose="02020603050405020304" pitchFamily="18" charset="0"/>
                </a:rPr>
                <a:t>heat generated</a:t>
              </a:r>
            </a:p>
            <a:p>
              <a:pPr algn="ctr"/>
              <a:endParaRPr lang="en-US" sz="16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is</a:t>
              </a:r>
            </a:p>
            <a:p>
              <a:pPr algn="ctr"/>
              <a:r>
                <a:rPr lang="en-US" sz="2800" dirty="0">
                  <a:latin typeface="Times New Roman" panose="02020603050405020304" pitchFamily="18" charset="0"/>
                  <a:cs typeface="Times New Roman" panose="02020603050405020304" pitchFamily="18" charset="0"/>
                </a:rPr>
                <a:t>determined</a:t>
              </a:r>
            </a:p>
            <a:p>
              <a:pPr algn="ctr"/>
              <a:r>
                <a:rPr lang="en-US" sz="2800" dirty="0">
                  <a:latin typeface="Times New Roman" panose="02020603050405020304" pitchFamily="18" charset="0"/>
                  <a:cs typeface="Times New Roman" panose="02020603050405020304" pitchFamily="18" charset="0"/>
                </a:rPr>
                <a:t>by</a:t>
              </a:r>
            </a:p>
            <a:p>
              <a:pPr algn="ct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number of steps in the procedure</a:t>
              </a:r>
            </a:p>
            <a:p>
              <a:pPr algn="ctr"/>
              <a:r>
                <a:rPr lang="en-US" sz="2000" dirty="0">
                  <a:latin typeface="Times New Roman" panose="02020603050405020304" pitchFamily="18" charset="0"/>
                  <a:cs typeface="Times New Roman" panose="02020603050405020304" pitchFamily="18" charset="0"/>
                </a:rPr>
                <a:t>(and the probability of completion set for each step).</a:t>
              </a:r>
            </a:p>
          </p:txBody>
        </p:sp>
      </p:grpSp>
    </p:spTree>
    <p:extLst>
      <p:ext uri="{BB962C8B-B14F-4D97-AF65-F5344CB8AC3E}">
        <p14:creationId xmlns:p14="http://schemas.microsoft.com/office/powerpoint/2010/main" val="26017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C720134-2BAB-D243-85F1-6AFC145EA632}"/>
              </a:ext>
            </a:extLst>
          </p:cNvPr>
          <p:cNvSpPr/>
          <p:nvPr/>
        </p:nvSpPr>
        <p:spPr>
          <a:xfrm flipV="1">
            <a:off x="2948940" y="136524"/>
            <a:ext cx="6195060" cy="5358384"/>
          </a:xfrm>
          <a:custGeom>
            <a:avLst/>
            <a:gdLst>
              <a:gd name="connsiteX0" fmla="*/ 3771900 w 5760720"/>
              <a:gd name="connsiteY0" fmla="*/ 0 h 4572000"/>
              <a:gd name="connsiteX1" fmla="*/ 5760720 w 5760720"/>
              <a:gd name="connsiteY1" fmla="*/ 1371600 h 4572000"/>
              <a:gd name="connsiteX2" fmla="*/ 3600450 w 5760720"/>
              <a:gd name="connsiteY2" fmla="*/ 4572000 h 4572000"/>
              <a:gd name="connsiteX3" fmla="*/ 0 w 5760720"/>
              <a:gd name="connsiteY3" fmla="*/ 3760470 h 4572000"/>
              <a:gd name="connsiteX4" fmla="*/ 3771900 w 5760720"/>
              <a:gd name="connsiteY4" fmla="*/ 0 h 4572000"/>
              <a:gd name="connsiteX0" fmla="*/ 4206240 w 6195060"/>
              <a:gd name="connsiteY0" fmla="*/ 0 h 4572000"/>
              <a:gd name="connsiteX1" fmla="*/ 6195060 w 6195060"/>
              <a:gd name="connsiteY1" fmla="*/ 1371600 h 4572000"/>
              <a:gd name="connsiteX2" fmla="*/ 4034790 w 6195060"/>
              <a:gd name="connsiteY2" fmla="*/ 4572000 h 4572000"/>
              <a:gd name="connsiteX3" fmla="*/ 0 w 6195060"/>
              <a:gd name="connsiteY3" fmla="*/ 2137410 h 4572000"/>
              <a:gd name="connsiteX4" fmla="*/ 4206240 w 6195060"/>
              <a:gd name="connsiteY4" fmla="*/ 0 h 4572000"/>
              <a:gd name="connsiteX0" fmla="*/ 4206240 w 6195060"/>
              <a:gd name="connsiteY0" fmla="*/ 0 h 5360670"/>
              <a:gd name="connsiteX1" fmla="*/ 6195060 w 6195060"/>
              <a:gd name="connsiteY1" fmla="*/ 1371600 h 5360670"/>
              <a:gd name="connsiteX2" fmla="*/ 3406140 w 6195060"/>
              <a:gd name="connsiteY2" fmla="*/ 5360670 h 5360670"/>
              <a:gd name="connsiteX3" fmla="*/ 0 w 6195060"/>
              <a:gd name="connsiteY3" fmla="*/ 2137410 h 5360670"/>
              <a:gd name="connsiteX4" fmla="*/ 4206240 w 6195060"/>
              <a:gd name="connsiteY4" fmla="*/ 0 h 536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5060" h="5360670">
                <a:moveTo>
                  <a:pt x="4206240" y="0"/>
                </a:moveTo>
                <a:lnTo>
                  <a:pt x="6195060" y="1371600"/>
                </a:lnTo>
                <a:lnTo>
                  <a:pt x="3406140" y="5360670"/>
                </a:lnTo>
                <a:lnTo>
                  <a:pt x="0" y="2137410"/>
                </a:lnTo>
                <a:lnTo>
                  <a:pt x="420624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07722-3D12-3943-AAC8-4666066B5C5A}"/>
              </a:ext>
            </a:extLst>
          </p:cNvPr>
          <p:cNvSpPr>
            <a:spLocks noGrp="1"/>
          </p:cNvSpPr>
          <p:nvPr>
            <p:ph type="title"/>
          </p:nvPr>
        </p:nvSpPr>
        <p:spPr>
          <a:xfrm>
            <a:off x="432708" y="664028"/>
            <a:ext cx="6371590" cy="5072743"/>
          </a:xfrm>
        </p:spPr>
        <p:txBody>
          <a:bodyPr>
            <a:noAutofit/>
          </a:bodyPr>
          <a:lstStyle/>
          <a:p>
            <a:pPr algn="r"/>
            <a:r>
              <a:rPr lang="en-US" sz="6600" dirty="0"/>
              <a:t>Arguments for and Proofs of </a:t>
            </a:r>
            <a:r>
              <a:rPr lang="en-US" sz="6600" dirty="0" err="1"/>
              <a:t>Landauer’s</a:t>
            </a:r>
            <a:r>
              <a:rPr lang="en-US" sz="6600" dirty="0"/>
              <a:t> Principle</a:t>
            </a:r>
            <a:br>
              <a:rPr lang="en-US" sz="6600" dirty="0"/>
            </a:br>
            <a:r>
              <a:rPr lang="en-US" sz="5400" i="1" dirty="0"/>
              <a:t>(briefly)</a:t>
            </a:r>
            <a:endParaRPr lang="en-US" sz="6600" i="1" dirty="0"/>
          </a:p>
        </p:txBody>
      </p:sp>
      <p:sp>
        <p:nvSpPr>
          <p:cNvPr id="3" name="Content Placeholder 2">
            <a:extLst>
              <a:ext uri="{FF2B5EF4-FFF2-40B4-BE49-F238E27FC236}">
                <a16:creationId xmlns:a16="http://schemas.microsoft.com/office/drawing/2014/main" id="{ED1B5BDA-092E-E24A-A053-D3AEC30BAA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EB9CA9-6150-7040-B406-51AECBD0F763}"/>
              </a:ext>
            </a:extLst>
          </p:cNvPr>
          <p:cNvSpPr>
            <a:spLocks noGrp="1"/>
          </p:cNvSpPr>
          <p:nvPr>
            <p:ph type="sldNum" sz="quarter" idx="12"/>
          </p:nvPr>
        </p:nvSpPr>
        <p:spPr/>
        <p:txBody>
          <a:bodyPr/>
          <a:lstStyle/>
          <a:p>
            <a:fld id="{D68108BF-9C13-2C41-9B1B-BB80E2977658}" type="slidenum">
              <a:rPr lang="en-US" smtClean="0"/>
              <a:t>38</a:t>
            </a:fld>
            <a:endParaRPr lang="en-US"/>
          </a:p>
        </p:txBody>
      </p:sp>
    </p:spTree>
    <p:extLst>
      <p:ext uri="{BB962C8B-B14F-4D97-AF65-F5344CB8AC3E}">
        <p14:creationId xmlns:p14="http://schemas.microsoft.com/office/powerpoint/2010/main" val="3326979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570A1AEF-37FA-7B43-8B15-24234BB8D8A7}"/>
              </a:ext>
            </a:extLst>
          </p:cNvPr>
          <p:cNvSpPr/>
          <p:nvPr/>
        </p:nvSpPr>
        <p:spPr>
          <a:xfrm>
            <a:off x="457200" y="361507"/>
            <a:ext cx="5220586" cy="723014"/>
          </a:xfrm>
          <a:custGeom>
            <a:avLst/>
            <a:gdLst>
              <a:gd name="connsiteX0" fmla="*/ 170121 w 5220586"/>
              <a:gd name="connsiteY0" fmla="*/ 0 h 723014"/>
              <a:gd name="connsiteX1" fmla="*/ 170121 w 5220586"/>
              <a:gd name="connsiteY1" fmla="*/ 0 h 723014"/>
              <a:gd name="connsiteX2" fmla="*/ 5135526 w 5220586"/>
              <a:gd name="connsiteY2" fmla="*/ 116958 h 723014"/>
              <a:gd name="connsiteX3" fmla="*/ 5220586 w 5220586"/>
              <a:gd name="connsiteY3" fmla="*/ 552893 h 723014"/>
              <a:gd name="connsiteX4" fmla="*/ 0 w 5220586"/>
              <a:gd name="connsiteY4" fmla="*/ 723014 h 723014"/>
              <a:gd name="connsiteX5" fmla="*/ 170121 w 5220586"/>
              <a:gd name="connsiteY5" fmla="*/ 0 h 7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586" h="723014">
                <a:moveTo>
                  <a:pt x="170121" y="0"/>
                </a:moveTo>
                <a:lnTo>
                  <a:pt x="170121" y="0"/>
                </a:lnTo>
                <a:lnTo>
                  <a:pt x="5135526" y="116958"/>
                </a:lnTo>
                <a:lnTo>
                  <a:pt x="5220586" y="552893"/>
                </a:lnTo>
                <a:lnTo>
                  <a:pt x="0" y="723014"/>
                </a:lnTo>
                <a:lnTo>
                  <a:pt x="17012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7" name="Freeform 6">
            <a:extLst>
              <a:ext uri="{FF2B5EF4-FFF2-40B4-BE49-F238E27FC236}">
                <a16:creationId xmlns:a16="http://schemas.microsoft.com/office/drawing/2014/main" id="{0FB90E88-FEE9-8E41-9805-0505015D9A97}"/>
              </a:ext>
            </a:extLst>
          </p:cNvPr>
          <p:cNvSpPr/>
          <p:nvPr/>
        </p:nvSpPr>
        <p:spPr>
          <a:xfrm>
            <a:off x="308344" y="1392865"/>
            <a:ext cx="1233377" cy="744279"/>
          </a:xfrm>
          <a:custGeom>
            <a:avLst/>
            <a:gdLst>
              <a:gd name="connsiteX0" fmla="*/ 233916 w 1233377"/>
              <a:gd name="connsiteY0" fmla="*/ 0 h 744279"/>
              <a:gd name="connsiteX1" fmla="*/ 1148316 w 1233377"/>
              <a:gd name="connsiteY1" fmla="*/ 170121 h 744279"/>
              <a:gd name="connsiteX2" fmla="*/ 1233377 w 1233377"/>
              <a:gd name="connsiteY2" fmla="*/ 691116 h 744279"/>
              <a:gd name="connsiteX3" fmla="*/ 0 w 1233377"/>
              <a:gd name="connsiteY3" fmla="*/ 744279 h 744279"/>
              <a:gd name="connsiteX4" fmla="*/ 233916 w 1233377"/>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77" h="744279">
                <a:moveTo>
                  <a:pt x="233916" y="0"/>
                </a:moveTo>
                <a:lnTo>
                  <a:pt x="1148316" y="170121"/>
                </a:lnTo>
                <a:lnTo>
                  <a:pt x="1233377" y="691116"/>
                </a:lnTo>
                <a:lnTo>
                  <a:pt x="0" y="744279"/>
                </a:lnTo>
                <a:lnTo>
                  <a:pt x="2339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5293E533-D983-F64E-957F-15828DD854D0}"/>
              </a:ext>
            </a:extLst>
          </p:cNvPr>
          <p:cNvSpPr/>
          <p:nvPr/>
        </p:nvSpPr>
        <p:spPr>
          <a:xfrm>
            <a:off x="244549" y="2158409"/>
            <a:ext cx="1233377" cy="744279"/>
          </a:xfrm>
          <a:custGeom>
            <a:avLst/>
            <a:gdLst>
              <a:gd name="connsiteX0" fmla="*/ 233916 w 1233377"/>
              <a:gd name="connsiteY0" fmla="*/ 0 h 744279"/>
              <a:gd name="connsiteX1" fmla="*/ 1148316 w 1233377"/>
              <a:gd name="connsiteY1" fmla="*/ 170121 h 744279"/>
              <a:gd name="connsiteX2" fmla="*/ 1233377 w 1233377"/>
              <a:gd name="connsiteY2" fmla="*/ 691116 h 744279"/>
              <a:gd name="connsiteX3" fmla="*/ 0 w 1233377"/>
              <a:gd name="connsiteY3" fmla="*/ 744279 h 744279"/>
              <a:gd name="connsiteX4" fmla="*/ 233916 w 1233377"/>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77" h="744279">
                <a:moveTo>
                  <a:pt x="233916" y="0"/>
                </a:moveTo>
                <a:lnTo>
                  <a:pt x="1148316" y="170121"/>
                </a:lnTo>
                <a:lnTo>
                  <a:pt x="1233377" y="691116"/>
                </a:lnTo>
                <a:lnTo>
                  <a:pt x="0" y="744279"/>
                </a:lnTo>
                <a:lnTo>
                  <a:pt x="2339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EA151FA2-7FC2-784B-B7C5-8770E62D1AD7}"/>
              </a:ext>
            </a:extLst>
          </p:cNvPr>
          <p:cNvSpPr/>
          <p:nvPr/>
        </p:nvSpPr>
        <p:spPr>
          <a:xfrm>
            <a:off x="223283" y="3060149"/>
            <a:ext cx="1233377" cy="744279"/>
          </a:xfrm>
          <a:custGeom>
            <a:avLst/>
            <a:gdLst>
              <a:gd name="connsiteX0" fmla="*/ 233916 w 1233377"/>
              <a:gd name="connsiteY0" fmla="*/ 0 h 744279"/>
              <a:gd name="connsiteX1" fmla="*/ 1148316 w 1233377"/>
              <a:gd name="connsiteY1" fmla="*/ 170121 h 744279"/>
              <a:gd name="connsiteX2" fmla="*/ 1233377 w 1233377"/>
              <a:gd name="connsiteY2" fmla="*/ 691116 h 744279"/>
              <a:gd name="connsiteX3" fmla="*/ 0 w 1233377"/>
              <a:gd name="connsiteY3" fmla="*/ 744279 h 744279"/>
              <a:gd name="connsiteX4" fmla="*/ 233916 w 1233377"/>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77" h="744279">
                <a:moveTo>
                  <a:pt x="233916" y="0"/>
                </a:moveTo>
                <a:lnTo>
                  <a:pt x="1148316" y="170121"/>
                </a:lnTo>
                <a:lnTo>
                  <a:pt x="1233377" y="691116"/>
                </a:lnTo>
                <a:lnTo>
                  <a:pt x="0" y="744279"/>
                </a:lnTo>
                <a:lnTo>
                  <a:pt x="2339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47E6408F-44CA-A141-A2A2-37481CC7895B}"/>
              </a:ext>
            </a:extLst>
          </p:cNvPr>
          <p:cNvSpPr/>
          <p:nvPr/>
        </p:nvSpPr>
        <p:spPr>
          <a:xfrm>
            <a:off x="233916" y="3785190"/>
            <a:ext cx="1233377" cy="744279"/>
          </a:xfrm>
          <a:custGeom>
            <a:avLst/>
            <a:gdLst>
              <a:gd name="connsiteX0" fmla="*/ 233916 w 1233377"/>
              <a:gd name="connsiteY0" fmla="*/ 0 h 744279"/>
              <a:gd name="connsiteX1" fmla="*/ 1148316 w 1233377"/>
              <a:gd name="connsiteY1" fmla="*/ 170121 h 744279"/>
              <a:gd name="connsiteX2" fmla="*/ 1233377 w 1233377"/>
              <a:gd name="connsiteY2" fmla="*/ 691116 h 744279"/>
              <a:gd name="connsiteX3" fmla="*/ 0 w 1233377"/>
              <a:gd name="connsiteY3" fmla="*/ 744279 h 744279"/>
              <a:gd name="connsiteX4" fmla="*/ 233916 w 1233377"/>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77" h="744279">
                <a:moveTo>
                  <a:pt x="233916" y="0"/>
                </a:moveTo>
                <a:lnTo>
                  <a:pt x="1148316" y="170121"/>
                </a:lnTo>
                <a:lnTo>
                  <a:pt x="1233377" y="691116"/>
                </a:lnTo>
                <a:lnTo>
                  <a:pt x="0" y="744279"/>
                </a:lnTo>
                <a:lnTo>
                  <a:pt x="2339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1" name="Freeform 10">
            <a:extLst>
              <a:ext uri="{FF2B5EF4-FFF2-40B4-BE49-F238E27FC236}">
                <a16:creationId xmlns:a16="http://schemas.microsoft.com/office/drawing/2014/main" id="{35FDF05E-DE30-DC4C-A3DA-E749DD5E6A84}"/>
              </a:ext>
            </a:extLst>
          </p:cNvPr>
          <p:cNvSpPr/>
          <p:nvPr/>
        </p:nvSpPr>
        <p:spPr>
          <a:xfrm>
            <a:off x="223284" y="4657060"/>
            <a:ext cx="1233377" cy="744279"/>
          </a:xfrm>
          <a:custGeom>
            <a:avLst/>
            <a:gdLst>
              <a:gd name="connsiteX0" fmla="*/ 233916 w 1233377"/>
              <a:gd name="connsiteY0" fmla="*/ 0 h 744279"/>
              <a:gd name="connsiteX1" fmla="*/ 1148316 w 1233377"/>
              <a:gd name="connsiteY1" fmla="*/ 170121 h 744279"/>
              <a:gd name="connsiteX2" fmla="*/ 1233377 w 1233377"/>
              <a:gd name="connsiteY2" fmla="*/ 691116 h 744279"/>
              <a:gd name="connsiteX3" fmla="*/ 0 w 1233377"/>
              <a:gd name="connsiteY3" fmla="*/ 744279 h 744279"/>
              <a:gd name="connsiteX4" fmla="*/ 233916 w 1233377"/>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77" h="744279">
                <a:moveTo>
                  <a:pt x="233916" y="0"/>
                </a:moveTo>
                <a:lnTo>
                  <a:pt x="1148316" y="170121"/>
                </a:lnTo>
                <a:lnTo>
                  <a:pt x="1233377" y="691116"/>
                </a:lnTo>
                <a:lnTo>
                  <a:pt x="0" y="744279"/>
                </a:lnTo>
                <a:lnTo>
                  <a:pt x="2339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C32CE76-BBED-D34D-A200-C0F6A968BC78}"/>
              </a:ext>
            </a:extLst>
          </p:cNvPr>
          <p:cNvSpPr>
            <a:spLocks noGrp="1"/>
          </p:cNvSpPr>
          <p:nvPr>
            <p:ph type="title"/>
          </p:nvPr>
        </p:nvSpPr>
        <p:spPr>
          <a:xfrm>
            <a:off x="628650" y="365126"/>
            <a:ext cx="6176187" cy="68783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A brief survey</a:t>
            </a:r>
          </a:p>
        </p:txBody>
      </p:sp>
      <p:sp>
        <p:nvSpPr>
          <p:cNvPr id="4" name="Slide Number Placeholder 3">
            <a:extLst>
              <a:ext uri="{FF2B5EF4-FFF2-40B4-BE49-F238E27FC236}">
                <a16:creationId xmlns:a16="http://schemas.microsoft.com/office/drawing/2014/main" id="{3657B8CE-7023-5542-81DE-A45C166F7DCB}"/>
              </a:ext>
            </a:extLst>
          </p:cNvPr>
          <p:cNvSpPr>
            <a:spLocks noGrp="1"/>
          </p:cNvSpPr>
          <p:nvPr>
            <p:ph type="sldNum" sz="quarter" idx="12"/>
          </p:nvPr>
        </p:nvSpPr>
        <p:spPr/>
        <p:txBody>
          <a:bodyPr/>
          <a:lstStyle/>
          <a:p>
            <a:fld id="{D68108BF-9C13-2C41-9B1B-BB80E2977658}" type="slidenum">
              <a:rPr lang="en-US" smtClean="0">
                <a:latin typeface="Times New Roman" panose="02020603050405020304" pitchFamily="18" charset="0"/>
                <a:cs typeface="Times New Roman" panose="02020603050405020304" pitchFamily="18" charset="0"/>
              </a:rPr>
              <a:t>39</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EB8690A-41C9-E64D-B04D-37977F884BBB}"/>
              </a:ext>
            </a:extLst>
          </p:cNvPr>
          <p:cNvSpPr txBox="1"/>
          <p:nvPr/>
        </p:nvSpPr>
        <p:spPr>
          <a:xfrm>
            <a:off x="435935" y="1505111"/>
            <a:ext cx="5527599"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“p log p"  probability arguments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Many to one, phase volume compression arguments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Procedural arguments, erasure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4. Experimental vindication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Fertility arguments, Maxwell's demon</a:t>
            </a:r>
          </a:p>
          <a:p>
            <a:pPr algn="l"/>
            <a:endParaRPr lang="en-US" sz="2400" dirty="0" err="1">
              <a:latin typeface="Times New Roman" panose="02020603050405020304" pitchFamily="18" charset="0"/>
              <a:cs typeface="Times New Roman" panose="02020603050405020304" pitchFamily="18" charset="0"/>
            </a:endParaRPr>
          </a:p>
        </p:txBody>
      </p:sp>
      <p:sp>
        <p:nvSpPr>
          <p:cNvPr id="16" name="Content Placeholder 15">
            <a:extLst>
              <a:ext uri="{FF2B5EF4-FFF2-40B4-BE49-F238E27FC236}">
                <a16:creationId xmlns:a16="http://schemas.microsoft.com/office/drawing/2014/main" id="{EFB147D5-0B72-E843-BFB2-F1F7214EDEF7}"/>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C1F9AB95-C20B-7D47-A273-573B49486A69}"/>
              </a:ext>
            </a:extLst>
          </p:cNvPr>
          <p:cNvGrpSpPr/>
          <p:nvPr/>
        </p:nvGrpSpPr>
        <p:grpSpPr>
          <a:xfrm>
            <a:off x="6411433" y="223284"/>
            <a:ext cx="2103916" cy="5327372"/>
            <a:chOff x="6411433" y="223284"/>
            <a:chExt cx="2103916" cy="5327372"/>
          </a:xfrm>
        </p:grpSpPr>
        <p:sp>
          <p:nvSpPr>
            <p:cNvPr id="6" name="TextBox 5">
              <a:extLst>
                <a:ext uri="{FF2B5EF4-FFF2-40B4-BE49-F238E27FC236}">
                  <a16:creationId xmlns:a16="http://schemas.microsoft.com/office/drawing/2014/main" id="{32695C3F-BBA8-0942-866E-57A6CAC2BEA1}"/>
                </a:ext>
              </a:extLst>
            </p:cNvPr>
            <p:cNvSpPr txBox="1"/>
            <p:nvPr/>
          </p:nvSpPr>
          <p:spPr>
            <a:xfrm>
              <a:off x="6612121" y="1765004"/>
              <a:ext cx="1903228" cy="3785652"/>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The main failing:</a:t>
              </a:r>
            </a:p>
            <a:p>
              <a:pPr algn="l"/>
              <a:r>
                <a:rPr lang="en-US" sz="2400" dirty="0">
                  <a:latin typeface="Times New Roman" panose="02020603050405020304" pitchFamily="18" charset="0"/>
                  <a:cs typeface="Times New Roman" panose="02020603050405020304" pitchFamily="18" charset="0"/>
                </a:rPr>
                <a:t>All neglect fluctuations or dismiss them as a nuisance complication that can be ignored.</a:t>
              </a:r>
            </a:p>
          </p:txBody>
        </p:sp>
        <p:grpSp>
          <p:nvGrpSpPr>
            <p:cNvPr id="25" name="Group 24">
              <a:extLst>
                <a:ext uri="{FF2B5EF4-FFF2-40B4-BE49-F238E27FC236}">
                  <a16:creationId xmlns:a16="http://schemas.microsoft.com/office/drawing/2014/main" id="{92619F53-745B-6948-A6A0-7FC8645DA3A9}"/>
                </a:ext>
              </a:extLst>
            </p:cNvPr>
            <p:cNvGrpSpPr/>
            <p:nvPr/>
          </p:nvGrpSpPr>
          <p:grpSpPr>
            <a:xfrm>
              <a:off x="6612121" y="510363"/>
              <a:ext cx="1254641" cy="1254641"/>
              <a:chOff x="6616107" y="441421"/>
              <a:chExt cx="1254641" cy="1254641"/>
            </a:xfrm>
          </p:grpSpPr>
          <p:sp>
            <p:nvSpPr>
              <p:cNvPr id="17" name="Oval 16">
                <a:extLst>
                  <a:ext uri="{FF2B5EF4-FFF2-40B4-BE49-F238E27FC236}">
                    <a16:creationId xmlns:a16="http://schemas.microsoft.com/office/drawing/2014/main" id="{31642A46-2904-B641-9680-1334AA4D23E4}"/>
                  </a:ext>
                </a:extLst>
              </p:cNvPr>
              <p:cNvSpPr/>
              <p:nvPr/>
            </p:nvSpPr>
            <p:spPr>
              <a:xfrm>
                <a:off x="6616107" y="441421"/>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AB8FE24A-F1ED-D342-B4AC-7EF80786D9E4}"/>
                  </a:ext>
                </a:extLst>
              </p:cNvPr>
              <p:cNvSpPr/>
              <p:nvPr/>
            </p:nvSpPr>
            <p:spPr>
              <a:xfrm rot="18900000">
                <a:off x="6713129" y="926656"/>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5D9EA150-65D3-8344-A448-D221E3E3B549}"/>
                  </a:ext>
                </a:extLst>
              </p:cNvPr>
              <p:cNvSpPr/>
              <p:nvPr/>
            </p:nvSpPr>
            <p:spPr>
              <a:xfrm rot="2700000">
                <a:off x="6713129" y="910033"/>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BA88BEB5-3605-8E42-9D09-8BC1B14C9C86}"/>
                </a:ext>
              </a:extLst>
            </p:cNvPr>
            <p:cNvSpPr txBox="1"/>
            <p:nvPr/>
          </p:nvSpPr>
          <p:spPr>
            <a:xfrm>
              <a:off x="6411433" y="223284"/>
              <a:ext cx="184731" cy="369332"/>
            </a:xfrm>
            <a:prstGeom prst="rect">
              <a:avLst/>
            </a:prstGeom>
            <a:noFill/>
          </p:spPr>
          <p:txBody>
            <a:bodyPr wrap="none" rtlCol="0">
              <a:spAutoFit/>
            </a:bodyPr>
            <a:lstStyle/>
            <a:p>
              <a:pPr algn="l"/>
              <a:endParaRPr lang="en-US" dirty="0" err="1">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394DEA58-BB13-5C41-8148-1861BE78CA64}"/>
              </a:ext>
            </a:extLst>
          </p:cNvPr>
          <p:cNvSpPr txBox="1"/>
          <p:nvPr/>
        </p:nvSpPr>
        <p:spPr>
          <a:xfrm>
            <a:off x="5826642" y="5731695"/>
            <a:ext cx="3020379"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 and more problems.</a:t>
            </a:r>
          </a:p>
        </p:txBody>
      </p:sp>
    </p:spTree>
    <p:extLst>
      <p:ext uri="{BB962C8B-B14F-4D97-AF65-F5344CB8AC3E}">
        <p14:creationId xmlns:p14="http://schemas.microsoft.com/office/powerpoint/2010/main" val="14290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0E4F964-28B9-204B-A479-4FC31E494CDD}"/>
              </a:ext>
            </a:extLst>
          </p:cNvPr>
          <p:cNvSpPr>
            <a:spLocks noGrp="1"/>
          </p:cNvSpPr>
          <p:nvPr>
            <p:ph type="title"/>
          </p:nvPr>
        </p:nvSpPr>
        <p:spPr>
          <a:xfrm>
            <a:off x="457200" y="274638"/>
            <a:ext cx="3475038" cy="1143000"/>
          </a:xfrm>
        </p:spPr>
        <p:txBody>
          <a:bodyPr/>
          <a:lstStyle/>
          <a:p>
            <a:pPr algn="r"/>
            <a:r>
              <a:rPr lang="en-US" altLang="en-US">
                <a:latin typeface="Times" pitchFamily="2" charset="0"/>
                <a:ea typeface="ＭＳ Ｐゴシック" panose="020B0600070205080204" pitchFamily="34" charset="-128"/>
              </a:rPr>
              <a:t>Maxwell’s Moral</a:t>
            </a:r>
          </a:p>
        </p:txBody>
      </p:sp>
      <p:sp>
        <p:nvSpPr>
          <p:cNvPr id="18434" name="Content Placeholder 2">
            <a:extLst>
              <a:ext uri="{FF2B5EF4-FFF2-40B4-BE49-F238E27FC236}">
                <a16:creationId xmlns:a16="http://schemas.microsoft.com/office/drawing/2014/main" id="{D5046A28-D63C-0A43-A0A8-FB8508E02E45}"/>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9CE1E62D-19E8-544A-8F13-FAD90CD531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FDBD2E-192D-0444-8A52-809D0CB887BB}" type="slidenum">
              <a:rPr lang="en-US" altLang="en-US" sz="1200">
                <a:solidFill>
                  <a:srgbClr val="898989"/>
                </a:solidFill>
                <a:latin typeface="Calibri" panose="020F0502020204030204" pitchFamily="34" charset="0"/>
              </a:rPr>
              <a:pPr eaLnBrk="1" hangingPunct="1"/>
              <a:t>4</a:t>
            </a:fld>
            <a:endParaRPr lang="en-US" altLang="en-US" sz="1200">
              <a:solidFill>
                <a:srgbClr val="898989"/>
              </a:solidFill>
              <a:latin typeface="Calibri" panose="020F0502020204030204" pitchFamily="34" charset="0"/>
            </a:endParaRPr>
          </a:p>
        </p:txBody>
      </p:sp>
      <p:sp>
        <p:nvSpPr>
          <p:cNvPr id="18436" name="TextBox 4">
            <a:extLst>
              <a:ext uri="{FF2B5EF4-FFF2-40B4-BE49-F238E27FC236}">
                <a16:creationId xmlns:a16="http://schemas.microsoft.com/office/drawing/2014/main" id="{D1FDCE8C-F011-BB4F-95EE-87A04746D883}"/>
              </a:ext>
            </a:extLst>
          </p:cNvPr>
          <p:cNvSpPr txBox="1">
            <a:spLocks noChangeArrowheads="1"/>
          </p:cNvSpPr>
          <p:nvPr/>
        </p:nvSpPr>
        <p:spPr bwMode="auto">
          <a:xfrm>
            <a:off x="4054475" y="292100"/>
            <a:ext cx="460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The second law of thermodynamics is an artefact of treating collections of molecules in gases statistically.</a:t>
            </a:r>
          </a:p>
        </p:txBody>
      </p:sp>
      <p:pic>
        <p:nvPicPr>
          <p:cNvPr id="18437" name="Picture 8" descr="Maxwell.jpg">
            <a:extLst>
              <a:ext uri="{FF2B5EF4-FFF2-40B4-BE49-F238E27FC236}">
                <a16:creationId xmlns:a16="http://schemas.microsoft.com/office/drawing/2014/main" id="{6FE56EEA-B743-0641-A9AF-ABB94E443F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30188"/>
            <a:ext cx="1016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axwell_Heat_p315.jpg">
            <a:extLst>
              <a:ext uri="{FF2B5EF4-FFF2-40B4-BE49-F238E27FC236}">
                <a16:creationId xmlns:a16="http://schemas.microsoft.com/office/drawing/2014/main" id="{843EF04E-1DB0-E34F-AE1D-EAEB91C96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751013"/>
            <a:ext cx="571500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Maxwell_Heat_p316.jpg">
            <a:extLst>
              <a:ext uri="{FF2B5EF4-FFF2-40B4-BE49-F238E27FC236}">
                <a16:creationId xmlns:a16="http://schemas.microsoft.com/office/drawing/2014/main" id="{EFB959AA-D6B0-B649-8081-0962B3FDB7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989388"/>
            <a:ext cx="575468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B8CE3ADF-D0A7-1F4C-951D-0407B5608CEF}"/>
              </a:ext>
            </a:extLst>
          </p:cNvPr>
          <p:cNvGrpSpPr>
            <a:grpSpLocks/>
          </p:cNvGrpSpPr>
          <p:nvPr/>
        </p:nvGrpSpPr>
        <p:grpSpPr bwMode="auto">
          <a:xfrm>
            <a:off x="460375" y="1674813"/>
            <a:ext cx="8204200" cy="3292475"/>
            <a:chOff x="460963" y="1674519"/>
            <a:chExt cx="8203259" cy="3292592"/>
          </a:xfrm>
        </p:grpSpPr>
        <p:sp>
          <p:nvSpPr>
            <p:cNvPr id="10" name="Freeform 9">
              <a:extLst>
                <a:ext uri="{FF2B5EF4-FFF2-40B4-BE49-F238E27FC236}">
                  <a16:creationId xmlns:a16="http://schemas.microsoft.com/office/drawing/2014/main" id="{1309C203-110C-1748-AC7D-1B72B491F997}"/>
                </a:ext>
              </a:extLst>
            </p:cNvPr>
            <p:cNvSpPr>
              <a:spLocks/>
            </p:cNvSpPr>
            <p:nvPr/>
          </p:nvSpPr>
          <p:spPr bwMode="auto">
            <a:xfrm>
              <a:off x="460963" y="1674519"/>
              <a:ext cx="8061988" cy="3292592"/>
            </a:xfrm>
            <a:custGeom>
              <a:avLst/>
              <a:gdLst>
                <a:gd name="T0" fmla="*/ 348067 w 8062148"/>
                <a:gd name="T1" fmla="*/ 0 h 3292592"/>
                <a:gd name="T2" fmla="*/ 8061988 w 8062148"/>
                <a:gd name="T3" fmla="*/ 479777 h 3292592"/>
                <a:gd name="T4" fmla="*/ 8052581 w 8062148"/>
                <a:gd name="T5" fmla="*/ 2737555 h 3292592"/>
                <a:gd name="T6" fmla="*/ 0 w 8062148"/>
                <a:gd name="T7" fmla="*/ 3292592 h 3292592"/>
                <a:gd name="T8" fmla="*/ 348067 w 8062148"/>
                <a:gd name="T9" fmla="*/ 0 h 3292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62148" h="3292592">
                  <a:moveTo>
                    <a:pt x="348074" y="0"/>
                  </a:moveTo>
                  <a:lnTo>
                    <a:pt x="8062148" y="479777"/>
                  </a:lnTo>
                  <a:cubicBezTo>
                    <a:pt x="8059012" y="1232370"/>
                    <a:pt x="8055877" y="1984962"/>
                    <a:pt x="8052741" y="2737555"/>
                  </a:cubicBezTo>
                  <a:lnTo>
                    <a:pt x="0" y="3292592"/>
                  </a:lnTo>
                  <a:lnTo>
                    <a:pt x="348074" y="0"/>
                  </a:lnTo>
                  <a:close/>
                </a:path>
              </a:pathLst>
            </a:custGeom>
            <a:solidFill>
              <a:srgbClr val="0080FF">
                <a:alpha val="20000"/>
              </a:srgbClr>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18445" name="TextBox 8">
              <a:extLst>
                <a:ext uri="{FF2B5EF4-FFF2-40B4-BE49-F238E27FC236}">
                  <a16:creationId xmlns:a16="http://schemas.microsoft.com/office/drawing/2014/main" id="{A0FF8149-5C1A-324A-ADF6-C8741269AC09}"/>
                </a:ext>
              </a:extLst>
            </p:cNvPr>
            <p:cNvSpPr txBox="1">
              <a:spLocks noChangeArrowheads="1"/>
            </p:cNvSpPr>
            <p:nvPr/>
          </p:nvSpPr>
          <p:spPr bwMode="auto">
            <a:xfrm>
              <a:off x="6462888" y="1853258"/>
              <a:ext cx="220133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r>
              <a:r>
                <a:rPr lang="mr-IN" altLang="ja-JP" sz="1800">
                  <a:latin typeface="Times" pitchFamily="2" charset="0"/>
                </a:rPr>
                <a:t>…</a:t>
              </a:r>
              <a:r>
                <a:rPr lang="en-US" altLang="ja-JP" sz="1800">
                  <a:latin typeface="Times" pitchFamily="2" charset="0"/>
                </a:rPr>
                <a:t>in adopting this statistical method </a:t>
              </a:r>
              <a:r>
                <a:rPr lang="mr-IN" altLang="ja-JP" sz="1800">
                  <a:latin typeface="Times" pitchFamily="2" charset="0"/>
                </a:rPr>
                <a:t>…</a:t>
              </a:r>
              <a:r>
                <a:rPr lang="en-US" altLang="ja-JP" sz="1800">
                  <a:latin typeface="Times" pitchFamily="2" charset="0"/>
                </a:rPr>
                <a:t> may arrive at results which </a:t>
              </a:r>
              <a:r>
                <a:rPr lang="mr-IN" altLang="ja-JP" sz="1800">
                  <a:latin typeface="Times" pitchFamily="2" charset="0"/>
                </a:rPr>
                <a:t>…</a:t>
              </a:r>
              <a:r>
                <a:rPr lang="en-US" altLang="ja-JP" sz="1800">
                  <a:latin typeface="Times" pitchFamily="2" charset="0"/>
                </a:rPr>
                <a:t> would cease to be applicable if our faculties </a:t>
              </a:r>
              <a:r>
                <a:rPr lang="mr-IN" altLang="ja-JP" sz="1800">
                  <a:latin typeface="Times" pitchFamily="2" charset="0"/>
                </a:rPr>
                <a:t>…</a:t>
              </a:r>
              <a:r>
                <a:rPr lang="en-US" altLang="ja-JP" sz="1800">
                  <a:latin typeface="Times" pitchFamily="2" charset="0"/>
                </a:rPr>
                <a:t> were so sharpened </a:t>
              </a:r>
              <a:r>
                <a:rPr lang="mr-IN" altLang="ja-JP" sz="1800">
                  <a:latin typeface="Times" pitchFamily="2" charset="0"/>
                </a:rPr>
                <a:t>…</a:t>
              </a:r>
              <a:r>
                <a:rPr lang="en-US" altLang="ja-JP" sz="1800">
                  <a:latin typeface="Times" pitchFamily="2" charset="0"/>
                </a:rPr>
                <a:t> that we could detect each molecule</a:t>
              </a:r>
              <a:r>
                <a:rPr lang="mr-IN" altLang="ja-JP" sz="1800">
                  <a:latin typeface="Times" pitchFamily="2" charset="0"/>
                </a:rPr>
                <a:t>…</a:t>
              </a:r>
              <a:r>
                <a:rPr lang="en-US" altLang="en-US" sz="1800">
                  <a:latin typeface="Times" pitchFamily="2" charset="0"/>
                </a:rPr>
                <a:t>”</a:t>
              </a:r>
            </a:p>
          </p:txBody>
        </p:sp>
      </p:grpSp>
      <p:grpSp>
        <p:nvGrpSpPr>
          <p:cNvPr id="14" name="Group 13">
            <a:extLst>
              <a:ext uri="{FF2B5EF4-FFF2-40B4-BE49-F238E27FC236}">
                <a16:creationId xmlns:a16="http://schemas.microsoft.com/office/drawing/2014/main" id="{5861B2E8-FCAC-4744-B9FC-5CFC99C9FEFC}"/>
              </a:ext>
            </a:extLst>
          </p:cNvPr>
          <p:cNvGrpSpPr>
            <a:grpSpLocks/>
          </p:cNvGrpSpPr>
          <p:nvPr/>
        </p:nvGrpSpPr>
        <p:grpSpPr bwMode="auto">
          <a:xfrm>
            <a:off x="601663" y="5080000"/>
            <a:ext cx="8043862" cy="1081088"/>
            <a:chOff x="602074" y="5080000"/>
            <a:chExt cx="8043333" cy="1081852"/>
          </a:xfrm>
        </p:grpSpPr>
        <p:sp>
          <p:nvSpPr>
            <p:cNvPr id="12" name="Freeform 11">
              <a:extLst>
                <a:ext uri="{FF2B5EF4-FFF2-40B4-BE49-F238E27FC236}">
                  <a16:creationId xmlns:a16="http://schemas.microsoft.com/office/drawing/2014/main" id="{2F796B65-8B28-AF4D-8F5F-08A0796ABCC5}"/>
                </a:ext>
              </a:extLst>
            </p:cNvPr>
            <p:cNvSpPr/>
            <p:nvPr/>
          </p:nvSpPr>
          <p:spPr>
            <a:xfrm>
              <a:off x="602074" y="5080000"/>
              <a:ext cx="7770301" cy="1081852"/>
            </a:xfrm>
            <a:custGeom>
              <a:avLst/>
              <a:gdLst>
                <a:gd name="connsiteX0" fmla="*/ 0 w 7770519"/>
                <a:gd name="connsiteY0" fmla="*/ 0 h 1081852"/>
                <a:gd name="connsiteX1" fmla="*/ 7770519 w 7770519"/>
                <a:gd name="connsiteY1" fmla="*/ 197556 h 1081852"/>
                <a:gd name="connsiteX2" fmla="*/ 7723482 w 7770519"/>
                <a:gd name="connsiteY2" fmla="*/ 818444 h 1081852"/>
                <a:gd name="connsiteX3" fmla="*/ 0 w 7770519"/>
                <a:gd name="connsiteY3" fmla="*/ 1081852 h 1081852"/>
                <a:gd name="connsiteX4" fmla="*/ 0 w 7770519"/>
                <a:gd name="connsiteY4" fmla="*/ 0 h 108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0519" h="1081852">
                  <a:moveTo>
                    <a:pt x="0" y="0"/>
                  </a:moveTo>
                  <a:lnTo>
                    <a:pt x="7770519" y="197556"/>
                  </a:lnTo>
                  <a:lnTo>
                    <a:pt x="7723482" y="818444"/>
                  </a:lnTo>
                  <a:lnTo>
                    <a:pt x="0" y="1081852"/>
                  </a:lnTo>
                  <a:lnTo>
                    <a:pt x="0"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443" name="TextBox 10">
              <a:extLst>
                <a:ext uri="{FF2B5EF4-FFF2-40B4-BE49-F238E27FC236}">
                  <a16:creationId xmlns:a16="http://schemas.microsoft.com/office/drawing/2014/main" id="{F94D71CE-2054-2B48-8516-6E8FF6E574D6}"/>
                </a:ext>
              </a:extLst>
            </p:cNvPr>
            <p:cNvSpPr txBox="1">
              <a:spLocks noChangeArrowheads="1"/>
            </p:cNvSpPr>
            <p:nvPr/>
          </p:nvSpPr>
          <p:spPr bwMode="auto">
            <a:xfrm>
              <a:off x="6566370" y="5108222"/>
              <a:ext cx="2079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Analogy to two views of students in schools.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953EFD0-0AEF-FF41-9261-DABB3CB92A61}"/>
              </a:ext>
            </a:extLst>
          </p:cNvPr>
          <p:cNvGrpSpPr/>
          <p:nvPr/>
        </p:nvGrpSpPr>
        <p:grpSpPr>
          <a:xfrm>
            <a:off x="528935" y="3326584"/>
            <a:ext cx="7725832" cy="3020422"/>
            <a:chOff x="528935" y="3326584"/>
            <a:chExt cx="7725832" cy="3020422"/>
          </a:xfrm>
        </p:grpSpPr>
        <p:sp>
          <p:nvSpPr>
            <p:cNvPr id="24" name="Lightning Bolt 23">
              <a:extLst>
                <a:ext uri="{FF2B5EF4-FFF2-40B4-BE49-F238E27FC236}">
                  <a16:creationId xmlns:a16="http://schemas.microsoft.com/office/drawing/2014/main" id="{8A974C80-DC7B-8B40-9F98-E32FBE0D47B8}"/>
                </a:ext>
              </a:extLst>
            </p:cNvPr>
            <p:cNvSpPr/>
            <p:nvPr/>
          </p:nvSpPr>
          <p:spPr>
            <a:xfrm flipV="1">
              <a:off x="1743704" y="3326584"/>
              <a:ext cx="3444983" cy="2547008"/>
            </a:xfrm>
            <a:prstGeom prst="lightningBolt">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475C6B81-7347-404F-826F-DA615E108E74}"/>
                </a:ext>
              </a:extLst>
            </p:cNvPr>
            <p:cNvGrpSpPr/>
            <p:nvPr/>
          </p:nvGrpSpPr>
          <p:grpSpPr>
            <a:xfrm>
              <a:off x="528935" y="5092365"/>
              <a:ext cx="1254641" cy="1254641"/>
              <a:chOff x="6612121" y="510363"/>
              <a:chExt cx="1254641" cy="1254641"/>
            </a:xfrm>
          </p:grpSpPr>
          <p:sp>
            <p:nvSpPr>
              <p:cNvPr id="17" name="Oval 16">
                <a:extLst>
                  <a:ext uri="{FF2B5EF4-FFF2-40B4-BE49-F238E27FC236}">
                    <a16:creationId xmlns:a16="http://schemas.microsoft.com/office/drawing/2014/main" id="{68C35F1A-9257-5B41-8BFA-2087851411A4}"/>
                  </a:ext>
                </a:extLst>
              </p:cNvPr>
              <p:cNvSpPr/>
              <p:nvPr/>
            </p:nvSpPr>
            <p:spPr>
              <a:xfrm>
                <a:off x="6612121" y="510363"/>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8" name="Rounded Rectangle 17">
                <a:extLst>
                  <a:ext uri="{FF2B5EF4-FFF2-40B4-BE49-F238E27FC236}">
                    <a16:creationId xmlns:a16="http://schemas.microsoft.com/office/drawing/2014/main" id="{7B80B515-D478-F040-AA14-53DC44CA0162}"/>
                  </a:ext>
                </a:extLst>
              </p:cNvPr>
              <p:cNvSpPr/>
              <p:nvPr/>
            </p:nvSpPr>
            <p:spPr>
              <a:xfrm rot="18900000">
                <a:off x="6709143" y="995598"/>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9" name="Rounded Rectangle 18">
                <a:extLst>
                  <a:ext uri="{FF2B5EF4-FFF2-40B4-BE49-F238E27FC236}">
                    <a16:creationId xmlns:a16="http://schemas.microsoft.com/office/drawing/2014/main" id="{6BBA169E-21C4-634A-A744-56DC59A1523B}"/>
                  </a:ext>
                </a:extLst>
              </p:cNvPr>
              <p:cNvSpPr/>
              <p:nvPr/>
            </p:nvSpPr>
            <p:spPr>
              <a:xfrm rot="2700000">
                <a:off x="6709143" y="978975"/>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40221B31-8E26-0C4C-99DC-FA4BAC9118A4}"/>
                </a:ext>
              </a:extLst>
            </p:cNvPr>
            <p:cNvSpPr txBox="1"/>
            <p:nvPr/>
          </p:nvSpPr>
          <p:spPr>
            <a:xfrm>
              <a:off x="1943240" y="5134369"/>
              <a:ext cx="6311527"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These “p’s” are ignorance probabilities.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Gibbs formula requires dynamic probabilities of the type that figure in S = k log W.</a:t>
              </a:r>
            </a:p>
          </p:txBody>
        </p:sp>
      </p:grpSp>
      <p:sp>
        <p:nvSpPr>
          <p:cNvPr id="23" name="Freeform 22">
            <a:extLst>
              <a:ext uri="{FF2B5EF4-FFF2-40B4-BE49-F238E27FC236}">
                <a16:creationId xmlns:a16="http://schemas.microsoft.com/office/drawing/2014/main" id="{691C3ACA-442B-6D40-8687-462C20E0B27F}"/>
              </a:ext>
            </a:extLst>
          </p:cNvPr>
          <p:cNvSpPr/>
          <p:nvPr/>
        </p:nvSpPr>
        <p:spPr>
          <a:xfrm>
            <a:off x="276448" y="1711842"/>
            <a:ext cx="8229600" cy="1541721"/>
          </a:xfrm>
          <a:custGeom>
            <a:avLst/>
            <a:gdLst>
              <a:gd name="connsiteX0" fmla="*/ 340242 w 8091377"/>
              <a:gd name="connsiteY0" fmla="*/ 0 h 1541721"/>
              <a:gd name="connsiteX1" fmla="*/ 8091377 w 8091377"/>
              <a:gd name="connsiteY1" fmla="*/ 138223 h 1541721"/>
              <a:gd name="connsiteX2" fmla="*/ 8059479 w 8091377"/>
              <a:gd name="connsiteY2" fmla="*/ 1541721 h 1541721"/>
              <a:gd name="connsiteX3" fmla="*/ 0 w 8091377"/>
              <a:gd name="connsiteY3" fmla="*/ 1477925 h 1541721"/>
              <a:gd name="connsiteX4" fmla="*/ 340242 w 8091377"/>
              <a:gd name="connsiteY4" fmla="*/ 0 h 154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1377" h="1541721">
                <a:moveTo>
                  <a:pt x="340242" y="0"/>
                </a:moveTo>
                <a:lnTo>
                  <a:pt x="8091377" y="138223"/>
                </a:lnTo>
                <a:lnTo>
                  <a:pt x="8059479" y="1541721"/>
                </a:lnTo>
                <a:lnTo>
                  <a:pt x="0" y="1477925"/>
                </a:lnTo>
                <a:lnTo>
                  <a:pt x="340242"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F6E1CDB6-4857-9842-9F53-65C1366D0CBE}"/>
              </a:ext>
            </a:extLst>
          </p:cNvPr>
          <p:cNvSpPr/>
          <p:nvPr/>
        </p:nvSpPr>
        <p:spPr>
          <a:xfrm>
            <a:off x="563526" y="308344"/>
            <a:ext cx="7825562" cy="935665"/>
          </a:xfrm>
          <a:custGeom>
            <a:avLst/>
            <a:gdLst>
              <a:gd name="connsiteX0" fmla="*/ 53162 w 7825562"/>
              <a:gd name="connsiteY0" fmla="*/ 0 h 935665"/>
              <a:gd name="connsiteX1" fmla="*/ 7804297 w 7825562"/>
              <a:gd name="connsiteY1" fmla="*/ 233916 h 935665"/>
              <a:gd name="connsiteX2" fmla="*/ 7825562 w 7825562"/>
              <a:gd name="connsiteY2" fmla="*/ 627321 h 935665"/>
              <a:gd name="connsiteX3" fmla="*/ 0 w 7825562"/>
              <a:gd name="connsiteY3" fmla="*/ 935665 h 935665"/>
              <a:gd name="connsiteX4" fmla="*/ 53162 w 7825562"/>
              <a:gd name="connsiteY4" fmla="*/ 0 h 935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562" h="935665">
                <a:moveTo>
                  <a:pt x="53162" y="0"/>
                </a:moveTo>
                <a:lnTo>
                  <a:pt x="7804297" y="233916"/>
                </a:lnTo>
                <a:lnTo>
                  <a:pt x="7825562" y="627321"/>
                </a:lnTo>
                <a:lnTo>
                  <a:pt x="0" y="935665"/>
                </a:lnTo>
                <a:lnTo>
                  <a:pt x="5316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n>
                <a:solidFill>
                  <a:srgbClr val="C8DCFF"/>
                </a:solidFill>
              </a:ln>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8C3C5EF5-3048-1D49-9177-D45379F0A4E9}"/>
              </a:ext>
            </a:extLst>
          </p:cNvPr>
          <p:cNvSpPr>
            <a:spLocks noGrp="1"/>
          </p:cNvSpPr>
          <p:nvPr>
            <p:ph type="title"/>
          </p:nvPr>
        </p:nvSpPr>
        <p:spPr>
          <a:xfrm>
            <a:off x="628650" y="365126"/>
            <a:ext cx="7886700" cy="868251"/>
          </a:xfrm>
        </p:spPr>
        <p:txBody>
          <a:bodyPr>
            <a:normAutofit fontScale="90000"/>
          </a:bodyPr>
          <a:lstStyle/>
          <a:p>
            <a:pPr algn="l"/>
            <a:r>
              <a:rPr lang="en-US" sz="6000" dirty="0">
                <a:latin typeface="Times New Roman" panose="02020603050405020304" pitchFamily="18" charset="0"/>
                <a:cs typeface="Times New Roman" panose="02020603050405020304" pitchFamily="18" charset="0"/>
              </a:rPr>
              <a:t>1. “p log p”</a:t>
            </a:r>
          </a:p>
        </p:txBody>
      </p:sp>
      <p:sp>
        <p:nvSpPr>
          <p:cNvPr id="3" name="Content Placeholder 2">
            <a:extLst>
              <a:ext uri="{FF2B5EF4-FFF2-40B4-BE49-F238E27FC236}">
                <a16:creationId xmlns:a16="http://schemas.microsoft.com/office/drawing/2014/main" id="{1A0D9FAD-1A1A-D74D-98AC-42D7A33BCEFB}"/>
              </a:ext>
            </a:extLst>
          </p:cNvPr>
          <p:cNvSpPr>
            <a:spLocks noGrp="1"/>
          </p:cNvSpPr>
          <p:nvPr>
            <p:ph idx="1"/>
          </p:nvPr>
        </p:nvSpPr>
        <p:spPr>
          <a:xfrm>
            <a:off x="-534142" y="6553384"/>
            <a:ext cx="1242680" cy="609231"/>
          </a:xfrm>
        </p:spPr>
        <p:txBody>
          <a:bodyPr/>
          <a:lstStyle/>
          <a:p>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34A40BF-2B46-504D-AA44-9E7FD05A0B60}"/>
              </a:ext>
            </a:extLst>
          </p:cNvPr>
          <p:cNvSpPr>
            <a:spLocks noGrp="1"/>
          </p:cNvSpPr>
          <p:nvPr>
            <p:ph type="sldNum" sz="quarter" idx="12"/>
          </p:nvPr>
        </p:nvSpPr>
        <p:spPr/>
        <p:txBody>
          <a:bodyPr/>
          <a:lstStyle/>
          <a:p>
            <a:fld id="{D68108BF-9C13-2C41-9B1B-BB80E2977658}"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B6304E-CEA2-B841-B01E-D205F1C61820}"/>
              </a:ext>
            </a:extLst>
          </p:cNvPr>
          <p:cNvSpPr txBox="1"/>
          <p:nvPr/>
        </p:nvSpPr>
        <p:spPr>
          <a:xfrm>
            <a:off x="366841" y="1687652"/>
            <a:ext cx="1254642" cy="132343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Random data</a:t>
            </a:r>
          </a:p>
          <a:p>
            <a:pPr algn="r"/>
            <a:r>
              <a:rPr lang="en-US" sz="3200" b="1" dirty="0">
                <a:solidFill>
                  <a:schemeClr val="tx1">
                    <a:lumMod val="50000"/>
                    <a:lumOff val="50000"/>
                  </a:schemeClr>
                </a:solidFill>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or </a:t>
            </a:r>
            <a:r>
              <a:rPr lang="en-US" sz="3200" b="1" dirty="0">
                <a:solidFill>
                  <a:schemeClr val="tx1">
                    <a:lumMod val="50000"/>
                    <a:lumOff val="50000"/>
                  </a:schemeClr>
                </a:solidFill>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E1E135-57AA-774D-8638-897313EE5827}"/>
              </a:ext>
            </a:extLst>
          </p:cNvPr>
          <p:cNvSpPr txBox="1"/>
          <p:nvPr/>
        </p:nvSpPr>
        <p:spPr>
          <a:xfrm>
            <a:off x="2700205" y="1878325"/>
            <a:ext cx="2791149" cy="1077218"/>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a:t>
            </a:r>
            <a:r>
              <a:rPr lang="en-US" sz="2800" b="1" dirty="0">
                <a:solidFill>
                  <a:schemeClr val="tx1">
                    <a:lumMod val="50000"/>
                    <a:lumOff val="50000"/>
                  </a:schemeClr>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P(</a:t>
            </a:r>
            <a:r>
              <a:rPr lang="en-US" sz="2800" b="1" dirty="0">
                <a:solidFill>
                  <a:schemeClr val="tx1">
                    <a:lumMod val="50000"/>
                    <a:lumOff val="50000"/>
                  </a:schemeClr>
                </a:solidFill>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½</a:t>
            </a:r>
          </a:p>
          <a:p>
            <a:r>
              <a:rPr lang="en-US" sz="3600" dirty="0">
                <a:latin typeface="Times New Roman" panose="02020603050405020304" pitchFamily="18" charset="0"/>
                <a:cs typeface="Times New Roman" panose="02020603050405020304" pitchFamily="18" charset="0"/>
              </a:rPr>
              <a:t>-</a:t>
            </a:r>
            <a:r>
              <a:rPr lang="en-US" sz="3600" dirty="0">
                <a:latin typeface="Symbol" pitchFamily="2"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p log p = log 2</a:t>
            </a:r>
          </a:p>
        </p:txBody>
      </p:sp>
      <p:sp>
        <p:nvSpPr>
          <p:cNvPr id="8" name="TextBox 7">
            <a:extLst>
              <a:ext uri="{FF2B5EF4-FFF2-40B4-BE49-F238E27FC236}">
                <a16:creationId xmlns:a16="http://schemas.microsoft.com/office/drawing/2014/main" id="{538517E8-27B7-3B4E-BE1C-BFC2DAE48B94}"/>
              </a:ext>
            </a:extLst>
          </p:cNvPr>
          <p:cNvSpPr txBox="1"/>
          <p:nvPr/>
        </p:nvSpPr>
        <p:spPr>
          <a:xfrm>
            <a:off x="6480064" y="1729026"/>
            <a:ext cx="2105063" cy="1508105"/>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a:t>
            </a:r>
            <a:r>
              <a:rPr lang="en-US" sz="2800" b="1" dirty="0">
                <a:solidFill>
                  <a:schemeClr val="tx1">
                    <a:lumMod val="50000"/>
                    <a:lumOff val="50000"/>
                  </a:schemeClr>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1</a:t>
            </a:r>
          </a:p>
          <a:p>
            <a:r>
              <a:rPr lang="en-US" sz="2800" dirty="0">
                <a:latin typeface="Times New Roman" panose="02020603050405020304" pitchFamily="18" charset="0"/>
                <a:cs typeface="Times New Roman" panose="02020603050405020304" pitchFamily="18" charset="0"/>
              </a:rPr>
              <a:t>P(</a:t>
            </a:r>
            <a:r>
              <a:rPr lang="en-US" sz="2800" b="1" dirty="0">
                <a:solidFill>
                  <a:schemeClr val="tx1">
                    <a:lumMod val="50000"/>
                    <a:lumOff val="50000"/>
                  </a:schemeClr>
                </a:solidFill>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0</a:t>
            </a:r>
          </a:p>
          <a:p>
            <a:r>
              <a:rPr lang="en-US" sz="3600" dirty="0">
                <a:latin typeface="Symbol" pitchFamily="2" charset="2"/>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 p log p = 0</a:t>
            </a:r>
          </a:p>
        </p:txBody>
      </p:sp>
      <p:sp>
        <p:nvSpPr>
          <p:cNvPr id="9" name="TextBox 8">
            <a:extLst>
              <a:ext uri="{FF2B5EF4-FFF2-40B4-BE49-F238E27FC236}">
                <a16:creationId xmlns:a16="http://schemas.microsoft.com/office/drawing/2014/main" id="{8C52DF1E-3A55-1B46-8B33-AF616F49334C}"/>
              </a:ext>
            </a:extLst>
          </p:cNvPr>
          <p:cNvSpPr txBox="1"/>
          <p:nvPr/>
        </p:nvSpPr>
        <p:spPr>
          <a:xfrm>
            <a:off x="0" y="3422894"/>
            <a:ext cx="3256965" cy="132343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Canonical (Gibbs) thermodynamic entropy is S = -k </a:t>
            </a:r>
            <a:r>
              <a:rPr lang="en-US" sz="3200" dirty="0">
                <a:latin typeface="Symbol" pitchFamily="2" charset="2"/>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p log p </a:t>
            </a:r>
          </a:p>
        </p:txBody>
      </p:sp>
      <p:sp>
        <p:nvSpPr>
          <p:cNvPr id="10" name="Right Arrow 9">
            <a:extLst>
              <a:ext uri="{FF2B5EF4-FFF2-40B4-BE49-F238E27FC236}">
                <a16:creationId xmlns:a16="http://schemas.microsoft.com/office/drawing/2014/main" id="{632E533F-3802-5244-AC9B-3AF1C3483F49}"/>
              </a:ext>
            </a:extLst>
          </p:cNvPr>
          <p:cNvSpPr/>
          <p:nvPr/>
        </p:nvSpPr>
        <p:spPr>
          <a:xfrm>
            <a:off x="1850067" y="2276122"/>
            <a:ext cx="542261" cy="4139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1" name="Right Arrow 10">
            <a:extLst>
              <a:ext uri="{FF2B5EF4-FFF2-40B4-BE49-F238E27FC236}">
                <a16:creationId xmlns:a16="http://schemas.microsoft.com/office/drawing/2014/main" id="{45974679-1E16-C74C-B6FC-205E01B28F35}"/>
              </a:ext>
            </a:extLst>
          </p:cNvPr>
          <p:cNvSpPr/>
          <p:nvPr/>
        </p:nvSpPr>
        <p:spPr>
          <a:xfrm>
            <a:off x="5676853" y="2344431"/>
            <a:ext cx="542261" cy="4139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ED52CF-CAC8-B14D-AB91-6B342BCD3AC4}"/>
              </a:ext>
            </a:extLst>
          </p:cNvPr>
          <p:cNvSpPr txBox="1"/>
          <p:nvPr/>
        </p:nvSpPr>
        <p:spPr>
          <a:xfrm>
            <a:off x="5587202" y="1975099"/>
            <a:ext cx="65915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erase</a:t>
            </a:r>
          </a:p>
        </p:txBody>
      </p:sp>
      <p:sp>
        <p:nvSpPr>
          <p:cNvPr id="13" name="TextBox 12">
            <a:extLst>
              <a:ext uri="{FF2B5EF4-FFF2-40B4-BE49-F238E27FC236}">
                <a16:creationId xmlns:a16="http://schemas.microsoft.com/office/drawing/2014/main" id="{A0379480-CF5A-104E-A21F-A936ED41985A}"/>
              </a:ext>
            </a:extLst>
          </p:cNvPr>
          <p:cNvSpPr txBox="1"/>
          <p:nvPr/>
        </p:nvSpPr>
        <p:spPr>
          <a:xfrm>
            <a:off x="1830260" y="1821211"/>
            <a:ext cx="502061"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a:t>
            </a:r>
          </a:p>
        </p:txBody>
      </p:sp>
      <p:grpSp>
        <p:nvGrpSpPr>
          <p:cNvPr id="25" name="Group 24">
            <a:extLst>
              <a:ext uri="{FF2B5EF4-FFF2-40B4-BE49-F238E27FC236}">
                <a16:creationId xmlns:a16="http://schemas.microsoft.com/office/drawing/2014/main" id="{AD2AADC0-5140-FF47-8032-887BE31A9421}"/>
              </a:ext>
            </a:extLst>
          </p:cNvPr>
          <p:cNvGrpSpPr/>
          <p:nvPr/>
        </p:nvGrpSpPr>
        <p:grpSpPr>
          <a:xfrm>
            <a:off x="3553773" y="3517188"/>
            <a:ext cx="4961576" cy="1200329"/>
            <a:chOff x="3553773" y="3517188"/>
            <a:chExt cx="4961576" cy="1200329"/>
          </a:xfrm>
        </p:grpSpPr>
        <p:sp>
          <p:nvSpPr>
            <p:cNvPr id="14" name="TextBox 13">
              <a:extLst>
                <a:ext uri="{FF2B5EF4-FFF2-40B4-BE49-F238E27FC236}">
                  <a16:creationId xmlns:a16="http://schemas.microsoft.com/office/drawing/2014/main" id="{FCEFCC7C-D314-3446-A4EE-E52A2445BE1F}"/>
                </a:ext>
              </a:extLst>
            </p:cNvPr>
            <p:cNvSpPr txBox="1"/>
            <p:nvPr/>
          </p:nvSpPr>
          <p:spPr>
            <a:xfrm>
              <a:off x="3553773" y="3689498"/>
              <a:ext cx="1479892" cy="523220"/>
            </a:xfrm>
            <a:prstGeom prst="rect">
              <a:avLst/>
            </a:prstGeom>
            <a:noFill/>
          </p:spPr>
          <p:txBody>
            <a:bodyPr wrap="none" rtlCol="0">
              <a:spAutoFit/>
            </a:bodyPr>
            <a:lstStyle/>
            <a:p>
              <a:pPr algn="l"/>
              <a:r>
                <a:rPr lang="en-US" sz="2800" i="1" dirty="0">
                  <a:latin typeface="Times New Roman" panose="02020603050405020304" pitchFamily="18" charset="0"/>
                  <a:cs typeface="Times New Roman" panose="02020603050405020304" pitchFamily="18" charset="0"/>
                </a:rPr>
                <a:t>therefore</a:t>
              </a:r>
            </a:p>
          </p:txBody>
        </p:sp>
        <p:sp>
          <p:nvSpPr>
            <p:cNvPr id="15" name="TextBox 14">
              <a:extLst>
                <a:ext uri="{FF2B5EF4-FFF2-40B4-BE49-F238E27FC236}">
                  <a16:creationId xmlns:a16="http://schemas.microsoft.com/office/drawing/2014/main" id="{3B93DD5A-C877-0F47-8F8C-38BB9E7087D1}"/>
                </a:ext>
              </a:extLst>
            </p:cNvPr>
            <p:cNvSpPr txBox="1"/>
            <p:nvPr/>
          </p:nvSpPr>
          <p:spPr>
            <a:xfrm>
              <a:off x="5188688" y="3517188"/>
              <a:ext cx="3326661"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Erasure reduces thermodynamic entropy by k log 2</a:t>
              </a:r>
            </a:p>
          </p:txBody>
        </p:sp>
      </p:grpSp>
    </p:spTree>
    <p:extLst>
      <p:ext uri="{BB962C8B-B14F-4D97-AF65-F5344CB8AC3E}">
        <p14:creationId xmlns:p14="http://schemas.microsoft.com/office/powerpoint/2010/main" val="31688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B1A82904-F9AD-FB43-94D5-101434500F29}"/>
              </a:ext>
            </a:extLst>
          </p:cNvPr>
          <p:cNvSpPr/>
          <p:nvPr/>
        </p:nvSpPr>
        <p:spPr>
          <a:xfrm>
            <a:off x="244549" y="1265274"/>
            <a:ext cx="8516679" cy="1967024"/>
          </a:xfrm>
          <a:custGeom>
            <a:avLst/>
            <a:gdLst>
              <a:gd name="connsiteX0" fmla="*/ 0 w 8516679"/>
              <a:gd name="connsiteY0" fmla="*/ 85061 h 1967024"/>
              <a:gd name="connsiteX1" fmla="*/ 8399721 w 8516679"/>
              <a:gd name="connsiteY1" fmla="*/ 0 h 1967024"/>
              <a:gd name="connsiteX2" fmla="*/ 8516679 w 8516679"/>
              <a:gd name="connsiteY2" fmla="*/ 1488559 h 1967024"/>
              <a:gd name="connsiteX3" fmla="*/ 255181 w 8516679"/>
              <a:gd name="connsiteY3" fmla="*/ 1967024 h 1967024"/>
              <a:gd name="connsiteX4" fmla="*/ 0 w 8516679"/>
              <a:gd name="connsiteY4" fmla="*/ 85061 h 196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679" h="1967024">
                <a:moveTo>
                  <a:pt x="0" y="85061"/>
                </a:moveTo>
                <a:lnTo>
                  <a:pt x="8399721" y="0"/>
                </a:lnTo>
                <a:lnTo>
                  <a:pt x="8516679" y="1488559"/>
                </a:lnTo>
                <a:lnTo>
                  <a:pt x="255181" y="1967024"/>
                </a:lnTo>
                <a:lnTo>
                  <a:pt x="0" y="85061"/>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5" name="Freeform 34">
            <a:extLst>
              <a:ext uri="{FF2B5EF4-FFF2-40B4-BE49-F238E27FC236}">
                <a16:creationId xmlns:a16="http://schemas.microsoft.com/office/drawing/2014/main" id="{7F49D12B-3F50-134B-A719-F750FA76E6BB}"/>
              </a:ext>
            </a:extLst>
          </p:cNvPr>
          <p:cNvSpPr/>
          <p:nvPr/>
        </p:nvSpPr>
        <p:spPr>
          <a:xfrm>
            <a:off x="350874" y="202019"/>
            <a:ext cx="7899991" cy="797441"/>
          </a:xfrm>
          <a:custGeom>
            <a:avLst/>
            <a:gdLst>
              <a:gd name="connsiteX0" fmla="*/ 265814 w 7899991"/>
              <a:gd name="connsiteY0" fmla="*/ 0 h 797441"/>
              <a:gd name="connsiteX1" fmla="*/ 7846828 w 7899991"/>
              <a:gd name="connsiteY1" fmla="*/ 212651 h 797441"/>
              <a:gd name="connsiteX2" fmla="*/ 7899991 w 7899991"/>
              <a:gd name="connsiteY2" fmla="*/ 531628 h 797441"/>
              <a:gd name="connsiteX3" fmla="*/ 0 w 7899991"/>
              <a:gd name="connsiteY3" fmla="*/ 797441 h 797441"/>
              <a:gd name="connsiteX4" fmla="*/ 265814 w 7899991"/>
              <a:gd name="connsiteY4" fmla="*/ 0 h 79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797441">
                <a:moveTo>
                  <a:pt x="265814" y="0"/>
                </a:moveTo>
                <a:lnTo>
                  <a:pt x="7846828" y="212651"/>
                </a:lnTo>
                <a:lnTo>
                  <a:pt x="7899991" y="531628"/>
                </a:lnTo>
                <a:lnTo>
                  <a:pt x="0" y="797441"/>
                </a:lnTo>
                <a:lnTo>
                  <a:pt x="26581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2D918FF2-B006-A646-B95A-ABA7A2C7BB6B}"/>
              </a:ext>
            </a:extLst>
          </p:cNvPr>
          <p:cNvSpPr>
            <a:spLocks noGrp="1"/>
          </p:cNvSpPr>
          <p:nvPr>
            <p:ph type="title"/>
          </p:nvPr>
        </p:nvSpPr>
        <p:spPr>
          <a:xfrm>
            <a:off x="628650" y="280063"/>
            <a:ext cx="7886700" cy="690788"/>
          </a:xfrm>
        </p:spPr>
        <p:txBody>
          <a:bodyPr>
            <a:normAutofit fontScale="90000"/>
          </a:bodyPr>
          <a:lstStyle/>
          <a:p>
            <a:pPr algn="l"/>
            <a:r>
              <a:rPr lang="en-US" dirty="0"/>
              <a:t>2. Many to one</a:t>
            </a:r>
          </a:p>
        </p:txBody>
      </p:sp>
      <p:sp>
        <p:nvSpPr>
          <p:cNvPr id="3" name="Content Placeholder 2">
            <a:extLst>
              <a:ext uri="{FF2B5EF4-FFF2-40B4-BE49-F238E27FC236}">
                <a16:creationId xmlns:a16="http://schemas.microsoft.com/office/drawing/2014/main" id="{B5CDA362-4540-C942-9742-979EBA5C86CF}"/>
              </a:ext>
            </a:extLst>
          </p:cNvPr>
          <p:cNvSpPr>
            <a:spLocks noGrp="1"/>
          </p:cNvSpPr>
          <p:nvPr>
            <p:ph idx="1"/>
          </p:nvPr>
        </p:nvSpPr>
        <p:spPr>
          <a:xfrm>
            <a:off x="-711053" y="6553384"/>
            <a:ext cx="1242680" cy="609231"/>
          </a:xfrm>
        </p:spPr>
        <p:txBody>
          <a:bodyPr/>
          <a:lstStyle/>
          <a:p>
            <a:endParaRPr lang="en-US"/>
          </a:p>
        </p:txBody>
      </p:sp>
      <p:sp>
        <p:nvSpPr>
          <p:cNvPr id="4" name="Slide Number Placeholder 3">
            <a:extLst>
              <a:ext uri="{FF2B5EF4-FFF2-40B4-BE49-F238E27FC236}">
                <a16:creationId xmlns:a16="http://schemas.microsoft.com/office/drawing/2014/main" id="{08E4EF8E-6EE0-DF46-A15A-093CE431858B}"/>
              </a:ext>
            </a:extLst>
          </p:cNvPr>
          <p:cNvSpPr>
            <a:spLocks noGrp="1"/>
          </p:cNvSpPr>
          <p:nvPr>
            <p:ph type="sldNum" sz="quarter" idx="12"/>
          </p:nvPr>
        </p:nvSpPr>
        <p:spPr/>
        <p:txBody>
          <a:bodyPr/>
          <a:lstStyle/>
          <a:p>
            <a:fld id="{D68108BF-9C13-2C41-9B1B-BB80E2977658}" type="slidenum">
              <a:rPr lang="en-US" smtClean="0"/>
              <a:t>41</a:t>
            </a:fld>
            <a:endParaRPr lang="en-US"/>
          </a:p>
        </p:txBody>
      </p:sp>
      <p:sp>
        <p:nvSpPr>
          <p:cNvPr id="5" name="TextBox 4">
            <a:extLst>
              <a:ext uri="{FF2B5EF4-FFF2-40B4-BE49-F238E27FC236}">
                <a16:creationId xmlns:a16="http://schemas.microsoft.com/office/drawing/2014/main" id="{CB4FD3E9-B139-4549-B90D-0BAB2B6BEA34}"/>
              </a:ext>
            </a:extLst>
          </p:cNvPr>
          <p:cNvSpPr txBox="1"/>
          <p:nvPr/>
        </p:nvSpPr>
        <p:spPr>
          <a:xfrm>
            <a:off x="243817" y="1539729"/>
            <a:ext cx="1752599" cy="1200329"/>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Random data occupies larger volume of phase space</a:t>
            </a:r>
          </a:p>
        </p:txBody>
      </p:sp>
      <p:sp>
        <p:nvSpPr>
          <p:cNvPr id="6" name="Rectangle 5">
            <a:extLst>
              <a:ext uri="{FF2B5EF4-FFF2-40B4-BE49-F238E27FC236}">
                <a16:creationId xmlns:a16="http://schemas.microsoft.com/office/drawing/2014/main" id="{D6B3363F-F2A9-3740-80AE-8E70A0AB6D5D}"/>
              </a:ext>
            </a:extLst>
          </p:cNvPr>
          <p:cNvSpPr/>
          <p:nvPr/>
        </p:nvSpPr>
        <p:spPr>
          <a:xfrm>
            <a:off x="2462952" y="1336159"/>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7" name="TextBox 6">
            <a:extLst>
              <a:ext uri="{FF2B5EF4-FFF2-40B4-BE49-F238E27FC236}">
                <a16:creationId xmlns:a16="http://schemas.microsoft.com/office/drawing/2014/main" id="{EE22DF5D-E6C6-4747-AD19-00038A3BFAF3}"/>
              </a:ext>
            </a:extLst>
          </p:cNvPr>
          <p:cNvSpPr txBox="1"/>
          <p:nvPr/>
        </p:nvSpPr>
        <p:spPr>
          <a:xfrm>
            <a:off x="2651656" y="1433973"/>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8" name="Rectangle 7">
            <a:extLst>
              <a:ext uri="{FF2B5EF4-FFF2-40B4-BE49-F238E27FC236}">
                <a16:creationId xmlns:a16="http://schemas.microsoft.com/office/drawing/2014/main" id="{935F9687-6DA1-2F46-BDCD-ECE76FE884D7}"/>
              </a:ext>
            </a:extLst>
          </p:cNvPr>
          <p:cNvSpPr/>
          <p:nvPr/>
        </p:nvSpPr>
        <p:spPr>
          <a:xfrm>
            <a:off x="2462952" y="2283217"/>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9" name="TextBox 8">
            <a:extLst>
              <a:ext uri="{FF2B5EF4-FFF2-40B4-BE49-F238E27FC236}">
                <a16:creationId xmlns:a16="http://schemas.microsoft.com/office/drawing/2014/main" id="{4D1141CA-7FC1-EC4B-AA86-287A9BE87824}"/>
              </a:ext>
            </a:extLst>
          </p:cNvPr>
          <p:cNvSpPr txBox="1"/>
          <p:nvPr/>
        </p:nvSpPr>
        <p:spPr>
          <a:xfrm>
            <a:off x="2651656" y="2337487"/>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1</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10" name="Rectangle 9">
            <a:extLst>
              <a:ext uri="{FF2B5EF4-FFF2-40B4-BE49-F238E27FC236}">
                <a16:creationId xmlns:a16="http://schemas.microsoft.com/office/drawing/2014/main" id="{F6F8591D-2A99-884E-87E4-8D6B06C28BAF}"/>
              </a:ext>
            </a:extLst>
          </p:cNvPr>
          <p:cNvSpPr/>
          <p:nvPr/>
        </p:nvSpPr>
        <p:spPr>
          <a:xfrm>
            <a:off x="4455038" y="1782473"/>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1" name="TextBox 10">
            <a:extLst>
              <a:ext uri="{FF2B5EF4-FFF2-40B4-BE49-F238E27FC236}">
                <a16:creationId xmlns:a16="http://schemas.microsoft.com/office/drawing/2014/main" id="{0E911C19-A28D-4541-AD54-E5DD05D1CC79}"/>
              </a:ext>
            </a:extLst>
          </p:cNvPr>
          <p:cNvSpPr txBox="1"/>
          <p:nvPr/>
        </p:nvSpPr>
        <p:spPr>
          <a:xfrm>
            <a:off x="4643742" y="1880287"/>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id="{C9B52C9A-161E-2344-988E-A01A5EBF3B59}"/>
              </a:ext>
            </a:extLst>
          </p:cNvPr>
          <p:cNvSpPr txBox="1"/>
          <p:nvPr/>
        </p:nvSpPr>
        <p:spPr>
          <a:xfrm>
            <a:off x="5682042" y="1385361"/>
            <a:ext cx="3123844" cy="1323439"/>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Occupied phase space volume is halved.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Therefore, entropy is reduced by k log 2</a:t>
            </a:r>
          </a:p>
        </p:txBody>
      </p:sp>
      <p:sp>
        <p:nvSpPr>
          <p:cNvPr id="13" name="Right Arrow 12">
            <a:extLst>
              <a:ext uri="{FF2B5EF4-FFF2-40B4-BE49-F238E27FC236}">
                <a16:creationId xmlns:a16="http://schemas.microsoft.com/office/drawing/2014/main" id="{D1AB0387-C2B1-784E-B46F-5CC6BB42EEB0}"/>
              </a:ext>
            </a:extLst>
          </p:cNvPr>
          <p:cNvSpPr/>
          <p:nvPr/>
        </p:nvSpPr>
        <p:spPr>
          <a:xfrm>
            <a:off x="3615066" y="2052084"/>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nvGrpSpPr>
          <p:cNvPr id="37" name="Group 36">
            <a:extLst>
              <a:ext uri="{FF2B5EF4-FFF2-40B4-BE49-F238E27FC236}">
                <a16:creationId xmlns:a16="http://schemas.microsoft.com/office/drawing/2014/main" id="{73538B83-124F-DD4D-B30F-547B190D39F2}"/>
              </a:ext>
            </a:extLst>
          </p:cNvPr>
          <p:cNvGrpSpPr/>
          <p:nvPr/>
        </p:nvGrpSpPr>
        <p:grpSpPr>
          <a:xfrm>
            <a:off x="169775" y="3508741"/>
            <a:ext cx="4559031" cy="2442453"/>
            <a:chOff x="169775" y="3508741"/>
            <a:chExt cx="4559031" cy="2442453"/>
          </a:xfrm>
        </p:grpSpPr>
        <p:sp>
          <p:nvSpPr>
            <p:cNvPr id="15" name="Oval 14">
              <a:extLst>
                <a:ext uri="{FF2B5EF4-FFF2-40B4-BE49-F238E27FC236}">
                  <a16:creationId xmlns:a16="http://schemas.microsoft.com/office/drawing/2014/main" id="{8F2C5206-C6D0-0D42-BD9E-40EA42402B5B}"/>
                </a:ext>
              </a:extLst>
            </p:cNvPr>
            <p:cNvSpPr/>
            <p:nvPr/>
          </p:nvSpPr>
          <p:spPr>
            <a:xfrm>
              <a:off x="169775" y="4321513"/>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6" name="Rounded Rectangle 15">
              <a:extLst>
                <a:ext uri="{FF2B5EF4-FFF2-40B4-BE49-F238E27FC236}">
                  <a16:creationId xmlns:a16="http://schemas.microsoft.com/office/drawing/2014/main" id="{4C5DE291-115A-3A44-AF30-43648D014AD3}"/>
                </a:ext>
              </a:extLst>
            </p:cNvPr>
            <p:cNvSpPr/>
            <p:nvPr/>
          </p:nvSpPr>
          <p:spPr>
            <a:xfrm rot="18900000">
              <a:off x="266797" y="4806748"/>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7" name="Rounded Rectangle 16">
              <a:extLst>
                <a:ext uri="{FF2B5EF4-FFF2-40B4-BE49-F238E27FC236}">
                  <a16:creationId xmlns:a16="http://schemas.microsoft.com/office/drawing/2014/main" id="{EDC1746F-6E14-D640-BBA3-79F5AC0BF11A}"/>
                </a:ext>
              </a:extLst>
            </p:cNvPr>
            <p:cNvSpPr/>
            <p:nvPr/>
          </p:nvSpPr>
          <p:spPr>
            <a:xfrm rot="2700000">
              <a:off x="266797" y="4790125"/>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8" name="TextBox 17">
              <a:extLst>
                <a:ext uri="{FF2B5EF4-FFF2-40B4-BE49-F238E27FC236}">
                  <a16:creationId xmlns:a16="http://schemas.microsoft.com/office/drawing/2014/main" id="{868D3A08-F5FB-9248-928A-BD0AF1616EDC}"/>
                </a:ext>
              </a:extLst>
            </p:cNvPr>
            <p:cNvSpPr txBox="1"/>
            <p:nvPr/>
          </p:nvSpPr>
          <p:spPr>
            <a:xfrm>
              <a:off x="1720045" y="3508741"/>
              <a:ext cx="1061509"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Either</a:t>
              </a:r>
            </a:p>
          </p:txBody>
        </p:sp>
        <p:sp>
          <p:nvSpPr>
            <p:cNvPr id="19" name="Rectangle 18">
              <a:extLst>
                <a:ext uri="{FF2B5EF4-FFF2-40B4-BE49-F238E27FC236}">
                  <a16:creationId xmlns:a16="http://schemas.microsoft.com/office/drawing/2014/main" id="{FC7BAC98-02C9-2C4F-B6F2-5B8F160949C6}"/>
                </a:ext>
              </a:extLst>
            </p:cNvPr>
            <p:cNvSpPr/>
            <p:nvPr/>
          </p:nvSpPr>
          <p:spPr>
            <a:xfrm>
              <a:off x="1833205" y="4100621"/>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0" name="TextBox 19">
              <a:extLst>
                <a:ext uri="{FF2B5EF4-FFF2-40B4-BE49-F238E27FC236}">
                  <a16:creationId xmlns:a16="http://schemas.microsoft.com/office/drawing/2014/main" id="{9D398E58-78D0-274C-AF94-0ECB0653F963}"/>
                </a:ext>
              </a:extLst>
            </p:cNvPr>
            <p:cNvSpPr txBox="1"/>
            <p:nvPr/>
          </p:nvSpPr>
          <p:spPr>
            <a:xfrm>
              <a:off x="2021909" y="4198435"/>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1" name="Rectangle 20">
              <a:extLst>
                <a:ext uri="{FF2B5EF4-FFF2-40B4-BE49-F238E27FC236}">
                  <a16:creationId xmlns:a16="http://schemas.microsoft.com/office/drawing/2014/main" id="{4C81B786-0FF2-984A-B58F-5424FC42D816}"/>
                </a:ext>
              </a:extLst>
            </p:cNvPr>
            <p:cNvSpPr/>
            <p:nvPr/>
          </p:nvSpPr>
          <p:spPr>
            <a:xfrm>
              <a:off x="1833205" y="5047679"/>
              <a:ext cx="903515" cy="90351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3" name="Rectangle 22">
              <a:extLst>
                <a:ext uri="{FF2B5EF4-FFF2-40B4-BE49-F238E27FC236}">
                  <a16:creationId xmlns:a16="http://schemas.microsoft.com/office/drawing/2014/main" id="{ED204180-628C-5C47-A6F0-AE2864DD27CF}"/>
                </a:ext>
              </a:extLst>
            </p:cNvPr>
            <p:cNvSpPr/>
            <p:nvPr/>
          </p:nvSpPr>
          <p:spPr>
            <a:xfrm>
              <a:off x="3825291" y="454693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4" name="TextBox 23">
              <a:extLst>
                <a:ext uri="{FF2B5EF4-FFF2-40B4-BE49-F238E27FC236}">
                  <a16:creationId xmlns:a16="http://schemas.microsoft.com/office/drawing/2014/main" id="{54D2ED75-7DC4-C447-A687-52C8612E6BB0}"/>
                </a:ext>
              </a:extLst>
            </p:cNvPr>
            <p:cNvSpPr txBox="1"/>
            <p:nvPr/>
          </p:nvSpPr>
          <p:spPr>
            <a:xfrm>
              <a:off x="4013995" y="46447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5" name="Right Arrow 24">
              <a:extLst>
                <a:ext uri="{FF2B5EF4-FFF2-40B4-BE49-F238E27FC236}">
                  <a16:creationId xmlns:a16="http://schemas.microsoft.com/office/drawing/2014/main" id="{00EFE720-520A-C340-A8BC-97D2C434AB05}"/>
                </a:ext>
              </a:extLst>
            </p:cNvPr>
            <p:cNvSpPr/>
            <p:nvPr/>
          </p:nvSpPr>
          <p:spPr>
            <a:xfrm>
              <a:off x="2985319" y="4816546"/>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grpSp>
        <p:nvGrpSpPr>
          <p:cNvPr id="38" name="Group 37">
            <a:extLst>
              <a:ext uri="{FF2B5EF4-FFF2-40B4-BE49-F238E27FC236}">
                <a16:creationId xmlns:a16="http://schemas.microsoft.com/office/drawing/2014/main" id="{94FFEF88-0927-2843-A2CD-DF3F1832877A}"/>
              </a:ext>
            </a:extLst>
          </p:cNvPr>
          <p:cNvGrpSpPr/>
          <p:nvPr/>
        </p:nvGrpSpPr>
        <p:grpSpPr>
          <a:xfrm>
            <a:off x="5802554" y="3403275"/>
            <a:ext cx="2958421" cy="2547919"/>
            <a:chOff x="5802554" y="3403275"/>
            <a:chExt cx="2958421" cy="2547919"/>
          </a:xfrm>
        </p:grpSpPr>
        <p:sp>
          <p:nvSpPr>
            <p:cNvPr id="26" name="Rectangle 25">
              <a:extLst>
                <a:ext uri="{FF2B5EF4-FFF2-40B4-BE49-F238E27FC236}">
                  <a16:creationId xmlns:a16="http://schemas.microsoft.com/office/drawing/2014/main" id="{B4D77DCD-57DF-8E47-9AA5-68D72C5ABC36}"/>
                </a:ext>
              </a:extLst>
            </p:cNvPr>
            <p:cNvSpPr/>
            <p:nvPr/>
          </p:nvSpPr>
          <p:spPr>
            <a:xfrm>
              <a:off x="5865374" y="4100621"/>
              <a:ext cx="903515" cy="90351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8" name="Rectangle 27">
              <a:extLst>
                <a:ext uri="{FF2B5EF4-FFF2-40B4-BE49-F238E27FC236}">
                  <a16:creationId xmlns:a16="http://schemas.microsoft.com/office/drawing/2014/main" id="{89AEF6D9-B6BB-C147-8F94-C8C3E15FF0ED}"/>
                </a:ext>
              </a:extLst>
            </p:cNvPr>
            <p:cNvSpPr/>
            <p:nvPr/>
          </p:nvSpPr>
          <p:spPr>
            <a:xfrm>
              <a:off x="5865374" y="5047679"/>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9" name="TextBox 28">
              <a:extLst>
                <a:ext uri="{FF2B5EF4-FFF2-40B4-BE49-F238E27FC236}">
                  <a16:creationId xmlns:a16="http://schemas.microsoft.com/office/drawing/2014/main" id="{0193ABC2-4FD7-BE42-9F2C-1535E1DF11C7}"/>
                </a:ext>
              </a:extLst>
            </p:cNvPr>
            <p:cNvSpPr txBox="1"/>
            <p:nvPr/>
          </p:nvSpPr>
          <p:spPr>
            <a:xfrm>
              <a:off x="6054078" y="51019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1</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30" name="Rectangle 29">
              <a:extLst>
                <a:ext uri="{FF2B5EF4-FFF2-40B4-BE49-F238E27FC236}">
                  <a16:creationId xmlns:a16="http://schemas.microsoft.com/office/drawing/2014/main" id="{0B17ECC4-1167-5C46-B7B9-BFCD2AA57D76}"/>
                </a:ext>
              </a:extLst>
            </p:cNvPr>
            <p:cNvSpPr/>
            <p:nvPr/>
          </p:nvSpPr>
          <p:spPr>
            <a:xfrm>
              <a:off x="7857460" y="454693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1" name="TextBox 30">
              <a:extLst>
                <a:ext uri="{FF2B5EF4-FFF2-40B4-BE49-F238E27FC236}">
                  <a16:creationId xmlns:a16="http://schemas.microsoft.com/office/drawing/2014/main" id="{151216D5-FCB3-3342-A814-7E8A757BCBA8}"/>
                </a:ext>
              </a:extLst>
            </p:cNvPr>
            <p:cNvSpPr txBox="1"/>
            <p:nvPr/>
          </p:nvSpPr>
          <p:spPr>
            <a:xfrm>
              <a:off x="8046164" y="46447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32" name="Right Arrow 31">
              <a:extLst>
                <a:ext uri="{FF2B5EF4-FFF2-40B4-BE49-F238E27FC236}">
                  <a16:creationId xmlns:a16="http://schemas.microsoft.com/office/drawing/2014/main" id="{688DCF1B-1A86-3A45-8EA7-BFC8488193B7}"/>
                </a:ext>
              </a:extLst>
            </p:cNvPr>
            <p:cNvSpPr/>
            <p:nvPr/>
          </p:nvSpPr>
          <p:spPr>
            <a:xfrm>
              <a:off x="7017488" y="4816546"/>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3" name="TextBox 32">
              <a:extLst>
                <a:ext uri="{FF2B5EF4-FFF2-40B4-BE49-F238E27FC236}">
                  <a16:creationId xmlns:a16="http://schemas.microsoft.com/office/drawing/2014/main" id="{48CA11CD-93F7-8041-BDB4-53706676C82C}"/>
                </a:ext>
              </a:extLst>
            </p:cNvPr>
            <p:cNvSpPr txBox="1"/>
            <p:nvPr/>
          </p:nvSpPr>
          <p:spPr>
            <a:xfrm>
              <a:off x="5802554" y="3403275"/>
              <a:ext cx="564578"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Or</a:t>
              </a:r>
            </a:p>
          </p:txBody>
        </p:sp>
      </p:grpSp>
      <p:sp>
        <p:nvSpPr>
          <p:cNvPr id="34" name="TextBox 33">
            <a:extLst>
              <a:ext uri="{FF2B5EF4-FFF2-40B4-BE49-F238E27FC236}">
                <a16:creationId xmlns:a16="http://schemas.microsoft.com/office/drawing/2014/main" id="{18D4C696-23DE-824A-B0FD-8BC2BF0BD43E}"/>
              </a:ext>
            </a:extLst>
          </p:cNvPr>
          <p:cNvSpPr txBox="1"/>
          <p:nvPr/>
        </p:nvSpPr>
        <p:spPr>
          <a:xfrm>
            <a:off x="1627260" y="6071206"/>
            <a:ext cx="6264857"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Neither reduces phase space volume.</a:t>
            </a:r>
          </a:p>
        </p:txBody>
      </p:sp>
    </p:spTree>
    <p:extLst>
      <p:ext uri="{BB962C8B-B14F-4D97-AF65-F5344CB8AC3E}">
        <p14:creationId xmlns:p14="http://schemas.microsoft.com/office/powerpoint/2010/main" val="30913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7F49D12B-3F50-134B-A719-F750FA76E6BB}"/>
              </a:ext>
            </a:extLst>
          </p:cNvPr>
          <p:cNvSpPr/>
          <p:nvPr/>
        </p:nvSpPr>
        <p:spPr>
          <a:xfrm>
            <a:off x="350874" y="202019"/>
            <a:ext cx="7899991" cy="797441"/>
          </a:xfrm>
          <a:custGeom>
            <a:avLst/>
            <a:gdLst>
              <a:gd name="connsiteX0" fmla="*/ 265814 w 7899991"/>
              <a:gd name="connsiteY0" fmla="*/ 0 h 797441"/>
              <a:gd name="connsiteX1" fmla="*/ 7846828 w 7899991"/>
              <a:gd name="connsiteY1" fmla="*/ 212651 h 797441"/>
              <a:gd name="connsiteX2" fmla="*/ 7899991 w 7899991"/>
              <a:gd name="connsiteY2" fmla="*/ 531628 h 797441"/>
              <a:gd name="connsiteX3" fmla="*/ 0 w 7899991"/>
              <a:gd name="connsiteY3" fmla="*/ 797441 h 797441"/>
              <a:gd name="connsiteX4" fmla="*/ 265814 w 7899991"/>
              <a:gd name="connsiteY4" fmla="*/ 0 h 79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797441">
                <a:moveTo>
                  <a:pt x="265814" y="0"/>
                </a:moveTo>
                <a:lnTo>
                  <a:pt x="7846828" y="212651"/>
                </a:lnTo>
                <a:lnTo>
                  <a:pt x="7899991" y="531628"/>
                </a:lnTo>
                <a:lnTo>
                  <a:pt x="0" y="797441"/>
                </a:lnTo>
                <a:lnTo>
                  <a:pt x="26581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2D918FF2-B006-A646-B95A-ABA7A2C7BB6B}"/>
              </a:ext>
            </a:extLst>
          </p:cNvPr>
          <p:cNvSpPr>
            <a:spLocks noGrp="1"/>
          </p:cNvSpPr>
          <p:nvPr>
            <p:ph type="title"/>
          </p:nvPr>
        </p:nvSpPr>
        <p:spPr>
          <a:xfrm>
            <a:off x="628650" y="280063"/>
            <a:ext cx="7886700" cy="690788"/>
          </a:xfrm>
        </p:spPr>
        <p:txBody>
          <a:bodyPr>
            <a:normAutofit fontScale="90000"/>
          </a:bodyPr>
          <a:lstStyle/>
          <a:p>
            <a:pPr algn="l"/>
            <a:r>
              <a:rPr lang="en-US" dirty="0"/>
              <a:t>2. Many to one</a:t>
            </a:r>
          </a:p>
        </p:txBody>
      </p:sp>
      <p:sp>
        <p:nvSpPr>
          <p:cNvPr id="4" name="Slide Number Placeholder 3">
            <a:extLst>
              <a:ext uri="{FF2B5EF4-FFF2-40B4-BE49-F238E27FC236}">
                <a16:creationId xmlns:a16="http://schemas.microsoft.com/office/drawing/2014/main" id="{08E4EF8E-6EE0-DF46-A15A-093CE431858B}"/>
              </a:ext>
            </a:extLst>
          </p:cNvPr>
          <p:cNvSpPr>
            <a:spLocks noGrp="1"/>
          </p:cNvSpPr>
          <p:nvPr>
            <p:ph type="sldNum" sz="quarter" idx="12"/>
          </p:nvPr>
        </p:nvSpPr>
        <p:spPr/>
        <p:txBody>
          <a:bodyPr/>
          <a:lstStyle/>
          <a:p>
            <a:fld id="{D68108BF-9C13-2C41-9B1B-BB80E2977658}" type="slidenum">
              <a:rPr lang="en-US" smtClean="0"/>
              <a:t>42</a:t>
            </a:fld>
            <a:endParaRPr lang="en-US"/>
          </a:p>
        </p:txBody>
      </p:sp>
      <p:grpSp>
        <p:nvGrpSpPr>
          <p:cNvPr id="37" name="Group 36">
            <a:extLst>
              <a:ext uri="{FF2B5EF4-FFF2-40B4-BE49-F238E27FC236}">
                <a16:creationId xmlns:a16="http://schemas.microsoft.com/office/drawing/2014/main" id="{73538B83-124F-DD4D-B30F-547B190D39F2}"/>
              </a:ext>
            </a:extLst>
          </p:cNvPr>
          <p:cNvGrpSpPr/>
          <p:nvPr/>
        </p:nvGrpSpPr>
        <p:grpSpPr>
          <a:xfrm>
            <a:off x="169775" y="3508741"/>
            <a:ext cx="4559031" cy="2442453"/>
            <a:chOff x="169775" y="3508741"/>
            <a:chExt cx="4559031" cy="2442453"/>
          </a:xfrm>
        </p:grpSpPr>
        <p:sp>
          <p:nvSpPr>
            <p:cNvPr id="15" name="Oval 14">
              <a:extLst>
                <a:ext uri="{FF2B5EF4-FFF2-40B4-BE49-F238E27FC236}">
                  <a16:creationId xmlns:a16="http://schemas.microsoft.com/office/drawing/2014/main" id="{8F2C5206-C6D0-0D42-BD9E-40EA42402B5B}"/>
                </a:ext>
              </a:extLst>
            </p:cNvPr>
            <p:cNvSpPr/>
            <p:nvPr/>
          </p:nvSpPr>
          <p:spPr>
            <a:xfrm>
              <a:off x="169775" y="4321513"/>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6" name="Rounded Rectangle 15">
              <a:extLst>
                <a:ext uri="{FF2B5EF4-FFF2-40B4-BE49-F238E27FC236}">
                  <a16:creationId xmlns:a16="http://schemas.microsoft.com/office/drawing/2014/main" id="{4C5DE291-115A-3A44-AF30-43648D014AD3}"/>
                </a:ext>
              </a:extLst>
            </p:cNvPr>
            <p:cNvSpPr/>
            <p:nvPr/>
          </p:nvSpPr>
          <p:spPr>
            <a:xfrm rot="18900000">
              <a:off x="266797" y="4806748"/>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7" name="Rounded Rectangle 16">
              <a:extLst>
                <a:ext uri="{FF2B5EF4-FFF2-40B4-BE49-F238E27FC236}">
                  <a16:creationId xmlns:a16="http://schemas.microsoft.com/office/drawing/2014/main" id="{EDC1746F-6E14-D640-BBA3-79F5AC0BF11A}"/>
                </a:ext>
              </a:extLst>
            </p:cNvPr>
            <p:cNvSpPr/>
            <p:nvPr/>
          </p:nvSpPr>
          <p:spPr>
            <a:xfrm rot="2700000">
              <a:off x="266797" y="4790125"/>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8" name="TextBox 17">
              <a:extLst>
                <a:ext uri="{FF2B5EF4-FFF2-40B4-BE49-F238E27FC236}">
                  <a16:creationId xmlns:a16="http://schemas.microsoft.com/office/drawing/2014/main" id="{868D3A08-F5FB-9248-928A-BD0AF1616EDC}"/>
                </a:ext>
              </a:extLst>
            </p:cNvPr>
            <p:cNvSpPr txBox="1"/>
            <p:nvPr/>
          </p:nvSpPr>
          <p:spPr>
            <a:xfrm>
              <a:off x="1720045" y="3508741"/>
              <a:ext cx="1061509"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Either</a:t>
              </a:r>
            </a:p>
          </p:txBody>
        </p:sp>
        <p:sp>
          <p:nvSpPr>
            <p:cNvPr id="19" name="Rectangle 18">
              <a:extLst>
                <a:ext uri="{FF2B5EF4-FFF2-40B4-BE49-F238E27FC236}">
                  <a16:creationId xmlns:a16="http://schemas.microsoft.com/office/drawing/2014/main" id="{FC7BAC98-02C9-2C4F-B6F2-5B8F160949C6}"/>
                </a:ext>
              </a:extLst>
            </p:cNvPr>
            <p:cNvSpPr/>
            <p:nvPr/>
          </p:nvSpPr>
          <p:spPr>
            <a:xfrm>
              <a:off x="1833205" y="4100621"/>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0" name="TextBox 19">
              <a:extLst>
                <a:ext uri="{FF2B5EF4-FFF2-40B4-BE49-F238E27FC236}">
                  <a16:creationId xmlns:a16="http://schemas.microsoft.com/office/drawing/2014/main" id="{9D398E58-78D0-274C-AF94-0ECB0653F963}"/>
                </a:ext>
              </a:extLst>
            </p:cNvPr>
            <p:cNvSpPr txBox="1"/>
            <p:nvPr/>
          </p:nvSpPr>
          <p:spPr>
            <a:xfrm>
              <a:off x="2021909" y="4198435"/>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1" name="Rectangle 20">
              <a:extLst>
                <a:ext uri="{FF2B5EF4-FFF2-40B4-BE49-F238E27FC236}">
                  <a16:creationId xmlns:a16="http://schemas.microsoft.com/office/drawing/2014/main" id="{4C81B786-0FF2-984A-B58F-5424FC42D816}"/>
                </a:ext>
              </a:extLst>
            </p:cNvPr>
            <p:cNvSpPr/>
            <p:nvPr/>
          </p:nvSpPr>
          <p:spPr>
            <a:xfrm>
              <a:off x="1833205" y="5047679"/>
              <a:ext cx="903515" cy="90351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3" name="Rectangle 22">
              <a:extLst>
                <a:ext uri="{FF2B5EF4-FFF2-40B4-BE49-F238E27FC236}">
                  <a16:creationId xmlns:a16="http://schemas.microsoft.com/office/drawing/2014/main" id="{ED204180-628C-5C47-A6F0-AE2864DD27CF}"/>
                </a:ext>
              </a:extLst>
            </p:cNvPr>
            <p:cNvSpPr/>
            <p:nvPr/>
          </p:nvSpPr>
          <p:spPr>
            <a:xfrm>
              <a:off x="3825291" y="454693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4" name="TextBox 23">
              <a:extLst>
                <a:ext uri="{FF2B5EF4-FFF2-40B4-BE49-F238E27FC236}">
                  <a16:creationId xmlns:a16="http://schemas.microsoft.com/office/drawing/2014/main" id="{54D2ED75-7DC4-C447-A687-52C8612E6BB0}"/>
                </a:ext>
              </a:extLst>
            </p:cNvPr>
            <p:cNvSpPr txBox="1"/>
            <p:nvPr/>
          </p:nvSpPr>
          <p:spPr>
            <a:xfrm>
              <a:off x="4013995" y="46447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5" name="Right Arrow 24">
              <a:extLst>
                <a:ext uri="{FF2B5EF4-FFF2-40B4-BE49-F238E27FC236}">
                  <a16:creationId xmlns:a16="http://schemas.microsoft.com/office/drawing/2014/main" id="{00EFE720-520A-C340-A8BC-97D2C434AB05}"/>
                </a:ext>
              </a:extLst>
            </p:cNvPr>
            <p:cNvSpPr/>
            <p:nvPr/>
          </p:nvSpPr>
          <p:spPr>
            <a:xfrm>
              <a:off x="2985319" y="4816546"/>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grpSp>
        <p:nvGrpSpPr>
          <p:cNvPr id="38" name="Group 37">
            <a:extLst>
              <a:ext uri="{FF2B5EF4-FFF2-40B4-BE49-F238E27FC236}">
                <a16:creationId xmlns:a16="http://schemas.microsoft.com/office/drawing/2014/main" id="{94FFEF88-0927-2843-A2CD-DF3F1832877A}"/>
              </a:ext>
            </a:extLst>
          </p:cNvPr>
          <p:cNvGrpSpPr/>
          <p:nvPr/>
        </p:nvGrpSpPr>
        <p:grpSpPr>
          <a:xfrm>
            <a:off x="5802554" y="3403275"/>
            <a:ext cx="2958421" cy="2547919"/>
            <a:chOff x="5802554" y="3403275"/>
            <a:chExt cx="2958421" cy="2547919"/>
          </a:xfrm>
        </p:grpSpPr>
        <p:sp>
          <p:nvSpPr>
            <p:cNvPr id="26" name="Rectangle 25">
              <a:extLst>
                <a:ext uri="{FF2B5EF4-FFF2-40B4-BE49-F238E27FC236}">
                  <a16:creationId xmlns:a16="http://schemas.microsoft.com/office/drawing/2014/main" id="{B4D77DCD-57DF-8E47-9AA5-68D72C5ABC36}"/>
                </a:ext>
              </a:extLst>
            </p:cNvPr>
            <p:cNvSpPr/>
            <p:nvPr/>
          </p:nvSpPr>
          <p:spPr>
            <a:xfrm>
              <a:off x="5865374" y="4100621"/>
              <a:ext cx="903515" cy="90351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8" name="Rectangle 27">
              <a:extLst>
                <a:ext uri="{FF2B5EF4-FFF2-40B4-BE49-F238E27FC236}">
                  <a16:creationId xmlns:a16="http://schemas.microsoft.com/office/drawing/2014/main" id="{89AEF6D9-B6BB-C147-8F94-C8C3E15FF0ED}"/>
                </a:ext>
              </a:extLst>
            </p:cNvPr>
            <p:cNvSpPr/>
            <p:nvPr/>
          </p:nvSpPr>
          <p:spPr>
            <a:xfrm>
              <a:off x="5865374" y="5047679"/>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9" name="TextBox 28">
              <a:extLst>
                <a:ext uri="{FF2B5EF4-FFF2-40B4-BE49-F238E27FC236}">
                  <a16:creationId xmlns:a16="http://schemas.microsoft.com/office/drawing/2014/main" id="{0193ABC2-4FD7-BE42-9F2C-1535E1DF11C7}"/>
                </a:ext>
              </a:extLst>
            </p:cNvPr>
            <p:cNvSpPr txBox="1"/>
            <p:nvPr/>
          </p:nvSpPr>
          <p:spPr>
            <a:xfrm>
              <a:off x="6054078" y="51019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1</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30" name="Rectangle 29">
              <a:extLst>
                <a:ext uri="{FF2B5EF4-FFF2-40B4-BE49-F238E27FC236}">
                  <a16:creationId xmlns:a16="http://schemas.microsoft.com/office/drawing/2014/main" id="{0B17ECC4-1167-5C46-B7B9-BFCD2AA57D76}"/>
                </a:ext>
              </a:extLst>
            </p:cNvPr>
            <p:cNvSpPr/>
            <p:nvPr/>
          </p:nvSpPr>
          <p:spPr>
            <a:xfrm>
              <a:off x="7857460" y="454693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1" name="TextBox 30">
              <a:extLst>
                <a:ext uri="{FF2B5EF4-FFF2-40B4-BE49-F238E27FC236}">
                  <a16:creationId xmlns:a16="http://schemas.microsoft.com/office/drawing/2014/main" id="{151216D5-FCB3-3342-A814-7E8A757BCBA8}"/>
                </a:ext>
              </a:extLst>
            </p:cNvPr>
            <p:cNvSpPr txBox="1"/>
            <p:nvPr/>
          </p:nvSpPr>
          <p:spPr>
            <a:xfrm>
              <a:off x="8046164" y="464474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32" name="Right Arrow 31">
              <a:extLst>
                <a:ext uri="{FF2B5EF4-FFF2-40B4-BE49-F238E27FC236}">
                  <a16:creationId xmlns:a16="http://schemas.microsoft.com/office/drawing/2014/main" id="{688DCF1B-1A86-3A45-8EA7-BFC8488193B7}"/>
                </a:ext>
              </a:extLst>
            </p:cNvPr>
            <p:cNvSpPr/>
            <p:nvPr/>
          </p:nvSpPr>
          <p:spPr>
            <a:xfrm>
              <a:off x="7017488" y="4816546"/>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3" name="TextBox 32">
              <a:extLst>
                <a:ext uri="{FF2B5EF4-FFF2-40B4-BE49-F238E27FC236}">
                  <a16:creationId xmlns:a16="http://schemas.microsoft.com/office/drawing/2014/main" id="{48CA11CD-93F7-8041-BDB4-53706676C82C}"/>
                </a:ext>
              </a:extLst>
            </p:cNvPr>
            <p:cNvSpPr txBox="1"/>
            <p:nvPr/>
          </p:nvSpPr>
          <p:spPr>
            <a:xfrm>
              <a:off x="5802554" y="3403275"/>
              <a:ext cx="564578"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Or</a:t>
              </a:r>
            </a:p>
          </p:txBody>
        </p:sp>
      </p:grpSp>
      <p:sp>
        <p:nvSpPr>
          <p:cNvPr id="34" name="TextBox 33">
            <a:extLst>
              <a:ext uri="{FF2B5EF4-FFF2-40B4-BE49-F238E27FC236}">
                <a16:creationId xmlns:a16="http://schemas.microsoft.com/office/drawing/2014/main" id="{18D4C696-23DE-824A-B0FD-8BC2BF0BD43E}"/>
              </a:ext>
            </a:extLst>
          </p:cNvPr>
          <p:cNvSpPr txBox="1"/>
          <p:nvPr/>
        </p:nvSpPr>
        <p:spPr>
          <a:xfrm>
            <a:off x="1627260" y="6071206"/>
            <a:ext cx="6264857"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Neither reduces phase space volume.</a:t>
            </a:r>
          </a:p>
        </p:txBody>
      </p:sp>
      <p:sp>
        <p:nvSpPr>
          <p:cNvPr id="14" name="TextBox 13">
            <a:extLst>
              <a:ext uri="{FF2B5EF4-FFF2-40B4-BE49-F238E27FC236}">
                <a16:creationId xmlns:a16="http://schemas.microsoft.com/office/drawing/2014/main" id="{8240B217-C155-034A-96EA-49D774E4EDE0}"/>
              </a:ext>
            </a:extLst>
          </p:cNvPr>
          <p:cNvSpPr txBox="1"/>
          <p:nvPr/>
        </p:nvSpPr>
        <p:spPr>
          <a:xfrm>
            <a:off x="3940050" y="339765"/>
            <a:ext cx="3610284"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(Little man elaboration)</a:t>
            </a:r>
          </a:p>
        </p:txBody>
      </p:sp>
      <p:sp>
        <p:nvSpPr>
          <p:cNvPr id="41" name="Content Placeholder 40">
            <a:extLst>
              <a:ext uri="{FF2B5EF4-FFF2-40B4-BE49-F238E27FC236}">
                <a16:creationId xmlns:a16="http://schemas.microsoft.com/office/drawing/2014/main" id="{2E03FB0D-213E-B444-BE36-FA9205B98EF0}"/>
              </a:ext>
            </a:extLst>
          </p:cNvPr>
          <p:cNvSpPr>
            <a:spLocks noGrp="1"/>
          </p:cNvSpPr>
          <p:nvPr>
            <p:ph idx="1"/>
          </p:nvPr>
        </p:nvSpPr>
        <p:spPr>
          <a:xfrm>
            <a:off x="-252292" y="6372750"/>
            <a:ext cx="1242680" cy="609231"/>
          </a:xfrm>
        </p:spPr>
        <p:txBody>
          <a:bodyPr/>
          <a:lstStyle/>
          <a:p>
            <a:endParaRPr lang="en-US"/>
          </a:p>
        </p:txBody>
      </p:sp>
      <p:grpSp>
        <p:nvGrpSpPr>
          <p:cNvPr id="47" name="Group 46">
            <a:extLst>
              <a:ext uri="{FF2B5EF4-FFF2-40B4-BE49-F238E27FC236}">
                <a16:creationId xmlns:a16="http://schemas.microsoft.com/office/drawing/2014/main" id="{A770C711-2E19-0F4F-BD7D-9211D16741FA}"/>
              </a:ext>
            </a:extLst>
          </p:cNvPr>
          <p:cNvGrpSpPr/>
          <p:nvPr/>
        </p:nvGrpSpPr>
        <p:grpSpPr>
          <a:xfrm>
            <a:off x="165283" y="1117470"/>
            <a:ext cx="8063655" cy="1653791"/>
            <a:chOff x="165283" y="1117470"/>
            <a:chExt cx="8063655" cy="1653791"/>
          </a:xfrm>
        </p:grpSpPr>
        <p:pic>
          <p:nvPicPr>
            <p:cNvPr id="39" name="Content Placeholder 26" descr="A picture containing arrow&#10;&#10;Description automatically generated">
              <a:extLst>
                <a:ext uri="{FF2B5EF4-FFF2-40B4-BE49-F238E27FC236}">
                  <a16:creationId xmlns:a16="http://schemas.microsoft.com/office/drawing/2014/main" id="{27ABBCBC-7D79-034E-8D47-D86545CB50E5}"/>
                </a:ext>
              </a:extLst>
            </p:cNvPr>
            <p:cNvPicPr>
              <a:picLocks noChangeAspect="1"/>
            </p:cNvPicPr>
            <p:nvPr/>
          </p:nvPicPr>
          <p:blipFill>
            <a:blip r:embed="rId2"/>
            <a:stretch>
              <a:fillRect/>
            </a:stretch>
          </p:blipFill>
          <p:spPr>
            <a:xfrm>
              <a:off x="165283" y="1266904"/>
              <a:ext cx="2616271" cy="1504357"/>
            </a:xfrm>
            <a:prstGeom prst="rect">
              <a:avLst/>
            </a:prstGeom>
          </p:spPr>
        </p:pic>
        <p:sp>
          <p:nvSpPr>
            <p:cNvPr id="42" name="TextBox 41">
              <a:extLst>
                <a:ext uri="{FF2B5EF4-FFF2-40B4-BE49-F238E27FC236}">
                  <a16:creationId xmlns:a16="http://schemas.microsoft.com/office/drawing/2014/main" id="{BEE906A8-FB36-8B4C-8A4D-AD930719AC37}"/>
                </a:ext>
              </a:extLst>
            </p:cNvPr>
            <p:cNvSpPr txBox="1"/>
            <p:nvPr/>
          </p:nvSpPr>
          <p:spPr>
            <a:xfrm>
              <a:off x="2139598" y="1117470"/>
              <a:ext cx="6089340"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 little man inside the machine has to know which datum to erase. His record of which to erase must be erased.</a:t>
              </a:r>
            </a:p>
          </p:txBody>
        </p:sp>
      </p:grpSp>
      <p:grpSp>
        <p:nvGrpSpPr>
          <p:cNvPr id="48" name="Group 47">
            <a:extLst>
              <a:ext uri="{FF2B5EF4-FFF2-40B4-BE49-F238E27FC236}">
                <a16:creationId xmlns:a16="http://schemas.microsoft.com/office/drawing/2014/main" id="{2D1DC604-37F7-1B4E-8C07-EC0C6B8B5228}"/>
              </a:ext>
            </a:extLst>
          </p:cNvPr>
          <p:cNvGrpSpPr/>
          <p:nvPr/>
        </p:nvGrpSpPr>
        <p:grpSpPr>
          <a:xfrm>
            <a:off x="3051544" y="1991145"/>
            <a:ext cx="2955852" cy="1384995"/>
            <a:chOff x="3051544" y="1991145"/>
            <a:chExt cx="2955852" cy="1384995"/>
          </a:xfrm>
        </p:grpSpPr>
        <p:sp>
          <p:nvSpPr>
            <p:cNvPr id="45" name="Freeform 44">
              <a:extLst>
                <a:ext uri="{FF2B5EF4-FFF2-40B4-BE49-F238E27FC236}">
                  <a16:creationId xmlns:a16="http://schemas.microsoft.com/office/drawing/2014/main" id="{76C4B113-60C1-D047-8230-9763075CB2F8}"/>
                </a:ext>
              </a:extLst>
            </p:cNvPr>
            <p:cNvSpPr/>
            <p:nvPr/>
          </p:nvSpPr>
          <p:spPr>
            <a:xfrm>
              <a:off x="3051544" y="2020186"/>
              <a:ext cx="2456121" cy="66985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43" name="TextBox 42">
              <a:extLst>
                <a:ext uri="{FF2B5EF4-FFF2-40B4-BE49-F238E27FC236}">
                  <a16:creationId xmlns:a16="http://schemas.microsoft.com/office/drawing/2014/main" id="{CAF6989D-4217-744A-ADAC-8931D111F1E5}"/>
                </a:ext>
              </a:extLst>
            </p:cNvPr>
            <p:cNvSpPr txBox="1"/>
            <p:nvPr/>
          </p:nvSpPr>
          <p:spPr>
            <a:xfrm>
              <a:off x="3127956" y="1991145"/>
              <a:ext cx="2879440" cy="1384995"/>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Anthropomorphism</a:t>
              </a:r>
              <a:r>
                <a:rPr lang="en-US" sz="2000" dirty="0">
                  <a:latin typeface="Times New Roman" panose="02020603050405020304" pitchFamily="18" charset="0"/>
                  <a:cs typeface="Times New Roman" panose="02020603050405020304" pitchFamily="18" charset="0"/>
                </a:rPr>
                <a:t> not implemented in precise statistical mechanical structures.</a:t>
              </a:r>
            </a:p>
          </p:txBody>
        </p:sp>
      </p:grpSp>
      <p:grpSp>
        <p:nvGrpSpPr>
          <p:cNvPr id="49" name="Group 48">
            <a:extLst>
              <a:ext uri="{FF2B5EF4-FFF2-40B4-BE49-F238E27FC236}">
                <a16:creationId xmlns:a16="http://schemas.microsoft.com/office/drawing/2014/main" id="{17D495EB-3B47-4748-8D18-ACDFB4B670E9}"/>
              </a:ext>
            </a:extLst>
          </p:cNvPr>
          <p:cNvGrpSpPr/>
          <p:nvPr/>
        </p:nvGrpSpPr>
        <p:grpSpPr>
          <a:xfrm>
            <a:off x="6007395" y="2317897"/>
            <a:ext cx="3176360" cy="1134080"/>
            <a:chOff x="6007395" y="2317897"/>
            <a:chExt cx="3176360" cy="1134080"/>
          </a:xfrm>
        </p:grpSpPr>
        <p:sp>
          <p:nvSpPr>
            <p:cNvPr id="46" name="Freeform 45">
              <a:extLst>
                <a:ext uri="{FF2B5EF4-FFF2-40B4-BE49-F238E27FC236}">
                  <a16:creationId xmlns:a16="http://schemas.microsoft.com/office/drawing/2014/main" id="{36E548A7-A5AF-394A-8AB6-17C965BCE75E}"/>
                </a:ext>
              </a:extLst>
            </p:cNvPr>
            <p:cNvSpPr/>
            <p:nvPr/>
          </p:nvSpPr>
          <p:spPr>
            <a:xfrm>
              <a:off x="6007395" y="2317897"/>
              <a:ext cx="1733107" cy="66985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44" name="TextBox 43">
              <a:extLst>
                <a:ext uri="{FF2B5EF4-FFF2-40B4-BE49-F238E27FC236}">
                  <a16:creationId xmlns:a16="http://schemas.microsoft.com/office/drawing/2014/main" id="{4AE102A2-29DD-2E44-B5D6-47EE3C14B13B}"/>
                </a:ext>
              </a:extLst>
            </p:cNvPr>
            <p:cNvSpPr txBox="1"/>
            <p:nvPr/>
          </p:nvSpPr>
          <p:spPr>
            <a:xfrm>
              <a:off x="6159270" y="2374759"/>
              <a:ext cx="3024485" cy="1077218"/>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Circular.</a:t>
              </a:r>
              <a:r>
                <a:rPr lang="en-US" sz="2000" dirty="0">
                  <a:latin typeface="Times New Roman" panose="02020603050405020304" pitchFamily="18" charset="0"/>
                  <a:cs typeface="Times New Roman" panose="02020603050405020304" pitchFamily="18" charset="0"/>
                </a:rPr>
                <a:t> Presumes an entropy cost in the erasure of the little man’s memory.</a:t>
              </a:r>
            </a:p>
          </p:txBody>
        </p:sp>
      </p:grpSp>
    </p:spTree>
    <p:extLst>
      <p:ext uri="{BB962C8B-B14F-4D97-AF65-F5344CB8AC3E}">
        <p14:creationId xmlns:p14="http://schemas.microsoft.com/office/powerpoint/2010/main" val="11064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2AE1295-924B-7243-9585-DBF51551C221}"/>
              </a:ext>
            </a:extLst>
          </p:cNvPr>
          <p:cNvSpPr/>
          <p:nvPr/>
        </p:nvSpPr>
        <p:spPr>
          <a:xfrm>
            <a:off x="350874" y="202019"/>
            <a:ext cx="7899991" cy="797441"/>
          </a:xfrm>
          <a:custGeom>
            <a:avLst/>
            <a:gdLst>
              <a:gd name="connsiteX0" fmla="*/ 265814 w 7899991"/>
              <a:gd name="connsiteY0" fmla="*/ 0 h 797441"/>
              <a:gd name="connsiteX1" fmla="*/ 7846828 w 7899991"/>
              <a:gd name="connsiteY1" fmla="*/ 212651 h 797441"/>
              <a:gd name="connsiteX2" fmla="*/ 7899991 w 7899991"/>
              <a:gd name="connsiteY2" fmla="*/ 531628 h 797441"/>
              <a:gd name="connsiteX3" fmla="*/ 0 w 7899991"/>
              <a:gd name="connsiteY3" fmla="*/ 797441 h 797441"/>
              <a:gd name="connsiteX4" fmla="*/ 265814 w 7899991"/>
              <a:gd name="connsiteY4" fmla="*/ 0 h 79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797441">
                <a:moveTo>
                  <a:pt x="265814" y="0"/>
                </a:moveTo>
                <a:lnTo>
                  <a:pt x="7846828" y="212651"/>
                </a:lnTo>
                <a:lnTo>
                  <a:pt x="7899991" y="531628"/>
                </a:lnTo>
                <a:lnTo>
                  <a:pt x="0" y="797441"/>
                </a:lnTo>
                <a:lnTo>
                  <a:pt x="26581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6" name="Freeform 35">
            <a:extLst>
              <a:ext uri="{FF2B5EF4-FFF2-40B4-BE49-F238E27FC236}">
                <a16:creationId xmlns:a16="http://schemas.microsoft.com/office/drawing/2014/main" id="{5B899F6A-A283-5D48-8907-EF6C6C9AE074}"/>
              </a:ext>
            </a:extLst>
          </p:cNvPr>
          <p:cNvSpPr/>
          <p:nvPr/>
        </p:nvSpPr>
        <p:spPr>
          <a:xfrm>
            <a:off x="206829" y="1426029"/>
            <a:ext cx="8730342" cy="3398826"/>
          </a:xfrm>
          <a:custGeom>
            <a:avLst/>
            <a:gdLst>
              <a:gd name="connsiteX0" fmla="*/ 0 w 8730342"/>
              <a:gd name="connsiteY0" fmla="*/ 0 h 3211285"/>
              <a:gd name="connsiteX1" fmla="*/ 8730342 w 8730342"/>
              <a:gd name="connsiteY1" fmla="*/ 108857 h 3211285"/>
              <a:gd name="connsiteX2" fmla="*/ 8643257 w 8730342"/>
              <a:gd name="connsiteY2" fmla="*/ 3211285 h 3211285"/>
              <a:gd name="connsiteX3" fmla="*/ 152400 w 8730342"/>
              <a:gd name="connsiteY3" fmla="*/ 2677885 h 3211285"/>
              <a:gd name="connsiteX4" fmla="*/ 0 w 8730342"/>
              <a:gd name="connsiteY4" fmla="*/ 0 h 3211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0342" h="3211285">
                <a:moveTo>
                  <a:pt x="0" y="0"/>
                </a:moveTo>
                <a:lnTo>
                  <a:pt x="8730342" y="108857"/>
                </a:lnTo>
                <a:lnTo>
                  <a:pt x="8643257" y="3211285"/>
                </a:lnTo>
                <a:lnTo>
                  <a:pt x="152400" y="2677885"/>
                </a:lnTo>
                <a:lnTo>
                  <a:pt x="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47C82E3E-C580-EE45-B791-2612D5FA2102}"/>
              </a:ext>
            </a:extLst>
          </p:cNvPr>
          <p:cNvSpPr>
            <a:spLocks noGrp="1"/>
          </p:cNvSpPr>
          <p:nvPr>
            <p:ph type="title"/>
          </p:nvPr>
        </p:nvSpPr>
        <p:spPr>
          <a:xfrm>
            <a:off x="400713" y="182960"/>
            <a:ext cx="7886700" cy="734331"/>
          </a:xfrm>
        </p:spPr>
        <p:txBody>
          <a:bodyPr/>
          <a:lstStyle/>
          <a:p>
            <a:pPr algn="l"/>
            <a:r>
              <a:rPr lang="en-US" dirty="0"/>
              <a:t>3. Procedural arguments</a:t>
            </a:r>
          </a:p>
        </p:txBody>
      </p:sp>
      <p:sp>
        <p:nvSpPr>
          <p:cNvPr id="3" name="Content Placeholder 2">
            <a:extLst>
              <a:ext uri="{FF2B5EF4-FFF2-40B4-BE49-F238E27FC236}">
                <a16:creationId xmlns:a16="http://schemas.microsoft.com/office/drawing/2014/main" id="{E4118336-E914-6245-8E78-015DF03551EF}"/>
              </a:ext>
            </a:extLst>
          </p:cNvPr>
          <p:cNvSpPr>
            <a:spLocks noGrp="1"/>
          </p:cNvSpPr>
          <p:nvPr>
            <p:ph idx="1"/>
          </p:nvPr>
        </p:nvSpPr>
        <p:spPr>
          <a:xfrm>
            <a:off x="-317434" y="6555158"/>
            <a:ext cx="1242680" cy="609231"/>
          </a:xfrm>
        </p:spPr>
        <p:txBody>
          <a:bodyPr/>
          <a:lstStyle/>
          <a:p>
            <a:endParaRPr lang="en-US"/>
          </a:p>
        </p:txBody>
      </p:sp>
      <p:sp>
        <p:nvSpPr>
          <p:cNvPr id="4" name="Slide Number Placeholder 3">
            <a:extLst>
              <a:ext uri="{FF2B5EF4-FFF2-40B4-BE49-F238E27FC236}">
                <a16:creationId xmlns:a16="http://schemas.microsoft.com/office/drawing/2014/main" id="{5831318D-D373-4745-B1AD-1EFA25D20DBC}"/>
              </a:ext>
            </a:extLst>
          </p:cNvPr>
          <p:cNvSpPr>
            <a:spLocks noGrp="1"/>
          </p:cNvSpPr>
          <p:nvPr>
            <p:ph type="sldNum" sz="quarter" idx="12"/>
          </p:nvPr>
        </p:nvSpPr>
        <p:spPr/>
        <p:txBody>
          <a:bodyPr/>
          <a:lstStyle/>
          <a:p>
            <a:fld id="{D68108BF-9C13-2C41-9B1B-BB80E2977658}" type="slidenum">
              <a:rPr lang="en-US" smtClean="0"/>
              <a:t>43</a:t>
            </a:fld>
            <a:endParaRPr lang="en-US"/>
          </a:p>
        </p:txBody>
      </p:sp>
      <p:sp>
        <p:nvSpPr>
          <p:cNvPr id="5" name="TextBox 4">
            <a:extLst>
              <a:ext uri="{FF2B5EF4-FFF2-40B4-BE49-F238E27FC236}">
                <a16:creationId xmlns:a16="http://schemas.microsoft.com/office/drawing/2014/main" id="{C11BE557-EEA9-3444-B597-D7456A18DF89}"/>
              </a:ext>
            </a:extLst>
          </p:cNvPr>
          <p:cNvSpPr txBox="1"/>
          <p:nvPr/>
        </p:nvSpPr>
        <p:spPr>
          <a:xfrm>
            <a:off x="303906" y="1014002"/>
            <a:ext cx="6368143" cy="369332"/>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The erasure procedure most commonly discussed</a:t>
            </a:r>
          </a:p>
        </p:txBody>
      </p:sp>
      <p:sp>
        <p:nvSpPr>
          <p:cNvPr id="11" name="Rectangle 10">
            <a:extLst>
              <a:ext uri="{FF2B5EF4-FFF2-40B4-BE49-F238E27FC236}">
                <a16:creationId xmlns:a16="http://schemas.microsoft.com/office/drawing/2014/main" id="{B2FDAC97-3294-7D47-B1C8-20541D54DF93}"/>
              </a:ext>
            </a:extLst>
          </p:cNvPr>
          <p:cNvSpPr/>
          <p:nvPr/>
        </p:nvSpPr>
        <p:spPr>
          <a:xfrm>
            <a:off x="591194" y="154176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2" name="TextBox 11">
            <a:extLst>
              <a:ext uri="{FF2B5EF4-FFF2-40B4-BE49-F238E27FC236}">
                <a16:creationId xmlns:a16="http://schemas.microsoft.com/office/drawing/2014/main" id="{855EAF41-9628-9F42-BFBA-8980F8F2A207}"/>
              </a:ext>
            </a:extLst>
          </p:cNvPr>
          <p:cNvSpPr txBox="1"/>
          <p:nvPr/>
        </p:nvSpPr>
        <p:spPr>
          <a:xfrm>
            <a:off x="779898" y="163957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13" name="Rectangle 12">
            <a:extLst>
              <a:ext uri="{FF2B5EF4-FFF2-40B4-BE49-F238E27FC236}">
                <a16:creationId xmlns:a16="http://schemas.microsoft.com/office/drawing/2014/main" id="{B55594CF-E386-3641-A308-8F6AB9A9764B}"/>
              </a:ext>
            </a:extLst>
          </p:cNvPr>
          <p:cNvSpPr/>
          <p:nvPr/>
        </p:nvSpPr>
        <p:spPr>
          <a:xfrm>
            <a:off x="1565440" y="1560244"/>
            <a:ext cx="903515" cy="90351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8" name="Rectangle 17">
            <a:extLst>
              <a:ext uri="{FF2B5EF4-FFF2-40B4-BE49-F238E27FC236}">
                <a16:creationId xmlns:a16="http://schemas.microsoft.com/office/drawing/2014/main" id="{C6FD181A-6057-5942-8C4D-F657A1B26182}"/>
              </a:ext>
            </a:extLst>
          </p:cNvPr>
          <p:cNvSpPr/>
          <p:nvPr/>
        </p:nvSpPr>
        <p:spPr>
          <a:xfrm>
            <a:off x="1569846" y="2905508"/>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9" name="TextBox 18">
            <a:extLst>
              <a:ext uri="{FF2B5EF4-FFF2-40B4-BE49-F238E27FC236}">
                <a16:creationId xmlns:a16="http://schemas.microsoft.com/office/drawing/2014/main" id="{367F8675-DD55-7A4C-A4D2-C6D74735D325}"/>
              </a:ext>
            </a:extLst>
          </p:cNvPr>
          <p:cNvSpPr txBox="1"/>
          <p:nvPr/>
        </p:nvSpPr>
        <p:spPr>
          <a:xfrm>
            <a:off x="1758550" y="3003322"/>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1</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0" name="Rectangle 19">
            <a:extLst>
              <a:ext uri="{FF2B5EF4-FFF2-40B4-BE49-F238E27FC236}">
                <a16:creationId xmlns:a16="http://schemas.microsoft.com/office/drawing/2014/main" id="{F9BBAF8C-60C2-024A-A395-45AF85814138}"/>
              </a:ext>
            </a:extLst>
          </p:cNvPr>
          <p:cNvSpPr/>
          <p:nvPr/>
        </p:nvSpPr>
        <p:spPr>
          <a:xfrm>
            <a:off x="601677" y="2905508"/>
            <a:ext cx="903515" cy="90351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8" name="TextBox 27">
            <a:extLst>
              <a:ext uri="{FF2B5EF4-FFF2-40B4-BE49-F238E27FC236}">
                <a16:creationId xmlns:a16="http://schemas.microsoft.com/office/drawing/2014/main" id="{65657640-3FCD-C14B-BE6C-6A8DC7874480}"/>
              </a:ext>
            </a:extLst>
          </p:cNvPr>
          <p:cNvSpPr txBox="1"/>
          <p:nvPr/>
        </p:nvSpPr>
        <p:spPr>
          <a:xfrm>
            <a:off x="1286221" y="2514526"/>
            <a:ext cx="505267"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OR</a:t>
            </a:r>
          </a:p>
        </p:txBody>
      </p:sp>
      <p:grpSp>
        <p:nvGrpSpPr>
          <p:cNvPr id="40" name="Group 39">
            <a:extLst>
              <a:ext uri="{FF2B5EF4-FFF2-40B4-BE49-F238E27FC236}">
                <a16:creationId xmlns:a16="http://schemas.microsoft.com/office/drawing/2014/main" id="{E13DA678-F57D-6847-9CCB-0D0E8AC2DF96}"/>
              </a:ext>
            </a:extLst>
          </p:cNvPr>
          <p:cNvGrpSpPr/>
          <p:nvPr/>
        </p:nvGrpSpPr>
        <p:grpSpPr>
          <a:xfrm>
            <a:off x="2597971" y="2303765"/>
            <a:ext cx="2757800" cy="1815959"/>
            <a:chOff x="2597971" y="2303765"/>
            <a:chExt cx="2757800" cy="1815959"/>
          </a:xfrm>
        </p:grpSpPr>
        <p:sp>
          <p:nvSpPr>
            <p:cNvPr id="16" name="Right Arrow 15">
              <a:extLst>
                <a:ext uri="{FF2B5EF4-FFF2-40B4-BE49-F238E27FC236}">
                  <a16:creationId xmlns:a16="http://schemas.microsoft.com/office/drawing/2014/main" id="{21F490DE-CCF3-814F-94B6-31B7268BC7A0}"/>
                </a:ext>
              </a:extLst>
            </p:cNvPr>
            <p:cNvSpPr/>
            <p:nvPr/>
          </p:nvSpPr>
          <p:spPr>
            <a:xfrm>
              <a:off x="2788994" y="2445280"/>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3" name="Rectangle 22">
              <a:extLst>
                <a:ext uri="{FF2B5EF4-FFF2-40B4-BE49-F238E27FC236}">
                  <a16:creationId xmlns:a16="http://schemas.microsoft.com/office/drawing/2014/main" id="{F7C5616F-1FA7-794B-9284-3BA4D2269BE4}"/>
                </a:ext>
              </a:extLst>
            </p:cNvPr>
            <p:cNvSpPr/>
            <p:nvPr/>
          </p:nvSpPr>
          <p:spPr>
            <a:xfrm>
              <a:off x="3530337" y="2303765"/>
              <a:ext cx="1825434"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9" name="TextBox 28">
              <a:extLst>
                <a:ext uri="{FF2B5EF4-FFF2-40B4-BE49-F238E27FC236}">
                  <a16:creationId xmlns:a16="http://schemas.microsoft.com/office/drawing/2014/main" id="{CB78DBD0-878E-7C4D-BE9C-FD6FBA22453D}"/>
                </a:ext>
              </a:extLst>
            </p:cNvPr>
            <p:cNvSpPr txBox="1"/>
            <p:nvPr/>
          </p:nvSpPr>
          <p:spPr>
            <a:xfrm>
              <a:off x="2597971" y="3196394"/>
              <a:ext cx="2409458"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Thermalize by allowing an irreversible twofold expansion</a:t>
              </a:r>
            </a:p>
          </p:txBody>
        </p:sp>
      </p:grpSp>
      <p:grpSp>
        <p:nvGrpSpPr>
          <p:cNvPr id="41" name="Group 40">
            <a:extLst>
              <a:ext uri="{FF2B5EF4-FFF2-40B4-BE49-F238E27FC236}">
                <a16:creationId xmlns:a16="http://schemas.microsoft.com/office/drawing/2014/main" id="{EB56F048-FFAF-A442-B01F-75839CB2A84A}"/>
              </a:ext>
            </a:extLst>
          </p:cNvPr>
          <p:cNvGrpSpPr/>
          <p:nvPr/>
        </p:nvGrpSpPr>
        <p:grpSpPr>
          <a:xfrm>
            <a:off x="5695479" y="2303765"/>
            <a:ext cx="3295943" cy="2453593"/>
            <a:chOff x="5695479" y="2303765"/>
            <a:chExt cx="3295943" cy="2453593"/>
          </a:xfrm>
        </p:grpSpPr>
        <p:sp>
          <p:nvSpPr>
            <p:cNvPr id="24" name="Rectangle 23">
              <a:extLst>
                <a:ext uri="{FF2B5EF4-FFF2-40B4-BE49-F238E27FC236}">
                  <a16:creationId xmlns:a16="http://schemas.microsoft.com/office/drawing/2014/main" id="{0AC84696-6958-0345-8C38-BBFEC2E5EF85}"/>
                </a:ext>
              </a:extLst>
            </p:cNvPr>
            <p:cNvSpPr/>
            <p:nvPr/>
          </p:nvSpPr>
          <p:spPr>
            <a:xfrm>
              <a:off x="6632766" y="2303765"/>
              <a:ext cx="903515" cy="9035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5" name="TextBox 24">
              <a:extLst>
                <a:ext uri="{FF2B5EF4-FFF2-40B4-BE49-F238E27FC236}">
                  <a16:creationId xmlns:a16="http://schemas.microsoft.com/office/drawing/2014/main" id="{C6AA1751-F944-0843-9AB6-2866D690BAAE}"/>
                </a:ext>
              </a:extLst>
            </p:cNvPr>
            <p:cNvSpPr txBox="1"/>
            <p:nvPr/>
          </p:nvSpPr>
          <p:spPr>
            <a:xfrm>
              <a:off x="6821470" y="2401579"/>
              <a:ext cx="526106" cy="707886"/>
            </a:xfrm>
            <a:prstGeom prst="rect">
              <a:avLst/>
            </a:prstGeom>
            <a:noFill/>
          </p:spPr>
          <p:txBody>
            <a:bodyPr wrap="none" rtlCol="0">
              <a:spAutoFit/>
            </a:bodyPr>
            <a:lstStyle/>
            <a:p>
              <a:pPr algn="l"/>
              <a:r>
                <a:rPr lang="en-US" sz="4000" b="1" dirty="0">
                  <a:solidFill>
                    <a:schemeClr val="tx1">
                      <a:lumMod val="65000"/>
                      <a:lumOff val="35000"/>
                    </a:schemeClr>
                  </a:solidFill>
                  <a:latin typeface="Arial Black" panose="020B0604020202020204" pitchFamily="34" charset="0"/>
                  <a:cs typeface="Arial Black" panose="020B0604020202020204" pitchFamily="34" charset="0"/>
                </a:rPr>
                <a:t>0</a:t>
              </a:r>
              <a:endParaRPr lang="en-US" b="1" dirty="0">
                <a:solidFill>
                  <a:schemeClr val="tx1">
                    <a:lumMod val="65000"/>
                    <a:lumOff val="35000"/>
                  </a:schemeClr>
                </a:solidFill>
                <a:latin typeface="Arial Black" panose="020B0604020202020204" pitchFamily="34" charset="0"/>
                <a:cs typeface="Arial Black" panose="020B0604020202020204" pitchFamily="34" charset="0"/>
              </a:endParaRPr>
            </a:p>
          </p:txBody>
        </p:sp>
        <p:sp>
          <p:nvSpPr>
            <p:cNvPr id="26" name="Rectangle 25">
              <a:extLst>
                <a:ext uri="{FF2B5EF4-FFF2-40B4-BE49-F238E27FC236}">
                  <a16:creationId xmlns:a16="http://schemas.microsoft.com/office/drawing/2014/main" id="{98E491D1-EC67-0F4B-A0A7-76D1019C77E9}"/>
                </a:ext>
              </a:extLst>
            </p:cNvPr>
            <p:cNvSpPr/>
            <p:nvPr/>
          </p:nvSpPr>
          <p:spPr>
            <a:xfrm>
              <a:off x="7607012" y="2322244"/>
              <a:ext cx="903515" cy="90351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7" name="Right Arrow 26">
              <a:extLst>
                <a:ext uri="{FF2B5EF4-FFF2-40B4-BE49-F238E27FC236}">
                  <a16:creationId xmlns:a16="http://schemas.microsoft.com/office/drawing/2014/main" id="{46F66579-C861-D847-A548-1AFE12F6B1EA}"/>
                </a:ext>
              </a:extLst>
            </p:cNvPr>
            <p:cNvSpPr/>
            <p:nvPr/>
          </p:nvSpPr>
          <p:spPr>
            <a:xfrm>
              <a:off x="5695480" y="2488823"/>
              <a:ext cx="584791" cy="5360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30" name="TextBox 29">
              <a:extLst>
                <a:ext uri="{FF2B5EF4-FFF2-40B4-BE49-F238E27FC236}">
                  <a16:creationId xmlns:a16="http://schemas.microsoft.com/office/drawing/2014/main" id="{E480BCDA-2856-F244-9914-0E6177B0E52B}"/>
                </a:ext>
              </a:extLst>
            </p:cNvPr>
            <p:cNvSpPr txBox="1"/>
            <p:nvPr/>
          </p:nvSpPr>
          <p:spPr>
            <a:xfrm>
              <a:off x="5695479" y="3280030"/>
              <a:ext cx="3295943" cy="1477328"/>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Reversible isothermal compression to 0 state.</a:t>
              </a:r>
            </a:p>
            <a:p>
              <a:pPr algn="l"/>
              <a:r>
                <a:rPr lang="en-US" dirty="0" err="1">
                  <a:latin typeface="Times New Roman" panose="02020603050405020304" pitchFamily="18" charset="0"/>
                  <a:cs typeface="Times New Roman" panose="02020603050405020304" pitchFamily="18" charset="0"/>
                </a:rPr>
                <a:t>kT</a:t>
              </a:r>
              <a:r>
                <a:rPr lang="en-US" dirty="0">
                  <a:latin typeface="Times New Roman" panose="02020603050405020304" pitchFamily="18" charset="0"/>
                  <a:cs typeface="Times New Roman" panose="02020603050405020304" pitchFamily="18" charset="0"/>
                </a:rPr>
                <a:t> log 2 heat and k log 2 of entropy passes to the environment.</a:t>
              </a:r>
            </a:p>
          </p:txBody>
        </p:sp>
      </p:grpSp>
      <p:grpSp>
        <p:nvGrpSpPr>
          <p:cNvPr id="43" name="Group 42">
            <a:extLst>
              <a:ext uri="{FF2B5EF4-FFF2-40B4-BE49-F238E27FC236}">
                <a16:creationId xmlns:a16="http://schemas.microsoft.com/office/drawing/2014/main" id="{B81DDC56-17CA-EA45-B333-470650B62D2C}"/>
              </a:ext>
            </a:extLst>
          </p:cNvPr>
          <p:cNvGrpSpPr/>
          <p:nvPr/>
        </p:nvGrpSpPr>
        <p:grpSpPr>
          <a:xfrm>
            <a:off x="5453600" y="5387651"/>
            <a:ext cx="3403692" cy="646331"/>
            <a:chOff x="5453600" y="5387651"/>
            <a:chExt cx="3403692" cy="646331"/>
          </a:xfrm>
        </p:grpSpPr>
        <p:pic>
          <p:nvPicPr>
            <p:cNvPr id="33" name="Content Placeholder 26" descr="A picture containing arrow&#10;&#10;Description automatically generated">
              <a:extLst>
                <a:ext uri="{FF2B5EF4-FFF2-40B4-BE49-F238E27FC236}">
                  <a16:creationId xmlns:a16="http://schemas.microsoft.com/office/drawing/2014/main" id="{4C3F88A1-C7ED-494F-BA31-9C215150C46D}"/>
                </a:ext>
              </a:extLst>
            </p:cNvPr>
            <p:cNvPicPr>
              <a:picLocks noChangeAspect="1"/>
            </p:cNvPicPr>
            <p:nvPr/>
          </p:nvPicPr>
          <p:blipFill>
            <a:blip r:embed="rId2"/>
            <a:stretch>
              <a:fillRect/>
            </a:stretch>
          </p:blipFill>
          <p:spPr>
            <a:xfrm>
              <a:off x="5453600" y="5387651"/>
              <a:ext cx="960046" cy="552027"/>
            </a:xfrm>
            <a:prstGeom prst="rect">
              <a:avLst/>
            </a:prstGeom>
          </p:spPr>
        </p:pic>
        <p:sp>
          <p:nvSpPr>
            <p:cNvPr id="34" name="TextBox 33">
              <a:extLst>
                <a:ext uri="{FF2B5EF4-FFF2-40B4-BE49-F238E27FC236}">
                  <a16:creationId xmlns:a16="http://schemas.microsoft.com/office/drawing/2014/main" id="{BDFAD3F1-86B9-5843-8FDF-3BD03DA1E04C}"/>
                </a:ext>
              </a:extLst>
            </p:cNvPr>
            <p:cNvSpPr txBox="1"/>
            <p:nvPr/>
          </p:nvSpPr>
          <p:spPr>
            <a:xfrm>
              <a:off x="6446352" y="5387651"/>
              <a:ext cx="2410940"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Little man elaboration may be invoked here</a:t>
              </a:r>
            </a:p>
          </p:txBody>
        </p:sp>
      </p:grpSp>
      <p:grpSp>
        <p:nvGrpSpPr>
          <p:cNvPr id="42" name="Group 41">
            <a:extLst>
              <a:ext uri="{FF2B5EF4-FFF2-40B4-BE49-F238E27FC236}">
                <a16:creationId xmlns:a16="http://schemas.microsoft.com/office/drawing/2014/main" id="{E31FCF35-9C81-A345-863E-D57ECCBD5E87}"/>
              </a:ext>
            </a:extLst>
          </p:cNvPr>
          <p:cNvGrpSpPr/>
          <p:nvPr/>
        </p:nvGrpSpPr>
        <p:grpSpPr>
          <a:xfrm>
            <a:off x="152577" y="3233057"/>
            <a:ext cx="5037806" cy="3276600"/>
            <a:chOff x="152577" y="3233057"/>
            <a:chExt cx="5037806" cy="3276600"/>
          </a:xfrm>
        </p:grpSpPr>
        <p:sp>
          <p:nvSpPr>
            <p:cNvPr id="7" name="Oval 6">
              <a:extLst>
                <a:ext uri="{FF2B5EF4-FFF2-40B4-BE49-F238E27FC236}">
                  <a16:creationId xmlns:a16="http://schemas.microsoft.com/office/drawing/2014/main" id="{C56CAE02-4599-3343-838C-E29FDCFF8283}"/>
                </a:ext>
              </a:extLst>
            </p:cNvPr>
            <p:cNvSpPr/>
            <p:nvPr/>
          </p:nvSpPr>
          <p:spPr>
            <a:xfrm>
              <a:off x="152577" y="4841478"/>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17209586-F27B-0A44-BEAE-933AABF021F6}"/>
                </a:ext>
              </a:extLst>
            </p:cNvPr>
            <p:cNvSpPr/>
            <p:nvPr/>
          </p:nvSpPr>
          <p:spPr>
            <a:xfrm rot="18900000">
              <a:off x="249599" y="5326713"/>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04AC85CE-54C9-344B-AA05-110F02ED1957}"/>
                </a:ext>
              </a:extLst>
            </p:cNvPr>
            <p:cNvSpPr/>
            <p:nvPr/>
          </p:nvSpPr>
          <p:spPr>
            <a:xfrm rot="2700000">
              <a:off x="249599" y="5310090"/>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39" name="Freeform 38">
              <a:extLst>
                <a:ext uri="{FF2B5EF4-FFF2-40B4-BE49-F238E27FC236}">
                  <a16:creationId xmlns:a16="http://schemas.microsoft.com/office/drawing/2014/main" id="{5A13B74F-6A2B-FA47-8177-B7BAC01CB4AE}"/>
                </a:ext>
              </a:extLst>
            </p:cNvPr>
            <p:cNvSpPr/>
            <p:nvPr/>
          </p:nvSpPr>
          <p:spPr>
            <a:xfrm>
              <a:off x="1404257" y="3233057"/>
              <a:ext cx="3722914" cy="3276600"/>
            </a:xfrm>
            <a:custGeom>
              <a:avLst/>
              <a:gdLst>
                <a:gd name="connsiteX0" fmla="*/ 0 w 3722914"/>
                <a:gd name="connsiteY0" fmla="*/ 3080657 h 3276600"/>
                <a:gd name="connsiteX1" fmla="*/ 3722914 w 3722914"/>
                <a:gd name="connsiteY1" fmla="*/ 3276600 h 3276600"/>
                <a:gd name="connsiteX2" fmla="*/ 3624943 w 3722914"/>
                <a:gd name="connsiteY2" fmla="*/ 2841172 h 3276600"/>
                <a:gd name="connsiteX3" fmla="*/ 3559629 w 3722914"/>
                <a:gd name="connsiteY3" fmla="*/ 2623457 h 3276600"/>
                <a:gd name="connsiteX4" fmla="*/ 2928257 w 3722914"/>
                <a:gd name="connsiteY4" fmla="*/ 76200 h 3276600"/>
                <a:gd name="connsiteX5" fmla="*/ 1382486 w 3722914"/>
                <a:gd name="connsiteY5" fmla="*/ 0 h 3276600"/>
                <a:gd name="connsiteX6" fmla="*/ 0 w 3722914"/>
                <a:gd name="connsiteY6" fmla="*/ 3080657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914" h="3276600">
                  <a:moveTo>
                    <a:pt x="0" y="3080657"/>
                  </a:moveTo>
                  <a:lnTo>
                    <a:pt x="3722914" y="3276600"/>
                  </a:lnTo>
                  <a:cubicBezTo>
                    <a:pt x="3703596" y="3044768"/>
                    <a:pt x="3723207" y="3178078"/>
                    <a:pt x="3624943" y="2841172"/>
                  </a:cubicBezTo>
                  <a:cubicBezTo>
                    <a:pt x="3603728" y="2768436"/>
                    <a:pt x="3559629" y="2623457"/>
                    <a:pt x="3559629" y="2623457"/>
                  </a:cubicBezTo>
                  <a:lnTo>
                    <a:pt x="2928257" y="76200"/>
                  </a:lnTo>
                  <a:lnTo>
                    <a:pt x="1382486" y="0"/>
                  </a:lnTo>
                  <a:lnTo>
                    <a:pt x="0" y="3080657"/>
                  </a:lnTo>
                  <a:close/>
                </a:path>
              </a:pathLst>
            </a:custGeom>
            <a:solidFill>
              <a:srgbClr val="FF0000">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8DCFF"/>
                  </a:solidFill>
                </a:ln>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07AA9CB-03B1-BE4E-8F67-9739C8161778}"/>
                </a:ext>
              </a:extLst>
            </p:cNvPr>
            <p:cNvSpPr txBox="1"/>
            <p:nvPr/>
          </p:nvSpPr>
          <p:spPr>
            <a:xfrm>
              <a:off x="1565440" y="5171046"/>
              <a:ext cx="3624943"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This imprudent irreversible step is the real source of the dissipation. No cogent argument for its necessity.</a:t>
              </a:r>
            </a:p>
          </p:txBody>
        </p:sp>
      </p:grpSp>
    </p:spTree>
    <p:extLst>
      <p:ext uri="{BB962C8B-B14F-4D97-AF65-F5344CB8AC3E}">
        <p14:creationId xmlns:p14="http://schemas.microsoft.com/office/powerpoint/2010/main" val="16767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1C5010BB-E327-3747-A4E6-70494F245F0D}"/>
              </a:ext>
            </a:extLst>
          </p:cNvPr>
          <p:cNvSpPr/>
          <p:nvPr/>
        </p:nvSpPr>
        <p:spPr>
          <a:xfrm>
            <a:off x="350875" y="202020"/>
            <a:ext cx="6394280" cy="618288"/>
          </a:xfrm>
          <a:custGeom>
            <a:avLst/>
            <a:gdLst>
              <a:gd name="connsiteX0" fmla="*/ 265814 w 7899991"/>
              <a:gd name="connsiteY0" fmla="*/ 0 h 797441"/>
              <a:gd name="connsiteX1" fmla="*/ 7846828 w 7899991"/>
              <a:gd name="connsiteY1" fmla="*/ 212651 h 797441"/>
              <a:gd name="connsiteX2" fmla="*/ 7899991 w 7899991"/>
              <a:gd name="connsiteY2" fmla="*/ 531628 h 797441"/>
              <a:gd name="connsiteX3" fmla="*/ 0 w 7899991"/>
              <a:gd name="connsiteY3" fmla="*/ 797441 h 797441"/>
              <a:gd name="connsiteX4" fmla="*/ 265814 w 7899991"/>
              <a:gd name="connsiteY4" fmla="*/ 0 h 79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797441">
                <a:moveTo>
                  <a:pt x="265814" y="0"/>
                </a:moveTo>
                <a:lnTo>
                  <a:pt x="7846828" y="212651"/>
                </a:lnTo>
                <a:lnTo>
                  <a:pt x="7899991" y="531628"/>
                </a:lnTo>
                <a:lnTo>
                  <a:pt x="0" y="797441"/>
                </a:lnTo>
                <a:lnTo>
                  <a:pt x="26581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1059C20A-CEEB-C54B-99BD-C13364BE3F34}"/>
              </a:ext>
            </a:extLst>
          </p:cNvPr>
          <p:cNvSpPr>
            <a:spLocks noGrp="1"/>
          </p:cNvSpPr>
          <p:nvPr>
            <p:ph type="title"/>
          </p:nvPr>
        </p:nvSpPr>
        <p:spPr>
          <a:xfrm>
            <a:off x="400713" y="131167"/>
            <a:ext cx="7886700" cy="609231"/>
          </a:xfrm>
        </p:spPr>
        <p:txBody>
          <a:bodyPr>
            <a:normAutofit fontScale="90000"/>
          </a:bodyPr>
          <a:lstStyle/>
          <a:p>
            <a:pPr algn="l"/>
            <a:r>
              <a:rPr lang="en-US" dirty="0"/>
              <a:t>4. Experimental vindication</a:t>
            </a:r>
          </a:p>
        </p:txBody>
      </p:sp>
      <p:pic>
        <p:nvPicPr>
          <p:cNvPr id="6" name="Content Placeholder 5" descr="Text&#10;&#10;Description automatically generated">
            <a:extLst>
              <a:ext uri="{FF2B5EF4-FFF2-40B4-BE49-F238E27FC236}">
                <a16:creationId xmlns:a16="http://schemas.microsoft.com/office/drawing/2014/main" id="{7D23931C-1AE7-E14E-B3AB-827E72884C35}"/>
              </a:ext>
            </a:extLst>
          </p:cNvPr>
          <p:cNvPicPr>
            <a:picLocks noGrp="1" noChangeAspect="1"/>
          </p:cNvPicPr>
          <p:nvPr>
            <p:ph idx="1"/>
          </p:nvPr>
        </p:nvPicPr>
        <p:blipFill>
          <a:blip r:embed="rId2"/>
          <a:stretch>
            <a:fillRect/>
          </a:stretch>
        </p:blipFill>
        <p:spPr>
          <a:xfrm>
            <a:off x="160563" y="950670"/>
            <a:ext cx="6284830" cy="4569597"/>
          </a:xfrm>
          <a:ln>
            <a:solidFill>
              <a:schemeClr val="tx1">
                <a:lumMod val="50000"/>
                <a:lumOff val="50000"/>
              </a:schemeClr>
            </a:solidFill>
          </a:ln>
          <a:effectLst>
            <a:outerShdw blurRad="50800" dist="38100" dir="13500000" algn="br" rotWithShape="0">
              <a:prstClr val="black">
                <a:alpha val="40000"/>
              </a:prstClr>
            </a:outerShdw>
          </a:effectLst>
        </p:spPr>
      </p:pic>
      <p:sp>
        <p:nvSpPr>
          <p:cNvPr id="4" name="Slide Number Placeholder 3">
            <a:extLst>
              <a:ext uri="{FF2B5EF4-FFF2-40B4-BE49-F238E27FC236}">
                <a16:creationId xmlns:a16="http://schemas.microsoft.com/office/drawing/2014/main" id="{930E032B-911E-AD44-ABFD-3FA364E57249}"/>
              </a:ext>
            </a:extLst>
          </p:cNvPr>
          <p:cNvSpPr>
            <a:spLocks noGrp="1"/>
          </p:cNvSpPr>
          <p:nvPr>
            <p:ph type="sldNum" sz="quarter" idx="12"/>
          </p:nvPr>
        </p:nvSpPr>
        <p:spPr/>
        <p:txBody>
          <a:bodyPr/>
          <a:lstStyle/>
          <a:p>
            <a:fld id="{D68108BF-9C13-2C41-9B1B-BB80E2977658}" type="slidenum">
              <a:rPr lang="en-US" smtClean="0"/>
              <a:t>44</a:t>
            </a:fld>
            <a:endParaRPr lang="en-US"/>
          </a:p>
        </p:txBody>
      </p:sp>
      <p:sp>
        <p:nvSpPr>
          <p:cNvPr id="7" name="TextBox 6">
            <a:extLst>
              <a:ext uri="{FF2B5EF4-FFF2-40B4-BE49-F238E27FC236}">
                <a16:creationId xmlns:a16="http://schemas.microsoft.com/office/drawing/2014/main" id="{BB077D84-8EAE-E74D-B48C-B14F7E1DAA47}"/>
              </a:ext>
            </a:extLst>
          </p:cNvPr>
          <p:cNvSpPr txBox="1"/>
          <p:nvPr/>
        </p:nvSpPr>
        <p:spPr>
          <a:xfrm>
            <a:off x="6745154" y="214489"/>
            <a:ext cx="1998133" cy="2031325"/>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Shows that a two-fold isothermal compression of a single colloid particle passes</a:t>
            </a:r>
          </a:p>
          <a:p>
            <a:pPr algn="l"/>
            <a:r>
              <a:rPr lang="en-US" dirty="0" err="1">
                <a:latin typeface="Times New Roman" panose="02020603050405020304" pitchFamily="18" charset="0"/>
                <a:cs typeface="Times New Roman" panose="02020603050405020304" pitchFamily="18" charset="0"/>
              </a:rPr>
              <a:t>kT</a:t>
            </a:r>
            <a:r>
              <a:rPr lang="en-US" dirty="0">
                <a:latin typeface="Times New Roman" panose="02020603050405020304" pitchFamily="18" charset="0"/>
                <a:cs typeface="Times New Roman" panose="02020603050405020304" pitchFamily="18" charset="0"/>
              </a:rPr>
              <a:t> log 2 heat to the environment.</a:t>
            </a:r>
          </a:p>
        </p:txBody>
      </p:sp>
      <p:grpSp>
        <p:nvGrpSpPr>
          <p:cNvPr id="15" name="Group 14">
            <a:extLst>
              <a:ext uri="{FF2B5EF4-FFF2-40B4-BE49-F238E27FC236}">
                <a16:creationId xmlns:a16="http://schemas.microsoft.com/office/drawing/2014/main" id="{2388A259-DDA1-F244-B6FA-2F9C14C0FEAF}"/>
              </a:ext>
            </a:extLst>
          </p:cNvPr>
          <p:cNvGrpSpPr/>
          <p:nvPr/>
        </p:nvGrpSpPr>
        <p:grpSpPr>
          <a:xfrm>
            <a:off x="6720416" y="2503941"/>
            <a:ext cx="2162755" cy="3038090"/>
            <a:chOff x="6720416" y="2503941"/>
            <a:chExt cx="2162755" cy="3038090"/>
          </a:xfrm>
        </p:grpSpPr>
        <p:grpSp>
          <p:nvGrpSpPr>
            <p:cNvPr id="11" name="Group 10">
              <a:extLst>
                <a:ext uri="{FF2B5EF4-FFF2-40B4-BE49-F238E27FC236}">
                  <a16:creationId xmlns:a16="http://schemas.microsoft.com/office/drawing/2014/main" id="{C3B7B83C-6E9E-7F4D-B5C0-85DFE44D87E4}"/>
                </a:ext>
              </a:extLst>
            </p:cNvPr>
            <p:cNvGrpSpPr/>
            <p:nvPr/>
          </p:nvGrpSpPr>
          <p:grpSpPr>
            <a:xfrm>
              <a:off x="6745154" y="2503941"/>
              <a:ext cx="649857" cy="649857"/>
              <a:chOff x="6745154" y="2419121"/>
              <a:chExt cx="1254641" cy="1254641"/>
            </a:xfrm>
          </p:grpSpPr>
          <p:sp>
            <p:nvSpPr>
              <p:cNvPr id="8" name="Oval 7">
                <a:extLst>
                  <a:ext uri="{FF2B5EF4-FFF2-40B4-BE49-F238E27FC236}">
                    <a16:creationId xmlns:a16="http://schemas.microsoft.com/office/drawing/2014/main" id="{BFC73766-1C73-524B-8E96-F8603384631B}"/>
                  </a:ext>
                </a:extLst>
              </p:cNvPr>
              <p:cNvSpPr/>
              <p:nvPr/>
            </p:nvSpPr>
            <p:spPr>
              <a:xfrm>
                <a:off x="6745154" y="2419121"/>
                <a:ext cx="1254641" cy="1254641"/>
              </a:xfrm>
              <a:prstGeom prst="ellipse">
                <a:avLst/>
              </a:prstGeom>
              <a:solidFill>
                <a:srgbClr val="FF4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9" name="Rounded Rectangle 8">
                <a:extLst>
                  <a:ext uri="{FF2B5EF4-FFF2-40B4-BE49-F238E27FC236}">
                    <a16:creationId xmlns:a16="http://schemas.microsoft.com/office/drawing/2014/main" id="{4031A043-33F2-5D44-82E8-9982D3E6BB9D}"/>
                  </a:ext>
                </a:extLst>
              </p:cNvPr>
              <p:cNvSpPr/>
              <p:nvPr/>
            </p:nvSpPr>
            <p:spPr>
              <a:xfrm rot="18900000">
                <a:off x="6842176" y="2904356"/>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10" name="Rounded Rectangle 9">
                <a:extLst>
                  <a:ext uri="{FF2B5EF4-FFF2-40B4-BE49-F238E27FC236}">
                    <a16:creationId xmlns:a16="http://schemas.microsoft.com/office/drawing/2014/main" id="{8D701895-6BD7-0542-A664-1E98165C429F}"/>
                  </a:ext>
                </a:extLst>
              </p:cNvPr>
              <p:cNvSpPr/>
              <p:nvPr/>
            </p:nvSpPr>
            <p:spPr>
              <a:xfrm rot="2700000">
                <a:off x="6842176" y="2887733"/>
                <a:ext cx="1020726" cy="3178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grpSp>
        <p:sp>
          <p:nvSpPr>
            <p:cNvPr id="12" name="TextBox 11">
              <a:extLst>
                <a:ext uri="{FF2B5EF4-FFF2-40B4-BE49-F238E27FC236}">
                  <a16:creationId xmlns:a16="http://schemas.microsoft.com/office/drawing/2014/main" id="{FDEBECDC-FCC3-294C-B7F5-1AE87BEE51C4}"/>
                </a:ext>
              </a:extLst>
            </p:cNvPr>
            <p:cNvSpPr txBox="1"/>
            <p:nvPr/>
          </p:nvSpPr>
          <p:spPr>
            <a:xfrm>
              <a:off x="6720416" y="3233707"/>
              <a:ext cx="2162755" cy="2308324"/>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An expected result routinely assumed for over a century. Establishes the thermal behavior of the unjustified dissipative step in the erasure procedure.</a:t>
              </a:r>
            </a:p>
          </p:txBody>
        </p:sp>
      </p:grpSp>
      <p:sp>
        <p:nvSpPr>
          <p:cNvPr id="13" name="TextBox 12">
            <a:extLst>
              <a:ext uri="{FF2B5EF4-FFF2-40B4-BE49-F238E27FC236}">
                <a16:creationId xmlns:a16="http://schemas.microsoft.com/office/drawing/2014/main" id="{C9F478EE-E6E3-6A4C-94F1-D2118895EFE4}"/>
              </a:ext>
            </a:extLst>
          </p:cNvPr>
          <p:cNvSpPr txBox="1"/>
          <p:nvPr/>
        </p:nvSpPr>
        <p:spPr>
          <a:xfrm>
            <a:off x="610785" y="5634236"/>
            <a:ext cx="4140942"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NATURE. 483. pp. 187-91 March 8, 2012.</a:t>
            </a:r>
          </a:p>
        </p:txBody>
      </p:sp>
    </p:spTree>
    <p:extLst>
      <p:ext uri="{BB962C8B-B14F-4D97-AF65-F5344CB8AC3E}">
        <p14:creationId xmlns:p14="http://schemas.microsoft.com/office/powerpoint/2010/main" val="3225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DC0710F3-AF56-B34C-8F68-CC392631043F}"/>
              </a:ext>
            </a:extLst>
          </p:cNvPr>
          <p:cNvSpPr/>
          <p:nvPr/>
        </p:nvSpPr>
        <p:spPr>
          <a:xfrm>
            <a:off x="350875" y="202020"/>
            <a:ext cx="6394280" cy="618288"/>
          </a:xfrm>
          <a:custGeom>
            <a:avLst/>
            <a:gdLst>
              <a:gd name="connsiteX0" fmla="*/ 265814 w 7899991"/>
              <a:gd name="connsiteY0" fmla="*/ 0 h 797441"/>
              <a:gd name="connsiteX1" fmla="*/ 7846828 w 7899991"/>
              <a:gd name="connsiteY1" fmla="*/ 212651 h 797441"/>
              <a:gd name="connsiteX2" fmla="*/ 7899991 w 7899991"/>
              <a:gd name="connsiteY2" fmla="*/ 531628 h 797441"/>
              <a:gd name="connsiteX3" fmla="*/ 0 w 7899991"/>
              <a:gd name="connsiteY3" fmla="*/ 797441 h 797441"/>
              <a:gd name="connsiteX4" fmla="*/ 265814 w 7899991"/>
              <a:gd name="connsiteY4" fmla="*/ 0 h 797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991" h="797441">
                <a:moveTo>
                  <a:pt x="265814" y="0"/>
                </a:moveTo>
                <a:lnTo>
                  <a:pt x="7846828" y="212651"/>
                </a:lnTo>
                <a:lnTo>
                  <a:pt x="7899991" y="531628"/>
                </a:lnTo>
                <a:lnTo>
                  <a:pt x="0" y="797441"/>
                </a:lnTo>
                <a:lnTo>
                  <a:pt x="26581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endParaRPr>
          </a:p>
        </p:txBody>
      </p:sp>
      <p:sp>
        <p:nvSpPr>
          <p:cNvPr id="2" name="Title 1">
            <a:extLst>
              <a:ext uri="{FF2B5EF4-FFF2-40B4-BE49-F238E27FC236}">
                <a16:creationId xmlns:a16="http://schemas.microsoft.com/office/drawing/2014/main" id="{3924E1BF-453C-9D47-80BF-E9143D5ED6E1}"/>
              </a:ext>
            </a:extLst>
          </p:cNvPr>
          <p:cNvSpPr>
            <a:spLocks noGrp="1"/>
          </p:cNvSpPr>
          <p:nvPr>
            <p:ph type="title"/>
          </p:nvPr>
        </p:nvSpPr>
        <p:spPr>
          <a:xfrm>
            <a:off x="282221" y="171889"/>
            <a:ext cx="8233128" cy="684741"/>
          </a:xfrm>
        </p:spPr>
        <p:txBody>
          <a:bodyPr>
            <a:normAutofit fontScale="90000"/>
          </a:bodyPr>
          <a:lstStyle/>
          <a:p>
            <a:pPr algn="l"/>
            <a:r>
              <a:rPr lang="en-US" dirty="0"/>
              <a:t>5. Fertility arguments</a:t>
            </a:r>
          </a:p>
        </p:txBody>
      </p:sp>
      <p:sp>
        <p:nvSpPr>
          <p:cNvPr id="3" name="Content Placeholder 2">
            <a:extLst>
              <a:ext uri="{FF2B5EF4-FFF2-40B4-BE49-F238E27FC236}">
                <a16:creationId xmlns:a16="http://schemas.microsoft.com/office/drawing/2014/main" id="{DA3403CC-3927-7542-AB61-865E5B7D93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CD56F91-A614-F845-9C70-766685CC1EB9}"/>
              </a:ext>
            </a:extLst>
          </p:cNvPr>
          <p:cNvSpPr>
            <a:spLocks noGrp="1"/>
          </p:cNvSpPr>
          <p:nvPr>
            <p:ph type="sldNum" sz="quarter" idx="12"/>
          </p:nvPr>
        </p:nvSpPr>
        <p:spPr/>
        <p:txBody>
          <a:bodyPr/>
          <a:lstStyle/>
          <a:p>
            <a:fld id="{D68108BF-9C13-2C41-9B1B-BB80E2977658}" type="slidenum">
              <a:rPr lang="en-US" smtClean="0"/>
              <a:t>45</a:t>
            </a:fld>
            <a:endParaRPr lang="en-US"/>
          </a:p>
        </p:txBody>
      </p:sp>
      <p:pic>
        <p:nvPicPr>
          <p:cNvPr id="5" name="Picture 7" descr="Maxwell_original_demon.png">
            <a:extLst>
              <a:ext uri="{FF2B5EF4-FFF2-40B4-BE49-F238E27FC236}">
                <a16:creationId xmlns:a16="http://schemas.microsoft.com/office/drawing/2014/main" id="{81FD1A80-6F51-514C-B602-6E6F34F208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285440"/>
            <a:ext cx="4080581" cy="29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CA1A02B-B6FD-6746-9C0E-7332A1CBBF55}"/>
              </a:ext>
            </a:extLst>
          </p:cNvPr>
          <p:cNvSpPr txBox="1"/>
          <p:nvPr/>
        </p:nvSpPr>
        <p:spPr>
          <a:xfrm>
            <a:off x="282220" y="1149341"/>
            <a:ext cx="4172822" cy="707886"/>
          </a:xfrm>
          <a:prstGeom prst="rect">
            <a:avLst/>
          </a:prstGeom>
          <a:noFill/>
        </p:spPr>
        <p:txBody>
          <a:bodyPr wrap="square" rtlCol="0">
            <a:spAutoFit/>
          </a:bodyPr>
          <a:lstStyle/>
          <a:p>
            <a:pPr algn="l"/>
            <a:r>
              <a:rPr lang="en-US" sz="2000" dirty="0" err="1">
                <a:latin typeface="Times New Roman" panose="02020603050405020304" pitchFamily="18" charset="0"/>
                <a:cs typeface="Times New Roman" panose="02020603050405020304" pitchFamily="18" charset="0"/>
              </a:rPr>
              <a:t>Landauer’s</a:t>
            </a:r>
            <a:r>
              <a:rPr lang="en-US" sz="2000" dirty="0">
                <a:latin typeface="Times New Roman" panose="02020603050405020304" pitchFamily="18" charset="0"/>
                <a:cs typeface="Times New Roman" panose="02020603050405020304" pitchFamily="18" charset="0"/>
              </a:rPr>
              <a:t> principle finally shows why a Maxwells demon must fail (??).</a:t>
            </a:r>
          </a:p>
        </p:txBody>
      </p:sp>
      <p:grpSp>
        <p:nvGrpSpPr>
          <p:cNvPr id="16" name="Group 15">
            <a:extLst>
              <a:ext uri="{FF2B5EF4-FFF2-40B4-BE49-F238E27FC236}">
                <a16:creationId xmlns:a16="http://schemas.microsoft.com/office/drawing/2014/main" id="{42E90841-0BCB-BF4D-A008-64C0F4AA0FD9}"/>
              </a:ext>
            </a:extLst>
          </p:cNvPr>
          <p:cNvGrpSpPr/>
          <p:nvPr/>
        </p:nvGrpSpPr>
        <p:grpSpPr>
          <a:xfrm>
            <a:off x="4768897" y="972905"/>
            <a:ext cx="3646313" cy="1067792"/>
            <a:chOff x="4768897" y="972905"/>
            <a:chExt cx="3646313" cy="1067792"/>
          </a:xfrm>
        </p:grpSpPr>
        <p:sp>
          <p:nvSpPr>
            <p:cNvPr id="11" name="Freeform 10">
              <a:extLst>
                <a:ext uri="{FF2B5EF4-FFF2-40B4-BE49-F238E27FC236}">
                  <a16:creationId xmlns:a16="http://schemas.microsoft.com/office/drawing/2014/main" id="{1538C108-5490-DF40-A776-344F9689FACF}"/>
                </a:ext>
              </a:extLst>
            </p:cNvPr>
            <p:cNvSpPr/>
            <p:nvPr/>
          </p:nvSpPr>
          <p:spPr>
            <a:xfrm>
              <a:off x="4795478" y="972905"/>
              <a:ext cx="1771632" cy="68474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ECA66E-50D8-A346-896C-4ED68548635F}"/>
                </a:ext>
              </a:extLst>
            </p:cNvPr>
            <p:cNvSpPr txBox="1"/>
            <p:nvPr/>
          </p:nvSpPr>
          <p:spPr>
            <a:xfrm>
              <a:off x="4768897" y="1117367"/>
              <a:ext cx="3646313" cy="923330"/>
            </a:xfrm>
            <a:prstGeom prst="rect">
              <a:avLst/>
            </a:prstGeom>
            <a:noFill/>
          </p:spPr>
          <p:txBody>
            <a:bodyPr wrap="square" rtlCol="0">
              <a:spAutoFit/>
            </a:bodyPr>
            <a:lstStyle/>
            <a:p>
              <a:pPr algn="l"/>
              <a:r>
                <a:rPr lang="en-US" dirty="0" err="1">
                  <a:latin typeface="Times New Roman" panose="02020603050405020304" pitchFamily="18" charset="0"/>
                  <a:cs typeface="Times New Roman" panose="02020603050405020304" pitchFamily="18" charset="0"/>
                </a:rPr>
                <a:t>Smoluchowski</a:t>
              </a:r>
              <a:r>
                <a:rPr lang="en-US" dirty="0">
                  <a:latin typeface="Times New Roman" panose="02020603050405020304" pitchFamily="18" charset="0"/>
                  <a:cs typeface="Times New Roman" panose="02020603050405020304" pitchFamily="18" charset="0"/>
                </a:rPr>
                <a:t> in 1912 had already given a better explanation using fluctuations.</a:t>
              </a:r>
            </a:p>
          </p:txBody>
        </p:sp>
      </p:grpSp>
      <p:grpSp>
        <p:nvGrpSpPr>
          <p:cNvPr id="19" name="Group 18">
            <a:extLst>
              <a:ext uri="{FF2B5EF4-FFF2-40B4-BE49-F238E27FC236}">
                <a16:creationId xmlns:a16="http://schemas.microsoft.com/office/drawing/2014/main" id="{1B5F3DA1-7319-1340-9266-54E35539CB2C}"/>
              </a:ext>
            </a:extLst>
          </p:cNvPr>
          <p:cNvGrpSpPr/>
          <p:nvPr/>
        </p:nvGrpSpPr>
        <p:grpSpPr>
          <a:xfrm>
            <a:off x="4841131" y="4917584"/>
            <a:ext cx="3941362" cy="1287513"/>
            <a:chOff x="4841131" y="4917584"/>
            <a:chExt cx="3941362" cy="1287513"/>
          </a:xfrm>
        </p:grpSpPr>
        <p:sp>
          <p:nvSpPr>
            <p:cNvPr id="14" name="Freeform 13">
              <a:extLst>
                <a:ext uri="{FF2B5EF4-FFF2-40B4-BE49-F238E27FC236}">
                  <a16:creationId xmlns:a16="http://schemas.microsoft.com/office/drawing/2014/main" id="{24C85F57-EF85-6049-A599-28F59C321791}"/>
                </a:ext>
              </a:extLst>
            </p:cNvPr>
            <p:cNvSpPr/>
            <p:nvPr/>
          </p:nvSpPr>
          <p:spPr>
            <a:xfrm>
              <a:off x="4859273" y="4917584"/>
              <a:ext cx="1771632" cy="68474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7FAFAD-B028-5F4D-816A-0B3476C53FAA}"/>
                </a:ext>
              </a:extLst>
            </p:cNvPr>
            <p:cNvSpPr txBox="1"/>
            <p:nvPr/>
          </p:nvSpPr>
          <p:spPr>
            <a:xfrm>
              <a:off x="4841131" y="5004768"/>
              <a:ext cx="3941362" cy="1200329"/>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A simpler, shorter more general argument employs the Liouville theorem with no need for any considerations of computation.</a:t>
              </a:r>
            </a:p>
          </p:txBody>
        </p:sp>
      </p:grpSp>
      <p:grpSp>
        <p:nvGrpSpPr>
          <p:cNvPr id="18" name="Group 17">
            <a:extLst>
              <a:ext uri="{FF2B5EF4-FFF2-40B4-BE49-F238E27FC236}">
                <a16:creationId xmlns:a16="http://schemas.microsoft.com/office/drawing/2014/main" id="{2196FE6A-892D-CA43-ADC3-B60202A2A784}"/>
              </a:ext>
            </a:extLst>
          </p:cNvPr>
          <p:cNvGrpSpPr/>
          <p:nvPr/>
        </p:nvGrpSpPr>
        <p:grpSpPr>
          <a:xfrm>
            <a:off x="4806110" y="3205742"/>
            <a:ext cx="4242194" cy="1597651"/>
            <a:chOff x="4806110" y="3205742"/>
            <a:chExt cx="4242194" cy="1597651"/>
          </a:xfrm>
        </p:grpSpPr>
        <p:sp>
          <p:nvSpPr>
            <p:cNvPr id="13" name="Freeform 12">
              <a:extLst>
                <a:ext uri="{FF2B5EF4-FFF2-40B4-BE49-F238E27FC236}">
                  <a16:creationId xmlns:a16="http://schemas.microsoft.com/office/drawing/2014/main" id="{499E468A-F847-7C46-8F5C-BF61990E3FAD}"/>
                </a:ext>
              </a:extLst>
            </p:cNvPr>
            <p:cNvSpPr/>
            <p:nvPr/>
          </p:nvSpPr>
          <p:spPr>
            <a:xfrm>
              <a:off x="4806110" y="3205742"/>
              <a:ext cx="1771632" cy="68474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BFD10CA-6EF5-0F46-BD20-D729B5EA15E6}"/>
                </a:ext>
              </a:extLst>
            </p:cNvPr>
            <p:cNvSpPr txBox="1"/>
            <p:nvPr/>
          </p:nvSpPr>
          <p:spPr>
            <a:xfrm>
              <a:off x="4841131" y="3326065"/>
              <a:ext cx="4207173" cy="1477328"/>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Landauer’s</a:t>
              </a:r>
              <a:r>
                <a:rPr lang="en-US" dirty="0">
                  <a:latin typeface="Times New Roman" panose="02020603050405020304" pitchFamily="18" charset="0"/>
                  <a:cs typeface="Times New Roman" panose="02020603050405020304" pitchFamily="18" charset="0"/>
                </a:rPr>
                <a:t> principle can only be applied to a subset of many demon designs. Fails to apply to some of the best known. (e.g. </a:t>
              </a:r>
              <a:r>
                <a:rPr lang="en-US" dirty="0" err="1">
                  <a:latin typeface="Times New Roman" panose="02020603050405020304" pitchFamily="18" charset="0"/>
                  <a:cs typeface="Times New Roman" panose="02020603050405020304" pitchFamily="18" charset="0"/>
                </a:rPr>
                <a:t>Smoluchowski</a:t>
              </a:r>
              <a:r>
                <a:rPr lang="en-US" dirty="0">
                  <a:latin typeface="Times New Roman" panose="02020603050405020304" pitchFamily="18" charset="0"/>
                  <a:cs typeface="Times New Roman" panose="02020603050405020304" pitchFamily="18" charset="0"/>
                </a:rPr>
                <a:t> trapdoor, Feynman ratchet and pawl)</a:t>
              </a:r>
            </a:p>
          </p:txBody>
        </p:sp>
      </p:grpSp>
      <p:grpSp>
        <p:nvGrpSpPr>
          <p:cNvPr id="17" name="Group 16">
            <a:extLst>
              <a:ext uri="{FF2B5EF4-FFF2-40B4-BE49-F238E27FC236}">
                <a16:creationId xmlns:a16="http://schemas.microsoft.com/office/drawing/2014/main" id="{73A87415-803D-064C-906E-36A9A65D6143}"/>
              </a:ext>
            </a:extLst>
          </p:cNvPr>
          <p:cNvGrpSpPr/>
          <p:nvPr/>
        </p:nvGrpSpPr>
        <p:grpSpPr>
          <a:xfrm>
            <a:off x="4768897" y="2259444"/>
            <a:ext cx="3519376" cy="684741"/>
            <a:chOff x="4768897" y="2259444"/>
            <a:chExt cx="3519376" cy="684741"/>
          </a:xfrm>
        </p:grpSpPr>
        <p:sp>
          <p:nvSpPr>
            <p:cNvPr id="12" name="Freeform 11">
              <a:extLst>
                <a:ext uri="{FF2B5EF4-FFF2-40B4-BE49-F238E27FC236}">
                  <a16:creationId xmlns:a16="http://schemas.microsoft.com/office/drawing/2014/main" id="{67FAD50D-CFD1-514B-9136-96A72FAD04DB}"/>
                </a:ext>
              </a:extLst>
            </p:cNvPr>
            <p:cNvSpPr/>
            <p:nvPr/>
          </p:nvSpPr>
          <p:spPr>
            <a:xfrm>
              <a:off x="4774213" y="2259444"/>
              <a:ext cx="1771632" cy="684741"/>
            </a:xfrm>
            <a:custGeom>
              <a:avLst/>
              <a:gdLst>
                <a:gd name="connsiteX0" fmla="*/ 21265 w 2456121"/>
                <a:gd name="connsiteY0" fmla="*/ 0 h 669851"/>
                <a:gd name="connsiteX1" fmla="*/ 2286000 w 2456121"/>
                <a:gd name="connsiteY1" fmla="*/ 95693 h 669851"/>
                <a:gd name="connsiteX2" fmla="*/ 2456121 w 2456121"/>
                <a:gd name="connsiteY2" fmla="*/ 435935 h 669851"/>
                <a:gd name="connsiteX3" fmla="*/ 0 w 2456121"/>
                <a:gd name="connsiteY3" fmla="*/ 669851 h 669851"/>
                <a:gd name="connsiteX4" fmla="*/ 21265 w 2456121"/>
                <a:gd name="connsiteY4" fmla="*/ 0 h 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21" h="669851">
                  <a:moveTo>
                    <a:pt x="21265" y="0"/>
                  </a:moveTo>
                  <a:lnTo>
                    <a:pt x="2286000" y="95693"/>
                  </a:lnTo>
                  <a:lnTo>
                    <a:pt x="2456121" y="435935"/>
                  </a:lnTo>
                  <a:lnTo>
                    <a:pt x="0" y="669851"/>
                  </a:lnTo>
                  <a:lnTo>
                    <a:pt x="2126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8DCFF"/>
                  </a:solidFill>
                </a:ln>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0D5D76B-E3F1-124F-B786-DA5678A2E9EC}"/>
                </a:ext>
              </a:extLst>
            </p:cNvPr>
            <p:cNvSpPr txBox="1"/>
            <p:nvPr/>
          </p:nvSpPr>
          <p:spPr>
            <a:xfrm>
              <a:off x="4768897" y="2285440"/>
              <a:ext cx="3519376"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“Little man” anthropomorphism is used again.</a:t>
              </a:r>
            </a:p>
          </p:txBody>
        </p:sp>
      </p:grpSp>
      <p:sp>
        <p:nvSpPr>
          <p:cNvPr id="15" name="TextBox 14">
            <a:extLst>
              <a:ext uri="{FF2B5EF4-FFF2-40B4-BE49-F238E27FC236}">
                <a16:creationId xmlns:a16="http://schemas.microsoft.com/office/drawing/2014/main" id="{296DAEE6-C4BC-8C42-8B04-2E200962BFCB}"/>
              </a:ext>
            </a:extLst>
          </p:cNvPr>
          <p:cNvSpPr txBox="1"/>
          <p:nvPr/>
        </p:nvSpPr>
        <p:spPr>
          <a:xfrm>
            <a:off x="9058940" y="2073349"/>
            <a:ext cx="184731" cy="369332"/>
          </a:xfrm>
          <a:prstGeom prst="rect">
            <a:avLst/>
          </a:prstGeom>
          <a:noFill/>
        </p:spPr>
        <p:txBody>
          <a:bodyPr wrap="none" rtlCol="0">
            <a:spAutoFit/>
          </a:bodyPr>
          <a:lstStyle/>
          <a:p>
            <a:pPr algn="l"/>
            <a:endParaRPr lang="en-US" dirty="0" err="1">
              <a:latin typeface="+mj-lt"/>
            </a:endParaRPr>
          </a:p>
        </p:txBody>
      </p:sp>
    </p:spTree>
    <p:extLst>
      <p:ext uri="{BB962C8B-B14F-4D97-AF65-F5344CB8AC3E}">
        <p14:creationId xmlns:p14="http://schemas.microsoft.com/office/powerpoint/2010/main" val="14003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3227E4-01AE-3843-8184-6BD61B62B185}"/>
              </a:ext>
            </a:extLst>
          </p:cNvPr>
          <p:cNvSpPr/>
          <p:nvPr/>
        </p:nvSpPr>
        <p:spPr>
          <a:xfrm>
            <a:off x="1181100" y="782638"/>
            <a:ext cx="6570663" cy="5121275"/>
          </a:xfrm>
          <a:custGeom>
            <a:avLst/>
            <a:gdLst>
              <a:gd name="connsiteX0" fmla="*/ 2860842 w 6570579"/>
              <a:gd name="connsiteY0" fmla="*/ 0 h 4765842"/>
              <a:gd name="connsiteX1" fmla="*/ 6570579 w 6570579"/>
              <a:gd name="connsiteY1" fmla="*/ 1757947 h 4765842"/>
              <a:gd name="connsiteX2" fmla="*/ 4424947 w 6570579"/>
              <a:gd name="connsiteY2" fmla="*/ 4765842 h 4765842"/>
              <a:gd name="connsiteX3" fmla="*/ 0 w 6570579"/>
              <a:gd name="connsiteY3" fmla="*/ 3482474 h 4765842"/>
              <a:gd name="connsiteX4" fmla="*/ 2860842 w 6570579"/>
              <a:gd name="connsiteY4" fmla="*/ 0 h 476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579" h="4765842">
                <a:moveTo>
                  <a:pt x="2860842" y="0"/>
                </a:moveTo>
                <a:lnTo>
                  <a:pt x="6570579" y="1757947"/>
                </a:lnTo>
                <a:lnTo>
                  <a:pt x="4424947" y="4765842"/>
                </a:lnTo>
                <a:lnTo>
                  <a:pt x="0" y="3482474"/>
                </a:lnTo>
                <a:lnTo>
                  <a:pt x="2860842"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8" name="Title 1">
            <a:extLst>
              <a:ext uri="{FF2B5EF4-FFF2-40B4-BE49-F238E27FC236}">
                <a16:creationId xmlns:a16="http://schemas.microsoft.com/office/drawing/2014/main" id="{4F949956-01BE-1443-938C-74D1A5F4C6DB}"/>
              </a:ext>
            </a:extLst>
          </p:cNvPr>
          <p:cNvSpPr>
            <a:spLocks noGrp="1"/>
          </p:cNvSpPr>
          <p:nvPr>
            <p:ph type="title"/>
          </p:nvPr>
        </p:nvSpPr>
        <p:spPr>
          <a:xfrm>
            <a:off x="534988" y="2565400"/>
            <a:ext cx="8229600" cy="1143000"/>
          </a:xfrm>
        </p:spPr>
        <p:txBody>
          <a:bodyPr/>
          <a:lstStyle/>
          <a:p>
            <a:r>
              <a:rPr lang="en-US" altLang="en-US" sz="6000">
                <a:latin typeface="Times" pitchFamily="2" charset="0"/>
                <a:ea typeface="ＭＳ Ｐゴシック" panose="020B0600070205080204" pitchFamily="34" charset="-128"/>
              </a:rPr>
              <a:t>The Fluctuation Era</a:t>
            </a:r>
            <a:br>
              <a:rPr lang="en-US" altLang="en-US" sz="6000">
                <a:latin typeface="Times" pitchFamily="2" charset="0"/>
                <a:ea typeface="ＭＳ Ｐゴシック" panose="020B0600070205080204" pitchFamily="34" charset="-128"/>
              </a:rPr>
            </a:br>
            <a:r>
              <a:rPr lang="en-US" altLang="en-US" sz="6000">
                <a:latin typeface="Times" pitchFamily="2" charset="0"/>
                <a:ea typeface="ＭＳ Ｐゴシック" panose="020B0600070205080204" pitchFamily="34" charset="-128"/>
              </a:rPr>
              <a:t>1905-1929</a:t>
            </a:r>
          </a:p>
        </p:txBody>
      </p:sp>
      <p:sp>
        <p:nvSpPr>
          <p:cNvPr id="19459" name="Content Placeholder 2">
            <a:extLst>
              <a:ext uri="{FF2B5EF4-FFF2-40B4-BE49-F238E27FC236}">
                <a16:creationId xmlns:a16="http://schemas.microsoft.com/office/drawing/2014/main" id="{D17E853C-4978-484E-B454-A7B52DD78AAC}"/>
              </a:ext>
            </a:extLst>
          </p:cNvPr>
          <p:cNvSpPr>
            <a:spLocks noGrp="1"/>
          </p:cNvSpPr>
          <p:nvPr>
            <p:ph idx="1"/>
          </p:nvPr>
        </p:nvSpPr>
        <p:spPr/>
        <p:txBody>
          <a:bodyPr/>
          <a:lstStyle/>
          <a:p>
            <a:endParaRPr lang="en-US" altLang="en-US">
              <a:latin typeface="Times" pitchFamily="2"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FF850BE0-A805-A148-BD7E-40EE281611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ED45006-3A48-3144-B85E-C7354723245C}" type="slidenum">
              <a:rPr lang="en-US" altLang="en-US" sz="1200">
                <a:solidFill>
                  <a:srgbClr val="898989"/>
                </a:solidFill>
                <a:latin typeface="Calibri" panose="020F0502020204030204" pitchFamily="34" charset="0"/>
              </a:rPr>
              <a:pPr eaLnBrk="1" hangingPunct="1"/>
              <a:t>5</a:t>
            </a:fld>
            <a:endParaRPr lang="en-US" altLang="en-US" sz="1200">
              <a:solidFill>
                <a:srgbClr val="898989"/>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1" descr="einstein_patentclerk.jpg">
            <a:extLst>
              <a:ext uri="{FF2B5EF4-FFF2-40B4-BE49-F238E27FC236}">
                <a16:creationId xmlns:a16="http://schemas.microsoft.com/office/drawing/2014/main" id="{6AD11031-9EFD-9848-9B33-81633936B3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1041400"/>
            <a:ext cx="4364037"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Freeform 2">
            <a:extLst>
              <a:ext uri="{FF2B5EF4-FFF2-40B4-BE49-F238E27FC236}">
                <a16:creationId xmlns:a16="http://schemas.microsoft.com/office/drawing/2014/main" id="{ED3E86AB-2E4C-FF4F-B77A-CD1B6ABFD3F4}"/>
              </a:ext>
            </a:extLst>
          </p:cNvPr>
          <p:cNvSpPr>
            <a:spLocks/>
          </p:cNvSpPr>
          <p:nvPr/>
        </p:nvSpPr>
        <p:spPr bwMode="auto">
          <a:xfrm>
            <a:off x="603250" y="273050"/>
            <a:ext cx="7696200" cy="609600"/>
          </a:xfrm>
          <a:custGeom>
            <a:avLst/>
            <a:gdLst>
              <a:gd name="T0" fmla="*/ 2147483647 w 4944"/>
              <a:gd name="T1" fmla="*/ 0 h 432"/>
              <a:gd name="T2" fmla="*/ 2147483647 w 4944"/>
              <a:gd name="T3" fmla="*/ 2147483647 h 432"/>
              <a:gd name="T4" fmla="*/ 2147483647 w 4944"/>
              <a:gd name="T5" fmla="*/ 2147483647 h 432"/>
              <a:gd name="T6" fmla="*/ 0 w 4944"/>
              <a:gd name="T7" fmla="*/ 2147483647 h 432"/>
              <a:gd name="T8" fmla="*/ 2147483647 w 4944"/>
              <a:gd name="T9" fmla="*/ 0 h 432"/>
              <a:gd name="T10" fmla="*/ 0 60000 65536"/>
              <a:gd name="T11" fmla="*/ 0 60000 65536"/>
              <a:gd name="T12" fmla="*/ 0 60000 65536"/>
              <a:gd name="T13" fmla="*/ 0 60000 65536"/>
              <a:gd name="T14" fmla="*/ 0 60000 65536"/>
              <a:gd name="T15" fmla="*/ 0 w 4944"/>
              <a:gd name="T16" fmla="*/ 0 h 432"/>
              <a:gd name="T17" fmla="*/ 4944 w 4944"/>
              <a:gd name="T18" fmla="*/ 432 h 432"/>
            </a:gdLst>
            <a:ahLst/>
            <a:cxnLst>
              <a:cxn ang="T10">
                <a:pos x="T0" y="T1"/>
              </a:cxn>
              <a:cxn ang="T11">
                <a:pos x="T2" y="T3"/>
              </a:cxn>
              <a:cxn ang="T12">
                <a:pos x="T4" y="T5"/>
              </a:cxn>
              <a:cxn ang="T13">
                <a:pos x="T6" y="T7"/>
              </a:cxn>
              <a:cxn ang="T14">
                <a:pos x="T8" y="T9"/>
              </a:cxn>
            </a:cxnLst>
            <a:rect l="T15" t="T16" r="T17" b="T18"/>
            <a:pathLst>
              <a:path w="4944" h="432">
                <a:moveTo>
                  <a:pt x="96" y="0"/>
                </a:moveTo>
                <a:lnTo>
                  <a:pt x="4800" y="192"/>
                </a:lnTo>
                <a:lnTo>
                  <a:pt x="4944" y="336"/>
                </a:lnTo>
                <a:lnTo>
                  <a:pt x="0" y="432"/>
                </a:lnTo>
                <a:lnTo>
                  <a:pt x="96" y="0"/>
                </a:lnTo>
                <a:close/>
              </a:path>
            </a:pathLst>
          </a:custGeom>
          <a:solidFill>
            <a:srgbClr val="C8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483" name="Title 1">
            <a:extLst>
              <a:ext uri="{FF2B5EF4-FFF2-40B4-BE49-F238E27FC236}">
                <a16:creationId xmlns:a16="http://schemas.microsoft.com/office/drawing/2014/main" id="{EF4F4767-29FF-F74D-8525-FC703B933B04}"/>
              </a:ext>
            </a:extLst>
          </p:cNvPr>
          <p:cNvSpPr>
            <a:spLocks noGrp="1"/>
          </p:cNvSpPr>
          <p:nvPr>
            <p:ph type="title"/>
          </p:nvPr>
        </p:nvSpPr>
        <p:spPr>
          <a:xfrm>
            <a:off x="457200" y="274638"/>
            <a:ext cx="8229600" cy="661987"/>
          </a:xfrm>
        </p:spPr>
        <p:txBody>
          <a:bodyPr/>
          <a:lstStyle/>
          <a:p>
            <a:r>
              <a:rPr lang="en-US" altLang="en-US">
                <a:latin typeface="Times" pitchFamily="2" charset="0"/>
                <a:ea typeface="ＭＳ Ｐゴシック" panose="020B0600070205080204" pitchFamily="34" charset="-128"/>
              </a:rPr>
              <a:t> Einstein</a:t>
            </a:r>
            <a:r>
              <a:rPr lang="en-US" altLang="ja-JP">
                <a:latin typeface="Times" pitchFamily="2" charset="0"/>
                <a:ea typeface="ＭＳ Ｐゴシック" panose="020B0600070205080204" pitchFamily="34" charset="-128"/>
              </a:rPr>
              <a:t>’s Brownian Motion Paper</a:t>
            </a:r>
            <a:endParaRPr lang="en-US" altLang="en-US">
              <a:latin typeface="Times" pitchFamily="2" charset="0"/>
              <a:ea typeface="ＭＳ Ｐゴシック" panose="020B0600070205080204" pitchFamily="34" charset="-128"/>
            </a:endParaRPr>
          </a:p>
        </p:txBody>
      </p:sp>
      <p:sp>
        <p:nvSpPr>
          <p:cNvPr id="20484" name="Slide Number Placeholder 2">
            <a:extLst>
              <a:ext uri="{FF2B5EF4-FFF2-40B4-BE49-F238E27FC236}">
                <a16:creationId xmlns:a16="http://schemas.microsoft.com/office/drawing/2014/main" id="{DB88E711-BCB5-1A48-A92A-CD917DE347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387EF8-4C8B-9848-A779-B2D224251714}" type="slidenum">
              <a:rPr lang="en-US" altLang="en-US" sz="1200">
                <a:solidFill>
                  <a:srgbClr val="898989"/>
                </a:solidFill>
                <a:latin typeface="Calibri" panose="020F0502020204030204" pitchFamily="34" charset="0"/>
              </a:rPr>
              <a:pPr eaLnBrk="1" hangingPunct="1"/>
              <a:t>6</a:t>
            </a:fld>
            <a:endParaRPr lang="en-US" altLang="en-US" sz="1200">
              <a:solidFill>
                <a:srgbClr val="898989"/>
              </a:solidFill>
              <a:latin typeface="Calibri" panose="020F0502020204030204" pitchFamily="34" charset="0"/>
            </a:endParaRPr>
          </a:p>
        </p:txBody>
      </p:sp>
      <p:pic>
        <p:nvPicPr>
          <p:cNvPr id="20485" name="Picture 3" descr="AE_1905_Brownian.jpg">
            <a:extLst>
              <a:ext uri="{FF2B5EF4-FFF2-40B4-BE49-F238E27FC236}">
                <a16:creationId xmlns:a16="http://schemas.microsoft.com/office/drawing/2014/main" id="{24487CC1-2BA4-9E41-B3BD-FE2F28D97A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104900"/>
            <a:ext cx="35179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a:extLst>
              <a:ext uri="{FF2B5EF4-FFF2-40B4-BE49-F238E27FC236}">
                <a16:creationId xmlns:a16="http://schemas.microsoft.com/office/drawing/2014/main" id="{4031ED00-4B00-3D47-BBC9-F5CD9CCDF249}"/>
              </a:ext>
            </a:extLst>
          </p:cNvPr>
          <p:cNvSpPr txBox="1">
            <a:spLocks noChangeArrowheads="1"/>
          </p:cNvSpPr>
          <p:nvPr/>
        </p:nvSpPr>
        <p:spPr bwMode="auto">
          <a:xfrm>
            <a:off x="4248150" y="1236663"/>
            <a:ext cx="4768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"On the motion of small particles suspended in liquids at rest required by the molecular-kinetic theory of heat.</a:t>
            </a:r>
            <a:r>
              <a:rPr lang="ja-JP" altLang="en-US" sz="1400">
                <a:latin typeface="Times" pitchFamily="2" charset="0"/>
              </a:rPr>
              <a:t>”</a:t>
            </a:r>
            <a:r>
              <a:rPr lang="en-US" altLang="ja-JP" sz="1400">
                <a:latin typeface="Times" pitchFamily="2" charset="0"/>
              </a:rPr>
              <a:t> </a:t>
            </a:r>
            <a:r>
              <a:rPr lang="en-US" altLang="ja-JP" sz="1400" i="1">
                <a:latin typeface="Times" pitchFamily="2" charset="0"/>
              </a:rPr>
              <a:t>Annalen der Physik</a:t>
            </a:r>
            <a:r>
              <a:rPr lang="en-US" altLang="ja-JP" sz="1400">
                <a:latin typeface="Times" pitchFamily="2" charset="0"/>
              </a:rPr>
              <a:t>, 17(1905), pp. 549-560. (May 1905; received 11 May 1905)</a:t>
            </a:r>
            <a:endParaRPr lang="en-US" altLang="en-US" sz="1400">
              <a:latin typeface="Times"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a:extLst>
              <a:ext uri="{FF2B5EF4-FFF2-40B4-BE49-F238E27FC236}">
                <a16:creationId xmlns:a16="http://schemas.microsoft.com/office/drawing/2014/main" id="{1A4521CC-4F18-E743-8416-E88F3BB094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84B961-EF8E-E245-BAAE-A21159E83990}" type="slidenum">
              <a:rPr lang="en-US" altLang="en-US" sz="1200">
                <a:solidFill>
                  <a:srgbClr val="898989"/>
                </a:solidFill>
                <a:latin typeface="Calibri" panose="020F0502020204030204" pitchFamily="34" charset="0"/>
              </a:rPr>
              <a:pPr eaLnBrk="1" hangingPunct="1"/>
              <a:t>7</a:t>
            </a:fld>
            <a:endParaRPr lang="en-US" altLang="en-US" sz="1200">
              <a:solidFill>
                <a:srgbClr val="898989"/>
              </a:solidFill>
              <a:latin typeface="Calibri" panose="020F0502020204030204" pitchFamily="34" charset="0"/>
            </a:endParaRPr>
          </a:p>
        </p:txBody>
      </p:sp>
      <p:sp>
        <p:nvSpPr>
          <p:cNvPr id="21506" name="Freeform 10">
            <a:extLst>
              <a:ext uri="{FF2B5EF4-FFF2-40B4-BE49-F238E27FC236}">
                <a16:creationId xmlns:a16="http://schemas.microsoft.com/office/drawing/2014/main" id="{E55645C9-CA43-A241-83B1-989939BE5CDF}"/>
              </a:ext>
            </a:extLst>
          </p:cNvPr>
          <p:cNvSpPr>
            <a:spLocks/>
          </p:cNvSpPr>
          <p:nvPr/>
        </p:nvSpPr>
        <p:spPr bwMode="auto">
          <a:xfrm>
            <a:off x="296863" y="152400"/>
            <a:ext cx="8445500" cy="831850"/>
          </a:xfrm>
          <a:custGeom>
            <a:avLst/>
            <a:gdLst>
              <a:gd name="T0" fmla="*/ 2147483647 w 5320"/>
              <a:gd name="T1" fmla="*/ 0 h 524"/>
              <a:gd name="T2" fmla="*/ 2147483647 w 5320"/>
              <a:gd name="T3" fmla="*/ 2147483647 h 524"/>
              <a:gd name="T4" fmla="*/ 2147483647 w 5320"/>
              <a:gd name="T5" fmla="*/ 2147483647 h 524"/>
              <a:gd name="T6" fmla="*/ 0 w 5320"/>
              <a:gd name="T7" fmla="*/ 2147483647 h 524"/>
              <a:gd name="T8" fmla="*/ 2147483647 w 5320"/>
              <a:gd name="T9" fmla="*/ 0 h 524"/>
              <a:gd name="T10" fmla="*/ 0 60000 65536"/>
              <a:gd name="T11" fmla="*/ 0 60000 65536"/>
              <a:gd name="T12" fmla="*/ 0 60000 65536"/>
              <a:gd name="T13" fmla="*/ 0 60000 65536"/>
              <a:gd name="T14" fmla="*/ 0 60000 65536"/>
              <a:gd name="T15" fmla="*/ 0 w 5320"/>
              <a:gd name="T16" fmla="*/ 0 h 524"/>
              <a:gd name="T17" fmla="*/ 5320 w 5320"/>
              <a:gd name="T18" fmla="*/ 524 h 524"/>
            </a:gdLst>
            <a:ahLst/>
            <a:cxnLst>
              <a:cxn ang="T10">
                <a:pos x="T0" y="T1"/>
              </a:cxn>
              <a:cxn ang="T11">
                <a:pos x="T2" y="T3"/>
              </a:cxn>
              <a:cxn ang="T12">
                <a:pos x="T4" y="T5"/>
              </a:cxn>
              <a:cxn ang="T13">
                <a:pos x="T6" y="T7"/>
              </a:cxn>
              <a:cxn ang="T14">
                <a:pos x="T8" y="T9"/>
              </a:cxn>
            </a:cxnLst>
            <a:rect l="T15" t="T16" r="T17" b="T18"/>
            <a:pathLst>
              <a:path w="5320" h="524">
                <a:moveTo>
                  <a:pt x="101" y="0"/>
                </a:moveTo>
                <a:lnTo>
                  <a:pt x="5320" y="51"/>
                </a:lnTo>
                <a:lnTo>
                  <a:pt x="5120" y="391"/>
                </a:lnTo>
                <a:lnTo>
                  <a:pt x="0" y="524"/>
                </a:lnTo>
                <a:lnTo>
                  <a:pt x="101" y="0"/>
                </a:lnTo>
                <a:close/>
              </a:path>
            </a:pathLst>
          </a:custGeom>
          <a:solidFill>
            <a:srgbClr val="C8D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07" name="Rectangle 2">
            <a:extLst>
              <a:ext uri="{FF2B5EF4-FFF2-40B4-BE49-F238E27FC236}">
                <a16:creationId xmlns:a16="http://schemas.microsoft.com/office/drawing/2014/main" id="{2D038465-FE3E-0741-A0BE-0F6264F6D951}"/>
              </a:ext>
            </a:extLst>
          </p:cNvPr>
          <p:cNvSpPr>
            <a:spLocks noGrp="1" noChangeArrowheads="1"/>
          </p:cNvSpPr>
          <p:nvPr>
            <p:ph type="title"/>
          </p:nvPr>
        </p:nvSpPr>
        <p:spPr>
          <a:xfrm>
            <a:off x="603250" y="222250"/>
            <a:ext cx="7639050" cy="609600"/>
          </a:xfrm>
        </p:spPr>
        <p:txBody>
          <a:bodyPr/>
          <a:lstStyle/>
          <a:p>
            <a:r>
              <a:rPr lang="en-US" altLang="ja-JP" sz="4800">
                <a:latin typeface="Times" pitchFamily="2" charset="0"/>
                <a:ea typeface="ＭＳ Ｐゴシック" panose="020B0600070205080204" pitchFamily="34" charset="-128"/>
              </a:rPr>
              <a:t>“…no longer strictly valid…”</a:t>
            </a:r>
            <a:endParaRPr lang="en-US" altLang="en-US" sz="4800">
              <a:latin typeface="Times" pitchFamily="2" charset="0"/>
              <a:ea typeface="ＭＳ Ｐゴシック" panose="020B0600070205080204" pitchFamily="34" charset="-128"/>
            </a:endParaRPr>
          </a:p>
        </p:txBody>
      </p:sp>
      <p:sp>
        <p:nvSpPr>
          <p:cNvPr id="21508" name="Rectangle 7">
            <a:extLst>
              <a:ext uri="{FF2B5EF4-FFF2-40B4-BE49-F238E27FC236}">
                <a16:creationId xmlns:a16="http://schemas.microsoft.com/office/drawing/2014/main" id="{E8349132-396C-4748-9072-567D7A3DFF45}"/>
              </a:ext>
            </a:extLst>
          </p:cNvPr>
          <p:cNvSpPr>
            <a:spLocks noChangeArrowheads="1"/>
          </p:cNvSpPr>
          <p:nvPr/>
        </p:nvSpPr>
        <p:spPr bwMode="auto">
          <a:xfrm>
            <a:off x="4197350" y="12954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If it is really possible to observe the motion discussed here …</a:t>
            </a:r>
            <a:r>
              <a:rPr lang="ja-JP" altLang="en-US" sz="1800">
                <a:latin typeface="Times" pitchFamily="2" charset="0"/>
              </a:rPr>
              <a:t>”</a:t>
            </a:r>
            <a:endParaRPr lang="en-US" altLang="en-US" sz="1800">
              <a:latin typeface="Times" pitchFamily="2" charset="0"/>
            </a:endParaRPr>
          </a:p>
        </p:txBody>
      </p:sp>
      <p:grpSp>
        <p:nvGrpSpPr>
          <p:cNvPr id="2" name="Group 16">
            <a:extLst>
              <a:ext uri="{FF2B5EF4-FFF2-40B4-BE49-F238E27FC236}">
                <a16:creationId xmlns:a16="http://schemas.microsoft.com/office/drawing/2014/main" id="{9FC1073A-49C4-7444-ABE0-3597B28A32A8}"/>
              </a:ext>
            </a:extLst>
          </p:cNvPr>
          <p:cNvGrpSpPr>
            <a:grpSpLocks/>
          </p:cNvGrpSpPr>
          <p:nvPr/>
        </p:nvGrpSpPr>
        <p:grpSpPr bwMode="auto">
          <a:xfrm>
            <a:off x="4222750" y="2832100"/>
            <a:ext cx="4451350" cy="2227263"/>
            <a:chOff x="4222750" y="2832100"/>
            <a:chExt cx="4451350" cy="2227481"/>
          </a:xfrm>
        </p:grpSpPr>
        <p:sp>
          <p:nvSpPr>
            <p:cNvPr id="16" name="Freeform 15">
              <a:extLst>
                <a:ext uri="{FF2B5EF4-FFF2-40B4-BE49-F238E27FC236}">
                  <a16:creationId xmlns:a16="http://schemas.microsoft.com/office/drawing/2014/main" id="{283EBAA0-FB53-6841-AB69-9F85185B1998}"/>
                </a:ext>
              </a:extLst>
            </p:cNvPr>
            <p:cNvSpPr/>
            <p:nvPr/>
          </p:nvSpPr>
          <p:spPr>
            <a:xfrm>
              <a:off x="4330700" y="2971814"/>
              <a:ext cx="3968750" cy="508050"/>
            </a:xfrm>
            <a:custGeom>
              <a:avLst/>
              <a:gdLst>
                <a:gd name="connsiteX0" fmla="*/ 927100 w 3968750"/>
                <a:gd name="connsiteY0" fmla="*/ 0 h 508000"/>
                <a:gd name="connsiteX1" fmla="*/ 3968750 w 3968750"/>
                <a:gd name="connsiteY1" fmla="*/ 38100 h 508000"/>
                <a:gd name="connsiteX2" fmla="*/ 3263900 w 3968750"/>
                <a:gd name="connsiteY2" fmla="*/ 508000 h 508000"/>
                <a:gd name="connsiteX3" fmla="*/ 0 w 3968750"/>
                <a:gd name="connsiteY3" fmla="*/ 495300 h 508000"/>
                <a:gd name="connsiteX4" fmla="*/ 927100 w 3968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8750" h="508000">
                  <a:moveTo>
                    <a:pt x="927100" y="0"/>
                  </a:moveTo>
                  <a:lnTo>
                    <a:pt x="3968750" y="38100"/>
                  </a:lnTo>
                  <a:lnTo>
                    <a:pt x="3263900" y="508000"/>
                  </a:lnTo>
                  <a:lnTo>
                    <a:pt x="0" y="495300"/>
                  </a:lnTo>
                  <a:lnTo>
                    <a:pt x="927100" y="0"/>
                  </a:lnTo>
                  <a:close/>
                </a:path>
              </a:pathLst>
            </a:custGeom>
            <a:solidFill>
              <a:srgbClr val="FFCE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13" name="Rectangle 7">
              <a:extLst>
                <a:ext uri="{FF2B5EF4-FFF2-40B4-BE49-F238E27FC236}">
                  <a16:creationId xmlns:a16="http://schemas.microsoft.com/office/drawing/2014/main" id="{65161768-F606-E94D-8EBB-D6D183866E6F}"/>
                </a:ext>
              </a:extLst>
            </p:cNvPr>
            <p:cNvSpPr>
              <a:spLocks noChangeArrowheads="1"/>
            </p:cNvSpPr>
            <p:nvPr/>
          </p:nvSpPr>
          <p:spPr bwMode="auto">
            <a:xfrm>
              <a:off x="4222750" y="2832100"/>
              <a:ext cx="44513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 then </a:t>
              </a:r>
              <a:r>
                <a:rPr lang="en-US" altLang="ja-JP" sz="2000">
                  <a:latin typeface="Times" pitchFamily="2" charset="0"/>
                </a:rPr>
                <a:t>classical thermodynamics can no longer be viewed as strictly valid</a:t>
              </a:r>
              <a:r>
                <a:rPr lang="en-US" altLang="ja-JP" sz="1800">
                  <a:latin typeface="Times" pitchFamily="2" charset="0"/>
                </a:rPr>
                <a:t> even for microscopically distinguishable spaces....</a:t>
              </a:r>
              <a:r>
                <a:rPr lang="ja-JP" altLang="en-US" sz="1800">
                  <a:latin typeface="Times" pitchFamily="2" charset="0"/>
                </a:rPr>
                <a:t>”</a:t>
              </a:r>
              <a:endParaRPr lang="en-US" altLang="en-US" sz="1800">
                <a:latin typeface="Times" pitchFamily="2" charset="0"/>
              </a:endParaRPr>
            </a:p>
          </p:txBody>
        </p:sp>
        <p:sp>
          <p:nvSpPr>
            <p:cNvPr id="21514" name="Rectangle 7">
              <a:extLst>
                <a:ext uri="{FF2B5EF4-FFF2-40B4-BE49-F238E27FC236}">
                  <a16:creationId xmlns:a16="http://schemas.microsoft.com/office/drawing/2014/main" id="{D37BCD11-8531-CA41-8C08-583C23565B1A}"/>
                </a:ext>
              </a:extLst>
            </p:cNvPr>
            <p:cNvSpPr>
              <a:spLocks noChangeArrowheads="1"/>
            </p:cNvSpPr>
            <p:nvPr/>
          </p:nvSpPr>
          <p:spPr bwMode="auto">
            <a:xfrm>
              <a:off x="4305300" y="4413250"/>
              <a:ext cx="3943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 … and an exact determination of the real size of atoms becomes possible.</a:t>
              </a:r>
              <a:r>
                <a:rPr lang="ja-JP" altLang="en-US" sz="1800">
                  <a:latin typeface="Times" pitchFamily="2" charset="0"/>
                </a:rPr>
                <a:t>”</a:t>
              </a:r>
              <a:endParaRPr lang="en-US" altLang="en-US" sz="1800">
                <a:latin typeface="Times" pitchFamily="2" charset="0"/>
              </a:endParaRPr>
            </a:p>
          </p:txBody>
        </p:sp>
      </p:grpSp>
      <p:pic>
        <p:nvPicPr>
          <p:cNvPr id="21510" name="Picture 13" descr="Einstein_1905.jpg">
            <a:extLst>
              <a:ext uri="{FF2B5EF4-FFF2-40B4-BE49-F238E27FC236}">
                <a16:creationId xmlns:a16="http://schemas.microsoft.com/office/drawing/2014/main" id="{4F6FE239-E40E-FB40-8ECB-A897FFD11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2446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descr="brownian.gif">
            <a:extLst>
              <a:ext uri="{FF2B5EF4-FFF2-40B4-BE49-F238E27FC236}">
                <a16:creationId xmlns:a16="http://schemas.microsoft.com/office/drawing/2014/main" id="{0C33A062-5744-5947-B4BF-ACC8AFB201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1227138"/>
            <a:ext cx="1450975"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1589C89-64FC-AE42-BC7D-1B453137A620}"/>
              </a:ext>
            </a:extLst>
          </p:cNvPr>
          <p:cNvSpPr/>
          <p:nvPr/>
        </p:nvSpPr>
        <p:spPr>
          <a:xfrm>
            <a:off x="457200" y="176213"/>
            <a:ext cx="7154863" cy="877887"/>
          </a:xfrm>
          <a:custGeom>
            <a:avLst/>
            <a:gdLst>
              <a:gd name="connsiteX0" fmla="*/ 119816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1198165 w 6518020"/>
              <a:gd name="connsiteY4" fmla="*/ 0 h 878590"/>
              <a:gd name="connsiteX0" fmla="*/ 46907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469075 w 6518020"/>
              <a:gd name="connsiteY4" fmla="*/ 0 h 878590"/>
              <a:gd name="connsiteX0" fmla="*/ 469075 w 6214485"/>
              <a:gd name="connsiteY0" fmla="*/ 0 h 878590"/>
              <a:gd name="connsiteX1" fmla="*/ 6214485 w 6214485"/>
              <a:gd name="connsiteY1" fmla="*/ 231628 h 878590"/>
              <a:gd name="connsiteX2" fmla="*/ 5984901 w 6214485"/>
              <a:gd name="connsiteY2" fmla="*/ 726834 h 878590"/>
              <a:gd name="connsiteX3" fmla="*/ 0 w 6214485"/>
              <a:gd name="connsiteY3" fmla="*/ 878590 h 878590"/>
              <a:gd name="connsiteX4" fmla="*/ 469075 w 6214485"/>
              <a:gd name="connsiteY4" fmla="*/ 0 h 87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85" h="878590">
                <a:moveTo>
                  <a:pt x="469075" y="0"/>
                </a:moveTo>
                <a:lnTo>
                  <a:pt x="6214485" y="231628"/>
                </a:lnTo>
                <a:lnTo>
                  <a:pt x="5984901" y="726834"/>
                </a:lnTo>
                <a:lnTo>
                  <a:pt x="0" y="878590"/>
                </a:lnTo>
                <a:lnTo>
                  <a:pt x="469075"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a:extLst>
              <a:ext uri="{FF2B5EF4-FFF2-40B4-BE49-F238E27FC236}">
                <a16:creationId xmlns:a16="http://schemas.microsoft.com/office/drawing/2014/main" id="{88F54D36-C84B-DF4E-9E9F-9D4B59590A35}"/>
              </a:ext>
            </a:extLst>
          </p:cNvPr>
          <p:cNvSpPr>
            <a:spLocks noGrp="1"/>
          </p:cNvSpPr>
          <p:nvPr>
            <p:ph type="title"/>
          </p:nvPr>
        </p:nvSpPr>
        <p:spPr>
          <a:xfrm>
            <a:off x="457200" y="274638"/>
            <a:ext cx="8229600" cy="846137"/>
          </a:xfrm>
        </p:spPr>
        <p:txBody>
          <a:bodyPr>
            <a:normAutofit fontScale="90000"/>
          </a:bodyPr>
          <a:lstStyle/>
          <a:p>
            <a:pPr algn="l" eaLnBrk="1" hangingPunct="1"/>
            <a:r>
              <a:rPr lang="en-US" altLang="en-US" sz="3600">
                <a:latin typeface="Times" pitchFamily="2" charset="0"/>
                <a:ea typeface="ＭＳ Ｐゴシック" panose="020B0600070205080204" pitchFamily="34" charset="-128"/>
              </a:rPr>
              <a:t>Maxwell’s demon lives</a:t>
            </a:r>
            <a:br>
              <a:rPr lang="en-US" altLang="en-US" sz="4000">
                <a:latin typeface="Times" pitchFamily="2" charset="0"/>
                <a:ea typeface="ＭＳ Ｐゴシック" panose="020B0600070205080204" pitchFamily="34" charset="-128"/>
              </a:rPr>
            </a:br>
            <a:r>
              <a:rPr lang="en-US" altLang="en-US" sz="2200">
                <a:latin typeface="Times" pitchFamily="2" charset="0"/>
                <a:ea typeface="ＭＳ Ｐゴシック" panose="020B0600070205080204" pitchFamily="34" charset="-128"/>
              </a:rPr>
              <a:t>in the details of Brownian motion and other fluctuations</a:t>
            </a:r>
          </a:p>
        </p:txBody>
      </p:sp>
      <p:sp>
        <p:nvSpPr>
          <p:cNvPr id="23555" name="Content Placeholder 2">
            <a:extLst>
              <a:ext uri="{FF2B5EF4-FFF2-40B4-BE49-F238E27FC236}">
                <a16:creationId xmlns:a16="http://schemas.microsoft.com/office/drawing/2014/main" id="{539AA12B-CCDA-0741-83DD-A0B8AB954A4C}"/>
              </a:ext>
            </a:extLst>
          </p:cNvPr>
          <p:cNvSpPr>
            <a:spLocks noGrp="1"/>
          </p:cNvSpPr>
          <p:nvPr>
            <p:ph idx="1"/>
          </p:nvPr>
        </p:nvSpPr>
        <p:spPr/>
        <p:txBody>
          <a:bodyPr/>
          <a:lstStyle/>
          <a:p>
            <a:pPr eaLnBrk="1" hangingPunct="1"/>
            <a:r>
              <a:rPr lang="en-US" altLang="en-US">
                <a:latin typeface="Times" pitchFamily="2" charset="0"/>
                <a:ea typeface="ＭＳ Ｐゴシック" panose="020B0600070205080204" pitchFamily="34" charset="-128"/>
              </a:rPr>
              <a:t> </a:t>
            </a:r>
          </a:p>
        </p:txBody>
      </p:sp>
      <p:pic>
        <p:nvPicPr>
          <p:cNvPr id="23556" name="Picture 3" descr="brownian.gif">
            <a:extLst>
              <a:ext uri="{FF2B5EF4-FFF2-40B4-BE49-F238E27FC236}">
                <a16:creationId xmlns:a16="http://schemas.microsoft.com/office/drawing/2014/main" id="{78857661-CBC5-3A43-8C0F-4E77B60DFF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23988"/>
            <a:ext cx="23749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Poincare_3.jpeg">
            <a:extLst>
              <a:ext uri="{FF2B5EF4-FFF2-40B4-BE49-F238E27FC236}">
                <a16:creationId xmlns:a16="http://schemas.microsoft.com/office/drawing/2014/main" id="{A985371C-923D-C74E-A0FA-E195471E50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6313" y="1384300"/>
            <a:ext cx="11112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a:extLst>
              <a:ext uri="{FF2B5EF4-FFF2-40B4-BE49-F238E27FC236}">
                <a16:creationId xmlns:a16="http://schemas.microsoft.com/office/drawing/2014/main" id="{04154A10-D010-DA43-ACA3-B93946F59CCE}"/>
              </a:ext>
            </a:extLst>
          </p:cNvPr>
          <p:cNvGrpSpPr>
            <a:grpSpLocks/>
          </p:cNvGrpSpPr>
          <p:nvPr/>
        </p:nvGrpSpPr>
        <p:grpSpPr bwMode="auto">
          <a:xfrm>
            <a:off x="222250" y="4729163"/>
            <a:ext cx="8159750" cy="1509712"/>
            <a:chOff x="222010" y="4345031"/>
            <a:chExt cx="8159208" cy="1510387"/>
          </a:xfrm>
        </p:grpSpPr>
        <p:sp>
          <p:nvSpPr>
            <p:cNvPr id="11" name="Freeform 10">
              <a:extLst>
                <a:ext uri="{FF2B5EF4-FFF2-40B4-BE49-F238E27FC236}">
                  <a16:creationId xmlns:a16="http://schemas.microsoft.com/office/drawing/2014/main" id="{4E0AAB56-4911-9D41-BCA7-3B15CA8324A7}"/>
                </a:ext>
              </a:extLst>
            </p:cNvPr>
            <p:cNvSpPr/>
            <p:nvPr/>
          </p:nvSpPr>
          <p:spPr>
            <a:xfrm>
              <a:off x="222010" y="4492734"/>
              <a:ext cx="7154388" cy="439935"/>
            </a:xfrm>
            <a:custGeom>
              <a:avLst/>
              <a:gdLst>
                <a:gd name="connsiteX0" fmla="*/ 119816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1198165 w 6518020"/>
                <a:gd name="connsiteY4" fmla="*/ 0 h 878590"/>
                <a:gd name="connsiteX0" fmla="*/ 469075 w 6518020"/>
                <a:gd name="connsiteY0" fmla="*/ 0 h 878590"/>
                <a:gd name="connsiteX1" fmla="*/ 6214485 w 6518020"/>
                <a:gd name="connsiteY1" fmla="*/ 231628 h 878590"/>
                <a:gd name="connsiteX2" fmla="*/ 6518020 w 6518020"/>
                <a:gd name="connsiteY2" fmla="*/ 726834 h 878590"/>
                <a:gd name="connsiteX3" fmla="*/ 0 w 6518020"/>
                <a:gd name="connsiteY3" fmla="*/ 878590 h 878590"/>
                <a:gd name="connsiteX4" fmla="*/ 469075 w 6518020"/>
                <a:gd name="connsiteY4" fmla="*/ 0 h 878590"/>
                <a:gd name="connsiteX0" fmla="*/ 469075 w 6214485"/>
                <a:gd name="connsiteY0" fmla="*/ 0 h 878590"/>
                <a:gd name="connsiteX1" fmla="*/ 6214485 w 6214485"/>
                <a:gd name="connsiteY1" fmla="*/ 231628 h 878590"/>
                <a:gd name="connsiteX2" fmla="*/ 5984901 w 6214485"/>
                <a:gd name="connsiteY2" fmla="*/ 726834 h 878590"/>
                <a:gd name="connsiteX3" fmla="*/ 0 w 6214485"/>
                <a:gd name="connsiteY3" fmla="*/ 878590 h 878590"/>
                <a:gd name="connsiteX4" fmla="*/ 469075 w 6214485"/>
                <a:gd name="connsiteY4" fmla="*/ 0 h 87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4485" h="878590">
                  <a:moveTo>
                    <a:pt x="469075" y="0"/>
                  </a:moveTo>
                  <a:lnTo>
                    <a:pt x="6214485" y="231628"/>
                  </a:lnTo>
                  <a:lnTo>
                    <a:pt x="5984901" y="726834"/>
                  </a:lnTo>
                  <a:lnTo>
                    <a:pt x="0" y="878590"/>
                  </a:lnTo>
                  <a:lnTo>
                    <a:pt x="469075"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2" name="TextBox 7">
              <a:extLst>
                <a:ext uri="{FF2B5EF4-FFF2-40B4-BE49-F238E27FC236}">
                  <a16:creationId xmlns:a16="http://schemas.microsoft.com/office/drawing/2014/main" id="{CEF5E4C2-F23A-F141-B515-CE15951D1E63}"/>
                </a:ext>
              </a:extLst>
            </p:cNvPr>
            <p:cNvSpPr txBox="1">
              <a:spLocks noChangeArrowheads="1"/>
            </p:cNvSpPr>
            <p:nvPr/>
          </p:nvSpPr>
          <p:spPr bwMode="auto">
            <a:xfrm>
              <a:off x="343209" y="4345031"/>
              <a:ext cx="4721037" cy="144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Could these</a:t>
              </a:r>
              <a:r>
                <a:rPr lang="en-US" altLang="en-US">
                  <a:latin typeface="Times" pitchFamily="2" charset="0"/>
                </a:rPr>
                <a:t> momentary, miniature</a:t>
              </a:r>
              <a:r>
                <a:rPr lang="en-US" altLang="en-US" sz="1800">
                  <a:latin typeface="Times" pitchFamily="2" charset="0"/>
                </a:rPr>
                <a:t> </a:t>
              </a:r>
              <a:r>
                <a:rPr lang="en-US" altLang="en-US" sz="2000">
                  <a:latin typeface="Times" pitchFamily="2" charset="0"/>
                </a:rPr>
                <a:t>violations of the second law be accumulated to large-scale violations? A </a:t>
              </a:r>
              <a:r>
                <a:rPr lang="en-US" altLang="en-US" sz="2000" i="1">
                  <a:latin typeface="Times" pitchFamily="2" charset="0"/>
                </a:rPr>
                <a:t>real </a:t>
              </a:r>
              <a:r>
                <a:rPr lang="en-US" altLang="en-US" sz="2000">
                  <a:latin typeface="Times" pitchFamily="2" charset="0"/>
                </a:rPr>
                <a:t>Maxwell</a:t>
              </a:r>
              <a:r>
                <a:rPr lang="ja-JP" altLang="en-US" sz="2000">
                  <a:latin typeface="Times" pitchFamily="2" charset="0"/>
                </a:rPr>
                <a:t>’</a:t>
              </a:r>
              <a:r>
                <a:rPr lang="en-US" altLang="ja-JP" sz="2000">
                  <a:latin typeface="Times" pitchFamily="2" charset="0"/>
                </a:rPr>
                <a:t>s demon?</a:t>
              </a:r>
              <a:endParaRPr lang="en-US" altLang="en-US" sz="2000">
                <a:latin typeface="Times" pitchFamily="2" charset="0"/>
              </a:endParaRPr>
            </a:p>
          </p:txBody>
        </p:sp>
        <p:sp>
          <p:nvSpPr>
            <p:cNvPr id="23563" name="TextBox 8">
              <a:extLst>
                <a:ext uri="{FF2B5EF4-FFF2-40B4-BE49-F238E27FC236}">
                  <a16:creationId xmlns:a16="http://schemas.microsoft.com/office/drawing/2014/main" id="{9C0AD47C-CCB2-A244-BB2E-60F59E6BEBFA}"/>
                </a:ext>
              </a:extLst>
            </p:cNvPr>
            <p:cNvSpPr txBox="1">
              <a:spLocks noChangeArrowheads="1"/>
            </p:cNvSpPr>
            <p:nvPr/>
          </p:nvSpPr>
          <p:spPr bwMode="auto">
            <a:xfrm>
              <a:off x="5549453" y="4932088"/>
              <a:ext cx="2831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Guoy (1888), Svedberg (1907) designed mini-machines with that purpose.</a:t>
              </a:r>
            </a:p>
          </p:txBody>
        </p:sp>
      </p:grpSp>
      <p:sp>
        <p:nvSpPr>
          <p:cNvPr id="23559" name="Slide Number Placeholder 11">
            <a:extLst>
              <a:ext uri="{FF2B5EF4-FFF2-40B4-BE49-F238E27FC236}">
                <a16:creationId xmlns:a16="http://schemas.microsoft.com/office/drawing/2014/main" id="{59198C0F-D24D-CC40-99EC-D98A562901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238AA2-E552-934D-80C2-77BB4355EFCC}" type="slidenum">
              <a:rPr lang="en-US" altLang="en-US" sz="1200">
                <a:solidFill>
                  <a:srgbClr val="898989"/>
                </a:solidFill>
                <a:latin typeface="Calibri" panose="020F0502020204030204" pitchFamily="34" charset="0"/>
              </a:rPr>
              <a:pPr eaLnBrk="1" hangingPunct="1"/>
              <a:t>8</a:t>
            </a:fld>
            <a:endParaRPr lang="en-US" altLang="en-US" sz="1200">
              <a:solidFill>
                <a:srgbClr val="898989"/>
              </a:solidFill>
              <a:latin typeface="Calibri" panose="020F0502020204030204" pitchFamily="34" charset="0"/>
            </a:endParaRPr>
          </a:p>
        </p:txBody>
      </p:sp>
      <p:sp>
        <p:nvSpPr>
          <p:cNvPr id="23560" name="TextBox 13">
            <a:extLst>
              <a:ext uri="{FF2B5EF4-FFF2-40B4-BE49-F238E27FC236}">
                <a16:creationId xmlns:a16="http://schemas.microsoft.com/office/drawing/2014/main" id="{A97A979F-500B-B941-8567-B0A3FF9616F6}"/>
              </a:ext>
            </a:extLst>
          </p:cNvPr>
          <p:cNvSpPr txBox="1">
            <a:spLocks noChangeArrowheads="1"/>
          </p:cNvSpPr>
          <p:nvPr/>
        </p:nvSpPr>
        <p:spPr bwMode="auto">
          <a:xfrm>
            <a:off x="3016250" y="1377950"/>
            <a:ext cx="42037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800">
                <a:latin typeface="Times" pitchFamily="2" charset="0"/>
              </a:rPr>
              <a:t>“</a:t>
            </a:r>
            <a:r>
              <a:rPr lang="en-US" altLang="ja-JP" sz="1800">
                <a:latin typeface="Times" pitchFamily="2" charset="0"/>
              </a:rPr>
              <a:t>[…] we see under our eyes now motion transformed into heat by friction, now heat changed inversely into motion, and that without loss since the movement lasts forever. This is the contrary of the principle of Carnot.</a:t>
            </a:r>
          </a:p>
          <a:p>
            <a:pPr eaLnBrk="1" hangingPunct="1"/>
            <a:r>
              <a:rPr lang="en-US" altLang="en-US" sz="1800">
                <a:latin typeface="Times" pitchFamily="2" charset="0"/>
              </a:rPr>
              <a:t>   If this be so, to see the world return backward, we no longer have need of the infinitely keen eye of Maxwell's demon; our microscope suffices.</a:t>
            </a:r>
            <a:r>
              <a:rPr lang="ja-JP" altLang="en-US" sz="1800">
                <a:latin typeface="Times" pitchFamily="2" charset="0"/>
              </a:rPr>
              <a:t>”</a:t>
            </a:r>
            <a:endParaRPr lang="en-US" altLang="ja-JP" sz="1800">
              <a:latin typeface="Times" pitchFamily="2" charset="0"/>
            </a:endParaRPr>
          </a:p>
          <a:p>
            <a:pPr algn="r" eaLnBrk="1" hangingPunct="1"/>
            <a:r>
              <a:rPr lang="en-US" altLang="en-US" sz="1600">
                <a:latin typeface="Times" pitchFamily="2" charset="0"/>
              </a:rPr>
              <a:t>Poincaré, 1904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A8FE9DD9-91C3-8645-9E21-97972AEA58A7}"/>
              </a:ext>
            </a:extLst>
          </p:cNvPr>
          <p:cNvSpPr/>
          <p:nvPr/>
        </p:nvSpPr>
        <p:spPr>
          <a:xfrm>
            <a:off x="6573838" y="1317625"/>
            <a:ext cx="1644650" cy="2817813"/>
          </a:xfrm>
          <a:custGeom>
            <a:avLst/>
            <a:gdLst>
              <a:gd name="connsiteX0" fmla="*/ 95082 w 1643560"/>
              <a:gd name="connsiteY0" fmla="*/ 0 h 2818589"/>
              <a:gd name="connsiteX1" fmla="*/ 162997 w 1643560"/>
              <a:gd name="connsiteY1" fmla="*/ 0 h 2818589"/>
              <a:gd name="connsiteX2" fmla="*/ 1643560 w 1643560"/>
              <a:gd name="connsiteY2" fmla="*/ 95085 h 2818589"/>
              <a:gd name="connsiteX3" fmla="*/ 1480562 w 1643560"/>
              <a:gd name="connsiteY3" fmla="*/ 2818589 h 2818589"/>
              <a:gd name="connsiteX4" fmla="*/ 0 w 1643560"/>
              <a:gd name="connsiteY4" fmla="*/ 2757463 h 2818589"/>
              <a:gd name="connsiteX5" fmla="*/ 95082 w 1643560"/>
              <a:gd name="connsiteY5" fmla="*/ 0 h 28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3560" h="2818589">
                <a:moveTo>
                  <a:pt x="95082" y="0"/>
                </a:moveTo>
                <a:lnTo>
                  <a:pt x="162997" y="0"/>
                </a:lnTo>
                <a:lnTo>
                  <a:pt x="1643560" y="95085"/>
                </a:lnTo>
                <a:lnTo>
                  <a:pt x="1480562" y="2818589"/>
                </a:lnTo>
                <a:lnTo>
                  <a:pt x="0" y="2757463"/>
                </a:lnTo>
                <a:lnTo>
                  <a:pt x="95082"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30">
            <a:extLst>
              <a:ext uri="{FF2B5EF4-FFF2-40B4-BE49-F238E27FC236}">
                <a16:creationId xmlns:a16="http://schemas.microsoft.com/office/drawing/2014/main" id="{1665A76C-394F-FB4C-BF7C-C126EA68EAC3}"/>
              </a:ext>
            </a:extLst>
          </p:cNvPr>
          <p:cNvGrpSpPr>
            <a:grpSpLocks/>
          </p:cNvGrpSpPr>
          <p:nvPr/>
        </p:nvGrpSpPr>
        <p:grpSpPr bwMode="auto">
          <a:xfrm>
            <a:off x="536575" y="1609725"/>
            <a:ext cx="5373688" cy="3762375"/>
            <a:chOff x="536539" y="1609653"/>
            <a:chExt cx="5373820" cy="3762645"/>
          </a:xfrm>
        </p:grpSpPr>
        <p:grpSp>
          <p:nvGrpSpPr>
            <p:cNvPr id="24594" name="Group 27">
              <a:extLst>
                <a:ext uri="{FF2B5EF4-FFF2-40B4-BE49-F238E27FC236}">
                  <a16:creationId xmlns:a16="http://schemas.microsoft.com/office/drawing/2014/main" id="{7B194AAB-525E-F94B-B028-71AC8944AE30}"/>
                </a:ext>
              </a:extLst>
            </p:cNvPr>
            <p:cNvGrpSpPr>
              <a:grpSpLocks/>
            </p:cNvGrpSpPr>
            <p:nvPr/>
          </p:nvGrpSpPr>
          <p:grpSpPr bwMode="auto">
            <a:xfrm>
              <a:off x="536539" y="1609653"/>
              <a:ext cx="5141213" cy="3762645"/>
              <a:chOff x="536539" y="1609653"/>
              <a:chExt cx="5141213" cy="3762645"/>
            </a:xfrm>
          </p:grpSpPr>
          <p:sp>
            <p:nvSpPr>
              <p:cNvPr id="23" name="Oval 22">
                <a:extLst>
                  <a:ext uri="{FF2B5EF4-FFF2-40B4-BE49-F238E27FC236}">
                    <a16:creationId xmlns:a16="http://schemas.microsoft.com/office/drawing/2014/main" id="{C780CA59-CED1-734F-ABF3-86054FD8B055}"/>
                  </a:ext>
                </a:extLst>
              </p:cNvPr>
              <p:cNvSpPr/>
              <p:nvPr/>
            </p:nvSpPr>
            <p:spPr>
              <a:xfrm>
                <a:off x="536539" y="1609653"/>
                <a:ext cx="3762467" cy="3762645"/>
              </a:xfrm>
              <a:prstGeom prst="ellipse">
                <a:avLst/>
              </a:prstGeom>
              <a:noFill/>
              <a:ln w="127000">
                <a:solidFill>
                  <a:srgbClr val="FFC8C8">
                    <a:alpha val="5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reeform 23">
                <a:extLst>
                  <a:ext uri="{FF2B5EF4-FFF2-40B4-BE49-F238E27FC236}">
                    <a16:creationId xmlns:a16="http://schemas.microsoft.com/office/drawing/2014/main" id="{9BB26F8B-D0EF-8146-A451-E54115CFDF7D}"/>
                  </a:ext>
                </a:extLst>
              </p:cNvPr>
              <p:cNvSpPr/>
              <p:nvPr/>
            </p:nvSpPr>
            <p:spPr>
              <a:xfrm>
                <a:off x="4583176" y="3436997"/>
                <a:ext cx="1093814" cy="890651"/>
              </a:xfrm>
              <a:custGeom>
                <a:avLst/>
                <a:gdLst>
                  <a:gd name="connsiteX0" fmla="*/ 278454 w 1093442"/>
                  <a:gd name="connsiteY0" fmla="*/ 0 h 890546"/>
                  <a:gd name="connsiteX1" fmla="*/ 1093442 w 1093442"/>
                  <a:gd name="connsiteY1" fmla="*/ 142627 h 890546"/>
                  <a:gd name="connsiteX2" fmla="*/ 896487 w 1093442"/>
                  <a:gd name="connsiteY2" fmla="*/ 876139 h 890546"/>
                  <a:gd name="connsiteX3" fmla="*/ 855738 w 1093442"/>
                  <a:gd name="connsiteY3" fmla="*/ 855764 h 890546"/>
                  <a:gd name="connsiteX4" fmla="*/ 0 w 1093442"/>
                  <a:gd name="connsiteY4" fmla="*/ 522967 h 890546"/>
                  <a:gd name="connsiteX5" fmla="*/ 278454 w 1093442"/>
                  <a:gd name="connsiteY5" fmla="*/ 0 h 89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42" h="890546">
                    <a:moveTo>
                      <a:pt x="278454" y="0"/>
                    </a:moveTo>
                    <a:lnTo>
                      <a:pt x="1093442" y="142627"/>
                    </a:lnTo>
                    <a:cubicBezTo>
                      <a:pt x="1027790" y="387131"/>
                      <a:pt x="976542" y="635965"/>
                      <a:pt x="896487" y="876139"/>
                    </a:cubicBezTo>
                    <a:cubicBezTo>
                      <a:pt x="891685" y="890546"/>
                      <a:pt x="855738" y="855764"/>
                      <a:pt x="855738" y="855764"/>
                    </a:cubicBezTo>
                    <a:lnTo>
                      <a:pt x="0" y="522967"/>
                    </a:lnTo>
                    <a:lnTo>
                      <a:pt x="278454" y="0"/>
                    </a:lnTo>
                    <a:close/>
                  </a:path>
                </a:pathLst>
              </a:custGeom>
              <a:solidFill>
                <a:srgbClr val="FFC8C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BDEB07E4-3E6B-2949-8737-AA3356186D3D}"/>
                  </a:ext>
                </a:extLst>
              </p:cNvPr>
              <p:cNvCxnSpPr/>
              <p:nvPr/>
            </p:nvCxnSpPr>
            <p:spPr>
              <a:xfrm flipV="1">
                <a:off x="4237093" y="3911693"/>
                <a:ext cx="573101" cy="82556"/>
              </a:xfrm>
              <a:prstGeom prst="line">
                <a:avLst/>
              </a:prstGeom>
              <a:ln w="63500">
                <a:solidFill>
                  <a:srgbClr val="FFC8C8">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24595" name="TextBox 9">
              <a:extLst>
                <a:ext uri="{FF2B5EF4-FFF2-40B4-BE49-F238E27FC236}">
                  <a16:creationId xmlns:a16="http://schemas.microsoft.com/office/drawing/2014/main" id="{8307D0EA-84B2-3244-BB80-610CE39B1413}"/>
                </a:ext>
              </a:extLst>
            </p:cNvPr>
            <p:cNvSpPr txBox="1">
              <a:spLocks noChangeArrowheads="1"/>
            </p:cNvSpPr>
            <p:nvPr/>
          </p:nvSpPr>
          <p:spPr bwMode="auto">
            <a:xfrm>
              <a:off x="4810125" y="3429000"/>
              <a:ext cx="11002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Casing heats</a:t>
              </a:r>
            </a:p>
          </p:txBody>
        </p:sp>
      </p:grpSp>
      <p:grpSp>
        <p:nvGrpSpPr>
          <p:cNvPr id="5" name="Group 28">
            <a:extLst>
              <a:ext uri="{FF2B5EF4-FFF2-40B4-BE49-F238E27FC236}">
                <a16:creationId xmlns:a16="http://schemas.microsoft.com/office/drawing/2014/main" id="{72AE361D-730A-254E-BFE2-DF882DABB710}"/>
              </a:ext>
            </a:extLst>
          </p:cNvPr>
          <p:cNvGrpSpPr>
            <a:grpSpLocks/>
          </p:cNvGrpSpPr>
          <p:nvPr/>
        </p:nvGrpSpPr>
        <p:grpSpPr bwMode="auto">
          <a:xfrm>
            <a:off x="1820863" y="1520825"/>
            <a:ext cx="3965575" cy="2554288"/>
            <a:chOff x="1820141" y="1521359"/>
            <a:chExt cx="3966277" cy="2553672"/>
          </a:xfrm>
        </p:grpSpPr>
        <p:grpSp>
          <p:nvGrpSpPr>
            <p:cNvPr id="24589" name="Group 16">
              <a:extLst>
                <a:ext uri="{FF2B5EF4-FFF2-40B4-BE49-F238E27FC236}">
                  <a16:creationId xmlns:a16="http://schemas.microsoft.com/office/drawing/2014/main" id="{F9E4F11B-C2DF-934B-93C4-51087E0AA618}"/>
                </a:ext>
              </a:extLst>
            </p:cNvPr>
            <p:cNvGrpSpPr>
              <a:grpSpLocks/>
            </p:cNvGrpSpPr>
            <p:nvPr/>
          </p:nvGrpSpPr>
          <p:grpSpPr bwMode="auto">
            <a:xfrm>
              <a:off x="1820141" y="1541734"/>
              <a:ext cx="3816862" cy="2533297"/>
              <a:chOff x="1820141" y="1541734"/>
              <a:chExt cx="3816862" cy="2533297"/>
            </a:xfrm>
          </p:grpSpPr>
          <p:sp>
            <p:nvSpPr>
              <p:cNvPr id="13" name="Freeform 12">
                <a:extLst>
                  <a:ext uri="{FF2B5EF4-FFF2-40B4-BE49-F238E27FC236}">
                    <a16:creationId xmlns:a16="http://schemas.microsoft.com/office/drawing/2014/main" id="{1CF98F72-0C26-3844-B6FC-DC3C2E7B9C8E}"/>
                  </a:ext>
                </a:extLst>
              </p:cNvPr>
              <p:cNvSpPr/>
              <p:nvPr/>
            </p:nvSpPr>
            <p:spPr>
              <a:xfrm>
                <a:off x="4590819" y="1541992"/>
                <a:ext cx="1046348" cy="699918"/>
              </a:xfrm>
              <a:custGeom>
                <a:avLst/>
                <a:gdLst>
                  <a:gd name="connsiteX0" fmla="*/ 271663 w 1045902"/>
                  <a:gd name="connsiteY0" fmla="*/ 0 h 699553"/>
                  <a:gd name="connsiteX1" fmla="*/ 1045902 w 1045902"/>
                  <a:gd name="connsiteY1" fmla="*/ 0 h 699553"/>
                  <a:gd name="connsiteX2" fmla="*/ 1032319 w 1045902"/>
                  <a:gd name="connsiteY2" fmla="*/ 699553 h 699553"/>
                  <a:gd name="connsiteX3" fmla="*/ 0 w 1045902"/>
                  <a:gd name="connsiteY3" fmla="*/ 658803 h 699553"/>
                  <a:gd name="connsiteX4" fmla="*/ 271663 w 1045902"/>
                  <a:gd name="connsiteY4" fmla="*/ 0 h 699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902" h="699553">
                    <a:moveTo>
                      <a:pt x="271663" y="0"/>
                    </a:moveTo>
                    <a:lnTo>
                      <a:pt x="1045902" y="0"/>
                    </a:lnTo>
                    <a:lnTo>
                      <a:pt x="1032319" y="699553"/>
                    </a:lnTo>
                    <a:lnTo>
                      <a:pt x="0" y="658803"/>
                    </a:lnTo>
                    <a:lnTo>
                      <a:pt x="271663" y="0"/>
                    </a:lnTo>
                    <a:close/>
                  </a:path>
                </a:pathLst>
              </a:custGeom>
              <a:solidFill>
                <a:srgbClr val="C8C8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AB08B6D9-680A-1046-969F-9D531A427F13}"/>
                  </a:ext>
                </a:extLst>
              </p:cNvPr>
              <p:cNvSpPr/>
              <p:nvPr/>
            </p:nvSpPr>
            <p:spPr>
              <a:xfrm>
                <a:off x="1820141" y="2886280"/>
                <a:ext cx="1189248" cy="1188751"/>
              </a:xfrm>
              <a:prstGeom prst="ellipse">
                <a:avLst/>
              </a:prstGeom>
              <a:solidFill>
                <a:srgbClr val="C8C8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310BDD1F-C8E6-9742-8694-0F6655AEF1A9}"/>
                  </a:ext>
                </a:extLst>
              </p:cNvPr>
              <p:cNvCxnSpPr/>
              <p:nvPr/>
            </p:nvCxnSpPr>
            <p:spPr>
              <a:xfrm flipV="1">
                <a:off x="2906183" y="2126051"/>
                <a:ext cx="1800544" cy="1025278"/>
              </a:xfrm>
              <a:prstGeom prst="line">
                <a:avLst/>
              </a:prstGeom>
              <a:ln w="63500">
                <a:solidFill>
                  <a:srgbClr val="C8C8FF">
                    <a:alpha val="50000"/>
                  </a:srgbClr>
                </a:solidFill>
              </a:ln>
              <a:effectLst/>
            </p:spPr>
            <p:style>
              <a:lnRef idx="2">
                <a:schemeClr val="accent1"/>
              </a:lnRef>
              <a:fillRef idx="0">
                <a:schemeClr val="accent1"/>
              </a:fillRef>
              <a:effectRef idx="1">
                <a:schemeClr val="accent1"/>
              </a:effectRef>
              <a:fontRef idx="minor">
                <a:schemeClr val="tx1"/>
              </a:fontRef>
            </p:style>
          </p:cxnSp>
        </p:grpSp>
        <p:sp>
          <p:nvSpPr>
            <p:cNvPr id="24590" name="TextBox 8">
              <a:extLst>
                <a:ext uri="{FF2B5EF4-FFF2-40B4-BE49-F238E27FC236}">
                  <a16:creationId xmlns:a16="http://schemas.microsoft.com/office/drawing/2014/main" id="{1494F5ED-CEAF-274E-9ED4-38A8BF4FFE18}"/>
                </a:ext>
              </a:extLst>
            </p:cNvPr>
            <p:cNvSpPr txBox="1">
              <a:spLocks noChangeArrowheads="1"/>
            </p:cNvSpPr>
            <p:nvPr/>
          </p:nvSpPr>
          <p:spPr bwMode="auto">
            <a:xfrm>
              <a:off x="4740517" y="1521359"/>
              <a:ext cx="1045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Colloid cools</a:t>
              </a:r>
            </a:p>
          </p:txBody>
        </p:sp>
      </p:grpSp>
      <p:sp>
        <p:nvSpPr>
          <p:cNvPr id="24580" name="Title 1">
            <a:extLst>
              <a:ext uri="{FF2B5EF4-FFF2-40B4-BE49-F238E27FC236}">
                <a16:creationId xmlns:a16="http://schemas.microsoft.com/office/drawing/2014/main" id="{2A2679BD-1DEC-0244-ADC9-A32AAEE37405}"/>
              </a:ext>
            </a:extLst>
          </p:cNvPr>
          <p:cNvSpPr>
            <a:spLocks noGrp="1"/>
          </p:cNvSpPr>
          <p:nvPr>
            <p:ph type="title"/>
          </p:nvPr>
        </p:nvSpPr>
        <p:spPr>
          <a:xfrm>
            <a:off x="457200" y="274638"/>
            <a:ext cx="8229600" cy="717550"/>
          </a:xfrm>
        </p:spPr>
        <p:txBody>
          <a:bodyPr/>
          <a:lstStyle/>
          <a:p>
            <a:pPr algn="l"/>
            <a:r>
              <a:rPr lang="en-US" altLang="en-US">
                <a:latin typeface="Times" pitchFamily="2" charset="0"/>
                <a:ea typeface="ＭＳ Ｐゴシック" panose="020B0600070205080204" pitchFamily="34" charset="-128"/>
              </a:rPr>
              <a:t>Svedberg</a:t>
            </a:r>
            <a:r>
              <a:rPr lang="en-US" altLang="ja-JP">
                <a:latin typeface="Times" pitchFamily="2" charset="0"/>
                <a:ea typeface="ＭＳ Ｐゴシック" panose="020B0600070205080204" pitchFamily="34" charset="-128"/>
              </a:rPr>
              <a:t>’s Proposal</a:t>
            </a:r>
            <a:endParaRPr lang="en-US" altLang="en-US">
              <a:latin typeface="Times" pitchFamily="2" charset="0"/>
              <a:ea typeface="ＭＳ Ｐゴシック" panose="020B0600070205080204" pitchFamily="34" charset="-128"/>
            </a:endParaRPr>
          </a:p>
        </p:txBody>
      </p:sp>
      <p:sp>
        <p:nvSpPr>
          <p:cNvPr id="24581" name="Content Placeholder 2">
            <a:extLst>
              <a:ext uri="{FF2B5EF4-FFF2-40B4-BE49-F238E27FC236}">
                <a16:creationId xmlns:a16="http://schemas.microsoft.com/office/drawing/2014/main" id="{E61AE5D6-153B-004D-BE38-8ABA45FF7FC4}"/>
              </a:ext>
            </a:extLst>
          </p:cNvPr>
          <p:cNvSpPr>
            <a:spLocks noGrp="1"/>
          </p:cNvSpPr>
          <p:nvPr>
            <p:ph idx="1"/>
          </p:nvPr>
        </p:nvSpPr>
        <p:spPr/>
        <p:txBody>
          <a:bodyPr/>
          <a:lstStyle/>
          <a:p>
            <a:r>
              <a:rPr lang="en-US" altLang="en-US">
                <a:latin typeface="Times" pitchFamily="2" charset="0"/>
                <a:ea typeface="ＭＳ Ｐゴシック" panose="020B0600070205080204" pitchFamily="34" charset="-128"/>
              </a:rPr>
              <a:t> </a:t>
            </a:r>
          </a:p>
        </p:txBody>
      </p:sp>
      <p:sp>
        <p:nvSpPr>
          <p:cNvPr id="24582" name="Slide Number Placeholder 3">
            <a:extLst>
              <a:ext uri="{FF2B5EF4-FFF2-40B4-BE49-F238E27FC236}">
                <a16:creationId xmlns:a16="http://schemas.microsoft.com/office/drawing/2014/main" id="{6A02ED0C-E0D8-314C-939D-9CD262C37D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2FF465-DE47-9E43-87DF-DD39C0BC2B07}" type="slidenum">
              <a:rPr lang="en-US" altLang="en-US" sz="1200">
                <a:solidFill>
                  <a:srgbClr val="898989"/>
                </a:solidFill>
                <a:latin typeface="Calibri" panose="020F0502020204030204" pitchFamily="34" charset="0"/>
              </a:rPr>
              <a:pPr eaLnBrk="1" hangingPunct="1"/>
              <a:t>9</a:t>
            </a:fld>
            <a:endParaRPr lang="en-US" altLang="en-US" sz="1200">
              <a:solidFill>
                <a:srgbClr val="898989"/>
              </a:solidFill>
              <a:latin typeface="Calibri" panose="020F0502020204030204" pitchFamily="34" charset="0"/>
            </a:endParaRPr>
          </a:p>
        </p:txBody>
      </p:sp>
      <p:sp>
        <p:nvSpPr>
          <p:cNvPr id="24583" name="TextBox 4">
            <a:extLst>
              <a:ext uri="{FF2B5EF4-FFF2-40B4-BE49-F238E27FC236}">
                <a16:creationId xmlns:a16="http://schemas.microsoft.com/office/drawing/2014/main" id="{464F1C89-94B5-564C-8E1B-39806D14F934}"/>
              </a:ext>
            </a:extLst>
          </p:cNvPr>
          <p:cNvSpPr txBox="1">
            <a:spLocks noChangeArrowheads="1"/>
          </p:cNvSpPr>
          <p:nvPr/>
        </p:nvSpPr>
        <p:spPr bwMode="auto">
          <a:xfrm>
            <a:off x="153988" y="6138863"/>
            <a:ext cx="7418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Svedberg, The. </a:t>
            </a:r>
            <a:r>
              <a:rPr lang="ja-JP" altLang="en-US" sz="1200">
                <a:latin typeface="Times" pitchFamily="2" charset="0"/>
              </a:rPr>
              <a:t>“</a:t>
            </a:r>
            <a:r>
              <a:rPr lang="en-US" altLang="ja-JP" sz="1200">
                <a:latin typeface="Times" pitchFamily="2" charset="0"/>
              </a:rPr>
              <a:t>Über die Bedeutung der Eigenbewegung der Teilchen in kolloidalen Lösungen für die Beurteilung der Gültigkeitsgrenzen des zweiten Haupsatzes der Thermodynamik</a:t>
            </a:r>
            <a:r>
              <a:rPr lang="ja-JP" altLang="en-US" sz="1200">
                <a:latin typeface="Times" pitchFamily="2" charset="0"/>
              </a:rPr>
              <a:t>”</a:t>
            </a:r>
            <a:r>
              <a:rPr lang="en-US" altLang="ja-JP" sz="1200">
                <a:latin typeface="Times" pitchFamily="2" charset="0"/>
              </a:rPr>
              <a:t>.</a:t>
            </a:r>
            <a:r>
              <a:rPr lang="en-US" altLang="ja-JP" sz="1200" i="1">
                <a:latin typeface="Times" pitchFamily="2" charset="0"/>
              </a:rPr>
              <a:t>Annalen der Physik, </a:t>
            </a:r>
            <a:r>
              <a:rPr lang="en-US" altLang="ja-JP" sz="1200" b="1">
                <a:latin typeface="Times" pitchFamily="2" charset="0"/>
              </a:rPr>
              <a:t>59 </a:t>
            </a:r>
            <a:r>
              <a:rPr lang="en-US" altLang="ja-JP" sz="1200">
                <a:latin typeface="Times" pitchFamily="2" charset="0"/>
              </a:rPr>
              <a:t>(1907) pp. 451–458.</a:t>
            </a:r>
            <a:endParaRPr lang="en-US" altLang="en-US" sz="1200">
              <a:latin typeface="Times" pitchFamily="2" charset="0"/>
            </a:endParaRPr>
          </a:p>
        </p:txBody>
      </p:sp>
      <p:pic>
        <p:nvPicPr>
          <p:cNvPr id="24584" name="Picture 5" descr="01_Colloid_Demon_300.png">
            <a:extLst>
              <a:ext uri="{FF2B5EF4-FFF2-40B4-BE49-F238E27FC236}">
                <a16:creationId xmlns:a16="http://schemas.microsoft.com/office/drawing/2014/main" id="{3B3DF74E-BB34-254C-B4B4-6DD16ED814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276350"/>
            <a:ext cx="3960812"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6">
            <a:extLst>
              <a:ext uri="{FF2B5EF4-FFF2-40B4-BE49-F238E27FC236}">
                <a16:creationId xmlns:a16="http://schemas.microsoft.com/office/drawing/2014/main" id="{10B7149E-D95E-9247-932E-3522EC3D0CB9}"/>
              </a:ext>
            </a:extLst>
          </p:cNvPr>
          <p:cNvSpPr txBox="1">
            <a:spLocks noChangeArrowheads="1"/>
          </p:cNvSpPr>
          <p:nvPr/>
        </p:nvSpPr>
        <p:spPr bwMode="auto">
          <a:xfrm>
            <a:off x="6403975" y="1344613"/>
            <a:ext cx="1868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Charged colloid particles radiate their thermal energy.</a:t>
            </a:r>
          </a:p>
        </p:txBody>
      </p:sp>
      <p:sp>
        <p:nvSpPr>
          <p:cNvPr id="24586" name="TextBox 7">
            <a:extLst>
              <a:ext uri="{FF2B5EF4-FFF2-40B4-BE49-F238E27FC236}">
                <a16:creationId xmlns:a16="http://schemas.microsoft.com/office/drawing/2014/main" id="{EC94604F-4E51-0044-AF78-40D0286CED85}"/>
              </a:ext>
            </a:extLst>
          </p:cNvPr>
          <p:cNvSpPr txBox="1">
            <a:spLocks noChangeArrowheads="1"/>
          </p:cNvSpPr>
          <p:nvPr/>
        </p:nvSpPr>
        <p:spPr bwMode="auto">
          <a:xfrm>
            <a:off x="6472238" y="3300413"/>
            <a:ext cx="185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Tuned lead casing absorbs the radiation.</a:t>
            </a:r>
          </a:p>
        </p:txBody>
      </p:sp>
      <p:sp>
        <p:nvSpPr>
          <p:cNvPr id="11" name="TextBox 10">
            <a:extLst>
              <a:ext uri="{FF2B5EF4-FFF2-40B4-BE49-F238E27FC236}">
                <a16:creationId xmlns:a16="http://schemas.microsoft.com/office/drawing/2014/main" id="{51C8BDDC-92E3-6348-BA9E-D203E03E9302}"/>
              </a:ext>
            </a:extLst>
          </p:cNvPr>
          <p:cNvSpPr txBox="1">
            <a:spLocks noChangeArrowheads="1"/>
          </p:cNvSpPr>
          <p:nvPr/>
        </p:nvSpPr>
        <p:spPr bwMode="auto">
          <a:xfrm>
            <a:off x="5038725" y="4916488"/>
            <a:ext cx="3436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…plus many more layers, details designed to prevent return of heat.</a:t>
            </a:r>
          </a:p>
        </p:txBody>
      </p:sp>
      <p:sp>
        <p:nvSpPr>
          <p:cNvPr id="12" name="Down Arrow 11">
            <a:extLst>
              <a:ext uri="{FF2B5EF4-FFF2-40B4-BE49-F238E27FC236}">
                <a16:creationId xmlns:a16="http://schemas.microsoft.com/office/drawing/2014/main" id="{4FD0E062-5FBF-0B4F-8E2D-36F9B50F8BF1}"/>
              </a:ext>
            </a:extLst>
          </p:cNvPr>
          <p:cNvSpPr/>
          <p:nvPr/>
        </p:nvSpPr>
        <p:spPr>
          <a:xfrm>
            <a:off x="7172325" y="2716213"/>
            <a:ext cx="358775" cy="46990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C8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2027</TotalTime>
  <Words>2060</Words>
  <Application>Microsoft Macintosh PowerPoint</Application>
  <PresentationFormat>On-screen Show (4:3)</PresentationFormat>
  <Paragraphs>388</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Symbol</vt:lpstr>
      <vt:lpstr>Times</vt:lpstr>
      <vt:lpstr>Times New Roman</vt:lpstr>
      <vt:lpstr>Office Theme</vt:lpstr>
      <vt:lpstr>Maxwell’s Meandering Demon  Seven Pines, May 2020 John D. Norton Department of History and Philosophy of Science University of Pittsburgh</vt:lpstr>
      <vt:lpstr>The Maxwell Era 1860-1905</vt:lpstr>
      <vt:lpstr>Maxwell’s Proposal</vt:lpstr>
      <vt:lpstr>Maxwell’s Moral</vt:lpstr>
      <vt:lpstr>The Fluctuation Era 1905-1929</vt:lpstr>
      <vt:lpstr> Einstein’s Brownian Motion Paper</vt:lpstr>
      <vt:lpstr>“…no longer strictly valid…”</vt:lpstr>
      <vt:lpstr>Maxwell’s demon lives in the details of Brownian motion and other fluctuations</vt:lpstr>
      <vt:lpstr>Svedberg’s Proposal</vt:lpstr>
      <vt:lpstr>Marian Smoluchowski, 1912</vt:lpstr>
      <vt:lpstr>Marian Smoluchowski, 1912</vt:lpstr>
      <vt:lpstr>The Information Era 1929-80</vt:lpstr>
      <vt:lpstr>Leo Szilard 1929</vt:lpstr>
      <vt:lpstr>The One-Molecule Engine</vt:lpstr>
      <vt:lpstr>Szilard’s Principle</vt:lpstr>
      <vt:lpstr>The Computation Era 1980-</vt:lpstr>
      <vt:lpstr>PowerPoint Presentation</vt:lpstr>
      <vt:lpstr>Second law saved  by the thermodynamic cost of memory erasure.</vt:lpstr>
      <vt:lpstr>Second law saved  by the thermodynamic cost of memory erasure.</vt:lpstr>
      <vt:lpstr>Problems discussed elsewhere</vt:lpstr>
      <vt:lpstr>Fuss about Nothing</vt:lpstr>
      <vt:lpstr>A Maxwell Demon Violates Liouville’s Theorem</vt:lpstr>
      <vt:lpstr>Conclusion</vt:lpstr>
      <vt:lpstr>The Eras</vt:lpstr>
      <vt:lpstr>Read</vt:lpstr>
      <vt:lpstr>PowerPoint Presentation</vt:lpstr>
      <vt:lpstr>The End</vt:lpstr>
      <vt:lpstr>APPENDIX</vt:lpstr>
      <vt:lpstr>Landauer’s Principle</vt:lpstr>
      <vt:lpstr>The problem: Heat generation and energy consumption in computing devices</vt:lpstr>
      <vt:lpstr>Logical reversibility irreversibility</vt:lpstr>
      <vt:lpstr>Logical reversibility irreversibility</vt:lpstr>
      <vt:lpstr>What’s Wrong: Neglect of fluctuations</vt:lpstr>
      <vt:lpstr>Fluctuations preclude dissipationless completion of any individual step at molecular scales</vt:lpstr>
      <vt:lpstr>Fluctuations preclude dissipationless completion of any individual step at molecular scales</vt:lpstr>
      <vt:lpstr>The problem: Heat generation and energy consumption in computing devices</vt:lpstr>
      <vt:lpstr>The problem: Heat generation and energy consumption in computing devices</vt:lpstr>
      <vt:lpstr>Arguments for and Proofs of Landauer’s Principle (briefly)</vt:lpstr>
      <vt:lpstr>A brief survey</vt:lpstr>
      <vt:lpstr>1. “p log p”</vt:lpstr>
      <vt:lpstr>2. Many to one</vt:lpstr>
      <vt:lpstr>2. Many to one</vt:lpstr>
      <vt:lpstr>3. Procedural arguments</vt:lpstr>
      <vt:lpstr>4. Experimental vindication</vt:lpstr>
      <vt:lpstr>5. Fertility arguments</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Phase-Volume Based Exorcism of Maxwell’s Demon  John D. Norton Department of History and Philosophy of Science University of Pittsburgh  Based on “All Shook Up: Fluctuations, Maxwell’s Demon and the Thermodynamics of Computation,” Section 4.  www.pitt.edu/~jdnorton</dc:title>
  <dc:creator>John Norton</dc:creator>
  <cp:lastModifiedBy>Norton, John D</cp:lastModifiedBy>
  <cp:revision>142</cp:revision>
  <dcterms:created xsi:type="dcterms:W3CDTF">2014-01-07T20:36:55Z</dcterms:created>
  <dcterms:modified xsi:type="dcterms:W3CDTF">2022-05-11T12:38:52Z</dcterms:modified>
</cp:coreProperties>
</file>