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307" r:id="rId2"/>
    <p:sldId id="308" r:id="rId3"/>
    <p:sldId id="331" r:id="rId4"/>
    <p:sldId id="330" r:id="rId5"/>
    <p:sldId id="332" r:id="rId6"/>
    <p:sldId id="309" r:id="rId7"/>
    <p:sldId id="285" r:id="rId8"/>
    <p:sldId id="348" r:id="rId9"/>
    <p:sldId id="349" r:id="rId10"/>
    <p:sldId id="310" r:id="rId11"/>
    <p:sldId id="289" r:id="rId12"/>
    <p:sldId id="311" r:id="rId13"/>
    <p:sldId id="278" r:id="rId14"/>
    <p:sldId id="312" r:id="rId15"/>
    <p:sldId id="313" r:id="rId16"/>
    <p:sldId id="314" r:id="rId17"/>
    <p:sldId id="315" r:id="rId18"/>
    <p:sldId id="316" r:id="rId19"/>
    <p:sldId id="317" r:id="rId20"/>
    <p:sldId id="318" r:id="rId21"/>
    <p:sldId id="319" r:id="rId22"/>
    <p:sldId id="320" r:id="rId23"/>
    <p:sldId id="321" r:id="rId24"/>
    <p:sldId id="322" r:id="rId25"/>
    <p:sldId id="339" r:id="rId26"/>
    <p:sldId id="341" r:id="rId27"/>
    <p:sldId id="323" r:id="rId28"/>
    <p:sldId id="340" r:id="rId29"/>
    <p:sldId id="342" r:id="rId30"/>
    <p:sldId id="324"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orient="horz" pos="3307">
          <p15:clr>
            <a:srgbClr val="A4A3A4"/>
          </p15:clr>
        </p15:guide>
        <p15:guide id="3" pos="528">
          <p15:clr>
            <a:srgbClr val="A4A3A4"/>
          </p15:clr>
        </p15:guide>
        <p15:guide id="4" pos="2928">
          <p15:clr>
            <a:srgbClr val="A4A3A4"/>
          </p15:clr>
        </p15:guide>
        <p15:guide id="5" pos="52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CFF"/>
    <a:srgbClr val="00FF00"/>
    <a:srgbClr val="C8FFC8"/>
    <a:srgbClr val="FFC8C8"/>
    <a:srgbClr val="FFE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6" autoAdjust="0"/>
    <p:restoredTop sz="95238" autoAdjust="0"/>
  </p:normalViewPr>
  <p:slideViewPr>
    <p:cSldViewPr snapToGrid="0">
      <p:cViewPr varScale="1">
        <p:scale>
          <a:sx n="117" d="100"/>
          <a:sy n="117" d="100"/>
        </p:scale>
        <p:origin x="552" y="184"/>
      </p:cViewPr>
      <p:guideLst>
        <p:guide orient="horz" pos="1056"/>
        <p:guide orient="horz" pos="3307"/>
        <p:guide pos="528"/>
        <p:guide pos="29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746AC9F-B2D4-F447-BF75-89A061F9297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D6F28878-BEDA-9644-8539-9F6151AE939F}"/>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29EAB04C-A649-1241-838C-951F91AB671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79F134C-D019-3249-B9E1-81F8383507B1}"/>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A7EC3276-9E66-8E42-88BF-007022CA49D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4B3493F3-5865-D74F-AB00-72FA5FBCD03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3E5E24-D3A9-524C-B301-14EAFD8EA60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2" charset="0"/>
        <a:ea typeface="+mn-ea"/>
        <a:cs typeface="+mn-cs"/>
      </a:defRPr>
    </a:lvl1pPr>
    <a:lvl2pPr marL="457200" algn="l" rtl="0" fontAlgn="base">
      <a:spcBef>
        <a:spcPct val="30000"/>
      </a:spcBef>
      <a:spcAft>
        <a:spcPct val="0"/>
      </a:spcAft>
      <a:defRPr sz="1200" kern="1200">
        <a:solidFill>
          <a:schemeClr val="tx1"/>
        </a:solidFill>
        <a:latin typeface="Times" pitchFamily="2" charset="0"/>
        <a:ea typeface="+mn-ea"/>
        <a:cs typeface="+mn-cs"/>
      </a:defRPr>
    </a:lvl2pPr>
    <a:lvl3pPr marL="914400" algn="l" rtl="0" fontAlgn="base">
      <a:spcBef>
        <a:spcPct val="30000"/>
      </a:spcBef>
      <a:spcAft>
        <a:spcPct val="0"/>
      </a:spcAft>
      <a:defRPr sz="1200" kern="1200">
        <a:solidFill>
          <a:schemeClr val="tx1"/>
        </a:solidFill>
        <a:latin typeface="Times" pitchFamily="2" charset="0"/>
        <a:ea typeface="+mn-ea"/>
        <a:cs typeface="+mn-cs"/>
      </a:defRPr>
    </a:lvl3pPr>
    <a:lvl4pPr marL="1371600" algn="l" rtl="0" fontAlgn="base">
      <a:spcBef>
        <a:spcPct val="30000"/>
      </a:spcBef>
      <a:spcAft>
        <a:spcPct val="0"/>
      </a:spcAft>
      <a:defRPr sz="1200" kern="1200">
        <a:solidFill>
          <a:schemeClr val="tx1"/>
        </a:solidFill>
        <a:latin typeface="Times" pitchFamily="2" charset="0"/>
        <a:ea typeface="+mn-ea"/>
        <a:cs typeface="+mn-cs"/>
      </a:defRPr>
    </a:lvl4pPr>
    <a:lvl5pPr marL="1828800" algn="l" rtl="0" fontAlgn="base">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A85FD0-35F3-5747-8F73-9EFCEDE53158}"/>
              </a:ext>
            </a:extLst>
          </p:cNvPr>
          <p:cNvSpPr>
            <a:spLocks noGrp="1" noChangeArrowheads="1"/>
          </p:cNvSpPr>
          <p:nvPr>
            <p:ph type="sldNum" sz="quarter" idx="5"/>
          </p:nvPr>
        </p:nvSpPr>
        <p:spPr>
          <a:ln/>
        </p:spPr>
        <p:txBody>
          <a:bodyPr/>
          <a:lstStyle/>
          <a:p>
            <a:fld id="{57C2ECE4-C680-FD45-8606-50A7BDC9D43E}" type="slidenum">
              <a:rPr lang="en-US" altLang="en-US"/>
              <a:pPr/>
              <a:t>1</a:t>
            </a:fld>
            <a:endParaRPr lang="en-US" altLang="en-US"/>
          </a:p>
        </p:txBody>
      </p:sp>
      <p:sp>
        <p:nvSpPr>
          <p:cNvPr id="61442" name="Rectangle 2">
            <a:extLst>
              <a:ext uri="{FF2B5EF4-FFF2-40B4-BE49-F238E27FC236}">
                <a16:creationId xmlns:a16="http://schemas.microsoft.com/office/drawing/2014/main" id="{782FAD94-CD50-3649-AB0A-87D13F86EAC2}"/>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a:extLst>
              <a:ext uri="{FF2B5EF4-FFF2-40B4-BE49-F238E27FC236}">
                <a16:creationId xmlns:a16="http://schemas.microsoft.com/office/drawing/2014/main" id="{9CCA5C40-8B7C-CD4F-AC5F-04164818EAF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57F281-97B0-D84C-9D5E-2CF4DD900D99}"/>
              </a:ext>
            </a:extLst>
          </p:cNvPr>
          <p:cNvSpPr>
            <a:spLocks noGrp="1" noChangeArrowheads="1"/>
          </p:cNvSpPr>
          <p:nvPr>
            <p:ph type="sldNum" sz="quarter" idx="5"/>
          </p:nvPr>
        </p:nvSpPr>
        <p:spPr>
          <a:ln/>
        </p:spPr>
        <p:txBody>
          <a:bodyPr/>
          <a:lstStyle/>
          <a:p>
            <a:fld id="{3EA27819-DEA9-D145-9151-C2F6B0CEEE5B}" type="slidenum">
              <a:rPr lang="en-US" altLang="en-US"/>
              <a:pPr/>
              <a:t>12</a:t>
            </a:fld>
            <a:endParaRPr lang="en-US" altLang="en-US"/>
          </a:p>
        </p:txBody>
      </p:sp>
      <p:sp>
        <p:nvSpPr>
          <p:cNvPr id="69634" name="Rectangle 2">
            <a:extLst>
              <a:ext uri="{FF2B5EF4-FFF2-40B4-BE49-F238E27FC236}">
                <a16:creationId xmlns:a16="http://schemas.microsoft.com/office/drawing/2014/main" id="{1D05C3E0-FC70-CA44-90B2-EE05EB29380A}"/>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5" name="Rectangle 3">
            <a:extLst>
              <a:ext uri="{FF2B5EF4-FFF2-40B4-BE49-F238E27FC236}">
                <a16:creationId xmlns:a16="http://schemas.microsoft.com/office/drawing/2014/main" id="{E0F0A955-6775-1944-BA07-1332329B534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B3696E-C269-FC4E-8350-5938AC511BA3}"/>
              </a:ext>
            </a:extLst>
          </p:cNvPr>
          <p:cNvSpPr>
            <a:spLocks noGrp="1" noChangeArrowheads="1"/>
          </p:cNvSpPr>
          <p:nvPr>
            <p:ph type="sldNum" sz="quarter" idx="5"/>
          </p:nvPr>
        </p:nvSpPr>
        <p:spPr>
          <a:ln/>
        </p:spPr>
        <p:txBody>
          <a:bodyPr/>
          <a:lstStyle/>
          <a:p>
            <a:fld id="{9004A818-B8D2-D14E-8C9D-C3DAC0812E0D}" type="slidenum">
              <a:rPr lang="en-US" altLang="en-US"/>
              <a:pPr/>
              <a:t>13</a:t>
            </a:fld>
            <a:endParaRPr lang="en-US" altLang="en-US"/>
          </a:p>
        </p:txBody>
      </p:sp>
      <p:sp>
        <p:nvSpPr>
          <p:cNvPr id="38914" name="Rectangle 2">
            <a:extLst>
              <a:ext uri="{FF2B5EF4-FFF2-40B4-BE49-F238E27FC236}">
                <a16:creationId xmlns:a16="http://schemas.microsoft.com/office/drawing/2014/main" id="{59904C1F-0F4C-2C4C-895B-438EC308385C}"/>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B5813866-B991-464B-A0D5-1B324597959C}"/>
              </a:ext>
            </a:extLst>
          </p:cNvPr>
          <p:cNvSpPr>
            <a:spLocks noGrp="1" noChangeArrowheads="1"/>
          </p:cNvSpPr>
          <p:nvPr>
            <p:ph type="body" idx="1"/>
          </p:nvPr>
        </p:nvSpPr>
        <p:spPr/>
        <p:txBody>
          <a:bodyPr/>
          <a:lstStyle/>
          <a:p>
            <a:r>
              <a:rPr lang="en-US" altLang="en-US"/>
              <a:t>Is there empirical content in the theory? Is the compatibility of the two principles just an artifact of our conventional decision to proclaim simultaneity in an idiosyncratic way? NO. That Einstein’s definition works is a contingent matter, requiring the truth of the facts that underpin special relativity.</a:t>
            </a:r>
          </a:p>
          <a:p>
            <a:r>
              <a:rPr lang="en-US" altLang="en-US"/>
              <a:t>--It would fail in a Galilean covariant theory of light. In the latter, in one frame, light will have many speeds according to the speed of the emitter. No single resynchronization of clocks will be able to bring all these different speeds to the same constant c.</a:t>
            </a:r>
          </a:p>
          <a:p>
            <a:r>
              <a:rPr lang="en-US" altLang="en-US"/>
              <a:t>--It would fail in an ether theory in which light moves at c with respect to the ether. On observer moving at c would see frozen light and no clock resynchronization protocol would set it into motion at any speed, let alone 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27CB48-7141-5540-8D05-8AD67356769C}"/>
              </a:ext>
            </a:extLst>
          </p:cNvPr>
          <p:cNvSpPr>
            <a:spLocks noGrp="1" noChangeArrowheads="1"/>
          </p:cNvSpPr>
          <p:nvPr>
            <p:ph type="sldNum" sz="quarter" idx="5"/>
          </p:nvPr>
        </p:nvSpPr>
        <p:spPr>
          <a:ln/>
        </p:spPr>
        <p:txBody>
          <a:bodyPr/>
          <a:lstStyle/>
          <a:p>
            <a:fld id="{02A4B8B6-3C16-7F42-9E84-6D81EA9DBDF8}" type="slidenum">
              <a:rPr lang="en-US" altLang="en-US"/>
              <a:pPr/>
              <a:t>14</a:t>
            </a:fld>
            <a:endParaRPr lang="en-US" altLang="en-US"/>
          </a:p>
        </p:txBody>
      </p:sp>
      <p:sp>
        <p:nvSpPr>
          <p:cNvPr id="71682" name="Rectangle 2">
            <a:extLst>
              <a:ext uri="{FF2B5EF4-FFF2-40B4-BE49-F238E27FC236}">
                <a16:creationId xmlns:a16="http://schemas.microsoft.com/office/drawing/2014/main" id="{0E9035A8-8A8F-784D-80AB-8C6B8860E2FE}"/>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3" name="Rectangle 3">
            <a:extLst>
              <a:ext uri="{FF2B5EF4-FFF2-40B4-BE49-F238E27FC236}">
                <a16:creationId xmlns:a16="http://schemas.microsoft.com/office/drawing/2014/main" id="{6D0B05D2-4E75-3D49-83A1-5A6614A5101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1AEACC-AEB0-384B-92D2-879C275DDA7B}"/>
              </a:ext>
            </a:extLst>
          </p:cNvPr>
          <p:cNvSpPr>
            <a:spLocks noGrp="1" noChangeArrowheads="1"/>
          </p:cNvSpPr>
          <p:nvPr>
            <p:ph type="sldNum" sz="quarter" idx="5"/>
          </p:nvPr>
        </p:nvSpPr>
        <p:spPr>
          <a:ln/>
        </p:spPr>
        <p:txBody>
          <a:bodyPr/>
          <a:lstStyle/>
          <a:p>
            <a:fld id="{506362F1-6573-2449-ABA8-509E57665B83}" type="slidenum">
              <a:rPr lang="en-US" altLang="en-US"/>
              <a:pPr/>
              <a:t>15</a:t>
            </a:fld>
            <a:endParaRPr lang="en-US" altLang="en-US"/>
          </a:p>
        </p:txBody>
      </p:sp>
      <p:sp>
        <p:nvSpPr>
          <p:cNvPr id="73730" name="Rectangle 2">
            <a:extLst>
              <a:ext uri="{FF2B5EF4-FFF2-40B4-BE49-F238E27FC236}">
                <a16:creationId xmlns:a16="http://schemas.microsoft.com/office/drawing/2014/main" id="{384EB24D-3CB6-E943-AF01-DA59F2739AE1}"/>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1" name="Rectangle 3">
            <a:extLst>
              <a:ext uri="{FF2B5EF4-FFF2-40B4-BE49-F238E27FC236}">
                <a16:creationId xmlns:a16="http://schemas.microsoft.com/office/drawing/2014/main" id="{9D54BDAC-CBC7-F24A-8715-21F18C18390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18CC08-58AD-1E46-BCBB-26DA52F0B490}"/>
              </a:ext>
            </a:extLst>
          </p:cNvPr>
          <p:cNvSpPr>
            <a:spLocks noGrp="1" noChangeArrowheads="1"/>
          </p:cNvSpPr>
          <p:nvPr>
            <p:ph type="sldNum" sz="quarter" idx="5"/>
          </p:nvPr>
        </p:nvSpPr>
        <p:spPr>
          <a:ln/>
        </p:spPr>
        <p:txBody>
          <a:bodyPr/>
          <a:lstStyle/>
          <a:p>
            <a:fld id="{BD615931-21FC-5D45-BE0F-7988EACD2D06}" type="slidenum">
              <a:rPr lang="en-US" altLang="en-US"/>
              <a:pPr/>
              <a:t>16</a:t>
            </a:fld>
            <a:endParaRPr lang="en-US" altLang="en-US"/>
          </a:p>
        </p:txBody>
      </p:sp>
      <p:sp>
        <p:nvSpPr>
          <p:cNvPr id="75778" name="Rectangle 2">
            <a:extLst>
              <a:ext uri="{FF2B5EF4-FFF2-40B4-BE49-F238E27FC236}">
                <a16:creationId xmlns:a16="http://schemas.microsoft.com/office/drawing/2014/main" id="{CBF17B76-49CC-BF43-B8AE-EA5E0D7D6564}"/>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9" name="Rectangle 3">
            <a:extLst>
              <a:ext uri="{FF2B5EF4-FFF2-40B4-BE49-F238E27FC236}">
                <a16:creationId xmlns:a16="http://schemas.microsoft.com/office/drawing/2014/main" id="{024D892F-6F74-B148-924B-AC2D12D832B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39D872-9C41-974E-B1F0-98BF5E42F109}"/>
              </a:ext>
            </a:extLst>
          </p:cNvPr>
          <p:cNvSpPr>
            <a:spLocks noGrp="1" noChangeArrowheads="1"/>
          </p:cNvSpPr>
          <p:nvPr>
            <p:ph type="sldNum" sz="quarter" idx="5"/>
          </p:nvPr>
        </p:nvSpPr>
        <p:spPr>
          <a:ln/>
        </p:spPr>
        <p:txBody>
          <a:bodyPr/>
          <a:lstStyle/>
          <a:p>
            <a:fld id="{7079C57B-D142-5643-952F-86D08DD1197C}" type="slidenum">
              <a:rPr lang="en-US" altLang="en-US"/>
              <a:pPr/>
              <a:t>17</a:t>
            </a:fld>
            <a:endParaRPr lang="en-US" altLang="en-US"/>
          </a:p>
        </p:txBody>
      </p:sp>
      <p:sp>
        <p:nvSpPr>
          <p:cNvPr id="77826" name="Rectangle 2">
            <a:extLst>
              <a:ext uri="{FF2B5EF4-FFF2-40B4-BE49-F238E27FC236}">
                <a16:creationId xmlns:a16="http://schemas.microsoft.com/office/drawing/2014/main" id="{A2E0065C-9346-D744-A513-41D493B23B54}"/>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7" name="Rectangle 3">
            <a:extLst>
              <a:ext uri="{FF2B5EF4-FFF2-40B4-BE49-F238E27FC236}">
                <a16:creationId xmlns:a16="http://schemas.microsoft.com/office/drawing/2014/main" id="{71337E63-3C5C-3F40-902D-723622AF946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52237F-B561-824F-A599-291FFE1F7188}"/>
              </a:ext>
            </a:extLst>
          </p:cNvPr>
          <p:cNvSpPr>
            <a:spLocks noGrp="1" noChangeArrowheads="1"/>
          </p:cNvSpPr>
          <p:nvPr>
            <p:ph type="sldNum" sz="quarter" idx="5"/>
          </p:nvPr>
        </p:nvSpPr>
        <p:spPr>
          <a:ln/>
        </p:spPr>
        <p:txBody>
          <a:bodyPr/>
          <a:lstStyle/>
          <a:p>
            <a:fld id="{DCD874A8-094A-8841-BA00-91C78ECF6EAA}" type="slidenum">
              <a:rPr lang="en-US" altLang="en-US"/>
              <a:pPr/>
              <a:t>18</a:t>
            </a:fld>
            <a:endParaRPr lang="en-US" altLang="en-US"/>
          </a:p>
        </p:txBody>
      </p:sp>
      <p:sp>
        <p:nvSpPr>
          <p:cNvPr id="79874" name="Rectangle 2">
            <a:extLst>
              <a:ext uri="{FF2B5EF4-FFF2-40B4-BE49-F238E27FC236}">
                <a16:creationId xmlns:a16="http://schemas.microsoft.com/office/drawing/2014/main" id="{226E6A29-8858-864A-9D18-50F126EC77B4}"/>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5" name="Rectangle 3">
            <a:extLst>
              <a:ext uri="{FF2B5EF4-FFF2-40B4-BE49-F238E27FC236}">
                <a16:creationId xmlns:a16="http://schemas.microsoft.com/office/drawing/2014/main" id="{AD724251-44B6-654A-AAB0-48BAD6B7470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ECA1C4-A3FE-F845-9414-05A6FF0452C0}"/>
              </a:ext>
            </a:extLst>
          </p:cNvPr>
          <p:cNvSpPr>
            <a:spLocks noGrp="1" noChangeArrowheads="1"/>
          </p:cNvSpPr>
          <p:nvPr>
            <p:ph type="sldNum" sz="quarter" idx="5"/>
          </p:nvPr>
        </p:nvSpPr>
        <p:spPr>
          <a:ln/>
        </p:spPr>
        <p:txBody>
          <a:bodyPr/>
          <a:lstStyle/>
          <a:p>
            <a:fld id="{BBA56C12-2EC4-184C-9D6F-E894533865D4}" type="slidenum">
              <a:rPr lang="en-US" altLang="en-US"/>
              <a:pPr/>
              <a:t>19</a:t>
            </a:fld>
            <a:endParaRPr lang="en-US" altLang="en-US"/>
          </a:p>
        </p:txBody>
      </p:sp>
      <p:sp>
        <p:nvSpPr>
          <p:cNvPr id="81922" name="Rectangle 2">
            <a:extLst>
              <a:ext uri="{FF2B5EF4-FFF2-40B4-BE49-F238E27FC236}">
                <a16:creationId xmlns:a16="http://schemas.microsoft.com/office/drawing/2014/main" id="{A2DC73FA-EA74-3E4F-8FCD-FB16BEB5760E}"/>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a:extLst>
              <a:ext uri="{FF2B5EF4-FFF2-40B4-BE49-F238E27FC236}">
                <a16:creationId xmlns:a16="http://schemas.microsoft.com/office/drawing/2014/main" id="{8C3EEE5B-F52F-6547-8D27-1E38267BCEC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458417-543A-A546-AD40-9E51D66B2569}"/>
              </a:ext>
            </a:extLst>
          </p:cNvPr>
          <p:cNvSpPr>
            <a:spLocks noGrp="1" noChangeArrowheads="1"/>
          </p:cNvSpPr>
          <p:nvPr>
            <p:ph type="sldNum" sz="quarter" idx="5"/>
          </p:nvPr>
        </p:nvSpPr>
        <p:spPr>
          <a:ln/>
        </p:spPr>
        <p:txBody>
          <a:bodyPr/>
          <a:lstStyle/>
          <a:p>
            <a:fld id="{16CBF909-5BF1-7242-B112-98906DD0B8CB}" type="slidenum">
              <a:rPr lang="en-US" altLang="en-US"/>
              <a:pPr/>
              <a:t>20</a:t>
            </a:fld>
            <a:endParaRPr lang="en-US" altLang="en-US"/>
          </a:p>
        </p:txBody>
      </p:sp>
      <p:sp>
        <p:nvSpPr>
          <p:cNvPr id="83970" name="Rectangle 2">
            <a:extLst>
              <a:ext uri="{FF2B5EF4-FFF2-40B4-BE49-F238E27FC236}">
                <a16:creationId xmlns:a16="http://schemas.microsoft.com/office/drawing/2014/main" id="{08624A28-07CF-E040-ABED-99D2009E711A}"/>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a:extLst>
              <a:ext uri="{FF2B5EF4-FFF2-40B4-BE49-F238E27FC236}">
                <a16:creationId xmlns:a16="http://schemas.microsoft.com/office/drawing/2014/main" id="{14922EE8-FF3F-DC49-9655-B73E79EDC60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CAED73-7D6F-E04A-9CE1-505F67CFD8BB}"/>
              </a:ext>
            </a:extLst>
          </p:cNvPr>
          <p:cNvSpPr>
            <a:spLocks noGrp="1" noChangeArrowheads="1"/>
          </p:cNvSpPr>
          <p:nvPr>
            <p:ph type="sldNum" sz="quarter" idx="5"/>
          </p:nvPr>
        </p:nvSpPr>
        <p:spPr>
          <a:ln/>
        </p:spPr>
        <p:txBody>
          <a:bodyPr/>
          <a:lstStyle/>
          <a:p>
            <a:fld id="{29781110-1B03-ED4F-B3F7-087DC1F33CC7}" type="slidenum">
              <a:rPr lang="en-US" altLang="en-US"/>
              <a:pPr/>
              <a:t>21</a:t>
            </a:fld>
            <a:endParaRPr lang="en-US" altLang="en-US"/>
          </a:p>
        </p:txBody>
      </p:sp>
      <p:sp>
        <p:nvSpPr>
          <p:cNvPr id="86018" name="Rectangle 2">
            <a:extLst>
              <a:ext uri="{FF2B5EF4-FFF2-40B4-BE49-F238E27FC236}">
                <a16:creationId xmlns:a16="http://schemas.microsoft.com/office/drawing/2014/main" id="{0E3752F4-B8B4-344E-8E49-2A989A27338A}"/>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a:extLst>
              <a:ext uri="{FF2B5EF4-FFF2-40B4-BE49-F238E27FC236}">
                <a16:creationId xmlns:a16="http://schemas.microsoft.com/office/drawing/2014/main" id="{6F47B825-C904-B543-959A-62C835B13BF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896745-DA0A-9642-ACA7-85F484FF1ED9}"/>
              </a:ext>
            </a:extLst>
          </p:cNvPr>
          <p:cNvSpPr>
            <a:spLocks noGrp="1" noChangeArrowheads="1"/>
          </p:cNvSpPr>
          <p:nvPr>
            <p:ph type="sldNum" sz="quarter" idx="5"/>
          </p:nvPr>
        </p:nvSpPr>
        <p:spPr>
          <a:ln/>
        </p:spPr>
        <p:txBody>
          <a:bodyPr/>
          <a:lstStyle/>
          <a:p>
            <a:fld id="{90A32CE0-A4CC-E642-9819-DAA9E379C4C4}" type="slidenum">
              <a:rPr lang="en-US" altLang="en-US"/>
              <a:pPr/>
              <a:t>2</a:t>
            </a:fld>
            <a:endParaRPr lang="en-US" altLang="en-US"/>
          </a:p>
        </p:txBody>
      </p:sp>
      <p:sp>
        <p:nvSpPr>
          <p:cNvPr id="63490" name="Rectangle 2">
            <a:extLst>
              <a:ext uri="{FF2B5EF4-FFF2-40B4-BE49-F238E27FC236}">
                <a16:creationId xmlns:a16="http://schemas.microsoft.com/office/drawing/2014/main" id="{3F4B63BD-910B-9445-B776-C495A8E5798A}"/>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a:extLst>
              <a:ext uri="{FF2B5EF4-FFF2-40B4-BE49-F238E27FC236}">
                <a16:creationId xmlns:a16="http://schemas.microsoft.com/office/drawing/2014/main" id="{BFDA9F47-0513-0044-9DCD-2FFE19600DA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86B4FD-E199-904D-93BE-5DA67CC07688}"/>
              </a:ext>
            </a:extLst>
          </p:cNvPr>
          <p:cNvSpPr>
            <a:spLocks noGrp="1" noChangeArrowheads="1"/>
          </p:cNvSpPr>
          <p:nvPr>
            <p:ph type="sldNum" sz="quarter" idx="5"/>
          </p:nvPr>
        </p:nvSpPr>
        <p:spPr>
          <a:ln/>
        </p:spPr>
        <p:txBody>
          <a:bodyPr/>
          <a:lstStyle/>
          <a:p>
            <a:fld id="{0645D093-D6EC-2948-BD54-A4A55C637D15}" type="slidenum">
              <a:rPr lang="en-US" altLang="en-US"/>
              <a:pPr/>
              <a:t>22</a:t>
            </a:fld>
            <a:endParaRPr lang="en-US" altLang="en-US"/>
          </a:p>
        </p:txBody>
      </p:sp>
      <p:sp>
        <p:nvSpPr>
          <p:cNvPr id="88066" name="Rectangle 2">
            <a:extLst>
              <a:ext uri="{FF2B5EF4-FFF2-40B4-BE49-F238E27FC236}">
                <a16:creationId xmlns:a16="http://schemas.microsoft.com/office/drawing/2014/main" id="{C05565F1-3747-2B4F-A652-1BEE94C47E63}"/>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a:extLst>
              <a:ext uri="{FF2B5EF4-FFF2-40B4-BE49-F238E27FC236}">
                <a16:creationId xmlns:a16="http://schemas.microsoft.com/office/drawing/2014/main" id="{81CAC67A-0B65-2944-B20F-CAB371B17A0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6C4FD0-3C15-DD4A-8BC4-45C019771D28}"/>
              </a:ext>
            </a:extLst>
          </p:cNvPr>
          <p:cNvSpPr>
            <a:spLocks noGrp="1" noChangeArrowheads="1"/>
          </p:cNvSpPr>
          <p:nvPr>
            <p:ph type="sldNum" sz="quarter" idx="5"/>
          </p:nvPr>
        </p:nvSpPr>
        <p:spPr>
          <a:ln/>
        </p:spPr>
        <p:txBody>
          <a:bodyPr/>
          <a:lstStyle/>
          <a:p>
            <a:fld id="{29BD655F-F97C-F148-9A3A-79D0A416725C}" type="slidenum">
              <a:rPr lang="en-US" altLang="en-US"/>
              <a:pPr/>
              <a:t>23</a:t>
            </a:fld>
            <a:endParaRPr lang="en-US" altLang="en-US"/>
          </a:p>
        </p:txBody>
      </p:sp>
      <p:sp>
        <p:nvSpPr>
          <p:cNvPr id="90114" name="Rectangle 2">
            <a:extLst>
              <a:ext uri="{FF2B5EF4-FFF2-40B4-BE49-F238E27FC236}">
                <a16:creationId xmlns:a16="http://schemas.microsoft.com/office/drawing/2014/main" id="{D876C925-838E-9D45-B2BB-CD64B24C606D}"/>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a:extLst>
              <a:ext uri="{FF2B5EF4-FFF2-40B4-BE49-F238E27FC236}">
                <a16:creationId xmlns:a16="http://schemas.microsoft.com/office/drawing/2014/main" id="{7043D748-41B0-1B43-9B4E-2A6B767B56B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36234A-8CF6-6C45-AEE0-4CC222EF72BC}"/>
              </a:ext>
            </a:extLst>
          </p:cNvPr>
          <p:cNvSpPr>
            <a:spLocks noGrp="1" noChangeArrowheads="1"/>
          </p:cNvSpPr>
          <p:nvPr>
            <p:ph type="sldNum" sz="quarter" idx="5"/>
          </p:nvPr>
        </p:nvSpPr>
        <p:spPr>
          <a:ln/>
        </p:spPr>
        <p:txBody>
          <a:bodyPr/>
          <a:lstStyle/>
          <a:p>
            <a:fld id="{0BF99740-8B61-EC49-A3D5-339221C45CAD}" type="slidenum">
              <a:rPr lang="en-US" altLang="en-US"/>
              <a:pPr/>
              <a:t>24</a:t>
            </a:fld>
            <a:endParaRPr lang="en-US" altLang="en-US"/>
          </a:p>
        </p:txBody>
      </p:sp>
      <p:sp>
        <p:nvSpPr>
          <p:cNvPr id="92162" name="Rectangle 2">
            <a:extLst>
              <a:ext uri="{FF2B5EF4-FFF2-40B4-BE49-F238E27FC236}">
                <a16:creationId xmlns:a16="http://schemas.microsoft.com/office/drawing/2014/main" id="{225B0166-AE86-5B46-BA5F-286097C260AE}"/>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a:extLst>
              <a:ext uri="{FF2B5EF4-FFF2-40B4-BE49-F238E27FC236}">
                <a16:creationId xmlns:a16="http://schemas.microsoft.com/office/drawing/2014/main" id="{855B3924-3694-224D-8CE2-167A62C9388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Substance discussed in Book 1, Part I. Section VI.</a:t>
            </a:r>
          </a:p>
          <a:p>
            <a:r>
              <a:rPr lang="en-US" altLang="en-US"/>
              <a:t>Causation discussed in Book I, Part III.</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5E0343-C11F-0C4E-9123-28355B4B77B1}"/>
              </a:ext>
            </a:extLst>
          </p:cNvPr>
          <p:cNvSpPr>
            <a:spLocks noGrp="1" noChangeArrowheads="1"/>
          </p:cNvSpPr>
          <p:nvPr>
            <p:ph type="sldNum" sz="quarter" idx="5"/>
          </p:nvPr>
        </p:nvSpPr>
        <p:spPr>
          <a:ln/>
        </p:spPr>
        <p:txBody>
          <a:bodyPr/>
          <a:lstStyle/>
          <a:p>
            <a:fld id="{EB62A910-EB8F-8242-9797-877541E375D8}" type="slidenum">
              <a:rPr lang="en-US" altLang="en-US"/>
              <a:pPr/>
              <a:t>25</a:t>
            </a:fld>
            <a:endParaRPr lang="en-US" altLang="en-US"/>
          </a:p>
        </p:txBody>
      </p:sp>
      <p:sp>
        <p:nvSpPr>
          <p:cNvPr id="171010" name="Rectangle 2">
            <a:extLst>
              <a:ext uri="{FF2B5EF4-FFF2-40B4-BE49-F238E27FC236}">
                <a16:creationId xmlns:a16="http://schemas.microsoft.com/office/drawing/2014/main" id="{03F32DE1-BE5F-A842-9D25-2E179E12597D}"/>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79A7D906-4B2E-624B-8874-5B135650BB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E36713-9C94-1544-AB07-8221ECFBEE3D}"/>
              </a:ext>
            </a:extLst>
          </p:cNvPr>
          <p:cNvSpPr>
            <a:spLocks noGrp="1" noChangeArrowheads="1"/>
          </p:cNvSpPr>
          <p:nvPr>
            <p:ph type="sldNum" sz="quarter" idx="5"/>
          </p:nvPr>
        </p:nvSpPr>
        <p:spPr>
          <a:ln/>
        </p:spPr>
        <p:txBody>
          <a:bodyPr/>
          <a:lstStyle/>
          <a:p>
            <a:fld id="{7B62735D-EEE6-3043-B841-B259268523F6}" type="slidenum">
              <a:rPr lang="en-US" altLang="en-US"/>
              <a:pPr/>
              <a:t>26</a:t>
            </a:fld>
            <a:endParaRPr lang="en-US" altLang="en-US"/>
          </a:p>
        </p:txBody>
      </p:sp>
      <p:sp>
        <p:nvSpPr>
          <p:cNvPr id="157698" name="Rectangle 2">
            <a:extLst>
              <a:ext uri="{FF2B5EF4-FFF2-40B4-BE49-F238E27FC236}">
                <a16:creationId xmlns:a16="http://schemas.microsoft.com/office/drawing/2014/main" id="{314E4E32-933A-D045-ACE7-8C73ACF217CB}"/>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699" name="Rectangle 3">
            <a:extLst>
              <a:ext uri="{FF2B5EF4-FFF2-40B4-BE49-F238E27FC236}">
                <a16:creationId xmlns:a16="http://schemas.microsoft.com/office/drawing/2014/main" id="{45E6A646-0FCC-EE4B-9A9C-4DD4B90D066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A2AEA3-3613-A14D-B5E2-88756FCFD698}"/>
              </a:ext>
            </a:extLst>
          </p:cNvPr>
          <p:cNvSpPr>
            <a:spLocks noGrp="1" noChangeArrowheads="1"/>
          </p:cNvSpPr>
          <p:nvPr>
            <p:ph type="sldNum" sz="quarter" idx="5"/>
          </p:nvPr>
        </p:nvSpPr>
        <p:spPr>
          <a:ln/>
        </p:spPr>
        <p:txBody>
          <a:bodyPr/>
          <a:lstStyle/>
          <a:p>
            <a:fld id="{BDCB56D7-EAB6-044E-9C74-DB9323D7B4FF}" type="slidenum">
              <a:rPr lang="en-US" altLang="en-US"/>
              <a:pPr/>
              <a:t>27</a:t>
            </a:fld>
            <a:endParaRPr lang="en-US" altLang="en-US"/>
          </a:p>
        </p:txBody>
      </p:sp>
      <p:sp>
        <p:nvSpPr>
          <p:cNvPr id="94210" name="Rectangle 2">
            <a:extLst>
              <a:ext uri="{FF2B5EF4-FFF2-40B4-BE49-F238E27FC236}">
                <a16:creationId xmlns:a16="http://schemas.microsoft.com/office/drawing/2014/main" id="{CDB5C0B8-83CA-AD49-8274-D38992A4FD1F}"/>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a:extLst>
              <a:ext uri="{FF2B5EF4-FFF2-40B4-BE49-F238E27FC236}">
                <a16:creationId xmlns:a16="http://schemas.microsoft.com/office/drawing/2014/main" id="{D0A4CB77-05F5-7247-921B-A24BDB7CC18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3313DB-B661-9E47-AFDC-528468B85265}"/>
              </a:ext>
            </a:extLst>
          </p:cNvPr>
          <p:cNvSpPr>
            <a:spLocks noGrp="1" noChangeArrowheads="1"/>
          </p:cNvSpPr>
          <p:nvPr>
            <p:ph type="sldNum" sz="quarter" idx="5"/>
          </p:nvPr>
        </p:nvSpPr>
        <p:spPr>
          <a:ln/>
        </p:spPr>
        <p:txBody>
          <a:bodyPr/>
          <a:lstStyle/>
          <a:p>
            <a:fld id="{E08CA5B9-9405-7947-B9E5-A9CAF38D2E5E}" type="slidenum">
              <a:rPr lang="en-US" altLang="en-US"/>
              <a:pPr/>
              <a:t>28</a:t>
            </a:fld>
            <a:endParaRPr lang="en-US" altLang="en-US"/>
          </a:p>
        </p:txBody>
      </p:sp>
      <p:sp>
        <p:nvSpPr>
          <p:cNvPr id="172034" name="Rectangle 2">
            <a:extLst>
              <a:ext uri="{FF2B5EF4-FFF2-40B4-BE49-F238E27FC236}">
                <a16:creationId xmlns:a16="http://schemas.microsoft.com/office/drawing/2014/main" id="{06E62F63-99B9-8B4B-BF33-36118EE95401}"/>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B20A72AE-384F-304C-ABDB-A1D472B53D4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9FC853-DC7B-1143-93AF-39BCA742C54A}"/>
              </a:ext>
            </a:extLst>
          </p:cNvPr>
          <p:cNvSpPr>
            <a:spLocks noGrp="1" noChangeArrowheads="1"/>
          </p:cNvSpPr>
          <p:nvPr>
            <p:ph type="sldNum" sz="quarter" idx="5"/>
          </p:nvPr>
        </p:nvSpPr>
        <p:spPr>
          <a:ln/>
        </p:spPr>
        <p:txBody>
          <a:bodyPr/>
          <a:lstStyle/>
          <a:p>
            <a:fld id="{746324B4-B912-764D-9C23-6353036DDE2F}" type="slidenum">
              <a:rPr lang="en-US" altLang="en-US"/>
              <a:pPr/>
              <a:t>29</a:t>
            </a:fld>
            <a:endParaRPr lang="en-US" altLang="en-US"/>
          </a:p>
        </p:txBody>
      </p:sp>
      <p:sp>
        <p:nvSpPr>
          <p:cNvPr id="159746" name="Rectangle 2">
            <a:extLst>
              <a:ext uri="{FF2B5EF4-FFF2-40B4-BE49-F238E27FC236}">
                <a16:creationId xmlns:a16="http://schemas.microsoft.com/office/drawing/2014/main" id="{2F6CAF7E-0E84-974A-BF46-C93810CF1993}"/>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7" name="Rectangle 3">
            <a:extLst>
              <a:ext uri="{FF2B5EF4-FFF2-40B4-BE49-F238E27FC236}">
                <a16:creationId xmlns:a16="http://schemas.microsoft.com/office/drawing/2014/main" id="{9046EC48-9B51-3049-86EF-7DDF0577A44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A06A-B599-1B4B-86B7-ED0EBCB667AD}"/>
              </a:ext>
            </a:extLst>
          </p:cNvPr>
          <p:cNvSpPr>
            <a:spLocks noGrp="1" noChangeArrowheads="1"/>
          </p:cNvSpPr>
          <p:nvPr>
            <p:ph type="sldNum" sz="quarter" idx="5"/>
          </p:nvPr>
        </p:nvSpPr>
        <p:spPr>
          <a:ln/>
        </p:spPr>
        <p:txBody>
          <a:bodyPr/>
          <a:lstStyle/>
          <a:p>
            <a:fld id="{65555830-115E-9942-9CE1-DA1AC83CF921}" type="slidenum">
              <a:rPr lang="en-US" altLang="en-US"/>
              <a:pPr/>
              <a:t>30</a:t>
            </a:fld>
            <a:endParaRPr lang="en-US" altLang="en-US"/>
          </a:p>
        </p:txBody>
      </p:sp>
      <p:sp>
        <p:nvSpPr>
          <p:cNvPr id="96258" name="Rectangle 2">
            <a:extLst>
              <a:ext uri="{FF2B5EF4-FFF2-40B4-BE49-F238E27FC236}">
                <a16:creationId xmlns:a16="http://schemas.microsoft.com/office/drawing/2014/main" id="{7856E554-9B65-5541-BA45-D8A10409B913}"/>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a:extLst>
              <a:ext uri="{FF2B5EF4-FFF2-40B4-BE49-F238E27FC236}">
                <a16:creationId xmlns:a16="http://schemas.microsoft.com/office/drawing/2014/main" id="{62950489-2026-CA49-80DD-01E951250FA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Missing shade of blue in Bk 1, Pt. 1, Sec 1. See also sec VII</a:t>
            </a:r>
          </a:p>
          <a:p>
            <a:r>
              <a:rPr lang="en-US" altLang="en-US"/>
              <a:t>Mach. Science of Mechanics p. 280</a:t>
            </a:r>
          </a:p>
          <a:p>
            <a:r>
              <a:rPr lang="en-US" altLang="en-US"/>
              <a:t>Einstein. Physics and Reality.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FE173F-0E04-9941-9321-EC3C6D262290}"/>
              </a:ext>
            </a:extLst>
          </p:cNvPr>
          <p:cNvSpPr>
            <a:spLocks noGrp="1" noChangeArrowheads="1"/>
          </p:cNvSpPr>
          <p:nvPr>
            <p:ph type="sldNum" sz="quarter" idx="5"/>
          </p:nvPr>
        </p:nvSpPr>
        <p:spPr>
          <a:ln/>
        </p:spPr>
        <p:txBody>
          <a:bodyPr/>
          <a:lstStyle/>
          <a:p>
            <a:fld id="{60645233-9C37-D04B-8649-ED141989D477}" type="slidenum">
              <a:rPr lang="en-US" altLang="en-US"/>
              <a:pPr/>
              <a:t>3</a:t>
            </a:fld>
            <a:endParaRPr lang="en-US" altLang="en-US"/>
          </a:p>
        </p:txBody>
      </p:sp>
      <p:sp>
        <p:nvSpPr>
          <p:cNvPr id="110594" name="Rectangle 2">
            <a:extLst>
              <a:ext uri="{FF2B5EF4-FFF2-40B4-BE49-F238E27FC236}">
                <a16:creationId xmlns:a16="http://schemas.microsoft.com/office/drawing/2014/main" id="{9A2564D0-3DFC-F64C-A32A-C0B3806AA40B}"/>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3">
            <a:extLst>
              <a:ext uri="{FF2B5EF4-FFF2-40B4-BE49-F238E27FC236}">
                <a16:creationId xmlns:a16="http://schemas.microsoft.com/office/drawing/2014/main" id="{D54C645D-B631-9542-BC71-2258ED8BAF5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83D243-3D93-B24B-A98F-33F47AF027A0}"/>
              </a:ext>
            </a:extLst>
          </p:cNvPr>
          <p:cNvSpPr>
            <a:spLocks noGrp="1" noChangeArrowheads="1"/>
          </p:cNvSpPr>
          <p:nvPr>
            <p:ph type="sldNum" sz="quarter" idx="5"/>
          </p:nvPr>
        </p:nvSpPr>
        <p:spPr>
          <a:ln/>
        </p:spPr>
        <p:txBody>
          <a:bodyPr/>
          <a:lstStyle/>
          <a:p>
            <a:fld id="{E736390B-FC6F-054E-A271-1458D2B1880B}" type="slidenum">
              <a:rPr lang="en-US" altLang="en-US"/>
              <a:pPr/>
              <a:t>4</a:t>
            </a:fld>
            <a:endParaRPr lang="en-US" altLang="en-US"/>
          </a:p>
        </p:txBody>
      </p:sp>
      <p:sp>
        <p:nvSpPr>
          <p:cNvPr id="108546" name="Rectangle 2">
            <a:extLst>
              <a:ext uri="{FF2B5EF4-FFF2-40B4-BE49-F238E27FC236}">
                <a16:creationId xmlns:a16="http://schemas.microsoft.com/office/drawing/2014/main" id="{01BF457D-8637-1348-9C45-F90A333AC86B}"/>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a:extLst>
              <a:ext uri="{FF2B5EF4-FFF2-40B4-BE49-F238E27FC236}">
                <a16:creationId xmlns:a16="http://schemas.microsoft.com/office/drawing/2014/main" id="{1AFA8A3D-250E-7B49-9962-7E26F0258EF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72EAC7-C3AF-BE42-AFD7-D11B829B9D36}"/>
              </a:ext>
            </a:extLst>
          </p:cNvPr>
          <p:cNvSpPr>
            <a:spLocks noGrp="1" noChangeArrowheads="1"/>
          </p:cNvSpPr>
          <p:nvPr>
            <p:ph type="sldNum" sz="quarter" idx="5"/>
          </p:nvPr>
        </p:nvSpPr>
        <p:spPr>
          <a:ln/>
        </p:spPr>
        <p:txBody>
          <a:bodyPr/>
          <a:lstStyle/>
          <a:p>
            <a:fld id="{F64F768C-9D84-FF4B-A976-5D688C0E435D}" type="slidenum">
              <a:rPr lang="en-US" altLang="en-US"/>
              <a:pPr/>
              <a:t>5</a:t>
            </a:fld>
            <a:endParaRPr lang="en-US" altLang="en-US"/>
          </a:p>
        </p:txBody>
      </p:sp>
      <p:sp>
        <p:nvSpPr>
          <p:cNvPr id="141314" name="Rectangle 2">
            <a:extLst>
              <a:ext uri="{FF2B5EF4-FFF2-40B4-BE49-F238E27FC236}">
                <a16:creationId xmlns:a16="http://schemas.microsoft.com/office/drawing/2014/main" id="{B0634642-2700-884D-8B94-96E815D0FCAC}"/>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5" name="Rectangle 3">
            <a:extLst>
              <a:ext uri="{FF2B5EF4-FFF2-40B4-BE49-F238E27FC236}">
                <a16:creationId xmlns:a16="http://schemas.microsoft.com/office/drawing/2014/main" id="{037E79A1-1498-884C-813D-60B63449F6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863546-833D-7344-B254-D1E63852142E}"/>
              </a:ext>
            </a:extLst>
          </p:cNvPr>
          <p:cNvSpPr>
            <a:spLocks noGrp="1" noChangeArrowheads="1"/>
          </p:cNvSpPr>
          <p:nvPr>
            <p:ph type="sldNum" sz="quarter" idx="5"/>
          </p:nvPr>
        </p:nvSpPr>
        <p:spPr>
          <a:ln/>
        </p:spPr>
        <p:txBody>
          <a:bodyPr/>
          <a:lstStyle/>
          <a:p>
            <a:fld id="{8A78CC85-C833-344B-BC3B-261073FCC254}" type="slidenum">
              <a:rPr lang="en-US" altLang="en-US"/>
              <a:pPr/>
              <a:t>6</a:t>
            </a:fld>
            <a:endParaRPr lang="en-US" altLang="en-US"/>
          </a:p>
        </p:txBody>
      </p:sp>
      <p:sp>
        <p:nvSpPr>
          <p:cNvPr id="65538" name="Rectangle 2">
            <a:extLst>
              <a:ext uri="{FF2B5EF4-FFF2-40B4-BE49-F238E27FC236}">
                <a16:creationId xmlns:a16="http://schemas.microsoft.com/office/drawing/2014/main" id="{3B431FD9-443E-AF42-A66B-684A85F71DC7}"/>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Rectangle 3">
            <a:extLst>
              <a:ext uri="{FF2B5EF4-FFF2-40B4-BE49-F238E27FC236}">
                <a16:creationId xmlns:a16="http://schemas.microsoft.com/office/drawing/2014/main" id="{DAC018DF-3140-CC40-8326-B66DBF54EE2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56670A-A2C8-E848-A25B-1BE0EB5A9DA7}"/>
              </a:ext>
            </a:extLst>
          </p:cNvPr>
          <p:cNvSpPr>
            <a:spLocks noGrp="1" noChangeArrowheads="1"/>
          </p:cNvSpPr>
          <p:nvPr>
            <p:ph type="sldNum" sz="quarter" idx="5"/>
          </p:nvPr>
        </p:nvSpPr>
        <p:spPr>
          <a:ln/>
        </p:spPr>
        <p:txBody>
          <a:bodyPr/>
          <a:lstStyle/>
          <a:p>
            <a:fld id="{25D63EAE-F1A1-8C4B-91A1-283E511FFF6D}" type="slidenum">
              <a:rPr lang="en-US" altLang="en-US"/>
              <a:pPr/>
              <a:t>7</a:t>
            </a:fld>
            <a:endParaRPr lang="en-US" altLang="en-US"/>
          </a:p>
        </p:txBody>
      </p:sp>
      <p:sp>
        <p:nvSpPr>
          <p:cNvPr id="125954" name="Rectangle 2">
            <a:extLst>
              <a:ext uri="{FF2B5EF4-FFF2-40B4-BE49-F238E27FC236}">
                <a16:creationId xmlns:a16="http://schemas.microsoft.com/office/drawing/2014/main" id="{63F97DDE-14E6-0641-8E18-FBC921D23C25}"/>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7E6462A2-99B0-1747-B6F5-72E50D72414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B889C-C498-074F-9FFD-1EF1A2833A32}"/>
              </a:ext>
            </a:extLst>
          </p:cNvPr>
          <p:cNvSpPr>
            <a:spLocks noGrp="1" noChangeArrowheads="1"/>
          </p:cNvSpPr>
          <p:nvPr>
            <p:ph type="sldNum" sz="quarter" idx="5"/>
          </p:nvPr>
        </p:nvSpPr>
        <p:spPr>
          <a:ln/>
        </p:spPr>
        <p:txBody>
          <a:bodyPr/>
          <a:lstStyle/>
          <a:p>
            <a:fld id="{F459B6F3-4A67-534E-8828-900B1146944D}" type="slidenum">
              <a:rPr lang="en-US" altLang="en-US"/>
              <a:pPr/>
              <a:t>10</a:t>
            </a:fld>
            <a:endParaRPr lang="en-US" altLang="en-US"/>
          </a:p>
        </p:txBody>
      </p:sp>
      <p:sp>
        <p:nvSpPr>
          <p:cNvPr id="67586" name="Rectangle 2">
            <a:extLst>
              <a:ext uri="{FF2B5EF4-FFF2-40B4-BE49-F238E27FC236}">
                <a16:creationId xmlns:a16="http://schemas.microsoft.com/office/drawing/2014/main" id="{A2529E14-CA2F-D74A-B17F-DA05C62A9F93}"/>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7" name="Rectangle 3">
            <a:extLst>
              <a:ext uri="{FF2B5EF4-FFF2-40B4-BE49-F238E27FC236}">
                <a16:creationId xmlns:a16="http://schemas.microsoft.com/office/drawing/2014/main" id="{1D902260-B5F3-C64D-B404-18F1FA90691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CF2DA5-1198-A841-B661-B5A87D5DAD30}"/>
              </a:ext>
            </a:extLst>
          </p:cNvPr>
          <p:cNvSpPr>
            <a:spLocks noGrp="1" noChangeArrowheads="1"/>
          </p:cNvSpPr>
          <p:nvPr>
            <p:ph type="sldNum" sz="quarter" idx="5"/>
          </p:nvPr>
        </p:nvSpPr>
        <p:spPr>
          <a:ln/>
        </p:spPr>
        <p:txBody>
          <a:bodyPr/>
          <a:lstStyle/>
          <a:p>
            <a:fld id="{C9502012-BA0B-2E4A-8343-0690BDA2A1D9}" type="slidenum">
              <a:rPr lang="en-US" altLang="en-US"/>
              <a:pPr/>
              <a:t>11</a:t>
            </a:fld>
            <a:endParaRPr lang="en-US" altLang="en-US"/>
          </a:p>
        </p:txBody>
      </p:sp>
      <p:sp>
        <p:nvSpPr>
          <p:cNvPr id="129026" name="Rectangle 2">
            <a:extLst>
              <a:ext uri="{FF2B5EF4-FFF2-40B4-BE49-F238E27FC236}">
                <a16:creationId xmlns:a16="http://schemas.microsoft.com/office/drawing/2014/main" id="{F6F3D910-C414-E346-8501-A98CF02B29BB}"/>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43536022-DF5E-614D-991A-046AA0F2FCBD}"/>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4337-A7F8-4646-88ED-BF278713BCF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46B730-9CD6-8841-8EA4-662A43EC6B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BCF884-7825-914D-B196-433F1E0E031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4CD929-417E-3F4E-BB78-CE8295FEFC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5A6EE78-1B43-204E-82E2-4BE6176629A3}"/>
              </a:ext>
            </a:extLst>
          </p:cNvPr>
          <p:cNvSpPr>
            <a:spLocks noGrp="1"/>
          </p:cNvSpPr>
          <p:nvPr>
            <p:ph type="sldNum" sz="quarter" idx="12"/>
          </p:nvPr>
        </p:nvSpPr>
        <p:spPr/>
        <p:txBody>
          <a:bodyPr/>
          <a:lstStyle>
            <a:lvl1pPr>
              <a:defRPr/>
            </a:lvl1pPr>
          </a:lstStyle>
          <a:p>
            <a:fld id="{76625788-5F19-8441-849B-ED5428584D8A}" type="slidenum">
              <a:rPr lang="en-US" altLang="en-US"/>
              <a:pPr/>
              <a:t>‹#›</a:t>
            </a:fld>
            <a:endParaRPr lang="en-US" altLang="en-US"/>
          </a:p>
        </p:txBody>
      </p:sp>
    </p:spTree>
    <p:extLst>
      <p:ext uri="{BB962C8B-B14F-4D97-AF65-F5344CB8AC3E}">
        <p14:creationId xmlns:p14="http://schemas.microsoft.com/office/powerpoint/2010/main" val="421187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6AA0-06AD-AC40-A85F-989C2069A7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1F314-8466-8047-B870-D58324AAB2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3F365-4250-AA47-AFC9-EDA96FEF4C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A292BEB-1A45-BF41-BDB4-7E1D0AFDD9D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09BC24-F0EA-2F48-BE43-293447952B68}"/>
              </a:ext>
            </a:extLst>
          </p:cNvPr>
          <p:cNvSpPr>
            <a:spLocks noGrp="1"/>
          </p:cNvSpPr>
          <p:nvPr>
            <p:ph type="sldNum" sz="quarter" idx="12"/>
          </p:nvPr>
        </p:nvSpPr>
        <p:spPr/>
        <p:txBody>
          <a:bodyPr/>
          <a:lstStyle>
            <a:lvl1pPr>
              <a:defRPr/>
            </a:lvl1pPr>
          </a:lstStyle>
          <a:p>
            <a:fld id="{20B58EBC-DDB6-934F-AA9D-6F7DE2259A88}" type="slidenum">
              <a:rPr lang="en-US" altLang="en-US"/>
              <a:pPr/>
              <a:t>‹#›</a:t>
            </a:fld>
            <a:endParaRPr lang="en-US" altLang="en-US"/>
          </a:p>
        </p:txBody>
      </p:sp>
    </p:spTree>
    <p:extLst>
      <p:ext uri="{BB962C8B-B14F-4D97-AF65-F5344CB8AC3E}">
        <p14:creationId xmlns:p14="http://schemas.microsoft.com/office/powerpoint/2010/main" val="78050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4FD3-637C-5E42-AFFF-C6A6BAB19E22}"/>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AD912-E38A-984F-934A-5AC718583F26}"/>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7AA40-5B93-8A4D-A263-04B8FDF6C9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1773CE-2B95-8A4A-91F1-A2934CEA5A5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313581-EE65-6244-8BF7-2F24F1FCDE74}"/>
              </a:ext>
            </a:extLst>
          </p:cNvPr>
          <p:cNvSpPr>
            <a:spLocks noGrp="1"/>
          </p:cNvSpPr>
          <p:nvPr>
            <p:ph type="sldNum" sz="quarter" idx="12"/>
          </p:nvPr>
        </p:nvSpPr>
        <p:spPr/>
        <p:txBody>
          <a:bodyPr/>
          <a:lstStyle>
            <a:lvl1pPr>
              <a:defRPr/>
            </a:lvl1pPr>
          </a:lstStyle>
          <a:p>
            <a:fld id="{17DCFAE4-F04A-D545-A879-2DC3B82BAB74}" type="slidenum">
              <a:rPr lang="en-US" altLang="en-US"/>
              <a:pPr/>
              <a:t>‹#›</a:t>
            </a:fld>
            <a:endParaRPr lang="en-US" altLang="en-US"/>
          </a:p>
        </p:txBody>
      </p:sp>
    </p:spTree>
    <p:extLst>
      <p:ext uri="{BB962C8B-B14F-4D97-AF65-F5344CB8AC3E}">
        <p14:creationId xmlns:p14="http://schemas.microsoft.com/office/powerpoint/2010/main" val="169290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C2F1-38EA-F048-A052-E15F35783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32DBF-D66D-8E48-829C-354E9B1361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EF83D-9F08-5844-BE5E-B00EB4BC4DA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FDF13D-5663-A04A-A754-B7EE8D99302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0EFFDD-5648-F041-B92B-2CC12B3D52DB}"/>
              </a:ext>
            </a:extLst>
          </p:cNvPr>
          <p:cNvSpPr>
            <a:spLocks noGrp="1"/>
          </p:cNvSpPr>
          <p:nvPr>
            <p:ph type="sldNum" sz="quarter" idx="12"/>
          </p:nvPr>
        </p:nvSpPr>
        <p:spPr/>
        <p:txBody>
          <a:bodyPr/>
          <a:lstStyle>
            <a:lvl1pPr>
              <a:defRPr/>
            </a:lvl1pPr>
          </a:lstStyle>
          <a:p>
            <a:fld id="{F6CED400-67AB-A04F-A660-F0AD3A6E60B5}" type="slidenum">
              <a:rPr lang="en-US" altLang="en-US"/>
              <a:pPr/>
              <a:t>‹#›</a:t>
            </a:fld>
            <a:endParaRPr lang="en-US" altLang="en-US"/>
          </a:p>
        </p:txBody>
      </p:sp>
    </p:spTree>
    <p:extLst>
      <p:ext uri="{BB962C8B-B14F-4D97-AF65-F5344CB8AC3E}">
        <p14:creationId xmlns:p14="http://schemas.microsoft.com/office/powerpoint/2010/main" val="57422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9E7F-BBD8-444F-84D5-DE51EC00442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E5931A-C07A-8248-BA4A-972348C760B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99FB024-E6DC-104E-9210-9DA547B9D03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E3B1936-BEB7-3348-9DE0-80882B13F1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1E67C4-DA70-0643-8E72-1EE932C765F0}"/>
              </a:ext>
            </a:extLst>
          </p:cNvPr>
          <p:cNvSpPr>
            <a:spLocks noGrp="1"/>
          </p:cNvSpPr>
          <p:nvPr>
            <p:ph type="sldNum" sz="quarter" idx="12"/>
          </p:nvPr>
        </p:nvSpPr>
        <p:spPr/>
        <p:txBody>
          <a:bodyPr/>
          <a:lstStyle>
            <a:lvl1pPr>
              <a:defRPr/>
            </a:lvl1pPr>
          </a:lstStyle>
          <a:p>
            <a:fld id="{5A5FFB78-3E30-CC48-B137-852E77D899CD}" type="slidenum">
              <a:rPr lang="en-US" altLang="en-US"/>
              <a:pPr/>
              <a:t>‹#›</a:t>
            </a:fld>
            <a:endParaRPr lang="en-US" altLang="en-US"/>
          </a:p>
        </p:txBody>
      </p:sp>
    </p:spTree>
    <p:extLst>
      <p:ext uri="{BB962C8B-B14F-4D97-AF65-F5344CB8AC3E}">
        <p14:creationId xmlns:p14="http://schemas.microsoft.com/office/powerpoint/2010/main" val="295622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A73F-166D-874B-964C-A45ECCDD4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22EE1-900A-6B42-B557-6B3BDAAA9162}"/>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B1E88C-A840-7D4E-A21A-7E7C5A76642D}"/>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629F2F-335E-0A4B-B91D-9042E69FC6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CF311BA-3B4D-CA41-811C-41B3F22ECC8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52919F9-CBEC-284E-AF43-98F1E8089CAF}"/>
              </a:ext>
            </a:extLst>
          </p:cNvPr>
          <p:cNvSpPr>
            <a:spLocks noGrp="1"/>
          </p:cNvSpPr>
          <p:nvPr>
            <p:ph type="sldNum" sz="quarter" idx="12"/>
          </p:nvPr>
        </p:nvSpPr>
        <p:spPr/>
        <p:txBody>
          <a:bodyPr/>
          <a:lstStyle>
            <a:lvl1pPr>
              <a:defRPr/>
            </a:lvl1pPr>
          </a:lstStyle>
          <a:p>
            <a:fld id="{C05C0316-87B4-764E-A9C5-75B3663D04FF}" type="slidenum">
              <a:rPr lang="en-US" altLang="en-US"/>
              <a:pPr/>
              <a:t>‹#›</a:t>
            </a:fld>
            <a:endParaRPr lang="en-US" altLang="en-US"/>
          </a:p>
        </p:txBody>
      </p:sp>
    </p:spTree>
    <p:extLst>
      <p:ext uri="{BB962C8B-B14F-4D97-AF65-F5344CB8AC3E}">
        <p14:creationId xmlns:p14="http://schemas.microsoft.com/office/powerpoint/2010/main" val="101213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FA5F-FC18-0A42-A58C-5EFFBFBD356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E32F5-E539-F448-8656-D48F62038CF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E0608-66D1-144A-886E-223EFF1B7CA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67455-4C63-324E-AF0D-EA9829D67BB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7FFEF-C25C-3C4A-9EC1-E20C6DE174E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416341-55CE-E043-A192-B45AA0AA35B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A3E2563-BE99-BC44-B041-618BBBA7246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E5CEBDD-CC76-DD4D-BDE2-97B3A4087A32}"/>
              </a:ext>
            </a:extLst>
          </p:cNvPr>
          <p:cNvSpPr>
            <a:spLocks noGrp="1"/>
          </p:cNvSpPr>
          <p:nvPr>
            <p:ph type="sldNum" sz="quarter" idx="12"/>
          </p:nvPr>
        </p:nvSpPr>
        <p:spPr/>
        <p:txBody>
          <a:bodyPr/>
          <a:lstStyle>
            <a:lvl1pPr>
              <a:defRPr/>
            </a:lvl1pPr>
          </a:lstStyle>
          <a:p>
            <a:fld id="{023C87F7-0215-3A4F-A9C4-E6AC0C7DD116}" type="slidenum">
              <a:rPr lang="en-US" altLang="en-US"/>
              <a:pPr/>
              <a:t>‹#›</a:t>
            </a:fld>
            <a:endParaRPr lang="en-US" altLang="en-US"/>
          </a:p>
        </p:txBody>
      </p:sp>
    </p:spTree>
    <p:extLst>
      <p:ext uri="{BB962C8B-B14F-4D97-AF65-F5344CB8AC3E}">
        <p14:creationId xmlns:p14="http://schemas.microsoft.com/office/powerpoint/2010/main" val="415004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9FD1D-662D-8948-B161-ED275D07E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012D12-6B90-B24C-823C-F5A7A7DA09D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35EEDC2-D8E3-7A4F-944F-BD3FAE33F5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5E875F7-D748-2846-9F77-3E60D606DBF5}"/>
              </a:ext>
            </a:extLst>
          </p:cNvPr>
          <p:cNvSpPr>
            <a:spLocks noGrp="1"/>
          </p:cNvSpPr>
          <p:nvPr>
            <p:ph type="sldNum" sz="quarter" idx="12"/>
          </p:nvPr>
        </p:nvSpPr>
        <p:spPr/>
        <p:txBody>
          <a:bodyPr/>
          <a:lstStyle>
            <a:lvl1pPr>
              <a:defRPr/>
            </a:lvl1pPr>
          </a:lstStyle>
          <a:p>
            <a:fld id="{DC562662-7CB7-C543-80EC-6DF54AD9779D}" type="slidenum">
              <a:rPr lang="en-US" altLang="en-US"/>
              <a:pPr/>
              <a:t>‹#›</a:t>
            </a:fld>
            <a:endParaRPr lang="en-US" altLang="en-US"/>
          </a:p>
        </p:txBody>
      </p:sp>
    </p:spTree>
    <p:extLst>
      <p:ext uri="{BB962C8B-B14F-4D97-AF65-F5344CB8AC3E}">
        <p14:creationId xmlns:p14="http://schemas.microsoft.com/office/powerpoint/2010/main" val="361257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4ED84-455A-6F4B-B3A8-71ED389875A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62663A5-33E0-B948-954B-CD851E5FCDD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290C10-A894-4740-8929-93614247A098}"/>
              </a:ext>
            </a:extLst>
          </p:cNvPr>
          <p:cNvSpPr>
            <a:spLocks noGrp="1"/>
          </p:cNvSpPr>
          <p:nvPr>
            <p:ph type="sldNum" sz="quarter" idx="12"/>
          </p:nvPr>
        </p:nvSpPr>
        <p:spPr/>
        <p:txBody>
          <a:bodyPr/>
          <a:lstStyle>
            <a:lvl1pPr>
              <a:defRPr/>
            </a:lvl1pPr>
          </a:lstStyle>
          <a:p>
            <a:fld id="{559600AA-B926-604F-97A6-BB904ED7A24E}" type="slidenum">
              <a:rPr lang="en-US" altLang="en-US"/>
              <a:pPr/>
              <a:t>‹#›</a:t>
            </a:fld>
            <a:endParaRPr lang="en-US" altLang="en-US"/>
          </a:p>
        </p:txBody>
      </p:sp>
    </p:spTree>
    <p:extLst>
      <p:ext uri="{BB962C8B-B14F-4D97-AF65-F5344CB8AC3E}">
        <p14:creationId xmlns:p14="http://schemas.microsoft.com/office/powerpoint/2010/main" val="18783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7DA3-F567-3A43-B36A-DB773BA3B07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A0DCC-0208-274F-B6D0-4E27A87F77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6D76A-1D4A-6646-A993-934B545F2F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3FAF2A-6CF9-6B4D-BB91-EEDF921800B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BBCB3A7-19B8-0047-A29B-85A49EC430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AC16D28-4339-6A4B-A959-E549AC2AEB4B}"/>
              </a:ext>
            </a:extLst>
          </p:cNvPr>
          <p:cNvSpPr>
            <a:spLocks noGrp="1"/>
          </p:cNvSpPr>
          <p:nvPr>
            <p:ph type="sldNum" sz="quarter" idx="12"/>
          </p:nvPr>
        </p:nvSpPr>
        <p:spPr/>
        <p:txBody>
          <a:bodyPr/>
          <a:lstStyle>
            <a:lvl1pPr>
              <a:defRPr/>
            </a:lvl1pPr>
          </a:lstStyle>
          <a:p>
            <a:fld id="{BABDBAD6-C70C-7B42-B68D-4D51B31C2424}" type="slidenum">
              <a:rPr lang="en-US" altLang="en-US"/>
              <a:pPr/>
              <a:t>‹#›</a:t>
            </a:fld>
            <a:endParaRPr lang="en-US" altLang="en-US"/>
          </a:p>
        </p:txBody>
      </p:sp>
    </p:spTree>
    <p:extLst>
      <p:ext uri="{BB962C8B-B14F-4D97-AF65-F5344CB8AC3E}">
        <p14:creationId xmlns:p14="http://schemas.microsoft.com/office/powerpoint/2010/main" val="284687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AEF6-8330-AC45-9579-21C6166F75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5404A-14E9-FE43-88FB-998249E27C3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345085-1912-7F4B-87E6-AA3ACA648A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E4F45-23E1-004B-8D17-ACB560066C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D72BCC2-B908-884E-BA40-D326F6BCB28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12A2668-C32A-B644-AF52-90229C0F7B48}"/>
              </a:ext>
            </a:extLst>
          </p:cNvPr>
          <p:cNvSpPr>
            <a:spLocks noGrp="1"/>
          </p:cNvSpPr>
          <p:nvPr>
            <p:ph type="sldNum" sz="quarter" idx="12"/>
          </p:nvPr>
        </p:nvSpPr>
        <p:spPr/>
        <p:txBody>
          <a:bodyPr/>
          <a:lstStyle>
            <a:lvl1pPr>
              <a:defRPr/>
            </a:lvl1pPr>
          </a:lstStyle>
          <a:p>
            <a:fld id="{1E7F83C1-9F53-FC44-B33F-F2E6C5A56B21}" type="slidenum">
              <a:rPr lang="en-US" altLang="en-US"/>
              <a:pPr/>
              <a:t>‹#›</a:t>
            </a:fld>
            <a:endParaRPr lang="en-US" altLang="en-US"/>
          </a:p>
        </p:txBody>
      </p:sp>
    </p:spTree>
    <p:extLst>
      <p:ext uri="{BB962C8B-B14F-4D97-AF65-F5344CB8AC3E}">
        <p14:creationId xmlns:p14="http://schemas.microsoft.com/office/powerpoint/2010/main" val="315467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3C575B-C8C7-E342-8115-EE5C79638D13}"/>
              </a:ext>
            </a:extLst>
          </p:cNvPr>
          <p:cNvSpPr>
            <a:spLocks noGrp="1" noChangeArrowheads="1"/>
          </p:cNvSpPr>
          <p:nvPr>
            <p:ph type="title"/>
          </p:nvPr>
        </p:nvSpPr>
        <p:spPr bwMode="auto">
          <a:xfrm>
            <a:off x="685800" y="609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D23BF1F-2566-3041-9A25-D27F399C1A6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905E01D-B4E4-FF4A-9955-1F5B27B44AB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E2A19B5A-06A8-234C-A192-AB97798EDEA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CCCAE16F-C983-8A40-A8C1-8358440C7703}"/>
              </a:ext>
            </a:extLst>
          </p:cNvPr>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C8508B0-A5C4-A24F-8BC5-1362A9BF28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400" kern="1200">
          <a:solidFill>
            <a:schemeClr val="tx2"/>
          </a:solidFill>
          <a:latin typeface="+mj-lt"/>
          <a:ea typeface="+mj-ea"/>
          <a:cs typeface="+mj-cs"/>
        </a:defRPr>
      </a:lvl1pPr>
      <a:lvl2pPr algn="l" rtl="0" fontAlgn="base">
        <a:spcBef>
          <a:spcPct val="0"/>
        </a:spcBef>
        <a:spcAft>
          <a:spcPct val="0"/>
        </a:spcAft>
        <a:defRPr sz="2400">
          <a:solidFill>
            <a:schemeClr val="tx2"/>
          </a:solidFill>
          <a:latin typeface="Times" pitchFamily="2" charset="0"/>
        </a:defRPr>
      </a:lvl2pPr>
      <a:lvl3pPr algn="l" rtl="0" fontAlgn="base">
        <a:spcBef>
          <a:spcPct val="0"/>
        </a:spcBef>
        <a:spcAft>
          <a:spcPct val="0"/>
        </a:spcAft>
        <a:defRPr sz="2400">
          <a:solidFill>
            <a:schemeClr val="tx2"/>
          </a:solidFill>
          <a:latin typeface="Times" pitchFamily="2" charset="0"/>
        </a:defRPr>
      </a:lvl3pPr>
      <a:lvl4pPr algn="l" rtl="0" fontAlgn="base">
        <a:spcBef>
          <a:spcPct val="0"/>
        </a:spcBef>
        <a:spcAft>
          <a:spcPct val="0"/>
        </a:spcAft>
        <a:defRPr sz="2400">
          <a:solidFill>
            <a:schemeClr val="tx2"/>
          </a:solidFill>
          <a:latin typeface="Times" pitchFamily="2" charset="0"/>
        </a:defRPr>
      </a:lvl4pPr>
      <a:lvl5pPr algn="l" rtl="0" fontAlgn="base">
        <a:spcBef>
          <a:spcPct val="0"/>
        </a:spcBef>
        <a:spcAft>
          <a:spcPct val="0"/>
        </a:spcAft>
        <a:defRPr sz="2400">
          <a:solidFill>
            <a:schemeClr val="tx2"/>
          </a:solidFill>
          <a:latin typeface="Times" pitchFamily="2" charset="0"/>
        </a:defRPr>
      </a:lvl5pPr>
      <a:lvl6pPr marL="457200" algn="l" rtl="0" fontAlgn="base">
        <a:spcBef>
          <a:spcPct val="0"/>
        </a:spcBef>
        <a:spcAft>
          <a:spcPct val="0"/>
        </a:spcAft>
        <a:defRPr sz="2400">
          <a:solidFill>
            <a:schemeClr val="tx2"/>
          </a:solidFill>
          <a:latin typeface="Times" pitchFamily="2" charset="0"/>
        </a:defRPr>
      </a:lvl6pPr>
      <a:lvl7pPr marL="914400" algn="l" rtl="0" fontAlgn="base">
        <a:spcBef>
          <a:spcPct val="0"/>
        </a:spcBef>
        <a:spcAft>
          <a:spcPct val="0"/>
        </a:spcAft>
        <a:defRPr sz="2400">
          <a:solidFill>
            <a:schemeClr val="tx2"/>
          </a:solidFill>
          <a:latin typeface="Times" pitchFamily="2" charset="0"/>
        </a:defRPr>
      </a:lvl7pPr>
      <a:lvl8pPr marL="1371600" algn="l" rtl="0" fontAlgn="base">
        <a:spcBef>
          <a:spcPct val="0"/>
        </a:spcBef>
        <a:spcAft>
          <a:spcPct val="0"/>
        </a:spcAft>
        <a:defRPr sz="2400">
          <a:solidFill>
            <a:schemeClr val="tx2"/>
          </a:solidFill>
          <a:latin typeface="Times" pitchFamily="2" charset="0"/>
        </a:defRPr>
      </a:lvl8pPr>
      <a:lvl9pPr marL="1828800" algn="l" rtl="0" fontAlgn="base">
        <a:spcBef>
          <a:spcPct val="0"/>
        </a:spcBef>
        <a:spcAft>
          <a:spcPct val="0"/>
        </a:spcAft>
        <a:defRPr sz="2400">
          <a:solidFill>
            <a:schemeClr val="tx2"/>
          </a:solidFill>
          <a:latin typeface="Times" pitchFamily="2" charset="0"/>
        </a:defRPr>
      </a:lvl9pPr>
    </p:titleStyle>
    <p:bodyStyle>
      <a:lvl1pPr marL="342900" indent="-342900" algn="l" rtl="0" fontAlgn="base">
        <a:spcBef>
          <a:spcPct val="20000"/>
        </a:spcBef>
        <a:spcAft>
          <a:spcPct val="0"/>
        </a:spcAft>
        <a:defRPr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D94E1C-AF10-204B-BE61-CBFE13D0E3F7}"/>
              </a:ext>
            </a:extLst>
          </p:cNvPr>
          <p:cNvSpPr>
            <a:spLocks noGrp="1"/>
          </p:cNvSpPr>
          <p:nvPr>
            <p:ph type="sldNum" sz="quarter" idx="12"/>
          </p:nvPr>
        </p:nvSpPr>
        <p:spPr/>
        <p:txBody>
          <a:bodyPr/>
          <a:lstStyle/>
          <a:p>
            <a:fld id="{6561C6A2-8BFC-074C-95D5-3F19AE576DF4}" type="slidenum">
              <a:rPr lang="en-US" altLang="en-US"/>
              <a:pPr/>
              <a:t>1</a:t>
            </a:fld>
            <a:endParaRPr lang="en-US" altLang="en-US"/>
          </a:p>
        </p:txBody>
      </p:sp>
      <p:sp>
        <p:nvSpPr>
          <p:cNvPr id="60418" name="Freeform 2">
            <a:extLst>
              <a:ext uri="{FF2B5EF4-FFF2-40B4-BE49-F238E27FC236}">
                <a16:creationId xmlns:a16="http://schemas.microsoft.com/office/drawing/2014/main" id="{AF57A430-09B0-374B-99F1-5FF043AD618E}"/>
              </a:ext>
            </a:extLst>
          </p:cNvPr>
          <p:cNvSpPr>
            <a:spLocks/>
          </p:cNvSpPr>
          <p:nvPr/>
        </p:nvSpPr>
        <p:spPr bwMode="auto">
          <a:xfrm>
            <a:off x="3624263" y="137885"/>
            <a:ext cx="5519737" cy="5892800"/>
          </a:xfrm>
          <a:custGeom>
            <a:avLst/>
            <a:gdLst>
              <a:gd name="T0" fmla="*/ 0 w 3064"/>
              <a:gd name="T1" fmla="*/ 584 h 3216"/>
              <a:gd name="T2" fmla="*/ 2520 w 3064"/>
              <a:gd name="T3" fmla="*/ 0 h 3216"/>
              <a:gd name="T4" fmla="*/ 3064 w 3064"/>
              <a:gd name="T5" fmla="*/ 2856 h 3216"/>
              <a:gd name="T6" fmla="*/ 1112 w 3064"/>
              <a:gd name="T7" fmla="*/ 3216 h 3216"/>
              <a:gd name="T8" fmla="*/ 0 w 3064"/>
              <a:gd name="T9" fmla="*/ 584 h 3216"/>
            </a:gdLst>
            <a:ahLst/>
            <a:cxnLst>
              <a:cxn ang="0">
                <a:pos x="T0" y="T1"/>
              </a:cxn>
              <a:cxn ang="0">
                <a:pos x="T2" y="T3"/>
              </a:cxn>
              <a:cxn ang="0">
                <a:pos x="T4" y="T5"/>
              </a:cxn>
              <a:cxn ang="0">
                <a:pos x="T6" y="T7"/>
              </a:cxn>
              <a:cxn ang="0">
                <a:pos x="T8" y="T9"/>
              </a:cxn>
            </a:cxnLst>
            <a:rect l="0" t="0" r="r" b="b"/>
            <a:pathLst>
              <a:path w="3064" h="3216">
                <a:moveTo>
                  <a:pt x="0" y="584"/>
                </a:moveTo>
                <a:lnTo>
                  <a:pt x="2520" y="0"/>
                </a:lnTo>
                <a:lnTo>
                  <a:pt x="3064" y="2856"/>
                </a:lnTo>
                <a:lnTo>
                  <a:pt x="1112" y="3216"/>
                </a:lnTo>
                <a:lnTo>
                  <a:pt x="0" y="584"/>
                </a:lnTo>
                <a:close/>
              </a:path>
            </a:pathLst>
          </a:custGeom>
          <a:solidFill>
            <a:srgbClr val="C8DCFF"/>
          </a:solidFill>
          <a:ln>
            <a:noFill/>
          </a:ln>
          <a:effectLst/>
        </p:spPr>
        <p:txBody>
          <a:bodyPr wrap="none" anchor="ctr"/>
          <a:lstStyle/>
          <a:p>
            <a:endParaRPr lang="en-US"/>
          </a:p>
        </p:txBody>
      </p:sp>
      <p:sp>
        <p:nvSpPr>
          <p:cNvPr id="60419" name="Rectangle 3">
            <a:extLst>
              <a:ext uri="{FF2B5EF4-FFF2-40B4-BE49-F238E27FC236}">
                <a16:creationId xmlns:a16="http://schemas.microsoft.com/office/drawing/2014/main" id="{CE981897-EA94-EB42-AB6E-159B42753D0E}"/>
              </a:ext>
            </a:extLst>
          </p:cNvPr>
          <p:cNvSpPr>
            <a:spLocks noGrp="1" noChangeArrowheads="1"/>
          </p:cNvSpPr>
          <p:nvPr>
            <p:ph type="title" idx="4294967295"/>
          </p:nvPr>
        </p:nvSpPr>
        <p:spPr>
          <a:xfrm>
            <a:off x="1271588" y="2293938"/>
            <a:ext cx="4981575" cy="2260600"/>
          </a:xfrm>
        </p:spPr>
        <p:txBody>
          <a:bodyPr/>
          <a:lstStyle/>
          <a:p>
            <a:pPr algn="r"/>
            <a:r>
              <a:rPr lang="en-US" altLang="en-US" sz="4400"/>
              <a:t>How</a:t>
            </a:r>
            <a:r>
              <a:rPr lang="en-US" altLang="en-US" sz="4000"/>
              <a:t> Hume and Mach</a:t>
            </a:r>
            <a:r>
              <a:rPr lang="en-US" altLang="en-US" sz="3600"/>
              <a:t> Helped Einstein Find Special Relativity</a:t>
            </a:r>
            <a:endParaRPr lang="en-US" altLang="en-US" sz="2800"/>
          </a:p>
        </p:txBody>
      </p:sp>
      <p:sp>
        <p:nvSpPr>
          <p:cNvPr id="60420" name="Rectangle 4">
            <a:extLst>
              <a:ext uri="{FF2B5EF4-FFF2-40B4-BE49-F238E27FC236}">
                <a16:creationId xmlns:a16="http://schemas.microsoft.com/office/drawing/2014/main" id="{7464EF00-2AC3-614F-802C-FA57E4EB452D}"/>
              </a:ext>
            </a:extLst>
          </p:cNvPr>
          <p:cNvSpPr>
            <a:spLocks noGrp="1" noChangeArrowheads="1"/>
          </p:cNvSpPr>
          <p:nvPr>
            <p:ph type="body" idx="4294967295"/>
          </p:nvPr>
        </p:nvSpPr>
        <p:spPr>
          <a:xfrm>
            <a:off x="1240973" y="4644118"/>
            <a:ext cx="4884738" cy="646339"/>
          </a:xfrm>
        </p:spPr>
        <p:txBody>
          <a:bodyPr/>
          <a:lstStyle/>
          <a:p>
            <a:pPr algn="r"/>
            <a:r>
              <a:rPr lang="en-US" altLang="en-US" sz="3600" dirty="0"/>
              <a:t>John D. Norton</a:t>
            </a:r>
          </a:p>
        </p:txBody>
      </p:sp>
      <p:pic>
        <p:nvPicPr>
          <p:cNvPr id="60421" name="Picture 5">
            <a:extLst>
              <a:ext uri="{FF2B5EF4-FFF2-40B4-BE49-F238E27FC236}">
                <a16:creationId xmlns:a16="http://schemas.microsoft.com/office/drawing/2014/main" id="{16FEC8B8-375A-424A-87DF-5F3F1DC65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050" y="1093788"/>
            <a:ext cx="2365375" cy="2614612"/>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a:extLst>
              <a:ext uri="{FF2B5EF4-FFF2-40B4-BE49-F238E27FC236}">
                <a16:creationId xmlns:a16="http://schemas.microsoft.com/office/drawing/2014/main" id="{009D2230-A05E-8842-9F47-69BE8F700AB7}"/>
              </a:ext>
            </a:extLst>
          </p:cNvPr>
          <p:cNvPicPr>
            <a:picLocks noChangeAspect="1" noChangeArrowheads="1"/>
          </p:cNvPicPr>
          <p:nvPr/>
        </p:nvPicPr>
        <p:blipFill>
          <a:blip r:embed="rId4">
            <a:lum bright="26000" contrast="2000"/>
            <a:extLst>
              <a:ext uri="{28A0092B-C50C-407E-A947-70E740481C1C}">
                <a14:useLocalDpi xmlns:a14="http://schemas.microsoft.com/office/drawing/2010/main" val="0"/>
              </a:ext>
            </a:extLst>
          </a:blip>
          <a:srcRect/>
          <a:stretch>
            <a:fillRect/>
          </a:stretch>
        </p:blipFill>
        <p:spPr bwMode="auto">
          <a:xfrm>
            <a:off x="4597400" y="1193800"/>
            <a:ext cx="9937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a:extLst>
              <a:ext uri="{FF2B5EF4-FFF2-40B4-BE49-F238E27FC236}">
                <a16:creationId xmlns:a16="http://schemas.microsoft.com/office/drawing/2014/main" id="{BAC44BED-EC91-5148-8F65-2A2114E48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495800"/>
            <a:ext cx="687388" cy="103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DE48C19-BB3D-7C45-8650-AB923A5DC6E7}"/>
              </a:ext>
            </a:extLst>
          </p:cNvPr>
          <p:cNvSpPr/>
          <p:nvPr/>
        </p:nvSpPr>
        <p:spPr bwMode="auto">
          <a:xfrm>
            <a:off x="163286" y="272143"/>
            <a:ext cx="5061857" cy="1164771"/>
          </a:xfrm>
          <a:custGeom>
            <a:avLst/>
            <a:gdLst>
              <a:gd name="connsiteX0" fmla="*/ 272143 w 5061857"/>
              <a:gd name="connsiteY0" fmla="*/ 0 h 1164771"/>
              <a:gd name="connsiteX1" fmla="*/ 272143 w 5061857"/>
              <a:gd name="connsiteY1" fmla="*/ 0 h 1164771"/>
              <a:gd name="connsiteX2" fmla="*/ 4724400 w 5061857"/>
              <a:gd name="connsiteY2" fmla="*/ 174171 h 1164771"/>
              <a:gd name="connsiteX3" fmla="*/ 5061857 w 5061857"/>
              <a:gd name="connsiteY3" fmla="*/ 1153886 h 1164771"/>
              <a:gd name="connsiteX4" fmla="*/ 0 w 5061857"/>
              <a:gd name="connsiteY4" fmla="*/ 1164771 h 1164771"/>
              <a:gd name="connsiteX5" fmla="*/ 272143 w 5061857"/>
              <a:gd name="connsiteY5" fmla="*/ 0 h 11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1857" h="1164771">
                <a:moveTo>
                  <a:pt x="272143" y="0"/>
                </a:moveTo>
                <a:lnTo>
                  <a:pt x="272143" y="0"/>
                </a:lnTo>
                <a:lnTo>
                  <a:pt x="4724400" y="174171"/>
                </a:lnTo>
                <a:lnTo>
                  <a:pt x="5061857" y="1153886"/>
                </a:lnTo>
                <a:lnTo>
                  <a:pt x="0" y="1164771"/>
                </a:lnTo>
                <a:lnTo>
                  <a:pt x="272143" y="0"/>
                </a:lnTo>
                <a:close/>
              </a:path>
            </a:pathLst>
          </a:custGeom>
          <a:solidFill>
            <a:srgbClr val="C8D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 charset="0"/>
            </a:endParaRPr>
          </a:p>
        </p:txBody>
      </p:sp>
      <p:pic>
        <p:nvPicPr>
          <p:cNvPr id="5" name="Picture 4" descr="A person with a mustache&#10;&#10;Description automatically generated with medium confidence">
            <a:extLst>
              <a:ext uri="{FF2B5EF4-FFF2-40B4-BE49-F238E27FC236}">
                <a16:creationId xmlns:a16="http://schemas.microsoft.com/office/drawing/2014/main" id="{51F57BF6-EF89-384E-9F6A-0528AA335336}"/>
              </a:ext>
            </a:extLst>
          </p:cNvPr>
          <p:cNvPicPr>
            <a:picLocks noChangeAspect="1"/>
          </p:cNvPicPr>
          <p:nvPr/>
        </p:nvPicPr>
        <p:blipFill>
          <a:blip r:embed="rId3"/>
          <a:stretch>
            <a:fillRect/>
          </a:stretch>
        </p:blipFill>
        <p:spPr>
          <a:xfrm>
            <a:off x="7139214" y="1649185"/>
            <a:ext cx="1854200" cy="2209800"/>
          </a:xfrm>
          <a:prstGeom prst="rect">
            <a:avLst/>
          </a:prstGeom>
        </p:spPr>
      </p:pic>
      <p:sp>
        <p:nvSpPr>
          <p:cNvPr id="6" name="Cloud Callout 5">
            <a:extLst>
              <a:ext uri="{FF2B5EF4-FFF2-40B4-BE49-F238E27FC236}">
                <a16:creationId xmlns:a16="http://schemas.microsoft.com/office/drawing/2014/main" id="{B6F8A59C-979D-BB48-983B-A7E14FB0037C}"/>
              </a:ext>
            </a:extLst>
          </p:cNvPr>
          <p:cNvSpPr/>
          <p:nvPr/>
        </p:nvSpPr>
        <p:spPr bwMode="auto">
          <a:xfrm>
            <a:off x="5399314" y="185057"/>
            <a:ext cx="2481943" cy="2024743"/>
          </a:xfrm>
          <a:prstGeom prst="cloudCallout">
            <a:avLst>
              <a:gd name="adj1" fmla="val 24781"/>
              <a:gd name="adj2" fmla="val 61962"/>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 charset="0"/>
            </a:endParaRPr>
          </a:p>
        </p:txBody>
      </p:sp>
      <p:sp>
        <p:nvSpPr>
          <p:cNvPr id="13" name="Slide Number Placeholder 4">
            <a:extLst>
              <a:ext uri="{FF2B5EF4-FFF2-40B4-BE49-F238E27FC236}">
                <a16:creationId xmlns:a16="http://schemas.microsoft.com/office/drawing/2014/main" id="{D7BBF9DE-A0A0-F34C-9E14-D45337C97DD1}"/>
              </a:ext>
            </a:extLst>
          </p:cNvPr>
          <p:cNvSpPr>
            <a:spLocks noGrp="1"/>
          </p:cNvSpPr>
          <p:nvPr>
            <p:ph type="sldNum" sz="quarter" idx="12"/>
          </p:nvPr>
        </p:nvSpPr>
        <p:spPr/>
        <p:txBody>
          <a:bodyPr/>
          <a:lstStyle/>
          <a:p>
            <a:fld id="{C4F94DD1-D91D-ED48-961E-64EF7B74EFA4}" type="slidenum">
              <a:rPr lang="en-US" altLang="en-US"/>
              <a:pPr/>
              <a:t>10</a:t>
            </a:fld>
            <a:endParaRPr lang="en-US" altLang="en-US"/>
          </a:p>
        </p:txBody>
      </p:sp>
      <p:sp>
        <p:nvSpPr>
          <p:cNvPr id="66564" name="Rectangle 4">
            <a:extLst>
              <a:ext uri="{FF2B5EF4-FFF2-40B4-BE49-F238E27FC236}">
                <a16:creationId xmlns:a16="http://schemas.microsoft.com/office/drawing/2014/main" id="{78A65BF3-E788-BD40-9946-D812755F36C2}"/>
              </a:ext>
            </a:extLst>
          </p:cNvPr>
          <p:cNvSpPr>
            <a:spLocks noGrp="1" noChangeArrowheads="1"/>
          </p:cNvSpPr>
          <p:nvPr>
            <p:ph type="title"/>
          </p:nvPr>
        </p:nvSpPr>
        <p:spPr>
          <a:xfrm>
            <a:off x="229961" y="392566"/>
            <a:ext cx="5898696" cy="1153205"/>
          </a:xfrm>
        </p:spPr>
        <p:txBody>
          <a:bodyPr/>
          <a:lstStyle/>
          <a:p>
            <a:r>
              <a:rPr lang="en-US" altLang="en-US" sz="3600" dirty="0"/>
              <a:t>Reconcile the “Apparently Incompatible” …</a:t>
            </a:r>
          </a:p>
        </p:txBody>
      </p:sp>
      <p:grpSp>
        <p:nvGrpSpPr>
          <p:cNvPr id="8" name="Group 7">
            <a:extLst>
              <a:ext uri="{FF2B5EF4-FFF2-40B4-BE49-F238E27FC236}">
                <a16:creationId xmlns:a16="http://schemas.microsoft.com/office/drawing/2014/main" id="{F4473EC1-7260-E542-859F-177AD3570341}"/>
              </a:ext>
            </a:extLst>
          </p:cNvPr>
          <p:cNvGrpSpPr/>
          <p:nvPr/>
        </p:nvGrpSpPr>
        <p:grpSpPr>
          <a:xfrm>
            <a:off x="261257" y="2220642"/>
            <a:ext cx="5127172" cy="2895643"/>
            <a:chOff x="261257" y="2220642"/>
            <a:chExt cx="5127172" cy="2895643"/>
          </a:xfrm>
        </p:grpSpPr>
        <p:sp>
          <p:nvSpPr>
            <p:cNvPr id="66563" name="Freeform 3">
              <a:extLst>
                <a:ext uri="{FF2B5EF4-FFF2-40B4-BE49-F238E27FC236}">
                  <a16:creationId xmlns:a16="http://schemas.microsoft.com/office/drawing/2014/main" id="{CBAE67BF-237B-2544-936C-4FD47B64185C}"/>
                </a:ext>
              </a:extLst>
            </p:cNvPr>
            <p:cNvSpPr>
              <a:spLocks/>
            </p:cNvSpPr>
            <p:nvPr/>
          </p:nvSpPr>
          <p:spPr bwMode="auto">
            <a:xfrm>
              <a:off x="261257" y="2220642"/>
              <a:ext cx="4890519" cy="2895643"/>
            </a:xfrm>
            <a:custGeom>
              <a:avLst/>
              <a:gdLst>
                <a:gd name="T0" fmla="*/ 0 w 1285"/>
                <a:gd name="T1" fmla="*/ 139 h 944"/>
                <a:gd name="T2" fmla="*/ 906 w 1285"/>
                <a:gd name="T3" fmla="*/ 0 h 944"/>
                <a:gd name="T4" fmla="*/ 1285 w 1285"/>
                <a:gd name="T5" fmla="*/ 678 h 944"/>
                <a:gd name="T6" fmla="*/ 298 w 1285"/>
                <a:gd name="T7" fmla="*/ 944 h 944"/>
                <a:gd name="T8" fmla="*/ 0 w 1285"/>
                <a:gd name="T9" fmla="*/ 139 h 944"/>
                <a:gd name="connsiteX0" fmla="*/ 0 w 7851"/>
                <a:gd name="connsiteY0" fmla="*/ 1472 h 10000"/>
                <a:gd name="connsiteX1" fmla="*/ 7051 w 7851"/>
                <a:gd name="connsiteY1" fmla="*/ 0 h 10000"/>
                <a:gd name="connsiteX2" fmla="*/ 7851 w 7851"/>
                <a:gd name="connsiteY2" fmla="*/ 8404 h 10000"/>
                <a:gd name="connsiteX3" fmla="*/ 2319 w 7851"/>
                <a:gd name="connsiteY3" fmla="*/ 10000 h 10000"/>
                <a:gd name="connsiteX4" fmla="*/ 0 w 7851"/>
                <a:gd name="connsiteY4" fmla="*/ 1472 h 10000"/>
                <a:gd name="connsiteX0" fmla="*/ 0 w 11336"/>
                <a:gd name="connsiteY0" fmla="*/ 1768 h 10296"/>
                <a:gd name="connsiteX1" fmla="*/ 11297 w 11336"/>
                <a:gd name="connsiteY1" fmla="*/ 0 h 10296"/>
                <a:gd name="connsiteX2" fmla="*/ 10000 w 11336"/>
                <a:gd name="connsiteY2" fmla="*/ 8700 h 10296"/>
                <a:gd name="connsiteX3" fmla="*/ 2954 w 11336"/>
                <a:gd name="connsiteY3" fmla="*/ 10296 h 10296"/>
                <a:gd name="connsiteX4" fmla="*/ 0 w 11336"/>
                <a:gd name="connsiteY4" fmla="*/ 1768 h 10296"/>
                <a:gd name="connsiteX0" fmla="*/ 0 w 11297"/>
                <a:gd name="connsiteY0" fmla="*/ 1768 h 10296"/>
                <a:gd name="connsiteX1" fmla="*/ 11297 w 11297"/>
                <a:gd name="connsiteY1" fmla="*/ 0 h 10296"/>
                <a:gd name="connsiteX2" fmla="*/ 10000 w 11297"/>
                <a:gd name="connsiteY2" fmla="*/ 8700 h 10296"/>
                <a:gd name="connsiteX3" fmla="*/ 2954 w 11297"/>
                <a:gd name="connsiteY3" fmla="*/ 10296 h 10296"/>
                <a:gd name="connsiteX4" fmla="*/ 0 w 11297"/>
                <a:gd name="connsiteY4" fmla="*/ 1768 h 10296"/>
                <a:gd name="connsiteX0" fmla="*/ 0 w 11297"/>
                <a:gd name="connsiteY0" fmla="*/ 1768 h 10296"/>
                <a:gd name="connsiteX1" fmla="*/ 11297 w 11297"/>
                <a:gd name="connsiteY1" fmla="*/ 0 h 10296"/>
                <a:gd name="connsiteX2" fmla="*/ 9368 w 11297"/>
                <a:gd name="connsiteY2" fmla="*/ 8589 h 10296"/>
                <a:gd name="connsiteX3" fmla="*/ 2954 w 11297"/>
                <a:gd name="connsiteY3" fmla="*/ 10296 h 10296"/>
                <a:gd name="connsiteX4" fmla="*/ 0 w 11297"/>
                <a:gd name="connsiteY4" fmla="*/ 1768 h 10296"/>
                <a:gd name="connsiteX0" fmla="*/ 0 w 11297"/>
                <a:gd name="connsiteY0" fmla="*/ 1768 h 10296"/>
                <a:gd name="connsiteX1" fmla="*/ 11297 w 11297"/>
                <a:gd name="connsiteY1" fmla="*/ 0 h 10296"/>
                <a:gd name="connsiteX2" fmla="*/ 9368 w 11297"/>
                <a:gd name="connsiteY2" fmla="*/ 8589 h 10296"/>
                <a:gd name="connsiteX3" fmla="*/ 2954 w 11297"/>
                <a:gd name="connsiteY3" fmla="*/ 10296 h 10296"/>
                <a:gd name="connsiteX4" fmla="*/ 0 w 11297"/>
                <a:gd name="connsiteY4" fmla="*/ 1768 h 10296"/>
                <a:gd name="connsiteX0" fmla="*/ 0 w 11823"/>
                <a:gd name="connsiteY0" fmla="*/ 1324 h 9852"/>
                <a:gd name="connsiteX1" fmla="*/ 11823 w 11823"/>
                <a:gd name="connsiteY1" fmla="*/ 0 h 9852"/>
                <a:gd name="connsiteX2" fmla="*/ 9368 w 11823"/>
                <a:gd name="connsiteY2" fmla="*/ 8145 h 9852"/>
                <a:gd name="connsiteX3" fmla="*/ 2954 w 11823"/>
                <a:gd name="connsiteY3" fmla="*/ 9852 h 9852"/>
                <a:gd name="connsiteX4" fmla="*/ 0 w 11823"/>
                <a:gd name="connsiteY4" fmla="*/ 1324 h 9852"/>
                <a:gd name="connsiteX0" fmla="*/ 0 w 10000"/>
                <a:gd name="connsiteY0" fmla="*/ 1344 h 10000"/>
                <a:gd name="connsiteX1" fmla="*/ 10000 w 10000"/>
                <a:gd name="connsiteY1" fmla="*/ 0 h 10000"/>
                <a:gd name="connsiteX2" fmla="*/ 7924 w 10000"/>
                <a:gd name="connsiteY2" fmla="*/ 8267 h 10000"/>
                <a:gd name="connsiteX3" fmla="*/ 2499 w 10000"/>
                <a:gd name="connsiteY3" fmla="*/ 10000 h 10000"/>
                <a:gd name="connsiteX4" fmla="*/ 0 w 10000"/>
                <a:gd name="connsiteY4" fmla="*/ 1344 h 10000"/>
                <a:gd name="connsiteX0" fmla="*/ 0 w 10000"/>
                <a:gd name="connsiteY0" fmla="*/ 1344 h 10000"/>
                <a:gd name="connsiteX1" fmla="*/ 10000 w 10000"/>
                <a:gd name="connsiteY1" fmla="*/ 0 h 10000"/>
                <a:gd name="connsiteX2" fmla="*/ 7924 w 10000"/>
                <a:gd name="connsiteY2" fmla="*/ 8267 h 10000"/>
                <a:gd name="connsiteX3" fmla="*/ 2499 w 10000"/>
                <a:gd name="connsiteY3" fmla="*/ 10000 h 10000"/>
                <a:gd name="connsiteX4" fmla="*/ 0 w 10000"/>
                <a:gd name="connsiteY4" fmla="*/ 134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344"/>
                  </a:moveTo>
                  <a:lnTo>
                    <a:pt x="10000" y="0"/>
                  </a:lnTo>
                  <a:cubicBezTo>
                    <a:pt x="9353" y="2843"/>
                    <a:pt x="8660" y="5236"/>
                    <a:pt x="7924" y="8267"/>
                  </a:cubicBezTo>
                  <a:lnTo>
                    <a:pt x="2499" y="10000"/>
                  </a:lnTo>
                  <a:lnTo>
                    <a:pt x="0" y="1344"/>
                  </a:lnTo>
                  <a:close/>
                </a:path>
              </a:pathLst>
            </a:custGeom>
            <a:solidFill>
              <a:srgbClr val="C8FFC8"/>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6565" name="Rectangle 5">
              <a:extLst>
                <a:ext uri="{FF2B5EF4-FFF2-40B4-BE49-F238E27FC236}">
                  <a16:creationId xmlns:a16="http://schemas.microsoft.com/office/drawing/2014/main" id="{3B53EF1F-1F3D-CC41-8657-C553DEEC23E5}"/>
                </a:ext>
              </a:extLst>
            </p:cNvPr>
            <p:cNvSpPr>
              <a:spLocks noChangeArrowheads="1"/>
            </p:cNvSpPr>
            <p:nvPr/>
          </p:nvSpPr>
          <p:spPr bwMode="auto">
            <a:xfrm>
              <a:off x="536349" y="2474232"/>
              <a:ext cx="48520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dirty="0"/>
                <a:t>Principle of Relativity</a:t>
              </a:r>
            </a:p>
          </p:txBody>
        </p:sp>
        <p:sp>
          <p:nvSpPr>
            <p:cNvPr id="66568" name="Rectangle 8">
              <a:extLst>
                <a:ext uri="{FF2B5EF4-FFF2-40B4-BE49-F238E27FC236}">
                  <a16:creationId xmlns:a16="http://schemas.microsoft.com/office/drawing/2014/main" id="{CCB8E908-3B15-6F4C-A6DD-EB3AE4B80BDE}"/>
                </a:ext>
              </a:extLst>
            </p:cNvPr>
            <p:cNvSpPr>
              <a:spLocks noChangeArrowheads="1"/>
            </p:cNvSpPr>
            <p:nvPr/>
          </p:nvSpPr>
          <p:spPr bwMode="auto">
            <a:xfrm>
              <a:off x="900113" y="3081338"/>
              <a:ext cx="338885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From ether drift experiments, observables in electrodynamics, classical mechanics. </a:t>
              </a:r>
              <a:r>
                <a:rPr lang="en-US" altLang="en-US" sz="1800" dirty="0"/>
                <a:t>Magnet and conductor.</a:t>
              </a:r>
              <a:endParaRPr lang="en-US" altLang="en-US" dirty="0"/>
            </a:p>
          </p:txBody>
        </p:sp>
      </p:grpSp>
      <p:grpSp>
        <p:nvGrpSpPr>
          <p:cNvPr id="9" name="Group 8">
            <a:extLst>
              <a:ext uri="{FF2B5EF4-FFF2-40B4-BE49-F238E27FC236}">
                <a16:creationId xmlns:a16="http://schemas.microsoft.com/office/drawing/2014/main" id="{D71C12CA-849B-9042-9517-0849761D60AD}"/>
              </a:ext>
            </a:extLst>
          </p:cNvPr>
          <p:cNvGrpSpPr/>
          <p:nvPr/>
        </p:nvGrpSpPr>
        <p:grpSpPr>
          <a:xfrm>
            <a:off x="4425497" y="4165600"/>
            <a:ext cx="4397828" cy="2442030"/>
            <a:chOff x="4425497" y="4165600"/>
            <a:chExt cx="4397828" cy="2442030"/>
          </a:xfrm>
        </p:grpSpPr>
        <p:sp>
          <p:nvSpPr>
            <p:cNvPr id="66562" name="Freeform 2">
              <a:extLst>
                <a:ext uri="{FF2B5EF4-FFF2-40B4-BE49-F238E27FC236}">
                  <a16:creationId xmlns:a16="http://schemas.microsoft.com/office/drawing/2014/main" id="{339F5136-9258-B64B-B069-A62B431C81B8}"/>
                </a:ext>
              </a:extLst>
            </p:cNvPr>
            <p:cNvSpPr>
              <a:spLocks/>
            </p:cNvSpPr>
            <p:nvPr/>
          </p:nvSpPr>
          <p:spPr bwMode="auto">
            <a:xfrm>
              <a:off x="4702630" y="4310744"/>
              <a:ext cx="3777342" cy="2296886"/>
            </a:xfrm>
            <a:custGeom>
              <a:avLst/>
              <a:gdLst>
                <a:gd name="T0" fmla="*/ 277 w 1232"/>
                <a:gd name="T1" fmla="*/ 0 h 843"/>
                <a:gd name="T2" fmla="*/ 1232 w 1232"/>
                <a:gd name="T3" fmla="*/ 53 h 843"/>
                <a:gd name="T4" fmla="*/ 1152 w 1232"/>
                <a:gd name="T5" fmla="*/ 843 h 843"/>
                <a:gd name="T6" fmla="*/ 0 w 1232"/>
                <a:gd name="T7" fmla="*/ 688 h 843"/>
                <a:gd name="T8" fmla="*/ 277 w 1232"/>
                <a:gd name="T9" fmla="*/ 0 h 843"/>
              </a:gdLst>
              <a:ahLst/>
              <a:cxnLst>
                <a:cxn ang="0">
                  <a:pos x="T0" y="T1"/>
                </a:cxn>
                <a:cxn ang="0">
                  <a:pos x="T2" y="T3"/>
                </a:cxn>
                <a:cxn ang="0">
                  <a:pos x="T4" y="T5"/>
                </a:cxn>
                <a:cxn ang="0">
                  <a:pos x="T6" y="T7"/>
                </a:cxn>
                <a:cxn ang="0">
                  <a:pos x="T8" y="T9"/>
                </a:cxn>
              </a:cxnLst>
              <a:rect l="0" t="0" r="r" b="b"/>
              <a:pathLst>
                <a:path w="1232" h="843">
                  <a:moveTo>
                    <a:pt x="277" y="0"/>
                  </a:moveTo>
                  <a:lnTo>
                    <a:pt x="1232" y="53"/>
                  </a:lnTo>
                  <a:lnTo>
                    <a:pt x="1152" y="843"/>
                  </a:lnTo>
                  <a:lnTo>
                    <a:pt x="0" y="688"/>
                  </a:lnTo>
                  <a:lnTo>
                    <a:pt x="277" y="0"/>
                  </a:lnTo>
                  <a:close/>
                </a:path>
              </a:pathLst>
            </a:custGeom>
            <a:solidFill>
              <a:srgbClr val="FFC8C8"/>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6566" name="Rectangle 6">
              <a:extLst>
                <a:ext uri="{FF2B5EF4-FFF2-40B4-BE49-F238E27FC236}">
                  <a16:creationId xmlns:a16="http://schemas.microsoft.com/office/drawing/2014/main" id="{E966A324-9AC6-4D44-BC12-E859A287C4C6}"/>
                </a:ext>
              </a:extLst>
            </p:cNvPr>
            <p:cNvSpPr>
              <a:spLocks noChangeArrowheads="1"/>
            </p:cNvSpPr>
            <p:nvPr/>
          </p:nvSpPr>
          <p:spPr bwMode="auto">
            <a:xfrm>
              <a:off x="4425497" y="4165600"/>
              <a:ext cx="8226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with</a:t>
              </a:r>
            </a:p>
          </p:txBody>
        </p:sp>
        <p:sp>
          <p:nvSpPr>
            <p:cNvPr id="66567" name="Rectangle 7">
              <a:extLst>
                <a:ext uri="{FF2B5EF4-FFF2-40B4-BE49-F238E27FC236}">
                  <a16:creationId xmlns:a16="http://schemas.microsoft.com/office/drawing/2014/main" id="{6AA228E7-25C7-3349-9AAC-8A3F3E29699D}"/>
                </a:ext>
              </a:extLst>
            </p:cNvPr>
            <p:cNvSpPr>
              <a:spLocks noChangeArrowheads="1"/>
            </p:cNvSpPr>
            <p:nvPr/>
          </p:nvSpPr>
          <p:spPr bwMode="auto">
            <a:xfrm>
              <a:off x="5335588" y="4332288"/>
              <a:ext cx="34877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Light Postulate</a:t>
              </a:r>
            </a:p>
          </p:txBody>
        </p:sp>
        <p:sp>
          <p:nvSpPr>
            <p:cNvPr id="66569" name="Rectangle 9">
              <a:extLst>
                <a:ext uri="{FF2B5EF4-FFF2-40B4-BE49-F238E27FC236}">
                  <a16:creationId xmlns:a16="http://schemas.microsoft.com/office/drawing/2014/main" id="{6A798FF6-F1B8-8A4E-83F0-C41ED325BED4}"/>
                </a:ext>
              </a:extLst>
            </p:cNvPr>
            <p:cNvSpPr>
              <a:spLocks noChangeArrowheads="1"/>
            </p:cNvSpPr>
            <p:nvPr/>
          </p:nvSpPr>
          <p:spPr bwMode="auto">
            <a:xfrm>
              <a:off x="5343525" y="5065713"/>
              <a:ext cx="346301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From Maxwell’s electrodynamics. All efforts to alter it had failed. </a:t>
              </a:r>
              <a:r>
                <a:rPr lang="en-US" altLang="en-US" sz="1600" dirty="0"/>
                <a:t>Emission theories of light are untenable.</a:t>
              </a:r>
              <a:endParaRPr lang="en-US" altLang="en-US" sz="2000" dirty="0"/>
            </a:p>
          </p:txBody>
        </p:sp>
      </p:grpSp>
      <p:pic>
        <p:nvPicPr>
          <p:cNvPr id="66570" name="Picture 10">
            <a:extLst>
              <a:ext uri="{FF2B5EF4-FFF2-40B4-BE49-F238E27FC236}">
                <a16:creationId xmlns:a16="http://schemas.microsoft.com/office/drawing/2014/main" id="{27AD4FA3-1D9E-154F-90B3-2F39D287F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143" y="411389"/>
            <a:ext cx="1360715" cy="1573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586C5399-BA71-824E-A5B3-8FAE6B58BB8A}"/>
              </a:ext>
            </a:extLst>
          </p:cNvPr>
          <p:cNvSpPr>
            <a:spLocks noGrp="1"/>
          </p:cNvSpPr>
          <p:nvPr>
            <p:ph type="sldNum" sz="quarter" idx="12"/>
          </p:nvPr>
        </p:nvSpPr>
        <p:spPr/>
        <p:txBody>
          <a:bodyPr/>
          <a:lstStyle/>
          <a:p>
            <a:fld id="{AF8FFE6A-4B89-C842-BFFA-90865C6B5026}" type="slidenum">
              <a:rPr lang="en-US" altLang="en-US"/>
              <a:pPr/>
              <a:t>11</a:t>
            </a:fld>
            <a:endParaRPr lang="en-US" altLang="en-US"/>
          </a:p>
        </p:txBody>
      </p:sp>
      <p:sp>
        <p:nvSpPr>
          <p:cNvPr id="37897" name="Freeform 9">
            <a:extLst>
              <a:ext uri="{FF2B5EF4-FFF2-40B4-BE49-F238E27FC236}">
                <a16:creationId xmlns:a16="http://schemas.microsoft.com/office/drawing/2014/main" id="{D1E941BD-BA87-2349-90E0-89D58E957F49}"/>
              </a:ext>
            </a:extLst>
          </p:cNvPr>
          <p:cNvSpPr>
            <a:spLocks/>
          </p:cNvSpPr>
          <p:nvPr/>
        </p:nvSpPr>
        <p:spPr bwMode="auto">
          <a:xfrm>
            <a:off x="1981200" y="304800"/>
            <a:ext cx="6781800" cy="849086"/>
          </a:xfrm>
          <a:custGeom>
            <a:avLst/>
            <a:gdLst>
              <a:gd name="T0" fmla="*/ 192 w 3792"/>
              <a:gd name="T1" fmla="*/ 0 h 432"/>
              <a:gd name="T2" fmla="*/ 3792 w 3792"/>
              <a:gd name="T3" fmla="*/ 48 h 432"/>
              <a:gd name="T4" fmla="*/ 3648 w 3792"/>
              <a:gd name="T5" fmla="*/ 192 h 432"/>
              <a:gd name="T6" fmla="*/ 0 w 3792"/>
              <a:gd name="T7" fmla="*/ 432 h 432"/>
              <a:gd name="T8" fmla="*/ 192 w 3792"/>
              <a:gd name="T9" fmla="*/ 0 h 432"/>
            </a:gdLst>
            <a:ahLst/>
            <a:cxnLst>
              <a:cxn ang="0">
                <a:pos x="T0" y="T1"/>
              </a:cxn>
              <a:cxn ang="0">
                <a:pos x="T2" y="T3"/>
              </a:cxn>
              <a:cxn ang="0">
                <a:pos x="T4" y="T5"/>
              </a:cxn>
              <a:cxn ang="0">
                <a:pos x="T6" y="T7"/>
              </a:cxn>
              <a:cxn ang="0">
                <a:pos x="T8" y="T9"/>
              </a:cxn>
            </a:cxnLst>
            <a:rect l="0" t="0" r="r" b="b"/>
            <a:pathLst>
              <a:path w="3792" h="432">
                <a:moveTo>
                  <a:pt x="192" y="0"/>
                </a:moveTo>
                <a:lnTo>
                  <a:pt x="3792" y="48"/>
                </a:lnTo>
                <a:lnTo>
                  <a:pt x="3648" y="192"/>
                </a:lnTo>
                <a:lnTo>
                  <a:pt x="0" y="432"/>
                </a:lnTo>
                <a:lnTo>
                  <a:pt x="192" y="0"/>
                </a:lnTo>
                <a:close/>
              </a:path>
            </a:pathLst>
          </a:custGeom>
          <a:solidFill>
            <a:srgbClr val="C8DCFF"/>
          </a:solidFill>
          <a:ln>
            <a:noFill/>
          </a:ln>
          <a:effectLst/>
        </p:spPr>
        <p:txBody>
          <a:bodyPr wrap="none" anchor="ctr"/>
          <a:lstStyle/>
          <a:p>
            <a:endParaRPr lang="en-US"/>
          </a:p>
        </p:txBody>
      </p:sp>
      <p:sp>
        <p:nvSpPr>
          <p:cNvPr id="37890" name="Rectangle 2">
            <a:extLst>
              <a:ext uri="{FF2B5EF4-FFF2-40B4-BE49-F238E27FC236}">
                <a16:creationId xmlns:a16="http://schemas.microsoft.com/office/drawing/2014/main" id="{2E1514FA-F43B-454D-88AD-DA2D7A07A72D}"/>
              </a:ext>
            </a:extLst>
          </p:cNvPr>
          <p:cNvSpPr>
            <a:spLocks noGrp="1" noChangeArrowheads="1"/>
          </p:cNvSpPr>
          <p:nvPr>
            <p:ph type="title"/>
          </p:nvPr>
        </p:nvSpPr>
        <p:spPr>
          <a:xfrm>
            <a:off x="2133600" y="381000"/>
            <a:ext cx="6019800" cy="457200"/>
          </a:xfrm>
        </p:spPr>
        <p:txBody>
          <a:bodyPr/>
          <a:lstStyle/>
          <a:p>
            <a:r>
              <a:rPr lang="en-US" altLang="en-US" sz="2800" dirty="0"/>
              <a:t>Einstein Recalls the Decisive Moment</a:t>
            </a:r>
          </a:p>
        </p:txBody>
      </p:sp>
      <p:pic>
        <p:nvPicPr>
          <p:cNvPr id="37893" name="Picture 5">
            <a:extLst>
              <a:ext uri="{FF2B5EF4-FFF2-40B4-BE49-F238E27FC236}">
                <a16:creationId xmlns:a16="http://schemas.microsoft.com/office/drawing/2014/main" id="{5E8A5DC7-6134-F747-AA45-16E91A134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1233488" cy="1371600"/>
          </a:xfrm>
          <a:prstGeom prst="rect">
            <a:avLst/>
          </a:prstGeom>
          <a:noFill/>
          <a:extLst>
            <a:ext uri="{909E8E84-426E-40DD-AFC4-6F175D3DCCD1}">
              <a14:hiddenFill xmlns:a14="http://schemas.microsoft.com/office/drawing/2010/main">
                <a:solidFill>
                  <a:srgbClr val="FFFFFF"/>
                </a:solidFill>
              </a14:hiddenFill>
            </a:ext>
          </a:extLst>
        </p:spPr>
      </p:pic>
      <p:sp>
        <p:nvSpPr>
          <p:cNvPr id="37894" name="Rectangle 6">
            <a:extLst>
              <a:ext uri="{FF2B5EF4-FFF2-40B4-BE49-F238E27FC236}">
                <a16:creationId xmlns:a16="http://schemas.microsoft.com/office/drawing/2014/main" id="{DE18F416-05FA-B741-8307-D8CC9435B25B}"/>
              </a:ext>
            </a:extLst>
          </p:cNvPr>
          <p:cNvSpPr>
            <a:spLocks noChangeArrowheads="1"/>
          </p:cNvSpPr>
          <p:nvPr/>
        </p:nvSpPr>
        <p:spPr bwMode="auto">
          <a:xfrm>
            <a:off x="566057" y="2699657"/>
            <a:ext cx="74676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t>But a friend of mine living in living in Bern (Switzerland) [Michele </a:t>
            </a:r>
            <a:r>
              <a:rPr lang="en-US" altLang="en-US" sz="1600" dirty="0" err="1"/>
              <a:t>Besso</a:t>
            </a:r>
            <a:r>
              <a:rPr lang="en-US" altLang="en-US" sz="1600" dirty="0"/>
              <a:t>] helped me by chance. One beautiful day, I visited him and said to him: ‘I presently have a problem that I have been totally unable to solve. Today I have brought this “struggle” with me.’ We then had extensive discussions, and suddenly I realized the solution. The very next day, I visited him again and immediately said to him: ‘Thanks to you, I have completely solved my problem.”</a:t>
            </a:r>
          </a:p>
          <a:p>
            <a:endParaRPr lang="en-US" altLang="en-US" sz="1600" dirty="0"/>
          </a:p>
          <a:p>
            <a:r>
              <a:rPr lang="en-US" altLang="en-US" sz="1600" dirty="0"/>
              <a:t>My solution actually concerned the concept of time. Namely, time cannot be absolutely defined by itself, and there is an unbreakable connection between time and signal velocity. Using this idea, I could now resolve the great difficulty that I previously felt.</a:t>
            </a:r>
          </a:p>
          <a:p>
            <a:endParaRPr lang="en-US" altLang="en-US" sz="1600" dirty="0"/>
          </a:p>
          <a:p>
            <a:r>
              <a:rPr lang="en-US" altLang="en-US" sz="1600" dirty="0"/>
              <a:t>After I had this inspiration, it took only five weeks to complete what is now known as the special theory of relativity.”</a:t>
            </a:r>
          </a:p>
        </p:txBody>
      </p:sp>
      <p:sp>
        <p:nvSpPr>
          <p:cNvPr id="37895" name="Rectangle 7">
            <a:extLst>
              <a:ext uri="{FF2B5EF4-FFF2-40B4-BE49-F238E27FC236}">
                <a16:creationId xmlns:a16="http://schemas.microsoft.com/office/drawing/2014/main" id="{08E12AE4-179C-1E48-B874-CF8E224339EC}"/>
              </a:ext>
            </a:extLst>
          </p:cNvPr>
          <p:cNvSpPr>
            <a:spLocks noChangeArrowheads="1"/>
          </p:cNvSpPr>
          <p:nvPr/>
        </p:nvSpPr>
        <p:spPr bwMode="auto">
          <a:xfrm>
            <a:off x="1988231" y="1378857"/>
            <a:ext cx="628491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t>“</a:t>
            </a:r>
            <a:r>
              <a:rPr lang="en-US" altLang="en-US" sz="2000" dirty="0"/>
              <a:t>Why are these two things inconsistent</a:t>
            </a:r>
            <a:r>
              <a:rPr lang="en-US" altLang="en-US" sz="1800" dirty="0"/>
              <a:t> with each other? I felt that I was facing an extremely difficult problem. </a:t>
            </a:r>
            <a:r>
              <a:rPr lang="en-US" altLang="en-US" sz="1600" dirty="0"/>
              <a:t>I suspected that Lorentz’s ideas had to be modified somehow, but spent almost a year on fruitless thoughts. And I felt that was puzzle not to be easily solved.</a:t>
            </a:r>
            <a:endParaRPr lang="en-US" altLang="en-US" sz="1800" dirty="0"/>
          </a:p>
        </p:txBody>
      </p:sp>
      <p:sp>
        <p:nvSpPr>
          <p:cNvPr id="37896" name="Rectangle 8">
            <a:extLst>
              <a:ext uri="{FF2B5EF4-FFF2-40B4-BE49-F238E27FC236}">
                <a16:creationId xmlns:a16="http://schemas.microsoft.com/office/drawing/2014/main" id="{029E7B42-DBF4-A548-B7D7-3D316048B484}"/>
              </a:ext>
            </a:extLst>
          </p:cNvPr>
          <p:cNvSpPr>
            <a:spLocks noChangeArrowheads="1"/>
          </p:cNvSpPr>
          <p:nvPr/>
        </p:nvSpPr>
        <p:spPr bwMode="auto">
          <a:xfrm>
            <a:off x="3407229" y="6069693"/>
            <a:ext cx="4724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From a lecture given in Kyoto, Dec. 14, 1922. Notes by Jun </a:t>
            </a:r>
            <a:r>
              <a:rPr lang="en-US" altLang="en-US" sz="1400" dirty="0" err="1"/>
              <a:t>Ishiwara</a:t>
            </a:r>
            <a:r>
              <a:rPr lang="en-US" altLang="en-US" sz="1400" dirty="0"/>
              <a:t>; translation Akira </a:t>
            </a:r>
            <a:r>
              <a:rPr lang="en-US" altLang="en-US" sz="1400" dirty="0" err="1"/>
              <a:t>Ukawa</a:t>
            </a:r>
            <a:r>
              <a:rPr lang="en-US" altLang="en-US" sz="1400" dirty="0"/>
              <a:t>; revised John </a:t>
            </a:r>
            <a:r>
              <a:rPr lang="en-US" altLang="en-US" sz="1400" dirty="0" err="1"/>
              <a:t>Stachel</a:t>
            </a:r>
            <a:r>
              <a:rPr lang="en-US" altLang="en-US" sz="1400" dirty="0"/>
              <a:t>.</a:t>
            </a:r>
          </a:p>
        </p:txBody>
      </p:sp>
      <p:sp>
        <p:nvSpPr>
          <p:cNvPr id="37898" name="Rectangle 10">
            <a:extLst>
              <a:ext uri="{FF2B5EF4-FFF2-40B4-BE49-F238E27FC236}">
                <a16:creationId xmlns:a16="http://schemas.microsoft.com/office/drawing/2014/main" id="{76925AD0-0A99-FE48-85A0-11019CB1EE2E}"/>
              </a:ext>
            </a:extLst>
          </p:cNvPr>
          <p:cNvSpPr>
            <a:spLocks noChangeArrowheads="1"/>
          </p:cNvSpPr>
          <p:nvPr/>
        </p:nvSpPr>
        <p:spPr bwMode="auto">
          <a:xfrm>
            <a:off x="7434263" y="754063"/>
            <a:ext cx="1546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Step”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8BED0001-78A1-A04C-BF10-EC1B44B01591}"/>
              </a:ext>
            </a:extLst>
          </p:cNvPr>
          <p:cNvSpPr>
            <a:spLocks noGrp="1"/>
          </p:cNvSpPr>
          <p:nvPr>
            <p:ph type="sldNum" sz="quarter" idx="12"/>
          </p:nvPr>
        </p:nvSpPr>
        <p:spPr/>
        <p:txBody>
          <a:bodyPr/>
          <a:lstStyle/>
          <a:p>
            <a:fld id="{B73724E0-E306-544D-AAEC-5C6C18178700}" type="slidenum">
              <a:rPr lang="en-US" altLang="en-US"/>
              <a:pPr/>
              <a:t>12</a:t>
            </a:fld>
            <a:endParaRPr lang="en-US" altLang="en-US"/>
          </a:p>
        </p:txBody>
      </p:sp>
      <p:sp>
        <p:nvSpPr>
          <p:cNvPr id="68610" name="Freeform 2">
            <a:extLst>
              <a:ext uri="{FF2B5EF4-FFF2-40B4-BE49-F238E27FC236}">
                <a16:creationId xmlns:a16="http://schemas.microsoft.com/office/drawing/2014/main" id="{9DBD3AA6-E21C-D946-B384-0DE3BAD6B6B5}"/>
              </a:ext>
            </a:extLst>
          </p:cNvPr>
          <p:cNvSpPr>
            <a:spLocks/>
          </p:cNvSpPr>
          <p:nvPr/>
        </p:nvSpPr>
        <p:spPr bwMode="auto">
          <a:xfrm>
            <a:off x="217715" y="108857"/>
            <a:ext cx="8248424" cy="1150031"/>
          </a:xfrm>
          <a:custGeom>
            <a:avLst/>
            <a:gdLst>
              <a:gd name="T0" fmla="*/ 100 w 4906"/>
              <a:gd name="T1" fmla="*/ 0 h 586"/>
              <a:gd name="T2" fmla="*/ 4906 w 4906"/>
              <a:gd name="T3" fmla="*/ 80 h 586"/>
              <a:gd name="T4" fmla="*/ 4793 w 4906"/>
              <a:gd name="T5" fmla="*/ 273 h 586"/>
              <a:gd name="T6" fmla="*/ 0 w 4906"/>
              <a:gd name="T7" fmla="*/ 586 h 586"/>
              <a:gd name="T8" fmla="*/ 100 w 4906"/>
              <a:gd name="T9" fmla="*/ 0 h 586"/>
            </a:gdLst>
            <a:ahLst/>
            <a:cxnLst>
              <a:cxn ang="0">
                <a:pos x="T0" y="T1"/>
              </a:cxn>
              <a:cxn ang="0">
                <a:pos x="T2" y="T3"/>
              </a:cxn>
              <a:cxn ang="0">
                <a:pos x="T4" y="T5"/>
              </a:cxn>
              <a:cxn ang="0">
                <a:pos x="T6" y="T7"/>
              </a:cxn>
              <a:cxn ang="0">
                <a:pos x="T8" y="T9"/>
              </a:cxn>
            </a:cxnLst>
            <a:rect l="0" t="0" r="r" b="b"/>
            <a:pathLst>
              <a:path w="4906" h="586">
                <a:moveTo>
                  <a:pt x="100" y="0"/>
                </a:moveTo>
                <a:lnTo>
                  <a:pt x="4906" y="80"/>
                </a:lnTo>
                <a:lnTo>
                  <a:pt x="4793" y="273"/>
                </a:lnTo>
                <a:lnTo>
                  <a:pt x="0" y="586"/>
                </a:lnTo>
                <a:lnTo>
                  <a:pt x="100" y="0"/>
                </a:lnTo>
                <a:close/>
              </a:path>
            </a:pathLst>
          </a:custGeom>
          <a:solidFill>
            <a:srgbClr val="C8DCFF"/>
          </a:solidFill>
          <a:ln>
            <a:noFill/>
          </a:ln>
          <a:effectLst/>
        </p:spPr>
        <p:txBody>
          <a:bodyPr wrap="square" anchor="ctr">
            <a:spAutoFit/>
          </a:bodyPr>
          <a:lstStyle/>
          <a:p>
            <a:endParaRPr lang="en-US"/>
          </a:p>
        </p:txBody>
      </p:sp>
      <p:sp>
        <p:nvSpPr>
          <p:cNvPr id="68611" name="Rectangle 3">
            <a:extLst>
              <a:ext uri="{FF2B5EF4-FFF2-40B4-BE49-F238E27FC236}">
                <a16:creationId xmlns:a16="http://schemas.microsoft.com/office/drawing/2014/main" id="{B4D21CAE-4648-2B4D-A8AD-24B192797BAD}"/>
              </a:ext>
            </a:extLst>
          </p:cNvPr>
          <p:cNvSpPr>
            <a:spLocks noGrp="1" noChangeArrowheads="1"/>
          </p:cNvSpPr>
          <p:nvPr>
            <p:ph type="title"/>
          </p:nvPr>
        </p:nvSpPr>
        <p:spPr>
          <a:xfrm>
            <a:off x="579891" y="163285"/>
            <a:ext cx="7772400" cy="712788"/>
          </a:xfrm>
        </p:spPr>
        <p:txBody>
          <a:bodyPr/>
          <a:lstStyle/>
          <a:p>
            <a:r>
              <a:rPr lang="en-US" altLang="en-US" sz="3200" dirty="0">
                <a:solidFill>
                  <a:schemeClr val="tx1"/>
                </a:solidFill>
              </a:rPr>
              <a:t>Einstein’s analysis</a:t>
            </a:r>
            <a:r>
              <a:rPr lang="en-US" altLang="en-US" dirty="0">
                <a:solidFill>
                  <a:schemeClr val="tx1"/>
                </a:solidFill>
              </a:rPr>
              <a:t> in his 1905 “On the Electrodynamics of Moving Bodies” (simplified):</a:t>
            </a:r>
          </a:p>
        </p:txBody>
      </p:sp>
      <p:grpSp>
        <p:nvGrpSpPr>
          <p:cNvPr id="68612" name="Group 4">
            <a:extLst>
              <a:ext uri="{FF2B5EF4-FFF2-40B4-BE49-F238E27FC236}">
                <a16:creationId xmlns:a16="http://schemas.microsoft.com/office/drawing/2014/main" id="{1412CBBB-FA92-1744-8E32-51EED9CB75AD}"/>
              </a:ext>
            </a:extLst>
          </p:cNvPr>
          <p:cNvGrpSpPr>
            <a:grpSpLocks/>
          </p:cNvGrpSpPr>
          <p:nvPr/>
        </p:nvGrpSpPr>
        <p:grpSpPr bwMode="auto">
          <a:xfrm>
            <a:off x="547689" y="1258888"/>
            <a:ext cx="7820026" cy="2381251"/>
            <a:chOff x="345" y="793"/>
            <a:chExt cx="4926" cy="1500"/>
          </a:xfrm>
        </p:grpSpPr>
        <p:pic>
          <p:nvPicPr>
            <p:cNvPr id="68613" name="Picture 5">
              <a:extLst>
                <a:ext uri="{FF2B5EF4-FFF2-40B4-BE49-F238E27FC236}">
                  <a16:creationId xmlns:a16="http://schemas.microsoft.com/office/drawing/2014/main" id="{5B6F3C51-089D-6C42-A181-4DFBB0927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 y="1000"/>
              <a:ext cx="4643" cy="1293"/>
            </a:xfrm>
            <a:prstGeom prst="rect">
              <a:avLst/>
            </a:prstGeom>
            <a:noFill/>
            <a:extLst>
              <a:ext uri="{909E8E84-426E-40DD-AFC4-6F175D3DCCD1}">
                <a14:hiddenFill xmlns:a14="http://schemas.microsoft.com/office/drawing/2010/main">
                  <a:solidFill>
                    <a:srgbClr val="FFFFFF"/>
                  </a:solidFill>
                </a14:hiddenFill>
              </a:ext>
            </a:extLst>
          </p:spPr>
        </p:pic>
        <p:grpSp>
          <p:nvGrpSpPr>
            <p:cNvPr id="68614" name="Group 6">
              <a:extLst>
                <a:ext uri="{FF2B5EF4-FFF2-40B4-BE49-F238E27FC236}">
                  <a16:creationId xmlns:a16="http://schemas.microsoft.com/office/drawing/2014/main" id="{A085832A-0BEA-7F44-A4A8-F9C89B5091CD}"/>
                </a:ext>
              </a:extLst>
            </p:cNvPr>
            <p:cNvGrpSpPr>
              <a:grpSpLocks/>
            </p:cNvGrpSpPr>
            <p:nvPr/>
          </p:nvGrpSpPr>
          <p:grpSpPr bwMode="auto">
            <a:xfrm>
              <a:off x="837" y="793"/>
              <a:ext cx="4434" cy="523"/>
              <a:chOff x="837" y="793"/>
              <a:chExt cx="4434" cy="523"/>
            </a:xfrm>
          </p:grpSpPr>
          <p:sp>
            <p:nvSpPr>
              <p:cNvPr id="68615" name="Freeform 7">
                <a:extLst>
                  <a:ext uri="{FF2B5EF4-FFF2-40B4-BE49-F238E27FC236}">
                    <a16:creationId xmlns:a16="http://schemas.microsoft.com/office/drawing/2014/main" id="{A1C6FDEE-868B-354B-A6E8-58B535CC5210}"/>
                  </a:ext>
                </a:extLst>
              </p:cNvPr>
              <p:cNvSpPr>
                <a:spLocks/>
              </p:cNvSpPr>
              <p:nvPr/>
            </p:nvSpPr>
            <p:spPr bwMode="auto">
              <a:xfrm>
                <a:off x="1220" y="800"/>
                <a:ext cx="1194" cy="280"/>
              </a:xfrm>
              <a:custGeom>
                <a:avLst/>
                <a:gdLst>
                  <a:gd name="T0" fmla="*/ 7 w 1034"/>
                  <a:gd name="T1" fmla="*/ 0 h 280"/>
                  <a:gd name="T2" fmla="*/ 987 w 1034"/>
                  <a:gd name="T3" fmla="*/ 27 h 280"/>
                  <a:gd name="T4" fmla="*/ 1034 w 1034"/>
                  <a:gd name="T5" fmla="*/ 167 h 280"/>
                  <a:gd name="T6" fmla="*/ 0 w 1034"/>
                  <a:gd name="T7" fmla="*/ 280 h 280"/>
                  <a:gd name="T8" fmla="*/ 7 w 1034"/>
                  <a:gd name="T9" fmla="*/ 0 h 280"/>
                </a:gdLst>
                <a:ahLst/>
                <a:cxnLst>
                  <a:cxn ang="0">
                    <a:pos x="T0" y="T1"/>
                  </a:cxn>
                  <a:cxn ang="0">
                    <a:pos x="T2" y="T3"/>
                  </a:cxn>
                  <a:cxn ang="0">
                    <a:pos x="T4" y="T5"/>
                  </a:cxn>
                  <a:cxn ang="0">
                    <a:pos x="T6" y="T7"/>
                  </a:cxn>
                  <a:cxn ang="0">
                    <a:pos x="T8" y="T9"/>
                  </a:cxn>
                </a:cxnLst>
                <a:rect l="0" t="0" r="r" b="b"/>
                <a:pathLst>
                  <a:path w="1034" h="280">
                    <a:moveTo>
                      <a:pt x="7" y="0"/>
                    </a:moveTo>
                    <a:lnTo>
                      <a:pt x="987" y="27"/>
                    </a:lnTo>
                    <a:lnTo>
                      <a:pt x="1034" y="167"/>
                    </a:lnTo>
                    <a:lnTo>
                      <a:pt x="0" y="280"/>
                    </a:lnTo>
                    <a:lnTo>
                      <a:pt x="7" y="0"/>
                    </a:lnTo>
                    <a:close/>
                  </a:path>
                </a:pathLst>
              </a:custGeom>
              <a:solidFill>
                <a:srgbClr val="C9FFC9"/>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8616" name="Rectangle 8">
                <a:extLst>
                  <a:ext uri="{FF2B5EF4-FFF2-40B4-BE49-F238E27FC236}">
                    <a16:creationId xmlns:a16="http://schemas.microsoft.com/office/drawing/2014/main" id="{0B3C401D-FE02-DE41-8CF3-A14C7BCD9221}"/>
                  </a:ext>
                </a:extLst>
              </p:cNvPr>
              <p:cNvSpPr>
                <a:spLocks noChangeArrowheads="1"/>
              </p:cNvSpPr>
              <p:nvPr/>
            </p:nvSpPr>
            <p:spPr bwMode="auto">
              <a:xfrm>
                <a:off x="837" y="793"/>
                <a:ext cx="443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2000" dirty="0"/>
                  <a:t>The platform observer judges the two flashes to be </a:t>
                </a:r>
                <a:r>
                  <a:rPr lang="en-US" altLang="en-US" dirty="0"/>
                  <a:t>simultaneous</a:t>
                </a:r>
                <a:r>
                  <a:rPr lang="en-US" altLang="en-US" sz="2000" dirty="0"/>
                  <a:t> and the two clocks to be properly </a:t>
                </a:r>
                <a:r>
                  <a:rPr lang="en-US" altLang="en-US" dirty="0"/>
                  <a:t>synchronized</a:t>
                </a:r>
                <a:r>
                  <a:rPr lang="en-US" altLang="en-US" sz="2000" dirty="0"/>
                  <a:t>.</a:t>
                </a:r>
              </a:p>
            </p:txBody>
          </p:sp>
        </p:grpSp>
      </p:grpSp>
      <p:grpSp>
        <p:nvGrpSpPr>
          <p:cNvPr id="68617" name="Group 9">
            <a:extLst>
              <a:ext uri="{FF2B5EF4-FFF2-40B4-BE49-F238E27FC236}">
                <a16:creationId xmlns:a16="http://schemas.microsoft.com/office/drawing/2014/main" id="{AD12838D-0071-7A4E-93DA-84CEC07A2592}"/>
              </a:ext>
            </a:extLst>
          </p:cNvPr>
          <p:cNvGrpSpPr>
            <a:grpSpLocks/>
          </p:cNvGrpSpPr>
          <p:nvPr/>
        </p:nvGrpSpPr>
        <p:grpSpPr bwMode="auto">
          <a:xfrm>
            <a:off x="258763" y="3803651"/>
            <a:ext cx="8607425" cy="2671763"/>
            <a:chOff x="163" y="2396"/>
            <a:chExt cx="5422" cy="1683"/>
          </a:xfrm>
        </p:grpSpPr>
        <p:pic>
          <p:nvPicPr>
            <p:cNvPr id="68618" name="Picture 10">
              <a:extLst>
                <a:ext uri="{FF2B5EF4-FFF2-40B4-BE49-F238E27FC236}">
                  <a16:creationId xmlns:a16="http://schemas.microsoft.com/office/drawing/2014/main" id="{2A0C0827-0A36-944B-BE30-6C895778D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 y="2616"/>
              <a:ext cx="5422" cy="1463"/>
            </a:xfrm>
            <a:prstGeom prst="rect">
              <a:avLst/>
            </a:prstGeom>
            <a:noFill/>
            <a:extLst>
              <a:ext uri="{909E8E84-426E-40DD-AFC4-6F175D3DCCD1}">
                <a14:hiddenFill xmlns:a14="http://schemas.microsoft.com/office/drawing/2010/main">
                  <a:solidFill>
                    <a:srgbClr val="FFFFFF"/>
                  </a:solidFill>
                </a14:hiddenFill>
              </a:ext>
            </a:extLst>
          </p:spPr>
        </p:pic>
        <p:grpSp>
          <p:nvGrpSpPr>
            <p:cNvPr id="68619" name="Group 11">
              <a:extLst>
                <a:ext uri="{FF2B5EF4-FFF2-40B4-BE49-F238E27FC236}">
                  <a16:creationId xmlns:a16="http://schemas.microsoft.com/office/drawing/2014/main" id="{99935FD2-43AF-4C41-81DD-180F00C9E46D}"/>
                </a:ext>
              </a:extLst>
            </p:cNvPr>
            <p:cNvGrpSpPr>
              <a:grpSpLocks/>
            </p:cNvGrpSpPr>
            <p:nvPr/>
          </p:nvGrpSpPr>
          <p:grpSpPr bwMode="auto">
            <a:xfrm>
              <a:off x="383" y="2396"/>
              <a:ext cx="4623" cy="601"/>
              <a:chOff x="383" y="2396"/>
              <a:chExt cx="4623" cy="601"/>
            </a:xfrm>
          </p:grpSpPr>
          <p:sp>
            <p:nvSpPr>
              <p:cNvPr id="68620" name="Freeform 12">
                <a:extLst>
                  <a:ext uri="{FF2B5EF4-FFF2-40B4-BE49-F238E27FC236}">
                    <a16:creationId xmlns:a16="http://schemas.microsoft.com/office/drawing/2014/main" id="{8D018AF7-5DF3-C54B-AE0A-A2970D773C34}"/>
                  </a:ext>
                </a:extLst>
              </p:cNvPr>
              <p:cNvSpPr>
                <a:spLocks/>
              </p:cNvSpPr>
              <p:nvPr/>
            </p:nvSpPr>
            <p:spPr bwMode="auto">
              <a:xfrm>
                <a:off x="700" y="2447"/>
                <a:ext cx="1364" cy="220"/>
              </a:xfrm>
              <a:custGeom>
                <a:avLst/>
                <a:gdLst>
                  <a:gd name="T0" fmla="*/ 13 w 1000"/>
                  <a:gd name="T1" fmla="*/ 40 h 220"/>
                  <a:gd name="T2" fmla="*/ 960 w 1000"/>
                  <a:gd name="T3" fmla="*/ 0 h 220"/>
                  <a:gd name="T4" fmla="*/ 1000 w 1000"/>
                  <a:gd name="T5" fmla="*/ 166 h 220"/>
                  <a:gd name="T6" fmla="*/ 0 w 1000"/>
                  <a:gd name="T7" fmla="*/ 220 h 220"/>
                  <a:gd name="T8" fmla="*/ 13 w 1000"/>
                  <a:gd name="T9" fmla="*/ 40 h 220"/>
                </a:gdLst>
                <a:ahLst/>
                <a:cxnLst>
                  <a:cxn ang="0">
                    <a:pos x="T0" y="T1"/>
                  </a:cxn>
                  <a:cxn ang="0">
                    <a:pos x="T2" y="T3"/>
                  </a:cxn>
                  <a:cxn ang="0">
                    <a:pos x="T4" y="T5"/>
                  </a:cxn>
                  <a:cxn ang="0">
                    <a:pos x="T6" y="T7"/>
                  </a:cxn>
                  <a:cxn ang="0">
                    <a:pos x="T8" y="T9"/>
                  </a:cxn>
                </a:cxnLst>
                <a:rect l="0" t="0" r="r" b="b"/>
                <a:pathLst>
                  <a:path w="1000" h="220">
                    <a:moveTo>
                      <a:pt x="13" y="40"/>
                    </a:moveTo>
                    <a:lnTo>
                      <a:pt x="960" y="0"/>
                    </a:lnTo>
                    <a:lnTo>
                      <a:pt x="1000" y="166"/>
                    </a:lnTo>
                    <a:lnTo>
                      <a:pt x="0" y="220"/>
                    </a:lnTo>
                    <a:lnTo>
                      <a:pt x="13" y="40"/>
                    </a:lnTo>
                    <a:close/>
                  </a:path>
                </a:pathLst>
              </a:custGeom>
              <a:solidFill>
                <a:srgbClr val="FFC9C9"/>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8621" name="Rectangle 13">
                <a:extLst>
                  <a:ext uri="{FF2B5EF4-FFF2-40B4-BE49-F238E27FC236}">
                    <a16:creationId xmlns:a16="http://schemas.microsoft.com/office/drawing/2014/main" id="{B92267D2-0A64-934B-B1D4-1D0A98E2D7E3}"/>
                  </a:ext>
                </a:extLst>
              </p:cNvPr>
              <p:cNvSpPr>
                <a:spLocks noChangeArrowheads="1"/>
              </p:cNvSpPr>
              <p:nvPr/>
            </p:nvSpPr>
            <p:spPr bwMode="auto">
              <a:xfrm>
                <a:off x="383" y="2396"/>
                <a:ext cx="462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The moving observer judges the A flash to happen </a:t>
                </a:r>
                <a:r>
                  <a:rPr lang="en-US" altLang="en-US" sz="2800" dirty="0"/>
                  <a:t>earlier</a:t>
                </a:r>
                <a:r>
                  <a:rPr lang="en-US" altLang="en-US" sz="2000" dirty="0"/>
                  <a:t> and the two clocks </a:t>
                </a:r>
                <a:r>
                  <a:rPr lang="en-US" altLang="en-US" sz="2800" dirty="0"/>
                  <a:t>not</a:t>
                </a:r>
                <a:r>
                  <a:rPr lang="en-US" altLang="en-US" sz="2000" dirty="0"/>
                  <a:t> to be properly synchronized.</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a:extLst>
              <a:ext uri="{FF2B5EF4-FFF2-40B4-BE49-F238E27FC236}">
                <a16:creationId xmlns:a16="http://schemas.microsoft.com/office/drawing/2014/main" id="{19849D79-2615-CD4C-AB5D-213E4D47AE6E}"/>
              </a:ext>
            </a:extLst>
          </p:cNvPr>
          <p:cNvSpPr>
            <a:spLocks noGrp="1"/>
          </p:cNvSpPr>
          <p:nvPr>
            <p:ph type="sldNum" sz="quarter" idx="12"/>
          </p:nvPr>
        </p:nvSpPr>
        <p:spPr/>
        <p:txBody>
          <a:bodyPr/>
          <a:lstStyle/>
          <a:p>
            <a:fld id="{2469F86E-BEFD-8545-A34D-69F70E2E4B5E}" type="slidenum">
              <a:rPr lang="en-US" altLang="en-US"/>
              <a:pPr/>
              <a:t>13</a:t>
            </a:fld>
            <a:endParaRPr lang="en-US" altLang="en-US"/>
          </a:p>
        </p:txBody>
      </p:sp>
      <p:sp>
        <p:nvSpPr>
          <p:cNvPr id="26652" name="Freeform 28">
            <a:extLst>
              <a:ext uri="{FF2B5EF4-FFF2-40B4-BE49-F238E27FC236}">
                <a16:creationId xmlns:a16="http://schemas.microsoft.com/office/drawing/2014/main" id="{3149E67A-34B6-A747-AF75-100F693B9D3E}"/>
              </a:ext>
            </a:extLst>
          </p:cNvPr>
          <p:cNvSpPr>
            <a:spLocks/>
          </p:cNvSpPr>
          <p:nvPr/>
        </p:nvSpPr>
        <p:spPr bwMode="auto">
          <a:xfrm flipV="1">
            <a:off x="315005" y="178479"/>
            <a:ext cx="7196137" cy="583519"/>
          </a:xfrm>
          <a:custGeom>
            <a:avLst/>
            <a:gdLst>
              <a:gd name="T0" fmla="*/ 80 w 4533"/>
              <a:gd name="T1" fmla="*/ 0 h 400"/>
              <a:gd name="T2" fmla="*/ 4437 w 4533"/>
              <a:gd name="T3" fmla="*/ 38 h 400"/>
              <a:gd name="T4" fmla="*/ 4533 w 4533"/>
              <a:gd name="T5" fmla="*/ 150 h 400"/>
              <a:gd name="T6" fmla="*/ 0 w 4533"/>
              <a:gd name="T7" fmla="*/ 400 h 400"/>
              <a:gd name="T8" fmla="*/ 80 w 4533"/>
              <a:gd name="T9" fmla="*/ 0 h 400"/>
            </a:gdLst>
            <a:ahLst/>
            <a:cxnLst>
              <a:cxn ang="0">
                <a:pos x="T0" y="T1"/>
              </a:cxn>
              <a:cxn ang="0">
                <a:pos x="T2" y="T3"/>
              </a:cxn>
              <a:cxn ang="0">
                <a:pos x="T4" y="T5"/>
              </a:cxn>
              <a:cxn ang="0">
                <a:pos x="T6" y="T7"/>
              </a:cxn>
              <a:cxn ang="0">
                <a:pos x="T8" y="T9"/>
              </a:cxn>
            </a:cxnLst>
            <a:rect l="0" t="0" r="r" b="b"/>
            <a:pathLst>
              <a:path w="4533" h="400">
                <a:moveTo>
                  <a:pt x="80" y="0"/>
                </a:moveTo>
                <a:lnTo>
                  <a:pt x="4437" y="38"/>
                </a:lnTo>
                <a:lnTo>
                  <a:pt x="4533" y="150"/>
                </a:lnTo>
                <a:lnTo>
                  <a:pt x="0" y="400"/>
                </a:lnTo>
                <a:lnTo>
                  <a:pt x="80" y="0"/>
                </a:lnTo>
                <a:close/>
              </a:path>
            </a:pathLst>
          </a:custGeom>
          <a:solidFill>
            <a:srgbClr val="C8DCFF"/>
          </a:solidFill>
          <a:ln>
            <a:noFill/>
          </a:ln>
          <a:effectLst/>
        </p:spPr>
        <p:txBody>
          <a:bodyPr wrap="none" anchor="ctr"/>
          <a:lstStyle/>
          <a:p>
            <a:endParaRPr lang="en-US"/>
          </a:p>
        </p:txBody>
      </p:sp>
      <p:sp>
        <p:nvSpPr>
          <p:cNvPr id="26626" name="Rectangle 2">
            <a:extLst>
              <a:ext uri="{FF2B5EF4-FFF2-40B4-BE49-F238E27FC236}">
                <a16:creationId xmlns:a16="http://schemas.microsoft.com/office/drawing/2014/main" id="{F326FFF2-97FF-0247-AA79-25F4804D735C}"/>
              </a:ext>
            </a:extLst>
          </p:cNvPr>
          <p:cNvSpPr>
            <a:spLocks noGrp="1" noChangeArrowheads="1"/>
          </p:cNvSpPr>
          <p:nvPr>
            <p:ph type="title"/>
          </p:nvPr>
        </p:nvSpPr>
        <p:spPr>
          <a:xfrm>
            <a:off x="525463" y="330200"/>
            <a:ext cx="7772400" cy="457200"/>
          </a:xfrm>
        </p:spPr>
        <p:txBody>
          <a:bodyPr/>
          <a:lstStyle/>
          <a:p>
            <a:r>
              <a:rPr lang="en-US" altLang="en-US" sz="4000" dirty="0"/>
              <a:t>Relativity of simultaneity</a:t>
            </a:r>
          </a:p>
        </p:txBody>
      </p:sp>
      <p:grpSp>
        <p:nvGrpSpPr>
          <p:cNvPr id="7" name="Group 6">
            <a:extLst>
              <a:ext uri="{FF2B5EF4-FFF2-40B4-BE49-F238E27FC236}">
                <a16:creationId xmlns:a16="http://schemas.microsoft.com/office/drawing/2014/main" id="{0220742D-2C06-0541-85C1-9FE328203CA6}"/>
              </a:ext>
            </a:extLst>
          </p:cNvPr>
          <p:cNvGrpSpPr/>
          <p:nvPr/>
        </p:nvGrpSpPr>
        <p:grpSpPr>
          <a:xfrm>
            <a:off x="558800" y="4387850"/>
            <a:ext cx="8313738" cy="2187575"/>
            <a:chOff x="558800" y="4387850"/>
            <a:chExt cx="8313738" cy="2187575"/>
          </a:xfrm>
        </p:grpSpPr>
        <p:sp>
          <p:nvSpPr>
            <p:cNvPr id="26650" name="Freeform 26">
              <a:extLst>
                <a:ext uri="{FF2B5EF4-FFF2-40B4-BE49-F238E27FC236}">
                  <a16:creationId xmlns:a16="http://schemas.microsoft.com/office/drawing/2014/main" id="{B2A12E97-C3A4-F441-9F87-56E5A959526F}"/>
                </a:ext>
              </a:extLst>
            </p:cNvPr>
            <p:cNvSpPr>
              <a:spLocks/>
            </p:cNvSpPr>
            <p:nvPr/>
          </p:nvSpPr>
          <p:spPr bwMode="auto">
            <a:xfrm>
              <a:off x="1481138" y="4934858"/>
              <a:ext cx="7391400" cy="762000"/>
            </a:xfrm>
            <a:custGeom>
              <a:avLst/>
              <a:gdLst>
                <a:gd name="T0" fmla="*/ 144 w 4656"/>
                <a:gd name="T1" fmla="*/ 192 h 480"/>
                <a:gd name="T2" fmla="*/ 4656 w 4656"/>
                <a:gd name="T3" fmla="*/ 0 h 480"/>
                <a:gd name="T4" fmla="*/ 4320 w 4656"/>
                <a:gd name="T5" fmla="*/ 480 h 480"/>
                <a:gd name="T6" fmla="*/ 0 w 4656"/>
                <a:gd name="T7" fmla="*/ 384 h 480"/>
                <a:gd name="T8" fmla="*/ 144 w 4656"/>
                <a:gd name="T9" fmla="*/ 192 h 480"/>
              </a:gdLst>
              <a:ahLst/>
              <a:cxnLst>
                <a:cxn ang="0">
                  <a:pos x="T0" y="T1"/>
                </a:cxn>
                <a:cxn ang="0">
                  <a:pos x="T2" y="T3"/>
                </a:cxn>
                <a:cxn ang="0">
                  <a:pos x="T4" y="T5"/>
                </a:cxn>
                <a:cxn ang="0">
                  <a:pos x="T6" y="T7"/>
                </a:cxn>
                <a:cxn ang="0">
                  <a:pos x="T8" y="T9"/>
                </a:cxn>
              </a:cxnLst>
              <a:rect l="0" t="0" r="r" b="b"/>
              <a:pathLst>
                <a:path w="4656" h="480">
                  <a:moveTo>
                    <a:pt x="144" y="192"/>
                  </a:moveTo>
                  <a:lnTo>
                    <a:pt x="4656" y="0"/>
                  </a:lnTo>
                  <a:lnTo>
                    <a:pt x="4320" y="480"/>
                  </a:lnTo>
                  <a:lnTo>
                    <a:pt x="0" y="384"/>
                  </a:lnTo>
                  <a:lnTo>
                    <a:pt x="144" y="192"/>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Rectangle 16">
              <a:extLst>
                <a:ext uri="{FF2B5EF4-FFF2-40B4-BE49-F238E27FC236}">
                  <a16:creationId xmlns:a16="http://schemas.microsoft.com/office/drawing/2014/main" id="{3602628C-EF55-AF4B-A27D-F30D2C76C520}"/>
                </a:ext>
              </a:extLst>
            </p:cNvPr>
            <p:cNvSpPr>
              <a:spLocks noChangeArrowheads="1"/>
            </p:cNvSpPr>
            <p:nvPr/>
          </p:nvSpPr>
          <p:spPr bwMode="auto">
            <a:xfrm>
              <a:off x="1425575" y="5033283"/>
              <a:ext cx="1325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Principle of relativity</a:t>
              </a:r>
            </a:p>
          </p:txBody>
        </p:sp>
        <p:sp>
          <p:nvSpPr>
            <p:cNvPr id="26641" name="Rectangle 17">
              <a:extLst>
                <a:ext uri="{FF2B5EF4-FFF2-40B4-BE49-F238E27FC236}">
                  <a16:creationId xmlns:a16="http://schemas.microsoft.com/office/drawing/2014/main" id="{D6733FE5-DC1E-974D-9CDC-639ABFEF6EB2}"/>
                </a:ext>
              </a:extLst>
            </p:cNvPr>
            <p:cNvSpPr>
              <a:spLocks noChangeArrowheads="1"/>
            </p:cNvSpPr>
            <p:nvPr/>
          </p:nvSpPr>
          <p:spPr bwMode="auto">
            <a:xfrm>
              <a:off x="3843338" y="5042808"/>
              <a:ext cx="2144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Relativity of simultaneity</a:t>
              </a:r>
            </a:p>
          </p:txBody>
        </p:sp>
        <p:sp>
          <p:nvSpPr>
            <p:cNvPr id="26642" name="Rectangle 18">
              <a:extLst>
                <a:ext uri="{FF2B5EF4-FFF2-40B4-BE49-F238E27FC236}">
                  <a16:creationId xmlns:a16="http://schemas.microsoft.com/office/drawing/2014/main" id="{888D2C0A-319E-1745-934E-F10BC40696CD}"/>
                </a:ext>
              </a:extLst>
            </p:cNvPr>
            <p:cNvSpPr>
              <a:spLocks noChangeArrowheads="1"/>
            </p:cNvSpPr>
            <p:nvPr/>
          </p:nvSpPr>
          <p:spPr bwMode="auto">
            <a:xfrm>
              <a:off x="6357938" y="5022171"/>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Same speed of light for all inertial observers</a:t>
              </a:r>
            </a:p>
          </p:txBody>
        </p:sp>
        <p:sp>
          <p:nvSpPr>
            <p:cNvPr id="26643" name="Rectangle 19">
              <a:extLst>
                <a:ext uri="{FF2B5EF4-FFF2-40B4-BE49-F238E27FC236}">
                  <a16:creationId xmlns:a16="http://schemas.microsoft.com/office/drawing/2014/main" id="{A3783482-D050-6942-9202-C5FF089BEE7C}"/>
                </a:ext>
              </a:extLst>
            </p:cNvPr>
            <p:cNvSpPr>
              <a:spLocks noChangeArrowheads="1"/>
            </p:cNvSpPr>
            <p:nvPr/>
          </p:nvSpPr>
          <p:spPr bwMode="auto">
            <a:xfrm>
              <a:off x="558800" y="4387850"/>
              <a:ext cx="30700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deduction reversed</a:t>
              </a:r>
            </a:p>
          </p:txBody>
        </p:sp>
        <p:sp>
          <p:nvSpPr>
            <p:cNvPr id="26644" name="Rectangle 20">
              <a:extLst>
                <a:ext uri="{FF2B5EF4-FFF2-40B4-BE49-F238E27FC236}">
                  <a16:creationId xmlns:a16="http://schemas.microsoft.com/office/drawing/2014/main" id="{8FBE975E-AB43-F545-93D1-31D54099E52D}"/>
                </a:ext>
              </a:extLst>
            </p:cNvPr>
            <p:cNvSpPr>
              <a:spLocks noChangeArrowheads="1"/>
            </p:cNvSpPr>
            <p:nvPr/>
          </p:nvSpPr>
          <p:spPr bwMode="auto">
            <a:xfrm>
              <a:off x="3048000" y="5076146"/>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sp>
          <p:nvSpPr>
            <p:cNvPr id="26645" name="AutoShape 21">
              <a:extLst>
                <a:ext uri="{FF2B5EF4-FFF2-40B4-BE49-F238E27FC236}">
                  <a16:creationId xmlns:a16="http://schemas.microsoft.com/office/drawing/2014/main" id="{8B32EA5A-8AC5-7A4A-9B89-221F22740943}"/>
                </a:ext>
              </a:extLst>
            </p:cNvPr>
            <p:cNvSpPr>
              <a:spLocks noChangeArrowheads="1"/>
            </p:cNvSpPr>
            <p:nvPr/>
          </p:nvSpPr>
          <p:spPr bwMode="auto">
            <a:xfrm>
              <a:off x="5491163" y="5244421"/>
              <a:ext cx="381000" cy="228600"/>
            </a:xfrm>
            <a:prstGeom prst="rightArrow">
              <a:avLst>
                <a:gd name="adj1" fmla="val 50000"/>
                <a:gd name="adj2" fmla="val 41667"/>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Rectangle 22">
              <a:extLst>
                <a:ext uri="{FF2B5EF4-FFF2-40B4-BE49-F238E27FC236}">
                  <a16:creationId xmlns:a16="http://schemas.microsoft.com/office/drawing/2014/main" id="{BD713E2C-6DF4-5549-BBAA-34AC3D615D6E}"/>
                </a:ext>
              </a:extLst>
            </p:cNvPr>
            <p:cNvSpPr>
              <a:spLocks noChangeArrowheads="1"/>
            </p:cNvSpPr>
            <p:nvPr/>
          </p:nvSpPr>
          <p:spPr bwMode="auto">
            <a:xfrm>
              <a:off x="3919538" y="5934075"/>
              <a:ext cx="4233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pitchFamily="2" charset="0"/>
                </a:defRPr>
              </a:lvl1pPr>
              <a:lvl2pPr>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eaLnBrk="0" fontAlgn="base" hangingPunct="0">
                <a:spcBef>
                  <a:spcPct val="0"/>
                </a:spcBef>
                <a:spcAft>
                  <a:spcPct val="0"/>
                </a:spcAft>
                <a:defRPr sz="2400">
                  <a:solidFill>
                    <a:schemeClr val="tx1"/>
                  </a:solidFill>
                  <a:latin typeface="Times" pitchFamily="2" charset="0"/>
                </a:defRPr>
              </a:lvl6pPr>
              <a:lvl7pPr eaLnBrk="0" fontAlgn="base" hangingPunct="0">
                <a:spcBef>
                  <a:spcPct val="0"/>
                </a:spcBef>
                <a:spcAft>
                  <a:spcPct val="0"/>
                </a:spcAft>
                <a:defRPr sz="2400">
                  <a:solidFill>
                    <a:schemeClr val="tx1"/>
                  </a:solidFill>
                  <a:latin typeface="Times" pitchFamily="2" charset="0"/>
                </a:defRPr>
              </a:lvl7pPr>
              <a:lvl8pPr eaLnBrk="0" fontAlgn="base" hangingPunct="0">
                <a:spcBef>
                  <a:spcPct val="0"/>
                </a:spcBef>
                <a:spcAft>
                  <a:spcPct val="0"/>
                </a:spcAft>
                <a:defRPr sz="2400">
                  <a:solidFill>
                    <a:schemeClr val="tx1"/>
                  </a:solidFill>
                  <a:latin typeface="Times" pitchFamily="2" charset="0"/>
                </a:defRPr>
              </a:lvl8pPr>
              <a:lvl9pPr eaLnBrk="0" fontAlgn="base" hangingPunct="0">
                <a:spcBef>
                  <a:spcPct val="0"/>
                </a:spcBef>
                <a:spcAft>
                  <a:spcPct val="0"/>
                </a:spcAft>
                <a:defRPr sz="2400">
                  <a:solidFill>
                    <a:schemeClr val="tx1"/>
                  </a:solidFill>
                  <a:latin typeface="Times" pitchFamily="2" charset="0"/>
                </a:defRPr>
              </a:lvl9pPr>
            </a:lstStyle>
            <a:p>
              <a:r>
                <a:rPr lang="en-US" altLang="en-US" sz="1800"/>
                <a:t>…the two principles are compatible if we revise our notions of space and time.</a:t>
              </a:r>
            </a:p>
          </p:txBody>
        </p:sp>
      </p:grpSp>
      <p:sp>
        <p:nvSpPr>
          <p:cNvPr id="26651" name="Rectangle 27">
            <a:extLst>
              <a:ext uri="{FF2B5EF4-FFF2-40B4-BE49-F238E27FC236}">
                <a16:creationId xmlns:a16="http://schemas.microsoft.com/office/drawing/2014/main" id="{E2A7A4E8-A9F8-114F-BC3F-73E4858AA7BA}"/>
              </a:ext>
            </a:extLst>
          </p:cNvPr>
          <p:cNvSpPr>
            <a:spLocks noChangeArrowheads="1"/>
          </p:cNvSpPr>
          <p:nvPr/>
        </p:nvSpPr>
        <p:spPr bwMode="auto">
          <a:xfrm>
            <a:off x="4833257" y="1275897"/>
            <a:ext cx="42127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Inertial observers in relative motion may </a:t>
            </a:r>
            <a:r>
              <a:rPr lang="en-US" altLang="en-US" dirty="0"/>
              <a:t>disagree on the time order</a:t>
            </a:r>
            <a:r>
              <a:rPr lang="en-US" altLang="en-US" sz="2000" dirty="0"/>
              <a:t> of spatially separated events.</a:t>
            </a:r>
          </a:p>
        </p:txBody>
      </p:sp>
      <p:grpSp>
        <p:nvGrpSpPr>
          <p:cNvPr id="6" name="Group 5">
            <a:extLst>
              <a:ext uri="{FF2B5EF4-FFF2-40B4-BE49-F238E27FC236}">
                <a16:creationId xmlns:a16="http://schemas.microsoft.com/office/drawing/2014/main" id="{D7718BB4-F52E-864A-A1DC-8B3806FBDF54}"/>
              </a:ext>
            </a:extLst>
          </p:cNvPr>
          <p:cNvGrpSpPr/>
          <p:nvPr/>
        </p:nvGrpSpPr>
        <p:grpSpPr>
          <a:xfrm>
            <a:off x="484188" y="2727325"/>
            <a:ext cx="8145462" cy="1462541"/>
            <a:chOff x="484188" y="2727325"/>
            <a:chExt cx="8145462" cy="1462541"/>
          </a:xfrm>
        </p:grpSpPr>
        <p:sp>
          <p:nvSpPr>
            <p:cNvPr id="26649" name="Freeform 25">
              <a:extLst>
                <a:ext uri="{FF2B5EF4-FFF2-40B4-BE49-F238E27FC236}">
                  <a16:creationId xmlns:a16="http://schemas.microsoft.com/office/drawing/2014/main" id="{AAACB61B-5512-CD42-BADC-699A89C6DB48}"/>
                </a:ext>
              </a:extLst>
            </p:cNvPr>
            <p:cNvSpPr>
              <a:spLocks/>
            </p:cNvSpPr>
            <p:nvPr/>
          </p:nvSpPr>
          <p:spPr bwMode="auto">
            <a:xfrm>
              <a:off x="1481138" y="3427866"/>
              <a:ext cx="6629400" cy="762000"/>
            </a:xfrm>
            <a:custGeom>
              <a:avLst/>
              <a:gdLst>
                <a:gd name="T0" fmla="*/ 192 w 4176"/>
                <a:gd name="T1" fmla="*/ 0 h 480"/>
                <a:gd name="T2" fmla="*/ 4176 w 4176"/>
                <a:gd name="T3" fmla="*/ 192 h 480"/>
                <a:gd name="T4" fmla="*/ 3984 w 4176"/>
                <a:gd name="T5" fmla="*/ 384 h 480"/>
                <a:gd name="T6" fmla="*/ 0 w 4176"/>
                <a:gd name="T7" fmla="*/ 480 h 480"/>
                <a:gd name="T8" fmla="*/ 192 w 4176"/>
                <a:gd name="T9" fmla="*/ 0 h 480"/>
              </a:gdLst>
              <a:ahLst/>
              <a:cxnLst>
                <a:cxn ang="0">
                  <a:pos x="T0" y="T1"/>
                </a:cxn>
                <a:cxn ang="0">
                  <a:pos x="T2" y="T3"/>
                </a:cxn>
                <a:cxn ang="0">
                  <a:pos x="T4" y="T5"/>
                </a:cxn>
                <a:cxn ang="0">
                  <a:pos x="T6" y="T7"/>
                </a:cxn>
                <a:cxn ang="0">
                  <a:pos x="T8" y="T9"/>
                </a:cxn>
              </a:cxnLst>
              <a:rect l="0" t="0" r="r" b="b"/>
              <a:pathLst>
                <a:path w="4176" h="480">
                  <a:moveTo>
                    <a:pt x="192" y="0"/>
                  </a:moveTo>
                  <a:lnTo>
                    <a:pt x="4176" y="192"/>
                  </a:lnTo>
                  <a:lnTo>
                    <a:pt x="3984" y="384"/>
                  </a:lnTo>
                  <a:lnTo>
                    <a:pt x="0" y="480"/>
                  </a:lnTo>
                  <a:lnTo>
                    <a:pt x="192" y="0"/>
                  </a:lnTo>
                  <a:close/>
                </a:path>
              </a:pathLst>
            </a:custGeom>
            <a:solidFill>
              <a:srgbClr val="FFC8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Rectangle 9">
              <a:extLst>
                <a:ext uri="{FF2B5EF4-FFF2-40B4-BE49-F238E27FC236}">
                  <a16:creationId xmlns:a16="http://schemas.microsoft.com/office/drawing/2014/main" id="{CD39BB46-FCE8-8D41-9642-6B170F11A6D3}"/>
                </a:ext>
              </a:extLst>
            </p:cNvPr>
            <p:cNvSpPr>
              <a:spLocks noChangeArrowheads="1"/>
            </p:cNvSpPr>
            <p:nvPr/>
          </p:nvSpPr>
          <p:spPr bwMode="auto">
            <a:xfrm>
              <a:off x="1560513" y="3537403"/>
              <a:ext cx="1325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Principle of relativity</a:t>
              </a:r>
            </a:p>
          </p:txBody>
        </p:sp>
        <p:sp>
          <p:nvSpPr>
            <p:cNvPr id="26634" name="Rectangle 10">
              <a:extLst>
                <a:ext uri="{FF2B5EF4-FFF2-40B4-BE49-F238E27FC236}">
                  <a16:creationId xmlns:a16="http://schemas.microsoft.com/office/drawing/2014/main" id="{70E01881-63A4-7F48-B525-8AF7EFEADAF9}"/>
                </a:ext>
              </a:extLst>
            </p:cNvPr>
            <p:cNvSpPr>
              <a:spLocks noChangeArrowheads="1"/>
            </p:cNvSpPr>
            <p:nvPr/>
          </p:nvSpPr>
          <p:spPr bwMode="auto">
            <a:xfrm>
              <a:off x="3995738" y="3546928"/>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Light postulate</a:t>
              </a:r>
            </a:p>
          </p:txBody>
        </p:sp>
        <p:sp>
          <p:nvSpPr>
            <p:cNvPr id="26635" name="Rectangle 11">
              <a:extLst>
                <a:ext uri="{FF2B5EF4-FFF2-40B4-BE49-F238E27FC236}">
                  <a16:creationId xmlns:a16="http://schemas.microsoft.com/office/drawing/2014/main" id="{242717B7-68D0-6442-B9F7-054DB735FD32}"/>
                </a:ext>
              </a:extLst>
            </p:cNvPr>
            <p:cNvSpPr>
              <a:spLocks noChangeArrowheads="1"/>
            </p:cNvSpPr>
            <p:nvPr/>
          </p:nvSpPr>
          <p:spPr bwMode="auto">
            <a:xfrm>
              <a:off x="3203575" y="3585028"/>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sp>
          <p:nvSpPr>
            <p:cNvPr id="26637" name="AutoShape 13">
              <a:extLst>
                <a:ext uri="{FF2B5EF4-FFF2-40B4-BE49-F238E27FC236}">
                  <a16:creationId xmlns:a16="http://schemas.microsoft.com/office/drawing/2014/main" id="{79D06FED-749F-7842-8F7F-86C35C3020E6}"/>
                </a:ext>
              </a:extLst>
            </p:cNvPr>
            <p:cNvSpPr>
              <a:spLocks noChangeArrowheads="1"/>
            </p:cNvSpPr>
            <p:nvPr/>
          </p:nvSpPr>
          <p:spPr bwMode="auto">
            <a:xfrm>
              <a:off x="5646738" y="3753303"/>
              <a:ext cx="381000" cy="228600"/>
            </a:xfrm>
            <a:prstGeom prst="rightArrow">
              <a:avLst>
                <a:gd name="adj1" fmla="val 50000"/>
                <a:gd name="adj2" fmla="val 41667"/>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Rectangle 14">
              <a:extLst>
                <a:ext uri="{FF2B5EF4-FFF2-40B4-BE49-F238E27FC236}">
                  <a16:creationId xmlns:a16="http://schemas.microsoft.com/office/drawing/2014/main" id="{C6E1F911-C5F1-9C44-B92D-17EC684139AE}"/>
                </a:ext>
              </a:extLst>
            </p:cNvPr>
            <p:cNvSpPr>
              <a:spLocks noChangeArrowheads="1"/>
            </p:cNvSpPr>
            <p:nvPr/>
          </p:nvSpPr>
          <p:spPr bwMode="auto">
            <a:xfrm>
              <a:off x="6484938" y="3546928"/>
              <a:ext cx="2144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Relativity of simultaneity</a:t>
              </a:r>
            </a:p>
          </p:txBody>
        </p:sp>
        <p:sp>
          <p:nvSpPr>
            <p:cNvPr id="26654" name="Rectangle 30">
              <a:extLst>
                <a:ext uri="{FF2B5EF4-FFF2-40B4-BE49-F238E27FC236}">
                  <a16:creationId xmlns:a16="http://schemas.microsoft.com/office/drawing/2014/main" id="{643A6922-5F64-0445-A286-129A61BB7B76}"/>
                </a:ext>
              </a:extLst>
            </p:cNvPr>
            <p:cNvSpPr>
              <a:spLocks noChangeArrowheads="1"/>
            </p:cNvSpPr>
            <p:nvPr/>
          </p:nvSpPr>
          <p:spPr bwMode="auto">
            <a:xfrm>
              <a:off x="484188" y="2727325"/>
              <a:ext cx="4624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What the thought experiment shows</a:t>
              </a:r>
            </a:p>
          </p:txBody>
        </p:sp>
      </p:grpSp>
      <p:pic>
        <p:nvPicPr>
          <p:cNvPr id="3" name="Picture 2" descr="A picture containing clock&#10;&#10;Description automatically generated">
            <a:extLst>
              <a:ext uri="{FF2B5EF4-FFF2-40B4-BE49-F238E27FC236}">
                <a16:creationId xmlns:a16="http://schemas.microsoft.com/office/drawing/2014/main" id="{BFEE1434-CCE4-8745-A426-5F1B8AD0D798}"/>
              </a:ext>
            </a:extLst>
          </p:cNvPr>
          <p:cNvPicPr>
            <a:picLocks noChangeAspect="1"/>
          </p:cNvPicPr>
          <p:nvPr/>
        </p:nvPicPr>
        <p:blipFill>
          <a:blip r:embed="rId3"/>
          <a:stretch>
            <a:fillRect/>
          </a:stretch>
        </p:blipFill>
        <p:spPr>
          <a:xfrm>
            <a:off x="250372" y="1143000"/>
            <a:ext cx="1039285" cy="1319892"/>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45C9B4B1-DCEE-5D40-9996-CBB074FA18D6}"/>
              </a:ext>
            </a:extLst>
          </p:cNvPr>
          <p:cNvPicPr>
            <a:picLocks noChangeAspect="1"/>
          </p:cNvPicPr>
          <p:nvPr/>
        </p:nvPicPr>
        <p:blipFill>
          <a:blip r:embed="rId3"/>
          <a:stretch>
            <a:fillRect/>
          </a:stretch>
        </p:blipFill>
        <p:spPr>
          <a:xfrm>
            <a:off x="3385458" y="1143000"/>
            <a:ext cx="1039285" cy="1319892"/>
          </a:xfrm>
          <a:prstGeom prst="rect">
            <a:avLst/>
          </a:prstGeom>
        </p:spPr>
      </p:pic>
      <p:sp>
        <p:nvSpPr>
          <p:cNvPr id="28" name="Freeform 27">
            <a:extLst>
              <a:ext uri="{FF2B5EF4-FFF2-40B4-BE49-F238E27FC236}">
                <a16:creationId xmlns:a16="http://schemas.microsoft.com/office/drawing/2014/main" id="{4D791528-96D2-5D4A-AC0A-698AAD499775}"/>
              </a:ext>
            </a:extLst>
          </p:cNvPr>
          <p:cNvSpPr/>
          <p:nvPr/>
        </p:nvSpPr>
        <p:spPr bwMode="auto">
          <a:xfrm rot="20937124" flipV="1">
            <a:off x="154172" y="839651"/>
            <a:ext cx="4517571" cy="2045944"/>
          </a:xfrm>
          <a:custGeom>
            <a:avLst/>
            <a:gdLst>
              <a:gd name="connsiteX0" fmla="*/ 4517571 w 4517571"/>
              <a:gd name="connsiteY0" fmla="*/ 1279240 h 2045944"/>
              <a:gd name="connsiteX1" fmla="*/ 4517571 w 4517571"/>
              <a:gd name="connsiteY1" fmla="*/ 886094 h 2045944"/>
              <a:gd name="connsiteX2" fmla="*/ 3100549 w 4517571"/>
              <a:gd name="connsiteY2" fmla="*/ 886094 h 2045944"/>
              <a:gd name="connsiteX3" fmla="*/ 4429373 w 4517571"/>
              <a:gd name="connsiteY3" fmla="*/ 346626 h 2045944"/>
              <a:gd name="connsiteX4" fmla="*/ 4288652 w 4517571"/>
              <a:gd name="connsiteY4" fmla="*/ 0 h 2045944"/>
              <a:gd name="connsiteX5" fmla="*/ 2106013 w 4517571"/>
              <a:gd name="connsiteY5" fmla="*/ 886094 h 2045944"/>
              <a:gd name="connsiteX6" fmla="*/ 0 w 4517571"/>
              <a:gd name="connsiteY6" fmla="*/ 886094 h 2045944"/>
              <a:gd name="connsiteX7" fmla="*/ 0 w 4517571"/>
              <a:gd name="connsiteY7" fmla="*/ 1279240 h 2045944"/>
              <a:gd name="connsiteX8" fmla="*/ 1137611 w 4517571"/>
              <a:gd name="connsiteY8" fmla="*/ 1279240 h 2045944"/>
              <a:gd name="connsiteX9" fmla="*/ 102871 w 4517571"/>
              <a:gd name="connsiteY9" fmla="*/ 1699318 h 2045944"/>
              <a:gd name="connsiteX10" fmla="*/ 243592 w 4517571"/>
              <a:gd name="connsiteY10" fmla="*/ 2045944 h 2045944"/>
              <a:gd name="connsiteX11" fmla="*/ 2132147 w 4517571"/>
              <a:gd name="connsiteY11" fmla="*/ 1279240 h 204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7571" h="2045944">
                <a:moveTo>
                  <a:pt x="4517571" y="1279240"/>
                </a:moveTo>
                <a:lnTo>
                  <a:pt x="4517571" y="886094"/>
                </a:lnTo>
                <a:lnTo>
                  <a:pt x="3100549" y="886094"/>
                </a:lnTo>
                <a:lnTo>
                  <a:pt x="4429373" y="346626"/>
                </a:lnTo>
                <a:lnTo>
                  <a:pt x="4288652" y="0"/>
                </a:lnTo>
                <a:lnTo>
                  <a:pt x="2106013" y="886094"/>
                </a:lnTo>
                <a:lnTo>
                  <a:pt x="0" y="886094"/>
                </a:lnTo>
                <a:lnTo>
                  <a:pt x="0" y="1279240"/>
                </a:lnTo>
                <a:lnTo>
                  <a:pt x="1137611" y="1279240"/>
                </a:lnTo>
                <a:lnTo>
                  <a:pt x="102871" y="1699318"/>
                </a:lnTo>
                <a:lnTo>
                  <a:pt x="243592" y="2045944"/>
                </a:lnTo>
                <a:lnTo>
                  <a:pt x="2132147" y="1279240"/>
                </a:lnTo>
                <a:close/>
              </a:path>
            </a:pathLst>
          </a:cu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EF4EC52-3A5A-F843-8D86-28A228A6EE64}"/>
              </a:ext>
            </a:extLst>
          </p:cNvPr>
          <p:cNvSpPr>
            <a:spLocks noGrp="1"/>
          </p:cNvSpPr>
          <p:nvPr>
            <p:ph type="sldNum" sz="quarter" idx="12"/>
          </p:nvPr>
        </p:nvSpPr>
        <p:spPr/>
        <p:txBody>
          <a:bodyPr/>
          <a:lstStyle/>
          <a:p>
            <a:fld id="{3318C726-36ED-524C-927E-47B213D2B4FD}" type="slidenum">
              <a:rPr lang="en-US" altLang="en-US"/>
              <a:pPr/>
              <a:t>14</a:t>
            </a:fld>
            <a:endParaRPr lang="en-US" altLang="en-US"/>
          </a:p>
        </p:txBody>
      </p:sp>
      <p:sp>
        <p:nvSpPr>
          <p:cNvPr id="70658" name="Freeform 2">
            <a:extLst>
              <a:ext uri="{FF2B5EF4-FFF2-40B4-BE49-F238E27FC236}">
                <a16:creationId xmlns:a16="http://schemas.microsoft.com/office/drawing/2014/main" id="{7FAC96A6-669E-5D48-A036-E35AF1DB61D9}"/>
              </a:ext>
            </a:extLst>
          </p:cNvPr>
          <p:cNvSpPr>
            <a:spLocks/>
          </p:cNvSpPr>
          <p:nvPr/>
        </p:nvSpPr>
        <p:spPr bwMode="auto">
          <a:xfrm flipV="1">
            <a:off x="3973513" y="850900"/>
            <a:ext cx="4864100" cy="5105400"/>
          </a:xfrm>
          <a:custGeom>
            <a:avLst/>
            <a:gdLst>
              <a:gd name="T0" fmla="*/ 0 w 3064"/>
              <a:gd name="T1" fmla="*/ 584 h 3216"/>
              <a:gd name="T2" fmla="*/ 2520 w 3064"/>
              <a:gd name="T3" fmla="*/ 0 h 3216"/>
              <a:gd name="T4" fmla="*/ 3064 w 3064"/>
              <a:gd name="T5" fmla="*/ 2856 h 3216"/>
              <a:gd name="T6" fmla="*/ 1112 w 3064"/>
              <a:gd name="T7" fmla="*/ 3216 h 3216"/>
              <a:gd name="T8" fmla="*/ 0 w 3064"/>
              <a:gd name="T9" fmla="*/ 584 h 3216"/>
            </a:gdLst>
            <a:ahLst/>
            <a:cxnLst>
              <a:cxn ang="0">
                <a:pos x="T0" y="T1"/>
              </a:cxn>
              <a:cxn ang="0">
                <a:pos x="T2" y="T3"/>
              </a:cxn>
              <a:cxn ang="0">
                <a:pos x="T4" y="T5"/>
              </a:cxn>
              <a:cxn ang="0">
                <a:pos x="T6" y="T7"/>
              </a:cxn>
              <a:cxn ang="0">
                <a:pos x="T8" y="T9"/>
              </a:cxn>
            </a:cxnLst>
            <a:rect l="0" t="0" r="r" b="b"/>
            <a:pathLst>
              <a:path w="3064" h="3216">
                <a:moveTo>
                  <a:pt x="0" y="584"/>
                </a:moveTo>
                <a:lnTo>
                  <a:pt x="2520" y="0"/>
                </a:lnTo>
                <a:lnTo>
                  <a:pt x="3064" y="2856"/>
                </a:lnTo>
                <a:lnTo>
                  <a:pt x="1112" y="3216"/>
                </a:lnTo>
                <a:lnTo>
                  <a:pt x="0" y="584"/>
                </a:lnTo>
                <a:close/>
              </a:path>
            </a:pathLst>
          </a:custGeom>
          <a:solidFill>
            <a:srgbClr val="C8DCFF"/>
          </a:solidFill>
          <a:ln>
            <a:noFill/>
          </a:ln>
          <a:effectLst/>
        </p:spPr>
        <p:txBody>
          <a:bodyPr wrap="none" anchor="ctr"/>
          <a:lstStyle/>
          <a:p>
            <a:endParaRPr lang="en-US"/>
          </a:p>
        </p:txBody>
      </p:sp>
      <p:sp>
        <p:nvSpPr>
          <p:cNvPr id="70659" name="Rectangle 3">
            <a:extLst>
              <a:ext uri="{FF2B5EF4-FFF2-40B4-BE49-F238E27FC236}">
                <a16:creationId xmlns:a16="http://schemas.microsoft.com/office/drawing/2014/main" id="{322A2E0C-22D8-4048-AD09-399475E3A7E2}"/>
              </a:ext>
            </a:extLst>
          </p:cNvPr>
          <p:cNvSpPr>
            <a:spLocks noGrp="1" noChangeArrowheads="1"/>
          </p:cNvSpPr>
          <p:nvPr>
            <p:ph type="title"/>
          </p:nvPr>
        </p:nvSpPr>
        <p:spPr>
          <a:xfrm>
            <a:off x="1071563" y="2301875"/>
            <a:ext cx="6659562" cy="1701800"/>
          </a:xfrm>
        </p:spPr>
        <p:txBody>
          <a:bodyPr/>
          <a:lstStyle/>
          <a:p>
            <a:pPr algn="r"/>
            <a:r>
              <a:rPr lang="en-US" altLang="en-US" sz="5400" dirty="0"/>
              <a:t>The central insight</a:t>
            </a:r>
            <a:br>
              <a:rPr lang="en-US" altLang="en-US" sz="3600" dirty="0"/>
            </a:br>
            <a:r>
              <a:rPr lang="en-US" altLang="en-US" sz="3600" dirty="0"/>
              <a:t>A view about how concepts should be used in physical theories.</a:t>
            </a:r>
            <a:endParaRPr lang="en-US" alt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B6CC18BB-A15A-684E-A413-710756757D48}"/>
              </a:ext>
            </a:extLst>
          </p:cNvPr>
          <p:cNvSpPr>
            <a:spLocks noGrp="1"/>
          </p:cNvSpPr>
          <p:nvPr>
            <p:ph type="sldNum" sz="quarter" idx="12"/>
          </p:nvPr>
        </p:nvSpPr>
        <p:spPr/>
        <p:txBody>
          <a:bodyPr/>
          <a:lstStyle/>
          <a:p>
            <a:fld id="{437B4FF3-5DF2-FB45-A3E7-CA8261E1A7CB}" type="slidenum">
              <a:rPr lang="en-US" altLang="en-US"/>
              <a:pPr/>
              <a:t>15</a:t>
            </a:fld>
            <a:endParaRPr lang="en-US" altLang="en-US"/>
          </a:p>
        </p:txBody>
      </p:sp>
      <p:sp>
        <p:nvSpPr>
          <p:cNvPr id="72707" name="Freeform 3">
            <a:extLst>
              <a:ext uri="{FF2B5EF4-FFF2-40B4-BE49-F238E27FC236}">
                <a16:creationId xmlns:a16="http://schemas.microsoft.com/office/drawing/2014/main" id="{B9C37AE3-C8A1-4042-9349-E2DEB6A58749}"/>
              </a:ext>
            </a:extLst>
          </p:cNvPr>
          <p:cNvSpPr>
            <a:spLocks/>
          </p:cNvSpPr>
          <p:nvPr/>
        </p:nvSpPr>
        <p:spPr bwMode="auto">
          <a:xfrm>
            <a:off x="965200" y="1660525"/>
            <a:ext cx="5554663" cy="354013"/>
          </a:xfrm>
          <a:custGeom>
            <a:avLst/>
            <a:gdLst>
              <a:gd name="T0" fmla="*/ 1003 w 3499"/>
              <a:gd name="T1" fmla="*/ 0 h 266"/>
              <a:gd name="T2" fmla="*/ 3499 w 3499"/>
              <a:gd name="T3" fmla="*/ 85 h 266"/>
              <a:gd name="T4" fmla="*/ 1045 w 3499"/>
              <a:gd name="T5" fmla="*/ 266 h 266"/>
              <a:gd name="T6" fmla="*/ 0 w 3499"/>
              <a:gd name="T7" fmla="*/ 245 h 266"/>
              <a:gd name="T8" fmla="*/ 1003 w 3499"/>
              <a:gd name="T9" fmla="*/ 0 h 266"/>
            </a:gdLst>
            <a:ahLst/>
            <a:cxnLst>
              <a:cxn ang="0">
                <a:pos x="T0" y="T1"/>
              </a:cxn>
              <a:cxn ang="0">
                <a:pos x="T2" y="T3"/>
              </a:cxn>
              <a:cxn ang="0">
                <a:pos x="T4" y="T5"/>
              </a:cxn>
              <a:cxn ang="0">
                <a:pos x="T6" y="T7"/>
              </a:cxn>
              <a:cxn ang="0">
                <a:pos x="T8" y="T9"/>
              </a:cxn>
            </a:cxnLst>
            <a:rect l="0" t="0" r="r" b="b"/>
            <a:pathLst>
              <a:path w="3499" h="266">
                <a:moveTo>
                  <a:pt x="1003" y="0"/>
                </a:moveTo>
                <a:lnTo>
                  <a:pt x="3499" y="85"/>
                </a:lnTo>
                <a:lnTo>
                  <a:pt x="1045" y="266"/>
                </a:lnTo>
                <a:lnTo>
                  <a:pt x="0" y="245"/>
                </a:lnTo>
                <a:lnTo>
                  <a:pt x="1003" y="0"/>
                </a:lnTo>
                <a:close/>
              </a:path>
            </a:pathLst>
          </a:custGeom>
          <a:solidFill>
            <a:srgbClr val="FFC8C8"/>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08" name="Freeform 4">
            <a:extLst>
              <a:ext uri="{FF2B5EF4-FFF2-40B4-BE49-F238E27FC236}">
                <a16:creationId xmlns:a16="http://schemas.microsoft.com/office/drawing/2014/main" id="{6E1E15EC-2ACB-3646-8C16-5565E604CD4C}"/>
              </a:ext>
            </a:extLst>
          </p:cNvPr>
          <p:cNvSpPr>
            <a:spLocks/>
          </p:cNvSpPr>
          <p:nvPr/>
        </p:nvSpPr>
        <p:spPr bwMode="auto">
          <a:xfrm>
            <a:off x="533400" y="304800"/>
            <a:ext cx="7086600" cy="838200"/>
          </a:xfrm>
          <a:custGeom>
            <a:avLst/>
            <a:gdLst>
              <a:gd name="T0" fmla="*/ 336 w 4464"/>
              <a:gd name="T1" fmla="*/ 0 h 528"/>
              <a:gd name="T2" fmla="*/ 4464 w 4464"/>
              <a:gd name="T3" fmla="*/ 192 h 528"/>
              <a:gd name="T4" fmla="*/ 4416 w 4464"/>
              <a:gd name="T5" fmla="*/ 288 h 528"/>
              <a:gd name="T6" fmla="*/ 0 w 4464"/>
              <a:gd name="T7" fmla="*/ 528 h 528"/>
              <a:gd name="T8" fmla="*/ 336 w 4464"/>
              <a:gd name="T9" fmla="*/ 0 h 528"/>
            </a:gdLst>
            <a:ahLst/>
            <a:cxnLst>
              <a:cxn ang="0">
                <a:pos x="T0" y="T1"/>
              </a:cxn>
              <a:cxn ang="0">
                <a:pos x="T2" y="T3"/>
              </a:cxn>
              <a:cxn ang="0">
                <a:pos x="T4" y="T5"/>
              </a:cxn>
              <a:cxn ang="0">
                <a:pos x="T6" y="T7"/>
              </a:cxn>
              <a:cxn ang="0">
                <a:pos x="T8" y="T9"/>
              </a:cxn>
            </a:cxnLst>
            <a:rect l="0" t="0" r="r" b="b"/>
            <a:pathLst>
              <a:path w="4464" h="528">
                <a:moveTo>
                  <a:pt x="336" y="0"/>
                </a:moveTo>
                <a:lnTo>
                  <a:pt x="4464" y="192"/>
                </a:lnTo>
                <a:lnTo>
                  <a:pt x="4416" y="288"/>
                </a:lnTo>
                <a:lnTo>
                  <a:pt x="0" y="528"/>
                </a:lnTo>
                <a:lnTo>
                  <a:pt x="336" y="0"/>
                </a:lnTo>
                <a:close/>
              </a:path>
            </a:pathLst>
          </a:custGeom>
          <a:solidFill>
            <a:srgbClr val="C8DCFF"/>
          </a:solidFill>
          <a:ln>
            <a:noFill/>
          </a:ln>
          <a:effectLst/>
        </p:spPr>
        <p:txBody>
          <a:bodyPr wrap="none" anchor="ctr"/>
          <a:lstStyle/>
          <a:p>
            <a:endParaRPr lang="en-US"/>
          </a:p>
        </p:txBody>
      </p:sp>
      <p:sp>
        <p:nvSpPr>
          <p:cNvPr id="72709" name="Rectangle 5">
            <a:extLst>
              <a:ext uri="{FF2B5EF4-FFF2-40B4-BE49-F238E27FC236}">
                <a16:creationId xmlns:a16="http://schemas.microsoft.com/office/drawing/2014/main" id="{2BF9836A-E7EF-1645-A13D-B601CA310EDF}"/>
              </a:ext>
            </a:extLst>
          </p:cNvPr>
          <p:cNvSpPr>
            <a:spLocks noGrp="1" noChangeArrowheads="1"/>
          </p:cNvSpPr>
          <p:nvPr>
            <p:ph type="title"/>
          </p:nvPr>
        </p:nvSpPr>
        <p:spPr>
          <a:xfrm>
            <a:off x="609600" y="457200"/>
            <a:ext cx="7772400" cy="457200"/>
          </a:xfrm>
        </p:spPr>
        <p:txBody>
          <a:bodyPr/>
          <a:lstStyle/>
          <a:p>
            <a:r>
              <a:rPr lang="en-US" altLang="en-US" sz="3200"/>
              <a:t>Concepts</a:t>
            </a:r>
            <a:r>
              <a:rPr lang="en-US" altLang="en-US" sz="2800"/>
              <a:t> must be properly</a:t>
            </a:r>
            <a:r>
              <a:rPr lang="en-US" altLang="en-US"/>
              <a:t> grounded in experience...</a:t>
            </a:r>
          </a:p>
        </p:txBody>
      </p:sp>
      <p:sp>
        <p:nvSpPr>
          <p:cNvPr id="72710" name="Rectangle 6">
            <a:extLst>
              <a:ext uri="{FF2B5EF4-FFF2-40B4-BE49-F238E27FC236}">
                <a16:creationId xmlns:a16="http://schemas.microsoft.com/office/drawing/2014/main" id="{CBB346B5-92C9-3B4C-AF5C-9338A049CEF6}"/>
              </a:ext>
            </a:extLst>
          </p:cNvPr>
          <p:cNvSpPr>
            <a:spLocks noChangeArrowheads="1"/>
          </p:cNvSpPr>
          <p:nvPr/>
        </p:nvSpPr>
        <p:spPr bwMode="auto">
          <a:xfrm>
            <a:off x="773113" y="1079500"/>
            <a:ext cx="588327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“After seven years of reflection in vain (1898-1905), the solution came to me suddenly with the thought that our concepts and laws of space and time can only claim validity insofar as they stand in a clear relation to experiences; and that experience could very well lead to the alteration of the concepts and laws. By a revision of the concept of simultaneity into a more malleable form, I thus arrived at the special theory of relativity.”</a:t>
            </a:r>
          </a:p>
        </p:txBody>
      </p:sp>
      <p:sp>
        <p:nvSpPr>
          <p:cNvPr id="72713" name="Rectangle 9">
            <a:extLst>
              <a:ext uri="{FF2B5EF4-FFF2-40B4-BE49-F238E27FC236}">
                <a16:creationId xmlns:a16="http://schemas.microsoft.com/office/drawing/2014/main" id="{4BD0B67A-AD76-A442-8CD4-8113706F2DCC}"/>
              </a:ext>
            </a:extLst>
          </p:cNvPr>
          <p:cNvSpPr>
            <a:spLocks noChangeArrowheads="1"/>
          </p:cNvSpPr>
          <p:nvPr/>
        </p:nvSpPr>
        <p:spPr bwMode="auto">
          <a:xfrm>
            <a:off x="3962400" y="2819400"/>
            <a:ext cx="2682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400"/>
              <a:t>From a 1924 recording transcribed by Herneck in 1966.</a:t>
            </a:r>
          </a:p>
        </p:txBody>
      </p:sp>
      <p:grpSp>
        <p:nvGrpSpPr>
          <p:cNvPr id="5" name="Group 4">
            <a:extLst>
              <a:ext uri="{FF2B5EF4-FFF2-40B4-BE49-F238E27FC236}">
                <a16:creationId xmlns:a16="http://schemas.microsoft.com/office/drawing/2014/main" id="{25B19B82-0C15-7E4F-BA42-48F147ABDDA0}"/>
              </a:ext>
            </a:extLst>
          </p:cNvPr>
          <p:cNvGrpSpPr/>
          <p:nvPr/>
        </p:nvGrpSpPr>
        <p:grpSpPr>
          <a:xfrm>
            <a:off x="773113" y="3381375"/>
            <a:ext cx="6834187" cy="885825"/>
            <a:chOff x="773113" y="3381375"/>
            <a:chExt cx="6834187" cy="885825"/>
          </a:xfrm>
        </p:grpSpPr>
        <p:sp>
          <p:nvSpPr>
            <p:cNvPr id="72711" name="Rectangle 7">
              <a:extLst>
                <a:ext uri="{FF2B5EF4-FFF2-40B4-BE49-F238E27FC236}">
                  <a16:creationId xmlns:a16="http://schemas.microsoft.com/office/drawing/2014/main" id="{E5A1B347-AC5B-A944-9A77-14C28ADB59A7}"/>
                </a:ext>
              </a:extLst>
            </p:cNvPr>
            <p:cNvSpPr>
              <a:spLocks noChangeArrowheads="1"/>
            </p:cNvSpPr>
            <p:nvPr/>
          </p:nvSpPr>
          <p:spPr bwMode="auto">
            <a:xfrm>
              <a:off x="773113" y="3381375"/>
              <a:ext cx="6834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“The concept [of simultaneity] does not exist for the physicist until he has the possibility of discovering whether or not it is fulfilled in an actual case.”</a:t>
              </a:r>
            </a:p>
          </p:txBody>
        </p:sp>
        <p:sp>
          <p:nvSpPr>
            <p:cNvPr id="72715" name="Rectangle 11">
              <a:extLst>
                <a:ext uri="{FF2B5EF4-FFF2-40B4-BE49-F238E27FC236}">
                  <a16:creationId xmlns:a16="http://schemas.microsoft.com/office/drawing/2014/main" id="{30597C70-E9B5-144B-A7D2-4C2B7DF26ADE}"/>
                </a:ext>
              </a:extLst>
            </p:cNvPr>
            <p:cNvSpPr>
              <a:spLocks noChangeArrowheads="1"/>
            </p:cNvSpPr>
            <p:nvPr/>
          </p:nvSpPr>
          <p:spPr bwMode="auto">
            <a:xfrm>
              <a:off x="4648200" y="3962400"/>
              <a:ext cx="2020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 Einstein, </a:t>
              </a:r>
              <a:r>
                <a:rPr lang="en-US" altLang="en-US" sz="1400" i="1"/>
                <a:t>Relativity</a:t>
              </a:r>
              <a:r>
                <a:rPr lang="en-US" altLang="en-US" sz="1400"/>
                <a:t>, §8</a:t>
              </a:r>
            </a:p>
          </p:txBody>
        </p:sp>
      </p:grpSp>
      <p:pic>
        <p:nvPicPr>
          <p:cNvPr id="15" name="Picture 14" descr="A person with a mustache&#10;&#10;Description automatically generated with medium confidence">
            <a:extLst>
              <a:ext uri="{FF2B5EF4-FFF2-40B4-BE49-F238E27FC236}">
                <a16:creationId xmlns:a16="http://schemas.microsoft.com/office/drawing/2014/main" id="{40D78CF9-8F4C-474E-81DB-3AA5768941CD}"/>
              </a:ext>
            </a:extLst>
          </p:cNvPr>
          <p:cNvPicPr>
            <a:picLocks noChangeAspect="1"/>
          </p:cNvPicPr>
          <p:nvPr/>
        </p:nvPicPr>
        <p:blipFill>
          <a:blip r:embed="rId3"/>
          <a:stretch>
            <a:fillRect/>
          </a:stretch>
        </p:blipFill>
        <p:spPr>
          <a:xfrm>
            <a:off x="7356928" y="1055914"/>
            <a:ext cx="1301593" cy="1551214"/>
          </a:xfrm>
          <a:prstGeom prst="rect">
            <a:avLst/>
          </a:prstGeom>
        </p:spPr>
      </p:pic>
      <p:grpSp>
        <p:nvGrpSpPr>
          <p:cNvPr id="6" name="Group 5">
            <a:extLst>
              <a:ext uri="{FF2B5EF4-FFF2-40B4-BE49-F238E27FC236}">
                <a16:creationId xmlns:a16="http://schemas.microsoft.com/office/drawing/2014/main" id="{04558862-052E-BB40-BDCB-89394819BCB5}"/>
              </a:ext>
            </a:extLst>
          </p:cNvPr>
          <p:cNvGrpSpPr/>
          <p:nvPr/>
        </p:nvGrpSpPr>
        <p:grpSpPr>
          <a:xfrm>
            <a:off x="773113" y="4408713"/>
            <a:ext cx="7936049" cy="1763487"/>
            <a:chOff x="773113" y="4408713"/>
            <a:chExt cx="7936049" cy="1763487"/>
          </a:xfrm>
        </p:grpSpPr>
        <p:sp>
          <p:nvSpPr>
            <p:cNvPr id="72706" name="Freeform 2">
              <a:extLst>
                <a:ext uri="{FF2B5EF4-FFF2-40B4-BE49-F238E27FC236}">
                  <a16:creationId xmlns:a16="http://schemas.microsoft.com/office/drawing/2014/main" id="{86BC6B65-5D31-7D41-8D73-F1C457FDA8E2}"/>
                </a:ext>
              </a:extLst>
            </p:cNvPr>
            <p:cNvSpPr>
              <a:spLocks/>
            </p:cNvSpPr>
            <p:nvPr/>
          </p:nvSpPr>
          <p:spPr bwMode="auto">
            <a:xfrm>
              <a:off x="2100263" y="4884738"/>
              <a:ext cx="973137" cy="195262"/>
            </a:xfrm>
            <a:custGeom>
              <a:avLst/>
              <a:gdLst>
                <a:gd name="T0" fmla="*/ 122 w 613"/>
                <a:gd name="T1" fmla="*/ 0 h 123"/>
                <a:gd name="T2" fmla="*/ 613 w 613"/>
                <a:gd name="T3" fmla="*/ 43 h 123"/>
                <a:gd name="T4" fmla="*/ 330 w 613"/>
                <a:gd name="T5" fmla="*/ 123 h 123"/>
                <a:gd name="T6" fmla="*/ 0 w 613"/>
                <a:gd name="T7" fmla="*/ 118 h 123"/>
                <a:gd name="T8" fmla="*/ 122 w 613"/>
                <a:gd name="T9" fmla="*/ 0 h 123"/>
              </a:gdLst>
              <a:ahLst/>
              <a:cxnLst>
                <a:cxn ang="0">
                  <a:pos x="T0" y="T1"/>
                </a:cxn>
                <a:cxn ang="0">
                  <a:pos x="T2" y="T3"/>
                </a:cxn>
                <a:cxn ang="0">
                  <a:pos x="T4" y="T5"/>
                </a:cxn>
                <a:cxn ang="0">
                  <a:pos x="T6" y="T7"/>
                </a:cxn>
                <a:cxn ang="0">
                  <a:pos x="T8" y="T9"/>
                </a:cxn>
              </a:cxnLst>
              <a:rect l="0" t="0" r="r" b="b"/>
              <a:pathLst>
                <a:path w="613" h="123">
                  <a:moveTo>
                    <a:pt x="122" y="0"/>
                  </a:moveTo>
                  <a:lnTo>
                    <a:pt x="613" y="43"/>
                  </a:lnTo>
                  <a:lnTo>
                    <a:pt x="330" y="123"/>
                  </a:lnTo>
                  <a:lnTo>
                    <a:pt x="0" y="118"/>
                  </a:lnTo>
                  <a:lnTo>
                    <a:pt x="122" y="0"/>
                  </a:lnTo>
                  <a:close/>
                </a:path>
              </a:pathLst>
            </a:custGeom>
            <a:solidFill>
              <a:srgbClr val="FFC8C8"/>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712" name="Rectangle 8">
              <a:extLst>
                <a:ext uri="{FF2B5EF4-FFF2-40B4-BE49-F238E27FC236}">
                  <a16:creationId xmlns:a16="http://schemas.microsoft.com/office/drawing/2014/main" id="{5F6AADEE-5E81-CF43-B0AE-CE30F2D74628}"/>
                </a:ext>
              </a:extLst>
            </p:cNvPr>
            <p:cNvSpPr>
              <a:spLocks noChangeArrowheads="1"/>
            </p:cNvSpPr>
            <p:nvPr/>
          </p:nvSpPr>
          <p:spPr bwMode="auto">
            <a:xfrm>
              <a:off x="773113" y="4572000"/>
              <a:ext cx="635158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“…an illustration which Einstein offered in discussion. Suppose somebody uses the word ‘hunchback.’ If this concept is to have any clear meaning, there must be some way of finding out whether or not a man has a hunched back. If I could conceive of no possibility of reaching such a decision, the word would have no real meaning for me.”</a:t>
              </a:r>
            </a:p>
          </p:txBody>
        </p:sp>
        <p:sp>
          <p:nvSpPr>
            <p:cNvPr id="72714" name="Rectangle 10">
              <a:extLst>
                <a:ext uri="{FF2B5EF4-FFF2-40B4-BE49-F238E27FC236}">
                  <a16:creationId xmlns:a16="http://schemas.microsoft.com/office/drawing/2014/main" id="{C6C9F65C-32A6-0945-B0A1-FBDFBDFF305C}"/>
                </a:ext>
              </a:extLst>
            </p:cNvPr>
            <p:cNvSpPr>
              <a:spLocks noChangeArrowheads="1"/>
            </p:cNvSpPr>
            <p:nvPr/>
          </p:nvSpPr>
          <p:spPr bwMode="auto">
            <a:xfrm>
              <a:off x="4191000" y="5867400"/>
              <a:ext cx="2741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To Wertheimer in a 1916 interview.</a:t>
              </a:r>
            </a:p>
          </p:txBody>
        </p:sp>
        <p:pic>
          <p:nvPicPr>
            <p:cNvPr id="3" name="Picture 2">
              <a:extLst>
                <a:ext uri="{FF2B5EF4-FFF2-40B4-BE49-F238E27FC236}">
                  <a16:creationId xmlns:a16="http://schemas.microsoft.com/office/drawing/2014/main" id="{21D3C035-3735-9449-A458-D7A6834FBFA0}"/>
                </a:ext>
              </a:extLst>
            </p:cNvPr>
            <p:cNvPicPr>
              <a:picLocks noChangeAspect="1"/>
            </p:cNvPicPr>
            <p:nvPr/>
          </p:nvPicPr>
          <p:blipFill>
            <a:blip r:embed="rId4"/>
            <a:stretch>
              <a:fillRect/>
            </a:stretch>
          </p:blipFill>
          <p:spPr>
            <a:xfrm>
              <a:off x="7315200" y="4408713"/>
              <a:ext cx="1393962" cy="157207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100490F2-BA28-A140-8277-B5F0D8C50799}"/>
              </a:ext>
            </a:extLst>
          </p:cNvPr>
          <p:cNvSpPr>
            <a:spLocks noGrp="1"/>
          </p:cNvSpPr>
          <p:nvPr>
            <p:ph type="sldNum" sz="quarter" idx="12"/>
          </p:nvPr>
        </p:nvSpPr>
        <p:spPr/>
        <p:txBody>
          <a:bodyPr/>
          <a:lstStyle/>
          <a:p>
            <a:fld id="{41C579A5-4B10-3C42-B68A-A436DF3780C1}" type="slidenum">
              <a:rPr lang="en-US" altLang="en-US"/>
              <a:pPr/>
              <a:t>16</a:t>
            </a:fld>
            <a:endParaRPr lang="en-US" altLang="en-US"/>
          </a:p>
        </p:txBody>
      </p:sp>
      <p:sp>
        <p:nvSpPr>
          <p:cNvPr id="74754" name="Freeform 2">
            <a:extLst>
              <a:ext uri="{FF2B5EF4-FFF2-40B4-BE49-F238E27FC236}">
                <a16:creationId xmlns:a16="http://schemas.microsoft.com/office/drawing/2014/main" id="{9BB73DF7-6D3F-3344-B058-ED20D88AB08A}"/>
              </a:ext>
            </a:extLst>
          </p:cNvPr>
          <p:cNvSpPr>
            <a:spLocks/>
          </p:cNvSpPr>
          <p:nvPr/>
        </p:nvSpPr>
        <p:spPr bwMode="auto">
          <a:xfrm>
            <a:off x="446314" y="1992085"/>
            <a:ext cx="1774371" cy="424543"/>
          </a:xfrm>
          <a:custGeom>
            <a:avLst/>
            <a:gdLst>
              <a:gd name="T0" fmla="*/ 144 w 4560"/>
              <a:gd name="T1" fmla="*/ 192 h 672"/>
              <a:gd name="T2" fmla="*/ 4560 w 4560"/>
              <a:gd name="T3" fmla="*/ 0 h 672"/>
              <a:gd name="T4" fmla="*/ 4224 w 4560"/>
              <a:gd name="T5" fmla="*/ 672 h 672"/>
              <a:gd name="T6" fmla="*/ 0 w 4560"/>
              <a:gd name="T7" fmla="*/ 528 h 672"/>
              <a:gd name="T8" fmla="*/ 144 w 4560"/>
              <a:gd name="T9" fmla="*/ 192 h 672"/>
            </a:gdLst>
            <a:ahLst/>
            <a:cxnLst>
              <a:cxn ang="0">
                <a:pos x="T0" y="T1"/>
              </a:cxn>
              <a:cxn ang="0">
                <a:pos x="T2" y="T3"/>
              </a:cxn>
              <a:cxn ang="0">
                <a:pos x="T4" y="T5"/>
              </a:cxn>
              <a:cxn ang="0">
                <a:pos x="T6" y="T7"/>
              </a:cxn>
              <a:cxn ang="0">
                <a:pos x="T8" y="T9"/>
              </a:cxn>
            </a:cxnLst>
            <a:rect l="0" t="0" r="r" b="b"/>
            <a:pathLst>
              <a:path w="4560" h="672">
                <a:moveTo>
                  <a:pt x="144" y="192"/>
                </a:moveTo>
                <a:lnTo>
                  <a:pt x="4560" y="0"/>
                </a:lnTo>
                <a:lnTo>
                  <a:pt x="4224" y="672"/>
                </a:lnTo>
                <a:lnTo>
                  <a:pt x="0" y="528"/>
                </a:lnTo>
                <a:lnTo>
                  <a:pt x="144" y="192"/>
                </a:lnTo>
                <a:close/>
              </a:path>
            </a:pathLst>
          </a:custGeom>
          <a:solidFill>
            <a:srgbClr val="FFDD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 name="Freeform 3">
            <a:extLst>
              <a:ext uri="{FF2B5EF4-FFF2-40B4-BE49-F238E27FC236}">
                <a16:creationId xmlns:a16="http://schemas.microsoft.com/office/drawing/2014/main" id="{BDB85155-F13F-C04E-B10C-048DC2CC8E1A}"/>
              </a:ext>
            </a:extLst>
          </p:cNvPr>
          <p:cNvSpPr>
            <a:spLocks/>
          </p:cNvSpPr>
          <p:nvPr/>
        </p:nvSpPr>
        <p:spPr bwMode="auto">
          <a:xfrm>
            <a:off x="457200" y="4572000"/>
            <a:ext cx="7239000" cy="1295400"/>
          </a:xfrm>
          <a:custGeom>
            <a:avLst/>
            <a:gdLst>
              <a:gd name="T0" fmla="*/ 144 w 4560"/>
              <a:gd name="T1" fmla="*/ 192 h 672"/>
              <a:gd name="T2" fmla="*/ 4560 w 4560"/>
              <a:gd name="T3" fmla="*/ 0 h 672"/>
              <a:gd name="T4" fmla="*/ 4224 w 4560"/>
              <a:gd name="T5" fmla="*/ 672 h 672"/>
              <a:gd name="T6" fmla="*/ 0 w 4560"/>
              <a:gd name="T7" fmla="*/ 528 h 672"/>
              <a:gd name="T8" fmla="*/ 144 w 4560"/>
              <a:gd name="T9" fmla="*/ 192 h 672"/>
            </a:gdLst>
            <a:ahLst/>
            <a:cxnLst>
              <a:cxn ang="0">
                <a:pos x="T0" y="T1"/>
              </a:cxn>
              <a:cxn ang="0">
                <a:pos x="T2" y="T3"/>
              </a:cxn>
              <a:cxn ang="0">
                <a:pos x="T4" y="T5"/>
              </a:cxn>
              <a:cxn ang="0">
                <a:pos x="T6" y="T7"/>
              </a:cxn>
              <a:cxn ang="0">
                <a:pos x="T8" y="T9"/>
              </a:cxn>
            </a:cxnLst>
            <a:rect l="0" t="0" r="r" b="b"/>
            <a:pathLst>
              <a:path w="4560" h="672">
                <a:moveTo>
                  <a:pt x="144" y="192"/>
                </a:moveTo>
                <a:lnTo>
                  <a:pt x="4560" y="0"/>
                </a:lnTo>
                <a:lnTo>
                  <a:pt x="4224" y="672"/>
                </a:lnTo>
                <a:lnTo>
                  <a:pt x="0" y="528"/>
                </a:lnTo>
                <a:lnTo>
                  <a:pt x="144" y="192"/>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 name="Freeform 4">
            <a:extLst>
              <a:ext uri="{FF2B5EF4-FFF2-40B4-BE49-F238E27FC236}">
                <a16:creationId xmlns:a16="http://schemas.microsoft.com/office/drawing/2014/main" id="{858909FA-0659-704F-95E7-E2B4128749B6}"/>
              </a:ext>
            </a:extLst>
          </p:cNvPr>
          <p:cNvSpPr>
            <a:spLocks/>
          </p:cNvSpPr>
          <p:nvPr/>
        </p:nvSpPr>
        <p:spPr bwMode="auto">
          <a:xfrm>
            <a:off x="738187" y="195944"/>
            <a:ext cx="8122783" cy="1186542"/>
          </a:xfrm>
          <a:custGeom>
            <a:avLst/>
            <a:gdLst>
              <a:gd name="T0" fmla="*/ 4531 w 4531"/>
              <a:gd name="T1" fmla="*/ 0 h 597"/>
              <a:gd name="T2" fmla="*/ 146 w 4531"/>
              <a:gd name="T3" fmla="*/ 88 h 597"/>
              <a:gd name="T4" fmla="*/ 0 w 4531"/>
              <a:gd name="T5" fmla="*/ 320 h 597"/>
              <a:gd name="T6" fmla="*/ 4211 w 4531"/>
              <a:gd name="T7" fmla="*/ 597 h 597"/>
              <a:gd name="T8" fmla="*/ 4531 w 4531"/>
              <a:gd name="T9" fmla="*/ 0 h 597"/>
            </a:gdLst>
            <a:ahLst/>
            <a:cxnLst>
              <a:cxn ang="0">
                <a:pos x="T0" y="T1"/>
              </a:cxn>
              <a:cxn ang="0">
                <a:pos x="T2" y="T3"/>
              </a:cxn>
              <a:cxn ang="0">
                <a:pos x="T4" y="T5"/>
              </a:cxn>
              <a:cxn ang="0">
                <a:pos x="T6" y="T7"/>
              </a:cxn>
              <a:cxn ang="0">
                <a:pos x="T8" y="T9"/>
              </a:cxn>
            </a:cxnLst>
            <a:rect l="0" t="0" r="r" b="b"/>
            <a:pathLst>
              <a:path w="4531" h="597">
                <a:moveTo>
                  <a:pt x="4531" y="0"/>
                </a:moveTo>
                <a:lnTo>
                  <a:pt x="146" y="88"/>
                </a:lnTo>
                <a:lnTo>
                  <a:pt x="0" y="320"/>
                </a:lnTo>
                <a:lnTo>
                  <a:pt x="4211" y="597"/>
                </a:lnTo>
                <a:lnTo>
                  <a:pt x="4531" y="0"/>
                </a:lnTo>
                <a:close/>
              </a:path>
            </a:pathLst>
          </a:custGeom>
          <a:solidFill>
            <a:srgbClr val="C8DCFF"/>
          </a:solidFill>
          <a:ln>
            <a:noFill/>
          </a:ln>
          <a:effectLst/>
        </p:spPr>
        <p:txBody>
          <a:bodyPr wrap="none" anchor="ctr"/>
          <a:lstStyle/>
          <a:p>
            <a:endParaRPr lang="en-US"/>
          </a:p>
        </p:txBody>
      </p:sp>
      <p:sp>
        <p:nvSpPr>
          <p:cNvPr id="74757" name="Rectangle 5">
            <a:extLst>
              <a:ext uri="{FF2B5EF4-FFF2-40B4-BE49-F238E27FC236}">
                <a16:creationId xmlns:a16="http://schemas.microsoft.com/office/drawing/2014/main" id="{A4FF599A-FFE9-B644-9E87-C4741A49A11C}"/>
              </a:ext>
            </a:extLst>
          </p:cNvPr>
          <p:cNvSpPr>
            <a:spLocks noGrp="1" noChangeArrowheads="1"/>
          </p:cNvSpPr>
          <p:nvPr>
            <p:ph type="title"/>
          </p:nvPr>
        </p:nvSpPr>
        <p:spPr>
          <a:xfrm>
            <a:off x="293914" y="326571"/>
            <a:ext cx="8436429" cy="772885"/>
          </a:xfrm>
        </p:spPr>
        <p:txBody>
          <a:bodyPr/>
          <a:lstStyle/>
          <a:p>
            <a:pPr algn="r"/>
            <a:r>
              <a:rPr lang="en-US" altLang="en-US" sz="3200" dirty="0">
                <a:solidFill>
                  <a:schemeClr val="tx1"/>
                </a:solidFill>
              </a:rPr>
              <a:t>…so we may purge a priori </a:t>
            </a:r>
            <a:r>
              <a:rPr lang="en-US" altLang="en-US" dirty="0">
                <a:solidFill>
                  <a:schemeClr val="tx1"/>
                </a:solidFill>
              </a:rPr>
              <a:t>(absoluteness of simultaneity)</a:t>
            </a:r>
            <a:r>
              <a:rPr lang="en-US" altLang="en-US" sz="3200" dirty="0">
                <a:solidFill>
                  <a:schemeClr val="tx1"/>
                </a:solidFill>
              </a:rPr>
              <a:t> from our concepts.</a:t>
            </a:r>
          </a:p>
        </p:txBody>
      </p:sp>
      <p:sp>
        <p:nvSpPr>
          <p:cNvPr id="74758" name="Rectangle 6">
            <a:extLst>
              <a:ext uri="{FF2B5EF4-FFF2-40B4-BE49-F238E27FC236}">
                <a16:creationId xmlns:a16="http://schemas.microsoft.com/office/drawing/2014/main" id="{9CDE4ABB-A021-3748-8DE6-54E1608BD354}"/>
              </a:ext>
            </a:extLst>
          </p:cNvPr>
          <p:cNvSpPr>
            <a:spLocks noChangeArrowheads="1"/>
          </p:cNvSpPr>
          <p:nvPr/>
        </p:nvSpPr>
        <p:spPr bwMode="auto">
          <a:xfrm>
            <a:off x="4267200" y="5867400"/>
            <a:ext cx="2905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Einstein, “Physics and Reality,” 1936.</a:t>
            </a:r>
          </a:p>
        </p:txBody>
      </p:sp>
      <p:sp>
        <p:nvSpPr>
          <p:cNvPr id="74759" name="Rectangle 7">
            <a:extLst>
              <a:ext uri="{FF2B5EF4-FFF2-40B4-BE49-F238E27FC236}">
                <a16:creationId xmlns:a16="http://schemas.microsoft.com/office/drawing/2014/main" id="{AF4101BD-E5B3-8747-81D7-596583AAA556}"/>
              </a:ext>
            </a:extLst>
          </p:cNvPr>
          <p:cNvSpPr>
            <a:spLocks noChangeArrowheads="1"/>
          </p:cNvSpPr>
          <p:nvPr/>
        </p:nvSpPr>
        <p:spPr bwMode="auto">
          <a:xfrm>
            <a:off x="762000" y="1295400"/>
            <a:ext cx="6853238"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t>“The illusion which prevailed prior to the enunciation of the theory of relativity--that, from the point of view of experience the meaning of simultaneity in relation to spatially distant events and, consequently, that the meaning of physical time is a priori clear--this illusion had its origin in the fact that in our everyday experience we can neglect the time of propagation of light. We are accustomed on this account to fail to differentiate between "simultaneously seen" and "simultaneously happening"; and, as a result, the difference between time and local time is blurred.</a:t>
            </a:r>
          </a:p>
          <a:p>
            <a:endParaRPr lang="en-US" altLang="en-US" sz="1600" dirty="0"/>
          </a:p>
          <a:p>
            <a:r>
              <a:rPr lang="en-US" altLang="en-US" sz="1600" dirty="0"/>
              <a:t>  The lack of definiteness which, from the point of view of its empirical significance, adheres to the notion of time in classical mechanics was veiled by the axiomatic representation of space and time as given independently of our sense experiences. Such a use of notions--independent of the empirical basis</a:t>
            </a:r>
          </a:p>
          <a:p>
            <a:r>
              <a:rPr lang="en-US" altLang="en-US" sz="1600" dirty="0"/>
              <a:t>to which they owe their existence--does not necessarily damage science. </a:t>
            </a:r>
            <a:r>
              <a:rPr lang="en-US" altLang="en-US" sz="1800" dirty="0"/>
              <a:t>One may, however, easily be led into the error of believing that these</a:t>
            </a:r>
          </a:p>
          <a:p>
            <a:r>
              <a:rPr lang="en-US" altLang="en-US" sz="1800" dirty="0"/>
              <a:t>notions, whose origin is forgotten, are logically necessary and therefore unalterable, and this error may constitute a serious danger to the progress of science.</a:t>
            </a:r>
            <a:r>
              <a:rPr lang="en-US" altLang="en-US" sz="1600" dirty="0"/>
              <a:t>”</a:t>
            </a:r>
          </a:p>
          <a:p>
            <a:endParaRPr lang="en-US"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EFC5C8E6-1751-AF4B-9917-07BE435A8E89}"/>
              </a:ext>
            </a:extLst>
          </p:cNvPr>
          <p:cNvSpPr>
            <a:spLocks noGrp="1"/>
          </p:cNvSpPr>
          <p:nvPr>
            <p:ph type="sldNum" sz="quarter" idx="12"/>
          </p:nvPr>
        </p:nvSpPr>
        <p:spPr/>
        <p:txBody>
          <a:bodyPr/>
          <a:lstStyle/>
          <a:p>
            <a:fld id="{2C0773F5-5CD7-8A49-BA6D-0F03E30BC0C5}" type="slidenum">
              <a:rPr lang="en-US" altLang="en-US"/>
              <a:pPr/>
              <a:t>17</a:t>
            </a:fld>
            <a:endParaRPr lang="en-US" altLang="en-US"/>
          </a:p>
        </p:txBody>
      </p:sp>
      <p:sp>
        <p:nvSpPr>
          <p:cNvPr id="76802" name="Freeform 2">
            <a:extLst>
              <a:ext uri="{FF2B5EF4-FFF2-40B4-BE49-F238E27FC236}">
                <a16:creationId xmlns:a16="http://schemas.microsoft.com/office/drawing/2014/main" id="{96E3218A-FB63-B449-BD8D-14443A53787B}"/>
              </a:ext>
            </a:extLst>
          </p:cNvPr>
          <p:cNvSpPr>
            <a:spLocks/>
          </p:cNvSpPr>
          <p:nvPr/>
        </p:nvSpPr>
        <p:spPr bwMode="auto">
          <a:xfrm>
            <a:off x="681038" y="423863"/>
            <a:ext cx="7250112" cy="947737"/>
          </a:xfrm>
          <a:custGeom>
            <a:avLst/>
            <a:gdLst>
              <a:gd name="T0" fmla="*/ 4567 w 4567"/>
              <a:gd name="T1" fmla="*/ 0 h 597"/>
              <a:gd name="T2" fmla="*/ 102 w 4567"/>
              <a:gd name="T3" fmla="*/ 38 h 597"/>
              <a:gd name="T4" fmla="*/ 0 w 4567"/>
              <a:gd name="T5" fmla="*/ 402 h 597"/>
              <a:gd name="T6" fmla="*/ 4247 w 4567"/>
              <a:gd name="T7" fmla="*/ 597 h 597"/>
              <a:gd name="T8" fmla="*/ 4567 w 4567"/>
              <a:gd name="T9" fmla="*/ 0 h 597"/>
            </a:gdLst>
            <a:ahLst/>
            <a:cxnLst>
              <a:cxn ang="0">
                <a:pos x="T0" y="T1"/>
              </a:cxn>
              <a:cxn ang="0">
                <a:pos x="T2" y="T3"/>
              </a:cxn>
              <a:cxn ang="0">
                <a:pos x="T4" y="T5"/>
              </a:cxn>
              <a:cxn ang="0">
                <a:pos x="T6" y="T7"/>
              </a:cxn>
              <a:cxn ang="0">
                <a:pos x="T8" y="T9"/>
              </a:cxn>
            </a:cxnLst>
            <a:rect l="0" t="0" r="r" b="b"/>
            <a:pathLst>
              <a:path w="4567" h="597">
                <a:moveTo>
                  <a:pt x="4567" y="0"/>
                </a:moveTo>
                <a:lnTo>
                  <a:pt x="102" y="38"/>
                </a:lnTo>
                <a:lnTo>
                  <a:pt x="0" y="402"/>
                </a:lnTo>
                <a:lnTo>
                  <a:pt x="4247" y="597"/>
                </a:lnTo>
                <a:lnTo>
                  <a:pt x="4567" y="0"/>
                </a:lnTo>
                <a:close/>
              </a:path>
            </a:pathLst>
          </a:custGeom>
          <a:solidFill>
            <a:srgbClr val="C8DCFF"/>
          </a:solidFill>
          <a:ln>
            <a:noFill/>
          </a:ln>
          <a:effectLst/>
        </p:spPr>
        <p:txBody>
          <a:bodyPr wrap="none" anchor="ctr"/>
          <a:lstStyle/>
          <a:p>
            <a:endParaRPr lang="en-US"/>
          </a:p>
        </p:txBody>
      </p:sp>
      <p:sp>
        <p:nvSpPr>
          <p:cNvPr id="76803" name="Rectangle 3">
            <a:extLst>
              <a:ext uri="{FF2B5EF4-FFF2-40B4-BE49-F238E27FC236}">
                <a16:creationId xmlns:a16="http://schemas.microsoft.com/office/drawing/2014/main" id="{813EBD22-EA3F-C147-AC12-F57A5C1F7C23}"/>
              </a:ext>
            </a:extLst>
          </p:cNvPr>
          <p:cNvSpPr>
            <a:spLocks noGrp="1" noChangeArrowheads="1"/>
          </p:cNvSpPr>
          <p:nvPr>
            <p:ph type="title"/>
          </p:nvPr>
        </p:nvSpPr>
        <p:spPr/>
        <p:txBody>
          <a:bodyPr/>
          <a:lstStyle/>
          <a:p>
            <a:r>
              <a:rPr lang="en-US" altLang="en-US" sz="3200" dirty="0"/>
              <a:t>…and Einstein credits Hume and Mach</a:t>
            </a:r>
          </a:p>
        </p:txBody>
      </p:sp>
      <p:sp>
        <p:nvSpPr>
          <p:cNvPr id="76804" name="Freeform 4">
            <a:extLst>
              <a:ext uri="{FF2B5EF4-FFF2-40B4-BE49-F238E27FC236}">
                <a16:creationId xmlns:a16="http://schemas.microsoft.com/office/drawing/2014/main" id="{AF674612-D852-BE4B-B827-7FE81476A786}"/>
              </a:ext>
            </a:extLst>
          </p:cNvPr>
          <p:cNvSpPr>
            <a:spLocks/>
          </p:cNvSpPr>
          <p:nvPr/>
        </p:nvSpPr>
        <p:spPr bwMode="auto">
          <a:xfrm>
            <a:off x="2436813" y="3076575"/>
            <a:ext cx="5699125" cy="1166813"/>
          </a:xfrm>
          <a:custGeom>
            <a:avLst/>
            <a:gdLst>
              <a:gd name="T0" fmla="*/ 144 w 4560"/>
              <a:gd name="T1" fmla="*/ 192 h 672"/>
              <a:gd name="T2" fmla="*/ 4560 w 4560"/>
              <a:gd name="T3" fmla="*/ 0 h 672"/>
              <a:gd name="T4" fmla="*/ 4224 w 4560"/>
              <a:gd name="T5" fmla="*/ 672 h 672"/>
              <a:gd name="T6" fmla="*/ 0 w 4560"/>
              <a:gd name="T7" fmla="*/ 528 h 672"/>
              <a:gd name="T8" fmla="*/ 144 w 4560"/>
              <a:gd name="T9" fmla="*/ 192 h 672"/>
            </a:gdLst>
            <a:ahLst/>
            <a:cxnLst>
              <a:cxn ang="0">
                <a:pos x="T0" y="T1"/>
              </a:cxn>
              <a:cxn ang="0">
                <a:pos x="T2" y="T3"/>
              </a:cxn>
              <a:cxn ang="0">
                <a:pos x="T4" y="T5"/>
              </a:cxn>
              <a:cxn ang="0">
                <a:pos x="T6" y="T7"/>
              </a:cxn>
              <a:cxn ang="0">
                <a:pos x="T8" y="T9"/>
              </a:cxn>
            </a:cxnLst>
            <a:rect l="0" t="0" r="r" b="b"/>
            <a:pathLst>
              <a:path w="4560" h="672">
                <a:moveTo>
                  <a:pt x="144" y="192"/>
                </a:moveTo>
                <a:lnTo>
                  <a:pt x="4560" y="0"/>
                </a:lnTo>
                <a:lnTo>
                  <a:pt x="4224" y="672"/>
                </a:lnTo>
                <a:lnTo>
                  <a:pt x="0" y="528"/>
                </a:lnTo>
                <a:lnTo>
                  <a:pt x="144" y="192"/>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5" name="Rectangle 5">
            <a:extLst>
              <a:ext uri="{FF2B5EF4-FFF2-40B4-BE49-F238E27FC236}">
                <a16:creationId xmlns:a16="http://schemas.microsoft.com/office/drawing/2014/main" id="{D392D700-1C02-314B-B266-6B05B438FA2D}"/>
              </a:ext>
            </a:extLst>
          </p:cNvPr>
          <p:cNvSpPr>
            <a:spLocks noChangeArrowheads="1"/>
          </p:cNvSpPr>
          <p:nvPr/>
        </p:nvSpPr>
        <p:spPr bwMode="auto">
          <a:xfrm>
            <a:off x="2514600" y="1539875"/>
            <a:ext cx="5689600"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“Today everyone knows, of course, that all attempts to clarify this paradox [of chasing the beam of light] satisfactorily were condemned to failure as long as the axiom of the absolute character of time, or of simultaneity, was rooted unrecognized in the unconscious. To recognize clearly this axiom and its arbitrary character already implies the essentials of the solution of the problem. </a:t>
            </a:r>
            <a:r>
              <a:rPr lang="en-US" altLang="en-US" sz="1800"/>
              <a:t>The type of critical reasoning required for the discovery of this central point was decisively furthered, in my case, especially by the reading of </a:t>
            </a:r>
            <a:r>
              <a:rPr lang="en-US" altLang="en-US" sz="2000"/>
              <a:t>David Hume</a:t>
            </a:r>
            <a:r>
              <a:rPr lang="en-US" altLang="en-US" sz="1800"/>
              <a:t>’s and </a:t>
            </a:r>
            <a:r>
              <a:rPr lang="en-US" altLang="en-US" sz="2000"/>
              <a:t>Ernst Mach</a:t>
            </a:r>
            <a:r>
              <a:rPr lang="en-US" altLang="en-US" sz="1800"/>
              <a:t>’s philosophical writings.</a:t>
            </a:r>
            <a:r>
              <a:rPr lang="en-US" altLang="en-US" sz="1600"/>
              <a:t>”</a:t>
            </a:r>
          </a:p>
          <a:p>
            <a:endParaRPr lang="en-US" altLang="en-US" sz="1200"/>
          </a:p>
        </p:txBody>
      </p:sp>
      <p:sp>
        <p:nvSpPr>
          <p:cNvPr id="76806" name="Rectangle 6">
            <a:extLst>
              <a:ext uri="{FF2B5EF4-FFF2-40B4-BE49-F238E27FC236}">
                <a16:creationId xmlns:a16="http://schemas.microsoft.com/office/drawing/2014/main" id="{5F575B2A-4E5A-6049-8666-8A2C0E20EA5F}"/>
              </a:ext>
            </a:extLst>
          </p:cNvPr>
          <p:cNvSpPr>
            <a:spLocks noChangeArrowheads="1"/>
          </p:cNvSpPr>
          <p:nvPr/>
        </p:nvSpPr>
        <p:spPr bwMode="auto">
          <a:xfrm>
            <a:off x="4241800" y="4457700"/>
            <a:ext cx="3468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2"/>
                </a:solidFill>
              </a:rPr>
              <a:t>Albert Einstein, </a:t>
            </a:r>
            <a:r>
              <a:rPr lang="en-US" altLang="en-US" sz="1600" i="1">
                <a:solidFill>
                  <a:schemeClr val="tx2"/>
                </a:solidFill>
              </a:rPr>
              <a:t>Autobiographical Notes</a:t>
            </a:r>
          </a:p>
        </p:txBody>
      </p:sp>
      <p:pic>
        <p:nvPicPr>
          <p:cNvPr id="76807" name="Picture 7">
            <a:extLst>
              <a:ext uri="{FF2B5EF4-FFF2-40B4-BE49-F238E27FC236}">
                <a16:creationId xmlns:a16="http://schemas.microsoft.com/office/drawing/2014/main" id="{B8BFA16C-E09D-7D4F-AB4D-5158266BA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606550"/>
            <a:ext cx="1468437" cy="167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00C11C2-3477-F245-B1FE-1CB2EDFF9B06}"/>
              </a:ext>
            </a:extLst>
          </p:cNvPr>
          <p:cNvSpPr>
            <a:spLocks noGrp="1"/>
          </p:cNvSpPr>
          <p:nvPr>
            <p:ph type="sldNum" sz="quarter" idx="12"/>
          </p:nvPr>
        </p:nvSpPr>
        <p:spPr/>
        <p:txBody>
          <a:bodyPr/>
          <a:lstStyle/>
          <a:p>
            <a:fld id="{13558BCA-33BB-3F45-9C73-15FB6ADA3725}" type="slidenum">
              <a:rPr lang="en-US" altLang="en-US"/>
              <a:pPr/>
              <a:t>18</a:t>
            </a:fld>
            <a:endParaRPr lang="en-US" altLang="en-US"/>
          </a:p>
        </p:txBody>
      </p:sp>
      <p:sp>
        <p:nvSpPr>
          <p:cNvPr id="78850" name="Freeform 2">
            <a:extLst>
              <a:ext uri="{FF2B5EF4-FFF2-40B4-BE49-F238E27FC236}">
                <a16:creationId xmlns:a16="http://schemas.microsoft.com/office/drawing/2014/main" id="{C58A017D-84FE-5B4E-AFE6-08631135B541}"/>
              </a:ext>
            </a:extLst>
          </p:cNvPr>
          <p:cNvSpPr>
            <a:spLocks/>
          </p:cNvSpPr>
          <p:nvPr/>
        </p:nvSpPr>
        <p:spPr bwMode="auto">
          <a:xfrm>
            <a:off x="3554413" y="520700"/>
            <a:ext cx="4864100" cy="5105400"/>
          </a:xfrm>
          <a:custGeom>
            <a:avLst/>
            <a:gdLst>
              <a:gd name="T0" fmla="*/ 0 w 3064"/>
              <a:gd name="T1" fmla="*/ 584 h 3216"/>
              <a:gd name="T2" fmla="*/ 2520 w 3064"/>
              <a:gd name="T3" fmla="*/ 0 h 3216"/>
              <a:gd name="T4" fmla="*/ 3064 w 3064"/>
              <a:gd name="T5" fmla="*/ 2856 h 3216"/>
              <a:gd name="T6" fmla="*/ 1112 w 3064"/>
              <a:gd name="T7" fmla="*/ 3216 h 3216"/>
              <a:gd name="T8" fmla="*/ 0 w 3064"/>
              <a:gd name="T9" fmla="*/ 584 h 3216"/>
            </a:gdLst>
            <a:ahLst/>
            <a:cxnLst>
              <a:cxn ang="0">
                <a:pos x="T0" y="T1"/>
              </a:cxn>
              <a:cxn ang="0">
                <a:pos x="T2" y="T3"/>
              </a:cxn>
              <a:cxn ang="0">
                <a:pos x="T4" y="T5"/>
              </a:cxn>
              <a:cxn ang="0">
                <a:pos x="T6" y="T7"/>
              </a:cxn>
              <a:cxn ang="0">
                <a:pos x="T8" y="T9"/>
              </a:cxn>
            </a:cxnLst>
            <a:rect l="0" t="0" r="r" b="b"/>
            <a:pathLst>
              <a:path w="3064" h="3216">
                <a:moveTo>
                  <a:pt x="0" y="584"/>
                </a:moveTo>
                <a:lnTo>
                  <a:pt x="2520" y="0"/>
                </a:lnTo>
                <a:lnTo>
                  <a:pt x="3064" y="2856"/>
                </a:lnTo>
                <a:lnTo>
                  <a:pt x="1112" y="3216"/>
                </a:lnTo>
                <a:lnTo>
                  <a:pt x="0" y="584"/>
                </a:lnTo>
                <a:close/>
              </a:path>
            </a:pathLst>
          </a:custGeom>
          <a:solidFill>
            <a:srgbClr val="C8DCFF"/>
          </a:solidFill>
          <a:ln>
            <a:noFill/>
          </a:ln>
          <a:effectLst/>
        </p:spPr>
        <p:txBody>
          <a:bodyPr wrap="none" anchor="ctr"/>
          <a:lstStyle/>
          <a:p>
            <a:endParaRPr lang="en-US"/>
          </a:p>
        </p:txBody>
      </p:sp>
      <p:sp>
        <p:nvSpPr>
          <p:cNvPr id="78851" name="Rectangle 3">
            <a:extLst>
              <a:ext uri="{FF2B5EF4-FFF2-40B4-BE49-F238E27FC236}">
                <a16:creationId xmlns:a16="http://schemas.microsoft.com/office/drawing/2014/main" id="{52FD6083-CD06-B84B-BE9C-4D2440F09103}"/>
              </a:ext>
            </a:extLst>
          </p:cNvPr>
          <p:cNvSpPr>
            <a:spLocks noGrp="1" noChangeArrowheads="1"/>
          </p:cNvSpPr>
          <p:nvPr>
            <p:ph type="title" idx="4294967295"/>
          </p:nvPr>
        </p:nvSpPr>
        <p:spPr>
          <a:xfrm>
            <a:off x="2362200" y="2505075"/>
            <a:ext cx="3652838" cy="1774825"/>
          </a:xfrm>
        </p:spPr>
        <p:txBody>
          <a:bodyPr/>
          <a:lstStyle/>
          <a:p>
            <a:pPr algn="r"/>
            <a:r>
              <a:rPr lang="en-US" altLang="en-US" sz="9600" dirty="0"/>
              <a:t>Mach</a:t>
            </a:r>
            <a:endParaRPr lang="en-US" alt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CD840C0E-3883-6246-B43E-C157EE7E8045}"/>
              </a:ext>
            </a:extLst>
          </p:cNvPr>
          <p:cNvSpPr>
            <a:spLocks noGrp="1"/>
          </p:cNvSpPr>
          <p:nvPr>
            <p:ph type="sldNum" sz="quarter" idx="12"/>
          </p:nvPr>
        </p:nvSpPr>
        <p:spPr/>
        <p:txBody>
          <a:bodyPr/>
          <a:lstStyle/>
          <a:p>
            <a:fld id="{CD0B50DD-F720-A64C-BA3A-3627F87CC05D}" type="slidenum">
              <a:rPr lang="en-US" altLang="en-US"/>
              <a:pPr/>
              <a:t>19</a:t>
            </a:fld>
            <a:endParaRPr lang="en-US" altLang="en-US"/>
          </a:p>
        </p:txBody>
      </p:sp>
      <p:sp>
        <p:nvSpPr>
          <p:cNvPr id="80898" name="Freeform 2">
            <a:extLst>
              <a:ext uri="{FF2B5EF4-FFF2-40B4-BE49-F238E27FC236}">
                <a16:creationId xmlns:a16="http://schemas.microsoft.com/office/drawing/2014/main" id="{7F4094A0-E4DF-6E48-B7BC-7E800F06090B}"/>
              </a:ext>
            </a:extLst>
          </p:cNvPr>
          <p:cNvSpPr>
            <a:spLocks/>
          </p:cNvSpPr>
          <p:nvPr/>
        </p:nvSpPr>
        <p:spPr bwMode="auto">
          <a:xfrm>
            <a:off x="444500" y="423863"/>
            <a:ext cx="7110413" cy="1262062"/>
          </a:xfrm>
          <a:custGeom>
            <a:avLst/>
            <a:gdLst>
              <a:gd name="T0" fmla="*/ 4479 w 4479"/>
              <a:gd name="T1" fmla="*/ 0 h 795"/>
              <a:gd name="T2" fmla="*/ 144 w 4479"/>
              <a:gd name="T3" fmla="*/ 45 h 795"/>
              <a:gd name="T4" fmla="*/ 0 w 4479"/>
              <a:gd name="T5" fmla="*/ 397 h 795"/>
              <a:gd name="T6" fmla="*/ 4123 w 4479"/>
              <a:gd name="T7" fmla="*/ 795 h 795"/>
              <a:gd name="T8" fmla="*/ 4479 w 4479"/>
              <a:gd name="T9" fmla="*/ 0 h 795"/>
            </a:gdLst>
            <a:ahLst/>
            <a:cxnLst>
              <a:cxn ang="0">
                <a:pos x="T0" y="T1"/>
              </a:cxn>
              <a:cxn ang="0">
                <a:pos x="T2" y="T3"/>
              </a:cxn>
              <a:cxn ang="0">
                <a:pos x="T4" y="T5"/>
              </a:cxn>
              <a:cxn ang="0">
                <a:pos x="T6" y="T7"/>
              </a:cxn>
              <a:cxn ang="0">
                <a:pos x="T8" y="T9"/>
              </a:cxn>
            </a:cxnLst>
            <a:rect l="0" t="0" r="r" b="b"/>
            <a:pathLst>
              <a:path w="4479" h="795">
                <a:moveTo>
                  <a:pt x="4479" y="0"/>
                </a:moveTo>
                <a:lnTo>
                  <a:pt x="144" y="45"/>
                </a:lnTo>
                <a:lnTo>
                  <a:pt x="0" y="397"/>
                </a:lnTo>
                <a:lnTo>
                  <a:pt x="4123" y="795"/>
                </a:lnTo>
                <a:lnTo>
                  <a:pt x="4479" y="0"/>
                </a:lnTo>
                <a:close/>
              </a:path>
            </a:pathLst>
          </a:custGeom>
          <a:solidFill>
            <a:srgbClr val="C8DCFF"/>
          </a:solidFill>
          <a:ln>
            <a:noFill/>
          </a:ln>
          <a:effectLst/>
        </p:spPr>
        <p:txBody>
          <a:bodyPr wrap="none" anchor="ctr"/>
          <a:lstStyle/>
          <a:p>
            <a:endParaRPr lang="en-US"/>
          </a:p>
        </p:txBody>
      </p:sp>
      <p:sp>
        <p:nvSpPr>
          <p:cNvPr id="80899" name="Rectangle 3">
            <a:extLst>
              <a:ext uri="{FF2B5EF4-FFF2-40B4-BE49-F238E27FC236}">
                <a16:creationId xmlns:a16="http://schemas.microsoft.com/office/drawing/2014/main" id="{67A5DDB9-22DD-3E4E-A155-F7ADD509A955}"/>
              </a:ext>
            </a:extLst>
          </p:cNvPr>
          <p:cNvSpPr>
            <a:spLocks noGrp="1" noChangeArrowheads="1"/>
          </p:cNvSpPr>
          <p:nvPr>
            <p:ph type="title"/>
          </p:nvPr>
        </p:nvSpPr>
        <p:spPr>
          <a:xfrm>
            <a:off x="309563" y="457200"/>
            <a:ext cx="7772400" cy="457200"/>
          </a:xfrm>
        </p:spPr>
        <p:txBody>
          <a:bodyPr/>
          <a:lstStyle/>
          <a:p>
            <a:r>
              <a:rPr lang="en-US" altLang="en-US" sz="2800" dirty="0"/>
              <a:t>Einstein attributes this view of concepts to Mach</a:t>
            </a:r>
          </a:p>
        </p:txBody>
      </p:sp>
      <p:sp>
        <p:nvSpPr>
          <p:cNvPr id="80900" name="Rectangle 4">
            <a:extLst>
              <a:ext uri="{FF2B5EF4-FFF2-40B4-BE49-F238E27FC236}">
                <a16:creationId xmlns:a16="http://schemas.microsoft.com/office/drawing/2014/main" id="{75C39A6F-44E4-634E-98DD-9FC1B234364A}"/>
              </a:ext>
            </a:extLst>
          </p:cNvPr>
          <p:cNvSpPr>
            <a:spLocks noChangeArrowheads="1"/>
          </p:cNvSpPr>
          <p:nvPr/>
        </p:nvSpPr>
        <p:spPr bwMode="auto">
          <a:xfrm>
            <a:off x="4881563" y="9906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from Einstein’s obituary</a:t>
            </a:r>
          </a:p>
          <a:p>
            <a:pPr algn="r"/>
            <a:r>
              <a:rPr lang="en-US" altLang="en-US" sz="1800"/>
              <a:t>for Mach, 1916</a:t>
            </a:r>
          </a:p>
        </p:txBody>
      </p:sp>
      <p:sp>
        <p:nvSpPr>
          <p:cNvPr id="80902" name="Freeform 6">
            <a:extLst>
              <a:ext uri="{FF2B5EF4-FFF2-40B4-BE49-F238E27FC236}">
                <a16:creationId xmlns:a16="http://schemas.microsoft.com/office/drawing/2014/main" id="{6987F3E8-95D6-6541-824E-551E7A18B838}"/>
              </a:ext>
            </a:extLst>
          </p:cNvPr>
          <p:cNvSpPr>
            <a:spLocks/>
          </p:cNvSpPr>
          <p:nvPr/>
        </p:nvSpPr>
        <p:spPr bwMode="auto">
          <a:xfrm>
            <a:off x="273050" y="2046288"/>
            <a:ext cx="1792288" cy="703262"/>
          </a:xfrm>
          <a:custGeom>
            <a:avLst/>
            <a:gdLst>
              <a:gd name="T0" fmla="*/ 0 w 1129"/>
              <a:gd name="T1" fmla="*/ 443 h 443"/>
              <a:gd name="T2" fmla="*/ 182 w 1129"/>
              <a:gd name="T3" fmla="*/ 0 h 443"/>
              <a:gd name="T4" fmla="*/ 1129 w 1129"/>
              <a:gd name="T5" fmla="*/ 289 h 443"/>
              <a:gd name="T6" fmla="*/ 1081 w 1129"/>
              <a:gd name="T7" fmla="*/ 385 h 443"/>
              <a:gd name="T8" fmla="*/ 0 w 1129"/>
              <a:gd name="T9" fmla="*/ 443 h 443"/>
            </a:gdLst>
            <a:ahLst/>
            <a:cxnLst>
              <a:cxn ang="0">
                <a:pos x="T0" y="T1"/>
              </a:cxn>
              <a:cxn ang="0">
                <a:pos x="T2" y="T3"/>
              </a:cxn>
              <a:cxn ang="0">
                <a:pos x="T4" y="T5"/>
              </a:cxn>
              <a:cxn ang="0">
                <a:pos x="T6" y="T7"/>
              </a:cxn>
              <a:cxn ang="0">
                <a:pos x="T8" y="T9"/>
              </a:cxn>
            </a:cxnLst>
            <a:rect l="0" t="0" r="r" b="b"/>
            <a:pathLst>
              <a:path w="1129" h="443">
                <a:moveTo>
                  <a:pt x="0" y="443"/>
                </a:moveTo>
                <a:lnTo>
                  <a:pt x="182" y="0"/>
                </a:lnTo>
                <a:lnTo>
                  <a:pt x="1129" y="289"/>
                </a:lnTo>
                <a:lnTo>
                  <a:pt x="1081" y="385"/>
                </a:lnTo>
                <a:lnTo>
                  <a:pt x="0" y="443"/>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Rectangle 7">
            <a:extLst>
              <a:ext uri="{FF2B5EF4-FFF2-40B4-BE49-F238E27FC236}">
                <a16:creationId xmlns:a16="http://schemas.microsoft.com/office/drawing/2014/main" id="{E480B212-40ED-4A45-8B24-3B5423C088DA}"/>
              </a:ext>
            </a:extLst>
          </p:cNvPr>
          <p:cNvSpPr>
            <a:spLocks noChangeArrowheads="1"/>
          </p:cNvSpPr>
          <p:nvPr/>
        </p:nvSpPr>
        <p:spPr bwMode="auto">
          <a:xfrm>
            <a:off x="1905000" y="1962150"/>
            <a:ext cx="652938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“Science is, according to Mach, nothing but the comparison and  orderly arrangement of factually given contents of consciousness, in accord with certain gradually acquired points of view and methods….</a:t>
            </a:r>
          </a:p>
          <a:p>
            <a:r>
              <a:rPr lang="en-US" altLang="en-US" sz="1600"/>
              <a:t>…concepts have meaning only in so far as they can be found in things, just as they are the points of view according to which these things are organized. (Analysis of concepts)”</a:t>
            </a:r>
          </a:p>
        </p:txBody>
      </p:sp>
      <p:sp>
        <p:nvSpPr>
          <p:cNvPr id="80904" name="Rectangle 8">
            <a:extLst>
              <a:ext uri="{FF2B5EF4-FFF2-40B4-BE49-F238E27FC236}">
                <a16:creationId xmlns:a16="http://schemas.microsoft.com/office/drawing/2014/main" id="{37CF5969-A336-1C49-9C4F-F931C8E9C93C}"/>
              </a:ext>
            </a:extLst>
          </p:cNvPr>
          <p:cNvSpPr>
            <a:spLocks noChangeArrowheads="1"/>
          </p:cNvSpPr>
          <p:nvPr/>
        </p:nvSpPr>
        <p:spPr bwMode="auto">
          <a:xfrm>
            <a:off x="228600" y="2038350"/>
            <a:ext cx="129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Empirical grounding of concepts</a:t>
            </a:r>
          </a:p>
        </p:txBody>
      </p:sp>
      <p:grpSp>
        <p:nvGrpSpPr>
          <p:cNvPr id="2" name="Group 1">
            <a:extLst>
              <a:ext uri="{FF2B5EF4-FFF2-40B4-BE49-F238E27FC236}">
                <a16:creationId xmlns:a16="http://schemas.microsoft.com/office/drawing/2014/main" id="{B413BAD1-1398-DA43-9109-56C2684274F8}"/>
              </a:ext>
            </a:extLst>
          </p:cNvPr>
          <p:cNvGrpSpPr/>
          <p:nvPr/>
        </p:nvGrpSpPr>
        <p:grpSpPr>
          <a:xfrm>
            <a:off x="341313" y="3581400"/>
            <a:ext cx="8116887" cy="1314450"/>
            <a:chOff x="341313" y="3581400"/>
            <a:chExt cx="8116887" cy="1314450"/>
          </a:xfrm>
        </p:grpSpPr>
        <p:sp>
          <p:nvSpPr>
            <p:cNvPr id="80906" name="Freeform 10">
              <a:extLst>
                <a:ext uri="{FF2B5EF4-FFF2-40B4-BE49-F238E27FC236}">
                  <a16:creationId xmlns:a16="http://schemas.microsoft.com/office/drawing/2014/main" id="{814E8D02-81B9-9E46-AA16-C943FD7F8E5A}"/>
                </a:ext>
              </a:extLst>
            </p:cNvPr>
            <p:cNvSpPr>
              <a:spLocks/>
            </p:cNvSpPr>
            <p:nvPr/>
          </p:nvSpPr>
          <p:spPr bwMode="auto">
            <a:xfrm>
              <a:off x="341313" y="3581400"/>
              <a:ext cx="1792287" cy="703263"/>
            </a:xfrm>
            <a:custGeom>
              <a:avLst/>
              <a:gdLst>
                <a:gd name="T0" fmla="*/ 0 w 1129"/>
                <a:gd name="T1" fmla="*/ 443 h 443"/>
                <a:gd name="T2" fmla="*/ 182 w 1129"/>
                <a:gd name="T3" fmla="*/ 0 h 443"/>
                <a:gd name="T4" fmla="*/ 1129 w 1129"/>
                <a:gd name="T5" fmla="*/ 289 h 443"/>
                <a:gd name="T6" fmla="*/ 1081 w 1129"/>
                <a:gd name="T7" fmla="*/ 385 h 443"/>
                <a:gd name="T8" fmla="*/ 0 w 1129"/>
                <a:gd name="T9" fmla="*/ 443 h 443"/>
              </a:gdLst>
              <a:ahLst/>
              <a:cxnLst>
                <a:cxn ang="0">
                  <a:pos x="T0" y="T1"/>
                </a:cxn>
                <a:cxn ang="0">
                  <a:pos x="T2" y="T3"/>
                </a:cxn>
                <a:cxn ang="0">
                  <a:pos x="T4" y="T5"/>
                </a:cxn>
                <a:cxn ang="0">
                  <a:pos x="T6" y="T7"/>
                </a:cxn>
                <a:cxn ang="0">
                  <a:pos x="T8" y="T9"/>
                </a:cxn>
              </a:cxnLst>
              <a:rect l="0" t="0" r="r" b="b"/>
              <a:pathLst>
                <a:path w="1129" h="443">
                  <a:moveTo>
                    <a:pt x="0" y="443"/>
                  </a:moveTo>
                  <a:lnTo>
                    <a:pt x="182" y="0"/>
                  </a:lnTo>
                  <a:lnTo>
                    <a:pt x="1129" y="289"/>
                  </a:lnTo>
                  <a:lnTo>
                    <a:pt x="1081" y="385"/>
                  </a:lnTo>
                  <a:lnTo>
                    <a:pt x="0" y="443"/>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7" name="Rectangle 11">
              <a:extLst>
                <a:ext uri="{FF2B5EF4-FFF2-40B4-BE49-F238E27FC236}">
                  <a16:creationId xmlns:a16="http://schemas.microsoft.com/office/drawing/2014/main" id="{B1FDC291-B91A-5947-B590-74E9090171B9}"/>
                </a:ext>
              </a:extLst>
            </p:cNvPr>
            <p:cNvSpPr>
              <a:spLocks noChangeArrowheads="1"/>
            </p:cNvSpPr>
            <p:nvPr/>
          </p:nvSpPr>
          <p:spPr bwMode="auto">
            <a:xfrm>
              <a:off x="381000" y="3714750"/>
              <a:ext cx="11477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Dangers of a priori</a:t>
              </a:r>
            </a:p>
          </p:txBody>
        </p:sp>
        <p:sp>
          <p:nvSpPr>
            <p:cNvPr id="80908" name="Rectangle 12">
              <a:extLst>
                <a:ext uri="{FF2B5EF4-FFF2-40B4-BE49-F238E27FC236}">
                  <a16:creationId xmlns:a16="http://schemas.microsoft.com/office/drawing/2014/main" id="{30937E0B-610E-5C42-9EE1-E212CD8D7B43}"/>
                </a:ext>
              </a:extLst>
            </p:cNvPr>
            <p:cNvSpPr>
              <a:spLocks noChangeArrowheads="1"/>
            </p:cNvSpPr>
            <p:nvPr/>
          </p:nvSpPr>
          <p:spPr bwMode="auto">
            <a:xfrm>
              <a:off x="1905000" y="3581400"/>
              <a:ext cx="6553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“Concepts that have proven useful in ordering things can easily gain authority over us such that we forget their worldly origin and take them as immutably given. They are then rather rubber-stamped as a ‘necessity of thought’ and an ‘a priori given,’ etc. Such errors often make the path of scientific progress impassable for a long time…”</a:t>
              </a:r>
            </a:p>
          </p:txBody>
        </p:sp>
      </p:grpSp>
      <p:pic>
        <p:nvPicPr>
          <p:cNvPr id="80909" name="Picture 13">
            <a:extLst>
              <a:ext uri="{FF2B5EF4-FFF2-40B4-BE49-F238E27FC236}">
                <a16:creationId xmlns:a16="http://schemas.microsoft.com/office/drawing/2014/main" id="{21581252-6422-2644-BC67-EE59CB001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963" y="304800"/>
            <a:ext cx="977900" cy="147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AFD60D0F-0EB6-A243-9866-32CFAC5C3667}"/>
              </a:ext>
            </a:extLst>
          </p:cNvPr>
          <p:cNvSpPr>
            <a:spLocks noGrp="1"/>
          </p:cNvSpPr>
          <p:nvPr>
            <p:ph type="sldNum" sz="quarter" idx="12"/>
          </p:nvPr>
        </p:nvSpPr>
        <p:spPr/>
        <p:txBody>
          <a:bodyPr/>
          <a:lstStyle/>
          <a:p>
            <a:fld id="{8AD9121E-A7EC-694B-AC34-17FEA48D1534}" type="slidenum">
              <a:rPr lang="en-US" altLang="en-US"/>
              <a:pPr/>
              <a:t>2</a:t>
            </a:fld>
            <a:endParaRPr lang="en-US" altLang="en-US"/>
          </a:p>
        </p:txBody>
      </p:sp>
      <p:sp>
        <p:nvSpPr>
          <p:cNvPr id="62483" name="Freeform 19">
            <a:extLst>
              <a:ext uri="{FF2B5EF4-FFF2-40B4-BE49-F238E27FC236}">
                <a16:creationId xmlns:a16="http://schemas.microsoft.com/office/drawing/2014/main" id="{B1F8EFCF-019A-C844-9D63-D82CBFD92C7A}"/>
              </a:ext>
            </a:extLst>
          </p:cNvPr>
          <p:cNvSpPr>
            <a:spLocks/>
          </p:cNvSpPr>
          <p:nvPr/>
        </p:nvSpPr>
        <p:spPr bwMode="auto">
          <a:xfrm rot="10800000" flipV="1">
            <a:off x="4430485" y="3374571"/>
            <a:ext cx="3886200" cy="1273629"/>
          </a:xfrm>
          <a:custGeom>
            <a:avLst/>
            <a:gdLst>
              <a:gd name="T0" fmla="*/ 144 w 2208"/>
              <a:gd name="T1" fmla="*/ 0 h 288"/>
              <a:gd name="T2" fmla="*/ 2160 w 2208"/>
              <a:gd name="T3" fmla="*/ 96 h 288"/>
              <a:gd name="T4" fmla="*/ 2208 w 2208"/>
              <a:gd name="T5" fmla="*/ 288 h 288"/>
              <a:gd name="T6" fmla="*/ 0 w 2208"/>
              <a:gd name="T7" fmla="*/ 240 h 288"/>
              <a:gd name="T8" fmla="*/ 144 w 2208"/>
              <a:gd name="T9" fmla="*/ 0 h 288"/>
            </a:gdLst>
            <a:ahLst/>
            <a:cxnLst>
              <a:cxn ang="0">
                <a:pos x="T0" y="T1"/>
              </a:cxn>
              <a:cxn ang="0">
                <a:pos x="T2" y="T3"/>
              </a:cxn>
              <a:cxn ang="0">
                <a:pos x="T4" y="T5"/>
              </a:cxn>
              <a:cxn ang="0">
                <a:pos x="T6" y="T7"/>
              </a:cxn>
              <a:cxn ang="0">
                <a:pos x="T8" y="T9"/>
              </a:cxn>
            </a:cxnLst>
            <a:rect l="0" t="0" r="r" b="b"/>
            <a:pathLst>
              <a:path w="2208" h="288">
                <a:moveTo>
                  <a:pt x="144" y="0"/>
                </a:moveTo>
                <a:lnTo>
                  <a:pt x="2160" y="96"/>
                </a:lnTo>
                <a:lnTo>
                  <a:pt x="2208" y="288"/>
                </a:lnTo>
                <a:lnTo>
                  <a:pt x="0" y="240"/>
                </a:lnTo>
                <a:lnTo>
                  <a:pt x="144" y="0"/>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9" name="Freeform 5">
            <a:extLst>
              <a:ext uri="{FF2B5EF4-FFF2-40B4-BE49-F238E27FC236}">
                <a16:creationId xmlns:a16="http://schemas.microsoft.com/office/drawing/2014/main" id="{9C558BDE-2D48-5B42-929A-825145BBFE68}"/>
              </a:ext>
            </a:extLst>
          </p:cNvPr>
          <p:cNvSpPr>
            <a:spLocks/>
          </p:cNvSpPr>
          <p:nvPr/>
        </p:nvSpPr>
        <p:spPr bwMode="auto">
          <a:xfrm>
            <a:off x="762000" y="239486"/>
            <a:ext cx="4495800" cy="762000"/>
          </a:xfrm>
          <a:custGeom>
            <a:avLst/>
            <a:gdLst>
              <a:gd name="T0" fmla="*/ 0 w 2736"/>
              <a:gd name="T1" fmla="*/ 0 h 288"/>
              <a:gd name="T2" fmla="*/ 2736 w 2736"/>
              <a:gd name="T3" fmla="*/ 96 h 288"/>
              <a:gd name="T4" fmla="*/ 2688 w 2736"/>
              <a:gd name="T5" fmla="*/ 240 h 288"/>
              <a:gd name="T6" fmla="*/ 96 w 2736"/>
              <a:gd name="T7" fmla="*/ 288 h 288"/>
              <a:gd name="T8" fmla="*/ 0 w 2736"/>
              <a:gd name="T9" fmla="*/ 0 h 288"/>
            </a:gdLst>
            <a:ahLst/>
            <a:cxnLst>
              <a:cxn ang="0">
                <a:pos x="T0" y="T1"/>
              </a:cxn>
              <a:cxn ang="0">
                <a:pos x="T2" y="T3"/>
              </a:cxn>
              <a:cxn ang="0">
                <a:pos x="T4" y="T5"/>
              </a:cxn>
              <a:cxn ang="0">
                <a:pos x="T6" y="T7"/>
              </a:cxn>
              <a:cxn ang="0">
                <a:pos x="T8" y="T9"/>
              </a:cxn>
            </a:cxnLst>
            <a:rect l="0" t="0" r="r" b="b"/>
            <a:pathLst>
              <a:path w="2736" h="288">
                <a:moveTo>
                  <a:pt x="0" y="0"/>
                </a:moveTo>
                <a:lnTo>
                  <a:pt x="2736" y="96"/>
                </a:lnTo>
                <a:lnTo>
                  <a:pt x="2688" y="240"/>
                </a:lnTo>
                <a:lnTo>
                  <a:pt x="96" y="288"/>
                </a:lnTo>
                <a:lnTo>
                  <a:pt x="0" y="0"/>
                </a:lnTo>
                <a:close/>
              </a:path>
            </a:pathLst>
          </a:custGeom>
          <a:solidFill>
            <a:srgbClr val="C8DCFF"/>
          </a:solidFill>
          <a:ln>
            <a:noFill/>
          </a:ln>
          <a:effectLst/>
        </p:spPr>
        <p:txBody>
          <a:bodyPr wrap="none" anchor="ctr"/>
          <a:lstStyle/>
          <a:p>
            <a:endParaRPr lang="en-US"/>
          </a:p>
        </p:txBody>
      </p:sp>
      <p:sp>
        <p:nvSpPr>
          <p:cNvPr id="62470" name="Rectangle 6">
            <a:extLst>
              <a:ext uri="{FF2B5EF4-FFF2-40B4-BE49-F238E27FC236}">
                <a16:creationId xmlns:a16="http://schemas.microsoft.com/office/drawing/2014/main" id="{2812CFC1-7508-BB4E-B377-656CC9503A48}"/>
              </a:ext>
            </a:extLst>
          </p:cNvPr>
          <p:cNvSpPr>
            <a:spLocks noGrp="1" noChangeArrowheads="1"/>
          </p:cNvSpPr>
          <p:nvPr>
            <p:ph type="title"/>
          </p:nvPr>
        </p:nvSpPr>
        <p:spPr>
          <a:xfrm>
            <a:off x="892628" y="359228"/>
            <a:ext cx="6389914" cy="457200"/>
          </a:xfrm>
        </p:spPr>
        <p:txBody>
          <a:bodyPr/>
          <a:lstStyle/>
          <a:p>
            <a:r>
              <a:rPr lang="en-US" altLang="en-US" sz="4400" dirty="0"/>
              <a:t>“…a special kinship.”</a:t>
            </a:r>
          </a:p>
        </p:txBody>
      </p:sp>
      <p:sp>
        <p:nvSpPr>
          <p:cNvPr id="62477" name="Rectangle 13">
            <a:extLst>
              <a:ext uri="{FF2B5EF4-FFF2-40B4-BE49-F238E27FC236}">
                <a16:creationId xmlns:a16="http://schemas.microsoft.com/office/drawing/2014/main" id="{C5FBD353-D765-C54A-86AB-DD4B731A7288}"/>
              </a:ext>
            </a:extLst>
          </p:cNvPr>
          <p:cNvSpPr>
            <a:spLocks noChangeArrowheads="1"/>
          </p:cNvSpPr>
          <p:nvPr/>
        </p:nvSpPr>
        <p:spPr bwMode="auto">
          <a:xfrm>
            <a:off x="4572000" y="1371600"/>
            <a:ext cx="4224338"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“He [the student Einstein] approached the broader aspects of thought through philosophical studies,</a:t>
            </a:r>
          </a:p>
          <a:p>
            <a:endParaRPr lang="en-US" altLang="en-US" sz="2000" dirty="0"/>
          </a:p>
          <a:p>
            <a:r>
              <a:rPr lang="en-US" altLang="en-US" sz="2000" dirty="0"/>
              <a:t>chiefly through his readings in Kant and Schopenhauer,</a:t>
            </a:r>
          </a:p>
          <a:p>
            <a:endParaRPr lang="en-US" altLang="en-US" sz="2000" dirty="0"/>
          </a:p>
          <a:p>
            <a:r>
              <a:rPr lang="en-US" altLang="en-US" dirty="0"/>
              <a:t>and later through his study of Hume, with whom he felt a special kinship.”</a:t>
            </a:r>
            <a:endParaRPr lang="en-US" altLang="en-US" sz="2000" dirty="0"/>
          </a:p>
        </p:txBody>
      </p:sp>
      <p:pic>
        <p:nvPicPr>
          <p:cNvPr id="62482" name="Picture 18">
            <a:extLst>
              <a:ext uri="{FF2B5EF4-FFF2-40B4-BE49-F238E27FC236}">
                <a16:creationId xmlns:a16="http://schemas.microsoft.com/office/drawing/2014/main" id="{B95EBB86-6CAB-384D-96B0-03563DE7C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505200" cy="2792413"/>
          </a:xfrm>
          <a:prstGeom prst="rect">
            <a:avLst/>
          </a:prstGeom>
          <a:noFill/>
          <a:extLst>
            <a:ext uri="{909E8E84-426E-40DD-AFC4-6F175D3DCCD1}">
              <a14:hiddenFill xmlns:a14="http://schemas.microsoft.com/office/drawing/2010/main">
                <a:solidFill>
                  <a:srgbClr val="FFFFFF"/>
                </a:solidFill>
              </a14:hiddenFill>
            </a:ext>
          </a:extLst>
        </p:spPr>
      </p:pic>
      <p:grpSp>
        <p:nvGrpSpPr>
          <p:cNvPr id="62485" name="Group 21">
            <a:extLst>
              <a:ext uri="{FF2B5EF4-FFF2-40B4-BE49-F238E27FC236}">
                <a16:creationId xmlns:a16="http://schemas.microsoft.com/office/drawing/2014/main" id="{87AA151A-4B65-8C45-911E-F5FA606DC524}"/>
              </a:ext>
            </a:extLst>
          </p:cNvPr>
          <p:cNvGrpSpPr>
            <a:grpSpLocks/>
          </p:cNvGrpSpPr>
          <p:nvPr/>
        </p:nvGrpSpPr>
        <p:grpSpPr bwMode="auto">
          <a:xfrm>
            <a:off x="4594451" y="5137605"/>
            <a:ext cx="4097338" cy="1319213"/>
            <a:chOff x="2853" y="2818"/>
            <a:chExt cx="2581" cy="831"/>
          </a:xfrm>
        </p:grpSpPr>
        <p:sp>
          <p:nvSpPr>
            <p:cNvPr id="62478" name="Rectangle 14">
              <a:extLst>
                <a:ext uri="{FF2B5EF4-FFF2-40B4-BE49-F238E27FC236}">
                  <a16:creationId xmlns:a16="http://schemas.microsoft.com/office/drawing/2014/main" id="{1D6A6A74-8747-F946-A8EA-532F593F0E02}"/>
                </a:ext>
              </a:extLst>
            </p:cNvPr>
            <p:cNvSpPr>
              <a:spLocks noChangeArrowheads="1"/>
            </p:cNvSpPr>
            <p:nvPr/>
          </p:nvSpPr>
          <p:spPr bwMode="auto">
            <a:xfrm>
              <a:off x="2874" y="2818"/>
              <a:ext cx="216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t>Anton Reiser = Rudolf </a:t>
              </a:r>
              <a:r>
                <a:rPr lang="en-US" altLang="en-US" sz="1600" dirty="0" err="1"/>
                <a:t>Kayser</a:t>
              </a:r>
              <a:r>
                <a:rPr lang="en-US" altLang="en-US" sz="1600" dirty="0"/>
                <a:t>,</a:t>
              </a:r>
            </a:p>
            <a:p>
              <a:r>
                <a:rPr lang="en-US" altLang="en-US" sz="1600" dirty="0"/>
                <a:t>Einstein’s step son-in-law,</a:t>
              </a:r>
            </a:p>
            <a:p>
              <a:r>
                <a:rPr lang="en-US" altLang="en-US" sz="1600" dirty="0"/>
                <a:t>married to Ilse Einstein.</a:t>
              </a:r>
            </a:p>
          </p:txBody>
        </p:sp>
        <p:sp>
          <p:nvSpPr>
            <p:cNvPr id="62484" name="Rectangle 20">
              <a:extLst>
                <a:ext uri="{FF2B5EF4-FFF2-40B4-BE49-F238E27FC236}">
                  <a16:creationId xmlns:a16="http://schemas.microsoft.com/office/drawing/2014/main" id="{169B4E7E-1FAB-4A4C-9C4B-D4D3FA5A745A}"/>
                </a:ext>
              </a:extLst>
            </p:cNvPr>
            <p:cNvSpPr>
              <a:spLocks noChangeArrowheads="1"/>
            </p:cNvSpPr>
            <p:nvPr/>
          </p:nvSpPr>
          <p:spPr bwMode="auto">
            <a:xfrm>
              <a:off x="2853" y="3387"/>
              <a:ext cx="2581"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Anton Reiser, </a:t>
              </a:r>
              <a:r>
                <a:rPr lang="en-US" altLang="en-US" sz="1050" i="1"/>
                <a:t>Albert Einstein: A Biographical Portrait</a:t>
              </a:r>
              <a:r>
                <a:rPr lang="en-US" altLang="en-US" sz="1050"/>
                <a:t>. Albert &amp; Charles Boni, New York, 1930.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id="{B8C5FD9A-0DE0-6745-BBC8-3E298798D368}"/>
              </a:ext>
            </a:extLst>
          </p:cNvPr>
          <p:cNvSpPr>
            <a:spLocks noGrp="1"/>
          </p:cNvSpPr>
          <p:nvPr>
            <p:ph type="sldNum" sz="quarter" idx="12"/>
          </p:nvPr>
        </p:nvSpPr>
        <p:spPr/>
        <p:txBody>
          <a:bodyPr/>
          <a:lstStyle/>
          <a:p>
            <a:fld id="{9825F9A2-C5D3-B345-82EA-46CA057136E4}" type="slidenum">
              <a:rPr lang="en-US" altLang="en-US"/>
              <a:pPr/>
              <a:t>20</a:t>
            </a:fld>
            <a:endParaRPr lang="en-US" altLang="en-US"/>
          </a:p>
        </p:txBody>
      </p:sp>
      <p:grpSp>
        <p:nvGrpSpPr>
          <p:cNvPr id="3" name="Group 2">
            <a:extLst>
              <a:ext uri="{FF2B5EF4-FFF2-40B4-BE49-F238E27FC236}">
                <a16:creationId xmlns:a16="http://schemas.microsoft.com/office/drawing/2014/main" id="{5DBFC928-29DE-9A4F-804B-C5F72C18219C}"/>
              </a:ext>
            </a:extLst>
          </p:cNvPr>
          <p:cNvGrpSpPr/>
          <p:nvPr/>
        </p:nvGrpSpPr>
        <p:grpSpPr>
          <a:xfrm>
            <a:off x="228600" y="3352800"/>
            <a:ext cx="8229600" cy="1803400"/>
            <a:chOff x="228600" y="3352800"/>
            <a:chExt cx="8229600" cy="1803400"/>
          </a:xfrm>
        </p:grpSpPr>
        <p:sp>
          <p:nvSpPr>
            <p:cNvPr id="82947" name="Freeform 3">
              <a:extLst>
                <a:ext uri="{FF2B5EF4-FFF2-40B4-BE49-F238E27FC236}">
                  <a16:creationId xmlns:a16="http://schemas.microsoft.com/office/drawing/2014/main" id="{74050E27-7226-644C-A35F-C8F4639995FC}"/>
                </a:ext>
              </a:extLst>
            </p:cNvPr>
            <p:cNvSpPr>
              <a:spLocks/>
            </p:cNvSpPr>
            <p:nvPr/>
          </p:nvSpPr>
          <p:spPr bwMode="auto">
            <a:xfrm>
              <a:off x="341313" y="3352800"/>
              <a:ext cx="1944687" cy="1066800"/>
            </a:xfrm>
            <a:custGeom>
              <a:avLst/>
              <a:gdLst>
                <a:gd name="T0" fmla="*/ 0 w 1129"/>
                <a:gd name="T1" fmla="*/ 443 h 443"/>
                <a:gd name="T2" fmla="*/ 182 w 1129"/>
                <a:gd name="T3" fmla="*/ 0 h 443"/>
                <a:gd name="T4" fmla="*/ 1129 w 1129"/>
                <a:gd name="T5" fmla="*/ 289 h 443"/>
                <a:gd name="T6" fmla="*/ 1081 w 1129"/>
                <a:gd name="T7" fmla="*/ 385 h 443"/>
                <a:gd name="T8" fmla="*/ 0 w 1129"/>
                <a:gd name="T9" fmla="*/ 443 h 443"/>
              </a:gdLst>
              <a:ahLst/>
              <a:cxnLst>
                <a:cxn ang="0">
                  <a:pos x="T0" y="T1"/>
                </a:cxn>
                <a:cxn ang="0">
                  <a:pos x="T2" y="T3"/>
                </a:cxn>
                <a:cxn ang="0">
                  <a:pos x="T4" y="T5"/>
                </a:cxn>
                <a:cxn ang="0">
                  <a:pos x="T6" y="T7"/>
                </a:cxn>
                <a:cxn ang="0">
                  <a:pos x="T8" y="T9"/>
                </a:cxn>
              </a:cxnLst>
              <a:rect l="0" t="0" r="r" b="b"/>
              <a:pathLst>
                <a:path w="1129" h="443">
                  <a:moveTo>
                    <a:pt x="0" y="443"/>
                  </a:moveTo>
                  <a:lnTo>
                    <a:pt x="182" y="0"/>
                  </a:lnTo>
                  <a:lnTo>
                    <a:pt x="1129" y="289"/>
                  </a:lnTo>
                  <a:lnTo>
                    <a:pt x="1081" y="385"/>
                  </a:lnTo>
                  <a:lnTo>
                    <a:pt x="0" y="443"/>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8" name="Rectangle 4">
              <a:extLst>
                <a:ext uri="{FF2B5EF4-FFF2-40B4-BE49-F238E27FC236}">
                  <a16:creationId xmlns:a16="http://schemas.microsoft.com/office/drawing/2014/main" id="{AEEBCF83-8B9F-AE4B-A384-5F32CA019EBA}"/>
                </a:ext>
              </a:extLst>
            </p:cNvPr>
            <p:cNvSpPr>
              <a:spLocks noChangeArrowheads="1"/>
            </p:cNvSpPr>
            <p:nvPr/>
          </p:nvSpPr>
          <p:spPr bwMode="auto">
            <a:xfrm>
              <a:off x="228600" y="3429000"/>
              <a:ext cx="1371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Einstein sees link to simultaneity</a:t>
              </a:r>
            </a:p>
          </p:txBody>
        </p:sp>
        <p:sp>
          <p:nvSpPr>
            <p:cNvPr id="82949" name="Rectangle 5">
              <a:extLst>
                <a:ext uri="{FF2B5EF4-FFF2-40B4-BE49-F238E27FC236}">
                  <a16:creationId xmlns:a16="http://schemas.microsoft.com/office/drawing/2014/main" id="{191C03CD-BD94-1F4D-8D1A-AA18898CB0AC}"/>
                </a:ext>
              </a:extLst>
            </p:cNvPr>
            <p:cNvSpPr>
              <a:spLocks noChangeArrowheads="1"/>
            </p:cNvSpPr>
            <p:nvPr/>
          </p:nvSpPr>
          <p:spPr bwMode="auto">
            <a:xfrm>
              <a:off x="1981200" y="3352800"/>
              <a:ext cx="64770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It is not improbable that Mach would have hit upon relativity theory if, in the time that he was of young and fresh spirit, physicists would already have been moved by the question of the meaning of the constancy of the speed of light. In this absence of this stimulation, which follows from Maxwell-Lorentz electrodynamics, even Mach’s critical urge did not suffice to arouse a feeling for the necessity of a definition of simultaneity for spatially distant events.</a:t>
              </a:r>
            </a:p>
          </p:txBody>
        </p:sp>
      </p:grpSp>
      <p:grpSp>
        <p:nvGrpSpPr>
          <p:cNvPr id="2" name="Group 1">
            <a:extLst>
              <a:ext uri="{FF2B5EF4-FFF2-40B4-BE49-F238E27FC236}">
                <a16:creationId xmlns:a16="http://schemas.microsoft.com/office/drawing/2014/main" id="{9611BE95-FD0B-1C47-A69C-3CAEBDB32A72}"/>
              </a:ext>
            </a:extLst>
          </p:cNvPr>
          <p:cNvGrpSpPr/>
          <p:nvPr/>
        </p:nvGrpSpPr>
        <p:grpSpPr>
          <a:xfrm>
            <a:off x="265113" y="2055813"/>
            <a:ext cx="8223250" cy="827087"/>
            <a:chOff x="265113" y="2055813"/>
            <a:chExt cx="8223250" cy="827087"/>
          </a:xfrm>
        </p:grpSpPr>
        <p:sp>
          <p:nvSpPr>
            <p:cNvPr id="82951" name="Freeform 7">
              <a:extLst>
                <a:ext uri="{FF2B5EF4-FFF2-40B4-BE49-F238E27FC236}">
                  <a16:creationId xmlns:a16="http://schemas.microsoft.com/office/drawing/2014/main" id="{B656D428-88A6-B64E-9E67-9CC6DA1D9A64}"/>
                </a:ext>
              </a:extLst>
            </p:cNvPr>
            <p:cNvSpPr>
              <a:spLocks/>
            </p:cNvSpPr>
            <p:nvPr/>
          </p:nvSpPr>
          <p:spPr bwMode="auto">
            <a:xfrm>
              <a:off x="265113" y="2055813"/>
              <a:ext cx="1792287" cy="703262"/>
            </a:xfrm>
            <a:custGeom>
              <a:avLst/>
              <a:gdLst>
                <a:gd name="T0" fmla="*/ 0 w 1129"/>
                <a:gd name="T1" fmla="*/ 443 h 443"/>
                <a:gd name="T2" fmla="*/ 182 w 1129"/>
                <a:gd name="T3" fmla="*/ 0 h 443"/>
                <a:gd name="T4" fmla="*/ 1129 w 1129"/>
                <a:gd name="T5" fmla="*/ 289 h 443"/>
                <a:gd name="T6" fmla="*/ 1081 w 1129"/>
                <a:gd name="T7" fmla="*/ 385 h 443"/>
                <a:gd name="T8" fmla="*/ 0 w 1129"/>
                <a:gd name="T9" fmla="*/ 443 h 443"/>
              </a:gdLst>
              <a:ahLst/>
              <a:cxnLst>
                <a:cxn ang="0">
                  <a:pos x="T0" y="T1"/>
                </a:cxn>
                <a:cxn ang="0">
                  <a:pos x="T2" y="T3"/>
                </a:cxn>
                <a:cxn ang="0">
                  <a:pos x="T4" y="T5"/>
                </a:cxn>
                <a:cxn ang="0">
                  <a:pos x="T6" y="T7"/>
                </a:cxn>
                <a:cxn ang="0">
                  <a:pos x="T8" y="T9"/>
                </a:cxn>
              </a:cxnLst>
              <a:rect l="0" t="0" r="r" b="b"/>
              <a:pathLst>
                <a:path w="1129" h="443">
                  <a:moveTo>
                    <a:pt x="0" y="443"/>
                  </a:moveTo>
                  <a:lnTo>
                    <a:pt x="182" y="0"/>
                  </a:lnTo>
                  <a:lnTo>
                    <a:pt x="1129" y="289"/>
                  </a:lnTo>
                  <a:lnTo>
                    <a:pt x="1081" y="385"/>
                  </a:lnTo>
                  <a:lnTo>
                    <a:pt x="0" y="443"/>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2" name="Rectangle 8">
              <a:extLst>
                <a:ext uri="{FF2B5EF4-FFF2-40B4-BE49-F238E27FC236}">
                  <a16:creationId xmlns:a16="http://schemas.microsoft.com/office/drawing/2014/main" id="{93086BF1-8C64-FB40-96F7-557038036D8F}"/>
                </a:ext>
              </a:extLst>
            </p:cNvPr>
            <p:cNvSpPr>
              <a:spLocks noChangeArrowheads="1"/>
            </p:cNvSpPr>
            <p:nvPr/>
          </p:nvSpPr>
          <p:spPr bwMode="auto">
            <a:xfrm>
              <a:off x="304800" y="22860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Illustration</a:t>
              </a:r>
            </a:p>
          </p:txBody>
        </p:sp>
        <p:sp>
          <p:nvSpPr>
            <p:cNvPr id="82953" name="Rectangle 9">
              <a:extLst>
                <a:ext uri="{FF2B5EF4-FFF2-40B4-BE49-F238E27FC236}">
                  <a16:creationId xmlns:a16="http://schemas.microsoft.com/office/drawing/2014/main" id="{5A812307-218B-6D41-9BAB-C05C1D027D3A}"/>
                </a:ext>
              </a:extLst>
            </p:cNvPr>
            <p:cNvSpPr>
              <a:spLocks noChangeArrowheads="1"/>
            </p:cNvSpPr>
            <p:nvPr/>
          </p:nvSpPr>
          <p:spPr bwMode="auto">
            <a:xfrm>
              <a:off x="1981200" y="2057400"/>
              <a:ext cx="65071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Quotes of Mach’s reanalysis of judgments of time</a:t>
              </a:r>
              <a:endParaRPr lang="en-US" altLang="en-US" sz="1400"/>
            </a:p>
            <a:p>
              <a:r>
                <a:rPr lang="en-US" altLang="en-US" sz="1400"/>
                <a:t>(as expressions of dependence upon pendulum oscillations or the Earth’s position)</a:t>
              </a:r>
              <a:r>
                <a:rPr lang="en-US" altLang="en-US" sz="1600"/>
                <a:t>;</a:t>
              </a:r>
            </a:p>
            <a:p>
              <a:r>
                <a:rPr lang="en-US" altLang="en-US" sz="1600"/>
                <a:t>of motion; Newton’s bucket.</a:t>
              </a:r>
              <a:endParaRPr lang="en-US" altLang="en-US" sz="1800"/>
            </a:p>
          </p:txBody>
        </p:sp>
      </p:grpSp>
      <p:sp>
        <p:nvSpPr>
          <p:cNvPr id="82954" name="Rectangle 10">
            <a:extLst>
              <a:ext uri="{FF2B5EF4-FFF2-40B4-BE49-F238E27FC236}">
                <a16:creationId xmlns:a16="http://schemas.microsoft.com/office/drawing/2014/main" id="{3F6E6B81-FCC1-1944-A062-2D7B60F060F8}"/>
              </a:ext>
            </a:extLst>
          </p:cNvPr>
          <p:cNvSpPr>
            <a:spLocks noGrp="1" noChangeArrowheads="1"/>
          </p:cNvSpPr>
          <p:nvPr>
            <p:ph type="title"/>
          </p:nvPr>
        </p:nvSpPr>
        <p:spPr/>
        <p:txBody>
          <a:bodyPr/>
          <a:lstStyle/>
          <a:p>
            <a:r>
              <a:rPr lang="en-US" altLang="en-US"/>
              <a:t> </a:t>
            </a:r>
          </a:p>
        </p:txBody>
      </p:sp>
      <p:sp>
        <p:nvSpPr>
          <p:cNvPr id="82955" name="Freeform 11">
            <a:extLst>
              <a:ext uri="{FF2B5EF4-FFF2-40B4-BE49-F238E27FC236}">
                <a16:creationId xmlns:a16="http://schemas.microsoft.com/office/drawing/2014/main" id="{8B170EA0-0733-B34A-A949-B3FD5C98562F}"/>
              </a:ext>
            </a:extLst>
          </p:cNvPr>
          <p:cNvSpPr>
            <a:spLocks/>
          </p:cNvSpPr>
          <p:nvPr/>
        </p:nvSpPr>
        <p:spPr bwMode="auto">
          <a:xfrm>
            <a:off x="304800" y="423863"/>
            <a:ext cx="7250113" cy="1262062"/>
          </a:xfrm>
          <a:custGeom>
            <a:avLst/>
            <a:gdLst>
              <a:gd name="T0" fmla="*/ 4567 w 4567"/>
              <a:gd name="T1" fmla="*/ 0 h 795"/>
              <a:gd name="T2" fmla="*/ 102 w 4567"/>
              <a:gd name="T3" fmla="*/ 38 h 795"/>
              <a:gd name="T4" fmla="*/ 0 w 4567"/>
              <a:gd name="T5" fmla="*/ 402 h 795"/>
              <a:gd name="T6" fmla="*/ 4211 w 4567"/>
              <a:gd name="T7" fmla="*/ 795 h 795"/>
              <a:gd name="T8" fmla="*/ 4567 w 4567"/>
              <a:gd name="T9" fmla="*/ 0 h 795"/>
            </a:gdLst>
            <a:ahLst/>
            <a:cxnLst>
              <a:cxn ang="0">
                <a:pos x="T0" y="T1"/>
              </a:cxn>
              <a:cxn ang="0">
                <a:pos x="T2" y="T3"/>
              </a:cxn>
              <a:cxn ang="0">
                <a:pos x="T4" y="T5"/>
              </a:cxn>
              <a:cxn ang="0">
                <a:pos x="T6" y="T7"/>
              </a:cxn>
              <a:cxn ang="0">
                <a:pos x="T8" y="T9"/>
              </a:cxn>
            </a:cxnLst>
            <a:rect l="0" t="0" r="r" b="b"/>
            <a:pathLst>
              <a:path w="4567" h="795">
                <a:moveTo>
                  <a:pt x="4567" y="0"/>
                </a:moveTo>
                <a:lnTo>
                  <a:pt x="102" y="38"/>
                </a:lnTo>
                <a:lnTo>
                  <a:pt x="0" y="402"/>
                </a:lnTo>
                <a:lnTo>
                  <a:pt x="4211" y="795"/>
                </a:lnTo>
                <a:lnTo>
                  <a:pt x="4567" y="0"/>
                </a:lnTo>
                <a:close/>
              </a:path>
            </a:pathLst>
          </a:custGeom>
          <a:solidFill>
            <a:srgbClr val="C8DCFF"/>
          </a:solidFill>
          <a:ln>
            <a:noFill/>
          </a:ln>
          <a:effectLst/>
        </p:spPr>
        <p:txBody>
          <a:bodyPr wrap="none" anchor="ctr"/>
          <a:lstStyle/>
          <a:p>
            <a:endParaRPr lang="en-US"/>
          </a:p>
        </p:txBody>
      </p:sp>
      <p:sp>
        <p:nvSpPr>
          <p:cNvPr id="82956" name="Rectangle 12">
            <a:extLst>
              <a:ext uri="{FF2B5EF4-FFF2-40B4-BE49-F238E27FC236}">
                <a16:creationId xmlns:a16="http://schemas.microsoft.com/office/drawing/2014/main" id="{3FADE067-4E5C-0D45-AA7B-5FF7CC0AA27A}"/>
              </a:ext>
            </a:extLst>
          </p:cNvPr>
          <p:cNvSpPr>
            <a:spLocks noChangeArrowheads="1"/>
          </p:cNvSpPr>
          <p:nvPr/>
        </p:nvSpPr>
        <p:spPr bwMode="auto">
          <a:xfrm>
            <a:off x="309563"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pitchFamily="2" charset="0"/>
              </a:defRPr>
            </a:lvl1pPr>
            <a:lvl2pPr>
              <a:defRPr sz="2400">
                <a:solidFill>
                  <a:schemeClr val="tx2"/>
                </a:solidFill>
                <a:latin typeface="Times" pitchFamily="2" charset="0"/>
              </a:defRPr>
            </a:lvl2pPr>
            <a:lvl3pPr>
              <a:defRPr sz="2400">
                <a:solidFill>
                  <a:schemeClr val="tx2"/>
                </a:solidFill>
                <a:latin typeface="Times" pitchFamily="2" charset="0"/>
              </a:defRPr>
            </a:lvl3pPr>
            <a:lvl4pPr>
              <a:defRPr sz="2400">
                <a:solidFill>
                  <a:schemeClr val="tx2"/>
                </a:solidFill>
                <a:latin typeface="Times" pitchFamily="2" charset="0"/>
              </a:defRPr>
            </a:lvl4pPr>
            <a:lvl5pPr>
              <a:defRPr sz="2400">
                <a:solidFill>
                  <a:schemeClr val="tx2"/>
                </a:solidFill>
                <a:latin typeface="Times" pitchFamily="2" charset="0"/>
              </a:defRPr>
            </a:lvl5pPr>
            <a:lvl6pPr marL="457200" fontAlgn="base">
              <a:spcBef>
                <a:spcPct val="0"/>
              </a:spcBef>
              <a:spcAft>
                <a:spcPct val="0"/>
              </a:spcAft>
              <a:defRPr sz="2400">
                <a:solidFill>
                  <a:schemeClr val="tx2"/>
                </a:solidFill>
                <a:latin typeface="Times" pitchFamily="2" charset="0"/>
              </a:defRPr>
            </a:lvl6pPr>
            <a:lvl7pPr marL="914400" fontAlgn="base">
              <a:spcBef>
                <a:spcPct val="0"/>
              </a:spcBef>
              <a:spcAft>
                <a:spcPct val="0"/>
              </a:spcAft>
              <a:defRPr sz="2400">
                <a:solidFill>
                  <a:schemeClr val="tx2"/>
                </a:solidFill>
                <a:latin typeface="Times" pitchFamily="2" charset="0"/>
              </a:defRPr>
            </a:lvl7pPr>
            <a:lvl8pPr marL="1371600" fontAlgn="base">
              <a:spcBef>
                <a:spcPct val="0"/>
              </a:spcBef>
              <a:spcAft>
                <a:spcPct val="0"/>
              </a:spcAft>
              <a:defRPr sz="2400">
                <a:solidFill>
                  <a:schemeClr val="tx2"/>
                </a:solidFill>
                <a:latin typeface="Times" pitchFamily="2" charset="0"/>
              </a:defRPr>
            </a:lvl8pPr>
            <a:lvl9pPr marL="1828800" fontAlgn="base">
              <a:spcBef>
                <a:spcPct val="0"/>
              </a:spcBef>
              <a:spcAft>
                <a:spcPct val="0"/>
              </a:spcAft>
              <a:defRPr sz="2400">
                <a:solidFill>
                  <a:schemeClr val="tx2"/>
                </a:solidFill>
                <a:latin typeface="Times" pitchFamily="2" charset="0"/>
              </a:defRPr>
            </a:lvl9pPr>
          </a:lstStyle>
          <a:p>
            <a:pPr eaLnBrk="1" hangingPunct="1"/>
            <a:r>
              <a:rPr lang="en-US" altLang="en-US" sz="2800" dirty="0"/>
              <a:t>Einstein attributes this view of concepts to Mach</a:t>
            </a:r>
          </a:p>
        </p:txBody>
      </p:sp>
      <p:sp>
        <p:nvSpPr>
          <p:cNvPr id="82957" name="Rectangle 13">
            <a:extLst>
              <a:ext uri="{FF2B5EF4-FFF2-40B4-BE49-F238E27FC236}">
                <a16:creationId xmlns:a16="http://schemas.microsoft.com/office/drawing/2014/main" id="{38F513AC-FC9B-734E-9E01-F2872E969396}"/>
              </a:ext>
            </a:extLst>
          </p:cNvPr>
          <p:cNvSpPr>
            <a:spLocks noChangeArrowheads="1"/>
          </p:cNvSpPr>
          <p:nvPr/>
        </p:nvSpPr>
        <p:spPr bwMode="auto">
          <a:xfrm>
            <a:off x="4881563" y="9906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from Einstein’s obituary</a:t>
            </a:r>
          </a:p>
          <a:p>
            <a:pPr algn="r"/>
            <a:r>
              <a:rPr lang="en-US" altLang="en-US" sz="1800"/>
              <a:t>for Mach, 1916</a:t>
            </a:r>
          </a:p>
        </p:txBody>
      </p:sp>
      <p:pic>
        <p:nvPicPr>
          <p:cNvPr id="82958" name="Picture 14">
            <a:extLst>
              <a:ext uri="{FF2B5EF4-FFF2-40B4-BE49-F238E27FC236}">
                <a16:creationId xmlns:a16="http://schemas.microsoft.com/office/drawing/2014/main" id="{1475AC95-AA2A-7040-80FE-B99FDE37A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963" y="304800"/>
            <a:ext cx="977900" cy="147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D27CDE7-0ECB-7448-944F-11090C31621D}"/>
              </a:ext>
            </a:extLst>
          </p:cNvPr>
          <p:cNvSpPr>
            <a:spLocks noGrp="1"/>
          </p:cNvSpPr>
          <p:nvPr>
            <p:ph type="sldNum" sz="quarter" idx="12"/>
          </p:nvPr>
        </p:nvSpPr>
        <p:spPr/>
        <p:txBody>
          <a:bodyPr/>
          <a:lstStyle/>
          <a:p>
            <a:fld id="{C021A687-0963-0D46-9AAA-C23112F2F9F5}" type="slidenum">
              <a:rPr lang="en-US" altLang="en-US"/>
              <a:pPr/>
              <a:t>21</a:t>
            </a:fld>
            <a:endParaRPr lang="en-US" altLang="en-US"/>
          </a:p>
        </p:txBody>
      </p:sp>
      <p:sp>
        <p:nvSpPr>
          <p:cNvPr id="84994" name="Freeform 2">
            <a:extLst>
              <a:ext uri="{FF2B5EF4-FFF2-40B4-BE49-F238E27FC236}">
                <a16:creationId xmlns:a16="http://schemas.microsoft.com/office/drawing/2014/main" id="{BC34FFE8-1054-B748-9BDC-812EAF0D09D4}"/>
              </a:ext>
            </a:extLst>
          </p:cNvPr>
          <p:cNvSpPr>
            <a:spLocks/>
          </p:cNvSpPr>
          <p:nvPr/>
        </p:nvSpPr>
        <p:spPr bwMode="auto">
          <a:xfrm>
            <a:off x="3554413" y="520700"/>
            <a:ext cx="4864100" cy="5105400"/>
          </a:xfrm>
          <a:custGeom>
            <a:avLst/>
            <a:gdLst>
              <a:gd name="T0" fmla="*/ 0 w 3064"/>
              <a:gd name="T1" fmla="*/ 584 h 3216"/>
              <a:gd name="T2" fmla="*/ 2520 w 3064"/>
              <a:gd name="T3" fmla="*/ 0 h 3216"/>
              <a:gd name="T4" fmla="*/ 3064 w 3064"/>
              <a:gd name="T5" fmla="*/ 2856 h 3216"/>
              <a:gd name="T6" fmla="*/ 1112 w 3064"/>
              <a:gd name="T7" fmla="*/ 3216 h 3216"/>
              <a:gd name="T8" fmla="*/ 0 w 3064"/>
              <a:gd name="T9" fmla="*/ 584 h 3216"/>
            </a:gdLst>
            <a:ahLst/>
            <a:cxnLst>
              <a:cxn ang="0">
                <a:pos x="T0" y="T1"/>
              </a:cxn>
              <a:cxn ang="0">
                <a:pos x="T2" y="T3"/>
              </a:cxn>
              <a:cxn ang="0">
                <a:pos x="T4" y="T5"/>
              </a:cxn>
              <a:cxn ang="0">
                <a:pos x="T6" y="T7"/>
              </a:cxn>
              <a:cxn ang="0">
                <a:pos x="T8" y="T9"/>
              </a:cxn>
            </a:cxnLst>
            <a:rect l="0" t="0" r="r" b="b"/>
            <a:pathLst>
              <a:path w="3064" h="3216">
                <a:moveTo>
                  <a:pt x="0" y="584"/>
                </a:moveTo>
                <a:lnTo>
                  <a:pt x="2520" y="0"/>
                </a:lnTo>
                <a:lnTo>
                  <a:pt x="3064" y="2856"/>
                </a:lnTo>
                <a:lnTo>
                  <a:pt x="1112" y="3216"/>
                </a:lnTo>
                <a:lnTo>
                  <a:pt x="0" y="584"/>
                </a:lnTo>
                <a:close/>
              </a:path>
            </a:pathLst>
          </a:custGeom>
          <a:solidFill>
            <a:srgbClr val="C8DCFF"/>
          </a:solidFill>
          <a:ln>
            <a:noFill/>
          </a:ln>
          <a:effectLst/>
        </p:spPr>
        <p:txBody>
          <a:bodyPr wrap="none" anchor="ctr"/>
          <a:lstStyle/>
          <a:p>
            <a:endParaRPr lang="en-US"/>
          </a:p>
        </p:txBody>
      </p:sp>
      <p:sp>
        <p:nvSpPr>
          <p:cNvPr id="84995" name="Rectangle 3">
            <a:extLst>
              <a:ext uri="{FF2B5EF4-FFF2-40B4-BE49-F238E27FC236}">
                <a16:creationId xmlns:a16="http://schemas.microsoft.com/office/drawing/2014/main" id="{A75FFA1A-4518-5140-BAA7-13FC22307783}"/>
              </a:ext>
            </a:extLst>
          </p:cNvPr>
          <p:cNvSpPr>
            <a:spLocks noGrp="1" noChangeArrowheads="1"/>
          </p:cNvSpPr>
          <p:nvPr>
            <p:ph type="title" idx="4294967295"/>
          </p:nvPr>
        </p:nvSpPr>
        <p:spPr>
          <a:xfrm>
            <a:off x="1567544" y="2705100"/>
            <a:ext cx="5149170" cy="1774825"/>
          </a:xfrm>
        </p:spPr>
        <p:txBody>
          <a:bodyPr/>
          <a:lstStyle/>
          <a:p>
            <a:pPr algn="r"/>
            <a:r>
              <a:rPr lang="en-US" altLang="en-US" sz="13800" dirty="0"/>
              <a:t>Hume</a:t>
            </a:r>
            <a:br>
              <a:rPr lang="en-US" altLang="en-US" sz="6600" dirty="0"/>
            </a:br>
            <a:endParaRPr lang="en-US" altLang="en-US" sz="6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id="{CCC8703F-855E-7340-99FB-10386CC29E9C}"/>
              </a:ext>
            </a:extLst>
          </p:cNvPr>
          <p:cNvSpPr>
            <a:spLocks noGrp="1"/>
          </p:cNvSpPr>
          <p:nvPr>
            <p:ph type="sldNum" sz="quarter" idx="12"/>
          </p:nvPr>
        </p:nvSpPr>
        <p:spPr/>
        <p:txBody>
          <a:bodyPr/>
          <a:lstStyle/>
          <a:p>
            <a:fld id="{9234C6CD-B3AA-0744-8DED-83EB68116E02}" type="slidenum">
              <a:rPr lang="en-US" altLang="en-US"/>
              <a:pPr/>
              <a:t>22</a:t>
            </a:fld>
            <a:endParaRPr lang="en-US" altLang="en-US"/>
          </a:p>
        </p:txBody>
      </p:sp>
      <p:sp>
        <p:nvSpPr>
          <p:cNvPr id="87052" name="Freeform 12">
            <a:extLst>
              <a:ext uri="{FF2B5EF4-FFF2-40B4-BE49-F238E27FC236}">
                <a16:creationId xmlns:a16="http://schemas.microsoft.com/office/drawing/2014/main" id="{46F13A2E-623F-504F-9C97-AFC3F5142B70}"/>
              </a:ext>
            </a:extLst>
          </p:cNvPr>
          <p:cNvSpPr>
            <a:spLocks/>
          </p:cNvSpPr>
          <p:nvPr/>
        </p:nvSpPr>
        <p:spPr bwMode="auto">
          <a:xfrm>
            <a:off x="783772" y="2514600"/>
            <a:ext cx="3124200" cy="522513"/>
          </a:xfrm>
          <a:custGeom>
            <a:avLst/>
            <a:gdLst>
              <a:gd name="T0" fmla="*/ 90 w 1418"/>
              <a:gd name="T1" fmla="*/ 0 h 139"/>
              <a:gd name="T2" fmla="*/ 1408 w 1418"/>
              <a:gd name="T3" fmla="*/ 59 h 139"/>
              <a:gd name="T4" fmla="*/ 1418 w 1418"/>
              <a:gd name="T5" fmla="*/ 139 h 139"/>
              <a:gd name="T6" fmla="*/ 0 w 1418"/>
              <a:gd name="T7" fmla="*/ 123 h 139"/>
              <a:gd name="T8" fmla="*/ 90 w 1418"/>
              <a:gd name="T9" fmla="*/ 0 h 139"/>
            </a:gdLst>
            <a:ahLst/>
            <a:cxnLst>
              <a:cxn ang="0">
                <a:pos x="T0" y="T1"/>
              </a:cxn>
              <a:cxn ang="0">
                <a:pos x="T2" y="T3"/>
              </a:cxn>
              <a:cxn ang="0">
                <a:pos x="T4" y="T5"/>
              </a:cxn>
              <a:cxn ang="0">
                <a:pos x="T6" y="T7"/>
              </a:cxn>
              <a:cxn ang="0">
                <a:pos x="T8" y="T9"/>
              </a:cxn>
            </a:cxnLst>
            <a:rect l="0" t="0" r="r" b="b"/>
            <a:pathLst>
              <a:path w="1418" h="139">
                <a:moveTo>
                  <a:pt x="90" y="0"/>
                </a:moveTo>
                <a:lnTo>
                  <a:pt x="1408" y="59"/>
                </a:lnTo>
                <a:lnTo>
                  <a:pt x="1418" y="139"/>
                </a:lnTo>
                <a:lnTo>
                  <a:pt x="0" y="123"/>
                </a:lnTo>
                <a:lnTo>
                  <a:pt x="90" y="0"/>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7053" name="Group 13">
            <a:extLst>
              <a:ext uri="{FF2B5EF4-FFF2-40B4-BE49-F238E27FC236}">
                <a16:creationId xmlns:a16="http://schemas.microsoft.com/office/drawing/2014/main" id="{1C7B894F-1274-A34A-9C17-FA186734C1A7}"/>
              </a:ext>
            </a:extLst>
          </p:cNvPr>
          <p:cNvGrpSpPr>
            <a:grpSpLocks/>
          </p:cNvGrpSpPr>
          <p:nvPr/>
        </p:nvGrpSpPr>
        <p:grpSpPr bwMode="auto">
          <a:xfrm>
            <a:off x="730250" y="3840163"/>
            <a:ext cx="8059738" cy="1065212"/>
            <a:chOff x="460" y="2419"/>
            <a:chExt cx="5077" cy="671"/>
          </a:xfrm>
        </p:grpSpPr>
        <p:sp>
          <p:nvSpPr>
            <p:cNvPr id="87043" name="Oval 3">
              <a:extLst>
                <a:ext uri="{FF2B5EF4-FFF2-40B4-BE49-F238E27FC236}">
                  <a16:creationId xmlns:a16="http://schemas.microsoft.com/office/drawing/2014/main" id="{54219B2B-F6BD-134D-B112-5C100476B4BC}"/>
                </a:ext>
              </a:extLst>
            </p:cNvPr>
            <p:cNvSpPr>
              <a:spLocks noChangeArrowheads="1"/>
            </p:cNvSpPr>
            <p:nvPr/>
          </p:nvSpPr>
          <p:spPr bwMode="auto">
            <a:xfrm>
              <a:off x="460" y="2579"/>
              <a:ext cx="1824" cy="240"/>
            </a:xfrm>
            <a:prstGeom prst="ellipse">
              <a:avLst/>
            </a:prstGeom>
            <a:solidFill>
              <a:srgbClr val="DDDD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4" name="Freeform 4">
              <a:extLst>
                <a:ext uri="{FF2B5EF4-FFF2-40B4-BE49-F238E27FC236}">
                  <a16:creationId xmlns:a16="http://schemas.microsoft.com/office/drawing/2014/main" id="{555C750A-27BD-AF44-8836-671469370CC5}"/>
                </a:ext>
              </a:extLst>
            </p:cNvPr>
            <p:cNvSpPr>
              <a:spLocks/>
            </p:cNvSpPr>
            <p:nvPr/>
          </p:nvSpPr>
          <p:spPr bwMode="auto">
            <a:xfrm>
              <a:off x="3024" y="2445"/>
              <a:ext cx="1867" cy="622"/>
            </a:xfrm>
            <a:custGeom>
              <a:avLst/>
              <a:gdLst>
                <a:gd name="T0" fmla="*/ 178 w 1867"/>
                <a:gd name="T1" fmla="*/ 1 h 622"/>
                <a:gd name="T2" fmla="*/ 1856 w 1867"/>
                <a:gd name="T3" fmla="*/ 136 h 622"/>
                <a:gd name="T4" fmla="*/ 1867 w 1867"/>
                <a:gd name="T5" fmla="*/ 622 h 622"/>
                <a:gd name="T6" fmla="*/ 0 w 1867"/>
                <a:gd name="T7" fmla="*/ 510 h 622"/>
                <a:gd name="T8" fmla="*/ 169 w 1867"/>
                <a:gd name="T9" fmla="*/ 0 h 622"/>
              </a:gdLst>
              <a:ahLst/>
              <a:cxnLst>
                <a:cxn ang="0">
                  <a:pos x="T0" y="T1"/>
                </a:cxn>
                <a:cxn ang="0">
                  <a:pos x="T2" y="T3"/>
                </a:cxn>
                <a:cxn ang="0">
                  <a:pos x="T4" y="T5"/>
                </a:cxn>
                <a:cxn ang="0">
                  <a:pos x="T6" y="T7"/>
                </a:cxn>
                <a:cxn ang="0">
                  <a:pos x="T8" y="T9"/>
                </a:cxn>
              </a:cxnLst>
              <a:rect l="0" t="0" r="r" b="b"/>
              <a:pathLst>
                <a:path w="1867" h="622">
                  <a:moveTo>
                    <a:pt x="178" y="1"/>
                  </a:moveTo>
                  <a:lnTo>
                    <a:pt x="1856" y="136"/>
                  </a:lnTo>
                  <a:lnTo>
                    <a:pt x="1867" y="622"/>
                  </a:lnTo>
                  <a:lnTo>
                    <a:pt x="0" y="510"/>
                  </a:lnTo>
                  <a:lnTo>
                    <a:pt x="169" y="0"/>
                  </a:lnTo>
                </a:path>
              </a:pathLst>
            </a:custGeom>
            <a:solidFill>
              <a:srgbClr val="DDDD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5" name="Line 5">
              <a:extLst>
                <a:ext uri="{FF2B5EF4-FFF2-40B4-BE49-F238E27FC236}">
                  <a16:creationId xmlns:a16="http://schemas.microsoft.com/office/drawing/2014/main" id="{423CA949-0ED4-104B-9D44-C8BE4D1B270D}"/>
                </a:ext>
              </a:extLst>
            </p:cNvPr>
            <p:cNvSpPr>
              <a:spLocks noChangeShapeType="1"/>
            </p:cNvSpPr>
            <p:nvPr/>
          </p:nvSpPr>
          <p:spPr bwMode="auto">
            <a:xfrm>
              <a:off x="2225" y="2701"/>
              <a:ext cx="822" cy="225"/>
            </a:xfrm>
            <a:prstGeom prst="line">
              <a:avLst/>
            </a:prstGeom>
            <a:noFill/>
            <a:ln w="57150">
              <a:solidFill>
                <a:srgbClr val="DDD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6" name="Rectangle 6">
              <a:extLst>
                <a:ext uri="{FF2B5EF4-FFF2-40B4-BE49-F238E27FC236}">
                  <a16:creationId xmlns:a16="http://schemas.microsoft.com/office/drawing/2014/main" id="{D8CE1080-938C-634B-8808-F73094615B98}"/>
                </a:ext>
              </a:extLst>
            </p:cNvPr>
            <p:cNvSpPr>
              <a:spLocks noChangeArrowheads="1"/>
            </p:cNvSpPr>
            <p:nvPr/>
          </p:nvSpPr>
          <p:spPr bwMode="auto">
            <a:xfrm>
              <a:off x="2941" y="2419"/>
              <a:ext cx="2596"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Editors, Einstein Papers, Vol. 2</a:t>
              </a:r>
            </a:p>
            <a:p>
              <a:r>
                <a:rPr lang="en-US" altLang="en-US" sz="1400"/>
                <a:t>• On the known reading list of “Einstein’s Olympia Academy”</a:t>
              </a:r>
            </a:p>
            <a:p>
              <a:r>
                <a:rPr lang="en-US" altLang="en-US" sz="1400"/>
                <a:t>• First part then available in new German translation </a:t>
              </a:r>
              <a:r>
                <a:rPr lang="en-US" altLang="en-US" sz="1200"/>
                <a:t>(and Einstein recalled reading Hume in German)</a:t>
              </a:r>
              <a:endParaRPr lang="en-US" altLang="en-US" sz="1400"/>
            </a:p>
          </p:txBody>
        </p:sp>
      </p:grpSp>
      <p:sp>
        <p:nvSpPr>
          <p:cNvPr id="87047" name="Rectangle 7">
            <a:extLst>
              <a:ext uri="{FF2B5EF4-FFF2-40B4-BE49-F238E27FC236}">
                <a16:creationId xmlns:a16="http://schemas.microsoft.com/office/drawing/2014/main" id="{251D7C36-15E6-BF4D-8746-4E9332F1D9C2}"/>
              </a:ext>
            </a:extLst>
          </p:cNvPr>
          <p:cNvSpPr>
            <a:spLocks noChangeArrowheads="1"/>
          </p:cNvSpPr>
          <p:nvPr/>
        </p:nvSpPr>
        <p:spPr bwMode="auto">
          <a:xfrm>
            <a:off x="798513" y="3857625"/>
            <a:ext cx="3962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“treatise on understanding” =</a:t>
            </a:r>
          </a:p>
          <a:p>
            <a:r>
              <a:rPr lang="en-US" altLang="en-US" sz="1600"/>
              <a:t>“</a:t>
            </a:r>
            <a:r>
              <a:rPr lang="en-US" altLang="en-US" sz="1600" i="1"/>
              <a:t>A Treatise of Human Nature</a:t>
            </a:r>
            <a:r>
              <a:rPr lang="en-US" altLang="en-US" sz="1600"/>
              <a:t>”?</a:t>
            </a:r>
          </a:p>
          <a:p>
            <a:r>
              <a:rPr lang="en-US" altLang="en-US" sz="1600"/>
              <a:t>or “</a:t>
            </a:r>
            <a:r>
              <a:rPr lang="en-US" altLang="en-US" sz="1600" i="1"/>
              <a:t>An Enquiry concerning Human Understanding</a:t>
            </a:r>
            <a:r>
              <a:rPr lang="en-US" altLang="en-US" sz="1600"/>
              <a:t>”?</a:t>
            </a:r>
          </a:p>
          <a:p>
            <a:endParaRPr lang="en-US" altLang="en-US" sz="1600"/>
          </a:p>
        </p:txBody>
      </p:sp>
      <p:sp>
        <p:nvSpPr>
          <p:cNvPr id="87048" name="Freeform 8">
            <a:extLst>
              <a:ext uri="{FF2B5EF4-FFF2-40B4-BE49-F238E27FC236}">
                <a16:creationId xmlns:a16="http://schemas.microsoft.com/office/drawing/2014/main" id="{44584593-6387-2E47-97F1-28081A8506AF}"/>
              </a:ext>
            </a:extLst>
          </p:cNvPr>
          <p:cNvSpPr>
            <a:spLocks/>
          </p:cNvSpPr>
          <p:nvPr/>
        </p:nvSpPr>
        <p:spPr bwMode="auto">
          <a:xfrm flipH="1" flipV="1">
            <a:off x="381000" y="76200"/>
            <a:ext cx="7250113" cy="1262063"/>
          </a:xfrm>
          <a:custGeom>
            <a:avLst/>
            <a:gdLst>
              <a:gd name="T0" fmla="*/ 4567 w 4567"/>
              <a:gd name="T1" fmla="*/ 0 h 795"/>
              <a:gd name="T2" fmla="*/ 102 w 4567"/>
              <a:gd name="T3" fmla="*/ 38 h 795"/>
              <a:gd name="T4" fmla="*/ 0 w 4567"/>
              <a:gd name="T5" fmla="*/ 402 h 795"/>
              <a:gd name="T6" fmla="*/ 4211 w 4567"/>
              <a:gd name="T7" fmla="*/ 795 h 795"/>
              <a:gd name="T8" fmla="*/ 4567 w 4567"/>
              <a:gd name="T9" fmla="*/ 0 h 795"/>
            </a:gdLst>
            <a:ahLst/>
            <a:cxnLst>
              <a:cxn ang="0">
                <a:pos x="T0" y="T1"/>
              </a:cxn>
              <a:cxn ang="0">
                <a:pos x="T2" y="T3"/>
              </a:cxn>
              <a:cxn ang="0">
                <a:pos x="T4" y="T5"/>
              </a:cxn>
              <a:cxn ang="0">
                <a:pos x="T6" y="T7"/>
              </a:cxn>
              <a:cxn ang="0">
                <a:pos x="T8" y="T9"/>
              </a:cxn>
            </a:cxnLst>
            <a:rect l="0" t="0" r="r" b="b"/>
            <a:pathLst>
              <a:path w="4567" h="795">
                <a:moveTo>
                  <a:pt x="4567" y="0"/>
                </a:moveTo>
                <a:lnTo>
                  <a:pt x="102" y="38"/>
                </a:lnTo>
                <a:lnTo>
                  <a:pt x="0" y="402"/>
                </a:lnTo>
                <a:lnTo>
                  <a:pt x="4211" y="795"/>
                </a:lnTo>
                <a:lnTo>
                  <a:pt x="4567" y="0"/>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9" name="Rectangle 9">
            <a:extLst>
              <a:ext uri="{FF2B5EF4-FFF2-40B4-BE49-F238E27FC236}">
                <a16:creationId xmlns:a16="http://schemas.microsoft.com/office/drawing/2014/main" id="{F4B7115F-573B-F443-8B79-0157ACEC077B}"/>
              </a:ext>
            </a:extLst>
          </p:cNvPr>
          <p:cNvSpPr>
            <a:spLocks noGrp="1" noChangeArrowheads="1"/>
          </p:cNvSpPr>
          <p:nvPr>
            <p:ph type="title"/>
          </p:nvPr>
        </p:nvSpPr>
        <p:spPr/>
        <p:txBody>
          <a:bodyPr/>
          <a:lstStyle/>
          <a:p>
            <a:r>
              <a:rPr lang="en-US" altLang="en-US" sz="4000" dirty="0"/>
              <a:t>“…and still much more Hume…”</a:t>
            </a:r>
          </a:p>
        </p:txBody>
      </p:sp>
      <p:sp>
        <p:nvSpPr>
          <p:cNvPr id="87050" name="Rectangle 10">
            <a:extLst>
              <a:ext uri="{FF2B5EF4-FFF2-40B4-BE49-F238E27FC236}">
                <a16:creationId xmlns:a16="http://schemas.microsoft.com/office/drawing/2014/main" id="{962CEC7A-C1B1-7342-B60D-C7957318E581}"/>
              </a:ext>
            </a:extLst>
          </p:cNvPr>
          <p:cNvSpPr>
            <a:spLocks noChangeArrowheads="1"/>
          </p:cNvSpPr>
          <p:nvPr/>
        </p:nvSpPr>
        <p:spPr bwMode="auto">
          <a:xfrm>
            <a:off x="773113" y="1479550"/>
            <a:ext cx="6846887"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dirty="0"/>
              <a:t>“Your exposition is also quite right that positivism suggested rel. theory, without requiring it. Also you have correctly seen that this line of thought was of great influence on my efforts and indeed E. Mach </a:t>
            </a:r>
            <a:r>
              <a:rPr lang="en-US" altLang="en-US" sz="2000" dirty="0"/>
              <a:t>and still much more Hume</a:t>
            </a:r>
            <a:r>
              <a:rPr lang="en-US" altLang="en-US" sz="1800" dirty="0"/>
              <a:t>, whose treatise on understanding I studied with eagerness and admiration shortly before finding relativity theory.”</a:t>
            </a:r>
          </a:p>
        </p:txBody>
      </p:sp>
      <p:sp>
        <p:nvSpPr>
          <p:cNvPr id="87051" name="Rectangle 11">
            <a:extLst>
              <a:ext uri="{FF2B5EF4-FFF2-40B4-BE49-F238E27FC236}">
                <a16:creationId xmlns:a16="http://schemas.microsoft.com/office/drawing/2014/main" id="{8D0F84E0-BEEB-6E4E-8004-7D63AEA2BB93}"/>
              </a:ext>
            </a:extLst>
          </p:cNvPr>
          <p:cNvSpPr>
            <a:spLocks noChangeArrowheads="1"/>
          </p:cNvSpPr>
          <p:nvPr/>
        </p:nvSpPr>
        <p:spPr bwMode="auto">
          <a:xfrm>
            <a:off x="4191000" y="3048000"/>
            <a:ext cx="3462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Einstein to Moritz Schlick, Dec 14 1915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733E6385-D2DF-FD49-9763-7C2852D6C679}"/>
              </a:ext>
            </a:extLst>
          </p:cNvPr>
          <p:cNvSpPr>
            <a:spLocks noGrp="1"/>
          </p:cNvSpPr>
          <p:nvPr>
            <p:ph type="sldNum" sz="quarter" idx="12"/>
          </p:nvPr>
        </p:nvSpPr>
        <p:spPr/>
        <p:txBody>
          <a:bodyPr/>
          <a:lstStyle/>
          <a:p>
            <a:fld id="{7AE7FFB3-B175-9249-9C9A-DDF855014D06}" type="slidenum">
              <a:rPr lang="en-US" altLang="en-US"/>
              <a:pPr/>
              <a:t>23</a:t>
            </a:fld>
            <a:endParaRPr lang="en-US" altLang="en-US"/>
          </a:p>
        </p:txBody>
      </p:sp>
      <p:sp>
        <p:nvSpPr>
          <p:cNvPr id="89090" name="Freeform 2">
            <a:extLst>
              <a:ext uri="{FF2B5EF4-FFF2-40B4-BE49-F238E27FC236}">
                <a16:creationId xmlns:a16="http://schemas.microsoft.com/office/drawing/2014/main" id="{AC8C02F1-FBEE-0749-8AA3-3D2D07A1A8E0}"/>
              </a:ext>
            </a:extLst>
          </p:cNvPr>
          <p:cNvSpPr>
            <a:spLocks/>
          </p:cNvSpPr>
          <p:nvPr/>
        </p:nvSpPr>
        <p:spPr bwMode="auto">
          <a:xfrm>
            <a:off x="304800" y="423863"/>
            <a:ext cx="7966075" cy="1100137"/>
          </a:xfrm>
          <a:custGeom>
            <a:avLst/>
            <a:gdLst>
              <a:gd name="T0" fmla="*/ 4848 w 4848"/>
              <a:gd name="T1" fmla="*/ 0 h 693"/>
              <a:gd name="T2" fmla="*/ 171 w 4848"/>
              <a:gd name="T3" fmla="*/ 101 h 693"/>
              <a:gd name="T4" fmla="*/ 0 w 4848"/>
              <a:gd name="T5" fmla="*/ 350 h 693"/>
              <a:gd name="T6" fmla="*/ 4470 w 4848"/>
              <a:gd name="T7" fmla="*/ 693 h 693"/>
              <a:gd name="T8" fmla="*/ 4848 w 4848"/>
              <a:gd name="T9" fmla="*/ 0 h 693"/>
            </a:gdLst>
            <a:ahLst/>
            <a:cxnLst>
              <a:cxn ang="0">
                <a:pos x="T0" y="T1"/>
              </a:cxn>
              <a:cxn ang="0">
                <a:pos x="T2" y="T3"/>
              </a:cxn>
              <a:cxn ang="0">
                <a:pos x="T4" y="T5"/>
              </a:cxn>
              <a:cxn ang="0">
                <a:pos x="T6" y="T7"/>
              </a:cxn>
              <a:cxn ang="0">
                <a:pos x="T8" y="T9"/>
              </a:cxn>
            </a:cxnLst>
            <a:rect l="0" t="0" r="r" b="b"/>
            <a:pathLst>
              <a:path w="4848" h="693">
                <a:moveTo>
                  <a:pt x="4848" y="0"/>
                </a:moveTo>
                <a:lnTo>
                  <a:pt x="171" y="101"/>
                </a:lnTo>
                <a:lnTo>
                  <a:pt x="0" y="350"/>
                </a:lnTo>
                <a:lnTo>
                  <a:pt x="4470" y="693"/>
                </a:lnTo>
                <a:lnTo>
                  <a:pt x="4848" y="0"/>
                </a:lnTo>
                <a:close/>
              </a:path>
            </a:pathLst>
          </a:custGeom>
          <a:solidFill>
            <a:srgbClr val="C8DCFF"/>
          </a:solidFill>
          <a:ln>
            <a:noFill/>
          </a:ln>
          <a:effectLst/>
        </p:spPr>
        <p:txBody>
          <a:bodyPr wrap="none" anchor="ctr"/>
          <a:lstStyle/>
          <a:p>
            <a:endParaRPr lang="en-US"/>
          </a:p>
        </p:txBody>
      </p:sp>
      <p:sp>
        <p:nvSpPr>
          <p:cNvPr id="89091" name="Rectangle 3">
            <a:extLst>
              <a:ext uri="{FF2B5EF4-FFF2-40B4-BE49-F238E27FC236}">
                <a16:creationId xmlns:a16="http://schemas.microsoft.com/office/drawing/2014/main" id="{4BE4AF5F-3533-D346-AE51-69F5FE927544}"/>
              </a:ext>
            </a:extLst>
          </p:cNvPr>
          <p:cNvSpPr>
            <a:spLocks noGrp="1" noChangeArrowheads="1"/>
          </p:cNvSpPr>
          <p:nvPr>
            <p:ph type="title"/>
          </p:nvPr>
        </p:nvSpPr>
        <p:spPr/>
        <p:txBody>
          <a:bodyPr/>
          <a:lstStyle/>
          <a:p>
            <a:r>
              <a:rPr lang="en-US" altLang="en-US" sz="3200"/>
              <a:t>David Hume</a:t>
            </a:r>
            <a:r>
              <a:rPr lang="en-US" altLang="en-US"/>
              <a:t>, </a:t>
            </a:r>
            <a:r>
              <a:rPr lang="en-US" altLang="en-US" i="1"/>
              <a:t>A Treatise of Human Nature</a:t>
            </a:r>
            <a:endParaRPr lang="en-US" altLang="en-US"/>
          </a:p>
        </p:txBody>
      </p:sp>
      <p:sp>
        <p:nvSpPr>
          <p:cNvPr id="89093" name="Freeform 5">
            <a:extLst>
              <a:ext uri="{FF2B5EF4-FFF2-40B4-BE49-F238E27FC236}">
                <a16:creationId xmlns:a16="http://schemas.microsoft.com/office/drawing/2014/main" id="{BEB672D8-5E9D-6F4A-964E-EF3DD23BB977}"/>
              </a:ext>
            </a:extLst>
          </p:cNvPr>
          <p:cNvSpPr>
            <a:spLocks/>
          </p:cNvSpPr>
          <p:nvPr/>
        </p:nvSpPr>
        <p:spPr bwMode="auto">
          <a:xfrm>
            <a:off x="265113" y="1676400"/>
            <a:ext cx="2325687" cy="1082675"/>
          </a:xfrm>
          <a:custGeom>
            <a:avLst/>
            <a:gdLst>
              <a:gd name="T0" fmla="*/ 0 w 1129"/>
              <a:gd name="T1" fmla="*/ 443 h 443"/>
              <a:gd name="T2" fmla="*/ 182 w 1129"/>
              <a:gd name="T3" fmla="*/ 0 h 443"/>
              <a:gd name="T4" fmla="*/ 1129 w 1129"/>
              <a:gd name="T5" fmla="*/ 289 h 443"/>
              <a:gd name="T6" fmla="*/ 1081 w 1129"/>
              <a:gd name="T7" fmla="*/ 385 h 443"/>
              <a:gd name="T8" fmla="*/ 0 w 1129"/>
              <a:gd name="T9" fmla="*/ 443 h 443"/>
            </a:gdLst>
            <a:ahLst/>
            <a:cxnLst>
              <a:cxn ang="0">
                <a:pos x="T0" y="T1"/>
              </a:cxn>
              <a:cxn ang="0">
                <a:pos x="T2" y="T3"/>
              </a:cxn>
              <a:cxn ang="0">
                <a:pos x="T4" y="T5"/>
              </a:cxn>
              <a:cxn ang="0">
                <a:pos x="T6" y="T7"/>
              </a:cxn>
              <a:cxn ang="0">
                <a:pos x="T8" y="T9"/>
              </a:cxn>
            </a:cxnLst>
            <a:rect l="0" t="0" r="r" b="b"/>
            <a:pathLst>
              <a:path w="1129" h="443">
                <a:moveTo>
                  <a:pt x="0" y="443"/>
                </a:moveTo>
                <a:lnTo>
                  <a:pt x="182" y="0"/>
                </a:lnTo>
                <a:lnTo>
                  <a:pt x="1129" y="289"/>
                </a:lnTo>
                <a:lnTo>
                  <a:pt x="1081" y="385"/>
                </a:lnTo>
                <a:lnTo>
                  <a:pt x="0" y="443"/>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Rectangle 6">
            <a:extLst>
              <a:ext uri="{FF2B5EF4-FFF2-40B4-BE49-F238E27FC236}">
                <a16:creationId xmlns:a16="http://schemas.microsoft.com/office/drawing/2014/main" id="{7A5C9986-9F80-1E4B-B380-16E11E1693D3}"/>
              </a:ext>
            </a:extLst>
          </p:cNvPr>
          <p:cNvSpPr>
            <a:spLocks noChangeArrowheads="1"/>
          </p:cNvSpPr>
          <p:nvPr/>
        </p:nvSpPr>
        <p:spPr bwMode="auto">
          <a:xfrm>
            <a:off x="228600" y="17526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Dependence of concepts on experience</a:t>
            </a:r>
          </a:p>
        </p:txBody>
      </p:sp>
      <p:sp>
        <p:nvSpPr>
          <p:cNvPr id="89095" name="Rectangle 7">
            <a:extLst>
              <a:ext uri="{FF2B5EF4-FFF2-40B4-BE49-F238E27FC236}">
                <a16:creationId xmlns:a16="http://schemas.microsoft.com/office/drawing/2014/main" id="{FCE82A0A-3E84-3F40-A3C6-AD63C0D7FC33}"/>
              </a:ext>
            </a:extLst>
          </p:cNvPr>
          <p:cNvSpPr>
            <a:spLocks noChangeArrowheads="1"/>
          </p:cNvSpPr>
          <p:nvPr/>
        </p:nvSpPr>
        <p:spPr bwMode="auto">
          <a:xfrm>
            <a:off x="2133600" y="1752600"/>
            <a:ext cx="61309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“…all our simple ideas proceed either mediately or immediately, from their correspondent impressions.</a:t>
            </a:r>
          </a:p>
          <a:p>
            <a:r>
              <a:rPr lang="en-US" altLang="en-US" sz="1600"/>
              <a:t>     This then is the first principle I establish in the science of human nature…”</a:t>
            </a:r>
          </a:p>
        </p:txBody>
      </p:sp>
      <p:sp>
        <p:nvSpPr>
          <p:cNvPr id="89096" name="Rectangle 8">
            <a:extLst>
              <a:ext uri="{FF2B5EF4-FFF2-40B4-BE49-F238E27FC236}">
                <a16:creationId xmlns:a16="http://schemas.microsoft.com/office/drawing/2014/main" id="{41447DD5-CC40-F84E-B8A2-5DD2B5C407CC}"/>
              </a:ext>
            </a:extLst>
          </p:cNvPr>
          <p:cNvSpPr>
            <a:spLocks noChangeArrowheads="1"/>
          </p:cNvSpPr>
          <p:nvPr/>
        </p:nvSpPr>
        <p:spPr bwMode="auto">
          <a:xfrm>
            <a:off x="6096000" y="2667000"/>
            <a:ext cx="2011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Book 1, Part 1, Section 1.</a:t>
            </a:r>
          </a:p>
        </p:txBody>
      </p:sp>
      <p:grpSp>
        <p:nvGrpSpPr>
          <p:cNvPr id="89103" name="Group 15">
            <a:extLst>
              <a:ext uri="{FF2B5EF4-FFF2-40B4-BE49-F238E27FC236}">
                <a16:creationId xmlns:a16="http://schemas.microsoft.com/office/drawing/2014/main" id="{20445648-5307-AB4E-8205-2FD86FBB7055}"/>
              </a:ext>
            </a:extLst>
          </p:cNvPr>
          <p:cNvGrpSpPr>
            <a:grpSpLocks/>
          </p:cNvGrpSpPr>
          <p:nvPr/>
        </p:nvGrpSpPr>
        <p:grpSpPr bwMode="auto">
          <a:xfrm>
            <a:off x="381000" y="3276600"/>
            <a:ext cx="8226425" cy="2362200"/>
            <a:chOff x="240" y="2064"/>
            <a:chExt cx="5182" cy="1488"/>
          </a:xfrm>
        </p:grpSpPr>
        <p:sp>
          <p:nvSpPr>
            <p:cNvPr id="89098" name="Freeform 10">
              <a:extLst>
                <a:ext uri="{FF2B5EF4-FFF2-40B4-BE49-F238E27FC236}">
                  <a16:creationId xmlns:a16="http://schemas.microsoft.com/office/drawing/2014/main" id="{8BDE4FFD-C752-F745-BF6E-146297F5F503}"/>
                </a:ext>
              </a:extLst>
            </p:cNvPr>
            <p:cNvSpPr>
              <a:spLocks/>
            </p:cNvSpPr>
            <p:nvPr/>
          </p:nvSpPr>
          <p:spPr bwMode="auto">
            <a:xfrm>
              <a:off x="240" y="2064"/>
              <a:ext cx="1465" cy="682"/>
            </a:xfrm>
            <a:custGeom>
              <a:avLst/>
              <a:gdLst>
                <a:gd name="T0" fmla="*/ 0 w 1129"/>
                <a:gd name="T1" fmla="*/ 443 h 443"/>
                <a:gd name="T2" fmla="*/ 182 w 1129"/>
                <a:gd name="T3" fmla="*/ 0 h 443"/>
                <a:gd name="T4" fmla="*/ 1129 w 1129"/>
                <a:gd name="T5" fmla="*/ 289 h 443"/>
                <a:gd name="T6" fmla="*/ 1081 w 1129"/>
                <a:gd name="T7" fmla="*/ 385 h 443"/>
                <a:gd name="T8" fmla="*/ 0 w 1129"/>
                <a:gd name="T9" fmla="*/ 443 h 443"/>
              </a:gdLst>
              <a:ahLst/>
              <a:cxnLst>
                <a:cxn ang="0">
                  <a:pos x="T0" y="T1"/>
                </a:cxn>
                <a:cxn ang="0">
                  <a:pos x="T2" y="T3"/>
                </a:cxn>
                <a:cxn ang="0">
                  <a:pos x="T4" y="T5"/>
                </a:cxn>
                <a:cxn ang="0">
                  <a:pos x="T6" y="T7"/>
                </a:cxn>
                <a:cxn ang="0">
                  <a:pos x="T8" y="T9"/>
                </a:cxn>
              </a:cxnLst>
              <a:rect l="0" t="0" r="r" b="b"/>
              <a:pathLst>
                <a:path w="1129" h="443">
                  <a:moveTo>
                    <a:pt x="0" y="443"/>
                  </a:moveTo>
                  <a:lnTo>
                    <a:pt x="182" y="0"/>
                  </a:lnTo>
                  <a:lnTo>
                    <a:pt x="1129" y="289"/>
                  </a:lnTo>
                  <a:lnTo>
                    <a:pt x="1081" y="385"/>
                  </a:lnTo>
                  <a:lnTo>
                    <a:pt x="0" y="443"/>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9" name="Rectangle 11">
              <a:extLst>
                <a:ext uri="{FF2B5EF4-FFF2-40B4-BE49-F238E27FC236}">
                  <a16:creationId xmlns:a16="http://schemas.microsoft.com/office/drawing/2014/main" id="{8709ADF4-3E07-A14A-B548-10972B2BEB57}"/>
                </a:ext>
              </a:extLst>
            </p:cNvPr>
            <p:cNvSpPr>
              <a:spLocks noChangeArrowheads="1"/>
            </p:cNvSpPr>
            <p:nvPr/>
          </p:nvSpPr>
          <p:spPr bwMode="auto">
            <a:xfrm>
              <a:off x="336" y="2294"/>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Application to time</a:t>
              </a:r>
            </a:p>
          </p:txBody>
        </p:sp>
        <p:sp>
          <p:nvSpPr>
            <p:cNvPr id="89100" name="Rectangle 12">
              <a:extLst>
                <a:ext uri="{FF2B5EF4-FFF2-40B4-BE49-F238E27FC236}">
                  <a16:creationId xmlns:a16="http://schemas.microsoft.com/office/drawing/2014/main" id="{BABF5536-0400-5C4C-B7C2-C0161DAF0781}"/>
                </a:ext>
              </a:extLst>
            </p:cNvPr>
            <p:cNvSpPr>
              <a:spLocks noChangeArrowheads="1"/>
            </p:cNvSpPr>
            <p:nvPr/>
          </p:nvSpPr>
          <p:spPr bwMode="auto">
            <a:xfrm>
              <a:off x="1344" y="2208"/>
              <a:ext cx="3840" cy="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“As ‘tis from the disposition of visible and tangible objects we receive the idea of space, so from the succession of ideas and impressions we form the idea of time, nor is it possible for time alone ever to make its appearance, or be taken notice of by the mind.</a:t>
              </a:r>
            </a:p>
            <a:p>
              <a:r>
                <a:rPr lang="en-US" altLang="en-US" sz="1600"/>
                <a:t>…time cannot make its appearance to the mind either alone, or attended with a steady unchangeable object, but is always discover’d by some </a:t>
              </a:r>
              <a:r>
                <a:rPr lang="en-US" altLang="en-US" sz="1600" i="1"/>
                <a:t>perceivable</a:t>
              </a:r>
              <a:r>
                <a:rPr lang="en-US" altLang="en-US" sz="1600"/>
                <a:t> succession of changeable objects.”</a:t>
              </a:r>
            </a:p>
          </p:txBody>
        </p:sp>
        <p:sp>
          <p:nvSpPr>
            <p:cNvPr id="89101" name="Rectangle 13">
              <a:extLst>
                <a:ext uri="{FF2B5EF4-FFF2-40B4-BE49-F238E27FC236}">
                  <a16:creationId xmlns:a16="http://schemas.microsoft.com/office/drawing/2014/main" id="{3DB75B54-A829-F948-8E79-5A0E25F47227}"/>
                </a:ext>
              </a:extLst>
            </p:cNvPr>
            <p:cNvSpPr>
              <a:spLocks noChangeArrowheads="1"/>
            </p:cNvSpPr>
            <p:nvPr/>
          </p:nvSpPr>
          <p:spPr bwMode="auto">
            <a:xfrm>
              <a:off x="4080" y="3360"/>
              <a:ext cx="13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Book 1, Part II, Section III.</a:t>
              </a:r>
            </a:p>
          </p:txBody>
        </p:sp>
      </p:grpSp>
      <p:pic>
        <p:nvPicPr>
          <p:cNvPr id="89102" name="Picture 14">
            <a:extLst>
              <a:ext uri="{FF2B5EF4-FFF2-40B4-BE49-F238E27FC236}">
                <a16:creationId xmlns:a16="http://schemas.microsoft.com/office/drawing/2014/main" id="{FC0EB0FC-788D-9D48-B2EF-4B387C8B6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38" y="127000"/>
            <a:ext cx="965200" cy="12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0C8E1499-B025-F34A-9DE9-5E55958E1F1F}"/>
              </a:ext>
            </a:extLst>
          </p:cNvPr>
          <p:cNvSpPr>
            <a:spLocks noGrp="1"/>
          </p:cNvSpPr>
          <p:nvPr>
            <p:ph type="sldNum" sz="quarter" idx="12"/>
          </p:nvPr>
        </p:nvSpPr>
        <p:spPr/>
        <p:txBody>
          <a:bodyPr/>
          <a:lstStyle/>
          <a:p>
            <a:fld id="{FEDC93DB-20DC-BF4C-BD02-01D4640E3278}" type="slidenum">
              <a:rPr lang="en-US" altLang="en-US"/>
              <a:pPr/>
              <a:t>24</a:t>
            </a:fld>
            <a:endParaRPr lang="en-US" altLang="en-US"/>
          </a:p>
        </p:txBody>
      </p:sp>
      <p:sp>
        <p:nvSpPr>
          <p:cNvPr id="91138" name="Rectangle 2">
            <a:extLst>
              <a:ext uri="{FF2B5EF4-FFF2-40B4-BE49-F238E27FC236}">
                <a16:creationId xmlns:a16="http://schemas.microsoft.com/office/drawing/2014/main" id="{8C2A8F09-6C33-4F45-BFA5-0EACBC13DC98}"/>
              </a:ext>
            </a:extLst>
          </p:cNvPr>
          <p:cNvSpPr>
            <a:spLocks noGrp="1" noChangeArrowheads="1"/>
          </p:cNvSpPr>
          <p:nvPr>
            <p:ph type="title"/>
          </p:nvPr>
        </p:nvSpPr>
        <p:spPr>
          <a:xfrm>
            <a:off x="796925" y="609600"/>
            <a:ext cx="7772400" cy="457200"/>
          </a:xfrm>
        </p:spPr>
        <p:txBody>
          <a:bodyPr/>
          <a:lstStyle/>
          <a:p>
            <a:r>
              <a:rPr lang="en-US" altLang="en-US"/>
              <a:t> </a:t>
            </a:r>
          </a:p>
        </p:txBody>
      </p:sp>
      <p:grpSp>
        <p:nvGrpSpPr>
          <p:cNvPr id="91152" name="Group 16">
            <a:extLst>
              <a:ext uri="{FF2B5EF4-FFF2-40B4-BE49-F238E27FC236}">
                <a16:creationId xmlns:a16="http://schemas.microsoft.com/office/drawing/2014/main" id="{DDED7F22-415F-AA40-9D8B-F3215D3126CE}"/>
              </a:ext>
            </a:extLst>
          </p:cNvPr>
          <p:cNvGrpSpPr>
            <a:grpSpLocks/>
          </p:cNvGrpSpPr>
          <p:nvPr/>
        </p:nvGrpSpPr>
        <p:grpSpPr bwMode="auto">
          <a:xfrm>
            <a:off x="265113" y="1820863"/>
            <a:ext cx="8342312" cy="2903537"/>
            <a:chOff x="167" y="1147"/>
            <a:chExt cx="5255" cy="1829"/>
          </a:xfrm>
        </p:grpSpPr>
        <p:sp>
          <p:nvSpPr>
            <p:cNvPr id="91140" name="Freeform 4">
              <a:extLst>
                <a:ext uri="{FF2B5EF4-FFF2-40B4-BE49-F238E27FC236}">
                  <a16:creationId xmlns:a16="http://schemas.microsoft.com/office/drawing/2014/main" id="{DE5017A7-0700-4541-A222-110705A94BF4}"/>
                </a:ext>
              </a:extLst>
            </p:cNvPr>
            <p:cNvSpPr>
              <a:spLocks/>
            </p:cNvSpPr>
            <p:nvPr/>
          </p:nvSpPr>
          <p:spPr bwMode="auto">
            <a:xfrm>
              <a:off x="167" y="1147"/>
              <a:ext cx="1465" cy="682"/>
            </a:xfrm>
            <a:custGeom>
              <a:avLst/>
              <a:gdLst>
                <a:gd name="T0" fmla="*/ 0 w 1129"/>
                <a:gd name="T1" fmla="*/ 443 h 443"/>
                <a:gd name="T2" fmla="*/ 182 w 1129"/>
                <a:gd name="T3" fmla="*/ 0 h 443"/>
                <a:gd name="T4" fmla="*/ 1129 w 1129"/>
                <a:gd name="T5" fmla="*/ 289 h 443"/>
                <a:gd name="T6" fmla="*/ 1081 w 1129"/>
                <a:gd name="T7" fmla="*/ 385 h 443"/>
                <a:gd name="T8" fmla="*/ 0 w 1129"/>
                <a:gd name="T9" fmla="*/ 443 h 443"/>
              </a:gdLst>
              <a:ahLst/>
              <a:cxnLst>
                <a:cxn ang="0">
                  <a:pos x="T0" y="T1"/>
                </a:cxn>
                <a:cxn ang="0">
                  <a:pos x="T2" y="T3"/>
                </a:cxn>
                <a:cxn ang="0">
                  <a:pos x="T4" y="T5"/>
                </a:cxn>
                <a:cxn ang="0">
                  <a:pos x="T6" y="T7"/>
                </a:cxn>
                <a:cxn ang="0">
                  <a:pos x="T8" y="T9"/>
                </a:cxn>
              </a:cxnLst>
              <a:rect l="0" t="0" r="r" b="b"/>
              <a:pathLst>
                <a:path w="1129" h="443">
                  <a:moveTo>
                    <a:pt x="0" y="443"/>
                  </a:moveTo>
                  <a:lnTo>
                    <a:pt x="182" y="0"/>
                  </a:lnTo>
                  <a:lnTo>
                    <a:pt x="1129" y="289"/>
                  </a:lnTo>
                  <a:lnTo>
                    <a:pt x="1081" y="385"/>
                  </a:lnTo>
                  <a:lnTo>
                    <a:pt x="0" y="443"/>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1" name="Rectangle 5">
              <a:extLst>
                <a:ext uri="{FF2B5EF4-FFF2-40B4-BE49-F238E27FC236}">
                  <a16:creationId xmlns:a16="http://schemas.microsoft.com/office/drawing/2014/main" id="{60089C82-42E7-694A-BF75-C5BDA31E8445}"/>
                </a:ext>
              </a:extLst>
            </p:cNvPr>
            <p:cNvSpPr>
              <a:spLocks noChangeArrowheads="1"/>
            </p:cNvSpPr>
            <p:nvPr/>
          </p:nvSpPr>
          <p:spPr bwMode="auto">
            <a:xfrm>
              <a:off x="223" y="1152"/>
              <a:ext cx="1121"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Inapplicability of concept without corresponding experience</a:t>
              </a:r>
            </a:p>
          </p:txBody>
        </p:sp>
        <p:sp>
          <p:nvSpPr>
            <p:cNvPr id="91142" name="Rectangle 6">
              <a:extLst>
                <a:ext uri="{FF2B5EF4-FFF2-40B4-BE49-F238E27FC236}">
                  <a16:creationId xmlns:a16="http://schemas.microsoft.com/office/drawing/2014/main" id="{A36ADE2A-A727-C24F-ABE6-B0059588B610}"/>
                </a:ext>
              </a:extLst>
            </p:cNvPr>
            <p:cNvSpPr>
              <a:spLocks noChangeArrowheads="1"/>
            </p:cNvSpPr>
            <p:nvPr/>
          </p:nvSpPr>
          <p:spPr bwMode="auto">
            <a:xfrm>
              <a:off x="1536" y="1198"/>
              <a:ext cx="3696" cy="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“I know there are some who pretend, that the idea of duration is applicable in a proper sense to objects, which are perfectly unchangeable…But to be convinced of its falsehood we need but reflect on the foregoing conclusion, that the idea of duration is always deriv’d from a succession of changeable objects, and can never be convey’d to the mind by any thing stedfast and unchangeable…</a:t>
              </a:r>
            </a:p>
            <a:p>
              <a:r>
                <a:rPr lang="en-US" altLang="en-US" sz="1800"/>
                <a:t>…Ideas always represent the objects or impressions from which they are deriv’d, and can never without a fiction represent or be appl’d to any other…”</a:t>
              </a:r>
            </a:p>
          </p:txBody>
        </p:sp>
        <p:sp>
          <p:nvSpPr>
            <p:cNvPr id="91143" name="Rectangle 7">
              <a:extLst>
                <a:ext uri="{FF2B5EF4-FFF2-40B4-BE49-F238E27FC236}">
                  <a16:creationId xmlns:a16="http://schemas.microsoft.com/office/drawing/2014/main" id="{CB260296-0620-214D-9C5C-CE0AAFA3B4AF}"/>
                </a:ext>
              </a:extLst>
            </p:cNvPr>
            <p:cNvSpPr>
              <a:spLocks noChangeArrowheads="1"/>
            </p:cNvSpPr>
            <p:nvPr/>
          </p:nvSpPr>
          <p:spPr bwMode="auto">
            <a:xfrm>
              <a:off x="4080" y="2784"/>
              <a:ext cx="13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Book 1, Part II, Section III.</a:t>
              </a:r>
            </a:p>
          </p:txBody>
        </p:sp>
      </p:grpSp>
      <p:grpSp>
        <p:nvGrpSpPr>
          <p:cNvPr id="91151" name="Group 15">
            <a:extLst>
              <a:ext uri="{FF2B5EF4-FFF2-40B4-BE49-F238E27FC236}">
                <a16:creationId xmlns:a16="http://schemas.microsoft.com/office/drawing/2014/main" id="{FA5CD01F-36DD-AB4E-BB4D-AEC9BD496D71}"/>
              </a:ext>
            </a:extLst>
          </p:cNvPr>
          <p:cNvGrpSpPr>
            <a:grpSpLocks/>
          </p:cNvGrpSpPr>
          <p:nvPr/>
        </p:nvGrpSpPr>
        <p:grpSpPr bwMode="auto">
          <a:xfrm>
            <a:off x="87313" y="4953000"/>
            <a:ext cx="7837487" cy="1219200"/>
            <a:chOff x="55" y="3120"/>
            <a:chExt cx="4937" cy="768"/>
          </a:xfrm>
        </p:grpSpPr>
        <p:sp>
          <p:nvSpPr>
            <p:cNvPr id="91145" name="Freeform 9">
              <a:extLst>
                <a:ext uri="{FF2B5EF4-FFF2-40B4-BE49-F238E27FC236}">
                  <a16:creationId xmlns:a16="http://schemas.microsoft.com/office/drawing/2014/main" id="{1E84A9C8-9C02-D145-907B-A10307667AC5}"/>
                </a:ext>
              </a:extLst>
            </p:cNvPr>
            <p:cNvSpPr>
              <a:spLocks/>
            </p:cNvSpPr>
            <p:nvPr/>
          </p:nvSpPr>
          <p:spPr bwMode="auto">
            <a:xfrm>
              <a:off x="311" y="3120"/>
              <a:ext cx="1465" cy="682"/>
            </a:xfrm>
            <a:custGeom>
              <a:avLst/>
              <a:gdLst>
                <a:gd name="T0" fmla="*/ 0 w 1129"/>
                <a:gd name="T1" fmla="*/ 443 h 443"/>
                <a:gd name="T2" fmla="*/ 182 w 1129"/>
                <a:gd name="T3" fmla="*/ 0 h 443"/>
                <a:gd name="T4" fmla="*/ 1129 w 1129"/>
                <a:gd name="T5" fmla="*/ 289 h 443"/>
                <a:gd name="T6" fmla="*/ 1081 w 1129"/>
                <a:gd name="T7" fmla="*/ 385 h 443"/>
                <a:gd name="T8" fmla="*/ 0 w 1129"/>
                <a:gd name="T9" fmla="*/ 443 h 443"/>
              </a:gdLst>
              <a:ahLst/>
              <a:cxnLst>
                <a:cxn ang="0">
                  <a:pos x="T0" y="T1"/>
                </a:cxn>
                <a:cxn ang="0">
                  <a:pos x="T2" y="T3"/>
                </a:cxn>
                <a:cxn ang="0">
                  <a:pos x="T4" y="T5"/>
                </a:cxn>
                <a:cxn ang="0">
                  <a:pos x="T6" y="T7"/>
                </a:cxn>
                <a:cxn ang="0">
                  <a:pos x="T8" y="T9"/>
                </a:cxn>
              </a:cxnLst>
              <a:rect l="0" t="0" r="r" b="b"/>
              <a:pathLst>
                <a:path w="1129" h="443">
                  <a:moveTo>
                    <a:pt x="0" y="443"/>
                  </a:moveTo>
                  <a:lnTo>
                    <a:pt x="182" y="0"/>
                  </a:lnTo>
                  <a:lnTo>
                    <a:pt x="1129" y="289"/>
                  </a:lnTo>
                  <a:lnTo>
                    <a:pt x="1081" y="385"/>
                  </a:lnTo>
                  <a:lnTo>
                    <a:pt x="0" y="443"/>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6" name="Rectangle 10">
              <a:extLst>
                <a:ext uri="{FF2B5EF4-FFF2-40B4-BE49-F238E27FC236}">
                  <a16:creationId xmlns:a16="http://schemas.microsoft.com/office/drawing/2014/main" id="{959F41DC-3469-6846-A68F-618258D16D99}"/>
                </a:ext>
              </a:extLst>
            </p:cNvPr>
            <p:cNvSpPr>
              <a:spLocks noChangeArrowheads="1"/>
            </p:cNvSpPr>
            <p:nvPr/>
          </p:nvSpPr>
          <p:spPr bwMode="auto">
            <a:xfrm>
              <a:off x="1536" y="3186"/>
              <a:ext cx="3456"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We have no idea of </a:t>
              </a:r>
              <a:r>
                <a:rPr lang="en-US" altLang="en-US" sz="1800"/>
                <a:t>substance</a:t>
              </a:r>
              <a:r>
                <a:rPr lang="en-US" altLang="en-US" sz="1600"/>
                <a:t> beyond the collection of particular qualities. We have no idea of </a:t>
              </a:r>
              <a:r>
                <a:rPr lang="en-US" altLang="en-US" sz="1800"/>
                <a:t>causation</a:t>
              </a:r>
              <a:r>
                <a:rPr lang="en-US" altLang="en-US" sz="1600"/>
                <a:t> beyond contiguity and succession--no necessary connection.</a:t>
              </a:r>
            </a:p>
          </p:txBody>
        </p:sp>
        <p:sp>
          <p:nvSpPr>
            <p:cNvPr id="91147" name="Rectangle 11">
              <a:extLst>
                <a:ext uri="{FF2B5EF4-FFF2-40B4-BE49-F238E27FC236}">
                  <a16:creationId xmlns:a16="http://schemas.microsoft.com/office/drawing/2014/main" id="{10972A01-E657-4847-8AF4-2C6B84E3DB72}"/>
                </a:ext>
              </a:extLst>
            </p:cNvPr>
            <p:cNvSpPr>
              <a:spLocks noChangeArrowheads="1"/>
            </p:cNvSpPr>
            <p:nvPr/>
          </p:nvSpPr>
          <p:spPr bwMode="auto">
            <a:xfrm>
              <a:off x="55" y="3138"/>
              <a:ext cx="1289"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This mode of analysis is applied throughout the </a:t>
              </a:r>
              <a:r>
                <a:rPr lang="en-US" altLang="en-US" sz="1800" i="1"/>
                <a:t>Treatise</a:t>
              </a:r>
              <a:r>
                <a:rPr lang="en-US" altLang="en-US" sz="1800"/>
                <a:t>.</a:t>
              </a:r>
            </a:p>
          </p:txBody>
        </p:sp>
      </p:grpSp>
      <p:sp>
        <p:nvSpPr>
          <p:cNvPr id="91148" name="Freeform 12">
            <a:extLst>
              <a:ext uri="{FF2B5EF4-FFF2-40B4-BE49-F238E27FC236}">
                <a16:creationId xmlns:a16="http://schemas.microsoft.com/office/drawing/2014/main" id="{99CAA242-BB46-7F4F-85D7-B32A31C6F9EC}"/>
              </a:ext>
            </a:extLst>
          </p:cNvPr>
          <p:cNvSpPr>
            <a:spLocks/>
          </p:cNvSpPr>
          <p:nvPr/>
        </p:nvSpPr>
        <p:spPr bwMode="auto">
          <a:xfrm>
            <a:off x="415925" y="423863"/>
            <a:ext cx="7696200" cy="1100137"/>
          </a:xfrm>
          <a:custGeom>
            <a:avLst/>
            <a:gdLst>
              <a:gd name="T0" fmla="*/ 4567 w 4567"/>
              <a:gd name="T1" fmla="*/ 0 h 795"/>
              <a:gd name="T2" fmla="*/ 102 w 4567"/>
              <a:gd name="T3" fmla="*/ 38 h 795"/>
              <a:gd name="T4" fmla="*/ 0 w 4567"/>
              <a:gd name="T5" fmla="*/ 402 h 795"/>
              <a:gd name="T6" fmla="*/ 4211 w 4567"/>
              <a:gd name="T7" fmla="*/ 795 h 795"/>
              <a:gd name="T8" fmla="*/ 4567 w 4567"/>
              <a:gd name="T9" fmla="*/ 0 h 795"/>
            </a:gdLst>
            <a:ahLst/>
            <a:cxnLst>
              <a:cxn ang="0">
                <a:pos x="T0" y="T1"/>
              </a:cxn>
              <a:cxn ang="0">
                <a:pos x="T2" y="T3"/>
              </a:cxn>
              <a:cxn ang="0">
                <a:pos x="T4" y="T5"/>
              </a:cxn>
              <a:cxn ang="0">
                <a:pos x="T6" y="T7"/>
              </a:cxn>
              <a:cxn ang="0">
                <a:pos x="T8" y="T9"/>
              </a:cxn>
            </a:cxnLst>
            <a:rect l="0" t="0" r="r" b="b"/>
            <a:pathLst>
              <a:path w="4567" h="795">
                <a:moveTo>
                  <a:pt x="4567" y="0"/>
                </a:moveTo>
                <a:lnTo>
                  <a:pt x="102" y="38"/>
                </a:lnTo>
                <a:lnTo>
                  <a:pt x="0" y="402"/>
                </a:lnTo>
                <a:lnTo>
                  <a:pt x="4211" y="795"/>
                </a:lnTo>
                <a:lnTo>
                  <a:pt x="4567" y="0"/>
                </a:lnTo>
                <a:close/>
              </a:path>
            </a:pathLst>
          </a:custGeom>
          <a:solidFill>
            <a:srgbClr val="C8DCFF"/>
          </a:solidFill>
          <a:ln>
            <a:noFill/>
          </a:ln>
          <a:effectLst/>
        </p:spPr>
        <p:txBody>
          <a:bodyPr wrap="none" anchor="ctr"/>
          <a:lstStyle/>
          <a:p>
            <a:endParaRPr lang="en-US"/>
          </a:p>
        </p:txBody>
      </p:sp>
      <p:sp>
        <p:nvSpPr>
          <p:cNvPr id="91149" name="Rectangle 13">
            <a:extLst>
              <a:ext uri="{FF2B5EF4-FFF2-40B4-BE49-F238E27FC236}">
                <a16:creationId xmlns:a16="http://schemas.microsoft.com/office/drawing/2014/main" id="{2932337A-84BE-354D-9090-1478BE90C77E}"/>
              </a:ext>
            </a:extLst>
          </p:cNvPr>
          <p:cNvSpPr>
            <a:spLocks noChangeArrowheads="1"/>
          </p:cNvSpPr>
          <p:nvPr/>
        </p:nvSpPr>
        <p:spPr bwMode="auto">
          <a:xfrm>
            <a:off x="796925" y="609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pitchFamily="2" charset="0"/>
              </a:defRPr>
            </a:lvl1pPr>
            <a:lvl2pPr>
              <a:defRPr sz="2400">
                <a:solidFill>
                  <a:schemeClr val="tx2"/>
                </a:solidFill>
                <a:latin typeface="Times" pitchFamily="2" charset="0"/>
              </a:defRPr>
            </a:lvl2pPr>
            <a:lvl3pPr>
              <a:defRPr sz="2400">
                <a:solidFill>
                  <a:schemeClr val="tx2"/>
                </a:solidFill>
                <a:latin typeface="Times" pitchFamily="2" charset="0"/>
              </a:defRPr>
            </a:lvl3pPr>
            <a:lvl4pPr>
              <a:defRPr sz="2400">
                <a:solidFill>
                  <a:schemeClr val="tx2"/>
                </a:solidFill>
                <a:latin typeface="Times" pitchFamily="2" charset="0"/>
              </a:defRPr>
            </a:lvl4pPr>
            <a:lvl5pPr>
              <a:defRPr sz="2400">
                <a:solidFill>
                  <a:schemeClr val="tx2"/>
                </a:solidFill>
                <a:latin typeface="Times" pitchFamily="2" charset="0"/>
              </a:defRPr>
            </a:lvl5pPr>
            <a:lvl6pPr marL="457200" fontAlgn="base">
              <a:spcBef>
                <a:spcPct val="0"/>
              </a:spcBef>
              <a:spcAft>
                <a:spcPct val="0"/>
              </a:spcAft>
              <a:defRPr sz="2400">
                <a:solidFill>
                  <a:schemeClr val="tx2"/>
                </a:solidFill>
                <a:latin typeface="Times" pitchFamily="2" charset="0"/>
              </a:defRPr>
            </a:lvl6pPr>
            <a:lvl7pPr marL="914400" fontAlgn="base">
              <a:spcBef>
                <a:spcPct val="0"/>
              </a:spcBef>
              <a:spcAft>
                <a:spcPct val="0"/>
              </a:spcAft>
              <a:defRPr sz="2400">
                <a:solidFill>
                  <a:schemeClr val="tx2"/>
                </a:solidFill>
                <a:latin typeface="Times" pitchFamily="2" charset="0"/>
              </a:defRPr>
            </a:lvl7pPr>
            <a:lvl8pPr marL="1371600" fontAlgn="base">
              <a:spcBef>
                <a:spcPct val="0"/>
              </a:spcBef>
              <a:spcAft>
                <a:spcPct val="0"/>
              </a:spcAft>
              <a:defRPr sz="2400">
                <a:solidFill>
                  <a:schemeClr val="tx2"/>
                </a:solidFill>
                <a:latin typeface="Times" pitchFamily="2" charset="0"/>
              </a:defRPr>
            </a:lvl8pPr>
            <a:lvl9pPr marL="1828800" fontAlgn="base">
              <a:spcBef>
                <a:spcPct val="0"/>
              </a:spcBef>
              <a:spcAft>
                <a:spcPct val="0"/>
              </a:spcAft>
              <a:defRPr sz="2400">
                <a:solidFill>
                  <a:schemeClr val="tx2"/>
                </a:solidFill>
                <a:latin typeface="Times" pitchFamily="2" charset="0"/>
              </a:defRPr>
            </a:lvl9pPr>
          </a:lstStyle>
          <a:p>
            <a:pPr eaLnBrk="1" hangingPunct="1"/>
            <a:r>
              <a:rPr lang="en-US" altLang="en-US" sz="3200"/>
              <a:t>David Hume,</a:t>
            </a:r>
            <a:r>
              <a:rPr lang="en-US" altLang="en-US"/>
              <a:t> </a:t>
            </a:r>
            <a:r>
              <a:rPr lang="en-US" altLang="en-US" i="1"/>
              <a:t>A Treatise of Human Nature</a:t>
            </a:r>
            <a:endParaRPr lang="en-US" altLang="en-US"/>
          </a:p>
        </p:txBody>
      </p:sp>
      <p:pic>
        <p:nvPicPr>
          <p:cNvPr id="91150" name="Picture 14">
            <a:extLst>
              <a:ext uri="{FF2B5EF4-FFF2-40B4-BE49-F238E27FC236}">
                <a16:creationId xmlns:a16="http://schemas.microsoft.com/office/drawing/2014/main" id="{E1EB2038-E712-E347-8E77-5034BFC27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925" y="152400"/>
            <a:ext cx="965200" cy="12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798999F9-A5F6-A744-9859-DDAE44AEF2E4}"/>
              </a:ext>
            </a:extLst>
          </p:cNvPr>
          <p:cNvSpPr>
            <a:spLocks noGrp="1"/>
          </p:cNvSpPr>
          <p:nvPr>
            <p:ph type="sldNum" sz="quarter" idx="12"/>
          </p:nvPr>
        </p:nvSpPr>
        <p:spPr/>
        <p:txBody>
          <a:bodyPr/>
          <a:lstStyle/>
          <a:p>
            <a:fld id="{B77FD09B-C9CF-054A-AED2-401FBEEB4A05}" type="slidenum">
              <a:rPr lang="en-US" altLang="en-US"/>
              <a:pPr/>
              <a:t>25</a:t>
            </a:fld>
            <a:endParaRPr lang="en-US" altLang="en-US"/>
          </a:p>
        </p:txBody>
      </p:sp>
      <p:sp>
        <p:nvSpPr>
          <p:cNvPr id="154633" name="Freeform 9">
            <a:extLst>
              <a:ext uri="{FF2B5EF4-FFF2-40B4-BE49-F238E27FC236}">
                <a16:creationId xmlns:a16="http://schemas.microsoft.com/office/drawing/2014/main" id="{DCC75E79-620E-1A4E-A1EF-C49B93938B62}"/>
              </a:ext>
            </a:extLst>
          </p:cNvPr>
          <p:cNvSpPr>
            <a:spLocks/>
          </p:cNvSpPr>
          <p:nvPr/>
        </p:nvSpPr>
        <p:spPr bwMode="auto">
          <a:xfrm>
            <a:off x="5689600" y="3919538"/>
            <a:ext cx="2100263" cy="246062"/>
          </a:xfrm>
          <a:custGeom>
            <a:avLst/>
            <a:gdLst>
              <a:gd name="T0" fmla="*/ 187 w 1323"/>
              <a:gd name="T1" fmla="*/ 0 h 155"/>
              <a:gd name="T2" fmla="*/ 1307 w 1323"/>
              <a:gd name="T3" fmla="*/ 48 h 155"/>
              <a:gd name="T4" fmla="*/ 1323 w 1323"/>
              <a:gd name="T5" fmla="*/ 155 h 155"/>
              <a:gd name="T6" fmla="*/ 0 w 1323"/>
              <a:gd name="T7" fmla="*/ 123 h 155"/>
              <a:gd name="T8" fmla="*/ 187 w 1323"/>
              <a:gd name="T9" fmla="*/ 0 h 155"/>
            </a:gdLst>
            <a:ahLst/>
            <a:cxnLst>
              <a:cxn ang="0">
                <a:pos x="T0" y="T1"/>
              </a:cxn>
              <a:cxn ang="0">
                <a:pos x="T2" y="T3"/>
              </a:cxn>
              <a:cxn ang="0">
                <a:pos x="T4" y="T5"/>
              </a:cxn>
              <a:cxn ang="0">
                <a:pos x="T6" y="T7"/>
              </a:cxn>
              <a:cxn ang="0">
                <a:pos x="T8" y="T9"/>
              </a:cxn>
            </a:cxnLst>
            <a:rect l="0" t="0" r="r" b="b"/>
            <a:pathLst>
              <a:path w="1323" h="155">
                <a:moveTo>
                  <a:pt x="187" y="0"/>
                </a:moveTo>
                <a:lnTo>
                  <a:pt x="1307" y="48"/>
                </a:lnTo>
                <a:lnTo>
                  <a:pt x="1323" y="155"/>
                </a:lnTo>
                <a:lnTo>
                  <a:pt x="0" y="123"/>
                </a:lnTo>
                <a:lnTo>
                  <a:pt x="187" y="0"/>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0" name="Freeform 6">
            <a:extLst>
              <a:ext uri="{FF2B5EF4-FFF2-40B4-BE49-F238E27FC236}">
                <a16:creationId xmlns:a16="http://schemas.microsoft.com/office/drawing/2014/main" id="{7B12CA58-A221-CB4C-B9CE-97F27F09BDCD}"/>
              </a:ext>
            </a:extLst>
          </p:cNvPr>
          <p:cNvSpPr>
            <a:spLocks/>
          </p:cNvSpPr>
          <p:nvPr/>
        </p:nvSpPr>
        <p:spPr bwMode="auto">
          <a:xfrm>
            <a:off x="787400" y="515938"/>
            <a:ext cx="7383463" cy="558800"/>
          </a:xfrm>
          <a:custGeom>
            <a:avLst/>
            <a:gdLst>
              <a:gd name="T0" fmla="*/ 229 w 4651"/>
              <a:gd name="T1" fmla="*/ 0 h 352"/>
              <a:gd name="T2" fmla="*/ 4603 w 4651"/>
              <a:gd name="T3" fmla="*/ 155 h 352"/>
              <a:gd name="T4" fmla="*/ 4651 w 4651"/>
              <a:gd name="T5" fmla="*/ 224 h 352"/>
              <a:gd name="T6" fmla="*/ 0 w 4651"/>
              <a:gd name="T7" fmla="*/ 352 h 352"/>
              <a:gd name="T8" fmla="*/ 229 w 4651"/>
              <a:gd name="T9" fmla="*/ 0 h 352"/>
            </a:gdLst>
            <a:ahLst/>
            <a:cxnLst>
              <a:cxn ang="0">
                <a:pos x="T0" y="T1"/>
              </a:cxn>
              <a:cxn ang="0">
                <a:pos x="T2" y="T3"/>
              </a:cxn>
              <a:cxn ang="0">
                <a:pos x="T4" y="T5"/>
              </a:cxn>
              <a:cxn ang="0">
                <a:pos x="T6" y="T7"/>
              </a:cxn>
              <a:cxn ang="0">
                <a:pos x="T8" y="T9"/>
              </a:cxn>
            </a:cxnLst>
            <a:rect l="0" t="0" r="r" b="b"/>
            <a:pathLst>
              <a:path w="4651" h="352">
                <a:moveTo>
                  <a:pt x="229" y="0"/>
                </a:moveTo>
                <a:lnTo>
                  <a:pt x="4603" y="155"/>
                </a:lnTo>
                <a:lnTo>
                  <a:pt x="4651" y="224"/>
                </a:lnTo>
                <a:lnTo>
                  <a:pt x="0" y="352"/>
                </a:lnTo>
                <a:lnTo>
                  <a:pt x="229" y="0"/>
                </a:lnTo>
                <a:close/>
              </a:path>
            </a:pathLst>
          </a:custGeom>
          <a:solidFill>
            <a:srgbClr val="C8DCFF"/>
          </a:solidFill>
          <a:ln>
            <a:noFill/>
          </a:ln>
          <a:effectLst/>
        </p:spPr>
        <p:txBody>
          <a:bodyPr wrap="none" anchor="ctr"/>
          <a:lstStyle/>
          <a:p>
            <a:endParaRPr lang="en-US"/>
          </a:p>
        </p:txBody>
      </p:sp>
      <p:sp>
        <p:nvSpPr>
          <p:cNvPr id="154626" name="Rectangle 2">
            <a:extLst>
              <a:ext uri="{FF2B5EF4-FFF2-40B4-BE49-F238E27FC236}">
                <a16:creationId xmlns:a16="http://schemas.microsoft.com/office/drawing/2014/main" id="{BEAD00F2-9B5B-D54B-A137-2779F3642FD6}"/>
              </a:ext>
            </a:extLst>
          </p:cNvPr>
          <p:cNvSpPr>
            <a:spLocks noGrp="1" noChangeArrowheads="1"/>
          </p:cNvSpPr>
          <p:nvPr>
            <p:ph type="title"/>
          </p:nvPr>
        </p:nvSpPr>
        <p:spPr/>
        <p:txBody>
          <a:bodyPr/>
          <a:lstStyle/>
          <a:p>
            <a:r>
              <a:rPr lang="en-US" altLang="en-US" sz="3600"/>
              <a:t>“Olympia Academy”</a:t>
            </a:r>
            <a:r>
              <a:rPr lang="en-US" altLang="en-US"/>
              <a:t> </a:t>
            </a:r>
            <a:r>
              <a:rPr lang="en-US" altLang="en-US" sz="2000"/>
              <a:t>1902+</a:t>
            </a:r>
            <a:endParaRPr lang="en-US" altLang="en-US"/>
          </a:p>
        </p:txBody>
      </p:sp>
      <p:pic>
        <p:nvPicPr>
          <p:cNvPr id="154627" name="Picture 3">
            <a:extLst>
              <a:ext uri="{FF2B5EF4-FFF2-40B4-BE49-F238E27FC236}">
                <a16:creationId xmlns:a16="http://schemas.microsoft.com/office/drawing/2014/main" id="{8229ACAA-1207-8C46-97F7-3AFCEA892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508125"/>
            <a:ext cx="4489450" cy="2892425"/>
          </a:xfrm>
          <a:prstGeom prst="rect">
            <a:avLst/>
          </a:prstGeom>
          <a:noFill/>
          <a:extLst>
            <a:ext uri="{909E8E84-426E-40DD-AFC4-6F175D3DCCD1}">
              <a14:hiddenFill xmlns:a14="http://schemas.microsoft.com/office/drawing/2010/main">
                <a:solidFill>
                  <a:srgbClr val="FFFFFF"/>
                </a:solidFill>
              </a14:hiddenFill>
            </a:ext>
          </a:extLst>
        </p:spPr>
      </p:pic>
      <p:sp>
        <p:nvSpPr>
          <p:cNvPr id="154628" name="Rectangle 4">
            <a:extLst>
              <a:ext uri="{FF2B5EF4-FFF2-40B4-BE49-F238E27FC236}">
                <a16:creationId xmlns:a16="http://schemas.microsoft.com/office/drawing/2014/main" id="{442618ED-72EB-2744-A1B0-20591E5F7031}"/>
              </a:ext>
            </a:extLst>
          </p:cNvPr>
          <p:cNvSpPr>
            <a:spLocks noChangeArrowheads="1"/>
          </p:cNvSpPr>
          <p:nvPr/>
        </p:nvSpPr>
        <p:spPr bwMode="auto">
          <a:xfrm>
            <a:off x="171450" y="2147888"/>
            <a:ext cx="935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t>Conrad Habicht</a:t>
            </a:r>
            <a:endParaRPr lang="en-US" altLang="en-US" sz="1800"/>
          </a:p>
        </p:txBody>
      </p:sp>
      <p:sp>
        <p:nvSpPr>
          <p:cNvPr id="154629" name="Rectangle 5">
            <a:extLst>
              <a:ext uri="{FF2B5EF4-FFF2-40B4-BE49-F238E27FC236}">
                <a16:creationId xmlns:a16="http://schemas.microsoft.com/office/drawing/2014/main" id="{7DCF6F1C-06C1-DA41-8E06-3DE8B2C7075F}"/>
              </a:ext>
            </a:extLst>
          </p:cNvPr>
          <p:cNvSpPr>
            <a:spLocks noChangeArrowheads="1"/>
          </p:cNvSpPr>
          <p:nvPr/>
        </p:nvSpPr>
        <p:spPr bwMode="auto">
          <a:xfrm>
            <a:off x="5589588" y="1287463"/>
            <a:ext cx="2967037" cy="35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“Together we read, after Pearson, Mach’s </a:t>
            </a:r>
            <a:r>
              <a:rPr lang="en-US" altLang="en-US" sz="1600" i="1"/>
              <a:t>Analysis of Sensations</a:t>
            </a:r>
            <a:r>
              <a:rPr lang="en-US" altLang="en-US" sz="1600"/>
              <a:t> and </a:t>
            </a:r>
            <a:r>
              <a:rPr lang="en-US" altLang="en-US" sz="1600" i="1"/>
              <a:t>Mechanics</a:t>
            </a:r>
            <a:r>
              <a:rPr lang="en-US" altLang="en-US" sz="1600"/>
              <a:t>, Mill’s </a:t>
            </a:r>
            <a:r>
              <a:rPr lang="en-US" altLang="en-US" sz="1600" i="1"/>
              <a:t>Logic</a:t>
            </a:r>
            <a:r>
              <a:rPr lang="en-US" altLang="en-US" sz="1600"/>
              <a:t>, Hume’s </a:t>
            </a:r>
            <a:r>
              <a:rPr lang="en-US" altLang="en-US" sz="1600" i="1"/>
              <a:t>Treatise on Human Nature</a:t>
            </a:r>
            <a:r>
              <a:rPr lang="en-US" altLang="en-US" sz="1600"/>
              <a:t> (sic), … [much more]…</a:t>
            </a:r>
            <a:endParaRPr lang="en-US" altLang="en-US" sz="1800"/>
          </a:p>
          <a:p>
            <a:endParaRPr lang="en-US" altLang="en-US" sz="1800"/>
          </a:p>
          <a:p>
            <a:r>
              <a:rPr lang="en-US" altLang="en-US" sz="1800"/>
              <a:t>We devoted weeks to the discussion of David Hume’s eminently penetrating criticism of conceptions of substance and causality.”</a:t>
            </a:r>
          </a:p>
          <a:p>
            <a:endParaRPr lang="en-US" altLang="en-US" sz="1800"/>
          </a:p>
          <a:p>
            <a:r>
              <a:rPr lang="en-US" altLang="en-US" sz="1000"/>
              <a:t>Solovine, “Introduction” to Albert Einstein, Letters to Solovine: 1906-1955. New York Citadel, 1993.</a:t>
            </a:r>
            <a:endParaRPr lang="en-US" altLang="en-US" sz="1800"/>
          </a:p>
        </p:txBody>
      </p:sp>
      <p:sp>
        <p:nvSpPr>
          <p:cNvPr id="154631" name="Rectangle 7">
            <a:extLst>
              <a:ext uri="{FF2B5EF4-FFF2-40B4-BE49-F238E27FC236}">
                <a16:creationId xmlns:a16="http://schemas.microsoft.com/office/drawing/2014/main" id="{702AC589-E0D5-F94A-9AB6-E7B5431F26E2}"/>
              </a:ext>
            </a:extLst>
          </p:cNvPr>
          <p:cNvSpPr>
            <a:spLocks noChangeArrowheads="1"/>
          </p:cNvSpPr>
          <p:nvPr/>
        </p:nvSpPr>
        <p:spPr bwMode="auto">
          <a:xfrm>
            <a:off x="1500188" y="1530350"/>
            <a:ext cx="981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t>Maurice Solovine</a:t>
            </a:r>
          </a:p>
        </p:txBody>
      </p:sp>
      <p:sp>
        <p:nvSpPr>
          <p:cNvPr id="154632" name="Rectangle 8">
            <a:extLst>
              <a:ext uri="{FF2B5EF4-FFF2-40B4-BE49-F238E27FC236}">
                <a16:creationId xmlns:a16="http://schemas.microsoft.com/office/drawing/2014/main" id="{D405251A-8F93-5648-B61F-04D745AF215E}"/>
              </a:ext>
            </a:extLst>
          </p:cNvPr>
          <p:cNvSpPr>
            <a:spLocks noChangeArrowheads="1"/>
          </p:cNvSpPr>
          <p:nvPr/>
        </p:nvSpPr>
        <p:spPr bwMode="auto">
          <a:xfrm>
            <a:off x="4159250" y="1995488"/>
            <a:ext cx="9636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Albert Einstein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A19D6E7-CBF7-2B49-AA04-4E1C17EAC3B1}"/>
              </a:ext>
            </a:extLst>
          </p:cNvPr>
          <p:cNvSpPr>
            <a:spLocks noGrp="1"/>
          </p:cNvSpPr>
          <p:nvPr>
            <p:ph type="sldNum" sz="quarter" idx="12"/>
          </p:nvPr>
        </p:nvSpPr>
        <p:spPr/>
        <p:txBody>
          <a:bodyPr/>
          <a:lstStyle/>
          <a:p>
            <a:fld id="{70FD966B-A222-2547-A74E-FBB91C84DA7C}" type="slidenum">
              <a:rPr lang="en-US" altLang="en-US"/>
              <a:pPr/>
              <a:t>26</a:t>
            </a:fld>
            <a:endParaRPr lang="en-US" altLang="en-US"/>
          </a:p>
        </p:txBody>
      </p:sp>
      <p:sp>
        <p:nvSpPr>
          <p:cNvPr id="156674" name="Freeform 2">
            <a:extLst>
              <a:ext uri="{FF2B5EF4-FFF2-40B4-BE49-F238E27FC236}">
                <a16:creationId xmlns:a16="http://schemas.microsoft.com/office/drawing/2014/main" id="{BED8B41A-E312-1A4D-AA3E-A690A1055310}"/>
              </a:ext>
            </a:extLst>
          </p:cNvPr>
          <p:cNvSpPr>
            <a:spLocks/>
          </p:cNvSpPr>
          <p:nvPr/>
        </p:nvSpPr>
        <p:spPr bwMode="auto">
          <a:xfrm>
            <a:off x="3554413" y="520700"/>
            <a:ext cx="4864100" cy="5105400"/>
          </a:xfrm>
          <a:custGeom>
            <a:avLst/>
            <a:gdLst>
              <a:gd name="T0" fmla="*/ 0 w 3064"/>
              <a:gd name="T1" fmla="*/ 584 h 3216"/>
              <a:gd name="T2" fmla="*/ 2520 w 3064"/>
              <a:gd name="T3" fmla="*/ 0 h 3216"/>
              <a:gd name="T4" fmla="*/ 3064 w 3064"/>
              <a:gd name="T5" fmla="*/ 2856 h 3216"/>
              <a:gd name="T6" fmla="*/ 1112 w 3064"/>
              <a:gd name="T7" fmla="*/ 3216 h 3216"/>
              <a:gd name="T8" fmla="*/ 0 w 3064"/>
              <a:gd name="T9" fmla="*/ 584 h 3216"/>
            </a:gdLst>
            <a:ahLst/>
            <a:cxnLst>
              <a:cxn ang="0">
                <a:pos x="T0" y="T1"/>
              </a:cxn>
              <a:cxn ang="0">
                <a:pos x="T2" y="T3"/>
              </a:cxn>
              <a:cxn ang="0">
                <a:pos x="T4" y="T5"/>
              </a:cxn>
              <a:cxn ang="0">
                <a:pos x="T6" y="T7"/>
              </a:cxn>
              <a:cxn ang="0">
                <a:pos x="T8" y="T9"/>
              </a:cxn>
            </a:cxnLst>
            <a:rect l="0" t="0" r="r" b="b"/>
            <a:pathLst>
              <a:path w="3064" h="3216">
                <a:moveTo>
                  <a:pt x="0" y="584"/>
                </a:moveTo>
                <a:lnTo>
                  <a:pt x="2520" y="0"/>
                </a:lnTo>
                <a:lnTo>
                  <a:pt x="3064" y="2856"/>
                </a:lnTo>
                <a:lnTo>
                  <a:pt x="1112" y="3216"/>
                </a:lnTo>
                <a:lnTo>
                  <a:pt x="0" y="584"/>
                </a:lnTo>
                <a:close/>
              </a:path>
            </a:pathLst>
          </a:custGeom>
          <a:solidFill>
            <a:srgbClr val="C8DCFF"/>
          </a:solidFill>
          <a:ln>
            <a:noFill/>
          </a:ln>
          <a:effectLst/>
        </p:spPr>
        <p:txBody>
          <a:bodyPr wrap="none" anchor="ctr"/>
          <a:lstStyle/>
          <a:p>
            <a:endParaRPr lang="en-US"/>
          </a:p>
        </p:txBody>
      </p:sp>
      <p:sp>
        <p:nvSpPr>
          <p:cNvPr id="156675" name="Rectangle 3">
            <a:extLst>
              <a:ext uri="{FF2B5EF4-FFF2-40B4-BE49-F238E27FC236}">
                <a16:creationId xmlns:a16="http://schemas.microsoft.com/office/drawing/2014/main" id="{8A4DE6AC-62A3-AB4C-BD75-63464A671AE4}"/>
              </a:ext>
            </a:extLst>
          </p:cNvPr>
          <p:cNvSpPr>
            <a:spLocks noGrp="1" noChangeArrowheads="1"/>
          </p:cNvSpPr>
          <p:nvPr>
            <p:ph type="title" idx="4294967295"/>
          </p:nvPr>
        </p:nvSpPr>
        <p:spPr>
          <a:xfrm>
            <a:off x="1741714" y="2027238"/>
            <a:ext cx="4833711" cy="2265362"/>
          </a:xfrm>
        </p:spPr>
        <p:txBody>
          <a:bodyPr/>
          <a:lstStyle/>
          <a:p>
            <a:pPr algn="r"/>
            <a:r>
              <a:rPr lang="en-US" altLang="en-US" sz="7200" dirty="0"/>
              <a:t>Why Hume </a:t>
            </a:r>
            <a:r>
              <a:rPr lang="en-US" altLang="en-US" sz="6000" dirty="0"/>
              <a:t>more than Mach?</a:t>
            </a:r>
            <a:endParaRPr lang="en-US"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C05AA13C-8517-6443-951C-565C01BEF013}"/>
              </a:ext>
            </a:extLst>
          </p:cNvPr>
          <p:cNvSpPr>
            <a:spLocks noGrp="1"/>
          </p:cNvSpPr>
          <p:nvPr>
            <p:ph type="sldNum" sz="quarter" idx="12"/>
          </p:nvPr>
        </p:nvSpPr>
        <p:spPr/>
        <p:txBody>
          <a:bodyPr/>
          <a:lstStyle/>
          <a:p>
            <a:fld id="{FC077D8B-CBBB-2E41-9406-87714DECBE68}" type="slidenum">
              <a:rPr lang="en-US" altLang="en-US"/>
              <a:pPr/>
              <a:t>27</a:t>
            </a:fld>
            <a:endParaRPr lang="en-US" altLang="en-US"/>
          </a:p>
        </p:txBody>
      </p:sp>
      <p:sp>
        <p:nvSpPr>
          <p:cNvPr id="93186" name="Freeform 2">
            <a:extLst>
              <a:ext uri="{FF2B5EF4-FFF2-40B4-BE49-F238E27FC236}">
                <a16:creationId xmlns:a16="http://schemas.microsoft.com/office/drawing/2014/main" id="{429DEB85-0642-E649-AE27-6748E6120977}"/>
              </a:ext>
            </a:extLst>
          </p:cNvPr>
          <p:cNvSpPr>
            <a:spLocks/>
          </p:cNvSpPr>
          <p:nvPr/>
        </p:nvSpPr>
        <p:spPr bwMode="auto">
          <a:xfrm flipH="1" flipV="1">
            <a:off x="359228" y="355374"/>
            <a:ext cx="6477000" cy="719137"/>
          </a:xfrm>
          <a:custGeom>
            <a:avLst/>
            <a:gdLst>
              <a:gd name="T0" fmla="*/ 4567 w 4567"/>
              <a:gd name="T1" fmla="*/ 0 h 795"/>
              <a:gd name="T2" fmla="*/ 102 w 4567"/>
              <a:gd name="T3" fmla="*/ 38 h 795"/>
              <a:gd name="T4" fmla="*/ 0 w 4567"/>
              <a:gd name="T5" fmla="*/ 402 h 795"/>
              <a:gd name="T6" fmla="*/ 4211 w 4567"/>
              <a:gd name="T7" fmla="*/ 795 h 795"/>
              <a:gd name="T8" fmla="*/ 4567 w 4567"/>
              <a:gd name="T9" fmla="*/ 0 h 795"/>
            </a:gdLst>
            <a:ahLst/>
            <a:cxnLst>
              <a:cxn ang="0">
                <a:pos x="T0" y="T1"/>
              </a:cxn>
              <a:cxn ang="0">
                <a:pos x="T2" y="T3"/>
              </a:cxn>
              <a:cxn ang="0">
                <a:pos x="T4" y="T5"/>
              </a:cxn>
              <a:cxn ang="0">
                <a:pos x="T6" y="T7"/>
              </a:cxn>
              <a:cxn ang="0">
                <a:pos x="T8" y="T9"/>
              </a:cxn>
            </a:cxnLst>
            <a:rect l="0" t="0" r="r" b="b"/>
            <a:pathLst>
              <a:path w="4567" h="795">
                <a:moveTo>
                  <a:pt x="4567" y="0"/>
                </a:moveTo>
                <a:lnTo>
                  <a:pt x="102" y="38"/>
                </a:lnTo>
                <a:lnTo>
                  <a:pt x="0" y="402"/>
                </a:lnTo>
                <a:lnTo>
                  <a:pt x="4211" y="795"/>
                </a:lnTo>
                <a:lnTo>
                  <a:pt x="4567" y="0"/>
                </a:lnTo>
                <a:close/>
              </a:path>
            </a:pathLst>
          </a:custGeom>
          <a:solidFill>
            <a:srgbClr val="C8DCFF"/>
          </a:solidFill>
          <a:ln>
            <a:noFill/>
          </a:ln>
          <a:effectLst/>
        </p:spPr>
        <p:txBody>
          <a:bodyPr wrap="none" anchor="ctr"/>
          <a:lstStyle/>
          <a:p>
            <a:endParaRPr lang="en-US"/>
          </a:p>
        </p:txBody>
      </p:sp>
      <p:sp>
        <p:nvSpPr>
          <p:cNvPr id="93187" name="Rectangle 3">
            <a:extLst>
              <a:ext uri="{FF2B5EF4-FFF2-40B4-BE49-F238E27FC236}">
                <a16:creationId xmlns:a16="http://schemas.microsoft.com/office/drawing/2014/main" id="{706FF00A-F3B1-3E4A-B934-8A13B0AC9A2C}"/>
              </a:ext>
            </a:extLst>
          </p:cNvPr>
          <p:cNvSpPr>
            <a:spLocks noGrp="1" noChangeArrowheads="1"/>
          </p:cNvSpPr>
          <p:nvPr>
            <p:ph type="title"/>
          </p:nvPr>
        </p:nvSpPr>
        <p:spPr>
          <a:xfrm>
            <a:off x="685800" y="609600"/>
            <a:ext cx="7772400" cy="392113"/>
          </a:xfrm>
        </p:spPr>
        <p:txBody>
          <a:bodyPr/>
          <a:lstStyle/>
          <a:p>
            <a:r>
              <a:rPr lang="en-US" altLang="en-US" sz="3200"/>
              <a:t>Why</a:t>
            </a:r>
            <a:r>
              <a:rPr lang="en-US" altLang="en-US"/>
              <a:t> </a:t>
            </a:r>
            <a:r>
              <a:rPr lang="en-US" altLang="en-US" sz="2800"/>
              <a:t>Hume</a:t>
            </a:r>
            <a:r>
              <a:rPr lang="en-US" altLang="en-US"/>
              <a:t> more than Mach?</a:t>
            </a:r>
          </a:p>
        </p:txBody>
      </p:sp>
      <p:sp>
        <p:nvSpPr>
          <p:cNvPr id="93188" name="Rectangle 4">
            <a:extLst>
              <a:ext uri="{FF2B5EF4-FFF2-40B4-BE49-F238E27FC236}">
                <a16:creationId xmlns:a16="http://schemas.microsoft.com/office/drawing/2014/main" id="{D7F34EB2-295A-1442-B929-36D7350BD516}"/>
              </a:ext>
            </a:extLst>
          </p:cNvPr>
          <p:cNvSpPr>
            <a:spLocks noChangeArrowheads="1"/>
          </p:cNvSpPr>
          <p:nvPr/>
        </p:nvSpPr>
        <p:spPr bwMode="auto">
          <a:xfrm>
            <a:off x="914400" y="1219200"/>
            <a:ext cx="5029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A conjecture: Einstein thought that Mach (but not Hume) denied the freedom of creation of concepts exercised by Einstein when he introduced a new </a:t>
            </a:r>
            <a:r>
              <a:rPr lang="en-US" altLang="en-US" sz="1800" i="1"/>
              <a:t>definition</a:t>
            </a:r>
            <a:r>
              <a:rPr lang="en-US" altLang="en-US" sz="1800"/>
              <a:t> of distant simultaneity in 1905?</a:t>
            </a:r>
          </a:p>
        </p:txBody>
      </p:sp>
      <p:grpSp>
        <p:nvGrpSpPr>
          <p:cNvPr id="93189" name="Group 5">
            <a:extLst>
              <a:ext uri="{FF2B5EF4-FFF2-40B4-BE49-F238E27FC236}">
                <a16:creationId xmlns:a16="http://schemas.microsoft.com/office/drawing/2014/main" id="{F7ECB125-20F1-5F44-99AA-2573FA4E0E6D}"/>
              </a:ext>
            </a:extLst>
          </p:cNvPr>
          <p:cNvGrpSpPr>
            <a:grpSpLocks/>
          </p:cNvGrpSpPr>
          <p:nvPr/>
        </p:nvGrpSpPr>
        <p:grpSpPr bwMode="auto">
          <a:xfrm>
            <a:off x="685800" y="2698750"/>
            <a:ext cx="8001000" cy="3930650"/>
            <a:chOff x="432" y="1700"/>
            <a:chExt cx="5040" cy="2476"/>
          </a:xfrm>
        </p:grpSpPr>
        <p:grpSp>
          <p:nvGrpSpPr>
            <p:cNvPr id="93190" name="Group 6">
              <a:extLst>
                <a:ext uri="{FF2B5EF4-FFF2-40B4-BE49-F238E27FC236}">
                  <a16:creationId xmlns:a16="http://schemas.microsoft.com/office/drawing/2014/main" id="{F17127C1-E3ED-D545-9716-53024B12E0F3}"/>
                </a:ext>
              </a:extLst>
            </p:cNvPr>
            <p:cNvGrpSpPr>
              <a:grpSpLocks/>
            </p:cNvGrpSpPr>
            <p:nvPr/>
          </p:nvGrpSpPr>
          <p:grpSpPr bwMode="auto">
            <a:xfrm>
              <a:off x="1294" y="1700"/>
              <a:ext cx="4178" cy="1516"/>
              <a:chOff x="1294" y="1700"/>
              <a:chExt cx="4178" cy="1516"/>
            </a:xfrm>
          </p:grpSpPr>
          <p:sp>
            <p:nvSpPr>
              <p:cNvPr id="93191" name="Freeform 7">
                <a:extLst>
                  <a:ext uri="{FF2B5EF4-FFF2-40B4-BE49-F238E27FC236}">
                    <a16:creationId xmlns:a16="http://schemas.microsoft.com/office/drawing/2014/main" id="{1D0B1359-BCA4-DE40-8F92-169A8A1F9894}"/>
                  </a:ext>
                </a:extLst>
              </p:cNvPr>
              <p:cNvSpPr>
                <a:spLocks/>
              </p:cNvSpPr>
              <p:nvPr/>
            </p:nvSpPr>
            <p:spPr bwMode="auto">
              <a:xfrm>
                <a:off x="1294" y="2036"/>
                <a:ext cx="4136" cy="416"/>
              </a:xfrm>
              <a:custGeom>
                <a:avLst/>
                <a:gdLst>
                  <a:gd name="T0" fmla="*/ 0 w 4136"/>
                  <a:gd name="T1" fmla="*/ 56 h 416"/>
                  <a:gd name="T2" fmla="*/ 4136 w 4136"/>
                  <a:gd name="T3" fmla="*/ 0 h 416"/>
                  <a:gd name="T4" fmla="*/ 4056 w 4136"/>
                  <a:gd name="T5" fmla="*/ 264 h 416"/>
                  <a:gd name="T6" fmla="*/ 8 w 4136"/>
                  <a:gd name="T7" fmla="*/ 416 h 416"/>
                  <a:gd name="T8" fmla="*/ 0 w 4136"/>
                  <a:gd name="T9" fmla="*/ 56 h 416"/>
                </a:gdLst>
                <a:ahLst/>
                <a:cxnLst>
                  <a:cxn ang="0">
                    <a:pos x="T0" y="T1"/>
                  </a:cxn>
                  <a:cxn ang="0">
                    <a:pos x="T2" y="T3"/>
                  </a:cxn>
                  <a:cxn ang="0">
                    <a:pos x="T4" y="T5"/>
                  </a:cxn>
                  <a:cxn ang="0">
                    <a:pos x="T6" y="T7"/>
                  </a:cxn>
                  <a:cxn ang="0">
                    <a:pos x="T8" y="T9"/>
                  </a:cxn>
                </a:cxnLst>
                <a:rect l="0" t="0" r="r" b="b"/>
                <a:pathLst>
                  <a:path w="4136" h="416">
                    <a:moveTo>
                      <a:pt x="0" y="56"/>
                    </a:moveTo>
                    <a:lnTo>
                      <a:pt x="4136" y="0"/>
                    </a:lnTo>
                    <a:lnTo>
                      <a:pt x="4056" y="264"/>
                    </a:lnTo>
                    <a:lnTo>
                      <a:pt x="8" y="416"/>
                    </a:lnTo>
                    <a:lnTo>
                      <a:pt x="0" y="56"/>
                    </a:lnTo>
                    <a:close/>
                  </a:path>
                </a:pathLst>
              </a:custGeom>
              <a:solidFill>
                <a:srgbClr val="FFDD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2" name="Rectangle 8">
                <a:extLst>
                  <a:ext uri="{FF2B5EF4-FFF2-40B4-BE49-F238E27FC236}">
                    <a16:creationId xmlns:a16="http://schemas.microsoft.com/office/drawing/2014/main" id="{E1827875-AF5B-314A-A5C7-FC58A1CC1825}"/>
                  </a:ext>
                </a:extLst>
              </p:cNvPr>
              <p:cNvSpPr>
                <a:spLocks noChangeArrowheads="1"/>
              </p:cNvSpPr>
              <p:nvPr/>
            </p:nvSpPr>
            <p:spPr bwMode="auto">
              <a:xfrm>
                <a:off x="1342" y="1700"/>
                <a:ext cx="4130" cy="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“I see [Mach’s] weakness in this, that he more or less believed science to consist in a mere “ordering” of empirical “material”; that is to say, he did not recognize the freely constructive element in the formation of concepts. In a way he thought that theories arose through </a:t>
                </a:r>
                <a:r>
                  <a:rPr lang="en-US" altLang="en-US" sz="1800" i="1"/>
                  <a:t>discoveries</a:t>
                </a:r>
                <a:r>
                  <a:rPr lang="en-US" altLang="en-US" sz="1800"/>
                  <a:t> and not through </a:t>
                </a:r>
                <a:r>
                  <a:rPr lang="en-US" altLang="en-US" sz="1800" i="1"/>
                  <a:t>inventions</a:t>
                </a:r>
                <a:r>
                  <a:rPr lang="en-US" altLang="en-US" sz="1800"/>
                  <a:t>. He even went so far that he regarded “sensations” not only as material which has to be investigated, but, as it were, as the building blocks of the real world…”</a:t>
                </a:r>
              </a:p>
            </p:txBody>
          </p:sp>
          <p:sp>
            <p:nvSpPr>
              <p:cNvPr id="93193" name="Rectangle 9">
                <a:extLst>
                  <a:ext uri="{FF2B5EF4-FFF2-40B4-BE49-F238E27FC236}">
                    <a16:creationId xmlns:a16="http://schemas.microsoft.com/office/drawing/2014/main" id="{E9E65F9B-0170-D140-BC02-E01A93D29B36}"/>
                  </a:ext>
                </a:extLst>
              </p:cNvPr>
              <p:cNvSpPr>
                <a:spLocks noChangeArrowheads="1"/>
              </p:cNvSpPr>
              <p:nvPr/>
            </p:nvSpPr>
            <p:spPr bwMode="auto">
              <a:xfrm>
                <a:off x="3598" y="3004"/>
                <a:ext cx="18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Einstein to Besso on 6. Jan. 1948</a:t>
                </a:r>
              </a:p>
            </p:txBody>
          </p:sp>
        </p:grpSp>
        <p:sp>
          <p:nvSpPr>
            <p:cNvPr id="93194" name="Rectangle 10">
              <a:extLst>
                <a:ext uri="{FF2B5EF4-FFF2-40B4-BE49-F238E27FC236}">
                  <a16:creationId xmlns:a16="http://schemas.microsoft.com/office/drawing/2014/main" id="{205FBAD8-6712-AC4E-9240-4DB7CD1329D0}"/>
                </a:ext>
              </a:extLst>
            </p:cNvPr>
            <p:cNvSpPr>
              <a:spLocks noChangeArrowheads="1"/>
            </p:cNvSpPr>
            <p:nvPr/>
          </p:nvSpPr>
          <p:spPr bwMode="auto">
            <a:xfrm>
              <a:off x="432" y="3264"/>
              <a:ext cx="2928"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a:t>“Hume saw clearly that certain concepts, as for example that of causality, cannot be deduced from the material of experience by logical methods.”</a:t>
              </a:r>
            </a:p>
            <a:p>
              <a:pPr algn="r"/>
              <a:r>
                <a:rPr lang="en-US" altLang="en-US" sz="1600"/>
                <a:t>Einstein, </a:t>
              </a:r>
              <a:r>
                <a:rPr lang="en-US" altLang="en-US" sz="1600" i="1"/>
                <a:t>Autobiographical Notes</a:t>
              </a:r>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5DB8A8FD-2A75-2349-B891-B35D6C9C1093}"/>
              </a:ext>
            </a:extLst>
          </p:cNvPr>
          <p:cNvSpPr>
            <a:spLocks noGrp="1"/>
          </p:cNvSpPr>
          <p:nvPr>
            <p:ph type="sldNum" sz="quarter" idx="12"/>
          </p:nvPr>
        </p:nvSpPr>
        <p:spPr/>
        <p:txBody>
          <a:bodyPr/>
          <a:lstStyle/>
          <a:p>
            <a:fld id="{7EE8354D-CA8A-5F48-9124-DF7AAB48797E}" type="slidenum">
              <a:rPr lang="en-US" altLang="en-US"/>
              <a:pPr/>
              <a:t>28</a:t>
            </a:fld>
            <a:endParaRPr lang="en-US" altLang="en-US"/>
          </a:p>
        </p:txBody>
      </p:sp>
      <p:sp>
        <p:nvSpPr>
          <p:cNvPr id="155653" name="Freeform 5">
            <a:extLst>
              <a:ext uri="{FF2B5EF4-FFF2-40B4-BE49-F238E27FC236}">
                <a16:creationId xmlns:a16="http://schemas.microsoft.com/office/drawing/2014/main" id="{CF8D5B85-8940-6444-9F8F-EE1333AE8EED}"/>
              </a:ext>
            </a:extLst>
          </p:cNvPr>
          <p:cNvSpPr>
            <a:spLocks/>
          </p:cNvSpPr>
          <p:nvPr/>
        </p:nvSpPr>
        <p:spPr bwMode="auto">
          <a:xfrm>
            <a:off x="2125663" y="4360863"/>
            <a:ext cx="2073275" cy="160337"/>
          </a:xfrm>
          <a:custGeom>
            <a:avLst/>
            <a:gdLst>
              <a:gd name="T0" fmla="*/ 106 w 1306"/>
              <a:gd name="T1" fmla="*/ 0 h 101"/>
              <a:gd name="T2" fmla="*/ 1285 w 1306"/>
              <a:gd name="T3" fmla="*/ 21 h 101"/>
              <a:gd name="T4" fmla="*/ 1306 w 1306"/>
              <a:gd name="T5" fmla="*/ 96 h 101"/>
              <a:gd name="T6" fmla="*/ 0 w 1306"/>
              <a:gd name="T7" fmla="*/ 101 h 101"/>
              <a:gd name="T8" fmla="*/ 106 w 1306"/>
              <a:gd name="T9" fmla="*/ 0 h 101"/>
            </a:gdLst>
            <a:ahLst/>
            <a:cxnLst>
              <a:cxn ang="0">
                <a:pos x="T0" y="T1"/>
              </a:cxn>
              <a:cxn ang="0">
                <a:pos x="T2" y="T3"/>
              </a:cxn>
              <a:cxn ang="0">
                <a:pos x="T4" y="T5"/>
              </a:cxn>
              <a:cxn ang="0">
                <a:pos x="T6" y="T7"/>
              </a:cxn>
              <a:cxn ang="0">
                <a:pos x="T8" y="T9"/>
              </a:cxn>
            </a:cxnLst>
            <a:rect l="0" t="0" r="r" b="b"/>
            <a:pathLst>
              <a:path w="1306" h="101">
                <a:moveTo>
                  <a:pt x="106" y="0"/>
                </a:moveTo>
                <a:lnTo>
                  <a:pt x="1285" y="21"/>
                </a:lnTo>
                <a:lnTo>
                  <a:pt x="1306" y="96"/>
                </a:lnTo>
                <a:lnTo>
                  <a:pt x="0" y="101"/>
                </a:lnTo>
                <a:lnTo>
                  <a:pt x="106" y="0"/>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52" name="Freeform 4">
            <a:extLst>
              <a:ext uri="{FF2B5EF4-FFF2-40B4-BE49-F238E27FC236}">
                <a16:creationId xmlns:a16="http://schemas.microsoft.com/office/drawing/2014/main" id="{3972B4E5-7C6C-A649-88A1-3371BA0506DD}"/>
              </a:ext>
            </a:extLst>
          </p:cNvPr>
          <p:cNvSpPr>
            <a:spLocks/>
          </p:cNvSpPr>
          <p:nvPr/>
        </p:nvSpPr>
        <p:spPr bwMode="auto">
          <a:xfrm>
            <a:off x="660400" y="373063"/>
            <a:ext cx="7399338" cy="744537"/>
          </a:xfrm>
          <a:custGeom>
            <a:avLst/>
            <a:gdLst>
              <a:gd name="T0" fmla="*/ 443 w 4661"/>
              <a:gd name="T1" fmla="*/ 0 h 469"/>
              <a:gd name="T2" fmla="*/ 4661 w 4661"/>
              <a:gd name="T3" fmla="*/ 240 h 469"/>
              <a:gd name="T4" fmla="*/ 4581 w 4661"/>
              <a:gd name="T5" fmla="*/ 378 h 469"/>
              <a:gd name="T6" fmla="*/ 0 w 4661"/>
              <a:gd name="T7" fmla="*/ 469 h 469"/>
              <a:gd name="T8" fmla="*/ 443 w 4661"/>
              <a:gd name="T9" fmla="*/ 0 h 469"/>
            </a:gdLst>
            <a:ahLst/>
            <a:cxnLst>
              <a:cxn ang="0">
                <a:pos x="T0" y="T1"/>
              </a:cxn>
              <a:cxn ang="0">
                <a:pos x="T2" y="T3"/>
              </a:cxn>
              <a:cxn ang="0">
                <a:pos x="T4" y="T5"/>
              </a:cxn>
              <a:cxn ang="0">
                <a:pos x="T6" y="T7"/>
              </a:cxn>
              <a:cxn ang="0">
                <a:pos x="T8" y="T9"/>
              </a:cxn>
            </a:cxnLst>
            <a:rect l="0" t="0" r="r" b="b"/>
            <a:pathLst>
              <a:path w="4661" h="469">
                <a:moveTo>
                  <a:pt x="443" y="0"/>
                </a:moveTo>
                <a:lnTo>
                  <a:pt x="4661" y="240"/>
                </a:lnTo>
                <a:lnTo>
                  <a:pt x="4581" y="378"/>
                </a:lnTo>
                <a:lnTo>
                  <a:pt x="0" y="469"/>
                </a:lnTo>
                <a:lnTo>
                  <a:pt x="443" y="0"/>
                </a:lnTo>
                <a:close/>
              </a:path>
            </a:pathLst>
          </a:custGeom>
          <a:solidFill>
            <a:srgbClr val="C8DCFF"/>
          </a:solidFill>
          <a:ln>
            <a:noFill/>
          </a:ln>
          <a:effectLst/>
        </p:spPr>
        <p:txBody>
          <a:bodyPr wrap="none" anchor="ctr"/>
          <a:lstStyle/>
          <a:p>
            <a:endParaRPr lang="en-US"/>
          </a:p>
        </p:txBody>
      </p:sp>
      <p:sp>
        <p:nvSpPr>
          <p:cNvPr id="155650" name="Rectangle 2">
            <a:extLst>
              <a:ext uri="{FF2B5EF4-FFF2-40B4-BE49-F238E27FC236}">
                <a16:creationId xmlns:a16="http://schemas.microsoft.com/office/drawing/2014/main" id="{ADF59719-113F-024F-803D-2D6647CF4F40}"/>
              </a:ext>
            </a:extLst>
          </p:cNvPr>
          <p:cNvSpPr>
            <a:spLocks noGrp="1" noChangeArrowheads="1"/>
          </p:cNvSpPr>
          <p:nvPr>
            <p:ph type="title"/>
          </p:nvPr>
        </p:nvSpPr>
        <p:spPr/>
        <p:txBody>
          <a:bodyPr/>
          <a:lstStyle/>
          <a:p>
            <a:r>
              <a:rPr lang="en-US" altLang="en-US" sz="3600" dirty="0"/>
              <a:t>Einstein absolves </a:t>
            </a:r>
            <a:r>
              <a:rPr lang="en-US" altLang="en-US" sz="3200" dirty="0"/>
              <a:t>Hume </a:t>
            </a:r>
            <a:r>
              <a:rPr lang="en-US" altLang="en-US" sz="2800" dirty="0"/>
              <a:t>of </a:t>
            </a:r>
            <a:r>
              <a:rPr lang="en-US" altLang="en-US" sz="2800" dirty="0" err="1"/>
              <a:t>Machian</a:t>
            </a:r>
            <a:r>
              <a:rPr lang="en-US" altLang="en-US" sz="2800" dirty="0"/>
              <a:t> Guilt</a:t>
            </a:r>
          </a:p>
        </p:txBody>
      </p:sp>
      <p:sp>
        <p:nvSpPr>
          <p:cNvPr id="155651" name="Rectangle 3">
            <a:extLst>
              <a:ext uri="{FF2B5EF4-FFF2-40B4-BE49-F238E27FC236}">
                <a16:creationId xmlns:a16="http://schemas.microsoft.com/office/drawing/2014/main" id="{1A7BF025-96D4-984C-B3B4-E75DE9BF0790}"/>
              </a:ext>
            </a:extLst>
          </p:cNvPr>
          <p:cNvSpPr>
            <a:spLocks noChangeArrowheads="1"/>
          </p:cNvSpPr>
          <p:nvPr/>
        </p:nvSpPr>
        <p:spPr bwMode="auto">
          <a:xfrm>
            <a:off x="754063" y="1516063"/>
            <a:ext cx="7208837"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“…the concepts which arise in our thought in our linguistic expressions are all--when viewed logically--the free creations of thought which cannot inductively  be gained from sense experiences…</a:t>
            </a:r>
          </a:p>
          <a:p>
            <a:endParaRPr lang="en-US" altLang="en-US" sz="1800"/>
          </a:p>
          <a:p>
            <a:r>
              <a:rPr lang="en-US" altLang="en-US" sz="1800"/>
              <a:t>As soon as one is at home in Hume’s critique one is easily led to believe that all those concepts and proposition which cannot be deduced from the sensory raw material are, on account of their ‘metaphysical’ character, to be removed from thinking…</a:t>
            </a:r>
          </a:p>
          <a:p>
            <a:endParaRPr lang="en-US" altLang="en-US" sz="1800"/>
          </a:p>
          <a:p>
            <a:r>
              <a:rPr lang="en-US" altLang="en-US" sz="1800"/>
              <a:t>…by his clear critique Hume did not only advance philosophy in a decisive way but also--through no fault of his--created a danger for philosophy in that, following his critique, a fateful ‘fear of metaphysics’ arose which has come to be a malady of contemporary empiricistic philosophy…”</a:t>
            </a:r>
          </a:p>
        </p:txBody>
      </p:sp>
      <p:sp>
        <p:nvSpPr>
          <p:cNvPr id="155655" name="Rectangle 7">
            <a:extLst>
              <a:ext uri="{FF2B5EF4-FFF2-40B4-BE49-F238E27FC236}">
                <a16:creationId xmlns:a16="http://schemas.microsoft.com/office/drawing/2014/main" id="{E576700A-CDEC-DD41-AA13-FD275F421764}"/>
              </a:ext>
            </a:extLst>
          </p:cNvPr>
          <p:cNvSpPr>
            <a:spLocks noChangeArrowheads="1"/>
          </p:cNvSpPr>
          <p:nvPr/>
        </p:nvSpPr>
        <p:spPr bwMode="auto">
          <a:xfrm>
            <a:off x="3597275" y="5513388"/>
            <a:ext cx="4114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t>“Remarks on Bertrand Russell’s Theory of Knowledge” in </a:t>
            </a:r>
            <a:r>
              <a:rPr lang="en-US" altLang="en-US" sz="1200" i="1"/>
              <a:t>The Philosophy of Bertrand Russell</a:t>
            </a:r>
            <a:r>
              <a:rPr lang="en-US" altLang="en-US" sz="1200"/>
              <a:t>, Vol V. of </a:t>
            </a:r>
            <a:r>
              <a:rPr lang="en-US" altLang="en-US" sz="1200" i="1"/>
              <a:t>The Library of Living Philosophers</a:t>
            </a:r>
            <a:r>
              <a:rPr lang="en-US" altLang="en-US" sz="1200"/>
              <a:t>. P. A. Schlipp, ed., Tudor. 1944.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6519F3F-3B69-8147-84C0-A8DBC7E0FC2A}"/>
              </a:ext>
            </a:extLst>
          </p:cNvPr>
          <p:cNvSpPr>
            <a:spLocks noGrp="1"/>
          </p:cNvSpPr>
          <p:nvPr>
            <p:ph type="sldNum" sz="quarter" idx="12"/>
          </p:nvPr>
        </p:nvSpPr>
        <p:spPr/>
        <p:txBody>
          <a:bodyPr/>
          <a:lstStyle/>
          <a:p>
            <a:fld id="{2B7695A8-CA5B-A844-B43B-DD9035B04657}" type="slidenum">
              <a:rPr lang="en-US" altLang="en-US"/>
              <a:pPr/>
              <a:t>29</a:t>
            </a:fld>
            <a:endParaRPr lang="en-US" altLang="en-US"/>
          </a:p>
        </p:txBody>
      </p:sp>
      <p:sp>
        <p:nvSpPr>
          <p:cNvPr id="158722" name="Freeform 2">
            <a:extLst>
              <a:ext uri="{FF2B5EF4-FFF2-40B4-BE49-F238E27FC236}">
                <a16:creationId xmlns:a16="http://schemas.microsoft.com/office/drawing/2014/main" id="{8A27142E-666B-B046-9620-D6A9037AB1F6}"/>
              </a:ext>
            </a:extLst>
          </p:cNvPr>
          <p:cNvSpPr>
            <a:spLocks/>
          </p:cNvSpPr>
          <p:nvPr/>
        </p:nvSpPr>
        <p:spPr bwMode="auto">
          <a:xfrm>
            <a:off x="3554413" y="520700"/>
            <a:ext cx="4864100" cy="5105400"/>
          </a:xfrm>
          <a:custGeom>
            <a:avLst/>
            <a:gdLst>
              <a:gd name="T0" fmla="*/ 0 w 3064"/>
              <a:gd name="T1" fmla="*/ 584 h 3216"/>
              <a:gd name="T2" fmla="*/ 2520 w 3064"/>
              <a:gd name="T3" fmla="*/ 0 h 3216"/>
              <a:gd name="T4" fmla="*/ 3064 w 3064"/>
              <a:gd name="T5" fmla="*/ 2856 h 3216"/>
              <a:gd name="T6" fmla="*/ 1112 w 3064"/>
              <a:gd name="T7" fmla="*/ 3216 h 3216"/>
              <a:gd name="T8" fmla="*/ 0 w 3064"/>
              <a:gd name="T9" fmla="*/ 584 h 3216"/>
            </a:gdLst>
            <a:ahLst/>
            <a:cxnLst>
              <a:cxn ang="0">
                <a:pos x="T0" y="T1"/>
              </a:cxn>
              <a:cxn ang="0">
                <a:pos x="T2" y="T3"/>
              </a:cxn>
              <a:cxn ang="0">
                <a:pos x="T4" y="T5"/>
              </a:cxn>
              <a:cxn ang="0">
                <a:pos x="T6" y="T7"/>
              </a:cxn>
              <a:cxn ang="0">
                <a:pos x="T8" y="T9"/>
              </a:cxn>
            </a:cxnLst>
            <a:rect l="0" t="0" r="r" b="b"/>
            <a:pathLst>
              <a:path w="3064" h="3216">
                <a:moveTo>
                  <a:pt x="0" y="584"/>
                </a:moveTo>
                <a:lnTo>
                  <a:pt x="2520" y="0"/>
                </a:lnTo>
                <a:lnTo>
                  <a:pt x="3064" y="2856"/>
                </a:lnTo>
                <a:lnTo>
                  <a:pt x="1112" y="3216"/>
                </a:lnTo>
                <a:lnTo>
                  <a:pt x="0" y="584"/>
                </a:lnTo>
                <a:close/>
              </a:path>
            </a:pathLst>
          </a:custGeom>
          <a:solidFill>
            <a:srgbClr val="C8DCFF"/>
          </a:solidFill>
          <a:ln>
            <a:noFill/>
          </a:ln>
          <a:effectLst/>
        </p:spPr>
        <p:txBody>
          <a:bodyPr wrap="none" anchor="ctr"/>
          <a:lstStyle/>
          <a:p>
            <a:endParaRPr lang="en-US"/>
          </a:p>
        </p:txBody>
      </p:sp>
      <p:sp>
        <p:nvSpPr>
          <p:cNvPr id="158723" name="Rectangle 3">
            <a:extLst>
              <a:ext uri="{FF2B5EF4-FFF2-40B4-BE49-F238E27FC236}">
                <a16:creationId xmlns:a16="http://schemas.microsoft.com/office/drawing/2014/main" id="{AD15E590-29C6-A842-9060-1E1CED379F3E}"/>
              </a:ext>
            </a:extLst>
          </p:cNvPr>
          <p:cNvSpPr>
            <a:spLocks noGrp="1" noChangeArrowheads="1"/>
          </p:cNvSpPr>
          <p:nvPr>
            <p:ph type="title" idx="4294967295"/>
          </p:nvPr>
        </p:nvSpPr>
        <p:spPr>
          <a:xfrm>
            <a:off x="1239838" y="2441575"/>
            <a:ext cx="5335587" cy="1774825"/>
          </a:xfrm>
        </p:spPr>
        <p:txBody>
          <a:bodyPr/>
          <a:lstStyle/>
          <a:p>
            <a:pPr algn="r"/>
            <a:r>
              <a:rPr lang="en-US" altLang="en-US" sz="6600" dirty="0"/>
              <a:t>Winding Up</a:t>
            </a:r>
            <a:br>
              <a:rPr lang="en-US" altLang="en-US" sz="3600" dirty="0"/>
            </a:br>
            <a:endParaRPr lang="en-US" alt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66021EE2-F01C-094C-956E-9B19AC44DBA2}"/>
              </a:ext>
            </a:extLst>
          </p:cNvPr>
          <p:cNvSpPr>
            <a:spLocks noGrp="1"/>
          </p:cNvSpPr>
          <p:nvPr>
            <p:ph type="sldNum" sz="quarter" idx="12"/>
          </p:nvPr>
        </p:nvSpPr>
        <p:spPr/>
        <p:txBody>
          <a:bodyPr/>
          <a:lstStyle/>
          <a:p>
            <a:fld id="{6D2BF406-2A55-1642-9173-2C008DC8F929}" type="slidenum">
              <a:rPr lang="en-US" altLang="en-US"/>
              <a:pPr/>
              <a:t>3</a:t>
            </a:fld>
            <a:endParaRPr lang="en-US" altLang="en-US"/>
          </a:p>
        </p:txBody>
      </p:sp>
      <p:sp>
        <p:nvSpPr>
          <p:cNvPr id="109570" name="Freeform 2">
            <a:extLst>
              <a:ext uri="{FF2B5EF4-FFF2-40B4-BE49-F238E27FC236}">
                <a16:creationId xmlns:a16="http://schemas.microsoft.com/office/drawing/2014/main" id="{AA4BDE00-7EB0-B74C-A2AF-26B81E50CC1D}"/>
              </a:ext>
            </a:extLst>
          </p:cNvPr>
          <p:cNvSpPr>
            <a:spLocks/>
          </p:cNvSpPr>
          <p:nvPr/>
        </p:nvSpPr>
        <p:spPr bwMode="auto">
          <a:xfrm rot="10800000" flipV="1">
            <a:off x="4419600" y="3555546"/>
            <a:ext cx="3886200" cy="457200"/>
          </a:xfrm>
          <a:custGeom>
            <a:avLst/>
            <a:gdLst>
              <a:gd name="T0" fmla="*/ 144 w 2208"/>
              <a:gd name="T1" fmla="*/ 0 h 288"/>
              <a:gd name="T2" fmla="*/ 2160 w 2208"/>
              <a:gd name="T3" fmla="*/ 96 h 288"/>
              <a:gd name="T4" fmla="*/ 2208 w 2208"/>
              <a:gd name="T5" fmla="*/ 288 h 288"/>
              <a:gd name="T6" fmla="*/ 0 w 2208"/>
              <a:gd name="T7" fmla="*/ 240 h 288"/>
              <a:gd name="T8" fmla="*/ 144 w 2208"/>
              <a:gd name="T9" fmla="*/ 0 h 288"/>
            </a:gdLst>
            <a:ahLst/>
            <a:cxnLst>
              <a:cxn ang="0">
                <a:pos x="T0" y="T1"/>
              </a:cxn>
              <a:cxn ang="0">
                <a:pos x="T2" y="T3"/>
              </a:cxn>
              <a:cxn ang="0">
                <a:pos x="T4" y="T5"/>
              </a:cxn>
              <a:cxn ang="0">
                <a:pos x="T6" y="T7"/>
              </a:cxn>
              <a:cxn ang="0">
                <a:pos x="T8" y="T9"/>
              </a:cxn>
            </a:cxnLst>
            <a:rect l="0" t="0" r="r" b="b"/>
            <a:pathLst>
              <a:path w="2208" h="288">
                <a:moveTo>
                  <a:pt x="144" y="0"/>
                </a:moveTo>
                <a:lnTo>
                  <a:pt x="2160" y="96"/>
                </a:lnTo>
                <a:lnTo>
                  <a:pt x="2208" y="288"/>
                </a:lnTo>
                <a:lnTo>
                  <a:pt x="0" y="240"/>
                </a:lnTo>
                <a:lnTo>
                  <a:pt x="144" y="0"/>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1" name="Freeform 3">
            <a:extLst>
              <a:ext uri="{FF2B5EF4-FFF2-40B4-BE49-F238E27FC236}">
                <a16:creationId xmlns:a16="http://schemas.microsoft.com/office/drawing/2014/main" id="{2CE25C5E-5833-384A-994C-06CFDD0E9B30}"/>
              </a:ext>
            </a:extLst>
          </p:cNvPr>
          <p:cNvSpPr>
            <a:spLocks/>
          </p:cNvSpPr>
          <p:nvPr/>
        </p:nvSpPr>
        <p:spPr bwMode="auto">
          <a:xfrm flipV="1">
            <a:off x="761999" y="381000"/>
            <a:ext cx="6455229" cy="609600"/>
          </a:xfrm>
          <a:custGeom>
            <a:avLst/>
            <a:gdLst>
              <a:gd name="T0" fmla="*/ 0 w 2736"/>
              <a:gd name="T1" fmla="*/ 0 h 288"/>
              <a:gd name="T2" fmla="*/ 2736 w 2736"/>
              <a:gd name="T3" fmla="*/ 96 h 288"/>
              <a:gd name="T4" fmla="*/ 2688 w 2736"/>
              <a:gd name="T5" fmla="*/ 240 h 288"/>
              <a:gd name="T6" fmla="*/ 96 w 2736"/>
              <a:gd name="T7" fmla="*/ 288 h 288"/>
              <a:gd name="T8" fmla="*/ 0 w 2736"/>
              <a:gd name="T9" fmla="*/ 0 h 288"/>
            </a:gdLst>
            <a:ahLst/>
            <a:cxnLst>
              <a:cxn ang="0">
                <a:pos x="T0" y="T1"/>
              </a:cxn>
              <a:cxn ang="0">
                <a:pos x="T2" y="T3"/>
              </a:cxn>
              <a:cxn ang="0">
                <a:pos x="T4" y="T5"/>
              </a:cxn>
              <a:cxn ang="0">
                <a:pos x="T6" y="T7"/>
              </a:cxn>
              <a:cxn ang="0">
                <a:pos x="T8" y="T9"/>
              </a:cxn>
            </a:cxnLst>
            <a:rect l="0" t="0" r="r" b="b"/>
            <a:pathLst>
              <a:path w="2736" h="288">
                <a:moveTo>
                  <a:pt x="0" y="0"/>
                </a:moveTo>
                <a:lnTo>
                  <a:pt x="2736" y="96"/>
                </a:lnTo>
                <a:lnTo>
                  <a:pt x="2688" y="240"/>
                </a:lnTo>
                <a:lnTo>
                  <a:pt x="96" y="288"/>
                </a:lnTo>
                <a:lnTo>
                  <a:pt x="0" y="0"/>
                </a:lnTo>
                <a:close/>
              </a:path>
            </a:pathLst>
          </a:custGeom>
          <a:solidFill>
            <a:srgbClr val="C8DCFF"/>
          </a:solidFill>
          <a:ln>
            <a:noFill/>
          </a:ln>
          <a:effectLst/>
        </p:spPr>
        <p:txBody>
          <a:bodyPr wrap="none" anchor="ctr"/>
          <a:lstStyle/>
          <a:p>
            <a:endParaRPr lang="en-US"/>
          </a:p>
        </p:txBody>
      </p:sp>
      <p:sp>
        <p:nvSpPr>
          <p:cNvPr id="109572" name="Rectangle 4">
            <a:extLst>
              <a:ext uri="{FF2B5EF4-FFF2-40B4-BE49-F238E27FC236}">
                <a16:creationId xmlns:a16="http://schemas.microsoft.com/office/drawing/2014/main" id="{9E1E9AAE-D5F2-3949-BBD5-79AC0AD808F3}"/>
              </a:ext>
            </a:extLst>
          </p:cNvPr>
          <p:cNvSpPr>
            <a:spLocks noGrp="1" noChangeArrowheads="1"/>
          </p:cNvSpPr>
          <p:nvPr>
            <p:ph type="title"/>
          </p:nvPr>
        </p:nvSpPr>
        <p:spPr>
          <a:xfrm>
            <a:off x="914399" y="533400"/>
            <a:ext cx="5377543" cy="457200"/>
          </a:xfrm>
        </p:spPr>
        <p:txBody>
          <a:bodyPr/>
          <a:lstStyle/>
          <a:p>
            <a:r>
              <a:rPr lang="en-US" altLang="en-US" sz="4000" dirty="0"/>
              <a:t>“…obscure stuff….”</a:t>
            </a:r>
          </a:p>
        </p:txBody>
      </p:sp>
      <p:sp>
        <p:nvSpPr>
          <p:cNvPr id="109573" name="Rectangle 5">
            <a:extLst>
              <a:ext uri="{FF2B5EF4-FFF2-40B4-BE49-F238E27FC236}">
                <a16:creationId xmlns:a16="http://schemas.microsoft.com/office/drawing/2014/main" id="{4CDF7AF1-C589-6542-BF71-32AB82FFBCCE}"/>
              </a:ext>
            </a:extLst>
          </p:cNvPr>
          <p:cNvSpPr>
            <a:spLocks noChangeArrowheads="1"/>
          </p:cNvSpPr>
          <p:nvPr/>
        </p:nvSpPr>
        <p:spPr bwMode="auto">
          <a:xfrm>
            <a:off x="4572000" y="1781175"/>
            <a:ext cx="3962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“If one reads Hume’s books, one is amazed that many and sometimes even highly esteemed philosophers after him have been able to write so much obscure stuff </a:t>
            </a:r>
          </a:p>
          <a:p>
            <a:r>
              <a:rPr lang="en-US" altLang="en-US" dirty="0"/>
              <a:t>and even find grateful readers.</a:t>
            </a:r>
            <a:r>
              <a:rPr lang="en-US" altLang="en-US" sz="2800" dirty="0"/>
              <a:t>”</a:t>
            </a:r>
            <a:endParaRPr lang="en-US" altLang="en-US" dirty="0"/>
          </a:p>
        </p:txBody>
      </p:sp>
      <p:sp>
        <p:nvSpPr>
          <p:cNvPr id="109574" name="Rectangle 6">
            <a:extLst>
              <a:ext uri="{FF2B5EF4-FFF2-40B4-BE49-F238E27FC236}">
                <a16:creationId xmlns:a16="http://schemas.microsoft.com/office/drawing/2014/main" id="{4FF2D6C2-D00F-6A4E-A8D3-E35D8D0E6D33}"/>
              </a:ext>
            </a:extLst>
          </p:cNvPr>
          <p:cNvSpPr>
            <a:spLocks noChangeArrowheads="1"/>
          </p:cNvSpPr>
          <p:nvPr/>
        </p:nvSpPr>
        <p:spPr bwMode="auto">
          <a:xfrm>
            <a:off x="4648200" y="5638800"/>
            <a:ext cx="411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“Remarks on Bertrand Russell’s Theory of Knowledge” in </a:t>
            </a:r>
            <a:r>
              <a:rPr lang="en-US" altLang="en-US" sz="1400" i="1" dirty="0"/>
              <a:t>The Philosophy of Bertrand Russell</a:t>
            </a:r>
            <a:r>
              <a:rPr lang="en-US" altLang="en-US" sz="1400" dirty="0"/>
              <a:t>, Vol V. of </a:t>
            </a:r>
            <a:r>
              <a:rPr lang="en-US" altLang="en-US" sz="1400" i="1" dirty="0"/>
              <a:t>The Library of Living Philosophers</a:t>
            </a:r>
            <a:r>
              <a:rPr lang="en-US" altLang="en-US" sz="1400" dirty="0"/>
              <a:t>. P. A. </a:t>
            </a:r>
            <a:r>
              <a:rPr lang="en-US" altLang="en-US" sz="1400" dirty="0" err="1"/>
              <a:t>Schlipp</a:t>
            </a:r>
            <a:r>
              <a:rPr lang="en-US" altLang="en-US" sz="1400" dirty="0"/>
              <a:t>, ed., Tudor. 1944.</a:t>
            </a:r>
          </a:p>
        </p:txBody>
      </p:sp>
      <p:pic>
        <p:nvPicPr>
          <p:cNvPr id="109579" name="Picture 11">
            <a:extLst>
              <a:ext uri="{FF2B5EF4-FFF2-40B4-BE49-F238E27FC236}">
                <a16:creationId xmlns:a16="http://schemas.microsoft.com/office/drawing/2014/main" id="{B7280816-0E4E-184A-AC8D-C0F92615A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803400"/>
            <a:ext cx="2816225" cy="275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708964EA-F551-D84F-BFD7-6242A4179A81}"/>
              </a:ext>
            </a:extLst>
          </p:cNvPr>
          <p:cNvSpPr>
            <a:spLocks noGrp="1"/>
          </p:cNvSpPr>
          <p:nvPr>
            <p:ph type="sldNum" sz="quarter" idx="12"/>
          </p:nvPr>
        </p:nvSpPr>
        <p:spPr/>
        <p:txBody>
          <a:bodyPr/>
          <a:lstStyle/>
          <a:p>
            <a:fld id="{643B1100-C805-AB43-BF43-25C37B5E02BA}" type="slidenum">
              <a:rPr lang="en-US" altLang="en-US"/>
              <a:pPr/>
              <a:t>30</a:t>
            </a:fld>
            <a:endParaRPr lang="en-US" altLang="en-US"/>
          </a:p>
        </p:txBody>
      </p:sp>
      <p:sp>
        <p:nvSpPr>
          <p:cNvPr id="95234" name="Freeform 2">
            <a:extLst>
              <a:ext uri="{FF2B5EF4-FFF2-40B4-BE49-F238E27FC236}">
                <a16:creationId xmlns:a16="http://schemas.microsoft.com/office/drawing/2014/main" id="{BED438AE-0F42-8543-9F37-B54A2FD2DCF3}"/>
              </a:ext>
            </a:extLst>
          </p:cNvPr>
          <p:cNvSpPr>
            <a:spLocks/>
          </p:cNvSpPr>
          <p:nvPr/>
        </p:nvSpPr>
        <p:spPr bwMode="auto">
          <a:xfrm>
            <a:off x="304800" y="1447800"/>
            <a:ext cx="2743200" cy="990600"/>
          </a:xfrm>
          <a:custGeom>
            <a:avLst/>
            <a:gdLst>
              <a:gd name="T0" fmla="*/ 288 w 1728"/>
              <a:gd name="T1" fmla="*/ 0 h 624"/>
              <a:gd name="T2" fmla="*/ 1728 w 1728"/>
              <a:gd name="T3" fmla="*/ 240 h 624"/>
              <a:gd name="T4" fmla="*/ 1632 w 1728"/>
              <a:gd name="T5" fmla="*/ 480 h 624"/>
              <a:gd name="T6" fmla="*/ 0 w 1728"/>
              <a:gd name="T7" fmla="*/ 624 h 624"/>
              <a:gd name="T8" fmla="*/ 288 w 1728"/>
              <a:gd name="T9" fmla="*/ 0 h 624"/>
            </a:gdLst>
            <a:ahLst/>
            <a:cxnLst>
              <a:cxn ang="0">
                <a:pos x="T0" y="T1"/>
              </a:cxn>
              <a:cxn ang="0">
                <a:pos x="T2" y="T3"/>
              </a:cxn>
              <a:cxn ang="0">
                <a:pos x="T4" y="T5"/>
              </a:cxn>
              <a:cxn ang="0">
                <a:pos x="T6" y="T7"/>
              </a:cxn>
              <a:cxn ang="0">
                <a:pos x="T8" y="T9"/>
              </a:cxn>
            </a:cxnLst>
            <a:rect l="0" t="0" r="r" b="b"/>
            <a:pathLst>
              <a:path w="1728" h="624">
                <a:moveTo>
                  <a:pt x="288" y="0"/>
                </a:moveTo>
                <a:lnTo>
                  <a:pt x="1728" y="240"/>
                </a:lnTo>
                <a:lnTo>
                  <a:pt x="1632" y="480"/>
                </a:lnTo>
                <a:lnTo>
                  <a:pt x="0" y="624"/>
                </a:lnTo>
                <a:lnTo>
                  <a:pt x="288" y="0"/>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5" name="Freeform 3">
            <a:extLst>
              <a:ext uri="{FF2B5EF4-FFF2-40B4-BE49-F238E27FC236}">
                <a16:creationId xmlns:a16="http://schemas.microsoft.com/office/drawing/2014/main" id="{5E0C0DFF-3F65-1D45-BBC7-969F92AFEEE4}"/>
              </a:ext>
            </a:extLst>
          </p:cNvPr>
          <p:cNvSpPr>
            <a:spLocks/>
          </p:cNvSpPr>
          <p:nvPr/>
        </p:nvSpPr>
        <p:spPr bwMode="auto">
          <a:xfrm>
            <a:off x="571500" y="271463"/>
            <a:ext cx="6553200" cy="1016000"/>
          </a:xfrm>
          <a:custGeom>
            <a:avLst/>
            <a:gdLst>
              <a:gd name="T0" fmla="*/ 131 w 4128"/>
              <a:gd name="T1" fmla="*/ 145 h 640"/>
              <a:gd name="T2" fmla="*/ 4128 w 4128"/>
              <a:gd name="T3" fmla="*/ 0 h 640"/>
              <a:gd name="T4" fmla="*/ 3927 w 4128"/>
              <a:gd name="T5" fmla="*/ 640 h 640"/>
              <a:gd name="T6" fmla="*/ 0 w 4128"/>
              <a:gd name="T7" fmla="*/ 384 h 640"/>
              <a:gd name="T8" fmla="*/ 131 w 4128"/>
              <a:gd name="T9" fmla="*/ 145 h 640"/>
            </a:gdLst>
            <a:ahLst/>
            <a:cxnLst>
              <a:cxn ang="0">
                <a:pos x="T0" y="T1"/>
              </a:cxn>
              <a:cxn ang="0">
                <a:pos x="T2" y="T3"/>
              </a:cxn>
              <a:cxn ang="0">
                <a:pos x="T4" y="T5"/>
              </a:cxn>
              <a:cxn ang="0">
                <a:pos x="T6" y="T7"/>
              </a:cxn>
              <a:cxn ang="0">
                <a:pos x="T8" y="T9"/>
              </a:cxn>
            </a:cxnLst>
            <a:rect l="0" t="0" r="r" b="b"/>
            <a:pathLst>
              <a:path w="4128" h="640">
                <a:moveTo>
                  <a:pt x="131" y="145"/>
                </a:moveTo>
                <a:lnTo>
                  <a:pt x="4128" y="0"/>
                </a:lnTo>
                <a:lnTo>
                  <a:pt x="3927" y="640"/>
                </a:lnTo>
                <a:lnTo>
                  <a:pt x="0" y="384"/>
                </a:lnTo>
                <a:lnTo>
                  <a:pt x="131" y="145"/>
                </a:lnTo>
                <a:close/>
              </a:path>
            </a:pathLst>
          </a:custGeom>
          <a:solidFill>
            <a:srgbClr val="C8DCFF"/>
          </a:solidFill>
          <a:ln>
            <a:noFill/>
          </a:ln>
          <a:effectLst/>
        </p:spPr>
        <p:txBody>
          <a:bodyPr wrap="none" anchor="ctr"/>
          <a:lstStyle/>
          <a:p>
            <a:endParaRPr lang="en-US"/>
          </a:p>
        </p:txBody>
      </p:sp>
      <p:sp>
        <p:nvSpPr>
          <p:cNvPr id="95236" name="Rectangle 4">
            <a:extLst>
              <a:ext uri="{FF2B5EF4-FFF2-40B4-BE49-F238E27FC236}">
                <a16:creationId xmlns:a16="http://schemas.microsoft.com/office/drawing/2014/main" id="{151C5F31-BD48-0A43-97C5-CA9BEF755E77}"/>
              </a:ext>
            </a:extLst>
          </p:cNvPr>
          <p:cNvSpPr>
            <a:spLocks noGrp="1" noChangeArrowheads="1"/>
          </p:cNvSpPr>
          <p:nvPr>
            <p:ph type="title"/>
          </p:nvPr>
        </p:nvSpPr>
        <p:spPr/>
        <p:txBody>
          <a:bodyPr/>
          <a:lstStyle/>
          <a:p>
            <a:r>
              <a:rPr lang="en-US" altLang="en-US" sz="5400" dirty="0"/>
              <a:t>This Talk</a:t>
            </a:r>
            <a:endParaRPr lang="en-US" altLang="en-US" sz="4400" dirty="0"/>
          </a:p>
        </p:txBody>
      </p:sp>
      <p:sp>
        <p:nvSpPr>
          <p:cNvPr id="95237" name="Rectangle 5">
            <a:extLst>
              <a:ext uri="{FF2B5EF4-FFF2-40B4-BE49-F238E27FC236}">
                <a16:creationId xmlns:a16="http://schemas.microsoft.com/office/drawing/2014/main" id="{D74C746B-A687-5447-BA42-4EA40E1A5C2D}"/>
              </a:ext>
            </a:extLst>
          </p:cNvPr>
          <p:cNvSpPr>
            <a:spLocks noChangeArrowheads="1"/>
          </p:cNvSpPr>
          <p:nvPr/>
        </p:nvSpPr>
        <p:spPr bwMode="auto">
          <a:xfrm>
            <a:off x="2438400" y="1600200"/>
            <a:ext cx="6353175"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The requirement </a:t>
            </a:r>
            <a:r>
              <a:rPr lang="en-US" altLang="en-US" sz="1600"/>
              <a:t>that concepts must be properly grounded in experience.</a:t>
            </a:r>
            <a:endParaRPr lang="en-US" altLang="en-US" sz="1800"/>
          </a:p>
          <a:p>
            <a:r>
              <a:rPr lang="en-US" altLang="en-US" sz="1800"/>
              <a:t>The warning</a:t>
            </a:r>
            <a:r>
              <a:rPr lang="en-US" altLang="en-US" sz="1600"/>
              <a:t> that use of concepts not so grounded may unwittingly introduce false presumptions.</a:t>
            </a:r>
            <a:endParaRPr lang="en-US" altLang="en-US" sz="1800"/>
          </a:p>
          <a:p>
            <a:r>
              <a:rPr lang="en-US" altLang="en-US" sz="1800"/>
              <a:t>The courage </a:t>
            </a:r>
            <a:r>
              <a:rPr lang="en-US" altLang="en-US" sz="1600"/>
              <a:t>to mount his own account of how concepts not properly grounded in experience may be introduced via definitions. </a:t>
            </a:r>
            <a:endParaRPr lang="en-US" altLang="en-US" sz="1800"/>
          </a:p>
        </p:txBody>
      </p:sp>
      <p:sp>
        <p:nvSpPr>
          <p:cNvPr id="95238" name="Rectangle 6">
            <a:extLst>
              <a:ext uri="{FF2B5EF4-FFF2-40B4-BE49-F238E27FC236}">
                <a16:creationId xmlns:a16="http://schemas.microsoft.com/office/drawing/2014/main" id="{BAD8DFF3-7B86-DD4B-A8B2-8335ACE6971A}"/>
              </a:ext>
            </a:extLst>
          </p:cNvPr>
          <p:cNvSpPr>
            <a:spLocks noChangeArrowheads="1"/>
          </p:cNvSpPr>
          <p:nvPr/>
        </p:nvSpPr>
        <p:spPr bwMode="auto">
          <a:xfrm>
            <a:off x="76200" y="1522413"/>
            <a:ext cx="1981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solidFill>
                  <a:schemeClr val="tx2"/>
                </a:solidFill>
              </a:rPr>
              <a:t>What did Einstein learn from Hume and Mach?</a:t>
            </a:r>
          </a:p>
        </p:txBody>
      </p:sp>
      <p:grpSp>
        <p:nvGrpSpPr>
          <p:cNvPr id="95243" name="Group 11">
            <a:extLst>
              <a:ext uri="{FF2B5EF4-FFF2-40B4-BE49-F238E27FC236}">
                <a16:creationId xmlns:a16="http://schemas.microsoft.com/office/drawing/2014/main" id="{F7FB305D-3749-FC4B-82AA-A4C7AB2092ED}"/>
              </a:ext>
            </a:extLst>
          </p:cNvPr>
          <p:cNvGrpSpPr>
            <a:grpSpLocks/>
          </p:cNvGrpSpPr>
          <p:nvPr/>
        </p:nvGrpSpPr>
        <p:grpSpPr bwMode="auto">
          <a:xfrm>
            <a:off x="304800" y="3819525"/>
            <a:ext cx="8305800" cy="2733675"/>
            <a:chOff x="192" y="2406"/>
            <a:chExt cx="5232" cy="1722"/>
          </a:xfrm>
        </p:grpSpPr>
        <p:sp>
          <p:nvSpPr>
            <p:cNvPr id="95240" name="Freeform 8">
              <a:extLst>
                <a:ext uri="{FF2B5EF4-FFF2-40B4-BE49-F238E27FC236}">
                  <a16:creationId xmlns:a16="http://schemas.microsoft.com/office/drawing/2014/main" id="{DA9C437F-10DC-6442-9175-B0CFD7796B1D}"/>
                </a:ext>
              </a:extLst>
            </p:cNvPr>
            <p:cNvSpPr>
              <a:spLocks/>
            </p:cNvSpPr>
            <p:nvPr/>
          </p:nvSpPr>
          <p:spPr bwMode="auto">
            <a:xfrm>
              <a:off x="192" y="2406"/>
              <a:ext cx="1728" cy="624"/>
            </a:xfrm>
            <a:custGeom>
              <a:avLst/>
              <a:gdLst>
                <a:gd name="T0" fmla="*/ 288 w 1728"/>
                <a:gd name="T1" fmla="*/ 0 h 624"/>
                <a:gd name="T2" fmla="*/ 1728 w 1728"/>
                <a:gd name="T3" fmla="*/ 240 h 624"/>
                <a:gd name="T4" fmla="*/ 1632 w 1728"/>
                <a:gd name="T5" fmla="*/ 480 h 624"/>
                <a:gd name="T6" fmla="*/ 0 w 1728"/>
                <a:gd name="T7" fmla="*/ 624 h 624"/>
                <a:gd name="T8" fmla="*/ 288 w 1728"/>
                <a:gd name="T9" fmla="*/ 0 h 624"/>
              </a:gdLst>
              <a:ahLst/>
              <a:cxnLst>
                <a:cxn ang="0">
                  <a:pos x="T0" y="T1"/>
                </a:cxn>
                <a:cxn ang="0">
                  <a:pos x="T2" y="T3"/>
                </a:cxn>
                <a:cxn ang="0">
                  <a:pos x="T4" y="T5"/>
                </a:cxn>
                <a:cxn ang="0">
                  <a:pos x="T6" y="T7"/>
                </a:cxn>
                <a:cxn ang="0">
                  <a:pos x="T8" y="T9"/>
                </a:cxn>
              </a:cxnLst>
              <a:rect l="0" t="0" r="r" b="b"/>
              <a:pathLst>
                <a:path w="1728" h="624">
                  <a:moveTo>
                    <a:pt x="288" y="0"/>
                  </a:moveTo>
                  <a:lnTo>
                    <a:pt x="1728" y="240"/>
                  </a:lnTo>
                  <a:lnTo>
                    <a:pt x="1632" y="480"/>
                  </a:lnTo>
                  <a:lnTo>
                    <a:pt x="0" y="624"/>
                  </a:lnTo>
                  <a:lnTo>
                    <a:pt x="288" y="0"/>
                  </a:lnTo>
                  <a:close/>
                </a:path>
              </a:pathLst>
            </a:custGeom>
            <a:solidFill>
              <a:srgbClr val="C8FF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1" name="Rectangle 9">
              <a:extLst>
                <a:ext uri="{FF2B5EF4-FFF2-40B4-BE49-F238E27FC236}">
                  <a16:creationId xmlns:a16="http://schemas.microsoft.com/office/drawing/2014/main" id="{78DBE091-360F-A845-8523-1E0D709B47D2}"/>
                </a:ext>
              </a:extLst>
            </p:cNvPr>
            <p:cNvSpPr>
              <a:spLocks noChangeArrowheads="1"/>
            </p:cNvSpPr>
            <p:nvPr/>
          </p:nvSpPr>
          <p:spPr bwMode="auto">
            <a:xfrm>
              <a:off x="284" y="2478"/>
              <a:ext cx="10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t>Einstein’s opportunism</a:t>
              </a:r>
            </a:p>
          </p:txBody>
        </p:sp>
        <p:sp>
          <p:nvSpPr>
            <p:cNvPr id="95242" name="Rectangle 10">
              <a:extLst>
                <a:ext uri="{FF2B5EF4-FFF2-40B4-BE49-F238E27FC236}">
                  <a16:creationId xmlns:a16="http://schemas.microsoft.com/office/drawing/2014/main" id="{B8781E7D-18DA-E844-AFDD-597D8412D4EE}"/>
                </a:ext>
              </a:extLst>
            </p:cNvPr>
            <p:cNvSpPr>
              <a:spLocks noChangeArrowheads="1"/>
            </p:cNvSpPr>
            <p:nvPr/>
          </p:nvSpPr>
          <p:spPr bwMode="auto">
            <a:xfrm>
              <a:off x="1536" y="2454"/>
              <a:ext cx="3888" cy="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He drew on Hume and Mach selectively just as it suited his purposes in physical theorizing. Einstein did not effectively address the systematic problems of the view.</a:t>
              </a:r>
            </a:p>
            <a:p>
              <a:endParaRPr lang="en-US" altLang="en-US" sz="1800"/>
            </a:p>
            <a:p>
              <a:r>
                <a:rPr lang="en-US" altLang="en-US" sz="1600" i="1"/>
                <a:t>How</a:t>
              </a:r>
              <a:r>
                <a:rPr lang="en-US" altLang="en-US" sz="1600"/>
                <a:t> can experience of particulars yield universally applicable concepts?</a:t>
              </a:r>
            </a:p>
            <a:p>
              <a:r>
                <a:rPr lang="en-US" altLang="en-US" sz="1600" i="1"/>
                <a:t>Hume</a:t>
              </a:r>
              <a:r>
                <a:rPr lang="en-US" altLang="en-US" sz="1600"/>
                <a:t>: Missing shade of blue.</a:t>
              </a:r>
            </a:p>
            <a:p>
              <a:r>
                <a:rPr lang="en-US" altLang="en-US" sz="1600" i="1"/>
                <a:t>Mach</a:t>
              </a:r>
              <a:r>
                <a:rPr lang="en-US" altLang="en-US" sz="1600"/>
                <a:t>: It cannot. “No one is warranted in extending these principles beyond the boundaries of experience.”</a:t>
              </a:r>
            </a:p>
            <a:p>
              <a:r>
                <a:rPr lang="en-US" altLang="en-US" sz="1600" i="1"/>
                <a:t>Einstein</a:t>
              </a:r>
              <a:r>
                <a:rPr lang="en-US" altLang="en-US" sz="1600"/>
                <a:t>: It is a “miracle”; “leaves us in awe”; “we shall never understand [it]”.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25F11178-6D79-BF44-B09A-92AEB7B0D300}"/>
              </a:ext>
            </a:extLst>
          </p:cNvPr>
          <p:cNvSpPr>
            <a:spLocks noGrp="1"/>
          </p:cNvSpPr>
          <p:nvPr>
            <p:ph type="sldNum" sz="quarter" idx="12"/>
          </p:nvPr>
        </p:nvSpPr>
        <p:spPr/>
        <p:txBody>
          <a:bodyPr/>
          <a:lstStyle/>
          <a:p>
            <a:fld id="{69C1CA6A-59D3-1745-ADDF-5536E5639C02}" type="slidenum">
              <a:rPr lang="en-US" altLang="en-US"/>
              <a:pPr/>
              <a:t>4</a:t>
            </a:fld>
            <a:endParaRPr lang="en-US" altLang="en-US"/>
          </a:p>
        </p:txBody>
      </p:sp>
      <p:sp>
        <p:nvSpPr>
          <p:cNvPr id="107523" name="Freeform 3">
            <a:extLst>
              <a:ext uri="{FF2B5EF4-FFF2-40B4-BE49-F238E27FC236}">
                <a16:creationId xmlns:a16="http://schemas.microsoft.com/office/drawing/2014/main" id="{479E52B1-2AAD-9B47-A65D-3BFCF03BE3F0}"/>
              </a:ext>
            </a:extLst>
          </p:cNvPr>
          <p:cNvSpPr>
            <a:spLocks/>
          </p:cNvSpPr>
          <p:nvPr/>
        </p:nvSpPr>
        <p:spPr bwMode="auto">
          <a:xfrm>
            <a:off x="3482975" y="4278085"/>
            <a:ext cx="4876800" cy="914400"/>
          </a:xfrm>
          <a:custGeom>
            <a:avLst/>
            <a:gdLst>
              <a:gd name="T0" fmla="*/ 144 w 4560"/>
              <a:gd name="T1" fmla="*/ 192 h 672"/>
              <a:gd name="T2" fmla="*/ 4560 w 4560"/>
              <a:gd name="T3" fmla="*/ 0 h 672"/>
              <a:gd name="T4" fmla="*/ 4224 w 4560"/>
              <a:gd name="T5" fmla="*/ 672 h 672"/>
              <a:gd name="T6" fmla="*/ 0 w 4560"/>
              <a:gd name="T7" fmla="*/ 528 h 672"/>
              <a:gd name="T8" fmla="*/ 144 w 4560"/>
              <a:gd name="T9" fmla="*/ 192 h 672"/>
            </a:gdLst>
            <a:ahLst/>
            <a:cxnLst>
              <a:cxn ang="0">
                <a:pos x="T0" y="T1"/>
              </a:cxn>
              <a:cxn ang="0">
                <a:pos x="T2" y="T3"/>
              </a:cxn>
              <a:cxn ang="0">
                <a:pos x="T4" y="T5"/>
              </a:cxn>
              <a:cxn ang="0">
                <a:pos x="T6" y="T7"/>
              </a:cxn>
              <a:cxn ang="0">
                <a:pos x="T8" y="T9"/>
              </a:cxn>
            </a:cxnLst>
            <a:rect l="0" t="0" r="r" b="b"/>
            <a:pathLst>
              <a:path w="4560" h="672">
                <a:moveTo>
                  <a:pt x="144" y="192"/>
                </a:moveTo>
                <a:lnTo>
                  <a:pt x="4560" y="0"/>
                </a:lnTo>
                <a:lnTo>
                  <a:pt x="4224" y="672"/>
                </a:lnTo>
                <a:lnTo>
                  <a:pt x="0" y="528"/>
                </a:lnTo>
                <a:lnTo>
                  <a:pt x="144" y="192"/>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5" name="Freeform 5">
            <a:extLst>
              <a:ext uri="{FF2B5EF4-FFF2-40B4-BE49-F238E27FC236}">
                <a16:creationId xmlns:a16="http://schemas.microsoft.com/office/drawing/2014/main" id="{B2304773-B11A-7B4E-9DAA-F03BD8D7AE5E}"/>
              </a:ext>
            </a:extLst>
          </p:cNvPr>
          <p:cNvSpPr>
            <a:spLocks/>
          </p:cNvSpPr>
          <p:nvPr/>
        </p:nvSpPr>
        <p:spPr bwMode="auto">
          <a:xfrm>
            <a:off x="762000" y="457200"/>
            <a:ext cx="7772400" cy="609600"/>
          </a:xfrm>
          <a:custGeom>
            <a:avLst/>
            <a:gdLst>
              <a:gd name="T0" fmla="*/ 0 w 2736"/>
              <a:gd name="T1" fmla="*/ 0 h 288"/>
              <a:gd name="T2" fmla="*/ 2736 w 2736"/>
              <a:gd name="T3" fmla="*/ 96 h 288"/>
              <a:gd name="T4" fmla="*/ 2688 w 2736"/>
              <a:gd name="T5" fmla="*/ 240 h 288"/>
              <a:gd name="T6" fmla="*/ 96 w 2736"/>
              <a:gd name="T7" fmla="*/ 288 h 288"/>
              <a:gd name="T8" fmla="*/ 0 w 2736"/>
              <a:gd name="T9" fmla="*/ 0 h 288"/>
            </a:gdLst>
            <a:ahLst/>
            <a:cxnLst>
              <a:cxn ang="0">
                <a:pos x="T0" y="T1"/>
              </a:cxn>
              <a:cxn ang="0">
                <a:pos x="T2" y="T3"/>
              </a:cxn>
              <a:cxn ang="0">
                <a:pos x="T4" y="T5"/>
              </a:cxn>
              <a:cxn ang="0">
                <a:pos x="T6" y="T7"/>
              </a:cxn>
              <a:cxn ang="0">
                <a:pos x="T8" y="T9"/>
              </a:cxn>
            </a:cxnLst>
            <a:rect l="0" t="0" r="r" b="b"/>
            <a:pathLst>
              <a:path w="2736" h="288">
                <a:moveTo>
                  <a:pt x="0" y="0"/>
                </a:moveTo>
                <a:lnTo>
                  <a:pt x="2736" y="96"/>
                </a:lnTo>
                <a:lnTo>
                  <a:pt x="2688" y="240"/>
                </a:lnTo>
                <a:lnTo>
                  <a:pt x="96" y="288"/>
                </a:lnTo>
                <a:lnTo>
                  <a:pt x="0" y="0"/>
                </a:lnTo>
                <a:close/>
              </a:path>
            </a:pathLst>
          </a:custGeom>
          <a:solidFill>
            <a:srgbClr val="C8DCFF"/>
          </a:solidFill>
          <a:ln>
            <a:noFill/>
          </a:ln>
          <a:effectLst/>
        </p:spPr>
        <p:txBody>
          <a:bodyPr wrap="none" anchor="ctr"/>
          <a:lstStyle/>
          <a:p>
            <a:endParaRPr lang="en-US"/>
          </a:p>
        </p:txBody>
      </p:sp>
      <p:sp>
        <p:nvSpPr>
          <p:cNvPr id="107526" name="Rectangle 6">
            <a:extLst>
              <a:ext uri="{FF2B5EF4-FFF2-40B4-BE49-F238E27FC236}">
                <a16:creationId xmlns:a16="http://schemas.microsoft.com/office/drawing/2014/main" id="{29705AAF-FE72-7547-98B7-689C294978BD}"/>
              </a:ext>
            </a:extLst>
          </p:cNvPr>
          <p:cNvSpPr>
            <a:spLocks noGrp="1" noChangeArrowheads="1"/>
          </p:cNvSpPr>
          <p:nvPr>
            <p:ph type="title"/>
          </p:nvPr>
        </p:nvSpPr>
        <p:spPr>
          <a:xfrm>
            <a:off x="685799" y="533400"/>
            <a:ext cx="8360229" cy="457200"/>
          </a:xfrm>
        </p:spPr>
        <p:txBody>
          <a:bodyPr/>
          <a:lstStyle/>
          <a:p>
            <a:r>
              <a:rPr lang="en-US" altLang="en-US" sz="3600" dirty="0"/>
              <a:t>Was</a:t>
            </a:r>
            <a:r>
              <a:rPr lang="en-US" altLang="en-US" sz="3200" dirty="0"/>
              <a:t> Einstein’s reading of Hume</a:t>
            </a:r>
            <a:r>
              <a:rPr lang="en-US" altLang="en-US" sz="2800" dirty="0"/>
              <a:t> any practical use?</a:t>
            </a:r>
          </a:p>
        </p:txBody>
      </p:sp>
      <p:sp>
        <p:nvSpPr>
          <p:cNvPr id="107528" name="Rectangle 8">
            <a:extLst>
              <a:ext uri="{FF2B5EF4-FFF2-40B4-BE49-F238E27FC236}">
                <a16:creationId xmlns:a16="http://schemas.microsoft.com/office/drawing/2014/main" id="{737C16C2-9D42-4C43-8B20-661A1D1D5B7D}"/>
              </a:ext>
            </a:extLst>
          </p:cNvPr>
          <p:cNvSpPr>
            <a:spLocks noChangeArrowheads="1"/>
          </p:cNvSpPr>
          <p:nvPr/>
        </p:nvSpPr>
        <p:spPr bwMode="auto">
          <a:xfrm>
            <a:off x="3406774" y="1524000"/>
            <a:ext cx="5497739"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t>“Today everyone knows, of course, that all attempts to clarify this paradox [of chasing the beam of light] satisfactorily were condemned to failure as long as the axiom of the absolute character of time, or of simultaneity, was rooted unrecognized in the unconscious. To recognize clearly this axiom and its arbitrary character already implies the essentials of the solution of the problem. </a:t>
            </a:r>
            <a:r>
              <a:rPr lang="en-US" altLang="en-US" sz="2000" dirty="0"/>
              <a:t>The type of critical reasoning required for the discovery of this central point was decisively furthered, in my case, especially by the reading of </a:t>
            </a:r>
            <a:r>
              <a:rPr lang="en-US" altLang="en-US" dirty="0"/>
              <a:t>David Hume</a:t>
            </a:r>
            <a:r>
              <a:rPr lang="en-US" altLang="en-US" sz="2000" dirty="0"/>
              <a:t>’s and </a:t>
            </a:r>
            <a:r>
              <a:rPr lang="en-US" altLang="en-US" dirty="0"/>
              <a:t>Ernst Mach</a:t>
            </a:r>
            <a:r>
              <a:rPr lang="en-US" altLang="en-US" sz="2000" dirty="0"/>
              <a:t>’s philosophical writings.</a:t>
            </a:r>
            <a:r>
              <a:rPr lang="en-US" altLang="en-US" sz="1800" dirty="0"/>
              <a:t>”</a:t>
            </a:r>
          </a:p>
          <a:p>
            <a:endParaRPr lang="en-US" altLang="en-US" sz="1400" dirty="0"/>
          </a:p>
        </p:txBody>
      </p:sp>
      <p:sp>
        <p:nvSpPr>
          <p:cNvPr id="107529" name="Rectangle 9">
            <a:extLst>
              <a:ext uri="{FF2B5EF4-FFF2-40B4-BE49-F238E27FC236}">
                <a16:creationId xmlns:a16="http://schemas.microsoft.com/office/drawing/2014/main" id="{08089F2D-FC17-7647-AC01-4B56285B598C}"/>
              </a:ext>
            </a:extLst>
          </p:cNvPr>
          <p:cNvSpPr>
            <a:spLocks noChangeArrowheads="1"/>
          </p:cNvSpPr>
          <p:nvPr/>
        </p:nvSpPr>
        <p:spPr bwMode="auto">
          <a:xfrm>
            <a:off x="3432174" y="5717041"/>
            <a:ext cx="3916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chemeClr val="tx2"/>
                </a:solidFill>
              </a:rPr>
              <a:t>Albert Einstein, </a:t>
            </a:r>
            <a:r>
              <a:rPr lang="en-US" altLang="en-US" sz="1800" i="1" dirty="0">
                <a:solidFill>
                  <a:schemeClr val="tx2"/>
                </a:solidFill>
              </a:rPr>
              <a:t>Autobiographical Notes</a:t>
            </a:r>
          </a:p>
        </p:txBody>
      </p:sp>
      <p:pic>
        <p:nvPicPr>
          <p:cNvPr id="107532" name="Picture 12">
            <a:extLst>
              <a:ext uri="{FF2B5EF4-FFF2-40B4-BE49-F238E27FC236}">
                <a16:creationId xmlns:a16="http://schemas.microsoft.com/office/drawing/2014/main" id="{6A8B9602-9BD4-A143-B25C-7036CE1BC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1524000"/>
            <a:ext cx="2652713" cy="303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37AC5FB5-2DBA-0940-B28C-1CBBD5E59096}"/>
              </a:ext>
            </a:extLst>
          </p:cNvPr>
          <p:cNvSpPr>
            <a:spLocks noGrp="1"/>
          </p:cNvSpPr>
          <p:nvPr>
            <p:ph type="sldNum" sz="quarter" idx="12"/>
          </p:nvPr>
        </p:nvSpPr>
        <p:spPr/>
        <p:txBody>
          <a:bodyPr/>
          <a:lstStyle/>
          <a:p>
            <a:fld id="{91F82243-478A-2448-8104-5A8CCFAC09B3}" type="slidenum">
              <a:rPr lang="en-US" altLang="en-US"/>
              <a:pPr/>
              <a:t>5</a:t>
            </a:fld>
            <a:endParaRPr lang="en-US" altLang="en-US"/>
          </a:p>
        </p:txBody>
      </p:sp>
      <p:sp>
        <p:nvSpPr>
          <p:cNvPr id="140292" name="Freeform 4">
            <a:extLst>
              <a:ext uri="{FF2B5EF4-FFF2-40B4-BE49-F238E27FC236}">
                <a16:creationId xmlns:a16="http://schemas.microsoft.com/office/drawing/2014/main" id="{692FFC37-3088-8642-9E3C-43D8931CD6ED}"/>
              </a:ext>
            </a:extLst>
          </p:cNvPr>
          <p:cNvSpPr>
            <a:spLocks/>
          </p:cNvSpPr>
          <p:nvPr/>
        </p:nvSpPr>
        <p:spPr bwMode="auto">
          <a:xfrm>
            <a:off x="761999" y="304800"/>
            <a:ext cx="6117771" cy="762000"/>
          </a:xfrm>
          <a:custGeom>
            <a:avLst/>
            <a:gdLst>
              <a:gd name="T0" fmla="*/ 0 w 2736"/>
              <a:gd name="T1" fmla="*/ 0 h 288"/>
              <a:gd name="T2" fmla="*/ 2736 w 2736"/>
              <a:gd name="T3" fmla="*/ 96 h 288"/>
              <a:gd name="T4" fmla="*/ 2688 w 2736"/>
              <a:gd name="T5" fmla="*/ 240 h 288"/>
              <a:gd name="T6" fmla="*/ 96 w 2736"/>
              <a:gd name="T7" fmla="*/ 288 h 288"/>
              <a:gd name="T8" fmla="*/ 0 w 2736"/>
              <a:gd name="T9" fmla="*/ 0 h 288"/>
            </a:gdLst>
            <a:ahLst/>
            <a:cxnLst>
              <a:cxn ang="0">
                <a:pos x="T0" y="T1"/>
              </a:cxn>
              <a:cxn ang="0">
                <a:pos x="T2" y="T3"/>
              </a:cxn>
              <a:cxn ang="0">
                <a:pos x="T4" y="T5"/>
              </a:cxn>
              <a:cxn ang="0">
                <a:pos x="T6" y="T7"/>
              </a:cxn>
              <a:cxn ang="0">
                <a:pos x="T8" y="T9"/>
              </a:cxn>
            </a:cxnLst>
            <a:rect l="0" t="0" r="r" b="b"/>
            <a:pathLst>
              <a:path w="2736" h="288">
                <a:moveTo>
                  <a:pt x="0" y="0"/>
                </a:moveTo>
                <a:lnTo>
                  <a:pt x="2736" y="96"/>
                </a:lnTo>
                <a:lnTo>
                  <a:pt x="2688" y="240"/>
                </a:lnTo>
                <a:lnTo>
                  <a:pt x="96" y="288"/>
                </a:lnTo>
                <a:lnTo>
                  <a:pt x="0" y="0"/>
                </a:lnTo>
                <a:close/>
              </a:path>
            </a:pathLst>
          </a:custGeom>
          <a:solidFill>
            <a:srgbClr val="C8DCFF"/>
          </a:solidFill>
          <a:ln>
            <a:noFill/>
          </a:ln>
          <a:effectLst/>
        </p:spPr>
        <p:txBody>
          <a:bodyPr wrap="none" anchor="ctr"/>
          <a:lstStyle/>
          <a:p>
            <a:endParaRPr lang="en-US"/>
          </a:p>
        </p:txBody>
      </p:sp>
      <p:sp>
        <p:nvSpPr>
          <p:cNvPr id="140293" name="Rectangle 5">
            <a:extLst>
              <a:ext uri="{FF2B5EF4-FFF2-40B4-BE49-F238E27FC236}">
                <a16:creationId xmlns:a16="http://schemas.microsoft.com/office/drawing/2014/main" id="{29CBF4BF-ABA7-8D45-9153-1750492899F2}"/>
              </a:ext>
            </a:extLst>
          </p:cNvPr>
          <p:cNvSpPr>
            <a:spLocks noGrp="1" noChangeArrowheads="1"/>
          </p:cNvSpPr>
          <p:nvPr>
            <p:ph type="title"/>
          </p:nvPr>
        </p:nvSpPr>
        <p:spPr>
          <a:xfrm>
            <a:off x="685800" y="533400"/>
            <a:ext cx="7772400" cy="457200"/>
          </a:xfrm>
        </p:spPr>
        <p:txBody>
          <a:bodyPr/>
          <a:lstStyle/>
          <a:p>
            <a:r>
              <a:rPr lang="en-US" altLang="en-US" sz="5400" dirty="0">
                <a:solidFill>
                  <a:schemeClr val="tx1"/>
                </a:solidFill>
              </a:rPr>
              <a:t>This Talk</a:t>
            </a:r>
            <a:endParaRPr lang="en-US" altLang="en-US" sz="3600" dirty="0">
              <a:solidFill>
                <a:schemeClr val="tx1"/>
              </a:solidFill>
            </a:endParaRPr>
          </a:p>
        </p:txBody>
      </p:sp>
      <p:grpSp>
        <p:nvGrpSpPr>
          <p:cNvPr id="2" name="Group 1">
            <a:extLst>
              <a:ext uri="{FF2B5EF4-FFF2-40B4-BE49-F238E27FC236}">
                <a16:creationId xmlns:a16="http://schemas.microsoft.com/office/drawing/2014/main" id="{3C8E0D34-9DA1-D941-A8A5-515EE236254F}"/>
              </a:ext>
            </a:extLst>
          </p:cNvPr>
          <p:cNvGrpSpPr/>
          <p:nvPr/>
        </p:nvGrpSpPr>
        <p:grpSpPr>
          <a:xfrm>
            <a:off x="2416175" y="3698876"/>
            <a:ext cx="5236482" cy="1452445"/>
            <a:chOff x="2416175" y="3698876"/>
            <a:chExt cx="5236482" cy="1452445"/>
          </a:xfrm>
        </p:grpSpPr>
        <p:sp>
          <p:nvSpPr>
            <p:cNvPr id="140299" name="Freeform 11">
              <a:extLst>
                <a:ext uri="{FF2B5EF4-FFF2-40B4-BE49-F238E27FC236}">
                  <a16:creationId xmlns:a16="http://schemas.microsoft.com/office/drawing/2014/main" id="{1487D6B3-B94A-1D43-8D15-1162E21F9CE1}"/>
                </a:ext>
              </a:extLst>
            </p:cNvPr>
            <p:cNvSpPr>
              <a:spLocks/>
            </p:cNvSpPr>
            <p:nvPr/>
          </p:nvSpPr>
          <p:spPr bwMode="auto">
            <a:xfrm flipV="1">
              <a:off x="3761467" y="3698876"/>
              <a:ext cx="2987676" cy="829582"/>
            </a:xfrm>
            <a:custGeom>
              <a:avLst/>
              <a:gdLst>
                <a:gd name="T0" fmla="*/ 144 w 4560"/>
                <a:gd name="T1" fmla="*/ 192 h 672"/>
                <a:gd name="T2" fmla="*/ 4560 w 4560"/>
                <a:gd name="T3" fmla="*/ 0 h 672"/>
                <a:gd name="T4" fmla="*/ 4224 w 4560"/>
                <a:gd name="T5" fmla="*/ 672 h 672"/>
                <a:gd name="T6" fmla="*/ 0 w 4560"/>
                <a:gd name="T7" fmla="*/ 528 h 672"/>
                <a:gd name="T8" fmla="*/ 144 w 4560"/>
                <a:gd name="T9" fmla="*/ 192 h 672"/>
              </a:gdLst>
              <a:ahLst/>
              <a:cxnLst>
                <a:cxn ang="0">
                  <a:pos x="T0" y="T1"/>
                </a:cxn>
                <a:cxn ang="0">
                  <a:pos x="T2" y="T3"/>
                </a:cxn>
                <a:cxn ang="0">
                  <a:pos x="T4" y="T5"/>
                </a:cxn>
                <a:cxn ang="0">
                  <a:pos x="T6" y="T7"/>
                </a:cxn>
                <a:cxn ang="0">
                  <a:pos x="T8" y="T9"/>
                </a:cxn>
              </a:cxnLst>
              <a:rect l="0" t="0" r="r" b="b"/>
              <a:pathLst>
                <a:path w="4560" h="672">
                  <a:moveTo>
                    <a:pt x="144" y="192"/>
                  </a:moveTo>
                  <a:lnTo>
                    <a:pt x="4560" y="0"/>
                  </a:lnTo>
                  <a:lnTo>
                    <a:pt x="4224" y="672"/>
                  </a:lnTo>
                  <a:lnTo>
                    <a:pt x="0" y="528"/>
                  </a:lnTo>
                  <a:lnTo>
                    <a:pt x="144" y="192"/>
                  </a:lnTo>
                  <a:close/>
                </a:path>
              </a:pathLst>
            </a:custGeom>
            <a:solidFill>
              <a:srgbClr val="FFC8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4" name="Rectangle 6">
              <a:extLst>
                <a:ext uri="{FF2B5EF4-FFF2-40B4-BE49-F238E27FC236}">
                  <a16:creationId xmlns:a16="http://schemas.microsoft.com/office/drawing/2014/main" id="{C9691A6E-0EFE-FD49-83E3-8C7E7FD48752}"/>
                </a:ext>
              </a:extLst>
            </p:cNvPr>
            <p:cNvSpPr>
              <a:spLocks noChangeArrowheads="1"/>
            </p:cNvSpPr>
            <p:nvPr/>
          </p:nvSpPr>
          <p:spPr bwMode="auto">
            <a:xfrm>
              <a:off x="2416175" y="3704771"/>
              <a:ext cx="523648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t>The help did </a:t>
              </a:r>
              <a:r>
                <a:rPr lang="en-US" altLang="en-US" sz="3200" dirty="0"/>
                <a:t>not</a:t>
              </a:r>
              <a:r>
                <a:rPr lang="en-US" altLang="en-US" sz="2800" dirty="0"/>
                <a:t> come from Hume and Mach’s analysis of the notions of space and time specifically…</a:t>
              </a:r>
            </a:p>
          </p:txBody>
        </p:sp>
      </p:grpSp>
      <p:sp>
        <p:nvSpPr>
          <p:cNvPr id="140298" name="Rectangle 10">
            <a:extLst>
              <a:ext uri="{FF2B5EF4-FFF2-40B4-BE49-F238E27FC236}">
                <a16:creationId xmlns:a16="http://schemas.microsoft.com/office/drawing/2014/main" id="{7ECFF6AA-436C-AA41-B9A3-E610C3C6E755}"/>
              </a:ext>
            </a:extLst>
          </p:cNvPr>
          <p:cNvSpPr>
            <a:spLocks noChangeArrowheads="1"/>
          </p:cNvSpPr>
          <p:nvPr/>
        </p:nvSpPr>
        <p:spPr bwMode="auto">
          <a:xfrm>
            <a:off x="2352903" y="1497239"/>
            <a:ext cx="55451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t>How Einstein’s reading of Hume and Mach played a decisive role at the crucial moment in Einstein’s 1905 discovery of special relativity.</a:t>
            </a:r>
          </a:p>
        </p:txBody>
      </p:sp>
      <p:pic>
        <p:nvPicPr>
          <p:cNvPr id="140301" name="Picture 13">
            <a:extLst>
              <a:ext uri="{FF2B5EF4-FFF2-40B4-BE49-F238E27FC236}">
                <a16:creationId xmlns:a16="http://schemas.microsoft.com/office/drawing/2014/main" id="{662969A4-2189-084E-AF6F-26A7405F0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550988"/>
            <a:ext cx="1798637" cy="203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BDBAD26-E9A0-144B-8986-ACB6E25EF357}"/>
              </a:ext>
            </a:extLst>
          </p:cNvPr>
          <p:cNvSpPr>
            <a:spLocks noGrp="1"/>
          </p:cNvSpPr>
          <p:nvPr>
            <p:ph type="sldNum" sz="quarter" idx="12"/>
          </p:nvPr>
        </p:nvSpPr>
        <p:spPr/>
        <p:txBody>
          <a:bodyPr/>
          <a:lstStyle/>
          <a:p>
            <a:fld id="{E010554F-E4FD-4F4F-A5A6-8AC571758F2C}" type="slidenum">
              <a:rPr lang="en-US" altLang="en-US"/>
              <a:pPr/>
              <a:t>6</a:t>
            </a:fld>
            <a:endParaRPr lang="en-US" altLang="en-US"/>
          </a:p>
        </p:txBody>
      </p:sp>
      <p:sp>
        <p:nvSpPr>
          <p:cNvPr id="64514" name="Freeform 2">
            <a:extLst>
              <a:ext uri="{FF2B5EF4-FFF2-40B4-BE49-F238E27FC236}">
                <a16:creationId xmlns:a16="http://schemas.microsoft.com/office/drawing/2014/main" id="{F21AAD0F-065E-2340-8031-C6C9D2AD4F40}"/>
              </a:ext>
            </a:extLst>
          </p:cNvPr>
          <p:cNvSpPr>
            <a:spLocks/>
          </p:cNvSpPr>
          <p:nvPr/>
        </p:nvSpPr>
        <p:spPr bwMode="auto">
          <a:xfrm>
            <a:off x="775608" y="1948543"/>
            <a:ext cx="1455964" cy="555171"/>
          </a:xfrm>
          <a:custGeom>
            <a:avLst/>
            <a:gdLst>
              <a:gd name="T0" fmla="*/ 12 w 393"/>
              <a:gd name="T1" fmla="*/ 0 h 301"/>
              <a:gd name="T2" fmla="*/ 393 w 393"/>
              <a:gd name="T3" fmla="*/ 68 h 301"/>
              <a:gd name="T4" fmla="*/ 347 w 393"/>
              <a:gd name="T5" fmla="*/ 195 h 301"/>
              <a:gd name="T6" fmla="*/ 0 w 393"/>
              <a:gd name="T7" fmla="*/ 301 h 301"/>
              <a:gd name="T8" fmla="*/ 12 w 393"/>
              <a:gd name="T9" fmla="*/ 0 h 301"/>
            </a:gdLst>
            <a:ahLst/>
            <a:cxnLst>
              <a:cxn ang="0">
                <a:pos x="T0" y="T1"/>
              </a:cxn>
              <a:cxn ang="0">
                <a:pos x="T2" y="T3"/>
              </a:cxn>
              <a:cxn ang="0">
                <a:pos x="T4" y="T5"/>
              </a:cxn>
              <a:cxn ang="0">
                <a:pos x="T6" y="T7"/>
              </a:cxn>
              <a:cxn ang="0">
                <a:pos x="T8" y="T9"/>
              </a:cxn>
            </a:cxnLst>
            <a:rect l="0" t="0" r="r" b="b"/>
            <a:pathLst>
              <a:path w="393" h="301">
                <a:moveTo>
                  <a:pt x="12" y="0"/>
                </a:moveTo>
                <a:lnTo>
                  <a:pt x="393" y="68"/>
                </a:lnTo>
                <a:lnTo>
                  <a:pt x="347" y="195"/>
                </a:lnTo>
                <a:lnTo>
                  <a:pt x="0" y="301"/>
                </a:lnTo>
                <a:lnTo>
                  <a:pt x="12" y="0"/>
                </a:lnTo>
                <a:close/>
              </a:path>
            </a:pathLst>
          </a:custGeom>
          <a:solidFill>
            <a:srgbClr val="C8FFC8"/>
          </a:solidFill>
          <a:ln>
            <a:noFill/>
          </a:ln>
          <a:effectLst/>
        </p:spPr>
        <p:txBody>
          <a:bodyPr wrap="none" anchor="ctr"/>
          <a:lstStyle/>
          <a:p>
            <a:endParaRPr lang="en-US"/>
          </a:p>
        </p:txBody>
      </p:sp>
      <p:sp>
        <p:nvSpPr>
          <p:cNvPr id="64517" name="Freeform 5">
            <a:extLst>
              <a:ext uri="{FF2B5EF4-FFF2-40B4-BE49-F238E27FC236}">
                <a16:creationId xmlns:a16="http://schemas.microsoft.com/office/drawing/2014/main" id="{514E8148-0987-2C44-AE3D-C9EDA843D9D5}"/>
              </a:ext>
            </a:extLst>
          </p:cNvPr>
          <p:cNvSpPr>
            <a:spLocks/>
          </p:cNvSpPr>
          <p:nvPr/>
        </p:nvSpPr>
        <p:spPr bwMode="auto">
          <a:xfrm>
            <a:off x="413657" y="458561"/>
            <a:ext cx="6723063" cy="847725"/>
          </a:xfrm>
          <a:custGeom>
            <a:avLst/>
            <a:gdLst>
              <a:gd name="T0" fmla="*/ 0 w 4752"/>
              <a:gd name="T1" fmla="*/ 624 h 624"/>
              <a:gd name="T2" fmla="*/ 4752 w 4752"/>
              <a:gd name="T3" fmla="*/ 549 h 624"/>
              <a:gd name="T4" fmla="*/ 4592 w 4752"/>
              <a:gd name="T5" fmla="*/ 320 h 624"/>
              <a:gd name="T6" fmla="*/ 203 w 4752"/>
              <a:gd name="T7" fmla="*/ 0 h 624"/>
              <a:gd name="T8" fmla="*/ 0 w 4752"/>
              <a:gd name="T9" fmla="*/ 624 h 624"/>
            </a:gdLst>
            <a:ahLst/>
            <a:cxnLst>
              <a:cxn ang="0">
                <a:pos x="T0" y="T1"/>
              </a:cxn>
              <a:cxn ang="0">
                <a:pos x="T2" y="T3"/>
              </a:cxn>
              <a:cxn ang="0">
                <a:pos x="T4" y="T5"/>
              </a:cxn>
              <a:cxn ang="0">
                <a:pos x="T6" y="T7"/>
              </a:cxn>
              <a:cxn ang="0">
                <a:pos x="T8" y="T9"/>
              </a:cxn>
            </a:cxnLst>
            <a:rect l="0" t="0" r="r" b="b"/>
            <a:pathLst>
              <a:path w="4752" h="624">
                <a:moveTo>
                  <a:pt x="0" y="624"/>
                </a:moveTo>
                <a:lnTo>
                  <a:pt x="4752" y="549"/>
                </a:lnTo>
                <a:lnTo>
                  <a:pt x="4592" y="320"/>
                </a:lnTo>
                <a:lnTo>
                  <a:pt x="203" y="0"/>
                </a:lnTo>
                <a:lnTo>
                  <a:pt x="0" y="624"/>
                </a:lnTo>
                <a:close/>
              </a:path>
            </a:pathLst>
          </a:custGeom>
          <a:solidFill>
            <a:srgbClr val="C8DCFF"/>
          </a:solidFill>
          <a:ln>
            <a:noFill/>
          </a:ln>
          <a:effectLst/>
        </p:spPr>
        <p:txBody>
          <a:bodyPr wrap="none" anchor="ctr"/>
          <a:lstStyle/>
          <a:p>
            <a:endParaRPr lang="en-US"/>
          </a:p>
        </p:txBody>
      </p:sp>
      <p:sp>
        <p:nvSpPr>
          <p:cNvPr id="64518" name="Rectangle 6">
            <a:extLst>
              <a:ext uri="{FF2B5EF4-FFF2-40B4-BE49-F238E27FC236}">
                <a16:creationId xmlns:a16="http://schemas.microsoft.com/office/drawing/2014/main" id="{83CC5607-8549-4A4F-918C-95B286357ACD}"/>
              </a:ext>
            </a:extLst>
          </p:cNvPr>
          <p:cNvSpPr>
            <a:spLocks noGrp="1" noChangeArrowheads="1"/>
          </p:cNvSpPr>
          <p:nvPr>
            <p:ph type="title"/>
          </p:nvPr>
        </p:nvSpPr>
        <p:spPr>
          <a:xfrm>
            <a:off x="119743" y="664029"/>
            <a:ext cx="7772400" cy="457200"/>
          </a:xfrm>
        </p:spPr>
        <p:txBody>
          <a:bodyPr/>
          <a:lstStyle/>
          <a:p>
            <a:r>
              <a:rPr lang="en-US" altLang="en-US" sz="4000" dirty="0"/>
              <a:t>How to</a:t>
            </a:r>
            <a:r>
              <a:rPr lang="en-US" altLang="en-US" sz="3600" dirty="0"/>
              <a:t> Use Concepts</a:t>
            </a:r>
            <a:r>
              <a:rPr lang="en-US" altLang="en-US" sz="3200" dirty="0"/>
              <a:t> in</a:t>
            </a:r>
            <a:r>
              <a:rPr lang="en-US" altLang="en-US" sz="2800" dirty="0"/>
              <a:t> Physical Theories</a:t>
            </a:r>
          </a:p>
        </p:txBody>
      </p:sp>
      <p:sp>
        <p:nvSpPr>
          <p:cNvPr id="64519" name="Rectangle 7">
            <a:extLst>
              <a:ext uri="{FF2B5EF4-FFF2-40B4-BE49-F238E27FC236}">
                <a16:creationId xmlns:a16="http://schemas.microsoft.com/office/drawing/2014/main" id="{0AC0E14F-08D4-0047-A451-A12D33835554}"/>
              </a:ext>
            </a:extLst>
          </p:cNvPr>
          <p:cNvSpPr>
            <a:spLocks noChangeArrowheads="1"/>
          </p:cNvSpPr>
          <p:nvPr/>
        </p:nvSpPr>
        <p:spPr bwMode="auto">
          <a:xfrm>
            <a:off x="947058" y="1948544"/>
            <a:ext cx="708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dirty="0"/>
              <a:t>C</a:t>
            </a:r>
            <a:r>
              <a:rPr lang="en-US" altLang="en-US" sz="2800" dirty="0"/>
              <a:t>oncepts</a:t>
            </a:r>
            <a:r>
              <a:rPr lang="en-US" altLang="en-US" dirty="0"/>
              <a:t> must be properly grounded</a:t>
            </a:r>
            <a:r>
              <a:rPr lang="en-US" altLang="en-US" sz="2000" dirty="0"/>
              <a:t> in experience, else they fail to represent the physically real and are fictional. (From Hume and Mach)</a:t>
            </a:r>
          </a:p>
        </p:txBody>
      </p:sp>
      <p:grpSp>
        <p:nvGrpSpPr>
          <p:cNvPr id="2" name="Group 1">
            <a:extLst>
              <a:ext uri="{FF2B5EF4-FFF2-40B4-BE49-F238E27FC236}">
                <a16:creationId xmlns:a16="http://schemas.microsoft.com/office/drawing/2014/main" id="{14990D0E-669F-C242-B1A8-4BC354AE41B1}"/>
              </a:ext>
            </a:extLst>
          </p:cNvPr>
          <p:cNvGrpSpPr/>
          <p:nvPr/>
        </p:nvGrpSpPr>
        <p:grpSpPr>
          <a:xfrm>
            <a:off x="1665060" y="3306763"/>
            <a:ext cx="7119711" cy="1817469"/>
            <a:chOff x="1665060" y="3306763"/>
            <a:chExt cx="7119711" cy="1817469"/>
          </a:xfrm>
        </p:grpSpPr>
        <p:sp>
          <p:nvSpPr>
            <p:cNvPr id="64515" name="Freeform 3">
              <a:extLst>
                <a:ext uri="{FF2B5EF4-FFF2-40B4-BE49-F238E27FC236}">
                  <a16:creationId xmlns:a16="http://schemas.microsoft.com/office/drawing/2014/main" id="{EB3796AD-842A-7749-81C3-FA9E4D01F4D1}"/>
                </a:ext>
              </a:extLst>
            </p:cNvPr>
            <p:cNvSpPr>
              <a:spLocks/>
            </p:cNvSpPr>
            <p:nvPr/>
          </p:nvSpPr>
          <p:spPr bwMode="auto">
            <a:xfrm>
              <a:off x="1665060" y="3306763"/>
              <a:ext cx="1455964" cy="555170"/>
            </a:xfrm>
            <a:custGeom>
              <a:avLst/>
              <a:gdLst>
                <a:gd name="T0" fmla="*/ 12 w 393"/>
                <a:gd name="T1" fmla="*/ 0 h 301"/>
                <a:gd name="T2" fmla="*/ 393 w 393"/>
                <a:gd name="T3" fmla="*/ 68 h 301"/>
                <a:gd name="T4" fmla="*/ 347 w 393"/>
                <a:gd name="T5" fmla="*/ 195 h 301"/>
                <a:gd name="T6" fmla="*/ 0 w 393"/>
                <a:gd name="T7" fmla="*/ 301 h 301"/>
                <a:gd name="T8" fmla="*/ 12 w 393"/>
                <a:gd name="T9" fmla="*/ 0 h 301"/>
              </a:gdLst>
              <a:ahLst/>
              <a:cxnLst>
                <a:cxn ang="0">
                  <a:pos x="T0" y="T1"/>
                </a:cxn>
                <a:cxn ang="0">
                  <a:pos x="T2" y="T3"/>
                </a:cxn>
                <a:cxn ang="0">
                  <a:pos x="T4" y="T5"/>
                </a:cxn>
                <a:cxn ang="0">
                  <a:pos x="T6" y="T7"/>
                </a:cxn>
                <a:cxn ang="0">
                  <a:pos x="T8" y="T9"/>
                </a:cxn>
              </a:cxnLst>
              <a:rect l="0" t="0" r="r" b="b"/>
              <a:pathLst>
                <a:path w="393" h="301">
                  <a:moveTo>
                    <a:pt x="12" y="0"/>
                  </a:moveTo>
                  <a:lnTo>
                    <a:pt x="393" y="68"/>
                  </a:lnTo>
                  <a:lnTo>
                    <a:pt x="347" y="195"/>
                  </a:lnTo>
                  <a:lnTo>
                    <a:pt x="0" y="301"/>
                  </a:lnTo>
                  <a:lnTo>
                    <a:pt x="12" y="0"/>
                  </a:lnTo>
                  <a:close/>
                </a:path>
              </a:pathLst>
            </a:custGeom>
            <a:solidFill>
              <a:srgbClr val="C8FFC8"/>
            </a:solidFill>
            <a:ln>
              <a:noFill/>
            </a:ln>
            <a:effectLst/>
          </p:spPr>
          <p:txBody>
            <a:bodyPr wrap="none" anchor="ctr"/>
            <a:lstStyle/>
            <a:p>
              <a:endParaRPr lang="en-US"/>
            </a:p>
          </p:txBody>
        </p:sp>
        <p:sp>
          <p:nvSpPr>
            <p:cNvPr id="64520" name="Rectangle 8">
              <a:extLst>
                <a:ext uri="{FF2B5EF4-FFF2-40B4-BE49-F238E27FC236}">
                  <a16:creationId xmlns:a16="http://schemas.microsoft.com/office/drawing/2014/main" id="{0FBBDA2C-A75D-604B-A417-94BA26955038}"/>
                </a:ext>
              </a:extLst>
            </p:cNvPr>
            <p:cNvSpPr>
              <a:spLocks noChangeArrowheads="1"/>
            </p:cNvSpPr>
            <p:nvPr/>
          </p:nvSpPr>
          <p:spPr bwMode="auto">
            <a:xfrm>
              <a:off x="1817460" y="3308350"/>
              <a:ext cx="696731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t>C</a:t>
              </a:r>
              <a:r>
                <a:rPr lang="en-US" altLang="en-US" sz="2800" dirty="0"/>
                <a:t>oncepts</a:t>
              </a:r>
              <a:r>
                <a:rPr lang="en-US" altLang="en-US" dirty="0"/>
                <a:t> without proper physical grounding </a:t>
              </a:r>
              <a:r>
                <a:rPr lang="en-US" altLang="en-US" sz="2000" dirty="0"/>
                <a:t>need not be abjured (contrary to Mach and Hume?). They can be retained in a physical theory as long as their arbitrary character is recognized and in a way that does not unwittingly introduce false presumptions.</a:t>
              </a:r>
            </a:p>
          </p:txBody>
        </p:sp>
      </p:grpSp>
      <p:grpSp>
        <p:nvGrpSpPr>
          <p:cNvPr id="3" name="Group 2">
            <a:extLst>
              <a:ext uri="{FF2B5EF4-FFF2-40B4-BE49-F238E27FC236}">
                <a16:creationId xmlns:a16="http://schemas.microsoft.com/office/drawing/2014/main" id="{35B6C7D8-E628-AD46-8A22-0D8C70508EC4}"/>
              </a:ext>
            </a:extLst>
          </p:cNvPr>
          <p:cNvGrpSpPr/>
          <p:nvPr/>
        </p:nvGrpSpPr>
        <p:grpSpPr>
          <a:xfrm>
            <a:off x="383722" y="5201102"/>
            <a:ext cx="8253413" cy="1211443"/>
            <a:chOff x="383722" y="5201102"/>
            <a:chExt cx="8253413" cy="1211443"/>
          </a:xfrm>
        </p:grpSpPr>
        <p:sp>
          <p:nvSpPr>
            <p:cNvPr id="64516" name="Freeform 4">
              <a:extLst>
                <a:ext uri="{FF2B5EF4-FFF2-40B4-BE49-F238E27FC236}">
                  <a16:creationId xmlns:a16="http://schemas.microsoft.com/office/drawing/2014/main" id="{5DD39D19-0D67-074A-BF46-2D82D9FD774E}"/>
                </a:ext>
              </a:extLst>
            </p:cNvPr>
            <p:cNvSpPr>
              <a:spLocks/>
            </p:cNvSpPr>
            <p:nvPr/>
          </p:nvSpPr>
          <p:spPr bwMode="auto">
            <a:xfrm>
              <a:off x="383722" y="5201102"/>
              <a:ext cx="1455964" cy="555171"/>
            </a:xfrm>
            <a:custGeom>
              <a:avLst/>
              <a:gdLst>
                <a:gd name="T0" fmla="*/ 12 w 393"/>
                <a:gd name="T1" fmla="*/ 0 h 301"/>
                <a:gd name="T2" fmla="*/ 393 w 393"/>
                <a:gd name="T3" fmla="*/ 68 h 301"/>
                <a:gd name="T4" fmla="*/ 347 w 393"/>
                <a:gd name="T5" fmla="*/ 195 h 301"/>
                <a:gd name="T6" fmla="*/ 0 w 393"/>
                <a:gd name="T7" fmla="*/ 301 h 301"/>
                <a:gd name="T8" fmla="*/ 12 w 393"/>
                <a:gd name="T9" fmla="*/ 0 h 301"/>
              </a:gdLst>
              <a:ahLst/>
              <a:cxnLst>
                <a:cxn ang="0">
                  <a:pos x="T0" y="T1"/>
                </a:cxn>
                <a:cxn ang="0">
                  <a:pos x="T2" y="T3"/>
                </a:cxn>
                <a:cxn ang="0">
                  <a:pos x="T4" y="T5"/>
                </a:cxn>
                <a:cxn ang="0">
                  <a:pos x="T6" y="T7"/>
                </a:cxn>
                <a:cxn ang="0">
                  <a:pos x="T8" y="T9"/>
                </a:cxn>
              </a:cxnLst>
              <a:rect l="0" t="0" r="r" b="b"/>
              <a:pathLst>
                <a:path w="393" h="301">
                  <a:moveTo>
                    <a:pt x="12" y="0"/>
                  </a:moveTo>
                  <a:lnTo>
                    <a:pt x="393" y="68"/>
                  </a:lnTo>
                  <a:lnTo>
                    <a:pt x="347" y="195"/>
                  </a:lnTo>
                  <a:lnTo>
                    <a:pt x="0" y="301"/>
                  </a:lnTo>
                  <a:lnTo>
                    <a:pt x="12" y="0"/>
                  </a:lnTo>
                  <a:close/>
                </a:path>
              </a:pathLst>
            </a:custGeom>
            <a:solidFill>
              <a:srgbClr val="C8FFC8"/>
            </a:solidFill>
            <a:ln>
              <a:noFill/>
            </a:ln>
            <a:effectLst/>
          </p:spPr>
          <p:txBody>
            <a:bodyPr wrap="none" anchor="ctr"/>
            <a:lstStyle/>
            <a:p>
              <a:endParaRPr lang="en-US"/>
            </a:p>
          </p:txBody>
        </p:sp>
        <p:sp>
          <p:nvSpPr>
            <p:cNvPr id="64521" name="Rectangle 9">
              <a:extLst>
                <a:ext uri="{FF2B5EF4-FFF2-40B4-BE49-F238E27FC236}">
                  <a16:creationId xmlns:a16="http://schemas.microsoft.com/office/drawing/2014/main" id="{E4D5C694-1D22-8440-9D75-D7816DA3629C}"/>
                </a:ext>
              </a:extLst>
            </p:cNvPr>
            <p:cNvSpPr>
              <a:spLocks noChangeArrowheads="1"/>
            </p:cNvSpPr>
            <p:nvPr/>
          </p:nvSpPr>
          <p:spPr bwMode="auto">
            <a:xfrm>
              <a:off x="517072" y="5212216"/>
              <a:ext cx="81200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dirty="0"/>
                <a:t>T</a:t>
              </a:r>
              <a:r>
                <a:rPr lang="en-US" altLang="en-US" sz="2800" dirty="0"/>
                <a:t>he</a:t>
              </a:r>
              <a:r>
                <a:rPr lang="en-US" altLang="en-US" dirty="0"/>
                <a:t> breakthrough in Einstein’s 1905 discovery</a:t>
              </a:r>
              <a:r>
                <a:rPr lang="en-US" altLang="en-US" sz="2000" dirty="0"/>
                <a:t> of special relativity came when he applied this view to the traditional concept of the simultaneity of distant events.</a:t>
              </a:r>
            </a:p>
          </p:txBody>
        </p:sp>
      </p:grpSp>
      <p:sp>
        <p:nvSpPr>
          <p:cNvPr id="64522" name="AutoShape 10">
            <a:extLst>
              <a:ext uri="{FF2B5EF4-FFF2-40B4-BE49-F238E27FC236}">
                <a16:creationId xmlns:a16="http://schemas.microsoft.com/office/drawing/2014/main" id="{8B247F57-EE85-C34C-8F84-667191207256}"/>
              </a:ext>
            </a:extLst>
          </p:cNvPr>
          <p:cNvSpPr>
            <a:spLocks noChangeArrowheads="1"/>
          </p:cNvSpPr>
          <p:nvPr/>
        </p:nvSpPr>
        <p:spPr bwMode="auto">
          <a:xfrm>
            <a:off x="7527925" y="396196"/>
            <a:ext cx="1616075" cy="1057275"/>
          </a:xfrm>
          <a:prstGeom prst="cloudCallout">
            <a:avLst>
              <a:gd name="adj1" fmla="val -43750"/>
              <a:gd name="adj2" fmla="val 7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1726312-1724-A343-81C8-7B123D1241E0}"/>
              </a:ext>
            </a:extLst>
          </p:cNvPr>
          <p:cNvSpPr>
            <a:spLocks noGrp="1"/>
          </p:cNvSpPr>
          <p:nvPr>
            <p:ph type="sldNum" sz="quarter" idx="12"/>
          </p:nvPr>
        </p:nvSpPr>
        <p:spPr/>
        <p:txBody>
          <a:bodyPr/>
          <a:lstStyle/>
          <a:p>
            <a:fld id="{B13C9C35-91C0-E245-AAE4-26D87C49C856}" type="slidenum">
              <a:rPr lang="en-US" altLang="en-US"/>
              <a:pPr/>
              <a:t>7</a:t>
            </a:fld>
            <a:endParaRPr lang="en-US" altLang="en-US"/>
          </a:p>
        </p:txBody>
      </p:sp>
      <p:sp>
        <p:nvSpPr>
          <p:cNvPr id="33795" name="Freeform 3">
            <a:extLst>
              <a:ext uri="{FF2B5EF4-FFF2-40B4-BE49-F238E27FC236}">
                <a16:creationId xmlns:a16="http://schemas.microsoft.com/office/drawing/2014/main" id="{DE1FFE5B-BEF1-5F43-8FDA-1118514344F9}"/>
              </a:ext>
            </a:extLst>
          </p:cNvPr>
          <p:cNvSpPr>
            <a:spLocks/>
          </p:cNvSpPr>
          <p:nvPr/>
        </p:nvSpPr>
        <p:spPr bwMode="auto">
          <a:xfrm>
            <a:off x="3975100" y="1033463"/>
            <a:ext cx="4343400" cy="4910137"/>
          </a:xfrm>
          <a:custGeom>
            <a:avLst/>
            <a:gdLst>
              <a:gd name="T0" fmla="*/ 2736 w 2736"/>
              <a:gd name="T1" fmla="*/ 267 h 2555"/>
              <a:gd name="T2" fmla="*/ 469 w 2736"/>
              <a:gd name="T3" fmla="*/ 0 h 2555"/>
              <a:gd name="T4" fmla="*/ 0 w 2736"/>
              <a:gd name="T5" fmla="*/ 1590 h 2555"/>
              <a:gd name="T6" fmla="*/ 2042 w 2736"/>
              <a:gd name="T7" fmla="*/ 2555 h 2555"/>
              <a:gd name="T8" fmla="*/ 2736 w 2736"/>
              <a:gd name="T9" fmla="*/ 267 h 2555"/>
            </a:gdLst>
            <a:ahLst/>
            <a:cxnLst>
              <a:cxn ang="0">
                <a:pos x="T0" y="T1"/>
              </a:cxn>
              <a:cxn ang="0">
                <a:pos x="T2" y="T3"/>
              </a:cxn>
              <a:cxn ang="0">
                <a:pos x="T4" y="T5"/>
              </a:cxn>
              <a:cxn ang="0">
                <a:pos x="T6" y="T7"/>
              </a:cxn>
              <a:cxn ang="0">
                <a:pos x="T8" y="T9"/>
              </a:cxn>
            </a:cxnLst>
            <a:rect l="0" t="0" r="r" b="b"/>
            <a:pathLst>
              <a:path w="2736" h="2555">
                <a:moveTo>
                  <a:pt x="2736" y="267"/>
                </a:moveTo>
                <a:lnTo>
                  <a:pt x="469" y="0"/>
                </a:lnTo>
                <a:lnTo>
                  <a:pt x="0" y="1590"/>
                </a:lnTo>
                <a:lnTo>
                  <a:pt x="2042" y="2555"/>
                </a:lnTo>
                <a:lnTo>
                  <a:pt x="2736" y="267"/>
                </a:lnTo>
                <a:close/>
              </a:path>
            </a:pathLst>
          </a:custGeom>
          <a:solidFill>
            <a:srgbClr val="C8DCFF"/>
          </a:solidFill>
          <a:ln>
            <a:noFill/>
          </a:ln>
          <a:effectLst/>
        </p:spPr>
        <p:txBody>
          <a:bodyPr wrap="none" anchor="ctr"/>
          <a:lstStyle/>
          <a:p>
            <a:endParaRPr lang="en-US"/>
          </a:p>
        </p:txBody>
      </p:sp>
      <p:sp>
        <p:nvSpPr>
          <p:cNvPr id="33794" name="Rectangle 2">
            <a:extLst>
              <a:ext uri="{FF2B5EF4-FFF2-40B4-BE49-F238E27FC236}">
                <a16:creationId xmlns:a16="http://schemas.microsoft.com/office/drawing/2014/main" id="{A73027D5-1CDD-A444-B69C-13A0EE40C359}"/>
              </a:ext>
            </a:extLst>
          </p:cNvPr>
          <p:cNvSpPr>
            <a:spLocks noGrp="1" noChangeArrowheads="1"/>
          </p:cNvSpPr>
          <p:nvPr>
            <p:ph type="title"/>
          </p:nvPr>
        </p:nvSpPr>
        <p:spPr>
          <a:xfrm>
            <a:off x="707571" y="761999"/>
            <a:ext cx="6361567" cy="4626429"/>
          </a:xfrm>
        </p:spPr>
        <p:txBody>
          <a:bodyPr/>
          <a:lstStyle/>
          <a:p>
            <a:pPr algn="r"/>
            <a:r>
              <a:rPr lang="en-US" altLang="en-US" sz="5400" dirty="0"/>
              <a:t>The Pathway to Special Relativity:</a:t>
            </a:r>
            <a:br>
              <a:rPr lang="en-US" altLang="en-US" sz="5400" dirty="0"/>
            </a:br>
            <a:r>
              <a:rPr lang="en-US" altLang="en-US" sz="5400" dirty="0"/>
              <a:t>Crisis and Breakthrough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075523-8740-854D-B885-1B3C110D7285}"/>
              </a:ext>
            </a:extLst>
          </p:cNvPr>
          <p:cNvPicPr>
            <a:picLocks noChangeAspect="1"/>
          </p:cNvPicPr>
          <p:nvPr/>
        </p:nvPicPr>
        <p:blipFill>
          <a:blip r:embed="rId2"/>
          <a:stretch>
            <a:fillRect/>
          </a:stretch>
        </p:blipFill>
        <p:spPr>
          <a:xfrm>
            <a:off x="4622801" y="217714"/>
            <a:ext cx="4038890" cy="6477000"/>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pic>
      <p:sp>
        <p:nvSpPr>
          <p:cNvPr id="13" name="Freeform 12">
            <a:extLst>
              <a:ext uri="{FF2B5EF4-FFF2-40B4-BE49-F238E27FC236}">
                <a16:creationId xmlns:a16="http://schemas.microsoft.com/office/drawing/2014/main" id="{C3AEC918-93C0-864F-96E5-C7156E34C2C0}"/>
              </a:ext>
            </a:extLst>
          </p:cNvPr>
          <p:cNvSpPr/>
          <p:nvPr/>
        </p:nvSpPr>
        <p:spPr bwMode="auto">
          <a:xfrm>
            <a:off x="4778829" y="751114"/>
            <a:ext cx="3701142" cy="1066800"/>
          </a:xfrm>
          <a:custGeom>
            <a:avLst/>
            <a:gdLst>
              <a:gd name="connsiteX0" fmla="*/ 43542 w 3701142"/>
              <a:gd name="connsiteY0" fmla="*/ 108857 h 1066800"/>
              <a:gd name="connsiteX1" fmla="*/ 43542 w 3701142"/>
              <a:gd name="connsiteY1" fmla="*/ 108857 h 1066800"/>
              <a:gd name="connsiteX2" fmla="*/ 3701142 w 3701142"/>
              <a:gd name="connsiteY2" fmla="*/ 0 h 1066800"/>
              <a:gd name="connsiteX3" fmla="*/ 3657600 w 3701142"/>
              <a:gd name="connsiteY3" fmla="*/ 892629 h 1066800"/>
              <a:gd name="connsiteX4" fmla="*/ 0 w 3701142"/>
              <a:gd name="connsiteY4" fmla="*/ 1066800 h 1066800"/>
              <a:gd name="connsiteX5" fmla="*/ 43542 w 3701142"/>
              <a:gd name="connsiteY5" fmla="*/ 108857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1142" h="1066800">
                <a:moveTo>
                  <a:pt x="43542" y="108857"/>
                </a:moveTo>
                <a:lnTo>
                  <a:pt x="43542" y="108857"/>
                </a:lnTo>
                <a:lnTo>
                  <a:pt x="3701142" y="0"/>
                </a:lnTo>
                <a:lnTo>
                  <a:pt x="3657600" y="892629"/>
                </a:lnTo>
                <a:lnTo>
                  <a:pt x="0" y="1066800"/>
                </a:lnTo>
                <a:lnTo>
                  <a:pt x="43542" y="108857"/>
                </a:lnTo>
                <a:close/>
              </a:path>
            </a:pathLst>
          </a:cu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2" charset="0"/>
            </a:endParaRPr>
          </a:p>
        </p:txBody>
      </p:sp>
      <p:sp>
        <p:nvSpPr>
          <p:cNvPr id="2" name="Title 1">
            <a:extLst>
              <a:ext uri="{FF2B5EF4-FFF2-40B4-BE49-F238E27FC236}">
                <a16:creationId xmlns:a16="http://schemas.microsoft.com/office/drawing/2014/main" id="{CB5D0511-7BB3-4649-97CF-F2E76905B9E1}"/>
              </a:ext>
            </a:extLst>
          </p:cNvPr>
          <p:cNvSpPr>
            <a:spLocks noGrp="1"/>
          </p:cNvSpPr>
          <p:nvPr>
            <p:ph type="title"/>
          </p:nvPr>
        </p:nvSpPr>
        <p:spPr>
          <a:xfrm>
            <a:off x="500743" y="261257"/>
            <a:ext cx="7772400" cy="457200"/>
          </a:xfrm>
        </p:spPr>
        <p:txBody>
          <a:bodyPr/>
          <a:lstStyle/>
          <a:p>
            <a:endParaRPr lang="en-US"/>
          </a:p>
        </p:txBody>
      </p:sp>
      <p:sp>
        <p:nvSpPr>
          <p:cNvPr id="3" name="Slide Number Placeholder 2">
            <a:extLst>
              <a:ext uri="{FF2B5EF4-FFF2-40B4-BE49-F238E27FC236}">
                <a16:creationId xmlns:a16="http://schemas.microsoft.com/office/drawing/2014/main" id="{E37250E5-EFC9-C14B-ADFD-798B8266D9D7}"/>
              </a:ext>
            </a:extLst>
          </p:cNvPr>
          <p:cNvSpPr>
            <a:spLocks noGrp="1"/>
          </p:cNvSpPr>
          <p:nvPr>
            <p:ph type="sldNum" sz="quarter" idx="12"/>
          </p:nvPr>
        </p:nvSpPr>
        <p:spPr/>
        <p:txBody>
          <a:bodyPr/>
          <a:lstStyle/>
          <a:p>
            <a:fld id="{DC562662-7CB7-C543-80EC-6DF54AD9779D}" type="slidenum">
              <a:rPr lang="en-US" altLang="en-US" smtClean="0"/>
              <a:pPr/>
              <a:t>8</a:t>
            </a:fld>
            <a:endParaRPr lang="en-US" altLang="en-US"/>
          </a:p>
        </p:txBody>
      </p:sp>
      <p:pic>
        <p:nvPicPr>
          <p:cNvPr id="10" name="Picture 9">
            <a:extLst>
              <a:ext uri="{FF2B5EF4-FFF2-40B4-BE49-F238E27FC236}">
                <a16:creationId xmlns:a16="http://schemas.microsoft.com/office/drawing/2014/main" id="{19BADB72-BEAC-734C-8F74-22D3EA068004}"/>
              </a:ext>
            </a:extLst>
          </p:cNvPr>
          <p:cNvPicPr>
            <a:picLocks noChangeAspect="1"/>
          </p:cNvPicPr>
          <p:nvPr/>
        </p:nvPicPr>
        <p:blipFill>
          <a:blip r:embed="rId3"/>
          <a:stretch>
            <a:fillRect/>
          </a:stretch>
        </p:blipFill>
        <p:spPr>
          <a:xfrm>
            <a:off x="355600" y="203200"/>
            <a:ext cx="4038890" cy="6477000"/>
          </a:xfrm>
          <a:prstGeom prst="rect">
            <a:avLst/>
          </a:prstGeom>
          <a:ln w="19050">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28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F659-33BD-8248-BC0C-D06A455071D6}"/>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8DF31235-D48F-AA4E-A865-1A24B0A1732E}"/>
              </a:ext>
            </a:extLst>
          </p:cNvPr>
          <p:cNvSpPr>
            <a:spLocks noGrp="1"/>
          </p:cNvSpPr>
          <p:nvPr>
            <p:ph type="sldNum" sz="quarter" idx="12"/>
          </p:nvPr>
        </p:nvSpPr>
        <p:spPr/>
        <p:txBody>
          <a:bodyPr/>
          <a:lstStyle/>
          <a:p>
            <a:fld id="{DC562662-7CB7-C543-80EC-6DF54AD9779D}" type="slidenum">
              <a:rPr lang="en-US" altLang="en-US" smtClean="0"/>
              <a:pPr/>
              <a:t>9</a:t>
            </a:fld>
            <a:endParaRPr lang="en-US" altLang="en-US"/>
          </a:p>
        </p:txBody>
      </p:sp>
      <p:pic>
        <p:nvPicPr>
          <p:cNvPr id="5" name="Picture 4" descr="A close-up of a document&#10;&#10;Description automatically generated with medium confidence">
            <a:extLst>
              <a:ext uri="{FF2B5EF4-FFF2-40B4-BE49-F238E27FC236}">
                <a16:creationId xmlns:a16="http://schemas.microsoft.com/office/drawing/2014/main" id="{0E208DCE-C04B-5D44-A257-F3529D2E0B55}"/>
              </a:ext>
            </a:extLst>
          </p:cNvPr>
          <p:cNvPicPr>
            <a:picLocks noChangeAspect="1"/>
          </p:cNvPicPr>
          <p:nvPr/>
        </p:nvPicPr>
        <p:blipFill>
          <a:blip r:embed="rId2"/>
          <a:stretch>
            <a:fillRect/>
          </a:stretch>
        </p:blipFill>
        <p:spPr>
          <a:xfrm>
            <a:off x="0" y="740228"/>
            <a:ext cx="9009442" cy="3298372"/>
          </a:xfrm>
          <a:prstGeom prst="rect">
            <a:avLst/>
          </a:prstGeom>
        </p:spPr>
      </p:pic>
      <p:grpSp>
        <p:nvGrpSpPr>
          <p:cNvPr id="11" name="Group 10">
            <a:extLst>
              <a:ext uri="{FF2B5EF4-FFF2-40B4-BE49-F238E27FC236}">
                <a16:creationId xmlns:a16="http://schemas.microsoft.com/office/drawing/2014/main" id="{CF7B3C13-EA5B-5944-B04F-F1826723032C}"/>
              </a:ext>
            </a:extLst>
          </p:cNvPr>
          <p:cNvGrpSpPr/>
          <p:nvPr/>
        </p:nvGrpSpPr>
        <p:grpSpPr>
          <a:xfrm>
            <a:off x="76200" y="1774371"/>
            <a:ext cx="8991600" cy="1665515"/>
            <a:chOff x="76200" y="1774371"/>
            <a:chExt cx="8991600" cy="1665515"/>
          </a:xfrm>
        </p:grpSpPr>
        <p:sp>
          <p:nvSpPr>
            <p:cNvPr id="6" name="Freeform 5">
              <a:extLst>
                <a:ext uri="{FF2B5EF4-FFF2-40B4-BE49-F238E27FC236}">
                  <a16:creationId xmlns:a16="http://schemas.microsoft.com/office/drawing/2014/main" id="{BE097309-A9F2-6E4D-A438-C2ED8F353FB9}"/>
                </a:ext>
              </a:extLst>
            </p:cNvPr>
            <p:cNvSpPr/>
            <p:nvPr/>
          </p:nvSpPr>
          <p:spPr bwMode="auto">
            <a:xfrm>
              <a:off x="6694714" y="1774371"/>
              <a:ext cx="2373086" cy="533400"/>
            </a:xfrm>
            <a:custGeom>
              <a:avLst/>
              <a:gdLst>
                <a:gd name="connsiteX0" fmla="*/ 239486 w 2373086"/>
                <a:gd name="connsiteY0" fmla="*/ 76200 h 533400"/>
                <a:gd name="connsiteX1" fmla="*/ 0 w 2373086"/>
                <a:gd name="connsiteY1" fmla="*/ 533400 h 533400"/>
                <a:gd name="connsiteX2" fmla="*/ 2286000 w 2373086"/>
                <a:gd name="connsiteY2" fmla="*/ 424543 h 533400"/>
                <a:gd name="connsiteX3" fmla="*/ 2373086 w 2373086"/>
                <a:gd name="connsiteY3" fmla="*/ 0 h 533400"/>
                <a:gd name="connsiteX4" fmla="*/ 239486 w 2373086"/>
                <a:gd name="connsiteY4" fmla="*/ 762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086" h="533400">
                  <a:moveTo>
                    <a:pt x="239486" y="76200"/>
                  </a:moveTo>
                  <a:lnTo>
                    <a:pt x="0" y="533400"/>
                  </a:lnTo>
                  <a:lnTo>
                    <a:pt x="2286000" y="424543"/>
                  </a:lnTo>
                  <a:lnTo>
                    <a:pt x="2373086" y="0"/>
                  </a:lnTo>
                  <a:lnTo>
                    <a:pt x="239486" y="76200"/>
                  </a:lnTo>
                  <a:close/>
                </a:path>
              </a:pathLst>
            </a:custGeom>
            <a:solidFill>
              <a:srgbClr val="00FF00">
                <a:alpha val="20392"/>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 charset="0"/>
              </a:endParaRPr>
            </a:p>
          </p:txBody>
        </p:sp>
        <p:sp>
          <p:nvSpPr>
            <p:cNvPr id="7" name="Freeform 6">
              <a:extLst>
                <a:ext uri="{FF2B5EF4-FFF2-40B4-BE49-F238E27FC236}">
                  <a16:creationId xmlns:a16="http://schemas.microsoft.com/office/drawing/2014/main" id="{09410239-C920-4941-8A3A-069DFA05F5C4}"/>
                </a:ext>
              </a:extLst>
            </p:cNvPr>
            <p:cNvSpPr/>
            <p:nvPr/>
          </p:nvSpPr>
          <p:spPr bwMode="auto">
            <a:xfrm>
              <a:off x="76200" y="2133600"/>
              <a:ext cx="2373086" cy="533400"/>
            </a:xfrm>
            <a:custGeom>
              <a:avLst/>
              <a:gdLst>
                <a:gd name="connsiteX0" fmla="*/ 239486 w 2373086"/>
                <a:gd name="connsiteY0" fmla="*/ 76200 h 533400"/>
                <a:gd name="connsiteX1" fmla="*/ 0 w 2373086"/>
                <a:gd name="connsiteY1" fmla="*/ 533400 h 533400"/>
                <a:gd name="connsiteX2" fmla="*/ 2286000 w 2373086"/>
                <a:gd name="connsiteY2" fmla="*/ 424543 h 533400"/>
                <a:gd name="connsiteX3" fmla="*/ 2373086 w 2373086"/>
                <a:gd name="connsiteY3" fmla="*/ 0 h 533400"/>
                <a:gd name="connsiteX4" fmla="*/ 239486 w 2373086"/>
                <a:gd name="connsiteY4" fmla="*/ 762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086" h="533400">
                  <a:moveTo>
                    <a:pt x="239486" y="76200"/>
                  </a:moveTo>
                  <a:lnTo>
                    <a:pt x="0" y="533400"/>
                  </a:lnTo>
                  <a:lnTo>
                    <a:pt x="2286000" y="424543"/>
                  </a:lnTo>
                  <a:lnTo>
                    <a:pt x="2373086" y="0"/>
                  </a:lnTo>
                  <a:lnTo>
                    <a:pt x="239486" y="76200"/>
                  </a:lnTo>
                  <a:close/>
                </a:path>
              </a:pathLst>
            </a:custGeom>
            <a:solidFill>
              <a:srgbClr val="00FF00">
                <a:alpha val="20392"/>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 charset="0"/>
              </a:endParaRPr>
            </a:p>
          </p:txBody>
        </p:sp>
        <p:sp>
          <p:nvSpPr>
            <p:cNvPr id="8" name="Freeform 7">
              <a:extLst>
                <a:ext uri="{FF2B5EF4-FFF2-40B4-BE49-F238E27FC236}">
                  <a16:creationId xmlns:a16="http://schemas.microsoft.com/office/drawing/2014/main" id="{AE247BD3-D358-A04A-AC85-40B4434EB747}"/>
                </a:ext>
              </a:extLst>
            </p:cNvPr>
            <p:cNvSpPr/>
            <p:nvPr/>
          </p:nvSpPr>
          <p:spPr bwMode="auto">
            <a:xfrm>
              <a:off x="1143000" y="2514600"/>
              <a:ext cx="2373086" cy="533400"/>
            </a:xfrm>
            <a:custGeom>
              <a:avLst/>
              <a:gdLst>
                <a:gd name="connsiteX0" fmla="*/ 239486 w 2373086"/>
                <a:gd name="connsiteY0" fmla="*/ 76200 h 533400"/>
                <a:gd name="connsiteX1" fmla="*/ 0 w 2373086"/>
                <a:gd name="connsiteY1" fmla="*/ 533400 h 533400"/>
                <a:gd name="connsiteX2" fmla="*/ 2286000 w 2373086"/>
                <a:gd name="connsiteY2" fmla="*/ 424543 h 533400"/>
                <a:gd name="connsiteX3" fmla="*/ 2373086 w 2373086"/>
                <a:gd name="connsiteY3" fmla="*/ 0 h 533400"/>
                <a:gd name="connsiteX4" fmla="*/ 239486 w 2373086"/>
                <a:gd name="connsiteY4" fmla="*/ 762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086" h="533400">
                  <a:moveTo>
                    <a:pt x="239486" y="76200"/>
                  </a:moveTo>
                  <a:lnTo>
                    <a:pt x="0" y="533400"/>
                  </a:lnTo>
                  <a:lnTo>
                    <a:pt x="2286000" y="424543"/>
                  </a:lnTo>
                  <a:lnTo>
                    <a:pt x="2373086" y="0"/>
                  </a:lnTo>
                  <a:lnTo>
                    <a:pt x="239486" y="76200"/>
                  </a:lnTo>
                  <a:close/>
                </a:path>
              </a:pathLst>
            </a:custGeom>
            <a:solidFill>
              <a:srgbClr val="00FF00">
                <a:alpha val="20392"/>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 charset="0"/>
              </a:endParaRPr>
            </a:p>
          </p:txBody>
        </p:sp>
        <p:sp>
          <p:nvSpPr>
            <p:cNvPr id="9" name="Freeform 8">
              <a:extLst>
                <a:ext uri="{FF2B5EF4-FFF2-40B4-BE49-F238E27FC236}">
                  <a16:creationId xmlns:a16="http://schemas.microsoft.com/office/drawing/2014/main" id="{6CC3C27C-44B6-5142-994A-DE8A096F537B}"/>
                </a:ext>
              </a:extLst>
            </p:cNvPr>
            <p:cNvSpPr/>
            <p:nvPr/>
          </p:nvSpPr>
          <p:spPr bwMode="auto">
            <a:xfrm>
              <a:off x="4452257" y="2906486"/>
              <a:ext cx="3864429" cy="533400"/>
            </a:xfrm>
            <a:custGeom>
              <a:avLst/>
              <a:gdLst>
                <a:gd name="connsiteX0" fmla="*/ 239486 w 2373086"/>
                <a:gd name="connsiteY0" fmla="*/ 76200 h 533400"/>
                <a:gd name="connsiteX1" fmla="*/ 0 w 2373086"/>
                <a:gd name="connsiteY1" fmla="*/ 533400 h 533400"/>
                <a:gd name="connsiteX2" fmla="*/ 2286000 w 2373086"/>
                <a:gd name="connsiteY2" fmla="*/ 424543 h 533400"/>
                <a:gd name="connsiteX3" fmla="*/ 2373086 w 2373086"/>
                <a:gd name="connsiteY3" fmla="*/ 0 h 533400"/>
                <a:gd name="connsiteX4" fmla="*/ 239486 w 2373086"/>
                <a:gd name="connsiteY4" fmla="*/ 762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086" h="533400">
                  <a:moveTo>
                    <a:pt x="239486" y="76200"/>
                  </a:moveTo>
                  <a:lnTo>
                    <a:pt x="0" y="533400"/>
                  </a:lnTo>
                  <a:lnTo>
                    <a:pt x="2286000" y="424543"/>
                  </a:lnTo>
                  <a:lnTo>
                    <a:pt x="2373086" y="0"/>
                  </a:lnTo>
                  <a:lnTo>
                    <a:pt x="239486" y="76200"/>
                  </a:lnTo>
                  <a:close/>
                </a:path>
              </a:pathLst>
            </a:custGeom>
            <a:solidFill>
              <a:srgbClr val="00FF00">
                <a:alpha val="20392"/>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 charset="0"/>
              </a:endParaRPr>
            </a:p>
          </p:txBody>
        </p:sp>
      </p:grpSp>
      <p:sp>
        <p:nvSpPr>
          <p:cNvPr id="10" name="Freeform 9">
            <a:extLst>
              <a:ext uri="{FF2B5EF4-FFF2-40B4-BE49-F238E27FC236}">
                <a16:creationId xmlns:a16="http://schemas.microsoft.com/office/drawing/2014/main" id="{88C34366-CC80-5143-AE4F-C460D756F9EF}"/>
              </a:ext>
            </a:extLst>
          </p:cNvPr>
          <p:cNvSpPr/>
          <p:nvPr/>
        </p:nvSpPr>
        <p:spPr bwMode="auto">
          <a:xfrm>
            <a:off x="3820886" y="2438400"/>
            <a:ext cx="5061857" cy="533400"/>
          </a:xfrm>
          <a:custGeom>
            <a:avLst/>
            <a:gdLst>
              <a:gd name="connsiteX0" fmla="*/ 239486 w 2373086"/>
              <a:gd name="connsiteY0" fmla="*/ 76200 h 533400"/>
              <a:gd name="connsiteX1" fmla="*/ 0 w 2373086"/>
              <a:gd name="connsiteY1" fmla="*/ 533400 h 533400"/>
              <a:gd name="connsiteX2" fmla="*/ 2286000 w 2373086"/>
              <a:gd name="connsiteY2" fmla="*/ 424543 h 533400"/>
              <a:gd name="connsiteX3" fmla="*/ 2373086 w 2373086"/>
              <a:gd name="connsiteY3" fmla="*/ 0 h 533400"/>
              <a:gd name="connsiteX4" fmla="*/ 239486 w 2373086"/>
              <a:gd name="connsiteY4" fmla="*/ 762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086" h="533400">
                <a:moveTo>
                  <a:pt x="239486" y="76200"/>
                </a:moveTo>
                <a:lnTo>
                  <a:pt x="0" y="533400"/>
                </a:lnTo>
                <a:lnTo>
                  <a:pt x="2286000" y="424543"/>
                </a:lnTo>
                <a:lnTo>
                  <a:pt x="2373086" y="0"/>
                </a:lnTo>
                <a:lnTo>
                  <a:pt x="239486" y="76200"/>
                </a:lnTo>
                <a:close/>
              </a:path>
            </a:pathLst>
          </a:custGeom>
          <a:solidFill>
            <a:srgbClr val="FF0000">
              <a:alpha val="20392"/>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 charset="0"/>
            </a:endParaRPr>
          </a:p>
        </p:txBody>
      </p:sp>
    </p:spTree>
    <p:extLst>
      <p:ext uri="{BB962C8B-B14F-4D97-AF65-F5344CB8AC3E}">
        <p14:creationId xmlns:p14="http://schemas.microsoft.com/office/powerpoint/2010/main" val="135651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TotalTime>
  <Words>3086</Words>
  <Application>Microsoft Macintosh PowerPoint</Application>
  <PresentationFormat>On-screen Show (4:3)</PresentationFormat>
  <Paragraphs>225</Paragraphs>
  <Slides>30</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vt:lpstr>
      <vt:lpstr>Blank Presentation</vt:lpstr>
      <vt:lpstr>How Hume and Mach Helped Einstein Find Special Relativity</vt:lpstr>
      <vt:lpstr>“…a special kinship.”</vt:lpstr>
      <vt:lpstr>“…obscure stuff….”</vt:lpstr>
      <vt:lpstr>Was Einstein’s reading of Hume any practical use?</vt:lpstr>
      <vt:lpstr>This Talk</vt:lpstr>
      <vt:lpstr>How to Use Concepts in Physical Theories</vt:lpstr>
      <vt:lpstr>The Pathway to Special Relativity: Crisis and Breakthrough</vt:lpstr>
      <vt:lpstr>PowerPoint Presentation</vt:lpstr>
      <vt:lpstr> </vt:lpstr>
      <vt:lpstr>Reconcile the “Apparently Incompatible” …</vt:lpstr>
      <vt:lpstr>Einstein Recalls the Decisive Moment</vt:lpstr>
      <vt:lpstr>Einstein’s analysis in his 1905 “On the Electrodynamics of Moving Bodies” (simplified):</vt:lpstr>
      <vt:lpstr>Relativity of simultaneity</vt:lpstr>
      <vt:lpstr>The central insight A view about how concepts should be used in physical theories.</vt:lpstr>
      <vt:lpstr>Concepts must be properly grounded in experience...</vt:lpstr>
      <vt:lpstr>…so we may purge a priori (absoluteness of simultaneity) from our concepts.</vt:lpstr>
      <vt:lpstr>…and Einstein credits Hume and Mach</vt:lpstr>
      <vt:lpstr>Mach</vt:lpstr>
      <vt:lpstr>Einstein attributes this view of concepts to Mach</vt:lpstr>
      <vt:lpstr> </vt:lpstr>
      <vt:lpstr>Hume </vt:lpstr>
      <vt:lpstr>“…and still much more Hume…”</vt:lpstr>
      <vt:lpstr>David Hume, A Treatise of Human Nature</vt:lpstr>
      <vt:lpstr> </vt:lpstr>
      <vt:lpstr>“Olympia Academy” 1902+</vt:lpstr>
      <vt:lpstr>Why Hume more than Mach?</vt:lpstr>
      <vt:lpstr>Why Hume more than Mach?</vt:lpstr>
      <vt:lpstr>Einstein absolves Hume of Machian Guilt</vt:lpstr>
      <vt:lpstr>Winding Up </vt:lpstr>
      <vt:lpstr>This Talk</vt:lpstr>
    </vt:vector>
  </TitlesOfParts>
  <Company>_x0008_ᗀ]櫤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XXX</dc:creator>
  <cp:lastModifiedBy>Norton, John D</cp:lastModifiedBy>
  <cp:revision>173</cp:revision>
  <cp:lastPrinted>2004-07-25T16:33:35Z</cp:lastPrinted>
  <dcterms:created xsi:type="dcterms:W3CDTF">2004-07-01T15:08:09Z</dcterms:created>
  <dcterms:modified xsi:type="dcterms:W3CDTF">2023-01-30T22:19:56Z</dcterms:modified>
</cp:coreProperties>
</file>