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54"/>
  </p:notesMasterIdLst>
  <p:sldIdLst>
    <p:sldId id="257" r:id="rId2"/>
    <p:sldId id="258" r:id="rId3"/>
    <p:sldId id="376" r:id="rId4"/>
    <p:sldId id="263" r:id="rId5"/>
    <p:sldId id="402" r:id="rId6"/>
    <p:sldId id="375" r:id="rId7"/>
    <p:sldId id="393" r:id="rId8"/>
    <p:sldId id="394" r:id="rId9"/>
    <p:sldId id="395" r:id="rId10"/>
    <p:sldId id="397" r:id="rId11"/>
    <p:sldId id="398" r:id="rId12"/>
    <p:sldId id="399" r:id="rId13"/>
    <p:sldId id="400" r:id="rId14"/>
    <p:sldId id="261" r:id="rId15"/>
    <p:sldId id="380" r:id="rId16"/>
    <p:sldId id="264" r:id="rId17"/>
    <p:sldId id="401" r:id="rId18"/>
    <p:sldId id="386" r:id="rId19"/>
    <p:sldId id="405" r:id="rId20"/>
    <p:sldId id="269" r:id="rId21"/>
    <p:sldId id="362" r:id="rId22"/>
    <p:sldId id="279" r:id="rId23"/>
    <p:sldId id="278" r:id="rId24"/>
    <p:sldId id="277" r:id="rId25"/>
    <p:sldId id="280" r:id="rId26"/>
    <p:sldId id="384" r:id="rId27"/>
    <p:sldId id="387" r:id="rId28"/>
    <p:sldId id="407" r:id="rId29"/>
    <p:sldId id="388" r:id="rId30"/>
    <p:sldId id="389" r:id="rId31"/>
    <p:sldId id="281" r:id="rId32"/>
    <p:sldId id="355" r:id="rId33"/>
    <p:sldId id="356" r:id="rId34"/>
    <p:sldId id="352" r:id="rId35"/>
    <p:sldId id="357" r:id="rId36"/>
    <p:sldId id="359" r:id="rId37"/>
    <p:sldId id="358" r:id="rId38"/>
    <p:sldId id="266" r:id="rId39"/>
    <p:sldId id="267" r:id="rId40"/>
    <p:sldId id="363" r:id="rId41"/>
    <p:sldId id="364" r:id="rId42"/>
    <p:sldId id="385" r:id="rId43"/>
    <p:sldId id="379" r:id="rId44"/>
    <p:sldId id="390" r:id="rId45"/>
    <p:sldId id="366" r:id="rId46"/>
    <p:sldId id="367" r:id="rId47"/>
    <p:sldId id="369" r:id="rId48"/>
    <p:sldId id="268" r:id="rId49"/>
    <p:sldId id="370" r:id="rId50"/>
    <p:sldId id="368" r:id="rId51"/>
    <p:sldId id="391" r:id="rId52"/>
    <p:sldId id="382" r:id="rId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16" userDrawn="1">
          <p15:clr>
            <a:srgbClr val="A4A3A4"/>
          </p15:clr>
        </p15:guide>
        <p15:guide id="2" pos="1272" userDrawn="1">
          <p15:clr>
            <a:srgbClr val="A4A3A4"/>
          </p15:clr>
        </p15:guide>
        <p15:guide id="3" orient="horz" pos="1464" userDrawn="1">
          <p15:clr>
            <a:srgbClr val="A4A3A4"/>
          </p15:clr>
        </p15:guide>
        <p15:guide id="4" orient="horz" pos="2352" userDrawn="1">
          <p15:clr>
            <a:srgbClr val="A4A3A4"/>
          </p15:clr>
        </p15:guide>
        <p15:guide id="5" orient="horz" pos="3720" userDrawn="1">
          <p15:clr>
            <a:srgbClr val="A4A3A4"/>
          </p15:clr>
        </p15:guide>
        <p15:guide id="6" pos="2616" userDrawn="1">
          <p15:clr>
            <a:srgbClr val="A4A3A4"/>
          </p15:clr>
        </p15:guide>
        <p15:guide id="7" pos="43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CDC"/>
    <a:srgbClr val="FFD2FF"/>
    <a:srgbClr val="DCFFDC"/>
    <a:srgbClr val="FFFF00"/>
    <a:srgbClr val="C8DCFF"/>
    <a:srgbClr val="FFCA98"/>
    <a:srgbClr val="FF0000"/>
    <a:srgbClr val="00FF00"/>
    <a:srgbClr val="0070C0"/>
    <a:srgbClr val="0032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206"/>
    <p:restoredTop sz="96208"/>
  </p:normalViewPr>
  <p:slideViewPr>
    <p:cSldViewPr snapToGrid="0" snapToObjects="1">
      <p:cViewPr varScale="1">
        <p:scale>
          <a:sx n="120" d="100"/>
          <a:sy n="120" d="100"/>
        </p:scale>
        <p:origin x="992" y="176"/>
      </p:cViewPr>
      <p:guideLst>
        <p:guide orient="horz" pos="816"/>
        <p:guide pos="1272"/>
        <p:guide orient="horz" pos="1464"/>
        <p:guide orient="horz" pos="2352"/>
        <p:guide orient="horz" pos="3720"/>
        <p:guide pos="2616"/>
        <p:guide pos="4320"/>
      </p:guideLst>
    </p:cSldViewPr>
  </p:slideViewPr>
  <p:outlineViewPr>
    <p:cViewPr>
      <p:scale>
        <a:sx n="33" d="100"/>
        <a:sy n="33" d="100"/>
      </p:scale>
      <p:origin x="0" y="0"/>
    </p:cViewPr>
  </p:outlineViewPr>
  <p:notesTextViewPr>
    <p:cViewPr>
      <p:scale>
        <a:sx n="1" d="1"/>
        <a:sy n="1" d="1"/>
      </p:scale>
      <p:origin x="0" y="0"/>
    </p:cViewPr>
  </p:notesTextViewPr>
  <p:sorterViewPr>
    <p:cViewPr>
      <p:scale>
        <a:sx n="109" d="100"/>
        <a:sy n="10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43B453-ADED-F540-99A3-7EABB064AE59}" type="datetimeFigureOut">
              <a:rPr lang="en-US" smtClean="0"/>
              <a:t>5/25/24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89F2FC-CE7B-5B46-B3C4-B2C399F8A0E3}" type="slidenum">
              <a:rPr lang="en-US" smtClean="0"/>
              <a:t>‹#›</a:t>
            </a:fld>
            <a:endParaRPr lang="en-US"/>
          </a:p>
        </p:txBody>
      </p:sp>
    </p:spTree>
    <p:extLst>
      <p:ext uri="{BB962C8B-B14F-4D97-AF65-F5344CB8AC3E}">
        <p14:creationId xmlns:p14="http://schemas.microsoft.com/office/powerpoint/2010/main" val="3438461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89F2FC-CE7B-5B46-B3C4-B2C399F8A0E3}" type="slidenum">
              <a:rPr lang="en-US" smtClean="0"/>
              <a:t>24</a:t>
            </a:fld>
            <a:endParaRPr lang="en-US"/>
          </a:p>
        </p:txBody>
      </p:sp>
    </p:spTree>
    <p:extLst>
      <p:ext uri="{BB962C8B-B14F-4D97-AF65-F5344CB8AC3E}">
        <p14:creationId xmlns:p14="http://schemas.microsoft.com/office/powerpoint/2010/main" val="2079367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7F86A8-2CFE-B145-9FA2-89FAF4A420C4}" type="datetime1">
              <a:rPr lang="en-US" smtClean="0"/>
              <a:t>5/25/24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F94379-36F8-5C44-8D19-058CB846FBBE}" type="slidenum">
              <a:rPr lang="en-US" smtClean="0"/>
              <a:t>‹#›</a:t>
            </a:fld>
            <a:endParaRPr lang="en-US"/>
          </a:p>
        </p:txBody>
      </p:sp>
    </p:spTree>
    <p:extLst>
      <p:ext uri="{BB962C8B-B14F-4D97-AF65-F5344CB8AC3E}">
        <p14:creationId xmlns:p14="http://schemas.microsoft.com/office/powerpoint/2010/main" val="2034704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5903A8-4358-9B4A-9F34-5B2BD92DE942}" type="datetime1">
              <a:rPr lang="en-US" smtClean="0"/>
              <a:t>5/25/24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F94379-36F8-5C44-8D19-058CB846FBBE}" type="slidenum">
              <a:rPr lang="en-US" smtClean="0"/>
              <a:t>‹#›</a:t>
            </a:fld>
            <a:endParaRPr lang="en-US"/>
          </a:p>
        </p:txBody>
      </p:sp>
    </p:spTree>
    <p:extLst>
      <p:ext uri="{BB962C8B-B14F-4D97-AF65-F5344CB8AC3E}">
        <p14:creationId xmlns:p14="http://schemas.microsoft.com/office/powerpoint/2010/main" val="462313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75BAA0-F190-4E43-8334-CE867ED8F4C5}" type="datetime1">
              <a:rPr lang="en-US" smtClean="0"/>
              <a:t>5/25/24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F94379-36F8-5C44-8D19-058CB846FBBE}" type="slidenum">
              <a:rPr lang="en-US" smtClean="0"/>
              <a:t>‹#›</a:t>
            </a:fld>
            <a:endParaRPr lang="en-US"/>
          </a:p>
        </p:txBody>
      </p:sp>
    </p:spTree>
    <p:extLst>
      <p:ext uri="{BB962C8B-B14F-4D97-AF65-F5344CB8AC3E}">
        <p14:creationId xmlns:p14="http://schemas.microsoft.com/office/powerpoint/2010/main" val="3383470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EA26FF-D25A-C946-B5D2-11E9A1C61DA5}" type="datetime1">
              <a:rPr lang="en-US" smtClean="0"/>
              <a:t>5/25/24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F94379-36F8-5C44-8D19-058CB846FBBE}" type="slidenum">
              <a:rPr lang="en-US" smtClean="0"/>
              <a:t>‹#›</a:t>
            </a:fld>
            <a:endParaRPr lang="en-US"/>
          </a:p>
        </p:txBody>
      </p:sp>
    </p:spTree>
    <p:extLst>
      <p:ext uri="{BB962C8B-B14F-4D97-AF65-F5344CB8AC3E}">
        <p14:creationId xmlns:p14="http://schemas.microsoft.com/office/powerpoint/2010/main" val="1964272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6719F1-5F44-DC41-B4F3-65CCECB0FB57}" type="datetime1">
              <a:rPr lang="en-US" smtClean="0"/>
              <a:t>5/25/24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F94379-36F8-5C44-8D19-058CB846FBBE}" type="slidenum">
              <a:rPr lang="en-US" smtClean="0"/>
              <a:t>‹#›</a:t>
            </a:fld>
            <a:endParaRPr lang="en-US"/>
          </a:p>
        </p:txBody>
      </p:sp>
    </p:spTree>
    <p:extLst>
      <p:ext uri="{BB962C8B-B14F-4D97-AF65-F5344CB8AC3E}">
        <p14:creationId xmlns:p14="http://schemas.microsoft.com/office/powerpoint/2010/main" val="2801436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FD3648F-5129-5C4C-AEA8-B1FB81A2727B}" type="datetime1">
              <a:rPr lang="en-US" smtClean="0"/>
              <a:t>5/25/24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F94379-36F8-5C44-8D19-058CB846FBBE}" type="slidenum">
              <a:rPr lang="en-US" smtClean="0"/>
              <a:t>‹#›</a:t>
            </a:fld>
            <a:endParaRPr lang="en-US"/>
          </a:p>
        </p:txBody>
      </p:sp>
    </p:spTree>
    <p:extLst>
      <p:ext uri="{BB962C8B-B14F-4D97-AF65-F5344CB8AC3E}">
        <p14:creationId xmlns:p14="http://schemas.microsoft.com/office/powerpoint/2010/main" val="3956969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CFB3270-206D-E74C-BDD8-83B72D3555EA}" type="datetime1">
              <a:rPr lang="en-US" smtClean="0"/>
              <a:t>5/25/24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F94379-36F8-5C44-8D19-058CB846FBBE}" type="slidenum">
              <a:rPr lang="en-US" smtClean="0"/>
              <a:t>‹#›</a:t>
            </a:fld>
            <a:endParaRPr lang="en-US"/>
          </a:p>
        </p:txBody>
      </p:sp>
    </p:spTree>
    <p:extLst>
      <p:ext uri="{BB962C8B-B14F-4D97-AF65-F5344CB8AC3E}">
        <p14:creationId xmlns:p14="http://schemas.microsoft.com/office/powerpoint/2010/main" val="1408802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5D4CAC7-9FBF-E143-86D6-BD245B339B15}" type="datetime1">
              <a:rPr lang="en-US" smtClean="0"/>
              <a:t>5/25/24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F94379-36F8-5C44-8D19-058CB846FBBE}" type="slidenum">
              <a:rPr lang="en-US" smtClean="0"/>
              <a:t>‹#›</a:t>
            </a:fld>
            <a:endParaRPr lang="en-US"/>
          </a:p>
        </p:txBody>
      </p:sp>
    </p:spTree>
    <p:extLst>
      <p:ext uri="{BB962C8B-B14F-4D97-AF65-F5344CB8AC3E}">
        <p14:creationId xmlns:p14="http://schemas.microsoft.com/office/powerpoint/2010/main" val="995691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DB1C74-7904-D540-B1C5-A83067C61384}" type="datetime1">
              <a:rPr lang="en-US" smtClean="0"/>
              <a:t>5/25/24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F94379-36F8-5C44-8D19-058CB846FBBE}" type="slidenum">
              <a:rPr lang="en-US" smtClean="0"/>
              <a:t>‹#›</a:t>
            </a:fld>
            <a:endParaRPr lang="en-US"/>
          </a:p>
        </p:txBody>
      </p:sp>
    </p:spTree>
    <p:extLst>
      <p:ext uri="{BB962C8B-B14F-4D97-AF65-F5344CB8AC3E}">
        <p14:creationId xmlns:p14="http://schemas.microsoft.com/office/powerpoint/2010/main" val="2353056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85BE4E-58DA-8541-9DB9-9FDC9BC53F41}" type="datetime1">
              <a:rPr lang="en-US" smtClean="0"/>
              <a:t>5/25/24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F94379-36F8-5C44-8D19-058CB846FBBE}" type="slidenum">
              <a:rPr lang="en-US" smtClean="0"/>
              <a:t>‹#›</a:t>
            </a:fld>
            <a:endParaRPr lang="en-US"/>
          </a:p>
        </p:txBody>
      </p:sp>
    </p:spTree>
    <p:extLst>
      <p:ext uri="{BB962C8B-B14F-4D97-AF65-F5344CB8AC3E}">
        <p14:creationId xmlns:p14="http://schemas.microsoft.com/office/powerpoint/2010/main" val="1800650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32B08A0-BEC9-7D4F-BA9F-28691C164097}" type="datetime1">
              <a:rPr lang="en-US" smtClean="0"/>
              <a:t>5/25/24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F94379-36F8-5C44-8D19-058CB846FBBE}" type="slidenum">
              <a:rPr lang="en-US" smtClean="0"/>
              <a:t>‹#›</a:t>
            </a:fld>
            <a:endParaRPr lang="en-US"/>
          </a:p>
        </p:txBody>
      </p:sp>
    </p:spTree>
    <p:extLst>
      <p:ext uri="{BB962C8B-B14F-4D97-AF65-F5344CB8AC3E}">
        <p14:creationId xmlns:p14="http://schemas.microsoft.com/office/powerpoint/2010/main" val="1651604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73215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0" y="6478941"/>
            <a:ext cx="1275454" cy="36512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46CE6B-B076-A249-BB06-F511DE302448}" type="datetime1">
              <a:rPr lang="en-US" smtClean="0"/>
              <a:t>5/25/24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135807" y="6356351"/>
            <a:ext cx="759086" cy="365125"/>
          </a:xfrm>
          <a:prstGeom prst="rect">
            <a:avLst/>
          </a:prstGeom>
        </p:spPr>
        <p:txBody>
          <a:bodyPr vert="horz" lIns="91440" tIns="45720" rIns="91440" bIns="45720" rtlCol="0" anchor="ctr"/>
          <a:lstStyle>
            <a:lvl1pPr algn="r">
              <a:defRPr sz="1200" baseline="0">
                <a:solidFill>
                  <a:schemeClr val="tx1">
                    <a:tint val="75000"/>
                  </a:schemeClr>
                </a:solidFill>
                <a:latin typeface="Times New Roman" panose="02020603050405020304" pitchFamily="18" charset="0"/>
              </a:defRPr>
            </a:lvl1pPr>
          </a:lstStyle>
          <a:p>
            <a:fld id="{BBF94379-36F8-5C44-8D19-058CB846FBBE}" type="slidenum">
              <a:rPr lang="en-US" smtClean="0"/>
              <a:pPr/>
              <a:t>‹#›</a:t>
            </a:fld>
            <a:endParaRPr lang="en-US"/>
          </a:p>
        </p:txBody>
      </p:sp>
    </p:spTree>
    <p:extLst>
      <p:ext uri="{BB962C8B-B14F-4D97-AF65-F5344CB8AC3E}">
        <p14:creationId xmlns:p14="http://schemas.microsoft.com/office/powerpoint/2010/main" val="8575452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4400" kern="1200" baseline="0">
          <a:solidFill>
            <a:schemeClr val="tx1"/>
          </a:solidFill>
          <a:latin typeface="Times New Roman" panose="02020603050405020304" pitchFamily="18" charset="0"/>
          <a:ea typeface="+mj-ea"/>
          <a:cs typeface="+mj-cs"/>
        </a:defRPr>
      </a:lvl1pPr>
    </p:titleStyle>
    <p:bodyStyle>
      <a:lvl1pPr marL="0" indent="0" algn="l" defTabSz="914400" rtl="0" eaLnBrk="1" latinLnBrk="0" hangingPunct="1">
        <a:lnSpc>
          <a:spcPct val="90000"/>
        </a:lnSpc>
        <a:spcBef>
          <a:spcPts val="1000"/>
        </a:spcBef>
        <a:buFontTx/>
        <a:buNone/>
        <a:defRPr sz="2800" kern="1200" baseline="0">
          <a:solidFill>
            <a:schemeClr val="tx1"/>
          </a:solidFill>
          <a:latin typeface="Times New Roman" panose="02020603050405020304" pitchFamily="18" charset="0"/>
          <a:ea typeface="+mn-ea"/>
          <a:cs typeface="+mn-cs"/>
        </a:defRPr>
      </a:lvl1pPr>
      <a:lvl2pPr marL="457200" indent="0" algn="l" defTabSz="914400" rtl="0" eaLnBrk="1" latinLnBrk="0" hangingPunct="1">
        <a:lnSpc>
          <a:spcPct val="90000"/>
        </a:lnSpc>
        <a:spcBef>
          <a:spcPts val="500"/>
        </a:spcBef>
        <a:buFontTx/>
        <a:buNone/>
        <a:defRPr sz="2400" kern="1200" baseline="0">
          <a:solidFill>
            <a:schemeClr val="tx1"/>
          </a:solidFill>
          <a:latin typeface="Times New Roman" panose="02020603050405020304" pitchFamily="18" charset="0"/>
          <a:ea typeface="+mn-ea"/>
          <a:cs typeface="+mn-cs"/>
        </a:defRPr>
      </a:lvl2pPr>
      <a:lvl3pPr marL="914400" indent="0" algn="l" defTabSz="914400" rtl="0" eaLnBrk="1" latinLnBrk="0" hangingPunct="1">
        <a:lnSpc>
          <a:spcPct val="90000"/>
        </a:lnSpc>
        <a:spcBef>
          <a:spcPts val="500"/>
        </a:spcBef>
        <a:buFontTx/>
        <a:buNone/>
        <a:defRPr sz="2000" kern="1200" baseline="0">
          <a:solidFill>
            <a:schemeClr val="tx1"/>
          </a:solidFill>
          <a:latin typeface="Times New Roman" panose="02020603050405020304" pitchFamily="18" charset="0"/>
          <a:ea typeface="+mn-ea"/>
          <a:cs typeface="+mn-cs"/>
        </a:defRPr>
      </a:lvl3pPr>
      <a:lvl4pPr marL="1371600" indent="0" algn="l" defTabSz="914400" rtl="0" eaLnBrk="1" latinLnBrk="0" hangingPunct="1">
        <a:lnSpc>
          <a:spcPct val="90000"/>
        </a:lnSpc>
        <a:spcBef>
          <a:spcPts val="500"/>
        </a:spcBef>
        <a:buFontTx/>
        <a:buNone/>
        <a:defRPr sz="1800" kern="1200" baseline="0">
          <a:solidFill>
            <a:schemeClr val="tx1"/>
          </a:solidFill>
          <a:latin typeface="Times New Roman" panose="02020603050405020304" pitchFamily="18" charset="0"/>
          <a:ea typeface="+mn-ea"/>
          <a:cs typeface="+mn-cs"/>
        </a:defRPr>
      </a:lvl4pPr>
      <a:lvl5pPr marL="1828800" indent="0" algn="l" defTabSz="914400" rtl="0" eaLnBrk="1" latinLnBrk="0" hangingPunct="1">
        <a:lnSpc>
          <a:spcPct val="90000"/>
        </a:lnSpc>
        <a:spcBef>
          <a:spcPts val="500"/>
        </a:spcBef>
        <a:buFontTx/>
        <a:buNone/>
        <a:defRPr sz="1800" kern="1200" baseline="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emf"/><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svg"/></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50.svg"/></Relationships>
</file>

<file path=ppt/slides/_rels/slide4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04EE990-969C-6B95-2DD5-D2BE5A9F1CE4}"/>
              </a:ext>
            </a:extLst>
          </p:cNvPr>
          <p:cNvSpPr/>
          <p:nvPr/>
        </p:nvSpPr>
        <p:spPr>
          <a:xfrm>
            <a:off x="0" y="5663235"/>
            <a:ext cx="9144000" cy="1180831"/>
          </a:xfrm>
          <a:prstGeom prst="rect">
            <a:avLst/>
          </a:prstGeom>
          <a:solidFill>
            <a:srgbClr val="FFCA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2815ED-F3BB-814D-BB36-018A8D7AC65C}"/>
              </a:ext>
            </a:extLst>
          </p:cNvPr>
          <p:cNvSpPr>
            <a:spLocks noGrp="1"/>
          </p:cNvSpPr>
          <p:nvPr>
            <p:ph type="title"/>
          </p:nvPr>
        </p:nvSpPr>
        <p:spPr>
          <a:xfrm>
            <a:off x="-148281" y="722485"/>
            <a:ext cx="6408073" cy="2297050"/>
          </a:xfrm>
        </p:spPr>
        <p:txBody>
          <a:bodyPr>
            <a:normAutofit/>
          </a:bodyPr>
          <a:lstStyle/>
          <a:p>
            <a:pPr algn="r"/>
            <a:r>
              <a:rPr lang="en-US" sz="6000" dirty="0"/>
              <a:t>How to Escape</a:t>
            </a:r>
            <a:br>
              <a:rPr lang="en-US" dirty="0"/>
            </a:br>
            <a:r>
              <a:rPr lang="en-US" dirty="0"/>
              <a:t>Popper's Regress Version</a:t>
            </a:r>
            <a:br>
              <a:rPr lang="en-US" dirty="0"/>
            </a:br>
            <a:r>
              <a:rPr lang="en-US" sz="3600" dirty="0"/>
              <a:t>of the Problem of Induction</a:t>
            </a:r>
            <a:endParaRPr lang="en-US" dirty="0"/>
          </a:p>
        </p:txBody>
      </p:sp>
      <p:sp>
        <p:nvSpPr>
          <p:cNvPr id="3" name="Content Placeholder 2">
            <a:extLst>
              <a:ext uri="{FF2B5EF4-FFF2-40B4-BE49-F238E27FC236}">
                <a16:creationId xmlns:a16="http://schemas.microsoft.com/office/drawing/2014/main" id="{2F5C5370-09BD-A14C-BE6F-B98790F4DE6B}"/>
              </a:ext>
            </a:extLst>
          </p:cNvPr>
          <p:cNvSpPr>
            <a:spLocks noGrp="1"/>
          </p:cNvSpPr>
          <p:nvPr>
            <p:ph idx="1"/>
          </p:nvPr>
        </p:nvSpPr>
        <p:spPr/>
        <p:txBody>
          <a:bodyPr>
            <a:normAutofit fontScale="85000" lnSpcReduction="20000"/>
          </a:bodyPr>
          <a:lstStyle/>
          <a:p>
            <a:r>
              <a:rPr lang="en-US" dirty="0"/>
              <a:t> </a:t>
            </a:r>
          </a:p>
        </p:txBody>
      </p:sp>
      <p:sp>
        <p:nvSpPr>
          <p:cNvPr id="4" name="TextBox 3">
            <a:extLst>
              <a:ext uri="{FF2B5EF4-FFF2-40B4-BE49-F238E27FC236}">
                <a16:creationId xmlns:a16="http://schemas.microsoft.com/office/drawing/2014/main" id="{245D0F7F-07EA-7246-9ECC-D17913339B08}"/>
              </a:ext>
            </a:extLst>
          </p:cNvPr>
          <p:cNvSpPr txBox="1"/>
          <p:nvPr/>
        </p:nvSpPr>
        <p:spPr>
          <a:xfrm>
            <a:off x="3492601" y="2960126"/>
            <a:ext cx="2666114" cy="1200329"/>
          </a:xfrm>
          <a:prstGeom prst="rect">
            <a:avLst/>
          </a:prstGeom>
          <a:noFill/>
        </p:spPr>
        <p:txBody>
          <a:bodyPr wrap="none" rtlCol="0">
            <a:spAutoFit/>
          </a:bodyPr>
          <a:lstStyle/>
          <a:p>
            <a:pPr algn="r"/>
            <a:r>
              <a:rPr lang="en-US" dirty="0">
                <a:latin typeface="Times New Roman" panose="02020603050405020304" pitchFamily="18" charset="0"/>
                <a:cs typeface="Times New Roman" panose="02020603050405020304" pitchFamily="18" charset="0"/>
              </a:rPr>
              <a:t>John D. Norton</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Department of History and</a:t>
            </a:r>
          </a:p>
          <a:p>
            <a:pPr algn="r"/>
            <a:r>
              <a:rPr lang="en-US" dirty="0">
                <a:latin typeface="Times New Roman" panose="02020603050405020304" pitchFamily="18" charset="0"/>
                <a:cs typeface="Times New Roman" panose="02020603050405020304" pitchFamily="18" charset="0"/>
              </a:rPr>
              <a:t>Philosophy of Science</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University of Pittsburgh</a:t>
            </a:r>
          </a:p>
        </p:txBody>
      </p:sp>
      <p:sp>
        <p:nvSpPr>
          <p:cNvPr id="6" name="Footer Placeholder 5">
            <a:extLst>
              <a:ext uri="{FF2B5EF4-FFF2-40B4-BE49-F238E27FC236}">
                <a16:creationId xmlns:a16="http://schemas.microsoft.com/office/drawing/2014/main" id="{CA8DED73-9EF7-6942-8B62-C8A403CD24A1}"/>
              </a:ext>
            </a:extLst>
          </p:cNvPr>
          <p:cNvSpPr>
            <a:spLocks noGrp="1"/>
          </p:cNvSpPr>
          <p:nvPr>
            <p:ph type="ftr" sz="quarter" idx="11"/>
          </p:nvPr>
        </p:nvSpPr>
        <p:spPr>
          <a:xfrm>
            <a:off x="7655747" y="6722747"/>
            <a:ext cx="480060" cy="365125"/>
          </a:xfrm>
        </p:spPr>
        <p:txBody>
          <a:bodyPr/>
          <a:lstStyle/>
          <a:p>
            <a:endParaRPr lang="en-US"/>
          </a:p>
        </p:txBody>
      </p:sp>
      <p:sp>
        <p:nvSpPr>
          <p:cNvPr id="7" name="Slide Number Placeholder 6">
            <a:extLst>
              <a:ext uri="{FF2B5EF4-FFF2-40B4-BE49-F238E27FC236}">
                <a16:creationId xmlns:a16="http://schemas.microsoft.com/office/drawing/2014/main" id="{6A44BA37-63F5-9247-93DA-68398A729519}"/>
              </a:ext>
            </a:extLst>
          </p:cNvPr>
          <p:cNvSpPr>
            <a:spLocks noGrp="1"/>
          </p:cNvSpPr>
          <p:nvPr>
            <p:ph type="sldNum" sz="quarter" idx="12"/>
          </p:nvPr>
        </p:nvSpPr>
        <p:spPr/>
        <p:txBody>
          <a:bodyPr/>
          <a:lstStyle/>
          <a:p>
            <a:fld id="{BBF94379-36F8-5C44-8D19-058CB846FBBE}" type="slidenum">
              <a:rPr lang="en-US" smtClean="0"/>
              <a:t>1</a:t>
            </a:fld>
            <a:endParaRPr lang="en-US"/>
          </a:p>
        </p:txBody>
      </p:sp>
      <p:sp>
        <p:nvSpPr>
          <p:cNvPr id="8" name="TextBox 7">
            <a:extLst>
              <a:ext uri="{FF2B5EF4-FFF2-40B4-BE49-F238E27FC236}">
                <a16:creationId xmlns:a16="http://schemas.microsoft.com/office/drawing/2014/main" id="{EB82EA5D-7512-E685-B90C-AE7626961C76}"/>
              </a:ext>
            </a:extLst>
          </p:cNvPr>
          <p:cNvSpPr txBox="1"/>
          <p:nvPr/>
        </p:nvSpPr>
        <p:spPr>
          <a:xfrm>
            <a:off x="-148281" y="5609069"/>
            <a:ext cx="5267068" cy="1200329"/>
          </a:xfrm>
          <a:prstGeom prst="rect">
            <a:avLst/>
          </a:prstGeom>
          <a:noFill/>
          <a:ln>
            <a:noFill/>
          </a:ln>
        </p:spPr>
        <p:txBody>
          <a:bodyPr wrap="square" rtlCol="0">
            <a:spAutoFit/>
          </a:bodyPr>
          <a:lstStyle/>
          <a:p>
            <a:pPr algn="r"/>
            <a:r>
              <a:rPr lang="en-US" sz="2400" dirty="0">
                <a:solidFill>
                  <a:srgbClr val="003266"/>
                </a:solidFill>
                <a:latin typeface="+mj-lt"/>
                <a:cs typeface="Arial Narrow" panose="020B0604020202020204" pitchFamily="34" charset="0"/>
              </a:rPr>
              <a:t>KARL POPPER AND</a:t>
            </a:r>
          </a:p>
          <a:p>
            <a:pPr algn="r"/>
            <a:r>
              <a:rPr lang="en-US" sz="2400" dirty="0">
                <a:solidFill>
                  <a:srgbClr val="003266"/>
                </a:solidFill>
                <a:latin typeface="+mj-lt"/>
                <a:cs typeface="Arial Narrow" panose="020B0604020202020204" pitchFamily="34" charset="0"/>
              </a:rPr>
              <a:t>21st CENTURY PHILOSOPHY OF SCIENCE</a:t>
            </a:r>
            <a:br>
              <a:rPr lang="en-US" sz="2400" dirty="0">
                <a:solidFill>
                  <a:srgbClr val="003266"/>
                </a:solidFill>
                <a:latin typeface="+mj-lt"/>
                <a:cs typeface="Arial Narrow" panose="020B0604020202020204" pitchFamily="34" charset="0"/>
              </a:rPr>
            </a:br>
            <a:r>
              <a:rPr lang="en-US" sz="2400" dirty="0">
                <a:solidFill>
                  <a:srgbClr val="003266"/>
                </a:solidFill>
                <a:latin typeface="+mj-lt"/>
                <a:cs typeface="Arial Narrow" panose="020B0604020202020204" pitchFamily="34" charset="0"/>
              </a:rPr>
              <a:t>12 – 14 June 2022</a:t>
            </a:r>
          </a:p>
        </p:txBody>
      </p:sp>
      <p:pic>
        <p:nvPicPr>
          <p:cNvPr id="10" name="Graphic 9">
            <a:extLst>
              <a:ext uri="{FF2B5EF4-FFF2-40B4-BE49-F238E27FC236}">
                <a16:creationId xmlns:a16="http://schemas.microsoft.com/office/drawing/2014/main" id="{C5B9CB88-8E0F-FC29-95B9-8D9AAEBD19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58314" y="5779145"/>
            <a:ext cx="3644355" cy="874644"/>
          </a:xfrm>
          <a:prstGeom prst="rect">
            <a:avLst/>
          </a:prstGeom>
        </p:spPr>
      </p:pic>
      <p:pic>
        <p:nvPicPr>
          <p:cNvPr id="15" name="Picture 14">
            <a:extLst>
              <a:ext uri="{FF2B5EF4-FFF2-40B4-BE49-F238E27FC236}">
                <a16:creationId xmlns:a16="http://schemas.microsoft.com/office/drawing/2014/main" id="{9F73EC1D-8B8E-200C-9CDF-1223D2FF6F9F}"/>
              </a:ext>
            </a:extLst>
          </p:cNvPr>
          <p:cNvPicPr>
            <a:picLocks noChangeAspect="1"/>
          </p:cNvPicPr>
          <p:nvPr/>
        </p:nvPicPr>
        <p:blipFill>
          <a:blip r:embed="rId4">
            <a:alphaModFix amt="30000"/>
          </a:blip>
          <a:stretch>
            <a:fillRect/>
          </a:stretch>
        </p:blipFill>
        <p:spPr>
          <a:xfrm>
            <a:off x="5562600" y="508015"/>
            <a:ext cx="3581400" cy="4660900"/>
          </a:xfrm>
          <a:prstGeom prst="rect">
            <a:avLst/>
          </a:prstGeom>
        </p:spPr>
      </p:pic>
    </p:spTree>
    <p:extLst>
      <p:ext uri="{BB962C8B-B14F-4D97-AF65-F5344CB8AC3E}">
        <p14:creationId xmlns:p14="http://schemas.microsoft.com/office/powerpoint/2010/main" val="509329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3BDB0-FD65-DFDF-E1CD-8ADACE34F87E}"/>
              </a:ext>
            </a:extLst>
          </p:cNvPr>
          <p:cNvSpPr>
            <a:spLocks noGrp="1"/>
          </p:cNvSpPr>
          <p:nvPr>
            <p:ph type="title"/>
          </p:nvPr>
        </p:nvSpPr>
        <p:spPr>
          <a:xfrm>
            <a:off x="249107" y="136524"/>
            <a:ext cx="7886700" cy="732154"/>
          </a:xfrm>
        </p:spPr>
        <p:txBody>
          <a:bodyPr/>
          <a:lstStyle/>
          <a:p>
            <a:r>
              <a:rPr lang="en-US" dirty="0"/>
              <a:t>Why the Regress Formulation?</a:t>
            </a:r>
          </a:p>
        </p:txBody>
      </p:sp>
      <p:sp>
        <p:nvSpPr>
          <p:cNvPr id="3" name="Content Placeholder 2">
            <a:extLst>
              <a:ext uri="{FF2B5EF4-FFF2-40B4-BE49-F238E27FC236}">
                <a16:creationId xmlns:a16="http://schemas.microsoft.com/office/drawing/2014/main" id="{9B67D174-CA2D-48C6-539E-29438CC2F435}"/>
              </a:ext>
            </a:extLst>
          </p:cNvPr>
          <p:cNvSpPr>
            <a:spLocks noGrp="1"/>
          </p:cNvSpPr>
          <p:nvPr>
            <p:ph idx="1"/>
          </p:nvPr>
        </p:nvSpPr>
        <p:spPr/>
        <p:txBody>
          <a:bodyPr>
            <a:normAutofit fontScale="85000" lnSpcReduction="20000"/>
          </a:bodyPr>
          <a:lstStyle/>
          <a:p>
            <a:r>
              <a:rPr lang="en-US" dirty="0"/>
              <a:t>  </a:t>
            </a:r>
          </a:p>
        </p:txBody>
      </p:sp>
      <p:sp>
        <p:nvSpPr>
          <p:cNvPr id="4" name="Footer Placeholder 3">
            <a:extLst>
              <a:ext uri="{FF2B5EF4-FFF2-40B4-BE49-F238E27FC236}">
                <a16:creationId xmlns:a16="http://schemas.microsoft.com/office/drawing/2014/main" id="{0130E6E8-7948-6309-AB1D-2867A8CDC8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D613F0-1627-61E0-EE2A-414768C2154B}"/>
              </a:ext>
            </a:extLst>
          </p:cNvPr>
          <p:cNvSpPr>
            <a:spLocks noGrp="1"/>
          </p:cNvSpPr>
          <p:nvPr>
            <p:ph type="sldNum" sz="quarter" idx="12"/>
          </p:nvPr>
        </p:nvSpPr>
        <p:spPr/>
        <p:txBody>
          <a:bodyPr/>
          <a:lstStyle/>
          <a:p>
            <a:fld id="{BBF94379-36F8-5C44-8D19-058CB846FBBE}" type="slidenum">
              <a:rPr lang="en-US" smtClean="0"/>
              <a:t>10</a:t>
            </a:fld>
            <a:endParaRPr lang="en-US"/>
          </a:p>
        </p:txBody>
      </p:sp>
      <p:pic>
        <p:nvPicPr>
          <p:cNvPr id="8" name="Picture 7">
            <a:extLst>
              <a:ext uri="{FF2B5EF4-FFF2-40B4-BE49-F238E27FC236}">
                <a16:creationId xmlns:a16="http://schemas.microsoft.com/office/drawing/2014/main" id="{0F658670-9A47-3A45-4AD1-C5AF4794E194}"/>
              </a:ext>
            </a:extLst>
          </p:cNvPr>
          <p:cNvPicPr>
            <a:picLocks noChangeAspect="1"/>
          </p:cNvPicPr>
          <p:nvPr/>
        </p:nvPicPr>
        <p:blipFill>
          <a:blip r:embed="rId2"/>
          <a:stretch>
            <a:fillRect/>
          </a:stretch>
        </p:blipFill>
        <p:spPr>
          <a:xfrm>
            <a:off x="249107" y="865875"/>
            <a:ext cx="3480682" cy="5730932"/>
          </a:xfrm>
          <a:prstGeom prst="rect">
            <a:avLst/>
          </a:prstGeom>
          <a:solidFill>
            <a:schemeClr val="bg1"/>
          </a:solidFill>
          <a:ln>
            <a:solidFill>
              <a:schemeClr val="tx1">
                <a:lumMod val="50000"/>
                <a:lumOff val="50000"/>
              </a:schemeClr>
            </a:solidFill>
          </a:ln>
          <a:effectLst>
            <a:outerShdw blurRad="50800" dist="38100" dir="2700000" algn="tl" rotWithShape="0">
              <a:prstClr val="black">
                <a:alpha val="40000"/>
              </a:prstClr>
            </a:outerShdw>
          </a:effectLst>
        </p:spPr>
      </p:pic>
      <p:grpSp>
        <p:nvGrpSpPr>
          <p:cNvPr id="13" name="Group 12">
            <a:extLst>
              <a:ext uri="{FF2B5EF4-FFF2-40B4-BE49-F238E27FC236}">
                <a16:creationId xmlns:a16="http://schemas.microsoft.com/office/drawing/2014/main" id="{650285FA-A68B-058C-26C0-518E2EAB790E}"/>
              </a:ext>
            </a:extLst>
          </p:cNvPr>
          <p:cNvGrpSpPr/>
          <p:nvPr/>
        </p:nvGrpSpPr>
        <p:grpSpPr>
          <a:xfrm>
            <a:off x="4283242" y="1299411"/>
            <a:ext cx="3906253" cy="2855494"/>
            <a:chOff x="4283242" y="1299411"/>
            <a:chExt cx="3906253" cy="2855494"/>
          </a:xfrm>
        </p:grpSpPr>
        <p:sp>
          <p:nvSpPr>
            <p:cNvPr id="12" name="Freeform 11">
              <a:extLst>
                <a:ext uri="{FF2B5EF4-FFF2-40B4-BE49-F238E27FC236}">
                  <a16:creationId xmlns:a16="http://schemas.microsoft.com/office/drawing/2014/main" id="{D4B8CE2D-57CF-F321-DF7C-8CB21C07104B}"/>
                </a:ext>
              </a:extLst>
            </p:cNvPr>
            <p:cNvSpPr/>
            <p:nvPr/>
          </p:nvSpPr>
          <p:spPr>
            <a:xfrm>
              <a:off x="4283242" y="1299411"/>
              <a:ext cx="3906253" cy="2855494"/>
            </a:xfrm>
            <a:custGeom>
              <a:avLst/>
              <a:gdLst>
                <a:gd name="connsiteX0" fmla="*/ 272716 w 3906253"/>
                <a:gd name="connsiteY0" fmla="*/ 0 h 2855494"/>
                <a:gd name="connsiteX1" fmla="*/ 3906253 w 3906253"/>
                <a:gd name="connsiteY1" fmla="*/ 24063 h 2855494"/>
                <a:gd name="connsiteX2" fmla="*/ 3745832 w 3906253"/>
                <a:gd name="connsiteY2" fmla="*/ 2855494 h 2855494"/>
                <a:gd name="connsiteX3" fmla="*/ 0 w 3906253"/>
                <a:gd name="connsiteY3" fmla="*/ 2775284 h 2855494"/>
                <a:gd name="connsiteX4" fmla="*/ 272716 w 3906253"/>
                <a:gd name="connsiteY4" fmla="*/ 0 h 2855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6253" h="2855494">
                  <a:moveTo>
                    <a:pt x="272716" y="0"/>
                  </a:moveTo>
                  <a:lnTo>
                    <a:pt x="3906253" y="24063"/>
                  </a:lnTo>
                  <a:lnTo>
                    <a:pt x="3745832" y="2855494"/>
                  </a:lnTo>
                  <a:lnTo>
                    <a:pt x="0" y="2775284"/>
                  </a:lnTo>
                  <a:lnTo>
                    <a:pt x="272716" y="0"/>
                  </a:lnTo>
                  <a:close/>
                </a:path>
              </a:pathLst>
            </a:custGeom>
            <a:solidFill>
              <a:srgbClr val="FFD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D6F761C-95ED-9F88-60BD-3A4846A24850}"/>
                </a:ext>
              </a:extLst>
            </p:cNvPr>
            <p:cNvSpPr txBox="1"/>
            <p:nvPr/>
          </p:nvSpPr>
          <p:spPr>
            <a:xfrm>
              <a:off x="4628146" y="1415883"/>
              <a:ext cx="3480681" cy="2492990"/>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 concept of circular inference would be confronted here with certain logical objections …</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…Russell…</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“No proposition can say anything about itself.”</a:t>
              </a:r>
              <a:r>
                <a:rPr lang="en-US" dirty="0">
                  <a:latin typeface="Times New Roman" panose="02020603050405020304" pitchFamily="18" charset="0"/>
                  <a:cs typeface="Times New Roman" panose="02020603050405020304" pitchFamily="18" charset="0"/>
                </a:rPr>
                <a:t> …</a:t>
              </a:r>
            </a:p>
          </p:txBody>
        </p:sp>
      </p:grpSp>
      <p:sp>
        <p:nvSpPr>
          <p:cNvPr id="11" name="Freeform 10">
            <a:extLst>
              <a:ext uri="{FF2B5EF4-FFF2-40B4-BE49-F238E27FC236}">
                <a16:creationId xmlns:a16="http://schemas.microsoft.com/office/drawing/2014/main" id="{9F6D4690-CD53-4A3B-1A4B-6DDF70BBDAC0}"/>
              </a:ext>
            </a:extLst>
          </p:cNvPr>
          <p:cNvSpPr/>
          <p:nvPr/>
        </p:nvSpPr>
        <p:spPr>
          <a:xfrm>
            <a:off x="304800" y="4331368"/>
            <a:ext cx="3336758" cy="1933074"/>
          </a:xfrm>
          <a:custGeom>
            <a:avLst/>
            <a:gdLst>
              <a:gd name="connsiteX0" fmla="*/ 64168 w 3336758"/>
              <a:gd name="connsiteY0" fmla="*/ 0 h 1933074"/>
              <a:gd name="connsiteX1" fmla="*/ 3336758 w 3336758"/>
              <a:gd name="connsiteY1" fmla="*/ 40106 h 1933074"/>
              <a:gd name="connsiteX2" fmla="*/ 3288632 w 3336758"/>
              <a:gd name="connsiteY2" fmla="*/ 1933074 h 1933074"/>
              <a:gd name="connsiteX3" fmla="*/ 0 w 3336758"/>
              <a:gd name="connsiteY3" fmla="*/ 1860885 h 1933074"/>
              <a:gd name="connsiteX4" fmla="*/ 64168 w 3336758"/>
              <a:gd name="connsiteY4" fmla="*/ 0 h 1933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6758" h="1933074">
                <a:moveTo>
                  <a:pt x="64168" y="0"/>
                </a:moveTo>
                <a:lnTo>
                  <a:pt x="3336758" y="40106"/>
                </a:lnTo>
                <a:lnTo>
                  <a:pt x="3288632" y="1933074"/>
                </a:lnTo>
                <a:lnTo>
                  <a:pt x="0" y="1860885"/>
                </a:lnTo>
                <a:lnTo>
                  <a:pt x="64168" y="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6942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B13D8-5E47-9889-E0D7-B2C4F84D0086}"/>
              </a:ext>
            </a:extLst>
          </p:cNvPr>
          <p:cNvSpPr>
            <a:spLocks noGrp="1"/>
          </p:cNvSpPr>
          <p:nvPr>
            <p:ph type="title"/>
          </p:nvPr>
        </p:nvSpPr>
        <p:spPr>
          <a:xfrm>
            <a:off x="249107" y="136524"/>
            <a:ext cx="4149044" cy="732154"/>
          </a:xfrm>
        </p:spPr>
        <p:txBody>
          <a:bodyPr/>
          <a:lstStyle/>
          <a:p>
            <a:r>
              <a:rPr lang="en-US" dirty="0"/>
              <a:t>The Regress</a:t>
            </a:r>
          </a:p>
        </p:txBody>
      </p:sp>
      <p:sp>
        <p:nvSpPr>
          <p:cNvPr id="3" name="Content Placeholder 2">
            <a:extLst>
              <a:ext uri="{FF2B5EF4-FFF2-40B4-BE49-F238E27FC236}">
                <a16:creationId xmlns:a16="http://schemas.microsoft.com/office/drawing/2014/main" id="{B75B27A8-BDE8-DF25-3717-20DFC98E8168}"/>
              </a:ext>
            </a:extLst>
          </p:cNvPr>
          <p:cNvSpPr>
            <a:spLocks noGrp="1"/>
          </p:cNvSpPr>
          <p:nvPr>
            <p:ph idx="1"/>
          </p:nvPr>
        </p:nvSpPr>
        <p:spPr/>
        <p:txBody>
          <a:bodyPr>
            <a:normAutofit fontScale="85000" lnSpcReduction="20000"/>
          </a:bodyPr>
          <a:lstStyle/>
          <a:p>
            <a:r>
              <a:rPr lang="en-US" dirty="0"/>
              <a:t> </a:t>
            </a:r>
          </a:p>
        </p:txBody>
      </p:sp>
      <p:sp>
        <p:nvSpPr>
          <p:cNvPr id="4" name="Footer Placeholder 3">
            <a:extLst>
              <a:ext uri="{FF2B5EF4-FFF2-40B4-BE49-F238E27FC236}">
                <a16:creationId xmlns:a16="http://schemas.microsoft.com/office/drawing/2014/main" id="{0D1BD1D0-058D-C4E0-8171-07DFDA24EC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7FF70-304D-A94C-AA1E-EC88905B7E7D}"/>
              </a:ext>
            </a:extLst>
          </p:cNvPr>
          <p:cNvSpPr>
            <a:spLocks noGrp="1"/>
          </p:cNvSpPr>
          <p:nvPr>
            <p:ph type="sldNum" sz="quarter" idx="12"/>
          </p:nvPr>
        </p:nvSpPr>
        <p:spPr>
          <a:xfrm>
            <a:off x="8384914" y="6552886"/>
            <a:ext cx="759086" cy="365125"/>
          </a:xfrm>
        </p:spPr>
        <p:txBody>
          <a:bodyPr/>
          <a:lstStyle/>
          <a:p>
            <a:fld id="{BBF94379-36F8-5C44-8D19-058CB846FBBE}" type="slidenum">
              <a:rPr lang="en-US" smtClean="0"/>
              <a:t>11</a:t>
            </a:fld>
            <a:endParaRPr lang="en-US"/>
          </a:p>
        </p:txBody>
      </p:sp>
      <p:pic>
        <p:nvPicPr>
          <p:cNvPr id="7" name="Picture 6">
            <a:extLst>
              <a:ext uri="{FF2B5EF4-FFF2-40B4-BE49-F238E27FC236}">
                <a16:creationId xmlns:a16="http://schemas.microsoft.com/office/drawing/2014/main" id="{6C7F7E4A-4E25-DE57-232F-BD595034FB60}"/>
              </a:ext>
            </a:extLst>
          </p:cNvPr>
          <p:cNvPicPr>
            <a:picLocks noChangeAspect="1"/>
          </p:cNvPicPr>
          <p:nvPr/>
        </p:nvPicPr>
        <p:blipFill>
          <a:blip r:embed="rId2"/>
          <a:stretch>
            <a:fillRect/>
          </a:stretch>
        </p:blipFill>
        <p:spPr>
          <a:xfrm>
            <a:off x="363832" y="938463"/>
            <a:ext cx="3382763" cy="5723040"/>
          </a:xfrm>
          <a:prstGeom prst="rect">
            <a:avLst/>
          </a:prstGeom>
          <a:solidFill>
            <a:schemeClr val="bg1"/>
          </a:solidFill>
          <a:ln>
            <a:solidFill>
              <a:schemeClr val="tx1">
                <a:lumMod val="50000"/>
                <a:lumOff val="50000"/>
              </a:schemeClr>
            </a:solidFill>
          </a:ln>
          <a:effectLst>
            <a:outerShdw blurRad="50800" dist="63500" dir="2700000" algn="tl" rotWithShape="0">
              <a:prstClr val="black">
                <a:alpha val="40000"/>
              </a:prstClr>
            </a:outerShdw>
          </a:effectLst>
        </p:spPr>
      </p:pic>
      <p:grpSp>
        <p:nvGrpSpPr>
          <p:cNvPr id="33" name="Group 32">
            <a:extLst>
              <a:ext uri="{FF2B5EF4-FFF2-40B4-BE49-F238E27FC236}">
                <a16:creationId xmlns:a16="http://schemas.microsoft.com/office/drawing/2014/main" id="{DF10E2F1-F011-35FA-073D-F1200E75BBB4}"/>
              </a:ext>
            </a:extLst>
          </p:cNvPr>
          <p:cNvGrpSpPr/>
          <p:nvPr/>
        </p:nvGrpSpPr>
        <p:grpSpPr>
          <a:xfrm>
            <a:off x="4932948" y="1313151"/>
            <a:ext cx="1775254" cy="1135016"/>
            <a:chOff x="4932948" y="1313151"/>
            <a:chExt cx="1775254" cy="1135016"/>
          </a:xfrm>
        </p:grpSpPr>
        <p:sp>
          <p:nvSpPr>
            <p:cNvPr id="13" name="TextBox 12">
              <a:extLst>
                <a:ext uri="{FF2B5EF4-FFF2-40B4-BE49-F238E27FC236}">
                  <a16:creationId xmlns:a16="http://schemas.microsoft.com/office/drawing/2014/main" id="{24F48985-CB0E-226A-DD3E-D93D676AC606}"/>
                </a:ext>
              </a:extLst>
            </p:cNvPr>
            <p:cNvSpPr txBox="1"/>
            <p:nvPr/>
          </p:nvSpPr>
          <p:spPr>
            <a:xfrm>
              <a:off x="5478378" y="2010235"/>
              <a:ext cx="1229824"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justified by</a:t>
              </a:r>
            </a:p>
          </p:txBody>
        </p:sp>
        <p:grpSp>
          <p:nvGrpSpPr>
            <p:cNvPr id="17" name="Group 16">
              <a:extLst>
                <a:ext uri="{FF2B5EF4-FFF2-40B4-BE49-F238E27FC236}">
                  <a16:creationId xmlns:a16="http://schemas.microsoft.com/office/drawing/2014/main" id="{A3D8558B-05A3-3767-23EB-715B31F963A2}"/>
                </a:ext>
              </a:extLst>
            </p:cNvPr>
            <p:cNvGrpSpPr/>
            <p:nvPr/>
          </p:nvGrpSpPr>
          <p:grpSpPr>
            <a:xfrm>
              <a:off x="4932948" y="1313151"/>
              <a:ext cx="745956" cy="200526"/>
              <a:chOff x="4572000" y="1604211"/>
              <a:chExt cx="745956" cy="200526"/>
            </a:xfrm>
          </p:grpSpPr>
          <p:sp>
            <p:nvSpPr>
              <p:cNvPr id="14" name="Oval 13">
                <a:extLst>
                  <a:ext uri="{FF2B5EF4-FFF2-40B4-BE49-F238E27FC236}">
                    <a16:creationId xmlns:a16="http://schemas.microsoft.com/office/drawing/2014/main" id="{D642BE72-AEB8-1DE0-1E3B-EA094A1222D0}"/>
                  </a:ext>
                </a:extLst>
              </p:cNvPr>
              <p:cNvSpPr/>
              <p:nvPr/>
            </p:nvSpPr>
            <p:spPr>
              <a:xfrm>
                <a:off x="4572000" y="1604211"/>
                <a:ext cx="200526" cy="200526"/>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9EC8D98-FFEB-36AB-A95E-2F7F03B476EE}"/>
                  </a:ext>
                </a:extLst>
              </p:cNvPr>
              <p:cNvSpPr/>
              <p:nvPr/>
            </p:nvSpPr>
            <p:spPr>
              <a:xfrm>
                <a:off x="4828673" y="1604211"/>
                <a:ext cx="200526" cy="200526"/>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6AE60CF-F1D1-E683-D458-ACFA8C092211}"/>
                  </a:ext>
                </a:extLst>
              </p:cNvPr>
              <p:cNvSpPr/>
              <p:nvPr/>
            </p:nvSpPr>
            <p:spPr>
              <a:xfrm>
                <a:off x="5117430" y="1604211"/>
                <a:ext cx="200526" cy="200526"/>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Up Arrow 17">
              <a:extLst>
                <a:ext uri="{FF2B5EF4-FFF2-40B4-BE49-F238E27FC236}">
                  <a16:creationId xmlns:a16="http://schemas.microsoft.com/office/drawing/2014/main" id="{7D0D6F79-C93F-5B14-A9F7-DD9EF4363439}"/>
                </a:ext>
              </a:extLst>
            </p:cNvPr>
            <p:cNvSpPr/>
            <p:nvPr/>
          </p:nvSpPr>
          <p:spPr>
            <a:xfrm>
              <a:off x="5122202" y="1793408"/>
              <a:ext cx="456439" cy="654759"/>
            </a:xfrm>
            <a:prstGeom prst="upArrow">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E1AF57B9-B076-A9D9-C42B-67C041D1979A}"/>
              </a:ext>
            </a:extLst>
          </p:cNvPr>
          <p:cNvGrpSpPr/>
          <p:nvPr/>
        </p:nvGrpSpPr>
        <p:grpSpPr>
          <a:xfrm>
            <a:off x="569495" y="1147011"/>
            <a:ext cx="6577263" cy="5205661"/>
            <a:chOff x="569495" y="1147011"/>
            <a:chExt cx="6577263" cy="5205661"/>
          </a:xfrm>
        </p:grpSpPr>
        <p:sp>
          <p:nvSpPr>
            <p:cNvPr id="21" name="Freeform 20">
              <a:extLst>
                <a:ext uri="{FF2B5EF4-FFF2-40B4-BE49-F238E27FC236}">
                  <a16:creationId xmlns:a16="http://schemas.microsoft.com/office/drawing/2014/main" id="{A60C8A34-A8D6-1FBB-11A0-BC1BB04BDCF2}"/>
                </a:ext>
              </a:extLst>
            </p:cNvPr>
            <p:cNvSpPr/>
            <p:nvPr/>
          </p:nvSpPr>
          <p:spPr>
            <a:xfrm>
              <a:off x="4323347" y="5767135"/>
              <a:ext cx="2823411" cy="585537"/>
            </a:xfrm>
            <a:custGeom>
              <a:avLst/>
              <a:gdLst>
                <a:gd name="connsiteX0" fmla="*/ 96253 w 2823411"/>
                <a:gd name="connsiteY0" fmla="*/ 0 h 585537"/>
                <a:gd name="connsiteX1" fmla="*/ 2823411 w 2823411"/>
                <a:gd name="connsiteY1" fmla="*/ 32085 h 585537"/>
                <a:gd name="connsiteX2" fmla="*/ 2783306 w 2823411"/>
                <a:gd name="connsiteY2" fmla="*/ 585537 h 585537"/>
                <a:gd name="connsiteX3" fmla="*/ 0 w 2823411"/>
                <a:gd name="connsiteY3" fmla="*/ 521369 h 585537"/>
                <a:gd name="connsiteX4" fmla="*/ 96253 w 2823411"/>
                <a:gd name="connsiteY4" fmla="*/ 0 h 585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411" h="585537">
                  <a:moveTo>
                    <a:pt x="96253" y="0"/>
                  </a:moveTo>
                  <a:lnTo>
                    <a:pt x="2823411" y="32085"/>
                  </a:lnTo>
                  <a:lnTo>
                    <a:pt x="2783306" y="585537"/>
                  </a:lnTo>
                  <a:lnTo>
                    <a:pt x="0" y="521369"/>
                  </a:lnTo>
                  <a:lnTo>
                    <a:pt x="96253" y="0"/>
                  </a:lnTo>
                  <a:close/>
                </a:path>
              </a:pathLst>
            </a:custGeom>
            <a:solidFill>
              <a:srgbClr val="DCFF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ABF80E2-C000-70FD-F8C3-675AF5DD12A8}"/>
                </a:ext>
              </a:extLst>
            </p:cNvPr>
            <p:cNvSpPr txBox="1"/>
            <p:nvPr/>
          </p:nvSpPr>
          <p:spPr>
            <a:xfrm>
              <a:off x="4398151" y="5752416"/>
              <a:ext cx="2241288" cy="523220"/>
            </a:xfrm>
            <a:prstGeom prst="rect">
              <a:avLst/>
            </a:prstGeom>
            <a:noFill/>
          </p:spPr>
          <p:txBody>
            <a:bodyPr wrap="square" rtlCol="0">
              <a:spAutoFit/>
            </a:bodyPr>
            <a:lstStyle/>
            <a:p>
              <a:pPr algn="l"/>
              <a:r>
                <a:rPr lang="en-US" sz="2800" dirty="0">
                  <a:latin typeface="Times New Roman" panose="02020603050405020304" pitchFamily="18" charset="0"/>
                  <a:cs typeface="Times New Roman" panose="02020603050405020304" pitchFamily="18" charset="0"/>
                </a:rPr>
                <a:t>Natural laws</a:t>
              </a:r>
            </a:p>
          </p:txBody>
        </p:sp>
        <p:sp>
          <p:nvSpPr>
            <p:cNvPr id="24" name="Freeform 23">
              <a:extLst>
                <a:ext uri="{FF2B5EF4-FFF2-40B4-BE49-F238E27FC236}">
                  <a16:creationId xmlns:a16="http://schemas.microsoft.com/office/drawing/2014/main" id="{8E79152C-BCE8-93E6-534E-56EF133EE422}"/>
                </a:ext>
              </a:extLst>
            </p:cNvPr>
            <p:cNvSpPr/>
            <p:nvPr/>
          </p:nvSpPr>
          <p:spPr>
            <a:xfrm>
              <a:off x="569495" y="1147011"/>
              <a:ext cx="786063" cy="200526"/>
            </a:xfrm>
            <a:custGeom>
              <a:avLst/>
              <a:gdLst>
                <a:gd name="connsiteX0" fmla="*/ 32084 w 786063"/>
                <a:gd name="connsiteY0" fmla="*/ 0 h 200526"/>
                <a:gd name="connsiteX1" fmla="*/ 786063 w 786063"/>
                <a:gd name="connsiteY1" fmla="*/ 16042 h 200526"/>
                <a:gd name="connsiteX2" fmla="*/ 737937 w 786063"/>
                <a:gd name="connsiteY2" fmla="*/ 200526 h 200526"/>
                <a:gd name="connsiteX3" fmla="*/ 0 w 786063"/>
                <a:gd name="connsiteY3" fmla="*/ 176463 h 200526"/>
                <a:gd name="connsiteX4" fmla="*/ 32084 w 786063"/>
                <a:gd name="connsiteY4" fmla="*/ 0 h 200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63" h="200526">
                  <a:moveTo>
                    <a:pt x="32084" y="0"/>
                  </a:moveTo>
                  <a:lnTo>
                    <a:pt x="786063" y="16042"/>
                  </a:lnTo>
                  <a:lnTo>
                    <a:pt x="737937" y="200526"/>
                  </a:lnTo>
                  <a:lnTo>
                    <a:pt x="0" y="176463"/>
                  </a:lnTo>
                  <a:lnTo>
                    <a:pt x="32084" y="0"/>
                  </a:lnTo>
                  <a:close/>
                </a:path>
              </a:pathLst>
            </a:custGeom>
            <a:solidFill>
              <a:srgbClr val="00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454E7BEB-BDD8-1938-E3B7-2661EF0B284A}"/>
              </a:ext>
            </a:extLst>
          </p:cNvPr>
          <p:cNvGrpSpPr/>
          <p:nvPr/>
        </p:nvGrpSpPr>
        <p:grpSpPr>
          <a:xfrm>
            <a:off x="561474" y="1796717"/>
            <a:ext cx="6847968" cy="3883935"/>
            <a:chOff x="561474" y="1796717"/>
            <a:chExt cx="6847968" cy="3883935"/>
          </a:xfrm>
        </p:grpSpPr>
        <p:sp>
          <p:nvSpPr>
            <p:cNvPr id="22" name="Freeform 21">
              <a:extLst>
                <a:ext uri="{FF2B5EF4-FFF2-40B4-BE49-F238E27FC236}">
                  <a16:creationId xmlns:a16="http://schemas.microsoft.com/office/drawing/2014/main" id="{FA067C4C-81A1-A783-F3BA-6388BA657F46}"/>
                </a:ext>
              </a:extLst>
            </p:cNvPr>
            <p:cNvSpPr/>
            <p:nvPr/>
          </p:nvSpPr>
          <p:spPr>
            <a:xfrm flipH="1">
              <a:off x="4323344" y="4220395"/>
              <a:ext cx="3086098" cy="757910"/>
            </a:xfrm>
            <a:custGeom>
              <a:avLst/>
              <a:gdLst>
                <a:gd name="connsiteX0" fmla="*/ 96253 w 2823411"/>
                <a:gd name="connsiteY0" fmla="*/ 0 h 585537"/>
                <a:gd name="connsiteX1" fmla="*/ 2823411 w 2823411"/>
                <a:gd name="connsiteY1" fmla="*/ 32085 h 585537"/>
                <a:gd name="connsiteX2" fmla="*/ 2783306 w 2823411"/>
                <a:gd name="connsiteY2" fmla="*/ 585537 h 585537"/>
                <a:gd name="connsiteX3" fmla="*/ 0 w 2823411"/>
                <a:gd name="connsiteY3" fmla="*/ 521369 h 585537"/>
                <a:gd name="connsiteX4" fmla="*/ 96253 w 2823411"/>
                <a:gd name="connsiteY4" fmla="*/ 0 h 585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411" h="585537">
                  <a:moveTo>
                    <a:pt x="96253" y="0"/>
                  </a:moveTo>
                  <a:lnTo>
                    <a:pt x="2823411" y="32085"/>
                  </a:lnTo>
                  <a:lnTo>
                    <a:pt x="2783306" y="585537"/>
                  </a:lnTo>
                  <a:lnTo>
                    <a:pt x="0" y="521369"/>
                  </a:lnTo>
                  <a:lnTo>
                    <a:pt x="96253" y="0"/>
                  </a:lnTo>
                  <a:close/>
                </a:path>
              </a:pathLst>
            </a:custGeom>
            <a:solidFill>
              <a:srgbClr val="DCFF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CF484D6-6259-214C-5BF7-FCE152B527E7}"/>
                </a:ext>
              </a:extLst>
            </p:cNvPr>
            <p:cNvSpPr txBox="1"/>
            <p:nvPr/>
          </p:nvSpPr>
          <p:spPr>
            <a:xfrm>
              <a:off x="4398151" y="4196219"/>
              <a:ext cx="2726054" cy="830997"/>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First-order principle of induction</a:t>
              </a:r>
            </a:p>
          </p:txBody>
        </p:sp>
        <p:sp>
          <p:nvSpPr>
            <p:cNvPr id="11" name="TextBox 10">
              <a:extLst>
                <a:ext uri="{FF2B5EF4-FFF2-40B4-BE49-F238E27FC236}">
                  <a16:creationId xmlns:a16="http://schemas.microsoft.com/office/drawing/2014/main" id="{5E89817A-D0C3-EA4F-3141-9037A3FA4B89}"/>
                </a:ext>
              </a:extLst>
            </p:cNvPr>
            <p:cNvSpPr txBox="1"/>
            <p:nvPr/>
          </p:nvSpPr>
          <p:spPr>
            <a:xfrm>
              <a:off x="5558900" y="5244289"/>
              <a:ext cx="1229824"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justified by</a:t>
              </a:r>
            </a:p>
          </p:txBody>
        </p:sp>
        <p:sp>
          <p:nvSpPr>
            <p:cNvPr id="20" name="Up Arrow 19">
              <a:extLst>
                <a:ext uri="{FF2B5EF4-FFF2-40B4-BE49-F238E27FC236}">
                  <a16:creationId xmlns:a16="http://schemas.microsoft.com/office/drawing/2014/main" id="{569AA3DE-D868-E2A9-4CA3-6D96E8BE3637}"/>
                </a:ext>
              </a:extLst>
            </p:cNvPr>
            <p:cNvSpPr/>
            <p:nvPr/>
          </p:nvSpPr>
          <p:spPr>
            <a:xfrm>
              <a:off x="5122202" y="5025893"/>
              <a:ext cx="456439" cy="654759"/>
            </a:xfrm>
            <a:prstGeom prst="upArrow">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DDA99CF2-0A38-12C4-3906-E89324C9289E}"/>
                </a:ext>
              </a:extLst>
            </p:cNvPr>
            <p:cNvSpPr/>
            <p:nvPr/>
          </p:nvSpPr>
          <p:spPr>
            <a:xfrm>
              <a:off x="561474" y="1796717"/>
              <a:ext cx="1868905" cy="200526"/>
            </a:xfrm>
            <a:custGeom>
              <a:avLst/>
              <a:gdLst>
                <a:gd name="connsiteX0" fmla="*/ 32084 w 786063"/>
                <a:gd name="connsiteY0" fmla="*/ 0 h 200526"/>
                <a:gd name="connsiteX1" fmla="*/ 786063 w 786063"/>
                <a:gd name="connsiteY1" fmla="*/ 16042 h 200526"/>
                <a:gd name="connsiteX2" fmla="*/ 737937 w 786063"/>
                <a:gd name="connsiteY2" fmla="*/ 200526 h 200526"/>
                <a:gd name="connsiteX3" fmla="*/ 0 w 786063"/>
                <a:gd name="connsiteY3" fmla="*/ 176463 h 200526"/>
                <a:gd name="connsiteX4" fmla="*/ 32084 w 786063"/>
                <a:gd name="connsiteY4" fmla="*/ 0 h 200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63" h="200526">
                  <a:moveTo>
                    <a:pt x="32084" y="0"/>
                  </a:moveTo>
                  <a:lnTo>
                    <a:pt x="786063" y="16042"/>
                  </a:lnTo>
                  <a:lnTo>
                    <a:pt x="737937" y="200526"/>
                  </a:lnTo>
                  <a:lnTo>
                    <a:pt x="0" y="176463"/>
                  </a:lnTo>
                  <a:lnTo>
                    <a:pt x="32084" y="0"/>
                  </a:lnTo>
                  <a:close/>
                </a:path>
              </a:pathLst>
            </a:custGeom>
            <a:solidFill>
              <a:srgbClr val="00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E1ECC5A7-0924-44FB-7499-20DC38E56455}"/>
              </a:ext>
            </a:extLst>
          </p:cNvPr>
          <p:cNvGrpSpPr/>
          <p:nvPr/>
        </p:nvGrpSpPr>
        <p:grpSpPr>
          <a:xfrm>
            <a:off x="497305" y="2526633"/>
            <a:ext cx="7066546" cy="1621998"/>
            <a:chOff x="497305" y="2526633"/>
            <a:chExt cx="7066546" cy="1621998"/>
          </a:xfrm>
        </p:grpSpPr>
        <p:sp>
          <p:nvSpPr>
            <p:cNvPr id="23" name="Freeform 22">
              <a:extLst>
                <a:ext uri="{FF2B5EF4-FFF2-40B4-BE49-F238E27FC236}">
                  <a16:creationId xmlns:a16="http://schemas.microsoft.com/office/drawing/2014/main" id="{77DC5B48-AF8D-37F3-6156-AA7F844FF0E1}"/>
                </a:ext>
              </a:extLst>
            </p:cNvPr>
            <p:cNvSpPr/>
            <p:nvPr/>
          </p:nvSpPr>
          <p:spPr>
            <a:xfrm flipH="1" flipV="1">
              <a:off x="4323344" y="2599357"/>
              <a:ext cx="3240507" cy="746436"/>
            </a:xfrm>
            <a:custGeom>
              <a:avLst/>
              <a:gdLst>
                <a:gd name="connsiteX0" fmla="*/ 96253 w 2823411"/>
                <a:gd name="connsiteY0" fmla="*/ 0 h 585537"/>
                <a:gd name="connsiteX1" fmla="*/ 2823411 w 2823411"/>
                <a:gd name="connsiteY1" fmla="*/ 32085 h 585537"/>
                <a:gd name="connsiteX2" fmla="*/ 2783306 w 2823411"/>
                <a:gd name="connsiteY2" fmla="*/ 585537 h 585537"/>
                <a:gd name="connsiteX3" fmla="*/ 0 w 2823411"/>
                <a:gd name="connsiteY3" fmla="*/ 521369 h 585537"/>
                <a:gd name="connsiteX4" fmla="*/ 96253 w 2823411"/>
                <a:gd name="connsiteY4" fmla="*/ 0 h 585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411" h="585537">
                  <a:moveTo>
                    <a:pt x="96253" y="0"/>
                  </a:moveTo>
                  <a:lnTo>
                    <a:pt x="2823411" y="32085"/>
                  </a:lnTo>
                  <a:lnTo>
                    <a:pt x="2783306" y="585537"/>
                  </a:lnTo>
                  <a:lnTo>
                    <a:pt x="0" y="521369"/>
                  </a:lnTo>
                  <a:lnTo>
                    <a:pt x="96253" y="0"/>
                  </a:lnTo>
                  <a:close/>
                </a:path>
              </a:pathLst>
            </a:custGeom>
            <a:solidFill>
              <a:srgbClr val="DCFF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7D48AFD-3B1A-26D8-29E1-1ACFD72D6554}"/>
                </a:ext>
              </a:extLst>
            </p:cNvPr>
            <p:cNvSpPr txBox="1"/>
            <p:nvPr/>
          </p:nvSpPr>
          <p:spPr>
            <a:xfrm>
              <a:off x="4398151" y="2565165"/>
              <a:ext cx="3086099" cy="830997"/>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Second-order principle of induction</a:t>
              </a:r>
            </a:p>
          </p:txBody>
        </p:sp>
        <p:sp>
          <p:nvSpPr>
            <p:cNvPr id="12" name="TextBox 11">
              <a:extLst>
                <a:ext uri="{FF2B5EF4-FFF2-40B4-BE49-F238E27FC236}">
                  <a16:creationId xmlns:a16="http://schemas.microsoft.com/office/drawing/2014/main" id="{CFC6DD43-1388-25C1-5A32-C8A312C694DB}"/>
                </a:ext>
              </a:extLst>
            </p:cNvPr>
            <p:cNvSpPr txBox="1"/>
            <p:nvPr/>
          </p:nvSpPr>
          <p:spPr>
            <a:xfrm>
              <a:off x="5478378" y="3670653"/>
              <a:ext cx="1229824"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justified by</a:t>
              </a:r>
            </a:p>
          </p:txBody>
        </p:sp>
        <p:sp>
          <p:nvSpPr>
            <p:cNvPr id="19" name="Up Arrow 18">
              <a:extLst>
                <a:ext uri="{FF2B5EF4-FFF2-40B4-BE49-F238E27FC236}">
                  <a16:creationId xmlns:a16="http://schemas.microsoft.com/office/drawing/2014/main" id="{4730EE90-76B9-9FB2-05A9-C23460D08471}"/>
                </a:ext>
              </a:extLst>
            </p:cNvPr>
            <p:cNvSpPr/>
            <p:nvPr/>
          </p:nvSpPr>
          <p:spPr>
            <a:xfrm>
              <a:off x="5122202" y="3493872"/>
              <a:ext cx="456439" cy="654759"/>
            </a:xfrm>
            <a:prstGeom prst="upArrow">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a:extLst>
                <a:ext uri="{FF2B5EF4-FFF2-40B4-BE49-F238E27FC236}">
                  <a16:creationId xmlns:a16="http://schemas.microsoft.com/office/drawing/2014/main" id="{B22D6693-A021-67A8-7375-18A6235AA20B}"/>
                </a:ext>
              </a:extLst>
            </p:cNvPr>
            <p:cNvSpPr/>
            <p:nvPr/>
          </p:nvSpPr>
          <p:spPr>
            <a:xfrm>
              <a:off x="497305" y="2526633"/>
              <a:ext cx="2261937" cy="200526"/>
            </a:xfrm>
            <a:custGeom>
              <a:avLst/>
              <a:gdLst>
                <a:gd name="connsiteX0" fmla="*/ 32084 w 786063"/>
                <a:gd name="connsiteY0" fmla="*/ 0 h 200526"/>
                <a:gd name="connsiteX1" fmla="*/ 786063 w 786063"/>
                <a:gd name="connsiteY1" fmla="*/ 16042 h 200526"/>
                <a:gd name="connsiteX2" fmla="*/ 737937 w 786063"/>
                <a:gd name="connsiteY2" fmla="*/ 200526 h 200526"/>
                <a:gd name="connsiteX3" fmla="*/ 0 w 786063"/>
                <a:gd name="connsiteY3" fmla="*/ 176463 h 200526"/>
                <a:gd name="connsiteX4" fmla="*/ 32084 w 786063"/>
                <a:gd name="connsiteY4" fmla="*/ 0 h 200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63" h="200526">
                  <a:moveTo>
                    <a:pt x="32084" y="0"/>
                  </a:moveTo>
                  <a:lnTo>
                    <a:pt x="786063" y="16042"/>
                  </a:lnTo>
                  <a:lnTo>
                    <a:pt x="737937" y="200526"/>
                  </a:lnTo>
                  <a:lnTo>
                    <a:pt x="0" y="176463"/>
                  </a:lnTo>
                  <a:lnTo>
                    <a:pt x="32084" y="0"/>
                  </a:lnTo>
                  <a:close/>
                </a:path>
              </a:pathLst>
            </a:custGeom>
            <a:solidFill>
              <a:srgbClr val="00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79D6396F-448A-54B3-80B3-DA1AB243A7EA}"/>
              </a:ext>
            </a:extLst>
          </p:cNvPr>
          <p:cNvGrpSpPr/>
          <p:nvPr/>
        </p:nvGrpSpPr>
        <p:grpSpPr>
          <a:xfrm>
            <a:off x="521368" y="352926"/>
            <a:ext cx="8213415" cy="4005169"/>
            <a:chOff x="521368" y="352926"/>
            <a:chExt cx="8213415" cy="4005169"/>
          </a:xfrm>
        </p:grpSpPr>
        <p:sp>
          <p:nvSpPr>
            <p:cNvPr id="29" name="Freeform 28">
              <a:extLst>
                <a:ext uri="{FF2B5EF4-FFF2-40B4-BE49-F238E27FC236}">
                  <a16:creationId xmlns:a16="http://schemas.microsoft.com/office/drawing/2014/main" id="{224544A1-5D4B-AA87-766B-3117AC7F34BB}"/>
                </a:ext>
              </a:extLst>
            </p:cNvPr>
            <p:cNvSpPr/>
            <p:nvPr/>
          </p:nvSpPr>
          <p:spPr>
            <a:xfrm>
              <a:off x="6264442" y="352926"/>
              <a:ext cx="2398295" cy="1138990"/>
            </a:xfrm>
            <a:custGeom>
              <a:avLst/>
              <a:gdLst>
                <a:gd name="connsiteX0" fmla="*/ 80211 w 2398295"/>
                <a:gd name="connsiteY0" fmla="*/ 0 h 1138990"/>
                <a:gd name="connsiteX1" fmla="*/ 2398295 w 2398295"/>
                <a:gd name="connsiteY1" fmla="*/ 120316 h 1138990"/>
                <a:gd name="connsiteX2" fmla="*/ 2350169 w 2398295"/>
                <a:gd name="connsiteY2" fmla="*/ 1138990 h 1138990"/>
                <a:gd name="connsiteX3" fmla="*/ 0 w 2398295"/>
                <a:gd name="connsiteY3" fmla="*/ 994611 h 1138990"/>
                <a:gd name="connsiteX4" fmla="*/ 80211 w 2398295"/>
                <a:gd name="connsiteY4" fmla="*/ 0 h 1138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8295" h="1138990">
                  <a:moveTo>
                    <a:pt x="80211" y="0"/>
                  </a:moveTo>
                  <a:lnTo>
                    <a:pt x="2398295" y="120316"/>
                  </a:lnTo>
                  <a:lnTo>
                    <a:pt x="2350169" y="1138990"/>
                  </a:lnTo>
                  <a:lnTo>
                    <a:pt x="0" y="994611"/>
                  </a:lnTo>
                  <a:lnTo>
                    <a:pt x="80211" y="0"/>
                  </a:lnTo>
                  <a:close/>
                </a:path>
              </a:pathLst>
            </a:custGeom>
            <a:solidFill>
              <a:srgbClr val="FFD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a:extLst>
                <a:ext uri="{FF2B5EF4-FFF2-40B4-BE49-F238E27FC236}">
                  <a16:creationId xmlns:a16="http://schemas.microsoft.com/office/drawing/2014/main" id="{A54607CF-F5FE-D9F9-25DC-3155C18F0448}"/>
                </a:ext>
              </a:extLst>
            </p:cNvPr>
            <p:cNvSpPr/>
            <p:nvPr/>
          </p:nvSpPr>
          <p:spPr>
            <a:xfrm>
              <a:off x="521368" y="3994485"/>
              <a:ext cx="3152274" cy="363610"/>
            </a:xfrm>
            <a:custGeom>
              <a:avLst/>
              <a:gdLst>
                <a:gd name="connsiteX0" fmla="*/ 32084 w 786063"/>
                <a:gd name="connsiteY0" fmla="*/ 0 h 200526"/>
                <a:gd name="connsiteX1" fmla="*/ 786063 w 786063"/>
                <a:gd name="connsiteY1" fmla="*/ 16042 h 200526"/>
                <a:gd name="connsiteX2" fmla="*/ 737937 w 786063"/>
                <a:gd name="connsiteY2" fmla="*/ 200526 h 200526"/>
                <a:gd name="connsiteX3" fmla="*/ 0 w 786063"/>
                <a:gd name="connsiteY3" fmla="*/ 176463 h 200526"/>
                <a:gd name="connsiteX4" fmla="*/ 32084 w 786063"/>
                <a:gd name="connsiteY4" fmla="*/ 0 h 200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63" h="200526">
                  <a:moveTo>
                    <a:pt x="32084" y="0"/>
                  </a:moveTo>
                  <a:lnTo>
                    <a:pt x="786063" y="16042"/>
                  </a:lnTo>
                  <a:lnTo>
                    <a:pt x="737937" y="200526"/>
                  </a:lnTo>
                  <a:lnTo>
                    <a:pt x="0" y="176463"/>
                  </a:lnTo>
                  <a:lnTo>
                    <a:pt x="32084" y="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29BE591-A044-1280-4BC3-5FAD35067780}"/>
                </a:ext>
              </a:extLst>
            </p:cNvPr>
            <p:cNvSpPr txBox="1"/>
            <p:nvPr/>
          </p:nvSpPr>
          <p:spPr>
            <a:xfrm>
              <a:off x="6264442" y="433469"/>
              <a:ext cx="2470341" cy="923330"/>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“This line of argument is the foundation of the critique of inductivism.”</a:t>
              </a:r>
            </a:p>
          </p:txBody>
        </p:sp>
      </p:grpSp>
    </p:spTree>
    <p:extLst>
      <p:ext uri="{BB962C8B-B14F-4D97-AF65-F5344CB8AC3E}">
        <p14:creationId xmlns:p14="http://schemas.microsoft.com/office/powerpoint/2010/main" val="391842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93D3F-3FBA-E9FA-B7A0-132F6D14BF61}"/>
              </a:ext>
            </a:extLst>
          </p:cNvPr>
          <p:cNvSpPr>
            <a:spLocks noGrp="1"/>
          </p:cNvSpPr>
          <p:nvPr>
            <p:ph type="title"/>
          </p:nvPr>
        </p:nvSpPr>
        <p:spPr/>
        <p:txBody>
          <a:bodyPr/>
          <a:lstStyle/>
          <a:p>
            <a:r>
              <a:rPr lang="en-US" dirty="0"/>
              <a:t>The Escape</a:t>
            </a:r>
          </a:p>
        </p:txBody>
      </p:sp>
      <p:sp>
        <p:nvSpPr>
          <p:cNvPr id="4" name="Footer Placeholder 3">
            <a:extLst>
              <a:ext uri="{FF2B5EF4-FFF2-40B4-BE49-F238E27FC236}">
                <a16:creationId xmlns:a16="http://schemas.microsoft.com/office/drawing/2014/main" id="{89A2F22A-02DA-986E-FB6D-B98908A9B8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F21651-4991-066B-F036-F1CD9EA78460}"/>
              </a:ext>
            </a:extLst>
          </p:cNvPr>
          <p:cNvSpPr>
            <a:spLocks noGrp="1"/>
          </p:cNvSpPr>
          <p:nvPr>
            <p:ph type="sldNum" sz="quarter" idx="12"/>
          </p:nvPr>
        </p:nvSpPr>
        <p:spPr/>
        <p:txBody>
          <a:bodyPr/>
          <a:lstStyle/>
          <a:p>
            <a:fld id="{BBF94379-36F8-5C44-8D19-058CB846FBBE}" type="slidenum">
              <a:rPr lang="en-US" smtClean="0"/>
              <a:t>12</a:t>
            </a:fld>
            <a:endParaRPr lang="en-US"/>
          </a:p>
        </p:txBody>
      </p:sp>
      <p:pic>
        <p:nvPicPr>
          <p:cNvPr id="13" name="Content Placeholder 11" descr="A sun shining through clouds&#10;&#10;Description automatically generated">
            <a:extLst>
              <a:ext uri="{FF2B5EF4-FFF2-40B4-BE49-F238E27FC236}">
                <a16:creationId xmlns:a16="http://schemas.microsoft.com/office/drawing/2014/main" id="{99D8D188-E022-B686-DF35-7C966C85DD92}"/>
              </a:ext>
            </a:extLst>
          </p:cNvPr>
          <p:cNvPicPr>
            <a:picLocks noChangeAspect="1"/>
          </p:cNvPicPr>
          <p:nvPr/>
        </p:nvPicPr>
        <p:blipFill>
          <a:blip r:embed="rId2"/>
          <a:stretch>
            <a:fillRect/>
          </a:stretch>
        </p:blipFill>
        <p:spPr>
          <a:xfrm>
            <a:off x="728947" y="1190137"/>
            <a:ext cx="6572293" cy="5073358"/>
          </a:xfrm>
          <a:prstGeom prst="rect">
            <a:avLst/>
          </a:prstGeom>
        </p:spPr>
      </p:pic>
      <p:sp>
        <p:nvSpPr>
          <p:cNvPr id="15" name="Content Placeholder 14">
            <a:extLst>
              <a:ext uri="{FF2B5EF4-FFF2-40B4-BE49-F238E27FC236}">
                <a16:creationId xmlns:a16="http://schemas.microsoft.com/office/drawing/2014/main" id="{16E0E80B-F306-FD29-9936-FA750476B261}"/>
              </a:ext>
            </a:extLst>
          </p:cNvPr>
          <p:cNvSpPr>
            <a:spLocks noGrp="1"/>
          </p:cNvSpPr>
          <p:nvPr>
            <p:ph idx="1"/>
          </p:nvPr>
        </p:nvSpPr>
        <p:spPr/>
        <p:txBody>
          <a:bodyPr>
            <a:normAutofit fontScale="85000" lnSpcReduction="20000"/>
          </a:bodyPr>
          <a:lstStyle/>
          <a:p>
            <a:endParaRPr lang="en-US"/>
          </a:p>
        </p:txBody>
      </p:sp>
      <p:sp>
        <p:nvSpPr>
          <p:cNvPr id="16" name="Oval 15">
            <a:extLst>
              <a:ext uri="{FF2B5EF4-FFF2-40B4-BE49-F238E27FC236}">
                <a16:creationId xmlns:a16="http://schemas.microsoft.com/office/drawing/2014/main" id="{3ED01D88-1D5C-AE90-A414-2142D13D6543}"/>
              </a:ext>
            </a:extLst>
          </p:cNvPr>
          <p:cNvSpPr/>
          <p:nvPr/>
        </p:nvSpPr>
        <p:spPr>
          <a:xfrm>
            <a:off x="1626377" y="1193607"/>
            <a:ext cx="4997788" cy="4997788"/>
          </a:xfrm>
          <a:prstGeom prst="ellipse">
            <a:avLst/>
          </a:prstGeom>
          <a:gradFill flip="none" rotWithShape="1">
            <a:gsLst>
              <a:gs pos="0">
                <a:srgbClr val="FFFF00">
                  <a:alpha val="20000"/>
                </a:srgbClr>
              </a:gs>
              <a:gs pos="37000">
                <a:srgbClr val="FFFF00">
                  <a:alpha val="20000"/>
                </a:srgbClr>
              </a:gs>
              <a:gs pos="61000">
                <a:schemeClr val="accent1">
                  <a:tint val="23500"/>
                  <a:satMod val="160000"/>
                  <a:alpha val="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438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34">
            <a:extLst>
              <a:ext uri="{FF2B5EF4-FFF2-40B4-BE49-F238E27FC236}">
                <a16:creationId xmlns:a16="http://schemas.microsoft.com/office/drawing/2014/main" id="{34405E1C-CF27-E76C-027C-6617333F30F1}"/>
              </a:ext>
            </a:extLst>
          </p:cNvPr>
          <p:cNvSpPr/>
          <p:nvPr/>
        </p:nvSpPr>
        <p:spPr>
          <a:xfrm>
            <a:off x="232229" y="159657"/>
            <a:ext cx="8621485" cy="1139372"/>
          </a:xfrm>
          <a:custGeom>
            <a:avLst/>
            <a:gdLst>
              <a:gd name="connsiteX0" fmla="*/ 210457 w 8621485"/>
              <a:gd name="connsiteY0" fmla="*/ 0 h 1139372"/>
              <a:gd name="connsiteX1" fmla="*/ 210457 w 8621485"/>
              <a:gd name="connsiteY1" fmla="*/ 0 h 1139372"/>
              <a:gd name="connsiteX2" fmla="*/ 8621485 w 8621485"/>
              <a:gd name="connsiteY2" fmla="*/ 94343 h 1139372"/>
              <a:gd name="connsiteX3" fmla="*/ 8490857 w 8621485"/>
              <a:gd name="connsiteY3" fmla="*/ 1139372 h 1139372"/>
              <a:gd name="connsiteX4" fmla="*/ 8411028 w 8621485"/>
              <a:gd name="connsiteY4" fmla="*/ 1132114 h 1139372"/>
              <a:gd name="connsiteX5" fmla="*/ 8207828 w 8621485"/>
              <a:gd name="connsiteY5" fmla="*/ 1124857 h 1139372"/>
              <a:gd name="connsiteX6" fmla="*/ 0 w 8621485"/>
              <a:gd name="connsiteY6" fmla="*/ 1023257 h 1139372"/>
              <a:gd name="connsiteX7" fmla="*/ 210457 w 8621485"/>
              <a:gd name="connsiteY7" fmla="*/ 0 h 113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21485" h="1139372">
                <a:moveTo>
                  <a:pt x="210457" y="0"/>
                </a:moveTo>
                <a:lnTo>
                  <a:pt x="210457" y="0"/>
                </a:lnTo>
                <a:lnTo>
                  <a:pt x="8621485" y="94343"/>
                </a:lnTo>
                <a:lnTo>
                  <a:pt x="8490857" y="1139372"/>
                </a:lnTo>
                <a:cubicBezTo>
                  <a:pt x="8464247" y="1136953"/>
                  <a:pt x="8437712" y="1133482"/>
                  <a:pt x="8411028" y="1132114"/>
                </a:cubicBezTo>
                <a:cubicBezTo>
                  <a:pt x="8343340" y="1128643"/>
                  <a:pt x="8207828" y="1124857"/>
                  <a:pt x="8207828" y="1124857"/>
                </a:cubicBezTo>
                <a:lnTo>
                  <a:pt x="0" y="1023257"/>
                </a:lnTo>
                <a:lnTo>
                  <a:pt x="210457"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A4B37D-682B-39B2-5BBF-1F945D42844C}"/>
              </a:ext>
            </a:extLst>
          </p:cNvPr>
          <p:cNvSpPr>
            <a:spLocks noGrp="1"/>
          </p:cNvSpPr>
          <p:nvPr>
            <p:ph type="title"/>
          </p:nvPr>
        </p:nvSpPr>
        <p:spPr>
          <a:xfrm>
            <a:off x="171594" y="110900"/>
            <a:ext cx="5157897" cy="732154"/>
          </a:xfrm>
        </p:spPr>
        <p:txBody>
          <a:bodyPr>
            <a:normAutofit/>
          </a:bodyPr>
          <a:lstStyle/>
          <a:p>
            <a:r>
              <a:rPr lang="en-US" sz="3600" dirty="0"/>
              <a:t>A theory of induction…</a:t>
            </a:r>
          </a:p>
        </p:txBody>
      </p:sp>
      <p:sp>
        <p:nvSpPr>
          <p:cNvPr id="4" name="Footer Placeholder 3">
            <a:extLst>
              <a:ext uri="{FF2B5EF4-FFF2-40B4-BE49-F238E27FC236}">
                <a16:creationId xmlns:a16="http://schemas.microsoft.com/office/drawing/2014/main" id="{D9CA0605-9434-3E29-1A97-096729CB6F5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C18450-CD93-A551-3D75-73EB0BCDFE61}"/>
              </a:ext>
            </a:extLst>
          </p:cNvPr>
          <p:cNvSpPr>
            <a:spLocks noGrp="1"/>
          </p:cNvSpPr>
          <p:nvPr>
            <p:ph type="sldNum" sz="quarter" idx="12"/>
          </p:nvPr>
        </p:nvSpPr>
        <p:spPr/>
        <p:txBody>
          <a:bodyPr/>
          <a:lstStyle/>
          <a:p>
            <a:fld id="{BBF94379-36F8-5C44-8D19-058CB846FBBE}" type="slidenum">
              <a:rPr lang="en-US" smtClean="0"/>
              <a:t>13</a:t>
            </a:fld>
            <a:endParaRPr lang="en-US"/>
          </a:p>
        </p:txBody>
      </p:sp>
      <p:sp>
        <p:nvSpPr>
          <p:cNvPr id="6" name="TextBox 5">
            <a:extLst>
              <a:ext uri="{FF2B5EF4-FFF2-40B4-BE49-F238E27FC236}">
                <a16:creationId xmlns:a16="http://schemas.microsoft.com/office/drawing/2014/main" id="{243461B2-CF33-9466-4069-BA86CB7437E9}"/>
              </a:ext>
            </a:extLst>
          </p:cNvPr>
          <p:cNvSpPr txBox="1"/>
          <p:nvPr/>
        </p:nvSpPr>
        <p:spPr>
          <a:xfrm>
            <a:off x="4785879" y="192626"/>
            <a:ext cx="4966271" cy="1200329"/>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that does not justify inductive inferences with a universal rule or universal principles.</a:t>
            </a:r>
          </a:p>
        </p:txBody>
      </p:sp>
      <p:grpSp>
        <p:nvGrpSpPr>
          <p:cNvPr id="49" name="Group 48">
            <a:extLst>
              <a:ext uri="{FF2B5EF4-FFF2-40B4-BE49-F238E27FC236}">
                <a16:creationId xmlns:a16="http://schemas.microsoft.com/office/drawing/2014/main" id="{3193C7B3-31BF-379B-A38E-0F287EDCAF5A}"/>
              </a:ext>
            </a:extLst>
          </p:cNvPr>
          <p:cNvGrpSpPr/>
          <p:nvPr/>
        </p:nvGrpSpPr>
        <p:grpSpPr>
          <a:xfrm>
            <a:off x="4785879" y="1625853"/>
            <a:ext cx="3240507" cy="5039521"/>
            <a:chOff x="4785879" y="1625853"/>
            <a:chExt cx="3240507" cy="5039521"/>
          </a:xfrm>
        </p:grpSpPr>
        <p:sp>
          <p:nvSpPr>
            <p:cNvPr id="8" name="TextBox 7">
              <a:extLst>
                <a:ext uri="{FF2B5EF4-FFF2-40B4-BE49-F238E27FC236}">
                  <a16:creationId xmlns:a16="http://schemas.microsoft.com/office/drawing/2014/main" id="{3D0ADD11-A0EC-0CC5-CF75-2E586D178DBD}"/>
                </a:ext>
              </a:extLst>
            </p:cNvPr>
            <p:cNvSpPr txBox="1"/>
            <p:nvPr/>
          </p:nvSpPr>
          <p:spPr>
            <a:xfrm>
              <a:off x="5940913" y="2322937"/>
              <a:ext cx="1229824"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justified by</a:t>
              </a:r>
            </a:p>
          </p:txBody>
        </p:sp>
        <p:grpSp>
          <p:nvGrpSpPr>
            <p:cNvPr id="9" name="Group 8">
              <a:extLst>
                <a:ext uri="{FF2B5EF4-FFF2-40B4-BE49-F238E27FC236}">
                  <a16:creationId xmlns:a16="http://schemas.microsoft.com/office/drawing/2014/main" id="{174EB114-752E-3634-EE11-D5E80FA769F8}"/>
                </a:ext>
              </a:extLst>
            </p:cNvPr>
            <p:cNvGrpSpPr/>
            <p:nvPr/>
          </p:nvGrpSpPr>
          <p:grpSpPr>
            <a:xfrm>
              <a:off x="5395483" y="1625853"/>
              <a:ext cx="745956" cy="200526"/>
              <a:chOff x="4572000" y="1604211"/>
              <a:chExt cx="745956" cy="200526"/>
            </a:xfrm>
          </p:grpSpPr>
          <p:sp>
            <p:nvSpPr>
              <p:cNvPr id="11" name="Oval 10">
                <a:extLst>
                  <a:ext uri="{FF2B5EF4-FFF2-40B4-BE49-F238E27FC236}">
                    <a16:creationId xmlns:a16="http://schemas.microsoft.com/office/drawing/2014/main" id="{247396D6-3476-14C6-3537-E2E9C543E676}"/>
                  </a:ext>
                </a:extLst>
              </p:cNvPr>
              <p:cNvSpPr/>
              <p:nvPr/>
            </p:nvSpPr>
            <p:spPr>
              <a:xfrm>
                <a:off x="4572000" y="1604211"/>
                <a:ext cx="200526" cy="200526"/>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4136D18-F4CB-2568-7DED-93EB430E1B50}"/>
                  </a:ext>
                </a:extLst>
              </p:cNvPr>
              <p:cNvSpPr/>
              <p:nvPr/>
            </p:nvSpPr>
            <p:spPr>
              <a:xfrm>
                <a:off x="4828673" y="1604211"/>
                <a:ext cx="200526" cy="200526"/>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821F935-D4B9-655F-086B-A00D9DD3ED46}"/>
                  </a:ext>
                </a:extLst>
              </p:cNvPr>
              <p:cNvSpPr/>
              <p:nvPr/>
            </p:nvSpPr>
            <p:spPr>
              <a:xfrm>
                <a:off x="5117430" y="1604211"/>
                <a:ext cx="200526" cy="200526"/>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Up Arrow 9">
              <a:extLst>
                <a:ext uri="{FF2B5EF4-FFF2-40B4-BE49-F238E27FC236}">
                  <a16:creationId xmlns:a16="http://schemas.microsoft.com/office/drawing/2014/main" id="{ACD587F1-93D2-9F98-1C1E-ACB966626653}"/>
                </a:ext>
              </a:extLst>
            </p:cNvPr>
            <p:cNvSpPr/>
            <p:nvPr/>
          </p:nvSpPr>
          <p:spPr>
            <a:xfrm>
              <a:off x="5584737" y="2106110"/>
              <a:ext cx="456439" cy="654759"/>
            </a:xfrm>
            <a:prstGeom prst="upArrow">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a:extLst>
                <a:ext uri="{FF2B5EF4-FFF2-40B4-BE49-F238E27FC236}">
                  <a16:creationId xmlns:a16="http://schemas.microsoft.com/office/drawing/2014/main" id="{88A3D19B-6B1A-A8F2-4B63-BEE40C557EBB}"/>
                </a:ext>
              </a:extLst>
            </p:cNvPr>
            <p:cNvSpPr/>
            <p:nvPr/>
          </p:nvSpPr>
          <p:spPr>
            <a:xfrm>
              <a:off x="4785882" y="6079837"/>
              <a:ext cx="2823411" cy="585537"/>
            </a:xfrm>
            <a:custGeom>
              <a:avLst/>
              <a:gdLst>
                <a:gd name="connsiteX0" fmla="*/ 96253 w 2823411"/>
                <a:gd name="connsiteY0" fmla="*/ 0 h 585537"/>
                <a:gd name="connsiteX1" fmla="*/ 2823411 w 2823411"/>
                <a:gd name="connsiteY1" fmla="*/ 32085 h 585537"/>
                <a:gd name="connsiteX2" fmla="*/ 2783306 w 2823411"/>
                <a:gd name="connsiteY2" fmla="*/ 585537 h 585537"/>
                <a:gd name="connsiteX3" fmla="*/ 0 w 2823411"/>
                <a:gd name="connsiteY3" fmla="*/ 521369 h 585537"/>
                <a:gd name="connsiteX4" fmla="*/ 96253 w 2823411"/>
                <a:gd name="connsiteY4" fmla="*/ 0 h 585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411" h="585537">
                  <a:moveTo>
                    <a:pt x="96253" y="0"/>
                  </a:moveTo>
                  <a:lnTo>
                    <a:pt x="2823411" y="32085"/>
                  </a:lnTo>
                  <a:lnTo>
                    <a:pt x="2783306" y="585537"/>
                  </a:lnTo>
                  <a:lnTo>
                    <a:pt x="0" y="521369"/>
                  </a:lnTo>
                  <a:lnTo>
                    <a:pt x="96253" y="0"/>
                  </a:lnTo>
                  <a:close/>
                </a:path>
              </a:pathLst>
            </a:custGeom>
            <a:solidFill>
              <a:srgbClr val="DCFF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5C3F983-7CCD-995B-D132-E1BE76B2E39A}"/>
                </a:ext>
              </a:extLst>
            </p:cNvPr>
            <p:cNvSpPr txBox="1"/>
            <p:nvPr/>
          </p:nvSpPr>
          <p:spPr>
            <a:xfrm>
              <a:off x="4860686" y="6065118"/>
              <a:ext cx="2241288" cy="523220"/>
            </a:xfrm>
            <a:prstGeom prst="rect">
              <a:avLst/>
            </a:prstGeom>
            <a:noFill/>
          </p:spPr>
          <p:txBody>
            <a:bodyPr wrap="square" rtlCol="0">
              <a:spAutoFit/>
            </a:bodyPr>
            <a:lstStyle/>
            <a:p>
              <a:pPr algn="l"/>
              <a:r>
                <a:rPr lang="en-US" sz="2800" dirty="0">
                  <a:latin typeface="Times New Roman" panose="02020603050405020304" pitchFamily="18" charset="0"/>
                  <a:cs typeface="Times New Roman" panose="02020603050405020304" pitchFamily="18" charset="0"/>
                </a:rPr>
                <a:t>Natural laws</a:t>
              </a:r>
            </a:p>
          </p:txBody>
        </p:sp>
        <p:sp>
          <p:nvSpPr>
            <p:cNvPr id="19" name="Freeform 18">
              <a:extLst>
                <a:ext uri="{FF2B5EF4-FFF2-40B4-BE49-F238E27FC236}">
                  <a16:creationId xmlns:a16="http://schemas.microsoft.com/office/drawing/2014/main" id="{C9DDB27B-B76E-FAFC-8A65-BC16278B7EC8}"/>
                </a:ext>
              </a:extLst>
            </p:cNvPr>
            <p:cNvSpPr/>
            <p:nvPr/>
          </p:nvSpPr>
          <p:spPr>
            <a:xfrm flipH="1">
              <a:off x="4785879" y="4533097"/>
              <a:ext cx="3086098" cy="757910"/>
            </a:xfrm>
            <a:custGeom>
              <a:avLst/>
              <a:gdLst>
                <a:gd name="connsiteX0" fmla="*/ 96253 w 2823411"/>
                <a:gd name="connsiteY0" fmla="*/ 0 h 585537"/>
                <a:gd name="connsiteX1" fmla="*/ 2823411 w 2823411"/>
                <a:gd name="connsiteY1" fmla="*/ 32085 h 585537"/>
                <a:gd name="connsiteX2" fmla="*/ 2783306 w 2823411"/>
                <a:gd name="connsiteY2" fmla="*/ 585537 h 585537"/>
                <a:gd name="connsiteX3" fmla="*/ 0 w 2823411"/>
                <a:gd name="connsiteY3" fmla="*/ 521369 h 585537"/>
                <a:gd name="connsiteX4" fmla="*/ 96253 w 2823411"/>
                <a:gd name="connsiteY4" fmla="*/ 0 h 585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411" h="585537">
                  <a:moveTo>
                    <a:pt x="96253" y="0"/>
                  </a:moveTo>
                  <a:lnTo>
                    <a:pt x="2823411" y="32085"/>
                  </a:lnTo>
                  <a:lnTo>
                    <a:pt x="2783306" y="585537"/>
                  </a:lnTo>
                  <a:lnTo>
                    <a:pt x="0" y="521369"/>
                  </a:lnTo>
                  <a:lnTo>
                    <a:pt x="96253" y="0"/>
                  </a:lnTo>
                  <a:close/>
                </a:path>
              </a:pathLst>
            </a:custGeom>
            <a:solidFill>
              <a:srgbClr val="DCFF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041E140-3673-1517-4409-005EA1A4DC44}"/>
                </a:ext>
              </a:extLst>
            </p:cNvPr>
            <p:cNvSpPr txBox="1"/>
            <p:nvPr/>
          </p:nvSpPr>
          <p:spPr>
            <a:xfrm>
              <a:off x="4860686" y="4508921"/>
              <a:ext cx="2726054" cy="830997"/>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First-order principle of induction</a:t>
              </a:r>
            </a:p>
          </p:txBody>
        </p:sp>
        <p:sp>
          <p:nvSpPr>
            <p:cNvPr id="21" name="TextBox 20">
              <a:extLst>
                <a:ext uri="{FF2B5EF4-FFF2-40B4-BE49-F238E27FC236}">
                  <a16:creationId xmlns:a16="http://schemas.microsoft.com/office/drawing/2014/main" id="{228124C1-16BB-9F0E-D5DF-9E6A732BFE8E}"/>
                </a:ext>
              </a:extLst>
            </p:cNvPr>
            <p:cNvSpPr txBox="1"/>
            <p:nvPr/>
          </p:nvSpPr>
          <p:spPr>
            <a:xfrm>
              <a:off x="6021435" y="5556991"/>
              <a:ext cx="1229824"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justified by</a:t>
              </a:r>
            </a:p>
          </p:txBody>
        </p:sp>
        <p:sp>
          <p:nvSpPr>
            <p:cNvPr id="22" name="Up Arrow 21">
              <a:extLst>
                <a:ext uri="{FF2B5EF4-FFF2-40B4-BE49-F238E27FC236}">
                  <a16:creationId xmlns:a16="http://schemas.microsoft.com/office/drawing/2014/main" id="{698F5EE1-6485-80D7-1D75-77CCA553D9A2}"/>
                </a:ext>
              </a:extLst>
            </p:cNvPr>
            <p:cNvSpPr/>
            <p:nvPr/>
          </p:nvSpPr>
          <p:spPr>
            <a:xfrm>
              <a:off x="5584737" y="5338595"/>
              <a:ext cx="456439" cy="654759"/>
            </a:xfrm>
            <a:prstGeom prst="upArrow">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AFCA1656-B894-9618-71B6-87D101D0AB72}"/>
                </a:ext>
              </a:extLst>
            </p:cNvPr>
            <p:cNvSpPr/>
            <p:nvPr/>
          </p:nvSpPr>
          <p:spPr>
            <a:xfrm flipH="1" flipV="1">
              <a:off x="4785879" y="2912059"/>
              <a:ext cx="3240507" cy="746436"/>
            </a:xfrm>
            <a:custGeom>
              <a:avLst/>
              <a:gdLst>
                <a:gd name="connsiteX0" fmla="*/ 96253 w 2823411"/>
                <a:gd name="connsiteY0" fmla="*/ 0 h 585537"/>
                <a:gd name="connsiteX1" fmla="*/ 2823411 w 2823411"/>
                <a:gd name="connsiteY1" fmla="*/ 32085 h 585537"/>
                <a:gd name="connsiteX2" fmla="*/ 2783306 w 2823411"/>
                <a:gd name="connsiteY2" fmla="*/ 585537 h 585537"/>
                <a:gd name="connsiteX3" fmla="*/ 0 w 2823411"/>
                <a:gd name="connsiteY3" fmla="*/ 521369 h 585537"/>
                <a:gd name="connsiteX4" fmla="*/ 96253 w 2823411"/>
                <a:gd name="connsiteY4" fmla="*/ 0 h 585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411" h="585537">
                  <a:moveTo>
                    <a:pt x="96253" y="0"/>
                  </a:moveTo>
                  <a:lnTo>
                    <a:pt x="2823411" y="32085"/>
                  </a:lnTo>
                  <a:lnTo>
                    <a:pt x="2783306" y="585537"/>
                  </a:lnTo>
                  <a:lnTo>
                    <a:pt x="0" y="521369"/>
                  </a:lnTo>
                  <a:lnTo>
                    <a:pt x="96253" y="0"/>
                  </a:lnTo>
                  <a:close/>
                </a:path>
              </a:pathLst>
            </a:custGeom>
            <a:solidFill>
              <a:srgbClr val="DCFF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1B60776-CC09-B488-9FD2-C29D9D678FA4}"/>
                </a:ext>
              </a:extLst>
            </p:cNvPr>
            <p:cNvSpPr txBox="1"/>
            <p:nvPr/>
          </p:nvSpPr>
          <p:spPr>
            <a:xfrm>
              <a:off x="4860686" y="2877867"/>
              <a:ext cx="3086099" cy="830997"/>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Second-order principle of induction</a:t>
              </a:r>
            </a:p>
          </p:txBody>
        </p:sp>
        <p:sp>
          <p:nvSpPr>
            <p:cNvPr id="27" name="TextBox 26">
              <a:extLst>
                <a:ext uri="{FF2B5EF4-FFF2-40B4-BE49-F238E27FC236}">
                  <a16:creationId xmlns:a16="http://schemas.microsoft.com/office/drawing/2014/main" id="{DDD04468-576C-2E41-EDFC-937D930B8449}"/>
                </a:ext>
              </a:extLst>
            </p:cNvPr>
            <p:cNvSpPr txBox="1"/>
            <p:nvPr/>
          </p:nvSpPr>
          <p:spPr>
            <a:xfrm>
              <a:off x="5940913" y="3983355"/>
              <a:ext cx="1229824"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justified by</a:t>
              </a:r>
            </a:p>
          </p:txBody>
        </p:sp>
        <p:sp>
          <p:nvSpPr>
            <p:cNvPr id="28" name="Up Arrow 27">
              <a:extLst>
                <a:ext uri="{FF2B5EF4-FFF2-40B4-BE49-F238E27FC236}">
                  <a16:creationId xmlns:a16="http://schemas.microsoft.com/office/drawing/2014/main" id="{D3343103-1946-428E-C895-F97576FF2216}"/>
                </a:ext>
              </a:extLst>
            </p:cNvPr>
            <p:cNvSpPr/>
            <p:nvPr/>
          </p:nvSpPr>
          <p:spPr>
            <a:xfrm>
              <a:off x="5584737" y="3806574"/>
              <a:ext cx="456439" cy="654759"/>
            </a:xfrm>
            <a:prstGeom prst="upArrow">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767A6764-1AFA-2354-8E3A-76475CADFBF6}"/>
              </a:ext>
            </a:extLst>
          </p:cNvPr>
          <p:cNvGrpSpPr/>
          <p:nvPr/>
        </p:nvGrpSpPr>
        <p:grpSpPr>
          <a:xfrm>
            <a:off x="877230" y="2240927"/>
            <a:ext cx="2682034" cy="2594961"/>
            <a:chOff x="877230" y="2240927"/>
            <a:chExt cx="2682034" cy="2594961"/>
          </a:xfrm>
        </p:grpSpPr>
        <p:sp>
          <p:nvSpPr>
            <p:cNvPr id="33" name="Freeform 32">
              <a:extLst>
                <a:ext uri="{FF2B5EF4-FFF2-40B4-BE49-F238E27FC236}">
                  <a16:creationId xmlns:a16="http://schemas.microsoft.com/office/drawing/2014/main" id="{966654E3-0A75-6675-A83D-0839FFA55EFB}"/>
                </a:ext>
              </a:extLst>
            </p:cNvPr>
            <p:cNvSpPr/>
            <p:nvPr/>
          </p:nvSpPr>
          <p:spPr>
            <a:xfrm>
              <a:off x="877230" y="3287967"/>
              <a:ext cx="2010229" cy="585537"/>
            </a:xfrm>
            <a:custGeom>
              <a:avLst/>
              <a:gdLst>
                <a:gd name="connsiteX0" fmla="*/ 96253 w 2823411"/>
                <a:gd name="connsiteY0" fmla="*/ 0 h 585537"/>
                <a:gd name="connsiteX1" fmla="*/ 2823411 w 2823411"/>
                <a:gd name="connsiteY1" fmla="*/ 32085 h 585537"/>
                <a:gd name="connsiteX2" fmla="*/ 2783306 w 2823411"/>
                <a:gd name="connsiteY2" fmla="*/ 585537 h 585537"/>
                <a:gd name="connsiteX3" fmla="*/ 0 w 2823411"/>
                <a:gd name="connsiteY3" fmla="*/ 521369 h 585537"/>
                <a:gd name="connsiteX4" fmla="*/ 96253 w 2823411"/>
                <a:gd name="connsiteY4" fmla="*/ 0 h 585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411" h="585537">
                  <a:moveTo>
                    <a:pt x="96253" y="0"/>
                  </a:moveTo>
                  <a:lnTo>
                    <a:pt x="2823411" y="32085"/>
                  </a:lnTo>
                  <a:lnTo>
                    <a:pt x="2783306" y="585537"/>
                  </a:lnTo>
                  <a:lnTo>
                    <a:pt x="0" y="521369"/>
                  </a:lnTo>
                  <a:lnTo>
                    <a:pt x="96253" y="0"/>
                  </a:lnTo>
                  <a:close/>
                </a:path>
              </a:pathLst>
            </a:custGeom>
            <a:solidFill>
              <a:srgbClr val="DCFF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C4FE241-B5EC-C53F-55EC-BDBD260D6924}"/>
                </a:ext>
              </a:extLst>
            </p:cNvPr>
            <p:cNvSpPr txBox="1"/>
            <p:nvPr/>
          </p:nvSpPr>
          <p:spPr>
            <a:xfrm>
              <a:off x="1024923" y="3220914"/>
              <a:ext cx="2010229"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Universal rule of inductive inference</a:t>
              </a:r>
            </a:p>
          </p:txBody>
        </p:sp>
        <p:grpSp>
          <p:nvGrpSpPr>
            <p:cNvPr id="34" name="Group 33">
              <a:extLst>
                <a:ext uri="{FF2B5EF4-FFF2-40B4-BE49-F238E27FC236}">
                  <a16:creationId xmlns:a16="http://schemas.microsoft.com/office/drawing/2014/main" id="{36566758-0525-D509-1462-F6AD388DF116}"/>
                </a:ext>
              </a:extLst>
            </p:cNvPr>
            <p:cNvGrpSpPr/>
            <p:nvPr/>
          </p:nvGrpSpPr>
          <p:grpSpPr>
            <a:xfrm>
              <a:off x="1549036" y="2240927"/>
              <a:ext cx="2010228" cy="2594961"/>
              <a:chOff x="974751" y="2242457"/>
              <a:chExt cx="2010228" cy="2594961"/>
            </a:xfrm>
          </p:grpSpPr>
          <p:sp>
            <p:nvSpPr>
              <p:cNvPr id="31" name="U-Turn Arrow 30">
                <a:extLst>
                  <a:ext uri="{FF2B5EF4-FFF2-40B4-BE49-F238E27FC236}">
                    <a16:creationId xmlns:a16="http://schemas.microsoft.com/office/drawing/2014/main" id="{2083F90E-2C26-20C9-BA17-72993430EABC}"/>
                  </a:ext>
                </a:extLst>
              </p:cNvPr>
              <p:cNvSpPr/>
              <p:nvPr/>
            </p:nvSpPr>
            <p:spPr>
              <a:xfrm flipH="1">
                <a:off x="974751" y="2242457"/>
                <a:ext cx="2010228" cy="1698077"/>
              </a:xfrm>
              <a:prstGeom prst="uturnArrow">
                <a:avLst>
                  <a:gd name="adj1" fmla="val 25912"/>
                  <a:gd name="adj2" fmla="val 23860"/>
                  <a:gd name="adj3" fmla="val 25000"/>
                  <a:gd name="adj4" fmla="val 43750"/>
                  <a:gd name="adj5" fmla="val 59043"/>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Block Arc 31">
                <a:extLst>
                  <a:ext uri="{FF2B5EF4-FFF2-40B4-BE49-F238E27FC236}">
                    <a16:creationId xmlns:a16="http://schemas.microsoft.com/office/drawing/2014/main" id="{9555CFED-79FE-5441-B851-CED98F6854B4}"/>
                  </a:ext>
                </a:extLst>
              </p:cNvPr>
              <p:cNvSpPr/>
              <p:nvPr/>
            </p:nvSpPr>
            <p:spPr>
              <a:xfrm rot="10800000">
                <a:off x="1146628" y="3055088"/>
                <a:ext cx="1838350" cy="1782330"/>
              </a:xfrm>
              <a:prstGeom prst="blockArc">
                <a:avLst>
                  <a:gd name="adj1" fmla="val 10734112"/>
                  <a:gd name="adj2" fmla="val 21448727"/>
                  <a:gd name="adj3" fmla="val 24973"/>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45" name="Content Placeholder 44">
            <a:extLst>
              <a:ext uri="{FF2B5EF4-FFF2-40B4-BE49-F238E27FC236}">
                <a16:creationId xmlns:a16="http://schemas.microsoft.com/office/drawing/2014/main" id="{F8648FE9-78E0-561A-DC4F-B140FC1D53EC}"/>
              </a:ext>
            </a:extLst>
          </p:cNvPr>
          <p:cNvSpPr>
            <a:spLocks noGrp="1"/>
          </p:cNvSpPr>
          <p:nvPr>
            <p:ph idx="1"/>
          </p:nvPr>
        </p:nvSpPr>
        <p:spPr/>
        <p:txBody>
          <a:bodyPr>
            <a:normAutofit fontScale="85000" lnSpcReduction="20000"/>
          </a:bodyPr>
          <a:lstStyle/>
          <a:p>
            <a:r>
              <a:rPr lang="en-US" dirty="0"/>
              <a:t> </a:t>
            </a:r>
          </a:p>
        </p:txBody>
      </p:sp>
      <p:pic>
        <p:nvPicPr>
          <p:cNvPr id="47" name="Graphic 46">
            <a:extLst>
              <a:ext uri="{FF2B5EF4-FFF2-40B4-BE49-F238E27FC236}">
                <a16:creationId xmlns:a16="http://schemas.microsoft.com/office/drawing/2014/main" id="{9127A095-84B6-9910-CFF6-DA9DCC0339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3617" y="3140503"/>
            <a:ext cx="2002888" cy="880464"/>
          </a:xfrm>
          <a:prstGeom prst="rect">
            <a:avLst/>
          </a:prstGeom>
        </p:spPr>
      </p:pic>
      <p:pic>
        <p:nvPicPr>
          <p:cNvPr id="50" name="Graphic 49">
            <a:extLst>
              <a:ext uri="{FF2B5EF4-FFF2-40B4-BE49-F238E27FC236}">
                <a16:creationId xmlns:a16="http://schemas.microsoft.com/office/drawing/2014/main" id="{881ABBDA-9C4D-C41B-81C2-4E50454C78D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18931" y="2879245"/>
            <a:ext cx="3086098" cy="880464"/>
          </a:xfrm>
          <a:prstGeom prst="rect">
            <a:avLst/>
          </a:prstGeom>
        </p:spPr>
      </p:pic>
      <p:pic>
        <p:nvPicPr>
          <p:cNvPr id="51" name="Graphic 50">
            <a:extLst>
              <a:ext uri="{FF2B5EF4-FFF2-40B4-BE49-F238E27FC236}">
                <a16:creationId xmlns:a16="http://schemas.microsoft.com/office/drawing/2014/main" id="{78BD6BE7-8474-041B-3674-C006CFE550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17331" y="4497588"/>
            <a:ext cx="3086098" cy="880464"/>
          </a:xfrm>
          <a:prstGeom prst="rect">
            <a:avLst/>
          </a:prstGeom>
        </p:spPr>
      </p:pic>
    </p:spTree>
    <p:extLst>
      <p:ext uri="{BB962C8B-B14F-4D97-AF65-F5344CB8AC3E}">
        <p14:creationId xmlns:p14="http://schemas.microsoft.com/office/powerpoint/2010/main" val="1671303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66C4453-F59E-CC49-AB2B-51D60175DDE3}"/>
              </a:ext>
            </a:extLst>
          </p:cNvPr>
          <p:cNvSpPr/>
          <p:nvPr/>
        </p:nvSpPr>
        <p:spPr>
          <a:xfrm>
            <a:off x="1560287" y="136524"/>
            <a:ext cx="6763260" cy="6106160"/>
          </a:xfrm>
          <a:custGeom>
            <a:avLst/>
            <a:gdLst>
              <a:gd name="connsiteX0" fmla="*/ 2826328 w 7040880"/>
              <a:gd name="connsiteY0" fmla="*/ 0 h 6084916"/>
              <a:gd name="connsiteX1" fmla="*/ 7040880 w 7040880"/>
              <a:gd name="connsiteY1" fmla="*/ 1820487 h 6084916"/>
              <a:gd name="connsiteX2" fmla="*/ 5212080 w 7040880"/>
              <a:gd name="connsiteY2" fmla="*/ 6084916 h 6084916"/>
              <a:gd name="connsiteX3" fmla="*/ 5170517 w 7040880"/>
              <a:gd name="connsiteY3" fmla="*/ 6018414 h 6084916"/>
              <a:gd name="connsiteX4" fmla="*/ 0 w 7040880"/>
              <a:gd name="connsiteY4" fmla="*/ 3923607 h 6084916"/>
              <a:gd name="connsiteX5" fmla="*/ 2826328 w 7040880"/>
              <a:gd name="connsiteY5" fmla="*/ 0 h 608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40880" h="6084916">
                <a:moveTo>
                  <a:pt x="2826328" y="0"/>
                </a:moveTo>
                <a:lnTo>
                  <a:pt x="7040880" y="1820487"/>
                </a:lnTo>
                <a:lnTo>
                  <a:pt x="5212080" y="6084916"/>
                </a:lnTo>
                <a:lnTo>
                  <a:pt x="5170517" y="6018414"/>
                </a:lnTo>
                <a:lnTo>
                  <a:pt x="0" y="3923607"/>
                </a:lnTo>
                <a:lnTo>
                  <a:pt x="2826328"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3E8D97-0749-4346-89CC-7E03698BB4B3}"/>
              </a:ext>
            </a:extLst>
          </p:cNvPr>
          <p:cNvSpPr>
            <a:spLocks noGrp="1"/>
          </p:cNvSpPr>
          <p:nvPr>
            <p:ph type="title"/>
          </p:nvPr>
        </p:nvSpPr>
        <p:spPr>
          <a:xfrm>
            <a:off x="1037771" y="1513048"/>
            <a:ext cx="5480991" cy="2759826"/>
          </a:xfrm>
        </p:spPr>
        <p:txBody>
          <a:bodyPr>
            <a:noAutofit/>
          </a:bodyPr>
          <a:lstStyle/>
          <a:p>
            <a:pPr algn="r"/>
            <a:r>
              <a:rPr lang="en-US" sz="7200" dirty="0"/>
              <a:t>The Material Theory of Induction,</a:t>
            </a:r>
            <a:br>
              <a:rPr lang="en-US" sz="7200" dirty="0"/>
            </a:br>
            <a:r>
              <a:rPr lang="en-US" sz="4000" dirty="0"/>
              <a:t>very briefly</a:t>
            </a:r>
            <a:endParaRPr lang="en-US" sz="7200" dirty="0"/>
          </a:p>
        </p:txBody>
      </p:sp>
      <p:sp>
        <p:nvSpPr>
          <p:cNvPr id="3" name="Content Placeholder 2">
            <a:extLst>
              <a:ext uri="{FF2B5EF4-FFF2-40B4-BE49-F238E27FC236}">
                <a16:creationId xmlns:a16="http://schemas.microsoft.com/office/drawing/2014/main" id="{0AA6E6E2-FE53-3547-92F3-101BBDBC4845}"/>
              </a:ext>
            </a:extLst>
          </p:cNvPr>
          <p:cNvSpPr>
            <a:spLocks noGrp="1"/>
          </p:cNvSpPr>
          <p:nvPr>
            <p:ph idx="1"/>
          </p:nvPr>
        </p:nvSpPr>
        <p:spPr/>
        <p:txBody>
          <a:bodyPr>
            <a:normAutofit fontScale="85000" lnSpcReduction="20000"/>
          </a:bodyPr>
          <a:lstStyle/>
          <a:p>
            <a:endParaRPr lang="en-US"/>
          </a:p>
        </p:txBody>
      </p:sp>
      <p:sp>
        <p:nvSpPr>
          <p:cNvPr id="4" name="Footer Placeholder 3">
            <a:extLst>
              <a:ext uri="{FF2B5EF4-FFF2-40B4-BE49-F238E27FC236}">
                <a16:creationId xmlns:a16="http://schemas.microsoft.com/office/drawing/2014/main" id="{744D0CC3-3C80-C546-BFD4-A32FF54158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270182-932E-604E-A3CF-4176AF0FC8FD}"/>
              </a:ext>
            </a:extLst>
          </p:cNvPr>
          <p:cNvSpPr>
            <a:spLocks noGrp="1"/>
          </p:cNvSpPr>
          <p:nvPr>
            <p:ph type="sldNum" sz="quarter" idx="12"/>
          </p:nvPr>
        </p:nvSpPr>
        <p:spPr/>
        <p:txBody>
          <a:bodyPr/>
          <a:lstStyle/>
          <a:p>
            <a:fld id="{BBF94379-36F8-5C44-8D19-058CB846FBBE}" type="slidenum">
              <a:rPr lang="en-US" smtClean="0"/>
              <a:t>14</a:t>
            </a:fld>
            <a:endParaRPr lang="en-US"/>
          </a:p>
        </p:txBody>
      </p:sp>
    </p:spTree>
    <p:extLst>
      <p:ext uri="{BB962C8B-B14F-4D97-AF65-F5344CB8AC3E}">
        <p14:creationId xmlns:p14="http://schemas.microsoft.com/office/powerpoint/2010/main" val="2103285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6508C-8713-4E47-93BE-65976373A181}"/>
              </a:ext>
            </a:extLst>
          </p:cNvPr>
          <p:cNvSpPr>
            <a:spLocks noGrp="1"/>
          </p:cNvSpPr>
          <p:nvPr>
            <p:ph type="title"/>
          </p:nvPr>
        </p:nvSpPr>
        <p:spPr/>
        <p:txBody>
          <a:bodyPr/>
          <a:lstStyle/>
          <a:p>
            <a:r>
              <a:rPr lang="en-US" dirty="0"/>
              <a:t> </a:t>
            </a:r>
          </a:p>
        </p:txBody>
      </p:sp>
      <p:pic>
        <p:nvPicPr>
          <p:cNvPr id="10" name="Picture 9" descr="A picture containing text, sky, sign, outdoor&#10;&#10;Description automatically generated">
            <a:extLst>
              <a:ext uri="{FF2B5EF4-FFF2-40B4-BE49-F238E27FC236}">
                <a16:creationId xmlns:a16="http://schemas.microsoft.com/office/drawing/2014/main" id="{DBF9BD65-5676-494B-9515-9083176771FF}"/>
              </a:ext>
            </a:extLst>
          </p:cNvPr>
          <p:cNvPicPr>
            <a:picLocks noChangeAspect="1"/>
          </p:cNvPicPr>
          <p:nvPr/>
        </p:nvPicPr>
        <p:blipFill>
          <a:blip r:embed="rId2"/>
          <a:stretch>
            <a:fillRect/>
          </a:stretch>
        </p:blipFill>
        <p:spPr>
          <a:xfrm>
            <a:off x="4368827" y="221936"/>
            <a:ext cx="4594931" cy="548427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1" name="Footer Placeholder 10">
            <a:extLst>
              <a:ext uri="{FF2B5EF4-FFF2-40B4-BE49-F238E27FC236}">
                <a16:creationId xmlns:a16="http://schemas.microsoft.com/office/drawing/2014/main" id="{72000199-A0E2-AC4E-8D74-71F4DEBC8D85}"/>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FAE554C4-3A80-E045-BDBF-26A911C49000}"/>
              </a:ext>
            </a:extLst>
          </p:cNvPr>
          <p:cNvSpPr>
            <a:spLocks noGrp="1"/>
          </p:cNvSpPr>
          <p:nvPr>
            <p:ph type="sldNum" sz="quarter" idx="12"/>
          </p:nvPr>
        </p:nvSpPr>
        <p:spPr/>
        <p:txBody>
          <a:bodyPr/>
          <a:lstStyle/>
          <a:p>
            <a:fld id="{BBF94379-36F8-5C44-8D19-058CB846FBBE}" type="slidenum">
              <a:rPr lang="en-US" smtClean="0"/>
              <a:t>15</a:t>
            </a:fld>
            <a:endParaRPr lang="en-US"/>
          </a:p>
        </p:txBody>
      </p:sp>
      <p:pic>
        <p:nvPicPr>
          <p:cNvPr id="4" name="Picture 3" descr="A picture containing text, mosquito net, blackboard&#10;&#10;Description automatically generated">
            <a:extLst>
              <a:ext uri="{FF2B5EF4-FFF2-40B4-BE49-F238E27FC236}">
                <a16:creationId xmlns:a16="http://schemas.microsoft.com/office/drawing/2014/main" id="{38A27DD6-1926-F248-B559-D3DCB25A919E}"/>
              </a:ext>
            </a:extLst>
          </p:cNvPr>
          <p:cNvPicPr>
            <a:picLocks noChangeAspect="1"/>
          </p:cNvPicPr>
          <p:nvPr/>
        </p:nvPicPr>
        <p:blipFill>
          <a:blip r:embed="rId3"/>
          <a:stretch>
            <a:fillRect/>
          </a:stretch>
        </p:blipFill>
        <p:spPr>
          <a:xfrm>
            <a:off x="322954" y="221935"/>
            <a:ext cx="3723586" cy="5560555"/>
          </a:xfrm>
          <a:prstGeom prst="rect">
            <a:avLst/>
          </a:prstGeom>
          <a:effectLst>
            <a:outerShdw blurRad="50800" dist="38100" dir="2700000" algn="tl" rotWithShape="0">
              <a:prstClr val="black">
                <a:alpha val="40000"/>
              </a:prstClr>
            </a:outerShdw>
          </a:effectLst>
        </p:spPr>
      </p:pic>
      <p:sp>
        <p:nvSpPr>
          <p:cNvPr id="8" name="Content Placeholder 7">
            <a:extLst>
              <a:ext uri="{FF2B5EF4-FFF2-40B4-BE49-F238E27FC236}">
                <a16:creationId xmlns:a16="http://schemas.microsoft.com/office/drawing/2014/main" id="{60A572D1-91C9-204A-B20A-7C3E923C450E}"/>
              </a:ext>
            </a:extLst>
          </p:cNvPr>
          <p:cNvSpPr>
            <a:spLocks noGrp="1"/>
          </p:cNvSpPr>
          <p:nvPr>
            <p:ph idx="1"/>
          </p:nvPr>
        </p:nvSpPr>
        <p:spPr/>
        <p:txBody>
          <a:bodyPr>
            <a:normAutofit fontScale="85000" lnSpcReduction="20000"/>
          </a:bodyPr>
          <a:lstStyle/>
          <a:p>
            <a:endParaRPr lang="en-US"/>
          </a:p>
        </p:txBody>
      </p:sp>
    </p:spTree>
    <p:extLst>
      <p:ext uri="{BB962C8B-B14F-4D97-AF65-F5344CB8AC3E}">
        <p14:creationId xmlns:p14="http://schemas.microsoft.com/office/powerpoint/2010/main" val="378333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74EEF-788C-6B4B-86FD-E763B29AF90F}"/>
              </a:ext>
            </a:extLst>
          </p:cNvPr>
          <p:cNvSpPr>
            <a:spLocks noGrp="1"/>
          </p:cNvSpPr>
          <p:nvPr>
            <p:ph type="title"/>
          </p:nvPr>
        </p:nvSpPr>
        <p:spPr>
          <a:xfrm>
            <a:off x="1651115" y="170015"/>
            <a:ext cx="6620048" cy="732154"/>
          </a:xfrm>
        </p:spPr>
        <p:txBody>
          <a:bodyPr>
            <a:noAutofit/>
          </a:bodyPr>
          <a:lstStyle/>
          <a:p>
            <a:r>
              <a:rPr lang="en-US" sz="3600" dirty="0"/>
              <a:t>Inductive Inferences Warranted Exclusively by Background Facts</a:t>
            </a:r>
          </a:p>
        </p:txBody>
      </p:sp>
      <p:sp>
        <p:nvSpPr>
          <p:cNvPr id="6" name="Slide Number Placeholder 5">
            <a:extLst>
              <a:ext uri="{FF2B5EF4-FFF2-40B4-BE49-F238E27FC236}">
                <a16:creationId xmlns:a16="http://schemas.microsoft.com/office/drawing/2014/main" id="{09923AD5-C2B0-054B-95F7-DD8DDB465A93}"/>
              </a:ext>
            </a:extLst>
          </p:cNvPr>
          <p:cNvSpPr>
            <a:spLocks noGrp="1"/>
          </p:cNvSpPr>
          <p:nvPr>
            <p:ph type="sldNum" sz="quarter" idx="12"/>
          </p:nvPr>
        </p:nvSpPr>
        <p:spPr>
          <a:xfrm>
            <a:off x="8701072" y="6322860"/>
            <a:ext cx="759086" cy="365125"/>
          </a:xfrm>
        </p:spPr>
        <p:txBody>
          <a:bodyPr/>
          <a:lstStyle/>
          <a:p>
            <a:fld id="{BBF94379-36F8-5C44-8D19-058CB846FBBE}" type="slidenum">
              <a:rPr lang="en-US" smtClean="0"/>
              <a:t>16</a:t>
            </a:fld>
            <a:endParaRPr lang="en-US"/>
          </a:p>
        </p:txBody>
      </p:sp>
      <p:grpSp>
        <p:nvGrpSpPr>
          <p:cNvPr id="30" name="Group 29">
            <a:extLst>
              <a:ext uri="{FF2B5EF4-FFF2-40B4-BE49-F238E27FC236}">
                <a16:creationId xmlns:a16="http://schemas.microsoft.com/office/drawing/2014/main" id="{8002DBCA-FD00-B941-8705-8FB8116AF587}"/>
              </a:ext>
            </a:extLst>
          </p:cNvPr>
          <p:cNvGrpSpPr/>
          <p:nvPr/>
        </p:nvGrpSpPr>
        <p:grpSpPr>
          <a:xfrm>
            <a:off x="2951019" y="4823140"/>
            <a:ext cx="3861972" cy="1760300"/>
            <a:chOff x="2951019" y="4823140"/>
            <a:chExt cx="3861972" cy="1760300"/>
          </a:xfrm>
        </p:grpSpPr>
        <p:sp>
          <p:nvSpPr>
            <p:cNvPr id="19" name="Freeform 18">
              <a:extLst>
                <a:ext uri="{FF2B5EF4-FFF2-40B4-BE49-F238E27FC236}">
                  <a16:creationId xmlns:a16="http://schemas.microsoft.com/office/drawing/2014/main" id="{C409543F-3909-9F41-AF25-45DB4F1221BE}"/>
                </a:ext>
              </a:extLst>
            </p:cNvPr>
            <p:cNvSpPr/>
            <p:nvPr/>
          </p:nvSpPr>
          <p:spPr>
            <a:xfrm flipH="1">
              <a:off x="2951019" y="4823140"/>
              <a:ext cx="3861972" cy="1760300"/>
            </a:xfrm>
            <a:custGeom>
              <a:avLst/>
              <a:gdLst>
                <a:gd name="connsiteX0" fmla="*/ 1230284 w 3624349"/>
                <a:gd name="connsiteY0" fmla="*/ 91440 h 1313411"/>
                <a:gd name="connsiteX1" fmla="*/ 0 w 3624349"/>
                <a:gd name="connsiteY1" fmla="*/ 1155469 h 1313411"/>
                <a:gd name="connsiteX2" fmla="*/ 3624349 w 3624349"/>
                <a:gd name="connsiteY2" fmla="*/ 1313411 h 1313411"/>
                <a:gd name="connsiteX3" fmla="*/ 2219499 w 3624349"/>
                <a:gd name="connsiteY3" fmla="*/ 0 h 1313411"/>
                <a:gd name="connsiteX4" fmla="*/ 1230284 w 3624349"/>
                <a:gd name="connsiteY4" fmla="*/ 91440 h 1313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4349" h="1313411">
                  <a:moveTo>
                    <a:pt x="1230284" y="91440"/>
                  </a:moveTo>
                  <a:lnTo>
                    <a:pt x="0" y="1155469"/>
                  </a:lnTo>
                  <a:lnTo>
                    <a:pt x="3624349" y="1313411"/>
                  </a:lnTo>
                  <a:lnTo>
                    <a:pt x="2219499" y="0"/>
                  </a:lnTo>
                  <a:lnTo>
                    <a:pt x="1230284" y="91440"/>
                  </a:lnTo>
                  <a:close/>
                </a:path>
              </a:pathLst>
            </a:custGeom>
            <a:solidFill>
              <a:srgbClr val="FF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A90874C-AE28-D642-A330-A3C54ADFF155}"/>
                </a:ext>
              </a:extLst>
            </p:cNvPr>
            <p:cNvSpPr txBox="1"/>
            <p:nvPr/>
          </p:nvSpPr>
          <p:spPr>
            <a:xfrm>
              <a:off x="3146367" y="5464635"/>
              <a:ext cx="3574473" cy="923330"/>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Distribution of DNA in the population. Subjects are chosen randomly. (Equal probability.)</a:t>
              </a:r>
            </a:p>
          </p:txBody>
        </p:sp>
      </p:grpSp>
      <p:grpSp>
        <p:nvGrpSpPr>
          <p:cNvPr id="28" name="Group 27">
            <a:extLst>
              <a:ext uri="{FF2B5EF4-FFF2-40B4-BE49-F238E27FC236}">
                <a16:creationId xmlns:a16="http://schemas.microsoft.com/office/drawing/2014/main" id="{11D9F6F4-6689-C54E-859D-B442C480845B}"/>
              </a:ext>
            </a:extLst>
          </p:cNvPr>
          <p:cNvGrpSpPr/>
          <p:nvPr/>
        </p:nvGrpSpPr>
        <p:grpSpPr>
          <a:xfrm>
            <a:off x="2951019" y="2315615"/>
            <a:ext cx="3965170" cy="1522451"/>
            <a:chOff x="2951019" y="2315615"/>
            <a:chExt cx="3965170" cy="1522451"/>
          </a:xfrm>
        </p:grpSpPr>
        <p:sp>
          <p:nvSpPr>
            <p:cNvPr id="20" name="Freeform 19">
              <a:extLst>
                <a:ext uri="{FF2B5EF4-FFF2-40B4-BE49-F238E27FC236}">
                  <a16:creationId xmlns:a16="http://schemas.microsoft.com/office/drawing/2014/main" id="{6C67F717-DD71-5344-9095-A3F647234042}"/>
                </a:ext>
              </a:extLst>
            </p:cNvPr>
            <p:cNvSpPr/>
            <p:nvPr/>
          </p:nvSpPr>
          <p:spPr>
            <a:xfrm>
              <a:off x="3028731" y="2315615"/>
              <a:ext cx="3809744" cy="1522451"/>
            </a:xfrm>
            <a:custGeom>
              <a:avLst/>
              <a:gdLst>
                <a:gd name="connsiteX0" fmla="*/ 1230284 w 3624349"/>
                <a:gd name="connsiteY0" fmla="*/ 91440 h 1313411"/>
                <a:gd name="connsiteX1" fmla="*/ 0 w 3624349"/>
                <a:gd name="connsiteY1" fmla="*/ 1155469 h 1313411"/>
                <a:gd name="connsiteX2" fmla="*/ 3624349 w 3624349"/>
                <a:gd name="connsiteY2" fmla="*/ 1313411 h 1313411"/>
                <a:gd name="connsiteX3" fmla="*/ 2219499 w 3624349"/>
                <a:gd name="connsiteY3" fmla="*/ 0 h 1313411"/>
                <a:gd name="connsiteX4" fmla="*/ 1230284 w 3624349"/>
                <a:gd name="connsiteY4" fmla="*/ 91440 h 1313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4349" h="1313411">
                  <a:moveTo>
                    <a:pt x="1230284" y="91440"/>
                  </a:moveTo>
                  <a:lnTo>
                    <a:pt x="0" y="1155469"/>
                  </a:lnTo>
                  <a:lnTo>
                    <a:pt x="3624349" y="1313411"/>
                  </a:lnTo>
                  <a:lnTo>
                    <a:pt x="2219499" y="0"/>
                  </a:lnTo>
                  <a:lnTo>
                    <a:pt x="1230284" y="91440"/>
                  </a:lnTo>
                  <a:close/>
                </a:path>
              </a:pathLst>
            </a:custGeom>
            <a:solidFill>
              <a:srgbClr val="FF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D9C2F45-769D-4D43-BF9D-4C4DFF55ECC2}"/>
                </a:ext>
              </a:extLst>
            </p:cNvPr>
            <p:cNvSpPr txBox="1"/>
            <p:nvPr/>
          </p:nvSpPr>
          <p:spPr>
            <a:xfrm>
              <a:off x="2951019" y="2824874"/>
              <a:ext cx="3965170" cy="861774"/>
            </a:xfrm>
            <a:prstGeom prst="rect">
              <a:avLst/>
            </a:prstGeom>
            <a:noFill/>
          </p:spPr>
          <p:txBody>
            <a:bodyPr wrap="square" rtlCol="0">
              <a:spAutoFit/>
            </a:bodyPr>
            <a:lstStyle/>
            <a:p>
              <a:pPr algn="ctr"/>
              <a:r>
                <a:rPr lang="en-US" dirty="0" err="1">
                  <a:latin typeface="Times New Roman" panose="02020603050405020304" pitchFamily="18" charset="0"/>
                  <a:cs typeface="Times New Roman" panose="02020603050405020304" pitchFamily="18" charset="0"/>
                </a:rPr>
                <a:t>Haüy’s</a:t>
              </a:r>
              <a:r>
                <a:rPr lang="en-US" dirty="0">
                  <a:latin typeface="Times New Roman" panose="02020603050405020304" pitchFamily="18" charset="0"/>
                  <a:cs typeface="Times New Roman" panose="02020603050405020304" pitchFamily="18" charset="0"/>
                </a:rPr>
                <a:t> principle: </a:t>
              </a:r>
              <a:r>
                <a:rPr lang="en-US" sz="1600" dirty="0">
                  <a:latin typeface="Times New Roman" panose="02020603050405020304" pitchFamily="18" charset="0"/>
                  <a:cs typeface="Times New Roman" panose="02020603050405020304" pitchFamily="18" charset="0"/>
                </a:rPr>
                <a:t>generally, all samples of a pure crystalline substance belong to the same crystallographic family.</a:t>
              </a:r>
              <a:endParaRPr lang="en-US" dirty="0">
                <a:latin typeface="Times New Roman" panose="02020603050405020304" pitchFamily="18" charset="0"/>
                <a:cs typeface="Times New Roman" panose="02020603050405020304" pitchFamily="18" charset="0"/>
              </a:endParaRPr>
            </a:p>
          </p:txBody>
        </p:sp>
      </p:grpSp>
      <p:grpSp>
        <p:nvGrpSpPr>
          <p:cNvPr id="31" name="Group 30">
            <a:extLst>
              <a:ext uri="{FF2B5EF4-FFF2-40B4-BE49-F238E27FC236}">
                <a16:creationId xmlns:a16="http://schemas.microsoft.com/office/drawing/2014/main" id="{69EE3F84-CADA-5942-A26A-477617F62806}"/>
              </a:ext>
            </a:extLst>
          </p:cNvPr>
          <p:cNvGrpSpPr/>
          <p:nvPr/>
        </p:nvGrpSpPr>
        <p:grpSpPr>
          <a:xfrm>
            <a:off x="340937" y="1244910"/>
            <a:ext cx="8028558" cy="1518314"/>
            <a:chOff x="340937" y="1244910"/>
            <a:chExt cx="8028558" cy="1518314"/>
          </a:xfrm>
        </p:grpSpPr>
        <p:sp>
          <p:nvSpPr>
            <p:cNvPr id="15" name="Freeform 14">
              <a:extLst>
                <a:ext uri="{FF2B5EF4-FFF2-40B4-BE49-F238E27FC236}">
                  <a16:creationId xmlns:a16="http://schemas.microsoft.com/office/drawing/2014/main" id="{FE0CB7BB-283A-BA4D-8224-D5CB8A5F6F35}"/>
                </a:ext>
              </a:extLst>
            </p:cNvPr>
            <p:cNvSpPr/>
            <p:nvPr/>
          </p:nvSpPr>
          <p:spPr>
            <a:xfrm>
              <a:off x="881149" y="1244910"/>
              <a:ext cx="2997476" cy="1518313"/>
            </a:xfrm>
            <a:custGeom>
              <a:avLst/>
              <a:gdLst>
                <a:gd name="connsiteX0" fmla="*/ 24938 w 2310938"/>
                <a:gd name="connsiteY0" fmla="*/ 0 h 1404851"/>
                <a:gd name="connsiteX1" fmla="*/ 24938 w 2310938"/>
                <a:gd name="connsiteY1" fmla="*/ 0 h 1404851"/>
                <a:gd name="connsiteX2" fmla="*/ 2310938 w 2310938"/>
                <a:gd name="connsiteY2" fmla="*/ 182880 h 1404851"/>
                <a:gd name="connsiteX3" fmla="*/ 2053243 w 2310938"/>
                <a:gd name="connsiteY3" fmla="*/ 1404851 h 1404851"/>
                <a:gd name="connsiteX4" fmla="*/ 0 w 2310938"/>
                <a:gd name="connsiteY4" fmla="*/ 1213658 h 1404851"/>
                <a:gd name="connsiteX5" fmla="*/ 24938 w 2310938"/>
                <a:gd name="connsiteY5" fmla="*/ 0 h 140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0938" h="1404851">
                  <a:moveTo>
                    <a:pt x="24938" y="0"/>
                  </a:moveTo>
                  <a:lnTo>
                    <a:pt x="24938" y="0"/>
                  </a:lnTo>
                  <a:lnTo>
                    <a:pt x="2310938" y="182880"/>
                  </a:lnTo>
                  <a:lnTo>
                    <a:pt x="2053243" y="1404851"/>
                  </a:lnTo>
                  <a:lnTo>
                    <a:pt x="0" y="1213658"/>
                  </a:lnTo>
                  <a:lnTo>
                    <a:pt x="24938"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a:extLst>
                <a:ext uri="{FF2B5EF4-FFF2-40B4-BE49-F238E27FC236}">
                  <a16:creationId xmlns:a16="http://schemas.microsoft.com/office/drawing/2014/main" id="{9C2B698C-0787-0A4F-9E3D-75E1A1C03C24}"/>
                </a:ext>
              </a:extLst>
            </p:cNvPr>
            <p:cNvSpPr/>
            <p:nvPr/>
          </p:nvSpPr>
          <p:spPr>
            <a:xfrm flipH="1">
              <a:off x="5812019" y="1358373"/>
              <a:ext cx="2557476" cy="1404851"/>
            </a:xfrm>
            <a:custGeom>
              <a:avLst/>
              <a:gdLst>
                <a:gd name="connsiteX0" fmla="*/ 24938 w 2310938"/>
                <a:gd name="connsiteY0" fmla="*/ 0 h 1404851"/>
                <a:gd name="connsiteX1" fmla="*/ 24938 w 2310938"/>
                <a:gd name="connsiteY1" fmla="*/ 0 h 1404851"/>
                <a:gd name="connsiteX2" fmla="*/ 2310938 w 2310938"/>
                <a:gd name="connsiteY2" fmla="*/ 182880 h 1404851"/>
                <a:gd name="connsiteX3" fmla="*/ 2053243 w 2310938"/>
                <a:gd name="connsiteY3" fmla="*/ 1404851 h 1404851"/>
                <a:gd name="connsiteX4" fmla="*/ 0 w 2310938"/>
                <a:gd name="connsiteY4" fmla="*/ 1213658 h 1404851"/>
                <a:gd name="connsiteX5" fmla="*/ 24938 w 2310938"/>
                <a:gd name="connsiteY5" fmla="*/ 0 h 140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0938" h="1404851">
                  <a:moveTo>
                    <a:pt x="24938" y="0"/>
                  </a:moveTo>
                  <a:lnTo>
                    <a:pt x="24938" y="0"/>
                  </a:lnTo>
                  <a:lnTo>
                    <a:pt x="2310938" y="182880"/>
                  </a:lnTo>
                  <a:lnTo>
                    <a:pt x="2053243" y="1404851"/>
                  </a:lnTo>
                  <a:lnTo>
                    <a:pt x="0" y="1213658"/>
                  </a:lnTo>
                  <a:lnTo>
                    <a:pt x="24938"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82DDECA-BB4A-C742-B200-F4CB502EC16A}"/>
                </a:ext>
              </a:extLst>
            </p:cNvPr>
            <p:cNvSpPr txBox="1"/>
            <p:nvPr/>
          </p:nvSpPr>
          <p:spPr>
            <a:xfrm>
              <a:off x="1533148" y="1485268"/>
              <a:ext cx="2161309" cy="1200329"/>
            </a:xfrm>
            <a:prstGeom prst="rect">
              <a:avLst/>
            </a:prstGeom>
            <a:noFill/>
          </p:spPr>
          <p:txBody>
            <a:bodyPr wrap="square" rtlCol="0">
              <a:spAutoFit/>
            </a:bodyPr>
            <a:lstStyle/>
            <a:p>
              <a:pPr algn="r"/>
              <a:r>
                <a:rPr lang="en-US" dirty="0">
                  <a:latin typeface="Times New Roman" panose="02020603050405020304" pitchFamily="18" charset="0"/>
                  <a:cs typeface="Times New Roman" panose="02020603050405020304" pitchFamily="18" charset="0"/>
                </a:rPr>
                <a:t>This sample of radium chloride is </a:t>
              </a:r>
              <a:r>
                <a:rPr lang="en-US" dirty="0" err="1">
                  <a:latin typeface="Times New Roman" panose="02020603050405020304" pitchFamily="18" charset="0"/>
                  <a:cs typeface="Times New Roman" panose="02020603050405020304" pitchFamily="18" charset="0"/>
                </a:rPr>
                <a:t>crystallographically</a:t>
              </a:r>
              <a:r>
                <a:rPr lang="en-US" dirty="0">
                  <a:latin typeface="Times New Roman" panose="02020603050405020304" pitchFamily="18" charset="0"/>
                  <a:cs typeface="Times New Roman" panose="02020603050405020304" pitchFamily="18" charset="0"/>
                </a:rPr>
                <a:t> monoclinic.</a:t>
              </a:r>
            </a:p>
          </p:txBody>
        </p:sp>
        <p:sp>
          <p:nvSpPr>
            <p:cNvPr id="8" name="TextBox 7">
              <a:extLst>
                <a:ext uri="{FF2B5EF4-FFF2-40B4-BE49-F238E27FC236}">
                  <a16:creationId xmlns:a16="http://schemas.microsoft.com/office/drawing/2014/main" id="{E26FFF63-D43B-CB48-8F3A-74A8EBC2F316}"/>
                </a:ext>
              </a:extLst>
            </p:cNvPr>
            <p:cNvSpPr txBox="1"/>
            <p:nvPr/>
          </p:nvSpPr>
          <p:spPr>
            <a:xfrm>
              <a:off x="6010103" y="1501245"/>
              <a:ext cx="2161309" cy="1200329"/>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All samples of radium chloride are </a:t>
              </a:r>
              <a:r>
                <a:rPr lang="en-US" dirty="0" err="1">
                  <a:latin typeface="Times New Roman" panose="02020603050405020304" pitchFamily="18" charset="0"/>
                  <a:cs typeface="Times New Roman" panose="02020603050405020304" pitchFamily="18" charset="0"/>
                </a:rPr>
                <a:t>crystallographically</a:t>
              </a:r>
              <a:r>
                <a:rPr lang="en-US" dirty="0">
                  <a:latin typeface="Times New Roman" panose="02020603050405020304" pitchFamily="18" charset="0"/>
                  <a:cs typeface="Times New Roman" panose="02020603050405020304" pitchFamily="18" charset="0"/>
                </a:rPr>
                <a:t> monoclinic.</a:t>
              </a:r>
            </a:p>
          </p:txBody>
        </p:sp>
        <p:sp>
          <p:nvSpPr>
            <p:cNvPr id="12" name="Right Arrow 11">
              <a:extLst>
                <a:ext uri="{FF2B5EF4-FFF2-40B4-BE49-F238E27FC236}">
                  <a16:creationId xmlns:a16="http://schemas.microsoft.com/office/drawing/2014/main" id="{C7424014-2A7B-0640-8D45-1BBE7F1F0D01}"/>
                </a:ext>
              </a:extLst>
            </p:cNvPr>
            <p:cNvSpPr/>
            <p:nvPr/>
          </p:nvSpPr>
          <p:spPr>
            <a:xfrm>
              <a:off x="4114800" y="1897747"/>
              <a:ext cx="1554480" cy="482139"/>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Content Placeholder 21" descr="A person with curly hair&#10;&#10;Description automatically generated with low confidence">
              <a:extLst>
                <a:ext uri="{FF2B5EF4-FFF2-40B4-BE49-F238E27FC236}">
                  <a16:creationId xmlns:a16="http://schemas.microsoft.com/office/drawing/2014/main" id="{72C9FB18-F777-0A4F-BDDE-A2E399B073B0}"/>
                </a:ext>
              </a:extLst>
            </p:cNvPr>
            <p:cNvPicPr>
              <a:picLocks noChangeAspect="1"/>
            </p:cNvPicPr>
            <p:nvPr/>
          </p:nvPicPr>
          <p:blipFill>
            <a:blip r:embed="rId2"/>
            <a:stretch>
              <a:fillRect/>
            </a:stretch>
          </p:blipFill>
          <p:spPr>
            <a:xfrm>
              <a:off x="340937" y="1325362"/>
              <a:ext cx="1208383" cy="1200329"/>
            </a:xfrm>
            <a:prstGeom prst="rect">
              <a:avLst/>
            </a:prstGeom>
          </p:spPr>
        </p:pic>
      </p:grpSp>
      <p:grpSp>
        <p:nvGrpSpPr>
          <p:cNvPr id="29" name="Group 28">
            <a:extLst>
              <a:ext uri="{FF2B5EF4-FFF2-40B4-BE49-F238E27FC236}">
                <a16:creationId xmlns:a16="http://schemas.microsoft.com/office/drawing/2014/main" id="{911391CA-E22F-2D48-948A-A2CD18CF850E}"/>
              </a:ext>
            </a:extLst>
          </p:cNvPr>
          <p:cNvGrpSpPr/>
          <p:nvPr/>
        </p:nvGrpSpPr>
        <p:grpSpPr>
          <a:xfrm>
            <a:off x="328469" y="3642839"/>
            <a:ext cx="8122458" cy="1889799"/>
            <a:chOff x="328469" y="3642839"/>
            <a:chExt cx="8122458" cy="1889799"/>
          </a:xfrm>
        </p:grpSpPr>
        <p:sp>
          <p:nvSpPr>
            <p:cNvPr id="17" name="Freeform 16">
              <a:extLst>
                <a:ext uri="{FF2B5EF4-FFF2-40B4-BE49-F238E27FC236}">
                  <a16:creationId xmlns:a16="http://schemas.microsoft.com/office/drawing/2014/main" id="{6910620F-49CF-2040-BE71-7ED8FB673A57}"/>
                </a:ext>
              </a:extLst>
            </p:cNvPr>
            <p:cNvSpPr/>
            <p:nvPr/>
          </p:nvSpPr>
          <p:spPr>
            <a:xfrm>
              <a:off x="1238596" y="3642839"/>
              <a:ext cx="2685011" cy="1889799"/>
            </a:xfrm>
            <a:custGeom>
              <a:avLst/>
              <a:gdLst>
                <a:gd name="connsiteX0" fmla="*/ 24938 w 2310938"/>
                <a:gd name="connsiteY0" fmla="*/ 0 h 1404851"/>
                <a:gd name="connsiteX1" fmla="*/ 24938 w 2310938"/>
                <a:gd name="connsiteY1" fmla="*/ 0 h 1404851"/>
                <a:gd name="connsiteX2" fmla="*/ 2310938 w 2310938"/>
                <a:gd name="connsiteY2" fmla="*/ 182880 h 1404851"/>
                <a:gd name="connsiteX3" fmla="*/ 2053243 w 2310938"/>
                <a:gd name="connsiteY3" fmla="*/ 1404851 h 1404851"/>
                <a:gd name="connsiteX4" fmla="*/ 0 w 2310938"/>
                <a:gd name="connsiteY4" fmla="*/ 1213658 h 1404851"/>
                <a:gd name="connsiteX5" fmla="*/ 24938 w 2310938"/>
                <a:gd name="connsiteY5" fmla="*/ 0 h 140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0938" h="1404851">
                  <a:moveTo>
                    <a:pt x="24938" y="0"/>
                  </a:moveTo>
                  <a:lnTo>
                    <a:pt x="24938" y="0"/>
                  </a:lnTo>
                  <a:lnTo>
                    <a:pt x="2310938" y="182880"/>
                  </a:lnTo>
                  <a:lnTo>
                    <a:pt x="2053243" y="1404851"/>
                  </a:lnTo>
                  <a:lnTo>
                    <a:pt x="0" y="1213658"/>
                  </a:lnTo>
                  <a:lnTo>
                    <a:pt x="24938" y="0"/>
                  </a:lnTo>
                  <a:close/>
                </a:path>
              </a:pathLst>
            </a:custGeom>
            <a:solidFill>
              <a:srgbClr val="DCF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id="{08E5A142-9E8A-3042-985E-A2DC0CBB6198}"/>
                </a:ext>
              </a:extLst>
            </p:cNvPr>
            <p:cNvSpPr/>
            <p:nvPr/>
          </p:nvSpPr>
          <p:spPr>
            <a:xfrm flipH="1">
              <a:off x="5812019" y="3927006"/>
              <a:ext cx="2557476" cy="1404851"/>
            </a:xfrm>
            <a:custGeom>
              <a:avLst/>
              <a:gdLst>
                <a:gd name="connsiteX0" fmla="*/ 24938 w 2310938"/>
                <a:gd name="connsiteY0" fmla="*/ 0 h 1404851"/>
                <a:gd name="connsiteX1" fmla="*/ 24938 w 2310938"/>
                <a:gd name="connsiteY1" fmla="*/ 0 h 1404851"/>
                <a:gd name="connsiteX2" fmla="*/ 2310938 w 2310938"/>
                <a:gd name="connsiteY2" fmla="*/ 182880 h 1404851"/>
                <a:gd name="connsiteX3" fmla="*/ 2053243 w 2310938"/>
                <a:gd name="connsiteY3" fmla="*/ 1404851 h 1404851"/>
                <a:gd name="connsiteX4" fmla="*/ 0 w 2310938"/>
                <a:gd name="connsiteY4" fmla="*/ 1213658 h 1404851"/>
                <a:gd name="connsiteX5" fmla="*/ 24938 w 2310938"/>
                <a:gd name="connsiteY5" fmla="*/ 0 h 140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0938" h="1404851">
                  <a:moveTo>
                    <a:pt x="24938" y="0"/>
                  </a:moveTo>
                  <a:lnTo>
                    <a:pt x="24938" y="0"/>
                  </a:lnTo>
                  <a:lnTo>
                    <a:pt x="2310938" y="182880"/>
                  </a:lnTo>
                  <a:lnTo>
                    <a:pt x="2053243" y="1404851"/>
                  </a:lnTo>
                  <a:lnTo>
                    <a:pt x="0" y="1213658"/>
                  </a:lnTo>
                  <a:lnTo>
                    <a:pt x="24938" y="0"/>
                  </a:lnTo>
                  <a:close/>
                </a:path>
              </a:pathLst>
            </a:custGeom>
            <a:solidFill>
              <a:srgbClr val="DCF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0117172-F27D-7245-AC31-BDFB10D0FA2C}"/>
                </a:ext>
              </a:extLst>
            </p:cNvPr>
            <p:cNvSpPr txBox="1"/>
            <p:nvPr/>
          </p:nvSpPr>
          <p:spPr>
            <a:xfrm>
              <a:off x="1837112" y="4112550"/>
              <a:ext cx="1776571" cy="923330"/>
            </a:xfrm>
            <a:prstGeom prst="rect">
              <a:avLst/>
            </a:prstGeom>
            <a:noFill/>
          </p:spPr>
          <p:txBody>
            <a:bodyPr wrap="square" rtlCol="0">
              <a:spAutoFit/>
            </a:bodyPr>
            <a:lstStyle/>
            <a:p>
              <a:pPr algn="r"/>
              <a:r>
                <a:rPr lang="en-US" dirty="0">
                  <a:latin typeface="Times New Roman" panose="02020603050405020304" pitchFamily="18" charset="0"/>
                  <a:cs typeface="Times New Roman" panose="02020603050405020304" pitchFamily="18" charset="0"/>
                </a:rPr>
                <a:t>DNA of suspect and perpetrator match.</a:t>
              </a:r>
            </a:p>
          </p:txBody>
        </p:sp>
        <p:sp>
          <p:nvSpPr>
            <p:cNvPr id="10" name="TextBox 9">
              <a:extLst>
                <a:ext uri="{FF2B5EF4-FFF2-40B4-BE49-F238E27FC236}">
                  <a16:creationId xmlns:a16="http://schemas.microsoft.com/office/drawing/2014/main" id="{966D3011-975A-7646-988D-CC190674BD70}"/>
                </a:ext>
              </a:extLst>
            </p:cNvPr>
            <p:cNvSpPr txBox="1"/>
            <p:nvPr/>
          </p:nvSpPr>
          <p:spPr>
            <a:xfrm>
              <a:off x="6029571" y="4112550"/>
              <a:ext cx="2421356" cy="923330"/>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Very probable that suspect and perpetrator are the same person.</a:t>
              </a:r>
            </a:p>
          </p:txBody>
        </p:sp>
        <p:sp>
          <p:nvSpPr>
            <p:cNvPr id="13" name="Right Arrow 12">
              <a:extLst>
                <a:ext uri="{FF2B5EF4-FFF2-40B4-BE49-F238E27FC236}">
                  <a16:creationId xmlns:a16="http://schemas.microsoft.com/office/drawing/2014/main" id="{EE993817-821F-7049-91B0-AEA797E87E2D}"/>
                </a:ext>
              </a:extLst>
            </p:cNvPr>
            <p:cNvSpPr/>
            <p:nvPr/>
          </p:nvSpPr>
          <p:spPr>
            <a:xfrm>
              <a:off x="4134268" y="4317211"/>
              <a:ext cx="1554480" cy="482139"/>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picture containing text, screenshot&#10;&#10;Description automatically generated">
              <a:extLst>
                <a:ext uri="{FF2B5EF4-FFF2-40B4-BE49-F238E27FC236}">
                  <a16:creationId xmlns:a16="http://schemas.microsoft.com/office/drawing/2014/main" id="{33A8B2D4-7184-2445-B541-4ADAFF593C78}"/>
                </a:ext>
              </a:extLst>
            </p:cNvPr>
            <p:cNvPicPr>
              <a:picLocks noChangeAspect="1"/>
            </p:cNvPicPr>
            <p:nvPr/>
          </p:nvPicPr>
          <p:blipFill>
            <a:blip r:embed="rId3"/>
            <a:stretch>
              <a:fillRect/>
            </a:stretch>
          </p:blipFill>
          <p:spPr>
            <a:xfrm>
              <a:off x="328469" y="3894788"/>
              <a:ext cx="1198719" cy="1214702"/>
            </a:xfrm>
            <a:prstGeom prst="rect">
              <a:avLst/>
            </a:prstGeom>
          </p:spPr>
        </p:pic>
      </p:grpSp>
      <p:sp>
        <p:nvSpPr>
          <p:cNvPr id="27" name="Content Placeholder 26">
            <a:extLst>
              <a:ext uri="{FF2B5EF4-FFF2-40B4-BE49-F238E27FC236}">
                <a16:creationId xmlns:a16="http://schemas.microsoft.com/office/drawing/2014/main" id="{2621D50C-0064-1544-9F9C-00220217005C}"/>
              </a:ext>
            </a:extLst>
          </p:cNvPr>
          <p:cNvSpPr>
            <a:spLocks noGrp="1"/>
          </p:cNvSpPr>
          <p:nvPr>
            <p:ph idx="1"/>
          </p:nvPr>
        </p:nvSpPr>
        <p:spPr/>
        <p:txBody>
          <a:bodyPr>
            <a:normAutofit fontScale="85000" lnSpcReduction="20000"/>
          </a:bodyPr>
          <a:lstStyle/>
          <a:p>
            <a:endParaRPr lang="en-US"/>
          </a:p>
        </p:txBody>
      </p:sp>
    </p:spTree>
    <p:extLst>
      <p:ext uri="{BB962C8B-B14F-4D97-AF65-F5344CB8AC3E}">
        <p14:creationId xmlns:p14="http://schemas.microsoft.com/office/powerpoint/2010/main" val="165779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74EEF-788C-6B4B-86FD-E763B29AF90F}"/>
              </a:ext>
            </a:extLst>
          </p:cNvPr>
          <p:cNvSpPr>
            <a:spLocks noGrp="1"/>
          </p:cNvSpPr>
          <p:nvPr>
            <p:ph type="title"/>
          </p:nvPr>
        </p:nvSpPr>
        <p:spPr>
          <a:xfrm>
            <a:off x="199361" y="659178"/>
            <a:ext cx="3864314" cy="732154"/>
          </a:xfrm>
        </p:spPr>
        <p:txBody>
          <a:bodyPr>
            <a:noAutofit/>
          </a:bodyPr>
          <a:lstStyle/>
          <a:p>
            <a:r>
              <a:rPr lang="en-US" sz="2800" dirty="0"/>
              <a:t>No justification of induction overall</a:t>
            </a:r>
          </a:p>
        </p:txBody>
      </p:sp>
      <p:sp>
        <p:nvSpPr>
          <p:cNvPr id="6" name="Slide Number Placeholder 5">
            <a:extLst>
              <a:ext uri="{FF2B5EF4-FFF2-40B4-BE49-F238E27FC236}">
                <a16:creationId xmlns:a16="http://schemas.microsoft.com/office/drawing/2014/main" id="{09923AD5-C2B0-054B-95F7-DD8DDB465A93}"/>
              </a:ext>
            </a:extLst>
          </p:cNvPr>
          <p:cNvSpPr>
            <a:spLocks noGrp="1"/>
          </p:cNvSpPr>
          <p:nvPr>
            <p:ph type="sldNum" sz="quarter" idx="12"/>
          </p:nvPr>
        </p:nvSpPr>
        <p:spPr>
          <a:xfrm>
            <a:off x="8701072" y="6322860"/>
            <a:ext cx="759086" cy="365125"/>
          </a:xfrm>
        </p:spPr>
        <p:txBody>
          <a:bodyPr/>
          <a:lstStyle/>
          <a:p>
            <a:fld id="{BBF94379-36F8-5C44-8D19-058CB846FBBE}" type="slidenum">
              <a:rPr lang="en-US" smtClean="0"/>
              <a:t>17</a:t>
            </a:fld>
            <a:endParaRPr lang="en-US"/>
          </a:p>
        </p:txBody>
      </p:sp>
      <p:pic>
        <p:nvPicPr>
          <p:cNvPr id="3" name="Content Placeholder 22" descr="A no universal rules sign&#10;&#10;Description automatically generated">
            <a:extLst>
              <a:ext uri="{FF2B5EF4-FFF2-40B4-BE49-F238E27FC236}">
                <a16:creationId xmlns:a16="http://schemas.microsoft.com/office/drawing/2014/main" id="{BAFF64A9-6A69-8662-FEF0-F3E9B1447526}"/>
              </a:ext>
            </a:extLst>
          </p:cNvPr>
          <p:cNvPicPr>
            <a:picLocks noChangeAspect="1"/>
          </p:cNvPicPr>
          <p:nvPr/>
        </p:nvPicPr>
        <p:blipFill>
          <a:blip r:embed="rId2"/>
          <a:stretch>
            <a:fillRect/>
          </a:stretch>
        </p:blipFill>
        <p:spPr>
          <a:xfrm>
            <a:off x="192406" y="2027268"/>
            <a:ext cx="2864229" cy="3604274"/>
          </a:xfrm>
          <a:prstGeom prst="rect">
            <a:avLst/>
          </a:prstGeom>
        </p:spPr>
      </p:pic>
      <p:grpSp>
        <p:nvGrpSpPr>
          <p:cNvPr id="79" name="Group 78">
            <a:extLst>
              <a:ext uri="{FF2B5EF4-FFF2-40B4-BE49-F238E27FC236}">
                <a16:creationId xmlns:a16="http://schemas.microsoft.com/office/drawing/2014/main" id="{D720B7B6-6F33-659B-11CA-72C88057D8A9}"/>
              </a:ext>
            </a:extLst>
          </p:cNvPr>
          <p:cNvGrpSpPr/>
          <p:nvPr/>
        </p:nvGrpSpPr>
        <p:grpSpPr>
          <a:xfrm>
            <a:off x="3847051" y="21773"/>
            <a:ext cx="5233564" cy="6204856"/>
            <a:chOff x="3847051" y="21773"/>
            <a:chExt cx="5233564" cy="6204856"/>
          </a:xfrm>
        </p:grpSpPr>
        <p:grpSp>
          <p:nvGrpSpPr>
            <p:cNvPr id="77" name="Group 76">
              <a:extLst>
                <a:ext uri="{FF2B5EF4-FFF2-40B4-BE49-F238E27FC236}">
                  <a16:creationId xmlns:a16="http://schemas.microsoft.com/office/drawing/2014/main" id="{3B14BC28-C84C-52E6-C3C5-C7814183FFD3}"/>
                </a:ext>
              </a:extLst>
            </p:cNvPr>
            <p:cNvGrpSpPr/>
            <p:nvPr/>
          </p:nvGrpSpPr>
          <p:grpSpPr>
            <a:xfrm>
              <a:off x="4063675" y="21773"/>
              <a:ext cx="5016940" cy="1707805"/>
              <a:chOff x="4063675" y="21773"/>
              <a:chExt cx="5016940" cy="1707805"/>
            </a:xfrm>
          </p:grpSpPr>
          <p:sp>
            <p:nvSpPr>
              <p:cNvPr id="76" name="5-Point Star 75">
                <a:extLst>
                  <a:ext uri="{FF2B5EF4-FFF2-40B4-BE49-F238E27FC236}">
                    <a16:creationId xmlns:a16="http://schemas.microsoft.com/office/drawing/2014/main" id="{13F91B4A-C8A4-3224-D156-B9C6BD1C1E92}"/>
                  </a:ext>
                </a:extLst>
              </p:cNvPr>
              <p:cNvSpPr/>
              <p:nvPr/>
            </p:nvSpPr>
            <p:spPr>
              <a:xfrm>
                <a:off x="4063675" y="21773"/>
                <a:ext cx="1113338" cy="1137334"/>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2D83333-ED5A-3A0F-8156-3F82FBB3F597}"/>
                  </a:ext>
                </a:extLst>
              </p:cNvPr>
              <p:cNvSpPr txBox="1"/>
              <p:nvPr/>
            </p:nvSpPr>
            <p:spPr>
              <a:xfrm>
                <a:off x="4443301" y="283028"/>
                <a:ext cx="4637314" cy="1446550"/>
              </a:xfrm>
              <a:prstGeom prst="rect">
                <a:avLst/>
              </a:prstGeom>
              <a:noFill/>
            </p:spPr>
            <p:txBody>
              <a:bodyPr wrap="square" rtlCol="0">
                <a:spAutoFit/>
              </a:bodyPr>
              <a:lstStyle/>
              <a:p>
                <a:pPr algn="l"/>
                <a:r>
                  <a:rPr lang="en-US" sz="2000" dirty="0">
                    <a:latin typeface="Times New Roman" panose="02020603050405020304" pitchFamily="18" charset="0"/>
                    <a:cs typeface="Times New Roman" panose="02020603050405020304" pitchFamily="18" charset="0"/>
                  </a:rPr>
                  <a:t>Justification of</a:t>
                </a:r>
              </a:p>
              <a:p>
                <a:pPr algn="l"/>
                <a:r>
                  <a:rPr lang="en-US" sz="2800" dirty="0">
                    <a:latin typeface="Times New Roman" panose="02020603050405020304" pitchFamily="18" charset="0"/>
                    <a:cs typeface="Times New Roman" panose="02020603050405020304" pitchFamily="18" charset="0"/>
                  </a:rPr>
                  <a:t>individual inductive inferences</a:t>
                </a:r>
              </a:p>
              <a:p>
                <a:pPr algn="l"/>
                <a:r>
                  <a:rPr lang="en-US" sz="2000" dirty="0">
                    <a:latin typeface="Times New Roman" panose="02020603050405020304" pitchFamily="18" charset="0"/>
                    <a:cs typeface="Times New Roman" panose="02020603050405020304" pitchFamily="18" charset="0"/>
                  </a:rPr>
                  <a:t>by many individual facts distributed over the sciences.</a:t>
                </a:r>
              </a:p>
            </p:txBody>
          </p:sp>
        </p:grpSp>
        <p:pic>
          <p:nvPicPr>
            <p:cNvPr id="22" name="Content Placeholder 20" descr="A shelf of books on a wall&#10;&#10;Description automatically generated">
              <a:extLst>
                <a:ext uri="{FF2B5EF4-FFF2-40B4-BE49-F238E27FC236}">
                  <a16:creationId xmlns:a16="http://schemas.microsoft.com/office/drawing/2014/main" id="{4C96022D-0C48-2AB5-61ED-1CF04B1696E6}"/>
                </a:ext>
              </a:extLst>
            </p:cNvPr>
            <p:cNvPicPr>
              <a:picLocks noChangeAspect="1"/>
            </p:cNvPicPr>
            <p:nvPr/>
          </p:nvPicPr>
          <p:blipFill>
            <a:blip r:embed="rId3"/>
            <a:stretch>
              <a:fillRect/>
            </a:stretch>
          </p:blipFill>
          <p:spPr>
            <a:xfrm>
              <a:off x="3847051" y="2124303"/>
              <a:ext cx="5173173" cy="4102326"/>
            </a:xfrm>
            <a:prstGeom prst="rect">
              <a:avLst/>
            </a:prstGeom>
          </p:spPr>
        </p:pic>
      </p:grpSp>
      <p:sp>
        <p:nvSpPr>
          <p:cNvPr id="26" name="Content Placeholder 25">
            <a:extLst>
              <a:ext uri="{FF2B5EF4-FFF2-40B4-BE49-F238E27FC236}">
                <a16:creationId xmlns:a16="http://schemas.microsoft.com/office/drawing/2014/main" id="{ED1CB0D7-31A1-9D7E-9DAB-186CA9CE7948}"/>
              </a:ext>
            </a:extLst>
          </p:cNvPr>
          <p:cNvSpPr>
            <a:spLocks noGrp="1"/>
          </p:cNvSpPr>
          <p:nvPr>
            <p:ph idx="1"/>
          </p:nvPr>
        </p:nvSpPr>
        <p:spPr/>
        <p:txBody>
          <a:bodyPr>
            <a:normAutofit fontScale="85000" lnSpcReduction="20000"/>
          </a:bodyPr>
          <a:lstStyle/>
          <a:p>
            <a:endParaRPr lang="en-US"/>
          </a:p>
        </p:txBody>
      </p:sp>
      <p:grpSp>
        <p:nvGrpSpPr>
          <p:cNvPr id="78" name="Group 77">
            <a:extLst>
              <a:ext uri="{FF2B5EF4-FFF2-40B4-BE49-F238E27FC236}">
                <a16:creationId xmlns:a16="http://schemas.microsoft.com/office/drawing/2014/main" id="{E9E7EF63-F304-3BA3-0E84-64CC6D41B092}"/>
              </a:ext>
            </a:extLst>
          </p:cNvPr>
          <p:cNvGrpSpPr/>
          <p:nvPr/>
        </p:nvGrpSpPr>
        <p:grpSpPr>
          <a:xfrm>
            <a:off x="3945428" y="2082798"/>
            <a:ext cx="5043892" cy="4034973"/>
            <a:chOff x="3945428" y="2082798"/>
            <a:chExt cx="5043892" cy="4034973"/>
          </a:xfrm>
        </p:grpSpPr>
        <p:sp>
          <p:nvSpPr>
            <p:cNvPr id="32" name="5-Point Star 31">
              <a:extLst>
                <a:ext uri="{FF2B5EF4-FFF2-40B4-BE49-F238E27FC236}">
                  <a16:creationId xmlns:a16="http://schemas.microsoft.com/office/drawing/2014/main" id="{0ABE67A1-488A-57E2-F840-8EC7084AA192}"/>
                </a:ext>
              </a:extLst>
            </p:cNvPr>
            <p:cNvSpPr/>
            <p:nvPr/>
          </p:nvSpPr>
          <p:spPr>
            <a:xfrm>
              <a:off x="4170400" y="2264229"/>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5-Point Star 32">
              <a:extLst>
                <a:ext uri="{FF2B5EF4-FFF2-40B4-BE49-F238E27FC236}">
                  <a16:creationId xmlns:a16="http://schemas.microsoft.com/office/drawing/2014/main" id="{2DB9988E-967B-D30D-F09C-BF75F136846B}"/>
                </a:ext>
              </a:extLst>
            </p:cNvPr>
            <p:cNvSpPr/>
            <p:nvPr/>
          </p:nvSpPr>
          <p:spPr>
            <a:xfrm>
              <a:off x="4460685" y="2989943"/>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5-Point Star 33">
              <a:extLst>
                <a:ext uri="{FF2B5EF4-FFF2-40B4-BE49-F238E27FC236}">
                  <a16:creationId xmlns:a16="http://schemas.microsoft.com/office/drawing/2014/main" id="{62660CAF-A342-3C95-B47E-EE6C3D85F8D9}"/>
                </a:ext>
              </a:extLst>
            </p:cNvPr>
            <p:cNvSpPr/>
            <p:nvPr/>
          </p:nvSpPr>
          <p:spPr>
            <a:xfrm>
              <a:off x="5164628" y="2278743"/>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5-Point Star 34">
              <a:extLst>
                <a:ext uri="{FF2B5EF4-FFF2-40B4-BE49-F238E27FC236}">
                  <a16:creationId xmlns:a16="http://schemas.microsoft.com/office/drawing/2014/main" id="{A5B21CE8-4FC6-D857-3841-1535CAC67A15}"/>
                </a:ext>
              </a:extLst>
            </p:cNvPr>
            <p:cNvSpPr/>
            <p:nvPr/>
          </p:nvSpPr>
          <p:spPr>
            <a:xfrm>
              <a:off x="5302514" y="3018971"/>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5-Point Star 35">
              <a:extLst>
                <a:ext uri="{FF2B5EF4-FFF2-40B4-BE49-F238E27FC236}">
                  <a16:creationId xmlns:a16="http://schemas.microsoft.com/office/drawing/2014/main" id="{CD72283D-965C-B628-6E9B-E18D89B81866}"/>
                </a:ext>
              </a:extLst>
            </p:cNvPr>
            <p:cNvSpPr/>
            <p:nvPr/>
          </p:nvSpPr>
          <p:spPr>
            <a:xfrm>
              <a:off x="4264742" y="3751943"/>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5-Point Star 36">
              <a:extLst>
                <a:ext uri="{FF2B5EF4-FFF2-40B4-BE49-F238E27FC236}">
                  <a16:creationId xmlns:a16="http://schemas.microsoft.com/office/drawing/2014/main" id="{3379EBBC-0A61-F7CE-C125-40C0C47561E7}"/>
                </a:ext>
              </a:extLst>
            </p:cNvPr>
            <p:cNvSpPr/>
            <p:nvPr/>
          </p:nvSpPr>
          <p:spPr>
            <a:xfrm>
              <a:off x="5266228" y="3788228"/>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5-Point Star 37">
              <a:extLst>
                <a:ext uri="{FF2B5EF4-FFF2-40B4-BE49-F238E27FC236}">
                  <a16:creationId xmlns:a16="http://schemas.microsoft.com/office/drawing/2014/main" id="{C3C4BCB2-CA03-8909-50AE-D61E6A262C3C}"/>
                </a:ext>
              </a:extLst>
            </p:cNvPr>
            <p:cNvSpPr/>
            <p:nvPr/>
          </p:nvSpPr>
          <p:spPr>
            <a:xfrm>
              <a:off x="6412857" y="2315028"/>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5-Point Star 38">
              <a:extLst>
                <a:ext uri="{FF2B5EF4-FFF2-40B4-BE49-F238E27FC236}">
                  <a16:creationId xmlns:a16="http://schemas.microsoft.com/office/drawing/2014/main" id="{09A55D88-FCC7-6D2F-58CD-CC60EB99AB8D}"/>
                </a:ext>
              </a:extLst>
            </p:cNvPr>
            <p:cNvSpPr/>
            <p:nvPr/>
          </p:nvSpPr>
          <p:spPr>
            <a:xfrm>
              <a:off x="6137086" y="3077028"/>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5-Point Star 39">
              <a:extLst>
                <a:ext uri="{FF2B5EF4-FFF2-40B4-BE49-F238E27FC236}">
                  <a16:creationId xmlns:a16="http://schemas.microsoft.com/office/drawing/2014/main" id="{A32FC302-1551-A79B-200F-7461143B92A9}"/>
                </a:ext>
              </a:extLst>
            </p:cNvPr>
            <p:cNvSpPr/>
            <p:nvPr/>
          </p:nvSpPr>
          <p:spPr>
            <a:xfrm>
              <a:off x="5897600" y="3570513"/>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5-Point Star 40">
              <a:extLst>
                <a:ext uri="{FF2B5EF4-FFF2-40B4-BE49-F238E27FC236}">
                  <a16:creationId xmlns:a16="http://schemas.microsoft.com/office/drawing/2014/main" id="{9D3F3FA9-99B6-25FD-6BB7-4CD7F4048B5D}"/>
                </a:ext>
              </a:extLst>
            </p:cNvPr>
            <p:cNvSpPr/>
            <p:nvPr/>
          </p:nvSpPr>
          <p:spPr>
            <a:xfrm>
              <a:off x="6790229" y="3113312"/>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5-Point Star 41">
              <a:extLst>
                <a:ext uri="{FF2B5EF4-FFF2-40B4-BE49-F238E27FC236}">
                  <a16:creationId xmlns:a16="http://schemas.microsoft.com/office/drawing/2014/main" id="{83E55650-1FA3-6AAA-C0D5-E0CC7A2CC29F}"/>
                </a:ext>
              </a:extLst>
            </p:cNvPr>
            <p:cNvSpPr/>
            <p:nvPr/>
          </p:nvSpPr>
          <p:spPr>
            <a:xfrm>
              <a:off x="6514458" y="3846283"/>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5-Point Star 42">
              <a:extLst>
                <a:ext uri="{FF2B5EF4-FFF2-40B4-BE49-F238E27FC236}">
                  <a16:creationId xmlns:a16="http://schemas.microsoft.com/office/drawing/2014/main" id="{DAC21A68-A7A7-EB58-C322-2C5ABCB21128}"/>
                </a:ext>
              </a:extLst>
            </p:cNvPr>
            <p:cNvSpPr/>
            <p:nvPr/>
          </p:nvSpPr>
          <p:spPr>
            <a:xfrm>
              <a:off x="7160343" y="3708398"/>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5-Point Star 43">
              <a:extLst>
                <a:ext uri="{FF2B5EF4-FFF2-40B4-BE49-F238E27FC236}">
                  <a16:creationId xmlns:a16="http://schemas.microsoft.com/office/drawing/2014/main" id="{75DAC732-09E0-60CE-2378-3712AC44F27E}"/>
                </a:ext>
              </a:extLst>
            </p:cNvPr>
            <p:cNvSpPr/>
            <p:nvPr/>
          </p:nvSpPr>
          <p:spPr>
            <a:xfrm>
              <a:off x="7356286" y="3033484"/>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5-Point Star 44">
              <a:extLst>
                <a:ext uri="{FF2B5EF4-FFF2-40B4-BE49-F238E27FC236}">
                  <a16:creationId xmlns:a16="http://schemas.microsoft.com/office/drawing/2014/main" id="{FD483A7E-BEFB-3E82-516C-CA9FB6269BD4}"/>
                </a:ext>
              </a:extLst>
            </p:cNvPr>
            <p:cNvSpPr/>
            <p:nvPr/>
          </p:nvSpPr>
          <p:spPr>
            <a:xfrm>
              <a:off x="7015201" y="2336798"/>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5-Point Star 45">
              <a:extLst>
                <a:ext uri="{FF2B5EF4-FFF2-40B4-BE49-F238E27FC236}">
                  <a16:creationId xmlns:a16="http://schemas.microsoft.com/office/drawing/2014/main" id="{4552ECD8-4CED-9FD7-7E4F-7FC8845170AB}"/>
                </a:ext>
              </a:extLst>
            </p:cNvPr>
            <p:cNvSpPr/>
            <p:nvPr/>
          </p:nvSpPr>
          <p:spPr>
            <a:xfrm>
              <a:off x="7595772" y="2111827"/>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5-Point Star 46">
              <a:extLst>
                <a:ext uri="{FF2B5EF4-FFF2-40B4-BE49-F238E27FC236}">
                  <a16:creationId xmlns:a16="http://schemas.microsoft.com/office/drawing/2014/main" id="{34D16318-F83F-11F2-11BE-35A42AB9873E}"/>
                </a:ext>
              </a:extLst>
            </p:cNvPr>
            <p:cNvSpPr/>
            <p:nvPr/>
          </p:nvSpPr>
          <p:spPr>
            <a:xfrm>
              <a:off x="8045715" y="2256970"/>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5-Point Star 47">
              <a:extLst>
                <a:ext uri="{FF2B5EF4-FFF2-40B4-BE49-F238E27FC236}">
                  <a16:creationId xmlns:a16="http://schemas.microsoft.com/office/drawing/2014/main" id="{46846DA7-E868-D33F-1B89-D44BEDC5BBFC}"/>
                </a:ext>
              </a:extLst>
            </p:cNvPr>
            <p:cNvSpPr/>
            <p:nvPr/>
          </p:nvSpPr>
          <p:spPr>
            <a:xfrm>
              <a:off x="8031200" y="3040742"/>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5-Point Star 48">
              <a:extLst>
                <a:ext uri="{FF2B5EF4-FFF2-40B4-BE49-F238E27FC236}">
                  <a16:creationId xmlns:a16="http://schemas.microsoft.com/office/drawing/2014/main" id="{92A82BE8-2B50-AAA6-B83C-F004AE6B1BDE}"/>
                </a:ext>
              </a:extLst>
            </p:cNvPr>
            <p:cNvSpPr/>
            <p:nvPr/>
          </p:nvSpPr>
          <p:spPr>
            <a:xfrm>
              <a:off x="7762686" y="3294742"/>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5-Point Star 49">
              <a:extLst>
                <a:ext uri="{FF2B5EF4-FFF2-40B4-BE49-F238E27FC236}">
                  <a16:creationId xmlns:a16="http://schemas.microsoft.com/office/drawing/2014/main" id="{67B3D976-F405-17F2-1CE9-1141F3F23B2E}"/>
                </a:ext>
              </a:extLst>
            </p:cNvPr>
            <p:cNvSpPr/>
            <p:nvPr/>
          </p:nvSpPr>
          <p:spPr>
            <a:xfrm>
              <a:off x="7566743" y="3795484"/>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5-Point Star 50">
              <a:extLst>
                <a:ext uri="{FF2B5EF4-FFF2-40B4-BE49-F238E27FC236}">
                  <a16:creationId xmlns:a16="http://schemas.microsoft.com/office/drawing/2014/main" id="{0EEECA34-2A3C-B020-5B09-B47CBF485EC9}"/>
                </a:ext>
              </a:extLst>
            </p:cNvPr>
            <p:cNvSpPr/>
            <p:nvPr/>
          </p:nvSpPr>
          <p:spPr>
            <a:xfrm>
              <a:off x="6855543" y="4158341"/>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5-Point Star 51">
              <a:extLst>
                <a:ext uri="{FF2B5EF4-FFF2-40B4-BE49-F238E27FC236}">
                  <a16:creationId xmlns:a16="http://schemas.microsoft.com/office/drawing/2014/main" id="{3100EF9D-E255-BB64-111E-E16A3DB4C77D}"/>
                </a:ext>
              </a:extLst>
            </p:cNvPr>
            <p:cNvSpPr/>
            <p:nvPr/>
          </p:nvSpPr>
          <p:spPr>
            <a:xfrm>
              <a:off x="5745201" y="4085770"/>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5-Point Star 52">
              <a:extLst>
                <a:ext uri="{FF2B5EF4-FFF2-40B4-BE49-F238E27FC236}">
                  <a16:creationId xmlns:a16="http://schemas.microsoft.com/office/drawing/2014/main" id="{2A1AD790-493A-D354-222F-F81FF0EADF90}"/>
                </a:ext>
              </a:extLst>
            </p:cNvPr>
            <p:cNvSpPr/>
            <p:nvPr/>
          </p:nvSpPr>
          <p:spPr>
            <a:xfrm>
              <a:off x="4707430" y="4093028"/>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5-Point Star 53">
              <a:extLst>
                <a:ext uri="{FF2B5EF4-FFF2-40B4-BE49-F238E27FC236}">
                  <a16:creationId xmlns:a16="http://schemas.microsoft.com/office/drawing/2014/main" id="{CE1E63E8-9ED8-4EE6-749E-E58357123DE5}"/>
                </a:ext>
              </a:extLst>
            </p:cNvPr>
            <p:cNvSpPr/>
            <p:nvPr/>
          </p:nvSpPr>
          <p:spPr>
            <a:xfrm>
              <a:off x="4155887" y="4571999"/>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5-Point Star 54">
              <a:extLst>
                <a:ext uri="{FF2B5EF4-FFF2-40B4-BE49-F238E27FC236}">
                  <a16:creationId xmlns:a16="http://schemas.microsoft.com/office/drawing/2014/main" id="{9E24DEF2-7BEF-EDF9-5A54-66BD49C60300}"/>
                </a:ext>
              </a:extLst>
            </p:cNvPr>
            <p:cNvSpPr/>
            <p:nvPr/>
          </p:nvSpPr>
          <p:spPr>
            <a:xfrm>
              <a:off x="4620344" y="4862285"/>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5-Point Star 55">
              <a:extLst>
                <a:ext uri="{FF2B5EF4-FFF2-40B4-BE49-F238E27FC236}">
                  <a16:creationId xmlns:a16="http://schemas.microsoft.com/office/drawing/2014/main" id="{807C8B1E-5AC8-44BB-2C65-41B6D53ACB1B}"/>
                </a:ext>
              </a:extLst>
            </p:cNvPr>
            <p:cNvSpPr/>
            <p:nvPr/>
          </p:nvSpPr>
          <p:spPr>
            <a:xfrm>
              <a:off x="5266229" y="4971142"/>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5-Point Star 56">
              <a:extLst>
                <a:ext uri="{FF2B5EF4-FFF2-40B4-BE49-F238E27FC236}">
                  <a16:creationId xmlns:a16="http://schemas.microsoft.com/office/drawing/2014/main" id="{552F0488-7823-B935-2C48-53332F0075B0}"/>
                </a:ext>
              </a:extLst>
            </p:cNvPr>
            <p:cNvSpPr/>
            <p:nvPr/>
          </p:nvSpPr>
          <p:spPr>
            <a:xfrm>
              <a:off x="6245944" y="4680856"/>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5-Point Star 57">
              <a:extLst>
                <a:ext uri="{FF2B5EF4-FFF2-40B4-BE49-F238E27FC236}">
                  <a16:creationId xmlns:a16="http://schemas.microsoft.com/office/drawing/2014/main" id="{1BB48E54-DF74-3564-04CF-6495A4A73AEB}"/>
                </a:ext>
              </a:extLst>
            </p:cNvPr>
            <p:cNvSpPr/>
            <p:nvPr/>
          </p:nvSpPr>
          <p:spPr>
            <a:xfrm>
              <a:off x="6833772" y="4644570"/>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5-Point Star 58">
              <a:extLst>
                <a:ext uri="{FF2B5EF4-FFF2-40B4-BE49-F238E27FC236}">
                  <a16:creationId xmlns:a16="http://schemas.microsoft.com/office/drawing/2014/main" id="{9A85460D-676C-D878-E3A6-3F76098CD2F9}"/>
                </a:ext>
              </a:extLst>
            </p:cNvPr>
            <p:cNvSpPr/>
            <p:nvPr/>
          </p:nvSpPr>
          <p:spPr>
            <a:xfrm>
              <a:off x="7203886" y="4992913"/>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5-Point Star 59">
              <a:extLst>
                <a:ext uri="{FF2B5EF4-FFF2-40B4-BE49-F238E27FC236}">
                  <a16:creationId xmlns:a16="http://schemas.microsoft.com/office/drawing/2014/main" id="{428F7DF3-E05C-B55E-0C45-63D2BADEF085}"/>
                </a:ext>
              </a:extLst>
            </p:cNvPr>
            <p:cNvSpPr/>
            <p:nvPr/>
          </p:nvSpPr>
          <p:spPr>
            <a:xfrm>
              <a:off x="7798972" y="4608285"/>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5-Point Star 60">
              <a:extLst>
                <a:ext uri="{FF2B5EF4-FFF2-40B4-BE49-F238E27FC236}">
                  <a16:creationId xmlns:a16="http://schemas.microsoft.com/office/drawing/2014/main" id="{D15ECFBB-6743-3349-D098-BE5C53815419}"/>
                </a:ext>
              </a:extLst>
            </p:cNvPr>
            <p:cNvSpPr/>
            <p:nvPr/>
          </p:nvSpPr>
          <p:spPr>
            <a:xfrm>
              <a:off x="7857029" y="5007428"/>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5-Point Star 61">
              <a:extLst>
                <a:ext uri="{FF2B5EF4-FFF2-40B4-BE49-F238E27FC236}">
                  <a16:creationId xmlns:a16="http://schemas.microsoft.com/office/drawing/2014/main" id="{0D8C17DA-B15E-22EA-D3FD-2BB9E30D0F01}"/>
                </a:ext>
              </a:extLst>
            </p:cNvPr>
            <p:cNvSpPr/>
            <p:nvPr/>
          </p:nvSpPr>
          <p:spPr>
            <a:xfrm>
              <a:off x="8234400" y="5500914"/>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5-Point Star 62">
              <a:extLst>
                <a:ext uri="{FF2B5EF4-FFF2-40B4-BE49-F238E27FC236}">
                  <a16:creationId xmlns:a16="http://schemas.microsoft.com/office/drawing/2014/main" id="{C842CBC5-D0C4-9E96-8846-26A84A0302D4}"/>
                </a:ext>
              </a:extLst>
            </p:cNvPr>
            <p:cNvSpPr/>
            <p:nvPr/>
          </p:nvSpPr>
          <p:spPr>
            <a:xfrm>
              <a:off x="7828000" y="5682342"/>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5-Point Star 63">
              <a:extLst>
                <a:ext uri="{FF2B5EF4-FFF2-40B4-BE49-F238E27FC236}">
                  <a16:creationId xmlns:a16="http://schemas.microsoft.com/office/drawing/2014/main" id="{5F7407F9-CB35-5F15-9DBA-F943ED01CEE9}"/>
                </a:ext>
              </a:extLst>
            </p:cNvPr>
            <p:cNvSpPr/>
            <p:nvPr/>
          </p:nvSpPr>
          <p:spPr>
            <a:xfrm>
              <a:off x="7160342" y="5413828"/>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5-Point Star 64">
              <a:extLst>
                <a:ext uri="{FF2B5EF4-FFF2-40B4-BE49-F238E27FC236}">
                  <a16:creationId xmlns:a16="http://schemas.microsoft.com/office/drawing/2014/main" id="{E7B17A7E-B076-BFF0-798B-7FCB9EEA0893}"/>
                </a:ext>
              </a:extLst>
            </p:cNvPr>
            <p:cNvSpPr/>
            <p:nvPr/>
          </p:nvSpPr>
          <p:spPr>
            <a:xfrm>
              <a:off x="6557999" y="5617028"/>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5-Point Star 65">
              <a:extLst>
                <a:ext uri="{FF2B5EF4-FFF2-40B4-BE49-F238E27FC236}">
                  <a16:creationId xmlns:a16="http://schemas.microsoft.com/office/drawing/2014/main" id="{DE26015E-E4FF-4026-A8CE-99ECEBE9445E}"/>
                </a:ext>
              </a:extLst>
            </p:cNvPr>
            <p:cNvSpPr/>
            <p:nvPr/>
          </p:nvSpPr>
          <p:spPr>
            <a:xfrm>
              <a:off x="5745199" y="5558971"/>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5-Point Star 66">
              <a:extLst>
                <a:ext uri="{FF2B5EF4-FFF2-40B4-BE49-F238E27FC236}">
                  <a16:creationId xmlns:a16="http://schemas.microsoft.com/office/drawing/2014/main" id="{316EFB70-38B7-B807-7EC9-4C33B31C2A0D}"/>
                </a:ext>
              </a:extLst>
            </p:cNvPr>
            <p:cNvSpPr/>
            <p:nvPr/>
          </p:nvSpPr>
          <p:spPr>
            <a:xfrm>
              <a:off x="4881599" y="5566229"/>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5-Point Star 67">
              <a:extLst>
                <a:ext uri="{FF2B5EF4-FFF2-40B4-BE49-F238E27FC236}">
                  <a16:creationId xmlns:a16="http://schemas.microsoft.com/office/drawing/2014/main" id="{B2D8EFB1-9B26-FEE1-17A5-6AD4154C43D6}"/>
                </a:ext>
              </a:extLst>
            </p:cNvPr>
            <p:cNvSpPr/>
            <p:nvPr/>
          </p:nvSpPr>
          <p:spPr>
            <a:xfrm>
              <a:off x="4380856" y="5675086"/>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5-Point Star 68">
              <a:extLst>
                <a:ext uri="{FF2B5EF4-FFF2-40B4-BE49-F238E27FC236}">
                  <a16:creationId xmlns:a16="http://schemas.microsoft.com/office/drawing/2014/main" id="{64B20D2E-8660-942C-8ED5-8360D8F076F7}"/>
                </a:ext>
              </a:extLst>
            </p:cNvPr>
            <p:cNvSpPr/>
            <p:nvPr/>
          </p:nvSpPr>
          <p:spPr>
            <a:xfrm>
              <a:off x="3945428" y="5058229"/>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5-Point Star 69">
              <a:extLst>
                <a:ext uri="{FF2B5EF4-FFF2-40B4-BE49-F238E27FC236}">
                  <a16:creationId xmlns:a16="http://schemas.microsoft.com/office/drawing/2014/main" id="{D2A5D5F7-AC22-D55F-4058-D4C936737DE7}"/>
                </a:ext>
              </a:extLst>
            </p:cNvPr>
            <p:cNvSpPr/>
            <p:nvPr/>
          </p:nvSpPr>
          <p:spPr>
            <a:xfrm>
              <a:off x="8142164" y="3860798"/>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5-Point Star 70">
              <a:extLst>
                <a:ext uri="{FF2B5EF4-FFF2-40B4-BE49-F238E27FC236}">
                  <a16:creationId xmlns:a16="http://schemas.microsoft.com/office/drawing/2014/main" id="{2BC76F3E-7EE8-C050-6A79-59D5D00CA2B2}"/>
                </a:ext>
              </a:extLst>
            </p:cNvPr>
            <p:cNvSpPr/>
            <p:nvPr/>
          </p:nvSpPr>
          <p:spPr>
            <a:xfrm>
              <a:off x="8563078" y="4056741"/>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5-Point Star 71">
              <a:extLst>
                <a:ext uri="{FF2B5EF4-FFF2-40B4-BE49-F238E27FC236}">
                  <a16:creationId xmlns:a16="http://schemas.microsoft.com/office/drawing/2014/main" id="{43139634-5E7D-13F2-CD44-658823695064}"/>
                </a:ext>
              </a:extLst>
            </p:cNvPr>
            <p:cNvSpPr/>
            <p:nvPr/>
          </p:nvSpPr>
          <p:spPr>
            <a:xfrm>
              <a:off x="8548564" y="2336798"/>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5-Point Star 72">
              <a:extLst>
                <a:ext uri="{FF2B5EF4-FFF2-40B4-BE49-F238E27FC236}">
                  <a16:creationId xmlns:a16="http://schemas.microsoft.com/office/drawing/2014/main" id="{310064DB-3A03-FAEE-1464-F6FA2357912B}"/>
                </a:ext>
              </a:extLst>
            </p:cNvPr>
            <p:cNvSpPr/>
            <p:nvPr/>
          </p:nvSpPr>
          <p:spPr>
            <a:xfrm>
              <a:off x="8512278" y="3040741"/>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5-Point Star 73">
              <a:extLst>
                <a:ext uri="{FF2B5EF4-FFF2-40B4-BE49-F238E27FC236}">
                  <a16:creationId xmlns:a16="http://schemas.microsoft.com/office/drawing/2014/main" id="{DD6E694E-DCE8-ACB5-F743-237B6851AC41}"/>
                </a:ext>
              </a:extLst>
            </p:cNvPr>
            <p:cNvSpPr/>
            <p:nvPr/>
          </p:nvSpPr>
          <p:spPr>
            <a:xfrm>
              <a:off x="5638450" y="2082798"/>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5-Point Star 74">
              <a:extLst>
                <a:ext uri="{FF2B5EF4-FFF2-40B4-BE49-F238E27FC236}">
                  <a16:creationId xmlns:a16="http://schemas.microsoft.com/office/drawing/2014/main" id="{8AA842FA-E156-B548-3F79-37F2F45260CF}"/>
                </a:ext>
              </a:extLst>
            </p:cNvPr>
            <p:cNvSpPr/>
            <p:nvPr/>
          </p:nvSpPr>
          <p:spPr>
            <a:xfrm>
              <a:off x="4687764" y="2111827"/>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5469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dissolve">
                                      <p:cBhvr>
                                        <p:cTn id="15" dur="2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3" descr="A picture containing text, book&#10;&#10;Description automatically generated">
            <a:extLst>
              <a:ext uri="{FF2B5EF4-FFF2-40B4-BE49-F238E27FC236}">
                <a16:creationId xmlns:a16="http://schemas.microsoft.com/office/drawing/2014/main" id="{9C7732AC-F1CD-094A-90C8-7FC47F3428E8}"/>
              </a:ext>
            </a:extLst>
          </p:cNvPr>
          <p:cNvPicPr>
            <a:picLocks noChangeAspect="1"/>
          </p:cNvPicPr>
          <p:nvPr/>
        </p:nvPicPr>
        <p:blipFill>
          <a:blip r:embed="rId2"/>
          <a:stretch>
            <a:fillRect/>
          </a:stretch>
        </p:blipFill>
        <p:spPr>
          <a:xfrm>
            <a:off x="712541" y="1576747"/>
            <a:ext cx="3260942" cy="4688490"/>
          </a:xfrm>
          <a:prstGeom prst="rect">
            <a:avLst/>
          </a:prstGeom>
        </p:spPr>
      </p:pic>
      <p:sp>
        <p:nvSpPr>
          <p:cNvPr id="2" name="Title 1">
            <a:extLst>
              <a:ext uri="{FF2B5EF4-FFF2-40B4-BE49-F238E27FC236}">
                <a16:creationId xmlns:a16="http://schemas.microsoft.com/office/drawing/2014/main" id="{ED2D12C7-F0B4-B344-940E-9622C61B02D8}"/>
              </a:ext>
            </a:extLst>
          </p:cNvPr>
          <p:cNvSpPr>
            <a:spLocks noGrp="1"/>
          </p:cNvSpPr>
          <p:nvPr>
            <p:ph type="title"/>
          </p:nvPr>
        </p:nvSpPr>
        <p:spPr>
          <a:xfrm>
            <a:off x="238128" y="226686"/>
            <a:ext cx="6738397" cy="732154"/>
          </a:xfrm>
        </p:spPr>
        <p:txBody>
          <a:bodyPr>
            <a:noAutofit/>
          </a:bodyPr>
          <a:lstStyle/>
          <a:p>
            <a:r>
              <a:rPr lang="en-US" sz="9600" dirty="0"/>
              <a:t>Yes, But …</a:t>
            </a:r>
          </a:p>
        </p:txBody>
      </p:sp>
      <p:sp>
        <p:nvSpPr>
          <p:cNvPr id="5" name="Footer Placeholder 4">
            <a:extLst>
              <a:ext uri="{FF2B5EF4-FFF2-40B4-BE49-F238E27FC236}">
                <a16:creationId xmlns:a16="http://schemas.microsoft.com/office/drawing/2014/main" id="{C736446E-A50F-C545-B1B0-12C4F25491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6B9004-CA5F-3143-ACBA-B717F3AA3BEA}"/>
              </a:ext>
            </a:extLst>
          </p:cNvPr>
          <p:cNvSpPr>
            <a:spLocks noGrp="1"/>
          </p:cNvSpPr>
          <p:nvPr>
            <p:ph type="sldNum" sz="quarter" idx="12"/>
          </p:nvPr>
        </p:nvSpPr>
        <p:spPr/>
        <p:txBody>
          <a:bodyPr/>
          <a:lstStyle/>
          <a:p>
            <a:fld id="{BBF94379-36F8-5C44-8D19-058CB846FBBE}" type="slidenum">
              <a:rPr lang="en-US" smtClean="0"/>
              <a:t>18</a:t>
            </a:fld>
            <a:endParaRPr lang="en-US"/>
          </a:p>
        </p:txBody>
      </p:sp>
      <p:grpSp>
        <p:nvGrpSpPr>
          <p:cNvPr id="4" name="Group 3">
            <a:extLst>
              <a:ext uri="{FF2B5EF4-FFF2-40B4-BE49-F238E27FC236}">
                <a16:creationId xmlns:a16="http://schemas.microsoft.com/office/drawing/2014/main" id="{87865519-A5FD-7145-AF14-AEB881684AEC}"/>
              </a:ext>
            </a:extLst>
          </p:cNvPr>
          <p:cNvGrpSpPr/>
          <p:nvPr/>
        </p:nvGrpSpPr>
        <p:grpSpPr>
          <a:xfrm>
            <a:off x="4288971" y="1625600"/>
            <a:ext cx="4441373" cy="3048000"/>
            <a:chOff x="4288971" y="1625600"/>
            <a:chExt cx="4441373" cy="3048000"/>
          </a:xfrm>
        </p:grpSpPr>
        <p:sp>
          <p:nvSpPr>
            <p:cNvPr id="3" name="Rounded Rectangular Callout 2">
              <a:extLst>
                <a:ext uri="{FF2B5EF4-FFF2-40B4-BE49-F238E27FC236}">
                  <a16:creationId xmlns:a16="http://schemas.microsoft.com/office/drawing/2014/main" id="{A58D9581-A73E-A148-8B08-E327056EA07A}"/>
                </a:ext>
              </a:extLst>
            </p:cNvPr>
            <p:cNvSpPr/>
            <p:nvPr/>
          </p:nvSpPr>
          <p:spPr>
            <a:xfrm>
              <a:off x="4288971" y="1625600"/>
              <a:ext cx="4296229" cy="3048000"/>
            </a:xfrm>
            <a:prstGeom prst="wedgeRoundRectCallout">
              <a:avLst>
                <a:gd name="adj1" fmla="val -95495"/>
                <a:gd name="adj2" fmla="val 24405"/>
                <a:gd name="adj3" fmla="val 16667"/>
              </a:avLst>
            </a:pr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E694603-8943-3B4D-A25D-A3AD90977B43}"/>
                </a:ext>
              </a:extLst>
            </p:cNvPr>
            <p:cNvSpPr txBox="1"/>
            <p:nvPr/>
          </p:nvSpPr>
          <p:spPr>
            <a:xfrm>
              <a:off x="4738795" y="1758895"/>
              <a:ext cx="3991549" cy="2554545"/>
            </a:xfrm>
            <a:prstGeom prst="rect">
              <a:avLst/>
            </a:prstGeom>
            <a:noFill/>
          </p:spPr>
          <p:txBody>
            <a:bodyPr wrap="square" rtlCol="0">
              <a:spAutoFit/>
            </a:bodyPr>
            <a:lstStyle/>
            <a:p>
              <a:pPr algn="l"/>
              <a:r>
                <a:rPr lang="en-US" sz="4000" dirty="0">
                  <a:latin typeface="Times New Roman" panose="02020603050405020304" pitchFamily="18" charset="0"/>
                  <a:cs typeface="Times New Roman" panose="02020603050405020304" pitchFamily="18" charset="0"/>
                </a:rPr>
                <a:t>… Isn’t there an analogous problem for the material theory?</a:t>
              </a:r>
            </a:p>
          </p:txBody>
        </p:sp>
      </p:grpSp>
      <p:sp>
        <p:nvSpPr>
          <p:cNvPr id="17" name="Content Placeholder 16">
            <a:extLst>
              <a:ext uri="{FF2B5EF4-FFF2-40B4-BE49-F238E27FC236}">
                <a16:creationId xmlns:a16="http://schemas.microsoft.com/office/drawing/2014/main" id="{67592F74-E907-064E-816B-976EB2870E49}"/>
              </a:ext>
            </a:extLst>
          </p:cNvPr>
          <p:cNvSpPr>
            <a:spLocks noGrp="1"/>
          </p:cNvSpPr>
          <p:nvPr>
            <p:ph idx="1"/>
          </p:nvPr>
        </p:nvSpPr>
        <p:spPr/>
        <p:txBody>
          <a:bodyPr>
            <a:normAutofit fontScale="85000" lnSpcReduction="20000"/>
          </a:bodyPr>
          <a:lstStyle/>
          <a:p>
            <a:endParaRPr lang="en-US"/>
          </a:p>
        </p:txBody>
      </p:sp>
    </p:spTree>
    <p:extLst>
      <p:ext uri="{BB962C8B-B14F-4D97-AF65-F5344CB8AC3E}">
        <p14:creationId xmlns:p14="http://schemas.microsoft.com/office/powerpoint/2010/main" val="3778805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3" descr="A picture containing text, book&#10;&#10;Description automatically generated">
            <a:extLst>
              <a:ext uri="{FF2B5EF4-FFF2-40B4-BE49-F238E27FC236}">
                <a16:creationId xmlns:a16="http://schemas.microsoft.com/office/drawing/2014/main" id="{9C7732AC-F1CD-094A-90C8-7FC47F3428E8}"/>
              </a:ext>
            </a:extLst>
          </p:cNvPr>
          <p:cNvPicPr>
            <a:picLocks noChangeAspect="1"/>
          </p:cNvPicPr>
          <p:nvPr/>
        </p:nvPicPr>
        <p:blipFill>
          <a:blip r:embed="rId2"/>
          <a:stretch>
            <a:fillRect/>
          </a:stretch>
        </p:blipFill>
        <p:spPr>
          <a:xfrm>
            <a:off x="712541" y="1576747"/>
            <a:ext cx="3260942" cy="4688490"/>
          </a:xfrm>
          <a:prstGeom prst="rect">
            <a:avLst/>
          </a:prstGeom>
        </p:spPr>
      </p:pic>
      <p:sp>
        <p:nvSpPr>
          <p:cNvPr id="2" name="Title 1">
            <a:extLst>
              <a:ext uri="{FF2B5EF4-FFF2-40B4-BE49-F238E27FC236}">
                <a16:creationId xmlns:a16="http://schemas.microsoft.com/office/drawing/2014/main" id="{ED2D12C7-F0B4-B344-940E-9622C61B02D8}"/>
              </a:ext>
            </a:extLst>
          </p:cNvPr>
          <p:cNvSpPr>
            <a:spLocks noGrp="1"/>
          </p:cNvSpPr>
          <p:nvPr>
            <p:ph type="title"/>
          </p:nvPr>
        </p:nvSpPr>
        <p:spPr>
          <a:xfrm>
            <a:off x="238128" y="226686"/>
            <a:ext cx="6738397" cy="732154"/>
          </a:xfrm>
        </p:spPr>
        <p:txBody>
          <a:bodyPr>
            <a:noAutofit/>
          </a:bodyPr>
          <a:lstStyle/>
          <a:p>
            <a:r>
              <a:rPr lang="en-US" sz="9600" dirty="0"/>
              <a:t>Yes, But …</a:t>
            </a:r>
          </a:p>
        </p:txBody>
      </p:sp>
      <p:sp>
        <p:nvSpPr>
          <p:cNvPr id="5" name="Footer Placeholder 4">
            <a:extLst>
              <a:ext uri="{FF2B5EF4-FFF2-40B4-BE49-F238E27FC236}">
                <a16:creationId xmlns:a16="http://schemas.microsoft.com/office/drawing/2014/main" id="{C736446E-A50F-C545-B1B0-12C4F25491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6B9004-CA5F-3143-ACBA-B717F3AA3BEA}"/>
              </a:ext>
            </a:extLst>
          </p:cNvPr>
          <p:cNvSpPr>
            <a:spLocks noGrp="1"/>
          </p:cNvSpPr>
          <p:nvPr>
            <p:ph type="sldNum" sz="quarter" idx="12"/>
          </p:nvPr>
        </p:nvSpPr>
        <p:spPr/>
        <p:txBody>
          <a:bodyPr/>
          <a:lstStyle/>
          <a:p>
            <a:fld id="{BBF94379-36F8-5C44-8D19-058CB846FBBE}" type="slidenum">
              <a:rPr lang="en-US" smtClean="0"/>
              <a:t>19</a:t>
            </a:fld>
            <a:endParaRPr lang="en-US"/>
          </a:p>
        </p:txBody>
      </p:sp>
      <p:sp>
        <p:nvSpPr>
          <p:cNvPr id="17" name="Content Placeholder 16">
            <a:extLst>
              <a:ext uri="{FF2B5EF4-FFF2-40B4-BE49-F238E27FC236}">
                <a16:creationId xmlns:a16="http://schemas.microsoft.com/office/drawing/2014/main" id="{67592F74-E907-064E-816B-976EB2870E49}"/>
              </a:ext>
            </a:extLst>
          </p:cNvPr>
          <p:cNvSpPr>
            <a:spLocks noGrp="1"/>
          </p:cNvSpPr>
          <p:nvPr>
            <p:ph idx="1"/>
          </p:nvPr>
        </p:nvSpPr>
        <p:spPr/>
        <p:txBody>
          <a:bodyPr>
            <a:normAutofit fontScale="85000" lnSpcReduction="20000"/>
          </a:bodyPr>
          <a:lstStyle/>
          <a:p>
            <a:endParaRPr lang="en-US"/>
          </a:p>
        </p:txBody>
      </p:sp>
      <p:grpSp>
        <p:nvGrpSpPr>
          <p:cNvPr id="27" name="Group 26">
            <a:extLst>
              <a:ext uri="{FF2B5EF4-FFF2-40B4-BE49-F238E27FC236}">
                <a16:creationId xmlns:a16="http://schemas.microsoft.com/office/drawing/2014/main" id="{84F2D7F0-5757-0BA3-FBEB-C33EB5627D47}"/>
              </a:ext>
            </a:extLst>
          </p:cNvPr>
          <p:cNvGrpSpPr/>
          <p:nvPr/>
        </p:nvGrpSpPr>
        <p:grpSpPr>
          <a:xfrm>
            <a:off x="4190495" y="683723"/>
            <a:ext cx="4704398" cy="6025914"/>
            <a:chOff x="4190495" y="683723"/>
            <a:chExt cx="4704398" cy="6025914"/>
          </a:xfrm>
        </p:grpSpPr>
        <p:sp>
          <p:nvSpPr>
            <p:cNvPr id="26" name="Freeform 25">
              <a:extLst>
                <a:ext uri="{FF2B5EF4-FFF2-40B4-BE49-F238E27FC236}">
                  <a16:creationId xmlns:a16="http://schemas.microsoft.com/office/drawing/2014/main" id="{AEFD947F-7D59-DFEF-84C4-845E68A28483}"/>
                </a:ext>
              </a:extLst>
            </p:cNvPr>
            <p:cNvSpPr/>
            <p:nvPr/>
          </p:nvSpPr>
          <p:spPr>
            <a:xfrm>
              <a:off x="4190495" y="1150570"/>
              <a:ext cx="4704398" cy="5559067"/>
            </a:xfrm>
            <a:custGeom>
              <a:avLst/>
              <a:gdLst>
                <a:gd name="connsiteX0" fmla="*/ 230114 w 4584112"/>
                <a:gd name="connsiteY0" fmla="*/ 0 h 5559067"/>
                <a:gd name="connsiteX1" fmla="*/ 4584112 w 4584112"/>
                <a:gd name="connsiteY1" fmla="*/ 90834 h 5559067"/>
                <a:gd name="connsiteX2" fmla="*/ 4366109 w 4584112"/>
                <a:gd name="connsiteY2" fmla="*/ 5559067 h 5559067"/>
                <a:gd name="connsiteX3" fmla="*/ 4299497 w 4584112"/>
                <a:gd name="connsiteY3" fmla="*/ 5474288 h 5559067"/>
                <a:gd name="connsiteX4" fmla="*/ 0 w 4584112"/>
                <a:gd name="connsiteY4" fmla="*/ 5468233 h 5559067"/>
                <a:gd name="connsiteX5" fmla="*/ 230114 w 4584112"/>
                <a:gd name="connsiteY5" fmla="*/ 0 h 555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84112" h="5559067">
                  <a:moveTo>
                    <a:pt x="230114" y="0"/>
                  </a:moveTo>
                  <a:lnTo>
                    <a:pt x="4584112" y="90834"/>
                  </a:lnTo>
                  <a:lnTo>
                    <a:pt x="4366109" y="5559067"/>
                  </a:lnTo>
                  <a:lnTo>
                    <a:pt x="4299497" y="5474288"/>
                  </a:lnTo>
                  <a:lnTo>
                    <a:pt x="0" y="5468233"/>
                  </a:lnTo>
                  <a:lnTo>
                    <a:pt x="230114"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E9990F8-385E-AA96-7B93-378CF4E0ABD3}"/>
                </a:ext>
              </a:extLst>
            </p:cNvPr>
            <p:cNvSpPr txBox="1">
              <a:spLocks/>
            </p:cNvSpPr>
            <p:nvPr/>
          </p:nvSpPr>
          <p:spPr>
            <a:xfrm>
              <a:off x="4572000" y="683723"/>
              <a:ext cx="4213454" cy="19948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Times New Roman" panose="02020603050405020304" pitchFamily="18" charset="0"/>
                  <a:ea typeface="+mj-ea"/>
                  <a:cs typeface="+mj-cs"/>
                </a:defRPr>
              </a:lvl1pPr>
            </a:lstStyle>
            <a:p>
              <a:r>
                <a:rPr lang="en-US" sz="3200" dirty="0"/>
                <a:t>Inductive support for warranting facts?</a:t>
              </a:r>
            </a:p>
          </p:txBody>
        </p:sp>
      </p:grpSp>
      <p:grpSp>
        <p:nvGrpSpPr>
          <p:cNvPr id="8" name="Group 7">
            <a:extLst>
              <a:ext uri="{FF2B5EF4-FFF2-40B4-BE49-F238E27FC236}">
                <a16:creationId xmlns:a16="http://schemas.microsoft.com/office/drawing/2014/main" id="{5AF2DF45-FBAB-3518-158C-2984C5EED4B1}"/>
              </a:ext>
            </a:extLst>
          </p:cNvPr>
          <p:cNvGrpSpPr/>
          <p:nvPr/>
        </p:nvGrpSpPr>
        <p:grpSpPr>
          <a:xfrm>
            <a:off x="4726284" y="2142279"/>
            <a:ext cx="4509302" cy="882269"/>
            <a:chOff x="4774035" y="2293670"/>
            <a:chExt cx="4509302" cy="882269"/>
          </a:xfrm>
        </p:grpSpPr>
        <p:sp>
          <p:nvSpPr>
            <p:cNvPr id="9" name="TextBox 8">
              <a:extLst>
                <a:ext uri="{FF2B5EF4-FFF2-40B4-BE49-F238E27FC236}">
                  <a16:creationId xmlns:a16="http://schemas.microsoft.com/office/drawing/2014/main" id="{D602EF3E-9525-8291-F799-84D2C19A1BD0}"/>
                </a:ext>
              </a:extLst>
            </p:cNvPr>
            <p:cNvSpPr txBox="1"/>
            <p:nvPr/>
          </p:nvSpPr>
          <p:spPr>
            <a:xfrm>
              <a:off x="4774035" y="2745052"/>
              <a:ext cx="4509302" cy="430887"/>
            </a:xfrm>
            <a:prstGeom prst="rect">
              <a:avLst/>
            </a:prstGeom>
            <a:noFill/>
          </p:spPr>
          <p:txBody>
            <a:bodyPr wrap="square" rtlCol="0">
              <a:spAutoFit/>
            </a:bodyPr>
            <a:lstStyle/>
            <a:p>
              <a:pPr algn="l"/>
              <a:r>
                <a:rPr lang="en-US" sz="2200" dirty="0">
                  <a:latin typeface="Times New Roman" panose="02020603050405020304" pitchFamily="18" charset="0"/>
                  <a:cs typeface="Times New Roman" panose="02020603050405020304" pitchFamily="18" charset="0"/>
                </a:rPr>
                <a:t>More inductive inferences/support.</a:t>
              </a:r>
            </a:p>
          </p:txBody>
        </p:sp>
        <p:sp>
          <p:nvSpPr>
            <p:cNvPr id="10" name="Down Arrow 9">
              <a:extLst>
                <a:ext uri="{FF2B5EF4-FFF2-40B4-BE49-F238E27FC236}">
                  <a16:creationId xmlns:a16="http://schemas.microsoft.com/office/drawing/2014/main" id="{F6D777ED-C852-946E-0E6A-8A4B79646BA4}"/>
                </a:ext>
              </a:extLst>
            </p:cNvPr>
            <p:cNvSpPr/>
            <p:nvPr/>
          </p:nvSpPr>
          <p:spPr>
            <a:xfrm>
              <a:off x="5012627" y="2293670"/>
              <a:ext cx="418011" cy="505098"/>
            </a:xfrm>
            <a:prstGeom prst="down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6C23C970-10F9-15B3-2A6C-2612BB53CF11}"/>
              </a:ext>
            </a:extLst>
          </p:cNvPr>
          <p:cNvGrpSpPr/>
          <p:nvPr/>
        </p:nvGrpSpPr>
        <p:grpSpPr>
          <a:xfrm>
            <a:off x="4726284" y="3032568"/>
            <a:ext cx="2523448" cy="800220"/>
            <a:chOff x="4774035" y="3183959"/>
            <a:chExt cx="2523448" cy="800220"/>
          </a:xfrm>
        </p:grpSpPr>
        <p:sp>
          <p:nvSpPr>
            <p:cNvPr id="13" name="TextBox 12">
              <a:extLst>
                <a:ext uri="{FF2B5EF4-FFF2-40B4-BE49-F238E27FC236}">
                  <a16:creationId xmlns:a16="http://schemas.microsoft.com/office/drawing/2014/main" id="{261D4336-A0AF-7137-D2B7-9449C77656BB}"/>
                </a:ext>
              </a:extLst>
            </p:cNvPr>
            <p:cNvSpPr txBox="1"/>
            <p:nvPr/>
          </p:nvSpPr>
          <p:spPr>
            <a:xfrm>
              <a:off x="4774035" y="3584069"/>
              <a:ext cx="2523448" cy="400110"/>
            </a:xfrm>
            <a:prstGeom prst="rect">
              <a:avLst/>
            </a:prstGeom>
            <a:noFill/>
          </p:spPr>
          <p:txBody>
            <a:bodyPr wrap="none" rtlCol="0">
              <a:spAutoFit/>
            </a:bodyPr>
            <a:lstStyle/>
            <a:p>
              <a:pPr algn="l"/>
              <a:r>
                <a:rPr lang="en-US" sz="2000" dirty="0">
                  <a:latin typeface="Times New Roman" panose="02020603050405020304" pitchFamily="18" charset="0"/>
                  <a:cs typeface="Times New Roman" panose="02020603050405020304" pitchFamily="18" charset="0"/>
                </a:rPr>
                <a:t>More warranting facts.</a:t>
              </a:r>
            </a:p>
          </p:txBody>
        </p:sp>
        <p:sp>
          <p:nvSpPr>
            <p:cNvPr id="14" name="Down Arrow 13">
              <a:extLst>
                <a:ext uri="{FF2B5EF4-FFF2-40B4-BE49-F238E27FC236}">
                  <a16:creationId xmlns:a16="http://schemas.microsoft.com/office/drawing/2014/main" id="{BC1B1128-B785-4F83-CFB4-6087C998A89C}"/>
                </a:ext>
              </a:extLst>
            </p:cNvPr>
            <p:cNvSpPr/>
            <p:nvPr/>
          </p:nvSpPr>
          <p:spPr>
            <a:xfrm>
              <a:off x="5012627" y="3183959"/>
              <a:ext cx="418011" cy="400110"/>
            </a:xfrm>
            <a:prstGeom prst="down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C5B12445-19FC-0E3C-9F02-566FD415BFF6}"/>
              </a:ext>
            </a:extLst>
          </p:cNvPr>
          <p:cNvGrpSpPr/>
          <p:nvPr/>
        </p:nvGrpSpPr>
        <p:grpSpPr>
          <a:xfrm>
            <a:off x="4776447" y="3874809"/>
            <a:ext cx="3422732" cy="2666871"/>
            <a:chOff x="4824198" y="4026200"/>
            <a:chExt cx="3422732" cy="2666871"/>
          </a:xfrm>
        </p:grpSpPr>
        <p:sp>
          <p:nvSpPr>
            <p:cNvPr id="18" name="TextBox 17">
              <a:extLst>
                <a:ext uri="{FF2B5EF4-FFF2-40B4-BE49-F238E27FC236}">
                  <a16:creationId xmlns:a16="http://schemas.microsoft.com/office/drawing/2014/main" id="{937082FF-69CE-D0A0-9387-EA312A669849}"/>
                </a:ext>
              </a:extLst>
            </p:cNvPr>
            <p:cNvSpPr txBox="1"/>
            <p:nvPr/>
          </p:nvSpPr>
          <p:spPr>
            <a:xfrm>
              <a:off x="4824198" y="4333319"/>
              <a:ext cx="3422732"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More inductive inferences/support.</a:t>
              </a:r>
            </a:p>
          </p:txBody>
        </p:sp>
        <p:sp>
          <p:nvSpPr>
            <p:cNvPr id="19" name="Down Arrow 18">
              <a:extLst>
                <a:ext uri="{FF2B5EF4-FFF2-40B4-BE49-F238E27FC236}">
                  <a16:creationId xmlns:a16="http://schemas.microsoft.com/office/drawing/2014/main" id="{08B24ADF-4AD6-AA12-9C13-28C75B2EDC75}"/>
                </a:ext>
              </a:extLst>
            </p:cNvPr>
            <p:cNvSpPr/>
            <p:nvPr/>
          </p:nvSpPr>
          <p:spPr>
            <a:xfrm>
              <a:off x="5053167" y="4026200"/>
              <a:ext cx="336931" cy="322502"/>
            </a:xfrm>
            <a:prstGeom prst="down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A7181C8-DDE0-37A9-F7C9-D0623A8B557B}"/>
                </a:ext>
              </a:extLst>
            </p:cNvPr>
            <p:cNvSpPr txBox="1"/>
            <p:nvPr/>
          </p:nvSpPr>
          <p:spPr>
            <a:xfrm>
              <a:off x="4824198" y="5068492"/>
              <a:ext cx="2064989" cy="338554"/>
            </a:xfrm>
            <a:prstGeom prst="rect">
              <a:avLst/>
            </a:prstGeom>
            <a:noFill/>
          </p:spPr>
          <p:txBody>
            <a:bodyPr wrap="none" rtlCol="0">
              <a:spAutoFit/>
            </a:bodyPr>
            <a:lstStyle/>
            <a:p>
              <a:pPr algn="l"/>
              <a:r>
                <a:rPr lang="en-US" sz="1600" dirty="0">
                  <a:latin typeface="Times New Roman" panose="02020603050405020304" pitchFamily="18" charset="0"/>
                  <a:cs typeface="Times New Roman" panose="02020603050405020304" pitchFamily="18" charset="0"/>
                </a:rPr>
                <a:t>More warranting facts.</a:t>
              </a:r>
            </a:p>
          </p:txBody>
        </p:sp>
        <p:sp>
          <p:nvSpPr>
            <p:cNvPr id="21" name="Down Arrow 20">
              <a:extLst>
                <a:ext uri="{FF2B5EF4-FFF2-40B4-BE49-F238E27FC236}">
                  <a16:creationId xmlns:a16="http://schemas.microsoft.com/office/drawing/2014/main" id="{F8A99F3B-87D3-1F5F-1E46-4C491E3C5B50}"/>
                </a:ext>
              </a:extLst>
            </p:cNvPr>
            <p:cNvSpPr/>
            <p:nvPr/>
          </p:nvSpPr>
          <p:spPr>
            <a:xfrm>
              <a:off x="5065594" y="4749723"/>
              <a:ext cx="312077" cy="298713"/>
            </a:xfrm>
            <a:prstGeom prst="down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80D9936-D2C3-9FDB-F6EA-783A32D3AC6F}"/>
                </a:ext>
              </a:extLst>
            </p:cNvPr>
            <p:cNvSpPr txBox="1"/>
            <p:nvPr/>
          </p:nvSpPr>
          <p:spPr>
            <a:xfrm>
              <a:off x="4824198" y="5802352"/>
              <a:ext cx="2704587" cy="307777"/>
            </a:xfrm>
            <a:prstGeom prst="rect">
              <a:avLst/>
            </a:prstGeom>
            <a:noFill/>
          </p:spPr>
          <p:txBody>
            <a:bodyPr wrap="none" rtlCol="0">
              <a:spAutoFit/>
            </a:bodyPr>
            <a:lstStyle/>
            <a:p>
              <a:pPr algn="l"/>
              <a:r>
                <a:rPr lang="en-US" sz="1400" dirty="0">
                  <a:latin typeface="Times New Roman" panose="02020603050405020304" pitchFamily="18" charset="0"/>
                  <a:cs typeface="Times New Roman" panose="02020603050405020304" pitchFamily="18" charset="0"/>
                </a:rPr>
                <a:t>More inductive inferences/support.</a:t>
              </a:r>
            </a:p>
          </p:txBody>
        </p:sp>
        <p:sp>
          <p:nvSpPr>
            <p:cNvPr id="23" name="Down Arrow 22">
              <a:extLst>
                <a:ext uri="{FF2B5EF4-FFF2-40B4-BE49-F238E27FC236}">
                  <a16:creationId xmlns:a16="http://schemas.microsoft.com/office/drawing/2014/main" id="{0FABBADD-0F39-BF2F-3281-0998206281AC}"/>
                </a:ext>
              </a:extLst>
            </p:cNvPr>
            <p:cNvSpPr/>
            <p:nvPr/>
          </p:nvSpPr>
          <p:spPr>
            <a:xfrm>
              <a:off x="5065594" y="5419270"/>
              <a:ext cx="312077" cy="298712"/>
            </a:xfrm>
            <a:prstGeom prst="down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own Arrow 23">
              <a:extLst>
                <a:ext uri="{FF2B5EF4-FFF2-40B4-BE49-F238E27FC236}">
                  <a16:creationId xmlns:a16="http://schemas.microsoft.com/office/drawing/2014/main" id="{283B2D3F-2077-9E4D-E56F-F54FB9B072D4}"/>
                </a:ext>
              </a:extLst>
            </p:cNvPr>
            <p:cNvSpPr/>
            <p:nvPr/>
          </p:nvSpPr>
          <p:spPr>
            <a:xfrm>
              <a:off x="5065594" y="6148137"/>
              <a:ext cx="312077" cy="298712"/>
            </a:xfrm>
            <a:prstGeom prst="down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2836AFD0-62AB-07C8-6DE9-733D59AAE1D4}"/>
                </a:ext>
              </a:extLst>
            </p:cNvPr>
            <p:cNvSpPr txBox="1"/>
            <p:nvPr/>
          </p:nvSpPr>
          <p:spPr>
            <a:xfrm>
              <a:off x="4938957" y="6231406"/>
              <a:ext cx="492443" cy="461665"/>
            </a:xfrm>
            <a:prstGeom prst="rect">
              <a:avLst/>
            </a:prstGeom>
            <a:noFill/>
          </p:spPr>
          <p:txBody>
            <a:bodyPr wrap="none" rtlCol="0">
              <a:spAutoFit/>
            </a:bodyPr>
            <a:lstStyle/>
            <a:p>
              <a:pPr algn="l"/>
              <a:r>
                <a:rPr lang="en-US" sz="2400" dirty="0">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2841270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Content Placeholder 29" descr="Red megaphone">
            <a:extLst>
              <a:ext uri="{FF2B5EF4-FFF2-40B4-BE49-F238E27FC236}">
                <a16:creationId xmlns:a16="http://schemas.microsoft.com/office/drawing/2014/main" id="{D3CEBE73-FE7B-AE4B-A5D5-6FC90F11CFAF}"/>
              </a:ext>
            </a:extLst>
          </p:cNvPr>
          <p:cNvPicPr>
            <a:picLocks noChangeAspect="1"/>
          </p:cNvPicPr>
          <p:nvPr/>
        </p:nvPicPr>
        <p:blipFill>
          <a:blip r:embed="rId2"/>
          <a:stretch>
            <a:fillRect/>
          </a:stretch>
        </p:blipFill>
        <p:spPr>
          <a:xfrm flipH="1">
            <a:off x="5860144" y="-94343"/>
            <a:ext cx="1785257" cy="1785257"/>
          </a:xfrm>
          <a:prstGeom prst="rect">
            <a:avLst/>
          </a:prstGeom>
        </p:spPr>
      </p:pic>
      <p:pic>
        <p:nvPicPr>
          <p:cNvPr id="31" name="Content Placeholder 29" descr="Red megaphone">
            <a:extLst>
              <a:ext uri="{FF2B5EF4-FFF2-40B4-BE49-F238E27FC236}">
                <a16:creationId xmlns:a16="http://schemas.microsoft.com/office/drawing/2014/main" id="{AAD10248-F51B-F944-B2ED-CC12482B099C}"/>
              </a:ext>
            </a:extLst>
          </p:cNvPr>
          <p:cNvPicPr>
            <a:picLocks noChangeAspect="1"/>
          </p:cNvPicPr>
          <p:nvPr/>
        </p:nvPicPr>
        <p:blipFill>
          <a:blip r:embed="rId2"/>
          <a:stretch>
            <a:fillRect/>
          </a:stretch>
        </p:blipFill>
        <p:spPr>
          <a:xfrm>
            <a:off x="587828" y="-123371"/>
            <a:ext cx="1785257" cy="1785257"/>
          </a:xfrm>
          <a:prstGeom prst="rect">
            <a:avLst/>
          </a:prstGeom>
        </p:spPr>
      </p:pic>
      <p:sp>
        <p:nvSpPr>
          <p:cNvPr id="17" name="Freeform 16">
            <a:extLst>
              <a:ext uri="{FF2B5EF4-FFF2-40B4-BE49-F238E27FC236}">
                <a16:creationId xmlns:a16="http://schemas.microsoft.com/office/drawing/2014/main" id="{B8197499-9EC5-4941-BD6D-08DC92D2A185}"/>
              </a:ext>
            </a:extLst>
          </p:cNvPr>
          <p:cNvSpPr/>
          <p:nvPr/>
        </p:nvSpPr>
        <p:spPr>
          <a:xfrm>
            <a:off x="798287" y="1415143"/>
            <a:ext cx="7808684" cy="1175657"/>
          </a:xfrm>
          <a:custGeom>
            <a:avLst/>
            <a:gdLst>
              <a:gd name="connsiteX0" fmla="*/ 274320 w 6924502"/>
              <a:gd name="connsiteY0" fmla="*/ 0 h 548640"/>
              <a:gd name="connsiteX1" fmla="*/ 6841374 w 6924502"/>
              <a:gd name="connsiteY1" fmla="*/ 108066 h 548640"/>
              <a:gd name="connsiteX2" fmla="*/ 6924502 w 6924502"/>
              <a:gd name="connsiteY2" fmla="*/ 523702 h 548640"/>
              <a:gd name="connsiteX3" fmla="*/ 0 w 6924502"/>
              <a:gd name="connsiteY3" fmla="*/ 548640 h 548640"/>
              <a:gd name="connsiteX4" fmla="*/ 274320 w 6924502"/>
              <a:gd name="connsiteY4" fmla="*/ 0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4502" h="548640">
                <a:moveTo>
                  <a:pt x="274320" y="0"/>
                </a:moveTo>
                <a:lnTo>
                  <a:pt x="6841374" y="108066"/>
                </a:lnTo>
                <a:lnTo>
                  <a:pt x="6924502" y="523702"/>
                </a:lnTo>
                <a:lnTo>
                  <a:pt x="0" y="548640"/>
                </a:lnTo>
                <a:lnTo>
                  <a:pt x="274320"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0C1DE106-0582-1F4F-BDB1-C61B7EF44294}"/>
              </a:ext>
            </a:extLst>
          </p:cNvPr>
          <p:cNvSpPr>
            <a:spLocks noGrp="1"/>
          </p:cNvSpPr>
          <p:nvPr>
            <p:ph type="title"/>
          </p:nvPr>
        </p:nvSpPr>
        <p:spPr>
          <a:xfrm>
            <a:off x="2641921" y="349851"/>
            <a:ext cx="4611717" cy="732154"/>
          </a:xfrm>
        </p:spPr>
        <p:txBody>
          <a:bodyPr/>
          <a:lstStyle/>
          <a:p>
            <a:r>
              <a:rPr lang="en-US" dirty="0"/>
              <a:t>Main Claims</a:t>
            </a:r>
          </a:p>
        </p:txBody>
      </p:sp>
      <p:sp>
        <p:nvSpPr>
          <p:cNvPr id="4" name="TextBox 3">
            <a:extLst>
              <a:ext uri="{FF2B5EF4-FFF2-40B4-BE49-F238E27FC236}">
                <a16:creationId xmlns:a16="http://schemas.microsoft.com/office/drawing/2014/main" id="{7AB3BAF4-9D70-7E4E-8FAC-E101C3F76B7F}"/>
              </a:ext>
            </a:extLst>
          </p:cNvPr>
          <p:cNvSpPr txBox="1"/>
          <p:nvPr/>
        </p:nvSpPr>
        <p:spPr>
          <a:xfrm>
            <a:off x="2670950" y="1517306"/>
            <a:ext cx="2641279" cy="1200329"/>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Justify universal rules of inductive inference?</a:t>
            </a:r>
          </a:p>
        </p:txBody>
      </p:sp>
      <p:sp>
        <p:nvSpPr>
          <p:cNvPr id="7" name="TextBox 6">
            <a:extLst>
              <a:ext uri="{FF2B5EF4-FFF2-40B4-BE49-F238E27FC236}">
                <a16:creationId xmlns:a16="http://schemas.microsoft.com/office/drawing/2014/main" id="{AB22389E-5FEF-1B4D-A676-42489D85A610}"/>
              </a:ext>
            </a:extLst>
          </p:cNvPr>
          <p:cNvSpPr txBox="1"/>
          <p:nvPr/>
        </p:nvSpPr>
        <p:spPr>
          <a:xfrm>
            <a:off x="710188" y="1527796"/>
            <a:ext cx="1745673" cy="830997"/>
          </a:xfrm>
          <a:prstGeom prst="rect">
            <a:avLst/>
          </a:prstGeom>
          <a:noFill/>
        </p:spPr>
        <p:txBody>
          <a:bodyPr wrap="square" rtlCol="0">
            <a:spAutoFit/>
          </a:bodyPr>
          <a:lstStyle/>
          <a:p>
            <a:pPr algn="r"/>
            <a:r>
              <a:rPr lang="en-US" sz="2400" i="1" dirty="0">
                <a:latin typeface="Times New Roman" panose="02020603050405020304" pitchFamily="18" charset="0"/>
                <a:cs typeface="Times New Roman" panose="02020603050405020304" pitchFamily="18" charset="0"/>
              </a:rPr>
              <a:t>The problem of induction.</a:t>
            </a:r>
          </a:p>
        </p:txBody>
      </p:sp>
      <p:sp>
        <p:nvSpPr>
          <p:cNvPr id="9" name="TextBox 8">
            <a:extLst>
              <a:ext uri="{FF2B5EF4-FFF2-40B4-BE49-F238E27FC236}">
                <a16:creationId xmlns:a16="http://schemas.microsoft.com/office/drawing/2014/main" id="{EC98583E-C69A-0344-8908-8069D8D4EFB9}"/>
              </a:ext>
            </a:extLst>
          </p:cNvPr>
          <p:cNvSpPr txBox="1"/>
          <p:nvPr/>
        </p:nvSpPr>
        <p:spPr>
          <a:xfrm>
            <a:off x="6250138" y="1433245"/>
            <a:ext cx="2599040" cy="1138773"/>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Circularity or</a:t>
            </a:r>
            <a:r>
              <a:rPr lang="en-US" sz="24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(Popper’s version)</a:t>
            </a:r>
          </a:p>
          <a:p>
            <a:r>
              <a:rPr lang="en-US" sz="2400" dirty="0">
                <a:latin typeface="Times New Roman" panose="02020603050405020304" pitchFamily="18" charset="0"/>
                <a:cs typeface="Times New Roman" panose="02020603050405020304" pitchFamily="18" charset="0"/>
              </a:rPr>
              <a:t>an infinite regress.</a:t>
            </a:r>
          </a:p>
        </p:txBody>
      </p:sp>
      <p:sp>
        <p:nvSpPr>
          <p:cNvPr id="10" name="Right Arrow 9">
            <a:extLst>
              <a:ext uri="{FF2B5EF4-FFF2-40B4-BE49-F238E27FC236}">
                <a16:creationId xmlns:a16="http://schemas.microsoft.com/office/drawing/2014/main" id="{472333DD-3545-E44B-8AE3-12C23FEF41BF}"/>
              </a:ext>
            </a:extLst>
          </p:cNvPr>
          <p:cNvSpPr/>
          <p:nvPr/>
        </p:nvSpPr>
        <p:spPr>
          <a:xfrm>
            <a:off x="5632252" y="1913750"/>
            <a:ext cx="473825" cy="282032"/>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20" name="Group 19">
            <a:extLst>
              <a:ext uri="{FF2B5EF4-FFF2-40B4-BE49-F238E27FC236}">
                <a16:creationId xmlns:a16="http://schemas.microsoft.com/office/drawing/2014/main" id="{58E7E5AD-1054-9A45-A9C7-D98D1BEF38FE}"/>
              </a:ext>
            </a:extLst>
          </p:cNvPr>
          <p:cNvGrpSpPr/>
          <p:nvPr/>
        </p:nvGrpSpPr>
        <p:grpSpPr>
          <a:xfrm>
            <a:off x="-1" y="2975041"/>
            <a:ext cx="8766631" cy="1263130"/>
            <a:chOff x="-1" y="2975041"/>
            <a:chExt cx="8766631" cy="1263130"/>
          </a:xfrm>
        </p:grpSpPr>
        <p:sp>
          <p:nvSpPr>
            <p:cNvPr id="18" name="Freeform 17">
              <a:extLst>
                <a:ext uri="{FF2B5EF4-FFF2-40B4-BE49-F238E27FC236}">
                  <a16:creationId xmlns:a16="http://schemas.microsoft.com/office/drawing/2014/main" id="{374551D4-F6D2-2146-882D-813D0A5B34C6}"/>
                </a:ext>
              </a:extLst>
            </p:cNvPr>
            <p:cNvSpPr/>
            <p:nvPr/>
          </p:nvSpPr>
          <p:spPr>
            <a:xfrm flipV="1">
              <a:off x="491702" y="2975041"/>
              <a:ext cx="7920777" cy="1263130"/>
            </a:xfrm>
            <a:custGeom>
              <a:avLst/>
              <a:gdLst>
                <a:gd name="connsiteX0" fmla="*/ 274320 w 6924502"/>
                <a:gd name="connsiteY0" fmla="*/ 0 h 548640"/>
                <a:gd name="connsiteX1" fmla="*/ 6841374 w 6924502"/>
                <a:gd name="connsiteY1" fmla="*/ 108066 h 548640"/>
                <a:gd name="connsiteX2" fmla="*/ 6924502 w 6924502"/>
                <a:gd name="connsiteY2" fmla="*/ 523702 h 548640"/>
                <a:gd name="connsiteX3" fmla="*/ 0 w 6924502"/>
                <a:gd name="connsiteY3" fmla="*/ 548640 h 548640"/>
                <a:gd name="connsiteX4" fmla="*/ 274320 w 6924502"/>
                <a:gd name="connsiteY4" fmla="*/ 0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4502" h="548640">
                  <a:moveTo>
                    <a:pt x="274320" y="0"/>
                  </a:moveTo>
                  <a:lnTo>
                    <a:pt x="6841374" y="108066"/>
                  </a:lnTo>
                  <a:lnTo>
                    <a:pt x="6924502" y="523702"/>
                  </a:lnTo>
                  <a:lnTo>
                    <a:pt x="0" y="548640"/>
                  </a:lnTo>
                  <a:lnTo>
                    <a:pt x="274320" y="0"/>
                  </a:lnTo>
                  <a:close/>
                </a:path>
              </a:pathLst>
            </a:custGeom>
            <a:solidFill>
              <a:srgbClr val="DCF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F8350C6-95F3-3D4C-89B4-DB2F5498DF9D}"/>
                </a:ext>
              </a:extLst>
            </p:cNvPr>
            <p:cNvSpPr txBox="1"/>
            <p:nvPr/>
          </p:nvSpPr>
          <p:spPr>
            <a:xfrm>
              <a:off x="2641921" y="2975862"/>
              <a:ext cx="2779165" cy="830997"/>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No universal rules of inductive inference.</a:t>
              </a:r>
            </a:p>
          </p:txBody>
        </p:sp>
        <p:sp>
          <p:nvSpPr>
            <p:cNvPr id="8" name="TextBox 7">
              <a:extLst>
                <a:ext uri="{FF2B5EF4-FFF2-40B4-BE49-F238E27FC236}">
                  <a16:creationId xmlns:a16="http://schemas.microsoft.com/office/drawing/2014/main" id="{026FDC2E-E3D8-C644-B267-232B21AFFBBF}"/>
                </a:ext>
              </a:extLst>
            </p:cNvPr>
            <p:cNvSpPr txBox="1"/>
            <p:nvPr/>
          </p:nvSpPr>
          <p:spPr>
            <a:xfrm>
              <a:off x="-1" y="2994043"/>
              <a:ext cx="2455861" cy="1200329"/>
            </a:xfrm>
            <a:prstGeom prst="rect">
              <a:avLst/>
            </a:prstGeom>
            <a:noFill/>
          </p:spPr>
          <p:txBody>
            <a:bodyPr wrap="square" rtlCol="0">
              <a:spAutoFit/>
            </a:bodyPr>
            <a:lstStyle/>
            <a:p>
              <a:pPr algn="r"/>
              <a:r>
                <a:rPr lang="en-US" sz="2400" i="1" dirty="0">
                  <a:latin typeface="Times New Roman" panose="02020603050405020304" pitchFamily="18" charset="0"/>
                  <a:cs typeface="Times New Roman" panose="02020603050405020304" pitchFamily="18" charset="0"/>
                </a:rPr>
                <a:t>The material theory of induction</a:t>
              </a:r>
            </a:p>
          </p:txBody>
        </p:sp>
        <p:sp>
          <p:nvSpPr>
            <p:cNvPr id="11" name="TextBox 10">
              <a:extLst>
                <a:ext uri="{FF2B5EF4-FFF2-40B4-BE49-F238E27FC236}">
                  <a16:creationId xmlns:a16="http://schemas.microsoft.com/office/drawing/2014/main" id="{30F1ECD3-AE44-2E4C-9205-FE1C20959387}"/>
                </a:ext>
              </a:extLst>
            </p:cNvPr>
            <p:cNvSpPr txBox="1"/>
            <p:nvPr/>
          </p:nvSpPr>
          <p:spPr>
            <a:xfrm>
              <a:off x="6250138" y="2994043"/>
              <a:ext cx="2516492" cy="1200329"/>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The problem of induction cannot be set up.</a:t>
              </a:r>
            </a:p>
          </p:txBody>
        </p:sp>
        <p:sp>
          <p:nvSpPr>
            <p:cNvPr id="12" name="Right Arrow 11">
              <a:extLst>
                <a:ext uri="{FF2B5EF4-FFF2-40B4-BE49-F238E27FC236}">
                  <a16:creationId xmlns:a16="http://schemas.microsoft.com/office/drawing/2014/main" id="{B26381B9-255B-3E45-913C-040875AF6D74}"/>
                </a:ext>
              </a:extLst>
            </p:cNvPr>
            <p:cNvSpPr/>
            <p:nvPr/>
          </p:nvSpPr>
          <p:spPr>
            <a:xfrm>
              <a:off x="5574195" y="3176192"/>
              <a:ext cx="473825" cy="282032"/>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21" name="Group 20">
            <a:extLst>
              <a:ext uri="{FF2B5EF4-FFF2-40B4-BE49-F238E27FC236}">
                <a16:creationId xmlns:a16="http://schemas.microsoft.com/office/drawing/2014/main" id="{77B32BAD-87F1-494A-A36A-CA19783BA142}"/>
              </a:ext>
            </a:extLst>
          </p:cNvPr>
          <p:cNvGrpSpPr/>
          <p:nvPr/>
        </p:nvGrpSpPr>
        <p:grpSpPr>
          <a:xfrm>
            <a:off x="433646" y="5008720"/>
            <a:ext cx="8504141" cy="1147008"/>
            <a:chOff x="419132" y="4566034"/>
            <a:chExt cx="8504141" cy="1147008"/>
          </a:xfrm>
        </p:grpSpPr>
        <p:sp>
          <p:nvSpPr>
            <p:cNvPr id="19" name="Freeform 18">
              <a:extLst>
                <a:ext uri="{FF2B5EF4-FFF2-40B4-BE49-F238E27FC236}">
                  <a16:creationId xmlns:a16="http://schemas.microsoft.com/office/drawing/2014/main" id="{99065D3F-998B-AF47-8A6E-F581A08B4063}"/>
                </a:ext>
              </a:extLst>
            </p:cNvPr>
            <p:cNvSpPr/>
            <p:nvPr/>
          </p:nvSpPr>
          <p:spPr>
            <a:xfrm>
              <a:off x="725715" y="4613250"/>
              <a:ext cx="7641771" cy="1025549"/>
            </a:xfrm>
            <a:custGeom>
              <a:avLst/>
              <a:gdLst>
                <a:gd name="connsiteX0" fmla="*/ 274320 w 6924502"/>
                <a:gd name="connsiteY0" fmla="*/ 0 h 548640"/>
                <a:gd name="connsiteX1" fmla="*/ 6841374 w 6924502"/>
                <a:gd name="connsiteY1" fmla="*/ 108066 h 548640"/>
                <a:gd name="connsiteX2" fmla="*/ 6924502 w 6924502"/>
                <a:gd name="connsiteY2" fmla="*/ 523702 h 548640"/>
                <a:gd name="connsiteX3" fmla="*/ 0 w 6924502"/>
                <a:gd name="connsiteY3" fmla="*/ 548640 h 548640"/>
                <a:gd name="connsiteX4" fmla="*/ 274320 w 6924502"/>
                <a:gd name="connsiteY4" fmla="*/ 0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4502" h="548640">
                  <a:moveTo>
                    <a:pt x="274320" y="0"/>
                  </a:moveTo>
                  <a:lnTo>
                    <a:pt x="6841374" y="108066"/>
                  </a:lnTo>
                  <a:lnTo>
                    <a:pt x="6924502" y="523702"/>
                  </a:lnTo>
                  <a:lnTo>
                    <a:pt x="0" y="548640"/>
                  </a:lnTo>
                  <a:lnTo>
                    <a:pt x="274320" y="0"/>
                  </a:lnTo>
                  <a:close/>
                </a:path>
              </a:pathLst>
            </a:custGeom>
            <a:solidFill>
              <a:srgbClr val="FF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6F554FC9-2D66-A149-BB4F-94EDA527DDBD}"/>
                </a:ext>
              </a:extLst>
            </p:cNvPr>
            <p:cNvSpPr txBox="1"/>
            <p:nvPr/>
          </p:nvSpPr>
          <p:spPr>
            <a:xfrm>
              <a:off x="419132" y="4566034"/>
              <a:ext cx="1964158" cy="830997"/>
            </a:xfrm>
            <a:prstGeom prst="rect">
              <a:avLst/>
            </a:prstGeom>
            <a:noFill/>
          </p:spPr>
          <p:txBody>
            <a:bodyPr wrap="square" rtlCol="0">
              <a:spAutoFit/>
            </a:bodyPr>
            <a:lstStyle/>
            <a:p>
              <a:pPr algn="r"/>
              <a:r>
                <a:rPr lang="en-US" sz="2400" i="1" dirty="0">
                  <a:latin typeface="Times New Roman" panose="02020603050405020304" pitchFamily="18" charset="0"/>
                  <a:cs typeface="Times New Roman" panose="02020603050405020304" pitchFamily="18" charset="0"/>
                </a:rPr>
                <a:t>Attempts to recreate… </a:t>
              </a:r>
            </a:p>
          </p:txBody>
        </p:sp>
        <p:sp>
          <p:nvSpPr>
            <p:cNvPr id="13" name="TextBox 12">
              <a:extLst>
                <a:ext uri="{FF2B5EF4-FFF2-40B4-BE49-F238E27FC236}">
                  <a16:creationId xmlns:a16="http://schemas.microsoft.com/office/drawing/2014/main" id="{4E85240B-9D1D-2F4A-8471-AC7DDA21C1D2}"/>
                </a:ext>
              </a:extLst>
            </p:cNvPr>
            <p:cNvSpPr txBox="1"/>
            <p:nvPr/>
          </p:nvSpPr>
          <p:spPr>
            <a:xfrm>
              <a:off x="2641920" y="4574269"/>
              <a:ext cx="2967851" cy="1138773"/>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 an analogous problem </a:t>
              </a:r>
              <a:r>
                <a:rPr lang="en-US" dirty="0">
                  <a:latin typeface="Times New Roman" panose="02020603050405020304" pitchFamily="18" charset="0"/>
                  <a:cs typeface="Times New Roman" panose="02020603050405020304" pitchFamily="18" charset="0"/>
                </a:rPr>
                <a:t>for the material theory of induction</a:t>
              </a:r>
              <a:endParaRPr lang="en-US" sz="2400" dirty="0">
                <a:latin typeface="Times New Roman" panose="02020603050405020304" pitchFamily="18" charset="0"/>
                <a:cs typeface="Times New Roman" panose="02020603050405020304" pitchFamily="18" charset="0"/>
              </a:endParaRPr>
            </a:p>
          </p:txBody>
        </p:sp>
        <p:sp>
          <p:nvSpPr>
            <p:cNvPr id="14" name="Right Arrow 13">
              <a:extLst>
                <a:ext uri="{FF2B5EF4-FFF2-40B4-BE49-F238E27FC236}">
                  <a16:creationId xmlns:a16="http://schemas.microsoft.com/office/drawing/2014/main" id="{ABD87537-14DE-5D4E-8CDE-268EBFED6DC2}"/>
                </a:ext>
              </a:extLst>
            </p:cNvPr>
            <p:cNvSpPr/>
            <p:nvPr/>
          </p:nvSpPr>
          <p:spPr>
            <a:xfrm>
              <a:off x="5516138" y="4841905"/>
              <a:ext cx="473825" cy="282032"/>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extBox 14">
              <a:extLst>
                <a:ext uri="{FF2B5EF4-FFF2-40B4-BE49-F238E27FC236}">
                  <a16:creationId xmlns:a16="http://schemas.microsoft.com/office/drawing/2014/main" id="{027082E8-4AB2-DD4E-A27A-82F67ABEF6C1}"/>
                </a:ext>
              </a:extLst>
            </p:cNvPr>
            <p:cNvSpPr txBox="1"/>
            <p:nvPr/>
          </p:nvSpPr>
          <p:spPr>
            <a:xfrm>
              <a:off x="6324232" y="4783634"/>
              <a:ext cx="2599041" cy="523220"/>
            </a:xfrm>
            <a:prstGeom prst="rect">
              <a:avLst/>
            </a:prstGeom>
            <a:noFill/>
          </p:spPr>
          <p:txBody>
            <a:bodyPr wrap="square" rtlCol="0">
              <a:spAutoFit/>
            </a:bodyPr>
            <a:lstStyle/>
            <a:p>
              <a:pPr algn="l"/>
              <a:r>
                <a:rPr lang="en-US" sz="2800" dirty="0">
                  <a:latin typeface="Times New Roman" panose="02020603050405020304" pitchFamily="18" charset="0"/>
                  <a:cs typeface="Times New Roman" panose="02020603050405020304" pitchFamily="18" charset="0"/>
                </a:rPr>
                <a:t>Fail</a:t>
              </a:r>
            </a:p>
          </p:txBody>
        </p:sp>
      </p:grpSp>
      <p:sp>
        <p:nvSpPr>
          <p:cNvPr id="16" name="TextBox 15">
            <a:extLst>
              <a:ext uri="{FF2B5EF4-FFF2-40B4-BE49-F238E27FC236}">
                <a16:creationId xmlns:a16="http://schemas.microsoft.com/office/drawing/2014/main" id="{6BF14BDE-E8BA-4045-BDA0-4B2D8BBA36EF}"/>
              </a:ext>
            </a:extLst>
          </p:cNvPr>
          <p:cNvSpPr txBox="1"/>
          <p:nvPr/>
        </p:nvSpPr>
        <p:spPr>
          <a:xfrm>
            <a:off x="2650277" y="4361335"/>
            <a:ext cx="1681871" cy="461665"/>
          </a:xfrm>
          <a:prstGeom prst="rect">
            <a:avLst/>
          </a:prstGeom>
          <a:noFill/>
        </p:spPr>
        <p:txBody>
          <a:bodyPr wrap="none" rtlCol="0">
            <a:spAutoFit/>
          </a:bodyPr>
          <a:lstStyle/>
          <a:p>
            <a:pPr algn="l"/>
            <a:r>
              <a:rPr lang="en-US" sz="2400" b="1" i="1" dirty="0">
                <a:solidFill>
                  <a:schemeClr val="tx1">
                    <a:lumMod val="65000"/>
                    <a:lumOff val="35000"/>
                  </a:schemeClr>
                </a:solidFill>
                <a:latin typeface="Times New Roman" panose="02020603050405020304" pitchFamily="18" charset="0"/>
                <a:cs typeface="Times New Roman" panose="02020603050405020304" pitchFamily="18" charset="0"/>
              </a:rPr>
              <a:t>YES BUT!!</a:t>
            </a:r>
          </a:p>
        </p:txBody>
      </p:sp>
      <p:sp>
        <p:nvSpPr>
          <p:cNvPr id="22" name="Footer Placeholder 21">
            <a:extLst>
              <a:ext uri="{FF2B5EF4-FFF2-40B4-BE49-F238E27FC236}">
                <a16:creationId xmlns:a16="http://schemas.microsoft.com/office/drawing/2014/main" id="{52234D05-F3D4-CC48-A2DB-AE4924B3BBA9}"/>
              </a:ext>
            </a:extLst>
          </p:cNvPr>
          <p:cNvSpPr>
            <a:spLocks noGrp="1"/>
          </p:cNvSpPr>
          <p:nvPr>
            <p:ph type="ftr" sz="quarter" idx="11"/>
          </p:nvPr>
        </p:nvSpPr>
        <p:spPr/>
        <p:txBody>
          <a:bodyPr/>
          <a:lstStyle/>
          <a:p>
            <a:endParaRPr lang="en-US"/>
          </a:p>
        </p:txBody>
      </p:sp>
      <p:sp>
        <p:nvSpPr>
          <p:cNvPr id="23" name="Slide Number Placeholder 22">
            <a:extLst>
              <a:ext uri="{FF2B5EF4-FFF2-40B4-BE49-F238E27FC236}">
                <a16:creationId xmlns:a16="http://schemas.microsoft.com/office/drawing/2014/main" id="{874C74E8-A18B-4241-A767-FC369DD09F1A}"/>
              </a:ext>
            </a:extLst>
          </p:cNvPr>
          <p:cNvSpPr>
            <a:spLocks noGrp="1"/>
          </p:cNvSpPr>
          <p:nvPr>
            <p:ph type="sldNum" sz="quarter" idx="12"/>
          </p:nvPr>
        </p:nvSpPr>
        <p:spPr/>
        <p:txBody>
          <a:bodyPr/>
          <a:lstStyle/>
          <a:p>
            <a:fld id="{BBF94379-36F8-5C44-8D19-058CB846FBBE}" type="slidenum">
              <a:rPr lang="en-US" smtClean="0"/>
              <a:t>2</a:t>
            </a:fld>
            <a:endParaRPr lang="en-US"/>
          </a:p>
        </p:txBody>
      </p:sp>
      <p:sp>
        <p:nvSpPr>
          <p:cNvPr id="33" name="Content Placeholder 32">
            <a:extLst>
              <a:ext uri="{FF2B5EF4-FFF2-40B4-BE49-F238E27FC236}">
                <a16:creationId xmlns:a16="http://schemas.microsoft.com/office/drawing/2014/main" id="{D36AB515-CD2E-C548-8451-4CD89F5D27C6}"/>
              </a:ext>
            </a:extLst>
          </p:cNvPr>
          <p:cNvSpPr>
            <a:spLocks noGrp="1"/>
          </p:cNvSpPr>
          <p:nvPr>
            <p:ph idx="1"/>
          </p:nvPr>
        </p:nvSpPr>
        <p:spPr/>
        <p:txBody>
          <a:bodyPr>
            <a:normAutofit fontScale="85000" lnSpcReduction="20000"/>
          </a:bodyPr>
          <a:lstStyle/>
          <a:p>
            <a:endParaRPr lang="en-US"/>
          </a:p>
        </p:txBody>
      </p:sp>
    </p:spTree>
    <p:extLst>
      <p:ext uri="{BB962C8B-B14F-4D97-AF65-F5344CB8AC3E}">
        <p14:creationId xmlns:p14="http://schemas.microsoft.com/office/powerpoint/2010/main" val="326366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1B527-C106-DE43-903C-9FB44352E09B}"/>
              </a:ext>
            </a:extLst>
          </p:cNvPr>
          <p:cNvSpPr>
            <a:spLocks noGrp="1"/>
          </p:cNvSpPr>
          <p:nvPr>
            <p:ph type="title"/>
          </p:nvPr>
        </p:nvSpPr>
        <p:spPr>
          <a:xfrm>
            <a:off x="422011" y="213407"/>
            <a:ext cx="5160558" cy="1422109"/>
          </a:xfrm>
        </p:spPr>
        <p:txBody>
          <a:bodyPr>
            <a:normAutofit fontScale="90000"/>
          </a:bodyPr>
          <a:lstStyle/>
          <a:p>
            <a:r>
              <a:rPr lang="en-US" sz="5300" dirty="0">
                <a:latin typeface="Times New Roman" panose="02020603050405020304" pitchFamily="18" charset="0"/>
                <a:cs typeface="Times New Roman" panose="02020603050405020304" pitchFamily="18" charset="0"/>
              </a:rPr>
              <a:t>Attempts</a:t>
            </a:r>
            <a:br>
              <a:rPr lang="en-US" dirty="0">
                <a:latin typeface="Times New Roman" panose="02020603050405020304" pitchFamily="18" charset="0"/>
                <a:cs typeface="Times New Roman" panose="02020603050405020304" pitchFamily="18" charset="0"/>
              </a:rPr>
            </a:br>
            <a:r>
              <a:rPr lang="en-US" sz="2200" dirty="0">
                <a:latin typeface="Times New Roman" panose="02020603050405020304" pitchFamily="18" charset="0"/>
                <a:cs typeface="Times New Roman" panose="02020603050405020304" pitchFamily="18" charset="0"/>
              </a:rPr>
              <a:t>to recreate an analogous problem for the material theory</a:t>
            </a:r>
            <a:br>
              <a:rPr lang="en-US" dirty="0">
                <a:latin typeface="Times New Roman" panose="02020603050405020304" pitchFamily="18" charset="0"/>
                <a:cs typeface="Times New Roman" panose="02020603050405020304" pitchFamily="18" charset="0"/>
              </a:rPr>
            </a:br>
            <a:endParaRPr lang="en-US" dirty="0"/>
          </a:p>
        </p:txBody>
      </p:sp>
      <p:sp>
        <p:nvSpPr>
          <p:cNvPr id="5" name="Footer Placeholder 4">
            <a:extLst>
              <a:ext uri="{FF2B5EF4-FFF2-40B4-BE49-F238E27FC236}">
                <a16:creationId xmlns:a16="http://schemas.microsoft.com/office/drawing/2014/main" id="{ABA6D3E6-48FE-C740-9EDD-A49C814D9887}"/>
              </a:ext>
            </a:extLst>
          </p:cNvPr>
          <p:cNvSpPr>
            <a:spLocks noGrp="1"/>
          </p:cNvSpPr>
          <p:nvPr>
            <p:ph type="ftr" sz="quarter" idx="11"/>
          </p:nvPr>
        </p:nvSpPr>
        <p:spPr>
          <a:xfrm>
            <a:off x="3028950" y="6774190"/>
            <a:ext cx="3086100" cy="365125"/>
          </a:xfrm>
        </p:spPr>
        <p:txBody>
          <a:bodyPr/>
          <a:lstStyle/>
          <a:p>
            <a:endParaRPr lang="en-US"/>
          </a:p>
        </p:txBody>
      </p:sp>
      <p:sp>
        <p:nvSpPr>
          <p:cNvPr id="6" name="Slide Number Placeholder 5">
            <a:extLst>
              <a:ext uri="{FF2B5EF4-FFF2-40B4-BE49-F238E27FC236}">
                <a16:creationId xmlns:a16="http://schemas.microsoft.com/office/drawing/2014/main" id="{8E4991C4-6EE2-4440-BC74-2C9BA5E39EE2}"/>
              </a:ext>
            </a:extLst>
          </p:cNvPr>
          <p:cNvSpPr>
            <a:spLocks noGrp="1"/>
          </p:cNvSpPr>
          <p:nvPr>
            <p:ph type="sldNum" sz="quarter" idx="12"/>
          </p:nvPr>
        </p:nvSpPr>
        <p:spPr/>
        <p:txBody>
          <a:bodyPr/>
          <a:lstStyle/>
          <a:p>
            <a:fld id="{BBF94379-36F8-5C44-8D19-058CB846FBBE}" type="slidenum">
              <a:rPr lang="en-US" smtClean="0"/>
              <a:t>20</a:t>
            </a:fld>
            <a:endParaRPr lang="en-US"/>
          </a:p>
        </p:txBody>
      </p:sp>
      <p:sp>
        <p:nvSpPr>
          <p:cNvPr id="20" name="Content Placeholder 19">
            <a:extLst>
              <a:ext uri="{FF2B5EF4-FFF2-40B4-BE49-F238E27FC236}">
                <a16:creationId xmlns:a16="http://schemas.microsoft.com/office/drawing/2014/main" id="{CE8C0F43-0890-8449-8D7F-CAE4DDB0FE49}"/>
              </a:ext>
            </a:extLst>
          </p:cNvPr>
          <p:cNvSpPr>
            <a:spLocks noGrp="1"/>
          </p:cNvSpPr>
          <p:nvPr>
            <p:ph idx="1"/>
          </p:nvPr>
        </p:nvSpPr>
        <p:spPr/>
        <p:txBody>
          <a:bodyPr>
            <a:normAutofit fontScale="85000" lnSpcReduction="20000"/>
          </a:bodyPr>
          <a:lstStyle/>
          <a:p>
            <a:r>
              <a:rPr lang="en-US" dirty="0"/>
              <a:t> </a:t>
            </a:r>
          </a:p>
        </p:txBody>
      </p:sp>
      <p:grpSp>
        <p:nvGrpSpPr>
          <p:cNvPr id="42" name="Group 41">
            <a:extLst>
              <a:ext uri="{FF2B5EF4-FFF2-40B4-BE49-F238E27FC236}">
                <a16:creationId xmlns:a16="http://schemas.microsoft.com/office/drawing/2014/main" id="{FE65A350-8758-8FE4-DA83-24E83686D7D5}"/>
              </a:ext>
            </a:extLst>
          </p:cNvPr>
          <p:cNvGrpSpPr/>
          <p:nvPr/>
        </p:nvGrpSpPr>
        <p:grpSpPr>
          <a:xfrm>
            <a:off x="395245" y="1039416"/>
            <a:ext cx="8120105" cy="1900650"/>
            <a:chOff x="401840" y="1220123"/>
            <a:chExt cx="8120105" cy="1900650"/>
          </a:xfrm>
        </p:grpSpPr>
        <p:sp>
          <p:nvSpPr>
            <p:cNvPr id="9" name="Freeform 8">
              <a:extLst>
                <a:ext uri="{FF2B5EF4-FFF2-40B4-BE49-F238E27FC236}">
                  <a16:creationId xmlns:a16="http://schemas.microsoft.com/office/drawing/2014/main" id="{5CA50586-4748-BE4D-BAED-19BA695FD02B}"/>
                </a:ext>
              </a:extLst>
            </p:cNvPr>
            <p:cNvSpPr/>
            <p:nvPr/>
          </p:nvSpPr>
          <p:spPr>
            <a:xfrm>
              <a:off x="401840" y="1635516"/>
              <a:ext cx="8120105" cy="1485257"/>
            </a:xfrm>
            <a:custGeom>
              <a:avLst/>
              <a:gdLst>
                <a:gd name="connsiteX0" fmla="*/ 124690 w 897774"/>
                <a:gd name="connsiteY0" fmla="*/ 0 h 706581"/>
                <a:gd name="connsiteX1" fmla="*/ 881149 w 897774"/>
                <a:gd name="connsiteY1" fmla="*/ 141316 h 706581"/>
                <a:gd name="connsiteX2" fmla="*/ 897774 w 897774"/>
                <a:gd name="connsiteY2" fmla="*/ 540327 h 706581"/>
                <a:gd name="connsiteX3" fmla="*/ 0 w 897774"/>
                <a:gd name="connsiteY3" fmla="*/ 706581 h 706581"/>
                <a:gd name="connsiteX4" fmla="*/ 124690 w 897774"/>
                <a:gd name="connsiteY4" fmla="*/ 0 h 706581"/>
                <a:gd name="connsiteX0" fmla="*/ 48250 w 897774"/>
                <a:gd name="connsiteY0" fmla="*/ 0 h 692712"/>
                <a:gd name="connsiteX1" fmla="*/ 881149 w 897774"/>
                <a:gd name="connsiteY1" fmla="*/ 127447 h 692712"/>
                <a:gd name="connsiteX2" fmla="*/ 897774 w 897774"/>
                <a:gd name="connsiteY2" fmla="*/ 526458 h 692712"/>
                <a:gd name="connsiteX3" fmla="*/ 0 w 897774"/>
                <a:gd name="connsiteY3" fmla="*/ 692712 h 692712"/>
                <a:gd name="connsiteX4" fmla="*/ 48250 w 897774"/>
                <a:gd name="connsiteY4" fmla="*/ 0 h 69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774" h="692712">
                  <a:moveTo>
                    <a:pt x="48250" y="0"/>
                  </a:moveTo>
                  <a:lnTo>
                    <a:pt x="881149" y="127447"/>
                  </a:lnTo>
                  <a:lnTo>
                    <a:pt x="897774" y="526458"/>
                  </a:lnTo>
                  <a:lnTo>
                    <a:pt x="0" y="692712"/>
                  </a:lnTo>
                  <a:lnTo>
                    <a:pt x="48250" y="0"/>
                  </a:lnTo>
                  <a:close/>
                </a:path>
              </a:pathLst>
            </a:custGeom>
            <a:solidFill>
              <a:srgbClr val="DCF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2C731CC-A770-BA40-9FDE-B0DD85C89848}"/>
                </a:ext>
              </a:extLst>
            </p:cNvPr>
            <p:cNvSpPr txBox="1"/>
            <p:nvPr/>
          </p:nvSpPr>
          <p:spPr>
            <a:xfrm>
              <a:off x="476695" y="1646859"/>
              <a:ext cx="1838515" cy="1200329"/>
            </a:xfrm>
            <a:prstGeom prst="rect">
              <a:avLst/>
            </a:prstGeom>
            <a:noFill/>
          </p:spPr>
          <p:txBody>
            <a:bodyPr wrap="square" rtlCol="0">
              <a:spAutoFit/>
            </a:bodyPr>
            <a:lstStyle/>
            <a:p>
              <a:pPr algn="l"/>
              <a:r>
                <a:rPr lang="en-US" sz="3600" dirty="0">
                  <a:latin typeface="Times New Roman" panose="02020603050405020304" pitchFamily="18" charset="0"/>
                  <a:cs typeface="Times New Roman" panose="02020603050405020304" pitchFamily="18" charset="0"/>
                </a:rPr>
                <a:t>Regress end</a:t>
              </a:r>
            </a:p>
          </p:txBody>
        </p:sp>
        <p:sp>
          <p:nvSpPr>
            <p:cNvPr id="13" name="TextBox 12">
              <a:extLst>
                <a:ext uri="{FF2B5EF4-FFF2-40B4-BE49-F238E27FC236}">
                  <a16:creationId xmlns:a16="http://schemas.microsoft.com/office/drawing/2014/main" id="{95BC8C0A-86AB-19CB-F43A-A43168DFB154}"/>
                </a:ext>
              </a:extLst>
            </p:cNvPr>
            <p:cNvSpPr txBox="1"/>
            <p:nvPr/>
          </p:nvSpPr>
          <p:spPr>
            <a:xfrm>
              <a:off x="2685173" y="1699398"/>
              <a:ext cx="3680816" cy="1261884"/>
            </a:xfrm>
            <a:prstGeom prst="rect">
              <a:avLst/>
            </a:prstGeom>
            <a:noFill/>
          </p:spPr>
          <p:txBody>
            <a:bodyPr wrap="square" rtlCol="0">
              <a:spAutoFit/>
            </a:bodyPr>
            <a:lstStyle/>
            <a:p>
              <a:pPr algn="l"/>
              <a:r>
                <a:rPr lang="en-US" sz="2800" dirty="0">
                  <a:latin typeface="Times New Roman" panose="02020603050405020304" pitchFamily="18" charset="0"/>
                  <a:cs typeface="Times New Roman" panose="02020603050405020304" pitchFamily="18" charset="0"/>
                </a:rPr>
                <a:t>Infinite regress </a:t>
              </a:r>
              <a:r>
                <a:rPr lang="en-US" sz="2400" dirty="0">
                  <a:latin typeface="Times New Roman" panose="02020603050405020304" pitchFamily="18" charset="0"/>
                  <a:cs typeface="Times New Roman" panose="02020603050405020304" pitchFamily="18" charset="0"/>
                </a:rPr>
                <a:t>of ever more general warranting facts?</a:t>
              </a:r>
            </a:p>
          </p:txBody>
        </p:sp>
        <p:grpSp>
          <p:nvGrpSpPr>
            <p:cNvPr id="35" name="Group 34">
              <a:extLst>
                <a:ext uri="{FF2B5EF4-FFF2-40B4-BE49-F238E27FC236}">
                  <a16:creationId xmlns:a16="http://schemas.microsoft.com/office/drawing/2014/main" id="{E632512C-E03C-1829-D398-8C77D6F0203B}"/>
                </a:ext>
              </a:extLst>
            </p:cNvPr>
            <p:cNvGrpSpPr/>
            <p:nvPr/>
          </p:nvGrpSpPr>
          <p:grpSpPr>
            <a:xfrm>
              <a:off x="6887978" y="1220123"/>
              <a:ext cx="1627372" cy="1793198"/>
              <a:chOff x="3989180" y="334047"/>
              <a:chExt cx="4960714" cy="5466202"/>
            </a:xfrm>
            <a:solidFill>
              <a:srgbClr val="FFCA98"/>
            </a:solidFill>
          </p:grpSpPr>
          <p:sp>
            <p:nvSpPr>
              <p:cNvPr id="14" name="Freeform 13">
                <a:extLst>
                  <a:ext uri="{FF2B5EF4-FFF2-40B4-BE49-F238E27FC236}">
                    <a16:creationId xmlns:a16="http://schemas.microsoft.com/office/drawing/2014/main" id="{C62F43A5-71A3-4DD0-50DF-4E0AFC8D3B77}"/>
                  </a:ext>
                </a:extLst>
              </p:cNvPr>
              <p:cNvSpPr/>
              <p:nvPr/>
            </p:nvSpPr>
            <p:spPr>
              <a:xfrm>
                <a:off x="8704237" y="334047"/>
                <a:ext cx="245657" cy="398415"/>
              </a:xfrm>
              <a:custGeom>
                <a:avLst/>
                <a:gdLst>
                  <a:gd name="connsiteX0" fmla="*/ 0 w 361666"/>
                  <a:gd name="connsiteY0" fmla="*/ 0 h 388962"/>
                  <a:gd name="connsiteX1" fmla="*/ 348018 w 361666"/>
                  <a:gd name="connsiteY1" fmla="*/ 0 h 388962"/>
                  <a:gd name="connsiteX2" fmla="*/ 348018 w 361666"/>
                  <a:gd name="connsiteY2" fmla="*/ 388962 h 388962"/>
                  <a:gd name="connsiteX3" fmla="*/ 361666 w 361666"/>
                  <a:gd name="connsiteY3" fmla="*/ 388962 h 388962"/>
                </a:gdLst>
                <a:ahLst/>
                <a:cxnLst>
                  <a:cxn ang="0">
                    <a:pos x="connsiteX0" y="connsiteY0"/>
                  </a:cxn>
                  <a:cxn ang="0">
                    <a:pos x="connsiteX1" y="connsiteY1"/>
                  </a:cxn>
                  <a:cxn ang="0">
                    <a:pos x="connsiteX2" y="connsiteY2"/>
                  </a:cxn>
                  <a:cxn ang="0">
                    <a:pos x="connsiteX3" y="connsiteY3"/>
                  </a:cxn>
                </a:cxnLst>
                <a:rect l="l" t="t" r="r" b="b"/>
                <a:pathLst>
                  <a:path w="361666" h="388962">
                    <a:moveTo>
                      <a:pt x="0" y="0"/>
                    </a:moveTo>
                    <a:lnTo>
                      <a:pt x="348018" y="0"/>
                    </a:lnTo>
                    <a:lnTo>
                      <a:pt x="348018" y="388962"/>
                    </a:lnTo>
                    <a:lnTo>
                      <a:pt x="361666" y="388962"/>
                    </a:lnTo>
                  </a:path>
                </a:pathLst>
              </a:custGeom>
              <a:grp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E431473-9A63-5FF4-48A1-66B73DAAA4D1}"/>
                  </a:ext>
                </a:extLst>
              </p:cNvPr>
              <p:cNvSpPr/>
              <p:nvPr/>
            </p:nvSpPr>
            <p:spPr>
              <a:xfrm>
                <a:off x="8393747" y="510331"/>
                <a:ext cx="378725" cy="404595"/>
              </a:xfrm>
              <a:prstGeom prst="rect">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C03DBBD-DEAC-F3D4-DD0A-3E6F3E1FBEAE}"/>
                  </a:ext>
                </a:extLst>
              </p:cNvPr>
              <p:cNvSpPr/>
              <p:nvPr/>
            </p:nvSpPr>
            <p:spPr>
              <a:xfrm>
                <a:off x="8195092" y="610655"/>
                <a:ext cx="478207" cy="510872"/>
              </a:xfrm>
              <a:prstGeom prst="rect">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EC3E13F-0B06-F090-A812-F08081404AAD}"/>
                  </a:ext>
                </a:extLst>
              </p:cNvPr>
              <p:cNvSpPr/>
              <p:nvPr/>
            </p:nvSpPr>
            <p:spPr>
              <a:xfrm>
                <a:off x="7932413" y="728778"/>
                <a:ext cx="622711" cy="665246"/>
              </a:xfrm>
              <a:prstGeom prst="rect">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3F99A06-D402-BE8E-561D-3DEC8BA2538A}"/>
                  </a:ext>
                </a:extLst>
              </p:cNvPr>
              <p:cNvSpPr/>
              <p:nvPr/>
            </p:nvSpPr>
            <p:spPr>
              <a:xfrm>
                <a:off x="7652999" y="844393"/>
                <a:ext cx="746458" cy="923016"/>
              </a:xfrm>
              <a:prstGeom prst="rect">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EF57EA4-28E0-1C5D-B94E-F8CD36986306}"/>
                  </a:ext>
                </a:extLst>
              </p:cNvPr>
              <p:cNvSpPr/>
              <p:nvPr/>
            </p:nvSpPr>
            <p:spPr>
              <a:xfrm>
                <a:off x="7409085" y="979265"/>
                <a:ext cx="852054" cy="1053588"/>
              </a:xfrm>
              <a:prstGeom prst="rect">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65A220A-DE29-A140-F306-E7FF0B1854D1}"/>
                  </a:ext>
                </a:extLst>
              </p:cNvPr>
              <p:cNvSpPr/>
              <p:nvPr/>
            </p:nvSpPr>
            <p:spPr>
              <a:xfrm>
                <a:off x="7101778" y="1114704"/>
                <a:ext cx="979214" cy="1210825"/>
              </a:xfrm>
              <a:prstGeom prst="rect">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52CD988-4EFF-F603-C38C-0DF3E109D456}"/>
                  </a:ext>
                </a:extLst>
              </p:cNvPr>
              <p:cNvSpPr/>
              <p:nvPr/>
            </p:nvSpPr>
            <p:spPr>
              <a:xfrm>
                <a:off x="6814525" y="1249145"/>
                <a:ext cx="1143923" cy="1414492"/>
              </a:xfrm>
              <a:prstGeom prst="rect">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BA0F165-6294-5392-8991-9A5A31102FC6}"/>
                  </a:ext>
                </a:extLst>
              </p:cNvPr>
              <p:cNvSpPr/>
              <p:nvPr/>
            </p:nvSpPr>
            <p:spPr>
              <a:xfrm>
                <a:off x="6523931" y="1393530"/>
                <a:ext cx="1227977" cy="1602614"/>
              </a:xfrm>
              <a:prstGeom prst="rect">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31C39E1-7C24-3E41-ABE7-FAC85B60D1F3}"/>
                  </a:ext>
                </a:extLst>
              </p:cNvPr>
              <p:cNvSpPr/>
              <p:nvPr/>
            </p:nvSpPr>
            <p:spPr>
              <a:xfrm>
                <a:off x="6143157" y="1545875"/>
                <a:ext cx="1424652" cy="1859291"/>
              </a:xfrm>
              <a:prstGeom prst="rect">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1FD8795-8952-5360-77AC-ACE485410E58}"/>
                  </a:ext>
                </a:extLst>
              </p:cNvPr>
              <p:cNvSpPr/>
              <p:nvPr/>
            </p:nvSpPr>
            <p:spPr>
              <a:xfrm>
                <a:off x="5752518" y="1732610"/>
                <a:ext cx="1626300" cy="2122459"/>
              </a:xfrm>
              <a:prstGeom prst="rect">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E8783B2-1148-AAAC-B0C3-DD935BD426F7}"/>
                  </a:ext>
                </a:extLst>
              </p:cNvPr>
              <p:cNvSpPr/>
              <p:nvPr/>
            </p:nvSpPr>
            <p:spPr>
              <a:xfrm>
                <a:off x="5294278" y="1912691"/>
                <a:ext cx="1842930" cy="2405179"/>
              </a:xfrm>
              <a:prstGeom prst="rect">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BF13D83-7121-C11D-38AC-A0C28F41352A}"/>
                  </a:ext>
                </a:extLst>
              </p:cNvPr>
              <p:cNvSpPr/>
              <p:nvPr/>
            </p:nvSpPr>
            <p:spPr>
              <a:xfrm>
                <a:off x="4857859" y="2092772"/>
                <a:ext cx="2059425" cy="2687724"/>
              </a:xfrm>
              <a:prstGeom prst="rect">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4FF686E-BD2E-B51C-BA9D-B2BBCE2ABCC7}"/>
                  </a:ext>
                </a:extLst>
              </p:cNvPr>
              <p:cNvSpPr/>
              <p:nvPr/>
            </p:nvSpPr>
            <p:spPr>
              <a:xfrm>
                <a:off x="4455732" y="2325529"/>
                <a:ext cx="2243397" cy="2927823"/>
              </a:xfrm>
              <a:prstGeom prst="rect">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AB54EEC-AC17-1B8E-6A41-A1F6E128441D}"/>
                  </a:ext>
                </a:extLst>
              </p:cNvPr>
              <p:cNvSpPr/>
              <p:nvPr/>
            </p:nvSpPr>
            <p:spPr>
              <a:xfrm>
                <a:off x="3989180" y="2599849"/>
                <a:ext cx="2452255" cy="3200400"/>
              </a:xfrm>
              <a:prstGeom prst="rect">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a:extLst>
                  <a:ext uri="{FF2B5EF4-FFF2-40B4-BE49-F238E27FC236}">
                    <a16:creationId xmlns:a16="http://schemas.microsoft.com/office/drawing/2014/main" id="{70B9FDBC-6092-8131-0A12-A776528594D4}"/>
                  </a:ext>
                </a:extLst>
              </p:cNvPr>
              <p:cNvSpPr/>
              <p:nvPr/>
            </p:nvSpPr>
            <p:spPr>
              <a:xfrm>
                <a:off x="8519989" y="411384"/>
                <a:ext cx="361666" cy="388962"/>
              </a:xfrm>
              <a:custGeom>
                <a:avLst/>
                <a:gdLst>
                  <a:gd name="connsiteX0" fmla="*/ 0 w 361666"/>
                  <a:gd name="connsiteY0" fmla="*/ 0 h 388962"/>
                  <a:gd name="connsiteX1" fmla="*/ 348018 w 361666"/>
                  <a:gd name="connsiteY1" fmla="*/ 0 h 388962"/>
                  <a:gd name="connsiteX2" fmla="*/ 348018 w 361666"/>
                  <a:gd name="connsiteY2" fmla="*/ 388962 h 388962"/>
                  <a:gd name="connsiteX3" fmla="*/ 361666 w 361666"/>
                  <a:gd name="connsiteY3" fmla="*/ 388962 h 388962"/>
                </a:gdLst>
                <a:ahLst/>
                <a:cxnLst>
                  <a:cxn ang="0">
                    <a:pos x="connsiteX0" y="connsiteY0"/>
                  </a:cxn>
                  <a:cxn ang="0">
                    <a:pos x="connsiteX1" y="connsiteY1"/>
                  </a:cxn>
                  <a:cxn ang="0">
                    <a:pos x="connsiteX2" y="connsiteY2"/>
                  </a:cxn>
                  <a:cxn ang="0">
                    <a:pos x="connsiteX3" y="connsiteY3"/>
                  </a:cxn>
                </a:cxnLst>
                <a:rect l="l" t="t" r="r" b="b"/>
                <a:pathLst>
                  <a:path w="361666" h="388962">
                    <a:moveTo>
                      <a:pt x="0" y="0"/>
                    </a:moveTo>
                    <a:lnTo>
                      <a:pt x="348018" y="0"/>
                    </a:lnTo>
                    <a:lnTo>
                      <a:pt x="348018" y="388962"/>
                    </a:lnTo>
                    <a:lnTo>
                      <a:pt x="361666" y="388962"/>
                    </a:lnTo>
                  </a:path>
                </a:pathLst>
              </a:cu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3" name="Group 42">
            <a:extLst>
              <a:ext uri="{FF2B5EF4-FFF2-40B4-BE49-F238E27FC236}">
                <a16:creationId xmlns:a16="http://schemas.microsoft.com/office/drawing/2014/main" id="{AEE606D3-2B1B-E87A-C631-5A1B3ABF5E31}"/>
              </a:ext>
            </a:extLst>
          </p:cNvPr>
          <p:cNvGrpSpPr/>
          <p:nvPr/>
        </p:nvGrpSpPr>
        <p:grpSpPr>
          <a:xfrm>
            <a:off x="306941" y="3177982"/>
            <a:ext cx="8120105" cy="1553495"/>
            <a:chOff x="320065" y="3367672"/>
            <a:chExt cx="8120105" cy="1553495"/>
          </a:xfrm>
        </p:grpSpPr>
        <p:sp>
          <p:nvSpPr>
            <p:cNvPr id="39" name="Freeform 38">
              <a:extLst>
                <a:ext uri="{FF2B5EF4-FFF2-40B4-BE49-F238E27FC236}">
                  <a16:creationId xmlns:a16="http://schemas.microsoft.com/office/drawing/2014/main" id="{FFF7A748-DBE5-FAC4-BAE4-DBF37671BAE5}"/>
                </a:ext>
              </a:extLst>
            </p:cNvPr>
            <p:cNvSpPr/>
            <p:nvPr/>
          </p:nvSpPr>
          <p:spPr>
            <a:xfrm flipV="1">
              <a:off x="320065" y="3367672"/>
              <a:ext cx="8120105" cy="1485257"/>
            </a:xfrm>
            <a:custGeom>
              <a:avLst/>
              <a:gdLst>
                <a:gd name="connsiteX0" fmla="*/ 124690 w 897774"/>
                <a:gd name="connsiteY0" fmla="*/ 0 h 706581"/>
                <a:gd name="connsiteX1" fmla="*/ 881149 w 897774"/>
                <a:gd name="connsiteY1" fmla="*/ 141316 h 706581"/>
                <a:gd name="connsiteX2" fmla="*/ 897774 w 897774"/>
                <a:gd name="connsiteY2" fmla="*/ 540327 h 706581"/>
                <a:gd name="connsiteX3" fmla="*/ 0 w 897774"/>
                <a:gd name="connsiteY3" fmla="*/ 706581 h 706581"/>
                <a:gd name="connsiteX4" fmla="*/ 124690 w 897774"/>
                <a:gd name="connsiteY4" fmla="*/ 0 h 706581"/>
                <a:gd name="connsiteX0" fmla="*/ 48250 w 897774"/>
                <a:gd name="connsiteY0" fmla="*/ 0 h 692712"/>
                <a:gd name="connsiteX1" fmla="*/ 881149 w 897774"/>
                <a:gd name="connsiteY1" fmla="*/ 127447 h 692712"/>
                <a:gd name="connsiteX2" fmla="*/ 897774 w 897774"/>
                <a:gd name="connsiteY2" fmla="*/ 526458 h 692712"/>
                <a:gd name="connsiteX3" fmla="*/ 0 w 897774"/>
                <a:gd name="connsiteY3" fmla="*/ 692712 h 692712"/>
                <a:gd name="connsiteX4" fmla="*/ 48250 w 897774"/>
                <a:gd name="connsiteY4" fmla="*/ 0 h 69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774" h="692712">
                  <a:moveTo>
                    <a:pt x="48250" y="0"/>
                  </a:moveTo>
                  <a:lnTo>
                    <a:pt x="881149" y="127447"/>
                  </a:lnTo>
                  <a:lnTo>
                    <a:pt x="897774" y="526458"/>
                  </a:lnTo>
                  <a:lnTo>
                    <a:pt x="0" y="692712"/>
                  </a:lnTo>
                  <a:lnTo>
                    <a:pt x="48250"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96187BD-C6F5-2D4A-AB39-9B356538312D}"/>
                </a:ext>
              </a:extLst>
            </p:cNvPr>
            <p:cNvSpPr txBox="1"/>
            <p:nvPr/>
          </p:nvSpPr>
          <p:spPr>
            <a:xfrm>
              <a:off x="476695" y="3429000"/>
              <a:ext cx="2185214" cy="1200329"/>
            </a:xfrm>
            <a:prstGeom prst="rect">
              <a:avLst/>
            </a:prstGeom>
            <a:noFill/>
          </p:spPr>
          <p:txBody>
            <a:bodyPr wrap="square" rtlCol="0">
              <a:spAutoFit/>
            </a:bodyPr>
            <a:lstStyle/>
            <a:p>
              <a:pPr algn="l"/>
              <a:r>
                <a:rPr lang="en-US" sz="3600" dirty="0">
                  <a:latin typeface="Times New Roman" panose="02020603050405020304" pitchFamily="18" charset="0"/>
                  <a:cs typeface="Times New Roman" panose="02020603050405020304" pitchFamily="18" charset="0"/>
                </a:rPr>
                <a:t>Regress start</a:t>
              </a:r>
            </a:p>
          </p:txBody>
        </p:sp>
        <p:pic>
          <p:nvPicPr>
            <p:cNvPr id="36" name="Content Placeholder 6">
              <a:extLst>
                <a:ext uri="{FF2B5EF4-FFF2-40B4-BE49-F238E27FC236}">
                  <a16:creationId xmlns:a16="http://schemas.microsoft.com/office/drawing/2014/main" id="{583931A4-72C6-ADE2-46F7-3FBA79BD6B4A}"/>
                </a:ext>
              </a:extLst>
            </p:cNvPr>
            <p:cNvPicPr>
              <a:picLocks noChangeAspect="1"/>
            </p:cNvPicPr>
            <p:nvPr/>
          </p:nvPicPr>
          <p:blipFill>
            <a:blip r:embed="rId2"/>
            <a:stretch>
              <a:fillRect/>
            </a:stretch>
          </p:blipFill>
          <p:spPr>
            <a:xfrm>
              <a:off x="6589596" y="3515077"/>
              <a:ext cx="1743309" cy="1406090"/>
            </a:xfrm>
            <a:prstGeom prst="rect">
              <a:avLst/>
            </a:prstGeom>
            <a:effectLst>
              <a:softEdge rad="124469"/>
            </a:effectLst>
          </p:spPr>
        </p:pic>
        <p:sp>
          <p:nvSpPr>
            <p:cNvPr id="37" name="TextBox 36">
              <a:extLst>
                <a:ext uri="{FF2B5EF4-FFF2-40B4-BE49-F238E27FC236}">
                  <a16:creationId xmlns:a16="http://schemas.microsoft.com/office/drawing/2014/main" id="{FFA9A1BB-A88F-CD87-838B-3961EB7B6B6B}"/>
                </a:ext>
              </a:extLst>
            </p:cNvPr>
            <p:cNvSpPr txBox="1"/>
            <p:nvPr/>
          </p:nvSpPr>
          <p:spPr>
            <a:xfrm>
              <a:off x="2685172" y="3591304"/>
              <a:ext cx="3429877" cy="892552"/>
            </a:xfrm>
            <a:prstGeom prst="rect">
              <a:avLst/>
            </a:prstGeom>
            <a:noFill/>
          </p:spPr>
          <p:txBody>
            <a:bodyPr wrap="square" rtlCol="0">
              <a:spAutoFit/>
            </a:bodyPr>
            <a:lstStyle/>
            <a:p>
              <a:pPr algn="l"/>
              <a:r>
                <a:rPr lang="en-US" sz="2800" dirty="0">
                  <a:latin typeface="Times New Roman" panose="02020603050405020304" pitchFamily="18" charset="0"/>
                  <a:cs typeface="Times New Roman" panose="02020603050405020304" pitchFamily="18" charset="0"/>
                </a:rPr>
                <a:t>Origin of </a:t>
              </a:r>
              <a:r>
                <a:rPr lang="en-US" sz="2400" dirty="0">
                  <a:latin typeface="Times New Roman" panose="02020603050405020304" pitchFamily="18" charset="0"/>
                  <a:cs typeface="Times New Roman" panose="02020603050405020304" pitchFamily="18" charset="0"/>
                </a:rPr>
                <a:t>first general, warranting fact?</a:t>
              </a:r>
            </a:p>
          </p:txBody>
        </p:sp>
      </p:grpSp>
      <p:grpSp>
        <p:nvGrpSpPr>
          <p:cNvPr id="44" name="Group 43">
            <a:extLst>
              <a:ext uri="{FF2B5EF4-FFF2-40B4-BE49-F238E27FC236}">
                <a16:creationId xmlns:a16="http://schemas.microsoft.com/office/drawing/2014/main" id="{0C77F143-B86F-6F1B-5359-C284402BF5E9}"/>
              </a:ext>
            </a:extLst>
          </p:cNvPr>
          <p:cNvGrpSpPr/>
          <p:nvPr/>
        </p:nvGrpSpPr>
        <p:grpSpPr>
          <a:xfrm>
            <a:off x="268325" y="4981800"/>
            <a:ext cx="8120105" cy="1492084"/>
            <a:chOff x="290327" y="5122738"/>
            <a:chExt cx="8120105" cy="1492084"/>
          </a:xfrm>
        </p:grpSpPr>
        <p:sp>
          <p:nvSpPr>
            <p:cNvPr id="40" name="Freeform 39">
              <a:extLst>
                <a:ext uri="{FF2B5EF4-FFF2-40B4-BE49-F238E27FC236}">
                  <a16:creationId xmlns:a16="http://schemas.microsoft.com/office/drawing/2014/main" id="{B3102FE9-202D-0AD5-679F-DC3574F3B12E}"/>
                </a:ext>
              </a:extLst>
            </p:cNvPr>
            <p:cNvSpPr/>
            <p:nvPr/>
          </p:nvSpPr>
          <p:spPr>
            <a:xfrm>
              <a:off x="290327" y="5129565"/>
              <a:ext cx="8120105" cy="1485257"/>
            </a:xfrm>
            <a:custGeom>
              <a:avLst/>
              <a:gdLst>
                <a:gd name="connsiteX0" fmla="*/ 124690 w 897774"/>
                <a:gd name="connsiteY0" fmla="*/ 0 h 706581"/>
                <a:gd name="connsiteX1" fmla="*/ 881149 w 897774"/>
                <a:gd name="connsiteY1" fmla="*/ 141316 h 706581"/>
                <a:gd name="connsiteX2" fmla="*/ 897774 w 897774"/>
                <a:gd name="connsiteY2" fmla="*/ 540327 h 706581"/>
                <a:gd name="connsiteX3" fmla="*/ 0 w 897774"/>
                <a:gd name="connsiteY3" fmla="*/ 706581 h 706581"/>
                <a:gd name="connsiteX4" fmla="*/ 124690 w 897774"/>
                <a:gd name="connsiteY4" fmla="*/ 0 h 706581"/>
                <a:gd name="connsiteX0" fmla="*/ 48250 w 897774"/>
                <a:gd name="connsiteY0" fmla="*/ 0 h 692712"/>
                <a:gd name="connsiteX1" fmla="*/ 881149 w 897774"/>
                <a:gd name="connsiteY1" fmla="*/ 127447 h 692712"/>
                <a:gd name="connsiteX2" fmla="*/ 897774 w 897774"/>
                <a:gd name="connsiteY2" fmla="*/ 526458 h 692712"/>
                <a:gd name="connsiteX3" fmla="*/ 0 w 897774"/>
                <a:gd name="connsiteY3" fmla="*/ 692712 h 692712"/>
                <a:gd name="connsiteX4" fmla="*/ 48250 w 897774"/>
                <a:gd name="connsiteY4" fmla="*/ 0 h 69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774" h="692712">
                  <a:moveTo>
                    <a:pt x="48250" y="0"/>
                  </a:moveTo>
                  <a:lnTo>
                    <a:pt x="881149" y="127447"/>
                  </a:lnTo>
                  <a:lnTo>
                    <a:pt x="897774" y="526458"/>
                  </a:lnTo>
                  <a:lnTo>
                    <a:pt x="0" y="692712"/>
                  </a:lnTo>
                  <a:lnTo>
                    <a:pt x="48250" y="0"/>
                  </a:lnTo>
                  <a:close/>
                </a:path>
              </a:pathLst>
            </a:custGeom>
            <a:solidFill>
              <a:srgbClr val="DCF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541CC8B-FC0C-084C-AC80-9027B6DD0E5D}"/>
                </a:ext>
              </a:extLst>
            </p:cNvPr>
            <p:cNvSpPr txBox="1"/>
            <p:nvPr/>
          </p:nvSpPr>
          <p:spPr>
            <a:xfrm>
              <a:off x="401841" y="5381422"/>
              <a:ext cx="2185214" cy="646331"/>
            </a:xfrm>
            <a:prstGeom prst="rect">
              <a:avLst/>
            </a:prstGeom>
            <a:noFill/>
          </p:spPr>
          <p:txBody>
            <a:bodyPr wrap="none" rtlCol="0">
              <a:spAutoFit/>
            </a:bodyPr>
            <a:lstStyle/>
            <a:p>
              <a:pPr algn="l"/>
              <a:r>
                <a:rPr lang="en-US" sz="3600" dirty="0">
                  <a:latin typeface="Times New Roman" panose="02020603050405020304" pitchFamily="18" charset="0"/>
                  <a:cs typeface="Times New Roman" panose="02020603050405020304" pitchFamily="18" charset="0"/>
                </a:rPr>
                <a:t>Circularity</a:t>
              </a:r>
            </a:p>
          </p:txBody>
        </p:sp>
        <p:pic>
          <p:nvPicPr>
            <p:cNvPr id="3" name="Content Placeholder 6">
              <a:extLst>
                <a:ext uri="{FF2B5EF4-FFF2-40B4-BE49-F238E27FC236}">
                  <a16:creationId xmlns:a16="http://schemas.microsoft.com/office/drawing/2014/main" id="{3614CF61-40D2-4366-112D-9C68A64AF89C}"/>
                </a:ext>
              </a:extLst>
            </p:cNvPr>
            <p:cNvPicPr>
              <a:picLocks noChangeAspect="1"/>
            </p:cNvPicPr>
            <p:nvPr/>
          </p:nvPicPr>
          <p:blipFill>
            <a:blip r:embed="rId3"/>
            <a:stretch>
              <a:fillRect/>
            </a:stretch>
          </p:blipFill>
          <p:spPr>
            <a:xfrm flipH="1">
              <a:off x="7145796" y="5296645"/>
              <a:ext cx="1028451" cy="1087977"/>
            </a:xfrm>
            <a:prstGeom prst="rect">
              <a:avLst/>
            </a:prstGeom>
          </p:spPr>
        </p:pic>
        <p:sp>
          <p:nvSpPr>
            <p:cNvPr id="38" name="TextBox 37">
              <a:extLst>
                <a:ext uri="{FF2B5EF4-FFF2-40B4-BE49-F238E27FC236}">
                  <a16:creationId xmlns:a16="http://schemas.microsoft.com/office/drawing/2014/main" id="{AB45CAE1-0556-4F00-7F5C-48C83E263A70}"/>
                </a:ext>
              </a:extLst>
            </p:cNvPr>
            <p:cNvSpPr txBox="1"/>
            <p:nvPr/>
          </p:nvSpPr>
          <p:spPr>
            <a:xfrm>
              <a:off x="2841291" y="5122738"/>
              <a:ext cx="3524698" cy="1261884"/>
            </a:xfrm>
            <a:prstGeom prst="rect">
              <a:avLst/>
            </a:prstGeom>
            <a:noFill/>
          </p:spPr>
          <p:txBody>
            <a:bodyPr wrap="square" rtlCol="0">
              <a:spAutoFit/>
            </a:bodyPr>
            <a:lstStyle/>
            <a:p>
              <a:pPr algn="l"/>
              <a:r>
                <a:rPr lang="en-US" sz="2800" dirty="0">
                  <a:latin typeface="Times New Roman" panose="02020603050405020304" pitchFamily="18" charset="0"/>
                  <a:cs typeface="Times New Roman" panose="02020603050405020304" pitchFamily="18" charset="0"/>
                </a:rPr>
                <a:t>Something vicious </a:t>
              </a:r>
              <a:r>
                <a:rPr lang="en-US" sz="2400" dirty="0">
                  <a:latin typeface="Times New Roman" panose="02020603050405020304" pitchFamily="18" charset="0"/>
                  <a:cs typeface="Times New Roman" panose="02020603050405020304" pitchFamily="18" charset="0"/>
                </a:rPr>
                <a:t>in relations among warranting facts?</a:t>
              </a:r>
            </a:p>
          </p:txBody>
        </p:sp>
      </p:grpSp>
      <p:sp>
        <p:nvSpPr>
          <p:cNvPr id="41" name="TextBox 40">
            <a:extLst>
              <a:ext uri="{FF2B5EF4-FFF2-40B4-BE49-F238E27FC236}">
                <a16:creationId xmlns:a16="http://schemas.microsoft.com/office/drawing/2014/main" id="{EE1902CE-4B21-07BF-A148-6C6477C2E496}"/>
              </a:ext>
            </a:extLst>
          </p:cNvPr>
          <p:cNvSpPr txBox="1"/>
          <p:nvPr/>
        </p:nvSpPr>
        <p:spPr>
          <a:xfrm>
            <a:off x="5122412" y="242703"/>
            <a:ext cx="2544286" cy="830997"/>
          </a:xfrm>
          <a:prstGeom prst="rect">
            <a:avLst/>
          </a:prstGeom>
          <a:noFill/>
        </p:spPr>
        <p:txBody>
          <a:bodyPr wrap="none" rtlCol="0">
            <a:spAutoFit/>
          </a:bodyPr>
          <a:lstStyle/>
          <a:p>
            <a:pPr algn="l"/>
            <a:r>
              <a:rPr lang="en-US" sz="4800" dirty="0">
                <a:latin typeface="Times New Roman" panose="02020603050405020304" pitchFamily="18" charset="0"/>
                <a:cs typeface="Times New Roman" panose="02020603050405020304" pitchFamily="18" charset="0"/>
              </a:rPr>
              <a:t>… all fail</a:t>
            </a:r>
          </a:p>
        </p:txBody>
      </p:sp>
    </p:spTree>
    <p:extLst>
      <p:ext uri="{BB962C8B-B14F-4D97-AF65-F5344CB8AC3E}">
        <p14:creationId xmlns:p14="http://schemas.microsoft.com/office/powerpoint/2010/main" val="185728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476FE-27B9-E84B-ACC1-A7BF8CBB8D2E}"/>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BC939BFB-EC25-DC4E-9779-43239B8FA7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4F023B-5CFC-E448-B9C5-907B92470FB6}"/>
              </a:ext>
            </a:extLst>
          </p:cNvPr>
          <p:cNvSpPr>
            <a:spLocks noGrp="1"/>
          </p:cNvSpPr>
          <p:nvPr>
            <p:ph type="sldNum" sz="quarter" idx="12"/>
          </p:nvPr>
        </p:nvSpPr>
        <p:spPr/>
        <p:txBody>
          <a:bodyPr/>
          <a:lstStyle/>
          <a:p>
            <a:fld id="{BBF94379-36F8-5C44-8D19-058CB846FBBE}" type="slidenum">
              <a:rPr lang="en-US" smtClean="0"/>
              <a:t>21</a:t>
            </a:fld>
            <a:endParaRPr lang="en-US"/>
          </a:p>
        </p:txBody>
      </p:sp>
      <p:pic>
        <p:nvPicPr>
          <p:cNvPr id="8" name="Content Placeholder 6">
            <a:extLst>
              <a:ext uri="{FF2B5EF4-FFF2-40B4-BE49-F238E27FC236}">
                <a16:creationId xmlns:a16="http://schemas.microsoft.com/office/drawing/2014/main" id="{2D46B9B4-570D-1C4C-AB2E-A532890E4776}"/>
              </a:ext>
            </a:extLst>
          </p:cNvPr>
          <p:cNvPicPr>
            <a:picLocks noChangeAspect="1"/>
          </p:cNvPicPr>
          <p:nvPr/>
        </p:nvPicPr>
        <p:blipFill>
          <a:blip r:embed="rId2"/>
          <a:stretch>
            <a:fillRect/>
          </a:stretch>
        </p:blipFill>
        <p:spPr>
          <a:xfrm>
            <a:off x="111263" y="136524"/>
            <a:ext cx="4310175" cy="6538912"/>
          </a:xfrm>
          <a:prstGeom prst="rect">
            <a:avLst/>
          </a:prstGeom>
          <a:solidFill>
            <a:schemeClr val="bg1"/>
          </a:solidFill>
          <a:ln w="12700">
            <a:solidFill>
              <a:schemeClr val="bg1">
                <a:lumMod val="65000"/>
              </a:schemeClr>
            </a:solidFill>
          </a:ln>
          <a:effectLst>
            <a:outerShdw blurRad="50800" dist="38100" dir="2700000" algn="tl" rotWithShape="0">
              <a:prstClr val="black">
                <a:alpha val="40000"/>
              </a:prstClr>
            </a:outerShdw>
          </a:effectLst>
        </p:spPr>
      </p:pic>
      <p:pic>
        <p:nvPicPr>
          <p:cNvPr id="3" name="Content Placeholder 6" descr="A book cover of a book&#10;&#10;Description automatically generated">
            <a:extLst>
              <a:ext uri="{FF2B5EF4-FFF2-40B4-BE49-F238E27FC236}">
                <a16:creationId xmlns:a16="http://schemas.microsoft.com/office/drawing/2014/main" id="{6181A43D-EF71-B62B-C3C5-20DDB831BB2F}"/>
              </a:ext>
            </a:extLst>
          </p:cNvPr>
          <p:cNvPicPr>
            <a:picLocks noChangeAspect="1"/>
          </p:cNvPicPr>
          <p:nvPr/>
        </p:nvPicPr>
        <p:blipFill>
          <a:blip r:embed="rId3"/>
          <a:stretch>
            <a:fillRect/>
          </a:stretch>
        </p:blipFill>
        <p:spPr>
          <a:xfrm>
            <a:off x="4584718" y="136524"/>
            <a:ext cx="4353460" cy="6538912"/>
          </a:xfrm>
          <a:prstGeom prst="rect">
            <a:avLst/>
          </a:prstGeom>
          <a:effectLst>
            <a:outerShdw blurRad="50800" dist="76200" dir="2700000" algn="tl" rotWithShape="0">
              <a:prstClr val="black">
                <a:alpha val="40000"/>
              </a:prstClr>
            </a:outerShdw>
          </a:effectLst>
        </p:spPr>
      </p:pic>
      <p:grpSp>
        <p:nvGrpSpPr>
          <p:cNvPr id="16" name="Group 15">
            <a:extLst>
              <a:ext uri="{FF2B5EF4-FFF2-40B4-BE49-F238E27FC236}">
                <a16:creationId xmlns:a16="http://schemas.microsoft.com/office/drawing/2014/main" id="{F9DD306C-2B23-2DEE-1AD5-B9CF2E396CE3}"/>
              </a:ext>
            </a:extLst>
          </p:cNvPr>
          <p:cNvGrpSpPr/>
          <p:nvPr/>
        </p:nvGrpSpPr>
        <p:grpSpPr>
          <a:xfrm>
            <a:off x="754287" y="483889"/>
            <a:ext cx="7609992" cy="6538912"/>
            <a:chOff x="754287" y="90484"/>
            <a:chExt cx="7609992" cy="6538912"/>
          </a:xfrm>
        </p:grpSpPr>
        <p:sp>
          <p:nvSpPr>
            <p:cNvPr id="6" name="12-Point Star 5">
              <a:extLst>
                <a:ext uri="{FF2B5EF4-FFF2-40B4-BE49-F238E27FC236}">
                  <a16:creationId xmlns:a16="http://schemas.microsoft.com/office/drawing/2014/main" id="{8C1886D4-E9B8-DCEC-0F1B-B7FB9456067A}"/>
                </a:ext>
              </a:extLst>
            </p:cNvPr>
            <p:cNvSpPr/>
            <p:nvPr/>
          </p:nvSpPr>
          <p:spPr>
            <a:xfrm>
              <a:off x="754287" y="90484"/>
              <a:ext cx="7609992" cy="6538912"/>
            </a:xfrm>
            <a:prstGeom prst="star12">
              <a:avLst>
                <a:gd name="adj" fmla="val 29695"/>
              </a:avLst>
            </a:prstGeom>
            <a:gradFill flip="none" rotWithShape="1">
              <a:gsLst>
                <a:gs pos="0">
                  <a:srgbClr val="FFFF00"/>
                </a:gs>
                <a:gs pos="19000">
                  <a:srgbClr val="FFFF00"/>
                </a:gs>
                <a:gs pos="100000">
                  <a:srgbClr val="FFFF00">
                    <a:alpha val="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817349A5-F95A-C031-6F72-B958622760C8}"/>
                </a:ext>
              </a:extLst>
            </p:cNvPr>
            <p:cNvSpPr txBox="1"/>
            <p:nvPr/>
          </p:nvSpPr>
          <p:spPr>
            <a:xfrm>
              <a:off x="2841682" y="2120619"/>
              <a:ext cx="3159512" cy="923330"/>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Available on my website https://</a:t>
              </a:r>
              <a:r>
                <a:rPr lang="en-US" dirty="0" err="1">
                  <a:latin typeface="Times New Roman" panose="02020603050405020304" pitchFamily="18" charset="0"/>
                  <a:cs typeface="Times New Roman" panose="02020603050405020304" pitchFamily="18" charset="0"/>
                </a:rPr>
                <a:t>sites.pitt.edu</a:t>
              </a:r>
              <a:r>
                <a:rPr lang="en-US" dirty="0">
                  <a:latin typeface="Times New Roman" panose="02020603050405020304" pitchFamily="18" charset="0"/>
                  <a:cs typeface="Times New Roman" panose="02020603050405020304" pitchFamily="18" charset="0"/>
                </a:rPr>
                <a:t>/</a:t>
              </a:r>
            </a:p>
            <a:p>
              <a:pPr algn="ct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jdnorton</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jdnorton.html</a:t>
              </a:r>
              <a:endParaRPr lang="en-US" dirty="0">
                <a:latin typeface="Times New Roman" panose="02020603050405020304" pitchFamily="18" charset="0"/>
                <a:cs typeface="Times New Roman" panose="02020603050405020304" pitchFamily="18" charset="0"/>
              </a:endParaRPr>
            </a:p>
          </p:txBody>
        </p:sp>
        <p:pic>
          <p:nvPicPr>
            <p:cNvPr id="11" name="Content Placeholder 9" descr="A screenshot of a computer&#10;&#10;Description automatically generated">
              <a:extLst>
                <a:ext uri="{FF2B5EF4-FFF2-40B4-BE49-F238E27FC236}">
                  <a16:creationId xmlns:a16="http://schemas.microsoft.com/office/drawing/2014/main" id="{6577CBF2-8E79-3480-C4C2-36D2E6C75F0F}"/>
                </a:ext>
              </a:extLst>
            </p:cNvPr>
            <p:cNvPicPr>
              <a:picLocks noChangeAspect="1"/>
            </p:cNvPicPr>
            <p:nvPr/>
          </p:nvPicPr>
          <p:blipFill>
            <a:blip r:embed="rId4"/>
            <a:stretch>
              <a:fillRect/>
            </a:stretch>
          </p:blipFill>
          <p:spPr>
            <a:xfrm>
              <a:off x="3782574" y="3089989"/>
              <a:ext cx="1391592" cy="1558585"/>
            </a:xfrm>
            <a:prstGeom prst="rect">
              <a:avLst/>
            </a:prstGeom>
            <a:ln>
              <a:solidFill>
                <a:schemeClr val="bg1">
                  <a:lumMod val="65000"/>
                </a:schemeClr>
              </a:solidFill>
            </a:ln>
            <a:effectLst>
              <a:outerShdw blurRad="50800" dist="38100" dir="2700000" algn="tl" rotWithShape="0">
                <a:prstClr val="black">
                  <a:alpha val="40000"/>
                </a:prstClr>
              </a:outerShdw>
            </a:effectLst>
          </p:spPr>
        </p:pic>
      </p:grpSp>
      <p:sp>
        <p:nvSpPr>
          <p:cNvPr id="14" name="Content Placeholder 13">
            <a:extLst>
              <a:ext uri="{FF2B5EF4-FFF2-40B4-BE49-F238E27FC236}">
                <a16:creationId xmlns:a16="http://schemas.microsoft.com/office/drawing/2014/main" id="{821E83ED-F106-F977-5D65-B502A519D076}"/>
              </a:ext>
            </a:extLst>
          </p:cNvPr>
          <p:cNvSpPr>
            <a:spLocks noGrp="1"/>
          </p:cNvSpPr>
          <p:nvPr>
            <p:ph idx="1"/>
          </p:nvPr>
        </p:nvSpPr>
        <p:spPr/>
        <p:txBody>
          <a:bodyPr>
            <a:normAutofit fontScale="85000" lnSpcReduction="20000"/>
          </a:bodyPr>
          <a:lstStyle/>
          <a:p>
            <a:endParaRPr lang="en-US"/>
          </a:p>
        </p:txBody>
      </p:sp>
      <p:sp>
        <p:nvSpPr>
          <p:cNvPr id="17" name="TextBox 16">
            <a:extLst>
              <a:ext uri="{FF2B5EF4-FFF2-40B4-BE49-F238E27FC236}">
                <a16:creationId xmlns:a16="http://schemas.microsoft.com/office/drawing/2014/main" id="{A404401B-39AE-D9B8-9C27-010418718E55}"/>
              </a:ext>
            </a:extLst>
          </p:cNvPr>
          <p:cNvSpPr txBox="1"/>
          <p:nvPr/>
        </p:nvSpPr>
        <p:spPr>
          <a:xfrm>
            <a:off x="1620019" y="361872"/>
            <a:ext cx="646331"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2014</a:t>
            </a:r>
          </a:p>
        </p:txBody>
      </p:sp>
    </p:spTree>
    <p:extLst>
      <p:ext uri="{BB962C8B-B14F-4D97-AF65-F5344CB8AC3E}">
        <p14:creationId xmlns:p14="http://schemas.microsoft.com/office/powerpoint/2010/main" val="255844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1000" fill="hold"/>
                                        <p:tgtEl>
                                          <p:spTgt spid="16"/>
                                        </p:tgtEl>
                                        <p:attrNameLst>
                                          <p:attrName>ppt_w</p:attrName>
                                        </p:attrNameLst>
                                      </p:cBhvr>
                                      <p:tavLst>
                                        <p:tav tm="0">
                                          <p:val>
                                            <p:fltVal val="0"/>
                                          </p:val>
                                        </p:tav>
                                        <p:tav tm="100000">
                                          <p:val>
                                            <p:strVal val="#ppt_w"/>
                                          </p:val>
                                        </p:tav>
                                      </p:tavLst>
                                    </p:anim>
                                    <p:anim calcmode="lin" valueType="num">
                                      <p:cBhvr>
                                        <p:cTn id="12" dur="1000" fill="hold"/>
                                        <p:tgtEl>
                                          <p:spTgt spid="16"/>
                                        </p:tgtEl>
                                        <p:attrNameLst>
                                          <p:attrName>ppt_h</p:attrName>
                                        </p:attrNameLst>
                                      </p:cBhvr>
                                      <p:tavLst>
                                        <p:tav tm="0">
                                          <p:val>
                                            <p:fltVal val="0"/>
                                          </p:val>
                                        </p:tav>
                                        <p:tav tm="100000">
                                          <p:val>
                                            <p:strVal val="#ppt_h"/>
                                          </p:val>
                                        </p:tav>
                                      </p:tavLst>
                                    </p:anim>
                                    <p:animEffect transition="in" filter="fade">
                                      <p:cBhvr>
                                        <p:cTn id="13"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B907D161-E78C-E942-A135-B2BBF97D6E6B}"/>
              </a:ext>
            </a:extLst>
          </p:cNvPr>
          <p:cNvSpPr/>
          <p:nvPr/>
        </p:nvSpPr>
        <p:spPr>
          <a:xfrm>
            <a:off x="2090342" y="297366"/>
            <a:ext cx="4506686" cy="4913086"/>
          </a:xfrm>
          <a:custGeom>
            <a:avLst/>
            <a:gdLst>
              <a:gd name="connsiteX0" fmla="*/ 2830286 w 4506686"/>
              <a:gd name="connsiteY0" fmla="*/ 0 h 4913086"/>
              <a:gd name="connsiteX1" fmla="*/ 4506686 w 4506686"/>
              <a:gd name="connsiteY1" fmla="*/ 1770743 h 4913086"/>
              <a:gd name="connsiteX2" fmla="*/ 2039257 w 4506686"/>
              <a:gd name="connsiteY2" fmla="*/ 4913086 h 4913086"/>
              <a:gd name="connsiteX3" fmla="*/ 0 w 4506686"/>
              <a:gd name="connsiteY3" fmla="*/ 2830286 h 4913086"/>
              <a:gd name="connsiteX4" fmla="*/ 2830286 w 4506686"/>
              <a:gd name="connsiteY4" fmla="*/ 0 h 4913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6686" h="4913086">
                <a:moveTo>
                  <a:pt x="2830286" y="0"/>
                </a:moveTo>
                <a:lnTo>
                  <a:pt x="4506686" y="1770743"/>
                </a:lnTo>
                <a:lnTo>
                  <a:pt x="2039257" y="4913086"/>
                </a:lnTo>
                <a:lnTo>
                  <a:pt x="0" y="2830286"/>
                </a:lnTo>
                <a:lnTo>
                  <a:pt x="2830286"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F84B68-E531-034F-8AD5-79EA608895A4}"/>
              </a:ext>
            </a:extLst>
          </p:cNvPr>
          <p:cNvSpPr>
            <a:spLocks noGrp="1"/>
          </p:cNvSpPr>
          <p:nvPr>
            <p:ph type="title"/>
          </p:nvPr>
        </p:nvSpPr>
        <p:spPr>
          <a:xfrm>
            <a:off x="827455" y="1142764"/>
            <a:ext cx="4564665" cy="2070546"/>
          </a:xfrm>
        </p:spPr>
        <p:txBody>
          <a:bodyPr>
            <a:noAutofit/>
          </a:bodyPr>
          <a:lstStyle/>
          <a:p>
            <a:pPr algn="r"/>
            <a:r>
              <a:rPr lang="en-US" sz="7200" dirty="0"/>
              <a:t>Regress end</a:t>
            </a:r>
          </a:p>
        </p:txBody>
      </p:sp>
      <p:sp>
        <p:nvSpPr>
          <p:cNvPr id="3" name="Content Placeholder 2">
            <a:extLst>
              <a:ext uri="{FF2B5EF4-FFF2-40B4-BE49-F238E27FC236}">
                <a16:creationId xmlns:a16="http://schemas.microsoft.com/office/drawing/2014/main" id="{7F1E71B8-0204-3F4A-A233-A70DAB01ACB3}"/>
              </a:ext>
            </a:extLst>
          </p:cNvPr>
          <p:cNvSpPr>
            <a:spLocks noGrp="1"/>
          </p:cNvSpPr>
          <p:nvPr>
            <p:ph idx="1"/>
          </p:nvPr>
        </p:nvSpPr>
        <p:spPr/>
        <p:txBody>
          <a:bodyPr>
            <a:normAutofit fontScale="85000" lnSpcReduction="20000"/>
          </a:bodyPr>
          <a:lstStyle/>
          <a:p>
            <a:endParaRPr lang="en-US"/>
          </a:p>
        </p:txBody>
      </p:sp>
      <p:sp>
        <p:nvSpPr>
          <p:cNvPr id="4" name="Footer Placeholder 3">
            <a:extLst>
              <a:ext uri="{FF2B5EF4-FFF2-40B4-BE49-F238E27FC236}">
                <a16:creationId xmlns:a16="http://schemas.microsoft.com/office/drawing/2014/main" id="{785FE0AB-6B29-934F-8789-B1100F2611F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AE5D2A-11EA-5F49-9AAC-3A8E0E4E1DD1}"/>
              </a:ext>
            </a:extLst>
          </p:cNvPr>
          <p:cNvSpPr>
            <a:spLocks noGrp="1"/>
          </p:cNvSpPr>
          <p:nvPr>
            <p:ph type="sldNum" sz="quarter" idx="12"/>
          </p:nvPr>
        </p:nvSpPr>
        <p:spPr/>
        <p:txBody>
          <a:bodyPr/>
          <a:lstStyle/>
          <a:p>
            <a:fld id="{BBF94379-36F8-5C44-8D19-058CB846FBBE}" type="slidenum">
              <a:rPr lang="en-US" smtClean="0"/>
              <a:t>22</a:t>
            </a:fld>
            <a:endParaRPr lang="en-US"/>
          </a:p>
        </p:txBody>
      </p:sp>
      <p:grpSp>
        <p:nvGrpSpPr>
          <p:cNvPr id="8" name="Group 7">
            <a:extLst>
              <a:ext uri="{FF2B5EF4-FFF2-40B4-BE49-F238E27FC236}">
                <a16:creationId xmlns:a16="http://schemas.microsoft.com/office/drawing/2014/main" id="{4169D10C-C067-311B-DF4D-4D943413A5DE}"/>
              </a:ext>
            </a:extLst>
          </p:cNvPr>
          <p:cNvGrpSpPr/>
          <p:nvPr/>
        </p:nvGrpSpPr>
        <p:grpSpPr>
          <a:xfrm>
            <a:off x="6907440" y="297366"/>
            <a:ext cx="1987453" cy="2529223"/>
            <a:chOff x="3989180" y="334047"/>
            <a:chExt cx="4960714" cy="5466202"/>
          </a:xfrm>
          <a:solidFill>
            <a:srgbClr val="DCFFDC"/>
          </a:solidFill>
        </p:grpSpPr>
        <p:sp>
          <p:nvSpPr>
            <p:cNvPr id="24" name="Freeform 23">
              <a:extLst>
                <a:ext uri="{FF2B5EF4-FFF2-40B4-BE49-F238E27FC236}">
                  <a16:creationId xmlns:a16="http://schemas.microsoft.com/office/drawing/2014/main" id="{57F25F68-147D-C54D-B926-1F7C59D6B564}"/>
                </a:ext>
              </a:extLst>
            </p:cNvPr>
            <p:cNvSpPr/>
            <p:nvPr/>
          </p:nvSpPr>
          <p:spPr>
            <a:xfrm>
              <a:off x="8704237" y="334047"/>
              <a:ext cx="245657" cy="398415"/>
            </a:xfrm>
            <a:custGeom>
              <a:avLst/>
              <a:gdLst>
                <a:gd name="connsiteX0" fmla="*/ 0 w 361666"/>
                <a:gd name="connsiteY0" fmla="*/ 0 h 388962"/>
                <a:gd name="connsiteX1" fmla="*/ 348018 w 361666"/>
                <a:gd name="connsiteY1" fmla="*/ 0 h 388962"/>
                <a:gd name="connsiteX2" fmla="*/ 348018 w 361666"/>
                <a:gd name="connsiteY2" fmla="*/ 388962 h 388962"/>
                <a:gd name="connsiteX3" fmla="*/ 361666 w 361666"/>
                <a:gd name="connsiteY3" fmla="*/ 388962 h 388962"/>
              </a:gdLst>
              <a:ahLst/>
              <a:cxnLst>
                <a:cxn ang="0">
                  <a:pos x="connsiteX0" y="connsiteY0"/>
                </a:cxn>
                <a:cxn ang="0">
                  <a:pos x="connsiteX1" y="connsiteY1"/>
                </a:cxn>
                <a:cxn ang="0">
                  <a:pos x="connsiteX2" y="connsiteY2"/>
                </a:cxn>
                <a:cxn ang="0">
                  <a:pos x="connsiteX3" y="connsiteY3"/>
                </a:cxn>
              </a:cxnLst>
              <a:rect l="l" t="t" r="r" b="b"/>
              <a:pathLst>
                <a:path w="361666" h="388962">
                  <a:moveTo>
                    <a:pt x="0" y="0"/>
                  </a:moveTo>
                  <a:lnTo>
                    <a:pt x="348018" y="0"/>
                  </a:lnTo>
                  <a:lnTo>
                    <a:pt x="348018" y="388962"/>
                  </a:lnTo>
                  <a:lnTo>
                    <a:pt x="361666" y="388962"/>
                  </a:lnTo>
                </a:path>
              </a:pathLst>
            </a:custGeom>
            <a:grp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0AE8E36-D6B7-AB4B-97B7-F5B341012221}"/>
                </a:ext>
              </a:extLst>
            </p:cNvPr>
            <p:cNvSpPr/>
            <p:nvPr/>
          </p:nvSpPr>
          <p:spPr>
            <a:xfrm>
              <a:off x="8393747" y="510331"/>
              <a:ext cx="378725" cy="404595"/>
            </a:xfrm>
            <a:prstGeom prst="rect">
              <a:avLst/>
            </a:prstGeom>
            <a:grp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5F77B25-270F-8644-9A2C-95E8A3D009B1}"/>
                </a:ext>
              </a:extLst>
            </p:cNvPr>
            <p:cNvSpPr/>
            <p:nvPr/>
          </p:nvSpPr>
          <p:spPr>
            <a:xfrm>
              <a:off x="8195092" y="610655"/>
              <a:ext cx="478207" cy="510872"/>
            </a:xfrm>
            <a:prstGeom prst="rect">
              <a:avLst/>
            </a:prstGeom>
            <a:grp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EF69DF5-E2F5-CF42-AA25-C24083D9FE1D}"/>
                </a:ext>
              </a:extLst>
            </p:cNvPr>
            <p:cNvSpPr/>
            <p:nvPr/>
          </p:nvSpPr>
          <p:spPr>
            <a:xfrm>
              <a:off x="7932413" y="728778"/>
              <a:ext cx="622711" cy="665246"/>
            </a:xfrm>
            <a:prstGeom prst="rect">
              <a:avLst/>
            </a:prstGeom>
            <a:grp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AC2F4181-19D9-1747-AD4C-C6ABF8DED2F7}"/>
                </a:ext>
              </a:extLst>
            </p:cNvPr>
            <p:cNvSpPr/>
            <p:nvPr/>
          </p:nvSpPr>
          <p:spPr>
            <a:xfrm>
              <a:off x="7652999" y="844393"/>
              <a:ext cx="746458" cy="923016"/>
            </a:xfrm>
            <a:prstGeom prst="rect">
              <a:avLst/>
            </a:prstGeom>
            <a:grp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9F375C5B-AE68-444F-B4C2-B81994CDE676}"/>
                </a:ext>
              </a:extLst>
            </p:cNvPr>
            <p:cNvSpPr/>
            <p:nvPr/>
          </p:nvSpPr>
          <p:spPr>
            <a:xfrm>
              <a:off x="7409085" y="979265"/>
              <a:ext cx="852054" cy="1053588"/>
            </a:xfrm>
            <a:prstGeom prst="rect">
              <a:avLst/>
            </a:prstGeom>
            <a:grp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3792BA73-134C-8A41-A160-6512D4F47EE9}"/>
                </a:ext>
              </a:extLst>
            </p:cNvPr>
            <p:cNvSpPr/>
            <p:nvPr/>
          </p:nvSpPr>
          <p:spPr>
            <a:xfrm>
              <a:off x="7101778" y="1114704"/>
              <a:ext cx="979214" cy="1210825"/>
            </a:xfrm>
            <a:prstGeom prst="rect">
              <a:avLst/>
            </a:prstGeom>
            <a:grp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E2C2981-DCBA-BC4A-BB43-FDB45125130A}"/>
                </a:ext>
              </a:extLst>
            </p:cNvPr>
            <p:cNvSpPr/>
            <p:nvPr/>
          </p:nvSpPr>
          <p:spPr>
            <a:xfrm>
              <a:off x="6814525" y="1249145"/>
              <a:ext cx="1143923" cy="1414492"/>
            </a:xfrm>
            <a:prstGeom prst="rect">
              <a:avLst/>
            </a:prstGeom>
            <a:grp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70D54CB8-0F1A-0149-9DC8-DAFD58C2615A}"/>
                </a:ext>
              </a:extLst>
            </p:cNvPr>
            <p:cNvSpPr/>
            <p:nvPr/>
          </p:nvSpPr>
          <p:spPr>
            <a:xfrm>
              <a:off x="6523931" y="1393530"/>
              <a:ext cx="1227977" cy="1602614"/>
            </a:xfrm>
            <a:prstGeom prst="rect">
              <a:avLst/>
            </a:prstGeom>
            <a:grp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63C75916-88E6-2641-9BBE-C78D5FFC1567}"/>
                </a:ext>
              </a:extLst>
            </p:cNvPr>
            <p:cNvSpPr/>
            <p:nvPr/>
          </p:nvSpPr>
          <p:spPr>
            <a:xfrm>
              <a:off x="6143157" y="1545875"/>
              <a:ext cx="1424652" cy="1859291"/>
            </a:xfrm>
            <a:prstGeom prst="rect">
              <a:avLst/>
            </a:prstGeom>
            <a:grp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92A53D8-31F0-4046-8687-3E05A7BD28E5}"/>
                </a:ext>
              </a:extLst>
            </p:cNvPr>
            <p:cNvSpPr/>
            <p:nvPr/>
          </p:nvSpPr>
          <p:spPr>
            <a:xfrm>
              <a:off x="5752518" y="1732610"/>
              <a:ext cx="1626300" cy="2122459"/>
            </a:xfrm>
            <a:prstGeom prst="rect">
              <a:avLst/>
            </a:prstGeom>
            <a:grp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BCB591C-D3AE-3F46-B4FF-5515099652C2}"/>
                </a:ext>
              </a:extLst>
            </p:cNvPr>
            <p:cNvSpPr/>
            <p:nvPr/>
          </p:nvSpPr>
          <p:spPr>
            <a:xfrm>
              <a:off x="5294278" y="1912691"/>
              <a:ext cx="1842930" cy="2405179"/>
            </a:xfrm>
            <a:prstGeom prst="rect">
              <a:avLst/>
            </a:prstGeom>
            <a:grp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CB8EE40B-F22C-EE40-83D0-DB70C4B50E6D}"/>
                </a:ext>
              </a:extLst>
            </p:cNvPr>
            <p:cNvSpPr/>
            <p:nvPr/>
          </p:nvSpPr>
          <p:spPr>
            <a:xfrm>
              <a:off x="4857859" y="2092772"/>
              <a:ext cx="2059425" cy="2687724"/>
            </a:xfrm>
            <a:prstGeom prst="rect">
              <a:avLst/>
            </a:prstGeom>
            <a:grp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621AE6B-D98A-4C46-B295-32ABD6CE331B}"/>
                </a:ext>
              </a:extLst>
            </p:cNvPr>
            <p:cNvSpPr/>
            <p:nvPr/>
          </p:nvSpPr>
          <p:spPr>
            <a:xfrm>
              <a:off x="4455732" y="2325529"/>
              <a:ext cx="2243397" cy="2927823"/>
            </a:xfrm>
            <a:prstGeom prst="rect">
              <a:avLst/>
            </a:prstGeom>
            <a:grp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D8E57FC-9C9F-5747-B1EF-68937A1D9B49}"/>
                </a:ext>
              </a:extLst>
            </p:cNvPr>
            <p:cNvSpPr/>
            <p:nvPr/>
          </p:nvSpPr>
          <p:spPr>
            <a:xfrm>
              <a:off x="3989180" y="2599849"/>
              <a:ext cx="2452255" cy="3200400"/>
            </a:xfrm>
            <a:prstGeom prst="rect">
              <a:avLst/>
            </a:prstGeom>
            <a:grp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EE91343D-A74D-A04F-93FC-B9F9BC168805}"/>
                </a:ext>
              </a:extLst>
            </p:cNvPr>
            <p:cNvSpPr/>
            <p:nvPr/>
          </p:nvSpPr>
          <p:spPr>
            <a:xfrm>
              <a:off x="8519989" y="411384"/>
              <a:ext cx="361666" cy="388962"/>
            </a:xfrm>
            <a:custGeom>
              <a:avLst/>
              <a:gdLst>
                <a:gd name="connsiteX0" fmla="*/ 0 w 361666"/>
                <a:gd name="connsiteY0" fmla="*/ 0 h 388962"/>
                <a:gd name="connsiteX1" fmla="*/ 348018 w 361666"/>
                <a:gd name="connsiteY1" fmla="*/ 0 h 388962"/>
                <a:gd name="connsiteX2" fmla="*/ 348018 w 361666"/>
                <a:gd name="connsiteY2" fmla="*/ 388962 h 388962"/>
                <a:gd name="connsiteX3" fmla="*/ 361666 w 361666"/>
                <a:gd name="connsiteY3" fmla="*/ 388962 h 388962"/>
              </a:gdLst>
              <a:ahLst/>
              <a:cxnLst>
                <a:cxn ang="0">
                  <a:pos x="connsiteX0" y="connsiteY0"/>
                </a:cxn>
                <a:cxn ang="0">
                  <a:pos x="connsiteX1" y="connsiteY1"/>
                </a:cxn>
                <a:cxn ang="0">
                  <a:pos x="connsiteX2" y="connsiteY2"/>
                </a:cxn>
                <a:cxn ang="0">
                  <a:pos x="connsiteX3" y="connsiteY3"/>
                </a:cxn>
              </a:cxnLst>
              <a:rect l="l" t="t" r="r" b="b"/>
              <a:pathLst>
                <a:path w="361666" h="388962">
                  <a:moveTo>
                    <a:pt x="0" y="0"/>
                  </a:moveTo>
                  <a:lnTo>
                    <a:pt x="348018" y="0"/>
                  </a:lnTo>
                  <a:lnTo>
                    <a:pt x="348018" y="388962"/>
                  </a:lnTo>
                  <a:lnTo>
                    <a:pt x="361666" y="388962"/>
                  </a:lnTo>
                </a:path>
              </a:pathLst>
            </a:custGeom>
            <a:grp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801857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0F99D-0377-0C45-9FF6-F7F82A4D527E}"/>
              </a:ext>
            </a:extLst>
          </p:cNvPr>
          <p:cNvSpPr>
            <a:spLocks noGrp="1"/>
          </p:cNvSpPr>
          <p:nvPr>
            <p:ph type="title"/>
          </p:nvPr>
        </p:nvSpPr>
        <p:spPr/>
        <p:txBody>
          <a:bodyPr/>
          <a:lstStyle/>
          <a:p>
            <a:r>
              <a:rPr lang="en-US" dirty="0"/>
              <a:t>What justifies…?</a:t>
            </a:r>
          </a:p>
        </p:txBody>
      </p:sp>
      <p:sp>
        <p:nvSpPr>
          <p:cNvPr id="3" name="Content Placeholder 2">
            <a:extLst>
              <a:ext uri="{FF2B5EF4-FFF2-40B4-BE49-F238E27FC236}">
                <a16:creationId xmlns:a16="http://schemas.microsoft.com/office/drawing/2014/main" id="{DFBB6B61-43A8-424C-BF5B-1F508CCC49C6}"/>
              </a:ext>
            </a:extLst>
          </p:cNvPr>
          <p:cNvSpPr>
            <a:spLocks noGrp="1"/>
          </p:cNvSpPr>
          <p:nvPr>
            <p:ph idx="1"/>
          </p:nvPr>
        </p:nvSpPr>
        <p:spPr/>
        <p:txBody>
          <a:bodyPr>
            <a:normAutofit fontScale="85000" lnSpcReduction="20000"/>
          </a:bodyPr>
          <a:lstStyle/>
          <a:p>
            <a:endParaRPr lang="en-US"/>
          </a:p>
        </p:txBody>
      </p:sp>
      <p:sp>
        <p:nvSpPr>
          <p:cNvPr id="4" name="Footer Placeholder 3">
            <a:extLst>
              <a:ext uri="{FF2B5EF4-FFF2-40B4-BE49-F238E27FC236}">
                <a16:creationId xmlns:a16="http://schemas.microsoft.com/office/drawing/2014/main" id="{B22ABD31-587A-FB4A-AC65-5D1DD9B02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CD316E1-BEDA-BC41-9C61-6E8FFC0FCCB0}"/>
              </a:ext>
            </a:extLst>
          </p:cNvPr>
          <p:cNvSpPr>
            <a:spLocks noGrp="1"/>
          </p:cNvSpPr>
          <p:nvPr>
            <p:ph type="sldNum" sz="quarter" idx="12"/>
          </p:nvPr>
        </p:nvSpPr>
        <p:spPr/>
        <p:txBody>
          <a:bodyPr/>
          <a:lstStyle/>
          <a:p>
            <a:fld id="{BBF94379-36F8-5C44-8D19-058CB846FBBE}" type="slidenum">
              <a:rPr lang="en-US" smtClean="0"/>
              <a:t>23</a:t>
            </a:fld>
            <a:endParaRPr lang="en-US"/>
          </a:p>
        </p:txBody>
      </p:sp>
      <p:grpSp>
        <p:nvGrpSpPr>
          <p:cNvPr id="6" name="Group 5">
            <a:extLst>
              <a:ext uri="{FF2B5EF4-FFF2-40B4-BE49-F238E27FC236}">
                <a16:creationId xmlns:a16="http://schemas.microsoft.com/office/drawing/2014/main" id="{7E9CB0E1-B486-A443-86AE-2BCEFFBCDFC2}"/>
              </a:ext>
            </a:extLst>
          </p:cNvPr>
          <p:cNvGrpSpPr/>
          <p:nvPr/>
        </p:nvGrpSpPr>
        <p:grpSpPr>
          <a:xfrm>
            <a:off x="2951019" y="2315615"/>
            <a:ext cx="3965170" cy="1522451"/>
            <a:chOff x="2951019" y="2315615"/>
            <a:chExt cx="3965170" cy="1522451"/>
          </a:xfrm>
        </p:grpSpPr>
        <p:sp>
          <p:nvSpPr>
            <p:cNvPr id="7" name="Freeform 6">
              <a:extLst>
                <a:ext uri="{FF2B5EF4-FFF2-40B4-BE49-F238E27FC236}">
                  <a16:creationId xmlns:a16="http://schemas.microsoft.com/office/drawing/2014/main" id="{AA52B845-6877-A545-90FA-4A99367A5967}"/>
                </a:ext>
              </a:extLst>
            </p:cNvPr>
            <p:cNvSpPr/>
            <p:nvPr/>
          </p:nvSpPr>
          <p:spPr>
            <a:xfrm>
              <a:off x="3028731" y="2315615"/>
              <a:ext cx="3809744" cy="1522451"/>
            </a:xfrm>
            <a:custGeom>
              <a:avLst/>
              <a:gdLst>
                <a:gd name="connsiteX0" fmla="*/ 1230284 w 3624349"/>
                <a:gd name="connsiteY0" fmla="*/ 91440 h 1313411"/>
                <a:gd name="connsiteX1" fmla="*/ 0 w 3624349"/>
                <a:gd name="connsiteY1" fmla="*/ 1155469 h 1313411"/>
                <a:gd name="connsiteX2" fmla="*/ 3624349 w 3624349"/>
                <a:gd name="connsiteY2" fmla="*/ 1313411 h 1313411"/>
                <a:gd name="connsiteX3" fmla="*/ 2219499 w 3624349"/>
                <a:gd name="connsiteY3" fmla="*/ 0 h 1313411"/>
                <a:gd name="connsiteX4" fmla="*/ 1230284 w 3624349"/>
                <a:gd name="connsiteY4" fmla="*/ 91440 h 1313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4349" h="1313411">
                  <a:moveTo>
                    <a:pt x="1230284" y="91440"/>
                  </a:moveTo>
                  <a:lnTo>
                    <a:pt x="0" y="1155469"/>
                  </a:lnTo>
                  <a:lnTo>
                    <a:pt x="3624349" y="1313411"/>
                  </a:lnTo>
                  <a:lnTo>
                    <a:pt x="2219499" y="0"/>
                  </a:lnTo>
                  <a:lnTo>
                    <a:pt x="1230284" y="91440"/>
                  </a:lnTo>
                  <a:close/>
                </a:path>
              </a:pathLst>
            </a:custGeom>
            <a:solidFill>
              <a:srgbClr val="FF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1C2BBD9-83DA-1C4E-BC33-08ED167B3107}"/>
                </a:ext>
              </a:extLst>
            </p:cNvPr>
            <p:cNvSpPr txBox="1"/>
            <p:nvPr/>
          </p:nvSpPr>
          <p:spPr>
            <a:xfrm>
              <a:off x="2951019" y="2824874"/>
              <a:ext cx="3965170" cy="861774"/>
            </a:xfrm>
            <a:prstGeom prst="rect">
              <a:avLst/>
            </a:prstGeom>
            <a:noFill/>
          </p:spPr>
          <p:txBody>
            <a:bodyPr wrap="square" rtlCol="0">
              <a:spAutoFit/>
            </a:bodyPr>
            <a:lstStyle/>
            <a:p>
              <a:pPr algn="ctr"/>
              <a:r>
                <a:rPr lang="en-US" dirty="0" err="1">
                  <a:latin typeface="Times New Roman" panose="02020603050405020304" pitchFamily="18" charset="0"/>
                  <a:cs typeface="Times New Roman" panose="02020603050405020304" pitchFamily="18" charset="0"/>
                </a:rPr>
                <a:t>Haüy’s</a:t>
              </a:r>
              <a:r>
                <a:rPr lang="en-US" dirty="0">
                  <a:latin typeface="Times New Roman" panose="02020603050405020304" pitchFamily="18" charset="0"/>
                  <a:cs typeface="Times New Roman" panose="02020603050405020304" pitchFamily="18" charset="0"/>
                </a:rPr>
                <a:t> principle: </a:t>
              </a:r>
              <a:r>
                <a:rPr lang="en-US" sz="1600" dirty="0">
                  <a:latin typeface="Times New Roman" panose="02020603050405020304" pitchFamily="18" charset="0"/>
                  <a:cs typeface="Times New Roman" panose="02020603050405020304" pitchFamily="18" charset="0"/>
                </a:rPr>
                <a:t>generally, all samples of a pure crystalline substance belong to the same crystallographic family.</a:t>
              </a:r>
              <a:endParaRPr lang="en-US" dirty="0">
                <a:latin typeface="Times New Roman" panose="02020603050405020304" pitchFamily="18" charset="0"/>
                <a:cs typeface="Times New Roman" panose="02020603050405020304" pitchFamily="18" charset="0"/>
              </a:endParaRPr>
            </a:p>
          </p:txBody>
        </p:sp>
      </p:grpSp>
      <p:grpSp>
        <p:nvGrpSpPr>
          <p:cNvPr id="9" name="Group 8">
            <a:extLst>
              <a:ext uri="{FF2B5EF4-FFF2-40B4-BE49-F238E27FC236}">
                <a16:creationId xmlns:a16="http://schemas.microsoft.com/office/drawing/2014/main" id="{85388C76-5202-1947-8458-D646FDA55740}"/>
              </a:ext>
            </a:extLst>
          </p:cNvPr>
          <p:cNvGrpSpPr/>
          <p:nvPr/>
        </p:nvGrpSpPr>
        <p:grpSpPr>
          <a:xfrm>
            <a:off x="340937" y="1244910"/>
            <a:ext cx="8028558" cy="1518314"/>
            <a:chOff x="340937" y="1244910"/>
            <a:chExt cx="8028558" cy="1518314"/>
          </a:xfrm>
        </p:grpSpPr>
        <p:sp>
          <p:nvSpPr>
            <p:cNvPr id="10" name="Freeform 9">
              <a:extLst>
                <a:ext uri="{FF2B5EF4-FFF2-40B4-BE49-F238E27FC236}">
                  <a16:creationId xmlns:a16="http://schemas.microsoft.com/office/drawing/2014/main" id="{2913914C-E96B-E54F-905C-AB49A23EEED8}"/>
                </a:ext>
              </a:extLst>
            </p:cNvPr>
            <p:cNvSpPr/>
            <p:nvPr/>
          </p:nvSpPr>
          <p:spPr>
            <a:xfrm>
              <a:off x="881149" y="1244910"/>
              <a:ext cx="2997476" cy="1518313"/>
            </a:xfrm>
            <a:custGeom>
              <a:avLst/>
              <a:gdLst>
                <a:gd name="connsiteX0" fmla="*/ 24938 w 2310938"/>
                <a:gd name="connsiteY0" fmla="*/ 0 h 1404851"/>
                <a:gd name="connsiteX1" fmla="*/ 24938 w 2310938"/>
                <a:gd name="connsiteY1" fmla="*/ 0 h 1404851"/>
                <a:gd name="connsiteX2" fmla="*/ 2310938 w 2310938"/>
                <a:gd name="connsiteY2" fmla="*/ 182880 h 1404851"/>
                <a:gd name="connsiteX3" fmla="*/ 2053243 w 2310938"/>
                <a:gd name="connsiteY3" fmla="*/ 1404851 h 1404851"/>
                <a:gd name="connsiteX4" fmla="*/ 0 w 2310938"/>
                <a:gd name="connsiteY4" fmla="*/ 1213658 h 1404851"/>
                <a:gd name="connsiteX5" fmla="*/ 24938 w 2310938"/>
                <a:gd name="connsiteY5" fmla="*/ 0 h 140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0938" h="1404851">
                  <a:moveTo>
                    <a:pt x="24938" y="0"/>
                  </a:moveTo>
                  <a:lnTo>
                    <a:pt x="24938" y="0"/>
                  </a:lnTo>
                  <a:lnTo>
                    <a:pt x="2310938" y="182880"/>
                  </a:lnTo>
                  <a:lnTo>
                    <a:pt x="2053243" y="1404851"/>
                  </a:lnTo>
                  <a:lnTo>
                    <a:pt x="0" y="1213658"/>
                  </a:lnTo>
                  <a:lnTo>
                    <a:pt x="24938"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F02EDCEE-2C62-DB4E-895C-A37A24EDDE14}"/>
                </a:ext>
              </a:extLst>
            </p:cNvPr>
            <p:cNvSpPr/>
            <p:nvPr/>
          </p:nvSpPr>
          <p:spPr>
            <a:xfrm flipH="1">
              <a:off x="5812019" y="1358373"/>
              <a:ext cx="2557476" cy="1404851"/>
            </a:xfrm>
            <a:custGeom>
              <a:avLst/>
              <a:gdLst>
                <a:gd name="connsiteX0" fmla="*/ 24938 w 2310938"/>
                <a:gd name="connsiteY0" fmla="*/ 0 h 1404851"/>
                <a:gd name="connsiteX1" fmla="*/ 24938 w 2310938"/>
                <a:gd name="connsiteY1" fmla="*/ 0 h 1404851"/>
                <a:gd name="connsiteX2" fmla="*/ 2310938 w 2310938"/>
                <a:gd name="connsiteY2" fmla="*/ 182880 h 1404851"/>
                <a:gd name="connsiteX3" fmla="*/ 2053243 w 2310938"/>
                <a:gd name="connsiteY3" fmla="*/ 1404851 h 1404851"/>
                <a:gd name="connsiteX4" fmla="*/ 0 w 2310938"/>
                <a:gd name="connsiteY4" fmla="*/ 1213658 h 1404851"/>
                <a:gd name="connsiteX5" fmla="*/ 24938 w 2310938"/>
                <a:gd name="connsiteY5" fmla="*/ 0 h 140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0938" h="1404851">
                  <a:moveTo>
                    <a:pt x="24938" y="0"/>
                  </a:moveTo>
                  <a:lnTo>
                    <a:pt x="24938" y="0"/>
                  </a:lnTo>
                  <a:lnTo>
                    <a:pt x="2310938" y="182880"/>
                  </a:lnTo>
                  <a:lnTo>
                    <a:pt x="2053243" y="1404851"/>
                  </a:lnTo>
                  <a:lnTo>
                    <a:pt x="0" y="1213658"/>
                  </a:lnTo>
                  <a:lnTo>
                    <a:pt x="24938"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B12FAB4-00FA-C94E-8F42-2990080DE5A2}"/>
                </a:ext>
              </a:extLst>
            </p:cNvPr>
            <p:cNvSpPr txBox="1"/>
            <p:nvPr/>
          </p:nvSpPr>
          <p:spPr>
            <a:xfrm>
              <a:off x="1533148" y="1485268"/>
              <a:ext cx="2161309" cy="1200329"/>
            </a:xfrm>
            <a:prstGeom prst="rect">
              <a:avLst/>
            </a:prstGeom>
            <a:noFill/>
          </p:spPr>
          <p:txBody>
            <a:bodyPr wrap="square" rtlCol="0">
              <a:spAutoFit/>
            </a:bodyPr>
            <a:lstStyle/>
            <a:p>
              <a:pPr algn="r"/>
              <a:r>
                <a:rPr lang="en-US" dirty="0">
                  <a:latin typeface="Times New Roman" panose="02020603050405020304" pitchFamily="18" charset="0"/>
                  <a:cs typeface="Times New Roman" panose="02020603050405020304" pitchFamily="18" charset="0"/>
                </a:rPr>
                <a:t>This sample of radium chloride is </a:t>
              </a:r>
              <a:r>
                <a:rPr lang="en-US" dirty="0" err="1">
                  <a:latin typeface="Times New Roman" panose="02020603050405020304" pitchFamily="18" charset="0"/>
                  <a:cs typeface="Times New Roman" panose="02020603050405020304" pitchFamily="18" charset="0"/>
                </a:rPr>
                <a:t>crystallographically</a:t>
              </a:r>
              <a:r>
                <a:rPr lang="en-US" dirty="0">
                  <a:latin typeface="Times New Roman" panose="02020603050405020304" pitchFamily="18" charset="0"/>
                  <a:cs typeface="Times New Roman" panose="02020603050405020304" pitchFamily="18" charset="0"/>
                </a:rPr>
                <a:t> monoclinic.</a:t>
              </a:r>
            </a:p>
          </p:txBody>
        </p:sp>
        <p:sp>
          <p:nvSpPr>
            <p:cNvPr id="13" name="TextBox 12">
              <a:extLst>
                <a:ext uri="{FF2B5EF4-FFF2-40B4-BE49-F238E27FC236}">
                  <a16:creationId xmlns:a16="http://schemas.microsoft.com/office/drawing/2014/main" id="{014DA537-7A9C-5E4F-B416-D4F75FE943CF}"/>
                </a:ext>
              </a:extLst>
            </p:cNvPr>
            <p:cNvSpPr txBox="1"/>
            <p:nvPr/>
          </p:nvSpPr>
          <p:spPr>
            <a:xfrm>
              <a:off x="6010103" y="1501245"/>
              <a:ext cx="2161309" cy="1200329"/>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All samples of radium chloride are </a:t>
              </a:r>
              <a:r>
                <a:rPr lang="en-US" dirty="0" err="1">
                  <a:latin typeface="Times New Roman" panose="02020603050405020304" pitchFamily="18" charset="0"/>
                  <a:cs typeface="Times New Roman" panose="02020603050405020304" pitchFamily="18" charset="0"/>
                </a:rPr>
                <a:t>crystallographically</a:t>
              </a:r>
              <a:r>
                <a:rPr lang="en-US" dirty="0">
                  <a:latin typeface="Times New Roman" panose="02020603050405020304" pitchFamily="18" charset="0"/>
                  <a:cs typeface="Times New Roman" panose="02020603050405020304" pitchFamily="18" charset="0"/>
                </a:rPr>
                <a:t> monoclinic.</a:t>
              </a:r>
            </a:p>
          </p:txBody>
        </p:sp>
        <p:sp>
          <p:nvSpPr>
            <p:cNvPr id="14" name="Right Arrow 13">
              <a:extLst>
                <a:ext uri="{FF2B5EF4-FFF2-40B4-BE49-F238E27FC236}">
                  <a16:creationId xmlns:a16="http://schemas.microsoft.com/office/drawing/2014/main" id="{738FAEC2-170B-5448-AC6E-934A971E5A75}"/>
                </a:ext>
              </a:extLst>
            </p:cNvPr>
            <p:cNvSpPr/>
            <p:nvPr/>
          </p:nvSpPr>
          <p:spPr>
            <a:xfrm>
              <a:off x="4114800" y="1897747"/>
              <a:ext cx="1554480" cy="482139"/>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Content Placeholder 21" descr="A person with curly hair&#10;&#10;Description automatically generated with low confidence">
              <a:extLst>
                <a:ext uri="{FF2B5EF4-FFF2-40B4-BE49-F238E27FC236}">
                  <a16:creationId xmlns:a16="http://schemas.microsoft.com/office/drawing/2014/main" id="{26C06FE1-AEDC-B24D-A3DC-903BE6135DF7}"/>
                </a:ext>
              </a:extLst>
            </p:cNvPr>
            <p:cNvPicPr>
              <a:picLocks noChangeAspect="1"/>
            </p:cNvPicPr>
            <p:nvPr/>
          </p:nvPicPr>
          <p:blipFill>
            <a:blip r:embed="rId2"/>
            <a:stretch>
              <a:fillRect/>
            </a:stretch>
          </p:blipFill>
          <p:spPr>
            <a:xfrm>
              <a:off x="340937" y="1325362"/>
              <a:ext cx="1208383" cy="1200329"/>
            </a:xfrm>
            <a:prstGeom prst="rect">
              <a:avLst/>
            </a:prstGeom>
          </p:spPr>
        </p:pic>
      </p:grpSp>
      <p:grpSp>
        <p:nvGrpSpPr>
          <p:cNvPr id="18" name="Group 17">
            <a:extLst>
              <a:ext uri="{FF2B5EF4-FFF2-40B4-BE49-F238E27FC236}">
                <a16:creationId xmlns:a16="http://schemas.microsoft.com/office/drawing/2014/main" id="{08D4DF56-6DCD-964F-9DD8-85B432C77AF2}"/>
              </a:ext>
            </a:extLst>
          </p:cNvPr>
          <p:cNvGrpSpPr/>
          <p:nvPr/>
        </p:nvGrpSpPr>
        <p:grpSpPr>
          <a:xfrm>
            <a:off x="2798105" y="3872597"/>
            <a:ext cx="4118084" cy="2744334"/>
            <a:chOff x="2798105" y="3872597"/>
            <a:chExt cx="4118084" cy="2744334"/>
          </a:xfrm>
        </p:grpSpPr>
        <p:sp>
          <p:nvSpPr>
            <p:cNvPr id="17" name="Freeform 16">
              <a:extLst>
                <a:ext uri="{FF2B5EF4-FFF2-40B4-BE49-F238E27FC236}">
                  <a16:creationId xmlns:a16="http://schemas.microsoft.com/office/drawing/2014/main" id="{558DC962-9B52-004E-B786-76C2A87C01FE}"/>
                </a:ext>
              </a:extLst>
            </p:cNvPr>
            <p:cNvSpPr/>
            <p:nvPr/>
          </p:nvSpPr>
          <p:spPr>
            <a:xfrm>
              <a:off x="2987168" y="3872597"/>
              <a:ext cx="3809744" cy="2744334"/>
            </a:xfrm>
            <a:custGeom>
              <a:avLst/>
              <a:gdLst>
                <a:gd name="connsiteX0" fmla="*/ 1230284 w 3624349"/>
                <a:gd name="connsiteY0" fmla="*/ 91440 h 1313411"/>
                <a:gd name="connsiteX1" fmla="*/ 0 w 3624349"/>
                <a:gd name="connsiteY1" fmla="*/ 1155469 h 1313411"/>
                <a:gd name="connsiteX2" fmla="*/ 3624349 w 3624349"/>
                <a:gd name="connsiteY2" fmla="*/ 1313411 h 1313411"/>
                <a:gd name="connsiteX3" fmla="*/ 2219499 w 3624349"/>
                <a:gd name="connsiteY3" fmla="*/ 0 h 1313411"/>
                <a:gd name="connsiteX4" fmla="*/ 1230284 w 3624349"/>
                <a:gd name="connsiteY4" fmla="*/ 91440 h 1313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4349" h="1313411">
                  <a:moveTo>
                    <a:pt x="1230284" y="91440"/>
                  </a:moveTo>
                  <a:lnTo>
                    <a:pt x="0" y="1155469"/>
                  </a:lnTo>
                  <a:lnTo>
                    <a:pt x="3624349" y="1313411"/>
                  </a:lnTo>
                  <a:lnTo>
                    <a:pt x="2219499" y="0"/>
                  </a:lnTo>
                  <a:lnTo>
                    <a:pt x="1230284" y="91440"/>
                  </a:lnTo>
                  <a:close/>
                </a:path>
              </a:pathLst>
            </a:custGeom>
            <a:solidFill>
              <a:srgbClr val="DCF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6522881-F21C-974D-AE7C-E989524EFCF6}"/>
                </a:ext>
              </a:extLst>
            </p:cNvPr>
            <p:cNvSpPr txBox="1"/>
            <p:nvPr/>
          </p:nvSpPr>
          <p:spPr>
            <a:xfrm>
              <a:off x="2798105" y="4255934"/>
              <a:ext cx="4118084" cy="1200329"/>
            </a:xfrm>
            <a:prstGeom prst="rect">
              <a:avLst/>
            </a:prstGeom>
            <a:noFill/>
          </p:spPr>
          <p:txBody>
            <a:bodyPr wrap="square" rtlCol="0">
              <a:spAutoFit/>
            </a:bodyPr>
            <a:lstStyle/>
            <a:p>
              <a:pPr algn="ctr"/>
              <a:r>
                <a:rPr lang="en-US" sz="3600" dirty="0">
                  <a:latin typeface="Times New Roman" panose="02020603050405020304" pitchFamily="18" charset="0"/>
                  <a:cs typeface="Times New Roman" panose="02020603050405020304" pitchFamily="18" charset="0"/>
                </a:rPr>
                <a:t>What justifies </a:t>
              </a:r>
              <a:r>
                <a:rPr lang="en-US" sz="3600" dirty="0" err="1">
                  <a:latin typeface="Times New Roman" panose="02020603050405020304" pitchFamily="18" charset="0"/>
                  <a:cs typeface="Times New Roman" panose="02020603050405020304" pitchFamily="18" charset="0"/>
                </a:rPr>
                <a:t>Haüy’s</a:t>
              </a:r>
              <a:r>
                <a:rPr lang="en-US" sz="3600" dirty="0">
                  <a:latin typeface="Times New Roman" panose="02020603050405020304" pitchFamily="18" charset="0"/>
                  <a:cs typeface="Times New Roman" panose="02020603050405020304" pitchFamily="18" charset="0"/>
                </a:rPr>
                <a:t> principle?</a:t>
              </a:r>
            </a:p>
          </p:txBody>
        </p:sp>
      </p:grpSp>
    </p:spTree>
    <p:extLst>
      <p:ext uri="{BB962C8B-B14F-4D97-AF65-F5344CB8AC3E}">
        <p14:creationId xmlns:p14="http://schemas.microsoft.com/office/powerpoint/2010/main" val="1988073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8" descr="A picture containing diagram&#10;&#10;Description automatically generated">
            <a:extLst>
              <a:ext uri="{FF2B5EF4-FFF2-40B4-BE49-F238E27FC236}">
                <a16:creationId xmlns:a16="http://schemas.microsoft.com/office/drawing/2014/main" id="{D8B97D8C-D789-E94C-B724-316AAEE0D7E4}"/>
              </a:ext>
            </a:extLst>
          </p:cNvPr>
          <p:cNvPicPr>
            <a:picLocks noChangeAspect="1"/>
          </p:cNvPicPr>
          <p:nvPr/>
        </p:nvPicPr>
        <p:blipFill>
          <a:blip r:embed="rId3"/>
          <a:stretch>
            <a:fillRect/>
          </a:stretch>
        </p:blipFill>
        <p:spPr>
          <a:xfrm>
            <a:off x="157942" y="125985"/>
            <a:ext cx="3458094" cy="5398005"/>
          </a:xfrm>
          <a:prstGeom prst="rect">
            <a:avLst/>
          </a:prstGeom>
        </p:spPr>
      </p:pic>
      <p:sp>
        <p:nvSpPr>
          <p:cNvPr id="2" name="Title 1">
            <a:extLst>
              <a:ext uri="{FF2B5EF4-FFF2-40B4-BE49-F238E27FC236}">
                <a16:creationId xmlns:a16="http://schemas.microsoft.com/office/drawing/2014/main" id="{8FB40E1E-E064-C34E-9AEA-DE7B6DB41D44}"/>
              </a:ext>
            </a:extLst>
          </p:cNvPr>
          <p:cNvSpPr>
            <a:spLocks noGrp="1"/>
          </p:cNvSpPr>
          <p:nvPr>
            <p:ph type="title"/>
          </p:nvPr>
        </p:nvSpPr>
        <p:spPr/>
        <p:txBody>
          <a:bodyPr/>
          <a:lstStyle/>
          <a:p>
            <a:r>
              <a:rPr lang="en-US" dirty="0"/>
              <a:t> </a:t>
            </a:r>
          </a:p>
        </p:txBody>
      </p:sp>
      <p:sp>
        <p:nvSpPr>
          <p:cNvPr id="4" name="Footer Placeholder 3">
            <a:extLst>
              <a:ext uri="{FF2B5EF4-FFF2-40B4-BE49-F238E27FC236}">
                <a16:creationId xmlns:a16="http://schemas.microsoft.com/office/drawing/2014/main" id="{9C754858-E14D-6945-AB6C-07FFE7522F5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2938FE-9EB5-4740-B88F-8AE75C66BB2D}"/>
              </a:ext>
            </a:extLst>
          </p:cNvPr>
          <p:cNvSpPr>
            <a:spLocks noGrp="1"/>
          </p:cNvSpPr>
          <p:nvPr>
            <p:ph type="sldNum" sz="quarter" idx="12"/>
          </p:nvPr>
        </p:nvSpPr>
        <p:spPr/>
        <p:txBody>
          <a:bodyPr/>
          <a:lstStyle/>
          <a:p>
            <a:fld id="{BBF94379-36F8-5C44-8D19-058CB846FBBE}" type="slidenum">
              <a:rPr lang="en-US" smtClean="0"/>
              <a:t>24</a:t>
            </a:fld>
            <a:endParaRPr lang="en-US"/>
          </a:p>
        </p:txBody>
      </p:sp>
      <p:grpSp>
        <p:nvGrpSpPr>
          <p:cNvPr id="18" name="Group 17">
            <a:extLst>
              <a:ext uri="{FF2B5EF4-FFF2-40B4-BE49-F238E27FC236}">
                <a16:creationId xmlns:a16="http://schemas.microsoft.com/office/drawing/2014/main" id="{8D2BCEEF-2FE2-9645-B9D3-3717FB2C23FB}"/>
              </a:ext>
            </a:extLst>
          </p:cNvPr>
          <p:cNvGrpSpPr/>
          <p:nvPr/>
        </p:nvGrpSpPr>
        <p:grpSpPr>
          <a:xfrm>
            <a:off x="1903615" y="1604254"/>
            <a:ext cx="7082443" cy="4488872"/>
            <a:chOff x="1903615" y="1604254"/>
            <a:chExt cx="7082443" cy="4488872"/>
          </a:xfrm>
        </p:grpSpPr>
        <p:sp>
          <p:nvSpPr>
            <p:cNvPr id="14" name="Rounded Rectangular Callout 13">
              <a:extLst>
                <a:ext uri="{FF2B5EF4-FFF2-40B4-BE49-F238E27FC236}">
                  <a16:creationId xmlns:a16="http://schemas.microsoft.com/office/drawing/2014/main" id="{8AC0AF4A-AFE5-6F4D-B628-0A365B8502F3}"/>
                </a:ext>
              </a:extLst>
            </p:cNvPr>
            <p:cNvSpPr/>
            <p:nvPr/>
          </p:nvSpPr>
          <p:spPr>
            <a:xfrm>
              <a:off x="1903615" y="1604254"/>
              <a:ext cx="7082443" cy="4488872"/>
            </a:xfrm>
            <a:prstGeom prst="wedgeRoundRectCallout">
              <a:avLst>
                <a:gd name="adj1" fmla="val -59558"/>
                <a:gd name="adj2" fmla="val 120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a:extLst>
                <a:ext uri="{FF2B5EF4-FFF2-40B4-BE49-F238E27FC236}">
                  <a16:creationId xmlns:a16="http://schemas.microsoft.com/office/drawing/2014/main" id="{D9DCF543-31B2-3743-924D-809DEBF1BC60}"/>
                </a:ext>
              </a:extLst>
            </p:cNvPr>
            <p:cNvSpPr/>
            <p:nvPr/>
          </p:nvSpPr>
          <p:spPr>
            <a:xfrm>
              <a:off x="2277687" y="2477193"/>
              <a:ext cx="3557848" cy="432262"/>
            </a:xfrm>
            <a:custGeom>
              <a:avLst/>
              <a:gdLst>
                <a:gd name="connsiteX0" fmla="*/ 116378 w 3557848"/>
                <a:gd name="connsiteY0" fmla="*/ 0 h 432262"/>
                <a:gd name="connsiteX1" fmla="*/ 3532909 w 3557848"/>
                <a:gd name="connsiteY1" fmla="*/ 66502 h 432262"/>
                <a:gd name="connsiteX2" fmla="*/ 3557848 w 3557848"/>
                <a:gd name="connsiteY2" fmla="*/ 432262 h 432262"/>
                <a:gd name="connsiteX3" fmla="*/ 3449782 w 3557848"/>
                <a:gd name="connsiteY3" fmla="*/ 407323 h 432262"/>
                <a:gd name="connsiteX4" fmla="*/ 0 w 3557848"/>
                <a:gd name="connsiteY4" fmla="*/ 374072 h 432262"/>
                <a:gd name="connsiteX5" fmla="*/ 116378 w 3557848"/>
                <a:gd name="connsiteY5" fmla="*/ 0 h 43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7848" h="432262">
                  <a:moveTo>
                    <a:pt x="116378" y="0"/>
                  </a:moveTo>
                  <a:lnTo>
                    <a:pt x="3532909" y="66502"/>
                  </a:lnTo>
                  <a:lnTo>
                    <a:pt x="3557848" y="432262"/>
                  </a:lnTo>
                  <a:lnTo>
                    <a:pt x="3449782" y="407323"/>
                  </a:lnTo>
                  <a:lnTo>
                    <a:pt x="0" y="374072"/>
                  </a:lnTo>
                  <a:lnTo>
                    <a:pt x="116378" y="0"/>
                  </a:lnTo>
                  <a:close/>
                </a:path>
              </a:pathLst>
            </a:custGeom>
            <a:solidFill>
              <a:srgbClr val="FF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F5498AE-FC19-0041-977B-574BA5A6A151}"/>
                </a:ext>
              </a:extLst>
            </p:cNvPr>
            <p:cNvSpPr txBox="1"/>
            <p:nvPr/>
          </p:nvSpPr>
          <p:spPr>
            <a:xfrm>
              <a:off x="2344191" y="1832753"/>
              <a:ext cx="6317672" cy="3939540"/>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A closer look at Norton’s example shows that</a:t>
              </a:r>
            </a:p>
            <a:p>
              <a:pPr algn="l"/>
              <a:r>
                <a:rPr lang="en-US" sz="2000" dirty="0">
                  <a:latin typeface="Times New Roman" panose="02020603050405020304" pitchFamily="18" charset="0"/>
                  <a:cs typeface="Times New Roman" panose="02020603050405020304" pitchFamily="18" charset="0"/>
                </a:rPr>
                <a:t>the uniformity assumptions that justify inductive inferences become more and more general.</a:t>
              </a:r>
            </a:p>
            <a:p>
              <a:pPr algn="l"/>
              <a:endParaRPr lang="en-US" sz="1400" dirty="0">
                <a:latin typeface="Times New Roman" panose="02020603050405020304" pitchFamily="18" charset="0"/>
                <a:cs typeface="Times New Roman" panose="02020603050405020304" pitchFamily="18" charset="0"/>
              </a:endParaRPr>
            </a:p>
            <a:p>
              <a:pPr algn="l"/>
              <a:endParaRPr lang="en-US" sz="1400" dirty="0">
                <a:latin typeface="Times New Roman" panose="02020603050405020304" pitchFamily="18" charset="0"/>
                <a:cs typeface="Times New Roman" panose="02020603050405020304" pitchFamily="18" charset="0"/>
              </a:endParaRPr>
            </a:p>
            <a:p>
              <a:pPr algn="l"/>
              <a:r>
                <a:rPr lang="en-US" sz="1400" dirty="0">
                  <a:latin typeface="Times New Roman" panose="02020603050405020304" pitchFamily="18" charset="0"/>
                  <a:cs typeface="Times New Roman" panose="02020603050405020304" pitchFamily="18" charset="0"/>
                </a:rPr>
                <a:t>For example, the inference</a:t>
              </a:r>
            </a:p>
            <a:p>
              <a:pPr marL="231775" algn="l"/>
              <a:r>
                <a:rPr lang="en-US" sz="1400" dirty="0">
                  <a:latin typeface="Times New Roman" panose="02020603050405020304" pitchFamily="18" charset="0"/>
                  <a:cs typeface="Times New Roman" panose="02020603050405020304" pitchFamily="18" charset="0"/>
                </a:rPr>
                <a:t>(I1) “Some samples of bismuth melt at 271°C; so all samples of bismuth do so”</a:t>
              </a:r>
            </a:p>
            <a:p>
              <a:pPr algn="l"/>
              <a:r>
                <a:rPr lang="en-US" sz="1400" dirty="0">
                  <a:latin typeface="Times New Roman" panose="02020603050405020304" pitchFamily="18" charset="0"/>
                  <a:cs typeface="Times New Roman" panose="02020603050405020304" pitchFamily="18" charset="0"/>
                </a:rPr>
                <a:t>is justified by the uniformity assumption</a:t>
              </a:r>
            </a:p>
            <a:p>
              <a:pPr marL="231775" algn="l"/>
              <a:r>
                <a:rPr lang="en-US" sz="1400" dirty="0">
                  <a:latin typeface="Times New Roman" panose="02020603050405020304" pitchFamily="18" charset="0"/>
                  <a:cs typeface="Times New Roman" panose="02020603050405020304" pitchFamily="18" charset="0"/>
                </a:rPr>
                <a:t>(U1) “Samples of the same element agree in their physical properties.”</a:t>
              </a:r>
            </a:p>
            <a:p>
              <a:pPr algn="l"/>
              <a:r>
                <a:rPr lang="en-US" sz="1400" dirty="0">
                  <a:latin typeface="Times New Roman" panose="02020603050405020304" pitchFamily="18" charset="0"/>
                  <a:cs typeface="Times New Roman" panose="02020603050405020304" pitchFamily="18" charset="0"/>
                </a:rPr>
                <a:t>The inductive inference that justifies U1 has the form</a:t>
              </a:r>
            </a:p>
            <a:p>
              <a:pPr marL="231775" algn="l"/>
              <a:r>
                <a:rPr lang="en-US" sz="1400" dirty="0">
                  <a:latin typeface="Times New Roman" panose="02020603050405020304" pitchFamily="18" charset="0"/>
                  <a:cs typeface="Times New Roman" panose="02020603050405020304" pitchFamily="18" charset="0"/>
                </a:rPr>
                <a:t>(I2): “So far all observed samples of the same element agreed in their physical properties; so this is generally so.”</a:t>
              </a:r>
            </a:p>
            <a:p>
              <a:pPr algn="l"/>
              <a:r>
                <a:rPr lang="en-US" sz="1400" dirty="0">
                  <a:latin typeface="Times New Roman" panose="02020603050405020304" pitchFamily="18" charset="0"/>
                  <a:cs typeface="Times New Roman" panose="02020603050405020304" pitchFamily="18" charset="0"/>
                </a:rPr>
                <a:t>Now the inductive uniformity that justifies the reliability of (I2) is already maximally general and asserts the following principle of spatiotemporal invariance</a:t>
              </a:r>
            </a:p>
            <a:p>
              <a:pPr marL="231775" algn="l"/>
              <a:r>
                <a:rPr lang="en-US" sz="1400" dirty="0">
                  <a:latin typeface="Times New Roman" panose="02020603050405020304" pitchFamily="18" charset="0"/>
                  <a:cs typeface="Times New Roman" panose="02020603050405020304" pitchFamily="18" charset="0"/>
                </a:rPr>
                <a:t>(U2): “Physically identical entities differing only in their location in space and time behave in an identical way.” </a:t>
              </a:r>
              <a:r>
                <a:rPr lang="en-US" sz="2000" dirty="0">
                  <a:latin typeface="Times New Roman" panose="02020603050405020304" pitchFamily="18" charset="0"/>
                  <a:cs typeface="Times New Roman" panose="02020603050405020304" pitchFamily="18" charset="0"/>
                </a:rPr>
                <a:t>”</a:t>
              </a:r>
              <a:r>
                <a:rPr lang="en-US" sz="1400" dirty="0">
                  <a:latin typeface="Times New Roman" panose="02020603050405020304" pitchFamily="18" charset="0"/>
                  <a:cs typeface="Times New Roman" panose="02020603050405020304" pitchFamily="18" charset="0"/>
                </a:rPr>
                <a:t> (pp. 17-18)</a:t>
              </a:r>
            </a:p>
          </p:txBody>
        </p:sp>
      </p:grpSp>
      <p:sp>
        <p:nvSpPr>
          <p:cNvPr id="21" name="Content Placeholder 20">
            <a:extLst>
              <a:ext uri="{FF2B5EF4-FFF2-40B4-BE49-F238E27FC236}">
                <a16:creationId xmlns:a16="http://schemas.microsoft.com/office/drawing/2014/main" id="{1717AC0B-52FB-7045-B4B6-5935DC82C35B}"/>
              </a:ext>
            </a:extLst>
          </p:cNvPr>
          <p:cNvSpPr>
            <a:spLocks noGrp="1"/>
          </p:cNvSpPr>
          <p:nvPr>
            <p:ph idx="1"/>
          </p:nvPr>
        </p:nvSpPr>
        <p:spPr/>
        <p:txBody>
          <a:bodyPr>
            <a:normAutofit fontScale="85000" lnSpcReduction="20000"/>
          </a:bodyPr>
          <a:lstStyle/>
          <a:p>
            <a:endParaRPr lang="en-US"/>
          </a:p>
        </p:txBody>
      </p:sp>
    </p:spTree>
    <p:extLst>
      <p:ext uri="{BB962C8B-B14F-4D97-AF65-F5344CB8AC3E}">
        <p14:creationId xmlns:p14="http://schemas.microsoft.com/office/powerpoint/2010/main" val="196380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03635E7-27D8-714B-B697-4FCC486EC035}"/>
              </a:ext>
            </a:extLst>
          </p:cNvPr>
          <p:cNvSpPr/>
          <p:nvPr/>
        </p:nvSpPr>
        <p:spPr>
          <a:xfrm>
            <a:off x="881149" y="1244910"/>
            <a:ext cx="2181028" cy="4914885"/>
          </a:xfrm>
          <a:custGeom>
            <a:avLst/>
            <a:gdLst>
              <a:gd name="connsiteX0" fmla="*/ 24938 w 2310938"/>
              <a:gd name="connsiteY0" fmla="*/ 0 h 1404851"/>
              <a:gd name="connsiteX1" fmla="*/ 24938 w 2310938"/>
              <a:gd name="connsiteY1" fmla="*/ 0 h 1404851"/>
              <a:gd name="connsiteX2" fmla="*/ 2310938 w 2310938"/>
              <a:gd name="connsiteY2" fmla="*/ 182880 h 1404851"/>
              <a:gd name="connsiteX3" fmla="*/ 2053243 w 2310938"/>
              <a:gd name="connsiteY3" fmla="*/ 1404851 h 1404851"/>
              <a:gd name="connsiteX4" fmla="*/ 0 w 2310938"/>
              <a:gd name="connsiteY4" fmla="*/ 1213658 h 1404851"/>
              <a:gd name="connsiteX5" fmla="*/ 24938 w 2310938"/>
              <a:gd name="connsiteY5" fmla="*/ 0 h 140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0938" h="1404851">
                <a:moveTo>
                  <a:pt x="24938" y="0"/>
                </a:moveTo>
                <a:lnTo>
                  <a:pt x="24938" y="0"/>
                </a:lnTo>
                <a:lnTo>
                  <a:pt x="2310938" y="182880"/>
                </a:lnTo>
                <a:lnTo>
                  <a:pt x="2053243" y="1404851"/>
                </a:lnTo>
                <a:lnTo>
                  <a:pt x="0" y="1213658"/>
                </a:lnTo>
                <a:lnTo>
                  <a:pt x="24938"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0642C682-A066-C241-8671-2ED4E0807B0E}"/>
              </a:ext>
            </a:extLst>
          </p:cNvPr>
          <p:cNvSpPr/>
          <p:nvPr/>
        </p:nvSpPr>
        <p:spPr>
          <a:xfrm flipH="1">
            <a:off x="6022478" y="4546614"/>
            <a:ext cx="2046667" cy="1404851"/>
          </a:xfrm>
          <a:custGeom>
            <a:avLst/>
            <a:gdLst>
              <a:gd name="connsiteX0" fmla="*/ 24938 w 2310938"/>
              <a:gd name="connsiteY0" fmla="*/ 0 h 1404851"/>
              <a:gd name="connsiteX1" fmla="*/ 24938 w 2310938"/>
              <a:gd name="connsiteY1" fmla="*/ 0 h 1404851"/>
              <a:gd name="connsiteX2" fmla="*/ 2310938 w 2310938"/>
              <a:gd name="connsiteY2" fmla="*/ 182880 h 1404851"/>
              <a:gd name="connsiteX3" fmla="*/ 2053243 w 2310938"/>
              <a:gd name="connsiteY3" fmla="*/ 1404851 h 1404851"/>
              <a:gd name="connsiteX4" fmla="*/ 0 w 2310938"/>
              <a:gd name="connsiteY4" fmla="*/ 1213658 h 1404851"/>
              <a:gd name="connsiteX5" fmla="*/ 24938 w 2310938"/>
              <a:gd name="connsiteY5" fmla="*/ 0 h 140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0938" h="1404851">
                <a:moveTo>
                  <a:pt x="24938" y="0"/>
                </a:moveTo>
                <a:lnTo>
                  <a:pt x="24938" y="0"/>
                </a:lnTo>
                <a:lnTo>
                  <a:pt x="2310938" y="182880"/>
                </a:lnTo>
                <a:lnTo>
                  <a:pt x="2053243" y="1404851"/>
                </a:lnTo>
                <a:lnTo>
                  <a:pt x="0" y="1213658"/>
                </a:lnTo>
                <a:lnTo>
                  <a:pt x="24938"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Arrow 9">
            <a:extLst>
              <a:ext uri="{FF2B5EF4-FFF2-40B4-BE49-F238E27FC236}">
                <a16:creationId xmlns:a16="http://schemas.microsoft.com/office/drawing/2014/main" id="{16395B96-F91A-E446-AEF5-712BA2787B7F}"/>
              </a:ext>
            </a:extLst>
          </p:cNvPr>
          <p:cNvSpPr/>
          <p:nvPr/>
        </p:nvSpPr>
        <p:spPr>
          <a:xfrm>
            <a:off x="3293665" y="5143395"/>
            <a:ext cx="2575477" cy="482139"/>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6AD5FA-2687-9940-8A9A-C0DA35430D2F}"/>
              </a:ext>
            </a:extLst>
          </p:cNvPr>
          <p:cNvSpPr>
            <a:spLocks noGrp="1"/>
          </p:cNvSpPr>
          <p:nvPr>
            <p:ph type="title"/>
          </p:nvPr>
        </p:nvSpPr>
        <p:spPr/>
        <p:txBody>
          <a:bodyPr/>
          <a:lstStyle/>
          <a:p>
            <a:r>
              <a:rPr lang="en-US" dirty="0"/>
              <a:t>Schurz’s supposition </a:t>
            </a:r>
            <a:r>
              <a:rPr lang="en-US" sz="2000" dirty="0"/>
              <a:t>(2019)</a:t>
            </a:r>
            <a:r>
              <a:rPr lang="en-US" dirty="0"/>
              <a:t>…</a:t>
            </a:r>
          </a:p>
        </p:txBody>
      </p:sp>
      <p:sp>
        <p:nvSpPr>
          <p:cNvPr id="3" name="Content Placeholder 2">
            <a:extLst>
              <a:ext uri="{FF2B5EF4-FFF2-40B4-BE49-F238E27FC236}">
                <a16:creationId xmlns:a16="http://schemas.microsoft.com/office/drawing/2014/main" id="{2018A3ED-3665-6D42-A8E0-6A3281E75B3C}"/>
              </a:ext>
            </a:extLst>
          </p:cNvPr>
          <p:cNvSpPr>
            <a:spLocks noGrp="1"/>
          </p:cNvSpPr>
          <p:nvPr>
            <p:ph idx="1"/>
          </p:nvPr>
        </p:nvSpPr>
        <p:spPr/>
        <p:txBody>
          <a:bodyPr>
            <a:normAutofit fontScale="85000" lnSpcReduction="20000"/>
          </a:bodyPr>
          <a:lstStyle/>
          <a:p>
            <a:endParaRPr lang="en-US"/>
          </a:p>
        </p:txBody>
      </p:sp>
      <p:sp>
        <p:nvSpPr>
          <p:cNvPr id="4" name="Footer Placeholder 3">
            <a:extLst>
              <a:ext uri="{FF2B5EF4-FFF2-40B4-BE49-F238E27FC236}">
                <a16:creationId xmlns:a16="http://schemas.microsoft.com/office/drawing/2014/main" id="{CACF9DE8-847E-234F-B7E4-A628E7D150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FB9615-A836-8744-9515-6C6B8184BD71}"/>
              </a:ext>
            </a:extLst>
          </p:cNvPr>
          <p:cNvSpPr>
            <a:spLocks noGrp="1"/>
          </p:cNvSpPr>
          <p:nvPr>
            <p:ph type="sldNum" sz="quarter" idx="12"/>
          </p:nvPr>
        </p:nvSpPr>
        <p:spPr/>
        <p:txBody>
          <a:bodyPr/>
          <a:lstStyle/>
          <a:p>
            <a:fld id="{BBF94379-36F8-5C44-8D19-058CB846FBBE}" type="slidenum">
              <a:rPr lang="en-US" smtClean="0"/>
              <a:t>25</a:t>
            </a:fld>
            <a:endParaRPr lang="en-US"/>
          </a:p>
        </p:txBody>
      </p:sp>
      <p:sp>
        <p:nvSpPr>
          <p:cNvPr id="6" name="TextBox 5">
            <a:extLst>
              <a:ext uri="{FF2B5EF4-FFF2-40B4-BE49-F238E27FC236}">
                <a16:creationId xmlns:a16="http://schemas.microsoft.com/office/drawing/2014/main" id="{46B98934-C386-1641-A37F-F4C4C619E53B}"/>
              </a:ext>
            </a:extLst>
          </p:cNvPr>
          <p:cNvSpPr txBox="1"/>
          <p:nvPr/>
        </p:nvSpPr>
        <p:spPr>
          <a:xfrm>
            <a:off x="1058124" y="3292451"/>
            <a:ext cx="1712328" cy="584775"/>
          </a:xfrm>
          <a:prstGeom prst="rect">
            <a:avLst/>
          </a:prstGeom>
          <a:noFill/>
        </p:spPr>
        <p:txBody>
          <a:bodyPr wrap="none" rtlCol="0">
            <a:spAutoFit/>
          </a:bodyPr>
          <a:lstStyle/>
          <a:p>
            <a:pPr algn="l"/>
            <a:r>
              <a:rPr lang="en-US" sz="3200" dirty="0">
                <a:latin typeface="Times New Roman" panose="02020603050405020304" pitchFamily="18" charset="0"/>
                <a:cs typeface="Times New Roman" panose="02020603050405020304" pitchFamily="18" charset="0"/>
              </a:rPr>
              <a:t>Evidence</a:t>
            </a:r>
          </a:p>
        </p:txBody>
      </p:sp>
      <p:sp>
        <p:nvSpPr>
          <p:cNvPr id="7" name="TextBox 6">
            <a:extLst>
              <a:ext uri="{FF2B5EF4-FFF2-40B4-BE49-F238E27FC236}">
                <a16:creationId xmlns:a16="http://schemas.microsoft.com/office/drawing/2014/main" id="{420B873D-0882-1B43-B32F-6EDEBBAEBA67}"/>
              </a:ext>
            </a:extLst>
          </p:cNvPr>
          <p:cNvSpPr txBox="1"/>
          <p:nvPr/>
        </p:nvSpPr>
        <p:spPr>
          <a:xfrm>
            <a:off x="6383868" y="4907793"/>
            <a:ext cx="1369286" cy="584775"/>
          </a:xfrm>
          <a:prstGeom prst="rect">
            <a:avLst/>
          </a:prstGeom>
          <a:noFill/>
        </p:spPr>
        <p:txBody>
          <a:bodyPr wrap="none" rtlCol="0">
            <a:spAutoFit/>
          </a:bodyPr>
          <a:lstStyle/>
          <a:p>
            <a:pPr algn="l"/>
            <a:r>
              <a:rPr lang="en-US" sz="3200" dirty="0">
                <a:latin typeface="Times New Roman" panose="02020603050405020304" pitchFamily="18" charset="0"/>
                <a:cs typeface="Times New Roman" panose="02020603050405020304" pitchFamily="18" charset="0"/>
              </a:rPr>
              <a:t>Theory</a:t>
            </a:r>
          </a:p>
        </p:txBody>
      </p:sp>
      <p:grpSp>
        <p:nvGrpSpPr>
          <p:cNvPr id="23" name="Group 22">
            <a:extLst>
              <a:ext uri="{FF2B5EF4-FFF2-40B4-BE49-F238E27FC236}">
                <a16:creationId xmlns:a16="http://schemas.microsoft.com/office/drawing/2014/main" id="{E343198F-E902-DC4F-9FE1-EA96C956DFC4}"/>
              </a:ext>
            </a:extLst>
          </p:cNvPr>
          <p:cNvGrpSpPr/>
          <p:nvPr/>
        </p:nvGrpSpPr>
        <p:grpSpPr>
          <a:xfrm>
            <a:off x="3293665" y="3362726"/>
            <a:ext cx="3763926" cy="874470"/>
            <a:chOff x="3161414" y="3012558"/>
            <a:chExt cx="3763926" cy="874470"/>
          </a:xfrm>
        </p:grpSpPr>
        <p:sp>
          <p:nvSpPr>
            <p:cNvPr id="21" name="Freeform 20">
              <a:extLst>
                <a:ext uri="{FF2B5EF4-FFF2-40B4-BE49-F238E27FC236}">
                  <a16:creationId xmlns:a16="http://schemas.microsoft.com/office/drawing/2014/main" id="{DE73D6C1-D57F-044D-B976-F8BDF700A6D5}"/>
                </a:ext>
              </a:extLst>
            </p:cNvPr>
            <p:cNvSpPr/>
            <p:nvPr/>
          </p:nvSpPr>
          <p:spPr>
            <a:xfrm>
              <a:off x="4947684" y="3142749"/>
              <a:ext cx="1601972" cy="744279"/>
            </a:xfrm>
            <a:custGeom>
              <a:avLst/>
              <a:gdLst>
                <a:gd name="connsiteX0" fmla="*/ 70883 w 1601972"/>
                <a:gd name="connsiteY0" fmla="*/ 0 h 744279"/>
                <a:gd name="connsiteX1" fmla="*/ 70883 w 1601972"/>
                <a:gd name="connsiteY1" fmla="*/ 0 h 744279"/>
                <a:gd name="connsiteX2" fmla="*/ 1524000 w 1601972"/>
                <a:gd name="connsiteY2" fmla="*/ 56707 h 744279"/>
                <a:gd name="connsiteX3" fmla="*/ 1601972 w 1601972"/>
                <a:gd name="connsiteY3" fmla="*/ 744279 h 744279"/>
                <a:gd name="connsiteX4" fmla="*/ 0 w 1601972"/>
                <a:gd name="connsiteY4" fmla="*/ 389860 h 744279"/>
                <a:gd name="connsiteX5" fmla="*/ 70883 w 1601972"/>
                <a:gd name="connsiteY5" fmla="*/ 0 h 74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1972" h="744279">
                  <a:moveTo>
                    <a:pt x="70883" y="0"/>
                  </a:moveTo>
                  <a:lnTo>
                    <a:pt x="70883" y="0"/>
                  </a:lnTo>
                  <a:lnTo>
                    <a:pt x="1524000" y="56707"/>
                  </a:lnTo>
                  <a:lnTo>
                    <a:pt x="1601972" y="744279"/>
                  </a:lnTo>
                  <a:lnTo>
                    <a:pt x="0" y="389860"/>
                  </a:lnTo>
                  <a:lnTo>
                    <a:pt x="70883" y="0"/>
                  </a:lnTo>
                  <a:close/>
                </a:path>
              </a:pathLst>
            </a:custGeom>
            <a:solidFill>
              <a:srgbClr val="FF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Bent Arrow 11">
              <a:extLst>
                <a:ext uri="{FF2B5EF4-FFF2-40B4-BE49-F238E27FC236}">
                  <a16:creationId xmlns:a16="http://schemas.microsoft.com/office/drawing/2014/main" id="{A774DE18-85E9-ED4F-8A12-C8E51513D28B}"/>
                </a:ext>
              </a:extLst>
            </p:cNvPr>
            <p:cNvSpPr/>
            <p:nvPr/>
          </p:nvSpPr>
          <p:spPr>
            <a:xfrm rot="5400000">
              <a:off x="3661144" y="2512828"/>
              <a:ext cx="864781" cy="1864241"/>
            </a:xfrm>
            <a:prstGeom prst="ben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a:extLst>
                <a:ext uri="{FF2B5EF4-FFF2-40B4-BE49-F238E27FC236}">
                  <a16:creationId xmlns:a16="http://schemas.microsoft.com/office/drawing/2014/main" id="{487B6F4D-5911-9544-A1B2-55C9161D6519}"/>
                </a:ext>
              </a:extLst>
            </p:cNvPr>
            <p:cNvSpPr txBox="1"/>
            <p:nvPr/>
          </p:nvSpPr>
          <p:spPr>
            <a:xfrm>
              <a:off x="4947684" y="3044771"/>
              <a:ext cx="1977656"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More general warranting fact</a:t>
              </a:r>
            </a:p>
          </p:txBody>
        </p:sp>
      </p:grpSp>
      <p:grpSp>
        <p:nvGrpSpPr>
          <p:cNvPr id="24" name="Group 23">
            <a:extLst>
              <a:ext uri="{FF2B5EF4-FFF2-40B4-BE49-F238E27FC236}">
                <a16:creationId xmlns:a16="http://schemas.microsoft.com/office/drawing/2014/main" id="{4CD32657-643C-F144-BEE3-697696A6FADD}"/>
              </a:ext>
            </a:extLst>
          </p:cNvPr>
          <p:cNvGrpSpPr/>
          <p:nvPr/>
        </p:nvGrpSpPr>
        <p:grpSpPr>
          <a:xfrm>
            <a:off x="3245417" y="1968111"/>
            <a:ext cx="4637985" cy="1290323"/>
            <a:chOff x="2922180" y="4162406"/>
            <a:chExt cx="4637985" cy="1290323"/>
          </a:xfrm>
        </p:grpSpPr>
        <p:sp>
          <p:nvSpPr>
            <p:cNvPr id="22" name="Freeform 21">
              <a:extLst>
                <a:ext uri="{FF2B5EF4-FFF2-40B4-BE49-F238E27FC236}">
                  <a16:creationId xmlns:a16="http://schemas.microsoft.com/office/drawing/2014/main" id="{46078BA1-5678-6843-B1C6-302FA2B2A4E1}"/>
                </a:ext>
              </a:extLst>
            </p:cNvPr>
            <p:cNvSpPr/>
            <p:nvPr/>
          </p:nvSpPr>
          <p:spPr>
            <a:xfrm>
              <a:off x="5567892" y="4487109"/>
              <a:ext cx="1601972" cy="744279"/>
            </a:xfrm>
            <a:custGeom>
              <a:avLst/>
              <a:gdLst>
                <a:gd name="connsiteX0" fmla="*/ 70883 w 1601972"/>
                <a:gd name="connsiteY0" fmla="*/ 0 h 744279"/>
                <a:gd name="connsiteX1" fmla="*/ 70883 w 1601972"/>
                <a:gd name="connsiteY1" fmla="*/ 0 h 744279"/>
                <a:gd name="connsiteX2" fmla="*/ 1524000 w 1601972"/>
                <a:gd name="connsiteY2" fmla="*/ 56707 h 744279"/>
                <a:gd name="connsiteX3" fmla="*/ 1601972 w 1601972"/>
                <a:gd name="connsiteY3" fmla="*/ 744279 h 744279"/>
                <a:gd name="connsiteX4" fmla="*/ 0 w 1601972"/>
                <a:gd name="connsiteY4" fmla="*/ 389860 h 744279"/>
                <a:gd name="connsiteX5" fmla="*/ 70883 w 1601972"/>
                <a:gd name="connsiteY5" fmla="*/ 0 h 74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1972" h="744279">
                  <a:moveTo>
                    <a:pt x="70883" y="0"/>
                  </a:moveTo>
                  <a:lnTo>
                    <a:pt x="70883" y="0"/>
                  </a:lnTo>
                  <a:lnTo>
                    <a:pt x="1524000" y="56707"/>
                  </a:lnTo>
                  <a:lnTo>
                    <a:pt x="1601972" y="744279"/>
                  </a:lnTo>
                  <a:lnTo>
                    <a:pt x="0" y="389860"/>
                  </a:lnTo>
                  <a:lnTo>
                    <a:pt x="70883" y="0"/>
                  </a:lnTo>
                  <a:close/>
                </a:path>
              </a:pathLst>
            </a:custGeom>
            <a:solidFill>
              <a:srgbClr val="FF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57F046C-2E51-5849-B361-E888B7677BAF}"/>
                </a:ext>
              </a:extLst>
            </p:cNvPr>
            <p:cNvSpPr txBox="1"/>
            <p:nvPr/>
          </p:nvSpPr>
          <p:spPr>
            <a:xfrm>
              <a:off x="5507641" y="4467615"/>
              <a:ext cx="1977656"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Still more general warranting fact</a:t>
              </a:r>
            </a:p>
          </p:txBody>
        </p:sp>
        <p:sp>
          <p:nvSpPr>
            <p:cNvPr id="17" name="Oval 16">
              <a:extLst>
                <a:ext uri="{FF2B5EF4-FFF2-40B4-BE49-F238E27FC236}">
                  <a16:creationId xmlns:a16="http://schemas.microsoft.com/office/drawing/2014/main" id="{4750C3AC-1888-934B-9283-E41D5A854460}"/>
                </a:ext>
              </a:extLst>
            </p:cNvPr>
            <p:cNvSpPr/>
            <p:nvPr/>
          </p:nvSpPr>
          <p:spPr>
            <a:xfrm>
              <a:off x="7189358" y="4397377"/>
              <a:ext cx="92148" cy="9214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4CF3C86-C3EE-D14A-9000-C8318478A676}"/>
                </a:ext>
              </a:extLst>
            </p:cNvPr>
            <p:cNvSpPr/>
            <p:nvPr/>
          </p:nvSpPr>
          <p:spPr>
            <a:xfrm>
              <a:off x="7341855" y="4280721"/>
              <a:ext cx="92148" cy="9214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D7B6D09-E8A7-2A4C-82E3-E878563DAC68}"/>
                </a:ext>
              </a:extLst>
            </p:cNvPr>
            <p:cNvSpPr/>
            <p:nvPr/>
          </p:nvSpPr>
          <p:spPr>
            <a:xfrm>
              <a:off x="7468017" y="4162406"/>
              <a:ext cx="92148" cy="9214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Bent Arrow 19">
              <a:extLst>
                <a:ext uri="{FF2B5EF4-FFF2-40B4-BE49-F238E27FC236}">
                  <a16:creationId xmlns:a16="http://schemas.microsoft.com/office/drawing/2014/main" id="{5A58B91F-A998-D547-9548-9E07AA113F5A}"/>
                </a:ext>
              </a:extLst>
            </p:cNvPr>
            <p:cNvSpPr/>
            <p:nvPr/>
          </p:nvSpPr>
          <p:spPr>
            <a:xfrm rot="5400000">
              <a:off x="3632791" y="3457352"/>
              <a:ext cx="1284766" cy="2705987"/>
            </a:xfrm>
            <a:prstGeom prst="bentArrow">
              <a:avLst>
                <a:gd name="adj1" fmla="val 15069"/>
                <a:gd name="adj2" fmla="val 17828"/>
                <a:gd name="adj3" fmla="val 16725"/>
                <a:gd name="adj4" fmla="val 41023"/>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6" name="Group 25">
            <a:extLst>
              <a:ext uri="{FF2B5EF4-FFF2-40B4-BE49-F238E27FC236}">
                <a16:creationId xmlns:a16="http://schemas.microsoft.com/office/drawing/2014/main" id="{4178F9BD-B079-2473-29EE-FA2EF8C048A2}"/>
              </a:ext>
            </a:extLst>
          </p:cNvPr>
          <p:cNvGrpSpPr/>
          <p:nvPr/>
        </p:nvGrpSpPr>
        <p:grpSpPr>
          <a:xfrm>
            <a:off x="3897820" y="4399116"/>
            <a:ext cx="1706607" cy="744279"/>
            <a:chOff x="3598102" y="4764422"/>
            <a:chExt cx="1706607" cy="744279"/>
          </a:xfrm>
        </p:grpSpPr>
        <p:sp>
          <p:nvSpPr>
            <p:cNvPr id="25" name="Freeform 24">
              <a:extLst>
                <a:ext uri="{FF2B5EF4-FFF2-40B4-BE49-F238E27FC236}">
                  <a16:creationId xmlns:a16="http://schemas.microsoft.com/office/drawing/2014/main" id="{1356D50A-06D6-A47C-8E5B-4CE0FDB90DCD}"/>
                </a:ext>
              </a:extLst>
            </p:cNvPr>
            <p:cNvSpPr/>
            <p:nvPr/>
          </p:nvSpPr>
          <p:spPr>
            <a:xfrm>
              <a:off x="3598102" y="4764422"/>
              <a:ext cx="1650405" cy="744279"/>
            </a:xfrm>
            <a:custGeom>
              <a:avLst/>
              <a:gdLst>
                <a:gd name="connsiteX0" fmla="*/ 0 w 1516566"/>
                <a:gd name="connsiteY0" fmla="*/ 0 h 810322"/>
                <a:gd name="connsiteX1" fmla="*/ 0 w 1516566"/>
                <a:gd name="connsiteY1" fmla="*/ 0 h 810322"/>
                <a:gd name="connsiteX2" fmla="*/ 1516566 w 1516566"/>
                <a:gd name="connsiteY2" fmla="*/ 37171 h 810322"/>
                <a:gd name="connsiteX3" fmla="*/ 1182030 w 1516566"/>
                <a:gd name="connsiteY3" fmla="*/ 810322 h 810322"/>
                <a:gd name="connsiteX4" fmla="*/ 401444 w 1516566"/>
                <a:gd name="connsiteY4" fmla="*/ 795454 h 810322"/>
                <a:gd name="connsiteX5" fmla="*/ 0 w 1516566"/>
                <a:gd name="connsiteY5" fmla="*/ 0 h 81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6566" h="810322">
                  <a:moveTo>
                    <a:pt x="0" y="0"/>
                  </a:moveTo>
                  <a:lnTo>
                    <a:pt x="0" y="0"/>
                  </a:lnTo>
                  <a:lnTo>
                    <a:pt x="1516566" y="37171"/>
                  </a:lnTo>
                  <a:lnTo>
                    <a:pt x="1182030" y="810322"/>
                  </a:lnTo>
                  <a:lnTo>
                    <a:pt x="401444" y="795454"/>
                  </a:lnTo>
                  <a:lnTo>
                    <a:pt x="0" y="0"/>
                  </a:lnTo>
                  <a:close/>
                </a:path>
              </a:pathLst>
            </a:custGeom>
            <a:solidFill>
              <a:srgbClr val="FFD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3EF0069-EE57-042B-36E4-7CCEA7B65D31}"/>
                </a:ext>
              </a:extLst>
            </p:cNvPr>
            <p:cNvSpPr txBox="1"/>
            <p:nvPr/>
          </p:nvSpPr>
          <p:spPr>
            <a:xfrm>
              <a:off x="3682983" y="4889889"/>
              <a:ext cx="1621726" cy="369332"/>
            </a:xfrm>
            <a:prstGeom prst="rect">
              <a:avLst/>
            </a:prstGeom>
            <a:noFill/>
          </p:spPr>
          <p:txBody>
            <a:bodyPr wrap="none" rtlCol="0">
              <a:spAutoFit/>
            </a:bodyPr>
            <a:lstStyle/>
            <a:p>
              <a:r>
                <a:rPr lang="en-US" dirty="0">
                  <a:solidFill>
                    <a:schemeClr val="tx1"/>
                  </a:solidFill>
                  <a:latin typeface="Times New Roman" panose="02020603050405020304" pitchFamily="18" charset="0"/>
                  <a:cs typeface="Times New Roman" panose="02020603050405020304" pitchFamily="18" charset="0"/>
                </a:rPr>
                <a:t>Warranting fact</a:t>
              </a:r>
            </a:p>
          </p:txBody>
        </p:sp>
      </p:grpSp>
      <p:grpSp>
        <p:nvGrpSpPr>
          <p:cNvPr id="29" name="Group 28">
            <a:extLst>
              <a:ext uri="{FF2B5EF4-FFF2-40B4-BE49-F238E27FC236}">
                <a16:creationId xmlns:a16="http://schemas.microsoft.com/office/drawing/2014/main" id="{22E23CBA-750A-DF76-B417-F50B2EA11082}"/>
              </a:ext>
            </a:extLst>
          </p:cNvPr>
          <p:cNvGrpSpPr/>
          <p:nvPr/>
        </p:nvGrpSpPr>
        <p:grpSpPr>
          <a:xfrm>
            <a:off x="387408" y="153870"/>
            <a:ext cx="4230285" cy="6417712"/>
            <a:chOff x="386573" y="220144"/>
            <a:chExt cx="4230285" cy="6417712"/>
          </a:xfrm>
        </p:grpSpPr>
        <p:pic>
          <p:nvPicPr>
            <p:cNvPr id="27" name="Content Placeholder 6">
              <a:extLst>
                <a:ext uri="{FF2B5EF4-FFF2-40B4-BE49-F238E27FC236}">
                  <a16:creationId xmlns:a16="http://schemas.microsoft.com/office/drawing/2014/main" id="{F6DE7F9A-0444-C816-21FA-884F92AAA07D}"/>
                </a:ext>
              </a:extLst>
            </p:cNvPr>
            <p:cNvPicPr>
              <a:picLocks noChangeAspect="1"/>
            </p:cNvPicPr>
            <p:nvPr/>
          </p:nvPicPr>
          <p:blipFill>
            <a:blip r:embed="rId2"/>
            <a:stretch>
              <a:fillRect/>
            </a:stretch>
          </p:blipFill>
          <p:spPr>
            <a:xfrm>
              <a:off x="386573" y="220144"/>
              <a:ext cx="4230285" cy="6417712"/>
            </a:xfrm>
            <a:prstGeom prst="rect">
              <a:avLst/>
            </a:prstGeom>
            <a:solidFill>
              <a:schemeClr val="bg1"/>
            </a:solidFill>
            <a:ln w="12700">
              <a:solidFill>
                <a:schemeClr val="bg1">
                  <a:lumMod val="65000"/>
                </a:schemeClr>
              </a:solidFill>
            </a:ln>
            <a:effectLst>
              <a:outerShdw blurRad="50800" dist="38100" dir="2700000" algn="tl" rotWithShape="0">
                <a:prstClr val="black">
                  <a:alpha val="40000"/>
                </a:prstClr>
              </a:outerShdw>
            </a:effectLst>
          </p:spPr>
        </p:pic>
        <p:sp>
          <p:nvSpPr>
            <p:cNvPr id="28" name="TextBox 27">
              <a:extLst>
                <a:ext uri="{FF2B5EF4-FFF2-40B4-BE49-F238E27FC236}">
                  <a16:creationId xmlns:a16="http://schemas.microsoft.com/office/drawing/2014/main" id="{874F2E99-613D-71E4-09DD-0AB55FCDA1C2}"/>
                </a:ext>
              </a:extLst>
            </p:cNvPr>
            <p:cNvSpPr txBox="1"/>
            <p:nvPr/>
          </p:nvSpPr>
          <p:spPr>
            <a:xfrm>
              <a:off x="1883978" y="459072"/>
              <a:ext cx="543739" cy="307777"/>
            </a:xfrm>
            <a:prstGeom prst="rect">
              <a:avLst/>
            </a:prstGeom>
            <a:noFill/>
          </p:spPr>
          <p:txBody>
            <a:bodyPr wrap="none" rtlCol="0">
              <a:spAutoFit/>
            </a:bodyPr>
            <a:lstStyle/>
            <a:p>
              <a:pPr algn="l"/>
              <a:r>
                <a:rPr lang="en-US" sz="1400" dirty="0">
                  <a:latin typeface="Times New Roman" panose="02020603050405020304" pitchFamily="18" charset="0"/>
                  <a:cs typeface="Times New Roman" panose="02020603050405020304" pitchFamily="18" charset="0"/>
                </a:rPr>
                <a:t>2014</a:t>
              </a:r>
            </a:p>
          </p:txBody>
        </p:sp>
      </p:grpSp>
    </p:spTree>
    <p:extLst>
      <p:ext uri="{BB962C8B-B14F-4D97-AF65-F5344CB8AC3E}">
        <p14:creationId xmlns:p14="http://schemas.microsoft.com/office/powerpoint/2010/main" val="1005130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DF68777A-BA29-5CB0-9E36-F7FA472C0C1E}"/>
              </a:ext>
            </a:extLst>
          </p:cNvPr>
          <p:cNvSpPr/>
          <p:nvPr/>
        </p:nvSpPr>
        <p:spPr>
          <a:xfrm>
            <a:off x="4110087" y="207818"/>
            <a:ext cx="4767904" cy="5834763"/>
          </a:xfrm>
          <a:custGeom>
            <a:avLst/>
            <a:gdLst>
              <a:gd name="connsiteX0" fmla="*/ 2826328 w 7040880"/>
              <a:gd name="connsiteY0" fmla="*/ 0 h 6084916"/>
              <a:gd name="connsiteX1" fmla="*/ 7040880 w 7040880"/>
              <a:gd name="connsiteY1" fmla="*/ 1820487 h 6084916"/>
              <a:gd name="connsiteX2" fmla="*/ 5212080 w 7040880"/>
              <a:gd name="connsiteY2" fmla="*/ 6084916 h 6084916"/>
              <a:gd name="connsiteX3" fmla="*/ 5170517 w 7040880"/>
              <a:gd name="connsiteY3" fmla="*/ 6018414 h 6084916"/>
              <a:gd name="connsiteX4" fmla="*/ 0 w 7040880"/>
              <a:gd name="connsiteY4" fmla="*/ 3923607 h 6084916"/>
              <a:gd name="connsiteX5" fmla="*/ 2826328 w 7040880"/>
              <a:gd name="connsiteY5" fmla="*/ 0 h 608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40880" h="6084916">
                <a:moveTo>
                  <a:pt x="2826328" y="0"/>
                </a:moveTo>
                <a:lnTo>
                  <a:pt x="7040880" y="1820487"/>
                </a:lnTo>
                <a:lnTo>
                  <a:pt x="5212080" y="6084916"/>
                </a:lnTo>
                <a:lnTo>
                  <a:pt x="5170517" y="6018414"/>
                </a:lnTo>
                <a:lnTo>
                  <a:pt x="0" y="3923607"/>
                </a:lnTo>
                <a:lnTo>
                  <a:pt x="2826328"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50F05E-874A-E936-EF65-6DB97EF2757D}"/>
              </a:ext>
            </a:extLst>
          </p:cNvPr>
          <p:cNvSpPr>
            <a:spLocks noGrp="1"/>
          </p:cNvSpPr>
          <p:nvPr>
            <p:ph type="title"/>
          </p:nvPr>
        </p:nvSpPr>
        <p:spPr>
          <a:xfrm>
            <a:off x="308138" y="263950"/>
            <a:ext cx="1350979" cy="2630079"/>
          </a:xfrm>
        </p:spPr>
        <p:txBody>
          <a:bodyPr>
            <a:noAutofit/>
          </a:bodyPr>
          <a:lstStyle/>
          <a:p>
            <a:pPr marL="746125" indent="-746125"/>
            <a:br>
              <a:rPr lang="en-US" sz="4800" dirty="0">
                <a:latin typeface="Times New Roman" panose="02020603050405020304" pitchFamily="18" charset="0"/>
                <a:cs typeface="Times New Roman" panose="02020603050405020304" pitchFamily="18" charset="0"/>
              </a:rPr>
            </a:br>
            <a:endParaRPr lang="en-US" sz="4800" dirty="0"/>
          </a:p>
        </p:txBody>
      </p:sp>
      <p:sp>
        <p:nvSpPr>
          <p:cNvPr id="3" name="Content Placeholder 2">
            <a:extLst>
              <a:ext uri="{FF2B5EF4-FFF2-40B4-BE49-F238E27FC236}">
                <a16:creationId xmlns:a16="http://schemas.microsoft.com/office/drawing/2014/main" id="{1F7291E5-7D7F-9629-60CE-560BFEC85F44}"/>
              </a:ext>
            </a:extLst>
          </p:cNvPr>
          <p:cNvSpPr>
            <a:spLocks noGrp="1"/>
          </p:cNvSpPr>
          <p:nvPr>
            <p:ph idx="1"/>
          </p:nvPr>
        </p:nvSpPr>
        <p:spPr/>
        <p:txBody>
          <a:bodyPr>
            <a:normAutofit fontScale="85000" lnSpcReduction="20000"/>
          </a:bodyPr>
          <a:lstStyle/>
          <a:p>
            <a:endParaRPr lang="en-US"/>
          </a:p>
        </p:txBody>
      </p:sp>
      <p:sp>
        <p:nvSpPr>
          <p:cNvPr id="4" name="Footer Placeholder 3">
            <a:extLst>
              <a:ext uri="{FF2B5EF4-FFF2-40B4-BE49-F238E27FC236}">
                <a16:creationId xmlns:a16="http://schemas.microsoft.com/office/drawing/2014/main" id="{9A75A593-52AA-AA64-0241-763662049C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705E36-0126-6FE9-8BBB-8CBD7A9E87A3}"/>
              </a:ext>
            </a:extLst>
          </p:cNvPr>
          <p:cNvSpPr>
            <a:spLocks noGrp="1"/>
          </p:cNvSpPr>
          <p:nvPr>
            <p:ph type="sldNum" sz="quarter" idx="12"/>
          </p:nvPr>
        </p:nvSpPr>
        <p:spPr/>
        <p:txBody>
          <a:bodyPr/>
          <a:lstStyle/>
          <a:p>
            <a:fld id="{BBF94379-36F8-5C44-8D19-058CB846FBBE}" type="slidenum">
              <a:rPr lang="en-US" smtClean="0"/>
              <a:t>26</a:t>
            </a:fld>
            <a:endParaRPr lang="en-US"/>
          </a:p>
        </p:txBody>
      </p:sp>
      <p:sp>
        <p:nvSpPr>
          <p:cNvPr id="6" name="TextBox 5">
            <a:extLst>
              <a:ext uri="{FF2B5EF4-FFF2-40B4-BE49-F238E27FC236}">
                <a16:creationId xmlns:a16="http://schemas.microsoft.com/office/drawing/2014/main" id="{117C8426-D978-D878-4BEE-7331828C7F2B}"/>
              </a:ext>
            </a:extLst>
          </p:cNvPr>
          <p:cNvSpPr txBox="1"/>
          <p:nvPr/>
        </p:nvSpPr>
        <p:spPr>
          <a:xfrm>
            <a:off x="1483428" y="585705"/>
            <a:ext cx="6617617" cy="2308324"/>
          </a:xfrm>
          <a:prstGeom prst="rect">
            <a:avLst/>
          </a:prstGeom>
          <a:noFill/>
        </p:spPr>
        <p:txBody>
          <a:bodyPr wrap="square" rtlCol="0">
            <a:spAutoFit/>
          </a:bodyPr>
          <a:lstStyle/>
          <a:p>
            <a:pPr algn="l"/>
            <a:r>
              <a:rPr lang="en-US" sz="4800" dirty="0">
                <a:latin typeface="Times New Roman" panose="02020603050405020304" pitchFamily="18" charset="0"/>
                <a:cs typeface="Times New Roman" panose="02020603050405020304" pitchFamily="18" charset="0"/>
              </a:rPr>
              <a:t>Relations of inductive support have a nonhierarchical structure.</a:t>
            </a:r>
          </a:p>
        </p:txBody>
      </p:sp>
      <p:pic>
        <p:nvPicPr>
          <p:cNvPr id="7" name="Picture 4" descr="145-Flying-Buttresses-985x1472.jpg">
            <a:extLst>
              <a:ext uri="{FF2B5EF4-FFF2-40B4-BE49-F238E27FC236}">
                <a16:creationId xmlns:a16="http://schemas.microsoft.com/office/drawing/2014/main" id="{1DD8C75D-A46C-7532-8451-EF3287B670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92854" y="3002683"/>
            <a:ext cx="2151650" cy="3219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86679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809" name="Group 24">
            <a:extLst>
              <a:ext uri="{FF2B5EF4-FFF2-40B4-BE49-F238E27FC236}">
                <a16:creationId xmlns:a16="http://schemas.microsoft.com/office/drawing/2014/main" id="{ED64E7DE-3B22-C04B-876E-31CE11F9BD07}"/>
              </a:ext>
            </a:extLst>
          </p:cNvPr>
          <p:cNvGrpSpPr>
            <a:grpSpLocks/>
          </p:cNvGrpSpPr>
          <p:nvPr/>
        </p:nvGrpSpPr>
        <p:grpSpPr bwMode="auto">
          <a:xfrm>
            <a:off x="1370268" y="4158272"/>
            <a:ext cx="6166066" cy="592024"/>
            <a:chOff x="1495704" y="4403580"/>
            <a:chExt cx="6166972" cy="592157"/>
          </a:xfrm>
        </p:grpSpPr>
        <p:grpSp>
          <p:nvGrpSpPr>
            <p:cNvPr id="33812" name="Group 23">
              <a:extLst>
                <a:ext uri="{FF2B5EF4-FFF2-40B4-BE49-F238E27FC236}">
                  <a16:creationId xmlns:a16="http://schemas.microsoft.com/office/drawing/2014/main" id="{56D00BDF-1391-8443-B00D-06DBB6CD955A}"/>
                </a:ext>
              </a:extLst>
            </p:cNvPr>
            <p:cNvGrpSpPr>
              <a:grpSpLocks/>
            </p:cNvGrpSpPr>
            <p:nvPr/>
          </p:nvGrpSpPr>
          <p:grpSpPr bwMode="auto">
            <a:xfrm>
              <a:off x="1495704" y="4428871"/>
              <a:ext cx="5934768" cy="566866"/>
              <a:chOff x="1495704" y="4428871"/>
              <a:chExt cx="5934768" cy="566866"/>
            </a:xfrm>
          </p:grpSpPr>
          <p:sp>
            <p:nvSpPr>
              <p:cNvPr id="18" name="Freeform 17">
                <a:extLst>
                  <a:ext uri="{FF2B5EF4-FFF2-40B4-BE49-F238E27FC236}">
                    <a16:creationId xmlns:a16="http://schemas.microsoft.com/office/drawing/2014/main" id="{12641EE0-F99A-DD4F-8FB3-B6E94E425BF6}"/>
                  </a:ext>
                </a:extLst>
              </p:cNvPr>
              <p:cNvSpPr/>
              <p:nvPr/>
            </p:nvSpPr>
            <p:spPr>
              <a:xfrm>
                <a:off x="1495704" y="4452689"/>
                <a:ext cx="2380886" cy="543048"/>
              </a:xfrm>
              <a:custGeom>
                <a:avLst/>
                <a:gdLst>
                  <a:gd name="connsiteX0" fmla="*/ 71548 w 2355126"/>
                  <a:gd name="connsiteY0" fmla="*/ 5963 h 1138777"/>
                  <a:gd name="connsiteX1" fmla="*/ 447176 w 2355126"/>
                  <a:gd name="connsiteY1" fmla="*/ 35773 h 1138777"/>
                  <a:gd name="connsiteX2" fmla="*/ 1132845 w 2355126"/>
                  <a:gd name="connsiteY2" fmla="*/ 41736 h 1138777"/>
                  <a:gd name="connsiteX3" fmla="*/ 1824477 w 2355126"/>
                  <a:gd name="connsiteY3" fmla="*/ 35773 h 1138777"/>
                  <a:gd name="connsiteX4" fmla="*/ 2194142 w 2355126"/>
                  <a:gd name="connsiteY4" fmla="*/ 17887 h 1138777"/>
                  <a:gd name="connsiteX5" fmla="*/ 2295502 w 2355126"/>
                  <a:gd name="connsiteY5" fmla="*/ 0 h 1138777"/>
                  <a:gd name="connsiteX6" fmla="*/ 2313389 w 2355126"/>
                  <a:gd name="connsiteY6" fmla="*/ 339845 h 1138777"/>
                  <a:gd name="connsiteX7" fmla="*/ 2319352 w 2355126"/>
                  <a:gd name="connsiteY7" fmla="*/ 548521 h 1138777"/>
                  <a:gd name="connsiteX8" fmla="*/ 2313389 w 2355126"/>
                  <a:gd name="connsiteY8" fmla="*/ 614105 h 1138777"/>
                  <a:gd name="connsiteX9" fmla="*/ 2337239 w 2355126"/>
                  <a:gd name="connsiteY9" fmla="*/ 876441 h 1138777"/>
                  <a:gd name="connsiteX10" fmla="*/ 2355126 w 2355126"/>
                  <a:gd name="connsiteY10" fmla="*/ 1079155 h 1138777"/>
                  <a:gd name="connsiteX11" fmla="*/ 2182218 w 2355126"/>
                  <a:gd name="connsiteY11" fmla="*/ 1108966 h 1138777"/>
                  <a:gd name="connsiteX12" fmla="*/ 1890063 w 2355126"/>
                  <a:gd name="connsiteY12" fmla="*/ 1114928 h 1138777"/>
                  <a:gd name="connsiteX13" fmla="*/ 1782741 w 2355126"/>
                  <a:gd name="connsiteY13" fmla="*/ 1120891 h 1138777"/>
                  <a:gd name="connsiteX14" fmla="*/ 1210356 w 2355126"/>
                  <a:gd name="connsiteY14" fmla="*/ 1138777 h 1138777"/>
                  <a:gd name="connsiteX15" fmla="*/ 524686 w 2355126"/>
                  <a:gd name="connsiteY15" fmla="*/ 1126853 h 1138777"/>
                  <a:gd name="connsiteX16" fmla="*/ 447176 w 2355126"/>
                  <a:gd name="connsiteY16" fmla="*/ 1120891 h 1138777"/>
                  <a:gd name="connsiteX17" fmla="*/ 172908 w 2355126"/>
                  <a:gd name="connsiteY17" fmla="*/ 1126853 h 1138777"/>
                  <a:gd name="connsiteX18" fmla="*/ 0 w 2355126"/>
                  <a:gd name="connsiteY18" fmla="*/ 1091080 h 1138777"/>
                  <a:gd name="connsiteX19" fmla="*/ 23849 w 2355126"/>
                  <a:gd name="connsiteY19" fmla="*/ 858555 h 1138777"/>
                  <a:gd name="connsiteX20" fmla="*/ 35774 w 2355126"/>
                  <a:gd name="connsiteY20" fmla="*/ 614105 h 1138777"/>
                  <a:gd name="connsiteX21" fmla="*/ 47699 w 2355126"/>
                  <a:gd name="connsiteY21" fmla="*/ 536597 h 1138777"/>
                  <a:gd name="connsiteX22" fmla="*/ 41736 w 2355126"/>
                  <a:gd name="connsiteY22" fmla="*/ 184828 h 1138777"/>
                  <a:gd name="connsiteX23" fmla="*/ 71548 w 2355126"/>
                  <a:gd name="connsiteY23" fmla="*/ 5963 h 113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55126" h="1138777">
                    <a:moveTo>
                      <a:pt x="71548" y="5963"/>
                    </a:moveTo>
                    <a:lnTo>
                      <a:pt x="447176" y="35773"/>
                    </a:lnTo>
                    <a:lnTo>
                      <a:pt x="1132845" y="41736"/>
                    </a:lnTo>
                    <a:lnTo>
                      <a:pt x="1824477" y="35773"/>
                    </a:lnTo>
                    <a:lnTo>
                      <a:pt x="2194142" y="17887"/>
                    </a:lnTo>
                    <a:lnTo>
                      <a:pt x="2295502" y="0"/>
                    </a:lnTo>
                    <a:lnTo>
                      <a:pt x="2313389" y="339845"/>
                    </a:lnTo>
                    <a:lnTo>
                      <a:pt x="2319352" y="548521"/>
                    </a:lnTo>
                    <a:lnTo>
                      <a:pt x="2313389" y="614105"/>
                    </a:lnTo>
                    <a:lnTo>
                      <a:pt x="2337239" y="876441"/>
                    </a:lnTo>
                    <a:lnTo>
                      <a:pt x="2355126" y="1079155"/>
                    </a:lnTo>
                    <a:lnTo>
                      <a:pt x="2182218" y="1108966"/>
                    </a:lnTo>
                    <a:lnTo>
                      <a:pt x="1890063" y="1114928"/>
                    </a:lnTo>
                    <a:lnTo>
                      <a:pt x="1782741" y="1120891"/>
                    </a:lnTo>
                    <a:lnTo>
                      <a:pt x="1210356" y="1138777"/>
                    </a:lnTo>
                    <a:lnTo>
                      <a:pt x="524686" y="1126853"/>
                    </a:lnTo>
                    <a:lnTo>
                      <a:pt x="447176" y="1120891"/>
                    </a:lnTo>
                    <a:lnTo>
                      <a:pt x="172908" y="1126853"/>
                    </a:lnTo>
                    <a:lnTo>
                      <a:pt x="0" y="1091080"/>
                    </a:lnTo>
                    <a:lnTo>
                      <a:pt x="23849" y="858555"/>
                    </a:lnTo>
                    <a:lnTo>
                      <a:pt x="35774" y="614105"/>
                    </a:lnTo>
                    <a:lnTo>
                      <a:pt x="47699" y="536597"/>
                    </a:lnTo>
                    <a:cubicBezTo>
                      <a:pt x="45711" y="419341"/>
                      <a:pt x="41736" y="184828"/>
                      <a:pt x="41736" y="184828"/>
                    </a:cubicBezTo>
                    <a:lnTo>
                      <a:pt x="71548" y="5963"/>
                    </a:lnTo>
                    <a:close/>
                  </a:path>
                </a:pathLst>
              </a:custGeom>
              <a:solidFill>
                <a:srgbClr val="FFC8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9" name="Freeform 18">
                <a:extLst>
                  <a:ext uri="{FF2B5EF4-FFF2-40B4-BE49-F238E27FC236}">
                    <a16:creationId xmlns:a16="http://schemas.microsoft.com/office/drawing/2014/main" id="{C24119FA-1074-924D-A7A7-AC24451CDC79}"/>
                  </a:ext>
                </a:extLst>
              </p:cNvPr>
              <p:cNvSpPr/>
              <p:nvPr/>
            </p:nvSpPr>
            <p:spPr>
              <a:xfrm>
                <a:off x="4278973" y="4428871"/>
                <a:ext cx="3151499" cy="461768"/>
              </a:xfrm>
              <a:custGeom>
                <a:avLst/>
                <a:gdLst>
                  <a:gd name="connsiteX0" fmla="*/ 0 w 1466736"/>
                  <a:gd name="connsiteY0" fmla="*/ 0 h 530634"/>
                  <a:gd name="connsiteX1" fmla="*/ 1466736 w 1466736"/>
                  <a:gd name="connsiteY1" fmla="*/ 29811 h 530634"/>
                  <a:gd name="connsiteX2" fmla="*/ 1442887 w 1466736"/>
                  <a:gd name="connsiteY2" fmla="*/ 524672 h 530634"/>
                  <a:gd name="connsiteX3" fmla="*/ 0 w 1466736"/>
                  <a:gd name="connsiteY3" fmla="*/ 530634 h 530634"/>
                  <a:gd name="connsiteX4" fmla="*/ 0 w 1466736"/>
                  <a:gd name="connsiteY4" fmla="*/ 0 h 530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736" h="530634">
                    <a:moveTo>
                      <a:pt x="0" y="0"/>
                    </a:moveTo>
                    <a:lnTo>
                      <a:pt x="1466736" y="29811"/>
                    </a:lnTo>
                    <a:lnTo>
                      <a:pt x="1442887" y="524672"/>
                    </a:lnTo>
                    <a:lnTo>
                      <a:pt x="0" y="530634"/>
                    </a:lnTo>
                    <a:lnTo>
                      <a:pt x="0" y="0"/>
                    </a:lnTo>
                    <a:close/>
                  </a:path>
                </a:pathLst>
              </a:custGeom>
              <a:solidFill>
                <a:srgbClr val="FFC8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0" name="Straight Connector 19">
                <a:extLst>
                  <a:ext uri="{FF2B5EF4-FFF2-40B4-BE49-F238E27FC236}">
                    <a16:creationId xmlns:a16="http://schemas.microsoft.com/office/drawing/2014/main" id="{5080EABE-D803-2445-866C-15B805B44802}"/>
                  </a:ext>
                </a:extLst>
              </p:cNvPr>
              <p:cNvCxnSpPr>
                <a:cxnSpLocks/>
              </p:cNvCxnSpPr>
              <p:nvPr/>
            </p:nvCxnSpPr>
            <p:spPr>
              <a:xfrm>
                <a:off x="3556686" y="4668641"/>
                <a:ext cx="886350" cy="0"/>
              </a:xfrm>
              <a:prstGeom prst="line">
                <a:avLst/>
              </a:prstGeom>
              <a:ln w="127000">
                <a:solidFill>
                  <a:srgbClr val="FFC8C8"/>
                </a:solidFill>
              </a:ln>
              <a:effectLst/>
            </p:spPr>
            <p:style>
              <a:lnRef idx="2">
                <a:schemeClr val="accent1"/>
              </a:lnRef>
              <a:fillRef idx="0">
                <a:schemeClr val="accent1"/>
              </a:fillRef>
              <a:effectRef idx="1">
                <a:schemeClr val="accent1"/>
              </a:effectRef>
              <a:fontRef idx="minor">
                <a:schemeClr val="tx1"/>
              </a:fontRef>
            </p:style>
          </p:cxnSp>
        </p:grpSp>
        <p:sp>
          <p:nvSpPr>
            <p:cNvPr id="33813" name="TextBox 10">
              <a:extLst>
                <a:ext uri="{FF2B5EF4-FFF2-40B4-BE49-F238E27FC236}">
                  <a16:creationId xmlns:a16="http://schemas.microsoft.com/office/drawing/2014/main" id="{368AE780-8D57-584F-983D-0ECD85687D9E}"/>
                </a:ext>
              </a:extLst>
            </p:cNvPr>
            <p:cNvSpPr txBox="1">
              <a:spLocks noChangeArrowheads="1"/>
            </p:cNvSpPr>
            <p:nvPr/>
          </p:nvSpPr>
          <p:spPr bwMode="auto">
            <a:xfrm>
              <a:off x="4278973" y="4403580"/>
              <a:ext cx="3383703" cy="46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dirty="0">
                  <a:latin typeface="Times" pitchFamily="2" charset="0"/>
                </a:rPr>
                <a:t>propositions lower down.</a:t>
              </a:r>
            </a:p>
          </p:txBody>
        </p:sp>
      </p:grpSp>
      <p:sp>
        <p:nvSpPr>
          <p:cNvPr id="33810" name="TextBox 9">
            <a:extLst>
              <a:ext uri="{FF2B5EF4-FFF2-40B4-BE49-F238E27FC236}">
                <a16:creationId xmlns:a16="http://schemas.microsoft.com/office/drawing/2014/main" id="{BB67F601-34EA-8C4C-BFEA-7E6F26BB7AAB}"/>
              </a:ext>
            </a:extLst>
          </p:cNvPr>
          <p:cNvSpPr txBox="1">
            <a:spLocks noChangeArrowheads="1"/>
          </p:cNvSpPr>
          <p:nvPr/>
        </p:nvSpPr>
        <p:spPr bwMode="auto">
          <a:xfrm>
            <a:off x="3874057" y="3679648"/>
            <a:ext cx="29972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dirty="0">
                <a:latin typeface="Times" pitchFamily="2" charset="0"/>
              </a:rPr>
              <a:t>can ONLY be supported by</a:t>
            </a:r>
          </a:p>
        </p:txBody>
      </p:sp>
      <p:grpSp>
        <p:nvGrpSpPr>
          <p:cNvPr id="5" name="Group 22">
            <a:extLst>
              <a:ext uri="{FF2B5EF4-FFF2-40B4-BE49-F238E27FC236}">
                <a16:creationId xmlns:a16="http://schemas.microsoft.com/office/drawing/2014/main" id="{50CE4C0C-5827-6948-8B11-AF4C69F53218}"/>
              </a:ext>
            </a:extLst>
          </p:cNvPr>
          <p:cNvGrpSpPr>
            <a:grpSpLocks/>
          </p:cNvGrpSpPr>
          <p:nvPr/>
        </p:nvGrpSpPr>
        <p:grpSpPr bwMode="auto">
          <a:xfrm>
            <a:off x="2569011" y="3194854"/>
            <a:ext cx="4117470" cy="995298"/>
            <a:chOff x="2039122" y="2862051"/>
            <a:chExt cx="4116049" cy="995481"/>
          </a:xfrm>
        </p:grpSpPr>
        <p:grpSp>
          <p:nvGrpSpPr>
            <p:cNvPr id="33804" name="Group 21">
              <a:extLst>
                <a:ext uri="{FF2B5EF4-FFF2-40B4-BE49-F238E27FC236}">
                  <a16:creationId xmlns:a16="http://schemas.microsoft.com/office/drawing/2014/main" id="{98164015-F195-DE4E-8199-AD3384BB1729}"/>
                </a:ext>
              </a:extLst>
            </p:cNvPr>
            <p:cNvGrpSpPr>
              <a:grpSpLocks/>
            </p:cNvGrpSpPr>
            <p:nvPr/>
          </p:nvGrpSpPr>
          <p:grpSpPr bwMode="auto">
            <a:xfrm>
              <a:off x="2039122" y="2923617"/>
              <a:ext cx="3778019" cy="933915"/>
              <a:chOff x="2039122" y="2923617"/>
              <a:chExt cx="3778019" cy="933915"/>
            </a:xfrm>
          </p:grpSpPr>
          <p:sp>
            <p:nvSpPr>
              <p:cNvPr id="14" name="Freeform 13">
                <a:extLst>
                  <a:ext uri="{FF2B5EF4-FFF2-40B4-BE49-F238E27FC236}">
                    <a16:creationId xmlns:a16="http://schemas.microsoft.com/office/drawing/2014/main" id="{03AECD39-5A34-0441-ACDE-24F0C953727D}"/>
                  </a:ext>
                </a:extLst>
              </p:cNvPr>
              <p:cNvSpPr/>
              <p:nvPr/>
            </p:nvSpPr>
            <p:spPr>
              <a:xfrm>
                <a:off x="2039122" y="3314507"/>
                <a:ext cx="1096585" cy="543025"/>
              </a:xfrm>
              <a:custGeom>
                <a:avLst/>
                <a:gdLst>
                  <a:gd name="connsiteX0" fmla="*/ 17887 w 1287866"/>
                  <a:gd name="connsiteY0" fmla="*/ 5962 h 542559"/>
                  <a:gd name="connsiteX1" fmla="*/ 1264017 w 1287866"/>
                  <a:gd name="connsiteY1" fmla="*/ 0 h 542559"/>
                  <a:gd name="connsiteX2" fmla="*/ 1287866 w 1287866"/>
                  <a:gd name="connsiteY2" fmla="*/ 536597 h 542559"/>
                  <a:gd name="connsiteX3" fmla="*/ 0 w 1287866"/>
                  <a:gd name="connsiteY3" fmla="*/ 542559 h 542559"/>
                  <a:gd name="connsiteX4" fmla="*/ 17887 w 1287866"/>
                  <a:gd name="connsiteY4" fmla="*/ 5962 h 542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7866" h="542559">
                    <a:moveTo>
                      <a:pt x="17887" y="5962"/>
                    </a:moveTo>
                    <a:lnTo>
                      <a:pt x="1264017" y="0"/>
                    </a:lnTo>
                    <a:lnTo>
                      <a:pt x="1287866" y="536597"/>
                    </a:lnTo>
                    <a:lnTo>
                      <a:pt x="0" y="542559"/>
                    </a:lnTo>
                    <a:lnTo>
                      <a:pt x="17887" y="5962"/>
                    </a:lnTo>
                    <a:close/>
                  </a:path>
                </a:pathLst>
              </a:cu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5" name="Freeform 14">
                <a:extLst>
                  <a:ext uri="{FF2B5EF4-FFF2-40B4-BE49-F238E27FC236}">
                    <a16:creationId xmlns:a16="http://schemas.microsoft.com/office/drawing/2014/main" id="{390C9603-EE6B-8C44-8F6C-702B59D93137}"/>
                  </a:ext>
                </a:extLst>
              </p:cNvPr>
              <p:cNvSpPr/>
              <p:nvPr/>
            </p:nvSpPr>
            <p:spPr>
              <a:xfrm>
                <a:off x="3699658" y="2923617"/>
                <a:ext cx="2117483" cy="400184"/>
              </a:xfrm>
              <a:custGeom>
                <a:avLst/>
                <a:gdLst>
                  <a:gd name="connsiteX0" fmla="*/ 35774 w 1329602"/>
                  <a:gd name="connsiteY0" fmla="*/ 0 h 560445"/>
                  <a:gd name="connsiteX1" fmla="*/ 1329602 w 1329602"/>
                  <a:gd name="connsiteY1" fmla="*/ 11924 h 560445"/>
                  <a:gd name="connsiteX2" fmla="*/ 1299791 w 1329602"/>
                  <a:gd name="connsiteY2" fmla="*/ 560445 h 560445"/>
                  <a:gd name="connsiteX3" fmla="*/ 0 w 1329602"/>
                  <a:gd name="connsiteY3" fmla="*/ 518710 h 560445"/>
                  <a:gd name="connsiteX4" fmla="*/ 35774 w 1329602"/>
                  <a:gd name="connsiteY4" fmla="*/ 0 h 560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9602" h="560445">
                    <a:moveTo>
                      <a:pt x="35774" y="0"/>
                    </a:moveTo>
                    <a:lnTo>
                      <a:pt x="1329602" y="11924"/>
                    </a:lnTo>
                    <a:lnTo>
                      <a:pt x="1299791" y="560445"/>
                    </a:lnTo>
                    <a:lnTo>
                      <a:pt x="0" y="518710"/>
                    </a:lnTo>
                    <a:lnTo>
                      <a:pt x="35774" y="0"/>
                    </a:lnTo>
                    <a:close/>
                  </a:path>
                </a:pathLst>
              </a:cu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17" name="Straight Connector 16">
                <a:extLst>
                  <a:ext uri="{FF2B5EF4-FFF2-40B4-BE49-F238E27FC236}">
                    <a16:creationId xmlns:a16="http://schemas.microsoft.com/office/drawing/2014/main" id="{38EAD0DA-1F3D-5D42-AFE0-4CD47D60DE62}"/>
                  </a:ext>
                </a:extLst>
              </p:cNvPr>
              <p:cNvCxnSpPr>
                <a:cxnSpLocks/>
              </p:cNvCxnSpPr>
              <p:nvPr/>
            </p:nvCxnSpPr>
            <p:spPr>
              <a:xfrm flipV="1">
                <a:off x="3044918" y="3120022"/>
                <a:ext cx="786242" cy="400184"/>
              </a:xfrm>
              <a:prstGeom prst="line">
                <a:avLst/>
              </a:prstGeom>
              <a:ln w="127000">
                <a:solidFill>
                  <a:srgbClr val="C8FFC8"/>
                </a:solidFill>
              </a:ln>
              <a:effectLst/>
            </p:spPr>
            <p:style>
              <a:lnRef idx="2">
                <a:schemeClr val="accent1"/>
              </a:lnRef>
              <a:fillRef idx="0">
                <a:schemeClr val="accent1"/>
              </a:fillRef>
              <a:effectRef idx="1">
                <a:schemeClr val="accent1"/>
              </a:effectRef>
              <a:fontRef idx="minor">
                <a:schemeClr val="tx1"/>
              </a:fontRef>
            </p:style>
          </p:cxnSp>
        </p:grpSp>
        <p:sp>
          <p:nvSpPr>
            <p:cNvPr id="33805" name="TextBox 8">
              <a:extLst>
                <a:ext uri="{FF2B5EF4-FFF2-40B4-BE49-F238E27FC236}">
                  <a16:creationId xmlns:a16="http://schemas.microsoft.com/office/drawing/2014/main" id="{4E116DCB-7AF4-B544-BD4A-D267888E6034}"/>
                </a:ext>
              </a:extLst>
            </p:cNvPr>
            <p:cNvSpPr txBox="1">
              <a:spLocks noChangeArrowheads="1"/>
            </p:cNvSpPr>
            <p:nvPr/>
          </p:nvSpPr>
          <p:spPr bwMode="auto">
            <a:xfrm>
              <a:off x="3697442" y="2862051"/>
              <a:ext cx="2457729" cy="46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dirty="0">
                  <a:latin typeface="Times" pitchFamily="2" charset="0"/>
                </a:rPr>
                <a:t>proposition here</a:t>
              </a:r>
            </a:p>
          </p:txBody>
        </p:sp>
      </p:grpSp>
      <p:sp>
        <p:nvSpPr>
          <p:cNvPr id="12" name="Freeform 11">
            <a:extLst>
              <a:ext uri="{FF2B5EF4-FFF2-40B4-BE49-F238E27FC236}">
                <a16:creationId xmlns:a16="http://schemas.microsoft.com/office/drawing/2014/main" id="{44BBE30F-7684-D547-BF34-A934D6CAB46F}"/>
              </a:ext>
            </a:extLst>
          </p:cNvPr>
          <p:cNvSpPr/>
          <p:nvPr/>
        </p:nvSpPr>
        <p:spPr>
          <a:xfrm>
            <a:off x="156016" y="174917"/>
            <a:ext cx="7979791" cy="831850"/>
          </a:xfrm>
          <a:custGeom>
            <a:avLst/>
            <a:gdLst>
              <a:gd name="connsiteX0" fmla="*/ 256380 w 7953767"/>
              <a:gd name="connsiteY0" fmla="*/ 0 h 1204360"/>
              <a:gd name="connsiteX1" fmla="*/ 0 w 7953767"/>
              <a:gd name="connsiteY1" fmla="*/ 1049344 h 1204360"/>
              <a:gd name="connsiteX2" fmla="*/ 7953767 w 7953767"/>
              <a:gd name="connsiteY2" fmla="*/ 1204360 h 1204360"/>
              <a:gd name="connsiteX3" fmla="*/ 7876256 w 7953767"/>
              <a:gd name="connsiteY3" fmla="*/ 566407 h 1204360"/>
              <a:gd name="connsiteX4" fmla="*/ 256380 w 7953767"/>
              <a:gd name="connsiteY4" fmla="*/ 0 h 120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3767" h="1204360">
                <a:moveTo>
                  <a:pt x="256380" y="0"/>
                </a:moveTo>
                <a:lnTo>
                  <a:pt x="0" y="1049344"/>
                </a:lnTo>
                <a:lnTo>
                  <a:pt x="7953767" y="1204360"/>
                </a:lnTo>
                <a:lnTo>
                  <a:pt x="7876256" y="566407"/>
                </a:lnTo>
                <a:lnTo>
                  <a:pt x="256380" y="0"/>
                </a:lnTo>
                <a:close/>
              </a:path>
            </a:pathLst>
          </a:custGeom>
          <a:solidFill>
            <a:srgbClr val="C8D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797" name="Title 1">
            <a:extLst>
              <a:ext uri="{FF2B5EF4-FFF2-40B4-BE49-F238E27FC236}">
                <a16:creationId xmlns:a16="http://schemas.microsoft.com/office/drawing/2014/main" id="{68DF1944-DB80-2344-BB4C-90976C68C950}"/>
              </a:ext>
            </a:extLst>
          </p:cNvPr>
          <p:cNvSpPr>
            <a:spLocks noGrp="1"/>
          </p:cNvSpPr>
          <p:nvPr>
            <p:ph type="title"/>
          </p:nvPr>
        </p:nvSpPr>
        <p:spPr>
          <a:xfrm>
            <a:off x="207963" y="379754"/>
            <a:ext cx="8818775" cy="536990"/>
          </a:xfrm>
        </p:spPr>
        <p:txBody>
          <a:bodyPr>
            <a:normAutofit fontScale="90000"/>
          </a:bodyPr>
          <a:lstStyle/>
          <a:p>
            <a:r>
              <a:rPr lang="en-US" altLang="en-US" sz="4000" dirty="0">
                <a:latin typeface="Times" pitchFamily="2" charset="0"/>
                <a:ea typeface="ＭＳ Ｐゴシック" panose="020B0600070205080204" pitchFamily="34" charset="-128"/>
              </a:rPr>
              <a:t>??? Hierarchical </a:t>
            </a:r>
            <a:r>
              <a:rPr lang="en-US" altLang="en-US" sz="3100" dirty="0">
                <a:latin typeface="Times" pitchFamily="2" charset="0"/>
                <a:ea typeface="ＭＳ Ｐゴシック" panose="020B0600070205080204" pitchFamily="34" charset="-128"/>
              </a:rPr>
              <a:t>structure</a:t>
            </a:r>
            <a:r>
              <a:rPr lang="en-US" altLang="en-US" sz="2700" dirty="0">
                <a:latin typeface="Times" pitchFamily="2" charset="0"/>
                <a:ea typeface="ＭＳ Ｐゴシック" panose="020B0600070205080204" pitchFamily="34" charset="-128"/>
              </a:rPr>
              <a:t> </a:t>
            </a:r>
            <a:r>
              <a:rPr lang="en-US" altLang="en-US" sz="2800" dirty="0">
                <a:latin typeface="Times" pitchFamily="2" charset="0"/>
                <a:ea typeface="ＭＳ Ｐゴシック" panose="020B0600070205080204" pitchFamily="34" charset="-128"/>
              </a:rPr>
              <a:t>of inductive support </a:t>
            </a:r>
            <a:r>
              <a:rPr lang="en-US" altLang="en-US" sz="4000" dirty="0">
                <a:latin typeface="Times" pitchFamily="2" charset="0"/>
                <a:ea typeface="ＭＳ Ｐゴシック" panose="020B0600070205080204" pitchFamily="34" charset="-128"/>
              </a:rPr>
              <a:t>???</a:t>
            </a:r>
            <a:endParaRPr lang="en-US" altLang="en-US" sz="3600" dirty="0">
              <a:latin typeface="Times" pitchFamily="2" charset="0"/>
              <a:ea typeface="ＭＳ Ｐゴシック" panose="020B0600070205080204" pitchFamily="34" charset="-128"/>
            </a:endParaRPr>
          </a:p>
        </p:txBody>
      </p:sp>
      <p:sp>
        <p:nvSpPr>
          <p:cNvPr id="33799" name="Slide Number Placeholder 3">
            <a:extLst>
              <a:ext uri="{FF2B5EF4-FFF2-40B4-BE49-F238E27FC236}">
                <a16:creationId xmlns:a16="http://schemas.microsoft.com/office/drawing/2014/main" id="{6976A300-0CC1-6844-B7EC-B79F5A1B63C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B28E11C-4D74-B946-BD6E-23E05E757589}" type="slidenum">
              <a:rPr lang="en-US" altLang="en-US" sz="1200">
                <a:solidFill>
                  <a:srgbClr val="898989"/>
                </a:solidFill>
                <a:latin typeface="Times" pitchFamily="2" charset="0"/>
              </a:rPr>
              <a:pPr eaLnBrk="1" hangingPunct="1"/>
              <a:t>27</a:t>
            </a:fld>
            <a:endParaRPr lang="en-US" altLang="en-US" sz="1200">
              <a:solidFill>
                <a:srgbClr val="898989"/>
              </a:solidFill>
              <a:latin typeface="Times" pitchFamily="2" charset="0"/>
            </a:endParaRPr>
          </a:p>
        </p:txBody>
      </p:sp>
      <p:sp>
        <p:nvSpPr>
          <p:cNvPr id="33801" name="TextBox 5">
            <a:extLst>
              <a:ext uri="{FF2B5EF4-FFF2-40B4-BE49-F238E27FC236}">
                <a16:creationId xmlns:a16="http://schemas.microsoft.com/office/drawing/2014/main" id="{8DA436FF-14F8-0747-8401-FD1A385A573F}"/>
              </a:ext>
            </a:extLst>
          </p:cNvPr>
          <p:cNvSpPr txBox="1">
            <a:spLocks noChangeArrowheads="1"/>
          </p:cNvSpPr>
          <p:nvPr/>
        </p:nvSpPr>
        <p:spPr bwMode="auto">
          <a:xfrm>
            <a:off x="1275018" y="5061430"/>
            <a:ext cx="20050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latin typeface="Times" pitchFamily="2" charset="0"/>
              </a:rPr>
              <a:t>observational bedrock</a:t>
            </a:r>
          </a:p>
        </p:txBody>
      </p:sp>
      <p:sp>
        <p:nvSpPr>
          <p:cNvPr id="8" name="Up Arrow 7">
            <a:extLst>
              <a:ext uri="{FF2B5EF4-FFF2-40B4-BE49-F238E27FC236}">
                <a16:creationId xmlns:a16="http://schemas.microsoft.com/office/drawing/2014/main" id="{6577C164-D010-8B43-985D-9EDBB494C7E2}"/>
              </a:ext>
            </a:extLst>
          </p:cNvPr>
          <p:cNvSpPr/>
          <p:nvPr/>
        </p:nvSpPr>
        <p:spPr>
          <a:xfrm>
            <a:off x="487391" y="2440467"/>
            <a:ext cx="594859" cy="1412421"/>
          </a:xfrm>
          <a:prstGeom prst="upArrow">
            <a:avLst>
              <a:gd name="adj1" fmla="val 50000"/>
              <a:gd name="adj2" fmla="val 66216"/>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803" name="TextBox 6">
            <a:extLst>
              <a:ext uri="{FF2B5EF4-FFF2-40B4-BE49-F238E27FC236}">
                <a16:creationId xmlns:a16="http://schemas.microsoft.com/office/drawing/2014/main" id="{7DC17E10-F679-C541-9829-A76B2760906D}"/>
              </a:ext>
            </a:extLst>
          </p:cNvPr>
          <p:cNvSpPr txBox="1">
            <a:spLocks noChangeArrowheads="1"/>
          </p:cNvSpPr>
          <p:nvPr/>
        </p:nvSpPr>
        <p:spPr bwMode="auto">
          <a:xfrm>
            <a:off x="63756" y="2854805"/>
            <a:ext cx="13065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1600">
                <a:latin typeface="Times" pitchFamily="2" charset="0"/>
              </a:rPr>
              <a:t>propositions of increasing generality</a:t>
            </a:r>
          </a:p>
        </p:txBody>
      </p:sp>
      <p:sp>
        <p:nvSpPr>
          <p:cNvPr id="13" name="Content Placeholder 12">
            <a:extLst>
              <a:ext uri="{FF2B5EF4-FFF2-40B4-BE49-F238E27FC236}">
                <a16:creationId xmlns:a16="http://schemas.microsoft.com/office/drawing/2014/main" id="{61899BF9-E9E2-B601-C48E-34D1E53E2910}"/>
              </a:ext>
            </a:extLst>
          </p:cNvPr>
          <p:cNvSpPr>
            <a:spLocks noGrp="1"/>
          </p:cNvSpPr>
          <p:nvPr>
            <p:ph idx="1"/>
          </p:nvPr>
        </p:nvSpPr>
        <p:spPr/>
        <p:txBody>
          <a:bodyPr>
            <a:normAutofit fontScale="85000" lnSpcReduction="20000"/>
          </a:bodyPr>
          <a:lstStyle/>
          <a:p>
            <a:endParaRPr lang="en-US" dirty="0"/>
          </a:p>
        </p:txBody>
      </p:sp>
      <p:grpSp>
        <p:nvGrpSpPr>
          <p:cNvPr id="26" name="Group 25">
            <a:extLst>
              <a:ext uri="{FF2B5EF4-FFF2-40B4-BE49-F238E27FC236}">
                <a16:creationId xmlns:a16="http://schemas.microsoft.com/office/drawing/2014/main" id="{4DCA8179-A95B-1401-FFB1-916B0CE86F5F}"/>
              </a:ext>
            </a:extLst>
          </p:cNvPr>
          <p:cNvGrpSpPr/>
          <p:nvPr/>
        </p:nvGrpSpPr>
        <p:grpSpPr>
          <a:xfrm>
            <a:off x="1881265" y="2250816"/>
            <a:ext cx="4751576" cy="1346823"/>
            <a:chOff x="1881265" y="2250816"/>
            <a:chExt cx="4751576" cy="1346823"/>
          </a:xfrm>
        </p:grpSpPr>
        <p:grpSp>
          <p:nvGrpSpPr>
            <p:cNvPr id="25" name="Group 24">
              <a:extLst>
                <a:ext uri="{FF2B5EF4-FFF2-40B4-BE49-F238E27FC236}">
                  <a16:creationId xmlns:a16="http://schemas.microsoft.com/office/drawing/2014/main" id="{89AA589B-E4DC-E70F-63F1-715D0811BD68}"/>
                </a:ext>
              </a:extLst>
            </p:cNvPr>
            <p:cNvGrpSpPr/>
            <p:nvPr/>
          </p:nvGrpSpPr>
          <p:grpSpPr>
            <a:xfrm>
              <a:off x="1881265" y="2323475"/>
              <a:ext cx="4377128" cy="1274164"/>
              <a:chOff x="1881265" y="2323475"/>
              <a:chExt cx="4377128" cy="1274164"/>
            </a:xfrm>
          </p:grpSpPr>
          <p:cxnSp>
            <p:nvCxnSpPr>
              <p:cNvPr id="22" name="Straight Connector 21">
                <a:extLst>
                  <a:ext uri="{FF2B5EF4-FFF2-40B4-BE49-F238E27FC236}">
                    <a16:creationId xmlns:a16="http://schemas.microsoft.com/office/drawing/2014/main" id="{169D180B-9B21-5F3F-E80F-E6465DEAB21B}"/>
                  </a:ext>
                </a:extLst>
              </p:cNvPr>
              <p:cNvCxnSpPr>
                <a:cxnSpLocks/>
              </p:cNvCxnSpPr>
              <p:nvPr/>
            </p:nvCxnSpPr>
            <p:spPr bwMode="auto">
              <a:xfrm flipV="1">
                <a:off x="3014064" y="2645763"/>
                <a:ext cx="1076157" cy="629774"/>
              </a:xfrm>
              <a:prstGeom prst="line">
                <a:avLst/>
              </a:prstGeom>
              <a:ln w="127000">
                <a:solidFill>
                  <a:srgbClr val="FFD2FF"/>
                </a:solidFill>
              </a:ln>
              <a:effectLst/>
            </p:spPr>
            <p:style>
              <a:lnRef idx="2">
                <a:schemeClr val="accent1"/>
              </a:lnRef>
              <a:fillRef idx="0">
                <a:schemeClr val="accent1"/>
              </a:fillRef>
              <a:effectRef idx="1">
                <a:schemeClr val="accent1"/>
              </a:effectRef>
              <a:fontRef idx="minor">
                <a:schemeClr val="tx1"/>
              </a:fontRef>
            </p:style>
          </p:cxnSp>
          <p:sp>
            <p:nvSpPr>
              <p:cNvPr id="11" name="Freeform 10">
                <a:extLst>
                  <a:ext uri="{FF2B5EF4-FFF2-40B4-BE49-F238E27FC236}">
                    <a16:creationId xmlns:a16="http://schemas.microsoft.com/office/drawing/2014/main" id="{47FCA6C0-E44B-51F1-9AE3-8810CD5FF620}"/>
                  </a:ext>
                </a:extLst>
              </p:cNvPr>
              <p:cNvSpPr/>
              <p:nvPr/>
            </p:nvSpPr>
            <p:spPr>
              <a:xfrm>
                <a:off x="3934918" y="2323475"/>
                <a:ext cx="2323475" cy="644577"/>
              </a:xfrm>
              <a:custGeom>
                <a:avLst/>
                <a:gdLst>
                  <a:gd name="connsiteX0" fmla="*/ 44970 w 2323475"/>
                  <a:gd name="connsiteY0" fmla="*/ 0 h 644577"/>
                  <a:gd name="connsiteX1" fmla="*/ 44970 w 2323475"/>
                  <a:gd name="connsiteY1" fmla="*/ 0 h 644577"/>
                  <a:gd name="connsiteX2" fmla="*/ 389744 w 2323475"/>
                  <a:gd name="connsiteY2" fmla="*/ 7495 h 644577"/>
                  <a:gd name="connsiteX3" fmla="*/ 2323475 w 2323475"/>
                  <a:gd name="connsiteY3" fmla="*/ 22485 h 644577"/>
                  <a:gd name="connsiteX4" fmla="*/ 2323475 w 2323475"/>
                  <a:gd name="connsiteY4" fmla="*/ 644577 h 644577"/>
                  <a:gd name="connsiteX5" fmla="*/ 0 w 2323475"/>
                  <a:gd name="connsiteY5" fmla="*/ 622092 h 644577"/>
                  <a:gd name="connsiteX6" fmla="*/ 44970 w 2323475"/>
                  <a:gd name="connsiteY6" fmla="*/ 0 h 64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3475" h="644577">
                    <a:moveTo>
                      <a:pt x="44970" y="0"/>
                    </a:moveTo>
                    <a:lnTo>
                      <a:pt x="44970" y="0"/>
                    </a:lnTo>
                    <a:cubicBezTo>
                      <a:pt x="279768" y="9783"/>
                      <a:pt x="164839" y="7495"/>
                      <a:pt x="389744" y="7495"/>
                    </a:cubicBezTo>
                    <a:lnTo>
                      <a:pt x="2323475" y="22485"/>
                    </a:lnTo>
                    <a:lnTo>
                      <a:pt x="2323475" y="644577"/>
                    </a:lnTo>
                    <a:lnTo>
                      <a:pt x="0" y="622092"/>
                    </a:lnTo>
                    <a:lnTo>
                      <a:pt x="44970" y="0"/>
                    </a:lnTo>
                    <a:close/>
                  </a:path>
                </a:pathLst>
              </a:custGeom>
              <a:solidFill>
                <a:srgbClr val="FFD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6EAC913E-5508-E0FE-D1C9-A89F094EDD6F}"/>
                  </a:ext>
                </a:extLst>
              </p:cNvPr>
              <p:cNvSpPr/>
              <p:nvPr/>
            </p:nvSpPr>
            <p:spPr>
              <a:xfrm>
                <a:off x="1881265" y="3065488"/>
                <a:ext cx="1281659" cy="532151"/>
              </a:xfrm>
              <a:custGeom>
                <a:avLst/>
                <a:gdLst>
                  <a:gd name="connsiteX0" fmla="*/ 29981 w 1281659"/>
                  <a:gd name="connsiteY0" fmla="*/ 0 h 532151"/>
                  <a:gd name="connsiteX1" fmla="*/ 1274164 w 1281659"/>
                  <a:gd name="connsiteY1" fmla="*/ 0 h 532151"/>
                  <a:gd name="connsiteX2" fmla="*/ 1281659 w 1281659"/>
                  <a:gd name="connsiteY2" fmla="*/ 532151 h 532151"/>
                  <a:gd name="connsiteX3" fmla="*/ 0 w 1281659"/>
                  <a:gd name="connsiteY3" fmla="*/ 509666 h 532151"/>
                  <a:gd name="connsiteX4" fmla="*/ 29981 w 1281659"/>
                  <a:gd name="connsiteY4" fmla="*/ 0 h 532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1659" h="532151">
                    <a:moveTo>
                      <a:pt x="29981" y="0"/>
                    </a:moveTo>
                    <a:lnTo>
                      <a:pt x="1274164" y="0"/>
                    </a:lnTo>
                    <a:lnTo>
                      <a:pt x="1281659" y="532151"/>
                    </a:lnTo>
                    <a:lnTo>
                      <a:pt x="0" y="509666"/>
                    </a:lnTo>
                    <a:lnTo>
                      <a:pt x="29981" y="0"/>
                    </a:lnTo>
                    <a:close/>
                  </a:path>
                </a:pathLst>
              </a:custGeom>
              <a:solidFill>
                <a:srgbClr val="FFD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a:extLst>
                <a:ext uri="{FF2B5EF4-FFF2-40B4-BE49-F238E27FC236}">
                  <a16:creationId xmlns:a16="http://schemas.microsoft.com/office/drawing/2014/main" id="{683B6574-C105-38DF-DA46-FFA743318DCC}"/>
                </a:ext>
              </a:extLst>
            </p:cNvPr>
            <p:cNvSpPr txBox="1"/>
            <p:nvPr/>
          </p:nvSpPr>
          <p:spPr>
            <a:xfrm>
              <a:off x="3935018" y="2250816"/>
              <a:ext cx="2697823" cy="707886"/>
            </a:xfrm>
            <a:prstGeom prst="rect">
              <a:avLst/>
            </a:prstGeom>
            <a:noFill/>
          </p:spPr>
          <p:txBody>
            <a:bodyPr wrap="square" rtlCol="0">
              <a:spAutoFit/>
            </a:bodyPr>
            <a:lstStyle/>
            <a:p>
              <a:pPr algn="l"/>
              <a:r>
                <a:rPr lang="en-US" sz="2000" dirty="0">
                  <a:latin typeface="Times New Roman" panose="02020603050405020304" pitchFamily="18" charset="0"/>
                  <a:cs typeface="Times New Roman" panose="02020603050405020304" pitchFamily="18" charset="0"/>
                </a:rPr>
                <a:t>warranted by a proposition higher up</a:t>
              </a:r>
            </a:p>
          </p:txBody>
        </p:sp>
      </p:grpSp>
      <p:pic>
        <p:nvPicPr>
          <p:cNvPr id="33800" name="Picture 4" descr="tower.png">
            <a:extLst>
              <a:ext uri="{FF2B5EF4-FFF2-40B4-BE49-F238E27FC236}">
                <a16:creationId xmlns:a16="http://schemas.microsoft.com/office/drawing/2014/main" id="{538B8D6B-5D7A-E842-8060-EB2F716ACE1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2630" y="1753544"/>
            <a:ext cx="3073400" cy="321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6986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8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80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809" name="Group 24">
            <a:extLst>
              <a:ext uri="{FF2B5EF4-FFF2-40B4-BE49-F238E27FC236}">
                <a16:creationId xmlns:a16="http://schemas.microsoft.com/office/drawing/2014/main" id="{ED64E7DE-3B22-C04B-876E-31CE11F9BD07}"/>
              </a:ext>
            </a:extLst>
          </p:cNvPr>
          <p:cNvGrpSpPr>
            <a:grpSpLocks/>
          </p:cNvGrpSpPr>
          <p:nvPr/>
        </p:nvGrpSpPr>
        <p:grpSpPr bwMode="auto">
          <a:xfrm>
            <a:off x="1370268" y="3597640"/>
            <a:ext cx="6166066" cy="1152656"/>
            <a:chOff x="1495704" y="3842822"/>
            <a:chExt cx="6166972" cy="1152915"/>
          </a:xfrm>
        </p:grpSpPr>
        <p:grpSp>
          <p:nvGrpSpPr>
            <p:cNvPr id="33812" name="Group 23">
              <a:extLst>
                <a:ext uri="{FF2B5EF4-FFF2-40B4-BE49-F238E27FC236}">
                  <a16:creationId xmlns:a16="http://schemas.microsoft.com/office/drawing/2014/main" id="{56D00BDF-1391-8443-B00D-06DBB6CD955A}"/>
                </a:ext>
              </a:extLst>
            </p:cNvPr>
            <p:cNvGrpSpPr>
              <a:grpSpLocks/>
            </p:cNvGrpSpPr>
            <p:nvPr/>
          </p:nvGrpSpPr>
          <p:grpSpPr bwMode="auto">
            <a:xfrm>
              <a:off x="1495704" y="3842822"/>
              <a:ext cx="5934768" cy="1152915"/>
              <a:chOff x="1495704" y="3842822"/>
              <a:chExt cx="5934768" cy="1152915"/>
            </a:xfrm>
          </p:grpSpPr>
          <p:sp>
            <p:nvSpPr>
              <p:cNvPr id="18" name="Freeform 17">
                <a:extLst>
                  <a:ext uri="{FF2B5EF4-FFF2-40B4-BE49-F238E27FC236}">
                    <a16:creationId xmlns:a16="http://schemas.microsoft.com/office/drawing/2014/main" id="{12641EE0-F99A-DD4F-8FB3-B6E94E425BF6}"/>
                  </a:ext>
                </a:extLst>
              </p:cNvPr>
              <p:cNvSpPr/>
              <p:nvPr/>
            </p:nvSpPr>
            <p:spPr>
              <a:xfrm>
                <a:off x="1495704" y="3842822"/>
                <a:ext cx="2380886" cy="1152915"/>
              </a:xfrm>
              <a:custGeom>
                <a:avLst/>
                <a:gdLst>
                  <a:gd name="connsiteX0" fmla="*/ 71548 w 2355126"/>
                  <a:gd name="connsiteY0" fmla="*/ 5963 h 1138777"/>
                  <a:gd name="connsiteX1" fmla="*/ 447176 w 2355126"/>
                  <a:gd name="connsiteY1" fmla="*/ 35773 h 1138777"/>
                  <a:gd name="connsiteX2" fmla="*/ 1132845 w 2355126"/>
                  <a:gd name="connsiteY2" fmla="*/ 41736 h 1138777"/>
                  <a:gd name="connsiteX3" fmla="*/ 1824477 w 2355126"/>
                  <a:gd name="connsiteY3" fmla="*/ 35773 h 1138777"/>
                  <a:gd name="connsiteX4" fmla="*/ 2194142 w 2355126"/>
                  <a:gd name="connsiteY4" fmla="*/ 17887 h 1138777"/>
                  <a:gd name="connsiteX5" fmla="*/ 2295502 w 2355126"/>
                  <a:gd name="connsiteY5" fmla="*/ 0 h 1138777"/>
                  <a:gd name="connsiteX6" fmla="*/ 2313389 w 2355126"/>
                  <a:gd name="connsiteY6" fmla="*/ 339845 h 1138777"/>
                  <a:gd name="connsiteX7" fmla="*/ 2319352 w 2355126"/>
                  <a:gd name="connsiteY7" fmla="*/ 548521 h 1138777"/>
                  <a:gd name="connsiteX8" fmla="*/ 2313389 w 2355126"/>
                  <a:gd name="connsiteY8" fmla="*/ 614105 h 1138777"/>
                  <a:gd name="connsiteX9" fmla="*/ 2337239 w 2355126"/>
                  <a:gd name="connsiteY9" fmla="*/ 876441 h 1138777"/>
                  <a:gd name="connsiteX10" fmla="*/ 2355126 w 2355126"/>
                  <a:gd name="connsiteY10" fmla="*/ 1079155 h 1138777"/>
                  <a:gd name="connsiteX11" fmla="*/ 2182218 w 2355126"/>
                  <a:gd name="connsiteY11" fmla="*/ 1108966 h 1138777"/>
                  <a:gd name="connsiteX12" fmla="*/ 1890063 w 2355126"/>
                  <a:gd name="connsiteY12" fmla="*/ 1114928 h 1138777"/>
                  <a:gd name="connsiteX13" fmla="*/ 1782741 w 2355126"/>
                  <a:gd name="connsiteY13" fmla="*/ 1120891 h 1138777"/>
                  <a:gd name="connsiteX14" fmla="*/ 1210356 w 2355126"/>
                  <a:gd name="connsiteY14" fmla="*/ 1138777 h 1138777"/>
                  <a:gd name="connsiteX15" fmla="*/ 524686 w 2355126"/>
                  <a:gd name="connsiteY15" fmla="*/ 1126853 h 1138777"/>
                  <a:gd name="connsiteX16" fmla="*/ 447176 w 2355126"/>
                  <a:gd name="connsiteY16" fmla="*/ 1120891 h 1138777"/>
                  <a:gd name="connsiteX17" fmla="*/ 172908 w 2355126"/>
                  <a:gd name="connsiteY17" fmla="*/ 1126853 h 1138777"/>
                  <a:gd name="connsiteX18" fmla="*/ 0 w 2355126"/>
                  <a:gd name="connsiteY18" fmla="*/ 1091080 h 1138777"/>
                  <a:gd name="connsiteX19" fmla="*/ 23849 w 2355126"/>
                  <a:gd name="connsiteY19" fmla="*/ 858555 h 1138777"/>
                  <a:gd name="connsiteX20" fmla="*/ 35774 w 2355126"/>
                  <a:gd name="connsiteY20" fmla="*/ 614105 h 1138777"/>
                  <a:gd name="connsiteX21" fmla="*/ 47699 w 2355126"/>
                  <a:gd name="connsiteY21" fmla="*/ 536597 h 1138777"/>
                  <a:gd name="connsiteX22" fmla="*/ 41736 w 2355126"/>
                  <a:gd name="connsiteY22" fmla="*/ 184828 h 1138777"/>
                  <a:gd name="connsiteX23" fmla="*/ 71548 w 2355126"/>
                  <a:gd name="connsiteY23" fmla="*/ 5963 h 113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55126" h="1138777">
                    <a:moveTo>
                      <a:pt x="71548" y="5963"/>
                    </a:moveTo>
                    <a:lnTo>
                      <a:pt x="447176" y="35773"/>
                    </a:lnTo>
                    <a:lnTo>
                      <a:pt x="1132845" y="41736"/>
                    </a:lnTo>
                    <a:lnTo>
                      <a:pt x="1824477" y="35773"/>
                    </a:lnTo>
                    <a:lnTo>
                      <a:pt x="2194142" y="17887"/>
                    </a:lnTo>
                    <a:lnTo>
                      <a:pt x="2295502" y="0"/>
                    </a:lnTo>
                    <a:lnTo>
                      <a:pt x="2313389" y="339845"/>
                    </a:lnTo>
                    <a:lnTo>
                      <a:pt x="2319352" y="548521"/>
                    </a:lnTo>
                    <a:lnTo>
                      <a:pt x="2313389" y="614105"/>
                    </a:lnTo>
                    <a:lnTo>
                      <a:pt x="2337239" y="876441"/>
                    </a:lnTo>
                    <a:lnTo>
                      <a:pt x="2355126" y="1079155"/>
                    </a:lnTo>
                    <a:lnTo>
                      <a:pt x="2182218" y="1108966"/>
                    </a:lnTo>
                    <a:lnTo>
                      <a:pt x="1890063" y="1114928"/>
                    </a:lnTo>
                    <a:lnTo>
                      <a:pt x="1782741" y="1120891"/>
                    </a:lnTo>
                    <a:lnTo>
                      <a:pt x="1210356" y="1138777"/>
                    </a:lnTo>
                    <a:lnTo>
                      <a:pt x="524686" y="1126853"/>
                    </a:lnTo>
                    <a:lnTo>
                      <a:pt x="447176" y="1120891"/>
                    </a:lnTo>
                    <a:lnTo>
                      <a:pt x="172908" y="1126853"/>
                    </a:lnTo>
                    <a:lnTo>
                      <a:pt x="0" y="1091080"/>
                    </a:lnTo>
                    <a:lnTo>
                      <a:pt x="23849" y="858555"/>
                    </a:lnTo>
                    <a:lnTo>
                      <a:pt x="35774" y="614105"/>
                    </a:lnTo>
                    <a:lnTo>
                      <a:pt x="47699" y="536597"/>
                    </a:lnTo>
                    <a:cubicBezTo>
                      <a:pt x="45711" y="419341"/>
                      <a:pt x="41736" y="184828"/>
                      <a:pt x="41736" y="184828"/>
                    </a:cubicBezTo>
                    <a:lnTo>
                      <a:pt x="71548" y="5963"/>
                    </a:lnTo>
                    <a:close/>
                  </a:path>
                </a:pathLst>
              </a:custGeom>
              <a:solidFill>
                <a:srgbClr val="FFC8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9" name="Freeform 18">
                <a:extLst>
                  <a:ext uri="{FF2B5EF4-FFF2-40B4-BE49-F238E27FC236}">
                    <a16:creationId xmlns:a16="http://schemas.microsoft.com/office/drawing/2014/main" id="{C24119FA-1074-924D-A7A7-AC24451CDC79}"/>
                  </a:ext>
                </a:extLst>
              </p:cNvPr>
              <p:cNvSpPr/>
              <p:nvPr/>
            </p:nvSpPr>
            <p:spPr>
              <a:xfrm>
                <a:off x="4278973" y="4428871"/>
                <a:ext cx="3151499" cy="461768"/>
              </a:xfrm>
              <a:custGeom>
                <a:avLst/>
                <a:gdLst>
                  <a:gd name="connsiteX0" fmla="*/ 0 w 1466736"/>
                  <a:gd name="connsiteY0" fmla="*/ 0 h 530634"/>
                  <a:gd name="connsiteX1" fmla="*/ 1466736 w 1466736"/>
                  <a:gd name="connsiteY1" fmla="*/ 29811 h 530634"/>
                  <a:gd name="connsiteX2" fmla="*/ 1442887 w 1466736"/>
                  <a:gd name="connsiteY2" fmla="*/ 524672 h 530634"/>
                  <a:gd name="connsiteX3" fmla="*/ 0 w 1466736"/>
                  <a:gd name="connsiteY3" fmla="*/ 530634 h 530634"/>
                  <a:gd name="connsiteX4" fmla="*/ 0 w 1466736"/>
                  <a:gd name="connsiteY4" fmla="*/ 0 h 530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736" h="530634">
                    <a:moveTo>
                      <a:pt x="0" y="0"/>
                    </a:moveTo>
                    <a:lnTo>
                      <a:pt x="1466736" y="29811"/>
                    </a:lnTo>
                    <a:lnTo>
                      <a:pt x="1442887" y="524672"/>
                    </a:lnTo>
                    <a:lnTo>
                      <a:pt x="0" y="530634"/>
                    </a:lnTo>
                    <a:lnTo>
                      <a:pt x="0" y="0"/>
                    </a:lnTo>
                    <a:close/>
                  </a:path>
                </a:pathLst>
              </a:custGeom>
              <a:solidFill>
                <a:srgbClr val="FFC8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0" name="Straight Connector 19">
                <a:extLst>
                  <a:ext uri="{FF2B5EF4-FFF2-40B4-BE49-F238E27FC236}">
                    <a16:creationId xmlns:a16="http://schemas.microsoft.com/office/drawing/2014/main" id="{5080EABE-D803-2445-866C-15B805B44802}"/>
                  </a:ext>
                </a:extLst>
              </p:cNvPr>
              <p:cNvCxnSpPr>
                <a:cxnSpLocks/>
              </p:cNvCxnSpPr>
              <p:nvPr/>
            </p:nvCxnSpPr>
            <p:spPr>
              <a:xfrm>
                <a:off x="3556686" y="4668641"/>
                <a:ext cx="886350" cy="0"/>
              </a:xfrm>
              <a:prstGeom prst="line">
                <a:avLst/>
              </a:prstGeom>
              <a:ln w="127000">
                <a:solidFill>
                  <a:srgbClr val="FFC8C8"/>
                </a:solidFill>
              </a:ln>
              <a:effectLst/>
            </p:spPr>
            <p:style>
              <a:lnRef idx="2">
                <a:schemeClr val="accent1"/>
              </a:lnRef>
              <a:fillRef idx="0">
                <a:schemeClr val="accent1"/>
              </a:fillRef>
              <a:effectRef idx="1">
                <a:schemeClr val="accent1"/>
              </a:effectRef>
              <a:fontRef idx="minor">
                <a:schemeClr val="tx1"/>
              </a:fontRef>
            </p:style>
          </p:cxnSp>
        </p:grpSp>
        <p:sp>
          <p:nvSpPr>
            <p:cNvPr id="33813" name="TextBox 10">
              <a:extLst>
                <a:ext uri="{FF2B5EF4-FFF2-40B4-BE49-F238E27FC236}">
                  <a16:creationId xmlns:a16="http://schemas.microsoft.com/office/drawing/2014/main" id="{368AE780-8D57-584F-983D-0ECD85687D9E}"/>
                </a:ext>
              </a:extLst>
            </p:cNvPr>
            <p:cNvSpPr txBox="1">
              <a:spLocks noChangeArrowheads="1"/>
            </p:cNvSpPr>
            <p:nvPr/>
          </p:nvSpPr>
          <p:spPr bwMode="auto">
            <a:xfrm>
              <a:off x="4278973" y="4403580"/>
              <a:ext cx="3383703" cy="46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dirty="0">
                  <a:latin typeface="Times" pitchFamily="2" charset="0"/>
                </a:rPr>
                <a:t>propositions lower down.</a:t>
              </a:r>
            </a:p>
          </p:txBody>
        </p:sp>
      </p:grpSp>
      <p:sp>
        <p:nvSpPr>
          <p:cNvPr id="33810" name="TextBox 9">
            <a:extLst>
              <a:ext uri="{FF2B5EF4-FFF2-40B4-BE49-F238E27FC236}">
                <a16:creationId xmlns:a16="http://schemas.microsoft.com/office/drawing/2014/main" id="{BB67F601-34EA-8C4C-BFEA-7E6F26BB7AAB}"/>
              </a:ext>
            </a:extLst>
          </p:cNvPr>
          <p:cNvSpPr txBox="1">
            <a:spLocks noChangeArrowheads="1"/>
          </p:cNvSpPr>
          <p:nvPr/>
        </p:nvSpPr>
        <p:spPr bwMode="auto">
          <a:xfrm>
            <a:off x="3874057" y="3679648"/>
            <a:ext cx="29972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dirty="0">
                <a:latin typeface="Times" pitchFamily="2" charset="0"/>
              </a:rPr>
              <a:t>can ONLY be supported by</a:t>
            </a:r>
          </a:p>
        </p:txBody>
      </p:sp>
      <p:sp>
        <p:nvSpPr>
          <p:cNvPr id="12" name="Freeform 11">
            <a:extLst>
              <a:ext uri="{FF2B5EF4-FFF2-40B4-BE49-F238E27FC236}">
                <a16:creationId xmlns:a16="http://schemas.microsoft.com/office/drawing/2014/main" id="{44BBE30F-7684-D547-BF34-A934D6CAB46F}"/>
              </a:ext>
            </a:extLst>
          </p:cNvPr>
          <p:cNvSpPr/>
          <p:nvPr/>
        </p:nvSpPr>
        <p:spPr>
          <a:xfrm>
            <a:off x="156016" y="174917"/>
            <a:ext cx="7979791" cy="831850"/>
          </a:xfrm>
          <a:custGeom>
            <a:avLst/>
            <a:gdLst>
              <a:gd name="connsiteX0" fmla="*/ 256380 w 7953767"/>
              <a:gd name="connsiteY0" fmla="*/ 0 h 1204360"/>
              <a:gd name="connsiteX1" fmla="*/ 0 w 7953767"/>
              <a:gd name="connsiteY1" fmla="*/ 1049344 h 1204360"/>
              <a:gd name="connsiteX2" fmla="*/ 7953767 w 7953767"/>
              <a:gd name="connsiteY2" fmla="*/ 1204360 h 1204360"/>
              <a:gd name="connsiteX3" fmla="*/ 7876256 w 7953767"/>
              <a:gd name="connsiteY3" fmla="*/ 566407 h 1204360"/>
              <a:gd name="connsiteX4" fmla="*/ 256380 w 7953767"/>
              <a:gd name="connsiteY4" fmla="*/ 0 h 120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3767" h="1204360">
                <a:moveTo>
                  <a:pt x="256380" y="0"/>
                </a:moveTo>
                <a:lnTo>
                  <a:pt x="0" y="1049344"/>
                </a:lnTo>
                <a:lnTo>
                  <a:pt x="7953767" y="1204360"/>
                </a:lnTo>
                <a:lnTo>
                  <a:pt x="7876256" y="566407"/>
                </a:lnTo>
                <a:lnTo>
                  <a:pt x="256380" y="0"/>
                </a:lnTo>
                <a:close/>
              </a:path>
            </a:pathLst>
          </a:custGeom>
          <a:solidFill>
            <a:srgbClr val="C8D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797" name="Title 1">
            <a:extLst>
              <a:ext uri="{FF2B5EF4-FFF2-40B4-BE49-F238E27FC236}">
                <a16:creationId xmlns:a16="http://schemas.microsoft.com/office/drawing/2014/main" id="{68DF1944-DB80-2344-BB4C-90976C68C950}"/>
              </a:ext>
            </a:extLst>
          </p:cNvPr>
          <p:cNvSpPr>
            <a:spLocks noGrp="1"/>
          </p:cNvSpPr>
          <p:nvPr>
            <p:ph type="title"/>
          </p:nvPr>
        </p:nvSpPr>
        <p:spPr>
          <a:xfrm>
            <a:off x="207963" y="379754"/>
            <a:ext cx="8818775" cy="536990"/>
          </a:xfrm>
        </p:spPr>
        <p:txBody>
          <a:bodyPr>
            <a:normAutofit fontScale="90000"/>
          </a:bodyPr>
          <a:lstStyle/>
          <a:p>
            <a:r>
              <a:rPr lang="en-US" altLang="en-US" sz="4000" dirty="0">
                <a:latin typeface="Times" pitchFamily="2" charset="0"/>
                <a:ea typeface="ＭＳ Ｐゴシック" panose="020B0600070205080204" pitchFamily="34" charset="-128"/>
              </a:rPr>
              <a:t>??? Hierarchical </a:t>
            </a:r>
            <a:r>
              <a:rPr lang="en-US" altLang="en-US" sz="3100" dirty="0">
                <a:latin typeface="Times" pitchFamily="2" charset="0"/>
                <a:ea typeface="ＭＳ Ｐゴシック" panose="020B0600070205080204" pitchFamily="34" charset="-128"/>
              </a:rPr>
              <a:t>structure</a:t>
            </a:r>
            <a:r>
              <a:rPr lang="en-US" altLang="en-US" sz="2700" dirty="0">
                <a:latin typeface="Times" pitchFamily="2" charset="0"/>
                <a:ea typeface="ＭＳ Ｐゴシック" panose="020B0600070205080204" pitchFamily="34" charset="-128"/>
              </a:rPr>
              <a:t> </a:t>
            </a:r>
            <a:r>
              <a:rPr lang="en-US" altLang="en-US" sz="2800" dirty="0">
                <a:latin typeface="Times" pitchFamily="2" charset="0"/>
                <a:ea typeface="ＭＳ Ｐゴシック" panose="020B0600070205080204" pitchFamily="34" charset="-128"/>
              </a:rPr>
              <a:t>of inductive support </a:t>
            </a:r>
            <a:r>
              <a:rPr lang="en-US" altLang="en-US" sz="4000" dirty="0">
                <a:latin typeface="Times" pitchFamily="2" charset="0"/>
                <a:ea typeface="ＭＳ Ｐゴシック" panose="020B0600070205080204" pitchFamily="34" charset="-128"/>
              </a:rPr>
              <a:t>???</a:t>
            </a:r>
            <a:endParaRPr lang="en-US" altLang="en-US" sz="3600" dirty="0">
              <a:latin typeface="Times" pitchFamily="2" charset="0"/>
              <a:ea typeface="ＭＳ Ｐゴシック" panose="020B0600070205080204" pitchFamily="34" charset="-128"/>
            </a:endParaRPr>
          </a:p>
        </p:txBody>
      </p:sp>
      <p:sp>
        <p:nvSpPr>
          <p:cNvPr id="33799" name="Slide Number Placeholder 3">
            <a:extLst>
              <a:ext uri="{FF2B5EF4-FFF2-40B4-BE49-F238E27FC236}">
                <a16:creationId xmlns:a16="http://schemas.microsoft.com/office/drawing/2014/main" id="{6976A300-0CC1-6844-B7EC-B79F5A1B63C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B28E11C-4D74-B946-BD6E-23E05E757589}" type="slidenum">
              <a:rPr lang="en-US" altLang="en-US" sz="1200">
                <a:solidFill>
                  <a:srgbClr val="898989"/>
                </a:solidFill>
                <a:latin typeface="Times" pitchFamily="2" charset="0"/>
              </a:rPr>
              <a:pPr eaLnBrk="1" hangingPunct="1"/>
              <a:t>28</a:t>
            </a:fld>
            <a:endParaRPr lang="en-US" altLang="en-US" sz="1200">
              <a:solidFill>
                <a:srgbClr val="898989"/>
              </a:solidFill>
              <a:latin typeface="Times" pitchFamily="2" charset="0"/>
            </a:endParaRPr>
          </a:p>
        </p:txBody>
      </p:sp>
      <p:sp>
        <p:nvSpPr>
          <p:cNvPr id="33801" name="TextBox 5">
            <a:extLst>
              <a:ext uri="{FF2B5EF4-FFF2-40B4-BE49-F238E27FC236}">
                <a16:creationId xmlns:a16="http://schemas.microsoft.com/office/drawing/2014/main" id="{8DA436FF-14F8-0747-8401-FD1A385A573F}"/>
              </a:ext>
            </a:extLst>
          </p:cNvPr>
          <p:cNvSpPr txBox="1">
            <a:spLocks noChangeArrowheads="1"/>
          </p:cNvSpPr>
          <p:nvPr/>
        </p:nvSpPr>
        <p:spPr bwMode="auto">
          <a:xfrm>
            <a:off x="1275018" y="5061430"/>
            <a:ext cx="20050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latin typeface="Times" pitchFamily="2" charset="0"/>
              </a:rPr>
              <a:t>observational bedrock</a:t>
            </a:r>
          </a:p>
        </p:txBody>
      </p:sp>
      <p:sp>
        <p:nvSpPr>
          <p:cNvPr id="8" name="Up Arrow 7">
            <a:extLst>
              <a:ext uri="{FF2B5EF4-FFF2-40B4-BE49-F238E27FC236}">
                <a16:creationId xmlns:a16="http://schemas.microsoft.com/office/drawing/2014/main" id="{6577C164-D010-8B43-985D-9EDBB494C7E2}"/>
              </a:ext>
            </a:extLst>
          </p:cNvPr>
          <p:cNvSpPr/>
          <p:nvPr/>
        </p:nvSpPr>
        <p:spPr>
          <a:xfrm>
            <a:off x="487391" y="2440467"/>
            <a:ext cx="594859" cy="1412421"/>
          </a:xfrm>
          <a:prstGeom prst="upArrow">
            <a:avLst>
              <a:gd name="adj1" fmla="val 50000"/>
              <a:gd name="adj2" fmla="val 66216"/>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803" name="TextBox 6">
            <a:extLst>
              <a:ext uri="{FF2B5EF4-FFF2-40B4-BE49-F238E27FC236}">
                <a16:creationId xmlns:a16="http://schemas.microsoft.com/office/drawing/2014/main" id="{7DC17E10-F679-C541-9829-A76B2760906D}"/>
              </a:ext>
            </a:extLst>
          </p:cNvPr>
          <p:cNvSpPr txBox="1">
            <a:spLocks noChangeArrowheads="1"/>
          </p:cNvSpPr>
          <p:nvPr/>
        </p:nvSpPr>
        <p:spPr bwMode="auto">
          <a:xfrm>
            <a:off x="63756" y="2854805"/>
            <a:ext cx="13065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1600">
                <a:latin typeface="Times" pitchFamily="2" charset="0"/>
              </a:rPr>
              <a:t>propositions of increasing generality</a:t>
            </a:r>
          </a:p>
        </p:txBody>
      </p:sp>
      <p:sp>
        <p:nvSpPr>
          <p:cNvPr id="13" name="Content Placeholder 12">
            <a:extLst>
              <a:ext uri="{FF2B5EF4-FFF2-40B4-BE49-F238E27FC236}">
                <a16:creationId xmlns:a16="http://schemas.microsoft.com/office/drawing/2014/main" id="{61899BF9-E9E2-B601-C48E-34D1E53E2910}"/>
              </a:ext>
            </a:extLst>
          </p:cNvPr>
          <p:cNvSpPr>
            <a:spLocks noGrp="1"/>
          </p:cNvSpPr>
          <p:nvPr>
            <p:ph idx="1"/>
          </p:nvPr>
        </p:nvSpPr>
        <p:spPr/>
        <p:txBody>
          <a:bodyPr>
            <a:normAutofit fontScale="85000" lnSpcReduction="20000"/>
          </a:bodyPr>
          <a:lstStyle/>
          <a:p>
            <a:endParaRPr lang="en-US" dirty="0"/>
          </a:p>
        </p:txBody>
      </p:sp>
      <p:grpSp>
        <p:nvGrpSpPr>
          <p:cNvPr id="26" name="Group 25">
            <a:extLst>
              <a:ext uri="{FF2B5EF4-FFF2-40B4-BE49-F238E27FC236}">
                <a16:creationId xmlns:a16="http://schemas.microsoft.com/office/drawing/2014/main" id="{4DCA8179-A95B-1401-FFB1-916B0CE86F5F}"/>
              </a:ext>
            </a:extLst>
          </p:cNvPr>
          <p:cNvGrpSpPr/>
          <p:nvPr/>
        </p:nvGrpSpPr>
        <p:grpSpPr>
          <a:xfrm>
            <a:off x="1881265" y="3065488"/>
            <a:ext cx="4751476" cy="532151"/>
            <a:chOff x="1881265" y="3065488"/>
            <a:chExt cx="4751476" cy="532151"/>
          </a:xfrm>
        </p:grpSpPr>
        <p:grpSp>
          <p:nvGrpSpPr>
            <p:cNvPr id="25" name="Group 24">
              <a:extLst>
                <a:ext uri="{FF2B5EF4-FFF2-40B4-BE49-F238E27FC236}">
                  <a16:creationId xmlns:a16="http://schemas.microsoft.com/office/drawing/2014/main" id="{89AA589B-E4DC-E70F-63F1-715D0811BD68}"/>
                </a:ext>
              </a:extLst>
            </p:cNvPr>
            <p:cNvGrpSpPr/>
            <p:nvPr/>
          </p:nvGrpSpPr>
          <p:grpSpPr>
            <a:xfrm>
              <a:off x="1881265" y="3065488"/>
              <a:ext cx="4579496" cy="532151"/>
              <a:chOff x="1881265" y="3065488"/>
              <a:chExt cx="4579496" cy="532151"/>
            </a:xfrm>
          </p:grpSpPr>
          <p:cxnSp>
            <p:nvCxnSpPr>
              <p:cNvPr id="22" name="Straight Connector 21">
                <a:extLst>
                  <a:ext uri="{FF2B5EF4-FFF2-40B4-BE49-F238E27FC236}">
                    <a16:creationId xmlns:a16="http://schemas.microsoft.com/office/drawing/2014/main" id="{169D180B-9B21-5F3F-E80F-E6465DEAB21B}"/>
                  </a:ext>
                </a:extLst>
              </p:cNvPr>
              <p:cNvCxnSpPr>
                <a:cxnSpLocks/>
              </p:cNvCxnSpPr>
              <p:nvPr/>
            </p:nvCxnSpPr>
            <p:spPr bwMode="auto">
              <a:xfrm>
                <a:off x="3014064" y="3275537"/>
                <a:ext cx="1051966" cy="182164"/>
              </a:xfrm>
              <a:prstGeom prst="line">
                <a:avLst/>
              </a:prstGeom>
              <a:ln w="127000">
                <a:solidFill>
                  <a:srgbClr val="FFD2FF"/>
                </a:solidFill>
              </a:ln>
              <a:effectLst/>
            </p:spPr>
            <p:style>
              <a:lnRef idx="2">
                <a:schemeClr val="accent1"/>
              </a:lnRef>
              <a:fillRef idx="0">
                <a:schemeClr val="accent1"/>
              </a:fillRef>
              <a:effectRef idx="1">
                <a:schemeClr val="accent1"/>
              </a:effectRef>
              <a:fontRef idx="minor">
                <a:schemeClr val="tx1"/>
              </a:fontRef>
            </p:style>
          </p:cxnSp>
          <p:sp>
            <p:nvSpPr>
              <p:cNvPr id="11" name="Freeform 10">
                <a:extLst>
                  <a:ext uri="{FF2B5EF4-FFF2-40B4-BE49-F238E27FC236}">
                    <a16:creationId xmlns:a16="http://schemas.microsoft.com/office/drawing/2014/main" id="{47FCA6C0-E44B-51F1-9AE3-8810CD5FF620}"/>
                  </a:ext>
                </a:extLst>
              </p:cNvPr>
              <p:cNvSpPr/>
              <p:nvPr/>
            </p:nvSpPr>
            <p:spPr>
              <a:xfrm>
                <a:off x="3934918" y="3178352"/>
                <a:ext cx="2525843" cy="381964"/>
              </a:xfrm>
              <a:custGeom>
                <a:avLst/>
                <a:gdLst>
                  <a:gd name="connsiteX0" fmla="*/ 44970 w 2323475"/>
                  <a:gd name="connsiteY0" fmla="*/ 0 h 644577"/>
                  <a:gd name="connsiteX1" fmla="*/ 44970 w 2323475"/>
                  <a:gd name="connsiteY1" fmla="*/ 0 h 644577"/>
                  <a:gd name="connsiteX2" fmla="*/ 389744 w 2323475"/>
                  <a:gd name="connsiteY2" fmla="*/ 7495 h 644577"/>
                  <a:gd name="connsiteX3" fmla="*/ 2323475 w 2323475"/>
                  <a:gd name="connsiteY3" fmla="*/ 22485 h 644577"/>
                  <a:gd name="connsiteX4" fmla="*/ 2323475 w 2323475"/>
                  <a:gd name="connsiteY4" fmla="*/ 644577 h 644577"/>
                  <a:gd name="connsiteX5" fmla="*/ 0 w 2323475"/>
                  <a:gd name="connsiteY5" fmla="*/ 622092 h 644577"/>
                  <a:gd name="connsiteX6" fmla="*/ 44970 w 2323475"/>
                  <a:gd name="connsiteY6" fmla="*/ 0 h 64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3475" h="644577">
                    <a:moveTo>
                      <a:pt x="44970" y="0"/>
                    </a:moveTo>
                    <a:lnTo>
                      <a:pt x="44970" y="0"/>
                    </a:lnTo>
                    <a:cubicBezTo>
                      <a:pt x="279768" y="9783"/>
                      <a:pt x="164839" y="7495"/>
                      <a:pt x="389744" y="7495"/>
                    </a:cubicBezTo>
                    <a:lnTo>
                      <a:pt x="2323475" y="22485"/>
                    </a:lnTo>
                    <a:lnTo>
                      <a:pt x="2323475" y="644577"/>
                    </a:lnTo>
                    <a:lnTo>
                      <a:pt x="0" y="622092"/>
                    </a:lnTo>
                    <a:lnTo>
                      <a:pt x="44970" y="0"/>
                    </a:lnTo>
                    <a:close/>
                  </a:path>
                </a:pathLst>
              </a:custGeom>
              <a:solidFill>
                <a:srgbClr val="FFD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6EAC913E-5508-E0FE-D1C9-A89F094EDD6F}"/>
                  </a:ext>
                </a:extLst>
              </p:cNvPr>
              <p:cNvSpPr/>
              <p:nvPr/>
            </p:nvSpPr>
            <p:spPr>
              <a:xfrm>
                <a:off x="1881265" y="3065488"/>
                <a:ext cx="1281659" cy="532151"/>
              </a:xfrm>
              <a:custGeom>
                <a:avLst/>
                <a:gdLst>
                  <a:gd name="connsiteX0" fmla="*/ 29981 w 1281659"/>
                  <a:gd name="connsiteY0" fmla="*/ 0 h 532151"/>
                  <a:gd name="connsiteX1" fmla="*/ 1274164 w 1281659"/>
                  <a:gd name="connsiteY1" fmla="*/ 0 h 532151"/>
                  <a:gd name="connsiteX2" fmla="*/ 1281659 w 1281659"/>
                  <a:gd name="connsiteY2" fmla="*/ 532151 h 532151"/>
                  <a:gd name="connsiteX3" fmla="*/ 0 w 1281659"/>
                  <a:gd name="connsiteY3" fmla="*/ 509666 h 532151"/>
                  <a:gd name="connsiteX4" fmla="*/ 29981 w 1281659"/>
                  <a:gd name="connsiteY4" fmla="*/ 0 h 532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1659" h="532151">
                    <a:moveTo>
                      <a:pt x="29981" y="0"/>
                    </a:moveTo>
                    <a:lnTo>
                      <a:pt x="1274164" y="0"/>
                    </a:lnTo>
                    <a:lnTo>
                      <a:pt x="1281659" y="532151"/>
                    </a:lnTo>
                    <a:lnTo>
                      <a:pt x="0" y="509666"/>
                    </a:lnTo>
                    <a:lnTo>
                      <a:pt x="29981" y="0"/>
                    </a:lnTo>
                    <a:close/>
                  </a:path>
                </a:pathLst>
              </a:custGeom>
              <a:solidFill>
                <a:srgbClr val="FFD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a:extLst>
                <a:ext uri="{FF2B5EF4-FFF2-40B4-BE49-F238E27FC236}">
                  <a16:creationId xmlns:a16="http://schemas.microsoft.com/office/drawing/2014/main" id="{683B6574-C105-38DF-DA46-FFA743318DCC}"/>
                </a:ext>
              </a:extLst>
            </p:cNvPr>
            <p:cNvSpPr txBox="1"/>
            <p:nvPr/>
          </p:nvSpPr>
          <p:spPr>
            <a:xfrm>
              <a:off x="3934918" y="3132669"/>
              <a:ext cx="2697823" cy="400110"/>
            </a:xfrm>
            <a:prstGeom prst="rect">
              <a:avLst/>
            </a:prstGeom>
            <a:noFill/>
          </p:spPr>
          <p:txBody>
            <a:bodyPr wrap="square" rtlCol="0">
              <a:spAutoFit/>
            </a:bodyPr>
            <a:lstStyle/>
            <a:p>
              <a:pPr algn="l"/>
              <a:r>
                <a:rPr lang="en-US" sz="2000" dirty="0">
                  <a:latin typeface="Times New Roman" panose="02020603050405020304" pitchFamily="18" charset="0"/>
                  <a:cs typeface="Times New Roman" panose="02020603050405020304" pitchFamily="18" charset="0"/>
                </a:rPr>
                <a:t>warranting proposition</a:t>
              </a:r>
            </a:p>
          </p:txBody>
        </p:sp>
      </p:grpSp>
      <p:grpSp>
        <p:nvGrpSpPr>
          <p:cNvPr id="4" name="Group 3">
            <a:extLst>
              <a:ext uri="{FF2B5EF4-FFF2-40B4-BE49-F238E27FC236}">
                <a16:creationId xmlns:a16="http://schemas.microsoft.com/office/drawing/2014/main" id="{2DB0073A-F70A-8052-8258-C92B7D2B5456}"/>
              </a:ext>
            </a:extLst>
          </p:cNvPr>
          <p:cNvGrpSpPr/>
          <p:nvPr/>
        </p:nvGrpSpPr>
        <p:grpSpPr>
          <a:xfrm>
            <a:off x="2560536" y="2292283"/>
            <a:ext cx="4681586" cy="707886"/>
            <a:chOff x="1881265" y="2892462"/>
            <a:chExt cx="4681586" cy="707886"/>
          </a:xfrm>
        </p:grpSpPr>
        <p:grpSp>
          <p:nvGrpSpPr>
            <p:cNvPr id="6" name="Group 5">
              <a:extLst>
                <a:ext uri="{FF2B5EF4-FFF2-40B4-BE49-F238E27FC236}">
                  <a16:creationId xmlns:a16="http://schemas.microsoft.com/office/drawing/2014/main" id="{2F971751-FE23-988D-0A53-B2A3F78635CE}"/>
                </a:ext>
              </a:extLst>
            </p:cNvPr>
            <p:cNvGrpSpPr/>
            <p:nvPr/>
          </p:nvGrpSpPr>
          <p:grpSpPr>
            <a:xfrm>
              <a:off x="1881265" y="2946775"/>
              <a:ext cx="4469851" cy="650864"/>
              <a:chOff x="1881265" y="2946775"/>
              <a:chExt cx="4469851" cy="650864"/>
            </a:xfrm>
          </p:grpSpPr>
          <p:cxnSp>
            <p:nvCxnSpPr>
              <p:cNvPr id="21" name="Straight Connector 20">
                <a:extLst>
                  <a:ext uri="{FF2B5EF4-FFF2-40B4-BE49-F238E27FC236}">
                    <a16:creationId xmlns:a16="http://schemas.microsoft.com/office/drawing/2014/main" id="{3A8956B4-A664-E56F-312D-87CA070991C0}"/>
                  </a:ext>
                </a:extLst>
              </p:cNvPr>
              <p:cNvCxnSpPr>
                <a:cxnSpLocks/>
              </p:cNvCxnSpPr>
              <p:nvPr/>
            </p:nvCxnSpPr>
            <p:spPr bwMode="auto">
              <a:xfrm flipV="1">
                <a:off x="2751676" y="3219930"/>
                <a:ext cx="1140322" cy="87058"/>
              </a:xfrm>
              <a:prstGeom prst="line">
                <a:avLst/>
              </a:prstGeom>
              <a:ln w="127000">
                <a:solidFill>
                  <a:srgbClr val="DCFFDC"/>
                </a:solidFill>
              </a:ln>
              <a:effectLst/>
            </p:spPr>
            <p:style>
              <a:lnRef idx="2">
                <a:schemeClr val="accent1"/>
              </a:lnRef>
              <a:fillRef idx="0">
                <a:schemeClr val="accent1"/>
              </a:fillRef>
              <a:effectRef idx="1">
                <a:schemeClr val="accent1"/>
              </a:effectRef>
              <a:fontRef idx="minor">
                <a:schemeClr val="tx1"/>
              </a:fontRef>
            </p:style>
          </p:cxnSp>
          <p:sp>
            <p:nvSpPr>
              <p:cNvPr id="23" name="Freeform 22">
                <a:extLst>
                  <a:ext uri="{FF2B5EF4-FFF2-40B4-BE49-F238E27FC236}">
                    <a16:creationId xmlns:a16="http://schemas.microsoft.com/office/drawing/2014/main" id="{A0074886-7F20-CD57-8757-9D3187082AAB}"/>
                  </a:ext>
                </a:extLst>
              </p:cNvPr>
              <p:cNvSpPr/>
              <p:nvPr/>
            </p:nvSpPr>
            <p:spPr>
              <a:xfrm>
                <a:off x="3719200" y="2946775"/>
                <a:ext cx="2631916" cy="644577"/>
              </a:xfrm>
              <a:custGeom>
                <a:avLst/>
                <a:gdLst>
                  <a:gd name="connsiteX0" fmla="*/ 44970 w 2323475"/>
                  <a:gd name="connsiteY0" fmla="*/ 0 h 644577"/>
                  <a:gd name="connsiteX1" fmla="*/ 44970 w 2323475"/>
                  <a:gd name="connsiteY1" fmla="*/ 0 h 644577"/>
                  <a:gd name="connsiteX2" fmla="*/ 389744 w 2323475"/>
                  <a:gd name="connsiteY2" fmla="*/ 7495 h 644577"/>
                  <a:gd name="connsiteX3" fmla="*/ 2323475 w 2323475"/>
                  <a:gd name="connsiteY3" fmla="*/ 22485 h 644577"/>
                  <a:gd name="connsiteX4" fmla="*/ 2323475 w 2323475"/>
                  <a:gd name="connsiteY4" fmla="*/ 644577 h 644577"/>
                  <a:gd name="connsiteX5" fmla="*/ 0 w 2323475"/>
                  <a:gd name="connsiteY5" fmla="*/ 622092 h 644577"/>
                  <a:gd name="connsiteX6" fmla="*/ 44970 w 2323475"/>
                  <a:gd name="connsiteY6" fmla="*/ 0 h 64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3475" h="644577">
                    <a:moveTo>
                      <a:pt x="44970" y="0"/>
                    </a:moveTo>
                    <a:lnTo>
                      <a:pt x="44970" y="0"/>
                    </a:lnTo>
                    <a:cubicBezTo>
                      <a:pt x="279768" y="9783"/>
                      <a:pt x="164839" y="7495"/>
                      <a:pt x="389744" y="7495"/>
                    </a:cubicBezTo>
                    <a:lnTo>
                      <a:pt x="2323475" y="22485"/>
                    </a:lnTo>
                    <a:lnTo>
                      <a:pt x="2323475" y="644577"/>
                    </a:lnTo>
                    <a:lnTo>
                      <a:pt x="0" y="622092"/>
                    </a:lnTo>
                    <a:lnTo>
                      <a:pt x="44970" y="0"/>
                    </a:lnTo>
                    <a:close/>
                  </a:path>
                </a:pathLst>
              </a:custGeom>
              <a:solidFill>
                <a:srgbClr val="DCFF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D71BE3DF-4777-FA36-B5D8-FAA68B7985CF}"/>
                  </a:ext>
                </a:extLst>
              </p:cNvPr>
              <p:cNvSpPr/>
              <p:nvPr/>
            </p:nvSpPr>
            <p:spPr>
              <a:xfrm>
                <a:off x="1881265" y="3065488"/>
                <a:ext cx="1045701" cy="532151"/>
              </a:xfrm>
              <a:custGeom>
                <a:avLst/>
                <a:gdLst>
                  <a:gd name="connsiteX0" fmla="*/ 29981 w 1281659"/>
                  <a:gd name="connsiteY0" fmla="*/ 0 h 532151"/>
                  <a:gd name="connsiteX1" fmla="*/ 1274164 w 1281659"/>
                  <a:gd name="connsiteY1" fmla="*/ 0 h 532151"/>
                  <a:gd name="connsiteX2" fmla="*/ 1281659 w 1281659"/>
                  <a:gd name="connsiteY2" fmla="*/ 532151 h 532151"/>
                  <a:gd name="connsiteX3" fmla="*/ 0 w 1281659"/>
                  <a:gd name="connsiteY3" fmla="*/ 509666 h 532151"/>
                  <a:gd name="connsiteX4" fmla="*/ 29981 w 1281659"/>
                  <a:gd name="connsiteY4" fmla="*/ 0 h 532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1659" h="532151">
                    <a:moveTo>
                      <a:pt x="29981" y="0"/>
                    </a:moveTo>
                    <a:lnTo>
                      <a:pt x="1274164" y="0"/>
                    </a:lnTo>
                    <a:lnTo>
                      <a:pt x="1281659" y="532151"/>
                    </a:lnTo>
                    <a:lnTo>
                      <a:pt x="0" y="509666"/>
                    </a:lnTo>
                    <a:lnTo>
                      <a:pt x="29981" y="0"/>
                    </a:lnTo>
                    <a:close/>
                  </a:path>
                </a:pathLst>
              </a:custGeom>
              <a:solidFill>
                <a:srgbClr val="DCFF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5A3E9A8A-CB20-E2E0-BB03-0F4A027A2174}"/>
                </a:ext>
              </a:extLst>
            </p:cNvPr>
            <p:cNvSpPr txBox="1"/>
            <p:nvPr/>
          </p:nvSpPr>
          <p:spPr>
            <a:xfrm>
              <a:off x="3637896" y="2892462"/>
              <a:ext cx="2924955" cy="707886"/>
            </a:xfrm>
            <a:prstGeom prst="rect">
              <a:avLst/>
            </a:prstGeom>
            <a:noFill/>
          </p:spPr>
          <p:txBody>
            <a:bodyPr wrap="square" rtlCol="0">
              <a:spAutoFit/>
            </a:bodyPr>
            <a:lstStyle/>
            <a:p>
              <a:pPr algn="l"/>
              <a:r>
                <a:rPr lang="en-US" sz="2000" dirty="0">
                  <a:latin typeface="Times New Roman" panose="02020603050405020304" pitchFamily="18" charset="0"/>
                  <a:cs typeface="Times New Roman" panose="02020603050405020304" pitchFamily="18" charset="0"/>
                </a:rPr>
                <a:t>warranted by proposition still higher up</a:t>
              </a:r>
            </a:p>
          </p:txBody>
        </p:sp>
      </p:grpSp>
      <p:pic>
        <p:nvPicPr>
          <p:cNvPr id="33800" name="Picture 4" descr="tower.png">
            <a:extLst>
              <a:ext uri="{FF2B5EF4-FFF2-40B4-BE49-F238E27FC236}">
                <a16:creationId xmlns:a16="http://schemas.microsoft.com/office/drawing/2014/main" id="{538B8D6B-5D7A-E842-8060-EB2F716ACE1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2630" y="1753544"/>
            <a:ext cx="3073400" cy="321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ontent Placeholder 8">
            <a:extLst>
              <a:ext uri="{FF2B5EF4-FFF2-40B4-BE49-F238E27FC236}">
                <a16:creationId xmlns:a16="http://schemas.microsoft.com/office/drawing/2014/main" id="{507BC4EF-9556-B9B8-A73D-865836C700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2630" y="1146117"/>
            <a:ext cx="5468131" cy="5468131"/>
          </a:xfrm>
          <a:prstGeom prst="rect">
            <a:avLst/>
          </a:prstGeom>
        </p:spPr>
      </p:pic>
      <p:grpSp>
        <p:nvGrpSpPr>
          <p:cNvPr id="33" name="Group 32">
            <a:extLst>
              <a:ext uri="{FF2B5EF4-FFF2-40B4-BE49-F238E27FC236}">
                <a16:creationId xmlns:a16="http://schemas.microsoft.com/office/drawing/2014/main" id="{A6979FBE-10E8-8450-BD5B-3DEA3C37256C}"/>
              </a:ext>
            </a:extLst>
          </p:cNvPr>
          <p:cNvGrpSpPr/>
          <p:nvPr/>
        </p:nvGrpSpPr>
        <p:grpSpPr>
          <a:xfrm>
            <a:off x="6454562" y="1121581"/>
            <a:ext cx="2466459" cy="923330"/>
            <a:chOff x="6454562" y="1121581"/>
            <a:chExt cx="2466459" cy="923330"/>
          </a:xfrm>
        </p:grpSpPr>
        <p:sp>
          <p:nvSpPr>
            <p:cNvPr id="29" name="TextBox 28">
              <a:extLst>
                <a:ext uri="{FF2B5EF4-FFF2-40B4-BE49-F238E27FC236}">
                  <a16:creationId xmlns:a16="http://schemas.microsoft.com/office/drawing/2014/main" id="{93882A18-0A48-0FB7-C37D-41E8564AD035}"/>
                </a:ext>
              </a:extLst>
            </p:cNvPr>
            <p:cNvSpPr txBox="1"/>
            <p:nvPr/>
          </p:nvSpPr>
          <p:spPr>
            <a:xfrm>
              <a:off x="7072805" y="1121581"/>
              <a:ext cx="1848216" cy="923330"/>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Continue ascent to construct the infinite regress.</a:t>
              </a:r>
            </a:p>
          </p:txBody>
        </p:sp>
        <p:sp>
          <p:nvSpPr>
            <p:cNvPr id="30" name="Oval 29">
              <a:extLst>
                <a:ext uri="{FF2B5EF4-FFF2-40B4-BE49-F238E27FC236}">
                  <a16:creationId xmlns:a16="http://schemas.microsoft.com/office/drawing/2014/main" id="{29B6BF93-EC87-8413-DC7F-30AF8C5D767E}"/>
                </a:ext>
              </a:extLst>
            </p:cNvPr>
            <p:cNvSpPr/>
            <p:nvPr/>
          </p:nvSpPr>
          <p:spPr>
            <a:xfrm>
              <a:off x="6454562" y="1851708"/>
              <a:ext cx="117152" cy="117152"/>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AD112D64-8301-9C4F-0DC8-3B9EC6D474D3}"/>
                </a:ext>
              </a:extLst>
            </p:cNvPr>
            <p:cNvSpPr/>
            <p:nvPr/>
          </p:nvSpPr>
          <p:spPr>
            <a:xfrm>
              <a:off x="6672529" y="1745382"/>
              <a:ext cx="117152" cy="117152"/>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24F78697-FAB4-7517-AE56-CFEE0AC57986}"/>
                </a:ext>
              </a:extLst>
            </p:cNvPr>
            <p:cNvSpPr/>
            <p:nvPr/>
          </p:nvSpPr>
          <p:spPr>
            <a:xfrm>
              <a:off x="6858599" y="1639056"/>
              <a:ext cx="117152" cy="117152"/>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1469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8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80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AFF60C13-1FBE-2707-8AC3-5FF82882D194}"/>
              </a:ext>
            </a:extLst>
          </p:cNvPr>
          <p:cNvSpPr/>
          <p:nvPr/>
        </p:nvSpPr>
        <p:spPr>
          <a:xfrm>
            <a:off x="156016" y="174917"/>
            <a:ext cx="8412949" cy="762669"/>
          </a:xfrm>
          <a:custGeom>
            <a:avLst/>
            <a:gdLst>
              <a:gd name="connsiteX0" fmla="*/ 256380 w 7953767"/>
              <a:gd name="connsiteY0" fmla="*/ 0 h 1204360"/>
              <a:gd name="connsiteX1" fmla="*/ 0 w 7953767"/>
              <a:gd name="connsiteY1" fmla="*/ 1049344 h 1204360"/>
              <a:gd name="connsiteX2" fmla="*/ 7953767 w 7953767"/>
              <a:gd name="connsiteY2" fmla="*/ 1204360 h 1204360"/>
              <a:gd name="connsiteX3" fmla="*/ 7876256 w 7953767"/>
              <a:gd name="connsiteY3" fmla="*/ 566407 h 1204360"/>
              <a:gd name="connsiteX4" fmla="*/ 256380 w 7953767"/>
              <a:gd name="connsiteY4" fmla="*/ 0 h 120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3767" h="1204360">
                <a:moveTo>
                  <a:pt x="256380" y="0"/>
                </a:moveTo>
                <a:lnTo>
                  <a:pt x="0" y="1049344"/>
                </a:lnTo>
                <a:lnTo>
                  <a:pt x="7953767" y="1204360"/>
                </a:lnTo>
                <a:lnTo>
                  <a:pt x="7876256" y="566407"/>
                </a:lnTo>
                <a:lnTo>
                  <a:pt x="256380" y="0"/>
                </a:lnTo>
                <a:close/>
              </a:path>
            </a:pathLst>
          </a:custGeom>
          <a:solidFill>
            <a:srgbClr val="C8D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2" name="Group 33">
            <a:extLst>
              <a:ext uri="{FF2B5EF4-FFF2-40B4-BE49-F238E27FC236}">
                <a16:creationId xmlns:a16="http://schemas.microsoft.com/office/drawing/2014/main" id="{08788A90-F1D4-5040-99DA-0A90FE838C5F}"/>
              </a:ext>
            </a:extLst>
          </p:cNvPr>
          <p:cNvGrpSpPr>
            <a:grpSpLocks/>
          </p:cNvGrpSpPr>
          <p:nvPr/>
        </p:nvGrpSpPr>
        <p:grpSpPr bwMode="auto">
          <a:xfrm>
            <a:off x="5094971" y="2332037"/>
            <a:ext cx="3651250" cy="2733675"/>
            <a:chOff x="3219666" y="2331213"/>
            <a:chExt cx="3651157" cy="2732933"/>
          </a:xfrm>
        </p:grpSpPr>
        <p:grpSp>
          <p:nvGrpSpPr>
            <p:cNvPr id="35861" name="Group 24">
              <a:extLst>
                <a:ext uri="{FF2B5EF4-FFF2-40B4-BE49-F238E27FC236}">
                  <a16:creationId xmlns:a16="http://schemas.microsoft.com/office/drawing/2014/main" id="{C2ED5E04-A4DD-DC4A-AC82-A45AD91F428F}"/>
                </a:ext>
              </a:extLst>
            </p:cNvPr>
            <p:cNvGrpSpPr>
              <a:grpSpLocks/>
            </p:cNvGrpSpPr>
            <p:nvPr/>
          </p:nvGrpSpPr>
          <p:grpSpPr bwMode="auto">
            <a:xfrm>
              <a:off x="3219666" y="2873772"/>
              <a:ext cx="3651157" cy="2190374"/>
              <a:chOff x="3219666" y="2873772"/>
              <a:chExt cx="3651157" cy="2190374"/>
            </a:xfrm>
          </p:grpSpPr>
          <p:grpSp>
            <p:nvGrpSpPr>
              <p:cNvPr id="35863" name="Group 23">
                <a:extLst>
                  <a:ext uri="{FF2B5EF4-FFF2-40B4-BE49-F238E27FC236}">
                    <a16:creationId xmlns:a16="http://schemas.microsoft.com/office/drawing/2014/main" id="{2E3E65AA-CCAE-934C-857F-04837BC92D21}"/>
                  </a:ext>
                </a:extLst>
              </p:cNvPr>
              <p:cNvGrpSpPr>
                <a:grpSpLocks/>
              </p:cNvGrpSpPr>
              <p:nvPr/>
            </p:nvGrpSpPr>
            <p:grpSpPr bwMode="auto">
              <a:xfrm>
                <a:off x="3219666" y="2873772"/>
                <a:ext cx="3356800" cy="2188121"/>
                <a:chOff x="3219666" y="2873772"/>
                <a:chExt cx="3356800" cy="2188121"/>
              </a:xfrm>
            </p:grpSpPr>
            <p:sp>
              <p:nvSpPr>
                <p:cNvPr id="19" name="Freeform 18">
                  <a:extLst>
                    <a:ext uri="{FF2B5EF4-FFF2-40B4-BE49-F238E27FC236}">
                      <a16:creationId xmlns:a16="http://schemas.microsoft.com/office/drawing/2014/main" id="{D6EB659B-3639-A14C-A5AE-5B3B336BF60F}"/>
                    </a:ext>
                  </a:extLst>
                </p:cNvPr>
                <p:cNvSpPr/>
                <p:nvPr/>
              </p:nvSpPr>
              <p:spPr>
                <a:xfrm>
                  <a:off x="3219666" y="2873991"/>
                  <a:ext cx="661971" cy="888759"/>
                </a:xfrm>
                <a:custGeom>
                  <a:avLst/>
                  <a:gdLst>
                    <a:gd name="connsiteX0" fmla="*/ 0 w 661820"/>
                    <a:gd name="connsiteY0" fmla="*/ 113281 h 888365"/>
                    <a:gd name="connsiteX1" fmla="*/ 83473 w 661820"/>
                    <a:gd name="connsiteY1" fmla="*/ 113281 h 888365"/>
                    <a:gd name="connsiteX2" fmla="*/ 417364 w 661820"/>
                    <a:gd name="connsiteY2" fmla="*/ 0 h 888365"/>
                    <a:gd name="connsiteX3" fmla="*/ 560460 w 661820"/>
                    <a:gd name="connsiteY3" fmla="*/ 381579 h 888365"/>
                    <a:gd name="connsiteX4" fmla="*/ 661820 w 661820"/>
                    <a:gd name="connsiteY4" fmla="*/ 822781 h 888365"/>
                    <a:gd name="connsiteX5" fmla="*/ 292155 w 661820"/>
                    <a:gd name="connsiteY5" fmla="*/ 888365 h 888365"/>
                    <a:gd name="connsiteX6" fmla="*/ 202720 w 661820"/>
                    <a:gd name="connsiteY6" fmla="*/ 870478 h 888365"/>
                    <a:gd name="connsiteX7" fmla="*/ 119247 w 661820"/>
                    <a:gd name="connsiteY7" fmla="*/ 441201 h 888365"/>
                    <a:gd name="connsiteX8" fmla="*/ 0 w 661820"/>
                    <a:gd name="connsiteY8" fmla="*/ 113281 h 888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820" h="888365">
                      <a:moveTo>
                        <a:pt x="0" y="113281"/>
                      </a:moveTo>
                      <a:lnTo>
                        <a:pt x="83473" y="113281"/>
                      </a:lnTo>
                      <a:lnTo>
                        <a:pt x="417364" y="0"/>
                      </a:lnTo>
                      <a:lnTo>
                        <a:pt x="560460" y="381579"/>
                      </a:lnTo>
                      <a:lnTo>
                        <a:pt x="661820" y="822781"/>
                      </a:lnTo>
                      <a:lnTo>
                        <a:pt x="292155" y="888365"/>
                      </a:lnTo>
                      <a:lnTo>
                        <a:pt x="202720" y="870478"/>
                      </a:lnTo>
                      <a:lnTo>
                        <a:pt x="119247" y="441201"/>
                      </a:lnTo>
                      <a:lnTo>
                        <a:pt x="0" y="113281"/>
                      </a:lnTo>
                      <a:close/>
                    </a:path>
                  </a:pathLst>
                </a:custGeom>
                <a:solidFill>
                  <a:srgbClr val="FFC8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 name="Freeform 19">
                  <a:extLst>
                    <a:ext uri="{FF2B5EF4-FFF2-40B4-BE49-F238E27FC236}">
                      <a16:creationId xmlns:a16="http://schemas.microsoft.com/office/drawing/2014/main" id="{F890606B-5EB7-D840-9A76-0033C9269EB0}"/>
                    </a:ext>
                  </a:extLst>
                </p:cNvPr>
                <p:cNvSpPr/>
                <p:nvPr/>
              </p:nvSpPr>
              <p:spPr>
                <a:xfrm>
                  <a:off x="5080168" y="4418210"/>
                  <a:ext cx="1496975" cy="644350"/>
                </a:xfrm>
                <a:custGeom>
                  <a:avLst/>
                  <a:gdLst>
                    <a:gd name="connsiteX0" fmla="*/ 47699 w 1496549"/>
                    <a:gd name="connsiteY0" fmla="*/ 0 h 643916"/>
                    <a:gd name="connsiteX1" fmla="*/ 1496549 w 1496549"/>
                    <a:gd name="connsiteY1" fmla="*/ 47697 h 643916"/>
                    <a:gd name="connsiteX2" fmla="*/ 1425000 w 1496549"/>
                    <a:gd name="connsiteY2" fmla="*/ 643916 h 643916"/>
                    <a:gd name="connsiteX3" fmla="*/ 0 w 1496549"/>
                    <a:gd name="connsiteY3" fmla="*/ 524672 h 643916"/>
                    <a:gd name="connsiteX4" fmla="*/ 47699 w 1496549"/>
                    <a:gd name="connsiteY4" fmla="*/ 0 h 643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549" h="643916">
                      <a:moveTo>
                        <a:pt x="47699" y="0"/>
                      </a:moveTo>
                      <a:lnTo>
                        <a:pt x="1496549" y="47697"/>
                      </a:lnTo>
                      <a:lnTo>
                        <a:pt x="1425000" y="643916"/>
                      </a:lnTo>
                      <a:lnTo>
                        <a:pt x="0" y="524672"/>
                      </a:lnTo>
                      <a:lnTo>
                        <a:pt x="47699" y="0"/>
                      </a:lnTo>
                      <a:close/>
                    </a:path>
                  </a:pathLst>
                </a:custGeom>
                <a:solidFill>
                  <a:srgbClr val="FFC8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1" name="Straight Connector 20">
                  <a:extLst>
                    <a:ext uri="{FF2B5EF4-FFF2-40B4-BE49-F238E27FC236}">
                      <a16:creationId xmlns:a16="http://schemas.microsoft.com/office/drawing/2014/main" id="{1A064730-DF5E-0747-A1A0-1490D4AD8581}"/>
                    </a:ext>
                  </a:extLst>
                </p:cNvPr>
                <p:cNvCxnSpPr/>
                <p:nvPr/>
              </p:nvCxnSpPr>
              <p:spPr>
                <a:xfrm>
                  <a:off x="3694317" y="3623088"/>
                  <a:ext cx="1797004" cy="1123645"/>
                </a:xfrm>
                <a:prstGeom prst="line">
                  <a:avLst/>
                </a:prstGeom>
                <a:ln w="127000">
                  <a:solidFill>
                    <a:srgbClr val="FFC8C8"/>
                  </a:solidFill>
                </a:ln>
                <a:effectLst/>
              </p:spPr>
              <p:style>
                <a:lnRef idx="2">
                  <a:schemeClr val="accent1"/>
                </a:lnRef>
                <a:fillRef idx="0">
                  <a:schemeClr val="accent1"/>
                </a:fillRef>
                <a:effectRef idx="1">
                  <a:schemeClr val="accent1"/>
                </a:effectRef>
                <a:fontRef idx="minor">
                  <a:schemeClr val="tx1"/>
                </a:fontRef>
              </p:style>
            </p:cxnSp>
          </p:grpSp>
          <p:sp>
            <p:nvSpPr>
              <p:cNvPr id="35864" name="TextBox 11">
                <a:extLst>
                  <a:ext uri="{FF2B5EF4-FFF2-40B4-BE49-F238E27FC236}">
                    <a16:creationId xmlns:a16="http://schemas.microsoft.com/office/drawing/2014/main" id="{849533B8-D155-1644-816B-7DAA1707CF98}"/>
                  </a:ext>
                </a:extLst>
              </p:cNvPr>
              <p:cNvSpPr txBox="1">
                <a:spLocks noChangeArrowheads="1"/>
              </p:cNvSpPr>
              <p:nvPr/>
            </p:nvSpPr>
            <p:spPr bwMode="auto">
              <a:xfrm>
                <a:off x="5014331" y="4233149"/>
                <a:ext cx="185649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latin typeface="Times" pitchFamily="2" charset="0"/>
                  </a:rPr>
                  <a:t>propositions below</a:t>
                </a:r>
              </a:p>
            </p:txBody>
          </p:sp>
        </p:grpSp>
        <p:sp>
          <p:nvSpPr>
            <p:cNvPr id="35862" name="TextBox 9">
              <a:extLst>
                <a:ext uri="{FF2B5EF4-FFF2-40B4-BE49-F238E27FC236}">
                  <a16:creationId xmlns:a16="http://schemas.microsoft.com/office/drawing/2014/main" id="{45B75891-0845-0647-8769-7DBE3B8D1B11}"/>
                </a:ext>
              </a:extLst>
            </p:cNvPr>
            <p:cNvSpPr txBox="1">
              <a:spLocks noChangeArrowheads="1"/>
            </p:cNvSpPr>
            <p:nvPr/>
          </p:nvSpPr>
          <p:spPr bwMode="auto">
            <a:xfrm>
              <a:off x="5348223" y="2331213"/>
              <a:ext cx="13835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supported by</a:t>
              </a:r>
            </a:p>
          </p:txBody>
        </p:sp>
      </p:grpSp>
      <p:grpSp>
        <p:nvGrpSpPr>
          <p:cNvPr id="5" name="Group 32">
            <a:extLst>
              <a:ext uri="{FF2B5EF4-FFF2-40B4-BE49-F238E27FC236}">
                <a16:creationId xmlns:a16="http://schemas.microsoft.com/office/drawing/2014/main" id="{E9039260-984C-1B42-94E0-663DBD2D5AA5}"/>
              </a:ext>
            </a:extLst>
          </p:cNvPr>
          <p:cNvGrpSpPr>
            <a:grpSpLocks/>
          </p:cNvGrpSpPr>
          <p:nvPr/>
        </p:nvGrpSpPr>
        <p:grpSpPr bwMode="auto">
          <a:xfrm>
            <a:off x="3998009" y="1790700"/>
            <a:ext cx="5133657" cy="2312926"/>
            <a:chOff x="2122595" y="1788655"/>
            <a:chExt cx="5133143" cy="2312799"/>
          </a:xfrm>
        </p:grpSpPr>
        <p:grpSp>
          <p:nvGrpSpPr>
            <p:cNvPr id="35856" name="Group 31">
              <a:extLst>
                <a:ext uri="{FF2B5EF4-FFF2-40B4-BE49-F238E27FC236}">
                  <a16:creationId xmlns:a16="http://schemas.microsoft.com/office/drawing/2014/main" id="{F6ACBD59-BE90-0F46-8A1C-E623CDFA4317}"/>
                </a:ext>
              </a:extLst>
            </p:cNvPr>
            <p:cNvGrpSpPr>
              <a:grpSpLocks/>
            </p:cNvGrpSpPr>
            <p:nvPr/>
          </p:nvGrpSpPr>
          <p:grpSpPr bwMode="auto">
            <a:xfrm>
              <a:off x="2122595" y="1788655"/>
              <a:ext cx="4430021" cy="1913860"/>
              <a:chOff x="2122595" y="1788655"/>
              <a:chExt cx="4430021" cy="1913860"/>
            </a:xfrm>
          </p:grpSpPr>
          <p:cxnSp>
            <p:nvCxnSpPr>
              <p:cNvPr id="22" name="Straight Connector 21">
                <a:extLst>
                  <a:ext uri="{FF2B5EF4-FFF2-40B4-BE49-F238E27FC236}">
                    <a16:creationId xmlns:a16="http://schemas.microsoft.com/office/drawing/2014/main" id="{0D55993D-BE1A-554B-8CB2-8AED8B2A8D8C}"/>
                  </a:ext>
                </a:extLst>
              </p:cNvPr>
              <p:cNvCxnSpPr/>
              <p:nvPr/>
            </p:nvCxnSpPr>
            <p:spPr>
              <a:xfrm>
                <a:off x="2921027" y="2134711"/>
                <a:ext cx="2415933" cy="1228658"/>
              </a:xfrm>
              <a:prstGeom prst="line">
                <a:avLst/>
              </a:prstGeom>
              <a:ln w="127000">
                <a:solidFill>
                  <a:srgbClr val="FFDCDC"/>
                </a:solidFill>
              </a:ln>
              <a:effectLst/>
            </p:spPr>
            <p:style>
              <a:lnRef idx="2">
                <a:schemeClr val="accent1"/>
              </a:lnRef>
              <a:fillRef idx="0">
                <a:schemeClr val="accent1"/>
              </a:fillRef>
              <a:effectRef idx="1">
                <a:schemeClr val="accent1"/>
              </a:effectRef>
              <a:fontRef idx="minor">
                <a:schemeClr val="tx1"/>
              </a:fontRef>
            </p:style>
          </p:cxnSp>
          <p:sp>
            <p:nvSpPr>
              <p:cNvPr id="27" name="Freeform 26">
                <a:extLst>
                  <a:ext uri="{FF2B5EF4-FFF2-40B4-BE49-F238E27FC236}">
                    <a16:creationId xmlns:a16="http://schemas.microsoft.com/office/drawing/2014/main" id="{D5AA22AA-ECFA-4D43-8C7E-5B1B4456DF10}"/>
                  </a:ext>
                </a:extLst>
              </p:cNvPr>
              <p:cNvSpPr/>
              <p:nvPr/>
            </p:nvSpPr>
            <p:spPr>
              <a:xfrm>
                <a:off x="2122595" y="1788655"/>
                <a:ext cx="1282571" cy="822280"/>
              </a:xfrm>
              <a:custGeom>
                <a:avLst/>
                <a:gdLst>
                  <a:gd name="connsiteX0" fmla="*/ 0 w 1281903"/>
                  <a:gd name="connsiteY0" fmla="*/ 23848 h 822781"/>
                  <a:gd name="connsiteX1" fmla="*/ 339853 w 1281903"/>
                  <a:gd name="connsiteY1" fmla="*/ 0 h 822781"/>
                  <a:gd name="connsiteX2" fmla="*/ 649895 w 1281903"/>
                  <a:gd name="connsiteY2" fmla="*/ 77508 h 822781"/>
                  <a:gd name="connsiteX3" fmla="*/ 989749 w 1281903"/>
                  <a:gd name="connsiteY3" fmla="*/ 286184 h 822781"/>
                  <a:gd name="connsiteX4" fmla="*/ 1204393 w 1281903"/>
                  <a:gd name="connsiteY4" fmla="*/ 512747 h 822781"/>
                  <a:gd name="connsiteX5" fmla="*/ 1281903 w 1281903"/>
                  <a:gd name="connsiteY5" fmla="*/ 643915 h 822781"/>
                  <a:gd name="connsiteX6" fmla="*/ 977824 w 1281903"/>
                  <a:gd name="connsiteY6" fmla="*/ 822781 h 822781"/>
                  <a:gd name="connsiteX7" fmla="*/ 864539 w 1281903"/>
                  <a:gd name="connsiteY7" fmla="*/ 787008 h 822781"/>
                  <a:gd name="connsiteX8" fmla="*/ 739330 w 1281903"/>
                  <a:gd name="connsiteY8" fmla="*/ 590256 h 822781"/>
                  <a:gd name="connsiteX9" fmla="*/ 679707 w 1281903"/>
                  <a:gd name="connsiteY9" fmla="*/ 560445 h 822781"/>
                  <a:gd name="connsiteX10" fmla="*/ 500836 w 1281903"/>
                  <a:gd name="connsiteY10" fmla="*/ 471012 h 822781"/>
                  <a:gd name="connsiteX11" fmla="*/ 459100 w 1281903"/>
                  <a:gd name="connsiteY11" fmla="*/ 459088 h 822781"/>
                  <a:gd name="connsiteX12" fmla="*/ 232531 w 1281903"/>
                  <a:gd name="connsiteY12" fmla="*/ 453125 h 822781"/>
                  <a:gd name="connsiteX13" fmla="*/ 0 w 1281903"/>
                  <a:gd name="connsiteY13" fmla="*/ 23848 h 822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1903" h="822781">
                    <a:moveTo>
                      <a:pt x="0" y="23848"/>
                    </a:moveTo>
                    <a:lnTo>
                      <a:pt x="339853" y="0"/>
                    </a:lnTo>
                    <a:lnTo>
                      <a:pt x="649895" y="77508"/>
                    </a:lnTo>
                    <a:lnTo>
                      <a:pt x="989749" y="286184"/>
                    </a:lnTo>
                    <a:lnTo>
                      <a:pt x="1204393" y="512747"/>
                    </a:lnTo>
                    <a:lnTo>
                      <a:pt x="1281903" y="643915"/>
                    </a:lnTo>
                    <a:lnTo>
                      <a:pt x="977824" y="822781"/>
                    </a:lnTo>
                    <a:lnTo>
                      <a:pt x="864539" y="787008"/>
                    </a:lnTo>
                    <a:lnTo>
                      <a:pt x="739330" y="590256"/>
                    </a:lnTo>
                    <a:lnTo>
                      <a:pt x="679707" y="560445"/>
                    </a:lnTo>
                    <a:lnTo>
                      <a:pt x="500836" y="471012"/>
                    </a:lnTo>
                    <a:lnTo>
                      <a:pt x="459100" y="459088"/>
                    </a:lnTo>
                    <a:lnTo>
                      <a:pt x="232531" y="453125"/>
                    </a:lnTo>
                    <a:lnTo>
                      <a:pt x="0" y="23848"/>
                    </a:lnTo>
                    <a:close/>
                  </a:path>
                </a:pathLst>
              </a:custGeom>
              <a:solidFill>
                <a:srgbClr val="FFDCD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8" name="Freeform 27">
                <a:extLst>
                  <a:ext uri="{FF2B5EF4-FFF2-40B4-BE49-F238E27FC236}">
                    <a16:creationId xmlns:a16="http://schemas.microsoft.com/office/drawing/2014/main" id="{1377FCFE-54FA-4849-B6F2-DEC915B8E2B2}"/>
                  </a:ext>
                </a:extLst>
              </p:cNvPr>
              <p:cNvSpPr/>
              <p:nvPr/>
            </p:nvSpPr>
            <p:spPr>
              <a:xfrm>
                <a:off x="5073461" y="3088746"/>
                <a:ext cx="1479402" cy="614329"/>
              </a:xfrm>
              <a:custGeom>
                <a:avLst/>
                <a:gdLst>
                  <a:gd name="connsiteX0" fmla="*/ 0 w 1478661"/>
                  <a:gd name="connsiteY0" fmla="*/ 0 h 614105"/>
                  <a:gd name="connsiteX1" fmla="*/ 1478661 w 1478661"/>
                  <a:gd name="connsiteY1" fmla="*/ 53660 h 614105"/>
                  <a:gd name="connsiteX2" fmla="*/ 1436925 w 1478661"/>
                  <a:gd name="connsiteY2" fmla="*/ 614105 h 614105"/>
                  <a:gd name="connsiteX3" fmla="*/ 0 w 1478661"/>
                  <a:gd name="connsiteY3" fmla="*/ 548521 h 614105"/>
                  <a:gd name="connsiteX4" fmla="*/ 0 w 1478661"/>
                  <a:gd name="connsiteY4" fmla="*/ 0 h 614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8661" h="614105">
                    <a:moveTo>
                      <a:pt x="0" y="0"/>
                    </a:moveTo>
                    <a:lnTo>
                      <a:pt x="1478661" y="53660"/>
                    </a:lnTo>
                    <a:lnTo>
                      <a:pt x="1436925" y="614105"/>
                    </a:lnTo>
                    <a:lnTo>
                      <a:pt x="0" y="548521"/>
                    </a:lnTo>
                    <a:cubicBezTo>
                      <a:pt x="1987" y="365681"/>
                      <a:pt x="5962" y="0"/>
                      <a:pt x="0" y="0"/>
                    </a:cubicBezTo>
                    <a:close/>
                  </a:path>
                </a:pathLst>
              </a:custGeom>
              <a:solidFill>
                <a:srgbClr val="FFDCD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35857" name="TextBox 10">
              <a:extLst>
                <a:ext uri="{FF2B5EF4-FFF2-40B4-BE49-F238E27FC236}">
                  <a16:creationId xmlns:a16="http://schemas.microsoft.com/office/drawing/2014/main" id="{B05061D6-8E8F-3C47-AD7D-A85E4A5252C6}"/>
                </a:ext>
              </a:extLst>
            </p:cNvPr>
            <p:cNvSpPr txBox="1">
              <a:spLocks noChangeArrowheads="1"/>
            </p:cNvSpPr>
            <p:nvPr/>
          </p:nvSpPr>
          <p:spPr bwMode="auto">
            <a:xfrm>
              <a:off x="5037746" y="2962743"/>
              <a:ext cx="2217992" cy="1138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dirty="0">
                  <a:latin typeface="Times" pitchFamily="2" charset="0"/>
                </a:rPr>
                <a:t>propositions above</a:t>
              </a:r>
            </a:p>
            <a:p>
              <a:pPr eaLnBrk="1" hangingPunct="1"/>
              <a:r>
                <a:rPr lang="en-US" altLang="en-US" sz="2000" dirty="0">
                  <a:latin typeface="Times" pitchFamily="2" charset="0"/>
                </a:rPr>
                <a:t>and</a:t>
              </a:r>
            </a:p>
          </p:txBody>
        </p:sp>
      </p:grpSp>
      <p:grpSp>
        <p:nvGrpSpPr>
          <p:cNvPr id="8" name="Group 25">
            <a:extLst>
              <a:ext uri="{FF2B5EF4-FFF2-40B4-BE49-F238E27FC236}">
                <a16:creationId xmlns:a16="http://schemas.microsoft.com/office/drawing/2014/main" id="{0CC40051-585D-0E47-BE2F-217D8F121145}"/>
              </a:ext>
            </a:extLst>
          </p:cNvPr>
          <p:cNvGrpSpPr>
            <a:grpSpLocks/>
          </p:cNvGrpSpPr>
          <p:nvPr/>
        </p:nvGrpSpPr>
        <p:grpSpPr bwMode="auto">
          <a:xfrm>
            <a:off x="4915584" y="1111250"/>
            <a:ext cx="3035300" cy="1835150"/>
            <a:chOff x="3040796" y="1108967"/>
            <a:chExt cx="3034834" cy="1836351"/>
          </a:xfrm>
        </p:grpSpPr>
        <p:sp>
          <p:nvSpPr>
            <p:cNvPr id="13" name="Freeform 12">
              <a:extLst>
                <a:ext uri="{FF2B5EF4-FFF2-40B4-BE49-F238E27FC236}">
                  <a16:creationId xmlns:a16="http://schemas.microsoft.com/office/drawing/2014/main" id="{441A930B-C34E-914A-97BC-5257751E2335}"/>
                </a:ext>
              </a:extLst>
            </p:cNvPr>
            <p:cNvSpPr/>
            <p:nvPr/>
          </p:nvSpPr>
          <p:spPr>
            <a:xfrm>
              <a:off x="3040796" y="2473521"/>
              <a:ext cx="553952" cy="471797"/>
            </a:xfrm>
            <a:custGeom>
              <a:avLst/>
              <a:gdLst>
                <a:gd name="connsiteX0" fmla="*/ 393514 w 554498"/>
                <a:gd name="connsiteY0" fmla="*/ 0 h 471012"/>
                <a:gd name="connsiteX1" fmla="*/ 482949 w 554498"/>
                <a:gd name="connsiteY1" fmla="*/ 178865 h 471012"/>
                <a:gd name="connsiteX2" fmla="*/ 554498 w 554498"/>
                <a:gd name="connsiteY2" fmla="*/ 351768 h 471012"/>
                <a:gd name="connsiteX3" fmla="*/ 375627 w 554498"/>
                <a:gd name="connsiteY3" fmla="*/ 429277 h 471012"/>
                <a:gd name="connsiteX4" fmla="*/ 244456 w 554498"/>
                <a:gd name="connsiteY4" fmla="*/ 471012 h 471012"/>
                <a:gd name="connsiteX5" fmla="*/ 155020 w 554498"/>
                <a:gd name="connsiteY5" fmla="*/ 459088 h 471012"/>
                <a:gd name="connsiteX6" fmla="*/ 0 w 554498"/>
                <a:gd name="connsiteY6" fmla="*/ 166941 h 471012"/>
                <a:gd name="connsiteX7" fmla="*/ 0 w 554498"/>
                <a:gd name="connsiteY7" fmla="*/ 166941 h 471012"/>
                <a:gd name="connsiteX8" fmla="*/ 53661 w 554498"/>
                <a:gd name="connsiteY8" fmla="*/ 155016 h 471012"/>
                <a:gd name="connsiteX9" fmla="*/ 393514 w 554498"/>
                <a:gd name="connsiteY9" fmla="*/ 0 h 471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4498" h="471012">
                  <a:moveTo>
                    <a:pt x="393514" y="0"/>
                  </a:moveTo>
                  <a:lnTo>
                    <a:pt x="482949" y="178865"/>
                  </a:lnTo>
                  <a:lnTo>
                    <a:pt x="554498" y="351768"/>
                  </a:lnTo>
                  <a:cubicBezTo>
                    <a:pt x="379776" y="430090"/>
                    <a:pt x="444752" y="429277"/>
                    <a:pt x="375627" y="429277"/>
                  </a:cubicBezTo>
                  <a:lnTo>
                    <a:pt x="244456" y="471012"/>
                  </a:lnTo>
                  <a:lnTo>
                    <a:pt x="155020" y="459088"/>
                  </a:lnTo>
                  <a:lnTo>
                    <a:pt x="0" y="166941"/>
                  </a:lnTo>
                  <a:lnTo>
                    <a:pt x="0" y="166941"/>
                  </a:lnTo>
                  <a:lnTo>
                    <a:pt x="53661" y="155016"/>
                  </a:lnTo>
                  <a:cubicBezTo>
                    <a:pt x="165824" y="90924"/>
                    <a:pt x="387552" y="87447"/>
                    <a:pt x="393514" y="0"/>
                  </a:cubicBezTo>
                  <a:close/>
                </a:path>
              </a:pathLst>
            </a:cu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Freeform 13">
              <a:extLst>
                <a:ext uri="{FF2B5EF4-FFF2-40B4-BE49-F238E27FC236}">
                  <a16:creationId xmlns:a16="http://schemas.microsoft.com/office/drawing/2014/main" id="{509BBDE8-1CF1-1A46-A781-413F78B56AA7}"/>
                </a:ext>
              </a:extLst>
            </p:cNvPr>
            <p:cNvSpPr/>
            <p:nvPr/>
          </p:nvSpPr>
          <p:spPr>
            <a:xfrm>
              <a:off x="4358219" y="1299592"/>
              <a:ext cx="1360278" cy="548045"/>
            </a:xfrm>
            <a:custGeom>
              <a:avLst/>
              <a:gdLst>
                <a:gd name="connsiteX0" fmla="*/ 0 w 1359414"/>
                <a:gd name="connsiteY0" fmla="*/ 29811 h 548520"/>
                <a:gd name="connsiteX1" fmla="*/ 1287866 w 1359414"/>
                <a:gd name="connsiteY1" fmla="*/ 0 h 548520"/>
                <a:gd name="connsiteX2" fmla="*/ 1359414 w 1359414"/>
                <a:gd name="connsiteY2" fmla="*/ 506785 h 548520"/>
                <a:gd name="connsiteX3" fmla="*/ 29811 w 1359414"/>
                <a:gd name="connsiteY3" fmla="*/ 548520 h 548520"/>
                <a:gd name="connsiteX4" fmla="*/ 0 w 1359414"/>
                <a:gd name="connsiteY4" fmla="*/ 29811 h 548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9414" h="548520">
                  <a:moveTo>
                    <a:pt x="0" y="29811"/>
                  </a:moveTo>
                  <a:lnTo>
                    <a:pt x="1287866" y="0"/>
                  </a:lnTo>
                  <a:lnTo>
                    <a:pt x="1359414" y="506785"/>
                  </a:lnTo>
                  <a:lnTo>
                    <a:pt x="29811" y="548520"/>
                  </a:lnTo>
                  <a:lnTo>
                    <a:pt x="0" y="29811"/>
                  </a:lnTo>
                  <a:close/>
                </a:path>
              </a:pathLst>
            </a:cu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5" name="Straight Connector 14">
              <a:extLst>
                <a:ext uri="{FF2B5EF4-FFF2-40B4-BE49-F238E27FC236}">
                  <a16:creationId xmlns:a16="http://schemas.microsoft.com/office/drawing/2014/main" id="{B841A648-9C59-3F45-820C-8247F047BFA5}"/>
                </a:ext>
              </a:extLst>
            </p:cNvPr>
            <p:cNvCxnSpPr/>
            <p:nvPr/>
          </p:nvCxnSpPr>
          <p:spPr>
            <a:xfrm flipV="1">
              <a:off x="3421738" y="1568054"/>
              <a:ext cx="1366627" cy="1121508"/>
            </a:xfrm>
            <a:prstGeom prst="line">
              <a:avLst/>
            </a:prstGeom>
            <a:ln w="127000">
              <a:solidFill>
                <a:srgbClr val="C8FFC8"/>
              </a:solidFill>
            </a:ln>
            <a:effectLst/>
          </p:spPr>
          <p:style>
            <a:lnRef idx="2">
              <a:schemeClr val="accent1"/>
            </a:lnRef>
            <a:fillRef idx="0">
              <a:schemeClr val="accent1"/>
            </a:fillRef>
            <a:effectRef idx="1">
              <a:schemeClr val="accent1"/>
            </a:effectRef>
            <a:fontRef idx="minor">
              <a:schemeClr val="tx1"/>
            </a:fontRef>
          </p:style>
        </p:cxnSp>
        <p:sp>
          <p:nvSpPr>
            <p:cNvPr id="35855" name="TextBox 8">
              <a:extLst>
                <a:ext uri="{FF2B5EF4-FFF2-40B4-BE49-F238E27FC236}">
                  <a16:creationId xmlns:a16="http://schemas.microsoft.com/office/drawing/2014/main" id="{5E67ED37-3476-A64B-B602-AAA61DF6878C}"/>
                </a:ext>
              </a:extLst>
            </p:cNvPr>
            <p:cNvSpPr txBox="1">
              <a:spLocks noChangeArrowheads="1"/>
            </p:cNvSpPr>
            <p:nvPr/>
          </p:nvSpPr>
          <p:spPr bwMode="auto">
            <a:xfrm>
              <a:off x="4245190" y="1108967"/>
              <a:ext cx="18304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latin typeface="Times" pitchFamily="2" charset="0"/>
                </a:rPr>
                <a:t>proposition here</a:t>
              </a:r>
            </a:p>
          </p:txBody>
        </p:sp>
      </p:grpSp>
      <p:sp>
        <p:nvSpPr>
          <p:cNvPr id="35845" name="Title 1">
            <a:extLst>
              <a:ext uri="{FF2B5EF4-FFF2-40B4-BE49-F238E27FC236}">
                <a16:creationId xmlns:a16="http://schemas.microsoft.com/office/drawing/2014/main" id="{219B7979-5042-6741-9017-B8594ED7B9BA}"/>
              </a:ext>
            </a:extLst>
          </p:cNvPr>
          <p:cNvSpPr>
            <a:spLocks noGrp="1"/>
          </p:cNvSpPr>
          <p:nvPr>
            <p:ph type="title"/>
          </p:nvPr>
        </p:nvSpPr>
        <p:spPr>
          <a:xfrm>
            <a:off x="320511" y="274638"/>
            <a:ext cx="8672660" cy="606425"/>
          </a:xfrm>
        </p:spPr>
        <p:txBody>
          <a:bodyPr>
            <a:normAutofit fontScale="90000"/>
          </a:bodyPr>
          <a:lstStyle/>
          <a:p>
            <a:r>
              <a:rPr lang="en-US" altLang="en-US" dirty="0">
                <a:latin typeface="Times" pitchFamily="2" charset="0"/>
                <a:ea typeface="ＭＳ Ｐゴシック" panose="020B0600070205080204" pitchFamily="34" charset="-128"/>
              </a:rPr>
              <a:t>Non-hierarchical </a:t>
            </a:r>
            <a:r>
              <a:rPr lang="en-US" altLang="en-US" sz="4000" dirty="0">
                <a:latin typeface="Times" pitchFamily="2" charset="0"/>
                <a:ea typeface="ＭＳ Ｐゴシック" panose="020B0600070205080204" pitchFamily="34" charset="-128"/>
              </a:rPr>
              <a:t>structure </a:t>
            </a:r>
            <a:r>
              <a:rPr lang="en-US" altLang="en-US" sz="3100" dirty="0">
                <a:latin typeface="Times" pitchFamily="2" charset="0"/>
                <a:ea typeface="ＭＳ Ｐゴシック" panose="020B0600070205080204" pitchFamily="34" charset="-128"/>
              </a:rPr>
              <a:t>of inductive support</a:t>
            </a:r>
            <a:endParaRPr lang="en-US" altLang="en-US" dirty="0">
              <a:latin typeface="Times" pitchFamily="2" charset="0"/>
              <a:ea typeface="ＭＳ Ｐゴシック" panose="020B0600070205080204" pitchFamily="34" charset="-128"/>
            </a:endParaRPr>
          </a:p>
        </p:txBody>
      </p:sp>
      <p:sp>
        <p:nvSpPr>
          <p:cNvPr id="35846" name="Content Placeholder 2">
            <a:extLst>
              <a:ext uri="{FF2B5EF4-FFF2-40B4-BE49-F238E27FC236}">
                <a16:creationId xmlns:a16="http://schemas.microsoft.com/office/drawing/2014/main" id="{7438BED0-02D3-914F-9D1F-1BA7AE26E693}"/>
              </a:ext>
            </a:extLst>
          </p:cNvPr>
          <p:cNvSpPr>
            <a:spLocks noGrp="1"/>
          </p:cNvSpPr>
          <p:nvPr>
            <p:ph idx="1"/>
          </p:nvPr>
        </p:nvSpPr>
        <p:spPr/>
        <p:txBody>
          <a:bodyPr>
            <a:normAutofit fontScale="85000" lnSpcReduction="20000"/>
          </a:bodyPr>
          <a:lstStyle/>
          <a:p>
            <a:endParaRPr lang="en-US" altLang="en-US">
              <a:latin typeface="Times" pitchFamily="2" charset="0"/>
              <a:ea typeface="ＭＳ Ｐゴシック" panose="020B0600070205080204" pitchFamily="34" charset="-128"/>
            </a:endParaRPr>
          </a:p>
        </p:txBody>
      </p:sp>
      <p:sp>
        <p:nvSpPr>
          <p:cNvPr id="35847" name="Slide Number Placeholder 3">
            <a:extLst>
              <a:ext uri="{FF2B5EF4-FFF2-40B4-BE49-F238E27FC236}">
                <a16:creationId xmlns:a16="http://schemas.microsoft.com/office/drawing/2014/main" id="{4ACD0A70-B932-034C-8DB9-1C4F194889D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4ADABD3-7A57-AB4B-8015-A5965B460BC0}" type="slidenum">
              <a:rPr lang="en-US" altLang="en-US" sz="1200">
                <a:solidFill>
                  <a:srgbClr val="898989"/>
                </a:solidFill>
                <a:latin typeface="Times" pitchFamily="2" charset="0"/>
              </a:rPr>
              <a:pPr eaLnBrk="1" hangingPunct="1"/>
              <a:t>29</a:t>
            </a:fld>
            <a:endParaRPr lang="en-US" altLang="en-US" sz="1200">
              <a:solidFill>
                <a:srgbClr val="898989"/>
              </a:solidFill>
              <a:latin typeface="Times" pitchFamily="2" charset="0"/>
            </a:endParaRPr>
          </a:p>
        </p:txBody>
      </p:sp>
      <p:sp>
        <p:nvSpPr>
          <p:cNvPr id="35849" name="TextBox 5">
            <a:extLst>
              <a:ext uri="{FF2B5EF4-FFF2-40B4-BE49-F238E27FC236}">
                <a16:creationId xmlns:a16="http://schemas.microsoft.com/office/drawing/2014/main" id="{70B0C026-A910-B542-9A1D-2888C337B61A}"/>
              </a:ext>
            </a:extLst>
          </p:cNvPr>
          <p:cNvSpPr txBox="1">
            <a:spLocks noChangeArrowheads="1"/>
          </p:cNvSpPr>
          <p:nvPr/>
        </p:nvSpPr>
        <p:spPr bwMode="auto">
          <a:xfrm>
            <a:off x="3258234" y="5224462"/>
            <a:ext cx="2006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latin typeface="Times" pitchFamily="2" charset="0"/>
              </a:rPr>
              <a:t>observational bedrock</a:t>
            </a:r>
          </a:p>
        </p:txBody>
      </p:sp>
      <p:sp>
        <p:nvSpPr>
          <p:cNvPr id="7" name="Up Arrow 6">
            <a:extLst>
              <a:ext uri="{FF2B5EF4-FFF2-40B4-BE49-F238E27FC236}">
                <a16:creationId xmlns:a16="http://schemas.microsoft.com/office/drawing/2014/main" id="{A505FFAE-604D-F04B-8FB7-A8CFBED456B2}"/>
              </a:ext>
            </a:extLst>
          </p:cNvPr>
          <p:cNvSpPr/>
          <p:nvPr/>
        </p:nvSpPr>
        <p:spPr>
          <a:xfrm>
            <a:off x="4013656" y="2811915"/>
            <a:ext cx="648608" cy="1275443"/>
          </a:xfrm>
          <a:prstGeom prst="upArrow">
            <a:avLst>
              <a:gd name="adj1" fmla="val 50000"/>
              <a:gd name="adj2" fmla="val 66216"/>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851" name="TextBox 7">
            <a:extLst>
              <a:ext uri="{FF2B5EF4-FFF2-40B4-BE49-F238E27FC236}">
                <a16:creationId xmlns:a16="http://schemas.microsoft.com/office/drawing/2014/main" id="{7445FE95-DD83-2342-BD3F-C4D4D51A7D3A}"/>
              </a:ext>
            </a:extLst>
          </p:cNvPr>
          <p:cNvSpPr txBox="1">
            <a:spLocks noChangeArrowheads="1"/>
          </p:cNvSpPr>
          <p:nvPr/>
        </p:nvSpPr>
        <p:spPr bwMode="auto">
          <a:xfrm>
            <a:off x="3640821" y="3197225"/>
            <a:ext cx="13049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1600">
                <a:latin typeface="Times" pitchFamily="2" charset="0"/>
              </a:rPr>
              <a:t>propositions of increasing generality</a:t>
            </a:r>
          </a:p>
        </p:txBody>
      </p:sp>
      <p:grpSp>
        <p:nvGrpSpPr>
          <p:cNvPr id="12" name="Group 11">
            <a:extLst>
              <a:ext uri="{FF2B5EF4-FFF2-40B4-BE49-F238E27FC236}">
                <a16:creationId xmlns:a16="http://schemas.microsoft.com/office/drawing/2014/main" id="{0B62A92B-0B44-CCA3-C5CB-984FEA83968B}"/>
              </a:ext>
            </a:extLst>
          </p:cNvPr>
          <p:cNvGrpSpPr/>
          <p:nvPr/>
        </p:nvGrpSpPr>
        <p:grpSpPr>
          <a:xfrm>
            <a:off x="894377" y="2442850"/>
            <a:ext cx="2803270" cy="780911"/>
            <a:chOff x="894377" y="2442850"/>
            <a:chExt cx="2803270" cy="780911"/>
          </a:xfrm>
        </p:grpSpPr>
        <p:sp>
          <p:nvSpPr>
            <p:cNvPr id="11" name="Freeform 10">
              <a:extLst>
                <a:ext uri="{FF2B5EF4-FFF2-40B4-BE49-F238E27FC236}">
                  <a16:creationId xmlns:a16="http://schemas.microsoft.com/office/drawing/2014/main" id="{E494CE3C-B273-C332-16D9-9CAE85C317AD}"/>
                </a:ext>
              </a:extLst>
            </p:cNvPr>
            <p:cNvSpPr/>
            <p:nvPr/>
          </p:nvSpPr>
          <p:spPr>
            <a:xfrm>
              <a:off x="894377" y="2482896"/>
              <a:ext cx="1701985" cy="740865"/>
            </a:xfrm>
            <a:custGeom>
              <a:avLst/>
              <a:gdLst>
                <a:gd name="connsiteX0" fmla="*/ 0 w 1701985"/>
                <a:gd name="connsiteY0" fmla="*/ 60070 h 740865"/>
                <a:gd name="connsiteX1" fmla="*/ 1688636 w 1701985"/>
                <a:gd name="connsiteY1" fmla="*/ 0 h 740865"/>
                <a:gd name="connsiteX2" fmla="*/ 1701985 w 1701985"/>
                <a:gd name="connsiteY2" fmla="*/ 614050 h 740865"/>
                <a:gd name="connsiteX3" fmla="*/ 20023 w 1701985"/>
                <a:gd name="connsiteY3" fmla="*/ 740865 h 740865"/>
                <a:gd name="connsiteX4" fmla="*/ 0 w 1701985"/>
                <a:gd name="connsiteY4" fmla="*/ 60070 h 740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985" h="740865">
                  <a:moveTo>
                    <a:pt x="0" y="60070"/>
                  </a:moveTo>
                  <a:lnTo>
                    <a:pt x="1688636" y="0"/>
                  </a:lnTo>
                  <a:lnTo>
                    <a:pt x="1701985" y="614050"/>
                  </a:lnTo>
                  <a:lnTo>
                    <a:pt x="20023" y="740865"/>
                  </a:lnTo>
                  <a:lnTo>
                    <a:pt x="0" y="60070"/>
                  </a:lnTo>
                  <a:close/>
                </a:path>
              </a:pathLst>
            </a:custGeom>
            <a:solidFill>
              <a:srgbClr val="FFD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FF90CF3-FF3C-3128-3610-81F744626656}"/>
                </a:ext>
              </a:extLst>
            </p:cNvPr>
            <p:cNvSpPr txBox="1"/>
            <p:nvPr/>
          </p:nvSpPr>
          <p:spPr>
            <a:xfrm>
              <a:off x="899475" y="2442850"/>
              <a:ext cx="1653018" cy="738664"/>
            </a:xfrm>
            <a:prstGeom prst="rect">
              <a:avLst/>
            </a:prstGeom>
            <a:noFill/>
          </p:spPr>
          <p:txBody>
            <a:bodyPr wrap="none" rtlCol="0">
              <a:spAutoFit/>
            </a:bodyPr>
            <a:lstStyle/>
            <a:p>
              <a:pPr algn="r"/>
              <a:r>
                <a:rPr lang="en-US" sz="2400" dirty="0">
                  <a:latin typeface="Times New Roman" panose="02020603050405020304" pitchFamily="18" charset="0"/>
                  <a:cs typeface="Times New Roman" panose="02020603050405020304" pitchFamily="18" charset="0"/>
                </a:rPr>
                <a:t>warrant</a:t>
              </a:r>
              <a:endParaRPr lang="en-US" dirty="0">
                <a:latin typeface="Times New Roman" panose="02020603050405020304" pitchFamily="18" charset="0"/>
                <a:cs typeface="Times New Roman" panose="02020603050405020304" pitchFamily="18" charset="0"/>
              </a:endParaRPr>
            </a:p>
            <a:p>
              <a:pPr algn="r"/>
              <a:r>
                <a:rPr lang="en-US" dirty="0">
                  <a:latin typeface="Times New Roman" panose="02020603050405020304" pitchFamily="18" charset="0"/>
                  <a:cs typeface="Times New Roman" panose="02020603050405020304" pitchFamily="18" charset="0"/>
                </a:rPr>
                <a:t>somewhere else</a:t>
              </a:r>
            </a:p>
          </p:txBody>
        </p:sp>
        <p:sp>
          <p:nvSpPr>
            <p:cNvPr id="6" name="Freeform 5">
              <a:extLst>
                <a:ext uri="{FF2B5EF4-FFF2-40B4-BE49-F238E27FC236}">
                  <a16:creationId xmlns:a16="http://schemas.microsoft.com/office/drawing/2014/main" id="{196B09C9-11EC-714A-3DA8-9334BBF5B75F}"/>
                </a:ext>
              </a:extLst>
            </p:cNvPr>
            <p:cNvSpPr/>
            <p:nvPr/>
          </p:nvSpPr>
          <p:spPr>
            <a:xfrm>
              <a:off x="3123644" y="2462873"/>
              <a:ext cx="574003" cy="487235"/>
            </a:xfrm>
            <a:custGeom>
              <a:avLst/>
              <a:gdLst>
                <a:gd name="connsiteX0" fmla="*/ 173536 w 574003"/>
                <a:gd name="connsiteY0" fmla="*/ 0 h 487235"/>
                <a:gd name="connsiteX1" fmla="*/ 280327 w 574003"/>
                <a:gd name="connsiteY1" fmla="*/ 40047 h 487235"/>
                <a:gd name="connsiteX2" fmla="*/ 574003 w 574003"/>
                <a:gd name="connsiteY2" fmla="*/ 220257 h 487235"/>
                <a:gd name="connsiteX3" fmla="*/ 427165 w 574003"/>
                <a:gd name="connsiteY3" fmla="*/ 487235 h 487235"/>
                <a:gd name="connsiteX4" fmla="*/ 113465 w 574003"/>
                <a:gd name="connsiteY4" fmla="*/ 380444 h 487235"/>
                <a:gd name="connsiteX5" fmla="*/ 0 w 574003"/>
                <a:gd name="connsiteY5" fmla="*/ 353746 h 487235"/>
                <a:gd name="connsiteX6" fmla="*/ 173536 w 574003"/>
                <a:gd name="connsiteY6" fmla="*/ 0 h 48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003" h="487235">
                  <a:moveTo>
                    <a:pt x="173536" y="0"/>
                  </a:moveTo>
                  <a:lnTo>
                    <a:pt x="280327" y="40047"/>
                  </a:lnTo>
                  <a:lnTo>
                    <a:pt x="574003" y="220257"/>
                  </a:lnTo>
                  <a:lnTo>
                    <a:pt x="427165" y="487235"/>
                  </a:lnTo>
                  <a:lnTo>
                    <a:pt x="113465" y="380444"/>
                  </a:lnTo>
                  <a:lnTo>
                    <a:pt x="0" y="353746"/>
                  </a:lnTo>
                  <a:lnTo>
                    <a:pt x="173536" y="0"/>
                  </a:lnTo>
                  <a:close/>
                </a:path>
              </a:pathLst>
            </a:custGeom>
            <a:solidFill>
              <a:srgbClr val="FFD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E9D8DFBA-99EF-47FF-E6E7-7E0D3BBB7A1E}"/>
                </a:ext>
              </a:extLst>
            </p:cNvPr>
            <p:cNvCxnSpPr>
              <a:cxnSpLocks/>
              <a:stCxn id="4" idx="3"/>
            </p:cNvCxnSpPr>
            <p:nvPr/>
          </p:nvCxnSpPr>
          <p:spPr bwMode="auto">
            <a:xfrm flipV="1">
              <a:off x="2552493" y="2744015"/>
              <a:ext cx="873222" cy="68167"/>
            </a:xfrm>
            <a:prstGeom prst="line">
              <a:avLst/>
            </a:prstGeom>
            <a:ln w="127000">
              <a:solidFill>
                <a:srgbClr val="FFCAFF"/>
              </a:solidFill>
            </a:ln>
            <a:effectLst/>
          </p:spPr>
          <p:style>
            <a:lnRef idx="2">
              <a:schemeClr val="accent1"/>
            </a:lnRef>
            <a:fillRef idx="0">
              <a:schemeClr val="accent1"/>
            </a:fillRef>
            <a:effectRef idx="1">
              <a:schemeClr val="accent1"/>
            </a:effectRef>
            <a:fontRef idx="minor">
              <a:schemeClr val="tx1"/>
            </a:fontRef>
          </p:style>
        </p:cxnSp>
      </p:grpSp>
      <p:pic>
        <p:nvPicPr>
          <p:cNvPr id="35848" name="Picture 4" descr="arch.png">
            <a:extLst>
              <a:ext uri="{FF2B5EF4-FFF2-40B4-BE49-F238E27FC236}">
                <a16:creationId xmlns:a16="http://schemas.microsoft.com/office/drawing/2014/main" id="{6D1469D9-886F-E646-A69C-3322433BD3F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16846" y="1778000"/>
            <a:ext cx="386715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35540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EAA8FBFB-F444-6591-B036-C30356859744}"/>
              </a:ext>
            </a:extLst>
          </p:cNvPr>
          <p:cNvSpPr/>
          <p:nvPr/>
        </p:nvSpPr>
        <p:spPr>
          <a:xfrm>
            <a:off x="3483032" y="548640"/>
            <a:ext cx="5029199" cy="5286895"/>
          </a:xfrm>
          <a:custGeom>
            <a:avLst/>
            <a:gdLst>
              <a:gd name="connsiteX0" fmla="*/ 2826328 w 7040880"/>
              <a:gd name="connsiteY0" fmla="*/ 0 h 6084916"/>
              <a:gd name="connsiteX1" fmla="*/ 7040880 w 7040880"/>
              <a:gd name="connsiteY1" fmla="*/ 1820487 h 6084916"/>
              <a:gd name="connsiteX2" fmla="*/ 5212080 w 7040880"/>
              <a:gd name="connsiteY2" fmla="*/ 6084916 h 6084916"/>
              <a:gd name="connsiteX3" fmla="*/ 5170517 w 7040880"/>
              <a:gd name="connsiteY3" fmla="*/ 6018414 h 6084916"/>
              <a:gd name="connsiteX4" fmla="*/ 0 w 7040880"/>
              <a:gd name="connsiteY4" fmla="*/ 3923607 h 6084916"/>
              <a:gd name="connsiteX5" fmla="*/ 2826328 w 7040880"/>
              <a:gd name="connsiteY5" fmla="*/ 0 h 608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40880" h="6084916">
                <a:moveTo>
                  <a:pt x="2826328" y="0"/>
                </a:moveTo>
                <a:lnTo>
                  <a:pt x="7040880" y="1820487"/>
                </a:lnTo>
                <a:lnTo>
                  <a:pt x="5212080" y="6084916"/>
                </a:lnTo>
                <a:lnTo>
                  <a:pt x="5170517" y="6018414"/>
                </a:lnTo>
                <a:lnTo>
                  <a:pt x="0" y="3923607"/>
                </a:lnTo>
                <a:lnTo>
                  <a:pt x="2826328"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3B0772-6346-011F-01CB-749A1A4117B8}"/>
              </a:ext>
            </a:extLst>
          </p:cNvPr>
          <p:cNvSpPr>
            <a:spLocks noGrp="1"/>
          </p:cNvSpPr>
          <p:nvPr>
            <p:ph type="title"/>
          </p:nvPr>
        </p:nvSpPr>
        <p:spPr>
          <a:xfrm>
            <a:off x="880898" y="2046783"/>
            <a:ext cx="6011636" cy="732154"/>
          </a:xfrm>
        </p:spPr>
        <p:txBody>
          <a:bodyPr>
            <a:noAutofit/>
          </a:bodyPr>
          <a:lstStyle/>
          <a:p>
            <a:pPr algn="r"/>
            <a:r>
              <a:rPr lang="en-US" sz="7200" dirty="0"/>
              <a:t>The Problem of Induction</a:t>
            </a:r>
          </a:p>
        </p:txBody>
      </p:sp>
      <p:sp>
        <p:nvSpPr>
          <p:cNvPr id="3" name="Content Placeholder 2">
            <a:extLst>
              <a:ext uri="{FF2B5EF4-FFF2-40B4-BE49-F238E27FC236}">
                <a16:creationId xmlns:a16="http://schemas.microsoft.com/office/drawing/2014/main" id="{D9BD1808-AEFB-48DE-D1B3-8E923E5B1C33}"/>
              </a:ext>
            </a:extLst>
          </p:cNvPr>
          <p:cNvSpPr>
            <a:spLocks noGrp="1"/>
          </p:cNvSpPr>
          <p:nvPr>
            <p:ph idx="1"/>
          </p:nvPr>
        </p:nvSpPr>
        <p:spPr/>
        <p:txBody>
          <a:bodyPr>
            <a:normAutofit fontScale="85000" lnSpcReduction="20000"/>
          </a:bodyPr>
          <a:lstStyle/>
          <a:p>
            <a:endParaRPr lang="en-US"/>
          </a:p>
        </p:txBody>
      </p:sp>
      <p:sp>
        <p:nvSpPr>
          <p:cNvPr id="4" name="Footer Placeholder 3">
            <a:extLst>
              <a:ext uri="{FF2B5EF4-FFF2-40B4-BE49-F238E27FC236}">
                <a16:creationId xmlns:a16="http://schemas.microsoft.com/office/drawing/2014/main" id="{9EC2DB43-C31F-9551-A514-E289AAE65E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E3A952-E946-8222-B832-996E6C65141D}"/>
              </a:ext>
            </a:extLst>
          </p:cNvPr>
          <p:cNvSpPr>
            <a:spLocks noGrp="1"/>
          </p:cNvSpPr>
          <p:nvPr>
            <p:ph type="sldNum" sz="quarter" idx="12"/>
          </p:nvPr>
        </p:nvSpPr>
        <p:spPr/>
        <p:txBody>
          <a:bodyPr/>
          <a:lstStyle/>
          <a:p>
            <a:fld id="{BBF94379-36F8-5C44-8D19-058CB846FBBE}" type="slidenum">
              <a:rPr lang="en-US" smtClean="0"/>
              <a:t>3</a:t>
            </a:fld>
            <a:endParaRPr lang="en-US"/>
          </a:p>
        </p:txBody>
      </p:sp>
    </p:spTree>
    <p:extLst>
      <p:ext uri="{BB962C8B-B14F-4D97-AF65-F5344CB8AC3E}">
        <p14:creationId xmlns:p14="http://schemas.microsoft.com/office/powerpoint/2010/main" val="33734670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29D1F-A81D-0BBA-5EA4-853067472C4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35FE124-A414-C8B1-A859-18269DC31837}"/>
              </a:ext>
            </a:extLst>
          </p:cNvPr>
          <p:cNvSpPr>
            <a:spLocks noGrp="1"/>
          </p:cNvSpPr>
          <p:nvPr>
            <p:ph idx="1"/>
          </p:nvPr>
        </p:nvSpPr>
        <p:spPr/>
        <p:txBody>
          <a:bodyPr>
            <a:normAutofit fontScale="85000" lnSpcReduction="20000"/>
          </a:bodyPr>
          <a:lstStyle/>
          <a:p>
            <a:endParaRPr lang="en-US"/>
          </a:p>
        </p:txBody>
      </p:sp>
      <p:sp>
        <p:nvSpPr>
          <p:cNvPr id="4" name="Footer Placeholder 3">
            <a:extLst>
              <a:ext uri="{FF2B5EF4-FFF2-40B4-BE49-F238E27FC236}">
                <a16:creationId xmlns:a16="http://schemas.microsoft.com/office/drawing/2014/main" id="{E0B3B3BE-ECE0-5BDC-CCB3-92FAE2FA47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F5BBC4-8DFB-8F51-BEA2-FA2BE3C11A8C}"/>
              </a:ext>
            </a:extLst>
          </p:cNvPr>
          <p:cNvSpPr>
            <a:spLocks noGrp="1"/>
          </p:cNvSpPr>
          <p:nvPr>
            <p:ph type="sldNum" sz="quarter" idx="12"/>
          </p:nvPr>
        </p:nvSpPr>
        <p:spPr/>
        <p:txBody>
          <a:bodyPr/>
          <a:lstStyle/>
          <a:p>
            <a:fld id="{BBF94379-36F8-5C44-8D19-058CB846FBBE}" type="slidenum">
              <a:rPr lang="en-US" smtClean="0"/>
              <a:t>30</a:t>
            </a:fld>
            <a:endParaRPr lang="en-US"/>
          </a:p>
        </p:txBody>
      </p:sp>
      <p:pic>
        <p:nvPicPr>
          <p:cNvPr id="7" name="Picture 4" descr="1280px-Aqueduct_of_Segovia_08.jpg">
            <a:extLst>
              <a:ext uri="{FF2B5EF4-FFF2-40B4-BE49-F238E27FC236}">
                <a16:creationId xmlns:a16="http://schemas.microsoft.com/office/drawing/2014/main" id="{9F6E679B-6A8E-C3BD-737A-036B5B6C1E3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3978" y="263951"/>
            <a:ext cx="5289943" cy="3967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CL_commons_vaulted_ceiling.jpg">
            <a:extLst>
              <a:ext uri="{FF2B5EF4-FFF2-40B4-BE49-F238E27FC236}">
                <a16:creationId xmlns:a16="http://schemas.microsoft.com/office/drawing/2014/main" id="{7FBF88AE-479A-F535-6DDC-0194F4CCFC2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05492" y="2080708"/>
            <a:ext cx="6121007" cy="4078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5061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0F99D-0377-0C45-9FF6-F7F82A4D527E}"/>
              </a:ext>
            </a:extLst>
          </p:cNvPr>
          <p:cNvSpPr>
            <a:spLocks noGrp="1"/>
          </p:cNvSpPr>
          <p:nvPr>
            <p:ph type="title"/>
          </p:nvPr>
        </p:nvSpPr>
        <p:spPr/>
        <p:txBody>
          <a:bodyPr/>
          <a:lstStyle/>
          <a:p>
            <a:r>
              <a:rPr lang="en-US" dirty="0"/>
              <a:t>What actually happens</a:t>
            </a:r>
          </a:p>
        </p:txBody>
      </p:sp>
      <p:sp>
        <p:nvSpPr>
          <p:cNvPr id="3" name="Content Placeholder 2">
            <a:extLst>
              <a:ext uri="{FF2B5EF4-FFF2-40B4-BE49-F238E27FC236}">
                <a16:creationId xmlns:a16="http://schemas.microsoft.com/office/drawing/2014/main" id="{DFBB6B61-43A8-424C-BF5B-1F508CCC49C6}"/>
              </a:ext>
            </a:extLst>
          </p:cNvPr>
          <p:cNvSpPr>
            <a:spLocks noGrp="1"/>
          </p:cNvSpPr>
          <p:nvPr>
            <p:ph idx="1"/>
          </p:nvPr>
        </p:nvSpPr>
        <p:spPr/>
        <p:txBody>
          <a:bodyPr>
            <a:normAutofit fontScale="85000" lnSpcReduction="20000"/>
          </a:bodyPr>
          <a:lstStyle/>
          <a:p>
            <a:endParaRPr lang="en-US"/>
          </a:p>
        </p:txBody>
      </p:sp>
      <p:sp>
        <p:nvSpPr>
          <p:cNvPr id="4" name="Footer Placeholder 3">
            <a:extLst>
              <a:ext uri="{FF2B5EF4-FFF2-40B4-BE49-F238E27FC236}">
                <a16:creationId xmlns:a16="http://schemas.microsoft.com/office/drawing/2014/main" id="{B22ABD31-587A-FB4A-AC65-5D1DD9B02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CD316E1-BEDA-BC41-9C61-6E8FFC0FCCB0}"/>
              </a:ext>
            </a:extLst>
          </p:cNvPr>
          <p:cNvSpPr>
            <a:spLocks noGrp="1"/>
          </p:cNvSpPr>
          <p:nvPr>
            <p:ph type="sldNum" sz="quarter" idx="12"/>
          </p:nvPr>
        </p:nvSpPr>
        <p:spPr/>
        <p:txBody>
          <a:bodyPr/>
          <a:lstStyle/>
          <a:p>
            <a:fld id="{BBF94379-36F8-5C44-8D19-058CB846FBBE}" type="slidenum">
              <a:rPr lang="en-US" smtClean="0"/>
              <a:t>31</a:t>
            </a:fld>
            <a:endParaRPr lang="en-US"/>
          </a:p>
        </p:txBody>
      </p:sp>
      <p:grpSp>
        <p:nvGrpSpPr>
          <p:cNvPr id="6" name="Group 5">
            <a:extLst>
              <a:ext uri="{FF2B5EF4-FFF2-40B4-BE49-F238E27FC236}">
                <a16:creationId xmlns:a16="http://schemas.microsoft.com/office/drawing/2014/main" id="{7E9CB0E1-B486-A443-86AE-2BCEFFBCDFC2}"/>
              </a:ext>
            </a:extLst>
          </p:cNvPr>
          <p:cNvGrpSpPr/>
          <p:nvPr/>
        </p:nvGrpSpPr>
        <p:grpSpPr>
          <a:xfrm>
            <a:off x="2951019" y="2315615"/>
            <a:ext cx="3965170" cy="1522451"/>
            <a:chOff x="2951019" y="2315615"/>
            <a:chExt cx="3965170" cy="1522451"/>
          </a:xfrm>
        </p:grpSpPr>
        <p:sp>
          <p:nvSpPr>
            <p:cNvPr id="7" name="Freeform 6">
              <a:extLst>
                <a:ext uri="{FF2B5EF4-FFF2-40B4-BE49-F238E27FC236}">
                  <a16:creationId xmlns:a16="http://schemas.microsoft.com/office/drawing/2014/main" id="{AA52B845-6877-A545-90FA-4A99367A5967}"/>
                </a:ext>
              </a:extLst>
            </p:cNvPr>
            <p:cNvSpPr/>
            <p:nvPr/>
          </p:nvSpPr>
          <p:spPr>
            <a:xfrm>
              <a:off x="3028731" y="2315615"/>
              <a:ext cx="3809744" cy="1522451"/>
            </a:xfrm>
            <a:custGeom>
              <a:avLst/>
              <a:gdLst>
                <a:gd name="connsiteX0" fmla="*/ 1230284 w 3624349"/>
                <a:gd name="connsiteY0" fmla="*/ 91440 h 1313411"/>
                <a:gd name="connsiteX1" fmla="*/ 0 w 3624349"/>
                <a:gd name="connsiteY1" fmla="*/ 1155469 h 1313411"/>
                <a:gd name="connsiteX2" fmla="*/ 3624349 w 3624349"/>
                <a:gd name="connsiteY2" fmla="*/ 1313411 h 1313411"/>
                <a:gd name="connsiteX3" fmla="*/ 2219499 w 3624349"/>
                <a:gd name="connsiteY3" fmla="*/ 0 h 1313411"/>
                <a:gd name="connsiteX4" fmla="*/ 1230284 w 3624349"/>
                <a:gd name="connsiteY4" fmla="*/ 91440 h 1313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4349" h="1313411">
                  <a:moveTo>
                    <a:pt x="1230284" y="91440"/>
                  </a:moveTo>
                  <a:lnTo>
                    <a:pt x="0" y="1155469"/>
                  </a:lnTo>
                  <a:lnTo>
                    <a:pt x="3624349" y="1313411"/>
                  </a:lnTo>
                  <a:lnTo>
                    <a:pt x="2219499" y="0"/>
                  </a:lnTo>
                  <a:lnTo>
                    <a:pt x="1230284" y="91440"/>
                  </a:lnTo>
                  <a:close/>
                </a:path>
              </a:pathLst>
            </a:custGeom>
            <a:solidFill>
              <a:srgbClr val="FF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1C2BBD9-83DA-1C4E-BC33-08ED167B3107}"/>
                </a:ext>
              </a:extLst>
            </p:cNvPr>
            <p:cNvSpPr txBox="1"/>
            <p:nvPr/>
          </p:nvSpPr>
          <p:spPr>
            <a:xfrm>
              <a:off x="2951019" y="2824874"/>
              <a:ext cx="3965170" cy="861774"/>
            </a:xfrm>
            <a:prstGeom prst="rect">
              <a:avLst/>
            </a:prstGeom>
            <a:noFill/>
          </p:spPr>
          <p:txBody>
            <a:bodyPr wrap="square" rtlCol="0">
              <a:spAutoFit/>
            </a:bodyPr>
            <a:lstStyle/>
            <a:p>
              <a:pPr algn="ctr"/>
              <a:r>
                <a:rPr lang="en-US" dirty="0" err="1">
                  <a:latin typeface="Times New Roman" panose="02020603050405020304" pitchFamily="18" charset="0"/>
                  <a:cs typeface="Times New Roman" panose="02020603050405020304" pitchFamily="18" charset="0"/>
                </a:rPr>
                <a:t>Haüy’s</a:t>
              </a:r>
              <a:r>
                <a:rPr lang="en-US" dirty="0">
                  <a:latin typeface="Times New Roman" panose="02020603050405020304" pitchFamily="18" charset="0"/>
                  <a:cs typeface="Times New Roman" panose="02020603050405020304" pitchFamily="18" charset="0"/>
                </a:rPr>
                <a:t> principle: </a:t>
              </a:r>
              <a:r>
                <a:rPr lang="en-US" sz="1600" dirty="0">
                  <a:latin typeface="Times New Roman" panose="02020603050405020304" pitchFamily="18" charset="0"/>
                  <a:cs typeface="Times New Roman" panose="02020603050405020304" pitchFamily="18" charset="0"/>
                </a:rPr>
                <a:t>generally, all samples of a pure crystalline substance belong to the same crystallographic family.</a:t>
              </a:r>
              <a:endParaRPr lang="en-US" dirty="0">
                <a:latin typeface="Times New Roman" panose="02020603050405020304" pitchFamily="18" charset="0"/>
                <a:cs typeface="Times New Roman" panose="02020603050405020304" pitchFamily="18" charset="0"/>
              </a:endParaRPr>
            </a:p>
          </p:txBody>
        </p:sp>
      </p:grpSp>
      <p:grpSp>
        <p:nvGrpSpPr>
          <p:cNvPr id="9" name="Group 8">
            <a:extLst>
              <a:ext uri="{FF2B5EF4-FFF2-40B4-BE49-F238E27FC236}">
                <a16:creationId xmlns:a16="http://schemas.microsoft.com/office/drawing/2014/main" id="{85388C76-5202-1947-8458-D646FDA55740}"/>
              </a:ext>
            </a:extLst>
          </p:cNvPr>
          <p:cNvGrpSpPr/>
          <p:nvPr/>
        </p:nvGrpSpPr>
        <p:grpSpPr>
          <a:xfrm>
            <a:off x="340937" y="1244910"/>
            <a:ext cx="8028558" cy="1518314"/>
            <a:chOff x="340937" y="1244910"/>
            <a:chExt cx="8028558" cy="1518314"/>
          </a:xfrm>
        </p:grpSpPr>
        <p:sp>
          <p:nvSpPr>
            <p:cNvPr id="10" name="Freeform 9">
              <a:extLst>
                <a:ext uri="{FF2B5EF4-FFF2-40B4-BE49-F238E27FC236}">
                  <a16:creationId xmlns:a16="http://schemas.microsoft.com/office/drawing/2014/main" id="{2913914C-E96B-E54F-905C-AB49A23EEED8}"/>
                </a:ext>
              </a:extLst>
            </p:cNvPr>
            <p:cNvSpPr/>
            <p:nvPr/>
          </p:nvSpPr>
          <p:spPr>
            <a:xfrm>
              <a:off x="881149" y="1244910"/>
              <a:ext cx="2997476" cy="1518313"/>
            </a:xfrm>
            <a:custGeom>
              <a:avLst/>
              <a:gdLst>
                <a:gd name="connsiteX0" fmla="*/ 24938 w 2310938"/>
                <a:gd name="connsiteY0" fmla="*/ 0 h 1404851"/>
                <a:gd name="connsiteX1" fmla="*/ 24938 w 2310938"/>
                <a:gd name="connsiteY1" fmla="*/ 0 h 1404851"/>
                <a:gd name="connsiteX2" fmla="*/ 2310938 w 2310938"/>
                <a:gd name="connsiteY2" fmla="*/ 182880 h 1404851"/>
                <a:gd name="connsiteX3" fmla="*/ 2053243 w 2310938"/>
                <a:gd name="connsiteY3" fmla="*/ 1404851 h 1404851"/>
                <a:gd name="connsiteX4" fmla="*/ 0 w 2310938"/>
                <a:gd name="connsiteY4" fmla="*/ 1213658 h 1404851"/>
                <a:gd name="connsiteX5" fmla="*/ 24938 w 2310938"/>
                <a:gd name="connsiteY5" fmla="*/ 0 h 140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0938" h="1404851">
                  <a:moveTo>
                    <a:pt x="24938" y="0"/>
                  </a:moveTo>
                  <a:lnTo>
                    <a:pt x="24938" y="0"/>
                  </a:lnTo>
                  <a:lnTo>
                    <a:pt x="2310938" y="182880"/>
                  </a:lnTo>
                  <a:lnTo>
                    <a:pt x="2053243" y="1404851"/>
                  </a:lnTo>
                  <a:lnTo>
                    <a:pt x="0" y="1213658"/>
                  </a:lnTo>
                  <a:lnTo>
                    <a:pt x="24938"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F02EDCEE-2C62-DB4E-895C-A37A24EDDE14}"/>
                </a:ext>
              </a:extLst>
            </p:cNvPr>
            <p:cNvSpPr/>
            <p:nvPr/>
          </p:nvSpPr>
          <p:spPr>
            <a:xfrm flipH="1">
              <a:off x="5812019" y="1358373"/>
              <a:ext cx="2557476" cy="1404851"/>
            </a:xfrm>
            <a:custGeom>
              <a:avLst/>
              <a:gdLst>
                <a:gd name="connsiteX0" fmla="*/ 24938 w 2310938"/>
                <a:gd name="connsiteY0" fmla="*/ 0 h 1404851"/>
                <a:gd name="connsiteX1" fmla="*/ 24938 w 2310938"/>
                <a:gd name="connsiteY1" fmla="*/ 0 h 1404851"/>
                <a:gd name="connsiteX2" fmla="*/ 2310938 w 2310938"/>
                <a:gd name="connsiteY2" fmla="*/ 182880 h 1404851"/>
                <a:gd name="connsiteX3" fmla="*/ 2053243 w 2310938"/>
                <a:gd name="connsiteY3" fmla="*/ 1404851 h 1404851"/>
                <a:gd name="connsiteX4" fmla="*/ 0 w 2310938"/>
                <a:gd name="connsiteY4" fmla="*/ 1213658 h 1404851"/>
                <a:gd name="connsiteX5" fmla="*/ 24938 w 2310938"/>
                <a:gd name="connsiteY5" fmla="*/ 0 h 140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0938" h="1404851">
                  <a:moveTo>
                    <a:pt x="24938" y="0"/>
                  </a:moveTo>
                  <a:lnTo>
                    <a:pt x="24938" y="0"/>
                  </a:lnTo>
                  <a:lnTo>
                    <a:pt x="2310938" y="182880"/>
                  </a:lnTo>
                  <a:lnTo>
                    <a:pt x="2053243" y="1404851"/>
                  </a:lnTo>
                  <a:lnTo>
                    <a:pt x="0" y="1213658"/>
                  </a:lnTo>
                  <a:lnTo>
                    <a:pt x="24938"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B12FAB4-00FA-C94E-8F42-2990080DE5A2}"/>
                </a:ext>
              </a:extLst>
            </p:cNvPr>
            <p:cNvSpPr txBox="1"/>
            <p:nvPr/>
          </p:nvSpPr>
          <p:spPr>
            <a:xfrm>
              <a:off x="1533148" y="1485268"/>
              <a:ext cx="2161309" cy="1200329"/>
            </a:xfrm>
            <a:prstGeom prst="rect">
              <a:avLst/>
            </a:prstGeom>
            <a:noFill/>
          </p:spPr>
          <p:txBody>
            <a:bodyPr wrap="square" rtlCol="0">
              <a:spAutoFit/>
            </a:bodyPr>
            <a:lstStyle/>
            <a:p>
              <a:pPr algn="r"/>
              <a:r>
                <a:rPr lang="en-US" dirty="0">
                  <a:latin typeface="Times New Roman" panose="02020603050405020304" pitchFamily="18" charset="0"/>
                  <a:cs typeface="Times New Roman" panose="02020603050405020304" pitchFamily="18" charset="0"/>
                </a:rPr>
                <a:t>This sample of radium chloride is </a:t>
              </a:r>
              <a:r>
                <a:rPr lang="en-US" dirty="0" err="1">
                  <a:latin typeface="Times New Roman" panose="02020603050405020304" pitchFamily="18" charset="0"/>
                  <a:cs typeface="Times New Roman" panose="02020603050405020304" pitchFamily="18" charset="0"/>
                </a:rPr>
                <a:t>crystallographically</a:t>
              </a:r>
              <a:r>
                <a:rPr lang="en-US" dirty="0">
                  <a:latin typeface="Times New Roman" panose="02020603050405020304" pitchFamily="18" charset="0"/>
                  <a:cs typeface="Times New Roman" panose="02020603050405020304" pitchFamily="18" charset="0"/>
                </a:rPr>
                <a:t> monoclinic.</a:t>
              </a:r>
            </a:p>
          </p:txBody>
        </p:sp>
        <p:sp>
          <p:nvSpPr>
            <p:cNvPr id="13" name="TextBox 12">
              <a:extLst>
                <a:ext uri="{FF2B5EF4-FFF2-40B4-BE49-F238E27FC236}">
                  <a16:creationId xmlns:a16="http://schemas.microsoft.com/office/drawing/2014/main" id="{014DA537-7A9C-5E4F-B416-D4F75FE943CF}"/>
                </a:ext>
              </a:extLst>
            </p:cNvPr>
            <p:cNvSpPr txBox="1"/>
            <p:nvPr/>
          </p:nvSpPr>
          <p:spPr>
            <a:xfrm>
              <a:off x="6010103" y="1501245"/>
              <a:ext cx="2161309" cy="1200329"/>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All samples of radium chloride are </a:t>
              </a:r>
              <a:r>
                <a:rPr lang="en-US" dirty="0" err="1">
                  <a:latin typeface="Times New Roman" panose="02020603050405020304" pitchFamily="18" charset="0"/>
                  <a:cs typeface="Times New Roman" panose="02020603050405020304" pitchFamily="18" charset="0"/>
                </a:rPr>
                <a:t>crystallographically</a:t>
              </a:r>
              <a:r>
                <a:rPr lang="en-US" dirty="0">
                  <a:latin typeface="Times New Roman" panose="02020603050405020304" pitchFamily="18" charset="0"/>
                  <a:cs typeface="Times New Roman" panose="02020603050405020304" pitchFamily="18" charset="0"/>
                </a:rPr>
                <a:t> monoclinic.</a:t>
              </a:r>
            </a:p>
          </p:txBody>
        </p:sp>
        <p:sp>
          <p:nvSpPr>
            <p:cNvPr id="14" name="Right Arrow 13">
              <a:extLst>
                <a:ext uri="{FF2B5EF4-FFF2-40B4-BE49-F238E27FC236}">
                  <a16:creationId xmlns:a16="http://schemas.microsoft.com/office/drawing/2014/main" id="{738FAEC2-170B-5448-AC6E-934A971E5A75}"/>
                </a:ext>
              </a:extLst>
            </p:cNvPr>
            <p:cNvSpPr/>
            <p:nvPr/>
          </p:nvSpPr>
          <p:spPr>
            <a:xfrm>
              <a:off x="4114800" y="1897747"/>
              <a:ext cx="1554480" cy="482139"/>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Content Placeholder 21" descr="A person with curly hair&#10;&#10;Description automatically generated with low confidence">
              <a:extLst>
                <a:ext uri="{FF2B5EF4-FFF2-40B4-BE49-F238E27FC236}">
                  <a16:creationId xmlns:a16="http://schemas.microsoft.com/office/drawing/2014/main" id="{26C06FE1-AEDC-B24D-A3DC-903BE6135DF7}"/>
                </a:ext>
              </a:extLst>
            </p:cNvPr>
            <p:cNvPicPr>
              <a:picLocks noChangeAspect="1"/>
            </p:cNvPicPr>
            <p:nvPr/>
          </p:nvPicPr>
          <p:blipFill>
            <a:blip r:embed="rId2"/>
            <a:stretch>
              <a:fillRect/>
            </a:stretch>
          </p:blipFill>
          <p:spPr>
            <a:xfrm>
              <a:off x="340937" y="1325362"/>
              <a:ext cx="1208383" cy="1200329"/>
            </a:xfrm>
            <a:prstGeom prst="rect">
              <a:avLst/>
            </a:prstGeom>
          </p:spPr>
        </p:pic>
      </p:grpSp>
      <p:grpSp>
        <p:nvGrpSpPr>
          <p:cNvPr id="19" name="Group 81">
            <a:extLst>
              <a:ext uri="{FF2B5EF4-FFF2-40B4-BE49-F238E27FC236}">
                <a16:creationId xmlns:a16="http://schemas.microsoft.com/office/drawing/2014/main" id="{E9510620-7ED3-F744-8845-25123E8C73B6}"/>
              </a:ext>
            </a:extLst>
          </p:cNvPr>
          <p:cNvGrpSpPr>
            <a:grpSpLocks/>
          </p:cNvGrpSpPr>
          <p:nvPr/>
        </p:nvGrpSpPr>
        <p:grpSpPr bwMode="auto">
          <a:xfrm>
            <a:off x="926251" y="3458535"/>
            <a:ext cx="7981949" cy="2441575"/>
            <a:chOff x="308841" y="3784170"/>
            <a:chExt cx="7982525" cy="2441334"/>
          </a:xfrm>
        </p:grpSpPr>
        <p:sp>
          <p:nvSpPr>
            <p:cNvPr id="20" name="Freeform 19">
              <a:extLst>
                <a:ext uri="{FF2B5EF4-FFF2-40B4-BE49-F238E27FC236}">
                  <a16:creationId xmlns:a16="http://schemas.microsoft.com/office/drawing/2014/main" id="{CFEA6C88-2752-1D4C-BAEC-8DEC484163E7}"/>
                </a:ext>
              </a:extLst>
            </p:cNvPr>
            <p:cNvSpPr/>
            <p:nvPr/>
          </p:nvSpPr>
          <p:spPr>
            <a:xfrm flipV="1">
              <a:off x="6129036" y="4825466"/>
              <a:ext cx="1581264" cy="844612"/>
            </a:xfrm>
            <a:custGeom>
              <a:avLst/>
              <a:gdLst>
                <a:gd name="connsiteX0" fmla="*/ 0 w 1321790"/>
                <a:gd name="connsiteY0" fmla="*/ 0 h 531339"/>
                <a:gd name="connsiteX1" fmla="*/ 0 w 1321790"/>
                <a:gd name="connsiteY1" fmla="*/ 0 h 531339"/>
                <a:gd name="connsiteX2" fmla="*/ 1321790 w 1321790"/>
                <a:gd name="connsiteY2" fmla="*/ 38878 h 531339"/>
                <a:gd name="connsiteX3" fmla="*/ 1263476 w 1321790"/>
                <a:gd name="connsiteY3" fmla="*/ 531339 h 531339"/>
                <a:gd name="connsiteX4" fmla="*/ 77752 w 1321790"/>
                <a:gd name="connsiteY4" fmla="*/ 473021 h 531339"/>
                <a:gd name="connsiteX5" fmla="*/ 0 w 1321790"/>
                <a:gd name="connsiteY5" fmla="*/ 0 h 531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1790" h="531339">
                  <a:moveTo>
                    <a:pt x="0" y="0"/>
                  </a:moveTo>
                  <a:lnTo>
                    <a:pt x="0" y="0"/>
                  </a:lnTo>
                  <a:lnTo>
                    <a:pt x="1321790" y="38878"/>
                  </a:lnTo>
                  <a:lnTo>
                    <a:pt x="1263476" y="531339"/>
                  </a:lnTo>
                  <a:lnTo>
                    <a:pt x="77752" y="473021"/>
                  </a:lnTo>
                  <a:lnTo>
                    <a:pt x="0" y="0"/>
                  </a:lnTo>
                  <a:close/>
                </a:path>
              </a:pathLst>
            </a:cu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Freeform 20">
              <a:extLst>
                <a:ext uri="{FF2B5EF4-FFF2-40B4-BE49-F238E27FC236}">
                  <a16:creationId xmlns:a16="http://schemas.microsoft.com/office/drawing/2014/main" id="{DE01CE97-881A-FE42-8BCB-C7A71AF1570A}"/>
                </a:ext>
              </a:extLst>
            </p:cNvPr>
            <p:cNvSpPr/>
            <p:nvPr/>
          </p:nvSpPr>
          <p:spPr>
            <a:xfrm>
              <a:off x="3576152" y="5000075"/>
              <a:ext cx="1581264" cy="531761"/>
            </a:xfrm>
            <a:custGeom>
              <a:avLst/>
              <a:gdLst>
                <a:gd name="connsiteX0" fmla="*/ 0 w 1321790"/>
                <a:gd name="connsiteY0" fmla="*/ 0 h 531339"/>
                <a:gd name="connsiteX1" fmla="*/ 0 w 1321790"/>
                <a:gd name="connsiteY1" fmla="*/ 0 h 531339"/>
                <a:gd name="connsiteX2" fmla="*/ 1321790 w 1321790"/>
                <a:gd name="connsiteY2" fmla="*/ 38878 h 531339"/>
                <a:gd name="connsiteX3" fmla="*/ 1263476 w 1321790"/>
                <a:gd name="connsiteY3" fmla="*/ 531339 h 531339"/>
                <a:gd name="connsiteX4" fmla="*/ 77752 w 1321790"/>
                <a:gd name="connsiteY4" fmla="*/ 473021 h 531339"/>
                <a:gd name="connsiteX5" fmla="*/ 0 w 1321790"/>
                <a:gd name="connsiteY5" fmla="*/ 0 h 531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1790" h="531339">
                  <a:moveTo>
                    <a:pt x="0" y="0"/>
                  </a:moveTo>
                  <a:lnTo>
                    <a:pt x="0" y="0"/>
                  </a:lnTo>
                  <a:lnTo>
                    <a:pt x="1321790" y="38878"/>
                  </a:lnTo>
                  <a:lnTo>
                    <a:pt x="1263476" y="531339"/>
                  </a:lnTo>
                  <a:lnTo>
                    <a:pt x="77752" y="473021"/>
                  </a:lnTo>
                  <a:lnTo>
                    <a:pt x="0" y="0"/>
                  </a:lnTo>
                  <a:close/>
                </a:path>
              </a:pathLst>
            </a:cu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 name="Freeform 21">
              <a:extLst>
                <a:ext uri="{FF2B5EF4-FFF2-40B4-BE49-F238E27FC236}">
                  <a16:creationId xmlns:a16="http://schemas.microsoft.com/office/drawing/2014/main" id="{8C441366-0DD0-FE41-BD25-5B3758C2C49E}"/>
                </a:ext>
              </a:extLst>
            </p:cNvPr>
            <p:cNvSpPr/>
            <p:nvPr/>
          </p:nvSpPr>
          <p:spPr>
            <a:xfrm>
              <a:off x="829579" y="4800070"/>
              <a:ext cx="1665407" cy="531761"/>
            </a:xfrm>
            <a:custGeom>
              <a:avLst/>
              <a:gdLst>
                <a:gd name="connsiteX0" fmla="*/ 0 w 1321790"/>
                <a:gd name="connsiteY0" fmla="*/ 0 h 531339"/>
                <a:gd name="connsiteX1" fmla="*/ 0 w 1321790"/>
                <a:gd name="connsiteY1" fmla="*/ 0 h 531339"/>
                <a:gd name="connsiteX2" fmla="*/ 1321790 w 1321790"/>
                <a:gd name="connsiteY2" fmla="*/ 38878 h 531339"/>
                <a:gd name="connsiteX3" fmla="*/ 1263476 w 1321790"/>
                <a:gd name="connsiteY3" fmla="*/ 531339 h 531339"/>
                <a:gd name="connsiteX4" fmla="*/ 77752 w 1321790"/>
                <a:gd name="connsiteY4" fmla="*/ 473021 h 531339"/>
                <a:gd name="connsiteX5" fmla="*/ 0 w 1321790"/>
                <a:gd name="connsiteY5" fmla="*/ 0 h 531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1790" h="531339">
                  <a:moveTo>
                    <a:pt x="0" y="0"/>
                  </a:moveTo>
                  <a:lnTo>
                    <a:pt x="0" y="0"/>
                  </a:lnTo>
                  <a:lnTo>
                    <a:pt x="1321790" y="38878"/>
                  </a:lnTo>
                  <a:lnTo>
                    <a:pt x="1263476" y="531339"/>
                  </a:lnTo>
                  <a:lnTo>
                    <a:pt x="77752" y="473021"/>
                  </a:lnTo>
                  <a:lnTo>
                    <a:pt x="0" y="0"/>
                  </a:lnTo>
                  <a:close/>
                </a:path>
              </a:pathLst>
            </a:cu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 name="TextBox 52">
              <a:extLst>
                <a:ext uri="{FF2B5EF4-FFF2-40B4-BE49-F238E27FC236}">
                  <a16:creationId xmlns:a16="http://schemas.microsoft.com/office/drawing/2014/main" id="{A075D646-E106-2945-9BED-3FC58E98E08C}"/>
                </a:ext>
              </a:extLst>
            </p:cNvPr>
            <p:cNvSpPr txBox="1">
              <a:spLocks noChangeArrowheads="1"/>
            </p:cNvSpPr>
            <p:nvPr/>
          </p:nvSpPr>
          <p:spPr bwMode="auto">
            <a:xfrm>
              <a:off x="680333" y="4756134"/>
              <a:ext cx="205395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a:latin typeface="Times" pitchFamily="2" charset="0"/>
                </a:rPr>
                <a:t>Lavoisier’s system of elements.</a:t>
              </a:r>
            </a:p>
          </p:txBody>
        </p:sp>
        <p:sp>
          <p:nvSpPr>
            <p:cNvPr id="24" name="TextBox 53">
              <a:extLst>
                <a:ext uri="{FF2B5EF4-FFF2-40B4-BE49-F238E27FC236}">
                  <a16:creationId xmlns:a16="http://schemas.microsoft.com/office/drawing/2014/main" id="{2540BFCB-5D28-2A44-90BD-E813D3349AFE}"/>
                </a:ext>
              </a:extLst>
            </p:cNvPr>
            <p:cNvSpPr txBox="1">
              <a:spLocks noChangeArrowheads="1"/>
            </p:cNvSpPr>
            <p:nvPr/>
          </p:nvSpPr>
          <p:spPr bwMode="auto">
            <a:xfrm>
              <a:off x="3455977" y="4968429"/>
              <a:ext cx="1723510" cy="65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a:latin typeface="Times" pitchFamily="2" charset="0"/>
                </a:rPr>
                <a:t>Dalton’s atomic theory.</a:t>
              </a:r>
            </a:p>
          </p:txBody>
        </p:sp>
        <p:sp>
          <p:nvSpPr>
            <p:cNvPr id="25" name="TextBox 54">
              <a:extLst>
                <a:ext uri="{FF2B5EF4-FFF2-40B4-BE49-F238E27FC236}">
                  <a16:creationId xmlns:a16="http://schemas.microsoft.com/office/drawing/2014/main" id="{8AB29BD2-41D0-2B4B-92D3-56F210D270A0}"/>
                </a:ext>
              </a:extLst>
            </p:cNvPr>
            <p:cNvSpPr txBox="1">
              <a:spLocks noChangeArrowheads="1"/>
            </p:cNvSpPr>
            <p:nvPr/>
          </p:nvSpPr>
          <p:spPr bwMode="auto">
            <a:xfrm>
              <a:off x="5968523" y="4810293"/>
              <a:ext cx="1937329" cy="92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dirty="0">
                  <a:latin typeface="Times" pitchFamily="2" charset="0"/>
                </a:rPr>
                <a:t>Geometry of packing solids, group theory.</a:t>
              </a:r>
            </a:p>
          </p:txBody>
        </p:sp>
        <p:sp>
          <p:nvSpPr>
            <p:cNvPr id="26" name="Up Arrow 25">
              <a:extLst>
                <a:ext uri="{FF2B5EF4-FFF2-40B4-BE49-F238E27FC236}">
                  <a16:creationId xmlns:a16="http://schemas.microsoft.com/office/drawing/2014/main" id="{9CE03BF8-29BC-9949-A795-E8788D22384A}"/>
                </a:ext>
              </a:extLst>
            </p:cNvPr>
            <p:cNvSpPr/>
            <p:nvPr/>
          </p:nvSpPr>
          <p:spPr>
            <a:xfrm rot="2309899">
              <a:off x="2082206" y="4184181"/>
              <a:ext cx="315936" cy="434932"/>
            </a:xfrm>
            <a:prstGeom prst="upArrow">
              <a:avLst>
                <a:gd name="adj1" fmla="val 50000"/>
                <a:gd name="adj2" fmla="val 50000"/>
              </a:avLst>
            </a:pr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 name="Up Arrow 26">
              <a:extLst>
                <a:ext uri="{FF2B5EF4-FFF2-40B4-BE49-F238E27FC236}">
                  <a16:creationId xmlns:a16="http://schemas.microsoft.com/office/drawing/2014/main" id="{332D11D2-26A5-344C-BCDB-A640E2D751A4}"/>
                </a:ext>
              </a:extLst>
            </p:cNvPr>
            <p:cNvSpPr/>
            <p:nvPr/>
          </p:nvSpPr>
          <p:spPr>
            <a:xfrm>
              <a:off x="3831757" y="4339740"/>
              <a:ext cx="314348" cy="434932"/>
            </a:xfrm>
            <a:prstGeom prst="upArrow">
              <a:avLst>
                <a:gd name="adj1" fmla="val 50000"/>
                <a:gd name="adj2" fmla="val 50000"/>
              </a:avLst>
            </a:pr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 name="Up Arrow 27">
              <a:extLst>
                <a:ext uri="{FF2B5EF4-FFF2-40B4-BE49-F238E27FC236}">
                  <a16:creationId xmlns:a16="http://schemas.microsoft.com/office/drawing/2014/main" id="{777B8FE3-74C7-E749-925A-A5B00D2C1AB0}"/>
                </a:ext>
              </a:extLst>
            </p:cNvPr>
            <p:cNvSpPr/>
            <p:nvPr/>
          </p:nvSpPr>
          <p:spPr>
            <a:xfrm rot="19725877">
              <a:off x="6176664" y="4165132"/>
              <a:ext cx="315935" cy="433345"/>
            </a:xfrm>
            <a:prstGeom prst="upArrow">
              <a:avLst>
                <a:gd name="adj1" fmla="val 50000"/>
                <a:gd name="adj2" fmla="val 50000"/>
              </a:avLst>
            </a:pr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 name="Up Arrow 28">
              <a:extLst>
                <a:ext uri="{FF2B5EF4-FFF2-40B4-BE49-F238E27FC236}">
                  <a16:creationId xmlns:a16="http://schemas.microsoft.com/office/drawing/2014/main" id="{1F54AC3A-4FF5-1C4B-A145-B3F330C20A21}"/>
                </a:ext>
              </a:extLst>
            </p:cNvPr>
            <p:cNvSpPr/>
            <p:nvPr/>
          </p:nvSpPr>
          <p:spPr>
            <a:xfrm rot="1487577">
              <a:off x="993102" y="5577868"/>
              <a:ext cx="315936" cy="433345"/>
            </a:xfrm>
            <a:prstGeom prst="upArrow">
              <a:avLst>
                <a:gd name="adj1" fmla="val 50000"/>
                <a:gd name="adj2" fmla="val 50000"/>
              </a:avLst>
            </a:pr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 name="Up Arrow 29">
              <a:extLst>
                <a:ext uri="{FF2B5EF4-FFF2-40B4-BE49-F238E27FC236}">
                  <a16:creationId xmlns:a16="http://schemas.microsoft.com/office/drawing/2014/main" id="{70A8BFA5-04EB-8F47-AFE6-738AE1204D7E}"/>
                </a:ext>
              </a:extLst>
            </p:cNvPr>
            <p:cNvSpPr/>
            <p:nvPr/>
          </p:nvSpPr>
          <p:spPr>
            <a:xfrm rot="20733546">
              <a:off x="1810724" y="5596916"/>
              <a:ext cx="314348" cy="434932"/>
            </a:xfrm>
            <a:prstGeom prst="upArrow">
              <a:avLst>
                <a:gd name="adj1" fmla="val 50000"/>
                <a:gd name="adj2" fmla="val 50000"/>
              </a:avLst>
            </a:pr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 name="Up Arrow 30">
              <a:extLst>
                <a:ext uri="{FF2B5EF4-FFF2-40B4-BE49-F238E27FC236}">
                  <a16:creationId xmlns:a16="http://schemas.microsoft.com/office/drawing/2014/main" id="{28C02161-694B-8E4F-9D34-FC31E83FAA38}"/>
                </a:ext>
              </a:extLst>
            </p:cNvPr>
            <p:cNvSpPr/>
            <p:nvPr/>
          </p:nvSpPr>
          <p:spPr>
            <a:xfrm rot="1487577">
              <a:off x="3669821" y="5771524"/>
              <a:ext cx="314348" cy="434932"/>
            </a:xfrm>
            <a:prstGeom prst="upArrow">
              <a:avLst>
                <a:gd name="adj1" fmla="val 50000"/>
                <a:gd name="adj2" fmla="val 50000"/>
              </a:avLst>
            </a:pr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 name="Up Arrow 31">
              <a:extLst>
                <a:ext uri="{FF2B5EF4-FFF2-40B4-BE49-F238E27FC236}">
                  <a16:creationId xmlns:a16="http://schemas.microsoft.com/office/drawing/2014/main" id="{CBAA21FB-25BA-AD41-A95D-34FDD2256721}"/>
                </a:ext>
              </a:extLst>
            </p:cNvPr>
            <p:cNvSpPr/>
            <p:nvPr/>
          </p:nvSpPr>
          <p:spPr>
            <a:xfrm rot="20733546">
              <a:off x="4485854" y="5790572"/>
              <a:ext cx="315936" cy="434932"/>
            </a:xfrm>
            <a:prstGeom prst="upArrow">
              <a:avLst>
                <a:gd name="adj1" fmla="val 50000"/>
                <a:gd name="adj2" fmla="val 50000"/>
              </a:avLst>
            </a:pr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 name="Up Arrow 32">
              <a:extLst>
                <a:ext uri="{FF2B5EF4-FFF2-40B4-BE49-F238E27FC236}">
                  <a16:creationId xmlns:a16="http://schemas.microsoft.com/office/drawing/2014/main" id="{5A3C4CAD-409F-2542-944E-EBB759C3D9A3}"/>
                </a:ext>
              </a:extLst>
            </p:cNvPr>
            <p:cNvSpPr/>
            <p:nvPr/>
          </p:nvSpPr>
          <p:spPr>
            <a:xfrm rot="1487577">
              <a:off x="6332065" y="5759379"/>
              <a:ext cx="315936" cy="434932"/>
            </a:xfrm>
            <a:prstGeom prst="upArrow">
              <a:avLst>
                <a:gd name="adj1" fmla="val 50000"/>
                <a:gd name="adj2" fmla="val 50000"/>
              </a:avLst>
            </a:pr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 name="Up Arrow 33">
              <a:extLst>
                <a:ext uri="{FF2B5EF4-FFF2-40B4-BE49-F238E27FC236}">
                  <a16:creationId xmlns:a16="http://schemas.microsoft.com/office/drawing/2014/main" id="{7564EBB8-5949-164D-BC9F-B844491B7764}"/>
                </a:ext>
              </a:extLst>
            </p:cNvPr>
            <p:cNvSpPr/>
            <p:nvPr/>
          </p:nvSpPr>
          <p:spPr>
            <a:xfrm rot="20733546">
              <a:off x="7212564" y="5752294"/>
              <a:ext cx="314348" cy="434932"/>
            </a:xfrm>
            <a:prstGeom prst="upArrow">
              <a:avLst>
                <a:gd name="adj1" fmla="val 50000"/>
                <a:gd name="adj2" fmla="val 50000"/>
              </a:avLst>
            </a:pr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 name="Up Arrow 34">
              <a:extLst>
                <a:ext uri="{FF2B5EF4-FFF2-40B4-BE49-F238E27FC236}">
                  <a16:creationId xmlns:a16="http://schemas.microsoft.com/office/drawing/2014/main" id="{AF8FEA62-8CA4-A648-B983-0D77F6C8E024}"/>
                </a:ext>
              </a:extLst>
            </p:cNvPr>
            <p:cNvSpPr/>
            <p:nvPr/>
          </p:nvSpPr>
          <p:spPr>
            <a:xfrm rot="16621987">
              <a:off x="2745856" y="4722253"/>
              <a:ext cx="315882" cy="433418"/>
            </a:xfrm>
            <a:prstGeom prst="upArrow">
              <a:avLst>
                <a:gd name="adj1" fmla="val 50000"/>
                <a:gd name="adj2" fmla="val 50000"/>
              </a:avLst>
            </a:pr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 name="Up Arrow 35">
              <a:extLst>
                <a:ext uri="{FF2B5EF4-FFF2-40B4-BE49-F238E27FC236}">
                  <a16:creationId xmlns:a16="http://schemas.microsoft.com/office/drawing/2014/main" id="{C895C94B-2810-B547-86CD-BF7698B39F00}"/>
                </a:ext>
              </a:extLst>
            </p:cNvPr>
            <p:cNvSpPr/>
            <p:nvPr/>
          </p:nvSpPr>
          <p:spPr>
            <a:xfrm rot="5400000">
              <a:off x="2763320" y="5092104"/>
              <a:ext cx="315881" cy="433419"/>
            </a:xfrm>
            <a:prstGeom prst="upArrow">
              <a:avLst>
                <a:gd name="adj1" fmla="val 50000"/>
                <a:gd name="adj2" fmla="val 50000"/>
              </a:avLst>
            </a:pr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 name="Up Arrow 36">
              <a:extLst>
                <a:ext uri="{FF2B5EF4-FFF2-40B4-BE49-F238E27FC236}">
                  <a16:creationId xmlns:a16="http://schemas.microsoft.com/office/drawing/2014/main" id="{317ACA4D-D8EA-E645-998B-0523A221AE54}"/>
                </a:ext>
              </a:extLst>
            </p:cNvPr>
            <p:cNvSpPr/>
            <p:nvPr/>
          </p:nvSpPr>
          <p:spPr>
            <a:xfrm rot="15708503">
              <a:off x="5451151" y="4696856"/>
              <a:ext cx="315882" cy="433418"/>
            </a:xfrm>
            <a:prstGeom prst="upArrow">
              <a:avLst>
                <a:gd name="adj1" fmla="val 50000"/>
                <a:gd name="adj2" fmla="val 50000"/>
              </a:avLst>
            </a:pr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 name="Up Arrow 37">
              <a:extLst>
                <a:ext uri="{FF2B5EF4-FFF2-40B4-BE49-F238E27FC236}">
                  <a16:creationId xmlns:a16="http://schemas.microsoft.com/office/drawing/2014/main" id="{26466B0E-67D8-7244-A617-942EF4FB9F6C}"/>
                </a:ext>
              </a:extLst>
            </p:cNvPr>
            <p:cNvSpPr/>
            <p:nvPr/>
          </p:nvSpPr>
          <p:spPr>
            <a:xfrm rot="4486516">
              <a:off x="5616263" y="5065119"/>
              <a:ext cx="314294" cy="435006"/>
            </a:xfrm>
            <a:prstGeom prst="upArrow">
              <a:avLst>
                <a:gd name="adj1" fmla="val 50000"/>
                <a:gd name="adj2" fmla="val 50000"/>
              </a:avLst>
            </a:pr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9" name="Picture 74" descr="Lavoisier.jpeg">
              <a:extLst>
                <a:ext uri="{FF2B5EF4-FFF2-40B4-BE49-F238E27FC236}">
                  <a16:creationId xmlns:a16="http://schemas.microsoft.com/office/drawing/2014/main" id="{0F8E8FF0-F7D7-B942-9AB2-8A46527D88B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9359" y="3784170"/>
              <a:ext cx="616877" cy="995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75" descr="Dalton.jpeg">
              <a:extLst>
                <a:ext uri="{FF2B5EF4-FFF2-40B4-BE49-F238E27FC236}">
                  <a16:creationId xmlns:a16="http://schemas.microsoft.com/office/drawing/2014/main" id="{D7B2272B-D344-654F-A345-39420EDE471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44566" y="4257192"/>
              <a:ext cx="717600" cy="75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76" descr="Euclid.jpeg">
              <a:extLst>
                <a:ext uri="{FF2B5EF4-FFF2-40B4-BE49-F238E27FC236}">
                  <a16:creationId xmlns:a16="http://schemas.microsoft.com/office/drawing/2014/main" id="{F18C6634-618C-4F45-8A2B-31F1F25DAE6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85000" y="3944946"/>
              <a:ext cx="647689" cy="839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Up Arrow 41">
              <a:extLst>
                <a:ext uri="{FF2B5EF4-FFF2-40B4-BE49-F238E27FC236}">
                  <a16:creationId xmlns:a16="http://schemas.microsoft.com/office/drawing/2014/main" id="{1CBF2207-FB75-3848-82C9-7D55EE2D4E87}"/>
                </a:ext>
              </a:extLst>
            </p:cNvPr>
            <p:cNvSpPr/>
            <p:nvPr/>
          </p:nvSpPr>
          <p:spPr>
            <a:xfrm rot="16621987">
              <a:off x="7916716" y="4865114"/>
              <a:ext cx="315882" cy="433419"/>
            </a:xfrm>
            <a:prstGeom prst="upArrow">
              <a:avLst>
                <a:gd name="adj1" fmla="val 50000"/>
                <a:gd name="adj2" fmla="val 50000"/>
              </a:avLst>
            </a:pr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3" name="Up Arrow 42">
              <a:extLst>
                <a:ext uri="{FF2B5EF4-FFF2-40B4-BE49-F238E27FC236}">
                  <a16:creationId xmlns:a16="http://schemas.microsoft.com/office/drawing/2014/main" id="{7D60702B-A00A-824E-AF3F-1FF8FE3E504B}"/>
                </a:ext>
              </a:extLst>
            </p:cNvPr>
            <p:cNvSpPr/>
            <p:nvPr/>
          </p:nvSpPr>
          <p:spPr>
            <a:xfrm rot="4486516">
              <a:off x="368403" y="4916703"/>
              <a:ext cx="314294" cy="433418"/>
            </a:xfrm>
            <a:prstGeom prst="upArrow">
              <a:avLst>
                <a:gd name="adj1" fmla="val 50000"/>
                <a:gd name="adj2" fmla="val 50000"/>
              </a:avLst>
            </a:pr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Tree>
    <p:extLst>
      <p:ext uri="{BB962C8B-B14F-4D97-AF65-F5344CB8AC3E}">
        <p14:creationId xmlns:p14="http://schemas.microsoft.com/office/powerpoint/2010/main" val="3598047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7A8E4B57-6D13-5744-9476-9C874F4DACFA}"/>
              </a:ext>
            </a:extLst>
          </p:cNvPr>
          <p:cNvSpPr>
            <a:spLocks noGrp="1"/>
          </p:cNvSpPr>
          <p:nvPr>
            <p:ph type="title"/>
          </p:nvPr>
        </p:nvSpPr>
        <p:spPr>
          <a:xfrm>
            <a:off x="869950" y="115888"/>
            <a:ext cx="5673725" cy="874712"/>
          </a:xfrm>
        </p:spPr>
        <p:txBody>
          <a:bodyPr/>
          <a:lstStyle/>
          <a:p>
            <a:pPr algn="ctr"/>
            <a:r>
              <a:rPr lang="en-US" altLang="en-US">
                <a:latin typeface="Times" pitchFamily="2" charset="0"/>
                <a:ea typeface="ＭＳ Ｐゴシック" panose="020B0600070205080204" pitchFamily="34" charset="-128"/>
              </a:rPr>
              <a:t>Is water HO or H</a:t>
            </a:r>
            <a:r>
              <a:rPr lang="en-US" altLang="en-US" baseline="-25000">
                <a:latin typeface="Times" pitchFamily="2" charset="0"/>
                <a:ea typeface="ＭＳ Ｐゴシック" panose="020B0600070205080204" pitchFamily="34" charset="-128"/>
              </a:rPr>
              <a:t>2</a:t>
            </a:r>
            <a:r>
              <a:rPr lang="en-US" altLang="en-US">
                <a:latin typeface="Times" pitchFamily="2" charset="0"/>
                <a:ea typeface="ＭＳ Ｐゴシック" panose="020B0600070205080204" pitchFamily="34" charset="-128"/>
              </a:rPr>
              <a:t>O?</a:t>
            </a:r>
          </a:p>
        </p:txBody>
      </p:sp>
      <p:sp>
        <p:nvSpPr>
          <p:cNvPr id="49155" name="Content Placeholder 2">
            <a:extLst>
              <a:ext uri="{FF2B5EF4-FFF2-40B4-BE49-F238E27FC236}">
                <a16:creationId xmlns:a16="http://schemas.microsoft.com/office/drawing/2014/main" id="{BBF42AC6-A05E-E140-A1A4-0E2C81D256BC}"/>
              </a:ext>
            </a:extLst>
          </p:cNvPr>
          <p:cNvSpPr>
            <a:spLocks noGrp="1"/>
          </p:cNvSpPr>
          <p:nvPr>
            <p:ph idx="1"/>
          </p:nvPr>
        </p:nvSpPr>
        <p:spPr/>
        <p:txBody>
          <a:bodyPr>
            <a:normAutofit fontScale="85000" lnSpcReduction="20000"/>
          </a:bodyPr>
          <a:lstStyle/>
          <a:p>
            <a:endParaRPr lang="en-US" altLang="en-US">
              <a:latin typeface="Times" pitchFamily="2" charset="0"/>
              <a:ea typeface="ＭＳ Ｐゴシック" panose="020B0600070205080204" pitchFamily="34" charset="-128"/>
            </a:endParaRPr>
          </a:p>
        </p:txBody>
      </p:sp>
      <p:sp>
        <p:nvSpPr>
          <p:cNvPr id="49156" name="Slide Number Placeholder 3">
            <a:extLst>
              <a:ext uri="{FF2B5EF4-FFF2-40B4-BE49-F238E27FC236}">
                <a16:creationId xmlns:a16="http://schemas.microsoft.com/office/drawing/2014/main" id="{C59D6F6E-279D-8C46-B5C5-DA3BE80687A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9114E2D-4B49-974C-97E9-75EF40EE5697}" type="slidenum">
              <a:rPr lang="en-US" altLang="en-US" sz="1200">
                <a:solidFill>
                  <a:srgbClr val="898989"/>
                </a:solidFill>
                <a:latin typeface="Times" pitchFamily="2" charset="0"/>
              </a:rPr>
              <a:pPr eaLnBrk="1" hangingPunct="1"/>
              <a:t>32</a:t>
            </a:fld>
            <a:endParaRPr lang="en-US" altLang="en-US" sz="1200">
              <a:solidFill>
                <a:srgbClr val="898989"/>
              </a:solidFill>
              <a:latin typeface="Times" pitchFamily="2" charset="0"/>
            </a:endParaRPr>
          </a:p>
        </p:txBody>
      </p:sp>
      <p:pic>
        <p:nvPicPr>
          <p:cNvPr id="5" name="Picture 4" descr="CL_commons_vaulted_ceiling.jpg">
            <a:extLst>
              <a:ext uri="{FF2B5EF4-FFF2-40B4-BE49-F238E27FC236}">
                <a16:creationId xmlns:a16="http://schemas.microsoft.com/office/drawing/2014/main" id="{DC0BEAFC-911A-254B-85E0-DC423C4F8FAC}"/>
              </a:ext>
            </a:extLst>
          </p:cNvPr>
          <p:cNvPicPr>
            <a:picLocks noChangeAspect="1"/>
          </p:cNvPicPr>
          <p:nvPr/>
        </p:nvPicPr>
        <p:blipFill>
          <a:blip r:embed="rId2">
            <a:alphaModFix amt="30000"/>
          </a:blip>
          <a:srcRect/>
          <a:stretch>
            <a:fillRect/>
          </a:stretch>
        </p:blipFill>
        <p:spPr bwMode="auto">
          <a:xfrm>
            <a:off x="328788" y="842869"/>
            <a:ext cx="8425986" cy="5614736"/>
          </a:xfrm>
          <a:prstGeom prst="rect">
            <a:avLst/>
          </a:prstGeom>
          <a:noFill/>
          <a:ln w="9525">
            <a:noFill/>
            <a:miter lim="800000"/>
            <a:headEnd/>
            <a:tailEnd/>
          </a:ln>
          <a:effectLst>
            <a:softEdge rad="254000"/>
          </a:effectLst>
        </p:spPr>
      </p:pic>
      <p:grpSp>
        <p:nvGrpSpPr>
          <p:cNvPr id="2" name="Group 41">
            <a:extLst>
              <a:ext uri="{FF2B5EF4-FFF2-40B4-BE49-F238E27FC236}">
                <a16:creationId xmlns:a16="http://schemas.microsoft.com/office/drawing/2014/main" id="{79ECADE5-CB9A-7443-878B-DD5874E4E010}"/>
              </a:ext>
            </a:extLst>
          </p:cNvPr>
          <p:cNvGrpSpPr>
            <a:grpSpLocks/>
          </p:cNvGrpSpPr>
          <p:nvPr/>
        </p:nvGrpSpPr>
        <p:grpSpPr bwMode="auto">
          <a:xfrm>
            <a:off x="490538" y="4538663"/>
            <a:ext cx="8005762" cy="1204912"/>
            <a:chOff x="489958" y="4538690"/>
            <a:chExt cx="8006942" cy="1205590"/>
          </a:xfrm>
        </p:grpSpPr>
        <p:sp>
          <p:nvSpPr>
            <p:cNvPr id="13" name="Freeform 12">
              <a:extLst>
                <a:ext uri="{FF2B5EF4-FFF2-40B4-BE49-F238E27FC236}">
                  <a16:creationId xmlns:a16="http://schemas.microsoft.com/office/drawing/2014/main" id="{C0445028-7A1B-0B49-9568-0F131EFE24EB}"/>
                </a:ext>
              </a:extLst>
            </p:cNvPr>
            <p:cNvSpPr/>
            <p:nvPr/>
          </p:nvSpPr>
          <p:spPr>
            <a:xfrm>
              <a:off x="658258" y="4538690"/>
              <a:ext cx="2435584" cy="1205590"/>
            </a:xfrm>
            <a:custGeom>
              <a:avLst/>
              <a:gdLst>
                <a:gd name="connsiteX0" fmla="*/ 128937 w 2436896"/>
                <a:gd name="connsiteY0" fmla="*/ 0 h 1205590"/>
                <a:gd name="connsiteX1" fmla="*/ 2398215 w 2436896"/>
                <a:gd name="connsiteY1" fmla="*/ 174070 h 1205590"/>
                <a:gd name="connsiteX2" fmla="*/ 2436896 w 2436896"/>
                <a:gd name="connsiteY2" fmla="*/ 1166908 h 1205590"/>
                <a:gd name="connsiteX3" fmla="*/ 0 w 2436896"/>
                <a:gd name="connsiteY3" fmla="*/ 1205590 h 1205590"/>
                <a:gd name="connsiteX4" fmla="*/ 128937 w 2436896"/>
                <a:gd name="connsiteY4" fmla="*/ 0 h 120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96" h="1205590">
                  <a:moveTo>
                    <a:pt x="128937" y="0"/>
                  </a:moveTo>
                  <a:lnTo>
                    <a:pt x="2398215" y="174070"/>
                  </a:lnTo>
                  <a:lnTo>
                    <a:pt x="2436896" y="1166908"/>
                  </a:lnTo>
                  <a:lnTo>
                    <a:pt x="0" y="1205590"/>
                  </a:lnTo>
                  <a:lnTo>
                    <a:pt x="128937" y="0"/>
                  </a:lnTo>
                  <a:close/>
                </a:path>
              </a:pathLst>
            </a:cu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191" name="TextBox 5">
              <a:extLst>
                <a:ext uri="{FF2B5EF4-FFF2-40B4-BE49-F238E27FC236}">
                  <a16:creationId xmlns:a16="http://schemas.microsoft.com/office/drawing/2014/main" id="{2C9FC01D-D559-3649-9BEA-F25B5B99E735}"/>
                </a:ext>
              </a:extLst>
            </p:cNvPr>
            <p:cNvSpPr txBox="1">
              <a:spLocks noChangeArrowheads="1"/>
            </p:cNvSpPr>
            <p:nvPr/>
          </p:nvSpPr>
          <p:spPr bwMode="auto">
            <a:xfrm>
              <a:off x="489958" y="4648290"/>
              <a:ext cx="261740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Densities of element and compounds, gaseous and vaporized.</a:t>
              </a:r>
            </a:p>
          </p:txBody>
        </p:sp>
        <p:sp>
          <p:nvSpPr>
            <p:cNvPr id="14" name="Freeform 13">
              <a:extLst>
                <a:ext uri="{FF2B5EF4-FFF2-40B4-BE49-F238E27FC236}">
                  <a16:creationId xmlns:a16="http://schemas.microsoft.com/office/drawing/2014/main" id="{89F88384-7CDC-934A-A233-E2B260119093}"/>
                </a:ext>
              </a:extLst>
            </p:cNvPr>
            <p:cNvSpPr/>
            <p:nvPr/>
          </p:nvSpPr>
          <p:spPr>
            <a:xfrm flipH="1" flipV="1">
              <a:off x="3468547" y="4848426"/>
              <a:ext cx="2384776" cy="876793"/>
            </a:xfrm>
            <a:custGeom>
              <a:avLst/>
              <a:gdLst>
                <a:gd name="connsiteX0" fmla="*/ 128937 w 2436896"/>
                <a:gd name="connsiteY0" fmla="*/ 0 h 1205590"/>
                <a:gd name="connsiteX1" fmla="*/ 2398215 w 2436896"/>
                <a:gd name="connsiteY1" fmla="*/ 174070 h 1205590"/>
                <a:gd name="connsiteX2" fmla="*/ 2436896 w 2436896"/>
                <a:gd name="connsiteY2" fmla="*/ 1166908 h 1205590"/>
                <a:gd name="connsiteX3" fmla="*/ 0 w 2436896"/>
                <a:gd name="connsiteY3" fmla="*/ 1205590 h 1205590"/>
                <a:gd name="connsiteX4" fmla="*/ 128937 w 2436896"/>
                <a:gd name="connsiteY4" fmla="*/ 0 h 120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96" h="1205590">
                  <a:moveTo>
                    <a:pt x="128937" y="0"/>
                  </a:moveTo>
                  <a:lnTo>
                    <a:pt x="2398215" y="174070"/>
                  </a:lnTo>
                  <a:lnTo>
                    <a:pt x="2436896" y="1166908"/>
                  </a:lnTo>
                  <a:lnTo>
                    <a:pt x="0" y="1205590"/>
                  </a:lnTo>
                  <a:lnTo>
                    <a:pt x="128937" y="0"/>
                  </a:lnTo>
                  <a:close/>
                </a:path>
              </a:pathLst>
            </a:cu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193" name="TextBox 6">
              <a:extLst>
                <a:ext uri="{FF2B5EF4-FFF2-40B4-BE49-F238E27FC236}">
                  <a16:creationId xmlns:a16="http://schemas.microsoft.com/office/drawing/2014/main" id="{12797121-44A2-AB4C-9713-91B7BDA54990}"/>
                </a:ext>
              </a:extLst>
            </p:cNvPr>
            <p:cNvSpPr txBox="1">
              <a:spLocks noChangeArrowheads="1"/>
            </p:cNvSpPr>
            <p:nvPr/>
          </p:nvSpPr>
          <p:spPr bwMode="auto">
            <a:xfrm>
              <a:off x="3416812" y="4899722"/>
              <a:ext cx="237887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Heat capacities of solids and gases.</a:t>
              </a:r>
            </a:p>
          </p:txBody>
        </p:sp>
        <p:sp>
          <p:nvSpPr>
            <p:cNvPr id="15" name="Freeform 14">
              <a:extLst>
                <a:ext uri="{FF2B5EF4-FFF2-40B4-BE49-F238E27FC236}">
                  <a16:creationId xmlns:a16="http://schemas.microsoft.com/office/drawing/2014/main" id="{D790A56E-EA3A-FA47-9EFD-A07B682FBF1C}"/>
                </a:ext>
              </a:extLst>
            </p:cNvPr>
            <p:cNvSpPr/>
            <p:nvPr/>
          </p:nvSpPr>
          <p:spPr>
            <a:xfrm>
              <a:off x="6228029" y="4699117"/>
              <a:ext cx="2268871" cy="922857"/>
            </a:xfrm>
            <a:custGeom>
              <a:avLst/>
              <a:gdLst>
                <a:gd name="connsiteX0" fmla="*/ 128937 w 2436896"/>
                <a:gd name="connsiteY0" fmla="*/ 0 h 1205590"/>
                <a:gd name="connsiteX1" fmla="*/ 2398215 w 2436896"/>
                <a:gd name="connsiteY1" fmla="*/ 174070 h 1205590"/>
                <a:gd name="connsiteX2" fmla="*/ 2436896 w 2436896"/>
                <a:gd name="connsiteY2" fmla="*/ 1166908 h 1205590"/>
                <a:gd name="connsiteX3" fmla="*/ 0 w 2436896"/>
                <a:gd name="connsiteY3" fmla="*/ 1205590 h 1205590"/>
                <a:gd name="connsiteX4" fmla="*/ 128937 w 2436896"/>
                <a:gd name="connsiteY4" fmla="*/ 0 h 120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96" h="1205590">
                  <a:moveTo>
                    <a:pt x="128937" y="0"/>
                  </a:moveTo>
                  <a:lnTo>
                    <a:pt x="2398215" y="174070"/>
                  </a:lnTo>
                  <a:lnTo>
                    <a:pt x="2436896" y="1166908"/>
                  </a:lnTo>
                  <a:lnTo>
                    <a:pt x="0" y="1205590"/>
                  </a:lnTo>
                  <a:lnTo>
                    <a:pt x="128937" y="0"/>
                  </a:lnTo>
                  <a:close/>
                </a:path>
              </a:pathLst>
            </a:cu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195" name="TextBox 7">
              <a:extLst>
                <a:ext uri="{FF2B5EF4-FFF2-40B4-BE49-F238E27FC236}">
                  <a16:creationId xmlns:a16="http://schemas.microsoft.com/office/drawing/2014/main" id="{55F9F8D6-5AE2-A049-94B2-4DC65E149B39}"/>
                </a:ext>
              </a:extLst>
            </p:cNvPr>
            <p:cNvSpPr txBox="1">
              <a:spLocks noChangeArrowheads="1"/>
            </p:cNvSpPr>
            <p:nvPr/>
          </p:nvSpPr>
          <p:spPr bwMode="auto">
            <a:xfrm>
              <a:off x="6304984" y="4796571"/>
              <a:ext cx="216613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Crystalline structures of solids</a:t>
              </a:r>
            </a:p>
          </p:txBody>
        </p:sp>
      </p:grpSp>
      <p:sp>
        <p:nvSpPr>
          <p:cNvPr id="19" name="Freeform 18">
            <a:extLst>
              <a:ext uri="{FF2B5EF4-FFF2-40B4-BE49-F238E27FC236}">
                <a16:creationId xmlns:a16="http://schemas.microsoft.com/office/drawing/2014/main" id="{5EBB1599-514B-6E40-B379-40DE941F0923}"/>
              </a:ext>
            </a:extLst>
          </p:cNvPr>
          <p:cNvSpPr/>
          <p:nvPr/>
        </p:nvSpPr>
        <p:spPr>
          <a:xfrm>
            <a:off x="1482725" y="1219200"/>
            <a:ext cx="2630488" cy="882650"/>
          </a:xfrm>
          <a:custGeom>
            <a:avLst/>
            <a:gdLst>
              <a:gd name="connsiteX0" fmla="*/ 128937 w 2436896"/>
              <a:gd name="connsiteY0" fmla="*/ 0 h 1205590"/>
              <a:gd name="connsiteX1" fmla="*/ 2398215 w 2436896"/>
              <a:gd name="connsiteY1" fmla="*/ 174070 h 1205590"/>
              <a:gd name="connsiteX2" fmla="*/ 2436896 w 2436896"/>
              <a:gd name="connsiteY2" fmla="*/ 1166908 h 1205590"/>
              <a:gd name="connsiteX3" fmla="*/ 0 w 2436896"/>
              <a:gd name="connsiteY3" fmla="*/ 1205590 h 1205590"/>
              <a:gd name="connsiteX4" fmla="*/ 128937 w 2436896"/>
              <a:gd name="connsiteY4" fmla="*/ 0 h 120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96" h="1205590">
                <a:moveTo>
                  <a:pt x="128937" y="0"/>
                </a:moveTo>
                <a:lnTo>
                  <a:pt x="2398215" y="174070"/>
                </a:lnTo>
                <a:lnTo>
                  <a:pt x="2436896" y="1166908"/>
                </a:lnTo>
                <a:lnTo>
                  <a:pt x="0" y="1205590"/>
                </a:lnTo>
                <a:lnTo>
                  <a:pt x="128937" y="0"/>
                </a:lnTo>
                <a:close/>
              </a:path>
            </a:pathLst>
          </a:cu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160" name="TextBox 8">
            <a:extLst>
              <a:ext uri="{FF2B5EF4-FFF2-40B4-BE49-F238E27FC236}">
                <a16:creationId xmlns:a16="http://schemas.microsoft.com/office/drawing/2014/main" id="{3099E0CA-89AB-1F44-A60F-9516159072C2}"/>
              </a:ext>
            </a:extLst>
          </p:cNvPr>
          <p:cNvSpPr txBox="1">
            <a:spLocks noChangeArrowheads="1"/>
          </p:cNvSpPr>
          <p:nvPr/>
        </p:nvSpPr>
        <p:spPr bwMode="auto">
          <a:xfrm>
            <a:off x="1362075" y="1328738"/>
            <a:ext cx="281622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dirty="0">
                <a:latin typeface="Times" pitchFamily="2" charset="0"/>
              </a:rPr>
              <a:t>Molecular formulae of elements and compounds.</a:t>
            </a:r>
          </a:p>
        </p:txBody>
      </p:sp>
      <p:sp>
        <p:nvSpPr>
          <p:cNvPr id="21" name="Freeform 20">
            <a:extLst>
              <a:ext uri="{FF2B5EF4-FFF2-40B4-BE49-F238E27FC236}">
                <a16:creationId xmlns:a16="http://schemas.microsoft.com/office/drawing/2014/main" id="{6D7FEFA8-6CCB-8841-8860-187F927B9137}"/>
              </a:ext>
            </a:extLst>
          </p:cNvPr>
          <p:cNvSpPr/>
          <p:nvPr/>
        </p:nvSpPr>
        <p:spPr>
          <a:xfrm rot="10579549">
            <a:off x="5267325" y="1295400"/>
            <a:ext cx="2514600" cy="844550"/>
          </a:xfrm>
          <a:custGeom>
            <a:avLst/>
            <a:gdLst>
              <a:gd name="connsiteX0" fmla="*/ 128937 w 2436896"/>
              <a:gd name="connsiteY0" fmla="*/ 0 h 1205590"/>
              <a:gd name="connsiteX1" fmla="*/ 2398215 w 2436896"/>
              <a:gd name="connsiteY1" fmla="*/ 174070 h 1205590"/>
              <a:gd name="connsiteX2" fmla="*/ 2436896 w 2436896"/>
              <a:gd name="connsiteY2" fmla="*/ 1166908 h 1205590"/>
              <a:gd name="connsiteX3" fmla="*/ 0 w 2436896"/>
              <a:gd name="connsiteY3" fmla="*/ 1205590 h 1205590"/>
              <a:gd name="connsiteX4" fmla="*/ 128937 w 2436896"/>
              <a:gd name="connsiteY4" fmla="*/ 0 h 120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96" h="1205590">
                <a:moveTo>
                  <a:pt x="128937" y="0"/>
                </a:moveTo>
                <a:lnTo>
                  <a:pt x="2398215" y="174070"/>
                </a:lnTo>
                <a:lnTo>
                  <a:pt x="2436896" y="1166908"/>
                </a:lnTo>
                <a:lnTo>
                  <a:pt x="0" y="1205590"/>
                </a:lnTo>
                <a:lnTo>
                  <a:pt x="128937" y="0"/>
                </a:lnTo>
                <a:close/>
              </a:path>
            </a:pathLst>
          </a:cu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162" name="TextBox 19">
            <a:extLst>
              <a:ext uri="{FF2B5EF4-FFF2-40B4-BE49-F238E27FC236}">
                <a16:creationId xmlns:a16="http://schemas.microsoft.com/office/drawing/2014/main" id="{2128D903-D811-4A4B-A09F-F36DFB3654C7}"/>
              </a:ext>
            </a:extLst>
          </p:cNvPr>
          <p:cNvSpPr txBox="1">
            <a:spLocks noChangeArrowheads="1"/>
          </p:cNvSpPr>
          <p:nvPr/>
        </p:nvSpPr>
        <p:spPr bwMode="auto">
          <a:xfrm>
            <a:off x="5380038" y="1341438"/>
            <a:ext cx="2286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Weights of atoms of elements.</a:t>
            </a:r>
          </a:p>
        </p:txBody>
      </p:sp>
      <p:grpSp>
        <p:nvGrpSpPr>
          <p:cNvPr id="3" name="Group 42">
            <a:extLst>
              <a:ext uri="{FF2B5EF4-FFF2-40B4-BE49-F238E27FC236}">
                <a16:creationId xmlns:a16="http://schemas.microsoft.com/office/drawing/2014/main" id="{49045393-924B-9B42-952F-F75E96252BFF}"/>
              </a:ext>
            </a:extLst>
          </p:cNvPr>
          <p:cNvGrpSpPr>
            <a:grpSpLocks/>
          </p:cNvGrpSpPr>
          <p:nvPr/>
        </p:nvGrpSpPr>
        <p:grpSpPr bwMode="auto">
          <a:xfrm>
            <a:off x="638175" y="1338263"/>
            <a:ext cx="7870825" cy="3394075"/>
            <a:chOff x="638235" y="1337730"/>
            <a:chExt cx="7871558" cy="3394373"/>
          </a:xfrm>
        </p:grpSpPr>
        <p:sp>
          <p:nvSpPr>
            <p:cNvPr id="35" name="Up Arrow 34">
              <a:extLst>
                <a:ext uri="{FF2B5EF4-FFF2-40B4-BE49-F238E27FC236}">
                  <a16:creationId xmlns:a16="http://schemas.microsoft.com/office/drawing/2014/main" id="{A88C2DC4-3C4B-4044-ADA4-02ECC3D6C6CB}"/>
                </a:ext>
              </a:extLst>
            </p:cNvPr>
            <p:cNvSpPr/>
            <p:nvPr/>
          </p:nvSpPr>
          <p:spPr>
            <a:xfrm rot="5400000">
              <a:off x="5963208" y="3088895"/>
              <a:ext cx="254022" cy="352458"/>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 name="Up Arrow 35">
              <a:extLst>
                <a:ext uri="{FF2B5EF4-FFF2-40B4-BE49-F238E27FC236}">
                  <a16:creationId xmlns:a16="http://schemas.microsoft.com/office/drawing/2014/main" id="{173C9D4A-2AF7-814A-BD5A-3447B22529B7}"/>
                </a:ext>
              </a:extLst>
            </p:cNvPr>
            <p:cNvSpPr/>
            <p:nvPr/>
          </p:nvSpPr>
          <p:spPr>
            <a:xfrm rot="16521712">
              <a:off x="5988610" y="3379432"/>
              <a:ext cx="254022" cy="352458"/>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49167" name="Group 40">
              <a:extLst>
                <a:ext uri="{FF2B5EF4-FFF2-40B4-BE49-F238E27FC236}">
                  <a16:creationId xmlns:a16="http://schemas.microsoft.com/office/drawing/2014/main" id="{A5C25A02-5E2A-E942-861F-182B224F0937}"/>
                </a:ext>
              </a:extLst>
            </p:cNvPr>
            <p:cNvGrpSpPr>
              <a:grpSpLocks/>
            </p:cNvGrpSpPr>
            <p:nvPr/>
          </p:nvGrpSpPr>
          <p:grpSpPr bwMode="auto">
            <a:xfrm>
              <a:off x="638235" y="1337730"/>
              <a:ext cx="7871558" cy="3394373"/>
              <a:chOff x="638235" y="1337730"/>
              <a:chExt cx="7871558" cy="3394373"/>
            </a:xfrm>
          </p:grpSpPr>
          <p:sp>
            <p:nvSpPr>
              <p:cNvPr id="16" name="Freeform 15">
                <a:extLst>
                  <a:ext uri="{FF2B5EF4-FFF2-40B4-BE49-F238E27FC236}">
                    <a16:creationId xmlns:a16="http://schemas.microsoft.com/office/drawing/2014/main" id="{317068C2-6437-314F-A765-14B22A6E688C}"/>
                  </a:ext>
                </a:extLst>
              </p:cNvPr>
              <p:cNvSpPr/>
              <p:nvPr/>
            </p:nvSpPr>
            <p:spPr>
              <a:xfrm flipH="1">
                <a:off x="6323602" y="3036504"/>
                <a:ext cx="2186191" cy="895429"/>
              </a:xfrm>
              <a:custGeom>
                <a:avLst/>
                <a:gdLst>
                  <a:gd name="connsiteX0" fmla="*/ 128937 w 2436896"/>
                  <a:gd name="connsiteY0" fmla="*/ 0 h 1205590"/>
                  <a:gd name="connsiteX1" fmla="*/ 2398215 w 2436896"/>
                  <a:gd name="connsiteY1" fmla="*/ 174070 h 1205590"/>
                  <a:gd name="connsiteX2" fmla="*/ 2436896 w 2436896"/>
                  <a:gd name="connsiteY2" fmla="*/ 1166908 h 1205590"/>
                  <a:gd name="connsiteX3" fmla="*/ 0 w 2436896"/>
                  <a:gd name="connsiteY3" fmla="*/ 1205590 h 1205590"/>
                  <a:gd name="connsiteX4" fmla="*/ 128937 w 2436896"/>
                  <a:gd name="connsiteY4" fmla="*/ 0 h 120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96" h="1205590">
                    <a:moveTo>
                      <a:pt x="128937" y="0"/>
                    </a:moveTo>
                    <a:lnTo>
                      <a:pt x="2398215" y="174070"/>
                    </a:lnTo>
                    <a:lnTo>
                      <a:pt x="2436896" y="1166908"/>
                    </a:lnTo>
                    <a:lnTo>
                      <a:pt x="0" y="1205590"/>
                    </a:lnTo>
                    <a:lnTo>
                      <a:pt x="128937" y="0"/>
                    </a:lnTo>
                    <a:close/>
                  </a:path>
                </a:pathLst>
              </a:custGeom>
              <a:solidFill>
                <a:srgbClr val="FFC8C8">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169" name="TextBox 11">
                <a:extLst>
                  <a:ext uri="{FF2B5EF4-FFF2-40B4-BE49-F238E27FC236}">
                    <a16:creationId xmlns:a16="http://schemas.microsoft.com/office/drawing/2014/main" id="{738FF5E0-B0C6-DC47-817C-60E45C22D765}"/>
                  </a:ext>
                </a:extLst>
              </p:cNvPr>
              <p:cNvSpPr txBox="1">
                <a:spLocks noChangeArrowheads="1"/>
              </p:cNvSpPr>
              <p:nvPr/>
            </p:nvSpPr>
            <p:spPr bwMode="auto">
              <a:xfrm>
                <a:off x="6304982" y="3101008"/>
                <a:ext cx="212744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Mitscherlich’s law of isomorphism</a:t>
                </a:r>
              </a:p>
            </p:txBody>
          </p:sp>
          <p:sp>
            <p:nvSpPr>
              <p:cNvPr id="17" name="Freeform 16">
                <a:extLst>
                  <a:ext uri="{FF2B5EF4-FFF2-40B4-BE49-F238E27FC236}">
                    <a16:creationId xmlns:a16="http://schemas.microsoft.com/office/drawing/2014/main" id="{487487E6-D900-614A-972D-25C7936AD1E7}"/>
                  </a:ext>
                </a:extLst>
              </p:cNvPr>
              <p:cNvSpPr/>
              <p:nvPr/>
            </p:nvSpPr>
            <p:spPr>
              <a:xfrm rot="21385058">
                <a:off x="3545219" y="3080958"/>
                <a:ext cx="2270336" cy="922418"/>
              </a:xfrm>
              <a:custGeom>
                <a:avLst/>
                <a:gdLst>
                  <a:gd name="connsiteX0" fmla="*/ 128937 w 2436896"/>
                  <a:gd name="connsiteY0" fmla="*/ 0 h 1205590"/>
                  <a:gd name="connsiteX1" fmla="*/ 2398215 w 2436896"/>
                  <a:gd name="connsiteY1" fmla="*/ 174070 h 1205590"/>
                  <a:gd name="connsiteX2" fmla="*/ 2436896 w 2436896"/>
                  <a:gd name="connsiteY2" fmla="*/ 1166908 h 1205590"/>
                  <a:gd name="connsiteX3" fmla="*/ 0 w 2436896"/>
                  <a:gd name="connsiteY3" fmla="*/ 1205590 h 1205590"/>
                  <a:gd name="connsiteX4" fmla="*/ 128937 w 2436896"/>
                  <a:gd name="connsiteY4" fmla="*/ 0 h 120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96" h="1205590">
                    <a:moveTo>
                      <a:pt x="128937" y="0"/>
                    </a:moveTo>
                    <a:lnTo>
                      <a:pt x="2398215" y="174070"/>
                    </a:lnTo>
                    <a:lnTo>
                      <a:pt x="2436896" y="1166908"/>
                    </a:lnTo>
                    <a:lnTo>
                      <a:pt x="0" y="1205590"/>
                    </a:lnTo>
                    <a:lnTo>
                      <a:pt x="128937" y="0"/>
                    </a:lnTo>
                    <a:close/>
                  </a:path>
                </a:pathLst>
              </a:custGeom>
              <a:solidFill>
                <a:srgbClr val="FFC8C8">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 name="Freeform 17">
                <a:extLst>
                  <a:ext uri="{FF2B5EF4-FFF2-40B4-BE49-F238E27FC236}">
                    <a16:creationId xmlns:a16="http://schemas.microsoft.com/office/drawing/2014/main" id="{5AA4979F-3D42-A941-A208-F2382ABB0FF4}"/>
                  </a:ext>
                </a:extLst>
              </p:cNvPr>
              <p:cNvSpPr/>
              <p:nvPr/>
            </p:nvSpPr>
            <p:spPr>
              <a:xfrm>
                <a:off x="638235" y="2992050"/>
                <a:ext cx="2456092" cy="804933"/>
              </a:xfrm>
              <a:custGeom>
                <a:avLst/>
                <a:gdLst>
                  <a:gd name="connsiteX0" fmla="*/ 128937 w 2436896"/>
                  <a:gd name="connsiteY0" fmla="*/ 0 h 1205590"/>
                  <a:gd name="connsiteX1" fmla="*/ 2398215 w 2436896"/>
                  <a:gd name="connsiteY1" fmla="*/ 174070 h 1205590"/>
                  <a:gd name="connsiteX2" fmla="*/ 2436896 w 2436896"/>
                  <a:gd name="connsiteY2" fmla="*/ 1166908 h 1205590"/>
                  <a:gd name="connsiteX3" fmla="*/ 0 w 2436896"/>
                  <a:gd name="connsiteY3" fmla="*/ 1205590 h 1205590"/>
                  <a:gd name="connsiteX4" fmla="*/ 128937 w 2436896"/>
                  <a:gd name="connsiteY4" fmla="*/ 0 h 120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96" h="1205590">
                    <a:moveTo>
                      <a:pt x="128937" y="0"/>
                    </a:moveTo>
                    <a:lnTo>
                      <a:pt x="2398215" y="174070"/>
                    </a:lnTo>
                    <a:lnTo>
                      <a:pt x="2436896" y="1166908"/>
                    </a:lnTo>
                    <a:lnTo>
                      <a:pt x="0" y="1205590"/>
                    </a:lnTo>
                    <a:lnTo>
                      <a:pt x="128937" y="0"/>
                    </a:lnTo>
                    <a:close/>
                  </a:path>
                </a:pathLst>
              </a:custGeom>
              <a:solidFill>
                <a:srgbClr val="FFC8C8">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172" name="TextBox 9">
                <a:extLst>
                  <a:ext uri="{FF2B5EF4-FFF2-40B4-BE49-F238E27FC236}">
                    <a16:creationId xmlns:a16="http://schemas.microsoft.com/office/drawing/2014/main" id="{04B76C5E-BD1A-4340-900D-FC6E0CB68EB8}"/>
                  </a:ext>
                </a:extLst>
              </p:cNvPr>
              <p:cNvSpPr txBox="1">
                <a:spLocks noChangeArrowheads="1"/>
              </p:cNvSpPr>
              <p:nvPr/>
            </p:nvSpPr>
            <p:spPr bwMode="auto">
              <a:xfrm>
                <a:off x="1218448" y="3036538"/>
                <a:ext cx="166327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Avogadro’s hypothesis</a:t>
                </a:r>
              </a:p>
            </p:txBody>
          </p:sp>
          <p:sp>
            <p:nvSpPr>
              <p:cNvPr id="49173" name="TextBox 10">
                <a:extLst>
                  <a:ext uri="{FF2B5EF4-FFF2-40B4-BE49-F238E27FC236}">
                    <a16:creationId xmlns:a16="http://schemas.microsoft.com/office/drawing/2014/main" id="{6EBCED60-1ADD-E44B-9B6D-4DE3EEEFA8E0}"/>
                  </a:ext>
                </a:extLst>
              </p:cNvPr>
              <p:cNvSpPr txBox="1">
                <a:spLocks noChangeArrowheads="1"/>
              </p:cNvSpPr>
              <p:nvPr/>
            </p:nvSpPr>
            <p:spPr bwMode="auto">
              <a:xfrm>
                <a:off x="3616661" y="3165478"/>
                <a:ext cx="212744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Dulong-Petit law of specific heats</a:t>
                </a:r>
              </a:p>
            </p:txBody>
          </p:sp>
          <p:sp>
            <p:nvSpPr>
              <p:cNvPr id="22" name="Up Arrow 21">
                <a:extLst>
                  <a:ext uri="{FF2B5EF4-FFF2-40B4-BE49-F238E27FC236}">
                    <a16:creationId xmlns:a16="http://schemas.microsoft.com/office/drawing/2014/main" id="{CBBCB18D-3800-2F47-824E-A976CEA58F07}"/>
                  </a:ext>
                </a:extLst>
              </p:cNvPr>
              <p:cNvSpPr/>
              <p:nvPr/>
            </p:nvSpPr>
            <p:spPr>
              <a:xfrm rot="985722">
                <a:off x="1514617" y="3887479"/>
                <a:ext cx="400087" cy="554086"/>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 name="Up Arrow 22">
                <a:extLst>
                  <a:ext uri="{FF2B5EF4-FFF2-40B4-BE49-F238E27FC236}">
                    <a16:creationId xmlns:a16="http://schemas.microsoft.com/office/drawing/2014/main" id="{AA51D1B3-8A3B-E546-B170-CE77DA3F0336}"/>
                  </a:ext>
                </a:extLst>
              </p:cNvPr>
              <p:cNvSpPr/>
              <p:nvPr/>
            </p:nvSpPr>
            <p:spPr>
              <a:xfrm rot="21150014">
                <a:off x="2398937" y="3939870"/>
                <a:ext cx="398499" cy="554087"/>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 name="Up Arrow 23">
                <a:extLst>
                  <a:ext uri="{FF2B5EF4-FFF2-40B4-BE49-F238E27FC236}">
                    <a16:creationId xmlns:a16="http://schemas.microsoft.com/office/drawing/2014/main" id="{C0515456-C830-2749-914F-0E73D4E61586}"/>
                  </a:ext>
                </a:extLst>
              </p:cNvPr>
              <p:cNvSpPr/>
              <p:nvPr/>
            </p:nvSpPr>
            <p:spPr>
              <a:xfrm rot="985722">
                <a:off x="3919904" y="4125625"/>
                <a:ext cx="400087" cy="555674"/>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 name="Up Arrow 24">
                <a:extLst>
                  <a:ext uri="{FF2B5EF4-FFF2-40B4-BE49-F238E27FC236}">
                    <a16:creationId xmlns:a16="http://schemas.microsoft.com/office/drawing/2014/main" id="{869930C9-BF18-AA46-975A-1DDB8FE27619}"/>
                  </a:ext>
                </a:extLst>
              </p:cNvPr>
              <p:cNvSpPr/>
              <p:nvPr/>
            </p:nvSpPr>
            <p:spPr>
              <a:xfrm rot="21150014">
                <a:off x="4802636" y="4178016"/>
                <a:ext cx="400087" cy="554087"/>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 name="Up Arrow 25">
                <a:extLst>
                  <a:ext uri="{FF2B5EF4-FFF2-40B4-BE49-F238E27FC236}">
                    <a16:creationId xmlns:a16="http://schemas.microsoft.com/office/drawing/2014/main" id="{D75FB0FB-D510-0E4F-927E-E8025CFFE200}"/>
                  </a:ext>
                </a:extLst>
              </p:cNvPr>
              <p:cNvSpPr/>
              <p:nvPr/>
            </p:nvSpPr>
            <p:spPr>
              <a:xfrm rot="1080283">
                <a:off x="6169600" y="2269674"/>
                <a:ext cx="400087" cy="554087"/>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 name="Up Arrow 26">
                <a:extLst>
                  <a:ext uri="{FF2B5EF4-FFF2-40B4-BE49-F238E27FC236}">
                    <a16:creationId xmlns:a16="http://schemas.microsoft.com/office/drawing/2014/main" id="{F30D2B4B-C2C7-D144-89EC-4DF265698126}"/>
                  </a:ext>
                </a:extLst>
              </p:cNvPr>
              <p:cNvSpPr/>
              <p:nvPr/>
            </p:nvSpPr>
            <p:spPr>
              <a:xfrm rot="21379026">
                <a:off x="7058683" y="2244272"/>
                <a:ext cx="400087" cy="554087"/>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 name="Up Arrow 27">
                <a:extLst>
                  <a:ext uri="{FF2B5EF4-FFF2-40B4-BE49-F238E27FC236}">
                    <a16:creationId xmlns:a16="http://schemas.microsoft.com/office/drawing/2014/main" id="{8C05A4D6-4842-8647-B1ED-814AA4F31553}"/>
                  </a:ext>
                </a:extLst>
              </p:cNvPr>
              <p:cNvSpPr/>
              <p:nvPr/>
            </p:nvSpPr>
            <p:spPr>
              <a:xfrm rot="1080283">
                <a:off x="1430472" y="2223633"/>
                <a:ext cx="400087" cy="555674"/>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 name="Up Arrow 28">
                <a:extLst>
                  <a:ext uri="{FF2B5EF4-FFF2-40B4-BE49-F238E27FC236}">
                    <a16:creationId xmlns:a16="http://schemas.microsoft.com/office/drawing/2014/main" id="{B8523262-7AAB-2E49-B666-E0CB5F635A1F}"/>
                  </a:ext>
                </a:extLst>
              </p:cNvPr>
              <p:cNvSpPr/>
              <p:nvPr/>
            </p:nvSpPr>
            <p:spPr>
              <a:xfrm rot="21379026">
                <a:off x="2089345" y="2263323"/>
                <a:ext cx="398500" cy="554087"/>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 name="Up Arrow 29">
                <a:extLst>
                  <a:ext uri="{FF2B5EF4-FFF2-40B4-BE49-F238E27FC236}">
                    <a16:creationId xmlns:a16="http://schemas.microsoft.com/office/drawing/2014/main" id="{7A84CC6B-50BC-524E-9B3E-392E737B28F9}"/>
                  </a:ext>
                </a:extLst>
              </p:cNvPr>
              <p:cNvSpPr/>
              <p:nvPr/>
            </p:nvSpPr>
            <p:spPr>
              <a:xfrm rot="21150014">
                <a:off x="3610312" y="2269674"/>
                <a:ext cx="400087" cy="554087"/>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 name="Up Arrow 30">
                <a:extLst>
                  <a:ext uri="{FF2B5EF4-FFF2-40B4-BE49-F238E27FC236}">
                    <a16:creationId xmlns:a16="http://schemas.microsoft.com/office/drawing/2014/main" id="{1A1C6116-48D8-6F4B-B9E8-9E1A42E0A806}"/>
                  </a:ext>
                </a:extLst>
              </p:cNvPr>
              <p:cNvSpPr/>
              <p:nvPr/>
            </p:nvSpPr>
            <p:spPr>
              <a:xfrm rot="985722">
                <a:off x="5228125" y="2366520"/>
                <a:ext cx="400087" cy="554086"/>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 name="Up Arrow 31">
                <a:extLst>
                  <a:ext uri="{FF2B5EF4-FFF2-40B4-BE49-F238E27FC236}">
                    <a16:creationId xmlns:a16="http://schemas.microsoft.com/office/drawing/2014/main" id="{DA448A60-543B-2E49-8307-8816B5F96ED9}"/>
                  </a:ext>
                </a:extLst>
              </p:cNvPr>
              <p:cNvSpPr/>
              <p:nvPr/>
            </p:nvSpPr>
            <p:spPr>
              <a:xfrm rot="985722">
                <a:off x="6645894" y="4049418"/>
                <a:ext cx="400087" cy="554086"/>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 name="Up Arrow 32">
                <a:extLst>
                  <a:ext uri="{FF2B5EF4-FFF2-40B4-BE49-F238E27FC236}">
                    <a16:creationId xmlns:a16="http://schemas.microsoft.com/office/drawing/2014/main" id="{0FDEC78C-9EE5-DC40-8F23-C0028B315EBB}"/>
                  </a:ext>
                </a:extLst>
              </p:cNvPr>
              <p:cNvSpPr/>
              <p:nvPr/>
            </p:nvSpPr>
            <p:spPr>
              <a:xfrm rot="21150014">
                <a:off x="7530215" y="4100223"/>
                <a:ext cx="400087" cy="554086"/>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 name="Up Arrow 33">
                <a:extLst>
                  <a:ext uri="{FF2B5EF4-FFF2-40B4-BE49-F238E27FC236}">
                    <a16:creationId xmlns:a16="http://schemas.microsoft.com/office/drawing/2014/main" id="{F39EBCFE-C0F8-8C4A-8422-7E5D863510AD}"/>
                  </a:ext>
                </a:extLst>
              </p:cNvPr>
              <p:cNvSpPr/>
              <p:nvPr/>
            </p:nvSpPr>
            <p:spPr>
              <a:xfrm rot="5587097">
                <a:off x="3223721" y="3037296"/>
                <a:ext cx="252434" cy="352458"/>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 name="Up Arrow 36">
                <a:extLst>
                  <a:ext uri="{FF2B5EF4-FFF2-40B4-BE49-F238E27FC236}">
                    <a16:creationId xmlns:a16="http://schemas.microsoft.com/office/drawing/2014/main" id="{75105480-1C42-BD4B-BB4B-6C43E7614B7D}"/>
                  </a:ext>
                </a:extLst>
              </p:cNvPr>
              <p:cNvSpPr/>
              <p:nvPr/>
            </p:nvSpPr>
            <p:spPr>
              <a:xfrm rot="16200000">
                <a:off x="3179266" y="3359588"/>
                <a:ext cx="252435" cy="352458"/>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 name="Up Arrow 37">
                <a:extLst>
                  <a:ext uri="{FF2B5EF4-FFF2-40B4-BE49-F238E27FC236}">
                    <a16:creationId xmlns:a16="http://schemas.microsoft.com/office/drawing/2014/main" id="{EDEA34A3-B075-574B-94CF-CBFF1F7E67CD}"/>
                  </a:ext>
                </a:extLst>
              </p:cNvPr>
              <p:cNvSpPr/>
              <p:nvPr/>
            </p:nvSpPr>
            <p:spPr>
              <a:xfrm rot="5587097">
                <a:off x="4659748" y="1272635"/>
                <a:ext cx="336580" cy="466768"/>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 name="Up Arrow 38">
                <a:extLst>
                  <a:ext uri="{FF2B5EF4-FFF2-40B4-BE49-F238E27FC236}">
                    <a16:creationId xmlns:a16="http://schemas.microsoft.com/office/drawing/2014/main" id="{E4166CE1-312F-A74B-8DC4-8124E2C4E0B2}"/>
                  </a:ext>
                </a:extLst>
              </p:cNvPr>
              <p:cNvSpPr/>
              <p:nvPr/>
            </p:nvSpPr>
            <p:spPr>
              <a:xfrm rot="16200000">
                <a:off x="4612119" y="1591750"/>
                <a:ext cx="336580" cy="466768"/>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sp>
        <p:nvSpPr>
          <p:cNvPr id="49164" name="TextBox 39">
            <a:extLst>
              <a:ext uri="{FF2B5EF4-FFF2-40B4-BE49-F238E27FC236}">
                <a16:creationId xmlns:a16="http://schemas.microsoft.com/office/drawing/2014/main" id="{090C77BA-2F6A-E048-9EE0-9991128E3402}"/>
              </a:ext>
            </a:extLst>
          </p:cNvPr>
          <p:cNvSpPr txBox="1">
            <a:spLocks noChangeArrowheads="1"/>
          </p:cNvSpPr>
          <p:nvPr/>
        </p:nvSpPr>
        <p:spPr bwMode="auto">
          <a:xfrm>
            <a:off x="6731000" y="128588"/>
            <a:ext cx="21209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dirty="0">
                <a:latin typeface="Times" pitchFamily="2" charset="0"/>
              </a:rPr>
              <a:t>Early 19</a:t>
            </a:r>
            <a:r>
              <a:rPr lang="en-US" altLang="en-US" sz="1600" baseline="30000" dirty="0">
                <a:latin typeface="Times" pitchFamily="2" charset="0"/>
              </a:rPr>
              <a:t>th</a:t>
            </a:r>
            <a:r>
              <a:rPr lang="en-US" altLang="en-US" sz="1600" dirty="0">
                <a:latin typeface="Times" pitchFamily="2" charset="0"/>
              </a:rPr>
              <a:t> c.</a:t>
            </a:r>
          </a:p>
          <a:p>
            <a:pPr eaLnBrk="1" hangingPunct="1"/>
            <a:r>
              <a:rPr lang="en-US" altLang="en-US" sz="1600" dirty="0">
                <a:latin typeface="Times" pitchFamily="2" charset="0"/>
              </a:rPr>
              <a:t>Dalton 1808 to Cannizzaro 1858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A4D72C95-1CA5-AC47-A98F-2648323DFC1E}"/>
              </a:ext>
            </a:extLst>
          </p:cNvPr>
          <p:cNvSpPr/>
          <p:nvPr/>
        </p:nvSpPr>
        <p:spPr>
          <a:xfrm>
            <a:off x="1176338" y="5435600"/>
            <a:ext cx="2074862" cy="388938"/>
          </a:xfrm>
          <a:custGeom>
            <a:avLst/>
            <a:gdLst>
              <a:gd name="connsiteX0" fmla="*/ 0 w 1921933"/>
              <a:gd name="connsiteY0" fmla="*/ 0 h 482600"/>
              <a:gd name="connsiteX1" fmla="*/ 0 w 1921933"/>
              <a:gd name="connsiteY1" fmla="*/ 0 h 482600"/>
              <a:gd name="connsiteX2" fmla="*/ 1820333 w 1921933"/>
              <a:gd name="connsiteY2" fmla="*/ 127000 h 482600"/>
              <a:gd name="connsiteX3" fmla="*/ 1921933 w 1921933"/>
              <a:gd name="connsiteY3" fmla="*/ 482600 h 482600"/>
              <a:gd name="connsiteX4" fmla="*/ 8466 w 1921933"/>
              <a:gd name="connsiteY4" fmla="*/ 465666 h 482600"/>
              <a:gd name="connsiteX5" fmla="*/ 0 w 1921933"/>
              <a:gd name="connsiteY5" fmla="*/ 0 h 48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1933" h="482600">
                <a:moveTo>
                  <a:pt x="0" y="0"/>
                </a:moveTo>
                <a:lnTo>
                  <a:pt x="0" y="0"/>
                </a:lnTo>
                <a:lnTo>
                  <a:pt x="1820333" y="127000"/>
                </a:lnTo>
                <a:lnTo>
                  <a:pt x="1921933" y="482600"/>
                </a:lnTo>
                <a:lnTo>
                  <a:pt x="8466" y="465666"/>
                </a:lnTo>
                <a:lnTo>
                  <a:pt x="0" y="0"/>
                </a:lnTo>
                <a:close/>
              </a:path>
            </a:pathLst>
          </a:cu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Freeform 6">
            <a:extLst>
              <a:ext uri="{FF2B5EF4-FFF2-40B4-BE49-F238E27FC236}">
                <a16:creationId xmlns:a16="http://schemas.microsoft.com/office/drawing/2014/main" id="{DE85227B-7631-CB4A-BC20-85F2836EBF77}"/>
              </a:ext>
            </a:extLst>
          </p:cNvPr>
          <p:cNvSpPr/>
          <p:nvPr/>
        </p:nvSpPr>
        <p:spPr>
          <a:xfrm>
            <a:off x="528638" y="360363"/>
            <a:ext cx="5834062" cy="877887"/>
          </a:xfrm>
          <a:custGeom>
            <a:avLst/>
            <a:gdLst>
              <a:gd name="connsiteX0" fmla="*/ 303000 w 5834367"/>
              <a:gd name="connsiteY0" fmla="*/ 0 h 876793"/>
              <a:gd name="connsiteX1" fmla="*/ 5737664 w 5834367"/>
              <a:gd name="connsiteY1" fmla="*/ 212751 h 876793"/>
              <a:gd name="connsiteX2" fmla="*/ 5834367 w 5834367"/>
              <a:gd name="connsiteY2" fmla="*/ 664042 h 876793"/>
              <a:gd name="connsiteX3" fmla="*/ 0 w 5834367"/>
              <a:gd name="connsiteY3" fmla="*/ 876793 h 876793"/>
              <a:gd name="connsiteX4" fmla="*/ 303000 w 5834367"/>
              <a:gd name="connsiteY4" fmla="*/ 0 h 8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367" h="876793">
                <a:moveTo>
                  <a:pt x="303000" y="0"/>
                </a:moveTo>
                <a:lnTo>
                  <a:pt x="5737664" y="212751"/>
                </a:lnTo>
                <a:lnTo>
                  <a:pt x="5834367" y="664042"/>
                </a:lnTo>
                <a:lnTo>
                  <a:pt x="0" y="876793"/>
                </a:lnTo>
                <a:lnTo>
                  <a:pt x="303000" y="0"/>
                </a:lnTo>
                <a:close/>
              </a:path>
            </a:pathLst>
          </a:custGeom>
          <a:solidFill>
            <a:srgbClr val="C8D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1204" name="Title 1">
            <a:extLst>
              <a:ext uri="{FF2B5EF4-FFF2-40B4-BE49-F238E27FC236}">
                <a16:creationId xmlns:a16="http://schemas.microsoft.com/office/drawing/2014/main" id="{43249E52-82A9-9B4B-8AD5-CE66A23350E8}"/>
              </a:ext>
            </a:extLst>
          </p:cNvPr>
          <p:cNvSpPr>
            <a:spLocks noGrp="1"/>
          </p:cNvSpPr>
          <p:nvPr>
            <p:ph type="title"/>
          </p:nvPr>
        </p:nvSpPr>
        <p:spPr/>
        <p:txBody>
          <a:bodyPr>
            <a:normAutofit fontScale="90000"/>
          </a:bodyPr>
          <a:lstStyle/>
          <a:p>
            <a:r>
              <a:rPr lang="en-US" altLang="en-US" sz="6000">
                <a:latin typeface="Times" pitchFamily="2" charset="0"/>
                <a:ea typeface="ＭＳ Ｐゴシック" panose="020B0600070205080204" pitchFamily="34" charset="-128"/>
              </a:rPr>
              <a:t>Many Arches</a:t>
            </a:r>
          </a:p>
        </p:txBody>
      </p:sp>
      <p:sp>
        <p:nvSpPr>
          <p:cNvPr id="51205" name="Content Placeholder 2">
            <a:extLst>
              <a:ext uri="{FF2B5EF4-FFF2-40B4-BE49-F238E27FC236}">
                <a16:creationId xmlns:a16="http://schemas.microsoft.com/office/drawing/2014/main" id="{9C99A6D9-C61F-B64C-947A-232B69CE610A}"/>
              </a:ext>
            </a:extLst>
          </p:cNvPr>
          <p:cNvSpPr>
            <a:spLocks noGrp="1"/>
          </p:cNvSpPr>
          <p:nvPr>
            <p:ph idx="1"/>
          </p:nvPr>
        </p:nvSpPr>
        <p:spPr/>
        <p:txBody>
          <a:bodyPr>
            <a:normAutofit fontScale="85000" lnSpcReduction="20000"/>
          </a:bodyPr>
          <a:lstStyle/>
          <a:p>
            <a:endParaRPr lang="en-US" altLang="en-US">
              <a:latin typeface="Times" pitchFamily="2" charset="0"/>
              <a:ea typeface="ＭＳ Ｐゴシック" panose="020B0600070205080204" pitchFamily="34" charset="-128"/>
            </a:endParaRPr>
          </a:p>
        </p:txBody>
      </p:sp>
      <p:sp>
        <p:nvSpPr>
          <p:cNvPr id="51206" name="Slide Number Placeholder 3">
            <a:extLst>
              <a:ext uri="{FF2B5EF4-FFF2-40B4-BE49-F238E27FC236}">
                <a16:creationId xmlns:a16="http://schemas.microsoft.com/office/drawing/2014/main" id="{A1BC1C18-BA5B-7D41-9E69-8A3F2ED634E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AFC78E2-2A64-8D42-8763-FE546B303802}" type="slidenum">
              <a:rPr lang="en-US" altLang="en-US" sz="1200">
                <a:solidFill>
                  <a:srgbClr val="898989"/>
                </a:solidFill>
                <a:latin typeface="Times" pitchFamily="2" charset="0"/>
              </a:rPr>
              <a:pPr eaLnBrk="1" hangingPunct="1"/>
              <a:t>33</a:t>
            </a:fld>
            <a:endParaRPr lang="en-US" altLang="en-US" sz="1200">
              <a:solidFill>
                <a:srgbClr val="898989"/>
              </a:solidFill>
              <a:latin typeface="Times" pitchFamily="2" charset="0"/>
            </a:endParaRPr>
          </a:p>
        </p:txBody>
      </p:sp>
      <p:pic>
        <p:nvPicPr>
          <p:cNvPr id="51207" name="Picture 4" descr="6 Arch Cannizzaro copy.eps">
            <a:extLst>
              <a:ext uri="{FF2B5EF4-FFF2-40B4-BE49-F238E27FC236}">
                <a16:creationId xmlns:a16="http://schemas.microsoft.com/office/drawing/2014/main" id="{91FAB540-3010-E94A-B9E9-6A7472B9D62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101850"/>
            <a:ext cx="4421188" cy="318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8" name="TextBox 7">
            <a:extLst>
              <a:ext uri="{FF2B5EF4-FFF2-40B4-BE49-F238E27FC236}">
                <a16:creationId xmlns:a16="http://schemas.microsoft.com/office/drawing/2014/main" id="{F5B1DB40-71AD-AF4A-9DA5-E49026AE6A0D}"/>
              </a:ext>
            </a:extLst>
          </p:cNvPr>
          <p:cNvSpPr txBox="1">
            <a:spLocks noChangeArrowheads="1"/>
          </p:cNvSpPr>
          <p:nvPr/>
        </p:nvSpPr>
        <p:spPr bwMode="auto">
          <a:xfrm>
            <a:off x="1201738" y="5435600"/>
            <a:ext cx="2024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at the smallest scale</a:t>
            </a:r>
          </a:p>
        </p:txBody>
      </p:sp>
      <p:grpSp>
        <p:nvGrpSpPr>
          <p:cNvPr id="2" name="Group 11">
            <a:extLst>
              <a:ext uri="{FF2B5EF4-FFF2-40B4-BE49-F238E27FC236}">
                <a16:creationId xmlns:a16="http://schemas.microsoft.com/office/drawing/2014/main" id="{03C471E8-1D64-F44F-9463-DFA0C2BD0EAD}"/>
              </a:ext>
            </a:extLst>
          </p:cNvPr>
          <p:cNvGrpSpPr>
            <a:grpSpLocks/>
          </p:cNvGrpSpPr>
          <p:nvPr/>
        </p:nvGrpSpPr>
        <p:grpSpPr bwMode="auto">
          <a:xfrm>
            <a:off x="4522788" y="1573213"/>
            <a:ext cx="4365625" cy="3608387"/>
            <a:chOff x="4522788" y="1573213"/>
            <a:chExt cx="4365625" cy="3608386"/>
          </a:xfrm>
        </p:grpSpPr>
        <p:pic>
          <p:nvPicPr>
            <p:cNvPr id="51212" name="Picture 7" descr="Arch Avogadro.eps">
              <a:extLst>
                <a:ext uri="{FF2B5EF4-FFF2-40B4-BE49-F238E27FC236}">
                  <a16:creationId xmlns:a16="http://schemas.microsoft.com/office/drawing/2014/main" id="{88F6DD6C-8E2F-074E-8099-B19013CFEE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22788" y="1573213"/>
              <a:ext cx="4365625"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reeform 9">
              <a:extLst>
                <a:ext uri="{FF2B5EF4-FFF2-40B4-BE49-F238E27FC236}">
                  <a16:creationId xmlns:a16="http://schemas.microsoft.com/office/drawing/2014/main" id="{86BE26F6-27B8-574D-A64C-EAAB55B90FEF}"/>
                </a:ext>
              </a:extLst>
            </p:cNvPr>
            <p:cNvSpPr/>
            <p:nvPr/>
          </p:nvSpPr>
          <p:spPr>
            <a:xfrm flipV="1">
              <a:off x="5765800" y="4868862"/>
              <a:ext cx="1785938" cy="312737"/>
            </a:xfrm>
            <a:custGeom>
              <a:avLst/>
              <a:gdLst>
                <a:gd name="connsiteX0" fmla="*/ 0 w 1921933"/>
                <a:gd name="connsiteY0" fmla="*/ 0 h 482600"/>
                <a:gd name="connsiteX1" fmla="*/ 0 w 1921933"/>
                <a:gd name="connsiteY1" fmla="*/ 0 h 482600"/>
                <a:gd name="connsiteX2" fmla="*/ 1820333 w 1921933"/>
                <a:gd name="connsiteY2" fmla="*/ 127000 h 482600"/>
                <a:gd name="connsiteX3" fmla="*/ 1921933 w 1921933"/>
                <a:gd name="connsiteY3" fmla="*/ 482600 h 482600"/>
                <a:gd name="connsiteX4" fmla="*/ 8466 w 1921933"/>
                <a:gd name="connsiteY4" fmla="*/ 465666 h 482600"/>
                <a:gd name="connsiteX5" fmla="*/ 0 w 1921933"/>
                <a:gd name="connsiteY5" fmla="*/ 0 h 48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1933" h="482600">
                  <a:moveTo>
                    <a:pt x="0" y="0"/>
                  </a:moveTo>
                  <a:lnTo>
                    <a:pt x="0" y="0"/>
                  </a:lnTo>
                  <a:lnTo>
                    <a:pt x="1820333" y="127000"/>
                  </a:lnTo>
                  <a:lnTo>
                    <a:pt x="1921933" y="482600"/>
                  </a:lnTo>
                  <a:lnTo>
                    <a:pt x="8466" y="465666"/>
                  </a:lnTo>
                  <a:lnTo>
                    <a:pt x="0" y="0"/>
                  </a:lnTo>
                  <a:close/>
                </a:path>
              </a:pathLst>
            </a:cu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1214" name="TextBox 10">
              <a:extLst>
                <a:ext uri="{FF2B5EF4-FFF2-40B4-BE49-F238E27FC236}">
                  <a16:creationId xmlns:a16="http://schemas.microsoft.com/office/drawing/2014/main" id="{F024712D-0D87-2B42-8BF8-E621D6706540}"/>
                </a:ext>
              </a:extLst>
            </p:cNvPr>
            <p:cNvSpPr txBox="1">
              <a:spLocks noChangeArrowheads="1"/>
            </p:cNvSpPr>
            <p:nvPr/>
          </p:nvSpPr>
          <p:spPr bwMode="auto">
            <a:xfrm>
              <a:off x="5799667" y="4809066"/>
              <a:ext cx="16222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at a larger scale</a:t>
              </a:r>
            </a:p>
          </p:txBody>
        </p:sp>
      </p:grpSp>
      <p:sp>
        <p:nvSpPr>
          <p:cNvPr id="51210" name="TextBox 12">
            <a:extLst>
              <a:ext uri="{FF2B5EF4-FFF2-40B4-BE49-F238E27FC236}">
                <a16:creationId xmlns:a16="http://schemas.microsoft.com/office/drawing/2014/main" id="{09BDCA84-DAD3-2E48-8100-595EC2CD8ACE}"/>
              </a:ext>
            </a:extLst>
          </p:cNvPr>
          <p:cNvSpPr txBox="1">
            <a:spLocks noChangeArrowheads="1"/>
          </p:cNvSpPr>
          <p:nvPr/>
        </p:nvSpPr>
        <p:spPr bwMode="auto">
          <a:xfrm>
            <a:off x="466725" y="1724025"/>
            <a:ext cx="5826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HCl</a:t>
            </a:r>
          </a:p>
          <a:p>
            <a:pPr eaLnBrk="1" hangingPunct="1"/>
            <a:r>
              <a:rPr lang="en-US" altLang="en-US" sz="1800">
                <a:latin typeface="Times" pitchFamily="2" charset="0"/>
              </a:rPr>
              <a:t>HBr</a:t>
            </a:r>
          </a:p>
          <a:p>
            <a:pPr eaLnBrk="1" hangingPunct="1"/>
            <a:r>
              <a:rPr lang="en-US" altLang="en-US" sz="1800">
                <a:latin typeface="Times" pitchFamily="2" charset="0"/>
              </a:rPr>
              <a:t>HI</a:t>
            </a:r>
          </a:p>
        </p:txBody>
      </p:sp>
      <p:sp>
        <p:nvSpPr>
          <p:cNvPr id="51211" name="TextBox 13">
            <a:extLst>
              <a:ext uri="{FF2B5EF4-FFF2-40B4-BE49-F238E27FC236}">
                <a16:creationId xmlns:a16="http://schemas.microsoft.com/office/drawing/2014/main" id="{9CB3A22A-52D1-6643-A24F-90B848EE0A1D}"/>
              </a:ext>
            </a:extLst>
          </p:cNvPr>
          <p:cNvSpPr txBox="1">
            <a:spLocks noChangeArrowheads="1"/>
          </p:cNvSpPr>
          <p:nvPr/>
        </p:nvSpPr>
        <p:spPr bwMode="auto">
          <a:xfrm>
            <a:off x="3105150" y="1816100"/>
            <a:ext cx="9334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H</a:t>
            </a:r>
            <a:r>
              <a:rPr lang="en-US" altLang="en-US" sz="1800" baseline="-25000">
                <a:latin typeface="Times" pitchFamily="2" charset="0"/>
              </a:rPr>
              <a:t>2</a:t>
            </a:r>
            <a:r>
              <a:rPr lang="en-US" altLang="en-US" sz="1800">
                <a:latin typeface="Times" pitchFamily="2" charset="0"/>
              </a:rPr>
              <a:t>, Cl</a:t>
            </a:r>
            <a:r>
              <a:rPr lang="en-US" altLang="en-US" sz="1800" baseline="-25000">
                <a:latin typeface="Times" pitchFamily="2" charset="0"/>
              </a:rPr>
              <a:t>2</a:t>
            </a:r>
            <a:endParaRPr lang="en-US" altLang="en-US" sz="1800">
              <a:latin typeface="Times" pitchFamily="2" charset="0"/>
            </a:endParaRPr>
          </a:p>
          <a:p>
            <a:pPr eaLnBrk="1" hangingPunct="1"/>
            <a:r>
              <a:rPr lang="en-US" altLang="en-US" sz="1800">
                <a:latin typeface="Times" pitchFamily="2" charset="0"/>
              </a:rPr>
              <a:t>Br</a:t>
            </a:r>
            <a:r>
              <a:rPr lang="en-US" altLang="en-US" sz="1800" baseline="-25000">
                <a:latin typeface="Times" pitchFamily="2" charset="0"/>
              </a:rPr>
              <a:t>2</a:t>
            </a:r>
            <a:r>
              <a:rPr lang="en-US" altLang="en-US" sz="1800">
                <a:latin typeface="Times" pitchFamily="2" charset="0"/>
              </a:rPr>
              <a:t>, I</a:t>
            </a:r>
            <a:r>
              <a:rPr lang="en-US" altLang="en-US" sz="1800" baseline="-25000">
                <a:latin typeface="Times" pitchFamily="2" charset="0"/>
              </a:rPr>
              <a:t>2</a:t>
            </a:r>
            <a:endParaRPr lang="en-US" altLang="en-US" sz="1800">
              <a:latin typeface="Times"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E7A9A435-E0BC-3D42-B66F-B4639EC500BA}"/>
              </a:ext>
            </a:extLst>
          </p:cNvPr>
          <p:cNvSpPr/>
          <p:nvPr/>
        </p:nvSpPr>
        <p:spPr>
          <a:xfrm>
            <a:off x="7573963" y="4975225"/>
            <a:ext cx="1046162" cy="1046163"/>
          </a:xfrm>
          <a:custGeom>
            <a:avLst/>
            <a:gdLst>
              <a:gd name="connsiteX0" fmla="*/ 171085 w 1046251"/>
              <a:gd name="connsiteY0" fmla="*/ 0 h 1046220"/>
              <a:gd name="connsiteX1" fmla="*/ 1046251 w 1046251"/>
              <a:gd name="connsiteY1" fmla="*/ 92120 h 1046220"/>
              <a:gd name="connsiteX2" fmla="*/ 993610 w 1046251"/>
              <a:gd name="connsiteY2" fmla="*/ 1046220 h 1046220"/>
              <a:gd name="connsiteX3" fmla="*/ 0 w 1046251"/>
              <a:gd name="connsiteY3" fmla="*/ 875140 h 1046220"/>
              <a:gd name="connsiteX4" fmla="*/ 171085 w 1046251"/>
              <a:gd name="connsiteY4" fmla="*/ 0 h 1046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251" h="1046220">
                <a:moveTo>
                  <a:pt x="171085" y="0"/>
                </a:moveTo>
                <a:lnTo>
                  <a:pt x="1046251" y="92120"/>
                </a:lnTo>
                <a:lnTo>
                  <a:pt x="993610" y="1046220"/>
                </a:lnTo>
                <a:lnTo>
                  <a:pt x="0" y="875140"/>
                </a:lnTo>
                <a:lnTo>
                  <a:pt x="171085" y="0"/>
                </a:lnTo>
                <a:close/>
              </a:path>
            </a:pathLst>
          </a:custGeom>
          <a:solidFill>
            <a:srgbClr val="FFC8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Freeform 11">
            <a:extLst>
              <a:ext uri="{FF2B5EF4-FFF2-40B4-BE49-F238E27FC236}">
                <a16:creationId xmlns:a16="http://schemas.microsoft.com/office/drawing/2014/main" id="{391AA0AD-E0C5-A048-BFB6-19ECD0C5C898}"/>
              </a:ext>
            </a:extLst>
          </p:cNvPr>
          <p:cNvSpPr/>
          <p:nvPr/>
        </p:nvSpPr>
        <p:spPr>
          <a:xfrm>
            <a:off x="730250" y="322263"/>
            <a:ext cx="7356475" cy="895350"/>
          </a:xfrm>
          <a:custGeom>
            <a:avLst/>
            <a:gdLst>
              <a:gd name="connsiteX0" fmla="*/ 138184 w 7356655"/>
              <a:gd name="connsiteY0" fmla="*/ 0 h 644839"/>
              <a:gd name="connsiteX1" fmla="*/ 7310594 w 7356655"/>
              <a:gd name="connsiteY1" fmla="*/ 177660 h 644839"/>
              <a:gd name="connsiteX2" fmla="*/ 7356655 w 7356655"/>
              <a:gd name="connsiteY2" fmla="*/ 519819 h 644839"/>
              <a:gd name="connsiteX3" fmla="*/ 0 w 7356655"/>
              <a:gd name="connsiteY3" fmla="*/ 644839 h 644839"/>
              <a:gd name="connsiteX4" fmla="*/ 138184 w 7356655"/>
              <a:gd name="connsiteY4" fmla="*/ 0 h 644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6655" h="644839">
                <a:moveTo>
                  <a:pt x="138184" y="0"/>
                </a:moveTo>
                <a:lnTo>
                  <a:pt x="7310594" y="177660"/>
                </a:lnTo>
                <a:lnTo>
                  <a:pt x="7356655" y="519819"/>
                </a:lnTo>
                <a:lnTo>
                  <a:pt x="0" y="644839"/>
                </a:lnTo>
                <a:lnTo>
                  <a:pt x="138184" y="0"/>
                </a:lnTo>
                <a:close/>
              </a:path>
            </a:pathLst>
          </a:cu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2" name="Group 15">
            <a:extLst>
              <a:ext uri="{FF2B5EF4-FFF2-40B4-BE49-F238E27FC236}">
                <a16:creationId xmlns:a16="http://schemas.microsoft.com/office/drawing/2014/main" id="{596AF87E-F4CF-F94C-B2DD-E5BCC5CC594F}"/>
              </a:ext>
            </a:extLst>
          </p:cNvPr>
          <p:cNvGrpSpPr>
            <a:grpSpLocks/>
          </p:cNvGrpSpPr>
          <p:nvPr/>
        </p:nvGrpSpPr>
        <p:grpSpPr bwMode="auto">
          <a:xfrm>
            <a:off x="322263" y="1541463"/>
            <a:ext cx="6494462" cy="4911725"/>
            <a:chOff x="322341" y="1540834"/>
            <a:chExt cx="6495204" cy="4912617"/>
          </a:xfrm>
        </p:grpSpPr>
        <p:sp>
          <p:nvSpPr>
            <p:cNvPr id="13" name="Right Arrow 12">
              <a:extLst>
                <a:ext uri="{FF2B5EF4-FFF2-40B4-BE49-F238E27FC236}">
                  <a16:creationId xmlns:a16="http://schemas.microsoft.com/office/drawing/2014/main" id="{8D8FBD9D-91D0-B041-98AD-87F705D6D2D7}"/>
                </a:ext>
              </a:extLst>
            </p:cNvPr>
            <p:cNvSpPr/>
            <p:nvPr/>
          </p:nvSpPr>
          <p:spPr>
            <a:xfrm rot="20505286">
              <a:off x="4107373" y="2339491"/>
              <a:ext cx="2133844" cy="1773560"/>
            </a:xfrm>
            <a:prstGeom prst="rightArrow">
              <a:avLst/>
            </a:prstGeom>
            <a:solidFill>
              <a:srgbClr val="C8D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Freeform 13">
              <a:extLst>
                <a:ext uri="{FF2B5EF4-FFF2-40B4-BE49-F238E27FC236}">
                  <a16:creationId xmlns:a16="http://schemas.microsoft.com/office/drawing/2014/main" id="{73A1446E-5E4E-B449-94C0-4B04F58D7E30}"/>
                </a:ext>
              </a:extLst>
            </p:cNvPr>
            <p:cNvSpPr/>
            <p:nvPr/>
          </p:nvSpPr>
          <p:spPr>
            <a:xfrm>
              <a:off x="322341" y="1540834"/>
              <a:ext cx="5963331" cy="4912617"/>
            </a:xfrm>
            <a:custGeom>
              <a:avLst/>
              <a:gdLst>
                <a:gd name="connsiteX0" fmla="*/ 0 w 5963303"/>
                <a:gd name="connsiteY0" fmla="*/ 0 h 4912617"/>
                <a:gd name="connsiteX1" fmla="*/ 0 w 5963303"/>
                <a:gd name="connsiteY1" fmla="*/ 0 h 4912617"/>
                <a:gd name="connsiteX2" fmla="*/ 2991321 w 5963303"/>
                <a:gd name="connsiteY2" fmla="*/ 148281 h 4912617"/>
                <a:gd name="connsiteX3" fmla="*/ 5963303 w 5963303"/>
                <a:gd name="connsiteY3" fmla="*/ 4912617 h 4912617"/>
                <a:gd name="connsiteX4" fmla="*/ 1282916 w 5963303"/>
                <a:gd name="connsiteY4" fmla="*/ 4841699 h 4912617"/>
                <a:gd name="connsiteX5" fmla="*/ 0 w 5963303"/>
                <a:gd name="connsiteY5" fmla="*/ 0 h 4912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63303" h="4912617">
                  <a:moveTo>
                    <a:pt x="0" y="0"/>
                  </a:moveTo>
                  <a:lnTo>
                    <a:pt x="0" y="0"/>
                  </a:lnTo>
                  <a:lnTo>
                    <a:pt x="2991321" y="148281"/>
                  </a:lnTo>
                  <a:lnTo>
                    <a:pt x="5963303" y="4912617"/>
                  </a:lnTo>
                  <a:lnTo>
                    <a:pt x="1282916" y="4841699"/>
                  </a:lnTo>
                  <a:lnTo>
                    <a:pt x="0" y="0"/>
                  </a:lnTo>
                  <a:close/>
                </a:path>
              </a:pathLst>
            </a:custGeom>
            <a:solidFill>
              <a:srgbClr val="C8D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2238" name="TextBox 14">
              <a:extLst>
                <a:ext uri="{FF2B5EF4-FFF2-40B4-BE49-F238E27FC236}">
                  <a16:creationId xmlns:a16="http://schemas.microsoft.com/office/drawing/2014/main" id="{64638864-63A2-EF41-9DDF-482FE762749A}"/>
                </a:ext>
              </a:extLst>
            </p:cNvPr>
            <p:cNvSpPr txBox="1">
              <a:spLocks noChangeArrowheads="1"/>
            </p:cNvSpPr>
            <p:nvPr/>
          </p:nvSpPr>
          <p:spPr bwMode="auto">
            <a:xfrm>
              <a:off x="5357304" y="4042271"/>
              <a:ext cx="1460241" cy="923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The chemists</a:t>
              </a:r>
            </a:p>
            <a:p>
              <a:pPr eaLnBrk="1" hangingPunct="1"/>
              <a:r>
                <a:rPr lang="en-US" altLang="en-US" sz="1800">
                  <a:latin typeface="Times" pitchFamily="2" charset="0"/>
                </a:rPr>
                <a:t>Cannizzaro</a:t>
              </a:r>
            </a:p>
            <a:p>
              <a:pPr eaLnBrk="1" hangingPunct="1"/>
              <a:r>
                <a:rPr lang="en-US" altLang="en-US" sz="1800">
                  <a:latin typeface="Times" pitchFamily="2" charset="0"/>
                </a:rPr>
                <a:t>Lothar Meyer</a:t>
              </a:r>
            </a:p>
          </p:txBody>
        </p:sp>
      </p:grpSp>
      <p:sp>
        <p:nvSpPr>
          <p:cNvPr id="52229" name="Title 1">
            <a:extLst>
              <a:ext uri="{FF2B5EF4-FFF2-40B4-BE49-F238E27FC236}">
                <a16:creationId xmlns:a16="http://schemas.microsoft.com/office/drawing/2014/main" id="{3FFC765F-7466-FF41-AE3D-BCBB48A516D8}"/>
              </a:ext>
            </a:extLst>
          </p:cNvPr>
          <p:cNvSpPr>
            <a:spLocks noGrp="1"/>
          </p:cNvSpPr>
          <p:nvPr>
            <p:ph type="title"/>
          </p:nvPr>
        </p:nvSpPr>
        <p:spPr/>
        <p:txBody>
          <a:bodyPr>
            <a:normAutofit fontScale="90000"/>
          </a:bodyPr>
          <a:lstStyle/>
          <a:p>
            <a:pPr algn="ctr"/>
            <a:r>
              <a:rPr lang="en-US" altLang="en-US">
                <a:latin typeface="Times" pitchFamily="2" charset="0"/>
                <a:ea typeface="ＭＳ Ｐゴシック" panose="020B0600070205080204" pitchFamily="34" charset="-128"/>
              </a:rPr>
              <a:t>Mutual Support Across Sciences</a:t>
            </a:r>
            <a:br>
              <a:rPr lang="en-US" altLang="en-US">
                <a:latin typeface="Times" pitchFamily="2" charset="0"/>
                <a:ea typeface="ＭＳ Ｐゴシック" panose="020B0600070205080204" pitchFamily="34" charset="-128"/>
              </a:rPr>
            </a:br>
            <a:r>
              <a:rPr lang="en-US" altLang="en-US" sz="2400">
                <a:latin typeface="Times" pitchFamily="2" charset="0"/>
                <a:ea typeface="ＭＳ Ｐゴシック" panose="020B0600070205080204" pitchFamily="34" charset="-128"/>
              </a:rPr>
              <a:t>Chemistry and Physics</a:t>
            </a:r>
            <a:endParaRPr lang="en-US" altLang="en-US">
              <a:latin typeface="Times" pitchFamily="2" charset="0"/>
              <a:ea typeface="ＭＳ Ｐゴシック" panose="020B0600070205080204" pitchFamily="34" charset="-128"/>
            </a:endParaRPr>
          </a:p>
        </p:txBody>
      </p:sp>
      <p:sp>
        <p:nvSpPr>
          <p:cNvPr id="52230" name="Content Placeholder 2">
            <a:extLst>
              <a:ext uri="{FF2B5EF4-FFF2-40B4-BE49-F238E27FC236}">
                <a16:creationId xmlns:a16="http://schemas.microsoft.com/office/drawing/2014/main" id="{8BF2F678-4BD3-C849-9469-CBC07DFC194E}"/>
              </a:ext>
            </a:extLst>
          </p:cNvPr>
          <p:cNvSpPr>
            <a:spLocks noGrp="1"/>
          </p:cNvSpPr>
          <p:nvPr>
            <p:ph idx="1"/>
          </p:nvPr>
        </p:nvSpPr>
        <p:spPr/>
        <p:txBody>
          <a:bodyPr>
            <a:normAutofit fontScale="85000" lnSpcReduction="20000"/>
          </a:bodyPr>
          <a:lstStyle/>
          <a:p>
            <a:endParaRPr lang="en-US" altLang="en-US">
              <a:latin typeface="Times" pitchFamily="2" charset="0"/>
              <a:ea typeface="ＭＳ Ｐゴシック" panose="020B0600070205080204" pitchFamily="34" charset="-128"/>
            </a:endParaRPr>
          </a:p>
        </p:txBody>
      </p:sp>
      <p:sp>
        <p:nvSpPr>
          <p:cNvPr id="52231" name="Slide Number Placeholder 3">
            <a:extLst>
              <a:ext uri="{FF2B5EF4-FFF2-40B4-BE49-F238E27FC236}">
                <a16:creationId xmlns:a16="http://schemas.microsoft.com/office/drawing/2014/main" id="{2AB6F2B0-58EC-FC4C-8B77-9550AFC3293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45D9C03-519E-1A42-B1FE-093C5B82174A}" type="slidenum">
              <a:rPr lang="en-US" altLang="en-US" sz="1200">
                <a:solidFill>
                  <a:srgbClr val="898989"/>
                </a:solidFill>
                <a:latin typeface="Times" pitchFamily="2" charset="0"/>
              </a:rPr>
              <a:pPr eaLnBrk="1" hangingPunct="1"/>
              <a:t>34</a:t>
            </a:fld>
            <a:endParaRPr lang="en-US" altLang="en-US" sz="1200">
              <a:solidFill>
                <a:srgbClr val="898989"/>
              </a:solidFill>
              <a:latin typeface="Times" pitchFamily="2" charset="0"/>
            </a:endParaRPr>
          </a:p>
        </p:txBody>
      </p:sp>
      <p:sp>
        <p:nvSpPr>
          <p:cNvPr id="52232" name="TextBox 4">
            <a:extLst>
              <a:ext uri="{FF2B5EF4-FFF2-40B4-BE49-F238E27FC236}">
                <a16:creationId xmlns:a16="http://schemas.microsoft.com/office/drawing/2014/main" id="{ED56E2FB-F172-644B-8CFE-E4A81487AEB4}"/>
              </a:ext>
            </a:extLst>
          </p:cNvPr>
          <p:cNvSpPr txBox="1">
            <a:spLocks noChangeArrowheads="1"/>
          </p:cNvSpPr>
          <p:nvPr/>
        </p:nvSpPr>
        <p:spPr bwMode="auto">
          <a:xfrm>
            <a:off x="3298825" y="5048250"/>
            <a:ext cx="23241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Krönig-Clausius</a:t>
            </a:r>
          </a:p>
          <a:p>
            <a:pPr algn="ctr" eaLnBrk="1" hangingPunct="1"/>
            <a:r>
              <a:rPr lang="en-US" altLang="en-US" sz="2000">
                <a:latin typeface="Times" pitchFamily="2" charset="0"/>
              </a:rPr>
              <a:t>pressure formula</a:t>
            </a:r>
          </a:p>
          <a:p>
            <a:pPr algn="ctr" eaLnBrk="1" hangingPunct="1"/>
            <a:r>
              <a:rPr lang="en-US" altLang="en-US" sz="2000">
                <a:latin typeface="Times" pitchFamily="2" charset="0"/>
              </a:rPr>
              <a:t>P = (1/3) nmv</a:t>
            </a:r>
            <a:r>
              <a:rPr lang="en-US" altLang="en-US" sz="2000" baseline="30000">
                <a:latin typeface="Times" pitchFamily="2" charset="0"/>
              </a:rPr>
              <a:t>2</a:t>
            </a:r>
            <a:endParaRPr lang="en-US" altLang="en-US" sz="2000">
              <a:latin typeface="Times" pitchFamily="2" charset="0"/>
            </a:endParaRPr>
          </a:p>
        </p:txBody>
      </p:sp>
      <p:sp>
        <p:nvSpPr>
          <p:cNvPr id="52233" name="TextBox 5">
            <a:extLst>
              <a:ext uri="{FF2B5EF4-FFF2-40B4-BE49-F238E27FC236}">
                <a16:creationId xmlns:a16="http://schemas.microsoft.com/office/drawing/2014/main" id="{511A4659-28CA-5F4E-B9AE-7E7DC9722F16}"/>
              </a:ext>
            </a:extLst>
          </p:cNvPr>
          <p:cNvSpPr txBox="1">
            <a:spLocks noChangeArrowheads="1"/>
          </p:cNvSpPr>
          <p:nvPr/>
        </p:nvSpPr>
        <p:spPr bwMode="auto">
          <a:xfrm>
            <a:off x="454025" y="1871663"/>
            <a:ext cx="302736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a:latin typeface="Times" pitchFamily="2" charset="0"/>
              </a:rPr>
              <a:t>Thermal equilibrium:</a:t>
            </a:r>
          </a:p>
          <a:p>
            <a:pPr algn="ctr" eaLnBrk="1" hangingPunct="1"/>
            <a:r>
              <a:rPr lang="en-US" altLang="en-US" sz="2000">
                <a:latin typeface="Times" pitchFamily="2" charset="0"/>
              </a:rPr>
              <a:t>molecules have same</a:t>
            </a:r>
          </a:p>
          <a:p>
            <a:pPr algn="ctr" eaLnBrk="1" hangingPunct="1"/>
            <a:r>
              <a:rPr lang="en-US" altLang="en-US" sz="2000">
                <a:latin typeface="Times" pitchFamily="2" charset="0"/>
              </a:rPr>
              <a:t>mean kinetic energy</a:t>
            </a:r>
          </a:p>
          <a:p>
            <a:pPr algn="ctr" eaLnBrk="1" hangingPunct="1"/>
            <a:r>
              <a:rPr lang="en-US" altLang="en-US" sz="2000">
                <a:latin typeface="Times" pitchFamily="2" charset="0"/>
              </a:rPr>
              <a:t>(1/2)mv</a:t>
            </a:r>
            <a:r>
              <a:rPr lang="en-US" altLang="en-US" sz="2000" baseline="30000">
                <a:latin typeface="Times" pitchFamily="2" charset="0"/>
              </a:rPr>
              <a:t>2</a:t>
            </a:r>
            <a:endParaRPr lang="en-US" altLang="en-US" sz="2000">
              <a:latin typeface="Times" pitchFamily="2" charset="0"/>
            </a:endParaRPr>
          </a:p>
        </p:txBody>
      </p:sp>
      <p:sp>
        <p:nvSpPr>
          <p:cNvPr id="52234" name="TextBox 6">
            <a:extLst>
              <a:ext uri="{FF2B5EF4-FFF2-40B4-BE49-F238E27FC236}">
                <a16:creationId xmlns:a16="http://schemas.microsoft.com/office/drawing/2014/main" id="{D58670CC-0C05-2949-8F3C-6E06892D3A0A}"/>
              </a:ext>
            </a:extLst>
          </p:cNvPr>
          <p:cNvSpPr txBox="1">
            <a:spLocks noChangeArrowheads="1"/>
          </p:cNvSpPr>
          <p:nvPr/>
        </p:nvSpPr>
        <p:spPr bwMode="auto">
          <a:xfrm>
            <a:off x="6213475" y="1939925"/>
            <a:ext cx="20907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800">
                <a:latin typeface="Times" pitchFamily="2" charset="0"/>
              </a:rPr>
              <a:t>Avogadro’s hypothesis</a:t>
            </a:r>
          </a:p>
        </p:txBody>
      </p:sp>
      <p:sp>
        <p:nvSpPr>
          <p:cNvPr id="52235" name="TextBox 14">
            <a:extLst>
              <a:ext uri="{FF2B5EF4-FFF2-40B4-BE49-F238E27FC236}">
                <a16:creationId xmlns:a16="http://schemas.microsoft.com/office/drawing/2014/main" id="{30E67BF3-7432-BA41-A1DA-EC277D1E67FC}"/>
              </a:ext>
            </a:extLst>
          </p:cNvPr>
          <p:cNvSpPr txBox="1">
            <a:spLocks noChangeArrowheads="1"/>
          </p:cNvSpPr>
          <p:nvPr/>
        </p:nvSpPr>
        <p:spPr bwMode="auto">
          <a:xfrm>
            <a:off x="7540625" y="5027613"/>
            <a:ext cx="119062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a:latin typeface="Times" pitchFamily="2" charset="0"/>
              </a:rPr>
              <a:t>Any two entails the third.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8C1DB04E-2D02-5E44-B66E-FCAFA1441B27}"/>
              </a:ext>
            </a:extLst>
          </p:cNvPr>
          <p:cNvSpPr/>
          <p:nvPr/>
        </p:nvSpPr>
        <p:spPr>
          <a:xfrm>
            <a:off x="6034088" y="4803775"/>
            <a:ext cx="1560512" cy="263525"/>
          </a:xfrm>
          <a:custGeom>
            <a:avLst/>
            <a:gdLst>
              <a:gd name="connsiteX0" fmla="*/ 45128 w 1560129"/>
              <a:gd name="connsiteY0" fmla="*/ 0 h 264327"/>
              <a:gd name="connsiteX1" fmla="*/ 96702 w 1560129"/>
              <a:gd name="connsiteY1" fmla="*/ 0 h 264327"/>
              <a:gd name="connsiteX2" fmla="*/ 1560129 w 1560129"/>
              <a:gd name="connsiteY2" fmla="*/ 32235 h 264327"/>
              <a:gd name="connsiteX3" fmla="*/ 1527895 w 1560129"/>
              <a:gd name="connsiteY3" fmla="*/ 264327 h 264327"/>
              <a:gd name="connsiteX4" fmla="*/ 0 w 1560129"/>
              <a:gd name="connsiteY4" fmla="*/ 219198 h 264327"/>
              <a:gd name="connsiteX5" fmla="*/ 45128 w 1560129"/>
              <a:gd name="connsiteY5" fmla="*/ 0 h 264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0129" h="264327">
                <a:moveTo>
                  <a:pt x="45128" y="0"/>
                </a:moveTo>
                <a:lnTo>
                  <a:pt x="96702" y="0"/>
                </a:lnTo>
                <a:lnTo>
                  <a:pt x="1560129" y="32235"/>
                </a:lnTo>
                <a:lnTo>
                  <a:pt x="1527895" y="264327"/>
                </a:lnTo>
                <a:lnTo>
                  <a:pt x="0" y="219198"/>
                </a:lnTo>
                <a:lnTo>
                  <a:pt x="45128" y="0"/>
                </a:lnTo>
                <a:close/>
              </a:path>
            </a:pathLst>
          </a:custGeom>
          <a:solidFill>
            <a:srgbClr val="FFC8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Freeform 9">
            <a:extLst>
              <a:ext uri="{FF2B5EF4-FFF2-40B4-BE49-F238E27FC236}">
                <a16:creationId xmlns:a16="http://schemas.microsoft.com/office/drawing/2014/main" id="{A3865165-840E-3045-92C1-9D0EDFDDCA49}"/>
              </a:ext>
            </a:extLst>
          </p:cNvPr>
          <p:cNvSpPr/>
          <p:nvPr/>
        </p:nvSpPr>
        <p:spPr>
          <a:xfrm>
            <a:off x="3429000" y="2346325"/>
            <a:ext cx="4713288" cy="838200"/>
          </a:xfrm>
          <a:custGeom>
            <a:avLst/>
            <a:gdLst>
              <a:gd name="connsiteX0" fmla="*/ 515745 w 4712621"/>
              <a:gd name="connsiteY0" fmla="*/ 0 h 838111"/>
              <a:gd name="connsiteX1" fmla="*/ 4712621 w 4712621"/>
              <a:gd name="connsiteY1" fmla="*/ 77364 h 838111"/>
              <a:gd name="connsiteX2" fmla="*/ 4519217 w 4712621"/>
              <a:gd name="connsiteY2" fmla="*/ 631807 h 838111"/>
              <a:gd name="connsiteX3" fmla="*/ 0 w 4712621"/>
              <a:gd name="connsiteY3" fmla="*/ 838111 h 838111"/>
              <a:gd name="connsiteX4" fmla="*/ 515745 w 4712621"/>
              <a:gd name="connsiteY4" fmla="*/ 0 h 838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2621" h="838111">
                <a:moveTo>
                  <a:pt x="515745" y="0"/>
                </a:moveTo>
                <a:lnTo>
                  <a:pt x="4712621" y="77364"/>
                </a:lnTo>
                <a:lnTo>
                  <a:pt x="4519217" y="631807"/>
                </a:lnTo>
                <a:cubicBezTo>
                  <a:pt x="3012816" y="700673"/>
                  <a:pt x="1507974" y="838111"/>
                  <a:pt x="0" y="838111"/>
                </a:cubicBezTo>
                <a:lnTo>
                  <a:pt x="515745" y="0"/>
                </a:lnTo>
                <a:close/>
              </a:path>
            </a:pathLst>
          </a:custGeom>
          <a:solidFill>
            <a:srgbClr val="FFC8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3252" name="Title 1">
            <a:extLst>
              <a:ext uri="{FF2B5EF4-FFF2-40B4-BE49-F238E27FC236}">
                <a16:creationId xmlns:a16="http://schemas.microsoft.com/office/drawing/2014/main" id="{9D0C9C8D-5F60-E54F-B5A3-71C7A2E9EEB0}"/>
              </a:ext>
            </a:extLst>
          </p:cNvPr>
          <p:cNvSpPr>
            <a:spLocks noGrp="1"/>
          </p:cNvSpPr>
          <p:nvPr>
            <p:ph type="title"/>
          </p:nvPr>
        </p:nvSpPr>
        <p:spPr/>
        <p:txBody>
          <a:bodyPr/>
          <a:lstStyle/>
          <a:p>
            <a:r>
              <a:rPr lang="en-US" altLang="en-US">
                <a:latin typeface="Times" pitchFamily="2" charset="0"/>
                <a:ea typeface="ＭＳ Ｐゴシック" panose="020B0600070205080204" pitchFamily="34" charset="-128"/>
              </a:rPr>
              <a:t>The Chemists</a:t>
            </a:r>
          </a:p>
        </p:txBody>
      </p:sp>
      <p:sp>
        <p:nvSpPr>
          <p:cNvPr id="53253" name="Content Placeholder 2">
            <a:extLst>
              <a:ext uri="{FF2B5EF4-FFF2-40B4-BE49-F238E27FC236}">
                <a16:creationId xmlns:a16="http://schemas.microsoft.com/office/drawing/2014/main" id="{569AC240-787C-A34A-B407-D12E195612CC}"/>
              </a:ext>
            </a:extLst>
          </p:cNvPr>
          <p:cNvSpPr>
            <a:spLocks noGrp="1"/>
          </p:cNvSpPr>
          <p:nvPr>
            <p:ph idx="1"/>
          </p:nvPr>
        </p:nvSpPr>
        <p:spPr/>
        <p:txBody>
          <a:bodyPr>
            <a:normAutofit fontScale="85000" lnSpcReduction="20000"/>
          </a:bodyPr>
          <a:lstStyle/>
          <a:p>
            <a:endParaRPr lang="en-US" altLang="en-US">
              <a:latin typeface="Times" pitchFamily="2" charset="0"/>
              <a:ea typeface="ＭＳ Ｐゴシック" panose="020B0600070205080204" pitchFamily="34" charset="-128"/>
            </a:endParaRPr>
          </a:p>
        </p:txBody>
      </p:sp>
      <p:sp>
        <p:nvSpPr>
          <p:cNvPr id="53254" name="Slide Number Placeholder 3">
            <a:extLst>
              <a:ext uri="{FF2B5EF4-FFF2-40B4-BE49-F238E27FC236}">
                <a16:creationId xmlns:a16="http://schemas.microsoft.com/office/drawing/2014/main" id="{FD953BA8-28AB-E54E-AF59-F8699E47D4E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E7461A4-FD17-1441-AF3C-AA45DA462D3A}" type="slidenum">
              <a:rPr lang="en-US" altLang="en-US" sz="1200">
                <a:solidFill>
                  <a:srgbClr val="898989"/>
                </a:solidFill>
                <a:latin typeface="Times" pitchFamily="2" charset="0"/>
              </a:rPr>
              <a:pPr eaLnBrk="1" hangingPunct="1"/>
              <a:t>35</a:t>
            </a:fld>
            <a:endParaRPr lang="en-US" altLang="en-US" sz="1200">
              <a:solidFill>
                <a:srgbClr val="898989"/>
              </a:solidFill>
              <a:latin typeface="Times" pitchFamily="2" charset="0"/>
            </a:endParaRPr>
          </a:p>
        </p:txBody>
      </p:sp>
      <p:sp>
        <p:nvSpPr>
          <p:cNvPr id="53255" name="Rectangle 5">
            <a:extLst>
              <a:ext uri="{FF2B5EF4-FFF2-40B4-BE49-F238E27FC236}">
                <a16:creationId xmlns:a16="http://schemas.microsoft.com/office/drawing/2014/main" id="{DD9983B5-5A19-B94C-86E4-37C937EA0F56}"/>
              </a:ext>
            </a:extLst>
          </p:cNvPr>
          <p:cNvSpPr>
            <a:spLocks noChangeArrowheads="1"/>
          </p:cNvSpPr>
          <p:nvPr/>
        </p:nvSpPr>
        <p:spPr bwMode="auto">
          <a:xfrm>
            <a:off x="3355975" y="1657350"/>
            <a:ext cx="527685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a:latin typeface="Times" pitchFamily="2" charset="0"/>
              </a:rPr>
              <a:t>“…at the same time physicists, by considering the constitution of gases under a new point of view, have been brought, independently of chemical considerations, to the supposition of equal numbers of molecules in equal volumes of perfect gases, to which Avogadro and Ampère had previously been led by different modes of interpreting physical phenomena.</a:t>
            </a:r>
          </a:p>
          <a:p>
            <a:pPr eaLnBrk="1" hangingPunct="1"/>
            <a:r>
              <a:rPr lang="en-US" altLang="en-US" sz="2000">
                <a:latin typeface="Times" pitchFamily="2" charset="0"/>
              </a:rPr>
              <a:t>	Who can fail to see in this long and unconscious march of the science, around and towards a fixed point, the decisive proof of the theory of Avogadro and Ampère?...”</a:t>
            </a:r>
          </a:p>
        </p:txBody>
      </p:sp>
      <p:pic>
        <p:nvPicPr>
          <p:cNvPr id="8" name="Picture 7" descr="Cannizzaro_Stanislao.jpg">
            <a:extLst>
              <a:ext uri="{FF2B5EF4-FFF2-40B4-BE49-F238E27FC236}">
                <a16:creationId xmlns:a16="http://schemas.microsoft.com/office/drawing/2014/main" id="{EF2227D0-699E-224A-A6E7-5E19939E4FF2}"/>
              </a:ext>
            </a:extLst>
          </p:cNvPr>
          <p:cNvPicPr>
            <a:picLocks noChangeAspect="1"/>
          </p:cNvPicPr>
          <p:nvPr/>
        </p:nvPicPr>
        <p:blipFill>
          <a:blip r:embed="rId2"/>
          <a:stretch>
            <a:fillRect/>
          </a:stretch>
        </p:blipFill>
        <p:spPr>
          <a:xfrm>
            <a:off x="411876" y="1656879"/>
            <a:ext cx="2514586" cy="3178373"/>
          </a:xfrm>
          <a:prstGeom prst="rect">
            <a:avLst/>
          </a:prstGeom>
          <a:effectLst>
            <a:softEdge rad="127000"/>
          </a:effectLst>
        </p:spPr>
      </p:pic>
      <p:sp>
        <p:nvSpPr>
          <p:cNvPr id="53257" name="TextBox 8">
            <a:extLst>
              <a:ext uri="{FF2B5EF4-FFF2-40B4-BE49-F238E27FC236}">
                <a16:creationId xmlns:a16="http://schemas.microsoft.com/office/drawing/2014/main" id="{65158617-CF70-8E46-8BF5-9BF5AF98E67C}"/>
              </a:ext>
            </a:extLst>
          </p:cNvPr>
          <p:cNvSpPr txBox="1">
            <a:spLocks noChangeArrowheads="1"/>
          </p:cNvSpPr>
          <p:nvPr/>
        </p:nvSpPr>
        <p:spPr bwMode="auto">
          <a:xfrm>
            <a:off x="469900" y="5170488"/>
            <a:ext cx="2717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Stanislao Cannizzaro, 1872</a:t>
            </a:r>
          </a:p>
        </p:txBody>
      </p:sp>
      <p:sp>
        <p:nvSpPr>
          <p:cNvPr id="52234" name="TextBox 11">
            <a:extLst>
              <a:ext uri="{FF2B5EF4-FFF2-40B4-BE49-F238E27FC236}">
                <a16:creationId xmlns:a16="http://schemas.microsoft.com/office/drawing/2014/main" id="{499EFB78-6B7E-2844-B6D2-647694A626BD}"/>
              </a:ext>
            </a:extLst>
          </p:cNvPr>
          <p:cNvSpPr txBox="1">
            <a:spLocks noChangeArrowheads="1"/>
          </p:cNvSpPr>
          <p:nvPr/>
        </p:nvSpPr>
        <p:spPr bwMode="auto">
          <a:xfrm>
            <a:off x="1354138" y="5905500"/>
            <a:ext cx="70532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939925" indent="-1939925"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latin typeface="Times" pitchFamily="2" charset="0"/>
              </a:rPr>
              <a:t>Lothar Meyer, 1892	 “This is one of the most powerful arguments in support of Avogadro’s hypothesis. Its truth is now no longer disputed.”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F23DF11A-3453-0047-A93A-0D4616BB5EAA}"/>
              </a:ext>
            </a:extLst>
          </p:cNvPr>
          <p:cNvSpPr/>
          <p:nvPr/>
        </p:nvSpPr>
        <p:spPr>
          <a:xfrm>
            <a:off x="7573963" y="4975225"/>
            <a:ext cx="1046162" cy="1046163"/>
          </a:xfrm>
          <a:custGeom>
            <a:avLst/>
            <a:gdLst>
              <a:gd name="connsiteX0" fmla="*/ 171085 w 1046251"/>
              <a:gd name="connsiteY0" fmla="*/ 0 h 1046220"/>
              <a:gd name="connsiteX1" fmla="*/ 1046251 w 1046251"/>
              <a:gd name="connsiteY1" fmla="*/ 92120 h 1046220"/>
              <a:gd name="connsiteX2" fmla="*/ 993610 w 1046251"/>
              <a:gd name="connsiteY2" fmla="*/ 1046220 h 1046220"/>
              <a:gd name="connsiteX3" fmla="*/ 0 w 1046251"/>
              <a:gd name="connsiteY3" fmla="*/ 875140 h 1046220"/>
              <a:gd name="connsiteX4" fmla="*/ 171085 w 1046251"/>
              <a:gd name="connsiteY4" fmla="*/ 0 h 1046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251" h="1046220">
                <a:moveTo>
                  <a:pt x="171085" y="0"/>
                </a:moveTo>
                <a:lnTo>
                  <a:pt x="1046251" y="92120"/>
                </a:lnTo>
                <a:lnTo>
                  <a:pt x="993610" y="1046220"/>
                </a:lnTo>
                <a:lnTo>
                  <a:pt x="0" y="875140"/>
                </a:lnTo>
                <a:lnTo>
                  <a:pt x="171085" y="0"/>
                </a:lnTo>
                <a:close/>
              </a:path>
            </a:pathLst>
          </a:custGeom>
          <a:solidFill>
            <a:srgbClr val="FFC8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Freeform 14">
            <a:extLst>
              <a:ext uri="{FF2B5EF4-FFF2-40B4-BE49-F238E27FC236}">
                <a16:creationId xmlns:a16="http://schemas.microsoft.com/office/drawing/2014/main" id="{46A947A4-6FDB-B948-9B14-5A0D80ED3119}"/>
              </a:ext>
            </a:extLst>
          </p:cNvPr>
          <p:cNvSpPr/>
          <p:nvPr/>
        </p:nvSpPr>
        <p:spPr>
          <a:xfrm>
            <a:off x="730250" y="322263"/>
            <a:ext cx="7356475" cy="895350"/>
          </a:xfrm>
          <a:custGeom>
            <a:avLst/>
            <a:gdLst>
              <a:gd name="connsiteX0" fmla="*/ 138184 w 7356655"/>
              <a:gd name="connsiteY0" fmla="*/ 0 h 644839"/>
              <a:gd name="connsiteX1" fmla="*/ 7310594 w 7356655"/>
              <a:gd name="connsiteY1" fmla="*/ 177660 h 644839"/>
              <a:gd name="connsiteX2" fmla="*/ 7356655 w 7356655"/>
              <a:gd name="connsiteY2" fmla="*/ 519819 h 644839"/>
              <a:gd name="connsiteX3" fmla="*/ 0 w 7356655"/>
              <a:gd name="connsiteY3" fmla="*/ 644839 h 644839"/>
              <a:gd name="connsiteX4" fmla="*/ 138184 w 7356655"/>
              <a:gd name="connsiteY4" fmla="*/ 0 h 644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6655" h="644839">
                <a:moveTo>
                  <a:pt x="138184" y="0"/>
                </a:moveTo>
                <a:lnTo>
                  <a:pt x="7310594" y="177660"/>
                </a:lnTo>
                <a:lnTo>
                  <a:pt x="7356655" y="519819"/>
                </a:lnTo>
                <a:lnTo>
                  <a:pt x="0" y="644839"/>
                </a:lnTo>
                <a:lnTo>
                  <a:pt x="138184" y="0"/>
                </a:lnTo>
                <a:close/>
              </a:path>
            </a:pathLst>
          </a:cu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4276" name="TextBox 15">
            <a:extLst>
              <a:ext uri="{FF2B5EF4-FFF2-40B4-BE49-F238E27FC236}">
                <a16:creationId xmlns:a16="http://schemas.microsoft.com/office/drawing/2014/main" id="{D945B6B1-5B91-9244-A9D4-F9F76A35DAF1}"/>
              </a:ext>
            </a:extLst>
          </p:cNvPr>
          <p:cNvSpPr txBox="1">
            <a:spLocks noChangeArrowheads="1"/>
          </p:cNvSpPr>
          <p:nvPr/>
        </p:nvSpPr>
        <p:spPr bwMode="auto">
          <a:xfrm>
            <a:off x="7540625" y="5027613"/>
            <a:ext cx="119062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a:latin typeface="Times" pitchFamily="2" charset="0"/>
              </a:rPr>
              <a:t>Any two entails the third.</a:t>
            </a:r>
          </a:p>
        </p:txBody>
      </p:sp>
      <p:grpSp>
        <p:nvGrpSpPr>
          <p:cNvPr id="2" name="Group 16">
            <a:extLst>
              <a:ext uri="{FF2B5EF4-FFF2-40B4-BE49-F238E27FC236}">
                <a16:creationId xmlns:a16="http://schemas.microsoft.com/office/drawing/2014/main" id="{10D1272E-93E2-B246-B9CC-B5AFE6B708CF}"/>
              </a:ext>
            </a:extLst>
          </p:cNvPr>
          <p:cNvGrpSpPr>
            <a:grpSpLocks/>
          </p:cNvGrpSpPr>
          <p:nvPr/>
        </p:nvGrpSpPr>
        <p:grpSpPr bwMode="auto">
          <a:xfrm>
            <a:off x="1816100" y="1541463"/>
            <a:ext cx="6796088" cy="4757737"/>
            <a:chOff x="1815169" y="1540835"/>
            <a:chExt cx="6797775" cy="4757888"/>
          </a:xfrm>
        </p:grpSpPr>
        <p:sp>
          <p:nvSpPr>
            <p:cNvPr id="13" name="Right Arrow 12">
              <a:extLst>
                <a:ext uri="{FF2B5EF4-FFF2-40B4-BE49-F238E27FC236}">
                  <a16:creationId xmlns:a16="http://schemas.microsoft.com/office/drawing/2014/main" id="{E6A0916B-7427-ED45-89A3-4DCE08680277}"/>
                </a:ext>
              </a:extLst>
            </p:cNvPr>
            <p:cNvSpPr/>
            <p:nvPr/>
          </p:nvSpPr>
          <p:spPr>
            <a:xfrm rot="12772976">
              <a:off x="2907640" y="2560042"/>
              <a:ext cx="2134130" cy="1771706"/>
            </a:xfrm>
            <a:prstGeom prst="rightArrow">
              <a:avLst/>
            </a:prstGeom>
            <a:solidFill>
              <a:srgbClr val="C8D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Freeform 13">
              <a:extLst>
                <a:ext uri="{FF2B5EF4-FFF2-40B4-BE49-F238E27FC236}">
                  <a16:creationId xmlns:a16="http://schemas.microsoft.com/office/drawing/2014/main" id="{04E97028-D91B-2942-96C0-64D39B430797}"/>
                </a:ext>
              </a:extLst>
            </p:cNvPr>
            <p:cNvSpPr/>
            <p:nvPr/>
          </p:nvSpPr>
          <p:spPr>
            <a:xfrm flipH="1">
              <a:off x="2842537" y="1540835"/>
              <a:ext cx="5770407" cy="4757888"/>
            </a:xfrm>
            <a:custGeom>
              <a:avLst/>
              <a:gdLst>
                <a:gd name="connsiteX0" fmla="*/ 0 w 5963303"/>
                <a:gd name="connsiteY0" fmla="*/ 0 h 4912617"/>
                <a:gd name="connsiteX1" fmla="*/ 0 w 5963303"/>
                <a:gd name="connsiteY1" fmla="*/ 0 h 4912617"/>
                <a:gd name="connsiteX2" fmla="*/ 2991321 w 5963303"/>
                <a:gd name="connsiteY2" fmla="*/ 148281 h 4912617"/>
                <a:gd name="connsiteX3" fmla="*/ 5963303 w 5963303"/>
                <a:gd name="connsiteY3" fmla="*/ 4912617 h 4912617"/>
                <a:gd name="connsiteX4" fmla="*/ 1282916 w 5963303"/>
                <a:gd name="connsiteY4" fmla="*/ 4841699 h 4912617"/>
                <a:gd name="connsiteX5" fmla="*/ 0 w 5963303"/>
                <a:gd name="connsiteY5" fmla="*/ 0 h 4912617"/>
                <a:gd name="connsiteX0" fmla="*/ 0 w 5963303"/>
                <a:gd name="connsiteY0" fmla="*/ 0 h 4912617"/>
                <a:gd name="connsiteX1" fmla="*/ 0 w 5963303"/>
                <a:gd name="connsiteY1" fmla="*/ 0 h 4912617"/>
                <a:gd name="connsiteX2" fmla="*/ 2991321 w 5963303"/>
                <a:gd name="connsiteY2" fmla="*/ 148281 h 4912617"/>
                <a:gd name="connsiteX3" fmla="*/ 5963303 w 5963303"/>
                <a:gd name="connsiteY3" fmla="*/ 4912617 h 4912617"/>
                <a:gd name="connsiteX4" fmla="*/ 1658090 w 5963303"/>
                <a:gd name="connsiteY4" fmla="*/ 4558031 h 4912617"/>
                <a:gd name="connsiteX5" fmla="*/ 0 w 5963303"/>
                <a:gd name="connsiteY5" fmla="*/ 0 h 4912617"/>
                <a:gd name="connsiteX0" fmla="*/ 0 w 5844826"/>
                <a:gd name="connsiteY0" fmla="*/ 0 h 4674077"/>
                <a:gd name="connsiteX1" fmla="*/ 0 w 5844826"/>
                <a:gd name="connsiteY1" fmla="*/ 0 h 4674077"/>
                <a:gd name="connsiteX2" fmla="*/ 2991321 w 5844826"/>
                <a:gd name="connsiteY2" fmla="*/ 148281 h 4674077"/>
                <a:gd name="connsiteX3" fmla="*/ 5844826 w 5844826"/>
                <a:gd name="connsiteY3" fmla="*/ 4674077 h 4674077"/>
                <a:gd name="connsiteX4" fmla="*/ 1658090 w 5844826"/>
                <a:gd name="connsiteY4" fmla="*/ 4558031 h 4674077"/>
                <a:gd name="connsiteX5" fmla="*/ 0 w 5844826"/>
                <a:gd name="connsiteY5" fmla="*/ 0 h 4674077"/>
                <a:gd name="connsiteX0" fmla="*/ 0 w 5890900"/>
                <a:gd name="connsiteY0" fmla="*/ 0 h 4757888"/>
                <a:gd name="connsiteX1" fmla="*/ 0 w 5890900"/>
                <a:gd name="connsiteY1" fmla="*/ 0 h 4757888"/>
                <a:gd name="connsiteX2" fmla="*/ 2991321 w 5890900"/>
                <a:gd name="connsiteY2" fmla="*/ 148281 h 4757888"/>
                <a:gd name="connsiteX3" fmla="*/ 5890900 w 5890900"/>
                <a:gd name="connsiteY3" fmla="*/ 4757888 h 4757888"/>
                <a:gd name="connsiteX4" fmla="*/ 1658090 w 5890900"/>
                <a:gd name="connsiteY4" fmla="*/ 4558031 h 4757888"/>
                <a:gd name="connsiteX5" fmla="*/ 0 w 5890900"/>
                <a:gd name="connsiteY5" fmla="*/ 0 h 4757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90900" h="4757888">
                  <a:moveTo>
                    <a:pt x="0" y="0"/>
                  </a:moveTo>
                  <a:lnTo>
                    <a:pt x="0" y="0"/>
                  </a:lnTo>
                  <a:lnTo>
                    <a:pt x="2991321" y="148281"/>
                  </a:lnTo>
                  <a:lnTo>
                    <a:pt x="5890900" y="4757888"/>
                  </a:lnTo>
                  <a:lnTo>
                    <a:pt x="1658090" y="4558031"/>
                  </a:lnTo>
                  <a:lnTo>
                    <a:pt x="0" y="0"/>
                  </a:lnTo>
                  <a:close/>
                </a:path>
              </a:pathLst>
            </a:custGeom>
            <a:solidFill>
              <a:srgbClr val="C8D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4286" name="TextBox 11">
              <a:extLst>
                <a:ext uri="{FF2B5EF4-FFF2-40B4-BE49-F238E27FC236}">
                  <a16:creationId xmlns:a16="http://schemas.microsoft.com/office/drawing/2014/main" id="{391C66CF-C9FC-A141-94C8-40D9AF7A9BAD}"/>
                </a:ext>
              </a:extLst>
            </p:cNvPr>
            <p:cNvSpPr txBox="1">
              <a:spLocks noChangeArrowheads="1"/>
            </p:cNvSpPr>
            <p:nvPr/>
          </p:nvSpPr>
          <p:spPr bwMode="auto">
            <a:xfrm>
              <a:off x="1815169" y="4164764"/>
              <a:ext cx="1756295" cy="646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1800">
                  <a:latin typeface="Times" pitchFamily="2" charset="0"/>
                </a:rPr>
                <a:t>early physicists</a:t>
              </a:r>
            </a:p>
            <a:p>
              <a:pPr algn="r" eaLnBrk="1" hangingPunct="1"/>
              <a:r>
                <a:rPr lang="en-US" altLang="en-US" sz="1800">
                  <a:latin typeface="Times" pitchFamily="2" charset="0"/>
                </a:rPr>
                <a:t>Clausius 1858</a:t>
              </a:r>
            </a:p>
          </p:txBody>
        </p:sp>
      </p:grpSp>
      <p:sp>
        <p:nvSpPr>
          <p:cNvPr id="54278" name="Title 1">
            <a:extLst>
              <a:ext uri="{FF2B5EF4-FFF2-40B4-BE49-F238E27FC236}">
                <a16:creationId xmlns:a16="http://schemas.microsoft.com/office/drawing/2014/main" id="{A41BE4D1-A1EC-C045-B0C3-703D065A9D49}"/>
              </a:ext>
            </a:extLst>
          </p:cNvPr>
          <p:cNvSpPr>
            <a:spLocks noGrp="1"/>
          </p:cNvSpPr>
          <p:nvPr>
            <p:ph type="title"/>
          </p:nvPr>
        </p:nvSpPr>
        <p:spPr/>
        <p:txBody>
          <a:bodyPr>
            <a:normAutofit fontScale="90000"/>
          </a:bodyPr>
          <a:lstStyle/>
          <a:p>
            <a:pPr algn="ctr"/>
            <a:r>
              <a:rPr lang="en-US" altLang="en-US">
                <a:latin typeface="Times" pitchFamily="2" charset="0"/>
                <a:ea typeface="ＭＳ Ｐゴシック" panose="020B0600070205080204" pitchFamily="34" charset="-128"/>
              </a:rPr>
              <a:t>Mutual Support Across Sciences</a:t>
            </a:r>
            <a:br>
              <a:rPr lang="en-US" altLang="en-US">
                <a:latin typeface="Times" pitchFamily="2" charset="0"/>
                <a:ea typeface="ＭＳ Ｐゴシック" panose="020B0600070205080204" pitchFamily="34" charset="-128"/>
              </a:rPr>
            </a:br>
            <a:r>
              <a:rPr lang="en-US" altLang="en-US" sz="2400">
                <a:latin typeface="Times" pitchFamily="2" charset="0"/>
                <a:ea typeface="ＭＳ Ｐゴシック" panose="020B0600070205080204" pitchFamily="34" charset="-128"/>
              </a:rPr>
              <a:t>Chemistry and Physics</a:t>
            </a:r>
            <a:endParaRPr lang="en-US" altLang="en-US">
              <a:latin typeface="Times" pitchFamily="2" charset="0"/>
              <a:ea typeface="ＭＳ Ｐゴシック" panose="020B0600070205080204" pitchFamily="34" charset="-128"/>
            </a:endParaRPr>
          </a:p>
        </p:txBody>
      </p:sp>
      <p:sp>
        <p:nvSpPr>
          <p:cNvPr id="54279" name="Content Placeholder 2">
            <a:extLst>
              <a:ext uri="{FF2B5EF4-FFF2-40B4-BE49-F238E27FC236}">
                <a16:creationId xmlns:a16="http://schemas.microsoft.com/office/drawing/2014/main" id="{DB01AD39-CA76-C441-9D00-342103759CBD}"/>
              </a:ext>
            </a:extLst>
          </p:cNvPr>
          <p:cNvSpPr>
            <a:spLocks noGrp="1"/>
          </p:cNvSpPr>
          <p:nvPr>
            <p:ph idx="1"/>
          </p:nvPr>
        </p:nvSpPr>
        <p:spPr/>
        <p:txBody>
          <a:bodyPr>
            <a:normAutofit fontScale="85000" lnSpcReduction="20000"/>
          </a:bodyPr>
          <a:lstStyle/>
          <a:p>
            <a:endParaRPr lang="en-US" altLang="en-US">
              <a:latin typeface="Times" pitchFamily="2" charset="0"/>
              <a:ea typeface="ＭＳ Ｐゴシック" panose="020B0600070205080204" pitchFamily="34" charset="-128"/>
            </a:endParaRPr>
          </a:p>
        </p:txBody>
      </p:sp>
      <p:sp>
        <p:nvSpPr>
          <p:cNvPr id="54280" name="Slide Number Placeholder 3">
            <a:extLst>
              <a:ext uri="{FF2B5EF4-FFF2-40B4-BE49-F238E27FC236}">
                <a16:creationId xmlns:a16="http://schemas.microsoft.com/office/drawing/2014/main" id="{5EF22102-1CC9-A94E-908E-1FB470542F0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04EC0E2-630A-DC42-A72F-4FCEDE8551B0}" type="slidenum">
              <a:rPr lang="en-US" altLang="en-US" sz="1200">
                <a:solidFill>
                  <a:srgbClr val="898989"/>
                </a:solidFill>
                <a:latin typeface="Times" pitchFamily="2" charset="0"/>
              </a:rPr>
              <a:pPr eaLnBrk="1" hangingPunct="1"/>
              <a:t>36</a:t>
            </a:fld>
            <a:endParaRPr lang="en-US" altLang="en-US" sz="1200">
              <a:solidFill>
                <a:srgbClr val="898989"/>
              </a:solidFill>
              <a:latin typeface="Times" pitchFamily="2" charset="0"/>
            </a:endParaRPr>
          </a:p>
        </p:txBody>
      </p:sp>
      <p:sp>
        <p:nvSpPr>
          <p:cNvPr id="54281" name="TextBox 4">
            <a:extLst>
              <a:ext uri="{FF2B5EF4-FFF2-40B4-BE49-F238E27FC236}">
                <a16:creationId xmlns:a16="http://schemas.microsoft.com/office/drawing/2014/main" id="{330E5231-997C-1345-B274-E8780DF94046}"/>
              </a:ext>
            </a:extLst>
          </p:cNvPr>
          <p:cNvSpPr txBox="1">
            <a:spLocks noChangeArrowheads="1"/>
          </p:cNvSpPr>
          <p:nvPr/>
        </p:nvSpPr>
        <p:spPr bwMode="auto">
          <a:xfrm>
            <a:off x="3298825" y="5048250"/>
            <a:ext cx="23241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Krönig-Clausius</a:t>
            </a:r>
          </a:p>
          <a:p>
            <a:pPr algn="ctr" eaLnBrk="1" hangingPunct="1"/>
            <a:r>
              <a:rPr lang="en-US" altLang="en-US" sz="2000">
                <a:latin typeface="Times" pitchFamily="2" charset="0"/>
              </a:rPr>
              <a:t>pressure formula</a:t>
            </a:r>
          </a:p>
          <a:p>
            <a:pPr algn="ctr" eaLnBrk="1" hangingPunct="1"/>
            <a:r>
              <a:rPr lang="en-US" altLang="en-US" sz="2000">
                <a:latin typeface="Times" pitchFamily="2" charset="0"/>
              </a:rPr>
              <a:t>P = (1/3) nmv</a:t>
            </a:r>
            <a:r>
              <a:rPr lang="en-US" altLang="en-US" sz="2000" baseline="30000">
                <a:latin typeface="Times" pitchFamily="2" charset="0"/>
              </a:rPr>
              <a:t>2</a:t>
            </a:r>
            <a:endParaRPr lang="en-US" altLang="en-US" sz="2000">
              <a:latin typeface="Times" pitchFamily="2" charset="0"/>
            </a:endParaRPr>
          </a:p>
        </p:txBody>
      </p:sp>
      <p:sp>
        <p:nvSpPr>
          <p:cNvPr id="54282" name="TextBox 5">
            <a:extLst>
              <a:ext uri="{FF2B5EF4-FFF2-40B4-BE49-F238E27FC236}">
                <a16:creationId xmlns:a16="http://schemas.microsoft.com/office/drawing/2014/main" id="{2511E4DC-795B-7640-94E9-74F440D013E9}"/>
              </a:ext>
            </a:extLst>
          </p:cNvPr>
          <p:cNvSpPr txBox="1">
            <a:spLocks noChangeArrowheads="1"/>
          </p:cNvSpPr>
          <p:nvPr/>
        </p:nvSpPr>
        <p:spPr bwMode="auto">
          <a:xfrm>
            <a:off x="454025" y="1871663"/>
            <a:ext cx="302736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a:latin typeface="Times" pitchFamily="2" charset="0"/>
              </a:rPr>
              <a:t>Thermal equilibrium:</a:t>
            </a:r>
          </a:p>
          <a:p>
            <a:pPr algn="ctr" eaLnBrk="1" hangingPunct="1"/>
            <a:r>
              <a:rPr lang="en-US" altLang="en-US" sz="2000">
                <a:latin typeface="Times" pitchFamily="2" charset="0"/>
              </a:rPr>
              <a:t>molecules have same</a:t>
            </a:r>
          </a:p>
          <a:p>
            <a:pPr algn="ctr" eaLnBrk="1" hangingPunct="1"/>
            <a:r>
              <a:rPr lang="en-US" altLang="en-US" sz="2000">
                <a:latin typeface="Times" pitchFamily="2" charset="0"/>
              </a:rPr>
              <a:t>mean kinetic energy</a:t>
            </a:r>
          </a:p>
          <a:p>
            <a:pPr algn="ctr" eaLnBrk="1" hangingPunct="1"/>
            <a:r>
              <a:rPr lang="en-US" altLang="en-US" sz="2000">
                <a:latin typeface="Times" pitchFamily="2" charset="0"/>
              </a:rPr>
              <a:t>(1/2)mv</a:t>
            </a:r>
            <a:r>
              <a:rPr lang="en-US" altLang="en-US" sz="2000" baseline="30000">
                <a:latin typeface="Times" pitchFamily="2" charset="0"/>
              </a:rPr>
              <a:t>2</a:t>
            </a:r>
            <a:endParaRPr lang="en-US" altLang="en-US" sz="2000">
              <a:latin typeface="Times" pitchFamily="2" charset="0"/>
            </a:endParaRPr>
          </a:p>
        </p:txBody>
      </p:sp>
      <p:sp>
        <p:nvSpPr>
          <p:cNvPr id="54283" name="TextBox 6">
            <a:extLst>
              <a:ext uri="{FF2B5EF4-FFF2-40B4-BE49-F238E27FC236}">
                <a16:creationId xmlns:a16="http://schemas.microsoft.com/office/drawing/2014/main" id="{3BDFF40C-2CFA-3241-8E74-EE60985572CD}"/>
              </a:ext>
            </a:extLst>
          </p:cNvPr>
          <p:cNvSpPr txBox="1">
            <a:spLocks noChangeArrowheads="1"/>
          </p:cNvSpPr>
          <p:nvPr/>
        </p:nvSpPr>
        <p:spPr bwMode="auto">
          <a:xfrm>
            <a:off x="6213475" y="1939925"/>
            <a:ext cx="20907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800">
                <a:latin typeface="Times" pitchFamily="2" charset="0"/>
              </a:rPr>
              <a:t>Avogadro’s hypothesis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E8F9738E-0B10-AB48-90EB-1C9591EB8E21}"/>
              </a:ext>
            </a:extLst>
          </p:cNvPr>
          <p:cNvSpPr/>
          <p:nvPr/>
        </p:nvSpPr>
        <p:spPr>
          <a:xfrm>
            <a:off x="469900" y="3371850"/>
            <a:ext cx="4629150" cy="1095375"/>
          </a:xfrm>
          <a:custGeom>
            <a:avLst/>
            <a:gdLst>
              <a:gd name="connsiteX0" fmla="*/ 186958 w 4628813"/>
              <a:gd name="connsiteY0" fmla="*/ 1095990 h 1095990"/>
              <a:gd name="connsiteX1" fmla="*/ 186958 w 4628813"/>
              <a:gd name="connsiteY1" fmla="*/ 1095990 h 1095990"/>
              <a:gd name="connsiteX2" fmla="*/ 4557898 w 4628813"/>
              <a:gd name="connsiteY2" fmla="*/ 631806 h 1095990"/>
              <a:gd name="connsiteX3" fmla="*/ 4628813 w 4628813"/>
              <a:gd name="connsiteY3" fmla="*/ 0 h 1095990"/>
              <a:gd name="connsiteX4" fmla="*/ 0 w 4628813"/>
              <a:gd name="connsiteY4" fmla="*/ 502866 h 1095990"/>
              <a:gd name="connsiteX5" fmla="*/ 186958 w 4628813"/>
              <a:gd name="connsiteY5" fmla="*/ 1095990 h 1095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8813" h="1095990">
                <a:moveTo>
                  <a:pt x="186958" y="1095990"/>
                </a:moveTo>
                <a:lnTo>
                  <a:pt x="186958" y="1095990"/>
                </a:lnTo>
                <a:lnTo>
                  <a:pt x="4557898" y="631806"/>
                </a:lnTo>
                <a:lnTo>
                  <a:pt x="4628813" y="0"/>
                </a:lnTo>
                <a:lnTo>
                  <a:pt x="0" y="502866"/>
                </a:lnTo>
                <a:lnTo>
                  <a:pt x="186958" y="1095990"/>
                </a:lnTo>
                <a:close/>
              </a:path>
            </a:pathLst>
          </a:custGeom>
          <a:solidFill>
            <a:srgbClr val="FFC8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5299" name="Title 1">
            <a:extLst>
              <a:ext uri="{FF2B5EF4-FFF2-40B4-BE49-F238E27FC236}">
                <a16:creationId xmlns:a16="http://schemas.microsoft.com/office/drawing/2014/main" id="{0C3A8352-E781-2741-A1F3-D72054B6A265}"/>
              </a:ext>
            </a:extLst>
          </p:cNvPr>
          <p:cNvSpPr>
            <a:spLocks noGrp="1"/>
          </p:cNvSpPr>
          <p:nvPr>
            <p:ph type="title"/>
          </p:nvPr>
        </p:nvSpPr>
        <p:spPr>
          <a:xfrm>
            <a:off x="908050" y="236538"/>
            <a:ext cx="8008938" cy="808037"/>
          </a:xfrm>
        </p:spPr>
        <p:txBody>
          <a:bodyPr/>
          <a:lstStyle/>
          <a:p>
            <a:pPr algn="r"/>
            <a:r>
              <a:rPr lang="en-US" altLang="en-US">
                <a:latin typeface="Times" pitchFamily="2" charset="0"/>
                <a:ea typeface="ＭＳ Ｐゴシック" panose="020B0600070205080204" pitchFamily="34" charset="-128"/>
              </a:rPr>
              <a:t>The Physicists</a:t>
            </a:r>
          </a:p>
        </p:txBody>
      </p:sp>
      <p:sp>
        <p:nvSpPr>
          <p:cNvPr id="55300" name="Content Placeholder 2">
            <a:extLst>
              <a:ext uri="{FF2B5EF4-FFF2-40B4-BE49-F238E27FC236}">
                <a16:creationId xmlns:a16="http://schemas.microsoft.com/office/drawing/2014/main" id="{B4D4B727-EBCA-754A-9DAB-A7F5C5471754}"/>
              </a:ext>
            </a:extLst>
          </p:cNvPr>
          <p:cNvSpPr>
            <a:spLocks noGrp="1"/>
          </p:cNvSpPr>
          <p:nvPr>
            <p:ph idx="1"/>
          </p:nvPr>
        </p:nvSpPr>
        <p:spPr/>
        <p:txBody>
          <a:bodyPr>
            <a:normAutofit fontScale="85000" lnSpcReduction="20000"/>
          </a:bodyPr>
          <a:lstStyle/>
          <a:p>
            <a:endParaRPr lang="en-US" altLang="en-US">
              <a:latin typeface="Times" pitchFamily="2" charset="0"/>
              <a:ea typeface="ＭＳ Ｐゴシック" panose="020B0600070205080204" pitchFamily="34" charset="-128"/>
            </a:endParaRPr>
          </a:p>
        </p:txBody>
      </p:sp>
      <p:sp>
        <p:nvSpPr>
          <p:cNvPr id="55301" name="Slide Number Placeholder 3">
            <a:extLst>
              <a:ext uri="{FF2B5EF4-FFF2-40B4-BE49-F238E27FC236}">
                <a16:creationId xmlns:a16="http://schemas.microsoft.com/office/drawing/2014/main" id="{B8B89E29-DD53-C949-BF8E-5078F30839F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1498902-FE2C-1A46-818B-7B1034B7BD09}" type="slidenum">
              <a:rPr lang="en-US" altLang="en-US" sz="1200">
                <a:solidFill>
                  <a:srgbClr val="898989"/>
                </a:solidFill>
                <a:latin typeface="Times" pitchFamily="2" charset="0"/>
              </a:rPr>
              <a:pPr eaLnBrk="1" hangingPunct="1"/>
              <a:t>37</a:t>
            </a:fld>
            <a:endParaRPr lang="en-US" altLang="en-US" sz="1200">
              <a:solidFill>
                <a:srgbClr val="898989"/>
              </a:solidFill>
              <a:latin typeface="Times" pitchFamily="2" charset="0"/>
            </a:endParaRPr>
          </a:p>
        </p:txBody>
      </p:sp>
      <p:sp>
        <p:nvSpPr>
          <p:cNvPr id="55302" name="TextBox 4">
            <a:extLst>
              <a:ext uri="{FF2B5EF4-FFF2-40B4-BE49-F238E27FC236}">
                <a16:creationId xmlns:a16="http://schemas.microsoft.com/office/drawing/2014/main" id="{FBBE6B32-3A03-454E-89F8-2596C35F7577}"/>
              </a:ext>
            </a:extLst>
          </p:cNvPr>
          <p:cNvSpPr txBox="1">
            <a:spLocks noChangeArrowheads="1"/>
          </p:cNvSpPr>
          <p:nvPr/>
        </p:nvSpPr>
        <p:spPr bwMode="auto">
          <a:xfrm>
            <a:off x="457200" y="1109663"/>
            <a:ext cx="5222875"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latin typeface="Times" pitchFamily="2" charset="0"/>
              </a:rPr>
              <a:t>	“The result of the kinetic theory, therefore, is to give us information about the relative masses of molecules considered as moving bodies. The consistency of this information with the deductions of chemists from the phenomena of combination, greatly strengthens the evidence in favour of the actual existence and motion of gaseous molecules.”</a:t>
            </a:r>
          </a:p>
        </p:txBody>
      </p:sp>
      <p:sp>
        <p:nvSpPr>
          <p:cNvPr id="55303" name="TextBox 5">
            <a:extLst>
              <a:ext uri="{FF2B5EF4-FFF2-40B4-BE49-F238E27FC236}">
                <a16:creationId xmlns:a16="http://schemas.microsoft.com/office/drawing/2014/main" id="{A08D70CC-0B23-CE4A-B201-7403686612E6}"/>
              </a:ext>
            </a:extLst>
          </p:cNvPr>
          <p:cNvSpPr txBox="1">
            <a:spLocks noChangeArrowheads="1"/>
          </p:cNvSpPr>
          <p:nvPr/>
        </p:nvSpPr>
        <p:spPr bwMode="auto">
          <a:xfrm>
            <a:off x="5724525" y="5402263"/>
            <a:ext cx="32178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James Clerk Maxwell, 1875</a:t>
            </a:r>
          </a:p>
          <a:p>
            <a:pPr eaLnBrk="1" hangingPunct="1"/>
            <a:r>
              <a:rPr lang="en-US" altLang="en-US" sz="1200">
                <a:latin typeface="Times" pitchFamily="2" charset="0"/>
              </a:rPr>
              <a:t>on the fact that purely chemical arguments for Avogadro’s hypothesis yield the same result as physical arguments.</a:t>
            </a:r>
          </a:p>
        </p:txBody>
      </p:sp>
      <p:pic>
        <p:nvPicPr>
          <p:cNvPr id="7" name="Picture 6" descr="James_Clerk_Maxwell_lrg.jpg">
            <a:extLst>
              <a:ext uri="{FF2B5EF4-FFF2-40B4-BE49-F238E27FC236}">
                <a16:creationId xmlns:a16="http://schemas.microsoft.com/office/drawing/2014/main" id="{06637E63-815E-4D48-A324-DC8E372D6B8D}"/>
              </a:ext>
            </a:extLst>
          </p:cNvPr>
          <p:cNvPicPr>
            <a:picLocks noChangeAspect="1"/>
          </p:cNvPicPr>
          <p:nvPr/>
        </p:nvPicPr>
        <p:blipFill>
          <a:blip r:embed="rId2"/>
          <a:stretch>
            <a:fillRect/>
          </a:stretch>
        </p:blipFill>
        <p:spPr>
          <a:xfrm>
            <a:off x="5724771" y="1230612"/>
            <a:ext cx="3274621" cy="4075272"/>
          </a:xfrm>
          <a:prstGeom prst="rect">
            <a:avLst/>
          </a:prstGeom>
          <a:effectLst>
            <a:softEdge rad="127000"/>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port&#10;&#10;Description automatically generated">
            <a:extLst>
              <a:ext uri="{FF2B5EF4-FFF2-40B4-BE49-F238E27FC236}">
                <a16:creationId xmlns:a16="http://schemas.microsoft.com/office/drawing/2014/main" id="{0D888A05-1895-4943-8B05-18F230D406DB}"/>
              </a:ext>
            </a:extLst>
          </p:cNvPr>
          <p:cNvPicPr>
            <a:picLocks noChangeAspect="1"/>
          </p:cNvPicPr>
          <p:nvPr/>
        </p:nvPicPr>
        <p:blipFill>
          <a:blip r:embed="rId2"/>
          <a:stretch>
            <a:fillRect/>
          </a:stretch>
        </p:blipFill>
        <p:spPr>
          <a:xfrm>
            <a:off x="3582398" y="2681628"/>
            <a:ext cx="4043046" cy="2358444"/>
          </a:xfrm>
          <a:prstGeom prst="rect">
            <a:avLst/>
          </a:prstGeom>
        </p:spPr>
      </p:pic>
      <p:sp>
        <p:nvSpPr>
          <p:cNvPr id="17" name="Freeform 16">
            <a:extLst>
              <a:ext uri="{FF2B5EF4-FFF2-40B4-BE49-F238E27FC236}">
                <a16:creationId xmlns:a16="http://schemas.microsoft.com/office/drawing/2014/main" id="{C1AF7285-42E4-8D4C-80A6-3DE75C0397A3}"/>
              </a:ext>
            </a:extLst>
          </p:cNvPr>
          <p:cNvSpPr/>
          <p:nvPr/>
        </p:nvSpPr>
        <p:spPr>
          <a:xfrm>
            <a:off x="166913" y="290286"/>
            <a:ext cx="4499429" cy="4927600"/>
          </a:xfrm>
          <a:custGeom>
            <a:avLst/>
            <a:gdLst>
              <a:gd name="connsiteX0" fmla="*/ 1966686 w 4100286"/>
              <a:gd name="connsiteY0" fmla="*/ 0 h 4927600"/>
              <a:gd name="connsiteX1" fmla="*/ 4100286 w 4100286"/>
              <a:gd name="connsiteY1" fmla="*/ 2097314 h 4927600"/>
              <a:gd name="connsiteX2" fmla="*/ 1915886 w 4100286"/>
              <a:gd name="connsiteY2" fmla="*/ 4927600 h 4927600"/>
              <a:gd name="connsiteX3" fmla="*/ 0 w 4100286"/>
              <a:gd name="connsiteY3" fmla="*/ 3294743 h 4927600"/>
              <a:gd name="connsiteX4" fmla="*/ 1966686 w 4100286"/>
              <a:gd name="connsiteY4" fmla="*/ 0 h 492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0286" h="4927600">
                <a:moveTo>
                  <a:pt x="1966686" y="0"/>
                </a:moveTo>
                <a:lnTo>
                  <a:pt x="4100286" y="2097314"/>
                </a:lnTo>
                <a:lnTo>
                  <a:pt x="1915886" y="4927600"/>
                </a:lnTo>
                <a:lnTo>
                  <a:pt x="0" y="3294743"/>
                </a:lnTo>
                <a:lnTo>
                  <a:pt x="1966686"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2D4CD3-B8EC-FE40-B742-6D9BDE304713}"/>
              </a:ext>
            </a:extLst>
          </p:cNvPr>
          <p:cNvSpPr>
            <a:spLocks noGrp="1"/>
          </p:cNvSpPr>
          <p:nvPr>
            <p:ph type="title"/>
          </p:nvPr>
        </p:nvSpPr>
        <p:spPr>
          <a:xfrm>
            <a:off x="2236042" y="1163076"/>
            <a:ext cx="5717785" cy="732154"/>
          </a:xfrm>
        </p:spPr>
        <p:txBody>
          <a:bodyPr>
            <a:noAutofit/>
          </a:bodyPr>
          <a:lstStyle/>
          <a:p>
            <a:pPr algn="r"/>
            <a:r>
              <a:rPr lang="en-US" sz="7200" dirty="0"/>
              <a:t>Regress Start</a:t>
            </a:r>
          </a:p>
        </p:txBody>
      </p:sp>
      <p:sp>
        <p:nvSpPr>
          <p:cNvPr id="5" name="Footer Placeholder 4">
            <a:extLst>
              <a:ext uri="{FF2B5EF4-FFF2-40B4-BE49-F238E27FC236}">
                <a16:creationId xmlns:a16="http://schemas.microsoft.com/office/drawing/2014/main" id="{3B8B1515-536E-EF4F-990C-4F2AACB329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155AE9-ADF4-DB44-B8B8-18D7F3196955}"/>
              </a:ext>
            </a:extLst>
          </p:cNvPr>
          <p:cNvSpPr>
            <a:spLocks noGrp="1"/>
          </p:cNvSpPr>
          <p:nvPr>
            <p:ph type="sldNum" sz="quarter" idx="12"/>
          </p:nvPr>
        </p:nvSpPr>
        <p:spPr/>
        <p:txBody>
          <a:bodyPr/>
          <a:lstStyle/>
          <a:p>
            <a:fld id="{BBF94379-36F8-5C44-8D19-058CB846FBBE}" type="slidenum">
              <a:rPr lang="en-US" smtClean="0"/>
              <a:t>38</a:t>
            </a:fld>
            <a:endParaRPr lang="en-US"/>
          </a:p>
        </p:txBody>
      </p:sp>
      <p:sp>
        <p:nvSpPr>
          <p:cNvPr id="16" name="Rounded Rectangle 15">
            <a:extLst>
              <a:ext uri="{FF2B5EF4-FFF2-40B4-BE49-F238E27FC236}">
                <a16:creationId xmlns:a16="http://schemas.microsoft.com/office/drawing/2014/main" id="{CC31E384-C92B-9B46-843F-108A5CB0C8FC}"/>
              </a:ext>
            </a:extLst>
          </p:cNvPr>
          <p:cNvSpPr/>
          <p:nvPr/>
        </p:nvSpPr>
        <p:spPr>
          <a:xfrm>
            <a:off x="4230914" y="4165600"/>
            <a:ext cx="979714" cy="667657"/>
          </a:xfrm>
          <a:prstGeom prst="roundRect">
            <a:avLst/>
          </a:prstGeom>
          <a:blipFill>
            <a:blip r:embed="rId3"/>
            <a:tile tx="0" ty="0" sx="100000" sy="100000" flip="none" algn="tl"/>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49B7576E-A723-014E-B645-CB76D9C94D0F}"/>
              </a:ext>
            </a:extLst>
          </p:cNvPr>
          <p:cNvSpPr>
            <a:spLocks noGrp="1"/>
          </p:cNvSpPr>
          <p:nvPr>
            <p:ph idx="1"/>
          </p:nvPr>
        </p:nvSpPr>
        <p:spPr/>
        <p:txBody>
          <a:bodyPr>
            <a:normAutofit fontScale="85000" lnSpcReduction="20000"/>
          </a:bodyPr>
          <a:lstStyle/>
          <a:p>
            <a:endParaRPr lang="en-US"/>
          </a:p>
        </p:txBody>
      </p:sp>
    </p:spTree>
    <p:extLst>
      <p:ext uri="{BB962C8B-B14F-4D97-AF65-F5344CB8AC3E}">
        <p14:creationId xmlns:p14="http://schemas.microsoft.com/office/powerpoint/2010/main" val="17351797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7">
            <a:extLst>
              <a:ext uri="{FF2B5EF4-FFF2-40B4-BE49-F238E27FC236}">
                <a16:creationId xmlns:a16="http://schemas.microsoft.com/office/drawing/2014/main" id="{750FBCB8-B038-3C49-9DD3-38F9E66A944F}"/>
              </a:ext>
            </a:extLst>
          </p:cNvPr>
          <p:cNvPicPr>
            <a:picLocks noChangeAspect="1"/>
          </p:cNvPicPr>
          <p:nvPr/>
        </p:nvPicPr>
        <p:blipFill>
          <a:blip r:embed="rId2"/>
          <a:stretch>
            <a:fillRect/>
          </a:stretch>
        </p:blipFill>
        <p:spPr>
          <a:xfrm>
            <a:off x="155944" y="1002546"/>
            <a:ext cx="3579627" cy="5700901"/>
          </a:xfrm>
          <a:prstGeom prst="rect">
            <a:avLst/>
          </a:prstGeom>
          <a:solidFill>
            <a:schemeClr val="bg1"/>
          </a:solidFill>
          <a:ln w="12700">
            <a:solidFill>
              <a:schemeClr val="bg1">
                <a:lumMod val="65000"/>
              </a:schemeClr>
            </a:solid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72927F92-DA3E-9F44-8F4D-337C1DEE9297}"/>
              </a:ext>
            </a:extLst>
          </p:cNvPr>
          <p:cNvSpPr>
            <a:spLocks noGrp="1"/>
          </p:cNvSpPr>
          <p:nvPr>
            <p:ph type="title"/>
          </p:nvPr>
        </p:nvSpPr>
        <p:spPr>
          <a:xfrm>
            <a:off x="465617" y="166653"/>
            <a:ext cx="7886700" cy="732154"/>
          </a:xfrm>
        </p:spPr>
        <p:txBody>
          <a:bodyPr/>
          <a:lstStyle/>
          <a:p>
            <a:r>
              <a:rPr lang="en-US" dirty="0"/>
              <a:t>Adam’s first induction</a:t>
            </a:r>
          </a:p>
        </p:txBody>
      </p:sp>
      <p:sp>
        <p:nvSpPr>
          <p:cNvPr id="5" name="Footer Placeholder 4">
            <a:extLst>
              <a:ext uri="{FF2B5EF4-FFF2-40B4-BE49-F238E27FC236}">
                <a16:creationId xmlns:a16="http://schemas.microsoft.com/office/drawing/2014/main" id="{8BA6EC65-C6A0-724D-AC8D-B450C5A9F4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F9E1FE-9C26-9B44-BEBB-C0B8DD87C566}"/>
              </a:ext>
            </a:extLst>
          </p:cNvPr>
          <p:cNvSpPr>
            <a:spLocks noGrp="1"/>
          </p:cNvSpPr>
          <p:nvPr>
            <p:ph type="sldNum" sz="quarter" idx="12"/>
          </p:nvPr>
        </p:nvSpPr>
        <p:spPr/>
        <p:txBody>
          <a:bodyPr/>
          <a:lstStyle/>
          <a:p>
            <a:fld id="{BBF94379-36F8-5C44-8D19-058CB846FBBE}" type="slidenum">
              <a:rPr lang="en-US" smtClean="0"/>
              <a:t>39</a:t>
            </a:fld>
            <a:endParaRPr lang="en-US"/>
          </a:p>
        </p:txBody>
      </p:sp>
      <p:grpSp>
        <p:nvGrpSpPr>
          <p:cNvPr id="12" name="Group 11">
            <a:extLst>
              <a:ext uri="{FF2B5EF4-FFF2-40B4-BE49-F238E27FC236}">
                <a16:creationId xmlns:a16="http://schemas.microsoft.com/office/drawing/2014/main" id="{3D23B1C0-AB0D-6E48-A0B8-32ADE93D2555}"/>
              </a:ext>
            </a:extLst>
          </p:cNvPr>
          <p:cNvGrpSpPr/>
          <p:nvPr/>
        </p:nvGrpSpPr>
        <p:grpSpPr>
          <a:xfrm>
            <a:off x="3912781" y="1233377"/>
            <a:ext cx="5173042" cy="4004930"/>
            <a:chOff x="3912781" y="1233377"/>
            <a:chExt cx="5110717" cy="4004930"/>
          </a:xfrm>
        </p:grpSpPr>
        <p:sp>
          <p:nvSpPr>
            <p:cNvPr id="10" name="Rounded Rectangular Callout 9">
              <a:extLst>
                <a:ext uri="{FF2B5EF4-FFF2-40B4-BE49-F238E27FC236}">
                  <a16:creationId xmlns:a16="http://schemas.microsoft.com/office/drawing/2014/main" id="{A854C4C2-1C87-B943-AEBE-906CBBDA4C88}"/>
                </a:ext>
              </a:extLst>
            </p:cNvPr>
            <p:cNvSpPr/>
            <p:nvPr/>
          </p:nvSpPr>
          <p:spPr>
            <a:xfrm>
              <a:off x="3912781" y="1233377"/>
              <a:ext cx="5077154" cy="4004930"/>
            </a:xfrm>
            <a:prstGeom prst="wedgeRoundRectCallout">
              <a:avLst>
                <a:gd name="adj1" fmla="val -79776"/>
                <a:gd name="adj2" fmla="val -2086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F15C0C3D-6C52-6D40-A777-BE4DBAFB39FA}"/>
                </a:ext>
              </a:extLst>
            </p:cNvPr>
            <p:cNvSpPr/>
            <p:nvPr/>
          </p:nvSpPr>
          <p:spPr>
            <a:xfrm>
              <a:off x="3955312" y="3430772"/>
              <a:ext cx="4976037" cy="723014"/>
            </a:xfrm>
            <a:custGeom>
              <a:avLst/>
              <a:gdLst>
                <a:gd name="connsiteX0" fmla="*/ 1247553 w 4976037"/>
                <a:gd name="connsiteY0" fmla="*/ 28354 h 723014"/>
                <a:gd name="connsiteX1" fmla="*/ 4976037 w 4976037"/>
                <a:gd name="connsiteY1" fmla="*/ 0 h 723014"/>
                <a:gd name="connsiteX2" fmla="*/ 4713767 w 4976037"/>
                <a:gd name="connsiteY2" fmla="*/ 673395 h 723014"/>
                <a:gd name="connsiteX3" fmla="*/ 0 w 4976037"/>
                <a:gd name="connsiteY3" fmla="*/ 723014 h 723014"/>
                <a:gd name="connsiteX4" fmla="*/ 1247553 w 4976037"/>
                <a:gd name="connsiteY4" fmla="*/ 28354 h 723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037" h="723014">
                  <a:moveTo>
                    <a:pt x="1247553" y="28354"/>
                  </a:moveTo>
                  <a:lnTo>
                    <a:pt x="4976037" y="0"/>
                  </a:lnTo>
                  <a:lnTo>
                    <a:pt x="4713767" y="673395"/>
                  </a:lnTo>
                  <a:lnTo>
                    <a:pt x="0" y="723014"/>
                  </a:lnTo>
                  <a:lnTo>
                    <a:pt x="1247553" y="28354"/>
                  </a:lnTo>
                  <a:close/>
                </a:path>
              </a:pathLst>
            </a:custGeom>
            <a:solidFill>
              <a:srgbClr val="FF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A23C3AF-7749-7C44-9E06-D7A2FD24E85A}"/>
                </a:ext>
              </a:extLst>
            </p:cNvPr>
            <p:cNvSpPr txBox="1"/>
            <p:nvPr/>
          </p:nvSpPr>
          <p:spPr>
            <a:xfrm>
              <a:off x="4098501" y="1404593"/>
              <a:ext cx="4924997" cy="3323987"/>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 if we follow this backward direction, … the </a:t>
              </a:r>
              <a:r>
                <a:rPr lang="en-US" dirty="0" err="1">
                  <a:latin typeface="Times New Roman" panose="02020603050405020304" pitchFamily="18" charset="0"/>
                  <a:cs typeface="Times New Roman" panose="02020603050405020304" pitchFamily="18" charset="0"/>
                </a:rPr>
                <a:t>accreditational</a:t>
              </a:r>
              <a:r>
                <a:rPr lang="en-US" dirty="0">
                  <a:latin typeface="Times New Roman" panose="02020603050405020304" pitchFamily="18" charset="0"/>
                  <a:cs typeface="Times New Roman" panose="02020603050405020304" pitchFamily="18" charset="0"/>
                </a:rPr>
                <a:t> buck has to stop somewhere: it cannot be an inﬁnite chain … Even if we were to think, following Hume’s thought experiment, of the starting point being Adam making some initial observation, we know that nodes in the tree must contain, at some stage, universal claims—and so we would still </a:t>
              </a:r>
              <a:r>
                <a:rPr lang="en-US" sz="2400" dirty="0">
                  <a:latin typeface="Times New Roman" panose="02020603050405020304" pitchFamily="18" charset="0"/>
                  <a:cs typeface="Times New Roman" panose="02020603050405020304" pitchFamily="18" charset="0"/>
                </a:rPr>
                <a:t>have to account for some initial act (or acts) of generalization</a:t>
              </a:r>
              <a:r>
                <a:rPr lang="en-US" sz="2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And given that we want each node to be justiﬁed, we would seem to be back at the same old problem.</a:t>
              </a:r>
            </a:p>
          </p:txBody>
        </p:sp>
      </p:grpSp>
      <p:sp>
        <p:nvSpPr>
          <p:cNvPr id="14" name="Content Placeholder 13">
            <a:extLst>
              <a:ext uri="{FF2B5EF4-FFF2-40B4-BE49-F238E27FC236}">
                <a16:creationId xmlns:a16="http://schemas.microsoft.com/office/drawing/2014/main" id="{9E9B99B2-9874-2245-BB34-79F6CB1277BC}"/>
              </a:ext>
            </a:extLst>
          </p:cNvPr>
          <p:cNvSpPr>
            <a:spLocks noGrp="1"/>
          </p:cNvSpPr>
          <p:nvPr>
            <p:ph idx="1"/>
          </p:nvPr>
        </p:nvSpPr>
        <p:spPr/>
        <p:txBody>
          <a:bodyPr>
            <a:normAutofit fontScale="85000" lnSpcReduction="20000"/>
          </a:bodyPr>
          <a:lstStyle/>
          <a:p>
            <a:endParaRPr lang="en-US"/>
          </a:p>
        </p:txBody>
      </p:sp>
    </p:spTree>
    <p:extLst>
      <p:ext uri="{BB962C8B-B14F-4D97-AF65-F5344CB8AC3E}">
        <p14:creationId xmlns:p14="http://schemas.microsoft.com/office/powerpoint/2010/main" val="110577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D36E5109-5F5D-1646-96F1-8945F2218577}"/>
              </a:ext>
            </a:extLst>
          </p:cNvPr>
          <p:cNvSpPr/>
          <p:nvPr/>
        </p:nvSpPr>
        <p:spPr>
          <a:xfrm>
            <a:off x="615408" y="1054279"/>
            <a:ext cx="2776451" cy="2402379"/>
          </a:xfrm>
          <a:custGeom>
            <a:avLst/>
            <a:gdLst>
              <a:gd name="connsiteX0" fmla="*/ 207818 w 2468880"/>
              <a:gd name="connsiteY0" fmla="*/ 0 h 1787236"/>
              <a:gd name="connsiteX1" fmla="*/ 207818 w 2468880"/>
              <a:gd name="connsiteY1" fmla="*/ 0 h 1787236"/>
              <a:gd name="connsiteX2" fmla="*/ 2468880 w 2468880"/>
              <a:gd name="connsiteY2" fmla="*/ 340822 h 1787236"/>
              <a:gd name="connsiteX3" fmla="*/ 2327564 w 2468880"/>
              <a:gd name="connsiteY3" fmla="*/ 1787236 h 1787236"/>
              <a:gd name="connsiteX4" fmla="*/ 0 w 2468880"/>
              <a:gd name="connsiteY4" fmla="*/ 1546167 h 1787236"/>
              <a:gd name="connsiteX5" fmla="*/ 207818 w 2468880"/>
              <a:gd name="connsiteY5" fmla="*/ 0 h 1787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8880" h="1787236">
                <a:moveTo>
                  <a:pt x="207818" y="0"/>
                </a:moveTo>
                <a:lnTo>
                  <a:pt x="207818" y="0"/>
                </a:lnTo>
                <a:lnTo>
                  <a:pt x="2468880" y="340822"/>
                </a:lnTo>
                <a:lnTo>
                  <a:pt x="2327564" y="1787236"/>
                </a:lnTo>
                <a:lnTo>
                  <a:pt x="0" y="1546167"/>
                </a:lnTo>
                <a:lnTo>
                  <a:pt x="207818"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B37BE2A-6E41-774F-AC43-BDE315526774}"/>
              </a:ext>
            </a:extLst>
          </p:cNvPr>
          <p:cNvSpPr>
            <a:spLocks noGrp="1"/>
          </p:cNvSpPr>
          <p:nvPr>
            <p:ph idx="1"/>
          </p:nvPr>
        </p:nvSpPr>
        <p:spPr>
          <a:xfrm>
            <a:off x="905298" y="6645853"/>
            <a:ext cx="1275454" cy="365125"/>
          </a:xfrm>
        </p:spPr>
        <p:txBody>
          <a:bodyPr>
            <a:normAutofit fontScale="85000" lnSpcReduction="20000"/>
          </a:bodyPr>
          <a:lstStyle/>
          <a:p>
            <a:endParaRPr lang="en-US"/>
          </a:p>
        </p:txBody>
      </p:sp>
      <p:sp>
        <p:nvSpPr>
          <p:cNvPr id="4" name="TextBox 3">
            <a:extLst>
              <a:ext uri="{FF2B5EF4-FFF2-40B4-BE49-F238E27FC236}">
                <a16:creationId xmlns:a16="http://schemas.microsoft.com/office/drawing/2014/main" id="{CA7E3C3B-0E54-D940-A61E-37E9712113E1}"/>
              </a:ext>
            </a:extLst>
          </p:cNvPr>
          <p:cNvSpPr txBox="1"/>
          <p:nvPr/>
        </p:nvSpPr>
        <p:spPr>
          <a:xfrm>
            <a:off x="885555" y="1584914"/>
            <a:ext cx="2326278" cy="1446550"/>
          </a:xfrm>
          <a:prstGeom prst="rect">
            <a:avLst/>
          </a:prstGeom>
          <a:noFill/>
        </p:spPr>
        <p:txBody>
          <a:bodyPr wrap="none" rtlCol="0">
            <a:spAutoFit/>
          </a:bodyPr>
          <a:lstStyle/>
          <a:p>
            <a:pPr algn="l"/>
            <a:r>
              <a:rPr lang="en-US" sz="2400" dirty="0">
                <a:latin typeface="Times New Roman" panose="02020603050405020304" pitchFamily="18" charset="0"/>
                <a:cs typeface="Times New Roman" panose="02020603050405020304" pitchFamily="18" charset="0"/>
              </a:rPr>
              <a:t>Logically weaker</a:t>
            </a:r>
            <a:br>
              <a:rPr lang="en-US" sz="4000"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Premises</a:t>
            </a:r>
          </a:p>
          <a:p>
            <a:r>
              <a:rPr lang="en-US" sz="2400" dirty="0">
                <a:latin typeface="Times New Roman" panose="02020603050405020304" pitchFamily="18" charset="0"/>
                <a:cs typeface="Times New Roman" panose="02020603050405020304" pitchFamily="18" charset="0"/>
              </a:rPr>
              <a:t>e.g. evidence</a:t>
            </a:r>
          </a:p>
        </p:txBody>
      </p:sp>
      <p:grpSp>
        <p:nvGrpSpPr>
          <p:cNvPr id="64" name="Group 63">
            <a:extLst>
              <a:ext uri="{FF2B5EF4-FFF2-40B4-BE49-F238E27FC236}">
                <a16:creationId xmlns:a16="http://schemas.microsoft.com/office/drawing/2014/main" id="{2D3751DA-7B54-202B-BF4E-BC3A7989056D}"/>
              </a:ext>
            </a:extLst>
          </p:cNvPr>
          <p:cNvGrpSpPr/>
          <p:nvPr/>
        </p:nvGrpSpPr>
        <p:grpSpPr>
          <a:xfrm>
            <a:off x="3802415" y="1115792"/>
            <a:ext cx="4760535" cy="2216236"/>
            <a:chOff x="3802415" y="1115792"/>
            <a:chExt cx="4760535" cy="2216236"/>
          </a:xfrm>
        </p:grpSpPr>
        <p:sp>
          <p:nvSpPr>
            <p:cNvPr id="9" name="Freeform 8">
              <a:extLst>
                <a:ext uri="{FF2B5EF4-FFF2-40B4-BE49-F238E27FC236}">
                  <a16:creationId xmlns:a16="http://schemas.microsoft.com/office/drawing/2014/main" id="{A79B7D3E-A80E-514A-A2E8-AB626AB72A9A}"/>
                </a:ext>
              </a:extLst>
            </p:cNvPr>
            <p:cNvSpPr/>
            <p:nvPr/>
          </p:nvSpPr>
          <p:spPr>
            <a:xfrm flipH="1">
              <a:off x="5486387" y="1115792"/>
              <a:ext cx="3076563" cy="2216236"/>
            </a:xfrm>
            <a:custGeom>
              <a:avLst/>
              <a:gdLst>
                <a:gd name="connsiteX0" fmla="*/ 207818 w 2468880"/>
                <a:gd name="connsiteY0" fmla="*/ 0 h 1787236"/>
                <a:gd name="connsiteX1" fmla="*/ 207818 w 2468880"/>
                <a:gd name="connsiteY1" fmla="*/ 0 h 1787236"/>
                <a:gd name="connsiteX2" fmla="*/ 2468880 w 2468880"/>
                <a:gd name="connsiteY2" fmla="*/ 340822 h 1787236"/>
                <a:gd name="connsiteX3" fmla="*/ 2327564 w 2468880"/>
                <a:gd name="connsiteY3" fmla="*/ 1787236 h 1787236"/>
                <a:gd name="connsiteX4" fmla="*/ 0 w 2468880"/>
                <a:gd name="connsiteY4" fmla="*/ 1546167 h 1787236"/>
                <a:gd name="connsiteX5" fmla="*/ 207818 w 2468880"/>
                <a:gd name="connsiteY5" fmla="*/ 0 h 1787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8880" h="1787236">
                  <a:moveTo>
                    <a:pt x="207818" y="0"/>
                  </a:moveTo>
                  <a:lnTo>
                    <a:pt x="207818" y="0"/>
                  </a:lnTo>
                  <a:lnTo>
                    <a:pt x="2468880" y="340822"/>
                  </a:lnTo>
                  <a:lnTo>
                    <a:pt x="2327564" y="1787236"/>
                  </a:lnTo>
                  <a:lnTo>
                    <a:pt x="0" y="1546167"/>
                  </a:lnTo>
                  <a:lnTo>
                    <a:pt x="207818"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45C51E5-93B9-C045-84BE-DF0D6B0ADA4D}"/>
                </a:ext>
              </a:extLst>
            </p:cNvPr>
            <p:cNvSpPr txBox="1"/>
            <p:nvPr/>
          </p:nvSpPr>
          <p:spPr>
            <a:xfrm>
              <a:off x="5855630" y="1586933"/>
              <a:ext cx="2523448" cy="1446550"/>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Logically stronger </a:t>
              </a:r>
            </a:p>
            <a:p>
              <a:pPr algn="l"/>
              <a:r>
                <a:rPr lang="en-US" sz="4000" dirty="0">
                  <a:latin typeface="Times New Roman" panose="02020603050405020304" pitchFamily="18" charset="0"/>
                  <a:cs typeface="Times New Roman" panose="02020603050405020304" pitchFamily="18" charset="0"/>
                </a:rPr>
                <a:t>Conclusion</a:t>
              </a:r>
              <a:br>
                <a:rPr lang="en-US" sz="40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e.g. theory</a:t>
              </a:r>
              <a:endParaRPr lang="en-US" sz="4000" dirty="0">
                <a:latin typeface="Times New Roman" panose="02020603050405020304" pitchFamily="18" charset="0"/>
                <a:cs typeface="Times New Roman" panose="02020603050405020304" pitchFamily="18" charset="0"/>
              </a:endParaRPr>
            </a:p>
          </p:txBody>
        </p:sp>
        <p:sp>
          <p:nvSpPr>
            <p:cNvPr id="10" name="Right Arrow 9">
              <a:extLst>
                <a:ext uri="{FF2B5EF4-FFF2-40B4-BE49-F238E27FC236}">
                  <a16:creationId xmlns:a16="http://schemas.microsoft.com/office/drawing/2014/main" id="{A7005FA3-19B9-154F-98EF-F7A9BF9963F6}"/>
                </a:ext>
              </a:extLst>
            </p:cNvPr>
            <p:cNvSpPr/>
            <p:nvPr/>
          </p:nvSpPr>
          <p:spPr>
            <a:xfrm>
              <a:off x="3802415" y="1784529"/>
              <a:ext cx="1438102" cy="884139"/>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76A8B32E-E447-A54F-91D9-E8BD51593016}"/>
              </a:ext>
            </a:extLst>
          </p:cNvPr>
          <p:cNvGrpSpPr/>
          <p:nvPr/>
        </p:nvGrpSpPr>
        <p:grpSpPr>
          <a:xfrm>
            <a:off x="1885408" y="2543917"/>
            <a:ext cx="4818806" cy="3834928"/>
            <a:chOff x="1628502" y="2779166"/>
            <a:chExt cx="4818806" cy="3834928"/>
          </a:xfrm>
        </p:grpSpPr>
        <p:sp>
          <p:nvSpPr>
            <p:cNvPr id="12" name="Freeform 11">
              <a:extLst>
                <a:ext uri="{FF2B5EF4-FFF2-40B4-BE49-F238E27FC236}">
                  <a16:creationId xmlns:a16="http://schemas.microsoft.com/office/drawing/2014/main" id="{34D85571-6FD4-6D4B-8136-D6D8A5C9F807}"/>
                </a:ext>
              </a:extLst>
            </p:cNvPr>
            <p:cNvSpPr/>
            <p:nvPr/>
          </p:nvSpPr>
          <p:spPr>
            <a:xfrm>
              <a:off x="1628502" y="2779166"/>
              <a:ext cx="4540529" cy="3800764"/>
            </a:xfrm>
            <a:custGeom>
              <a:avLst/>
              <a:gdLst>
                <a:gd name="connsiteX0" fmla="*/ 2236124 w 4638502"/>
                <a:gd name="connsiteY0" fmla="*/ 0 h 3699164"/>
                <a:gd name="connsiteX1" fmla="*/ 0 w 4638502"/>
                <a:gd name="connsiteY1" fmla="*/ 3291840 h 3699164"/>
                <a:gd name="connsiteX2" fmla="*/ 4638502 w 4638502"/>
                <a:gd name="connsiteY2" fmla="*/ 3699164 h 3699164"/>
                <a:gd name="connsiteX3" fmla="*/ 2660073 w 4638502"/>
                <a:gd name="connsiteY3" fmla="*/ 83127 h 3699164"/>
                <a:gd name="connsiteX4" fmla="*/ 2236124 w 4638502"/>
                <a:gd name="connsiteY4" fmla="*/ 0 h 3699164"/>
                <a:gd name="connsiteX0" fmla="*/ 2352239 w 4754617"/>
                <a:gd name="connsiteY0" fmla="*/ 0 h 3699164"/>
                <a:gd name="connsiteX1" fmla="*/ 0 w 4754617"/>
                <a:gd name="connsiteY1" fmla="*/ 3574869 h 3699164"/>
                <a:gd name="connsiteX2" fmla="*/ 4754617 w 4754617"/>
                <a:gd name="connsiteY2" fmla="*/ 3699164 h 3699164"/>
                <a:gd name="connsiteX3" fmla="*/ 2776188 w 4754617"/>
                <a:gd name="connsiteY3" fmla="*/ 83127 h 3699164"/>
                <a:gd name="connsiteX4" fmla="*/ 2352239 w 4754617"/>
                <a:gd name="connsiteY4" fmla="*/ 0 h 3699164"/>
                <a:gd name="connsiteX0" fmla="*/ 2352239 w 4870731"/>
                <a:gd name="connsiteY0" fmla="*/ 0 h 3574869"/>
                <a:gd name="connsiteX1" fmla="*/ 0 w 4870731"/>
                <a:gd name="connsiteY1" fmla="*/ 3574869 h 3574869"/>
                <a:gd name="connsiteX2" fmla="*/ 4870731 w 4870731"/>
                <a:gd name="connsiteY2" fmla="*/ 3191164 h 3574869"/>
                <a:gd name="connsiteX3" fmla="*/ 2776188 w 4870731"/>
                <a:gd name="connsiteY3" fmla="*/ 83127 h 3574869"/>
                <a:gd name="connsiteX4" fmla="*/ 2352239 w 4870731"/>
                <a:gd name="connsiteY4" fmla="*/ 0 h 3574869"/>
                <a:gd name="connsiteX0" fmla="*/ 2294181 w 4812673"/>
                <a:gd name="connsiteY0" fmla="*/ 0 h 3661954"/>
                <a:gd name="connsiteX1" fmla="*/ 0 w 4812673"/>
                <a:gd name="connsiteY1" fmla="*/ 3661954 h 3661954"/>
                <a:gd name="connsiteX2" fmla="*/ 4812673 w 4812673"/>
                <a:gd name="connsiteY2" fmla="*/ 3191164 h 3661954"/>
                <a:gd name="connsiteX3" fmla="*/ 2718130 w 4812673"/>
                <a:gd name="connsiteY3" fmla="*/ 83127 h 3661954"/>
                <a:gd name="connsiteX4" fmla="*/ 2294181 w 4812673"/>
                <a:gd name="connsiteY4" fmla="*/ 0 h 3661954"/>
                <a:gd name="connsiteX0" fmla="*/ 2239752 w 4812673"/>
                <a:gd name="connsiteY0" fmla="*/ 0 h 4042954"/>
                <a:gd name="connsiteX1" fmla="*/ 0 w 4812673"/>
                <a:gd name="connsiteY1" fmla="*/ 4042954 h 4042954"/>
                <a:gd name="connsiteX2" fmla="*/ 4812673 w 4812673"/>
                <a:gd name="connsiteY2" fmla="*/ 3572164 h 4042954"/>
                <a:gd name="connsiteX3" fmla="*/ 2718130 w 4812673"/>
                <a:gd name="connsiteY3" fmla="*/ 464127 h 4042954"/>
                <a:gd name="connsiteX4" fmla="*/ 2239752 w 4812673"/>
                <a:gd name="connsiteY4" fmla="*/ 0 h 4042954"/>
                <a:gd name="connsiteX0" fmla="*/ 2239752 w 4812673"/>
                <a:gd name="connsiteY0" fmla="*/ 58388 h 4101342"/>
                <a:gd name="connsiteX1" fmla="*/ 0 w 4812673"/>
                <a:gd name="connsiteY1" fmla="*/ 4101342 h 4101342"/>
                <a:gd name="connsiteX2" fmla="*/ 4812673 w 4812673"/>
                <a:gd name="connsiteY2" fmla="*/ 3630552 h 4101342"/>
                <a:gd name="connsiteX3" fmla="*/ 2554844 w 4812673"/>
                <a:gd name="connsiteY3" fmla="*/ 0 h 4101342"/>
                <a:gd name="connsiteX4" fmla="*/ 2239752 w 4812673"/>
                <a:gd name="connsiteY4" fmla="*/ 58388 h 4101342"/>
                <a:gd name="connsiteX0" fmla="*/ 2239752 w 4377244"/>
                <a:gd name="connsiteY0" fmla="*/ 58388 h 4101342"/>
                <a:gd name="connsiteX1" fmla="*/ 0 w 4377244"/>
                <a:gd name="connsiteY1" fmla="*/ 4101342 h 4101342"/>
                <a:gd name="connsiteX2" fmla="*/ 4377244 w 4377244"/>
                <a:gd name="connsiteY2" fmla="*/ 3728524 h 4101342"/>
                <a:gd name="connsiteX3" fmla="*/ 2554844 w 4377244"/>
                <a:gd name="connsiteY3" fmla="*/ 0 h 4101342"/>
                <a:gd name="connsiteX4" fmla="*/ 2239752 w 4377244"/>
                <a:gd name="connsiteY4" fmla="*/ 58388 h 4101342"/>
                <a:gd name="connsiteX0" fmla="*/ 2403037 w 4540529"/>
                <a:gd name="connsiteY0" fmla="*/ 58388 h 3728524"/>
                <a:gd name="connsiteX1" fmla="*/ 0 w 4540529"/>
                <a:gd name="connsiteY1" fmla="*/ 3469970 h 3728524"/>
                <a:gd name="connsiteX2" fmla="*/ 4540529 w 4540529"/>
                <a:gd name="connsiteY2" fmla="*/ 3728524 h 3728524"/>
                <a:gd name="connsiteX3" fmla="*/ 2718129 w 4540529"/>
                <a:gd name="connsiteY3" fmla="*/ 0 h 3728524"/>
                <a:gd name="connsiteX4" fmla="*/ 2403037 w 4540529"/>
                <a:gd name="connsiteY4" fmla="*/ 58388 h 3728524"/>
                <a:gd name="connsiteX0" fmla="*/ 2403037 w 4540529"/>
                <a:gd name="connsiteY0" fmla="*/ 0 h 3800764"/>
                <a:gd name="connsiteX1" fmla="*/ 0 w 4540529"/>
                <a:gd name="connsiteY1" fmla="*/ 3542210 h 3800764"/>
                <a:gd name="connsiteX2" fmla="*/ 4540529 w 4540529"/>
                <a:gd name="connsiteY2" fmla="*/ 3800764 h 3800764"/>
                <a:gd name="connsiteX3" fmla="*/ 2718129 w 4540529"/>
                <a:gd name="connsiteY3" fmla="*/ 72240 h 3800764"/>
                <a:gd name="connsiteX4" fmla="*/ 2403037 w 4540529"/>
                <a:gd name="connsiteY4" fmla="*/ 0 h 3800764"/>
                <a:gd name="connsiteX0" fmla="*/ 2403037 w 4540529"/>
                <a:gd name="connsiteY0" fmla="*/ 0 h 3800764"/>
                <a:gd name="connsiteX1" fmla="*/ 0 w 4540529"/>
                <a:gd name="connsiteY1" fmla="*/ 3542210 h 3800764"/>
                <a:gd name="connsiteX2" fmla="*/ 4540529 w 4540529"/>
                <a:gd name="connsiteY2" fmla="*/ 3800764 h 3800764"/>
                <a:gd name="connsiteX3" fmla="*/ 2696357 w 4540529"/>
                <a:gd name="connsiteY3" fmla="*/ 6926 h 3800764"/>
                <a:gd name="connsiteX4" fmla="*/ 2403037 w 4540529"/>
                <a:gd name="connsiteY4" fmla="*/ 0 h 3800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0529" h="3800764">
                  <a:moveTo>
                    <a:pt x="2403037" y="0"/>
                  </a:moveTo>
                  <a:lnTo>
                    <a:pt x="0" y="3542210"/>
                  </a:lnTo>
                  <a:lnTo>
                    <a:pt x="4540529" y="3800764"/>
                  </a:lnTo>
                  <a:lnTo>
                    <a:pt x="2696357" y="6926"/>
                  </a:lnTo>
                  <a:lnTo>
                    <a:pt x="2403037" y="0"/>
                  </a:lnTo>
                  <a:close/>
                </a:path>
              </a:pathLst>
            </a:custGeom>
            <a:solidFill>
              <a:srgbClr val="DCF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E4D73EA2-AAAF-6A4B-8B6E-12637891A3D5}"/>
                </a:ext>
              </a:extLst>
            </p:cNvPr>
            <p:cNvSpPr txBox="1"/>
            <p:nvPr/>
          </p:nvSpPr>
          <p:spPr>
            <a:xfrm>
              <a:off x="2182879" y="3844105"/>
              <a:ext cx="4264429" cy="2769989"/>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Universal rule or principle of inductive inference:</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Enumerative induction</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Analogy</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Inference to the simplest hypothesis</a:t>
              </a:r>
            </a:p>
            <a:p>
              <a:pPr algn="l"/>
              <a:r>
                <a:rPr lang="en-US" dirty="0">
                  <a:latin typeface="Times New Roman" panose="02020603050405020304" pitchFamily="18" charset="0"/>
                  <a:cs typeface="Times New Roman" panose="02020603050405020304" pitchFamily="18" charset="0"/>
                </a:rPr>
                <a:t>• Inference to the best explanation</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Probabilistic relations of support</a:t>
              </a:r>
            </a:p>
            <a:p>
              <a:pPr algn="l"/>
              <a:r>
                <a:rPr lang="en-US" b="1" dirty="0">
                  <a:latin typeface="Times New Roman" panose="02020603050405020304" pitchFamily="18" charset="0"/>
                  <a:cs typeface="Times New Roman" panose="02020603050405020304" pitchFamily="18" charset="0"/>
                </a:rPr>
                <a:t>  …</a:t>
              </a:r>
            </a:p>
            <a:p>
              <a:pPr algn="l"/>
              <a:r>
                <a:rPr lang="en-US" b="1" dirty="0">
                  <a:latin typeface="Times New Roman" panose="02020603050405020304" pitchFamily="18" charset="0"/>
                  <a:cs typeface="Times New Roman" panose="02020603050405020304" pitchFamily="18" charset="0"/>
                </a:rPr>
                <a:t>  …</a:t>
              </a:r>
            </a:p>
          </p:txBody>
        </p:sp>
      </p:grpSp>
      <p:sp>
        <p:nvSpPr>
          <p:cNvPr id="24" name="Footer Placeholder 23">
            <a:extLst>
              <a:ext uri="{FF2B5EF4-FFF2-40B4-BE49-F238E27FC236}">
                <a16:creationId xmlns:a16="http://schemas.microsoft.com/office/drawing/2014/main" id="{714CD0B4-236D-E642-A7C5-3C30189A820B}"/>
              </a:ext>
            </a:extLst>
          </p:cNvPr>
          <p:cNvSpPr>
            <a:spLocks noGrp="1"/>
          </p:cNvSpPr>
          <p:nvPr>
            <p:ph type="ftr" sz="quarter" idx="11"/>
          </p:nvPr>
        </p:nvSpPr>
        <p:spPr>
          <a:xfrm>
            <a:off x="3377295" y="6523263"/>
            <a:ext cx="3086100" cy="365125"/>
          </a:xfrm>
        </p:spPr>
        <p:txBody>
          <a:bodyPr/>
          <a:lstStyle/>
          <a:p>
            <a:endParaRPr lang="en-US"/>
          </a:p>
        </p:txBody>
      </p:sp>
      <p:sp>
        <p:nvSpPr>
          <p:cNvPr id="25" name="Slide Number Placeholder 24">
            <a:extLst>
              <a:ext uri="{FF2B5EF4-FFF2-40B4-BE49-F238E27FC236}">
                <a16:creationId xmlns:a16="http://schemas.microsoft.com/office/drawing/2014/main" id="{7F68083F-C699-1B4A-95CD-20776C042EA7}"/>
              </a:ext>
            </a:extLst>
          </p:cNvPr>
          <p:cNvSpPr>
            <a:spLocks noGrp="1"/>
          </p:cNvSpPr>
          <p:nvPr>
            <p:ph type="sldNum" sz="quarter" idx="12"/>
          </p:nvPr>
        </p:nvSpPr>
        <p:spPr>
          <a:xfrm>
            <a:off x="8135807" y="6523263"/>
            <a:ext cx="759086" cy="365125"/>
          </a:xfrm>
        </p:spPr>
        <p:txBody>
          <a:bodyPr/>
          <a:lstStyle/>
          <a:p>
            <a:fld id="{BBF94379-36F8-5C44-8D19-058CB846FBBE}" type="slidenum">
              <a:rPr lang="en-US" smtClean="0"/>
              <a:t>4</a:t>
            </a:fld>
            <a:endParaRPr lang="en-US"/>
          </a:p>
        </p:txBody>
      </p:sp>
      <p:sp>
        <p:nvSpPr>
          <p:cNvPr id="2" name="Title 1">
            <a:extLst>
              <a:ext uri="{FF2B5EF4-FFF2-40B4-BE49-F238E27FC236}">
                <a16:creationId xmlns:a16="http://schemas.microsoft.com/office/drawing/2014/main" id="{4A26589C-74FF-0A46-8041-5AF3DE983E10}"/>
              </a:ext>
            </a:extLst>
          </p:cNvPr>
          <p:cNvSpPr>
            <a:spLocks noGrp="1"/>
          </p:cNvSpPr>
          <p:nvPr>
            <p:ph type="title"/>
          </p:nvPr>
        </p:nvSpPr>
        <p:spPr>
          <a:xfrm>
            <a:off x="792579" y="169927"/>
            <a:ext cx="7457773" cy="732154"/>
          </a:xfrm>
        </p:spPr>
        <p:txBody>
          <a:bodyPr>
            <a:normAutofit fontScale="90000"/>
          </a:bodyPr>
          <a:lstStyle/>
          <a:p>
            <a:pPr algn="ctr"/>
            <a:r>
              <a:rPr lang="en-US" dirty="0"/>
              <a:t>Inductive (Ampliative) Inference</a:t>
            </a:r>
          </a:p>
        </p:txBody>
      </p:sp>
      <p:sp>
        <p:nvSpPr>
          <p:cNvPr id="6" name="Oval 5">
            <a:extLst>
              <a:ext uri="{FF2B5EF4-FFF2-40B4-BE49-F238E27FC236}">
                <a16:creationId xmlns:a16="http://schemas.microsoft.com/office/drawing/2014/main" id="{3D83FCBB-8259-569C-7AE4-617CAF9A4177}"/>
              </a:ext>
            </a:extLst>
          </p:cNvPr>
          <p:cNvSpPr/>
          <p:nvPr/>
        </p:nvSpPr>
        <p:spPr>
          <a:xfrm>
            <a:off x="741404" y="3428999"/>
            <a:ext cx="365125" cy="365125"/>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3826732-33BC-EE4B-CFAB-54FA7DDAC7DF}"/>
              </a:ext>
            </a:extLst>
          </p:cNvPr>
          <p:cNvSpPr/>
          <p:nvPr/>
        </p:nvSpPr>
        <p:spPr>
          <a:xfrm>
            <a:off x="1170765" y="3428999"/>
            <a:ext cx="365125" cy="365125"/>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17712DCC-DE25-1704-B327-C09C6860467A}"/>
              </a:ext>
            </a:extLst>
          </p:cNvPr>
          <p:cNvSpPr/>
          <p:nvPr/>
        </p:nvSpPr>
        <p:spPr>
          <a:xfrm>
            <a:off x="1603251" y="3428999"/>
            <a:ext cx="365125" cy="365125"/>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3" name="Group 62">
            <a:extLst>
              <a:ext uri="{FF2B5EF4-FFF2-40B4-BE49-F238E27FC236}">
                <a16:creationId xmlns:a16="http://schemas.microsoft.com/office/drawing/2014/main" id="{0915283B-E16A-A87D-4FB1-41DA86B803CF}"/>
              </a:ext>
            </a:extLst>
          </p:cNvPr>
          <p:cNvGrpSpPr/>
          <p:nvPr/>
        </p:nvGrpSpPr>
        <p:grpSpPr>
          <a:xfrm>
            <a:off x="6852058" y="3428999"/>
            <a:ext cx="1226972" cy="3167587"/>
            <a:chOff x="6852058" y="3428999"/>
            <a:chExt cx="1226972" cy="3167587"/>
          </a:xfrm>
        </p:grpSpPr>
        <p:sp>
          <p:nvSpPr>
            <p:cNvPr id="42" name="Oval 41">
              <a:extLst>
                <a:ext uri="{FF2B5EF4-FFF2-40B4-BE49-F238E27FC236}">
                  <a16:creationId xmlns:a16="http://schemas.microsoft.com/office/drawing/2014/main" id="{0BC04FE3-DA6F-78DD-A773-B0DC1B32FCDF}"/>
                </a:ext>
              </a:extLst>
            </p:cNvPr>
            <p:cNvSpPr/>
            <p:nvPr/>
          </p:nvSpPr>
          <p:spPr>
            <a:xfrm>
              <a:off x="6852058" y="3428999"/>
              <a:ext cx="365125" cy="365125"/>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2E7D0044-6728-7C80-B3ED-723859F11CB2}"/>
                </a:ext>
              </a:extLst>
            </p:cNvPr>
            <p:cNvSpPr/>
            <p:nvPr/>
          </p:nvSpPr>
          <p:spPr>
            <a:xfrm>
              <a:off x="7281419" y="3428999"/>
              <a:ext cx="365125" cy="365125"/>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a:extLst>
                <a:ext uri="{FF2B5EF4-FFF2-40B4-BE49-F238E27FC236}">
                  <a16:creationId xmlns:a16="http://schemas.microsoft.com/office/drawing/2014/main" id="{A93100DB-8D0F-F765-361F-C1ABDD0FC9EB}"/>
                </a:ext>
              </a:extLst>
            </p:cNvPr>
            <p:cNvSpPr/>
            <p:nvPr/>
          </p:nvSpPr>
          <p:spPr>
            <a:xfrm>
              <a:off x="7713905" y="3428999"/>
              <a:ext cx="365125" cy="365125"/>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FEEC700F-1DA0-6688-113B-AB46762849CB}"/>
                </a:ext>
              </a:extLst>
            </p:cNvPr>
            <p:cNvSpPr/>
            <p:nvPr/>
          </p:nvSpPr>
          <p:spPr>
            <a:xfrm>
              <a:off x="6852058" y="3923270"/>
              <a:ext cx="365125" cy="365125"/>
            </a:xfrm>
            <a:prstGeom prst="ellipse">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B2D43B43-E788-A917-983A-DAC3678ADB5F}"/>
                </a:ext>
              </a:extLst>
            </p:cNvPr>
            <p:cNvSpPr/>
            <p:nvPr/>
          </p:nvSpPr>
          <p:spPr>
            <a:xfrm>
              <a:off x="7281419" y="3923270"/>
              <a:ext cx="365125" cy="365125"/>
            </a:xfrm>
            <a:prstGeom prst="ellipse">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a:extLst>
                <a:ext uri="{FF2B5EF4-FFF2-40B4-BE49-F238E27FC236}">
                  <a16:creationId xmlns:a16="http://schemas.microsoft.com/office/drawing/2014/main" id="{E547190B-E8B8-9718-DFF9-06240B14C769}"/>
                </a:ext>
              </a:extLst>
            </p:cNvPr>
            <p:cNvSpPr/>
            <p:nvPr/>
          </p:nvSpPr>
          <p:spPr>
            <a:xfrm>
              <a:off x="7713905" y="3923270"/>
              <a:ext cx="365125" cy="365125"/>
            </a:xfrm>
            <a:prstGeom prst="ellipse">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8A7012EB-C704-0FC7-7219-D9A9FD3B62EB}"/>
                </a:ext>
              </a:extLst>
            </p:cNvPr>
            <p:cNvSpPr/>
            <p:nvPr/>
          </p:nvSpPr>
          <p:spPr>
            <a:xfrm>
              <a:off x="6852058" y="4406847"/>
              <a:ext cx="365125" cy="365125"/>
            </a:xfrm>
            <a:prstGeom prst="ellipse">
              <a:avLst/>
            </a:prstGeom>
            <a:solidFill>
              <a:srgbClr val="0070C0">
                <a:alpha val="74902"/>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8C0773E9-D764-2BBE-FB11-CBD1C35BF74F}"/>
                </a:ext>
              </a:extLst>
            </p:cNvPr>
            <p:cNvSpPr/>
            <p:nvPr/>
          </p:nvSpPr>
          <p:spPr>
            <a:xfrm>
              <a:off x="7281419" y="4406847"/>
              <a:ext cx="365125" cy="365125"/>
            </a:xfrm>
            <a:prstGeom prst="ellipse">
              <a:avLst/>
            </a:prstGeom>
            <a:solidFill>
              <a:srgbClr val="0070C0">
                <a:alpha val="74902"/>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a:extLst>
                <a:ext uri="{FF2B5EF4-FFF2-40B4-BE49-F238E27FC236}">
                  <a16:creationId xmlns:a16="http://schemas.microsoft.com/office/drawing/2014/main" id="{0AB8C5F5-C18B-3E60-608C-59AAFD5FC1AE}"/>
                </a:ext>
              </a:extLst>
            </p:cNvPr>
            <p:cNvSpPr/>
            <p:nvPr/>
          </p:nvSpPr>
          <p:spPr>
            <a:xfrm>
              <a:off x="7713905" y="4406847"/>
              <a:ext cx="365125" cy="365125"/>
            </a:xfrm>
            <a:prstGeom prst="ellipse">
              <a:avLst/>
            </a:prstGeom>
            <a:solidFill>
              <a:srgbClr val="0070C0">
                <a:alpha val="74902"/>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a:extLst>
                <a:ext uri="{FF2B5EF4-FFF2-40B4-BE49-F238E27FC236}">
                  <a16:creationId xmlns:a16="http://schemas.microsoft.com/office/drawing/2014/main" id="{23A9BC6C-B354-67F9-E69A-C189FBCD4714}"/>
                </a:ext>
              </a:extLst>
            </p:cNvPr>
            <p:cNvSpPr/>
            <p:nvPr/>
          </p:nvSpPr>
          <p:spPr>
            <a:xfrm>
              <a:off x="6852058" y="4855255"/>
              <a:ext cx="365125" cy="365125"/>
            </a:xfrm>
            <a:prstGeom prst="ellipse">
              <a:avLst/>
            </a:prstGeom>
            <a:solidFill>
              <a:srgbClr val="0070C0">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1F73ECC0-8944-20C2-8F49-3713392E829F}"/>
                </a:ext>
              </a:extLst>
            </p:cNvPr>
            <p:cNvSpPr/>
            <p:nvPr/>
          </p:nvSpPr>
          <p:spPr>
            <a:xfrm>
              <a:off x="7281419" y="4855255"/>
              <a:ext cx="365125" cy="365125"/>
            </a:xfrm>
            <a:prstGeom prst="ellipse">
              <a:avLst/>
            </a:prstGeom>
            <a:solidFill>
              <a:srgbClr val="0070C0">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0B5F79DF-2318-4F79-89C9-5ED7C5F41BD5}"/>
                </a:ext>
              </a:extLst>
            </p:cNvPr>
            <p:cNvSpPr/>
            <p:nvPr/>
          </p:nvSpPr>
          <p:spPr>
            <a:xfrm>
              <a:off x="7713905" y="4855255"/>
              <a:ext cx="365125" cy="365125"/>
            </a:xfrm>
            <a:prstGeom prst="ellipse">
              <a:avLst/>
            </a:prstGeom>
            <a:solidFill>
              <a:srgbClr val="0070C0">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Oval 53">
              <a:extLst>
                <a:ext uri="{FF2B5EF4-FFF2-40B4-BE49-F238E27FC236}">
                  <a16:creationId xmlns:a16="http://schemas.microsoft.com/office/drawing/2014/main" id="{18072209-C746-544B-1B64-39E7BDB070F5}"/>
                </a:ext>
              </a:extLst>
            </p:cNvPr>
            <p:cNvSpPr/>
            <p:nvPr/>
          </p:nvSpPr>
          <p:spPr>
            <a:xfrm>
              <a:off x="6852058" y="5338832"/>
              <a:ext cx="365125" cy="365125"/>
            </a:xfrm>
            <a:prstGeom prst="ellipse">
              <a:avLst/>
            </a:prstGeom>
            <a:solidFill>
              <a:srgbClr val="0070C0">
                <a:alpha val="25098"/>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8BE100E2-7F29-2DBB-C92B-53DBF435C258}"/>
                </a:ext>
              </a:extLst>
            </p:cNvPr>
            <p:cNvSpPr/>
            <p:nvPr/>
          </p:nvSpPr>
          <p:spPr>
            <a:xfrm>
              <a:off x="7281419" y="5338832"/>
              <a:ext cx="365125" cy="365125"/>
            </a:xfrm>
            <a:prstGeom prst="ellipse">
              <a:avLst/>
            </a:prstGeom>
            <a:solidFill>
              <a:srgbClr val="0070C0">
                <a:alpha val="25098"/>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Oval 55">
              <a:extLst>
                <a:ext uri="{FF2B5EF4-FFF2-40B4-BE49-F238E27FC236}">
                  <a16:creationId xmlns:a16="http://schemas.microsoft.com/office/drawing/2014/main" id="{CFA6E2A1-0E6F-B9BF-ABB4-4C3C6D03994E}"/>
                </a:ext>
              </a:extLst>
            </p:cNvPr>
            <p:cNvSpPr/>
            <p:nvPr/>
          </p:nvSpPr>
          <p:spPr>
            <a:xfrm>
              <a:off x="7713905" y="5338832"/>
              <a:ext cx="365125" cy="365125"/>
            </a:xfrm>
            <a:prstGeom prst="ellipse">
              <a:avLst/>
            </a:prstGeom>
            <a:solidFill>
              <a:srgbClr val="0070C0">
                <a:alpha val="25098"/>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Oval 56">
              <a:extLst>
                <a:ext uri="{FF2B5EF4-FFF2-40B4-BE49-F238E27FC236}">
                  <a16:creationId xmlns:a16="http://schemas.microsoft.com/office/drawing/2014/main" id="{BBBB20D3-14B9-E415-11C9-C0887C103652}"/>
                </a:ext>
              </a:extLst>
            </p:cNvPr>
            <p:cNvSpPr/>
            <p:nvPr/>
          </p:nvSpPr>
          <p:spPr>
            <a:xfrm>
              <a:off x="6852058" y="5785146"/>
              <a:ext cx="365125" cy="365125"/>
            </a:xfrm>
            <a:prstGeom prst="ellipse">
              <a:avLst/>
            </a:prstGeom>
            <a:solidFill>
              <a:srgbClr val="0070C0">
                <a:alpha val="9804"/>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17DC09FC-5675-B2E7-0D1D-6F22917F469D}"/>
                </a:ext>
              </a:extLst>
            </p:cNvPr>
            <p:cNvSpPr/>
            <p:nvPr/>
          </p:nvSpPr>
          <p:spPr>
            <a:xfrm>
              <a:off x="7281419" y="5785146"/>
              <a:ext cx="365125" cy="365125"/>
            </a:xfrm>
            <a:prstGeom prst="ellipse">
              <a:avLst/>
            </a:prstGeom>
            <a:solidFill>
              <a:srgbClr val="0070C0">
                <a:alpha val="9804"/>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Oval 58">
              <a:extLst>
                <a:ext uri="{FF2B5EF4-FFF2-40B4-BE49-F238E27FC236}">
                  <a16:creationId xmlns:a16="http://schemas.microsoft.com/office/drawing/2014/main" id="{D0233CD5-4512-9C5C-513B-42C1DD703FD5}"/>
                </a:ext>
              </a:extLst>
            </p:cNvPr>
            <p:cNvSpPr/>
            <p:nvPr/>
          </p:nvSpPr>
          <p:spPr>
            <a:xfrm>
              <a:off x="7713905" y="5785146"/>
              <a:ext cx="365125" cy="365125"/>
            </a:xfrm>
            <a:prstGeom prst="ellipse">
              <a:avLst/>
            </a:prstGeom>
            <a:solidFill>
              <a:srgbClr val="0070C0">
                <a:alpha val="9804"/>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Oval 59">
              <a:extLst>
                <a:ext uri="{FF2B5EF4-FFF2-40B4-BE49-F238E27FC236}">
                  <a16:creationId xmlns:a16="http://schemas.microsoft.com/office/drawing/2014/main" id="{CBD52EF3-D119-20C0-9666-E39D208F4864}"/>
                </a:ext>
              </a:extLst>
            </p:cNvPr>
            <p:cNvSpPr/>
            <p:nvPr/>
          </p:nvSpPr>
          <p:spPr>
            <a:xfrm>
              <a:off x="6852058" y="6231461"/>
              <a:ext cx="365125" cy="365125"/>
            </a:xfrm>
            <a:prstGeom prst="ellipse">
              <a:avLst/>
            </a:prstGeom>
            <a:solidFill>
              <a:srgbClr val="0070C0">
                <a:alpha val="5098"/>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440D5589-9EE2-C296-5891-A5BF7184F83B}"/>
                </a:ext>
              </a:extLst>
            </p:cNvPr>
            <p:cNvSpPr/>
            <p:nvPr/>
          </p:nvSpPr>
          <p:spPr>
            <a:xfrm>
              <a:off x="7281419" y="6231461"/>
              <a:ext cx="365125" cy="365125"/>
            </a:xfrm>
            <a:prstGeom prst="ellipse">
              <a:avLst/>
            </a:prstGeom>
            <a:solidFill>
              <a:srgbClr val="0070C0">
                <a:alpha val="5098"/>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a:extLst>
                <a:ext uri="{FF2B5EF4-FFF2-40B4-BE49-F238E27FC236}">
                  <a16:creationId xmlns:a16="http://schemas.microsoft.com/office/drawing/2014/main" id="{115A36E0-D81C-625F-96F3-F2BBBA4A760E}"/>
                </a:ext>
              </a:extLst>
            </p:cNvPr>
            <p:cNvSpPr/>
            <p:nvPr/>
          </p:nvSpPr>
          <p:spPr>
            <a:xfrm>
              <a:off x="7713905" y="6231461"/>
              <a:ext cx="365125" cy="365125"/>
            </a:xfrm>
            <a:prstGeom prst="ellipse">
              <a:avLst/>
            </a:prstGeom>
            <a:solidFill>
              <a:srgbClr val="0070C0">
                <a:alpha val="5098"/>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5901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wipe(up)">
                                      <p:cBhvr>
                                        <p:cTn id="11" dur="1000"/>
                                        <p:tgtEl>
                                          <p:spTgt spid="6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6">
            <a:extLst>
              <a:ext uri="{FF2B5EF4-FFF2-40B4-BE49-F238E27FC236}">
                <a16:creationId xmlns:a16="http://schemas.microsoft.com/office/drawing/2014/main" id="{FEBC26DA-0BB9-4A4D-8211-F7190DA071EB}"/>
              </a:ext>
            </a:extLst>
          </p:cNvPr>
          <p:cNvPicPr>
            <a:picLocks noChangeAspect="1"/>
          </p:cNvPicPr>
          <p:nvPr/>
        </p:nvPicPr>
        <p:blipFill>
          <a:blip r:embed="rId2"/>
          <a:stretch>
            <a:fillRect/>
          </a:stretch>
        </p:blipFill>
        <p:spPr>
          <a:xfrm>
            <a:off x="299483" y="3118883"/>
            <a:ext cx="2908946" cy="2346251"/>
          </a:xfrm>
          <a:prstGeom prst="rect">
            <a:avLst/>
          </a:prstGeom>
          <a:effectLst>
            <a:softEdge rad="124469"/>
          </a:effectLst>
        </p:spPr>
      </p:pic>
      <p:sp>
        <p:nvSpPr>
          <p:cNvPr id="13" name="Rounded Rectangular Callout 12">
            <a:extLst>
              <a:ext uri="{FF2B5EF4-FFF2-40B4-BE49-F238E27FC236}">
                <a16:creationId xmlns:a16="http://schemas.microsoft.com/office/drawing/2014/main" id="{1434DF40-9F73-5F4A-A0B9-2462EFB0723F}"/>
              </a:ext>
            </a:extLst>
          </p:cNvPr>
          <p:cNvSpPr/>
          <p:nvPr/>
        </p:nvSpPr>
        <p:spPr>
          <a:xfrm>
            <a:off x="921488" y="1190847"/>
            <a:ext cx="7705061" cy="1545265"/>
          </a:xfrm>
          <a:prstGeom prst="wedgeRoundRectCallout">
            <a:avLst>
              <a:gd name="adj1" fmla="val -36104"/>
              <a:gd name="adj2" fmla="val 103784"/>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99C1D4-65B8-5549-AE70-43B01DE4690F}"/>
              </a:ext>
            </a:extLst>
          </p:cNvPr>
          <p:cNvSpPr>
            <a:spLocks noGrp="1"/>
          </p:cNvSpPr>
          <p:nvPr>
            <p:ph type="title"/>
          </p:nvPr>
        </p:nvSpPr>
        <p:spPr/>
        <p:txBody>
          <a:bodyPr/>
          <a:lstStyle/>
          <a:p>
            <a:r>
              <a:rPr lang="en-US" dirty="0"/>
              <a:t>Adam’s first induction</a:t>
            </a:r>
          </a:p>
        </p:txBody>
      </p:sp>
      <p:sp>
        <p:nvSpPr>
          <p:cNvPr id="4" name="Footer Placeholder 3">
            <a:extLst>
              <a:ext uri="{FF2B5EF4-FFF2-40B4-BE49-F238E27FC236}">
                <a16:creationId xmlns:a16="http://schemas.microsoft.com/office/drawing/2014/main" id="{2461C9FB-6887-4742-B129-D98A8E0AAB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B0E113-198A-7D48-ABEC-F2BA992D7EBE}"/>
              </a:ext>
            </a:extLst>
          </p:cNvPr>
          <p:cNvSpPr>
            <a:spLocks noGrp="1"/>
          </p:cNvSpPr>
          <p:nvPr>
            <p:ph type="sldNum" sz="quarter" idx="12"/>
          </p:nvPr>
        </p:nvSpPr>
        <p:spPr/>
        <p:txBody>
          <a:bodyPr/>
          <a:lstStyle/>
          <a:p>
            <a:fld id="{BBF94379-36F8-5C44-8D19-058CB846FBBE}" type="slidenum">
              <a:rPr lang="en-US" smtClean="0"/>
              <a:t>40</a:t>
            </a:fld>
            <a:endParaRPr lang="en-US"/>
          </a:p>
        </p:txBody>
      </p:sp>
      <p:sp>
        <p:nvSpPr>
          <p:cNvPr id="11" name="TextBox 10">
            <a:extLst>
              <a:ext uri="{FF2B5EF4-FFF2-40B4-BE49-F238E27FC236}">
                <a16:creationId xmlns:a16="http://schemas.microsoft.com/office/drawing/2014/main" id="{95F0DF9E-9F1D-8A45-8825-CF0314BDC52B}"/>
              </a:ext>
            </a:extLst>
          </p:cNvPr>
          <p:cNvSpPr txBox="1"/>
          <p:nvPr/>
        </p:nvSpPr>
        <p:spPr>
          <a:xfrm>
            <a:off x="1424763" y="1438940"/>
            <a:ext cx="2141164" cy="923330"/>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Sun rose Monday.</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Sun rose Tuesday.</a:t>
            </a:r>
          </a:p>
          <a:p>
            <a:pPr algn="l"/>
            <a:r>
              <a:rPr lang="en-US" dirty="0">
                <a:latin typeface="Times New Roman" panose="02020603050405020304" pitchFamily="18" charset="0"/>
                <a:cs typeface="Times New Roman" panose="02020603050405020304" pitchFamily="18" charset="0"/>
              </a:rPr>
              <a:t>Sun rose Wednesday.</a:t>
            </a:r>
          </a:p>
        </p:txBody>
      </p:sp>
      <p:grpSp>
        <p:nvGrpSpPr>
          <p:cNvPr id="23" name="Group 22">
            <a:extLst>
              <a:ext uri="{FF2B5EF4-FFF2-40B4-BE49-F238E27FC236}">
                <a16:creationId xmlns:a16="http://schemas.microsoft.com/office/drawing/2014/main" id="{3AF3E183-A2FF-5240-822A-CDB78B918F5A}"/>
              </a:ext>
            </a:extLst>
          </p:cNvPr>
          <p:cNvGrpSpPr/>
          <p:nvPr/>
        </p:nvGrpSpPr>
        <p:grpSpPr>
          <a:xfrm>
            <a:off x="3848986" y="1440711"/>
            <a:ext cx="4019107" cy="830997"/>
            <a:chOff x="3848986" y="1440711"/>
            <a:chExt cx="4019107" cy="830997"/>
          </a:xfrm>
        </p:grpSpPr>
        <p:sp>
          <p:nvSpPr>
            <p:cNvPr id="12" name="TextBox 11">
              <a:extLst>
                <a:ext uri="{FF2B5EF4-FFF2-40B4-BE49-F238E27FC236}">
                  <a16:creationId xmlns:a16="http://schemas.microsoft.com/office/drawing/2014/main" id="{CF4027C6-3C12-A74F-BCE9-D8B3E8A76CB7}"/>
                </a:ext>
              </a:extLst>
            </p:cNvPr>
            <p:cNvSpPr txBox="1"/>
            <p:nvPr/>
          </p:nvSpPr>
          <p:spPr>
            <a:xfrm>
              <a:off x="6064102" y="1440711"/>
              <a:ext cx="1803991" cy="830997"/>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Sun will rise for ever.</a:t>
              </a:r>
            </a:p>
          </p:txBody>
        </p:sp>
        <p:sp>
          <p:nvSpPr>
            <p:cNvPr id="14" name="Right Arrow 13">
              <a:extLst>
                <a:ext uri="{FF2B5EF4-FFF2-40B4-BE49-F238E27FC236}">
                  <a16:creationId xmlns:a16="http://schemas.microsoft.com/office/drawing/2014/main" id="{D35D3A63-123C-C744-8C6E-C32F423BF0DE}"/>
                </a:ext>
              </a:extLst>
            </p:cNvPr>
            <p:cNvSpPr/>
            <p:nvPr/>
          </p:nvSpPr>
          <p:spPr>
            <a:xfrm>
              <a:off x="3848986" y="1743740"/>
              <a:ext cx="2041451" cy="354418"/>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6AC2E490-5050-0B47-B8CB-27DCC24443C7}"/>
              </a:ext>
            </a:extLst>
          </p:cNvPr>
          <p:cNvGrpSpPr/>
          <p:nvPr/>
        </p:nvGrpSpPr>
        <p:grpSpPr>
          <a:xfrm>
            <a:off x="4089991" y="2076892"/>
            <a:ext cx="2764465" cy="1672856"/>
            <a:chOff x="4089991" y="2076892"/>
            <a:chExt cx="2764465" cy="1672856"/>
          </a:xfrm>
        </p:grpSpPr>
        <p:sp>
          <p:nvSpPr>
            <p:cNvPr id="16" name="Freeform 15">
              <a:extLst>
                <a:ext uri="{FF2B5EF4-FFF2-40B4-BE49-F238E27FC236}">
                  <a16:creationId xmlns:a16="http://schemas.microsoft.com/office/drawing/2014/main" id="{5A5432B5-BD44-2A4C-9E42-5EBA34EC46B1}"/>
                </a:ext>
              </a:extLst>
            </p:cNvPr>
            <p:cNvSpPr/>
            <p:nvPr/>
          </p:nvSpPr>
          <p:spPr>
            <a:xfrm>
              <a:off x="4182139" y="2076892"/>
              <a:ext cx="2643963" cy="1672856"/>
            </a:xfrm>
            <a:custGeom>
              <a:avLst/>
              <a:gdLst>
                <a:gd name="connsiteX0" fmla="*/ 233916 w 2643963"/>
                <a:gd name="connsiteY0" fmla="*/ 0 h 1672856"/>
                <a:gd name="connsiteX1" fmla="*/ 0 w 2643963"/>
                <a:gd name="connsiteY1" fmla="*/ 1672856 h 1672856"/>
                <a:gd name="connsiteX2" fmla="*/ 2643963 w 2643963"/>
                <a:gd name="connsiteY2" fmla="*/ 1609061 h 1672856"/>
                <a:gd name="connsiteX3" fmla="*/ 942754 w 2643963"/>
                <a:gd name="connsiteY3" fmla="*/ 21265 h 1672856"/>
                <a:gd name="connsiteX4" fmla="*/ 233916 w 2643963"/>
                <a:gd name="connsiteY4" fmla="*/ 0 h 1672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3963" h="1672856">
                  <a:moveTo>
                    <a:pt x="233916" y="0"/>
                  </a:moveTo>
                  <a:lnTo>
                    <a:pt x="0" y="1672856"/>
                  </a:lnTo>
                  <a:lnTo>
                    <a:pt x="2643963" y="1609061"/>
                  </a:lnTo>
                  <a:lnTo>
                    <a:pt x="942754" y="21265"/>
                  </a:lnTo>
                  <a:lnTo>
                    <a:pt x="233916" y="0"/>
                  </a:lnTo>
                  <a:close/>
                </a:path>
              </a:pathLst>
            </a:custGeom>
            <a:solidFill>
              <a:srgbClr val="FF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0DFE9B0-7A24-6842-A789-B94FBBD1EB13}"/>
                </a:ext>
              </a:extLst>
            </p:cNvPr>
            <p:cNvSpPr txBox="1"/>
            <p:nvPr/>
          </p:nvSpPr>
          <p:spPr>
            <a:xfrm>
              <a:off x="4089991" y="3062176"/>
              <a:ext cx="2764465"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Adam has no warranting fact of sufficient generality.</a:t>
              </a:r>
            </a:p>
          </p:txBody>
        </p:sp>
      </p:grpSp>
      <p:grpSp>
        <p:nvGrpSpPr>
          <p:cNvPr id="25" name="Group 24">
            <a:extLst>
              <a:ext uri="{FF2B5EF4-FFF2-40B4-BE49-F238E27FC236}">
                <a16:creationId xmlns:a16="http://schemas.microsoft.com/office/drawing/2014/main" id="{5716F4C2-5F85-0549-94F0-5EF00988AE98}"/>
              </a:ext>
            </a:extLst>
          </p:cNvPr>
          <p:cNvGrpSpPr/>
          <p:nvPr/>
        </p:nvGrpSpPr>
        <p:grpSpPr>
          <a:xfrm>
            <a:off x="5911702" y="3939439"/>
            <a:ext cx="2622698" cy="2622698"/>
            <a:chOff x="5911702" y="3939439"/>
            <a:chExt cx="2622698" cy="2622698"/>
          </a:xfrm>
        </p:grpSpPr>
        <p:pic>
          <p:nvPicPr>
            <p:cNvPr id="20" name="Content Placeholder 18" descr="No sign with solid fill">
              <a:extLst>
                <a:ext uri="{FF2B5EF4-FFF2-40B4-BE49-F238E27FC236}">
                  <a16:creationId xmlns:a16="http://schemas.microsoft.com/office/drawing/2014/main" id="{A953BAE1-080A-6844-BD1B-BCEF9B0240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11702" y="3939439"/>
              <a:ext cx="2622698" cy="2622698"/>
            </a:xfrm>
            <a:prstGeom prst="rect">
              <a:avLst/>
            </a:prstGeom>
          </p:spPr>
        </p:pic>
        <p:sp>
          <p:nvSpPr>
            <p:cNvPr id="17" name="TextBox 16">
              <a:extLst>
                <a:ext uri="{FF2B5EF4-FFF2-40B4-BE49-F238E27FC236}">
                  <a16:creationId xmlns:a16="http://schemas.microsoft.com/office/drawing/2014/main" id="{7899B305-2C5D-9140-8B6D-4BD64BACA2C4}"/>
                </a:ext>
              </a:extLst>
            </p:cNvPr>
            <p:cNvSpPr txBox="1"/>
            <p:nvPr/>
          </p:nvSpPr>
          <p:spPr>
            <a:xfrm>
              <a:off x="6159795" y="4657060"/>
              <a:ext cx="2268279" cy="1200329"/>
            </a:xfrm>
            <a:prstGeom prst="rect">
              <a:avLst/>
            </a:prstGeom>
            <a:noFill/>
          </p:spPr>
          <p:txBody>
            <a:bodyPr wrap="square" rtlCol="0">
              <a:spAutoFit/>
            </a:bodyPr>
            <a:lstStyle/>
            <a:p>
              <a:pPr algn="ct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Please stop doing fantasy anthropology!</a:t>
              </a:r>
            </a:p>
          </p:txBody>
        </p:sp>
      </p:grpSp>
      <p:sp>
        <p:nvSpPr>
          <p:cNvPr id="22" name="Content Placeholder 21">
            <a:extLst>
              <a:ext uri="{FF2B5EF4-FFF2-40B4-BE49-F238E27FC236}">
                <a16:creationId xmlns:a16="http://schemas.microsoft.com/office/drawing/2014/main" id="{A5D03332-A62E-8542-9890-0D7D77686AD6}"/>
              </a:ext>
            </a:extLst>
          </p:cNvPr>
          <p:cNvSpPr>
            <a:spLocks noGrp="1"/>
          </p:cNvSpPr>
          <p:nvPr>
            <p:ph idx="1"/>
          </p:nvPr>
        </p:nvSpPr>
        <p:spPr/>
        <p:txBody>
          <a:bodyPr>
            <a:normAutofit fontScale="85000" lnSpcReduction="20000"/>
          </a:bodyPr>
          <a:lstStyle/>
          <a:p>
            <a:endParaRPr lang="en-US"/>
          </a:p>
        </p:txBody>
      </p:sp>
    </p:spTree>
    <p:extLst>
      <p:ext uri="{BB962C8B-B14F-4D97-AF65-F5344CB8AC3E}">
        <p14:creationId xmlns:p14="http://schemas.microsoft.com/office/powerpoint/2010/main" val="3802544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6">
            <a:extLst>
              <a:ext uri="{FF2B5EF4-FFF2-40B4-BE49-F238E27FC236}">
                <a16:creationId xmlns:a16="http://schemas.microsoft.com/office/drawing/2014/main" id="{FEBC26DA-0BB9-4A4D-8211-F7190DA071EB}"/>
              </a:ext>
            </a:extLst>
          </p:cNvPr>
          <p:cNvPicPr>
            <a:picLocks noChangeAspect="1"/>
          </p:cNvPicPr>
          <p:nvPr/>
        </p:nvPicPr>
        <p:blipFill>
          <a:blip r:embed="rId2"/>
          <a:stretch>
            <a:fillRect/>
          </a:stretch>
        </p:blipFill>
        <p:spPr>
          <a:xfrm>
            <a:off x="299483" y="3118883"/>
            <a:ext cx="2908946" cy="2346251"/>
          </a:xfrm>
          <a:prstGeom prst="rect">
            <a:avLst/>
          </a:prstGeom>
          <a:effectLst>
            <a:softEdge rad="124469"/>
          </a:effectLst>
        </p:spPr>
      </p:pic>
      <p:sp>
        <p:nvSpPr>
          <p:cNvPr id="13" name="Rounded Rectangular Callout 12">
            <a:extLst>
              <a:ext uri="{FF2B5EF4-FFF2-40B4-BE49-F238E27FC236}">
                <a16:creationId xmlns:a16="http://schemas.microsoft.com/office/drawing/2014/main" id="{1434DF40-9F73-5F4A-A0B9-2462EFB0723F}"/>
              </a:ext>
            </a:extLst>
          </p:cNvPr>
          <p:cNvSpPr/>
          <p:nvPr/>
        </p:nvSpPr>
        <p:spPr>
          <a:xfrm>
            <a:off x="921488" y="1190847"/>
            <a:ext cx="7705061" cy="1545265"/>
          </a:xfrm>
          <a:prstGeom prst="wedgeRoundRectCallout">
            <a:avLst>
              <a:gd name="adj1" fmla="val -36104"/>
              <a:gd name="adj2" fmla="val 103784"/>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99C1D4-65B8-5549-AE70-43B01DE4690F}"/>
              </a:ext>
            </a:extLst>
          </p:cNvPr>
          <p:cNvSpPr>
            <a:spLocks noGrp="1"/>
          </p:cNvSpPr>
          <p:nvPr>
            <p:ph type="title"/>
          </p:nvPr>
        </p:nvSpPr>
        <p:spPr/>
        <p:txBody>
          <a:bodyPr/>
          <a:lstStyle/>
          <a:p>
            <a:r>
              <a:rPr lang="en-US" dirty="0"/>
              <a:t>Adam’s first induction</a:t>
            </a:r>
          </a:p>
        </p:txBody>
      </p:sp>
      <p:sp>
        <p:nvSpPr>
          <p:cNvPr id="4" name="Footer Placeholder 3">
            <a:extLst>
              <a:ext uri="{FF2B5EF4-FFF2-40B4-BE49-F238E27FC236}">
                <a16:creationId xmlns:a16="http://schemas.microsoft.com/office/drawing/2014/main" id="{2461C9FB-6887-4742-B129-D98A8E0AAB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B0E113-198A-7D48-ABEC-F2BA992D7EBE}"/>
              </a:ext>
            </a:extLst>
          </p:cNvPr>
          <p:cNvSpPr>
            <a:spLocks noGrp="1"/>
          </p:cNvSpPr>
          <p:nvPr>
            <p:ph type="sldNum" sz="quarter" idx="12"/>
          </p:nvPr>
        </p:nvSpPr>
        <p:spPr/>
        <p:txBody>
          <a:bodyPr/>
          <a:lstStyle/>
          <a:p>
            <a:fld id="{BBF94379-36F8-5C44-8D19-058CB846FBBE}" type="slidenum">
              <a:rPr lang="en-US" smtClean="0"/>
              <a:t>41</a:t>
            </a:fld>
            <a:endParaRPr lang="en-US"/>
          </a:p>
        </p:txBody>
      </p:sp>
      <p:sp>
        <p:nvSpPr>
          <p:cNvPr id="11" name="TextBox 10">
            <a:extLst>
              <a:ext uri="{FF2B5EF4-FFF2-40B4-BE49-F238E27FC236}">
                <a16:creationId xmlns:a16="http://schemas.microsoft.com/office/drawing/2014/main" id="{95F0DF9E-9F1D-8A45-8825-CF0314BDC52B}"/>
              </a:ext>
            </a:extLst>
          </p:cNvPr>
          <p:cNvSpPr txBox="1"/>
          <p:nvPr/>
        </p:nvSpPr>
        <p:spPr>
          <a:xfrm>
            <a:off x="1424763" y="1438940"/>
            <a:ext cx="2141164" cy="923330"/>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Sun rose Monday.</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Sun rose Tuesday.</a:t>
            </a:r>
          </a:p>
          <a:p>
            <a:pPr algn="l"/>
            <a:r>
              <a:rPr lang="en-US" dirty="0">
                <a:latin typeface="Times New Roman" panose="02020603050405020304" pitchFamily="18" charset="0"/>
                <a:cs typeface="Times New Roman" panose="02020603050405020304" pitchFamily="18" charset="0"/>
              </a:rPr>
              <a:t>Sun rose Wednesday.</a:t>
            </a:r>
          </a:p>
        </p:txBody>
      </p:sp>
      <p:grpSp>
        <p:nvGrpSpPr>
          <p:cNvPr id="23" name="Group 22">
            <a:extLst>
              <a:ext uri="{FF2B5EF4-FFF2-40B4-BE49-F238E27FC236}">
                <a16:creationId xmlns:a16="http://schemas.microsoft.com/office/drawing/2014/main" id="{3AF3E183-A2FF-5240-822A-CDB78B918F5A}"/>
              </a:ext>
            </a:extLst>
          </p:cNvPr>
          <p:cNvGrpSpPr/>
          <p:nvPr/>
        </p:nvGrpSpPr>
        <p:grpSpPr>
          <a:xfrm>
            <a:off x="3848986" y="1440711"/>
            <a:ext cx="4019107" cy="830997"/>
            <a:chOff x="3848986" y="1440711"/>
            <a:chExt cx="4019107" cy="830997"/>
          </a:xfrm>
        </p:grpSpPr>
        <p:sp>
          <p:nvSpPr>
            <p:cNvPr id="12" name="TextBox 11">
              <a:extLst>
                <a:ext uri="{FF2B5EF4-FFF2-40B4-BE49-F238E27FC236}">
                  <a16:creationId xmlns:a16="http://schemas.microsoft.com/office/drawing/2014/main" id="{CF4027C6-3C12-A74F-BCE9-D8B3E8A76CB7}"/>
                </a:ext>
              </a:extLst>
            </p:cNvPr>
            <p:cNvSpPr txBox="1"/>
            <p:nvPr/>
          </p:nvSpPr>
          <p:spPr>
            <a:xfrm>
              <a:off x="6064102" y="1440711"/>
              <a:ext cx="1803991" cy="830997"/>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Sun will rise for ever.</a:t>
              </a:r>
            </a:p>
          </p:txBody>
        </p:sp>
        <p:sp>
          <p:nvSpPr>
            <p:cNvPr id="14" name="Right Arrow 13">
              <a:extLst>
                <a:ext uri="{FF2B5EF4-FFF2-40B4-BE49-F238E27FC236}">
                  <a16:creationId xmlns:a16="http://schemas.microsoft.com/office/drawing/2014/main" id="{D35D3A63-123C-C744-8C6E-C32F423BF0DE}"/>
                </a:ext>
              </a:extLst>
            </p:cNvPr>
            <p:cNvSpPr/>
            <p:nvPr/>
          </p:nvSpPr>
          <p:spPr>
            <a:xfrm>
              <a:off x="3848986" y="1743740"/>
              <a:ext cx="2041451" cy="354418"/>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Content Placeholder 21">
            <a:extLst>
              <a:ext uri="{FF2B5EF4-FFF2-40B4-BE49-F238E27FC236}">
                <a16:creationId xmlns:a16="http://schemas.microsoft.com/office/drawing/2014/main" id="{A5D03332-A62E-8542-9890-0D7D77686AD6}"/>
              </a:ext>
            </a:extLst>
          </p:cNvPr>
          <p:cNvSpPr>
            <a:spLocks noGrp="1"/>
          </p:cNvSpPr>
          <p:nvPr>
            <p:ph idx="1"/>
          </p:nvPr>
        </p:nvSpPr>
        <p:spPr/>
        <p:txBody>
          <a:bodyPr>
            <a:normAutofit fontScale="85000" lnSpcReduction="20000"/>
          </a:bodyPr>
          <a:lstStyle/>
          <a:p>
            <a:endParaRPr lang="en-US"/>
          </a:p>
        </p:txBody>
      </p:sp>
      <p:grpSp>
        <p:nvGrpSpPr>
          <p:cNvPr id="10" name="Group 9">
            <a:extLst>
              <a:ext uri="{FF2B5EF4-FFF2-40B4-BE49-F238E27FC236}">
                <a16:creationId xmlns:a16="http://schemas.microsoft.com/office/drawing/2014/main" id="{F9966861-898F-9A4D-A01C-1F3E2F5009A1}"/>
              </a:ext>
            </a:extLst>
          </p:cNvPr>
          <p:cNvGrpSpPr/>
          <p:nvPr/>
        </p:nvGrpSpPr>
        <p:grpSpPr>
          <a:xfrm>
            <a:off x="3756836" y="2892054"/>
            <a:ext cx="2629787" cy="2863703"/>
            <a:chOff x="3756836" y="2892054"/>
            <a:chExt cx="2629787" cy="2863703"/>
          </a:xfrm>
        </p:grpSpPr>
        <p:sp>
          <p:nvSpPr>
            <p:cNvPr id="3" name="Rounded Rectangular Callout 2">
              <a:extLst>
                <a:ext uri="{FF2B5EF4-FFF2-40B4-BE49-F238E27FC236}">
                  <a16:creationId xmlns:a16="http://schemas.microsoft.com/office/drawing/2014/main" id="{5327B968-621E-7D42-95DF-C91880E1186B}"/>
                </a:ext>
              </a:extLst>
            </p:cNvPr>
            <p:cNvSpPr/>
            <p:nvPr/>
          </p:nvSpPr>
          <p:spPr>
            <a:xfrm>
              <a:off x="3756836" y="2892054"/>
              <a:ext cx="2629787" cy="2863703"/>
            </a:xfrm>
            <a:prstGeom prst="wedgeRoundRectCallout">
              <a:avLst>
                <a:gd name="adj1" fmla="val -101485"/>
                <a:gd name="adj2" fmla="val -19182"/>
                <a:gd name="adj3" fmla="val 16667"/>
              </a:avLst>
            </a:prstGeom>
            <a:solidFill>
              <a:srgbClr val="FF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0DFE9B0-7A24-6842-A789-B94FBBD1EB13}"/>
                </a:ext>
              </a:extLst>
            </p:cNvPr>
            <p:cNvSpPr txBox="1"/>
            <p:nvPr/>
          </p:nvSpPr>
          <p:spPr>
            <a:xfrm>
              <a:off x="4089991" y="3062176"/>
              <a:ext cx="2154865" cy="2677656"/>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Sun god returns each day to light up the hunt.</a:t>
              </a:r>
            </a:p>
            <a:p>
              <a:pPr algn="l"/>
              <a:r>
                <a:rPr lang="en-US" dirty="0">
                  <a:latin typeface="Times New Roman" panose="02020603050405020304" pitchFamily="18" charset="0"/>
                  <a:cs typeface="Times New Roman" panose="02020603050405020304" pitchFamily="18" charset="0"/>
                </a:rPr>
                <a:t>…</a:t>
              </a:r>
            </a:p>
            <a:p>
              <a:pPr algn="l"/>
              <a:r>
                <a:rPr lang="en-US" dirty="0">
                  <a:latin typeface="Times New Roman" panose="02020603050405020304" pitchFamily="18" charset="0"/>
                  <a:cs typeface="Times New Roman" panose="02020603050405020304" pitchFamily="18" charset="0"/>
                </a:rPr>
                <a:t>The sun is a big, hot rock that rolls around us.</a:t>
              </a:r>
            </a:p>
            <a:p>
              <a:pPr algn="l"/>
              <a:r>
                <a:rPr lang="en-US" dirty="0">
                  <a:latin typeface="Times New Roman" panose="02020603050405020304" pitchFamily="18" charset="0"/>
                  <a:cs typeface="Times New Roman" panose="02020603050405020304" pitchFamily="18" charset="0"/>
                </a:rPr>
                <a:t>…</a:t>
              </a:r>
            </a:p>
            <a:p>
              <a:pPr algn="l"/>
              <a:r>
                <a:rPr lang="en-US" sz="2400" dirty="0">
                  <a:latin typeface="Times New Roman" panose="02020603050405020304" pitchFamily="18" charset="0"/>
                  <a:cs typeface="Times New Roman" panose="02020603050405020304" pitchFamily="18" charset="0"/>
                </a:rPr>
                <a:t>???</a:t>
              </a:r>
            </a:p>
          </p:txBody>
        </p:sp>
      </p:grpSp>
      <p:grpSp>
        <p:nvGrpSpPr>
          <p:cNvPr id="19" name="Group 18">
            <a:extLst>
              <a:ext uri="{FF2B5EF4-FFF2-40B4-BE49-F238E27FC236}">
                <a16:creationId xmlns:a16="http://schemas.microsoft.com/office/drawing/2014/main" id="{5741B615-B6F1-5B41-AC6E-BE5D66D3C160}"/>
              </a:ext>
            </a:extLst>
          </p:cNvPr>
          <p:cNvGrpSpPr/>
          <p:nvPr/>
        </p:nvGrpSpPr>
        <p:grpSpPr>
          <a:xfrm>
            <a:off x="6627629" y="2884967"/>
            <a:ext cx="2023729" cy="3388242"/>
            <a:chOff x="6627629" y="2884967"/>
            <a:chExt cx="2023729" cy="3388242"/>
          </a:xfrm>
        </p:grpSpPr>
        <p:sp>
          <p:nvSpPr>
            <p:cNvPr id="9" name="Freeform 8">
              <a:extLst>
                <a:ext uri="{FF2B5EF4-FFF2-40B4-BE49-F238E27FC236}">
                  <a16:creationId xmlns:a16="http://schemas.microsoft.com/office/drawing/2014/main" id="{362A3D6B-4C5E-404C-AD2A-6AF989C96D91}"/>
                </a:ext>
              </a:extLst>
            </p:cNvPr>
            <p:cNvSpPr/>
            <p:nvPr/>
          </p:nvSpPr>
          <p:spPr>
            <a:xfrm>
              <a:off x="6627629" y="2884967"/>
              <a:ext cx="1793358" cy="3388242"/>
            </a:xfrm>
            <a:custGeom>
              <a:avLst/>
              <a:gdLst>
                <a:gd name="connsiteX0" fmla="*/ 92148 w 1793358"/>
                <a:gd name="connsiteY0" fmla="*/ 0 h 3388242"/>
                <a:gd name="connsiteX1" fmla="*/ 92148 w 1793358"/>
                <a:gd name="connsiteY1" fmla="*/ 0 h 3388242"/>
                <a:gd name="connsiteX2" fmla="*/ 1793358 w 1793358"/>
                <a:gd name="connsiteY2" fmla="*/ 92149 h 3388242"/>
                <a:gd name="connsiteX3" fmla="*/ 1715386 w 1793358"/>
                <a:gd name="connsiteY3" fmla="*/ 3388242 h 3388242"/>
                <a:gd name="connsiteX4" fmla="*/ 0 w 1793358"/>
                <a:gd name="connsiteY4" fmla="*/ 3175591 h 3388242"/>
                <a:gd name="connsiteX5" fmla="*/ 92148 w 1793358"/>
                <a:gd name="connsiteY5" fmla="*/ 0 h 338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3358" h="3388242">
                  <a:moveTo>
                    <a:pt x="92148" y="0"/>
                  </a:moveTo>
                  <a:lnTo>
                    <a:pt x="92148" y="0"/>
                  </a:lnTo>
                  <a:lnTo>
                    <a:pt x="1793358" y="92149"/>
                  </a:lnTo>
                  <a:lnTo>
                    <a:pt x="1715386" y="3388242"/>
                  </a:lnTo>
                  <a:lnTo>
                    <a:pt x="0" y="3175591"/>
                  </a:lnTo>
                  <a:lnTo>
                    <a:pt x="92148"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a:extLst>
                <a:ext uri="{FF2B5EF4-FFF2-40B4-BE49-F238E27FC236}">
                  <a16:creationId xmlns:a16="http://schemas.microsoft.com/office/drawing/2014/main" id="{1FBFEE87-EDD4-E54A-96D9-6E964BB07C82}"/>
                </a:ext>
              </a:extLst>
            </p:cNvPr>
            <p:cNvSpPr/>
            <p:nvPr/>
          </p:nvSpPr>
          <p:spPr>
            <a:xfrm>
              <a:off x="7386084" y="4111256"/>
              <a:ext cx="418214" cy="574158"/>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E85C0C5-9B1F-204E-AE2B-672FD89B2D76}"/>
                </a:ext>
              </a:extLst>
            </p:cNvPr>
            <p:cNvSpPr txBox="1"/>
            <p:nvPr/>
          </p:nvSpPr>
          <p:spPr>
            <a:xfrm>
              <a:off x="6833192" y="3048000"/>
              <a:ext cx="1793358" cy="923330"/>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Induction can start with hypotheses.</a:t>
              </a:r>
            </a:p>
          </p:txBody>
        </p:sp>
        <p:sp>
          <p:nvSpPr>
            <p:cNvPr id="21" name="TextBox 20">
              <a:extLst>
                <a:ext uri="{FF2B5EF4-FFF2-40B4-BE49-F238E27FC236}">
                  <a16:creationId xmlns:a16="http://schemas.microsoft.com/office/drawing/2014/main" id="{01FFDC4F-EE9F-BC43-B21A-6CCD2D3C00E3}"/>
                </a:ext>
              </a:extLst>
            </p:cNvPr>
            <p:cNvSpPr txBox="1"/>
            <p:nvPr/>
          </p:nvSpPr>
          <p:spPr>
            <a:xfrm>
              <a:off x="6858000" y="4724400"/>
              <a:ext cx="1793358" cy="1200329"/>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Return later to give them evidential support.</a:t>
              </a:r>
            </a:p>
          </p:txBody>
        </p:sp>
      </p:grpSp>
    </p:spTree>
    <p:extLst>
      <p:ext uri="{BB962C8B-B14F-4D97-AF65-F5344CB8AC3E}">
        <p14:creationId xmlns:p14="http://schemas.microsoft.com/office/powerpoint/2010/main" val="160668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95E82101-B8CB-9E62-2C43-B43EFF5BAE27}"/>
              </a:ext>
            </a:extLst>
          </p:cNvPr>
          <p:cNvSpPr/>
          <p:nvPr/>
        </p:nvSpPr>
        <p:spPr>
          <a:xfrm>
            <a:off x="5215081" y="366487"/>
            <a:ext cx="3928919" cy="5148193"/>
          </a:xfrm>
          <a:custGeom>
            <a:avLst/>
            <a:gdLst>
              <a:gd name="connsiteX0" fmla="*/ 2826328 w 7040880"/>
              <a:gd name="connsiteY0" fmla="*/ 0 h 6084916"/>
              <a:gd name="connsiteX1" fmla="*/ 7040880 w 7040880"/>
              <a:gd name="connsiteY1" fmla="*/ 1820487 h 6084916"/>
              <a:gd name="connsiteX2" fmla="*/ 5212080 w 7040880"/>
              <a:gd name="connsiteY2" fmla="*/ 6084916 h 6084916"/>
              <a:gd name="connsiteX3" fmla="*/ 5170517 w 7040880"/>
              <a:gd name="connsiteY3" fmla="*/ 6018414 h 6084916"/>
              <a:gd name="connsiteX4" fmla="*/ 0 w 7040880"/>
              <a:gd name="connsiteY4" fmla="*/ 3923607 h 6084916"/>
              <a:gd name="connsiteX5" fmla="*/ 2826328 w 7040880"/>
              <a:gd name="connsiteY5" fmla="*/ 0 h 608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40880" h="6084916">
                <a:moveTo>
                  <a:pt x="2826328" y="0"/>
                </a:moveTo>
                <a:lnTo>
                  <a:pt x="7040880" y="1820487"/>
                </a:lnTo>
                <a:lnTo>
                  <a:pt x="5212080" y="6084916"/>
                </a:lnTo>
                <a:lnTo>
                  <a:pt x="5170517" y="6018414"/>
                </a:lnTo>
                <a:lnTo>
                  <a:pt x="0" y="3923607"/>
                </a:lnTo>
                <a:lnTo>
                  <a:pt x="2826328"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575127-7B7F-6E51-FF88-B7B4F542C9D1}"/>
              </a:ext>
            </a:extLst>
          </p:cNvPr>
          <p:cNvSpPr>
            <a:spLocks noGrp="1"/>
          </p:cNvSpPr>
          <p:nvPr>
            <p:ph type="title"/>
          </p:nvPr>
        </p:nvSpPr>
        <p:spPr>
          <a:xfrm>
            <a:off x="149500" y="428754"/>
            <a:ext cx="1599172" cy="970961"/>
          </a:xfrm>
        </p:spPr>
        <p:txBody>
          <a:bodyPr>
            <a:normAutofit fontScale="90000"/>
          </a:bodyPr>
          <a:lstStyle/>
          <a:p>
            <a:pPr marL="808038" indent="-808038"/>
            <a:br>
              <a:rPr lang="en-US" sz="4400" dirty="0">
                <a:latin typeface="Times New Roman" panose="02020603050405020304" pitchFamily="18"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70CE2A9E-8CFA-FEDB-E909-13D067766D20}"/>
              </a:ext>
            </a:extLst>
          </p:cNvPr>
          <p:cNvSpPr>
            <a:spLocks noGrp="1"/>
          </p:cNvSpPr>
          <p:nvPr>
            <p:ph idx="1"/>
          </p:nvPr>
        </p:nvSpPr>
        <p:spPr/>
        <p:txBody>
          <a:bodyPr>
            <a:normAutofit fontScale="85000" lnSpcReduction="20000"/>
          </a:bodyPr>
          <a:lstStyle/>
          <a:p>
            <a:endParaRPr lang="en-US"/>
          </a:p>
        </p:txBody>
      </p:sp>
      <p:sp>
        <p:nvSpPr>
          <p:cNvPr id="4" name="Footer Placeholder 3">
            <a:extLst>
              <a:ext uri="{FF2B5EF4-FFF2-40B4-BE49-F238E27FC236}">
                <a16:creationId xmlns:a16="http://schemas.microsoft.com/office/drawing/2014/main" id="{688AD054-0DE4-9D89-363D-D65829E352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075E5FC-0A01-DE0F-57A4-828ED7901DBE}"/>
              </a:ext>
            </a:extLst>
          </p:cNvPr>
          <p:cNvSpPr>
            <a:spLocks noGrp="1"/>
          </p:cNvSpPr>
          <p:nvPr>
            <p:ph type="sldNum" sz="quarter" idx="12"/>
          </p:nvPr>
        </p:nvSpPr>
        <p:spPr/>
        <p:txBody>
          <a:bodyPr/>
          <a:lstStyle/>
          <a:p>
            <a:fld id="{BBF94379-36F8-5C44-8D19-058CB846FBBE}" type="slidenum">
              <a:rPr lang="en-US" smtClean="0"/>
              <a:t>42</a:t>
            </a:fld>
            <a:endParaRPr lang="en-US"/>
          </a:p>
        </p:txBody>
      </p:sp>
      <p:pic>
        <p:nvPicPr>
          <p:cNvPr id="6" name="Picture 4" descr="Waterloo_Bridge_Centring_detail.jpg">
            <a:extLst>
              <a:ext uri="{FF2B5EF4-FFF2-40B4-BE49-F238E27FC236}">
                <a16:creationId xmlns:a16="http://schemas.microsoft.com/office/drawing/2014/main" id="{514B0F60-EE23-78B3-0FBA-F1DFCDEFB13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54783" y="3191780"/>
            <a:ext cx="3757285" cy="3210865"/>
          </a:xfrm>
          <a:prstGeom prst="rect">
            <a:avLst/>
          </a:prstGeom>
          <a:noFill/>
          <a:ln>
            <a:noFill/>
          </a:ln>
          <a:effectLst>
            <a:softEdge rad="76844"/>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47F9C5A8-4B3F-08FA-3A24-906C37C2A3EE}"/>
              </a:ext>
            </a:extLst>
          </p:cNvPr>
          <p:cNvSpPr txBox="1"/>
          <p:nvPr/>
        </p:nvSpPr>
        <p:spPr>
          <a:xfrm>
            <a:off x="1154783" y="144792"/>
            <a:ext cx="6834433" cy="3046988"/>
          </a:xfrm>
          <a:prstGeom prst="rect">
            <a:avLst/>
          </a:prstGeom>
          <a:noFill/>
        </p:spPr>
        <p:txBody>
          <a:bodyPr wrap="square" rtlCol="0">
            <a:spAutoFit/>
          </a:bodyPr>
          <a:lstStyle/>
          <a:p>
            <a:pPr algn="l"/>
            <a:r>
              <a:rPr lang="en-US" sz="4800" dirty="0">
                <a:latin typeface="Times New Roman" panose="02020603050405020304" pitchFamily="18" charset="0"/>
                <a:cs typeface="Times New Roman" panose="02020603050405020304" pitchFamily="18" charset="0"/>
              </a:rPr>
              <a:t>Hypotheses, initially without known support, are used to erect nonhierarchical structures.</a:t>
            </a:r>
          </a:p>
        </p:txBody>
      </p:sp>
    </p:spTree>
    <p:extLst>
      <p:ext uri="{BB962C8B-B14F-4D97-AF65-F5344CB8AC3E}">
        <p14:creationId xmlns:p14="http://schemas.microsoft.com/office/powerpoint/2010/main" val="42068316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3DEE689E-B683-0D4E-8322-4ABA53873705}"/>
              </a:ext>
            </a:extLst>
          </p:cNvPr>
          <p:cNvSpPr/>
          <p:nvPr/>
        </p:nvSpPr>
        <p:spPr>
          <a:xfrm>
            <a:off x="560388" y="400050"/>
            <a:ext cx="5039426" cy="768350"/>
          </a:xfrm>
          <a:custGeom>
            <a:avLst/>
            <a:gdLst>
              <a:gd name="connsiteX0" fmla="*/ 375628 w 3326988"/>
              <a:gd name="connsiteY0" fmla="*/ 0 h 769122"/>
              <a:gd name="connsiteX1" fmla="*/ 0 w 3326988"/>
              <a:gd name="connsiteY1" fmla="*/ 769122 h 769122"/>
              <a:gd name="connsiteX2" fmla="*/ 3315064 w 3326988"/>
              <a:gd name="connsiteY2" fmla="*/ 769122 h 769122"/>
              <a:gd name="connsiteX3" fmla="*/ 3326988 w 3326988"/>
              <a:gd name="connsiteY3" fmla="*/ 476975 h 769122"/>
              <a:gd name="connsiteX4" fmla="*/ 375628 w 3326988"/>
              <a:gd name="connsiteY4" fmla="*/ 0 h 769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6988" h="769122">
                <a:moveTo>
                  <a:pt x="375628" y="0"/>
                </a:moveTo>
                <a:lnTo>
                  <a:pt x="0" y="769122"/>
                </a:lnTo>
                <a:lnTo>
                  <a:pt x="3315064" y="769122"/>
                </a:lnTo>
                <a:lnTo>
                  <a:pt x="3326988" y="476975"/>
                </a:lnTo>
                <a:lnTo>
                  <a:pt x="375628" y="0"/>
                </a:lnTo>
                <a:close/>
              </a:path>
            </a:pathLst>
          </a:custGeom>
          <a:solidFill>
            <a:srgbClr val="C8D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059" name="Title 1">
            <a:extLst>
              <a:ext uri="{FF2B5EF4-FFF2-40B4-BE49-F238E27FC236}">
                <a16:creationId xmlns:a16="http://schemas.microsoft.com/office/drawing/2014/main" id="{C44BDCF4-78B2-9544-B2DA-9797F1ED81EB}"/>
              </a:ext>
            </a:extLst>
          </p:cNvPr>
          <p:cNvSpPr>
            <a:spLocks noGrp="1"/>
          </p:cNvSpPr>
          <p:nvPr>
            <p:ph type="title"/>
          </p:nvPr>
        </p:nvSpPr>
        <p:spPr/>
        <p:txBody>
          <a:bodyPr/>
          <a:lstStyle/>
          <a:p>
            <a:r>
              <a:rPr lang="en-US" altLang="en-US">
                <a:latin typeface="Times" pitchFamily="2" charset="0"/>
                <a:ea typeface="ＭＳ Ｐゴシック" panose="020B0600070205080204" pitchFamily="34" charset="-128"/>
              </a:rPr>
              <a:t>But How…?</a:t>
            </a:r>
          </a:p>
        </p:txBody>
      </p:sp>
      <p:sp>
        <p:nvSpPr>
          <p:cNvPr id="45060" name="Content Placeholder 2">
            <a:extLst>
              <a:ext uri="{FF2B5EF4-FFF2-40B4-BE49-F238E27FC236}">
                <a16:creationId xmlns:a16="http://schemas.microsoft.com/office/drawing/2014/main" id="{E516E6BD-D55B-0846-A778-543EE6AE5687}"/>
              </a:ext>
            </a:extLst>
          </p:cNvPr>
          <p:cNvSpPr>
            <a:spLocks noGrp="1"/>
          </p:cNvSpPr>
          <p:nvPr>
            <p:ph idx="1"/>
          </p:nvPr>
        </p:nvSpPr>
        <p:spPr/>
        <p:txBody>
          <a:bodyPr>
            <a:normAutofit fontScale="85000" lnSpcReduction="20000"/>
          </a:bodyPr>
          <a:lstStyle/>
          <a:p>
            <a:endParaRPr lang="en-US" altLang="en-US">
              <a:latin typeface="Times" pitchFamily="2" charset="0"/>
              <a:ea typeface="ＭＳ Ｐゴシック" panose="020B0600070205080204" pitchFamily="34" charset="-128"/>
            </a:endParaRPr>
          </a:p>
        </p:txBody>
      </p:sp>
      <p:sp>
        <p:nvSpPr>
          <p:cNvPr id="45061" name="Slide Number Placeholder 3">
            <a:extLst>
              <a:ext uri="{FF2B5EF4-FFF2-40B4-BE49-F238E27FC236}">
                <a16:creationId xmlns:a16="http://schemas.microsoft.com/office/drawing/2014/main" id="{236D1D04-F0F4-F74E-99D0-60DF87AF020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28A846A-EADF-8E4A-8A2A-9C823249B6E2}" type="slidenum">
              <a:rPr lang="en-US" altLang="en-US" sz="1200">
                <a:solidFill>
                  <a:srgbClr val="898989"/>
                </a:solidFill>
                <a:latin typeface="Times" pitchFamily="2" charset="0"/>
              </a:rPr>
              <a:pPr eaLnBrk="1" hangingPunct="1"/>
              <a:t>43</a:t>
            </a:fld>
            <a:endParaRPr lang="en-US" altLang="en-US" sz="1200">
              <a:solidFill>
                <a:srgbClr val="898989"/>
              </a:solidFill>
              <a:latin typeface="Times" pitchFamily="2" charset="0"/>
            </a:endParaRPr>
          </a:p>
        </p:txBody>
      </p:sp>
      <p:sp>
        <p:nvSpPr>
          <p:cNvPr id="45062" name="TextBox 4">
            <a:extLst>
              <a:ext uri="{FF2B5EF4-FFF2-40B4-BE49-F238E27FC236}">
                <a16:creationId xmlns:a16="http://schemas.microsoft.com/office/drawing/2014/main" id="{BA814F57-1550-A54D-B5CC-D8AFD5DE8060}"/>
              </a:ext>
            </a:extLst>
          </p:cNvPr>
          <p:cNvSpPr txBox="1">
            <a:spLocks noChangeArrowheads="1"/>
          </p:cNvSpPr>
          <p:nvPr/>
        </p:nvSpPr>
        <p:spPr bwMode="auto">
          <a:xfrm>
            <a:off x="315913" y="1520825"/>
            <a:ext cx="280193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a:latin typeface="Times" pitchFamily="2" charset="0"/>
              </a:rPr>
              <a:t>How can an arch be constructed?</a:t>
            </a:r>
          </a:p>
        </p:txBody>
      </p:sp>
      <p:pic>
        <p:nvPicPr>
          <p:cNvPr id="45063" name="Picture 13" descr="arch.jpg">
            <a:extLst>
              <a:ext uri="{FF2B5EF4-FFF2-40B4-BE49-F238E27FC236}">
                <a16:creationId xmlns:a16="http://schemas.microsoft.com/office/drawing/2014/main" id="{54943237-B1A4-444C-BEC5-98053FE430B8}"/>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6305"/>
                    </a14:imgEffect>
                  </a14:imgLayer>
                </a14:imgProps>
              </a:ext>
              <a:ext uri="{28A0092B-C50C-407E-A947-70E740481C1C}">
                <a14:useLocalDpi xmlns:a14="http://schemas.microsoft.com/office/drawing/2010/main" val="0"/>
              </a:ext>
            </a:extLst>
          </a:blip>
          <a:srcRect/>
          <a:stretch>
            <a:fillRect/>
          </a:stretch>
        </p:blipFill>
        <p:spPr bwMode="auto">
          <a:xfrm>
            <a:off x="319088" y="3465513"/>
            <a:ext cx="4105275"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5">
            <a:extLst>
              <a:ext uri="{FF2B5EF4-FFF2-40B4-BE49-F238E27FC236}">
                <a16:creationId xmlns:a16="http://schemas.microsoft.com/office/drawing/2014/main" id="{2D769E54-3F7B-3A49-84A5-D2FD90F5D618}"/>
              </a:ext>
            </a:extLst>
          </p:cNvPr>
          <p:cNvGrpSpPr>
            <a:grpSpLocks/>
          </p:cNvGrpSpPr>
          <p:nvPr/>
        </p:nvGrpSpPr>
        <p:grpSpPr bwMode="auto">
          <a:xfrm>
            <a:off x="3132138" y="1514475"/>
            <a:ext cx="2800350" cy="954088"/>
            <a:chOff x="3132667" y="1514475"/>
            <a:chExt cx="2799821" cy="954088"/>
          </a:xfrm>
        </p:grpSpPr>
        <p:sp>
          <p:nvSpPr>
            <p:cNvPr id="45070" name="TextBox 5">
              <a:extLst>
                <a:ext uri="{FF2B5EF4-FFF2-40B4-BE49-F238E27FC236}">
                  <a16:creationId xmlns:a16="http://schemas.microsoft.com/office/drawing/2014/main" id="{B005B9AE-88E0-9E45-9204-8272423BB68F}"/>
                </a:ext>
              </a:extLst>
            </p:cNvPr>
            <p:cNvSpPr txBox="1">
              <a:spLocks noChangeArrowheads="1"/>
            </p:cNvSpPr>
            <p:nvPr/>
          </p:nvSpPr>
          <p:spPr bwMode="auto">
            <a:xfrm>
              <a:off x="3236913" y="1514475"/>
              <a:ext cx="26955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800" dirty="0">
                  <a:latin typeface="Times" pitchFamily="2" charset="0"/>
                </a:rPr>
                <a:t>Not by</a:t>
              </a:r>
            </a:p>
            <a:p>
              <a:pPr algn="ctr" eaLnBrk="1" hangingPunct="1"/>
              <a:r>
                <a:rPr lang="en-US" altLang="en-US" sz="2800" dirty="0">
                  <a:latin typeface="Times" pitchFamily="2" charset="0"/>
                </a:rPr>
                <a:t>stacking stones.</a:t>
              </a:r>
            </a:p>
          </p:txBody>
        </p:sp>
        <p:sp>
          <p:nvSpPr>
            <p:cNvPr id="12" name="Right Arrow 11">
              <a:extLst>
                <a:ext uri="{FF2B5EF4-FFF2-40B4-BE49-F238E27FC236}">
                  <a16:creationId xmlns:a16="http://schemas.microsoft.com/office/drawing/2014/main" id="{7AABBB19-8AF2-CC4D-93CF-5AF78BFCA59E}"/>
                </a:ext>
              </a:extLst>
            </p:cNvPr>
            <p:cNvSpPr/>
            <p:nvPr/>
          </p:nvSpPr>
          <p:spPr>
            <a:xfrm>
              <a:off x="3132667" y="1912938"/>
              <a:ext cx="246016" cy="195262"/>
            </a:xfrm>
            <a:prstGeom prst="right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3" name="Group 13">
            <a:extLst>
              <a:ext uri="{FF2B5EF4-FFF2-40B4-BE49-F238E27FC236}">
                <a16:creationId xmlns:a16="http://schemas.microsoft.com/office/drawing/2014/main" id="{93662298-C3C5-7448-9B48-31C403E0839E}"/>
              </a:ext>
            </a:extLst>
          </p:cNvPr>
          <p:cNvGrpSpPr>
            <a:grpSpLocks/>
          </p:cNvGrpSpPr>
          <p:nvPr/>
        </p:nvGrpSpPr>
        <p:grpSpPr bwMode="auto">
          <a:xfrm>
            <a:off x="4640263" y="1514475"/>
            <a:ext cx="4410075" cy="4286250"/>
            <a:chOff x="4640263" y="1514475"/>
            <a:chExt cx="4410075" cy="4286250"/>
          </a:xfrm>
        </p:grpSpPr>
        <p:grpSp>
          <p:nvGrpSpPr>
            <p:cNvPr id="45066" name="Group 15">
              <a:extLst>
                <a:ext uri="{FF2B5EF4-FFF2-40B4-BE49-F238E27FC236}">
                  <a16:creationId xmlns:a16="http://schemas.microsoft.com/office/drawing/2014/main" id="{AADB9FE6-4634-DA4D-A56F-1331871AD610}"/>
                </a:ext>
              </a:extLst>
            </p:cNvPr>
            <p:cNvGrpSpPr>
              <a:grpSpLocks/>
            </p:cNvGrpSpPr>
            <p:nvPr/>
          </p:nvGrpSpPr>
          <p:grpSpPr bwMode="auto">
            <a:xfrm>
              <a:off x="4640263" y="1514475"/>
              <a:ext cx="4410075" cy="4286250"/>
              <a:chOff x="4640718" y="1514399"/>
              <a:chExt cx="4408865" cy="4286804"/>
            </a:xfrm>
          </p:grpSpPr>
          <p:sp>
            <p:nvSpPr>
              <p:cNvPr id="45068" name="TextBox 6">
                <a:extLst>
                  <a:ext uri="{FF2B5EF4-FFF2-40B4-BE49-F238E27FC236}">
                    <a16:creationId xmlns:a16="http://schemas.microsoft.com/office/drawing/2014/main" id="{FA2025E2-CFDB-2942-BC2C-A6B0C1DE9646}"/>
                  </a:ext>
                </a:extLst>
              </p:cNvPr>
              <p:cNvSpPr txBox="1">
                <a:spLocks noChangeArrowheads="1"/>
              </p:cNvSpPr>
              <p:nvPr/>
            </p:nvSpPr>
            <p:spPr bwMode="auto">
              <a:xfrm>
                <a:off x="6290273" y="1514399"/>
                <a:ext cx="253399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a:latin typeface="Times" pitchFamily="2" charset="0"/>
                  </a:rPr>
                  <a:t>Scaffolding “centring”</a:t>
                </a:r>
              </a:p>
            </p:txBody>
          </p:sp>
          <p:pic>
            <p:nvPicPr>
              <p:cNvPr id="45069" name="Picture 12" descr="60878_stone-arch_cropped.gif">
                <a:extLst>
                  <a:ext uri="{FF2B5EF4-FFF2-40B4-BE49-F238E27FC236}">
                    <a16:creationId xmlns:a16="http://schemas.microsoft.com/office/drawing/2014/main" id="{B6A63C8B-9D71-3B48-AF64-8B0F92B45B1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0718" y="3445216"/>
                <a:ext cx="4408865" cy="23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Right Arrow 12">
              <a:extLst>
                <a:ext uri="{FF2B5EF4-FFF2-40B4-BE49-F238E27FC236}">
                  <a16:creationId xmlns:a16="http://schemas.microsoft.com/office/drawing/2014/main" id="{872072C6-5FED-B549-9476-B16584966CA7}"/>
                </a:ext>
              </a:extLst>
            </p:cNvPr>
            <p:cNvSpPr/>
            <p:nvPr/>
          </p:nvSpPr>
          <p:spPr>
            <a:xfrm>
              <a:off x="5875338" y="1912938"/>
              <a:ext cx="246062" cy="195262"/>
            </a:xfrm>
            <a:prstGeom prst="right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Tree>
    <p:extLst>
      <p:ext uri="{BB962C8B-B14F-4D97-AF65-F5344CB8AC3E}">
        <p14:creationId xmlns:p14="http://schemas.microsoft.com/office/powerpoint/2010/main" val="24798120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8B8BC696-8BBC-274B-8DA4-2B38A6A5E5AD}"/>
              </a:ext>
            </a:extLst>
          </p:cNvPr>
          <p:cNvSpPr/>
          <p:nvPr/>
        </p:nvSpPr>
        <p:spPr>
          <a:xfrm>
            <a:off x="560388" y="400050"/>
            <a:ext cx="4500710" cy="768350"/>
          </a:xfrm>
          <a:custGeom>
            <a:avLst/>
            <a:gdLst>
              <a:gd name="connsiteX0" fmla="*/ 375628 w 3326988"/>
              <a:gd name="connsiteY0" fmla="*/ 0 h 769122"/>
              <a:gd name="connsiteX1" fmla="*/ 0 w 3326988"/>
              <a:gd name="connsiteY1" fmla="*/ 769122 h 769122"/>
              <a:gd name="connsiteX2" fmla="*/ 3315064 w 3326988"/>
              <a:gd name="connsiteY2" fmla="*/ 769122 h 769122"/>
              <a:gd name="connsiteX3" fmla="*/ 3326988 w 3326988"/>
              <a:gd name="connsiteY3" fmla="*/ 476975 h 769122"/>
              <a:gd name="connsiteX4" fmla="*/ 375628 w 3326988"/>
              <a:gd name="connsiteY4" fmla="*/ 0 h 769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6988" h="769122">
                <a:moveTo>
                  <a:pt x="375628" y="0"/>
                </a:moveTo>
                <a:lnTo>
                  <a:pt x="0" y="769122"/>
                </a:lnTo>
                <a:lnTo>
                  <a:pt x="3315064" y="769122"/>
                </a:lnTo>
                <a:lnTo>
                  <a:pt x="3326988" y="476975"/>
                </a:lnTo>
                <a:lnTo>
                  <a:pt x="375628" y="0"/>
                </a:lnTo>
                <a:close/>
              </a:path>
            </a:pathLst>
          </a:custGeom>
          <a:solidFill>
            <a:srgbClr val="C8D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7107" name="Title 1">
            <a:extLst>
              <a:ext uri="{FF2B5EF4-FFF2-40B4-BE49-F238E27FC236}">
                <a16:creationId xmlns:a16="http://schemas.microsoft.com/office/drawing/2014/main" id="{E458F6BB-C700-1D4D-BBE7-BD3A752A0983}"/>
              </a:ext>
            </a:extLst>
          </p:cNvPr>
          <p:cNvSpPr>
            <a:spLocks noGrp="1"/>
          </p:cNvSpPr>
          <p:nvPr>
            <p:ph type="title"/>
          </p:nvPr>
        </p:nvSpPr>
        <p:spPr/>
        <p:txBody>
          <a:bodyPr/>
          <a:lstStyle/>
          <a:p>
            <a:r>
              <a:rPr lang="en-US" altLang="en-US" dirty="0">
                <a:latin typeface="Times" pitchFamily="2" charset="0"/>
                <a:ea typeface="ＭＳ Ｐゴシック" panose="020B0600070205080204" pitchFamily="34" charset="-128"/>
              </a:rPr>
              <a:t>But How…?</a:t>
            </a:r>
          </a:p>
        </p:txBody>
      </p:sp>
      <p:sp>
        <p:nvSpPr>
          <p:cNvPr id="47108" name="Content Placeholder 2">
            <a:extLst>
              <a:ext uri="{FF2B5EF4-FFF2-40B4-BE49-F238E27FC236}">
                <a16:creationId xmlns:a16="http://schemas.microsoft.com/office/drawing/2014/main" id="{659521BF-0E8B-5C4A-9305-0DD70FB35BE6}"/>
              </a:ext>
            </a:extLst>
          </p:cNvPr>
          <p:cNvSpPr>
            <a:spLocks noGrp="1"/>
          </p:cNvSpPr>
          <p:nvPr>
            <p:ph idx="1"/>
          </p:nvPr>
        </p:nvSpPr>
        <p:spPr/>
        <p:txBody>
          <a:bodyPr>
            <a:normAutofit fontScale="85000" lnSpcReduction="20000"/>
          </a:bodyPr>
          <a:lstStyle/>
          <a:p>
            <a:endParaRPr lang="en-US" altLang="en-US">
              <a:latin typeface="Times" pitchFamily="2" charset="0"/>
              <a:ea typeface="ＭＳ Ｐゴシック" panose="020B0600070205080204" pitchFamily="34" charset="-128"/>
            </a:endParaRPr>
          </a:p>
        </p:txBody>
      </p:sp>
      <p:sp>
        <p:nvSpPr>
          <p:cNvPr id="47109" name="Slide Number Placeholder 3">
            <a:extLst>
              <a:ext uri="{FF2B5EF4-FFF2-40B4-BE49-F238E27FC236}">
                <a16:creationId xmlns:a16="http://schemas.microsoft.com/office/drawing/2014/main" id="{0A999E2E-E88D-064B-8449-5460CB16D15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326CF2E-D65D-AD40-A033-083842FD992E}" type="slidenum">
              <a:rPr lang="en-US" altLang="en-US" sz="1200">
                <a:solidFill>
                  <a:srgbClr val="898989"/>
                </a:solidFill>
                <a:latin typeface="Times" pitchFamily="2" charset="0"/>
              </a:rPr>
              <a:pPr eaLnBrk="1" hangingPunct="1"/>
              <a:t>44</a:t>
            </a:fld>
            <a:endParaRPr lang="en-US" altLang="en-US" sz="1200">
              <a:solidFill>
                <a:srgbClr val="898989"/>
              </a:solidFill>
              <a:latin typeface="Times" pitchFamily="2" charset="0"/>
            </a:endParaRPr>
          </a:p>
        </p:txBody>
      </p:sp>
      <p:sp>
        <p:nvSpPr>
          <p:cNvPr id="47110" name="TextBox 7">
            <a:extLst>
              <a:ext uri="{FF2B5EF4-FFF2-40B4-BE49-F238E27FC236}">
                <a16:creationId xmlns:a16="http://schemas.microsoft.com/office/drawing/2014/main" id="{435C8311-1240-D048-8C11-8C1A27F89D52}"/>
              </a:ext>
            </a:extLst>
          </p:cNvPr>
          <p:cNvSpPr txBox="1">
            <a:spLocks noChangeArrowheads="1"/>
          </p:cNvSpPr>
          <p:nvPr/>
        </p:nvSpPr>
        <p:spPr bwMode="auto">
          <a:xfrm>
            <a:off x="452438" y="1836738"/>
            <a:ext cx="31607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dirty="0">
                <a:latin typeface="Times" pitchFamily="2" charset="0"/>
              </a:rPr>
              <a:t>How can inductively self-supporting structures be built?</a:t>
            </a:r>
          </a:p>
        </p:txBody>
      </p:sp>
      <p:grpSp>
        <p:nvGrpSpPr>
          <p:cNvPr id="2" name="Group 18">
            <a:extLst>
              <a:ext uri="{FF2B5EF4-FFF2-40B4-BE49-F238E27FC236}">
                <a16:creationId xmlns:a16="http://schemas.microsoft.com/office/drawing/2014/main" id="{55A79780-91B7-1A46-8394-C604292C40FA}"/>
              </a:ext>
            </a:extLst>
          </p:cNvPr>
          <p:cNvGrpSpPr>
            <a:grpSpLocks/>
          </p:cNvGrpSpPr>
          <p:nvPr/>
        </p:nvGrpSpPr>
        <p:grpSpPr bwMode="auto">
          <a:xfrm>
            <a:off x="3284538" y="1943100"/>
            <a:ext cx="2301875" cy="1016000"/>
            <a:chOff x="3285067" y="1943100"/>
            <a:chExt cx="2301346" cy="1016000"/>
          </a:xfrm>
        </p:grpSpPr>
        <p:sp>
          <p:nvSpPr>
            <p:cNvPr id="47122" name="TextBox 8">
              <a:extLst>
                <a:ext uri="{FF2B5EF4-FFF2-40B4-BE49-F238E27FC236}">
                  <a16:creationId xmlns:a16="http://schemas.microsoft.com/office/drawing/2014/main" id="{034B1105-209F-0B4E-8D51-BF921053556B}"/>
                </a:ext>
              </a:extLst>
            </p:cNvPr>
            <p:cNvSpPr txBox="1">
              <a:spLocks noChangeArrowheads="1"/>
            </p:cNvSpPr>
            <p:nvPr/>
          </p:nvSpPr>
          <p:spPr bwMode="auto">
            <a:xfrm>
              <a:off x="3589338" y="1943100"/>
              <a:ext cx="19970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Not by a linear chain of inferences.</a:t>
              </a:r>
            </a:p>
          </p:txBody>
        </p:sp>
        <p:sp>
          <p:nvSpPr>
            <p:cNvPr id="17" name="Right Arrow 16">
              <a:extLst>
                <a:ext uri="{FF2B5EF4-FFF2-40B4-BE49-F238E27FC236}">
                  <a16:creationId xmlns:a16="http://schemas.microsoft.com/office/drawing/2014/main" id="{E9997F53-1819-4B47-A3F3-1E42B1D27A7D}"/>
                </a:ext>
              </a:extLst>
            </p:cNvPr>
            <p:cNvSpPr/>
            <p:nvPr/>
          </p:nvSpPr>
          <p:spPr>
            <a:xfrm>
              <a:off x="3285067" y="2303463"/>
              <a:ext cx="330124" cy="304800"/>
            </a:xfrm>
            <a:prstGeom prst="right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3" name="Group 19">
            <a:extLst>
              <a:ext uri="{FF2B5EF4-FFF2-40B4-BE49-F238E27FC236}">
                <a16:creationId xmlns:a16="http://schemas.microsoft.com/office/drawing/2014/main" id="{2902B44C-AAD0-6F4C-A11C-861FB1C89C98}"/>
              </a:ext>
            </a:extLst>
          </p:cNvPr>
          <p:cNvGrpSpPr>
            <a:grpSpLocks/>
          </p:cNvGrpSpPr>
          <p:nvPr/>
        </p:nvGrpSpPr>
        <p:grpSpPr bwMode="auto">
          <a:xfrm>
            <a:off x="5402263" y="715963"/>
            <a:ext cx="3475037" cy="4632324"/>
            <a:chOff x="5401733" y="715963"/>
            <a:chExt cx="3475567" cy="4632324"/>
          </a:xfrm>
        </p:grpSpPr>
        <p:grpSp>
          <p:nvGrpSpPr>
            <p:cNvPr id="47114" name="Group 17">
              <a:extLst>
                <a:ext uri="{FF2B5EF4-FFF2-40B4-BE49-F238E27FC236}">
                  <a16:creationId xmlns:a16="http://schemas.microsoft.com/office/drawing/2014/main" id="{1034FAD7-52DD-214D-BDEF-488A848B10C2}"/>
                </a:ext>
              </a:extLst>
            </p:cNvPr>
            <p:cNvGrpSpPr>
              <a:grpSpLocks/>
            </p:cNvGrpSpPr>
            <p:nvPr/>
          </p:nvGrpSpPr>
          <p:grpSpPr bwMode="auto">
            <a:xfrm>
              <a:off x="5562095" y="715963"/>
              <a:ext cx="3315205" cy="4632324"/>
              <a:chOff x="5562362" y="715463"/>
              <a:chExt cx="3315569" cy="4632614"/>
            </a:xfrm>
          </p:grpSpPr>
          <p:pic>
            <p:nvPicPr>
              <p:cNvPr id="47116" name="Picture 12" descr="60878_stone-arch_cropped.gif">
                <a:extLst>
                  <a:ext uri="{FF2B5EF4-FFF2-40B4-BE49-F238E27FC236}">
                    <a16:creationId xmlns:a16="http://schemas.microsoft.com/office/drawing/2014/main" id="{5EE1AEF4-7651-5848-A4BB-3901379269B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04080" y="715463"/>
                <a:ext cx="2464232" cy="1316824"/>
              </a:xfrm>
              <a:prstGeom prst="rect">
                <a:avLst/>
              </a:prstGeom>
              <a:noFill/>
              <a:ln>
                <a:noFill/>
              </a:ln>
              <a:extLst>
                <a:ext uri="{909E8E84-426E-40DD-AFC4-6F175D3DCCD1}">
                  <a14:hiddenFill xmlns:a14="http://schemas.microsoft.com/office/drawing/2010/main">
                    <a:solidFill>
                      <a:srgbClr val="FFFFFF">
                        <a:alpha val="10001"/>
                      </a:srgbClr>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7117" name="Group 16">
                <a:extLst>
                  <a:ext uri="{FF2B5EF4-FFF2-40B4-BE49-F238E27FC236}">
                    <a16:creationId xmlns:a16="http://schemas.microsoft.com/office/drawing/2014/main" id="{820F5E98-7B8C-914D-B19F-077B81C16312}"/>
                  </a:ext>
                </a:extLst>
              </p:cNvPr>
              <p:cNvGrpSpPr>
                <a:grpSpLocks/>
              </p:cNvGrpSpPr>
              <p:nvPr/>
            </p:nvGrpSpPr>
            <p:grpSpPr bwMode="auto">
              <a:xfrm>
                <a:off x="5562362" y="2122536"/>
                <a:ext cx="3315569" cy="3225541"/>
                <a:chOff x="5562362" y="2122536"/>
                <a:chExt cx="3315569" cy="3225541"/>
              </a:xfrm>
            </p:grpSpPr>
            <p:sp>
              <p:nvSpPr>
                <p:cNvPr id="16" name="Freeform 15">
                  <a:extLst>
                    <a:ext uri="{FF2B5EF4-FFF2-40B4-BE49-F238E27FC236}">
                      <a16:creationId xmlns:a16="http://schemas.microsoft.com/office/drawing/2014/main" id="{D2EAD4BA-5397-A841-BCE1-295A7908C6B7}"/>
                    </a:ext>
                  </a:extLst>
                </p:cNvPr>
                <p:cNvSpPr/>
                <p:nvPr/>
              </p:nvSpPr>
              <p:spPr>
                <a:xfrm>
                  <a:off x="5562362" y="2223682"/>
                  <a:ext cx="2867777" cy="3124395"/>
                </a:xfrm>
                <a:custGeom>
                  <a:avLst/>
                  <a:gdLst>
                    <a:gd name="connsiteX0" fmla="*/ 763180 w 3076570"/>
                    <a:gd name="connsiteY0" fmla="*/ 0 h 3314973"/>
                    <a:gd name="connsiteX1" fmla="*/ 3076570 w 3076570"/>
                    <a:gd name="connsiteY1" fmla="*/ 113281 h 3314973"/>
                    <a:gd name="connsiteX2" fmla="*/ 2832113 w 3076570"/>
                    <a:gd name="connsiteY2" fmla="*/ 3314973 h 3314973"/>
                    <a:gd name="connsiteX3" fmla="*/ 0 w 3076570"/>
                    <a:gd name="connsiteY3" fmla="*/ 3010902 h 3314973"/>
                    <a:gd name="connsiteX4" fmla="*/ 763180 w 3076570"/>
                    <a:gd name="connsiteY4" fmla="*/ 0 h 3314973"/>
                    <a:gd name="connsiteX0" fmla="*/ 554498 w 2867888"/>
                    <a:gd name="connsiteY0" fmla="*/ 0 h 3314973"/>
                    <a:gd name="connsiteX1" fmla="*/ 2867888 w 2867888"/>
                    <a:gd name="connsiteY1" fmla="*/ 113281 h 3314973"/>
                    <a:gd name="connsiteX2" fmla="*/ 2623431 w 2867888"/>
                    <a:gd name="connsiteY2" fmla="*/ 3314973 h 3314973"/>
                    <a:gd name="connsiteX3" fmla="*/ 0 w 2867888"/>
                    <a:gd name="connsiteY3" fmla="*/ 3010902 h 3314973"/>
                    <a:gd name="connsiteX4" fmla="*/ 554498 w 2867888"/>
                    <a:gd name="connsiteY4" fmla="*/ 0 h 3314973"/>
                    <a:gd name="connsiteX0" fmla="*/ 554498 w 2867888"/>
                    <a:gd name="connsiteY0" fmla="*/ 0 h 3124183"/>
                    <a:gd name="connsiteX1" fmla="*/ 2867888 w 2867888"/>
                    <a:gd name="connsiteY1" fmla="*/ 113281 h 3124183"/>
                    <a:gd name="connsiteX2" fmla="*/ 2742678 w 2867888"/>
                    <a:gd name="connsiteY2" fmla="*/ 3124183 h 3124183"/>
                    <a:gd name="connsiteX3" fmla="*/ 0 w 2867888"/>
                    <a:gd name="connsiteY3" fmla="*/ 3010902 h 3124183"/>
                    <a:gd name="connsiteX4" fmla="*/ 554498 w 2867888"/>
                    <a:gd name="connsiteY4" fmla="*/ 0 h 3124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88" h="3124183">
                      <a:moveTo>
                        <a:pt x="554498" y="0"/>
                      </a:moveTo>
                      <a:lnTo>
                        <a:pt x="2867888" y="113281"/>
                      </a:lnTo>
                      <a:lnTo>
                        <a:pt x="2742678" y="3124183"/>
                      </a:lnTo>
                      <a:lnTo>
                        <a:pt x="0" y="3010902"/>
                      </a:lnTo>
                      <a:lnTo>
                        <a:pt x="554498" y="0"/>
                      </a:lnTo>
                      <a:close/>
                    </a:path>
                  </a:pathLst>
                </a:cu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7119" name="TextBox 9">
                  <a:extLst>
                    <a:ext uri="{FF2B5EF4-FFF2-40B4-BE49-F238E27FC236}">
                      <a16:creationId xmlns:a16="http://schemas.microsoft.com/office/drawing/2014/main" id="{096D6729-9642-CB42-B422-1679FEF1A29A}"/>
                    </a:ext>
                  </a:extLst>
                </p:cNvPr>
                <p:cNvSpPr txBox="1">
                  <a:spLocks noChangeArrowheads="1"/>
                </p:cNvSpPr>
                <p:nvPr/>
              </p:nvSpPr>
              <p:spPr bwMode="auto">
                <a:xfrm>
                  <a:off x="5849061" y="2122536"/>
                  <a:ext cx="25781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4000">
                      <a:latin typeface="Times" pitchFamily="2" charset="0"/>
                    </a:rPr>
                    <a:t>Hypotheses</a:t>
                  </a:r>
                </a:p>
              </p:txBody>
            </p:sp>
            <p:sp>
              <p:nvSpPr>
                <p:cNvPr id="47120" name="TextBox 13">
                  <a:extLst>
                    <a:ext uri="{FF2B5EF4-FFF2-40B4-BE49-F238E27FC236}">
                      <a16:creationId xmlns:a16="http://schemas.microsoft.com/office/drawing/2014/main" id="{C5D4817E-6812-1244-A4DA-07EB5D7F08B3}"/>
                    </a:ext>
                  </a:extLst>
                </p:cNvPr>
                <p:cNvSpPr txBox="1">
                  <a:spLocks noChangeArrowheads="1"/>
                </p:cNvSpPr>
                <p:nvPr/>
              </p:nvSpPr>
              <p:spPr bwMode="auto">
                <a:xfrm>
                  <a:off x="5723849" y="3261313"/>
                  <a:ext cx="301694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Introduced temporarily without proper inductive support.</a:t>
                  </a:r>
                </a:p>
              </p:txBody>
            </p:sp>
            <p:sp>
              <p:nvSpPr>
                <p:cNvPr id="47121" name="TextBox 14">
                  <a:extLst>
                    <a:ext uri="{FF2B5EF4-FFF2-40B4-BE49-F238E27FC236}">
                      <a16:creationId xmlns:a16="http://schemas.microsoft.com/office/drawing/2014/main" id="{AE470991-A8B5-5944-A6A8-AF628D0E85A4}"/>
                    </a:ext>
                  </a:extLst>
                </p:cNvPr>
                <p:cNvSpPr txBox="1">
                  <a:spLocks noChangeArrowheads="1"/>
                </p:cNvSpPr>
                <p:nvPr/>
              </p:nvSpPr>
              <p:spPr bwMode="auto">
                <a:xfrm>
                  <a:off x="5717887" y="4239112"/>
                  <a:ext cx="316004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dirty="0">
                      <a:latin typeface="Times" pitchFamily="2" charset="0"/>
                    </a:rPr>
                    <a:t>Expectation is that inductive support will be provided as science proceeds.</a:t>
                  </a:r>
                </a:p>
              </p:txBody>
            </p:sp>
          </p:grpSp>
        </p:grpSp>
        <p:sp>
          <p:nvSpPr>
            <p:cNvPr id="18" name="Right Arrow 17">
              <a:extLst>
                <a:ext uri="{FF2B5EF4-FFF2-40B4-BE49-F238E27FC236}">
                  <a16:creationId xmlns:a16="http://schemas.microsoft.com/office/drawing/2014/main" id="{36A08727-A682-8446-B9E8-6B8CA14A7CCD}"/>
                </a:ext>
              </a:extLst>
            </p:cNvPr>
            <p:cNvSpPr/>
            <p:nvPr/>
          </p:nvSpPr>
          <p:spPr>
            <a:xfrm>
              <a:off x="5401733" y="2336800"/>
              <a:ext cx="330250" cy="304800"/>
            </a:xfrm>
            <a:prstGeom prst="right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6" name="Group 5">
            <a:extLst>
              <a:ext uri="{FF2B5EF4-FFF2-40B4-BE49-F238E27FC236}">
                <a16:creationId xmlns:a16="http://schemas.microsoft.com/office/drawing/2014/main" id="{AF8A04B1-5A60-A761-A764-F5C1B572848C}"/>
              </a:ext>
            </a:extLst>
          </p:cNvPr>
          <p:cNvGrpSpPr/>
          <p:nvPr/>
        </p:nvGrpSpPr>
        <p:grpSpPr>
          <a:xfrm>
            <a:off x="1090569" y="4353886"/>
            <a:ext cx="4697835" cy="1342239"/>
            <a:chOff x="1090569" y="4353886"/>
            <a:chExt cx="4697835" cy="1342239"/>
          </a:xfrm>
        </p:grpSpPr>
        <p:sp>
          <p:nvSpPr>
            <p:cNvPr id="5" name="Freeform 4">
              <a:extLst>
                <a:ext uri="{FF2B5EF4-FFF2-40B4-BE49-F238E27FC236}">
                  <a16:creationId xmlns:a16="http://schemas.microsoft.com/office/drawing/2014/main" id="{A8DBEF94-2737-9D77-1CF7-430F220C46BE}"/>
                </a:ext>
              </a:extLst>
            </p:cNvPr>
            <p:cNvSpPr/>
            <p:nvPr/>
          </p:nvSpPr>
          <p:spPr>
            <a:xfrm>
              <a:off x="1090569" y="4353886"/>
              <a:ext cx="4697835" cy="1342239"/>
            </a:xfrm>
            <a:custGeom>
              <a:avLst/>
              <a:gdLst>
                <a:gd name="connsiteX0" fmla="*/ 578840 w 4697835"/>
                <a:gd name="connsiteY0" fmla="*/ 0 h 1342239"/>
                <a:gd name="connsiteX1" fmla="*/ 4697835 w 4697835"/>
                <a:gd name="connsiteY1" fmla="*/ 159391 h 1342239"/>
                <a:gd name="connsiteX2" fmla="*/ 4655890 w 4697835"/>
                <a:gd name="connsiteY2" fmla="*/ 251670 h 1342239"/>
                <a:gd name="connsiteX3" fmla="*/ 0 w 4697835"/>
                <a:gd name="connsiteY3" fmla="*/ 1342239 h 1342239"/>
                <a:gd name="connsiteX4" fmla="*/ 578840 w 4697835"/>
                <a:gd name="connsiteY4" fmla="*/ 0 h 1342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7835" h="1342239">
                  <a:moveTo>
                    <a:pt x="578840" y="0"/>
                  </a:moveTo>
                  <a:lnTo>
                    <a:pt x="4697835" y="159391"/>
                  </a:lnTo>
                  <a:lnTo>
                    <a:pt x="4655890" y="251670"/>
                  </a:lnTo>
                  <a:lnTo>
                    <a:pt x="0" y="1342239"/>
                  </a:lnTo>
                  <a:lnTo>
                    <a:pt x="578840" y="0"/>
                  </a:lnTo>
                  <a:close/>
                </a:path>
              </a:pathLst>
            </a:custGeom>
            <a:solidFill>
              <a:srgbClr val="FFD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3F04E5F-394B-A5CC-5CDD-C95319E2E845}"/>
                </a:ext>
              </a:extLst>
            </p:cNvPr>
            <p:cNvSpPr txBox="1"/>
            <p:nvPr/>
          </p:nvSpPr>
          <p:spPr>
            <a:xfrm>
              <a:off x="1367407" y="4412609"/>
              <a:ext cx="3322039" cy="923330"/>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NOT hypothetico-deductive confirmation. Inductive support from elsewhere in the science</a:t>
              </a:r>
            </a:p>
          </p:txBody>
        </p:sp>
      </p:grpSp>
    </p:spTree>
    <p:extLst>
      <p:ext uri="{BB962C8B-B14F-4D97-AF65-F5344CB8AC3E}">
        <p14:creationId xmlns:p14="http://schemas.microsoft.com/office/powerpoint/2010/main" val="28107025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7A8E4B57-6D13-5744-9476-9C874F4DACFA}"/>
              </a:ext>
            </a:extLst>
          </p:cNvPr>
          <p:cNvSpPr>
            <a:spLocks noGrp="1"/>
          </p:cNvSpPr>
          <p:nvPr>
            <p:ph type="title"/>
          </p:nvPr>
        </p:nvSpPr>
        <p:spPr>
          <a:xfrm>
            <a:off x="869950" y="115888"/>
            <a:ext cx="5673725" cy="874712"/>
          </a:xfrm>
        </p:spPr>
        <p:txBody>
          <a:bodyPr/>
          <a:lstStyle/>
          <a:p>
            <a:pPr algn="ctr"/>
            <a:r>
              <a:rPr lang="en-US" altLang="en-US">
                <a:latin typeface="Times" pitchFamily="2" charset="0"/>
                <a:ea typeface="ＭＳ Ｐゴシック" panose="020B0600070205080204" pitchFamily="34" charset="-128"/>
              </a:rPr>
              <a:t>Is water HO or H</a:t>
            </a:r>
            <a:r>
              <a:rPr lang="en-US" altLang="en-US" baseline="-25000">
                <a:latin typeface="Times" pitchFamily="2" charset="0"/>
                <a:ea typeface="ＭＳ Ｐゴシック" panose="020B0600070205080204" pitchFamily="34" charset="-128"/>
              </a:rPr>
              <a:t>2</a:t>
            </a:r>
            <a:r>
              <a:rPr lang="en-US" altLang="en-US">
                <a:latin typeface="Times" pitchFamily="2" charset="0"/>
                <a:ea typeface="ＭＳ Ｐゴシック" panose="020B0600070205080204" pitchFamily="34" charset="-128"/>
              </a:rPr>
              <a:t>O?</a:t>
            </a:r>
          </a:p>
        </p:txBody>
      </p:sp>
      <p:sp>
        <p:nvSpPr>
          <p:cNvPr id="49155" name="Content Placeholder 2">
            <a:extLst>
              <a:ext uri="{FF2B5EF4-FFF2-40B4-BE49-F238E27FC236}">
                <a16:creationId xmlns:a16="http://schemas.microsoft.com/office/drawing/2014/main" id="{BBF42AC6-A05E-E140-A1A4-0E2C81D256BC}"/>
              </a:ext>
            </a:extLst>
          </p:cNvPr>
          <p:cNvSpPr>
            <a:spLocks noGrp="1"/>
          </p:cNvSpPr>
          <p:nvPr>
            <p:ph idx="1"/>
          </p:nvPr>
        </p:nvSpPr>
        <p:spPr/>
        <p:txBody>
          <a:bodyPr>
            <a:normAutofit fontScale="85000" lnSpcReduction="20000"/>
          </a:bodyPr>
          <a:lstStyle/>
          <a:p>
            <a:endParaRPr lang="en-US" altLang="en-US">
              <a:latin typeface="Times" pitchFamily="2" charset="0"/>
              <a:ea typeface="ＭＳ Ｐゴシック" panose="020B0600070205080204" pitchFamily="34" charset="-128"/>
            </a:endParaRPr>
          </a:p>
        </p:txBody>
      </p:sp>
      <p:sp>
        <p:nvSpPr>
          <p:cNvPr id="49156" name="Slide Number Placeholder 3">
            <a:extLst>
              <a:ext uri="{FF2B5EF4-FFF2-40B4-BE49-F238E27FC236}">
                <a16:creationId xmlns:a16="http://schemas.microsoft.com/office/drawing/2014/main" id="{C59D6F6E-279D-8C46-B5C5-DA3BE80687A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9114E2D-4B49-974C-97E9-75EF40EE5697}" type="slidenum">
              <a:rPr lang="en-US" altLang="en-US" sz="1200">
                <a:solidFill>
                  <a:srgbClr val="898989"/>
                </a:solidFill>
                <a:latin typeface="Times" pitchFamily="2" charset="0"/>
              </a:rPr>
              <a:pPr eaLnBrk="1" hangingPunct="1"/>
              <a:t>45</a:t>
            </a:fld>
            <a:endParaRPr lang="en-US" altLang="en-US" sz="1200">
              <a:solidFill>
                <a:srgbClr val="898989"/>
              </a:solidFill>
              <a:latin typeface="Times" pitchFamily="2" charset="0"/>
            </a:endParaRPr>
          </a:p>
        </p:txBody>
      </p:sp>
      <p:pic>
        <p:nvPicPr>
          <p:cNvPr id="5" name="Picture 4" descr="CL_commons_vaulted_ceiling.jpg">
            <a:extLst>
              <a:ext uri="{FF2B5EF4-FFF2-40B4-BE49-F238E27FC236}">
                <a16:creationId xmlns:a16="http://schemas.microsoft.com/office/drawing/2014/main" id="{DC0BEAFC-911A-254B-85E0-DC423C4F8FAC}"/>
              </a:ext>
            </a:extLst>
          </p:cNvPr>
          <p:cNvPicPr>
            <a:picLocks noChangeAspect="1"/>
          </p:cNvPicPr>
          <p:nvPr/>
        </p:nvPicPr>
        <p:blipFill>
          <a:blip r:embed="rId2">
            <a:alphaModFix amt="30000"/>
          </a:blip>
          <a:srcRect/>
          <a:stretch>
            <a:fillRect/>
          </a:stretch>
        </p:blipFill>
        <p:spPr bwMode="auto">
          <a:xfrm>
            <a:off x="328788" y="842869"/>
            <a:ext cx="8425986" cy="5614736"/>
          </a:xfrm>
          <a:prstGeom prst="rect">
            <a:avLst/>
          </a:prstGeom>
          <a:noFill/>
          <a:ln w="9525">
            <a:noFill/>
            <a:miter lim="800000"/>
            <a:headEnd/>
            <a:tailEnd/>
          </a:ln>
          <a:effectLst>
            <a:softEdge rad="254000"/>
          </a:effectLst>
        </p:spPr>
      </p:pic>
      <p:grpSp>
        <p:nvGrpSpPr>
          <p:cNvPr id="2" name="Group 41">
            <a:extLst>
              <a:ext uri="{FF2B5EF4-FFF2-40B4-BE49-F238E27FC236}">
                <a16:creationId xmlns:a16="http://schemas.microsoft.com/office/drawing/2014/main" id="{79ECADE5-CB9A-7443-878B-DD5874E4E010}"/>
              </a:ext>
            </a:extLst>
          </p:cNvPr>
          <p:cNvGrpSpPr>
            <a:grpSpLocks/>
          </p:cNvGrpSpPr>
          <p:nvPr/>
        </p:nvGrpSpPr>
        <p:grpSpPr bwMode="auto">
          <a:xfrm>
            <a:off x="490538" y="4538663"/>
            <a:ext cx="8005762" cy="1204912"/>
            <a:chOff x="489958" y="4538690"/>
            <a:chExt cx="8006942" cy="1205590"/>
          </a:xfrm>
        </p:grpSpPr>
        <p:sp>
          <p:nvSpPr>
            <p:cNvPr id="13" name="Freeform 12">
              <a:extLst>
                <a:ext uri="{FF2B5EF4-FFF2-40B4-BE49-F238E27FC236}">
                  <a16:creationId xmlns:a16="http://schemas.microsoft.com/office/drawing/2014/main" id="{C0445028-7A1B-0B49-9568-0F131EFE24EB}"/>
                </a:ext>
              </a:extLst>
            </p:cNvPr>
            <p:cNvSpPr/>
            <p:nvPr/>
          </p:nvSpPr>
          <p:spPr>
            <a:xfrm>
              <a:off x="658258" y="4538690"/>
              <a:ext cx="2435584" cy="1205590"/>
            </a:xfrm>
            <a:custGeom>
              <a:avLst/>
              <a:gdLst>
                <a:gd name="connsiteX0" fmla="*/ 128937 w 2436896"/>
                <a:gd name="connsiteY0" fmla="*/ 0 h 1205590"/>
                <a:gd name="connsiteX1" fmla="*/ 2398215 w 2436896"/>
                <a:gd name="connsiteY1" fmla="*/ 174070 h 1205590"/>
                <a:gd name="connsiteX2" fmla="*/ 2436896 w 2436896"/>
                <a:gd name="connsiteY2" fmla="*/ 1166908 h 1205590"/>
                <a:gd name="connsiteX3" fmla="*/ 0 w 2436896"/>
                <a:gd name="connsiteY3" fmla="*/ 1205590 h 1205590"/>
                <a:gd name="connsiteX4" fmla="*/ 128937 w 2436896"/>
                <a:gd name="connsiteY4" fmla="*/ 0 h 120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96" h="1205590">
                  <a:moveTo>
                    <a:pt x="128937" y="0"/>
                  </a:moveTo>
                  <a:lnTo>
                    <a:pt x="2398215" y="174070"/>
                  </a:lnTo>
                  <a:lnTo>
                    <a:pt x="2436896" y="1166908"/>
                  </a:lnTo>
                  <a:lnTo>
                    <a:pt x="0" y="1205590"/>
                  </a:lnTo>
                  <a:lnTo>
                    <a:pt x="128937" y="0"/>
                  </a:lnTo>
                  <a:close/>
                </a:path>
              </a:pathLst>
            </a:cu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191" name="TextBox 5">
              <a:extLst>
                <a:ext uri="{FF2B5EF4-FFF2-40B4-BE49-F238E27FC236}">
                  <a16:creationId xmlns:a16="http://schemas.microsoft.com/office/drawing/2014/main" id="{2C9FC01D-D559-3649-9BEA-F25B5B99E735}"/>
                </a:ext>
              </a:extLst>
            </p:cNvPr>
            <p:cNvSpPr txBox="1">
              <a:spLocks noChangeArrowheads="1"/>
            </p:cNvSpPr>
            <p:nvPr/>
          </p:nvSpPr>
          <p:spPr bwMode="auto">
            <a:xfrm>
              <a:off x="489958" y="4648290"/>
              <a:ext cx="261740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Densities of element and compounds, gaseous and vaporized.</a:t>
              </a:r>
            </a:p>
          </p:txBody>
        </p:sp>
        <p:sp>
          <p:nvSpPr>
            <p:cNvPr id="14" name="Freeform 13">
              <a:extLst>
                <a:ext uri="{FF2B5EF4-FFF2-40B4-BE49-F238E27FC236}">
                  <a16:creationId xmlns:a16="http://schemas.microsoft.com/office/drawing/2014/main" id="{89F88384-7CDC-934A-A233-E2B260119093}"/>
                </a:ext>
              </a:extLst>
            </p:cNvPr>
            <p:cNvSpPr/>
            <p:nvPr/>
          </p:nvSpPr>
          <p:spPr>
            <a:xfrm flipH="1" flipV="1">
              <a:off x="3468547" y="4848426"/>
              <a:ext cx="2384776" cy="876793"/>
            </a:xfrm>
            <a:custGeom>
              <a:avLst/>
              <a:gdLst>
                <a:gd name="connsiteX0" fmla="*/ 128937 w 2436896"/>
                <a:gd name="connsiteY0" fmla="*/ 0 h 1205590"/>
                <a:gd name="connsiteX1" fmla="*/ 2398215 w 2436896"/>
                <a:gd name="connsiteY1" fmla="*/ 174070 h 1205590"/>
                <a:gd name="connsiteX2" fmla="*/ 2436896 w 2436896"/>
                <a:gd name="connsiteY2" fmla="*/ 1166908 h 1205590"/>
                <a:gd name="connsiteX3" fmla="*/ 0 w 2436896"/>
                <a:gd name="connsiteY3" fmla="*/ 1205590 h 1205590"/>
                <a:gd name="connsiteX4" fmla="*/ 128937 w 2436896"/>
                <a:gd name="connsiteY4" fmla="*/ 0 h 120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96" h="1205590">
                  <a:moveTo>
                    <a:pt x="128937" y="0"/>
                  </a:moveTo>
                  <a:lnTo>
                    <a:pt x="2398215" y="174070"/>
                  </a:lnTo>
                  <a:lnTo>
                    <a:pt x="2436896" y="1166908"/>
                  </a:lnTo>
                  <a:lnTo>
                    <a:pt x="0" y="1205590"/>
                  </a:lnTo>
                  <a:lnTo>
                    <a:pt x="128937" y="0"/>
                  </a:lnTo>
                  <a:close/>
                </a:path>
              </a:pathLst>
            </a:cu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193" name="TextBox 6">
              <a:extLst>
                <a:ext uri="{FF2B5EF4-FFF2-40B4-BE49-F238E27FC236}">
                  <a16:creationId xmlns:a16="http://schemas.microsoft.com/office/drawing/2014/main" id="{12797121-44A2-AB4C-9713-91B7BDA54990}"/>
                </a:ext>
              </a:extLst>
            </p:cNvPr>
            <p:cNvSpPr txBox="1">
              <a:spLocks noChangeArrowheads="1"/>
            </p:cNvSpPr>
            <p:nvPr/>
          </p:nvSpPr>
          <p:spPr bwMode="auto">
            <a:xfrm>
              <a:off x="3416812" y="4899722"/>
              <a:ext cx="237887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Heat capacities of solids and gases.</a:t>
              </a:r>
            </a:p>
          </p:txBody>
        </p:sp>
        <p:sp>
          <p:nvSpPr>
            <p:cNvPr id="15" name="Freeform 14">
              <a:extLst>
                <a:ext uri="{FF2B5EF4-FFF2-40B4-BE49-F238E27FC236}">
                  <a16:creationId xmlns:a16="http://schemas.microsoft.com/office/drawing/2014/main" id="{D790A56E-EA3A-FA47-9EFD-A07B682FBF1C}"/>
                </a:ext>
              </a:extLst>
            </p:cNvPr>
            <p:cNvSpPr/>
            <p:nvPr/>
          </p:nvSpPr>
          <p:spPr>
            <a:xfrm>
              <a:off x="6228029" y="4699117"/>
              <a:ext cx="2268871" cy="922857"/>
            </a:xfrm>
            <a:custGeom>
              <a:avLst/>
              <a:gdLst>
                <a:gd name="connsiteX0" fmla="*/ 128937 w 2436896"/>
                <a:gd name="connsiteY0" fmla="*/ 0 h 1205590"/>
                <a:gd name="connsiteX1" fmla="*/ 2398215 w 2436896"/>
                <a:gd name="connsiteY1" fmla="*/ 174070 h 1205590"/>
                <a:gd name="connsiteX2" fmla="*/ 2436896 w 2436896"/>
                <a:gd name="connsiteY2" fmla="*/ 1166908 h 1205590"/>
                <a:gd name="connsiteX3" fmla="*/ 0 w 2436896"/>
                <a:gd name="connsiteY3" fmla="*/ 1205590 h 1205590"/>
                <a:gd name="connsiteX4" fmla="*/ 128937 w 2436896"/>
                <a:gd name="connsiteY4" fmla="*/ 0 h 120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96" h="1205590">
                  <a:moveTo>
                    <a:pt x="128937" y="0"/>
                  </a:moveTo>
                  <a:lnTo>
                    <a:pt x="2398215" y="174070"/>
                  </a:lnTo>
                  <a:lnTo>
                    <a:pt x="2436896" y="1166908"/>
                  </a:lnTo>
                  <a:lnTo>
                    <a:pt x="0" y="1205590"/>
                  </a:lnTo>
                  <a:lnTo>
                    <a:pt x="128937" y="0"/>
                  </a:lnTo>
                  <a:close/>
                </a:path>
              </a:pathLst>
            </a:cu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195" name="TextBox 7">
              <a:extLst>
                <a:ext uri="{FF2B5EF4-FFF2-40B4-BE49-F238E27FC236}">
                  <a16:creationId xmlns:a16="http://schemas.microsoft.com/office/drawing/2014/main" id="{55F9F8D6-5AE2-A049-94B2-4DC65E149B39}"/>
                </a:ext>
              </a:extLst>
            </p:cNvPr>
            <p:cNvSpPr txBox="1">
              <a:spLocks noChangeArrowheads="1"/>
            </p:cNvSpPr>
            <p:nvPr/>
          </p:nvSpPr>
          <p:spPr bwMode="auto">
            <a:xfrm>
              <a:off x="6304984" y="4796571"/>
              <a:ext cx="216613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dirty="0">
                  <a:latin typeface="Times" pitchFamily="2" charset="0"/>
                </a:rPr>
                <a:t>Crystalline structures of solids</a:t>
              </a:r>
            </a:p>
          </p:txBody>
        </p:sp>
      </p:grpSp>
      <p:sp>
        <p:nvSpPr>
          <p:cNvPr id="19" name="Freeform 18">
            <a:extLst>
              <a:ext uri="{FF2B5EF4-FFF2-40B4-BE49-F238E27FC236}">
                <a16:creationId xmlns:a16="http://schemas.microsoft.com/office/drawing/2014/main" id="{5EBB1599-514B-6E40-B379-40DE941F0923}"/>
              </a:ext>
            </a:extLst>
          </p:cNvPr>
          <p:cNvSpPr/>
          <p:nvPr/>
        </p:nvSpPr>
        <p:spPr>
          <a:xfrm>
            <a:off x="1482725" y="1219200"/>
            <a:ext cx="2630488" cy="882650"/>
          </a:xfrm>
          <a:custGeom>
            <a:avLst/>
            <a:gdLst>
              <a:gd name="connsiteX0" fmla="*/ 128937 w 2436896"/>
              <a:gd name="connsiteY0" fmla="*/ 0 h 1205590"/>
              <a:gd name="connsiteX1" fmla="*/ 2398215 w 2436896"/>
              <a:gd name="connsiteY1" fmla="*/ 174070 h 1205590"/>
              <a:gd name="connsiteX2" fmla="*/ 2436896 w 2436896"/>
              <a:gd name="connsiteY2" fmla="*/ 1166908 h 1205590"/>
              <a:gd name="connsiteX3" fmla="*/ 0 w 2436896"/>
              <a:gd name="connsiteY3" fmla="*/ 1205590 h 1205590"/>
              <a:gd name="connsiteX4" fmla="*/ 128937 w 2436896"/>
              <a:gd name="connsiteY4" fmla="*/ 0 h 120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96" h="1205590">
                <a:moveTo>
                  <a:pt x="128937" y="0"/>
                </a:moveTo>
                <a:lnTo>
                  <a:pt x="2398215" y="174070"/>
                </a:lnTo>
                <a:lnTo>
                  <a:pt x="2436896" y="1166908"/>
                </a:lnTo>
                <a:lnTo>
                  <a:pt x="0" y="1205590"/>
                </a:lnTo>
                <a:lnTo>
                  <a:pt x="128937" y="0"/>
                </a:lnTo>
                <a:close/>
              </a:path>
            </a:pathLst>
          </a:cu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160" name="TextBox 8">
            <a:extLst>
              <a:ext uri="{FF2B5EF4-FFF2-40B4-BE49-F238E27FC236}">
                <a16:creationId xmlns:a16="http://schemas.microsoft.com/office/drawing/2014/main" id="{3099E0CA-89AB-1F44-A60F-9516159072C2}"/>
              </a:ext>
            </a:extLst>
          </p:cNvPr>
          <p:cNvSpPr txBox="1">
            <a:spLocks noChangeArrowheads="1"/>
          </p:cNvSpPr>
          <p:nvPr/>
        </p:nvSpPr>
        <p:spPr bwMode="auto">
          <a:xfrm>
            <a:off x="1362075" y="1328738"/>
            <a:ext cx="281622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Molecular formulae of elements and compound.</a:t>
            </a:r>
          </a:p>
        </p:txBody>
      </p:sp>
      <p:sp>
        <p:nvSpPr>
          <p:cNvPr id="21" name="Freeform 20">
            <a:extLst>
              <a:ext uri="{FF2B5EF4-FFF2-40B4-BE49-F238E27FC236}">
                <a16:creationId xmlns:a16="http://schemas.microsoft.com/office/drawing/2014/main" id="{6D7FEFA8-6CCB-8841-8860-187F927B9137}"/>
              </a:ext>
            </a:extLst>
          </p:cNvPr>
          <p:cNvSpPr/>
          <p:nvPr/>
        </p:nvSpPr>
        <p:spPr>
          <a:xfrm rot="10579549">
            <a:off x="5267325" y="1295400"/>
            <a:ext cx="2514600" cy="844550"/>
          </a:xfrm>
          <a:custGeom>
            <a:avLst/>
            <a:gdLst>
              <a:gd name="connsiteX0" fmla="*/ 128937 w 2436896"/>
              <a:gd name="connsiteY0" fmla="*/ 0 h 1205590"/>
              <a:gd name="connsiteX1" fmla="*/ 2398215 w 2436896"/>
              <a:gd name="connsiteY1" fmla="*/ 174070 h 1205590"/>
              <a:gd name="connsiteX2" fmla="*/ 2436896 w 2436896"/>
              <a:gd name="connsiteY2" fmla="*/ 1166908 h 1205590"/>
              <a:gd name="connsiteX3" fmla="*/ 0 w 2436896"/>
              <a:gd name="connsiteY3" fmla="*/ 1205590 h 1205590"/>
              <a:gd name="connsiteX4" fmla="*/ 128937 w 2436896"/>
              <a:gd name="connsiteY4" fmla="*/ 0 h 120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96" h="1205590">
                <a:moveTo>
                  <a:pt x="128937" y="0"/>
                </a:moveTo>
                <a:lnTo>
                  <a:pt x="2398215" y="174070"/>
                </a:lnTo>
                <a:lnTo>
                  <a:pt x="2436896" y="1166908"/>
                </a:lnTo>
                <a:lnTo>
                  <a:pt x="0" y="1205590"/>
                </a:lnTo>
                <a:lnTo>
                  <a:pt x="128937" y="0"/>
                </a:lnTo>
                <a:close/>
              </a:path>
            </a:pathLst>
          </a:cu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162" name="TextBox 19">
            <a:extLst>
              <a:ext uri="{FF2B5EF4-FFF2-40B4-BE49-F238E27FC236}">
                <a16:creationId xmlns:a16="http://schemas.microsoft.com/office/drawing/2014/main" id="{2128D903-D811-4A4B-A09F-F36DFB3654C7}"/>
              </a:ext>
            </a:extLst>
          </p:cNvPr>
          <p:cNvSpPr txBox="1">
            <a:spLocks noChangeArrowheads="1"/>
          </p:cNvSpPr>
          <p:nvPr/>
        </p:nvSpPr>
        <p:spPr bwMode="auto">
          <a:xfrm>
            <a:off x="5380038" y="1341438"/>
            <a:ext cx="2286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Weights of atoms of elements.</a:t>
            </a:r>
          </a:p>
        </p:txBody>
      </p:sp>
      <p:grpSp>
        <p:nvGrpSpPr>
          <p:cNvPr id="8" name="Group 7">
            <a:extLst>
              <a:ext uri="{FF2B5EF4-FFF2-40B4-BE49-F238E27FC236}">
                <a16:creationId xmlns:a16="http://schemas.microsoft.com/office/drawing/2014/main" id="{DAECBFB8-8E06-9D41-BFC1-4E074E6C8F10}"/>
              </a:ext>
            </a:extLst>
          </p:cNvPr>
          <p:cNvGrpSpPr/>
          <p:nvPr/>
        </p:nvGrpSpPr>
        <p:grpSpPr>
          <a:xfrm>
            <a:off x="638175" y="2992438"/>
            <a:ext cx="2455863" cy="804862"/>
            <a:chOff x="638175" y="2992438"/>
            <a:chExt cx="2455863" cy="804862"/>
          </a:xfrm>
        </p:grpSpPr>
        <p:sp>
          <p:nvSpPr>
            <p:cNvPr id="18" name="Freeform 17">
              <a:extLst>
                <a:ext uri="{FF2B5EF4-FFF2-40B4-BE49-F238E27FC236}">
                  <a16:creationId xmlns:a16="http://schemas.microsoft.com/office/drawing/2014/main" id="{5AA4979F-3D42-A941-A208-F2382ABB0FF4}"/>
                </a:ext>
              </a:extLst>
            </p:cNvPr>
            <p:cNvSpPr/>
            <p:nvPr/>
          </p:nvSpPr>
          <p:spPr bwMode="auto">
            <a:xfrm>
              <a:off x="638175" y="2992438"/>
              <a:ext cx="2455863" cy="804862"/>
            </a:xfrm>
            <a:custGeom>
              <a:avLst/>
              <a:gdLst>
                <a:gd name="connsiteX0" fmla="*/ 128937 w 2436896"/>
                <a:gd name="connsiteY0" fmla="*/ 0 h 1205590"/>
                <a:gd name="connsiteX1" fmla="*/ 2398215 w 2436896"/>
                <a:gd name="connsiteY1" fmla="*/ 174070 h 1205590"/>
                <a:gd name="connsiteX2" fmla="*/ 2436896 w 2436896"/>
                <a:gd name="connsiteY2" fmla="*/ 1166908 h 1205590"/>
                <a:gd name="connsiteX3" fmla="*/ 0 w 2436896"/>
                <a:gd name="connsiteY3" fmla="*/ 1205590 h 1205590"/>
                <a:gd name="connsiteX4" fmla="*/ 128937 w 2436896"/>
                <a:gd name="connsiteY4" fmla="*/ 0 h 120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96" h="1205590">
                  <a:moveTo>
                    <a:pt x="128937" y="0"/>
                  </a:moveTo>
                  <a:lnTo>
                    <a:pt x="2398215" y="174070"/>
                  </a:lnTo>
                  <a:lnTo>
                    <a:pt x="2436896" y="1166908"/>
                  </a:lnTo>
                  <a:lnTo>
                    <a:pt x="0" y="1205590"/>
                  </a:lnTo>
                  <a:lnTo>
                    <a:pt x="128937" y="0"/>
                  </a:lnTo>
                  <a:close/>
                </a:path>
              </a:pathLst>
            </a:custGeom>
            <a:solidFill>
              <a:srgbClr val="FFC8C8">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172" name="TextBox 9">
              <a:extLst>
                <a:ext uri="{FF2B5EF4-FFF2-40B4-BE49-F238E27FC236}">
                  <a16:creationId xmlns:a16="http://schemas.microsoft.com/office/drawing/2014/main" id="{04B76C5E-BD1A-4340-900D-FC6E0CB68EB8}"/>
                </a:ext>
              </a:extLst>
            </p:cNvPr>
            <p:cNvSpPr txBox="1">
              <a:spLocks noChangeArrowheads="1"/>
            </p:cNvSpPr>
            <p:nvPr/>
          </p:nvSpPr>
          <p:spPr bwMode="auto">
            <a:xfrm>
              <a:off x="1218334" y="3036922"/>
              <a:ext cx="1663123" cy="707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Avogadro’s hypothesis</a:t>
              </a:r>
            </a:p>
          </p:txBody>
        </p:sp>
      </p:grpSp>
      <p:sp>
        <p:nvSpPr>
          <p:cNvPr id="49164" name="TextBox 39">
            <a:extLst>
              <a:ext uri="{FF2B5EF4-FFF2-40B4-BE49-F238E27FC236}">
                <a16:creationId xmlns:a16="http://schemas.microsoft.com/office/drawing/2014/main" id="{090C77BA-2F6A-E048-9EE0-9991128E3402}"/>
              </a:ext>
            </a:extLst>
          </p:cNvPr>
          <p:cNvSpPr txBox="1">
            <a:spLocks noChangeArrowheads="1"/>
          </p:cNvSpPr>
          <p:nvPr/>
        </p:nvSpPr>
        <p:spPr bwMode="auto">
          <a:xfrm>
            <a:off x="6731000" y="128588"/>
            <a:ext cx="21209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dirty="0">
                <a:latin typeface="Times" pitchFamily="2" charset="0"/>
              </a:rPr>
              <a:t>Early 19</a:t>
            </a:r>
            <a:r>
              <a:rPr lang="en-US" altLang="en-US" sz="1600" baseline="30000" dirty="0">
                <a:latin typeface="Times" pitchFamily="2" charset="0"/>
              </a:rPr>
              <a:t>th</a:t>
            </a:r>
            <a:r>
              <a:rPr lang="en-US" altLang="en-US" sz="1600" dirty="0">
                <a:latin typeface="Times" pitchFamily="2" charset="0"/>
              </a:rPr>
              <a:t> c.</a:t>
            </a:r>
          </a:p>
          <a:p>
            <a:pPr eaLnBrk="1" hangingPunct="1"/>
            <a:r>
              <a:rPr lang="en-US" altLang="en-US" sz="1600" dirty="0">
                <a:latin typeface="Times" pitchFamily="2" charset="0"/>
              </a:rPr>
              <a:t>Dalton 1808 to Cannizzaro 1858</a:t>
            </a:r>
          </a:p>
        </p:txBody>
      </p:sp>
      <p:grpSp>
        <p:nvGrpSpPr>
          <p:cNvPr id="7" name="Group 6">
            <a:extLst>
              <a:ext uri="{FF2B5EF4-FFF2-40B4-BE49-F238E27FC236}">
                <a16:creationId xmlns:a16="http://schemas.microsoft.com/office/drawing/2014/main" id="{667D8BEA-CF0D-E444-9B8E-D2BE881FBB8F}"/>
              </a:ext>
            </a:extLst>
          </p:cNvPr>
          <p:cNvGrpSpPr/>
          <p:nvPr/>
        </p:nvGrpSpPr>
        <p:grpSpPr>
          <a:xfrm>
            <a:off x="3530009" y="1920949"/>
            <a:ext cx="5372985" cy="2884967"/>
            <a:chOff x="3530009" y="1920949"/>
            <a:chExt cx="5372985" cy="2884967"/>
          </a:xfrm>
        </p:grpSpPr>
        <p:sp>
          <p:nvSpPr>
            <p:cNvPr id="6" name="Left Arrow 5">
              <a:extLst>
                <a:ext uri="{FF2B5EF4-FFF2-40B4-BE49-F238E27FC236}">
                  <a16:creationId xmlns:a16="http://schemas.microsoft.com/office/drawing/2014/main" id="{3F2E58E3-0C45-F841-830D-379878DA20A3}"/>
                </a:ext>
              </a:extLst>
            </p:cNvPr>
            <p:cNvSpPr/>
            <p:nvPr/>
          </p:nvSpPr>
          <p:spPr>
            <a:xfrm>
              <a:off x="3530009" y="1920949"/>
              <a:ext cx="5372985" cy="2884967"/>
            </a:xfrm>
            <a:prstGeom prst="leftArrow">
              <a:avLst>
                <a:gd name="adj1" fmla="val 50000"/>
                <a:gd name="adj2" fmla="val 50604"/>
              </a:avLst>
            </a:prstGeom>
            <a:solidFill>
              <a:srgbClr val="FF0000">
                <a:alpha val="2013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4F837D5-684C-0D44-B594-848C135954B0}"/>
                </a:ext>
              </a:extLst>
            </p:cNvPr>
            <p:cNvSpPr txBox="1"/>
            <p:nvPr/>
          </p:nvSpPr>
          <p:spPr>
            <a:xfrm>
              <a:off x="4182138" y="2792819"/>
              <a:ext cx="4706681" cy="1200329"/>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Insufficient known in 1808 to warrant induction.</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Avogadro’s hypothesis is SUPPOSED. Inductions can start.</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The hypothesis is later independently supported.</a:t>
              </a:r>
            </a:p>
          </p:txBody>
        </p:sp>
      </p:grpSp>
    </p:spTree>
    <p:extLst>
      <p:ext uri="{BB962C8B-B14F-4D97-AF65-F5344CB8AC3E}">
        <p14:creationId xmlns:p14="http://schemas.microsoft.com/office/powerpoint/2010/main" val="32885055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7A8E4B57-6D13-5744-9476-9C874F4DACFA}"/>
              </a:ext>
            </a:extLst>
          </p:cNvPr>
          <p:cNvSpPr>
            <a:spLocks noGrp="1"/>
          </p:cNvSpPr>
          <p:nvPr>
            <p:ph type="title"/>
          </p:nvPr>
        </p:nvSpPr>
        <p:spPr>
          <a:xfrm>
            <a:off x="869950" y="115888"/>
            <a:ext cx="5673725" cy="874712"/>
          </a:xfrm>
        </p:spPr>
        <p:txBody>
          <a:bodyPr/>
          <a:lstStyle/>
          <a:p>
            <a:pPr algn="ctr"/>
            <a:r>
              <a:rPr lang="en-US" altLang="en-US">
                <a:latin typeface="Times" pitchFamily="2" charset="0"/>
                <a:ea typeface="ＭＳ Ｐゴシック" panose="020B0600070205080204" pitchFamily="34" charset="-128"/>
              </a:rPr>
              <a:t>Is water HO or H</a:t>
            </a:r>
            <a:r>
              <a:rPr lang="en-US" altLang="en-US" baseline="-25000">
                <a:latin typeface="Times" pitchFamily="2" charset="0"/>
                <a:ea typeface="ＭＳ Ｐゴシック" panose="020B0600070205080204" pitchFamily="34" charset="-128"/>
              </a:rPr>
              <a:t>2</a:t>
            </a:r>
            <a:r>
              <a:rPr lang="en-US" altLang="en-US">
                <a:latin typeface="Times" pitchFamily="2" charset="0"/>
                <a:ea typeface="ＭＳ Ｐゴシック" panose="020B0600070205080204" pitchFamily="34" charset="-128"/>
              </a:rPr>
              <a:t>O?</a:t>
            </a:r>
          </a:p>
        </p:txBody>
      </p:sp>
      <p:sp>
        <p:nvSpPr>
          <p:cNvPr id="49155" name="Content Placeholder 2">
            <a:extLst>
              <a:ext uri="{FF2B5EF4-FFF2-40B4-BE49-F238E27FC236}">
                <a16:creationId xmlns:a16="http://schemas.microsoft.com/office/drawing/2014/main" id="{BBF42AC6-A05E-E140-A1A4-0E2C81D256BC}"/>
              </a:ext>
            </a:extLst>
          </p:cNvPr>
          <p:cNvSpPr>
            <a:spLocks noGrp="1"/>
          </p:cNvSpPr>
          <p:nvPr>
            <p:ph idx="1"/>
          </p:nvPr>
        </p:nvSpPr>
        <p:spPr/>
        <p:txBody>
          <a:bodyPr>
            <a:normAutofit fontScale="85000" lnSpcReduction="20000"/>
          </a:bodyPr>
          <a:lstStyle/>
          <a:p>
            <a:endParaRPr lang="en-US" altLang="en-US">
              <a:latin typeface="Times" pitchFamily="2" charset="0"/>
              <a:ea typeface="ＭＳ Ｐゴシック" panose="020B0600070205080204" pitchFamily="34" charset="-128"/>
            </a:endParaRPr>
          </a:p>
        </p:txBody>
      </p:sp>
      <p:sp>
        <p:nvSpPr>
          <p:cNvPr id="49156" name="Slide Number Placeholder 3">
            <a:extLst>
              <a:ext uri="{FF2B5EF4-FFF2-40B4-BE49-F238E27FC236}">
                <a16:creationId xmlns:a16="http://schemas.microsoft.com/office/drawing/2014/main" id="{C59D6F6E-279D-8C46-B5C5-DA3BE80687A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9114E2D-4B49-974C-97E9-75EF40EE5697}" type="slidenum">
              <a:rPr lang="en-US" altLang="en-US" sz="1200">
                <a:solidFill>
                  <a:srgbClr val="898989"/>
                </a:solidFill>
                <a:latin typeface="Times" pitchFamily="2" charset="0"/>
              </a:rPr>
              <a:pPr eaLnBrk="1" hangingPunct="1"/>
              <a:t>46</a:t>
            </a:fld>
            <a:endParaRPr lang="en-US" altLang="en-US" sz="1200">
              <a:solidFill>
                <a:srgbClr val="898989"/>
              </a:solidFill>
              <a:latin typeface="Times" pitchFamily="2" charset="0"/>
            </a:endParaRPr>
          </a:p>
        </p:txBody>
      </p:sp>
      <p:pic>
        <p:nvPicPr>
          <p:cNvPr id="5" name="Picture 4" descr="CL_commons_vaulted_ceiling.jpg">
            <a:extLst>
              <a:ext uri="{FF2B5EF4-FFF2-40B4-BE49-F238E27FC236}">
                <a16:creationId xmlns:a16="http://schemas.microsoft.com/office/drawing/2014/main" id="{DC0BEAFC-911A-254B-85E0-DC423C4F8FAC}"/>
              </a:ext>
            </a:extLst>
          </p:cNvPr>
          <p:cNvPicPr>
            <a:picLocks noChangeAspect="1"/>
          </p:cNvPicPr>
          <p:nvPr/>
        </p:nvPicPr>
        <p:blipFill>
          <a:blip r:embed="rId2">
            <a:alphaModFix amt="30000"/>
          </a:blip>
          <a:srcRect/>
          <a:stretch>
            <a:fillRect/>
          </a:stretch>
        </p:blipFill>
        <p:spPr bwMode="auto">
          <a:xfrm>
            <a:off x="328788" y="842869"/>
            <a:ext cx="8425986" cy="5614736"/>
          </a:xfrm>
          <a:prstGeom prst="rect">
            <a:avLst/>
          </a:prstGeom>
          <a:noFill/>
          <a:ln w="9525">
            <a:noFill/>
            <a:miter lim="800000"/>
            <a:headEnd/>
            <a:tailEnd/>
          </a:ln>
          <a:effectLst>
            <a:softEdge rad="254000"/>
          </a:effectLst>
        </p:spPr>
      </p:pic>
      <p:grpSp>
        <p:nvGrpSpPr>
          <p:cNvPr id="2" name="Group 41">
            <a:extLst>
              <a:ext uri="{FF2B5EF4-FFF2-40B4-BE49-F238E27FC236}">
                <a16:creationId xmlns:a16="http://schemas.microsoft.com/office/drawing/2014/main" id="{79ECADE5-CB9A-7443-878B-DD5874E4E010}"/>
              </a:ext>
            </a:extLst>
          </p:cNvPr>
          <p:cNvGrpSpPr>
            <a:grpSpLocks/>
          </p:cNvGrpSpPr>
          <p:nvPr/>
        </p:nvGrpSpPr>
        <p:grpSpPr bwMode="auto">
          <a:xfrm>
            <a:off x="490538" y="4538663"/>
            <a:ext cx="8005762" cy="1204912"/>
            <a:chOff x="489958" y="4538690"/>
            <a:chExt cx="8006942" cy="1205590"/>
          </a:xfrm>
        </p:grpSpPr>
        <p:sp>
          <p:nvSpPr>
            <p:cNvPr id="13" name="Freeform 12">
              <a:extLst>
                <a:ext uri="{FF2B5EF4-FFF2-40B4-BE49-F238E27FC236}">
                  <a16:creationId xmlns:a16="http://schemas.microsoft.com/office/drawing/2014/main" id="{C0445028-7A1B-0B49-9568-0F131EFE24EB}"/>
                </a:ext>
              </a:extLst>
            </p:cNvPr>
            <p:cNvSpPr/>
            <p:nvPr/>
          </p:nvSpPr>
          <p:spPr>
            <a:xfrm>
              <a:off x="658258" y="4538690"/>
              <a:ext cx="2435584" cy="1205590"/>
            </a:xfrm>
            <a:custGeom>
              <a:avLst/>
              <a:gdLst>
                <a:gd name="connsiteX0" fmla="*/ 128937 w 2436896"/>
                <a:gd name="connsiteY0" fmla="*/ 0 h 1205590"/>
                <a:gd name="connsiteX1" fmla="*/ 2398215 w 2436896"/>
                <a:gd name="connsiteY1" fmla="*/ 174070 h 1205590"/>
                <a:gd name="connsiteX2" fmla="*/ 2436896 w 2436896"/>
                <a:gd name="connsiteY2" fmla="*/ 1166908 h 1205590"/>
                <a:gd name="connsiteX3" fmla="*/ 0 w 2436896"/>
                <a:gd name="connsiteY3" fmla="*/ 1205590 h 1205590"/>
                <a:gd name="connsiteX4" fmla="*/ 128937 w 2436896"/>
                <a:gd name="connsiteY4" fmla="*/ 0 h 120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96" h="1205590">
                  <a:moveTo>
                    <a:pt x="128937" y="0"/>
                  </a:moveTo>
                  <a:lnTo>
                    <a:pt x="2398215" y="174070"/>
                  </a:lnTo>
                  <a:lnTo>
                    <a:pt x="2436896" y="1166908"/>
                  </a:lnTo>
                  <a:lnTo>
                    <a:pt x="0" y="1205590"/>
                  </a:lnTo>
                  <a:lnTo>
                    <a:pt x="128937" y="0"/>
                  </a:lnTo>
                  <a:close/>
                </a:path>
              </a:pathLst>
            </a:cu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191" name="TextBox 5">
              <a:extLst>
                <a:ext uri="{FF2B5EF4-FFF2-40B4-BE49-F238E27FC236}">
                  <a16:creationId xmlns:a16="http://schemas.microsoft.com/office/drawing/2014/main" id="{2C9FC01D-D559-3649-9BEA-F25B5B99E735}"/>
                </a:ext>
              </a:extLst>
            </p:cNvPr>
            <p:cNvSpPr txBox="1">
              <a:spLocks noChangeArrowheads="1"/>
            </p:cNvSpPr>
            <p:nvPr/>
          </p:nvSpPr>
          <p:spPr bwMode="auto">
            <a:xfrm>
              <a:off x="489958" y="4648290"/>
              <a:ext cx="261740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Densities of element and compounds, gaseous and vaporized.</a:t>
              </a:r>
            </a:p>
          </p:txBody>
        </p:sp>
        <p:sp>
          <p:nvSpPr>
            <p:cNvPr id="14" name="Freeform 13">
              <a:extLst>
                <a:ext uri="{FF2B5EF4-FFF2-40B4-BE49-F238E27FC236}">
                  <a16:creationId xmlns:a16="http://schemas.microsoft.com/office/drawing/2014/main" id="{89F88384-7CDC-934A-A233-E2B260119093}"/>
                </a:ext>
              </a:extLst>
            </p:cNvPr>
            <p:cNvSpPr/>
            <p:nvPr/>
          </p:nvSpPr>
          <p:spPr>
            <a:xfrm flipH="1" flipV="1">
              <a:off x="3468547" y="4848426"/>
              <a:ext cx="2384776" cy="876793"/>
            </a:xfrm>
            <a:custGeom>
              <a:avLst/>
              <a:gdLst>
                <a:gd name="connsiteX0" fmla="*/ 128937 w 2436896"/>
                <a:gd name="connsiteY0" fmla="*/ 0 h 1205590"/>
                <a:gd name="connsiteX1" fmla="*/ 2398215 w 2436896"/>
                <a:gd name="connsiteY1" fmla="*/ 174070 h 1205590"/>
                <a:gd name="connsiteX2" fmla="*/ 2436896 w 2436896"/>
                <a:gd name="connsiteY2" fmla="*/ 1166908 h 1205590"/>
                <a:gd name="connsiteX3" fmla="*/ 0 w 2436896"/>
                <a:gd name="connsiteY3" fmla="*/ 1205590 h 1205590"/>
                <a:gd name="connsiteX4" fmla="*/ 128937 w 2436896"/>
                <a:gd name="connsiteY4" fmla="*/ 0 h 120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96" h="1205590">
                  <a:moveTo>
                    <a:pt x="128937" y="0"/>
                  </a:moveTo>
                  <a:lnTo>
                    <a:pt x="2398215" y="174070"/>
                  </a:lnTo>
                  <a:lnTo>
                    <a:pt x="2436896" y="1166908"/>
                  </a:lnTo>
                  <a:lnTo>
                    <a:pt x="0" y="1205590"/>
                  </a:lnTo>
                  <a:lnTo>
                    <a:pt x="128937" y="0"/>
                  </a:lnTo>
                  <a:close/>
                </a:path>
              </a:pathLst>
            </a:cu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193" name="TextBox 6">
              <a:extLst>
                <a:ext uri="{FF2B5EF4-FFF2-40B4-BE49-F238E27FC236}">
                  <a16:creationId xmlns:a16="http://schemas.microsoft.com/office/drawing/2014/main" id="{12797121-44A2-AB4C-9713-91B7BDA54990}"/>
                </a:ext>
              </a:extLst>
            </p:cNvPr>
            <p:cNvSpPr txBox="1">
              <a:spLocks noChangeArrowheads="1"/>
            </p:cNvSpPr>
            <p:nvPr/>
          </p:nvSpPr>
          <p:spPr bwMode="auto">
            <a:xfrm>
              <a:off x="3416812" y="4899722"/>
              <a:ext cx="237887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Heat capacities of solids and gases.</a:t>
              </a:r>
            </a:p>
          </p:txBody>
        </p:sp>
        <p:sp>
          <p:nvSpPr>
            <p:cNvPr id="15" name="Freeform 14">
              <a:extLst>
                <a:ext uri="{FF2B5EF4-FFF2-40B4-BE49-F238E27FC236}">
                  <a16:creationId xmlns:a16="http://schemas.microsoft.com/office/drawing/2014/main" id="{D790A56E-EA3A-FA47-9EFD-A07B682FBF1C}"/>
                </a:ext>
              </a:extLst>
            </p:cNvPr>
            <p:cNvSpPr/>
            <p:nvPr/>
          </p:nvSpPr>
          <p:spPr>
            <a:xfrm>
              <a:off x="6228029" y="4699117"/>
              <a:ext cx="2268871" cy="922857"/>
            </a:xfrm>
            <a:custGeom>
              <a:avLst/>
              <a:gdLst>
                <a:gd name="connsiteX0" fmla="*/ 128937 w 2436896"/>
                <a:gd name="connsiteY0" fmla="*/ 0 h 1205590"/>
                <a:gd name="connsiteX1" fmla="*/ 2398215 w 2436896"/>
                <a:gd name="connsiteY1" fmla="*/ 174070 h 1205590"/>
                <a:gd name="connsiteX2" fmla="*/ 2436896 w 2436896"/>
                <a:gd name="connsiteY2" fmla="*/ 1166908 h 1205590"/>
                <a:gd name="connsiteX3" fmla="*/ 0 w 2436896"/>
                <a:gd name="connsiteY3" fmla="*/ 1205590 h 1205590"/>
                <a:gd name="connsiteX4" fmla="*/ 128937 w 2436896"/>
                <a:gd name="connsiteY4" fmla="*/ 0 h 120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96" h="1205590">
                  <a:moveTo>
                    <a:pt x="128937" y="0"/>
                  </a:moveTo>
                  <a:lnTo>
                    <a:pt x="2398215" y="174070"/>
                  </a:lnTo>
                  <a:lnTo>
                    <a:pt x="2436896" y="1166908"/>
                  </a:lnTo>
                  <a:lnTo>
                    <a:pt x="0" y="1205590"/>
                  </a:lnTo>
                  <a:lnTo>
                    <a:pt x="128937" y="0"/>
                  </a:lnTo>
                  <a:close/>
                </a:path>
              </a:pathLst>
            </a:cu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195" name="TextBox 7">
              <a:extLst>
                <a:ext uri="{FF2B5EF4-FFF2-40B4-BE49-F238E27FC236}">
                  <a16:creationId xmlns:a16="http://schemas.microsoft.com/office/drawing/2014/main" id="{55F9F8D6-5AE2-A049-94B2-4DC65E149B39}"/>
                </a:ext>
              </a:extLst>
            </p:cNvPr>
            <p:cNvSpPr txBox="1">
              <a:spLocks noChangeArrowheads="1"/>
            </p:cNvSpPr>
            <p:nvPr/>
          </p:nvSpPr>
          <p:spPr bwMode="auto">
            <a:xfrm>
              <a:off x="6304984" y="4796571"/>
              <a:ext cx="216613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Crystalline structures of solids</a:t>
              </a:r>
            </a:p>
          </p:txBody>
        </p:sp>
      </p:grpSp>
      <p:sp>
        <p:nvSpPr>
          <p:cNvPr id="19" name="Freeform 18">
            <a:extLst>
              <a:ext uri="{FF2B5EF4-FFF2-40B4-BE49-F238E27FC236}">
                <a16:creationId xmlns:a16="http://schemas.microsoft.com/office/drawing/2014/main" id="{5EBB1599-514B-6E40-B379-40DE941F0923}"/>
              </a:ext>
            </a:extLst>
          </p:cNvPr>
          <p:cNvSpPr/>
          <p:nvPr/>
        </p:nvSpPr>
        <p:spPr>
          <a:xfrm>
            <a:off x="1482725" y="1219200"/>
            <a:ext cx="2630488" cy="882650"/>
          </a:xfrm>
          <a:custGeom>
            <a:avLst/>
            <a:gdLst>
              <a:gd name="connsiteX0" fmla="*/ 128937 w 2436896"/>
              <a:gd name="connsiteY0" fmla="*/ 0 h 1205590"/>
              <a:gd name="connsiteX1" fmla="*/ 2398215 w 2436896"/>
              <a:gd name="connsiteY1" fmla="*/ 174070 h 1205590"/>
              <a:gd name="connsiteX2" fmla="*/ 2436896 w 2436896"/>
              <a:gd name="connsiteY2" fmla="*/ 1166908 h 1205590"/>
              <a:gd name="connsiteX3" fmla="*/ 0 w 2436896"/>
              <a:gd name="connsiteY3" fmla="*/ 1205590 h 1205590"/>
              <a:gd name="connsiteX4" fmla="*/ 128937 w 2436896"/>
              <a:gd name="connsiteY4" fmla="*/ 0 h 120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96" h="1205590">
                <a:moveTo>
                  <a:pt x="128937" y="0"/>
                </a:moveTo>
                <a:lnTo>
                  <a:pt x="2398215" y="174070"/>
                </a:lnTo>
                <a:lnTo>
                  <a:pt x="2436896" y="1166908"/>
                </a:lnTo>
                <a:lnTo>
                  <a:pt x="0" y="1205590"/>
                </a:lnTo>
                <a:lnTo>
                  <a:pt x="128937" y="0"/>
                </a:lnTo>
                <a:close/>
              </a:path>
            </a:pathLst>
          </a:cu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160" name="TextBox 8">
            <a:extLst>
              <a:ext uri="{FF2B5EF4-FFF2-40B4-BE49-F238E27FC236}">
                <a16:creationId xmlns:a16="http://schemas.microsoft.com/office/drawing/2014/main" id="{3099E0CA-89AB-1F44-A60F-9516159072C2}"/>
              </a:ext>
            </a:extLst>
          </p:cNvPr>
          <p:cNvSpPr txBox="1">
            <a:spLocks noChangeArrowheads="1"/>
          </p:cNvSpPr>
          <p:nvPr/>
        </p:nvSpPr>
        <p:spPr bwMode="auto">
          <a:xfrm>
            <a:off x="1362075" y="1328738"/>
            <a:ext cx="281622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Molecular formulae of elements and compound.</a:t>
            </a:r>
          </a:p>
        </p:txBody>
      </p:sp>
      <p:sp>
        <p:nvSpPr>
          <p:cNvPr id="21" name="Freeform 20">
            <a:extLst>
              <a:ext uri="{FF2B5EF4-FFF2-40B4-BE49-F238E27FC236}">
                <a16:creationId xmlns:a16="http://schemas.microsoft.com/office/drawing/2014/main" id="{6D7FEFA8-6CCB-8841-8860-187F927B9137}"/>
              </a:ext>
            </a:extLst>
          </p:cNvPr>
          <p:cNvSpPr/>
          <p:nvPr/>
        </p:nvSpPr>
        <p:spPr>
          <a:xfrm rot="10579549">
            <a:off x="5267325" y="1295400"/>
            <a:ext cx="2514600" cy="844550"/>
          </a:xfrm>
          <a:custGeom>
            <a:avLst/>
            <a:gdLst>
              <a:gd name="connsiteX0" fmla="*/ 128937 w 2436896"/>
              <a:gd name="connsiteY0" fmla="*/ 0 h 1205590"/>
              <a:gd name="connsiteX1" fmla="*/ 2398215 w 2436896"/>
              <a:gd name="connsiteY1" fmla="*/ 174070 h 1205590"/>
              <a:gd name="connsiteX2" fmla="*/ 2436896 w 2436896"/>
              <a:gd name="connsiteY2" fmla="*/ 1166908 h 1205590"/>
              <a:gd name="connsiteX3" fmla="*/ 0 w 2436896"/>
              <a:gd name="connsiteY3" fmla="*/ 1205590 h 1205590"/>
              <a:gd name="connsiteX4" fmla="*/ 128937 w 2436896"/>
              <a:gd name="connsiteY4" fmla="*/ 0 h 120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96" h="1205590">
                <a:moveTo>
                  <a:pt x="128937" y="0"/>
                </a:moveTo>
                <a:lnTo>
                  <a:pt x="2398215" y="174070"/>
                </a:lnTo>
                <a:lnTo>
                  <a:pt x="2436896" y="1166908"/>
                </a:lnTo>
                <a:lnTo>
                  <a:pt x="0" y="1205590"/>
                </a:lnTo>
                <a:lnTo>
                  <a:pt x="128937" y="0"/>
                </a:lnTo>
                <a:close/>
              </a:path>
            </a:pathLst>
          </a:cu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162" name="TextBox 19">
            <a:extLst>
              <a:ext uri="{FF2B5EF4-FFF2-40B4-BE49-F238E27FC236}">
                <a16:creationId xmlns:a16="http://schemas.microsoft.com/office/drawing/2014/main" id="{2128D903-D811-4A4B-A09F-F36DFB3654C7}"/>
              </a:ext>
            </a:extLst>
          </p:cNvPr>
          <p:cNvSpPr txBox="1">
            <a:spLocks noChangeArrowheads="1"/>
          </p:cNvSpPr>
          <p:nvPr/>
        </p:nvSpPr>
        <p:spPr bwMode="auto">
          <a:xfrm>
            <a:off x="5380038" y="1341438"/>
            <a:ext cx="2286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Weights of atoms of elements.</a:t>
            </a:r>
          </a:p>
        </p:txBody>
      </p:sp>
      <p:sp>
        <p:nvSpPr>
          <p:cNvPr id="18" name="Freeform 17">
            <a:extLst>
              <a:ext uri="{FF2B5EF4-FFF2-40B4-BE49-F238E27FC236}">
                <a16:creationId xmlns:a16="http://schemas.microsoft.com/office/drawing/2014/main" id="{5AA4979F-3D42-A941-A208-F2382ABB0FF4}"/>
              </a:ext>
            </a:extLst>
          </p:cNvPr>
          <p:cNvSpPr/>
          <p:nvPr/>
        </p:nvSpPr>
        <p:spPr bwMode="auto">
          <a:xfrm>
            <a:off x="638175" y="2992438"/>
            <a:ext cx="2455863" cy="804862"/>
          </a:xfrm>
          <a:custGeom>
            <a:avLst/>
            <a:gdLst>
              <a:gd name="connsiteX0" fmla="*/ 128937 w 2436896"/>
              <a:gd name="connsiteY0" fmla="*/ 0 h 1205590"/>
              <a:gd name="connsiteX1" fmla="*/ 2398215 w 2436896"/>
              <a:gd name="connsiteY1" fmla="*/ 174070 h 1205590"/>
              <a:gd name="connsiteX2" fmla="*/ 2436896 w 2436896"/>
              <a:gd name="connsiteY2" fmla="*/ 1166908 h 1205590"/>
              <a:gd name="connsiteX3" fmla="*/ 0 w 2436896"/>
              <a:gd name="connsiteY3" fmla="*/ 1205590 h 1205590"/>
              <a:gd name="connsiteX4" fmla="*/ 128937 w 2436896"/>
              <a:gd name="connsiteY4" fmla="*/ 0 h 120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96" h="1205590">
                <a:moveTo>
                  <a:pt x="128937" y="0"/>
                </a:moveTo>
                <a:lnTo>
                  <a:pt x="2398215" y="174070"/>
                </a:lnTo>
                <a:lnTo>
                  <a:pt x="2436896" y="1166908"/>
                </a:lnTo>
                <a:lnTo>
                  <a:pt x="0" y="1205590"/>
                </a:lnTo>
                <a:lnTo>
                  <a:pt x="128937" y="0"/>
                </a:lnTo>
                <a:close/>
              </a:path>
            </a:pathLst>
          </a:custGeom>
          <a:solidFill>
            <a:srgbClr val="FFC8C8">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172" name="TextBox 9">
            <a:extLst>
              <a:ext uri="{FF2B5EF4-FFF2-40B4-BE49-F238E27FC236}">
                <a16:creationId xmlns:a16="http://schemas.microsoft.com/office/drawing/2014/main" id="{04B76C5E-BD1A-4340-900D-FC6E0CB68EB8}"/>
              </a:ext>
            </a:extLst>
          </p:cNvPr>
          <p:cNvSpPr txBox="1">
            <a:spLocks noChangeArrowheads="1"/>
          </p:cNvSpPr>
          <p:nvPr/>
        </p:nvSpPr>
        <p:spPr bwMode="auto">
          <a:xfrm>
            <a:off x="1218334" y="3036922"/>
            <a:ext cx="1663123" cy="707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Avogadro’s hypothesis</a:t>
            </a:r>
          </a:p>
        </p:txBody>
      </p:sp>
      <p:grpSp>
        <p:nvGrpSpPr>
          <p:cNvPr id="4" name="Group 3">
            <a:extLst>
              <a:ext uri="{FF2B5EF4-FFF2-40B4-BE49-F238E27FC236}">
                <a16:creationId xmlns:a16="http://schemas.microsoft.com/office/drawing/2014/main" id="{DCBAF718-5C3D-7F44-9267-4C3249687449}"/>
              </a:ext>
            </a:extLst>
          </p:cNvPr>
          <p:cNvGrpSpPr/>
          <p:nvPr/>
        </p:nvGrpSpPr>
        <p:grpSpPr>
          <a:xfrm>
            <a:off x="1430338" y="1338263"/>
            <a:ext cx="7078662" cy="3394075"/>
            <a:chOff x="1430338" y="1338263"/>
            <a:chExt cx="7078662" cy="3394075"/>
          </a:xfrm>
        </p:grpSpPr>
        <p:sp>
          <p:nvSpPr>
            <p:cNvPr id="35" name="Up Arrow 34">
              <a:extLst>
                <a:ext uri="{FF2B5EF4-FFF2-40B4-BE49-F238E27FC236}">
                  <a16:creationId xmlns:a16="http://schemas.microsoft.com/office/drawing/2014/main" id="{A88C2DC4-3C4B-4044-ADA4-02ECC3D6C6CB}"/>
                </a:ext>
              </a:extLst>
            </p:cNvPr>
            <p:cNvSpPr/>
            <p:nvPr/>
          </p:nvSpPr>
          <p:spPr bwMode="auto">
            <a:xfrm rot="5400000">
              <a:off x="5962651" y="3089275"/>
              <a:ext cx="254000" cy="352425"/>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 name="Up Arrow 35">
              <a:extLst>
                <a:ext uri="{FF2B5EF4-FFF2-40B4-BE49-F238E27FC236}">
                  <a16:creationId xmlns:a16="http://schemas.microsoft.com/office/drawing/2014/main" id="{173C9D4A-2AF7-814A-BD5A-3447B22529B7}"/>
                </a:ext>
              </a:extLst>
            </p:cNvPr>
            <p:cNvSpPr/>
            <p:nvPr/>
          </p:nvSpPr>
          <p:spPr bwMode="auto">
            <a:xfrm rot="16521712">
              <a:off x="5988051" y="3379787"/>
              <a:ext cx="254000" cy="352425"/>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Freeform 15">
              <a:extLst>
                <a:ext uri="{FF2B5EF4-FFF2-40B4-BE49-F238E27FC236}">
                  <a16:creationId xmlns:a16="http://schemas.microsoft.com/office/drawing/2014/main" id="{317068C2-6437-314F-A765-14B22A6E688C}"/>
                </a:ext>
              </a:extLst>
            </p:cNvPr>
            <p:cNvSpPr/>
            <p:nvPr/>
          </p:nvSpPr>
          <p:spPr bwMode="auto">
            <a:xfrm flipH="1">
              <a:off x="6323013" y="3036888"/>
              <a:ext cx="2185987" cy="895350"/>
            </a:xfrm>
            <a:custGeom>
              <a:avLst/>
              <a:gdLst>
                <a:gd name="connsiteX0" fmla="*/ 128937 w 2436896"/>
                <a:gd name="connsiteY0" fmla="*/ 0 h 1205590"/>
                <a:gd name="connsiteX1" fmla="*/ 2398215 w 2436896"/>
                <a:gd name="connsiteY1" fmla="*/ 174070 h 1205590"/>
                <a:gd name="connsiteX2" fmla="*/ 2436896 w 2436896"/>
                <a:gd name="connsiteY2" fmla="*/ 1166908 h 1205590"/>
                <a:gd name="connsiteX3" fmla="*/ 0 w 2436896"/>
                <a:gd name="connsiteY3" fmla="*/ 1205590 h 1205590"/>
                <a:gd name="connsiteX4" fmla="*/ 128937 w 2436896"/>
                <a:gd name="connsiteY4" fmla="*/ 0 h 120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96" h="1205590">
                  <a:moveTo>
                    <a:pt x="128937" y="0"/>
                  </a:moveTo>
                  <a:lnTo>
                    <a:pt x="2398215" y="174070"/>
                  </a:lnTo>
                  <a:lnTo>
                    <a:pt x="2436896" y="1166908"/>
                  </a:lnTo>
                  <a:lnTo>
                    <a:pt x="0" y="1205590"/>
                  </a:lnTo>
                  <a:lnTo>
                    <a:pt x="128937" y="0"/>
                  </a:lnTo>
                  <a:close/>
                </a:path>
              </a:pathLst>
            </a:custGeom>
            <a:solidFill>
              <a:srgbClr val="FFC8C8">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169" name="TextBox 11">
              <a:extLst>
                <a:ext uri="{FF2B5EF4-FFF2-40B4-BE49-F238E27FC236}">
                  <a16:creationId xmlns:a16="http://schemas.microsoft.com/office/drawing/2014/main" id="{738FF5E0-B0C6-DC47-817C-60E45C22D765}"/>
                </a:ext>
              </a:extLst>
            </p:cNvPr>
            <p:cNvSpPr txBox="1">
              <a:spLocks noChangeArrowheads="1"/>
            </p:cNvSpPr>
            <p:nvPr/>
          </p:nvSpPr>
          <p:spPr bwMode="auto">
            <a:xfrm>
              <a:off x="6304394" y="3101386"/>
              <a:ext cx="2127251" cy="707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Mitscherlich’s law of isomorphism</a:t>
              </a:r>
            </a:p>
          </p:txBody>
        </p:sp>
        <p:sp>
          <p:nvSpPr>
            <p:cNvPr id="17" name="Freeform 16">
              <a:extLst>
                <a:ext uri="{FF2B5EF4-FFF2-40B4-BE49-F238E27FC236}">
                  <a16:creationId xmlns:a16="http://schemas.microsoft.com/office/drawing/2014/main" id="{487487E6-D900-614A-972D-25C7936AD1E7}"/>
                </a:ext>
              </a:extLst>
            </p:cNvPr>
            <p:cNvSpPr/>
            <p:nvPr/>
          </p:nvSpPr>
          <p:spPr bwMode="auto">
            <a:xfrm rot="21385058">
              <a:off x="3544888" y="3081338"/>
              <a:ext cx="2270125" cy="922337"/>
            </a:xfrm>
            <a:custGeom>
              <a:avLst/>
              <a:gdLst>
                <a:gd name="connsiteX0" fmla="*/ 128937 w 2436896"/>
                <a:gd name="connsiteY0" fmla="*/ 0 h 1205590"/>
                <a:gd name="connsiteX1" fmla="*/ 2398215 w 2436896"/>
                <a:gd name="connsiteY1" fmla="*/ 174070 h 1205590"/>
                <a:gd name="connsiteX2" fmla="*/ 2436896 w 2436896"/>
                <a:gd name="connsiteY2" fmla="*/ 1166908 h 1205590"/>
                <a:gd name="connsiteX3" fmla="*/ 0 w 2436896"/>
                <a:gd name="connsiteY3" fmla="*/ 1205590 h 1205590"/>
                <a:gd name="connsiteX4" fmla="*/ 128937 w 2436896"/>
                <a:gd name="connsiteY4" fmla="*/ 0 h 120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96" h="1205590">
                  <a:moveTo>
                    <a:pt x="128937" y="0"/>
                  </a:moveTo>
                  <a:lnTo>
                    <a:pt x="2398215" y="174070"/>
                  </a:lnTo>
                  <a:lnTo>
                    <a:pt x="2436896" y="1166908"/>
                  </a:lnTo>
                  <a:lnTo>
                    <a:pt x="0" y="1205590"/>
                  </a:lnTo>
                  <a:lnTo>
                    <a:pt x="128937" y="0"/>
                  </a:lnTo>
                  <a:close/>
                </a:path>
              </a:pathLst>
            </a:custGeom>
            <a:solidFill>
              <a:srgbClr val="FFC8C8">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173" name="TextBox 10">
              <a:extLst>
                <a:ext uri="{FF2B5EF4-FFF2-40B4-BE49-F238E27FC236}">
                  <a16:creationId xmlns:a16="http://schemas.microsoft.com/office/drawing/2014/main" id="{6EBCED60-1ADD-E44B-9B6D-4DE3EEEFA8E0}"/>
                </a:ext>
              </a:extLst>
            </p:cNvPr>
            <p:cNvSpPr txBox="1">
              <a:spLocks noChangeArrowheads="1"/>
            </p:cNvSpPr>
            <p:nvPr/>
          </p:nvSpPr>
          <p:spPr bwMode="auto">
            <a:xfrm>
              <a:off x="3616324" y="3165851"/>
              <a:ext cx="2127251" cy="707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Dulong-Petit law of specific heats</a:t>
              </a:r>
            </a:p>
          </p:txBody>
        </p:sp>
        <p:sp>
          <p:nvSpPr>
            <p:cNvPr id="22" name="Up Arrow 21">
              <a:extLst>
                <a:ext uri="{FF2B5EF4-FFF2-40B4-BE49-F238E27FC236}">
                  <a16:creationId xmlns:a16="http://schemas.microsoft.com/office/drawing/2014/main" id="{CBBCB18D-3800-2F47-824E-A976CEA58F07}"/>
                </a:ext>
              </a:extLst>
            </p:cNvPr>
            <p:cNvSpPr/>
            <p:nvPr/>
          </p:nvSpPr>
          <p:spPr bwMode="auto">
            <a:xfrm rot="985722">
              <a:off x="1514475" y="3887788"/>
              <a:ext cx="400050" cy="554037"/>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 name="Up Arrow 22">
              <a:extLst>
                <a:ext uri="{FF2B5EF4-FFF2-40B4-BE49-F238E27FC236}">
                  <a16:creationId xmlns:a16="http://schemas.microsoft.com/office/drawing/2014/main" id="{AA51D1B3-8A3B-E546-B170-CE77DA3F0336}"/>
                </a:ext>
              </a:extLst>
            </p:cNvPr>
            <p:cNvSpPr/>
            <p:nvPr/>
          </p:nvSpPr>
          <p:spPr bwMode="auto">
            <a:xfrm rot="21150014">
              <a:off x="2398713" y="3940175"/>
              <a:ext cx="398462" cy="554038"/>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 name="Up Arrow 23">
              <a:extLst>
                <a:ext uri="{FF2B5EF4-FFF2-40B4-BE49-F238E27FC236}">
                  <a16:creationId xmlns:a16="http://schemas.microsoft.com/office/drawing/2014/main" id="{C0515456-C830-2749-914F-0E73D4E61586}"/>
                </a:ext>
              </a:extLst>
            </p:cNvPr>
            <p:cNvSpPr/>
            <p:nvPr/>
          </p:nvSpPr>
          <p:spPr bwMode="auto">
            <a:xfrm rot="985722">
              <a:off x="3919538" y="4125913"/>
              <a:ext cx="400050" cy="555625"/>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 name="Up Arrow 24">
              <a:extLst>
                <a:ext uri="{FF2B5EF4-FFF2-40B4-BE49-F238E27FC236}">
                  <a16:creationId xmlns:a16="http://schemas.microsoft.com/office/drawing/2014/main" id="{869930C9-BF18-AA46-975A-1DDB8FE27619}"/>
                </a:ext>
              </a:extLst>
            </p:cNvPr>
            <p:cNvSpPr/>
            <p:nvPr/>
          </p:nvSpPr>
          <p:spPr bwMode="auto">
            <a:xfrm rot="21150014">
              <a:off x="4802188" y="4178300"/>
              <a:ext cx="400050" cy="554038"/>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 name="Up Arrow 25">
              <a:extLst>
                <a:ext uri="{FF2B5EF4-FFF2-40B4-BE49-F238E27FC236}">
                  <a16:creationId xmlns:a16="http://schemas.microsoft.com/office/drawing/2014/main" id="{D75FB0FB-D510-0E4F-927E-E8025CFFE200}"/>
                </a:ext>
              </a:extLst>
            </p:cNvPr>
            <p:cNvSpPr/>
            <p:nvPr/>
          </p:nvSpPr>
          <p:spPr bwMode="auto">
            <a:xfrm rot="1080283">
              <a:off x="6169025" y="2270125"/>
              <a:ext cx="400050" cy="554038"/>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 name="Up Arrow 26">
              <a:extLst>
                <a:ext uri="{FF2B5EF4-FFF2-40B4-BE49-F238E27FC236}">
                  <a16:creationId xmlns:a16="http://schemas.microsoft.com/office/drawing/2014/main" id="{F30D2B4B-C2C7-D144-89EC-4DF265698126}"/>
                </a:ext>
              </a:extLst>
            </p:cNvPr>
            <p:cNvSpPr/>
            <p:nvPr/>
          </p:nvSpPr>
          <p:spPr bwMode="auto">
            <a:xfrm rot="21379026">
              <a:off x="7058025" y="2244725"/>
              <a:ext cx="400050" cy="554038"/>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 name="Up Arrow 27">
              <a:extLst>
                <a:ext uri="{FF2B5EF4-FFF2-40B4-BE49-F238E27FC236}">
                  <a16:creationId xmlns:a16="http://schemas.microsoft.com/office/drawing/2014/main" id="{8C05A4D6-4842-8647-B1ED-814AA4F31553}"/>
                </a:ext>
              </a:extLst>
            </p:cNvPr>
            <p:cNvSpPr/>
            <p:nvPr/>
          </p:nvSpPr>
          <p:spPr bwMode="auto">
            <a:xfrm rot="1080283">
              <a:off x="1430338" y="2224088"/>
              <a:ext cx="400050" cy="555625"/>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 name="Up Arrow 28">
              <a:extLst>
                <a:ext uri="{FF2B5EF4-FFF2-40B4-BE49-F238E27FC236}">
                  <a16:creationId xmlns:a16="http://schemas.microsoft.com/office/drawing/2014/main" id="{B8523262-7AAB-2E49-B666-E0CB5F635A1F}"/>
                </a:ext>
              </a:extLst>
            </p:cNvPr>
            <p:cNvSpPr/>
            <p:nvPr/>
          </p:nvSpPr>
          <p:spPr bwMode="auto">
            <a:xfrm rot="21379026">
              <a:off x="2089150" y="2263775"/>
              <a:ext cx="398463" cy="554038"/>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 name="Up Arrow 29">
              <a:extLst>
                <a:ext uri="{FF2B5EF4-FFF2-40B4-BE49-F238E27FC236}">
                  <a16:creationId xmlns:a16="http://schemas.microsoft.com/office/drawing/2014/main" id="{7A84CC6B-50BC-524E-9B3E-392E737B28F9}"/>
                </a:ext>
              </a:extLst>
            </p:cNvPr>
            <p:cNvSpPr/>
            <p:nvPr/>
          </p:nvSpPr>
          <p:spPr bwMode="auto">
            <a:xfrm rot="21150014">
              <a:off x="3609975" y="2270125"/>
              <a:ext cx="400050" cy="554038"/>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 name="Up Arrow 30">
              <a:extLst>
                <a:ext uri="{FF2B5EF4-FFF2-40B4-BE49-F238E27FC236}">
                  <a16:creationId xmlns:a16="http://schemas.microsoft.com/office/drawing/2014/main" id="{1A1C6116-48D8-6F4B-B9E8-9E1A42E0A806}"/>
                </a:ext>
              </a:extLst>
            </p:cNvPr>
            <p:cNvSpPr/>
            <p:nvPr/>
          </p:nvSpPr>
          <p:spPr bwMode="auto">
            <a:xfrm rot="985722">
              <a:off x="5227638" y="2366963"/>
              <a:ext cx="400050" cy="554037"/>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 name="Up Arrow 31">
              <a:extLst>
                <a:ext uri="{FF2B5EF4-FFF2-40B4-BE49-F238E27FC236}">
                  <a16:creationId xmlns:a16="http://schemas.microsoft.com/office/drawing/2014/main" id="{DA448A60-543B-2E49-8307-8816B5F96ED9}"/>
                </a:ext>
              </a:extLst>
            </p:cNvPr>
            <p:cNvSpPr/>
            <p:nvPr/>
          </p:nvSpPr>
          <p:spPr bwMode="auto">
            <a:xfrm rot="985722">
              <a:off x="6645275" y="4049713"/>
              <a:ext cx="400050" cy="554037"/>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 name="Up Arrow 32">
              <a:extLst>
                <a:ext uri="{FF2B5EF4-FFF2-40B4-BE49-F238E27FC236}">
                  <a16:creationId xmlns:a16="http://schemas.microsoft.com/office/drawing/2014/main" id="{0FDEC78C-9EE5-DC40-8F23-C0028B315EBB}"/>
                </a:ext>
              </a:extLst>
            </p:cNvPr>
            <p:cNvSpPr/>
            <p:nvPr/>
          </p:nvSpPr>
          <p:spPr bwMode="auto">
            <a:xfrm rot="21150014">
              <a:off x="7529513" y="4100513"/>
              <a:ext cx="400050" cy="554037"/>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 name="Up Arrow 33">
              <a:extLst>
                <a:ext uri="{FF2B5EF4-FFF2-40B4-BE49-F238E27FC236}">
                  <a16:creationId xmlns:a16="http://schemas.microsoft.com/office/drawing/2014/main" id="{F39EBCFE-C0F8-8C4A-8422-7E5D863510AD}"/>
                </a:ext>
              </a:extLst>
            </p:cNvPr>
            <p:cNvSpPr/>
            <p:nvPr/>
          </p:nvSpPr>
          <p:spPr bwMode="auto">
            <a:xfrm rot="5587097">
              <a:off x="3223420" y="3037681"/>
              <a:ext cx="252412" cy="352425"/>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 name="Up Arrow 36">
              <a:extLst>
                <a:ext uri="{FF2B5EF4-FFF2-40B4-BE49-F238E27FC236}">
                  <a16:creationId xmlns:a16="http://schemas.microsoft.com/office/drawing/2014/main" id="{75105480-1C42-BD4B-BB4B-6C43E7614B7D}"/>
                </a:ext>
              </a:extLst>
            </p:cNvPr>
            <p:cNvSpPr/>
            <p:nvPr/>
          </p:nvSpPr>
          <p:spPr bwMode="auto">
            <a:xfrm rot="16200000">
              <a:off x="3178969" y="3359944"/>
              <a:ext cx="252413" cy="352425"/>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 name="Up Arrow 37">
              <a:extLst>
                <a:ext uri="{FF2B5EF4-FFF2-40B4-BE49-F238E27FC236}">
                  <a16:creationId xmlns:a16="http://schemas.microsoft.com/office/drawing/2014/main" id="{EDEA34A3-B075-574B-94CF-CBFF1F7E67CD}"/>
                </a:ext>
              </a:extLst>
            </p:cNvPr>
            <p:cNvSpPr/>
            <p:nvPr/>
          </p:nvSpPr>
          <p:spPr bwMode="auto">
            <a:xfrm rot="5587097">
              <a:off x="4659313" y="1273175"/>
              <a:ext cx="336550" cy="466725"/>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 name="Up Arrow 38">
              <a:extLst>
                <a:ext uri="{FF2B5EF4-FFF2-40B4-BE49-F238E27FC236}">
                  <a16:creationId xmlns:a16="http://schemas.microsoft.com/office/drawing/2014/main" id="{E4166CE1-312F-A74B-8DC4-8124E2C4E0B2}"/>
                </a:ext>
              </a:extLst>
            </p:cNvPr>
            <p:cNvSpPr/>
            <p:nvPr/>
          </p:nvSpPr>
          <p:spPr bwMode="auto">
            <a:xfrm rot="16200000">
              <a:off x="4611688" y="1592262"/>
              <a:ext cx="336550" cy="466725"/>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49164" name="TextBox 39">
            <a:extLst>
              <a:ext uri="{FF2B5EF4-FFF2-40B4-BE49-F238E27FC236}">
                <a16:creationId xmlns:a16="http://schemas.microsoft.com/office/drawing/2014/main" id="{090C77BA-2F6A-E048-9EE0-9991128E3402}"/>
              </a:ext>
            </a:extLst>
          </p:cNvPr>
          <p:cNvSpPr txBox="1">
            <a:spLocks noChangeArrowheads="1"/>
          </p:cNvSpPr>
          <p:nvPr/>
        </p:nvSpPr>
        <p:spPr bwMode="auto">
          <a:xfrm>
            <a:off x="6731000" y="128588"/>
            <a:ext cx="21209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dirty="0">
                <a:latin typeface="Times" pitchFamily="2" charset="0"/>
              </a:rPr>
              <a:t>Early 19</a:t>
            </a:r>
            <a:r>
              <a:rPr lang="en-US" altLang="en-US" sz="1600" baseline="30000" dirty="0">
                <a:latin typeface="Times" pitchFamily="2" charset="0"/>
              </a:rPr>
              <a:t>th</a:t>
            </a:r>
            <a:r>
              <a:rPr lang="en-US" altLang="en-US" sz="1600" dirty="0">
                <a:latin typeface="Times" pitchFamily="2" charset="0"/>
              </a:rPr>
              <a:t> c.</a:t>
            </a:r>
          </a:p>
          <a:p>
            <a:pPr eaLnBrk="1" hangingPunct="1"/>
            <a:r>
              <a:rPr lang="en-US" altLang="en-US" sz="1600" dirty="0">
                <a:latin typeface="Times" pitchFamily="2" charset="0"/>
              </a:rPr>
              <a:t>Dalton 1808 to Cannizzaro 1858</a:t>
            </a:r>
          </a:p>
        </p:txBody>
      </p:sp>
    </p:spTree>
    <p:extLst>
      <p:ext uri="{BB962C8B-B14F-4D97-AF65-F5344CB8AC3E}">
        <p14:creationId xmlns:p14="http://schemas.microsoft.com/office/powerpoint/2010/main" val="692294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C6AFA9D2-23FF-6243-A3E2-F327BA2D216F}"/>
              </a:ext>
            </a:extLst>
          </p:cNvPr>
          <p:cNvSpPr/>
          <p:nvPr/>
        </p:nvSpPr>
        <p:spPr>
          <a:xfrm>
            <a:off x="166913" y="290286"/>
            <a:ext cx="4499429" cy="4927600"/>
          </a:xfrm>
          <a:custGeom>
            <a:avLst/>
            <a:gdLst>
              <a:gd name="connsiteX0" fmla="*/ 1966686 w 4100286"/>
              <a:gd name="connsiteY0" fmla="*/ 0 h 4927600"/>
              <a:gd name="connsiteX1" fmla="*/ 4100286 w 4100286"/>
              <a:gd name="connsiteY1" fmla="*/ 2097314 h 4927600"/>
              <a:gd name="connsiteX2" fmla="*/ 1915886 w 4100286"/>
              <a:gd name="connsiteY2" fmla="*/ 4927600 h 4927600"/>
              <a:gd name="connsiteX3" fmla="*/ 0 w 4100286"/>
              <a:gd name="connsiteY3" fmla="*/ 3294743 h 4927600"/>
              <a:gd name="connsiteX4" fmla="*/ 1966686 w 4100286"/>
              <a:gd name="connsiteY4" fmla="*/ 0 h 492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0286" h="4927600">
                <a:moveTo>
                  <a:pt x="1966686" y="0"/>
                </a:moveTo>
                <a:lnTo>
                  <a:pt x="4100286" y="2097314"/>
                </a:lnTo>
                <a:lnTo>
                  <a:pt x="1915886" y="4927600"/>
                </a:lnTo>
                <a:lnTo>
                  <a:pt x="0" y="3294743"/>
                </a:lnTo>
                <a:lnTo>
                  <a:pt x="1966686"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C87B47-7BDC-844A-B2C0-56547D4ED39B}"/>
              </a:ext>
            </a:extLst>
          </p:cNvPr>
          <p:cNvSpPr>
            <a:spLocks noGrp="1"/>
          </p:cNvSpPr>
          <p:nvPr>
            <p:ph type="title"/>
          </p:nvPr>
        </p:nvSpPr>
        <p:spPr>
          <a:xfrm>
            <a:off x="2219733" y="1195450"/>
            <a:ext cx="6525123" cy="732154"/>
          </a:xfrm>
        </p:spPr>
        <p:txBody>
          <a:bodyPr>
            <a:noAutofit/>
          </a:bodyPr>
          <a:lstStyle/>
          <a:p>
            <a:r>
              <a:rPr lang="en-US" sz="8000" dirty="0"/>
              <a:t>Circularities</a:t>
            </a:r>
          </a:p>
        </p:txBody>
      </p:sp>
      <p:sp>
        <p:nvSpPr>
          <p:cNvPr id="4" name="Footer Placeholder 3">
            <a:extLst>
              <a:ext uri="{FF2B5EF4-FFF2-40B4-BE49-F238E27FC236}">
                <a16:creationId xmlns:a16="http://schemas.microsoft.com/office/drawing/2014/main" id="{0BDDBF6E-C3D4-CA45-A997-4AF94C1453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310683-9B3F-2B4F-A8AD-C6D5FE710990}"/>
              </a:ext>
            </a:extLst>
          </p:cNvPr>
          <p:cNvSpPr>
            <a:spLocks noGrp="1"/>
          </p:cNvSpPr>
          <p:nvPr>
            <p:ph type="sldNum" sz="quarter" idx="12"/>
          </p:nvPr>
        </p:nvSpPr>
        <p:spPr/>
        <p:txBody>
          <a:bodyPr/>
          <a:lstStyle/>
          <a:p>
            <a:fld id="{BBF94379-36F8-5C44-8D19-058CB846FBBE}" type="slidenum">
              <a:rPr lang="en-US" smtClean="0"/>
              <a:t>47</a:t>
            </a:fld>
            <a:endParaRPr lang="en-US"/>
          </a:p>
        </p:txBody>
      </p:sp>
      <p:pic>
        <p:nvPicPr>
          <p:cNvPr id="8" name="Content Placeholder 6">
            <a:extLst>
              <a:ext uri="{FF2B5EF4-FFF2-40B4-BE49-F238E27FC236}">
                <a16:creationId xmlns:a16="http://schemas.microsoft.com/office/drawing/2014/main" id="{57800033-184D-DE4A-A776-04877A248B46}"/>
              </a:ext>
            </a:extLst>
          </p:cNvPr>
          <p:cNvPicPr>
            <a:picLocks noChangeAspect="1"/>
          </p:cNvPicPr>
          <p:nvPr/>
        </p:nvPicPr>
        <p:blipFill>
          <a:blip r:embed="rId2"/>
          <a:stretch>
            <a:fillRect/>
          </a:stretch>
        </p:blipFill>
        <p:spPr>
          <a:xfrm>
            <a:off x="4189141" y="2152540"/>
            <a:ext cx="3441470" cy="3640661"/>
          </a:xfrm>
          <a:prstGeom prst="rect">
            <a:avLst/>
          </a:prstGeom>
        </p:spPr>
      </p:pic>
      <p:sp>
        <p:nvSpPr>
          <p:cNvPr id="14" name="Content Placeholder 13">
            <a:extLst>
              <a:ext uri="{FF2B5EF4-FFF2-40B4-BE49-F238E27FC236}">
                <a16:creationId xmlns:a16="http://schemas.microsoft.com/office/drawing/2014/main" id="{0EC6381C-43A3-2744-95AD-C2AF5EAFA233}"/>
              </a:ext>
            </a:extLst>
          </p:cNvPr>
          <p:cNvSpPr>
            <a:spLocks noGrp="1"/>
          </p:cNvSpPr>
          <p:nvPr>
            <p:ph idx="1"/>
          </p:nvPr>
        </p:nvSpPr>
        <p:spPr/>
        <p:txBody>
          <a:bodyPr>
            <a:normAutofit fontScale="85000" lnSpcReduction="20000"/>
          </a:bodyPr>
          <a:lstStyle/>
          <a:p>
            <a:endParaRPr lang="en-US"/>
          </a:p>
        </p:txBody>
      </p:sp>
    </p:spTree>
    <p:extLst>
      <p:ext uri="{BB962C8B-B14F-4D97-AF65-F5344CB8AC3E}">
        <p14:creationId xmlns:p14="http://schemas.microsoft.com/office/powerpoint/2010/main" val="5907564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7D78AB80-F507-5D41-ACEC-2CD3E47F3133}"/>
              </a:ext>
            </a:extLst>
          </p:cNvPr>
          <p:cNvGrpSpPr/>
          <p:nvPr/>
        </p:nvGrpSpPr>
        <p:grpSpPr>
          <a:xfrm>
            <a:off x="6756400" y="1574800"/>
            <a:ext cx="1801586" cy="4350037"/>
            <a:chOff x="6756400" y="1574800"/>
            <a:chExt cx="1801586" cy="4350037"/>
          </a:xfrm>
        </p:grpSpPr>
        <p:sp>
          <p:nvSpPr>
            <p:cNvPr id="42" name="Freeform 41">
              <a:extLst>
                <a:ext uri="{FF2B5EF4-FFF2-40B4-BE49-F238E27FC236}">
                  <a16:creationId xmlns:a16="http://schemas.microsoft.com/office/drawing/2014/main" id="{6D885953-A37F-B445-B8C8-55BA3C35F450}"/>
                </a:ext>
              </a:extLst>
            </p:cNvPr>
            <p:cNvSpPr/>
            <p:nvPr/>
          </p:nvSpPr>
          <p:spPr>
            <a:xfrm>
              <a:off x="7097486" y="3142343"/>
              <a:ext cx="1291771" cy="406400"/>
            </a:xfrm>
            <a:custGeom>
              <a:avLst/>
              <a:gdLst>
                <a:gd name="connsiteX0" fmla="*/ 0 w 1291771"/>
                <a:gd name="connsiteY0" fmla="*/ 0 h 406400"/>
                <a:gd name="connsiteX1" fmla="*/ 0 w 1291771"/>
                <a:gd name="connsiteY1" fmla="*/ 0 h 406400"/>
                <a:gd name="connsiteX2" fmla="*/ 1291771 w 1291771"/>
                <a:gd name="connsiteY2" fmla="*/ 58057 h 406400"/>
                <a:gd name="connsiteX3" fmla="*/ 1248228 w 1291771"/>
                <a:gd name="connsiteY3" fmla="*/ 406400 h 406400"/>
                <a:gd name="connsiteX4" fmla="*/ 0 w 1291771"/>
                <a:gd name="connsiteY4" fmla="*/ 297543 h 406400"/>
                <a:gd name="connsiteX5" fmla="*/ 0 w 1291771"/>
                <a:gd name="connsiteY5" fmla="*/ 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1771" h="406400">
                  <a:moveTo>
                    <a:pt x="0" y="0"/>
                  </a:moveTo>
                  <a:lnTo>
                    <a:pt x="0" y="0"/>
                  </a:lnTo>
                  <a:lnTo>
                    <a:pt x="1291771" y="58057"/>
                  </a:lnTo>
                  <a:lnTo>
                    <a:pt x="1248228" y="406400"/>
                  </a:lnTo>
                  <a:lnTo>
                    <a:pt x="0" y="297543"/>
                  </a:lnTo>
                  <a:lnTo>
                    <a:pt x="0"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a:extLst>
                <a:ext uri="{FF2B5EF4-FFF2-40B4-BE49-F238E27FC236}">
                  <a16:creationId xmlns:a16="http://schemas.microsoft.com/office/drawing/2014/main" id="{8D1443FB-32D7-2547-B3A6-AF33E3D08919}"/>
                </a:ext>
              </a:extLst>
            </p:cNvPr>
            <p:cNvSpPr/>
            <p:nvPr/>
          </p:nvSpPr>
          <p:spPr>
            <a:xfrm>
              <a:off x="7086600" y="4343400"/>
              <a:ext cx="1291771" cy="406400"/>
            </a:xfrm>
            <a:custGeom>
              <a:avLst/>
              <a:gdLst>
                <a:gd name="connsiteX0" fmla="*/ 0 w 1291771"/>
                <a:gd name="connsiteY0" fmla="*/ 0 h 406400"/>
                <a:gd name="connsiteX1" fmla="*/ 0 w 1291771"/>
                <a:gd name="connsiteY1" fmla="*/ 0 h 406400"/>
                <a:gd name="connsiteX2" fmla="*/ 1291771 w 1291771"/>
                <a:gd name="connsiteY2" fmla="*/ 58057 h 406400"/>
                <a:gd name="connsiteX3" fmla="*/ 1248228 w 1291771"/>
                <a:gd name="connsiteY3" fmla="*/ 406400 h 406400"/>
                <a:gd name="connsiteX4" fmla="*/ 0 w 1291771"/>
                <a:gd name="connsiteY4" fmla="*/ 297543 h 406400"/>
                <a:gd name="connsiteX5" fmla="*/ 0 w 1291771"/>
                <a:gd name="connsiteY5" fmla="*/ 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1771" h="406400">
                  <a:moveTo>
                    <a:pt x="0" y="0"/>
                  </a:moveTo>
                  <a:lnTo>
                    <a:pt x="0" y="0"/>
                  </a:lnTo>
                  <a:lnTo>
                    <a:pt x="1291771" y="58057"/>
                  </a:lnTo>
                  <a:lnTo>
                    <a:pt x="1248228" y="406400"/>
                  </a:lnTo>
                  <a:lnTo>
                    <a:pt x="0" y="297543"/>
                  </a:lnTo>
                  <a:lnTo>
                    <a:pt x="0"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a:extLst>
                <a:ext uri="{FF2B5EF4-FFF2-40B4-BE49-F238E27FC236}">
                  <a16:creationId xmlns:a16="http://schemas.microsoft.com/office/drawing/2014/main" id="{E25CEDE7-31ED-D542-B448-9BA5665A0F0C}"/>
                </a:ext>
              </a:extLst>
            </p:cNvPr>
            <p:cNvSpPr/>
            <p:nvPr/>
          </p:nvSpPr>
          <p:spPr>
            <a:xfrm flipH="1">
              <a:off x="7050314" y="3708399"/>
              <a:ext cx="1418772" cy="406400"/>
            </a:xfrm>
            <a:custGeom>
              <a:avLst/>
              <a:gdLst>
                <a:gd name="connsiteX0" fmla="*/ 0 w 1291771"/>
                <a:gd name="connsiteY0" fmla="*/ 0 h 406400"/>
                <a:gd name="connsiteX1" fmla="*/ 0 w 1291771"/>
                <a:gd name="connsiteY1" fmla="*/ 0 h 406400"/>
                <a:gd name="connsiteX2" fmla="*/ 1291771 w 1291771"/>
                <a:gd name="connsiteY2" fmla="*/ 58057 h 406400"/>
                <a:gd name="connsiteX3" fmla="*/ 1248228 w 1291771"/>
                <a:gd name="connsiteY3" fmla="*/ 406400 h 406400"/>
                <a:gd name="connsiteX4" fmla="*/ 0 w 1291771"/>
                <a:gd name="connsiteY4" fmla="*/ 297543 h 406400"/>
                <a:gd name="connsiteX5" fmla="*/ 0 w 1291771"/>
                <a:gd name="connsiteY5" fmla="*/ 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1771" h="406400">
                  <a:moveTo>
                    <a:pt x="0" y="0"/>
                  </a:moveTo>
                  <a:lnTo>
                    <a:pt x="0" y="0"/>
                  </a:lnTo>
                  <a:lnTo>
                    <a:pt x="1291771" y="58057"/>
                  </a:lnTo>
                  <a:lnTo>
                    <a:pt x="1248228" y="406400"/>
                  </a:lnTo>
                  <a:lnTo>
                    <a:pt x="0" y="297543"/>
                  </a:lnTo>
                  <a:lnTo>
                    <a:pt x="0" y="0"/>
                  </a:lnTo>
                  <a:close/>
                </a:path>
              </a:pathLst>
            </a:custGeom>
            <a:solidFill>
              <a:srgbClr val="DCF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a:extLst>
                <a:ext uri="{FF2B5EF4-FFF2-40B4-BE49-F238E27FC236}">
                  <a16:creationId xmlns:a16="http://schemas.microsoft.com/office/drawing/2014/main" id="{131BFCD6-B97C-F44D-82B4-039E5917E44E}"/>
                </a:ext>
              </a:extLst>
            </p:cNvPr>
            <p:cNvSpPr/>
            <p:nvPr/>
          </p:nvSpPr>
          <p:spPr>
            <a:xfrm flipH="1">
              <a:off x="7010400" y="4902200"/>
              <a:ext cx="1418772" cy="406400"/>
            </a:xfrm>
            <a:custGeom>
              <a:avLst/>
              <a:gdLst>
                <a:gd name="connsiteX0" fmla="*/ 0 w 1291771"/>
                <a:gd name="connsiteY0" fmla="*/ 0 h 406400"/>
                <a:gd name="connsiteX1" fmla="*/ 0 w 1291771"/>
                <a:gd name="connsiteY1" fmla="*/ 0 h 406400"/>
                <a:gd name="connsiteX2" fmla="*/ 1291771 w 1291771"/>
                <a:gd name="connsiteY2" fmla="*/ 58057 h 406400"/>
                <a:gd name="connsiteX3" fmla="*/ 1248228 w 1291771"/>
                <a:gd name="connsiteY3" fmla="*/ 406400 h 406400"/>
                <a:gd name="connsiteX4" fmla="*/ 0 w 1291771"/>
                <a:gd name="connsiteY4" fmla="*/ 297543 h 406400"/>
                <a:gd name="connsiteX5" fmla="*/ 0 w 1291771"/>
                <a:gd name="connsiteY5" fmla="*/ 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1771" h="406400">
                  <a:moveTo>
                    <a:pt x="0" y="0"/>
                  </a:moveTo>
                  <a:lnTo>
                    <a:pt x="0" y="0"/>
                  </a:lnTo>
                  <a:lnTo>
                    <a:pt x="1291771" y="58057"/>
                  </a:lnTo>
                  <a:lnTo>
                    <a:pt x="1248228" y="406400"/>
                  </a:lnTo>
                  <a:lnTo>
                    <a:pt x="0" y="297543"/>
                  </a:lnTo>
                  <a:lnTo>
                    <a:pt x="0" y="0"/>
                  </a:lnTo>
                  <a:close/>
                </a:path>
              </a:pathLst>
            </a:custGeom>
            <a:solidFill>
              <a:srgbClr val="DCF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FD4CB198-9B21-7040-8EBD-7E6C3BFC015C}"/>
                </a:ext>
              </a:extLst>
            </p:cNvPr>
            <p:cNvSpPr/>
            <p:nvPr/>
          </p:nvSpPr>
          <p:spPr>
            <a:xfrm>
              <a:off x="7759700" y="1574800"/>
              <a:ext cx="798286" cy="1393371"/>
            </a:xfrm>
            <a:prstGeom prst="rect">
              <a:avLst/>
            </a:prstGeom>
            <a:gradFill flip="none" rotWithShape="1">
              <a:gsLst>
                <a:gs pos="0">
                  <a:srgbClr val="DCFFDC"/>
                </a:gs>
                <a:gs pos="43000">
                  <a:srgbClr val="DCFFDC"/>
                </a:gs>
                <a:gs pos="100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FC7C18F6-474C-474D-B0F1-4135250DD583}"/>
                </a:ext>
              </a:extLst>
            </p:cNvPr>
            <p:cNvSpPr/>
            <p:nvPr/>
          </p:nvSpPr>
          <p:spPr>
            <a:xfrm>
              <a:off x="6756400" y="1574800"/>
              <a:ext cx="798286" cy="1393371"/>
            </a:xfrm>
            <a:prstGeom prst="rect">
              <a:avLst/>
            </a:prstGeom>
            <a:gradFill flip="none" rotWithShape="1">
              <a:gsLst>
                <a:gs pos="0">
                  <a:srgbClr val="C8DCFF"/>
                </a:gs>
                <a:gs pos="43000">
                  <a:srgbClr val="C8DCFF"/>
                </a:gs>
                <a:gs pos="100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5CFE6629-6F47-0D4B-BE0B-919AAC133F5F}"/>
                </a:ext>
              </a:extLst>
            </p:cNvPr>
            <p:cNvSpPr txBox="1"/>
            <p:nvPr/>
          </p:nvSpPr>
          <p:spPr>
            <a:xfrm>
              <a:off x="6995887" y="3062515"/>
              <a:ext cx="1439818" cy="2862322"/>
            </a:xfrm>
            <a:prstGeom prst="rect">
              <a:avLst/>
            </a:prstGeom>
            <a:noFill/>
          </p:spPr>
          <p:txBody>
            <a:bodyPr wrap="none" rtlCol="0">
              <a:spAutoFit/>
            </a:bodyPr>
            <a:lstStyle/>
            <a:p>
              <a:pPr algn="ctr"/>
              <a:r>
                <a:rPr lang="en-US" sz="2400" dirty="0">
                  <a:latin typeface="Times New Roman" panose="02020603050405020304" pitchFamily="18" charset="0"/>
                  <a:cs typeface="Times New Roman" panose="02020603050405020304" pitchFamily="18" charset="0"/>
                </a:rPr>
                <a:t>Left side</a:t>
              </a:r>
            </a:p>
            <a:p>
              <a:pPr algn="ctr"/>
              <a:r>
                <a:rPr lang="en-US" sz="1600" dirty="0">
                  <a:latin typeface="Times New Roman" panose="02020603050405020304" pitchFamily="18" charset="0"/>
                  <a:cs typeface="Times New Roman" panose="02020603050405020304" pitchFamily="18" charset="0"/>
                </a:rPr>
                <a:t>supports</a:t>
              </a:r>
              <a:endParaRPr lang="en-US" sz="2400" dirty="0">
                <a:latin typeface="Times New Roman" panose="02020603050405020304" pitchFamily="18" charset="0"/>
                <a:cs typeface="Times New Roman" panose="02020603050405020304" pitchFamily="18" charset="0"/>
              </a:endParaRPr>
            </a:p>
            <a:p>
              <a:pPr algn="ctr"/>
              <a:r>
                <a:rPr lang="en-US" sz="2400" dirty="0">
                  <a:latin typeface="Times New Roman" panose="02020603050405020304" pitchFamily="18" charset="0"/>
                  <a:cs typeface="Times New Roman" panose="02020603050405020304" pitchFamily="18" charset="0"/>
                </a:rPr>
                <a:t>Right side</a:t>
              </a:r>
            </a:p>
            <a:p>
              <a:pPr algn="ctr"/>
              <a:r>
                <a:rPr lang="en-US" sz="1600" dirty="0">
                  <a:latin typeface="Times New Roman" panose="02020603050405020304" pitchFamily="18" charset="0"/>
                  <a:cs typeface="Times New Roman" panose="02020603050405020304" pitchFamily="18" charset="0"/>
                </a:rPr>
                <a:t>supports</a:t>
              </a:r>
              <a:endParaRPr lang="en-US" sz="2400" dirty="0">
                <a:latin typeface="Times New Roman" panose="02020603050405020304" pitchFamily="18" charset="0"/>
                <a:cs typeface="Times New Roman" panose="02020603050405020304" pitchFamily="18" charset="0"/>
              </a:endParaRPr>
            </a:p>
            <a:p>
              <a:pPr algn="ctr"/>
              <a:r>
                <a:rPr lang="en-US" sz="2400" dirty="0">
                  <a:latin typeface="Times New Roman" panose="02020603050405020304" pitchFamily="18" charset="0"/>
                  <a:cs typeface="Times New Roman" panose="02020603050405020304" pitchFamily="18" charset="0"/>
                </a:rPr>
                <a:t>Left side</a:t>
              </a:r>
            </a:p>
            <a:p>
              <a:pPr algn="ctr"/>
              <a:r>
                <a:rPr lang="en-US" sz="1600" dirty="0">
                  <a:latin typeface="Times New Roman" panose="02020603050405020304" pitchFamily="18" charset="0"/>
                  <a:cs typeface="Times New Roman" panose="02020603050405020304" pitchFamily="18" charset="0"/>
                </a:rPr>
                <a:t>supports</a:t>
              </a:r>
              <a:endParaRPr lang="en-US" sz="2400" dirty="0">
                <a:latin typeface="Times New Roman" panose="02020603050405020304" pitchFamily="18" charset="0"/>
                <a:cs typeface="Times New Roman" panose="02020603050405020304" pitchFamily="18" charset="0"/>
              </a:endParaRPr>
            </a:p>
            <a:p>
              <a:pPr algn="ctr"/>
              <a:r>
                <a:rPr lang="en-US" sz="2400" dirty="0">
                  <a:latin typeface="Times New Roman" panose="02020603050405020304" pitchFamily="18" charset="0"/>
                  <a:cs typeface="Times New Roman" panose="02020603050405020304" pitchFamily="18" charset="0"/>
                </a:rPr>
                <a:t>Right side</a:t>
              </a:r>
            </a:p>
            <a:p>
              <a:pPr algn="ctr"/>
              <a:r>
                <a:rPr lang="en-US" sz="1600" dirty="0">
                  <a:latin typeface="Times New Roman" panose="02020603050405020304" pitchFamily="18" charset="0"/>
                  <a:cs typeface="Times New Roman" panose="02020603050405020304" pitchFamily="18" charset="0"/>
                </a:rPr>
                <a:t>supports</a:t>
              </a:r>
            </a:p>
            <a:p>
              <a:pPr algn="ctr"/>
              <a:r>
                <a:rPr lang="en-US" sz="20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grpSp>
      <p:grpSp>
        <p:nvGrpSpPr>
          <p:cNvPr id="35" name="Group 34">
            <a:extLst>
              <a:ext uri="{FF2B5EF4-FFF2-40B4-BE49-F238E27FC236}">
                <a16:creationId xmlns:a16="http://schemas.microsoft.com/office/drawing/2014/main" id="{1F3E9F97-B59B-664A-B492-BFB0E97EA6A1}"/>
              </a:ext>
            </a:extLst>
          </p:cNvPr>
          <p:cNvGrpSpPr/>
          <p:nvPr/>
        </p:nvGrpSpPr>
        <p:grpSpPr>
          <a:xfrm>
            <a:off x="3585031" y="2409371"/>
            <a:ext cx="2271486" cy="2227942"/>
            <a:chOff x="3708400" y="2409371"/>
            <a:chExt cx="2271486" cy="2227942"/>
          </a:xfrm>
        </p:grpSpPr>
        <p:grpSp>
          <p:nvGrpSpPr>
            <p:cNvPr id="26" name="Group 25">
              <a:extLst>
                <a:ext uri="{FF2B5EF4-FFF2-40B4-BE49-F238E27FC236}">
                  <a16:creationId xmlns:a16="http://schemas.microsoft.com/office/drawing/2014/main" id="{95987309-E0D0-454A-A9C8-8DF5E41F02EA}"/>
                </a:ext>
              </a:extLst>
            </p:cNvPr>
            <p:cNvGrpSpPr/>
            <p:nvPr/>
          </p:nvGrpSpPr>
          <p:grpSpPr>
            <a:xfrm>
              <a:off x="3708400" y="2409371"/>
              <a:ext cx="2271486" cy="1509486"/>
              <a:chOff x="3759200" y="1690914"/>
              <a:chExt cx="2271486" cy="1509486"/>
            </a:xfrm>
          </p:grpSpPr>
          <p:sp>
            <p:nvSpPr>
              <p:cNvPr id="22" name="Freeform 21">
                <a:extLst>
                  <a:ext uri="{FF2B5EF4-FFF2-40B4-BE49-F238E27FC236}">
                    <a16:creationId xmlns:a16="http://schemas.microsoft.com/office/drawing/2014/main" id="{89D64A4E-8FF2-8447-9F67-8AB57C29A90E}"/>
                  </a:ext>
                </a:extLst>
              </p:cNvPr>
              <p:cNvSpPr/>
              <p:nvPr/>
            </p:nvSpPr>
            <p:spPr>
              <a:xfrm>
                <a:off x="3759200" y="1690914"/>
                <a:ext cx="544286" cy="609600"/>
              </a:xfrm>
              <a:custGeom>
                <a:avLst/>
                <a:gdLst>
                  <a:gd name="connsiteX0" fmla="*/ 137886 w 544286"/>
                  <a:gd name="connsiteY0" fmla="*/ 0 h 609600"/>
                  <a:gd name="connsiteX1" fmla="*/ 544286 w 544286"/>
                  <a:gd name="connsiteY1" fmla="*/ 29029 h 609600"/>
                  <a:gd name="connsiteX2" fmla="*/ 493486 w 544286"/>
                  <a:gd name="connsiteY2" fmla="*/ 609600 h 609600"/>
                  <a:gd name="connsiteX3" fmla="*/ 0 w 544286"/>
                  <a:gd name="connsiteY3" fmla="*/ 551543 h 609600"/>
                  <a:gd name="connsiteX4" fmla="*/ 137886 w 544286"/>
                  <a:gd name="connsiteY4" fmla="*/ 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286" h="609600">
                    <a:moveTo>
                      <a:pt x="137886" y="0"/>
                    </a:moveTo>
                    <a:lnTo>
                      <a:pt x="544286" y="29029"/>
                    </a:lnTo>
                    <a:lnTo>
                      <a:pt x="493486" y="609600"/>
                    </a:lnTo>
                    <a:lnTo>
                      <a:pt x="0" y="551543"/>
                    </a:lnTo>
                    <a:lnTo>
                      <a:pt x="137886"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B28488F2-D73F-C642-8074-2818415AAC6C}"/>
                  </a:ext>
                </a:extLst>
              </p:cNvPr>
              <p:cNvSpPr/>
              <p:nvPr/>
            </p:nvSpPr>
            <p:spPr>
              <a:xfrm>
                <a:off x="5486400" y="2590800"/>
                <a:ext cx="544286" cy="609600"/>
              </a:xfrm>
              <a:custGeom>
                <a:avLst/>
                <a:gdLst>
                  <a:gd name="connsiteX0" fmla="*/ 137886 w 544286"/>
                  <a:gd name="connsiteY0" fmla="*/ 0 h 609600"/>
                  <a:gd name="connsiteX1" fmla="*/ 544286 w 544286"/>
                  <a:gd name="connsiteY1" fmla="*/ 29029 h 609600"/>
                  <a:gd name="connsiteX2" fmla="*/ 493486 w 544286"/>
                  <a:gd name="connsiteY2" fmla="*/ 609600 h 609600"/>
                  <a:gd name="connsiteX3" fmla="*/ 0 w 544286"/>
                  <a:gd name="connsiteY3" fmla="*/ 551543 h 609600"/>
                  <a:gd name="connsiteX4" fmla="*/ 137886 w 544286"/>
                  <a:gd name="connsiteY4" fmla="*/ 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286" h="609600">
                    <a:moveTo>
                      <a:pt x="137886" y="0"/>
                    </a:moveTo>
                    <a:lnTo>
                      <a:pt x="544286" y="29029"/>
                    </a:lnTo>
                    <a:lnTo>
                      <a:pt x="493486" y="609600"/>
                    </a:lnTo>
                    <a:lnTo>
                      <a:pt x="0" y="551543"/>
                    </a:lnTo>
                    <a:lnTo>
                      <a:pt x="137886"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2AF34C76-1583-1547-B551-A1E5C9780DFF}"/>
                  </a:ext>
                </a:extLst>
              </p:cNvPr>
              <p:cNvCxnSpPr/>
              <p:nvPr/>
            </p:nvCxnSpPr>
            <p:spPr>
              <a:xfrm>
                <a:off x="4151086" y="2032000"/>
                <a:ext cx="1582057" cy="805543"/>
              </a:xfrm>
              <a:prstGeom prst="line">
                <a:avLst/>
              </a:prstGeom>
              <a:ln w="76200">
                <a:solidFill>
                  <a:srgbClr val="C8DCFF"/>
                </a:solidFill>
              </a:ln>
            </p:spPr>
            <p:style>
              <a:lnRef idx="1">
                <a:schemeClr val="accent1"/>
              </a:lnRef>
              <a:fillRef idx="0">
                <a:schemeClr val="accent1"/>
              </a:fillRef>
              <a:effectRef idx="0">
                <a:schemeClr val="accent1"/>
              </a:effectRef>
              <a:fontRef idx="minor">
                <a:schemeClr val="tx1"/>
              </a:fontRef>
            </p:style>
          </p:cxnSp>
        </p:grpSp>
        <p:sp>
          <p:nvSpPr>
            <p:cNvPr id="33" name="U-Turn Arrow 32">
              <a:extLst>
                <a:ext uri="{FF2B5EF4-FFF2-40B4-BE49-F238E27FC236}">
                  <a16:creationId xmlns:a16="http://schemas.microsoft.com/office/drawing/2014/main" id="{87770560-F4CB-554D-842B-7AA22352AB74}"/>
                </a:ext>
              </a:extLst>
            </p:cNvPr>
            <p:cNvSpPr/>
            <p:nvPr/>
          </p:nvSpPr>
          <p:spPr>
            <a:xfrm flipH="1" flipV="1">
              <a:off x="3817258" y="3860799"/>
              <a:ext cx="1959428" cy="776514"/>
            </a:xfrm>
            <a:prstGeom prst="uturnArrow">
              <a:avLst>
                <a:gd name="adj1" fmla="val 25000"/>
                <a:gd name="adj2" fmla="val 25000"/>
                <a:gd name="adj3" fmla="val 25000"/>
                <a:gd name="adj4" fmla="val 43750"/>
                <a:gd name="adj5" fmla="val 87121"/>
              </a:avLst>
            </a:pr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4" name="Group 33">
            <a:extLst>
              <a:ext uri="{FF2B5EF4-FFF2-40B4-BE49-F238E27FC236}">
                <a16:creationId xmlns:a16="http://schemas.microsoft.com/office/drawing/2014/main" id="{413EA8CC-C5E7-5142-AE45-4619D02F0764}"/>
              </a:ext>
            </a:extLst>
          </p:cNvPr>
          <p:cNvGrpSpPr/>
          <p:nvPr/>
        </p:nvGrpSpPr>
        <p:grpSpPr>
          <a:xfrm>
            <a:off x="3686629" y="1734457"/>
            <a:ext cx="2191658" cy="2184401"/>
            <a:chOff x="3809998" y="1734457"/>
            <a:chExt cx="2191658" cy="2184401"/>
          </a:xfrm>
        </p:grpSpPr>
        <p:grpSp>
          <p:nvGrpSpPr>
            <p:cNvPr id="27" name="Group 26">
              <a:extLst>
                <a:ext uri="{FF2B5EF4-FFF2-40B4-BE49-F238E27FC236}">
                  <a16:creationId xmlns:a16="http://schemas.microsoft.com/office/drawing/2014/main" id="{46E63DD1-2E1D-F64B-BC78-F0D4567E3EF8}"/>
                </a:ext>
              </a:extLst>
            </p:cNvPr>
            <p:cNvGrpSpPr/>
            <p:nvPr/>
          </p:nvGrpSpPr>
          <p:grpSpPr>
            <a:xfrm flipH="1">
              <a:off x="3809998" y="2409372"/>
              <a:ext cx="2191658" cy="1509486"/>
              <a:chOff x="3759200" y="1690914"/>
              <a:chExt cx="2271486" cy="1509486"/>
            </a:xfrm>
            <a:solidFill>
              <a:srgbClr val="DCFFDC"/>
            </a:solidFill>
          </p:grpSpPr>
          <p:sp>
            <p:nvSpPr>
              <p:cNvPr id="28" name="Freeform 27">
                <a:extLst>
                  <a:ext uri="{FF2B5EF4-FFF2-40B4-BE49-F238E27FC236}">
                    <a16:creationId xmlns:a16="http://schemas.microsoft.com/office/drawing/2014/main" id="{0772CCA1-50BB-1E4A-ABF1-5A2EBD38D4BC}"/>
                  </a:ext>
                </a:extLst>
              </p:cNvPr>
              <p:cNvSpPr/>
              <p:nvPr/>
            </p:nvSpPr>
            <p:spPr>
              <a:xfrm>
                <a:off x="3759200" y="1690914"/>
                <a:ext cx="544286" cy="609600"/>
              </a:xfrm>
              <a:custGeom>
                <a:avLst/>
                <a:gdLst>
                  <a:gd name="connsiteX0" fmla="*/ 137886 w 544286"/>
                  <a:gd name="connsiteY0" fmla="*/ 0 h 609600"/>
                  <a:gd name="connsiteX1" fmla="*/ 544286 w 544286"/>
                  <a:gd name="connsiteY1" fmla="*/ 29029 h 609600"/>
                  <a:gd name="connsiteX2" fmla="*/ 493486 w 544286"/>
                  <a:gd name="connsiteY2" fmla="*/ 609600 h 609600"/>
                  <a:gd name="connsiteX3" fmla="*/ 0 w 544286"/>
                  <a:gd name="connsiteY3" fmla="*/ 551543 h 609600"/>
                  <a:gd name="connsiteX4" fmla="*/ 137886 w 544286"/>
                  <a:gd name="connsiteY4" fmla="*/ 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286" h="609600">
                    <a:moveTo>
                      <a:pt x="137886" y="0"/>
                    </a:moveTo>
                    <a:lnTo>
                      <a:pt x="544286" y="29029"/>
                    </a:lnTo>
                    <a:lnTo>
                      <a:pt x="493486" y="609600"/>
                    </a:lnTo>
                    <a:lnTo>
                      <a:pt x="0" y="551543"/>
                    </a:lnTo>
                    <a:lnTo>
                      <a:pt x="137886" y="0"/>
                    </a:lnTo>
                    <a:close/>
                  </a:path>
                </a:pathLst>
              </a:custGeom>
              <a:grpFill/>
              <a:ln>
                <a:solidFill>
                  <a:srgbClr val="DCFF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F86E2EF5-5811-DC41-89A0-AC10D078045D}"/>
                  </a:ext>
                </a:extLst>
              </p:cNvPr>
              <p:cNvSpPr/>
              <p:nvPr/>
            </p:nvSpPr>
            <p:spPr>
              <a:xfrm>
                <a:off x="5486400" y="2590800"/>
                <a:ext cx="544286" cy="609600"/>
              </a:xfrm>
              <a:custGeom>
                <a:avLst/>
                <a:gdLst>
                  <a:gd name="connsiteX0" fmla="*/ 137886 w 544286"/>
                  <a:gd name="connsiteY0" fmla="*/ 0 h 609600"/>
                  <a:gd name="connsiteX1" fmla="*/ 544286 w 544286"/>
                  <a:gd name="connsiteY1" fmla="*/ 29029 h 609600"/>
                  <a:gd name="connsiteX2" fmla="*/ 493486 w 544286"/>
                  <a:gd name="connsiteY2" fmla="*/ 609600 h 609600"/>
                  <a:gd name="connsiteX3" fmla="*/ 0 w 544286"/>
                  <a:gd name="connsiteY3" fmla="*/ 551543 h 609600"/>
                  <a:gd name="connsiteX4" fmla="*/ 137886 w 544286"/>
                  <a:gd name="connsiteY4" fmla="*/ 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286" h="609600">
                    <a:moveTo>
                      <a:pt x="137886" y="0"/>
                    </a:moveTo>
                    <a:lnTo>
                      <a:pt x="544286" y="29029"/>
                    </a:lnTo>
                    <a:lnTo>
                      <a:pt x="493486" y="609600"/>
                    </a:lnTo>
                    <a:lnTo>
                      <a:pt x="0" y="551543"/>
                    </a:lnTo>
                    <a:lnTo>
                      <a:pt x="137886" y="0"/>
                    </a:lnTo>
                    <a:close/>
                  </a:path>
                </a:pathLst>
              </a:custGeom>
              <a:grpFill/>
              <a:ln>
                <a:solidFill>
                  <a:srgbClr val="DCFF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49AC2285-65C2-DD44-9619-AB7ECD3951AA}"/>
                  </a:ext>
                </a:extLst>
              </p:cNvPr>
              <p:cNvCxnSpPr/>
              <p:nvPr/>
            </p:nvCxnSpPr>
            <p:spPr>
              <a:xfrm>
                <a:off x="4151086" y="2032000"/>
                <a:ext cx="1582057" cy="805543"/>
              </a:xfrm>
              <a:prstGeom prst="line">
                <a:avLst/>
              </a:prstGeom>
              <a:grpFill/>
              <a:ln w="76200">
                <a:solidFill>
                  <a:srgbClr val="DCFFDC"/>
                </a:solidFill>
              </a:ln>
            </p:spPr>
            <p:style>
              <a:lnRef idx="1">
                <a:schemeClr val="accent1"/>
              </a:lnRef>
              <a:fillRef idx="0">
                <a:schemeClr val="accent1"/>
              </a:fillRef>
              <a:effectRef idx="0">
                <a:schemeClr val="accent1"/>
              </a:effectRef>
              <a:fontRef idx="minor">
                <a:schemeClr val="tx1"/>
              </a:fontRef>
            </p:style>
          </p:cxnSp>
        </p:grpSp>
        <p:sp>
          <p:nvSpPr>
            <p:cNvPr id="32" name="U-Turn Arrow 31">
              <a:extLst>
                <a:ext uri="{FF2B5EF4-FFF2-40B4-BE49-F238E27FC236}">
                  <a16:creationId xmlns:a16="http://schemas.microsoft.com/office/drawing/2014/main" id="{D2E40E8F-1F7C-0B44-9DE9-26F38AA0D852}"/>
                </a:ext>
              </a:extLst>
            </p:cNvPr>
            <p:cNvSpPr/>
            <p:nvPr/>
          </p:nvSpPr>
          <p:spPr>
            <a:xfrm flipH="1">
              <a:off x="3817257" y="1734457"/>
              <a:ext cx="1959428" cy="718457"/>
            </a:xfrm>
            <a:prstGeom prst="uturnArrow">
              <a:avLst>
                <a:gd name="adj1" fmla="val 25000"/>
                <a:gd name="adj2" fmla="val 25000"/>
                <a:gd name="adj3" fmla="val 25000"/>
                <a:gd name="adj4" fmla="val 43750"/>
                <a:gd name="adj5" fmla="val 87121"/>
              </a:avLst>
            </a:prstGeom>
            <a:solidFill>
              <a:srgbClr val="DCF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 name="Title 1">
            <a:extLst>
              <a:ext uri="{FF2B5EF4-FFF2-40B4-BE49-F238E27FC236}">
                <a16:creationId xmlns:a16="http://schemas.microsoft.com/office/drawing/2014/main" id="{5B1A2A9C-7F9E-8F4A-8704-88802DF38593}"/>
              </a:ext>
            </a:extLst>
          </p:cNvPr>
          <p:cNvSpPr>
            <a:spLocks noGrp="1"/>
          </p:cNvSpPr>
          <p:nvPr>
            <p:ph type="title"/>
          </p:nvPr>
        </p:nvSpPr>
        <p:spPr>
          <a:xfrm>
            <a:off x="374650" y="227241"/>
            <a:ext cx="7886700" cy="732154"/>
          </a:xfrm>
        </p:spPr>
        <p:txBody>
          <a:bodyPr/>
          <a:lstStyle/>
          <a:p>
            <a:r>
              <a:rPr lang="en-US" dirty="0"/>
              <a:t>Circularities are routinely benign</a:t>
            </a:r>
          </a:p>
        </p:txBody>
      </p:sp>
      <p:sp>
        <p:nvSpPr>
          <p:cNvPr id="4" name="Footer Placeholder 3">
            <a:extLst>
              <a:ext uri="{FF2B5EF4-FFF2-40B4-BE49-F238E27FC236}">
                <a16:creationId xmlns:a16="http://schemas.microsoft.com/office/drawing/2014/main" id="{09144403-BE63-7B42-A1D1-18DDAF6F9B9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9F99F1-5C66-A649-85E5-06BD35FA3088}"/>
              </a:ext>
            </a:extLst>
          </p:cNvPr>
          <p:cNvSpPr>
            <a:spLocks noGrp="1"/>
          </p:cNvSpPr>
          <p:nvPr>
            <p:ph type="sldNum" sz="quarter" idx="12"/>
          </p:nvPr>
        </p:nvSpPr>
        <p:spPr/>
        <p:txBody>
          <a:bodyPr/>
          <a:lstStyle/>
          <a:p>
            <a:fld id="{BBF94379-36F8-5C44-8D19-058CB846FBBE}" type="slidenum">
              <a:rPr lang="en-US" smtClean="0"/>
              <a:t>48</a:t>
            </a:fld>
            <a:endParaRPr lang="en-US"/>
          </a:p>
        </p:txBody>
      </p:sp>
      <p:pic>
        <p:nvPicPr>
          <p:cNvPr id="13" name="Content Placeholder 11">
            <a:extLst>
              <a:ext uri="{FF2B5EF4-FFF2-40B4-BE49-F238E27FC236}">
                <a16:creationId xmlns:a16="http://schemas.microsoft.com/office/drawing/2014/main" id="{968C582E-A9D0-794F-94FF-661933E4A1C1}"/>
              </a:ext>
            </a:extLst>
          </p:cNvPr>
          <p:cNvPicPr>
            <a:picLocks noChangeAspect="1"/>
          </p:cNvPicPr>
          <p:nvPr/>
        </p:nvPicPr>
        <p:blipFill>
          <a:blip r:embed="rId2"/>
          <a:stretch>
            <a:fillRect/>
          </a:stretch>
        </p:blipFill>
        <p:spPr>
          <a:xfrm>
            <a:off x="475343" y="1277257"/>
            <a:ext cx="1513114" cy="2281195"/>
          </a:xfrm>
          <a:prstGeom prst="rect">
            <a:avLst/>
          </a:prstGeom>
          <a:ln w="12700">
            <a:solidFill>
              <a:schemeClr val="bg1">
                <a:lumMod val="50000"/>
              </a:schemeClr>
            </a:solidFill>
          </a:ln>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67FD2B08-C6E5-A646-9D94-EC1EF3997B4E}"/>
              </a:ext>
            </a:extLst>
          </p:cNvPr>
          <p:cNvSpPr txBox="1"/>
          <p:nvPr/>
        </p:nvSpPr>
        <p:spPr>
          <a:xfrm>
            <a:off x="319313" y="3679372"/>
            <a:ext cx="1981201" cy="1107996"/>
          </a:xfrm>
          <a:prstGeom prst="rect">
            <a:avLst/>
          </a:prstGeom>
          <a:noFill/>
        </p:spPr>
        <p:txBody>
          <a:bodyPr wrap="square" rtlCol="0">
            <a:spAutoFit/>
          </a:bodyPr>
          <a:lstStyle/>
          <a:p>
            <a:pPr algn="l"/>
            <a:r>
              <a:rPr lang="en-US" sz="2400" dirty="0" err="1">
                <a:latin typeface="Times New Roman" panose="02020603050405020304" pitchFamily="18" charset="0"/>
                <a:cs typeface="Times New Roman" panose="02020603050405020304" pitchFamily="18" charset="0"/>
              </a:rPr>
              <a:t>Coherentist</a:t>
            </a:r>
            <a:r>
              <a:rPr lang="en-US" sz="2400" dirty="0">
                <a:latin typeface="Times New Roman" panose="02020603050405020304" pitchFamily="18" charset="0"/>
                <a:cs typeface="Times New Roman" panose="02020603050405020304" pitchFamily="18" charset="0"/>
              </a:rPr>
              <a:t> epistemology</a:t>
            </a:r>
            <a:r>
              <a:rPr lang="en-US" dirty="0">
                <a:latin typeface="Times New Roman" panose="02020603050405020304" pitchFamily="18" charset="0"/>
                <a:cs typeface="Times New Roman" panose="02020603050405020304" pitchFamily="18" charset="0"/>
              </a:rPr>
              <a:t> is proudly circular.</a:t>
            </a:r>
          </a:p>
        </p:txBody>
      </p:sp>
      <p:pic>
        <p:nvPicPr>
          <p:cNvPr id="16" name="Picture 15">
            <a:extLst>
              <a:ext uri="{FF2B5EF4-FFF2-40B4-BE49-F238E27FC236}">
                <a16:creationId xmlns:a16="http://schemas.microsoft.com/office/drawing/2014/main" id="{7114A3AE-7E80-4745-8C32-21C436E17987}"/>
              </a:ext>
            </a:extLst>
          </p:cNvPr>
          <p:cNvPicPr>
            <a:picLocks noChangeAspect="1"/>
          </p:cNvPicPr>
          <p:nvPr/>
        </p:nvPicPr>
        <p:blipFill>
          <a:blip r:embed="rId3"/>
          <a:stretch>
            <a:fillRect/>
          </a:stretch>
        </p:blipFill>
        <p:spPr>
          <a:xfrm>
            <a:off x="6540500" y="1339850"/>
            <a:ext cx="2166399" cy="1621064"/>
          </a:xfrm>
          <a:prstGeom prst="rect">
            <a:avLst/>
          </a:prstGeom>
        </p:spPr>
      </p:pic>
      <p:grpSp>
        <p:nvGrpSpPr>
          <p:cNvPr id="49" name="Group 48">
            <a:extLst>
              <a:ext uri="{FF2B5EF4-FFF2-40B4-BE49-F238E27FC236}">
                <a16:creationId xmlns:a16="http://schemas.microsoft.com/office/drawing/2014/main" id="{54D7E2A3-BF40-D14B-AFDB-0533CF14EAA8}"/>
              </a:ext>
            </a:extLst>
          </p:cNvPr>
          <p:cNvGrpSpPr/>
          <p:nvPr/>
        </p:nvGrpSpPr>
        <p:grpSpPr>
          <a:xfrm>
            <a:off x="2569031" y="1349829"/>
            <a:ext cx="3336170" cy="2493403"/>
            <a:chOff x="2692400" y="1349829"/>
            <a:chExt cx="3336170" cy="2493403"/>
          </a:xfrm>
        </p:grpSpPr>
        <p:sp>
          <p:nvSpPr>
            <p:cNvPr id="18" name="TextBox 17">
              <a:extLst>
                <a:ext uri="{FF2B5EF4-FFF2-40B4-BE49-F238E27FC236}">
                  <a16:creationId xmlns:a16="http://schemas.microsoft.com/office/drawing/2014/main" id="{3DFAE735-B6E9-7940-8137-78A011B45DFD}"/>
                </a:ext>
              </a:extLst>
            </p:cNvPr>
            <p:cNvSpPr txBox="1"/>
            <p:nvPr/>
          </p:nvSpPr>
          <p:spPr>
            <a:xfrm>
              <a:off x="2830286" y="2402114"/>
              <a:ext cx="3155031" cy="584775"/>
            </a:xfrm>
            <a:prstGeom prst="rect">
              <a:avLst/>
            </a:prstGeom>
            <a:noFill/>
          </p:spPr>
          <p:txBody>
            <a:bodyPr wrap="none" rtlCol="0">
              <a:spAutoFit/>
            </a:bodyPr>
            <a:lstStyle/>
            <a:p>
              <a:pPr algn="l"/>
              <a:r>
                <a:rPr lang="en-US" sz="3200" dirty="0">
                  <a:latin typeface="Times New Roman" panose="02020603050405020304" pitchFamily="18" charset="0"/>
                  <a:cs typeface="Times New Roman" panose="02020603050405020304" pitchFamily="18" charset="0"/>
                </a:rPr>
                <a:t>(1/</a:t>
              </a:r>
              <a:r>
                <a:rPr lang="en-US" sz="3200" i="1" dirty="0">
                  <a:latin typeface="Times New Roman" panose="02020603050405020304" pitchFamily="18" charset="0"/>
                  <a:cs typeface="Times New Roman" panose="02020603050405020304" pitchFamily="18" charset="0"/>
                </a:rPr>
                <a:t>c</a:t>
              </a:r>
              <a:r>
                <a:rPr lang="en-US" sz="3200" dirty="0">
                  <a:latin typeface="Times New Roman" panose="02020603050405020304" pitchFamily="18" charset="0"/>
                  <a:cs typeface="Times New Roman" panose="02020603050405020304" pitchFamily="18" charset="0"/>
                </a:rPr>
                <a:t>)∂</a:t>
              </a:r>
              <a:r>
                <a:rPr lang="en-US" sz="3200" b="1" dirty="0">
                  <a:latin typeface="Times New Roman" panose="02020603050405020304" pitchFamily="18" charset="0"/>
                  <a:cs typeface="Times New Roman" panose="02020603050405020304" pitchFamily="18" charset="0"/>
                </a:rPr>
                <a:t>E</a:t>
              </a:r>
              <a:r>
                <a:rPr lang="en-US" sz="3200" dirty="0">
                  <a:latin typeface="Times New Roman" panose="02020603050405020304" pitchFamily="18" charset="0"/>
                  <a:cs typeface="Times New Roman" panose="02020603050405020304" pitchFamily="18" charset="0"/>
                </a:rPr>
                <a:t>/∂</a:t>
              </a:r>
              <a:r>
                <a:rPr lang="en-US" sz="3200" i="1" dirty="0">
                  <a:latin typeface="Times New Roman" panose="02020603050405020304" pitchFamily="18" charset="0"/>
                  <a:cs typeface="Times New Roman" panose="02020603050405020304" pitchFamily="18" charset="0"/>
                </a:rPr>
                <a:t>t </a:t>
              </a:r>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a:t>
              </a:r>
              <a:r>
                <a:rPr lang="en-US" sz="3200" dirty="0" err="1">
                  <a:cs typeface="Times New Roman" panose="02020603050405020304" pitchFamily="18" charset="0"/>
                </a:rPr>
                <a:t>x</a:t>
              </a:r>
              <a:r>
                <a:rPr lang="en-US" sz="3200" b="1" dirty="0" err="1">
                  <a:latin typeface="Times New Roman" panose="02020603050405020304" pitchFamily="18" charset="0"/>
                  <a:cs typeface="Times New Roman" panose="02020603050405020304" pitchFamily="18" charset="0"/>
                </a:rPr>
                <a:t>H</a:t>
              </a:r>
              <a:endParaRPr lang="en-US" sz="3200"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D71EDD87-93A3-1C44-88C4-863BDA6E9435}"/>
                </a:ext>
              </a:extLst>
            </p:cNvPr>
            <p:cNvSpPr txBox="1"/>
            <p:nvPr/>
          </p:nvSpPr>
          <p:spPr>
            <a:xfrm>
              <a:off x="2692400" y="3258457"/>
              <a:ext cx="3336170" cy="584775"/>
            </a:xfrm>
            <a:prstGeom prst="rect">
              <a:avLst/>
            </a:prstGeom>
            <a:noFill/>
          </p:spPr>
          <p:txBody>
            <a:bodyPr wrap="none" rtlCol="0">
              <a:spAutoFit/>
            </a:bodyPr>
            <a:lstStyle/>
            <a:p>
              <a:pPr algn="l"/>
              <a:r>
                <a:rPr lang="en-US" sz="3200" dirty="0">
                  <a:latin typeface="Times New Roman" panose="02020603050405020304" pitchFamily="18" charset="0"/>
                  <a:cs typeface="Times New Roman" panose="02020603050405020304" pitchFamily="18" charset="0"/>
                </a:rPr>
                <a:t>-(1/</a:t>
              </a:r>
              <a:r>
                <a:rPr lang="en-US" sz="3200" i="1" dirty="0">
                  <a:latin typeface="Times New Roman" panose="02020603050405020304" pitchFamily="18" charset="0"/>
                  <a:cs typeface="Times New Roman" panose="02020603050405020304" pitchFamily="18" charset="0"/>
                </a:rPr>
                <a:t>c</a:t>
              </a:r>
              <a:r>
                <a:rPr lang="en-US" sz="3200" dirty="0">
                  <a:latin typeface="Times New Roman" panose="02020603050405020304" pitchFamily="18" charset="0"/>
                  <a:cs typeface="Times New Roman" panose="02020603050405020304" pitchFamily="18" charset="0"/>
                </a:rPr>
                <a:t>)∂</a:t>
              </a:r>
              <a:r>
                <a:rPr lang="en-US" sz="3200" b="1" dirty="0">
                  <a:latin typeface="Times New Roman" panose="02020603050405020304" pitchFamily="18" charset="0"/>
                  <a:cs typeface="Times New Roman" panose="02020603050405020304" pitchFamily="18" charset="0"/>
                </a:rPr>
                <a:t>H</a:t>
              </a:r>
              <a:r>
                <a:rPr lang="en-US" sz="3200" dirty="0">
                  <a:latin typeface="Times New Roman" panose="02020603050405020304" pitchFamily="18" charset="0"/>
                  <a:cs typeface="Times New Roman" panose="02020603050405020304" pitchFamily="18" charset="0"/>
                </a:rPr>
                <a:t>/∂</a:t>
              </a:r>
              <a:r>
                <a:rPr lang="en-US" sz="3200" i="1" dirty="0">
                  <a:latin typeface="Times New Roman" panose="02020603050405020304" pitchFamily="18" charset="0"/>
                  <a:cs typeface="Times New Roman" panose="02020603050405020304" pitchFamily="18" charset="0"/>
                </a:rPr>
                <a:t>t </a:t>
              </a:r>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a:t>
              </a:r>
              <a:r>
                <a:rPr lang="en-US" sz="3200" dirty="0" err="1">
                  <a:cs typeface="Times New Roman" panose="02020603050405020304" pitchFamily="18" charset="0"/>
                </a:rPr>
                <a:t>x</a:t>
              </a:r>
              <a:r>
                <a:rPr lang="en-US" sz="3200" b="1" dirty="0" err="1">
                  <a:latin typeface="Times New Roman" panose="02020603050405020304" pitchFamily="18" charset="0"/>
                  <a:cs typeface="Times New Roman" panose="02020603050405020304" pitchFamily="18" charset="0"/>
                </a:rPr>
                <a:t>E</a:t>
              </a:r>
              <a:endParaRPr lang="en-US" sz="32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72271464-1977-DD47-AB2E-ECF5C3648C12}"/>
                </a:ext>
              </a:extLst>
            </p:cNvPr>
            <p:cNvSpPr txBox="1"/>
            <p:nvPr/>
          </p:nvSpPr>
          <p:spPr>
            <a:xfrm>
              <a:off x="3795486" y="1349829"/>
              <a:ext cx="2101922"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Maxwell’s equations</a:t>
              </a:r>
            </a:p>
          </p:txBody>
        </p:sp>
      </p:grpSp>
      <p:pic>
        <p:nvPicPr>
          <p:cNvPr id="19" name="Content Placeholder 6">
            <a:extLst>
              <a:ext uri="{FF2B5EF4-FFF2-40B4-BE49-F238E27FC236}">
                <a16:creationId xmlns:a16="http://schemas.microsoft.com/office/drawing/2014/main" id="{F022CA7B-31E1-B548-8140-59A184731B64}"/>
              </a:ext>
            </a:extLst>
          </p:cNvPr>
          <p:cNvPicPr>
            <a:picLocks noChangeAspect="1"/>
          </p:cNvPicPr>
          <p:nvPr/>
        </p:nvPicPr>
        <p:blipFill>
          <a:blip r:embed="rId4"/>
          <a:stretch>
            <a:fillRect/>
          </a:stretch>
        </p:blipFill>
        <p:spPr>
          <a:xfrm>
            <a:off x="517027" y="2975428"/>
            <a:ext cx="317456" cy="335830"/>
          </a:xfrm>
          <a:prstGeom prst="rect">
            <a:avLst/>
          </a:prstGeom>
        </p:spPr>
      </p:pic>
      <p:pic>
        <p:nvPicPr>
          <p:cNvPr id="46" name="Content Placeholder 6">
            <a:extLst>
              <a:ext uri="{FF2B5EF4-FFF2-40B4-BE49-F238E27FC236}">
                <a16:creationId xmlns:a16="http://schemas.microsoft.com/office/drawing/2014/main" id="{E2CA5260-6BE7-B642-98BC-6EB32A28562B}"/>
              </a:ext>
            </a:extLst>
          </p:cNvPr>
          <p:cNvPicPr>
            <a:picLocks noChangeAspect="1"/>
          </p:cNvPicPr>
          <p:nvPr/>
        </p:nvPicPr>
        <p:blipFill>
          <a:blip r:embed="rId4"/>
          <a:stretch>
            <a:fillRect/>
          </a:stretch>
        </p:blipFill>
        <p:spPr>
          <a:xfrm>
            <a:off x="892629" y="2975428"/>
            <a:ext cx="317456" cy="335830"/>
          </a:xfrm>
          <a:prstGeom prst="rect">
            <a:avLst/>
          </a:prstGeom>
        </p:spPr>
      </p:pic>
      <p:pic>
        <p:nvPicPr>
          <p:cNvPr id="47" name="Content Placeholder 6">
            <a:extLst>
              <a:ext uri="{FF2B5EF4-FFF2-40B4-BE49-F238E27FC236}">
                <a16:creationId xmlns:a16="http://schemas.microsoft.com/office/drawing/2014/main" id="{FFE9FCC5-CD39-2741-8E8B-61FD5C2D166E}"/>
              </a:ext>
            </a:extLst>
          </p:cNvPr>
          <p:cNvPicPr>
            <a:picLocks noChangeAspect="1"/>
          </p:cNvPicPr>
          <p:nvPr/>
        </p:nvPicPr>
        <p:blipFill>
          <a:blip r:embed="rId4"/>
          <a:stretch>
            <a:fillRect/>
          </a:stretch>
        </p:blipFill>
        <p:spPr>
          <a:xfrm>
            <a:off x="1273629" y="2975428"/>
            <a:ext cx="317456" cy="335830"/>
          </a:xfrm>
          <a:prstGeom prst="rect">
            <a:avLst/>
          </a:prstGeom>
        </p:spPr>
      </p:pic>
      <p:pic>
        <p:nvPicPr>
          <p:cNvPr id="48" name="Content Placeholder 6">
            <a:extLst>
              <a:ext uri="{FF2B5EF4-FFF2-40B4-BE49-F238E27FC236}">
                <a16:creationId xmlns:a16="http://schemas.microsoft.com/office/drawing/2014/main" id="{5CA414A7-E17F-7F4E-83E7-9CC9D82CFDDA}"/>
              </a:ext>
            </a:extLst>
          </p:cNvPr>
          <p:cNvPicPr>
            <a:picLocks noChangeAspect="1"/>
          </p:cNvPicPr>
          <p:nvPr/>
        </p:nvPicPr>
        <p:blipFill>
          <a:blip r:embed="rId4"/>
          <a:stretch>
            <a:fillRect/>
          </a:stretch>
        </p:blipFill>
        <p:spPr>
          <a:xfrm>
            <a:off x="1654629" y="2975428"/>
            <a:ext cx="317456" cy="335830"/>
          </a:xfrm>
          <a:prstGeom prst="rect">
            <a:avLst/>
          </a:prstGeom>
        </p:spPr>
      </p:pic>
      <p:sp>
        <p:nvSpPr>
          <p:cNvPr id="53" name="Content Placeholder 52">
            <a:extLst>
              <a:ext uri="{FF2B5EF4-FFF2-40B4-BE49-F238E27FC236}">
                <a16:creationId xmlns:a16="http://schemas.microsoft.com/office/drawing/2014/main" id="{5AD06435-41DE-BE4C-8070-3DAFE8927F69}"/>
              </a:ext>
            </a:extLst>
          </p:cNvPr>
          <p:cNvSpPr>
            <a:spLocks noGrp="1"/>
          </p:cNvSpPr>
          <p:nvPr>
            <p:ph idx="1"/>
          </p:nvPr>
        </p:nvSpPr>
        <p:spPr/>
        <p:txBody>
          <a:bodyPr>
            <a:normAutofit fontScale="85000" lnSpcReduction="20000"/>
          </a:bodyPr>
          <a:lstStyle/>
          <a:p>
            <a:endParaRPr lang="en-US"/>
          </a:p>
        </p:txBody>
      </p:sp>
    </p:spTree>
    <p:extLst>
      <p:ext uri="{BB962C8B-B14F-4D97-AF65-F5344CB8AC3E}">
        <p14:creationId xmlns:p14="http://schemas.microsoft.com/office/powerpoint/2010/main" val="208321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20">
            <a:extLst>
              <a:ext uri="{FF2B5EF4-FFF2-40B4-BE49-F238E27FC236}">
                <a16:creationId xmlns:a16="http://schemas.microsoft.com/office/drawing/2014/main" id="{CC4B4FCF-9405-7247-BF43-313D5ED29FC8}"/>
              </a:ext>
            </a:extLst>
          </p:cNvPr>
          <p:cNvSpPr/>
          <p:nvPr/>
        </p:nvSpPr>
        <p:spPr>
          <a:xfrm>
            <a:off x="130629" y="1393371"/>
            <a:ext cx="1690914" cy="820058"/>
          </a:xfrm>
          <a:custGeom>
            <a:avLst/>
            <a:gdLst>
              <a:gd name="connsiteX0" fmla="*/ 50800 w 1690914"/>
              <a:gd name="connsiteY0" fmla="*/ 0 h 820058"/>
              <a:gd name="connsiteX1" fmla="*/ 1690914 w 1690914"/>
              <a:gd name="connsiteY1" fmla="*/ 43543 h 820058"/>
              <a:gd name="connsiteX2" fmla="*/ 1661885 w 1690914"/>
              <a:gd name="connsiteY2" fmla="*/ 820058 h 820058"/>
              <a:gd name="connsiteX3" fmla="*/ 0 w 1690914"/>
              <a:gd name="connsiteY3" fmla="*/ 740229 h 820058"/>
              <a:gd name="connsiteX4" fmla="*/ 50800 w 1690914"/>
              <a:gd name="connsiteY4" fmla="*/ 0 h 820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0914" h="820058">
                <a:moveTo>
                  <a:pt x="50800" y="0"/>
                </a:moveTo>
                <a:lnTo>
                  <a:pt x="1690914" y="43543"/>
                </a:lnTo>
                <a:lnTo>
                  <a:pt x="1661885" y="820058"/>
                </a:lnTo>
                <a:lnTo>
                  <a:pt x="0" y="740229"/>
                </a:lnTo>
                <a:lnTo>
                  <a:pt x="50800"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a:extLst>
              <a:ext uri="{FF2B5EF4-FFF2-40B4-BE49-F238E27FC236}">
                <a16:creationId xmlns:a16="http://schemas.microsoft.com/office/drawing/2014/main" id="{11C5AB7F-5150-614D-AC04-E66BE91B876C}"/>
              </a:ext>
            </a:extLst>
          </p:cNvPr>
          <p:cNvSpPr/>
          <p:nvPr/>
        </p:nvSpPr>
        <p:spPr>
          <a:xfrm>
            <a:off x="123371" y="3886199"/>
            <a:ext cx="1814285" cy="1890487"/>
          </a:xfrm>
          <a:custGeom>
            <a:avLst/>
            <a:gdLst>
              <a:gd name="connsiteX0" fmla="*/ 50800 w 1690914"/>
              <a:gd name="connsiteY0" fmla="*/ 0 h 820058"/>
              <a:gd name="connsiteX1" fmla="*/ 1690914 w 1690914"/>
              <a:gd name="connsiteY1" fmla="*/ 43543 h 820058"/>
              <a:gd name="connsiteX2" fmla="*/ 1661885 w 1690914"/>
              <a:gd name="connsiteY2" fmla="*/ 820058 h 820058"/>
              <a:gd name="connsiteX3" fmla="*/ 0 w 1690914"/>
              <a:gd name="connsiteY3" fmla="*/ 740229 h 820058"/>
              <a:gd name="connsiteX4" fmla="*/ 50800 w 1690914"/>
              <a:gd name="connsiteY4" fmla="*/ 0 h 820058"/>
              <a:gd name="connsiteX0" fmla="*/ 57845 w 1697959"/>
              <a:gd name="connsiteY0" fmla="*/ 0 h 820058"/>
              <a:gd name="connsiteX1" fmla="*/ 1697959 w 1697959"/>
              <a:gd name="connsiteY1" fmla="*/ 43543 h 820058"/>
              <a:gd name="connsiteX2" fmla="*/ 1668930 w 1697959"/>
              <a:gd name="connsiteY2" fmla="*/ 820058 h 820058"/>
              <a:gd name="connsiteX3" fmla="*/ 0 w 1697959"/>
              <a:gd name="connsiteY3" fmla="*/ 818929 h 820058"/>
              <a:gd name="connsiteX4" fmla="*/ 57845 w 1697959"/>
              <a:gd name="connsiteY4" fmla="*/ 0 h 820058"/>
              <a:gd name="connsiteX0" fmla="*/ 57845 w 1719095"/>
              <a:gd name="connsiteY0" fmla="*/ 0 h 820058"/>
              <a:gd name="connsiteX1" fmla="*/ 1719095 w 1719095"/>
              <a:gd name="connsiteY1" fmla="*/ 8915 h 820058"/>
              <a:gd name="connsiteX2" fmla="*/ 1668930 w 1719095"/>
              <a:gd name="connsiteY2" fmla="*/ 820058 h 820058"/>
              <a:gd name="connsiteX3" fmla="*/ 0 w 1719095"/>
              <a:gd name="connsiteY3" fmla="*/ 818929 h 820058"/>
              <a:gd name="connsiteX4" fmla="*/ 57845 w 1719095"/>
              <a:gd name="connsiteY4" fmla="*/ 0 h 820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9095" h="820058">
                <a:moveTo>
                  <a:pt x="57845" y="0"/>
                </a:moveTo>
                <a:lnTo>
                  <a:pt x="1719095" y="8915"/>
                </a:lnTo>
                <a:lnTo>
                  <a:pt x="1668930" y="820058"/>
                </a:lnTo>
                <a:lnTo>
                  <a:pt x="0" y="818929"/>
                </a:lnTo>
                <a:lnTo>
                  <a:pt x="57845"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24">
            <a:extLst>
              <a:ext uri="{FF2B5EF4-FFF2-40B4-BE49-F238E27FC236}">
                <a16:creationId xmlns:a16="http://schemas.microsoft.com/office/drawing/2014/main" id="{6318132F-4AD4-A34F-9D34-12CE1AD49719}"/>
              </a:ext>
            </a:extLst>
          </p:cNvPr>
          <p:cNvSpPr/>
          <p:nvPr/>
        </p:nvSpPr>
        <p:spPr>
          <a:xfrm flipH="1">
            <a:off x="148768" y="2358572"/>
            <a:ext cx="1767117" cy="1299029"/>
          </a:xfrm>
          <a:custGeom>
            <a:avLst/>
            <a:gdLst>
              <a:gd name="connsiteX0" fmla="*/ 50800 w 1690914"/>
              <a:gd name="connsiteY0" fmla="*/ 0 h 820058"/>
              <a:gd name="connsiteX1" fmla="*/ 1690914 w 1690914"/>
              <a:gd name="connsiteY1" fmla="*/ 43543 h 820058"/>
              <a:gd name="connsiteX2" fmla="*/ 1661885 w 1690914"/>
              <a:gd name="connsiteY2" fmla="*/ 820058 h 820058"/>
              <a:gd name="connsiteX3" fmla="*/ 0 w 1690914"/>
              <a:gd name="connsiteY3" fmla="*/ 740229 h 820058"/>
              <a:gd name="connsiteX4" fmla="*/ 50800 w 1690914"/>
              <a:gd name="connsiteY4" fmla="*/ 0 h 820058"/>
              <a:gd name="connsiteX0" fmla="*/ 50800 w 1690914"/>
              <a:gd name="connsiteY0" fmla="*/ 0 h 856344"/>
              <a:gd name="connsiteX1" fmla="*/ 1690914 w 1690914"/>
              <a:gd name="connsiteY1" fmla="*/ 43543 h 856344"/>
              <a:gd name="connsiteX2" fmla="*/ 1661885 w 1690914"/>
              <a:gd name="connsiteY2" fmla="*/ 820058 h 856344"/>
              <a:gd name="connsiteX3" fmla="*/ 0 w 1690914"/>
              <a:gd name="connsiteY3" fmla="*/ 856344 h 856344"/>
              <a:gd name="connsiteX4" fmla="*/ 50800 w 1690914"/>
              <a:gd name="connsiteY4" fmla="*/ 0 h 856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0914" h="856344">
                <a:moveTo>
                  <a:pt x="50800" y="0"/>
                </a:moveTo>
                <a:lnTo>
                  <a:pt x="1690914" y="43543"/>
                </a:lnTo>
                <a:lnTo>
                  <a:pt x="1661885" y="820058"/>
                </a:lnTo>
                <a:lnTo>
                  <a:pt x="0" y="856344"/>
                </a:lnTo>
                <a:lnTo>
                  <a:pt x="50800"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CE9120-2A13-FD4E-8D8A-0C39BB97CDF7}"/>
              </a:ext>
            </a:extLst>
          </p:cNvPr>
          <p:cNvSpPr>
            <a:spLocks noGrp="1"/>
          </p:cNvSpPr>
          <p:nvPr>
            <p:ph type="title"/>
          </p:nvPr>
        </p:nvSpPr>
        <p:spPr>
          <a:xfrm>
            <a:off x="533400" y="304800"/>
            <a:ext cx="7886700" cy="732154"/>
          </a:xfrm>
        </p:spPr>
        <p:txBody>
          <a:bodyPr/>
          <a:lstStyle/>
          <a:p>
            <a:r>
              <a:rPr lang="en-US" dirty="0"/>
              <a:t>Problems??</a:t>
            </a:r>
          </a:p>
        </p:txBody>
      </p:sp>
      <p:sp>
        <p:nvSpPr>
          <p:cNvPr id="3" name="Content Placeholder 2">
            <a:extLst>
              <a:ext uri="{FF2B5EF4-FFF2-40B4-BE49-F238E27FC236}">
                <a16:creationId xmlns:a16="http://schemas.microsoft.com/office/drawing/2014/main" id="{4ADDF1A5-FCAA-DE44-8FD8-0D8979B944E4}"/>
              </a:ext>
            </a:extLst>
          </p:cNvPr>
          <p:cNvSpPr>
            <a:spLocks noGrp="1"/>
          </p:cNvSpPr>
          <p:nvPr>
            <p:ph idx="1"/>
          </p:nvPr>
        </p:nvSpPr>
        <p:spPr/>
        <p:txBody>
          <a:bodyPr>
            <a:normAutofit fontScale="85000" lnSpcReduction="20000"/>
          </a:bodyPr>
          <a:lstStyle/>
          <a:p>
            <a:endParaRPr lang="en-US"/>
          </a:p>
        </p:txBody>
      </p:sp>
      <p:sp>
        <p:nvSpPr>
          <p:cNvPr id="4" name="Footer Placeholder 3">
            <a:extLst>
              <a:ext uri="{FF2B5EF4-FFF2-40B4-BE49-F238E27FC236}">
                <a16:creationId xmlns:a16="http://schemas.microsoft.com/office/drawing/2014/main" id="{483E5C99-8DED-3145-A205-FAB923D568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3263B7-7608-484E-9546-2C05A53F9C36}"/>
              </a:ext>
            </a:extLst>
          </p:cNvPr>
          <p:cNvSpPr>
            <a:spLocks noGrp="1"/>
          </p:cNvSpPr>
          <p:nvPr>
            <p:ph type="sldNum" sz="quarter" idx="12"/>
          </p:nvPr>
        </p:nvSpPr>
        <p:spPr/>
        <p:txBody>
          <a:bodyPr/>
          <a:lstStyle/>
          <a:p>
            <a:fld id="{BBF94379-36F8-5C44-8D19-058CB846FBBE}" type="slidenum">
              <a:rPr lang="en-US" smtClean="0"/>
              <a:t>49</a:t>
            </a:fld>
            <a:endParaRPr lang="en-US"/>
          </a:p>
        </p:txBody>
      </p:sp>
      <p:sp>
        <p:nvSpPr>
          <p:cNvPr id="9" name="TextBox 8">
            <a:extLst>
              <a:ext uri="{FF2B5EF4-FFF2-40B4-BE49-F238E27FC236}">
                <a16:creationId xmlns:a16="http://schemas.microsoft.com/office/drawing/2014/main" id="{B6F00449-26BE-D44D-9249-88BA2A927BBA}"/>
              </a:ext>
            </a:extLst>
          </p:cNvPr>
          <p:cNvSpPr txBox="1"/>
          <p:nvPr/>
        </p:nvSpPr>
        <p:spPr>
          <a:xfrm>
            <a:off x="283029" y="1502228"/>
            <a:ext cx="1480457" cy="646331"/>
          </a:xfrm>
          <a:prstGeom prst="rect">
            <a:avLst/>
          </a:prstGeom>
          <a:noFill/>
        </p:spPr>
        <p:txBody>
          <a:bodyPr wrap="square" rtlCol="0">
            <a:spAutoFit/>
          </a:bodyPr>
          <a:lstStyle/>
          <a:p>
            <a:pPr algn="l"/>
            <a:r>
              <a:rPr lang="en-US" i="1" dirty="0">
                <a:latin typeface="Times New Roman" panose="02020603050405020304" pitchFamily="18" charset="0"/>
                <a:cs typeface="Times New Roman" panose="02020603050405020304" pitchFamily="18" charset="0"/>
              </a:rPr>
              <a:t>Circularities lead to…</a:t>
            </a:r>
          </a:p>
        </p:txBody>
      </p:sp>
      <p:sp>
        <p:nvSpPr>
          <p:cNvPr id="12" name="TextBox 11">
            <a:extLst>
              <a:ext uri="{FF2B5EF4-FFF2-40B4-BE49-F238E27FC236}">
                <a16:creationId xmlns:a16="http://schemas.microsoft.com/office/drawing/2014/main" id="{160B03CE-A734-F44D-A085-959028CF0D22}"/>
              </a:ext>
            </a:extLst>
          </p:cNvPr>
          <p:cNvSpPr txBox="1"/>
          <p:nvPr/>
        </p:nvSpPr>
        <p:spPr>
          <a:xfrm>
            <a:off x="101600" y="2656113"/>
            <a:ext cx="1832553" cy="800219"/>
          </a:xfrm>
          <a:prstGeom prst="rect">
            <a:avLst/>
          </a:prstGeom>
          <a:noFill/>
        </p:spPr>
        <p:txBody>
          <a:bodyPr wrap="none" rtlCol="0">
            <a:spAutoFit/>
          </a:bodyPr>
          <a:lstStyle/>
          <a:p>
            <a:pPr algn="ctr"/>
            <a:r>
              <a:rPr lang="en-US" i="1" dirty="0">
                <a:latin typeface="Times New Roman" panose="02020603050405020304" pitchFamily="18" charset="0"/>
                <a:cs typeface="Times New Roman" panose="02020603050405020304" pitchFamily="18" charset="0"/>
              </a:rPr>
              <a:t> …Contradictions</a:t>
            </a:r>
          </a:p>
          <a:p>
            <a:pPr algn="ctr"/>
            <a:r>
              <a:rPr lang="en-US" sz="2800" i="1" dirty="0">
                <a:latin typeface="Times New Roman" panose="02020603050405020304" pitchFamily="18" charset="0"/>
                <a:cs typeface="Times New Roman" panose="02020603050405020304" pitchFamily="18" charset="0"/>
              </a:rPr>
              <a:t>x ≠ x</a:t>
            </a:r>
          </a:p>
        </p:txBody>
      </p:sp>
      <p:sp>
        <p:nvSpPr>
          <p:cNvPr id="13" name="TextBox 12">
            <a:extLst>
              <a:ext uri="{FF2B5EF4-FFF2-40B4-BE49-F238E27FC236}">
                <a16:creationId xmlns:a16="http://schemas.microsoft.com/office/drawing/2014/main" id="{86C49648-BBA8-4D40-ADC5-FF58619D027B}"/>
              </a:ext>
            </a:extLst>
          </p:cNvPr>
          <p:cNvSpPr txBox="1"/>
          <p:nvPr/>
        </p:nvSpPr>
        <p:spPr>
          <a:xfrm>
            <a:off x="203199" y="4129315"/>
            <a:ext cx="1723549" cy="1400383"/>
          </a:xfrm>
          <a:prstGeom prst="rect">
            <a:avLst/>
          </a:prstGeom>
          <a:noFill/>
        </p:spPr>
        <p:txBody>
          <a:bodyPr wrap="none" rtlCol="0">
            <a:spAutoFit/>
          </a:bodyPr>
          <a:lstStyle/>
          <a:p>
            <a:pPr algn="ctr"/>
            <a:r>
              <a:rPr lang="en-US" i="1" dirty="0">
                <a:latin typeface="Times New Roman" panose="02020603050405020304" pitchFamily="18" charset="0"/>
                <a:cs typeface="Times New Roman" panose="02020603050405020304" pitchFamily="18" charset="0"/>
              </a:rPr>
              <a:t>…Indeterminacy</a:t>
            </a:r>
          </a:p>
          <a:p>
            <a:pPr algn="ctr"/>
            <a:endParaRPr lang="en-US" sz="1100" i="1" dirty="0">
              <a:latin typeface="Times New Roman" panose="02020603050405020304" pitchFamily="18" charset="0"/>
              <a:cs typeface="Times New Roman" panose="02020603050405020304" pitchFamily="18" charset="0"/>
            </a:endParaRPr>
          </a:p>
          <a:p>
            <a:pPr algn="ctr"/>
            <a:r>
              <a:rPr lang="en-US" sz="2800" i="1" dirty="0">
                <a:latin typeface="Times New Roman" panose="02020603050405020304" pitchFamily="18" charset="0"/>
                <a:cs typeface="Times New Roman" panose="02020603050405020304" pitchFamily="18" charset="0"/>
              </a:rPr>
              <a:t>x = 2y</a:t>
            </a:r>
            <a:br>
              <a:rPr lang="en-US" sz="2800" i="1"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y = </a:t>
            </a:r>
            <a:r>
              <a:rPr lang="en-US" sz="2800" i="1" dirty="0">
                <a:latin typeface="Times New Roman" panose="02020603050405020304" pitchFamily="18" charset="0"/>
                <a:cs typeface="Times New Roman" panose="02020603050405020304" pitchFamily="18" charset="0"/>
              </a:rPr>
              <a:t>x/2</a:t>
            </a:r>
          </a:p>
        </p:txBody>
      </p:sp>
      <p:grpSp>
        <p:nvGrpSpPr>
          <p:cNvPr id="31" name="Group 30">
            <a:extLst>
              <a:ext uri="{FF2B5EF4-FFF2-40B4-BE49-F238E27FC236}">
                <a16:creationId xmlns:a16="http://schemas.microsoft.com/office/drawing/2014/main" id="{4191383D-646A-8741-9D9E-2F0B58105F45}"/>
              </a:ext>
            </a:extLst>
          </p:cNvPr>
          <p:cNvGrpSpPr/>
          <p:nvPr/>
        </p:nvGrpSpPr>
        <p:grpSpPr>
          <a:xfrm>
            <a:off x="2122715" y="1397000"/>
            <a:ext cx="1993901" cy="2238828"/>
            <a:chOff x="2122715" y="1397000"/>
            <a:chExt cx="1993901" cy="2238828"/>
          </a:xfrm>
        </p:grpSpPr>
        <p:sp>
          <p:nvSpPr>
            <p:cNvPr id="27" name="Freeform 26">
              <a:extLst>
                <a:ext uri="{FF2B5EF4-FFF2-40B4-BE49-F238E27FC236}">
                  <a16:creationId xmlns:a16="http://schemas.microsoft.com/office/drawing/2014/main" id="{1E7D6C7E-3CD4-1D40-9B6E-482FD18FF549}"/>
                </a:ext>
              </a:extLst>
            </p:cNvPr>
            <p:cNvSpPr/>
            <p:nvPr/>
          </p:nvSpPr>
          <p:spPr>
            <a:xfrm>
              <a:off x="2122715" y="2344057"/>
              <a:ext cx="1875971" cy="1291771"/>
            </a:xfrm>
            <a:custGeom>
              <a:avLst/>
              <a:gdLst>
                <a:gd name="connsiteX0" fmla="*/ 50800 w 1690914"/>
                <a:gd name="connsiteY0" fmla="*/ 0 h 820058"/>
                <a:gd name="connsiteX1" fmla="*/ 1690914 w 1690914"/>
                <a:gd name="connsiteY1" fmla="*/ 43543 h 820058"/>
                <a:gd name="connsiteX2" fmla="*/ 1661885 w 1690914"/>
                <a:gd name="connsiteY2" fmla="*/ 820058 h 820058"/>
                <a:gd name="connsiteX3" fmla="*/ 0 w 1690914"/>
                <a:gd name="connsiteY3" fmla="*/ 740229 h 820058"/>
                <a:gd name="connsiteX4" fmla="*/ 50800 w 1690914"/>
                <a:gd name="connsiteY4" fmla="*/ 0 h 820058"/>
                <a:gd name="connsiteX0" fmla="*/ 101600 w 1741714"/>
                <a:gd name="connsiteY0" fmla="*/ 0 h 820058"/>
                <a:gd name="connsiteX1" fmla="*/ 1741714 w 1741714"/>
                <a:gd name="connsiteY1" fmla="*/ 43543 h 820058"/>
                <a:gd name="connsiteX2" fmla="*/ 1712685 w 1741714"/>
                <a:gd name="connsiteY2" fmla="*/ 820058 h 820058"/>
                <a:gd name="connsiteX3" fmla="*/ 0 w 1741714"/>
                <a:gd name="connsiteY3" fmla="*/ 814780 h 820058"/>
                <a:gd name="connsiteX4" fmla="*/ 101600 w 1741714"/>
                <a:gd name="connsiteY4" fmla="*/ 0 h 820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714" h="820058">
                  <a:moveTo>
                    <a:pt x="101600" y="0"/>
                  </a:moveTo>
                  <a:lnTo>
                    <a:pt x="1741714" y="43543"/>
                  </a:lnTo>
                  <a:lnTo>
                    <a:pt x="1712685" y="820058"/>
                  </a:lnTo>
                  <a:lnTo>
                    <a:pt x="0" y="814780"/>
                  </a:lnTo>
                  <a:lnTo>
                    <a:pt x="101600" y="0"/>
                  </a:lnTo>
                  <a:close/>
                </a:path>
              </a:pathLst>
            </a:custGeom>
            <a:solidFill>
              <a:srgbClr val="FF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4CBAF86A-3C4B-BC45-8D35-23EAEE52E526}"/>
                </a:ext>
              </a:extLst>
            </p:cNvPr>
            <p:cNvSpPr/>
            <p:nvPr/>
          </p:nvSpPr>
          <p:spPr>
            <a:xfrm flipH="1">
              <a:off x="2155373" y="1397000"/>
              <a:ext cx="1879600" cy="820058"/>
            </a:xfrm>
            <a:custGeom>
              <a:avLst/>
              <a:gdLst>
                <a:gd name="connsiteX0" fmla="*/ 50800 w 1690914"/>
                <a:gd name="connsiteY0" fmla="*/ 0 h 820058"/>
                <a:gd name="connsiteX1" fmla="*/ 1690914 w 1690914"/>
                <a:gd name="connsiteY1" fmla="*/ 43543 h 820058"/>
                <a:gd name="connsiteX2" fmla="*/ 1661885 w 1690914"/>
                <a:gd name="connsiteY2" fmla="*/ 820058 h 820058"/>
                <a:gd name="connsiteX3" fmla="*/ 0 w 1690914"/>
                <a:gd name="connsiteY3" fmla="*/ 740229 h 820058"/>
                <a:gd name="connsiteX4" fmla="*/ 50800 w 1690914"/>
                <a:gd name="connsiteY4" fmla="*/ 0 h 820058"/>
                <a:gd name="connsiteX0" fmla="*/ 50800 w 1690914"/>
                <a:gd name="connsiteY0" fmla="*/ 0 h 820058"/>
                <a:gd name="connsiteX1" fmla="*/ 1690914 w 1690914"/>
                <a:gd name="connsiteY1" fmla="*/ 43543 h 820058"/>
                <a:gd name="connsiteX2" fmla="*/ 1661885 w 1690914"/>
                <a:gd name="connsiteY2" fmla="*/ 820058 h 820058"/>
                <a:gd name="connsiteX3" fmla="*/ 0 w 1690914"/>
                <a:gd name="connsiteY3" fmla="*/ 820057 h 820058"/>
                <a:gd name="connsiteX4" fmla="*/ 50800 w 1690914"/>
                <a:gd name="connsiteY4" fmla="*/ 0 h 820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0914" h="820058">
                  <a:moveTo>
                    <a:pt x="50800" y="0"/>
                  </a:moveTo>
                  <a:lnTo>
                    <a:pt x="1690914" y="43543"/>
                  </a:lnTo>
                  <a:lnTo>
                    <a:pt x="1661885" y="820058"/>
                  </a:lnTo>
                  <a:lnTo>
                    <a:pt x="0" y="820057"/>
                  </a:lnTo>
                  <a:lnTo>
                    <a:pt x="50800"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8B96920-17BB-394F-A430-392C743DCAA2}"/>
                </a:ext>
              </a:extLst>
            </p:cNvPr>
            <p:cNvSpPr txBox="1"/>
            <p:nvPr/>
          </p:nvSpPr>
          <p:spPr>
            <a:xfrm>
              <a:off x="2256973" y="1502228"/>
              <a:ext cx="1654628" cy="646331"/>
            </a:xfrm>
            <a:prstGeom prst="rect">
              <a:avLst/>
            </a:prstGeom>
            <a:noFill/>
          </p:spPr>
          <p:txBody>
            <a:bodyPr wrap="square" rtlCol="0">
              <a:spAutoFit/>
            </a:bodyPr>
            <a:lstStyle/>
            <a:p>
              <a:pPr algn="l"/>
              <a:r>
                <a:rPr lang="en-US" i="1" dirty="0">
                  <a:latin typeface="Times New Roman" panose="02020603050405020304" pitchFamily="18" charset="0"/>
                  <a:cs typeface="Times New Roman" panose="02020603050405020304" pitchFamily="18" charset="0"/>
                </a:rPr>
                <a:t>Universal rule of induction</a:t>
              </a:r>
            </a:p>
          </p:txBody>
        </p:sp>
        <p:sp>
          <p:nvSpPr>
            <p:cNvPr id="14" name="TextBox 13">
              <a:extLst>
                <a:ext uri="{FF2B5EF4-FFF2-40B4-BE49-F238E27FC236}">
                  <a16:creationId xmlns:a16="http://schemas.microsoft.com/office/drawing/2014/main" id="{89DDF13F-E9BC-6F4F-A713-B8A601492B6E}"/>
                </a:ext>
              </a:extLst>
            </p:cNvPr>
            <p:cNvSpPr txBox="1"/>
            <p:nvPr/>
          </p:nvSpPr>
          <p:spPr>
            <a:xfrm>
              <a:off x="2302330" y="2576285"/>
              <a:ext cx="1814286" cy="923330"/>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FAILURE</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Rule is inadmissible</a:t>
              </a:r>
            </a:p>
          </p:txBody>
        </p:sp>
      </p:grpSp>
      <p:grpSp>
        <p:nvGrpSpPr>
          <p:cNvPr id="33" name="Group 32">
            <a:extLst>
              <a:ext uri="{FF2B5EF4-FFF2-40B4-BE49-F238E27FC236}">
                <a16:creationId xmlns:a16="http://schemas.microsoft.com/office/drawing/2014/main" id="{9A06D197-2B7F-0246-B2EE-AF6611CB376C}"/>
              </a:ext>
            </a:extLst>
          </p:cNvPr>
          <p:cNvGrpSpPr/>
          <p:nvPr/>
        </p:nvGrpSpPr>
        <p:grpSpPr>
          <a:xfrm>
            <a:off x="2115457" y="3849914"/>
            <a:ext cx="1905002" cy="1955800"/>
            <a:chOff x="2115457" y="3849914"/>
            <a:chExt cx="1905002" cy="1955800"/>
          </a:xfrm>
        </p:grpSpPr>
        <p:sp>
          <p:nvSpPr>
            <p:cNvPr id="28" name="Freeform 27">
              <a:extLst>
                <a:ext uri="{FF2B5EF4-FFF2-40B4-BE49-F238E27FC236}">
                  <a16:creationId xmlns:a16="http://schemas.microsoft.com/office/drawing/2014/main" id="{D8F5A267-86C7-104D-B366-A94880EFBC70}"/>
                </a:ext>
              </a:extLst>
            </p:cNvPr>
            <p:cNvSpPr/>
            <p:nvPr/>
          </p:nvSpPr>
          <p:spPr>
            <a:xfrm flipV="1">
              <a:off x="2115457" y="3849914"/>
              <a:ext cx="1868715" cy="1955800"/>
            </a:xfrm>
            <a:custGeom>
              <a:avLst/>
              <a:gdLst>
                <a:gd name="connsiteX0" fmla="*/ 50800 w 1690914"/>
                <a:gd name="connsiteY0" fmla="*/ 0 h 820058"/>
                <a:gd name="connsiteX1" fmla="*/ 1690914 w 1690914"/>
                <a:gd name="connsiteY1" fmla="*/ 43543 h 820058"/>
                <a:gd name="connsiteX2" fmla="*/ 1661885 w 1690914"/>
                <a:gd name="connsiteY2" fmla="*/ 820058 h 820058"/>
                <a:gd name="connsiteX3" fmla="*/ 0 w 1690914"/>
                <a:gd name="connsiteY3" fmla="*/ 740229 h 820058"/>
                <a:gd name="connsiteX4" fmla="*/ 50800 w 1690914"/>
                <a:gd name="connsiteY4" fmla="*/ 0 h 820058"/>
                <a:gd name="connsiteX0" fmla="*/ 57393 w 1697507"/>
                <a:gd name="connsiteY0" fmla="*/ 0 h 820058"/>
                <a:gd name="connsiteX1" fmla="*/ 1697507 w 1697507"/>
                <a:gd name="connsiteY1" fmla="*/ 43543 h 820058"/>
                <a:gd name="connsiteX2" fmla="*/ 1668478 w 1697507"/>
                <a:gd name="connsiteY2" fmla="*/ 820058 h 820058"/>
                <a:gd name="connsiteX3" fmla="*/ 0 w 1697507"/>
                <a:gd name="connsiteY3" fmla="*/ 788915 h 820058"/>
                <a:gd name="connsiteX4" fmla="*/ 57393 w 1697507"/>
                <a:gd name="connsiteY4" fmla="*/ 0 h 820058"/>
                <a:gd name="connsiteX0" fmla="*/ 57393 w 1697507"/>
                <a:gd name="connsiteY0" fmla="*/ 0 h 820058"/>
                <a:gd name="connsiteX1" fmla="*/ 1697507 w 1697507"/>
                <a:gd name="connsiteY1" fmla="*/ 3985 h 820058"/>
                <a:gd name="connsiteX2" fmla="*/ 1668478 w 1697507"/>
                <a:gd name="connsiteY2" fmla="*/ 820058 h 820058"/>
                <a:gd name="connsiteX3" fmla="*/ 0 w 1697507"/>
                <a:gd name="connsiteY3" fmla="*/ 788915 h 820058"/>
                <a:gd name="connsiteX4" fmla="*/ 57393 w 1697507"/>
                <a:gd name="connsiteY4" fmla="*/ 0 h 820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7507" h="820058">
                  <a:moveTo>
                    <a:pt x="57393" y="0"/>
                  </a:moveTo>
                  <a:lnTo>
                    <a:pt x="1697507" y="3985"/>
                  </a:lnTo>
                  <a:lnTo>
                    <a:pt x="1668478" y="820058"/>
                  </a:lnTo>
                  <a:lnTo>
                    <a:pt x="0" y="788915"/>
                  </a:lnTo>
                  <a:lnTo>
                    <a:pt x="57393" y="0"/>
                  </a:lnTo>
                  <a:close/>
                </a:path>
              </a:pathLst>
            </a:custGeom>
            <a:solidFill>
              <a:srgbClr val="FF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062FE5F-E607-BD42-80C7-3BE507E89AFB}"/>
                </a:ext>
              </a:extLst>
            </p:cNvPr>
            <p:cNvSpPr txBox="1"/>
            <p:nvPr/>
          </p:nvSpPr>
          <p:spPr>
            <a:xfrm>
              <a:off x="2242459" y="4122057"/>
              <a:ext cx="1778000" cy="923330"/>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FAILURE</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Rule is unspecified</a:t>
              </a:r>
            </a:p>
          </p:txBody>
        </p:sp>
      </p:grpSp>
      <p:grpSp>
        <p:nvGrpSpPr>
          <p:cNvPr id="32" name="Group 31">
            <a:extLst>
              <a:ext uri="{FF2B5EF4-FFF2-40B4-BE49-F238E27FC236}">
                <a16:creationId xmlns:a16="http://schemas.microsoft.com/office/drawing/2014/main" id="{3EF2EF6D-7941-674B-B407-C92627EE1217}"/>
              </a:ext>
            </a:extLst>
          </p:cNvPr>
          <p:cNvGrpSpPr/>
          <p:nvPr/>
        </p:nvGrpSpPr>
        <p:grpSpPr>
          <a:xfrm>
            <a:off x="4284393" y="1400629"/>
            <a:ext cx="4228236" cy="2271485"/>
            <a:chOff x="4284393" y="1400629"/>
            <a:chExt cx="4228236" cy="2271485"/>
          </a:xfrm>
        </p:grpSpPr>
        <p:sp>
          <p:nvSpPr>
            <p:cNvPr id="29" name="Freeform 28">
              <a:extLst>
                <a:ext uri="{FF2B5EF4-FFF2-40B4-BE49-F238E27FC236}">
                  <a16:creationId xmlns:a16="http://schemas.microsoft.com/office/drawing/2014/main" id="{3DAD01C8-F246-CD4F-9347-228E11A3A2B8}"/>
                </a:ext>
              </a:extLst>
            </p:cNvPr>
            <p:cNvSpPr/>
            <p:nvPr/>
          </p:nvSpPr>
          <p:spPr>
            <a:xfrm flipH="1">
              <a:off x="4307114" y="2340429"/>
              <a:ext cx="2485572" cy="1331685"/>
            </a:xfrm>
            <a:custGeom>
              <a:avLst/>
              <a:gdLst>
                <a:gd name="connsiteX0" fmla="*/ 50800 w 1690914"/>
                <a:gd name="connsiteY0" fmla="*/ 0 h 820058"/>
                <a:gd name="connsiteX1" fmla="*/ 1690914 w 1690914"/>
                <a:gd name="connsiteY1" fmla="*/ 43543 h 820058"/>
                <a:gd name="connsiteX2" fmla="*/ 1661885 w 1690914"/>
                <a:gd name="connsiteY2" fmla="*/ 820058 h 820058"/>
                <a:gd name="connsiteX3" fmla="*/ 0 w 1690914"/>
                <a:gd name="connsiteY3" fmla="*/ 740229 h 820058"/>
                <a:gd name="connsiteX4" fmla="*/ 50800 w 1690914"/>
                <a:gd name="connsiteY4" fmla="*/ 0 h 820058"/>
                <a:gd name="connsiteX0" fmla="*/ 101600 w 1741714"/>
                <a:gd name="connsiteY0" fmla="*/ 0 h 820058"/>
                <a:gd name="connsiteX1" fmla="*/ 1741714 w 1741714"/>
                <a:gd name="connsiteY1" fmla="*/ 43543 h 820058"/>
                <a:gd name="connsiteX2" fmla="*/ 1712685 w 1741714"/>
                <a:gd name="connsiteY2" fmla="*/ 820058 h 820058"/>
                <a:gd name="connsiteX3" fmla="*/ 0 w 1741714"/>
                <a:gd name="connsiteY3" fmla="*/ 814780 h 820058"/>
                <a:gd name="connsiteX4" fmla="*/ 101600 w 1741714"/>
                <a:gd name="connsiteY4" fmla="*/ 0 h 820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714" h="820058">
                  <a:moveTo>
                    <a:pt x="101600" y="0"/>
                  </a:moveTo>
                  <a:lnTo>
                    <a:pt x="1741714" y="43543"/>
                  </a:lnTo>
                  <a:lnTo>
                    <a:pt x="1712685" y="820058"/>
                  </a:lnTo>
                  <a:lnTo>
                    <a:pt x="0" y="814780"/>
                  </a:lnTo>
                  <a:lnTo>
                    <a:pt x="101600" y="0"/>
                  </a:lnTo>
                  <a:close/>
                </a:path>
              </a:pathLst>
            </a:custGeom>
            <a:solidFill>
              <a:srgbClr val="DCF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773B9957-C641-B94B-BD4B-595BEBFF6B4D}"/>
                </a:ext>
              </a:extLst>
            </p:cNvPr>
            <p:cNvSpPr/>
            <p:nvPr/>
          </p:nvSpPr>
          <p:spPr>
            <a:xfrm>
              <a:off x="4284393" y="1400629"/>
              <a:ext cx="2406693" cy="827313"/>
            </a:xfrm>
            <a:custGeom>
              <a:avLst/>
              <a:gdLst>
                <a:gd name="connsiteX0" fmla="*/ 50800 w 1690914"/>
                <a:gd name="connsiteY0" fmla="*/ 0 h 820058"/>
                <a:gd name="connsiteX1" fmla="*/ 1690914 w 1690914"/>
                <a:gd name="connsiteY1" fmla="*/ 43543 h 820058"/>
                <a:gd name="connsiteX2" fmla="*/ 1661885 w 1690914"/>
                <a:gd name="connsiteY2" fmla="*/ 820058 h 820058"/>
                <a:gd name="connsiteX3" fmla="*/ 0 w 1690914"/>
                <a:gd name="connsiteY3" fmla="*/ 740229 h 820058"/>
                <a:gd name="connsiteX4" fmla="*/ 50800 w 1690914"/>
                <a:gd name="connsiteY4" fmla="*/ 0 h 820058"/>
                <a:gd name="connsiteX0" fmla="*/ 55948 w 1696062"/>
                <a:gd name="connsiteY0" fmla="*/ 0 h 834571"/>
                <a:gd name="connsiteX1" fmla="*/ 1696062 w 1696062"/>
                <a:gd name="connsiteY1" fmla="*/ 43543 h 834571"/>
                <a:gd name="connsiteX2" fmla="*/ 1667033 w 1696062"/>
                <a:gd name="connsiteY2" fmla="*/ 820058 h 834571"/>
                <a:gd name="connsiteX3" fmla="*/ 0 w 1696062"/>
                <a:gd name="connsiteY3" fmla="*/ 834571 h 834571"/>
                <a:gd name="connsiteX4" fmla="*/ 55948 w 1696062"/>
                <a:gd name="connsiteY4" fmla="*/ 0 h 834571"/>
                <a:gd name="connsiteX0" fmla="*/ 0 w 1707030"/>
                <a:gd name="connsiteY0" fmla="*/ 0 h 827313"/>
                <a:gd name="connsiteX1" fmla="*/ 1707030 w 1707030"/>
                <a:gd name="connsiteY1" fmla="*/ 36285 h 827313"/>
                <a:gd name="connsiteX2" fmla="*/ 1678001 w 1707030"/>
                <a:gd name="connsiteY2" fmla="*/ 812800 h 827313"/>
                <a:gd name="connsiteX3" fmla="*/ 10968 w 1707030"/>
                <a:gd name="connsiteY3" fmla="*/ 827313 h 827313"/>
                <a:gd name="connsiteX4" fmla="*/ 0 w 1707030"/>
                <a:gd name="connsiteY4" fmla="*/ 0 h 827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7030" h="827313">
                  <a:moveTo>
                    <a:pt x="0" y="0"/>
                  </a:moveTo>
                  <a:lnTo>
                    <a:pt x="1707030" y="36285"/>
                  </a:lnTo>
                  <a:lnTo>
                    <a:pt x="1678001" y="812800"/>
                  </a:lnTo>
                  <a:lnTo>
                    <a:pt x="10968" y="827313"/>
                  </a:lnTo>
                  <a:lnTo>
                    <a:pt x="0"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C3D7529-000A-9543-8ECC-4245C2F9ECC6}"/>
                </a:ext>
              </a:extLst>
            </p:cNvPr>
            <p:cNvSpPr txBox="1"/>
            <p:nvPr/>
          </p:nvSpPr>
          <p:spPr>
            <a:xfrm>
              <a:off x="4535716" y="1516741"/>
              <a:ext cx="2278742" cy="646331"/>
            </a:xfrm>
            <a:prstGeom prst="rect">
              <a:avLst/>
            </a:prstGeom>
            <a:noFill/>
          </p:spPr>
          <p:txBody>
            <a:bodyPr wrap="square" rtlCol="0">
              <a:spAutoFit/>
            </a:bodyPr>
            <a:lstStyle/>
            <a:p>
              <a:pPr algn="l"/>
              <a:r>
                <a:rPr lang="en-US" i="1" dirty="0">
                  <a:latin typeface="Times New Roman" panose="02020603050405020304" pitchFamily="18" charset="0"/>
                  <a:cs typeface="Times New Roman" panose="02020603050405020304" pitchFamily="18" charset="0"/>
                </a:rPr>
                <a:t>Material theory of induction</a:t>
              </a:r>
            </a:p>
          </p:txBody>
        </p:sp>
        <p:sp>
          <p:nvSpPr>
            <p:cNvPr id="15" name="TextBox 14">
              <a:extLst>
                <a:ext uri="{FF2B5EF4-FFF2-40B4-BE49-F238E27FC236}">
                  <a16:creationId xmlns:a16="http://schemas.microsoft.com/office/drawing/2014/main" id="{DC857D08-EBB0-B745-B125-B937A6A222E5}"/>
                </a:ext>
              </a:extLst>
            </p:cNvPr>
            <p:cNvSpPr txBox="1"/>
            <p:nvPr/>
          </p:nvSpPr>
          <p:spPr>
            <a:xfrm>
              <a:off x="4339773" y="2402113"/>
              <a:ext cx="2271485" cy="1200329"/>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Conflicting evidence for particular result. Resolved by more investigation.</a:t>
              </a:r>
            </a:p>
          </p:txBody>
        </p:sp>
        <p:sp>
          <p:nvSpPr>
            <p:cNvPr id="18" name="TextBox 17">
              <a:extLst>
                <a:ext uri="{FF2B5EF4-FFF2-40B4-BE49-F238E27FC236}">
                  <a16:creationId xmlns:a16="http://schemas.microsoft.com/office/drawing/2014/main" id="{DDE403A0-D96B-374C-B8BC-B31006D10B45}"/>
                </a:ext>
              </a:extLst>
            </p:cNvPr>
            <p:cNvSpPr txBox="1"/>
            <p:nvPr/>
          </p:nvSpPr>
          <p:spPr>
            <a:xfrm>
              <a:off x="6937831" y="2547258"/>
              <a:ext cx="1574798" cy="830997"/>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Geological age of earth vs evolutionary age of species</a:t>
              </a:r>
            </a:p>
            <a:p>
              <a:pPr algn="l"/>
              <a:endParaRPr lang="en-US" sz="1200" dirty="0">
                <a:latin typeface="Times New Roman" panose="02020603050405020304" pitchFamily="18" charset="0"/>
                <a:cs typeface="Times New Roman" panose="02020603050405020304" pitchFamily="18" charset="0"/>
              </a:endParaRPr>
            </a:p>
          </p:txBody>
        </p:sp>
      </p:grpSp>
      <p:grpSp>
        <p:nvGrpSpPr>
          <p:cNvPr id="35" name="Group 34">
            <a:extLst>
              <a:ext uri="{FF2B5EF4-FFF2-40B4-BE49-F238E27FC236}">
                <a16:creationId xmlns:a16="http://schemas.microsoft.com/office/drawing/2014/main" id="{551801DA-068B-8147-82EC-E4BFE4656D0F}"/>
              </a:ext>
            </a:extLst>
          </p:cNvPr>
          <p:cNvGrpSpPr/>
          <p:nvPr/>
        </p:nvGrpSpPr>
        <p:grpSpPr>
          <a:xfrm>
            <a:off x="4191000" y="3810000"/>
            <a:ext cx="4550230" cy="2010229"/>
            <a:chOff x="4191000" y="3810000"/>
            <a:chExt cx="4550230" cy="2010229"/>
          </a:xfrm>
        </p:grpSpPr>
        <p:sp>
          <p:nvSpPr>
            <p:cNvPr id="30" name="Freeform 29">
              <a:extLst>
                <a:ext uri="{FF2B5EF4-FFF2-40B4-BE49-F238E27FC236}">
                  <a16:creationId xmlns:a16="http://schemas.microsoft.com/office/drawing/2014/main" id="{A3A42A05-717D-7B4B-977C-6DC20DD22B58}"/>
                </a:ext>
              </a:extLst>
            </p:cNvPr>
            <p:cNvSpPr/>
            <p:nvPr/>
          </p:nvSpPr>
          <p:spPr>
            <a:xfrm>
              <a:off x="4191000" y="3810000"/>
              <a:ext cx="2601686" cy="2010229"/>
            </a:xfrm>
            <a:custGeom>
              <a:avLst/>
              <a:gdLst>
                <a:gd name="connsiteX0" fmla="*/ 50800 w 1690914"/>
                <a:gd name="connsiteY0" fmla="*/ 0 h 820058"/>
                <a:gd name="connsiteX1" fmla="*/ 1690914 w 1690914"/>
                <a:gd name="connsiteY1" fmla="*/ 43543 h 820058"/>
                <a:gd name="connsiteX2" fmla="*/ 1661885 w 1690914"/>
                <a:gd name="connsiteY2" fmla="*/ 820058 h 820058"/>
                <a:gd name="connsiteX3" fmla="*/ 0 w 1690914"/>
                <a:gd name="connsiteY3" fmla="*/ 740229 h 820058"/>
                <a:gd name="connsiteX4" fmla="*/ 50800 w 1690914"/>
                <a:gd name="connsiteY4" fmla="*/ 0 h 820058"/>
                <a:gd name="connsiteX0" fmla="*/ 101600 w 1741714"/>
                <a:gd name="connsiteY0" fmla="*/ 0 h 820058"/>
                <a:gd name="connsiteX1" fmla="*/ 1741714 w 1741714"/>
                <a:gd name="connsiteY1" fmla="*/ 43543 h 820058"/>
                <a:gd name="connsiteX2" fmla="*/ 1712685 w 1741714"/>
                <a:gd name="connsiteY2" fmla="*/ 820058 h 820058"/>
                <a:gd name="connsiteX3" fmla="*/ 0 w 1741714"/>
                <a:gd name="connsiteY3" fmla="*/ 814780 h 820058"/>
                <a:gd name="connsiteX4" fmla="*/ 101600 w 1741714"/>
                <a:gd name="connsiteY4" fmla="*/ 0 h 820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714" h="820058">
                  <a:moveTo>
                    <a:pt x="101600" y="0"/>
                  </a:moveTo>
                  <a:lnTo>
                    <a:pt x="1741714" y="43543"/>
                  </a:lnTo>
                  <a:lnTo>
                    <a:pt x="1712685" y="820058"/>
                  </a:lnTo>
                  <a:lnTo>
                    <a:pt x="0" y="814780"/>
                  </a:lnTo>
                  <a:lnTo>
                    <a:pt x="101600" y="0"/>
                  </a:lnTo>
                  <a:close/>
                </a:path>
              </a:pathLst>
            </a:custGeom>
            <a:solidFill>
              <a:srgbClr val="DCF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FFCA9A4-6DD1-D642-A96E-C00D55BEA413}"/>
                </a:ext>
              </a:extLst>
            </p:cNvPr>
            <p:cNvSpPr txBox="1"/>
            <p:nvPr/>
          </p:nvSpPr>
          <p:spPr>
            <a:xfrm>
              <a:off x="4339772" y="3976914"/>
              <a:ext cx="2518228" cy="1754326"/>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Particular result decided by further investigations.</a:t>
              </a:r>
            </a:p>
            <a:p>
              <a:r>
                <a:rPr lang="en-US" dirty="0">
                  <a:latin typeface="Times New Roman" panose="02020603050405020304" pitchFamily="18" charset="0"/>
                  <a:cs typeface="Times New Roman" panose="02020603050405020304" pitchFamily="18" charset="0"/>
                </a:rPr>
                <a:t>     or</a:t>
              </a:r>
            </a:p>
            <a:p>
              <a:pPr algn="l"/>
              <a:r>
                <a:rPr lang="en-US" dirty="0">
                  <a:latin typeface="Times New Roman" panose="02020603050405020304" pitchFamily="18" charset="0"/>
                  <a:cs typeface="Times New Roman" panose="02020603050405020304" pitchFamily="18" charset="0"/>
                </a:rPr>
                <a:t>Result is a non-factual, convention.</a:t>
              </a:r>
            </a:p>
            <a:p>
              <a:pPr algn="l"/>
              <a:r>
                <a:rPr lang="en-US" dirty="0">
                  <a:latin typeface="Times New Roman" panose="02020603050405020304" pitchFamily="18" charset="0"/>
                  <a:cs typeface="Times New Roman" panose="02020603050405020304" pitchFamily="18" charset="0"/>
                </a:rPr>
                <a:t>    </a:t>
              </a:r>
            </a:p>
          </p:txBody>
        </p:sp>
        <p:sp>
          <p:nvSpPr>
            <p:cNvPr id="19" name="TextBox 18">
              <a:extLst>
                <a:ext uri="{FF2B5EF4-FFF2-40B4-BE49-F238E27FC236}">
                  <a16:creationId xmlns:a16="http://schemas.microsoft.com/office/drawing/2014/main" id="{70896506-93B0-D24F-B782-9CAAD077C96C}"/>
                </a:ext>
              </a:extLst>
            </p:cNvPr>
            <p:cNvSpPr txBox="1"/>
            <p:nvPr/>
          </p:nvSpPr>
          <p:spPr>
            <a:xfrm>
              <a:off x="7028544" y="4829628"/>
              <a:ext cx="1712686" cy="646331"/>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Reichenbach’s conventionality of simultaneity, geometry.</a:t>
              </a:r>
            </a:p>
          </p:txBody>
        </p:sp>
        <p:sp>
          <p:nvSpPr>
            <p:cNvPr id="20" name="TextBox 19">
              <a:extLst>
                <a:ext uri="{FF2B5EF4-FFF2-40B4-BE49-F238E27FC236}">
                  <a16:creationId xmlns:a16="http://schemas.microsoft.com/office/drawing/2014/main" id="{1A5D40FE-0786-E64E-B8AE-D56313F089F5}"/>
                </a:ext>
              </a:extLst>
            </p:cNvPr>
            <p:cNvSpPr txBox="1"/>
            <p:nvPr/>
          </p:nvSpPr>
          <p:spPr>
            <a:xfrm>
              <a:off x="6992258" y="3976914"/>
              <a:ext cx="1712686" cy="461665"/>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Dalton: water is HO, H</a:t>
              </a:r>
              <a:r>
                <a:rPr lang="en-US" sz="1200" baseline="-25000" dirty="0">
                  <a:latin typeface="Times New Roman" panose="02020603050405020304" pitchFamily="18" charset="0"/>
                  <a:cs typeface="Times New Roman" panose="02020603050405020304" pitchFamily="18" charset="0"/>
                </a:rPr>
                <a:t>2</a:t>
              </a:r>
              <a:r>
                <a:rPr lang="en-US" sz="1200" dirty="0">
                  <a:latin typeface="Times New Roman" panose="02020603050405020304" pitchFamily="18" charset="0"/>
                  <a:cs typeface="Times New Roman" panose="02020603050405020304" pitchFamily="18" charset="0"/>
                </a:rPr>
                <a:t>0, HO</a:t>
              </a:r>
              <a:r>
                <a:rPr lang="en-US" sz="1200" baseline="-25000" dirty="0">
                  <a:latin typeface="Times New Roman" panose="02020603050405020304" pitchFamily="18" charset="0"/>
                  <a:cs typeface="Times New Roman" panose="02020603050405020304" pitchFamily="18" charset="0"/>
                </a:rPr>
                <a:t>2</a:t>
              </a:r>
              <a:r>
                <a:rPr lang="en-US" sz="1200" dirty="0">
                  <a:latin typeface="Times New Roman" panose="02020603050405020304" pitchFamily="18" charset="0"/>
                  <a:cs typeface="Times New Roman" panose="02020603050405020304" pitchFamily="18" charset="0"/>
                </a:rPr>
                <a:t> …?</a:t>
              </a:r>
            </a:p>
          </p:txBody>
        </p:sp>
      </p:grpSp>
    </p:spTree>
    <p:extLst>
      <p:ext uri="{BB962C8B-B14F-4D97-AF65-F5344CB8AC3E}">
        <p14:creationId xmlns:p14="http://schemas.microsoft.com/office/powerpoint/2010/main" val="10075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BD3D3-E307-6840-A986-2F3701F3F235}"/>
              </a:ext>
            </a:extLst>
          </p:cNvPr>
          <p:cNvSpPr>
            <a:spLocks noGrp="1"/>
          </p:cNvSpPr>
          <p:nvPr>
            <p:ph type="title"/>
          </p:nvPr>
        </p:nvSpPr>
        <p:spPr>
          <a:xfrm>
            <a:off x="362643" y="340189"/>
            <a:ext cx="7886700" cy="732154"/>
          </a:xfrm>
        </p:spPr>
        <p:txBody>
          <a:bodyPr>
            <a:normAutofit fontScale="90000"/>
          </a:bodyPr>
          <a:lstStyle/>
          <a:p>
            <a:r>
              <a:rPr lang="en-US" dirty="0"/>
              <a:t>The Problem of Induction:</a:t>
            </a:r>
            <a:br>
              <a:rPr lang="en-US" dirty="0"/>
            </a:br>
            <a:r>
              <a:rPr lang="en-US" sz="3600" dirty="0"/>
              <a:t>Circularity Formulation</a:t>
            </a:r>
            <a:endParaRPr lang="en-US" dirty="0"/>
          </a:p>
        </p:txBody>
      </p:sp>
      <p:grpSp>
        <p:nvGrpSpPr>
          <p:cNvPr id="25" name="Group 24">
            <a:extLst>
              <a:ext uri="{FF2B5EF4-FFF2-40B4-BE49-F238E27FC236}">
                <a16:creationId xmlns:a16="http://schemas.microsoft.com/office/drawing/2014/main" id="{AF4445ED-4FC5-1C42-89EB-6F050B730BAB}"/>
              </a:ext>
            </a:extLst>
          </p:cNvPr>
          <p:cNvGrpSpPr/>
          <p:nvPr/>
        </p:nvGrpSpPr>
        <p:grpSpPr>
          <a:xfrm>
            <a:off x="2948837" y="1828801"/>
            <a:ext cx="6076331" cy="4605250"/>
            <a:chOff x="2948837" y="1828801"/>
            <a:chExt cx="6076331" cy="4605250"/>
          </a:xfrm>
        </p:grpSpPr>
        <p:sp>
          <p:nvSpPr>
            <p:cNvPr id="24" name="Rounded Rectangular Callout 23">
              <a:extLst>
                <a:ext uri="{FF2B5EF4-FFF2-40B4-BE49-F238E27FC236}">
                  <a16:creationId xmlns:a16="http://schemas.microsoft.com/office/drawing/2014/main" id="{74F4F5E2-4AF1-6243-A124-92CB55AFA2B5}"/>
                </a:ext>
              </a:extLst>
            </p:cNvPr>
            <p:cNvSpPr/>
            <p:nvPr/>
          </p:nvSpPr>
          <p:spPr>
            <a:xfrm>
              <a:off x="2948837" y="1828801"/>
              <a:ext cx="5832520" cy="4605250"/>
            </a:xfrm>
            <a:prstGeom prst="wedgeRoundRectCallout">
              <a:avLst>
                <a:gd name="adj1" fmla="val -67152"/>
                <a:gd name="adj2" fmla="val 27121"/>
                <a:gd name="adj3" fmla="val 16667"/>
              </a:avLst>
            </a:pr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7C580DB-0231-1049-8F4C-C1532625E9D5}"/>
                </a:ext>
              </a:extLst>
            </p:cNvPr>
            <p:cNvSpPr txBox="1"/>
            <p:nvPr/>
          </p:nvSpPr>
          <p:spPr>
            <a:xfrm>
              <a:off x="3293329" y="2033678"/>
              <a:ext cx="5731839" cy="4154984"/>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“Hume's position can be summarized succinctly:</a:t>
              </a:r>
            </a:p>
            <a:p>
              <a:pPr algn="l"/>
              <a:endParaRPr lang="en-US" sz="2400" dirty="0">
                <a:latin typeface="Times New Roman" panose="02020603050405020304" pitchFamily="18" charset="0"/>
                <a:cs typeface="Times New Roman" panose="02020603050405020304" pitchFamily="18" charset="0"/>
              </a:endParaRPr>
            </a:p>
            <a:p>
              <a:pPr algn="l"/>
              <a:r>
                <a:rPr lang="en-US" sz="2400" dirty="0">
                  <a:latin typeface="Times New Roman" panose="02020603050405020304" pitchFamily="18" charset="0"/>
                  <a:cs typeface="Times New Roman" panose="02020603050405020304" pitchFamily="18" charset="0"/>
                </a:rPr>
                <a:t>We cannot justify any kind of ampliative inference.</a:t>
              </a:r>
            </a:p>
            <a:p>
              <a:pPr algn="l"/>
              <a:endParaRPr lang="en-US" sz="2400" dirty="0">
                <a:latin typeface="Times New Roman" panose="02020603050405020304" pitchFamily="18" charset="0"/>
                <a:cs typeface="Times New Roman" panose="02020603050405020304" pitchFamily="18" charset="0"/>
              </a:endParaRPr>
            </a:p>
            <a:p>
              <a:pPr algn="l"/>
              <a:r>
                <a:rPr lang="en-US" sz="2400" dirty="0">
                  <a:latin typeface="Times New Roman" panose="02020603050405020304" pitchFamily="18" charset="0"/>
                  <a:cs typeface="Times New Roman" panose="02020603050405020304" pitchFamily="18" charset="0"/>
                </a:rPr>
                <a:t>If it could be justified deductively it would not be ampliative.</a:t>
              </a:r>
            </a:p>
            <a:p>
              <a:pPr algn="l"/>
              <a:endParaRPr lang="en-US" sz="2400" dirty="0">
                <a:latin typeface="Times New Roman" panose="02020603050405020304" pitchFamily="18" charset="0"/>
                <a:cs typeface="Times New Roman" panose="02020603050405020304" pitchFamily="18" charset="0"/>
              </a:endParaRPr>
            </a:p>
            <a:p>
              <a:pPr algn="l"/>
              <a:r>
                <a:rPr lang="en-US" sz="2400" dirty="0">
                  <a:latin typeface="Times New Roman" panose="02020603050405020304" pitchFamily="18" charset="0"/>
                  <a:cs typeface="Times New Roman" panose="02020603050405020304" pitchFamily="18" charset="0"/>
                </a:rPr>
                <a:t>It cannot be justified </a:t>
              </a:r>
              <a:r>
                <a:rPr lang="en-US" sz="2400" dirty="0" err="1">
                  <a:latin typeface="Times New Roman" panose="02020603050405020304" pitchFamily="18" charset="0"/>
                  <a:cs typeface="Times New Roman" panose="02020603050405020304" pitchFamily="18" charset="0"/>
                </a:rPr>
                <a:t>nondemonstratively</a:t>
              </a:r>
              <a:r>
                <a:rPr lang="en-US" sz="2400" dirty="0">
                  <a:latin typeface="Times New Roman" panose="02020603050405020304" pitchFamily="18" charset="0"/>
                  <a:cs typeface="Times New Roman" panose="02020603050405020304" pitchFamily="18" charset="0"/>
                </a:rPr>
                <a:t> because that would be viciously circular.”</a:t>
              </a:r>
            </a:p>
          </p:txBody>
        </p:sp>
      </p:grpSp>
      <p:pic>
        <p:nvPicPr>
          <p:cNvPr id="9" name="Content Placeholder 7" descr="A picture containing person, person, suit&#10;&#10;Description automatically generated">
            <a:extLst>
              <a:ext uri="{FF2B5EF4-FFF2-40B4-BE49-F238E27FC236}">
                <a16:creationId xmlns:a16="http://schemas.microsoft.com/office/drawing/2014/main" id="{362AC8B3-9D90-6848-BA31-5B6E2BA18B21}"/>
              </a:ext>
            </a:extLst>
          </p:cNvPr>
          <p:cNvPicPr>
            <a:picLocks noChangeAspect="1"/>
          </p:cNvPicPr>
          <p:nvPr/>
        </p:nvPicPr>
        <p:blipFill>
          <a:blip r:embed="rId2"/>
          <a:stretch>
            <a:fillRect/>
          </a:stretch>
        </p:blipFill>
        <p:spPr>
          <a:xfrm>
            <a:off x="454818" y="1311826"/>
            <a:ext cx="1360313" cy="1360313"/>
          </a:xfrm>
          <a:prstGeom prst="rect">
            <a:avLst/>
          </a:prstGeom>
        </p:spPr>
      </p:pic>
      <p:pic>
        <p:nvPicPr>
          <p:cNvPr id="11" name="Picture 10" descr="A person wearing glasses&#10;&#10;Description automatically generated with medium confidence">
            <a:extLst>
              <a:ext uri="{FF2B5EF4-FFF2-40B4-BE49-F238E27FC236}">
                <a16:creationId xmlns:a16="http://schemas.microsoft.com/office/drawing/2014/main" id="{87568667-6A63-E348-97F3-7EB839ECF99B}"/>
              </a:ext>
            </a:extLst>
          </p:cNvPr>
          <p:cNvPicPr>
            <a:picLocks noChangeAspect="1"/>
          </p:cNvPicPr>
          <p:nvPr/>
        </p:nvPicPr>
        <p:blipFill>
          <a:blip r:embed="rId3"/>
          <a:stretch>
            <a:fillRect/>
          </a:stretch>
        </p:blipFill>
        <p:spPr>
          <a:xfrm>
            <a:off x="454818" y="2920444"/>
            <a:ext cx="1360313" cy="1686788"/>
          </a:xfrm>
          <a:prstGeom prst="rect">
            <a:avLst/>
          </a:prstGeom>
        </p:spPr>
      </p:pic>
      <p:pic>
        <p:nvPicPr>
          <p:cNvPr id="18" name="Content Placeholder 16" descr="A person wearing glasses&#10;&#10;Description automatically generated with low confidence">
            <a:extLst>
              <a:ext uri="{FF2B5EF4-FFF2-40B4-BE49-F238E27FC236}">
                <a16:creationId xmlns:a16="http://schemas.microsoft.com/office/drawing/2014/main" id="{C92B2D2E-00B9-9A4D-9A22-9B2587C75644}"/>
              </a:ext>
            </a:extLst>
          </p:cNvPr>
          <p:cNvPicPr>
            <a:picLocks noChangeAspect="1"/>
          </p:cNvPicPr>
          <p:nvPr/>
        </p:nvPicPr>
        <p:blipFill>
          <a:blip r:embed="rId4"/>
          <a:stretch>
            <a:fillRect/>
          </a:stretch>
        </p:blipFill>
        <p:spPr>
          <a:xfrm>
            <a:off x="454818" y="4835924"/>
            <a:ext cx="1360313" cy="1662608"/>
          </a:xfrm>
          <a:prstGeom prst="rect">
            <a:avLst/>
          </a:prstGeom>
        </p:spPr>
      </p:pic>
      <p:sp>
        <p:nvSpPr>
          <p:cNvPr id="20" name="Content Placeholder 19">
            <a:extLst>
              <a:ext uri="{FF2B5EF4-FFF2-40B4-BE49-F238E27FC236}">
                <a16:creationId xmlns:a16="http://schemas.microsoft.com/office/drawing/2014/main" id="{306D8EE0-AFE1-8E40-BB55-7E48A6C84D06}"/>
              </a:ext>
            </a:extLst>
          </p:cNvPr>
          <p:cNvSpPr>
            <a:spLocks noGrp="1"/>
          </p:cNvSpPr>
          <p:nvPr>
            <p:ph idx="1"/>
          </p:nvPr>
        </p:nvSpPr>
        <p:spPr>
          <a:xfrm>
            <a:off x="2402379" y="6498532"/>
            <a:ext cx="1275454" cy="365125"/>
          </a:xfrm>
        </p:spPr>
        <p:txBody>
          <a:bodyPr>
            <a:normAutofit fontScale="85000" lnSpcReduction="20000"/>
          </a:bodyPr>
          <a:lstStyle/>
          <a:p>
            <a:endParaRPr lang="en-US"/>
          </a:p>
        </p:txBody>
      </p:sp>
      <p:sp>
        <p:nvSpPr>
          <p:cNvPr id="21" name="TextBox 20">
            <a:extLst>
              <a:ext uri="{FF2B5EF4-FFF2-40B4-BE49-F238E27FC236}">
                <a16:creationId xmlns:a16="http://schemas.microsoft.com/office/drawing/2014/main" id="{F61750FD-B304-A849-9352-31450FEC84F6}"/>
              </a:ext>
            </a:extLst>
          </p:cNvPr>
          <p:cNvSpPr txBox="1"/>
          <p:nvPr/>
        </p:nvSpPr>
        <p:spPr>
          <a:xfrm>
            <a:off x="362643" y="2644164"/>
            <a:ext cx="1107996" cy="307777"/>
          </a:xfrm>
          <a:prstGeom prst="rect">
            <a:avLst/>
          </a:prstGeom>
          <a:noFill/>
        </p:spPr>
        <p:txBody>
          <a:bodyPr wrap="none" rtlCol="0">
            <a:spAutoFit/>
          </a:bodyPr>
          <a:lstStyle/>
          <a:p>
            <a:pPr algn="l"/>
            <a:r>
              <a:rPr lang="en-US" sz="1400" dirty="0">
                <a:latin typeface="Times New Roman" panose="02020603050405020304" pitchFamily="18" charset="0"/>
                <a:cs typeface="Times New Roman" panose="02020603050405020304" pitchFamily="18" charset="0"/>
              </a:rPr>
              <a:t>David Hume</a:t>
            </a:r>
          </a:p>
        </p:txBody>
      </p:sp>
      <p:sp>
        <p:nvSpPr>
          <p:cNvPr id="22" name="TextBox 21">
            <a:extLst>
              <a:ext uri="{FF2B5EF4-FFF2-40B4-BE49-F238E27FC236}">
                <a16:creationId xmlns:a16="http://schemas.microsoft.com/office/drawing/2014/main" id="{B1D0E986-32DC-2E42-8C98-C855B09FA078}"/>
              </a:ext>
            </a:extLst>
          </p:cNvPr>
          <p:cNvSpPr txBox="1"/>
          <p:nvPr/>
        </p:nvSpPr>
        <p:spPr>
          <a:xfrm>
            <a:off x="370181" y="4567690"/>
            <a:ext cx="1529586" cy="307777"/>
          </a:xfrm>
          <a:prstGeom prst="rect">
            <a:avLst/>
          </a:prstGeom>
          <a:noFill/>
        </p:spPr>
        <p:txBody>
          <a:bodyPr wrap="none" rtlCol="0">
            <a:spAutoFit/>
          </a:bodyPr>
          <a:lstStyle/>
          <a:p>
            <a:pPr algn="l"/>
            <a:r>
              <a:rPr lang="en-US" sz="1400" dirty="0">
                <a:latin typeface="Times New Roman" panose="02020603050405020304" pitchFamily="18" charset="0"/>
                <a:cs typeface="Times New Roman" panose="02020603050405020304" pitchFamily="18" charset="0"/>
              </a:rPr>
              <a:t>Hans Reichenbach</a:t>
            </a:r>
          </a:p>
        </p:txBody>
      </p:sp>
      <p:sp>
        <p:nvSpPr>
          <p:cNvPr id="23" name="TextBox 22">
            <a:extLst>
              <a:ext uri="{FF2B5EF4-FFF2-40B4-BE49-F238E27FC236}">
                <a16:creationId xmlns:a16="http://schemas.microsoft.com/office/drawing/2014/main" id="{4B08FE29-C671-F34D-A082-E26482A70187}"/>
              </a:ext>
            </a:extLst>
          </p:cNvPr>
          <p:cNvSpPr txBox="1"/>
          <p:nvPr/>
        </p:nvSpPr>
        <p:spPr>
          <a:xfrm>
            <a:off x="362643" y="6498532"/>
            <a:ext cx="1303627" cy="307777"/>
          </a:xfrm>
          <a:prstGeom prst="rect">
            <a:avLst/>
          </a:prstGeom>
          <a:noFill/>
        </p:spPr>
        <p:txBody>
          <a:bodyPr wrap="none" rtlCol="0">
            <a:spAutoFit/>
          </a:bodyPr>
          <a:lstStyle/>
          <a:p>
            <a:pPr algn="l"/>
            <a:r>
              <a:rPr lang="en-US" sz="1400" dirty="0">
                <a:latin typeface="Times New Roman" panose="02020603050405020304" pitchFamily="18" charset="0"/>
                <a:cs typeface="Times New Roman" panose="02020603050405020304" pitchFamily="18" charset="0"/>
              </a:rPr>
              <a:t>Wesley Salmon</a:t>
            </a:r>
          </a:p>
        </p:txBody>
      </p:sp>
      <p:sp>
        <p:nvSpPr>
          <p:cNvPr id="26" name="Footer Placeholder 25">
            <a:extLst>
              <a:ext uri="{FF2B5EF4-FFF2-40B4-BE49-F238E27FC236}">
                <a16:creationId xmlns:a16="http://schemas.microsoft.com/office/drawing/2014/main" id="{988391F0-A8F8-6845-B186-463BED1E8DF1}"/>
              </a:ext>
            </a:extLst>
          </p:cNvPr>
          <p:cNvSpPr>
            <a:spLocks noGrp="1"/>
          </p:cNvSpPr>
          <p:nvPr>
            <p:ph type="ftr" sz="quarter" idx="11"/>
          </p:nvPr>
        </p:nvSpPr>
        <p:spPr/>
        <p:txBody>
          <a:bodyPr/>
          <a:lstStyle/>
          <a:p>
            <a:endParaRPr lang="en-US"/>
          </a:p>
        </p:txBody>
      </p:sp>
      <p:sp>
        <p:nvSpPr>
          <p:cNvPr id="27" name="Slide Number Placeholder 26">
            <a:extLst>
              <a:ext uri="{FF2B5EF4-FFF2-40B4-BE49-F238E27FC236}">
                <a16:creationId xmlns:a16="http://schemas.microsoft.com/office/drawing/2014/main" id="{0A9F672C-C18D-1C42-BC89-5D1B7937DEFB}"/>
              </a:ext>
            </a:extLst>
          </p:cNvPr>
          <p:cNvSpPr>
            <a:spLocks noGrp="1"/>
          </p:cNvSpPr>
          <p:nvPr>
            <p:ph type="sldNum" sz="quarter" idx="12"/>
          </p:nvPr>
        </p:nvSpPr>
        <p:spPr/>
        <p:txBody>
          <a:bodyPr/>
          <a:lstStyle/>
          <a:p>
            <a:fld id="{BBF94379-36F8-5C44-8D19-058CB846FBBE}" type="slidenum">
              <a:rPr lang="en-US" smtClean="0"/>
              <a:t>5</a:t>
            </a:fld>
            <a:endParaRPr lang="en-US"/>
          </a:p>
        </p:txBody>
      </p:sp>
      <p:grpSp>
        <p:nvGrpSpPr>
          <p:cNvPr id="3" name="Group 2">
            <a:extLst>
              <a:ext uri="{FF2B5EF4-FFF2-40B4-BE49-F238E27FC236}">
                <a16:creationId xmlns:a16="http://schemas.microsoft.com/office/drawing/2014/main" id="{50B45762-CCD1-BCF7-2B43-DD0878A59330}"/>
              </a:ext>
            </a:extLst>
          </p:cNvPr>
          <p:cNvGrpSpPr/>
          <p:nvPr/>
        </p:nvGrpSpPr>
        <p:grpSpPr>
          <a:xfrm>
            <a:off x="6643025" y="147497"/>
            <a:ext cx="2046157" cy="1476059"/>
            <a:chOff x="-37947" y="2240927"/>
            <a:chExt cx="3597211" cy="2594961"/>
          </a:xfrm>
        </p:grpSpPr>
        <p:sp>
          <p:nvSpPr>
            <p:cNvPr id="7" name="Freeform 6">
              <a:extLst>
                <a:ext uri="{FF2B5EF4-FFF2-40B4-BE49-F238E27FC236}">
                  <a16:creationId xmlns:a16="http://schemas.microsoft.com/office/drawing/2014/main" id="{7ED737E8-85F4-3F01-5483-493175A52564}"/>
                </a:ext>
              </a:extLst>
            </p:cNvPr>
            <p:cNvSpPr/>
            <p:nvPr/>
          </p:nvSpPr>
          <p:spPr>
            <a:xfrm>
              <a:off x="-37947" y="3185678"/>
              <a:ext cx="3251819" cy="771309"/>
            </a:xfrm>
            <a:custGeom>
              <a:avLst/>
              <a:gdLst>
                <a:gd name="connsiteX0" fmla="*/ 96253 w 2823411"/>
                <a:gd name="connsiteY0" fmla="*/ 0 h 585537"/>
                <a:gd name="connsiteX1" fmla="*/ 2823411 w 2823411"/>
                <a:gd name="connsiteY1" fmla="*/ 32085 h 585537"/>
                <a:gd name="connsiteX2" fmla="*/ 2783306 w 2823411"/>
                <a:gd name="connsiteY2" fmla="*/ 585537 h 585537"/>
                <a:gd name="connsiteX3" fmla="*/ 0 w 2823411"/>
                <a:gd name="connsiteY3" fmla="*/ 521369 h 585537"/>
                <a:gd name="connsiteX4" fmla="*/ 96253 w 2823411"/>
                <a:gd name="connsiteY4" fmla="*/ 0 h 585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411" h="585537">
                  <a:moveTo>
                    <a:pt x="96253" y="0"/>
                  </a:moveTo>
                  <a:lnTo>
                    <a:pt x="2823411" y="32085"/>
                  </a:lnTo>
                  <a:lnTo>
                    <a:pt x="2783306" y="585537"/>
                  </a:lnTo>
                  <a:lnTo>
                    <a:pt x="0" y="521369"/>
                  </a:lnTo>
                  <a:lnTo>
                    <a:pt x="96253" y="0"/>
                  </a:lnTo>
                  <a:close/>
                </a:path>
              </a:pathLst>
            </a:custGeom>
            <a:solidFill>
              <a:srgbClr val="DCFF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649118C-108C-C65D-29E8-108B17F85E60}"/>
                </a:ext>
              </a:extLst>
            </p:cNvPr>
            <p:cNvSpPr txBox="1"/>
            <p:nvPr/>
          </p:nvSpPr>
          <p:spPr>
            <a:xfrm>
              <a:off x="344214" y="3071542"/>
              <a:ext cx="2828425" cy="919838"/>
            </a:xfrm>
            <a:prstGeom prst="rect">
              <a:avLst/>
            </a:prstGeom>
            <a:noFill/>
          </p:spPr>
          <p:txBody>
            <a:bodyPr wrap="square" rtlCol="0">
              <a:spAutoFit/>
            </a:bodyPr>
            <a:lstStyle/>
            <a:p>
              <a:pPr algn="r"/>
              <a:r>
                <a:rPr lang="en-US" sz="1400" dirty="0">
                  <a:latin typeface="Times New Roman" panose="02020603050405020304" pitchFamily="18" charset="0"/>
                  <a:cs typeface="Times New Roman" panose="02020603050405020304" pitchFamily="18" charset="0"/>
                </a:rPr>
                <a:t>Universal rule of inductive inference</a:t>
              </a:r>
            </a:p>
          </p:txBody>
        </p:sp>
        <p:grpSp>
          <p:nvGrpSpPr>
            <p:cNvPr id="10" name="Group 9">
              <a:extLst>
                <a:ext uri="{FF2B5EF4-FFF2-40B4-BE49-F238E27FC236}">
                  <a16:creationId xmlns:a16="http://schemas.microsoft.com/office/drawing/2014/main" id="{8898E706-DD6C-E201-17EC-0A323E5B16EB}"/>
                </a:ext>
              </a:extLst>
            </p:cNvPr>
            <p:cNvGrpSpPr/>
            <p:nvPr/>
          </p:nvGrpSpPr>
          <p:grpSpPr>
            <a:xfrm>
              <a:off x="1549036" y="2240927"/>
              <a:ext cx="2010228" cy="2594961"/>
              <a:chOff x="974751" y="2242457"/>
              <a:chExt cx="2010228" cy="2594961"/>
            </a:xfrm>
          </p:grpSpPr>
          <p:sp>
            <p:nvSpPr>
              <p:cNvPr id="12" name="U-Turn Arrow 11">
                <a:extLst>
                  <a:ext uri="{FF2B5EF4-FFF2-40B4-BE49-F238E27FC236}">
                    <a16:creationId xmlns:a16="http://schemas.microsoft.com/office/drawing/2014/main" id="{CF7340D2-331A-B794-1E84-0B582195208D}"/>
                  </a:ext>
                </a:extLst>
              </p:cNvPr>
              <p:cNvSpPr/>
              <p:nvPr/>
            </p:nvSpPr>
            <p:spPr>
              <a:xfrm flipH="1">
                <a:off x="974751" y="2242457"/>
                <a:ext cx="2010228" cy="1698077"/>
              </a:xfrm>
              <a:prstGeom prst="uturnArrow">
                <a:avLst>
                  <a:gd name="adj1" fmla="val 25912"/>
                  <a:gd name="adj2" fmla="val 23860"/>
                  <a:gd name="adj3" fmla="val 25000"/>
                  <a:gd name="adj4" fmla="val 43750"/>
                  <a:gd name="adj5" fmla="val 59043"/>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Block Arc 12">
                <a:extLst>
                  <a:ext uri="{FF2B5EF4-FFF2-40B4-BE49-F238E27FC236}">
                    <a16:creationId xmlns:a16="http://schemas.microsoft.com/office/drawing/2014/main" id="{1CC3DFA2-E5CB-B48F-CA34-185C8E8B72C4}"/>
                  </a:ext>
                </a:extLst>
              </p:cNvPr>
              <p:cNvSpPr/>
              <p:nvPr/>
            </p:nvSpPr>
            <p:spPr>
              <a:xfrm rot="10800000">
                <a:off x="1146628" y="3055088"/>
                <a:ext cx="1838350" cy="1782330"/>
              </a:xfrm>
              <a:prstGeom prst="blockArc">
                <a:avLst>
                  <a:gd name="adj1" fmla="val 10734112"/>
                  <a:gd name="adj2" fmla="val 21448727"/>
                  <a:gd name="adj3" fmla="val 24973"/>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Tree>
    <p:extLst>
      <p:ext uri="{BB962C8B-B14F-4D97-AF65-F5344CB8AC3E}">
        <p14:creationId xmlns:p14="http://schemas.microsoft.com/office/powerpoint/2010/main" val="286264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27538C93-76C2-064A-AD2C-DB6AC736E15F}"/>
              </a:ext>
            </a:extLst>
          </p:cNvPr>
          <p:cNvSpPr/>
          <p:nvPr/>
        </p:nvSpPr>
        <p:spPr>
          <a:xfrm>
            <a:off x="2218660" y="1148316"/>
            <a:ext cx="5295014" cy="5103628"/>
          </a:xfrm>
          <a:custGeom>
            <a:avLst/>
            <a:gdLst>
              <a:gd name="connsiteX0" fmla="*/ 2700670 w 5295014"/>
              <a:gd name="connsiteY0" fmla="*/ 0 h 5103628"/>
              <a:gd name="connsiteX1" fmla="*/ 5295014 w 5295014"/>
              <a:gd name="connsiteY1" fmla="*/ 2069805 h 5103628"/>
              <a:gd name="connsiteX2" fmla="*/ 1609061 w 5295014"/>
              <a:gd name="connsiteY2" fmla="*/ 5103628 h 5103628"/>
              <a:gd name="connsiteX3" fmla="*/ 1587796 w 5295014"/>
              <a:gd name="connsiteY3" fmla="*/ 5046921 h 5103628"/>
              <a:gd name="connsiteX4" fmla="*/ 0 w 5295014"/>
              <a:gd name="connsiteY4" fmla="*/ 3189768 h 5103628"/>
              <a:gd name="connsiteX5" fmla="*/ 2700670 w 5295014"/>
              <a:gd name="connsiteY5" fmla="*/ 0 h 5103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5014" h="5103628">
                <a:moveTo>
                  <a:pt x="2700670" y="0"/>
                </a:moveTo>
                <a:lnTo>
                  <a:pt x="5295014" y="2069805"/>
                </a:lnTo>
                <a:lnTo>
                  <a:pt x="1609061" y="5103628"/>
                </a:lnTo>
                <a:lnTo>
                  <a:pt x="1587796" y="5046921"/>
                </a:lnTo>
                <a:lnTo>
                  <a:pt x="0" y="3189768"/>
                </a:lnTo>
                <a:lnTo>
                  <a:pt x="2700670"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3F876A-3FB7-6241-99D1-18BEBCE406A0}"/>
              </a:ext>
            </a:extLst>
          </p:cNvPr>
          <p:cNvSpPr>
            <a:spLocks noGrp="1"/>
          </p:cNvSpPr>
          <p:nvPr>
            <p:ph type="title"/>
          </p:nvPr>
        </p:nvSpPr>
        <p:spPr>
          <a:xfrm>
            <a:off x="399143" y="1603829"/>
            <a:ext cx="5526736" cy="2452914"/>
          </a:xfrm>
        </p:spPr>
        <p:txBody>
          <a:bodyPr>
            <a:noAutofit/>
          </a:bodyPr>
          <a:lstStyle/>
          <a:p>
            <a:pPr algn="r"/>
            <a:r>
              <a:rPr lang="en-US" sz="6600" dirty="0"/>
              <a:t>Conclusion:</a:t>
            </a:r>
            <a:br>
              <a:rPr lang="en-US" sz="4800" dirty="0"/>
            </a:br>
            <a:r>
              <a:rPr lang="en-US" sz="4800" dirty="0"/>
              <a:t>What Justifies Inductive Inference?</a:t>
            </a:r>
          </a:p>
        </p:txBody>
      </p:sp>
      <p:sp>
        <p:nvSpPr>
          <p:cNvPr id="3" name="Content Placeholder 2">
            <a:extLst>
              <a:ext uri="{FF2B5EF4-FFF2-40B4-BE49-F238E27FC236}">
                <a16:creationId xmlns:a16="http://schemas.microsoft.com/office/drawing/2014/main" id="{D215C2CF-2F1C-234B-9EE9-650F5C4CA5EA}"/>
              </a:ext>
            </a:extLst>
          </p:cNvPr>
          <p:cNvSpPr>
            <a:spLocks noGrp="1"/>
          </p:cNvSpPr>
          <p:nvPr>
            <p:ph idx="1"/>
          </p:nvPr>
        </p:nvSpPr>
        <p:spPr/>
        <p:txBody>
          <a:bodyPr>
            <a:normAutofit fontScale="85000" lnSpcReduction="20000"/>
          </a:bodyPr>
          <a:lstStyle/>
          <a:p>
            <a:endParaRPr lang="en-US"/>
          </a:p>
        </p:txBody>
      </p:sp>
      <p:sp>
        <p:nvSpPr>
          <p:cNvPr id="4" name="Footer Placeholder 3">
            <a:extLst>
              <a:ext uri="{FF2B5EF4-FFF2-40B4-BE49-F238E27FC236}">
                <a16:creationId xmlns:a16="http://schemas.microsoft.com/office/drawing/2014/main" id="{397C624C-017B-6A40-B4C8-48F4F2A4EB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7A75A9-EF69-C14F-8827-B99C8E663357}"/>
              </a:ext>
            </a:extLst>
          </p:cNvPr>
          <p:cNvSpPr>
            <a:spLocks noGrp="1"/>
          </p:cNvSpPr>
          <p:nvPr>
            <p:ph type="sldNum" sz="quarter" idx="12"/>
          </p:nvPr>
        </p:nvSpPr>
        <p:spPr/>
        <p:txBody>
          <a:bodyPr/>
          <a:lstStyle/>
          <a:p>
            <a:fld id="{BBF94379-36F8-5C44-8D19-058CB846FBBE}" type="slidenum">
              <a:rPr lang="en-US" smtClean="0"/>
              <a:t>50</a:t>
            </a:fld>
            <a:endParaRPr lang="en-US"/>
          </a:p>
        </p:txBody>
      </p:sp>
    </p:spTree>
    <p:extLst>
      <p:ext uri="{BB962C8B-B14F-4D97-AF65-F5344CB8AC3E}">
        <p14:creationId xmlns:p14="http://schemas.microsoft.com/office/powerpoint/2010/main" val="8583337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C051F91D-4C1C-1F5E-BA40-23AB11E2B626}"/>
              </a:ext>
            </a:extLst>
          </p:cNvPr>
          <p:cNvSpPr/>
          <p:nvPr/>
        </p:nvSpPr>
        <p:spPr>
          <a:xfrm>
            <a:off x="245097" y="292231"/>
            <a:ext cx="8380429" cy="876693"/>
          </a:xfrm>
          <a:custGeom>
            <a:avLst/>
            <a:gdLst>
              <a:gd name="connsiteX0" fmla="*/ 263950 w 8380429"/>
              <a:gd name="connsiteY0" fmla="*/ 0 h 876693"/>
              <a:gd name="connsiteX1" fmla="*/ 263950 w 8380429"/>
              <a:gd name="connsiteY1" fmla="*/ 0 h 876693"/>
              <a:gd name="connsiteX2" fmla="*/ 527901 w 8380429"/>
              <a:gd name="connsiteY2" fmla="*/ 9427 h 876693"/>
              <a:gd name="connsiteX3" fmla="*/ 8380429 w 8380429"/>
              <a:gd name="connsiteY3" fmla="*/ 84841 h 876693"/>
              <a:gd name="connsiteX4" fmla="*/ 8314441 w 8380429"/>
              <a:gd name="connsiteY4" fmla="*/ 876693 h 876693"/>
              <a:gd name="connsiteX5" fmla="*/ 8229600 w 8380429"/>
              <a:gd name="connsiteY5" fmla="*/ 867266 h 876693"/>
              <a:gd name="connsiteX6" fmla="*/ 0 w 8380429"/>
              <a:gd name="connsiteY6" fmla="*/ 857839 h 876693"/>
              <a:gd name="connsiteX7" fmla="*/ 263950 w 8380429"/>
              <a:gd name="connsiteY7" fmla="*/ 0 h 87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80429" h="876693">
                <a:moveTo>
                  <a:pt x="263950" y="0"/>
                </a:moveTo>
                <a:lnTo>
                  <a:pt x="263950" y="0"/>
                </a:lnTo>
                <a:lnTo>
                  <a:pt x="527901" y="9427"/>
                </a:lnTo>
                <a:lnTo>
                  <a:pt x="8380429" y="84841"/>
                </a:lnTo>
                <a:lnTo>
                  <a:pt x="8314441" y="876693"/>
                </a:lnTo>
                <a:lnTo>
                  <a:pt x="8229600" y="867266"/>
                </a:lnTo>
                <a:lnTo>
                  <a:pt x="0" y="857839"/>
                </a:lnTo>
                <a:lnTo>
                  <a:pt x="263950"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88D31D-524B-5559-51C1-A3B31D519EFA}"/>
              </a:ext>
            </a:extLst>
          </p:cNvPr>
          <p:cNvSpPr>
            <a:spLocks noGrp="1"/>
          </p:cNvSpPr>
          <p:nvPr>
            <p:ph type="title"/>
          </p:nvPr>
        </p:nvSpPr>
        <p:spPr>
          <a:xfrm>
            <a:off x="0" y="371739"/>
            <a:ext cx="6033155" cy="732154"/>
          </a:xfrm>
        </p:spPr>
        <p:txBody>
          <a:bodyPr>
            <a:normAutofit fontScale="90000"/>
          </a:bodyPr>
          <a:lstStyle/>
          <a:p>
            <a:pPr algn="r"/>
            <a:r>
              <a:rPr lang="en-US" dirty="0"/>
              <a:t>Conclusion:</a:t>
            </a:r>
            <a:r>
              <a:rPr lang="en-US" sz="4000" dirty="0"/>
              <a:t> A distributed warrant for inductive inference</a:t>
            </a:r>
            <a:endParaRPr lang="en-US" dirty="0"/>
          </a:p>
        </p:txBody>
      </p:sp>
      <p:sp>
        <p:nvSpPr>
          <p:cNvPr id="3" name="Content Placeholder 2">
            <a:extLst>
              <a:ext uri="{FF2B5EF4-FFF2-40B4-BE49-F238E27FC236}">
                <a16:creationId xmlns:a16="http://schemas.microsoft.com/office/drawing/2014/main" id="{34168FF2-B303-7E56-CAD5-E4B4E833E6CA}"/>
              </a:ext>
            </a:extLst>
          </p:cNvPr>
          <p:cNvSpPr>
            <a:spLocks noGrp="1"/>
          </p:cNvSpPr>
          <p:nvPr>
            <p:ph idx="1"/>
          </p:nvPr>
        </p:nvSpPr>
        <p:spPr/>
        <p:txBody>
          <a:bodyPr>
            <a:normAutofit fontScale="85000" lnSpcReduction="20000"/>
          </a:bodyPr>
          <a:lstStyle/>
          <a:p>
            <a:endParaRPr lang="en-US"/>
          </a:p>
        </p:txBody>
      </p:sp>
      <p:sp>
        <p:nvSpPr>
          <p:cNvPr id="4" name="Footer Placeholder 3">
            <a:extLst>
              <a:ext uri="{FF2B5EF4-FFF2-40B4-BE49-F238E27FC236}">
                <a16:creationId xmlns:a16="http://schemas.microsoft.com/office/drawing/2014/main" id="{10DE44BC-B8F4-0157-4B57-8C6392E31C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6C96DC-5BD2-C7CD-2475-8385F385C4C4}"/>
              </a:ext>
            </a:extLst>
          </p:cNvPr>
          <p:cNvSpPr>
            <a:spLocks noGrp="1"/>
          </p:cNvSpPr>
          <p:nvPr>
            <p:ph type="sldNum" sz="quarter" idx="12"/>
          </p:nvPr>
        </p:nvSpPr>
        <p:spPr/>
        <p:txBody>
          <a:bodyPr/>
          <a:lstStyle/>
          <a:p>
            <a:fld id="{BBF94379-36F8-5C44-8D19-058CB846FBBE}" type="slidenum">
              <a:rPr lang="en-US" smtClean="0"/>
              <a:t>51</a:t>
            </a:fld>
            <a:endParaRPr lang="en-US"/>
          </a:p>
        </p:txBody>
      </p:sp>
      <p:sp>
        <p:nvSpPr>
          <p:cNvPr id="7" name="TextBox 6">
            <a:extLst>
              <a:ext uri="{FF2B5EF4-FFF2-40B4-BE49-F238E27FC236}">
                <a16:creationId xmlns:a16="http://schemas.microsoft.com/office/drawing/2014/main" id="{EE589499-009E-2244-3E80-E35EDBB7A7F4}"/>
              </a:ext>
            </a:extLst>
          </p:cNvPr>
          <p:cNvSpPr txBox="1"/>
          <p:nvPr/>
        </p:nvSpPr>
        <p:spPr>
          <a:xfrm>
            <a:off x="6212263" y="245373"/>
            <a:ext cx="2799761" cy="984885"/>
          </a:xfrm>
          <a:prstGeom prst="rect">
            <a:avLst/>
          </a:prstGeom>
          <a:noFill/>
        </p:spPr>
        <p:txBody>
          <a:bodyPr wrap="square" rtlCol="0">
            <a:spAutoFit/>
          </a:bodyPr>
          <a:lstStyle/>
          <a:p>
            <a:pPr algn="l"/>
            <a:r>
              <a:rPr lang="en-US" sz="2000" dirty="0">
                <a:latin typeface="Times New Roman" panose="02020603050405020304" pitchFamily="18" charset="0"/>
                <a:cs typeface="Times New Roman" panose="02020603050405020304" pitchFamily="18" charset="0"/>
              </a:rPr>
              <a:t>No</a:t>
            </a:r>
            <a:r>
              <a:rPr lang="en-US" dirty="0">
                <a:latin typeface="Times New Roman" panose="02020603050405020304" pitchFamily="18" charset="0"/>
                <a:cs typeface="Times New Roman" panose="02020603050405020304" pitchFamily="18" charset="0"/>
              </a:rPr>
              <a:t> general principle or law.</a:t>
            </a:r>
          </a:p>
          <a:p>
            <a:pPr algn="l"/>
            <a:r>
              <a:rPr lang="en-US" sz="2000" dirty="0">
                <a:latin typeface="Times New Roman" panose="02020603050405020304" pitchFamily="18" charset="0"/>
                <a:cs typeface="Times New Roman" panose="02020603050405020304" pitchFamily="18" charset="0"/>
              </a:rPr>
              <a:t>No</a:t>
            </a:r>
            <a:r>
              <a:rPr lang="en-US" dirty="0">
                <a:latin typeface="Times New Roman" panose="02020603050405020304" pitchFamily="18" charset="0"/>
                <a:cs typeface="Times New Roman" panose="02020603050405020304" pitchFamily="18" charset="0"/>
              </a:rPr>
              <a:t> principle of the uniformity of nature.</a:t>
            </a:r>
          </a:p>
        </p:txBody>
      </p:sp>
      <p:grpSp>
        <p:nvGrpSpPr>
          <p:cNvPr id="32" name="Group 31">
            <a:extLst>
              <a:ext uri="{FF2B5EF4-FFF2-40B4-BE49-F238E27FC236}">
                <a16:creationId xmlns:a16="http://schemas.microsoft.com/office/drawing/2014/main" id="{EBE4FD98-BAC2-A1AF-3129-9353AD4BDAA6}"/>
              </a:ext>
            </a:extLst>
          </p:cNvPr>
          <p:cNvGrpSpPr/>
          <p:nvPr/>
        </p:nvGrpSpPr>
        <p:grpSpPr>
          <a:xfrm>
            <a:off x="451236" y="1731876"/>
            <a:ext cx="8443657" cy="3707235"/>
            <a:chOff x="451236" y="1731876"/>
            <a:chExt cx="8443657" cy="3707235"/>
          </a:xfrm>
        </p:grpSpPr>
        <p:pic>
          <p:nvPicPr>
            <p:cNvPr id="6" name="Picture 4" descr="arch.png">
              <a:extLst>
                <a:ext uri="{FF2B5EF4-FFF2-40B4-BE49-F238E27FC236}">
                  <a16:creationId xmlns:a16="http://schemas.microsoft.com/office/drawing/2014/main" id="{E1C00E39-D316-101F-E06F-95255A0846D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7743" y="2137111"/>
              <a:ext cx="386715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 name="Group 29">
              <a:extLst>
                <a:ext uri="{FF2B5EF4-FFF2-40B4-BE49-F238E27FC236}">
                  <a16:creationId xmlns:a16="http://schemas.microsoft.com/office/drawing/2014/main" id="{8674FA3B-13E0-4C2E-6316-7AA020EBCE1E}"/>
                </a:ext>
              </a:extLst>
            </p:cNvPr>
            <p:cNvGrpSpPr/>
            <p:nvPr/>
          </p:nvGrpSpPr>
          <p:grpSpPr>
            <a:xfrm>
              <a:off x="451236" y="1731876"/>
              <a:ext cx="4765249" cy="2677656"/>
              <a:chOff x="381786" y="1684758"/>
              <a:chExt cx="4765249" cy="2677656"/>
            </a:xfrm>
          </p:grpSpPr>
          <p:sp>
            <p:nvSpPr>
              <p:cNvPr id="11" name="Freeform 10">
                <a:extLst>
                  <a:ext uri="{FF2B5EF4-FFF2-40B4-BE49-F238E27FC236}">
                    <a16:creationId xmlns:a16="http://schemas.microsoft.com/office/drawing/2014/main" id="{17C14E94-E414-4554-E20C-2725785FEA97}"/>
                  </a:ext>
                </a:extLst>
              </p:cNvPr>
              <p:cNvSpPr/>
              <p:nvPr/>
            </p:nvSpPr>
            <p:spPr>
              <a:xfrm>
                <a:off x="1178351" y="2642495"/>
                <a:ext cx="3205113" cy="395926"/>
              </a:xfrm>
              <a:custGeom>
                <a:avLst/>
                <a:gdLst>
                  <a:gd name="connsiteX0" fmla="*/ 56560 w 3205113"/>
                  <a:gd name="connsiteY0" fmla="*/ 0 h 395926"/>
                  <a:gd name="connsiteX1" fmla="*/ 3205113 w 3205113"/>
                  <a:gd name="connsiteY1" fmla="*/ 47134 h 395926"/>
                  <a:gd name="connsiteX2" fmla="*/ 3167406 w 3205113"/>
                  <a:gd name="connsiteY2" fmla="*/ 395926 h 395926"/>
                  <a:gd name="connsiteX3" fmla="*/ 0 w 3205113"/>
                  <a:gd name="connsiteY3" fmla="*/ 348792 h 395926"/>
                  <a:gd name="connsiteX4" fmla="*/ 56560 w 3205113"/>
                  <a:gd name="connsiteY4" fmla="*/ 0 h 39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5113" h="395926">
                    <a:moveTo>
                      <a:pt x="56560" y="0"/>
                    </a:moveTo>
                    <a:lnTo>
                      <a:pt x="3205113" y="47134"/>
                    </a:lnTo>
                    <a:lnTo>
                      <a:pt x="3167406" y="395926"/>
                    </a:lnTo>
                    <a:lnTo>
                      <a:pt x="0" y="348792"/>
                    </a:lnTo>
                    <a:lnTo>
                      <a:pt x="56560" y="0"/>
                    </a:lnTo>
                    <a:close/>
                  </a:path>
                </a:pathLst>
              </a:custGeom>
              <a:solidFill>
                <a:srgbClr val="FFD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CD5B1EED-CADD-FF71-BDCF-E41DFCBD4214}"/>
                  </a:ext>
                </a:extLst>
              </p:cNvPr>
              <p:cNvSpPr/>
              <p:nvPr/>
            </p:nvSpPr>
            <p:spPr>
              <a:xfrm>
                <a:off x="381786" y="3519210"/>
                <a:ext cx="3205113" cy="395926"/>
              </a:xfrm>
              <a:custGeom>
                <a:avLst/>
                <a:gdLst>
                  <a:gd name="connsiteX0" fmla="*/ 56560 w 3205113"/>
                  <a:gd name="connsiteY0" fmla="*/ 0 h 395926"/>
                  <a:gd name="connsiteX1" fmla="*/ 3205113 w 3205113"/>
                  <a:gd name="connsiteY1" fmla="*/ 47134 h 395926"/>
                  <a:gd name="connsiteX2" fmla="*/ 3167406 w 3205113"/>
                  <a:gd name="connsiteY2" fmla="*/ 395926 h 395926"/>
                  <a:gd name="connsiteX3" fmla="*/ 0 w 3205113"/>
                  <a:gd name="connsiteY3" fmla="*/ 348792 h 395926"/>
                  <a:gd name="connsiteX4" fmla="*/ 56560 w 3205113"/>
                  <a:gd name="connsiteY4" fmla="*/ 0 h 39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5113" h="395926">
                    <a:moveTo>
                      <a:pt x="56560" y="0"/>
                    </a:moveTo>
                    <a:lnTo>
                      <a:pt x="3205113" y="47134"/>
                    </a:lnTo>
                    <a:lnTo>
                      <a:pt x="3167406" y="395926"/>
                    </a:lnTo>
                    <a:lnTo>
                      <a:pt x="0" y="348792"/>
                    </a:lnTo>
                    <a:lnTo>
                      <a:pt x="56560" y="0"/>
                    </a:lnTo>
                    <a:close/>
                  </a:path>
                </a:pathLst>
              </a:custGeom>
              <a:solidFill>
                <a:srgbClr val="DCFF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CCF9139-3F93-B45B-1778-1A462155552D}"/>
                  </a:ext>
                </a:extLst>
              </p:cNvPr>
              <p:cNvSpPr txBox="1"/>
              <p:nvPr/>
            </p:nvSpPr>
            <p:spPr>
              <a:xfrm>
                <a:off x="381786" y="1684758"/>
                <a:ext cx="4765249" cy="2677656"/>
              </a:xfrm>
              <a:prstGeom prst="rect">
                <a:avLst/>
              </a:prstGeom>
              <a:noFill/>
            </p:spPr>
            <p:txBody>
              <a:bodyPr wrap="square" rtlCol="0">
                <a:spAutoFit/>
              </a:bodyPr>
              <a:lstStyle/>
              <a:p>
                <a:pPr algn="l"/>
                <a:r>
                  <a:rPr lang="en-US" sz="2800" dirty="0">
                    <a:latin typeface="Times New Roman" panose="02020603050405020304" pitchFamily="18" charset="0"/>
                    <a:cs typeface="Times New Roman" panose="02020603050405020304" pitchFamily="18" charset="0"/>
                  </a:rPr>
                  <a:t>In a mature science…</a:t>
                </a:r>
              </a:p>
              <a:p>
                <a:pPr algn="l"/>
                <a:endParaRPr lang="en-US" sz="2800" dirty="0">
                  <a:latin typeface="Times New Roman" panose="02020603050405020304" pitchFamily="18" charset="0"/>
                  <a:cs typeface="Times New Roman" panose="02020603050405020304" pitchFamily="18" charset="0"/>
                </a:endParaRPr>
              </a:p>
              <a:p>
                <a:pPr algn="l"/>
                <a:r>
                  <a:rPr lang="en-US" sz="2800" dirty="0">
                    <a:latin typeface="Times New Roman" panose="02020603050405020304" pitchFamily="18" charset="0"/>
                    <a:cs typeface="Times New Roman" panose="02020603050405020304" pitchFamily="18" charset="0"/>
                  </a:rPr>
                  <a:t>each individual proposition </a:t>
                </a:r>
              </a:p>
              <a:p>
                <a:pPr algn="l"/>
                <a:r>
                  <a:rPr lang="en-US" sz="2800" dirty="0">
                    <a:latin typeface="Times New Roman" panose="02020603050405020304" pitchFamily="18" charset="0"/>
                    <a:cs typeface="Times New Roman" panose="02020603050405020304" pitchFamily="18" charset="0"/>
                  </a:rPr>
                  <a:t>is well supported by the</a:t>
                </a:r>
              </a:p>
              <a:p>
                <a:pPr algn="l"/>
                <a:r>
                  <a:rPr lang="en-US" sz="2800" dirty="0">
                    <a:latin typeface="Times New Roman" panose="02020603050405020304" pitchFamily="18" charset="0"/>
                    <a:cs typeface="Times New Roman" panose="02020603050405020304" pitchFamily="18" charset="0"/>
                  </a:rPr>
                  <a:t>other propositions in the science.</a:t>
                </a:r>
              </a:p>
            </p:txBody>
          </p:sp>
        </p:grpSp>
      </p:grpSp>
      <p:grpSp>
        <p:nvGrpSpPr>
          <p:cNvPr id="18" name="Group 17">
            <a:extLst>
              <a:ext uri="{FF2B5EF4-FFF2-40B4-BE49-F238E27FC236}">
                <a16:creationId xmlns:a16="http://schemas.microsoft.com/office/drawing/2014/main" id="{CDCD25A4-286D-570B-875E-89B6C365B419}"/>
              </a:ext>
            </a:extLst>
          </p:cNvPr>
          <p:cNvGrpSpPr/>
          <p:nvPr/>
        </p:nvGrpSpPr>
        <p:grpSpPr>
          <a:xfrm>
            <a:off x="7208138" y="2220964"/>
            <a:ext cx="1310800" cy="1915071"/>
            <a:chOff x="7192653" y="2224725"/>
            <a:chExt cx="1310800" cy="1915071"/>
          </a:xfrm>
        </p:grpSpPr>
        <p:sp>
          <p:nvSpPr>
            <p:cNvPr id="13" name="Freeform 12">
              <a:extLst>
                <a:ext uri="{FF2B5EF4-FFF2-40B4-BE49-F238E27FC236}">
                  <a16:creationId xmlns:a16="http://schemas.microsoft.com/office/drawing/2014/main" id="{798F842D-2CB3-5768-03CD-7107FABAE8D7}"/>
                </a:ext>
              </a:extLst>
            </p:cNvPr>
            <p:cNvSpPr/>
            <p:nvPr/>
          </p:nvSpPr>
          <p:spPr>
            <a:xfrm>
              <a:off x="7692272" y="2837468"/>
              <a:ext cx="509048" cy="490194"/>
            </a:xfrm>
            <a:custGeom>
              <a:avLst/>
              <a:gdLst>
                <a:gd name="connsiteX0" fmla="*/ 329938 w 509048"/>
                <a:gd name="connsiteY0" fmla="*/ 0 h 490194"/>
                <a:gd name="connsiteX1" fmla="*/ 509048 w 509048"/>
                <a:gd name="connsiteY1" fmla="*/ 348792 h 490194"/>
                <a:gd name="connsiteX2" fmla="*/ 160256 w 509048"/>
                <a:gd name="connsiteY2" fmla="*/ 490194 h 490194"/>
                <a:gd name="connsiteX3" fmla="*/ 0 w 509048"/>
                <a:gd name="connsiteY3" fmla="*/ 197963 h 490194"/>
                <a:gd name="connsiteX4" fmla="*/ 329938 w 509048"/>
                <a:gd name="connsiteY4" fmla="*/ 0 h 490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048" h="490194">
                  <a:moveTo>
                    <a:pt x="329938" y="0"/>
                  </a:moveTo>
                  <a:lnTo>
                    <a:pt x="509048" y="348792"/>
                  </a:lnTo>
                  <a:lnTo>
                    <a:pt x="160256" y="490194"/>
                  </a:lnTo>
                  <a:lnTo>
                    <a:pt x="0" y="197963"/>
                  </a:lnTo>
                  <a:lnTo>
                    <a:pt x="329938" y="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DE85CDCD-47E3-A1A1-A50C-4CEF38B2D8FB}"/>
                </a:ext>
              </a:extLst>
            </p:cNvPr>
            <p:cNvSpPr/>
            <p:nvPr/>
          </p:nvSpPr>
          <p:spPr>
            <a:xfrm rot="20937248">
              <a:off x="7454035" y="2448124"/>
              <a:ext cx="531607" cy="563990"/>
            </a:xfrm>
            <a:custGeom>
              <a:avLst/>
              <a:gdLst>
                <a:gd name="connsiteX0" fmla="*/ 329938 w 509048"/>
                <a:gd name="connsiteY0" fmla="*/ 0 h 490194"/>
                <a:gd name="connsiteX1" fmla="*/ 509048 w 509048"/>
                <a:gd name="connsiteY1" fmla="*/ 348792 h 490194"/>
                <a:gd name="connsiteX2" fmla="*/ 160256 w 509048"/>
                <a:gd name="connsiteY2" fmla="*/ 490194 h 490194"/>
                <a:gd name="connsiteX3" fmla="*/ 0 w 509048"/>
                <a:gd name="connsiteY3" fmla="*/ 197963 h 490194"/>
                <a:gd name="connsiteX4" fmla="*/ 329938 w 509048"/>
                <a:gd name="connsiteY4" fmla="*/ 0 h 490194"/>
                <a:gd name="connsiteX0" fmla="*/ 329938 w 531607"/>
                <a:gd name="connsiteY0" fmla="*/ 0 h 490194"/>
                <a:gd name="connsiteX1" fmla="*/ 531607 w 531607"/>
                <a:gd name="connsiteY1" fmla="*/ 430033 h 490194"/>
                <a:gd name="connsiteX2" fmla="*/ 160256 w 531607"/>
                <a:gd name="connsiteY2" fmla="*/ 490194 h 490194"/>
                <a:gd name="connsiteX3" fmla="*/ 0 w 531607"/>
                <a:gd name="connsiteY3" fmla="*/ 197963 h 490194"/>
                <a:gd name="connsiteX4" fmla="*/ 329938 w 531607"/>
                <a:gd name="connsiteY4" fmla="*/ 0 h 490194"/>
                <a:gd name="connsiteX0" fmla="*/ 329938 w 531607"/>
                <a:gd name="connsiteY0" fmla="*/ 0 h 563990"/>
                <a:gd name="connsiteX1" fmla="*/ 531607 w 531607"/>
                <a:gd name="connsiteY1" fmla="*/ 430033 h 563990"/>
                <a:gd name="connsiteX2" fmla="*/ 193874 w 531607"/>
                <a:gd name="connsiteY2" fmla="*/ 563990 h 563990"/>
                <a:gd name="connsiteX3" fmla="*/ 0 w 531607"/>
                <a:gd name="connsiteY3" fmla="*/ 197963 h 563990"/>
                <a:gd name="connsiteX4" fmla="*/ 329938 w 531607"/>
                <a:gd name="connsiteY4" fmla="*/ 0 h 563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607" h="563990">
                  <a:moveTo>
                    <a:pt x="329938" y="0"/>
                  </a:moveTo>
                  <a:lnTo>
                    <a:pt x="531607" y="430033"/>
                  </a:lnTo>
                  <a:lnTo>
                    <a:pt x="193874" y="563990"/>
                  </a:lnTo>
                  <a:lnTo>
                    <a:pt x="0" y="197963"/>
                  </a:lnTo>
                  <a:lnTo>
                    <a:pt x="329938" y="0"/>
                  </a:lnTo>
                  <a:close/>
                </a:path>
              </a:pathLst>
            </a:custGeom>
            <a:solidFill>
              <a:srgbClr val="00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a:extLst>
                <a:ext uri="{FF2B5EF4-FFF2-40B4-BE49-F238E27FC236}">
                  <a16:creationId xmlns:a16="http://schemas.microsoft.com/office/drawing/2014/main" id="{148E936C-61A3-4F7D-4710-2D27CFD9A7E1}"/>
                </a:ext>
              </a:extLst>
            </p:cNvPr>
            <p:cNvSpPr/>
            <p:nvPr/>
          </p:nvSpPr>
          <p:spPr>
            <a:xfrm rot="674674">
              <a:off x="7881283" y="3215968"/>
              <a:ext cx="509048" cy="490194"/>
            </a:xfrm>
            <a:custGeom>
              <a:avLst/>
              <a:gdLst>
                <a:gd name="connsiteX0" fmla="*/ 329938 w 509048"/>
                <a:gd name="connsiteY0" fmla="*/ 0 h 490194"/>
                <a:gd name="connsiteX1" fmla="*/ 509048 w 509048"/>
                <a:gd name="connsiteY1" fmla="*/ 348792 h 490194"/>
                <a:gd name="connsiteX2" fmla="*/ 160256 w 509048"/>
                <a:gd name="connsiteY2" fmla="*/ 490194 h 490194"/>
                <a:gd name="connsiteX3" fmla="*/ 0 w 509048"/>
                <a:gd name="connsiteY3" fmla="*/ 197963 h 490194"/>
                <a:gd name="connsiteX4" fmla="*/ 329938 w 509048"/>
                <a:gd name="connsiteY4" fmla="*/ 0 h 490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048" h="490194">
                  <a:moveTo>
                    <a:pt x="329938" y="0"/>
                  </a:moveTo>
                  <a:lnTo>
                    <a:pt x="509048" y="348792"/>
                  </a:lnTo>
                  <a:lnTo>
                    <a:pt x="160256" y="490194"/>
                  </a:lnTo>
                  <a:lnTo>
                    <a:pt x="0" y="197963"/>
                  </a:lnTo>
                  <a:lnTo>
                    <a:pt x="329938" y="0"/>
                  </a:lnTo>
                  <a:close/>
                </a:path>
              </a:pathLst>
            </a:custGeom>
            <a:solidFill>
              <a:srgbClr val="00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a:extLst>
                <a:ext uri="{FF2B5EF4-FFF2-40B4-BE49-F238E27FC236}">
                  <a16:creationId xmlns:a16="http://schemas.microsoft.com/office/drawing/2014/main" id="{3EA013BD-2316-54D7-7230-DEBEEC48C8A6}"/>
                </a:ext>
              </a:extLst>
            </p:cNvPr>
            <p:cNvSpPr/>
            <p:nvPr/>
          </p:nvSpPr>
          <p:spPr>
            <a:xfrm rot="1104711">
              <a:off x="7994405" y="3649602"/>
              <a:ext cx="509048" cy="490194"/>
            </a:xfrm>
            <a:custGeom>
              <a:avLst/>
              <a:gdLst>
                <a:gd name="connsiteX0" fmla="*/ 329938 w 509048"/>
                <a:gd name="connsiteY0" fmla="*/ 0 h 490194"/>
                <a:gd name="connsiteX1" fmla="*/ 509048 w 509048"/>
                <a:gd name="connsiteY1" fmla="*/ 348792 h 490194"/>
                <a:gd name="connsiteX2" fmla="*/ 160256 w 509048"/>
                <a:gd name="connsiteY2" fmla="*/ 490194 h 490194"/>
                <a:gd name="connsiteX3" fmla="*/ 0 w 509048"/>
                <a:gd name="connsiteY3" fmla="*/ 197963 h 490194"/>
                <a:gd name="connsiteX4" fmla="*/ 329938 w 509048"/>
                <a:gd name="connsiteY4" fmla="*/ 0 h 490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048" h="490194">
                  <a:moveTo>
                    <a:pt x="329938" y="0"/>
                  </a:moveTo>
                  <a:lnTo>
                    <a:pt x="509048" y="348792"/>
                  </a:lnTo>
                  <a:lnTo>
                    <a:pt x="160256" y="490194"/>
                  </a:lnTo>
                  <a:lnTo>
                    <a:pt x="0" y="197963"/>
                  </a:lnTo>
                  <a:lnTo>
                    <a:pt x="329938" y="0"/>
                  </a:lnTo>
                  <a:close/>
                </a:path>
              </a:pathLst>
            </a:custGeom>
            <a:solidFill>
              <a:srgbClr val="00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a:extLst>
                <a:ext uri="{FF2B5EF4-FFF2-40B4-BE49-F238E27FC236}">
                  <a16:creationId xmlns:a16="http://schemas.microsoft.com/office/drawing/2014/main" id="{312D4647-6937-A904-2877-E10EDA8CACEC}"/>
                </a:ext>
              </a:extLst>
            </p:cNvPr>
            <p:cNvSpPr/>
            <p:nvPr/>
          </p:nvSpPr>
          <p:spPr>
            <a:xfrm rot="19684434">
              <a:off x="7192653" y="2224725"/>
              <a:ext cx="509048" cy="490194"/>
            </a:xfrm>
            <a:custGeom>
              <a:avLst/>
              <a:gdLst>
                <a:gd name="connsiteX0" fmla="*/ 329938 w 509048"/>
                <a:gd name="connsiteY0" fmla="*/ 0 h 490194"/>
                <a:gd name="connsiteX1" fmla="*/ 509048 w 509048"/>
                <a:gd name="connsiteY1" fmla="*/ 348792 h 490194"/>
                <a:gd name="connsiteX2" fmla="*/ 160256 w 509048"/>
                <a:gd name="connsiteY2" fmla="*/ 490194 h 490194"/>
                <a:gd name="connsiteX3" fmla="*/ 0 w 509048"/>
                <a:gd name="connsiteY3" fmla="*/ 197963 h 490194"/>
                <a:gd name="connsiteX4" fmla="*/ 329938 w 509048"/>
                <a:gd name="connsiteY4" fmla="*/ 0 h 490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048" h="490194">
                  <a:moveTo>
                    <a:pt x="329938" y="0"/>
                  </a:moveTo>
                  <a:lnTo>
                    <a:pt x="509048" y="348792"/>
                  </a:lnTo>
                  <a:lnTo>
                    <a:pt x="160256" y="490194"/>
                  </a:lnTo>
                  <a:lnTo>
                    <a:pt x="0" y="197963"/>
                  </a:lnTo>
                  <a:lnTo>
                    <a:pt x="329938" y="0"/>
                  </a:lnTo>
                  <a:close/>
                </a:path>
              </a:pathLst>
            </a:custGeom>
            <a:solidFill>
              <a:srgbClr val="00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7C5D127D-CF06-A014-2165-9C384D1C6DA1}"/>
              </a:ext>
            </a:extLst>
          </p:cNvPr>
          <p:cNvGrpSpPr/>
          <p:nvPr/>
        </p:nvGrpSpPr>
        <p:grpSpPr>
          <a:xfrm>
            <a:off x="5660348" y="2077767"/>
            <a:ext cx="1609660" cy="1714504"/>
            <a:chOff x="5660348" y="2077767"/>
            <a:chExt cx="1609660" cy="1714504"/>
          </a:xfrm>
        </p:grpSpPr>
        <p:sp>
          <p:nvSpPr>
            <p:cNvPr id="20" name="Freeform 19">
              <a:extLst>
                <a:ext uri="{FF2B5EF4-FFF2-40B4-BE49-F238E27FC236}">
                  <a16:creationId xmlns:a16="http://schemas.microsoft.com/office/drawing/2014/main" id="{70B145A2-7D68-FC6C-B715-7662DD83B994}"/>
                </a:ext>
              </a:extLst>
            </p:cNvPr>
            <p:cNvSpPr/>
            <p:nvPr/>
          </p:nvSpPr>
          <p:spPr>
            <a:xfrm rot="14747389">
              <a:off x="6065243" y="2464485"/>
              <a:ext cx="516801" cy="525564"/>
            </a:xfrm>
            <a:custGeom>
              <a:avLst/>
              <a:gdLst>
                <a:gd name="connsiteX0" fmla="*/ 329938 w 509048"/>
                <a:gd name="connsiteY0" fmla="*/ 0 h 490194"/>
                <a:gd name="connsiteX1" fmla="*/ 509048 w 509048"/>
                <a:gd name="connsiteY1" fmla="*/ 348792 h 490194"/>
                <a:gd name="connsiteX2" fmla="*/ 160256 w 509048"/>
                <a:gd name="connsiteY2" fmla="*/ 490194 h 490194"/>
                <a:gd name="connsiteX3" fmla="*/ 0 w 509048"/>
                <a:gd name="connsiteY3" fmla="*/ 197963 h 490194"/>
                <a:gd name="connsiteX4" fmla="*/ 329938 w 509048"/>
                <a:gd name="connsiteY4" fmla="*/ 0 h 490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048" h="490194">
                  <a:moveTo>
                    <a:pt x="329938" y="0"/>
                  </a:moveTo>
                  <a:lnTo>
                    <a:pt x="509048" y="348792"/>
                  </a:lnTo>
                  <a:lnTo>
                    <a:pt x="160256" y="490194"/>
                  </a:lnTo>
                  <a:lnTo>
                    <a:pt x="0" y="197963"/>
                  </a:lnTo>
                  <a:lnTo>
                    <a:pt x="329938" y="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21">
              <a:extLst>
                <a:ext uri="{FF2B5EF4-FFF2-40B4-BE49-F238E27FC236}">
                  <a16:creationId xmlns:a16="http://schemas.microsoft.com/office/drawing/2014/main" id="{FB892C4F-9F05-2604-FFBA-ED948CF77B3B}"/>
                </a:ext>
              </a:extLst>
            </p:cNvPr>
            <p:cNvSpPr/>
            <p:nvPr/>
          </p:nvSpPr>
          <p:spPr>
            <a:xfrm rot="15938963">
              <a:off x="6344305" y="2178976"/>
              <a:ext cx="533071" cy="519343"/>
            </a:xfrm>
            <a:custGeom>
              <a:avLst/>
              <a:gdLst>
                <a:gd name="connsiteX0" fmla="*/ 329938 w 509048"/>
                <a:gd name="connsiteY0" fmla="*/ 0 h 490194"/>
                <a:gd name="connsiteX1" fmla="*/ 509048 w 509048"/>
                <a:gd name="connsiteY1" fmla="*/ 348792 h 490194"/>
                <a:gd name="connsiteX2" fmla="*/ 160256 w 509048"/>
                <a:gd name="connsiteY2" fmla="*/ 490194 h 490194"/>
                <a:gd name="connsiteX3" fmla="*/ 0 w 509048"/>
                <a:gd name="connsiteY3" fmla="*/ 197963 h 490194"/>
                <a:gd name="connsiteX4" fmla="*/ 329938 w 509048"/>
                <a:gd name="connsiteY4" fmla="*/ 0 h 490194"/>
                <a:gd name="connsiteX0" fmla="*/ 319056 w 498166"/>
                <a:gd name="connsiteY0" fmla="*/ 0 h 490194"/>
                <a:gd name="connsiteX1" fmla="*/ 498166 w 498166"/>
                <a:gd name="connsiteY1" fmla="*/ 348792 h 490194"/>
                <a:gd name="connsiteX2" fmla="*/ 149374 w 498166"/>
                <a:gd name="connsiteY2" fmla="*/ 490194 h 490194"/>
                <a:gd name="connsiteX3" fmla="*/ 0 w 498166"/>
                <a:gd name="connsiteY3" fmla="*/ 297927 h 490194"/>
                <a:gd name="connsiteX4" fmla="*/ 319056 w 498166"/>
                <a:gd name="connsiteY4" fmla="*/ 0 h 490194"/>
                <a:gd name="connsiteX0" fmla="*/ 319056 w 498166"/>
                <a:gd name="connsiteY0" fmla="*/ 0 h 500898"/>
                <a:gd name="connsiteX1" fmla="*/ 498166 w 498166"/>
                <a:gd name="connsiteY1" fmla="*/ 348792 h 500898"/>
                <a:gd name="connsiteX2" fmla="*/ 42628 w 498166"/>
                <a:gd name="connsiteY2" fmla="*/ 500898 h 500898"/>
                <a:gd name="connsiteX3" fmla="*/ 0 w 498166"/>
                <a:gd name="connsiteY3" fmla="*/ 297927 h 500898"/>
                <a:gd name="connsiteX4" fmla="*/ 319056 w 498166"/>
                <a:gd name="connsiteY4" fmla="*/ 0 h 500898"/>
                <a:gd name="connsiteX0" fmla="*/ 277808 w 498166"/>
                <a:gd name="connsiteY0" fmla="*/ 0 h 544030"/>
                <a:gd name="connsiteX1" fmla="*/ 498166 w 498166"/>
                <a:gd name="connsiteY1" fmla="*/ 391924 h 544030"/>
                <a:gd name="connsiteX2" fmla="*/ 42628 w 498166"/>
                <a:gd name="connsiteY2" fmla="*/ 544030 h 544030"/>
                <a:gd name="connsiteX3" fmla="*/ 0 w 498166"/>
                <a:gd name="connsiteY3" fmla="*/ 341059 h 544030"/>
                <a:gd name="connsiteX4" fmla="*/ 277808 w 498166"/>
                <a:gd name="connsiteY4" fmla="*/ 0 h 544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166" h="544030">
                  <a:moveTo>
                    <a:pt x="277808" y="0"/>
                  </a:moveTo>
                  <a:lnTo>
                    <a:pt x="498166" y="391924"/>
                  </a:lnTo>
                  <a:lnTo>
                    <a:pt x="42628" y="544030"/>
                  </a:lnTo>
                  <a:lnTo>
                    <a:pt x="0" y="341059"/>
                  </a:lnTo>
                  <a:lnTo>
                    <a:pt x="277808" y="0"/>
                  </a:lnTo>
                  <a:close/>
                </a:path>
              </a:pathLst>
            </a:custGeom>
            <a:solidFill>
              <a:srgbClr val="00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22">
              <a:extLst>
                <a:ext uri="{FF2B5EF4-FFF2-40B4-BE49-F238E27FC236}">
                  <a16:creationId xmlns:a16="http://schemas.microsoft.com/office/drawing/2014/main" id="{22011A82-45CB-603A-5DCD-5F96BB6E979C}"/>
                </a:ext>
              </a:extLst>
            </p:cNvPr>
            <p:cNvSpPr/>
            <p:nvPr/>
          </p:nvSpPr>
          <p:spPr>
            <a:xfrm rot="14186122">
              <a:off x="5798013" y="2845809"/>
              <a:ext cx="601564" cy="483817"/>
            </a:xfrm>
            <a:custGeom>
              <a:avLst/>
              <a:gdLst>
                <a:gd name="connsiteX0" fmla="*/ 329938 w 509048"/>
                <a:gd name="connsiteY0" fmla="*/ 0 h 490194"/>
                <a:gd name="connsiteX1" fmla="*/ 509048 w 509048"/>
                <a:gd name="connsiteY1" fmla="*/ 348792 h 490194"/>
                <a:gd name="connsiteX2" fmla="*/ 160256 w 509048"/>
                <a:gd name="connsiteY2" fmla="*/ 490194 h 490194"/>
                <a:gd name="connsiteX3" fmla="*/ 0 w 509048"/>
                <a:gd name="connsiteY3" fmla="*/ 197963 h 490194"/>
                <a:gd name="connsiteX4" fmla="*/ 329938 w 509048"/>
                <a:gd name="connsiteY4" fmla="*/ 0 h 490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048" h="490194">
                  <a:moveTo>
                    <a:pt x="329938" y="0"/>
                  </a:moveTo>
                  <a:lnTo>
                    <a:pt x="509048" y="348792"/>
                  </a:lnTo>
                  <a:lnTo>
                    <a:pt x="160256" y="490194"/>
                  </a:lnTo>
                  <a:lnTo>
                    <a:pt x="0" y="197963"/>
                  </a:lnTo>
                  <a:lnTo>
                    <a:pt x="329938" y="0"/>
                  </a:lnTo>
                  <a:close/>
                </a:path>
              </a:pathLst>
            </a:custGeom>
            <a:solidFill>
              <a:srgbClr val="00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24">
              <a:extLst>
                <a:ext uri="{FF2B5EF4-FFF2-40B4-BE49-F238E27FC236}">
                  <a16:creationId xmlns:a16="http://schemas.microsoft.com/office/drawing/2014/main" id="{21421A29-6C3C-8EA3-C0E2-5B1484131C6C}"/>
                </a:ext>
              </a:extLst>
            </p:cNvPr>
            <p:cNvSpPr/>
            <p:nvPr/>
          </p:nvSpPr>
          <p:spPr>
            <a:xfrm rot="17924761">
              <a:off x="6740732" y="2057046"/>
              <a:ext cx="508555" cy="549997"/>
            </a:xfrm>
            <a:custGeom>
              <a:avLst/>
              <a:gdLst>
                <a:gd name="connsiteX0" fmla="*/ 329938 w 509048"/>
                <a:gd name="connsiteY0" fmla="*/ 0 h 490194"/>
                <a:gd name="connsiteX1" fmla="*/ 509048 w 509048"/>
                <a:gd name="connsiteY1" fmla="*/ 348792 h 490194"/>
                <a:gd name="connsiteX2" fmla="*/ 160256 w 509048"/>
                <a:gd name="connsiteY2" fmla="*/ 490194 h 490194"/>
                <a:gd name="connsiteX3" fmla="*/ 0 w 509048"/>
                <a:gd name="connsiteY3" fmla="*/ 197963 h 490194"/>
                <a:gd name="connsiteX4" fmla="*/ 329938 w 509048"/>
                <a:gd name="connsiteY4" fmla="*/ 0 h 490194"/>
                <a:gd name="connsiteX0" fmla="*/ 319056 w 498166"/>
                <a:gd name="connsiteY0" fmla="*/ 0 h 490194"/>
                <a:gd name="connsiteX1" fmla="*/ 498166 w 498166"/>
                <a:gd name="connsiteY1" fmla="*/ 348792 h 490194"/>
                <a:gd name="connsiteX2" fmla="*/ 149374 w 498166"/>
                <a:gd name="connsiteY2" fmla="*/ 490194 h 490194"/>
                <a:gd name="connsiteX3" fmla="*/ 0 w 498166"/>
                <a:gd name="connsiteY3" fmla="*/ 297927 h 490194"/>
                <a:gd name="connsiteX4" fmla="*/ 319056 w 498166"/>
                <a:gd name="connsiteY4" fmla="*/ 0 h 490194"/>
                <a:gd name="connsiteX0" fmla="*/ 319056 w 498166"/>
                <a:gd name="connsiteY0" fmla="*/ 0 h 500898"/>
                <a:gd name="connsiteX1" fmla="*/ 498166 w 498166"/>
                <a:gd name="connsiteY1" fmla="*/ 348792 h 500898"/>
                <a:gd name="connsiteX2" fmla="*/ 42628 w 498166"/>
                <a:gd name="connsiteY2" fmla="*/ 500898 h 500898"/>
                <a:gd name="connsiteX3" fmla="*/ 0 w 498166"/>
                <a:gd name="connsiteY3" fmla="*/ 297927 h 500898"/>
                <a:gd name="connsiteX4" fmla="*/ 319056 w 498166"/>
                <a:gd name="connsiteY4" fmla="*/ 0 h 500898"/>
                <a:gd name="connsiteX0" fmla="*/ 277808 w 498166"/>
                <a:gd name="connsiteY0" fmla="*/ 0 h 544030"/>
                <a:gd name="connsiteX1" fmla="*/ 498166 w 498166"/>
                <a:gd name="connsiteY1" fmla="*/ 391924 h 544030"/>
                <a:gd name="connsiteX2" fmla="*/ 42628 w 498166"/>
                <a:gd name="connsiteY2" fmla="*/ 544030 h 544030"/>
                <a:gd name="connsiteX3" fmla="*/ 0 w 498166"/>
                <a:gd name="connsiteY3" fmla="*/ 341059 h 544030"/>
                <a:gd name="connsiteX4" fmla="*/ 277808 w 498166"/>
                <a:gd name="connsiteY4" fmla="*/ 0 h 544030"/>
                <a:gd name="connsiteX0" fmla="*/ 277808 w 498166"/>
                <a:gd name="connsiteY0" fmla="*/ 0 h 576141"/>
                <a:gd name="connsiteX1" fmla="*/ 498166 w 498166"/>
                <a:gd name="connsiteY1" fmla="*/ 391924 h 576141"/>
                <a:gd name="connsiteX2" fmla="*/ 118629 w 498166"/>
                <a:gd name="connsiteY2" fmla="*/ 576141 h 576141"/>
                <a:gd name="connsiteX3" fmla="*/ 0 w 498166"/>
                <a:gd name="connsiteY3" fmla="*/ 341059 h 576141"/>
                <a:gd name="connsiteX4" fmla="*/ 277808 w 498166"/>
                <a:gd name="connsiteY4" fmla="*/ 0 h 576141"/>
                <a:gd name="connsiteX0" fmla="*/ 277808 w 475255"/>
                <a:gd name="connsiteY0" fmla="*/ 0 h 576141"/>
                <a:gd name="connsiteX1" fmla="*/ 475255 w 475255"/>
                <a:gd name="connsiteY1" fmla="*/ 529902 h 576141"/>
                <a:gd name="connsiteX2" fmla="*/ 118629 w 475255"/>
                <a:gd name="connsiteY2" fmla="*/ 576141 h 576141"/>
                <a:gd name="connsiteX3" fmla="*/ 0 w 475255"/>
                <a:gd name="connsiteY3" fmla="*/ 341059 h 576141"/>
                <a:gd name="connsiteX4" fmla="*/ 277808 w 475255"/>
                <a:gd name="connsiteY4" fmla="*/ 0 h 576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255" h="576141">
                  <a:moveTo>
                    <a:pt x="277808" y="0"/>
                  </a:moveTo>
                  <a:lnTo>
                    <a:pt x="475255" y="529902"/>
                  </a:lnTo>
                  <a:lnTo>
                    <a:pt x="118629" y="576141"/>
                  </a:lnTo>
                  <a:lnTo>
                    <a:pt x="0" y="341059"/>
                  </a:lnTo>
                  <a:lnTo>
                    <a:pt x="277808" y="0"/>
                  </a:lnTo>
                  <a:close/>
                </a:path>
              </a:pathLst>
            </a:custGeom>
            <a:solidFill>
              <a:srgbClr val="00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25">
              <a:extLst>
                <a:ext uri="{FF2B5EF4-FFF2-40B4-BE49-F238E27FC236}">
                  <a16:creationId xmlns:a16="http://schemas.microsoft.com/office/drawing/2014/main" id="{4AD2B634-7A50-D0B3-741A-3C17BE6515FD}"/>
                </a:ext>
              </a:extLst>
            </p:cNvPr>
            <p:cNvSpPr/>
            <p:nvPr/>
          </p:nvSpPr>
          <p:spPr>
            <a:xfrm rot="13633340">
              <a:off x="5630172" y="3222672"/>
              <a:ext cx="599775" cy="539423"/>
            </a:xfrm>
            <a:custGeom>
              <a:avLst/>
              <a:gdLst>
                <a:gd name="connsiteX0" fmla="*/ 329938 w 509048"/>
                <a:gd name="connsiteY0" fmla="*/ 0 h 490194"/>
                <a:gd name="connsiteX1" fmla="*/ 509048 w 509048"/>
                <a:gd name="connsiteY1" fmla="*/ 348792 h 490194"/>
                <a:gd name="connsiteX2" fmla="*/ 160256 w 509048"/>
                <a:gd name="connsiteY2" fmla="*/ 490194 h 490194"/>
                <a:gd name="connsiteX3" fmla="*/ 0 w 509048"/>
                <a:gd name="connsiteY3" fmla="*/ 197963 h 490194"/>
                <a:gd name="connsiteX4" fmla="*/ 329938 w 509048"/>
                <a:gd name="connsiteY4" fmla="*/ 0 h 490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048" h="490194">
                  <a:moveTo>
                    <a:pt x="329938" y="0"/>
                  </a:moveTo>
                  <a:lnTo>
                    <a:pt x="509048" y="348792"/>
                  </a:lnTo>
                  <a:lnTo>
                    <a:pt x="160256" y="490194"/>
                  </a:lnTo>
                  <a:lnTo>
                    <a:pt x="0" y="197963"/>
                  </a:lnTo>
                  <a:lnTo>
                    <a:pt x="329938" y="0"/>
                  </a:lnTo>
                  <a:close/>
                </a:path>
              </a:pathLst>
            </a:custGeom>
            <a:solidFill>
              <a:srgbClr val="00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id="{0B018BF8-2D14-0609-7261-410D31833ECF}"/>
              </a:ext>
            </a:extLst>
          </p:cNvPr>
          <p:cNvGrpSpPr/>
          <p:nvPr/>
        </p:nvGrpSpPr>
        <p:grpSpPr>
          <a:xfrm>
            <a:off x="381786" y="4290549"/>
            <a:ext cx="3867150" cy="1607182"/>
            <a:chOff x="381786" y="4290549"/>
            <a:chExt cx="3867150" cy="1607182"/>
          </a:xfrm>
        </p:grpSpPr>
        <p:sp>
          <p:nvSpPr>
            <p:cNvPr id="9" name="TextBox 8">
              <a:extLst>
                <a:ext uri="{FF2B5EF4-FFF2-40B4-BE49-F238E27FC236}">
                  <a16:creationId xmlns:a16="http://schemas.microsoft.com/office/drawing/2014/main" id="{8939FB72-AC91-4518-94C1-726046A91C00}"/>
                </a:ext>
              </a:extLst>
            </p:cNvPr>
            <p:cNvSpPr txBox="1"/>
            <p:nvPr/>
          </p:nvSpPr>
          <p:spPr>
            <a:xfrm>
              <a:off x="381786" y="4943624"/>
              <a:ext cx="3867150" cy="954107"/>
            </a:xfrm>
            <a:prstGeom prst="rect">
              <a:avLst/>
            </a:prstGeom>
            <a:noFill/>
          </p:spPr>
          <p:txBody>
            <a:bodyPr wrap="square" rtlCol="0">
              <a:spAutoFit/>
            </a:bodyPr>
            <a:lstStyle/>
            <a:p>
              <a:pPr algn="l"/>
              <a:r>
                <a:rPr lang="en-US" sz="2800" dirty="0">
                  <a:latin typeface="Times New Roman" panose="02020603050405020304" pitchFamily="18" charset="0"/>
                  <a:cs typeface="Times New Roman" panose="02020603050405020304" pitchFamily="18" charset="0"/>
                </a:rPr>
                <a:t>The totality of the science is well supported.</a:t>
              </a:r>
            </a:p>
          </p:txBody>
        </p:sp>
        <p:sp>
          <p:nvSpPr>
            <p:cNvPr id="28" name="Down Arrow 27">
              <a:extLst>
                <a:ext uri="{FF2B5EF4-FFF2-40B4-BE49-F238E27FC236}">
                  <a16:creationId xmlns:a16="http://schemas.microsoft.com/office/drawing/2014/main" id="{F7351898-0126-3EBC-B1BB-C1286C06D4BC}"/>
                </a:ext>
              </a:extLst>
            </p:cNvPr>
            <p:cNvSpPr/>
            <p:nvPr/>
          </p:nvSpPr>
          <p:spPr>
            <a:xfrm>
              <a:off x="1941194" y="4290549"/>
              <a:ext cx="509047" cy="546754"/>
            </a:xfrm>
            <a:prstGeom prst="down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13707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nodeType="clickEffect">
                                  <p:stCondLst>
                                    <p:cond delay="0"/>
                                  </p:stCondLst>
                                  <p:childTnLst>
                                    <p:animEffect transition="out" filter="dissolve">
                                      <p:cBhvr>
                                        <p:cTn id="14" dur="500"/>
                                        <p:tgtEl>
                                          <p:spTgt spid="18"/>
                                        </p:tgtEl>
                                      </p:cBhvr>
                                    </p:animEffect>
                                    <p:set>
                                      <p:cBhvr>
                                        <p:cTn id="15" dur="1" fill="hold">
                                          <p:stCondLst>
                                            <p:cond delay="499"/>
                                          </p:stCondLst>
                                        </p:cTn>
                                        <p:tgtEl>
                                          <p:spTgt spid="1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47C45-0B8D-41FE-D876-256C54B3B86E}"/>
              </a:ext>
            </a:extLst>
          </p:cNvPr>
          <p:cNvSpPr>
            <a:spLocks noGrp="1"/>
          </p:cNvSpPr>
          <p:nvPr>
            <p:ph type="title"/>
          </p:nvPr>
        </p:nvSpPr>
        <p:spPr>
          <a:xfrm>
            <a:off x="628649" y="2800276"/>
            <a:ext cx="7886700" cy="732154"/>
          </a:xfrm>
        </p:spPr>
        <p:txBody>
          <a:bodyPr/>
          <a:lstStyle/>
          <a:p>
            <a:endParaRPr lang="en-US"/>
          </a:p>
        </p:txBody>
      </p:sp>
      <p:sp>
        <p:nvSpPr>
          <p:cNvPr id="3" name="Content Placeholder 2">
            <a:extLst>
              <a:ext uri="{FF2B5EF4-FFF2-40B4-BE49-F238E27FC236}">
                <a16:creationId xmlns:a16="http://schemas.microsoft.com/office/drawing/2014/main" id="{3D46914C-D13C-B90F-1EFA-9C019C6C4BD6}"/>
              </a:ext>
            </a:extLst>
          </p:cNvPr>
          <p:cNvSpPr>
            <a:spLocks noGrp="1"/>
          </p:cNvSpPr>
          <p:nvPr>
            <p:ph idx="1"/>
          </p:nvPr>
        </p:nvSpPr>
        <p:spPr>
          <a:xfrm>
            <a:off x="3934272" y="2983791"/>
            <a:ext cx="1275454" cy="365125"/>
          </a:xfrm>
        </p:spPr>
        <p:txBody>
          <a:bodyPr>
            <a:normAutofit fontScale="85000" lnSpcReduction="20000"/>
          </a:bodyPr>
          <a:lstStyle/>
          <a:p>
            <a:endParaRPr lang="en-US"/>
          </a:p>
        </p:txBody>
      </p:sp>
      <p:sp>
        <p:nvSpPr>
          <p:cNvPr id="4" name="Footer Placeholder 3">
            <a:extLst>
              <a:ext uri="{FF2B5EF4-FFF2-40B4-BE49-F238E27FC236}">
                <a16:creationId xmlns:a16="http://schemas.microsoft.com/office/drawing/2014/main" id="{7B78863D-EA8C-D69C-0C02-17C91A0D83FE}"/>
              </a:ext>
            </a:extLst>
          </p:cNvPr>
          <p:cNvSpPr>
            <a:spLocks noGrp="1"/>
          </p:cNvSpPr>
          <p:nvPr>
            <p:ph type="ftr" sz="quarter" idx="11"/>
          </p:nvPr>
        </p:nvSpPr>
        <p:spPr>
          <a:xfrm>
            <a:off x="3028949" y="2983791"/>
            <a:ext cx="3086100" cy="365125"/>
          </a:xfrm>
        </p:spPr>
        <p:txBody>
          <a:bodyPr/>
          <a:lstStyle/>
          <a:p>
            <a:endParaRPr lang="en-US"/>
          </a:p>
        </p:txBody>
      </p:sp>
      <p:sp>
        <p:nvSpPr>
          <p:cNvPr id="5" name="Slide Number Placeholder 4">
            <a:extLst>
              <a:ext uri="{FF2B5EF4-FFF2-40B4-BE49-F238E27FC236}">
                <a16:creationId xmlns:a16="http://schemas.microsoft.com/office/drawing/2014/main" id="{C220C067-637C-B4F4-B885-ED1CF896FA8E}"/>
              </a:ext>
            </a:extLst>
          </p:cNvPr>
          <p:cNvSpPr>
            <a:spLocks noGrp="1"/>
          </p:cNvSpPr>
          <p:nvPr>
            <p:ph type="sldNum" sz="quarter" idx="12"/>
          </p:nvPr>
        </p:nvSpPr>
        <p:spPr>
          <a:xfrm>
            <a:off x="4192456" y="2983791"/>
            <a:ext cx="759086" cy="365125"/>
          </a:xfrm>
        </p:spPr>
        <p:txBody>
          <a:bodyPr/>
          <a:lstStyle/>
          <a:p>
            <a:fld id="{BBF94379-36F8-5C44-8D19-058CB846FBBE}" type="slidenum">
              <a:rPr lang="en-US" smtClean="0"/>
              <a:t>52</a:t>
            </a:fld>
            <a:endParaRPr lang="en-US"/>
          </a:p>
        </p:txBody>
      </p:sp>
      <p:sp>
        <p:nvSpPr>
          <p:cNvPr id="10" name="Oval 9">
            <a:extLst>
              <a:ext uri="{FF2B5EF4-FFF2-40B4-BE49-F238E27FC236}">
                <a16:creationId xmlns:a16="http://schemas.microsoft.com/office/drawing/2014/main" id="{F6934B15-2849-454B-84ED-1718F95CDA8E}"/>
              </a:ext>
            </a:extLst>
          </p:cNvPr>
          <p:cNvSpPr/>
          <p:nvPr/>
        </p:nvSpPr>
        <p:spPr>
          <a:xfrm>
            <a:off x="-1653620" y="-3059266"/>
            <a:ext cx="12451239" cy="12451239"/>
          </a:xfrm>
          <a:prstGeom prst="ellipse">
            <a:avLst/>
          </a:prstGeom>
          <a:gradFill flip="none" rotWithShape="1">
            <a:gsLst>
              <a:gs pos="0">
                <a:srgbClr val="FF0000"/>
              </a:gs>
              <a:gs pos="40000">
                <a:srgbClr val="FF0000"/>
              </a:gs>
              <a:gs pos="100000">
                <a:schemeClr val="tx1">
                  <a:lumMod val="95000"/>
                  <a:lumOff val="5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4A62E140-5906-6BD5-78C9-FC478BFB65BD}"/>
              </a:ext>
            </a:extLst>
          </p:cNvPr>
          <p:cNvSpPr/>
          <p:nvPr/>
        </p:nvSpPr>
        <p:spPr>
          <a:xfrm>
            <a:off x="-908588" y="-2314234"/>
            <a:ext cx="10961175" cy="10961175"/>
          </a:xfrm>
          <a:prstGeom prst="ellipse">
            <a:avLst/>
          </a:prstGeom>
          <a:gradFill flip="none" rotWithShape="1">
            <a:gsLst>
              <a:gs pos="0">
                <a:srgbClr val="FF0000"/>
              </a:gs>
              <a:gs pos="40000">
                <a:srgbClr val="FF0000"/>
              </a:gs>
              <a:gs pos="100000">
                <a:schemeClr val="tx1">
                  <a:lumMod val="95000"/>
                  <a:lumOff val="5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A8984D7E-AC3C-C202-65AB-E7BCBF65D45C}"/>
              </a:ext>
            </a:extLst>
          </p:cNvPr>
          <p:cNvSpPr/>
          <p:nvPr/>
        </p:nvSpPr>
        <p:spPr>
          <a:xfrm>
            <a:off x="-30997" y="-1436643"/>
            <a:ext cx="9205993" cy="9205993"/>
          </a:xfrm>
          <a:prstGeom prst="ellipse">
            <a:avLst/>
          </a:prstGeom>
          <a:gradFill flip="none" rotWithShape="1">
            <a:gsLst>
              <a:gs pos="0">
                <a:srgbClr val="FF0000"/>
              </a:gs>
              <a:gs pos="40000">
                <a:srgbClr val="FF0000"/>
              </a:gs>
              <a:gs pos="100000">
                <a:schemeClr val="tx1">
                  <a:lumMod val="95000"/>
                  <a:lumOff val="5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843CCED8-0C0A-C0A4-FC09-1E6D6E70D314}"/>
              </a:ext>
            </a:extLst>
          </p:cNvPr>
          <p:cNvSpPr/>
          <p:nvPr/>
        </p:nvSpPr>
        <p:spPr>
          <a:xfrm>
            <a:off x="909044" y="-496602"/>
            <a:ext cx="7325910" cy="7325910"/>
          </a:xfrm>
          <a:prstGeom prst="ellipse">
            <a:avLst/>
          </a:prstGeom>
          <a:gradFill flip="none" rotWithShape="1">
            <a:gsLst>
              <a:gs pos="0">
                <a:srgbClr val="FF0000"/>
              </a:gs>
              <a:gs pos="40000">
                <a:srgbClr val="FF0000"/>
              </a:gs>
              <a:gs pos="100000">
                <a:schemeClr val="tx1">
                  <a:lumMod val="95000"/>
                  <a:lumOff val="5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B5410C87-AB77-032C-D807-2CB0012B5315}"/>
              </a:ext>
            </a:extLst>
          </p:cNvPr>
          <p:cNvSpPr/>
          <p:nvPr/>
        </p:nvSpPr>
        <p:spPr>
          <a:xfrm>
            <a:off x="2270501" y="896196"/>
            <a:ext cx="4602996" cy="4540314"/>
          </a:xfrm>
          <a:prstGeom prst="ellipse">
            <a:avLst/>
          </a:prstGeom>
          <a:gradFill flip="none" rotWithShape="1">
            <a:gsLst>
              <a:gs pos="0">
                <a:srgbClr val="FF0000"/>
              </a:gs>
              <a:gs pos="40000">
                <a:srgbClr val="FF0000"/>
              </a:gs>
              <a:gs pos="100000">
                <a:schemeClr val="tx1">
                  <a:lumMod val="95000"/>
                  <a:lumOff val="5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7450F6C1-1514-3E9A-87C4-818874B5E3E6}"/>
              </a:ext>
            </a:extLst>
          </p:cNvPr>
          <p:cNvSpPr/>
          <p:nvPr/>
        </p:nvSpPr>
        <p:spPr>
          <a:xfrm>
            <a:off x="3349024" y="1943378"/>
            <a:ext cx="2445950" cy="2445950"/>
          </a:xfrm>
          <a:prstGeom prst="ellipse">
            <a:avLst/>
          </a:prstGeom>
          <a:gradFill flip="none" rotWithShape="1">
            <a:gsLst>
              <a:gs pos="0">
                <a:srgbClr val="FF0000"/>
              </a:gs>
              <a:gs pos="40000">
                <a:srgbClr val="FF0000"/>
              </a:gs>
              <a:gs pos="100000">
                <a:schemeClr val="tx1">
                  <a:lumMod val="95000"/>
                  <a:lumOff val="5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7B8E927E-B6B6-893C-5FBD-CCFEE2FECBA4}"/>
              </a:ext>
            </a:extLst>
          </p:cNvPr>
          <p:cNvSpPr txBox="1"/>
          <p:nvPr/>
        </p:nvSpPr>
        <p:spPr>
          <a:xfrm rot="20702863">
            <a:off x="-6964" y="1237904"/>
            <a:ext cx="9297072" cy="3139321"/>
          </a:xfrm>
          <a:prstGeom prst="rect">
            <a:avLst/>
          </a:prstGeom>
          <a:noFill/>
        </p:spPr>
        <p:txBody>
          <a:bodyPr wrap="square" rtlCol="0">
            <a:spAutoFit/>
          </a:bodyPr>
          <a:lstStyle/>
          <a:p>
            <a:pPr algn="ctr"/>
            <a:r>
              <a:rPr lang="en-US" sz="13800" b="1" dirty="0">
                <a:ln w="44450">
                  <a:solidFill>
                    <a:schemeClr val="accent1">
                      <a:shade val="15000"/>
                    </a:schemeClr>
                  </a:solidFill>
                </a:ln>
                <a:pattFill prst="lgCheck">
                  <a:fgClr>
                    <a:schemeClr val="bg1">
                      <a:lumMod val="85000"/>
                    </a:schemeClr>
                  </a:fgClr>
                  <a:bgClr>
                    <a:schemeClr val="bg1"/>
                  </a:bgClr>
                </a:pattFill>
                <a:latin typeface="Arial Black" panose="020B0604020202020204" pitchFamily="34" charset="0"/>
                <a:cs typeface="Arial Black" panose="020B0604020202020204" pitchFamily="34" charset="0"/>
              </a:rPr>
              <a:t>That’s all</a:t>
            </a:r>
          </a:p>
          <a:p>
            <a:pPr algn="ctr"/>
            <a:r>
              <a:rPr lang="en-US" sz="6000" b="1" dirty="0">
                <a:ln w="44450">
                  <a:solidFill>
                    <a:schemeClr val="accent1">
                      <a:shade val="15000"/>
                    </a:schemeClr>
                  </a:solidFill>
                </a:ln>
                <a:pattFill prst="lgCheck">
                  <a:fgClr>
                    <a:schemeClr val="bg1">
                      <a:lumMod val="85000"/>
                    </a:schemeClr>
                  </a:fgClr>
                  <a:bgClr>
                    <a:schemeClr val="bg1"/>
                  </a:bgClr>
                </a:pattFill>
                <a:latin typeface="Arial Black" panose="020B0604020202020204" pitchFamily="34" charset="0"/>
                <a:cs typeface="Arial Black" panose="020B0604020202020204" pitchFamily="34" charset="0"/>
              </a:rPr>
              <a:t>there is to it!</a:t>
            </a:r>
          </a:p>
        </p:txBody>
      </p:sp>
      <p:sp>
        <p:nvSpPr>
          <p:cNvPr id="6" name="TextBox 5">
            <a:extLst>
              <a:ext uri="{FF2B5EF4-FFF2-40B4-BE49-F238E27FC236}">
                <a16:creationId xmlns:a16="http://schemas.microsoft.com/office/drawing/2014/main" id="{273CAE75-86CC-F833-29BD-931CA97FE0F7}"/>
              </a:ext>
            </a:extLst>
          </p:cNvPr>
          <p:cNvSpPr txBox="1"/>
          <p:nvPr/>
        </p:nvSpPr>
        <p:spPr>
          <a:xfrm rot="20555717">
            <a:off x="3824420" y="4609243"/>
            <a:ext cx="2613344" cy="646331"/>
          </a:xfrm>
          <a:prstGeom prst="rect">
            <a:avLst/>
          </a:prstGeom>
          <a:noFill/>
          <a:ln>
            <a:noFill/>
          </a:ln>
        </p:spPr>
        <p:txBody>
          <a:bodyPr wrap="none" rtlCol="0">
            <a:spAutoFit/>
          </a:bodyPr>
          <a:lstStyle/>
          <a:p>
            <a:pPr algn="l"/>
            <a:r>
              <a:rPr lang="en-US" sz="3600" b="1" dirty="0">
                <a:ln w="31750">
                  <a:solidFill>
                    <a:schemeClr val="accent1">
                      <a:shade val="15000"/>
                    </a:schemeClr>
                  </a:solidFill>
                </a:ln>
                <a:pattFill prst="solidDmnd">
                  <a:fgClr>
                    <a:schemeClr val="bg1">
                      <a:lumMod val="75000"/>
                    </a:schemeClr>
                  </a:fgClr>
                  <a:bgClr>
                    <a:schemeClr val="bg1"/>
                  </a:bgClr>
                </a:pattFill>
                <a:latin typeface="Arial Black" panose="020B0604020202020204" pitchFamily="34" charset="0"/>
                <a:cs typeface="Arial Black" panose="020B0604020202020204" pitchFamily="34" charset="0"/>
              </a:rPr>
              <a:t>THE END.</a:t>
            </a:r>
          </a:p>
        </p:txBody>
      </p:sp>
    </p:spTree>
    <p:extLst>
      <p:ext uri="{BB962C8B-B14F-4D97-AF65-F5344CB8AC3E}">
        <p14:creationId xmlns:p14="http://schemas.microsoft.com/office/powerpoint/2010/main" val="257887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2000" fill="hold"/>
                                        <p:tgtEl>
                                          <p:spTgt spid="16"/>
                                        </p:tgtEl>
                                        <p:attrNameLst>
                                          <p:attrName>ppt_w</p:attrName>
                                        </p:attrNameLst>
                                      </p:cBhvr>
                                      <p:tavLst>
                                        <p:tav tm="0">
                                          <p:val>
                                            <p:fltVal val="0"/>
                                          </p:val>
                                        </p:tav>
                                        <p:tav tm="100000">
                                          <p:val>
                                            <p:strVal val="#ppt_w"/>
                                          </p:val>
                                        </p:tav>
                                      </p:tavLst>
                                    </p:anim>
                                    <p:anim calcmode="lin" valueType="num">
                                      <p:cBhvr>
                                        <p:cTn id="8" dur="2000" fill="hold"/>
                                        <p:tgtEl>
                                          <p:spTgt spid="16"/>
                                        </p:tgtEl>
                                        <p:attrNameLst>
                                          <p:attrName>ppt_h</p:attrName>
                                        </p:attrNameLst>
                                      </p:cBhvr>
                                      <p:tavLst>
                                        <p:tav tm="0">
                                          <p:val>
                                            <p:fltVal val="0"/>
                                          </p:val>
                                        </p:tav>
                                        <p:tav tm="100000">
                                          <p:val>
                                            <p:strVal val="#ppt_h"/>
                                          </p:val>
                                        </p:tav>
                                      </p:tavLst>
                                    </p:anim>
                                    <p:animEffect transition="in" filter="fade">
                                      <p:cBhvr>
                                        <p:cTn id="9" dur="20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C44C33E7-C6A3-D50C-0542-B5A72BC8B400}"/>
              </a:ext>
            </a:extLst>
          </p:cNvPr>
          <p:cNvSpPr/>
          <p:nvPr/>
        </p:nvSpPr>
        <p:spPr>
          <a:xfrm>
            <a:off x="3483032" y="548640"/>
            <a:ext cx="5029199" cy="5286895"/>
          </a:xfrm>
          <a:custGeom>
            <a:avLst/>
            <a:gdLst>
              <a:gd name="connsiteX0" fmla="*/ 2826328 w 7040880"/>
              <a:gd name="connsiteY0" fmla="*/ 0 h 6084916"/>
              <a:gd name="connsiteX1" fmla="*/ 7040880 w 7040880"/>
              <a:gd name="connsiteY1" fmla="*/ 1820487 h 6084916"/>
              <a:gd name="connsiteX2" fmla="*/ 5212080 w 7040880"/>
              <a:gd name="connsiteY2" fmla="*/ 6084916 h 6084916"/>
              <a:gd name="connsiteX3" fmla="*/ 5170517 w 7040880"/>
              <a:gd name="connsiteY3" fmla="*/ 6018414 h 6084916"/>
              <a:gd name="connsiteX4" fmla="*/ 0 w 7040880"/>
              <a:gd name="connsiteY4" fmla="*/ 3923607 h 6084916"/>
              <a:gd name="connsiteX5" fmla="*/ 2826328 w 7040880"/>
              <a:gd name="connsiteY5" fmla="*/ 0 h 608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40880" h="6084916">
                <a:moveTo>
                  <a:pt x="2826328" y="0"/>
                </a:moveTo>
                <a:lnTo>
                  <a:pt x="7040880" y="1820487"/>
                </a:lnTo>
                <a:lnTo>
                  <a:pt x="5212080" y="6084916"/>
                </a:lnTo>
                <a:lnTo>
                  <a:pt x="5170517" y="6018414"/>
                </a:lnTo>
                <a:lnTo>
                  <a:pt x="0" y="3923607"/>
                </a:lnTo>
                <a:lnTo>
                  <a:pt x="2826328"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8376DE-6F9D-51B3-7482-2C59838477E3}"/>
              </a:ext>
            </a:extLst>
          </p:cNvPr>
          <p:cNvSpPr>
            <a:spLocks noGrp="1"/>
          </p:cNvSpPr>
          <p:nvPr>
            <p:ph type="title"/>
          </p:nvPr>
        </p:nvSpPr>
        <p:spPr>
          <a:xfrm>
            <a:off x="365761" y="873760"/>
            <a:ext cx="6530996" cy="3708400"/>
          </a:xfrm>
        </p:spPr>
        <p:txBody>
          <a:bodyPr>
            <a:noAutofit/>
          </a:bodyPr>
          <a:lstStyle/>
          <a:p>
            <a:pPr algn="r"/>
            <a:r>
              <a:rPr lang="en-US" sz="7200" dirty="0"/>
              <a:t>Popper’s</a:t>
            </a:r>
            <a:br>
              <a:rPr lang="en-US" sz="7200" dirty="0"/>
            </a:br>
            <a:r>
              <a:rPr lang="en-US" sz="7200" dirty="0"/>
              <a:t>Anti-inductivism</a:t>
            </a:r>
            <a:br>
              <a:rPr lang="en-US" sz="7200" dirty="0"/>
            </a:br>
            <a:r>
              <a:rPr lang="en-US" sz="3600" dirty="0"/>
              <a:t>and the Infinite Regress Version of the  Problem of Induction</a:t>
            </a:r>
            <a:endParaRPr lang="en-US" sz="7200" dirty="0"/>
          </a:p>
        </p:txBody>
      </p:sp>
      <p:sp>
        <p:nvSpPr>
          <p:cNvPr id="3" name="Content Placeholder 2">
            <a:extLst>
              <a:ext uri="{FF2B5EF4-FFF2-40B4-BE49-F238E27FC236}">
                <a16:creationId xmlns:a16="http://schemas.microsoft.com/office/drawing/2014/main" id="{8CF497DE-A5AD-DFDF-BF03-7E7B6B7706CD}"/>
              </a:ext>
            </a:extLst>
          </p:cNvPr>
          <p:cNvSpPr>
            <a:spLocks noGrp="1"/>
          </p:cNvSpPr>
          <p:nvPr>
            <p:ph idx="1"/>
          </p:nvPr>
        </p:nvSpPr>
        <p:spPr/>
        <p:txBody>
          <a:bodyPr>
            <a:normAutofit fontScale="85000" lnSpcReduction="20000"/>
          </a:bodyPr>
          <a:lstStyle/>
          <a:p>
            <a:endParaRPr lang="en-US"/>
          </a:p>
        </p:txBody>
      </p:sp>
      <p:sp>
        <p:nvSpPr>
          <p:cNvPr id="4" name="Footer Placeholder 3">
            <a:extLst>
              <a:ext uri="{FF2B5EF4-FFF2-40B4-BE49-F238E27FC236}">
                <a16:creationId xmlns:a16="http://schemas.microsoft.com/office/drawing/2014/main" id="{DCF04F6F-AA16-B4EE-759F-15446A4F79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F78366-D955-787B-BDCB-72709E207CB3}"/>
              </a:ext>
            </a:extLst>
          </p:cNvPr>
          <p:cNvSpPr>
            <a:spLocks noGrp="1"/>
          </p:cNvSpPr>
          <p:nvPr>
            <p:ph type="sldNum" sz="quarter" idx="12"/>
          </p:nvPr>
        </p:nvSpPr>
        <p:spPr/>
        <p:txBody>
          <a:bodyPr/>
          <a:lstStyle/>
          <a:p>
            <a:fld id="{BBF94379-36F8-5C44-8D19-058CB846FBBE}" type="slidenum">
              <a:rPr lang="en-US" smtClean="0"/>
              <a:t>6</a:t>
            </a:fld>
            <a:endParaRPr lang="en-US"/>
          </a:p>
        </p:txBody>
      </p:sp>
    </p:spTree>
    <p:extLst>
      <p:ext uri="{BB962C8B-B14F-4D97-AF65-F5344CB8AC3E}">
        <p14:creationId xmlns:p14="http://schemas.microsoft.com/office/powerpoint/2010/main" val="1354484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A57CE-2E41-0B22-3A3C-58DB0284FBBF}"/>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21578F4C-70E4-AE01-C670-5EA5B5794C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2E9B1E-85A9-5650-95DA-F1F9A9F4C2A2}"/>
              </a:ext>
            </a:extLst>
          </p:cNvPr>
          <p:cNvSpPr>
            <a:spLocks noGrp="1"/>
          </p:cNvSpPr>
          <p:nvPr>
            <p:ph type="sldNum" sz="quarter" idx="12"/>
          </p:nvPr>
        </p:nvSpPr>
        <p:spPr/>
        <p:txBody>
          <a:bodyPr/>
          <a:lstStyle/>
          <a:p>
            <a:fld id="{BBF94379-36F8-5C44-8D19-058CB846FBBE}" type="slidenum">
              <a:rPr lang="en-US" smtClean="0"/>
              <a:t>7</a:t>
            </a:fld>
            <a:endParaRPr lang="en-US"/>
          </a:p>
        </p:txBody>
      </p:sp>
      <p:pic>
        <p:nvPicPr>
          <p:cNvPr id="10" name="Content Placeholder 6">
            <a:extLst>
              <a:ext uri="{FF2B5EF4-FFF2-40B4-BE49-F238E27FC236}">
                <a16:creationId xmlns:a16="http://schemas.microsoft.com/office/drawing/2014/main" id="{0E3C2305-30C6-27F2-B8CF-95B6912DC184}"/>
              </a:ext>
            </a:extLst>
          </p:cNvPr>
          <p:cNvPicPr>
            <a:picLocks noChangeAspect="1"/>
          </p:cNvPicPr>
          <p:nvPr/>
        </p:nvPicPr>
        <p:blipFill>
          <a:blip r:embed="rId2"/>
          <a:stretch>
            <a:fillRect/>
          </a:stretch>
        </p:blipFill>
        <p:spPr>
          <a:xfrm>
            <a:off x="628650" y="136524"/>
            <a:ext cx="4127273" cy="6219827"/>
          </a:xfrm>
          <a:prstGeom prst="rect">
            <a:avLst/>
          </a:prstGeom>
          <a:ln>
            <a:solidFill>
              <a:schemeClr val="tx1">
                <a:lumMod val="50000"/>
                <a:lumOff val="50000"/>
              </a:schemeClr>
            </a:solidFill>
          </a:ln>
          <a:effectLst>
            <a:outerShdw blurRad="101600" dist="228600" dir="2700000" algn="tl" rotWithShape="0">
              <a:schemeClr val="tx1">
                <a:lumMod val="50000"/>
                <a:lumOff val="50000"/>
                <a:alpha val="40000"/>
              </a:schemeClr>
            </a:outerShdw>
          </a:effectLst>
        </p:spPr>
      </p:pic>
      <p:sp>
        <p:nvSpPr>
          <p:cNvPr id="12" name="Content Placeholder 11">
            <a:extLst>
              <a:ext uri="{FF2B5EF4-FFF2-40B4-BE49-F238E27FC236}">
                <a16:creationId xmlns:a16="http://schemas.microsoft.com/office/drawing/2014/main" id="{380A9006-F3CA-E70C-4C31-4644972138D7}"/>
              </a:ext>
            </a:extLst>
          </p:cNvPr>
          <p:cNvSpPr>
            <a:spLocks noGrp="1"/>
          </p:cNvSpPr>
          <p:nvPr>
            <p:ph idx="1"/>
          </p:nvPr>
        </p:nvSpPr>
        <p:spPr/>
        <p:txBody>
          <a:bodyPr>
            <a:normAutofit fontScale="85000" lnSpcReduction="20000"/>
          </a:bodyPr>
          <a:lstStyle/>
          <a:p>
            <a:endParaRPr lang="en-US"/>
          </a:p>
        </p:txBody>
      </p:sp>
      <p:pic>
        <p:nvPicPr>
          <p:cNvPr id="9" name="Picture 8">
            <a:extLst>
              <a:ext uri="{FF2B5EF4-FFF2-40B4-BE49-F238E27FC236}">
                <a16:creationId xmlns:a16="http://schemas.microsoft.com/office/drawing/2014/main" id="{D6CC6A58-E98A-CDB4-83B9-7368A7E132B7}"/>
              </a:ext>
            </a:extLst>
          </p:cNvPr>
          <p:cNvPicPr>
            <a:picLocks noChangeAspect="1"/>
          </p:cNvPicPr>
          <p:nvPr/>
        </p:nvPicPr>
        <p:blipFill>
          <a:blip r:embed="rId3"/>
          <a:stretch>
            <a:fillRect/>
          </a:stretch>
        </p:blipFill>
        <p:spPr>
          <a:xfrm>
            <a:off x="4534569" y="254000"/>
            <a:ext cx="3949700" cy="6350000"/>
          </a:xfrm>
          <a:prstGeom prst="rect">
            <a:avLst/>
          </a:prstGeom>
          <a:effectLst>
            <a:outerShdw blurRad="101600" dist="228600" dir="2700000" algn="tl" rotWithShape="0">
              <a:schemeClr val="tx1">
                <a:lumMod val="50000"/>
                <a:lumOff val="50000"/>
                <a:alpha val="40000"/>
              </a:schemeClr>
            </a:outerShdw>
          </a:effectLst>
        </p:spPr>
      </p:pic>
    </p:spTree>
    <p:extLst>
      <p:ext uri="{BB962C8B-B14F-4D97-AF65-F5344CB8AC3E}">
        <p14:creationId xmlns:p14="http://schemas.microsoft.com/office/powerpoint/2010/main" val="2241087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6">
            <a:extLst>
              <a:ext uri="{FF2B5EF4-FFF2-40B4-BE49-F238E27FC236}">
                <a16:creationId xmlns:a16="http://schemas.microsoft.com/office/drawing/2014/main" id="{902F9745-EF35-3F25-8F91-9B49E466556B}"/>
              </a:ext>
            </a:extLst>
          </p:cNvPr>
          <p:cNvPicPr>
            <a:picLocks noChangeAspect="1"/>
          </p:cNvPicPr>
          <p:nvPr/>
        </p:nvPicPr>
        <p:blipFill>
          <a:blip r:embed="rId2"/>
          <a:stretch>
            <a:fillRect/>
          </a:stretch>
        </p:blipFill>
        <p:spPr>
          <a:xfrm>
            <a:off x="130810" y="136524"/>
            <a:ext cx="3600884" cy="5074736"/>
          </a:xfrm>
          <a:prstGeom prst="rect">
            <a:avLst/>
          </a:prstGeom>
          <a:solidFill>
            <a:schemeClr val="bg1"/>
          </a:solidFill>
          <a:ln>
            <a:solidFill>
              <a:schemeClr val="tx1">
                <a:lumMod val="50000"/>
                <a:lumOff val="50000"/>
              </a:schemeClr>
            </a:solidFill>
          </a:ln>
          <a:effectLst>
            <a:outerShdw blurRad="50800" dist="88900" dir="2700000" algn="tl" rotWithShape="0">
              <a:prstClr val="black">
                <a:alpha val="40000"/>
              </a:prstClr>
            </a:outerShdw>
          </a:effectLst>
        </p:spPr>
      </p:pic>
      <p:sp>
        <p:nvSpPr>
          <p:cNvPr id="3" name="Freeform 2">
            <a:extLst>
              <a:ext uri="{FF2B5EF4-FFF2-40B4-BE49-F238E27FC236}">
                <a16:creationId xmlns:a16="http://schemas.microsoft.com/office/drawing/2014/main" id="{0239B3D8-B747-2FF6-DF9E-603A589D2DBA}"/>
              </a:ext>
            </a:extLst>
          </p:cNvPr>
          <p:cNvSpPr/>
          <p:nvPr/>
        </p:nvSpPr>
        <p:spPr>
          <a:xfrm>
            <a:off x="393032" y="2502568"/>
            <a:ext cx="1812757" cy="171324"/>
          </a:xfrm>
          <a:custGeom>
            <a:avLst/>
            <a:gdLst>
              <a:gd name="connsiteX0" fmla="*/ 0 w 3779520"/>
              <a:gd name="connsiteY0" fmla="*/ 20320 h 2042160"/>
              <a:gd name="connsiteX1" fmla="*/ 3779520 w 3779520"/>
              <a:gd name="connsiteY1" fmla="*/ 0 h 2042160"/>
              <a:gd name="connsiteX2" fmla="*/ 3708400 w 3779520"/>
              <a:gd name="connsiteY2" fmla="*/ 1930400 h 2042160"/>
              <a:gd name="connsiteX3" fmla="*/ 10160 w 3779520"/>
              <a:gd name="connsiteY3" fmla="*/ 2042160 h 2042160"/>
              <a:gd name="connsiteX4" fmla="*/ 0 w 3779520"/>
              <a:gd name="connsiteY4" fmla="*/ 20320 h 204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9520" h="2042160">
                <a:moveTo>
                  <a:pt x="0" y="20320"/>
                </a:moveTo>
                <a:lnTo>
                  <a:pt x="3779520" y="0"/>
                </a:lnTo>
                <a:lnTo>
                  <a:pt x="3708400" y="1930400"/>
                </a:lnTo>
                <a:lnTo>
                  <a:pt x="10160" y="2042160"/>
                </a:lnTo>
                <a:cubicBezTo>
                  <a:pt x="6773" y="1374987"/>
                  <a:pt x="3387" y="707813"/>
                  <a:pt x="0" y="20320"/>
                </a:cubicBezTo>
                <a:close/>
              </a:path>
            </a:pathLst>
          </a:cu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A4FB3E-68C9-2AF9-259C-55A523ED7309}"/>
              </a:ext>
            </a:extLst>
          </p:cNvPr>
          <p:cNvSpPr>
            <a:spLocks noGrp="1"/>
          </p:cNvSpPr>
          <p:nvPr>
            <p:ph type="title"/>
          </p:nvPr>
        </p:nvSpPr>
        <p:spPr/>
        <p:txBody>
          <a:bodyPr/>
          <a:lstStyle/>
          <a:p>
            <a:r>
              <a:rPr lang="en-US" dirty="0"/>
              <a:t> </a:t>
            </a:r>
          </a:p>
        </p:txBody>
      </p:sp>
      <p:sp>
        <p:nvSpPr>
          <p:cNvPr id="4" name="Footer Placeholder 3">
            <a:extLst>
              <a:ext uri="{FF2B5EF4-FFF2-40B4-BE49-F238E27FC236}">
                <a16:creationId xmlns:a16="http://schemas.microsoft.com/office/drawing/2014/main" id="{951B8DBD-2FBA-5C4E-D078-674F66EB59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4B8A03-050F-5504-43A4-AA03176EA118}"/>
              </a:ext>
            </a:extLst>
          </p:cNvPr>
          <p:cNvSpPr>
            <a:spLocks noGrp="1"/>
          </p:cNvSpPr>
          <p:nvPr>
            <p:ph type="sldNum" sz="quarter" idx="12"/>
          </p:nvPr>
        </p:nvSpPr>
        <p:spPr/>
        <p:txBody>
          <a:bodyPr/>
          <a:lstStyle/>
          <a:p>
            <a:fld id="{BBF94379-36F8-5C44-8D19-058CB846FBBE}" type="slidenum">
              <a:rPr lang="en-US" smtClean="0"/>
              <a:t>8</a:t>
            </a:fld>
            <a:endParaRPr lang="en-US"/>
          </a:p>
        </p:txBody>
      </p:sp>
      <p:pic>
        <p:nvPicPr>
          <p:cNvPr id="13" name="Content Placeholder 11">
            <a:extLst>
              <a:ext uri="{FF2B5EF4-FFF2-40B4-BE49-F238E27FC236}">
                <a16:creationId xmlns:a16="http://schemas.microsoft.com/office/drawing/2014/main" id="{75C3D80D-952D-ECC8-C5BB-5EC4E02BFB51}"/>
              </a:ext>
            </a:extLst>
          </p:cNvPr>
          <p:cNvPicPr>
            <a:picLocks noChangeAspect="1"/>
          </p:cNvPicPr>
          <p:nvPr/>
        </p:nvPicPr>
        <p:blipFill>
          <a:blip r:embed="rId3"/>
          <a:stretch>
            <a:fillRect/>
          </a:stretch>
        </p:blipFill>
        <p:spPr>
          <a:xfrm>
            <a:off x="552884" y="451843"/>
            <a:ext cx="4101666" cy="6209660"/>
          </a:xfrm>
          <a:prstGeom prst="rect">
            <a:avLst/>
          </a:prstGeom>
          <a:solidFill>
            <a:schemeClr val="bg1"/>
          </a:solidFill>
          <a:ln>
            <a:solidFill>
              <a:schemeClr val="tx1">
                <a:lumMod val="50000"/>
                <a:lumOff val="50000"/>
              </a:schemeClr>
            </a:solidFill>
          </a:ln>
          <a:effectLst>
            <a:outerShdw blurRad="50800" dist="88900" dir="2700000" algn="tl" rotWithShape="0">
              <a:prstClr val="black">
                <a:alpha val="40000"/>
              </a:prstClr>
            </a:outerShdw>
          </a:effectLst>
        </p:spPr>
      </p:pic>
      <p:sp>
        <p:nvSpPr>
          <p:cNvPr id="15" name="Content Placeholder 14">
            <a:extLst>
              <a:ext uri="{FF2B5EF4-FFF2-40B4-BE49-F238E27FC236}">
                <a16:creationId xmlns:a16="http://schemas.microsoft.com/office/drawing/2014/main" id="{B7F704FD-45BE-83F9-8F94-4A1FE335B2F4}"/>
              </a:ext>
            </a:extLst>
          </p:cNvPr>
          <p:cNvSpPr>
            <a:spLocks noGrp="1"/>
          </p:cNvSpPr>
          <p:nvPr>
            <p:ph idx="1"/>
          </p:nvPr>
        </p:nvSpPr>
        <p:spPr/>
        <p:txBody>
          <a:bodyPr>
            <a:normAutofit fontScale="85000" lnSpcReduction="20000"/>
          </a:bodyPr>
          <a:lstStyle/>
          <a:p>
            <a:endParaRPr lang="en-US"/>
          </a:p>
        </p:txBody>
      </p:sp>
      <p:grpSp>
        <p:nvGrpSpPr>
          <p:cNvPr id="20" name="Group 19">
            <a:extLst>
              <a:ext uri="{FF2B5EF4-FFF2-40B4-BE49-F238E27FC236}">
                <a16:creationId xmlns:a16="http://schemas.microsoft.com/office/drawing/2014/main" id="{53F68DE5-DEC9-4E22-B3E0-6C2051482EA9}"/>
              </a:ext>
            </a:extLst>
          </p:cNvPr>
          <p:cNvGrpSpPr/>
          <p:nvPr/>
        </p:nvGrpSpPr>
        <p:grpSpPr>
          <a:xfrm>
            <a:off x="4815840" y="325120"/>
            <a:ext cx="3860800" cy="5974080"/>
            <a:chOff x="4815840" y="325120"/>
            <a:chExt cx="3860800" cy="5974080"/>
          </a:xfrm>
        </p:grpSpPr>
        <p:sp>
          <p:nvSpPr>
            <p:cNvPr id="19" name="Freeform 18">
              <a:extLst>
                <a:ext uri="{FF2B5EF4-FFF2-40B4-BE49-F238E27FC236}">
                  <a16:creationId xmlns:a16="http://schemas.microsoft.com/office/drawing/2014/main" id="{57787874-20AF-081F-7009-9133FEBBF4C6}"/>
                </a:ext>
              </a:extLst>
            </p:cNvPr>
            <p:cNvSpPr/>
            <p:nvPr/>
          </p:nvSpPr>
          <p:spPr>
            <a:xfrm>
              <a:off x="4815840" y="325120"/>
              <a:ext cx="3860800" cy="5974080"/>
            </a:xfrm>
            <a:custGeom>
              <a:avLst/>
              <a:gdLst>
                <a:gd name="connsiteX0" fmla="*/ 101600 w 3860800"/>
                <a:gd name="connsiteY0" fmla="*/ 0 h 5974080"/>
                <a:gd name="connsiteX1" fmla="*/ 3860800 w 3860800"/>
                <a:gd name="connsiteY1" fmla="*/ 81280 h 5974080"/>
                <a:gd name="connsiteX2" fmla="*/ 3810000 w 3860800"/>
                <a:gd name="connsiteY2" fmla="*/ 5974080 h 5974080"/>
                <a:gd name="connsiteX3" fmla="*/ 0 w 3860800"/>
                <a:gd name="connsiteY3" fmla="*/ 5872480 h 5974080"/>
                <a:gd name="connsiteX4" fmla="*/ 101600 w 3860800"/>
                <a:gd name="connsiteY4" fmla="*/ 0 h 5974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0800" h="5974080">
                  <a:moveTo>
                    <a:pt x="101600" y="0"/>
                  </a:moveTo>
                  <a:lnTo>
                    <a:pt x="3860800" y="81280"/>
                  </a:lnTo>
                  <a:lnTo>
                    <a:pt x="3810000" y="5974080"/>
                  </a:lnTo>
                  <a:lnTo>
                    <a:pt x="0" y="5872480"/>
                  </a:lnTo>
                  <a:lnTo>
                    <a:pt x="101600" y="0"/>
                  </a:lnTo>
                  <a:close/>
                </a:path>
              </a:pathLst>
            </a:custGeom>
            <a:solidFill>
              <a:srgbClr val="FFDCDC"/>
            </a:solidFill>
            <a:ln>
              <a:solidFill>
                <a:srgbClr val="FFDC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DB2060C-DE16-7DBE-D52B-2B7BDBA7C643}"/>
                </a:ext>
              </a:extLst>
            </p:cNvPr>
            <p:cNvSpPr txBox="1"/>
            <p:nvPr/>
          </p:nvSpPr>
          <p:spPr>
            <a:xfrm>
              <a:off x="4943274" y="410211"/>
              <a:ext cx="3730392" cy="5724644"/>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 principle of induction</a:t>
              </a:r>
              <a:r>
                <a:rPr lang="en-US" dirty="0">
                  <a:latin typeface="Times New Roman" panose="02020603050405020304" pitchFamily="18" charset="0"/>
                  <a:cs typeface="Times New Roman" panose="02020603050405020304" pitchFamily="18" charset="0"/>
                </a:rPr>
                <a:t> is superﬂuous, and that it must lead to logical inconsistencies.</a:t>
              </a:r>
            </a:p>
            <a:p>
              <a:pPr algn="l"/>
              <a:r>
                <a:rPr lang="en-US" dirty="0">
                  <a:latin typeface="Times New Roman" panose="02020603050405020304" pitchFamily="18" charset="0"/>
                  <a:cs typeface="Times New Roman" panose="02020603050405020304" pitchFamily="18" charset="0"/>
                </a:rPr>
                <a:t>…</a:t>
              </a:r>
            </a:p>
            <a:p>
              <a:pPr algn="l"/>
              <a:r>
                <a:rPr lang="en-US" dirty="0">
                  <a:latin typeface="Times New Roman" panose="02020603050405020304" pitchFamily="18" charset="0"/>
                  <a:cs typeface="Times New Roman" panose="02020603050405020304" pitchFamily="18" charset="0"/>
                </a:rPr>
                <a:t>if we try to regard its truth as known from experience, then the very same problems which occasioned its introduction will arise all over again.</a:t>
              </a:r>
            </a:p>
            <a:p>
              <a:pPr algn="l"/>
              <a:endParaRPr lang="en-US" dirty="0">
                <a:latin typeface="Times New Roman" panose="02020603050405020304" pitchFamily="18" charset="0"/>
                <a:cs typeface="Times New Roman" panose="02020603050405020304" pitchFamily="18" charset="0"/>
              </a:endParaRPr>
            </a:p>
            <a:p>
              <a:pPr algn="l"/>
              <a:r>
                <a:rPr lang="en-US" sz="2400" dirty="0">
                  <a:latin typeface="Times New Roman" panose="02020603050405020304" pitchFamily="18" charset="0"/>
                  <a:cs typeface="Times New Roman" panose="02020603050405020304" pitchFamily="18" charset="0"/>
                </a:rPr>
                <a:t>To justify it,</a:t>
              </a:r>
              <a:r>
                <a:rPr lang="en-US" dirty="0">
                  <a:latin typeface="Times New Roman" panose="02020603050405020304" pitchFamily="18" charset="0"/>
                  <a:cs typeface="Times New Roman" panose="02020603050405020304" pitchFamily="18" charset="0"/>
                </a:rPr>
                <a:t> we should have to employ inductive inferences; and to justify these we should have to assume an inductive principle of a higher order; and so on.</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Thus the attempt to base the principle of induction on experience breaks down, since it </a:t>
              </a:r>
              <a:r>
                <a:rPr lang="en-US" sz="2400" dirty="0">
                  <a:latin typeface="Times New Roman" panose="02020603050405020304" pitchFamily="18" charset="0"/>
                  <a:cs typeface="Times New Roman" panose="02020603050405020304" pitchFamily="18" charset="0"/>
                </a:rPr>
                <a:t>must lead to an inﬁnite regress.</a:t>
              </a:r>
              <a:endParaRPr lang="en-US" dirty="0">
                <a:latin typeface="Times New Roman" panose="02020603050405020304" pitchFamily="18" charset="0"/>
                <a:cs typeface="Times New Roman" panose="02020603050405020304" pitchFamily="18" charset="0"/>
              </a:endParaRPr>
            </a:p>
          </p:txBody>
        </p:sp>
      </p:grpSp>
      <p:sp>
        <p:nvSpPr>
          <p:cNvPr id="18" name="Freeform 17">
            <a:extLst>
              <a:ext uri="{FF2B5EF4-FFF2-40B4-BE49-F238E27FC236}">
                <a16:creationId xmlns:a16="http://schemas.microsoft.com/office/drawing/2014/main" id="{F73C5411-C3E0-83A3-CCF4-4A613C4279BC}"/>
              </a:ext>
            </a:extLst>
          </p:cNvPr>
          <p:cNvSpPr/>
          <p:nvPr/>
        </p:nvSpPr>
        <p:spPr>
          <a:xfrm>
            <a:off x="713957" y="3729790"/>
            <a:ext cx="3779520" cy="1710074"/>
          </a:xfrm>
          <a:custGeom>
            <a:avLst/>
            <a:gdLst>
              <a:gd name="connsiteX0" fmla="*/ 0 w 3779520"/>
              <a:gd name="connsiteY0" fmla="*/ 20320 h 2042160"/>
              <a:gd name="connsiteX1" fmla="*/ 3779520 w 3779520"/>
              <a:gd name="connsiteY1" fmla="*/ 0 h 2042160"/>
              <a:gd name="connsiteX2" fmla="*/ 3708400 w 3779520"/>
              <a:gd name="connsiteY2" fmla="*/ 1930400 h 2042160"/>
              <a:gd name="connsiteX3" fmla="*/ 10160 w 3779520"/>
              <a:gd name="connsiteY3" fmla="*/ 2042160 h 2042160"/>
              <a:gd name="connsiteX4" fmla="*/ 0 w 3779520"/>
              <a:gd name="connsiteY4" fmla="*/ 20320 h 204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9520" h="2042160">
                <a:moveTo>
                  <a:pt x="0" y="20320"/>
                </a:moveTo>
                <a:lnTo>
                  <a:pt x="3779520" y="0"/>
                </a:lnTo>
                <a:lnTo>
                  <a:pt x="3708400" y="1930400"/>
                </a:lnTo>
                <a:lnTo>
                  <a:pt x="10160" y="2042160"/>
                </a:lnTo>
                <a:cubicBezTo>
                  <a:pt x="6773" y="1374987"/>
                  <a:pt x="3387" y="707813"/>
                  <a:pt x="0" y="20320"/>
                </a:cubicBezTo>
                <a:close/>
              </a:path>
            </a:pathLst>
          </a:cu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1742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3BDB0-FD65-DFDF-E1CD-8ADACE34F87E}"/>
              </a:ext>
            </a:extLst>
          </p:cNvPr>
          <p:cNvSpPr>
            <a:spLocks noGrp="1"/>
          </p:cNvSpPr>
          <p:nvPr>
            <p:ph type="title"/>
          </p:nvPr>
        </p:nvSpPr>
        <p:spPr>
          <a:xfrm>
            <a:off x="249107" y="136524"/>
            <a:ext cx="7886700" cy="732154"/>
          </a:xfrm>
        </p:spPr>
        <p:txBody>
          <a:bodyPr/>
          <a:lstStyle/>
          <a:p>
            <a:r>
              <a:rPr lang="en-US" dirty="0"/>
              <a:t>Why the Regress Formulation?</a:t>
            </a:r>
          </a:p>
        </p:txBody>
      </p:sp>
      <p:sp>
        <p:nvSpPr>
          <p:cNvPr id="3" name="Content Placeholder 2">
            <a:extLst>
              <a:ext uri="{FF2B5EF4-FFF2-40B4-BE49-F238E27FC236}">
                <a16:creationId xmlns:a16="http://schemas.microsoft.com/office/drawing/2014/main" id="{9B67D174-CA2D-48C6-539E-29438CC2F435}"/>
              </a:ext>
            </a:extLst>
          </p:cNvPr>
          <p:cNvSpPr>
            <a:spLocks noGrp="1"/>
          </p:cNvSpPr>
          <p:nvPr>
            <p:ph idx="1"/>
          </p:nvPr>
        </p:nvSpPr>
        <p:spPr/>
        <p:txBody>
          <a:bodyPr>
            <a:normAutofit fontScale="85000" lnSpcReduction="20000"/>
          </a:bodyPr>
          <a:lstStyle/>
          <a:p>
            <a:r>
              <a:rPr lang="en-US" dirty="0"/>
              <a:t>  </a:t>
            </a:r>
          </a:p>
        </p:txBody>
      </p:sp>
      <p:sp>
        <p:nvSpPr>
          <p:cNvPr id="4" name="Footer Placeholder 3">
            <a:extLst>
              <a:ext uri="{FF2B5EF4-FFF2-40B4-BE49-F238E27FC236}">
                <a16:creationId xmlns:a16="http://schemas.microsoft.com/office/drawing/2014/main" id="{0130E6E8-7948-6309-AB1D-2867A8CDC8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D613F0-1627-61E0-EE2A-414768C2154B}"/>
              </a:ext>
            </a:extLst>
          </p:cNvPr>
          <p:cNvSpPr>
            <a:spLocks noGrp="1"/>
          </p:cNvSpPr>
          <p:nvPr>
            <p:ph type="sldNum" sz="quarter" idx="12"/>
          </p:nvPr>
        </p:nvSpPr>
        <p:spPr/>
        <p:txBody>
          <a:bodyPr/>
          <a:lstStyle/>
          <a:p>
            <a:fld id="{BBF94379-36F8-5C44-8D19-058CB846FBBE}" type="slidenum">
              <a:rPr lang="en-US" smtClean="0"/>
              <a:t>9</a:t>
            </a:fld>
            <a:endParaRPr lang="en-US"/>
          </a:p>
        </p:txBody>
      </p:sp>
      <p:pic>
        <p:nvPicPr>
          <p:cNvPr id="11" name="Picture 10">
            <a:extLst>
              <a:ext uri="{FF2B5EF4-FFF2-40B4-BE49-F238E27FC236}">
                <a16:creationId xmlns:a16="http://schemas.microsoft.com/office/drawing/2014/main" id="{63407355-EA6D-85A8-424A-7AF4B133B851}"/>
              </a:ext>
            </a:extLst>
          </p:cNvPr>
          <p:cNvPicPr>
            <a:picLocks noChangeAspect="1"/>
          </p:cNvPicPr>
          <p:nvPr/>
        </p:nvPicPr>
        <p:blipFill>
          <a:blip r:embed="rId2"/>
          <a:stretch>
            <a:fillRect/>
          </a:stretch>
        </p:blipFill>
        <p:spPr>
          <a:xfrm>
            <a:off x="4302988" y="886861"/>
            <a:ext cx="3442826" cy="5721602"/>
          </a:xfrm>
          <a:prstGeom prst="rect">
            <a:avLst/>
          </a:prstGeom>
        </p:spPr>
      </p:pic>
      <p:pic>
        <p:nvPicPr>
          <p:cNvPr id="13" name="Picture 12">
            <a:extLst>
              <a:ext uri="{FF2B5EF4-FFF2-40B4-BE49-F238E27FC236}">
                <a16:creationId xmlns:a16="http://schemas.microsoft.com/office/drawing/2014/main" id="{92A00BC9-195A-BE42-6225-3BE50B3ED34D}"/>
              </a:ext>
            </a:extLst>
          </p:cNvPr>
          <p:cNvPicPr>
            <a:picLocks noChangeAspect="1"/>
          </p:cNvPicPr>
          <p:nvPr/>
        </p:nvPicPr>
        <p:blipFill>
          <a:blip r:embed="rId3"/>
          <a:stretch>
            <a:fillRect/>
          </a:stretch>
        </p:blipFill>
        <p:spPr>
          <a:xfrm>
            <a:off x="697831" y="854611"/>
            <a:ext cx="2995451" cy="5753852"/>
          </a:xfrm>
          <a:prstGeom prst="rect">
            <a:avLst/>
          </a:prstGeom>
          <a:ln>
            <a:solidFill>
              <a:schemeClr val="tx1">
                <a:lumMod val="50000"/>
                <a:lumOff val="50000"/>
              </a:schemeClr>
            </a:solidFill>
          </a:ln>
          <a:effectLst>
            <a:outerShdw blurRad="50800" dist="63500" dir="2700000" algn="tl" rotWithShape="0">
              <a:prstClr val="black">
                <a:alpha val="40000"/>
              </a:prstClr>
            </a:outerShdw>
          </a:effectLst>
        </p:spPr>
      </p:pic>
    </p:spTree>
    <p:extLst>
      <p:ext uri="{BB962C8B-B14F-4D97-AF65-F5344CB8AC3E}">
        <p14:creationId xmlns:p14="http://schemas.microsoft.com/office/powerpoint/2010/main" val="1245497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smtClean="0">
            <a:latin typeface="Times New Roman" panose="02020603050405020304" pitchFamily="18" charset="0"/>
            <a:cs typeface="Times New Roman" panose="020206030504050203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1923</TotalTime>
  <Words>2147</Words>
  <Application>Microsoft Macintosh PowerPoint</Application>
  <PresentationFormat>On-screen Show (4:3)</PresentationFormat>
  <Paragraphs>381</Paragraphs>
  <Slides>52</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52</vt:i4>
      </vt:variant>
    </vt:vector>
  </HeadingPairs>
  <TitlesOfParts>
    <vt:vector size="59" baseType="lpstr">
      <vt:lpstr>Arial</vt:lpstr>
      <vt:lpstr>Arial Black</vt:lpstr>
      <vt:lpstr>Calibri</vt:lpstr>
      <vt:lpstr>Calibri Light</vt:lpstr>
      <vt:lpstr>Times</vt:lpstr>
      <vt:lpstr>Times New Roman</vt:lpstr>
      <vt:lpstr>Office Theme</vt:lpstr>
      <vt:lpstr>How to Escape Popper's Regress Version of the Problem of Induction</vt:lpstr>
      <vt:lpstr>Main Claims</vt:lpstr>
      <vt:lpstr>The Problem of Induction</vt:lpstr>
      <vt:lpstr>Inductive (Ampliative) Inference</vt:lpstr>
      <vt:lpstr>The Problem of Induction: Circularity Formulation</vt:lpstr>
      <vt:lpstr>Popper’s Anti-inductivism and the Infinite Regress Version of the  Problem of Induction</vt:lpstr>
      <vt:lpstr>PowerPoint Presentation</vt:lpstr>
      <vt:lpstr> </vt:lpstr>
      <vt:lpstr>Why the Regress Formulation?</vt:lpstr>
      <vt:lpstr>Why the Regress Formulation?</vt:lpstr>
      <vt:lpstr>The Regress</vt:lpstr>
      <vt:lpstr>The Escape</vt:lpstr>
      <vt:lpstr>A theory of induction…</vt:lpstr>
      <vt:lpstr>The Material Theory of Induction, very briefly</vt:lpstr>
      <vt:lpstr> </vt:lpstr>
      <vt:lpstr>Inductive Inferences Warranted Exclusively by Background Facts</vt:lpstr>
      <vt:lpstr>No justification of induction overall</vt:lpstr>
      <vt:lpstr>Yes, But …</vt:lpstr>
      <vt:lpstr>Yes, But …</vt:lpstr>
      <vt:lpstr>Attempts to recreate an analogous problem for the material theory </vt:lpstr>
      <vt:lpstr>PowerPoint Presentation</vt:lpstr>
      <vt:lpstr>Regress end</vt:lpstr>
      <vt:lpstr>What justifies…?</vt:lpstr>
      <vt:lpstr> </vt:lpstr>
      <vt:lpstr>Schurz’s supposition (2019)…</vt:lpstr>
      <vt:lpstr> </vt:lpstr>
      <vt:lpstr>??? Hierarchical structure of inductive support ???</vt:lpstr>
      <vt:lpstr>??? Hierarchical structure of inductive support ???</vt:lpstr>
      <vt:lpstr>Non-hierarchical structure of inductive support</vt:lpstr>
      <vt:lpstr>PowerPoint Presentation</vt:lpstr>
      <vt:lpstr>What actually happens</vt:lpstr>
      <vt:lpstr>Is water HO or H2O?</vt:lpstr>
      <vt:lpstr>Many Arches</vt:lpstr>
      <vt:lpstr>Mutual Support Across Sciences Chemistry and Physics</vt:lpstr>
      <vt:lpstr>The Chemists</vt:lpstr>
      <vt:lpstr>Mutual Support Across Sciences Chemistry and Physics</vt:lpstr>
      <vt:lpstr>The Physicists</vt:lpstr>
      <vt:lpstr>Regress Start</vt:lpstr>
      <vt:lpstr>Adam’s first induction</vt:lpstr>
      <vt:lpstr>Adam’s first induction</vt:lpstr>
      <vt:lpstr>Adam’s first induction</vt:lpstr>
      <vt:lpstr> </vt:lpstr>
      <vt:lpstr>But How…?</vt:lpstr>
      <vt:lpstr>But How…?</vt:lpstr>
      <vt:lpstr>Is water HO or H2O?</vt:lpstr>
      <vt:lpstr>Is water HO or H2O?</vt:lpstr>
      <vt:lpstr>Circularities</vt:lpstr>
      <vt:lpstr>Circularities are routinely benign</vt:lpstr>
      <vt:lpstr>Problems??</vt:lpstr>
      <vt:lpstr>Conclusion: What Justifies Inductive Inference?</vt:lpstr>
      <vt:lpstr>Conclusion: A distributed warrant for inductive inference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Norton, John D</dc:creator>
  <cp:lastModifiedBy>Norton, John D</cp:lastModifiedBy>
  <cp:revision>185</cp:revision>
  <dcterms:created xsi:type="dcterms:W3CDTF">2022-11-20T17:04:43Z</dcterms:created>
  <dcterms:modified xsi:type="dcterms:W3CDTF">2024-05-25T15:04:25Z</dcterms:modified>
</cp:coreProperties>
</file>