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33" r:id="rId3"/>
    <p:sldId id="325" r:id="rId4"/>
    <p:sldId id="326" r:id="rId5"/>
    <p:sldId id="334" r:id="rId6"/>
    <p:sldId id="327" r:id="rId7"/>
    <p:sldId id="328" r:id="rId8"/>
    <p:sldId id="329" r:id="rId9"/>
    <p:sldId id="343" r:id="rId10"/>
    <p:sldId id="335" r:id="rId11"/>
    <p:sldId id="330" r:id="rId12"/>
    <p:sldId id="331" r:id="rId13"/>
    <p:sldId id="336" r:id="rId14"/>
    <p:sldId id="344" r:id="rId15"/>
    <p:sldId id="345" r:id="rId16"/>
    <p:sldId id="346" r:id="rId17"/>
    <p:sldId id="337" r:id="rId18"/>
    <p:sldId id="347" r:id="rId19"/>
    <p:sldId id="348" r:id="rId20"/>
    <p:sldId id="349" r:id="rId21"/>
    <p:sldId id="338" r:id="rId22"/>
    <p:sldId id="350" r:id="rId23"/>
    <p:sldId id="351" r:id="rId24"/>
    <p:sldId id="352" r:id="rId25"/>
    <p:sldId id="353" r:id="rId26"/>
    <p:sldId id="355" r:id="rId27"/>
    <p:sldId id="339" r:id="rId28"/>
    <p:sldId id="356" r:id="rId29"/>
    <p:sldId id="323" r:id="rId30"/>
    <p:sldId id="324" r:id="rId31"/>
    <p:sldId id="341" r:id="rId32"/>
    <p:sldId id="342" r:id="rId33"/>
    <p:sldId id="35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6">
          <p15:clr>
            <a:srgbClr val="A4A3A4"/>
          </p15:clr>
        </p15:guide>
        <p15:guide id="2" orient="horz" pos="3092">
          <p15:clr>
            <a:srgbClr val="A4A3A4"/>
          </p15:clr>
        </p15:guide>
        <p15:guide id="3" pos="1878">
          <p15:clr>
            <a:srgbClr val="A4A3A4"/>
          </p15:clr>
        </p15:guide>
        <p15:guide id="4" pos="2896">
          <p15:clr>
            <a:srgbClr val="A4A3A4"/>
          </p15:clr>
        </p15:guide>
        <p15:guide id="5" pos="1945">
          <p15:clr>
            <a:srgbClr val="A4A3A4"/>
          </p15:clr>
        </p15:guide>
        <p15:guide id="6" pos="24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C8"/>
    <a:srgbClr val="FF0000"/>
    <a:srgbClr val="FF9696"/>
    <a:srgbClr val="BEFFBE"/>
    <a:srgbClr val="96FF96"/>
    <a:srgbClr val="7AFF7F"/>
    <a:srgbClr val="80DC80"/>
    <a:srgbClr val="00FF00"/>
    <a:srgbClr val="FF6A69"/>
    <a:srgbClr val="96F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42"/>
    <p:restoredTop sz="99043" autoAdjust="0"/>
  </p:normalViewPr>
  <p:slideViewPr>
    <p:cSldViewPr snapToGrid="0" snapToObjects="1">
      <p:cViewPr varScale="1">
        <p:scale>
          <a:sx n="117" d="100"/>
          <a:sy n="117" d="100"/>
        </p:scale>
        <p:origin x="176" y="392"/>
      </p:cViewPr>
      <p:guideLst>
        <p:guide orient="horz" pos="1806"/>
        <p:guide orient="horz" pos="3092"/>
        <p:guide pos="1878"/>
        <p:guide pos="2896"/>
        <p:guide pos="1945"/>
        <p:guide pos="24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64F83-2B0F-AF44-991E-C4885B615F90}" type="datetimeFigureOut">
              <a:rPr lang="en-US" smtClean="0"/>
              <a:t>5/26/26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B5073-45D9-EB41-804D-2DC639AB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296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46C84-6217-114B-B7F4-4541B8406789}" type="datetimeFigureOut">
              <a:rPr lang="en-US" smtClean="0"/>
              <a:t>5/26/26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A74BF-39A1-6D4B-8E0A-A1AC90C3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195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888F-4C3D-ED42-9E6E-CC675D2EA651}" type="datetime1">
              <a:rPr lang="en-US" smtClean="0"/>
              <a:t>5/26/26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4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5BA6-FDD4-0E46-8E62-0E5D88109DD1}" type="datetime1">
              <a:rPr lang="en-US" smtClean="0"/>
              <a:t>5/26/26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5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F3CD-003D-154B-ADA0-B00F88285C20}" type="datetime1">
              <a:rPr lang="en-US" smtClean="0"/>
              <a:t>5/26/26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0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5CBF-5284-D243-AD77-DC15D31554F3}" type="datetime1">
              <a:rPr lang="en-US" smtClean="0"/>
              <a:t>5/26/26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7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DF02-05CF-5647-BA18-A698EA87A912}" type="datetime1">
              <a:rPr lang="en-US" smtClean="0"/>
              <a:t>5/26/26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1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C59C-65B4-AA44-A44B-2812DA7F2508}" type="datetime1">
              <a:rPr lang="en-US" smtClean="0"/>
              <a:t>5/26/26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9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4017-862E-044B-A17F-09679CE4A0BD}" type="datetime1">
              <a:rPr lang="en-US" smtClean="0"/>
              <a:t>5/26/26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62E4-7E6C-FD45-8E39-F291E69299C1}" type="datetime1">
              <a:rPr lang="en-US" smtClean="0"/>
              <a:t>5/26/26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7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82D8-BB3A-5144-B103-296422A05130}" type="datetime1">
              <a:rPr lang="en-US" smtClean="0"/>
              <a:t>5/26/26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2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0AD-A6BF-654A-A6A8-4EC0C46D40C4}" type="datetime1">
              <a:rPr lang="en-US" smtClean="0"/>
              <a:t>5/26/26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4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3601-3F56-8F43-91BE-52FC5479BD27}" type="datetime1">
              <a:rPr lang="en-US" smtClean="0"/>
              <a:t>5/26/26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1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1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466957"/>
            <a:ext cx="296876" cy="391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C76B8-09CC-DE40-BC4C-E3424E356787}" type="datetime1">
              <a:rPr lang="en-US" smtClean="0"/>
              <a:t>5/26/26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0984" y="6356350"/>
            <a:ext cx="325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Times"/>
              </a:defRPr>
            </a:lvl1pPr>
          </a:lstStyle>
          <a:p>
            <a:fld id="{1A2F5316-A68C-B840-B665-B8253146B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6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Times"/>
          <a:ea typeface="+mj-ea"/>
          <a:cs typeface="Time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Times"/>
          <a:ea typeface="+mn-ea"/>
          <a:cs typeface="Time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Times"/>
          <a:ea typeface="+mn-ea"/>
          <a:cs typeface="Time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Times"/>
          <a:ea typeface="+mn-ea"/>
          <a:cs typeface="Time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Times"/>
          <a:ea typeface="+mn-ea"/>
          <a:cs typeface="Time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Times"/>
          <a:ea typeface="+mn-ea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3307" y="1306313"/>
            <a:ext cx="5137619" cy="2837581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Why Falsifiability does not Demarcate Science from Pseudoscience</a:t>
            </a:r>
            <a:br>
              <a:rPr lang="en-US" sz="6000" dirty="0"/>
            </a:br>
            <a:br>
              <a:rPr lang="en-US" sz="1600" dirty="0"/>
            </a:br>
            <a:r>
              <a:rPr lang="en-US" sz="1800" dirty="0">
                <a:latin typeface="Times" charset="0"/>
                <a:ea typeface="ヒラギノ角ゴ Pro W3" charset="0"/>
                <a:cs typeface="ヒラギノ角ゴ Pro W3" charset="0"/>
              </a:rPr>
              <a:t>John D. Norton</a:t>
            </a:r>
            <a:br>
              <a:rPr lang="en-US" sz="1800" dirty="0">
                <a:latin typeface="Times" charset="0"/>
                <a:ea typeface="ヒラギノ角ゴ Pro W3" charset="0"/>
                <a:cs typeface="ヒラギノ角ゴ Pro W3" charset="0"/>
              </a:rPr>
            </a:br>
            <a:r>
              <a:rPr lang="en-US" sz="1800" dirty="0">
                <a:latin typeface="Times" charset="0"/>
                <a:ea typeface="ヒラギノ角ゴ Pro W3" charset="0"/>
                <a:cs typeface="ヒラギノ角ゴ Pro W3" charset="0"/>
              </a:rPr>
              <a:t>Department of History and</a:t>
            </a:r>
            <a:br>
              <a:rPr lang="en-US" sz="1800" dirty="0">
                <a:latin typeface="Times" charset="0"/>
                <a:ea typeface="ヒラギノ角ゴ Pro W3" charset="0"/>
                <a:cs typeface="ヒラギノ角ゴ Pro W3" charset="0"/>
              </a:rPr>
            </a:br>
            <a:r>
              <a:rPr lang="en-US" sz="1800" dirty="0">
                <a:latin typeface="Times" charset="0"/>
                <a:ea typeface="ヒラギノ角ゴ Pro W3" charset="0"/>
                <a:cs typeface="ヒラギノ角ゴ Pro W3" charset="0"/>
              </a:rPr>
              <a:t>Philosophy of Science</a:t>
            </a:r>
            <a:br>
              <a:rPr lang="en-US" sz="1800" dirty="0">
                <a:latin typeface="Times" charset="0"/>
                <a:ea typeface="ヒラギノ角ゴ Pro W3" charset="0"/>
                <a:cs typeface="ヒラギノ角ゴ Pro W3" charset="0"/>
              </a:rPr>
            </a:br>
            <a:r>
              <a:rPr lang="en-US" sz="1800" dirty="0">
                <a:latin typeface="Times" charset="0"/>
                <a:ea typeface="ヒラギノ角ゴ Pro W3" charset="0"/>
                <a:cs typeface="ヒラギノ角ゴ Pro W3" charset="0"/>
              </a:rPr>
              <a:t>University of Pittsburgh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80399"/>
            <a:ext cx="930317" cy="47177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5DC92-FF00-7C4C-40A7-FC70146B4A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4000"/>
          </a:blip>
          <a:stretch>
            <a:fillRect/>
          </a:stretch>
        </p:blipFill>
        <p:spPr>
          <a:xfrm>
            <a:off x="5183505" y="-5828"/>
            <a:ext cx="3960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10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F0E29-2218-2DEF-4720-A01DDF173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E0D5075-D893-FEE1-1990-EEF6E28E9B15}"/>
              </a:ext>
            </a:extLst>
          </p:cNvPr>
          <p:cNvSpPr/>
          <p:nvPr/>
        </p:nvSpPr>
        <p:spPr>
          <a:xfrm>
            <a:off x="1605516" y="978195"/>
            <a:ext cx="5029200" cy="3902149"/>
          </a:xfrm>
          <a:custGeom>
            <a:avLst/>
            <a:gdLst>
              <a:gd name="csX0" fmla="*/ 988828 w 5029200"/>
              <a:gd name="csY0" fmla="*/ 0 h 3902149"/>
              <a:gd name="csX1" fmla="*/ 988828 w 5029200"/>
              <a:gd name="csY1" fmla="*/ 0 h 3902149"/>
              <a:gd name="csX2" fmla="*/ 1095154 w 5029200"/>
              <a:gd name="csY2" fmla="*/ 31898 h 3902149"/>
              <a:gd name="csX3" fmla="*/ 5029200 w 5029200"/>
              <a:gd name="csY3" fmla="*/ 297712 h 3902149"/>
              <a:gd name="csX4" fmla="*/ 4540103 w 5029200"/>
              <a:gd name="csY4" fmla="*/ 3902149 h 3902149"/>
              <a:gd name="csX5" fmla="*/ 0 w 5029200"/>
              <a:gd name="csY5" fmla="*/ 3370521 h 3902149"/>
              <a:gd name="csX6" fmla="*/ 988828 w 5029200"/>
              <a:gd name="csY6" fmla="*/ 0 h 39021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5029200" h="3902149">
                <a:moveTo>
                  <a:pt x="988828" y="0"/>
                </a:moveTo>
                <a:lnTo>
                  <a:pt x="988828" y="0"/>
                </a:lnTo>
                <a:lnTo>
                  <a:pt x="1095154" y="31898"/>
                </a:lnTo>
                <a:lnTo>
                  <a:pt x="5029200" y="297712"/>
                </a:lnTo>
                <a:lnTo>
                  <a:pt x="4540103" y="3902149"/>
                </a:lnTo>
                <a:lnTo>
                  <a:pt x="0" y="3370521"/>
                </a:lnTo>
                <a:lnTo>
                  <a:pt x="988828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260AA-EB37-1C31-FC1C-22539627B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469" y="2250583"/>
            <a:ext cx="3631324" cy="631604"/>
          </a:xfrm>
        </p:spPr>
        <p:txBody>
          <a:bodyPr>
            <a:noAutofit/>
          </a:bodyPr>
          <a:lstStyle/>
          <a:p>
            <a:r>
              <a:rPr lang="en-US" sz="4800" dirty="0"/>
              <a:t>Falsifiability distorts what counts as good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8E4A8-227C-2725-140B-5A8D2D566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35098-A5FB-9830-8AC4-F4C1723B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64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6FA6-8AAF-0FF3-12DB-094559220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11" y="277388"/>
            <a:ext cx="8538410" cy="631604"/>
          </a:xfrm>
        </p:spPr>
        <p:txBody>
          <a:bodyPr>
            <a:noAutofit/>
          </a:bodyPr>
          <a:lstStyle/>
          <a:p>
            <a:r>
              <a:rPr lang="en-US" dirty="0"/>
              <a:t>Unfalsifiable science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7E56A-F46E-4755-9959-52845A0E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11</a:t>
            </a:fld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00D51E6-5579-7F0E-1076-E7059EFCC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9B7185-19E3-2202-FCB3-43B52CC7614A}"/>
              </a:ext>
            </a:extLst>
          </p:cNvPr>
          <p:cNvGrpSpPr/>
          <p:nvPr/>
        </p:nvGrpSpPr>
        <p:grpSpPr>
          <a:xfrm>
            <a:off x="296876" y="3911217"/>
            <a:ext cx="8814945" cy="2874137"/>
            <a:chOff x="296876" y="3911217"/>
            <a:chExt cx="8814945" cy="2874137"/>
          </a:xfrm>
        </p:grpSpPr>
        <p:pic>
          <p:nvPicPr>
            <p:cNvPr id="13" name="Content Placeholder 11">
              <a:extLst>
                <a:ext uri="{FF2B5EF4-FFF2-40B4-BE49-F238E27FC236}">
                  <a16:creationId xmlns:a16="http://schemas.microsoft.com/office/drawing/2014/main" id="{CC83233C-0491-3F77-614B-F4C73AF9862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3833533" y="3911217"/>
              <a:ext cx="5278288" cy="287413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64F552-C7BA-69E5-2FC3-0207C58B287D}"/>
                </a:ext>
              </a:extLst>
            </p:cNvPr>
            <p:cNvSpPr txBox="1"/>
            <p:nvPr/>
          </p:nvSpPr>
          <p:spPr>
            <a:xfrm>
              <a:off x="296876" y="4440344"/>
              <a:ext cx="34324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That there is an extra element between Nitrogen and Oxygen.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D5A243-4DC7-4B29-3A66-F6DF634610BD}"/>
              </a:ext>
            </a:extLst>
          </p:cNvPr>
          <p:cNvGrpSpPr/>
          <p:nvPr/>
        </p:nvGrpSpPr>
        <p:grpSpPr>
          <a:xfrm>
            <a:off x="296876" y="908992"/>
            <a:ext cx="7958779" cy="2812108"/>
            <a:chOff x="296876" y="908992"/>
            <a:chExt cx="7958779" cy="281210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F9BBC4-A8D3-4FF9-D61F-643DD365440E}"/>
                </a:ext>
              </a:extLst>
            </p:cNvPr>
            <p:cNvSpPr txBox="1"/>
            <p:nvPr/>
          </p:nvSpPr>
          <p:spPr>
            <a:xfrm>
              <a:off x="3163830" y="908992"/>
              <a:ext cx="48262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"/>
                  <a:cs typeface="Times"/>
                </a:rPr>
                <a:t>Cosmological principle …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5ACA34C-92C0-5086-586C-96756CA2F60E}"/>
                </a:ext>
              </a:extLst>
            </p:cNvPr>
            <p:cNvSpPr txBox="1"/>
            <p:nvPr/>
          </p:nvSpPr>
          <p:spPr>
            <a:xfrm>
              <a:off x="3163830" y="1536251"/>
              <a:ext cx="509182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"... broadly speaking ... the universe presents the same aspect from every point except for local irregularities."</a:t>
              </a:r>
            </a:p>
            <a:p>
              <a:r>
                <a:rPr lang="en-US" sz="1100" dirty="0">
                  <a:latin typeface="Times"/>
                  <a:cs typeface="Times"/>
                </a:rPr>
                <a:t>Hermann Bondi, Cosmology. 2nd ed. Cambridge University Press, 1960 p. 11.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8A43B4C-DA54-480E-6A09-689ED6BF6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6876" y="1099108"/>
              <a:ext cx="2649191" cy="262199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0B4502A-6204-A813-A654-F568364B902D}"/>
              </a:ext>
            </a:extLst>
          </p:cNvPr>
          <p:cNvSpPr txBox="1"/>
          <p:nvPr/>
        </p:nvSpPr>
        <p:spPr>
          <a:xfrm>
            <a:off x="3240030" y="2665133"/>
            <a:ext cx="413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"/>
                <a:cs typeface="Times"/>
              </a:rPr>
              <a:t>… is unfalsifiable.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FA2BEB-8B39-7E9C-6D79-3B1CDBB8E8E9}"/>
              </a:ext>
            </a:extLst>
          </p:cNvPr>
          <p:cNvSpPr txBox="1"/>
          <p:nvPr/>
        </p:nvSpPr>
        <p:spPr>
          <a:xfrm>
            <a:off x="296876" y="5884538"/>
            <a:ext cx="214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Unfalsifiable.</a:t>
            </a:r>
          </a:p>
        </p:txBody>
      </p:sp>
    </p:spTree>
    <p:extLst>
      <p:ext uri="{BB962C8B-B14F-4D97-AF65-F5344CB8AC3E}">
        <p14:creationId xmlns:p14="http://schemas.microsoft.com/office/powerpoint/2010/main" val="63153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27365-EC9C-1295-9CB2-E6F359ED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42921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Falsification of predictions has a smaller role in historical sciences</a:t>
            </a:r>
            <a:br>
              <a:rPr lang="en-US" dirty="0"/>
            </a:br>
            <a:r>
              <a:rPr lang="en-US" sz="2700" dirty="0"/>
              <a:t>(evolution, geology,</a:t>
            </a:r>
            <a:br>
              <a:rPr lang="en-US" sz="2700" dirty="0"/>
            </a:br>
            <a:r>
              <a:rPr lang="en-US" sz="2700" dirty="0"/>
              <a:t>archaeology).</a:t>
            </a:r>
            <a:r>
              <a:rPr lang="en-US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AC57-688A-40BA-D433-B4DDE2657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DBD17-9CE4-FB3E-48CC-E8D72B3E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F4C7D7-359D-A87F-5BC6-E6048F68F6C3}"/>
              </a:ext>
            </a:extLst>
          </p:cNvPr>
          <p:cNvGrpSpPr/>
          <p:nvPr/>
        </p:nvGrpSpPr>
        <p:grpSpPr>
          <a:xfrm>
            <a:off x="296876" y="1404613"/>
            <a:ext cx="8613974" cy="4649243"/>
            <a:chOff x="296876" y="1404613"/>
            <a:chExt cx="8613974" cy="464924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A3682E0-9C02-5EBD-4917-AD220A666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876" y="1404613"/>
              <a:ext cx="4034050" cy="4649243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4C7635-655A-7E4C-9C50-347D4848C1B6}"/>
                </a:ext>
              </a:extLst>
            </p:cNvPr>
            <p:cNvSpPr txBox="1"/>
            <p:nvPr/>
          </p:nvSpPr>
          <p:spPr>
            <a:xfrm>
              <a:off x="4876800" y="2807368"/>
              <a:ext cx="403405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Times"/>
                  <a:cs typeface="Times"/>
                </a:rPr>
                <a:t>National Academy of Sciences</a:t>
              </a:r>
            </a:p>
            <a:p>
              <a:r>
                <a:rPr lang="en-US" sz="2400" i="1" dirty="0">
                  <a:latin typeface="Times"/>
                  <a:cs typeface="Times"/>
                </a:rPr>
                <a:t>Institute of Medicine</a:t>
              </a:r>
            </a:p>
            <a:p>
              <a:r>
                <a:rPr lang="en-US" sz="2400" dirty="0">
                  <a:latin typeface="Times"/>
                  <a:cs typeface="Times"/>
                </a:rPr>
                <a:t>distorts their methodology to placate criticism that their science does not trade in falsifiable predictions.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982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7102A0B4-B164-38A5-2D3A-EFBD51E018C3}"/>
              </a:ext>
            </a:extLst>
          </p:cNvPr>
          <p:cNvSpPr/>
          <p:nvPr/>
        </p:nvSpPr>
        <p:spPr>
          <a:xfrm>
            <a:off x="2208832" y="978195"/>
            <a:ext cx="5029200" cy="3902149"/>
          </a:xfrm>
          <a:custGeom>
            <a:avLst/>
            <a:gdLst>
              <a:gd name="csX0" fmla="*/ 988828 w 5029200"/>
              <a:gd name="csY0" fmla="*/ 0 h 3902149"/>
              <a:gd name="csX1" fmla="*/ 988828 w 5029200"/>
              <a:gd name="csY1" fmla="*/ 0 h 3902149"/>
              <a:gd name="csX2" fmla="*/ 1095154 w 5029200"/>
              <a:gd name="csY2" fmla="*/ 31898 h 3902149"/>
              <a:gd name="csX3" fmla="*/ 5029200 w 5029200"/>
              <a:gd name="csY3" fmla="*/ 297712 h 3902149"/>
              <a:gd name="csX4" fmla="*/ 4540103 w 5029200"/>
              <a:gd name="csY4" fmla="*/ 3902149 h 3902149"/>
              <a:gd name="csX5" fmla="*/ 0 w 5029200"/>
              <a:gd name="csY5" fmla="*/ 3370521 h 3902149"/>
              <a:gd name="csX6" fmla="*/ 988828 w 5029200"/>
              <a:gd name="csY6" fmla="*/ 0 h 39021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5029200" h="3902149">
                <a:moveTo>
                  <a:pt x="988828" y="0"/>
                </a:moveTo>
                <a:lnTo>
                  <a:pt x="988828" y="0"/>
                </a:lnTo>
                <a:lnTo>
                  <a:pt x="1095154" y="31898"/>
                </a:lnTo>
                <a:lnTo>
                  <a:pt x="5029200" y="297712"/>
                </a:lnTo>
                <a:lnTo>
                  <a:pt x="4540103" y="3902149"/>
                </a:lnTo>
                <a:lnTo>
                  <a:pt x="0" y="3370521"/>
                </a:lnTo>
                <a:lnTo>
                  <a:pt x="988828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C4445-FE73-DAF1-D0AF-865C54CDA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3E33A-ADD6-FA59-BB58-50E2AFE5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5BFF7E-C364-36DD-433F-F1ED9DB43E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38442" y="1213009"/>
            <a:ext cx="50610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"/>
                <a:cs typeface="Times"/>
              </a:rPr>
              <a:t>Diagnostic utility of falsifiability</a:t>
            </a:r>
          </a:p>
        </p:txBody>
      </p:sp>
    </p:spTree>
    <p:extLst>
      <p:ext uri="{BB962C8B-B14F-4D97-AF65-F5344CB8AC3E}">
        <p14:creationId xmlns:p14="http://schemas.microsoft.com/office/powerpoint/2010/main" val="1082990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364E4-BE96-A01E-2812-D78F5281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76" y="302918"/>
            <a:ext cx="3153266" cy="631604"/>
          </a:xfrm>
        </p:spPr>
        <p:txBody>
          <a:bodyPr>
            <a:noAutofit/>
          </a:bodyPr>
          <a:lstStyle/>
          <a:p>
            <a:r>
              <a:rPr lang="en-US" dirty="0"/>
              <a:t>Unfalsifiable?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0E51D-B069-5E1E-AEF2-474FAF32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A47797-F196-A210-8F9E-4E4867FAB940}"/>
              </a:ext>
            </a:extLst>
          </p:cNvPr>
          <p:cNvSpPr txBox="1"/>
          <p:nvPr/>
        </p:nvSpPr>
        <p:spPr>
          <a:xfrm>
            <a:off x="3073137" y="302918"/>
            <a:ext cx="49985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Symptom of a defect</a:t>
            </a:r>
          </a:p>
          <a:p>
            <a:r>
              <a:rPr lang="en-US" sz="2400" dirty="0">
                <a:latin typeface="Times"/>
                <a:cs typeface="Times"/>
              </a:rPr>
              <a:t> in evidential support.</a:t>
            </a:r>
            <a:endParaRPr lang="en-US" sz="2800" dirty="0">
              <a:latin typeface="Times"/>
              <a:cs typeface="Time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1D3B40-B32A-199A-8741-08BF33720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126" y="121341"/>
            <a:ext cx="1454484" cy="125570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0B06F85-FC33-46B9-ADFB-9A37BE275531}"/>
              </a:ext>
            </a:extLst>
          </p:cNvPr>
          <p:cNvGrpSpPr/>
          <p:nvPr/>
        </p:nvGrpSpPr>
        <p:grpSpPr>
          <a:xfrm>
            <a:off x="367646" y="1616363"/>
            <a:ext cx="7482964" cy="3516699"/>
            <a:chOff x="367646" y="1616363"/>
            <a:chExt cx="7482964" cy="3516699"/>
          </a:xfrm>
        </p:grpSpPr>
        <p:pic>
          <p:nvPicPr>
            <p:cNvPr id="9" name="Content Placeholder 7">
              <a:extLst>
                <a:ext uri="{FF2B5EF4-FFF2-40B4-BE49-F238E27FC236}">
                  <a16:creationId xmlns:a16="http://schemas.microsoft.com/office/drawing/2014/main" id="{DD191487-3749-753C-5194-42089E85E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7646" y="1724938"/>
              <a:ext cx="3408124" cy="340812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781E41-251F-3B82-8CB1-A8B3CAE797B0}"/>
                </a:ext>
              </a:extLst>
            </p:cNvPr>
            <p:cNvSpPr txBox="1"/>
            <p:nvPr/>
          </p:nvSpPr>
          <p:spPr>
            <a:xfrm>
              <a:off x="4166647" y="1616363"/>
              <a:ext cx="36839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In 19th century ether theories, an ether wind blows over the earth.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179B08E-8F55-3421-961B-39F289E4CBD3}"/>
              </a:ext>
            </a:extLst>
          </p:cNvPr>
          <p:cNvSpPr txBox="1"/>
          <p:nvPr/>
        </p:nvSpPr>
        <p:spPr>
          <a:xfrm>
            <a:off x="4166647" y="2996758"/>
            <a:ext cx="4025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BUT…</a:t>
            </a:r>
          </a:p>
          <a:p>
            <a:endParaRPr lang="en-US" sz="2400" dirty="0">
              <a:latin typeface="Times"/>
              <a:cs typeface="Times"/>
            </a:endParaRPr>
          </a:p>
          <a:p>
            <a:r>
              <a:rPr lang="en-US" sz="2400" dirty="0">
                <a:latin typeface="Times"/>
                <a:cs typeface="Times"/>
              </a:rPr>
              <a:t>Objects contract, time slows and is dislocated such that no experiment can detect it.</a:t>
            </a:r>
          </a:p>
        </p:txBody>
      </p:sp>
    </p:spTree>
    <p:extLst>
      <p:ext uri="{BB962C8B-B14F-4D97-AF65-F5344CB8AC3E}">
        <p14:creationId xmlns:p14="http://schemas.microsoft.com/office/powerpoint/2010/main" val="405501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834F1-A58F-AA8B-301D-7E01254A4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6E3D3-AB91-4D07-BE2B-E857FBC3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76" y="302918"/>
            <a:ext cx="3153266" cy="631604"/>
          </a:xfrm>
        </p:spPr>
        <p:txBody>
          <a:bodyPr>
            <a:noAutofit/>
          </a:bodyPr>
          <a:lstStyle/>
          <a:p>
            <a:r>
              <a:rPr lang="en-US" dirty="0"/>
              <a:t>Unfalsifiable?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77844-0B5E-1A13-2734-98193917E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649B3-C8F1-A656-F89F-DE938AB817B0}"/>
              </a:ext>
            </a:extLst>
          </p:cNvPr>
          <p:cNvSpPr txBox="1"/>
          <p:nvPr/>
        </p:nvSpPr>
        <p:spPr>
          <a:xfrm>
            <a:off x="3073137" y="302918"/>
            <a:ext cx="49985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Symptom of defect</a:t>
            </a:r>
          </a:p>
          <a:p>
            <a:r>
              <a:rPr lang="en-US" sz="2400" dirty="0">
                <a:latin typeface="Times"/>
                <a:cs typeface="Times"/>
              </a:rPr>
              <a:t> in evidential support.</a:t>
            </a:r>
            <a:endParaRPr lang="en-US" sz="2800" dirty="0">
              <a:latin typeface="Times"/>
              <a:cs typeface="Time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C8026B-09C5-9EAF-4927-72093F028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126" y="121341"/>
            <a:ext cx="1454484" cy="12557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7818A0-BB6D-9A68-2CA4-1C4ECE37F309}"/>
              </a:ext>
            </a:extLst>
          </p:cNvPr>
          <p:cNvSpPr txBox="1"/>
          <p:nvPr/>
        </p:nvSpPr>
        <p:spPr>
          <a:xfrm>
            <a:off x="4572000" y="2969579"/>
            <a:ext cx="40252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BUT…</a:t>
            </a:r>
          </a:p>
          <a:p>
            <a:endParaRPr lang="en-US" sz="2400" dirty="0">
              <a:latin typeface="Times"/>
              <a:cs typeface="Times"/>
            </a:endParaRPr>
          </a:p>
          <a:p>
            <a:r>
              <a:rPr lang="en-US" sz="2400" dirty="0">
                <a:latin typeface="Times"/>
                <a:cs typeface="Times"/>
              </a:rPr>
              <a:t>The extra 6 dimensions are invisible since they are wrapped up on themselves in immensely complicated tiny loops.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B9A1B6-CAD3-61BF-25A9-002993665F36}"/>
              </a:ext>
            </a:extLst>
          </p:cNvPr>
          <p:cNvGrpSpPr/>
          <p:nvPr/>
        </p:nvGrpSpPr>
        <p:grpSpPr>
          <a:xfrm>
            <a:off x="140418" y="1589184"/>
            <a:ext cx="8370536" cy="5132290"/>
            <a:chOff x="140418" y="1589184"/>
            <a:chExt cx="8370536" cy="513229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8348E3-529F-15BE-BBED-62401211C708}"/>
                </a:ext>
              </a:extLst>
            </p:cNvPr>
            <p:cNvSpPr txBox="1"/>
            <p:nvPr/>
          </p:nvSpPr>
          <p:spPr>
            <a:xfrm>
              <a:off x="4572000" y="1589184"/>
              <a:ext cx="39389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Modern string theory requires 10 dimensions of spacetime.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A139BC5-A2C8-B8EF-1FA2-12228EA63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169" y="1673173"/>
              <a:ext cx="4041252" cy="248692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E23B225-7E83-68DB-ACCE-1AE96D4DE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418" y="4329161"/>
              <a:ext cx="4095315" cy="2392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303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4F151-94F2-7A17-9F32-510D1D871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CA814-6FD4-9944-2C7A-8858421F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76" y="302918"/>
            <a:ext cx="3153266" cy="631604"/>
          </a:xfrm>
        </p:spPr>
        <p:txBody>
          <a:bodyPr>
            <a:noAutofit/>
          </a:bodyPr>
          <a:lstStyle/>
          <a:p>
            <a:r>
              <a:rPr lang="en-US" dirty="0"/>
              <a:t>Unfalsifiable?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BE6AB-9A7D-B393-0D89-3D91B6BA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B2703C-BDE2-EA96-9E8F-3125F2B475C8}"/>
              </a:ext>
            </a:extLst>
          </p:cNvPr>
          <p:cNvSpPr txBox="1"/>
          <p:nvPr/>
        </p:nvSpPr>
        <p:spPr>
          <a:xfrm>
            <a:off x="3073137" y="302918"/>
            <a:ext cx="49985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Symptom of defect</a:t>
            </a:r>
          </a:p>
          <a:p>
            <a:r>
              <a:rPr lang="en-US" sz="2400" dirty="0">
                <a:latin typeface="Times"/>
                <a:cs typeface="Times"/>
              </a:rPr>
              <a:t> in evidential support.</a:t>
            </a:r>
            <a:endParaRPr lang="en-US" sz="2800" dirty="0">
              <a:latin typeface="Times"/>
              <a:cs typeface="Time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2F4CF-CB2F-7BCE-CC33-C8EF93BEA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126" y="121341"/>
            <a:ext cx="1454484" cy="12557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5DD882-CB44-DD99-0F44-D1D95F3FE447}"/>
              </a:ext>
            </a:extLst>
          </p:cNvPr>
          <p:cNvSpPr txBox="1"/>
          <p:nvPr/>
        </p:nvSpPr>
        <p:spPr>
          <a:xfrm>
            <a:off x="4041303" y="3352808"/>
            <a:ext cx="4025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BUT…</a:t>
            </a:r>
          </a:p>
          <a:p>
            <a:endParaRPr lang="en-US" sz="2400" dirty="0">
              <a:latin typeface="Times"/>
              <a:cs typeface="Times"/>
            </a:endParaRPr>
          </a:p>
          <a:p>
            <a:r>
              <a:rPr lang="en-US" sz="2400" dirty="0">
                <a:latin typeface="Times"/>
                <a:cs typeface="Times"/>
              </a:rPr>
              <a:t>They are too small to be seen individually.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E5434A-FA4E-B060-F391-890C40D33732}"/>
              </a:ext>
            </a:extLst>
          </p:cNvPr>
          <p:cNvGrpSpPr/>
          <p:nvPr/>
        </p:nvGrpSpPr>
        <p:grpSpPr>
          <a:xfrm>
            <a:off x="296876" y="1580097"/>
            <a:ext cx="7428390" cy="5065902"/>
            <a:chOff x="296876" y="1580097"/>
            <a:chExt cx="7428390" cy="50659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6CF1EE-469E-C4C5-C1D7-BFE5A6AADBCB}"/>
                </a:ext>
              </a:extLst>
            </p:cNvPr>
            <p:cNvSpPr txBox="1"/>
            <p:nvPr/>
          </p:nvSpPr>
          <p:spPr>
            <a:xfrm>
              <a:off x="4041303" y="1580097"/>
              <a:ext cx="368396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19th century kinetic gas theory depicted gases as made of very many, very tiny molecules in collision.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59CE43-D42B-8CA8-BC57-1D722DDFE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6876" y="1580097"/>
              <a:ext cx="3153266" cy="50659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24972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C5A12-6B86-10A1-655B-92A772586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8F7C4301-9451-FF76-8E2C-C97A553B57FA}"/>
              </a:ext>
            </a:extLst>
          </p:cNvPr>
          <p:cNvSpPr/>
          <p:nvPr/>
        </p:nvSpPr>
        <p:spPr>
          <a:xfrm>
            <a:off x="1643224" y="1015902"/>
            <a:ext cx="5029200" cy="3902149"/>
          </a:xfrm>
          <a:custGeom>
            <a:avLst/>
            <a:gdLst>
              <a:gd name="csX0" fmla="*/ 988828 w 5029200"/>
              <a:gd name="csY0" fmla="*/ 0 h 3902149"/>
              <a:gd name="csX1" fmla="*/ 988828 w 5029200"/>
              <a:gd name="csY1" fmla="*/ 0 h 3902149"/>
              <a:gd name="csX2" fmla="*/ 1095154 w 5029200"/>
              <a:gd name="csY2" fmla="*/ 31898 h 3902149"/>
              <a:gd name="csX3" fmla="*/ 5029200 w 5029200"/>
              <a:gd name="csY3" fmla="*/ 297712 h 3902149"/>
              <a:gd name="csX4" fmla="*/ 4540103 w 5029200"/>
              <a:gd name="csY4" fmla="*/ 3902149 h 3902149"/>
              <a:gd name="csX5" fmla="*/ 0 w 5029200"/>
              <a:gd name="csY5" fmla="*/ 3370521 h 3902149"/>
              <a:gd name="csX6" fmla="*/ 988828 w 5029200"/>
              <a:gd name="csY6" fmla="*/ 0 h 39021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5029200" h="3902149">
                <a:moveTo>
                  <a:pt x="988828" y="0"/>
                </a:moveTo>
                <a:lnTo>
                  <a:pt x="988828" y="0"/>
                </a:lnTo>
                <a:lnTo>
                  <a:pt x="1095154" y="31898"/>
                </a:lnTo>
                <a:lnTo>
                  <a:pt x="5029200" y="297712"/>
                </a:lnTo>
                <a:lnTo>
                  <a:pt x="4540103" y="3902149"/>
                </a:lnTo>
                <a:lnTo>
                  <a:pt x="0" y="3370521"/>
                </a:lnTo>
                <a:lnTo>
                  <a:pt x="988828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93C6A-47BC-786B-6243-4FC10F6CC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0386E-D494-D46A-A641-E3C8A758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9AFB99-A709-E57E-2762-BC55E4A643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126" y="1490008"/>
            <a:ext cx="50610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Historical origin of Popper’s obsession with falsifiability</a:t>
            </a:r>
          </a:p>
        </p:txBody>
      </p:sp>
    </p:spTree>
    <p:extLst>
      <p:ext uri="{BB962C8B-B14F-4D97-AF65-F5344CB8AC3E}">
        <p14:creationId xmlns:p14="http://schemas.microsoft.com/office/powerpoint/2010/main" val="4060476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B03BF-D00D-9846-0C79-F6970CB6B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AF2E3-FCB5-BF73-E125-C16100DC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90DA05-20D1-3A07-05E2-EC9A090C9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25" y="274638"/>
            <a:ext cx="3836652" cy="59479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C2212E-27CF-DE84-1CED-0F4417902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147" y="302310"/>
            <a:ext cx="3975837" cy="5924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05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31A60-905E-9CBD-0BC3-2593CB5BD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Karl Popper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54492-5381-418B-8444-C96FB19D9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764DD7A6-DCB1-6040-E570-1119FBB7E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76" y="1046057"/>
            <a:ext cx="2804543" cy="311259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E1260F3-2D9B-B41E-275D-151D2B15D8A8}"/>
              </a:ext>
            </a:extLst>
          </p:cNvPr>
          <p:cNvGrpSpPr/>
          <p:nvPr/>
        </p:nvGrpSpPr>
        <p:grpSpPr>
          <a:xfrm>
            <a:off x="3164912" y="797754"/>
            <a:ext cx="4301014" cy="3713956"/>
            <a:chOff x="3252248" y="754144"/>
            <a:chExt cx="4301014" cy="371395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C3F020B-E98A-39AE-EE35-D725952C58A8}"/>
                </a:ext>
              </a:extLst>
            </p:cNvPr>
            <p:cNvSpPr/>
            <p:nvPr/>
          </p:nvSpPr>
          <p:spPr>
            <a:xfrm>
              <a:off x="3252248" y="754144"/>
              <a:ext cx="4301014" cy="3713956"/>
            </a:xfrm>
            <a:custGeom>
              <a:avLst/>
              <a:gdLst>
                <a:gd name="csX0" fmla="*/ 254524 w 4581427"/>
                <a:gd name="csY0" fmla="*/ 0 h 3450211"/>
                <a:gd name="csX1" fmla="*/ 254524 w 4581427"/>
                <a:gd name="csY1" fmla="*/ 0 h 3450211"/>
                <a:gd name="csX2" fmla="*/ 4581427 w 4581427"/>
                <a:gd name="csY2" fmla="*/ 131976 h 3450211"/>
                <a:gd name="csX3" fmla="*/ 4213782 w 4581427"/>
                <a:gd name="csY3" fmla="*/ 3450211 h 3450211"/>
                <a:gd name="csX4" fmla="*/ 0 w 4581427"/>
                <a:gd name="csY4" fmla="*/ 3280528 h 3450211"/>
                <a:gd name="csX5" fmla="*/ 254524 w 4581427"/>
                <a:gd name="csY5" fmla="*/ 0 h 345021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4581427" h="3450211">
                  <a:moveTo>
                    <a:pt x="254524" y="0"/>
                  </a:moveTo>
                  <a:lnTo>
                    <a:pt x="254524" y="0"/>
                  </a:lnTo>
                  <a:lnTo>
                    <a:pt x="4581427" y="131976"/>
                  </a:lnTo>
                  <a:lnTo>
                    <a:pt x="4213782" y="3450211"/>
                  </a:lnTo>
                  <a:lnTo>
                    <a:pt x="0" y="3280528"/>
                  </a:lnTo>
                  <a:lnTo>
                    <a:pt x="254524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19C87F-47F0-3116-D1C4-2D6B370E3CC5}"/>
                </a:ext>
              </a:extLst>
            </p:cNvPr>
            <p:cNvSpPr txBox="1"/>
            <p:nvPr/>
          </p:nvSpPr>
          <p:spPr>
            <a:xfrm>
              <a:off x="3491102" y="970249"/>
              <a:ext cx="36155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Hume’s problem</a:t>
              </a:r>
              <a:r>
                <a:rPr lang="en-US" sz="2000" dirty="0">
                  <a:latin typeface="Times"/>
                  <a:cs typeface="Times"/>
                </a:rPr>
                <a:t> of induction is insoluble.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C1805F1-5730-FC12-6A47-62D73439434A}"/>
              </a:ext>
            </a:extLst>
          </p:cNvPr>
          <p:cNvSpPr txBox="1"/>
          <p:nvPr/>
        </p:nvSpPr>
        <p:spPr>
          <a:xfrm>
            <a:off x="3363428" y="1909640"/>
            <a:ext cx="38211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  Replace</a:t>
            </a:r>
            <a:endParaRPr lang="en-US" sz="1100" dirty="0">
              <a:latin typeface="Times"/>
              <a:cs typeface="Times"/>
            </a:endParaRPr>
          </a:p>
          <a:p>
            <a:r>
              <a:rPr lang="en-US" sz="2800" dirty="0">
                <a:latin typeface="Times"/>
                <a:cs typeface="Times"/>
              </a:rPr>
              <a:t>inductive support</a:t>
            </a:r>
            <a:r>
              <a:rPr lang="en-US" sz="2000" dirty="0">
                <a:latin typeface="Times"/>
                <a:cs typeface="Times"/>
              </a:rPr>
              <a:t> of scientific theories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41950E-F038-1F8C-26B0-F44C2CCAAEFE}"/>
              </a:ext>
            </a:extLst>
          </p:cNvPr>
          <p:cNvSpPr txBox="1"/>
          <p:nvPr/>
        </p:nvSpPr>
        <p:spPr>
          <a:xfrm>
            <a:off x="813916" y="4891159"/>
            <a:ext cx="3046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Times"/>
                <a:cs typeface="Times"/>
              </a:rPr>
              <a:t>The advance of science</a:t>
            </a:r>
            <a:r>
              <a:rPr lang="en-US" sz="2000" dirty="0">
                <a:latin typeface="Times"/>
                <a:cs typeface="Times"/>
              </a:rPr>
              <a:t> depends on the possibility of refutation.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5ABF0-15BA-B964-3410-73976803EF5C}"/>
              </a:ext>
            </a:extLst>
          </p:cNvPr>
          <p:cNvSpPr txBox="1"/>
          <p:nvPr/>
        </p:nvSpPr>
        <p:spPr>
          <a:xfrm>
            <a:off x="4996207" y="4891159"/>
            <a:ext cx="2837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Unfalsifiable proposals </a:t>
            </a:r>
            <a:r>
              <a:rPr lang="en-US" sz="2400" dirty="0">
                <a:latin typeface="Times"/>
                <a:cs typeface="Times"/>
              </a:rPr>
              <a:t>obstruct the advance</a:t>
            </a:r>
            <a:r>
              <a:rPr lang="en-US" sz="2000" dirty="0">
                <a:latin typeface="Times"/>
                <a:cs typeface="Times"/>
              </a:rPr>
              <a:t> of science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36838F-A1A5-60C2-0BC9-3FD9F9905CDB}"/>
              </a:ext>
            </a:extLst>
          </p:cNvPr>
          <p:cNvSpPr txBox="1"/>
          <p:nvPr/>
        </p:nvSpPr>
        <p:spPr>
          <a:xfrm>
            <a:off x="3373475" y="2635041"/>
            <a:ext cx="32912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latin typeface="Times"/>
              <a:cs typeface="Times"/>
            </a:endParaRPr>
          </a:p>
          <a:p>
            <a:r>
              <a:rPr lang="en-US" sz="2000" dirty="0">
                <a:latin typeface="Times"/>
                <a:cs typeface="Times"/>
              </a:rPr>
              <a:t>   by</a:t>
            </a:r>
          </a:p>
          <a:p>
            <a:r>
              <a:rPr lang="en-US" sz="2800" dirty="0">
                <a:latin typeface="Times"/>
                <a:cs typeface="Times"/>
              </a:rPr>
              <a:t>fully deductive</a:t>
            </a:r>
            <a:r>
              <a:rPr lang="en-US" sz="2000" dirty="0">
                <a:latin typeface="Times"/>
                <a:cs typeface="Times"/>
              </a:rPr>
              <a:t> cycle of </a:t>
            </a:r>
          </a:p>
          <a:p>
            <a:r>
              <a:rPr lang="en-US" sz="2000" dirty="0">
                <a:latin typeface="Times"/>
                <a:cs typeface="Times"/>
              </a:rPr>
              <a:t>conjectures and</a:t>
            </a:r>
          </a:p>
          <a:p>
            <a:r>
              <a:rPr lang="en-US" sz="2000" dirty="0">
                <a:latin typeface="Times"/>
                <a:cs typeface="Times"/>
              </a:rPr>
              <a:t>bold deductive refutations.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8410AD17-6DB5-84D2-D98B-02DDBEBF8823}"/>
              </a:ext>
            </a:extLst>
          </p:cNvPr>
          <p:cNvSpPr/>
          <p:nvPr/>
        </p:nvSpPr>
        <p:spPr>
          <a:xfrm>
            <a:off x="4176071" y="5215540"/>
            <a:ext cx="650449" cy="42420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C4F19C-100D-6148-6420-BD86240CC883}"/>
              </a:ext>
            </a:extLst>
          </p:cNvPr>
          <p:cNvGrpSpPr/>
          <p:nvPr/>
        </p:nvGrpSpPr>
        <p:grpSpPr>
          <a:xfrm>
            <a:off x="1678074" y="-803297"/>
            <a:ext cx="7549373" cy="6876675"/>
            <a:chOff x="1678074" y="-816430"/>
            <a:chExt cx="7549373" cy="6876675"/>
          </a:xfrm>
        </p:grpSpPr>
        <p:sp>
          <p:nvSpPr>
            <p:cNvPr id="19" name="Rounded Rectangular Callout 18">
              <a:extLst>
                <a:ext uri="{FF2B5EF4-FFF2-40B4-BE49-F238E27FC236}">
                  <a16:creationId xmlns:a16="http://schemas.microsoft.com/office/drawing/2014/main" id="{C8F46EBB-609C-C717-3809-A5715EB804F3}"/>
                </a:ext>
              </a:extLst>
            </p:cNvPr>
            <p:cNvSpPr/>
            <p:nvPr/>
          </p:nvSpPr>
          <p:spPr>
            <a:xfrm>
              <a:off x="7662371" y="889623"/>
              <a:ext cx="1436914" cy="2158376"/>
            </a:xfrm>
            <a:prstGeom prst="wedgeRoundRectCallout">
              <a:avLst/>
            </a:pr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ultiply 14">
              <a:extLst>
                <a:ext uri="{FF2B5EF4-FFF2-40B4-BE49-F238E27FC236}">
                  <a16:creationId xmlns:a16="http://schemas.microsoft.com/office/drawing/2014/main" id="{E310ED1E-7801-37D0-897A-B3BEA15EA62D}"/>
                </a:ext>
              </a:extLst>
            </p:cNvPr>
            <p:cNvSpPr/>
            <p:nvPr/>
          </p:nvSpPr>
          <p:spPr>
            <a:xfrm>
              <a:off x="1678074" y="-816430"/>
              <a:ext cx="6876675" cy="6876675"/>
            </a:xfrm>
            <a:prstGeom prst="mathMultiply">
              <a:avLst>
                <a:gd name="adj1" fmla="val 12467"/>
              </a:avLst>
            </a:prstGeom>
            <a:solidFill>
              <a:srgbClr val="FF0000">
                <a:alpha val="50196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113D80-777D-579F-E696-646CEF63B23E}"/>
                </a:ext>
              </a:extLst>
            </p:cNvPr>
            <p:cNvSpPr txBox="1"/>
            <p:nvPr/>
          </p:nvSpPr>
          <p:spPr>
            <a:xfrm>
              <a:off x="7494520" y="981956"/>
              <a:ext cx="1732927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 dirty="0">
                  <a:solidFill>
                    <a:schemeClr val="bg1">
                      <a:lumMod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NO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Laudably principled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but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fundamentally mistaken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DE9E42F-F757-19C5-4817-0781162CB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4865" y="3350598"/>
              <a:ext cx="909171" cy="1118280"/>
            </a:xfrm>
            <a:prstGeom prst="rect">
              <a:avLst/>
            </a:prstGeom>
            <a:effectLst>
              <a:softEdge rad="63082"/>
            </a:effectLst>
          </p:spPr>
        </p:pic>
      </p:grpSp>
    </p:spTree>
    <p:extLst>
      <p:ext uri="{BB962C8B-B14F-4D97-AF65-F5344CB8AC3E}">
        <p14:creationId xmlns:p14="http://schemas.microsoft.com/office/powerpoint/2010/main" val="89077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AB425-2ED6-4654-D3C9-9F87F3ABE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92" y="865032"/>
            <a:ext cx="8229600" cy="631604"/>
          </a:xfrm>
        </p:spPr>
        <p:txBody>
          <a:bodyPr>
            <a:noAutofit/>
          </a:bodyPr>
          <a:lstStyle/>
          <a:p>
            <a:r>
              <a:rPr lang="en-US" sz="4400" dirty="0"/>
              <a:t>Good decision making</a:t>
            </a:r>
            <a:r>
              <a:rPr lang="en-US" dirty="0"/>
              <a:t> in society should be guided by </a:t>
            </a:r>
            <a:r>
              <a:rPr lang="en-US" sz="4400" dirty="0"/>
              <a:t>good science.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4CA15-BF38-E979-09C5-C7FC322B3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7C7F1B-9F04-0177-37FA-EA1C2FCB5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3615"/>
            <a:ext cx="9114062" cy="43843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A0D060-8398-53FE-E527-4DD75EA83F47}"/>
              </a:ext>
            </a:extLst>
          </p:cNvPr>
          <p:cNvSpPr txBox="1"/>
          <p:nvPr/>
        </p:nvSpPr>
        <p:spPr>
          <a:xfrm>
            <a:off x="294292" y="2254102"/>
            <a:ext cx="292894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Vaccine safety</a:t>
            </a:r>
          </a:p>
          <a:p>
            <a:r>
              <a:rPr lang="en-US" sz="2800" dirty="0">
                <a:latin typeface="Times"/>
                <a:cs typeface="Times"/>
              </a:rPr>
              <a:t>Climate change</a:t>
            </a:r>
          </a:p>
          <a:p>
            <a:r>
              <a:rPr lang="en-US" sz="2800" dirty="0">
                <a:latin typeface="Times"/>
                <a:cs typeface="Times"/>
              </a:rPr>
              <a:t>Cold fusion energy</a:t>
            </a:r>
          </a:p>
          <a:p>
            <a:r>
              <a:rPr lang="en-US" sz="2800" dirty="0">
                <a:latin typeface="Times"/>
                <a:cs typeface="Time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99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154609DB-CCD2-377A-1400-2A43E5502DA0}"/>
              </a:ext>
            </a:extLst>
          </p:cNvPr>
          <p:cNvGrpSpPr/>
          <p:nvPr/>
        </p:nvGrpSpPr>
        <p:grpSpPr>
          <a:xfrm>
            <a:off x="3498558" y="707009"/>
            <a:ext cx="5276217" cy="5165889"/>
            <a:chOff x="3498558" y="707009"/>
            <a:chExt cx="5276217" cy="5165889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F0FB978-1406-2705-9FE5-8A183FF1760D}"/>
                </a:ext>
              </a:extLst>
            </p:cNvPr>
            <p:cNvSpPr/>
            <p:nvPr/>
          </p:nvSpPr>
          <p:spPr>
            <a:xfrm>
              <a:off x="3498558" y="707009"/>
              <a:ext cx="1857080" cy="5165889"/>
            </a:xfrm>
            <a:custGeom>
              <a:avLst/>
              <a:gdLst>
                <a:gd name="csX0" fmla="*/ 0 w 1857080"/>
                <a:gd name="csY0" fmla="*/ 0 h 5165889"/>
                <a:gd name="csX1" fmla="*/ 1743958 w 1857080"/>
                <a:gd name="csY1" fmla="*/ 75415 h 5165889"/>
                <a:gd name="csX2" fmla="*/ 1857080 w 1857080"/>
                <a:gd name="csY2" fmla="*/ 5165889 h 5165889"/>
                <a:gd name="csX3" fmla="*/ 18853 w 1857080"/>
                <a:gd name="csY3" fmla="*/ 5099901 h 5165889"/>
                <a:gd name="csX4" fmla="*/ 0 w 1857080"/>
                <a:gd name="csY4" fmla="*/ 0 h 51658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857080" h="5165889">
                  <a:moveTo>
                    <a:pt x="0" y="0"/>
                  </a:moveTo>
                  <a:lnTo>
                    <a:pt x="1743958" y="75415"/>
                  </a:lnTo>
                  <a:lnTo>
                    <a:pt x="1857080" y="5165889"/>
                  </a:lnTo>
                  <a:lnTo>
                    <a:pt x="18853" y="5099901"/>
                  </a:lnTo>
                  <a:cubicBezTo>
                    <a:pt x="15711" y="3406219"/>
                    <a:pt x="12568" y="1712536"/>
                    <a:pt x="0" y="0"/>
                  </a:cubicBezTo>
                  <a:close/>
                </a:path>
              </a:pathLst>
            </a:custGeom>
            <a:solidFill>
              <a:srgbClr val="BEFFB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D5BC6B9-1776-EAEE-B5C4-054A4D4E671A}"/>
                </a:ext>
              </a:extLst>
            </p:cNvPr>
            <p:cNvSpPr/>
            <p:nvPr/>
          </p:nvSpPr>
          <p:spPr>
            <a:xfrm flipH="1">
              <a:off x="7067255" y="707009"/>
              <a:ext cx="1707520" cy="5165889"/>
            </a:xfrm>
            <a:custGeom>
              <a:avLst/>
              <a:gdLst>
                <a:gd name="csX0" fmla="*/ 0 w 1857080"/>
                <a:gd name="csY0" fmla="*/ 0 h 5165889"/>
                <a:gd name="csX1" fmla="*/ 1743958 w 1857080"/>
                <a:gd name="csY1" fmla="*/ 75415 h 5165889"/>
                <a:gd name="csX2" fmla="*/ 1857080 w 1857080"/>
                <a:gd name="csY2" fmla="*/ 5165889 h 5165889"/>
                <a:gd name="csX3" fmla="*/ 18853 w 1857080"/>
                <a:gd name="csY3" fmla="*/ 5099901 h 5165889"/>
                <a:gd name="csX4" fmla="*/ 0 w 1857080"/>
                <a:gd name="csY4" fmla="*/ 0 h 51658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857080" h="5165889">
                  <a:moveTo>
                    <a:pt x="0" y="0"/>
                  </a:moveTo>
                  <a:lnTo>
                    <a:pt x="1743958" y="75415"/>
                  </a:lnTo>
                  <a:lnTo>
                    <a:pt x="1857080" y="5165889"/>
                  </a:lnTo>
                  <a:lnTo>
                    <a:pt x="18853" y="5099901"/>
                  </a:lnTo>
                  <a:cubicBezTo>
                    <a:pt x="15711" y="3406219"/>
                    <a:pt x="12568" y="1712536"/>
                    <a:pt x="0" y="0"/>
                  </a:cubicBezTo>
                  <a:close/>
                </a:path>
              </a:pathLst>
            </a:custGeom>
            <a:solidFill>
              <a:srgbClr val="BEFFB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4BC279-460E-8530-1104-62A6AB91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726" y="77784"/>
            <a:ext cx="6136258" cy="63160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C41C7-5040-6C8F-96C2-71C1A4C66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ED97255-B29C-60B5-D224-12BAE37C1465}"/>
              </a:ext>
            </a:extLst>
          </p:cNvPr>
          <p:cNvGrpSpPr/>
          <p:nvPr/>
        </p:nvGrpSpPr>
        <p:grpSpPr>
          <a:xfrm>
            <a:off x="2601571" y="1046187"/>
            <a:ext cx="6173205" cy="707886"/>
            <a:chOff x="2601571" y="1046187"/>
            <a:chExt cx="6173205" cy="7078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0EBC40A-E925-671E-7804-10BC6F949037}"/>
                </a:ext>
              </a:extLst>
            </p:cNvPr>
            <p:cNvSpPr txBox="1"/>
            <p:nvPr/>
          </p:nvSpPr>
          <p:spPr>
            <a:xfrm>
              <a:off x="2601571" y="1200075"/>
              <a:ext cx="7582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To be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81C90A-9F74-A358-6492-1DBD381F99FE}"/>
                </a:ext>
              </a:extLst>
            </p:cNvPr>
            <p:cNvSpPr txBox="1"/>
            <p:nvPr/>
          </p:nvSpPr>
          <p:spPr>
            <a:xfrm>
              <a:off x="3507525" y="1138520"/>
              <a:ext cx="18181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meaningful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7786E4-22BD-A24B-A024-C6070A8EDE72}"/>
                </a:ext>
              </a:extLst>
            </p:cNvPr>
            <p:cNvSpPr txBox="1"/>
            <p:nvPr/>
          </p:nvSpPr>
          <p:spPr>
            <a:xfrm>
              <a:off x="5302201" y="1046187"/>
              <a:ext cx="1796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a proposition must be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F3B51C-A201-958B-6ADE-C1EB2ACCBBE9}"/>
                </a:ext>
              </a:extLst>
            </p:cNvPr>
            <p:cNvSpPr txBox="1"/>
            <p:nvPr/>
          </p:nvSpPr>
          <p:spPr>
            <a:xfrm>
              <a:off x="7126568" y="1141391"/>
              <a:ext cx="16482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verifiable.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B3327B-51CA-3145-789B-8C26A294FE9C}"/>
              </a:ext>
            </a:extLst>
          </p:cNvPr>
          <p:cNvGrpSpPr/>
          <p:nvPr/>
        </p:nvGrpSpPr>
        <p:grpSpPr>
          <a:xfrm>
            <a:off x="220082" y="122045"/>
            <a:ext cx="3278476" cy="3211186"/>
            <a:chOff x="220082" y="122045"/>
            <a:chExt cx="3278476" cy="321118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4322665-0E96-B0C0-CAC7-905CFF9B9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624" y="122045"/>
              <a:ext cx="1910365" cy="28540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33520F-7A2F-179B-165B-AE43AA24A076}"/>
                </a:ext>
              </a:extLst>
            </p:cNvPr>
            <p:cNvSpPr txBox="1"/>
            <p:nvPr/>
          </p:nvSpPr>
          <p:spPr>
            <a:xfrm>
              <a:off x="220082" y="2994677"/>
              <a:ext cx="32784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"/>
                  <a:cs typeface="Times"/>
                </a:rPr>
                <a:t>Vienna Circle manifesto 1929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8B242BA-FC44-86EA-C5A2-569F652AA16C}"/>
              </a:ext>
            </a:extLst>
          </p:cNvPr>
          <p:cNvGrpSpPr/>
          <p:nvPr/>
        </p:nvGrpSpPr>
        <p:grpSpPr>
          <a:xfrm>
            <a:off x="288624" y="3485021"/>
            <a:ext cx="8566752" cy="3277433"/>
            <a:chOff x="288624" y="3485021"/>
            <a:chExt cx="8566752" cy="327743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C5E234-E307-846D-A277-F08DC4533BFD}"/>
                </a:ext>
              </a:extLst>
            </p:cNvPr>
            <p:cNvSpPr txBox="1"/>
            <p:nvPr/>
          </p:nvSpPr>
          <p:spPr>
            <a:xfrm>
              <a:off x="288624" y="6423900"/>
              <a:ext cx="25984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"/>
                  <a:cs typeface="Times"/>
                </a:rPr>
                <a:t>Popper, </a:t>
              </a:r>
              <a:r>
                <a:rPr lang="en-US" sz="1600" i="1" dirty="0">
                  <a:latin typeface="Times"/>
                  <a:cs typeface="Times"/>
                </a:rPr>
                <a:t>Logik</a:t>
              </a:r>
              <a:r>
                <a:rPr lang="en-US" sz="1600" dirty="0">
                  <a:latin typeface="Times"/>
                  <a:cs typeface="Times"/>
                </a:rPr>
                <a:t>, 1935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BBF952-5249-7107-519B-B9B3297FD3FB}"/>
                </a:ext>
              </a:extLst>
            </p:cNvPr>
            <p:cNvSpPr txBox="1"/>
            <p:nvPr/>
          </p:nvSpPr>
          <p:spPr>
            <a:xfrm>
              <a:off x="2658819" y="4683267"/>
              <a:ext cx="7582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To be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DFD079-B4F3-571A-E4F9-D3BF1CEECD8E}"/>
                </a:ext>
              </a:extLst>
            </p:cNvPr>
            <p:cNvSpPr txBox="1"/>
            <p:nvPr/>
          </p:nvSpPr>
          <p:spPr>
            <a:xfrm>
              <a:off x="3558998" y="4621712"/>
              <a:ext cx="14975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scientific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D3E985-3E3D-A4E2-8A6A-745F7550E2E3}"/>
                </a:ext>
              </a:extLst>
            </p:cNvPr>
            <p:cNvSpPr txBox="1"/>
            <p:nvPr/>
          </p:nvSpPr>
          <p:spPr>
            <a:xfrm>
              <a:off x="5297370" y="4529379"/>
              <a:ext cx="1796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a proposition must be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7814C2-11E5-64B5-BF75-BB472E884411}"/>
                </a:ext>
              </a:extLst>
            </p:cNvPr>
            <p:cNvSpPr txBox="1"/>
            <p:nvPr/>
          </p:nvSpPr>
          <p:spPr>
            <a:xfrm>
              <a:off x="7147857" y="4626944"/>
              <a:ext cx="17075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falsifiable.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AD73597-2785-F5D4-60E5-4FD225EF1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624" y="3485021"/>
              <a:ext cx="1910365" cy="2961631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8702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B3DBF-6D49-4182-1E19-B5664EBD6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D9461639-B3C7-8A6A-A9DC-740C6E349352}"/>
              </a:ext>
            </a:extLst>
          </p:cNvPr>
          <p:cNvSpPr/>
          <p:nvPr/>
        </p:nvSpPr>
        <p:spPr>
          <a:xfrm>
            <a:off x="1416981" y="959341"/>
            <a:ext cx="5029200" cy="3902149"/>
          </a:xfrm>
          <a:custGeom>
            <a:avLst/>
            <a:gdLst>
              <a:gd name="csX0" fmla="*/ 988828 w 5029200"/>
              <a:gd name="csY0" fmla="*/ 0 h 3902149"/>
              <a:gd name="csX1" fmla="*/ 988828 w 5029200"/>
              <a:gd name="csY1" fmla="*/ 0 h 3902149"/>
              <a:gd name="csX2" fmla="*/ 1095154 w 5029200"/>
              <a:gd name="csY2" fmla="*/ 31898 h 3902149"/>
              <a:gd name="csX3" fmla="*/ 5029200 w 5029200"/>
              <a:gd name="csY3" fmla="*/ 297712 h 3902149"/>
              <a:gd name="csX4" fmla="*/ 4540103 w 5029200"/>
              <a:gd name="csY4" fmla="*/ 3902149 h 3902149"/>
              <a:gd name="csX5" fmla="*/ 0 w 5029200"/>
              <a:gd name="csY5" fmla="*/ 3370521 h 3902149"/>
              <a:gd name="csX6" fmla="*/ 988828 w 5029200"/>
              <a:gd name="csY6" fmla="*/ 0 h 39021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5029200" h="3902149">
                <a:moveTo>
                  <a:pt x="988828" y="0"/>
                </a:moveTo>
                <a:lnTo>
                  <a:pt x="988828" y="0"/>
                </a:lnTo>
                <a:lnTo>
                  <a:pt x="1095154" y="31898"/>
                </a:lnTo>
                <a:lnTo>
                  <a:pt x="5029200" y="297712"/>
                </a:lnTo>
                <a:lnTo>
                  <a:pt x="4540103" y="3902149"/>
                </a:lnTo>
                <a:lnTo>
                  <a:pt x="0" y="3370521"/>
                </a:lnTo>
                <a:lnTo>
                  <a:pt x="988828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6E928-4E27-A078-A658-C0B31D639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7B986-F91F-3248-316C-7FCBD487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353900-9BC7-F52F-1C82-9156F16ED8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126" y="1120676"/>
            <a:ext cx="50610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Technical critiques by Popper’s contemporary philosophers</a:t>
            </a:r>
          </a:p>
        </p:txBody>
      </p:sp>
    </p:spTree>
    <p:extLst>
      <p:ext uri="{BB962C8B-B14F-4D97-AF65-F5344CB8AC3E}">
        <p14:creationId xmlns:p14="http://schemas.microsoft.com/office/powerpoint/2010/main" val="4045302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AF06-32CF-4E04-D840-A1994486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283" y="142352"/>
            <a:ext cx="3403076" cy="410820"/>
          </a:xfrm>
        </p:spPr>
        <p:txBody>
          <a:bodyPr>
            <a:normAutofit fontScale="90000"/>
          </a:bodyPr>
          <a:lstStyle/>
          <a:p>
            <a:pPr algn="r"/>
            <a:r>
              <a:rPr lang="en-US" sz="2400" dirty="0"/>
              <a:t> Hans Reichenbach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5CEE7-14D9-D9C6-5EAD-CE6E12A21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4DABCC-26D8-0780-DA3E-93EA3863A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10" y="723760"/>
            <a:ext cx="3783799" cy="54104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6DB0D0-48C4-AA37-F3E2-377B3B376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594" y="741584"/>
            <a:ext cx="1454484" cy="20453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0015C5-D71B-ADE0-2102-44942EDC12C4}"/>
              </a:ext>
            </a:extLst>
          </p:cNvPr>
          <p:cNvSpPr txBox="1"/>
          <p:nvPr/>
        </p:nvSpPr>
        <p:spPr>
          <a:xfrm>
            <a:off x="179110" y="6202461"/>
            <a:ext cx="2955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latin typeface="Times"/>
                <a:cs typeface="Times"/>
              </a:rPr>
              <a:t>Erkenntnis</a:t>
            </a:r>
            <a:r>
              <a:rPr lang="en-US" sz="1400" dirty="0">
                <a:latin typeface="Times"/>
                <a:cs typeface="Times"/>
              </a:rPr>
              <a:t> Vol. 5 (1935), pp. 267-284.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873C9E-72C1-9DAC-3281-7026B210455F}"/>
              </a:ext>
            </a:extLst>
          </p:cNvPr>
          <p:cNvSpPr txBox="1"/>
          <p:nvPr/>
        </p:nvSpPr>
        <p:spPr>
          <a:xfrm>
            <a:off x="5742763" y="681714"/>
            <a:ext cx="3061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"/>
                <a:cs typeface="Times"/>
              </a:rPr>
              <a:t>Inductive inference</a:t>
            </a:r>
          </a:p>
          <a:p>
            <a:r>
              <a:rPr lang="en-US">
                <a:latin typeface="Times"/>
                <a:cs typeface="Times"/>
              </a:rPr>
              <a:t>is ineliminable from science.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7DAA3B-9380-1DF3-AA07-EF9780C77948}"/>
              </a:ext>
            </a:extLst>
          </p:cNvPr>
          <p:cNvSpPr txBox="1"/>
          <p:nvPr/>
        </p:nvSpPr>
        <p:spPr>
          <a:xfrm>
            <a:off x="5789799" y="1746870"/>
            <a:ext cx="317509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Refutation requires empirical evidence</a:t>
            </a:r>
          </a:p>
          <a:p>
            <a:r>
              <a:rPr lang="en-US" dirty="0">
                <a:latin typeface="Times"/>
                <a:cs typeface="Times"/>
              </a:rPr>
              <a:t>that can only be known inductively with some probability.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E72466-1CBE-5B58-E1B9-BFDA16FBF610}"/>
              </a:ext>
            </a:extLst>
          </p:cNvPr>
          <p:cNvSpPr txBox="1"/>
          <p:nvPr/>
        </p:nvSpPr>
        <p:spPr>
          <a:xfrm>
            <a:off x="5789798" y="3706191"/>
            <a:ext cx="317509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"/>
                <a:cs typeface="Times"/>
              </a:rPr>
              <a:t>New conjectures are chosen for their promise</a:t>
            </a:r>
          </a:p>
          <a:p>
            <a:r>
              <a:rPr lang="en-US">
                <a:latin typeface="Times"/>
                <a:cs typeface="Times"/>
              </a:rPr>
              <a:t>which requires inductive assessment of which are more promising.</a:t>
            </a:r>
          </a:p>
        </p:txBody>
      </p:sp>
    </p:spTree>
    <p:extLst>
      <p:ext uri="{BB962C8B-B14F-4D97-AF65-F5344CB8AC3E}">
        <p14:creationId xmlns:p14="http://schemas.microsoft.com/office/powerpoint/2010/main" val="77219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18FF2-12EC-BEF3-8658-DCE49AE06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012" y="162938"/>
            <a:ext cx="4180788" cy="631604"/>
          </a:xfrm>
        </p:spPr>
        <p:txBody>
          <a:bodyPr>
            <a:normAutofit/>
          </a:bodyPr>
          <a:lstStyle/>
          <a:p>
            <a:pPr algn="r"/>
            <a:r>
              <a:rPr lang="en-US" sz="2800"/>
              <a:t>Wesley Salmon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AC1A1-9E97-EE0C-41C1-757407AE2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57E987-EF32-83A7-54FE-A1A4A920F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10" y="809444"/>
            <a:ext cx="3707490" cy="55698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A23228-BA38-9204-F1DF-17CCE7081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494" y="809444"/>
            <a:ext cx="1390306" cy="20076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6862B8-32B9-788A-16F6-43D74BC42001}"/>
              </a:ext>
            </a:extLst>
          </p:cNvPr>
          <p:cNvSpPr txBox="1"/>
          <p:nvPr/>
        </p:nvSpPr>
        <p:spPr>
          <a:xfrm>
            <a:off x="6264165" y="741992"/>
            <a:ext cx="27221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"/>
                <a:cs typeface="Times"/>
              </a:rPr>
              <a:t>Popper’s “corroboration” </a:t>
            </a:r>
            <a:r>
              <a:rPr lang="en-US" sz="2000">
                <a:latin typeface="Times"/>
                <a:cs typeface="Times"/>
              </a:rPr>
              <a:t>= hypothesis is not falsified in a severe test.</a:t>
            </a:r>
            <a:endParaRPr lang="en-US" sz="2400">
              <a:latin typeface="Times"/>
              <a:cs typeface="Time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F4B17B-F123-C6BD-EC88-91561393A12A}"/>
              </a:ext>
            </a:extLst>
          </p:cNvPr>
          <p:cNvSpPr txBox="1"/>
          <p:nvPr/>
        </p:nvSpPr>
        <p:spPr>
          <a:xfrm>
            <a:off x="4830834" y="4841019"/>
            <a:ext cx="39807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"/>
                <a:cs typeface="Times"/>
              </a:rPr>
              <a:t>“Severe test” checks a consequence</a:t>
            </a:r>
            <a:r>
              <a:rPr lang="en-US">
                <a:latin typeface="Times"/>
                <a:cs typeface="Times"/>
              </a:rPr>
              <a:t> of the hypothesis in a situation in which the consequence is not expected. It is an inductive notion.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9B7ACE-A652-38CA-EDB7-AD7B37FAFC05}"/>
              </a:ext>
            </a:extLst>
          </p:cNvPr>
          <p:cNvGrpSpPr/>
          <p:nvPr/>
        </p:nvGrpSpPr>
        <p:grpSpPr>
          <a:xfrm>
            <a:off x="6264166" y="2204546"/>
            <a:ext cx="2446249" cy="2127831"/>
            <a:chOff x="6264166" y="2204546"/>
            <a:chExt cx="2446249" cy="21278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07B42B-0CF3-94B8-C796-165824C41915}"/>
                </a:ext>
              </a:extLst>
            </p:cNvPr>
            <p:cNvSpPr txBox="1"/>
            <p:nvPr/>
          </p:nvSpPr>
          <p:spPr>
            <a:xfrm>
              <a:off x="6264166" y="3132048"/>
              <a:ext cx="24462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"/>
                  <a:cs typeface="Times"/>
                </a:rPr>
                <a:t>Hypothesis can support rational predictions.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66AB454-A436-0627-578C-895CBCE7A80D}"/>
                </a:ext>
              </a:extLst>
            </p:cNvPr>
            <p:cNvGrpSpPr/>
            <p:nvPr/>
          </p:nvGrpSpPr>
          <p:grpSpPr>
            <a:xfrm>
              <a:off x="6673274" y="2204546"/>
              <a:ext cx="814016" cy="869711"/>
              <a:chOff x="6673274" y="2204546"/>
              <a:chExt cx="814016" cy="869711"/>
            </a:xfrm>
          </p:grpSpPr>
          <p:sp>
            <p:nvSpPr>
              <p:cNvPr id="15" name="Down Arrow 14">
                <a:extLst>
                  <a:ext uri="{FF2B5EF4-FFF2-40B4-BE49-F238E27FC236}">
                    <a16:creationId xmlns:a16="http://schemas.microsoft.com/office/drawing/2014/main" id="{595690DD-411A-9411-8D76-5EAEE325FBA4}"/>
                  </a:ext>
                </a:extLst>
              </p:cNvPr>
              <p:cNvSpPr/>
              <p:nvPr/>
            </p:nvSpPr>
            <p:spPr>
              <a:xfrm>
                <a:off x="6821214" y="2382963"/>
                <a:ext cx="498895" cy="691294"/>
              </a:xfrm>
              <a:prstGeom prst="down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B9E67CD0-A837-DB35-93EB-00A321F700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73274" y="2204546"/>
                <a:ext cx="814016" cy="81401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9620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C0F8-3184-5F86-C1F6-0ABCB4B7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689" y="173853"/>
            <a:ext cx="3694386" cy="631604"/>
          </a:xfrm>
        </p:spPr>
        <p:txBody>
          <a:bodyPr>
            <a:normAutofit fontScale="90000"/>
          </a:bodyPr>
          <a:lstStyle/>
          <a:p>
            <a:pPr algn="r"/>
            <a:r>
              <a:rPr lang="en-US"/>
              <a:t>Carl Hempel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74E57-F52A-299E-F400-B2F32D8F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143B89-BDB1-8454-00C3-0DEFB439E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72" y="889000"/>
            <a:ext cx="4206828" cy="58324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2E197A-02EC-326D-8A92-7EDD48A97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923" y="892384"/>
            <a:ext cx="2186152" cy="298111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C4278D4-F3D2-7669-DC08-E96B4BB0D666}"/>
              </a:ext>
            </a:extLst>
          </p:cNvPr>
          <p:cNvGrpSpPr/>
          <p:nvPr/>
        </p:nvGrpSpPr>
        <p:grpSpPr>
          <a:xfrm>
            <a:off x="5060733" y="4272845"/>
            <a:ext cx="3463159" cy="2339102"/>
            <a:chOff x="5060733" y="4272845"/>
            <a:chExt cx="3463159" cy="233910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657EEC-8356-7EDF-F901-DD8D55971301}"/>
                </a:ext>
              </a:extLst>
            </p:cNvPr>
            <p:cNvSpPr txBox="1"/>
            <p:nvPr/>
          </p:nvSpPr>
          <p:spPr>
            <a:xfrm>
              <a:off x="5060733" y="4272845"/>
              <a:ext cx="3463159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"/>
                  <a:cs typeface="Times"/>
                </a:rPr>
                <a:t>Being scientific</a:t>
              </a:r>
            </a:p>
            <a:p>
              <a:r>
                <a:rPr lang="en-US" sz="2800">
                  <a:latin typeface="Times"/>
                  <a:cs typeface="Times"/>
                </a:rPr>
                <a:t>= being falsifiable</a:t>
              </a:r>
            </a:p>
            <a:p>
              <a:r>
                <a:rPr lang="en-US" sz="2400">
                  <a:latin typeface="Times"/>
                  <a:cs typeface="Times"/>
                </a:rPr>
                <a:t>does not behave well under logical operations.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137F03-178B-9A99-2A07-7FB0A63807CE}"/>
                </a:ext>
              </a:extLst>
            </p:cNvPr>
            <p:cNvSpPr txBox="1"/>
            <p:nvPr/>
          </p:nvSpPr>
          <p:spPr>
            <a:xfrm>
              <a:off x="5144756" y="5965616"/>
              <a:ext cx="14959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chemeClr val="bg1">
                      <a:lumMod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v &amp; ~ </a:t>
              </a:r>
              <a:r>
                <a:rPr lang="en-US" sz="3600" b="1">
                  <a:solidFill>
                    <a:schemeClr val="bg1">
                      <a:lumMod val="50000"/>
                    </a:schemeClr>
                  </a:solidFill>
                </a:rPr>
                <a:t>⊃</a:t>
              </a:r>
              <a:endParaRPr lang="en-US" sz="2400" b="1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28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85F895B-46E2-683D-3D13-1A6D8B4247DD}"/>
              </a:ext>
            </a:extLst>
          </p:cNvPr>
          <p:cNvGrpSpPr/>
          <p:nvPr/>
        </p:nvGrpSpPr>
        <p:grpSpPr>
          <a:xfrm>
            <a:off x="3852044" y="765723"/>
            <a:ext cx="4662663" cy="1979823"/>
            <a:chOff x="3852044" y="765723"/>
            <a:chExt cx="4662663" cy="1979823"/>
          </a:xfrm>
        </p:grpSpPr>
        <p:pic>
          <p:nvPicPr>
            <p:cNvPr id="132" name="Graphic 131">
              <a:extLst>
                <a:ext uri="{FF2B5EF4-FFF2-40B4-BE49-F238E27FC236}">
                  <a16:creationId xmlns:a16="http://schemas.microsoft.com/office/drawing/2014/main" id="{55F2EF2D-B9C6-48FB-F777-5F4CA5B6A7F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3852044" y="949050"/>
              <a:ext cx="2026124" cy="1796496"/>
            </a:xfrm>
            <a:prstGeom prst="rect">
              <a:avLst/>
            </a:prstGeom>
          </p:spPr>
        </p:pic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D63E9EB-0767-80F1-71B1-2BFFCC2EEDE9}"/>
                </a:ext>
              </a:extLst>
            </p:cNvPr>
            <p:cNvSpPr txBox="1"/>
            <p:nvPr/>
          </p:nvSpPr>
          <p:spPr>
            <a:xfrm rot="1058714">
              <a:off x="5848593" y="765723"/>
              <a:ext cx="26661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tencil" pitchFamily="82" charset="77"/>
                  <a:cs typeface="Times"/>
                </a:rPr>
                <a:t>Falsifiable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25A2931-9937-5D50-C5A7-84E2FA2F7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631604"/>
          </a:xfrm>
        </p:spPr>
        <p:txBody>
          <a:bodyPr>
            <a:noAutofit/>
          </a:bodyPr>
          <a:lstStyle/>
          <a:p>
            <a:r>
              <a:rPr lang="en-US"/>
              <a:t>Negation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FEDF5-14AA-AB1D-3D88-F032815F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25</a:t>
            </a:fld>
            <a:endParaRPr lang="en-US"/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3368A19-1B10-D034-07E1-249F19B865CD}"/>
              </a:ext>
            </a:extLst>
          </p:cNvPr>
          <p:cNvGrpSpPr/>
          <p:nvPr/>
        </p:nvGrpSpPr>
        <p:grpSpPr>
          <a:xfrm>
            <a:off x="457200" y="1047546"/>
            <a:ext cx="7038870" cy="1959039"/>
            <a:chOff x="457200" y="1047546"/>
            <a:chExt cx="7038870" cy="19590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7166B35-263B-AE77-F2C0-1A0ADBC75CBE}"/>
                </a:ext>
              </a:extLst>
            </p:cNvPr>
            <p:cNvSpPr txBox="1"/>
            <p:nvPr/>
          </p:nvSpPr>
          <p:spPr>
            <a:xfrm>
              <a:off x="3938041" y="1121123"/>
              <a:ext cx="35580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"/>
                  <a:cs typeface="Times"/>
                </a:rPr>
                <a:t>All electrons are spin one half.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29690A5-630F-42DA-CCE8-4823BF28756A}"/>
                </a:ext>
              </a:extLst>
            </p:cNvPr>
            <p:cNvGrpSpPr/>
            <p:nvPr/>
          </p:nvGrpSpPr>
          <p:grpSpPr>
            <a:xfrm>
              <a:off x="457200" y="1047546"/>
              <a:ext cx="410213" cy="555732"/>
              <a:chOff x="457200" y="1313222"/>
              <a:chExt cx="866368" cy="1173704"/>
            </a:xfrm>
          </p:grpSpPr>
          <p:sp>
            <p:nvSpPr>
              <p:cNvPr id="7" name="Connector 6">
                <a:extLst>
                  <a:ext uri="{FF2B5EF4-FFF2-40B4-BE49-F238E27FC236}">
                    <a16:creationId xmlns:a16="http://schemas.microsoft.com/office/drawing/2014/main" id="{F3B5BF89-AC76-8846-B1E4-2945938550C1}"/>
                  </a:ext>
                </a:extLst>
              </p:cNvPr>
              <p:cNvSpPr/>
              <p:nvPr/>
            </p:nvSpPr>
            <p:spPr>
              <a:xfrm>
                <a:off x="457200" y="1524000"/>
                <a:ext cx="866368" cy="866368"/>
              </a:xfrm>
              <a:prstGeom prst="flowChartConnector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39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Up Arrow 7">
                <a:extLst>
                  <a:ext uri="{FF2B5EF4-FFF2-40B4-BE49-F238E27FC236}">
                    <a16:creationId xmlns:a16="http://schemas.microsoft.com/office/drawing/2014/main" id="{938825FF-E718-B0BA-8A43-1D6CFC65997F}"/>
                  </a:ext>
                </a:extLst>
              </p:cNvPr>
              <p:cNvSpPr/>
              <p:nvPr/>
            </p:nvSpPr>
            <p:spPr>
              <a:xfrm>
                <a:off x="767677" y="1313222"/>
                <a:ext cx="245413" cy="310790"/>
              </a:xfrm>
              <a:prstGeom prst="up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7E37574-FECD-F605-CBFA-52F340809D97}"/>
                  </a:ext>
                </a:extLst>
              </p:cNvPr>
              <p:cNvSpPr/>
              <p:nvPr/>
            </p:nvSpPr>
            <p:spPr>
              <a:xfrm>
                <a:off x="833232" y="2390368"/>
                <a:ext cx="102544" cy="9655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E187AB3-27DE-6335-5902-02CF2B37955E}"/>
                </a:ext>
              </a:extLst>
            </p:cNvPr>
            <p:cNvGrpSpPr/>
            <p:nvPr/>
          </p:nvGrpSpPr>
          <p:grpSpPr>
            <a:xfrm>
              <a:off x="1080655" y="1047546"/>
              <a:ext cx="410213" cy="555732"/>
              <a:chOff x="457200" y="1313222"/>
              <a:chExt cx="866368" cy="1173704"/>
            </a:xfrm>
          </p:grpSpPr>
          <p:sp>
            <p:nvSpPr>
              <p:cNvPr id="12" name="Connector 11">
                <a:extLst>
                  <a:ext uri="{FF2B5EF4-FFF2-40B4-BE49-F238E27FC236}">
                    <a16:creationId xmlns:a16="http://schemas.microsoft.com/office/drawing/2014/main" id="{50BBA350-61F7-6911-33B2-FDAE24134919}"/>
                  </a:ext>
                </a:extLst>
              </p:cNvPr>
              <p:cNvSpPr/>
              <p:nvPr/>
            </p:nvSpPr>
            <p:spPr>
              <a:xfrm>
                <a:off x="457200" y="1524000"/>
                <a:ext cx="866368" cy="866368"/>
              </a:xfrm>
              <a:prstGeom prst="flowChartConnector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39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Up Arrow 12">
                <a:extLst>
                  <a:ext uri="{FF2B5EF4-FFF2-40B4-BE49-F238E27FC236}">
                    <a16:creationId xmlns:a16="http://schemas.microsoft.com/office/drawing/2014/main" id="{AC4D97B1-CB0D-88C0-451E-48E3A8A322AF}"/>
                  </a:ext>
                </a:extLst>
              </p:cNvPr>
              <p:cNvSpPr/>
              <p:nvPr/>
            </p:nvSpPr>
            <p:spPr>
              <a:xfrm>
                <a:off x="767677" y="1313222"/>
                <a:ext cx="245413" cy="310790"/>
              </a:xfrm>
              <a:prstGeom prst="up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C0B8943-8635-3F82-80B5-1EFAA2E41F55}"/>
                  </a:ext>
                </a:extLst>
              </p:cNvPr>
              <p:cNvSpPr/>
              <p:nvPr/>
            </p:nvSpPr>
            <p:spPr>
              <a:xfrm>
                <a:off x="833232" y="2390368"/>
                <a:ext cx="102544" cy="9655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203E93F-F57F-8D90-C698-2E4692CF4E3B}"/>
                </a:ext>
              </a:extLst>
            </p:cNvPr>
            <p:cNvGrpSpPr/>
            <p:nvPr/>
          </p:nvGrpSpPr>
          <p:grpSpPr>
            <a:xfrm>
              <a:off x="1662546" y="1047546"/>
              <a:ext cx="410213" cy="555732"/>
              <a:chOff x="457200" y="1313222"/>
              <a:chExt cx="866368" cy="1173704"/>
            </a:xfrm>
          </p:grpSpPr>
          <p:sp>
            <p:nvSpPr>
              <p:cNvPr id="16" name="Connector 15">
                <a:extLst>
                  <a:ext uri="{FF2B5EF4-FFF2-40B4-BE49-F238E27FC236}">
                    <a16:creationId xmlns:a16="http://schemas.microsoft.com/office/drawing/2014/main" id="{63E0514F-4943-4EC1-837B-CD5D4D2EEB42}"/>
                  </a:ext>
                </a:extLst>
              </p:cNvPr>
              <p:cNvSpPr/>
              <p:nvPr/>
            </p:nvSpPr>
            <p:spPr>
              <a:xfrm>
                <a:off x="457200" y="1524000"/>
                <a:ext cx="866368" cy="866368"/>
              </a:xfrm>
              <a:prstGeom prst="flowChartConnector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39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Up Arrow 16">
                <a:extLst>
                  <a:ext uri="{FF2B5EF4-FFF2-40B4-BE49-F238E27FC236}">
                    <a16:creationId xmlns:a16="http://schemas.microsoft.com/office/drawing/2014/main" id="{869A5962-0524-D861-83E4-7A2173270C1A}"/>
                  </a:ext>
                </a:extLst>
              </p:cNvPr>
              <p:cNvSpPr/>
              <p:nvPr/>
            </p:nvSpPr>
            <p:spPr>
              <a:xfrm>
                <a:off x="767677" y="1313222"/>
                <a:ext cx="245413" cy="310790"/>
              </a:xfrm>
              <a:prstGeom prst="up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611A1ED-AE19-E42C-664B-170AA34380B7}"/>
                  </a:ext>
                </a:extLst>
              </p:cNvPr>
              <p:cNvSpPr/>
              <p:nvPr/>
            </p:nvSpPr>
            <p:spPr>
              <a:xfrm>
                <a:off x="833232" y="2390368"/>
                <a:ext cx="102544" cy="9655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9223FB8-74F7-71F0-BEB2-9B30A615F758}"/>
                </a:ext>
              </a:extLst>
            </p:cNvPr>
            <p:cNvGrpSpPr/>
            <p:nvPr/>
          </p:nvGrpSpPr>
          <p:grpSpPr>
            <a:xfrm>
              <a:off x="2275610" y="1047546"/>
              <a:ext cx="410213" cy="555732"/>
              <a:chOff x="457200" y="1313222"/>
              <a:chExt cx="866368" cy="1173704"/>
            </a:xfrm>
          </p:grpSpPr>
          <p:sp>
            <p:nvSpPr>
              <p:cNvPr id="20" name="Connector 19">
                <a:extLst>
                  <a:ext uri="{FF2B5EF4-FFF2-40B4-BE49-F238E27FC236}">
                    <a16:creationId xmlns:a16="http://schemas.microsoft.com/office/drawing/2014/main" id="{5E05A072-900B-2D4D-E246-FEA34D92CA92}"/>
                  </a:ext>
                </a:extLst>
              </p:cNvPr>
              <p:cNvSpPr/>
              <p:nvPr/>
            </p:nvSpPr>
            <p:spPr>
              <a:xfrm>
                <a:off x="457200" y="1524000"/>
                <a:ext cx="866368" cy="866368"/>
              </a:xfrm>
              <a:prstGeom prst="flowChartConnector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39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Up Arrow 20">
                <a:extLst>
                  <a:ext uri="{FF2B5EF4-FFF2-40B4-BE49-F238E27FC236}">
                    <a16:creationId xmlns:a16="http://schemas.microsoft.com/office/drawing/2014/main" id="{B0932847-79B4-1214-962F-4710BF64BB66}"/>
                  </a:ext>
                </a:extLst>
              </p:cNvPr>
              <p:cNvSpPr/>
              <p:nvPr/>
            </p:nvSpPr>
            <p:spPr>
              <a:xfrm>
                <a:off x="767677" y="1313222"/>
                <a:ext cx="245413" cy="310790"/>
              </a:xfrm>
              <a:prstGeom prst="up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8AB5240-BE8D-51BD-401B-D1A72303A52F}"/>
                  </a:ext>
                </a:extLst>
              </p:cNvPr>
              <p:cNvSpPr/>
              <p:nvPr/>
            </p:nvSpPr>
            <p:spPr>
              <a:xfrm>
                <a:off x="833232" y="2390368"/>
                <a:ext cx="102544" cy="9655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E67ED0E-5E3E-18E6-45C2-5EB58A195DC2}"/>
                </a:ext>
              </a:extLst>
            </p:cNvPr>
            <p:cNvGrpSpPr/>
            <p:nvPr/>
          </p:nvGrpSpPr>
          <p:grpSpPr>
            <a:xfrm>
              <a:off x="457200" y="1707369"/>
              <a:ext cx="410213" cy="555732"/>
              <a:chOff x="457200" y="1313222"/>
              <a:chExt cx="866368" cy="1173704"/>
            </a:xfrm>
          </p:grpSpPr>
          <p:sp>
            <p:nvSpPr>
              <p:cNvPr id="24" name="Connector 23">
                <a:extLst>
                  <a:ext uri="{FF2B5EF4-FFF2-40B4-BE49-F238E27FC236}">
                    <a16:creationId xmlns:a16="http://schemas.microsoft.com/office/drawing/2014/main" id="{5D6549F0-C0E2-02DE-E210-53A3E164EE52}"/>
                  </a:ext>
                </a:extLst>
              </p:cNvPr>
              <p:cNvSpPr/>
              <p:nvPr/>
            </p:nvSpPr>
            <p:spPr>
              <a:xfrm>
                <a:off x="457200" y="1524000"/>
                <a:ext cx="866368" cy="866368"/>
              </a:xfrm>
              <a:prstGeom prst="flowChartConnector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39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Up Arrow 24">
                <a:extLst>
                  <a:ext uri="{FF2B5EF4-FFF2-40B4-BE49-F238E27FC236}">
                    <a16:creationId xmlns:a16="http://schemas.microsoft.com/office/drawing/2014/main" id="{40FDE949-0448-CB4F-DFFA-7264E5E2C72A}"/>
                  </a:ext>
                </a:extLst>
              </p:cNvPr>
              <p:cNvSpPr/>
              <p:nvPr/>
            </p:nvSpPr>
            <p:spPr>
              <a:xfrm>
                <a:off x="767677" y="1313222"/>
                <a:ext cx="245413" cy="310790"/>
              </a:xfrm>
              <a:prstGeom prst="up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B259BAB-4ABA-2DF1-7BF6-E09C1B280DDD}"/>
                  </a:ext>
                </a:extLst>
              </p:cNvPr>
              <p:cNvSpPr/>
              <p:nvPr/>
            </p:nvSpPr>
            <p:spPr>
              <a:xfrm>
                <a:off x="833232" y="2390368"/>
                <a:ext cx="102544" cy="9655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B9B04D8-7F3F-63B5-D3BB-A9EA8D8F4557}"/>
                </a:ext>
              </a:extLst>
            </p:cNvPr>
            <p:cNvGrpSpPr/>
            <p:nvPr/>
          </p:nvGrpSpPr>
          <p:grpSpPr>
            <a:xfrm>
              <a:off x="1080655" y="1707369"/>
              <a:ext cx="410213" cy="555732"/>
              <a:chOff x="457200" y="1313222"/>
              <a:chExt cx="866368" cy="1173704"/>
            </a:xfrm>
          </p:grpSpPr>
          <p:sp>
            <p:nvSpPr>
              <p:cNvPr id="28" name="Connector 27">
                <a:extLst>
                  <a:ext uri="{FF2B5EF4-FFF2-40B4-BE49-F238E27FC236}">
                    <a16:creationId xmlns:a16="http://schemas.microsoft.com/office/drawing/2014/main" id="{07E807ED-DE59-2D58-4BF2-F0ED6DA2A381}"/>
                  </a:ext>
                </a:extLst>
              </p:cNvPr>
              <p:cNvSpPr/>
              <p:nvPr/>
            </p:nvSpPr>
            <p:spPr>
              <a:xfrm>
                <a:off x="457200" y="1524000"/>
                <a:ext cx="866368" cy="866368"/>
              </a:xfrm>
              <a:prstGeom prst="flowChartConnector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39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Up Arrow 28">
                <a:extLst>
                  <a:ext uri="{FF2B5EF4-FFF2-40B4-BE49-F238E27FC236}">
                    <a16:creationId xmlns:a16="http://schemas.microsoft.com/office/drawing/2014/main" id="{F9E65611-72AA-4DD9-E37A-C8F08CE77B69}"/>
                  </a:ext>
                </a:extLst>
              </p:cNvPr>
              <p:cNvSpPr/>
              <p:nvPr/>
            </p:nvSpPr>
            <p:spPr>
              <a:xfrm>
                <a:off x="767677" y="1313222"/>
                <a:ext cx="245413" cy="310790"/>
              </a:xfrm>
              <a:prstGeom prst="up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D359FDD-9DBB-2A17-00E8-2474720481FD}"/>
                  </a:ext>
                </a:extLst>
              </p:cNvPr>
              <p:cNvSpPr/>
              <p:nvPr/>
            </p:nvSpPr>
            <p:spPr>
              <a:xfrm>
                <a:off x="833232" y="2390368"/>
                <a:ext cx="102544" cy="9655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7D9E66A-4F1D-E3C6-E7F0-E6F9B26A3AB2}"/>
                </a:ext>
              </a:extLst>
            </p:cNvPr>
            <p:cNvGrpSpPr/>
            <p:nvPr/>
          </p:nvGrpSpPr>
          <p:grpSpPr>
            <a:xfrm>
              <a:off x="1662546" y="1707369"/>
              <a:ext cx="410213" cy="555732"/>
              <a:chOff x="457200" y="1313222"/>
              <a:chExt cx="866368" cy="1173704"/>
            </a:xfrm>
          </p:grpSpPr>
          <p:sp>
            <p:nvSpPr>
              <p:cNvPr id="32" name="Connector 31">
                <a:extLst>
                  <a:ext uri="{FF2B5EF4-FFF2-40B4-BE49-F238E27FC236}">
                    <a16:creationId xmlns:a16="http://schemas.microsoft.com/office/drawing/2014/main" id="{7C745587-FC08-235E-4101-14932E80F26B}"/>
                  </a:ext>
                </a:extLst>
              </p:cNvPr>
              <p:cNvSpPr/>
              <p:nvPr/>
            </p:nvSpPr>
            <p:spPr>
              <a:xfrm>
                <a:off x="457200" y="1524000"/>
                <a:ext cx="866368" cy="866368"/>
              </a:xfrm>
              <a:prstGeom prst="flowChartConnector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39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Up Arrow 32">
                <a:extLst>
                  <a:ext uri="{FF2B5EF4-FFF2-40B4-BE49-F238E27FC236}">
                    <a16:creationId xmlns:a16="http://schemas.microsoft.com/office/drawing/2014/main" id="{A92D277E-6B39-D2D0-4EB3-85AD20B65726}"/>
                  </a:ext>
                </a:extLst>
              </p:cNvPr>
              <p:cNvSpPr/>
              <p:nvPr/>
            </p:nvSpPr>
            <p:spPr>
              <a:xfrm>
                <a:off x="767677" y="1313222"/>
                <a:ext cx="245413" cy="310790"/>
              </a:xfrm>
              <a:prstGeom prst="up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0E8249-BCE3-A4B9-07EE-DE5AD73AEF4B}"/>
                  </a:ext>
                </a:extLst>
              </p:cNvPr>
              <p:cNvSpPr/>
              <p:nvPr/>
            </p:nvSpPr>
            <p:spPr>
              <a:xfrm>
                <a:off x="833232" y="2390368"/>
                <a:ext cx="102544" cy="9655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C9CEC9F-8FA6-E226-5AC4-17C23D45F9B0}"/>
                </a:ext>
              </a:extLst>
            </p:cNvPr>
            <p:cNvGrpSpPr/>
            <p:nvPr/>
          </p:nvGrpSpPr>
          <p:grpSpPr>
            <a:xfrm>
              <a:off x="2275610" y="1707369"/>
              <a:ext cx="410213" cy="555732"/>
              <a:chOff x="457200" y="1313222"/>
              <a:chExt cx="866368" cy="1173704"/>
            </a:xfrm>
          </p:grpSpPr>
          <p:sp>
            <p:nvSpPr>
              <p:cNvPr id="36" name="Connector 35">
                <a:extLst>
                  <a:ext uri="{FF2B5EF4-FFF2-40B4-BE49-F238E27FC236}">
                    <a16:creationId xmlns:a16="http://schemas.microsoft.com/office/drawing/2014/main" id="{68DF20C8-2E88-58E8-AE92-54030D6926C3}"/>
                  </a:ext>
                </a:extLst>
              </p:cNvPr>
              <p:cNvSpPr/>
              <p:nvPr/>
            </p:nvSpPr>
            <p:spPr>
              <a:xfrm>
                <a:off x="457200" y="1524000"/>
                <a:ext cx="866368" cy="866368"/>
              </a:xfrm>
              <a:prstGeom prst="flowChartConnector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39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Up Arrow 36">
                <a:extLst>
                  <a:ext uri="{FF2B5EF4-FFF2-40B4-BE49-F238E27FC236}">
                    <a16:creationId xmlns:a16="http://schemas.microsoft.com/office/drawing/2014/main" id="{926400EC-C640-8148-94BB-F311DB8B6BF5}"/>
                  </a:ext>
                </a:extLst>
              </p:cNvPr>
              <p:cNvSpPr/>
              <p:nvPr/>
            </p:nvSpPr>
            <p:spPr>
              <a:xfrm>
                <a:off x="767677" y="1313222"/>
                <a:ext cx="245413" cy="310790"/>
              </a:xfrm>
              <a:prstGeom prst="up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D0013C6-088B-D796-65B9-F3657C3F4CFE}"/>
                  </a:ext>
                </a:extLst>
              </p:cNvPr>
              <p:cNvSpPr/>
              <p:nvPr/>
            </p:nvSpPr>
            <p:spPr>
              <a:xfrm>
                <a:off x="833232" y="2390368"/>
                <a:ext cx="102544" cy="9655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F25A741-EDF7-0FDB-2CA7-1182DD62DAA8}"/>
                </a:ext>
              </a:extLst>
            </p:cNvPr>
            <p:cNvGrpSpPr/>
            <p:nvPr/>
          </p:nvGrpSpPr>
          <p:grpSpPr>
            <a:xfrm>
              <a:off x="2899453" y="1047546"/>
              <a:ext cx="410213" cy="555732"/>
              <a:chOff x="457200" y="1313222"/>
              <a:chExt cx="866368" cy="1173704"/>
            </a:xfrm>
          </p:grpSpPr>
          <p:sp>
            <p:nvSpPr>
              <p:cNvPr id="40" name="Connector 39">
                <a:extLst>
                  <a:ext uri="{FF2B5EF4-FFF2-40B4-BE49-F238E27FC236}">
                    <a16:creationId xmlns:a16="http://schemas.microsoft.com/office/drawing/2014/main" id="{2E50B9BD-0CE3-AE7A-0B14-2574CA89B938}"/>
                  </a:ext>
                </a:extLst>
              </p:cNvPr>
              <p:cNvSpPr/>
              <p:nvPr/>
            </p:nvSpPr>
            <p:spPr>
              <a:xfrm>
                <a:off x="457200" y="1524000"/>
                <a:ext cx="866368" cy="866368"/>
              </a:xfrm>
              <a:prstGeom prst="flowChartConnector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39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Up Arrow 40">
                <a:extLst>
                  <a:ext uri="{FF2B5EF4-FFF2-40B4-BE49-F238E27FC236}">
                    <a16:creationId xmlns:a16="http://schemas.microsoft.com/office/drawing/2014/main" id="{BDB3F02A-B18A-93B8-4439-7E97FB1E7FCF}"/>
                  </a:ext>
                </a:extLst>
              </p:cNvPr>
              <p:cNvSpPr/>
              <p:nvPr/>
            </p:nvSpPr>
            <p:spPr>
              <a:xfrm>
                <a:off x="767677" y="1313222"/>
                <a:ext cx="245413" cy="310790"/>
              </a:xfrm>
              <a:prstGeom prst="up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5344CD7-6985-AD5B-3AB2-9EDE59B4D4B8}"/>
                  </a:ext>
                </a:extLst>
              </p:cNvPr>
              <p:cNvSpPr/>
              <p:nvPr/>
            </p:nvSpPr>
            <p:spPr>
              <a:xfrm>
                <a:off x="833232" y="2390368"/>
                <a:ext cx="102544" cy="9655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E3DD535-5D99-E02D-7296-3960594E36F2}"/>
                </a:ext>
              </a:extLst>
            </p:cNvPr>
            <p:cNvGrpSpPr/>
            <p:nvPr/>
          </p:nvGrpSpPr>
          <p:grpSpPr>
            <a:xfrm>
              <a:off x="2899453" y="1707369"/>
              <a:ext cx="410213" cy="555732"/>
              <a:chOff x="457200" y="1313222"/>
              <a:chExt cx="866368" cy="1173704"/>
            </a:xfrm>
          </p:grpSpPr>
          <p:sp>
            <p:nvSpPr>
              <p:cNvPr id="44" name="Connector 43">
                <a:extLst>
                  <a:ext uri="{FF2B5EF4-FFF2-40B4-BE49-F238E27FC236}">
                    <a16:creationId xmlns:a16="http://schemas.microsoft.com/office/drawing/2014/main" id="{0A0F1B68-8002-D922-D591-032358BAD558}"/>
                  </a:ext>
                </a:extLst>
              </p:cNvPr>
              <p:cNvSpPr/>
              <p:nvPr/>
            </p:nvSpPr>
            <p:spPr>
              <a:xfrm>
                <a:off x="457200" y="1524000"/>
                <a:ext cx="866368" cy="866368"/>
              </a:xfrm>
              <a:prstGeom prst="flowChartConnector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39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Up Arrow 44">
                <a:extLst>
                  <a:ext uri="{FF2B5EF4-FFF2-40B4-BE49-F238E27FC236}">
                    <a16:creationId xmlns:a16="http://schemas.microsoft.com/office/drawing/2014/main" id="{B73B01D5-602D-BF65-3CB4-450498C1EDC4}"/>
                  </a:ext>
                </a:extLst>
              </p:cNvPr>
              <p:cNvSpPr/>
              <p:nvPr/>
            </p:nvSpPr>
            <p:spPr>
              <a:xfrm>
                <a:off x="767677" y="1313222"/>
                <a:ext cx="245413" cy="310790"/>
              </a:xfrm>
              <a:prstGeom prst="up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AEBE873-54FB-7F93-ADC1-1BB764468D74}"/>
                  </a:ext>
                </a:extLst>
              </p:cNvPr>
              <p:cNvSpPr/>
              <p:nvPr/>
            </p:nvSpPr>
            <p:spPr>
              <a:xfrm>
                <a:off x="833232" y="2390368"/>
                <a:ext cx="102544" cy="9655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8B03046-9D43-151C-CA0B-CD037C635C90}"/>
                </a:ext>
              </a:extLst>
            </p:cNvPr>
            <p:cNvGrpSpPr/>
            <p:nvPr/>
          </p:nvGrpSpPr>
          <p:grpSpPr>
            <a:xfrm>
              <a:off x="457200" y="2450853"/>
              <a:ext cx="410213" cy="555732"/>
              <a:chOff x="457200" y="1313222"/>
              <a:chExt cx="866368" cy="1173704"/>
            </a:xfrm>
          </p:grpSpPr>
          <p:sp>
            <p:nvSpPr>
              <p:cNvPr id="48" name="Connector 47">
                <a:extLst>
                  <a:ext uri="{FF2B5EF4-FFF2-40B4-BE49-F238E27FC236}">
                    <a16:creationId xmlns:a16="http://schemas.microsoft.com/office/drawing/2014/main" id="{A9DD771F-F487-CA7A-FA81-8C23622D08A4}"/>
                  </a:ext>
                </a:extLst>
              </p:cNvPr>
              <p:cNvSpPr/>
              <p:nvPr/>
            </p:nvSpPr>
            <p:spPr>
              <a:xfrm>
                <a:off x="457200" y="1524000"/>
                <a:ext cx="866368" cy="866368"/>
              </a:xfrm>
              <a:prstGeom prst="flowChartConnector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39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Up Arrow 48">
                <a:extLst>
                  <a:ext uri="{FF2B5EF4-FFF2-40B4-BE49-F238E27FC236}">
                    <a16:creationId xmlns:a16="http://schemas.microsoft.com/office/drawing/2014/main" id="{AEECC875-FF75-FD30-218B-879569CA59BA}"/>
                  </a:ext>
                </a:extLst>
              </p:cNvPr>
              <p:cNvSpPr/>
              <p:nvPr/>
            </p:nvSpPr>
            <p:spPr>
              <a:xfrm>
                <a:off x="767677" y="1313222"/>
                <a:ext cx="245413" cy="310790"/>
              </a:xfrm>
              <a:prstGeom prst="up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308A2D7-1097-6160-8962-7C33C2A9B1F3}"/>
                  </a:ext>
                </a:extLst>
              </p:cNvPr>
              <p:cNvSpPr/>
              <p:nvPr/>
            </p:nvSpPr>
            <p:spPr>
              <a:xfrm>
                <a:off x="833232" y="2390368"/>
                <a:ext cx="102544" cy="9655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61A2B88-6DA8-8960-1D82-95BBCA04D5EF}"/>
                </a:ext>
              </a:extLst>
            </p:cNvPr>
            <p:cNvGrpSpPr/>
            <p:nvPr/>
          </p:nvGrpSpPr>
          <p:grpSpPr>
            <a:xfrm>
              <a:off x="1080655" y="2450853"/>
              <a:ext cx="410213" cy="555732"/>
              <a:chOff x="457200" y="1313222"/>
              <a:chExt cx="866368" cy="1173704"/>
            </a:xfrm>
          </p:grpSpPr>
          <p:sp>
            <p:nvSpPr>
              <p:cNvPr id="52" name="Connector 51">
                <a:extLst>
                  <a:ext uri="{FF2B5EF4-FFF2-40B4-BE49-F238E27FC236}">
                    <a16:creationId xmlns:a16="http://schemas.microsoft.com/office/drawing/2014/main" id="{F1ECB94C-3E57-ED2E-C66F-3D7ED1B0E33F}"/>
                  </a:ext>
                </a:extLst>
              </p:cNvPr>
              <p:cNvSpPr/>
              <p:nvPr/>
            </p:nvSpPr>
            <p:spPr>
              <a:xfrm>
                <a:off x="457200" y="1524000"/>
                <a:ext cx="866368" cy="866368"/>
              </a:xfrm>
              <a:prstGeom prst="flowChartConnector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39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Up Arrow 52">
                <a:extLst>
                  <a:ext uri="{FF2B5EF4-FFF2-40B4-BE49-F238E27FC236}">
                    <a16:creationId xmlns:a16="http://schemas.microsoft.com/office/drawing/2014/main" id="{050D85C1-63BC-FD06-F031-F3ED93FD7257}"/>
                  </a:ext>
                </a:extLst>
              </p:cNvPr>
              <p:cNvSpPr/>
              <p:nvPr/>
            </p:nvSpPr>
            <p:spPr>
              <a:xfrm>
                <a:off x="767677" y="1313222"/>
                <a:ext cx="245413" cy="310790"/>
              </a:xfrm>
              <a:prstGeom prst="up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6BA930A-34F7-42ED-1AC5-3233F1E534FF}"/>
                  </a:ext>
                </a:extLst>
              </p:cNvPr>
              <p:cNvSpPr/>
              <p:nvPr/>
            </p:nvSpPr>
            <p:spPr>
              <a:xfrm>
                <a:off x="833232" y="2390368"/>
                <a:ext cx="102544" cy="9655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A79D256-153D-9EE3-7E65-309FC7B969B1}"/>
                </a:ext>
              </a:extLst>
            </p:cNvPr>
            <p:cNvGrpSpPr/>
            <p:nvPr/>
          </p:nvGrpSpPr>
          <p:grpSpPr>
            <a:xfrm>
              <a:off x="1662546" y="2450853"/>
              <a:ext cx="410213" cy="555732"/>
              <a:chOff x="457200" y="1313222"/>
              <a:chExt cx="866368" cy="1173704"/>
            </a:xfrm>
          </p:grpSpPr>
          <p:sp>
            <p:nvSpPr>
              <p:cNvPr id="56" name="Connector 55">
                <a:extLst>
                  <a:ext uri="{FF2B5EF4-FFF2-40B4-BE49-F238E27FC236}">
                    <a16:creationId xmlns:a16="http://schemas.microsoft.com/office/drawing/2014/main" id="{4D474768-963F-88C0-797C-934E53E4E74C}"/>
                  </a:ext>
                </a:extLst>
              </p:cNvPr>
              <p:cNvSpPr/>
              <p:nvPr/>
            </p:nvSpPr>
            <p:spPr>
              <a:xfrm>
                <a:off x="457200" y="1524000"/>
                <a:ext cx="866368" cy="866368"/>
              </a:xfrm>
              <a:prstGeom prst="flowChartConnector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39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Up Arrow 56">
                <a:extLst>
                  <a:ext uri="{FF2B5EF4-FFF2-40B4-BE49-F238E27FC236}">
                    <a16:creationId xmlns:a16="http://schemas.microsoft.com/office/drawing/2014/main" id="{12849ADE-128B-A813-5389-2F61F89DC01D}"/>
                  </a:ext>
                </a:extLst>
              </p:cNvPr>
              <p:cNvSpPr/>
              <p:nvPr/>
            </p:nvSpPr>
            <p:spPr>
              <a:xfrm>
                <a:off x="767677" y="1313222"/>
                <a:ext cx="245413" cy="310790"/>
              </a:xfrm>
              <a:prstGeom prst="up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3FEC10A-2EE7-62CB-097A-F99B21F7BB3A}"/>
                  </a:ext>
                </a:extLst>
              </p:cNvPr>
              <p:cNvSpPr/>
              <p:nvPr/>
            </p:nvSpPr>
            <p:spPr>
              <a:xfrm>
                <a:off x="833232" y="2390368"/>
                <a:ext cx="102544" cy="9655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E629C2ED-FAFC-97F0-DD0D-9E1FCC080BED}"/>
                </a:ext>
              </a:extLst>
            </p:cNvPr>
            <p:cNvGrpSpPr/>
            <p:nvPr/>
          </p:nvGrpSpPr>
          <p:grpSpPr>
            <a:xfrm>
              <a:off x="2275610" y="2450853"/>
              <a:ext cx="410213" cy="555732"/>
              <a:chOff x="457200" y="1313222"/>
              <a:chExt cx="866368" cy="1173704"/>
            </a:xfrm>
          </p:grpSpPr>
          <p:sp>
            <p:nvSpPr>
              <p:cNvPr id="60" name="Connector 59">
                <a:extLst>
                  <a:ext uri="{FF2B5EF4-FFF2-40B4-BE49-F238E27FC236}">
                    <a16:creationId xmlns:a16="http://schemas.microsoft.com/office/drawing/2014/main" id="{94D808DE-4D9D-2456-1820-899149F91BBF}"/>
                  </a:ext>
                </a:extLst>
              </p:cNvPr>
              <p:cNvSpPr/>
              <p:nvPr/>
            </p:nvSpPr>
            <p:spPr>
              <a:xfrm>
                <a:off x="457200" y="1524000"/>
                <a:ext cx="866368" cy="866368"/>
              </a:xfrm>
              <a:prstGeom prst="flowChartConnector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39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Up Arrow 60">
                <a:extLst>
                  <a:ext uri="{FF2B5EF4-FFF2-40B4-BE49-F238E27FC236}">
                    <a16:creationId xmlns:a16="http://schemas.microsoft.com/office/drawing/2014/main" id="{39947E4A-76F0-CFBC-0FE9-6BE04763D8E7}"/>
                  </a:ext>
                </a:extLst>
              </p:cNvPr>
              <p:cNvSpPr/>
              <p:nvPr/>
            </p:nvSpPr>
            <p:spPr>
              <a:xfrm>
                <a:off x="767677" y="1313222"/>
                <a:ext cx="245413" cy="310790"/>
              </a:xfrm>
              <a:prstGeom prst="up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AA50870-DB7B-B39A-6767-6DA8F89B02B4}"/>
                  </a:ext>
                </a:extLst>
              </p:cNvPr>
              <p:cNvSpPr/>
              <p:nvPr/>
            </p:nvSpPr>
            <p:spPr>
              <a:xfrm>
                <a:off x="833232" y="2390368"/>
                <a:ext cx="102544" cy="9655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B3FE143-5765-71DC-1244-C6CAC48A7214}"/>
                </a:ext>
              </a:extLst>
            </p:cNvPr>
            <p:cNvGrpSpPr/>
            <p:nvPr/>
          </p:nvGrpSpPr>
          <p:grpSpPr>
            <a:xfrm>
              <a:off x="2899453" y="2450853"/>
              <a:ext cx="410213" cy="555732"/>
              <a:chOff x="457200" y="1313222"/>
              <a:chExt cx="866368" cy="1173704"/>
            </a:xfrm>
          </p:grpSpPr>
          <p:sp>
            <p:nvSpPr>
              <p:cNvPr id="64" name="Connector 63">
                <a:extLst>
                  <a:ext uri="{FF2B5EF4-FFF2-40B4-BE49-F238E27FC236}">
                    <a16:creationId xmlns:a16="http://schemas.microsoft.com/office/drawing/2014/main" id="{67C6AE41-A4A8-FB37-792F-7A2256194230}"/>
                  </a:ext>
                </a:extLst>
              </p:cNvPr>
              <p:cNvSpPr/>
              <p:nvPr/>
            </p:nvSpPr>
            <p:spPr>
              <a:xfrm>
                <a:off x="457200" y="1524000"/>
                <a:ext cx="866368" cy="866368"/>
              </a:xfrm>
              <a:prstGeom prst="flowChartConnector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39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Up Arrow 64">
                <a:extLst>
                  <a:ext uri="{FF2B5EF4-FFF2-40B4-BE49-F238E27FC236}">
                    <a16:creationId xmlns:a16="http://schemas.microsoft.com/office/drawing/2014/main" id="{F1102662-BE5E-FE71-D47C-257D50DD8CB4}"/>
                  </a:ext>
                </a:extLst>
              </p:cNvPr>
              <p:cNvSpPr/>
              <p:nvPr/>
            </p:nvSpPr>
            <p:spPr>
              <a:xfrm>
                <a:off x="767677" y="1313222"/>
                <a:ext cx="245413" cy="310790"/>
              </a:xfrm>
              <a:prstGeom prst="up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65F6456-1CCC-4012-DE18-42554E9CDBE5}"/>
                  </a:ext>
                </a:extLst>
              </p:cNvPr>
              <p:cNvSpPr/>
              <p:nvPr/>
            </p:nvSpPr>
            <p:spPr>
              <a:xfrm>
                <a:off x="833232" y="2390368"/>
                <a:ext cx="102544" cy="9655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167E25D-C607-17F6-5AC1-8A850B5C8157}"/>
              </a:ext>
            </a:extLst>
          </p:cNvPr>
          <p:cNvGrpSpPr/>
          <p:nvPr/>
        </p:nvGrpSpPr>
        <p:grpSpPr>
          <a:xfrm>
            <a:off x="457200" y="2612593"/>
            <a:ext cx="7606145" cy="3385020"/>
            <a:chOff x="457200" y="2612593"/>
            <a:chExt cx="7606145" cy="33850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C565E2-DD61-4D42-AD05-83AB21200286}"/>
                </a:ext>
              </a:extLst>
            </p:cNvPr>
            <p:cNvSpPr txBox="1"/>
            <p:nvPr/>
          </p:nvSpPr>
          <p:spPr>
            <a:xfrm>
              <a:off x="3852044" y="4121051"/>
              <a:ext cx="421130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"/>
                  <a:cs typeface="Times"/>
                </a:rPr>
                <a:t>There is an electron that is not spin one half.</a:t>
              </a: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383D6F9-2CBC-08A3-815A-48D693D48911}"/>
                </a:ext>
              </a:extLst>
            </p:cNvPr>
            <p:cNvGrpSpPr/>
            <p:nvPr/>
          </p:nvGrpSpPr>
          <p:grpSpPr>
            <a:xfrm>
              <a:off x="457200" y="4038574"/>
              <a:ext cx="410213" cy="555732"/>
              <a:chOff x="457200" y="1313222"/>
              <a:chExt cx="866368" cy="1173704"/>
            </a:xfrm>
          </p:grpSpPr>
          <p:sp>
            <p:nvSpPr>
              <p:cNvPr id="68" name="Connector 67">
                <a:extLst>
                  <a:ext uri="{FF2B5EF4-FFF2-40B4-BE49-F238E27FC236}">
                    <a16:creationId xmlns:a16="http://schemas.microsoft.com/office/drawing/2014/main" id="{B10B9CAB-94E4-AA66-98D3-BCEECFA15702}"/>
                  </a:ext>
                </a:extLst>
              </p:cNvPr>
              <p:cNvSpPr/>
              <p:nvPr/>
            </p:nvSpPr>
            <p:spPr>
              <a:xfrm>
                <a:off x="457200" y="1524000"/>
                <a:ext cx="866368" cy="866368"/>
              </a:xfrm>
              <a:prstGeom prst="flowChartConnector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39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Up Arrow 68">
                <a:extLst>
                  <a:ext uri="{FF2B5EF4-FFF2-40B4-BE49-F238E27FC236}">
                    <a16:creationId xmlns:a16="http://schemas.microsoft.com/office/drawing/2014/main" id="{9972EC74-DF33-B7DB-6699-E29818EC5F47}"/>
                  </a:ext>
                </a:extLst>
              </p:cNvPr>
              <p:cNvSpPr/>
              <p:nvPr/>
            </p:nvSpPr>
            <p:spPr>
              <a:xfrm>
                <a:off x="767677" y="1313222"/>
                <a:ext cx="245413" cy="310790"/>
              </a:xfrm>
              <a:prstGeom prst="up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F76BCD6-A745-BCCD-BBD8-9102B96296B8}"/>
                  </a:ext>
                </a:extLst>
              </p:cNvPr>
              <p:cNvSpPr/>
              <p:nvPr/>
            </p:nvSpPr>
            <p:spPr>
              <a:xfrm>
                <a:off x="833232" y="2390368"/>
                <a:ext cx="102544" cy="9655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2C1D234-BD05-8C75-0278-519DDB1C7253}"/>
                </a:ext>
              </a:extLst>
            </p:cNvPr>
            <p:cNvGrpSpPr/>
            <p:nvPr/>
          </p:nvGrpSpPr>
          <p:grpSpPr>
            <a:xfrm>
              <a:off x="1080655" y="4038574"/>
              <a:ext cx="410213" cy="555732"/>
              <a:chOff x="457200" y="1313222"/>
              <a:chExt cx="866368" cy="1173704"/>
            </a:xfrm>
          </p:grpSpPr>
          <p:sp>
            <p:nvSpPr>
              <p:cNvPr id="72" name="Connector 71">
                <a:extLst>
                  <a:ext uri="{FF2B5EF4-FFF2-40B4-BE49-F238E27FC236}">
                    <a16:creationId xmlns:a16="http://schemas.microsoft.com/office/drawing/2014/main" id="{74014098-4FB6-48B1-3913-3F48AFBABA40}"/>
                  </a:ext>
                </a:extLst>
              </p:cNvPr>
              <p:cNvSpPr/>
              <p:nvPr/>
            </p:nvSpPr>
            <p:spPr>
              <a:xfrm>
                <a:off x="457200" y="1524000"/>
                <a:ext cx="866368" cy="866368"/>
              </a:xfrm>
              <a:prstGeom prst="flowChartConnector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39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Up Arrow 72">
                <a:extLst>
                  <a:ext uri="{FF2B5EF4-FFF2-40B4-BE49-F238E27FC236}">
                    <a16:creationId xmlns:a16="http://schemas.microsoft.com/office/drawing/2014/main" id="{F5D999AB-8F68-36AF-BFDD-63D9A675C4A0}"/>
                  </a:ext>
                </a:extLst>
              </p:cNvPr>
              <p:cNvSpPr/>
              <p:nvPr/>
            </p:nvSpPr>
            <p:spPr>
              <a:xfrm>
                <a:off x="767677" y="1313222"/>
                <a:ext cx="245413" cy="310790"/>
              </a:xfrm>
              <a:prstGeom prst="up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40B839A-75B8-B817-6BC4-69694DD1E3B6}"/>
                  </a:ext>
                </a:extLst>
              </p:cNvPr>
              <p:cNvSpPr/>
              <p:nvPr/>
            </p:nvSpPr>
            <p:spPr>
              <a:xfrm>
                <a:off x="833232" y="2390368"/>
                <a:ext cx="102544" cy="9655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590DF41F-1DEA-A742-4793-65B50046ECC2}"/>
                </a:ext>
              </a:extLst>
            </p:cNvPr>
            <p:cNvGrpSpPr/>
            <p:nvPr/>
          </p:nvGrpSpPr>
          <p:grpSpPr>
            <a:xfrm>
              <a:off x="1662546" y="4038574"/>
              <a:ext cx="410213" cy="555732"/>
              <a:chOff x="457200" y="1313222"/>
              <a:chExt cx="866368" cy="1173704"/>
            </a:xfrm>
          </p:grpSpPr>
          <p:sp>
            <p:nvSpPr>
              <p:cNvPr id="76" name="Connector 75">
                <a:extLst>
                  <a:ext uri="{FF2B5EF4-FFF2-40B4-BE49-F238E27FC236}">
                    <a16:creationId xmlns:a16="http://schemas.microsoft.com/office/drawing/2014/main" id="{5703F284-4956-91BC-0E63-F7F16FFC037C}"/>
                  </a:ext>
                </a:extLst>
              </p:cNvPr>
              <p:cNvSpPr/>
              <p:nvPr/>
            </p:nvSpPr>
            <p:spPr>
              <a:xfrm>
                <a:off x="457200" y="1524000"/>
                <a:ext cx="866368" cy="866368"/>
              </a:xfrm>
              <a:prstGeom prst="flowChartConnector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39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Up Arrow 76">
                <a:extLst>
                  <a:ext uri="{FF2B5EF4-FFF2-40B4-BE49-F238E27FC236}">
                    <a16:creationId xmlns:a16="http://schemas.microsoft.com/office/drawing/2014/main" id="{6187AF8A-B4D8-597E-B9CA-D3DDE784A4A9}"/>
                  </a:ext>
                </a:extLst>
              </p:cNvPr>
              <p:cNvSpPr/>
              <p:nvPr/>
            </p:nvSpPr>
            <p:spPr>
              <a:xfrm>
                <a:off x="767677" y="1313222"/>
                <a:ext cx="245413" cy="310790"/>
              </a:xfrm>
              <a:prstGeom prst="up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3EE0C6C-7C90-1491-56D7-CF381951D63F}"/>
                  </a:ext>
                </a:extLst>
              </p:cNvPr>
              <p:cNvSpPr/>
              <p:nvPr/>
            </p:nvSpPr>
            <p:spPr>
              <a:xfrm>
                <a:off x="833232" y="2390368"/>
                <a:ext cx="102544" cy="9655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909B315-9235-2885-C1B2-899E2B93D65D}"/>
                </a:ext>
              </a:extLst>
            </p:cNvPr>
            <p:cNvGrpSpPr/>
            <p:nvPr/>
          </p:nvGrpSpPr>
          <p:grpSpPr>
            <a:xfrm>
              <a:off x="2275610" y="4038574"/>
              <a:ext cx="410213" cy="555732"/>
              <a:chOff x="457200" y="1313222"/>
              <a:chExt cx="866368" cy="1173704"/>
            </a:xfrm>
          </p:grpSpPr>
          <p:sp>
            <p:nvSpPr>
              <p:cNvPr id="80" name="Connector 79">
                <a:extLst>
                  <a:ext uri="{FF2B5EF4-FFF2-40B4-BE49-F238E27FC236}">
                    <a16:creationId xmlns:a16="http://schemas.microsoft.com/office/drawing/2014/main" id="{90DE2E9A-146A-A12A-26EF-37246CA9248B}"/>
                  </a:ext>
                </a:extLst>
              </p:cNvPr>
              <p:cNvSpPr/>
              <p:nvPr/>
            </p:nvSpPr>
            <p:spPr>
              <a:xfrm>
                <a:off x="457200" y="1524000"/>
                <a:ext cx="866368" cy="866368"/>
              </a:xfrm>
              <a:prstGeom prst="flowChartConnector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39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Up Arrow 80">
                <a:extLst>
                  <a:ext uri="{FF2B5EF4-FFF2-40B4-BE49-F238E27FC236}">
                    <a16:creationId xmlns:a16="http://schemas.microsoft.com/office/drawing/2014/main" id="{05A58AB5-61B8-8333-44CB-108CDA659545}"/>
                  </a:ext>
                </a:extLst>
              </p:cNvPr>
              <p:cNvSpPr/>
              <p:nvPr/>
            </p:nvSpPr>
            <p:spPr>
              <a:xfrm>
                <a:off x="767677" y="1313222"/>
                <a:ext cx="245413" cy="310790"/>
              </a:xfrm>
              <a:prstGeom prst="up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7E093AF-EB9F-8252-49B6-AE6522B68FA0}"/>
                  </a:ext>
                </a:extLst>
              </p:cNvPr>
              <p:cNvSpPr/>
              <p:nvPr/>
            </p:nvSpPr>
            <p:spPr>
              <a:xfrm>
                <a:off x="833232" y="2390368"/>
                <a:ext cx="102544" cy="9655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8F36C08-4C30-F65F-1F12-3143A3E2AD15}"/>
                </a:ext>
              </a:extLst>
            </p:cNvPr>
            <p:cNvGrpSpPr/>
            <p:nvPr/>
          </p:nvGrpSpPr>
          <p:grpSpPr>
            <a:xfrm>
              <a:off x="457200" y="4698397"/>
              <a:ext cx="410213" cy="555732"/>
              <a:chOff x="457200" y="1313222"/>
              <a:chExt cx="866368" cy="1173704"/>
            </a:xfrm>
          </p:grpSpPr>
          <p:sp>
            <p:nvSpPr>
              <p:cNvPr id="84" name="Connector 83">
                <a:extLst>
                  <a:ext uri="{FF2B5EF4-FFF2-40B4-BE49-F238E27FC236}">
                    <a16:creationId xmlns:a16="http://schemas.microsoft.com/office/drawing/2014/main" id="{6D142FDA-2117-0F6E-4B46-5A5438EBE5D0}"/>
                  </a:ext>
                </a:extLst>
              </p:cNvPr>
              <p:cNvSpPr/>
              <p:nvPr/>
            </p:nvSpPr>
            <p:spPr>
              <a:xfrm>
                <a:off x="457200" y="1524000"/>
                <a:ext cx="866368" cy="866368"/>
              </a:xfrm>
              <a:prstGeom prst="flowChartConnector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39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Up Arrow 84">
                <a:extLst>
                  <a:ext uri="{FF2B5EF4-FFF2-40B4-BE49-F238E27FC236}">
                    <a16:creationId xmlns:a16="http://schemas.microsoft.com/office/drawing/2014/main" id="{89988079-858E-C6B0-432B-AEBDB6CE93C4}"/>
                  </a:ext>
                </a:extLst>
              </p:cNvPr>
              <p:cNvSpPr/>
              <p:nvPr/>
            </p:nvSpPr>
            <p:spPr>
              <a:xfrm>
                <a:off x="767677" y="1313222"/>
                <a:ext cx="245413" cy="310790"/>
              </a:xfrm>
              <a:prstGeom prst="up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E5BA43F-55FA-B34C-5EF0-82D2530CB50D}"/>
                  </a:ext>
                </a:extLst>
              </p:cNvPr>
              <p:cNvSpPr/>
              <p:nvPr/>
            </p:nvSpPr>
            <p:spPr>
              <a:xfrm>
                <a:off x="833232" y="2390368"/>
                <a:ext cx="102544" cy="9655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Connector 87">
              <a:extLst>
                <a:ext uri="{FF2B5EF4-FFF2-40B4-BE49-F238E27FC236}">
                  <a16:creationId xmlns:a16="http://schemas.microsoft.com/office/drawing/2014/main" id="{A9122033-7942-7E50-9EA8-482B0904CF6B}"/>
                </a:ext>
              </a:extLst>
            </p:cNvPr>
            <p:cNvSpPr/>
            <p:nvPr/>
          </p:nvSpPr>
          <p:spPr>
            <a:xfrm>
              <a:off x="1080655" y="4798197"/>
              <a:ext cx="410213" cy="410213"/>
            </a:xfrm>
            <a:prstGeom prst="flowChartConnector">
              <a:avLst/>
            </a:prstGeom>
            <a:gradFill flip="none" rotWithShape="1">
              <a:gsLst>
                <a:gs pos="0">
                  <a:srgbClr val="FF9696"/>
                </a:gs>
                <a:gs pos="39000">
                  <a:schemeClr val="bg1"/>
                </a:gs>
                <a:gs pos="97000">
                  <a:srgbClr val="FF9696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C9DDBC46-35D2-15C3-06EA-828D9B9D7CBF}"/>
                </a:ext>
              </a:extLst>
            </p:cNvPr>
            <p:cNvGrpSpPr/>
            <p:nvPr/>
          </p:nvGrpSpPr>
          <p:grpSpPr>
            <a:xfrm>
              <a:off x="1662546" y="4698397"/>
              <a:ext cx="410213" cy="555732"/>
              <a:chOff x="457200" y="1313222"/>
              <a:chExt cx="866368" cy="1173704"/>
            </a:xfrm>
          </p:grpSpPr>
          <p:sp>
            <p:nvSpPr>
              <p:cNvPr id="92" name="Connector 91">
                <a:extLst>
                  <a:ext uri="{FF2B5EF4-FFF2-40B4-BE49-F238E27FC236}">
                    <a16:creationId xmlns:a16="http://schemas.microsoft.com/office/drawing/2014/main" id="{CB0D56C6-3609-B214-3709-0606EE95BE2A}"/>
                  </a:ext>
                </a:extLst>
              </p:cNvPr>
              <p:cNvSpPr/>
              <p:nvPr/>
            </p:nvSpPr>
            <p:spPr>
              <a:xfrm>
                <a:off x="457200" y="1524000"/>
                <a:ext cx="866368" cy="866368"/>
              </a:xfrm>
              <a:prstGeom prst="flowChartConnector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39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Up Arrow 92">
                <a:extLst>
                  <a:ext uri="{FF2B5EF4-FFF2-40B4-BE49-F238E27FC236}">
                    <a16:creationId xmlns:a16="http://schemas.microsoft.com/office/drawing/2014/main" id="{7CA2B646-196A-0928-FFED-A6B8B6C49408}"/>
                  </a:ext>
                </a:extLst>
              </p:cNvPr>
              <p:cNvSpPr/>
              <p:nvPr/>
            </p:nvSpPr>
            <p:spPr>
              <a:xfrm>
                <a:off x="767677" y="1313222"/>
                <a:ext cx="245413" cy="310790"/>
              </a:xfrm>
              <a:prstGeom prst="up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E292A86A-0C1D-AE51-96DB-D48057355705}"/>
                  </a:ext>
                </a:extLst>
              </p:cNvPr>
              <p:cNvSpPr/>
              <p:nvPr/>
            </p:nvSpPr>
            <p:spPr>
              <a:xfrm>
                <a:off x="833232" y="2390368"/>
                <a:ext cx="102544" cy="9655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9229BED3-F5ED-9092-B716-26DCA03E7D4C}"/>
                </a:ext>
              </a:extLst>
            </p:cNvPr>
            <p:cNvGrpSpPr/>
            <p:nvPr/>
          </p:nvGrpSpPr>
          <p:grpSpPr>
            <a:xfrm>
              <a:off x="2275610" y="4698397"/>
              <a:ext cx="410213" cy="555732"/>
              <a:chOff x="457200" y="1313222"/>
              <a:chExt cx="866368" cy="1173704"/>
            </a:xfrm>
          </p:grpSpPr>
          <p:sp>
            <p:nvSpPr>
              <p:cNvPr id="96" name="Connector 95">
                <a:extLst>
                  <a:ext uri="{FF2B5EF4-FFF2-40B4-BE49-F238E27FC236}">
                    <a16:creationId xmlns:a16="http://schemas.microsoft.com/office/drawing/2014/main" id="{65FAF092-8A9B-71DC-1B31-101B7166067B}"/>
                  </a:ext>
                </a:extLst>
              </p:cNvPr>
              <p:cNvSpPr/>
              <p:nvPr/>
            </p:nvSpPr>
            <p:spPr>
              <a:xfrm>
                <a:off x="457200" y="1524000"/>
                <a:ext cx="866368" cy="866368"/>
              </a:xfrm>
              <a:prstGeom prst="flowChartConnector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39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Up Arrow 96">
                <a:extLst>
                  <a:ext uri="{FF2B5EF4-FFF2-40B4-BE49-F238E27FC236}">
                    <a16:creationId xmlns:a16="http://schemas.microsoft.com/office/drawing/2014/main" id="{ACBEC4C3-D4A6-58C1-BE98-A9E9FE9AA48E}"/>
                  </a:ext>
                </a:extLst>
              </p:cNvPr>
              <p:cNvSpPr/>
              <p:nvPr/>
            </p:nvSpPr>
            <p:spPr>
              <a:xfrm>
                <a:off x="767677" y="1313222"/>
                <a:ext cx="245413" cy="310790"/>
              </a:xfrm>
              <a:prstGeom prst="up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9AABB70-E725-1810-B264-755B0487D9BD}"/>
                  </a:ext>
                </a:extLst>
              </p:cNvPr>
              <p:cNvSpPr/>
              <p:nvPr/>
            </p:nvSpPr>
            <p:spPr>
              <a:xfrm>
                <a:off x="833232" y="2390368"/>
                <a:ext cx="102544" cy="9655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16F20032-65AC-BA58-AB43-CBCCAC8AEBE9}"/>
                </a:ext>
              </a:extLst>
            </p:cNvPr>
            <p:cNvGrpSpPr/>
            <p:nvPr/>
          </p:nvGrpSpPr>
          <p:grpSpPr>
            <a:xfrm>
              <a:off x="2899453" y="4038574"/>
              <a:ext cx="410213" cy="555732"/>
              <a:chOff x="457200" y="1313222"/>
              <a:chExt cx="866368" cy="1173704"/>
            </a:xfrm>
          </p:grpSpPr>
          <p:sp>
            <p:nvSpPr>
              <p:cNvPr id="100" name="Connector 99">
                <a:extLst>
                  <a:ext uri="{FF2B5EF4-FFF2-40B4-BE49-F238E27FC236}">
                    <a16:creationId xmlns:a16="http://schemas.microsoft.com/office/drawing/2014/main" id="{E029671C-EF0A-59FD-E9F9-2F41E9A400FE}"/>
                  </a:ext>
                </a:extLst>
              </p:cNvPr>
              <p:cNvSpPr/>
              <p:nvPr/>
            </p:nvSpPr>
            <p:spPr>
              <a:xfrm>
                <a:off x="457200" y="1524000"/>
                <a:ext cx="866368" cy="866368"/>
              </a:xfrm>
              <a:prstGeom prst="flowChartConnector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39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Up Arrow 100">
                <a:extLst>
                  <a:ext uri="{FF2B5EF4-FFF2-40B4-BE49-F238E27FC236}">
                    <a16:creationId xmlns:a16="http://schemas.microsoft.com/office/drawing/2014/main" id="{23227A0A-576A-4076-ED40-0C41DFF9D82A}"/>
                  </a:ext>
                </a:extLst>
              </p:cNvPr>
              <p:cNvSpPr/>
              <p:nvPr/>
            </p:nvSpPr>
            <p:spPr>
              <a:xfrm>
                <a:off x="767677" y="1313222"/>
                <a:ext cx="245413" cy="310790"/>
              </a:xfrm>
              <a:prstGeom prst="up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F86FECC-080E-9D45-52BC-9B56A1C8625E}"/>
                  </a:ext>
                </a:extLst>
              </p:cNvPr>
              <p:cNvSpPr/>
              <p:nvPr/>
            </p:nvSpPr>
            <p:spPr>
              <a:xfrm>
                <a:off x="833232" y="2390368"/>
                <a:ext cx="102544" cy="9655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0B03CFEC-1605-C929-A6A1-2BB6052A9592}"/>
                </a:ext>
              </a:extLst>
            </p:cNvPr>
            <p:cNvGrpSpPr/>
            <p:nvPr/>
          </p:nvGrpSpPr>
          <p:grpSpPr>
            <a:xfrm>
              <a:off x="2899453" y="4698397"/>
              <a:ext cx="410213" cy="555732"/>
              <a:chOff x="457200" y="1313222"/>
              <a:chExt cx="866368" cy="1173704"/>
            </a:xfrm>
          </p:grpSpPr>
          <p:sp>
            <p:nvSpPr>
              <p:cNvPr id="104" name="Connector 103">
                <a:extLst>
                  <a:ext uri="{FF2B5EF4-FFF2-40B4-BE49-F238E27FC236}">
                    <a16:creationId xmlns:a16="http://schemas.microsoft.com/office/drawing/2014/main" id="{2652F27C-5B67-6B0C-AD51-B1DA87906AFD}"/>
                  </a:ext>
                </a:extLst>
              </p:cNvPr>
              <p:cNvSpPr/>
              <p:nvPr/>
            </p:nvSpPr>
            <p:spPr>
              <a:xfrm>
                <a:off x="457200" y="1524000"/>
                <a:ext cx="866368" cy="866368"/>
              </a:xfrm>
              <a:prstGeom prst="flowChartConnector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39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Up Arrow 104">
                <a:extLst>
                  <a:ext uri="{FF2B5EF4-FFF2-40B4-BE49-F238E27FC236}">
                    <a16:creationId xmlns:a16="http://schemas.microsoft.com/office/drawing/2014/main" id="{68DA4D3B-C5A8-DF4A-1544-EC3EEE63C998}"/>
                  </a:ext>
                </a:extLst>
              </p:cNvPr>
              <p:cNvSpPr/>
              <p:nvPr/>
            </p:nvSpPr>
            <p:spPr>
              <a:xfrm>
                <a:off x="767677" y="1313222"/>
                <a:ext cx="245413" cy="310790"/>
              </a:xfrm>
              <a:prstGeom prst="up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AFDA009-B2E6-3C3C-4FC6-E33B2EAB22C8}"/>
                  </a:ext>
                </a:extLst>
              </p:cNvPr>
              <p:cNvSpPr/>
              <p:nvPr/>
            </p:nvSpPr>
            <p:spPr>
              <a:xfrm>
                <a:off x="833232" y="2390368"/>
                <a:ext cx="102544" cy="9655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DC50F646-5992-25E6-12F4-D3370224196C}"/>
                </a:ext>
              </a:extLst>
            </p:cNvPr>
            <p:cNvGrpSpPr/>
            <p:nvPr/>
          </p:nvGrpSpPr>
          <p:grpSpPr>
            <a:xfrm>
              <a:off x="457200" y="5441881"/>
              <a:ext cx="410213" cy="555732"/>
              <a:chOff x="457200" y="1313222"/>
              <a:chExt cx="866368" cy="1173704"/>
            </a:xfrm>
          </p:grpSpPr>
          <p:sp>
            <p:nvSpPr>
              <p:cNvPr id="108" name="Connector 107">
                <a:extLst>
                  <a:ext uri="{FF2B5EF4-FFF2-40B4-BE49-F238E27FC236}">
                    <a16:creationId xmlns:a16="http://schemas.microsoft.com/office/drawing/2014/main" id="{55EB6C90-04C3-0B29-A85D-059830930E86}"/>
                  </a:ext>
                </a:extLst>
              </p:cNvPr>
              <p:cNvSpPr/>
              <p:nvPr/>
            </p:nvSpPr>
            <p:spPr>
              <a:xfrm>
                <a:off x="457200" y="1524000"/>
                <a:ext cx="866368" cy="866368"/>
              </a:xfrm>
              <a:prstGeom prst="flowChartConnector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39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Up Arrow 108">
                <a:extLst>
                  <a:ext uri="{FF2B5EF4-FFF2-40B4-BE49-F238E27FC236}">
                    <a16:creationId xmlns:a16="http://schemas.microsoft.com/office/drawing/2014/main" id="{FFDCAA27-5BD6-625B-D78A-906D355C83AC}"/>
                  </a:ext>
                </a:extLst>
              </p:cNvPr>
              <p:cNvSpPr/>
              <p:nvPr/>
            </p:nvSpPr>
            <p:spPr>
              <a:xfrm>
                <a:off x="767677" y="1313222"/>
                <a:ext cx="245413" cy="310790"/>
              </a:xfrm>
              <a:prstGeom prst="up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B45A928-3992-BF42-5612-B08C526092D6}"/>
                  </a:ext>
                </a:extLst>
              </p:cNvPr>
              <p:cNvSpPr/>
              <p:nvPr/>
            </p:nvSpPr>
            <p:spPr>
              <a:xfrm>
                <a:off x="833232" y="2390368"/>
                <a:ext cx="102544" cy="9655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C430BC90-F34D-E405-45EB-77C36443392E}"/>
                </a:ext>
              </a:extLst>
            </p:cNvPr>
            <p:cNvGrpSpPr/>
            <p:nvPr/>
          </p:nvGrpSpPr>
          <p:grpSpPr>
            <a:xfrm>
              <a:off x="1080655" y="5441881"/>
              <a:ext cx="410213" cy="555732"/>
              <a:chOff x="457200" y="1313222"/>
              <a:chExt cx="866368" cy="1173704"/>
            </a:xfrm>
          </p:grpSpPr>
          <p:sp>
            <p:nvSpPr>
              <p:cNvPr id="112" name="Connector 111">
                <a:extLst>
                  <a:ext uri="{FF2B5EF4-FFF2-40B4-BE49-F238E27FC236}">
                    <a16:creationId xmlns:a16="http://schemas.microsoft.com/office/drawing/2014/main" id="{B69BF28B-6A17-8834-8567-524A0BF7FECD}"/>
                  </a:ext>
                </a:extLst>
              </p:cNvPr>
              <p:cNvSpPr/>
              <p:nvPr/>
            </p:nvSpPr>
            <p:spPr>
              <a:xfrm>
                <a:off x="457200" y="1524000"/>
                <a:ext cx="866368" cy="866368"/>
              </a:xfrm>
              <a:prstGeom prst="flowChartConnector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39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Up Arrow 112">
                <a:extLst>
                  <a:ext uri="{FF2B5EF4-FFF2-40B4-BE49-F238E27FC236}">
                    <a16:creationId xmlns:a16="http://schemas.microsoft.com/office/drawing/2014/main" id="{77BDA6D7-2E9A-8984-C2E7-D18D26013E46}"/>
                  </a:ext>
                </a:extLst>
              </p:cNvPr>
              <p:cNvSpPr/>
              <p:nvPr/>
            </p:nvSpPr>
            <p:spPr>
              <a:xfrm>
                <a:off x="767677" y="1313222"/>
                <a:ext cx="245413" cy="310790"/>
              </a:xfrm>
              <a:prstGeom prst="up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5E3E7E44-B06D-50B3-08AD-9915CA84FA70}"/>
                  </a:ext>
                </a:extLst>
              </p:cNvPr>
              <p:cNvSpPr/>
              <p:nvPr/>
            </p:nvSpPr>
            <p:spPr>
              <a:xfrm>
                <a:off x="833232" y="2390368"/>
                <a:ext cx="102544" cy="9655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D9669C13-F333-1453-82C3-DC963E32366A}"/>
                </a:ext>
              </a:extLst>
            </p:cNvPr>
            <p:cNvGrpSpPr/>
            <p:nvPr/>
          </p:nvGrpSpPr>
          <p:grpSpPr>
            <a:xfrm>
              <a:off x="1662546" y="5441881"/>
              <a:ext cx="410213" cy="555732"/>
              <a:chOff x="457200" y="1313222"/>
              <a:chExt cx="866368" cy="1173704"/>
            </a:xfrm>
          </p:grpSpPr>
          <p:sp>
            <p:nvSpPr>
              <p:cNvPr id="116" name="Connector 115">
                <a:extLst>
                  <a:ext uri="{FF2B5EF4-FFF2-40B4-BE49-F238E27FC236}">
                    <a16:creationId xmlns:a16="http://schemas.microsoft.com/office/drawing/2014/main" id="{98679E97-947D-2012-6F22-455477B9850C}"/>
                  </a:ext>
                </a:extLst>
              </p:cNvPr>
              <p:cNvSpPr/>
              <p:nvPr/>
            </p:nvSpPr>
            <p:spPr>
              <a:xfrm>
                <a:off x="457200" y="1524000"/>
                <a:ext cx="866368" cy="866368"/>
              </a:xfrm>
              <a:prstGeom prst="flowChartConnector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39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Up Arrow 116">
                <a:extLst>
                  <a:ext uri="{FF2B5EF4-FFF2-40B4-BE49-F238E27FC236}">
                    <a16:creationId xmlns:a16="http://schemas.microsoft.com/office/drawing/2014/main" id="{2DE9ADFF-4AAE-754D-96BA-82AB80AE2070}"/>
                  </a:ext>
                </a:extLst>
              </p:cNvPr>
              <p:cNvSpPr/>
              <p:nvPr/>
            </p:nvSpPr>
            <p:spPr>
              <a:xfrm>
                <a:off x="767677" y="1313222"/>
                <a:ext cx="245413" cy="310790"/>
              </a:xfrm>
              <a:prstGeom prst="up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CAA2FB8F-ADB2-FBFC-0B3D-0305A126174F}"/>
                  </a:ext>
                </a:extLst>
              </p:cNvPr>
              <p:cNvSpPr/>
              <p:nvPr/>
            </p:nvSpPr>
            <p:spPr>
              <a:xfrm>
                <a:off x="833232" y="2390368"/>
                <a:ext cx="102544" cy="9655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A57E954B-A6CE-BD3B-CB87-8232A09342BC}"/>
                </a:ext>
              </a:extLst>
            </p:cNvPr>
            <p:cNvGrpSpPr/>
            <p:nvPr/>
          </p:nvGrpSpPr>
          <p:grpSpPr>
            <a:xfrm>
              <a:off x="2275610" y="5441881"/>
              <a:ext cx="410213" cy="555732"/>
              <a:chOff x="457200" y="1313222"/>
              <a:chExt cx="866368" cy="1173704"/>
            </a:xfrm>
          </p:grpSpPr>
          <p:sp>
            <p:nvSpPr>
              <p:cNvPr id="120" name="Connector 119">
                <a:extLst>
                  <a:ext uri="{FF2B5EF4-FFF2-40B4-BE49-F238E27FC236}">
                    <a16:creationId xmlns:a16="http://schemas.microsoft.com/office/drawing/2014/main" id="{3FEC761C-F6C1-74B6-3844-E1AD2F56A922}"/>
                  </a:ext>
                </a:extLst>
              </p:cNvPr>
              <p:cNvSpPr/>
              <p:nvPr/>
            </p:nvSpPr>
            <p:spPr>
              <a:xfrm>
                <a:off x="457200" y="1524000"/>
                <a:ext cx="866368" cy="866368"/>
              </a:xfrm>
              <a:prstGeom prst="flowChartConnector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39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Up Arrow 120">
                <a:extLst>
                  <a:ext uri="{FF2B5EF4-FFF2-40B4-BE49-F238E27FC236}">
                    <a16:creationId xmlns:a16="http://schemas.microsoft.com/office/drawing/2014/main" id="{DBCAF943-5327-D127-79C7-95C0603DC2C7}"/>
                  </a:ext>
                </a:extLst>
              </p:cNvPr>
              <p:cNvSpPr/>
              <p:nvPr/>
            </p:nvSpPr>
            <p:spPr>
              <a:xfrm>
                <a:off x="767677" y="1313222"/>
                <a:ext cx="245413" cy="310790"/>
              </a:xfrm>
              <a:prstGeom prst="up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A91B3F74-3BF3-84E6-BA51-EFE3748C1A75}"/>
                  </a:ext>
                </a:extLst>
              </p:cNvPr>
              <p:cNvSpPr/>
              <p:nvPr/>
            </p:nvSpPr>
            <p:spPr>
              <a:xfrm>
                <a:off x="833232" y="2390368"/>
                <a:ext cx="102544" cy="9655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38635831-0139-9309-A373-FF02E476C1C0}"/>
                </a:ext>
              </a:extLst>
            </p:cNvPr>
            <p:cNvGrpSpPr/>
            <p:nvPr/>
          </p:nvGrpSpPr>
          <p:grpSpPr>
            <a:xfrm>
              <a:off x="2899453" y="5441881"/>
              <a:ext cx="410213" cy="555732"/>
              <a:chOff x="457200" y="1313222"/>
              <a:chExt cx="866368" cy="1173704"/>
            </a:xfrm>
          </p:grpSpPr>
          <p:sp>
            <p:nvSpPr>
              <p:cNvPr id="124" name="Connector 123">
                <a:extLst>
                  <a:ext uri="{FF2B5EF4-FFF2-40B4-BE49-F238E27FC236}">
                    <a16:creationId xmlns:a16="http://schemas.microsoft.com/office/drawing/2014/main" id="{AA42A1ED-6044-9C6E-8979-BB93A377FED8}"/>
                  </a:ext>
                </a:extLst>
              </p:cNvPr>
              <p:cNvSpPr/>
              <p:nvPr/>
            </p:nvSpPr>
            <p:spPr>
              <a:xfrm>
                <a:off x="457200" y="1524000"/>
                <a:ext cx="866368" cy="866368"/>
              </a:xfrm>
              <a:prstGeom prst="flowChartConnector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39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Up Arrow 124">
                <a:extLst>
                  <a:ext uri="{FF2B5EF4-FFF2-40B4-BE49-F238E27FC236}">
                    <a16:creationId xmlns:a16="http://schemas.microsoft.com/office/drawing/2014/main" id="{3BE20353-CF55-F7FF-358D-420E350DABD9}"/>
                  </a:ext>
                </a:extLst>
              </p:cNvPr>
              <p:cNvSpPr/>
              <p:nvPr/>
            </p:nvSpPr>
            <p:spPr>
              <a:xfrm>
                <a:off x="767677" y="1313222"/>
                <a:ext cx="245413" cy="310790"/>
              </a:xfrm>
              <a:prstGeom prst="up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2A94B875-96B1-DD4A-495F-61CD7F1B9F1B}"/>
                  </a:ext>
                </a:extLst>
              </p:cNvPr>
              <p:cNvSpPr/>
              <p:nvPr/>
            </p:nvSpPr>
            <p:spPr>
              <a:xfrm>
                <a:off x="833232" y="2390368"/>
                <a:ext cx="102544" cy="9655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Down Arrow 126">
              <a:extLst>
                <a:ext uri="{FF2B5EF4-FFF2-40B4-BE49-F238E27FC236}">
                  <a16:creationId xmlns:a16="http://schemas.microsoft.com/office/drawing/2014/main" id="{9DA9EDF0-4204-EF8A-5263-4C45F60FE6BF}"/>
                </a:ext>
              </a:extLst>
            </p:cNvPr>
            <p:cNvSpPr/>
            <p:nvPr/>
          </p:nvSpPr>
          <p:spPr>
            <a:xfrm>
              <a:off x="5075868" y="2612593"/>
              <a:ext cx="542611" cy="914400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5200491-5A24-8D4D-9A33-6BAC2714022E}"/>
                </a:ext>
              </a:extLst>
            </p:cNvPr>
            <p:cNvSpPr txBox="1"/>
            <p:nvPr/>
          </p:nvSpPr>
          <p:spPr>
            <a:xfrm>
              <a:off x="5447657" y="2788374"/>
              <a:ext cx="730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NOT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77DED1F-1F8B-4EA4-67C1-503515C84C17}"/>
              </a:ext>
            </a:extLst>
          </p:cNvPr>
          <p:cNvGrpSpPr/>
          <p:nvPr/>
        </p:nvGrpSpPr>
        <p:grpSpPr>
          <a:xfrm>
            <a:off x="4490116" y="2933099"/>
            <a:ext cx="4553338" cy="2933810"/>
            <a:chOff x="4490116" y="2933099"/>
            <a:chExt cx="4553338" cy="2933810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AAE71AE-8671-46A0-D6A8-D576B0A838A3}"/>
                </a:ext>
              </a:extLst>
            </p:cNvPr>
            <p:cNvSpPr txBox="1"/>
            <p:nvPr/>
          </p:nvSpPr>
          <p:spPr>
            <a:xfrm rot="1058714">
              <a:off x="6377340" y="2933099"/>
              <a:ext cx="266611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tencil" pitchFamily="82" charset="77"/>
                  <a:cs typeface="Times"/>
                </a:rPr>
                <a:t>Not</a:t>
              </a:r>
            </a:p>
            <a:p>
              <a:pPr algn="ctr"/>
              <a:r>
                <a:rPr lang="en-US" sz="3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tencil" pitchFamily="82" charset="77"/>
                  <a:cs typeface="Times"/>
                </a:rPr>
                <a:t>falsifiable</a:t>
              </a:r>
            </a:p>
          </p:txBody>
        </p:sp>
        <p:pic>
          <p:nvPicPr>
            <p:cNvPr id="131" name="Graphic 130">
              <a:extLst>
                <a:ext uri="{FF2B5EF4-FFF2-40B4-BE49-F238E27FC236}">
                  <a16:creationId xmlns:a16="http://schemas.microsoft.com/office/drawing/2014/main" id="{F37C0EBE-280A-FB5B-9B17-C1166FF64B6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90116" y="3582440"/>
              <a:ext cx="2284469" cy="22844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143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F0260-04C3-737B-9F7A-008DD3E5C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3DB4EB53-A617-3FC2-A761-CA971418BC1A}"/>
              </a:ext>
            </a:extLst>
          </p:cNvPr>
          <p:cNvGrpSpPr/>
          <p:nvPr/>
        </p:nvGrpSpPr>
        <p:grpSpPr>
          <a:xfrm>
            <a:off x="3852044" y="765723"/>
            <a:ext cx="4662663" cy="1979823"/>
            <a:chOff x="3852044" y="765723"/>
            <a:chExt cx="4662663" cy="1979823"/>
          </a:xfrm>
        </p:grpSpPr>
        <p:pic>
          <p:nvPicPr>
            <p:cNvPr id="132" name="Graphic 131">
              <a:extLst>
                <a:ext uri="{FF2B5EF4-FFF2-40B4-BE49-F238E27FC236}">
                  <a16:creationId xmlns:a16="http://schemas.microsoft.com/office/drawing/2014/main" id="{68CA66C6-1B66-E9DA-50EA-CF9FD305EF7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3852044" y="949050"/>
              <a:ext cx="2026124" cy="1796496"/>
            </a:xfrm>
            <a:prstGeom prst="rect">
              <a:avLst/>
            </a:prstGeom>
          </p:spPr>
        </p:pic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0815E226-0959-E97F-F839-E015C7F165C9}"/>
                </a:ext>
              </a:extLst>
            </p:cNvPr>
            <p:cNvSpPr txBox="1"/>
            <p:nvPr/>
          </p:nvSpPr>
          <p:spPr>
            <a:xfrm rot="1058714">
              <a:off x="5848593" y="765723"/>
              <a:ext cx="26661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tencil" pitchFamily="82" charset="77"/>
                  <a:cs typeface="Times"/>
                </a:rPr>
                <a:t>Falsifiable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26EAF5-6021-65FF-EDFD-D8447ACFA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82" y="167603"/>
            <a:ext cx="3602334" cy="631604"/>
          </a:xfrm>
        </p:spPr>
        <p:txBody>
          <a:bodyPr>
            <a:noAutofit/>
          </a:bodyPr>
          <a:lstStyle/>
          <a:p>
            <a:r>
              <a:rPr lang="en-US"/>
              <a:t>Implication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8D71E-D4FA-1AF8-5DE2-952B68CAC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26</a:t>
            </a:fld>
            <a:endParaRPr lang="en-US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0BB7512-C9F0-E909-5784-8C0A363B087D}"/>
              </a:ext>
            </a:extLst>
          </p:cNvPr>
          <p:cNvGrpSpPr/>
          <p:nvPr/>
        </p:nvGrpSpPr>
        <p:grpSpPr>
          <a:xfrm>
            <a:off x="4490116" y="2933099"/>
            <a:ext cx="4553338" cy="2933810"/>
            <a:chOff x="4490116" y="2933099"/>
            <a:chExt cx="4553338" cy="2933810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C3059FC3-1773-6DC7-58F7-836BED883324}"/>
                </a:ext>
              </a:extLst>
            </p:cNvPr>
            <p:cNvSpPr txBox="1"/>
            <p:nvPr/>
          </p:nvSpPr>
          <p:spPr>
            <a:xfrm rot="1058714">
              <a:off x="6377340" y="2933099"/>
              <a:ext cx="266611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tencil" pitchFamily="82" charset="77"/>
                  <a:cs typeface="Times"/>
                </a:rPr>
                <a:t>Not</a:t>
              </a:r>
            </a:p>
            <a:p>
              <a:pPr algn="ctr"/>
              <a:r>
                <a:rPr lang="en-US" sz="3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tencil" pitchFamily="82" charset="77"/>
                  <a:cs typeface="Times"/>
                </a:rPr>
                <a:t>falsifiable</a:t>
              </a:r>
            </a:p>
          </p:txBody>
        </p:sp>
        <p:pic>
          <p:nvPicPr>
            <p:cNvPr id="131" name="Graphic 130">
              <a:extLst>
                <a:ext uri="{FF2B5EF4-FFF2-40B4-BE49-F238E27FC236}">
                  <a16:creationId xmlns:a16="http://schemas.microsoft.com/office/drawing/2014/main" id="{192FA2DA-6CEF-C55F-D1DC-D4E89C04EB7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90116" y="3582440"/>
              <a:ext cx="2284469" cy="2284469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FDF13B4-AB54-A001-C476-2E09BD6569FC}"/>
              </a:ext>
            </a:extLst>
          </p:cNvPr>
          <p:cNvGrpSpPr/>
          <p:nvPr/>
        </p:nvGrpSpPr>
        <p:grpSpPr>
          <a:xfrm>
            <a:off x="372773" y="949050"/>
            <a:ext cx="7123297" cy="2717938"/>
            <a:chOff x="372773" y="949050"/>
            <a:chExt cx="7123297" cy="27179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E4621D-E7DC-B3C5-F70A-15243B39C71B}"/>
                </a:ext>
              </a:extLst>
            </p:cNvPr>
            <p:cNvSpPr txBox="1"/>
            <p:nvPr/>
          </p:nvSpPr>
          <p:spPr>
            <a:xfrm>
              <a:off x="3938041" y="1121123"/>
              <a:ext cx="355802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"/>
                  <a:cs typeface="Times"/>
                </a:rPr>
                <a:t>The existence of the planet Vulcan</a:t>
              </a:r>
              <a:r>
                <a:rPr lang="en-US">
                  <a:latin typeface="Times"/>
                  <a:cs typeface="Times"/>
                </a:rPr>
                <a:t> allows Newtonian theory to account for the anomalous motion of Mercury.</a:t>
              </a: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44CF0046-EE8F-9149-974A-16CD06421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773" y="949050"/>
              <a:ext cx="2717938" cy="2717938"/>
            </a:xfrm>
            <a:prstGeom prst="rect">
              <a:avLst/>
            </a:prstGeom>
          </p:spPr>
        </p:pic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F88B24A-EEDE-1B1D-7915-1EF04936ED9D}"/>
              </a:ext>
            </a:extLst>
          </p:cNvPr>
          <p:cNvGrpSpPr/>
          <p:nvPr/>
        </p:nvGrpSpPr>
        <p:grpSpPr>
          <a:xfrm>
            <a:off x="381837" y="2612593"/>
            <a:ext cx="7681508" cy="3997136"/>
            <a:chOff x="381837" y="2612593"/>
            <a:chExt cx="7681508" cy="399713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219DFC-A6CB-FED6-0F5D-DCB6731FEACF}"/>
                </a:ext>
              </a:extLst>
            </p:cNvPr>
            <p:cNvSpPr txBox="1"/>
            <p:nvPr/>
          </p:nvSpPr>
          <p:spPr>
            <a:xfrm>
              <a:off x="3852044" y="4121051"/>
              <a:ext cx="4211301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"/>
                  <a:cs typeface="Times"/>
                </a:rPr>
                <a:t>There are ways</a:t>
              </a:r>
              <a:r>
                <a:rPr lang="en-US">
                  <a:latin typeface="Times"/>
                  <a:cs typeface="Times"/>
                </a:rPr>
                <a:t> </a:t>
              </a:r>
              <a:r>
                <a:rPr lang="en-US" sz="2000">
                  <a:latin typeface="Times"/>
                  <a:cs typeface="Times"/>
                </a:rPr>
                <a:t>that Newtonian theory can account for the anomalous motion of Mercury.</a:t>
              </a:r>
              <a:endParaRPr lang="en-US" sz="3200">
                <a:latin typeface="Times"/>
                <a:cs typeface="Times"/>
              </a:endParaRPr>
            </a:p>
          </p:txBody>
        </p:sp>
        <p:sp>
          <p:nvSpPr>
            <p:cNvPr id="127" name="Down Arrow 126">
              <a:extLst>
                <a:ext uri="{FF2B5EF4-FFF2-40B4-BE49-F238E27FC236}">
                  <a16:creationId xmlns:a16="http://schemas.microsoft.com/office/drawing/2014/main" id="{8CF3FC00-53EB-563A-3F24-37BFBACD459B}"/>
                </a:ext>
              </a:extLst>
            </p:cNvPr>
            <p:cNvSpPr/>
            <p:nvPr/>
          </p:nvSpPr>
          <p:spPr>
            <a:xfrm>
              <a:off x="5075868" y="2612593"/>
              <a:ext cx="542611" cy="914400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BC0A8B3B-3D6B-8BCE-B580-F697ABA3A0EB}"/>
                </a:ext>
              </a:extLst>
            </p:cNvPr>
            <p:cNvSpPr txBox="1"/>
            <p:nvPr/>
          </p:nvSpPr>
          <p:spPr>
            <a:xfrm>
              <a:off x="5447657" y="2788374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implies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65C9B2BD-137A-ED1D-E76B-156791E5E678}"/>
                </a:ext>
              </a:extLst>
            </p:cNvPr>
            <p:cNvSpPr/>
            <p:nvPr/>
          </p:nvSpPr>
          <p:spPr>
            <a:xfrm>
              <a:off x="381837" y="3909919"/>
              <a:ext cx="2699810" cy="26998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600" b="1">
                  <a:solidFill>
                    <a:schemeClr val="bg1">
                      <a:lumMod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?</a:t>
              </a:r>
              <a:endParaRPr lang="en-US" b="1">
                <a:solidFill>
                  <a:schemeClr val="bg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967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D0CBB-6ADA-BDBF-019C-2D3E3A787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BEC2A285-BDF5-7B32-40A2-EE5EE94CE8A6}"/>
              </a:ext>
            </a:extLst>
          </p:cNvPr>
          <p:cNvSpPr/>
          <p:nvPr/>
        </p:nvSpPr>
        <p:spPr>
          <a:xfrm>
            <a:off x="1416981" y="959341"/>
            <a:ext cx="5029200" cy="3902149"/>
          </a:xfrm>
          <a:custGeom>
            <a:avLst/>
            <a:gdLst>
              <a:gd name="csX0" fmla="*/ 988828 w 5029200"/>
              <a:gd name="csY0" fmla="*/ 0 h 3902149"/>
              <a:gd name="csX1" fmla="*/ 988828 w 5029200"/>
              <a:gd name="csY1" fmla="*/ 0 h 3902149"/>
              <a:gd name="csX2" fmla="*/ 1095154 w 5029200"/>
              <a:gd name="csY2" fmla="*/ 31898 h 3902149"/>
              <a:gd name="csX3" fmla="*/ 5029200 w 5029200"/>
              <a:gd name="csY3" fmla="*/ 297712 h 3902149"/>
              <a:gd name="csX4" fmla="*/ 4540103 w 5029200"/>
              <a:gd name="csY4" fmla="*/ 3902149 h 3902149"/>
              <a:gd name="csX5" fmla="*/ 0 w 5029200"/>
              <a:gd name="csY5" fmla="*/ 3370521 h 3902149"/>
              <a:gd name="csX6" fmla="*/ 988828 w 5029200"/>
              <a:gd name="csY6" fmla="*/ 0 h 39021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5029200" h="3902149">
                <a:moveTo>
                  <a:pt x="988828" y="0"/>
                </a:moveTo>
                <a:lnTo>
                  <a:pt x="988828" y="0"/>
                </a:lnTo>
                <a:lnTo>
                  <a:pt x="1095154" y="31898"/>
                </a:lnTo>
                <a:lnTo>
                  <a:pt x="5029200" y="297712"/>
                </a:lnTo>
                <a:lnTo>
                  <a:pt x="4540103" y="3902149"/>
                </a:lnTo>
                <a:lnTo>
                  <a:pt x="0" y="3370521"/>
                </a:lnTo>
                <a:lnTo>
                  <a:pt x="988828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04E50-537F-9AEE-D390-37A78F7D0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15792-6793-6C48-294B-1B711C3E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27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5DF4E9-549B-B5C1-DC55-EC107BEF17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126" y="2090173"/>
            <a:ext cx="50610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In sum…</a:t>
            </a:r>
          </a:p>
        </p:txBody>
      </p:sp>
    </p:spTree>
    <p:extLst>
      <p:ext uri="{BB962C8B-B14F-4D97-AF65-F5344CB8AC3E}">
        <p14:creationId xmlns:p14="http://schemas.microsoft.com/office/powerpoint/2010/main" val="2934361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84A46-2B95-01E4-B3FE-26FCA8854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6A59F-8C0F-E6B9-82D7-B66D1ECF5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651" y="323385"/>
            <a:ext cx="4042200" cy="310561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distinguishes better science from worse science is the strength of</a:t>
            </a:r>
            <a:br>
              <a:rPr lang="en-US" dirty="0"/>
            </a:br>
            <a:r>
              <a:rPr lang="en-US" sz="5300" dirty="0"/>
              <a:t>support by the evidence.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5278C-093D-0FB9-34FB-B120EC167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7252A-57D8-E256-DE67-BC49EF3BB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966CA0-33A1-AC85-47CC-07A8A02F23F2}"/>
              </a:ext>
            </a:extLst>
          </p:cNvPr>
          <p:cNvGrpSpPr/>
          <p:nvPr/>
        </p:nvGrpSpPr>
        <p:grpSpPr>
          <a:xfrm>
            <a:off x="468351" y="4430303"/>
            <a:ext cx="8218449" cy="1231055"/>
            <a:chOff x="468351" y="3978136"/>
            <a:chExt cx="8218449" cy="123105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731ED7-5861-7542-B2D4-1CE13EE5A2C2}"/>
                </a:ext>
              </a:extLst>
            </p:cNvPr>
            <p:cNvSpPr/>
            <p:nvPr/>
          </p:nvSpPr>
          <p:spPr>
            <a:xfrm>
              <a:off x="468351" y="4863504"/>
              <a:ext cx="8218449" cy="345687"/>
            </a:xfrm>
            <a:prstGeom prst="rect">
              <a:avLst/>
            </a:prstGeom>
            <a:gradFill flip="none" rotWithShape="1">
              <a:gsLst>
                <a:gs pos="0">
                  <a:srgbClr val="80DC80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2C657B-ACD6-804D-8407-36A10CBDBB7B}"/>
                </a:ext>
              </a:extLst>
            </p:cNvPr>
            <p:cNvSpPr txBox="1"/>
            <p:nvPr/>
          </p:nvSpPr>
          <p:spPr>
            <a:xfrm>
              <a:off x="468351" y="3978136"/>
              <a:ext cx="2209744" cy="873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3600" i="1" dirty="0">
                  <a:latin typeface="Times"/>
                  <a:cs typeface="Times"/>
                </a:rPr>
                <a:t>Best supported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D706EF-C3F5-B493-D046-2819A5F60B43}"/>
                </a:ext>
              </a:extLst>
            </p:cNvPr>
            <p:cNvSpPr txBox="1"/>
            <p:nvPr/>
          </p:nvSpPr>
          <p:spPr>
            <a:xfrm>
              <a:off x="6295869" y="3989739"/>
              <a:ext cx="2379780" cy="873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3000"/>
                </a:lnSpc>
              </a:pPr>
              <a:r>
                <a:rPr lang="en-US" sz="3600" i="1" dirty="0">
                  <a:latin typeface="Times"/>
                  <a:cs typeface="Times"/>
                </a:rPr>
                <a:t>Worst</a:t>
              </a:r>
            </a:p>
            <a:p>
              <a:pPr algn="r">
                <a:lnSpc>
                  <a:spcPts val="3000"/>
                </a:lnSpc>
              </a:pPr>
              <a:r>
                <a:rPr lang="en-US" sz="3600" i="1" dirty="0">
                  <a:latin typeface="Times"/>
                  <a:cs typeface="Times"/>
                </a:rPr>
                <a:t>supported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E32713-15CA-86C9-02E5-B13FD81B8DF7}"/>
              </a:ext>
            </a:extLst>
          </p:cNvPr>
          <p:cNvGrpSpPr/>
          <p:nvPr/>
        </p:nvGrpSpPr>
        <p:grpSpPr>
          <a:xfrm>
            <a:off x="2605156" y="5128750"/>
            <a:ext cx="5635076" cy="1759395"/>
            <a:chOff x="2605156" y="4676583"/>
            <a:chExt cx="5635076" cy="1759395"/>
          </a:xfrm>
        </p:grpSpPr>
        <p:sp>
          <p:nvSpPr>
            <p:cNvPr id="10" name="Up Arrow 9">
              <a:extLst>
                <a:ext uri="{FF2B5EF4-FFF2-40B4-BE49-F238E27FC236}">
                  <a16:creationId xmlns:a16="http://schemas.microsoft.com/office/drawing/2014/main" id="{C16FCCE3-78A7-696B-D51C-97322F97FB33}"/>
                </a:ext>
              </a:extLst>
            </p:cNvPr>
            <p:cNvSpPr/>
            <p:nvPr/>
          </p:nvSpPr>
          <p:spPr>
            <a:xfrm>
              <a:off x="2605156" y="5518519"/>
              <a:ext cx="689548" cy="779489"/>
            </a:xfrm>
            <a:prstGeom prst="up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82C490-0DA6-2A5D-CFEC-BBF7279940EA}"/>
                </a:ext>
              </a:extLst>
            </p:cNvPr>
            <p:cNvSpPr txBox="1"/>
            <p:nvPr/>
          </p:nvSpPr>
          <p:spPr>
            <a:xfrm>
              <a:off x="3294704" y="5420315"/>
              <a:ext cx="65434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chemeClr val="bg1">
                      <a:lumMod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?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47EB2E0-E117-F158-4D4C-2E1EA767E07E}"/>
                </a:ext>
              </a:extLst>
            </p:cNvPr>
            <p:cNvSpPr/>
            <p:nvPr/>
          </p:nvSpPr>
          <p:spPr>
            <a:xfrm>
              <a:off x="2605156" y="4676583"/>
              <a:ext cx="719528" cy="719528"/>
            </a:xfrm>
            <a:prstGeom prst="ellipse">
              <a:avLst/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B0F0C8-7B26-97F2-1CD0-8579A57A9F3E}"/>
                </a:ext>
              </a:extLst>
            </p:cNvPr>
            <p:cNvSpPr txBox="1"/>
            <p:nvPr/>
          </p:nvSpPr>
          <p:spPr>
            <a:xfrm>
              <a:off x="3949049" y="5420315"/>
              <a:ext cx="4291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Strength of evidential support provided by </a:t>
              </a:r>
              <a:r>
                <a:rPr lang="en-US" sz="2400" i="1" dirty="0">
                  <a:latin typeface="Times"/>
                  <a:cs typeface="Times"/>
                </a:rPr>
                <a:t>inductive inference.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AFB2394-79ED-E071-668A-9D07A8CDA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01" y="204246"/>
            <a:ext cx="4103649" cy="41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0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677988" y="1374775"/>
            <a:ext cx="5849937" cy="2463800"/>
          </a:xfrm>
        </p:spPr>
        <p:txBody>
          <a:bodyPr>
            <a:normAutofit fontScale="90000"/>
          </a:bodyPr>
          <a:lstStyle/>
          <a:p>
            <a:r>
              <a:rPr lang="en-US" sz="19900">
                <a:latin typeface="Times" charset="0"/>
                <a:ea typeface="ＭＳ Ｐゴシック" charset="0"/>
              </a:rPr>
              <a:t>Read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9C8897-8F26-2C4C-B0B0-4A7D6833DE9B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29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pic>
        <p:nvPicPr>
          <p:cNvPr id="71685" name="Picture 4" descr="paper-bo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7550" y="4727575"/>
            <a:ext cx="18256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6" descr="paper-bo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54300" y="4727575"/>
            <a:ext cx="18256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7" descr="paper-bo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92638" y="4727575"/>
            <a:ext cx="18256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8" descr="paper-bo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30975" y="4727575"/>
            <a:ext cx="18256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03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1B191-E027-F957-C651-C6B16581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141" y="502835"/>
            <a:ext cx="5594859" cy="1448628"/>
          </a:xfrm>
        </p:spPr>
        <p:txBody>
          <a:bodyPr>
            <a:noAutofit/>
          </a:bodyPr>
          <a:lstStyle/>
          <a:p>
            <a:r>
              <a:rPr lang="en-US" sz="4800" dirty="0"/>
              <a:t>Falsifiability</a:t>
            </a:r>
            <a:r>
              <a:rPr lang="en-US" sz="4000" dirty="0"/>
              <a:t> demarcates science from non-science.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98319-61B9-CBDF-FE2C-A13E6D2F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63B4AC89-5C16-35E9-F9E9-BD08EA0C0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76" y="267066"/>
            <a:ext cx="3105891" cy="344703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3E543E-71E6-3487-FA65-34366A6B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5AE592-81E1-BE28-D2AF-57D624409153}"/>
              </a:ext>
            </a:extLst>
          </p:cNvPr>
          <p:cNvGrpSpPr/>
          <p:nvPr/>
        </p:nvGrpSpPr>
        <p:grpSpPr>
          <a:xfrm>
            <a:off x="3529070" y="2806867"/>
            <a:ext cx="2516301" cy="840058"/>
            <a:chOff x="3529070" y="2806867"/>
            <a:chExt cx="2516301" cy="84005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40322E-8E19-155C-7D67-060BB867FB25}"/>
                </a:ext>
              </a:extLst>
            </p:cNvPr>
            <p:cNvSpPr/>
            <p:nvPr/>
          </p:nvSpPr>
          <p:spPr>
            <a:xfrm>
              <a:off x="3549141" y="3429000"/>
              <a:ext cx="2496230" cy="217925"/>
            </a:xfrm>
            <a:prstGeom prst="rect">
              <a:avLst/>
            </a:prstGeom>
            <a:solidFill>
              <a:srgbClr val="80DC8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D4668D-9ED0-EEB7-CB3A-32ACDD3D5A92}"/>
                </a:ext>
              </a:extLst>
            </p:cNvPr>
            <p:cNvSpPr txBox="1"/>
            <p:nvPr/>
          </p:nvSpPr>
          <p:spPr>
            <a:xfrm>
              <a:off x="3529070" y="2806867"/>
              <a:ext cx="16209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>
                  <a:latin typeface="Times"/>
                  <a:cs typeface="Times"/>
                </a:rPr>
                <a:t>Science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BAF963-8B03-85F9-97DD-28D33C44B69C}"/>
              </a:ext>
            </a:extLst>
          </p:cNvPr>
          <p:cNvGrpSpPr/>
          <p:nvPr/>
        </p:nvGrpSpPr>
        <p:grpSpPr>
          <a:xfrm>
            <a:off x="6190570" y="2806867"/>
            <a:ext cx="2656554" cy="840058"/>
            <a:chOff x="6190570" y="2806867"/>
            <a:chExt cx="2656554" cy="84005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C44B654-A2C3-CA7C-225B-FDADCE2ACBA8}"/>
                </a:ext>
              </a:extLst>
            </p:cNvPr>
            <p:cNvSpPr/>
            <p:nvPr/>
          </p:nvSpPr>
          <p:spPr>
            <a:xfrm>
              <a:off x="6190570" y="3429000"/>
              <a:ext cx="2496230" cy="2179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9ACE51D-D5DA-DD2F-763B-C8DB4DD2B66E}"/>
                </a:ext>
              </a:extLst>
            </p:cNvPr>
            <p:cNvSpPr txBox="1"/>
            <p:nvPr/>
          </p:nvSpPr>
          <p:spPr>
            <a:xfrm>
              <a:off x="6354134" y="2806867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>
                  <a:latin typeface="Times"/>
                  <a:cs typeface="Times"/>
                </a:rPr>
                <a:t>Non-science</a:t>
              </a:r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C2397BEC-6BCC-E966-EC8B-8295B2302D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9557" y="2295292"/>
            <a:ext cx="2324100" cy="304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C9B84C3-3BC7-A770-CCE6-D45A1C2E3B44}"/>
              </a:ext>
            </a:extLst>
          </p:cNvPr>
          <p:cNvGrpSpPr/>
          <p:nvPr/>
        </p:nvGrpSpPr>
        <p:grpSpPr>
          <a:xfrm>
            <a:off x="2224258" y="-1209853"/>
            <a:ext cx="7294496" cy="8445160"/>
            <a:chOff x="2224258" y="-1219902"/>
            <a:chExt cx="7294496" cy="8445160"/>
          </a:xfrm>
        </p:grpSpPr>
        <p:sp>
          <p:nvSpPr>
            <p:cNvPr id="16" name="Multiply 15">
              <a:extLst>
                <a:ext uri="{FF2B5EF4-FFF2-40B4-BE49-F238E27FC236}">
                  <a16:creationId xmlns:a16="http://schemas.microsoft.com/office/drawing/2014/main" id="{05472A3F-C124-BC0B-1783-3BD36D81291E}"/>
                </a:ext>
              </a:extLst>
            </p:cNvPr>
            <p:cNvSpPr/>
            <p:nvPr/>
          </p:nvSpPr>
          <p:spPr>
            <a:xfrm>
              <a:off x="2224258" y="-1219902"/>
              <a:ext cx="7294496" cy="8445160"/>
            </a:xfrm>
            <a:prstGeom prst="mathMultiply">
              <a:avLst>
                <a:gd name="adj1" fmla="val 14684"/>
              </a:avLst>
            </a:prstGeom>
            <a:solidFill>
              <a:srgbClr val="FF0000">
                <a:alpha val="50196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7577F5-01BD-8C1D-6BC2-EF988D7A2C40}"/>
                </a:ext>
              </a:extLst>
            </p:cNvPr>
            <p:cNvSpPr txBox="1"/>
            <p:nvPr/>
          </p:nvSpPr>
          <p:spPr>
            <a:xfrm>
              <a:off x="3369260" y="4916403"/>
              <a:ext cx="499172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atin typeface="Times"/>
                  <a:cs typeface="Times"/>
                </a:rPr>
                <a:t>Wrong criterion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9454AA0-B18D-77F1-C6C4-D8BECBB4430A}"/>
              </a:ext>
            </a:extLst>
          </p:cNvPr>
          <p:cNvSpPr txBox="1"/>
          <p:nvPr/>
        </p:nvSpPr>
        <p:spPr>
          <a:xfrm>
            <a:off x="204460" y="3761255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Karl Popper</a:t>
            </a:r>
          </a:p>
        </p:txBody>
      </p:sp>
    </p:spTree>
    <p:extLst>
      <p:ext uri="{BB962C8B-B14F-4D97-AF65-F5344CB8AC3E}">
        <p14:creationId xmlns:p14="http://schemas.microsoft.com/office/powerpoint/2010/main" val="18809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F2A90-400A-790F-B807-4896308AB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B3D81-E9BB-838B-D0C7-5D163F765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B3C2F-719F-B035-4557-D4143DC0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DA5B41-C06F-3255-2AA5-3EA2A58E2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7883429" cy="608600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F68136-0A20-A725-18AD-F12D1AE23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77" y="501307"/>
            <a:ext cx="8057213" cy="6220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0796A0-96E0-79FD-33B6-A754EB80B5DA}"/>
              </a:ext>
            </a:extLst>
          </p:cNvPr>
          <p:cNvSpPr txBox="1"/>
          <p:nvPr/>
        </p:nvSpPr>
        <p:spPr>
          <a:xfrm>
            <a:off x="1001829" y="2661800"/>
            <a:ext cx="7561708" cy="1938992"/>
          </a:xfrm>
          <a:prstGeom prst="rect">
            <a:avLst/>
          </a:prstGeom>
          <a:solidFill>
            <a:schemeClr val="accent1">
              <a:lumMod val="20000"/>
              <a:lumOff val="80000"/>
              <a:alpha val="8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cs typeface="Times"/>
              </a:rPr>
              <a:t>https://</a:t>
            </a:r>
            <a:r>
              <a:rPr lang="en-US" sz="4000" err="1">
                <a:cs typeface="Times"/>
              </a:rPr>
              <a:t>sites.pitt.edu</a:t>
            </a:r>
            <a:r>
              <a:rPr lang="en-US" sz="4000">
                <a:cs typeface="Times"/>
              </a:rPr>
              <a:t>/</a:t>
            </a:r>
          </a:p>
          <a:p>
            <a:r>
              <a:rPr lang="en-US" sz="4000">
                <a:cs typeface="Times"/>
              </a:rPr>
              <a:t>~</a:t>
            </a:r>
            <a:r>
              <a:rPr lang="en-US" sz="4000" err="1">
                <a:cs typeface="Times"/>
              </a:rPr>
              <a:t>jdnorton</a:t>
            </a:r>
            <a:r>
              <a:rPr lang="en-US" sz="4000">
                <a:cs typeface="Times"/>
              </a:rPr>
              <a:t>/Goodies/</a:t>
            </a:r>
          </a:p>
          <a:p>
            <a:r>
              <a:rPr lang="en-US" sz="4000">
                <a:cs typeface="Times"/>
              </a:rPr>
              <a:t>pseudoscience/</a:t>
            </a:r>
            <a:r>
              <a:rPr lang="en-US" sz="4000" err="1">
                <a:cs typeface="Times"/>
              </a:rPr>
              <a:t>pseudoscience.html</a:t>
            </a:r>
            <a:endParaRPr lang="en-US" sz="4000"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45244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4B2A4-1DCC-5C14-DB5D-17A1F68CA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E7D2F-9BE3-D15A-7B93-0AC13352B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31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D5DB1327-8009-29FE-E020-31CB81CBB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595" y="31787"/>
            <a:ext cx="4459792" cy="66896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219746-A60E-067D-836A-A3E1F24BD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60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79EAF-8F02-51CE-A87D-5F6A61E34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BE4BE-A7AD-5329-337F-C3899B8E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 descr="A picture containing text, mosquito net, blackboard&#10;&#10;Description automatically generated">
            <a:extLst>
              <a:ext uri="{FF2B5EF4-FFF2-40B4-BE49-F238E27FC236}">
                <a16:creationId xmlns:a16="http://schemas.microsoft.com/office/drawing/2014/main" id="{35097CCA-E9CB-698D-463D-F1A80E208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56" y="590440"/>
            <a:ext cx="3723586" cy="5560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Content Placeholder 6" descr="A book cover of a book&#10;&#10;Description automatically generated">
            <a:extLst>
              <a:ext uri="{FF2B5EF4-FFF2-40B4-BE49-F238E27FC236}">
                <a16:creationId xmlns:a16="http://schemas.microsoft.com/office/drawing/2014/main" id="{1846881A-A1D9-C187-7BA4-C1C2BAF17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19" y="590440"/>
            <a:ext cx="3702092" cy="556055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537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4BE33-558F-D36D-C3C8-EB48256D9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756FB-3D69-5E16-0DF1-A299A5DBD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CCC32-E2B3-F1FF-3974-D709A6F7F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4" y="435059"/>
            <a:ext cx="9104332" cy="508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08B35-C6E2-FADC-6E4C-3CAAE90EA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651" y="323385"/>
            <a:ext cx="4042200" cy="310561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distinguishes better science from worse science is the strength of</a:t>
            </a:r>
            <a:br>
              <a:rPr lang="en-US" dirty="0"/>
            </a:br>
            <a:r>
              <a:rPr lang="en-US" sz="5300" dirty="0"/>
              <a:t>support by the evidence.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CFE2A-7B0A-CA11-A5E6-4094AEA43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D9045-D9A0-9837-0324-1824D2597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259BBD-27E8-0F92-BF43-3D02DF55900C}"/>
              </a:ext>
            </a:extLst>
          </p:cNvPr>
          <p:cNvGrpSpPr/>
          <p:nvPr/>
        </p:nvGrpSpPr>
        <p:grpSpPr>
          <a:xfrm>
            <a:off x="468351" y="4430303"/>
            <a:ext cx="8218449" cy="1231055"/>
            <a:chOff x="468351" y="3978136"/>
            <a:chExt cx="8218449" cy="123105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65B9E7-8C4D-A4CC-F367-E70D77D26DD7}"/>
                </a:ext>
              </a:extLst>
            </p:cNvPr>
            <p:cNvSpPr/>
            <p:nvPr/>
          </p:nvSpPr>
          <p:spPr>
            <a:xfrm>
              <a:off x="468351" y="4863504"/>
              <a:ext cx="8218449" cy="345687"/>
            </a:xfrm>
            <a:prstGeom prst="rect">
              <a:avLst/>
            </a:prstGeom>
            <a:gradFill flip="none" rotWithShape="1">
              <a:gsLst>
                <a:gs pos="0">
                  <a:srgbClr val="80DC80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B93350-0C1E-1C16-53FE-2312A69AB58D}"/>
                </a:ext>
              </a:extLst>
            </p:cNvPr>
            <p:cNvSpPr txBox="1"/>
            <p:nvPr/>
          </p:nvSpPr>
          <p:spPr>
            <a:xfrm>
              <a:off x="468351" y="3978136"/>
              <a:ext cx="2209744" cy="873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3600" i="1" dirty="0">
                  <a:latin typeface="Times"/>
                  <a:cs typeface="Times"/>
                </a:rPr>
                <a:t>Best supported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DFEB9A-A3F7-3E89-ABE4-C4179449E42B}"/>
                </a:ext>
              </a:extLst>
            </p:cNvPr>
            <p:cNvSpPr txBox="1"/>
            <p:nvPr/>
          </p:nvSpPr>
          <p:spPr>
            <a:xfrm>
              <a:off x="6295869" y="3989739"/>
              <a:ext cx="2379780" cy="873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3000"/>
                </a:lnSpc>
              </a:pPr>
              <a:r>
                <a:rPr lang="en-US" sz="3600" i="1" dirty="0">
                  <a:latin typeface="Times"/>
                  <a:cs typeface="Times"/>
                </a:rPr>
                <a:t>Worst</a:t>
              </a:r>
            </a:p>
            <a:p>
              <a:pPr algn="r">
                <a:lnSpc>
                  <a:spcPts val="3000"/>
                </a:lnSpc>
              </a:pPr>
              <a:r>
                <a:rPr lang="en-US" sz="3600" i="1" dirty="0">
                  <a:latin typeface="Times"/>
                  <a:cs typeface="Times"/>
                </a:rPr>
                <a:t>supported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BCFEE1-FEAD-DDDD-983C-79AC228665A2}"/>
              </a:ext>
            </a:extLst>
          </p:cNvPr>
          <p:cNvGrpSpPr/>
          <p:nvPr/>
        </p:nvGrpSpPr>
        <p:grpSpPr>
          <a:xfrm>
            <a:off x="2605156" y="5128750"/>
            <a:ext cx="5635076" cy="1759395"/>
            <a:chOff x="2605156" y="4676583"/>
            <a:chExt cx="5635076" cy="1759395"/>
          </a:xfrm>
        </p:grpSpPr>
        <p:sp>
          <p:nvSpPr>
            <p:cNvPr id="10" name="Up Arrow 9">
              <a:extLst>
                <a:ext uri="{FF2B5EF4-FFF2-40B4-BE49-F238E27FC236}">
                  <a16:creationId xmlns:a16="http://schemas.microsoft.com/office/drawing/2014/main" id="{B231EE0F-88CC-12A0-D75C-FE48D0386C46}"/>
                </a:ext>
              </a:extLst>
            </p:cNvPr>
            <p:cNvSpPr/>
            <p:nvPr/>
          </p:nvSpPr>
          <p:spPr>
            <a:xfrm>
              <a:off x="2605156" y="5518519"/>
              <a:ext cx="689548" cy="779489"/>
            </a:xfrm>
            <a:prstGeom prst="up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D80A9B-ABFB-9AF4-808D-E686C492E134}"/>
                </a:ext>
              </a:extLst>
            </p:cNvPr>
            <p:cNvSpPr txBox="1"/>
            <p:nvPr/>
          </p:nvSpPr>
          <p:spPr>
            <a:xfrm>
              <a:off x="3294704" y="5420315"/>
              <a:ext cx="65434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chemeClr val="bg1">
                      <a:lumMod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?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6ED094C-C483-670A-CAE8-AD9F161DBBC7}"/>
                </a:ext>
              </a:extLst>
            </p:cNvPr>
            <p:cNvSpPr/>
            <p:nvPr/>
          </p:nvSpPr>
          <p:spPr>
            <a:xfrm>
              <a:off x="2605156" y="4676583"/>
              <a:ext cx="719528" cy="719528"/>
            </a:xfrm>
            <a:prstGeom prst="ellipse">
              <a:avLst/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4CF38E-2EDB-4B9A-1E89-162952E7085F}"/>
                </a:ext>
              </a:extLst>
            </p:cNvPr>
            <p:cNvSpPr txBox="1"/>
            <p:nvPr/>
          </p:nvSpPr>
          <p:spPr>
            <a:xfrm>
              <a:off x="3949049" y="5420315"/>
              <a:ext cx="4291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Strength of evidential support provided by </a:t>
              </a:r>
              <a:r>
                <a:rPr lang="en-US" sz="2400" i="1" dirty="0">
                  <a:latin typeface="Times"/>
                  <a:cs typeface="Times"/>
                </a:rPr>
                <a:t>inductive inference.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48886CF-AB11-099A-5EEB-03BBAD58C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01" y="204246"/>
            <a:ext cx="4103649" cy="41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8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A77C396F-D07F-88A0-AD77-A288AE17E781}"/>
              </a:ext>
            </a:extLst>
          </p:cNvPr>
          <p:cNvSpPr/>
          <p:nvPr/>
        </p:nvSpPr>
        <p:spPr>
          <a:xfrm>
            <a:off x="1561973" y="618967"/>
            <a:ext cx="5029200" cy="3902149"/>
          </a:xfrm>
          <a:custGeom>
            <a:avLst/>
            <a:gdLst>
              <a:gd name="csX0" fmla="*/ 988828 w 5029200"/>
              <a:gd name="csY0" fmla="*/ 0 h 3902149"/>
              <a:gd name="csX1" fmla="*/ 988828 w 5029200"/>
              <a:gd name="csY1" fmla="*/ 0 h 3902149"/>
              <a:gd name="csX2" fmla="*/ 1095154 w 5029200"/>
              <a:gd name="csY2" fmla="*/ 31898 h 3902149"/>
              <a:gd name="csX3" fmla="*/ 5029200 w 5029200"/>
              <a:gd name="csY3" fmla="*/ 297712 h 3902149"/>
              <a:gd name="csX4" fmla="*/ 4540103 w 5029200"/>
              <a:gd name="csY4" fmla="*/ 3902149 h 3902149"/>
              <a:gd name="csX5" fmla="*/ 0 w 5029200"/>
              <a:gd name="csY5" fmla="*/ 3370521 h 3902149"/>
              <a:gd name="csX6" fmla="*/ 988828 w 5029200"/>
              <a:gd name="csY6" fmla="*/ 0 h 39021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5029200" h="3902149">
                <a:moveTo>
                  <a:pt x="988828" y="0"/>
                </a:moveTo>
                <a:lnTo>
                  <a:pt x="988828" y="0"/>
                </a:lnTo>
                <a:lnTo>
                  <a:pt x="1095154" y="31898"/>
                </a:lnTo>
                <a:lnTo>
                  <a:pt x="5029200" y="297712"/>
                </a:lnTo>
                <a:lnTo>
                  <a:pt x="4540103" y="3902149"/>
                </a:lnTo>
                <a:lnTo>
                  <a:pt x="0" y="3370521"/>
                </a:lnTo>
                <a:lnTo>
                  <a:pt x="988828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B00D1D-1BE6-1EBF-8E9F-CBCDC9B09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469" y="2250583"/>
            <a:ext cx="3631324" cy="631604"/>
          </a:xfrm>
        </p:spPr>
        <p:txBody>
          <a:bodyPr>
            <a:noAutofit/>
          </a:bodyPr>
          <a:lstStyle/>
          <a:p>
            <a:r>
              <a:rPr lang="en-US" sz="4800" dirty="0"/>
              <a:t>Falsifiability is secured too cheaply.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9B998-6A3C-AB0A-AA88-CA24CE156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449EA-1054-0BE6-5C3B-538469DF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91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E1456-A346-148D-01F4-F5397D17C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764" y="521455"/>
            <a:ext cx="3755036" cy="1838975"/>
          </a:xfrm>
        </p:spPr>
        <p:txBody>
          <a:bodyPr>
            <a:noAutofit/>
          </a:bodyPr>
          <a:lstStyle/>
          <a:p>
            <a:r>
              <a:rPr lang="en-US" sz="4000" dirty="0"/>
              <a:t>Flat earth theories persist today.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04D95-F4DF-28C6-8AC3-47AA51EF5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86862-C368-92AD-38F2-8CF6EF88E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C8C55B-E7C3-24D4-C727-E19DDEBAF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21455"/>
            <a:ext cx="4311456" cy="60619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0C28CC-DE16-2E5D-040B-D84F9B894ECF}"/>
              </a:ext>
            </a:extLst>
          </p:cNvPr>
          <p:cNvSpPr txBox="1"/>
          <p:nvPr/>
        </p:nvSpPr>
        <p:spPr>
          <a:xfrm>
            <a:off x="5014725" y="5820626"/>
            <a:ext cx="164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19th century flat earth map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B8CF8E9-1BBD-9CC9-2B63-E2D36A8982A4}"/>
              </a:ext>
            </a:extLst>
          </p:cNvPr>
          <p:cNvGrpSpPr/>
          <p:nvPr/>
        </p:nvGrpSpPr>
        <p:grpSpPr>
          <a:xfrm>
            <a:off x="1161584" y="2101065"/>
            <a:ext cx="7122445" cy="2902688"/>
            <a:chOff x="1237784" y="2113612"/>
            <a:chExt cx="7122445" cy="2902688"/>
          </a:xfrm>
        </p:grpSpPr>
        <p:sp>
          <p:nvSpPr>
            <p:cNvPr id="5" name="Connector 4">
              <a:extLst>
                <a:ext uri="{FF2B5EF4-FFF2-40B4-BE49-F238E27FC236}">
                  <a16:creationId xmlns:a16="http://schemas.microsoft.com/office/drawing/2014/main" id="{96CC68CD-CCAC-F4C3-2BDE-3EED13FD5453}"/>
                </a:ext>
              </a:extLst>
            </p:cNvPr>
            <p:cNvSpPr/>
            <p:nvPr/>
          </p:nvSpPr>
          <p:spPr>
            <a:xfrm>
              <a:off x="1237784" y="2113612"/>
              <a:ext cx="2902688" cy="2902688"/>
            </a:xfrm>
            <a:prstGeom prst="flowChartConnector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6EEEED-1E93-7C14-1295-C8DE7EA0C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1066" y="4640765"/>
              <a:ext cx="539046" cy="375535"/>
            </a:xfrm>
            <a:prstGeom prst="rect">
              <a:avLst/>
            </a:prstGeom>
          </p:spPr>
        </p:pic>
        <p:sp>
          <p:nvSpPr>
            <p:cNvPr id="18" name="Connector 17">
              <a:extLst>
                <a:ext uri="{FF2B5EF4-FFF2-40B4-BE49-F238E27FC236}">
                  <a16:creationId xmlns:a16="http://schemas.microsoft.com/office/drawing/2014/main" id="{BE4B83FB-4681-0602-BC90-95AACDA12D83}"/>
                </a:ext>
              </a:extLst>
            </p:cNvPr>
            <p:cNvSpPr/>
            <p:nvPr/>
          </p:nvSpPr>
          <p:spPr>
            <a:xfrm>
              <a:off x="1885568" y="2894028"/>
              <a:ext cx="1432875" cy="1432875"/>
            </a:xfrm>
            <a:prstGeom prst="flowChartConnector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4D789EA-2304-1696-D55C-FF8AD54FD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9920" y="3962035"/>
              <a:ext cx="539046" cy="37553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253CC9-CB0A-AB53-7570-79045B20FC41}"/>
                </a:ext>
              </a:extLst>
            </p:cNvPr>
            <p:cNvSpPr txBox="1"/>
            <p:nvPr/>
          </p:nvSpPr>
          <p:spPr>
            <a:xfrm>
              <a:off x="5014725" y="2761706"/>
              <a:ext cx="334550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Falsifiable by measurements</a:t>
              </a:r>
              <a:r>
                <a:rPr lang="en-US" sz="2400" dirty="0">
                  <a:latin typeface="Times"/>
                  <a:cs typeface="Times"/>
                </a:rPr>
                <a:t> of distances in circumnavigation at Antarctic and equator.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296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89B89-221E-05B4-2C37-BF2D36004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0449-16DB-ADD4-E9C8-A113CC608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763" y="433136"/>
            <a:ext cx="4173623" cy="1838975"/>
          </a:xfrm>
        </p:spPr>
        <p:txBody>
          <a:bodyPr>
            <a:noAutofit/>
          </a:bodyPr>
          <a:lstStyle/>
          <a:p>
            <a:r>
              <a:rPr lang="en-US" dirty="0"/>
              <a:t>Dowsers detect underground </a:t>
            </a:r>
            <a:r>
              <a:rPr lang="en-US" sz="3200" dirty="0"/>
              <a:t>minerals and water by the deflection of twigs.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A6561-9EAB-19E6-D1B3-FE75DE889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2F9EC-AD4C-478E-C9D1-43C76E2CA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3D83B0-D6FF-8C96-5058-0116E917F4BD}"/>
              </a:ext>
            </a:extLst>
          </p:cNvPr>
          <p:cNvSpPr txBox="1"/>
          <p:nvPr/>
        </p:nvSpPr>
        <p:spPr>
          <a:xfrm>
            <a:off x="4931763" y="2505670"/>
            <a:ext cx="2956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Works by parapsychological forces between the dowser and underground water.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9BAE3B-5AEB-6037-D795-1B5B227E5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76" y="433136"/>
            <a:ext cx="4173623" cy="40025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44E53-C3B3-6B0B-FBC4-40B2226A54E7}"/>
              </a:ext>
            </a:extLst>
          </p:cNvPr>
          <p:cNvSpPr txBox="1"/>
          <p:nvPr/>
        </p:nvSpPr>
        <p:spPr>
          <a:xfrm>
            <a:off x="4931763" y="3662559"/>
            <a:ext cx="3528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Falsifiable by blind testing of dowsers.</a:t>
            </a:r>
          </a:p>
        </p:txBody>
      </p:sp>
    </p:spTree>
    <p:extLst>
      <p:ext uri="{BB962C8B-B14F-4D97-AF65-F5344CB8AC3E}">
        <p14:creationId xmlns:p14="http://schemas.microsoft.com/office/powerpoint/2010/main" val="210048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54CA9-3E9C-3B04-62B3-D594B1C73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55351-07F8-CF96-7BA6-B0606B986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714" y="274637"/>
            <a:ext cx="4423563" cy="1838975"/>
          </a:xfrm>
        </p:spPr>
        <p:txBody>
          <a:bodyPr>
            <a:noAutofit/>
          </a:bodyPr>
          <a:lstStyle/>
          <a:p>
            <a:r>
              <a:rPr lang="en-US" dirty="0"/>
              <a:t>Scientific creationists</a:t>
            </a:r>
            <a:r>
              <a:rPr lang="en-US" sz="3200" dirty="0"/>
              <a:t> propose an alternative to evolutionary theory.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A7DDD-1DDB-EFD3-9BD0-E6EE7C026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ACAFD-5239-B9C3-BE18-98EF9BF2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51EC80-F86E-E31F-2515-AC03DB2B8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7" y="274637"/>
            <a:ext cx="3755035" cy="61620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B7EE09-C7D2-1BB2-93A3-377194CC29BD}"/>
              </a:ext>
            </a:extLst>
          </p:cNvPr>
          <p:cNvSpPr txBox="1"/>
          <p:nvPr/>
        </p:nvSpPr>
        <p:spPr>
          <a:xfrm>
            <a:off x="4408714" y="2299750"/>
            <a:ext cx="40777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They assert falsifiability via:</a:t>
            </a:r>
          </a:p>
          <a:p>
            <a:endParaRPr lang="en-US" sz="2400" dirty="0">
              <a:latin typeface="Times"/>
              <a:cs typeface="Times"/>
            </a:endParaRPr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“Describe a realistic, continuously functional Darwinian pathway from [a] simple ancestor to [the] present [irreducibly complex, rotating] motor [of bacterial flagella].”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98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B50F2-A30B-A977-CA44-CD46FC3E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172"/>
            <a:ext cx="4322190" cy="631604"/>
          </a:xfrm>
        </p:spPr>
        <p:txBody>
          <a:bodyPr>
            <a:normAutofit fontScale="90000"/>
          </a:bodyPr>
          <a:lstStyle/>
          <a:p>
            <a:r>
              <a:rPr lang="en-US" dirty="0"/>
              <a:t>Shift of Burden of Proof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DF5DD-3186-7505-BB96-E8EA26E1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5316-A68C-B840-B665-B8253146B670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B8138-AE67-25A8-1D79-D67392246577}"/>
              </a:ext>
            </a:extLst>
          </p:cNvPr>
          <p:cNvSpPr txBox="1"/>
          <p:nvPr/>
        </p:nvSpPr>
        <p:spPr>
          <a:xfrm>
            <a:off x="3961733" y="1065166"/>
            <a:ext cx="30332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"/>
                <a:cs typeface="Times"/>
              </a:rPr>
              <a:t>Falsifiability:</a:t>
            </a:r>
          </a:p>
          <a:p>
            <a:r>
              <a:rPr lang="en-US" sz="3200" dirty="0">
                <a:latin typeface="Times"/>
                <a:cs typeface="Times"/>
              </a:rPr>
              <a:t>Prove me wrong!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2F75A4-0456-5A48-3CD9-6695A1427A7D}"/>
              </a:ext>
            </a:extLst>
          </p:cNvPr>
          <p:cNvGrpSpPr/>
          <p:nvPr/>
        </p:nvGrpSpPr>
        <p:grpSpPr>
          <a:xfrm>
            <a:off x="3961733" y="3490425"/>
            <a:ext cx="5064865" cy="1889327"/>
            <a:chOff x="3961733" y="3490425"/>
            <a:chExt cx="5064865" cy="188932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81A5FD0-2F65-55FE-5ADA-4040D3DD6E4A}"/>
                </a:ext>
              </a:extLst>
            </p:cNvPr>
            <p:cNvGrpSpPr/>
            <p:nvPr/>
          </p:nvGrpSpPr>
          <p:grpSpPr>
            <a:xfrm>
              <a:off x="4414303" y="3490425"/>
              <a:ext cx="4612295" cy="1796496"/>
              <a:chOff x="4414303" y="3490425"/>
              <a:chExt cx="4612295" cy="1796496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FA342C-FC80-2C34-85F8-DEBBF30A3AE0}"/>
                  </a:ext>
                </a:extLst>
              </p:cNvPr>
              <p:cNvSpPr txBox="1"/>
              <p:nvPr/>
            </p:nvSpPr>
            <p:spPr>
              <a:xfrm>
                <a:off x="7447175" y="3858789"/>
                <a:ext cx="157942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"/>
                    <a:cs typeface="Times"/>
                  </a:rPr>
                  <a:t>Right question</a:t>
                </a:r>
              </a:p>
            </p:txBody>
          </p:sp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52399200-F307-40CC-0296-3403D1C5AC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4414303" y="3490425"/>
                <a:ext cx="2026124" cy="1796496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7FD129-694E-5F24-1B3F-9C2457B2FEB9}"/>
                </a:ext>
              </a:extLst>
            </p:cNvPr>
            <p:cNvSpPr txBox="1"/>
            <p:nvPr/>
          </p:nvSpPr>
          <p:spPr>
            <a:xfrm>
              <a:off x="3961733" y="3810092"/>
              <a:ext cx="34854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>
                  <a:latin typeface="Times"/>
                  <a:cs typeface="Times"/>
                </a:rPr>
                <a:t>Inductive inference:</a:t>
              </a:r>
            </a:p>
            <a:p>
              <a:r>
                <a:rPr lang="en-US" sz="3200" dirty="0">
                  <a:latin typeface="Times"/>
                  <a:cs typeface="Times"/>
                </a:rPr>
                <a:t>What is the evidence for?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F1DE027-BE2C-187C-D657-CE6A9312B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5" y="1065166"/>
            <a:ext cx="3627592" cy="415722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F229B0B-1635-5FBF-65C8-BA2B8ACFD26D}"/>
              </a:ext>
            </a:extLst>
          </p:cNvPr>
          <p:cNvGrpSpPr/>
          <p:nvPr/>
        </p:nvGrpSpPr>
        <p:grpSpPr>
          <a:xfrm>
            <a:off x="3903518" y="727359"/>
            <a:ext cx="5240482" cy="2248879"/>
            <a:chOff x="3903518" y="727359"/>
            <a:chExt cx="5240482" cy="22488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3A5069-CE3E-B98A-1319-7EC600EA0400}"/>
                </a:ext>
              </a:extLst>
            </p:cNvPr>
            <p:cNvSpPr txBox="1"/>
            <p:nvPr/>
          </p:nvSpPr>
          <p:spPr>
            <a:xfrm>
              <a:off x="7133618" y="1070956"/>
              <a:ext cx="20103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"/>
                  <a:cs typeface="Times"/>
                </a:rPr>
                <a:t>Wrong question</a:t>
              </a: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2DBD1A08-3BFD-BDA6-8108-27FF3790DDF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03518" y="727359"/>
              <a:ext cx="2248879" cy="2248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056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8DC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4949</TotalTime>
  <Words>826</Words>
  <Application>Microsoft Macintosh PowerPoint</Application>
  <PresentationFormat>On-screen Show (4:3)</PresentationFormat>
  <Paragraphs>186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Black</vt:lpstr>
      <vt:lpstr>Calibri</vt:lpstr>
      <vt:lpstr>Stencil</vt:lpstr>
      <vt:lpstr>Times</vt:lpstr>
      <vt:lpstr>Times New Roman</vt:lpstr>
      <vt:lpstr>Verdana</vt:lpstr>
      <vt:lpstr>Office Theme</vt:lpstr>
      <vt:lpstr>Why Falsifiability does not Demarcate Science from Pseudoscience  John D. Norton Department of History and Philosophy of Science University of Pittsburgh</vt:lpstr>
      <vt:lpstr>Good decision making in society should be guided by good science.</vt:lpstr>
      <vt:lpstr>Falsifiability demarcates science from non-science.</vt:lpstr>
      <vt:lpstr>What distinguishes better science from worse science is the strength of support by the evidence.</vt:lpstr>
      <vt:lpstr>Falsifiability is secured too cheaply.</vt:lpstr>
      <vt:lpstr>Flat earth theories persist today.</vt:lpstr>
      <vt:lpstr>Dowsers detect underground minerals and water by the deflection of twigs.</vt:lpstr>
      <vt:lpstr>Scientific creationists propose an alternative to evolutionary theory.</vt:lpstr>
      <vt:lpstr>Shift of Burden of Proof</vt:lpstr>
      <vt:lpstr>Falsifiability distorts what counts as good science</vt:lpstr>
      <vt:lpstr>Unfalsifiable science</vt:lpstr>
      <vt:lpstr>Falsification of predictions has a smaller role in historical sciences (evolution, geology, archaeology).  </vt:lpstr>
      <vt:lpstr>Diagnostic utility of falsifiability</vt:lpstr>
      <vt:lpstr>Unfalsifiable?</vt:lpstr>
      <vt:lpstr>Unfalsifiable?</vt:lpstr>
      <vt:lpstr>Unfalsifiable?</vt:lpstr>
      <vt:lpstr>Historical origin of Popper’s obsession with falsifiability</vt:lpstr>
      <vt:lpstr> </vt:lpstr>
      <vt:lpstr>Karl Popper</vt:lpstr>
      <vt:lpstr> </vt:lpstr>
      <vt:lpstr>Technical critiques by Popper’s contemporary philosophers</vt:lpstr>
      <vt:lpstr> Hans Reichenbach</vt:lpstr>
      <vt:lpstr>Wesley Salmon</vt:lpstr>
      <vt:lpstr>Carl Hempel</vt:lpstr>
      <vt:lpstr>Negation</vt:lpstr>
      <vt:lpstr>Implication </vt:lpstr>
      <vt:lpstr>In sum…</vt:lpstr>
      <vt:lpstr>What distinguishes better science from worse science is the strength of support by the evidence.</vt:lpstr>
      <vt:lpstr>Read</vt:lpstr>
      <vt:lpstr>PowerPoint Presentation</vt:lpstr>
      <vt:lpstr> </vt:lpstr>
      <vt:lpstr> </vt:lpstr>
      <vt:lpstr> 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Infinite Lottery Machine  John D. Norton Department of History and Philosophy of Science University of Pittsburgh</dc:title>
  <dc:creator>John D. Norton</dc:creator>
  <cp:lastModifiedBy>Norton, John D</cp:lastModifiedBy>
  <cp:revision>237</cp:revision>
  <dcterms:created xsi:type="dcterms:W3CDTF">2018-05-31T19:46:32Z</dcterms:created>
  <dcterms:modified xsi:type="dcterms:W3CDTF">2026-05-26T14:40:28Z</dcterms:modified>
</cp:coreProperties>
</file>