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1"/>
  </p:notesMasterIdLst>
  <p:handoutMasterIdLst>
    <p:handoutMasterId r:id="rId72"/>
  </p:handoutMasterIdLst>
  <p:sldIdLst>
    <p:sldId id="323" r:id="rId2"/>
    <p:sldId id="388" r:id="rId3"/>
    <p:sldId id="389" r:id="rId4"/>
    <p:sldId id="390" r:id="rId5"/>
    <p:sldId id="391" r:id="rId6"/>
    <p:sldId id="392" r:id="rId7"/>
    <p:sldId id="258" r:id="rId8"/>
    <p:sldId id="259" r:id="rId9"/>
    <p:sldId id="329" r:id="rId10"/>
    <p:sldId id="330" r:id="rId11"/>
    <p:sldId id="331" r:id="rId12"/>
    <p:sldId id="332" r:id="rId13"/>
    <p:sldId id="348" r:id="rId14"/>
    <p:sldId id="365" r:id="rId15"/>
    <p:sldId id="333" r:id="rId16"/>
    <p:sldId id="334" r:id="rId17"/>
    <p:sldId id="335" r:id="rId18"/>
    <p:sldId id="387" r:id="rId19"/>
    <p:sldId id="350" r:id="rId20"/>
    <p:sldId id="336" r:id="rId21"/>
    <p:sldId id="394" r:id="rId22"/>
    <p:sldId id="356" r:id="rId23"/>
    <p:sldId id="357" r:id="rId24"/>
    <p:sldId id="359" r:id="rId25"/>
    <p:sldId id="360" r:id="rId26"/>
    <p:sldId id="361" r:id="rId27"/>
    <p:sldId id="362" r:id="rId28"/>
    <p:sldId id="338" r:id="rId29"/>
    <p:sldId id="364" r:id="rId30"/>
    <p:sldId id="366" r:id="rId31"/>
    <p:sldId id="368" r:id="rId32"/>
    <p:sldId id="369" r:id="rId33"/>
    <p:sldId id="370" r:id="rId34"/>
    <p:sldId id="340" r:id="rId35"/>
    <p:sldId id="371" r:id="rId36"/>
    <p:sldId id="372" r:id="rId37"/>
    <p:sldId id="374" r:id="rId38"/>
    <p:sldId id="373" r:id="rId39"/>
    <p:sldId id="375" r:id="rId40"/>
    <p:sldId id="376" r:id="rId41"/>
    <p:sldId id="395" r:id="rId42"/>
    <p:sldId id="396" r:id="rId43"/>
    <p:sldId id="397" r:id="rId44"/>
    <p:sldId id="398" r:id="rId45"/>
    <p:sldId id="399" r:id="rId46"/>
    <p:sldId id="400" r:id="rId47"/>
    <p:sldId id="404" r:id="rId48"/>
    <p:sldId id="302" r:id="rId49"/>
    <p:sldId id="402" r:id="rId50"/>
    <p:sldId id="405" r:id="rId51"/>
    <p:sldId id="401" r:id="rId52"/>
    <p:sldId id="403" r:id="rId53"/>
    <p:sldId id="349" r:id="rId54"/>
    <p:sldId id="352" r:id="rId55"/>
    <p:sldId id="353" r:id="rId56"/>
    <p:sldId id="354" r:id="rId57"/>
    <p:sldId id="358" r:id="rId58"/>
    <p:sldId id="363" r:id="rId59"/>
    <p:sldId id="355" r:id="rId60"/>
    <p:sldId id="339" r:id="rId61"/>
    <p:sldId id="367" r:id="rId62"/>
    <p:sldId id="386" r:id="rId63"/>
    <p:sldId id="342" r:id="rId64"/>
    <p:sldId id="377" r:id="rId65"/>
    <p:sldId id="378" r:id="rId66"/>
    <p:sldId id="380" r:id="rId67"/>
    <p:sldId id="381" r:id="rId68"/>
    <p:sldId id="382" r:id="rId69"/>
    <p:sldId id="383" r:id="rId7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71">
          <p15:clr>
            <a:srgbClr val="A4A3A4"/>
          </p15:clr>
        </p15:guide>
        <p15:guide id="2" orient="horz" pos="2974">
          <p15:clr>
            <a:srgbClr val="A4A3A4"/>
          </p15:clr>
        </p15:guide>
        <p15:guide id="3" orient="horz" pos="3459">
          <p15:clr>
            <a:srgbClr val="A4A3A4"/>
          </p15:clr>
        </p15:guide>
        <p15:guide id="4" pos="296">
          <p15:clr>
            <a:srgbClr val="A4A3A4"/>
          </p15:clr>
        </p15:guide>
        <p15:guide id="5" pos="5482">
          <p15:clr>
            <a:srgbClr val="A4A3A4"/>
          </p15:clr>
        </p15:guide>
        <p15:guide id="6" pos="44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17" d="100"/>
          <a:sy n="117" d="100"/>
        </p:scale>
        <p:origin x="720" y="168"/>
      </p:cViewPr>
      <p:guideLst>
        <p:guide orient="horz" pos="1171"/>
        <p:guide orient="horz" pos="2974"/>
        <p:guide orient="horz" pos="3459"/>
        <p:guide pos="296"/>
        <p:guide pos="5482"/>
        <p:guide pos="442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22" d="100"/>
          <a:sy n="122"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77A45A-B934-BAA0-91DF-25B938CD78A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C505AE7-61D8-CE8E-F16B-040CFCC2632D}"/>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8E81E81-64DC-E343-B373-265A1DEBA3E5}" type="datetime1">
              <a:rPr lang="en-US" altLang="en-US"/>
              <a:pPr>
                <a:defRPr/>
              </a:pPr>
              <a:t>5/12/26</a:t>
            </a:fld>
            <a:endParaRPr lang="en-US" altLang="en-US"/>
          </a:p>
        </p:txBody>
      </p:sp>
      <p:sp>
        <p:nvSpPr>
          <p:cNvPr id="4" name="Footer Placeholder 3">
            <a:extLst>
              <a:ext uri="{FF2B5EF4-FFF2-40B4-BE49-F238E27FC236}">
                <a16:creationId xmlns:a16="http://schemas.microsoft.com/office/drawing/2014/main" id="{56D4CBAA-9D57-EC6A-E19C-2553AF17165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15238421-48DE-9424-69D9-EAF4FD6C79AC}"/>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65AB9B6-91AC-9A4C-B44C-3C7301DC4F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0603EDA-B353-67F5-66CF-FEC55A33C7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A606B73-33B1-BD09-ACEE-15475ED228A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1012DCD-34B0-4D45-82D4-496CB0FC12C5}" type="datetime1">
              <a:rPr lang="en-US" altLang="en-US"/>
              <a:pPr>
                <a:defRPr/>
              </a:pPr>
              <a:t>5/12/26</a:t>
            </a:fld>
            <a:endParaRPr lang="en-US" altLang="en-US"/>
          </a:p>
        </p:txBody>
      </p:sp>
      <p:sp>
        <p:nvSpPr>
          <p:cNvPr id="4" name="Slide Image Placeholder 3">
            <a:extLst>
              <a:ext uri="{FF2B5EF4-FFF2-40B4-BE49-F238E27FC236}">
                <a16:creationId xmlns:a16="http://schemas.microsoft.com/office/drawing/2014/main" id="{695FEF2F-89C1-F38C-16E1-955A9AF683D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18DF5E9-0521-6CF4-0D03-BEEE0677698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AC9C994-6154-910B-A4DE-E79BC656C38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157FD3A-4397-CCCC-7E91-495E2D25594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52834D9-4345-BC46-AA46-063403E8A4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A4DCE287-F151-6263-A2CA-3AAFCFD4BB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6ECF34-9641-4474-C90D-F3DD5A8508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D0882F2E-4E7C-1438-E212-21764CFB3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4D87B28-07CB-B743-ABBB-49D928AF19CF}" type="slidenum">
              <a:rPr lang="en-US" altLang="en-US"/>
              <a:pPr>
                <a:spcBef>
                  <a:spcPct val="0"/>
                </a:spcBef>
              </a:pPr>
              <a:t>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42C3D9F5-0B12-9CF1-84CC-2B7C9FB7E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a:extLst>
              <a:ext uri="{FF2B5EF4-FFF2-40B4-BE49-F238E27FC236}">
                <a16:creationId xmlns:a16="http://schemas.microsoft.com/office/drawing/2014/main" id="{C32AEA1E-BAF1-0D63-61F6-E911442D91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35859057-09D2-241B-26CC-27E2C73E60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A1B6AC-32B3-8B4D-8E3D-F1AA2A9B5F5A}" type="slidenum">
              <a:rPr lang="en-US" altLang="en-US"/>
              <a:pPr>
                <a:spcBef>
                  <a:spcPct val="0"/>
                </a:spcBef>
              </a:pPr>
              <a:t>49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D2253D7-42D9-4F58-7610-1E284461A32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B550A22C-C0F4-474C-A377-23534F020AF4}" type="datetime1">
              <a:rPr lang="en-US" altLang="en-US"/>
              <a:pPr>
                <a:defRPr/>
              </a:pPr>
              <a:t>5/12/26</a:t>
            </a:fld>
            <a:endParaRPr lang="en-US" altLang="en-US"/>
          </a:p>
        </p:txBody>
      </p:sp>
      <p:sp>
        <p:nvSpPr>
          <p:cNvPr id="5" name="Footer Placeholder 4">
            <a:extLst>
              <a:ext uri="{FF2B5EF4-FFF2-40B4-BE49-F238E27FC236}">
                <a16:creationId xmlns:a16="http://schemas.microsoft.com/office/drawing/2014/main" id="{051CF5DF-7D43-6AAB-2465-75D3DD92527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C24D486-EE15-D534-1AA2-2C40E7481BB0}"/>
              </a:ext>
            </a:extLst>
          </p:cNvPr>
          <p:cNvSpPr>
            <a:spLocks noGrp="1"/>
          </p:cNvSpPr>
          <p:nvPr>
            <p:ph type="sldNum" sz="quarter" idx="12"/>
          </p:nvPr>
        </p:nvSpPr>
        <p:spPr/>
        <p:txBody>
          <a:bodyPr/>
          <a:lstStyle>
            <a:lvl1pPr>
              <a:defRPr smtClean="0"/>
            </a:lvl1pPr>
          </a:lstStyle>
          <a:p>
            <a:pPr>
              <a:defRPr/>
            </a:pPr>
            <a:fld id="{75029A5C-1B89-CC43-B9A0-D42FC8290608}" type="slidenum">
              <a:rPr lang="en-US" altLang="en-US"/>
              <a:pPr>
                <a:defRPr/>
              </a:pPr>
              <a:t>‹#›</a:t>
            </a:fld>
            <a:endParaRPr lang="en-US" altLang="en-US"/>
          </a:p>
        </p:txBody>
      </p:sp>
    </p:spTree>
    <p:extLst>
      <p:ext uri="{BB962C8B-B14F-4D97-AF65-F5344CB8AC3E}">
        <p14:creationId xmlns:p14="http://schemas.microsoft.com/office/powerpoint/2010/main" val="153976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6982E4-37EA-317F-17F2-E97CE53FD32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3425C8F1-1C11-4646-BE7A-08DBAF7E857A}" type="datetime1">
              <a:rPr lang="en-US" altLang="en-US"/>
              <a:pPr>
                <a:defRPr/>
              </a:pPr>
              <a:t>5/12/26</a:t>
            </a:fld>
            <a:endParaRPr lang="en-US" altLang="en-US"/>
          </a:p>
        </p:txBody>
      </p:sp>
      <p:sp>
        <p:nvSpPr>
          <p:cNvPr id="5" name="Footer Placeholder 4">
            <a:extLst>
              <a:ext uri="{FF2B5EF4-FFF2-40B4-BE49-F238E27FC236}">
                <a16:creationId xmlns:a16="http://schemas.microsoft.com/office/drawing/2014/main" id="{8691FB0A-D828-3E3E-CC51-3A204DE175A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AEEA2AE-FD80-1AF0-7920-DE22AB3BF1AF}"/>
              </a:ext>
            </a:extLst>
          </p:cNvPr>
          <p:cNvSpPr>
            <a:spLocks noGrp="1"/>
          </p:cNvSpPr>
          <p:nvPr>
            <p:ph type="sldNum" sz="quarter" idx="12"/>
          </p:nvPr>
        </p:nvSpPr>
        <p:spPr/>
        <p:txBody>
          <a:bodyPr/>
          <a:lstStyle>
            <a:lvl1pPr>
              <a:defRPr smtClean="0"/>
            </a:lvl1pPr>
          </a:lstStyle>
          <a:p>
            <a:pPr>
              <a:defRPr/>
            </a:pPr>
            <a:fld id="{8C6D21C4-15ED-E345-A1D1-462B3DB4620D}" type="slidenum">
              <a:rPr lang="en-US" altLang="en-US"/>
              <a:pPr>
                <a:defRPr/>
              </a:pPr>
              <a:t>‹#›</a:t>
            </a:fld>
            <a:endParaRPr lang="en-US" altLang="en-US"/>
          </a:p>
        </p:txBody>
      </p:sp>
    </p:spTree>
    <p:extLst>
      <p:ext uri="{BB962C8B-B14F-4D97-AF65-F5344CB8AC3E}">
        <p14:creationId xmlns:p14="http://schemas.microsoft.com/office/powerpoint/2010/main" val="411418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A6F2D-339E-ACA7-99CE-C637B71D305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0873FDF-E867-584C-89F5-428EBC67CA69}" type="datetime1">
              <a:rPr lang="en-US" altLang="en-US"/>
              <a:pPr>
                <a:defRPr/>
              </a:pPr>
              <a:t>5/12/26</a:t>
            </a:fld>
            <a:endParaRPr lang="en-US" altLang="en-US"/>
          </a:p>
        </p:txBody>
      </p:sp>
      <p:sp>
        <p:nvSpPr>
          <p:cNvPr id="5" name="Footer Placeholder 4">
            <a:extLst>
              <a:ext uri="{FF2B5EF4-FFF2-40B4-BE49-F238E27FC236}">
                <a16:creationId xmlns:a16="http://schemas.microsoft.com/office/drawing/2014/main" id="{349C21C0-E73E-17E5-FA9A-ED262A08620A}"/>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C1B135D-3AD1-840F-CEFE-9A5152E80CB9}"/>
              </a:ext>
            </a:extLst>
          </p:cNvPr>
          <p:cNvSpPr>
            <a:spLocks noGrp="1"/>
          </p:cNvSpPr>
          <p:nvPr>
            <p:ph type="sldNum" sz="quarter" idx="12"/>
          </p:nvPr>
        </p:nvSpPr>
        <p:spPr/>
        <p:txBody>
          <a:bodyPr/>
          <a:lstStyle>
            <a:lvl1pPr>
              <a:defRPr smtClean="0"/>
            </a:lvl1pPr>
          </a:lstStyle>
          <a:p>
            <a:pPr>
              <a:defRPr/>
            </a:pPr>
            <a:fld id="{A36F60D6-20B4-0D41-8775-CDB60258BF7F}" type="slidenum">
              <a:rPr lang="en-US" altLang="en-US"/>
              <a:pPr>
                <a:defRPr/>
              </a:pPr>
              <a:t>‹#›</a:t>
            </a:fld>
            <a:endParaRPr lang="en-US" altLang="en-US"/>
          </a:p>
        </p:txBody>
      </p:sp>
    </p:spTree>
    <p:extLst>
      <p:ext uri="{BB962C8B-B14F-4D97-AF65-F5344CB8AC3E}">
        <p14:creationId xmlns:p14="http://schemas.microsoft.com/office/powerpoint/2010/main" val="417466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E403B-643F-2287-EBD0-67757520F39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BD85DB7A-DA28-9444-B51C-2318291B6FDF}" type="datetime1">
              <a:rPr lang="en-US" altLang="en-US"/>
              <a:pPr>
                <a:defRPr/>
              </a:pPr>
              <a:t>5/12/26</a:t>
            </a:fld>
            <a:endParaRPr lang="en-US" altLang="en-US"/>
          </a:p>
        </p:txBody>
      </p:sp>
      <p:sp>
        <p:nvSpPr>
          <p:cNvPr id="5" name="Footer Placeholder 4">
            <a:extLst>
              <a:ext uri="{FF2B5EF4-FFF2-40B4-BE49-F238E27FC236}">
                <a16:creationId xmlns:a16="http://schemas.microsoft.com/office/drawing/2014/main" id="{D1ED4CFB-D4C6-4F05-86CF-AF83AC16F2D9}"/>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84BC16E9-386A-35A9-9F48-81193FF17192}"/>
              </a:ext>
            </a:extLst>
          </p:cNvPr>
          <p:cNvSpPr>
            <a:spLocks noGrp="1"/>
          </p:cNvSpPr>
          <p:nvPr>
            <p:ph type="sldNum" sz="quarter" idx="12"/>
          </p:nvPr>
        </p:nvSpPr>
        <p:spPr/>
        <p:txBody>
          <a:bodyPr/>
          <a:lstStyle>
            <a:lvl1pPr>
              <a:defRPr smtClean="0"/>
            </a:lvl1pPr>
          </a:lstStyle>
          <a:p>
            <a:pPr>
              <a:defRPr/>
            </a:pPr>
            <a:fld id="{D2BA7101-AAFE-8D43-9572-1467B2B827B0}" type="slidenum">
              <a:rPr lang="en-US" altLang="en-US"/>
              <a:pPr>
                <a:defRPr/>
              </a:pPr>
              <a:t>‹#›</a:t>
            </a:fld>
            <a:endParaRPr lang="en-US" altLang="en-US"/>
          </a:p>
        </p:txBody>
      </p:sp>
    </p:spTree>
    <p:extLst>
      <p:ext uri="{BB962C8B-B14F-4D97-AF65-F5344CB8AC3E}">
        <p14:creationId xmlns:p14="http://schemas.microsoft.com/office/powerpoint/2010/main" val="426226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8B7DA-71C8-54A5-43AE-2E0572E727E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7EA2217-41FE-3D4D-92B5-DB74EB5128B9}" type="datetime1">
              <a:rPr lang="en-US" altLang="en-US"/>
              <a:pPr>
                <a:defRPr/>
              </a:pPr>
              <a:t>5/12/26</a:t>
            </a:fld>
            <a:endParaRPr lang="en-US" altLang="en-US"/>
          </a:p>
        </p:txBody>
      </p:sp>
      <p:sp>
        <p:nvSpPr>
          <p:cNvPr id="5" name="Footer Placeholder 4">
            <a:extLst>
              <a:ext uri="{FF2B5EF4-FFF2-40B4-BE49-F238E27FC236}">
                <a16:creationId xmlns:a16="http://schemas.microsoft.com/office/drawing/2014/main" id="{5EAEA3EB-BA14-C4D3-9C1D-AE2D102BD54E}"/>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35DC12B-D677-6CEC-C77E-0300D60A81AD}"/>
              </a:ext>
            </a:extLst>
          </p:cNvPr>
          <p:cNvSpPr>
            <a:spLocks noGrp="1"/>
          </p:cNvSpPr>
          <p:nvPr>
            <p:ph type="sldNum" sz="quarter" idx="12"/>
          </p:nvPr>
        </p:nvSpPr>
        <p:spPr/>
        <p:txBody>
          <a:bodyPr/>
          <a:lstStyle>
            <a:lvl1pPr>
              <a:defRPr smtClean="0"/>
            </a:lvl1pPr>
          </a:lstStyle>
          <a:p>
            <a:pPr>
              <a:defRPr/>
            </a:pPr>
            <a:fld id="{BCEF11E2-B248-C04A-91C4-3082ED9F220F}" type="slidenum">
              <a:rPr lang="en-US" altLang="en-US"/>
              <a:pPr>
                <a:defRPr/>
              </a:pPr>
              <a:t>‹#›</a:t>
            </a:fld>
            <a:endParaRPr lang="en-US" altLang="en-US"/>
          </a:p>
        </p:txBody>
      </p:sp>
    </p:spTree>
    <p:extLst>
      <p:ext uri="{BB962C8B-B14F-4D97-AF65-F5344CB8AC3E}">
        <p14:creationId xmlns:p14="http://schemas.microsoft.com/office/powerpoint/2010/main" val="65689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5F591C-645D-9BDB-5E4F-391924E5085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E4734DD3-487D-BB49-A9D5-A6300C1CF85D}" type="datetime1">
              <a:rPr lang="en-US" altLang="en-US"/>
              <a:pPr>
                <a:defRPr/>
              </a:pPr>
              <a:t>5/12/26</a:t>
            </a:fld>
            <a:endParaRPr lang="en-US" altLang="en-US"/>
          </a:p>
        </p:txBody>
      </p:sp>
      <p:sp>
        <p:nvSpPr>
          <p:cNvPr id="6" name="Footer Placeholder 5">
            <a:extLst>
              <a:ext uri="{FF2B5EF4-FFF2-40B4-BE49-F238E27FC236}">
                <a16:creationId xmlns:a16="http://schemas.microsoft.com/office/drawing/2014/main" id="{2F7AA1CA-FA96-2976-55CD-059385311E00}"/>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F9EDABD-7F77-814F-DE1F-A704DB6C205C}"/>
              </a:ext>
            </a:extLst>
          </p:cNvPr>
          <p:cNvSpPr>
            <a:spLocks noGrp="1"/>
          </p:cNvSpPr>
          <p:nvPr>
            <p:ph type="sldNum" sz="quarter" idx="12"/>
          </p:nvPr>
        </p:nvSpPr>
        <p:spPr/>
        <p:txBody>
          <a:bodyPr/>
          <a:lstStyle>
            <a:lvl1pPr>
              <a:defRPr smtClean="0"/>
            </a:lvl1pPr>
          </a:lstStyle>
          <a:p>
            <a:pPr>
              <a:defRPr/>
            </a:pPr>
            <a:fld id="{6EEC5EC4-54F8-8E4A-A0EC-4E8F4A00AF4F}" type="slidenum">
              <a:rPr lang="en-US" altLang="en-US"/>
              <a:pPr>
                <a:defRPr/>
              </a:pPr>
              <a:t>‹#›</a:t>
            </a:fld>
            <a:endParaRPr lang="en-US" altLang="en-US"/>
          </a:p>
        </p:txBody>
      </p:sp>
    </p:spTree>
    <p:extLst>
      <p:ext uri="{BB962C8B-B14F-4D97-AF65-F5344CB8AC3E}">
        <p14:creationId xmlns:p14="http://schemas.microsoft.com/office/powerpoint/2010/main" val="217236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9A0B2-4E6B-56F6-6DCF-7E77476B042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6FE5FF70-2886-2544-B3A6-96812A29AAE0}" type="datetime1">
              <a:rPr lang="en-US" altLang="en-US"/>
              <a:pPr>
                <a:defRPr/>
              </a:pPr>
              <a:t>5/12/26</a:t>
            </a:fld>
            <a:endParaRPr lang="en-US" altLang="en-US"/>
          </a:p>
        </p:txBody>
      </p:sp>
      <p:sp>
        <p:nvSpPr>
          <p:cNvPr id="8" name="Footer Placeholder 7">
            <a:extLst>
              <a:ext uri="{FF2B5EF4-FFF2-40B4-BE49-F238E27FC236}">
                <a16:creationId xmlns:a16="http://schemas.microsoft.com/office/drawing/2014/main" id="{F1040BE4-E7BE-075C-7A1F-B94DE04BE166}"/>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B7E32FC0-2FFF-7ABF-D329-925586BDED26}"/>
              </a:ext>
            </a:extLst>
          </p:cNvPr>
          <p:cNvSpPr>
            <a:spLocks noGrp="1"/>
          </p:cNvSpPr>
          <p:nvPr>
            <p:ph type="sldNum" sz="quarter" idx="12"/>
          </p:nvPr>
        </p:nvSpPr>
        <p:spPr/>
        <p:txBody>
          <a:bodyPr/>
          <a:lstStyle>
            <a:lvl1pPr>
              <a:defRPr smtClean="0"/>
            </a:lvl1pPr>
          </a:lstStyle>
          <a:p>
            <a:pPr>
              <a:defRPr/>
            </a:pPr>
            <a:fld id="{F6B7A62B-778C-E44C-A95A-8778E926A5D8}" type="slidenum">
              <a:rPr lang="en-US" altLang="en-US"/>
              <a:pPr>
                <a:defRPr/>
              </a:pPr>
              <a:t>‹#›</a:t>
            </a:fld>
            <a:endParaRPr lang="en-US" altLang="en-US"/>
          </a:p>
        </p:txBody>
      </p:sp>
    </p:spTree>
    <p:extLst>
      <p:ext uri="{BB962C8B-B14F-4D97-AF65-F5344CB8AC3E}">
        <p14:creationId xmlns:p14="http://schemas.microsoft.com/office/powerpoint/2010/main" val="341305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CA7DA0-74C3-0E9F-9980-8A1F6D3CC83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39665F2-8272-BA47-ABC5-AD768A9201A2}" type="datetime1">
              <a:rPr lang="en-US" altLang="en-US"/>
              <a:pPr>
                <a:defRPr/>
              </a:pPr>
              <a:t>5/12/26</a:t>
            </a:fld>
            <a:endParaRPr lang="en-US" altLang="en-US"/>
          </a:p>
        </p:txBody>
      </p:sp>
      <p:sp>
        <p:nvSpPr>
          <p:cNvPr id="4" name="Footer Placeholder 3">
            <a:extLst>
              <a:ext uri="{FF2B5EF4-FFF2-40B4-BE49-F238E27FC236}">
                <a16:creationId xmlns:a16="http://schemas.microsoft.com/office/drawing/2014/main" id="{0A68E88A-C5F6-01EA-EE63-6873F2247C58}"/>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FB0264B-BB2B-646A-5F90-2051F4CC8915}"/>
              </a:ext>
            </a:extLst>
          </p:cNvPr>
          <p:cNvSpPr>
            <a:spLocks noGrp="1"/>
          </p:cNvSpPr>
          <p:nvPr>
            <p:ph type="sldNum" sz="quarter" idx="12"/>
          </p:nvPr>
        </p:nvSpPr>
        <p:spPr/>
        <p:txBody>
          <a:bodyPr/>
          <a:lstStyle>
            <a:lvl1pPr>
              <a:defRPr smtClean="0"/>
            </a:lvl1pPr>
          </a:lstStyle>
          <a:p>
            <a:pPr>
              <a:defRPr/>
            </a:pPr>
            <a:fld id="{DD1F20BE-5F2A-1C4A-8679-CC1542E417BF}" type="slidenum">
              <a:rPr lang="en-US" altLang="en-US"/>
              <a:pPr>
                <a:defRPr/>
              </a:pPr>
              <a:t>‹#›</a:t>
            </a:fld>
            <a:endParaRPr lang="en-US" altLang="en-US"/>
          </a:p>
        </p:txBody>
      </p:sp>
    </p:spTree>
    <p:extLst>
      <p:ext uri="{BB962C8B-B14F-4D97-AF65-F5344CB8AC3E}">
        <p14:creationId xmlns:p14="http://schemas.microsoft.com/office/powerpoint/2010/main" val="19121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1B1AE-9813-5F58-C269-E96E36FCA22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AE3A8847-A742-6E4B-AF45-6B4AC02146C0}" type="datetime1">
              <a:rPr lang="en-US" altLang="en-US"/>
              <a:pPr>
                <a:defRPr/>
              </a:pPr>
              <a:t>5/12/26</a:t>
            </a:fld>
            <a:endParaRPr lang="en-US" altLang="en-US"/>
          </a:p>
        </p:txBody>
      </p:sp>
      <p:sp>
        <p:nvSpPr>
          <p:cNvPr id="3" name="Footer Placeholder 2">
            <a:extLst>
              <a:ext uri="{FF2B5EF4-FFF2-40B4-BE49-F238E27FC236}">
                <a16:creationId xmlns:a16="http://schemas.microsoft.com/office/drawing/2014/main" id="{130FFEF9-524C-2D2D-4B34-1A7E9AFCC72E}"/>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DC839236-EA7B-9079-82C4-971FAB9B1D0D}"/>
              </a:ext>
            </a:extLst>
          </p:cNvPr>
          <p:cNvSpPr>
            <a:spLocks noGrp="1"/>
          </p:cNvSpPr>
          <p:nvPr>
            <p:ph type="sldNum" sz="quarter" idx="12"/>
          </p:nvPr>
        </p:nvSpPr>
        <p:spPr/>
        <p:txBody>
          <a:bodyPr/>
          <a:lstStyle>
            <a:lvl1pPr>
              <a:defRPr smtClean="0"/>
            </a:lvl1pPr>
          </a:lstStyle>
          <a:p>
            <a:pPr>
              <a:defRPr/>
            </a:pPr>
            <a:fld id="{D1EB2C7E-0303-EB44-A38D-573493D4B3BF}" type="slidenum">
              <a:rPr lang="en-US" altLang="en-US"/>
              <a:pPr>
                <a:defRPr/>
              </a:pPr>
              <a:t>‹#›</a:t>
            </a:fld>
            <a:endParaRPr lang="en-US" altLang="en-US"/>
          </a:p>
        </p:txBody>
      </p:sp>
    </p:spTree>
    <p:extLst>
      <p:ext uri="{BB962C8B-B14F-4D97-AF65-F5344CB8AC3E}">
        <p14:creationId xmlns:p14="http://schemas.microsoft.com/office/powerpoint/2010/main" val="89014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E093B44-1EE8-1D24-B8DD-94A0D6BB2DB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704C3F6A-3288-0540-BB12-4819C0ECD040}" type="datetime1">
              <a:rPr lang="en-US" altLang="en-US"/>
              <a:pPr>
                <a:defRPr/>
              </a:pPr>
              <a:t>5/12/26</a:t>
            </a:fld>
            <a:endParaRPr lang="en-US" altLang="en-US"/>
          </a:p>
        </p:txBody>
      </p:sp>
      <p:sp>
        <p:nvSpPr>
          <p:cNvPr id="6" name="Footer Placeholder 5">
            <a:extLst>
              <a:ext uri="{FF2B5EF4-FFF2-40B4-BE49-F238E27FC236}">
                <a16:creationId xmlns:a16="http://schemas.microsoft.com/office/drawing/2014/main" id="{948D585D-6B83-A61F-E766-EAA5668BC0E6}"/>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E72B0EEC-E7A5-6E20-0443-C39731430F2B}"/>
              </a:ext>
            </a:extLst>
          </p:cNvPr>
          <p:cNvSpPr>
            <a:spLocks noGrp="1"/>
          </p:cNvSpPr>
          <p:nvPr>
            <p:ph type="sldNum" sz="quarter" idx="12"/>
          </p:nvPr>
        </p:nvSpPr>
        <p:spPr/>
        <p:txBody>
          <a:bodyPr/>
          <a:lstStyle>
            <a:lvl1pPr>
              <a:defRPr smtClean="0"/>
            </a:lvl1pPr>
          </a:lstStyle>
          <a:p>
            <a:pPr>
              <a:defRPr/>
            </a:pPr>
            <a:fld id="{E7E40817-8DD2-6947-9D04-75E5B65000D2}" type="slidenum">
              <a:rPr lang="en-US" altLang="en-US"/>
              <a:pPr>
                <a:defRPr/>
              </a:pPr>
              <a:t>‹#›</a:t>
            </a:fld>
            <a:endParaRPr lang="en-US" altLang="en-US"/>
          </a:p>
        </p:txBody>
      </p:sp>
    </p:spTree>
    <p:extLst>
      <p:ext uri="{BB962C8B-B14F-4D97-AF65-F5344CB8AC3E}">
        <p14:creationId xmlns:p14="http://schemas.microsoft.com/office/powerpoint/2010/main" val="38687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B030951-3C5F-A6D5-4A32-4E5B879CB34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6E1FAC11-6A52-7247-8CCD-2DA736C361AD}" type="datetime1">
              <a:rPr lang="en-US" altLang="en-US"/>
              <a:pPr>
                <a:defRPr/>
              </a:pPr>
              <a:t>5/12/26</a:t>
            </a:fld>
            <a:endParaRPr lang="en-US" altLang="en-US"/>
          </a:p>
        </p:txBody>
      </p:sp>
      <p:sp>
        <p:nvSpPr>
          <p:cNvPr id="6" name="Footer Placeholder 5">
            <a:extLst>
              <a:ext uri="{FF2B5EF4-FFF2-40B4-BE49-F238E27FC236}">
                <a16:creationId xmlns:a16="http://schemas.microsoft.com/office/drawing/2014/main" id="{27F4F486-02EA-A519-EF00-5C8861A7367B}"/>
              </a:ext>
            </a:extLst>
          </p:cNvPr>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5F18FE6E-6368-CC3F-827E-D84A97BFE51C}"/>
              </a:ext>
            </a:extLst>
          </p:cNvPr>
          <p:cNvSpPr>
            <a:spLocks noGrp="1"/>
          </p:cNvSpPr>
          <p:nvPr>
            <p:ph type="sldNum" sz="quarter" idx="12"/>
          </p:nvPr>
        </p:nvSpPr>
        <p:spPr/>
        <p:txBody>
          <a:bodyPr/>
          <a:lstStyle>
            <a:lvl1pPr>
              <a:defRPr smtClean="0"/>
            </a:lvl1pPr>
          </a:lstStyle>
          <a:p>
            <a:pPr>
              <a:defRPr/>
            </a:pPr>
            <a:fld id="{07FA3854-69B7-984A-B948-54CE19C7925D}" type="slidenum">
              <a:rPr lang="en-US" altLang="en-US"/>
              <a:pPr>
                <a:defRPr/>
              </a:pPr>
              <a:t>‹#›</a:t>
            </a:fld>
            <a:endParaRPr lang="en-US" altLang="en-US"/>
          </a:p>
        </p:txBody>
      </p:sp>
    </p:spTree>
    <p:extLst>
      <p:ext uri="{BB962C8B-B14F-4D97-AF65-F5344CB8AC3E}">
        <p14:creationId xmlns:p14="http://schemas.microsoft.com/office/powerpoint/2010/main" val="627383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742AD8A-7373-2487-447A-ED6DEEF3E49D}"/>
              </a:ext>
            </a:extLst>
          </p:cNvPr>
          <p:cNvSpPr>
            <a:spLocks noGrp="1"/>
          </p:cNvSpPr>
          <p:nvPr>
            <p:ph type="title"/>
          </p:nvPr>
        </p:nvSpPr>
        <p:spPr bwMode="auto">
          <a:xfrm>
            <a:off x="457200" y="274638"/>
            <a:ext cx="6096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EC7176D-47E9-8611-0E22-46B3216F1C46}"/>
              </a:ext>
            </a:extLst>
          </p:cNvPr>
          <p:cNvSpPr>
            <a:spLocks noGrp="1"/>
          </p:cNvSpPr>
          <p:nvPr>
            <p:ph type="body" idx="1"/>
          </p:nvPr>
        </p:nvSpPr>
        <p:spPr bwMode="auto">
          <a:xfrm>
            <a:off x="0" y="6551613"/>
            <a:ext cx="457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fld id="{61581945-7B71-2140-83DF-736805A58EB3}" type="slidenum">
              <a:rPr lang="en-US" altLang="en-US" smtClean="0"/>
              <a:pPr lvl="0"/>
              <a:t>‹#›</a:t>
            </a:fld>
            <a:endParaRPr lang="en-US" altLang="en-US"/>
          </a:p>
        </p:txBody>
      </p:sp>
      <p:sp>
        <p:nvSpPr>
          <p:cNvPr id="6" name="Slide Number Placeholder 5">
            <a:extLst>
              <a:ext uri="{FF2B5EF4-FFF2-40B4-BE49-F238E27FC236}">
                <a16:creationId xmlns:a16="http://schemas.microsoft.com/office/drawing/2014/main" id="{59D9E464-FC73-8B5E-2944-3A7728F5FE30}"/>
              </a:ext>
            </a:extLst>
          </p:cNvPr>
          <p:cNvSpPr>
            <a:spLocks noGrp="1"/>
          </p:cNvSpPr>
          <p:nvPr>
            <p:ph type="sldNum" sz="quarter" idx="4"/>
          </p:nvPr>
        </p:nvSpPr>
        <p:spPr>
          <a:xfrm>
            <a:off x="8201025" y="6356350"/>
            <a:ext cx="4857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latin typeface="Times" pitchFamily="1" charset="0"/>
              </a:defRPr>
            </a:lvl1pPr>
          </a:lstStyle>
          <a:p>
            <a:pPr>
              <a:defRPr/>
            </a:pPr>
            <a:fld id="{3F583E7C-48B6-5A4E-9798-945FF65798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hf hdr="0" ftr="0" dt="0"/>
  <p:txStyles>
    <p:titleStyle>
      <a:lvl1pPr algn="l" defTabSz="457200" rtl="0" eaLnBrk="0" fontAlgn="base" hangingPunct="0">
        <a:spcBef>
          <a:spcPct val="0"/>
        </a:spcBef>
        <a:spcAft>
          <a:spcPct val="0"/>
        </a:spcAft>
        <a:defRPr sz="3600" kern="1200">
          <a:solidFill>
            <a:schemeClr val="tx1"/>
          </a:solidFill>
          <a:latin typeface="Times"/>
          <a:ea typeface="ＭＳ Ｐゴシック" charset="-128"/>
          <a:cs typeface="Times"/>
        </a:defRPr>
      </a:lvl1pPr>
      <a:lvl2pPr algn="l" defTabSz="457200" rtl="0" eaLnBrk="0" fontAlgn="base" hangingPunct="0">
        <a:spcBef>
          <a:spcPct val="0"/>
        </a:spcBef>
        <a:spcAft>
          <a:spcPct val="0"/>
        </a:spcAft>
        <a:defRPr sz="3600">
          <a:solidFill>
            <a:schemeClr val="tx1"/>
          </a:solidFill>
          <a:latin typeface="Times" charset="0"/>
          <a:ea typeface="ＭＳ Ｐゴシック" charset="-128"/>
          <a:cs typeface="Times" charset="0"/>
        </a:defRPr>
      </a:lvl2pPr>
      <a:lvl3pPr algn="l" defTabSz="457200" rtl="0" eaLnBrk="0" fontAlgn="base" hangingPunct="0">
        <a:spcBef>
          <a:spcPct val="0"/>
        </a:spcBef>
        <a:spcAft>
          <a:spcPct val="0"/>
        </a:spcAft>
        <a:defRPr sz="3600">
          <a:solidFill>
            <a:schemeClr val="tx1"/>
          </a:solidFill>
          <a:latin typeface="Times" charset="0"/>
          <a:ea typeface="ＭＳ Ｐゴシック" charset="-128"/>
          <a:cs typeface="Times" charset="0"/>
        </a:defRPr>
      </a:lvl3pPr>
      <a:lvl4pPr algn="l" defTabSz="457200" rtl="0" eaLnBrk="0" fontAlgn="base" hangingPunct="0">
        <a:spcBef>
          <a:spcPct val="0"/>
        </a:spcBef>
        <a:spcAft>
          <a:spcPct val="0"/>
        </a:spcAft>
        <a:defRPr sz="3600">
          <a:solidFill>
            <a:schemeClr val="tx1"/>
          </a:solidFill>
          <a:latin typeface="Times" charset="0"/>
          <a:ea typeface="ＭＳ Ｐゴシック" charset="-128"/>
          <a:cs typeface="Times" charset="0"/>
        </a:defRPr>
      </a:lvl4pPr>
      <a:lvl5pPr algn="l" defTabSz="457200" rtl="0" eaLnBrk="0" fontAlgn="base" hangingPunct="0">
        <a:spcBef>
          <a:spcPct val="0"/>
        </a:spcBef>
        <a:spcAft>
          <a:spcPct val="0"/>
        </a:spcAft>
        <a:defRPr sz="3600">
          <a:solidFill>
            <a:schemeClr val="tx1"/>
          </a:solidFill>
          <a:latin typeface="Times" charset="0"/>
          <a:ea typeface="ＭＳ Ｐゴシック" charset="-128"/>
          <a:cs typeface="Times" charset="0"/>
        </a:defRPr>
      </a:lvl5pPr>
      <a:lvl6pPr marL="457200" algn="l" defTabSz="457200" rtl="0" fontAlgn="base">
        <a:spcBef>
          <a:spcPct val="0"/>
        </a:spcBef>
        <a:spcAft>
          <a:spcPct val="0"/>
        </a:spcAft>
        <a:defRPr sz="3600">
          <a:solidFill>
            <a:schemeClr val="tx1"/>
          </a:solidFill>
          <a:latin typeface="Times" charset="0"/>
          <a:ea typeface="ＭＳ Ｐゴシック" charset="-128"/>
        </a:defRPr>
      </a:lvl6pPr>
      <a:lvl7pPr marL="914400" algn="l" defTabSz="457200" rtl="0" fontAlgn="base">
        <a:spcBef>
          <a:spcPct val="0"/>
        </a:spcBef>
        <a:spcAft>
          <a:spcPct val="0"/>
        </a:spcAft>
        <a:defRPr sz="3600">
          <a:solidFill>
            <a:schemeClr val="tx1"/>
          </a:solidFill>
          <a:latin typeface="Times" charset="0"/>
          <a:ea typeface="ＭＳ Ｐゴシック" charset="-128"/>
        </a:defRPr>
      </a:lvl7pPr>
      <a:lvl8pPr marL="1371600" algn="l" defTabSz="457200" rtl="0" fontAlgn="base">
        <a:spcBef>
          <a:spcPct val="0"/>
        </a:spcBef>
        <a:spcAft>
          <a:spcPct val="0"/>
        </a:spcAft>
        <a:defRPr sz="3600">
          <a:solidFill>
            <a:schemeClr val="tx1"/>
          </a:solidFill>
          <a:latin typeface="Times" charset="0"/>
          <a:ea typeface="ＭＳ Ｐゴシック" charset="-128"/>
        </a:defRPr>
      </a:lvl8pPr>
      <a:lvl9pPr marL="1828800" algn="l" defTabSz="457200" rtl="0" fontAlgn="base">
        <a:spcBef>
          <a:spcPct val="0"/>
        </a:spcBef>
        <a:spcAft>
          <a:spcPct val="0"/>
        </a:spcAft>
        <a:defRPr sz="3600">
          <a:solidFill>
            <a:schemeClr val="tx1"/>
          </a:solidFill>
          <a:latin typeface="Times"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defRPr kern="1200">
          <a:solidFill>
            <a:schemeClr val="tx1"/>
          </a:solidFill>
          <a:latin typeface="Times"/>
          <a:ea typeface="ＭＳ Ｐゴシック" charset="-128"/>
          <a:cs typeface="Times"/>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Times"/>
          <a:ea typeface="ＭＳ Ｐゴシック" charset="-128"/>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5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5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 Id="rId5" Type="http://schemas.openxmlformats.org/officeDocument/2006/relationships/image" Target="../media/image66.emf"/><Relationship Id="rId4" Type="http://schemas.openxmlformats.org/officeDocument/2006/relationships/image" Target="../media/image65.emf"/></Relationships>
</file>

<file path=ppt/slides/_rels/slide43.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45.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7.gif"/><Relationship Id="rId1" Type="http://schemas.openxmlformats.org/officeDocument/2006/relationships/slideLayout" Target="../slideLayouts/slideLayout2.xml"/><Relationship Id="rId4" Type="http://schemas.openxmlformats.org/officeDocument/2006/relationships/image" Target="../media/image68.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80.gif"/><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2.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6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280A7-FBB7-71C1-8FC9-503C5E96884F}"/>
              </a:ext>
            </a:extLst>
          </p:cNvPr>
          <p:cNvSpPr/>
          <p:nvPr/>
        </p:nvSpPr>
        <p:spPr>
          <a:xfrm>
            <a:off x="0" y="4591050"/>
            <a:ext cx="9144000" cy="2197100"/>
          </a:xfrm>
          <a:prstGeom prst="rect">
            <a:avLst/>
          </a:prstGeom>
          <a:solidFill>
            <a:srgbClr val="F1F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5362" name="Picture 2" descr="hotel-Boltzmann 1363px.jpg">
            <a:extLst>
              <a:ext uri="{FF2B5EF4-FFF2-40B4-BE49-F238E27FC236}">
                <a16:creationId xmlns:a16="http://schemas.microsoft.com/office/drawing/2014/main" id="{1DD9D944-629F-8CC8-A33C-E84171D4C542}"/>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771525"/>
            <a:ext cx="9144000" cy="5365750"/>
          </a:xfrm>
          <a:prstGeom prst="rect">
            <a:avLst/>
          </a:prstGeom>
          <a:noFill/>
          <a:ln>
            <a:noFill/>
          </a:ln>
          <a:extLst>
            <a:ext uri="{909E8E84-426E-40DD-AFC4-6F175D3DCCD1}">
              <a14:hiddenFill xmlns:a14="http://schemas.microsoft.com/office/drawing/2010/main">
                <a:solidFill>
                  <a:srgbClr val="FFFFFF">
                    <a:alpha val="3215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9D99216E-AA8C-D4B4-DB41-54040F54247F}"/>
              </a:ext>
            </a:extLst>
          </p:cNvPr>
          <p:cNvSpPr>
            <a:spLocks noGrp="1"/>
          </p:cNvSpPr>
          <p:nvPr>
            <p:ph type="title"/>
          </p:nvPr>
        </p:nvSpPr>
        <p:spPr>
          <a:xfrm>
            <a:off x="692150" y="739775"/>
            <a:ext cx="6162675" cy="4265613"/>
          </a:xfrm>
        </p:spPr>
        <p:txBody>
          <a:bodyPr/>
          <a:lstStyle/>
          <a:p>
            <a:pPr algn="r" eaLnBrk="1" hangingPunct="1"/>
            <a:r>
              <a:rPr lang="en-US" altLang="en-US" sz="4300">
                <a:latin typeface="Times" pitchFamily="1" charset="0"/>
                <a:ea typeface="ＭＳ Ｐゴシック" panose="020B0600070205080204" pitchFamily="34" charset="-128"/>
                <a:cs typeface="Times" pitchFamily="1" charset="0"/>
              </a:rPr>
              <a:t>T</a:t>
            </a:r>
            <a:r>
              <a:rPr lang="en-US" altLang="en-US" sz="4000">
                <a:latin typeface="Times" pitchFamily="1" charset="0"/>
                <a:ea typeface="ＭＳ Ｐゴシック" panose="020B0600070205080204" pitchFamily="34" charset="-128"/>
                <a:cs typeface="Times" pitchFamily="1" charset="0"/>
              </a:rPr>
              <a:t>he</a:t>
            </a:r>
            <a:r>
              <a:rPr lang="en-US" altLang="en-US" sz="4400">
                <a:latin typeface="Times" pitchFamily="1" charset="0"/>
                <a:ea typeface="ＭＳ Ｐゴシック" panose="020B0600070205080204" pitchFamily="34" charset="-128"/>
                <a:cs typeface="Times" pitchFamily="1" charset="0"/>
              </a:rPr>
              <a:t> </a:t>
            </a:r>
            <a:r>
              <a:rPr lang="en-US" altLang="en-US" sz="5400">
                <a:latin typeface="Times" pitchFamily="1" charset="0"/>
                <a:ea typeface="ＭＳ Ｐゴシック" panose="020B0600070205080204" pitchFamily="34" charset="-128"/>
                <a:cs typeface="Times" pitchFamily="1" charset="0"/>
              </a:rPr>
              <a:t>Impossible Process</a:t>
            </a:r>
            <a:br>
              <a:rPr lang="en-US" altLang="en-US" sz="4400">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Thermodynamic Reversibility</a:t>
            </a:r>
            <a:br>
              <a:rPr lang="en-US" altLang="en-US" sz="1400">
                <a:latin typeface="Times" pitchFamily="1" charset="0"/>
                <a:ea typeface="ＭＳ Ｐゴシック" panose="020B0600070205080204" pitchFamily="34" charset="-128"/>
                <a:cs typeface="Times" pitchFamily="1" charset="0"/>
              </a:rPr>
            </a:br>
            <a:br>
              <a:rPr lang="en-US" altLang="en-US" sz="2500">
                <a:latin typeface="Times" pitchFamily="1" charset="0"/>
                <a:ea typeface="ＭＳ Ｐゴシック" panose="020B0600070205080204" pitchFamily="34" charset="-128"/>
                <a:cs typeface="Times" pitchFamily="1" charset="0"/>
              </a:rPr>
            </a:br>
            <a:r>
              <a:rPr lang="en-US" altLang="en-US" sz="1800">
                <a:latin typeface="Times" pitchFamily="1" charset="0"/>
                <a:ea typeface="ＭＳ Ｐゴシック" panose="020B0600070205080204" pitchFamily="34" charset="-128"/>
                <a:cs typeface="Times" pitchFamily="1" charset="0"/>
              </a:rPr>
              <a:t>John D. Norton</a:t>
            </a:r>
            <a:br>
              <a:rPr lang="en-US" altLang="en-US" sz="1300">
                <a:latin typeface="Times" pitchFamily="1" charset="0"/>
                <a:ea typeface="ＭＳ Ｐゴシック" panose="020B0600070205080204" pitchFamily="34" charset="-128"/>
                <a:cs typeface="Times" pitchFamily="1" charset="0"/>
              </a:rPr>
            </a:br>
            <a:r>
              <a:rPr lang="en-US" altLang="en-US" sz="1300">
                <a:latin typeface="Times" pitchFamily="1" charset="0"/>
                <a:ea typeface="ＭＳ Ｐゴシック" panose="020B0600070205080204" pitchFamily="34" charset="-128"/>
                <a:cs typeface="Times" pitchFamily="1" charset="0"/>
              </a:rPr>
              <a:t>Department of History and Philosophy of Science</a:t>
            </a:r>
            <a:br>
              <a:rPr lang="en-US" altLang="en-US" sz="1300">
                <a:latin typeface="Times" pitchFamily="1" charset="0"/>
                <a:ea typeface="ＭＳ Ｐゴシック" panose="020B0600070205080204" pitchFamily="34" charset="-128"/>
                <a:cs typeface="Times" pitchFamily="1" charset="0"/>
              </a:rPr>
            </a:br>
            <a:r>
              <a:rPr lang="en-US" altLang="en-US" sz="1300">
                <a:latin typeface="Times" pitchFamily="1" charset="0"/>
                <a:ea typeface="ＭＳ Ｐゴシック" panose="020B0600070205080204" pitchFamily="34" charset="-128"/>
                <a:cs typeface="Times" pitchFamily="1" charset="0"/>
              </a:rPr>
              <a:t>University of Pittsburgh</a:t>
            </a:r>
            <a:endParaRPr lang="en-US" altLang="en-US" sz="4900">
              <a:latin typeface="Times" pitchFamily="1" charset="0"/>
              <a:ea typeface="ＭＳ Ｐゴシック" panose="020B0600070205080204" pitchFamily="34" charset="-128"/>
              <a:cs typeface="Times" pitchFamily="1" charset="0"/>
            </a:endParaRPr>
          </a:p>
        </p:txBody>
      </p:sp>
      <p:sp>
        <p:nvSpPr>
          <p:cNvPr id="15364" name="Content Placeholder 2">
            <a:extLst>
              <a:ext uri="{FF2B5EF4-FFF2-40B4-BE49-F238E27FC236}">
                <a16:creationId xmlns:a16="http://schemas.microsoft.com/office/drawing/2014/main" id="{21CCB590-0A7E-E1A5-0A03-68CAB044E430}"/>
              </a:ext>
            </a:extLst>
          </p:cNvPr>
          <p:cNvSpPr>
            <a:spLocks noGrp="1"/>
          </p:cNvSpPr>
          <p:nvPr>
            <p:ph idx="1"/>
          </p:nvPr>
        </p:nvSpPr>
        <p:spPr/>
        <p:txBody>
          <a:bodyPr/>
          <a:lstStyle/>
          <a:p>
            <a:pPr eaLnBrk="1" hangingPunct="1"/>
            <a:r>
              <a:rPr lang="en-US" altLang="en-US">
                <a:latin typeface="Times" pitchFamily="1" charset="0"/>
                <a:ea typeface="ＭＳ Ｐゴシック" panose="020B0600070205080204" pitchFamily="34" charset="-128"/>
                <a:cs typeface="Times" pitchFamily="1" charset="0"/>
              </a:rPr>
              <a:t> </a:t>
            </a:r>
          </a:p>
        </p:txBody>
      </p:sp>
      <p:sp>
        <p:nvSpPr>
          <p:cNvPr id="15365" name="Slide Number Placeholder 5">
            <a:extLst>
              <a:ext uri="{FF2B5EF4-FFF2-40B4-BE49-F238E27FC236}">
                <a16:creationId xmlns:a16="http://schemas.microsoft.com/office/drawing/2014/main" id="{5B05CA82-4102-23DD-4FC1-A8D4278E8F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93B383D4-3462-1042-849A-9B093D4A920E}" type="slidenum">
              <a:rPr lang="en-US" altLang="en-US"/>
              <a:pPr>
                <a:spcBef>
                  <a:spcPct val="0"/>
                </a:spcBef>
                <a:buFontTx/>
                <a:buNone/>
              </a:pPr>
              <a:t>1</a:t>
            </a:fld>
            <a:endParaRPr lang="en-US" altLang="en-US"/>
          </a:p>
        </p:txBody>
      </p:sp>
      <p:sp>
        <p:nvSpPr>
          <p:cNvPr id="15366" name="TextBox 9">
            <a:extLst>
              <a:ext uri="{FF2B5EF4-FFF2-40B4-BE49-F238E27FC236}">
                <a16:creationId xmlns:a16="http://schemas.microsoft.com/office/drawing/2014/main" id="{C22B374E-D4DA-1B51-FF3A-5F9663135A85}"/>
              </a:ext>
            </a:extLst>
          </p:cNvPr>
          <p:cNvSpPr txBox="1">
            <a:spLocks noChangeArrowheads="1"/>
          </p:cNvSpPr>
          <p:nvPr/>
        </p:nvSpPr>
        <p:spPr bwMode="auto">
          <a:xfrm>
            <a:off x="2619375" y="5162550"/>
            <a:ext cx="41751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1400" b="1">
                <a:solidFill>
                  <a:srgbClr val="920D2A"/>
                </a:solidFill>
                <a:latin typeface="Arial" panose="020B0604020202020204" pitchFamily="34" charset="0"/>
                <a:cs typeface="Arial" panose="020B0604020202020204" pitchFamily="34" charset="0"/>
              </a:rPr>
              <a:t>Summer School: The Nature of Entropy I</a:t>
            </a:r>
          </a:p>
          <a:p>
            <a:pPr algn="r" eaLnBrk="1" hangingPunct="1">
              <a:spcBef>
                <a:spcPct val="0"/>
              </a:spcBef>
              <a:buFontTx/>
              <a:buNone/>
            </a:pPr>
            <a:r>
              <a:rPr lang="en-US" altLang="en-US" sz="1400" b="1">
                <a:solidFill>
                  <a:srgbClr val="920D2A"/>
                </a:solidFill>
                <a:latin typeface="Arial" panose="020B0604020202020204" pitchFamily="34" charset="0"/>
                <a:cs typeface="Arial" panose="020B0604020202020204" pitchFamily="34" charset="0"/>
              </a:rPr>
              <a:t>From thermodynamics to black holes</a:t>
            </a:r>
          </a:p>
          <a:p>
            <a:pPr algn="r" eaLnBrk="1" hangingPunct="1">
              <a:spcBef>
                <a:spcPct val="0"/>
              </a:spcBef>
              <a:buFontTx/>
              <a:buNone/>
            </a:pPr>
            <a:endParaRPr lang="en-US" altLang="en-US" sz="1400" b="1">
              <a:solidFill>
                <a:srgbClr val="920D2A"/>
              </a:solidFill>
              <a:latin typeface="Arial" panose="020B0604020202020204" pitchFamily="34" charset="0"/>
              <a:cs typeface="Arial" panose="020B0604020202020204" pitchFamily="34" charset="0"/>
            </a:endParaRPr>
          </a:p>
          <a:p>
            <a:pPr algn="r" eaLnBrk="1" hangingPunct="1">
              <a:spcBef>
                <a:spcPct val="0"/>
              </a:spcBef>
              <a:buFontTx/>
              <a:buNone/>
            </a:pPr>
            <a:r>
              <a:rPr lang="en-US" altLang="en-US" sz="1400" b="1">
                <a:solidFill>
                  <a:srgbClr val="920D2A"/>
                </a:solidFill>
                <a:latin typeface="Arial" panose="020B0604020202020204" pitchFamily="34" charset="0"/>
                <a:cs typeface="Arial" panose="020B0604020202020204" pitchFamily="34" charset="0"/>
              </a:rPr>
              <a:t>22 – 27 July 2019, Saig, Germany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D546FF0-A662-2746-99B7-379ED6273ED7}"/>
              </a:ext>
            </a:extLst>
          </p:cNvPr>
          <p:cNvSpPr/>
          <p:nvPr/>
        </p:nvSpPr>
        <p:spPr>
          <a:xfrm>
            <a:off x="565150" y="488950"/>
            <a:ext cx="6604000" cy="577850"/>
          </a:xfrm>
          <a:custGeom>
            <a:avLst/>
            <a:gdLst>
              <a:gd name="connsiteX0" fmla="*/ 203200 w 6604000"/>
              <a:gd name="connsiteY0" fmla="*/ 0 h 577850"/>
              <a:gd name="connsiteX1" fmla="*/ 6515100 w 6604000"/>
              <a:gd name="connsiteY1" fmla="*/ 209550 h 577850"/>
              <a:gd name="connsiteX2" fmla="*/ 6604000 w 6604000"/>
              <a:gd name="connsiteY2" fmla="*/ 476250 h 577850"/>
              <a:gd name="connsiteX3" fmla="*/ 0 w 6604000"/>
              <a:gd name="connsiteY3" fmla="*/ 577850 h 577850"/>
              <a:gd name="connsiteX4" fmla="*/ 203200 w 6604000"/>
              <a:gd name="connsiteY4" fmla="*/ 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000" h="577850">
                <a:moveTo>
                  <a:pt x="203200" y="0"/>
                </a:moveTo>
                <a:lnTo>
                  <a:pt x="6515100" y="209550"/>
                </a:lnTo>
                <a:lnTo>
                  <a:pt x="6604000" y="476250"/>
                </a:lnTo>
                <a:lnTo>
                  <a:pt x="0" y="577850"/>
                </a:lnTo>
                <a:lnTo>
                  <a:pt x="2032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602" name="Title 1">
            <a:extLst>
              <a:ext uri="{FF2B5EF4-FFF2-40B4-BE49-F238E27FC236}">
                <a16:creationId xmlns:a16="http://schemas.microsoft.com/office/drawing/2014/main" id="{21F21C40-D0C1-0859-C8BA-33891804DBC9}"/>
              </a:ext>
            </a:extLst>
          </p:cNvPr>
          <p:cNvSpPr>
            <a:spLocks noGrp="1"/>
          </p:cNvSpPr>
          <p:nvPr>
            <p:ph type="title"/>
          </p:nvPr>
        </p:nvSpPr>
        <p:spPr/>
        <p:txBody>
          <a:bodyPr/>
          <a:lstStyle/>
          <a:p>
            <a:r>
              <a:rPr lang="en-US" altLang="en-US" sz="4800">
                <a:latin typeface="Times" pitchFamily="1" charset="0"/>
                <a:ea typeface="ＭＳ Ｐゴシック" panose="020B0600070205080204" pitchFamily="34" charset="-128"/>
                <a:cs typeface="Times" pitchFamily="1" charset="0"/>
              </a:rPr>
              <a:t>Irreversible expansion</a:t>
            </a:r>
          </a:p>
        </p:txBody>
      </p:sp>
      <p:sp>
        <p:nvSpPr>
          <p:cNvPr id="25603" name="Content Placeholder 2">
            <a:extLst>
              <a:ext uri="{FF2B5EF4-FFF2-40B4-BE49-F238E27FC236}">
                <a16:creationId xmlns:a16="http://schemas.microsoft.com/office/drawing/2014/main" id="{E7C634F5-D2C9-21B0-BF83-74535104476E}"/>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25604" name="Slide Number Placeholder 3">
            <a:extLst>
              <a:ext uri="{FF2B5EF4-FFF2-40B4-BE49-F238E27FC236}">
                <a16:creationId xmlns:a16="http://schemas.microsoft.com/office/drawing/2014/main" id="{195327B6-B11E-84C0-A545-4D70782EF0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9FCACC30-1B49-FB4B-8896-2054B9F625C2}" type="slidenum">
              <a:rPr lang="en-US" altLang="en-US"/>
              <a:pPr>
                <a:spcBef>
                  <a:spcPct val="0"/>
                </a:spcBef>
                <a:buFontTx/>
                <a:buNone/>
              </a:pPr>
              <a:t>10</a:t>
            </a:fld>
            <a:endParaRPr lang="en-US" altLang="en-US"/>
          </a:p>
        </p:txBody>
      </p:sp>
      <p:pic>
        <p:nvPicPr>
          <p:cNvPr id="25605" name="Picture 5" descr="Balloon.gif">
            <a:extLst>
              <a:ext uri="{FF2B5EF4-FFF2-40B4-BE49-F238E27FC236}">
                <a16:creationId xmlns:a16="http://schemas.microsoft.com/office/drawing/2014/main" id="{EE6E6CD2-29B9-D9FC-9AB6-2F95BFE6D1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371600"/>
            <a:ext cx="254793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a:extLst>
              <a:ext uri="{FF2B5EF4-FFF2-40B4-BE49-F238E27FC236}">
                <a16:creationId xmlns:a16="http://schemas.microsoft.com/office/drawing/2014/main" id="{2D8FA0B7-06DF-3FB8-969F-31F6A88C72A4}"/>
              </a:ext>
            </a:extLst>
          </p:cNvPr>
          <p:cNvSpPr txBox="1">
            <a:spLocks noChangeArrowheads="1"/>
          </p:cNvSpPr>
          <p:nvPr/>
        </p:nvSpPr>
        <p:spPr bwMode="auto">
          <a:xfrm>
            <a:off x="3321050" y="1631950"/>
            <a:ext cx="2832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Gas expands explosively, with its pressure unopposed.</a:t>
            </a:r>
          </a:p>
        </p:txBody>
      </p:sp>
      <p:grpSp>
        <p:nvGrpSpPr>
          <p:cNvPr id="2" name="Group 10">
            <a:extLst>
              <a:ext uri="{FF2B5EF4-FFF2-40B4-BE49-F238E27FC236}">
                <a16:creationId xmlns:a16="http://schemas.microsoft.com/office/drawing/2014/main" id="{D1AE2B60-6BD2-1B5F-E5B9-F6040282BB5B}"/>
              </a:ext>
            </a:extLst>
          </p:cNvPr>
          <p:cNvGrpSpPr>
            <a:grpSpLocks/>
          </p:cNvGrpSpPr>
          <p:nvPr/>
        </p:nvGrpSpPr>
        <p:grpSpPr bwMode="auto">
          <a:xfrm>
            <a:off x="4267200" y="2705100"/>
            <a:ext cx="3206750" cy="3573463"/>
            <a:chOff x="4267201" y="2705100"/>
            <a:chExt cx="3206750" cy="3573069"/>
          </a:xfrm>
        </p:grpSpPr>
        <p:sp>
          <p:nvSpPr>
            <p:cNvPr id="25608" name="TextBox 7">
              <a:extLst>
                <a:ext uri="{FF2B5EF4-FFF2-40B4-BE49-F238E27FC236}">
                  <a16:creationId xmlns:a16="http://schemas.microsoft.com/office/drawing/2014/main" id="{0366D156-19FF-4F9C-FDF7-602AB5652B29}"/>
                </a:ext>
              </a:extLst>
            </p:cNvPr>
            <p:cNvSpPr txBox="1">
              <a:spLocks noChangeArrowheads="1"/>
            </p:cNvSpPr>
            <p:nvPr/>
          </p:nvSpPr>
          <p:spPr bwMode="auto">
            <a:xfrm>
              <a:off x="4267201" y="2705100"/>
              <a:ext cx="32067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The lost high pressure could have been used to do  useful work.</a:t>
              </a:r>
            </a:p>
          </p:txBody>
        </p:sp>
        <p:pic>
          <p:nvPicPr>
            <p:cNvPr id="25609" name="Picture 8" descr="Watt steam engine.jpg">
              <a:extLst>
                <a:ext uri="{FF2B5EF4-FFF2-40B4-BE49-F238E27FC236}">
                  <a16:creationId xmlns:a16="http://schemas.microsoft.com/office/drawing/2014/main" id="{9A16D6A3-6232-D8BB-F0CE-F2B674C910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2124" y="3792538"/>
              <a:ext cx="3127376" cy="248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D241325-B0DC-DA93-D170-D6A49D714413}"/>
              </a:ext>
            </a:extLst>
          </p:cNvPr>
          <p:cNvSpPr/>
          <p:nvPr/>
        </p:nvSpPr>
        <p:spPr>
          <a:xfrm flipH="1">
            <a:off x="2786063" y="233363"/>
            <a:ext cx="6070600" cy="5657850"/>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6" name="Title 1">
            <a:extLst>
              <a:ext uri="{FF2B5EF4-FFF2-40B4-BE49-F238E27FC236}">
                <a16:creationId xmlns:a16="http://schemas.microsoft.com/office/drawing/2014/main" id="{D03E5FCA-FB1D-B99C-5E9E-5E79EA3A2364}"/>
              </a:ext>
            </a:extLst>
          </p:cNvPr>
          <p:cNvSpPr>
            <a:spLocks noGrp="1"/>
          </p:cNvSpPr>
          <p:nvPr>
            <p:ph type="title"/>
          </p:nvPr>
        </p:nvSpPr>
        <p:spPr>
          <a:xfrm>
            <a:off x="846138" y="2593975"/>
            <a:ext cx="6756400" cy="885825"/>
          </a:xfrm>
        </p:spPr>
        <p:txBody>
          <a:bodyPr/>
          <a:lstStyle/>
          <a:p>
            <a:pPr algn="r" eaLnBrk="1" hangingPunct="1"/>
            <a:r>
              <a:rPr lang="en-US" altLang="en-US" sz="8000">
                <a:latin typeface="Times" pitchFamily="1" charset="0"/>
                <a:ea typeface="ＭＳ Ｐゴシック" panose="020B0600070205080204" pitchFamily="34" charset="-128"/>
                <a:cs typeface="Times" pitchFamily="1" charset="0"/>
              </a:rPr>
              <a:t>Reversible Processes</a:t>
            </a:r>
          </a:p>
        </p:txBody>
      </p:sp>
      <p:sp>
        <p:nvSpPr>
          <p:cNvPr id="3" name="Content Placeholder 2">
            <a:extLst>
              <a:ext uri="{FF2B5EF4-FFF2-40B4-BE49-F238E27FC236}">
                <a16:creationId xmlns:a16="http://schemas.microsoft.com/office/drawing/2014/main" id="{0685ABA8-34CE-3D02-1161-8C182B5A21F6}"/>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26628" name="Slide Number Placeholder 5">
            <a:extLst>
              <a:ext uri="{FF2B5EF4-FFF2-40B4-BE49-F238E27FC236}">
                <a16:creationId xmlns:a16="http://schemas.microsoft.com/office/drawing/2014/main" id="{44F19C16-7D34-A00F-5FE8-5347283AD1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A6A5234E-E868-2047-9887-CC1B5CE718F7}" type="slidenum">
              <a:rPr lang="en-US" altLang="en-US"/>
              <a:pPr>
                <a:spcBef>
                  <a:spcPct val="0"/>
                </a:spcBef>
                <a:buFontTx/>
                <a:buNone/>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0" descr="Reversible Expansion still 2.png">
            <a:extLst>
              <a:ext uri="{FF2B5EF4-FFF2-40B4-BE49-F238E27FC236}">
                <a16:creationId xmlns:a16="http://schemas.microsoft.com/office/drawing/2014/main" id="{4459EFF1-8708-E8B8-4FA1-5F233742AA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416050"/>
            <a:ext cx="3330575"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a:extLst>
              <a:ext uri="{FF2B5EF4-FFF2-40B4-BE49-F238E27FC236}">
                <a16:creationId xmlns:a16="http://schemas.microsoft.com/office/drawing/2014/main" id="{BFCFF31D-1DED-00DF-7780-69DC8862F8D6}"/>
              </a:ext>
            </a:extLst>
          </p:cNvPr>
          <p:cNvSpPr/>
          <p:nvPr/>
        </p:nvSpPr>
        <p:spPr>
          <a:xfrm>
            <a:off x="4819650" y="1422400"/>
            <a:ext cx="3295650" cy="774700"/>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7651" name="Title 1">
            <a:extLst>
              <a:ext uri="{FF2B5EF4-FFF2-40B4-BE49-F238E27FC236}">
                <a16:creationId xmlns:a16="http://schemas.microsoft.com/office/drawing/2014/main" id="{91F51D40-7D71-DB80-C86E-D2722795F6F1}"/>
              </a:ext>
            </a:extLst>
          </p:cNvPr>
          <p:cNvSpPr>
            <a:spLocks noGrp="1"/>
          </p:cNvSpPr>
          <p:nvPr>
            <p:ph type="title"/>
          </p:nvPr>
        </p:nvSpPr>
        <p:spPr>
          <a:xfrm>
            <a:off x="457200" y="274638"/>
            <a:ext cx="7778750" cy="885825"/>
          </a:xfrm>
        </p:spPr>
        <p:txBody>
          <a:bodyPr/>
          <a:lstStyle/>
          <a:p>
            <a:r>
              <a:rPr lang="en-US" altLang="en-US" sz="4000">
                <a:latin typeface="Times" pitchFamily="1" charset="0"/>
                <a:ea typeface="ＭＳ Ｐゴシック" panose="020B0600070205080204" pitchFamily="34" charset="-128"/>
                <a:cs typeface="Times" pitchFamily="1" charset="0"/>
              </a:rPr>
              <a:t>Reversible isothermal expansion</a:t>
            </a:r>
            <a:br>
              <a:rPr lang="en-US" altLang="en-US" sz="4000">
                <a:latin typeface="Times" pitchFamily="1" charset="0"/>
                <a:ea typeface="ＭＳ Ｐゴシック" panose="020B0600070205080204" pitchFamily="34" charset="-128"/>
                <a:cs typeface="Times" pitchFamily="1" charset="0"/>
              </a:rPr>
            </a:br>
            <a:r>
              <a:rPr lang="en-US" altLang="en-US" sz="2800">
                <a:latin typeface="Times" pitchFamily="1" charset="0"/>
                <a:ea typeface="ＭＳ Ｐゴシック" panose="020B0600070205080204" pitchFamily="34" charset="-128"/>
                <a:cs typeface="Times" pitchFamily="1" charset="0"/>
              </a:rPr>
              <a:t>of an ideal gas</a:t>
            </a:r>
            <a:endParaRPr lang="en-US" altLang="en-US" sz="4000">
              <a:latin typeface="Times" pitchFamily="1" charset="0"/>
              <a:ea typeface="ＭＳ Ｐゴシック" panose="020B0600070205080204" pitchFamily="34" charset="-128"/>
              <a:cs typeface="Times" pitchFamily="1" charset="0"/>
            </a:endParaRPr>
          </a:p>
        </p:txBody>
      </p:sp>
      <p:sp>
        <p:nvSpPr>
          <p:cNvPr id="27652" name="Content Placeholder 2">
            <a:extLst>
              <a:ext uri="{FF2B5EF4-FFF2-40B4-BE49-F238E27FC236}">
                <a16:creationId xmlns:a16="http://schemas.microsoft.com/office/drawing/2014/main" id="{BFC28E83-E45C-F3BC-7D05-B79F393F5974}"/>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27653" name="Slide Number Placeholder 3">
            <a:extLst>
              <a:ext uri="{FF2B5EF4-FFF2-40B4-BE49-F238E27FC236}">
                <a16:creationId xmlns:a16="http://schemas.microsoft.com/office/drawing/2014/main" id="{2F60F06A-CAAD-4494-2585-C131C186A5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8A85A715-13D5-424F-84FA-3CCCD2AA4909}" type="slidenum">
              <a:rPr lang="en-US" altLang="en-US"/>
              <a:pPr>
                <a:spcBef>
                  <a:spcPct val="0"/>
                </a:spcBef>
                <a:buFontTx/>
                <a:buNone/>
              </a:pPr>
              <a:t>12</a:t>
            </a:fld>
            <a:endParaRPr lang="en-US" altLang="en-US"/>
          </a:p>
        </p:txBody>
      </p:sp>
      <p:grpSp>
        <p:nvGrpSpPr>
          <p:cNvPr id="2" name="Group 22">
            <a:extLst>
              <a:ext uri="{FF2B5EF4-FFF2-40B4-BE49-F238E27FC236}">
                <a16:creationId xmlns:a16="http://schemas.microsoft.com/office/drawing/2014/main" id="{0263D3A1-7BDA-CAE3-6BD8-330AC466334A}"/>
              </a:ext>
            </a:extLst>
          </p:cNvPr>
          <p:cNvGrpSpPr>
            <a:grpSpLocks/>
          </p:cNvGrpSpPr>
          <p:nvPr/>
        </p:nvGrpSpPr>
        <p:grpSpPr bwMode="auto">
          <a:xfrm>
            <a:off x="404813" y="1446213"/>
            <a:ext cx="3309937" cy="4852987"/>
            <a:chOff x="398463" y="1420813"/>
            <a:chExt cx="3309937" cy="4852987"/>
          </a:xfrm>
        </p:grpSpPr>
        <p:sp>
          <p:nvSpPr>
            <p:cNvPr id="22" name="Rectangle 21">
              <a:extLst>
                <a:ext uri="{FF2B5EF4-FFF2-40B4-BE49-F238E27FC236}">
                  <a16:creationId xmlns:a16="http://schemas.microsoft.com/office/drawing/2014/main" id="{B4A6F6C6-4170-DB93-A114-23F87F586EA2}"/>
                </a:ext>
              </a:extLst>
            </p:cNvPr>
            <p:cNvSpPr/>
            <p:nvPr/>
          </p:nvSpPr>
          <p:spPr>
            <a:xfrm>
              <a:off x="850900" y="1612900"/>
              <a:ext cx="2368550" cy="3625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27670" name="Picture 5" descr="Rev-Expansion.gif">
              <a:extLst>
                <a:ext uri="{FF2B5EF4-FFF2-40B4-BE49-F238E27FC236}">
                  <a16:creationId xmlns:a16="http://schemas.microsoft.com/office/drawing/2014/main" id="{C4D7E519-AE89-6942-2BE4-23C6B55B6C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3" y="1420813"/>
              <a:ext cx="3309937"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5" name="TextBox 6">
            <a:extLst>
              <a:ext uri="{FF2B5EF4-FFF2-40B4-BE49-F238E27FC236}">
                <a16:creationId xmlns:a16="http://schemas.microsoft.com/office/drawing/2014/main" id="{C52DAF7E-3750-2104-8087-77F91A49ED55}"/>
              </a:ext>
            </a:extLst>
          </p:cNvPr>
          <p:cNvSpPr txBox="1">
            <a:spLocks noChangeArrowheads="1"/>
          </p:cNvSpPr>
          <p:nvPr/>
        </p:nvSpPr>
        <p:spPr bwMode="auto">
          <a:xfrm>
            <a:off x="4318000" y="1244600"/>
            <a:ext cx="43116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Gas and surroundings at equilibrium.</a:t>
            </a:r>
          </a:p>
          <a:p>
            <a:pPr algn="ctr" eaLnBrk="1" hangingPunct="1">
              <a:spcBef>
                <a:spcPct val="0"/>
              </a:spcBef>
              <a:buFontTx/>
              <a:buNone/>
            </a:pPr>
            <a:r>
              <a:rPr lang="en-US" altLang="en-US"/>
              <a:t>Temperatures of gas and heat source match. </a:t>
            </a:r>
          </a:p>
          <a:p>
            <a:pPr algn="ctr" eaLnBrk="1" hangingPunct="1">
              <a:spcBef>
                <a:spcPct val="0"/>
              </a:spcBef>
              <a:buFontTx/>
              <a:buNone/>
            </a:pPr>
            <a:r>
              <a:rPr lang="en-US" altLang="en-US"/>
              <a:t>Pressure force balanced by weights.</a:t>
            </a:r>
          </a:p>
        </p:txBody>
      </p:sp>
      <p:grpSp>
        <p:nvGrpSpPr>
          <p:cNvPr id="3" name="Group 19">
            <a:extLst>
              <a:ext uri="{FF2B5EF4-FFF2-40B4-BE49-F238E27FC236}">
                <a16:creationId xmlns:a16="http://schemas.microsoft.com/office/drawing/2014/main" id="{CE37438D-0B38-50A2-D75B-D0D6FC9E83C2}"/>
              </a:ext>
            </a:extLst>
          </p:cNvPr>
          <p:cNvGrpSpPr>
            <a:grpSpLocks/>
          </p:cNvGrpSpPr>
          <p:nvPr/>
        </p:nvGrpSpPr>
        <p:grpSpPr bwMode="auto">
          <a:xfrm>
            <a:off x="3517900" y="2387600"/>
            <a:ext cx="1701800" cy="1803400"/>
            <a:chOff x="3517900" y="2387602"/>
            <a:chExt cx="1701800" cy="1803577"/>
          </a:xfrm>
        </p:grpSpPr>
        <p:sp>
          <p:nvSpPr>
            <p:cNvPr id="16" name="Freeform 15">
              <a:extLst>
                <a:ext uri="{FF2B5EF4-FFF2-40B4-BE49-F238E27FC236}">
                  <a16:creationId xmlns:a16="http://schemas.microsoft.com/office/drawing/2014/main" id="{DCC4FB3D-0550-A267-4F76-B728F4509EA4}"/>
                </a:ext>
              </a:extLst>
            </p:cNvPr>
            <p:cNvSpPr/>
            <p:nvPr/>
          </p:nvSpPr>
          <p:spPr>
            <a:xfrm>
              <a:off x="3778250" y="3225884"/>
              <a:ext cx="1384300" cy="889087"/>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7667" name="TextBox 7">
              <a:extLst>
                <a:ext uri="{FF2B5EF4-FFF2-40B4-BE49-F238E27FC236}">
                  <a16:creationId xmlns:a16="http://schemas.microsoft.com/office/drawing/2014/main" id="{7E3875F0-F44B-E9A4-5F0B-78873F2A13C9}"/>
                </a:ext>
              </a:extLst>
            </p:cNvPr>
            <p:cNvSpPr txBox="1">
              <a:spLocks noChangeArrowheads="1"/>
            </p:cNvSpPr>
            <p:nvPr/>
          </p:nvSpPr>
          <p:spPr bwMode="auto">
            <a:xfrm>
              <a:off x="3517900" y="2990850"/>
              <a:ext cx="170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Small weight removed.</a:t>
              </a:r>
            </a:p>
            <a:p>
              <a:pPr algn="r" eaLnBrk="1" hangingPunct="1">
                <a:spcBef>
                  <a:spcPct val="0"/>
                </a:spcBef>
                <a:buFontTx/>
                <a:buNone/>
              </a:pPr>
              <a:r>
                <a:rPr lang="en-US" altLang="en-US"/>
                <a:t>Pressure force exceeds weight.</a:t>
              </a:r>
            </a:p>
          </p:txBody>
        </p:sp>
        <p:sp>
          <p:nvSpPr>
            <p:cNvPr id="11" name="Right Arrow 10">
              <a:extLst>
                <a:ext uri="{FF2B5EF4-FFF2-40B4-BE49-F238E27FC236}">
                  <a16:creationId xmlns:a16="http://schemas.microsoft.com/office/drawing/2014/main" id="{C46CFE7D-45C7-A6FB-B5EF-369BBD66C5A7}"/>
                </a:ext>
              </a:extLst>
            </p:cNvPr>
            <p:cNvSpPr/>
            <p:nvPr/>
          </p:nvSpPr>
          <p:spPr>
            <a:xfrm rot="7347039">
              <a:off x="4571977" y="2413025"/>
              <a:ext cx="476297" cy="4254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20">
            <a:extLst>
              <a:ext uri="{FF2B5EF4-FFF2-40B4-BE49-F238E27FC236}">
                <a16:creationId xmlns:a16="http://schemas.microsoft.com/office/drawing/2014/main" id="{147B54F3-7EEB-2B10-5504-A28973251F1F}"/>
              </a:ext>
            </a:extLst>
          </p:cNvPr>
          <p:cNvGrpSpPr>
            <a:grpSpLocks/>
          </p:cNvGrpSpPr>
          <p:nvPr/>
        </p:nvGrpSpPr>
        <p:grpSpPr bwMode="auto">
          <a:xfrm>
            <a:off x="4737100" y="4445000"/>
            <a:ext cx="2628900" cy="1473200"/>
            <a:chOff x="4737099" y="4445002"/>
            <a:chExt cx="2628901" cy="1473377"/>
          </a:xfrm>
        </p:grpSpPr>
        <p:sp>
          <p:nvSpPr>
            <p:cNvPr id="17" name="Freeform 16">
              <a:extLst>
                <a:ext uri="{FF2B5EF4-FFF2-40B4-BE49-F238E27FC236}">
                  <a16:creationId xmlns:a16="http://schemas.microsoft.com/office/drawing/2014/main" id="{B1D6C2E3-95BF-EDC8-26DA-B4AFC02113DF}"/>
                </a:ext>
              </a:extLst>
            </p:cNvPr>
            <p:cNvSpPr/>
            <p:nvPr/>
          </p:nvSpPr>
          <p:spPr>
            <a:xfrm rot="10599880">
              <a:off x="5683249" y="4838749"/>
              <a:ext cx="1384301" cy="889107"/>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7664" name="TextBox 8">
              <a:extLst>
                <a:ext uri="{FF2B5EF4-FFF2-40B4-BE49-F238E27FC236}">
                  <a16:creationId xmlns:a16="http://schemas.microsoft.com/office/drawing/2014/main" id="{043EC2B6-C3EA-235F-1539-B2B67AEC472E}"/>
                </a:ext>
              </a:extLst>
            </p:cNvPr>
            <p:cNvSpPr txBox="1">
              <a:spLocks noChangeArrowheads="1"/>
            </p:cNvSpPr>
            <p:nvPr/>
          </p:nvSpPr>
          <p:spPr bwMode="auto">
            <a:xfrm>
              <a:off x="5321301" y="4718050"/>
              <a:ext cx="20446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Gas expands slightly and cools. Work done in raising weights.</a:t>
              </a:r>
            </a:p>
          </p:txBody>
        </p:sp>
        <p:sp>
          <p:nvSpPr>
            <p:cNvPr id="12" name="Right Arrow 11">
              <a:extLst>
                <a:ext uri="{FF2B5EF4-FFF2-40B4-BE49-F238E27FC236}">
                  <a16:creationId xmlns:a16="http://schemas.microsoft.com/office/drawing/2014/main" id="{0D6F586C-F76A-F6CD-DF12-36C6C622BCEC}"/>
                </a:ext>
              </a:extLst>
            </p:cNvPr>
            <p:cNvSpPr/>
            <p:nvPr/>
          </p:nvSpPr>
          <p:spPr>
            <a:xfrm rot="2625403">
              <a:off x="4737099" y="4445002"/>
              <a:ext cx="476250" cy="425501"/>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21">
            <a:extLst>
              <a:ext uri="{FF2B5EF4-FFF2-40B4-BE49-F238E27FC236}">
                <a16:creationId xmlns:a16="http://schemas.microsoft.com/office/drawing/2014/main" id="{B050C30D-4EB0-E10C-E532-0FD78187BF3D}"/>
              </a:ext>
            </a:extLst>
          </p:cNvPr>
          <p:cNvGrpSpPr>
            <a:grpSpLocks/>
          </p:cNvGrpSpPr>
          <p:nvPr/>
        </p:nvGrpSpPr>
        <p:grpSpPr bwMode="auto">
          <a:xfrm>
            <a:off x="7131050" y="3162300"/>
            <a:ext cx="1625600" cy="1663700"/>
            <a:chOff x="7131050" y="3162300"/>
            <a:chExt cx="1625600" cy="1663702"/>
          </a:xfrm>
        </p:grpSpPr>
        <p:sp>
          <p:nvSpPr>
            <p:cNvPr id="19" name="Freeform 18">
              <a:extLst>
                <a:ext uri="{FF2B5EF4-FFF2-40B4-BE49-F238E27FC236}">
                  <a16:creationId xmlns:a16="http://schemas.microsoft.com/office/drawing/2014/main" id="{20F00A2F-AAFA-3470-E8D7-259A039E8DA7}"/>
                </a:ext>
              </a:extLst>
            </p:cNvPr>
            <p:cNvSpPr/>
            <p:nvPr/>
          </p:nvSpPr>
          <p:spPr>
            <a:xfrm>
              <a:off x="7226300" y="3390900"/>
              <a:ext cx="1219200" cy="730251"/>
            </a:xfrm>
            <a:custGeom>
              <a:avLst/>
              <a:gdLst>
                <a:gd name="connsiteX0" fmla="*/ 146050 w 2743200"/>
                <a:gd name="connsiteY0" fmla="*/ 6350 h 774700"/>
                <a:gd name="connsiteX1" fmla="*/ 222250 w 2743200"/>
                <a:gd name="connsiteY1" fmla="*/ 0 h 774700"/>
                <a:gd name="connsiteX2" fmla="*/ 2743200 w 2743200"/>
                <a:gd name="connsiteY2" fmla="*/ 50800 h 774700"/>
                <a:gd name="connsiteX3" fmla="*/ 2667000 w 2743200"/>
                <a:gd name="connsiteY3" fmla="*/ 774700 h 774700"/>
                <a:gd name="connsiteX4" fmla="*/ 0 w 2743200"/>
                <a:gd name="connsiteY4" fmla="*/ 628650 h 774700"/>
                <a:gd name="connsiteX5" fmla="*/ 146050 w 2743200"/>
                <a:gd name="connsiteY5" fmla="*/ 635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774700">
                  <a:moveTo>
                    <a:pt x="146050" y="6350"/>
                  </a:moveTo>
                  <a:lnTo>
                    <a:pt x="222250" y="0"/>
                  </a:lnTo>
                  <a:lnTo>
                    <a:pt x="2743200" y="50800"/>
                  </a:lnTo>
                  <a:lnTo>
                    <a:pt x="2667000" y="774700"/>
                  </a:lnTo>
                  <a:lnTo>
                    <a:pt x="0" y="628650"/>
                  </a:lnTo>
                  <a:lnTo>
                    <a:pt x="146050" y="6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7661" name="TextBox 9">
              <a:extLst>
                <a:ext uri="{FF2B5EF4-FFF2-40B4-BE49-F238E27FC236}">
                  <a16:creationId xmlns:a16="http://schemas.microsoft.com/office/drawing/2014/main" id="{26F6D8CE-1F91-BB01-6FB8-7C0AFB949CFC}"/>
                </a:ext>
              </a:extLst>
            </p:cNvPr>
            <p:cNvSpPr txBox="1">
              <a:spLocks noChangeArrowheads="1"/>
            </p:cNvSpPr>
            <p:nvPr/>
          </p:nvSpPr>
          <p:spPr bwMode="auto">
            <a:xfrm>
              <a:off x="7131050" y="3162300"/>
              <a:ext cx="162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from source reheats gas.</a:t>
              </a:r>
            </a:p>
          </p:txBody>
        </p:sp>
        <p:sp>
          <p:nvSpPr>
            <p:cNvPr id="13" name="Right Arrow 12">
              <a:extLst>
                <a:ext uri="{FF2B5EF4-FFF2-40B4-BE49-F238E27FC236}">
                  <a16:creationId xmlns:a16="http://schemas.microsoft.com/office/drawing/2014/main" id="{6E33FF8E-F5B6-052A-003F-C9E350584121}"/>
                </a:ext>
              </a:extLst>
            </p:cNvPr>
            <p:cNvSpPr/>
            <p:nvPr/>
          </p:nvSpPr>
          <p:spPr>
            <a:xfrm rot="18617502">
              <a:off x="7239000" y="4375152"/>
              <a:ext cx="476251" cy="4254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14" name="Right Arrow 13">
            <a:extLst>
              <a:ext uri="{FF2B5EF4-FFF2-40B4-BE49-F238E27FC236}">
                <a16:creationId xmlns:a16="http://schemas.microsoft.com/office/drawing/2014/main" id="{6C1E2061-3B63-411A-EC3D-5BDC7DB12070}"/>
              </a:ext>
            </a:extLst>
          </p:cNvPr>
          <p:cNvSpPr/>
          <p:nvPr/>
        </p:nvSpPr>
        <p:spPr>
          <a:xfrm rot="13777950">
            <a:off x="7270750" y="2381250"/>
            <a:ext cx="476250" cy="4254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83A3CCA-1EE8-5603-509C-0C1E806D0B3A}"/>
              </a:ext>
            </a:extLst>
          </p:cNvPr>
          <p:cNvSpPr/>
          <p:nvPr/>
        </p:nvSpPr>
        <p:spPr>
          <a:xfrm>
            <a:off x="4025900" y="3187700"/>
            <a:ext cx="1581150" cy="1009650"/>
          </a:xfrm>
          <a:custGeom>
            <a:avLst/>
            <a:gdLst>
              <a:gd name="connsiteX0" fmla="*/ 38100 w 1028700"/>
              <a:gd name="connsiteY0" fmla="*/ 0 h 660400"/>
              <a:gd name="connsiteX1" fmla="*/ 38100 w 1028700"/>
              <a:gd name="connsiteY1" fmla="*/ 0 h 660400"/>
              <a:gd name="connsiteX2" fmla="*/ 1028700 w 1028700"/>
              <a:gd name="connsiteY2" fmla="*/ 82550 h 660400"/>
              <a:gd name="connsiteX3" fmla="*/ 946150 w 1028700"/>
              <a:gd name="connsiteY3" fmla="*/ 660400 h 660400"/>
              <a:gd name="connsiteX4" fmla="*/ 0 w 1028700"/>
              <a:gd name="connsiteY4" fmla="*/ 501650 h 660400"/>
              <a:gd name="connsiteX5" fmla="*/ 38100 w 10287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660400">
                <a:moveTo>
                  <a:pt x="38100" y="0"/>
                </a:moveTo>
                <a:lnTo>
                  <a:pt x="38100" y="0"/>
                </a:lnTo>
                <a:lnTo>
                  <a:pt x="1028700" y="82550"/>
                </a:lnTo>
                <a:lnTo>
                  <a:pt x="946150" y="660400"/>
                </a:lnTo>
                <a:lnTo>
                  <a:pt x="0" y="501650"/>
                </a:lnTo>
                <a:lnTo>
                  <a:pt x="381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8674" name="Title 1">
            <a:extLst>
              <a:ext uri="{FF2B5EF4-FFF2-40B4-BE49-F238E27FC236}">
                <a16:creationId xmlns:a16="http://schemas.microsoft.com/office/drawing/2014/main" id="{BA263D0A-F215-68A2-1E1B-786409473CD9}"/>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Why Reversible?</a:t>
            </a:r>
          </a:p>
        </p:txBody>
      </p:sp>
      <p:sp>
        <p:nvSpPr>
          <p:cNvPr id="28675" name="Content Placeholder 2">
            <a:extLst>
              <a:ext uri="{FF2B5EF4-FFF2-40B4-BE49-F238E27FC236}">
                <a16:creationId xmlns:a16="http://schemas.microsoft.com/office/drawing/2014/main" id="{80ACB1A3-AEB2-BC57-08DA-EEBE39247806}"/>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28676" name="Slide Number Placeholder 3">
            <a:extLst>
              <a:ext uri="{FF2B5EF4-FFF2-40B4-BE49-F238E27FC236}">
                <a16:creationId xmlns:a16="http://schemas.microsoft.com/office/drawing/2014/main" id="{01F0D3AD-581B-D64B-BBFC-449E7F11845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BAB22D05-F45A-9647-B554-0E21DB830AD7}" type="slidenum">
              <a:rPr lang="en-US" altLang="en-US"/>
              <a:pPr>
                <a:spcBef>
                  <a:spcPct val="0"/>
                </a:spcBef>
                <a:buFontTx/>
                <a:buNone/>
              </a:pPr>
              <a:t>13</a:t>
            </a:fld>
            <a:endParaRPr lang="en-US" altLang="en-US"/>
          </a:p>
        </p:txBody>
      </p:sp>
      <p:pic>
        <p:nvPicPr>
          <p:cNvPr id="28677" name="Picture 4" descr="Rev-Expan-Contract.gif">
            <a:extLst>
              <a:ext uri="{FF2B5EF4-FFF2-40B4-BE49-F238E27FC236}">
                <a16:creationId xmlns:a16="http://schemas.microsoft.com/office/drawing/2014/main" id="{A9ECC93A-380D-3521-B2E6-B1F3E99A9D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504950"/>
            <a:ext cx="34163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D188F9AF-6E09-9562-A241-8323B1D45F15}"/>
              </a:ext>
            </a:extLst>
          </p:cNvPr>
          <p:cNvSpPr txBox="1">
            <a:spLocks noChangeArrowheads="1"/>
          </p:cNvSpPr>
          <p:nvPr/>
        </p:nvSpPr>
        <p:spPr bwMode="auto">
          <a:xfrm>
            <a:off x="3568700" y="3022600"/>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400"/>
              <a:t>Gas and surroundings at equilibrium</a:t>
            </a:r>
          </a:p>
        </p:txBody>
      </p:sp>
      <p:grpSp>
        <p:nvGrpSpPr>
          <p:cNvPr id="2" name="Group 21">
            <a:extLst>
              <a:ext uri="{FF2B5EF4-FFF2-40B4-BE49-F238E27FC236}">
                <a16:creationId xmlns:a16="http://schemas.microsoft.com/office/drawing/2014/main" id="{2567ABAD-F0E3-29C2-0120-7027AB688C37}"/>
              </a:ext>
            </a:extLst>
          </p:cNvPr>
          <p:cNvGrpSpPr>
            <a:grpSpLocks/>
          </p:cNvGrpSpPr>
          <p:nvPr/>
        </p:nvGrpSpPr>
        <p:grpSpPr bwMode="auto">
          <a:xfrm>
            <a:off x="4635500" y="1397000"/>
            <a:ext cx="3940175" cy="1833563"/>
            <a:chOff x="4254500" y="1390650"/>
            <a:chExt cx="3940175" cy="1833563"/>
          </a:xfrm>
        </p:grpSpPr>
        <p:grpSp>
          <p:nvGrpSpPr>
            <p:cNvPr id="28692" name="Group 17">
              <a:extLst>
                <a:ext uri="{FF2B5EF4-FFF2-40B4-BE49-F238E27FC236}">
                  <a16:creationId xmlns:a16="http://schemas.microsoft.com/office/drawing/2014/main" id="{D24221D7-40CD-72B2-D92F-B1EFFF122A1C}"/>
                </a:ext>
              </a:extLst>
            </p:cNvPr>
            <p:cNvGrpSpPr>
              <a:grpSpLocks/>
            </p:cNvGrpSpPr>
            <p:nvPr/>
          </p:nvGrpSpPr>
          <p:grpSpPr bwMode="auto">
            <a:xfrm>
              <a:off x="4254500" y="1390650"/>
              <a:ext cx="3940175" cy="1833563"/>
              <a:chOff x="4254500" y="1390650"/>
              <a:chExt cx="3939546" cy="1833811"/>
            </a:xfrm>
          </p:grpSpPr>
          <p:sp>
            <p:nvSpPr>
              <p:cNvPr id="13" name="Freeform 12">
                <a:extLst>
                  <a:ext uri="{FF2B5EF4-FFF2-40B4-BE49-F238E27FC236}">
                    <a16:creationId xmlns:a16="http://schemas.microsoft.com/office/drawing/2014/main" id="{6EBC4CC5-387C-53A6-26E0-85E35C53FE1E}"/>
                  </a:ext>
                </a:extLst>
              </p:cNvPr>
              <p:cNvSpPr/>
              <p:nvPr/>
            </p:nvSpPr>
            <p:spPr>
              <a:xfrm>
                <a:off x="6667115" y="1447808"/>
                <a:ext cx="1384079" cy="393753"/>
              </a:xfrm>
              <a:custGeom>
                <a:avLst/>
                <a:gdLst>
                  <a:gd name="connsiteX0" fmla="*/ 38100 w 1028700"/>
                  <a:gd name="connsiteY0" fmla="*/ 0 h 660400"/>
                  <a:gd name="connsiteX1" fmla="*/ 38100 w 1028700"/>
                  <a:gd name="connsiteY1" fmla="*/ 0 h 660400"/>
                  <a:gd name="connsiteX2" fmla="*/ 1028700 w 1028700"/>
                  <a:gd name="connsiteY2" fmla="*/ 82550 h 660400"/>
                  <a:gd name="connsiteX3" fmla="*/ 946150 w 1028700"/>
                  <a:gd name="connsiteY3" fmla="*/ 660400 h 660400"/>
                  <a:gd name="connsiteX4" fmla="*/ 0 w 1028700"/>
                  <a:gd name="connsiteY4" fmla="*/ 501650 h 660400"/>
                  <a:gd name="connsiteX5" fmla="*/ 38100 w 10287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660400">
                    <a:moveTo>
                      <a:pt x="38100" y="0"/>
                    </a:moveTo>
                    <a:lnTo>
                      <a:pt x="38100" y="0"/>
                    </a:lnTo>
                    <a:lnTo>
                      <a:pt x="1028700" y="82550"/>
                    </a:lnTo>
                    <a:lnTo>
                      <a:pt x="946150" y="660400"/>
                    </a:lnTo>
                    <a:lnTo>
                      <a:pt x="0" y="501650"/>
                    </a:lnTo>
                    <a:lnTo>
                      <a:pt x="381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8696" name="TextBox 6">
                <a:extLst>
                  <a:ext uri="{FF2B5EF4-FFF2-40B4-BE49-F238E27FC236}">
                    <a16:creationId xmlns:a16="http://schemas.microsoft.com/office/drawing/2014/main" id="{3B7CD908-EB0E-DA83-8B8D-145D046E8FEF}"/>
                  </a:ext>
                </a:extLst>
              </p:cNvPr>
              <p:cNvSpPr txBox="1">
                <a:spLocks noChangeArrowheads="1"/>
              </p:cNvSpPr>
              <p:nvPr/>
            </p:nvSpPr>
            <p:spPr bwMode="auto">
              <a:xfrm>
                <a:off x="4254500" y="1993900"/>
                <a:ext cx="1441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slight disturbance</a:t>
                </a:r>
              </a:p>
            </p:txBody>
          </p:sp>
          <p:sp>
            <p:nvSpPr>
              <p:cNvPr id="28697" name="TextBox 7">
                <a:extLst>
                  <a:ext uri="{FF2B5EF4-FFF2-40B4-BE49-F238E27FC236}">
                    <a16:creationId xmlns:a16="http://schemas.microsoft.com/office/drawing/2014/main" id="{53CB783F-B1C4-2C1C-F683-DDE251CACE72}"/>
                  </a:ext>
                </a:extLst>
              </p:cNvPr>
              <p:cNvSpPr txBox="1">
                <a:spLocks noChangeArrowheads="1"/>
              </p:cNvSpPr>
              <p:nvPr/>
            </p:nvSpPr>
            <p:spPr bwMode="auto">
              <a:xfrm>
                <a:off x="6375344" y="2578130"/>
                <a:ext cx="1225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remove small mass</a:t>
                </a:r>
              </a:p>
            </p:txBody>
          </p:sp>
          <p:sp>
            <p:nvSpPr>
              <p:cNvPr id="28698" name="TextBox 8">
                <a:extLst>
                  <a:ext uri="{FF2B5EF4-FFF2-40B4-BE49-F238E27FC236}">
                    <a16:creationId xmlns:a16="http://schemas.microsoft.com/office/drawing/2014/main" id="{4FA715A2-BCEA-8C9C-8F1E-79D273159CED}"/>
                  </a:ext>
                </a:extLst>
              </p:cNvPr>
              <p:cNvSpPr txBox="1">
                <a:spLocks noChangeArrowheads="1"/>
              </p:cNvSpPr>
              <p:nvPr/>
            </p:nvSpPr>
            <p:spPr bwMode="auto">
              <a:xfrm>
                <a:off x="6445250" y="1390650"/>
                <a:ext cx="17487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Gas expands</a:t>
                </a:r>
              </a:p>
            </p:txBody>
          </p:sp>
          <p:sp>
            <p:nvSpPr>
              <p:cNvPr id="11" name="Right Arrow 10">
                <a:extLst>
                  <a:ext uri="{FF2B5EF4-FFF2-40B4-BE49-F238E27FC236}">
                    <a16:creationId xmlns:a16="http://schemas.microsoft.com/office/drawing/2014/main" id="{C2B71F32-6B59-9986-D23E-ACB294929CEB}"/>
                  </a:ext>
                </a:extLst>
              </p:cNvPr>
              <p:cNvSpPr/>
              <p:nvPr/>
            </p:nvSpPr>
            <p:spPr>
              <a:xfrm rot="19011612">
                <a:off x="4997331" y="2419489"/>
                <a:ext cx="1593596" cy="285789"/>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pic>
          <p:nvPicPr>
            <p:cNvPr id="28693" name="Picture 20" descr="mass_black.png">
              <a:extLst>
                <a:ext uri="{FF2B5EF4-FFF2-40B4-BE49-F238E27FC236}">
                  <a16:creationId xmlns:a16="http://schemas.microsoft.com/office/drawing/2014/main" id="{2201C1C7-C608-BF6A-A285-8FC68CFA98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4063" y="2708198"/>
              <a:ext cx="280987" cy="2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19" descr="mass_explodes.png">
              <a:extLst>
                <a:ext uri="{FF2B5EF4-FFF2-40B4-BE49-F238E27FC236}">
                  <a16:creationId xmlns:a16="http://schemas.microsoft.com/office/drawing/2014/main" id="{897F6D4F-4E76-3119-A5B4-A2C10B8B86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14714">
              <a:off x="5832475" y="2654300"/>
              <a:ext cx="593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7">
            <a:extLst>
              <a:ext uri="{FF2B5EF4-FFF2-40B4-BE49-F238E27FC236}">
                <a16:creationId xmlns:a16="http://schemas.microsoft.com/office/drawing/2014/main" id="{D6460F80-923C-B36A-B205-7130C30AA899}"/>
              </a:ext>
            </a:extLst>
          </p:cNvPr>
          <p:cNvGrpSpPr>
            <a:grpSpLocks/>
          </p:cNvGrpSpPr>
          <p:nvPr/>
        </p:nvGrpSpPr>
        <p:grpSpPr bwMode="auto">
          <a:xfrm>
            <a:off x="4635500" y="3873500"/>
            <a:ext cx="4340225" cy="1631950"/>
            <a:chOff x="4254500" y="3867150"/>
            <a:chExt cx="4340225" cy="1631950"/>
          </a:xfrm>
        </p:grpSpPr>
        <p:grpSp>
          <p:nvGrpSpPr>
            <p:cNvPr id="28681" name="Group 18">
              <a:extLst>
                <a:ext uri="{FF2B5EF4-FFF2-40B4-BE49-F238E27FC236}">
                  <a16:creationId xmlns:a16="http://schemas.microsoft.com/office/drawing/2014/main" id="{06706374-975A-F25F-1418-561391701606}"/>
                </a:ext>
              </a:extLst>
            </p:cNvPr>
            <p:cNvGrpSpPr>
              <a:grpSpLocks/>
            </p:cNvGrpSpPr>
            <p:nvPr/>
          </p:nvGrpSpPr>
          <p:grpSpPr bwMode="auto">
            <a:xfrm>
              <a:off x="4254500" y="3867150"/>
              <a:ext cx="4340225" cy="1631950"/>
              <a:chOff x="4254500" y="3867150"/>
              <a:chExt cx="4339478" cy="1631950"/>
            </a:xfrm>
          </p:grpSpPr>
          <p:sp>
            <p:nvSpPr>
              <p:cNvPr id="14" name="Freeform 13">
                <a:extLst>
                  <a:ext uri="{FF2B5EF4-FFF2-40B4-BE49-F238E27FC236}">
                    <a16:creationId xmlns:a16="http://schemas.microsoft.com/office/drawing/2014/main" id="{DDBFB7ED-E28B-79CC-BB18-4D0DB2E12A33}"/>
                  </a:ext>
                </a:extLst>
              </p:cNvPr>
              <p:cNvSpPr/>
              <p:nvPr/>
            </p:nvSpPr>
            <p:spPr>
              <a:xfrm flipH="1">
                <a:off x="6711527" y="5137150"/>
                <a:ext cx="1549133" cy="361950"/>
              </a:xfrm>
              <a:custGeom>
                <a:avLst/>
                <a:gdLst>
                  <a:gd name="connsiteX0" fmla="*/ 38100 w 1028700"/>
                  <a:gd name="connsiteY0" fmla="*/ 0 h 660400"/>
                  <a:gd name="connsiteX1" fmla="*/ 38100 w 1028700"/>
                  <a:gd name="connsiteY1" fmla="*/ 0 h 660400"/>
                  <a:gd name="connsiteX2" fmla="*/ 1028700 w 1028700"/>
                  <a:gd name="connsiteY2" fmla="*/ 82550 h 660400"/>
                  <a:gd name="connsiteX3" fmla="*/ 946150 w 1028700"/>
                  <a:gd name="connsiteY3" fmla="*/ 660400 h 660400"/>
                  <a:gd name="connsiteX4" fmla="*/ 0 w 1028700"/>
                  <a:gd name="connsiteY4" fmla="*/ 501650 h 660400"/>
                  <a:gd name="connsiteX5" fmla="*/ 38100 w 1028700"/>
                  <a:gd name="connsiteY5" fmla="*/ 0 h 66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700" h="660400">
                    <a:moveTo>
                      <a:pt x="38100" y="0"/>
                    </a:moveTo>
                    <a:lnTo>
                      <a:pt x="38100" y="0"/>
                    </a:lnTo>
                    <a:lnTo>
                      <a:pt x="1028700" y="82550"/>
                    </a:lnTo>
                    <a:lnTo>
                      <a:pt x="946150" y="660400"/>
                    </a:lnTo>
                    <a:lnTo>
                      <a:pt x="0" y="501650"/>
                    </a:lnTo>
                    <a:lnTo>
                      <a:pt x="381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8688" name="TextBox 9">
                <a:extLst>
                  <a:ext uri="{FF2B5EF4-FFF2-40B4-BE49-F238E27FC236}">
                    <a16:creationId xmlns:a16="http://schemas.microsoft.com/office/drawing/2014/main" id="{444C421E-220D-0424-5BCC-BB2853B6BAB0}"/>
                  </a:ext>
                </a:extLst>
              </p:cNvPr>
              <p:cNvSpPr txBox="1">
                <a:spLocks noChangeArrowheads="1"/>
              </p:cNvSpPr>
              <p:nvPr/>
            </p:nvSpPr>
            <p:spPr bwMode="auto">
              <a:xfrm>
                <a:off x="6400800" y="4991100"/>
                <a:ext cx="2193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Gas compresses</a:t>
                </a:r>
              </a:p>
            </p:txBody>
          </p:sp>
          <p:sp>
            <p:nvSpPr>
              <p:cNvPr id="15" name="Right Arrow 14">
                <a:extLst>
                  <a:ext uri="{FF2B5EF4-FFF2-40B4-BE49-F238E27FC236}">
                    <a16:creationId xmlns:a16="http://schemas.microsoft.com/office/drawing/2014/main" id="{660A3C90-1052-27A9-C4D0-021BB96C6618}"/>
                  </a:ext>
                </a:extLst>
              </p:cNvPr>
              <p:cNvSpPr/>
              <p:nvPr/>
            </p:nvSpPr>
            <p:spPr>
              <a:xfrm rot="2449271">
                <a:off x="5029067" y="4368800"/>
                <a:ext cx="1593576" cy="285750"/>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8690" name="TextBox 15">
                <a:extLst>
                  <a:ext uri="{FF2B5EF4-FFF2-40B4-BE49-F238E27FC236}">
                    <a16:creationId xmlns:a16="http://schemas.microsoft.com/office/drawing/2014/main" id="{508F21ED-A266-453E-D804-4290335E742B}"/>
                  </a:ext>
                </a:extLst>
              </p:cNvPr>
              <p:cNvSpPr txBox="1">
                <a:spLocks noChangeArrowheads="1"/>
              </p:cNvSpPr>
              <p:nvPr/>
            </p:nvSpPr>
            <p:spPr bwMode="auto">
              <a:xfrm>
                <a:off x="4254500" y="4464050"/>
                <a:ext cx="1441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slight disturbance</a:t>
                </a:r>
              </a:p>
            </p:txBody>
          </p:sp>
          <p:sp>
            <p:nvSpPr>
              <p:cNvPr id="28691" name="TextBox 16">
                <a:extLst>
                  <a:ext uri="{FF2B5EF4-FFF2-40B4-BE49-F238E27FC236}">
                    <a16:creationId xmlns:a16="http://schemas.microsoft.com/office/drawing/2014/main" id="{2CBB92EA-9D7A-A934-5AE5-121830065B11}"/>
                  </a:ext>
                </a:extLst>
              </p:cNvPr>
              <p:cNvSpPr txBox="1">
                <a:spLocks noChangeArrowheads="1"/>
              </p:cNvSpPr>
              <p:nvPr/>
            </p:nvSpPr>
            <p:spPr bwMode="auto">
              <a:xfrm>
                <a:off x="6019801" y="3867150"/>
                <a:ext cx="1225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replace small mass</a:t>
                </a:r>
              </a:p>
            </p:txBody>
          </p:sp>
        </p:grpSp>
        <p:grpSp>
          <p:nvGrpSpPr>
            <p:cNvPr id="28682" name="Group 26">
              <a:extLst>
                <a:ext uri="{FF2B5EF4-FFF2-40B4-BE49-F238E27FC236}">
                  <a16:creationId xmlns:a16="http://schemas.microsoft.com/office/drawing/2014/main" id="{AB40DFDD-DA05-F80B-4B34-8EAE8DEF2334}"/>
                </a:ext>
              </a:extLst>
            </p:cNvPr>
            <p:cNvGrpSpPr>
              <a:grpSpLocks/>
            </p:cNvGrpSpPr>
            <p:nvPr/>
          </p:nvGrpSpPr>
          <p:grpSpPr bwMode="auto">
            <a:xfrm>
              <a:off x="5510214" y="3943350"/>
              <a:ext cx="566736" cy="413834"/>
              <a:chOff x="6488114" y="3556000"/>
              <a:chExt cx="566736" cy="413834"/>
            </a:xfrm>
          </p:grpSpPr>
          <p:pic>
            <p:nvPicPr>
              <p:cNvPr id="28683" name="Picture 24" descr="mass_red.png">
                <a:extLst>
                  <a:ext uri="{FF2B5EF4-FFF2-40B4-BE49-F238E27FC236}">
                    <a16:creationId xmlns:a16="http://schemas.microsoft.com/office/drawing/2014/main" id="{56B619DF-986E-2E1C-669A-AC2F03C04C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8114" y="3556000"/>
                <a:ext cx="206708" cy="191583"/>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22" descr="mass_red.png">
                <a:extLst>
                  <a:ext uri="{FF2B5EF4-FFF2-40B4-BE49-F238E27FC236}">
                    <a16:creationId xmlns:a16="http://schemas.microsoft.com/office/drawing/2014/main" id="{53A30E74-F0A4-CB0B-11ED-F6986165C7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64313" y="3603624"/>
                <a:ext cx="223837" cy="207459"/>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25" descr="mass_red.png">
                <a:extLst>
                  <a:ext uri="{FF2B5EF4-FFF2-40B4-BE49-F238E27FC236}">
                    <a16:creationId xmlns:a16="http://schemas.microsoft.com/office/drawing/2014/main" id="{66977C23-A5B6-2529-AB2E-16F8D4754D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97663" y="3670300"/>
                <a:ext cx="249237" cy="21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Picture 23" descr="mass_black.png">
                <a:extLst>
                  <a:ext uri="{FF2B5EF4-FFF2-40B4-BE49-F238E27FC236}">
                    <a16:creationId xmlns:a16="http://schemas.microsoft.com/office/drawing/2014/main" id="{A4D18CEB-8403-20E5-3C58-7D3E72A917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0213" y="3715292"/>
                <a:ext cx="274637" cy="25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468498CD-6D1A-C755-DAA4-5C5744BFC188}"/>
              </a:ext>
            </a:extLst>
          </p:cNvPr>
          <p:cNvSpPr/>
          <p:nvPr/>
        </p:nvSpPr>
        <p:spPr>
          <a:xfrm>
            <a:off x="4235450" y="3759200"/>
            <a:ext cx="984250" cy="508000"/>
          </a:xfrm>
          <a:custGeom>
            <a:avLst/>
            <a:gdLst>
              <a:gd name="connsiteX0" fmla="*/ 0 w 984593"/>
              <a:gd name="connsiteY0" fmla="*/ 0 h 508000"/>
              <a:gd name="connsiteX1" fmla="*/ 977900 w 984593"/>
              <a:gd name="connsiteY1" fmla="*/ 6350 h 508000"/>
              <a:gd name="connsiteX2" fmla="*/ 958850 w 984593"/>
              <a:gd name="connsiteY2" fmla="*/ 12700 h 508000"/>
              <a:gd name="connsiteX3" fmla="*/ 958850 w 984593"/>
              <a:gd name="connsiteY3" fmla="*/ 508000 h 508000"/>
              <a:gd name="connsiteX4" fmla="*/ 95250 w 984593"/>
              <a:gd name="connsiteY4" fmla="*/ 342900 h 508000"/>
              <a:gd name="connsiteX5" fmla="*/ 0 w 984593"/>
              <a:gd name="connsiteY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593" h="508000">
                <a:moveTo>
                  <a:pt x="0" y="0"/>
                </a:moveTo>
                <a:lnTo>
                  <a:pt x="977900" y="6350"/>
                </a:lnTo>
                <a:cubicBezTo>
                  <a:pt x="984593" y="6439"/>
                  <a:pt x="958850" y="12700"/>
                  <a:pt x="958850" y="12700"/>
                </a:cubicBezTo>
                <a:lnTo>
                  <a:pt x="958850" y="508000"/>
                </a:lnTo>
                <a:lnTo>
                  <a:pt x="95250" y="342900"/>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1" name="Freeform 40">
            <a:extLst>
              <a:ext uri="{FF2B5EF4-FFF2-40B4-BE49-F238E27FC236}">
                <a16:creationId xmlns:a16="http://schemas.microsoft.com/office/drawing/2014/main" id="{98489C4A-6E2C-DBE9-0B36-DDDBD58697B6}"/>
              </a:ext>
            </a:extLst>
          </p:cNvPr>
          <p:cNvSpPr/>
          <p:nvPr/>
        </p:nvSpPr>
        <p:spPr>
          <a:xfrm flipH="1">
            <a:off x="6654800" y="3714750"/>
            <a:ext cx="939800" cy="508000"/>
          </a:xfrm>
          <a:custGeom>
            <a:avLst/>
            <a:gdLst>
              <a:gd name="connsiteX0" fmla="*/ 0 w 984593"/>
              <a:gd name="connsiteY0" fmla="*/ 0 h 508000"/>
              <a:gd name="connsiteX1" fmla="*/ 977900 w 984593"/>
              <a:gd name="connsiteY1" fmla="*/ 6350 h 508000"/>
              <a:gd name="connsiteX2" fmla="*/ 958850 w 984593"/>
              <a:gd name="connsiteY2" fmla="*/ 12700 h 508000"/>
              <a:gd name="connsiteX3" fmla="*/ 958850 w 984593"/>
              <a:gd name="connsiteY3" fmla="*/ 508000 h 508000"/>
              <a:gd name="connsiteX4" fmla="*/ 95250 w 984593"/>
              <a:gd name="connsiteY4" fmla="*/ 342900 h 508000"/>
              <a:gd name="connsiteX5" fmla="*/ 0 w 984593"/>
              <a:gd name="connsiteY5"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593" h="508000">
                <a:moveTo>
                  <a:pt x="0" y="0"/>
                </a:moveTo>
                <a:lnTo>
                  <a:pt x="977900" y="6350"/>
                </a:lnTo>
                <a:cubicBezTo>
                  <a:pt x="984593" y="6439"/>
                  <a:pt x="958850" y="12700"/>
                  <a:pt x="958850" y="12700"/>
                </a:cubicBezTo>
                <a:lnTo>
                  <a:pt x="958850" y="508000"/>
                </a:lnTo>
                <a:lnTo>
                  <a:pt x="95250" y="342900"/>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8" name="Freeform 37">
            <a:extLst>
              <a:ext uri="{FF2B5EF4-FFF2-40B4-BE49-F238E27FC236}">
                <a16:creationId xmlns:a16="http://schemas.microsoft.com/office/drawing/2014/main" id="{9A86105A-BDC1-0781-8844-3E70F393944C}"/>
              </a:ext>
            </a:extLst>
          </p:cNvPr>
          <p:cNvSpPr/>
          <p:nvPr/>
        </p:nvSpPr>
        <p:spPr>
          <a:xfrm>
            <a:off x="4229100" y="2825750"/>
            <a:ext cx="976313" cy="476250"/>
          </a:xfrm>
          <a:custGeom>
            <a:avLst/>
            <a:gdLst>
              <a:gd name="connsiteX0" fmla="*/ 6350 w 976266"/>
              <a:gd name="connsiteY0" fmla="*/ 0 h 476250"/>
              <a:gd name="connsiteX1" fmla="*/ 971550 w 976266"/>
              <a:gd name="connsiteY1" fmla="*/ 69850 h 476250"/>
              <a:gd name="connsiteX2" fmla="*/ 965200 w 976266"/>
              <a:gd name="connsiteY2" fmla="*/ 82550 h 476250"/>
              <a:gd name="connsiteX3" fmla="*/ 927100 w 976266"/>
              <a:gd name="connsiteY3" fmla="*/ 476250 h 476250"/>
              <a:gd name="connsiteX4" fmla="*/ 0 w 976266"/>
              <a:gd name="connsiteY4" fmla="*/ 336550 h 476250"/>
              <a:gd name="connsiteX5" fmla="*/ 6350 w 976266"/>
              <a:gd name="connsiteY5"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266" h="476250">
                <a:moveTo>
                  <a:pt x="6350" y="0"/>
                </a:moveTo>
                <a:lnTo>
                  <a:pt x="971550" y="69850"/>
                </a:lnTo>
                <a:cubicBezTo>
                  <a:pt x="976266" y="70256"/>
                  <a:pt x="967317" y="78317"/>
                  <a:pt x="965200" y="82550"/>
                </a:cubicBezTo>
                <a:lnTo>
                  <a:pt x="927100" y="476250"/>
                </a:lnTo>
                <a:lnTo>
                  <a:pt x="0" y="336550"/>
                </a:lnTo>
                <a:lnTo>
                  <a:pt x="63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9" name="Freeform 38">
            <a:extLst>
              <a:ext uri="{FF2B5EF4-FFF2-40B4-BE49-F238E27FC236}">
                <a16:creationId xmlns:a16="http://schemas.microsoft.com/office/drawing/2014/main" id="{C0FE9326-D9C1-FF27-84F5-98BEABCC1B96}"/>
              </a:ext>
            </a:extLst>
          </p:cNvPr>
          <p:cNvSpPr/>
          <p:nvPr/>
        </p:nvSpPr>
        <p:spPr>
          <a:xfrm flipH="1">
            <a:off x="6545263" y="2762250"/>
            <a:ext cx="1042987" cy="476250"/>
          </a:xfrm>
          <a:custGeom>
            <a:avLst/>
            <a:gdLst>
              <a:gd name="connsiteX0" fmla="*/ 6350 w 976266"/>
              <a:gd name="connsiteY0" fmla="*/ 0 h 476250"/>
              <a:gd name="connsiteX1" fmla="*/ 971550 w 976266"/>
              <a:gd name="connsiteY1" fmla="*/ 69850 h 476250"/>
              <a:gd name="connsiteX2" fmla="*/ 965200 w 976266"/>
              <a:gd name="connsiteY2" fmla="*/ 82550 h 476250"/>
              <a:gd name="connsiteX3" fmla="*/ 927100 w 976266"/>
              <a:gd name="connsiteY3" fmla="*/ 476250 h 476250"/>
              <a:gd name="connsiteX4" fmla="*/ 0 w 976266"/>
              <a:gd name="connsiteY4" fmla="*/ 336550 h 476250"/>
              <a:gd name="connsiteX5" fmla="*/ 6350 w 976266"/>
              <a:gd name="connsiteY5"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6266" h="476250">
                <a:moveTo>
                  <a:pt x="6350" y="0"/>
                </a:moveTo>
                <a:lnTo>
                  <a:pt x="971550" y="69850"/>
                </a:lnTo>
                <a:cubicBezTo>
                  <a:pt x="976266" y="70256"/>
                  <a:pt x="967317" y="78317"/>
                  <a:pt x="965200" y="82550"/>
                </a:cubicBezTo>
                <a:lnTo>
                  <a:pt x="927100" y="476250"/>
                </a:lnTo>
                <a:lnTo>
                  <a:pt x="0" y="336550"/>
                </a:lnTo>
                <a:lnTo>
                  <a:pt x="63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7" name="Freeform 36">
            <a:extLst>
              <a:ext uri="{FF2B5EF4-FFF2-40B4-BE49-F238E27FC236}">
                <a16:creationId xmlns:a16="http://schemas.microsoft.com/office/drawing/2014/main" id="{EB3962BB-7CB0-F9FC-6CB5-589B9D079C24}"/>
              </a:ext>
            </a:extLst>
          </p:cNvPr>
          <p:cNvSpPr/>
          <p:nvPr/>
        </p:nvSpPr>
        <p:spPr>
          <a:xfrm>
            <a:off x="4210050" y="1600200"/>
            <a:ext cx="3346450" cy="666750"/>
          </a:xfrm>
          <a:custGeom>
            <a:avLst/>
            <a:gdLst>
              <a:gd name="connsiteX0" fmla="*/ 190500 w 3346450"/>
              <a:gd name="connsiteY0" fmla="*/ 0 h 666750"/>
              <a:gd name="connsiteX1" fmla="*/ 3346450 w 3346450"/>
              <a:gd name="connsiteY1" fmla="*/ 44450 h 666750"/>
              <a:gd name="connsiteX2" fmla="*/ 3333750 w 3346450"/>
              <a:gd name="connsiteY2" fmla="*/ 666750 h 666750"/>
              <a:gd name="connsiteX3" fmla="*/ 0 w 3346450"/>
              <a:gd name="connsiteY3" fmla="*/ 628650 h 666750"/>
              <a:gd name="connsiteX4" fmla="*/ 190500 w 3346450"/>
              <a:gd name="connsiteY4" fmla="*/ 0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450" h="666750">
                <a:moveTo>
                  <a:pt x="190500" y="0"/>
                </a:moveTo>
                <a:lnTo>
                  <a:pt x="3346450" y="44450"/>
                </a:lnTo>
                <a:lnTo>
                  <a:pt x="3333750" y="666750"/>
                </a:lnTo>
                <a:lnTo>
                  <a:pt x="0" y="628650"/>
                </a:lnTo>
                <a:lnTo>
                  <a:pt x="1905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9702" name="Title 1">
            <a:extLst>
              <a:ext uri="{FF2B5EF4-FFF2-40B4-BE49-F238E27FC236}">
                <a16:creationId xmlns:a16="http://schemas.microsoft.com/office/drawing/2014/main" id="{0A1AE516-D1D9-6C8D-9BE8-ABEC49638075}"/>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Work and Heat</a:t>
            </a:r>
          </a:p>
        </p:txBody>
      </p:sp>
      <p:sp>
        <p:nvSpPr>
          <p:cNvPr id="29703" name="Content Placeholder 2">
            <a:extLst>
              <a:ext uri="{FF2B5EF4-FFF2-40B4-BE49-F238E27FC236}">
                <a16:creationId xmlns:a16="http://schemas.microsoft.com/office/drawing/2014/main" id="{CC8E93BC-7951-E30A-04EC-DFB12BBC9B28}"/>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29704" name="Slide Number Placeholder 3">
            <a:extLst>
              <a:ext uri="{FF2B5EF4-FFF2-40B4-BE49-F238E27FC236}">
                <a16:creationId xmlns:a16="http://schemas.microsoft.com/office/drawing/2014/main" id="{BF9D67B5-6430-CB7C-E035-FE2D75A9E02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3070DAFC-6ED4-6445-9FEB-B73EA4082A5F}" type="slidenum">
              <a:rPr lang="en-US" altLang="en-US"/>
              <a:pPr>
                <a:spcBef>
                  <a:spcPct val="0"/>
                </a:spcBef>
                <a:buFontTx/>
                <a:buNone/>
              </a:pPr>
              <a:t>14</a:t>
            </a:fld>
            <a:endParaRPr lang="en-US" altLang="en-US"/>
          </a:p>
        </p:txBody>
      </p:sp>
      <p:pic>
        <p:nvPicPr>
          <p:cNvPr id="29705" name="Picture 4" descr="Rev-Expan-Contract.gif">
            <a:extLst>
              <a:ext uri="{FF2B5EF4-FFF2-40B4-BE49-F238E27FC236}">
                <a16:creationId xmlns:a16="http://schemas.microsoft.com/office/drawing/2014/main" id="{E3F25632-BD2D-75F3-F8BB-763D98A9C5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504950"/>
            <a:ext cx="341630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28">
            <a:extLst>
              <a:ext uri="{FF2B5EF4-FFF2-40B4-BE49-F238E27FC236}">
                <a16:creationId xmlns:a16="http://schemas.microsoft.com/office/drawing/2014/main" id="{CB95BA94-3146-ECDA-CD38-0FF39A4F5AEB}"/>
              </a:ext>
            </a:extLst>
          </p:cNvPr>
          <p:cNvSpPr txBox="1">
            <a:spLocks noChangeArrowheads="1"/>
          </p:cNvSpPr>
          <p:nvPr/>
        </p:nvSpPr>
        <p:spPr bwMode="auto">
          <a:xfrm>
            <a:off x="3886200" y="1498600"/>
            <a:ext cx="1441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400"/>
              <a:t>Forward process</a:t>
            </a:r>
          </a:p>
        </p:txBody>
      </p:sp>
      <p:sp>
        <p:nvSpPr>
          <p:cNvPr id="29707" name="TextBox 29">
            <a:extLst>
              <a:ext uri="{FF2B5EF4-FFF2-40B4-BE49-F238E27FC236}">
                <a16:creationId xmlns:a16="http://schemas.microsoft.com/office/drawing/2014/main" id="{DE1D8B7B-9FB2-991D-0970-3CDB39A676C1}"/>
              </a:ext>
            </a:extLst>
          </p:cNvPr>
          <p:cNvSpPr txBox="1">
            <a:spLocks noChangeArrowheads="1"/>
          </p:cNvSpPr>
          <p:nvPr/>
        </p:nvSpPr>
        <p:spPr bwMode="auto">
          <a:xfrm>
            <a:off x="6438900" y="1498600"/>
            <a:ext cx="1441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Reversed</a:t>
            </a:r>
          </a:p>
          <a:p>
            <a:pPr eaLnBrk="1" hangingPunct="1">
              <a:spcBef>
                <a:spcPct val="0"/>
              </a:spcBef>
              <a:buFontTx/>
              <a:buNone/>
            </a:pPr>
            <a:r>
              <a:rPr lang="en-US" altLang="en-US" sz="2400"/>
              <a:t>process</a:t>
            </a:r>
          </a:p>
        </p:txBody>
      </p:sp>
      <p:sp>
        <p:nvSpPr>
          <p:cNvPr id="29708" name="TextBox 30">
            <a:extLst>
              <a:ext uri="{FF2B5EF4-FFF2-40B4-BE49-F238E27FC236}">
                <a16:creationId xmlns:a16="http://schemas.microsoft.com/office/drawing/2014/main" id="{8044F585-0FF2-7268-61D7-DD4C6FD100F7}"/>
              </a:ext>
            </a:extLst>
          </p:cNvPr>
          <p:cNvSpPr txBox="1">
            <a:spLocks noChangeArrowheads="1"/>
          </p:cNvSpPr>
          <p:nvPr/>
        </p:nvSpPr>
        <p:spPr bwMode="auto">
          <a:xfrm>
            <a:off x="3963988" y="2711450"/>
            <a:ext cx="13430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000"/>
              <a:t>Work done</a:t>
            </a:r>
            <a:endParaRPr lang="en-US" altLang="en-US" sz="1400"/>
          </a:p>
          <a:p>
            <a:pPr algn="r" eaLnBrk="1" hangingPunct="1">
              <a:spcBef>
                <a:spcPct val="0"/>
              </a:spcBef>
              <a:buFontTx/>
              <a:buNone/>
            </a:pPr>
            <a:r>
              <a:rPr lang="en-US" altLang="en-US" sz="1400"/>
              <a:t>forward</a:t>
            </a:r>
          </a:p>
        </p:txBody>
      </p:sp>
      <p:sp>
        <p:nvSpPr>
          <p:cNvPr id="29709" name="TextBox 31">
            <a:extLst>
              <a:ext uri="{FF2B5EF4-FFF2-40B4-BE49-F238E27FC236}">
                <a16:creationId xmlns:a16="http://schemas.microsoft.com/office/drawing/2014/main" id="{D1A2768A-618B-72BA-4834-EDD1E1D530CD}"/>
              </a:ext>
            </a:extLst>
          </p:cNvPr>
          <p:cNvSpPr txBox="1">
            <a:spLocks noChangeArrowheads="1"/>
          </p:cNvSpPr>
          <p:nvPr/>
        </p:nvSpPr>
        <p:spPr bwMode="auto">
          <a:xfrm>
            <a:off x="6426200" y="2697163"/>
            <a:ext cx="13319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000"/>
              <a:t>Work done</a:t>
            </a:r>
            <a:endParaRPr lang="en-US" altLang="en-US" sz="1400"/>
          </a:p>
          <a:p>
            <a:pPr algn="r" eaLnBrk="1" hangingPunct="1">
              <a:spcBef>
                <a:spcPct val="0"/>
              </a:spcBef>
              <a:buFontTx/>
              <a:buNone/>
            </a:pPr>
            <a:r>
              <a:rPr lang="en-US" altLang="en-US" sz="1400"/>
              <a:t>reversed</a:t>
            </a:r>
          </a:p>
        </p:txBody>
      </p:sp>
      <p:sp>
        <p:nvSpPr>
          <p:cNvPr id="29710" name="TextBox 32">
            <a:extLst>
              <a:ext uri="{FF2B5EF4-FFF2-40B4-BE49-F238E27FC236}">
                <a16:creationId xmlns:a16="http://schemas.microsoft.com/office/drawing/2014/main" id="{D894CDD6-B7C6-F728-E6EF-2664E69319FD}"/>
              </a:ext>
            </a:extLst>
          </p:cNvPr>
          <p:cNvSpPr txBox="1">
            <a:spLocks noChangeArrowheads="1"/>
          </p:cNvSpPr>
          <p:nvPr/>
        </p:nvSpPr>
        <p:spPr bwMode="auto">
          <a:xfrm>
            <a:off x="5581650" y="2571750"/>
            <a:ext cx="900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    </a:t>
            </a:r>
            <a:r>
              <a:rPr lang="en-US" altLang="en-US" sz="3600"/>
              <a:t>-</a:t>
            </a:r>
            <a:endParaRPr lang="en-US" altLang="en-US" sz="2800"/>
          </a:p>
        </p:txBody>
      </p:sp>
      <p:sp>
        <p:nvSpPr>
          <p:cNvPr id="29711" name="TextBox 33">
            <a:extLst>
              <a:ext uri="{FF2B5EF4-FFF2-40B4-BE49-F238E27FC236}">
                <a16:creationId xmlns:a16="http://schemas.microsoft.com/office/drawing/2014/main" id="{AE1F5686-6887-E0BA-75F0-890CC57CF8EE}"/>
              </a:ext>
            </a:extLst>
          </p:cNvPr>
          <p:cNvSpPr txBox="1">
            <a:spLocks noChangeArrowheads="1"/>
          </p:cNvSpPr>
          <p:nvPr/>
        </p:nvSpPr>
        <p:spPr bwMode="auto">
          <a:xfrm>
            <a:off x="3906838" y="3609975"/>
            <a:ext cx="14192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000"/>
              <a:t>Heat gained</a:t>
            </a:r>
            <a:endParaRPr lang="en-US" altLang="en-US" sz="1400"/>
          </a:p>
          <a:p>
            <a:pPr algn="r" eaLnBrk="1" hangingPunct="1">
              <a:spcBef>
                <a:spcPct val="0"/>
              </a:spcBef>
              <a:buFontTx/>
              <a:buNone/>
            </a:pPr>
            <a:r>
              <a:rPr lang="en-US" altLang="en-US" sz="1400"/>
              <a:t>forward</a:t>
            </a:r>
          </a:p>
        </p:txBody>
      </p:sp>
      <p:sp>
        <p:nvSpPr>
          <p:cNvPr id="29712" name="TextBox 34">
            <a:extLst>
              <a:ext uri="{FF2B5EF4-FFF2-40B4-BE49-F238E27FC236}">
                <a16:creationId xmlns:a16="http://schemas.microsoft.com/office/drawing/2014/main" id="{16C64C78-2575-3DB9-E8D8-C561D2530E35}"/>
              </a:ext>
            </a:extLst>
          </p:cNvPr>
          <p:cNvSpPr txBox="1">
            <a:spLocks noChangeArrowheads="1"/>
          </p:cNvSpPr>
          <p:nvPr/>
        </p:nvSpPr>
        <p:spPr bwMode="auto">
          <a:xfrm>
            <a:off x="6432550" y="3613150"/>
            <a:ext cx="14208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Heat gained</a:t>
            </a:r>
            <a:endParaRPr lang="en-US" altLang="en-US" sz="1400"/>
          </a:p>
          <a:p>
            <a:pPr eaLnBrk="1" hangingPunct="1">
              <a:spcBef>
                <a:spcPct val="0"/>
              </a:spcBef>
              <a:buFontTx/>
              <a:buNone/>
            </a:pPr>
            <a:r>
              <a:rPr lang="en-US" altLang="en-US" sz="1400"/>
              <a:t>reversed</a:t>
            </a:r>
          </a:p>
        </p:txBody>
      </p:sp>
      <p:sp>
        <p:nvSpPr>
          <p:cNvPr id="29713" name="TextBox 35">
            <a:extLst>
              <a:ext uri="{FF2B5EF4-FFF2-40B4-BE49-F238E27FC236}">
                <a16:creationId xmlns:a16="http://schemas.microsoft.com/office/drawing/2014/main" id="{71AF9287-6690-5DB7-B21A-23BCFB9B79D3}"/>
              </a:ext>
            </a:extLst>
          </p:cNvPr>
          <p:cNvSpPr txBox="1">
            <a:spLocks noChangeArrowheads="1"/>
          </p:cNvSpPr>
          <p:nvPr/>
        </p:nvSpPr>
        <p:spPr bwMode="auto">
          <a:xfrm>
            <a:off x="5607050" y="3575050"/>
            <a:ext cx="9001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    </a:t>
            </a:r>
            <a:r>
              <a:rPr lang="en-US" altLang="en-US" sz="36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DA352A7B-1501-FD9A-D056-369EB3A0F88F}"/>
              </a:ext>
            </a:extLst>
          </p:cNvPr>
          <p:cNvSpPr/>
          <p:nvPr/>
        </p:nvSpPr>
        <p:spPr>
          <a:xfrm>
            <a:off x="304800" y="1397000"/>
            <a:ext cx="3835400" cy="2832100"/>
          </a:xfrm>
          <a:custGeom>
            <a:avLst/>
            <a:gdLst>
              <a:gd name="connsiteX0" fmla="*/ 260350 w 3835400"/>
              <a:gd name="connsiteY0" fmla="*/ 0 h 2832100"/>
              <a:gd name="connsiteX1" fmla="*/ 374650 w 3835400"/>
              <a:gd name="connsiteY1" fmla="*/ 0 h 2832100"/>
              <a:gd name="connsiteX2" fmla="*/ 3835400 w 3835400"/>
              <a:gd name="connsiteY2" fmla="*/ 107950 h 2832100"/>
              <a:gd name="connsiteX3" fmla="*/ 3721100 w 3835400"/>
              <a:gd name="connsiteY3" fmla="*/ 2832100 h 2832100"/>
              <a:gd name="connsiteX4" fmla="*/ 0 w 3835400"/>
              <a:gd name="connsiteY4" fmla="*/ 2711450 h 2832100"/>
              <a:gd name="connsiteX5" fmla="*/ 260350 w 3835400"/>
              <a:gd name="connsiteY5" fmla="*/ 0 h 28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5400" h="2832100">
                <a:moveTo>
                  <a:pt x="260350" y="0"/>
                </a:moveTo>
                <a:lnTo>
                  <a:pt x="374650" y="0"/>
                </a:lnTo>
                <a:lnTo>
                  <a:pt x="3835400" y="107950"/>
                </a:lnTo>
                <a:lnTo>
                  <a:pt x="3721100" y="2832100"/>
                </a:lnTo>
                <a:lnTo>
                  <a:pt x="0" y="2711450"/>
                </a:lnTo>
                <a:lnTo>
                  <a:pt x="2603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722" name="Title 1">
            <a:extLst>
              <a:ext uri="{FF2B5EF4-FFF2-40B4-BE49-F238E27FC236}">
                <a16:creationId xmlns:a16="http://schemas.microsoft.com/office/drawing/2014/main" id="{2B38587B-FDE7-43A9-B5DC-C9EFB90784D9}"/>
              </a:ext>
            </a:extLst>
          </p:cNvPr>
          <p:cNvSpPr>
            <a:spLocks noGrp="1"/>
          </p:cNvSpPr>
          <p:nvPr>
            <p:ph type="title"/>
          </p:nvPr>
        </p:nvSpPr>
        <p:spPr>
          <a:xfrm>
            <a:off x="330200" y="255588"/>
            <a:ext cx="8572500" cy="885825"/>
          </a:xfrm>
        </p:spPr>
        <p:txBody>
          <a:bodyPr/>
          <a:lstStyle/>
          <a:p>
            <a:r>
              <a:rPr lang="en-US" altLang="en-US">
                <a:latin typeface="Times" pitchFamily="1" charset="0"/>
                <a:ea typeface="ＭＳ Ｐゴシック" panose="020B0600070205080204" pitchFamily="34" charset="-128"/>
                <a:cs typeface="Times" pitchFamily="1" charset="0"/>
              </a:rPr>
              <a:t>A Thermodynamically Reversible Process …</a:t>
            </a:r>
          </a:p>
        </p:txBody>
      </p:sp>
      <p:sp>
        <p:nvSpPr>
          <p:cNvPr id="30723" name="Slide Number Placeholder 3">
            <a:extLst>
              <a:ext uri="{FF2B5EF4-FFF2-40B4-BE49-F238E27FC236}">
                <a16:creationId xmlns:a16="http://schemas.microsoft.com/office/drawing/2014/main" id="{7D1682B1-EA30-CB04-D614-F748C37F2C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1C01E9EB-CEE2-D947-8BA5-BEE40B8F75B5}" type="slidenum">
              <a:rPr lang="en-US" altLang="en-US"/>
              <a:pPr>
                <a:spcBef>
                  <a:spcPct val="0"/>
                </a:spcBef>
                <a:buFontTx/>
                <a:buNone/>
              </a:pPr>
              <a:t>15</a:t>
            </a:fld>
            <a:endParaRPr lang="en-US" altLang="en-US"/>
          </a:p>
        </p:txBody>
      </p:sp>
      <p:sp>
        <p:nvSpPr>
          <p:cNvPr id="30724" name="TextBox 5">
            <a:extLst>
              <a:ext uri="{FF2B5EF4-FFF2-40B4-BE49-F238E27FC236}">
                <a16:creationId xmlns:a16="http://schemas.microsoft.com/office/drawing/2014/main" id="{95EB91B8-95D4-3541-4DA8-A6A91E7FD45E}"/>
              </a:ext>
            </a:extLst>
          </p:cNvPr>
          <p:cNvSpPr txBox="1">
            <a:spLocks noChangeArrowheads="1"/>
          </p:cNvSpPr>
          <p:nvPr/>
        </p:nvSpPr>
        <p:spPr bwMode="auto">
          <a:xfrm>
            <a:off x="311150" y="12319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...consists of states in:</a:t>
            </a:r>
          </a:p>
        </p:txBody>
      </p:sp>
      <p:grpSp>
        <p:nvGrpSpPr>
          <p:cNvPr id="2" name="Group 37">
            <a:extLst>
              <a:ext uri="{FF2B5EF4-FFF2-40B4-BE49-F238E27FC236}">
                <a16:creationId xmlns:a16="http://schemas.microsoft.com/office/drawing/2014/main" id="{B214FC5E-B0DF-F375-9A74-19C6B4DC662E}"/>
              </a:ext>
            </a:extLst>
          </p:cNvPr>
          <p:cNvGrpSpPr>
            <a:grpSpLocks/>
          </p:cNvGrpSpPr>
          <p:nvPr/>
        </p:nvGrpSpPr>
        <p:grpSpPr bwMode="auto">
          <a:xfrm>
            <a:off x="387350" y="1682750"/>
            <a:ext cx="3938588" cy="2000250"/>
            <a:chOff x="387350" y="1682750"/>
            <a:chExt cx="3938588" cy="2000250"/>
          </a:xfrm>
        </p:grpSpPr>
        <p:sp>
          <p:nvSpPr>
            <p:cNvPr id="30761" name="TextBox 11">
              <a:extLst>
                <a:ext uri="{FF2B5EF4-FFF2-40B4-BE49-F238E27FC236}">
                  <a16:creationId xmlns:a16="http://schemas.microsoft.com/office/drawing/2014/main" id="{4F9B9623-9A34-80BE-967B-069E45F73325}"/>
                </a:ext>
              </a:extLst>
            </p:cNvPr>
            <p:cNvSpPr txBox="1">
              <a:spLocks noChangeArrowheads="1"/>
            </p:cNvSpPr>
            <p:nvPr/>
          </p:nvSpPr>
          <p:spPr bwMode="auto">
            <a:xfrm>
              <a:off x="387350" y="1682750"/>
              <a:ext cx="1046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i="1">
                  <a:solidFill>
                    <a:srgbClr val="FF0000"/>
                  </a:solidFill>
                </a:rPr>
                <a:t>near</a:t>
              </a:r>
            </a:p>
          </p:txBody>
        </p:sp>
        <p:sp>
          <p:nvSpPr>
            <p:cNvPr id="30762" name="TextBox 12">
              <a:extLst>
                <a:ext uri="{FF2B5EF4-FFF2-40B4-BE49-F238E27FC236}">
                  <a16:creationId xmlns:a16="http://schemas.microsoft.com/office/drawing/2014/main" id="{E93933BC-2559-8379-6607-B2B2C7AF520A}"/>
                </a:ext>
              </a:extLst>
            </p:cNvPr>
            <p:cNvSpPr txBox="1">
              <a:spLocks noChangeArrowheads="1"/>
            </p:cNvSpPr>
            <p:nvPr/>
          </p:nvSpPr>
          <p:spPr bwMode="auto">
            <a:xfrm>
              <a:off x="412750" y="3098800"/>
              <a:ext cx="3913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i="1">
                  <a:solidFill>
                    <a:srgbClr val="FF0000"/>
                  </a:solidFill>
                </a:rPr>
                <a:t>minutely removed</a:t>
              </a:r>
              <a:r>
                <a:rPr lang="en-US" altLang="en-US" sz="2400">
                  <a:solidFill>
                    <a:srgbClr val="FF0000"/>
                  </a:solidFill>
                </a:rPr>
                <a:t> from</a:t>
              </a:r>
            </a:p>
          </p:txBody>
        </p:sp>
      </p:grpSp>
      <p:sp>
        <p:nvSpPr>
          <p:cNvPr id="30726" name="TextBox 5">
            <a:extLst>
              <a:ext uri="{FF2B5EF4-FFF2-40B4-BE49-F238E27FC236}">
                <a16:creationId xmlns:a16="http://schemas.microsoft.com/office/drawing/2014/main" id="{B98E6CEB-9FB6-98ED-F3DF-A0F3FCC80B00}"/>
              </a:ext>
            </a:extLst>
          </p:cNvPr>
          <p:cNvSpPr txBox="1">
            <a:spLocks noChangeArrowheads="1"/>
          </p:cNvSpPr>
          <p:nvPr/>
        </p:nvSpPr>
        <p:spPr bwMode="auto">
          <a:xfrm>
            <a:off x="323850" y="2190750"/>
            <a:ext cx="3879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perfect balance of thermodynamic forces</a:t>
            </a:r>
          </a:p>
        </p:txBody>
      </p:sp>
      <p:sp>
        <p:nvSpPr>
          <p:cNvPr id="30727" name="TextBox 5">
            <a:extLst>
              <a:ext uri="{FF2B5EF4-FFF2-40B4-BE49-F238E27FC236}">
                <a16:creationId xmlns:a16="http://schemas.microsoft.com/office/drawing/2014/main" id="{462ABD4B-EF07-A6C7-31CA-FC63B4C7F932}"/>
              </a:ext>
            </a:extLst>
          </p:cNvPr>
          <p:cNvSpPr txBox="1">
            <a:spLocks noChangeArrowheads="1"/>
          </p:cNvSpPr>
          <p:nvPr/>
        </p:nvSpPr>
        <p:spPr bwMode="auto">
          <a:xfrm>
            <a:off x="431800" y="3689350"/>
            <a:ext cx="399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equilibrium </a:t>
            </a:r>
            <a:r>
              <a:rPr lang="en-US" altLang="en-US" sz="2000"/>
              <a:t>with surroundings.</a:t>
            </a:r>
            <a:endParaRPr lang="en-US" altLang="en-US" sz="2800"/>
          </a:p>
        </p:txBody>
      </p:sp>
      <p:sp>
        <p:nvSpPr>
          <p:cNvPr id="30728" name="Content Placeholder 36">
            <a:extLst>
              <a:ext uri="{FF2B5EF4-FFF2-40B4-BE49-F238E27FC236}">
                <a16:creationId xmlns:a16="http://schemas.microsoft.com/office/drawing/2014/main" id="{A38D4FA5-4778-E176-5B35-7751D7AF2600}"/>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grpSp>
        <p:nvGrpSpPr>
          <p:cNvPr id="3" name="Group 45">
            <a:extLst>
              <a:ext uri="{FF2B5EF4-FFF2-40B4-BE49-F238E27FC236}">
                <a16:creationId xmlns:a16="http://schemas.microsoft.com/office/drawing/2014/main" id="{B519A019-8501-A596-F5B0-05B0C8C9EA73}"/>
              </a:ext>
            </a:extLst>
          </p:cNvPr>
          <p:cNvGrpSpPr>
            <a:grpSpLocks/>
          </p:cNvGrpSpPr>
          <p:nvPr/>
        </p:nvGrpSpPr>
        <p:grpSpPr bwMode="auto">
          <a:xfrm>
            <a:off x="304800" y="4375150"/>
            <a:ext cx="2101850" cy="1317625"/>
            <a:chOff x="304800" y="4375150"/>
            <a:chExt cx="2101850" cy="1317625"/>
          </a:xfrm>
        </p:grpSpPr>
        <p:sp>
          <p:nvSpPr>
            <p:cNvPr id="30759" name="TextBox 7">
              <a:extLst>
                <a:ext uri="{FF2B5EF4-FFF2-40B4-BE49-F238E27FC236}">
                  <a16:creationId xmlns:a16="http://schemas.microsoft.com/office/drawing/2014/main" id="{204B3802-7E2B-849F-C39A-5B64917E94DE}"/>
                </a:ext>
              </a:extLst>
            </p:cNvPr>
            <p:cNvSpPr txBox="1">
              <a:spLocks noChangeArrowheads="1"/>
            </p:cNvSpPr>
            <p:nvPr/>
          </p:nvSpPr>
          <p:spPr bwMode="auto">
            <a:xfrm>
              <a:off x="304800" y="4984750"/>
              <a:ext cx="210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Process proceeds very, very slowly.</a:t>
              </a:r>
            </a:p>
          </p:txBody>
        </p:sp>
        <p:sp>
          <p:nvSpPr>
            <p:cNvPr id="39" name="Right Arrow 38">
              <a:extLst>
                <a:ext uri="{FF2B5EF4-FFF2-40B4-BE49-F238E27FC236}">
                  <a16:creationId xmlns:a16="http://schemas.microsoft.com/office/drawing/2014/main" id="{7E821769-A417-448D-A666-8BDD89B153F4}"/>
                </a:ext>
              </a:extLst>
            </p:cNvPr>
            <p:cNvSpPr/>
            <p:nvPr/>
          </p:nvSpPr>
          <p:spPr>
            <a:xfrm rot="6587486">
              <a:off x="1308100" y="4489450"/>
              <a:ext cx="609600" cy="381000"/>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 name="Group 46">
            <a:extLst>
              <a:ext uri="{FF2B5EF4-FFF2-40B4-BE49-F238E27FC236}">
                <a16:creationId xmlns:a16="http://schemas.microsoft.com/office/drawing/2014/main" id="{867AE8EC-7B8D-927F-9ED5-B388E808469B}"/>
              </a:ext>
            </a:extLst>
          </p:cNvPr>
          <p:cNvGrpSpPr>
            <a:grpSpLocks/>
          </p:cNvGrpSpPr>
          <p:nvPr/>
        </p:nvGrpSpPr>
        <p:grpSpPr bwMode="auto">
          <a:xfrm>
            <a:off x="2647950" y="4343400"/>
            <a:ext cx="1727200" cy="2054225"/>
            <a:chOff x="2647950" y="4343400"/>
            <a:chExt cx="1727200" cy="2053689"/>
          </a:xfrm>
        </p:grpSpPr>
        <p:sp>
          <p:nvSpPr>
            <p:cNvPr id="30757" name="TextBox 6">
              <a:extLst>
                <a:ext uri="{FF2B5EF4-FFF2-40B4-BE49-F238E27FC236}">
                  <a16:creationId xmlns:a16="http://schemas.microsoft.com/office/drawing/2014/main" id="{B307E0C2-17E4-5A3E-2EC1-069665E862B9}"/>
                </a:ext>
              </a:extLst>
            </p:cNvPr>
            <p:cNvSpPr txBox="1">
              <a:spLocks noChangeArrowheads="1"/>
            </p:cNvSpPr>
            <p:nvPr/>
          </p:nvSpPr>
          <p:spPr bwMode="auto">
            <a:xfrm>
              <a:off x="2647950" y="5073650"/>
              <a:ext cx="172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Minute disturbances can reverse its direction.</a:t>
              </a:r>
            </a:p>
          </p:txBody>
        </p:sp>
        <p:sp>
          <p:nvSpPr>
            <p:cNvPr id="40" name="Right Arrow 39">
              <a:extLst>
                <a:ext uri="{FF2B5EF4-FFF2-40B4-BE49-F238E27FC236}">
                  <a16:creationId xmlns:a16="http://schemas.microsoft.com/office/drawing/2014/main" id="{91DF72CD-D2A5-053E-7F27-BA28EA4297E2}"/>
                </a:ext>
              </a:extLst>
            </p:cNvPr>
            <p:cNvSpPr/>
            <p:nvPr/>
          </p:nvSpPr>
          <p:spPr>
            <a:xfrm rot="3873093">
              <a:off x="2546430" y="4457620"/>
              <a:ext cx="609441" cy="381000"/>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47">
            <a:extLst>
              <a:ext uri="{FF2B5EF4-FFF2-40B4-BE49-F238E27FC236}">
                <a16:creationId xmlns:a16="http://schemas.microsoft.com/office/drawing/2014/main" id="{F6C5F0D1-32FD-8359-6106-D3EA4A8FC89D}"/>
              </a:ext>
            </a:extLst>
          </p:cNvPr>
          <p:cNvGrpSpPr>
            <a:grpSpLocks/>
          </p:cNvGrpSpPr>
          <p:nvPr/>
        </p:nvGrpSpPr>
        <p:grpSpPr bwMode="auto">
          <a:xfrm>
            <a:off x="3714750" y="1346200"/>
            <a:ext cx="3638550" cy="1606550"/>
            <a:chOff x="3714750" y="1346200"/>
            <a:chExt cx="3638550" cy="1606550"/>
          </a:xfrm>
        </p:grpSpPr>
        <p:sp>
          <p:nvSpPr>
            <p:cNvPr id="41" name="Freeform 40">
              <a:extLst>
                <a:ext uri="{FF2B5EF4-FFF2-40B4-BE49-F238E27FC236}">
                  <a16:creationId xmlns:a16="http://schemas.microsoft.com/office/drawing/2014/main" id="{17BBE3C2-C8DB-02DC-AD97-E3DED8A34D98}"/>
                </a:ext>
              </a:extLst>
            </p:cNvPr>
            <p:cNvSpPr/>
            <p:nvPr/>
          </p:nvSpPr>
          <p:spPr>
            <a:xfrm>
              <a:off x="3714750" y="1346200"/>
              <a:ext cx="3562350" cy="1606550"/>
            </a:xfrm>
            <a:custGeom>
              <a:avLst/>
              <a:gdLst>
                <a:gd name="connsiteX0" fmla="*/ 965200 w 3562350"/>
                <a:gd name="connsiteY0" fmla="*/ 57150 h 1606550"/>
                <a:gd name="connsiteX1" fmla="*/ 1016000 w 3562350"/>
                <a:gd name="connsiteY1" fmla="*/ 57150 h 1606550"/>
                <a:gd name="connsiteX2" fmla="*/ 3562350 w 3562350"/>
                <a:gd name="connsiteY2" fmla="*/ 0 h 1606550"/>
                <a:gd name="connsiteX3" fmla="*/ 2476500 w 3562350"/>
                <a:gd name="connsiteY3" fmla="*/ 990600 h 1606550"/>
                <a:gd name="connsiteX4" fmla="*/ 0 w 3562350"/>
                <a:gd name="connsiteY4" fmla="*/ 1606550 h 1606550"/>
                <a:gd name="connsiteX5" fmla="*/ 965200 w 3562350"/>
                <a:gd name="connsiteY5" fmla="*/ 57150 h 160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2350" h="1606550">
                  <a:moveTo>
                    <a:pt x="965200" y="57150"/>
                  </a:moveTo>
                  <a:lnTo>
                    <a:pt x="1016000" y="57150"/>
                  </a:lnTo>
                  <a:lnTo>
                    <a:pt x="3562350" y="0"/>
                  </a:lnTo>
                  <a:lnTo>
                    <a:pt x="2476500" y="990600"/>
                  </a:lnTo>
                  <a:lnTo>
                    <a:pt x="0" y="1606550"/>
                  </a:lnTo>
                  <a:lnTo>
                    <a:pt x="965200" y="5715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756" name="TextBox 7">
              <a:extLst>
                <a:ext uri="{FF2B5EF4-FFF2-40B4-BE49-F238E27FC236}">
                  <a16:creationId xmlns:a16="http://schemas.microsoft.com/office/drawing/2014/main" id="{EF5CF1F1-1EFF-2B4F-E678-704AA89ECF72}"/>
                </a:ext>
              </a:extLst>
            </p:cNvPr>
            <p:cNvSpPr txBox="1">
              <a:spLocks noChangeArrowheads="1"/>
            </p:cNvSpPr>
            <p:nvPr/>
          </p:nvSpPr>
          <p:spPr bwMode="auto">
            <a:xfrm>
              <a:off x="4508500" y="1498600"/>
              <a:ext cx="284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First law of thermodynamics</a:t>
              </a:r>
            </a:p>
            <a:p>
              <a:pPr eaLnBrk="1" hangingPunct="1">
                <a:spcBef>
                  <a:spcPct val="0"/>
                </a:spcBef>
                <a:buFontTx/>
                <a:buNone/>
              </a:pPr>
              <a:r>
                <a:rPr lang="en-US" altLang="en-US"/>
                <a:t>dU = dQ – </a:t>
              </a:r>
              <a:r>
                <a:rPr lang="en-US" altLang="en-US" sz="2400">
                  <a:latin typeface="Symbol" pitchFamily="2" charset="2"/>
                </a:rPr>
                <a:t>Σ</a:t>
              </a:r>
              <a:r>
                <a:rPr lang="en-US" altLang="en-US" baseline="-25000"/>
                <a:t>i</a:t>
              </a:r>
              <a:r>
                <a:rPr lang="en-US" altLang="en-US"/>
                <a:t> X</a:t>
              </a:r>
              <a:r>
                <a:rPr lang="en-US" altLang="en-US" baseline="-25000"/>
                <a:t>i </a:t>
              </a:r>
              <a:r>
                <a:rPr lang="en-US" altLang="en-US"/>
                <a:t>dx</a:t>
              </a:r>
              <a:r>
                <a:rPr lang="en-US" altLang="en-US" baseline="-25000"/>
                <a:t>i</a:t>
              </a:r>
              <a:endParaRPr lang="en-US" altLang="en-US"/>
            </a:p>
          </p:txBody>
        </p:sp>
      </p:grpSp>
      <p:grpSp>
        <p:nvGrpSpPr>
          <p:cNvPr id="6" name="Group 48">
            <a:extLst>
              <a:ext uri="{FF2B5EF4-FFF2-40B4-BE49-F238E27FC236}">
                <a16:creationId xmlns:a16="http://schemas.microsoft.com/office/drawing/2014/main" id="{EBB7E3B9-D96F-33DC-5185-2ECDE48783B8}"/>
              </a:ext>
            </a:extLst>
          </p:cNvPr>
          <p:cNvGrpSpPr>
            <a:grpSpLocks/>
          </p:cNvGrpSpPr>
          <p:nvPr/>
        </p:nvGrpSpPr>
        <p:grpSpPr bwMode="auto">
          <a:xfrm>
            <a:off x="4381500" y="2235200"/>
            <a:ext cx="1511300" cy="1339850"/>
            <a:chOff x="4381500" y="2235200"/>
            <a:chExt cx="1511300" cy="1339850"/>
          </a:xfrm>
        </p:grpSpPr>
        <p:sp>
          <p:nvSpPr>
            <p:cNvPr id="42" name="Freeform 41">
              <a:extLst>
                <a:ext uri="{FF2B5EF4-FFF2-40B4-BE49-F238E27FC236}">
                  <a16:creationId xmlns:a16="http://schemas.microsoft.com/office/drawing/2014/main" id="{C0A04AC4-7FA0-1333-40A0-F3D580F3BA1D}"/>
                </a:ext>
              </a:extLst>
            </p:cNvPr>
            <p:cNvSpPr/>
            <p:nvPr/>
          </p:nvSpPr>
          <p:spPr>
            <a:xfrm>
              <a:off x="4381500" y="2235200"/>
              <a:ext cx="1066800" cy="1339850"/>
            </a:xfrm>
            <a:custGeom>
              <a:avLst/>
              <a:gdLst>
                <a:gd name="connsiteX0" fmla="*/ 869950 w 1066800"/>
                <a:gd name="connsiteY0" fmla="*/ 0 h 1339850"/>
                <a:gd name="connsiteX1" fmla="*/ 0 w 1066800"/>
                <a:gd name="connsiteY1" fmla="*/ 1339850 h 1339850"/>
                <a:gd name="connsiteX2" fmla="*/ 1066800 w 1066800"/>
                <a:gd name="connsiteY2" fmla="*/ 1289050 h 1339850"/>
                <a:gd name="connsiteX3" fmla="*/ 869950 w 1066800"/>
                <a:gd name="connsiteY3" fmla="*/ 0 h 1339850"/>
              </a:gdLst>
              <a:ahLst/>
              <a:cxnLst>
                <a:cxn ang="0">
                  <a:pos x="connsiteX0" y="connsiteY0"/>
                </a:cxn>
                <a:cxn ang="0">
                  <a:pos x="connsiteX1" y="connsiteY1"/>
                </a:cxn>
                <a:cxn ang="0">
                  <a:pos x="connsiteX2" y="connsiteY2"/>
                </a:cxn>
                <a:cxn ang="0">
                  <a:pos x="connsiteX3" y="connsiteY3"/>
                </a:cxn>
              </a:cxnLst>
              <a:rect l="l" t="t" r="r" b="b"/>
              <a:pathLst>
                <a:path w="1066800" h="1339850">
                  <a:moveTo>
                    <a:pt x="869950" y="0"/>
                  </a:moveTo>
                  <a:lnTo>
                    <a:pt x="0" y="1339850"/>
                  </a:lnTo>
                  <a:lnTo>
                    <a:pt x="1066800" y="1289050"/>
                  </a:lnTo>
                  <a:lnTo>
                    <a:pt x="86995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754" name="TextBox 8">
              <a:extLst>
                <a:ext uri="{FF2B5EF4-FFF2-40B4-BE49-F238E27FC236}">
                  <a16:creationId xmlns:a16="http://schemas.microsoft.com/office/drawing/2014/main" id="{E1F80FE1-5B17-9C78-D4ED-73C9096CFE55}"/>
                </a:ext>
              </a:extLst>
            </p:cNvPr>
            <p:cNvSpPr txBox="1">
              <a:spLocks noChangeArrowheads="1"/>
            </p:cNvSpPr>
            <p:nvPr/>
          </p:nvSpPr>
          <p:spPr bwMode="auto">
            <a:xfrm>
              <a:off x="4387850" y="290195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temperature differences</a:t>
              </a:r>
            </a:p>
          </p:txBody>
        </p:sp>
      </p:grpSp>
      <p:grpSp>
        <p:nvGrpSpPr>
          <p:cNvPr id="7" name="Group 44">
            <a:extLst>
              <a:ext uri="{FF2B5EF4-FFF2-40B4-BE49-F238E27FC236}">
                <a16:creationId xmlns:a16="http://schemas.microsoft.com/office/drawing/2014/main" id="{DA8CFB98-4CD4-CA30-B291-5A32E6718858}"/>
              </a:ext>
            </a:extLst>
          </p:cNvPr>
          <p:cNvGrpSpPr>
            <a:grpSpLocks/>
          </p:cNvGrpSpPr>
          <p:nvPr/>
        </p:nvGrpSpPr>
        <p:grpSpPr bwMode="auto">
          <a:xfrm>
            <a:off x="5626100" y="2235200"/>
            <a:ext cx="3479800" cy="3052763"/>
            <a:chOff x="5625740" y="2235200"/>
            <a:chExt cx="3480160" cy="3052465"/>
          </a:xfrm>
        </p:grpSpPr>
        <p:sp>
          <p:nvSpPr>
            <p:cNvPr id="43" name="Freeform 42">
              <a:extLst>
                <a:ext uri="{FF2B5EF4-FFF2-40B4-BE49-F238E27FC236}">
                  <a16:creationId xmlns:a16="http://schemas.microsoft.com/office/drawing/2014/main" id="{64E6DF44-B9AD-96B7-AE5D-127B709A6804}"/>
                </a:ext>
              </a:extLst>
            </p:cNvPr>
            <p:cNvSpPr/>
            <p:nvPr/>
          </p:nvSpPr>
          <p:spPr>
            <a:xfrm>
              <a:off x="5905169" y="2235200"/>
              <a:ext cx="3111822" cy="3047702"/>
            </a:xfrm>
            <a:custGeom>
              <a:avLst/>
              <a:gdLst>
                <a:gd name="connsiteX0" fmla="*/ 50800 w 3111500"/>
                <a:gd name="connsiteY0" fmla="*/ 0 h 3048000"/>
                <a:gd name="connsiteX1" fmla="*/ 0 w 3111500"/>
                <a:gd name="connsiteY1" fmla="*/ 3048000 h 3048000"/>
                <a:gd name="connsiteX2" fmla="*/ 3111500 w 3111500"/>
                <a:gd name="connsiteY2" fmla="*/ 2730500 h 3048000"/>
                <a:gd name="connsiteX3" fmla="*/ 50800 w 3111500"/>
                <a:gd name="connsiteY3" fmla="*/ 0 h 3048000"/>
                <a:gd name="connsiteX0" fmla="*/ 139700 w 3111500"/>
                <a:gd name="connsiteY0" fmla="*/ 0 h 3048000"/>
                <a:gd name="connsiteX1" fmla="*/ 0 w 3111500"/>
                <a:gd name="connsiteY1" fmla="*/ 3048000 h 3048000"/>
                <a:gd name="connsiteX2" fmla="*/ 3111500 w 3111500"/>
                <a:gd name="connsiteY2" fmla="*/ 2730500 h 3048000"/>
                <a:gd name="connsiteX3" fmla="*/ 139700 w 3111500"/>
                <a:gd name="connsiteY3" fmla="*/ 0 h 3048000"/>
              </a:gdLst>
              <a:ahLst/>
              <a:cxnLst>
                <a:cxn ang="0">
                  <a:pos x="connsiteX0" y="connsiteY0"/>
                </a:cxn>
                <a:cxn ang="0">
                  <a:pos x="connsiteX1" y="connsiteY1"/>
                </a:cxn>
                <a:cxn ang="0">
                  <a:pos x="connsiteX2" y="connsiteY2"/>
                </a:cxn>
                <a:cxn ang="0">
                  <a:pos x="connsiteX3" y="connsiteY3"/>
                </a:cxn>
              </a:cxnLst>
              <a:rect l="l" t="t" r="r" b="b"/>
              <a:pathLst>
                <a:path w="3111500" h="3048000">
                  <a:moveTo>
                    <a:pt x="139700" y="0"/>
                  </a:moveTo>
                  <a:lnTo>
                    <a:pt x="0" y="3048000"/>
                  </a:lnTo>
                  <a:lnTo>
                    <a:pt x="3111500" y="2730500"/>
                  </a:lnTo>
                  <a:lnTo>
                    <a:pt x="1397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0735" name="Group 43">
              <a:extLst>
                <a:ext uri="{FF2B5EF4-FFF2-40B4-BE49-F238E27FC236}">
                  <a16:creationId xmlns:a16="http://schemas.microsoft.com/office/drawing/2014/main" id="{AA3B5B6D-4E56-882B-DB62-E0B42F1FC032}"/>
                </a:ext>
              </a:extLst>
            </p:cNvPr>
            <p:cNvGrpSpPr>
              <a:grpSpLocks/>
            </p:cNvGrpSpPr>
            <p:nvPr/>
          </p:nvGrpSpPr>
          <p:grpSpPr bwMode="auto">
            <a:xfrm>
              <a:off x="5625740" y="2647950"/>
              <a:ext cx="3480160" cy="2639715"/>
              <a:chOff x="5625740" y="2647950"/>
              <a:chExt cx="3480160" cy="2639715"/>
            </a:xfrm>
          </p:grpSpPr>
          <p:sp>
            <p:nvSpPr>
              <p:cNvPr id="30736" name="TextBox 17">
                <a:extLst>
                  <a:ext uri="{FF2B5EF4-FFF2-40B4-BE49-F238E27FC236}">
                    <a16:creationId xmlns:a16="http://schemas.microsoft.com/office/drawing/2014/main" id="{7112433D-F4CB-D021-C7F8-A99AA0AD872A}"/>
                  </a:ext>
                </a:extLst>
              </p:cNvPr>
              <p:cNvSpPr txBox="1">
                <a:spLocks noChangeArrowheads="1"/>
              </p:cNvSpPr>
              <p:nvPr/>
            </p:nvSpPr>
            <p:spPr bwMode="auto">
              <a:xfrm>
                <a:off x="5805897" y="2647950"/>
                <a:ext cx="14140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generalized force X</a:t>
                </a:r>
                <a:r>
                  <a:rPr lang="en-US" altLang="en-US" baseline="-25000"/>
                  <a:t>i</a:t>
                </a:r>
                <a:endParaRPr lang="en-US" altLang="en-US">
                  <a:latin typeface="Arial" panose="020B0604020202020204" pitchFamily="34" charset="0"/>
                </a:endParaRPr>
              </a:p>
            </p:txBody>
          </p:sp>
          <p:sp>
            <p:nvSpPr>
              <p:cNvPr id="30737" name="Rectangle 19">
                <a:extLst>
                  <a:ext uri="{FF2B5EF4-FFF2-40B4-BE49-F238E27FC236}">
                    <a16:creationId xmlns:a16="http://schemas.microsoft.com/office/drawing/2014/main" id="{EB8E1133-5843-7DEF-95DD-46D7ECFB6482}"/>
                  </a:ext>
                </a:extLst>
              </p:cNvPr>
              <p:cNvSpPr>
                <a:spLocks noChangeArrowheads="1"/>
              </p:cNvSpPr>
              <p:nvPr/>
            </p:nvSpPr>
            <p:spPr bwMode="auto">
              <a:xfrm>
                <a:off x="7420014" y="2653784"/>
                <a:ext cx="16858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generalized displacement x</a:t>
                </a:r>
                <a:r>
                  <a:rPr lang="en-US" altLang="en-US" baseline="-25000"/>
                  <a:t>i</a:t>
                </a:r>
                <a:endParaRPr lang="en-US" altLang="en-US">
                  <a:latin typeface="Arial" panose="020B0604020202020204" pitchFamily="34" charset="0"/>
                </a:endParaRPr>
              </a:p>
            </p:txBody>
          </p:sp>
          <p:sp>
            <p:nvSpPr>
              <p:cNvPr id="22" name="Left-Right Arrow 21">
                <a:extLst>
                  <a:ext uri="{FF2B5EF4-FFF2-40B4-BE49-F238E27FC236}">
                    <a16:creationId xmlns:a16="http://schemas.microsoft.com/office/drawing/2014/main" id="{412575D2-378F-ACD4-C49E-6A0C52B2BE58}"/>
                  </a:ext>
                </a:extLst>
              </p:cNvPr>
              <p:cNvSpPr/>
              <p:nvPr/>
            </p:nvSpPr>
            <p:spPr>
              <a:xfrm>
                <a:off x="7200703" y="3511426"/>
                <a:ext cx="215922" cy="139686"/>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739" name="Rectangle 22">
                <a:extLst>
                  <a:ext uri="{FF2B5EF4-FFF2-40B4-BE49-F238E27FC236}">
                    <a16:creationId xmlns:a16="http://schemas.microsoft.com/office/drawing/2014/main" id="{6B8EC61E-6975-4F9C-E611-D3751BB675B0}"/>
                  </a:ext>
                </a:extLst>
              </p:cNvPr>
              <p:cNvSpPr>
                <a:spLocks noChangeArrowheads="1"/>
              </p:cNvSpPr>
              <p:nvPr/>
            </p:nvSpPr>
            <p:spPr bwMode="auto">
              <a:xfrm>
                <a:off x="6046754" y="3371334"/>
                <a:ext cx="11398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pressure P</a:t>
                </a:r>
              </a:p>
            </p:txBody>
          </p:sp>
          <p:sp>
            <p:nvSpPr>
              <p:cNvPr id="30740" name="TextBox 23">
                <a:extLst>
                  <a:ext uri="{FF2B5EF4-FFF2-40B4-BE49-F238E27FC236}">
                    <a16:creationId xmlns:a16="http://schemas.microsoft.com/office/drawing/2014/main" id="{981F19CF-803D-0F35-6F50-5F3BD9EA518B}"/>
                  </a:ext>
                </a:extLst>
              </p:cNvPr>
              <p:cNvSpPr txBox="1">
                <a:spLocks noChangeArrowheads="1"/>
              </p:cNvSpPr>
              <p:nvPr/>
            </p:nvSpPr>
            <p:spPr bwMode="auto">
              <a:xfrm>
                <a:off x="7416800" y="3371850"/>
                <a:ext cx="111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volume V</a:t>
                </a:r>
              </a:p>
            </p:txBody>
          </p:sp>
          <p:sp>
            <p:nvSpPr>
              <p:cNvPr id="30741" name="Rectangle 24">
                <a:extLst>
                  <a:ext uri="{FF2B5EF4-FFF2-40B4-BE49-F238E27FC236}">
                    <a16:creationId xmlns:a16="http://schemas.microsoft.com/office/drawing/2014/main" id="{6376BCBA-18AF-53A3-81D7-59ED0542A816}"/>
                  </a:ext>
                </a:extLst>
              </p:cNvPr>
              <p:cNvSpPr>
                <a:spLocks noChangeArrowheads="1"/>
              </p:cNvSpPr>
              <p:nvPr/>
            </p:nvSpPr>
            <p:spPr bwMode="auto">
              <a:xfrm>
                <a:off x="5625740" y="3777734"/>
                <a:ext cx="1575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surface tension</a:t>
                </a:r>
              </a:p>
            </p:txBody>
          </p:sp>
          <p:sp>
            <p:nvSpPr>
              <p:cNvPr id="30742" name="Rectangle 25">
                <a:extLst>
                  <a:ext uri="{FF2B5EF4-FFF2-40B4-BE49-F238E27FC236}">
                    <a16:creationId xmlns:a16="http://schemas.microsoft.com/office/drawing/2014/main" id="{6B91B666-6695-A2DE-76B7-CFE8C69BEC8D}"/>
                  </a:ext>
                </a:extLst>
              </p:cNvPr>
              <p:cNvSpPr>
                <a:spLocks noChangeArrowheads="1"/>
              </p:cNvSpPr>
              <p:nvPr/>
            </p:nvSpPr>
            <p:spPr bwMode="auto">
              <a:xfrm>
                <a:off x="7417856" y="3765550"/>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area</a:t>
                </a:r>
              </a:p>
            </p:txBody>
          </p:sp>
          <p:sp>
            <p:nvSpPr>
              <p:cNvPr id="30743" name="TextBox 26">
                <a:extLst>
                  <a:ext uri="{FF2B5EF4-FFF2-40B4-BE49-F238E27FC236}">
                    <a16:creationId xmlns:a16="http://schemas.microsoft.com/office/drawing/2014/main" id="{5C53F164-C8A9-6017-0A82-230ECD05AE7D}"/>
                  </a:ext>
                </a:extLst>
              </p:cNvPr>
              <p:cNvSpPr txBox="1">
                <a:spLocks noChangeArrowheads="1"/>
              </p:cNvSpPr>
              <p:nvPr/>
            </p:nvSpPr>
            <p:spPr bwMode="auto">
              <a:xfrm>
                <a:off x="5715856" y="4194731"/>
                <a:ext cx="14987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magnetic field</a:t>
                </a:r>
              </a:p>
            </p:txBody>
          </p:sp>
          <p:sp>
            <p:nvSpPr>
              <p:cNvPr id="30744" name="Rectangle 27">
                <a:extLst>
                  <a:ext uri="{FF2B5EF4-FFF2-40B4-BE49-F238E27FC236}">
                    <a16:creationId xmlns:a16="http://schemas.microsoft.com/office/drawing/2014/main" id="{B8C239AF-3272-6270-D4BD-568310A3653C}"/>
                  </a:ext>
                </a:extLst>
              </p:cNvPr>
              <p:cNvSpPr>
                <a:spLocks noChangeArrowheads="1"/>
              </p:cNvSpPr>
              <p:nvPr/>
            </p:nvSpPr>
            <p:spPr bwMode="auto">
              <a:xfrm>
                <a:off x="7415148" y="4184134"/>
                <a:ext cx="166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magnetic dipole</a:t>
                </a:r>
              </a:p>
            </p:txBody>
          </p:sp>
          <p:sp>
            <p:nvSpPr>
              <p:cNvPr id="30745" name="Rectangle 28">
                <a:extLst>
                  <a:ext uri="{FF2B5EF4-FFF2-40B4-BE49-F238E27FC236}">
                    <a16:creationId xmlns:a16="http://schemas.microsoft.com/office/drawing/2014/main" id="{3640AF89-E94E-D299-D3CA-C51DE9AA0F0C}"/>
                  </a:ext>
                </a:extLst>
              </p:cNvPr>
              <p:cNvSpPr>
                <a:spLocks noChangeArrowheads="1"/>
              </p:cNvSpPr>
              <p:nvPr/>
            </p:nvSpPr>
            <p:spPr bwMode="auto">
              <a:xfrm>
                <a:off x="5874580" y="4641334"/>
                <a:ext cx="1331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electric field</a:t>
                </a:r>
              </a:p>
            </p:txBody>
          </p:sp>
          <p:sp>
            <p:nvSpPr>
              <p:cNvPr id="30746" name="Rectangle 29">
                <a:extLst>
                  <a:ext uri="{FF2B5EF4-FFF2-40B4-BE49-F238E27FC236}">
                    <a16:creationId xmlns:a16="http://schemas.microsoft.com/office/drawing/2014/main" id="{666AA723-2615-A66B-8618-699EA3DF1704}"/>
                  </a:ext>
                </a:extLst>
              </p:cNvPr>
              <p:cNvSpPr>
                <a:spLocks noChangeArrowheads="1"/>
              </p:cNvSpPr>
              <p:nvPr/>
            </p:nvSpPr>
            <p:spPr bwMode="auto">
              <a:xfrm>
                <a:off x="7416886" y="4641334"/>
                <a:ext cx="1498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electric dipole</a:t>
                </a:r>
              </a:p>
            </p:txBody>
          </p:sp>
          <p:sp>
            <p:nvSpPr>
              <p:cNvPr id="30747" name="TextBox 30">
                <a:extLst>
                  <a:ext uri="{FF2B5EF4-FFF2-40B4-BE49-F238E27FC236}">
                    <a16:creationId xmlns:a16="http://schemas.microsoft.com/office/drawing/2014/main" id="{C0878B0B-0554-2B5A-22F3-A13326BB3706}"/>
                  </a:ext>
                </a:extLst>
              </p:cNvPr>
              <p:cNvSpPr txBox="1">
                <a:spLocks noChangeArrowheads="1"/>
              </p:cNvSpPr>
              <p:nvPr/>
            </p:nvSpPr>
            <p:spPr bwMode="auto">
              <a:xfrm>
                <a:off x="6737350" y="48133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a:t>
                </a:r>
              </a:p>
            </p:txBody>
          </p:sp>
          <p:sp>
            <p:nvSpPr>
              <p:cNvPr id="30748" name="TextBox 31">
                <a:extLst>
                  <a:ext uri="{FF2B5EF4-FFF2-40B4-BE49-F238E27FC236}">
                    <a16:creationId xmlns:a16="http://schemas.microsoft.com/office/drawing/2014/main" id="{C15030A2-F75C-C87C-FBD7-80403ED579FB}"/>
                  </a:ext>
                </a:extLst>
              </p:cNvPr>
              <p:cNvSpPr txBox="1">
                <a:spLocks noChangeArrowheads="1"/>
              </p:cNvSpPr>
              <p:nvPr/>
            </p:nvSpPr>
            <p:spPr bwMode="auto">
              <a:xfrm>
                <a:off x="7397750" y="48260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a:t>
                </a:r>
              </a:p>
            </p:txBody>
          </p:sp>
          <p:sp>
            <p:nvSpPr>
              <p:cNvPr id="33" name="Left-Right Arrow 32">
                <a:extLst>
                  <a:ext uri="{FF2B5EF4-FFF2-40B4-BE49-F238E27FC236}">
                    <a16:creationId xmlns:a16="http://schemas.microsoft.com/office/drawing/2014/main" id="{F7C9E242-17EF-8CA3-E38C-4967098FAE95}"/>
                  </a:ext>
                </a:extLst>
              </p:cNvPr>
              <p:cNvSpPr/>
              <p:nvPr/>
            </p:nvSpPr>
            <p:spPr>
              <a:xfrm>
                <a:off x="7207054" y="2952680"/>
                <a:ext cx="215922" cy="139686"/>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4" name="Left-Right Arrow 33">
                <a:extLst>
                  <a:ext uri="{FF2B5EF4-FFF2-40B4-BE49-F238E27FC236}">
                    <a16:creationId xmlns:a16="http://schemas.microsoft.com/office/drawing/2014/main" id="{D06FF281-25E6-B88A-7030-8AA31D4773C9}"/>
                  </a:ext>
                </a:extLst>
              </p:cNvPr>
              <p:cNvSpPr/>
              <p:nvPr/>
            </p:nvSpPr>
            <p:spPr>
              <a:xfrm>
                <a:off x="7207054" y="3943183"/>
                <a:ext cx="215922" cy="139686"/>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5" name="Left-Right Arrow 34">
                <a:extLst>
                  <a:ext uri="{FF2B5EF4-FFF2-40B4-BE49-F238E27FC236}">
                    <a16:creationId xmlns:a16="http://schemas.microsoft.com/office/drawing/2014/main" id="{1A86A8EF-715D-3AAF-0961-B35AF11A10CC}"/>
                  </a:ext>
                </a:extLst>
              </p:cNvPr>
              <p:cNvSpPr/>
              <p:nvPr/>
            </p:nvSpPr>
            <p:spPr>
              <a:xfrm>
                <a:off x="7207054" y="4336845"/>
                <a:ext cx="215922" cy="139686"/>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6" name="Left-Right Arrow 35">
                <a:extLst>
                  <a:ext uri="{FF2B5EF4-FFF2-40B4-BE49-F238E27FC236}">
                    <a16:creationId xmlns:a16="http://schemas.microsoft.com/office/drawing/2014/main" id="{5D40C765-C640-C95F-D5C8-5DC839290246}"/>
                  </a:ext>
                </a:extLst>
              </p:cNvPr>
              <p:cNvSpPr/>
              <p:nvPr/>
            </p:nvSpPr>
            <p:spPr>
              <a:xfrm>
                <a:off x="7207054" y="4755904"/>
                <a:ext cx="215922" cy="139686"/>
              </a:xfrm>
              <a:prstGeom prst="lef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145F61D-E903-AEED-2AFE-B1A0B1FA3814}"/>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46" name="Title 1">
            <a:extLst>
              <a:ext uri="{FF2B5EF4-FFF2-40B4-BE49-F238E27FC236}">
                <a16:creationId xmlns:a16="http://schemas.microsoft.com/office/drawing/2014/main" id="{343D268B-50E3-9B8F-8318-C1AA28F9C0B3}"/>
              </a:ext>
            </a:extLst>
          </p:cNvPr>
          <p:cNvSpPr>
            <a:spLocks noGrp="1"/>
          </p:cNvSpPr>
          <p:nvPr>
            <p:ph type="title"/>
          </p:nvPr>
        </p:nvSpPr>
        <p:spPr>
          <a:xfrm>
            <a:off x="849313" y="2381250"/>
            <a:ext cx="5505450" cy="2922588"/>
          </a:xfrm>
        </p:spPr>
        <p:txBody>
          <a:bodyPr/>
          <a:lstStyle/>
          <a:p>
            <a:pPr algn="r" eaLnBrk="1" hangingPunct="1"/>
            <a:r>
              <a:rPr lang="en-US" altLang="en-US" sz="9600">
                <a:latin typeface="Times" pitchFamily="1" charset="0"/>
                <a:ea typeface="ＭＳ Ｐゴシック" panose="020B0600070205080204" pitchFamily="34" charset="-128"/>
                <a:cs typeface="Times" pitchFamily="1" charset="0"/>
              </a:rPr>
              <a:t>Paradoxes</a:t>
            </a:r>
            <a:endParaRPr lang="en-US" altLang="en-US" sz="80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B6B9387B-ACB1-38CD-C9F0-1AC91B5955CE}"/>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31748" name="Slide Number Placeholder 5">
            <a:extLst>
              <a:ext uri="{FF2B5EF4-FFF2-40B4-BE49-F238E27FC236}">
                <a16:creationId xmlns:a16="http://schemas.microsoft.com/office/drawing/2014/main" id="{2E988BB2-0946-594E-4D05-4443B48CEF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FAC25B00-DFD6-1F48-B2EB-C0B6246C6D5F}" type="slidenum">
              <a:rPr lang="en-US" altLang="en-US"/>
              <a:pPr>
                <a:spcBef>
                  <a:spcPct val="0"/>
                </a:spcBef>
                <a:buFontTx/>
                <a:buNone/>
              </a:pPr>
              <a:t>16</a:t>
            </a:fld>
            <a:endParaRPr lang="en-US" altLang="en-US"/>
          </a:p>
        </p:txBody>
      </p:sp>
      <p:pic>
        <p:nvPicPr>
          <p:cNvPr id="31749" name="Picture 5" descr="526px-Penrose-dreieck.svg.png">
            <a:extLst>
              <a:ext uri="{FF2B5EF4-FFF2-40B4-BE49-F238E27FC236}">
                <a16:creationId xmlns:a16="http://schemas.microsoft.com/office/drawing/2014/main" id="{EFA3281A-926D-2F15-1EC3-0F86709DB1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01700"/>
            <a:ext cx="2430463"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2D24378-9133-9CF0-25E2-A2C1C52959A7}"/>
              </a:ext>
            </a:extLst>
          </p:cNvPr>
          <p:cNvSpPr>
            <a:spLocks noGrp="1"/>
          </p:cNvSpPr>
          <p:nvPr>
            <p:ph type="title"/>
          </p:nvPr>
        </p:nvSpPr>
        <p:spPr>
          <a:xfrm>
            <a:off x="596900" y="274638"/>
            <a:ext cx="7213600" cy="885825"/>
          </a:xfrm>
        </p:spPr>
        <p:txBody>
          <a:bodyPr/>
          <a:lstStyle/>
          <a:p>
            <a:pPr algn="ctr"/>
            <a:r>
              <a:rPr lang="en-US" altLang="en-US" sz="4800">
                <a:latin typeface="Times" pitchFamily="1" charset="0"/>
                <a:ea typeface="ＭＳ Ｐゴシック" panose="020B0600070205080204" pitchFamily="34" charset="-128"/>
                <a:cs typeface="Times" pitchFamily="1" charset="0"/>
              </a:rPr>
              <a:t>Eq</a:t>
            </a:r>
            <a:r>
              <a:rPr lang="en-US" altLang="en-US" sz="3200">
                <a:latin typeface="Times" pitchFamily="1" charset="0"/>
                <a:ea typeface="ＭＳ Ｐゴシック" panose="020B0600070205080204" pitchFamily="34" charset="-128"/>
                <a:cs typeface="Times" pitchFamily="1" charset="0"/>
              </a:rPr>
              <a:t>uil</a:t>
            </a:r>
            <a:r>
              <a:rPr lang="en-US" altLang="en-US" sz="2400">
                <a:latin typeface="Times" pitchFamily="1" charset="0"/>
                <a:ea typeface="ＭＳ Ｐゴシック" panose="020B0600070205080204" pitchFamily="34" charset="-128"/>
                <a:cs typeface="Times" pitchFamily="1" charset="0"/>
              </a:rPr>
              <a:t>ibr</a:t>
            </a:r>
            <a:r>
              <a:rPr lang="en-US" altLang="en-US" sz="1800">
                <a:latin typeface="Times" pitchFamily="1" charset="0"/>
                <a:ea typeface="ＭＳ Ｐゴシック" panose="020B0600070205080204" pitchFamily="34" charset="-128"/>
                <a:cs typeface="Times" pitchFamily="1" charset="0"/>
              </a:rPr>
              <a:t>ium</a:t>
            </a:r>
            <a:r>
              <a:rPr lang="en-US" altLang="en-US">
                <a:latin typeface="Times" pitchFamily="1" charset="0"/>
                <a:ea typeface="ＭＳ Ｐゴシック" panose="020B0600070205080204" pitchFamily="34" charset="-128"/>
                <a:cs typeface="Times" pitchFamily="1" charset="0"/>
              </a:rPr>
              <a:t> &amp; NOT-</a:t>
            </a:r>
            <a:r>
              <a:rPr lang="en-US" altLang="en-US" sz="4800">
                <a:latin typeface="Times" pitchFamily="1" charset="0"/>
                <a:ea typeface="ＭＳ Ｐゴシック" panose="020B0600070205080204" pitchFamily="34" charset="-128"/>
                <a:cs typeface="Times" pitchFamily="1" charset="0"/>
              </a:rPr>
              <a:t>Eq</a:t>
            </a:r>
            <a:r>
              <a:rPr lang="en-US" altLang="en-US">
                <a:latin typeface="Times" pitchFamily="1" charset="0"/>
                <a:ea typeface="ＭＳ Ｐゴシック" panose="020B0600070205080204" pitchFamily="34" charset="-128"/>
                <a:cs typeface="Times" pitchFamily="1" charset="0"/>
              </a:rPr>
              <a:t>uil</a:t>
            </a:r>
            <a:r>
              <a:rPr lang="en-US" altLang="en-US" sz="2800">
                <a:latin typeface="Times" pitchFamily="1" charset="0"/>
                <a:ea typeface="ＭＳ Ｐゴシック" panose="020B0600070205080204" pitchFamily="34" charset="-128"/>
                <a:cs typeface="Times" pitchFamily="1" charset="0"/>
              </a:rPr>
              <a:t>ibr</a:t>
            </a:r>
            <a:r>
              <a:rPr lang="en-US" altLang="en-US" sz="2000">
                <a:latin typeface="Times" pitchFamily="1" charset="0"/>
                <a:ea typeface="ＭＳ Ｐゴシック" panose="020B0600070205080204" pitchFamily="34" charset="-128"/>
                <a:cs typeface="Times" pitchFamily="1" charset="0"/>
              </a:rPr>
              <a:t>ium</a:t>
            </a:r>
            <a:endParaRPr lang="en-US" altLang="en-US">
              <a:latin typeface="Times" pitchFamily="1" charset="0"/>
              <a:ea typeface="ＭＳ Ｐゴシック" panose="020B0600070205080204" pitchFamily="34" charset="-128"/>
              <a:cs typeface="Times" pitchFamily="1" charset="0"/>
            </a:endParaRPr>
          </a:p>
        </p:txBody>
      </p:sp>
      <p:sp>
        <p:nvSpPr>
          <p:cNvPr id="32770" name="Content Placeholder 2">
            <a:extLst>
              <a:ext uri="{FF2B5EF4-FFF2-40B4-BE49-F238E27FC236}">
                <a16:creationId xmlns:a16="http://schemas.microsoft.com/office/drawing/2014/main" id="{D70810DA-0946-F0C5-6809-91B8984A3379}"/>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2771" name="Slide Number Placeholder 3">
            <a:extLst>
              <a:ext uri="{FF2B5EF4-FFF2-40B4-BE49-F238E27FC236}">
                <a16:creationId xmlns:a16="http://schemas.microsoft.com/office/drawing/2014/main" id="{C7F65B88-DE18-D488-90C7-48AD51E0AE7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F4064119-E658-D646-AB19-DB761C4E46A7}" type="slidenum">
              <a:rPr lang="en-US" altLang="en-US"/>
              <a:pPr>
                <a:spcBef>
                  <a:spcPct val="0"/>
                </a:spcBef>
                <a:buFontTx/>
                <a:buNone/>
              </a:pPr>
              <a:t>17</a:t>
            </a:fld>
            <a:endParaRPr lang="en-US" altLang="en-US"/>
          </a:p>
        </p:txBody>
      </p:sp>
      <p:sp>
        <p:nvSpPr>
          <p:cNvPr id="10" name="Freeform 9">
            <a:extLst>
              <a:ext uri="{FF2B5EF4-FFF2-40B4-BE49-F238E27FC236}">
                <a16:creationId xmlns:a16="http://schemas.microsoft.com/office/drawing/2014/main" id="{A39A6DCD-A5F7-320F-D1CE-D30EEA088A7A}"/>
              </a:ext>
            </a:extLst>
          </p:cNvPr>
          <p:cNvSpPr/>
          <p:nvPr/>
        </p:nvSpPr>
        <p:spPr>
          <a:xfrm>
            <a:off x="2406650" y="1276350"/>
            <a:ext cx="3968750" cy="3009900"/>
          </a:xfrm>
          <a:custGeom>
            <a:avLst/>
            <a:gdLst>
              <a:gd name="connsiteX0" fmla="*/ 260350 w 3835400"/>
              <a:gd name="connsiteY0" fmla="*/ 0 h 2832100"/>
              <a:gd name="connsiteX1" fmla="*/ 374650 w 3835400"/>
              <a:gd name="connsiteY1" fmla="*/ 0 h 2832100"/>
              <a:gd name="connsiteX2" fmla="*/ 3835400 w 3835400"/>
              <a:gd name="connsiteY2" fmla="*/ 107950 h 2832100"/>
              <a:gd name="connsiteX3" fmla="*/ 3721100 w 3835400"/>
              <a:gd name="connsiteY3" fmla="*/ 2832100 h 2832100"/>
              <a:gd name="connsiteX4" fmla="*/ 0 w 3835400"/>
              <a:gd name="connsiteY4" fmla="*/ 2711450 h 2832100"/>
              <a:gd name="connsiteX5" fmla="*/ 260350 w 3835400"/>
              <a:gd name="connsiteY5" fmla="*/ 0 h 28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5400" h="2832100">
                <a:moveTo>
                  <a:pt x="260350" y="0"/>
                </a:moveTo>
                <a:lnTo>
                  <a:pt x="374650" y="0"/>
                </a:lnTo>
                <a:lnTo>
                  <a:pt x="3835400" y="107950"/>
                </a:lnTo>
                <a:lnTo>
                  <a:pt x="3721100" y="2832100"/>
                </a:lnTo>
                <a:lnTo>
                  <a:pt x="0" y="2711450"/>
                </a:lnTo>
                <a:lnTo>
                  <a:pt x="2603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2773" name="TextBox 5">
            <a:extLst>
              <a:ext uri="{FF2B5EF4-FFF2-40B4-BE49-F238E27FC236}">
                <a16:creationId xmlns:a16="http://schemas.microsoft.com/office/drawing/2014/main" id="{219C43EB-3622-1104-952B-225EAEAD5DA9}"/>
              </a:ext>
            </a:extLst>
          </p:cNvPr>
          <p:cNvSpPr txBox="1">
            <a:spLocks noChangeArrowheads="1"/>
          </p:cNvSpPr>
          <p:nvPr/>
        </p:nvSpPr>
        <p:spPr bwMode="auto">
          <a:xfrm>
            <a:off x="2546350" y="128905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A thermodynamically reversible process consists of states in:</a:t>
            </a:r>
          </a:p>
        </p:txBody>
      </p:sp>
      <p:sp>
        <p:nvSpPr>
          <p:cNvPr id="32774" name="TextBox 5">
            <a:extLst>
              <a:ext uri="{FF2B5EF4-FFF2-40B4-BE49-F238E27FC236}">
                <a16:creationId xmlns:a16="http://schemas.microsoft.com/office/drawing/2014/main" id="{4C06FAD1-05A2-1D6F-6E17-B20D0FDEEDC0}"/>
              </a:ext>
            </a:extLst>
          </p:cNvPr>
          <p:cNvSpPr txBox="1">
            <a:spLocks noChangeArrowheads="1"/>
          </p:cNvSpPr>
          <p:nvPr/>
        </p:nvSpPr>
        <p:spPr bwMode="auto">
          <a:xfrm>
            <a:off x="2559050" y="2247900"/>
            <a:ext cx="3879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perfect balance of thermodynamic forces</a:t>
            </a:r>
          </a:p>
        </p:txBody>
      </p:sp>
      <p:sp>
        <p:nvSpPr>
          <p:cNvPr id="32775" name="TextBox 5">
            <a:extLst>
              <a:ext uri="{FF2B5EF4-FFF2-40B4-BE49-F238E27FC236}">
                <a16:creationId xmlns:a16="http://schemas.microsoft.com/office/drawing/2014/main" id="{AE545BA2-E45C-EBF1-DCA7-4F33532A8EE0}"/>
              </a:ext>
            </a:extLst>
          </p:cNvPr>
          <p:cNvSpPr txBox="1">
            <a:spLocks noChangeArrowheads="1"/>
          </p:cNvSpPr>
          <p:nvPr/>
        </p:nvSpPr>
        <p:spPr bwMode="auto">
          <a:xfrm>
            <a:off x="2667000" y="3746500"/>
            <a:ext cx="379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equilibrium </a:t>
            </a:r>
            <a:r>
              <a:rPr lang="en-US" altLang="en-US" sz="2000"/>
              <a:t>with </a:t>
            </a:r>
            <a:r>
              <a:rPr lang="en-US" altLang="en-US"/>
              <a:t>surroundings</a:t>
            </a:r>
            <a:r>
              <a:rPr lang="en-US" altLang="en-US" sz="2000"/>
              <a:t>.</a:t>
            </a:r>
            <a:endParaRPr lang="en-US" altLang="en-US" sz="2800"/>
          </a:p>
        </p:txBody>
      </p:sp>
      <p:pic>
        <p:nvPicPr>
          <p:cNvPr id="32776" name="Picture 19" descr="263px-Penrose-dreieck.svg copy.png">
            <a:extLst>
              <a:ext uri="{FF2B5EF4-FFF2-40B4-BE49-F238E27FC236}">
                <a16:creationId xmlns:a16="http://schemas.microsoft.com/office/drawing/2014/main" id="{851DB78D-701B-FE3C-66E8-D36774ECB3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184150"/>
            <a:ext cx="1160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0" descr="263px-Penrose-dreieck.svg copy.png">
            <a:extLst>
              <a:ext uri="{FF2B5EF4-FFF2-40B4-BE49-F238E27FC236}">
                <a16:creationId xmlns:a16="http://schemas.microsoft.com/office/drawing/2014/main" id="{24FD0409-4C84-E80C-2D0C-90CC8A3505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95250"/>
            <a:ext cx="1160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a:extLst>
              <a:ext uri="{FF2B5EF4-FFF2-40B4-BE49-F238E27FC236}">
                <a16:creationId xmlns:a16="http://schemas.microsoft.com/office/drawing/2014/main" id="{70168D3A-8195-8691-B28E-B3AD78C286E6}"/>
              </a:ext>
            </a:extLst>
          </p:cNvPr>
          <p:cNvGrpSpPr>
            <a:grpSpLocks/>
          </p:cNvGrpSpPr>
          <p:nvPr/>
        </p:nvGrpSpPr>
        <p:grpSpPr bwMode="auto">
          <a:xfrm>
            <a:off x="260350" y="1441450"/>
            <a:ext cx="2387600" cy="2862263"/>
            <a:chOff x="260350" y="1441450"/>
            <a:chExt cx="2387601" cy="2862323"/>
          </a:xfrm>
        </p:grpSpPr>
        <p:sp>
          <p:nvSpPr>
            <p:cNvPr id="27" name="Freeform 26">
              <a:extLst>
                <a:ext uri="{FF2B5EF4-FFF2-40B4-BE49-F238E27FC236}">
                  <a16:creationId xmlns:a16="http://schemas.microsoft.com/office/drawing/2014/main" id="{BAFC601B-4554-4D30-0B21-20D61FA46179}"/>
                </a:ext>
              </a:extLst>
            </p:cNvPr>
            <p:cNvSpPr/>
            <p:nvPr/>
          </p:nvSpPr>
          <p:spPr>
            <a:xfrm>
              <a:off x="342900" y="1530352"/>
              <a:ext cx="2305051" cy="2743258"/>
            </a:xfrm>
            <a:custGeom>
              <a:avLst/>
              <a:gdLst>
                <a:gd name="connsiteX0" fmla="*/ 203200 w 2393715"/>
                <a:gd name="connsiteY0" fmla="*/ 0 h 2743200"/>
                <a:gd name="connsiteX1" fmla="*/ 0 w 2393715"/>
                <a:gd name="connsiteY1" fmla="*/ 2743200 h 2743200"/>
                <a:gd name="connsiteX2" fmla="*/ 2387600 w 2393715"/>
                <a:gd name="connsiteY2" fmla="*/ 1695450 h 2743200"/>
                <a:gd name="connsiteX3" fmla="*/ 2368550 w 2393715"/>
                <a:gd name="connsiteY3" fmla="*/ 1689100 h 2743200"/>
                <a:gd name="connsiteX4" fmla="*/ 2184400 w 2393715"/>
                <a:gd name="connsiteY4" fmla="*/ 1041400 h 2743200"/>
                <a:gd name="connsiteX5" fmla="*/ 203200 w 2393715"/>
                <a:gd name="connsiteY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715" h="2743200">
                  <a:moveTo>
                    <a:pt x="203200" y="0"/>
                  </a:moveTo>
                  <a:cubicBezTo>
                    <a:pt x="135310" y="914388"/>
                    <a:pt x="0" y="1826295"/>
                    <a:pt x="0" y="2743200"/>
                  </a:cubicBezTo>
                  <a:lnTo>
                    <a:pt x="2387600" y="1695450"/>
                  </a:lnTo>
                  <a:cubicBezTo>
                    <a:pt x="2393715" y="1692728"/>
                    <a:pt x="2368550" y="1689100"/>
                    <a:pt x="2368550" y="1689100"/>
                  </a:cubicBezTo>
                  <a:lnTo>
                    <a:pt x="2184400" y="1041400"/>
                  </a:lnTo>
                  <a:lnTo>
                    <a:pt x="2032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2784" name="TextBox 17">
              <a:extLst>
                <a:ext uri="{FF2B5EF4-FFF2-40B4-BE49-F238E27FC236}">
                  <a16:creationId xmlns:a16="http://schemas.microsoft.com/office/drawing/2014/main" id="{8B0F3CCD-9A9F-4D28-062B-425A4625BDF2}"/>
                </a:ext>
              </a:extLst>
            </p:cNvPr>
            <p:cNvSpPr txBox="1">
              <a:spLocks noChangeArrowheads="1"/>
            </p:cNvSpPr>
            <p:nvPr/>
          </p:nvSpPr>
          <p:spPr bwMode="auto">
            <a:xfrm>
              <a:off x="260350" y="1441450"/>
              <a:ext cx="213995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Eq</a:t>
              </a:r>
            </a:p>
            <a:p>
              <a:pPr eaLnBrk="1" hangingPunct="1">
                <a:spcBef>
                  <a:spcPct val="0"/>
                </a:spcBef>
                <a:buFontTx/>
                <a:buNone/>
              </a:pPr>
              <a:endParaRPr lang="en-US" altLang="en-US"/>
            </a:p>
            <a:p>
              <a:pPr eaLnBrk="1" hangingPunct="1">
                <a:spcBef>
                  <a:spcPct val="0"/>
                </a:spcBef>
                <a:buFontTx/>
                <a:buNone/>
              </a:pPr>
              <a:r>
                <a:rPr lang="en-US" altLang="en-US"/>
                <a:t>Attribute equilibrium properties to states:</a:t>
              </a:r>
            </a:p>
            <a:p>
              <a:pPr eaLnBrk="1" hangingPunct="1">
                <a:spcBef>
                  <a:spcPct val="0"/>
                </a:spcBef>
                <a:buFontTx/>
                <a:buNone/>
              </a:pPr>
              <a:r>
                <a:rPr lang="en-US" altLang="en-US"/>
                <a:t>uniform pressure, temperature, etc.</a:t>
              </a:r>
            </a:p>
            <a:p>
              <a:pPr eaLnBrk="1" hangingPunct="1">
                <a:spcBef>
                  <a:spcPct val="0"/>
                </a:spcBef>
                <a:buFontTx/>
                <a:buNone/>
              </a:pPr>
              <a:endParaRPr lang="en-US" altLang="en-US"/>
            </a:p>
            <a:p>
              <a:pPr eaLnBrk="1" hangingPunct="1">
                <a:spcBef>
                  <a:spcPct val="0"/>
                </a:spcBef>
                <a:buFontTx/>
                <a:buNone/>
              </a:pPr>
              <a:r>
                <a:rPr lang="en-US" altLang="en-US" i="1"/>
                <a:t>BUT</a:t>
              </a:r>
              <a:r>
                <a:rPr lang="en-US" altLang="en-US"/>
                <a:t> no change with time.</a:t>
              </a:r>
            </a:p>
          </p:txBody>
        </p:sp>
      </p:grpSp>
      <p:grpSp>
        <p:nvGrpSpPr>
          <p:cNvPr id="3" name="Group 32">
            <a:extLst>
              <a:ext uri="{FF2B5EF4-FFF2-40B4-BE49-F238E27FC236}">
                <a16:creationId xmlns:a16="http://schemas.microsoft.com/office/drawing/2014/main" id="{B5849DD6-9A62-4CD9-C691-55692C2B073C}"/>
              </a:ext>
            </a:extLst>
          </p:cNvPr>
          <p:cNvGrpSpPr>
            <a:grpSpLocks/>
          </p:cNvGrpSpPr>
          <p:nvPr/>
        </p:nvGrpSpPr>
        <p:grpSpPr bwMode="auto">
          <a:xfrm>
            <a:off x="355600" y="3987800"/>
            <a:ext cx="6096000" cy="2528888"/>
            <a:chOff x="355600" y="3987800"/>
            <a:chExt cx="6096000" cy="2528888"/>
          </a:xfrm>
        </p:grpSpPr>
        <p:sp>
          <p:nvSpPr>
            <p:cNvPr id="32" name="Freeform 31">
              <a:extLst>
                <a:ext uri="{FF2B5EF4-FFF2-40B4-BE49-F238E27FC236}">
                  <a16:creationId xmlns:a16="http://schemas.microsoft.com/office/drawing/2014/main" id="{1D7E842C-9F4F-ED16-EE50-4F77CDB28B1D}"/>
                </a:ext>
              </a:extLst>
            </p:cNvPr>
            <p:cNvSpPr/>
            <p:nvPr/>
          </p:nvSpPr>
          <p:spPr>
            <a:xfrm>
              <a:off x="355600" y="3987800"/>
              <a:ext cx="6096000" cy="2032000"/>
            </a:xfrm>
            <a:custGeom>
              <a:avLst/>
              <a:gdLst>
                <a:gd name="connsiteX0" fmla="*/ 0 w 6096000"/>
                <a:gd name="connsiteY0" fmla="*/ 0 h 1828800"/>
                <a:gd name="connsiteX1" fmla="*/ 6032500 w 6096000"/>
                <a:gd name="connsiteY1" fmla="*/ 1276350 h 1828800"/>
                <a:gd name="connsiteX2" fmla="*/ 6096000 w 6096000"/>
                <a:gd name="connsiteY2" fmla="*/ 1581150 h 1828800"/>
                <a:gd name="connsiteX3" fmla="*/ 12700 w 6096000"/>
                <a:gd name="connsiteY3" fmla="*/ 1828800 h 1828800"/>
                <a:gd name="connsiteX4" fmla="*/ 0 w 60960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828800">
                  <a:moveTo>
                    <a:pt x="0" y="0"/>
                  </a:moveTo>
                  <a:lnTo>
                    <a:pt x="6032500" y="1276350"/>
                  </a:lnTo>
                  <a:lnTo>
                    <a:pt x="6096000" y="1581150"/>
                  </a:lnTo>
                  <a:lnTo>
                    <a:pt x="12700" y="1828800"/>
                  </a:lnTo>
                  <a:cubicBezTo>
                    <a:pt x="8467" y="1219200"/>
                    <a:pt x="4233" y="609600"/>
                    <a:pt x="0" y="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2781" name="TextBox 28">
              <a:extLst>
                <a:ext uri="{FF2B5EF4-FFF2-40B4-BE49-F238E27FC236}">
                  <a16:creationId xmlns:a16="http://schemas.microsoft.com/office/drawing/2014/main" id="{4586FC07-6B22-7C39-234E-FDF04CB70884}"/>
                </a:ext>
              </a:extLst>
            </p:cNvPr>
            <p:cNvSpPr txBox="1">
              <a:spLocks noChangeArrowheads="1"/>
            </p:cNvSpPr>
            <p:nvPr/>
          </p:nvSpPr>
          <p:spPr bwMode="auto">
            <a:xfrm>
              <a:off x="482601" y="4870450"/>
              <a:ext cx="31178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Forward and reverse processes trace out </a:t>
              </a:r>
              <a:r>
                <a:rPr lang="en-US" altLang="en-US" sz="2400"/>
                <a:t>same curve</a:t>
              </a:r>
              <a:r>
                <a:rPr lang="en-US" altLang="en-US"/>
                <a:t> in equilibrium state space.</a:t>
              </a:r>
            </a:p>
          </p:txBody>
        </p:sp>
        <p:pic>
          <p:nvPicPr>
            <p:cNvPr id="32782" name="Picture 30" descr="8 Paths in state space.png">
              <a:extLst>
                <a:ext uri="{FF2B5EF4-FFF2-40B4-BE49-F238E27FC236}">
                  <a16:creationId xmlns:a16="http://schemas.microsoft.com/office/drawing/2014/main" id="{8CC436AD-EA32-CE64-18CC-613F4092BF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9189" y="4428221"/>
              <a:ext cx="2239962" cy="208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0498C809-B933-23B3-E235-A4DD68C515E7}"/>
              </a:ext>
            </a:extLst>
          </p:cNvPr>
          <p:cNvSpPr>
            <a:spLocks noGrp="1"/>
          </p:cNvSpPr>
          <p:nvPr>
            <p:ph type="title"/>
          </p:nvPr>
        </p:nvSpPr>
        <p:spPr>
          <a:xfrm>
            <a:off x="596900" y="274638"/>
            <a:ext cx="7213600" cy="885825"/>
          </a:xfrm>
        </p:spPr>
        <p:txBody>
          <a:bodyPr/>
          <a:lstStyle/>
          <a:p>
            <a:pPr algn="ctr"/>
            <a:r>
              <a:rPr lang="en-US" altLang="en-US" sz="4800">
                <a:latin typeface="Times" pitchFamily="1" charset="0"/>
                <a:ea typeface="ＭＳ Ｐゴシック" panose="020B0600070205080204" pitchFamily="34" charset="-128"/>
                <a:cs typeface="Times" pitchFamily="1" charset="0"/>
              </a:rPr>
              <a:t>Eq</a:t>
            </a:r>
            <a:r>
              <a:rPr lang="en-US" altLang="en-US" sz="3200">
                <a:latin typeface="Times" pitchFamily="1" charset="0"/>
                <a:ea typeface="ＭＳ Ｐゴシック" panose="020B0600070205080204" pitchFamily="34" charset="-128"/>
                <a:cs typeface="Times" pitchFamily="1" charset="0"/>
              </a:rPr>
              <a:t>uil</a:t>
            </a:r>
            <a:r>
              <a:rPr lang="en-US" altLang="en-US" sz="2400">
                <a:latin typeface="Times" pitchFamily="1" charset="0"/>
                <a:ea typeface="ＭＳ Ｐゴシック" panose="020B0600070205080204" pitchFamily="34" charset="-128"/>
                <a:cs typeface="Times" pitchFamily="1" charset="0"/>
              </a:rPr>
              <a:t>ibr</a:t>
            </a:r>
            <a:r>
              <a:rPr lang="en-US" altLang="en-US" sz="1800">
                <a:latin typeface="Times" pitchFamily="1" charset="0"/>
                <a:ea typeface="ＭＳ Ｐゴシック" panose="020B0600070205080204" pitchFamily="34" charset="-128"/>
                <a:cs typeface="Times" pitchFamily="1" charset="0"/>
              </a:rPr>
              <a:t>ium</a:t>
            </a:r>
            <a:r>
              <a:rPr lang="en-US" altLang="en-US">
                <a:latin typeface="Times" pitchFamily="1" charset="0"/>
                <a:ea typeface="ＭＳ Ｐゴシック" panose="020B0600070205080204" pitchFamily="34" charset="-128"/>
                <a:cs typeface="Times" pitchFamily="1" charset="0"/>
              </a:rPr>
              <a:t> &amp; NOT-</a:t>
            </a:r>
            <a:r>
              <a:rPr lang="en-US" altLang="en-US" sz="4800">
                <a:latin typeface="Times" pitchFamily="1" charset="0"/>
                <a:ea typeface="ＭＳ Ｐゴシック" panose="020B0600070205080204" pitchFamily="34" charset="-128"/>
                <a:cs typeface="Times" pitchFamily="1" charset="0"/>
              </a:rPr>
              <a:t>Eq</a:t>
            </a:r>
            <a:r>
              <a:rPr lang="en-US" altLang="en-US">
                <a:latin typeface="Times" pitchFamily="1" charset="0"/>
                <a:ea typeface="ＭＳ Ｐゴシック" panose="020B0600070205080204" pitchFamily="34" charset="-128"/>
                <a:cs typeface="Times" pitchFamily="1" charset="0"/>
              </a:rPr>
              <a:t>uil</a:t>
            </a:r>
            <a:r>
              <a:rPr lang="en-US" altLang="en-US" sz="2800">
                <a:latin typeface="Times" pitchFamily="1" charset="0"/>
                <a:ea typeface="ＭＳ Ｐゴシック" panose="020B0600070205080204" pitchFamily="34" charset="-128"/>
                <a:cs typeface="Times" pitchFamily="1" charset="0"/>
              </a:rPr>
              <a:t>ibr</a:t>
            </a:r>
            <a:r>
              <a:rPr lang="en-US" altLang="en-US" sz="2000">
                <a:latin typeface="Times" pitchFamily="1" charset="0"/>
                <a:ea typeface="ＭＳ Ｐゴシック" panose="020B0600070205080204" pitchFamily="34" charset="-128"/>
                <a:cs typeface="Times" pitchFamily="1" charset="0"/>
              </a:rPr>
              <a:t>ium</a:t>
            </a:r>
            <a:endParaRPr lang="en-US" altLang="en-US">
              <a:latin typeface="Times" pitchFamily="1" charset="0"/>
              <a:ea typeface="ＭＳ Ｐゴシック" panose="020B0600070205080204" pitchFamily="34" charset="-128"/>
              <a:cs typeface="Times" pitchFamily="1" charset="0"/>
            </a:endParaRPr>
          </a:p>
        </p:txBody>
      </p:sp>
      <p:sp>
        <p:nvSpPr>
          <p:cNvPr id="33794" name="Content Placeholder 2">
            <a:extLst>
              <a:ext uri="{FF2B5EF4-FFF2-40B4-BE49-F238E27FC236}">
                <a16:creationId xmlns:a16="http://schemas.microsoft.com/office/drawing/2014/main" id="{D646A381-D97D-3EC2-6B65-A99267355064}"/>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3795" name="Slide Number Placeholder 3">
            <a:extLst>
              <a:ext uri="{FF2B5EF4-FFF2-40B4-BE49-F238E27FC236}">
                <a16:creationId xmlns:a16="http://schemas.microsoft.com/office/drawing/2014/main" id="{D6EB420D-8CE3-4972-DD64-7FE3407EDB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72081EA8-BA64-4242-9A2B-8B0754D2202C}" type="slidenum">
              <a:rPr lang="en-US" altLang="en-US"/>
              <a:pPr>
                <a:spcBef>
                  <a:spcPct val="0"/>
                </a:spcBef>
                <a:buFontTx/>
                <a:buNone/>
              </a:pPr>
              <a:t>18</a:t>
            </a:fld>
            <a:endParaRPr lang="en-US" altLang="en-US"/>
          </a:p>
        </p:txBody>
      </p:sp>
      <p:sp>
        <p:nvSpPr>
          <p:cNvPr id="10" name="Freeform 9">
            <a:extLst>
              <a:ext uri="{FF2B5EF4-FFF2-40B4-BE49-F238E27FC236}">
                <a16:creationId xmlns:a16="http://schemas.microsoft.com/office/drawing/2014/main" id="{CFECF297-0638-7BB9-6643-399015936FD6}"/>
              </a:ext>
            </a:extLst>
          </p:cNvPr>
          <p:cNvSpPr/>
          <p:nvPr/>
        </p:nvSpPr>
        <p:spPr>
          <a:xfrm>
            <a:off x="2406650" y="1276350"/>
            <a:ext cx="3968750" cy="3009900"/>
          </a:xfrm>
          <a:custGeom>
            <a:avLst/>
            <a:gdLst>
              <a:gd name="connsiteX0" fmla="*/ 260350 w 3835400"/>
              <a:gd name="connsiteY0" fmla="*/ 0 h 2832100"/>
              <a:gd name="connsiteX1" fmla="*/ 374650 w 3835400"/>
              <a:gd name="connsiteY1" fmla="*/ 0 h 2832100"/>
              <a:gd name="connsiteX2" fmla="*/ 3835400 w 3835400"/>
              <a:gd name="connsiteY2" fmla="*/ 107950 h 2832100"/>
              <a:gd name="connsiteX3" fmla="*/ 3721100 w 3835400"/>
              <a:gd name="connsiteY3" fmla="*/ 2832100 h 2832100"/>
              <a:gd name="connsiteX4" fmla="*/ 0 w 3835400"/>
              <a:gd name="connsiteY4" fmla="*/ 2711450 h 2832100"/>
              <a:gd name="connsiteX5" fmla="*/ 260350 w 3835400"/>
              <a:gd name="connsiteY5" fmla="*/ 0 h 28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5400" h="2832100">
                <a:moveTo>
                  <a:pt x="260350" y="0"/>
                </a:moveTo>
                <a:lnTo>
                  <a:pt x="374650" y="0"/>
                </a:lnTo>
                <a:lnTo>
                  <a:pt x="3835400" y="107950"/>
                </a:lnTo>
                <a:lnTo>
                  <a:pt x="3721100" y="2832100"/>
                </a:lnTo>
                <a:lnTo>
                  <a:pt x="0" y="2711450"/>
                </a:lnTo>
                <a:lnTo>
                  <a:pt x="2603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3797" name="TextBox 5">
            <a:extLst>
              <a:ext uri="{FF2B5EF4-FFF2-40B4-BE49-F238E27FC236}">
                <a16:creationId xmlns:a16="http://schemas.microsoft.com/office/drawing/2014/main" id="{822C464F-8E34-0189-E18F-2F710D20C282}"/>
              </a:ext>
            </a:extLst>
          </p:cNvPr>
          <p:cNvSpPr txBox="1">
            <a:spLocks noChangeArrowheads="1"/>
          </p:cNvSpPr>
          <p:nvPr/>
        </p:nvSpPr>
        <p:spPr bwMode="auto">
          <a:xfrm>
            <a:off x="2546350" y="1289050"/>
            <a:ext cx="411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A thermodynamically reversible process consists of states in:</a:t>
            </a:r>
          </a:p>
        </p:txBody>
      </p:sp>
      <p:grpSp>
        <p:nvGrpSpPr>
          <p:cNvPr id="2" name="Group 11">
            <a:extLst>
              <a:ext uri="{FF2B5EF4-FFF2-40B4-BE49-F238E27FC236}">
                <a16:creationId xmlns:a16="http://schemas.microsoft.com/office/drawing/2014/main" id="{6054EC45-FE6F-C3B5-EDB4-F17628BDC018}"/>
              </a:ext>
            </a:extLst>
          </p:cNvPr>
          <p:cNvGrpSpPr>
            <a:grpSpLocks/>
          </p:cNvGrpSpPr>
          <p:nvPr/>
        </p:nvGrpSpPr>
        <p:grpSpPr bwMode="auto">
          <a:xfrm>
            <a:off x="2622550" y="1784350"/>
            <a:ext cx="3938588" cy="1955800"/>
            <a:chOff x="387350" y="1727200"/>
            <a:chExt cx="3938588" cy="1955800"/>
          </a:xfrm>
        </p:grpSpPr>
        <p:sp>
          <p:nvSpPr>
            <p:cNvPr id="33815" name="TextBox 11">
              <a:extLst>
                <a:ext uri="{FF2B5EF4-FFF2-40B4-BE49-F238E27FC236}">
                  <a16:creationId xmlns:a16="http://schemas.microsoft.com/office/drawing/2014/main" id="{183644C4-A160-06F9-C000-B4205710BC20}"/>
                </a:ext>
              </a:extLst>
            </p:cNvPr>
            <p:cNvSpPr txBox="1">
              <a:spLocks noChangeArrowheads="1"/>
            </p:cNvSpPr>
            <p:nvPr/>
          </p:nvSpPr>
          <p:spPr bwMode="auto">
            <a:xfrm>
              <a:off x="387350" y="1727200"/>
              <a:ext cx="1046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i="1">
                  <a:solidFill>
                    <a:srgbClr val="FF0000"/>
                  </a:solidFill>
                </a:rPr>
                <a:t>near</a:t>
              </a:r>
            </a:p>
          </p:txBody>
        </p:sp>
        <p:sp>
          <p:nvSpPr>
            <p:cNvPr id="33816" name="TextBox 12">
              <a:extLst>
                <a:ext uri="{FF2B5EF4-FFF2-40B4-BE49-F238E27FC236}">
                  <a16:creationId xmlns:a16="http://schemas.microsoft.com/office/drawing/2014/main" id="{214FEE20-5659-D98A-2523-76595366994C}"/>
                </a:ext>
              </a:extLst>
            </p:cNvPr>
            <p:cNvSpPr txBox="1">
              <a:spLocks noChangeArrowheads="1"/>
            </p:cNvSpPr>
            <p:nvPr/>
          </p:nvSpPr>
          <p:spPr bwMode="auto">
            <a:xfrm>
              <a:off x="412750" y="3098800"/>
              <a:ext cx="3913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i="1">
                  <a:solidFill>
                    <a:srgbClr val="FF0000"/>
                  </a:solidFill>
                </a:rPr>
                <a:t>minutely removed</a:t>
              </a:r>
              <a:r>
                <a:rPr lang="en-US" altLang="en-US" sz="2400">
                  <a:solidFill>
                    <a:srgbClr val="FF0000"/>
                  </a:solidFill>
                </a:rPr>
                <a:t> from</a:t>
              </a:r>
            </a:p>
          </p:txBody>
        </p:sp>
      </p:grpSp>
      <p:sp>
        <p:nvSpPr>
          <p:cNvPr id="33799" name="TextBox 5">
            <a:extLst>
              <a:ext uri="{FF2B5EF4-FFF2-40B4-BE49-F238E27FC236}">
                <a16:creationId xmlns:a16="http://schemas.microsoft.com/office/drawing/2014/main" id="{CCD11E1A-6B8B-9EDF-3CA8-86D1F13C85BD}"/>
              </a:ext>
            </a:extLst>
          </p:cNvPr>
          <p:cNvSpPr txBox="1">
            <a:spLocks noChangeArrowheads="1"/>
          </p:cNvSpPr>
          <p:nvPr/>
        </p:nvSpPr>
        <p:spPr bwMode="auto">
          <a:xfrm>
            <a:off x="2559050" y="2247900"/>
            <a:ext cx="38798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perfect balance of thermodynamic forces</a:t>
            </a:r>
          </a:p>
        </p:txBody>
      </p:sp>
      <p:sp>
        <p:nvSpPr>
          <p:cNvPr id="33800" name="TextBox 5">
            <a:extLst>
              <a:ext uri="{FF2B5EF4-FFF2-40B4-BE49-F238E27FC236}">
                <a16:creationId xmlns:a16="http://schemas.microsoft.com/office/drawing/2014/main" id="{730B8C06-AE55-193E-6F78-34451C64E6CF}"/>
              </a:ext>
            </a:extLst>
          </p:cNvPr>
          <p:cNvSpPr txBox="1">
            <a:spLocks noChangeArrowheads="1"/>
          </p:cNvSpPr>
          <p:nvPr/>
        </p:nvSpPr>
        <p:spPr bwMode="auto">
          <a:xfrm>
            <a:off x="2667000" y="3746500"/>
            <a:ext cx="3797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equilibrium </a:t>
            </a:r>
            <a:r>
              <a:rPr lang="en-US" altLang="en-US" sz="2000"/>
              <a:t>with </a:t>
            </a:r>
            <a:r>
              <a:rPr lang="en-US" altLang="en-US"/>
              <a:t>surroundings</a:t>
            </a:r>
            <a:r>
              <a:rPr lang="en-US" altLang="en-US" sz="2000"/>
              <a:t>.</a:t>
            </a:r>
            <a:endParaRPr lang="en-US" altLang="en-US" sz="2800"/>
          </a:p>
        </p:txBody>
      </p:sp>
      <p:pic>
        <p:nvPicPr>
          <p:cNvPr id="33801" name="Picture 19" descr="263px-Penrose-dreieck.svg copy.png">
            <a:extLst>
              <a:ext uri="{FF2B5EF4-FFF2-40B4-BE49-F238E27FC236}">
                <a16:creationId xmlns:a16="http://schemas.microsoft.com/office/drawing/2014/main" id="{3003115D-F123-B857-EBE2-D728DE88C9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184150"/>
            <a:ext cx="1160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0" descr="263px-Penrose-dreieck.svg copy.png">
            <a:extLst>
              <a:ext uri="{FF2B5EF4-FFF2-40B4-BE49-F238E27FC236}">
                <a16:creationId xmlns:a16="http://schemas.microsoft.com/office/drawing/2014/main" id="{AA815976-6B26-6D8B-2AAA-F6DF78866C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95250"/>
            <a:ext cx="1160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0">
            <a:extLst>
              <a:ext uri="{FF2B5EF4-FFF2-40B4-BE49-F238E27FC236}">
                <a16:creationId xmlns:a16="http://schemas.microsoft.com/office/drawing/2014/main" id="{5C72C9E9-4E5D-602A-7AC6-613A3328EFE0}"/>
              </a:ext>
            </a:extLst>
          </p:cNvPr>
          <p:cNvGrpSpPr>
            <a:grpSpLocks/>
          </p:cNvGrpSpPr>
          <p:nvPr/>
        </p:nvGrpSpPr>
        <p:grpSpPr bwMode="auto">
          <a:xfrm>
            <a:off x="4343400" y="4143375"/>
            <a:ext cx="4972050" cy="4930775"/>
            <a:chOff x="4343400" y="4143293"/>
            <a:chExt cx="4972050" cy="4930858"/>
          </a:xfrm>
        </p:grpSpPr>
        <p:pic>
          <p:nvPicPr>
            <p:cNvPr id="33813" name="Picture 21" descr="Thomas_H_Ince_-_Megaphone_1922.png">
              <a:extLst>
                <a:ext uri="{FF2B5EF4-FFF2-40B4-BE49-F238E27FC236}">
                  <a16:creationId xmlns:a16="http://schemas.microsoft.com/office/drawing/2014/main" id="{6C505551-EA87-DA47-7CD8-009F754B1C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9814" y="4143293"/>
              <a:ext cx="3195636" cy="493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4" name="TextBox 22">
              <a:extLst>
                <a:ext uri="{FF2B5EF4-FFF2-40B4-BE49-F238E27FC236}">
                  <a16:creationId xmlns:a16="http://schemas.microsoft.com/office/drawing/2014/main" id="{BF40A5BF-D26B-1CBC-50F5-CB7B25EDD8D5}"/>
                </a:ext>
              </a:extLst>
            </p:cNvPr>
            <p:cNvSpPr txBox="1">
              <a:spLocks noChangeArrowheads="1"/>
            </p:cNvSpPr>
            <p:nvPr/>
          </p:nvSpPr>
          <p:spPr bwMode="auto">
            <a:xfrm>
              <a:off x="4343400" y="5054600"/>
              <a:ext cx="1816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3600"/>
                <a:t>Take the limit!!</a:t>
              </a:r>
            </a:p>
          </p:txBody>
        </p:sp>
      </p:grpSp>
      <p:grpSp>
        <p:nvGrpSpPr>
          <p:cNvPr id="4" name="Group 31">
            <a:extLst>
              <a:ext uri="{FF2B5EF4-FFF2-40B4-BE49-F238E27FC236}">
                <a16:creationId xmlns:a16="http://schemas.microsoft.com/office/drawing/2014/main" id="{2D142055-1CC7-76DE-D4DD-E5D6E68DC9EF}"/>
              </a:ext>
            </a:extLst>
          </p:cNvPr>
          <p:cNvGrpSpPr>
            <a:grpSpLocks/>
          </p:cNvGrpSpPr>
          <p:nvPr/>
        </p:nvGrpSpPr>
        <p:grpSpPr bwMode="auto">
          <a:xfrm>
            <a:off x="317500" y="4527550"/>
            <a:ext cx="4000500" cy="2106613"/>
            <a:chOff x="317500" y="4527550"/>
            <a:chExt cx="4000500" cy="2106831"/>
          </a:xfrm>
        </p:grpSpPr>
        <p:sp>
          <p:nvSpPr>
            <p:cNvPr id="24" name="Bent Arrow 23">
              <a:extLst>
                <a:ext uri="{FF2B5EF4-FFF2-40B4-BE49-F238E27FC236}">
                  <a16:creationId xmlns:a16="http://schemas.microsoft.com/office/drawing/2014/main" id="{0F3C38A9-42D2-628C-D8AE-7F8611C81A6C}"/>
                </a:ext>
              </a:extLst>
            </p:cNvPr>
            <p:cNvSpPr/>
            <p:nvPr/>
          </p:nvSpPr>
          <p:spPr>
            <a:xfrm rot="16200000">
              <a:off x="1609652" y="3235398"/>
              <a:ext cx="1416197" cy="4000500"/>
            </a:xfrm>
            <a:prstGeom prst="bentArrow">
              <a:avLst>
                <a:gd name="adj1" fmla="val 21565"/>
                <a:gd name="adj2" fmla="val 35550"/>
                <a:gd name="adj3" fmla="val 33254"/>
                <a:gd name="adj4" fmla="val 44198"/>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33812" name="TextBox 24">
              <a:extLst>
                <a:ext uri="{FF2B5EF4-FFF2-40B4-BE49-F238E27FC236}">
                  <a16:creationId xmlns:a16="http://schemas.microsoft.com/office/drawing/2014/main" id="{2A92AB8D-4831-E089-D607-1028D79A5AB7}"/>
                </a:ext>
              </a:extLst>
            </p:cNvPr>
            <p:cNvSpPr txBox="1">
              <a:spLocks noChangeArrowheads="1"/>
            </p:cNvSpPr>
            <p:nvPr/>
          </p:nvSpPr>
          <p:spPr bwMode="auto">
            <a:xfrm>
              <a:off x="1536700" y="5988050"/>
              <a:ext cx="209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i="1"/>
                <a:t>NO</a:t>
              </a:r>
              <a:r>
                <a:rPr lang="en-US" altLang="en-US"/>
                <a:t> driving force.</a:t>
              </a:r>
            </a:p>
            <a:p>
              <a:pPr algn="ctr" eaLnBrk="1" hangingPunct="1">
                <a:spcBef>
                  <a:spcPct val="0"/>
                </a:spcBef>
                <a:buFontTx/>
                <a:buNone/>
              </a:pPr>
              <a:r>
                <a:rPr lang="en-US" altLang="en-US" i="1"/>
                <a:t>NO</a:t>
              </a:r>
              <a:r>
                <a:rPr lang="en-US" altLang="en-US"/>
                <a:t> change.</a:t>
              </a:r>
            </a:p>
          </p:txBody>
        </p:sp>
      </p:grpSp>
      <p:grpSp>
        <p:nvGrpSpPr>
          <p:cNvPr id="33805" name="Group 28">
            <a:extLst>
              <a:ext uri="{FF2B5EF4-FFF2-40B4-BE49-F238E27FC236}">
                <a16:creationId xmlns:a16="http://schemas.microsoft.com/office/drawing/2014/main" id="{5AFDE407-D9B7-C7F0-21D5-667379E2FB33}"/>
              </a:ext>
            </a:extLst>
          </p:cNvPr>
          <p:cNvGrpSpPr>
            <a:grpSpLocks/>
          </p:cNvGrpSpPr>
          <p:nvPr/>
        </p:nvGrpSpPr>
        <p:grpSpPr bwMode="auto">
          <a:xfrm>
            <a:off x="260350" y="1441450"/>
            <a:ext cx="2387600" cy="2862263"/>
            <a:chOff x="260350" y="1441450"/>
            <a:chExt cx="2387601" cy="2862323"/>
          </a:xfrm>
        </p:grpSpPr>
        <p:sp>
          <p:nvSpPr>
            <p:cNvPr id="27" name="Freeform 26">
              <a:extLst>
                <a:ext uri="{FF2B5EF4-FFF2-40B4-BE49-F238E27FC236}">
                  <a16:creationId xmlns:a16="http://schemas.microsoft.com/office/drawing/2014/main" id="{006723EF-A317-B9A0-BD3E-0BC381AEA518}"/>
                </a:ext>
              </a:extLst>
            </p:cNvPr>
            <p:cNvSpPr/>
            <p:nvPr/>
          </p:nvSpPr>
          <p:spPr>
            <a:xfrm>
              <a:off x="342900" y="1530352"/>
              <a:ext cx="2305051" cy="2743258"/>
            </a:xfrm>
            <a:custGeom>
              <a:avLst/>
              <a:gdLst>
                <a:gd name="connsiteX0" fmla="*/ 203200 w 2393715"/>
                <a:gd name="connsiteY0" fmla="*/ 0 h 2743200"/>
                <a:gd name="connsiteX1" fmla="*/ 0 w 2393715"/>
                <a:gd name="connsiteY1" fmla="*/ 2743200 h 2743200"/>
                <a:gd name="connsiteX2" fmla="*/ 2387600 w 2393715"/>
                <a:gd name="connsiteY2" fmla="*/ 1695450 h 2743200"/>
                <a:gd name="connsiteX3" fmla="*/ 2368550 w 2393715"/>
                <a:gd name="connsiteY3" fmla="*/ 1689100 h 2743200"/>
                <a:gd name="connsiteX4" fmla="*/ 2184400 w 2393715"/>
                <a:gd name="connsiteY4" fmla="*/ 1041400 h 2743200"/>
                <a:gd name="connsiteX5" fmla="*/ 203200 w 2393715"/>
                <a:gd name="connsiteY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3715" h="2743200">
                  <a:moveTo>
                    <a:pt x="203200" y="0"/>
                  </a:moveTo>
                  <a:cubicBezTo>
                    <a:pt x="135310" y="914388"/>
                    <a:pt x="0" y="1826295"/>
                    <a:pt x="0" y="2743200"/>
                  </a:cubicBezTo>
                  <a:lnTo>
                    <a:pt x="2387600" y="1695450"/>
                  </a:lnTo>
                  <a:cubicBezTo>
                    <a:pt x="2393715" y="1692728"/>
                    <a:pt x="2368550" y="1689100"/>
                    <a:pt x="2368550" y="1689100"/>
                  </a:cubicBezTo>
                  <a:lnTo>
                    <a:pt x="2184400" y="1041400"/>
                  </a:lnTo>
                  <a:lnTo>
                    <a:pt x="2032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3810" name="TextBox 17">
              <a:extLst>
                <a:ext uri="{FF2B5EF4-FFF2-40B4-BE49-F238E27FC236}">
                  <a16:creationId xmlns:a16="http://schemas.microsoft.com/office/drawing/2014/main" id="{12A338F1-08DC-80C4-AE76-2AF9E473FF60}"/>
                </a:ext>
              </a:extLst>
            </p:cNvPr>
            <p:cNvSpPr txBox="1">
              <a:spLocks noChangeArrowheads="1"/>
            </p:cNvSpPr>
            <p:nvPr/>
          </p:nvSpPr>
          <p:spPr bwMode="auto">
            <a:xfrm>
              <a:off x="260350" y="1441450"/>
              <a:ext cx="213995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Eq</a:t>
              </a:r>
            </a:p>
            <a:p>
              <a:pPr eaLnBrk="1" hangingPunct="1">
                <a:spcBef>
                  <a:spcPct val="0"/>
                </a:spcBef>
                <a:buFontTx/>
                <a:buNone/>
              </a:pPr>
              <a:endParaRPr lang="en-US" altLang="en-US"/>
            </a:p>
            <a:p>
              <a:pPr eaLnBrk="1" hangingPunct="1">
                <a:spcBef>
                  <a:spcPct val="0"/>
                </a:spcBef>
                <a:buFontTx/>
                <a:buNone/>
              </a:pPr>
              <a:r>
                <a:rPr lang="en-US" altLang="en-US"/>
                <a:t>Attribute equilibrium properties to states:</a:t>
              </a:r>
            </a:p>
            <a:p>
              <a:pPr eaLnBrk="1" hangingPunct="1">
                <a:spcBef>
                  <a:spcPct val="0"/>
                </a:spcBef>
                <a:buFontTx/>
                <a:buNone/>
              </a:pPr>
              <a:r>
                <a:rPr lang="en-US" altLang="en-US"/>
                <a:t>uniform pressure, temperature, etc.</a:t>
              </a:r>
            </a:p>
            <a:p>
              <a:pPr eaLnBrk="1" hangingPunct="1">
                <a:spcBef>
                  <a:spcPct val="0"/>
                </a:spcBef>
                <a:buFontTx/>
                <a:buNone/>
              </a:pPr>
              <a:endParaRPr lang="en-US" altLang="en-US"/>
            </a:p>
            <a:p>
              <a:pPr eaLnBrk="1" hangingPunct="1">
                <a:spcBef>
                  <a:spcPct val="0"/>
                </a:spcBef>
                <a:buFontTx/>
                <a:buNone/>
              </a:pPr>
              <a:r>
                <a:rPr lang="en-US" altLang="en-US" i="1"/>
                <a:t>BUT</a:t>
              </a:r>
              <a:r>
                <a:rPr lang="en-US" altLang="en-US"/>
                <a:t> no change with time.</a:t>
              </a:r>
            </a:p>
          </p:txBody>
        </p:sp>
      </p:grpSp>
      <p:grpSp>
        <p:nvGrpSpPr>
          <p:cNvPr id="6" name="Group 29">
            <a:extLst>
              <a:ext uri="{FF2B5EF4-FFF2-40B4-BE49-F238E27FC236}">
                <a16:creationId xmlns:a16="http://schemas.microsoft.com/office/drawing/2014/main" id="{E31B8C5F-A77C-0030-127F-898973A0ADDE}"/>
              </a:ext>
            </a:extLst>
          </p:cNvPr>
          <p:cNvGrpSpPr>
            <a:grpSpLocks/>
          </p:cNvGrpSpPr>
          <p:nvPr/>
        </p:nvGrpSpPr>
        <p:grpSpPr bwMode="auto">
          <a:xfrm>
            <a:off x="6172200" y="1447800"/>
            <a:ext cx="2913063" cy="3260725"/>
            <a:chOff x="6172200" y="1447800"/>
            <a:chExt cx="2912533" cy="3260725"/>
          </a:xfrm>
        </p:grpSpPr>
        <p:sp>
          <p:nvSpPr>
            <p:cNvPr id="28" name="Freeform 27">
              <a:extLst>
                <a:ext uri="{FF2B5EF4-FFF2-40B4-BE49-F238E27FC236}">
                  <a16:creationId xmlns:a16="http://schemas.microsoft.com/office/drawing/2014/main" id="{043DF1CC-1982-E7E0-AB44-46542F1222A5}"/>
                </a:ext>
              </a:extLst>
            </p:cNvPr>
            <p:cNvSpPr/>
            <p:nvPr/>
          </p:nvSpPr>
          <p:spPr>
            <a:xfrm>
              <a:off x="6172200" y="1504950"/>
              <a:ext cx="2912533" cy="3203575"/>
            </a:xfrm>
            <a:custGeom>
              <a:avLst/>
              <a:gdLst>
                <a:gd name="connsiteX0" fmla="*/ 0 w 2912533"/>
                <a:gd name="connsiteY0" fmla="*/ 1638300 h 3203575"/>
                <a:gd name="connsiteX1" fmla="*/ 1511300 w 2912533"/>
                <a:gd name="connsiteY1" fmla="*/ 0 h 3203575"/>
                <a:gd name="connsiteX2" fmla="*/ 2578100 w 2912533"/>
                <a:gd name="connsiteY2" fmla="*/ 3079750 h 3203575"/>
                <a:gd name="connsiteX3" fmla="*/ 2559050 w 2912533"/>
                <a:gd name="connsiteY3" fmla="*/ 3073400 h 3203575"/>
                <a:gd name="connsiteX4" fmla="*/ 247650 w 2912533"/>
                <a:gd name="connsiteY4" fmla="*/ 2165350 h 3203575"/>
                <a:gd name="connsiteX5" fmla="*/ 0 w 2912533"/>
                <a:gd name="connsiteY5" fmla="*/ 1638300 h 320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2533" h="3203575">
                  <a:moveTo>
                    <a:pt x="0" y="1638300"/>
                  </a:moveTo>
                  <a:lnTo>
                    <a:pt x="1511300" y="0"/>
                  </a:lnTo>
                  <a:cubicBezTo>
                    <a:pt x="1866900" y="1026583"/>
                    <a:pt x="2227538" y="2051435"/>
                    <a:pt x="2578100" y="3079750"/>
                  </a:cubicBezTo>
                  <a:cubicBezTo>
                    <a:pt x="2580260" y="3086085"/>
                    <a:pt x="2912533" y="3203575"/>
                    <a:pt x="2559050" y="3073400"/>
                  </a:cubicBezTo>
                  <a:lnTo>
                    <a:pt x="247650" y="2165350"/>
                  </a:lnTo>
                  <a:lnTo>
                    <a:pt x="0" y="163830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3808" name="TextBox 18">
              <a:extLst>
                <a:ext uri="{FF2B5EF4-FFF2-40B4-BE49-F238E27FC236}">
                  <a16:creationId xmlns:a16="http://schemas.microsoft.com/office/drawing/2014/main" id="{EC8930DB-717C-8ADC-C2F0-1654415152C6}"/>
                </a:ext>
              </a:extLst>
            </p:cNvPr>
            <p:cNvSpPr txBox="1">
              <a:spLocks noChangeArrowheads="1"/>
            </p:cNvSpPr>
            <p:nvPr/>
          </p:nvSpPr>
          <p:spPr bwMode="auto">
            <a:xfrm>
              <a:off x="6870700" y="1447800"/>
              <a:ext cx="2063750" cy="286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NOT-</a:t>
              </a:r>
              <a:r>
                <a:rPr lang="en-US" altLang="en-US" sz="3600"/>
                <a:t>Eq</a:t>
              </a:r>
              <a:endParaRPr lang="en-US" altLang="en-US" sz="3200"/>
            </a:p>
            <a:p>
              <a:pPr eaLnBrk="1" hangingPunct="1">
                <a:spcBef>
                  <a:spcPct val="0"/>
                </a:spcBef>
                <a:buFontTx/>
                <a:buNone/>
              </a:pPr>
              <a:endParaRPr lang="en-US" altLang="en-US"/>
            </a:p>
            <a:p>
              <a:pPr eaLnBrk="1" hangingPunct="1">
                <a:spcBef>
                  <a:spcPct val="0"/>
                </a:spcBef>
                <a:buFontTx/>
                <a:buNone/>
              </a:pPr>
              <a:r>
                <a:rPr lang="en-US" altLang="en-US"/>
                <a:t>Imbalance or forces leads to process evolving with time.</a:t>
              </a:r>
            </a:p>
            <a:p>
              <a:pPr eaLnBrk="1" hangingPunct="1">
                <a:spcBef>
                  <a:spcPct val="0"/>
                </a:spcBef>
                <a:buFontTx/>
                <a:buNone/>
              </a:pPr>
              <a:endParaRPr lang="en-US" altLang="en-US"/>
            </a:p>
            <a:p>
              <a:pPr eaLnBrk="1" hangingPunct="1">
                <a:spcBef>
                  <a:spcPct val="0"/>
                </a:spcBef>
                <a:buFontTx/>
                <a:buNone/>
              </a:pPr>
              <a:r>
                <a:rPr lang="en-US" altLang="en-US" i="1"/>
                <a:t>BUT</a:t>
              </a:r>
              <a:r>
                <a:rPr lang="en-US" altLang="en-US"/>
                <a:t> states are no longer in equilibrium.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D2BD2E6C-C7A4-7ED5-174E-FA7A5664EF17}"/>
              </a:ext>
            </a:extLst>
          </p:cNvPr>
          <p:cNvSpPr>
            <a:spLocks noGrp="1"/>
          </p:cNvSpPr>
          <p:nvPr>
            <p:ph type="title"/>
          </p:nvPr>
        </p:nvSpPr>
        <p:spPr>
          <a:xfrm>
            <a:off x="1479550" y="84138"/>
            <a:ext cx="6096000" cy="747712"/>
          </a:xfrm>
        </p:spPr>
        <p:txBody>
          <a:bodyPr/>
          <a:lstStyle/>
          <a:p>
            <a:pPr algn="ctr"/>
            <a:r>
              <a:rPr lang="ja-JP" altLang="en-US">
                <a:latin typeface="Times" pitchFamily="1" charset="0"/>
                <a:ea typeface="ＭＳ Ｐゴシック" panose="020B0600070205080204" pitchFamily="34" charset="-128"/>
                <a:cs typeface="Times" pitchFamily="1" charset="0"/>
              </a:rPr>
              <a:t>“</a:t>
            </a:r>
            <a:r>
              <a:rPr lang="en-US" altLang="ja-JP">
                <a:latin typeface="Times" pitchFamily="1" charset="0"/>
                <a:ea typeface="ＭＳ Ｐゴシック" panose="020B0600070205080204" pitchFamily="34" charset="-128"/>
                <a:cs typeface="Times" pitchFamily="1" charset="0"/>
              </a:rPr>
              <a:t>Infinitely slow process</a:t>
            </a:r>
            <a:r>
              <a:rPr lang="ja-JP" altLang="en-US">
                <a:latin typeface="Times" pitchFamily="1" charset="0"/>
                <a:ea typeface="ＭＳ Ｐゴシック" panose="020B0600070205080204" pitchFamily="34" charset="-128"/>
                <a:cs typeface="Times" pitchFamily="1" charset="0"/>
              </a:rPr>
              <a:t>”</a:t>
            </a:r>
            <a:endParaRPr lang="en-US" altLang="en-US">
              <a:latin typeface="Times" pitchFamily="1" charset="0"/>
              <a:ea typeface="ＭＳ Ｐゴシック" panose="020B0600070205080204" pitchFamily="34" charset="-128"/>
              <a:cs typeface="Times" pitchFamily="1" charset="0"/>
            </a:endParaRPr>
          </a:p>
        </p:txBody>
      </p:sp>
      <p:sp>
        <p:nvSpPr>
          <p:cNvPr id="34818" name="Content Placeholder 2">
            <a:extLst>
              <a:ext uri="{FF2B5EF4-FFF2-40B4-BE49-F238E27FC236}">
                <a16:creationId xmlns:a16="http://schemas.microsoft.com/office/drawing/2014/main" id="{C00B2D69-C029-D483-2A1F-435281A06EEB}"/>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4819" name="Slide Number Placeholder 3">
            <a:extLst>
              <a:ext uri="{FF2B5EF4-FFF2-40B4-BE49-F238E27FC236}">
                <a16:creationId xmlns:a16="http://schemas.microsoft.com/office/drawing/2014/main" id="{A422C94F-BD58-35EB-A747-BC1A71936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5287267E-58B9-6E4E-983A-45D8B5DB3C24}" type="slidenum">
              <a:rPr lang="en-US" altLang="en-US"/>
              <a:pPr>
                <a:spcBef>
                  <a:spcPct val="0"/>
                </a:spcBef>
                <a:buFontTx/>
                <a:buNone/>
              </a:pPr>
              <a:t>19</a:t>
            </a:fld>
            <a:endParaRPr lang="en-US" altLang="en-US"/>
          </a:p>
        </p:txBody>
      </p:sp>
      <p:grpSp>
        <p:nvGrpSpPr>
          <p:cNvPr id="34820" name="Group 22">
            <a:extLst>
              <a:ext uri="{FF2B5EF4-FFF2-40B4-BE49-F238E27FC236}">
                <a16:creationId xmlns:a16="http://schemas.microsoft.com/office/drawing/2014/main" id="{084B95E6-2AB5-1B47-13D1-BD216412C7BC}"/>
              </a:ext>
            </a:extLst>
          </p:cNvPr>
          <p:cNvGrpSpPr>
            <a:grpSpLocks/>
          </p:cNvGrpSpPr>
          <p:nvPr/>
        </p:nvGrpSpPr>
        <p:grpSpPr bwMode="auto">
          <a:xfrm>
            <a:off x="330200" y="1206500"/>
            <a:ext cx="863600" cy="863600"/>
            <a:chOff x="2241550" y="2393950"/>
            <a:chExt cx="863600" cy="863600"/>
          </a:xfrm>
        </p:grpSpPr>
        <p:sp>
          <p:nvSpPr>
            <p:cNvPr id="18" name="Octagon 17">
              <a:extLst>
                <a:ext uri="{FF2B5EF4-FFF2-40B4-BE49-F238E27FC236}">
                  <a16:creationId xmlns:a16="http://schemas.microsoft.com/office/drawing/2014/main" id="{66E84265-1BF7-3D87-3AAE-9D221B3EF14A}"/>
                </a:ext>
              </a:extLst>
            </p:cNvPr>
            <p:cNvSpPr/>
            <p:nvPr/>
          </p:nvSpPr>
          <p:spPr>
            <a:xfrm>
              <a:off x="2279650" y="2432050"/>
              <a:ext cx="787400" cy="787400"/>
            </a:xfrm>
            <a:prstGeom prst="octagon">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Octagon 18">
              <a:extLst>
                <a:ext uri="{FF2B5EF4-FFF2-40B4-BE49-F238E27FC236}">
                  <a16:creationId xmlns:a16="http://schemas.microsoft.com/office/drawing/2014/main" id="{6BBB5A06-3881-1A70-45EC-93B7F7A253AD}"/>
                </a:ext>
              </a:extLst>
            </p:cNvPr>
            <p:cNvSpPr/>
            <p:nvPr/>
          </p:nvSpPr>
          <p:spPr>
            <a:xfrm>
              <a:off x="2241550" y="2393950"/>
              <a:ext cx="863600" cy="863600"/>
            </a:xfrm>
            <a:prstGeom prst="octagon">
              <a:avLst/>
            </a:prstGeom>
            <a:noFill/>
            <a:ln w="190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4911" name="TextBox 19">
              <a:extLst>
                <a:ext uri="{FF2B5EF4-FFF2-40B4-BE49-F238E27FC236}">
                  <a16:creationId xmlns:a16="http://schemas.microsoft.com/office/drawing/2014/main" id="{59DFD081-4F90-74B2-ED09-E8866F46D6E4}"/>
                </a:ext>
              </a:extLst>
            </p:cNvPr>
            <p:cNvSpPr txBox="1">
              <a:spLocks noChangeArrowheads="1"/>
            </p:cNvSpPr>
            <p:nvPr/>
          </p:nvSpPr>
          <p:spPr bwMode="auto">
            <a:xfrm>
              <a:off x="2292350" y="2546350"/>
              <a:ext cx="7828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solidFill>
                    <a:schemeClr val="bg1"/>
                  </a:solidFill>
                  <a:latin typeface="Arial Black" panose="020B0604020202020204" pitchFamily="34" charset="0"/>
                </a:rPr>
                <a:t>GO</a:t>
              </a:r>
              <a:endParaRPr lang="en-US" altLang="en-US" sz="2800">
                <a:solidFill>
                  <a:schemeClr val="bg1"/>
                </a:solidFill>
              </a:endParaRPr>
            </a:p>
          </p:txBody>
        </p:sp>
      </p:grpSp>
      <p:grpSp>
        <p:nvGrpSpPr>
          <p:cNvPr id="34821" name="Group 21">
            <a:extLst>
              <a:ext uri="{FF2B5EF4-FFF2-40B4-BE49-F238E27FC236}">
                <a16:creationId xmlns:a16="http://schemas.microsoft.com/office/drawing/2014/main" id="{54D1515F-1FAE-898F-4A85-53B16D15D253}"/>
              </a:ext>
            </a:extLst>
          </p:cNvPr>
          <p:cNvGrpSpPr>
            <a:grpSpLocks/>
          </p:cNvGrpSpPr>
          <p:nvPr/>
        </p:nvGrpSpPr>
        <p:grpSpPr bwMode="auto">
          <a:xfrm>
            <a:off x="8274050" y="1149350"/>
            <a:ext cx="869950" cy="863600"/>
            <a:chOff x="927100" y="2387600"/>
            <a:chExt cx="869537" cy="863600"/>
          </a:xfrm>
        </p:grpSpPr>
        <p:sp>
          <p:nvSpPr>
            <p:cNvPr id="16" name="Octagon 15">
              <a:extLst>
                <a:ext uri="{FF2B5EF4-FFF2-40B4-BE49-F238E27FC236}">
                  <a16:creationId xmlns:a16="http://schemas.microsoft.com/office/drawing/2014/main" id="{93F7B121-48E7-C4DF-A0C3-CBEA7D2E5A38}"/>
                </a:ext>
              </a:extLst>
            </p:cNvPr>
            <p:cNvSpPr/>
            <p:nvPr/>
          </p:nvSpPr>
          <p:spPr>
            <a:xfrm>
              <a:off x="965182" y="2425700"/>
              <a:ext cx="787026" cy="787400"/>
            </a:xfrm>
            <a:prstGeom prst="octag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Octagon 16">
              <a:extLst>
                <a:ext uri="{FF2B5EF4-FFF2-40B4-BE49-F238E27FC236}">
                  <a16:creationId xmlns:a16="http://schemas.microsoft.com/office/drawing/2014/main" id="{2E8A2523-99A4-D2C2-48D3-939306B34272}"/>
                </a:ext>
              </a:extLst>
            </p:cNvPr>
            <p:cNvSpPr/>
            <p:nvPr/>
          </p:nvSpPr>
          <p:spPr>
            <a:xfrm>
              <a:off x="927100" y="2387600"/>
              <a:ext cx="863190" cy="863600"/>
            </a:xfrm>
            <a:prstGeom prst="octagon">
              <a:avLst/>
            </a:prstGeom>
            <a:no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4908" name="TextBox 20">
              <a:extLst>
                <a:ext uri="{FF2B5EF4-FFF2-40B4-BE49-F238E27FC236}">
                  <a16:creationId xmlns:a16="http://schemas.microsoft.com/office/drawing/2014/main" id="{54031146-3C20-4F7E-F75C-7734098A8D83}"/>
                </a:ext>
              </a:extLst>
            </p:cNvPr>
            <p:cNvSpPr txBox="1">
              <a:spLocks noChangeArrowheads="1"/>
            </p:cNvSpPr>
            <p:nvPr/>
          </p:nvSpPr>
          <p:spPr bwMode="auto">
            <a:xfrm>
              <a:off x="933450" y="2552700"/>
              <a:ext cx="863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b="1">
                  <a:solidFill>
                    <a:schemeClr val="bg1"/>
                  </a:solidFill>
                  <a:latin typeface="Arial Narrow" panose="020B0604020202020204" pitchFamily="34" charset="0"/>
                </a:rPr>
                <a:t>STOP</a:t>
              </a:r>
            </a:p>
          </p:txBody>
        </p:sp>
      </p:grpSp>
      <p:grpSp>
        <p:nvGrpSpPr>
          <p:cNvPr id="34822" name="Group 110">
            <a:extLst>
              <a:ext uri="{FF2B5EF4-FFF2-40B4-BE49-F238E27FC236}">
                <a16:creationId xmlns:a16="http://schemas.microsoft.com/office/drawing/2014/main" id="{D956A6D5-8ACF-A23B-4C8B-194E53D26023}"/>
              </a:ext>
            </a:extLst>
          </p:cNvPr>
          <p:cNvGrpSpPr>
            <a:grpSpLocks/>
          </p:cNvGrpSpPr>
          <p:nvPr/>
        </p:nvGrpSpPr>
        <p:grpSpPr bwMode="auto">
          <a:xfrm>
            <a:off x="1335088" y="1101725"/>
            <a:ext cx="6951662" cy="803275"/>
            <a:chOff x="1335088" y="1102497"/>
            <a:chExt cx="6951662" cy="802404"/>
          </a:xfrm>
        </p:grpSpPr>
        <p:pic>
          <p:nvPicPr>
            <p:cNvPr id="34896" name="Picture 13" descr="line.png">
              <a:extLst>
                <a:ext uri="{FF2B5EF4-FFF2-40B4-BE49-F238E27FC236}">
                  <a16:creationId xmlns:a16="http://schemas.microsoft.com/office/drawing/2014/main" id="{ADBBAD35-B335-D24E-DD5C-E4C207CAC5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5101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7" name="Picture 49" descr="runner5.png">
              <a:extLst>
                <a:ext uri="{FF2B5EF4-FFF2-40B4-BE49-F238E27FC236}">
                  <a16:creationId xmlns:a16="http://schemas.microsoft.com/office/drawing/2014/main" id="{94B051DA-29BE-9C83-BD63-F62FB73410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102497"/>
              <a:ext cx="1112837" cy="5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98" name="TextBox 78">
              <a:extLst>
                <a:ext uri="{FF2B5EF4-FFF2-40B4-BE49-F238E27FC236}">
                  <a16:creationId xmlns:a16="http://schemas.microsoft.com/office/drawing/2014/main" id="{E48027E8-AD40-7588-9446-F6272099CFEF}"/>
                </a:ext>
              </a:extLst>
            </p:cNvPr>
            <p:cNvSpPr txBox="1">
              <a:spLocks noChangeArrowheads="1"/>
            </p:cNvSpPr>
            <p:nvPr/>
          </p:nvSpPr>
          <p:spPr bwMode="auto">
            <a:xfrm>
              <a:off x="1524000" y="1568450"/>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899" name="TextBox 79">
              <a:extLst>
                <a:ext uri="{FF2B5EF4-FFF2-40B4-BE49-F238E27FC236}">
                  <a16:creationId xmlns:a16="http://schemas.microsoft.com/office/drawing/2014/main" id="{73C6D0AA-3A16-AA69-1FD8-7241B0497A77}"/>
                </a:ext>
              </a:extLst>
            </p:cNvPr>
            <p:cNvSpPr txBox="1">
              <a:spLocks noChangeArrowheads="1"/>
            </p:cNvSpPr>
            <p:nvPr/>
          </p:nvSpPr>
          <p:spPr bwMode="auto">
            <a:xfrm>
              <a:off x="2336800" y="1574800"/>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900" name="TextBox 80">
              <a:extLst>
                <a:ext uri="{FF2B5EF4-FFF2-40B4-BE49-F238E27FC236}">
                  <a16:creationId xmlns:a16="http://schemas.microsoft.com/office/drawing/2014/main" id="{390AFF3A-FE2C-8050-9719-A24182E7D4D7}"/>
                </a:ext>
              </a:extLst>
            </p:cNvPr>
            <p:cNvSpPr txBox="1">
              <a:spLocks noChangeArrowheads="1"/>
            </p:cNvSpPr>
            <p:nvPr/>
          </p:nvSpPr>
          <p:spPr bwMode="auto">
            <a:xfrm>
              <a:off x="3175000" y="157807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901" name="TextBox 81">
              <a:extLst>
                <a:ext uri="{FF2B5EF4-FFF2-40B4-BE49-F238E27FC236}">
                  <a16:creationId xmlns:a16="http://schemas.microsoft.com/office/drawing/2014/main" id="{A848A385-5909-1769-9D8E-195B5D62BC0C}"/>
                </a:ext>
              </a:extLst>
            </p:cNvPr>
            <p:cNvSpPr txBox="1">
              <a:spLocks noChangeArrowheads="1"/>
            </p:cNvSpPr>
            <p:nvPr/>
          </p:nvSpPr>
          <p:spPr bwMode="auto">
            <a:xfrm>
              <a:off x="3987800" y="158442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902" name="TextBox 82">
              <a:extLst>
                <a:ext uri="{FF2B5EF4-FFF2-40B4-BE49-F238E27FC236}">
                  <a16:creationId xmlns:a16="http://schemas.microsoft.com/office/drawing/2014/main" id="{99E4E890-8594-E3CC-C4B4-89C47273D1F6}"/>
                </a:ext>
              </a:extLst>
            </p:cNvPr>
            <p:cNvSpPr txBox="1">
              <a:spLocks noChangeArrowheads="1"/>
            </p:cNvSpPr>
            <p:nvPr/>
          </p:nvSpPr>
          <p:spPr bwMode="auto">
            <a:xfrm>
              <a:off x="4845050" y="1581150"/>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903" name="TextBox 83">
              <a:extLst>
                <a:ext uri="{FF2B5EF4-FFF2-40B4-BE49-F238E27FC236}">
                  <a16:creationId xmlns:a16="http://schemas.microsoft.com/office/drawing/2014/main" id="{248401DE-6178-2E7A-EEBA-FA1588A2DEFE}"/>
                </a:ext>
              </a:extLst>
            </p:cNvPr>
            <p:cNvSpPr txBox="1">
              <a:spLocks noChangeArrowheads="1"/>
            </p:cNvSpPr>
            <p:nvPr/>
          </p:nvSpPr>
          <p:spPr bwMode="auto">
            <a:xfrm>
              <a:off x="5657850" y="1587500"/>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904" name="TextBox 84">
              <a:extLst>
                <a:ext uri="{FF2B5EF4-FFF2-40B4-BE49-F238E27FC236}">
                  <a16:creationId xmlns:a16="http://schemas.microsoft.com/office/drawing/2014/main" id="{FBAD34D9-EA6E-E32C-AFA7-D9C92B2748B5}"/>
                </a:ext>
              </a:extLst>
            </p:cNvPr>
            <p:cNvSpPr txBox="1">
              <a:spLocks noChangeArrowheads="1"/>
            </p:cNvSpPr>
            <p:nvPr/>
          </p:nvSpPr>
          <p:spPr bwMode="auto">
            <a:xfrm>
              <a:off x="6496050" y="159077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sp>
          <p:nvSpPr>
            <p:cNvPr id="34905" name="TextBox 85">
              <a:extLst>
                <a:ext uri="{FF2B5EF4-FFF2-40B4-BE49-F238E27FC236}">
                  <a16:creationId xmlns:a16="http://schemas.microsoft.com/office/drawing/2014/main" id="{02FEFB13-1ABE-A1DB-C85A-3907EA2863B8}"/>
                </a:ext>
              </a:extLst>
            </p:cNvPr>
            <p:cNvSpPr txBox="1">
              <a:spLocks noChangeArrowheads="1"/>
            </p:cNvSpPr>
            <p:nvPr/>
          </p:nvSpPr>
          <p:spPr bwMode="auto">
            <a:xfrm>
              <a:off x="7308850" y="159712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1 sec</a:t>
              </a:r>
            </a:p>
          </p:txBody>
        </p:sp>
      </p:grpSp>
      <p:grpSp>
        <p:nvGrpSpPr>
          <p:cNvPr id="5" name="Group 111">
            <a:extLst>
              <a:ext uri="{FF2B5EF4-FFF2-40B4-BE49-F238E27FC236}">
                <a16:creationId xmlns:a16="http://schemas.microsoft.com/office/drawing/2014/main" id="{222EBE2F-6797-28CF-EBCB-2D5C3F7E1C91}"/>
              </a:ext>
            </a:extLst>
          </p:cNvPr>
          <p:cNvGrpSpPr>
            <a:grpSpLocks/>
          </p:cNvGrpSpPr>
          <p:nvPr/>
        </p:nvGrpSpPr>
        <p:grpSpPr bwMode="auto">
          <a:xfrm>
            <a:off x="107950" y="1800225"/>
            <a:ext cx="7931150" cy="2593975"/>
            <a:chOff x="107950" y="1800225"/>
            <a:chExt cx="7931150" cy="2593975"/>
          </a:xfrm>
        </p:grpSpPr>
        <p:grpSp>
          <p:nvGrpSpPr>
            <p:cNvPr id="34881" name="Group 60">
              <a:extLst>
                <a:ext uri="{FF2B5EF4-FFF2-40B4-BE49-F238E27FC236}">
                  <a16:creationId xmlns:a16="http://schemas.microsoft.com/office/drawing/2014/main" id="{687C846D-9611-B0CF-B2C1-ED86E55C5AE7}"/>
                </a:ext>
              </a:extLst>
            </p:cNvPr>
            <p:cNvGrpSpPr>
              <a:grpSpLocks/>
            </p:cNvGrpSpPr>
            <p:nvPr/>
          </p:nvGrpSpPr>
          <p:grpSpPr bwMode="auto">
            <a:xfrm>
              <a:off x="107950" y="1800225"/>
              <a:ext cx="7931150" cy="2593975"/>
              <a:chOff x="107950" y="1800225"/>
              <a:chExt cx="7931150" cy="2593975"/>
            </a:xfrm>
          </p:grpSpPr>
          <p:sp>
            <p:nvSpPr>
              <p:cNvPr id="34890" name="TextBox 30">
                <a:extLst>
                  <a:ext uri="{FF2B5EF4-FFF2-40B4-BE49-F238E27FC236}">
                    <a16:creationId xmlns:a16="http://schemas.microsoft.com/office/drawing/2014/main" id="{DF1E9C7F-8B75-39BB-AEEA-B76BD544FB74}"/>
                  </a:ext>
                </a:extLst>
              </p:cNvPr>
              <p:cNvSpPr txBox="1">
                <a:spLocks noChangeArrowheads="1"/>
              </p:cNvSpPr>
              <p:nvPr/>
            </p:nvSpPr>
            <p:spPr bwMode="auto">
              <a:xfrm>
                <a:off x="107950" y="2520950"/>
                <a:ext cx="1005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slower</a:t>
                </a:r>
              </a:p>
            </p:txBody>
          </p:sp>
          <p:grpSp>
            <p:nvGrpSpPr>
              <p:cNvPr id="34891" name="Group 56">
                <a:extLst>
                  <a:ext uri="{FF2B5EF4-FFF2-40B4-BE49-F238E27FC236}">
                    <a16:creationId xmlns:a16="http://schemas.microsoft.com/office/drawing/2014/main" id="{80211350-5643-60DB-0E4E-A5D746E7DADA}"/>
                  </a:ext>
                </a:extLst>
              </p:cNvPr>
              <p:cNvGrpSpPr>
                <a:grpSpLocks/>
              </p:cNvGrpSpPr>
              <p:nvPr/>
            </p:nvGrpSpPr>
            <p:grpSpPr bwMode="auto">
              <a:xfrm>
                <a:off x="1347788" y="1800225"/>
                <a:ext cx="6691312" cy="644524"/>
                <a:chOff x="1347788" y="1800225"/>
                <a:chExt cx="6691312" cy="644524"/>
              </a:xfrm>
            </p:grpSpPr>
            <p:pic>
              <p:nvPicPr>
                <p:cNvPr id="34894" name="Picture 34" descr="line.png">
                  <a:extLst>
                    <a:ext uri="{FF2B5EF4-FFF2-40B4-BE49-F238E27FC236}">
                      <a16:creationId xmlns:a16="http://schemas.microsoft.com/office/drawing/2014/main" id="{FCE41D85-C6D4-7DA2-E195-CFFF732548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22022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95" name="Picture 50" descr="runner4.png">
                  <a:extLst>
                    <a:ext uri="{FF2B5EF4-FFF2-40B4-BE49-F238E27FC236}">
                      <a16:creationId xmlns:a16="http://schemas.microsoft.com/office/drawing/2014/main" id="{436FCD9A-4F94-D2B7-4B77-4A48D911D0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7014" y="1800225"/>
                  <a:ext cx="90932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Down Arrow 54">
                <a:extLst>
                  <a:ext uri="{FF2B5EF4-FFF2-40B4-BE49-F238E27FC236}">
                    <a16:creationId xmlns:a16="http://schemas.microsoft.com/office/drawing/2014/main" id="{34518F48-A804-5936-768A-99A40B39D3F4}"/>
                  </a:ext>
                </a:extLst>
              </p:cNvPr>
              <p:cNvSpPr/>
              <p:nvPr/>
            </p:nvSpPr>
            <p:spPr>
              <a:xfrm>
                <a:off x="508000" y="2997200"/>
                <a:ext cx="336550" cy="1397000"/>
              </a:xfrm>
              <a:prstGeom prst="downArrow">
                <a:avLst/>
              </a:pr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6" name="Rectangle 55">
                <a:extLst>
                  <a:ext uri="{FF2B5EF4-FFF2-40B4-BE49-F238E27FC236}">
                    <a16:creationId xmlns:a16="http://schemas.microsoft.com/office/drawing/2014/main" id="{44BD2C95-D79C-D618-E01E-1CE3C4825296}"/>
                  </a:ext>
                </a:extLst>
              </p:cNvPr>
              <p:cNvSpPr/>
              <p:nvPr/>
            </p:nvSpPr>
            <p:spPr>
              <a:xfrm>
                <a:off x="615950" y="2254250"/>
                <a:ext cx="152400" cy="393700"/>
              </a:xfrm>
              <a:prstGeom prst="rect">
                <a:avLst/>
              </a:pr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4882" name="TextBox 86">
              <a:extLst>
                <a:ext uri="{FF2B5EF4-FFF2-40B4-BE49-F238E27FC236}">
                  <a16:creationId xmlns:a16="http://schemas.microsoft.com/office/drawing/2014/main" id="{F6C357B7-D616-00CA-0B4D-8AD55D9F2A11}"/>
                </a:ext>
              </a:extLst>
            </p:cNvPr>
            <p:cNvSpPr txBox="1">
              <a:spLocks noChangeArrowheads="1"/>
            </p:cNvSpPr>
            <p:nvPr/>
          </p:nvSpPr>
          <p:spPr bwMode="auto">
            <a:xfrm>
              <a:off x="2355850" y="230197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3" name="TextBox 87">
              <a:extLst>
                <a:ext uri="{FF2B5EF4-FFF2-40B4-BE49-F238E27FC236}">
                  <a16:creationId xmlns:a16="http://schemas.microsoft.com/office/drawing/2014/main" id="{E9836962-7468-B32E-6E37-8BF173AF73AD}"/>
                </a:ext>
              </a:extLst>
            </p:cNvPr>
            <p:cNvSpPr txBox="1">
              <a:spLocks noChangeArrowheads="1"/>
            </p:cNvSpPr>
            <p:nvPr/>
          </p:nvSpPr>
          <p:spPr bwMode="auto">
            <a:xfrm>
              <a:off x="1587500" y="229413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4" name="TextBox 88">
              <a:extLst>
                <a:ext uri="{FF2B5EF4-FFF2-40B4-BE49-F238E27FC236}">
                  <a16:creationId xmlns:a16="http://schemas.microsoft.com/office/drawing/2014/main" id="{9FD60E9B-0733-93FB-751D-8020A3802F48}"/>
                </a:ext>
              </a:extLst>
            </p:cNvPr>
            <p:cNvSpPr txBox="1">
              <a:spLocks noChangeArrowheads="1"/>
            </p:cNvSpPr>
            <p:nvPr/>
          </p:nvSpPr>
          <p:spPr bwMode="auto">
            <a:xfrm>
              <a:off x="4032250" y="230683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5" name="TextBox 89">
              <a:extLst>
                <a:ext uri="{FF2B5EF4-FFF2-40B4-BE49-F238E27FC236}">
                  <a16:creationId xmlns:a16="http://schemas.microsoft.com/office/drawing/2014/main" id="{07778031-63A6-0733-8C8F-ED48E96C16BC}"/>
                </a:ext>
              </a:extLst>
            </p:cNvPr>
            <p:cNvSpPr txBox="1">
              <a:spLocks noChangeArrowheads="1"/>
            </p:cNvSpPr>
            <p:nvPr/>
          </p:nvSpPr>
          <p:spPr bwMode="auto">
            <a:xfrm>
              <a:off x="3263900" y="2298998"/>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6" name="TextBox 90">
              <a:extLst>
                <a:ext uri="{FF2B5EF4-FFF2-40B4-BE49-F238E27FC236}">
                  <a16:creationId xmlns:a16="http://schemas.microsoft.com/office/drawing/2014/main" id="{1581DAEA-EBDE-C7A6-78F5-A53B5190075D}"/>
                </a:ext>
              </a:extLst>
            </p:cNvPr>
            <p:cNvSpPr txBox="1">
              <a:spLocks noChangeArrowheads="1"/>
            </p:cNvSpPr>
            <p:nvPr/>
          </p:nvSpPr>
          <p:spPr bwMode="auto">
            <a:xfrm>
              <a:off x="5657850" y="230832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7" name="TextBox 91">
              <a:extLst>
                <a:ext uri="{FF2B5EF4-FFF2-40B4-BE49-F238E27FC236}">
                  <a16:creationId xmlns:a16="http://schemas.microsoft.com/office/drawing/2014/main" id="{0E1DD377-C6E3-96DE-7E59-DD1756B7387B}"/>
                </a:ext>
              </a:extLst>
            </p:cNvPr>
            <p:cNvSpPr txBox="1">
              <a:spLocks noChangeArrowheads="1"/>
            </p:cNvSpPr>
            <p:nvPr/>
          </p:nvSpPr>
          <p:spPr bwMode="auto">
            <a:xfrm>
              <a:off x="4889500" y="230048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8" name="TextBox 92">
              <a:extLst>
                <a:ext uri="{FF2B5EF4-FFF2-40B4-BE49-F238E27FC236}">
                  <a16:creationId xmlns:a16="http://schemas.microsoft.com/office/drawing/2014/main" id="{4EBC1AEB-A156-99F9-3E8A-E2469F13F685}"/>
                </a:ext>
              </a:extLst>
            </p:cNvPr>
            <p:cNvSpPr txBox="1">
              <a:spLocks noChangeArrowheads="1"/>
            </p:cNvSpPr>
            <p:nvPr/>
          </p:nvSpPr>
          <p:spPr bwMode="auto">
            <a:xfrm>
              <a:off x="7334250" y="231318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sp>
          <p:nvSpPr>
            <p:cNvPr id="34889" name="TextBox 93">
              <a:extLst>
                <a:ext uri="{FF2B5EF4-FFF2-40B4-BE49-F238E27FC236}">
                  <a16:creationId xmlns:a16="http://schemas.microsoft.com/office/drawing/2014/main" id="{93EA9658-120F-1586-E925-5186EE879689}"/>
                </a:ext>
              </a:extLst>
            </p:cNvPr>
            <p:cNvSpPr txBox="1">
              <a:spLocks noChangeArrowheads="1"/>
            </p:cNvSpPr>
            <p:nvPr/>
          </p:nvSpPr>
          <p:spPr bwMode="auto">
            <a:xfrm>
              <a:off x="6565900" y="2305348"/>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2 sec</a:t>
              </a:r>
            </a:p>
          </p:txBody>
        </p:sp>
      </p:grpSp>
      <p:grpSp>
        <p:nvGrpSpPr>
          <p:cNvPr id="8" name="Group 112">
            <a:extLst>
              <a:ext uri="{FF2B5EF4-FFF2-40B4-BE49-F238E27FC236}">
                <a16:creationId xmlns:a16="http://schemas.microsoft.com/office/drawing/2014/main" id="{D80320A2-C0DF-6C0A-BCAE-D900EF50B696}"/>
              </a:ext>
            </a:extLst>
          </p:cNvPr>
          <p:cNvGrpSpPr>
            <a:grpSpLocks/>
          </p:cNvGrpSpPr>
          <p:nvPr/>
        </p:nvGrpSpPr>
        <p:grpSpPr bwMode="auto">
          <a:xfrm>
            <a:off x="1360488" y="2479675"/>
            <a:ext cx="6691312" cy="788988"/>
            <a:chOff x="1360488" y="2479675"/>
            <a:chExt cx="6691312" cy="788988"/>
          </a:xfrm>
        </p:grpSpPr>
        <p:grpSp>
          <p:nvGrpSpPr>
            <p:cNvPr id="34870" name="Group 57">
              <a:extLst>
                <a:ext uri="{FF2B5EF4-FFF2-40B4-BE49-F238E27FC236}">
                  <a16:creationId xmlns:a16="http://schemas.microsoft.com/office/drawing/2014/main" id="{43560589-F892-3605-883B-B697EE826044}"/>
                </a:ext>
              </a:extLst>
            </p:cNvPr>
            <p:cNvGrpSpPr>
              <a:grpSpLocks/>
            </p:cNvGrpSpPr>
            <p:nvPr/>
          </p:nvGrpSpPr>
          <p:grpSpPr bwMode="auto">
            <a:xfrm>
              <a:off x="1360488" y="2479675"/>
              <a:ext cx="6691312" cy="638174"/>
              <a:chOff x="1360488" y="2479675"/>
              <a:chExt cx="6691312" cy="638174"/>
            </a:xfrm>
          </p:grpSpPr>
          <p:pic>
            <p:nvPicPr>
              <p:cNvPr id="34879" name="Picture 35" descr="line.png">
                <a:extLst>
                  <a:ext uri="{FF2B5EF4-FFF2-40B4-BE49-F238E27FC236}">
                    <a16:creationId xmlns:a16="http://schemas.microsoft.com/office/drawing/2014/main" id="{E18E7E46-D66D-E7B4-7B9B-04B856552E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8753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80" name="Picture 51" descr="runner3.png">
                <a:extLst>
                  <a:ext uri="{FF2B5EF4-FFF2-40B4-BE49-F238E27FC236}">
                    <a16:creationId xmlns:a16="http://schemas.microsoft.com/office/drawing/2014/main" id="{E3809AC5-3E8A-FE7A-C748-18B523FBFC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2479675"/>
                <a:ext cx="747761"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71" name="TextBox 94">
              <a:extLst>
                <a:ext uri="{FF2B5EF4-FFF2-40B4-BE49-F238E27FC236}">
                  <a16:creationId xmlns:a16="http://schemas.microsoft.com/office/drawing/2014/main" id="{321A3E89-4666-F12C-1265-B60F6C0BAE37}"/>
                </a:ext>
              </a:extLst>
            </p:cNvPr>
            <p:cNvSpPr txBox="1">
              <a:spLocks noChangeArrowheads="1"/>
            </p:cNvSpPr>
            <p:nvPr/>
          </p:nvSpPr>
          <p:spPr bwMode="auto">
            <a:xfrm>
              <a:off x="2349500" y="294967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4 sec</a:t>
              </a:r>
            </a:p>
          </p:txBody>
        </p:sp>
        <p:sp>
          <p:nvSpPr>
            <p:cNvPr id="34872" name="TextBox 95">
              <a:extLst>
                <a:ext uri="{FF2B5EF4-FFF2-40B4-BE49-F238E27FC236}">
                  <a16:creationId xmlns:a16="http://schemas.microsoft.com/office/drawing/2014/main" id="{B34FAEFC-4F6C-AA3F-0ADF-B49E4F95FA38}"/>
                </a:ext>
              </a:extLst>
            </p:cNvPr>
            <p:cNvSpPr txBox="1">
              <a:spLocks noChangeArrowheads="1"/>
            </p:cNvSpPr>
            <p:nvPr/>
          </p:nvSpPr>
          <p:spPr bwMode="auto">
            <a:xfrm>
              <a:off x="1581150" y="294183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4 sec</a:t>
              </a:r>
            </a:p>
          </p:txBody>
        </p:sp>
        <p:sp>
          <p:nvSpPr>
            <p:cNvPr id="34873" name="TextBox 96">
              <a:extLst>
                <a:ext uri="{FF2B5EF4-FFF2-40B4-BE49-F238E27FC236}">
                  <a16:creationId xmlns:a16="http://schemas.microsoft.com/office/drawing/2014/main" id="{B8EC2066-6585-3468-582C-3673B8C5FAFE}"/>
                </a:ext>
              </a:extLst>
            </p:cNvPr>
            <p:cNvSpPr txBox="1">
              <a:spLocks noChangeArrowheads="1"/>
            </p:cNvSpPr>
            <p:nvPr/>
          </p:nvSpPr>
          <p:spPr bwMode="auto">
            <a:xfrm>
              <a:off x="4025900" y="295453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4 sec</a:t>
              </a:r>
            </a:p>
          </p:txBody>
        </p:sp>
        <p:sp>
          <p:nvSpPr>
            <p:cNvPr id="34874" name="TextBox 97">
              <a:extLst>
                <a:ext uri="{FF2B5EF4-FFF2-40B4-BE49-F238E27FC236}">
                  <a16:creationId xmlns:a16="http://schemas.microsoft.com/office/drawing/2014/main" id="{41B539F3-1931-AADB-6210-F82333592559}"/>
                </a:ext>
              </a:extLst>
            </p:cNvPr>
            <p:cNvSpPr txBox="1">
              <a:spLocks noChangeArrowheads="1"/>
            </p:cNvSpPr>
            <p:nvPr/>
          </p:nvSpPr>
          <p:spPr bwMode="auto">
            <a:xfrm>
              <a:off x="3257550" y="2946698"/>
              <a:ext cx="593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 4 sec</a:t>
              </a:r>
            </a:p>
          </p:txBody>
        </p:sp>
        <p:sp>
          <p:nvSpPr>
            <p:cNvPr id="34875" name="TextBox 98">
              <a:extLst>
                <a:ext uri="{FF2B5EF4-FFF2-40B4-BE49-F238E27FC236}">
                  <a16:creationId xmlns:a16="http://schemas.microsoft.com/office/drawing/2014/main" id="{5F606E56-FCB2-DBC5-E383-A3A0DCC1A1A3}"/>
                </a:ext>
              </a:extLst>
            </p:cNvPr>
            <p:cNvSpPr txBox="1">
              <a:spLocks noChangeArrowheads="1"/>
            </p:cNvSpPr>
            <p:nvPr/>
          </p:nvSpPr>
          <p:spPr bwMode="auto">
            <a:xfrm>
              <a:off x="5651500" y="295602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4 sec</a:t>
              </a:r>
            </a:p>
          </p:txBody>
        </p:sp>
        <p:sp>
          <p:nvSpPr>
            <p:cNvPr id="34876" name="TextBox 99">
              <a:extLst>
                <a:ext uri="{FF2B5EF4-FFF2-40B4-BE49-F238E27FC236}">
                  <a16:creationId xmlns:a16="http://schemas.microsoft.com/office/drawing/2014/main" id="{56F43F79-4985-1A10-6AC3-63757B7B3DF5}"/>
                </a:ext>
              </a:extLst>
            </p:cNvPr>
            <p:cNvSpPr txBox="1">
              <a:spLocks noChangeArrowheads="1"/>
            </p:cNvSpPr>
            <p:nvPr/>
          </p:nvSpPr>
          <p:spPr bwMode="auto">
            <a:xfrm>
              <a:off x="4883150" y="2948186"/>
              <a:ext cx="593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 4 sec</a:t>
              </a:r>
            </a:p>
          </p:txBody>
        </p:sp>
        <p:sp>
          <p:nvSpPr>
            <p:cNvPr id="34877" name="TextBox 100">
              <a:extLst>
                <a:ext uri="{FF2B5EF4-FFF2-40B4-BE49-F238E27FC236}">
                  <a16:creationId xmlns:a16="http://schemas.microsoft.com/office/drawing/2014/main" id="{E24F7414-4909-CF5C-1B35-9E7C68F1ABE9}"/>
                </a:ext>
              </a:extLst>
            </p:cNvPr>
            <p:cNvSpPr txBox="1">
              <a:spLocks noChangeArrowheads="1"/>
            </p:cNvSpPr>
            <p:nvPr/>
          </p:nvSpPr>
          <p:spPr bwMode="auto">
            <a:xfrm>
              <a:off x="7327900" y="296088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4 sec</a:t>
              </a:r>
            </a:p>
          </p:txBody>
        </p:sp>
        <p:sp>
          <p:nvSpPr>
            <p:cNvPr id="34878" name="TextBox 101">
              <a:extLst>
                <a:ext uri="{FF2B5EF4-FFF2-40B4-BE49-F238E27FC236}">
                  <a16:creationId xmlns:a16="http://schemas.microsoft.com/office/drawing/2014/main" id="{DB8368F9-D1BE-5D6A-348E-DCCE184401AC}"/>
                </a:ext>
              </a:extLst>
            </p:cNvPr>
            <p:cNvSpPr txBox="1">
              <a:spLocks noChangeArrowheads="1"/>
            </p:cNvSpPr>
            <p:nvPr/>
          </p:nvSpPr>
          <p:spPr bwMode="auto">
            <a:xfrm>
              <a:off x="6559550" y="2953048"/>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4 sec</a:t>
              </a:r>
            </a:p>
          </p:txBody>
        </p:sp>
      </p:grpSp>
      <p:grpSp>
        <p:nvGrpSpPr>
          <p:cNvPr id="10" name="Group 113">
            <a:extLst>
              <a:ext uri="{FF2B5EF4-FFF2-40B4-BE49-F238E27FC236}">
                <a16:creationId xmlns:a16="http://schemas.microsoft.com/office/drawing/2014/main" id="{7F9BD90B-C83F-C711-E0E6-74C88955AF9C}"/>
              </a:ext>
            </a:extLst>
          </p:cNvPr>
          <p:cNvGrpSpPr>
            <a:grpSpLocks/>
          </p:cNvGrpSpPr>
          <p:nvPr/>
        </p:nvGrpSpPr>
        <p:grpSpPr bwMode="auto">
          <a:xfrm>
            <a:off x="1354138" y="3216275"/>
            <a:ext cx="6691312" cy="776288"/>
            <a:chOff x="1354138" y="3216275"/>
            <a:chExt cx="6691312" cy="776288"/>
          </a:xfrm>
        </p:grpSpPr>
        <p:grpSp>
          <p:nvGrpSpPr>
            <p:cNvPr id="34859" name="Group 58">
              <a:extLst>
                <a:ext uri="{FF2B5EF4-FFF2-40B4-BE49-F238E27FC236}">
                  <a16:creationId xmlns:a16="http://schemas.microsoft.com/office/drawing/2014/main" id="{5D0A1B32-F054-E775-DFE8-FDE3876D4210}"/>
                </a:ext>
              </a:extLst>
            </p:cNvPr>
            <p:cNvGrpSpPr>
              <a:grpSpLocks/>
            </p:cNvGrpSpPr>
            <p:nvPr/>
          </p:nvGrpSpPr>
          <p:grpSpPr bwMode="auto">
            <a:xfrm>
              <a:off x="1354138" y="3216275"/>
              <a:ext cx="6691312" cy="631824"/>
              <a:chOff x="1354138" y="3216275"/>
              <a:chExt cx="6691312" cy="631824"/>
            </a:xfrm>
          </p:grpSpPr>
          <p:pic>
            <p:nvPicPr>
              <p:cNvPr id="34868" name="Picture 36" descr="line.png">
                <a:extLst>
                  <a:ext uri="{FF2B5EF4-FFF2-40B4-BE49-F238E27FC236}">
                    <a16:creationId xmlns:a16="http://schemas.microsoft.com/office/drawing/2014/main" id="{007B6F0B-163C-A647-887D-C64CCFF5E9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36056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9" name="Picture 52" descr="runner2.png">
                <a:extLst>
                  <a:ext uri="{FF2B5EF4-FFF2-40B4-BE49-F238E27FC236}">
                    <a16:creationId xmlns:a16="http://schemas.microsoft.com/office/drawing/2014/main" id="{C7C6B0E5-D1CE-625F-432A-105AE725D3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4988" y="3216275"/>
                <a:ext cx="64514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60" name="TextBox 102">
              <a:extLst>
                <a:ext uri="{FF2B5EF4-FFF2-40B4-BE49-F238E27FC236}">
                  <a16:creationId xmlns:a16="http://schemas.microsoft.com/office/drawing/2014/main" id="{580E377C-62C5-ACCD-313D-52D709BDB514}"/>
                </a:ext>
              </a:extLst>
            </p:cNvPr>
            <p:cNvSpPr txBox="1">
              <a:spLocks noChangeArrowheads="1"/>
            </p:cNvSpPr>
            <p:nvPr/>
          </p:nvSpPr>
          <p:spPr bwMode="auto">
            <a:xfrm>
              <a:off x="2298700" y="367357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8 sec</a:t>
              </a:r>
            </a:p>
          </p:txBody>
        </p:sp>
        <p:sp>
          <p:nvSpPr>
            <p:cNvPr id="34861" name="TextBox 103">
              <a:extLst>
                <a:ext uri="{FF2B5EF4-FFF2-40B4-BE49-F238E27FC236}">
                  <a16:creationId xmlns:a16="http://schemas.microsoft.com/office/drawing/2014/main" id="{E52377E4-A8F0-5479-48E2-F8550C2A5E8B}"/>
                </a:ext>
              </a:extLst>
            </p:cNvPr>
            <p:cNvSpPr txBox="1">
              <a:spLocks noChangeArrowheads="1"/>
            </p:cNvSpPr>
            <p:nvPr/>
          </p:nvSpPr>
          <p:spPr bwMode="auto">
            <a:xfrm>
              <a:off x="1530350" y="366573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8 sec</a:t>
              </a:r>
            </a:p>
          </p:txBody>
        </p:sp>
        <p:sp>
          <p:nvSpPr>
            <p:cNvPr id="34862" name="TextBox 104">
              <a:extLst>
                <a:ext uri="{FF2B5EF4-FFF2-40B4-BE49-F238E27FC236}">
                  <a16:creationId xmlns:a16="http://schemas.microsoft.com/office/drawing/2014/main" id="{7C4C7DC2-B736-D6B4-0351-AC15D71D6845}"/>
                </a:ext>
              </a:extLst>
            </p:cNvPr>
            <p:cNvSpPr txBox="1">
              <a:spLocks noChangeArrowheads="1"/>
            </p:cNvSpPr>
            <p:nvPr/>
          </p:nvSpPr>
          <p:spPr bwMode="auto">
            <a:xfrm>
              <a:off x="3975100" y="367843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8 sec</a:t>
              </a:r>
            </a:p>
          </p:txBody>
        </p:sp>
        <p:sp>
          <p:nvSpPr>
            <p:cNvPr id="34863" name="TextBox 105">
              <a:extLst>
                <a:ext uri="{FF2B5EF4-FFF2-40B4-BE49-F238E27FC236}">
                  <a16:creationId xmlns:a16="http://schemas.microsoft.com/office/drawing/2014/main" id="{FB3731F7-16F8-6FDD-D7EB-48229E6D3747}"/>
                </a:ext>
              </a:extLst>
            </p:cNvPr>
            <p:cNvSpPr txBox="1">
              <a:spLocks noChangeArrowheads="1"/>
            </p:cNvSpPr>
            <p:nvPr/>
          </p:nvSpPr>
          <p:spPr bwMode="auto">
            <a:xfrm>
              <a:off x="3206750" y="3670598"/>
              <a:ext cx="593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 8 sec</a:t>
              </a:r>
            </a:p>
          </p:txBody>
        </p:sp>
        <p:sp>
          <p:nvSpPr>
            <p:cNvPr id="34864" name="TextBox 106">
              <a:extLst>
                <a:ext uri="{FF2B5EF4-FFF2-40B4-BE49-F238E27FC236}">
                  <a16:creationId xmlns:a16="http://schemas.microsoft.com/office/drawing/2014/main" id="{9FB86A09-3FB8-7466-088F-E98DD95CBFFE}"/>
                </a:ext>
              </a:extLst>
            </p:cNvPr>
            <p:cNvSpPr txBox="1">
              <a:spLocks noChangeArrowheads="1"/>
            </p:cNvSpPr>
            <p:nvPr/>
          </p:nvSpPr>
          <p:spPr bwMode="auto">
            <a:xfrm>
              <a:off x="5695950" y="3679924"/>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8 sec</a:t>
              </a:r>
            </a:p>
          </p:txBody>
        </p:sp>
        <p:sp>
          <p:nvSpPr>
            <p:cNvPr id="34865" name="TextBox 107">
              <a:extLst>
                <a:ext uri="{FF2B5EF4-FFF2-40B4-BE49-F238E27FC236}">
                  <a16:creationId xmlns:a16="http://schemas.microsoft.com/office/drawing/2014/main" id="{59397A2D-C8D8-FDB7-5284-4098B257404C}"/>
                </a:ext>
              </a:extLst>
            </p:cNvPr>
            <p:cNvSpPr txBox="1">
              <a:spLocks noChangeArrowheads="1"/>
            </p:cNvSpPr>
            <p:nvPr/>
          </p:nvSpPr>
          <p:spPr bwMode="auto">
            <a:xfrm>
              <a:off x="4832350" y="3672086"/>
              <a:ext cx="5934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 8 sec</a:t>
              </a:r>
            </a:p>
          </p:txBody>
        </p:sp>
        <p:sp>
          <p:nvSpPr>
            <p:cNvPr id="34866" name="TextBox 108">
              <a:extLst>
                <a:ext uri="{FF2B5EF4-FFF2-40B4-BE49-F238E27FC236}">
                  <a16:creationId xmlns:a16="http://schemas.microsoft.com/office/drawing/2014/main" id="{72B46754-E377-F77C-7283-AA24664EB7C7}"/>
                </a:ext>
              </a:extLst>
            </p:cNvPr>
            <p:cNvSpPr txBox="1">
              <a:spLocks noChangeArrowheads="1"/>
            </p:cNvSpPr>
            <p:nvPr/>
          </p:nvSpPr>
          <p:spPr bwMode="auto">
            <a:xfrm>
              <a:off x="7277100" y="3684786"/>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8 sec</a:t>
              </a:r>
            </a:p>
          </p:txBody>
        </p:sp>
        <p:sp>
          <p:nvSpPr>
            <p:cNvPr id="34867" name="TextBox 109">
              <a:extLst>
                <a:ext uri="{FF2B5EF4-FFF2-40B4-BE49-F238E27FC236}">
                  <a16:creationId xmlns:a16="http://schemas.microsoft.com/office/drawing/2014/main" id="{A4033A14-9168-61C9-A474-C035C6879B92}"/>
                </a:ext>
              </a:extLst>
            </p:cNvPr>
            <p:cNvSpPr txBox="1">
              <a:spLocks noChangeArrowheads="1"/>
            </p:cNvSpPr>
            <p:nvPr/>
          </p:nvSpPr>
          <p:spPr bwMode="auto">
            <a:xfrm>
              <a:off x="6553200" y="3676948"/>
              <a:ext cx="548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8 sec</a:t>
              </a:r>
            </a:p>
          </p:txBody>
        </p:sp>
      </p:grpSp>
      <p:grpSp>
        <p:nvGrpSpPr>
          <p:cNvPr id="12" name="Group 131">
            <a:extLst>
              <a:ext uri="{FF2B5EF4-FFF2-40B4-BE49-F238E27FC236}">
                <a16:creationId xmlns:a16="http://schemas.microsoft.com/office/drawing/2014/main" id="{59F77045-75A9-449D-553C-9E025F6E0234}"/>
              </a:ext>
            </a:extLst>
          </p:cNvPr>
          <p:cNvGrpSpPr>
            <a:grpSpLocks/>
          </p:cNvGrpSpPr>
          <p:nvPr/>
        </p:nvGrpSpPr>
        <p:grpSpPr bwMode="auto">
          <a:xfrm>
            <a:off x="-114300" y="4121150"/>
            <a:ext cx="8147050" cy="1274763"/>
            <a:chOff x="-114300" y="4121150"/>
            <a:chExt cx="8147050" cy="1274981"/>
          </a:xfrm>
        </p:grpSpPr>
        <p:grpSp>
          <p:nvGrpSpPr>
            <p:cNvPr id="34834" name="Group 70">
              <a:extLst>
                <a:ext uri="{FF2B5EF4-FFF2-40B4-BE49-F238E27FC236}">
                  <a16:creationId xmlns:a16="http://schemas.microsoft.com/office/drawing/2014/main" id="{61F9184F-7F15-4A6B-D031-2C1CE2EF28F7}"/>
                </a:ext>
              </a:extLst>
            </p:cNvPr>
            <p:cNvGrpSpPr>
              <a:grpSpLocks/>
            </p:cNvGrpSpPr>
            <p:nvPr/>
          </p:nvGrpSpPr>
          <p:grpSpPr bwMode="auto">
            <a:xfrm rot="5400000">
              <a:off x="7016750" y="4270375"/>
              <a:ext cx="336550" cy="57150"/>
              <a:chOff x="2146300" y="5480050"/>
              <a:chExt cx="336550" cy="57150"/>
            </a:xfrm>
          </p:grpSpPr>
          <p:sp>
            <p:nvSpPr>
              <p:cNvPr id="72" name="Oval 71">
                <a:extLst>
                  <a:ext uri="{FF2B5EF4-FFF2-40B4-BE49-F238E27FC236}">
                    <a16:creationId xmlns:a16="http://schemas.microsoft.com/office/drawing/2014/main" id="{60709171-3C8E-AC2E-C389-77282CD5621F}"/>
                  </a:ext>
                </a:extLst>
              </p:cNvPr>
              <p:cNvSpPr/>
              <p:nvPr/>
            </p:nvSpPr>
            <p:spPr>
              <a:xfrm>
                <a:off x="2119309" y="5507037"/>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3" name="Oval 72">
                <a:extLst>
                  <a:ext uri="{FF2B5EF4-FFF2-40B4-BE49-F238E27FC236}">
                    <a16:creationId xmlns:a16="http://schemas.microsoft.com/office/drawing/2014/main" id="{F3517411-75FF-1F1B-3D14-5929C6911674}"/>
                  </a:ext>
                </a:extLst>
              </p:cNvPr>
              <p:cNvSpPr/>
              <p:nvPr/>
            </p:nvSpPr>
            <p:spPr>
              <a:xfrm>
                <a:off x="2286025" y="5480050"/>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4" name="Oval 73">
                <a:extLst>
                  <a:ext uri="{FF2B5EF4-FFF2-40B4-BE49-F238E27FC236}">
                    <a16:creationId xmlns:a16="http://schemas.microsoft.com/office/drawing/2014/main" id="{A7537394-E633-5145-B3B1-2EA1129E6848}"/>
                  </a:ext>
                </a:extLst>
              </p:cNvPr>
              <p:cNvSpPr/>
              <p:nvPr/>
            </p:nvSpPr>
            <p:spPr>
              <a:xfrm>
                <a:off x="2398758" y="5507037"/>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34835" name="Group 66">
              <a:extLst>
                <a:ext uri="{FF2B5EF4-FFF2-40B4-BE49-F238E27FC236}">
                  <a16:creationId xmlns:a16="http://schemas.microsoft.com/office/drawing/2014/main" id="{F00D0A21-7FC8-4DF8-4829-C3181C97BEF7}"/>
                </a:ext>
              </a:extLst>
            </p:cNvPr>
            <p:cNvGrpSpPr>
              <a:grpSpLocks/>
            </p:cNvGrpSpPr>
            <p:nvPr/>
          </p:nvGrpSpPr>
          <p:grpSpPr bwMode="auto">
            <a:xfrm rot="5400000">
              <a:off x="2076450" y="4260850"/>
              <a:ext cx="336550" cy="57150"/>
              <a:chOff x="2146300" y="5480050"/>
              <a:chExt cx="336550" cy="57150"/>
            </a:xfrm>
          </p:grpSpPr>
          <p:sp>
            <p:nvSpPr>
              <p:cNvPr id="68" name="Oval 67">
                <a:extLst>
                  <a:ext uri="{FF2B5EF4-FFF2-40B4-BE49-F238E27FC236}">
                    <a16:creationId xmlns:a16="http://schemas.microsoft.com/office/drawing/2014/main" id="{4164FFDE-EBE0-2847-FEE7-B0258A631C8D}"/>
                  </a:ext>
                </a:extLst>
              </p:cNvPr>
              <p:cNvSpPr/>
              <p:nvPr/>
            </p:nvSpPr>
            <p:spPr>
              <a:xfrm>
                <a:off x="2119308" y="5507037"/>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9" name="Oval 68">
                <a:extLst>
                  <a:ext uri="{FF2B5EF4-FFF2-40B4-BE49-F238E27FC236}">
                    <a16:creationId xmlns:a16="http://schemas.microsoft.com/office/drawing/2014/main" id="{F46DC3D3-DEE1-EF86-97B1-196E473945A7}"/>
                  </a:ext>
                </a:extLst>
              </p:cNvPr>
              <p:cNvSpPr/>
              <p:nvPr/>
            </p:nvSpPr>
            <p:spPr>
              <a:xfrm>
                <a:off x="2286024" y="5480050"/>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 name="Oval 69">
                <a:extLst>
                  <a:ext uri="{FF2B5EF4-FFF2-40B4-BE49-F238E27FC236}">
                    <a16:creationId xmlns:a16="http://schemas.microsoft.com/office/drawing/2014/main" id="{C385DEA1-8F3A-198B-D4E7-589DDA79036D}"/>
                  </a:ext>
                </a:extLst>
              </p:cNvPr>
              <p:cNvSpPr/>
              <p:nvPr/>
            </p:nvSpPr>
            <p:spPr>
              <a:xfrm>
                <a:off x="2398757" y="5507037"/>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34836" name="Group 74">
              <a:extLst>
                <a:ext uri="{FF2B5EF4-FFF2-40B4-BE49-F238E27FC236}">
                  <a16:creationId xmlns:a16="http://schemas.microsoft.com/office/drawing/2014/main" id="{71A207E1-1FFE-660C-EFC6-58F9F2CBB9F1}"/>
                </a:ext>
              </a:extLst>
            </p:cNvPr>
            <p:cNvGrpSpPr>
              <a:grpSpLocks/>
            </p:cNvGrpSpPr>
            <p:nvPr/>
          </p:nvGrpSpPr>
          <p:grpSpPr bwMode="auto">
            <a:xfrm rot="5400000">
              <a:off x="4514850" y="4270375"/>
              <a:ext cx="336550" cy="57150"/>
              <a:chOff x="2146300" y="5480050"/>
              <a:chExt cx="336550" cy="57150"/>
            </a:xfrm>
          </p:grpSpPr>
          <p:sp>
            <p:nvSpPr>
              <p:cNvPr id="76" name="Oval 75">
                <a:extLst>
                  <a:ext uri="{FF2B5EF4-FFF2-40B4-BE49-F238E27FC236}">
                    <a16:creationId xmlns:a16="http://schemas.microsoft.com/office/drawing/2014/main" id="{828A5577-CAC6-0754-192E-3FDC3471FEA7}"/>
                  </a:ext>
                </a:extLst>
              </p:cNvPr>
              <p:cNvSpPr/>
              <p:nvPr/>
            </p:nvSpPr>
            <p:spPr>
              <a:xfrm>
                <a:off x="2119309" y="5507037"/>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 name="Oval 76">
                <a:extLst>
                  <a:ext uri="{FF2B5EF4-FFF2-40B4-BE49-F238E27FC236}">
                    <a16:creationId xmlns:a16="http://schemas.microsoft.com/office/drawing/2014/main" id="{D7F2183A-A3BF-241D-23D7-84C745BBBCD4}"/>
                  </a:ext>
                </a:extLst>
              </p:cNvPr>
              <p:cNvSpPr/>
              <p:nvPr/>
            </p:nvSpPr>
            <p:spPr>
              <a:xfrm>
                <a:off x="2286025" y="5480050"/>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8" name="Oval 77">
                <a:extLst>
                  <a:ext uri="{FF2B5EF4-FFF2-40B4-BE49-F238E27FC236}">
                    <a16:creationId xmlns:a16="http://schemas.microsoft.com/office/drawing/2014/main" id="{9525FDDE-CBB0-3DC8-2B72-2033B7D64723}"/>
                  </a:ext>
                </a:extLst>
              </p:cNvPr>
              <p:cNvSpPr/>
              <p:nvPr/>
            </p:nvSpPr>
            <p:spPr>
              <a:xfrm>
                <a:off x="2398758" y="5507037"/>
                <a:ext cx="57160"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34837" name="TextBox 116">
              <a:extLst>
                <a:ext uri="{FF2B5EF4-FFF2-40B4-BE49-F238E27FC236}">
                  <a16:creationId xmlns:a16="http://schemas.microsoft.com/office/drawing/2014/main" id="{415EE5EF-ED98-2685-1133-13138C10138D}"/>
                </a:ext>
              </a:extLst>
            </p:cNvPr>
            <p:cNvSpPr txBox="1">
              <a:spLocks noChangeArrowheads="1"/>
            </p:cNvSpPr>
            <p:nvPr/>
          </p:nvSpPr>
          <p:spPr bwMode="auto">
            <a:xfrm>
              <a:off x="3194050" y="471805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grpSp>
          <p:nvGrpSpPr>
            <p:cNvPr id="34838" name="Group 61">
              <a:extLst>
                <a:ext uri="{FF2B5EF4-FFF2-40B4-BE49-F238E27FC236}">
                  <a16:creationId xmlns:a16="http://schemas.microsoft.com/office/drawing/2014/main" id="{782DFEB8-051D-24E6-F201-9A2FFD49D8FD}"/>
                </a:ext>
              </a:extLst>
            </p:cNvPr>
            <p:cNvGrpSpPr>
              <a:grpSpLocks/>
            </p:cNvGrpSpPr>
            <p:nvPr/>
          </p:nvGrpSpPr>
          <p:grpSpPr bwMode="auto">
            <a:xfrm>
              <a:off x="-114300" y="4400550"/>
              <a:ext cx="8147050" cy="690781"/>
              <a:chOff x="-114300" y="4400550"/>
              <a:chExt cx="8147050" cy="690781"/>
            </a:xfrm>
          </p:grpSpPr>
          <p:grpSp>
            <p:nvGrpSpPr>
              <p:cNvPr id="34846" name="Group 59">
                <a:extLst>
                  <a:ext uri="{FF2B5EF4-FFF2-40B4-BE49-F238E27FC236}">
                    <a16:creationId xmlns:a16="http://schemas.microsoft.com/office/drawing/2014/main" id="{D7BC1861-09C3-59D4-60ED-B9F51CB790C2}"/>
                  </a:ext>
                </a:extLst>
              </p:cNvPr>
              <p:cNvGrpSpPr>
                <a:grpSpLocks/>
              </p:cNvGrpSpPr>
              <p:nvPr/>
            </p:nvGrpSpPr>
            <p:grpSpPr bwMode="auto">
              <a:xfrm>
                <a:off x="1049338" y="4400550"/>
                <a:ext cx="6983412" cy="641349"/>
                <a:chOff x="1049338" y="4400550"/>
                <a:chExt cx="6983412" cy="641349"/>
              </a:xfrm>
            </p:grpSpPr>
            <p:pic>
              <p:nvPicPr>
                <p:cNvPr id="34848" name="Picture 37" descr="line.png">
                  <a:extLst>
                    <a:ext uri="{FF2B5EF4-FFF2-40B4-BE49-F238E27FC236}">
                      <a16:creationId xmlns:a16="http://schemas.microsoft.com/office/drawing/2014/main" id="{19B1D33A-A2DC-E35A-994A-C13EE8F9AF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47994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9" name="Picture 41" descr="runner.png">
                  <a:extLst>
                    <a:ext uri="{FF2B5EF4-FFF2-40B4-BE49-F238E27FC236}">
                      <a16:creationId xmlns:a16="http://schemas.microsoft.com/office/drawing/2014/main" id="{5090D9A8-5795-9545-A1C2-94BE467ABA9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4400550"/>
                  <a:ext cx="58527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47" name="TextBox 53">
                <a:extLst>
                  <a:ext uri="{FF2B5EF4-FFF2-40B4-BE49-F238E27FC236}">
                    <a16:creationId xmlns:a16="http://schemas.microsoft.com/office/drawing/2014/main" id="{061E3969-CD22-746B-D456-1ED229419A3D}"/>
                  </a:ext>
                </a:extLst>
              </p:cNvPr>
              <p:cNvSpPr txBox="1">
                <a:spLocks noChangeArrowheads="1"/>
              </p:cNvSpPr>
              <p:nvPr/>
            </p:nvSpPr>
            <p:spPr bwMode="auto">
              <a:xfrm>
                <a:off x="-114300" y="4445000"/>
                <a:ext cx="1130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infinitely slow</a:t>
                </a:r>
              </a:p>
            </p:txBody>
          </p:sp>
        </p:grpSp>
        <p:sp>
          <p:nvSpPr>
            <p:cNvPr id="34839" name="TextBox 114">
              <a:extLst>
                <a:ext uri="{FF2B5EF4-FFF2-40B4-BE49-F238E27FC236}">
                  <a16:creationId xmlns:a16="http://schemas.microsoft.com/office/drawing/2014/main" id="{2BC78DB2-D08B-DED5-E588-C723C72A9C06}"/>
                </a:ext>
              </a:extLst>
            </p:cNvPr>
            <p:cNvSpPr txBox="1">
              <a:spLocks noChangeArrowheads="1"/>
            </p:cNvSpPr>
            <p:nvPr/>
          </p:nvSpPr>
          <p:spPr bwMode="auto">
            <a:xfrm>
              <a:off x="1562100" y="471805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4840" name="TextBox 115">
              <a:extLst>
                <a:ext uri="{FF2B5EF4-FFF2-40B4-BE49-F238E27FC236}">
                  <a16:creationId xmlns:a16="http://schemas.microsoft.com/office/drawing/2014/main" id="{945D0FE6-25CD-778B-6867-5DC256CE7E68}"/>
                </a:ext>
              </a:extLst>
            </p:cNvPr>
            <p:cNvSpPr txBox="1">
              <a:spLocks noChangeArrowheads="1"/>
            </p:cNvSpPr>
            <p:nvPr/>
          </p:nvSpPr>
          <p:spPr bwMode="auto">
            <a:xfrm>
              <a:off x="2349500" y="473075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4841" name="TextBox 117">
              <a:extLst>
                <a:ext uri="{FF2B5EF4-FFF2-40B4-BE49-F238E27FC236}">
                  <a16:creationId xmlns:a16="http://schemas.microsoft.com/office/drawing/2014/main" id="{DEAC988F-0E8C-3753-80D9-A3C3D101943D}"/>
                </a:ext>
              </a:extLst>
            </p:cNvPr>
            <p:cNvSpPr txBox="1">
              <a:spLocks noChangeArrowheads="1"/>
            </p:cNvSpPr>
            <p:nvPr/>
          </p:nvSpPr>
          <p:spPr bwMode="auto">
            <a:xfrm>
              <a:off x="3981450" y="473075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4842" name="TextBox 118">
              <a:extLst>
                <a:ext uri="{FF2B5EF4-FFF2-40B4-BE49-F238E27FC236}">
                  <a16:creationId xmlns:a16="http://schemas.microsoft.com/office/drawing/2014/main" id="{CE0796F5-FCFD-607D-E1FA-9D668420102D}"/>
                </a:ext>
              </a:extLst>
            </p:cNvPr>
            <p:cNvSpPr txBox="1">
              <a:spLocks noChangeArrowheads="1"/>
            </p:cNvSpPr>
            <p:nvPr/>
          </p:nvSpPr>
          <p:spPr bwMode="auto">
            <a:xfrm>
              <a:off x="4876800" y="473710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4843" name="TextBox 119">
              <a:extLst>
                <a:ext uri="{FF2B5EF4-FFF2-40B4-BE49-F238E27FC236}">
                  <a16:creationId xmlns:a16="http://schemas.microsoft.com/office/drawing/2014/main" id="{EC8A2FFA-0804-254D-A11E-EFD0BA995224}"/>
                </a:ext>
              </a:extLst>
            </p:cNvPr>
            <p:cNvSpPr txBox="1">
              <a:spLocks noChangeArrowheads="1"/>
            </p:cNvSpPr>
            <p:nvPr/>
          </p:nvSpPr>
          <p:spPr bwMode="auto">
            <a:xfrm>
              <a:off x="5664200" y="474980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4844" name="TextBox 120">
              <a:extLst>
                <a:ext uri="{FF2B5EF4-FFF2-40B4-BE49-F238E27FC236}">
                  <a16:creationId xmlns:a16="http://schemas.microsoft.com/office/drawing/2014/main" id="{2723E01D-608D-2C69-2C7B-55D8560324F4}"/>
                </a:ext>
              </a:extLst>
            </p:cNvPr>
            <p:cNvSpPr txBox="1">
              <a:spLocks noChangeArrowheads="1"/>
            </p:cNvSpPr>
            <p:nvPr/>
          </p:nvSpPr>
          <p:spPr bwMode="auto">
            <a:xfrm>
              <a:off x="6508750" y="473710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4845" name="TextBox 121">
              <a:extLst>
                <a:ext uri="{FF2B5EF4-FFF2-40B4-BE49-F238E27FC236}">
                  <a16:creationId xmlns:a16="http://schemas.microsoft.com/office/drawing/2014/main" id="{872A1184-2E07-D36A-8010-AB945AEFACC2}"/>
                </a:ext>
              </a:extLst>
            </p:cNvPr>
            <p:cNvSpPr txBox="1">
              <a:spLocks noChangeArrowheads="1"/>
            </p:cNvSpPr>
            <p:nvPr/>
          </p:nvSpPr>
          <p:spPr bwMode="auto">
            <a:xfrm>
              <a:off x="7296150" y="4749800"/>
              <a:ext cx="513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grpSp>
      <p:grpSp>
        <p:nvGrpSpPr>
          <p:cNvPr id="22" name="Group 128">
            <a:extLst>
              <a:ext uri="{FF2B5EF4-FFF2-40B4-BE49-F238E27FC236}">
                <a16:creationId xmlns:a16="http://schemas.microsoft.com/office/drawing/2014/main" id="{565418AE-B2CE-90A1-330F-55EF8196BB43}"/>
              </a:ext>
            </a:extLst>
          </p:cNvPr>
          <p:cNvGrpSpPr>
            <a:grpSpLocks/>
          </p:cNvGrpSpPr>
          <p:nvPr/>
        </p:nvGrpSpPr>
        <p:grpSpPr bwMode="auto">
          <a:xfrm>
            <a:off x="2406650" y="5689600"/>
            <a:ext cx="3989388" cy="762000"/>
            <a:chOff x="2406649" y="5689600"/>
            <a:chExt cx="3989005" cy="762000"/>
          </a:xfrm>
        </p:grpSpPr>
        <p:sp>
          <p:nvSpPr>
            <p:cNvPr id="128" name="Freeform 127">
              <a:extLst>
                <a:ext uri="{FF2B5EF4-FFF2-40B4-BE49-F238E27FC236}">
                  <a16:creationId xmlns:a16="http://schemas.microsoft.com/office/drawing/2014/main" id="{BF7C20AF-B982-70AD-5C86-2CF6E1CB3D78}"/>
                </a:ext>
              </a:extLst>
            </p:cNvPr>
            <p:cNvSpPr/>
            <p:nvPr/>
          </p:nvSpPr>
          <p:spPr>
            <a:xfrm>
              <a:off x="2673323" y="5772150"/>
              <a:ext cx="3428671" cy="679450"/>
            </a:xfrm>
            <a:custGeom>
              <a:avLst/>
              <a:gdLst>
                <a:gd name="connsiteX0" fmla="*/ 165100 w 3429000"/>
                <a:gd name="connsiteY0" fmla="*/ 0 h 679450"/>
                <a:gd name="connsiteX1" fmla="*/ 3429000 w 3429000"/>
                <a:gd name="connsiteY1" fmla="*/ 107950 h 679450"/>
                <a:gd name="connsiteX2" fmla="*/ 3403600 w 3429000"/>
                <a:gd name="connsiteY2" fmla="*/ 679450 h 679450"/>
                <a:gd name="connsiteX3" fmla="*/ 0 w 3429000"/>
                <a:gd name="connsiteY3" fmla="*/ 546100 h 679450"/>
                <a:gd name="connsiteX4" fmla="*/ 165100 w 3429000"/>
                <a:gd name="connsiteY4" fmla="*/ 0 h 67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0" h="679450">
                  <a:moveTo>
                    <a:pt x="165100" y="0"/>
                  </a:moveTo>
                  <a:lnTo>
                    <a:pt x="3429000" y="107950"/>
                  </a:lnTo>
                  <a:lnTo>
                    <a:pt x="3403600" y="679450"/>
                  </a:lnTo>
                  <a:lnTo>
                    <a:pt x="0" y="546100"/>
                  </a:lnTo>
                  <a:lnTo>
                    <a:pt x="1651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4829" name="TextBox 122">
              <a:extLst>
                <a:ext uri="{FF2B5EF4-FFF2-40B4-BE49-F238E27FC236}">
                  <a16:creationId xmlns:a16="http://schemas.microsoft.com/office/drawing/2014/main" id="{09D5CB61-F291-3F96-78EB-D375FC18D0B8}"/>
                </a:ext>
              </a:extLst>
            </p:cNvPr>
            <p:cNvSpPr txBox="1">
              <a:spLocks noChangeArrowheads="1"/>
            </p:cNvSpPr>
            <p:nvPr/>
          </p:nvSpPr>
          <p:spPr bwMode="auto">
            <a:xfrm>
              <a:off x="2406649" y="5727700"/>
              <a:ext cx="13365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000"/>
                <a:t>Infinitely slow</a:t>
              </a:r>
            </a:p>
          </p:txBody>
        </p:sp>
        <p:sp>
          <p:nvSpPr>
            <p:cNvPr id="34830" name="TextBox 123">
              <a:extLst>
                <a:ext uri="{FF2B5EF4-FFF2-40B4-BE49-F238E27FC236}">
                  <a16:creationId xmlns:a16="http://schemas.microsoft.com/office/drawing/2014/main" id="{F34CBD72-A0D1-168F-0982-0680530A08BB}"/>
                </a:ext>
              </a:extLst>
            </p:cNvPr>
            <p:cNvSpPr txBox="1">
              <a:spLocks noChangeArrowheads="1"/>
            </p:cNvSpPr>
            <p:nvPr/>
          </p:nvSpPr>
          <p:spPr bwMode="auto">
            <a:xfrm>
              <a:off x="3956050" y="5702300"/>
              <a:ext cx="1028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000"/>
                <a:t>no change</a:t>
              </a:r>
            </a:p>
          </p:txBody>
        </p:sp>
        <p:sp>
          <p:nvSpPr>
            <p:cNvPr id="34831" name="TextBox 124">
              <a:extLst>
                <a:ext uri="{FF2B5EF4-FFF2-40B4-BE49-F238E27FC236}">
                  <a16:creationId xmlns:a16="http://schemas.microsoft.com/office/drawing/2014/main" id="{FB7E8628-30AD-1A06-F336-88315C376465}"/>
                </a:ext>
              </a:extLst>
            </p:cNvPr>
            <p:cNvSpPr txBox="1">
              <a:spLocks noChangeArrowheads="1"/>
            </p:cNvSpPr>
            <p:nvPr/>
          </p:nvSpPr>
          <p:spPr bwMode="auto">
            <a:xfrm>
              <a:off x="5276849" y="5689600"/>
              <a:ext cx="11188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000"/>
                <a:t>no process</a:t>
              </a:r>
            </a:p>
          </p:txBody>
        </p:sp>
        <p:sp>
          <p:nvSpPr>
            <p:cNvPr id="126" name="Right Arrow 125">
              <a:extLst>
                <a:ext uri="{FF2B5EF4-FFF2-40B4-BE49-F238E27FC236}">
                  <a16:creationId xmlns:a16="http://schemas.microsoft.com/office/drawing/2014/main" id="{1BC31528-61CF-B064-1F49-2DFCD5EB5FD1}"/>
                </a:ext>
              </a:extLst>
            </p:cNvPr>
            <p:cNvSpPr/>
            <p:nvPr/>
          </p:nvSpPr>
          <p:spPr>
            <a:xfrm>
              <a:off x="3676527" y="5956300"/>
              <a:ext cx="323819" cy="2603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27" name="Right Arrow 126">
              <a:extLst>
                <a:ext uri="{FF2B5EF4-FFF2-40B4-BE49-F238E27FC236}">
                  <a16:creationId xmlns:a16="http://schemas.microsoft.com/office/drawing/2014/main" id="{B6C1AF8F-CA67-F435-B866-294903580550}"/>
                </a:ext>
              </a:extLst>
            </p:cNvPr>
            <p:cNvSpPr/>
            <p:nvPr/>
          </p:nvSpPr>
          <p:spPr>
            <a:xfrm>
              <a:off x="4959104" y="5949950"/>
              <a:ext cx="323819" cy="26035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Rudolf_Clausius.jpg">
            <a:extLst>
              <a:ext uri="{FF2B5EF4-FFF2-40B4-BE49-F238E27FC236}">
                <a16:creationId xmlns:a16="http://schemas.microsoft.com/office/drawing/2014/main" id="{8BB038FD-3341-66D3-2BD3-26C4D24104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3" name="Title 1">
            <a:extLst>
              <a:ext uri="{FF2B5EF4-FFF2-40B4-BE49-F238E27FC236}">
                <a16:creationId xmlns:a16="http://schemas.microsoft.com/office/drawing/2014/main" id="{6621D6DE-3595-D506-A37A-5121ACEBE0E7}"/>
              </a:ext>
            </a:extLst>
          </p:cNvPr>
          <p:cNvSpPr>
            <a:spLocks noGrp="1"/>
          </p:cNvSpPr>
          <p:nvPr>
            <p:ph type="title"/>
          </p:nvPr>
        </p:nvSpPr>
        <p:spPr>
          <a:xfrm>
            <a:off x="2730500" y="6357938"/>
            <a:ext cx="1847850" cy="379412"/>
          </a:xfrm>
          <a:solidFill>
            <a:schemeClr val="bg1">
              <a:alpha val="71000"/>
            </a:schemeClr>
          </a:solidFill>
          <a:effectLst>
            <a:softEdge rad="25400"/>
          </a:effectLst>
        </p:spPr>
        <p:txBody>
          <a:bodyPr/>
          <a:lstStyle/>
          <a:p>
            <a:pPr>
              <a:defRPr/>
            </a:pPr>
            <a:r>
              <a:rPr lang="en-US" sz="1800" dirty="0">
                <a:latin typeface="Times" charset="0"/>
                <a:ea typeface="ＭＳ Ｐゴシック" charset="0"/>
              </a:rPr>
              <a:t>Rudolf </a:t>
            </a:r>
            <a:r>
              <a:rPr lang="en-US" sz="1800" dirty="0" err="1">
                <a:latin typeface="Times" charset="0"/>
                <a:ea typeface="ＭＳ Ｐゴシック" charset="0"/>
              </a:rPr>
              <a:t>Clausius</a:t>
            </a:r>
            <a:endParaRPr lang="en-US" sz="1800" dirty="0">
              <a:latin typeface="Times" charset="0"/>
              <a:ea typeface="ＭＳ Ｐゴシック" charset="0"/>
            </a:endParaRPr>
          </a:p>
        </p:txBody>
      </p:sp>
      <p:sp>
        <p:nvSpPr>
          <p:cNvPr id="16389" name="Content Placeholder 2">
            <a:extLst>
              <a:ext uri="{FF2B5EF4-FFF2-40B4-BE49-F238E27FC236}">
                <a16:creationId xmlns:a16="http://schemas.microsoft.com/office/drawing/2014/main" id="{9F5D734D-CE4F-0A35-C29D-C03D12830335}"/>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6390" name="Slide Number Placeholder 3">
            <a:extLst>
              <a:ext uri="{FF2B5EF4-FFF2-40B4-BE49-F238E27FC236}">
                <a16:creationId xmlns:a16="http://schemas.microsoft.com/office/drawing/2014/main" id="{8F02DEC0-8D5E-0D3B-9EF8-62D6E73FB5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D264996E-A162-FE41-AD0F-F9DF7CB83A7E}" type="slidenum">
              <a:rPr lang="en-US" altLang="en-US"/>
              <a:pPr>
                <a:spcBef>
                  <a:spcPct val="0"/>
                </a:spcBef>
                <a:buFontTx/>
                <a:buNone/>
              </a:pPr>
              <a:t>2</a:t>
            </a:fld>
            <a:endParaRPr lang="en-US" altLang="en-US"/>
          </a:p>
        </p:txBody>
      </p:sp>
      <p:pic>
        <p:nvPicPr>
          <p:cNvPr id="6" name="Picture 5" descr="clausius 1865 p1.jpg">
            <a:extLst>
              <a:ext uri="{FF2B5EF4-FFF2-40B4-BE49-F238E27FC236}">
                <a16:creationId xmlns:a16="http://schemas.microsoft.com/office/drawing/2014/main" id="{F0CD43EA-E12B-1C65-50EC-DF9F201BAA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9175" y="434975"/>
            <a:ext cx="4181475"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clausius 1865 p1 small.jpg">
            <a:extLst>
              <a:ext uri="{FF2B5EF4-FFF2-40B4-BE49-F238E27FC236}">
                <a16:creationId xmlns:a16="http://schemas.microsoft.com/office/drawing/2014/main" id="{00CE17D8-F429-7171-C42A-C617DAC9EB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232851">
            <a:off x="3454400" y="4354513"/>
            <a:ext cx="69373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6CBDCFB-7DC7-2BAE-3E25-9D3FC8347054}"/>
              </a:ext>
            </a:extLst>
          </p:cNvPr>
          <p:cNvSpPr txBox="1"/>
          <p:nvPr/>
        </p:nvSpPr>
        <p:spPr>
          <a:xfrm>
            <a:off x="5054601" y="438150"/>
            <a:ext cx="3200399" cy="738664"/>
          </a:xfrm>
          <a:prstGeom prst="rect">
            <a:avLst/>
          </a:prstGeom>
          <a:solidFill>
            <a:schemeClr val="bg1">
              <a:alpha val="60000"/>
            </a:schemeClr>
          </a:solidFill>
          <a:effectLst>
            <a:softEdge rad="38100"/>
          </a:effectLst>
        </p:spPr>
        <p:txBody>
          <a:bodyPr>
            <a:spAutoFit/>
          </a:bodyPr>
          <a:lstStyle/>
          <a:p>
            <a:pPr algn="ctr" eaLnBrk="1" hangingPunct="1">
              <a:defRPr/>
            </a:pPr>
            <a:r>
              <a:rPr lang="en-US" sz="1400" dirty="0">
                <a:latin typeface="Times"/>
                <a:ea typeface="ＭＳ Ｐゴシック" charset="0"/>
                <a:cs typeface="Times"/>
              </a:rPr>
              <a:t>On Several Convenient Forms of the Fundamental Equations of the Mechanical Theory of Heat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88F6E04-2782-85EF-C953-0A7349F8A530}"/>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842" name="Title 1">
            <a:extLst>
              <a:ext uri="{FF2B5EF4-FFF2-40B4-BE49-F238E27FC236}">
                <a16:creationId xmlns:a16="http://schemas.microsoft.com/office/drawing/2014/main" id="{0CA88FF8-6C5F-C62F-AAAA-CCAA45DDDFA3}"/>
              </a:ext>
            </a:extLst>
          </p:cNvPr>
          <p:cNvSpPr>
            <a:spLocks noGrp="1"/>
          </p:cNvSpPr>
          <p:nvPr>
            <p:ph type="title"/>
          </p:nvPr>
        </p:nvSpPr>
        <p:spPr>
          <a:xfrm>
            <a:off x="849313" y="819150"/>
            <a:ext cx="5505450" cy="4484688"/>
          </a:xfrm>
        </p:spPr>
        <p:txBody>
          <a:bodyPr/>
          <a:lstStyle/>
          <a:p>
            <a:pPr algn="r" eaLnBrk="1" hangingPunct="1"/>
            <a:r>
              <a:rPr lang="en-US" altLang="en-US" sz="8000">
                <a:latin typeface="Times" pitchFamily="1" charset="0"/>
                <a:ea typeface="ＭＳ Ｐゴシック" panose="020B0600070205080204" pitchFamily="34" charset="-128"/>
                <a:cs typeface="Times" pitchFamily="1" charset="0"/>
              </a:rPr>
              <a:t>190 Year </a:t>
            </a:r>
            <a:r>
              <a:rPr lang="en-US" altLang="en-US" sz="6600">
                <a:latin typeface="Times" pitchFamily="1" charset="0"/>
                <a:ea typeface="ＭＳ Ｐゴシック" panose="020B0600070205080204" pitchFamily="34" charset="-128"/>
                <a:cs typeface="Times" pitchFamily="1" charset="0"/>
              </a:rPr>
              <a:t>History of Deflections</a:t>
            </a:r>
            <a:br>
              <a:rPr lang="en-US" altLang="en-US" sz="6600">
                <a:latin typeface="Times" pitchFamily="1" charset="0"/>
                <a:ea typeface="ＭＳ Ｐゴシック" panose="020B0600070205080204" pitchFamily="34" charset="-128"/>
                <a:cs typeface="Times" pitchFamily="1" charset="0"/>
              </a:rPr>
            </a:br>
            <a:r>
              <a:rPr lang="en-US" altLang="en-US" sz="2000">
                <a:latin typeface="Times" pitchFamily="1" charset="0"/>
                <a:ea typeface="ＭＳ Ｐゴシック" panose="020B0600070205080204" pitchFamily="34" charset="-128"/>
                <a:cs typeface="Times" pitchFamily="1" charset="0"/>
              </a:rPr>
              <a:t>Carnot 1824-now.</a:t>
            </a:r>
            <a:endParaRPr lang="en-US" altLang="en-US" sz="54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7D0FF9B9-E8A0-2493-0B5D-D747424E9BFE}"/>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35844" name="Slide Number Placeholder 5">
            <a:extLst>
              <a:ext uri="{FF2B5EF4-FFF2-40B4-BE49-F238E27FC236}">
                <a16:creationId xmlns:a16="http://schemas.microsoft.com/office/drawing/2014/main" id="{35584772-D0F9-135B-4F7A-625E966AD3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8CD9DDE4-6333-FE4F-8E31-909D52EA9D66}" type="slidenum">
              <a:rPr lang="en-US" altLang="en-US"/>
              <a:pPr>
                <a:spcBef>
                  <a:spcPct val="0"/>
                </a:spcBef>
                <a:buFontTx/>
                <a:buNone/>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080573-1B7D-88C9-72A7-CDC495EFBFD7}"/>
              </a:ext>
            </a:extLst>
          </p:cNvPr>
          <p:cNvSpPr/>
          <p:nvPr/>
        </p:nvSpPr>
        <p:spPr>
          <a:xfrm>
            <a:off x="622300" y="2209800"/>
            <a:ext cx="4241800" cy="152400"/>
          </a:xfrm>
          <a:custGeom>
            <a:avLst/>
            <a:gdLst>
              <a:gd name="connsiteX0" fmla="*/ 0 w 4241800"/>
              <a:gd name="connsiteY0" fmla="*/ 95250 h 95250"/>
              <a:gd name="connsiteX1" fmla="*/ 4184650 w 4241800"/>
              <a:gd name="connsiteY1" fmla="*/ 95250 h 95250"/>
              <a:gd name="connsiteX2" fmla="*/ 4241800 w 4241800"/>
              <a:gd name="connsiteY2" fmla="*/ 0 h 95250"/>
              <a:gd name="connsiteX3" fmla="*/ 95250 w 4241800"/>
              <a:gd name="connsiteY3" fmla="*/ 0 h 95250"/>
              <a:gd name="connsiteX4" fmla="*/ 0 w 424180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800" h="95250">
                <a:moveTo>
                  <a:pt x="0" y="95250"/>
                </a:moveTo>
                <a:lnTo>
                  <a:pt x="4184650" y="95250"/>
                </a:lnTo>
                <a:lnTo>
                  <a:pt x="4241800" y="0"/>
                </a:lnTo>
                <a:lnTo>
                  <a:pt x="95250" y="0"/>
                </a:lnTo>
                <a:lnTo>
                  <a:pt x="0" y="9525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CE8D07C5-15EC-FB83-5663-DF5F1171E6F4}"/>
              </a:ext>
            </a:extLst>
          </p:cNvPr>
          <p:cNvSpPr/>
          <p:nvPr/>
        </p:nvSpPr>
        <p:spPr>
          <a:xfrm>
            <a:off x="596900" y="3314700"/>
            <a:ext cx="5537200" cy="152400"/>
          </a:xfrm>
          <a:custGeom>
            <a:avLst/>
            <a:gdLst>
              <a:gd name="connsiteX0" fmla="*/ 0 w 4241800"/>
              <a:gd name="connsiteY0" fmla="*/ 95250 h 95250"/>
              <a:gd name="connsiteX1" fmla="*/ 4184650 w 4241800"/>
              <a:gd name="connsiteY1" fmla="*/ 95250 h 95250"/>
              <a:gd name="connsiteX2" fmla="*/ 4241800 w 4241800"/>
              <a:gd name="connsiteY2" fmla="*/ 0 h 95250"/>
              <a:gd name="connsiteX3" fmla="*/ 95250 w 4241800"/>
              <a:gd name="connsiteY3" fmla="*/ 0 h 95250"/>
              <a:gd name="connsiteX4" fmla="*/ 0 w 424180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800" h="95250">
                <a:moveTo>
                  <a:pt x="0" y="95250"/>
                </a:moveTo>
                <a:lnTo>
                  <a:pt x="4184650" y="95250"/>
                </a:lnTo>
                <a:lnTo>
                  <a:pt x="4241800" y="0"/>
                </a:lnTo>
                <a:lnTo>
                  <a:pt x="95250" y="0"/>
                </a:lnTo>
                <a:lnTo>
                  <a:pt x="0" y="9525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9" name="Freeform 18">
            <a:extLst>
              <a:ext uri="{FF2B5EF4-FFF2-40B4-BE49-F238E27FC236}">
                <a16:creationId xmlns:a16="http://schemas.microsoft.com/office/drawing/2014/main" id="{0961DAED-D6FF-EAE5-8010-7A7E802471C3}"/>
              </a:ext>
            </a:extLst>
          </p:cNvPr>
          <p:cNvSpPr/>
          <p:nvPr/>
        </p:nvSpPr>
        <p:spPr>
          <a:xfrm>
            <a:off x="577850" y="4438650"/>
            <a:ext cx="4241800" cy="152400"/>
          </a:xfrm>
          <a:custGeom>
            <a:avLst/>
            <a:gdLst>
              <a:gd name="connsiteX0" fmla="*/ 0 w 4241800"/>
              <a:gd name="connsiteY0" fmla="*/ 95250 h 95250"/>
              <a:gd name="connsiteX1" fmla="*/ 4184650 w 4241800"/>
              <a:gd name="connsiteY1" fmla="*/ 95250 h 95250"/>
              <a:gd name="connsiteX2" fmla="*/ 4241800 w 4241800"/>
              <a:gd name="connsiteY2" fmla="*/ 0 h 95250"/>
              <a:gd name="connsiteX3" fmla="*/ 95250 w 4241800"/>
              <a:gd name="connsiteY3" fmla="*/ 0 h 95250"/>
              <a:gd name="connsiteX4" fmla="*/ 0 w 424180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800" h="95250">
                <a:moveTo>
                  <a:pt x="0" y="95250"/>
                </a:moveTo>
                <a:lnTo>
                  <a:pt x="4184650" y="95250"/>
                </a:lnTo>
                <a:lnTo>
                  <a:pt x="4241800" y="0"/>
                </a:lnTo>
                <a:lnTo>
                  <a:pt x="95250" y="0"/>
                </a:lnTo>
                <a:lnTo>
                  <a:pt x="0" y="9525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20" name="Freeform 19">
            <a:extLst>
              <a:ext uri="{FF2B5EF4-FFF2-40B4-BE49-F238E27FC236}">
                <a16:creationId xmlns:a16="http://schemas.microsoft.com/office/drawing/2014/main" id="{89183CB3-CAA3-DCA4-4E4A-9A70A4B16246}"/>
              </a:ext>
            </a:extLst>
          </p:cNvPr>
          <p:cNvSpPr/>
          <p:nvPr/>
        </p:nvSpPr>
        <p:spPr>
          <a:xfrm>
            <a:off x="482600" y="5568950"/>
            <a:ext cx="4241800" cy="152400"/>
          </a:xfrm>
          <a:custGeom>
            <a:avLst/>
            <a:gdLst>
              <a:gd name="connsiteX0" fmla="*/ 0 w 4241800"/>
              <a:gd name="connsiteY0" fmla="*/ 95250 h 95250"/>
              <a:gd name="connsiteX1" fmla="*/ 4184650 w 4241800"/>
              <a:gd name="connsiteY1" fmla="*/ 95250 h 95250"/>
              <a:gd name="connsiteX2" fmla="*/ 4241800 w 4241800"/>
              <a:gd name="connsiteY2" fmla="*/ 0 h 95250"/>
              <a:gd name="connsiteX3" fmla="*/ 95250 w 4241800"/>
              <a:gd name="connsiteY3" fmla="*/ 0 h 95250"/>
              <a:gd name="connsiteX4" fmla="*/ 0 w 4241800"/>
              <a:gd name="connsiteY4" fmla="*/ 9525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1800" h="95250">
                <a:moveTo>
                  <a:pt x="0" y="95250"/>
                </a:moveTo>
                <a:lnTo>
                  <a:pt x="4184650" y="95250"/>
                </a:lnTo>
                <a:lnTo>
                  <a:pt x="4241800" y="0"/>
                </a:lnTo>
                <a:lnTo>
                  <a:pt x="95250" y="0"/>
                </a:lnTo>
                <a:lnTo>
                  <a:pt x="0" y="9525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2" name="Freeform 1">
            <a:extLst>
              <a:ext uri="{FF2B5EF4-FFF2-40B4-BE49-F238E27FC236}">
                <a16:creationId xmlns:a16="http://schemas.microsoft.com/office/drawing/2014/main" id="{E0CD5A3F-B6C4-E2C1-556C-E4C4AF5A9822}"/>
              </a:ext>
            </a:extLst>
          </p:cNvPr>
          <p:cNvSpPr/>
          <p:nvPr/>
        </p:nvSpPr>
        <p:spPr>
          <a:xfrm>
            <a:off x="393700" y="368300"/>
            <a:ext cx="4946650" cy="552450"/>
          </a:xfrm>
          <a:custGeom>
            <a:avLst/>
            <a:gdLst>
              <a:gd name="connsiteX0" fmla="*/ 139700 w 4946650"/>
              <a:gd name="connsiteY0" fmla="*/ 0 h 552450"/>
              <a:gd name="connsiteX1" fmla="*/ 4908550 w 4946650"/>
              <a:gd name="connsiteY1" fmla="*/ 292100 h 552450"/>
              <a:gd name="connsiteX2" fmla="*/ 4946650 w 4946650"/>
              <a:gd name="connsiteY2" fmla="*/ 469900 h 552450"/>
              <a:gd name="connsiteX3" fmla="*/ 0 w 4946650"/>
              <a:gd name="connsiteY3" fmla="*/ 552450 h 552450"/>
              <a:gd name="connsiteX4" fmla="*/ 139700 w 4946650"/>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6650" h="552450">
                <a:moveTo>
                  <a:pt x="139700" y="0"/>
                </a:moveTo>
                <a:lnTo>
                  <a:pt x="4908550" y="292100"/>
                </a:lnTo>
                <a:lnTo>
                  <a:pt x="4946650" y="469900"/>
                </a:lnTo>
                <a:lnTo>
                  <a:pt x="0" y="552450"/>
                </a:lnTo>
                <a:lnTo>
                  <a:pt x="1397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6870" name="Title 1">
            <a:extLst>
              <a:ext uri="{FF2B5EF4-FFF2-40B4-BE49-F238E27FC236}">
                <a16:creationId xmlns:a16="http://schemas.microsoft.com/office/drawing/2014/main" id="{8532DBD3-477C-6240-ED81-3EB06BB1759D}"/>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Candidate definitions</a:t>
            </a:r>
          </a:p>
        </p:txBody>
      </p:sp>
      <p:sp>
        <p:nvSpPr>
          <p:cNvPr id="36871" name="Content Placeholder 2">
            <a:extLst>
              <a:ext uri="{FF2B5EF4-FFF2-40B4-BE49-F238E27FC236}">
                <a16:creationId xmlns:a16="http://schemas.microsoft.com/office/drawing/2014/main" id="{EE06E371-288E-77B5-B0D7-1E3E3DF4D9F4}"/>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6872" name="Slide Number Placeholder 3">
            <a:extLst>
              <a:ext uri="{FF2B5EF4-FFF2-40B4-BE49-F238E27FC236}">
                <a16:creationId xmlns:a16="http://schemas.microsoft.com/office/drawing/2014/main" id="{4872E46B-0047-699C-347D-4603A0CAFC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F850D882-8AFF-EC44-94E5-517C5D17C854}" type="slidenum">
              <a:rPr lang="en-US" altLang="en-US"/>
              <a:pPr>
                <a:spcBef>
                  <a:spcPct val="0"/>
                </a:spcBef>
                <a:buFontTx/>
                <a:buNone/>
              </a:pPr>
              <a:t>21</a:t>
            </a:fld>
            <a:endParaRPr lang="en-US" altLang="en-US"/>
          </a:p>
        </p:txBody>
      </p:sp>
      <p:sp>
        <p:nvSpPr>
          <p:cNvPr id="36873" name="Rectangle 4">
            <a:extLst>
              <a:ext uri="{FF2B5EF4-FFF2-40B4-BE49-F238E27FC236}">
                <a16:creationId xmlns:a16="http://schemas.microsoft.com/office/drawing/2014/main" id="{9429E139-9516-B1D1-CA3F-0E1641D2236D}"/>
              </a:ext>
            </a:extLst>
          </p:cNvPr>
          <p:cNvSpPr>
            <a:spLocks noChangeArrowheads="1"/>
          </p:cNvSpPr>
          <p:nvPr/>
        </p:nvSpPr>
        <p:spPr bwMode="auto">
          <a:xfrm>
            <a:off x="596900" y="1511300"/>
            <a:ext cx="2295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Existential supposition</a:t>
            </a:r>
          </a:p>
        </p:txBody>
      </p:sp>
      <p:sp>
        <p:nvSpPr>
          <p:cNvPr id="36874" name="TextBox 5">
            <a:extLst>
              <a:ext uri="{FF2B5EF4-FFF2-40B4-BE49-F238E27FC236}">
                <a16:creationId xmlns:a16="http://schemas.microsoft.com/office/drawing/2014/main" id="{8474F53E-F4B0-9860-6E86-FC030BF12C15}"/>
              </a:ext>
            </a:extLst>
          </p:cNvPr>
          <p:cNvSpPr txBox="1">
            <a:spLocks noChangeArrowheads="1"/>
          </p:cNvSpPr>
          <p:nvPr/>
        </p:nvSpPr>
        <p:spPr bwMode="auto">
          <a:xfrm>
            <a:off x="596900" y="2066925"/>
            <a:ext cx="4046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Driving forces differ insensibly from zero</a:t>
            </a:r>
          </a:p>
        </p:txBody>
      </p:sp>
      <p:sp>
        <p:nvSpPr>
          <p:cNvPr id="36875" name="TextBox 6">
            <a:extLst>
              <a:ext uri="{FF2B5EF4-FFF2-40B4-BE49-F238E27FC236}">
                <a16:creationId xmlns:a16="http://schemas.microsoft.com/office/drawing/2014/main" id="{EBE71386-E335-D3DE-E09A-4B02658A9B38}"/>
              </a:ext>
            </a:extLst>
          </p:cNvPr>
          <p:cNvSpPr txBox="1">
            <a:spLocks noChangeArrowheads="1"/>
          </p:cNvSpPr>
          <p:nvPr/>
        </p:nvSpPr>
        <p:spPr bwMode="auto">
          <a:xfrm>
            <a:off x="596900" y="2624138"/>
            <a:ext cx="5543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Processes reversed by very small changes of driving force</a:t>
            </a:r>
          </a:p>
        </p:txBody>
      </p:sp>
      <p:sp>
        <p:nvSpPr>
          <p:cNvPr id="36876" name="TextBox 7">
            <a:extLst>
              <a:ext uri="{FF2B5EF4-FFF2-40B4-BE49-F238E27FC236}">
                <a16:creationId xmlns:a16="http://schemas.microsoft.com/office/drawing/2014/main" id="{3734AF9B-8B39-9CDE-7FA1-EA07C4DDF0BB}"/>
              </a:ext>
            </a:extLst>
          </p:cNvPr>
          <p:cNvSpPr txBox="1">
            <a:spLocks noChangeArrowheads="1"/>
          </p:cNvSpPr>
          <p:nvPr/>
        </p:nvSpPr>
        <p:spPr bwMode="auto">
          <a:xfrm>
            <a:off x="596900" y="3181350"/>
            <a:ext cx="5724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Processes that are infinitesimally removed from equilibrium</a:t>
            </a:r>
          </a:p>
        </p:txBody>
      </p:sp>
      <p:sp>
        <p:nvSpPr>
          <p:cNvPr id="36877" name="TextBox 8">
            <a:extLst>
              <a:ext uri="{FF2B5EF4-FFF2-40B4-BE49-F238E27FC236}">
                <a16:creationId xmlns:a16="http://schemas.microsoft.com/office/drawing/2014/main" id="{0F187BD0-95B6-BE37-40AE-BB3F4F51B39F}"/>
              </a:ext>
            </a:extLst>
          </p:cNvPr>
          <p:cNvSpPr txBox="1">
            <a:spLocks noChangeArrowheads="1"/>
          </p:cNvSpPr>
          <p:nvPr/>
        </p:nvSpPr>
        <p:spPr bwMode="auto">
          <a:xfrm>
            <a:off x="596900" y="3738563"/>
            <a:ext cx="24669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Infinitely slow processes</a:t>
            </a:r>
          </a:p>
        </p:txBody>
      </p:sp>
      <p:sp>
        <p:nvSpPr>
          <p:cNvPr id="36878" name="TextBox 9">
            <a:extLst>
              <a:ext uri="{FF2B5EF4-FFF2-40B4-BE49-F238E27FC236}">
                <a16:creationId xmlns:a16="http://schemas.microsoft.com/office/drawing/2014/main" id="{E8459E3D-ED2E-F8BD-395B-9E162BE0D514}"/>
              </a:ext>
            </a:extLst>
          </p:cNvPr>
          <p:cNvSpPr txBox="1">
            <a:spLocks noChangeArrowheads="1"/>
          </p:cNvSpPr>
          <p:nvPr/>
        </p:nvSpPr>
        <p:spPr bwMode="auto">
          <a:xfrm>
            <a:off x="596900" y="4297363"/>
            <a:ext cx="4621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Process in which the initial state can be restored</a:t>
            </a:r>
          </a:p>
        </p:txBody>
      </p:sp>
      <p:sp>
        <p:nvSpPr>
          <p:cNvPr id="36879" name="TextBox 10">
            <a:extLst>
              <a:ext uri="{FF2B5EF4-FFF2-40B4-BE49-F238E27FC236}">
                <a16:creationId xmlns:a16="http://schemas.microsoft.com/office/drawing/2014/main" id="{93E6FA6A-340D-EB5C-4B50-26B0B3A0CD75}"/>
              </a:ext>
            </a:extLst>
          </p:cNvPr>
          <p:cNvSpPr txBox="1">
            <a:spLocks noChangeArrowheads="1"/>
          </p:cNvSpPr>
          <p:nvPr/>
        </p:nvSpPr>
        <p:spPr bwMode="auto">
          <a:xfrm>
            <a:off x="596900" y="4854575"/>
            <a:ext cx="408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Processes that are mechanically reversible</a:t>
            </a:r>
          </a:p>
        </p:txBody>
      </p:sp>
      <p:sp>
        <p:nvSpPr>
          <p:cNvPr id="36880" name="TextBox 11">
            <a:extLst>
              <a:ext uri="{FF2B5EF4-FFF2-40B4-BE49-F238E27FC236}">
                <a16:creationId xmlns:a16="http://schemas.microsoft.com/office/drawing/2014/main" id="{2810F141-7A34-BFA1-82AC-4B1C31518092}"/>
              </a:ext>
            </a:extLst>
          </p:cNvPr>
          <p:cNvSpPr txBox="1">
            <a:spLocks noChangeArrowheads="1"/>
          </p:cNvSpPr>
          <p:nvPr/>
        </p:nvSpPr>
        <p:spPr bwMode="auto">
          <a:xfrm>
            <a:off x="596900" y="5411788"/>
            <a:ext cx="3659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Quasi-static processes: the bare curve</a:t>
            </a:r>
          </a:p>
        </p:txBody>
      </p:sp>
      <p:sp>
        <p:nvSpPr>
          <p:cNvPr id="36881" name="TextBox 12">
            <a:extLst>
              <a:ext uri="{FF2B5EF4-FFF2-40B4-BE49-F238E27FC236}">
                <a16:creationId xmlns:a16="http://schemas.microsoft.com/office/drawing/2014/main" id="{6D9CE5FC-797B-963C-CE4F-91CD8D3A4835}"/>
              </a:ext>
            </a:extLst>
          </p:cNvPr>
          <p:cNvSpPr txBox="1">
            <a:spLocks noChangeArrowheads="1"/>
          </p:cNvSpPr>
          <p:nvPr/>
        </p:nvSpPr>
        <p:spPr bwMode="auto">
          <a:xfrm>
            <a:off x="596900" y="5969000"/>
            <a:ext cx="3998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Quasi-static processes: iterated equilibria</a:t>
            </a:r>
          </a:p>
        </p:txBody>
      </p:sp>
      <p:pic>
        <p:nvPicPr>
          <p:cNvPr id="36882" name="Picture 17" descr="Antique_wooden_toy_soldiers.jpg">
            <a:extLst>
              <a:ext uri="{FF2B5EF4-FFF2-40B4-BE49-F238E27FC236}">
                <a16:creationId xmlns:a16="http://schemas.microsoft.com/office/drawing/2014/main" id="{C3E653C3-1CD2-78DA-BBEC-51E6804355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7063" y="69850"/>
            <a:ext cx="32845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58315D6B-90D8-1C0A-2771-7926D295E67D}"/>
              </a:ext>
            </a:extLst>
          </p:cNvPr>
          <p:cNvSpPr/>
          <p:nvPr/>
        </p:nvSpPr>
        <p:spPr>
          <a:xfrm>
            <a:off x="3111500" y="1428750"/>
            <a:ext cx="1987550" cy="190500"/>
          </a:xfrm>
          <a:custGeom>
            <a:avLst/>
            <a:gdLst>
              <a:gd name="connsiteX0" fmla="*/ 19050 w 1987550"/>
              <a:gd name="connsiteY0" fmla="*/ 0 h 190500"/>
              <a:gd name="connsiteX1" fmla="*/ 1987550 w 1987550"/>
              <a:gd name="connsiteY1" fmla="*/ 82550 h 190500"/>
              <a:gd name="connsiteX2" fmla="*/ 1968500 w 1987550"/>
              <a:gd name="connsiteY2" fmla="*/ 190500 h 190500"/>
              <a:gd name="connsiteX3" fmla="*/ 0 w 1987550"/>
              <a:gd name="connsiteY3" fmla="*/ 146050 h 190500"/>
              <a:gd name="connsiteX4" fmla="*/ 19050 w 1987550"/>
              <a:gd name="connsiteY4" fmla="*/ 0 h 19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50" h="190500">
                <a:moveTo>
                  <a:pt x="19050" y="0"/>
                </a:moveTo>
                <a:lnTo>
                  <a:pt x="1987550" y="82550"/>
                </a:lnTo>
                <a:lnTo>
                  <a:pt x="1968500" y="190500"/>
                </a:lnTo>
                <a:lnTo>
                  <a:pt x="0" y="146050"/>
                </a:lnTo>
                <a:lnTo>
                  <a:pt x="190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Freeform 18">
            <a:extLst>
              <a:ext uri="{FF2B5EF4-FFF2-40B4-BE49-F238E27FC236}">
                <a16:creationId xmlns:a16="http://schemas.microsoft.com/office/drawing/2014/main" id="{D89981CA-0022-7E04-2841-54DE8EE99D39}"/>
              </a:ext>
            </a:extLst>
          </p:cNvPr>
          <p:cNvSpPr/>
          <p:nvPr/>
        </p:nvSpPr>
        <p:spPr>
          <a:xfrm>
            <a:off x="546100" y="241300"/>
            <a:ext cx="6286500" cy="590550"/>
          </a:xfrm>
          <a:custGeom>
            <a:avLst/>
            <a:gdLst>
              <a:gd name="connsiteX0" fmla="*/ 234950 w 6286500"/>
              <a:gd name="connsiteY0" fmla="*/ 0 h 590550"/>
              <a:gd name="connsiteX1" fmla="*/ 6216650 w 6286500"/>
              <a:gd name="connsiteY1" fmla="*/ 254000 h 590550"/>
              <a:gd name="connsiteX2" fmla="*/ 6286500 w 6286500"/>
              <a:gd name="connsiteY2" fmla="*/ 558800 h 590550"/>
              <a:gd name="connsiteX3" fmla="*/ 0 w 6286500"/>
              <a:gd name="connsiteY3" fmla="*/ 590550 h 590550"/>
              <a:gd name="connsiteX4" fmla="*/ 234950 w 628650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86500" h="590550">
                <a:moveTo>
                  <a:pt x="234950" y="0"/>
                </a:moveTo>
                <a:lnTo>
                  <a:pt x="6216650" y="254000"/>
                </a:lnTo>
                <a:lnTo>
                  <a:pt x="6286500" y="558800"/>
                </a:lnTo>
                <a:lnTo>
                  <a:pt x="0" y="590550"/>
                </a:lnTo>
                <a:lnTo>
                  <a:pt x="2349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7891" name="Title 1">
            <a:extLst>
              <a:ext uri="{FF2B5EF4-FFF2-40B4-BE49-F238E27FC236}">
                <a16:creationId xmlns:a16="http://schemas.microsoft.com/office/drawing/2014/main" id="{F5DB94E4-B4C7-D982-D02C-9B85EEC74090}"/>
              </a:ext>
            </a:extLst>
          </p:cNvPr>
          <p:cNvSpPr>
            <a:spLocks noGrp="1"/>
          </p:cNvSpPr>
          <p:nvPr>
            <p:ph type="title"/>
          </p:nvPr>
        </p:nvSpPr>
        <p:spPr>
          <a:xfrm>
            <a:off x="450850" y="84138"/>
            <a:ext cx="6845300" cy="885825"/>
          </a:xfrm>
        </p:spPr>
        <p:txBody>
          <a:bodyPr/>
          <a:lstStyle/>
          <a:p>
            <a:r>
              <a:rPr lang="en-US" altLang="en-US">
                <a:latin typeface="Times" pitchFamily="1" charset="0"/>
                <a:ea typeface="ＭＳ Ｐゴシック" panose="020B0600070205080204" pitchFamily="34" charset="-128"/>
                <a:cs typeface="Times" pitchFamily="1" charset="0"/>
              </a:rPr>
              <a:t>Infinitesimally </a:t>
            </a:r>
            <a:r>
              <a:rPr lang="en-US" altLang="en-US" sz="3200">
                <a:latin typeface="Times" pitchFamily="1" charset="0"/>
                <a:ea typeface="ＭＳ Ｐゴシック" panose="020B0600070205080204" pitchFamily="34" charset="-128"/>
                <a:cs typeface="Times" pitchFamily="1" charset="0"/>
              </a:rPr>
              <a:t>removed </a:t>
            </a:r>
            <a:r>
              <a:rPr lang="en-US" altLang="en-US" sz="2400">
                <a:latin typeface="Times" pitchFamily="1" charset="0"/>
                <a:ea typeface="ＭＳ Ｐゴシック" panose="020B0600070205080204" pitchFamily="34" charset="-128"/>
                <a:cs typeface="Times" pitchFamily="1" charset="0"/>
              </a:rPr>
              <a:t>from equilibrium</a:t>
            </a:r>
            <a:endParaRPr lang="en-US" altLang="en-US">
              <a:latin typeface="Times" pitchFamily="1" charset="0"/>
              <a:ea typeface="ＭＳ Ｐゴシック" panose="020B0600070205080204" pitchFamily="34" charset="-128"/>
              <a:cs typeface="Times" pitchFamily="1" charset="0"/>
            </a:endParaRPr>
          </a:p>
        </p:txBody>
      </p:sp>
      <p:sp>
        <p:nvSpPr>
          <p:cNvPr id="37892" name="Content Placeholder 2">
            <a:extLst>
              <a:ext uri="{FF2B5EF4-FFF2-40B4-BE49-F238E27FC236}">
                <a16:creationId xmlns:a16="http://schemas.microsoft.com/office/drawing/2014/main" id="{30484C71-D00F-A1CB-E1D4-8D4C5470ED70}"/>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7893" name="Slide Number Placeholder 3">
            <a:extLst>
              <a:ext uri="{FF2B5EF4-FFF2-40B4-BE49-F238E27FC236}">
                <a16:creationId xmlns:a16="http://schemas.microsoft.com/office/drawing/2014/main" id="{6B214E54-390E-FB1D-EEEC-2E6877D4AF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ED11D173-93F4-4240-A838-7BE8653370EA}" type="slidenum">
              <a:rPr lang="en-US" altLang="en-US"/>
              <a:pPr>
                <a:spcBef>
                  <a:spcPct val="0"/>
                </a:spcBef>
                <a:buFontTx/>
                <a:buNone/>
              </a:pPr>
              <a:t>22</a:t>
            </a:fld>
            <a:endParaRPr lang="en-US" altLang="en-US"/>
          </a:p>
        </p:txBody>
      </p:sp>
      <p:sp>
        <p:nvSpPr>
          <p:cNvPr id="37894" name="TextBox 4">
            <a:extLst>
              <a:ext uri="{FF2B5EF4-FFF2-40B4-BE49-F238E27FC236}">
                <a16:creationId xmlns:a16="http://schemas.microsoft.com/office/drawing/2014/main" id="{3F13FDF2-71B9-7A86-59BC-5E22E0F733FB}"/>
              </a:ext>
            </a:extLst>
          </p:cNvPr>
          <p:cNvSpPr txBox="1">
            <a:spLocks noChangeArrowheads="1"/>
          </p:cNvSpPr>
          <p:nvPr/>
        </p:nvSpPr>
        <p:spPr bwMode="auto">
          <a:xfrm>
            <a:off x="381000" y="1035050"/>
            <a:ext cx="6305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A transformation is said to be </a:t>
            </a:r>
            <a:r>
              <a:rPr lang="en-US" altLang="ja-JP" i="1"/>
              <a:t>reversible </a:t>
            </a:r>
            <a:r>
              <a:rPr lang="en-US" altLang="ja-JP"/>
              <a:t>when the successive states of the transformation differ by infinitesimals from </a:t>
            </a:r>
            <a:r>
              <a:rPr lang="en-US" altLang="ja-JP" i="1"/>
              <a:t>equilibrium states</a:t>
            </a:r>
            <a:r>
              <a:rPr lang="en-US" altLang="ja-JP"/>
              <a:t>.</a:t>
            </a:r>
            <a:r>
              <a:rPr lang="ja-JP" altLang="en-US"/>
              <a:t>”</a:t>
            </a:r>
            <a:endParaRPr lang="en-US" altLang="en-US"/>
          </a:p>
        </p:txBody>
      </p:sp>
      <p:sp>
        <p:nvSpPr>
          <p:cNvPr id="37895" name="TextBox 5">
            <a:extLst>
              <a:ext uri="{FF2B5EF4-FFF2-40B4-BE49-F238E27FC236}">
                <a16:creationId xmlns:a16="http://schemas.microsoft.com/office/drawing/2014/main" id="{79845337-1332-79E2-0691-FE4B2B45CBFB}"/>
              </a:ext>
            </a:extLst>
          </p:cNvPr>
          <p:cNvSpPr txBox="1">
            <a:spLocks noChangeArrowheads="1"/>
          </p:cNvSpPr>
          <p:nvPr/>
        </p:nvSpPr>
        <p:spPr bwMode="auto">
          <a:xfrm>
            <a:off x="4756150" y="1676400"/>
            <a:ext cx="1409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Fermi (1937)</a:t>
            </a:r>
          </a:p>
        </p:txBody>
      </p:sp>
      <p:sp>
        <p:nvSpPr>
          <p:cNvPr id="37896" name="TextBox 6">
            <a:extLst>
              <a:ext uri="{FF2B5EF4-FFF2-40B4-BE49-F238E27FC236}">
                <a16:creationId xmlns:a16="http://schemas.microsoft.com/office/drawing/2014/main" id="{F1D110E1-DA8D-54D7-FBF3-483EF3A5C070}"/>
              </a:ext>
            </a:extLst>
          </p:cNvPr>
          <p:cNvSpPr txBox="1">
            <a:spLocks noChangeArrowheads="1"/>
          </p:cNvSpPr>
          <p:nvPr/>
        </p:nvSpPr>
        <p:spPr bwMode="auto">
          <a:xfrm>
            <a:off x="457200" y="2019300"/>
            <a:ext cx="377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Also Lewis and Randall (1923), Porter (1931), …</a:t>
            </a:r>
          </a:p>
        </p:txBody>
      </p:sp>
      <p:pic>
        <p:nvPicPr>
          <p:cNvPr id="37897" name="Picture 11" descr="Magnifying_Glass.png">
            <a:extLst>
              <a:ext uri="{FF2B5EF4-FFF2-40B4-BE49-F238E27FC236}">
                <a16:creationId xmlns:a16="http://schemas.microsoft.com/office/drawing/2014/main" id="{BF0EEF7A-1031-0C98-21BF-85FD223D88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671465">
            <a:off x="7054850" y="69850"/>
            <a:ext cx="213995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a:extLst>
              <a:ext uri="{FF2B5EF4-FFF2-40B4-BE49-F238E27FC236}">
                <a16:creationId xmlns:a16="http://schemas.microsoft.com/office/drawing/2014/main" id="{84CFD1D1-96CA-2BD6-AA5C-AE456A387880}"/>
              </a:ext>
            </a:extLst>
          </p:cNvPr>
          <p:cNvGrpSpPr>
            <a:grpSpLocks/>
          </p:cNvGrpSpPr>
          <p:nvPr/>
        </p:nvGrpSpPr>
        <p:grpSpPr bwMode="auto">
          <a:xfrm>
            <a:off x="2628900" y="4540250"/>
            <a:ext cx="6369050" cy="2146300"/>
            <a:chOff x="2311400" y="3975100"/>
            <a:chExt cx="6369050" cy="2146300"/>
          </a:xfrm>
        </p:grpSpPr>
        <p:sp>
          <p:nvSpPr>
            <p:cNvPr id="37911" name="TextBox 8">
              <a:extLst>
                <a:ext uri="{FF2B5EF4-FFF2-40B4-BE49-F238E27FC236}">
                  <a16:creationId xmlns:a16="http://schemas.microsoft.com/office/drawing/2014/main" id="{C1FE6D0A-1418-6DD6-38C8-C87A6A01E44E}"/>
                </a:ext>
              </a:extLst>
            </p:cNvPr>
            <p:cNvSpPr txBox="1">
              <a:spLocks noChangeArrowheads="1"/>
            </p:cNvSpPr>
            <p:nvPr/>
          </p:nvSpPr>
          <p:spPr bwMode="auto">
            <a:xfrm>
              <a:off x="4133850" y="4064000"/>
              <a:ext cx="4546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It is thus that, in the differential calculus, it is sufficient that we can conceive the neglected quantities indefinitely reducible in proportion to the quantities retained in the equations, to make certain of the exact result.</a:t>
              </a:r>
              <a:r>
                <a:rPr lang="ja-JP" altLang="en-US"/>
                <a:t>”</a:t>
              </a:r>
              <a:endParaRPr lang="en-US" altLang="en-US"/>
            </a:p>
          </p:txBody>
        </p:sp>
        <p:sp>
          <p:nvSpPr>
            <p:cNvPr id="37912" name="TextBox 9">
              <a:extLst>
                <a:ext uri="{FF2B5EF4-FFF2-40B4-BE49-F238E27FC236}">
                  <a16:creationId xmlns:a16="http://schemas.microsoft.com/office/drawing/2014/main" id="{15290E21-F808-4479-3D9F-37A0D4D5F56E}"/>
                </a:ext>
              </a:extLst>
            </p:cNvPr>
            <p:cNvSpPr txBox="1">
              <a:spLocks noChangeArrowheads="1"/>
            </p:cNvSpPr>
            <p:nvPr/>
          </p:nvSpPr>
          <p:spPr bwMode="auto">
            <a:xfrm>
              <a:off x="4083050" y="5600700"/>
              <a:ext cx="1486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Carnot (1824)</a:t>
              </a:r>
            </a:p>
          </p:txBody>
        </p:sp>
        <p:pic>
          <p:nvPicPr>
            <p:cNvPr id="37913" name="Picture 19">
              <a:extLst>
                <a:ext uri="{FF2B5EF4-FFF2-40B4-BE49-F238E27FC236}">
                  <a16:creationId xmlns:a16="http://schemas.microsoft.com/office/drawing/2014/main" id="{CEAE165C-8659-2A1C-35E5-1EBF38A502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3975100"/>
              <a:ext cx="1591839"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8">
            <a:extLst>
              <a:ext uri="{FF2B5EF4-FFF2-40B4-BE49-F238E27FC236}">
                <a16:creationId xmlns:a16="http://schemas.microsoft.com/office/drawing/2014/main" id="{56419C18-7B10-7F2E-3087-A57AB5A81328}"/>
              </a:ext>
            </a:extLst>
          </p:cNvPr>
          <p:cNvGrpSpPr>
            <a:grpSpLocks/>
          </p:cNvGrpSpPr>
          <p:nvPr/>
        </p:nvGrpSpPr>
        <p:grpSpPr bwMode="auto">
          <a:xfrm>
            <a:off x="419100" y="2393950"/>
            <a:ext cx="4533900" cy="3154363"/>
            <a:chOff x="419101" y="2393950"/>
            <a:chExt cx="4533899" cy="3154363"/>
          </a:xfrm>
        </p:grpSpPr>
        <p:sp>
          <p:nvSpPr>
            <p:cNvPr id="27" name="Freeform 26">
              <a:extLst>
                <a:ext uri="{FF2B5EF4-FFF2-40B4-BE49-F238E27FC236}">
                  <a16:creationId xmlns:a16="http://schemas.microsoft.com/office/drawing/2014/main" id="{400169DA-73EE-B766-0D58-75E985C5B32B}"/>
                </a:ext>
              </a:extLst>
            </p:cNvPr>
            <p:cNvSpPr/>
            <p:nvPr/>
          </p:nvSpPr>
          <p:spPr>
            <a:xfrm>
              <a:off x="438151" y="2774950"/>
              <a:ext cx="4152899" cy="1155700"/>
            </a:xfrm>
            <a:custGeom>
              <a:avLst/>
              <a:gdLst>
                <a:gd name="connsiteX0" fmla="*/ 292100 w 4152900"/>
                <a:gd name="connsiteY0" fmla="*/ 0 h 1155700"/>
                <a:gd name="connsiteX1" fmla="*/ 4152900 w 4152900"/>
                <a:gd name="connsiteY1" fmla="*/ 114300 h 1155700"/>
                <a:gd name="connsiteX2" fmla="*/ 4121150 w 4152900"/>
                <a:gd name="connsiteY2" fmla="*/ 1155700 h 1155700"/>
                <a:gd name="connsiteX3" fmla="*/ 0 w 4152900"/>
                <a:gd name="connsiteY3" fmla="*/ 977900 h 1155700"/>
                <a:gd name="connsiteX4" fmla="*/ 292100 w 4152900"/>
                <a:gd name="connsiteY4" fmla="*/ 0 h 1155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2900" h="1155700">
                  <a:moveTo>
                    <a:pt x="292100" y="0"/>
                  </a:moveTo>
                  <a:lnTo>
                    <a:pt x="4152900" y="114300"/>
                  </a:lnTo>
                  <a:lnTo>
                    <a:pt x="4121150" y="1155700"/>
                  </a:lnTo>
                  <a:lnTo>
                    <a:pt x="0" y="977900"/>
                  </a:lnTo>
                  <a:lnTo>
                    <a:pt x="2921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7905" name="Group 21">
              <a:extLst>
                <a:ext uri="{FF2B5EF4-FFF2-40B4-BE49-F238E27FC236}">
                  <a16:creationId xmlns:a16="http://schemas.microsoft.com/office/drawing/2014/main" id="{C5F24C11-70FC-4901-A02D-D931E8AEA12C}"/>
                </a:ext>
              </a:extLst>
            </p:cNvPr>
            <p:cNvGrpSpPr>
              <a:grpSpLocks/>
            </p:cNvGrpSpPr>
            <p:nvPr/>
          </p:nvGrpSpPr>
          <p:grpSpPr bwMode="auto">
            <a:xfrm>
              <a:off x="508001" y="2393950"/>
              <a:ext cx="2026045" cy="3154363"/>
              <a:chOff x="6419851" y="1676400"/>
              <a:chExt cx="2026045" cy="3154363"/>
            </a:xfrm>
          </p:grpSpPr>
          <p:sp>
            <p:nvSpPr>
              <p:cNvPr id="37908" name="TextBox 23">
                <a:extLst>
                  <a:ext uri="{FF2B5EF4-FFF2-40B4-BE49-F238E27FC236}">
                    <a16:creationId xmlns:a16="http://schemas.microsoft.com/office/drawing/2014/main" id="{549F40FE-D743-B40F-7D70-C9B8EBE994F1}"/>
                  </a:ext>
                </a:extLst>
              </p:cNvPr>
              <p:cNvSpPr txBox="1">
                <a:spLocks noChangeArrowheads="1"/>
              </p:cNvSpPr>
              <p:nvPr/>
            </p:nvSpPr>
            <p:spPr bwMode="auto">
              <a:xfrm>
                <a:off x="6775450" y="1676400"/>
                <a:ext cx="1317357"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9900">
                    <a:solidFill>
                      <a:srgbClr val="FF9191"/>
                    </a:solidFill>
                  </a:rPr>
                  <a:t>?</a:t>
                </a:r>
              </a:p>
            </p:txBody>
          </p:sp>
          <p:sp>
            <p:nvSpPr>
              <p:cNvPr id="37909" name="TextBox 24">
                <a:extLst>
                  <a:ext uri="{FF2B5EF4-FFF2-40B4-BE49-F238E27FC236}">
                    <a16:creationId xmlns:a16="http://schemas.microsoft.com/office/drawing/2014/main" id="{631B20DB-AC78-A43D-2683-FD2E0ACB6181}"/>
                  </a:ext>
                </a:extLst>
              </p:cNvPr>
              <p:cNvSpPr txBox="1">
                <a:spLocks noChangeArrowheads="1"/>
              </p:cNvSpPr>
              <p:nvPr/>
            </p:nvSpPr>
            <p:spPr bwMode="auto">
              <a:xfrm rot="-838953">
                <a:off x="6419851" y="2546254"/>
                <a:ext cx="839236" cy="1861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500">
                    <a:solidFill>
                      <a:srgbClr val="FF9191"/>
                    </a:solidFill>
                  </a:rPr>
                  <a:t>?</a:t>
                </a:r>
              </a:p>
            </p:txBody>
          </p:sp>
          <p:sp>
            <p:nvSpPr>
              <p:cNvPr id="37910" name="TextBox 25">
                <a:extLst>
                  <a:ext uri="{FF2B5EF4-FFF2-40B4-BE49-F238E27FC236}">
                    <a16:creationId xmlns:a16="http://schemas.microsoft.com/office/drawing/2014/main" id="{F353DCB4-C660-B9A2-5015-47F13AD20E27}"/>
                  </a:ext>
                </a:extLst>
              </p:cNvPr>
              <p:cNvSpPr txBox="1">
                <a:spLocks noChangeArrowheads="1"/>
              </p:cNvSpPr>
              <p:nvPr/>
            </p:nvSpPr>
            <p:spPr bwMode="auto">
              <a:xfrm rot="1075159">
                <a:off x="7760342" y="2747632"/>
                <a:ext cx="685554" cy="1446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8800">
                    <a:solidFill>
                      <a:srgbClr val="FF9191"/>
                    </a:solidFill>
                  </a:rPr>
                  <a:t>?</a:t>
                </a:r>
              </a:p>
            </p:txBody>
          </p:sp>
        </p:grpSp>
        <p:sp>
          <p:nvSpPr>
            <p:cNvPr id="37906" name="TextBox 14">
              <a:extLst>
                <a:ext uri="{FF2B5EF4-FFF2-40B4-BE49-F238E27FC236}">
                  <a16:creationId xmlns:a16="http://schemas.microsoft.com/office/drawing/2014/main" id="{D1C8C2BE-FA3B-DDB2-6EDA-E8AA4749D3A0}"/>
                </a:ext>
              </a:extLst>
            </p:cNvPr>
            <p:cNvSpPr txBox="1">
              <a:spLocks noChangeArrowheads="1"/>
            </p:cNvSpPr>
            <p:nvPr/>
          </p:nvSpPr>
          <p:spPr bwMode="auto">
            <a:xfrm>
              <a:off x="419101" y="2673350"/>
              <a:ext cx="2298699"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Smaller than any real number, but bigger than zero?</a:t>
              </a:r>
            </a:p>
          </p:txBody>
        </p:sp>
        <p:sp>
          <p:nvSpPr>
            <p:cNvPr id="37907" name="TextBox 23">
              <a:extLst>
                <a:ext uri="{FF2B5EF4-FFF2-40B4-BE49-F238E27FC236}">
                  <a16:creationId xmlns:a16="http://schemas.microsoft.com/office/drawing/2014/main" id="{AD1EB005-3D12-F400-0EEA-ADA7341601CF}"/>
                </a:ext>
              </a:extLst>
            </p:cNvPr>
            <p:cNvSpPr txBox="1">
              <a:spLocks noChangeArrowheads="1"/>
            </p:cNvSpPr>
            <p:nvPr/>
          </p:nvSpPr>
          <p:spPr bwMode="auto">
            <a:xfrm>
              <a:off x="2959100" y="2736850"/>
              <a:ext cx="19939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Smallest</a:t>
              </a:r>
            </a:p>
            <a:p>
              <a:pPr eaLnBrk="1" hangingPunct="1">
                <a:spcBef>
                  <a:spcPct val="0"/>
                </a:spcBef>
                <a:buFontTx/>
                <a:buNone/>
              </a:pPr>
              <a:r>
                <a:rPr lang="en-US" altLang="en-US" sz="2400"/>
                <a:t>non-zero displacement?</a:t>
              </a:r>
            </a:p>
          </p:txBody>
        </p:sp>
      </p:grpSp>
      <p:grpSp>
        <p:nvGrpSpPr>
          <p:cNvPr id="5" name="Group 29">
            <a:extLst>
              <a:ext uri="{FF2B5EF4-FFF2-40B4-BE49-F238E27FC236}">
                <a16:creationId xmlns:a16="http://schemas.microsoft.com/office/drawing/2014/main" id="{2854281E-A0C1-9011-2D27-FE31FD6163E1}"/>
              </a:ext>
            </a:extLst>
          </p:cNvPr>
          <p:cNvGrpSpPr>
            <a:grpSpLocks/>
          </p:cNvGrpSpPr>
          <p:nvPr/>
        </p:nvGrpSpPr>
        <p:grpSpPr bwMode="auto">
          <a:xfrm>
            <a:off x="4692650" y="2374900"/>
            <a:ext cx="4260850" cy="2279650"/>
            <a:chOff x="4692650" y="2374900"/>
            <a:chExt cx="4260850" cy="2279650"/>
          </a:xfrm>
        </p:grpSpPr>
        <p:sp>
          <p:nvSpPr>
            <p:cNvPr id="28" name="Freeform 27">
              <a:extLst>
                <a:ext uri="{FF2B5EF4-FFF2-40B4-BE49-F238E27FC236}">
                  <a16:creationId xmlns:a16="http://schemas.microsoft.com/office/drawing/2014/main" id="{C15BD0F8-0F91-7559-7375-27142AAD1E04}"/>
                </a:ext>
              </a:extLst>
            </p:cNvPr>
            <p:cNvSpPr/>
            <p:nvPr/>
          </p:nvSpPr>
          <p:spPr>
            <a:xfrm>
              <a:off x="4692650" y="2374900"/>
              <a:ext cx="2921000" cy="2279650"/>
            </a:xfrm>
            <a:custGeom>
              <a:avLst/>
              <a:gdLst>
                <a:gd name="connsiteX0" fmla="*/ 0 w 2921000"/>
                <a:gd name="connsiteY0" fmla="*/ 781050 h 2150600"/>
                <a:gd name="connsiteX1" fmla="*/ 31750 w 2921000"/>
                <a:gd name="connsiteY1" fmla="*/ 762000 h 2150600"/>
                <a:gd name="connsiteX2" fmla="*/ 2921000 w 2921000"/>
                <a:gd name="connsiteY2" fmla="*/ 0 h 2150600"/>
                <a:gd name="connsiteX3" fmla="*/ 2895600 w 2921000"/>
                <a:gd name="connsiteY3" fmla="*/ 1612900 h 2150600"/>
                <a:gd name="connsiteX4" fmla="*/ 120650 w 2921000"/>
                <a:gd name="connsiteY4" fmla="*/ 1282700 h 2150600"/>
                <a:gd name="connsiteX5" fmla="*/ 0 w 2921000"/>
                <a:gd name="connsiteY5" fmla="*/ 781050 h 215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000" h="2150600">
                  <a:moveTo>
                    <a:pt x="0" y="781050"/>
                  </a:moveTo>
                  <a:lnTo>
                    <a:pt x="31750" y="762000"/>
                  </a:lnTo>
                  <a:lnTo>
                    <a:pt x="2921000" y="0"/>
                  </a:lnTo>
                  <a:cubicBezTo>
                    <a:pt x="2912567" y="537634"/>
                    <a:pt x="2895600" y="2150600"/>
                    <a:pt x="2895600" y="1612900"/>
                  </a:cubicBezTo>
                  <a:lnTo>
                    <a:pt x="120650" y="1282700"/>
                  </a:lnTo>
                  <a:lnTo>
                    <a:pt x="0" y="78105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7902" name="TextBox 24">
              <a:extLst>
                <a:ext uri="{FF2B5EF4-FFF2-40B4-BE49-F238E27FC236}">
                  <a16:creationId xmlns:a16="http://schemas.microsoft.com/office/drawing/2014/main" id="{B2C00EDA-AF1C-E12E-2588-97B5EDF5DCF2}"/>
                </a:ext>
              </a:extLst>
            </p:cNvPr>
            <p:cNvSpPr txBox="1">
              <a:spLocks noChangeArrowheads="1"/>
            </p:cNvSpPr>
            <p:nvPr/>
          </p:nvSpPr>
          <p:spPr bwMode="auto">
            <a:xfrm>
              <a:off x="5168900" y="2482850"/>
              <a:ext cx="2711451"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…if any stage the external pressure is increased even infinitesimally, then the piston will move in rather than out.</a:t>
              </a:r>
              <a:r>
                <a:rPr lang="ja-JP" altLang="en-US"/>
                <a:t>”</a:t>
              </a:r>
              <a:endParaRPr lang="en-US" altLang="ja-JP"/>
            </a:p>
            <a:p>
              <a:pPr eaLnBrk="1" hangingPunct="1">
                <a:spcBef>
                  <a:spcPct val="0"/>
                </a:spcBef>
                <a:buFontTx/>
                <a:buNone/>
              </a:pPr>
              <a:r>
                <a:rPr lang="en-US" altLang="en-US"/>
                <a:t>Atkins (2010)</a:t>
              </a:r>
            </a:p>
          </p:txBody>
        </p:sp>
        <p:pic>
          <p:nvPicPr>
            <p:cNvPr id="37903" name="Picture 25" descr="Rev Expansion still.png">
              <a:extLst>
                <a:ext uri="{FF2B5EF4-FFF2-40B4-BE49-F238E27FC236}">
                  <a16:creationId xmlns:a16="http://schemas.microsoft.com/office/drawing/2014/main" id="{33791D67-F5BD-AB8C-5204-4CC702AA97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4532" y="2641599"/>
              <a:ext cx="1138968" cy="1696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58">
            <a:extLst>
              <a:ext uri="{FF2B5EF4-FFF2-40B4-BE49-F238E27FC236}">
                <a16:creationId xmlns:a16="http://schemas.microsoft.com/office/drawing/2014/main" id="{E6C3E54D-9D11-C9CD-6809-48667C5D6F59}"/>
              </a:ext>
            </a:extLst>
          </p:cNvPr>
          <p:cNvSpPr/>
          <p:nvPr/>
        </p:nvSpPr>
        <p:spPr>
          <a:xfrm>
            <a:off x="4745038" y="3060700"/>
            <a:ext cx="1674812" cy="196850"/>
          </a:xfrm>
          <a:custGeom>
            <a:avLst/>
            <a:gdLst>
              <a:gd name="connsiteX0" fmla="*/ 49498 w 1675098"/>
              <a:gd name="connsiteY0" fmla="*/ 0 h 196850"/>
              <a:gd name="connsiteX1" fmla="*/ 49498 w 1675098"/>
              <a:gd name="connsiteY1" fmla="*/ 0 h 196850"/>
              <a:gd name="connsiteX2" fmla="*/ 1675098 w 1675098"/>
              <a:gd name="connsiteY2" fmla="*/ 57150 h 196850"/>
              <a:gd name="connsiteX3" fmla="*/ 1668748 w 1675098"/>
              <a:gd name="connsiteY3" fmla="*/ 184150 h 196850"/>
              <a:gd name="connsiteX4" fmla="*/ 11398 w 1675098"/>
              <a:gd name="connsiteY4" fmla="*/ 196850 h 196850"/>
              <a:gd name="connsiteX5" fmla="*/ 24098 w 1675098"/>
              <a:gd name="connsiteY5" fmla="*/ 165100 h 196850"/>
              <a:gd name="connsiteX6" fmla="*/ 49498 w 1675098"/>
              <a:gd name="connsiteY6" fmla="*/ 0 h 19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98" h="196850">
                <a:moveTo>
                  <a:pt x="49498" y="0"/>
                </a:moveTo>
                <a:lnTo>
                  <a:pt x="49498" y="0"/>
                </a:lnTo>
                <a:lnTo>
                  <a:pt x="1675098" y="57150"/>
                </a:lnTo>
                <a:lnTo>
                  <a:pt x="1668748" y="184150"/>
                </a:lnTo>
                <a:lnTo>
                  <a:pt x="11398" y="196850"/>
                </a:lnTo>
                <a:cubicBezTo>
                  <a:pt x="0" y="196718"/>
                  <a:pt x="24098" y="165100"/>
                  <a:pt x="24098" y="165100"/>
                </a:cubicBezTo>
                <a:lnTo>
                  <a:pt x="49498"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8" name="Freeform 57">
            <a:extLst>
              <a:ext uri="{FF2B5EF4-FFF2-40B4-BE49-F238E27FC236}">
                <a16:creationId xmlns:a16="http://schemas.microsoft.com/office/drawing/2014/main" id="{D4A30D2D-9DD0-3E06-A3BA-04ACDE91F7AE}"/>
              </a:ext>
            </a:extLst>
          </p:cNvPr>
          <p:cNvSpPr/>
          <p:nvPr/>
        </p:nvSpPr>
        <p:spPr>
          <a:xfrm>
            <a:off x="571500" y="2736850"/>
            <a:ext cx="2266950" cy="209550"/>
          </a:xfrm>
          <a:custGeom>
            <a:avLst/>
            <a:gdLst>
              <a:gd name="connsiteX0" fmla="*/ 57150 w 2266950"/>
              <a:gd name="connsiteY0" fmla="*/ 0 h 209550"/>
              <a:gd name="connsiteX1" fmla="*/ 2254250 w 2266950"/>
              <a:gd name="connsiteY1" fmla="*/ 12700 h 209550"/>
              <a:gd name="connsiteX2" fmla="*/ 2266950 w 2266950"/>
              <a:gd name="connsiteY2" fmla="*/ 165100 h 209550"/>
              <a:gd name="connsiteX3" fmla="*/ 0 w 2266950"/>
              <a:gd name="connsiteY3" fmla="*/ 209550 h 209550"/>
              <a:gd name="connsiteX4" fmla="*/ 57150 w 2266950"/>
              <a:gd name="connsiteY4" fmla="*/ 0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209550">
                <a:moveTo>
                  <a:pt x="57150" y="0"/>
                </a:moveTo>
                <a:lnTo>
                  <a:pt x="2254250" y="12700"/>
                </a:lnTo>
                <a:lnTo>
                  <a:pt x="2266950" y="165100"/>
                </a:lnTo>
                <a:lnTo>
                  <a:pt x="0" y="209550"/>
                </a:lnTo>
                <a:lnTo>
                  <a:pt x="571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5" name="Freeform 54">
            <a:extLst>
              <a:ext uri="{FF2B5EF4-FFF2-40B4-BE49-F238E27FC236}">
                <a16:creationId xmlns:a16="http://schemas.microsoft.com/office/drawing/2014/main" id="{AC503EB4-FB1E-7D70-CF69-CF0AD838D6BC}"/>
              </a:ext>
            </a:extLst>
          </p:cNvPr>
          <p:cNvSpPr/>
          <p:nvPr/>
        </p:nvSpPr>
        <p:spPr>
          <a:xfrm>
            <a:off x="622300" y="247650"/>
            <a:ext cx="6597650" cy="577850"/>
          </a:xfrm>
          <a:custGeom>
            <a:avLst/>
            <a:gdLst>
              <a:gd name="connsiteX0" fmla="*/ 152400 w 6597650"/>
              <a:gd name="connsiteY0" fmla="*/ 0 h 577850"/>
              <a:gd name="connsiteX1" fmla="*/ 6597650 w 6597650"/>
              <a:gd name="connsiteY1" fmla="*/ 317500 h 577850"/>
              <a:gd name="connsiteX2" fmla="*/ 6584950 w 6597650"/>
              <a:gd name="connsiteY2" fmla="*/ 444500 h 577850"/>
              <a:gd name="connsiteX3" fmla="*/ 0 w 6597650"/>
              <a:gd name="connsiteY3" fmla="*/ 577850 h 577850"/>
              <a:gd name="connsiteX4" fmla="*/ 152400 w 6597650"/>
              <a:gd name="connsiteY4" fmla="*/ 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7650" h="577850">
                <a:moveTo>
                  <a:pt x="152400" y="0"/>
                </a:moveTo>
                <a:lnTo>
                  <a:pt x="6597650" y="317500"/>
                </a:lnTo>
                <a:lnTo>
                  <a:pt x="6584950" y="444500"/>
                </a:lnTo>
                <a:lnTo>
                  <a:pt x="0" y="577850"/>
                </a:lnTo>
                <a:lnTo>
                  <a:pt x="1524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8916" name="Title 1">
            <a:extLst>
              <a:ext uri="{FF2B5EF4-FFF2-40B4-BE49-F238E27FC236}">
                <a16:creationId xmlns:a16="http://schemas.microsoft.com/office/drawing/2014/main" id="{A08E24BE-218C-21DA-D26D-3A238AA45404}"/>
              </a:ext>
            </a:extLst>
          </p:cNvPr>
          <p:cNvSpPr>
            <a:spLocks noGrp="1"/>
          </p:cNvSpPr>
          <p:nvPr>
            <p:ph type="title"/>
          </p:nvPr>
        </p:nvSpPr>
        <p:spPr>
          <a:xfrm>
            <a:off x="527050" y="122238"/>
            <a:ext cx="6096000" cy="885825"/>
          </a:xfrm>
        </p:spPr>
        <p:txBody>
          <a:bodyPr/>
          <a:lstStyle/>
          <a:p>
            <a:r>
              <a:rPr lang="en-US" altLang="en-US" sz="4400">
                <a:latin typeface="Times" pitchFamily="1" charset="0"/>
                <a:ea typeface="ＭＳ Ｐゴシック" panose="020B0600070205080204" pitchFamily="34" charset="-128"/>
                <a:cs typeface="Times" pitchFamily="1" charset="0"/>
              </a:rPr>
              <a:t>Infinitely</a:t>
            </a:r>
            <a:r>
              <a:rPr lang="en-US" altLang="en-US">
                <a:latin typeface="Times" pitchFamily="1" charset="0"/>
                <a:ea typeface="ＭＳ Ｐゴシック" panose="020B0600070205080204" pitchFamily="34" charset="-128"/>
                <a:cs typeface="Times" pitchFamily="1" charset="0"/>
              </a:rPr>
              <a:t> slow </a:t>
            </a:r>
          </a:p>
        </p:txBody>
      </p:sp>
      <p:sp>
        <p:nvSpPr>
          <p:cNvPr id="38917" name="Content Placeholder 2">
            <a:extLst>
              <a:ext uri="{FF2B5EF4-FFF2-40B4-BE49-F238E27FC236}">
                <a16:creationId xmlns:a16="http://schemas.microsoft.com/office/drawing/2014/main" id="{D371F1B2-8110-F747-015F-5DE9301BEB01}"/>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8918" name="Slide Number Placeholder 3">
            <a:extLst>
              <a:ext uri="{FF2B5EF4-FFF2-40B4-BE49-F238E27FC236}">
                <a16:creationId xmlns:a16="http://schemas.microsoft.com/office/drawing/2014/main" id="{8FF3EBF9-6678-B7FD-D009-51C50FD1BF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7047D2B9-FE1F-2148-86B1-7071F64B51E9}" type="slidenum">
              <a:rPr lang="en-US" altLang="en-US"/>
              <a:pPr>
                <a:spcBef>
                  <a:spcPct val="0"/>
                </a:spcBef>
                <a:buFontTx/>
                <a:buNone/>
              </a:pPr>
              <a:t>23</a:t>
            </a:fld>
            <a:endParaRPr lang="en-US" altLang="en-US"/>
          </a:p>
        </p:txBody>
      </p:sp>
      <p:sp>
        <p:nvSpPr>
          <p:cNvPr id="38919" name="TextBox 4">
            <a:extLst>
              <a:ext uri="{FF2B5EF4-FFF2-40B4-BE49-F238E27FC236}">
                <a16:creationId xmlns:a16="http://schemas.microsoft.com/office/drawing/2014/main" id="{07007F8E-092C-BEB5-DC02-7A0F26230114}"/>
              </a:ext>
            </a:extLst>
          </p:cNvPr>
          <p:cNvSpPr txBox="1">
            <a:spLocks noChangeArrowheads="1"/>
          </p:cNvSpPr>
          <p:nvPr/>
        </p:nvSpPr>
        <p:spPr bwMode="auto">
          <a:xfrm>
            <a:off x="469900" y="2317750"/>
            <a:ext cx="3956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thermodynamical processes which progress infinitely slowly, and which, therefore, consist of a succession of states of equilibrium.</a:t>
            </a:r>
            <a:r>
              <a:rPr lang="ja-JP" altLang="en-US"/>
              <a:t>”</a:t>
            </a:r>
            <a:endParaRPr lang="en-US" altLang="en-US"/>
          </a:p>
        </p:txBody>
      </p:sp>
      <p:sp>
        <p:nvSpPr>
          <p:cNvPr id="38920" name="TextBox 5">
            <a:extLst>
              <a:ext uri="{FF2B5EF4-FFF2-40B4-BE49-F238E27FC236}">
                <a16:creationId xmlns:a16="http://schemas.microsoft.com/office/drawing/2014/main" id="{F1906865-260B-5FBF-7F6C-96214B30564B}"/>
              </a:ext>
            </a:extLst>
          </p:cNvPr>
          <p:cNvSpPr txBox="1">
            <a:spLocks noChangeArrowheads="1"/>
          </p:cNvSpPr>
          <p:nvPr/>
        </p:nvSpPr>
        <p:spPr bwMode="auto">
          <a:xfrm>
            <a:off x="2768600" y="326390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Planck (1887)</a:t>
            </a:r>
          </a:p>
        </p:txBody>
      </p:sp>
      <p:sp>
        <p:nvSpPr>
          <p:cNvPr id="38921" name="Rectangle 11">
            <a:extLst>
              <a:ext uri="{FF2B5EF4-FFF2-40B4-BE49-F238E27FC236}">
                <a16:creationId xmlns:a16="http://schemas.microsoft.com/office/drawing/2014/main" id="{0AF6F0DC-7A4F-0F49-ED7B-EB1CE41E7078}"/>
              </a:ext>
            </a:extLst>
          </p:cNvPr>
          <p:cNvSpPr>
            <a:spLocks noChangeArrowheads="1"/>
          </p:cNvSpPr>
          <p:nvPr/>
        </p:nvSpPr>
        <p:spPr bwMode="auto">
          <a:xfrm>
            <a:off x="4616450" y="2401888"/>
            <a:ext cx="342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…it can only be realized in an idealized sense, for it will take infinitely long time to achieve it...</a:t>
            </a:r>
            <a:r>
              <a:rPr lang="ja-JP" altLang="en-US"/>
              <a:t>”</a:t>
            </a:r>
            <a:endParaRPr lang="en-US" altLang="en-US"/>
          </a:p>
        </p:txBody>
      </p:sp>
      <p:sp>
        <p:nvSpPr>
          <p:cNvPr id="38922" name="TextBox 12">
            <a:extLst>
              <a:ext uri="{FF2B5EF4-FFF2-40B4-BE49-F238E27FC236}">
                <a16:creationId xmlns:a16="http://schemas.microsoft.com/office/drawing/2014/main" id="{5986028B-6D93-4E69-4D7B-B07CD2DE67B1}"/>
              </a:ext>
            </a:extLst>
          </p:cNvPr>
          <p:cNvSpPr txBox="1">
            <a:spLocks noChangeArrowheads="1"/>
          </p:cNvSpPr>
          <p:nvPr/>
        </p:nvSpPr>
        <p:spPr bwMode="auto">
          <a:xfrm>
            <a:off x="5715000" y="3295650"/>
            <a:ext cx="265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Lieb and Yngvason (1999)</a:t>
            </a:r>
          </a:p>
        </p:txBody>
      </p:sp>
      <p:grpSp>
        <p:nvGrpSpPr>
          <p:cNvPr id="38923" name="Group 48">
            <a:extLst>
              <a:ext uri="{FF2B5EF4-FFF2-40B4-BE49-F238E27FC236}">
                <a16:creationId xmlns:a16="http://schemas.microsoft.com/office/drawing/2014/main" id="{68B1EEE9-8009-F242-D2DB-A3178D2B4140}"/>
              </a:ext>
            </a:extLst>
          </p:cNvPr>
          <p:cNvGrpSpPr>
            <a:grpSpLocks/>
          </p:cNvGrpSpPr>
          <p:nvPr/>
        </p:nvGrpSpPr>
        <p:grpSpPr bwMode="auto">
          <a:xfrm>
            <a:off x="279400" y="1068388"/>
            <a:ext cx="8712200" cy="1541462"/>
            <a:chOff x="292100" y="1079452"/>
            <a:chExt cx="8890911" cy="1574142"/>
          </a:xfrm>
        </p:grpSpPr>
        <p:grpSp>
          <p:nvGrpSpPr>
            <p:cNvPr id="38932" name="Group 39">
              <a:extLst>
                <a:ext uri="{FF2B5EF4-FFF2-40B4-BE49-F238E27FC236}">
                  <a16:creationId xmlns:a16="http://schemas.microsoft.com/office/drawing/2014/main" id="{C8A1EED8-0983-4AD6-80FF-C2AA88707BAD}"/>
                </a:ext>
              </a:extLst>
            </p:cNvPr>
            <p:cNvGrpSpPr>
              <a:grpSpLocks/>
            </p:cNvGrpSpPr>
            <p:nvPr/>
          </p:nvGrpSpPr>
          <p:grpSpPr bwMode="auto">
            <a:xfrm>
              <a:off x="1182688" y="1079452"/>
              <a:ext cx="6983411" cy="1574142"/>
              <a:chOff x="1373188" y="869902"/>
              <a:chExt cx="6983411" cy="1574142"/>
            </a:xfrm>
          </p:grpSpPr>
          <p:sp>
            <p:nvSpPr>
              <p:cNvPr id="38941" name="TextBox 116">
                <a:extLst>
                  <a:ext uri="{FF2B5EF4-FFF2-40B4-BE49-F238E27FC236}">
                    <a16:creationId xmlns:a16="http://schemas.microsoft.com/office/drawing/2014/main" id="{844F7432-CE99-527A-C4E4-2E3D19D8F670}"/>
                  </a:ext>
                </a:extLst>
              </p:cNvPr>
              <p:cNvSpPr txBox="1">
                <a:spLocks noChangeArrowheads="1"/>
              </p:cNvSpPr>
              <p:nvPr/>
            </p:nvSpPr>
            <p:spPr bwMode="auto">
              <a:xfrm>
                <a:off x="3517900" y="1187348"/>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grpSp>
            <p:nvGrpSpPr>
              <p:cNvPr id="38942" name="Group 59">
                <a:extLst>
                  <a:ext uri="{FF2B5EF4-FFF2-40B4-BE49-F238E27FC236}">
                    <a16:creationId xmlns:a16="http://schemas.microsoft.com/office/drawing/2014/main" id="{C2FC6235-D318-0027-AD00-CC0170B4E65D}"/>
                  </a:ext>
                </a:extLst>
              </p:cNvPr>
              <p:cNvGrpSpPr>
                <a:grpSpLocks/>
              </p:cNvGrpSpPr>
              <p:nvPr/>
            </p:nvGrpSpPr>
            <p:grpSpPr bwMode="auto">
              <a:xfrm>
                <a:off x="1373188" y="869902"/>
                <a:ext cx="6983411" cy="641237"/>
                <a:chOff x="1049338" y="4400550"/>
                <a:chExt cx="6983411" cy="641347"/>
              </a:xfrm>
            </p:grpSpPr>
            <p:pic>
              <p:nvPicPr>
                <p:cNvPr id="38950" name="Picture 37" descr="line.png">
                  <a:extLst>
                    <a:ext uri="{FF2B5EF4-FFF2-40B4-BE49-F238E27FC236}">
                      <a16:creationId xmlns:a16="http://schemas.microsoft.com/office/drawing/2014/main" id="{07976184-9AB5-2DD3-A71B-D752B70EDC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4799416"/>
                  <a:ext cx="6691311"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1" name="Picture 41" descr="runner.png">
                  <a:extLst>
                    <a:ext uri="{FF2B5EF4-FFF2-40B4-BE49-F238E27FC236}">
                      <a16:creationId xmlns:a16="http://schemas.microsoft.com/office/drawing/2014/main" id="{5C5B91E8-7A7A-8315-0FCE-4A44C5DC81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4400550"/>
                  <a:ext cx="58527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43" name="TextBox 114">
                <a:extLst>
                  <a:ext uri="{FF2B5EF4-FFF2-40B4-BE49-F238E27FC236}">
                    <a16:creationId xmlns:a16="http://schemas.microsoft.com/office/drawing/2014/main" id="{3A71BA69-60D4-1738-A960-058B3B4CBB24}"/>
                  </a:ext>
                </a:extLst>
              </p:cNvPr>
              <p:cNvSpPr txBox="1">
                <a:spLocks noChangeArrowheads="1"/>
              </p:cNvSpPr>
              <p:nvPr/>
            </p:nvSpPr>
            <p:spPr bwMode="auto">
              <a:xfrm>
                <a:off x="1885950" y="1187348"/>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8944" name="TextBox 115">
                <a:extLst>
                  <a:ext uri="{FF2B5EF4-FFF2-40B4-BE49-F238E27FC236}">
                    <a16:creationId xmlns:a16="http://schemas.microsoft.com/office/drawing/2014/main" id="{9E8DC607-DCFD-AEA7-AF86-7C598800AB6E}"/>
                  </a:ext>
                </a:extLst>
              </p:cNvPr>
              <p:cNvSpPr txBox="1">
                <a:spLocks noChangeArrowheads="1"/>
              </p:cNvSpPr>
              <p:nvPr/>
            </p:nvSpPr>
            <p:spPr bwMode="auto">
              <a:xfrm>
                <a:off x="2673350" y="1200046"/>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8945" name="TextBox 117">
                <a:extLst>
                  <a:ext uri="{FF2B5EF4-FFF2-40B4-BE49-F238E27FC236}">
                    <a16:creationId xmlns:a16="http://schemas.microsoft.com/office/drawing/2014/main" id="{612C2D7F-D59D-BAAD-D677-3984998C205E}"/>
                  </a:ext>
                </a:extLst>
              </p:cNvPr>
              <p:cNvSpPr txBox="1">
                <a:spLocks noChangeArrowheads="1"/>
              </p:cNvSpPr>
              <p:nvPr/>
            </p:nvSpPr>
            <p:spPr bwMode="auto">
              <a:xfrm>
                <a:off x="4305300" y="1200046"/>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8946" name="TextBox 118">
                <a:extLst>
                  <a:ext uri="{FF2B5EF4-FFF2-40B4-BE49-F238E27FC236}">
                    <a16:creationId xmlns:a16="http://schemas.microsoft.com/office/drawing/2014/main" id="{6BD6E48F-E5A6-0D0A-69B8-07238E722E26}"/>
                  </a:ext>
                </a:extLst>
              </p:cNvPr>
              <p:cNvSpPr txBox="1">
                <a:spLocks noChangeArrowheads="1"/>
              </p:cNvSpPr>
              <p:nvPr/>
            </p:nvSpPr>
            <p:spPr bwMode="auto">
              <a:xfrm>
                <a:off x="5200650" y="1206395"/>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8947" name="TextBox 119">
                <a:extLst>
                  <a:ext uri="{FF2B5EF4-FFF2-40B4-BE49-F238E27FC236}">
                    <a16:creationId xmlns:a16="http://schemas.microsoft.com/office/drawing/2014/main" id="{1CB80C48-1E2B-89EA-195C-78DB04F3128A}"/>
                  </a:ext>
                </a:extLst>
              </p:cNvPr>
              <p:cNvSpPr txBox="1">
                <a:spLocks noChangeArrowheads="1"/>
              </p:cNvSpPr>
              <p:nvPr/>
            </p:nvSpPr>
            <p:spPr bwMode="auto">
              <a:xfrm>
                <a:off x="5988050" y="1219093"/>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8948" name="TextBox 120">
                <a:extLst>
                  <a:ext uri="{FF2B5EF4-FFF2-40B4-BE49-F238E27FC236}">
                    <a16:creationId xmlns:a16="http://schemas.microsoft.com/office/drawing/2014/main" id="{C33B3B16-5E56-59C7-83EA-AAB310CFFBE4}"/>
                  </a:ext>
                </a:extLst>
              </p:cNvPr>
              <p:cNvSpPr txBox="1">
                <a:spLocks noChangeArrowheads="1"/>
              </p:cNvSpPr>
              <p:nvPr/>
            </p:nvSpPr>
            <p:spPr bwMode="auto">
              <a:xfrm>
                <a:off x="6832600" y="1206395"/>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sp>
            <p:nvSpPr>
              <p:cNvPr id="38949" name="TextBox 121">
                <a:extLst>
                  <a:ext uri="{FF2B5EF4-FFF2-40B4-BE49-F238E27FC236}">
                    <a16:creationId xmlns:a16="http://schemas.microsoft.com/office/drawing/2014/main" id="{5718F584-A2F3-75CD-8C61-87A01E497FE1}"/>
                  </a:ext>
                </a:extLst>
              </p:cNvPr>
              <p:cNvSpPr txBox="1">
                <a:spLocks noChangeArrowheads="1"/>
              </p:cNvSpPr>
              <p:nvPr/>
            </p:nvSpPr>
            <p:spPr bwMode="auto">
              <a:xfrm>
                <a:off x="7620000" y="1219093"/>
                <a:ext cx="513782" cy="122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grpSp>
        <p:grpSp>
          <p:nvGrpSpPr>
            <p:cNvPr id="38933" name="Group 22">
              <a:extLst>
                <a:ext uri="{FF2B5EF4-FFF2-40B4-BE49-F238E27FC236}">
                  <a16:creationId xmlns:a16="http://schemas.microsoft.com/office/drawing/2014/main" id="{C1A2C7A8-E1C1-985C-4099-192934772C20}"/>
                </a:ext>
              </a:extLst>
            </p:cNvPr>
            <p:cNvGrpSpPr>
              <a:grpSpLocks/>
            </p:cNvGrpSpPr>
            <p:nvPr/>
          </p:nvGrpSpPr>
          <p:grpSpPr bwMode="auto">
            <a:xfrm>
              <a:off x="292100" y="1206500"/>
              <a:ext cx="863600" cy="863600"/>
              <a:chOff x="2241550" y="2393950"/>
              <a:chExt cx="863600" cy="863600"/>
            </a:xfrm>
          </p:grpSpPr>
          <p:sp>
            <p:nvSpPr>
              <p:cNvPr id="42" name="Octagon 41">
                <a:extLst>
                  <a:ext uri="{FF2B5EF4-FFF2-40B4-BE49-F238E27FC236}">
                    <a16:creationId xmlns:a16="http://schemas.microsoft.com/office/drawing/2014/main" id="{008BB264-9322-819F-7F64-373AB964FBB5}"/>
                  </a:ext>
                </a:extLst>
              </p:cNvPr>
              <p:cNvSpPr/>
              <p:nvPr/>
            </p:nvSpPr>
            <p:spPr>
              <a:xfrm>
                <a:off x="2280432" y="2432260"/>
                <a:ext cx="785732" cy="786260"/>
              </a:xfrm>
              <a:prstGeom prst="octagon">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 name="Octagon 42">
                <a:extLst>
                  <a:ext uri="{FF2B5EF4-FFF2-40B4-BE49-F238E27FC236}">
                    <a16:creationId xmlns:a16="http://schemas.microsoft.com/office/drawing/2014/main" id="{6341957B-ECBF-6012-5EF0-3BAD3A0A5E80}"/>
                  </a:ext>
                </a:extLst>
              </p:cNvPr>
              <p:cNvSpPr/>
              <p:nvPr/>
            </p:nvSpPr>
            <p:spPr>
              <a:xfrm>
                <a:off x="2241550" y="2393353"/>
                <a:ext cx="863495" cy="864076"/>
              </a:xfrm>
              <a:prstGeom prst="octagon">
                <a:avLst/>
              </a:prstGeom>
              <a:noFill/>
              <a:ln w="190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8940" name="TextBox 19">
                <a:extLst>
                  <a:ext uri="{FF2B5EF4-FFF2-40B4-BE49-F238E27FC236}">
                    <a16:creationId xmlns:a16="http://schemas.microsoft.com/office/drawing/2014/main" id="{68F4F8D0-9E76-5638-361F-9909C2921B63}"/>
                  </a:ext>
                </a:extLst>
              </p:cNvPr>
              <p:cNvSpPr txBox="1">
                <a:spLocks noChangeArrowheads="1"/>
              </p:cNvSpPr>
              <p:nvPr/>
            </p:nvSpPr>
            <p:spPr bwMode="auto">
              <a:xfrm>
                <a:off x="2318271" y="2546350"/>
                <a:ext cx="782887" cy="47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solidFill>
                      <a:schemeClr val="bg1"/>
                    </a:solidFill>
                    <a:latin typeface="Arial Black" panose="020B0604020202020204" pitchFamily="34" charset="0"/>
                  </a:rPr>
                  <a:t>GO</a:t>
                </a:r>
                <a:endParaRPr lang="en-US" altLang="en-US" sz="2400">
                  <a:solidFill>
                    <a:schemeClr val="bg1"/>
                  </a:solidFill>
                </a:endParaRPr>
              </a:p>
            </p:txBody>
          </p:sp>
        </p:grpSp>
        <p:grpSp>
          <p:nvGrpSpPr>
            <p:cNvPr id="38934" name="Group 21">
              <a:extLst>
                <a:ext uri="{FF2B5EF4-FFF2-40B4-BE49-F238E27FC236}">
                  <a16:creationId xmlns:a16="http://schemas.microsoft.com/office/drawing/2014/main" id="{79EA81B9-B5FA-60F9-E61B-7AC26CD2DABE}"/>
                </a:ext>
              </a:extLst>
            </p:cNvPr>
            <p:cNvGrpSpPr>
              <a:grpSpLocks/>
            </p:cNvGrpSpPr>
            <p:nvPr/>
          </p:nvGrpSpPr>
          <p:grpSpPr bwMode="auto">
            <a:xfrm>
              <a:off x="8267700" y="1192213"/>
              <a:ext cx="915311" cy="863600"/>
              <a:chOff x="927100" y="2387600"/>
              <a:chExt cx="914877" cy="863600"/>
            </a:xfrm>
          </p:grpSpPr>
          <p:sp>
            <p:nvSpPr>
              <p:cNvPr id="46" name="Octagon 45">
                <a:extLst>
                  <a:ext uri="{FF2B5EF4-FFF2-40B4-BE49-F238E27FC236}">
                    <a16:creationId xmlns:a16="http://schemas.microsoft.com/office/drawing/2014/main" id="{53598CBD-2F5C-616B-A046-93E382074F83}"/>
                  </a:ext>
                </a:extLst>
              </p:cNvPr>
              <p:cNvSpPr/>
              <p:nvPr/>
            </p:nvSpPr>
            <p:spPr>
              <a:xfrm>
                <a:off x="965939" y="2425606"/>
                <a:ext cx="786978" cy="787882"/>
              </a:xfrm>
              <a:prstGeom prst="octag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 name="Octagon 46">
                <a:extLst>
                  <a:ext uri="{FF2B5EF4-FFF2-40B4-BE49-F238E27FC236}">
                    <a16:creationId xmlns:a16="http://schemas.microsoft.com/office/drawing/2014/main" id="{038BC5E5-1486-7BA9-26F9-A1311E8B2079}"/>
                  </a:ext>
                </a:extLst>
              </p:cNvPr>
              <p:cNvSpPr/>
              <p:nvPr/>
            </p:nvSpPr>
            <p:spPr>
              <a:xfrm>
                <a:off x="927076" y="2388320"/>
                <a:ext cx="863084" cy="862455"/>
              </a:xfrm>
              <a:prstGeom prst="octagon">
                <a:avLst/>
              </a:prstGeom>
              <a:no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8937" name="TextBox 20">
                <a:extLst>
                  <a:ext uri="{FF2B5EF4-FFF2-40B4-BE49-F238E27FC236}">
                    <a16:creationId xmlns:a16="http://schemas.microsoft.com/office/drawing/2014/main" id="{FEB31666-DA6A-5619-CBCA-04932B405AC7}"/>
                  </a:ext>
                </a:extLst>
              </p:cNvPr>
              <p:cNvSpPr txBox="1">
                <a:spLocks noChangeArrowheads="1"/>
              </p:cNvSpPr>
              <p:nvPr/>
            </p:nvSpPr>
            <p:spPr bwMode="auto">
              <a:xfrm>
                <a:off x="978790" y="2578621"/>
                <a:ext cx="863187" cy="40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b="1">
                    <a:solidFill>
                      <a:schemeClr val="bg1"/>
                    </a:solidFill>
                    <a:latin typeface="Arial Narrow" panose="020B0604020202020204" pitchFamily="34" charset="0"/>
                  </a:rPr>
                  <a:t>STOP</a:t>
                </a:r>
              </a:p>
            </p:txBody>
          </p:sp>
        </p:grpSp>
      </p:grpSp>
      <p:grpSp>
        <p:nvGrpSpPr>
          <p:cNvPr id="7" name="Group 56">
            <a:extLst>
              <a:ext uri="{FF2B5EF4-FFF2-40B4-BE49-F238E27FC236}">
                <a16:creationId xmlns:a16="http://schemas.microsoft.com/office/drawing/2014/main" id="{1C90553A-7D40-F66A-F73E-10F2DCCD6845}"/>
              </a:ext>
            </a:extLst>
          </p:cNvPr>
          <p:cNvGrpSpPr>
            <a:grpSpLocks/>
          </p:cNvGrpSpPr>
          <p:nvPr/>
        </p:nvGrpSpPr>
        <p:grpSpPr bwMode="auto">
          <a:xfrm>
            <a:off x="374650" y="3930650"/>
            <a:ext cx="8509000" cy="2459038"/>
            <a:chOff x="374650" y="3930650"/>
            <a:chExt cx="8509000" cy="2459038"/>
          </a:xfrm>
        </p:grpSpPr>
        <p:sp>
          <p:nvSpPr>
            <p:cNvPr id="56" name="Freeform 55">
              <a:extLst>
                <a:ext uri="{FF2B5EF4-FFF2-40B4-BE49-F238E27FC236}">
                  <a16:creationId xmlns:a16="http://schemas.microsoft.com/office/drawing/2014/main" id="{F47966BA-E666-D821-2499-FC98C2465947}"/>
                </a:ext>
              </a:extLst>
            </p:cNvPr>
            <p:cNvSpPr/>
            <p:nvPr/>
          </p:nvSpPr>
          <p:spPr>
            <a:xfrm>
              <a:off x="374650" y="4127500"/>
              <a:ext cx="2343150" cy="1987550"/>
            </a:xfrm>
            <a:custGeom>
              <a:avLst/>
              <a:gdLst>
                <a:gd name="connsiteX0" fmla="*/ 450850 w 2343150"/>
                <a:gd name="connsiteY0" fmla="*/ 0 h 1987550"/>
                <a:gd name="connsiteX1" fmla="*/ 2343150 w 2343150"/>
                <a:gd name="connsiteY1" fmla="*/ 387350 h 1987550"/>
                <a:gd name="connsiteX2" fmla="*/ 2305050 w 2343150"/>
                <a:gd name="connsiteY2" fmla="*/ 1651000 h 1987550"/>
                <a:gd name="connsiteX3" fmla="*/ 0 w 2343150"/>
                <a:gd name="connsiteY3" fmla="*/ 1987550 h 1987550"/>
                <a:gd name="connsiteX4" fmla="*/ 450850 w 23431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987550">
                  <a:moveTo>
                    <a:pt x="450850" y="0"/>
                  </a:moveTo>
                  <a:lnTo>
                    <a:pt x="2343150" y="387350"/>
                  </a:lnTo>
                  <a:lnTo>
                    <a:pt x="2305050" y="1651000"/>
                  </a:lnTo>
                  <a:lnTo>
                    <a:pt x="0" y="1987550"/>
                  </a:lnTo>
                  <a:lnTo>
                    <a:pt x="4508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8926" name="TextBox 6">
              <a:extLst>
                <a:ext uri="{FF2B5EF4-FFF2-40B4-BE49-F238E27FC236}">
                  <a16:creationId xmlns:a16="http://schemas.microsoft.com/office/drawing/2014/main" id="{BADA038E-2BDD-5627-B245-EB570B3067FC}"/>
                </a:ext>
              </a:extLst>
            </p:cNvPr>
            <p:cNvSpPr txBox="1">
              <a:spLocks noChangeArrowheads="1"/>
            </p:cNvSpPr>
            <p:nvPr/>
          </p:nvSpPr>
          <p:spPr bwMode="auto">
            <a:xfrm>
              <a:off x="444501" y="4184650"/>
              <a:ext cx="20065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BUT mere infinite slowness is not enough.</a:t>
              </a:r>
            </a:p>
          </p:txBody>
        </p:sp>
        <p:sp>
          <p:nvSpPr>
            <p:cNvPr id="38927" name="TextBox 7">
              <a:extLst>
                <a:ext uri="{FF2B5EF4-FFF2-40B4-BE49-F238E27FC236}">
                  <a16:creationId xmlns:a16="http://schemas.microsoft.com/office/drawing/2014/main" id="{88DE2652-61BC-FC4D-2A71-886A7A7E5213}"/>
                </a:ext>
              </a:extLst>
            </p:cNvPr>
            <p:cNvSpPr txBox="1">
              <a:spLocks noChangeArrowheads="1"/>
            </p:cNvSpPr>
            <p:nvPr/>
          </p:nvSpPr>
          <p:spPr bwMode="auto">
            <a:xfrm>
              <a:off x="476250" y="5473700"/>
              <a:ext cx="196215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1600"/>
                <a:t>Sommerfeld (1956) and many others.</a:t>
              </a:r>
            </a:p>
          </p:txBody>
        </p:sp>
        <p:sp>
          <p:nvSpPr>
            <p:cNvPr id="38928" name="TextBox 8">
              <a:extLst>
                <a:ext uri="{FF2B5EF4-FFF2-40B4-BE49-F238E27FC236}">
                  <a16:creationId xmlns:a16="http://schemas.microsoft.com/office/drawing/2014/main" id="{9D047AC7-3604-14B0-0A9B-EC5025298DD6}"/>
                </a:ext>
              </a:extLst>
            </p:cNvPr>
            <p:cNvSpPr txBox="1">
              <a:spLocks noChangeArrowheads="1"/>
            </p:cNvSpPr>
            <p:nvPr/>
          </p:nvSpPr>
          <p:spPr bwMode="auto">
            <a:xfrm>
              <a:off x="7283450" y="5016500"/>
              <a:ext cx="160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Gas expands very slowly through a pinhole.</a:t>
              </a:r>
            </a:p>
          </p:txBody>
        </p:sp>
        <p:sp>
          <p:nvSpPr>
            <p:cNvPr id="38929" name="TextBox 9">
              <a:extLst>
                <a:ext uri="{FF2B5EF4-FFF2-40B4-BE49-F238E27FC236}">
                  <a16:creationId xmlns:a16="http://schemas.microsoft.com/office/drawing/2014/main" id="{7B5929B9-B4CD-379C-ED62-6285C6A252F4}"/>
                </a:ext>
              </a:extLst>
            </p:cNvPr>
            <p:cNvSpPr txBox="1">
              <a:spLocks noChangeArrowheads="1"/>
            </p:cNvSpPr>
            <p:nvPr/>
          </p:nvSpPr>
          <p:spPr bwMode="auto">
            <a:xfrm>
              <a:off x="3943350" y="5035550"/>
              <a:ext cx="12509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Capacitor discharges through a resistance.</a:t>
              </a:r>
            </a:p>
          </p:txBody>
        </p:sp>
        <p:pic>
          <p:nvPicPr>
            <p:cNvPr id="38930" name="Picture 50" descr="Leyden_jar_resistor.png">
              <a:extLst>
                <a:ext uri="{FF2B5EF4-FFF2-40B4-BE49-F238E27FC236}">
                  <a16:creationId xmlns:a16="http://schemas.microsoft.com/office/drawing/2014/main" id="{740F426D-5376-1C7E-7730-C1360D261A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1030" y="3930650"/>
              <a:ext cx="194227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53" descr="Balloon slow leak.png">
              <a:extLst>
                <a:ext uri="{FF2B5EF4-FFF2-40B4-BE49-F238E27FC236}">
                  <a16:creationId xmlns:a16="http://schemas.microsoft.com/office/drawing/2014/main" id="{8DB2CB9C-B135-723C-6653-3577FA3200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5350" y="4286249"/>
              <a:ext cx="1653137" cy="196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CBC14DFA-72ED-88EE-363F-5812993BC554}"/>
              </a:ext>
            </a:extLst>
          </p:cNvPr>
          <p:cNvSpPr/>
          <p:nvPr/>
        </p:nvSpPr>
        <p:spPr>
          <a:xfrm>
            <a:off x="1117600" y="2133600"/>
            <a:ext cx="3289300" cy="152400"/>
          </a:xfrm>
          <a:custGeom>
            <a:avLst/>
            <a:gdLst>
              <a:gd name="connsiteX0" fmla="*/ 82550 w 3289300"/>
              <a:gd name="connsiteY0" fmla="*/ 0 h 152400"/>
              <a:gd name="connsiteX1" fmla="*/ 3289300 w 3289300"/>
              <a:gd name="connsiteY1" fmla="*/ 44450 h 152400"/>
              <a:gd name="connsiteX2" fmla="*/ 3244850 w 3289300"/>
              <a:gd name="connsiteY2" fmla="*/ 152400 h 152400"/>
              <a:gd name="connsiteX3" fmla="*/ 0 w 3289300"/>
              <a:gd name="connsiteY3" fmla="*/ 133350 h 152400"/>
              <a:gd name="connsiteX4" fmla="*/ 82550 w 3289300"/>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9300" h="152400">
                <a:moveTo>
                  <a:pt x="82550" y="0"/>
                </a:moveTo>
                <a:lnTo>
                  <a:pt x="3289300" y="44450"/>
                </a:lnTo>
                <a:lnTo>
                  <a:pt x="3244850" y="152400"/>
                </a:lnTo>
                <a:lnTo>
                  <a:pt x="0" y="133350"/>
                </a:lnTo>
                <a:lnTo>
                  <a:pt x="825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Freeform 16">
            <a:extLst>
              <a:ext uri="{FF2B5EF4-FFF2-40B4-BE49-F238E27FC236}">
                <a16:creationId xmlns:a16="http://schemas.microsoft.com/office/drawing/2014/main" id="{1E2E34AE-D0D0-6B1D-92E1-9C20316FB4FD}"/>
              </a:ext>
            </a:extLst>
          </p:cNvPr>
          <p:cNvSpPr/>
          <p:nvPr/>
        </p:nvSpPr>
        <p:spPr>
          <a:xfrm>
            <a:off x="482600" y="476250"/>
            <a:ext cx="7493000" cy="590550"/>
          </a:xfrm>
          <a:custGeom>
            <a:avLst/>
            <a:gdLst>
              <a:gd name="connsiteX0" fmla="*/ 323850 w 7493000"/>
              <a:gd name="connsiteY0" fmla="*/ 0 h 590550"/>
              <a:gd name="connsiteX1" fmla="*/ 7486650 w 7493000"/>
              <a:gd name="connsiteY1" fmla="*/ 279400 h 590550"/>
              <a:gd name="connsiteX2" fmla="*/ 7493000 w 7493000"/>
              <a:gd name="connsiteY2" fmla="*/ 482600 h 590550"/>
              <a:gd name="connsiteX3" fmla="*/ 0 w 7493000"/>
              <a:gd name="connsiteY3" fmla="*/ 590550 h 590550"/>
              <a:gd name="connsiteX4" fmla="*/ 323850 w 7493000"/>
              <a:gd name="connsiteY4" fmla="*/ 0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000" h="590550">
                <a:moveTo>
                  <a:pt x="323850" y="0"/>
                </a:moveTo>
                <a:lnTo>
                  <a:pt x="7486650" y="279400"/>
                </a:lnTo>
                <a:lnTo>
                  <a:pt x="7493000" y="482600"/>
                </a:lnTo>
                <a:lnTo>
                  <a:pt x="0" y="590550"/>
                </a:lnTo>
                <a:lnTo>
                  <a:pt x="3238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9939" name="Title 1">
            <a:extLst>
              <a:ext uri="{FF2B5EF4-FFF2-40B4-BE49-F238E27FC236}">
                <a16:creationId xmlns:a16="http://schemas.microsoft.com/office/drawing/2014/main" id="{6A9A1C59-D7B0-2551-0C80-3309747F12C3}"/>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Quasi-static</a:t>
            </a:r>
            <a:r>
              <a:rPr lang="en-US" altLang="en-US" sz="2400">
                <a:latin typeface="Times" pitchFamily="1" charset="0"/>
                <a:ea typeface="ＭＳ Ｐゴシック" panose="020B0600070205080204" pitchFamily="34" charset="-128"/>
                <a:cs typeface="Times" pitchFamily="1" charset="0"/>
              </a:rPr>
              <a:t> (abridged version)</a:t>
            </a:r>
            <a:r>
              <a:rPr lang="en-US" altLang="en-US">
                <a:latin typeface="Times" pitchFamily="1" charset="0"/>
                <a:ea typeface="ＭＳ Ｐゴシック" panose="020B0600070205080204" pitchFamily="34" charset="-128"/>
                <a:cs typeface="Times" pitchFamily="1" charset="0"/>
              </a:rPr>
              <a:t> </a:t>
            </a:r>
          </a:p>
        </p:txBody>
      </p:sp>
      <p:sp>
        <p:nvSpPr>
          <p:cNvPr id="39940" name="Content Placeholder 2">
            <a:extLst>
              <a:ext uri="{FF2B5EF4-FFF2-40B4-BE49-F238E27FC236}">
                <a16:creationId xmlns:a16="http://schemas.microsoft.com/office/drawing/2014/main" id="{6BDA9CA1-E25B-6E89-F880-41B12E4B010E}"/>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39941" name="Slide Number Placeholder 3">
            <a:extLst>
              <a:ext uri="{FF2B5EF4-FFF2-40B4-BE49-F238E27FC236}">
                <a16:creationId xmlns:a16="http://schemas.microsoft.com/office/drawing/2014/main" id="{4464C746-8D92-41EF-49C8-2A418B1DB5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DC341866-5575-9147-A520-DDD1998FCB70}" type="slidenum">
              <a:rPr lang="en-US" altLang="en-US"/>
              <a:pPr>
                <a:spcBef>
                  <a:spcPct val="0"/>
                </a:spcBef>
                <a:buFontTx/>
                <a:buNone/>
              </a:pPr>
              <a:t>24</a:t>
            </a:fld>
            <a:endParaRPr lang="en-US" altLang="en-US"/>
          </a:p>
        </p:txBody>
      </p:sp>
      <p:sp>
        <p:nvSpPr>
          <p:cNvPr id="39942" name="TextBox 4">
            <a:extLst>
              <a:ext uri="{FF2B5EF4-FFF2-40B4-BE49-F238E27FC236}">
                <a16:creationId xmlns:a16="http://schemas.microsoft.com/office/drawing/2014/main" id="{FC05A5E7-DD1A-1C5C-A598-6EAA30CF962E}"/>
              </a:ext>
            </a:extLst>
          </p:cNvPr>
          <p:cNvSpPr txBox="1">
            <a:spLocks noChangeArrowheads="1"/>
          </p:cNvSpPr>
          <p:nvPr/>
        </p:nvSpPr>
        <p:spPr bwMode="auto">
          <a:xfrm>
            <a:off x="6108700" y="1130300"/>
            <a:ext cx="269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a sequence of equilibrium states …</a:t>
            </a:r>
            <a:r>
              <a:rPr lang="ja-JP" altLang="en-US"/>
              <a:t>”</a:t>
            </a:r>
            <a:endParaRPr lang="en-US" altLang="en-US"/>
          </a:p>
        </p:txBody>
      </p:sp>
      <p:sp>
        <p:nvSpPr>
          <p:cNvPr id="39943" name="TextBox 5">
            <a:extLst>
              <a:ext uri="{FF2B5EF4-FFF2-40B4-BE49-F238E27FC236}">
                <a16:creationId xmlns:a16="http://schemas.microsoft.com/office/drawing/2014/main" id="{EEF21A34-5246-9BE7-E05C-26B269FE7698}"/>
              </a:ext>
            </a:extLst>
          </p:cNvPr>
          <p:cNvSpPr txBox="1">
            <a:spLocks noChangeArrowheads="1"/>
          </p:cNvSpPr>
          <p:nvPr/>
        </p:nvSpPr>
        <p:spPr bwMode="auto">
          <a:xfrm>
            <a:off x="6794500" y="1790700"/>
            <a:ext cx="157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Redlich (1968)</a:t>
            </a:r>
          </a:p>
        </p:txBody>
      </p:sp>
      <p:sp>
        <p:nvSpPr>
          <p:cNvPr id="39944" name="TextBox 6">
            <a:extLst>
              <a:ext uri="{FF2B5EF4-FFF2-40B4-BE49-F238E27FC236}">
                <a16:creationId xmlns:a16="http://schemas.microsoft.com/office/drawing/2014/main" id="{5B970290-790A-46C0-1687-4772F26FD152}"/>
              </a:ext>
            </a:extLst>
          </p:cNvPr>
          <p:cNvSpPr txBox="1">
            <a:spLocks noChangeArrowheads="1"/>
          </p:cNvSpPr>
          <p:nvPr/>
        </p:nvSpPr>
        <p:spPr bwMode="auto">
          <a:xfrm>
            <a:off x="558800" y="1162050"/>
            <a:ext cx="45910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3. </a:t>
            </a:r>
            <a:r>
              <a:rPr lang="en-US" altLang="ja-JP" i="1"/>
              <a:t>Quasi-static changes of state</a:t>
            </a:r>
            <a:r>
              <a:rPr lang="en-US" altLang="ja-JP"/>
              <a:t>: These changes of state are very slow, infinitely slow in the limiting case, so that the intermediate states form a continuous sequence of equilibrium states.</a:t>
            </a:r>
            <a:r>
              <a:rPr lang="ja-JP" altLang="en-US"/>
              <a:t>”</a:t>
            </a:r>
            <a:endParaRPr lang="en-US" altLang="en-US"/>
          </a:p>
        </p:txBody>
      </p:sp>
      <p:sp>
        <p:nvSpPr>
          <p:cNvPr id="39945" name="TextBox 7">
            <a:extLst>
              <a:ext uri="{FF2B5EF4-FFF2-40B4-BE49-F238E27FC236}">
                <a16:creationId xmlns:a16="http://schemas.microsoft.com/office/drawing/2014/main" id="{9E4B58B6-CA53-DC95-8D7F-7DEE69593695}"/>
              </a:ext>
            </a:extLst>
          </p:cNvPr>
          <p:cNvSpPr txBox="1">
            <a:spLocks noChangeArrowheads="1"/>
          </p:cNvSpPr>
          <p:nvPr/>
        </p:nvSpPr>
        <p:spPr bwMode="auto">
          <a:xfrm>
            <a:off x="3314700" y="2387600"/>
            <a:ext cx="1331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Pauli (1973)</a:t>
            </a:r>
          </a:p>
        </p:txBody>
      </p:sp>
      <p:grpSp>
        <p:nvGrpSpPr>
          <p:cNvPr id="2" name="Group 22">
            <a:extLst>
              <a:ext uri="{FF2B5EF4-FFF2-40B4-BE49-F238E27FC236}">
                <a16:creationId xmlns:a16="http://schemas.microsoft.com/office/drawing/2014/main" id="{75685C7A-7738-55DF-009A-6A1188AAD96F}"/>
              </a:ext>
            </a:extLst>
          </p:cNvPr>
          <p:cNvGrpSpPr>
            <a:grpSpLocks/>
          </p:cNvGrpSpPr>
          <p:nvPr/>
        </p:nvGrpSpPr>
        <p:grpSpPr bwMode="auto">
          <a:xfrm>
            <a:off x="685800" y="2927350"/>
            <a:ext cx="7366000" cy="3752850"/>
            <a:chOff x="685800" y="2927350"/>
            <a:chExt cx="7366779" cy="3752196"/>
          </a:xfrm>
        </p:grpSpPr>
        <p:sp>
          <p:nvSpPr>
            <p:cNvPr id="22" name="Freeform 21">
              <a:extLst>
                <a:ext uri="{FF2B5EF4-FFF2-40B4-BE49-F238E27FC236}">
                  <a16:creationId xmlns:a16="http://schemas.microsoft.com/office/drawing/2014/main" id="{D09B2966-79D3-9A82-5CB7-8D6BE3A15B9F}"/>
                </a:ext>
              </a:extLst>
            </p:cNvPr>
            <p:cNvSpPr/>
            <p:nvPr/>
          </p:nvSpPr>
          <p:spPr>
            <a:xfrm>
              <a:off x="730255" y="3924126"/>
              <a:ext cx="2083020" cy="571400"/>
            </a:xfrm>
            <a:custGeom>
              <a:avLst/>
              <a:gdLst>
                <a:gd name="connsiteX0" fmla="*/ 0 w 2082800"/>
                <a:gd name="connsiteY0" fmla="*/ 0 h 571500"/>
                <a:gd name="connsiteX1" fmla="*/ 222250 w 2082800"/>
                <a:gd name="connsiteY1" fmla="*/ 571500 h 571500"/>
                <a:gd name="connsiteX2" fmla="*/ 2082800 w 2082800"/>
                <a:gd name="connsiteY2" fmla="*/ 69850 h 571500"/>
                <a:gd name="connsiteX3" fmla="*/ 0 w 2082800"/>
                <a:gd name="connsiteY3" fmla="*/ 0 h 571500"/>
              </a:gdLst>
              <a:ahLst/>
              <a:cxnLst>
                <a:cxn ang="0">
                  <a:pos x="connsiteX0" y="connsiteY0"/>
                </a:cxn>
                <a:cxn ang="0">
                  <a:pos x="connsiteX1" y="connsiteY1"/>
                </a:cxn>
                <a:cxn ang="0">
                  <a:pos x="connsiteX2" y="connsiteY2"/>
                </a:cxn>
                <a:cxn ang="0">
                  <a:pos x="connsiteX3" y="connsiteY3"/>
                </a:cxn>
              </a:cxnLst>
              <a:rect l="l" t="t" r="r" b="b"/>
              <a:pathLst>
                <a:path w="2082800" h="571500">
                  <a:moveTo>
                    <a:pt x="0" y="0"/>
                  </a:moveTo>
                  <a:lnTo>
                    <a:pt x="222250" y="571500"/>
                  </a:lnTo>
                  <a:lnTo>
                    <a:pt x="2082800" y="69850"/>
                  </a:lnTo>
                  <a:lnTo>
                    <a:pt x="0" y="0"/>
                  </a:lnTo>
                  <a:close/>
                </a:path>
              </a:pathLst>
            </a:custGeom>
            <a:solidFill>
              <a:srgbClr val="A6DCF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9948" name="Group 18">
              <a:extLst>
                <a:ext uri="{FF2B5EF4-FFF2-40B4-BE49-F238E27FC236}">
                  <a16:creationId xmlns:a16="http://schemas.microsoft.com/office/drawing/2014/main" id="{CEF42F44-AD8B-F50B-0D77-11ACCE8AF3C9}"/>
                </a:ext>
              </a:extLst>
            </p:cNvPr>
            <p:cNvGrpSpPr>
              <a:grpSpLocks/>
            </p:cNvGrpSpPr>
            <p:nvPr/>
          </p:nvGrpSpPr>
          <p:grpSpPr bwMode="auto">
            <a:xfrm>
              <a:off x="685800" y="2927350"/>
              <a:ext cx="7366779" cy="3752196"/>
              <a:chOff x="685800" y="2927350"/>
              <a:chExt cx="7366779" cy="3752196"/>
            </a:xfrm>
          </p:grpSpPr>
          <p:sp>
            <p:nvSpPr>
              <p:cNvPr id="39949" name="TextBox 9">
                <a:extLst>
                  <a:ext uri="{FF2B5EF4-FFF2-40B4-BE49-F238E27FC236}">
                    <a16:creationId xmlns:a16="http://schemas.microsoft.com/office/drawing/2014/main" id="{456FB831-6C62-5A60-B213-43F03EF32BFB}"/>
                  </a:ext>
                </a:extLst>
              </p:cNvPr>
              <p:cNvSpPr txBox="1">
                <a:spLocks noChangeArrowheads="1"/>
              </p:cNvSpPr>
              <p:nvPr/>
            </p:nvSpPr>
            <p:spPr bwMode="auto">
              <a:xfrm>
                <a:off x="704850" y="2927350"/>
                <a:ext cx="9592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i="1"/>
                  <a:t>BUT</a:t>
                </a:r>
              </a:p>
            </p:txBody>
          </p:sp>
          <p:grpSp>
            <p:nvGrpSpPr>
              <p:cNvPr id="39950" name="Group 17">
                <a:extLst>
                  <a:ext uri="{FF2B5EF4-FFF2-40B4-BE49-F238E27FC236}">
                    <a16:creationId xmlns:a16="http://schemas.microsoft.com/office/drawing/2014/main" id="{05576258-1252-B827-F16E-05E102B73AB3}"/>
                  </a:ext>
                </a:extLst>
              </p:cNvPr>
              <p:cNvGrpSpPr>
                <a:grpSpLocks/>
              </p:cNvGrpSpPr>
              <p:nvPr/>
            </p:nvGrpSpPr>
            <p:grpSpPr bwMode="auto">
              <a:xfrm>
                <a:off x="685800" y="3534459"/>
                <a:ext cx="7366779" cy="3145087"/>
                <a:chOff x="685800" y="3534459"/>
                <a:chExt cx="7366779" cy="3145087"/>
              </a:xfrm>
            </p:grpSpPr>
            <p:sp>
              <p:nvSpPr>
                <p:cNvPr id="39951" name="TextBox 10">
                  <a:extLst>
                    <a:ext uri="{FF2B5EF4-FFF2-40B4-BE49-F238E27FC236}">
                      <a16:creationId xmlns:a16="http://schemas.microsoft.com/office/drawing/2014/main" id="{332F9E6D-F7C4-06C6-3CA5-C2CCD2EEE3D5}"/>
                    </a:ext>
                  </a:extLst>
                </p:cNvPr>
                <p:cNvSpPr txBox="1">
                  <a:spLocks noChangeArrowheads="1"/>
                </p:cNvSpPr>
                <p:nvPr/>
              </p:nvSpPr>
              <p:spPr bwMode="auto">
                <a:xfrm>
                  <a:off x="685800" y="3534459"/>
                  <a:ext cx="370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Reversible isothermal expansion and</a:t>
                  </a:r>
                </a:p>
                <a:p>
                  <a:pPr eaLnBrk="1" hangingPunct="1">
                    <a:spcBef>
                      <a:spcPct val="0"/>
                    </a:spcBef>
                    <a:buFontTx/>
                    <a:buNone/>
                  </a:pPr>
                  <a:r>
                    <a:rPr lang="en-US" altLang="en-US"/>
                    <a:t>irreversible expansion of an ideal gas</a:t>
                  </a:r>
                </a:p>
              </p:txBody>
            </p:sp>
            <p:sp>
              <p:nvSpPr>
                <p:cNvPr id="39952" name="TextBox 11">
                  <a:extLst>
                    <a:ext uri="{FF2B5EF4-FFF2-40B4-BE49-F238E27FC236}">
                      <a16:creationId xmlns:a16="http://schemas.microsoft.com/office/drawing/2014/main" id="{217B6777-FB04-FFA7-F6C2-7121961908FB}"/>
                    </a:ext>
                  </a:extLst>
                </p:cNvPr>
                <p:cNvSpPr txBox="1">
                  <a:spLocks noChangeArrowheads="1"/>
                </p:cNvSpPr>
                <p:nvPr/>
              </p:nvSpPr>
              <p:spPr bwMode="auto">
                <a:xfrm>
                  <a:off x="4883151" y="3536950"/>
                  <a:ext cx="2216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same set of equilibrium states</a:t>
                  </a:r>
                </a:p>
              </p:txBody>
            </p:sp>
            <p:pic>
              <p:nvPicPr>
                <p:cNvPr id="39953" name="Picture 12" descr="Slow Irreversible expansion.png">
                  <a:extLst>
                    <a:ext uri="{FF2B5EF4-FFF2-40B4-BE49-F238E27FC236}">
                      <a16:creationId xmlns:a16="http://schemas.microsoft.com/office/drawing/2014/main" id="{42F62CD6-E838-E474-CC6C-849A6D42B4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436" y="4438300"/>
                  <a:ext cx="2941214" cy="224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54" name="Picture 13" descr="PV isothermal expansion.png">
                  <a:extLst>
                    <a:ext uri="{FF2B5EF4-FFF2-40B4-BE49-F238E27FC236}">
                      <a16:creationId xmlns:a16="http://schemas.microsoft.com/office/drawing/2014/main" id="{3A984312-ECB1-3186-2414-F94B500CCC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0" y="433705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5" name="TextBox 14">
                  <a:extLst>
                    <a:ext uri="{FF2B5EF4-FFF2-40B4-BE49-F238E27FC236}">
                      <a16:creationId xmlns:a16="http://schemas.microsoft.com/office/drawing/2014/main" id="{80162054-036B-57B3-F8AF-BC4E4E4F2435}"/>
                    </a:ext>
                  </a:extLst>
                </p:cNvPr>
                <p:cNvSpPr txBox="1">
                  <a:spLocks noChangeArrowheads="1"/>
                </p:cNvSpPr>
                <p:nvPr/>
              </p:nvSpPr>
              <p:spPr bwMode="auto">
                <a:xfrm>
                  <a:off x="6686550" y="3568700"/>
                  <a:ext cx="13660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P=nRT/V</a:t>
                  </a:r>
                </a:p>
              </p:txBody>
            </p:sp>
            <p:sp>
              <p:nvSpPr>
                <p:cNvPr id="16" name="Right Arrow 15">
                  <a:extLst>
                    <a:ext uri="{FF2B5EF4-FFF2-40B4-BE49-F238E27FC236}">
                      <a16:creationId xmlns:a16="http://schemas.microsoft.com/office/drawing/2014/main" id="{A2C24F44-0E78-41C9-555F-E17783796283}"/>
                    </a:ext>
                  </a:extLst>
                </p:cNvPr>
                <p:cNvSpPr/>
                <p:nvPr/>
              </p:nvSpPr>
              <p:spPr>
                <a:xfrm>
                  <a:off x="4369190" y="3720962"/>
                  <a:ext cx="387391" cy="298398"/>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F2426DBC-FB29-CFB4-20AE-B7DE7E141907}"/>
              </a:ext>
            </a:extLst>
          </p:cNvPr>
          <p:cNvSpPr/>
          <p:nvPr/>
        </p:nvSpPr>
        <p:spPr>
          <a:xfrm flipV="1">
            <a:off x="419100" y="1606550"/>
            <a:ext cx="5695950" cy="666750"/>
          </a:xfrm>
          <a:custGeom>
            <a:avLst/>
            <a:gdLst>
              <a:gd name="connsiteX0" fmla="*/ 273050 w 5695950"/>
              <a:gd name="connsiteY0" fmla="*/ 0 h 742950"/>
              <a:gd name="connsiteX1" fmla="*/ 495300 w 5695950"/>
              <a:gd name="connsiteY1" fmla="*/ 6350 h 742950"/>
              <a:gd name="connsiteX2" fmla="*/ 5695950 w 5695950"/>
              <a:gd name="connsiteY2" fmla="*/ 82550 h 742950"/>
              <a:gd name="connsiteX3" fmla="*/ 5645150 w 5695950"/>
              <a:gd name="connsiteY3" fmla="*/ 742950 h 742950"/>
              <a:gd name="connsiteX4" fmla="*/ 0 w 5695950"/>
              <a:gd name="connsiteY4" fmla="*/ 711200 h 742950"/>
              <a:gd name="connsiteX5" fmla="*/ 273050 w 5695950"/>
              <a:gd name="connsiteY5" fmla="*/ 0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5950" h="742950">
                <a:moveTo>
                  <a:pt x="273050" y="0"/>
                </a:moveTo>
                <a:lnTo>
                  <a:pt x="495300" y="6350"/>
                </a:lnTo>
                <a:lnTo>
                  <a:pt x="5695950" y="82550"/>
                </a:lnTo>
                <a:lnTo>
                  <a:pt x="5645150" y="742950"/>
                </a:lnTo>
                <a:lnTo>
                  <a:pt x="0" y="711200"/>
                </a:lnTo>
                <a:lnTo>
                  <a:pt x="2730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0962" name="Title 1">
            <a:extLst>
              <a:ext uri="{FF2B5EF4-FFF2-40B4-BE49-F238E27FC236}">
                <a16:creationId xmlns:a16="http://schemas.microsoft.com/office/drawing/2014/main" id="{A03C6F81-DFD8-FAF8-F2F6-21B78A35E6CC}"/>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Quasi-static </a:t>
            </a:r>
            <a:r>
              <a:rPr lang="en-US" altLang="en-US" sz="2400">
                <a:latin typeface="Times" pitchFamily="1" charset="0"/>
                <a:ea typeface="ＭＳ Ｐゴシック" panose="020B0600070205080204" pitchFamily="34" charset="-128"/>
                <a:cs typeface="Times" pitchFamily="1" charset="0"/>
              </a:rPr>
              <a:t>(original version)</a:t>
            </a:r>
          </a:p>
        </p:txBody>
      </p:sp>
      <p:sp>
        <p:nvSpPr>
          <p:cNvPr id="40963" name="Slide Number Placeholder 3">
            <a:extLst>
              <a:ext uri="{FF2B5EF4-FFF2-40B4-BE49-F238E27FC236}">
                <a16:creationId xmlns:a16="http://schemas.microsoft.com/office/drawing/2014/main" id="{0EA9EAB8-0FD7-1DBA-F971-5143618DD15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8C239811-2F07-1744-8E01-B8DEE6D7A0A0}" type="slidenum">
              <a:rPr lang="en-US" altLang="en-US"/>
              <a:pPr>
                <a:spcBef>
                  <a:spcPct val="0"/>
                </a:spcBef>
                <a:buFontTx/>
                <a:buNone/>
              </a:pPr>
              <a:t>25</a:t>
            </a:fld>
            <a:endParaRPr lang="en-US" altLang="en-US"/>
          </a:p>
        </p:txBody>
      </p:sp>
      <p:sp>
        <p:nvSpPr>
          <p:cNvPr id="40964" name="TextBox 4">
            <a:extLst>
              <a:ext uri="{FF2B5EF4-FFF2-40B4-BE49-F238E27FC236}">
                <a16:creationId xmlns:a16="http://schemas.microsoft.com/office/drawing/2014/main" id="{3778AE9A-8F34-1559-6159-28C16346A243}"/>
              </a:ext>
            </a:extLst>
          </p:cNvPr>
          <p:cNvSpPr txBox="1">
            <a:spLocks noChangeArrowheads="1"/>
          </p:cNvSpPr>
          <p:nvPr/>
        </p:nvSpPr>
        <p:spPr bwMode="auto">
          <a:xfrm>
            <a:off x="5295900" y="508000"/>
            <a:ext cx="2216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400"/>
              <a:t>Carathéodory (1909)</a:t>
            </a:r>
          </a:p>
        </p:txBody>
      </p:sp>
      <p:sp>
        <p:nvSpPr>
          <p:cNvPr id="40965" name="TextBox 5">
            <a:extLst>
              <a:ext uri="{FF2B5EF4-FFF2-40B4-BE49-F238E27FC236}">
                <a16:creationId xmlns:a16="http://schemas.microsoft.com/office/drawing/2014/main" id="{8A6B49DD-BCAC-F02E-D9AB-F58C2624D3C4}"/>
              </a:ext>
            </a:extLst>
          </p:cNvPr>
          <p:cNvSpPr txBox="1">
            <a:spLocks noChangeArrowheads="1"/>
          </p:cNvSpPr>
          <p:nvPr/>
        </p:nvSpPr>
        <p:spPr bwMode="auto">
          <a:xfrm>
            <a:off x="688975" y="1443038"/>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A quasi-static, adiabatic change of state can thus be interpreted as a sequence of equilibrium points, and each quasi-static, adiabatic change of state corresponds to a specific curve in the space of [deformation coordinates] x</a:t>
            </a:r>
            <a:r>
              <a:rPr lang="en-US" altLang="ja-JP" baseline="-25000"/>
              <a:t>i</a:t>
            </a:r>
            <a:r>
              <a:rPr lang="en-US" altLang="ja-JP"/>
              <a:t>.</a:t>
            </a:r>
            <a:r>
              <a:rPr lang="ja-JP" altLang="en-US"/>
              <a:t>”</a:t>
            </a:r>
            <a:endParaRPr lang="en-US" altLang="en-US"/>
          </a:p>
        </p:txBody>
      </p:sp>
      <p:grpSp>
        <p:nvGrpSpPr>
          <p:cNvPr id="2" name="Group 29">
            <a:extLst>
              <a:ext uri="{FF2B5EF4-FFF2-40B4-BE49-F238E27FC236}">
                <a16:creationId xmlns:a16="http://schemas.microsoft.com/office/drawing/2014/main" id="{DBAFB003-09C7-5935-EF9A-22C5BFEC26C9}"/>
              </a:ext>
            </a:extLst>
          </p:cNvPr>
          <p:cNvGrpSpPr>
            <a:grpSpLocks/>
          </p:cNvGrpSpPr>
          <p:nvPr/>
        </p:nvGrpSpPr>
        <p:grpSpPr bwMode="auto">
          <a:xfrm>
            <a:off x="469900" y="4248150"/>
            <a:ext cx="7150100" cy="2433638"/>
            <a:chOff x="469900" y="4248150"/>
            <a:chExt cx="7150099" cy="2433082"/>
          </a:xfrm>
        </p:grpSpPr>
        <p:sp>
          <p:nvSpPr>
            <p:cNvPr id="27" name="Freeform 26">
              <a:extLst>
                <a:ext uri="{FF2B5EF4-FFF2-40B4-BE49-F238E27FC236}">
                  <a16:creationId xmlns:a16="http://schemas.microsoft.com/office/drawing/2014/main" id="{29333A95-D380-4614-589E-4C0C0F26A958}"/>
                </a:ext>
              </a:extLst>
            </p:cNvPr>
            <p:cNvSpPr/>
            <p:nvPr/>
          </p:nvSpPr>
          <p:spPr>
            <a:xfrm>
              <a:off x="508000" y="4908399"/>
              <a:ext cx="3505200" cy="457096"/>
            </a:xfrm>
            <a:custGeom>
              <a:avLst/>
              <a:gdLst>
                <a:gd name="connsiteX0" fmla="*/ 482600 w 3505200"/>
                <a:gd name="connsiteY0" fmla="*/ 0 h 457200"/>
                <a:gd name="connsiteX1" fmla="*/ 1041400 w 3505200"/>
                <a:gd name="connsiteY1" fmla="*/ 0 h 457200"/>
                <a:gd name="connsiteX2" fmla="*/ 3505200 w 3505200"/>
                <a:gd name="connsiteY2" fmla="*/ 69850 h 457200"/>
                <a:gd name="connsiteX3" fmla="*/ 2438400 w 3505200"/>
                <a:gd name="connsiteY3" fmla="*/ 425450 h 457200"/>
                <a:gd name="connsiteX4" fmla="*/ 0 w 3505200"/>
                <a:gd name="connsiteY4" fmla="*/ 457200 h 457200"/>
                <a:gd name="connsiteX5" fmla="*/ 482600 w 3505200"/>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00" h="457200">
                  <a:moveTo>
                    <a:pt x="482600" y="0"/>
                  </a:moveTo>
                  <a:lnTo>
                    <a:pt x="1041400" y="0"/>
                  </a:lnTo>
                  <a:lnTo>
                    <a:pt x="3505200" y="69850"/>
                  </a:lnTo>
                  <a:lnTo>
                    <a:pt x="2438400" y="425450"/>
                  </a:lnTo>
                  <a:lnTo>
                    <a:pt x="0" y="457200"/>
                  </a:lnTo>
                  <a:lnTo>
                    <a:pt x="4826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0982" name="TextBox 11">
              <a:extLst>
                <a:ext uri="{FF2B5EF4-FFF2-40B4-BE49-F238E27FC236}">
                  <a16:creationId xmlns:a16="http://schemas.microsoft.com/office/drawing/2014/main" id="{16D1CF0B-A0F4-7BC8-9DFD-C408140AECB2}"/>
                </a:ext>
              </a:extLst>
            </p:cNvPr>
            <p:cNvSpPr txBox="1">
              <a:spLocks noChangeArrowheads="1"/>
            </p:cNvSpPr>
            <p:nvPr/>
          </p:nvSpPr>
          <p:spPr bwMode="auto">
            <a:xfrm>
              <a:off x="1012825" y="4248150"/>
              <a:ext cx="6826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i="1"/>
                <a:t>BUT</a:t>
              </a:r>
            </a:p>
          </p:txBody>
        </p:sp>
        <p:sp>
          <p:nvSpPr>
            <p:cNvPr id="40983" name="TextBox 12">
              <a:extLst>
                <a:ext uri="{FF2B5EF4-FFF2-40B4-BE49-F238E27FC236}">
                  <a16:creationId xmlns:a16="http://schemas.microsoft.com/office/drawing/2014/main" id="{D54BF835-FDE6-7A4A-2C4D-280BBD76358E}"/>
                </a:ext>
              </a:extLst>
            </p:cNvPr>
            <p:cNvSpPr txBox="1">
              <a:spLocks noChangeArrowheads="1"/>
            </p:cNvSpPr>
            <p:nvPr/>
          </p:nvSpPr>
          <p:spPr bwMode="auto">
            <a:xfrm>
              <a:off x="469900" y="4768851"/>
              <a:ext cx="3860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quite distinct from a real physical process, for a real process always involves nonequilibrium intermediate states having no representation in the thermodynamic configuration space.</a:t>
              </a:r>
              <a:r>
                <a:rPr lang="ja-JP" altLang="en-US"/>
                <a:t>”</a:t>
              </a:r>
              <a:endParaRPr lang="en-US" altLang="en-US"/>
            </a:p>
          </p:txBody>
        </p:sp>
        <p:sp>
          <p:nvSpPr>
            <p:cNvPr id="40984" name="TextBox 13">
              <a:extLst>
                <a:ext uri="{FF2B5EF4-FFF2-40B4-BE49-F238E27FC236}">
                  <a16:creationId xmlns:a16="http://schemas.microsoft.com/office/drawing/2014/main" id="{2A6A473C-49C0-5AF7-A6DE-67BF1BB03DF2}"/>
                </a:ext>
              </a:extLst>
            </p:cNvPr>
            <p:cNvSpPr txBox="1">
              <a:spLocks noChangeArrowheads="1"/>
            </p:cNvSpPr>
            <p:nvPr/>
          </p:nvSpPr>
          <p:spPr bwMode="auto">
            <a:xfrm>
              <a:off x="2635250" y="6311900"/>
              <a:ext cx="1460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Callen (1985)</a:t>
              </a:r>
            </a:p>
          </p:txBody>
        </p:sp>
        <p:sp>
          <p:nvSpPr>
            <p:cNvPr id="40985" name="TextBox 14">
              <a:extLst>
                <a:ext uri="{FF2B5EF4-FFF2-40B4-BE49-F238E27FC236}">
                  <a16:creationId xmlns:a16="http://schemas.microsoft.com/office/drawing/2014/main" id="{0C503AFA-F571-C85F-4156-A4B7EC9A375A}"/>
                </a:ext>
              </a:extLst>
            </p:cNvPr>
            <p:cNvSpPr txBox="1">
              <a:spLocks noChangeArrowheads="1"/>
            </p:cNvSpPr>
            <p:nvPr/>
          </p:nvSpPr>
          <p:spPr bwMode="auto">
            <a:xfrm>
              <a:off x="4603750" y="5613698"/>
              <a:ext cx="3016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A(t) = </a:t>
              </a:r>
              <a:r>
                <a:rPr lang="ja-JP" altLang="en-US"/>
                <a:t>“</a:t>
              </a:r>
              <a:r>
                <a:rPr lang="en-US" altLang="ja-JP"/>
                <a:t>Work</a:t>
              </a:r>
              <a:r>
                <a:rPr lang="ja-JP" altLang="en-US"/>
                <a:t>”</a:t>
              </a:r>
              <a:r>
                <a:rPr lang="en-US" altLang="ja-JP"/>
                <a:t> not Work</a:t>
              </a:r>
            </a:p>
            <a:p>
              <a:pPr eaLnBrk="1" hangingPunct="1">
                <a:spcBef>
                  <a:spcPct val="0"/>
                </a:spcBef>
                <a:buFontTx/>
                <a:buNone/>
              </a:pPr>
              <a:r>
                <a:rPr lang="en-US" altLang="en-US"/>
                <a:t>since no force moves through a distance.</a:t>
              </a:r>
            </a:p>
          </p:txBody>
        </p:sp>
      </p:grpSp>
      <p:pic>
        <p:nvPicPr>
          <p:cNvPr id="40967" name="Picture 15" descr="Caratheodory_small.png">
            <a:extLst>
              <a:ext uri="{FF2B5EF4-FFF2-40B4-BE49-F238E27FC236}">
                <a16:creationId xmlns:a16="http://schemas.microsoft.com/office/drawing/2014/main" id="{89BBF97B-F387-45CC-9911-6F31DEF632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85075" y="165100"/>
            <a:ext cx="11445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19">
            <a:extLst>
              <a:ext uri="{FF2B5EF4-FFF2-40B4-BE49-F238E27FC236}">
                <a16:creationId xmlns:a16="http://schemas.microsoft.com/office/drawing/2014/main" id="{F51E4C9C-3F93-AC61-1850-E1A27A68B926}"/>
              </a:ext>
            </a:extLst>
          </p:cNvPr>
          <p:cNvSpPr txBox="1">
            <a:spLocks noChangeArrowheads="1"/>
          </p:cNvSpPr>
          <p:nvPr/>
        </p:nvSpPr>
        <p:spPr bwMode="auto">
          <a:xfrm>
            <a:off x="301625" y="1335088"/>
            <a:ext cx="4921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1</a:t>
            </a:r>
          </a:p>
        </p:txBody>
      </p:sp>
      <p:grpSp>
        <p:nvGrpSpPr>
          <p:cNvPr id="3" name="Group 30">
            <a:extLst>
              <a:ext uri="{FF2B5EF4-FFF2-40B4-BE49-F238E27FC236}">
                <a16:creationId xmlns:a16="http://schemas.microsoft.com/office/drawing/2014/main" id="{D2A33C79-03B4-1894-B2E4-4D148088950A}"/>
              </a:ext>
            </a:extLst>
          </p:cNvPr>
          <p:cNvGrpSpPr>
            <a:grpSpLocks/>
          </p:cNvGrpSpPr>
          <p:nvPr/>
        </p:nvGrpSpPr>
        <p:grpSpPr bwMode="auto">
          <a:xfrm>
            <a:off x="301625" y="2573338"/>
            <a:ext cx="3706813" cy="1427162"/>
            <a:chOff x="301625" y="2573477"/>
            <a:chExt cx="3706684" cy="1427023"/>
          </a:xfrm>
        </p:grpSpPr>
        <p:grpSp>
          <p:nvGrpSpPr>
            <p:cNvPr id="40974" name="Group 27">
              <a:extLst>
                <a:ext uri="{FF2B5EF4-FFF2-40B4-BE49-F238E27FC236}">
                  <a16:creationId xmlns:a16="http://schemas.microsoft.com/office/drawing/2014/main" id="{33E66D3F-3E5D-C4F3-7382-8C1D856EA26B}"/>
                </a:ext>
              </a:extLst>
            </p:cNvPr>
            <p:cNvGrpSpPr>
              <a:grpSpLocks/>
            </p:cNvGrpSpPr>
            <p:nvPr/>
          </p:nvGrpSpPr>
          <p:grpSpPr bwMode="auto">
            <a:xfrm>
              <a:off x="463550" y="2749550"/>
              <a:ext cx="3544759" cy="1250950"/>
              <a:chOff x="463550" y="2749550"/>
              <a:chExt cx="3544759" cy="1250950"/>
            </a:xfrm>
          </p:grpSpPr>
          <p:sp>
            <p:nvSpPr>
              <p:cNvPr id="26" name="Freeform 25">
                <a:extLst>
                  <a:ext uri="{FF2B5EF4-FFF2-40B4-BE49-F238E27FC236}">
                    <a16:creationId xmlns:a16="http://schemas.microsoft.com/office/drawing/2014/main" id="{32C1B343-EE57-9465-8437-D69E64D9A02E}"/>
                  </a:ext>
                </a:extLst>
              </p:cNvPr>
              <p:cNvSpPr/>
              <p:nvPr/>
            </p:nvSpPr>
            <p:spPr>
              <a:xfrm>
                <a:off x="463544" y="2965551"/>
                <a:ext cx="3276486" cy="1034949"/>
              </a:xfrm>
              <a:custGeom>
                <a:avLst/>
                <a:gdLst>
                  <a:gd name="connsiteX0" fmla="*/ 0 w 3276600"/>
                  <a:gd name="connsiteY0" fmla="*/ 0 h 1035050"/>
                  <a:gd name="connsiteX1" fmla="*/ 3181350 w 3276600"/>
                  <a:gd name="connsiteY1" fmla="*/ 12700 h 1035050"/>
                  <a:gd name="connsiteX2" fmla="*/ 3276600 w 3276600"/>
                  <a:gd name="connsiteY2" fmla="*/ 1035050 h 1035050"/>
                  <a:gd name="connsiteX3" fmla="*/ 254000 w 3276600"/>
                  <a:gd name="connsiteY3" fmla="*/ 762000 h 1035050"/>
                  <a:gd name="connsiteX4" fmla="*/ 0 w 3276600"/>
                  <a:gd name="connsiteY4" fmla="*/ 0 h 103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6600" h="1035050">
                    <a:moveTo>
                      <a:pt x="0" y="0"/>
                    </a:moveTo>
                    <a:lnTo>
                      <a:pt x="3181350" y="12700"/>
                    </a:lnTo>
                    <a:lnTo>
                      <a:pt x="3276600" y="1035050"/>
                    </a:lnTo>
                    <a:lnTo>
                      <a:pt x="254000" y="762000"/>
                    </a:lnTo>
                    <a:lnTo>
                      <a:pt x="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0977" name="TextBox 6">
                <a:extLst>
                  <a:ext uri="{FF2B5EF4-FFF2-40B4-BE49-F238E27FC236}">
                    <a16:creationId xmlns:a16="http://schemas.microsoft.com/office/drawing/2014/main" id="{8CEC493E-14BE-9C11-06C0-5A9A07B174E6}"/>
                  </a:ext>
                </a:extLst>
              </p:cNvPr>
              <p:cNvSpPr txBox="1">
                <a:spLocks noChangeArrowheads="1"/>
              </p:cNvSpPr>
              <p:nvPr/>
            </p:nvSpPr>
            <p:spPr bwMode="auto">
              <a:xfrm>
                <a:off x="771525" y="2749550"/>
                <a:ext cx="29601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Pfaffian associated with curve</a:t>
                </a:r>
              </a:p>
            </p:txBody>
          </p:sp>
          <p:sp>
            <p:nvSpPr>
              <p:cNvPr id="40978" name="TextBox 7">
                <a:extLst>
                  <a:ext uri="{FF2B5EF4-FFF2-40B4-BE49-F238E27FC236}">
                    <a16:creationId xmlns:a16="http://schemas.microsoft.com/office/drawing/2014/main" id="{7325BFEA-B03B-361E-DFB4-AA1077A57B23}"/>
                  </a:ext>
                </a:extLst>
              </p:cNvPr>
              <p:cNvSpPr txBox="1">
                <a:spLocks noChangeArrowheads="1"/>
              </p:cNvSpPr>
              <p:nvPr/>
            </p:nvSpPr>
            <p:spPr bwMode="auto">
              <a:xfrm>
                <a:off x="879475" y="3113643"/>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Work</a:t>
                </a:r>
                <a:r>
                  <a:rPr lang="ja-JP" altLang="en-US"/>
                  <a:t>”</a:t>
                </a:r>
                <a:endParaRPr lang="en-US" altLang="en-US"/>
              </a:p>
            </p:txBody>
          </p:sp>
          <p:graphicFrame>
            <p:nvGraphicFramePr>
              <p:cNvPr id="40979" name="Content Placeholder 9">
                <a:extLst>
                  <a:ext uri="{FF2B5EF4-FFF2-40B4-BE49-F238E27FC236}">
                    <a16:creationId xmlns:a16="http://schemas.microsoft.com/office/drawing/2014/main" id="{93B5523C-301E-6E97-EBDD-4A4737C3512B}"/>
                  </a:ext>
                </a:extLst>
              </p:cNvPr>
              <p:cNvGraphicFramePr>
                <a:graphicFrameLocks noChangeAspect="1"/>
              </p:cNvGraphicFramePr>
              <p:nvPr/>
            </p:nvGraphicFramePr>
            <p:xfrm>
              <a:off x="1755775" y="3029460"/>
              <a:ext cx="1479550" cy="580516"/>
            </p:xfrm>
            <a:graphic>
              <a:graphicData uri="http://schemas.openxmlformats.org/presentationml/2006/ole">
                <mc:AlternateContent xmlns:mc="http://schemas.openxmlformats.org/markup-compatibility/2006">
                  <mc:Choice xmlns:v="urn:schemas-microsoft-com:vml" Requires="v">
                    <p:oleObj name="Equation" r:id="rId3" imgW="812800" imgH="317500" progId="Equation.3">
                      <p:embed/>
                    </p:oleObj>
                  </mc:Choice>
                  <mc:Fallback>
                    <p:oleObj name="Equation" r:id="rId3" imgW="812800" imgH="317500" progId="Equation.3">
                      <p:embed/>
                      <p:pic>
                        <p:nvPicPr>
                          <p:cNvPr id="0" name="Content Placeholder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775" y="3029460"/>
                            <a:ext cx="1479550" cy="580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0980" name="TextBox 10">
                <a:extLst>
                  <a:ext uri="{FF2B5EF4-FFF2-40B4-BE49-F238E27FC236}">
                    <a16:creationId xmlns:a16="http://schemas.microsoft.com/office/drawing/2014/main" id="{67E1A5AC-EDB2-90DF-3118-D3DDFC6253E7}"/>
                  </a:ext>
                </a:extLst>
              </p:cNvPr>
              <p:cNvSpPr txBox="1">
                <a:spLocks noChangeArrowheads="1"/>
              </p:cNvSpPr>
              <p:nvPr/>
            </p:nvSpPr>
            <p:spPr bwMode="auto">
              <a:xfrm>
                <a:off x="771525" y="3536950"/>
                <a:ext cx="3236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DA = p</a:t>
                </a:r>
                <a:r>
                  <a:rPr lang="en-US" altLang="en-US" baseline="-25000"/>
                  <a:t>1</a:t>
                </a:r>
                <a:r>
                  <a:rPr lang="en-US" altLang="en-US"/>
                  <a:t>dx</a:t>
                </a:r>
                <a:r>
                  <a:rPr lang="en-US" altLang="en-US" baseline="-25000"/>
                  <a:t>1</a:t>
                </a:r>
                <a:r>
                  <a:rPr lang="en-US" altLang="en-US"/>
                  <a:t> + p</a:t>
                </a:r>
                <a:r>
                  <a:rPr lang="en-US" altLang="en-US" baseline="-25000"/>
                  <a:t>2</a:t>
                </a:r>
                <a:r>
                  <a:rPr lang="en-US" altLang="en-US"/>
                  <a:t>dx</a:t>
                </a:r>
                <a:r>
                  <a:rPr lang="en-US" altLang="en-US" baseline="-25000"/>
                  <a:t>2</a:t>
                </a:r>
                <a:r>
                  <a:rPr lang="en-US" altLang="en-US"/>
                  <a:t> + … + p</a:t>
                </a:r>
                <a:r>
                  <a:rPr lang="en-US" altLang="en-US" baseline="-25000"/>
                  <a:t>n</a:t>
                </a:r>
                <a:r>
                  <a:rPr lang="en-US" altLang="en-US"/>
                  <a:t>dx</a:t>
                </a:r>
                <a:r>
                  <a:rPr lang="en-US" altLang="en-US" baseline="-25000"/>
                  <a:t>n</a:t>
                </a:r>
                <a:r>
                  <a:rPr lang="en-US" altLang="en-US"/>
                  <a:t>  </a:t>
                </a:r>
              </a:p>
            </p:txBody>
          </p:sp>
        </p:grpSp>
        <p:sp>
          <p:nvSpPr>
            <p:cNvPr id="40975" name="TextBox 20">
              <a:extLst>
                <a:ext uri="{FF2B5EF4-FFF2-40B4-BE49-F238E27FC236}">
                  <a16:creationId xmlns:a16="http://schemas.microsoft.com/office/drawing/2014/main" id="{05F5DFCA-BD4F-8D7C-453A-F91C5A761C18}"/>
                </a:ext>
              </a:extLst>
            </p:cNvPr>
            <p:cNvSpPr txBox="1">
              <a:spLocks noChangeArrowheads="1"/>
            </p:cNvSpPr>
            <p:nvPr/>
          </p:nvSpPr>
          <p:spPr bwMode="auto">
            <a:xfrm>
              <a:off x="301625" y="2573477"/>
              <a:ext cx="4924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2</a:t>
              </a:r>
            </a:p>
          </p:txBody>
        </p:sp>
      </p:grpSp>
      <p:grpSp>
        <p:nvGrpSpPr>
          <p:cNvPr id="5" name="Group 28">
            <a:extLst>
              <a:ext uri="{FF2B5EF4-FFF2-40B4-BE49-F238E27FC236}">
                <a16:creationId xmlns:a16="http://schemas.microsoft.com/office/drawing/2014/main" id="{4DDB5D1C-F1F5-B0C3-6DBF-5795E23E6097}"/>
              </a:ext>
            </a:extLst>
          </p:cNvPr>
          <p:cNvGrpSpPr>
            <a:grpSpLocks/>
          </p:cNvGrpSpPr>
          <p:nvPr/>
        </p:nvGrpSpPr>
        <p:grpSpPr bwMode="auto">
          <a:xfrm>
            <a:off x="4657725" y="2489200"/>
            <a:ext cx="3943350" cy="2901950"/>
            <a:chOff x="4657724" y="2489200"/>
            <a:chExt cx="3943351" cy="2901950"/>
          </a:xfrm>
        </p:grpSpPr>
        <p:pic>
          <p:nvPicPr>
            <p:cNvPr id="40971" name="Picture 16" descr="PV isothermal expansion.png">
              <a:extLst>
                <a:ext uri="{FF2B5EF4-FFF2-40B4-BE49-F238E27FC236}">
                  <a16:creationId xmlns:a16="http://schemas.microsoft.com/office/drawing/2014/main" id="{129DF934-DB57-B429-3DAD-34CC00B973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25" y="316230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Box 18">
              <a:extLst>
                <a:ext uri="{FF2B5EF4-FFF2-40B4-BE49-F238E27FC236}">
                  <a16:creationId xmlns:a16="http://schemas.microsoft.com/office/drawing/2014/main" id="{01B04515-FF46-8261-3C1F-0558072521E7}"/>
                </a:ext>
              </a:extLst>
            </p:cNvPr>
            <p:cNvSpPr txBox="1">
              <a:spLocks noChangeArrowheads="1"/>
            </p:cNvSpPr>
            <p:nvPr/>
          </p:nvSpPr>
          <p:spPr bwMode="auto">
            <a:xfrm>
              <a:off x="7064375" y="3200400"/>
              <a:ext cx="1536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Irreversible expansion excluded since no work is done.</a:t>
              </a:r>
            </a:p>
          </p:txBody>
        </p:sp>
        <p:pic>
          <p:nvPicPr>
            <p:cNvPr id="40973" name="Picture 23" descr="dW PdV flag.png">
              <a:extLst>
                <a:ext uri="{FF2B5EF4-FFF2-40B4-BE49-F238E27FC236}">
                  <a16:creationId xmlns:a16="http://schemas.microsoft.com/office/drawing/2014/main" id="{6B71D0BE-4A17-4010-C8C3-3B80E273E32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442354">
              <a:off x="4657724" y="2489200"/>
              <a:ext cx="21399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CE0B817-94D8-A699-CF25-1DA46ED88BFD}"/>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986" name="Title 1">
            <a:extLst>
              <a:ext uri="{FF2B5EF4-FFF2-40B4-BE49-F238E27FC236}">
                <a16:creationId xmlns:a16="http://schemas.microsoft.com/office/drawing/2014/main" id="{A1CF7AF1-4270-CA66-18A8-A7170976719E}"/>
              </a:ext>
            </a:extLst>
          </p:cNvPr>
          <p:cNvSpPr>
            <a:spLocks noGrp="1"/>
          </p:cNvSpPr>
          <p:nvPr>
            <p:ph type="title"/>
          </p:nvPr>
        </p:nvSpPr>
        <p:spPr>
          <a:xfrm>
            <a:off x="849313" y="819150"/>
            <a:ext cx="5505450" cy="4484688"/>
          </a:xfrm>
        </p:spPr>
        <p:txBody>
          <a:bodyPr/>
          <a:lstStyle/>
          <a:p>
            <a:pPr algn="r" eaLnBrk="1" hangingPunct="1"/>
            <a:r>
              <a:rPr lang="en-US" altLang="en-US" sz="6000">
                <a:latin typeface="Times" pitchFamily="1" charset="0"/>
                <a:ea typeface="ＭＳ Ｐゴシック" panose="020B0600070205080204" pitchFamily="34" charset="-128"/>
                <a:cs typeface="Times" pitchFamily="1" charset="0"/>
              </a:rPr>
              <a:t>Equilibrium State Space Imperialism</a:t>
            </a:r>
            <a:endParaRPr lang="en-US" altLang="en-US" sz="48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7EB155BF-ADF1-589D-DE66-2748C01289B4}"/>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41988" name="Slide Number Placeholder 5">
            <a:extLst>
              <a:ext uri="{FF2B5EF4-FFF2-40B4-BE49-F238E27FC236}">
                <a16:creationId xmlns:a16="http://schemas.microsoft.com/office/drawing/2014/main" id="{CA97210B-B1AB-C796-EE2E-27932E6F004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7A4B48EC-1C28-3840-AD3E-FC82F4322DA7}" type="slidenum">
              <a:rPr lang="en-US" altLang="en-US"/>
              <a:pPr>
                <a:spcBef>
                  <a:spcPct val="0"/>
                </a:spcBef>
                <a:buFontTx/>
                <a:buNone/>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96ADDA9-40DD-8F40-FB16-CDAD68CCA98A}"/>
              </a:ext>
            </a:extLst>
          </p:cNvPr>
          <p:cNvSpPr/>
          <p:nvPr/>
        </p:nvSpPr>
        <p:spPr>
          <a:xfrm>
            <a:off x="2578100" y="1416050"/>
            <a:ext cx="4108450" cy="2432050"/>
          </a:xfrm>
          <a:custGeom>
            <a:avLst/>
            <a:gdLst>
              <a:gd name="connsiteX0" fmla="*/ 285750 w 4108450"/>
              <a:gd name="connsiteY0" fmla="*/ 0 h 2432050"/>
              <a:gd name="connsiteX1" fmla="*/ 4108450 w 4108450"/>
              <a:gd name="connsiteY1" fmla="*/ 222250 h 2432050"/>
              <a:gd name="connsiteX2" fmla="*/ 4032250 w 4108450"/>
              <a:gd name="connsiteY2" fmla="*/ 2432050 h 2432050"/>
              <a:gd name="connsiteX3" fmla="*/ 0 w 4108450"/>
              <a:gd name="connsiteY3" fmla="*/ 2209800 h 2432050"/>
              <a:gd name="connsiteX4" fmla="*/ 285750 w 4108450"/>
              <a:gd name="connsiteY4" fmla="*/ 0 h 243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8450" h="2432050">
                <a:moveTo>
                  <a:pt x="285750" y="0"/>
                </a:moveTo>
                <a:lnTo>
                  <a:pt x="4108450" y="222250"/>
                </a:lnTo>
                <a:lnTo>
                  <a:pt x="4032250" y="2432050"/>
                </a:lnTo>
                <a:lnTo>
                  <a:pt x="0" y="2209800"/>
                </a:lnTo>
                <a:lnTo>
                  <a:pt x="2857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010" name="Title 1">
            <a:extLst>
              <a:ext uri="{FF2B5EF4-FFF2-40B4-BE49-F238E27FC236}">
                <a16:creationId xmlns:a16="http://schemas.microsoft.com/office/drawing/2014/main" id="{92098DB9-6946-1D3C-DDC7-9592A69A3E49}"/>
              </a:ext>
            </a:extLst>
          </p:cNvPr>
          <p:cNvSpPr>
            <a:spLocks noGrp="1"/>
          </p:cNvSpPr>
          <p:nvPr>
            <p:ph type="title"/>
          </p:nvPr>
        </p:nvSpPr>
        <p:spPr>
          <a:xfrm>
            <a:off x="1924050" y="331788"/>
            <a:ext cx="6096000" cy="885825"/>
          </a:xfrm>
        </p:spPr>
        <p:txBody>
          <a:bodyPr/>
          <a:lstStyle/>
          <a:p>
            <a:r>
              <a:rPr lang="ja-JP" altLang="en-US">
                <a:latin typeface="Times" pitchFamily="1" charset="0"/>
                <a:ea typeface="ＭＳ Ｐゴシック" panose="020B0600070205080204" pitchFamily="34" charset="-128"/>
                <a:cs typeface="Times" pitchFamily="1" charset="0"/>
              </a:rPr>
              <a:t>“</a:t>
            </a:r>
            <a:r>
              <a:rPr lang="en-US" altLang="ja-JP">
                <a:latin typeface="Times" pitchFamily="1" charset="0"/>
                <a:ea typeface="ＭＳ Ｐゴシック" panose="020B0600070205080204" pitchFamily="34" charset="-128"/>
                <a:cs typeface="Times" pitchFamily="1" charset="0"/>
              </a:rPr>
              <a:t>Equilibrium thermodynamics</a:t>
            </a:r>
            <a:r>
              <a:rPr lang="ja-JP" altLang="en-US">
                <a:latin typeface="Times" pitchFamily="1" charset="0"/>
                <a:ea typeface="ＭＳ Ｐゴシック" panose="020B0600070205080204" pitchFamily="34" charset="-128"/>
                <a:cs typeface="Times" pitchFamily="1" charset="0"/>
              </a:rPr>
              <a:t>”</a:t>
            </a:r>
            <a:endParaRPr lang="en-US" altLang="en-US">
              <a:latin typeface="Times" pitchFamily="1" charset="0"/>
              <a:ea typeface="ＭＳ Ｐゴシック" panose="020B0600070205080204" pitchFamily="34" charset="-128"/>
              <a:cs typeface="Times" pitchFamily="1" charset="0"/>
            </a:endParaRPr>
          </a:p>
        </p:txBody>
      </p:sp>
      <p:sp>
        <p:nvSpPr>
          <p:cNvPr id="43011" name="Content Placeholder 2">
            <a:extLst>
              <a:ext uri="{FF2B5EF4-FFF2-40B4-BE49-F238E27FC236}">
                <a16:creationId xmlns:a16="http://schemas.microsoft.com/office/drawing/2014/main" id="{B3E97023-331C-D38C-92BD-767A5922AE82}"/>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43012" name="Slide Number Placeholder 3">
            <a:extLst>
              <a:ext uri="{FF2B5EF4-FFF2-40B4-BE49-F238E27FC236}">
                <a16:creationId xmlns:a16="http://schemas.microsoft.com/office/drawing/2014/main" id="{4DA9DEBD-046E-B824-3111-EEBC4678FF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5ADA3589-9C0D-6A43-97CB-7D365D5849F1}" type="slidenum">
              <a:rPr lang="en-US" altLang="en-US"/>
              <a:pPr>
                <a:spcBef>
                  <a:spcPct val="0"/>
                </a:spcBef>
                <a:buFontTx/>
                <a:buNone/>
              </a:pPr>
              <a:t>27</a:t>
            </a:fld>
            <a:endParaRPr lang="en-US" altLang="en-US"/>
          </a:p>
        </p:txBody>
      </p:sp>
      <p:pic>
        <p:nvPicPr>
          <p:cNvPr id="43013" name="Picture 5" descr="Statue-Augustus.png">
            <a:extLst>
              <a:ext uri="{FF2B5EF4-FFF2-40B4-BE49-F238E27FC236}">
                <a16:creationId xmlns:a16="http://schemas.microsoft.com/office/drawing/2014/main" id="{D3ABDF72-9B5E-EF33-73E1-8035B64328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71450" y="0"/>
            <a:ext cx="19367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6">
            <a:extLst>
              <a:ext uri="{FF2B5EF4-FFF2-40B4-BE49-F238E27FC236}">
                <a16:creationId xmlns:a16="http://schemas.microsoft.com/office/drawing/2014/main" id="{4B350586-999F-1D67-1B82-B83F24BA9E58}"/>
              </a:ext>
            </a:extLst>
          </p:cNvPr>
          <p:cNvSpPr txBox="1">
            <a:spLocks noChangeArrowheads="1"/>
          </p:cNvSpPr>
          <p:nvPr/>
        </p:nvSpPr>
        <p:spPr bwMode="auto">
          <a:xfrm>
            <a:off x="2597150" y="1371600"/>
            <a:ext cx="40830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t>=</a:t>
            </a:r>
            <a:r>
              <a:rPr lang="en-US" altLang="en-US" sz="2400"/>
              <a:t> The study of the geometry of the space of equilibrium states.</a:t>
            </a:r>
          </a:p>
        </p:txBody>
      </p:sp>
      <p:sp>
        <p:nvSpPr>
          <p:cNvPr id="43015" name="TextBox 7">
            <a:extLst>
              <a:ext uri="{FF2B5EF4-FFF2-40B4-BE49-F238E27FC236}">
                <a16:creationId xmlns:a16="http://schemas.microsoft.com/office/drawing/2014/main" id="{B6E04B29-747B-F71B-29BB-E8AEC0144D80}"/>
              </a:ext>
            </a:extLst>
          </p:cNvPr>
          <p:cNvSpPr txBox="1">
            <a:spLocks noChangeArrowheads="1"/>
          </p:cNvSpPr>
          <p:nvPr/>
        </p:nvSpPr>
        <p:spPr bwMode="auto">
          <a:xfrm>
            <a:off x="2584450" y="2976563"/>
            <a:ext cx="470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Try to represent everything as structures in equilibrium state space.</a:t>
            </a:r>
          </a:p>
        </p:txBody>
      </p:sp>
      <p:grpSp>
        <p:nvGrpSpPr>
          <p:cNvPr id="2" name="Group 14">
            <a:extLst>
              <a:ext uri="{FF2B5EF4-FFF2-40B4-BE49-F238E27FC236}">
                <a16:creationId xmlns:a16="http://schemas.microsoft.com/office/drawing/2014/main" id="{7F78CC19-9FED-181B-1DC5-E33DD45ABDE1}"/>
              </a:ext>
            </a:extLst>
          </p:cNvPr>
          <p:cNvGrpSpPr>
            <a:grpSpLocks/>
          </p:cNvGrpSpPr>
          <p:nvPr/>
        </p:nvGrpSpPr>
        <p:grpSpPr bwMode="auto">
          <a:xfrm>
            <a:off x="4641850" y="4432300"/>
            <a:ext cx="4108450" cy="1931988"/>
            <a:chOff x="4641850" y="4432301"/>
            <a:chExt cx="4108450" cy="1931431"/>
          </a:xfrm>
        </p:grpSpPr>
        <p:sp>
          <p:nvSpPr>
            <p:cNvPr id="43020" name="TextBox 8">
              <a:extLst>
                <a:ext uri="{FF2B5EF4-FFF2-40B4-BE49-F238E27FC236}">
                  <a16:creationId xmlns:a16="http://schemas.microsoft.com/office/drawing/2014/main" id="{F5CB8D98-E2D2-2F2F-7481-4C2D1DE76EA3}"/>
                </a:ext>
              </a:extLst>
            </p:cNvPr>
            <p:cNvSpPr txBox="1">
              <a:spLocks noChangeArrowheads="1"/>
            </p:cNvSpPr>
            <p:nvPr/>
          </p:nvSpPr>
          <p:spPr bwMode="auto">
            <a:xfrm>
              <a:off x="4641850" y="4432301"/>
              <a:ext cx="4108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quite distinct from a real physical process, for a real process always involves nonequilibrium intermediate states having no representation in the thermodynamic configuration space.</a:t>
              </a:r>
              <a:r>
                <a:rPr lang="ja-JP" altLang="en-US"/>
                <a:t>”</a:t>
              </a:r>
              <a:endParaRPr lang="en-US" altLang="en-US"/>
            </a:p>
          </p:txBody>
        </p:sp>
        <p:sp>
          <p:nvSpPr>
            <p:cNvPr id="43021" name="TextBox 9">
              <a:extLst>
                <a:ext uri="{FF2B5EF4-FFF2-40B4-BE49-F238E27FC236}">
                  <a16:creationId xmlns:a16="http://schemas.microsoft.com/office/drawing/2014/main" id="{1EF36408-3156-65DD-B984-B5975303F2DF}"/>
                </a:ext>
              </a:extLst>
            </p:cNvPr>
            <p:cNvSpPr txBox="1">
              <a:spLocks noChangeArrowheads="1"/>
            </p:cNvSpPr>
            <p:nvPr/>
          </p:nvSpPr>
          <p:spPr bwMode="auto">
            <a:xfrm>
              <a:off x="4699000" y="5994400"/>
              <a:ext cx="215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Callen (1985) again</a:t>
              </a:r>
            </a:p>
          </p:txBody>
        </p:sp>
      </p:grpSp>
      <p:sp>
        <p:nvSpPr>
          <p:cNvPr id="43017" name="TextBox 10">
            <a:extLst>
              <a:ext uri="{FF2B5EF4-FFF2-40B4-BE49-F238E27FC236}">
                <a16:creationId xmlns:a16="http://schemas.microsoft.com/office/drawing/2014/main" id="{2112159F-5930-D385-4A64-101ECA5FDFAC}"/>
              </a:ext>
            </a:extLst>
          </p:cNvPr>
          <p:cNvSpPr txBox="1">
            <a:spLocks noChangeArrowheads="1"/>
          </p:cNvSpPr>
          <p:nvPr/>
        </p:nvSpPr>
        <p:spPr bwMode="auto">
          <a:xfrm>
            <a:off x="4165600" y="244475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take literally</a:t>
            </a:r>
          </a:p>
        </p:txBody>
      </p:sp>
      <p:sp>
        <p:nvSpPr>
          <p:cNvPr id="12" name="Down Arrow 11">
            <a:extLst>
              <a:ext uri="{FF2B5EF4-FFF2-40B4-BE49-F238E27FC236}">
                <a16:creationId xmlns:a16="http://schemas.microsoft.com/office/drawing/2014/main" id="{B6D07C62-16FD-1100-4A83-BA1B9D4E5F70}"/>
              </a:ext>
            </a:extLst>
          </p:cNvPr>
          <p:cNvSpPr/>
          <p:nvPr/>
        </p:nvSpPr>
        <p:spPr>
          <a:xfrm>
            <a:off x="3619500" y="2393950"/>
            <a:ext cx="469900" cy="60960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3019" name="Picture 12" descr="PV isothermal expansion.png">
            <a:extLst>
              <a:ext uri="{FF2B5EF4-FFF2-40B4-BE49-F238E27FC236}">
                <a16:creationId xmlns:a16="http://schemas.microsoft.com/office/drawing/2014/main" id="{E67D83A1-D70F-0921-0298-4457016AC4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4184650"/>
            <a:ext cx="22288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40817A7-A5D0-71EF-DB66-0A429430520B}"/>
              </a:ext>
            </a:extLst>
          </p:cNvPr>
          <p:cNvSpPr/>
          <p:nvPr/>
        </p:nvSpPr>
        <p:spPr>
          <a:xfrm>
            <a:off x="2773363" y="7747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34" name="Title 1">
            <a:extLst>
              <a:ext uri="{FF2B5EF4-FFF2-40B4-BE49-F238E27FC236}">
                <a16:creationId xmlns:a16="http://schemas.microsoft.com/office/drawing/2014/main" id="{F1AECC7A-DB55-0AC6-6110-3B75A031800C}"/>
              </a:ext>
            </a:extLst>
          </p:cNvPr>
          <p:cNvSpPr>
            <a:spLocks noGrp="1"/>
          </p:cNvSpPr>
          <p:nvPr>
            <p:ph type="title"/>
          </p:nvPr>
        </p:nvSpPr>
        <p:spPr>
          <a:xfrm>
            <a:off x="1657350" y="819150"/>
            <a:ext cx="4697413" cy="4484688"/>
          </a:xfrm>
        </p:spPr>
        <p:txBody>
          <a:bodyPr/>
          <a:lstStyle/>
          <a:p>
            <a:pPr algn="r" eaLnBrk="1" hangingPunct="1"/>
            <a:r>
              <a:rPr lang="en-US" altLang="en-US" sz="6000">
                <a:latin typeface="Times" pitchFamily="1" charset="0"/>
                <a:ea typeface="ＭＳ Ｐゴシック" panose="020B0600070205080204" pitchFamily="34" charset="-128"/>
                <a:cs typeface="Times" pitchFamily="1" charset="0"/>
              </a:rPr>
              <a:t>Perils of Taking Limits</a:t>
            </a:r>
            <a:endParaRPr lang="en-US" altLang="en-US" sz="48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94706246-B39C-C00B-5629-7B7E0EC841E8}"/>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44036" name="Slide Number Placeholder 5">
            <a:extLst>
              <a:ext uri="{FF2B5EF4-FFF2-40B4-BE49-F238E27FC236}">
                <a16:creationId xmlns:a16="http://schemas.microsoft.com/office/drawing/2014/main" id="{6A08F087-3A75-7FD3-5130-8F4302B1D9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9DFFD109-DE53-A94B-A8FD-4C453235F626}" type="slidenum">
              <a:rPr lang="en-US" altLang="en-US"/>
              <a:pPr>
                <a:spcBef>
                  <a:spcPct val="0"/>
                </a:spcBef>
                <a:buFontTx/>
                <a:buNone/>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0021543F-794B-A797-19C7-D39B996457C6}"/>
              </a:ext>
            </a:extLst>
          </p:cNvPr>
          <p:cNvGrpSpPr>
            <a:grpSpLocks/>
          </p:cNvGrpSpPr>
          <p:nvPr/>
        </p:nvGrpSpPr>
        <p:grpSpPr bwMode="auto">
          <a:xfrm>
            <a:off x="850900" y="4032250"/>
            <a:ext cx="3651250" cy="1695450"/>
            <a:chOff x="850900" y="4032250"/>
            <a:chExt cx="3651250" cy="1695569"/>
          </a:xfrm>
        </p:grpSpPr>
        <p:sp>
          <p:nvSpPr>
            <p:cNvPr id="28" name="Freeform 27">
              <a:extLst>
                <a:ext uri="{FF2B5EF4-FFF2-40B4-BE49-F238E27FC236}">
                  <a16:creationId xmlns:a16="http://schemas.microsoft.com/office/drawing/2014/main" id="{075FDDB3-78E1-4D76-B9AA-DC58013BCCB3}"/>
                </a:ext>
              </a:extLst>
            </p:cNvPr>
            <p:cNvSpPr/>
            <p:nvPr/>
          </p:nvSpPr>
          <p:spPr>
            <a:xfrm>
              <a:off x="850900" y="4032250"/>
              <a:ext cx="3651250" cy="1638415"/>
            </a:xfrm>
            <a:custGeom>
              <a:avLst/>
              <a:gdLst>
                <a:gd name="connsiteX0" fmla="*/ 1993900 w 3651250"/>
                <a:gd name="connsiteY0" fmla="*/ 0 h 1638300"/>
                <a:gd name="connsiteX1" fmla="*/ 2165350 w 3651250"/>
                <a:gd name="connsiteY1" fmla="*/ 0 h 1638300"/>
                <a:gd name="connsiteX2" fmla="*/ 3651250 w 3651250"/>
                <a:gd name="connsiteY2" fmla="*/ 57150 h 1638300"/>
                <a:gd name="connsiteX3" fmla="*/ 3600450 w 3651250"/>
                <a:gd name="connsiteY3" fmla="*/ 1111250 h 1638300"/>
                <a:gd name="connsiteX4" fmla="*/ 0 w 3651250"/>
                <a:gd name="connsiteY4" fmla="*/ 1638300 h 1638300"/>
                <a:gd name="connsiteX5" fmla="*/ 1993900 w 3651250"/>
                <a:gd name="connsiteY5" fmla="*/ 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1250" h="1638300">
                  <a:moveTo>
                    <a:pt x="1993900" y="0"/>
                  </a:moveTo>
                  <a:lnTo>
                    <a:pt x="2165350" y="0"/>
                  </a:lnTo>
                  <a:lnTo>
                    <a:pt x="3651250" y="57150"/>
                  </a:lnTo>
                  <a:lnTo>
                    <a:pt x="3600450" y="1111250"/>
                  </a:lnTo>
                  <a:lnTo>
                    <a:pt x="0" y="1638300"/>
                  </a:lnTo>
                  <a:lnTo>
                    <a:pt x="19939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5091" name="TextBox 26">
              <a:extLst>
                <a:ext uri="{FF2B5EF4-FFF2-40B4-BE49-F238E27FC236}">
                  <a16:creationId xmlns:a16="http://schemas.microsoft.com/office/drawing/2014/main" id="{7E13789A-CA70-2FE2-66FF-3B883084A9BB}"/>
                </a:ext>
              </a:extLst>
            </p:cNvPr>
            <p:cNvSpPr txBox="1">
              <a:spLocks noChangeArrowheads="1"/>
            </p:cNvSpPr>
            <p:nvPr/>
          </p:nvSpPr>
          <p:spPr bwMode="auto">
            <a:xfrm>
              <a:off x="850900" y="4927600"/>
              <a:ext cx="189865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Limit system may</a:t>
              </a:r>
            </a:p>
            <a:p>
              <a:pPr eaLnBrk="1" hangingPunct="1">
                <a:spcBef>
                  <a:spcPct val="0"/>
                </a:spcBef>
                <a:buFontTx/>
                <a:buNone/>
              </a:pPr>
              <a:r>
                <a:rPr lang="en-US" altLang="en-US" sz="2800"/>
                <a:t>not exist</a:t>
              </a:r>
            </a:p>
          </p:txBody>
        </p:sp>
      </p:grpSp>
      <p:sp>
        <p:nvSpPr>
          <p:cNvPr id="35" name="Down Arrow 34">
            <a:extLst>
              <a:ext uri="{FF2B5EF4-FFF2-40B4-BE49-F238E27FC236}">
                <a16:creationId xmlns:a16="http://schemas.microsoft.com/office/drawing/2014/main" id="{40D02C6A-F29C-5237-C395-72F003750D33}"/>
              </a:ext>
            </a:extLst>
          </p:cNvPr>
          <p:cNvSpPr/>
          <p:nvPr/>
        </p:nvSpPr>
        <p:spPr>
          <a:xfrm>
            <a:off x="3041650" y="1708150"/>
            <a:ext cx="1530350" cy="2806700"/>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3" name="Group 33">
            <a:extLst>
              <a:ext uri="{FF2B5EF4-FFF2-40B4-BE49-F238E27FC236}">
                <a16:creationId xmlns:a16="http://schemas.microsoft.com/office/drawing/2014/main" id="{00EA6831-E761-ADD9-4B37-F4E52142519C}"/>
              </a:ext>
            </a:extLst>
          </p:cNvPr>
          <p:cNvGrpSpPr>
            <a:grpSpLocks/>
          </p:cNvGrpSpPr>
          <p:nvPr/>
        </p:nvGrpSpPr>
        <p:grpSpPr bwMode="auto">
          <a:xfrm>
            <a:off x="4978400" y="4330700"/>
            <a:ext cx="2819400" cy="2222500"/>
            <a:chOff x="4978400" y="4330700"/>
            <a:chExt cx="2819400" cy="2222500"/>
          </a:xfrm>
        </p:grpSpPr>
        <p:sp>
          <p:nvSpPr>
            <p:cNvPr id="30" name="Freeform 29">
              <a:extLst>
                <a:ext uri="{FF2B5EF4-FFF2-40B4-BE49-F238E27FC236}">
                  <a16:creationId xmlns:a16="http://schemas.microsoft.com/office/drawing/2014/main" id="{337A73FD-5988-2A00-D19C-197B6A778FBC}"/>
                </a:ext>
              </a:extLst>
            </p:cNvPr>
            <p:cNvSpPr/>
            <p:nvPr/>
          </p:nvSpPr>
          <p:spPr>
            <a:xfrm>
              <a:off x="5041900" y="4330700"/>
              <a:ext cx="2755900" cy="2222500"/>
            </a:xfrm>
            <a:custGeom>
              <a:avLst/>
              <a:gdLst>
                <a:gd name="connsiteX0" fmla="*/ 0 w 2755900"/>
                <a:gd name="connsiteY0" fmla="*/ 19050 h 2222500"/>
                <a:gd name="connsiteX1" fmla="*/ 273050 w 2755900"/>
                <a:gd name="connsiteY1" fmla="*/ 2222500 h 2222500"/>
                <a:gd name="connsiteX2" fmla="*/ 2755900 w 2755900"/>
                <a:gd name="connsiteY2" fmla="*/ 2209800 h 2222500"/>
                <a:gd name="connsiteX3" fmla="*/ 298450 w 2755900"/>
                <a:gd name="connsiteY3" fmla="*/ 0 h 2222500"/>
                <a:gd name="connsiteX4" fmla="*/ 0 w 2755900"/>
                <a:gd name="connsiteY4" fmla="*/ 19050 h 222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900" h="2222500">
                  <a:moveTo>
                    <a:pt x="0" y="19050"/>
                  </a:moveTo>
                  <a:lnTo>
                    <a:pt x="273050" y="2222500"/>
                  </a:lnTo>
                  <a:lnTo>
                    <a:pt x="2755900" y="2209800"/>
                  </a:lnTo>
                  <a:lnTo>
                    <a:pt x="298450" y="0"/>
                  </a:lnTo>
                  <a:lnTo>
                    <a:pt x="0" y="1905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5089" name="TextBox 28">
              <a:extLst>
                <a:ext uri="{FF2B5EF4-FFF2-40B4-BE49-F238E27FC236}">
                  <a16:creationId xmlns:a16="http://schemas.microsoft.com/office/drawing/2014/main" id="{4BDA19FF-3A3A-1EB3-4642-27F9BEEB614B}"/>
                </a:ext>
              </a:extLst>
            </p:cNvPr>
            <p:cNvSpPr txBox="1">
              <a:spLocks noChangeArrowheads="1"/>
            </p:cNvSpPr>
            <p:nvPr/>
          </p:nvSpPr>
          <p:spPr bwMode="auto">
            <a:xfrm>
              <a:off x="4978400" y="5441950"/>
              <a:ext cx="2609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Limit system and limit property may</a:t>
              </a:r>
            </a:p>
            <a:p>
              <a:pPr algn="ctr" eaLnBrk="1" hangingPunct="1">
                <a:spcBef>
                  <a:spcPct val="0"/>
                </a:spcBef>
                <a:buFontTx/>
                <a:buNone/>
              </a:pPr>
              <a:r>
                <a:rPr lang="en-US" altLang="en-US" sz="2800"/>
                <a:t>not match.</a:t>
              </a:r>
              <a:endParaRPr lang="en-US" altLang="en-US"/>
            </a:p>
          </p:txBody>
        </p:sp>
      </p:grpSp>
      <p:sp>
        <p:nvSpPr>
          <p:cNvPr id="45060" name="Title 1">
            <a:extLst>
              <a:ext uri="{FF2B5EF4-FFF2-40B4-BE49-F238E27FC236}">
                <a16:creationId xmlns:a16="http://schemas.microsoft.com/office/drawing/2014/main" id="{65A94BD7-E6B1-0587-C083-65978A119DF9}"/>
              </a:ext>
            </a:extLst>
          </p:cNvPr>
          <p:cNvSpPr>
            <a:spLocks noGrp="1"/>
          </p:cNvSpPr>
          <p:nvPr>
            <p:ph type="title"/>
          </p:nvPr>
        </p:nvSpPr>
        <p:spPr>
          <a:xfrm>
            <a:off x="2794000" y="293688"/>
            <a:ext cx="6096000" cy="885825"/>
          </a:xfrm>
        </p:spPr>
        <p:txBody>
          <a:bodyPr/>
          <a:lstStyle/>
          <a:p>
            <a:r>
              <a:rPr lang="en-US" altLang="en-US" sz="4400">
                <a:latin typeface="Times" pitchFamily="1" charset="0"/>
                <a:ea typeface="ＭＳ Ｐゴシック" panose="020B0600070205080204" pitchFamily="34" charset="-128"/>
                <a:cs typeface="Times" pitchFamily="1" charset="0"/>
              </a:rPr>
              <a:t>Limits </a:t>
            </a:r>
            <a:r>
              <a:rPr lang="en-US" altLang="en-US" sz="4000">
                <a:latin typeface="Times" pitchFamily="1" charset="0"/>
                <a:ea typeface="ＭＳ Ｐゴシック" panose="020B0600070205080204" pitchFamily="34" charset="-128"/>
                <a:cs typeface="Times" pitchFamily="1" charset="0"/>
              </a:rPr>
              <a:t>behaving</a:t>
            </a:r>
            <a:r>
              <a:rPr lang="en-US" altLang="en-US">
                <a:latin typeface="Times" pitchFamily="1" charset="0"/>
                <a:ea typeface="ＭＳ Ｐゴシック" panose="020B0600070205080204" pitchFamily="34" charset="-128"/>
                <a:cs typeface="Times" pitchFamily="1" charset="0"/>
              </a:rPr>
              <a:t> badly</a:t>
            </a:r>
          </a:p>
        </p:txBody>
      </p:sp>
      <p:sp>
        <p:nvSpPr>
          <p:cNvPr id="45061" name="Content Placeholder 2">
            <a:extLst>
              <a:ext uri="{FF2B5EF4-FFF2-40B4-BE49-F238E27FC236}">
                <a16:creationId xmlns:a16="http://schemas.microsoft.com/office/drawing/2014/main" id="{645A22A8-465D-62A0-C913-AED9658502F1}"/>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45062" name="Slide Number Placeholder 3">
            <a:extLst>
              <a:ext uri="{FF2B5EF4-FFF2-40B4-BE49-F238E27FC236}">
                <a16:creationId xmlns:a16="http://schemas.microsoft.com/office/drawing/2014/main" id="{08DBE0E6-3AF9-FE43-7316-58CBB82DCB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C565D09C-5282-1743-ABD2-932BB8ED5898}" type="slidenum">
              <a:rPr lang="en-US" altLang="en-US"/>
              <a:pPr>
                <a:spcBef>
                  <a:spcPct val="0"/>
                </a:spcBef>
                <a:buFontTx/>
                <a:buNone/>
              </a:pPr>
              <a:t>29</a:t>
            </a:fld>
            <a:endParaRPr lang="en-US" altLang="en-US"/>
          </a:p>
        </p:txBody>
      </p:sp>
      <p:pic>
        <p:nvPicPr>
          <p:cNvPr id="5" name="Picture 4" descr="01_misaligned_bridge_503.jpg">
            <a:extLst>
              <a:ext uri="{FF2B5EF4-FFF2-40B4-BE49-F238E27FC236}">
                <a16:creationId xmlns:a16="http://schemas.microsoft.com/office/drawing/2014/main" id="{6AEB7DD6-E053-FA91-DAFB-7E150975956C}"/>
              </a:ext>
            </a:extLst>
          </p:cNvPr>
          <p:cNvPicPr>
            <a:picLocks noChangeAspect="1"/>
          </p:cNvPicPr>
          <p:nvPr/>
        </p:nvPicPr>
        <p:blipFill>
          <a:blip r:embed="rId2"/>
          <a:stretch>
            <a:fillRect/>
          </a:stretch>
        </p:blipFill>
        <p:spPr>
          <a:xfrm>
            <a:off x="308118" y="120650"/>
            <a:ext cx="2282681" cy="1701800"/>
          </a:xfrm>
          <a:prstGeom prst="rect">
            <a:avLst/>
          </a:prstGeom>
          <a:effectLst>
            <a:softEdge rad="76200"/>
          </a:effectLst>
        </p:spPr>
      </p:pic>
      <p:sp>
        <p:nvSpPr>
          <p:cNvPr id="45064" name="TextBox 5">
            <a:extLst>
              <a:ext uri="{FF2B5EF4-FFF2-40B4-BE49-F238E27FC236}">
                <a16:creationId xmlns:a16="http://schemas.microsoft.com/office/drawing/2014/main" id="{111DA81D-2B7B-1DAD-90F5-3352A2F88E8A}"/>
              </a:ext>
            </a:extLst>
          </p:cNvPr>
          <p:cNvSpPr txBox="1">
            <a:spLocks noChangeArrowheads="1"/>
          </p:cNvSpPr>
          <p:nvPr/>
        </p:nvSpPr>
        <p:spPr bwMode="auto">
          <a:xfrm>
            <a:off x="3098800" y="1619250"/>
            <a:ext cx="136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System</a:t>
            </a:r>
            <a:r>
              <a:rPr lang="en-US" altLang="en-US" sz="2800" baseline="-25000"/>
              <a:t>1</a:t>
            </a:r>
            <a:endParaRPr lang="en-US" altLang="en-US" sz="2800"/>
          </a:p>
        </p:txBody>
      </p:sp>
      <p:sp>
        <p:nvSpPr>
          <p:cNvPr id="45065" name="TextBox 6">
            <a:extLst>
              <a:ext uri="{FF2B5EF4-FFF2-40B4-BE49-F238E27FC236}">
                <a16:creationId xmlns:a16="http://schemas.microsoft.com/office/drawing/2014/main" id="{C70162AD-AD52-3614-AA16-BA6551A20F55}"/>
              </a:ext>
            </a:extLst>
          </p:cNvPr>
          <p:cNvSpPr txBox="1">
            <a:spLocks noChangeArrowheads="1"/>
          </p:cNvSpPr>
          <p:nvPr/>
        </p:nvSpPr>
        <p:spPr bwMode="auto">
          <a:xfrm>
            <a:off x="3098800" y="2225675"/>
            <a:ext cx="136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System</a:t>
            </a:r>
            <a:r>
              <a:rPr lang="en-US" altLang="en-US" sz="2800" baseline="-25000"/>
              <a:t>2</a:t>
            </a:r>
            <a:endParaRPr lang="en-US" altLang="en-US" sz="2800"/>
          </a:p>
        </p:txBody>
      </p:sp>
      <p:sp>
        <p:nvSpPr>
          <p:cNvPr id="45066" name="TextBox 7">
            <a:extLst>
              <a:ext uri="{FF2B5EF4-FFF2-40B4-BE49-F238E27FC236}">
                <a16:creationId xmlns:a16="http://schemas.microsoft.com/office/drawing/2014/main" id="{0F281B6E-633E-2B09-2C79-D2D1EAABF07C}"/>
              </a:ext>
            </a:extLst>
          </p:cNvPr>
          <p:cNvSpPr txBox="1">
            <a:spLocks noChangeArrowheads="1"/>
          </p:cNvSpPr>
          <p:nvPr/>
        </p:nvSpPr>
        <p:spPr bwMode="auto">
          <a:xfrm>
            <a:off x="3155950" y="4044950"/>
            <a:ext cx="1241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Limit</a:t>
            </a:r>
          </a:p>
          <a:p>
            <a:pPr eaLnBrk="1" hangingPunct="1">
              <a:spcBef>
                <a:spcPct val="0"/>
              </a:spcBef>
              <a:buFontTx/>
              <a:buNone/>
            </a:pPr>
            <a:r>
              <a:rPr lang="en-US" altLang="en-US" sz="2800"/>
              <a:t>System</a:t>
            </a:r>
          </a:p>
        </p:txBody>
      </p:sp>
      <p:sp>
        <p:nvSpPr>
          <p:cNvPr id="45067" name="TextBox 8">
            <a:extLst>
              <a:ext uri="{FF2B5EF4-FFF2-40B4-BE49-F238E27FC236}">
                <a16:creationId xmlns:a16="http://schemas.microsoft.com/office/drawing/2014/main" id="{51356B83-7B83-FD11-F322-539DB293441C}"/>
              </a:ext>
            </a:extLst>
          </p:cNvPr>
          <p:cNvSpPr txBox="1">
            <a:spLocks noChangeArrowheads="1"/>
          </p:cNvSpPr>
          <p:nvPr/>
        </p:nvSpPr>
        <p:spPr bwMode="auto">
          <a:xfrm>
            <a:off x="3098800" y="2832100"/>
            <a:ext cx="1362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System</a:t>
            </a:r>
            <a:r>
              <a:rPr lang="en-US" altLang="en-US" sz="2800" baseline="-25000"/>
              <a:t>3</a:t>
            </a:r>
            <a:endParaRPr lang="en-US" altLang="en-US" sz="2800"/>
          </a:p>
        </p:txBody>
      </p:sp>
      <p:grpSp>
        <p:nvGrpSpPr>
          <p:cNvPr id="45068" name="Group 12">
            <a:extLst>
              <a:ext uri="{FF2B5EF4-FFF2-40B4-BE49-F238E27FC236}">
                <a16:creationId xmlns:a16="http://schemas.microsoft.com/office/drawing/2014/main" id="{904DFB8D-F1DE-F439-3E45-A47992B12760}"/>
              </a:ext>
            </a:extLst>
          </p:cNvPr>
          <p:cNvGrpSpPr>
            <a:grpSpLocks/>
          </p:cNvGrpSpPr>
          <p:nvPr/>
        </p:nvGrpSpPr>
        <p:grpSpPr bwMode="auto">
          <a:xfrm>
            <a:off x="3714750" y="3551238"/>
            <a:ext cx="58738" cy="336550"/>
            <a:chOff x="4652963" y="4129088"/>
            <a:chExt cx="58737" cy="336550"/>
          </a:xfrm>
        </p:grpSpPr>
        <p:sp>
          <p:nvSpPr>
            <p:cNvPr id="10" name="Oval 9">
              <a:extLst>
                <a:ext uri="{FF2B5EF4-FFF2-40B4-BE49-F238E27FC236}">
                  <a16:creationId xmlns:a16="http://schemas.microsoft.com/office/drawing/2014/main" id="{15C3CE8F-A00C-2303-7DEE-23DC417D1086}"/>
                </a:ext>
              </a:extLst>
            </p:cNvPr>
            <p:cNvSpPr/>
            <p:nvPr/>
          </p:nvSpPr>
          <p:spPr bwMode="auto">
            <a:xfrm rot="5400000">
              <a:off x="4652963" y="4129088"/>
              <a:ext cx="57150" cy="5714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1" name="Oval 10">
              <a:extLst>
                <a:ext uri="{FF2B5EF4-FFF2-40B4-BE49-F238E27FC236}">
                  <a16:creationId xmlns:a16="http://schemas.microsoft.com/office/drawing/2014/main" id="{2CFE44AC-000E-863E-1877-AD9CBCCC0B3A}"/>
                </a:ext>
              </a:extLst>
            </p:cNvPr>
            <p:cNvSpPr/>
            <p:nvPr/>
          </p:nvSpPr>
          <p:spPr bwMode="auto">
            <a:xfrm rot="5400000">
              <a:off x="4654550" y="4270375"/>
              <a:ext cx="57150" cy="5714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a16="http://schemas.microsoft.com/office/drawing/2014/main" id="{2A31CE76-E7B2-F8F2-926D-AB6421024059}"/>
                </a:ext>
              </a:extLst>
            </p:cNvPr>
            <p:cNvSpPr/>
            <p:nvPr/>
          </p:nvSpPr>
          <p:spPr bwMode="auto">
            <a:xfrm rot="5400000">
              <a:off x="4652963" y="4408488"/>
              <a:ext cx="57150" cy="5714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6" name="Group 36">
            <a:extLst>
              <a:ext uri="{FF2B5EF4-FFF2-40B4-BE49-F238E27FC236}">
                <a16:creationId xmlns:a16="http://schemas.microsoft.com/office/drawing/2014/main" id="{CA616199-7355-3768-43F3-6E664E330133}"/>
              </a:ext>
            </a:extLst>
          </p:cNvPr>
          <p:cNvGrpSpPr>
            <a:grpSpLocks/>
          </p:cNvGrpSpPr>
          <p:nvPr/>
        </p:nvGrpSpPr>
        <p:grpSpPr bwMode="auto">
          <a:xfrm>
            <a:off x="6019800" y="1639888"/>
            <a:ext cx="1643063" cy="3362325"/>
            <a:chOff x="6019800" y="1640543"/>
            <a:chExt cx="1642548" cy="3360885"/>
          </a:xfrm>
        </p:grpSpPr>
        <p:sp>
          <p:nvSpPr>
            <p:cNvPr id="36" name="Down Arrow 35">
              <a:extLst>
                <a:ext uri="{FF2B5EF4-FFF2-40B4-BE49-F238E27FC236}">
                  <a16:creationId xmlns:a16="http://schemas.microsoft.com/office/drawing/2014/main" id="{B4C83620-5897-0225-8E4F-45790C7A7021}"/>
                </a:ext>
              </a:extLst>
            </p:cNvPr>
            <p:cNvSpPr/>
            <p:nvPr/>
          </p:nvSpPr>
          <p:spPr>
            <a:xfrm>
              <a:off x="6019800" y="1708776"/>
              <a:ext cx="1529870" cy="2805498"/>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45076" name="Group 30">
              <a:extLst>
                <a:ext uri="{FF2B5EF4-FFF2-40B4-BE49-F238E27FC236}">
                  <a16:creationId xmlns:a16="http://schemas.microsoft.com/office/drawing/2014/main" id="{AA6AF8E3-E7C5-098D-57DB-1F88EBAF6E30}"/>
                </a:ext>
              </a:extLst>
            </p:cNvPr>
            <p:cNvGrpSpPr>
              <a:grpSpLocks/>
            </p:cNvGrpSpPr>
            <p:nvPr/>
          </p:nvGrpSpPr>
          <p:grpSpPr bwMode="auto">
            <a:xfrm>
              <a:off x="6102350" y="1640543"/>
              <a:ext cx="1559998" cy="3360885"/>
              <a:chOff x="6102350" y="1640543"/>
              <a:chExt cx="1559998" cy="3360885"/>
            </a:xfrm>
          </p:grpSpPr>
          <p:sp>
            <p:nvSpPr>
              <p:cNvPr id="45077" name="TextBox 13">
                <a:extLst>
                  <a:ext uri="{FF2B5EF4-FFF2-40B4-BE49-F238E27FC236}">
                    <a16:creationId xmlns:a16="http://schemas.microsoft.com/office/drawing/2014/main" id="{8EB11804-0634-371B-7B3E-D1668C24BEE1}"/>
                  </a:ext>
                </a:extLst>
              </p:cNvPr>
              <p:cNvSpPr txBox="1">
                <a:spLocks noChangeArrowheads="1"/>
              </p:cNvSpPr>
              <p:nvPr/>
            </p:nvSpPr>
            <p:spPr bwMode="auto">
              <a:xfrm>
                <a:off x="6108700" y="1640543"/>
                <a:ext cx="1540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Property</a:t>
                </a:r>
                <a:r>
                  <a:rPr lang="en-US" altLang="en-US" sz="2800" baseline="-25000"/>
                  <a:t>1</a:t>
                </a:r>
                <a:endParaRPr lang="en-US" altLang="en-US" sz="2800"/>
              </a:p>
            </p:txBody>
          </p:sp>
          <p:sp>
            <p:nvSpPr>
              <p:cNvPr id="45078" name="TextBox 14">
                <a:extLst>
                  <a:ext uri="{FF2B5EF4-FFF2-40B4-BE49-F238E27FC236}">
                    <a16:creationId xmlns:a16="http://schemas.microsoft.com/office/drawing/2014/main" id="{03550750-CE47-7F35-A936-B70B76F319A3}"/>
                  </a:ext>
                </a:extLst>
              </p:cNvPr>
              <p:cNvSpPr txBox="1">
                <a:spLocks noChangeArrowheads="1"/>
              </p:cNvSpPr>
              <p:nvPr/>
            </p:nvSpPr>
            <p:spPr bwMode="auto">
              <a:xfrm>
                <a:off x="6121400" y="2228850"/>
                <a:ext cx="1540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Property</a:t>
                </a:r>
                <a:r>
                  <a:rPr lang="en-US" altLang="en-US" sz="2800" baseline="-25000"/>
                  <a:t>2</a:t>
                </a:r>
                <a:endParaRPr lang="en-US" altLang="en-US" sz="2800"/>
              </a:p>
            </p:txBody>
          </p:sp>
          <p:sp>
            <p:nvSpPr>
              <p:cNvPr id="45079" name="TextBox 15">
                <a:extLst>
                  <a:ext uri="{FF2B5EF4-FFF2-40B4-BE49-F238E27FC236}">
                    <a16:creationId xmlns:a16="http://schemas.microsoft.com/office/drawing/2014/main" id="{678A1E0D-2498-DB99-E8C1-2889B9C37837}"/>
                  </a:ext>
                </a:extLst>
              </p:cNvPr>
              <p:cNvSpPr txBox="1">
                <a:spLocks noChangeArrowheads="1"/>
              </p:cNvSpPr>
              <p:nvPr/>
            </p:nvSpPr>
            <p:spPr bwMode="auto">
              <a:xfrm>
                <a:off x="6115050" y="4047321"/>
                <a:ext cx="14212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Limit</a:t>
                </a:r>
              </a:p>
              <a:p>
                <a:pPr eaLnBrk="1" hangingPunct="1">
                  <a:spcBef>
                    <a:spcPct val="0"/>
                  </a:spcBef>
                  <a:buFontTx/>
                  <a:buNone/>
                </a:pPr>
                <a:r>
                  <a:rPr lang="en-US" altLang="en-US" sz="2800"/>
                  <a:t>Property</a:t>
                </a:r>
              </a:p>
            </p:txBody>
          </p:sp>
          <p:sp>
            <p:nvSpPr>
              <p:cNvPr id="45080" name="TextBox 16">
                <a:extLst>
                  <a:ext uri="{FF2B5EF4-FFF2-40B4-BE49-F238E27FC236}">
                    <a16:creationId xmlns:a16="http://schemas.microsoft.com/office/drawing/2014/main" id="{4158016B-9726-2B86-733F-F0D931C6CBCE}"/>
                  </a:ext>
                </a:extLst>
              </p:cNvPr>
              <p:cNvSpPr txBox="1">
                <a:spLocks noChangeArrowheads="1"/>
              </p:cNvSpPr>
              <p:nvPr/>
            </p:nvSpPr>
            <p:spPr bwMode="auto">
              <a:xfrm>
                <a:off x="6102350" y="2832100"/>
                <a:ext cx="1540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Property</a:t>
                </a:r>
                <a:r>
                  <a:rPr lang="en-US" altLang="en-US" sz="2800" baseline="-25000"/>
                  <a:t>3</a:t>
                </a:r>
                <a:endParaRPr lang="en-US" altLang="en-US" sz="2800"/>
              </a:p>
            </p:txBody>
          </p:sp>
          <p:grpSp>
            <p:nvGrpSpPr>
              <p:cNvPr id="45081" name="Group 17">
                <a:extLst>
                  <a:ext uri="{FF2B5EF4-FFF2-40B4-BE49-F238E27FC236}">
                    <a16:creationId xmlns:a16="http://schemas.microsoft.com/office/drawing/2014/main" id="{D418FEF6-D99B-159C-EBFD-F8DD909AD311}"/>
                  </a:ext>
                </a:extLst>
              </p:cNvPr>
              <p:cNvGrpSpPr>
                <a:grpSpLocks/>
              </p:cNvGrpSpPr>
              <p:nvPr/>
            </p:nvGrpSpPr>
            <p:grpSpPr bwMode="auto">
              <a:xfrm>
                <a:off x="6811963" y="3538538"/>
                <a:ext cx="58737" cy="336550"/>
                <a:chOff x="4652963" y="4129088"/>
                <a:chExt cx="58737" cy="336550"/>
              </a:xfrm>
            </p:grpSpPr>
            <p:sp>
              <p:nvSpPr>
                <p:cNvPr id="19" name="Oval 18">
                  <a:extLst>
                    <a:ext uri="{FF2B5EF4-FFF2-40B4-BE49-F238E27FC236}">
                      <a16:creationId xmlns:a16="http://schemas.microsoft.com/office/drawing/2014/main" id="{F02531F1-0F6F-E98B-A529-870B70A69341}"/>
                    </a:ext>
                  </a:extLst>
                </p:cNvPr>
                <p:cNvSpPr/>
                <p:nvPr/>
              </p:nvSpPr>
              <p:spPr bwMode="auto">
                <a:xfrm rot="5400000">
                  <a:off x="4652719" y="4128927"/>
                  <a:ext cx="57126" cy="5713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a16="http://schemas.microsoft.com/office/drawing/2014/main" id="{217DE140-C6A5-ABB4-40AF-F0E8F9456D31}"/>
                    </a:ext>
                  </a:extLst>
                </p:cNvPr>
                <p:cNvSpPr/>
                <p:nvPr/>
              </p:nvSpPr>
              <p:spPr bwMode="auto">
                <a:xfrm rot="5400000">
                  <a:off x="4654305" y="4270153"/>
                  <a:ext cx="57126" cy="5713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A360A2E6-E69C-FEFD-EE73-D4501E17ED04}"/>
                    </a:ext>
                  </a:extLst>
                </p:cNvPr>
                <p:cNvSpPr/>
                <p:nvPr/>
              </p:nvSpPr>
              <p:spPr bwMode="auto">
                <a:xfrm rot="5400000">
                  <a:off x="4652719" y="4408207"/>
                  <a:ext cx="57126" cy="5713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grpSp>
      <p:grpSp>
        <p:nvGrpSpPr>
          <p:cNvPr id="9" name="Group 31">
            <a:extLst>
              <a:ext uri="{FF2B5EF4-FFF2-40B4-BE49-F238E27FC236}">
                <a16:creationId xmlns:a16="http://schemas.microsoft.com/office/drawing/2014/main" id="{8E97B360-627B-6E2C-C1CE-7EB0AFE8389E}"/>
              </a:ext>
            </a:extLst>
          </p:cNvPr>
          <p:cNvGrpSpPr>
            <a:grpSpLocks/>
          </p:cNvGrpSpPr>
          <p:nvPr/>
        </p:nvGrpSpPr>
        <p:grpSpPr bwMode="auto">
          <a:xfrm>
            <a:off x="4743450" y="1790700"/>
            <a:ext cx="1066800" cy="2855913"/>
            <a:chOff x="4743450" y="1790700"/>
            <a:chExt cx="1066800" cy="2855913"/>
          </a:xfrm>
        </p:grpSpPr>
        <p:sp>
          <p:nvSpPr>
            <p:cNvPr id="22" name="Left-Right Arrow 21">
              <a:extLst>
                <a:ext uri="{FF2B5EF4-FFF2-40B4-BE49-F238E27FC236}">
                  <a16:creationId xmlns:a16="http://schemas.microsoft.com/office/drawing/2014/main" id="{66C08FF3-2E2C-E47D-9F4A-BC327590C7E5}"/>
                </a:ext>
              </a:extLst>
            </p:cNvPr>
            <p:cNvSpPr/>
            <p:nvPr/>
          </p:nvSpPr>
          <p:spPr>
            <a:xfrm>
              <a:off x="4743450" y="1790700"/>
              <a:ext cx="1066800" cy="292100"/>
            </a:xfrm>
            <a:prstGeom prst="leftRightArrow">
              <a:avLst/>
            </a:prstGeom>
            <a:solidFill>
              <a:srgbClr val="788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Left-Right Arrow 22">
              <a:extLst>
                <a:ext uri="{FF2B5EF4-FFF2-40B4-BE49-F238E27FC236}">
                  <a16:creationId xmlns:a16="http://schemas.microsoft.com/office/drawing/2014/main" id="{4732B113-4302-9BF0-C5E4-376428B94824}"/>
                </a:ext>
              </a:extLst>
            </p:cNvPr>
            <p:cNvSpPr/>
            <p:nvPr/>
          </p:nvSpPr>
          <p:spPr>
            <a:xfrm>
              <a:off x="4743450" y="2387600"/>
              <a:ext cx="1066800" cy="292100"/>
            </a:xfrm>
            <a:prstGeom prst="leftRightArrow">
              <a:avLst/>
            </a:prstGeom>
            <a:solidFill>
              <a:srgbClr val="788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 name="Left-Right Arrow 23">
              <a:extLst>
                <a:ext uri="{FF2B5EF4-FFF2-40B4-BE49-F238E27FC236}">
                  <a16:creationId xmlns:a16="http://schemas.microsoft.com/office/drawing/2014/main" id="{0DFF5259-9239-663D-B29A-E9772A4ADC27}"/>
                </a:ext>
              </a:extLst>
            </p:cNvPr>
            <p:cNvSpPr/>
            <p:nvPr/>
          </p:nvSpPr>
          <p:spPr>
            <a:xfrm>
              <a:off x="4743450" y="2951163"/>
              <a:ext cx="1066800" cy="292100"/>
            </a:xfrm>
            <a:prstGeom prst="leftRightArrow">
              <a:avLst/>
            </a:prstGeom>
            <a:solidFill>
              <a:srgbClr val="788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5" name="Left-Right Arrow 24">
              <a:extLst>
                <a:ext uri="{FF2B5EF4-FFF2-40B4-BE49-F238E27FC236}">
                  <a16:creationId xmlns:a16="http://schemas.microsoft.com/office/drawing/2014/main" id="{670720B1-566F-F2D9-08D6-F9D761D66FCF}"/>
                </a:ext>
              </a:extLst>
            </p:cNvPr>
            <p:cNvSpPr/>
            <p:nvPr/>
          </p:nvSpPr>
          <p:spPr>
            <a:xfrm>
              <a:off x="4743450" y="4354513"/>
              <a:ext cx="1066800" cy="292100"/>
            </a:xfrm>
            <a:prstGeom prst="leftRightArrow">
              <a:avLst/>
            </a:prstGeom>
            <a:solidFill>
              <a:srgbClr val="788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9B77607F-11B9-1C0E-80C6-066F118AD50C}"/>
              </a:ext>
            </a:extLst>
          </p:cNvPr>
          <p:cNvSpPr>
            <a:spLocks noGrp="1"/>
          </p:cNvSpPr>
          <p:nvPr>
            <p:ph type="title"/>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7410" name="Content Placeholder 2">
            <a:extLst>
              <a:ext uri="{FF2B5EF4-FFF2-40B4-BE49-F238E27FC236}">
                <a16:creationId xmlns:a16="http://schemas.microsoft.com/office/drawing/2014/main" id="{7ABDE201-FA41-0CF2-CE56-5372E18D5DD6}"/>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7411" name="Slide Number Placeholder 3">
            <a:extLst>
              <a:ext uri="{FF2B5EF4-FFF2-40B4-BE49-F238E27FC236}">
                <a16:creationId xmlns:a16="http://schemas.microsoft.com/office/drawing/2014/main" id="{13AE8E22-E89A-8791-CE4D-A20382773A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E1C6898A-6137-5A44-8A6E-D904941BCD51}" type="slidenum">
              <a:rPr lang="en-US" altLang="en-US"/>
              <a:pPr>
                <a:spcBef>
                  <a:spcPct val="0"/>
                </a:spcBef>
                <a:buFontTx/>
                <a:buNone/>
              </a:pPr>
              <a:t>3</a:t>
            </a:fld>
            <a:endParaRPr lang="en-US" altLang="en-US"/>
          </a:p>
        </p:txBody>
      </p:sp>
      <p:pic>
        <p:nvPicPr>
          <p:cNvPr id="5" name="Picture 4" descr="Clausius 1865 p359 1000px.jpg">
            <a:extLst>
              <a:ext uri="{FF2B5EF4-FFF2-40B4-BE49-F238E27FC236}">
                <a16:creationId xmlns:a16="http://schemas.microsoft.com/office/drawing/2014/main" id="{31433772-D274-2230-4EB2-C1AA4DDC88A3}"/>
              </a:ext>
            </a:extLst>
          </p:cNvPr>
          <p:cNvPicPr>
            <a:picLocks noChangeAspect="1"/>
          </p:cNvPicPr>
          <p:nvPr/>
        </p:nvPicPr>
        <p:blipFill>
          <a:blip r:embed="rId2"/>
          <a:srcRect/>
          <a:stretch>
            <a:fillRect/>
          </a:stretch>
        </p:blipFill>
        <p:spPr bwMode="auto">
          <a:xfrm>
            <a:off x="203200" y="101600"/>
            <a:ext cx="3803650" cy="6626225"/>
          </a:xfrm>
          <a:prstGeom prst="rect">
            <a:avLst/>
          </a:prstGeom>
          <a:noFill/>
          <a:ln w="9525">
            <a:solidFill>
              <a:srgbClr val="7F7F7F"/>
            </a:solidFill>
            <a:miter lim="800000"/>
            <a:headEnd/>
            <a:tailEnd/>
          </a:ln>
          <a:effectLst>
            <a:outerShdw blurRad="50800" dist="38100" dir="8100000" algn="tr" rotWithShape="0">
              <a:srgbClr val="808080">
                <a:alpha val="39999"/>
              </a:srgbClr>
            </a:outerShdw>
          </a:effectLst>
        </p:spPr>
      </p:pic>
      <p:grpSp>
        <p:nvGrpSpPr>
          <p:cNvPr id="11" name="Group 10">
            <a:extLst>
              <a:ext uri="{FF2B5EF4-FFF2-40B4-BE49-F238E27FC236}">
                <a16:creationId xmlns:a16="http://schemas.microsoft.com/office/drawing/2014/main" id="{2A5CEE1D-D3A8-9FE4-911F-13B8CCFBD810}"/>
              </a:ext>
            </a:extLst>
          </p:cNvPr>
          <p:cNvGrpSpPr>
            <a:grpSpLocks/>
          </p:cNvGrpSpPr>
          <p:nvPr/>
        </p:nvGrpSpPr>
        <p:grpSpPr bwMode="auto">
          <a:xfrm>
            <a:off x="4495800" y="552450"/>
            <a:ext cx="3733800" cy="2882900"/>
            <a:chOff x="4495800" y="552450"/>
            <a:chExt cx="3733800" cy="2882900"/>
          </a:xfrm>
        </p:grpSpPr>
        <p:sp>
          <p:nvSpPr>
            <p:cNvPr id="8" name="Freeform 7">
              <a:extLst>
                <a:ext uri="{FF2B5EF4-FFF2-40B4-BE49-F238E27FC236}">
                  <a16:creationId xmlns:a16="http://schemas.microsoft.com/office/drawing/2014/main" id="{14C9BA8B-431A-EF67-0127-837657059468}"/>
                </a:ext>
              </a:extLst>
            </p:cNvPr>
            <p:cNvSpPr/>
            <p:nvPr/>
          </p:nvSpPr>
          <p:spPr>
            <a:xfrm>
              <a:off x="4495800" y="552450"/>
              <a:ext cx="3733800" cy="2882900"/>
            </a:xfrm>
            <a:custGeom>
              <a:avLst/>
              <a:gdLst>
                <a:gd name="connsiteX0" fmla="*/ 146050 w 3111500"/>
                <a:gd name="connsiteY0" fmla="*/ 0 h 2000250"/>
                <a:gd name="connsiteX1" fmla="*/ 3111500 w 3111500"/>
                <a:gd name="connsiteY1" fmla="*/ 50800 h 2000250"/>
                <a:gd name="connsiteX2" fmla="*/ 3079750 w 3111500"/>
                <a:gd name="connsiteY2" fmla="*/ 2000250 h 2000250"/>
                <a:gd name="connsiteX3" fmla="*/ 0 w 3111500"/>
                <a:gd name="connsiteY3" fmla="*/ 1663700 h 2000250"/>
                <a:gd name="connsiteX4" fmla="*/ 146050 w 311150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1500" h="2000250">
                  <a:moveTo>
                    <a:pt x="146050" y="0"/>
                  </a:moveTo>
                  <a:lnTo>
                    <a:pt x="3111500" y="50800"/>
                  </a:lnTo>
                  <a:lnTo>
                    <a:pt x="3079750" y="2000250"/>
                  </a:lnTo>
                  <a:lnTo>
                    <a:pt x="0" y="1663700"/>
                  </a:lnTo>
                  <a:lnTo>
                    <a:pt x="146050" y="0"/>
                  </a:lnTo>
                  <a:close/>
                </a:path>
              </a:pathLst>
            </a:custGeom>
            <a:solidFill>
              <a:srgbClr val="FFC8C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a:p>
          </p:txBody>
        </p:sp>
        <p:sp>
          <p:nvSpPr>
            <p:cNvPr id="17416" name="TextBox 5">
              <a:extLst>
                <a:ext uri="{FF2B5EF4-FFF2-40B4-BE49-F238E27FC236}">
                  <a16:creationId xmlns:a16="http://schemas.microsoft.com/office/drawing/2014/main" id="{BE1B97B8-343C-1B98-3ADA-520B95FA74CE}"/>
                </a:ext>
              </a:extLst>
            </p:cNvPr>
            <p:cNvSpPr txBox="1">
              <a:spLocks noChangeArrowheads="1"/>
            </p:cNvSpPr>
            <p:nvPr/>
          </p:nvSpPr>
          <p:spPr bwMode="auto">
            <a:xfrm>
              <a:off x="4730750" y="622300"/>
              <a:ext cx="3175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One obtains, therefore, for all reversible cyclic processes the equation</a:t>
              </a:r>
            </a:p>
          </p:txBody>
        </p:sp>
        <p:pic>
          <p:nvPicPr>
            <p:cNvPr id="17417" name="Picture 8" descr="Clausius 1865 p359 fragment 2.png">
              <a:extLst>
                <a:ext uri="{FF2B5EF4-FFF2-40B4-BE49-F238E27FC236}">
                  <a16:creationId xmlns:a16="http://schemas.microsoft.com/office/drawing/2014/main" id="{32F4D99D-1B1D-A7A6-73CD-CA44F1BB14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3650" y="2104898"/>
              <a:ext cx="2884118" cy="70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Freeform 9">
            <a:extLst>
              <a:ext uri="{FF2B5EF4-FFF2-40B4-BE49-F238E27FC236}">
                <a16:creationId xmlns:a16="http://schemas.microsoft.com/office/drawing/2014/main" id="{805BF371-381B-8570-2035-98BAEF4118F6}"/>
              </a:ext>
            </a:extLst>
          </p:cNvPr>
          <p:cNvSpPr>
            <a:spLocks/>
          </p:cNvSpPr>
          <p:nvPr/>
        </p:nvSpPr>
        <p:spPr bwMode="auto">
          <a:xfrm>
            <a:off x="273050" y="2260600"/>
            <a:ext cx="3905250" cy="635000"/>
          </a:xfrm>
          <a:custGeom>
            <a:avLst/>
            <a:gdLst>
              <a:gd name="T0" fmla="*/ 714215 w 3784600"/>
              <a:gd name="T1" fmla="*/ 38100 h 635000"/>
              <a:gd name="T2" fmla="*/ 3905250 w 3784600"/>
              <a:gd name="T3" fmla="*/ 0 h 635000"/>
              <a:gd name="T4" fmla="*/ 3793859 w 3784600"/>
              <a:gd name="T5" fmla="*/ 628650 h 635000"/>
              <a:gd name="T6" fmla="*/ 0 w 3784600"/>
              <a:gd name="T7" fmla="*/ 635000 h 635000"/>
              <a:gd name="T8" fmla="*/ 714215 w 3784600"/>
              <a:gd name="T9" fmla="*/ 38100 h 635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4600" h="635000">
                <a:moveTo>
                  <a:pt x="692150" y="38100"/>
                </a:moveTo>
                <a:lnTo>
                  <a:pt x="3784600" y="0"/>
                </a:lnTo>
                <a:lnTo>
                  <a:pt x="3676650" y="628650"/>
                </a:lnTo>
                <a:lnTo>
                  <a:pt x="0" y="635000"/>
                </a:lnTo>
                <a:lnTo>
                  <a:pt x="692150" y="38100"/>
                </a:lnTo>
                <a:close/>
              </a:path>
            </a:pathLst>
          </a:custGeom>
          <a:solidFill>
            <a:srgbClr val="FF0000">
              <a:alpha val="18039"/>
            </a:srgbClr>
          </a:solidFill>
          <a:ln>
            <a:noFill/>
          </a:ln>
          <a:effectLst>
            <a:outerShdw blurRad="40000" dist="23000" dir="5400000" rotWithShape="0">
              <a:srgbClr val="000000">
                <a:alpha val="34999"/>
              </a:srgbClr>
            </a:outerShdw>
          </a:effectLst>
        </p:spPr>
        <p:txBody>
          <a:bodyPr anchor="ctr"/>
          <a:lstStyle/>
          <a:p>
            <a:pP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2564CA1A-6C42-5B6E-A662-EA23B49B5BE2}"/>
              </a:ext>
            </a:extLst>
          </p:cNvPr>
          <p:cNvSpPr/>
          <p:nvPr/>
        </p:nvSpPr>
        <p:spPr>
          <a:xfrm>
            <a:off x="1765300" y="387350"/>
            <a:ext cx="6311900" cy="406400"/>
          </a:xfrm>
          <a:custGeom>
            <a:avLst/>
            <a:gdLst>
              <a:gd name="connsiteX0" fmla="*/ 0 w 4800600"/>
              <a:gd name="connsiteY0" fmla="*/ 133350 h 406400"/>
              <a:gd name="connsiteX1" fmla="*/ 4800600 w 4800600"/>
              <a:gd name="connsiteY1" fmla="*/ 0 h 406400"/>
              <a:gd name="connsiteX2" fmla="*/ 4705350 w 4800600"/>
              <a:gd name="connsiteY2" fmla="*/ 406400 h 406400"/>
              <a:gd name="connsiteX3" fmla="*/ 107950 w 4800600"/>
              <a:gd name="connsiteY3" fmla="*/ 342900 h 406400"/>
              <a:gd name="connsiteX4" fmla="*/ 0 w 4800600"/>
              <a:gd name="connsiteY4" fmla="*/ 133350 h 4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0600" h="406400">
                <a:moveTo>
                  <a:pt x="0" y="133350"/>
                </a:moveTo>
                <a:lnTo>
                  <a:pt x="4800600" y="0"/>
                </a:lnTo>
                <a:lnTo>
                  <a:pt x="4705350" y="406400"/>
                </a:lnTo>
                <a:lnTo>
                  <a:pt x="107950" y="342900"/>
                </a:lnTo>
                <a:lnTo>
                  <a:pt x="0" y="13335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2" name="Group 24">
            <a:extLst>
              <a:ext uri="{FF2B5EF4-FFF2-40B4-BE49-F238E27FC236}">
                <a16:creationId xmlns:a16="http://schemas.microsoft.com/office/drawing/2014/main" id="{DAC37210-E2AF-311D-7FA7-9AE5D0055048}"/>
              </a:ext>
            </a:extLst>
          </p:cNvPr>
          <p:cNvGrpSpPr>
            <a:grpSpLocks/>
          </p:cNvGrpSpPr>
          <p:nvPr/>
        </p:nvGrpSpPr>
        <p:grpSpPr bwMode="auto">
          <a:xfrm>
            <a:off x="908050" y="901700"/>
            <a:ext cx="2927350" cy="1536700"/>
            <a:chOff x="908050" y="901700"/>
            <a:chExt cx="2927350" cy="1537043"/>
          </a:xfrm>
        </p:grpSpPr>
        <p:grpSp>
          <p:nvGrpSpPr>
            <p:cNvPr id="46107" name="Group 20">
              <a:extLst>
                <a:ext uri="{FF2B5EF4-FFF2-40B4-BE49-F238E27FC236}">
                  <a16:creationId xmlns:a16="http://schemas.microsoft.com/office/drawing/2014/main" id="{B8630BC6-DC57-3913-EA9F-8A66B732AB74}"/>
                </a:ext>
              </a:extLst>
            </p:cNvPr>
            <p:cNvGrpSpPr>
              <a:grpSpLocks/>
            </p:cNvGrpSpPr>
            <p:nvPr/>
          </p:nvGrpSpPr>
          <p:grpSpPr bwMode="auto">
            <a:xfrm>
              <a:off x="908050" y="1295400"/>
              <a:ext cx="2927350" cy="1143343"/>
              <a:chOff x="908050" y="1295400"/>
              <a:chExt cx="2927350" cy="1143343"/>
            </a:xfrm>
          </p:grpSpPr>
          <p:sp>
            <p:nvSpPr>
              <p:cNvPr id="17" name="Freeform 16">
                <a:extLst>
                  <a:ext uri="{FF2B5EF4-FFF2-40B4-BE49-F238E27FC236}">
                    <a16:creationId xmlns:a16="http://schemas.microsoft.com/office/drawing/2014/main" id="{25714548-8D3C-93D4-44FF-E2439166BD41}"/>
                  </a:ext>
                </a:extLst>
              </p:cNvPr>
              <p:cNvSpPr/>
              <p:nvPr/>
            </p:nvSpPr>
            <p:spPr>
              <a:xfrm>
                <a:off x="908050" y="1295488"/>
                <a:ext cx="2927350" cy="1143255"/>
              </a:xfrm>
              <a:custGeom>
                <a:avLst/>
                <a:gdLst>
                  <a:gd name="connsiteX0" fmla="*/ 50800 w 2927350"/>
                  <a:gd name="connsiteY0" fmla="*/ 196850 h 1143343"/>
                  <a:gd name="connsiteX1" fmla="*/ 2908300 w 2927350"/>
                  <a:gd name="connsiteY1" fmla="*/ 0 h 1143343"/>
                  <a:gd name="connsiteX2" fmla="*/ 2927350 w 2927350"/>
                  <a:gd name="connsiteY2" fmla="*/ 1136650 h 1143343"/>
                  <a:gd name="connsiteX3" fmla="*/ 2908300 w 2927350"/>
                  <a:gd name="connsiteY3" fmla="*/ 1130300 h 1143343"/>
                  <a:gd name="connsiteX4" fmla="*/ 0 w 2927350"/>
                  <a:gd name="connsiteY4" fmla="*/ 1009650 h 1143343"/>
                  <a:gd name="connsiteX5" fmla="*/ 50800 w 2927350"/>
                  <a:gd name="connsiteY5" fmla="*/ 196850 h 1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7350" h="1143343">
                    <a:moveTo>
                      <a:pt x="50800" y="196850"/>
                    </a:moveTo>
                    <a:lnTo>
                      <a:pt x="2908300" y="0"/>
                    </a:lnTo>
                    <a:cubicBezTo>
                      <a:pt x="2914650" y="378883"/>
                      <a:pt x="2927350" y="757713"/>
                      <a:pt x="2927350" y="1136650"/>
                    </a:cubicBezTo>
                    <a:cubicBezTo>
                      <a:pt x="2927350" y="1143343"/>
                      <a:pt x="2908300" y="1130300"/>
                      <a:pt x="2908300" y="1130300"/>
                    </a:cubicBezTo>
                    <a:lnTo>
                      <a:pt x="0" y="1009650"/>
                    </a:lnTo>
                    <a:lnTo>
                      <a:pt x="50800" y="19685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110" name="TextBox 9">
                <a:extLst>
                  <a:ext uri="{FF2B5EF4-FFF2-40B4-BE49-F238E27FC236}">
                    <a16:creationId xmlns:a16="http://schemas.microsoft.com/office/drawing/2014/main" id="{E3067974-2D1D-13E7-3919-B4E53E5F4569}"/>
                  </a:ext>
                </a:extLst>
              </p:cNvPr>
              <p:cNvSpPr txBox="1">
                <a:spLocks noChangeArrowheads="1"/>
              </p:cNvSpPr>
              <p:nvPr/>
            </p:nvSpPr>
            <p:spPr bwMode="auto">
              <a:xfrm>
                <a:off x="1066800" y="1610281"/>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balances</a:t>
                </a:r>
                <a:r>
                  <a:rPr lang="ja-JP" altLang="en-US"/>
                  <a:t>”</a:t>
                </a:r>
                <a:endParaRPr lang="en-US" altLang="en-US"/>
              </a:p>
            </p:txBody>
          </p:sp>
        </p:grpSp>
        <p:sp>
          <p:nvSpPr>
            <p:cNvPr id="46108" name="TextBox 8">
              <a:extLst>
                <a:ext uri="{FF2B5EF4-FFF2-40B4-BE49-F238E27FC236}">
                  <a16:creationId xmlns:a16="http://schemas.microsoft.com/office/drawing/2014/main" id="{39B6543B-3542-6A02-26CC-285ADCBFBC27}"/>
                </a:ext>
              </a:extLst>
            </p:cNvPr>
            <p:cNvSpPr txBox="1">
              <a:spLocks noChangeArrowheads="1"/>
            </p:cNvSpPr>
            <p:nvPr/>
          </p:nvSpPr>
          <p:spPr bwMode="auto">
            <a:xfrm>
              <a:off x="1136650" y="901700"/>
              <a:ext cx="979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Property</a:t>
              </a:r>
            </a:p>
          </p:txBody>
        </p:sp>
      </p:grpSp>
      <p:grpSp>
        <p:nvGrpSpPr>
          <p:cNvPr id="4" name="Group 21">
            <a:extLst>
              <a:ext uri="{FF2B5EF4-FFF2-40B4-BE49-F238E27FC236}">
                <a16:creationId xmlns:a16="http://schemas.microsoft.com/office/drawing/2014/main" id="{6D1CB29A-9748-8346-BE00-CDC71824ECD6}"/>
              </a:ext>
            </a:extLst>
          </p:cNvPr>
          <p:cNvGrpSpPr>
            <a:grpSpLocks/>
          </p:cNvGrpSpPr>
          <p:nvPr/>
        </p:nvGrpSpPr>
        <p:grpSpPr bwMode="auto">
          <a:xfrm>
            <a:off x="889000" y="2228850"/>
            <a:ext cx="2927350" cy="1143000"/>
            <a:chOff x="889000" y="2228850"/>
            <a:chExt cx="2927350" cy="1143343"/>
          </a:xfrm>
        </p:grpSpPr>
        <p:sp>
          <p:nvSpPr>
            <p:cNvPr id="18" name="Freeform 17">
              <a:extLst>
                <a:ext uri="{FF2B5EF4-FFF2-40B4-BE49-F238E27FC236}">
                  <a16:creationId xmlns:a16="http://schemas.microsoft.com/office/drawing/2014/main" id="{33AC7FA7-5C85-B13E-E193-3858102DCC8E}"/>
                </a:ext>
              </a:extLst>
            </p:cNvPr>
            <p:cNvSpPr/>
            <p:nvPr/>
          </p:nvSpPr>
          <p:spPr>
            <a:xfrm>
              <a:off x="889000" y="2228850"/>
              <a:ext cx="2927350" cy="1143343"/>
            </a:xfrm>
            <a:custGeom>
              <a:avLst/>
              <a:gdLst>
                <a:gd name="connsiteX0" fmla="*/ 50800 w 2927350"/>
                <a:gd name="connsiteY0" fmla="*/ 196850 h 1143343"/>
                <a:gd name="connsiteX1" fmla="*/ 2908300 w 2927350"/>
                <a:gd name="connsiteY1" fmla="*/ 0 h 1143343"/>
                <a:gd name="connsiteX2" fmla="*/ 2927350 w 2927350"/>
                <a:gd name="connsiteY2" fmla="*/ 1136650 h 1143343"/>
                <a:gd name="connsiteX3" fmla="*/ 2908300 w 2927350"/>
                <a:gd name="connsiteY3" fmla="*/ 1130300 h 1143343"/>
                <a:gd name="connsiteX4" fmla="*/ 0 w 2927350"/>
                <a:gd name="connsiteY4" fmla="*/ 1009650 h 1143343"/>
                <a:gd name="connsiteX5" fmla="*/ 50800 w 2927350"/>
                <a:gd name="connsiteY5" fmla="*/ 196850 h 1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7350" h="1143343">
                  <a:moveTo>
                    <a:pt x="50800" y="196850"/>
                  </a:moveTo>
                  <a:lnTo>
                    <a:pt x="2908300" y="0"/>
                  </a:lnTo>
                  <a:cubicBezTo>
                    <a:pt x="2914650" y="378883"/>
                    <a:pt x="2927350" y="757713"/>
                    <a:pt x="2927350" y="1136650"/>
                  </a:cubicBezTo>
                  <a:cubicBezTo>
                    <a:pt x="2927350" y="1143343"/>
                    <a:pt x="2908300" y="1130300"/>
                    <a:pt x="2908300" y="1130300"/>
                  </a:cubicBezTo>
                  <a:lnTo>
                    <a:pt x="0" y="1009650"/>
                  </a:lnTo>
                  <a:lnTo>
                    <a:pt x="50800" y="19685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106" name="TextBox 10">
              <a:extLst>
                <a:ext uri="{FF2B5EF4-FFF2-40B4-BE49-F238E27FC236}">
                  <a16:creationId xmlns:a16="http://schemas.microsoft.com/office/drawing/2014/main" id="{9BA7A3D2-E686-CB98-84E1-CE4BFDB1C471}"/>
                </a:ext>
              </a:extLst>
            </p:cNvPr>
            <p:cNvSpPr txBox="1">
              <a:spLocks noChangeArrowheads="1"/>
            </p:cNvSpPr>
            <p:nvPr/>
          </p:nvSpPr>
          <p:spPr bwMode="auto">
            <a:xfrm>
              <a:off x="1066800" y="2721531"/>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balances</a:t>
              </a:r>
              <a:r>
                <a:rPr lang="ja-JP" altLang="en-US"/>
                <a:t>”</a:t>
              </a:r>
              <a:endParaRPr lang="en-US" altLang="en-US"/>
            </a:p>
          </p:txBody>
        </p:sp>
      </p:grpSp>
      <p:grpSp>
        <p:nvGrpSpPr>
          <p:cNvPr id="5" name="Group 22">
            <a:extLst>
              <a:ext uri="{FF2B5EF4-FFF2-40B4-BE49-F238E27FC236}">
                <a16:creationId xmlns:a16="http://schemas.microsoft.com/office/drawing/2014/main" id="{671FD07F-5026-4AA6-149B-16A889B176D2}"/>
              </a:ext>
            </a:extLst>
          </p:cNvPr>
          <p:cNvGrpSpPr>
            <a:grpSpLocks/>
          </p:cNvGrpSpPr>
          <p:nvPr/>
        </p:nvGrpSpPr>
        <p:grpSpPr bwMode="auto">
          <a:xfrm>
            <a:off x="889000" y="3238500"/>
            <a:ext cx="2927350" cy="1238250"/>
            <a:chOff x="889000" y="3238500"/>
            <a:chExt cx="2927350" cy="1238250"/>
          </a:xfrm>
        </p:grpSpPr>
        <p:sp>
          <p:nvSpPr>
            <p:cNvPr id="19" name="Freeform 18">
              <a:extLst>
                <a:ext uri="{FF2B5EF4-FFF2-40B4-BE49-F238E27FC236}">
                  <a16:creationId xmlns:a16="http://schemas.microsoft.com/office/drawing/2014/main" id="{83B657E5-F959-3C61-441B-DB87FE502752}"/>
                </a:ext>
              </a:extLst>
            </p:cNvPr>
            <p:cNvSpPr/>
            <p:nvPr/>
          </p:nvSpPr>
          <p:spPr>
            <a:xfrm>
              <a:off x="889000" y="3238500"/>
              <a:ext cx="2927350" cy="1238250"/>
            </a:xfrm>
            <a:custGeom>
              <a:avLst/>
              <a:gdLst>
                <a:gd name="connsiteX0" fmla="*/ 50800 w 2927350"/>
                <a:gd name="connsiteY0" fmla="*/ 196850 h 1143343"/>
                <a:gd name="connsiteX1" fmla="*/ 2908300 w 2927350"/>
                <a:gd name="connsiteY1" fmla="*/ 0 h 1143343"/>
                <a:gd name="connsiteX2" fmla="*/ 2927350 w 2927350"/>
                <a:gd name="connsiteY2" fmla="*/ 1136650 h 1143343"/>
                <a:gd name="connsiteX3" fmla="*/ 2908300 w 2927350"/>
                <a:gd name="connsiteY3" fmla="*/ 1130300 h 1143343"/>
                <a:gd name="connsiteX4" fmla="*/ 0 w 2927350"/>
                <a:gd name="connsiteY4" fmla="*/ 1009650 h 1143343"/>
                <a:gd name="connsiteX5" fmla="*/ 50800 w 2927350"/>
                <a:gd name="connsiteY5" fmla="*/ 196850 h 114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7350" h="1143343">
                  <a:moveTo>
                    <a:pt x="50800" y="196850"/>
                  </a:moveTo>
                  <a:lnTo>
                    <a:pt x="2908300" y="0"/>
                  </a:lnTo>
                  <a:cubicBezTo>
                    <a:pt x="2914650" y="378883"/>
                    <a:pt x="2927350" y="757713"/>
                    <a:pt x="2927350" y="1136650"/>
                  </a:cubicBezTo>
                  <a:cubicBezTo>
                    <a:pt x="2927350" y="1143343"/>
                    <a:pt x="2908300" y="1130300"/>
                    <a:pt x="2908300" y="1130300"/>
                  </a:cubicBezTo>
                  <a:lnTo>
                    <a:pt x="0" y="1009650"/>
                  </a:lnTo>
                  <a:lnTo>
                    <a:pt x="50800" y="19685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104" name="TextBox 11">
              <a:extLst>
                <a:ext uri="{FF2B5EF4-FFF2-40B4-BE49-F238E27FC236}">
                  <a16:creationId xmlns:a16="http://schemas.microsoft.com/office/drawing/2014/main" id="{64901E17-1FB7-1C8E-231A-E60282F0446D}"/>
                </a:ext>
              </a:extLst>
            </p:cNvPr>
            <p:cNvSpPr txBox="1">
              <a:spLocks noChangeArrowheads="1"/>
            </p:cNvSpPr>
            <p:nvPr/>
          </p:nvSpPr>
          <p:spPr bwMode="auto">
            <a:xfrm>
              <a:off x="1066800" y="3831193"/>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balances</a:t>
              </a:r>
              <a:r>
                <a:rPr lang="ja-JP" altLang="en-US"/>
                <a:t>”</a:t>
              </a:r>
              <a:endParaRPr lang="en-US" altLang="en-US"/>
            </a:p>
          </p:txBody>
        </p:sp>
      </p:grpSp>
      <p:grpSp>
        <p:nvGrpSpPr>
          <p:cNvPr id="8" name="Group 42">
            <a:extLst>
              <a:ext uri="{FF2B5EF4-FFF2-40B4-BE49-F238E27FC236}">
                <a16:creationId xmlns:a16="http://schemas.microsoft.com/office/drawing/2014/main" id="{4E1CAEF9-598E-4C0B-DA14-7D08AD1C425D}"/>
              </a:ext>
            </a:extLst>
          </p:cNvPr>
          <p:cNvGrpSpPr>
            <a:grpSpLocks/>
          </p:cNvGrpSpPr>
          <p:nvPr/>
        </p:nvGrpSpPr>
        <p:grpSpPr bwMode="auto">
          <a:xfrm>
            <a:off x="1257300" y="5010150"/>
            <a:ext cx="2559050" cy="1677988"/>
            <a:chOff x="1257300" y="5010150"/>
            <a:chExt cx="2559050" cy="1677660"/>
          </a:xfrm>
        </p:grpSpPr>
        <p:sp>
          <p:nvSpPr>
            <p:cNvPr id="20" name="Freeform 19">
              <a:extLst>
                <a:ext uri="{FF2B5EF4-FFF2-40B4-BE49-F238E27FC236}">
                  <a16:creationId xmlns:a16="http://schemas.microsoft.com/office/drawing/2014/main" id="{7472CF98-48B1-D808-4B25-95D7FEA96275}"/>
                </a:ext>
              </a:extLst>
            </p:cNvPr>
            <p:cNvSpPr/>
            <p:nvPr/>
          </p:nvSpPr>
          <p:spPr>
            <a:xfrm>
              <a:off x="1263650" y="5010150"/>
              <a:ext cx="2552700" cy="1677660"/>
            </a:xfrm>
            <a:custGeom>
              <a:avLst/>
              <a:gdLst>
                <a:gd name="connsiteX0" fmla="*/ 50800 w 2927350"/>
                <a:gd name="connsiteY0" fmla="*/ 196850 h 1143343"/>
                <a:gd name="connsiteX1" fmla="*/ 2908300 w 2927350"/>
                <a:gd name="connsiteY1" fmla="*/ 0 h 1143343"/>
                <a:gd name="connsiteX2" fmla="*/ 2927350 w 2927350"/>
                <a:gd name="connsiteY2" fmla="*/ 1136650 h 1143343"/>
                <a:gd name="connsiteX3" fmla="*/ 2908300 w 2927350"/>
                <a:gd name="connsiteY3" fmla="*/ 1130300 h 1143343"/>
                <a:gd name="connsiteX4" fmla="*/ 0 w 2927350"/>
                <a:gd name="connsiteY4" fmla="*/ 1009650 h 1143343"/>
                <a:gd name="connsiteX5" fmla="*/ 50800 w 2927350"/>
                <a:gd name="connsiteY5" fmla="*/ 196850 h 1143343"/>
                <a:gd name="connsiteX0" fmla="*/ 0 w 2876550"/>
                <a:gd name="connsiteY0" fmla="*/ 196850 h 1549074"/>
                <a:gd name="connsiteX1" fmla="*/ 2857500 w 2876550"/>
                <a:gd name="connsiteY1" fmla="*/ 0 h 1549074"/>
                <a:gd name="connsiteX2" fmla="*/ 2876550 w 2876550"/>
                <a:gd name="connsiteY2" fmla="*/ 1136650 h 1549074"/>
                <a:gd name="connsiteX3" fmla="*/ 2857500 w 2876550"/>
                <a:gd name="connsiteY3" fmla="*/ 1130300 h 1549074"/>
                <a:gd name="connsiteX4" fmla="*/ 463550 w 2876550"/>
                <a:gd name="connsiteY4" fmla="*/ 1549074 h 1549074"/>
                <a:gd name="connsiteX5" fmla="*/ 0 w 2876550"/>
                <a:gd name="connsiteY5" fmla="*/ 196850 h 1549074"/>
                <a:gd name="connsiteX0" fmla="*/ 0 w 2552700"/>
                <a:gd name="connsiteY0" fmla="*/ 1052891 h 1549074"/>
                <a:gd name="connsiteX1" fmla="*/ 2533650 w 2552700"/>
                <a:gd name="connsiteY1" fmla="*/ 0 h 1549074"/>
                <a:gd name="connsiteX2" fmla="*/ 2552700 w 2552700"/>
                <a:gd name="connsiteY2" fmla="*/ 1136650 h 1549074"/>
                <a:gd name="connsiteX3" fmla="*/ 2533650 w 2552700"/>
                <a:gd name="connsiteY3" fmla="*/ 1130300 h 1549074"/>
                <a:gd name="connsiteX4" fmla="*/ 139700 w 2552700"/>
                <a:gd name="connsiteY4" fmla="*/ 1549074 h 1549074"/>
                <a:gd name="connsiteX5" fmla="*/ 0 w 2552700"/>
                <a:gd name="connsiteY5" fmla="*/ 1052891 h 154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1549074">
                  <a:moveTo>
                    <a:pt x="0" y="1052891"/>
                  </a:moveTo>
                  <a:lnTo>
                    <a:pt x="2533650" y="0"/>
                  </a:lnTo>
                  <a:cubicBezTo>
                    <a:pt x="2540000" y="378883"/>
                    <a:pt x="2552700" y="757713"/>
                    <a:pt x="2552700" y="1136650"/>
                  </a:cubicBezTo>
                  <a:cubicBezTo>
                    <a:pt x="2552700" y="1143343"/>
                    <a:pt x="2533650" y="1130300"/>
                    <a:pt x="2533650" y="1130300"/>
                  </a:cubicBezTo>
                  <a:lnTo>
                    <a:pt x="139700" y="1549074"/>
                  </a:lnTo>
                  <a:lnTo>
                    <a:pt x="0" y="1052891"/>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102" name="TextBox 12">
              <a:extLst>
                <a:ext uri="{FF2B5EF4-FFF2-40B4-BE49-F238E27FC236}">
                  <a16:creationId xmlns:a16="http://schemas.microsoft.com/office/drawing/2014/main" id="{F1A41269-F19C-EB1E-3E49-BA448231E185}"/>
                </a:ext>
              </a:extLst>
            </p:cNvPr>
            <p:cNvSpPr txBox="1">
              <a:spLocks noChangeArrowheads="1"/>
            </p:cNvSpPr>
            <p:nvPr/>
          </p:nvSpPr>
          <p:spPr bwMode="auto">
            <a:xfrm>
              <a:off x="1257300" y="6019582"/>
              <a:ext cx="1352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does not</a:t>
              </a:r>
            </a:p>
            <a:p>
              <a:pPr eaLnBrk="1" hangingPunct="1">
                <a:spcBef>
                  <a:spcPct val="0"/>
                </a:spcBef>
                <a:buFontTx/>
                <a:buNone/>
              </a:pPr>
              <a:r>
                <a:rPr lang="en-US" altLang="en-US"/>
                <a:t>   balance</a:t>
              </a:r>
              <a:r>
                <a:rPr lang="ja-JP" altLang="en-US"/>
                <a:t>”</a:t>
              </a:r>
              <a:endParaRPr lang="en-US" altLang="en-US"/>
            </a:p>
          </p:txBody>
        </p:sp>
      </p:grpSp>
      <p:sp>
        <p:nvSpPr>
          <p:cNvPr id="46086" name="Title 1">
            <a:extLst>
              <a:ext uri="{FF2B5EF4-FFF2-40B4-BE49-F238E27FC236}">
                <a16:creationId xmlns:a16="http://schemas.microsoft.com/office/drawing/2014/main" id="{EE986A00-CB88-1BE6-A45F-BB25AA270464}"/>
              </a:ext>
            </a:extLst>
          </p:cNvPr>
          <p:cNvSpPr>
            <a:spLocks noGrp="1"/>
          </p:cNvSpPr>
          <p:nvPr>
            <p:ph type="title"/>
          </p:nvPr>
        </p:nvSpPr>
        <p:spPr>
          <a:xfrm>
            <a:off x="2908300" y="134938"/>
            <a:ext cx="4546600" cy="885825"/>
          </a:xfrm>
        </p:spPr>
        <p:txBody>
          <a:bodyPr/>
          <a:lstStyle/>
          <a:p>
            <a:r>
              <a:rPr lang="en-US" altLang="en-US">
                <a:latin typeface="Times" pitchFamily="1" charset="0"/>
                <a:ea typeface="ＭＳ Ｐゴシック" panose="020B0600070205080204" pitchFamily="34" charset="-128"/>
                <a:cs typeface="Times" pitchFamily="1" charset="0"/>
              </a:rPr>
              <a:t>Infinite beam balance</a:t>
            </a:r>
          </a:p>
        </p:txBody>
      </p:sp>
      <p:sp>
        <p:nvSpPr>
          <p:cNvPr id="46087" name="Content Placeholder 2">
            <a:extLst>
              <a:ext uri="{FF2B5EF4-FFF2-40B4-BE49-F238E27FC236}">
                <a16:creationId xmlns:a16="http://schemas.microsoft.com/office/drawing/2014/main" id="{3B7454E6-58BB-C2A4-800C-EF4DA80C1AB2}"/>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46088" name="Slide Number Placeholder 3">
            <a:extLst>
              <a:ext uri="{FF2B5EF4-FFF2-40B4-BE49-F238E27FC236}">
                <a16:creationId xmlns:a16="http://schemas.microsoft.com/office/drawing/2014/main" id="{B17BA4AB-2589-B7E6-FBAA-2B67680E51E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297B7D5F-9BF8-1E4E-829C-DF15F7E9F783}" type="slidenum">
              <a:rPr lang="en-US" altLang="en-US"/>
              <a:pPr>
                <a:spcBef>
                  <a:spcPct val="0"/>
                </a:spcBef>
                <a:buFontTx/>
                <a:buNone/>
              </a:pPr>
              <a:t>30</a:t>
            </a:fld>
            <a:endParaRPr lang="en-US" altLang="en-US"/>
          </a:p>
        </p:txBody>
      </p:sp>
      <p:pic>
        <p:nvPicPr>
          <p:cNvPr id="46089" name="Picture 4" descr="beam balance 1.png">
            <a:extLst>
              <a:ext uri="{FF2B5EF4-FFF2-40B4-BE49-F238E27FC236}">
                <a16:creationId xmlns:a16="http://schemas.microsoft.com/office/drawing/2014/main" id="{9ABEB4E4-20EE-D8EE-4185-21AA270D47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8475" y="1219200"/>
            <a:ext cx="30940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eam balance 2.png">
            <a:extLst>
              <a:ext uri="{FF2B5EF4-FFF2-40B4-BE49-F238E27FC236}">
                <a16:creationId xmlns:a16="http://schemas.microsoft.com/office/drawing/2014/main" id="{39D44CB7-28D6-E7FA-E54F-65E3338143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2333625"/>
            <a:ext cx="3916363"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beam balance 3.png">
            <a:extLst>
              <a:ext uri="{FF2B5EF4-FFF2-40B4-BE49-F238E27FC236}">
                <a16:creationId xmlns:a16="http://schemas.microsoft.com/office/drawing/2014/main" id="{40BD3731-D9D7-A982-FAAA-25810CCF54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3448050"/>
            <a:ext cx="47434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5">
            <a:extLst>
              <a:ext uri="{FF2B5EF4-FFF2-40B4-BE49-F238E27FC236}">
                <a16:creationId xmlns:a16="http://schemas.microsoft.com/office/drawing/2014/main" id="{1D1C2C1C-DB02-5BAA-80CB-428C31970E89}"/>
              </a:ext>
            </a:extLst>
          </p:cNvPr>
          <p:cNvGrpSpPr>
            <a:grpSpLocks/>
          </p:cNvGrpSpPr>
          <p:nvPr/>
        </p:nvGrpSpPr>
        <p:grpSpPr bwMode="auto">
          <a:xfrm>
            <a:off x="3038475" y="4883150"/>
            <a:ext cx="5845175" cy="1349375"/>
            <a:chOff x="3038475" y="4883150"/>
            <a:chExt cx="5844816" cy="1349374"/>
          </a:xfrm>
        </p:grpSpPr>
        <p:pic>
          <p:nvPicPr>
            <p:cNvPr id="46098" name="Picture 7" descr="beam balance 4.png">
              <a:extLst>
                <a:ext uri="{FF2B5EF4-FFF2-40B4-BE49-F238E27FC236}">
                  <a16:creationId xmlns:a16="http://schemas.microsoft.com/office/drawing/2014/main" id="{3DCF0161-F688-6CAF-4E5E-DBBC5D2031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5142813"/>
              <a:ext cx="5844816" cy="108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own Arrow 13">
              <a:extLst>
                <a:ext uri="{FF2B5EF4-FFF2-40B4-BE49-F238E27FC236}">
                  <a16:creationId xmlns:a16="http://schemas.microsoft.com/office/drawing/2014/main" id="{6B33FD56-3009-C80C-FCC4-95B076DAFA32}"/>
                </a:ext>
              </a:extLst>
            </p:cNvPr>
            <p:cNvSpPr/>
            <p:nvPr/>
          </p:nvSpPr>
          <p:spPr>
            <a:xfrm>
              <a:off x="4743345" y="4883150"/>
              <a:ext cx="368277" cy="50800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100" name="TextBox 14">
              <a:extLst>
                <a:ext uri="{FF2B5EF4-FFF2-40B4-BE49-F238E27FC236}">
                  <a16:creationId xmlns:a16="http://schemas.microsoft.com/office/drawing/2014/main" id="{F6B675B0-037D-145C-2FC1-3EAF0C8F51C8}"/>
                </a:ext>
              </a:extLst>
            </p:cNvPr>
            <p:cNvSpPr txBox="1">
              <a:spLocks noChangeArrowheads="1"/>
            </p:cNvSpPr>
            <p:nvPr/>
          </p:nvSpPr>
          <p:spPr bwMode="auto">
            <a:xfrm>
              <a:off x="5060950" y="4895850"/>
              <a:ext cx="867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take limit</a:t>
              </a:r>
            </a:p>
          </p:txBody>
        </p:sp>
      </p:grpSp>
      <p:grpSp>
        <p:nvGrpSpPr>
          <p:cNvPr id="10" name="Group 41">
            <a:extLst>
              <a:ext uri="{FF2B5EF4-FFF2-40B4-BE49-F238E27FC236}">
                <a16:creationId xmlns:a16="http://schemas.microsoft.com/office/drawing/2014/main" id="{EDAC999B-D52B-2645-64A3-C699061F16C9}"/>
              </a:ext>
            </a:extLst>
          </p:cNvPr>
          <p:cNvGrpSpPr>
            <a:grpSpLocks/>
          </p:cNvGrpSpPr>
          <p:nvPr/>
        </p:nvGrpSpPr>
        <p:grpSpPr bwMode="auto">
          <a:xfrm>
            <a:off x="850900" y="4514850"/>
            <a:ext cx="1801813" cy="946150"/>
            <a:chOff x="850900" y="4514850"/>
            <a:chExt cx="1801196" cy="946150"/>
          </a:xfrm>
        </p:grpSpPr>
        <p:sp>
          <p:nvSpPr>
            <p:cNvPr id="41" name="Freeform 40">
              <a:extLst>
                <a:ext uri="{FF2B5EF4-FFF2-40B4-BE49-F238E27FC236}">
                  <a16:creationId xmlns:a16="http://schemas.microsoft.com/office/drawing/2014/main" id="{EDB23761-3702-EFB6-A0AB-04E931EE5F83}"/>
                </a:ext>
              </a:extLst>
            </p:cNvPr>
            <p:cNvSpPr/>
            <p:nvPr/>
          </p:nvSpPr>
          <p:spPr>
            <a:xfrm>
              <a:off x="850900" y="4933950"/>
              <a:ext cx="1479043" cy="527050"/>
            </a:xfrm>
            <a:custGeom>
              <a:avLst/>
              <a:gdLst>
                <a:gd name="connsiteX0" fmla="*/ 133693 w 1206843"/>
                <a:gd name="connsiteY0" fmla="*/ 0 h 323921"/>
                <a:gd name="connsiteX1" fmla="*/ 1187793 w 1206843"/>
                <a:gd name="connsiteY1" fmla="*/ 12700 h 323921"/>
                <a:gd name="connsiteX2" fmla="*/ 1206843 w 1206843"/>
                <a:gd name="connsiteY2" fmla="*/ 292100 h 323921"/>
                <a:gd name="connsiteX3" fmla="*/ 6693 w 1206843"/>
                <a:gd name="connsiteY3" fmla="*/ 323850 h 323921"/>
                <a:gd name="connsiteX4" fmla="*/ 13043 w 1206843"/>
                <a:gd name="connsiteY4" fmla="*/ 304800 h 323921"/>
                <a:gd name="connsiteX5" fmla="*/ 133693 w 1206843"/>
                <a:gd name="connsiteY5" fmla="*/ 0 h 32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843" h="323921">
                  <a:moveTo>
                    <a:pt x="133693" y="0"/>
                  </a:moveTo>
                  <a:lnTo>
                    <a:pt x="1187793" y="12700"/>
                  </a:lnTo>
                  <a:lnTo>
                    <a:pt x="1206843" y="292100"/>
                  </a:lnTo>
                  <a:lnTo>
                    <a:pt x="6693" y="323850"/>
                  </a:lnTo>
                  <a:cubicBezTo>
                    <a:pt x="0" y="323921"/>
                    <a:pt x="13043" y="304800"/>
                    <a:pt x="13043" y="304800"/>
                  </a:cubicBezTo>
                  <a:lnTo>
                    <a:pt x="133693"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7" name="Down Arrow 36">
              <a:extLst>
                <a:ext uri="{FF2B5EF4-FFF2-40B4-BE49-F238E27FC236}">
                  <a16:creationId xmlns:a16="http://schemas.microsoft.com/office/drawing/2014/main" id="{E24F66EF-19C8-C48C-5D59-2BA450AF508F}"/>
                </a:ext>
              </a:extLst>
            </p:cNvPr>
            <p:cNvSpPr/>
            <p:nvPr/>
          </p:nvSpPr>
          <p:spPr>
            <a:xfrm>
              <a:off x="1466639" y="4514850"/>
              <a:ext cx="368174" cy="508000"/>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6096" name="TextBox 37">
              <a:extLst>
                <a:ext uri="{FF2B5EF4-FFF2-40B4-BE49-F238E27FC236}">
                  <a16:creationId xmlns:a16="http://schemas.microsoft.com/office/drawing/2014/main" id="{A5A693F2-105D-976D-7785-18281C99373A}"/>
                </a:ext>
              </a:extLst>
            </p:cNvPr>
            <p:cNvSpPr txBox="1">
              <a:spLocks noChangeArrowheads="1"/>
            </p:cNvSpPr>
            <p:nvPr/>
          </p:nvSpPr>
          <p:spPr bwMode="auto">
            <a:xfrm>
              <a:off x="1784350" y="4527550"/>
              <a:ext cx="867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take limit</a:t>
              </a:r>
            </a:p>
          </p:txBody>
        </p:sp>
        <p:sp>
          <p:nvSpPr>
            <p:cNvPr id="46097" name="TextBox 39">
              <a:extLst>
                <a:ext uri="{FF2B5EF4-FFF2-40B4-BE49-F238E27FC236}">
                  <a16:creationId xmlns:a16="http://schemas.microsoft.com/office/drawing/2014/main" id="{8F58402A-68CB-375F-D29F-1E32F30B7628}"/>
                </a:ext>
              </a:extLst>
            </p:cNvPr>
            <p:cNvSpPr txBox="1">
              <a:spLocks noChangeArrowheads="1"/>
            </p:cNvSpPr>
            <p:nvPr/>
          </p:nvSpPr>
          <p:spPr bwMode="auto">
            <a:xfrm>
              <a:off x="1066800" y="4980543"/>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balances</a:t>
              </a:r>
              <a:r>
                <a:rPr lang="ja-JP" altLang="en-US"/>
                <a:t>”</a:t>
              </a: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3">
            <a:extLst>
              <a:ext uri="{FF2B5EF4-FFF2-40B4-BE49-F238E27FC236}">
                <a16:creationId xmlns:a16="http://schemas.microsoft.com/office/drawing/2014/main" id="{C1E88715-444D-175E-DBBB-4CE7FF0EC9EE}"/>
              </a:ext>
            </a:extLst>
          </p:cNvPr>
          <p:cNvGrpSpPr>
            <a:grpSpLocks/>
          </p:cNvGrpSpPr>
          <p:nvPr/>
        </p:nvGrpSpPr>
        <p:grpSpPr bwMode="auto">
          <a:xfrm>
            <a:off x="5492750" y="1111250"/>
            <a:ext cx="2921000" cy="673100"/>
            <a:chOff x="5492750" y="1111250"/>
            <a:chExt cx="2921078" cy="673100"/>
          </a:xfrm>
        </p:grpSpPr>
        <p:sp>
          <p:nvSpPr>
            <p:cNvPr id="103" name="Freeform 102">
              <a:extLst>
                <a:ext uri="{FF2B5EF4-FFF2-40B4-BE49-F238E27FC236}">
                  <a16:creationId xmlns:a16="http://schemas.microsoft.com/office/drawing/2014/main" id="{CCABCF8D-1C72-8834-6BF2-552CF98D1314}"/>
                </a:ext>
              </a:extLst>
            </p:cNvPr>
            <p:cNvSpPr/>
            <p:nvPr/>
          </p:nvSpPr>
          <p:spPr>
            <a:xfrm>
              <a:off x="5492750" y="1111250"/>
              <a:ext cx="2921078" cy="673100"/>
            </a:xfrm>
            <a:custGeom>
              <a:avLst/>
              <a:gdLst>
                <a:gd name="connsiteX0" fmla="*/ 0 w 2921000"/>
                <a:gd name="connsiteY0" fmla="*/ 0 h 673100"/>
                <a:gd name="connsiteX1" fmla="*/ 2921000 w 2921000"/>
                <a:gd name="connsiteY1" fmla="*/ 279400 h 673100"/>
                <a:gd name="connsiteX2" fmla="*/ 2914650 w 2921000"/>
                <a:gd name="connsiteY2" fmla="*/ 673100 h 673100"/>
                <a:gd name="connsiteX3" fmla="*/ 95250 w 2921000"/>
                <a:gd name="connsiteY3" fmla="*/ 330200 h 673100"/>
                <a:gd name="connsiteX4" fmla="*/ 0 w 2921000"/>
                <a:gd name="connsiteY4" fmla="*/ 0 h 673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673100">
                  <a:moveTo>
                    <a:pt x="0" y="0"/>
                  </a:moveTo>
                  <a:lnTo>
                    <a:pt x="2921000" y="279400"/>
                  </a:lnTo>
                  <a:lnTo>
                    <a:pt x="2914650" y="673100"/>
                  </a:lnTo>
                  <a:lnTo>
                    <a:pt x="95250" y="330200"/>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206" name="TextBox 97">
              <a:extLst>
                <a:ext uri="{FF2B5EF4-FFF2-40B4-BE49-F238E27FC236}">
                  <a16:creationId xmlns:a16="http://schemas.microsoft.com/office/drawing/2014/main" id="{2EFF53BE-889C-C99E-53CA-1DCCBF48ADA1}"/>
                </a:ext>
              </a:extLst>
            </p:cNvPr>
            <p:cNvSpPr txBox="1">
              <a:spLocks noChangeArrowheads="1"/>
            </p:cNvSpPr>
            <p:nvPr/>
          </p:nvSpPr>
          <p:spPr bwMode="auto">
            <a:xfrm>
              <a:off x="7575550" y="1358900"/>
              <a:ext cx="838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change</a:t>
              </a:r>
            </a:p>
          </p:txBody>
        </p:sp>
      </p:grpSp>
      <p:grpSp>
        <p:nvGrpSpPr>
          <p:cNvPr id="3" name="Group 114">
            <a:extLst>
              <a:ext uri="{FF2B5EF4-FFF2-40B4-BE49-F238E27FC236}">
                <a16:creationId xmlns:a16="http://schemas.microsoft.com/office/drawing/2014/main" id="{16A6B485-80D6-FD52-2A84-4F6022A2E185}"/>
              </a:ext>
            </a:extLst>
          </p:cNvPr>
          <p:cNvGrpSpPr>
            <a:grpSpLocks/>
          </p:cNvGrpSpPr>
          <p:nvPr/>
        </p:nvGrpSpPr>
        <p:grpSpPr bwMode="auto">
          <a:xfrm>
            <a:off x="5545138" y="1776413"/>
            <a:ext cx="2887662" cy="496887"/>
            <a:chOff x="5544742" y="1775906"/>
            <a:chExt cx="2888136" cy="497394"/>
          </a:xfrm>
        </p:grpSpPr>
        <p:sp>
          <p:nvSpPr>
            <p:cNvPr id="106" name="Freeform 105">
              <a:extLst>
                <a:ext uri="{FF2B5EF4-FFF2-40B4-BE49-F238E27FC236}">
                  <a16:creationId xmlns:a16="http://schemas.microsoft.com/office/drawing/2014/main" id="{C395E9E9-399E-4C68-7459-E8BF413D1CF0}"/>
                </a:ext>
              </a:extLst>
            </p:cNvPr>
            <p:cNvSpPr/>
            <p:nvPr/>
          </p:nvSpPr>
          <p:spPr>
            <a:xfrm>
              <a:off x="5544742" y="1775906"/>
              <a:ext cx="2850030" cy="497394"/>
            </a:xfrm>
            <a:custGeom>
              <a:avLst/>
              <a:gdLst>
                <a:gd name="connsiteX0" fmla="*/ 100408 w 2849958"/>
                <a:gd name="connsiteY0" fmla="*/ 40194 h 497394"/>
                <a:gd name="connsiteX1" fmla="*/ 2849958 w 2849958"/>
                <a:gd name="connsiteY1" fmla="*/ 243394 h 497394"/>
                <a:gd name="connsiteX2" fmla="*/ 2849958 w 2849958"/>
                <a:gd name="connsiteY2" fmla="*/ 497394 h 497394"/>
                <a:gd name="connsiteX3" fmla="*/ 125808 w 2849958"/>
                <a:gd name="connsiteY3" fmla="*/ 262444 h 497394"/>
                <a:gd name="connsiteX4" fmla="*/ 100408 w 2849958"/>
                <a:gd name="connsiteY4" fmla="*/ 40194 h 49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958" h="497394">
                  <a:moveTo>
                    <a:pt x="100408" y="40194"/>
                  </a:moveTo>
                  <a:lnTo>
                    <a:pt x="2849958" y="243394"/>
                  </a:lnTo>
                  <a:lnTo>
                    <a:pt x="2849958" y="497394"/>
                  </a:lnTo>
                  <a:lnTo>
                    <a:pt x="125808" y="262444"/>
                  </a:lnTo>
                  <a:cubicBezTo>
                    <a:pt x="87402" y="0"/>
                    <a:pt x="0" y="2094"/>
                    <a:pt x="100408" y="40194"/>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204" name="TextBox 98">
              <a:extLst>
                <a:ext uri="{FF2B5EF4-FFF2-40B4-BE49-F238E27FC236}">
                  <a16:creationId xmlns:a16="http://schemas.microsoft.com/office/drawing/2014/main" id="{354E49BC-AB44-F69A-88C3-8F0A05161A38}"/>
                </a:ext>
              </a:extLst>
            </p:cNvPr>
            <p:cNvSpPr txBox="1">
              <a:spLocks noChangeArrowheads="1"/>
            </p:cNvSpPr>
            <p:nvPr/>
          </p:nvSpPr>
          <p:spPr bwMode="auto">
            <a:xfrm>
              <a:off x="7594600" y="1879600"/>
              <a:ext cx="838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change</a:t>
              </a:r>
            </a:p>
          </p:txBody>
        </p:sp>
      </p:grpSp>
      <p:grpSp>
        <p:nvGrpSpPr>
          <p:cNvPr id="4" name="Group 115">
            <a:extLst>
              <a:ext uri="{FF2B5EF4-FFF2-40B4-BE49-F238E27FC236}">
                <a16:creationId xmlns:a16="http://schemas.microsoft.com/office/drawing/2014/main" id="{3BE921C0-6AFC-0789-7A00-58B4922F0FF2}"/>
              </a:ext>
            </a:extLst>
          </p:cNvPr>
          <p:cNvGrpSpPr>
            <a:grpSpLocks/>
          </p:cNvGrpSpPr>
          <p:nvPr/>
        </p:nvGrpSpPr>
        <p:grpSpPr bwMode="auto">
          <a:xfrm>
            <a:off x="5676900" y="2457450"/>
            <a:ext cx="2762250" cy="393700"/>
            <a:chOff x="5676900" y="2457450"/>
            <a:chExt cx="2762250" cy="393700"/>
          </a:xfrm>
        </p:grpSpPr>
        <p:sp>
          <p:nvSpPr>
            <p:cNvPr id="105" name="Freeform 104">
              <a:extLst>
                <a:ext uri="{FF2B5EF4-FFF2-40B4-BE49-F238E27FC236}">
                  <a16:creationId xmlns:a16="http://schemas.microsoft.com/office/drawing/2014/main" id="{009CFF91-2798-1569-A17E-0474127113AB}"/>
                </a:ext>
              </a:extLst>
            </p:cNvPr>
            <p:cNvSpPr/>
            <p:nvPr/>
          </p:nvSpPr>
          <p:spPr>
            <a:xfrm>
              <a:off x="5676900" y="2571750"/>
              <a:ext cx="2762250" cy="279400"/>
            </a:xfrm>
            <a:custGeom>
              <a:avLst/>
              <a:gdLst>
                <a:gd name="connsiteX0" fmla="*/ 0 w 2762250"/>
                <a:gd name="connsiteY0" fmla="*/ 0 h 279400"/>
                <a:gd name="connsiteX1" fmla="*/ 2762250 w 2762250"/>
                <a:gd name="connsiteY1" fmla="*/ 25400 h 279400"/>
                <a:gd name="connsiteX2" fmla="*/ 2762250 w 2762250"/>
                <a:gd name="connsiteY2" fmla="*/ 279400 h 279400"/>
                <a:gd name="connsiteX3" fmla="*/ 25400 w 2762250"/>
                <a:gd name="connsiteY3" fmla="*/ 184150 h 279400"/>
                <a:gd name="connsiteX4" fmla="*/ 0 w 2762250"/>
                <a:gd name="connsiteY4" fmla="*/ 0 h 27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0" h="279400">
                  <a:moveTo>
                    <a:pt x="0" y="0"/>
                  </a:moveTo>
                  <a:lnTo>
                    <a:pt x="2762250" y="25400"/>
                  </a:lnTo>
                  <a:lnTo>
                    <a:pt x="2762250" y="279400"/>
                  </a:lnTo>
                  <a:lnTo>
                    <a:pt x="25400" y="184150"/>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202" name="TextBox 99">
              <a:extLst>
                <a:ext uri="{FF2B5EF4-FFF2-40B4-BE49-F238E27FC236}">
                  <a16:creationId xmlns:a16="http://schemas.microsoft.com/office/drawing/2014/main" id="{A53CF3C7-C7D4-E5D4-ACE6-9286815D6B05}"/>
                </a:ext>
              </a:extLst>
            </p:cNvPr>
            <p:cNvSpPr txBox="1">
              <a:spLocks noChangeArrowheads="1"/>
            </p:cNvSpPr>
            <p:nvPr/>
          </p:nvSpPr>
          <p:spPr bwMode="auto">
            <a:xfrm>
              <a:off x="7594600" y="2457450"/>
              <a:ext cx="838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change</a:t>
              </a:r>
            </a:p>
          </p:txBody>
        </p:sp>
      </p:grpSp>
      <p:grpSp>
        <p:nvGrpSpPr>
          <p:cNvPr id="5" name="Group 116">
            <a:extLst>
              <a:ext uri="{FF2B5EF4-FFF2-40B4-BE49-F238E27FC236}">
                <a16:creationId xmlns:a16="http://schemas.microsoft.com/office/drawing/2014/main" id="{BA21FD0A-3E8F-5752-B5EF-3AA680F5D9A8}"/>
              </a:ext>
            </a:extLst>
          </p:cNvPr>
          <p:cNvGrpSpPr>
            <a:grpSpLocks/>
          </p:cNvGrpSpPr>
          <p:nvPr/>
        </p:nvGrpSpPr>
        <p:grpSpPr bwMode="auto">
          <a:xfrm>
            <a:off x="5657850" y="3136900"/>
            <a:ext cx="2781300" cy="431800"/>
            <a:chOff x="5657850" y="3136900"/>
            <a:chExt cx="2781378" cy="431800"/>
          </a:xfrm>
        </p:grpSpPr>
        <p:sp>
          <p:nvSpPr>
            <p:cNvPr id="107" name="Freeform 106">
              <a:extLst>
                <a:ext uri="{FF2B5EF4-FFF2-40B4-BE49-F238E27FC236}">
                  <a16:creationId xmlns:a16="http://schemas.microsoft.com/office/drawing/2014/main" id="{84971BB7-383B-082B-B292-9C76A05E1598}"/>
                </a:ext>
              </a:extLst>
            </p:cNvPr>
            <p:cNvSpPr/>
            <p:nvPr/>
          </p:nvSpPr>
          <p:spPr>
            <a:xfrm>
              <a:off x="5657850" y="3251200"/>
              <a:ext cx="2743277" cy="317500"/>
            </a:xfrm>
            <a:custGeom>
              <a:avLst/>
              <a:gdLst>
                <a:gd name="connsiteX0" fmla="*/ 0 w 2743200"/>
                <a:gd name="connsiteY0" fmla="*/ 0 h 247650"/>
                <a:gd name="connsiteX1" fmla="*/ 50800 w 2743200"/>
                <a:gd name="connsiteY1" fmla="*/ 0 h 247650"/>
                <a:gd name="connsiteX2" fmla="*/ 2736850 w 2743200"/>
                <a:gd name="connsiteY2" fmla="*/ 6350 h 247650"/>
                <a:gd name="connsiteX3" fmla="*/ 2743200 w 2743200"/>
                <a:gd name="connsiteY3" fmla="*/ 247650 h 247650"/>
                <a:gd name="connsiteX4" fmla="*/ 12700 w 2743200"/>
                <a:gd name="connsiteY4" fmla="*/ 241300 h 247650"/>
                <a:gd name="connsiteX5" fmla="*/ 0 w 2743200"/>
                <a:gd name="connsiteY5" fmla="*/ 0 h 247650"/>
                <a:gd name="connsiteX0" fmla="*/ 0 w 2743200"/>
                <a:gd name="connsiteY0" fmla="*/ 0 h 317500"/>
                <a:gd name="connsiteX1" fmla="*/ 50800 w 2743200"/>
                <a:gd name="connsiteY1" fmla="*/ 0 h 317500"/>
                <a:gd name="connsiteX2" fmla="*/ 2736850 w 2743200"/>
                <a:gd name="connsiteY2" fmla="*/ 6350 h 317500"/>
                <a:gd name="connsiteX3" fmla="*/ 2743200 w 2743200"/>
                <a:gd name="connsiteY3" fmla="*/ 247650 h 317500"/>
                <a:gd name="connsiteX4" fmla="*/ 2736850 w 2743200"/>
                <a:gd name="connsiteY4" fmla="*/ 317500 h 317500"/>
                <a:gd name="connsiteX5" fmla="*/ 12700 w 2743200"/>
                <a:gd name="connsiteY5" fmla="*/ 241300 h 317500"/>
                <a:gd name="connsiteX6" fmla="*/ 0 w 2743200"/>
                <a:gd name="connsiteY6" fmla="*/ 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317500">
                  <a:moveTo>
                    <a:pt x="0" y="0"/>
                  </a:moveTo>
                  <a:lnTo>
                    <a:pt x="50800" y="0"/>
                  </a:lnTo>
                  <a:lnTo>
                    <a:pt x="2736850" y="6350"/>
                  </a:lnTo>
                  <a:lnTo>
                    <a:pt x="2743200" y="247650"/>
                  </a:lnTo>
                  <a:lnTo>
                    <a:pt x="2736850" y="317500"/>
                  </a:lnTo>
                  <a:lnTo>
                    <a:pt x="12700" y="241300"/>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200" name="TextBox 100">
              <a:extLst>
                <a:ext uri="{FF2B5EF4-FFF2-40B4-BE49-F238E27FC236}">
                  <a16:creationId xmlns:a16="http://schemas.microsoft.com/office/drawing/2014/main" id="{8DE6EA0E-BBEC-71BA-861E-DB8ED31A0206}"/>
                </a:ext>
              </a:extLst>
            </p:cNvPr>
            <p:cNvSpPr txBox="1">
              <a:spLocks noChangeArrowheads="1"/>
            </p:cNvSpPr>
            <p:nvPr/>
          </p:nvSpPr>
          <p:spPr bwMode="auto">
            <a:xfrm>
              <a:off x="7600950" y="3136900"/>
              <a:ext cx="838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change</a:t>
              </a:r>
            </a:p>
          </p:txBody>
        </p:sp>
      </p:grpSp>
      <p:grpSp>
        <p:nvGrpSpPr>
          <p:cNvPr id="6" name="Group 111">
            <a:extLst>
              <a:ext uri="{FF2B5EF4-FFF2-40B4-BE49-F238E27FC236}">
                <a16:creationId xmlns:a16="http://schemas.microsoft.com/office/drawing/2014/main" id="{87E98AB0-24CD-F810-3CDD-E18BEE3E3ECE}"/>
              </a:ext>
            </a:extLst>
          </p:cNvPr>
          <p:cNvGrpSpPr>
            <a:grpSpLocks/>
          </p:cNvGrpSpPr>
          <p:nvPr/>
        </p:nvGrpSpPr>
        <p:grpSpPr bwMode="auto">
          <a:xfrm>
            <a:off x="5022850" y="4933950"/>
            <a:ext cx="3956050" cy="584200"/>
            <a:chOff x="5022850" y="4933950"/>
            <a:chExt cx="3955469" cy="584200"/>
          </a:xfrm>
        </p:grpSpPr>
        <p:sp>
          <p:nvSpPr>
            <p:cNvPr id="111" name="Freeform 110">
              <a:extLst>
                <a:ext uri="{FF2B5EF4-FFF2-40B4-BE49-F238E27FC236}">
                  <a16:creationId xmlns:a16="http://schemas.microsoft.com/office/drawing/2014/main" id="{B85118CA-7121-32BB-D028-B08E300219B5}"/>
                </a:ext>
              </a:extLst>
            </p:cNvPr>
            <p:cNvSpPr/>
            <p:nvPr/>
          </p:nvSpPr>
          <p:spPr>
            <a:xfrm>
              <a:off x="5022850" y="4984750"/>
              <a:ext cx="3828488" cy="533400"/>
            </a:xfrm>
            <a:custGeom>
              <a:avLst/>
              <a:gdLst>
                <a:gd name="connsiteX0" fmla="*/ 0 w 3829050"/>
                <a:gd name="connsiteY0" fmla="*/ 0 h 533400"/>
                <a:gd name="connsiteX1" fmla="*/ 44450 w 3829050"/>
                <a:gd name="connsiteY1" fmla="*/ 6350 h 533400"/>
                <a:gd name="connsiteX2" fmla="*/ 3829050 w 3829050"/>
                <a:gd name="connsiteY2" fmla="*/ 50800 h 533400"/>
                <a:gd name="connsiteX3" fmla="*/ 3727450 w 3829050"/>
                <a:gd name="connsiteY3" fmla="*/ 533400 h 533400"/>
                <a:gd name="connsiteX4" fmla="*/ 88900 w 3829050"/>
                <a:gd name="connsiteY4" fmla="*/ 393700 h 533400"/>
                <a:gd name="connsiteX5" fmla="*/ 0 w 382905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9050" h="533400">
                  <a:moveTo>
                    <a:pt x="0" y="0"/>
                  </a:moveTo>
                  <a:lnTo>
                    <a:pt x="44450" y="6350"/>
                  </a:lnTo>
                  <a:lnTo>
                    <a:pt x="3829050" y="50800"/>
                  </a:lnTo>
                  <a:lnTo>
                    <a:pt x="3727450" y="533400"/>
                  </a:lnTo>
                  <a:lnTo>
                    <a:pt x="88900" y="393700"/>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198" name="TextBox 109">
              <a:extLst>
                <a:ext uri="{FF2B5EF4-FFF2-40B4-BE49-F238E27FC236}">
                  <a16:creationId xmlns:a16="http://schemas.microsoft.com/office/drawing/2014/main" id="{DD80EE02-1AB4-7871-EBF5-AD5874C91EB6}"/>
                </a:ext>
              </a:extLst>
            </p:cNvPr>
            <p:cNvSpPr txBox="1">
              <a:spLocks noChangeArrowheads="1"/>
            </p:cNvSpPr>
            <p:nvPr/>
          </p:nvSpPr>
          <p:spPr bwMode="auto">
            <a:xfrm>
              <a:off x="7537450" y="4933950"/>
              <a:ext cx="1440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no change</a:t>
              </a:r>
            </a:p>
          </p:txBody>
        </p:sp>
      </p:grpSp>
      <p:sp>
        <p:nvSpPr>
          <p:cNvPr id="113" name="Freeform 112">
            <a:extLst>
              <a:ext uri="{FF2B5EF4-FFF2-40B4-BE49-F238E27FC236}">
                <a16:creationId xmlns:a16="http://schemas.microsoft.com/office/drawing/2014/main" id="{2D4B4D36-DA5E-3D08-0BA1-A281802A5EE7}"/>
              </a:ext>
            </a:extLst>
          </p:cNvPr>
          <p:cNvSpPr/>
          <p:nvPr/>
        </p:nvSpPr>
        <p:spPr>
          <a:xfrm>
            <a:off x="984250" y="184150"/>
            <a:ext cx="6750050" cy="431800"/>
          </a:xfrm>
          <a:custGeom>
            <a:avLst/>
            <a:gdLst>
              <a:gd name="connsiteX0" fmla="*/ 190500 w 5835650"/>
              <a:gd name="connsiteY0" fmla="*/ 0 h 431800"/>
              <a:gd name="connsiteX1" fmla="*/ 5835650 w 5835650"/>
              <a:gd name="connsiteY1" fmla="*/ 76200 h 431800"/>
              <a:gd name="connsiteX2" fmla="*/ 5778500 w 5835650"/>
              <a:gd name="connsiteY2" fmla="*/ 431800 h 431800"/>
              <a:gd name="connsiteX3" fmla="*/ 0 w 5835650"/>
              <a:gd name="connsiteY3" fmla="*/ 311150 h 431800"/>
              <a:gd name="connsiteX4" fmla="*/ 190500 w 5835650"/>
              <a:gd name="connsiteY4" fmla="*/ 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50" h="431800">
                <a:moveTo>
                  <a:pt x="190500" y="0"/>
                </a:moveTo>
                <a:lnTo>
                  <a:pt x="5835650" y="76200"/>
                </a:lnTo>
                <a:lnTo>
                  <a:pt x="5778500" y="431800"/>
                </a:lnTo>
                <a:lnTo>
                  <a:pt x="0" y="311150"/>
                </a:lnTo>
                <a:lnTo>
                  <a:pt x="1905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7" name="Group 118">
            <a:extLst>
              <a:ext uri="{FF2B5EF4-FFF2-40B4-BE49-F238E27FC236}">
                <a16:creationId xmlns:a16="http://schemas.microsoft.com/office/drawing/2014/main" id="{ED82DAD8-BF9F-AB26-8631-8D696A09FEA1}"/>
              </a:ext>
            </a:extLst>
          </p:cNvPr>
          <p:cNvGrpSpPr>
            <a:grpSpLocks/>
          </p:cNvGrpSpPr>
          <p:nvPr/>
        </p:nvGrpSpPr>
        <p:grpSpPr bwMode="auto">
          <a:xfrm>
            <a:off x="7620000" y="3733800"/>
            <a:ext cx="1420813" cy="755650"/>
            <a:chOff x="7620000" y="3733800"/>
            <a:chExt cx="1420196" cy="755650"/>
          </a:xfrm>
        </p:grpSpPr>
        <p:sp>
          <p:nvSpPr>
            <p:cNvPr id="109" name="Freeform 108">
              <a:extLst>
                <a:ext uri="{FF2B5EF4-FFF2-40B4-BE49-F238E27FC236}">
                  <a16:creationId xmlns:a16="http://schemas.microsoft.com/office/drawing/2014/main" id="{A1AC31EC-4C02-FF9F-E8D3-77BD4F9CC6F0}"/>
                </a:ext>
              </a:extLst>
            </p:cNvPr>
            <p:cNvSpPr/>
            <p:nvPr/>
          </p:nvSpPr>
          <p:spPr>
            <a:xfrm>
              <a:off x="7620000" y="4203700"/>
              <a:ext cx="812447" cy="285750"/>
            </a:xfrm>
            <a:custGeom>
              <a:avLst/>
              <a:gdLst>
                <a:gd name="connsiteX0" fmla="*/ 120650 w 812800"/>
                <a:gd name="connsiteY0" fmla="*/ 0 h 285750"/>
                <a:gd name="connsiteX1" fmla="*/ 812800 w 812800"/>
                <a:gd name="connsiteY1" fmla="*/ 12700 h 285750"/>
                <a:gd name="connsiteX2" fmla="*/ 793750 w 812800"/>
                <a:gd name="connsiteY2" fmla="*/ 285750 h 285750"/>
                <a:gd name="connsiteX3" fmla="*/ 0 w 812800"/>
                <a:gd name="connsiteY3" fmla="*/ 241300 h 285750"/>
                <a:gd name="connsiteX4" fmla="*/ 120650 w 812800"/>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 h="285750">
                  <a:moveTo>
                    <a:pt x="120650" y="0"/>
                  </a:moveTo>
                  <a:lnTo>
                    <a:pt x="812800" y="12700"/>
                  </a:lnTo>
                  <a:lnTo>
                    <a:pt x="793750" y="285750"/>
                  </a:lnTo>
                  <a:lnTo>
                    <a:pt x="0" y="241300"/>
                  </a:lnTo>
                  <a:lnTo>
                    <a:pt x="120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47193" name="Group 117">
              <a:extLst>
                <a:ext uri="{FF2B5EF4-FFF2-40B4-BE49-F238E27FC236}">
                  <a16:creationId xmlns:a16="http://schemas.microsoft.com/office/drawing/2014/main" id="{4F5A7034-759D-EAE7-FC53-1DC0236852A7}"/>
                </a:ext>
              </a:extLst>
            </p:cNvPr>
            <p:cNvGrpSpPr>
              <a:grpSpLocks/>
            </p:cNvGrpSpPr>
            <p:nvPr/>
          </p:nvGrpSpPr>
          <p:grpSpPr bwMode="auto">
            <a:xfrm>
              <a:off x="7620000" y="3733800"/>
              <a:ext cx="1420196" cy="750332"/>
              <a:chOff x="7620000" y="3733800"/>
              <a:chExt cx="1420196" cy="750332"/>
            </a:xfrm>
          </p:grpSpPr>
          <p:sp>
            <p:nvSpPr>
              <p:cNvPr id="97" name="Right Arrow 96">
                <a:extLst>
                  <a:ext uri="{FF2B5EF4-FFF2-40B4-BE49-F238E27FC236}">
                    <a16:creationId xmlns:a16="http://schemas.microsoft.com/office/drawing/2014/main" id="{E50C902A-1DB6-0B9F-E8E9-67F26E57992E}"/>
                  </a:ext>
                </a:extLst>
              </p:cNvPr>
              <p:cNvSpPr/>
              <p:nvPr/>
            </p:nvSpPr>
            <p:spPr bwMode="auto">
              <a:xfrm rot="5400000">
                <a:off x="7835736" y="3797357"/>
                <a:ext cx="323850" cy="260237"/>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195" name="TextBox 101">
                <a:extLst>
                  <a:ext uri="{FF2B5EF4-FFF2-40B4-BE49-F238E27FC236}">
                    <a16:creationId xmlns:a16="http://schemas.microsoft.com/office/drawing/2014/main" id="{460E6902-6912-3E79-B491-D50AED6F47CC}"/>
                  </a:ext>
                </a:extLst>
              </p:cNvPr>
              <p:cNvSpPr txBox="1">
                <a:spLocks noChangeArrowheads="1"/>
              </p:cNvSpPr>
              <p:nvPr/>
            </p:nvSpPr>
            <p:spPr bwMode="auto">
              <a:xfrm>
                <a:off x="7620000" y="4114800"/>
                <a:ext cx="838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change</a:t>
                </a:r>
              </a:p>
            </p:txBody>
          </p:sp>
          <p:sp>
            <p:nvSpPr>
              <p:cNvPr id="47196" name="TextBox 107">
                <a:extLst>
                  <a:ext uri="{FF2B5EF4-FFF2-40B4-BE49-F238E27FC236}">
                    <a16:creationId xmlns:a16="http://schemas.microsoft.com/office/drawing/2014/main" id="{3FC550FE-32FE-3E88-A341-1FFE024149BC}"/>
                  </a:ext>
                </a:extLst>
              </p:cNvPr>
              <p:cNvSpPr txBox="1">
                <a:spLocks noChangeArrowheads="1"/>
              </p:cNvSpPr>
              <p:nvPr/>
            </p:nvSpPr>
            <p:spPr bwMode="auto">
              <a:xfrm>
                <a:off x="8172450" y="3733800"/>
                <a:ext cx="8677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take limit</a:t>
                </a:r>
              </a:p>
            </p:txBody>
          </p:sp>
        </p:grpSp>
      </p:grpSp>
      <p:sp>
        <p:nvSpPr>
          <p:cNvPr id="47112" name="Title 1">
            <a:extLst>
              <a:ext uri="{FF2B5EF4-FFF2-40B4-BE49-F238E27FC236}">
                <a16:creationId xmlns:a16="http://schemas.microsoft.com/office/drawing/2014/main" id="{3AD047AB-B3E5-725F-DB29-FC5562EEFC9D}"/>
              </a:ext>
            </a:extLst>
          </p:cNvPr>
          <p:cNvSpPr>
            <a:spLocks noGrp="1"/>
          </p:cNvSpPr>
          <p:nvPr>
            <p:ph type="title"/>
          </p:nvPr>
        </p:nvSpPr>
        <p:spPr>
          <a:xfrm>
            <a:off x="552450" y="82550"/>
            <a:ext cx="7639050" cy="584200"/>
          </a:xfrm>
        </p:spPr>
        <p:txBody>
          <a:bodyPr/>
          <a:lstStyle/>
          <a:p>
            <a:pPr algn="ctr"/>
            <a:r>
              <a:rPr lang="en-US" altLang="en-US" sz="3200">
                <a:latin typeface="Times" pitchFamily="1" charset="0"/>
                <a:ea typeface="ＭＳ Ｐゴシック" panose="020B0600070205080204" pitchFamily="34" charset="-128"/>
                <a:cs typeface="Times" pitchFamily="1" charset="0"/>
              </a:rPr>
              <a:t>Limit of an </a:t>
            </a:r>
            <a:r>
              <a:rPr lang="ja-JP" altLang="en-US" sz="3200">
                <a:latin typeface="Times" pitchFamily="1" charset="0"/>
                <a:ea typeface="ＭＳ Ｐゴシック" panose="020B0600070205080204" pitchFamily="34" charset="-128"/>
                <a:cs typeface="Times" pitchFamily="1" charset="0"/>
              </a:rPr>
              <a:t>“</a:t>
            </a:r>
            <a:r>
              <a:rPr lang="en-US" altLang="ja-JP" sz="3200">
                <a:latin typeface="Times" pitchFamily="1" charset="0"/>
                <a:ea typeface="ＭＳ Ｐゴシック" panose="020B0600070205080204" pitchFamily="34" charset="-128"/>
                <a:cs typeface="Times" pitchFamily="1" charset="0"/>
              </a:rPr>
              <a:t>infinitely slow process</a:t>
            </a:r>
            <a:r>
              <a:rPr lang="ja-JP" altLang="en-US" sz="3200">
                <a:latin typeface="Times" pitchFamily="1" charset="0"/>
                <a:ea typeface="ＭＳ Ｐゴシック" panose="020B0600070205080204" pitchFamily="34" charset="-128"/>
                <a:cs typeface="Times" pitchFamily="1" charset="0"/>
              </a:rPr>
              <a:t>”</a:t>
            </a:r>
            <a:endParaRPr lang="en-US" altLang="en-US" sz="3200">
              <a:latin typeface="Times" pitchFamily="1" charset="0"/>
              <a:ea typeface="ＭＳ Ｐゴシック" panose="020B0600070205080204" pitchFamily="34" charset="-128"/>
              <a:cs typeface="Times" pitchFamily="1" charset="0"/>
            </a:endParaRPr>
          </a:p>
        </p:txBody>
      </p:sp>
      <p:sp>
        <p:nvSpPr>
          <p:cNvPr id="47113" name="Content Placeholder 2">
            <a:extLst>
              <a:ext uri="{FF2B5EF4-FFF2-40B4-BE49-F238E27FC236}">
                <a16:creationId xmlns:a16="http://schemas.microsoft.com/office/drawing/2014/main" id="{0D3F3E1E-A802-C973-E8A8-5F7092D9DB15}"/>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47114" name="Slide Number Placeholder 3">
            <a:extLst>
              <a:ext uri="{FF2B5EF4-FFF2-40B4-BE49-F238E27FC236}">
                <a16:creationId xmlns:a16="http://schemas.microsoft.com/office/drawing/2014/main" id="{86928D89-4073-7B51-AB78-B082A82FF0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B8394C1C-BBD3-0446-8A2D-336F9556DE00}" type="slidenum">
              <a:rPr lang="en-US" altLang="en-US"/>
              <a:pPr>
                <a:spcBef>
                  <a:spcPct val="0"/>
                </a:spcBef>
                <a:buFontTx/>
                <a:buNone/>
              </a:pPr>
              <a:t>31</a:t>
            </a:fld>
            <a:endParaRPr lang="en-US" altLang="en-US"/>
          </a:p>
        </p:txBody>
      </p:sp>
      <p:grpSp>
        <p:nvGrpSpPr>
          <p:cNvPr id="47115" name="Group 22">
            <a:extLst>
              <a:ext uri="{FF2B5EF4-FFF2-40B4-BE49-F238E27FC236}">
                <a16:creationId xmlns:a16="http://schemas.microsoft.com/office/drawing/2014/main" id="{4016C8A4-9C13-2ED5-6975-08C2D83380E4}"/>
              </a:ext>
            </a:extLst>
          </p:cNvPr>
          <p:cNvGrpSpPr>
            <a:grpSpLocks/>
          </p:cNvGrpSpPr>
          <p:nvPr/>
        </p:nvGrpSpPr>
        <p:grpSpPr bwMode="auto">
          <a:xfrm>
            <a:off x="533400" y="635000"/>
            <a:ext cx="635000" cy="635000"/>
            <a:chOff x="2241550" y="2393950"/>
            <a:chExt cx="863600" cy="863600"/>
          </a:xfrm>
        </p:grpSpPr>
        <p:sp>
          <p:nvSpPr>
            <p:cNvPr id="18" name="Octagon 17">
              <a:extLst>
                <a:ext uri="{FF2B5EF4-FFF2-40B4-BE49-F238E27FC236}">
                  <a16:creationId xmlns:a16="http://schemas.microsoft.com/office/drawing/2014/main" id="{7C7D7743-8D5F-01DF-1363-2A4BC7A01702}"/>
                </a:ext>
              </a:extLst>
            </p:cNvPr>
            <p:cNvSpPr/>
            <p:nvPr/>
          </p:nvSpPr>
          <p:spPr>
            <a:xfrm>
              <a:off x="2280412" y="2432812"/>
              <a:ext cx="785876" cy="785876"/>
            </a:xfrm>
            <a:prstGeom prst="octagon">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Octagon 18">
              <a:extLst>
                <a:ext uri="{FF2B5EF4-FFF2-40B4-BE49-F238E27FC236}">
                  <a16:creationId xmlns:a16="http://schemas.microsoft.com/office/drawing/2014/main" id="{596E6438-FDE2-913E-0DFC-B888F60EA55E}"/>
                </a:ext>
              </a:extLst>
            </p:cNvPr>
            <p:cNvSpPr/>
            <p:nvPr/>
          </p:nvSpPr>
          <p:spPr>
            <a:xfrm>
              <a:off x="2241550" y="2393950"/>
              <a:ext cx="863600" cy="863600"/>
            </a:xfrm>
            <a:prstGeom prst="octagon">
              <a:avLst/>
            </a:prstGeom>
            <a:noFill/>
            <a:ln w="190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191" name="TextBox 19">
              <a:extLst>
                <a:ext uri="{FF2B5EF4-FFF2-40B4-BE49-F238E27FC236}">
                  <a16:creationId xmlns:a16="http://schemas.microsoft.com/office/drawing/2014/main" id="{787FCBA0-40C4-4EDC-EB28-EFE44C66DDAB}"/>
                </a:ext>
              </a:extLst>
            </p:cNvPr>
            <p:cNvSpPr txBox="1">
              <a:spLocks noChangeArrowheads="1"/>
            </p:cNvSpPr>
            <p:nvPr/>
          </p:nvSpPr>
          <p:spPr bwMode="auto">
            <a:xfrm>
              <a:off x="2292350" y="2546349"/>
              <a:ext cx="782887" cy="50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solidFill>
                    <a:schemeClr val="bg1"/>
                  </a:solidFill>
                  <a:latin typeface="Arial Black" panose="020B0604020202020204" pitchFamily="34" charset="0"/>
                </a:rPr>
                <a:t>GO</a:t>
              </a:r>
              <a:endParaRPr lang="en-US" altLang="en-US">
                <a:solidFill>
                  <a:schemeClr val="bg1"/>
                </a:solidFill>
              </a:endParaRPr>
            </a:p>
          </p:txBody>
        </p:sp>
      </p:grpSp>
      <p:grpSp>
        <p:nvGrpSpPr>
          <p:cNvPr id="47116" name="Group 21">
            <a:extLst>
              <a:ext uri="{FF2B5EF4-FFF2-40B4-BE49-F238E27FC236}">
                <a16:creationId xmlns:a16="http://schemas.microsoft.com/office/drawing/2014/main" id="{7A8E18EB-270A-2518-A79F-3494373B5DEC}"/>
              </a:ext>
            </a:extLst>
          </p:cNvPr>
          <p:cNvGrpSpPr>
            <a:grpSpLocks/>
          </p:cNvGrpSpPr>
          <p:nvPr/>
        </p:nvGrpSpPr>
        <p:grpSpPr bwMode="auto">
          <a:xfrm>
            <a:off x="7696200" y="609600"/>
            <a:ext cx="639763" cy="635000"/>
            <a:chOff x="927100" y="2387600"/>
            <a:chExt cx="869537" cy="863600"/>
          </a:xfrm>
        </p:grpSpPr>
        <p:sp>
          <p:nvSpPr>
            <p:cNvPr id="16" name="Octagon 15">
              <a:extLst>
                <a:ext uri="{FF2B5EF4-FFF2-40B4-BE49-F238E27FC236}">
                  <a16:creationId xmlns:a16="http://schemas.microsoft.com/office/drawing/2014/main" id="{08939C3A-B7E8-2E86-C5C6-403B0F859A42}"/>
                </a:ext>
              </a:extLst>
            </p:cNvPr>
            <p:cNvSpPr/>
            <p:nvPr/>
          </p:nvSpPr>
          <p:spPr>
            <a:xfrm>
              <a:off x="965938" y="2426462"/>
              <a:ext cx="785388" cy="785876"/>
            </a:xfrm>
            <a:prstGeom prst="octag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Octagon 16">
              <a:extLst>
                <a:ext uri="{FF2B5EF4-FFF2-40B4-BE49-F238E27FC236}">
                  <a16:creationId xmlns:a16="http://schemas.microsoft.com/office/drawing/2014/main" id="{F9F8529E-802F-3D4D-0B50-6B72B37094A4}"/>
                </a:ext>
              </a:extLst>
            </p:cNvPr>
            <p:cNvSpPr/>
            <p:nvPr/>
          </p:nvSpPr>
          <p:spPr>
            <a:xfrm>
              <a:off x="927100" y="2387600"/>
              <a:ext cx="863063" cy="863600"/>
            </a:xfrm>
            <a:prstGeom prst="octagon">
              <a:avLst/>
            </a:prstGeom>
            <a:no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7188" name="TextBox 20">
              <a:extLst>
                <a:ext uri="{FF2B5EF4-FFF2-40B4-BE49-F238E27FC236}">
                  <a16:creationId xmlns:a16="http://schemas.microsoft.com/office/drawing/2014/main" id="{B7103213-CEB9-C940-BFB3-B27282B4582F}"/>
                </a:ext>
              </a:extLst>
            </p:cNvPr>
            <p:cNvSpPr txBox="1">
              <a:spLocks noChangeArrowheads="1"/>
            </p:cNvSpPr>
            <p:nvPr/>
          </p:nvSpPr>
          <p:spPr bwMode="auto">
            <a:xfrm>
              <a:off x="933450" y="2552700"/>
              <a:ext cx="863187" cy="46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b="1">
                  <a:solidFill>
                    <a:schemeClr val="bg1"/>
                  </a:solidFill>
                  <a:latin typeface="Arial Narrow" panose="020B0604020202020204" pitchFamily="34" charset="0"/>
                </a:rPr>
                <a:t>STOP</a:t>
              </a:r>
            </a:p>
          </p:txBody>
        </p:sp>
      </p:grpSp>
      <p:grpSp>
        <p:nvGrpSpPr>
          <p:cNvPr id="47117" name="Group 110">
            <a:extLst>
              <a:ext uri="{FF2B5EF4-FFF2-40B4-BE49-F238E27FC236}">
                <a16:creationId xmlns:a16="http://schemas.microsoft.com/office/drawing/2014/main" id="{4CD15913-199B-AED6-1235-34A468867A3E}"/>
              </a:ext>
            </a:extLst>
          </p:cNvPr>
          <p:cNvGrpSpPr>
            <a:grpSpLocks/>
          </p:cNvGrpSpPr>
          <p:nvPr/>
        </p:nvGrpSpPr>
        <p:grpSpPr bwMode="auto">
          <a:xfrm>
            <a:off x="1373188" y="822325"/>
            <a:ext cx="6132512" cy="698500"/>
            <a:chOff x="1335088" y="1102497"/>
            <a:chExt cx="6951662" cy="790861"/>
          </a:xfrm>
        </p:grpSpPr>
        <p:pic>
          <p:nvPicPr>
            <p:cNvPr id="47176" name="Picture 13" descr="line.png">
              <a:extLst>
                <a:ext uri="{FF2B5EF4-FFF2-40B4-BE49-F238E27FC236}">
                  <a16:creationId xmlns:a16="http://schemas.microsoft.com/office/drawing/2014/main" id="{5FD0CC98-CE0D-F859-2466-050660D1B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5101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7" name="Picture 49" descr="runner5.png">
              <a:extLst>
                <a:ext uri="{FF2B5EF4-FFF2-40B4-BE49-F238E27FC236}">
                  <a16:creationId xmlns:a16="http://schemas.microsoft.com/office/drawing/2014/main" id="{FE2B6C5B-0195-5068-6CE6-F37BFAB647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102497"/>
              <a:ext cx="1112837" cy="5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78" name="TextBox 78">
              <a:extLst>
                <a:ext uri="{FF2B5EF4-FFF2-40B4-BE49-F238E27FC236}">
                  <a16:creationId xmlns:a16="http://schemas.microsoft.com/office/drawing/2014/main" id="{E9A854BF-CE84-7EC1-D30B-8E0DA8886F84}"/>
                </a:ext>
              </a:extLst>
            </p:cNvPr>
            <p:cNvSpPr txBox="1">
              <a:spLocks noChangeArrowheads="1"/>
            </p:cNvSpPr>
            <p:nvPr/>
          </p:nvSpPr>
          <p:spPr bwMode="auto">
            <a:xfrm>
              <a:off x="1524001" y="156845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79" name="TextBox 79">
              <a:extLst>
                <a:ext uri="{FF2B5EF4-FFF2-40B4-BE49-F238E27FC236}">
                  <a16:creationId xmlns:a16="http://schemas.microsoft.com/office/drawing/2014/main" id="{269253E1-6599-0C7F-C076-F6858DAB2059}"/>
                </a:ext>
              </a:extLst>
            </p:cNvPr>
            <p:cNvSpPr txBox="1">
              <a:spLocks noChangeArrowheads="1"/>
            </p:cNvSpPr>
            <p:nvPr/>
          </p:nvSpPr>
          <p:spPr bwMode="auto">
            <a:xfrm>
              <a:off x="2336800" y="1574800"/>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80" name="TextBox 80">
              <a:extLst>
                <a:ext uri="{FF2B5EF4-FFF2-40B4-BE49-F238E27FC236}">
                  <a16:creationId xmlns:a16="http://schemas.microsoft.com/office/drawing/2014/main" id="{6F0D3D98-E505-9E0E-036E-C38CCA2C3891}"/>
                </a:ext>
              </a:extLst>
            </p:cNvPr>
            <p:cNvSpPr txBox="1">
              <a:spLocks noChangeArrowheads="1"/>
            </p:cNvSpPr>
            <p:nvPr/>
          </p:nvSpPr>
          <p:spPr bwMode="auto">
            <a:xfrm>
              <a:off x="3175000" y="1578076"/>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81" name="TextBox 81">
              <a:extLst>
                <a:ext uri="{FF2B5EF4-FFF2-40B4-BE49-F238E27FC236}">
                  <a16:creationId xmlns:a16="http://schemas.microsoft.com/office/drawing/2014/main" id="{8D35E8FC-022F-8844-AD10-44241CA0F5A3}"/>
                </a:ext>
              </a:extLst>
            </p:cNvPr>
            <p:cNvSpPr txBox="1">
              <a:spLocks noChangeArrowheads="1"/>
            </p:cNvSpPr>
            <p:nvPr/>
          </p:nvSpPr>
          <p:spPr bwMode="auto">
            <a:xfrm>
              <a:off x="3987800" y="158442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82" name="TextBox 82">
              <a:extLst>
                <a:ext uri="{FF2B5EF4-FFF2-40B4-BE49-F238E27FC236}">
                  <a16:creationId xmlns:a16="http://schemas.microsoft.com/office/drawing/2014/main" id="{8B2BEE07-4ABD-B998-8711-41D8DA1056C7}"/>
                </a:ext>
              </a:extLst>
            </p:cNvPr>
            <p:cNvSpPr txBox="1">
              <a:spLocks noChangeArrowheads="1"/>
            </p:cNvSpPr>
            <p:nvPr/>
          </p:nvSpPr>
          <p:spPr bwMode="auto">
            <a:xfrm>
              <a:off x="4845050" y="158115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83" name="TextBox 83">
              <a:extLst>
                <a:ext uri="{FF2B5EF4-FFF2-40B4-BE49-F238E27FC236}">
                  <a16:creationId xmlns:a16="http://schemas.microsoft.com/office/drawing/2014/main" id="{C0578AF7-2A22-171C-6EA9-E314D048AE30}"/>
                </a:ext>
              </a:extLst>
            </p:cNvPr>
            <p:cNvSpPr txBox="1">
              <a:spLocks noChangeArrowheads="1"/>
            </p:cNvSpPr>
            <p:nvPr/>
          </p:nvSpPr>
          <p:spPr bwMode="auto">
            <a:xfrm>
              <a:off x="5657850" y="158750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84" name="TextBox 84">
              <a:extLst>
                <a:ext uri="{FF2B5EF4-FFF2-40B4-BE49-F238E27FC236}">
                  <a16:creationId xmlns:a16="http://schemas.microsoft.com/office/drawing/2014/main" id="{D3D54446-464D-17F2-2FB1-525145C1ADD5}"/>
                </a:ext>
              </a:extLst>
            </p:cNvPr>
            <p:cNvSpPr txBox="1">
              <a:spLocks noChangeArrowheads="1"/>
            </p:cNvSpPr>
            <p:nvPr/>
          </p:nvSpPr>
          <p:spPr bwMode="auto">
            <a:xfrm>
              <a:off x="6496050" y="159077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7185" name="TextBox 85">
              <a:extLst>
                <a:ext uri="{FF2B5EF4-FFF2-40B4-BE49-F238E27FC236}">
                  <a16:creationId xmlns:a16="http://schemas.microsoft.com/office/drawing/2014/main" id="{356E62D8-3F27-CF11-25D1-10E21B3392AE}"/>
                </a:ext>
              </a:extLst>
            </p:cNvPr>
            <p:cNvSpPr txBox="1">
              <a:spLocks noChangeArrowheads="1"/>
            </p:cNvSpPr>
            <p:nvPr/>
          </p:nvSpPr>
          <p:spPr bwMode="auto">
            <a:xfrm>
              <a:off x="7308850" y="159712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grpSp>
      <p:grpSp>
        <p:nvGrpSpPr>
          <p:cNvPr id="47118" name="Group 56">
            <a:extLst>
              <a:ext uri="{FF2B5EF4-FFF2-40B4-BE49-F238E27FC236}">
                <a16:creationId xmlns:a16="http://schemas.microsoft.com/office/drawing/2014/main" id="{C8C9939C-5F0F-83BB-5E05-28B853827A10}"/>
              </a:ext>
            </a:extLst>
          </p:cNvPr>
          <p:cNvGrpSpPr>
            <a:grpSpLocks/>
          </p:cNvGrpSpPr>
          <p:nvPr/>
        </p:nvGrpSpPr>
        <p:grpSpPr bwMode="auto">
          <a:xfrm>
            <a:off x="1385888" y="1501775"/>
            <a:ext cx="5902325" cy="568325"/>
            <a:chOff x="1347788" y="1800225"/>
            <a:chExt cx="6691312" cy="644524"/>
          </a:xfrm>
        </p:grpSpPr>
        <p:pic>
          <p:nvPicPr>
            <p:cNvPr id="47174" name="Picture 34" descr="line.png">
              <a:extLst>
                <a:ext uri="{FF2B5EF4-FFF2-40B4-BE49-F238E27FC236}">
                  <a16:creationId xmlns:a16="http://schemas.microsoft.com/office/drawing/2014/main" id="{E23A4510-D8A4-A180-016D-9DB3553F09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22022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5" name="Picture 50" descr="runner4.png">
              <a:extLst>
                <a:ext uri="{FF2B5EF4-FFF2-40B4-BE49-F238E27FC236}">
                  <a16:creationId xmlns:a16="http://schemas.microsoft.com/office/drawing/2014/main" id="{3AFE5674-A788-D1F5-9840-6EEFA3C184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7014" y="1800225"/>
              <a:ext cx="90932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9" name="TextBox 86">
            <a:extLst>
              <a:ext uri="{FF2B5EF4-FFF2-40B4-BE49-F238E27FC236}">
                <a16:creationId xmlns:a16="http://schemas.microsoft.com/office/drawing/2014/main" id="{BAD86BBA-41E2-1EE8-2429-03F56CF30FA0}"/>
              </a:ext>
            </a:extLst>
          </p:cNvPr>
          <p:cNvSpPr txBox="1">
            <a:spLocks noChangeArrowheads="1"/>
          </p:cNvSpPr>
          <p:nvPr/>
        </p:nvSpPr>
        <p:spPr bwMode="auto">
          <a:xfrm>
            <a:off x="2338388" y="2005013"/>
            <a:ext cx="48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0" name="TextBox 87">
            <a:extLst>
              <a:ext uri="{FF2B5EF4-FFF2-40B4-BE49-F238E27FC236}">
                <a16:creationId xmlns:a16="http://schemas.microsoft.com/office/drawing/2014/main" id="{2CDD759B-C603-A10D-A8C5-09EC74A4DAC3}"/>
              </a:ext>
            </a:extLst>
          </p:cNvPr>
          <p:cNvSpPr txBox="1">
            <a:spLocks noChangeArrowheads="1"/>
          </p:cNvSpPr>
          <p:nvPr/>
        </p:nvSpPr>
        <p:spPr bwMode="auto">
          <a:xfrm>
            <a:off x="1625600" y="20050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1" name="TextBox 88">
            <a:extLst>
              <a:ext uri="{FF2B5EF4-FFF2-40B4-BE49-F238E27FC236}">
                <a16:creationId xmlns:a16="http://schemas.microsoft.com/office/drawing/2014/main" id="{D36A7E7C-AC05-6D0F-1B81-B02373E0AE74}"/>
              </a:ext>
            </a:extLst>
          </p:cNvPr>
          <p:cNvSpPr txBox="1">
            <a:spLocks noChangeArrowheads="1"/>
          </p:cNvSpPr>
          <p:nvPr/>
        </p:nvSpPr>
        <p:spPr bwMode="auto">
          <a:xfrm>
            <a:off x="3762375" y="20050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2" name="TextBox 89">
            <a:extLst>
              <a:ext uri="{FF2B5EF4-FFF2-40B4-BE49-F238E27FC236}">
                <a16:creationId xmlns:a16="http://schemas.microsoft.com/office/drawing/2014/main" id="{4CF2A14F-AB6A-AEEC-4970-8725BE29DFEC}"/>
              </a:ext>
            </a:extLst>
          </p:cNvPr>
          <p:cNvSpPr txBox="1">
            <a:spLocks noChangeArrowheads="1"/>
          </p:cNvSpPr>
          <p:nvPr/>
        </p:nvSpPr>
        <p:spPr bwMode="auto">
          <a:xfrm>
            <a:off x="3049588" y="20050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3" name="TextBox 90">
            <a:extLst>
              <a:ext uri="{FF2B5EF4-FFF2-40B4-BE49-F238E27FC236}">
                <a16:creationId xmlns:a16="http://schemas.microsoft.com/office/drawing/2014/main" id="{B96AF246-3C84-AE4F-3C1E-9DF8F3B49B22}"/>
              </a:ext>
            </a:extLst>
          </p:cNvPr>
          <p:cNvSpPr txBox="1">
            <a:spLocks noChangeArrowheads="1"/>
          </p:cNvSpPr>
          <p:nvPr/>
        </p:nvSpPr>
        <p:spPr bwMode="auto">
          <a:xfrm>
            <a:off x="5186363" y="20050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4" name="TextBox 91">
            <a:extLst>
              <a:ext uri="{FF2B5EF4-FFF2-40B4-BE49-F238E27FC236}">
                <a16:creationId xmlns:a16="http://schemas.microsoft.com/office/drawing/2014/main" id="{E051A319-6F15-6685-44A0-70CA18304470}"/>
              </a:ext>
            </a:extLst>
          </p:cNvPr>
          <p:cNvSpPr txBox="1">
            <a:spLocks noChangeArrowheads="1"/>
          </p:cNvSpPr>
          <p:nvPr/>
        </p:nvSpPr>
        <p:spPr bwMode="auto">
          <a:xfrm>
            <a:off x="4473575" y="20050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5" name="TextBox 92">
            <a:extLst>
              <a:ext uri="{FF2B5EF4-FFF2-40B4-BE49-F238E27FC236}">
                <a16:creationId xmlns:a16="http://schemas.microsoft.com/office/drawing/2014/main" id="{10F03C7C-D50F-8575-2AF5-3A90F187F73C}"/>
              </a:ext>
            </a:extLst>
          </p:cNvPr>
          <p:cNvSpPr txBox="1">
            <a:spLocks noChangeArrowheads="1"/>
          </p:cNvSpPr>
          <p:nvPr/>
        </p:nvSpPr>
        <p:spPr bwMode="auto">
          <a:xfrm>
            <a:off x="6610350" y="20050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7126" name="TextBox 93">
            <a:extLst>
              <a:ext uri="{FF2B5EF4-FFF2-40B4-BE49-F238E27FC236}">
                <a16:creationId xmlns:a16="http://schemas.microsoft.com/office/drawing/2014/main" id="{DB2C33CB-48E9-03AF-4590-998C973F3476}"/>
              </a:ext>
            </a:extLst>
          </p:cNvPr>
          <p:cNvSpPr txBox="1">
            <a:spLocks noChangeArrowheads="1"/>
          </p:cNvSpPr>
          <p:nvPr/>
        </p:nvSpPr>
        <p:spPr bwMode="auto">
          <a:xfrm>
            <a:off x="5897563" y="20050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grpSp>
        <p:nvGrpSpPr>
          <p:cNvPr id="47127" name="Group 112">
            <a:extLst>
              <a:ext uri="{FF2B5EF4-FFF2-40B4-BE49-F238E27FC236}">
                <a16:creationId xmlns:a16="http://schemas.microsoft.com/office/drawing/2014/main" id="{9E70572B-4B88-A4F1-3B02-503F5DA648F8}"/>
              </a:ext>
            </a:extLst>
          </p:cNvPr>
          <p:cNvGrpSpPr>
            <a:grpSpLocks/>
          </p:cNvGrpSpPr>
          <p:nvPr/>
        </p:nvGrpSpPr>
        <p:grpSpPr bwMode="auto">
          <a:xfrm>
            <a:off x="1398588" y="2198688"/>
            <a:ext cx="5902325" cy="685800"/>
            <a:chOff x="1360488" y="2479675"/>
            <a:chExt cx="6691312" cy="777768"/>
          </a:xfrm>
        </p:grpSpPr>
        <p:grpSp>
          <p:nvGrpSpPr>
            <p:cNvPr id="47163" name="Group 57">
              <a:extLst>
                <a:ext uri="{FF2B5EF4-FFF2-40B4-BE49-F238E27FC236}">
                  <a16:creationId xmlns:a16="http://schemas.microsoft.com/office/drawing/2014/main" id="{F6EC14DE-656A-5A62-556D-63514804826B}"/>
                </a:ext>
              </a:extLst>
            </p:cNvPr>
            <p:cNvGrpSpPr>
              <a:grpSpLocks/>
            </p:cNvGrpSpPr>
            <p:nvPr/>
          </p:nvGrpSpPr>
          <p:grpSpPr bwMode="auto">
            <a:xfrm>
              <a:off x="1360488" y="2479675"/>
              <a:ext cx="6691312" cy="638174"/>
              <a:chOff x="1360488" y="2479675"/>
              <a:chExt cx="6691312" cy="638174"/>
            </a:xfrm>
          </p:grpSpPr>
          <p:pic>
            <p:nvPicPr>
              <p:cNvPr id="47172" name="Picture 35" descr="line.png">
                <a:extLst>
                  <a:ext uri="{FF2B5EF4-FFF2-40B4-BE49-F238E27FC236}">
                    <a16:creationId xmlns:a16="http://schemas.microsoft.com/office/drawing/2014/main" id="{90AFA5D3-FC61-113D-7954-CF77134D85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8753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73" name="Picture 51" descr="runner3.png">
                <a:extLst>
                  <a:ext uri="{FF2B5EF4-FFF2-40B4-BE49-F238E27FC236}">
                    <a16:creationId xmlns:a16="http://schemas.microsoft.com/office/drawing/2014/main" id="{25565D73-FC1B-E87B-FAE6-14F3ADC047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2479675"/>
                <a:ext cx="747761"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64" name="TextBox 94">
              <a:extLst>
                <a:ext uri="{FF2B5EF4-FFF2-40B4-BE49-F238E27FC236}">
                  <a16:creationId xmlns:a16="http://schemas.microsoft.com/office/drawing/2014/main" id="{99EB621B-CA3A-C331-E571-26722FF29B2B}"/>
                </a:ext>
              </a:extLst>
            </p:cNvPr>
            <p:cNvSpPr txBox="1">
              <a:spLocks noChangeArrowheads="1"/>
            </p:cNvSpPr>
            <p:nvPr/>
          </p:nvSpPr>
          <p:spPr bwMode="auto">
            <a:xfrm>
              <a:off x="2349500" y="294967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7165" name="TextBox 95">
              <a:extLst>
                <a:ext uri="{FF2B5EF4-FFF2-40B4-BE49-F238E27FC236}">
                  <a16:creationId xmlns:a16="http://schemas.microsoft.com/office/drawing/2014/main" id="{23BAC2FC-5F50-346B-5435-6588B04C36FD}"/>
                </a:ext>
              </a:extLst>
            </p:cNvPr>
            <p:cNvSpPr txBox="1">
              <a:spLocks noChangeArrowheads="1"/>
            </p:cNvSpPr>
            <p:nvPr/>
          </p:nvSpPr>
          <p:spPr bwMode="auto">
            <a:xfrm>
              <a:off x="1581150" y="2941836"/>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7166" name="TextBox 96">
              <a:extLst>
                <a:ext uri="{FF2B5EF4-FFF2-40B4-BE49-F238E27FC236}">
                  <a16:creationId xmlns:a16="http://schemas.microsoft.com/office/drawing/2014/main" id="{7281B700-09B9-757A-70EF-FEE186A03EFC}"/>
                </a:ext>
              </a:extLst>
            </p:cNvPr>
            <p:cNvSpPr txBox="1">
              <a:spLocks noChangeArrowheads="1"/>
            </p:cNvSpPr>
            <p:nvPr/>
          </p:nvSpPr>
          <p:spPr bwMode="auto">
            <a:xfrm>
              <a:off x="4025900" y="295453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7167" name="TextBox 97">
              <a:extLst>
                <a:ext uri="{FF2B5EF4-FFF2-40B4-BE49-F238E27FC236}">
                  <a16:creationId xmlns:a16="http://schemas.microsoft.com/office/drawing/2014/main" id="{A7DF1F54-8E17-12E9-0280-CF03CD5B9895}"/>
                </a:ext>
              </a:extLst>
            </p:cNvPr>
            <p:cNvSpPr txBox="1">
              <a:spLocks noChangeArrowheads="1"/>
            </p:cNvSpPr>
            <p:nvPr/>
          </p:nvSpPr>
          <p:spPr bwMode="auto">
            <a:xfrm>
              <a:off x="3257550" y="2946700"/>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4 sec</a:t>
              </a:r>
            </a:p>
          </p:txBody>
        </p:sp>
        <p:sp>
          <p:nvSpPr>
            <p:cNvPr id="47168" name="TextBox 98">
              <a:extLst>
                <a:ext uri="{FF2B5EF4-FFF2-40B4-BE49-F238E27FC236}">
                  <a16:creationId xmlns:a16="http://schemas.microsoft.com/office/drawing/2014/main" id="{4DF90EA5-2E3C-DBF5-E699-26238C6250BA}"/>
                </a:ext>
              </a:extLst>
            </p:cNvPr>
            <p:cNvSpPr txBox="1">
              <a:spLocks noChangeArrowheads="1"/>
            </p:cNvSpPr>
            <p:nvPr/>
          </p:nvSpPr>
          <p:spPr bwMode="auto">
            <a:xfrm>
              <a:off x="5651500" y="295602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7169" name="TextBox 99">
              <a:extLst>
                <a:ext uri="{FF2B5EF4-FFF2-40B4-BE49-F238E27FC236}">
                  <a16:creationId xmlns:a16="http://schemas.microsoft.com/office/drawing/2014/main" id="{67C9578E-3385-1570-D928-7698D6DF8495}"/>
                </a:ext>
              </a:extLst>
            </p:cNvPr>
            <p:cNvSpPr txBox="1">
              <a:spLocks noChangeArrowheads="1"/>
            </p:cNvSpPr>
            <p:nvPr/>
          </p:nvSpPr>
          <p:spPr bwMode="auto">
            <a:xfrm>
              <a:off x="4883149" y="2948189"/>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4 sec</a:t>
              </a:r>
            </a:p>
          </p:txBody>
        </p:sp>
        <p:sp>
          <p:nvSpPr>
            <p:cNvPr id="47170" name="TextBox 100">
              <a:extLst>
                <a:ext uri="{FF2B5EF4-FFF2-40B4-BE49-F238E27FC236}">
                  <a16:creationId xmlns:a16="http://schemas.microsoft.com/office/drawing/2014/main" id="{1874B842-5F93-9F87-8501-69667D0327C8}"/>
                </a:ext>
              </a:extLst>
            </p:cNvPr>
            <p:cNvSpPr txBox="1">
              <a:spLocks noChangeArrowheads="1"/>
            </p:cNvSpPr>
            <p:nvPr/>
          </p:nvSpPr>
          <p:spPr bwMode="auto">
            <a:xfrm>
              <a:off x="7327900" y="2960888"/>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7171" name="TextBox 101">
              <a:extLst>
                <a:ext uri="{FF2B5EF4-FFF2-40B4-BE49-F238E27FC236}">
                  <a16:creationId xmlns:a16="http://schemas.microsoft.com/office/drawing/2014/main" id="{20BE094E-8714-F9B9-F4D3-64B2E9A99CDB}"/>
                </a:ext>
              </a:extLst>
            </p:cNvPr>
            <p:cNvSpPr txBox="1">
              <a:spLocks noChangeArrowheads="1"/>
            </p:cNvSpPr>
            <p:nvPr/>
          </p:nvSpPr>
          <p:spPr bwMode="auto">
            <a:xfrm>
              <a:off x="6559551" y="295305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grpSp>
      <p:grpSp>
        <p:nvGrpSpPr>
          <p:cNvPr id="47128" name="Group 113">
            <a:extLst>
              <a:ext uri="{FF2B5EF4-FFF2-40B4-BE49-F238E27FC236}">
                <a16:creationId xmlns:a16="http://schemas.microsoft.com/office/drawing/2014/main" id="{0B193533-51F6-B08B-AD22-9AAFE4655DC6}"/>
              </a:ext>
            </a:extLst>
          </p:cNvPr>
          <p:cNvGrpSpPr>
            <a:grpSpLocks/>
          </p:cNvGrpSpPr>
          <p:nvPr/>
        </p:nvGrpSpPr>
        <p:grpSpPr bwMode="auto">
          <a:xfrm>
            <a:off x="1430338" y="2933700"/>
            <a:ext cx="5902325" cy="674688"/>
            <a:chOff x="1354138" y="3216275"/>
            <a:chExt cx="6691312" cy="765070"/>
          </a:xfrm>
        </p:grpSpPr>
        <p:grpSp>
          <p:nvGrpSpPr>
            <p:cNvPr id="47152" name="Group 58">
              <a:extLst>
                <a:ext uri="{FF2B5EF4-FFF2-40B4-BE49-F238E27FC236}">
                  <a16:creationId xmlns:a16="http://schemas.microsoft.com/office/drawing/2014/main" id="{87729E56-F912-6625-EA25-EAAE5352ACD7}"/>
                </a:ext>
              </a:extLst>
            </p:cNvPr>
            <p:cNvGrpSpPr>
              <a:grpSpLocks/>
            </p:cNvGrpSpPr>
            <p:nvPr/>
          </p:nvGrpSpPr>
          <p:grpSpPr bwMode="auto">
            <a:xfrm>
              <a:off x="1354138" y="3216275"/>
              <a:ext cx="6691312" cy="631824"/>
              <a:chOff x="1354138" y="3216275"/>
              <a:chExt cx="6691312" cy="631824"/>
            </a:xfrm>
          </p:grpSpPr>
          <p:pic>
            <p:nvPicPr>
              <p:cNvPr id="47161" name="Picture 36" descr="line.png">
                <a:extLst>
                  <a:ext uri="{FF2B5EF4-FFF2-40B4-BE49-F238E27FC236}">
                    <a16:creationId xmlns:a16="http://schemas.microsoft.com/office/drawing/2014/main" id="{53D733B1-3C0B-0619-5BE5-15A635DEB2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36056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62" name="Picture 52" descr="runner2.png">
                <a:extLst>
                  <a:ext uri="{FF2B5EF4-FFF2-40B4-BE49-F238E27FC236}">
                    <a16:creationId xmlns:a16="http://schemas.microsoft.com/office/drawing/2014/main" id="{D2B8B2F1-8576-9D26-110A-98D97BCF726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4988" y="3216275"/>
                <a:ext cx="64514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53" name="TextBox 102">
              <a:extLst>
                <a:ext uri="{FF2B5EF4-FFF2-40B4-BE49-F238E27FC236}">
                  <a16:creationId xmlns:a16="http://schemas.microsoft.com/office/drawing/2014/main" id="{9DD4587F-3039-F352-FF4C-286DFC8E0908}"/>
                </a:ext>
              </a:extLst>
            </p:cNvPr>
            <p:cNvSpPr txBox="1">
              <a:spLocks noChangeArrowheads="1"/>
            </p:cNvSpPr>
            <p:nvPr/>
          </p:nvSpPr>
          <p:spPr bwMode="auto">
            <a:xfrm>
              <a:off x="2298700" y="3673579"/>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7154" name="TextBox 103">
              <a:extLst>
                <a:ext uri="{FF2B5EF4-FFF2-40B4-BE49-F238E27FC236}">
                  <a16:creationId xmlns:a16="http://schemas.microsoft.com/office/drawing/2014/main" id="{00FB4C1C-7924-9DC6-6FAF-EACF173458CC}"/>
                </a:ext>
              </a:extLst>
            </p:cNvPr>
            <p:cNvSpPr txBox="1">
              <a:spLocks noChangeArrowheads="1"/>
            </p:cNvSpPr>
            <p:nvPr/>
          </p:nvSpPr>
          <p:spPr bwMode="auto">
            <a:xfrm>
              <a:off x="1530350" y="366574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7155" name="TextBox 104">
              <a:extLst>
                <a:ext uri="{FF2B5EF4-FFF2-40B4-BE49-F238E27FC236}">
                  <a16:creationId xmlns:a16="http://schemas.microsoft.com/office/drawing/2014/main" id="{8CA4F92A-0FF0-4DF5-C357-3A3027F66C34}"/>
                </a:ext>
              </a:extLst>
            </p:cNvPr>
            <p:cNvSpPr txBox="1">
              <a:spLocks noChangeArrowheads="1"/>
            </p:cNvSpPr>
            <p:nvPr/>
          </p:nvSpPr>
          <p:spPr bwMode="auto">
            <a:xfrm>
              <a:off x="3975099" y="367844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7156" name="TextBox 105">
              <a:extLst>
                <a:ext uri="{FF2B5EF4-FFF2-40B4-BE49-F238E27FC236}">
                  <a16:creationId xmlns:a16="http://schemas.microsoft.com/office/drawing/2014/main" id="{91F97DD2-17D9-8BCC-BA3E-AA9746A7023D}"/>
                </a:ext>
              </a:extLst>
            </p:cNvPr>
            <p:cNvSpPr txBox="1">
              <a:spLocks noChangeArrowheads="1"/>
            </p:cNvSpPr>
            <p:nvPr/>
          </p:nvSpPr>
          <p:spPr bwMode="auto">
            <a:xfrm>
              <a:off x="3206750" y="3670603"/>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8 sec</a:t>
              </a:r>
            </a:p>
          </p:txBody>
        </p:sp>
        <p:sp>
          <p:nvSpPr>
            <p:cNvPr id="47157" name="TextBox 106">
              <a:extLst>
                <a:ext uri="{FF2B5EF4-FFF2-40B4-BE49-F238E27FC236}">
                  <a16:creationId xmlns:a16="http://schemas.microsoft.com/office/drawing/2014/main" id="{FA16A792-EBA2-572C-1548-2DE9C1C98889}"/>
                </a:ext>
              </a:extLst>
            </p:cNvPr>
            <p:cNvSpPr txBox="1">
              <a:spLocks noChangeArrowheads="1"/>
            </p:cNvSpPr>
            <p:nvPr/>
          </p:nvSpPr>
          <p:spPr bwMode="auto">
            <a:xfrm>
              <a:off x="5695950" y="3679929"/>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7158" name="TextBox 107">
              <a:extLst>
                <a:ext uri="{FF2B5EF4-FFF2-40B4-BE49-F238E27FC236}">
                  <a16:creationId xmlns:a16="http://schemas.microsoft.com/office/drawing/2014/main" id="{50921ADB-AAFA-3A93-1CBF-5F38F24C0871}"/>
                </a:ext>
              </a:extLst>
            </p:cNvPr>
            <p:cNvSpPr txBox="1">
              <a:spLocks noChangeArrowheads="1"/>
            </p:cNvSpPr>
            <p:nvPr/>
          </p:nvSpPr>
          <p:spPr bwMode="auto">
            <a:xfrm>
              <a:off x="4832350" y="3672089"/>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8 sec</a:t>
              </a:r>
            </a:p>
          </p:txBody>
        </p:sp>
        <p:sp>
          <p:nvSpPr>
            <p:cNvPr id="47159" name="TextBox 108">
              <a:extLst>
                <a:ext uri="{FF2B5EF4-FFF2-40B4-BE49-F238E27FC236}">
                  <a16:creationId xmlns:a16="http://schemas.microsoft.com/office/drawing/2014/main" id="{25D8E5F3-063C-E674-7158-6D5D0867D20A}"/>
                </a:ext>
              </a:extLst>
            </p:cNvPr>
            <p:cNvSpPr txBox="1">
              <a:spLocks noChangeArrowheads="1"/>
            </p:cNvSpPr>
            <p:nvPr/>
          </p:nvSpPr>
          <p:spPr bwMode="auto">
            <a:xfrm>
              <a:off x="7277100" y="3684790"/>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7160" name="TextBox 109">
              <a:extLst>
                <a:ext uri="{FF2B5EF4-FFF2-40B4-BE49-F238E27FC236}">
                  <a16:creationId xmlns:a16="http://schemas.microsoft.com/office/drawing/2014/main" id="{AB3CB2DD-00A6-E425-5DA2-322EA27E4FFE}"/>
                </a:ext>
              </a:extLst>
            </p:cNvPr>
            <p:cNvSpPr txBox="1">
              <a:spLocks noChangeArrowheads="1"/>
            </p:cNvSpPr>
            <p:nvPr/>
          </p:nvSpPr>
          <p:spPr bwMode="auto">
            <a:xfrm>
              <a:off x="6553201" y="3676954"/>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grpSp>
      <p:grpSp>
        <p:nvGrpSpPr>
          <p:cNvPr id="47129" name="Group 70">
            <a:extLst>
              <a:ext uri="{FF2B5EF4-FFF2-40B4-BE49-F238E27FC236}">
                <a16:creationId xmlns:a16="http://schemas.microsoft.com/office/drawing/2014/main" id="{C04FCF68-D369-D7DF-D4D2-CA0E72DFE66B}"/>
              </a:ext>
            </a:extLst>
          </p:cNvPr>
          <p:cNvGrpSpPr>
            <a:grpSpLocks/>
          </p:cNvGrpSpPr>
          <p:nvPr/>
        </p:nvGrpSpPr>
        <p:grpSpPr bwMode="auto">
          <a:xfrm rot="5400000">
            <a:off x="7055644" y="4493419"/>
            <a:ext cx="296862" cy="57150"/>
            <a:chOff x="2117504" y="5501481"/>
            <a:chExt cx="336550" cy="64294"/>
          </a:xfrm>
        </p:grpSpPr>
        <p:sp>
          <p:nvSpPr>
            <p:cNvPr id="72" name="Oval 71">
              <a:extLst>
                <a:ext uri="{FF2B5EF4-FFF2-40B4-BE49-F238E27FC236}">
                  <a16:creationId xmlns:a16="http://schemas.microsoft.com/office/drawing/2014/main" id="{692098B5-F8E7-8E94-EEF0-E075BB60A75E}"/>
                </a:ext>
              </a:extLst>
            </p:cNvPr>
            <p:cNvSpPr/>
            <p:nvPr/>
          </p:nvSpPr>
          <p:spPr>
            <a:xfrm>
              <a:off x="2115704" y="5510410"/>
              <a:ext cx="575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3" name="Oval 72">
              <a:extLst>
                <a:ext uri="{FF2B5EF4-FFF2-40B4-BE49-F238E27FC236}">
                  <a16:creationId xmlns:a16="http://schemas.microsoft.com/office/drawing/2014/main" id="{CA3C27A1-F0E2-3915-C22F-E11E0BD77773}"/>
                </a:ext>
              </a:extLst>
            </p:cNvPr>
            <p:cNvSpPr/>
            <p:nvPr/>
          </p:nvSpPr>
          <p:spPr>
            <a:xfrm>
              <a:off x="2270482" y="5503267"/>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4" name="Oval 73">
              <a:extLst>
                <a:ext uri="{FF2B5EF4-FFF2-40B4-BE49-F238E27FC236}">
                  <a16:creationId xmlns:a16="http://schemas.microsoft.com/office/drawing/2014/main" id="{AF12F1DF-F3EC-63EE-8756-809099829719}"/>
                </a:ext>
              </a:extLst>
            </p:cNvPr>
            <p:cNvSpPr/>
            <p:nvPr/>
          </p:nvSpPr>
          <p:spPr>
            <a:xfrm>
              <a:off x="239646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7130" name="Group 66">
            <a:extLst>
              <a:ext uri="{FF2B5EF4-FFF2-40B4-BE49-F238E27FC236}">
                <a16:creationId xmlns:a16="http://schemas.microsoft.com/office/drawing/2014/main" id="{36E73A82-7F6C-9340-FF69-96EA6F335D1E}"/>
              </a:ext>
            </a:extLst>
          </p:cNvPr>
          <p:cNvGrpSpPr>
            <a:grpSpLocks/>
          </p:cNvGrpSpPr>
          <p:nvPr/>
        </p:nvGrpSpPr>
        <p:grpSpPr bwMode="auto">
          <a:xfrm rot="5400000">
            <a:off x="2112169" y="4487069"/>
            <a:ext cx="296862" cy="50800"/>
            <a:chOff x="2117504" y="5508625"/>
            <a:chExt cx="336550" cy="57150"/>
          </a:xfrm>
        </p:grpSpPr>
        <p:sp>
          <p:nvSpPr>
            <p:cNvPr id="68" name="Oval 67">
              <a:extLst>
                <a:ext uri="{FF2B5EF4-FFF2-40B4-BE49-F238E27FC236}">
                  <a16:creationId xmlns:a16="http://schemas.microsoft.com/office/drawing/2014/main" id="{1EB96CE4-F1B7-F59E-53A4-8E12C90384DE}"/>
                </a:ext>
              </a:extLst>
            </p:cNvPr>
            <p:cNvSpPr/>
            <p:nvPr/>
          </p:nvSpPr>
          <p:spPr>
            <a:xfrm>
              <a:off x="2115704" y="5510410"/>
              <a:ext cx="575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9" name="Oval 68">
              <a:extLst>
                <a:ext uri="{FF2B5EF4-FFF2-40B4-BE49-F238E27FC236}">
                  <a16:creationId xmlns:a16="http://schemas.microsoft.com/office/drawing/2014/main" id="{26ED7E00-3BD9-409B-7B01-DE2FF1CE5A06}"/>
                </a:ext>
              </a:extLst>
            </p:cNvPr>
            <p:cNvSpPr/>
            <p:nvPr/>
          </p:nvSpPr>
          <p:spPr>
            <a:xfrm>
              <a:off x="226328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 name="Oval 69">
              <a:extLst>
                <a:ext uri="{FF2B5EF4-FFF2-40B4-BE49-F238E27FC236}">
                  <a16:creationId xmlns:a16="http://schemas.microsoft.com/office/drawing/2014/main" id="{B9E41BEE-5D45-76DB-7F15-8CDD56C8D6A0}"/>
                </a:ext>
              </a:extLst>
            </p:cNvPr>
            <p:cNvSpPr/>
            <p:nvPr/>
          </p:nvSpPr>
          <p:spPr>
            <a:xfrm>
              <a:off x="239646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7131" name="Group 74">
            <a:extLst>
              <a:ext uri="{FF2B5EF4-FFF2-40B4-BE49-F238E27FC236}">
                <a16:creationId xmlns:a16="http://schemas.microsoft.com/office/drawing/2014/main" id="{FBB8C662-A0FC-D80D-7217-3D1A4973AE11}"/>
              </a:ext>
            </a:extLst>
          </p:cNvPr>
          <p:cNvGrpSpPr>
            <a:grpSpLocks/>
          </p:cNvGrpSpPr>
          <p:nvPr/>
        </p:nvGrpSpPr>
        <p:grpSpPr bwMode="auto">
          <a:xfrm rot="5400000">
            <a:off x="4553744" y="4493419"/>
            <a:ext cx="296862" cy="57150"/>
            <a:chOff x="2117504" y="5501481"/>
            <a:chExt cx="336550" cy="64294"/>
          </a:xfrm>
        </p:grpSpPr>
        <p:sp>
          <p:nvSpPr>
            <p:cNvPr id="76" name="Oval 75">
              <a:extLst>
                <a:ext uri="{FF2B5EF4-FFF2-40B4-BE49-F238E27FC236}">
                  <a16:creationId xmlns:a16="http://schemas.microsoft.com/office/drawing/2014/main" id="{92234D0A-A772-8698-B8A4-9A0014756ADC}"/>
                </a:ext>
              </a:extLst>
            </p:cNvPr>
            <p:cNvSpPr/>
            <p:nvPr/>
          </p:nvSpPr>
          <p:spPr>
            <a:xfrm>
              <a:off x="2115704" y="5510410"/>
              <a:ext cx="575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 name="Oval 76">
              <a:extLst>
                <a:ext uri="{FF2B5EF4-FFF2-40B4-BE49-F238E27FC236}">
                  <a16:creationId xmlns:a16="http://schemas.microsoft.com/office/drawing/2014/main" id="{F5951E3F-06FB-6932-6922-EBBAE9D0A7A3}"/>
                </a:ext>
              </a:extLst>
            </p:cNvPr>
            <p:cNvSpPr/>
            <p:nvPr/>
          </p:nvSpPr>
          <p:spPr>
            <a:xfrm>
              <a:off x="2270482" y="5503267"/>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8" name="Oval 77">
              <a:extLst>
                <a:ext uri="{FF2B5EF4-FFF2-40B4-BE49-F238E27FC236}">
                  <a16:creationId xmlns:a16="http://schemas.microsoft.com/office/drawing/2014/main" id="{E5AA39CD-3A6E-D50F-3434-D2AEF208A054}"/>
                </a:ext>
              </a:extLst>
            </p:cNvPr>
            <p:cNvSpPr/>
            <p:nvPr/>
          </p:nvSpPr>
          <p:spPr>
            <a:xfrm>
              <a:off x="239646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7132" name="TextBox 116">
            <a:extLst>
              <a:ext uri="{FF2B5EF4-FFF2-40B4-BE49-F238E27FC236}">
                <a16:creationId xmlns:a16="http://schemas.microsoft.com/office/drawing/2014/main" id="{7F384819-5E94-1EA3-4C88-2BF49562AB48}"/>
              </a:ext>
            </a:extLst>
          </p:cNvPr>
          <p:cNvSpPr txBox="1">
            <a:spLocks noChangeArrowheads="1"/>
          </p:cNvSpPr>
          <p:nvPr/>
        </p:nvSpPr>
        <p:spPr bwMode="auto">
          <a:xfrm>
            <a:off x="2981325" y="50038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grpSp>
        <p:nvGrpSpPr>
          <p:cNvPr id="47133" name="Group 59">
            <a:extLst>
              <a:ext uri="{FF2B5EF4-FFF2-40B4-BE49-F238E27FC236}">
                <a16:creationId xmlns:a16="http://schemas.microsoft.com/office/drawing/2014/main" id="{A2049A27-3522-9A6C-3ED8-27E2F29A7E05}"/>
              </a:ext>
            </a:extLst>
          </p:cNvPr>
          <p:cNvGrpSpPr>
            <a:grpSpLocks/>
          </p:cNvGrpSpPr>
          <p:nvPr/>
        </p:nvGrpSpPr>
        <p:grpSpPr bwMode="auto">
          <a:xfrm>
            <a:off x="1093788" y="4705350"/>
            <a:ext cx="6161087" cy="565150"/>
            <a:chOff x="1049338" y="4400550"/>
            <a:chExt cx="6983412" cy="641349"/>
          </a:xfrm>
        </p:grpSpPr>
        <p:pic>
          <p:nvPicPr>
            <p:cNvPr id="47141" name="Picture 37" descr="line.png">
              <a:extLst>
                <a:ext uri="{FF2B5EF4-FFF2-40B4-BE49-F238E27FC236}">
                  <a16:creationId xmlns:a16="http://schemas.microsoft.com/office/drawing/2014/main" id="{32E2501B-380F-9E9D-6AFD-F85996BF31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47994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42" name="Picture 41" descr="runner.png">
              <a:extLst>
                <a:ext uri="{FF2B5EF4-FFF2-40B4-BE49-F238E27FC236}">
                  <a16:creationId xmlns:a16="http://schemas.microsoft.com/office/drawing/2014/main" id="{798C08CA-4674-810B-EFE3-560D68CA4B1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4400550"/>
              <a:ext cx="58527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4" name="TextBox 114">
            <a:extLst>
              <a:ext uri="{FF2B5EF4-FFF2-40B4-BE49-F238E27FC236}">
                <a16:creationId xmlns:a16="http://schemas.microsoft.com/office/drawing/2014/main" id="{488DDD29-74FC-7E67-42D3-62B870920400}"/>
              </a:ext>
            </a:extLst>
          </p:cNvPr>
          <p:cNvSpPr txBox="1">
            <a:spLocks noChangeArrowheads="1"/>
          </p:cNvSpPr>
          <p:nvPr/>
        </p:nvSpPr>
        <p:spPr bwMode="auto">
          <a:xfrm>
            <a:off x="1644650" y="50038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7135" name="TextBox 115">
            <a:extLst>
              <a:ext uri="{FF2B5EF4-FFF2-40B4-BE49-F238E27FC236}">
                <a16:creationId xmlns:a16="http://schemas.microsoft.com/office/drawing/2014/main" id="{3F6BFB4B-7567-9C6D-BABC-23146152BC0E}"/>
              </a:ext>
            </a:extLst>
          </p:cNvPr>
          <p:cNvSpPr txBox="1">
            <a:spLocks noChangeArrowheads="1"/>
          </p:cNvSpPr>
          <p:nvPr/>
        </p:nvSpPr>
        <p:spPr bwMode="auto">
          <a:xfrm>
            <a:off x="2287588" y="50038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7136" name="TextBox 117">
            <a:extLst>
              <a:ext uri="{FF2B5EF4-FFF2-40B4-BE49-F238E27FC236}">
                <a16:creationId xmlns:a16="http://schemas.microsoft.com/office/drawing/2014/main" id="{F93094BC-D68C-9976-75EC-466E16A74278}"/>
              </a:ext>
            </a:extLst>
          </p:cNvPr>
          <p:cNvSpPr txBox="1">
            <a:spLocks noChangeArrowheads="1"/>
          </p:cNvSpPr>
          <p:nvPr/>
        </p:nvSpPr>
        <p:spPr bwMode="auto">
          <a:xfrm>
            <a:off x="3713163" y="50038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7137" name="TextBox 118">
            <a:extLst>
              <a:ext uri="{FF2B5EF4-FFF2-40B4-BE49-F238E27FC236}">
                <a16:creationId xmlns:a16="http://schemas.microsoft.com/office/drawing/2014/main" id="{CFCE62C6-63C9-4102-23E6-BCFE2CE9C0C0}"/>
              </a:ext>
            </a:extLst>
          </p:cNvPr>
          <p:cNvSpPr txBox="1">
            <a:spLocks noChangeArrowheads="1"/>
          </p:cNvSpPr>
          <p:nvPr/>
        </p:nvSpPr>
        <p:spPr bwMode="auto">
          <a:xfrm>
            <a:off x="4446588" y="5003800"/>
            <a:ext cx="452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7138" name="TextBox 119">
            <a:extLst>
              <a:ext uri="{FF2B5EF4-FFF2-40B4-BE49-F238E27FC236}">
                <a16:creationId xmlns:a16="http://schemas.microsoft.com/office/drawing/2014/main" id="{BBE0280A-5646-5E1C-11FB-3BF892941823}"/>
              </a:ext>
            </a:extLst>
          </p:cNvPr>
          <p:cNvSpPr txBox="1">
            <a:spLocks noChangeArrowheads="1"/>
          </p:cNvSpPr>
          <p:nvPr/>
        </p:nvSpPr>
        <p:spPr bwMode="auto">
          <a:xfrm>
            <a:off x="5184775" y="5003800"/>
            <a:ext cx="452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7139" name="TextBox 120">
            <a:extLst>
              <a:ext uri="{FF2B5EF4-FFF2-40B4-BE49-F238E27FC236}">
                <a16:creationId xmlns:a16="http://schemas.microsoft.com/office/drawing/2014/main" id="{C07032B5-CB8B-F9F2-F935-328EA3597288}"/>
              </a:ext>
            </a:extLst>
          </p:cNvPr>
          <p:cNvSpPr txBox="1">
            <a:spLocks noChangeArrowheads="1"/>
          </p:cNvSpPr>
          <p:nvPr/>
        </p:nvSpPr>
        <p:spPr bwMode="auto">
          <a:xfrm>
            <a:off x="5922963" y="5003800"/>
            <a:ext cx="452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7140" name="TextBox 121">
            <a:extLst>
              <a:ext uri="{FF2B5EF4-FFF2-40B4-BE49-F238E27FC236}">
                <a16:creationId xmlns:a16="http://schemas.microsoft.com/office/drawing/2014/main" id="{37AE3441-3E94-F0B8-3CB3-686099DB653D}"/>
              </a:ext>
            </a:extLst>
          </p:cNvPr>
          <p:cNvSpPr txBox="1">
            <a:spLocks noChangeArrowheads="1"/>
          </p:cNvSpPr>
          <p:nvPr/>
        </p:nvSpPr>
        <p:spPr bwMode="auto">
          <a:xfrm>
            <a:off x="6635750" y="50038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a:extLst>
              <a:ext uri="{FF2B5EF4-FFF2-40B4-BE49-F238E27FC236}">
                <a16:creationId xmlns:a16="http://schemas.microsoft.com/office/drawing/2014/main" id="{BAB54D22-338A-36FC-C23E-CDBEFC690E4C}"/>
              </a:ext>
            </a:extLst>
          </p:cNvPr>
          <p:cNvGrpSpPr>
            <a:grpSpLocks/>
          </p:cNvGrpSpPr>
          <p:nvPr/>
        </p:nvGrpSpPr>
        <p:grpSpPr bwMode="auto">
          <a:xfrm>
            <a:off x="1778000" y="4699000"/>
            <a:ext cx="7289800" cy="1477963"/>
            <a:chOff x="1778000" y="4699000"/>
            <a:chExt cx="7289800" cy="1477328"/>
          </a:xfrm>
        </p:grpSpPr>
        <p:sp>
          <p:nvSpPr>
            <p:cNvPr id="116" name="Freeform 115">
              <a:extLst>
                <a:ext uri="{FF2B5EF4-FFF2-40B4-BE49-F238E27FC236}">
                  <a16:creationId xmlns:a16="http://schemas.microsoft.com/office/drawing/2014/main" id="{96B1AA06-781B-76C7-8113-9ADABB92133A}"/>
                </a:ext>
              </a:extLst>
            </p:cNvPr>
            <p:cNvSpPr/>
            <p:nvPr/>
          </p:nvSpPr>
          <p:spPr>
            <a:xfrm>
              <a:off x="1778000" y="4751365"/>
              <a:ext cx="6972300" cy="1413854"/>
            </a:xfrm>
            <a:custGeom>
              <a:avLst/>
              <a:gdLst>
                <a:gd name="connsiteX0" fmla="*/ 342900 w 6997700"/>
                <a:gd name="connsiteY0" fmla="*/ 6350 h 647700"/>
                <a:gd name="connsiteX1" fmla="*/ 400050 w 6997700"/>
                <a:gd name="connsiteY1" fmla="*/ 0 h 647700"/>
                <a:gd name="connsiteX2" fmla="*/ 6851650 w 6997700"/>
                <a:gd name="connsiteY2" fmla="*/ 31750 h 647700"/>
                <a:gd name="connsiteX3" fmla="*/ 6997700 w 6997700"/>
                <a:gd name="connsiteY3" fmla="*/ 647700 h 647700"/>
                <a:gd name="connsiteX4" fmla="*/ 0 w 6997700"/>
                <a:gd name="connsiteY4" fmla="*/ 450850 h 647700"/>
                <a:gd name="connsiteX5" fmla="*/ 342900 w 6997700"/>
                <a:gd name="connsiteY5" fmla="*/ 6350 h 647700"/>
                <a:gd name="connsiteX0" fmla="*/ 342900 w 6997700"/>
                <a:gd name="connsiteY0" fmla="*/ 132148 h 773498"/>
                <a:gd name="connsiteX1" fmla="*/ 400050 w 6997700"/>
                <a:gd name="connsiteY1" fmla="*/ 125798 h 773498"/>
                <a:gd name="connsiteX2" fmla="*/ 6972300 w 6997700"/>
                <a:gd name="connsiteY2" fmla="*/ 0 h 773498"/>
                <a:gd name="connsiteX3" fmla="*/ 6997700 w 6997700"/>
                <a:gd name="connsiteY3" fmla="*/ 773498 h 773498"/>
                <a:gd name="connsiteX4" fmla="*/ 0 w 6997700"/>
                <a:gd name="connsiteY4" fmla="*/ 576648 h 773498"/>
                <a:gd name="connsiteX5" fmla="*/ 342900 w 6997700"/>
                <a:gd name="connsiteY5" fmla="*/ 132148 h 773498"/>
                <a:gd name="connsiteX0" fmla="*/ 342900 w 6972300"/>
                <a:gd name="connsiteY0" fmla="*/ 132148 h 974810"/>
                <a:gd name="connsiteX1" fmla="*/ 400050 w 6972300"/>
                <a:gd name="connsiteY1" fmla="*/ 125798 h 974810"/>
                <a:gd name="connsiteX2" fmla="*/ 6972300 w 6972300"/>
                <a:gd name="connsiteY2" fmla="*/ 0 h 974810"/>
                <a:gd name="connsiteX3" fmla="*/ 6819900 w 6972300"/>
                <a:gd name="connsiteY3" fmla="*/ 974810 h 974810"/>
                <a:gd name="connsiteX4" fmla="*/ 0 w 6972300"/>
                <a:gd name="connsiteY4" fmla="*/ 576648 h 974810"/>
                <a:gd name="connsiteX5" fmla="*/ 342900 w 6972300"/>
                <a:gd name="connsiteY5" fmla="*/ 132148 h 97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2300" h="974810">
                  <a:moveTo>
                    <a:pt x="342900" y="132148"/>
                  </a:moveTo>
                  <a:lnTo>
                    <a:pt x="400050" y="125798"/>
                  </a:lnTo>
                  <a:lnTo>
                    <a:pt x="6972300" y="0"/>
                  </a:lnTo>
                  <a:lnTo>
                    <a:pt x="6819900" y="974810"/>
                  </a:lnTo>
                  <a:lnTo>
                    <a:pt x="0" y="576648"/>
                  </a:lnTo>
                  <a:lnTo>
                    <a:pt x="342900" y="132148"/>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8218" name="TextBox 111">
              <a:extLst>
                <a:ext uri="{FF2B5EF4-FFF2-40B4-BE49-F238E27FC236}">
                  <a16:creationId xmlns:a16="http://schemas.microsoft.com/office/drawing/2014/main" id="{9B6A499E-F9F9-A982-6D11-DAD4F9637301}"/>
                </a:ext>
              </a:extLst>
            </p:cNvPr>
            <p:cNvSpPr txBox="1">
              <a:spLocks noChangeArrowheads="1"/>
            </p:cNvSpPr>
            <p:nvPr/>
          </p:nvSpPr>
          <p:spPr bwMode="auto">
            <a:xfrm>
              <a:off x="7207250" y="4699000"/>
              <a:ext cx="186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Limit process has the wrong properties to describe real, slow processes.</a:t>
              </a:r>
            </a:p>
          </p:txBody>
        </p:sp>
      </p:grpSp>
      <p:grpSp>
        <p:nvGrpSpPr>
          <p:cNvPr id="3" name="Group 114">
            <a:extLst>
              <a:ext uri="{FF2B5EF4-FFF2-40B4-BE49-F238E27FC236}">
                <a16:creationId xmlns:a16="http://schemas.microsoft.com/office/drawing/2014/main" id="{5C5314B3-55EC-E979-E337-FB8AD89EF56A}"/>
              </a:ext>
            </a:extLst>
          </p:cNvPr>
          <p:cNvGrpSpPr>
            <a:grpSpLocks/>
          </p:cNvGrpSpPr>
          <p:nvPr/>
        </p:nvGrpSpPr>
        <p:grpSpPr bwMode="auto">
          <a:xfrm>
            <a:off x="1066800" y="946150"/>
            <a:ext cx="7797800" cy="2806700"/>
            <a:chOff x="1066800" y="946150"/>
            <a:chExt cx="7797800" cy="2806700"/>
          </a:xfrm>
        </p:grpSpPr>
        <p:sp>
          <p:nvSpPr>
            <p:cNvPr id="114" name="Freeform 113">
              <a:extLst>
                <a:ext uri="{FF2B5EF4-FFF2-40B4-BE49-F238E27FC236}">
                  <a16:creationId xmlns:a16="http://schemas.microsoft.com/office/drawing/2014/main" id="{ABC080E2-BD0D-6A0F-64FA-3662AA726FD2}"/>
                </a:ext>
              </a:extLst>
            </p:cNvPr>
            <p:cNvSpPr/>
            <p:nvPr/>
          </p:nvSpPr>
          <p:spPr>
            <a:xfrm>
              <a:off x="1066800" y="946150"/>
              <a:ext cx="7442200" cy="2806700"/>
            </a:xfrm>
            <a:custGeom>
              <a:avLst/>
              <a:gdLst>
                <a:gd name="connsiteX0" fmla="*/ 615950 w 7442200"/>
                <a:gd name="connsiteY0" fmla="*/ 0 h 2806700"/>
                <a:gd name="connsiteX1" fmla="*/ 7442200 w 7442200"/>
                <a:gd name="connsiteY1" fmla="*/ 552450 h 2806700"/>
                <a:gd name="connsiteX2" fmla="*/ 7372350 w 7442200"/>
                <a:gd name="connsiteY2" fmla="*/ 2209800 h 2806700"/>
                <a:gd name="connsiteX3" fmla="*/ 0 w 7442200"/>
                <a:gd name="connsiteY3" fmla="*/ 2806700 h 2806700"/>
                <a:gd name="connsiteX4" fmla="*/ 615950 w 744220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2200" h="2806700">
                  <a:moveTo>
                    <a:pt x="615950" y="0"/>
                  </a:moveTo>
                  <a:lnTo>
                    <a:pt x="7442200" y="552450"/>
                  </a:lnTo>
                  <a:lnTo>
                    <a:pt x="7372350" y="2209800"/>
                  </a:lnTo>
                  <a:lnTo>
                    <a:pt x="0" y="2806700"/>
                  </a:lnTo>
                  <a:lnTo>
                    <a:pt x="6159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8216" name="TextBox 103">
              <a:extLst>
                <a:ext uri="{FF2B5EF4-FFF2-40B4-BE49-F238E27FC236}">
                  <a16:creationId xmlns:a16="http://schemas.microsoft.com/office/drawing/2014/main" id="{2ECCBAAB-05D9-1BD3-4BE7-BE670EAD2F27}"/>
                </a:ext>
              </a:extLst>
            </p:cNvPr>
            <p:cNvSpPr txBox="1">
              <a:spLocks noChangeArrowheads="1"/>
            </p:cNvSpPr>
            <p:nvPr/>
          </p:nvSpPr>
          <p:spPr bwMode="auto">
            <a:xfrm>
              <a:off x="7423150" y="1682750"/>
              <a:ext cx="1441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irreversible processes carry all the properties of interest</a:t>
              </a:r>
            </a:p>
          </p:txBody>
        </p:sp>
      </p:grpSp>
      <p:sp>
        <p:nvSpPr>
          <p:cNvPr id="113" name="Freeform 112">
            <a:extLst>
              <a:ext uri="{FF2B5EF4-FFF2-40B4-BE49-F238E27FC236}">
                <a16:creationId xmlns:a16="http://schemas.microsoft.com/office/drawing/2014/main" id="{6A820214-957C-50EC-CB39-783E836F71FD}"/>
              </a:ext>
            </a:extLst>
          </p:cNvPr>
          <p:cNvSpPr/>
          <p:nvPr/>
        </p:nvSpPr>
        <p:spPr>
          <a:xfrm>
            <a:off x="984250" y="184150"/>
            <a:ext cx="6750050" cy="431800"/>
          </a:xfrm>
          <a:custGeom>
            <a:avLst/>
            <a:gdLst>
              <a:gd name="connsiteX0" fmla="*/ 190500 w 5835650"/>
              <a:gd name="connsiteY0" fmla="*/ 0 h 431800"/>
              <a:gd name="connsiteX1" fmla="*/ 5835650 w 5835650"/>
              <a:gd name="connsiteY1" fmla="*/ 76200 h 431800"/>
              <a:gd name="connsiteX2" fmla="*/ 5778500 w 5835650"/>
              <a:gd name="connsiteY2" fmla="*/ 431800 h 431800"/>
              <a:gd name="connsiteX3" fmla="*/ 0 w 5835650"/>
              <a:gd name="connsiteY3" fmla="*/ 311150 h 431800"/>
              <a:gd name="connsiteX4" fmla="*/ 190500 w 5835650"/>
              <a:gd name="connsiteY4" fmla="*/ 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50" h="431800">
                <a:moveTo>
                  <a:pt x="190500" y="0"/>
                </a:moveTo>
                <a:lnTo>
                  <a:pt x="5835650" y="76200"/>
                </a:lnTo>
                <a:lnTo>
                  <a:pt x="5778500" y="431800"/>
                </a:lnTo>
                <a:lnTo>
                  <a:pt x="0" y="311150"/>
                </a:lnTo>
                <a:lnTo>
                  <a:pt x="1905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8132" name="Title 1">
            <a:extLst>
              <a:ext uri="{FF2B5EF4-FFF2-40B4-BE49-F238E27FC236}">
                <a16:creationId xmlns:a16="http://schemas.microsoft.com/office/drawing/2014/main" id="{5DC12048-C076-E3A9-1DE5-A52AB9BB836D}"/>
              </a:ext>
            </a:extLst>
          </p:cNvPr>
          <p:cNvSpPr>
            <a:spLocks noGrp="1"/>
          </p:cNvSpPr>
          <p:nvPr>
            <p:ph type="title"/>
          </p:nvPr>
        </p:nvSpPr>
        <p:spPr>
          <a:xfrm>
            <a:off x="552450" y="82550"/>
            <a:ext cx="7639050" cy="584200"/>
          </a:xfrm>
        </p:spPr>
        <p:txBody>
          <a:bodyPr/>
          <a:lstStyle/>
          <a:p>
            <a:pPr algn="ctr"/>
            <a:r>
              <a:rPr lang="en-US" altLang="en-US" sz="3200">
                <a:latin typeface="Times" pitchFamily="1" charset="0"/>
                <a:ea typeface="ＭＳ Ｐゴシック" panose="020B0600070205080204" pitchFamily="34" charset="-128"/>
                <a:cs typeface="Times" pitchFamily="1" charset="0"/>
              </a:rPr>
              <a:t>Limit of an </a:t>
            </a:r>
            <a:r>
              <a:rPr lang="ja-JP" altLang="en-US" sz="3200">
                <a:latin typeface="Times" pitchFamily="1" charset="0"/>
                <a:ea typeface="ＭＳ Ｐゴシック" panose="020B0600070205080204" pitchFamily="34" charset="-128"/>
                <a:cs typeface="Times" pitchFamily="1" charset="0"/>
              </a:rPr>
              <a:t>“</a:t>
            </a:r>
            <a:r>
              <a:rPr lang="en-US" altLang="ja-JP" sz="3200">
                <a:latin typeface="Times" pitchFamily="1" charset="0"/>
                <a:ea typeface="ＭＳ Ｐゴシック" panose="020B0600070205080204" pitchFamily="34" charset="-128"/>
                <a:cs typeface="Times" pitchFamily="1" charset="0"/>
              </a:rPr>
              <a:t>infinitely slow process</a:t>
            </a:r>
            <a:r>
              <a:rPr lang="ja-JP" altLang="en-US" sz="3200">
                <a:latin typeface="Times" pitchFamily="1" charset="0"/>
                <a:ea typeface="ＭＳ Ｐゴシック" panose="020B0600070205080204" pitchFamily="34" charset="-128"/>
                <a:cs typeface="Times" pitchFamily="1" charset="0"/>
              </a:rPr>
              <a:t>”</a:t>
            </a:r>
            <a:endParaRPr lang="en-US" altLang="en-US" sz="3200">
              <a:latin typeface="Times" pitchFamily="1" charset="0"/>
              <a:ea typeface="ＭＳ Ｐゴシック" panose="020B0600070205080204" pitchFamily="34" charset="-128"/>
              <a:cs typeface="Times" pitchFamily="1" charset="0"/>
            </a:endParaRPr>
          </a:p>
        </p:txBody>
      </p:sp>
      <p:sp>
        <p:nvSpPr>
          <p:cNvPr id="48133" name="Content Placeholder 2">
            <a:extLst>
              <a:ext uri="{FF2B5EF4-FFF2-40B4-BE49-F238E27FC236}">
                <a16:creationId xmlns:a16="http://schemas.microsoft.com/office/drawing/2014/main" id="{2E700865-F4DA-8A43-86EB-0E34287F7A1E}"/>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48134" name="Slide Number Placeholder 3">
            <a:extLst>
              <a:ext uri="{FF2B5EF4-FFF2-40B4-BE49-F238E27FC236}">
                <a16:creationId xmlns:a16="http://schemas.microsoft.com/office/drawing/2014/main" id="{3C5EB52E-206C-B8DE-AF7F-AF3C29C480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E3C89DC3-7CF4-7E43-89F1-3337490870DA}" type="slidenum">
              <a:rPr lang="en-US" altLang="en-US"/>
              <a:pPr>
                <a:spcBef>
                  <a:spcPct val="0"/>
                </a:spcBef>
                <a:buFontTx/>
                <a:buNone/>
              </a:pPr>
              <a:t>32</a:t>
            </a:fld>
            <a:endParaRPr lang="en-US" altLang="en-US"/>
          </a:p>
        </p:txBody>
      </p:sp>
      <p:grpSp>
        <p:nvGrpSpPr>
          <p:cNvPr id="48135" name="Group 22">
            <a:extLst>
              <a:ext uri="{FF2B5EF4-FFF2-40B4-BE49-F238E27FC236}">
                <a16:creationId xmlns:a16="http://schemas.microsoft.com/office/drawing/2014/main" id="{2D9B95BA-CA52-EA46-F363-494D8D3E3620}"/>
              </a:ext>
            </a:extLst>
          </p:cNvPr>
          <p:cNvGrpSpPr>
            <a:grpSpLocks/>
          </p:cNvGrpSpPr>
          <p:nvPr/>
        </p:nvGrpSpPr>
        <p:grpSpPr bwMode="auto">
          <a:xfrm>
            <a:off x="139700" y="622300"/>
            <a:ext cx="635000" cy="635000"/>
            <a:chOff x="2241550" y="2393950"/>
            <a:chExt cx="863600" cy="863600"/>
          </a:xfrm>
        </p:grpSpPr>
        <p:sp>
          <p:nvSpPr>
            <p:cNvPr id="18" name="Octagon 17">
              <a:extLst>
                <a:ext uri="{FF2B5EF4-FFF2-40B4-BE49-F238E27FC236}">
                  <a16:creationId xmlns:a16="http://schemas.microsoft.com/office/drawing/2014/main" id="{C6C44BFB-B3B1-794F-975A-175D8A4DA970}"/>
                </a:ext>
              </a:extLst>
            </p:cNvPr>
            <p:cNvSpPr/>
            <p:nvPr/>
          </p:nvSpPr>
          <p:spPr>
            <a:xfrm>
              <a:off x="2280412" y="2432812"/>
              <a:ext cx="785876" cy="785876"/>
            </a:xfrm>
            <a:prstGeom prst="octagon">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Octagon 18">
              <a:extLst>
                <a:ext uri="{FF2B5EF4-FFF2-40B4-BE49-F238E27FC236}">
                  <a16:creationId xmlns:a16="http://schemas.microsoft.com/office/drawing/2014/main" id="{BBCC686A-561A-3E95-8C5C-5832EB8A3685}"/>
                </a:ext>
              </a:extLst>
            </p:cNvPr>
            <p:cNvSpPr/>
            <p:nvPr/>
          </p:nvSpPr>
          <p:spPr>
            <a:xfrm>
              <a:off x="2241550" y="2393950"/>
              <a:ext cx="863600" cy="863600"/>
            </a:xfrm>
            <a:prstGeom prst="octagon">
              <a:avLst/>
            </a:prstGeom>
            <a:noFill/>
            <a:ln w="190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8214" name="TextBox 19">
              <a:extLst>
                <a:ext uri="{FF2B5EF4-FFF2-40B4-BE49-F238E27FC236}">
                  <a16:creationId xmlns:a16="http://schemas.microsoft.com/office/drawing/2014/main" id="{49127139-C489-B405-0259-85898F6FB495}"/>
                </a:ext>
              </a:extLst>
            </p:cNvPr>
            <p:cNvSpPr txBox="1">
              <a:spLocks noChangeArrowheads="1"/>
            </p:cNvSpPr>
            <p:nvPr/>
          </p:nvSpPr>
          <p:spPr bwMode="auto">
            <a:xfrm>
              <a:off x="2292350" y="2546349"/>
              <a:ext cx="782887" cy="50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solidFill>
                    <a:schemeClr val="bg1"/>
                  </a:solidFill>
                  <a:latin typeface="Arial Black" panose="020B0604020202020204" pitchFamily="34" charset="0"/>
                </a:rPr>
                <a:t>GO</a:t>
              </a:r>
              <a:endParaRPr lang="en-US" altLang="en-US">
                <a:solidFill>
                  <a:schemeClr val="bg1"/>
                </a:solidFill>
              </a:endParaRPr>
            </a:p>
          </p:txBody>
        </p:sp>
      </p:grpSp>
      <p:grpSp>
        <p:nvGrpSpPr>
          <p:cNvPr id="48136" name="Group 21">
            <a:extLst>
              <a:ext uri="{FF2B5EF4-FFF2-40B4-BE49-F238E27FC236}">
                <a16:creationId xmlns:a16="http://schemas.microsoft.com/office/drawing/2014/main" id="{188A6888-8F6B-C5D2-50C2-78702E8E2213}"/>
              </a:ext>
            </a:extLst>
          </p:cNvPr>
          <p:cNvGrpSpPr>
            <a:grpSpLocks/>
          </p:cNvGrpSpPr>
          <p:nvPr/>
        </p:nvGrpSpPr>
        <p:grpSpPr bwMode="auto">
          <a:xfrm>
            <a:off x="7302500" y="596900"/>
            <a:ext cx="639763" cy="635000"/>
            <a:chOff x="927100" y="2387600"/>
            <a:chExt cx="869537" cy="863600"/>
          </a:xfrm>
        </p:grpSpPr>
        <p:sp>
          <p:nvSpPr>
            <p:cNvPr id="16" name="Octagon 15">
              <a:extLst>
                <a:ext uri="{FF2B5EF4-FFF2-40B4-BE49-F238E27FC236}">
                  <a16:creationId xmlns:a16="http://schemas.microsoft.com/office/drawing/2014/main" id="{F7024E3C-3A55-B0CE-BCB4-DDC422CB8E77}"/>
                </a:ext>
              </a:extLst>
            </p:cNvPr>
            <p:cNvSpPr/>
            <p:nvPr/>
          </p:nvSpPr>
          <p:spPr>
            <a:xfrm>
              <a:off x="965938" y="2426462"/>
              <a:ext cx="785388" cy="785876"/>
            </a:xfrm>
            <a:prstGeom prst="octag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Octagon 16">
              <a:extLst>
                <a:ext uri="{FF2B5EF4-FFF2-40B4-BE49-F238E27FC236}">
                  <a16:creationId xmlns:a16="http://schemas.microsoft.com/office/drawing/2014/main" id="{6D219769-BA80-8A8C-22EA-230E09B5688C}"/>
                </a:ext>
              </a:extLst>
            </p:cNvPr>
            <p:cNvSpPr/>
            <p:nvPr/>
          </p:nvSpPr>
          <p:spPr>
            <a:xfrm>
              <a:off x="927100" y="2387600"/>
              <a:ext cx="863063" cy="863600"/>
            </a:xfrm>
            <a:prstGeom prst="octagon">
              <a:avLst/>
            </a:prstGeom>
            <a:no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8211" name="TextBox 20">
              <a:extLst>
                <a:ext uri="{FF2B5EF4-FFF2-40B4-BE49-F238E27FC236}">
                  <a16:creationId xmlns:a16="http://schemas.microsoft.com/office/drawing/2014/main" id="{9E738583-6BB5-DF6F-8A1C-101839909959}"/>
                </a:ext>
              </a:extLst>
            </p:cNvPr>
            <p:cNvSpPr txBox="1">
              <a:spLocks noChangeArrowheads="1"/>
            </p:cNvSpPr>
            <p:nvPr/>
          </p:nvSpPr>
          <p:spPr bwMode="auto">
            <a:xfrm>
              <a:off x="933450" y="2552700"/>
              <a:ext cx="863187" cy="46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b="1">
                  <a:solidFill>
                    <a:schemeClr val="bg1"/>
                  </a:solidFill>
                  <a:latin typeface="Arial Narrow" panose="020B0604020202020204" pitchFamily="34" charset="0"/>
                </a:rPr>
                <a:t>STOP</a:t>
              </a:r>
            </a:p>
          </p:txBody>
        </p:sp>
      </p:grpSp>
      <p:grpSp>
        <p:nvGrpSpPr>
          <p:cNvPr id="48137" name="Group 110">
            <a:extLst>
              <a:ext uri="{FF2B5EF4-FFF2-40B4-BE49-F238E27FC236}">
                <a16:creationId xmlns:a16="http://schemas.microsoft.com/office/drawing/2014/main" id="{E84B5E17-F61C-82C6-1B63-FDE3608CACF1}"/>
              </a:ext>
            </a:extLst>
          </p:cNvPr>
          <p:cNvGrpSpPr>
            <a:grpSpLocks/>
          </p:cNvGrpSpPr>
          <p:nvPr/>
        </p:nvGrpSpPr>
        <p:grpSpPr bwMode="auto">
          <a:xfrm>
            <a:off x="979488" y="809625"/>
            <a:ext cx="6132512" cy="698500"/>
            <a:chOff x="1335088" y="1102497"/>
            <a:chExt cx="6951662" cy="790861"/>
          </a:xfrm>
        </p:grpSpPr>
        <p:pic>
          <p:nvPicPr>
            <p:cNvPr id="48199" name="Picture 13" descr="line.png">
              <a:extLst>
                <a:ext uri="{FF2B5EF4-FFF2-40B4-BE49-F238E27FC236}">
                  <a16:creationId xmlns:a16="http://schemas.microsoft.com/office/drawing/2014/main" id="{185CBF2F-AA59-663C-9C9A-C5E24F19F2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5101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00" name="Picture 49" descr="runner5.png">
              <a:extLst>
                <a:ext uri="{FF2B5EF4-FFF2-40B4-BE49-F238E27FC236}">
                  <a16:creationId xmlns:a16="http://schemas.microsoft.com/office/drawing/2014/main" id="{0BCCB36C-D067-4323-ADAA-CE5B003C0B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102497"/>
              <a:ext cx="1112837" cy="5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1" name="TextBox 78">
              <a:extLst>
                <a:ext uri="{FF2B5EF4-FFF2-40B4-BE49-F238E27FC236}">
                  <a16:creationId xmlns:a16="http://schemas.microsoft.com/office/drawing/2014/main" id="{043B0407-C9E9-89C7-80B0-EC76264F47D8}"/>
                </a:ext>
              </a:extLst>
            </p:cNvPr>
            <p:cNvSpPr txBox="1">
              <a:spLocks noChangeArrowheads="1"/>
            </p:cNvSpPr>
            <p:nvPr/>
          </p:nvSpPr>
          <p:spPr bwMode="auto">
            <a:xfrm>
              <a:off x="1524001" y="156845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2" name="TextBox 79">
              <a:extLst>
                <a:ext uri="{FF2B5EF4-FFF2-40B4-BE49-F238E27FC236}">
                  <a16:creationId xmlns:a16="http://schemas.microsoft.com/office/drawing/2014/main" id="{49F4AEE6-134F-2429-0687-7A10514EECB0}"/>
                </a:ext>
              </a:extLst>
            </p:cNvPr>
            <p:cNvSpPr txBox="1">
              <a:spLocks noChangeArrowheads="1"/>
            </p:cNvSpPr>
            <p:nvPr/>
          </p:nvSpPr>
          <p:spPr bwMode="auto">
            <a:xfrm>
              <a:off x="2336800" y="1574800"/>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3" name="TextBox 80">
              <a:extLst>
                <a:ext uri="{FF2B5EF4-FFF2-40B4-BE49-F238E27FC236}">
                  <a16:creationId xmlns:a16="http://schemas.microsoft.com/office/drawing/2014/main" id="{9ADE0CF7-AF82-F7D9-6D88-D7940E8C1726}"/>
                </a:ext>
              </a:extLst>
            </p:cNvPr>
            <p:cNvSpPr txBox="1">
              <a:spLocks noChangeArrowheads="1"/>
            </p:cNvSpPr>
            <p:nvPr/>
          </p:nvSpPr>
          <p:spPr bwMode="auto">
            <a:xfrm>
              <a:off x="3175000" y="1578076"/>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4" name="TextBox 81">
              <a:extLst>
                <a:ext uri="{FF2B5EF4-FFF2-40B4-BE49-F238E27FC236}">
                  <a16:creationId xmlns:a16="http://schemas.microsoft.com/office/drawing/2014/main" id="{58C04DB0-7804-693E-FAA0-ACE4F7654FE6}"/>
                </a:ext>
              </a:extLst>
            </p:cNvPr>
            <p:cNvSpPr txBox="1">
              <a:spLocks noChangeArrowheads="1"/>
            </p:cNvSpPr>
            <p:nvPr/>
          </p:nvSpPr>
          <p:spPr bwMode="auto">
            <a:xfrm>
              <a:off x="3987800" y="158442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5" name="TextBox 82">
              <a:extLst>
                <a:ext uri="{FF2B5EF4-FFF2-40B4-BE49-F238E27FC236}">
                  <a16:creationId xmlns:a16="http://schemas.microsoft.com/office/drawing/2014/main" id="{5C7F7568-D507-9FE0-971D-987E19432D87}"/>
                </a:ext>
              </a:extLst>
            </p:cNvPr>
            <p:cNvSpPr txBox="1">
              <a:spLocks noChangeArrowheads="1"/>
            </p:cNvSpPr>
            <p:nvPr/>
          </p:nvSpPr>
          <p:spPr bwMode="auto">
            <a:xfrm>
              <a:off x="4845050" y="158115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6" name="TextBox 83">
              <a:extLst>
                <a:ext uri="{FF2B5EF4-FFF2-40B4-BE49-F238E27FC236}">
                  <a16:creationId xmlns:a16="http://schemas.microsoft.com/office/drawing/2014/main" id="{D1C055D1-04B7-FFFE-62C9-D3A71CFE9F0D}"/>
                </a:ext>
              </a:extLst>
            </p:cNvPr>
            <p:cNvSpPr txBox="1">
              <a:spLocks noChangeArrowheads="1"/>
            </p:cNvSpPr>
            <p:nvPr/>
          </p:nvSpPr>
          <p:spPr bwMode="auto">
            <a:xfrm>
              <a:off x="5657850" y="158750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7" name="TextBox 84">
              <a:extLst>
                <a:ext uri="{FF2B5EF4-FFF2-40B4-BE49-F238E27FC236}">
                  <a16:creationId xmlns:a16="http://schemas.microsoft.com/office/drawing/2014/main" id="{4BF00421-A583-AE55-54EB-BD939CFAA007}"/>
                </a:ext>
              </a:extLst>
            </p:cNvPr>
            <p:cNvSpPr txBox="1">
              <a:spLocks noChangeArrowheads="1"/>
            </p:cNvSpPr>
            <p:nvPr/>
          </p:nvSpPr>
          <p:spPr bwMode="auto">
            <a:xfrm>
              <a:off x="6496050" y="159077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8208" name="TextBox 85">
              <a:extLst>
                <a:ext uri="{FF2B5EF4-FFF2-40B4-BE49-F238E27FC236}">
                  <a16:creationId xmlns:a16="http://schemas.microsoft.com/office/drawing/2014/main" id="{FAF108BC-66E8-577D-BC0D-8E8968748DE0}"/>
                </a:ext>
              </a:extLst>
            </p:cNvPr>
            <p:cNvSpPr txBox="1">
              <a:spLocks noChangeArrowheads="1"/>
            </p:cNvSpPr>
            <p:nvPr/>
          </p:nvSpPr>
          <p:spPr bwMode="auto">
            <a:xfrm>
              <a:off x="7308850" y="159712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grpSp>
      <p:grpSp>
        <p:nvGrpSpPr>
          <p:cNvPr id="48138" name="Group 56">
            <a:extLst>
              <a:ext uri="{FF2B5EF4-FFF2-40B4-BE49-F238E27FC236}">
                <a16:creationId xmlns:a16="http://schemas.microsoft.com/office/drawing/2014/main" id="{656D080E-9005-9B32-F115-C1768C356F99}"/>
              </a:ext>
            </a:extLst>
          </p:cNvPr>
          <p:cNvGrpSpPr>
            <a:grpSpLocks/>
          </p:cNvGrpSpPr>
          <p:nvPr/>
        </p:nvGrpSpPr>
        <p:grpSpPr bwMode="auto">
          <a:xfrm>
            <a:off x="992188" y="1489075"/>
            <a:ext cx="5902325" cy="568325"/>
            <a:chOff x="1347788" y="1800225"/>
            <a:chExt cx="6691312" cy="644524"/>
          </a:xfrm>
        </p:grpSpPr>
        <p:pic>
          <p:nvPicPr>
            <p:cNvPr id="48197" name="Picture 34" descr="line.png">
              <a:extLst>
                <a:ext uri="{FF2B5EF4-FFF2-40B4-BE49-F238E27FC236}">
                  <a16:creationId xmlns:a16="http://schemas.microsoft.com/office/drawing/2014/main" id="{720FD7A7-9378-37C6-3E94-23237E51AE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22022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8" name="Picture 50" descr="runner4.png">
              <a:extLst>
                <a:ext uri="{FF2B5EF4-FFF2-40B4-BE49-F238E27FC236}">
                  <a16:creationId xmlns:a16="http://schemas.microsoft.com/office/drawing/2014/main" id="{8A22459C-FD3C-1500-C922-EFDE62D48D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7014" y="1800225"/>
              <a:ext cx="90932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9" name="TextBox 86">
            <a:extLst>
              <a:ext uri="{FF2B5EF4-FFF2-40B4-BE49-F238E27FC236}">
                <a16:creationId xmlns:a16="http://schemas.microsoft.com/office/drawing/2014/main" id="{69415065-37F3-8907-6BEC-E847A91802C7}"/>
              </a:ext>
            </a:extLst>
          </p:cNvPr>
          <p:cNvSpPr txBox="1">
            <a:spLocks noChangeArrowheads="1"/>
          </p:cNvSpPr>
          <p:nvPr/>
        </p:nvSpPr>
        <p:spPr bwMode="auto">
          <a:xfrm>
            <a:off x="1944688" y="1992313"/>
            <a:ext cx="48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0" name="TextBox 87">
            <a:extLst>
              <a:ext uri="{FF2B5EF4-FFF2-40B4-BE49-F238E27FC236}">
                <a16:creationId xmlns:a16="http://schemas.microsoft.com/office/drawing/2014/main" id="{C318BAA6-B4D3-704F-7B24-E1B92D63C1FC}"/>
              </a:ext>
            </a:extLst>
          </p:cNvPr>
          <p:cNvSpPr txBox="1">
            <a:spLocks noChangeArrowheads="1"/>
          </p:cNvSpPr>
          <p:nvPr/>
        </p:nvSpPr>
        <p:spPr bwMode="auto">
          <a:xfrm>
            <a:off x="1231900"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1" name="TextBox 88">
            <a:extLst>
              <a:ext uri="{FF2B5EF4-FFF2-40B4-BE49-F238E27FC236}">
                <a16:creationId xmlns:a16="http://schemas.microsoft.com/office/drawing/2014/main" id="{E511CC1D-E10E-2E11-B16F-131794B42EDD}"/>
              </a:ext>
            </a:extLst>
          </p:cNvPr>
          <p:cNvSpPr txBox="1">
            <a:spLocks noChangeArrowheads="1"/>
          </p:cNvSpPr>
          <p:nvPr/>
        </p:nvSpPr>
        <p:spPr bwMode="auto">
          <a:xfrm>
            <a:off x="3368675"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2" name="TextBox 89">
            <a:extLst>
              <a:ext uri="{FF2B5EF4-FFF2-40B4-BE49-F238E27FC236}">
                <a16:creationId xmlns:a16="http://schemas.microsoft.com/office/drawing/2014/main" id="{AFB3C389-8FEE-46EF-BAA1-39767F72F960}"/>
              </a:ext>
            </a:extLst>
          </p:cNvPr>
          <p:cNvSpPr txBox="1">
            <a:spLocks noChangeArrowheads="1"/>
          </p:cNvSpPr>
          <p:nvPr/>
        </p:nvSpPr>
        <p:spPr bwMode="auto">
          <a:xfrm>
            <a:off x="2655888" y="19923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3" name="TextBox 90">
            <a:extLst>
              <a:ext uri="{FF2B5EF4-FFF2-40B4-BE49-F238E27FC236}">
                <a16:creationId xmlns:a16="http://schemas.microsoft.com/office/drawing/2014/main" id="{E49AB934-793C-7B95-75B2-7B8A51CD0EB9}"/>
              </a:ext>
            </a:extLst>
          </p:cNvPr>
          <p:cNvSpPr txBox="1">
            <a:spLocks noChangeArrowheads="1"/>
          </p:cNvSpPr>
          <p:nvPr/>
        </p:nvSpPr>
        <p:spPr bwMode="auto">
          <a:xfrm>
            <a:off x="4792663" y="19923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4" name="TextBox 91">
            <a:extLst>
              <a:ext uri="{FF2B5EF4-FFF2-40B4-BE49-F238E27FC236}">
                <a16:creationId xmlns:a16="http://schemas.microsoft.com/office/drawing/2014/main" id="{64AA65FA-A32D-047C-2C43-EAEDFBBF4D1F}"/>
              </a:ext>
            </a:extLst>
          </p:cNvPr>
          <p:cNvSpPr txBox="1">
            <a:spLocks noChangeArrowheads="1"/>
          </p:cNvSpPr>
          <p:nvPr/>
        </p:nvSpPr>
        <p:spPr bwMode="auto">
          <a:xfrm>
            <a:off x="4079875"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5" name="TextBox 92">
            <a:extLst>
              <a:ext uri="{FF2B5EF4-FFF2-40B4-BE49-F238E27FC236}">
                <a16:creationId xmlns:a16="http://schemas.microsoft.com/office/drawing/2014/main" id="{9C31375C-58AD-22E1-4B11-94B77D1E8B8C}"/>
              </a:ext>
            </a:extLst>
          </p:cNvPr>
          <p:cNvSpPr txBox="1">
            <a:spLocks noChangeArrowheads="1"/>
          </p:cNvSpPr>
          <p:nvPr/>
        </p:nvSpPr>
        <p:spPr bwMode="auto">
          <a:xfrm>
            <a:off x="6216650"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8146" name="TextBox 93">
            <a:extLst>
              <a:ext uri="{FF2B5EF4-FFF2-40B4-BE49-F238E27FC236}">
                <a16:creationId xmlns:a16="http://schemas.microsoft.com/office/drawing/2014/main" id="{3AB7BCE9-6E4E-3871-DF22-10AB8E00B5BF}"/>
              </a:ext>
            </a:extLst>
          </p:cNvPr>
          <p:cNvSpPr txBox="1">
            <a:spLocks noChangeArrowheads="1"/>
          </p:cNvSpPr>
          <p:nvPr/>
        </p:nvSpPr>
        <p:spPr bwMode="auto">
          <a:xfrm>
            <a:off x="5503863" y="19923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grpSp>
        <p:nvGrpSpPr>
          <p:cNvPr id="48147" name="Group 112">
            <a:extLst>
              <a:ext uri="{FF2B5EF4-FFF2-40B4-BE49-F238E27FC236}">
                <a16:creationId xmlns:a16="http://schemas.microsoft.com/office/drawing/2014/main" id="{326A5EC6-5B32-8C58-9C73-5D8797455F6A}"/>
              </a:ext>
            </a:extLst>
          </p:cNvPr>
          <p:cNvGrpSpPr>
            <a:grpSpLocks/>
          </p:cNvGrpSpPr>
          <p:nvPr/>
        </p:nvGrpSpPr>
        <p:grpSpPr bwMode="auto">
          <a:xfrm>
            <a:off x="1004888" y="2185988"/>
            <a:ext cx="5902325" cy="685800"/>
            <a:chOff x="1360488" y="2479675"/>
            <a:chExt cx="6691312" cy="777768"/>
          </a:xfrm>
        </p:grpSpPr>
        <p:grpSp>
          <p:nvGrpSpPr>
            <p:cNvPr id="48186" name="Group 57">
              <a:extLst>
                <a:ext uri="{FF2B5EF4-FFF2-40B4-BE49-F238E27FC236}">
                  <a16:creationId xmlns:a16="http://schemas.microsoft.com/office/drawing/2014/main" id="{C1EBA878-F17B-B75C-3ECE-A739EB7219AE}"/>
                </a:ext>
              </a:extLst>
            </p:cNvPr>
            <p:cNvGrpSpPr>
              <a:grpSpLocks/>
            </p:cNvGrpSpPr>
            <p:nvPr/>
          </p:nvGrpSpPr>
          <p:grpSpPr bwMode="auto">
            <a:xfrm>
              <a:off x="1360488" y="2479675"/>
              <a:ext cx="6691312" cy="638174"/>
              <a:chOff x="1360488" y="2479675"/>
              <a:chExt cx="6691312" cy="638174"/>
            </a:xfrm>
          </p:grpSpPr>
          <p:pic>
            <p:nvPicPr>
              <p:cNvPr id="48195" name="Picture 35" descr="line.png">
                <a:extLst>
                  <a:ext uri="{FF2B5EF4-FFF2-40B4-BE49-F238E27FC236}">
                    <a16:creationId xmlns:a16="http://schemas.microsoft.com/office/drawing/2014/main" id="{FD9A4127-E616-8885-F305-449B2A5F77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8753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96" name="Picture 51" descr="runner3.png">
                <a:extLst>
                  <a:ext uri="{FF2B5EF4-FFF2-40B4-BE49-F238E27FC236}">
                    <a16:creationId xmlns:a16="http://schemas.microsoft.com/office/drawing/2014/main" id="{00D4DCA9-CE39-5271-5430-6E638042E8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2479675"/>
                <a:ext cx="747761"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87" name="TextBox 94">
              <a:extLst>
                <a:ext uri="{FF2B5EF4-FFF2-40B4-BE49-F238E27FC236}">
                  <a16:creationId xmlns:a16="http://schemas.microsoft.com/office/drawing/2014/main" id="{08C6EE4C-28BA-C65E-A2DB-628A1C27E7FD}"/>
                </a:ext>
              </a:extLst>
            </p:cNvPr>
            <p:cNvSpPr txBox="1">
              <a:spLocks noChangeArrowheads="1"/>
            </p:cNvSpPr>
            <p:nvPr/>
          </p:nvSpPr>
          <p:spPr bwMode="auto">
            <a:xfrm>
              <a:off x="2349500" y="294967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8188" name="TextBox 95">
              <a:extLst>
                <a:ext uri="{FF2B5EF4-FFF2-40B4-BE49-F238E27FC236}">
                  <a16:creationId xmlns:a16="http://schemas.microsoft.com/office/drawing/2014/main" id="{BC9D061F-567F-4F33-602A-61D5C6E19F55}"/>
                </a:ext>
              </a:extLst>
            </p:cNvPr>
            <p:cNvSpPr txBox="1">
              <a:spLocks noChangeArrowheads="1"/>
            </p:cNvSpPr>
            <p:nvPr/>
          </p:nvSpPr>
          <p:spPr bwMode="auto">
            <a:xfrm>
              <a:off x="1581150" y="2941836"/>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8189" name="TextBox 96">
              <a:extLst>
                <a:ext uri="{FF2B5EF4-FFF2-40B4-BE49-F238E27FC236}">
                  <a16:creationId xmlns:a16="http://schemas.microsoft.com/office/drawing/2014/main" id="{9FED5CD6-73D0-0643-1BFF-93205D142EE3}"/>
                </a:ext>
              </a:extLst>
            </p:cNvPr>
            <p:cNvSpPr txBox="1">
              <a:spLocks noChangeArrowheads="1"/>
            </p:cNvSpPr>
            <p:nvPr/>
          </p:nvSpPr>
          <p:spPr bwMode="auto">
            <a:xfrm>
              <a:off x="4025900" y="295453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8190" name="TextBox 97">
              <a:extLst>
                <a:ext uri="{FF2B5EF4-FFF2-40B4-BE49-F238E27FC236}">
                  <a16:creationId xmlns:a16="http://schemas.microsoft.com/office/drawing/2014/main" id="{89A20C8B-1F7B-1F20-30B7-366D4D965922}"/>
                </a:ext>
              </a:extLst>
            </p:cNvPr>
            <p:cNvSpPr txBox="1">
              <a:spLocks noChangeArrowheads="1"/>
            </p:cNvSpPr>
            <p:nvPr/>
          </p:nvSpPr>
          <p:spPr bwMode="auto">
            <a:xfrm>
              <a:off x="3257550" y="2946700"/>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4 sec</a:t>
              </a:r>
            </a:p>
          </p:txBody>
        </p:sp>
        <p:sp>
          <p:nvSpPr>
            <p:cNvPr id="48191" name="TextBox 98">
              <a:extLst>
                <a:ext uri="{FF2B5EF4-FFF2-40B4-BE49-F238E27FC236}">
                  <a16:creationId xmlns:a16="http://schemas.microsoft.com/office/drawing/2014/main" id="{15319581-3EE6-1FDA-AFD5-FEF6ACC91318}"/>
                </a:ext>
              </a:extLst>
            </p:cNvPr>
            <p:cNvSpPr txBox="1">
              <a:spLocks noChangeArrowheads="1"/>
            </p:cNvSpPr>
            <p:nvPr/>
          </p:nvSpPr>
          <p:spPr bwMode="auto">
            <a:xfrm>
              <a:off x="5651500" y="295602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8192" name="TextBox 99">
              <a:extLst>
                <a:ext uri="{FF2B5EF4-FFF2-40B4-BE49-F238E27FC236}">
                  <a16:creationId xmlns:a16="http://schemas.microsoft.com/office/drawing/2014/main" id="{E912FE3E-33B5-5AA6-0AF5-4CA7FCFF236C}"/>
                </a:ext>
              </a:extLst>
            </p:cNvPr>
            <p:cNvSpPr txBox="1">
              <a:spLocks noChangeArrowheads="1"/>
            </p:cNvSpPr>
            <p:nvPr/>
          </p:nvSpPr>
          <p:spPr bwMode="auto">
            <a:xfrm>
              <a:off x="4883149" y="2948189"/>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4 sec</a:t>
              </a:r>
            </a:p>
          </p:txBody>
        </p:sp>
        <p:sp>
          <p:nvSpPr>
            <p:cNvPr id="48193" name="TextBox 100">
              <a:extLst>
                <a:ext uri="{FF2B5EF4-FFF2-40B4-BE49-F238E27FC236}">
                  <a16:creationId xmlns:a16="http://schemas.microsoft.com/office/drawing/2014/main" id="{004835C1-E3BD-9EBB-151A-33477DF671A7}"/>
                </a:ext>
              </a:extLst>
            </p:cNvPr>
            <p:cNvSpPr txBox="1">
              <a:spLocks noChangeArrowheads="1"/>
            </p:cNvSpPr>
            <p:nvPr/>
          </p:nvSpPr>
          <p:spPr bwMode="auto">
            <a:xfrm>
              <a:off x="7327900" y="2960888"/>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8194" name="TextBox 101">
              <a:extLst>
                <a:ext uri="{FF2B5EF4-FFF2-40B4-BE49-F238E27FC236}">
                  <a16:creationId xmlns:a16="http://schemas.microsoft.com/office/drawing/2014/main" id="{A24355E9-7BBB-3E2F-208C-E8AF410AB8FC}"/>
                </a:ext>
              </a:extLst>
            </p:cNvPr>
            <p:cNvSpPr txBox="1">
              <a:spLocks noChangeArrowheads="1"/>
            </p:cNvSpPr>
            <p:nvPr/>
          </p:nvSpPr>
          <p:spPr bwMode="auto">
            <a:xfrm>
              <a:off x="6559551" y="295305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grpSp>
      <p:grpSp>
        <p:nvGrpSpPr>
          <p:cNvPr id="48148" name="Group 113">
            <a:extLst>
              <a:ext uri="{FF2B5EF4-FFF2-40B4-BE49-F238E27FC236}">
                <a16:creationId xmlns:a16="http://schemas.microsoft.com/office/drawing/2014/main" id="{5A2BD581-9C40-2608-7FCE-E5458F463C2E}"/>
              </a:ext>
            </a:extLst>
          </p:cNvPr>
          <p:cNvGrpSpPr>
            <a:grpSpLocks/>
          </p:cNvGrpSpPr>
          <p:nvPr/>
        </p:nvGrpSpPr>
        <p:grpSpPr bwMode="auto">
          <a:xfrm>
            <a:off x="1036638" y="2921000"/>
            <a:ext cx="5902325" cy="674688"/>
            <a:chOff x="1354138" y="3216275"/>
            <a:chExt cx="6691312" cy="765070"/>
          </a:xfrm>
        </p:grpSpPr>
        <p:grpSp>
          <p:nvGrpSpPr>
            <p:cNvPr id="48175" name="Group 58">
              <a:extLst>
                <a:ext uri="{FF2B5EF4-FFF2-40B4-BE49-F238E27FC236}">
                  <a16:creationId xmlns:a16="http://schemas.microsoft.com/office/drawing/2014/main" id="{693F9F59-2272-ADFB-4A90-4FA460313A25}"/>
                </a:ext>
              </a:extLst>
            </p:cNvPr>
            <p:cNvGrpSpPr>
              <a:grpSpLocks/>
            </p:cNvGrpSpPr>
            <p:nvPr/>
          </p:nvGrpSpPr>
          <p:grpSpPr bwMode="auto">
            <a:xfrm>
              <a:off x="1354138" y="3216275"/>
              <a:ext cx="6691312" cy="631824"/>
              <a:chOff x="1354138" y="3216275"/>
              <a:chExt cx="6691312" cy="631824"/>
            </a:xfrm>
          </p:grpSpPr>
          <p:pic>
            <p:nvPicPr>
              <p:cNvPr id="48184" name="Picture 36" descr="line.png">
                <a:extLst>
                  <a:ext uri="{FF2B5EF4-FFF2-40B4-BE49-F238E27FC236}">
                    <a16:creationId xmlns:a16="http://schemas.microsoft.com/office/drawing/2014/main" id="{962CC812-538D-18C0-BF19-C94811F690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36056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85" name="Picture 52" descr="runner2.png">
                <a:extLst>
                  <a:ext uri="{FF2B5EF4-FFF2-40B4-BE49-F238E27FC236}">
                    <a16:creationId xmlns:a16="http://schemas.microsoft.com/office/drawing/2014/main" id="{B486400D-1299-56D2-78D8-2DB0AFB6F5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4988" y="3216275"/>
                <a:ext cx="64514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76" name="TextBox 102">
              <a:extLst>
                <a:ext uri="{FF2B5EF4-FFF2-40B4-BE49-F238E27FC236}">
                  <a16:creationId xmlns:a16="http://schemas.microsoft.com/office/drawing/2014/main" id="{F3663567-F06E-F75B-AB11-462AFDA4E64D}"/>
                </a:ext>
              </a:extLst>
            </p:cNvPr>
            <p:cNvSpPr txBox="1">
              <a:spLocks noChangeArrowheads="1"/>
            </p:cNvSpPr>
            <p:nvPr/>
          </p:nvSpPr>
          <p:spPr bwMode="auto">
            <a:xfrm>
              <a:off x="2298700" y="3673579"/>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8177" name="TextBox 103">
              <a:extLst>
                <a:ext uri="{FF2B5EF4-FFF2-40B4-BE49-F238E27FC236}">
                  <a16:creationId xmlns:a16="http://schemas.microsoft.com/office/drawing/2014/main" id="{D3971153-E6A3-7D13-4D71-85E5AE0C1DD2}"/>
                </a:ext>
              </a:extLst>
            </p:cNvPr>
            <p:cNvSpPr txBox="1">
              <a:spLocks noChangeArrowheads="1"/>
            </p:cNvSpPr>
            <p:nvPr/>
          </p:nvSpPr>
          <p:spPr bwMode="auto">
            <a:xfrm>
              <a:off x="1530350" y="366574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8178" name="TextBox 104">
              <a:extLst>
                <a:ext uri="{FF2B5EF4-FFF2-40B4-BE49-F238E27FC236}">
                  <a16:creationId xmlns:a16="http://schemas.microsoft.com/office/drawing/2014/main" id="{8679FBE6-CA64-D59A-9A76-008F302BF14E}"/>
                </a:ext>
              </a:extLst>
            </p:cNvPr>
            <p:cNvSpPr txBox="1">
              <a:spLocks noChangeArrowheads="1"/>
            </p:cNvSpPr>
            <p:nvPr/>
          </p:nvSpPr>
          <p:spPr bwMode="auto">
            <a:xfrm>
              <a:off x="3975099" y="367844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8179" name="TextBox 105">
              <a:extLst>
                <a:ext uri="{FF2B5EF4-FFF2-40B4-BE49-F238E27FC236}">
                  <a16:creationId xmlns:a16="http://schemas.microsoft.com/office/drawing/2014/main" id="{E7C44D30-5CF7-0636-741A-1FD67D110AF1}"/>
                </a:ext>
              </a:extLst>
            </p:cNvPr>
            <p:cNvSpPr txBox="1">
              <a:spLocks noChangeArrowheads="1"/>
            </p:cNvSpPr>
            <p:nvPr/>
          </p:nvSpPr>
          <p:spPr bwMode="auto">
            <a:xfrm>
              <a:off x="3206750" y="3670603"/>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8 sec</a:t>
              </a:r>
            </a:p>
          </p:txBody>
        </p:sp>
        <p:sp>
          <p:nvSpPr>
            <p:cNvPr id="48180" name="TextBox 106">
              <a:extLst>
                <a:ext uri="{FF2B5EF4-FFF2-40B4-BE49-F238E27FC236}">
                  <a16:creationId xmlns:a16="http://schemas.microsoft.com/office/drawing/2014/main" id="{245640EE-5C31-5F43-FFA4-14B68D2DD9BC}"/>
                </a:ext>
              </a:extLst>
            </p:cNvPr>
            <p:cNvSpPr txBox="1">
              <a:spLocks noChangeArrowheads="1"/>
            </p:cNvSpPr>
            <p:nvPr/>
          </p:nvSpPr>
          <p:spPr bwMode="auto">
            <a:xfrm>
              <a:off x="5695950" y="3679929"/>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8181" name="TextBox 107">
              <a:extLst>
                <a:ext uri="{FF2B5EF4-FFF2-40B4-BE49-F238E27FC236}">
                  <a16:creationId xmlns:a16="http://schemas.microsoft.com/office/drawing/2014/main" id="{14E182B6-654E-874F-0153-AE8992178E74}"/>
                </a:ext>
              </a:extLst>
            </p:cNvPr>
            <p:cNvSpPr txBox="1">
              <a:spLocks noChangeArrowheads="1"/>
            </p:cNvSpPr>
            <p:nvPr/>
          </p:nvSpPr>
          <p:spPr bwMode="auto">
            <a:xfrm>
              <a:off x="4832350" y="3672089"/>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8 sec</a:t>
              </a:r>
            </a:p>
          </p:txBody>
        </p:sp>
        <p:sp>
          <p:nvSpPr>
            <p:cNvPr id="48182" name="TextBox 108">
              <a:extLst>
                <a:ext uri="{FF2B5EF4-FFF2-40B4-BE49-F238E27FC236}">
                  <a16:creationId xmlns:a16="http://schemas.microsoft.com/office/drawing/2014/main" id="{EF474C97-F03D-AB8C-AD6A-2DFC01E88A3A}"/>
                </a:ext>
              </a:extLst>
            </p:cNvPr>
            <p:cNvSpPr txBox="1">
              <a:spLocks noChangeArrowheads="1"/>
            </p:cNvSpPr>
            <p:nvPr/>
          </p:nvSpPr>
          <p:spPr bwMode="auto">
            <a:xfrm>
              <a:off x="7277100" y="3684790"/>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8183" name="TextBox 109">
              <a:extLst>
                <a:ext uri="{FF2B5EF4-FFF2-40B4-BE49-F238E27FC236}">
                  <a16:creationId xmlns:a16="http://schemas.microsoft.com/office/drawing/2014/main" id="{1AE71C39-373F-15B7-BDBA-9A813E036421}"/>
                </a:ext>
              </a:extLst>
            </p:cNvPr>
            <p:cNvSpPr txBox="1">
              <a:spLocks noChangeArrowheads="1"/>
            </p:cNvSpPr>
            <p:nvPr/>
          </p:nvSpPr>
          <p:spPr bwMode="auto">
            <a:xfrm>
              <a:off x="6553201" y="3676954"/>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grpSp>
      <p:grpSp>
        <p:nvGrpSpPr>
          <p:cNvPr id="48149" name="Group 70">
            <a:extLst>
              <a:ext uri="{FF2B5EF4-FFF2-40B4-BE49-F238E27FC236}">
                <a16:creationId xmlns:a16="http://schemas.microsoft.com/office/drawing/2014/main" id="{45FC96FA-50CD-84BA-0191-B5C8A0E2FD21}"/>
              </a:ext>
            </a:extLst>
          </p:cNvPr>
          <p:cNvGrpSpPr>
            <a:grpSpLocks/>
          </p:cNvGrpSpPr>
          <p:nvPr/>
        </p:nvGrpSpPr>
        <p:grpSpPr bwMode="auto">
          <a:xfrm rot="5400000">
            <a:off x="6684169" y="4509294"/>
            <a:ext cx="296862" cy="50800"/>
            <a:chOff x="2146300" y="5480050"/>
            <a:chExt cx="336550" cy="57150"/>
          </a:xfrm>
        </p:grpSpPr>
        <p:sp>
          <p:nvSpPr>
            <p:cNvPr id="72" name="Oval 71">
              <a:extLst>
                <a:ext uri="{FF2B5EF4-FFF2-40B4-BE49-F238E27FC236}">
                  <a16:creationId xmlns:a16="http://schemas.microsoft.com/office/drawing/2014/main" id="{6A208A57-07F5-3F4A-15B5-4ECFE1FDE3C2}"/>
                </a:ext>
              </a:extLst>
            </p:cNvPr>
            <p:cNvSpPr/>
            <p:nvPr/>
          </p:nvSpPr>
          <p:spPr>
            <a:xfrm>
              <a:off x="2115704" y="5510410"/>
              <a:ext cx="575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3" name="Oval 72">
              <a:extLst>
                <a:ext uri="{FF2B5EF4-FFF2-40B4-BE49-F238E27FC236}">
                  <a16:creationId xmlns:a16="http://schemas.microsoft.com/office/drawing/2014/main" id="{4EBAF300-682B-9F57-38F0-F2F6E755094B}"/>
                </a:ext>
              </a:extLst>
            </p:cNvPr>
            <p:cNvSpPr/>
            <p:nvPr/>
          </p:nvSpPr>
          <p:spPr>
            <a:xfrm>
              <a:off x="2286679" y="5480050"/>
              <a:ext cx="55791"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4" name="Oval 73">
              <a:extLst>
                <a:ext uri="{FF2B5EF4-FFF2-40B4-BE49-F238E27FC236}">
                  <a16:creationId xmlns:a16="http://schemas.microsoft.com/office/drawing/2014/main" id="{9543B0B7-4AEE-9969-A67D-15159F2369D6}"/>
                </a:ext>
              </a:extLst>
            </p:cNvPr>
            <p:cNvSpPr/>
            <p:nvPr/>
          </p:nvSpPr>
          <p:spPr>
            <a:xfrm>
              <a:off x="239646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8150" name="Group 66">
            <a:extLst>
              <a:ext uri="{FF2B5EF4-FFF2-40B4-BE49-F238E27FC236}">
                <a16:creationId xmlns:a16="http://schemas.microsoft.com/office/drawing/2014/main" id="{F18E4E7E-C61E-59CF-C42E-8AECFDC335D2}"/>
              </a:ext>
            </a:extLst>
          </p:cNvPr>
          <p:cNvGrpSpPr>
            <a:grpSpLocks/>
          </p:cNvGrpSpPr>
          <p:nvPr/>
        </p:nvGrpSpPr>
        <p:grpSpPr bwMode="auto">
          <a:xfrm rot="5400000">
            <a:off x="1743869" y="4499769"/>
            <a:ext cx="296862" cy="50800"/>
            <a:chOff x="2146300" y="5480050"/>
            <a:chExt cx="336550" cy="57150"/>
          </a:xfrm>
        </p:grpSpPr>
        <p:sp>
          <p:nvSpPr>
            <p:cNvPr id="68" name="Oval 67">
              <a:extLst>
                <a:ext uri="{FF2B5EF4-FFF2-40B4-BE49-F238E27FC236}">
                  <a16:creationId xmlns:a16="http://schemas.microsoft.com/office/drawing/2014/main" id="{06275628-A27C-6360-470B-C7B4C6FF04F2}"/>
                </a:ext>
              </a:extLst>
            </p:cNvPr>
            <p:cNvSpPr/>
            <p:nvPr/>
          </p:nvSpPr>
          <p:spPr>
            <a:xfrm>
              <a:off x="2115704" y="5510410"/>
              <a:ext cx="575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9" name="Oval 68">
              <a:extLst>
                <a:ext uri="{FF2B5EF4-FFF2-40B4-BE49-F238E27FC236}">
                  <a16:creationId xmlns:a16="http://schemas.microsoft.com/office/drawing/2014/main" id="{422CE2E2-662B-4686-59B7-0D668053C85C}"/>
                </a:ext>
              </a:extLst>
            </p:cNvPr>
            <p:cNvSpPr/>
            <p:nvPr/>
          </p:nvSpPr>
          <p:spPr>
            <a:xfrm>
              <a:off x="2286679" y="5480050"/>
              <a:ext cx="55791"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 name="Oval 69">
              <a:extLst>
                <a:ext uri="{FF2B5EF4-FFF2-40B4-BE49-F238E27FC236}">
                  <a16:creationId xmlns:a16="http://schemas.microsoft.com/office/drawing/2014/main" id="{CC070CD4-B0C7-604A-C9AA-8D57EA8AB3FB}"/>
                </a:ext>
              </a:extLst>
            </p:cNvPr>
            <p:cNvSpPr/>
            <p:nvPr/>
          </p:nvSpPr>
          <p:spPr>
            <a:xfrm>
              <a:off x="239646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48151" name="Group 74">
            <a:extLst>
              <a:ext uri="{FF2B5EF4-FFF2-40B4-BE49-F238E27FC236}">
                <a16:creationId xmlns:a16="http://schemas.microsoft.com/office/drawing/2014/main" id="{C69EFBFF-87E5-63B9-84DB-FE2BC563D358}"/>
              </a:ext>
            </a:extLst>
          </p:cNvPr>
          <p:cNvGrpSpPr>
            <a:grpSpLocks/>
          </p:cNvGrpSpPr>
          <p:nvPr/>
        </p:nvGrpSpPr>
        <p:grpSpPr bwMode="auto">
          <a:xfrm rot="5400000">
            <a:off x="4182269" y="4509294"/>
            <a:ext cx="296862" cy="50800"/>
            <a:chOff x="2146300" y="5480050"/>
            <a:chExt cx="336550" cy="57150"/>
          </a:xfrm>
        </p:grpSpPr>
        <p:sp>
          <p:nvSpPr>
            <p:cNvPr id="76" name="Oval 75">
              <a:extLst>
                <a:ext uri="{FF2B5EF4-FFF2-40B4-BE49-F238E27FC236}">
                  <a16:creationId xmlns:a16="http://schemas.microsoft.com/office/drawing/2014/main" id="{59AAC036-B16D-D2F7-EA1A-3DE563A2E3A9}"/>
                </a:ext>
              </a:extLst>
            </p:cNvPr>
            <p:cNvSpPr/>
            <p:nvPr/>
          </p:nvSpPr>
          <p:spPr>
            <a:xfrm>
              <a:off x="2115704" y="5510410"/>
              <a:ext cx="575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 name="Oval 76">
              <a:extLst>
                <a:ext uri="{FF2B5EF4-FFF2-40B4-BE49-F238E27FC236}">
                  <a16:creationId xmlns:a16="http://schemas.microsoft.com/office/drawing/2014/main" id="{79AAC658-61A1-4A8C-0E41-272EA7D809FE}"/>
                </a:ext>
              </a:extLst>
            </p:cNvPr>
            <p:cNvSpPr/>
            <p:nvPr/>
          </p:nvSpPr>
          <p:spPr>
            <a:xfrm>
              <a:off x="2286679" y="5480050"/>
              <a:ext cx="55791"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8" name="Oval 77">
              <a:extLst>
                <a:ext uri="{FF2B5EF4-FFF2-40B4-BE49-F238E27FC236}">
                  <a16:creationId xmlns:a16="http://schemas.microsoft.com/office/drawing/2014/main" id="{72AEDEA9-AFB8-F9C1-86FB-CA493E1803B1}"/>
                </a:ext>
              </a:extLst>
            </p:cNvPr>
            <p:cNvSpPr/>
            <p:nvPr/>
          </p:nvSpPr>
          <p:spPr>
            <a:xfrm>
              <a:off x="2396463" y="5510411"/>
              <a:ext cx="55792" cy="571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48152" name="TextBox 116">
            <a:extLst>
              <a:ext uri="{FF2B5EF4-FFF2-40B4-BE49-F238E27FC236}">
                <a16:creationId xmlns:a16="http://schemas.microsoft.com/office/drawing/2014/main" id="{9F5659FF-B531-A1FF-0E22-45C906A43FE3}"/>
              </a:ext>
            </a:extLst>
          </p:cNvPr>
          <p:cNvSpPr txBox="1">
            <a:spLocks noChangeArrowheads="1"/>
          </p:cNvSpPr>
          <p:nvPr/>
        </p:nvSpPr>
        <p:spPr bwMode="auto">
          <a:xfrm>
            <a:off x="2587625" y="49911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grpSp>
        <p:nvGrpSpPr>
          <p:cNvPr id="48153" name="Group 59">
            <a:extLst>
              <a:ext uri="{FF2B5EF4-FFF2-40B4-BE49-F238E27FC236}">
                <a16:creationId xmlns:a16="http://schemas.microsoft.com/office/drawing/2014/main" id="{F3A6CA5A-DF9A-B313-5F2A-B671A391DD3D}"/>
              </a:ext>
            </a:extLst>
          </p:cNvPr>
          <p:cNvGrpSpPr>
            <a:grpSpLocks/>
          </p:cNvGrpSpPr>
          <p:nvPr/>
        </p:nvGrpSpPr>
        <p:grpSpPr bwMode="auto">
          <a:xfrm>
            <a:off x="700088" y="4692650"/>
            <a:ext cx="6161087" cy="565150"/>
            <a:chOff x="1049338" y="4400550"/>
            <a:chExt cx="6983412" cy="641349"/>
          </a:xfrm>
        </p:grpSpPr>
        <p:pic>
          <p:nvPicPr>
            <p:cNvPr id="48164" name="Picture 37" descr="line.png">
              <a:extLst>
                <a:ext uri="{FF2B5EF4-FFF2-40B4-BE49-F238E27FC236}">
                  <a16:creationId xmlns:a16="http://schemas.microsoft.com/office/drawing/2014/main" id="{2B874026-2C59-F5CC-C0CA-8C11A47EE2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1438" y="47994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65" name="Picture 41" descr="runner.png">
              <a:extLst>
                <a:ext uri="{FF2B5EF4-FFF2-40B4-BE49-F238E27FC236}">
                  <a16:creationId xmlns:a16="http://schemas.microsoft.com/office/drawing/2014/main" id="{1517BAB7-798C-F2F9-EDCC-345EA469D96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9338" y="4400550"/>
              <a:ext cx="585271"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54" name="TextBox 114">
            <a:extLst>
              <a:ext uri="{FF2B5EF4-FFF2-40B4-BE49-F238E27FC236}">
                <a16:creationId xmlns:a16="http://schemas.microsoft.com/office/drawing/2014/main" id="{E65F84F9-23D3-6DB8-A9ED-9B3B35117086}"/>
              </a:ext>
            </a:extLst>
          </p:cNvPr>
          <p:cNvSpPr txBox="1">
            <a:spLocks noChangeArrowheads="1"/>
          </p:cNvSpPr>
          <p:nvPr/>
        </p:nvSpPr>
        <p:spPr bwMode="auto">
          <a:xfrm>
            <a:off x="1250950" y="49911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8155" name="TextBox 115">
            <a:extLst>
              <a:ext uri="{FF2B5EF4-FFF2-40B4-BE49-F238E27FC236}">
                <a16:creationId xmlns:a16="http://schemas.microsoft.com/office/drawing/2014/main" id="{9C2E7AE6-5C5F-C10D-FAE1-2207FA28C24D}"/>
              </a:ext>
            </a:extLst>
          </p:cNvPr>
          <p:cNvSpPr txBox="1">
            <a:spLocks noChangeArrowheads="1"/>
          </p:cNvSpPr>
          <p:nvPr/>
        </p:nvSpPr>
        <p:spPr bwMode="auto">
          <a:xfrm>
            <a:off x="1893888" y="49911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8156" name="TextBox 117">
            <a:extLst>
              <a:ext uri="{FF2B5EF4-FFF2-40B4-BE49-F238E27FC236}">
                <a16:creationId xmlns:a16="http://schemas.microsoft.com/office/drawing/2014/main" id="{B99EF24C-5FAC-98CD-6A35-2F30C6A95BF9}"/>
              </a:ext>
            </a:extLst>
          </p:cNvPr>
          <p:cNvSpPr txBox="1">
            <a:spLocks noChangeArrowheads="1"/>
          </p:cNvSpPr>
          <p:nvPr/>
        </p:nvSpPr>
        <p:spPr bwMode="auto">
          <a:xfrm>
            <a:off x="3319463" y="49911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8157" name="TextBox 118">
            <a:extLst>
              <a:ext uri="{FF2B5EF4-FFF2-40B4-BE49-F238E27FC236}">
                <a16:creationId xmlns:a16="http://schemas.microsoft.com/office/drawing/2014/main" id="{D06F784D-F37A-5E57-1872-08A9A33FE204}"/>
              </a:ext>
            </a:extLst>
          </p:cNvPr>
          <p:cNvSpPr txBox="1">
            <a:spLocks noChangeArrowheads="1"/>
          </p:cNvSpPr>
          <p:nvPr/>
        </p:nvSpPr>
        <p:spPr bwMode="auto">
          <a:xfrm>
            <a:off x="4052888" y="4991100"/>
            <a:ext cx="452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8158" name="TextBox 119">
            <a:extLst>
              <a:ext uri="{FF2B5EF4-FFF2-40B4-BE49-F238E27FC236}">
                <a16:creationId xmlns:a16="http://schemas.microsoft.com/office/drawing/2014/main" id="{3534DF5F-E424-143A-E06C-EFAB80FFE473}"/>
              </a:ext>
            </a:extLst>
          </p:cNvPr>
          <p:cNvSpPr txBox="1">
            <a:spLocks noChangeArrowheads="1"/>
          </p:cNvSpPr>
          <p:nvPr/>
        </p:nvSpPr>
        <p:spPr bwMode="auto">
          <a:xfrm>
            <a:off x="4791075" y="4991100"/>
            <a:ext cx="452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8159" name="TextBox 120">
            <a:extLst>
              <a:ext uri="{FF2B5EF4-FFF2-40B4-BE49-F238E27FC236}">
                <a16:creationId xmlns:a16="http://schemas.microsoft.com/office/drawing/2014/main" id="{07139649-F5BD-0929-89B6-7E317B002D97}"/>
              </a:ext>
            </a:extLst>
          </p:cNvPr>
          <p:cNvSpPr txBox="1">
            <a:spLocks noChangeArrowheads="1"/>
          </p:cNvSpPr>
          <p:nvPr/>
        </p:nvSpPr>
        <p:spPr bwMode="auto">
          <a:xfrm>
            <a:off x="5529263" y="4991100"/>
            <a:ext cx="4524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
        <p:nvSpPr>
          <p:cNvPr id="48160" name="TextBox 121">
            <a:extLst>
              <a:ext uri="{FF2B5EF4-FFF2-40B4-BE49-F238E27FC236}">
                <a16:creationId xmlns:a16="http://schemas.microsoft.com/office/drawing/2014/main" id="{541DBA89-B774-EB10-ED43-5D8728C00E49}"/>
              </a:ext>
            </a:extLst>
          </p:cNvPr>
          <p:cNvSpPr txBox="1">
            <a:spLocks noChangeArrowheads="1"/>
          </p:cNvSpPr>
          <p:nvPr/>
        </p:nvSpPr>
        <p:spPr bwMode="auto">
          <a:xfrm>
            <a:off x="6242050" y="4991100"/>
            <a:ext cx="454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grpSp>
        <p:nvGrpSpPr>
          <p:cNvPr id="20" name="Group 119">
            <a:extLst>
              <a:ext uri="{FF2B5EF4-FFF2-40B4-BE49-F238E27FC236}">
                <a16:creationId xmlns:a16="http://schemas.microsoft.com/office/drawing/2014/main" id="{B4F6CD6B-669E-ADF1-4E8D-BDBFD7827CAE}"/>
              </a:ext>
            </a:extLst>
          </p:cNvPr>
          <p:cNvGrpSpPr>
            <a:grpSpLocks/>
          </p:cNvGrpSpPr>
          <p:nvPr/>
        </p:nvGrpSpPr>
        <p:grpSpPr bwMode="auto">
          <a:xfrm>
            <a:off x="558800" y="3625850"/>
            <a:ext cx="7194550" cy="3232150"/>
            <a:chOff x="558800" y="3625850"/>
            <a:chExt cx="7194550" cy="3232150"/>
          </a:xfrm>
        </p:grpSpPr>
        <p:sp>
          <p:nvSpPr>
            <p:cNvPr id="119" name="Multiply 118">
              <a:extLst>
                <a:ext uri="{FF2B5EF4-FFF2-40B4-BE49-F238E27FC236}">
                  <a16:creationId xmlns:a16="http://schemas.microsoft.com/office/drawing/2014/main" id="{833F0BD3-F812-B3CC-0692-174E953A7586}"/>
                </a:ext>
              </a:extLst>
            </p:cNvPr>
            <p:cNvSpPr/>
            <p:nvPr/>
          </p:nvSpPr>
          <p:spPr>
            <a:xfrm>
              <a:off x="558800" y="3625850"/>
              <a:ext cx="7194550" cy="3232150"/>
            </a:xfrm>
            <a:prstGeom prst="mathMultiply">
              <a:avLst>
                <a:gd name="adj1" fmla="val 1355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8163" name="TextBox 117">
              <a:extLst>
                <a:ext uri="{FF2B5EF4-FFF2-40B4-BE49-F238E27FC236}">
                  <a16:creationId xmlns:a16="http://schemas.microsoft.com/office/drawing/2014/main" id="{2E3EE296-4874-2D91-B118-F17C3A49BBF2}"/>
                </a:ext>
              </a:extLst>
            </p:cNvPr>
            <p:cNvSpPr txBox="1">
              <a:spLocks noChangeArrowheads="1"/>
            </p:cNvSpPr>
            <p:nvPr/>
          </p:nvSpPr>
          <p:spPr bwMode="auto">
            <a:xfrm>
              <a:off x="2597150" y="6121400"/>
              <a:ext cx="322716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t>Failed idealization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3" name="Group 114">
            <a:extLst>
              <a:ext uri="{FF2B5EF4-FFF2-40B4-BE49-F238E27FC236}">
                <a16:creationId xmlns:a16="http://schemas.microsoft.com/office/drawing/2014/main" id="{CAE3EF6D-CD54-D01A-1F53-F88AD337C711}"/>
              </a:ext>
            </a:extLst>
          </p:cNvPr>
          <p:cNvGrpSpPr>
            <a:grpSpLocks/>
          </p:cNvGrpSpPr>
          <p:nvPr/>
        </p:nvGrpSpPr>
        <p:grpSpPr bwMode="auto">
          <a:xfrm>
            <a:off x="1066800" y="946150"/>
            <a:ext cx="7797800" cy="2806700"/>
            <a:chOff x="1066800" y="946150"/>
            <a:chExt cx="7797800" cy="2806700"/>
          </a:xfrm>
        </p:grpSpPr>
        <p:sp>
          <p:nvSpPr>
            <p:cNvPr id="114" name="Freeform 113">
              <a:extLst>
                <a:ext uri="{FF2B5EF4-FFF2-40B4-BE49-F238E27FC236}">
                  <a16:creationId xmlns:a16="http://schemas.microsoft.com/office/drawing/2014/main" id="{2B06E484-82A0-1415-7C4C-A17BEA2292AB}"/>
                </a:ext>
              </a:extLst>
            </p:cNvPr>
            <p:cNvSpPr/>
            <p:nvPr/>
          </p:nvSpPr>
          <p:spPr>
            <a:xfrm>
              <a:off x="1066800" y="946150"/>
              <a:ext cx="7442200" cy="2806700"/>
            </a:xfrm>
            <a:custGeom>
              <a:avLst/>
              <a:gdLst>
                <a:gd name="connsiteX0" fmla="*/ 615950 w 7442200"/>
                <a:gd name="connsiteY0" fmla="*/ 0 h 2806700"/>
                <a:gd name="connsiteX1" fmla="*/ 7442200 w 7442200"/>
                <a:gd name="connsiteY1" fmla="*/ 552450 h 2806700"/>
                <a:gd name="connsiteX2" fmla="*/ 7372350 w 7442200"/>
                <a:gd name="connsiteY2" fmla="*/ 2209800 h 2806700"/>
                <a:gd name="connsiteX3" fmla="*/ 0 w 7442200"/>
                <a:gd name="connsiteY3" fmla="*/ 2806700 h 2806700"/>
                <a:gd name="connsiteX4" fmla="*/ 615950 w 7442200"/>
                <a:gd name="connsiteY4" fmla="*/ 0 h 280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2200" h="2806700">
                  <a:moveTo>
                    <a:pt x="615950" y="0"/>
                  </a:moveTo>
                  <a:lnTo>
                    <a:pt x="7442200" y="552450"/>
                  </a:lnTo>
                  <a:lnTo>
                    <a:pt x="7372350" y="2209800"/>
                  </a:lnTo>
                  <a:lnTo>
                    <a:pt x="0" y="2806700"/>
                  </a:lnTo>
                  <a:lnTo>
                    <a:pt x="6159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225" name="TextBox 103">
              <a:extLst>
                <a:ext uri="{FF2B5EF4-FFF2-40B4-BE49-F238E27FC236}">
                  <a16:creationId xmlns:a16="http://schemas.microsoft.com/office/drawing/2014/main" id="{13A24C01-8E59-C56B-2EC9-BF4FF2113018}"/>
                </a:ext>
              </a:extLst>
            </p:cNvPr>
            <p:cNvSpPr txBox="1">
              <a:spLocks noChangeArrowheads="1"/>
            </p:cNvSpPr>
            <p:nvPr/>
          </p:nvSpPr>
          <p:spPr bwMode="auto">
            <a:xfrm>
              <a:off x="7423150" y="1682750"/>
              <a:ext cx="14414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irreversible processes carry all the properties of interest</a:t>
              </a:r>
            </a:p>
          </p:txBody>
        </p:sp>
      </p:grpSp>
      <p:sp>
        <p:nvSpPr>
          <p:cNvPr id="113" name="Freeform 112">
            <a:extLst>
              <a:ext uri="{FF2B5EF4-FFF2-40B4-BE49-F238E27FC236}">
                <a16:creationId xmlns:a16="http://schemas.microsoft.com/office/drawing/2014/main" id="{B113608C-556E-43D8-9A14-9A65B7BF9F84}"/>
              </a:ext>
            </a:extLst>
          </p:cNvPr>
          <p:cNvSpPr/>
          <p:nvPr/>
        </p:nvSpPr>
        <p:spPr>
          <a:xfrm>
            <a:off x="984250" y="184150"/>
            <a:ext cx="6750050" cy="431800"/>
          </a:xfrm>
          <a:custGeom>
            <a:avLst/>
            <a:gdLst>
              <a:gd name="connsiteX0" fmla="*/ 190500 w 5835650"/>
              <a:gd name="connsiteY0" fmla="*/ 0 h 431800"/>
              <a:gd name="connsiteX1" fmla="*/ 5835650 w 5835650"/>
              <a:gd name="connsiteY1" fmla="*/ 76200 h 431800"/>
              <a:gd name="connsiteX2" fmla="*/ 5778500 w 5835650"/>
              <a:gd name="connsiteY2" fmla="*/ 431800 h 431800"/>
              <a:gd name="connsiteX3" fmla="*/ 0 w 5835650"/>
              <a:gd name="connsiteY3" fmla="*/ 311150 h 431800"/>
              <a:gd name="connsiteX4" fmla="*/ 190500 w 5835650"/>
              <a:gd name="connsiteY4" fmla="*/ 0 h 43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5650" h="431800">
                <a:moveTo>
                  <a:pt x="190500" y="0"/>
                </a:moveTo>
                <a:lnTo>
                  <a:pt x="5835650" y="76200"/>
                </a:lnTo>
                <a:lnTo>
                  <a:pt x="5778500" y="431800"/>
                </a:lnTo>
                <a:lnTo>
                  <a:pt x="0" y="311150"/>
                </a:lnTo>
                <a:lnTo>
                  <a:pt x="1905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155" name="Title 1">
            <a:extLst>
              <a:ext uri="{FF2B5EF4-FFF2-40B4-BE49-F238E27FC236}">
                <a16:creationId xmlns:a16="http://schemas.microsoft.com/office/drawing/2014/main" id="{70F09A63-0978-8AA4-BAD4-6E6C08F9EFEB}"/>
              </a:ext>
            </a:extLst>
          </p:cNvPr>
          <p:cNvSpPr>
            <a:spLocks noGrp="1"/>
          </p:cNvSpPr>
          <p:nvPr>
            <p:ph type="title"/>
          </p:nvPr>
        </p:nvSpPr>
        <p:spPr>
          <a:xfrm>
            <a:off x="552450" y="82550"/>
            <a:ext cx="7639050" cy="584200"/>
          </a:xfrm>
        </p:spPr>
        <p:txBody>
          <a:bodyPr/>
          <a:lstStyle/>
          <a:p>
            <a:pPr algn="ctr"/>
            <a:r>
              <a:rPr lang="en-US" altLang="en-US" sz="3200">
                <a:latin typeface="Times" pitchFamily="1" charset="0"/>
                <a:ea typeface="ＭＳ Ｐゴシック" panose="020B0600070205080204" pitchFamily="34" charset="-128"/>
                <a:cs typeface="Times" pitchFamily="1" charset="0"/>
              </a:rPr>
              <a:t>Limit of an </a:t>
            </a:r>
            <a:r>
              <a:rPr lang="ja-JP" altLang="en-US" sz="3200">
                <a:latin typeface="Times" pitchFamily="1" charset="0"/>
                <a:ea typeface="ＭＳ Ｐゴシック" panose="020B0600070205080204" pitchFamily="34" charset="-128"/>
                <a:cs typeface="Times" pitchFamily="1" charset="0"/>
              </a:rPr>
              <a:t>“</a:t>
            </a:r>
            <a:r>
              <a:rPr lang="en-US" altLang="ja-JP" sz="3200">
                <a:latin typeface="Times" pitchFamily="1" charset="0"/>
                <a:ea typeface="ＭＳ Ｐゴシック" panose="020B0600070205080204" pitchFamily="34" charset="-128"/>
                <a:cs typeface="Times" pitchFamily="1" charset="0"/>
              </a:rPr>
              <a:t>infinitely slow process</a:t>
            </a:r>
            <a:r>
              <a:rPr lang="ja-JP" altLang="en-US" sz="3200">
                <a:latin typeface="Times" pitchFamily="1" charset="0"/>
                <a:ea typeface="ＭＳ Ｐゴシック" panose="020B0600070205080204" pitchFamily="34" charset="-128"/>
                <a:cs typeface="Times" pitchFamily="1" charset="0"/>
              </a:rPr>
              <a:t>”</a:t>
            </a:r>
            <a:endParaRPr lang="en-US" altLang="en-US" sz="3200">
              <a:latin typeface="Times" pitchFamily="1" charset="0"/>
              <a:ea typeface="ＭＳ Ｐゴシック" panose="020B0600070205080204" pitchFamily="34" charset="-128"/>
              <a:cs typeface="Times" pitchFamily="1" charset="0"/>
            </a:endParaRPr>
          </a:p>
        </p:txBody>
      </p:sp>
      <p:sp>
        <p:nvSpPr>
          <p:cNvPr id="49156" name="Content Placeholder 2">
            <a:extLst>
              <a:ext uri="{FF2B5EF4-FFF2-40B4-BE49-F238E27FC236}">
                <a16:creationId xmlns:a16="http://schemas.microsoft.com/office/drawing/2014/main" id="{B447065F-2A5C-53AF-F94D-816D6BD513E7}"/>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49157" name="Slide Number Placeholder 3">
            <a:extLst>
              <a:ext uri="{FF2B5EF4-FFF2-40B4-BE49-F238E27FC236}">
                <a16:creationId xmlns:a16="http://schemas.microsoft.com/office/drawing/2014/main" id="{93E7A272-9FEE-3B05-CC30-F1C899FCEE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B6EDF1B4-4837-5F41-9CB0-AC9A401008F2}" type="slidenum">
              <a:rPr lang="en-US" altLang="en-US"/>
              <a:pPr>
                <a:spcBef>
                  <a:spcPct val="0"/>
                </a:spcBef>
                <a:buFontTx/>
                <a:buNone/>
              </a:pPr>
              <a:t>33</a:t>
            </a:fld>
            <a:endParaRPr lang="en-US" altLang="en-US"/>
          </a:p>
        </p:txBody>
      </p:sp>
      <p:grpSp>
        <p:nvGrpSpPr>
          <p:cNvPr id="49158" name="Group 22">
            <a:extLst>
              <a:ext uri="{FF2B5EF4-FFF2-40B4-BE49-F238E27FC236}">
                <a16:creationId xmlns:a16="http://schemas.microsoft.com/office/drawing/2014/main" id="{ECA38B34-23A2-237B-29F3-BDBA6997A11D}"/>
              </a:ext>
            </a:extLst>
          </p:cNvPr>
          <p:cNvGrpSpPr>
            <a:grpSpLocks/>
          </p:cNvGrpSpPr>
          <p:nvPr/>
        </p:nvGrpSpPr>
        <p:grpSpPr bwMode="auto">
          <a:xfrm>
            <a:off x="139700" y="622300"/>
            <a:ext cx="635000" cy="635000"/>
            <a:chOff x="2241550" y="2393950"/>
            <a:chExt cx="863600" cy="863600"/>
          </a:xfrm>
        </p:grpSpPr>
        <p:sp>
          <p:nvSpPr>
            <p:cNvPr id="18" name="Octagon 17">
              <a:extLst>
                <a:ext uri="{FF2B5EF4-FFF2-40B4-BE49-F238E27FC236}">
                  <a16:creationId xmlns:a16="http://schemas.microsoft.com/office/drawing/2014/main" id="{A25EE0BE-DAC9-3E74-7527-EB7D119E4DA6}"/>
                </a:ext>
              </a:extLst>
            </p:cNvPr>
            <p:cNvSpPr/>
            <p:nvPr/>
          </p:nvSpPr>
          <p:spPr>
            <a:xfrm>
              <a:off x="2280412" y="2432812"/>
              <a:ext cx="785876" cy="785876"/>
            </a:xfrm>
            <a:prstGeom prst="octagon">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Octagon 18">
              <a:extLst>
                <a:ext uri="{FF2B5EF4-FFF2-40B4-BE49-F238E27FC236}">
                  <a16:creationId xmlns:a16="http://schemas.microsoft.com/office/drawing/2014/main" id="{307861A3-329B-1F9C-D9C8-D0A6EB103871}"/>
                </a:ext>
              </a:extLst>
            </p:cNvPr>
            <p:cNvSpPr/>
            <p:nvPr/>
          </p:nvSpPr>
          <p:spPr>
            <a:xfrm>
              <a:off x="2241550" y="2393950"/>
              <a:ext cx="863600" cy="863600"/>
            </a:xfrm>
            <a:prstGeom prst="octagon">
              <a:avLst/>
            </a:prstGeom>
            <a:noFill/>
            <a:ln w="19050" cap="flat" cmpd="sng" algn="ctr">
              <a:solidFill>
                <a:srgbClr val="008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223" name="TextBox 19">
              <a:extLst>
                <a:ext uri="{FF2B5EF4-FFF2-40B4-BE49-F238E27FC236}">
                  <a16:creationId xmlns:a16="http://schemas.microsoft.com/office/drawing/2014/main" id="{34430EE2-37C6-6307-5445-91C44817B52F}"/>
                </a:ext>
              </a:extLst>
            </p:cNvPr>
            <p:cNvSpPr txBox="1">
              <a:spLocks noChangeArrowheads="1"/>
            </p:cNvSpPr>
            <p:nvPr/>
          </p:nvSpPr>
          <p:spPr bwMode="auto">
            <a:xfrm>
              <a:off x="2292350" y="2546349"/>
              <a:ext cx="782887" cy="50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solidFill>
                    <a:schemeClr val="bg1"/>
                  </a:solidFill>
                  <a:latin typeface="Arial Black" panose="020B0604020202020204" pitchFamily="34" charset="0"/>
                </a:rPr>
                <a:t>GO</a:t>
              </a:r>
              <a:endParaRPr lang="en-US" altLang="en-US">
                <a:solidFill>
                  <a:schemeClr val="bg1"/>
                </a:solidFill>
              </a:endParaRPr>
            </a:p>
          </p:txBody>
        </p:sp>
      </p:grpSp>
      <p:grpSp>
        <p:nvGrpSpPr>
          <p:cNvPr id="49159" name="Group 21">
            <a:extLst>
              <a:ext uri="{FF2B5EF4-FFF2-40B4-BE49-F238E27FC236}">
                <a16:creationId xmlns:a16="http://schemas.microsoft.com/office/drawing/2014/main" id="{BEB85746-0A6B-CD05-B583-C9A2CB5F5659}"/>
              </a:ext>
            </a:extLst>
          </p:cNvPr>
          <p:cNvGrpSpPr>
            <a:grpSpLocks/>
          </p:cNvGrpSpPr>
          <p:nvPr/>
        </p:nvGrpSpPr>
        <p:grpSpPr bwMode="auto">
          <a:xfrm>
            <a:off x="7302500" y="596900"/>
            <a:ext cx="639763" cy="635000"/>
            <a:chOff x="927100" y="2387600"/>
            <a:chExt cx="869537" cy="863600"/>
          </a:xfrm>
        </p:grpSpPr>
        <p:sp>
          <p:nvSpPr>
            <p:cNvPr id="16" name="Octagon 15">
              <a:extLst>
                <a:ext uri="{FF2B5EF4-FFF2-40B4-BE49-F238E27FC236}">
                  <a16:creationId xmlns:a16="http://schemas.microsoft.com/office/drawing/2014/main" id="{039CB280-B165-5419-185B-21B2180BC4EB}"/>
                </a:ext>
              </a:extLst>
            </p:cNvPr>
            <p:cNvSpPr/>
            <p:nvPr/>
          </p:nvSpPr>
          <p:spPr>
            <a:xfrm>
              <a:off x="965938" y="2426462"/>
              <a:ext cx="785388" cy="785876"/>
            </a:xfrm>
            <a:prstGeom prst="octagon">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Octagon 16">
              <a:extLst>
                <a:ext uri="{FF2B5EF4-FFF2-40B4-BE49-F238E27FC236}">
                  <a16:creationId xmlns:a16="http://schemas.microsoft.com/office/drawing/2014/main" id="{A21756F3-52E3-F527-F136-019243FAFFAE}"/>
                </a:ext>
              </a:extLst>
            </p:cNvPr>
            <p:cNvSpPr/>
            <p:nvPr/>
          </p:nvSpPr>
          <p:spPr>
            <a:xfrm>
              <a:off x="927100" y="2387600"/>
              <a:ext cx="863063" cy="863600"/>
            </a:xfrm>
            <a:prstGeom prst="octagon">
              <a:avLst/>
            </a:prstGeom>
            <a:noFill/>
            <a:ln w="190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220" name="TextBox 20">
              <a:extLst>
                <a:ext uri="{FF2B5EF4-FFF2-40B4-BE49-F238E27FC236}">
                  <a16:creationId xmlns:a16="http://schemas.microsoft.com/office/drawing/2014/main" id="{A2545C02-6D21-AF03-811F-4449C345B789}"/>
                </a:ext>
              </a:extLst>
            </p:cNvPr>
            <p:cNvSpPr txBox="1">
              <a:spLocks noChangeArrowheads="1"/>
            </p:cNvSpPr>
            <p:nvPr/>
          </p:nvSpPr>
          <p:spPr bwMode="auto">
            <a:xfrm>
              <a:off x="933450" y="2552700"/>
              <a:ext cx="863187" cy="460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b="1">
                  <a:solidFill>
                    <a:schemeClr val="bg1"/>
                  </a:solidFill>
                  <a:latin typeface="Arial Narrow" panose="020B0604020202020204" pitchFamily="34" charset="0"/>
                </a:rPr>
                <a:t>STOP</a:t>
              </a:r>
            </a:p>
          </p:txBody>
        </p:sp>
      </p:grpSp>
      <p:grpSp>
        <p:nvGrpSpPr>
          <p:cNvPr id="49160" name="Group 110">
            <a:extLst>
              <a:ext uri="{FF2B5EF4-FFF2-40B4-BE49-F238E27FC236}">
                <a16:creationId xmlns:a16="http://schemas.microsoft.com/office/drawing/2014/main" id="{3F1E0526-2858-DCB0-9E98-6A1EECE38001}"/>
              </a:ext>
            </a:extLst>
          </p:cNvPr>
          <p:cNvGrpSpPr>
            <a:grpSpLocks/>
          </p:cNvGrpSpPr>
          <p:nvPr/>
        </p:nvGrpSpPr>
        <p:grpSpPr bwMode="auto">
          <a:xfrm>
            <a:off x="979488" y="809625"/>
            <a:ext cx="6132512" cy="698500"/>
            <a:chOff x="1335088" y="1102497"/>
            <a:chExt cx="6951662" cy="790861"/>
          </a:xfrm>
        </p:grpSpPr>
        <p:pic>
          <p:nvPicPr>
            <p:cNvPr id="49208" name="Picture 13" descr="line.png">
              <a:extLst>
                <a:ext uri="{FF2B5EF4-FFF2-40B4-BE49-F238E27FC236}">
                  <a16:creationId xmlns:a16="http://schemas.microsoft.com/office/drawing/2014/main" id="{D0D36E83-D4E2-F63F-59A8-2BC91F2537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088" y="15101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9" name="Picture 49" descr="runner5.png">
              <a:extLst>
                <a:ext uri="{FF2B5EF4-FFF2-40B4-BE49-F238E27FC236}">
                  <a16:creationId xmlns:a16="http://schemas.microsoft.com/office/drawing/2014/main" id="{DF23458D-FC8E-F20A-01A7-F39CA8B3E5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102497"/>
              <a:ext cx="1112837" cy="50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10" name="TextBox 78">
              <a:extLst>
                <a:ext uri="{FF2B5EF4-FFF2-40B4-BE49-F238E27FC236}">
                  <a16:creationId xmlns:a16="http://schemas.microsoft.com/office/drawing/2014/main" id="{E7794865-B01B-8405-F9D5-1F7A625DDEB7}"/>
                </a:ext>
              </a:extLst>
            </p:cNvPr>
            <p:cNvSpPr txBox="1">
              <a:spLocks noChangeArrowheads="1"/>
            </p:cNvSpPr>
            <p:nvPr/>
          </p:nvSpPr>
          <p:spPr bwMode="auto">
            <a:xfrm>
              <a:off x="1524001" y="156845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1" name="TextBox 79">
              <a:extLst>
                <a:ext uri="{FF2B5EF4-FFF2-40B4-BE49-F238E27FC236}">
                  <a16:creationId xmlns:a16="http://schemas.microsoft.com/office/drawing/2014/main" id="{AA29F365-C1C8-C27B-33F3-7B28F5A3E6E3}"/>
                </a:ext>
              </a:extLst>
            </p:cNvPr>
            <p:cNvSpPr txBox="1">
              <a:spLocks noChangeArrowheads="1"/>
            </p:cNvSpPr>
            <p:nvPr/>
          </p:nvSpPr>
          <p:spPr bwMode="auto">
            <a:xfrm>
              <a:off x="2336800" y="1574800"/>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2" name="TextBox 80">
              <a:extLst>
                <a:ext uri="{FF2B5EF4-FFF2-40B4-BE49-F238E27FC236}">
                  <a16:creationId xmlns:a16="http://schemas.microsoft.com/office/drawing/2014/main" id="{656F7205-7389-31C6-5AAB-F6A93357C8FD}"/>
                </a:ext>
              </a:extLst>
            </p:cNvPr>
            <p:cNvSpPr txBox="1">
              <a:spLocks noChangeArrowheads="1"/>
            </p:cNvSpPr>
            <p:nvPr/>
          </p:nvSpPr>
          <p:spPr bwMode="auto">
            <a:xfrm>
              <a:off x="3175000" y="1578076"/>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3" name="TextBox 81">
              <a:extLst>
                <a:ext uri="{FF2B5EF4-FFF2-40B4-BE49-F238E27FC236}">
                  <a16:creationId xmlns:a16="http://schemas.microsoft.com/office/drawing/2014/main" id="{178CA6E9-4F11-7E53-4885-5BBF01962A19}"/>
                </a:ext>
              </a:extLst>
            </p:cNvPr>
            <p:cNvSpPr txBox="1">
              <a:spLocks noChangeArrowheads="1"/>
            </p:cNvSpPr>
            <p:nvPr/>
          </p:nvSpPr>
          <p:spPr bwMode="auto">
            <a:xfrm>
              <a:off x="3987800" y="158442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4" name="TextBox 82">
              <a:extLst>
                <a:ext uri="{FF2B5EF4-FFF2-40B4-BE49-F238E27FC236}">
                  <a16:creationId xmlns:a16="http://schemas.microsoft.com/office/drawing/2014/main" id="{99AC7842-133C-BC44-02EB-B8ABDF989085}"/>
                </a:ext>
              </a:extLst>
            </p:cNvPr>
            <p:cNvSpPr txBox="1">
              <a:spLocks noChangeArrowheads="1"/>
            </p:cNvSpPr>
            <p:nvPr/>
          </p:nvSpPr>
          <p:spPr bwMode="auto">
            <a:xfrm>
              <a:off x="4845050" y="158115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5" name="TextBox 83">
              <a:extLst>
                <a:ext uri="{FF2B5EF4-FFF2-40B4-BE49-F238E27FC236}">
                  <a16:creationId xmlns:a16="http://schemas.microsoft.com/office/drawing/2014/main" id="{65A70824-2792-4AE7-288B-627B9D1A3279}"/>
                </a:ext>
              </a:extLst>
            </p:cNvPr>
            <p:cNvSpPr txBox="1">
              <a:spLocks noChangeArrowheads="1"/>
            </p:cNvSpPr>
            <p:nvPr/>
          </p:nvSpPr>
          <p:spPr bwMode="auto">
            <a:xfrm>
              <a:off x="5657850" y="1587501"/>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6" name="TextBox 84">
              <a:extLst>
                <a:ext uri="{FF2B5EF4-FFF2-40B4-BE49-F238E27FC236}">
                  <a16:creationId xmlns:a16="http://schemas.microsoft.com/office/drawing/2014/main" id="{29606BC1-761E-BE8C-3C50-6D27A6095961}"/>
                </a:ext>
              </a:extLst>
            </p:cNvPr>
            <p:cNvSpPr txBox="1">
              <a:spLocks noChangeArrowheads="1"/>
            </p:cNvSpPr>
            <p:nvPr/>
          </p:nvSpPr>
          <p:spPr bwMode="auto">
            <a:xfrm>
              <a:off x="6496050" y="159077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sp>
          <p:nvSpPr>
            <p:cNvPr id="49217" name="TextBox 85">
              <a:extLst>
                <a:ext uri="{FF2B5EF4-FFF2-40B4-BE49-F238E27FC236}">
                  <a16:creationId xmlns:a16="http://schemas.microsoft.com/office/drawing/2014/main" id="{AE8A612A-29B4-7D6E-0178-B8FCE2998CC6}"/>
                </a:ext>
              </a:extLst>
            </p:cNvPr>
            <p:cNvSpPr txBox="1">
              <a:spLocks noChangeArrowheads="1"/>
            </p:cNvSpPr>
            <p:nvPr/>
          </p:nvSpPr>
          <p:spPr bwMode="auto">
            <a:xfrm>
              <a:off x="7308850" y="1597125"/>
              <a:ext cx="548560" cy="296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1 sec</a:t>
              </a:r>
            </a:p>
          </p:txBody>
        </p:sp>
      </p:grpSp>
      <p:grpSp>
        <p:nvGrpSpPr>
          <p:cNvPr id="49161" name="Group 56">
            <a:extLst>
              <a:ext uri="{FF2B5EF4-FFF2-40B4-BE49-F238E27FC236}">
                <a16:creationId xmlns:a16="http://schemas.microsoft.com/office/drawing/2014/main" id="{3B7547DF-A6DB-FADB-51BA-0CF801D6D61B}"/>
              </a:ext>
            </a:extLst>
          </p:cNvPr>
          <p:cNvGrpSpPr>
            <a:grpSpLocks/>
          </p:cNvGrpSpPr>
          <p:nvPr/>
        </p:nvGrpSpPr>
        <p:grpSpPr bwMode="auto">
          <a:xfrm>
            <a:off x="992188" y="1489075"/>
            <a:ext cx="5902325" cy="568325"/>
            <a:chOff x="1347788" y="1800225"/>
            <a:chExt cx="6691312" cy="644524"/>
          </a:xfrm>
        </p:grpSpPr>
        <p:pic>
          <p:nvPicPr>
            <p:cNvPr id="49206" name="Picture 34" descr="line.png">
              <a:extLst>
                <a:ext uri="{FF2B5EF4-FFF2-40B4-BE49-F238E27FC236}">
                  <a16:creationId xmlns:a16="http://schemas.microsoft.com/office/drawing/2014/main" id="{2C7BFA19-E218-1395-DB35-05D4951B04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22022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7" name="Picture 50" descr="runner4.png">
              <a:extLst>
                <a:ext uri="{FF2B5EF4-FFF2-40B4-BE49-F238E27FC236}">
                  <a16:creationId xmlns:a16="http://schemas.microsoft.com/office/drawing/2014/main" id="{D75E77F6-ADC6-EFDD-C245-4FB088A9504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7014" y="1800225"/>
              <a:ext cx="90932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62" name="TextBox 86">
            <a:extLst>
              <a:ext uri="{FF2B5EF4-FFF2-40B4-BE49-F238E27FC236}">
                <a16:creationId xmlns:a16="http://schemas.microsoft.com/office/drawing/2014/main" id="{F3338514-32A3-CD5C-D38D-E0A90B84384B}"/>
              </a:ext>
            </a:extLst>
          </p:cNvPr>
          <p:cNvSpPr txBox="1">
            <a:spLocks noChangeArrowheads="1"/>
          </p:cNvSpPr>
          <p:nvPr/>
        </p:nvSpPr>
        <p:spPr bwMode="auto">
          <a:xfrm>
            <a:off x="1944688" y="1992313"/>
            <a:ext cx="48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3" name="TextBox 87">
            <a:extLst>
              <a:ext uri="{FF2B5EF4-FFF2-40B4-BE49-F238E27FC236}">
                <a16:creationId xmlns:a16="http://schemas.microsoft.com/office/drawing/2014/main" id="{44A05B46-FBFC-F8C4-1140-154F5F481A8D}"/>
              </a:ext>
            </a:extLst>
          </p:cNvPr>
          <p:cNvSpPr txBox="1">
            <a:spLocks noChangeArrowheads="1"/>
          </p:cNvSpPr>
          <p:nvPr/>
        </p:nvSpPr>
        <p:spPr bwMode="auto">
          <a:xfrm>
            <a:off x="1231900"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4" name="TextBox 88">
            <a:extLst>
              <a:ext uri="{FF2B5EF4-FFF2-40B4-BE49-F238E27FC236}">
                <a16:creationId xmlns:a16="http://schemas.microsoft.com/office/drawing/2014/main" id="{B439A455-5C93-7C0C-AC01-0F9F6B898194}"/>
              </a:ext>
            </a:extLst>
          </p:cNvPr>
          <p:cNvSpPr txBox="1">
            <a:spLocks noChangeArrowheads="1"/>
          </p:cNvSpPr>
          <p:nvPr/>
        </p:nvSpPr>
        <p:spPr bwMode="auto">
          <a:xfrm>
            <a:off x="3368675"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5" name="TextBox 89">
            <a:extLst>
              <a:ext uri="{FF2B5EF4-FFF2-40B4-BE49-F238E27FC236}">
                <a16:creationId xmlns:a16="http://schemas.microsoft.com/office/drawing/2014/main" id="{D2E28ED0-1FEF-2AF0-D1CD-FAA99DC932BC}"/>
              </a:ext>
            </a:extLst>
          </p:cNvPr>
          <p:cNvSpPr txBox="1">
            <a:spLocks noChangeArrowheads="1"/>
          </p:cNvSpPr>
          <p:nvPr/>
        </p:nvSpPr>
        <p:spPr bwMode="auto">
          <a:xfrm>
            <a:off x="2655888" y="19923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6" name="TextBox 90">
            <a:extLst>
              <a:ext uri="{FF2B5EF4-FFF2-40B4-BE49-F238E27FC236}">
                <a16:creationId xmlns:a16="http://schemas.microsoft.com/office/drawing/2014/main" id="{67E23847-8DE9-0A8C-0389-6AED58ACA7FD}"/>
              </a:ext>
            </a:extLst>
          </p:cNvPr>
          <p:cNvSpPr txBox="1">
            <a:spLocks noChangeArrowheads="1"/>
          </p:cNvSpPr>
          <p:nvPr/>
        </p:nvSpPr>
        <p:spPr bwMode="auto">
          <a:xfrm>
            <a:off x="4792663" y="19923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7" name="TextBox 91">
            <a:extLst>
              <a:ext uri="{FF2B5EF4-FFF2-40B4-BE49-F238E27FC236}">
                <a16:creationId xmlns:a16="http://schemas.microsoft.com/office/drawing/2014/main" id="{D4D9E94A-95B2-9ABD-23AF-7439D2067073}"/>
              </a:ext>
            </a:extLst>
          </p:cNvPr>
          <p:cNvSpPr txBox="1">
            <a:spLocks noChangeArrowheads="1"/>
          </p:cNvSpPr>
          <p:nvPr/>
        </p:nvSpPr>
        <p:spPr bwMode="auto">
          <a:xfrm>
            <a:off x="4079875"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8" name="TextBox 92">
            <a:extLst>
              <a:ext uri="{FF2B5EF4-FFF2-40B4-BE49-F238E27FC236}">
                <a16:creationId xmlns:a16="http://schemas.microsoft.com/office/drawing/2014/main" id="{3A60C402-7D2D-2FBD-5A21-C08606556EC4}"/>
              </a:ext>
            </a:extLst>
          </p:cNvPr>
          <p:cNvSpPr txBox="1">
            <a:spLocks noChangeArrowheads="1"/>
          </p:cNvSpPr>
          <p:nvPr/>
        </p:nvSpPr>
        <p:spPr bwMode="auto">
          <a:xfrm>
            <a:off x="6216650" y="1992313"/>
            <a:ext cx="4841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sp>
        <p:nvSpPr>
          <p:cNvPr id="49169" name="TextBox 93">
            <a:extLst>
              <a:ext uri="{FF2B5EF4-FFF2-40B4-BE49-F238E27FC236}">
                <a16:creationId xmlns:a16="http://schemas.microsoft.com/office/drawing/2014/main" id="{95CEF873-3670-87D9-2BF3-6A614ADCD1F7}"/>
              </a:ext>
            </a:extLst>
          </p:cNvPr>
          <p:cNvSpPr txBox="1">
            <a:spLocks noChangeArrowheads="1"/>
          </p:cNvSpPr>
          <p:nvPr/>
        </p:nvSpPr>
        <p:spPr bwMode="auto">
          <a:xfrm>
            <a:off x="5503863" y="1992313"/>
            <a:ext cx="4841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2 sec</a:t>
            </a:r>
          </a:p>
        </p:txBody>
      </p:sp>
      <p:grpSp>
        <p:nvGrpSpPr>
          <p:cNvPr id="49170" name="Group 112">
            <a:extLst>
              <a:ext uri="{FF2B5EF4-FFF2-40B4-BE49-F238E27FC236}">
                <a16:creationId xmlns:a16="http://schemas.microsoft.com/office/drawing/2014/main" id="{9DF22E80-E750-3624-9A2E-1FBA847B9D5E}"/>
              </a:ext>
            </a:extLst>
          </p:cNvPr>
          <p:cNvGrpSpPr>
            <a:grpSpLocks/>
          </p:cNvGrpSpPr>
          <p:nvPr/>
        </p:nvGrpSpPr>
        <p:grpSpPr bwMode="auto">
          <a:xfrm>
            <a:off x="1004888" y="2185988"/>
            <a:ext cx="5902325" cy="685800"/>
            <a:chOff x="1360488" y="2479675"/>
            <a:chExt cx="6691312" cy="777768"/>
          </a:xfrm>
        </p:grpSpPr>
        <p:grpSp>
          <p:nvGrpSpPr>
            <p:cNvPr id="49195" name="Group 57">
              <a:extLst>
                <a:ext uri="{FF2B5EF4-FFF2-40B4-BE49-F238E27FC236}">
                  <a16:creationId xmlns:a16="http://schemas.microsoft.com/office/drawing/2014/main" id="{610ADF7E-CB01-D59E-833D-E619EF8DC5C2}"/>
                </a:ext>
              </a:extLst>
            </p:cNvPr>
            <p:cNvGrpSpPr>
              <a:grpSpLocks/>
            </p:cNvGrpSpPr>
            <p:nvPr/>
          </p:nvGrpSpPr>
          <p:grpSpPr bwMode="auto">
            <a:xfrm>
              <a:off x="1360488" y="2479675"/>
              <a:ext cx="6691312" cy="638174"/>
              <a:chOff x="1360488" y="2479675"/>
              <a:chExt cx="6691312" cy="638174"/>
            </a:xfrm>
          </p:grpSpPr>
          <p:pic>
            <p:nvPicPr>
              <p:cNvPr id="49204" name="Picture 35" descr="line.png">
                <a:extLst>
                  <a:ext uri="{FF2B5EF4-FFF2-40B4-BE49-F238E27FC236}">
                    <a16:creationId xmlns:a16="http://schemas.microsoft.com/office/drawing/2014/main" id="{783075FE-8FED-A122-39CB-3E2C8C5D22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0488" y="287536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205" name="Picture 51" descr="runner3.png">
                <a:extLst>
                  <a:ext uri="{FF2B5EF4-FFF2-40B4-BE49-F238E27FC236}">
                    <a16:creationId xmlns:a16="http://schemas.microsoft.com/office/drawing/2014/main" id="{6D1AC193-3357-95E0-D211-A56CDA83533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2063" y="2479675"/>
                <a:ext cx="747761"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96" name="TextBox 94">
              <a:extLst>
                <a:ext uri="{FF2B5EF4-FFF2-40B4-BE49-F238E27FC236}">
                  <a16:creationId xmlns:a16="http://schemas.microsoft.com/office/drawing/2014/main" id="{335C32E7-13C4-A267-5787-7AFDE89E61EA}"/>
                </a:ext>
              </a:extLst>
            </p:cNvPr>
            <p:cNvSpPr txBox="1">
              <a:spLocks noChangeArrowheads="1"/>
            </p:cNvSpPr>
            <p:nvPr/>
          </p:nvSpPr>
          <p:spPr bwMode="auto">
            <a:xfrm>
              <a:off x="2349500" y="294967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9197" name="TextBox 95">
              <a:extLst>
                <a:ext uri="{FF2B5EF4-FFF2-40B4-BE49-F238E27FC236}">
                  <a16:creationId xmlns:a16="http://schemas.microsoft.com/office/drawing/2014/main" id="{C2D7B90E-C617-7B24-C68D-65032E719155}"/>
                </a:ext>
              </a:extLst>
            </p:cNvPr>
            <p:cNvSpPr txBox="1">
              <a:spLocks noChangeArrowheads="1"/>
            </p:cNvSpPr>
            <p:nvPr/>
          </p:nvSpPr>
          <p:spPr bwMode="auto">
            <a:xfrm>
              <a:off x="1581150" y="2941836"/>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9198" name="TextBox 96">
              <a:extLst>
                <a:ext uri="{FF2B5EF4-FFF2-40B4-BE49-F238E27FC236}">
                  <a16:creationId xmlns:a16="http://schemas.microsoft.com/office/drawing/2014/main" id="{F38147AB-EABE-B25A-30A0-FF579C0D7FFA}"/>
                </a:ext>
              </a:extLst>
            </p:cNvPr>
            <p:cNvSpPr txBox="1">
              <a:spLocks noChangeArrowheads="1"/>
            </p:cNvSpPr>
            <p:nvPr/>
          </p:nvSpPr>
          <p:spPr bwMode="auto">
            <a:xfrm>
              <a:off x="4025900" y="295453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9199" name="TextBox 97">
              <a:extLst>
                <a:ext uri="{FF2B5EF4-FFF2-40B4-BE49-F238E27FC236}">
                  <a16:creationId xmlns:a16="http://schemas.microsoft.com/office/drawing/2014/main" id="{59FF25FD-9E16-C989-7A4A-07FC47AF9F80}"/>
                </a:ext>
              </a:extLst>
            </p:cNvPr>
            <p:cNvSpPr txBox="1">
              <a:spLocks noChangeArrowheads="1"/>
            </p:cNvSpPr>
            <p:nvPr/>
          </p:nvSpPr>
          <p:spPr bwMode="auto">
            <a:xfrm>
              <a:off x="3257550" y="2946700"/>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4 sec</a:t>
              </a:r>
            </a:p>
          </p:txBody>
        </p:sp>
        <p:sp>
          <p:nvSpPr>
            <p:cNvPr id="49200" name="TextBox 98">
              <a:extLst>
                <a:ext uri="{FF2B5EF4-FFF2-40B4-BE49-F238E27FC236}">
                  <a16:creationId xmlns:a16="http://schemas.microsoft.com/office/drawing/2014/main" id="{F85C00EA-429F-7EDE-9EAD-EF9735D8B787}"/>
                </a:ext>
              </a:extLst>
            </p:cNvPr>
            <p:cNvSpPr txBox="1">
              <a:spLocks noChangeArrowheads="1"/>
            </p:cNvSpPr>
            <p:nvPr/>
          </p:nvSpPr>
          <p:spPr bwMode="auto">
            <a:xfrm>
              <a:off x="5651500" y="2956025"/>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9201" name="TextBox 99">
              <a:extLst>
                <a:ext uri="{FF2B5EF4-FFF2-40B4-BE49-F238E27FC236}">
                  <a16:creationId xmlns:a16="http://schemas.microsoft.com/office/drawing/2014/main" id="{3771C8F4-827F-C257-A434-EAE2566F6C52}"/>
                </a:ext>
              </a:extLst>
            </p:cNvPr>
            <p:cNvSpPr txBox="1">
              <a:spLocks noChangeArrowheads="1"/>
            </p:cNvSpPr>
            <p:nvPr/>
          </p:nvSpPr>
          <p:spPr bwMode="auto">
            <a:xfrm>
              <a:off x="4883149" y="2948189"/>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4 sec</a:t>
              </a:r>
            </a:p>
          </p:txBody>
        </p:sp>
        <p:sp>
          <p:nvSpPr>
            <p:cNvPr id="49202" name="TextBox 100">
              <a:extLst>
                <a:ext uri="{FF2B5EF4-FFF2-40B4-BE49-F238E27FC236}">
                  <a16:creationId xmlns:a16="http://schemas.microsoft.com/office/drawing/2014/main" id="{34044DC6-BB8A-9741-947D-8CA4FC7BCE61}"/>
                </a:ext>
              </a:extLst>
            </p:cNvPr>
            <p:cNvSpPr txBox="1">
              <a:spLocks noChangeArrowheads="1"/>
            </p:cNvSpPr>
            <p:nvPr/>
          </p:nvSpPr>
          <p:spPr bwMode="auto">
            <a:xfrm>
              <a:off x="7327900" y="2960888"/>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sp>
          <p:nvSpPr>
            <p:cNvPr id="49203" name="TextBox 101">
              <a:extLst>
                <a:ext uri="{FF2B5EF4-FFF2-40B4-BE49-F238E27FC236}">
                  <a16:creationId xmlns:a16="http://schemas.microsoft.com/office/drawing/2014/main" id="{94C028D4-4FA4-5772-44AA-93EC35E44728}"/>
                </a:ext>
              </a:extLst>
            </p:cNvPr>
            <p:cNvSpPr txBox="1">
              <a:spLocks noChangeArrowheads="1"/>
            </p:cNvSpPr>
            <p:nvPr/>
          </p:nvSpPr>
          <p:spPr bwMode="auto">
            <a:xfrm>
              <a:off x="6559551" y="295305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4 sec</a:t>
              </a:r>
            </a:p>
          </p:txBody>
        </p:sp>
      </p:grpSp>
      <p:grpSp>
        <p:nvGrpSpPr>
          <p:cNvPr id="49171" name="Group 113">
            <a:extLst>
              <a:ext uri="{FF2B5EF4-FFF2-40B4-BE49-F238E27FC236}">
                <a16:creationId xmlns:a16="http://schemas.microsoft.com/office/drawing/2014/main" id="{EFD69495-309B-051E-FE95-402DE78C5E42}"/>
              </a:ext>
            </a:extLst>
          </p:cNvPr>
          <p:cNvGrpSpPr>
            <a:grpSpLocks/>
          </p:cNvGrpSpPr>
          <p:nvPr/>
        </p:nvGrpSpPr>
        <p:grpSpPr bwMode="auto">
          <a:xfrm>
            <a:off x="1036638" y="2921000"/>
            <a:ext cx="5902325" cy="674688"/>
            <a:chOff x="1354138" y="3216275"/>
            <a:chExt cx="6691312" cy="765070"/>
          </a:xfrm>
        </p:grpSpPr>
        <p:grpSp>
          <p:nvGrpSpPr>
            <p:cNvPr id="49184" name="Group 58">
              <a:extLst>
                <a:ext uri="{FF2B5EF4-FFF2-40B4-BE49-F238E27FC236}">
                  <a16:creationId xmlns:a16="http://schemas.microsoft.com/office/drawing/2014/main" id="{A30E211B-D239-6BDD-D5DE-41EF177E0317}"/>
                </a:ext>
              </a:extLst>
            </p:cNvPr>
            <p:cNvGrpSpPr>
              <a:grpSpLocks/>
            </p:cNvGrpSpPr>
            <p:nvPr/>
          </p:nvGrpSpPr>
          <p:grpSpPr bwMode="auto">
            <a:xfrm>
              <a:off x="1354138" y="3216275"/>
              <a:ext cx="6691312" cy="631824"/>
              <a:chOff x="1354138" y="3216275"/>
              <a:chExt cx="6691312" cy="631824"/>
            </a:xfrm>
          </p:grpSpPr>
          <p:pic>
            <p:nvPicPr>
              <p:cNvPr id="49193" name="Picture 36" descr="line.png">
                <a:extLst>
                  <a:ext uri="{FF2B5EF4-FFF2-40B4-BE49-F238E27FC236}">
                    <a16:creationId xmlns:a16="http://schemas.microsoft.com/office/drawing/2014/main" id="{8782CA66-3234-ED98-8817-E3AF3DA485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54138" y="3605618"/>
                <a:ext cx="6691312" cy="2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94" name="Picture 52" descr="runner2.png">
                <a:extLst>
                  <a:ext uri="{FF2B5EF4-FFF2-40B4-BE49-F238E27FC236}">
                    <a16:creationId xmlns:a16="http://schemas.microsoft.com/office/drawing/2014/main" id="{D4FC4B41-65A4-3684-2569-3022C9B864A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04988" y="3216275"/>
                <a:ext cx="645149"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85" name="TextBox 102">
              <a:extLst>
                <a:ext uri="{FF2B5EF4-FFF2-40B4-BE49-F238E27FC236}">
                  <a16:creationId xmlns:a16="http://schemas.microsoft.com/office/drawing/2014/main" id="{39EFB0BB-20F4-6B84-F449-DC18DEEB5340}"/>
                </a:ext>
              </a:extLst>
            </p:cNvPr>
            <p:cNvSpPr txBox="1">
              <a:spLocks noChangeArrowheads="1"/>
            </p:cNvSpPr>
            <p:nvPr/>
          </p:nvSpPr>
          <p:spPr bwMode="auto">
            <a:xfrm>
              <a:off x="2298700" y="3673579"/>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9186" name="TextBox 103">
              <a:extLst>
                <a:ext uri="{FF2B5EF4-FFF2-40B4-BE49-F238E27FC236}">
                  <a16:creationId xmlns:a16="http://schemas.microsoft.com/office/drawing/2014/main" id="{718AC0B4-1536-BBA3-0DCA-CF8360D07DF1}"/>
                </a:ext>
              </a:extLst>
            </p:cNvPr>
            <p:cNvSpPr txBox="1">
              <a:spLocks noChangeArrowheads="1"/>
            </p:cNvSpPr>
            <p:nvPr/>
          </p:nvSpPr>
          <p:spPr bwMode="auto">
            <a:xfrm>
              <a:off x="1530350" y="366574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9187" name="TextBox 104">
              <a:extLst>
                <a:ext uri="{FF2B5EF4-FFF2-40B4-BE49-F238E27FC236}">
                  <a16:creationId xmlns:a16="http://schemas.microsoft.com/office/drawing/2014/main" id="{907DC62F-72D0-39E7-6CEA-533DBE0800D1}"/>
                </a:ext>
              </a:extLst>
            </p:cNvPr>
            <p:cNvSpPr txBox="1">
              <a:spLocks noChangeArrowheads="1"/>
            </p:cNvSpPr>
            <p:nvPr/>
          </p:nvSpPr>
          <p:spPr bwMode="auto">
            <a:xfrm>
              <a:off x="3975099" y="3678441"/>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9188" name="TextBox 105">
              <a:extLst>
                <a:ext uri="{FF2B5EF4-FFF2-40B4-BE49-F238E27FC236}">
                  <a16:creationId xmlns:a16="http://schemas.microsoft.com/office/drawing/2014/main" id="{EF5D7E4A-C002-E212-88F1-A40A65CCCF7A}"/>
                </a:ext>
              </a:extLst>
            </p:cNvPr>
            <p:cNvSpPr txBox="1">
              <a:spLocks noChangeArrowheads="1"/>
            </p:cNvSpPr>
            <p:nvPr/>
          </p:nvSpPr>
          <p:spPr bwMode="auto">
            <a:xfrm>
              <a:off x="3206750" y="3670603"/>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8 sec</a:t>
              </a:r>
            </a:p>
          </p:txBody>
        </p:sp>
        <p:sp>
          <p:nvSpPr>
            <p:cNvPr id="49189" name="TextBox 106">
              <a:extLst>
                <a:ext uri="{FF2B5EF4-FFF2-40B4-BE49-F238E27FC236}">
                  <a16:creationId xmlns:a16="http://schemas.microsoft.com/office/drawing/2014/main" id="{6986E3FB-3AAD-7A37-760E-D72E4A00AACB}"/>
                </a:ext>
              </a:extLst>
            </p:cNvPr>
            <p:cNvSpPr txBox="1">
              <a:spLocks noChangeArrowheads="1"/>
            </p:cNvSpPr>
            <p:nvPr/>
          </p:nvSpPr>
          <p:spPr bwMode="auto">
            <a:xfrm>
              <a:off x="5695950" y="3679929"/>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9190" name="TextBox 107">
              <a:extLst>
                <a:ext uri="{FF2B5EF4-FFF2-40B4-BE49-F238E27FC236}">
                  <a16:creationId xmlns:a16="http://schemas.microsoft.com/office/drawing/2014/main" id="{774ED0F6-1867-FF05-C5D9-3B44B6373A31}"/>
                </a:ext>
              </a:extLst>
            </p:cNvPr>
            <p:cNvSpPr txBox="1">
              <a:spLocks noChangeArrowheads="1"/>
            </p:cNvSpPr>
            <p:nvPr/>
          </p:nvSpPr>
          <p:spPr bwMode="auto">
            <a:xfrm>
              <a:off x="4832350" y="3672089"/>
              <a:ext cx="593444"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 8 sec</a:t>
              </a:r>
            </a:p>
          </p:txBody>
        </p:sp>
        <p:sp>
          <p:nvSpPr>
            <p:cNvPr id="49191" name="TextBox 108">
              <a:extLst>
                <a:ext uri="{FF2B5EF4-FFF2-40B4-BE49-F238E27FC236}">
                  <a16:creationId xmlns:a16="http://schemas.microsoft.com/office/drawing/2014/main" id="{37932884-BB0E-6A24-2EA8-A7A485EA0134}"/>
                </a:ext>
              </a:extLst>
            </p:cNvPr>
            <p:cNvSpPr txBox="1">
              <a:spLocks noChangeArrowheads="1"/>
            </p:cNvSpPr>
            <p:nvPr/>
          </p:nvSpPr>
          <p:spPr bwMode="auto">
            <a:xfrm>
              <a:off x="7277100" y="3684790"/>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sp>
          <p:nvSpPr>
            <p:cNvPr id="49192" name="TextBox 109">
              <a:extLst>
                <a:ext uri="{FF2B5EF4-FFF2-40B4-BE49-F238E27FC236}">
                  <a16:creationId xmlns:a16="http://schemas.microsoft.com/office/drawing/2014/main" id="{52C3EE7D-B254-7DB6-BF6E-EE7385E74E06}"/>
                </a:ext>
              </a:extLst>
            </p:cNvPr>
            <p:cNvSpPr txBox="1">
              <a:spLocks noChangeArrowheads="1"/>
            </p:cNvSpPr>
            <p:nvPr/>
          </p:nvSpPr>
          <p:spPr bwMode="auto">
            <a:xfrm>
              <a:off x="6553201" y="3676954"/>
              <a:ext cx="548560" cy="29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00"/>
                <a:t>8 sec</a:t>
              </a:r>
            </a:p>
          </p:txBody>
        </p:sp>
      </p:grpSp>
      <p:grpSp>
        <p:nvGrpSpPr>
          <p:cNvPr id="11" name="Group 91">
            <a:extLst>
              <a:ext uri="{FF2B5EF4-FFF2-40B4-BE49-F238E27FC236}">
                <a16:creationId xmlns:a16="http://schemas.microsoft.com/office/drawing/2014/main" id="{FFF07388-8665-7BB7-37BE-6D68902093CB}"/>
              </a:ext>
            </a:extLst>
          </p:cNvPr>
          <p:cNvGrpSpPr>
            <a:grpSpLocks/>
          </p:cNvGrpSpPr>
          <p:nvPr/>
        </p:nvGrpSpPr>
        <p:grpSpPr bwMode="auto">
          <a:xfrm>
            <a:off x="6870700" y="3651250"/>
            <a:ext cx="2119313" cy="952500"/>
            <a:chOff x="7602767" y="3733800"/>
            <a:chExt cx="1437429" cy="674687"/>
          </a:xfrm>
        </p:grpSpPr>
        <p:sp>
          <p:nvSpPr>
            <p:cNvPr id="93" name="Freeform 92">
              <a:extLst>
                <a:ext uri="{FF2B5EF4-FFF2-40B4-BE49-F238E27FC236}">
                  <a16:creationId xmlns:a16="http://schemas.microsoft.com/office/drawing/2014/main" id="{6035FA9C-E810-D541-2929-27F27D50CA71}"/>
                </a:ext>
              </a:extLst>
            </p:cNvPr>
            <p:cNvSpPr/>
            <p:nvPr/>
          </p:nvSpPr>
          <p:spPr>
            <a:xfrm>
              <a:off x="7602767" y="4122870"/>
              <a:ext cx="812928" cy="285617"/>
            </a:xfrm>
            <a:custGeom>
              <a:avLst/>
              <a:gdLst>
                <a:gd name="connsiteX0" fmla="*/ 120650 w 812800"/>
                <a:gd name="connsiteY0" fmla="*/ 0 h 285750"/>
                <a:gd name="connsiteX1" fmla="*/ 812800 w 812800"/>
                <a:gd name="connsiteY1" fmla="*/ 12700 h 285750"/>
                <a:gd name="connsiteX2" fmla="*/ 793750 w 812800"/>
                <a:gd name="connsiteY2" fmla="*/ 285750 h 285750"/>
                <a:gd name="connsiteX3" fmla="*/ 0 w 812800"/>
                <a:gd name="connsiteY3" fmla="*/ 241300 h 285750"/>
                <a:gd name="connsiteX4" fmla="*/ 120650 w 812800"/>
                <a:gd name="connsiteY4" fmla="*/ 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800" h="285750">
                  <a:moveTo>
                    <a:pt x="120650" y="0"/>
                  </a:moveTo>
                  <a:lnTo>
                    <a:pt x="812800" y="12700"/>
                  </a:lnTo>
                  <a:lnTo>
                    <a:pt x="793750" y="285750"/>
                  </a:lnTo>
                  <a:lnTo>
                    <a:pt x="0" y="241300"/>
                  </a:lnTo>
                  <a:lnTo>
                    <a:pt x="120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49180" name="Group 117">
              <a:extLst>
                <a:ext uri="{FF2B5EF4-FFF2-40B4-BE49-F238E27FC236}">
                  <a16:creationId xmlns:a16="http://schemas.microsoft.com/office/drawing/2014/main" id="{542E476D-EB50-63EB-6EA2-C509F6021027}"/>
                </a:ext>
              </a:extLst>
            </p:cNvPr>
            <p:cNvGrpSpPr>
              <a:grpSpLocks/>
            </p:cNvGrpSpPr>
            <p:nvPr/>
          </p:nvGrpSpPr>
          <p:grpSpPr bwMode="auto">
            <a:xfrm>
              <a:off x="7710470" y="3733800"/>
              <a:ext cx="1329726" cy="659914"/>
              <a:chOff x="7710470" y="3733800"/>
              <a:chExt cx="1329726" cy="659914"/>
            </a:xfrm>
          </p:grpSpPr>
          <p:sp>
            <p:nvSpPr>
              <p:cNvPr id="95" name="Right Arrow 94">
                <a:extLst>
                  <a:ext uri="{FF2B5EF4-FFF2-40B4-BE49-F238E27FC236}">
                    <a16:creationId xmlns:a16="http://schemas.microsoft.com/office/drawing/2014/main" id="{1AABAD58-13B0-CC40-DFFC-3391DD8D4D6E}"/>
                  </a:ext>
                </a:extLst>
              </p:cNvPr>
              <p:cNvSpPr/>
              <p:nvPr/>
            </p:nvSpPr>
            <p:spPr bwMode="auto">
              <a:xfrm rot="5400000">
                <a:off x="7836001" y="3796926"/>
                <a:ext cx="323850" cy="260568"/>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182" name="TextBox 95">
                <a:extLst>
                  <a:ext uri="{FF2B5EF4-FFF2-40B4-BE49-F238E27FC236}">
                    <a16:creationId xmlns:a16="http://schemas.microsoft.com/office/drawing/2014/main" id="{D46B8AEC-CA3C-0719-E422-0E9234395B68}"/>
                  </a:ext>
                </a:extLst>
              </p:cNvPr>
              <p:cNvSpPr txBox="1">
                <a:spLocks noChangeArrowheads="1"/>
              </p:cNvSpPr>
              <p:nvPr/>
            </p:nvSpPr>
            <p:spPr bwMode="auto">
              <a:xfrm>
                <a:off x="7710470" y="4110303"/>
                <a:ext cx="838278" cy="28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change</a:t>
                </a:r>
              </a:p>
            </p:txBody>
          </p:sp>
          <p:sp>
            <p:nvSpPr>
              <p:cNvPr id="49183" name="TextBox 96">
                <a:extLst>
                  <a:ext uri="{FF2B5EF4-FFF2-40B4-BE49-F238E27FC236}">
                    <a16:creationId xmlns:a16="http://schemas.microsoft.com/office/drawing/2014/main" id="{05216508-9201-9F13-2A8B-860EA320470C}"/>
                  </a:ext>
                </a:extLst>
              </p:cNvPr>
              <p:cNvSpPr txBox="1">
                <a:spLocks noChangeArrowheads="1"/>
              </p:cNvSpPr>
              <p:nvPr/>
            </p:nvSpPr>
            <p:spPr bwMode="auto">
              <a:xfrm>
                <a:off x="8172450" y="3733800"/>
                <a:ext cx="867746" cy="21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take limit</a:t>
                </a:r>
              </a:p>
            </p:txBody>
          </p:sp>
        </p:grpSp>
      </p:grpSp>
      <p:grpSp>
        <p:nvGrpSpPr>
          <p:cNvPr id="13" name="Group 107">
            <a:extLst>
              <a:ext uri="{FF2B5EF4-FFF2-40B4-BE49-F238E27FC236}">
                <a16:creationId xmlns:a16="http://schemas.microsoft.com/office/drawing/2014/main" id="{6AFF0097-4926-783E-B8DB-75177527BA7C}"/>
              </a:ext>
            </a:extLst>
          </p:cNvPr>
          <p:cNvGrpSpPr>
            <a:grpSpLocks/>
          </p:cNvGrpSpPr>
          <p:nvPr/>
        </p:nvGrpSpPr>
        <p:grpSpPr bwMode="auto">
          <a:xfrm>
            <a:off x="369888" y="4341813"/>
            <a:ext cx="7478712" cy="1728787"/>
            <a:chOff x="369888" y="4342238"/>
            <a:chExt cx="7478712" cy="1728362"/>
          </a:xfrm>
        </p:grpSpPr>
        <p:grpSp>
          <p:nvGrpSpPr>
            <p:cNvPr id="49174" name="Group 100">
              <a:extLst>
                <a:ext uri="{FF2B5EF4-FFF2-40B4-BE49-F238E27FC236}">
                  <a16:creationId xmlns:a16="http://schemas.microsoft.com/office/drawing/2014/main" id="{9C5CF8CD-FB50-A567-8E88-DEC15497884E}"/>
                </a:ext>
              </a:extLst>
            </p:cNvPr>
            <p:cNvGrpSpPr>
              <a:grpSpLocks/>
            </p:cNvGrpSpPr>
            <p:nvPr/>
          </p:nvGrpSpPr>
          <p:grpSpPr bwMode="auto">
            <a:xfrm>
              <a:off x="1543050" y="4616450"/>
              <a:ext cx="6305550" cy="1454150"/>
              <a:chOff x="1543050" y="4616450"/>
              <a:chExt cx="6305550" cy="1454150"/>
            </a:xfrm>
          </p:grpSpPr>
          <p:sp>
            <p:nvSpPr>
              <p:cNvPr id="100" name="Freeform 99">
                <a:extLst>
                  <a:ext uri="{FF2B5EF4-FFF2-40B4-BE49-F238E27FC236}">
                    <a16:creationId xmlns:a16="http://schemas.microsoft.com/office/drawing/2014/main" id="{C7E51F30-56D4-662E-5017-8C33A0975BC8}"/>
                  </a:ext>
                </a:extLst>
              </p:cNvPr>
              <p:cNvSpPr/>
              <p:nvPr/>
            </p:nvSpPr>
            <p:spPr>
              <a:xfrm>
                <a:off x="1625600" y="4616808"/>
                <a:ext cx="6083300" cy="1453792"/>
              </a:xfrm>
              <a:custGeom>
                <a:avLst/>
                <a:gdLst>
                  <a:gd name="connsiteX0" fmla="*/ 6083300 w 6083300"/>
                  <a:gd name="connsiteY0" fmla="*/ 95250 h 1454150"/>
                  <a:gd name="connsiteX1" fmla="*/ 4927600 w 6083300"/>
                  <a:gd name="connsiteY1" fmla="*/ 1441450 h 1454150"/>
                  <a:gd name="connsiteX2" fmla="*/ 0 w 6083300"/>
                  <a:gd name="connsiteY2" fmla="*/ 1454150 h 1454150"/>
                  <a:gd name="connsiteX3" fmla="*/ 254000 w 6083300"/>
                  <a:gd name="connsiteY3" fmla="*/ 469900 h 1454150"/>
                  <a:gd name="connsiteX4" fmla="*/ 5454650 w 6083300"/>
                  <a:gd name="connsiteY4" fmla="*/ 0 h 1454150"/>
                  <a:gd name="connsiteX5" fmla="*/ 6083300 w 6083300"/>
                  <a:gd name="connsiteY5" fmla="*/ 95250 h 145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3300" h="1454150">
                    <a:moveTo>
                      <a:pt x="6083300" y="95250"/>
                    </a:moveTo>
                    <a:lnTo>
                      <a:pt x="4927600" y="1441450"/>
                    </a:lnTo>
                    <a:lnTo>
                      <a:pt x="0" y="1454150"/>
                    </a:lnTo>
                    <a:lnTo>
                      <a:pt x="254000" y="469900"/>
                    </a:lnTo>
                    <a:lnTo>
                      <a:pt x="5454650" y="0"/>
                    </a:lnTo>
                    <a:lnTo>
                      <a:pt x="6083300" y="9525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9177" name="TextBox 97">
                <a:extLst>
                  <a:ext uri="{FF2B5EF4-FFF2-40B4-BE49-F238E27FC236}">
                    <a16:creationId xmlns:a16="http://schemas.microsoft.com/office/drawing/2014/main" id="{A77B5705-6956-F616-C6F5-5BE1DC196F6A}"/>
                  </a:ext>
                </a:extLst>
              </p:cNvPr>
              <p:cNvSpPr txBox="1">
                <a:spLocks noChangeArrowheads="1"/>
              </p:cNvSpPr>
              <p:nvPr/>
            </p:nvSpPr>
            <p:spPr bwMode="auto">
              <a:xfrm>
                <a:off x="1543050" y="5143500"/>
                <a:ext cx="30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Approximation</a:t>
                </a:r>
              </a:p>
            </p:txBody>
          </p:sp>
          <p:sp>
            <p:nvSpPr>
              <p:cNvPr id="49178" name="TextBox 98">
                <a:extLst>
                  <a:ext uri="{FF2B5EF4-FFF2-40B4-BE49-F238E27FC236}">
                    <a16:creationId xmlns:a16="http://schemas.microsoft.com/office/drawing/2014/main" id="{EE605BCE-AD27-BAFA-59E8-40BF6181E76C}"/>
                  </a:ext>
                </a:extLst>
              </p:cNvPr>
              <p:cNvSpPr txBox="1">
                <a:spLocks noChangeArrowheads="1"/>
              </p:cNvSpPr>
              <p:nvPr/>
            </p:nvSpPr>
            <p:spPr bwMode="auto">
              <a:xfrm>
                <a:off x="4641851" y="5073650"/>
                <a:ext cx="32067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Limit properties provide an inexact description of the real, slow processes</a:t>
                </a:r>
              </a:p>
            </p:txBody>
          </p:sp>
        </p:grpSp>
        <p:pic>
          <p:nvPicPr>
            <p:cNvPr id="49175" name="Picture 106" descr="green check.png">
              <a:extLst>
                <a:ext uri="{FF2B5EF4-FFF2-40B4-BE49-F238E27FC236}">
                  <a16:creationId xmlns:a16="http://schemas.microsoft.com/office/drawing/2014/main" id="{D150B5E1-C579-B694-A9F1-53D8B9B5EB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9888" y="4342238"/>
              <a:ext cx="1808162" cy="161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C7599BC-2547-818E-ECE3-90ABE2709807}"/>
              </a:ext>
            </a:extLst>
          </p:cNvPr>
          <p:cNvSpPr/>
          <p:nvPr/>
        </p:nvSpPr>
        <p:spPr>
          <a:xfrm>
            <a:off x="2590800" y="774700"/>
            <a:ext cx="6278563"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78" name="Title 1">
            <a:extLst>
              <a:ext uri="{FF2B5EF4-FFF2-40B4-BE49-F238E27FC236}">
                <a16:creationId xmlns:a16="http://schemas.microsoft.com/office/drawing/2014/main" id="{D1580D77-EFC6-B295-CD83-1D2E6DC68ECD}"/>
              </a:ext>
            </a:extLst>
          </p:cNvPr>
          <p:cNvSpPr>
            <a:spLocks noGrp="1"/>
          </p:cNvSpPr>
          <p:nvPr>
            <p:ph type="title"/>
          </p:nvPr>
        </p:nvSpPr>
        <p:spPr>
          <a:xfrm>
            <a:off x="190500" y="819150"/>
            <a:ext cx="6164263" cy="4484688"/>
          </a:xfrm>
        </p:spPr>
        <p:txBody>
          <a:bodyPr/>
          <a:lstStyle/>
          <a:p>
            <a:pPr algn="r" eaLnBrk="1" hangingPunct="1"/>
            <a:r>
              <a:rPr lang="en-US" altLang="en-US">
                <a:latin typeface="Times" pitchFamily="1" charset="0"/>
                <a:ea typeface="ＭＳ Ｐゴシック" panose="020B0600070205080204" pitchFamily="34" charset="-128"/>
                <a:cs typeface="Times" pitchFamily="1" charset="0"/>
              </a:rPr>
              <a:t>Thermodynamically</a:t>
            </a:r>
            <a:br>
              <a:rPr lang="en-US" altLang="en-US">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reversible processes as</a:t>
            </a:r>
            <a:br>
              <a:rPr lang="en-US" altLang="en-US">
                <a:latin typeface="Times" pitchFamily="1" charset="0"/>
                <a:ea typeface="ＭＳ Ｐゴシック" panose="020B0600070205080204" pitchFamily="34" charset="-128"/>
                <a:cs typeface="Times" pitchFamily="1" charset="0"/>
              </a:rPr>
            </a:br>
            <a:r>
              <a:rPr lang="en-US" altLang="en-US" sz="4800">
                <a:latin typeface="Times" pitchFamily="1" charset="0"/>
                <a:ea typeface="ＭＳ Ｐゴシック" panose="020B0600070205080204" pitchFamily="34" charset="-128"/>
                <a:cs typeface="Times" pitchFamily="1" charset="0"/>
              </a:rPr>
              <a:t> </a:t>
            </a:r>
            <a:r>
              <a:rPr lang="en-US" altLang="en-US" sz="6000">
                <a:latin typeface="Times" pitchFamily="1" charset="0"/>
                <a:ea typeface="ＭＳ Ｐゴシック" panose="020B0600070205080204" pitchFamily="34" charset="-128"/>
                <a:cs typeface="Times" pitchFamily="1" charset="0"/>
              </a:rPr>
              <a:t>Sets of </a:t>
            </a:r>
            <a:br>
              <a:rPr lang="en-US" altLang="en-US" sz="6000">
                <a:latin typeface="Times" pitchFamily="1" charset="0"/>
                <a:ea typeface="ＭＳ Ｐゴシック" panose="020B0600070205080204" pitchFamily="34" charset="-128"/>
                <a:cs typeface="Times" pitchFamily="1" charset="0"/>
              </a:rPr>
            </a:br>
            <a:r>
              <a:rPr lang="en-US" altLang="en-US" sz="6000">
                <a:latin typeface="Times" pitchFamily="1" charset="0"/>
                <a:ea typeface="ＭＳ Ｐゴシック" panose="020B0600070205080204" pitchFamily="34" charset="-128"/>
                <a:cs typeface="Times" pitchFamily="1" charset="0"/>
              </a:rPr>
              <a:t>irreversible processes</a:t>
            </a:r>
            <a:endParaRPr lang="en-US" altLang="en-US" sz="48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4165E94F-D053-2A63-5C7D-AA47982E2C66}"/>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50180" name="Slide Number Placeholder 5">
            <a:extLst>
              <a:ext uri="{FF2B5EF4-FFF2-40B4-BE49-F238E27FC236}">
                <a16:creationId xmlns:a16="http://schemas.microsoft.com/office/drawing/2014/main" id="{D4798569-1076-3F51-B675-DD4EF65341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DA5F389A-F31A-0F4D-AD55-C411B11FC1A4}" type="slidenum">
              <a:rPr lang="en-US" altLang="en-US"/>
              <a:pPr>
                <a:spcBef>
                  <a:spcPct val="0"/>
                </a:spcBef>
                <a:buFontTx/>
                <a:buNone/>
              </a:pPr>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7277512-CAC2-DFC9-532E-10D97ABB08CB}"/>
              </a:ext>
            </a:extLst>
          </p:cNvPr>
          <p:cNvSpPr/>
          <p:nvPr/>
        </p:nvSpPr>
        <p:spPr>
          <a:xfrm>
            <a:off x="488950" y="450850"/>
            <a:ext cx="7251700" cy="628650"/>
          </a:xfrm>
          <a:custGeom>
            <a:avLst/>
            <a:gdLst>
              <a:gd name="connsiteX0" fmla="*/ 317500 w 7251700"/>
              <a:gd name="connsiteY0" fmla="*/ 0 h 628650"/>
              <a:gd name="connsiteX1" fmla="*/ 7239000 w 7251700"/>
              <a:gd name="connsiteY1" fmla="*/ 241300 h 628650"/>
              <a:gd name="connsiteX2" fmla="*/ 7251700 w 7251700"/>
              <a:gd name="connsiteY2" fmla="*/ 374650 h 628650"/>
              <a:gd name="connsiteX3" fmla="*/ 0 w 7251700"/>
              <a:gd name="connsiteY3" fmla="*/ 628650 h 628650"/>
              <a:gd name="connsiteX4" fmla="*/ 317500 w 725170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1700" h="628650">
                <a:moveTo>
                  <a:pt x="317500" y="0"/>
                </a:moveTo>
                <a:lnTo>
                  <a:pt x="7239000" y="241300"/>
                </a:lnTo>
                <a:lnTo>
                  <a:pt x="7251700" y="374650"/>
                </a:lnTo>
                <a:lnTo>
                  <a:pt x="0" y="628650"/>
                </a:lnTo>
                <a:lnTo>
                  <a:pt x="3175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71AF18D3-262D-4D85-0463-69462463CB97}"/>
              </a:ext>
            </a:extLst>
          </p:cNvPr>
          <p:cNvSpPr/>
          <p:nvPr/>
        </p:nvSpPr>
        <p:spPr>
          <a:xfrm>
            <a:off x="4648200" y="1651000"/>
            <a:ext cx="3640138" cy="2987675"/>
          </a:xfrm>
          <a:custGeom>
            <a:avLst/>
            <a:gdLst>
              <a:gd name="connsiteX0" fmla="*/ 0 w 3639660"/>
              <a:gd name="connsiteY0" fmla="*/ 1593850 h 2987476"/>
              <a:gd name="connsiteX1" fmla="*/ 3448050 w 3639660"/>
              <a:gd name="connsiteY1" fmla="*/ 0 h 2987476"/>
              <a:gd name="connsiteX2" fmla="*/ 3638550 w 3639660"/>
              <a:gd name="connsiteY2" fmla="*/ 2959100 h 2987476"/>
              <a:gd name="connsiteX3" fmla="*/ 3562350 w 3639660"/>
              <a:gd name="connsiteY3" fmla="*/ 2921000 h 2987476"/>
              <a:gd name="connsiteX4" fmla="*/ 69850 w 3639660"/>
              <a:gd name="connsiteY4" fmla="*/ 1733550 h 2987476"/>
              <a:gd name="connsiteX5" fmla="*/ 0 w 3639660"/>
              <a:gd name="connsiteY5" fmla="*/ 1593850 h 29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9660" h="2987476">
                <a:moveTo>
                  <a:pt x="0" y="1593850"/>
                </a:moveTo>
                <a:lnTo>
                  <a:pt x="3448050" y="0"/>
                </a:lnTo>
                <a:cubicBezTo>
                  <a:pt x="3511550" y="986367"/>
                  <a:pt x="3599903" y="1971447"/>
                  <a:pt x="3638550" y="2959100"/>
                </a:cubicBezTo>
                <a:cubicBezTo>
                  <a:pt x="3639660" y="2987476"/>
                  <a:pt x="3562350" y="2921000"/>
                  <a:pt x="3562350" y="2921000"/>
                </a:cubicBezTo>
                <a:lnTo>
                  <a:pt x="69850" y="1733550"/>
                </a:lnTo>
                <a:lnTo>
                  <a:pt x="0" y="159385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1203" name="Title 1">
            <a:extLst>
              <a:ext uri="{FF2B5EF4-FFF2-40B4-BE49-F238E27FC236}">
                <a16:creationId xmlns:a16="http://schemas.microsoft.com/office/drawing/2014/main" id="{E2493605-7273-8020-9910-EB154BCABF87}"/>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Equilibrium State Space</a:t>
            </a:r>
          </a:p>
        </p:txBody>
      </p:sp>
      <p:sp>
        <p:nvSpPr>
          <p:cNvPr id="51204" name="Content Placeholder 2">
            <a:extLst>
              <a:ext uri="{FF2B5EF4-FFF2-40B4-BE49-F238E27FC236}">
                <a16:creationId xmlns:a16="http://schemas.microsoft.com/office/drawing/2014/main" id="{ADF1D7FD-1679-E0CC-3787-EA02E14D56A1}"/>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1205" name="Slide Number Placeholder 3">
            <a:extLst>
              <a:ext uri="{FF2B5EF4-FFF2-40B4-BE49-F238E27FC236}">
                <a16:creationId xmlns:a16="http://schemas.microsoft.com/office/drawing/2014/main" id="{7E92654E-1E42-A740-51A3-36BE799D52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B95EF807-813C-ED4D-84BD-CC86FB8C4EAA}" type="slidenum">
              <a:rPr lang="en-US" altLang="en-US"/>
              <a:pPr>
                <a:spcBef>
                  <a:spcPct val="0"/>
                </a:spcBef>
                <a:buFontTx/>
                <a:buNone/>
              </a:pPr>
              <a:t>35</a:t>
            </a:fld>
            <a:endParaRPr lang="en-US" altLang="en-US"/>
          </a:p>
        </p:txBody>
      </p:sp>
      <p:sp>
        <p:nvSpPr>
          <p:cNvPr id="51206" name="TextBox 6">
            <a:extLst>
              <a:ext uri="{FF2B5EF4-FFF2-40B4-BE49-F238E27FC236}">
                <a16:creationId xmlns:a16="http://schemas.microsoft.com/office/drawing/2014/main" id="{57203BFB-8B6A-C561-38CE-CB4A890F881A}"/>
              </a:ext>
            </a:extLst>
          </p:cNvPr>
          <p:cNvSpPr txBox="1">
            <a:spLocks noChangeArrowheads="1"/>
          </p:cNvSpPr>
          <p:nvPr/>
        </p:nvSpPr>
        <p:spPr bwMode="auto">
          <a:xfrm>
            <a:off x="6369050" y="1885950"/>
            <a:ext cx="2374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Quasi-static process</a:t>
            </a:r>
          </a:p>
          <a:p>
            <a:pPr eaLnBrk="1" hangingPunct="1">
              <a:spcBef>
                <a:spcPct val="0"/>
              </a:spcBef>
              <a:buFontTx/>
              <a:buNone/>
            </a:pPr>
            <a:endParaRPr lang="en-US" altLang="en-US"/>
          </a:p>
          <a:p>
            <a:pPr eaLnBrk="1" hangingPunct="1">
              <a:spcBef>
                <a:spcPct val="0"/>
              </a:spcBef>
              <a:buFontTx/>
              <a:buNone/>
            </a:pPr>
            <a:r>
              <a:rPr lang="en-US" altLang="en-US"/>
              <a:t>= set of equilibrium states forming a curve</a:t>
            </a:r>
          </a:p>
          <a:p>
            <a:pPr eaLnBrk="1" hangingPunct="1">
              <a:spcBef>
                <a:spcPct val="0"/>
              </a:spcBef>
              <a:buFontTx/>
              <a:buNone/>
            </a:pPr>
            <a:endParaRPr lang="en-US" altLang="en-US"/>
          </a:p>
          <a:p>
            <a:pPr eaLnBrk="1" hangingPunct="1">
              <a:spcBef>
                <a:spcPct val="0"/>
              </a:spcBef>
              <a:buFontTx/>
              <a:buNone/>
            </a:pPr>
            <a:r>
              <a:rPr lang="en-US" altLang="en-US"/>
              <a:t>merely serves to delimit the set of irreversible processes.</a:t>
            </a:r>
          </a:p>
        </p:txBody>
      </p:sp>
      <p:pic>
        <p:nvPicPr>
          <p:cNvPr id="51207" name="Picture 9" descr="Space Equilibrium.png">
            <a:extLst>
              <a:ext uri="{FF2B5EF4-FFF2-40B4-BE49-F238E27FC236}">
                <a16:creationId xmlns:a16="http://schemas.microsoft.com/office/drawing/2014/main" id="{1171E69D-7E47-9226-DACE-56F5715EE4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9388" y="1773238"/>
            <a:ext cx="4275137"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6B875B5F-ED7B-5808-5FB7-1055C2592F6B}"/>
              </a:ext>
            </a:extLst>
          </p:cNvPr>
          <p:cNvSpPr/>
          <p:nvPr/>
        </p:nvSpPr>
        <p:spPr>
          <a:xfrm>
            <a:off x="463550" y="203200"/>
            <a:ext cx="8413750" cy="565150"/>
          </a:xfrm>
          <a:custGeom>
            <a:avLst/>
            <a:gdLst>
              <a:gd name="connsiteX0" fmla="*/ 127000 w 8413750"/>
              <a:gd name="connsiteY0" fmla="*/ 0 h 565150"/>
              <a:gd name="connsiteX1" fmla="*/ 8318500 w 8413750"/>
              <a:gd name="connsiteY1" fmla="*/ 190500 h 565150"/>
              <a:gd name="connsiteX2" fmla="*/ 8413750 w 8413750"/>
              <a:gd name="connsiteY2" fmla="*/ 539750 h 565150"/>
              <a:gd name="connsiteX3" fmla="*/ 0 w 8413750"/>
              <a:gd name="connsiteY3" fmla="*/ 565150 h 565150"/>
              <a:gd name="connsiteX4" fmla="*/ 127000 w 8413750"/>
              <a:gd name="connsiteY4" fmla="*/ 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50" h="565150">
                <a:moveTo>
                  <a:pt x="127000" y="0"/>
                </a:moveTo>
                <a:lnTo>
                  <a:pt x="8318500" y="190500"/>
                </a:lnTo>
                <a:lnTo>
                  <a:pt x="8413750" y="539750"/>
                </a:lnTo>
                <a:lnTo>
                  <a:pt x="0" y="565150"/>
                </a:lnTo>
                <a:lnTo>
                  <a:pt x="1270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Up Arrow 14">
            <a:extLst>
              <a:ext uri="{FF2B5EF4-FFF2-40B4-BE49-F238E27FC236}">
                <a16:creationId xmlns:a16="http://schemas.microsoft.com/office/drawing/2014/main" id="{569CF049-5BC3-A760-152D-A2331A131442}"/>
              </a:ext>
            </a:extLst>
          </p:cNvPr>
          <p:cNvSpPr/>
          <p:nvPr/>
        </p:nvSpPr>
        <p:spPr>
          <a:xfrm rot="10800000">
            <a:off x="819150" y="4667250"/>
            <a:ext cx="215900" cy="1555750"/>
          </a:xfrm>
          <a:prstGeom prst="upArrow">
            <a:avLst>
              <a:gd name="adj1" fmla="val 50000"/>
              <a:gd name="adj2" fmla="val 88462"/>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Up Arrow 13">
            <a:extLst>
              <a:ext uri="{FF2B5EF4-FFF2-40B4-BE49-F238E27FC236}">
                <a16:creationId xmlns:a16="http://schemas.microsoft.com/office/drawing/2014/main" id="{AC394C92-A415-774A-89C1-12A09B3F9B4F}"/>
              </a:ext>
            </a:extLst>
          </p:cNvPr>
          <p:cNvSpPr/>
          <p:nvPr/>
        </p:nvSpPr>
        <p:spPr>
          <a:xfrm>
            <a:off x="838200" y="2051050"/>
            <a:ext cx="215900" cy="1555750"/>
          </a:xfrm>
          <a:prstGeom prst="upArrow">
            <a:avLst>
              <a:gd name="adj1" fmla="val 50000"/>
              <a:gd name="adj2" fmla="val 100000"/>
            </a:avLst>
          </a:pr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2228" name="Title 1">
            <a:extLst>
              <a:ext uri="{FF2B5EF4-FFF2-40B4-BE49-F238E27FC236}">
                <a16:creationId xmlns:a16="http://schemas.microsoft.com/office/drawing/2014/main" id="{2C7D8A4C-FA49-011B-D558-9A1E7155922B}"/>
              </a:ext>
            </a:extLst>
          </p:cNvPr>
          <p:cNvSpPr>
            <a:spLocks noGrp="1"/>
          </p:cNvSpPr>
          <p:nvPr>
            <p:ph type="title"/>
          </p:nvPr>
        </p:nvSpPr>
        <p:spPr>
          <a:xfrm>
            <a:off x="304800" y="179388"/>
            <a:ext cx="8839200" cy="576262"/>
          </a:xfrm>
        </p:spPr>
        <p:txBody>
          <a:bodyPr/>
          <a:lstStyle/>
          <a:p>
            <a:r>
              <a:rPr lang="en-US" altLang="en-US">
                <a:latin typeface="Times" pitchFamily="1" charset="0"/>
                <a:ea typeface="ＭＳ Ｐゴシック" panose="020B0600070205080204" pitchFamily="34" charset="-128"/>
                <a:cs typeface="Times" pitchFamily="1" charset="0"/>
              </a:rPr>
              <a:t>Non-Equilibrium and Equilibrium State Space</a:t>
            </a:r>
          </a:p>
        </p:txBody>
      </p:sp>
      <p:sp>
        <p:nvSpPr>
          <p:cNvPr id="52229" name="Content Placeholder 2">
            <a:extLst>
              <a:ext uri="{FF2B5EF4-FFF2-40B4-BE49-F238E27FC236}">
                <a16:creationId xmlns:a16="http://schemas.microsoft.com/office/drawing/2014/main" id="{2A03F6EC-98FF-33A2-FF5A-532CB07F4258}"/>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2230" name="Slide Number Placeholder 3">
            <a:extLst>
              <a:ext uri="{FF2B5EF4-FFF2-40B4-BE49-F238E27FC236}">
                <a16:creationId xmlns:a16="http://schemas.microsoft.com/office/drawing/2014/main" id="{CFA171DA-157E-7684-F169-C920E39659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50AADC71-CE9C-2E41-93BE-87F351F98BF9}" type="slidenum">
              <a:rPr lang="en-US" altLang="en-US"/>
              <a:pPr>
                <a:spcBef>
                  <a:spcPct val="0"/>
                </a:spcBef>
                <a:buFontTx/>
                <a:buNone/>
              </a:pPr>
              <a:t>36</a:t>
            </a:fld>
            <a:endParaRPr lang="en-US" altLang="en-US"/>
          </a:p>
        </p:txBody>
      </p:sp>
      <p:pic>
        <p:nvPicPr>
          <p:cNvPr id="52231" name="Picture 7" descr="Space Non-Equilibrium 1.png">
            <a:extLst>
              <a:ext uri="{FF2B5EF4-FFF2-40B4-BE49-F238E27FC236}">
                <a16:creationId xmlns:a16="http://schemas.microsoft.com/office/drawing/2014/main" id="{AB32FC48-3974-FFFC-ACA0-BCD6FCAC8F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3573463"/>
            <a:ext cx="6313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2" name="TextBox 10">
            <a:extLst>
              <a:ext uri="{FF2B5EF4-FFF2-40B4-BE49-F238E27FC236}">
                <a16:creationId xmlns:a16="http://schemas.microsoft.com/office/drawing/2014/main" id="{BCE573C4-2685-2F8B-20BE-527A415853AA}"/>
              </a:ext>
            </a:extLst>
          </p:cNvPr>
          <p:cNvSpPr txBox="1">
            <a:spLocks noChangeArrowheads="1"/>
          </p:cNvSpPr>
          <p:nvPr/>
        </p:nvSpPr>
        <p:spPr bwMode="auto">
          <a:xfrm>
            <a:off x="0" y="3797300"/>
            <a:ext cx="130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equilibrium states</a:t>
            </a:r>
          </a:p>
        </p:txBody>
      </p:sp>
      <p:sp>
        <p:nvSpPr>
          <p:cNvPr id="52233" name="TextBox 11">
            <a:extLst>
              <a:ext uri="{FF2B5EF4-FFF2-40B4-BE49-F238E27FC236}">
                <a16:creationId xmlns:a16="http://schemas.microsoft.com/office/drawing/2014/main" id="{B152C39E-3998-EC1E-03A7-33299EA1C569}"/>
              </a:ext>
            </a:extLst>
          </p:cNvPr>
          <p:cNvSpPr txBox="1">
            <a:spLocks noChangeArrowheads="1"/>
          </p:cNvSpPr>
          <p:nvPr/>
        </p:nvSpPr>
        <p:spPr bwMode="auto">
          <a:xfrm>
            <a:off x="25400" y="2419350"/>
            <a:ext cx="130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non-equilibrium states</a:t>
            </a:r>
          </a:p>
        </p:txBody>
      </p:sp>
      <p:sp>
        <p:nvSpPr>
          <p:cNvPr id="52234" name="TextBox 12">
            <a:extLst>
              <a:ext uri="{FF2B5EF4-FFF2-40B4-BE49-F238E27FC236}">
                <a16:creationId xmlns:a16="http://schemas.microsoft.com/office/drawing/2014/main" id="{459C3266-DC24-5444-D12D-27F56E0F5BAB}"/>
              </a:ext>
            </a:extLst>
          </p:cNvPr>
          <p:cNvSpPr txBox="1">
            <a:spLocks noChangeArrowheads="1"/>
          </p:cNvSpPr>
          <p:nvPr/>
        </p:nvSpPr>
        <p:spPr bwMode="auto">
          <a:xfrm>
            <a:off x="0" y="4783138"/>
            <a:ext cx="1308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non-equilibrium states</a:t>
            </a:r>
          </a:p>
        </p:txBody>
      </p:sp>
      <p:grpSp>
        <p:nvGrpSpPr>
          <p:cNvPr id="2" name="Group 28">
            <a:extLst>
              <a:ext uri="{FF2B5EF4-FFF2-40B4-BE49-F238E27FC236}">
                <a16:creationId xmlns:a16="http://schemas.microsoft.com/office/drawing/2014/main" id="{5282EBEB-014B-4AC7-FEBA-0E24C594B6C6}"/>
              </a:ext>
            </a:extLst>
          </p:cNvPr>
          <p:cNvGrpSpPr>
            <a:grpSpLocks/>
          </p:cNvGrpSpPr>
          <p:nvPr/>
        </p:nvGrpSpPr>
        <p:grpSpPr bwMode="auto">
          <a:xfrm>
            <a:off x="3282950" y="4203700"/>
            <a:ext cx="2316163" cy="2332038"/>
            <a:chOff x="3282950" y="4203596"/>
            <a:chExt cx="2316163" cy="2331586"/>
          </a:xfrm>
        </p:grpSpPr>
        <p:pic>
          <p:nvPicPr>
            <p:cNvPr id="52253" name="Picture 9" descr="Space Non-Equilibrium 3.png">
              <a:extLst>
                <a:ext uri="{FF2B5EF4-FFF2-40B4-BE49-F238E27FC236}">
                  <a16:creationId xmlns:a16="http://schemas.microsoft.com/office/drawing/2014/main" id="{00C55FB3-FC06-CF95-4C80-6C082FF31C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4203596"/>
              <a:ext cx="2316163" cy="18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4" name="TextBox 15">
              <a:extLst>
                <a:ext uri="{FF2B5EF4-FFF2-40B4-BE49-F238E27FC236}">
                  <a16:creationId xmlns:a16="http://schemas.microsoft.com/office/drawing/2014/main" id="{D6C3E23A-943E-23D7-598D-48F04EB2B7B6}"/>
                </a:ext>
              </a:extLst>
            </p:cNvPr>
            <p:cNvSpPr txBox="1">
              <a:spLocks noChangeArrowheads="1"/>
            </p:cNvSpPr>
            <p:nvPr/>
          </p:nvSpPr>
          <p:spPr bwMode="auto">
            <a:xfrm>
              <a:off x="3454400" y="6165850"/>
              <a:ext cx="1793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reverse processes</a:t>
              </a:r>
            </a:p>
          </p:txBody>
        </p:sp>
      </p:grpSp>
      <p:grpSp>
        <p:nvGrpSpPr>
          <p:cNvPr id="3" name="Group 27">
            <a:extLst>
              <a:ext uri="{FF2B5EF4-FFF2-40B4-BE49-F238E27FC236}">
                <a16:creationId xmlns:a16="http://schemas.microsoft.com/office/drawing/2014/main" id="{F93E0FF0-D255-A26F-D676-57C4F1722CC6}"/>
              </a:ext>
            </a:extLst>
          </p:cNvPr>
          <p:cNvGrpSpPr>
            <a:grpSpLocks/>
          </p:cNvGrpSpPr>
          <p:nvPr/>
        </p:nvGrpSpPr>
        <p:grpSpPr bwMode="auto">
          <a:xfrm>
            <a:off x="3155950" y="1187450"/>
            <a:ext cx="2316163" cy="2303463"/>
            <a:chOff x="3155950" y="1187450"/>
            <a:chExt cx="2316163" cy="2303464"/>
          </a:xfrm>
        </p:grpSpPr>
        <p:pic>
          <p:nvPicPr>
            <p:cNvPr id="52251" name="Picture 8" descr="Space Non-Equilibrium 2.png">
              <a:extLst>
                <a:ext uri="{FF2B5EF4-FFF2-40B4-BE49-F238E27FC236}">
                  <a16:creationId xmlns:a16="http://schemas.microsoft.com/office/drawing/2014/main" id="{25D040A6-E309-FF28-4A42-A824745DD3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1612796"/>
              <a:ext cx="2316163" cy="18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2" name="TextBox 16">
              <a:extLst>
                <a:ext uri="{FF2B5EF4-FFF2-40B4-BE49-F238E27FC236}">
                  <a16:creationId xmlns:a16="http://schemas.microsoft.com/office/drawing/2014/main" id="{98EA6D3B-DED0-0CE0-D271-5D6364959D17}"/>
                </a:ext>
              </a:extLst>
            </p:cNvPr>
            <p:cNvSpPr txBox="1">
              <a:spLocks noChangeArrowheads="1"/>
            </p:cNvSpPr>
            <p:nvPr/>
          </p:nvSpPr>
          <p:spPr bwMode="auto">
            <a:xfrm>
              <a:off x="3352800" y="1187450"/>
              <a:ext cx="185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forward processes</a:t>
              </a:r>
            </a:p>
          </p:txBody>
        </p:sp>
      </p:grpSp>
      <p:grpSp>
        <p:nvGrpSpPr>
          <p:cNvPr id="4" name="Group 31">
            <a:extLst>
              <a:ext uri="{FF2B5EF4-FFF2-40B4-BE49-F238E27FC236}">
                <a16:creationId xmlns:a16="http://schemas.microsoft.com/office/drawing/2014/main" id="{050F13DF-ADD3-964A-FF9F-930F8CB1C409}"/>
              </a:ext>
            </a:extLst>
          </p:cNvPr>
          <p:cNvGrpSpPr>
            <a:grpSpLocks/>
          </p:cNvGrpSpPr>
          <p:nvPr/>
        </p:nvGrpSpPr>
        <p:grpSpPr bwMode="auto">
          <a:xfrm>
            <a:off x="5746750" y="4368800"/>
            <a:ext cx="1504950" cy="1941513"/>
            <a:chOff x="5746751" y="4368800"/>
            <a:chExt cx="1504949" cy="1941731"/>
          </a:xfrm>
        </p:grpSpPr>
        <p:sp>
          <p:nvSpPr>
            <p:cNvPr id="52247" name="TextBox 18">
              <a:extLst>
                <a:ext uri="{FF2B5EF4-FFF2-40B4-BE49-F238E27FC236}">
                  <a16:creationId xmlns:a16="http://schemas.microsoft.com/office/drawing/2014/main" id="{F1D939C6-F136-658C-C5EA-86AE46DF3745}"/>
                </a:ext>
              </a:extLst>
            </p:cNvPr>
            <p:cNvSpPr txBox="1">
              <a:spLocks noChangeArrowheads="1"/>
            </p:cNvSpPr>
            <p:nvPr/>
          </p:nvSpPr>
          <p:spPr bwMode="auto">
            <a:xfrm>
              <a:off x="6464300" y="5105400"/>
              <a:ext cx="57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limit</a:t>
              </a:r>
            </a:p>
          </p:txBody>
        </p:sp>
        <p:sp>
          <p:nvSpPr>
            <p:cNvPr id="52248" name="TextBox 21">
              <a:extLst>
                <a:ext uri="{FF2B5EF4-FFF2-40B4-BE49-F238E27FC236}">
                  <a16:creationId xmlns:a16="http://schemas.microsoft.com/office/drawing/2014/main" id="{785B9660-16B1-1C2F-72B6-6A141807084D}"/>
                </a:ext>
              </a:extLst>
            </p:cNvPr>
            <p:cNvSpPr txBox="1">
              <a:spLocks noChangeArrowheads="1"/>
            </p:cNvSpPr>
            <p:nvPr/>
          </p:nvSpPr>
          <p:spPr bwMode="auto">
            <a:xfrm>
              <a:off x="5746751" y="5664200"/>
              <a:ext cx="1504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gained Q</a:t>
              </a:r>
            </a:p>
            <a:p>
              <a:pPr eaLnBrk="1" hangingPunct="1">
                <a:spcBef>
                  <a:spcPct val="0"/>
                </a:spcBef>
                <a:buFontTx/>
                <a:buNone/>
              </a:pPr>
              <a:r>
                <a:rPr lang="en-US" altLang="en-US"/>
                <a:t>work done W </a:t>
              </a:r>
            </a:p>
          </p:txBody>
        </p:sp>
        <p:sp>
          <p:nvSpPr>
            <p:cNvPr id="52249" name="TextBox 22">
              <a:extLst>
                <a:ext uri="{FF2B5EF4-FFF2-40B4-BE49-F238E27FC236}">
                  <a16:creationId xmlns:a16="http://schemas.microsoft.com/office/drawing/2014/main" id="{D585FE15-6FE4-82B0-DCB1-9C06B2AC3300}"/>
                </a:ext>
              </a:extLst>
            </p:cNvPr>
            <p:cNvSpPr txBox="1">
              <a:spLocks noChangeArrowheads="1"/>
            </p:cNvSpPr>
            <p:nvPr/>
          </p:nvSpPr>
          <p:spPr bwMode="auto">
            <a:xfrm>
              <a:off x="5943600" y="4368800"/>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a:t>
              </a:r>
              <a:r>
                <a:rPr lang="en-US" altLang="en-US" baseline="-25000"/>
                <a:t>r</a:t>
              </a:r>
              <a:r>
                <a:rPr lang="en-US" altLang="en-US"/>
                <a:t>, W</a:t>
              </a:r>
              <a:r>
                <a:rPr lang="en-US" altLang="en-US" baseline="-25000"/>
                <a:t>r</a:t>
              </a:r>
              <a:endParaRPr lang="en-US" altLang="en-US"/>
            </a:p>
          </p:txBody>
        </p:sp>
        <p:sp>
          <p:nvSpPr>
            <p:cNvPr id="24" name="Down Arrow 23">
              <a:extLst>
                <a:ext uri="{FF2B5EF4-FFF2-40B4-BE49-F238E27FC236}">
                  <a16:creationId xmlns:a16="http://schemas.microsoft.com/office/drawing/2014/main" id="{964D4529-3F98-695E-5D95-9E3C161ECC00}"/>
                </a:ext>
              </a:extLst>
            </p:cNvPr>
            <p:cNvSpPr/>
            <p:nvPr/>
          </p:nvSpPr>
          <p:spPr>
            <a:xfrm rot="10800000">
              <a:off x="6038851" y="4845103"/>
              <a:ext cx="514350" cy="762086"/>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 name="Group 30">
            <a:extLst>
              <a:ext uri="{FF2B5EF4-FFF2-40B4-BE49-F238E27FC236}">
                <a16:creationId xmlns:a16="http://schemas.microsoft.com/office/drawing/2014/main" id="{33D0BC5E-85D4-C6D0-E904-412055173E35}"/>
              </a:ext>
            </a:extLst>
          </p:cNvPr>
          <p:cNvGrpSpPr>
            <a:grpSpLocks/>
          </p:cNvGrpSpPr>
          <p:nvPr/>
        </p:nvGrpSpPr>
        <p:grpSpPr bwMode="auto">
          <a:xfrm>
            <a:off x="5746750" y="1682750"/>
            <a:ext cx="1504950" cy="1976438"/>
            <a:chOff x="5746751" y="1682750"/>
            <a:chExt cx="1504949" cy="1975882"/>
          </a:xfrm>
        </p:grpSpPr>
        <p:sp>
          <p:nvSpPr>
            <p:cNvPr id="52243" name="TextBox 17">
              <a:extLst>
                <a:ext uri="{FF2B5EF4-FFF2-40B4-BE49-F238E27FC236}">
                  <a16:creationId xmlns:a16="http://schemas.microsoft.com/office/drawing/2014/main" id="{C4A1AAE0-6A52-EF89-6A30-59A762E8C1CB}"/>
                </a:ext>
              </a:extLst>
            </p:cNvPr>
            <p:cNvSpPr txBox="1">
              <a:spLocks noChangeArrowheads="1"/>
            </p:cNvSpPr>
            <p:nvPr/>
          </p:nvSpPr>
          <p:spPr bwMode="auto">
            <a:xfrm>
              <a:off x="5746751" y="1682750"/>
              <a:ext cx="1504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gained Q</a:t>
              </a:r>
            </a:p>
            <a:p>
              <a:pPr eaLnBrk="1" hangingPunct="1">
                <a:spcBef>
                  <a:spcPct val="0"/>
                </a:spcBef>
                <a:buFontTx/>
                <a:buNone/>
              </a:pPr>
              <a:r>
                <a:rPr lang="en-US" altLang="en-US"/>
                <a:t>work done W </a:t>
              </a:r>
            </a:p>
          </p:txBody>
        </p:sp>
        <p:sp>
          <p:nvSpPr>
            <p:cNvPr id="52244" name="TextBox 19">
              <a:extLst>
                <a:ext uri="{FF2B5EF4-FFF2-40B4-BE49-F238E27FC236}">
                  <a16:creationId xmlns:a16="http://schemas.microsoft.com/office/drawing/2014/main" id="{DF858E7E-4472-2911-C45D-BF1649EDBF24}"/>
                </a:ext>
              </a:extLst>
            </p:cNvPr>
            <p:cNvSpPr txBox="1">
              <a:spLocks noChangeArrowheads="1"/>
            </p:cNvSpPr>
            <p:nvPr/>
          </p:nvSpPr>
          <p:spPr bwMode="auto">
            <a:xfrm>
              <a:off x="5943600" y="3289300"/>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a:t>
              </a:r>
              <a:r>
                <a:rPr lang="en-US" altLang="en-US" baseline="-25000"/>
                <a:t>f</a:t>
              </a:r>
              <a:r>
                <a:rPr lang="en-US" altLang="en-US"/>
                <a:t>, W</a:t>
              </a:r>
              <a:r>
                <a:rPr lang="en-US" altLang="en-US" baseline="-25000"/>
                <a:t>f</a:t>
              </a:r>
              <a:endParaRPr lang="en-US" altLang="en-US"/>
            </a:p>
          </p:txBody>
        </p:sp>
        <p:sp>
          <p:nvSpPr>
            <p:cNvPr id="21" name="Down Arrow 20">
              <a:extLst>
                <a:ext uri="{FF2B5EF4-FFF2-40B4-BE49-F238E27FC236}">
                  <a16:creationId xmlns:a16="http://schemas.microsoft.com/office/drawing/2014/main" id="{0C3C75DD-FE02-7069-7A07-212C56B7FAA3}"/>
                </a:ext>
              </a:extLst>
            </p:cNvPr>
            <p:cNvSpPr/>
            <p:nvPr/>
          </p:nvSpPr>
          <p:spPr>
            <a:xfrm>
              <a:off x="6045201" y="2514366"/>
              <a:ext cx="514350" cy="761786"/>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2246" name="TextBox 24">
              <a:extLst>
                <a:ext uri="{FF2B5EF4-FFF2-40B4-BE49-F238E27FC236}">
                  <a16:creationId xmlns:a16="http://schemas.microsoft.com/office/drawing/2014/main" id="{B68F4681-CF10-CFCD-780A-5AA0520A3C71}"/>
                </a:ext>
              </a:extLst>
            </p:cNvPr>
            <p:cNvSpPr txBox="1">
              <a:spLocks noChangeArrowheads="1"/>
            </p:cNvSpPr>
            <p:nvPr/>
          </p:nvSpPr>
          <p:spPr bwMode="auto">
            <a:xfrm>
              <a:off x="6451600" y="2603500"/>
              <a:ext cx="57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limit</a:t>
              </a:r>
            </a:p>
          </p:txBody>
        </p:sp>
      </p:grpSp>
      <p:grpSp>
        <p:nvGrpSpPr>
          <p:cNvPr id="6" name="Group 35">
            <a:extLst>
              <a:ext uri="{FF2B5EF4-FFF2-40B4-BE49-F238E27FC236}">
                <a16:creationId xmlns:a16="http://schemas.microsoft.com/office/drawing/2014/main" id="{0307F9A2-35F3-C355-16E8-533107CC2223}"/>
              </a:ext>
            </a:extLst>
          </p:cNvPr>
          <p:cNvGrpSpPr>
            <a:grpSpLocks/>
          </p:cNvGrpSpPr>
          <p:nvPr/>
        </p:nvGrpSpPr>
        <p:grpSpPr bwMode="auto">
          <a:xfrm>
            <a:off x="7594600" y="3473450"/>
            <a:ext cx="1549400" cy="1333500"/>
            <a:chOff x="7594600" y="3473450"/>
            <a:chExt cx="1549400" cy="1333500"/>
          </a:xfrm>
        </p:grpSpPr>
        <p:sp>
          <p:nvSpPr>
            <p:cNvPr id="34" name="Freeform 33">
              <a:extLst>
                <a:ext uri="{FF2B5EF4-FFF2-40B4-BE49-F238E27FC236}">
                  <a16:creationId xmlns:a16="http://schemas.microsoft.com/office/drawing/2014/main" id="{40FB3979-40C5-9F85-3E25-FAFC0BED46ED}"/>
                </a:ext>
              </a:extLst>
            </p:cNvPr>
            <p:cNvSpPr/>
            <p:nvPr/>
          </p:nvSpPr>
          <p:spPr>
            <a:xfrm>
              <a:off x="7594600" y="3473450"/>
              <a:ext cx="1454150" cy="1333500"/>
            </a:xfrm>
            <a:custGeom>
              <a:avLst/>
              <a:gdLst>
                <a:gd name="connsiteX0" fmla="*/ 101600 w 1454150"/>
                <a:gd name="connsiteY0" fmla="*/ 0 h 1333500"/>
                <a:gd name="connsiteX1" fmla="*/ 1454150 w 1454150"/>
                <a:gd name="connsiteY1" fmla="*/ 82550 h 1333500"/>
                <a:gd name="connsiteX2" fmla="*/ 1358900 w 1454150"/>
                <a:gd name="connsiteY2" fmla="*/ 1333500 h 1333500"/>
                <a:gd name="connsiteX3" fmla="*/ 0 w 1454150"/>
                <a:gd name="connsiteY3" fmla="*/ 1187450 h 1333500"/>
                <a:gd name="connsiteX4" fmla="*/ 101600 w 1454150"/>
                <a:gd name="connsiteY4" fmla="*/ 0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1333500">
                  <a:moveTo>
                    <a:pt x="101600" y="0"/>
                  </a:moveTo>
                  <a:lnTo>
                    <a:pt x="1454150" y="82550"/>
                  </a:lnTo>
                  <a:lnTo>
                    <a:pt x="1358900" y="1333500"/>
                  </a:lnTo>
                  <a:lnTo>
                    <a:pt x="0" y="1187450"/>
                  </a:lnTo>
                  <a:lnTo>
                    <a:pt x="1016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2241" name="TextBox 25">
              <a:extLst>
                <a:ext uri="{FF2B5EF4-FFF2-40B4-BE49-F238E27FC236}">
                  <a16:creationId xmlns:a16="http://schemas.microsoft.com/office/drawing/2014/main" id="{0BE2637C-DE5C-38A1-0442-A2AC3AD4ADD7}"/>
                </a:ext>
              </a:extLst>
            </p:cNvPr>
            <p:cNvSpPr txBox="1">
              <a:spLocks noChangeArrowheads="1"/>
            </p:cNvSpPr>
            <p:nvPr/>
          </p:nvSpPr>
          <p:spPr bwMode="auto">
            <a:xfrm>
              <a:off x="7619162" y="3556000"/>
              <a:ext cx="1377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Q</a:t>
              </a:r>
              <a:r>
                <a:rPr lang="en-US" altLang="en-US" sz="2800" baseline="-25000"/>
                <a:t>f</a:t>
              </a:r>
              <a:r>
                <a:rPr lang="en-US" altLang="en-US" sz="2800"/>
                <a:t> = -Q</a:t>
              </a:r>
              <a:r>
                <a:rPr lang="en-US" altLang="en-US" sz="2800" baseline="-25000"/>
                <a:t>r</a:t>
              </a:r>
              <a:endParaRPr lang="en-US" altLang="en-US" sz="2800"/>
            </a:p>
          </p:txBody>
        </p:sp>
        <p:sp>
          <p:nvSpPr>
            <p:cNvPr id="52242" name="TextBox 26">
              <a:extLst>
                <a:ext uri="{FF2B5EF4-FFF2-40B4-BE49-F238E27FC236}">
                  <a16:creationId xmlns:a16="http://schemas.microsoft.com/office/drawing/2014/main" id="{4B0AC880-95F9-0F04-1A59-1E66FB5EFC7E}"/>
                </a:ext>
              </a:extLst>
            </p:cNvPr>
            <p:cNvSpPr txBox="1">
              <a:spLocks noChangeArrowheads="1"/>
            </p:cNvSpPr>
            <p:nvPr/>
          </p:nvSpPr>
          <p:spPr bwMode="auto">
            <a:xfrm>
              <a:off x="7612812" y="4210050"/>
              <a:ext cx="1531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W</a:t>
              </a:r>
              <a:r>
                <a:rPr lang="en-US" altLang="en-US" sz="2800" baseline="-25000"/>
                <a:t>f</a:t>
              </a:r>
              <a:r>
                <a:rPr lang="en-US" altLang="en-US" sz="2800"/>
                <a:t> = -W</a:t>
              </a:r>
              <a:r>
                <a:rPr lang="en-US" altLang="en-US" sz="2800" baseline="-25000"/>
                <a:t>r</a:t>
              </a:r>
              <a:endParaRPr lang="en-US" altLang="en-US"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AB76DA75-4493-C52B-4A85-811DC6DBBDF2}"/>
              </a:ext>
            </a:extLst>
          </p:cNvPr>
          <p:cNvSpPr/>
          <p:nvPr/>
        </p:nvSpPr>
        <p:spPr>
          <a:xfrm>
            <a:off x="463550" y="203200"/>
            <a:ext cx="8413750" cy="565150"/>
          </a:xfrm>
          <a:custGeom>
            <a:avLst/>
            <a:gdLst>
              <a:gd name="connsiteX0" fmla="*/ 127000 w 8413750"/>
              <a:gd name="connsiteY0" fmla="*/ 0 h 565150"/>
              <a:gd name="connsiteX1" fmla="*/ 8318500 w 8413750"/>
              <a:gd name="connsiteY1" fmla="*/ 190500 h 565150"/>
              <a:gd name="connsiteX2" fmla="*/ 8413750 w 8413750"/>
              <a:gd name="connsiteY2" fmla="*/ 539750 h 565150"/>
              <a:gd name="connsiteX3" fmla="*/ 0 w 8413750"/>
              <a:gd name="connsiteY3" fmla="*/ 565150 h 565150"/>
              <a:gd name="connsiteX4" fmla="*/ 127000 w 8413750"/>
              <a:gd name="connsiteY4" fmla="*/ 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50" h="565150">
                <a:moveTo>
                  <a:pt x="127000" y="0"/>
                </a:moveTo>
                <a:lnTo>
                  <a:pt x="8318500" y="190500"/>
                </a:lnTo>
                <a:lnTo>
                  <a:pt x="8413750" y="539750"/>
                </a:lnTo>
                <a:lnTo>
                  <a:pt x="0" y="565150"/>
                </a:lnTo>
                <a:lnTo>
                  <a:pt x="1270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3250" name="Title 1">
            <a:extLst>
              <a:ext uri="{FF2B5EF4-FFF2-40B4-BE49-F238E27FC236}">
                <a16:creationId xmlns:a16="http://schemas.microsoft.com/office/drawing/2014/main" id="{1BBD501B-EAF2-865A-E880-F3E28A08330B}"/>
              </a:ext>
            </a:extLst>
          </p:cNvPr>
          <p:cNvSpPr>
            <a:spLocks noGrp="1"/>
          </p:cNvSpPr>
          <p:nvPr>
            <p:ph type="title"/>
          </p:nvPr>
        </p:nvSpPr>
        <p:spPr>
          <a:xfrm>
            <a:off x="304800" y="179388"/>
            <a:ext cx="8839200" cy="576262"/>
          </a:xfrm>
        </p:spPr>
        <p:txBody>
          <a:bodyPr/>
          <a:lstStyle/>
          <a:p>
            <a:r>
              <a:rPr lang="en-US" altLang="en-US">
                <a:latin typeface="Times" pitchFamily="1" charset="0"/>
                <a:ea typeface="ＭＳ Ｐゴシック" panose="020B0600070205080204" pitchFamily="34" charset="-128"/>
                <a:cs typeface="Times" pitchFamily="1" charset="0"/>
              </a:rPr>
              <a:t>Non-Equilibrium and Equilibrium State Space</a:t>
            </a:r>
          </a:p>
        </p:txBody>
      </p:sp>
      <p:sp>
        <p:nvSpPr>
          <p:cNvPr id="53251" name="Content Placeholder 2">
            <a:extLst>
              <a:ext uri="{FF2B5EF4-FFF2-40B4-BE49-F238E27FC236}">
                <a16:creationId xmlns:a16="http://schemas.microsoft.com/office/drawing/2014/main" id="{52F48647-B5A3-7F45-33F8-5A47B342A4D9}"/>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3252" name="Slide Number Placeholder 3">
            <a:extLst>
              <a:ext uri="{FF2B5EF4-FFF2-40B4-BE49-F238E27FC236}">
                <a16:creationId xmlns:a16="http://schemas.microsoft.com/office/drawing/2014/main" id="{089A6082-985D-4C75-EC8E-2C1C71FE6A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D0CAE0F0-B529-D448-8E5E-2869F1C85819}" type="slidenum">
              <a:rPr lang="en-US" altLang="en-US"/>
              <a:pPr>
                <a:spcBef>
                  <a:spcPct val="0"/>
                </a:spcBef>
                <a:buFontTx/>
                <a:buNone/>
              </a:pPr>
              <a:t>37</a:t>
            </a:fld>
            <a:endParaRPr lang="en-US" altLang="en-US"/>
          </a:p>
        </p:txBody>
      </p:sp>
      <p:pic>
        <p:nvPicPr>
          <p:cNvPr id="53253" name="Picture 7" descr="Space Non-Equilibrium 1.png">
            <a:extLst>
              <a:ext uri="{FF2B5EF4-FFF2-40B4-BE49-F238E27FC236}">
                <a16:creationId xmlns:a16="http://schemas.microsoft.com/office/drawing/2014/main" id="{6926E8EC-71C6-17A8-BA9D-460B53F174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3573463"/>
            <a:ext cx="631348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4" name="Group 28">
            <a:extLst>
              <a:ext uri="{FF2B5EF4-FFF2-40B4-BE49-F238E27FC236}">
                <a16:creationId xmlns:a16="http://schemas.microsoft.com/office/drawing/2014/main" id="{A3CF34D2-83B0-CBAD-AE52-CC1EDCA3A01C}"/>
              </a:ext>
            </a:extLst>
          </p:cNvPr>
          <p:cNvGrpSpPr>
            <a:grpSpLocks/>
          </p:cNvGrpSpPr>
          <p:nvPr/>
        </p:nvGrpSpPr>
        <p:grpSpPr bwMode="auto">
          <a:xfrm>
            <a:off x="3282950" y="4203700"/>
            <a:ext cx="2316163" cy="2332038"/>
            <a:chOff x="3282950" y="4203596"/>
            <a:chExt cx="2316163" cy="2331586"/>
          </a:xfrm>
        </p:grpSpPr>
        <p:pic>
          <p:nvPicPr>
            <p:cNvPr id="53268" name="Picture 9" descr="Space Non-Equilibrium 3.png">
              <a:extLst>
                <a:ext uri="{FF2B5EF4-FFF2-40B4-BE49-F238E27FC236}">
                  <a16:creationId xmlns:a16="http://schemas.microsoft.com/office/drawing/2014/main" id="{D772AFE0-2660-1E86-91A7-4676A713F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4203596"/>
              <a:ext cx="2316163" cy="18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TextBox 15">
              <a:extLst>
                <a:ext uri="{FF2B5EF4-FFF2-40B4-BE49-F238E27FC236}">
                  <a16:creationId xmlns:a16="http://schemas.microsoft.com/office/drawing/2014/main" id="{D34E88CC-68D3-B8A2-21B8-C928B90B735D}"/>
                </a:ext>
              </a:extLst>
            </p:cNvPr>
            <p:cNvSpPr txBox="1">
              <a:spLocks noChangeArrowheads="1"/>
            </p:cNvSpPr>
            <p:nvPr/>
          </p:nvSpPr>
          <p:spPr bwMode="auto">
            <a:xfrm>
              <a:off x="3454400" y="6165850"/>
              <a:ext cx="1793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reverse processes</a:t>
              </a:r>
            </a:p>
          </p:txBody>
        </p:sp>
      </p:grpSp>
      <p:grpSp>
        <p:nvGrpSpPr>
          <p:cNvPr id="53255" name="Group 27">
            <a:extLst>
              <a:ext uri="{FF2B5EF4-FFF2-40B4-BE49-F238E27FC236}">
                <a16:creationId xmlns:a16="http://schemas.microsoft.com/office/drawing/2014/main" id="{8535AF4B-D84F-E90E-8C8A-4C74E32564E5}"/>
              </a:ext>
            </a:extLst>
          </p:cNvPr>
          <p:cNvGrpSpPr>
            <a:grpSpLocks/>
          </p:cNvGrpSpPr>
          <p:nvPr/>
        </p:nvGrpSpPr>
        <p:grpSpPr bwMode="auto">
          <a:xfrm>
            <a:off x="3155950" y="1187450"/>
            <a:ext cx="2316163" cy="2303463"/>
            <a:chOff x="3155950" y="1187450"/>
            <a:chExt cx="2316163" cy="2303464"/>
          </a:xfrm>
        </p:grpSpPr>
        <p:pic>
          <p:nvPicPr>
            <p:cNvPr id="53266" name="Picture 8" descr="Space Non-Equilibrium 2.png">
              <a:extLst>
                <a:ext uri="{FF2B5EF4-FFF2-40B4-BE49-F238E27FC236}">
                  <a16:creationId xmlns:a16="http://schemas.microsoft.com/office/drawing/2014/main" id="{7AAFDB7A-B31A-8B41-EF4F-5823FDDB8F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1612796"/>
              <a:ext cx="2316163" cy="18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7" name="TextBox 16">
              <a:extLst>
                <a:ext uri="{FF2B5EF4-FFF2-40B4-BE49-F238E27FC236}">
                  <a16:creationId xmlns:a16="http://schemas.microsoft.com/office/drawing/2014/main" id="{1EA6AB72-0037-AD94-7C42-9092D0A306F6}"/>
                </a:ext>
              </a:extLst>
            </p:cNvPr>
            <p:cNvSpPr txBox="1">
              <a:spLocks noChangeArrowheads="1"/>
            </p:cNvSpPr>
            <p:nvPr/>
          </p:nvSpPr>
          <p:spPr bwMode="auto">
            <a:xfrm>
              <a:off x="3352800" y="1187450"/>
              <a:ext cx="185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forward processes</a:t>
              </a:r>
            </a:p>
          </p:txBody>
        </p:sp>
      </p:grpSp>
      <p:grpSp>
        <p:nvGrpSpPr>
          <p:cNvPr id="53256" name="Group 31">
            <a:extLst>
              <a:ext uri="{FF2B5EF4-FFF2-40B4-BE49-F238E27FC236}">
                <a16:creationId xmlns:a16="http://schemas.microsoft.com/office/drawing/2014/main" id="{B93CFEA9-6B25-12EF-8FE5-BADF5076E3CF}"/>
              </a:ext>
            </a:extLst>
          </p:cNvPr>
          <p:cNvGrpSpPr>
            <a:grpSpLocks/>
          </p:cNvGrpSpPr>
          <p:nvPr/>
        </p:nvGrpSpPr>
        <p:grpSpPr bwMode="auto">
          <a:xfrm>
            <a:off x="5746750" y="4368800"/>
            <a:ext cx="1504950" cy="1941513"/>
            <a:chOff x="5746751" y="4368800"/>
            <a:chExt cx="1504949" cy="1941731"/>
          </a:xfrm>
        </p:grpSpPr>
        <p:sp>
          <p:nvSpPr>
            <p:cNvPr id="53262" name="TextBox 18">
              <a:extLst>
                <a:ext uri="{FF2B5EF4-FFF2-40B4-BE49-F238E27FC236}">
                  <a16:creationId xmlns:a16="http://schemas.microsoft.com/office/drawing/2014/main" id="{20DE9EFB-CF1A-E84B-4150-10E5FB30B996}"/>
                </a:ext>
              </a:extLst>
            </p:cNvPr>
            <p:cNvSpPr txBox="1">
              <a:spLocks noChangeArrowheads="1"/>
            </p:cNvSpPr>
            <p:nvPr/>
          </p:nvSpPr>
          <p:spPr bwMode="auto">
            <a:xfrm>
              <a:off x="6464300" y="5105400"/>
              <a:ext cx="57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limit</a:t>
              </a:r>
            </a:p>
          </p:txBody>
        </p:sp>
        <p:sp>
          <p:nvSpPr>
            <p:cNvPr id="53263" name="TextBox 21">
              <a:extLst>
                <a:ext uri="{FF2B5EF4-FFF2-40B4-BE49-F238E27FC236}">
                  <a16:creationId xmlns:a16="http://schemas.microsoft.com/office/drawing/2014/main" id="{48962725-A743-CC18-D99B-9210F9A17E16}"/>
                </a:ext>
              </a:extLst>
            </p:cNvPr>
            <p:cNvSpPr txBox="1">
              <a:spLocks noChangeArrowheads="1"/>
            </p:cNvSpPr>
            <p:nvPr/>
          </p:nvSpPr>
          <p:spPr bwMode="auto">
            <a:xfrm>
              <a:off x="5746751" y="5664200"/>
              <a:ext cx="1504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gained Q</a:t>
              </a:r>
            </a:p>
            <a:p>
              <a:pPr eaLnBrk="1" hangingPunct="1">
                <a:spcBef>
                  <a:spcPct val="0"/>
                </a:spcBef>
                <a:buFontTx/>
                <a:buNone/>
              </a:pPr>
              <a:r>
                <a:rPr lang="en-US" altLang="en-US"/>
                <a:t>work done W </a:t>
              </a:r>
            </a:p>
          </p:txBody>
        </p:sp>
        <p:sp>
          <p:nvSpPr>
            <p:cNvPr id="53264" name="TextBox 22">
              <a:extLst>
                <a:ext uri="{FF2B5EF4-FFF2-40B4-BE49-F238E27FC236}">
                  <a16:creationId xmlns:a16="http://schemas.microsoft.com/office/drawing/2014/main" id="{41CE6C4B-E27E-D0C5-FB9D-16A2E9056964}"/>
                </a:ext>
              </a:extLst>
            </p:cNvPr>
            <p:cNvSpPr txBox="1">
              <a:spLocks noChangeArrowheads="1"/>
            </p:cNvSpPr>
            <p:nvPr/>
          </p:nvSpPr>
          <p:spPr bwMode="auto">
            <a:xfrm>
              <a:off x="5943600" y="4368800"/>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a:t>
              </a:r>
              <a:r>
                <a:rPr lang="en-US" altLang="en-US" baseline="-25000"/>
                <a:t>r</a:t>
              </a:r>
              <a:r>
                <a:rPr lang="en-US" altLang="en-US"/>
                <a:t>, W</a:t>
              </a:r>
              <a:r>
                <a:rPr lang="en-US" altLang="en-US" baseline="-25000"/>
                <a:t>r</a:t>
              </a:r>
              <a:endParaRPr lang="en-US" altLang="en-US"/>
            </a:p>
          </p:txBody>
        </p:sp>
        <p:sp>
          <p:nvSpPr>
            <p:cNvPr id="24" name="Down Arrow 23">
              <a:extLst>
                <a:ext uri="{FF2B5EF4-FFF2-40B4-BE49-F238E27FC236}">
                  <a16:creationId xmlns:a16="http://schemas.microsoft.com/office/drawing/2014/main" id="{A5D45E67-5DB8-90FA-93E7-CC5D13185EBD}"/>
                </a:ext>
              </a:extLst>
            </p:cNvPr>
            <p:cNvSpPr/>
            <p:nvPr/>
          </p:nvSpPr>
          <p:spPr>
            <a:xfrm rot="10800000">
              <a:off x="6038851" y="4845103"/>
              <a:ext cx="514350" cy="762086"/>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3257" name="Group 30">
            <a:extLst>
              <a:ext uri="{FF2B5EF4-FFF2-40B4-BE49-F238E27FC236}">
                <a16:creationId xmlns:a16="http://schemas.microsoft.com/office/drawing/2014/main" id="{21C83E5C-92A5-A9B7-CCF1-562C956D8778}"/>
              </a:ext>
            </a:extLst>
          </p:cNvPr>
          <p:cNvGrpSpPr>
            <a:grpSpLocks/>
          </p:cNvGrpSpPr>
          <p:nvPr/>
        </p:nvGrpSpPr>
        <p:grpSpPr bwMode="auto">
          <a:xfrm>
            <a:off x="5746750" y="1682750"/>
            <a:ext cx="1504950" cy="1976438"/>
            <a:chOff x="5746751" y="1682750"/>
            <a:chExt cx="1504949" cy="1975882"/>
          </a:xfrm>
        </p:grpSpPr>
        <p:sp>
          <p:nvSpPr>
            <p:cNvPr id="53258" name="TextBox 17">
              <a:extLst>
                <a:ext uri="{FF2B5EF4-FFF2-40B4-BE49-F238E27FC236}">
                  <a16:creationId xmlns:a16="http://schemas.microsoft.com/office/drawing/2014/main" id="{6EA8096C-77AF-25C1-9708-8A6944606725}"/>
                </a:ext>
              </a:extLst>
            </p:cNvPr>
            <p:cNvSpPr txBox="1">
              <a:spLocks noChangeArrowheads="1"/>
            </p:cNvSpPr>
            <p:nvPr/>
          </p:nvSpPr>
          <p:spPr bwMode="auto">
            <a:xfrm>
              <a:off x="5746751" y="1682750"/>
              <a:ext cx="1504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gained Q</a:t>
              </a:r>
            </a:p>
            <a:p>
              <a:pPr eaLnBrk="1" hangingPunct="1">
                <a:spcBef>
                  <a:spcPct val="0"/>
                </a:spcBef>
                <a:buFontTx/>
                <a:buNone/>
              </a:pPr>
              <a:r>
                <a:rPr lang="en-US" altLang="en-US"/>
                <a:t>work done W </a:t>
              </a:r>
            </a:p>
          </p:txBody>
        </p:sp>
        <p:sp>
          <p:nvSpPr>
            <p:cNvPr id="53259" name="TextBox 19">
              <a:extLst>
                <a:ext uri="{FF2B5EF4-FFF2-40B4-BE49-F238E27FC236}">
                  <a16:creationId xmlns:a16="http://schemas.microsoft.com/office/drawing/2014/main" id="{8EA09A36-05FC-9291-9B26-565ADC1624AE}"/>
                </a:ext>
              </a:extLst>
            </p:cNvPr>
            <p:cNvSpPr txBox="1">
              <a:spLocks noChangeArrowheads="1"/>
            </p:cNvSpPr>
            <p:nvPr/>
          </p:nvSpPr>
          <p:spPr bwMode="auto">
            <a:xfrm>
              <a:off x="5943600" y="3289300"/>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a:t>
              </a:r>
              <a:r>
                <a:rPr lang="en-US" altLang="en-US" baseline="-25000"/>
                <a:t>f</a:t>
              </a:r>
              <a:r>
                <a:rPr lang="en-US" altLang="en-US"/>
                <a:t>, W</a:t>
              </a:r>
              <a:r>
                <a:rPr lang="en-US" altLang="en-US" baseline="-25000"/>
                <a:t>f</a:t>
              </a:r>
              <a:endParaRPr lang="en-US" altLang="en-US"/>
            </a:p>
          </p:txBody>
        </p:sp>
        <p:sp>
          <p:nvSpPr>
            <p:cNvPr id="21" name="Down Arrow 20">
              <a:extLst>
                <a:ext uri="{FF2B5EF4-FFF2-40B4-BE49-F238E27FC236}">
                  <a16:creationId xmlns:a16="http://schemas.microsoft.com/office/drawing/2014/main" id="{6F3E71B7-1C8C-DCF4-5648-09B5DE5FC0B7}"/>
                </a:ext>
              </a:extLst>
            </p:cNvPr>
            <p:cNvSpPr/>
            <p:nvPr/>
          </p:nvSpPr>
          <p:spPr>
            <a:xfrm>
              <a:off x="6045201" y="2514366"/>
              <a:ext cx="514350" cy="761786"/>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3261" name="TextBox 24">
              <a:extLst>
                <a:ext uri="{FF2B5EF4-FFF2-40B4-BE49-F238E27FC236}">
                  <a16:creationId xmlns:a16="http://schemas.microsoft.com/office/drawing/2014/main" id="{16195467-05F8-7086-A0D4-16C045B15BB1}"/>
                </a:ext>
              </a:extLst>
            </p:cNvPr>
            <p:cNvSpPr txBox="1">
              <a:spLocks noChangeArrowheads="1"/>
            </p:cNvSpPr>
            <p:nvPr/>
          </p:nvSpPr>
          <p:spPr bwMode="auto">
            <a:xfrm>
              <a:off x="6451600" y="2603500"/>
              <a:ext cx="57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limit</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a:extLst>
              <a:ext uri="{FF2B5EF4-FFF2-40B4-BE49-F238E27FC236}">
                <a16:creationId xmlns:a16="http://schemas.microsoft.com/office/drawing/2014/main" id="{2648A810-2EFD-980D-C961-786142D31B31}"/>
              </a:ext>
            </a:extLst>
          </p:cNvPr>
          <p:cNvGrpSpPr>
            <a:grpSpLocks/>
          </p:cNvGrpSpPr>
          <p:nvPr/>
        </p:nvGrpSpPr>
        <p:grpSpPr bwMode="auto">
          <a:xfrm>
            <a:off x="482600" y="1219200"/>
            <a:ext cx="6724650" cy="5302250"/>
            <a:chOff x="482600" y="1219200"/>
            <a:chExt cx="6724650" cy="5302250"/>
          </a:xfrm>
        </p:grpSpPr>
        <p:sp>
          <p:nvSpPr>
            <p:cNvPr id="41" name="Freeform 40">
              <a:extLst>
                <a:ext uri="{FF2B5EF4-FFF2-40B4-BE49-F238E27FC236}">
                  <a16:creationId xmlns:a16="http://schemas.microsoft.com/office/drawing/2014/main" id="{46618AFE-3C46-A793-5D66-98D9302D46C0}"/>
                </a:ext>
              </a:extLst>
            </p:cNvPr>
            <p:cNvSpPr/>
            <p:nvPr/>
          </p:nvSpPr>
          <p:spPr>
            <a:xfrm>
              <a:off x="482600" y="2609850"/>
              <a:ext cx="2089150" cy="1720850"/>
            </a:xfrm>
            <a:custGeom>
              <a:avLst/>
              <a:gdLst>
                <a:gd name="connsiteX0" fmla="*/ 228600 w 2089150"/>
                <a:gd name="connsiteY0" fmla="*/ 0 h 1625600"/>
                <a:gd name="connsiteX1" fmla="*/ 279400 w 2089150"/>
                <a:gd name="connsiteY1" fmla="*/ 0 h 1625600"/>
                <a:gd name="connsiteX2" fmla="*/ 2089150 w 2089150"/>
                <a:gd name="connsiteY2" fmla="*/ 127000 h 1625600"/>
                <a:gd name="connsiteX3" fmla="*/ 1949450 w 2089150"/>
                <a:gd name="connsiteY3" fmla="*/ 1625600 h 1625600"/>
                <a:gd name="connsiteX4" fmla="*/ 0 w 2089150"/>
                <a:gd name="connsiteY4" fmla="*/ 1485900 h 1625600"/>
                <a:gd name="connsiteX5" fmla="*/ 228600 w 2089150"/>
                <a:gd name="connsiteY5"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9150" h="1625600">
                  <a:moveTo>
                    <a:pt x="228600" y="0"/>
                  </a:moveTo>
                  <a:lnTo>
                    <a:pt x="279400" y="0"/>
                  </a:lnTo>
                  <a:lnTo>
                    <a:pt x="2089150" y="127000"/>
                  </a:lnTo>
                  <a:lnTo>
                    <a:pt x="1949450" y="1625600"/>
                  </a:lnTo>
                  <a:lnTo>
                    <a:pt x="0" y="1485900"/>
                  </a:lnTo>
                  <a:lnTo>
                    <a:pt x="2286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2" name="Rectangle 41">
              <a:extLst>
                <a:ext uri="{FF2B5EF4-FFF2-40B4-BE49-F238E27FC236}">
                  <a16:creationId xmlns:a16="http://schemas.microsoft.com/office/drawing/2014/main" id="{C20305FF-C755-0E3A-E58E-A3423519FCAC}"/>
                </a:ext>
              </a:extLst>
            </p:cNvPr>
            <p:cNvSpPr/>
            <p:nvPr/>
          </p:nvSpPr>
          <p:spPr>
            <a:xfrm rot="20616055">
              <a:off x="2317750" y="2393950"/>
              <a:ext cx="2660650" cy="158750"/>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3" name="Rectangle 42">
              <a:extLst>
                <a:ext uri="{FF2B5EF4-FFF2-40B4-BE49-F238E27FC236}">
                  <a16:creationId xmlns:a16="http://schemas.microsoft.com/office/drawing/2014/main" id="{E976623B-64AC-632A-5883-2E4E98235D17}"/>
                </a:ext>
              </a:extLst>
            </p:cNvPr>
            <p:cNvSpPr/>
            <p:nvPr/>
          </p:nvSpPr>
          <p:spPr>
            <a:xfrm rot="1238022">
              <a:off x="2203450" y="4625975"/>
              <a:ext cx="3036888" cy="158750"/>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9" name="Freeform 38">
              <a:extLst>
                <a:ext uri="{FF2B5EF4-FFF2-40B4-BE49-F238E27FC236}">
                  <a16:creationId xmlns:a16="http://schemas.microsoft.com/office/drawing/2014/main" id="{F9D29D93-CFAA-F1F6-28C4-F13A67B5B2ED}"/>
                </a:ext>
              </a:extLst>
            </p:cNvPr>
            <p:cNvSpPr/>
            <p:nvPr/>
          </p:nvSpPr>
          <p:spPr>
            <a:xfrm>
              <a:off x="4686300" y="1219200"/>
              <a:ext cx="2444750" cy="2228850"/>
            </a:xfrm>
            <a:custGeom>
              <a:avLst/>
              <a:gdLst>
                <a:gd name="connsiteX0" fmla="*/ 82550 w 2444750"/>
                <a:gd name="connsiteY0" fmla="*/ 0 h 2228850"/>
                <a:gd name="connsiteX1" fmla="*/ 2444750 w 2444750"/>
                <a:gd name="connsiteY1" fmla="*/ 38100 h 2228850"/>
                <a:gd name="connsiteX2" fmla="*/ 2419350 w 2444750"/>
                <a:gd name="connsiteY2" fmla="*/ 2228850 h 2228850"/>
                <a:gd name="connsiteX3" fmla="*/ 0 w 2444750"/>
                <a:gd name="connsiteY3" fmla="*/ 2197100 h 2228850"/>
                <a:gd name="connsiteX4" fmla="*/ 82550 w 2444750"/>
                <a:gd name="connsiteY4" fmla="*/ 0 h 222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0" h="2228850">
                  <a:moveTo>
                    <a:pt x="82550" y="0"/>
                  </a:moveTo>
                  <a:lnTo>
                    <a:pt x="2444750" y="38100"/>
                  </a:lnTo>
                  <a:lnTo>
                    <a:pt x="2419350" y="2228850"/>
                  </a:lnTo>
                  <a:lnTo>
                    <a:pt x="0" y="2197100"/>
                  </a:lnTo>
                  <a:lnTo>
                    <a:pt x="825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0" name="Freeform 39">
              <a:extLst>
                <a:ext uri="{FF2B5EF4-FFF2-40B4-BE49-F238E27FC236}">
                  <a16:creationId xmlns:a16="http://schemas.microsoft.com/office/drawing/2014/main" id="{A5D30259-0334-7F09-CBCC-0A6528FC4596}"/>
                </a:ext>
              </a:extLst>
            </p:cNvPr>
            <p:cNvSpPr/>
            <p:nvPr/>
          </p:nvSpPr>
          <p:spPr>
            <a:xfrm>
              <a:off x="4762500" y="4292600"/>
              <a:ext cx="2444750" cy="2228850"/>
            </a:xfrm>
            <a:custGeom>
              <a:avLst/>
              <a:gdLst>
                <a:gd name="connsiteX0" fmla="*/ 82550 w 2444750"/>
                <a:gd name="connsiteY0" fmla="*/ 0 h 2228850"/>
                <a:gd name="connsiteX1" fmla="*/ 2444750 w 2444750"/>
                <a:gd name="connsiteY1" fmla="*/ 38100 h 2228850"/>
                <a:gd name="connsiteX2" fmla="*/ 2419350 w 2444750"/>
                <a:gd name="connsiteY2" fmla="*/ 2228850 h 2228850"/>
                <a:gd name="connsiteX3" fmla="*/ 0 w 2444750"/>
                <a:gd name="connsiteY3" fmla="*/ 2197100 h 2228850"/>
                <a:gd name="connsiteX4" fmla="*/ 82550 w 2444750"/>
                <a:gd name="connsiteY4" fmla="*/ 0 h 222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750" h="2228850">
                  <a:moveTo>
                    <a:pt x="82550" y="0"/>
                  </a:moveTo>
                  <a:lnTo>
                    <a:pt x="2444750" y="38100"/>
                  </a:lnTo>
                  <a:lnTo>
                    <a:pt x="2419350" y="2228850"/>
                  </a:lnTo>
                  <a:lnTo>
                    <a:pt x="0" y="2197100"/>
                  </a:lnTo>
                  <a:lnTo>
                    <a:pt x="825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311" name="TextBox 31">
              <a:extLst>
                <a:ext uri="{FF2B5EF4-FFF2-40B4-BE49-F238E27FC236}">
                  <a16:creationId xmlns:a16="http://schemas.microsoft.com/office/drawing/2014/main" id="{04F7AEAB-3897-6A2E-8DB4-CEA5B76B591C}"/>
                </a:ext>
              </a:extLst>
            </p:cNvPr>
            <p:cNvSpPr txBox="1">
              <a:spLocks noChangeArrowheads="1"/>
            </p:cNvSpPr>
            <p:nvPr/>
          </p:nvSpPr>
          <p:spPr bwMode="auto">
            <a:xfrm>
              <a:off x="508001" y="2520950"/>
              <a:ext cx="2400299"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Properties attributed to reversible processes</a:t>
              </a:r>
            </a:p>
            <a:p>
              <a:pPr eaLnBrk="1" hangingPunct="1">
                <a:spcBef>
                  <a:spcPct val="0"/>
                </a:spcBef>
                <a:buFontTx/>
                <a:buNone/>
              </a:pPr>
              <a:r>
                <a:rPr lang="en-US" altLang="en-US"/>
                <a:t>are</a:t>
              </a:r>
            </a:p>
            <a:p>
              <a:pPr eaLnBrk="1" hangingPunct="1">
                <a:spcBef>
                  <a:spcPct val="0"/>
                </a:spcBef>
                <a:buFontTx/>
                <a:buNone/>
              </a:pPr>
              <a:r>
                <a:rPr lang="en-US" altLang="en-US"/>
                <a:t>the limit properties of this set of irreversible processes.</a:t>
              </a:r>
            </a:p>
          </p:txBody>
        </p:sp>
      </p:grpSp>
      <p:sp>
        <p:nvSpPr>
          <p:cNvPr id="35" name="Freeform 34">
            <a:extLst>
              <a:ext uri="{FF2B5EF4-FFF2-40B4-BE49-F238E27FC236}">
                <a16:creationId xmlns:a16="http://schemas.microsoft.com/office/drawing/2014/main" id="{0A82CC53-BD25-5F6F-4571-E7170FDB3D1B}"/>
              </a:ext>
            </a:extLst>
          </p:cNvPr>
          <p:cNvSpPr/>
          <p:nvPr/>
        </p:nvSpPr>
        <p:spPr>
          <a:xfrm>
            <a:off x="463550" y="203200"/>
            <a:ext cx="8413750" cy="565150"/>
          </a:xfrm>
          <a:custGeom>
            <a:avLst/>
            <a:gdLst>
              <a:gd name="connsiteX0" fmla="*/ 127000 w 8413750"/>
              <a:gd name="connsiteY0" fmla="*/ 0 h 565150"/>
              <a:gd name="connsiteX1" fmla="*/ 8318500 w 8413750"/>
              <a:gd name="connsiteY1" fmla="*/ 190500 h 565150"/>
              <a:gd name="connsiteX2" fmla="*/ 8413750 w 8413750"/>
              <a:gd name="connsiteY2" fmla="*/ 539750 h 565150"/>
              <a:gd name="connsiteX3" fmla="*/ 0 w 8413750"/>
              <a:gd name="connsiteY3" fmla="*/ 565150 h 565150"/>
              <a:gd name="connsiteX4" fmla="*/ 127000 w 8413750"/>
              <a:gd name="connsiteY4" fmla="*/ 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3750" h="565150">
                <a:moveTo>
                  <a:pt x="127000" y="0"/>
                </a:moveTo>
                <a:lnTo>
                  <a:pt x="8318500" y="190500"/>
                </a:lnTo>
                <a:lnTo>
                  <a:pt x="8413750" y="539750"/>
                </a:lnTo>
                <a:lnTo>
                  <a:pt x="0" y="565150"/>
                </a:lnTo>
                <a:lnTo>
                  <a:pt x="1270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275" name="Title 1">
            <a:extLst>
              <a:ext uri="{FF2B5EF4-FFF2-40B4-BE49-F238E27FC236}">
                <a16:creationId xmlns:a16="http://schemas.microsoft.com/office/drawing/2014/main" id="{8E8005F8-24F8-7ACB-2AEC-EE89C219C5D8}"/>
              </a:ext>
            </a:extLst>
          </p:cNvPr>
          <p:cNvSpPr>
            <a:spLocks noGrp="1"/>
          </p:cNvSpPr>
          <p:nvPr>
            <p:ph type="title"/>
          </p:nvPr>
        </p:nvSpPr>
        <p:spPr>
          <a:xfrm>
            <a:off x="304800" y="179388"/>
            <a:ext cx="8839200" cy="576262"/>
          </a:xfrm>
        </p:spPr>
        <p:txBody>
          <a:bodyPr/>
          <a:lstStyle/>
          <a:p>
            <a:r>
              <a:rPr lang="en-US" altLang="en-US">
                <a:latin typeface="Times" pitchFamily="1" charset="0"/>
                <a:ea typeface="ＭＳ Ｐゴシック" panose="020B0600070205080204" pitchFamily="34" charset="-128"/>
                <a:cs typeface="Times" pitchFamily="1" charset="0"/>
              </a:rPr>
              <a:t>Non-Equilibrium and Equilibrium State Space</a:t>
            </a:r>
          </a:p>
        </p:txBody>
      </p:sp>
      <p:sp>
        <p:nvSpPr>
          <p:cNvPr id="54276" name="Content Placeholder 2">
            <a:extLst>
              <a:ext uri="{FF2B5EF4-FFF2-40B4-BE49-F238E27FC236}">
                <a16:creationId xmlns:a16="http://schemas.microsoft.com/office/drawing/2014/main" id="{2D418BAC-1D41-EEFF-9197-9ED58C1C9618}"/>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4277" name="Slide Number Placeholder 3">
            <a:extLst>
              <a:ext uri="{FF2B5EF4-FFF2-40B4-BE49-F238E27FC236}">
                <a16:creationId xmlns:a16="http://schemas.microsoft.com/office/drawing/2014/main" id="{DA7A465C-0BC5-ECAB-3592-D836849128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31C455A5-24BC-F747-AF64-C64D25D0C685}" type="slidenum">
              <a:rPr lang="en-US" altLang="en-US"/>
              <a:pPr>
                <a:spcBef>
                  <a:spcPct val="0"/>
                </a:spcBef>
                <a:buFontTx/>
                <a:buNone/>
              </a:pPr>
              <a:t>38</a:t>
            </a:fld>
            <a:endParaRPr lang="en-US" altLang="en-US"/>
          </a:p>
        </p:txBody>
      </p:sp>
      <p:pic>
        <p:nvPicPr>
          <p:cNvPr id="54278" name="Picture 7" descr="Space Non-Equilibrium 1.png">
            <a:extLst>
              <a:ext uri="{FF2B5EF4-FFF2-40B4-BE49-F238E27FC236}">
                <a16:creationId xmlns:a16="http://schemas.microsoft.com/office/drawing/2014/main" id="{C2B61888-EFC5-B86D-7A3E-404AEEECF1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3560763"/>
            <a:ext cx="63134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279" name="Group 28">
            <a:extLst>
              <a:ext uri="{FF2B5EF4-FFF2-40B4-BE49-F238E27FC236}">
                <a16:creationId xmlns:a16="http://schemas.microsoft.com/office/drawing/2014/main" id="{86A49536-CFE0-7B04-A6A0-7D7142E02FEB}"/>
              </a:ext>
            </a:extLst>
          </p:cNvPr>
          <p:cNvGrpSpPr>
            <a:grpSpLocks/>
          </p:cNvGrpSpPr>
          <p:nvPr/>
        </p:nvGrpSpPr>
        <p:grpSpPr bwMode="auto">
          <a:xfrm>
            <a:off x="4862513" y="4191000"/>
            <a:ext cx="2316162" cy="2332038"/>
            <a:chOff x="3282950" y="4203596"/>
            <a:chExt cx="2316163" cy="2331586"/>
          </a:xfrm>
        </p:grpSpPr>
        <p:pic>
          <p:nvPicPr>
            <p:cNvPr id="54304" name="Picture 9" descr="Space Non-Equilibrium 3.png">
              <a:extLst>
                <a:ext uri="{FF2B5EF4-FFF2-40B4-BE49-F238E27FC236}">
                  <a16:creationId xmlns:a16="http://schemas.microsoft.com/office/drawing/2014/main" id="{91C1E853-6D66-1540-130A-9C4431599F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4203596"/>
              <a:ext cx="2316163" cy="18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5" name="TextBox 15">
              <a:extLst>
                <a:ext uri="{FF2B5EF4-FFF2-40B4-BE49-F238E27FC236}">
                  <a16:creationId xmlns:a16="http://schemas.microsoft.com/office/drawing/2014/main" id="{B9965893-F4DD-EE42-F186-E22B20739EFA}"/>
                </a:ext>
              </a:extLst>
            </p:cNvPr>
            <p:cNvSpPr txBox="1">
              <a:spLocks noChangeArrowheads="1"/>
            </p:cNvSpPr>
            <p:nvPr/>
          </p:nvSpPr>
          <p:spPr bwMode="auto">
            <a:xfrm>
              <a:off x="3454400" y="6165850"/>
              <a:ext cx="1793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reverse processes</a:t>
              </a:r>
            </a:p>
          </p:txBody>
        </p:sp>
      </p:grpSp>
      <p:grpSp>
        <p:nvGrpSpPr>
          <p:cNvPr id="54280" name="Group 27">
            <a:extLst>
              <a:ext uri="{FF2B5EF4-FFF2-40B4-BE49-F238E27FC236}">
                <a16:creationId xmlns:a16="http://schemas.microsoft.com/office/drawing/2014/main" id="{9A18E662-742F-DAE0-60B7-DF6DCFC7BE49}"/>
              </a:ext>
            </a:extLst>
          </p:cNvPr>
          <p:cNvGrpSpPr>
            <a:grpSpLocks/>
          </p:cNvGrpSpPr>
          <p:nvPr/>
        </p:nvGrpSpPr>
        <p:grpSpPr bwMode="auto">
          <a:xfrm>
            <a:off x="4735513" y="1174750"/>
            <a:ext cx="2316162" cy="2303463"/>
            <a:chOff x="3155950" y="1187450"/>
            <a:chExt cx="2316163" cy="2303464"/>
          </a:xfrm>
        </p:grpSpPr>
        <p:pic>
          <p:nvPicPr>
            <p:cNvPr id="54302" name="Picture 8" descr="Space Non-Equilibrium 2.png">
              <a:extLst>
                <a:ext uri="{FF2B5EF4-FFF2-40B4-BE49-F238E27FC236}">
                  <a16:creationId xmlns:a16="http://schemas.microsoft.com/office/drawing/2014/main" id="{D67EBB6E-9F34-90AB-A76A-9264F7C022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1612796"/>
              <a:ext cx="2316163" cy="187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03" name="TextBox 16">
              <a:extLst>
                <a:ext uri="{FF2B5EF4-FFF2-40B4-BE49-F238E27FC236}">
                  <a16:creationId xmlns:a16="http://schemas.microsoft.com/office/drawing/2014/main" id="{5694447E-9AA9-DFEC-A624-5587687063E0}"/>
                </a:ext>
              </a:extLst>
            </p:cNvPr>
            <p:cNvSpPr txBox="1">
              <a:spLocks noChangeArrowheads="1"/>
            </p:cNvSpPr>
            <p:nvPr/>
          </p:nvSpPr>
          <p:spPr bwMode="auto">
            <a:xfrm>
              <a:off x="3352800" y="1187450"/>
              <a:ext cx="1857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forward processes</a:t>
              </a:r>
            </a:p>
          </p:txBody>
        </p:sp>
      </p:grpSp>
      <p:grpSp>
        <p:nvGrpSpPr>
          <p:cNvPr id="54281" name="Group 31">
            <a:extLst>
              <a:ext uri="{FF2B5EF4-FFF2-40B4-BE49-F238E27FC236}">
                <a16:creationId xmlns:a16="http://schemas.microsoft.com/office/drawing/2014/main" id="{AB1E105D-BA0B-5A10-6598-20286ED8CA1F}"/>
              </a:ext>
            </a:extLst>
          </p:cNvPr>
          <p:cNvGrpSpPr>
            <a:grpSpLocks/>
          </p:cNvGrpSpPr>
          <p:nvPr/>
        </p:nvGrpSpPr>
        <p:grpSpPr bwMode="auto">
          <a:xfrm>
            <a:off x="7326313" y="4356100"/>
            <a:ext cx="1504950" cy="1941513"/>
            <a:chOff x="5746751" y="4368800"/>
            <a:chExt cx="1504949" cy="1941731"/>
          </a:xfrm>
        </p:grpSpPr>
        <p:sp>
          <p:nvSpPr>
            <p:cNvPr id="54298" name="TextBox 18">
              <a:extLst>
                <a:ext uri="{FF2B5EF4-FFF2-40B4-BE49-F238E27FC236}">
                  <a16:creationId xmlns:a16="http://schemas.microsoft.com/office/drawing/2014/main" id="{C81A025A-A873-DF44-4399-3A19F4D55F8D}"/>
                </a:ext>
              </a:extLst>
            </p:cNvPr>
            <p:cNvSpPr txBox="1">
              <a:spLocks noChangeArrowheads="1"/>
            </p:cNvSpPr>
            <p:nvPr/>
          </p:nvSpPr>
          <p:spPr bwMode="auto">
            <a:xfrm>
              <a:off x="6464300" y="5105400"/>
              <a:ext cx="57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limit</a:t>
              </a:r>
            </a:p>
          </p:txBody>
        </p:sp>
        <p:sp>
          <p:nvSpPr>
            <p:cNvPr id="54299" name="TextBox 21">
              <a:extLst>
                <a:ext uri="{FF2B5EF4-FFF2-40B4-BE49-F238E27FC236}">
                  <a16:creationId xmlns:a16="http://schemas.microsoft.com/office/drawing/2014/main" id="{3BBAF82D-7C3E-A9B8-F0EF-FC7E9B338E4A}"/>
                </a:ext>
              </a:extLst>
            </p:cNvPr>
            <p:cNvSpPr txBox="1">
              <a:spLocks noChangeArrowheads="1"/>
            </p:cNvSpPr>
            <p:nvPr/>
          </p:nvSpPr>
          <p:spPr bwMode="auto">
            <a:xfrm>
              <a:off x="5746751" y="5664200"/>
              <a:ext cx="1504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gained Q</a:t>
              </a:r>
            </a:p>
            <a:p>
              <a:pPr eaLnBrk="1" hangingPunct="1">
                <a:spcBef>
                  <a:spcPct val="0"/>
                </a:spcBef>
                <a:buFontTx/>
                <a:buNone/>
              </a:pPr>
              <a:r>
                <a:rPr lang="en-US" altLang="en-US"/>
                <a:t>work done W </a:t>
              </a:r>
            </a:p>
          </p:txBody>
        </p:sp>
        <p:sp>
          <p:nvSpPr>
            <p:cNvPr id="54300" name="TextBox 22">
              <a:extLst>
                <a:ext uri="{FF2B5EF4-FFF2-40B4-BE49-F238E27FC236}">
                  <a16:creationId xmlns:a16="http://schemas.microsoft.com/office/drawing/2014/main" id="{3F1A38DC-391D-A567-0DB2-F5C7F94C8B4C}"/>
                </a:ext>
              </a:extLst>
            </p:cNvPr>
            <p:cNvSpPr txBox="1">
              <a:spLocks noChangeArrowheads="1"/>
            </p:cNvSpPr>
            <p:nvPr/>
          </p:nvSpPr>
          <p:spPr bwMode="auto">
            <a:xfrm>
              <a:off x="5943600" y="4368800"/>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a:t>
              </a:r>
              <a:r>
                <a:rPr lang="en-US" altLang="en-US" baseline="-25000"/>
                <a:t>r</a:t>
              </a:r>
              <a:r>
                <a:rPr lang="en-US" altLang="en-US"/>
                <a:t>, W</a:t>
              </a:r>
              <a:r>
                <a:rPr lang="en-US" altLang="en-US" baseline="-25000"/>
                <a:t>r</a:t>
              </a:r>
              <a:endParaRPr lang="en-US" altLang="en-US"/>
            </a:p>
          </p:txBody>
        </p:sp>
        <p:sp>
          <p:nvSpPr>
            <p:cNvPr id="24" name="Down Arrow 23">
              <a:extLst>
                <a:ext uri="{FF2B5EF4-FFF2-40B4-BE49-F238E27FC236}">
                  <a16:creationId xmlns:a16="http://schemas.microsoft.com/office/drawing/2014/main" id="{02652CD6-37C0-E5F5-22C2-CA636D699EE3}"/>
                </a:ext>
              </a:extLst>
            </p:cNvPr>
            <p:cNvSpPr/>
            <p:nvPr/>
          </p:nvSpPr>
          <p:spPr>
            <a:xfrm rot="10800000">
              <a:off x="6038851" y="4845103"/>
              <a:ext cx="514350" cy="762086"/>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54282" name="Group 30">
            <a:extLst>
              <a:ext uri="{FF2B5EF4-FFF2-40B4-BE49-F238E27FC236}">
                <a16:creationId xmlns:a16="http://schemas.microsoft.com/office/drawing/2014/main" id="{DB6403D0-AA85-C971-8329-2A5732BAE073}"/>
              </a:ext>
            </a:extLst>
          </p:cNvPr>
          <p:cNvGrpSpPr>
            <a:grpSpLocks/>
          </p:cNvGrpSpPr>
          <p:nvPr/>
        </p:nvGrpSpPr>
        <p:grpSpPr bwMode="auto">
          <a:xfrm>
            <a:off x="7326313" y="1670050"/>
            <a:ext cx="1504950" cy="1976438"/>
            <a:chOff x="5746751" y="1682750"/>
            <a:chExt cx="1504949" cy="1975882"/>
          </a:xfrm>
        </p:grpSpPr>
        <p:sp>
          <p:nvSpPr>
            <p:cNvPr id="54294" name="TextBox 17">
              <a:extLst>
                <a:ext uri="{FF2B5EF4-FFF2-40B4-BE49-F238E27FC236}">
                  <a16:creationId xmlns:a16="http://schemas.microsoft.com/office/drawing/2014/main" id="{B43C0DB0-CF24-3551-8462-EBC537EA1BF9}"/>
                </a:ext>
              </a:extLst>
            </p:cNvPr>
            <p:cNvSpPr txBox="1">
              <a:spLocks noChangeArrowheads="1"/>
            </p:cNvSpPr>
            <p:nvPr/>
          </p:nvSpPr>
          <p:spPr bwMode="auto">
            <a:xfrm>
              <a:off x="5746751" y="1682750"/>
              <a:ext cx="15049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gained Q</a:t>
              </a:r>
            </a:p>
            <a:p>
              <a:pPr eaLnBrk="1" hangingPunct="1">
                <a:spcBef>
                  <a:spcPct val="0"/>
                </a:spcBef>
                <a:buFontTx/>
                <a:buNone/>
              </a:pPr>
              <a:r>
                <a:rPr lang="en-US" altLang="en-US"/>
                <a:t>work done W </a:t>
              </a:r>
            </a:p>
          </p:txBody>
        </p:sp>
        <p:sp>
          <p:nvSpPr>
            <p:cNvPr id="54295" name="TextBox 19">
              <a:extLst>
                <a:ext uri="{FF2B5EF4-FFF2-40B4-BE49-F238E27FC236}">
                  <a16:creationId xmlns:a16="http://schemas.microsoft.com/office/drawing/2014/main" id="{26DC5D75-0EA9-52C0-1ECB-6BD5929122C3}"/>
                </a:ext>
              </a:extLst>
            </p:cNvPr>
            <p:cNvSpPr txBox="1">
              <a:spLocks noChangeArrowheads="1"/>
            </p:cNvSpPr>
            <p:nvPr/>
          </p:nvSpPr>
          <p:spPr bwMode="auto">
            <a:xfrm>
              <a:off x="5943600" y="3289300"/>
              <a:ext cx="7873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Q</a:t>
              </a:r>
              <a:r>
                <a:rPr lang="en-US" altLang="en-US" baseline="-25000"/>
                <a:t>f</a:t>
              </a:r>
              <a:r>
                <a:rPr lang="en-US" altLang="en-US"/>
                <a:t>, W</a:t>
              </a:r>
              <a:r>
                <a:rPr lang="en-US" altLang="en-US" baseline="-25000"/>
                <a:t>f</a:t>
              </a:r>
              <a:endParaRPr lang="en-US" altLang="en-US"/>
            </a:p>
          </p:txBody>
        </p:sp>
        <p:sp>
          <p:nvSpPr>
            <p:cNvPr id="21" name="Down Arrow 20">
              <a:extLst>
                <a:ext uri="{FF2B5EF4-FFF2-40B4-BE49-F238E27FC236}">
                  <a16:creationId xmlns:a16="http://schemas.microsoft.com/office/drawing/2014/main" id="{ABA0032D-632E-C789-B224-42A7D20C0FBB}"/>
                </a:ext>
              </a:extLst>
            </p:cNvPr>
            <p:cNvSpPr/>
            <p:nvPr/>
          </p:nvSpPr>
          <p:spPr>
            <a:xfrm>
              <a:off x="6045201" y="2514366"/>
              <a:ext cx="514350" cy="761786"/>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297" name="TextBox 24">
              <a:extLst>
                <a:ext uri="{FF2B5EF4-FFF2-40B4-BE49-F238E27FC236}">
                  <a16:creationId xmlns:a16="http://schemas.microsoft.com/office/drawing/2014/main" id="{DBCF270A-B703-EB24-993E-C5ED8276D72A}"/>
                </a:ext>
              </a:extLst>
            </p:cNvPr>
            <p:cNvSpPr txBox="1">
              <a:spLocks noChangeArrowheads="1"/>
            </p:cNvSpPr>
            <p:nvPr/>
          </p:nvSpPr>
          <p:spPr bwMode="auto">
            <a:xfrm>
              <a:off x="6451600" y="2603500"/>
              <a:ext cx="57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limit</a:t>
              </a:r>
            </a:p>
          </p:txBody>
        </p:sp>
      </p:grpSp>
      <p:grpSp>
        <p:nvGrpSpPr>
          <p:cNvPr id="7" name="Group 48">
            <a:extLst>
              <a:ext uri="{FF2B5EF4-FFF2-40B4-BE49-F238E27FC236}">
                <a16:creationId xmlns:a16="http://schemas.microsoft.com/office/drawing/2014/main" id="{746D70DF-07F8-C988-F357-C44EA90E6C74}"/>
              </a:ext>
            </a:extLst>
          </p:cNvPr>
          <p:cNvGrpSpPr>
            <a:grpSpLocks/>
          </p:cNvGrpSpPr>
          <p:nvPr/>
        </p:nvGrpSpPr>
        <p:grpSpPr bwMode="auto">
          <a:xfrm>
            <a:off x="260350" y="4445000"/>
            <a:ext cx="3162300" cy="1230313"/>
            <a:chOff x="260350" y="4375150"/>
            <a:chExt cx="3162300" cy="1231106"/>
          </a:xfrm>
        </p:grpSpPr>
        <p:sp>
          <p:nvSpPr>
            <p:cNvPr id="44" name="Freeform 43">
              <a:extLst>
                <a:ext uri="{FF2B5EF4-FFF2-40B4-BE49-F238E27FC236}">
                  <a16:creationId xmlns:a16="http://schemas.microsoft.com/office/drawing/2014/main" id="{4A4E96D6-47B7-6D5F-2EDE-85358A332391}"/>
                </a:ext>
              </a:extLst>
            </p:cNvPr>
            <p:cNvSpPr/>
            <p:nvPr/>
          </p:nvSpPr>
          <p:spPr>
            <a:xfrm>
              <a:off x="260350" y="4451399"/>
              <a:ext cx="1454150" cy="838740"/>
            </a:xfrm>
            <a:custGeom>
              <a:avLst/>
              <a:gdLst>
                <a:gd name="connsiteX0" fmla="*/ 393700 w 914400"/>
                <a:gd name="connsiteY0" fmla="*/ 0 h 838200"/>
                <a:gd name="connsiteX1" fmla="*/ 914400 w 914400"/>
                <a:gd name="connsiteY1" fmla="*/ 260350 h 838200"/>
                <a:gd name="connsiteX2" fmla="*/ 590550 w 914400"/>
                <a:gd name="connsiteY2" fmla="*/ 838200 h 838200"/>
                <a:gd name="connsiteX3" fmla="*/ 0 w 914400"/>
                <a:gd name="connsiteY3" fmla="*/ 514350 h 838200"/>
                <a:gd name="connsiteX4" fmla="*/ 393700 w 9144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38200">
                  <a:moveTo>
                    <a:pt x="393700" y="0"/>
                  </a:moveTo>
                  <a:lnTo>
                    <a:pt x="914400" y="260350"/>
                  </a:lnTo>
                  <a:lnTo>
                    <a:pt x="590550" y="838200"/>
                  </a:lnTo>
                  <a:lnTo>
                    <a:pt x="0" y="514350"/>
                  </a:lnTo>
                  <a:lnTo>
                    <a:pt x="3937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293" name="TextBox 32">
              <a:extLst>
                <a:ext uri="{FF2B5EF4-FFF2-40B4-BE49-F238E27FC236}">
                  <a16:creationId xmlns:a16="http://schemas.microsoft.com/office/drawing/2014/main" id="{BBA96AB7-0A24-7615-0875-4CD085B21EC3}"/>
                </a:ext>
              </a:extLst>
            </p:cNvPr>
            <p:cNvSpPr txBox="1">
              <a:spLocks noChangeArrowheads="1"/>
            </p:cNvSpPr>
            <p:nvPr/>
          </p:nvSpPr>
          <p:spPr bwMode="auto">
            <a:xfrm>
              <a:off x="469900" y="4375150"/>
              <a:ext cx="2952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i="1"/>
                <a:t>Approximation</a:t>
              </a:r>
            </a:p>
            <a:p>
              <a:pPr eaLnBrk="1" hangingPunct="1">
                <a:spcBef>
                  <a:spcPct val="0"/>
                </a:spcBef>
                <a:buFontTx/>
                <a:buNone/>
              </a:pPr>
              <a:r>
                <a:rPr lang="en-US" altLang="en-US"/>
                <a:t>Limit properties provide an inexact description of the irreversible processes.</a:t>
              </a:r>
            </a:p>
          </p:txBody>
        </p:sp>
      </p:grpSp>
      <p:grpSp>
        <p:nvGrpSpPr>
          <p:cNvPr id="8" name="Group 46">
            <a:extLst>
              <a:ext uri="{FF2B5EF4-FFF2-40B4-BE49-F238E27FC236}">
                <a16:creationId xmlns:a16="http://schemas.microsoft.com/office/drawing/2014/main" id="{FA79FCB4-8A35-12ED-985A-FB7916194059}"/>
              </a:ext>
            </a:extLst>
          </p:cNvPr>
          <p:cNvGrpSpPr>
            <a:grpSpLocks/>
          </p:cNvGrpSpPr>
          <p:nvPr/>
        </p:nvGrpSpPr>
        <p:grpSpPr bwMode="auto">
          <a:xfrm>
            <a:off x="393700" y="1295400"/>
            <a:ext cx="2997200" cy="960438"/>
            <a:chOff x="393700" y="1295400"/>
            <a:chExt cx="2997199" cy="960457"/>
          </a:xfrm>
        </p:grpSpPr>
        <p:sp>
          <p:nvSpPr>
            <p:cNvPr id="38" name="Freeform 37">
              <a:extLst>
                <a:ext uri="{FF2B5EF4-FFF2-40B4-BE49-F238E27FC236}">
                  <a16:creationId xmlns:a16="http://schemas.microsoft.com/office/drawing/2014/main" id="{E9D0E13A-C648-C9B0-6846-EDCD89851923}"/>
                </a:ext>
              </a:extLst>
            </p:cNvPr>
            <p:cNvSpPr/>
            <p:nvPr/>
          </p:nvSpPr>
          <p:spPr>
            <a:xfrm>
              <a:off x="393700" y="1295400"/>
              <a:ext cx="914400" cy="838217"/>
            </a:xfrm>
            <a:custGeom>
              <a:avLst/>
              <a:gdLst>
                <a:gd name="connsiteX0" fmla="*/ 393700 w 914400"/>
                <a:gd name="connsiteY0" fmla="*/ 0 h 838200"/>
                <a:gd name="connsiteX1" fmla="*/ 914400 w 914400"/>
                <a:gd name="connsiteY1" fmla="*/ 260350 h 838200"/>
                <a:gd name="connsiteX2" fmla="*/ 590550 w 914400"/>
                <a:gd name="connsiteY2" fmla="*/ 838200 h 838200"/>
                <a:gd name="connsiteX3" fmla="*/ 0 w 914400"/>
                <a:gd name="connsiteY3" fmla="*/ 514350 h 838200"/>
                <a:gd name="connsiteX4" fmla="*/ 393700 w 914400"/>
                <a:gd name="connsiteY4" fmla="*/ 0 h 83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38200">
                  <a:moveTo>
                    <a:pt x="393700" y="0"/>
                  </a:moveTo>
                  <a:lnTo>
                    <a:pt x="914400" y="260350"/>
                  </a:lnTo>
                  <a:lnTo>
                    <a:pt x="590550" y="838200"/>
                  </a:lnTo>
                  <a:lnTo>
                    <a:pt x="0" y="514350"/>
                  </a:lnTo>
                  <a:lnTo>
                    <a:pt x="3937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291" name="TextBox 35">
              <a:extLst>
                <a:ext uri="{FF2B5EF4-FFF2-40B4-BE49-F238E27FC236}">
                  <a16:creationId xmlns:a16="http://schemas.microsoft.com/office/drawing/2014/main" id="{2D3C1AF5-A2FB-DD3C-7E99-1D686FDC17E4}"/>
                </a:ext>
              </a:extLst>
            </p:cNvPr>
            <p:cNvSpPr txBox="1">
              <a:spLocks noChangeArrowheads="1"/>
            </p:cNvSpPr>
            <p:nvPr/>
          </p:nvSpPr>
          <p:spPr bwMode="auto">
            <a:xfrm>
              <a:off x="469900" y="1301750"/>
              <a:ext cx="29209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i="1"/>
                <a:t>No Idealization.</a:t>
              </a:r>
            </a:p>
            <a:p>
              <a:pPr eaLnBrk="1" hangingPunct="1">
                <a:spcBef>
                  <a:spcPct val="0"/>
                </a:spcBef>
                <a:buFontTx/>
                <a:buNone/>
              </a:pPr>
              <a:r>
                <a:rPr lang="en-US" altLang="en-US"/>
                <a:t>There is so single process that is reversible.</a:t>
              </a:r>
            </a:p>
          </p:txBody>
        </p:sp>
      </p:grpSp>
      <p:grpSp>
        <p:nvGrpSpPr>
          <p:cNvPr id="9" name="Group 46">
            <a:extLst>
              <a:ext uri="{FF2B5EF4-FFF2-40B4-BE49-F238E27FC236}">
                <a16:creationId xmlns:a16="http://schemas.microsoft.com/office/drawing/2014/main" id="{F7158CCA-9B1A-F320-D13D-523B9D137E30}"/>
              </a:ext>
            </a:extLst>
          </p:cNvPr>
          <p:cNvGrpSpPr>
            <a:grpSpLocks/>
          </p:cNvGrpSpPr>
          <p:nvPr/>
        </p:nvGrpSpPr>
        <p:grpSpPr bwMode="auto">
          <a:xfrm>
            <a:off x="469900" y="5905500"/>
            <a:ext cx="5372100" cy="622300"/>
            <a:chOff x="469900" y="5905277"/>
            <a:chExt cx="5372247" cy="622523"/>
          </a:xfrm>
        </p:grpSpPr>
        <p:sp>
          <p:nvSpPr>
            <p:cNvPr id="45" name="Rectangle 44">
              <a:extLst>
                <a:ext uri="{FF2B5EF4-FFF2-40B4-BE49-F238E27FC236}">
                  <a16:creationId xmlns:a16="http://schemas.microsoft.com/office/drawing/2014/main" id="{7D6E545A-C071-9FD7-8407-88F1575A5ABE}"/>
                </a:ext>
              </a:extLst>
            </p:cNvPr>
            <p:cNvSpPr/>
            <p:nvPr/>
          </p:nvSpPr>
          <p:spPr bwMode="auto">
            <a:xfrm rot="20447919">
              <a:off x="3535447" y="5905277"/>
              <a:ext cx="2306700" cy="85756"/>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54287" name="Group 49">
              <a:extLst>
                <a:ext uri="{FF2B5EF4-FFF2-40B4-BE49-F238E27FC236}">
                  <a16:creationId xmlns:a16="http://schemas.microsoft.com/office/drawing/2014/main" id="{DE2EE274-B473-D4C1-1410-F4AF9EB8F783}"/>
                </a:ext>
              </a:extLst>
            </p:cNvPr>
            <p:cNvGrpSpPr>
              <a:grpSpLocks/>
            </p:cNvGrpSpPr>
            <p:nvPr/>
          </p:nvGrpSpPr>
          <p:grpSpPr bwMode="auto">
            <a:xfrm>
              <a:off x="469900" y="5994400"/>
              <a:ext cx="3695700" cy="533400"/>
              <a:chOff x="469900" y="5994400"/>
              <a:chExt cx="3695700" cy="533400"/>
            </a:xfrm>
          </p:grpSpPr>
          <p:sp>
            <p:nvSpPr>
              <p:cNvPr id="46" name="Freeform 45">
                <a:extLst>
                  <a:ext uri="{FF2B5EF4-FFF2-40B4-BE49-F238E27FC236}">
                    <a16:creationId xmlns:a16="http://schemas.microsoft.com/office/drawing/2014/main" id="{0D95B20B-FAA6-52DD-EFE1-29A09A40606D}"/>
                  </a:ext>
                </a:extLst>
              </p:cNvPr>
              <p:cNvSpPr/>
              <p:nvPr/>
            </p:nvSpPr>
            <p:spPr>
              <a:xfrm>
                <a:off x="539752" y="6045027"/>
                <a:ext cx="3352892" cy="482773"/>
              </a:xfrm>
              <a:custGeom>
                <a:avLst/>
                <a:gdLst>
                  <a:gd name="connsiteX0" fmla="*/ 152400 w 2921000"/>
                  <a:gd name="connsiteY0" fmla="*/ 0 h 298450"/>
                  <a:gd name="connsiteX1" fmla="*/ 2921000 w 2921000"/>
                  <a:gd name="connsiteY1" fmla="*/ 95250 h 298450"/>
                  <a:gd name="connsiteX2" fmla="*/ 2863850 w 2921000"/>
                  <a:gd name="connsiteY2" fmla="*/ 298450 h 298450"/>
                  <a:gd name="connsiteX3" fmla="*/ 0 w 2921000"/>
                  <a:gd name="connsiteY3" fmla="*/ 203200 h 298450"/>
                  <a:gd name="connsiteX4" fmla="*/ 152400 w 2921000"/>
                  <a:gd name="connsiteY4" fmla="*/ 0 h 298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1000" h="298450">
                    <a:moveTo>
                      <a:pt x="152400" y="0"/>
                    </a:moveTo>
                    <a:lnTo>
                      <a:pt x="2921000" y="95250"/>
                    </a:lnTo>
                    <a:lnTo>
                      <a:pt x="2863850" y="298450"/>
                    </a:lnTo>
                    <a:lnTo>
                      <a:pt x="0" y="203200"/>
                    </a:lnTo>
                    <a:lnTo>
                      <a:pt x="1524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4289" name="TextBox 36">
                <a:extLst>
                  <a:ext uri="{FF2B5EF4-FFF2-40B4-BE49-F238E27FC236}">
                    <a16:creationId xmlns:a16="http://schemas.microsoft.com/office/drawing/2014/main" id="{6D77B4A9-D97B-C18E-6488-4C222C6DE208}"/>
                  </a:ext>
                </a:extLst>
              </p:cNvPr>
              <p:cNvSpPr txBox="1">
                <a:spLocks noChangeArrowheads="1"/>
              </p:cNvSpPr>
              <p:nvPr/>
            </p:nvSpPr>
            <p:spPr bwMode="auto">
              <a:xfrm>
                <a:off x="469900" y="5994400"/>
                <a:ext cx="3695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This set is the reversible process.</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9C95BE-D7E5-9F5D-6C09-1CEEB35FA2CD}"/>
              </a:ext>
            </a:extLst>
          </p:cNvPr>
          <p:cNvSpPr>
            <a:spLocks noChangeArrowheads="1"/>
          </p:cNvSpPr>
          <p:nvPr/>
        </p:nvSpPr>
        <p:spPr bwMode="auto">
          <a:xfrm>
            <a:off x="266700" y="920750"/>
            <a:ext cx="8115300" cy="5613400"/>
          </a:xfrm>
          <a:prstGeom prst="rect">
            <a:avLst/>
          </a:prstGeom>
          <a:solidFill>
            <a:schemeClr val="bg1"/>
          </a:solidFill>
          <a:ln w="9525">
            <a:solidFill>
              <a:schemeClr val="tx1"/>
            </a:solidFill>
            <a:miter lim="800000"/>
            <a:headEnd/>
            <a:tailEnd/>
          </a:ln>
          <a:effectLst>
            <a:outerShdw blurRad="50800" dist="38100" dir="2700000" algn="tl" rotWithShape="0">
              <a:srgbClr val="808080">
                <a:alpha val="42999"/>
              </a:srgbClr>
            </a:outerShdw>
          </a:effectLst>
        </p:spPr>
        <p:txBody>
          <a:bodyPr anchor="ctr"/>
          <a:lstStyle/>
          <a:p>
            <a:pPr algn="ctr" eaLnBrk="1" hangingPunct="1">
              <a:defRPr/>
            </a:pPr>
            <a:endParaRPr lang="en-US">
              <a:solidFill>
                <a:schemeClr val="lt1"/>
              </a:solidFill>
              <a:latin typeface="+mn-lt"/>
              <a:ea typeface="+mn-ea"/>
            </a:endParaRPr>
          </a:p>
        </p:txBody>
      </p:sp>
      <p:sp>
        <p:nvSpPr>
          <p:cNvPr id="8" name="Freeform 7">
            <a:extLst>
              <a:ext uri="{FF2B5EF4-FFF2-40B4-BE49-F238E27FC236}">
                <a16:creationId xmlns:a16="http://schemas.microsoft.com/office/drawing/2014/main" id="{7C78838B-28AF-EA2E-0FDC-A83514F8E7AE}"/>
              </a:ext>
            </a:extLst>
          </p:cNvPr>
          <p:cNvSpPr/>
          <p:nvPr/>
        </p:nvSpPr>
        <p:spPr>
          <a:xfrm>
            <a:off x="482600" y="234950"/>
            <a:ext cx="7194550" cy="577850"/>
          </a:xfrm>
          <a:custGeom>
            <a:avLst/>
            <a:gdLst>
              <a:gd name="connsiteX0" fmla="*/ 209550 w 7194550"/>
              <a:gd name="connsiteY0" fmla="*/ 0 h 577850"/>
              <a:gd name="connsiteX1" fmla="*/ 7150100 w 7194550"/>
              <a:gd name="connsiteY1" fmla="*/ 361950 h 577850"/>
              <a:gd name="connsiteX2" fmla="*/ 7194550 w 7194550"/>
              <a:gd name="connsiteY2" fmla="*/ 539750 h 577850"/>
              <a:gd name="connsiteX3" fmla="*/ 0 w 7194550"/>
              <a:gd name="connsiteY3" fmla="*/ 577850 h 577850"/>
              <a:gd name="connsiteX4" fmla="*/ 209550 w 7194550"/>
              <a:gd name="connsiteY4" fmla="*/ 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550" h="577850">
                <a:moveTo>
                  <a:pt x="209550" y="0"/>
                </a:moveTo>
                <a:lnTo>
                  <a:pt x="7150100" y="361950"/>
                </a:lnTo>
                <a:lnTo>
                  <a:pt x="7194550" y="539750"/>
                </a:lnTo>
                <a:lnTo>
                  <a:pt x="0" y="577850"/>
                </a:lnTo>
                <a:lnTo>
                  <a:pt x="2095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5299" name="Title 1">
            <a:extLst>
              <a:ext uri="{FF2B5EF4-FFF2-40B4-BE49-F238E27FC236}">
                <a16:creationId xmlns:a16="http://schemas.microsoft.com/office/drawing/2014/main" id="{C960B691-07FA-E4F6-D3A9-49269C90D756}"/>
              </a:ext>
            </a:extLst>
          </p:cNvPr>
          <p:cNvSpPr>
            <a:spLocks noGrp="1"/>
          </p:cNvSpPr>
          <p:nvPr>
            <p:ph type="title"/>
          </p:nvPr>
        </p:nvSpPr>
        <p:spPr>
          <a:xfrm>
            <a:off x="419100" y="274638"/>
            <a:ext cx="6096000" cy="595312"/>
          </a:xfrm>
        </p:spPr>
        <p:txBody>
          <a:bodyPr/>
          <a:lstStyle/>
          <a:p>
            <a:r>
              <a:rPr lang="en-US" altLang="en-US">
                <a:latin typeface="Times" pitchFamily="1" charset="0"/>
                <a:ea typeface="ＭＳ Ｐゴシック" panose="020B0600070205080204" pitchFamily="34" charset="-128"/>
                <a:cs typeface="Times" pitchFamily="1" charset="0"/>
              </a:rPr>
              <a:t>The Formal Prescription</a:t>
            </a:r>
          </a:p>
        </p:txBody>
      </p:sp>
      <p:sp>
        <p:nvSpPr>
          <p:cNvPr id="55300" name="Content Placeholder 2">
            <a:extLst>
              <a:ext uri="{FF2B5EF4-FFF2-40B4-BE49-F238E27FC236}">
                <a16:creationId xmlns:a16="http://schemas.microsoft.com/office/drawing/2014/main" id="{543F6659-7D61-3057-CFFB-50974994D87F}"/>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5301" name="Slide Number Placeholder 3">
            <a:extLst>
              <a:ext uri="{FF2B5EF4-FFF2-40B4-BE49-F238E27FC236}">
                <a16:creationId xmlns:a16="http://schemas.microsoft.com/office/drawing/2014/main" id="{0804E59C-F30D-D87D-79CF-0DA8666E6C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F48C32B3-CABC-DD46-BF4B-56E534D5A7B6}" type="slidenum">
              <a:rPr lang="en-US" altLang="en-US"/>
              <a:pPr>
                <a:spcBef>
                  <a:spcPct val="0"/>
                </a:spcBef>
                <a:buFontTx/>
                <a:buNone/>
              </a:pPr>
              <a:t>39</a:t>
            </a:fld>
            <a:endParaRPr lang="en-US" altLang="en-US"/>
          </a:p>
        </p:txBody>
      </p:sp>
      <p:sp>
        <p:nvSpPr>
          <p:cNvPr id="55302" name="TextBox 6">
            <a:extLst>
              <a:ext uri="{FF2B5EF4-FFF2-40B4-BE49-F238E27FC236}">
                <a16:creationId xmlns:a16="http://schemas.microsoft.com/office/drawing/2014/main" id="{F323CF0A-D7EE-9E8E-BF3D-D338C876D727}"/>
              </a:ext>
            </a:extLst>
          </p:cNvPr>
          <p:cNvSpPr txBox="1">
            <a:spLocks noChangeArrowheads="1"/>
          </p:cNvSpPr>
          <p:nvPr/>
        </p:nvSpPr>
        <p:spPr bwMode="auto">
          <a:xfrm>
            <a:off x="476250" y="914400"/>
            <a:ext cx="760095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i="1">
                <a:solidFill>
                  <a:srgbClr val="000000"/>
                </a:solidFill>
              </a:rPr>
              <a:t>Definition</a:t>
            </a:r>
            <a:endParaRPr lang="en-US" altLang="en-US" sz="1400" i="1">
              <a:solidFill>
                <a:srgbClr val="000000"/>
              </a:solidFill>
            </a:endParaRPr>
          </a:p>
          <a:p>
            <a:pPr eaLnBrk="1" hangingPunct="1">
              <a:spcBef>
                <a:spcPct val="0"/>
              </a:spcBef>
              <a:buFontTx/>
              <a:buNone/>
            </a:pPr>
            <a:endParaRPr lang="en-US" altLang="en-US" sz="1400">
              <a:solidFill>
                <a:srgbClr val="000000"/>
              </a:solidFill>
            </a:endParaRPr>
          </a:p>
          <a:p>
            <a:pPr eaLnBrk="1" hangingPunct="1">
              <a:spcBef>
                <a:spcPct val="0"/>
              </a:spcBef>
              <a:buFontTx/>
              <a:buNone/>
            </a:pPr>
            <a:r>
              <a:rPr lang="en-US" altLang="en-US" sz="1400">
                <a:solidFill>
                  <a:srgbClr val="000000"/>
                </a:solidFill>
              </a:rPr>
              <a:t>A thermodynamically reversible process is a set of irreversible processes in a thermal system, delimited by the set of equilibrium states in (d) such that:</a:t>
            </a:r>
          </a:p>
          <a:p>
            <a:pPr eaLnBrk="1" hangingPunct="1">
              <a:spcBef>
                <a:spcPct val="0"/>
              </a:spcBef>
              <a:buFontTx/>
              <a:buNone/>
            </a:pPr>
            <a:endParaRPr lang="en-US" altLang="en-US" sz="1400">
              <a:solidFill>
                <a:srgbClr val="000000"/>
              </a:solidFill>
            </a:endParaRPr>
          </a:p>
          <a:p>
            <a:pPr eaLnBrk="1" hangingPunct="1">
              <a:spcBef>
                <a:spcPct val="0"/>
              </a:spcBef>
              <a:buFontTx/>
              <a:buNone/>
            </a:pPr>
            <a:r>
              <a:rPr lang="en-US" altLang="en-US" sz="1400">
                <a:solidFill>
                  <a:srgbClr val="000000"/>
                </a:solidFill>
              </a:rPr>
              <a:t>(a) Each process may exchange heat or work with its surroundings, because of imbalanced driving forces (temperature differences, generalized forces).</a:t>
            </a:r>
          </a:p>
          <a:p>
            <a:pPr eaLnBrk="1" hangingPunct="1">
              <a:spcBef>
                <a:spcPct val="0"/>
              </a:spcBef>
              <a:buFontTx/>
              <a:buNone/>
            </a:pPr>
            <a:endParaRPr lang="en-US" altLang="en-US" sz="1400">
              <a:solidFill>
                <a:srgbClr val="000000"/>
              </a:solidFill>
            </a:endParaRPr>
          </a:p>
          <a:p>
            <a:pPr eaLnBrk="1" hangingPunct="1">
              <a:spcBef>
                <a:spcPct val="0"/>
              </a:spcBef>
              <a:buFontTx/>
              <a:buNone/>
            </a:pPr>
            <a:r>
              <a:rPr lang="en-US" altLang="en-US" sz="1400">
                <a:solidFill>
                  <a:srgbClr val="000000"/>
                </a:solidFill>
              </a:rPr>
              <a:t> (b) The processes can be divided into a </a:t>
            </a:r>
            <a:r>
              <a:rPr lang="ja-JP" altLang="en-US" sz="1400">
                <a:solidFill>
                  <a:srgbClr val="000000"/>
                </a:solidFill>
              </a:rPr>
              <a:t>“</a:t>
            </a:r>
            <a:r>
              <a:rPr lang="en-US" altLang="ja-JP" sz="1400">
                <a:solidFill>
                  <a:srgbClr val="000000"/>
                </a:solidFill>
              </a:rPr>
              <a:t>forward</a:t>
            </a:r>
            <a:r>
              <a:rPr lang="ja-JP" altLang="en-US" sz="1400">
                <a:solidFill>
                  <a:srgbClr val="000000"/>
                </a:solidFill>
              </a:rPr>
              <a:t>”</a:t>
            </a:r>
            <a:r>
              <a:rPr lang="en-US" altLang="ja-JP" sz="1400">
                <a:solidFill>
                  <a:srgbClr val="000000"/>
                </a:solidFill>
              </a:rPr>
              <a:t> and a </a:t>
            </a:r>
            <a:r>
              <a:rPr lang="ja-JP" altLang="en-US" sz="1400">
                <a:solidFill>
                  <a:srgbClr val="000000"/>
                </a:solidFill>
              </a:rPr>
              <a:t>“</a:t>
            </a:r>
            <a:r>
              <a:rPr lang="en-US" altLang="ja-JP" sz="1400">
                <a:solidFill>
                  <a:srgbClr val="000000"/>
                </a:solidFill>
              </a:rPr>
              <a:t>reverse</a:t>
            </a:r>
            <a:r>
              <a:rPr lang="ja-JP" altLang="en-US" sz="1400">
                <a:solidFill>
                  <a:srgbClr val="000000"/>
                </a:solidFill>
              </a:rPr>
              <a:t>”</a:t>
            </a:r>
            <a:r>
              <a:rPr lang="en-US" altLang="ja-JP" sz="1400">
                <a:solidFill>
                  <a:srgbClr val="000000"/>
                </a:solidFill>
              </a:rPr>
              <a:t> set such that the total heat gained and the total work done have opposite signs in the two sets.</a:t>
            </a:r>
          </a:p>
          <a:p>
            <a:pPr eaLnBrk="1" hangingPunct="1">
              <a:spcBef>
                <a:spcPct val="0"/>
              </a:spcBef>
              <a:buFontTx/>
              <a:buNone/>
            </a:pPr>
            <a:endParaRPr lang="en-US" altLang="en-US" sz="1400">
              <a:solidFill>
                <a:srgbClr val="000000"/>
              </a:solidFill>
            </a:endParaRPr>
          </a:p>
          <a:p>
            <a:pPr eaLnBrk="1" hangingPunct="1">
              <a:spcBef>
                <a:spcPct val="0"/>
              </a:spcBef>
              <a:buFontTx/>
              <a:buNone/>
            </a:pPr>
            <a:r>
              <a:rPr lang="en-US" altLang="en-US" sz="1400">
                <a:solidFill>
                  <a:srgbClr val="000000"/>
                </a:solidFill>
              </a:rPr>
              <a:t>(c) In each set, there are processes in which the net driving forces are arbitrarily small. In the case of generalized forces, the net driving force is the difference between the generalized force and the force in the surrounding system that counteracts it. </a:t>
            </a:r>
          </a:p>
          <a:p>
            <a:pPr eaLnBrk="1" hangingPunct="1">
              <a:spcBef>
                <a:spcPct val="0"/>
              </a:spcBef>
              <a:buFontTx/>
              <a:buNone/>
            </a:pPr>
            <a:endParaRPr lang="en-US" altLang="en-US" sz="1400">
              <a:solidFill>
                <a:srgbClr val="000000"/>
              </a:solidFill>
            </a:endParaRPr>
          </a:p>
          <a:p>
            <a:pPr eaLnBrk="1" hangingPunct="1">
              <a:spcBef>
                <a:spcPct val="0"/>
              </a:spcBef>
              <a:buFontTx/>
              <a:buNone/>
            </a:pPr>
            <a:r>
              <a:rPr lang="en-US" altLang="en-US" sz="1400">
                <a:solidFill>
                  <a:srgbClr val="000000"/>
                </a:solidFill>
              </a:rPr>
              <a:t> (d) Under the limit  of these net driving forces going to zero, the states of both forward and reverse processes approach the same set of equilibrium states and these states form a curve in equilibrium state space.</a:t>
            </a:r>
          </a:p>
          <a:p>
            <a:pPr eaLnBrk="1" hangingPunct="1">
              <a:spcBef>
                <a:spcPct val="0"/>
              </a:spcBef>
              <a:buFontTx/>
              <a:buNone/>
            </a:pPr>
            <a:endParaRPr lang="en-US" altLang="en-US" sz="1400">
              <a:solidFill>
                <a:srgbClr val="000000"/>
              </a:solidFill>
            </a:endParaRPr>
          </a:p>
          <a:p>
            <a:pPr eaLnBrk="1" hangingPunct="1">
              <a:spcBef>
                <a:spcPct val="0"/>
              </a:spcBef>
              <a:buFontTx/>
              <a:buNone/>
            </a:pPr>
            <a:r>
              <a:rPr lang="en-US" altLang="en-US" sz="1400">
                <a:solidFill>
                  <a:srgbClr val="000000"/>
                </a:solidFill>
              </a:rPr>
              <a:t>(e) The limiting values of heat gained and work done by the forward process are Q</a:t>
            </a:r>
            <a:r>
              <a:rPr lang="en-US" altLang="en-US" sz="1200">
                <a:solidFill>
                  <a:srgbClr val="000000"/>
                </a:solidFill>
              </a:rPr>
              <a:t>f</a:t>
            </a:r>
            <a:r>
              <a:rPr lang="en-US" altLang="en-US" sz="1400">
                <a:solidFill>
                  <a:srgbClr val="000000"/>
                </a:solidFill>
              </a:rPr>
              <a:t> and W</a:t>
            </a:r>
            <a:r>
              <a:rPr lang="en-US" altLang="en-US" sz="1200">
                <a:solidFill>
                  <a:srgbClr val="000000"/>
                </a:solidFill>
              </a:rPr>
              <a:t>f</a:t>
            </a:r>
            <a:r>
              <a:rPr lang="en-US" altLang="en-US" sz="1400">
                <a:solidFill>
                  <a:srgbClr val="000000"/>
                </a:solidFill>
              </a:rPr>
              <a:t>; and by the reverse process Q</a:t>
            </a:r>
            <a:r>
              <a:rPr lang="en-US" altLang="en-US" sz="1200">
                <a:solidFill>
                  <a:srgbClr val="000000"/>
                </a:solidFill>
              </a:rPr>
              <a:t>r</a:t>
            </a:r>
            <a:r>
              <a:rPr lang="en-US" altLang="en-US" sz="1400">
                <a:solidFill>
                  <a:srgbClr val="000000"/>
                </a:solidFill>
              </a:rPr>
              <a:t> and W</a:t>
            </a:r>
            <a:r>
              <a:rPr lang="en-US" altLang="en-US" sz="1200">
                <a:solidFill>
                  <a:srgbClr val="000000"/>
                </a:solidFill>
              </a:rPr>
              <a:t>r</a:t>
            </a:r>
            <a:r>
              <a:rPr lang="en-US" altLang="en-US" sz="1400">
                <a:solidFill>
                  <a:srgbClr val="000000"/>
                </a:solidFill>
              </a:rPr>
              <a:t>; and they satisfy Q</a:t>
            </a:r>
            <a:r>
              <a:rPr lang="en-US" altLang="en-US" sz="1200" baseline="-25000">
                <a:solidFill>
                  <a:srgbClr val="000000"/>
                </a:solidFill>
              </a:rPr>
              <a:t>f</a:t>
            </a:r>
            <a:r>
              <a:rPr lang="en-US" altLang="en-US" sz="1400">
                <a:solidFill>
                  <a:srgbClr val="000000"/>
                </a:solidFill>
              </a:rPr>
              <a:t> = -Q</a:t>
            </a:r>
            <a:r>
              <a:rPr lang="en-US" altLang="en-US" sz="1200" baseline="-25000">
                <a:solidFill>
                  <a:srgbClr val="000000"/>
                </a:solidFill>
              </a:rPr>
              <a:t>r</a:t>
            </a:r>
            <a:r>
              <a:rPr lang="en-US" altLang="en-US" sz="1400">
                <a:solidFill>
                  <a:srgbClr val="000000"/>
                </a:solidFill>
              </a:rPr>
              <a:t> and W</a:t>
            </a:r>
            <a:r>
              <a:rPr lang="en-US" altLang="en-US" sz="1200" baseline="-25000">
                <a:solidFill>
                  <a:srgbClr val="000000"/>
                </a:solidFill>
              </a:rPr>
              <a:t>f</a:t>
            </a:r>
            <a:r>
              <a:rPr lang="en-US" altLang="en-US" sz="1400">
                <a:solidFill>
                  <a:srgbClr val="000000"/>
                </a:solidFill>
              </a:rPr>
              <a:t> = -W</a:t>
            </a:r>
            <a:r>
              <a:rPr lang="en-US" altLang="en-US" sz="1200" baseline="-25000">
                <a:solidFill>
                  <a:srgbClr val="000000"/>
                </a:solidFill>
              </a:rPr>
              <a:t>r</a:t>
            </a:r>
          </a:p>
          <a:p>
            <a:pPr eaLnBrk="1" hangingPunct="1">
              <a:spcBef>
                <a:spcPct val="0"/>
              </a:spcBef>
              <a:buFontTx/>
              <a:buNone/>
            </a:pPr>
            <a:endParaRPr lang="en-US" altLang="en-US" sz="1200">
              <a:solidFill>
                <a:srgbClr val="000000"/>
              </a:solidFill>
            </a:endParaRPr>
          </a:p>
          <a:p>
            <a:pPr eaLnBrk="1" hangingPunct="1">
              <a:spcBef>
                <a:spcPct val="0"/>
              </a:spcBef>
              <a:buFontTx/>
              <a:buNone/>
            </a:pPr>
            <a:r>
              <a:rPr lang="en-US" altLang="en-US" sz="1400">
                <a:solidFill>
                  <a:srgbClr val="000000"/>
                </a:solidFill>
              </a:rPr>
              <a:t>(f) These limiting quantities of heat and work, computed at any stage of the process, correspond to those computed by integration of the relations (5) and (6) along the curves of the equilibrium states in equilibrium state space. </a:t>
            </a:r>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A0D23829-318C-5DEA-58E5-6E27F394C707}"/>
              </a:ext>
            </a:extLst>
          </p:cNvPr>
          <p:cNvSpPr>
            <a:spLocks noGrp="1"/>
          </p:cNvSpPr>
          <p:nvPr>
            <p:ph type="title"/>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8434" name="Content Placeholder 2">
            <a:extLst>
              <a:ext uri="{FF2B5EF4-FFF2-40B4-BE49-F238E27FC236}">
                <a16:creationId xmlns:a16="http://schemas.microsoft.com/office/drawing/2014/main" id="{5F93B49F-431E-0EA0-BAC1-B3E91311B3E5}"/>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8435" name="Slide Number Placeholder 3">
            <a:extLst>
              <a:ext uri="{FF2B5EF4-FFF2-40B4-BE49-F238E27FC236}">
                <a16:creationId xmlns:a16="http://schemas.microsoft.com/office/drawing/2014/main" id="{F6E8741E-90DA-4959-1134-D3B67AA7EB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4B04E46D-17A7-2340-9963-F9C6C9564B0E}" type="slidenum">
              <a:rPr lang="en-US" altLang="en-US"/>
              <a:pPr>
                <a:spcBef>
                  <a:spcPct val="0"/>
                </a:spcBef>
                <a:buFontTx/>
                <a:buNone/>
              </a:pPr>
              <a:t>4</a:t>
            </a:fld>
            <a:endParaRPr lang="en-US" altLang="en-US"/>
          </a:p>
        </p:txBody>
      </p:sp>
      <p:pic>
        <p:nvPicPr>
          <p:cNvPr id="6" name="Picture 5" descr="clausius 1865 p387 1000px.jpg">
            <a:extLst>
              <a:ext uri="{FF2B5EF4-FFF2-40B4-BE49-F238E27FC236}">
                <a16:creationId xmlns:a16="http://schemas.microsoft.com/office/drawing/2014/main" id="{979CE2AA-B8F9-7A9B-117D-0F4777D0CF78}"/>
              </a:ext>
            </a:extLst>
          </p:cNvPr>
          <p:cNvPicPr>
            <a:picLocks noChangeAspect="1"/>
          </p:cNvPicPr>
          <p:nvPr/>
        </p:nvPicPr>
        <p:blipFill>
          <a:blip r:embed="rId2"/>
          <a:srcRect/>
          <a:stretch>
            <a:fillRect/>
          </a:stretch>
        </p:blipFill>
        <p:spPr bwMode="auto">
          <a:xfrm>
            <a:off x="336550" y="182563"/>
            <a:ext cx="3943350" cy="6415087"/>
          </a:xfrm>
          <a:prstGeom prst="rect">
            <a:avLst/>
          </a:prstGeom>
          <a:noFill/>
          <a:ln w="9525">
            <a:solidFill>
              <a:srgbClr val="7F7F7F"/>
            </a:solidFill>
            <a:miter lim="800000"/>
            <a:headEnd/>
            <a:tailEnd/>
          </a:ln>
          <a:effectLst>
            <a:outerShdw blurRad="50800" dist="38100" dir="8100000" algn="tr" rotWithShape="0">
              <a:srgbClr val="808080">
                <a:alpha val="39999"/>
              </a:srgbClr>
            </a:outerShdw>
          </a:effectLst>
        </p:spPr>
      </p:pic>
      <p:grpSp>
        <p:nvGrpSpPr>
          <p:cNvPr id="2" name="Group 1">
            <a:extLst>
              <a:ext uri="{FF2B5EF4-FFF2-40B4-BE49-F238E27FC236}">
                <a16:creationId xmlns:a16="http://schemas.microsoft.com/office/drawing/2014/main" id="{96824BA1-5F79-E063-7E53-FE1DB6C66BE7}"/>
              </a:ext>
            </a:extLst>
          </p:cNvPr>
          <p:cNvGrpSpPr>
            <a:grpSpLocks/>
          </p:cNvGrpSpPr>
          <p:nvPr/>
        </p:nvGrpSpPr>
        <p:grpSpPr bwMode="auto">
          <a:xfrm>
            <a:off x="4692650" y="95250"/>
            <a:ext cx="4008438" cy="1371600"/>
            <a:chOff x="4692650" y="95250"/>
            <a:chExt cx="4008438" cy="1371600"/>
          </a:xfrm>
        </p:grpSpPr>
        <p:sp>
          <p:nvSpPr>
            <p:cNvPr id="18451" name="TextBox 6">
              <a:extLst>
                <a:ext uri="{FF2B5EF4-FFF2-40B4-BE49-F238E27FC236}">
                  <a16:creationId xmlns:a16="http://schemas.microsoft.com/office/drawing/2014/main" id="{5A8B6FD5-B835-DFE3-1C5A-B33AEB474C60}"/>
                </a:ext>
              </a:extLst>
            </p:cNvPr>
            <p:cNvSpPr txBox="1">
              <a:spLocks noChangeArrowheads="1"/>
            </p:cNvSpPr>
            <p:nvPr/>
          </p:nvSpPr>
          <p:spPr bwMode="auto">
            <a:xfrm>
              <a:off x="4692650" y="196850"/>
              <a:ext cx="40084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is-IS" altLang="en-US" sz="2400"/>
                <a:t>… the expression</a:t>
              </a:r>
            </a:p>
            <a:p>
              <a:pPr eaLnBrk="1" hangingPunct="1">
                <a:spcBef>
                  <a:spcPct val="0"/>
                </a:spcBef>
                <a:buFontTx/>
                <a:buNone/>
              </a:pPr>
              <a:endParaRPr lang="is-IS" altLang="en-US" sz="1600"/>
            </a:p>
            <a:p>
              <a:pPr eaLnBrk="1" hangingPunct="1">
                <a:spcBef>
                  <a:spcPct val="0"/>
                </a:spcBef>
                <a:buFontTx/>
                <a:buNone/>
              </a:pPr>
              <a:r>
                <a:rPr lang="en-US" altLang="en-US" sz="2400"/>
                <a:t>m</a:t>
              </a:r>
              <a:r>
                <a:rPr lang="is-IS" altLang="en-US" sz="2400"/>
                <a:t>ust be a complete differential</a:t>
              </a:r>
            </a:p>
          </p:txBody>
        </p:sp>
        <p:pic>
          <p:nvPicPr>
            <p:cNvPr id="18452" name="Picture 8" descr="clausius 1865 p387 fragment 1.png">
              <a:extLst>
                <a:ext uri="{FF2B5EF4-FFF2-40B4-BE49-F238E27FC236}">
                  <a16:creationId xmlns:a16="http://schemas.microsoft.com/office/drawing/2014/main" id="{4DA9206F-7ABD-156E-B089-344D069CE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5638" y="122238"/>
              <a:ext cx="531812"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13">
              <a:extLst>
                <a:ext uri="{FF2B5EF4-FFF2-40B4-BE49-F238E27FC236}">
                  <a16:creationId xmlns:a16="http://schemas.microsoft.com/office/drawing/2014/main" id="{29DD323F-1ABE-EB1B-9DFB-1644831FF47F}"/>
                </a:ext>
              </a:extLst>
            </p:cNvPr>
            <p:cNvSpPr/>
            <p:nvPr/>
          </p:nvSpPr>
          <p:spPr>
            <a:xfrm>
              <a:off x="4749800" y="95250"/>
              <a:ext cx="3797300" cy="1371600"/>
            </a:xfrm>
            <a:custGeom>
              <a:avLst/>
              <a:gdLst>
                <a:gd name="connsiteX0" fmla="*/ 0 w 3797300"/>
                <a:gd name="connsiteY0" fmla="*/ 0 h 1371600"/>
                <a:gd name="connsiteX1" fmla="*/ 3797300 w 3797300"/>
                <a:gd name="connsiteY1" fmla="*/ 114300 h 1371600"/>
                <a:gd name="connsiteX2" fmla="*/ 3663950 w 3797300"/>
                <a:gd name="connsiteY2" fmla="*/ 1371600 h 1371600"/>
                <a:gd name="connsiteX3" fmla="*/ 6350 w 3797300"/>
                <a:gd name="connsiteY3" fmla="*/ 1289050 h 1371600"/>
                <a:gd name="connsiteX4" fmla="*/ 0 w 37973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300" h="1371600">
                  <a:moveTo>
                    <a:pt x="0" y="0"/>
                  </a:moveTo>
                  <a:lnTo>
                    <a:pt x="3797300" y="114300"/>
                  </a:lnTo>
                  <a:lnTo>
                    <a:pt x="3663950" y="1371600"/>
                  </a:lnTo>
                  <a:lnTo>
                    <a:pt x="6350" y="1289050"/>
                  </a:lnTo>
                  <a:cubicBezTo>
                    <a:pt x="4233" y="859367"/>
                    <a:pt x="2117" y="429683"/>
                    <a:pt x="0" y="0"/>
                  </a:cubicBezTo>
                  <a:close/>
                </a:path>
              </a:pathLst>
            </a:custGeom>
            <a:solidFill>
              <a:srgbClr val="007F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15" name="Freeform 14">
            <a:extLst>
              <a:ext uri="{FF2B5EF4-FFF2-40B4-BE49-F238E27FC236}">
                <a16:creationId xmlns:a16="http://schemas.microsoft.com/office/drawing/2014/main" id="{C3617863-3A35-ACAA-5913-7C719E7A9501}"/>
              </a:ext>
            </a:extLst>
          </p:cNvPr>
          <p:cNvSpPr/>
          <p:nvPr/>
        </p:nvSpPr>
        <p:spPr>
          <a:xfrm>
            <a:off x="666750" y="768350"/>
            <a:ext cx="3359150" cy="355600"/>
          </a:xfrm>
          <a:custGeom>
            <a:avLst/>
            <a:gdLst>
              <a:gd name="connsiteX0" fmla="*/ 571500 w 3359150"/>
              <a:gd name="connsiteY0" fmla="*/ 0 h 355600"/>
              <a:gd name="connsiteX1" fmla="*/ 3359150 w 3359150"/>
              <a:gd name="connsiteY1" fmla="*/ 6350 h 355600"/>
              <a:gd name="connsiteX2" fmla="*/ 3346450 w 3359150"/>
              <a:gd name="connsiteY2" fmla="*/ 355600 h 355600"/>
              <a:gd name="connsiteX3" fmla="*/ 0 w 3359150"/>
              <a:gd name="connsiteY3" fmla="*/ 342900 h 355600"/>
              <a:gd name="connsiteX4" fmla="*/ 571500 w 335915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150" h="355600">
                <a:moveTo>
                  <a:pt x="571500" y="0"/>
                </a:moveTo>
                <a:lnTo>
                  <a:pt x="3359150" y="6350"/>
                </a:lnTo>
                <a:lnTo>
                  <a:pt x="3346450" y="355600"/>
                </a:lnTo>
                <a:lnTo>
                  <a:pt x="0" y="342900"/>
                </a:lnTo>
                <a:lnTo>
                  <a:pt x="571500" y="0"/>
                </a:lnTo>
                <a:close/>
              </a:path>
            </a:pathLst>
          </a:custGeom>
          <a:solidFill>
            <a:srgbClr val="007FFF">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 name="Freeform 2">
            <a:extLst>
              <a:ext uri="{FF2B5EF4-FFF2-40B4-BE49-F238E27FC236}">
                <a16:creationId xmlns:a16="http://schemas.microsoft.com/office/drawing/2014/main" id="{7EB840DC-E72A-6BE4-E603-2CA5407D04B3}"/>
              </a:ext>
            </a:extLst>
          </p:cNvPr>
          <p:cNvSpPr/>
          <p:nvPr/>
        </p:nvSpPr>
        <p:spPr>
          <a:xfrm>
            <a:off x="1098550" y="1663700"/>
            <a:ext cx="1981200" cy="450850"/>
          </a:xfrm>
          <a:custGeom>
            <a:avLst/>
            <a:gdLst>
              <a:gd name="connsiteX0" fmla="*/ 0 w 1981200"/>
              <a:gd name="connsiteY0" fmla="*/ 0 h 450850"/>
              <a:gd name="connsiteX1" fmla="*/ 1981200 w 1981200"/>
              <a:gd name="connsiteY1" fmla="*/ 44450 h 450850"/>
              <a:gd name="connsiteX2" fmla="*/ 1917700 w 1981200"/>
              <a:gd name="connsiteY2" fmla="*/ 450850 h 450850"/>
              <a:gd name="connsiteX3" fmla="*/ 6350 w 1981200"/>
              <a:gd name="connsiteY3" fmla="*/ 196850 h 450850"/>
              <a:gd name="connsiteX4" fmla="*/ 0 w 1981200"/>
              <a:gd name="connsiteY4" fmla="*/ 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0" h="450850">
                <a:moveTo>
                  <a:pt x="0" y="0"/>
                </a:moveTo>
                <a:lnTo>
                  <a:pt x="1981200" y="44450"/>
                </a:lnTo>
                <a:lnTo>
                  <a:pt x="1917700" y="450850"/>
                </a:lnTo>
                <a:lnTo>
                  <a:pt x="6350" y="196850"/>
                </a:lnTo>
                <a:lnTo>
                  <a:pt x="0" y="0"/>
                </a:lnTo>
                <a:close/>
              </a:path>
            </a:pathLst>
          </a:custGeom>
          <a:solidFill>
            <a:srgbClr val="00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2" name="Group 11">
            <a:extLst>
              <a:ext uri="{FF2B5EF4-FFF2-40B4-BE49-F238E27FC236}">
                <a16:creationId xmlns:a16="http://schemas.microsoft.com/office/drawing/2014/main" id="{32481DBC-CDF3-BECB-2680-ADE614C9B8C2}"/>
              </a:ext>
            </a:extLst>
          </p:cNvPr>
          <p:cNvGrpSpPr>
            <a:grpSpLocks/>
          </p:cNvGrpSpPr>
          <p:nvPr/>
        </p:nvGrpSpPr>
        <p:grpSpPr bwMode="auto">
          <a:xfrm>
            <a:off x="4838700" y="1879600"/>
            <a:ext cx="3003550" cy="1081088"/>
            <a:chOff x="4838700" y="1879600"/>
            <a:chExt cx="3003550" cy="1081088"/>
          </a:xfrm>
        </p:grpSpPr>
        <p:pic>
          <p:nvPicPr>
            <p:cNvPr id="18448" name="Picture 7" descr="clausius 1865 p387 fragment 0.png">
              <a:extLst>
                <a:ext uri="{FF2B5EF4-FFF2-40B4-BE49-F238E27FC236}">
                  <a16:creationId xmlns:a16="http://schemas.microsoft.com/office/drawing/2014/main" id="{648E9908-1A4C-723D-F7F5-71DA030DF9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2213" y="2273300"/>
              <a:ext cx="252888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Box 11">
              <a:extLst>
                <a:ext uri="{FF2B5EF4-FFF2-40B4-BE49-F238E27FC236}">
                  <a16:creationId xmlns:a16="http://schemas.microsoft.com/office/drawing/2014/main" id="{D5B9849F-25BE-640C-27F8-558690C543E3}"/>
                </a:ext>
              </a:extLst>
            </p:cNvPr>
            <p:cNvSpPr txBox="1">
              <a:spLocks noChangeArrowheads="1"/>
            </p:cNvSpPr>
            <p:nvPr/>
          </p:nvSpPr>
          <p:spPr bwMode="auto">
            <a:xfrm>
              <a:off x="4933950" y="1879600"/>
              <a:ext cx="213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is-IS" altLang="en-US" sz="2400"/>
                <a:t>... so we can set</a:t>
              </a:r>
              <a:endParaRPr lang="en-US" altLang="en-US" sz="2400"/>
            </a:p>
          </p:txBody>
        </p:sp>
        <p:sp>
          <p:nvSpPr>
            <p:cNvPr id="4" name="Freeform 3">
              <a:extLst>
                <a:ext uri="{FF2B5EF4-FFF2-40B4-BE49-F238E27FC236}">
                  <a16:creationId xmlns:a16="http://schemas.microsoft.com/office/drawing/2014/main" id="{B5E2F42A-7ACF-9E9F-B3D6-D27A57B35D44}"/>
                </a:ext>
              </a:extLst>
            </p:cNvPr>
            <p:cNvSpPr/>
            <p:nvPr/>
          </p:nvSpPr>
          <p:spPr>
            <a:xfrm>
              <a:off x="4838700" y="1885950"/>
              <a:ext cx="3003550" cy="1054100"/>
            </a:xfrm>
            <a:custGeom>
              <a:avLst/>
              <a:gdLst>
                <a:gd name="connsiteX0" fmla="*/ 0 w 3003550"/>
                <a:gd name="connsiteY0" fmla="*/ 107950 h 1054100"/>
                <a:gd name="connsiteX1" fmla="*/ 0 w 3003550"/>
                <a:gd name="connsiteY1" fmla="*/ 107950 h 1054100"/>
                <a:gd name="connsiteX2" fmla="*/ 63500 w 3003550"/>
                <a:gd name="connsiteY2" fmla="*/ 101600 h 1054100"/>
                <a:gd name="connsiteX3" fmla="*/ 3003550 w 3003550"/>
                <a:gd name="connsiteY3" fmla="*/ 0 h 1054100"/>
                <a:gd name="connsiteX4" fmla="*/ 2908300 w 3003550"/>
                <a:gd name="connsiteY4" fmla="*/ 1054100 h 1054100"/>
                <a:gd name="connsiteX5" fmla="*/ 12700 w 3003550"/>
                <a:gd name="connsiteY5" fmla="*/ 958850 h 1054100"/>
                <a:gd name="connsiteX6" fmla="*/ 0 w 3003550"/>
                <a:gd name="connsiteY6" fmla="*/ 10795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3550" h="1054100">
                  <a:moveTo>
                    <a:pt x="0" y="107950"/>
                  </a:moveTo>
                  <a:lnTo>
                    <a:pt x="0" y="107950"/>
                  </a:lnTo>
                  <a:lnTo>
                    <a:pt x="63500" y="101600"/>
                  </a:lnTo>
                  <a:lnTo>
                    <a:pt x="3003550" y="0"/>
                  </a:lnTo>
                  <a:lnTo>
                    <a:pt x="2908300" y="1054100"/>
                  </a:lnTo>
                  <a:lnTo>
                    <a:pt x="12700" y="958850"/>
                  </a:lnTo>
                  <a:cubicBezTo>
                    <a:pt x="14817" y="673100"/>
                    <a:pt x="16933" y="387350"/>
                    <a:pt x="0" y="107950"/>
                  </a:cubicBezTo>
                  <a:close/>
                </a:path>
              </a:pathLst>
            </a:custGeom>
            <a:solidFill>
              <a:srgbClr val="00FF00">
                <a:alpha val="2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5" name="Freeform 4">
            <a:extLst>
              <a:ext uri="{FF2B5EF4-FFF2-40B4-BE49-F238E27FC236}">
                <a16:creationId xmlns:a16="http://schemas.microsoft.com/office/drawing/2014/main" id="{576CD9C9-724A-526F-6286-53B2363F80B1}"/>
              </a:ext>
            </a:extLst>
          </p:cNvPr>
          <p:cNvSpPr/>
          <p:nvPr/>
        </p:nvSpPr>
        <p:spPr>
          <a:xfrm>
            <a:off x="660400" y="2095500"/>
            <a:ext cx="3321050" cy="1193800"/>
          </a:xfrm>
          <a:custGeom>
            <a:avLst/>
            <a:gdLst>
              <a:gd name="connsiteX0" fmla="*/ 3263900 w 3321050"/>
              <a:gd name="connsiteY0" fmla="*/ 0 h 1193800"/>
              <a:gd name="connsiteX1" fmla="*/ 3263900 w 3321050"/>
              <a:gd name="connsiteY1" fmla="*/ 0 h 1193800"/>
              <a:gd name="connsiteX2" fmla="*/ 0 w 3321050"/>
              <a:gd name="connsiteY2" fmla="*/ 152400 h 1193800"/>
              <a:gd name="connsiteX3" fmla="*/ 63500 w 3321050"/>
              <a:gd name="connsiteY3" fmla="*/ 1022350 h 1193800"/>
              <a:gd name="connsiteX4" fmla="*/ 3321050 w 3321050"/>
              <a:gd name="connsiteY4" fmla="*/ 1193800 h 1193800"/>
              <a:gd name="connsiteX5" fmla="*/ 3263900 w 3321050"/>
              <a:gd name="connsiteY5" fmla="*/ 0 h 119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1050" h="1193800">
                <a:moveTo>
                  <a:pt x="3263900" y="0"/>
                </a:moveTo>
                <a:lnTo>
                  <a:pt x="3263900" y="0"/>
                </a:lnTo>
                <a:lnTo>
                  <a:pt x="0" y="152400"/>
                </a:lnTo>
                <a:lnTo>
                  <a:pt x="63500" y="1022350"/>
                </a:lnTo>
                <a:lnTo>
                  <a:pt x="3321050" y="1193800"/>
                </a:lnTo>
                <a:lnTo>
                  <a:pt x="326390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11" name="Group 10">
            <a:extLst>
              <a:ext uri="{FF2B5EF4-FFF2-40B4-BE49-F238E27FC236}">
                <a16:creationId xmlns:a16="http://schemas.microsoft.com/office/drawing/2014/main" id="{EF402CD5-4CAF-74E9-F7E2-5EBE7845A914}"/>
              </a:ext>
            </a:extLst>
          </p:cNvPr>
          <p:cNvGrpSpPr>
            <a:grpSpLocks/>
          </p:cNvGrpSpPr>
          <p:nvPr/>
        </p:nvGrpSpPr>
        <p:grpSpPr bwMode="auto">
          <a:xfrm>
            <a:off x="4705350" y="3587750"/>
            <a:ext cx="3740150" cy="1784350"/>
            <a:chOff x="4705350" y="3587750"/>
            <a:chExt cx="3740150" cy="1784350"/>
          </a:xfrm>
        </p:grpSpPr>
        <p:grpSp>
          <p:nvGrpSpPr>
            <p:cNvPr id="18443" name="Group 7">
              <a:extLst>
                <a:ext uri="{FF2B5EF4-FFF2-40B4-BE49-F238E27FC236}">
                  <a16:creationId xmlns:a16="http://schemas.microsoft.com/office/drawing/2014/main" id="{409058F7-2459-E01B-5865-DCBB1C31D3C9}"/>
                </a:ext>
              </a:extLst>
            </p:cNvPr>
            <p:cNvGrpSpPr>
              <a:grpSpLocks/>
            </p:cNvGrpSpPr>
            <p:nvPr/>
          </p:nvGrpSpPr>
          <p:grpSpPr bwMode="auto">
            <a:xfrm>
              <a:off x="4705350" y="3587750"/>
              <a:ext cx="3740150" cy="1784350"/>
              <a:chOff x="4705350" y="3587750"/>
              <a:chExt cx="3740150" cy="1784350"/>
            </a:xfrm>
          </p:grpSpPr>
          <p:sp>
            <p:nvSpPr>
              <p:cNvPr id="18445" name="TextBox 9">
                <a:extLst>
                  <a:ext uri="{FF2B5EF4-FFF2-40B4-BE49-F238E27FC236}">
                    <a16:creationId xmlns:a16="http://schemas.microsoft.com/office/drawing/2014/main" id="{2006281A-95C7-1E6B-904E-C94301D1E3BC}"/>
                  </a:ext>
                </a:extLst>
              </p:cNvPr>
              <p:cNvSpPr txBox="1">
                <a:spLocks noChangeArrowheads="1"/>
              </p:cNvSpPr>
              <p:nvPr/>
            </p:nvSpPr>
            <p:spPr bwMode="auto">
              <a:xfrm>
                <a:off x="4705350" y="3708400"/>
                <a:ext cx="3740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is-IS" altLang="en-US" sz="2400"/>
                  <a:t>… for any reversible process</a:t>
                </a:r>
              </a:p>
              <a:p>
                <a:pPr eaLnBrk="1" hangingPunct="1">
                  <a:spcBef>
                    <a:spcPct val="0"/>
                  </a:spcBef>
                  <a:buFontTx/>
                  <a:buNone/>
                </a:pPr>
                <a:r>
                  <a:rPr lang="is-IS" altLang="en-US" sz="2400"/>
                  <a:t>... </a:t>
                </a:r>
                <a:r>
                  <a:rPr lang="en-US" altLang="en-US" sz="2400"/>
                  <a:t>i</a:t>
                </a:r>
                <a:r>
                  <a:rPr lang="is-IS" altLang="en-US" sz="2400"/>
                  <a:t>ntegrating...</a:t>
                </a:r>
                <a:endParaRPr lang="en-US" altLang="en-US" sz="2400"/>
              </a:p>
            </p:txBody>
          </p:sp>
          <p:pic>
            <p:nvPicPr>
              <p:cNvPr id="18446" name="Picture 10" descr="clausius 1865 p387 framgment 2.png">
                <a:extLst>
                  <a:ext uri="{FF2B5EF4-FFF2-40B4-BE49-F238E27FC236}">
                    <a16:creationId xmlns:a16="http://schemas.microsoft.com/office/drawing/2014/main" id="{B72C9C18-FCF8-5088-8B2E-E60649017A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4565650"/>
                <a:ext cx="320198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a:extLst>
                  <a:ext uri="{FF2B5EF4-FFF2-40B4-BE49-F238E27FC236}">
                    <a16:creationId xmlns:a16="http://schemas.microsoft.com/office/drawing/2014/main" id="{DA1F8C39-DA04-1E9C-16CF-2C9719DD5600}"/>
                  </a:ext>
                </a:extLst>
              </p:cNvPr>
              <p:cNvSpPr/>
              <p:nvPr/>
            </p:nvSpPr>
            <p:spPr>
              <a:xfrm>
                <a:off x="4730750" y="3587750"/>
                <a:ext cx="3644900" cy="1784350"/>
              </a:xfrm>
              <a:custGeom>
                <a:avLst/>
                <a:gdLst>
                  <a:gd name="connsiteX0" fmla="*/ 0 w 3644900"/>
                  <a:gd name="connsiteY0" fmla="*/ 0 h 1784350"/>
                  <a:gd name="connsiteX1" fmla="*/ 3644900 w 3644900"/>
                  <a:gd name="connsiteY1" fmla="*/ 247650 h 1784350"/>
                  <a:gd name="connsiteX2" fmla="*/ 3346450 w 3644900"/>
                  <a:gd name="connsiteY2" fmla="*/ 1784350 h 1784350"/>
                  <a:gd name="connsiteX3" fmla="*/ 38100 w 3644900"/>
                  <a:gd name="connsiteY3" fmla="*/ 1435100 h 1784350"/>
                  <a:gd name="connsiteX4" fmla="*/ 0 w 3644900"/>
                  <a:gd name="connsiteY4" fmla="*/ 0 h 178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900" h="1784350">
                    <a:moveTo>
                      <a:pt x="0" y="0"/>
                    </a:moveTo>
                    <a:lnTo>
                      <a:pt x="3644900" y="247650"/>
                    </a:lnTo>
                    <a:lnTo>
                      <a:pt x="3346450" y="1784350"/>
                    </a:lnTo>
                    <a:lnTo>
                      <a:pt x="38100" y="1435100"/>
                    </a:lnTo>
                    <a:lnTo>
                      <a:pt x="0" y="0"/>
                    </a:lnTo>
                    <a:close/>
                  </a:path>
                </a:pathLst>
              </a:custGeom>
              <a:solidFill>
                <a:srgbClr val="FF00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cxnSp>
          <p:nvCxnSpPr>
            <p:cNvPr id="10" name="Straight Connector 9">
              <a:extLst>
                <a:ext uri="{FF2B5EF4-FFF2-40B4-BE49-F238E27FC236}">
                  <a16:creationId xmlns:a16="http://schemas.microsoft.com/office/drawing/2014/main" id="{D9DAC257-7420-BCDC-C2BA-28B1CDC34537}"/>
                </a:ext>
              </a:extLst>
            </p:cNvPr>
            <p:cNvCxnSpPr/>
            <p:nvPr/>
          </p:nvCxnSpPr>
          <p:spPr>
            <a:xfrm>
              <a:off x="7778750" y="4889500"/>
              <a:ext cx="368300" cy="0"/>
            </a:xfrm>
            <a:prstGeom prst="line">
              <a:avLst/>
            </a:prstGeom>
            <a:ln>
              <a:solidFill>
                <a:schemeClr val="tx1">
                  <a:lumMod val="75000"/>
                  <a:lumOff val="25000"/>
                </a:schemeClr>
              </a:solidFill>
            </a:ln>
            <a:effectLst/>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78A5304-2F55-049D-AFB9-A4FEF6C288B1}"/>
              </a:ext>
            </a:extLst>
          </p:cNvPr>
          <p:cNvSpPr>
            <a:spLocks noChangeArrowheads="1"/>
          </p:cNvSpPr>
          <p:nvPr/>
        </p:nvSpPr>
        <p:spPr bwMode="auto">
          <a:xfrm>
            <a:off x="336550" y="1193800"/>
            <a:ext cx="5613400" cy="1778000"/>
          </a:xfrm>
          <a:prstGeom prst="rect">
            <a:avLst/>
          </a:prstGeom>
          <a:solidFill>
            <a:schemeClr val="bg1"/>
          </a:solidFill>
          <a:ln w="9525">
            <a:solidFill>
              <a:schemeClr val="tx1"/>
            </a:solidFill>
            <a:miter lim="800000"/>
            <a:headEnd/>
            <a:tailEnd/>
          </a:ln>
          <a:effectLst>
            <a:outerShdw blurRad="50800" dist="38100" dir="2700000" algn="tl" rotWithShape="0">
              <a:srgbClr val="808080">
                <a:alpha val="42999"/>
              </a:srgbClr>
            </a:outerShdw>
          </a:effectLst>
        </p:spPr>
        <p:txBody>
          <a:bodyPr anchor="ctr"/>
          <a:lstStyle/>
          <a:p>
            <a:pPr algn="ctr" eaLnBrk="1" hangingPunct="1">
              <a:defRPr/>
            </a:pPr>
            <a:endParaRPr lang="en-US">
              <a:solidFill>
                <a:schemeClr val="lt1"/>
              </a:solidFill>
              <a:latin typeface="+mn-lt"/>
              <a:ea typeface="+mn-ea"/>
            </a:endParaRPr>
          </a:p>
        </p:txBody>
      </p:sp>
      <p:sp>
        <p:nvSpPr>
          <p:cNvPr id="8" name="Freeform 7">
            <a:extLst>
              <a:ext uri="{FF2B5EF4-FFF2-40B4-BE49-F238E27FC236}">
                <a16:creationId xmlns:a16="http://schemas.microsoft.com/office/drawing/2014/main" id="{21E8BC94-07AF-4986-2C0E-04EDCB574B55}"/>
              </a:ext>
            </a:extLst>
          </p:cNvPr>
          <p:cNvSpPr/>
          <p:nvPr/>
        </p:nvSpPr>
        <p:spPr>
          <a:xfrm>
            <a:off x="482600" y="234950"/>
            <a:ext cx="5511800" cy="577850"/>
          </a:xfrm>
          <a:custGeom>
            <a:avLst/>
            <a:gdLst>
              <a:gd name="connsiteX0" fmla="*/ 209550 w 7194550"/>
              <a:gd name="connsiteY0" fmla="*/ 0 h 577850"/>
              <a:gd name="connsiteX1" fmla="*/ 7150100 w 7194550"/>
              <a:gd name="connsiteY1" fmla="*/ 361950 h 577850"/>
              <a:gd name="connsiteX2" fmla="*/ 7194550 w 7194550"/>
              <a:gd name="connsiteY2" fmla="*/ 539750 h 577850"/>
              <a:gd name="connsiteX3" fmla="*/ 0 w 7194550"/>
              <a:gd name="connsiteY3" fmla="*/ 577850 h 577850"/>
              <a:gd name="connsiteX4" fmla="*/ 209550 w 7194550"/>
              <a:gd name="connsiteY4" fmla="*/ 0 h 57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550" h="577850">
                <a:moveTo>
                  <a:pt x="209550" y="0"/>
                </a:moveTo>
                <a:lnTo>
                  <a:pt x="7150100" y="361950"/>
                </a:lnTo>
                <a:lnTo>
                  <a:pt x="7194550" y="539750"/>
                </a:lnTo>
                <a:lnTo>
                  <a:pt x="0" y="577850"/>
                </a:lnTo>
                <a:lnTo>
                  <a:pt x="20955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6323" name="Title 1">
            <a:extLst>
              <a:ext uri="{FF2B5EF4-FFF2-40B4-BE49-F238E27FC236}">
                <a16:creationId xmlns:a16="http://schemas.microsoft.com/office/drawing/2014/main" id="{8B6F1400-EEE8-9537-FF9B-AFC65C5368E0}"/>
              </a:ext>
            </a:extLst>
          </p:cNvPr>
          <p:cNvSpPr>
            <a:spLocks noGrp="1"/>
          </p:cNvSpPr>
          <p:nvPr>
            <p:ph type="title"/>
          </p:nvPr>
        </p:nvSpPr>
        <p:spPr>
          <a:xfrm>
            <a:off x="419100" y="274638"/>
            <a:ext cx="6096000" cy="595312"/>
          </a:xfrm>
        </p:spPr>
        <p:txBody>
          <a:bodyPr/>
          <a:lstStyle/>
          <a:p>
            <a:r>
              <a:rPr lang="en-US" altLang="en-US">
                <a:latin typeface="Times" pitchFamily="1" charset="0"/>
                <a:ea typeface="ＭＳ Ｐゴシック" panose="020B0600070205080204" pitchFamily="34" charset="-128"/>
                <a:cs typeface="Times" pitchFamily="1" charset="0"/>
              </a:rPr>
              <a:t>The Formal Prescription</a:t>
            </a:r>
          </a:p>
        </p:txBody>
      </p:sp>
      <p:sp>
        <p:nvSpPr>
          <p:cNvPr id="56324" name="Content Placeholder 2">
            <a:extLst>
              <a:ext uri="{FF2B5EF4-FFF2-40B4-BE49-F238E27FC236}">
                <a16:creationId xmlns:a16="http://schemas.microsoft.com/office/drawing/2014/main" id="{2CB5CD60-AEF7-CDF2-9516-538D00D54F61}"/>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6325" name="Slide Number Placeholder 3">
            <a:extLst>
              <a:ext uri="{FF2B5EF4-FFF2-40B4-BE49-F238E27FC236}">
                <a16:creationId xmlns:a16="http://schemas.microsoft.com/office/drawing/2014/main" id="{DEE7827A-7363-EB5C-43AE-C4C48327CE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D4DDB317-5A1B-2E45-9E0A-D165BF4804DF}" type="slidenum">
              <a:rPr lang="en-US" altLang="en-US"/>
              <a:pPr>
                <a:spcBef>
                  <a:spcPct val="0"/>
                </a:spcBef>
                <a:buFontTx/>
                <a:buNone/>
              </a:pPr>
              <a:t>40</a:t>
            </a:fld>
            <a:endParaRPr lang="en-US" altLang="en-US"/>
          </a:p>
        </p:txBody>
      </p:sp>
      <p:sp>
        <p:nvSpPr>
          <p:cNvPr id="56326" name="TextBox 4">
            <a:extLst>
              <a:ext uri="{FF2B5EF4-FFF2-40B4-BE49-F238E27FC236}">
                <a16:creationId xmlns:a16="http://schemas.microsoft.com/office/drawing/2014/main" id="{8DB05457-47E7-EF50-290C-3D14C6DA986E}"/>
              </a:ext>
            </a:extLst>
          </p:cNvPr>
          <p:cNvSpPr txBox="1">
            <a:spLocks noChangeArrowheads="1"/>
          </p:cNvSpPr>
          <p:nvPr/>
        </p:nvSpPr>
        <p:spPr bwMode="auto">
          <a:xfrm>
            <a:off x="1098550" y="1809750"/>
            <a:ext cx="36830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endParaRPr lang="en-US" altLang="en-US"/>
          </a:p>
        </p:txBody>
      </p:sp>
      <p:sp>
        <p:nvSpPr>
          <p:cNvPr id="56327" name="TextBox 8">
            <a:extLst>
              <a:ext uri="{FF2B5EF4-FFF2-40B4-BE49-F238E27FC236}">
                <a16:creationId xmlns:a16="http://schemas.microsoft.com/office/drawing/2014/main" id="{E4107699-8F50-A71F-2264-57F770FB2809}"/>
              </a:ext>
            </a:extLst>
          </p:cNvPr>
          <p:cNvSpPr txBox="1">
            <a:spLocks noChangeArrowheads="1"/>
          </p:cNvSpPr>
          <p:nvPr/>
        </p:nvSpPr>
        <p:spPr bwMode="auto">
          <a:xfrm>
            <a:off x="730250" y="1352550"/>
            <a:ext cx="51181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i="1">
                <a:solidFill>
                  <a:srgbClr val="000000"/>
                </a:solidFill>
              </a:rPr>
              <a:t>Existence </a:t>
            </a:r>
            <a:endParaRPr lang="en-US" altLang="en-US" i="1">
              <a:solidFill>
                <a:srgbClr val="000000"/>
              </a:solidFill>
            </a:endParaRPr>
          </a:p>
          <a:p>
            <a:pPr eaLnBrk="1" hangingPunct="1">
              <a:spcBef>
                <a:spcPct val="0"/>
              </a:spcBef>
              <a:buFontTx/>
              <a:buNone/>
            </a:pPr>
            <a:endParaRPr lang="en-US" altLang="en-US" i="1">
              <a:solidFill>
                <a:srgbClr val="000000"/>
              </a:solidFill>
            </a:endParaRPr>
          </a:p>
          <a:p>
            <a:pPr eaLnBrk="1" hangingPunct="1">
              <a:spcBef>
                <a:spcPct val="0"/>
              </a:spcBef>
              <a:buFontTx/>
              <a:buNone/>
            </a:pPr>
            <a:r>
              <a:rPr lang="en-US" altLang="en-US">
                <a:solidFill>
                  <a:srgbClr val="000000"/>
                </a:solidFill>
              </a:rPr>
              <a:t>There is a thermodynamically reversible process for any curve in equilibrium state space.</a:t>
            </a:r>
            <a:endParaRPr lang="en-US" altLang="en-US"/>
          </a:p>
        </p:txBody>
      </p:sp>
      <p:grpSp>
        <p:nvGrpSpPr>
          <p:cNvPr id="2" name="Group 18">
            <a:extLst>
              <a:ext uri="{FF2B5EF4-FFF2-40B4-BE49-F238E27FC236}">
                <a16:creationId xmlns:a16="http://schemas.microsoft.com/office/drawing/2014/main" id="{EABB6DAF-4E4F-84E8-7685-55AAF0ECB06C}"/>
              </a:ext>
            </a:extLst>
          </p:cNvPr>
          <p:cNvGrpSpPr>
            <a:grpSpLocks/>
          </p:cNvGrpSpPr>
          <p:nvPr/>
        </p:nvGrpSpPr>
        <p:grpSpPr bwMode="auto">
          <a:xfrm>
            <a:off x="476250" y="3405188"/>
            <a:ext cx="5713413" cy="3057525"/>
            <a:chOff x="565150" y="3405188"/>
            <a:chExt cx="5713413" cy="3057525"/>
          </a:xfrm>
        </p:grpSpPr>
        <p:sp>
          <p:nvSpPr>
            <p:cNvPr id="17" name="Freeform 16">
              <a:extLst>
                <a:ext uri="{FF2B5EF4-FFF2-40B4-BE49-F238E27FC236}">
                  <a16:creationId xmlns:a16="http://schemas.microsoft.com/office/drawing/2014/main" id="{EF1B83A6-E102-6856-0BD0-4618D46F816F}"/>
                </a:ext>
              </a:extLst>
            </p:cNvPr>
            <p:cNvSpPr/>
            <p:nvPr/>
          </p:nvSpPr>
          <p:spPr>
            <a:xfrm>
              <a:off x="565150" y="4724400"/>
              <a:ext cx="819150" cy="850900"/>
            </a:xfrm>
            <a:custGeom>
              <a:avLst/>
              <a:gdLst>
                <a:gd name="connsiteX0" fmla="*/ 349250 w 819150"/>
                <a:gd name="connsiteY0" fmla="*/ 0 h 850900"/>
                <a:gd name="connsiteX1" fmla="*/ 819150 w 819150"/>
                <a:gd name="connsiteY1" fmla="*/ 330200 h 850900"/>
                <a:gd name="connsiteX2" fmla="*/ 596900 w 819150"/>
                <a:gd name="connsiteY2" fmla="*/ 850900 h 850900"/>
                <a:gd name="connsiteX3" fmla="*/ 0 w 819150"/>
                <a:gd name="connsiteY3" fmla="*/ 679450 h 850900"/>
                <a:gd name="connsiteX4" fmla="*/ 349250 w 819150"/>
                <a:gd name="connsiteY4" fmla="*/ 0 h 8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50900">
                  <a:moveTo>
                    <a:pt x="349250" y="0"/>
                  </a:moveTo>
                  <a:lnTo>
                    <a:pt x="819150" y="330200"/>
                  </a:lnTo>
                  <a:lnTo>
                    <a:pt x="596900" y="850900"/>
                  </a:lnTo>
                  <a:lnTo>
                    <a:pt x="0" y="679450"/>
                  </a:lnTo>
                  <a:lnTo>
                    <a:pt x="3492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6337" name="TextBox 10">
              <a:extLst>
                <a:ext uri="{FF2B5EF4-FFF2-40B4-BE49-F238E27FC236}">
                  <a16:creationId xmlns:a16="http://schemas.microsoft.com/office/drawing/2014/main" id="{99CA4913-DDEE-70ED-AE68-2D936E73240E}"/>
                </a:ext>
              </a:extLst>
            </p:cNvPr>
            <p:cNvSpPr txBox="1">
              <a:spLocks noChangeArrowheads="1"/>
            </p:cNvSpPr>
            <p:nvPr/>
          </p:nvSpPr>
          <p:spPr bwMode="auto">
            <a:xfrm>
              <a:off x="812800" y="4868862"/>
              <a:ext cx="4445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i="1"/>
                <a:t>Existence fails</a:t>
              </a:r>
            </a:p>
            <a:p>
              <a:pPr eaLnBrk="1" hangingPunct="1">
                <a:spcBef>
                  <a:spcPct val="0"/>
                </a:spcBef>
                <a:buFontTx/>
                <a:buNone/>
              </a:pPr>
              <a:r>
                <a:rPr lang="en-US" altLang="en-US"/>
                <a:t>for molecular scale thermal systems!</a:t>
              </a:r>
            </a:p>
          </p:txBody>
        </p:sp>
        <p:pic>
          <p:nvPicPr>
            <p:cNvPr id="56338" name="Picture 6" descr="gas_exapnds_shot.png">
              <a:extLst>
                <a:ext uri="{FF2B5EF4-FFF2-40B4-BE49-F238E27FC236}">
                  <a16:creationId xmlns:a16="http://schemas.microsoft.com/office/drawing/2014/main" id="{01FB5321-AFF3-B91B-43FE-72E7A54F6D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0275" y="3405188"/>
              <a:ext cx="153828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a:extLst>
              <a:ext uri="{FF2B5EF4-FFF2-40B4-BE49-F238E27FC236}">
                <a16:creationId xmlns:a16="http://schemas.microsoft.com/office/drawing/2014/main" id="{274E6667-41E6-5672-D61F-A6FC05368790}"/>
              </a:ext>
            </a:extLst>
          </p:cNvPr>
          <p:cNvGrpSpPr>
            <a:grpSpLocks/>
          </p:cNvGrpSpPr>
          <p:nvPr/>
        </p:nvGrpSpPr>
        <p:grpSpPr bwMode="auto">
          <a:xfrm>
            <a:off x="425450" y="3524250"/>
            <a:ext cx="4114800" cy="992188"/>
            <a:chOff x="514350" y="3524250"/>
            <a:chExt cx="4114800" cy="992207"/>
          </a:xfrm>
        </p:grpSpPr>
        <p:sp>
          <p:nvSpPr>
            <p:cNvPr id="16" name="Freeform 15">
              <a:extLst>
                <a:ext uri="{FF2B5EF4-FFF2-40B4-BE49-F238E27FC236}">
                  <a16:creationId xmlns:a16="http://schemas.microsoft.com/office/drawing/2014/main" id="{CFF94571-E01B-2242-DB80-5CEE44D6DCAA}"/>
                </a:ext>
              </a:extLst>
            </p:cNvPr>
            <p:cNvSpPr/>
            <p:nvPr/>
          </p:nvSpPr>
          <p:spPr>
            <a:xfrm>
              <a:off x="514350" y="3524250"/>
              <a:ext cx="819150" cy="850916"/>
            </a:xfrm>
            <a:custGeom>
              <a:avLst/>
              <a:gdLst>
                <a:gd name="connsiteX0" fmla="*/ 349250 w 819150"/>
                <a:gd name="connsiteY0" fmla="*/ 0 h 850900"/>
                <a:gd name="connsiteX1" fmla="*/ 819150 w 819150"/>
                <a:gd name="connsiteY1" fmla="*/ 330200 h 850900"/>
                <a:gd name="connsiteX2" fmla="*/ 596900 w 819150"/>
                <a:gd name="connsiteY2" fmla="*/ 850900 h 850900"/>
                <a:gd name="connsiteX3" fmla="*/ 0 w 819150"/>
                <a:gd name="connsiteY3" fmla="*/ 679450 h 850900"/>
                <a:gd name="connsiteX4" fmla="*/ 349250 w 819150"/>
                <a:gd name="connsiteY4" fmla="*/ 0 h 850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0" h="850900">
                  <a:moveTo>
                    <a:pt x="349250" y="0"/>
                  </a:moveTo>
                  <a:lnTo>
                    <a:pt x="819150" y="330200"/>
                  </a:lnTo>
                  <a:lnTo>
                    <a:pt x="596900" y="850900"/>
                  </a:lnTo>
                  <a:lnTo>
                    <a:pt x="0" y="679450"/>
                  </a:lnTo>
                  <a:lnTo>
                    <a:pt x="3492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6335" name="TextBox 14">
              <a:extLst>
                <a:ext uri="{FF2B5EF4-FFF2-40B4-BE49-F238E27FC236}">
                  <a16:creationId xmlns:a16="http://schemas.microsoft.com/office/drawing/2014/main" id="{D518055E-7BCE-FD0B-65EA-77C0060C5BA9}"/>
                </a:ext>
              </a:extLst>
            </p:cNvPr>
            <p:cNvSpPr txBox="1">
              <a:spLocks noChangeArrowheads="1"/>
            </p:cNvSpPr>
            <p:nvPr/>
          </p:nvSpPr>
          <p:spPr bwMode="auto">
            <a:xfrm>
              <a:off x="755650" y="3562350"/>
              <a:ext cx="3873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i="1"/>
                <a:t>Existence</a:t>
              </a:r>
              <a:endParaRPr lang="en-US" altLang="en-US" i="1"/>
            </a:p>
            <a:p>
              <a:pPr eaLnBrk="1" hangingPunct="1">
                <a:spcBef>
                  <a:spcPct val="0"/>
                </a:spcBef>
                <a:buFontTx/>
                <a:buNone/>
              </a:pPr>
              <a:r>
                <a:rPr lang="en-US" altLang="en-US"/>
                <a:t>depends on the hospitality of the background physics. It is not assured.</a:t>
              </a:r>
            </a:p>
          </p:txBody>
        </p:sp>
      </p:grpSp>
      <p:grpSp>
        <p:nvGrpSpPr>
          <p:cNvPr id="9" name="Group 8">
            <a:extLst>
              <a:ext uri="{FF2B5EF4-FFF2-40B4-BE49-F238E27FC236}">
                <a16:creationId xmlns:a16="http://schemas.microsoft.com/office/drawing/2014/main" id="{F9BF6350-C22C-DD09-39C9-29D579977D83}"/>
              </a:ext>
            </a:extLst>
          </p:cNvPr>
          <p:cNvGrpSpPr>
            <a:grpSpLocks/>
          </p:cNvGrpSpPr>
          <p:nvPr/>
        </p:nvGrpSpPr>
        <p:grpSpPr bwMode="auto">
          <a:xfrm>
            <a:off x="6515100" y="127000"/>
            <a:ext cx="2578100" cy="3689350"/>
            <a:chOff x="6515100" y="127000"/>
            <a:chExt cx="2578100" cy="3689568"/>
          </a:xfrm>
        </p:grpSpPr>
        <p:pic>
          <p:nvPicPr>
            <p:cNvPr id="56331" name="Picture 3" descr="Nortonm shrugging.jpg">
              <a:extLst>
                <a:ext uri="{FF2B5EF4-FFF2-40B4-BE49-F238E27FC236}">
                  <a16:creationId xmlns:a16="http://schemas.microsoft.com/office/drawing/2014/main" id="{D20C7A43-461E-B42E-0D7A-855B5E054C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3028" y="1782827"/>
              <a:ext cx="2460172" cy="203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a:extLst>
                <a:ext uri="{FF2B5EF4-FFF2-40B4-BE49-F238E27FC236}">
                  <a16:creationId xmlns:a16="http://schemas.microsoft.com/office/drawing/2014/main" id="{0C8B19CB-A286-C94D-C9EC-E2F14BE189D2}"/>
                </a:ext>
              </a:extLst>
            </p:cNvPr>
            <p:cNvSpPr/>
            <p:nvPr/>
          </p:nvSpPr>
          <p:spPr>
            <a:xfrm>
              <a:off x="6515100" y="127000"/>
              <a:ext cx="2495550" cy="1098615"/>
            </a:xfrm>
            <a:prstGeom prst="wedgeEllipseCallout">
              <a:avLst>
                <a:gd name="adj1" fmla="val 5885"/>
                <a:gd name="adj2" fmla="val 102276"/>
              </a:avLst>
            </a:pr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6333" name="TextBox 4">
              <a:extLst>
                <a:ext uri="{FF2B5EF4-FFF2-40B4-BE49-F238E27FC236}">
                  <a16:creationId xmlns:a16="http://schemas.microsoft.com/office/drawing/2014/main" id="{2EBD6C30-CF06-050D-DFAA-EA3E9B87928B}"/>
                </a:ext>
              </a:extLst>
            </p:cNvPr>
            <p:cNvSpPr txBox="1">
              <a:spLocks noChangeArrowheads="1"/>
            </p:cNvSpPr>
            <p:nvPr/>
          </p:nvSpPr>
          <p:spPr bwMode="auto">
            <a:xfrm>
              <a:off x="7200900" y="196850"/>
              <a:ext cx="1352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800"/>
                <a:t>So why care??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CD8D509-CEB9-E3DA-1134-3F9F315B0882}"/>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346" name="Title 1">
            <a:extLst>
              <a:ext uri="{FF2B5EF4-FFF2-40B4-BE49-F238E27FC236}">
                <a16:creationId xmlns:a16="http://schemas.microsoft.com/office/drawing/2014/main" id="{1536621F-FCB7-9C9F-B9E6-420C1132334B}"/>
              </a:ext>
            </a:extLst>
          </p:cNvPr>
          <p:cNvSpPr>
            <a:spLocks noGrp="1"/>
          </p:cNvSpPr>
          <p:nvPr>
            <p:ph type="title"/>
          </p:nvPr>
        </p:nvSpPr>
        <p:spPr>
          <a:xfrm>
            <a:off x="849313" y="2482850"/>
            <a:ext cx="5505450" cy="1670050"/>
          </a:xfrm>
        </p:spPr>
        <p:txBody>
          <a:bodyPr/>
          <a:lstStyle/>
          <a:p>
            <a:pPr algn="r" eaLnBrk="1" hangingPunct="1"/>
            <a:r>
              <a:rPr lang="en-US" altLang="en-US" sz="8000">
                <a:latin typeface="Times" pitchFamily="1" charset="0"/>
                <a:ea typeface="ＭＳ Ｐゴシック" panose="020B0600070205080204" pitchFamily="34" charset="-128"/>
                <a:cs typeface="Times" pitchFamily="1" charset="0"/>
              </a:rPr>
              <a:t>Fluctuations</a:t>
            </a:r>
            <a:endParaRPr lang="en-US" altLang="en-US" sz="66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AB1BFA77-ED6B-3C0C-A29F-EFFB6E29A339}"/>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57348" name="Slide Number Placeholder 5">
            <a:extLst>
              <a:ext uri="{FF2B5EF4-FFF2-40B4-BE49-F238E27FC236}">
                <a16:creationId xmlns:a16="http://schemas.microsoft.com/office/drawing/2014/main" id="{F5272BC2-FA8C-9FA6-7CF5-F613EDC901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069ACE2C-DA63-7844-8C22-BA9BD0EF35A2}" type="slidenum">
              <a:rPr lang="en-US" altLang="en-US"/>
              <a:pPr>
                <a:spcBef>
                  <a:spcPct val="0"/>
                </a:spcBef>
                <a:buFontTx/>
                <a:buNone/>
              </a:pPr>
              <a:t>41</a:t>
            </a:fld>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B1A5DC2F-3918-E9E9-86B2-3B999BEA8F5F}"/>
              </a:ext>
            </a:extLst>
          </p:cNvPr>
          <p:cNvSpPr/>
          <p:nvPr/>
        </p:nvSpPr>
        <p:spPr>
          <a:xfrm>
            <a:off x="850900" y="374650"/>
            <a:ext cx="6699250" cy="495300"/>
          </a:xfrm>
          <a:custGeom>
            <a:avLst/>
            <a:gdLst>
              <a:gd name="connsiteX0" fmla="*/ 38100 w 6546850"/>
              <a:gd name="connsiteY0" fmla="*/ 0 h 558800"/>
              <a:gd name="connsiteX1" fmla="*/ 6311900 w 6546850"/>
              <a:gd name="connsiteY1" fmla="*/ 19050 h 558800"/>
              <a:gd name="connsiteX2" fmla="*/ 6546850 w 6546850"/>
              <a:gd name="connsiteY2" fmla="*/ 539750 h 558800"/>
              <a:gd name="connsiteX3" fmla="*/ 0 w 6546850"/>
              <a:gd name="connsiteY3" fmla="*/ 558800 h 558800"/>
              <a:gd name="connsiteX4" fmla="*/ 38100 w 6546850"/>
              <a:gd name="connsiteY4" fmla="*/ 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850" h="558800">
                <a:moveTo>
                  <a:pt x="38100" y="0"/>
                </a:moveTo>
                <a:lnTo>
                  <a:pt x="6311900" y="19050"/>
                </a:lnTo>
                <a:lnTo>
                  <a:pt x="6546850" y="539750"/>
                </a:lnTo>
                <a:lnTo>
                  <a:pt x="0" y="558800"/>
                </a:lnTo>
                <a:lnTo>
                  <a:pt x="38100"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11" name="Rectangle 10">
            <a:extLst>
              <a:ext uri="{FF2B5EF4-FFF2-40B4-BE49-F238E27FC236}">
                <a16:creationId xmlns:a16="http://schemas.microsoft.com/office/drawing/2014/main" id="{80A7F55B-3AA8-27E5-6410-31247D3D4391}"/>
              </a:ext>
            </a:extLst>
          </p:cNvPr>
          <p:cNvSpPr/>
          <p:nvPr/>
        </p:nvSpPr>
        <p:spPr>
          <a:xfrm>
            <a:off x="838200" y="4248150"/>
            <a:ext cx="2584450" cy="1263650"/>
          </a:xfrm>
          <a:prstGeom prst="rect">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8371" name="Title 1">
            <a:extLst>
              <a:ext uri="{FF2B5EF4-FFF2-40B4-BE49-F238E27FC236}">
                <a16:creationId xmlns:a16="http://schemas.microsoft.com/office/drawing/2014/main" id="{38A1597D-9F36-1468-1E0E-89E26E4CE503}"/>
              </a:ext>
            </a:extLst>
          </p:cNvPr>
          <p:cNvSpPr>
            <a:spLocks noGrp="1"/>
          </p:cNvSpPr>
          <p:nvPr>
            <p:ph type="title"/>
          </p:nvPr>
        </p:nvSpPr>
        <p:spPr>
          <a:xfrm>
            <a:off x="908050" y="147638"/>
            <a:ext cx="7169150" cy="885825"/>
          </a:xfrm>
        </p:spPr>
        <p:txBody>
          <a:bodyPr/>
          <a:lstStyle/>
          <a:p>
            <a:r>
              <a:rPr lang="en-US" altLang="en-US">
                <a:latin typeface="Times" pitchFamily="1" charset="0"/>
                <a:ea typeface="ＭＳ Ｐゴシック" panose="020B0600070205080204" pitchFamily="34" charset="-128"/>
                <a:cs typeface="Times" pitchFamily="1" charset="0"/>
              </a:rPr>
              <a:t>Macroscopic gas vs one atom gas</a:t>
            </a:r>
          </a:p>
        </p:txBody>
      </p:sp>
      <p:sp>
        <p:nvSpPr>
          <p:cNvPr id="58372" name="Content Placeholder 2">
            <a:extLst>
              <a:ext uri="{FF2B5EF4-FFF2-40B4-BE49-F238E27FC236}">
                <a16:creationId xmlns:a16="http://schemas.microsoft.com/office/drawing/2014/main" id="{BAE2BE28-6D0E-E3C1-31AB-A1B91FF6D1A0}"/>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8373" name="Slide Number Placeholder 3">
            <a:extLst>
              <a:ext uri="{FF2B5EF4-FFF2-40B4-BE49-F238E27FC236}">
                <a16:creationId xmlns:a16="http://schemas.microsoft.com/office/drawing/2014/main" id="{595010F0-C9DC-682B-C503-F26EF09B41B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79A27C84-7524-9744-8B53-354CCACC96C0}" type="slidenum">
              <a:rPr lang="en-US" altLang="en-US"/>
              <a:pPr>
                <a:spcBef>
                  <a:spcPct val="0"/>
                </a:spcBef>
                <a:buFontTx/>
                <a:buNone/>
              </a:pPr>
              <a:t>42</a:t>
            </a:fld>
            <a:endParaRPr lang="en-US" altLang="en-US"/>
          </a:p>
        </p:txBody>
      </p:sp>
      <p:pic>
        <p:nvPicPr>
          <p:cNvPr id="5" name="Picture 4" descr="Energy distribution m molec.eps">
            <a:extLst>
              <a:ext uri="{FF2B5EF4-FFF2-40B4-BE49-F238E27FC236}">
                <a16:creationId xmlns:a16="http://schemas.microsoft.com/office/drawing/2014/main" id="{3C31FFAF-66D2-A3BE-F77F-8652757E5E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35100"/>
            <a:ext cx="30607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nergy distribution one molec.eps">
            <a:extLst>
              <a:ext uri="{FF2B5EF4-FFF2-40B4-BE49-F238E27FC236}">
                <a16:creationId xmlns:a16="http://schemas.microsoft.com/office/drawing/2014/main" id="{7C718B29-7976-A7BB-5721-72FAF4A4A3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1098550"/>
            <a:ext cx="5308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6" descr="gas m atoms.eps">
            <a:extLst>
              <a:ext uri="{FF2B5EF4-FFF2-40B4-BE49-F238E27FC236}">
                <a16:creationId xmlns:a16="http://schemas.microsoft.com/office/drawing/2014/main" id="{241A6D1F-718A-BF31-FDC0-0560738908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600" y="4140200"/>
            <a:ext cx="28003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Box 8">
            <a:extLst>
              <a:ext uri="{FF2B5EF4-FFF2-40B4-BE49-F238E27FC236}">
                <a16:creationId xmlns:a16="http://schemas.microsoft.com/office/drawing/2014/main" id="{D1AF5121-0309-A8B8-3B25-8FC87EA63EEE}"/>
              </a:ext>
            </a:extLst>
          </p:cNvPr>
          <p:cNvSpPr txBox="1">
            <a:spLocks noChangeArrowheads="1"/>
          </p:cNvSpPr>
          <p:nvPr/>
        </p:nvSpPr>
        <p:spPr bwMode="auto">
          <a:xfrm>
            <a:off x="812800" y="5772150"/>
            <a:ext cx="207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Macroscopic gas of</a:t>
            </a:r>
          </a:p>
          <a:p>
            <a:pPr eaLnBrk="1" hangingPunct="1">
              <a:spcBef>
                <a:spcPct val="0"/>
              </a:spcBef>
              <a:buFontTx/>
              <a:buNone/>
            </a:pPr>
            <a:r>
              <a:rPr lang="en-US" altLang="en-US" i="1"/>
              <a:t>m</a:t>
            </a:r>
            <a:r>
              <a:rPr lang="en-US" altLang="en-US"/>
              <a:t> monatomic atoms</a:t>
            </a:r>
          </a:p>
        </p:txBody>
      </p:sp>
      <p:grpSp>
        <p:nvGrpSpPr>
          <p:cNvPr id="15" name="Group 14">
            <a:extLst>
              <a:ext uri="{FF2B5EF4-FFF2-40B4-BE49-F238E27FC236}">
                <a16:creationId xmlns:a16="http://schemas.microsoft.com/office/drawing/2014/main" id="{2DB96003-39CD-E73D-928D-C1D6012F27B8}"/>
              </a:ext>
            </a:extLst>
          </p:cNvPr>
          <p:cNvGrpSpPr>
            <a:grpSpLocks/>
          </p:cNvGrpSpPr>
          <p:nvPr/>
        </p:nvGrpSpPr>
        <p:grpSpPr bwMode="auto">
          <a:xfrm>
            <a:off x="4152900" y="4140200"/>
            <a:ext cx="2800350" cy="2259013"/>
            <a:chOff x="4152900" y="4140200"/>
            <a:chExt cx="2800350" cy="2259231"/>
          </a:xfrm>
        </p:grpSpPr>
        <p:sp>
          <p:nvSpPr>
            <p:cNvPr id="12" name="Rectangle 11">
              <a:extLst>
                <a:ext uri="{FF2B5EF4-FFF2-40B4-BE49-F238E27FC236}">
                  <a16:creationId xmlns:a16="http://schemas.microsoft.com/office/drawing/2014/main" id="{05228F50-591A-C21C-353E-74FAA214635C}"/>
                </a:ext>
              </a:extLst>
            </p:cNvPr>
            <p:cNvSpPr/>
            <p:nvPr/>
          </p:nvSpPr>
          <p:spPr>
            <a:xfrm>
              <a:off x="4267200" y="4260862"/>
              <a:ext cx="2584450" cy="1263772"/>
            </a:xfrm>
            <a:prstGeom prst="rect">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58380" name="Picture 7" descr="gas one atom.eps">
              <a:extLst>
                <a:ext uri="{FF2B5EF4-FFF2-40B4-BE49-F238E27FC236}">
                  <a16:creationId xmlns:a16="http://schemas.microsoft.com/office/drawing/2014/main" id="{D6349D82-AC99-8EFF-3722-C2FDEC0E55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2900" y="4140200"/>
              <a:ext cx="2800350" cy="148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TextBox 9">
              <a:extLst>
                <a:ext uri="{FF2B5EF4-FFF2-40B4-BE49-F238E27FC236}">
                  <a16:creationId xmlns:a16="http://schemas.microsoft.com/office/drawing/2014/main" id="{4493E010-E296-737F-5C27-4F87E8EE5146}"/>
                </a:ext>
              </a:extLst>
            </p:cNvPr>
            <p:cNvSpPr txBox="1">
              <a:spLocks noChangeArrowheads="1"/>
            </p:cNvSpPr>
            <p:nvPr/>
          </p:nvSpPr>
          <p:spPr bwMode="auto">
            <a:xfrm>
              <a:off x="4216400" y="5753100"/>
              <a:ext cx="2288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Molecular scale gas of</a:t>
              </a:r>
            </a:p>
            <a:p>
              <a:pPr eaLnBrk="1" hangingPunct="1">
                <a:spcBef>
                  <a:spcPct val="0"/>
                </a:spcBef>
                <a:buFontTx/>
                <a:buNone/>
              </a:pPr>
              <a:r>
                <a:rPr lang="en-US" altLang="en-US" i="1"/>
                <a:t>one</a:t>
              </a:r>
              <a:r>
                <a:rPr lang="en-US" altLang="en-US"/>
                <a:t> monatomic atom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086609F1-C473-5221-3A07-3A54854DC36B}"/>
              </a:ext>
            </a:extLst>
          </p:cNvPr>
          <p:cNvSpPr/>
          <p:nvPr/>
        </p:nvSpPr>
        <p:spPr>
          <a:xfrm>
            <a:off x="495300" y="374650"/>
            <a:ext cx="7880350" cy="495300"/>
          </a:xfrm>
          <a:custGeom>
            <a:avLst/>
            <a:gdLst>
              <a:gd name="connsiteX0" fmla="*/ 38100 w 6546850"/>
              <a:gd name="connsiteY0" fmla="*/ 0 h 558800"/>
              <a:gd name="connsiteX1" fmla="*/ 6311900 w 6546850"/>
              <a:gd name="connsiteY1" fmla="*/ 19050 h 558800"/>
              <a:gd name="connsiteX2" fmla="*/ 6546850 w 6546850"/>
              <a:gd name="connsiteY2" fmla="*/ 539750 h 558800"/>
              <a:gd name="connsiteX3" fmla="*/ 0 w 6546850"/>
              <a:gd name="connsiteY3" fmla="*/ 558800 h 558800"/>
              <a:gd name="connsiteX4" fmla="*/ 38100 w 6546850"/>
              <a:gd name="connsiteY4" fmla="*/ 0 h 5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6850" h="558800">
                <a:moveTo>
                  <a:pt x="38100" y="0"/>
                </a:moveTo>
                <a:lnTo>
                  <a:pt x="6311900" y="19050"/>
                </a:lnTo>
                <a:lnTo>
                  <a:pt x="6546850" y="539750"/>
                </a:lnTo>
                <a:lnTo>
                  <a:pt x="0" y="558800"/>
                </a:lnTo>
                <a:lnTo>
                  <a:pt x="38100"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59394" name="Title 1">
            <a:extLst>
              <a:ext uri="{FF2B5EF4-FFF2-40B4-BE49-F238E27FC236}">
                <a16:creationId xmlns:a16="http://schemas.microsoft.com/office/drawing/2014/main" id="{0BD09508-D4E3-52DF-33DE-DE96E4172950}"/>
              </a:ext>
            </a:extLst>
          </p:cNvPr>
          <p:cNvSpPr>
            <a:spLocks noGrp="1"/>
          </p:cNvSpPr>
          <p:nvPr>
            <p:ph type="title"/>
          </p:nvPr>
        </p:nvSpPr>
        <p:spPr>
          <a:xfrm>
            <a:off x="457200" y="274638"/>
            <a:ext cx="8070850" cy="728662"/>
          </a:xfrm>
        </p:spPr>
        <p:txBody>
          <a:bodyPr/>
          <a:lstStyle/>
          <a:p>
            <a:r>
              <a:rPr lang="en-US" altLang="en-US">
                <a:latin typeface="Times" pitchFamily="1" charset="0"/>
                <a:ea typeface="ＭＳ Ｐゴシック" panose="020B0600070205080204" pitchFamily="34" charset="-128"/>
                <a:cs typeface="Times" pitchFamily="1" charset="0"/>
              </a:rPr>
              <a:t>Molecular Scale Probabilities are Dynamic</a:t>
            </a:r>
          </a:p>
        </p:txBody>
      </p:sp>
      <p:sp>
        <p:nvSpPr>
          <p:cNvPr id="59395" name="Content Placeholder 2">
            <a:extLst>
              <a:ext uri="{FF2B5EF4-FFF2-40B4-BE49-F238E27FC236}">
                <a16:creationId xmlns:a16="http://schemas.microsoft.com/office/drawing/2014/main" id="{384617D7-9469-BC67-63E1-3475039C3D6C}"/>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59396" name="Slide Number Placeholder 3">
            <a:extLst>
              <a:ext uri="{FF2B5EF4-FFF2-40B4-BE49-F238E27FC236}">
                <a16:creationId xmlns:a16="http://schemas.microsoft.com/office/drawing/2014/main" id="{475B77D4-56E9-0D3C-03E2-7D71C8A539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51B34E88-1BA9-AC41-B9E9-2F7A9A51D5A9}" type="slidenum">
              <a:rPr lang="en-US" altLang="en-US"/>
              <a:pPr>
                <a:spcBef>
                  <a:spcPct val="0"/>
                </a:spcBef>
                <a:buFontTx/>
                <a:buNone/>
              </a:pPr>
              <a:t>43</a:t>
            </a:fld>
            <a:endParaRPr lang="en-US" altLang="en-US"/>
          </a:p>
        </p:txBody>
      </p:sp>
      <p:pic>
        <p:nvPicPr>
          <p:cNvPr id="59397" name="Picture 7" descr="gas one atom anim.gif">
            <a:extLst>
              <a:ext uri="{FF2B5EF4-FFF2-40B4-BE49-F238E27FC236}">
                <a16:creationId xmlns:a16="http://schemas.microsoft.com/office/drawing/2014/main" id="{A0CDEC8D-0182-420C-C935-80B17888B4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1888" y="1466850"/>
            <a:ext cx="3770312"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C144531-D75C-4D30-8637-4F35B7E73D5D}"/>
              </a:ext>
            </a:extLst>
          </p:cNvPr>
          <p:cNvSpPr/>
          <p:nvPr/>
        </p:nvSpPr>
        <p:spPr>
          <a:xfrm>
            <a:off x="425450" y="184150"/>
            <a:ext cx="8210550" cy="920750"/>
          </a:xfrm>
          <a:custGeom>
            <a:avLst/>
            <a:gdLst>
              <a:gd name="connsiteX0" fmla="*/ 292100 w 8210550"/>
              <a:gd name="connsiteY0" fmla="*/ 0 h 920750"/>
              <a:gd name="connsiteX1" fmla="*/ 8147050 w 8210550"/>
              <a:gd name="connsiteY1" fmla="*/ 355600 h 920750"/>
              <a:gd name="connsiteX2" fmla="*/ 8210550 w 8210550"/>
              <a:gd name="connsiteY2" fmla="*/ 673100 h 920750"/>
              <a:gd name="connsiteX3" fmla="*/ 0 w 8210550"/>
              <a:gd name="connsiteY3" fmla="*/ 920750 h 920750"/>
              <a:gd name="connsiteX4" fmla="*/ 292100 w 8210550"/>
              <a:gd name="connsiteY4" fmla="*/ 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550" h="920750">
                <a:moveTo>
                  <a:pt x="292100" y="0"/>
                </a:moveTo>
                <a:lnTo>
                  <a:pt x="8147050" y="355600"/>
                </a:lnTo>
                <a:lnTo>
                  <a:pt x="8210550" y="673100"/>
                </a:lnTo>
                <a:lnTo>
                  <a:pt x="0" y="920750"/>
                </a:lnTo>
                <a:lnTo>
                  <a:pt x="292100"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60418" name="Title 1">
            <a:extLst>
              <a:ext uri="{FF2B5EF4-FFF2-40B4-BE49-F238E27FC236}">
                <a16:creationId xmlns:a16="http://schemas.microsoft.com/office/drawing/2014/main" id="{53496781-2B07-4695-303E-E560EFFF7080}"/>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Reversible Heating of Macroscopic Gas</a:t>
            </a:r>
          </a:p>
        </p:txBody>
      </p:sp>
      <p:sp>
        <p:nvSpPr>
          <p:cNvPr id="60419" name="Content Placeholder 2">
            <a:extLst>
              <a:ext uri="{FF2B5EF4-FFF2-40B4-BE49-F238E27FC236}">
                <a16:creationId xmlns:a16="http://schemas.microsoft.com/office/drawing/2014/main" id="{C0057C1E-5A54-C223-9293-3739A55DC456}"/>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0420" name="Slide Number Placeholder 3">
            <a:extLst>
              <a:ext uri="{FF2B5EF4-FFF2-40B4-BE49-F238E27FC236}">
                <a16:creationId xmlns:a16="http://schemas.microsoft.com/office/drawing/2014/main" id="{F0A3FE00-15F1-E114-F45D-B90078B0E4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6FF5D318-B138-F546-9378-FFC534356197}" type="slidenum">
              <a:rPr lang="en-US" altLang="en-US"/>
              <a:pPr>
                <a:spcBef>
                  <a:spcPct val="0"/>
                </a:spcBef>
                <a:buFontTx/>
                <a:buNone/>
              </a:pPr>
              <a:t>44</a:t>
            </a:fld>
            <a:endParaRPr lang="en-US" altLang="en-US"/>
          </a:p>
        </p:txBody>
      </p:sp>
      <p:sp>
        <p:nvSpPr>
          <p:cNvPr id="13" name="Rectangle 12">
            <a:extLst>
              <a:ext uri="{FF2B5EF4-FFF2-40B4-BE49-F238E27FC236}">
                <a16:creationId xmlns:a16="http://schemas.microsoft.com/office/drawing/2014/main" id="{900D17C8-B3E0-EB2A-A12F-F512D9AD3EA1}"/>
              </a:ext>
            </a:extLst>
          </p:cNvPr>
          <p:cNvSpPr/>
          <p:nvPr/>
        </p:nvSpPr>
        <p:spPr>
          <a:xfrm>
            <a:off x="838200" y="4248150"/>
            <a:ext cx="2584450" cy="1263650"/>
          </a:xfrm>
          <a:prstGeom prst="rect">
            <a:avLst/>
          </a:pr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0422" name="Picture 13" descr="Energy distribution m molec.eps">
            <a:extLst>
              <a:ext uri="{FF2B5EF4-FFF2-40B4-BE49-F238E27FC236}">
                <a16:creationId xmlns:a16="http://schemas.microsoft.com/office/drawing/2014/main" id="{991F1A45-816F-30C0-AB40-400D25C0B4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435100"/>
            <a:ext cx="30607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4" descr="gas m atoms.eps">
            <a:extLst>
              <a:ext uri="{FF2B5EF4-FFF2-40B4-BE49-F238E27FC236}">
                <a16:creationId xmlns:a16="http://schemas.microsoft.com/office/drawing/2014/main" id="{EC9AFA3A-F389-42ED-BEBC-7A41ADD800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6600" y="4140200"/>
            <a:ext cx="28003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TextBox 15">
            <a:extLst>
              <a:ext uri="{FF2B5EF4-FFF2-40B4-BE49-F238E27FC236}">
                <a16:creationId xmlns:a16="http://schemas.microsoft.com/office/drawing/2014/main" id="{05B43B7F-EA25-6B29-9E9D-96C1F66A7BBB}"/>
              </a:ext>
            </a:extLst>
          </p:cNvPr>
          <p:cNvSpPr txBox="1">
            <a:spLocks noChangeArrowheads="1"/>
          </p:cNvSpPr>
          <p:nvPr/>
        </p:nvSpPr>
        <p:spPr bwMode="auto">
          <a:xfrm>
            <a:off x="742950" y="5645150"/>
            <a:ext cx="1443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200"/>
              <a:t>Macroscopic gas of</a:t>
            </a:r>
          </a:p>
          <a:p>
            <a:pPr eaLnBrk="1" hangingPunct="1">
              <a:spcBef>
                <a:spcPct val="0"/>
              </a:spcBef>
              <a:buFontTx/>
              <a:buNone/>
            </a:pPr>
            <a:r>
              <a:rPr lang="en-US" altLang="en-US" sz="1200" i="1"/>
              <a:t>m</a:t>
            </a:r>
            <a:r>
              <a:rPr lang="en-US" altLang="en-US" sz="1200"/>
              <a:t> monatomic atoms</a:t>
            </a:r>
          </a:p>
        </p:txBody>
      </p:sp>
      <p:grpSp>
        <p:nvGrpSpPr>
          <p:cNvPr id="4" name="Group 3">
            <a:extLst>
              <a:ext uri="{FF2B5EF4-FFF2-40B4-BE49-F238E27FC236}">
                <a16:creationId xmlns:a16="http://schemas.microsoft.com/office/drawing/2014/main" id="{171E1FFD-466C-DD9C-00A3-25046FAFA13B}"/>
              </a:ext>
            </a:extLst>
          </p:cNvPr>
          <p:cNvGrpSpPr>
            <a:grpSpLocks/>
          </p:cNvGrpSpPr>
          <p:nvPr/>
        </p:nvGrpSpPr>
        <p:grpSpPr bwMode="auto">
          <a:xfrm>
            <a:off x="3600450" y="4019550"/>
            <a:ext cx="1030288" cy="1663700"/>
            <a:chOff x="3600450" y="4019550"/>
            <a:chExt cx="1030288" cy="1663700"/>
          </a:xfrm>
        </p:grpSpPr>
        <p:pic>
          <p:nvPicPr>
            <p:cNvPr id="60433" name="Picture 2" descr="arrow left anim.gif">
              <a:extLst>
                <a:ext uri="{FF2B5EF4-FFF2-40B4-BE49-F238E27FC236}">
                  <a16:creationId xmlns:a16="http://schemas.microsoft.com/office/drawing/2014/main" id="{A94A7D2D-4131-765C-5FFA-F17CFBF641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6800" y="4019550"/>
              <a:ext cx="1023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14" descr="arrow left anim.gif">
              <a:extLst>
                <a:ext uri="{FF2B5EF4-FFF2-40B4-BE49-F238E27FC236}">
                  <a16:creationId xmlns:a16="http://schemas.microsoft.com/office/drawing/2014/main" id="{E5439B28-4CA6-7F54-F684-BFE742D479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0450" y="5162550"/>
              <a:ext cx="10239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5" name="TextBox 1">
              <a:extLst>
                <a:ext uri="{FF2B5EF4-FFF2-40B4-BE49-F238E27FC236}">
                  <a16:creationId xmlns:a16="http://schemas.microsoft.com/office/drawing/2014/main" id="{61EDC7F2-8B20-79F8-4D52-1093F139D1E1}"/>
                </a:ext>
              </a:extLst>
            </p:cNvPr>
            <p:cNvSpPr txBox="1">
              <a:spLocks noChangeArrowheads="1"/>
            </p:cNvSpPr>
            <p:nvPr/>
          </p:nvSpPr>
          <p:spPr bwMode="auto">
            <a:xfrm>
              <a:off x="3835400" y="4324350"/>
              <a:ext cx="628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Q</a:t>
              </a:r>
            </a:p>
          </p:txBody>
        </p:sp>
      </p:grpSp>
      <p:grpSp>
        <p:nvGrpSpPr>
          <p:cNvPr id="3" name="Group 2">
            <a:extLst>
              <a:ext uri="{FF2B5EF4-FFF2-40B4-BE49-F238E27FC236}">
                <a16:creationId xmlns:a16="http://schemas.microsoft.com/office/drawing/2014/main" id="{A549AF64-61E2-5354-EC36-16E5CABE3627}"/>
              </a:ext>
            </a:extLst>
          </p:cNvPr>
          <p:cNvGrpSpPr>
            <a:grpSpLocks/>
          </p:cNvGrpSpPr>
          <p:nvPr/>
        </p:nvGrpSpPr>
        <p:grpSpPr bwMode="auto">
          <a:xfrm>
            <a:off x="4787900" y="4133850"/>
            <a:ext cx="2755900" cy="2220913"/>
            <a:chOff x="4787900" y="4133850"/>
            <a:chExt cx="2755900" cy="2220913"/>
          </a:xfrm>
        </p:grpSpPr>
        <p:sp>
          <p:nvSpPr>
            <p:cNvPr id="17" name="Rectangle 16">
              <a:extLst>
                <a:ext uri="{FF2B5EF4-FFF2-40B4-BE49-F238E27FC236}">
                  <a16:creationId xmlns:a16="http://schemas.microsoft.com/office/drawing/2014/main" id="{02DC69C2-51BA-7797-EF20-D75D2B5CE366}"/>
                </a:ext>
              </a:extLst>
            </p:cNvPr>
            <p:cNvSpPr/>
            <p:nvPr/>
          </p:nvSpPr>
          <p:spPr>
            <a:xfrm>
              <a:off x="4787900" y="4133850"/>
              <a:ext cx="2755900" cy="1454150"/>
            </a:xfrm>
            <a:prstGeom prst="rect">
              <a:avLst/>
            </a:prstGeom>
            <a:solidFill>
              <a:srgbClr val="FF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0432" name="TextBox 10">
              <a:extLst>
                <a:ext uri="{FF2B5EF4-FFF2-40B4-BE49-F238E27FC236}">
                  <a16:creationId xmlns:a16="http://schemas.microsoft.com/office/drawing/2014/main" id="{A3F36872-C783-FF4C-9783-45EF7A0331C0}"/>
                </a:ext>
              </a:extLst>
            </p:cNvPr>
            <p:cNvSpPr txBox="1">
              <a:spLocks noChangeArrowheads="1"/>
            </p:cNvSpPr>
            <p:nvPr/>
          </p:nvSpPr>
          <p:spPr bwMode="auto">
            <a:xfrm>
              <a:off x="5200650" y="5524500"/>
              <a:ext cx="118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T+ε</a:t>
              </a:r>
            </a:p>
          </p:txBody>
        </p:sp>
      </p:grpSp>
      <p:sp>
        <p:nvSpPr>
          <p:cNvPr id="60427" name="TextBox 15">
            <a:extLst>
              <a:ext uri="{FF2B5EF4-FFF2-40B4-BE49-F238E27FC236}">
                <a16:creationId xmlns:a16="http://schemas.microsoft.com/office/drawing/2014/main" id="{7CDC67B6-A679-44B3-DE83-71698D5D49D9}"/>
              </a:ext>
            </a:extLst>
          </p:cNvPr>
          <p:cNvSpPr txBox="1">
            <a:spLocks noChangeArrowheads="1"/>
          </p:cNvSpPr>
          <p:nvPr/>
        </p:nvSpPr>
        <p:spPr bwMode="auto">
          <a:xfrm>
            <a:off x="2622550" y="5524500"/>
            <a:ext cx="560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T</a:t>
            </a:r>
          </a:p>
        </p:txBody>
      </p:sp>
      <p:grpSp>
        <p:nvGrpSpPr>
          <p:cNvPr id="6" name="Group 5">
            <a:extLst>
              <a:ext uri="{FF2B5EF4-FFF2-40B4-BE49-F238E27FC236}">
                <a16:creationId xmlns:a16="http://schemas.microsoft.com/office/drawing/2014/main" id="{81A44F38-455A-27D1-FAD5-A55B1C5585E1}"/>
              </a:ext>
            </a:extLst>
          </p:cNvPr>
          <p:cNvGrpSpPr>
            <a:grpSpLocks/>
          </p:cNvGrpSpPr>
          <p:nvPr/>
        </p:nvGrpSpPr>
        <p:grpSpPr bwMode="auto">
          <a:xfrm>
            <a:off x="3765550" y="1746250"/>
            <a:ext cx="4013200" cy="1377950"/>
            <a:chOff x="3765550" y="1746250"/>
            <a:chExt cx="4013200" cy="1377950"/>
          </a:xfrm>
        </p:grpSpPr>
        <p:sp>
          <p:nvSpPr>
            <p:cNvPr id="5" name="Freeform 4">
              <a:extLst>
                <a:ext uri="{FF2B5EF4-FFF2-40B4-BE49-F238E27FC236}">
                  <a16:creationId xmlns:a16="http://schemas.microsoft.com/office/drawing/2014/main" id="{999842B5-7680-AEE6-B936-A4D10A3A6F52}"/>
                </a:ext>
              </a:extLst>
            </p:cNvPr>
            <p:cNvSpPr/>
            <p:nvPr/>
          </p:nvSpPr>
          <p:spPr>
            <a:xfrm>
              <a:off x="3765550" y="1797050"/>
              <a:ext cx="4013200" cy="1327150"/>
            </a:xfrm>
            <a:custGeom>
              <a:avLst/>
              <a:gdLst>
                <a:gd name="connsiteX0" fmla="*/ 50800 w 4826000"/>
                <a:gd name="connsiteY0" fmla="*/ 0 h 444500"/>
                <a:gd name="connsiteX1" fmla="*/ 4724400 w 4826000"/>
                <a:gd name="connsiteY1" fmla="*/ 88900 h 444500"/>
                <a:gd name="connsiteX2" fmla="*/ 4826000 w 4826000"/>
                <a:gd name="connsiteY2" fmla="*/ 444500 h 444500"/>
                <a:gd name="connsiteX3" fmla="*/ 0 w 4826000"/>
                <a:gd name="connsiteY3" fmla="*/ 368300 h 444500"/>
                <a:gd name="connsiteX4" fmla="*/ 50800 w 48260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000" h="444500">
                  <a:moveTo>
                    <a:pt x="50800" y="0"/>
                  </a:moveTo>
                  <a:lnTo>
                    <a:pt x="4724400" y="88900"/>
                  </a:lnTo>
                  <a:lnTo>
                    <a:pt x="4826000" y="444500"/>
                  </a:lnTo>
                  <a:lnTo>
                    <a:pt x="0" y="368300"/>
                  </a:lnTo>
                  <a:lnTo>
                    <a:pt x="50800" y="0"/>
                  </a:lnTo>
                  <a:close/>
                </a:path>
              </a:pathLst>
            </a:custGeom>
            <a:solidFill>
              <a:srgbClr val="C9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0430" name="TextBox 3">
              <a:extLst>
                <a:ext uri="{FF2B5EF4-FFF2-40B4-BE49-F238E27FC236}">
                  <a16:creationId xmlns:a16="http://schemas.microsoft.com/office/drawing/2014/main" id="{08CD8719-842F-A058-A630-BBC876734D7A}"/>
                </a:ext>
              </a:extLst>
            </p:cNvPr>
            <p:cNvSpPr txBox="1">
              <a:spLocks noChangeArrowheads="1"/>
            </p:cNvSpPr>
            <p:nvPr/>
          </p:nvSpPr>
          <p:spPr bwMode="auto">
            <a:xfrm>
              <a:off x="3771900" y="1746250"/>
              <a:ext cx="35699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ΔS = Qε/T</a:t>
              </a:r>
              <a:r>
                <a:rPr lang="en-US" altLang="en-US" sz="3600" baseline="30000"/>
                <a:t>2</a:t>
              </a:r>
              <a:endParaRPr lang="en-US" altLang="en-US" sz="3600"/>
            </a:p>
            <a:p>
              <a:pPr eaLnBrk="1" hangingPunct="1">
                <a:spcBef>
                  <a:spcPct val="0"/>
                </a:spcBef>
                <a:buFontTx/>
                <a:buNone/>
              </a:pPr>
              <a:r>
                <a:rPr lang="en-US" altLang="en-US" sz="3600">
                  <a:sym typeface="Wingdings" pitchFamily="2" charset="2"/>
                </a:rPr>
                <a:t>         </a:t>
              </a:r>
              <a:r>
                <a:rPr lang="en-US" altLang="en-US" sz="2400">
                  <a:sym typeface="Wingdings" pitchFamily="2" charset="2"/>
                </a:rPr>
                <a:t></a:t>
              </a:r>
              <a:r>
                <a:rPr lang="en-US" altLang="en-US" sz="3600"/>
                <a:t> 0   as ε</a:t>
              </a:r>
              <a:r>
                <a:rPr lang="en-US" altLang="en-US" sz="2400">
                  <a:sym typeface="Wingdings" pitchFamily="2" charset="2"/>
                </a:rPr>
                <a:t></a:t>
              </a:r>
              <a:r>
                <a:rPr lang="en-US" altLang="en-US" sz="3600">
                  <a:sym typeface="Wingdings" pitchFamily="2" charset="2"/>
                </a:rPr>
                <a:t>0</a:t>
              </a:r>
              <a:endParaRPr lang="en-US" altLang="en-US" sz="36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A7820E10-9220-6832-D73D-DC5CED8F5EDE}"/>
              </a:ext>
            </a:extLst>
          </p:cNvPr>
          <p:cNvSpPr/>
          <p:nvPr/>
        </p:nvSpPr>
        <p:spPr>
          <a:xfrm>
            <a:off x="425450" y="184150"/>
            <a:ext cx="8210550" cy="920750"/>
          </a:xfrm>
          <a:custGeom>
            <a:avLst/>
            <a:gdLst>
              <a:gd name="connsiteX0" fmla="*/ 292100 w 8210550"/>
              <a:gd name="connsiteY0" fmla="*/ 0 h 920750"/>
              <a:gd name="connsiteX1" fmla="*/ 8147050 w 8210550"/>
              <a:gd name="connsiteY1" fmla="*/ 355600 h 920750"/>
              <a:gd name="connsiteX2" fmla="*/ 8210550 w 8210550"/>
              <a:gd name="connsiteY2" fmla="*/ 673100 h 920750"/>
              <a:gd name="connsiteX3" fmla="*/ 0 w 8210550"/>
              <a:gd name="connsiteY3" fmla="*/ 920750 h 920750"/>
              <a:gd name="connsiteX4" fmla="*/ 292100 w 8210550"/>
              <a:gd name="connsiteY4" fmla="*/ 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550" h="920750">
                <a:moveTo>
                  <a:pt x="292100" y="0"/>
                </a:moveTo>
                <a:lnTo>
                  <a:pt x="8147050" y="355600"/>
                </a:lnTo>
                <a:lnTo>
                  <a:pt x="8210550" y="673100"/>
                </a:lnTo>
                <a:lnTo>
                  <a:pt x="0" y="920750"/>
                </a:lnTo>
                <a:lnTo>
                  <a:pt x="292100"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61442" name="Title 1">
            <a:extLst>
              <a:ext uri="{FF2B5EF4-FFF2-40B4-BE49-F238E27FC236}">
                <a16:creationId xmlns:a16="http://schemas.microsoft.com/office/drawing/2014/main" id="{D7A8BE00-6B20-6D98-871B-6CE9C043620E}"/>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Reversible Heating of</a:t>
            </a:r>
            <a:br>
              <a:rPr lang="en-US" altLang="en-US">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One Molecule Gas </a:t>
            </a:r>
            <a:r>
              <a:rPr lang="en-US" altLang="en-US" i="1">
                <a:latin typeface="Times" pitchFamily="1" charset="0"/>
                <a:ea typeface="ＭＳ Ｐゴシック" panose="020B0600070205080204" pitchFamily="34" charset="-128"/>
                <a:cs typeface="Times" pitchFamily="1" charset="0"/>
              </a:rPr>
              <a:t>Fails</a:t>
            </a:r>
          </a:p>
        </p:txBody>
      </p:sp>
      <p:sp>
        <p:nvSpPr>
          <p:cNvPr id="61443" name="Content Placeholder 2">
            <a:extLst>
              <a:ext uri="{FF2B5EF4-FFF2-40B4-BE49-F238E27FC236}">
                <a16:creationId xmlns:a16="http://schemas.microsoft.com/office/drawing/2014/main" id="{F4DDDB92-7CDE-B219-3088-B7CC8E610172}"/>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1444" name="Slide Number Placeholder 3">
            <a:extLst>
              <a:ext uri="{FF2B5EF4-FFF2-40B4-BE49-F238E27FC236}">
                <a16:creationId xmlns:a16="http://schemas.microsoft.com/office/drawing/2014/main" id="{3A42AA95-E6CA-959B-FCDC-6E29C7556E1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7A02F3F6-8AA0-124C-A802-6DB937EC217A}" type="slidenum">
              <a:rPr lang="en-US" altLang="en-US"/>
              <a:pPr>
                <a:spcBef>
                  <a:spcPct val="0"/>
                </a:spcBef>
                <a:buFontTx/>
                <a:buNone/>
              </a:pPr>
              <a:t>45</a:t>
            </a:fld>
            <a:endParaRPr lang="en-US" altLang="en-US"/>
          </a:p>
        </p:txBody>
      </p:sp>
      <p:pic>
        <p:nvPicPr>
          <p:cNvPr id="61445" name="Picture 7" descr="gas one atom anim.gif">
            <a:extLst>
              <a:ext uri="{FF2B5EF4-FFF2-40B4-BE49-F238E27FC236}">
                <a16:creationId xmlns:a16="http://schemas.microsoft.com/office/drawing/2014/main" id="{326860CA-F042-9B47-053A-3599D097BF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1638" y="1428750"/>
            <a:ext cx="3916362"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9">
            <a:extLst>
              <a:ext uri="{FF2B5EF4-FFF2-40B4-BE49-F238E27FC236}">
                <a16:creationId xmlns:a16="http://schemas.microsoft.com/office/drawing/2014/main" id="{43E776A6-3891-9E5C-4BB4-5B2676AFD06B}"/>
              </a:ext>
            </a:extLst>
          </p:cNvPr>
          <p:cNvSpPr txBox="1">
            <a:spLocks noChangeArrowheads="1"/>
          </p:cNvSpPr>
          <p:nvPr/>
        </p:nvSpPr>
        <p:spPr bwMode="auto">
          <a:xfrm>
            <a:off x="558800" y="5562600"/>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200"/>
              <a:t>Molecular scale gas of</a:t>
            </a:r>
          </a:p>
          <a:p>
            <a:pPr eaLnBrk="1" hangingPunct="1">
              <a:spcBef>
                <a:spcPct val="0"/>
              </a:spcBef>
              <a:buFontTx/>
              <a:buNone/>
            </a:pPr>
            <a:r>
              <a:rPr lang="en-US" altLang="en-US" sz="1200" i="1"/>
              <a:t>one</a:t>
            </a:r>
            <a:r>
              <a:rPr lang="en-US" altLang="en-US" sz="1200"/>
              <a:t> monatomic atom</a:t>
            </a:r>
          </a:p>
        </p:txBody>
      </p:sp>
      <p:grpSp>
        <p:nvGrpSpPr>
          <p:cNvPr id="3" name="Group 2">
            <a:extLst>
              <a:ext uri="{FF2B5EF4-FFF2-40B4-BE49-F238E27FC236}">
                <a16:creationId xmlns:a16="http://schemas.microsoft.com/office/drawing/2014/main" id="{2CDC35BC-5F0B-8FBE-B86F-54F7DB09B15C}"/>
              </a:ext>
            </a:extLst>
          </p:cNvPr>
          <p:cNvGrpSpPr>
            <a:grpSpLocks/>
          </p:cNvGrpSpPr>
          <p:nvPr/>
        </p:nvGrpSpPr>
        <p:grpSpPr bwMode="auto">
          <a:xfrm>
            <a:off x="5302250" y="3644900"/>
            <a:ext cx="3505200" cy="2557463"/>
            <a:chOff x="5302250" y="3644900"/>
            <a:chExt cx="3505200" cy="2557463"/>
          </a:xfrm>
        </p:grpSpPr>
        <p:sp>
          <p:nvSpPr>
            <p:cNvPr id="13" name="Rectangle 12">
              <a:extLst>
                <a:ext uri="{FF2B5EF4-FFF2-40B4-BE49-F238E27FC236}">
                  <a16:creationId xmlns:a16="http://schemas.microsoft.com/office/drawing/2014/main" id="{FDD37D7C-8B7D-FDEF-FA4E-AD7841BB4AE0}"/>
                </a:ext>
              </a:extLst>
            </p:cNvPr>
            <p:cNvSpPr/>
            <p:nvPr/>
          </p:nvSpPr>
          <p:spPr>
            <a:xfrm>
              <a:off x="5302250" y="3644900"/>
              <a:ext cx="3505200" cy="1873250"/>
            </a:xfrm>
            <a:prstGeom prst="rect">
              <a:avLst/>
            </a:prstGeom>
            <a:solidFill>
              <a:srgbClr val="FFB5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1463" name="TextBox 10">
              <a:extLst>
                <a:ext uri="{FF2B5EF4-FFF2-40B4-BE49-F238E27FC236}">
                  <a16:creationId xmlns:a16="http://schemas.microsoft.com/office/drawing/2014/main" id="{01A7DF73-5189-9D90-5898-A67BE758B7D8}"/>
                </a:ext>
              </a:extLst>
            </p:cNvPr>
            <p:cNvSpPr txBox="1">
              <a:spLocks noChangeArrowheads="1"/>
            </p:cNvSpPr>
            <p:nvPr/>
          </p:nvSpPr>
          <p:spPr bwMode="auto">
            <a:xfrm>
              <a:off x="5562600" y="5372100"/>
              <a:ext cx="118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T+ε</a:t>
              </a:r>
            </a:p>
          </p:txBody>
        </p:sp>
      </p:grpSp>
      <p:sp>
        <p:nvSpPr>
          <p:cNvPr id="61448" name="TextBox 15">
            <a:extLst>
              <a:ext uri="{FF2B5EF4-FFF2-40B4-BE49-F238E27FC236}">
                <a16:creationId xmlns:a16="http://schemas.microsoft.com/office/drawing/2014/main" id="{A058CCFE-308B-232D-922E-CB59C1DECE70}"/>
              </a:ext>
            </a:extLst>
          </p:cNvPr>
          <p:cNvSpPr txBox="1">
            <a:spLocks noChangeArrowheads="1"/>
          </p:cNvSpPr>
          <p:nvPr/>
        </p:nvSpPr>
        <p:spPr bwMode="auto">
          <a:xfrm>
            <a:off x="2768600" y="5353050"/>
            <a:ext cx="560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T</a:t>
            </a:r>
          </a:p>
        </p:txBody>
      </p:sp>
      <p:grpSp>
        <p:nvGrpSpPr>
          <p:cNvPr id="4" name="Group 3">
            <a:extLst>
              <a:ext uri="{FF2B5EF4-FFF2-40B4-BE49-F238E27FC236}">
                <a16:creationId xmlns:a16="http://schemas.microsoft.com/office/drawing/2014/main" id="{9DB2D0C6-F6D0-2949-1358-B35753AC3AB3}"/>
              </a:ext>
            </a:extLst>
          </p:cNvPr>
          <p:cNvGrpSpPr>
            <a:grpSpLocks/>
          </p:cNvGrpSpPr>
          <p:nvPr/>
        </p:nvGrpSpPr>
        <p:grpSpPr bwMode="auto">
          <a:xfrm>
            <a:off x="4114800" y="3644900"/>
            <a:ext cx="925513" cy="1720850"/>
            <a:chOff x="4114800" y="3644900"/>
            <a:chExt cx="924859" cy="1720850"/>
          </a:xfrm>
        </p:grpSpPr>
        <p:pic>
          <p:nvPicPr>
            <p:cNvPr id="61460" name="Picture 1" descr="arrow everyway anim.gif">
              <a:extLst>
                <a:ext uri="{FF2B5EF4-FFF2-40B4-BE49-F238E27FC236}">
                  <a16:creationId xmlns:a16="http://schemas.microsoft.com/office/drawing/2014/main" id="{743263B0-F222-E893-3E65-94D316AB81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644900"/>
              <a:ext cx="8994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1" name="Picture 16" descr="arrow everyway anim.gif">
              <a:extLst>
                <a:ext uri="{FF2B5EF4-FFF2-40B4-BE49-F238E27FC236}">
                  <a16:creationId xmlns:a16="http://schemas.microsoft.com/office/drawing/2014/main" id="{A930408D-3423-856C-BBF5-EAAC75ED51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908550"/>
              <a:ext cx="89945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a:extLst>
              <a:ext uri="{FF2B5EF4-FFF2-40B4-BE49-F238E27FC236}">
                <a16:creationId xmlns:a16="http://schemas.microsoft.com/office/drawing/2014/main" id="{F5531D11-42A2-413E-4F3C-B8202DD22D54}"/>
              </a:ext>
            </a:extLst>
          </p:cNvPr>
          <p:cNvGrpSpPr>
            <a:grpSpLocks/>
          </p:cNvGrpSpPr>
          <p:nvPr/>
        </p:nvGrpSpPr>
        <p:grpSpPr bwMode="auto">
          <a:xfrm>
            <a:off x="4000500" y="1758950"/>
            <a:ext cx="4819650" cy="4648200"/>
            <a:chOff x="4000500" y="1758950"/>
            <a:chExt cx="4819650" cy="4648200"/>
          </a:xfrm>
        </p:grpSpPr>
        <p:grpSp>
          <p:nvGrpSpPr>
            <p:cNvPr id="61451" name="Group 8">
              <a:extLst>
                <a:ext uri="{FF2B5EF4-FFF2-40B4-BE49-F238E27FC236}">
                  <a16:creationId xmlns:a16="http://schemas.microsoft.com/office/drawing/2014/main" id="{F52BFC43-97ED-AB52-4834-7DE4D1829F14}"/>
                </a:ext>
              </a:extLst>
            </p:cNvPr>
            <p:cNvGrpSpPr>
              <a:grpSpLocks/>
            </p:cNvGrpSpPr>
            <p:nvPr/>
          </p:nvGrpSpPr>
          <p:grpSpPr bwMode="auto">
            <a:xfrm>
              <a:off x="4000500" y="1758950"/>
              <a:ext cx="4819650" cy="4648200"/>
              <a:chOff x="4000500" y="1758950"/>
              <a:chExt cx="4819650" cy="4648200"/>
            </a:xfrm>
          </p:grpSpPr>
          <p:sp>
            <p:nvSpPr>
              <p:cNvPr id="20" name="Rectangle 19">
                <a:extLst>
                  <a:ext uri="{FF2B5EF4-FFF2-40B4-BE49-F238E27FC236}">
                    <a16:creationId xmlns:a16="http://schemas.microsoft.com/office/drawing/2014/main" id="{E01CFD26-984F-CA38-F018-23FFFBDAD41E}"/>
                  </a:ext>
                </a:extLst>
              </p:cNvPr>
              <p:cNvSpPr/>
              <p:nvPr/>
            </p:nvSpPr>
            <p:spPr bwMode="auto">
              <a:xfrm>
                <a:off x="5314950" y="3644900"/>
                <a:ext cx="3505200" cy="1873250"/>
              </a:xfrm>
              <a:prstGeom prst="rect">
                <a:avLst/>
              </a:prstGeom>
              <a:solidFill>
                <a:srgbClr val="FF888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Freeform 4">
                <a:extLst>
                  <a:ext uri="{FF2B5EF4-FFF2-40B4-BE49-F238E27FC236}">
                    <a16:creationId xmlns:a16="http://schemas.microsoft.com/office/drawing/2014/main" id="{2BC1E8A6-CCFB-57EF-B619-6FBF7CEE140C}"/>
                  </a:ext>
                </a:extLst>
              </p:cNvPr>
              <p:cNvSpPr/>
              <p:nvPr/>
            </p:nvSpPr>
            <p:spPr>
              <a:xfrm>
                <a:off x="5397500" y="1803400"/>
                <a:ext cx="2482850" cy="1066800"/>
              </a:xfrm>
              <a:custGeom>
                <a:avLst/>
                <a:gdLst>
                  <a:gd name="connsiteX0" fmla="*/ 107950 w 2482850"/>
                  <a:gd name="connsiteY0" fmla="*/ 0 h 1066800"/>
                  <a:gd name="connsiteX1" fmla="*/ 107950 w 2482850"/>
                  <a:gd name="connsiteY1" fmla="*/ 0 h 1066800"/>
                  <a:gd name="connsiteX2" fmla="*/ 2482850 w 2482850"/>
                  <a:gd name="connsiteY2" fmla="*/ 120650 h 1066800"/>
                  <a:gd name="connsiteX3" fmla="*/ 2400300 w 2482850"/>
                  <a:gd name="connsiteY3" fmla="*/ 1066800 h 1066800"/>
                  <a:gd name="connsiteX4" fmla="*/ 0 w 2482850"/>
                  <a:gd name="connsiteY4" fmla="*/ 939800 h 1066800"/>
                  <a:gd name="connsiteX5" fmla="*/ 107950 w 2482850"/>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850" h="1066800">
                    <a:moveTo>
                      <a:pt x="107950" y="0"/>
                    </a:moveTo>
                    <a:lnTo>
                      <a:pt x="107950" y="0"/>
                    </a:lnTo>
                    <a:lnTo>
                      <a:pt x="2482850" y="120650"/>
                    </a:lnTo>
                    <a:lnTo>
                      <a:pt x="2400300" y="1066800"/>
                    </a:lnTo>
                    <a:lnTo>
                      <a:pt x="0" y="939800"/>
                    </a:lnTo>
                    <a:lnTo>
                      <a:pt x="107950" y="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61456" name="TextBox 15">
                <a:extLst>
                  <a:ext uri="{FF2B5EF4-FFF2-40B4-BE49-F238E27FC236}">
                    <a16:creationId xmlns:a16="http://schemas.microsoft.com/office/drawing/2014/main" id="{C9DC7639-827A-C5EA-ED88-463C632AEF65}"/>
                  </a:ext>
                </a:extLst>
              </p:cNvPr>
              <p:cNvSpPr txBox="1">
                <a:spLocks noChangeArrowheads="1"/>
              </p:cNvSpPr>
              <p:nvPr/>
            </p:nvSpPr>
            <p:spPr bwMode="auto">
              <a:xfrm>
                <a:off x="7010400" y="5435600"/>
                <a:ext cx="868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800"/>
                  <a:t>2T</a:t>
                </a:r>
              </a:p>
            </p:txBody>
          </p:sp>
          <p:sp>
            <p:nvSpPr>
              <p:cNvPr id="16" name="Multiply 15">
                <a:extLst>
                  <a:ext uri="{FF2B5EF4-FFF2-40B4-BE49-F238E27FC236}">
                    <a16:creationId xmlns:a16="http://schemas.microsoft.com/office/drawing/2014/main" id="{00801B55-1042-0535-981F-7E8176832810}"/>
                  </a:ext>
                </a:extLst>
              </p:cNvPr>
              <p:cNvSpPr/>
              <p:nvPr/>
            </p:nvSpPr>
            <p:spPr>
              <a:xfrm>
                <a:off x="5467350" y="5422900"/>
                <a:ext cx="1473200" cy="984250"/>
              </a:xfrm>
              <a:prstGeom prst="mathMultiply">
                <a:avLst>
                  <a:gd name="adj1" fmla="val 13197"/>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1458" name="TextBox 15">
                <a:extLst>
                  <a:ext uri="{FF2B5EF4-FFF2-40B4-BE49-F238E27FC236}">
                    <a16:creationId xmlns:a16="http://schemas.microsoft.com/office/drawing/2014/main" id="{856F403C-4CE4-9996-821F-06731CB34FD9}"/>
                  </a:ext>
                </a:extLst>
              </p:cNvPr>
              <p:cNvSpPr txBox="1">
                <a:spLocks noChangeArrowheads="1"/>
              </p:cNvSpPr>
              <p:nvPr/>
            </p:nvSpPr>
            <p:spPr bwMode="auto">
              <a:xfrm>
                <a:off x="4000500" y="4127500"/>
                <a:ext cx="137349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t>Q=6kT</a:t>
                </a:r>
              </a:p>
            </p:txBody>
          </p:sp>
          <p:sp>
            <p:nvSpPr>
              <p:cNvPr id="61459" name="TextBox 1">
                <a:extLst>
                  <a:ext uri="{FF2B5EF4-FFF2-40B4-BE49-F238E27FC236}">
                    <a16:creationId xmlns:a16="http://schemas.microsoft.com/office/drawing/2014/main" id="{51F33E7A-C353-D0E2-A46D-234817A94CD2}"/>
                  </a:ext>
                </a:extLst>
              </p:cNvPr>
              <p:cNvSpPr txBox="1">
                <a:spLocks noChangeArrowheads="1"/>
              </p:cNvSpPr>
              <p:nvPr/>
            </p:nvSpPr>
            <p:spPr bwMode="auto">
              <a:xfrm>
                <a:off x="5365750" y="1758950"/>
                <a:ext cx="28067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20 times more likely to be in final state than in initial state.</a:t>
                </a:r>
              </a:p>
            </p:txBody>
          </p:sp>
        </p:grpSp>
        <p:pic>
          <p:nvPicPr>
            <p:cNvPr id="61452" name="Picture 9" descr="arrow left anim.gif">
              <a:extLst>
                <a:ext uri="{FF2B5EF4-FFF2-40B4-BE49-F238E27FC236}">
                  <a16:creationId xmlns:a16="http://schemas.microsoft.com/office/drawing/2014/main" id="{59269CE7-B32D-0909-A7F2-D858EE9E0C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1150" y="3638550"/>
              <a:ext cx="936933" cy="47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3" name="Picture 27" descr="arrow left anim.gif">
              <a:extLst>
                <a:ext uri="{FF2B5EF4-FFF2-40B4-BE49-F238E27FC236}">
                  <a16:creationId xmlns:a16="http://schemas.microsoft.com/office/drawing/2014/main" id="{3AC62901-71FA-2BCA-8857-DBBA6A7575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89400" y="4902200"/>
              <a:ext cx="936933" cy="47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823054D4-2108-6DF3-DB27-EFC7048F6824}"/>
              </a:ext>
            </a:extLst>
          </p:cNvPr>
          <p:cNvSpPr/>
          <p:nvPr/>
        </p:nvSpPr>
        <p:spPr>
          <a:xfrm>
            <a:off x="273050" y="374650"/>
            <a:ext cx="8210550" cy="920750"/>
          </a:xfrm>
          <a:custGeom>
            <a:avLst/>
            <a:gdLst>
              <a:gd name="connsiteX0" fmla="*/ 292100 w 8210550"/>
              <a:gd name="connsiteY0" fmla="*/ 0 h 920750"/>
              <a:gd name="connsiteX1" fmla="*/ 8147050 w 8210550"/>
              <a:gd name="connsiteY1" fmla="*/ 355600 h 920750"/>
              <a:gd name="connsiteX2" fmla="*/ 8210550 w 8210550"/>
              <a:gd name="connsiteY2" fmla="*/ 673100 h 920750"/>
              <a:gd name="connsiteX3" fmla="*/ 0 w 8210550"/>
              <a:gd name="connsiteY3" fmla="*/ 920750 h 920750"/>
              <a:gd name="connsiteX4" fmla="*/ 292100 w 8210550"/>
              <a:gd name="connsiteY4" fmla="*/ 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0550" h="920750">
                <a:moveTo>
                  <a:pt x="292100" y="0"/>
                </a:moveTo>
                <a:lnTo>
                  <a:pt x="8147050" y="355600"/>
                </a:lnTo>
                <a:lnTo>
                  <a:pt x="8210550" y="673100"/>
                </a:lnTo>
                <a:lnTo>
                  <a:pt x="0" y="920750"/>
                </a:lnTo>
                <a:lnTo>
                  <a:pt x="292100"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62466" name="Title 1">
            <a:extLst>
              <a:ext uri="{FF2B5EF4-FFF2-40B4-BE49-F238E27FC236}">
                <a16:creationId xmlns:a16="http://schemas.microsoft.com/office/drawing/2014/main" id="{723F181B-CE67-4AD5-7BD5-6D534F2EC51F}"/>
              </a:ext>
            </a:extLst>
          </p:cNvPr>
          <p:cNvSpPr>
            <a:spLocks noGrp="1"/>
          </p:cNvSpPr>
          <p:nvPr>
            <p:ph type="title"/>
          </p:nvPr>
        </p:nvSpPr>
        <p:spPr/>
        <p:txBody>
          <a:bodyPr/>
          <a:lstStyle/>
          <a:p>
            <a:r>
              <a:rPr lang="en-US" altLang="en-US" sz="2000">
                <a:latin typeface="Times" pitchFamily="1" charset="0"/>
                <a:ea typeface="ＭＳ Ｐゴシック" panose="020B0600070205080204" pitchFamily="34" charset="-128"/>
                <a:cs typeface="Times" pitchFamily="1" charset="0"/>
              </a:rPr>
              <a:t>Molecular Scale Processes</a:t>
            </a:r>
            <a:br>
              <a:rPr lang="en-US" altLang="en-US">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Complete Probabilistically</a:t>
            </a:r>
          </a:p>
        </p:txBody>
      </p:sp>
      <p:sp>
        <p:nvSpPr>
          <p:cNvPr id="62467" name="Content Placeholder 2">
            <a:extLst>
              <a:ext uri="{FF2B5EF4-FFF2-40B4-BE49-F238E27FC236}">
                <a16:creationId xmlns:a16="http://schemas.microsoft.com/office/drawing/2014/main" id="{A5CD7EDB-6E48-F236-1DBB-C9BE51F82F1B}"/>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2468" name="Slide Number Placeholder 3">
            <a:extLst>
              <a:ext uri="{FF2B5EF4-FFF2-40B4-BE49-F238E27FC236}">
                <a16:creationId xmlns:a16="http://schemas.microsoft.com/office/drawing/2014/main" id="{43528E52-8956-5031-FFD2-27BF9A5D26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050DD9D2-FC17-C040-A763-605555D9A033}" type="slidenum">
              <a:rPr lang="en-US" altLang="en-US"/>
              <a:pPr>
                <a:spcBef>
                  <a:spcPct val="0"/>
                </a:spcBef>
                <a:buFontTx/>
                <a:buNone/>
              </a:pPr>
              <a:t>46</a:t>
            </a:fld>
            <a:endParaRPr lang="en-US" altLang="en-US"/>
          </a:p>
        </p:txBody>
      </p:sp>
      <p:sp>
        <p:nvSpPr>
          <p:cNvPr id="62469" name="TextBox 4">
            <a:extLst>
              <a:ext uri="{FF2B5EF4-FFF2-40B4-BE49-F238E27FC236}">
                <a16:creationId xmlns:a16="http://schemas.microsoft.com/office/drawing/2014/main" id="{BB2DEF99-E8C0-F0F1-234C-67E304766170}"/>
              </a:ext>
            </a:extLst>
          </p:cNvPr>
          <p:cNvSpPr txBox="1">
            <a:spLocks noChangeArrowheads="1"/>
          </p:cNvSpPr>
          <p:nvPr/>
        </p:nvSpPr>
        <p:spPr bwMode="auto">
          <a:xfrm>
            <a:off x="2692400" y="2692400"/>
            <a:ext cx="2139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Probability of fluctuation to initial state</a:t>
            </a:r>
          </a:p>
        </p:txBody>
      </p:sp>
      <p:sp>
        <p:nvSpPr>
          <p:cNvPr id="62470" name="TextBox 5">
            <a:extLst>
              <a:ext uri="{FF2B5EF4-FFF2-40B4-BE49-F238E27FC236}">
                <a16:creationId xmlns:a16="http://schemas.microsoft.com/office/drawing/2014/main" id="{BFA47974-CB95-9367-5E05-011392504507}"/>
              </a:ext>
            </a:extLst>
          </p:cNvPr>
          <p:cNvSpPr txBox="1">
            <a:spLocks noChangeArrowheads="1"/>
          </p:cNvSpPr>
          <p:nvPr/>
        </p:nvSpPr>
        <p:spPr bwMode="auto">
          <a:xfrm>
            <a:off x="2647950" y="1562100"/>
            <a:ext cx="2362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Probability of desired final state</a:t>
            </a:r>
          </a:p>
        </p:txBody>
      </p:sp>
      <p:cxnSp>
        <p:nvCxnSpPr>
          <p:cNvPr id="3" name="Straight Connector 2">
            <a:extLst>
              <a:ext uri="{FF2B5EF4-FFF2-40B4-BE49-F238E27FC236}">
                <a16:creationId xmlns:a16="http://schemas.microsoft.com/office/drawing/2014/main" id="{73227CCB-2C11-416D-C3AD-ADC1FC31CCF3}"/>
              </a:ext>
            </a:extLst>
          </p:cNvPr>
          <p:cNvCxnSpPr/>
          <p:nvPr/>
        </p:nvCxnSpPr>
        <p:spPr>
          <a:xfrm>
            <a:off x="1625600" y="2552700"/>
            <a:ext cx="3187700" cy="0"/>
          </a:xfrm>
          <a:prstGeom prst="line">
            <a:avLst/>
          </a:prstGeom>
          <a:ln w="381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2472" name="TextBox 3">
            <a:extLst>
              <a:ext uri="{FF2B5EF4-FFF2-40B4-BE49-F238E27FC236}">
                <a16:creationId xmlns:a16="http://schemas.microsoft.com/office/drawing/2014/main" id="{8F34DDBD-A378-E56C-5A15-1B7DD46D26C7}"/>
              </a:ext>
            </a:extLst>
          </p:cNvPr>
          <p:cNvSpPr txBox="1">
            <a:spLocks noChangeArrowheads="1"/>
          </p:cNvSpPr>
          <p:nvPr/>
        </p:nvSpPr>
        <p:spPr bwMode="auto">
          <a:xfrm>
            <a:off x="1720850" y="1701800"/>
            <a:ext cx="873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t>W</a:t>
            </a:r>
            <a:r>
              <a:rPr lang="en-US" altLang="en-US" sz="3200" baseline="-25000"/>
              <a:t>fin</a:t>
            </a:r>
          </a:p>
        </p:txBody>
      </p:sp>
      <p:sp>
        <p:nvSpPr>
          <p:cNvPr id="62473" name="TextBox 11">
            <a:extLst>
              <a:ext uri="{FF2B5EF4-FFF2-40B4-BE49-F238E27FC236}">
                <a16:creationId xmlns:a16="http://schemas.microsoft.com/office/drawing/2014/main" id="{DF56371B-6D34-7A29-3ECA-7FCFAD242FE1}"/>
              </a:ext>
            </a:extLst>
          </p:cNvPr>
          <p:cNvSpPr txBox="1">
            <a:spLocks noChangeArrowheads="1"/>
          </p:cNvSpPr>
          <p:nvPr/>
        </p:nvSpPr>
        <p:spPr bwMode="auto">
          <a:xfrm>
            <a:off x="1733550" y="2736850"/>
            <a:ext cx="954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t>W</a:t>
            </a:r>
            <a:r>
              <a:rPr lang="en-US" altLang="en-US" sz="3200" baseline="-25000"/>
              <a:t>init</a:t>
            </a:r>
          </a:p>
        </p:txBody>
      </p:sp>
      <p:grpSp>
        <p:nvGrpSpPr>
          <p:cNvPr id="15" name="Group 14">
            <a:extLst>
              <a:ext uri="{FF2B5EF4-FFF2-40B4-BE49-F238E27FC236}">
                <a16:creationId xmlns:a16="http://schemas.microsoft.com/office/drawing/2014/main" id="{724AADFD-06CC-992B-FE78-489B85135919}"/>
              </a:ext>
            </a:extLst>
          </p:cNvPr>
          <p:cNvGrpSpPr>
            <a:grpSpLocks/>
          </p:cNvGrpSpPr>
          <p:nvPr/>
        </p:nvGrpSpPr>
        <p:grpSpPr bwMode="auto">
          <a:xfrm>
            <a:off x="768350" y="4330700"/>
            <a:ext cx="4997450" cy="523875"/>
            <a:chOff x="768350" y="4330700"/>
            <a:chExt cx="4997450" cy="523220"/>
          </a:xfrm>
        </p:grpSpPr>
        <p:sp>
          <p:nvSpPr>
            <p:cNvPr id="11" name="Freeform 10">
              <a:extLst>
                <a:ext uri="{FF2B5EF4-FFF2-40B4-BE49-F238E27FC236}">
                  <a16:creationId xmlns:a16="http://schemas.microsoft.com/office/drawing/2014/main" id="{E0435F3D-7733-8CB5-262F-A52D2F9890A6}"/>
                </a:ext>
              </a:extLst>
            </p:cNvPr>
            <p:cNvSpPr/>
            <p:nvPr/>
          </p:nvSpPr>
          <p:spPr>
            <a:xfrm flipV="1">
              <a:off x="933450" y="4337042"/>
              <a:ext cx="4832350" cy="469312"/>
            </a:xfrm>
            <a:custGeom>
              <a:avLst/>
              <a:gdLst>
                <a:gd name="connsiteX0" fmla="*/ 0 w 4483100"/>
                <a:gd name="connsiteY0" fmla="*/ 0 h 508000"/>
                <a:gd name="connsiteX1" fmla="*/ 4413250 w 4483100"/>
                <a:gd name="connsiteY1" fmla="*/ 44450 h 508000"/>
                <a:gd name="connsiteX2" fmla="*/ 4483100 w 4483100"/>
                <a:gd name="connsiteY2" fmla="*/ 508000 h 508000"/>
                <a:gd name="connsiteX3" fmla="*/ 69850 w 4483100"/>
                <a:gd name="connsiteY3" fmla="*/ 450850 h 508000"/>
                <a:gd name="connsiteX4" fmla="*/ 0 w 448310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100" h="508000">
                  <a:moveTo>
                    <a:pt x="0" y="0"/>
                  </a:moveTo>
                  <a:lnTo>
                    <a:pt x="4413250" y="44450"/>
                  </a:lnTo>
                  <a:lnTo>
                    <a:pt x="4483100" y="508000"/>
                  </a:lnTo>
                  <a:lnTo>
                    <a:pt x="69850" y="450850"/>
                  </a:lnTo>
                  <a:lnTo>
                    <a:pt x="0" y="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62485" name="TextBox 5">
              <a:extLst>
                <a:ext uri="{FF2B5EF4-FFF2-40B4-BE49-F238E27FC236}">
                  <a16:creationId xmlns:a16="http://schemas.microsoft.com/office/drawing/2014/main" id="{46C3DA9B-4DEB-BF5D-EAF0-07593F61584E}"/>
                </a:ext>
              </a:extLst>
            </p:cNvPr>
            <p:cNvSpPr txBox="1">
              <a:spLocks noChangeArrowheads="1"/>
            </p:cNvSpPr>
            <p:nvPr/>
          </p:nvSpPr>
          <p:spPr bwMode="auto">
            <a:xfrm>
              <a:off x="768350" y="4330700"/>
              <a:ext cx="20127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W</a:t>
              </a:r>
              <a:r>
                <a:rPr lang="en-US" altLang="en-US" sz="2800" baseline="-25000"/>
                <a:t>fin</a:t>
              </a:r>
              <a:r>
                <a:rPr lang="en-US" altLang="en-US" sz="2800"/>
                <a:t> &gt;&gt; W</a:t>
              </a:r>
              <a:r>
                <a:rPr lang="en-US" altLang="en-US" sz="2800" baseline="-25000"/>
                <a:t>init</a:t>
              </a:r>
            </a:p>
          </p:txBody>
        </p:sp>
        <p:sp>
          <p:nvSpPr>
            <p:cNvPr id="8" name="Right Arrow 7">
              <a:extLst>
                <a:ext uri="{FF2B5EF4-FFF2-40B4-BE49-F238E27FC236}">
                  <a16:creationId xmlns:a16="http://schemas.microsoft.com/office/drawing/2014/main" id="{0B3B9C2F-84F6-7D20-1CB1-1F711977ECD8}"/>
                </a:ext>
              </a:extLst>
            </p:cNvPr>
            <p:cNvSpPr/>
            <p:nvPr/>
          </p:nvSpPr>
          <p:spPr>
            <a:xfrm>
              <a:off x="3079750" y="4451199"/>
              <a:ext cx="539750" cy="393208"/>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2487" name="TextBox 8">
              <a:extLst>
                <a:ext uri="{FF2B5EF4-FFF2-40B4-BE49-F238E27FC236}">
                  <a16:creationId xmlns:a16="http://schemas.microsoft.com/office/drawing/2014/main" id="{89901EB0-2E43-EFD1-84B9-07B466AC0CBD}"/>
                </a:ext>
              </a:extLst>
            </p:cNvPr>
            <p:cNvSpPr txBox="1">
              <a:spLocks noChangeArrowheads="1"/>
            </p:cNvSpPr>
            <p:nvPr/>
          </p:nvSpPr>
          <p:spPr bwMode="auto">
            <a:xfrm>
              <a:off x="4038600" y="4330700"/>
              <a:ext cx="1606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ΔS &gt;&gt; 0</a:t>
              </a:r>
            </a:p>
          </p:txBody>
        </p:sp>
      </p:grpSp>
      <p:grpSp>
        <p:nvGrpSpPr>
          <p:cNvPr id="16" name="Group 15">
            <a:extLst>
              <a:ext uri="{FF2B5EF4-FFF2-40B4-BE49-F238E27FC236}">
                <a16:creationId xmlns:a16="http://schemas.microsoft.com/office/drawing/2014/main" id="{4009C510-8872-F70E-49B5-7A349C7BAF44}"/>
              </a:ext>
            </a:extLst>
          </p:cNvPr>
          <p:cNvGrpSpPr>
            <a:grpSpLocks/>
          </p:cNvGrpSpPr>
          <p:nvPr/>
        </p:nvGrpSpPr>
        <p:grpSpPr bwMode="auto">
          <a:xfrm>
            <a:off x="946150" y="5178425"/>
            <a:ext cx="4914900" cy="708025"/>
            <a:chOff x="946150" y="5178753"/>
            <a:chExt cx="4914900" cy="707697"/>
          </a:xfrm>
        </p:grpSpPr>
        <p:sp>
          <p:nvSpPr>
            <p:cNvPr id="24" name="Freeform 23">
              <a:extLst>
                <a:ext uri="{FF2B5EF4-FFF2-40B4-BE49-F238E27FC236}">
                  <a16:creationId xmlns:a16="http://schemas.microsoft.com/office/drawing/2014/main" id="{37302645-B72F-7A90-DB21-A2CC76910D04}"/>
                </a:ext>
              </a:extLst>
            </p:cNvPr>
            <p:cNvSpPr/>
            <p:nvPr/>
          </p:nvSpPr>
          <p:spPr>
            <a:xfrm>
              <a:off x="946150" y="5220009"/>
              <a:ext cx="4914900" cy="666441"/>
            </a:xfrm>
            <a:custGeom>
              <a:avLst/>
              <a:gdLst>
                <a:gd name="connsiteX0" fmla="*/ 0 w 4483100"/>
                <a:gd name="connsiteY0" fmla="*/ 0 h 508000"/>
                <a:gd name="connsiteX1" fmla="*/ 4413250 w 4483100"/>
                <a:gd name="connsiteY1" fmla="*/ 44450 h 508000"/>
                <a:gd name="connsiteX2" fmla="*/ 4483100 w 4483100"/>
                <a:gd name="connsiteY2" fmla="*/ 508000 h 508000"/>
                <a:gd name="connsiteX3" fmla="*/ 69850 w 4483100"/>
                <a:gd name="connsiteY3" fmla="*/ 450850 h 508000"/>
                <a:gd name="connsiteX4" fmla="*/ 0 w 448310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100" h="508000">
                  <a:moveTo>
                    <a:pt x="0" y="0"/>
                  </a:moveTo>
                  <a:lnTo>
                    <a:pt x="4413250" y="44450"/>
                  </a:lnTo>
                  <a:lnTo>
                    <a:pt x="4483100" y="508000"/>
                  </a:lnTo>
                  <a:lnTo>
                    <a:pt x="69850" y="450850"/>
                  </a:lnTo>
                  <a:lnTo>
                    <a:pt x="0" y="0"/>
                  </a:lnTo>
                  <a:close/>
                </a:path>
              </a:pathLst>
            </a:custGeom>
            <a:solidFill>
              <a:srgbClr val="C9FFC8"/>
            </a:solidFill>
            <a:ln>
              <a:no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US"/>
            </a:p>
          </p:txBody>
        </p:sp>
        <p:sp>
          <p:nvSpPr>
            <p:cNvPr id="62481" name="TextBox 18">
              <a:extLst>
                <a:ext uri="{FF2B5EF4-FFF2-40B4-BE49-F238E27FC236}">
                  <a16:creationId xmlns:a16="http://schemas.microsoft.com/office/drawing/2014/main" id="{E138D5A6-F11E-DE68-1E73-D5E220A16DA2}"/>
                </a:ext>
              </a:extLst>
            </p:cNvPr>
            <p:cNvSpPr txBox="1">
              <a:spLocks noChangeArrowheads="1"/>
            </p:cNvSpPr>
            <p:nvPr/>
          </p:nvSpPr>
          <p:spPr bwMode="auto">
            <a:xfrm>
              <a:off x="4038600" y="5229553"/>
              <a:ext cx="1813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W</a:t>
              </a:r>
              <a:r>
                <a:rPr lang="en-US" altLang="en-US" sz="2800" baseline="-25000"/>
                <a:t>fin</a:t>
              </a:r>
              <a:r>
                <a:rPr lang="en-US" altLang="en-US" sz="2800"/>
                <a:t> = W</a:t>
              </a:r>
              <a:r>
                <a:rPr lang="en-US" altLang="en-US" sz="2800" baseline="-25000"/>
                <a:t>init</a:t>
              </a:r>
            </a:p>
          </p:txBody>
        </p:sp>
        <p:sp>
          <p:nvSpPr>
            <p:cNvPr id="20" name="Right Arrow 19">
              <a:extLst>
                <a:ext uri="{FF2B5EF4-FFF2-40B4-BE49-F238E27FC236}">
                  <a16:creationId xmlns:a16="http://schemas.microsoft.com/office/drawing/2014/main" id="{867CCB5A-510A-0964-B989-FED6A611D03E}"/>
                </a:ext>
              </a:extLst>
            </p:cNvPr>
            <p:cNvSpPr/>
            <p:nvPr/>
          </p:nvSpPr>
          <p:spPr>
            <a:xfrm>
              <a:off x="3079750" y="5302521"/>
              <a:ext cx="539750" cy="393518"/>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2483" name="TextBox 20">
              <a:extLst>
                <a:ext uri="{FF2B5EF4-FFF2-40B4-BE49-F238E27FC236}">
                  <a16:creationId xmlns:a16="http://schemas.microsoft.com/office/drawing/2014/main" id="{7CCED0A5-D94A-271F-4EB7-E3B2C620D4EB}"/>
                </a:ext>
              </a:extLst>
            </p:cNvPr>
            <p:cNvSpPr txBox="1">
              <a:spLocks noChangeArrowheads="1"/>
            </p:cNvSpPr>
            <p:nvPr/>
          </p:nvSpPr>
          <p:spPr bwMode="auto">
            <a:xfrm>
              <a:off x="1320800" y="5178753"/>
              <a:ext cx="12052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ΔS = 0</a:t>
              </a:r>
            </a:p>
          </p:txBody>
        </p:sp>
      </p:grpSp>
      <p:grpSp>
        <p:nvGrpSpPr>
          <p:cNvPr id="13" name="Group 12">
            <a:extLst>
              <a:ext uri="{FF2B5EF4-FFF2-40B4-BE49-F238E27FC236}">
                <a16:creationId xmlns:a16="http://schemas.microsoft.com/office/drawing/2014/main" id="{F9B22953-2E9A-01AE-4425-B3BC02D7A483}"/>
              </a:ext>
            </a:extLst>
          </p:cNvPr>
          <p:cNvGrpSpPr>
            <a:grpSpLocks/>
          </p:cNvGrpSpPr>
          <p:nvPr/>
        </p:nvGrpSpPr>
        <p:grpSpPr bwMode="auto">
          <a:xfrm>
            <a:off x="317500" y="2082800"/>
            <a:ext cx="8655050" cy="769938"/>
            <a:chOff x="317500" y="2082800"/>
            <a:chExt cx="8655764" cy="769441"/>
          </a:xfrm>
        </p:grpSpPr>
        <p:sp>
          <p:nvSpPr>
            <p:cNvPr id="62477" name="TextBox 6">
              <a:extLst>
                <a:ext uri="{FF2B5EF4-FFF2-40B4-BE49-F238E27FC236}">
                  <a16:creationId xmlns:a16="http://schemas.microsoft.com/office/drawing/2014/main" id="{BE5C1946-06CF-B6BF-8A1E-AB69C5A8619A}"/>
                </a:ext>
              </a:extLst>
            </p:cNvPr>
            <p:cNvSpPr txBox="1">
              <a:spLocks noChangeArrowheads="1"/>
            </p:cNvSpPr>
            <p:nvPr/>
          </p:nvSpPr>
          <p:spPr bwMode="auto">
            <a:xfrm>
              <a:off x="317500" y="2171700"/>
              <a:ext cx="10168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t>k log</a:t>
              </a:r>
            </a:p>
          </p:txBody>
        </p:sp>
        <p:sp>
          <p:nvSpPr>
            <p:cNvPr id="62478" name="TextBox 7">
              <a:extLst>
                <a:ext uri="{FF2B5EF4-FFF2-40B4-BE49-F238E27FC236}">
                  <a16:creationId xmlns:a16="http://schemas.microsoft.com/office/drawing/2014/main" id="{3155D22B-9200-F094-A823-22756630A9C3}"/>
                </a:ext>
              </a:extLst>
            </p:cNvPr>
            <p:cNvSpPr txBox="1">
              <a:spLocks noChangeArrowheads="1"/>
            </p:cNvSpPr>
            <p:nvPr/>
          </p:nvSpPr>
          <p:spPr bwMode="auto">
            <a:xfrm>
              <a:off x="5372100" y="2082800"/>
              <a:ext cx="14378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4400"/>
                <a:t>=</a:t>
              </a:r>
              <a:r>
                <a:rPr lang="en-US" altLang="en-US" sz="3200"/>
                <a:t>    ΔS</a:t>
              </a:r>
            </a:p>
          </p:txBody>
        </p:sp>
        <p:sp>
          <p:nvSpPr>
            <p:cNvPr id="62479" name="TextBox 9">
              <a:extLst>
                <a:ext uri="{FF2B5EF4-FFF2-40B4-BE49-F238E27FC236}">
                  <a16:creationId xmlns:a16="http://schemas.microsoft.com/office/drawing/2014/main" id="{0E58836C-B8B3-22A4-B786-E85F93F8017B}"/>
                </a:ext>
              </a:extLst>
            </p:cNvPr>
            <p:cNvSpPr txBox="1">
              <a:spLocks noChangeArrowheads="1"/>
            </p:cNvSpPr>
            <p:nvPr/>
          </p:nvSpPr>
          <p:spPr bwMode="auto">
            <a:xfrm>
              <a:off x="7454900" y="2159000"/>
              <a:ext cx="15183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Boltzmann’s</a:t>
              </a:r>
            </a:p>
            <a:p>
              <a:pPr eaLnBrk="1" hangingPunct="1">
                <a:spcBef>
                  <a:spcPct val="0"/>
                </a:spcBef>
                <a:buFontTx/>
                <a:buNone/>
              </a:pPr>
              <a:r>
                <a:rPr lang="en-US" altLang="en-US"/>
                <a:t>“S = k log W”</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F4BDD4A6-9233-C06F-F72A-8C4CCE9675BC}"/>
              </a:ext>
            </a:extLst>
          </p:cNvPr>
          <p:cNvSpPr>
            <a:spLocks noGrp="1"/>
          </p:cNvSpPr>
          <p:nvPr>
            <p:ph type="title"/>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3490" name="Content Placeholder 2">
            <a:extLst>
              <a:ext uri="{FF2B5EF4-FFF2-40B4-BE49-F238E27FC236}">
                <a16:creationId xmlns:a16="http://schemas.microsoft.com/office/drawing/2014/main" id="{78684FA9-C0F8-1CDC-F1A7-6D050C40FE0F}"/>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3491" name="Slide Number Placeholder 3">
            <a:extLst>
              <a:ext uri="{FF2B5EF4-FFF2-40B4-BE49-F238E27FC236}">
                <a16:creationId xmlns:a16="http://schemas.microsoft.com/office/drawing/2014/main" id="{DCEC8093-775A-D61D-9974-42E3AD242A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A5FAA357-609C-6246-9242-B6FCCB5AB6C3}" type="slidenum">
              <a:rPr lang="en-US" altLang="en-US"/>
              <a:pPr>
                <a:spcBef>
                  <a:spcPct val="0"/>
                </a:spcBef>
                <a:buFontTx/>
                <a:buNone/>
              </a:pPr>
              <a:t>47</a:t>
            </a:fld>
            <a:endParaRPr lang="en-US" altLang="en-US"/>
          </a:p>
        </p:txBody>
      </p:sp>
      <p:pic>
        <p:nvPicPr>
          <p:cNvPr id="63492" name="Picture 4" descr="Fig 7.eps">
            <a:extLst>
              <a:ext uri="{FF2B5EF4-FFF2-40B4-BE49-F238E27FC236}">
                <a16:creationId xmlns:a16="http://schemas.microsoft.com/office/drawing/2014/main" id="{9B087961-460B-79C0-EEB0-4B099488AF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695450"/>
            <a:ext cx="7370763"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zilard p1.jpg">
            <a:extLst>
              <a:ext uri="{FF2B5EF4-FFF2-40B4-BE49-F238E27FC236}">
                <a16:creationId xmlns:a16="http://schemas.microsoft.com/office/drawing/2014/main" id="{79F3978E-E74E-8F26-78BD-84D67B9D022C}"/>
              </a:ext>
            </a:extLst>
          </p:cNvPr>
          <p:cNvPicPr>
            <a:picLocks noChangeAspect="1"/>
          </p:cNvPicPr>
          <p:nvPr/>
        </p:nvPicPr>
        <p:blipFill>
          <a:blip r:embed="rId3"/>
          <a:srcRect/>
          <a:stretch>
            <a:fillRect/>
          </a:stretch>
        </p:blipFill>
        <p:spPr bwMode="auto">
          <a:xfrm>
            <a:off x="990600" y="85725"/>
            <a:ext cx="6724650" cy="1471613"/>
          </a:xfrm>
          <a:prstGeom prst="rect">
            <a:avLst/>
          </a:prstGeom>
          <a:noFill/>
          <a:ln w="9525">
            <a:solidFill>
              <a:srgbClr val="7F7F7F"/>
            </a:solidFill>
            <a:miter lim="800000"/>
            <a:headEnd/>
            <a:tailEnd/>
          </a:ln>
          <a:effectLst>
            <a:outerShdw blurRad="50800" dist="38100" dir="2700000" algn="tl" rotWithShape="0">
              <a:srgbClr val="808080">
                <a:alpha val="42999"/>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9438A22-0E1E-3C3C-2669-CB0BC0466432}"/>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514" name="Title 1">
            <a:extLst>
              <a:ext uri="{FF2B5EF4-FFF2-40B4-BE49-F238E27FC236}">
                <a16:creationId xmlns:a16="http://schemas.microsoft.com/office/drawing/2014/main" id="{54271961-9026-D393-558D-0BADB32CE0BD}"/>
              </a:ext>
            </a:extLst>
          </p:cNvPr>
          <p:cNvSpPr>
            <a:spLocks noGrp="1"/>
          </p:cNvSpPr>
          <p:nvPr>
            <p:ph type="title"/>
          </p:nvPr>
        </p:nvSpPr>
        <p:spPr>
          <a:xfrm>
            <a:off x="849313" y="819150"/>
            <a:ext cx="5505450" cy="4484688"/>
          </a:xfrm>
        </p:spPr>
        <p:txBody>
          <a:bodyPr/>
          <a:lstStyle/>
          <a:p>
            <a:pPr algn="r" eaLnBrk="1" hangingPunct="1"/>
            <a:r>
              <a:rPr lang="en-US" altLang="en-US" sz="8000">
                <a:latin typeface="Times" pitchFamily="1" charset="0"/>
                <a:ea typeface="ＭＳ Ｐゴシック" panose="020B0600070205080204" pitchFamily="34" charset="-128"/>
                <a:cs typeface="Times" pitchFamily="1" charset="0"/>
              </a:rPr>
              <a:t>Conclusion</a:t>
            </a:r>
            <a:endParaRPr lang="en-US" altLang="en-US" sz="66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5A7FE16C-F37F-7A84-180D-3FF6C61A278B}"/>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64516" name="Slide Number Placeholder 5">
            <a:extLst>
              <a:ext uri="{FF2B5EF4-FFF2-40B4-BE49-F238E27FC236}">
                <a16:creationId xmlns:a16="http://schemas.microsoft.com/office/drawing/2014/main" id="{113D4039-5261-3E94-F9DB-668B30BF12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0EB0AA73-D8E4-464E-AC2A-03F8758ACDB1}" type="slidenum">
              <a:rPr lang="en-US" altLang="en-US"/>
              <a:pPr>
                <a:spcBef>
                  <a:spcPct val="0"/>
                </a:spcBef>
                <a:buFontTx/>
                <a:buNone/>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0BC495C-9EBD-EAE3-C364-B872CAE2B335}"/>
              </a:ext>
            </a:extLst>
          </p:cNvPr>
          <p:cNvGrpSpPr>
            <a:grpSpLocks/>
          </p:cNvGrpSpPr>
          <p:nvPr/>
        </p:nvGrpSpPr>
        <p:grpSpPr bwMode="auto">
          <a:xfrm>
            <a:off x="3787775" y="2736850"/>
            <a:ext cx="4308475" cy="1714500"/>
            <a:chOff x="3787548" y="2736851"/>
            <a:chExt cx="4308702" cy="1715211"/>
          </a:xfrm>
        </p:grpSpPr>
        <p:sp>
          <p:nvSpPr>
            <p:cNvPr id="27" name="Freeform 26">
              <a:extLst>
                <a:ext uri="{FF2B5EF4-FFF2-40B4-BE49-F238E27FC236}">
                  <a16:creationId xmlns:a16="http://schemas.microsoft.com/office/drawing/2014/main" id="{D5445605-2181-DD47-9506-A83431B070B5}"/>
                </a:ext>
              </a:extLst>
            </p:cNvPr>
            <p:cNvSpPr/>
            <p:nvPr/>
          </p:nvSpPr>
          <p:spPr bwMode="auto">
            <a:xfrm>
              <a:off x="3787548" y="3345116"/>
              <a:ext cx="1952728" cy="763904"/>
            </a:xfrm>
            <a:custGeom>
              <a:avLst/>
              <a:gdLst>
                <a:gd name="connsiteX0" fmla="*/ 88900 w 2152650"/>
                <a:gd name="connsiteY0" fmla="*/ 0 h 1136650"/>
                <a:gd name="connsiteX1" fmla="*/ 88900 w 2152650"/>
                <a:gd name="connsiteY1" fmla="*/ 0 h 1136650"/>
                <a:gd name="connsiteX2" fmla="*/ 2152650 w 2152650"/>
                <a:gd name="connsiteY2" fmla="*/ 152400 h 1136650"/>
                <a:gd name="connsiteX3" fmla="*/ 2057400 w 2152650"/>
                <a:gd name="connsiteY3" fmla="*/ 1136650 h 1136650"/>
                <a:gd name="connsiteX4" fmla="*/ 0 w 2152650"/>
                <a:gd name="connsiteY4" fmla="*/ 857250 h 1136650"/>
                <a:gd name="connsiteX5" fmla="*/ 88900 w 2152650"/>
                <a:gd name="connsiteY5" fmla="*/ 0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0" h="1136650">
                  <a:moveTo>
                    <a:pt x="88900" y="0"/>
                  </a:moveTo>
                  <a:lnTo>
                    <a:pt x="88900" y="0"/>
                  </a:lnTo>
                  <a:lnTo>
                    <a:pt x="2152650" y="152400"/>
                  </a:lnTo>
                  <a:lnTo>
                    <a:pt x="2057400" y="1136650"/>
                  </a:lnTo>
                  <a:lnTo>
                    <a:pt x="0" y="857250"/>
                  </a:lnTo>
                  <a:lnTo>
                    <a:pt x="889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65559" name="Group 31">
              <a:extLst>
                <a:ext uri="{FF2B5EF4-FFF2-40B4-BE49-F238E27FC236}">
                  <a16:creationId xmlns:a16="http://schemas.microsoft.com/office/drawing/2014/main" id="{8A931BD9-88EB-F950-11C7-1F876C1D8271}"/>
                </a:ext>
              </a:extLst>
            </p:cNvPr>
            <p:cNvGrpSpPr>
              <a:grpSpLocks/>
            </p:cNvGrpSpPr>
            <p:nvPr/>
          </p:nvGrpSpPr>
          <p:grpSpPr bwMode="auto">
            <a:xfrm>
              <a:off x="5434697" y="2736851"/>
              <a:ext cx="2004110" cy="1715211"/>
              <a:chOff x="3953247" y="3143250"/>
              <a:chExt cx="3533403" cy="2755978"/>
            </a:xfrm>
          </p:grpSpPr>
          <p:sp>
            <p:nvSpPr>
              <p:cNvPr id="28" name="Freeform 27">
                <a:extLst>
                  <a:ext uri="{FF2B5EF4-FFF2-40B4-BE49-F238E27FC236}">
                    <a16:creationId xmlns:a16="http://schemas.microsoft.com/office/drawing/2014/main" id="{FB735390-7945-DFE6-6846-9A2E9B2EE45C}"/>
                  </a:ext>
                </a:extLst>
              </p:cNvPr>
              <p:cNvSpPr/>
              <p:nvPr/>
            </p:nvSpPr>
            <p:spPr>
              <a:xfrm>
                <a:off x="6065065" y="3143250"/>
                <a:ext cx="1421910" cy="1092184"/>
              </a:xfrm>
              <a:custGeom>
                <a:avLst/>
                <a:gdLst>
                  <a:gd name="connsiteX0" fmla="*/ 76200 w 1422400"/>
                  <a:gd name="connsiteY0" fmla="*/ 0 h 1092200"/>
                  <a:gd name="connsiteX1" fmla="*/ 114300 w 1422400"/>
                  <a:gd name="connsiteY1" fmla="*/ 0 h 1092200"/>
                  <a:gd name="connsiteX2" fmla="*/ 1422400 w 1422400"/>
                  <a:gd name="connsiteY2" fmla="*/ 31750 h 1092200"/>
                  <a:gd name="connsiteX3" fmla="*/ 1390650 w 1422400"/>
                  <a:gd name="connsiteY3" fmla="*/ 1092200 h 1092200"/>
                  <a:gd name="connsiteX4" fmla="*/ 0 w 1422400"/>
                  <a:gd name="connsiteY4" fmla="*/ 1060450 h 1092200"/>
                  <a:gd name="connsiteX5" fmla="*/ 76200 w 1422400"/>
                  <a:gd name="connsiteY5"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400" h="1092200">
                    <a:moveTo>
                      <a:pt x="76200" y="0"/>
                    </a:moveTo>
                    <a:lnTo>
                      <a:pt x="114300" y="0"/>
                    </a:lnTo>
                    <a:lnTo>
                      <a:pt x="1422400" y="31750"/>
                    </a:lnTo>
                    <a:cubicBezTo>
                      <a:pt x="1411753" y="385231"/>
                      <a:pt x="1390650" y="738558"/>
                      <a:pt x="1390650" y="1092200"/>
                    </a:cubicBezTo>
                    <a:lnTo>
                      <a:pt x="0" y="1060450"/>
                    </a:lnTo>
                    <a:lnTo>
                      <a:pt x="762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9" name="Freeform 28">
                <a:extLst>
                  <a:ext uri="{FF2B5EF4-FFF2-40B4-BE49-F238E27FC236}">
                    <a16:creationId xmlns:a16="http://schemas.microsoft.com/office/drawing/2014/main" id="{45C5FA48-35DC-ACDC-FC81-5CC6C22EC8E5}"/>
                  </a:ext>
                </a:extLst>
              </p:cNvPr>
              <p:cNvSpPr/>
              <p:nvPr/>
            </p:nvSpPr>
            <p:spPr>
              <a:xfrm rot="10800000">
                <a:off x="6014682" y="4807044"/>
                <a:ext cx="1421910" cy="1092184"/>
              </a:xfrm>
              <a:custGeom>
                <a:avLst/>
                <a:gdLst>
                  <a:gd name="connsiteX0" fmla="*/ 76200 w 1422400"/>
                  <a:gd name="connsiteY0" fmla="*/ 0 h 1092200"/>
                  <a:gd name="connsiteX1" fmla="*/ 114300 w 1422400"/>
                  <a:gd name="connsiteY1" fmla="*/ 0 h 1092200"/>
                  <a:gd name="connsiteX2" fmla="*/ 1422400 w 1422400"/>
                  <a:gd name="connsiteY2" fmla="*/ 31750 h 1092200"/>
                  <a:gd name="connsiteX3" fmla="*/ 1390650 w 1422400"/>
                  <a:gd name="connsiteY3" fmla="*/ 1092200 h 1092200"/>
                  <a:gd name="connsiteX4" fmla="*/ 0 w 1422400"/>
                  <a:gd name="connsiteY4" fmla="*/ 1060450 h 1092200"/>
                  <a:gd name="connsiteX5" fmla="*/ 76200 w 1422400"/>
                  <a:gd name="connsiteY5"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400" h="1092200">
                    <a:moveTo>
                      <a:pt x="76200" y="0"/>
                    </a:moveTo>
                    <a:lnTo>
                      <a:pt x="114300" y="0"/>
                    </a:lnTo>
                    <a:lnTo>
                      <a:pt x="1422400" y="31750"/>
                    </a:lnTo>
                    <a:cubicBezTo>
                      <a:pt x="1411753" y="385231"/>
                      <a:pt x="1390650" y="738558"/>
                      <a:pt x="1390650" y="1092200"/>
                    </a:cubicBezTo>
                    <a:lnTo>
                      <a:pt x="0" y="1060450"/>
                    </a:lnTo>
                    <a:lnTo>
                      <a:pt x="762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7AE6AB19-550E-3F03-E800-61F3E3497B6F}"/>
                  </a:ext>
                </a:extLst>
              </p:cNvPr>
              <p:cNvSpPr/>
              <p:nvPr/>
            </p:nvSpPr>
            <p:spPr>
              <a:xfrm rot="20645048">
                <a:off x="4002177" y="4059358"/>
                <a:ext cx="2177649" cy="127592"/>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991C960B-B43B-667A-A738-830439F337B6}"/>
                  </a:ext>
                </a:extLst>
              </p:cNvPr>
              <p:cNvSpPr/>
              <p:nvPr/>
            </p:nvSpPr>
            <p:spPr>
              <a:xfrm rot="645643">
                <a:off x="3954592" y="5013743"/>
                <a:ext cx="2191645" cy="96970"/>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pic>
          <p:nvPicPr>
            <p:cNvPr id="65560" name="Picture 20" descr="Space Non-Equilibrium 1.png">
              <a:extLst>
                <a:ext uri="{FF2B5EF4-FFF2-40B4-BE49-F238E27FC236}">
                  <a16:creationId xmlns:a16="http://schemas.microsoft.com/office/drawing/2014/main" id="{AC479015-7E50-F2E2-4F29-DB018A6607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96" y="3473330"/>
              <a:ext cx="2076354" cy="2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1" descr="Space Non-Equilibrium 2.png">
              <a:extLst>
                <a:ext uri="{FF2B5EF4-FFF2-40B4-BE49-F238E27FC236}">
                  <a16:creationId xmlns:a16="http://schemas.microsoft.com/office/drawing/2014/main" id="{141F5216-26EC-EEA0-9EE7-5FB61669F0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995" y="2767900"/>
              <a:ext cx="761750" cy="6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2" descr="Space Non-Equilibrium 3.png">
              <a:extLst>
                <a:ext uri="{FF2B5EF4-FFF2-40B4-BE49-F238E27FC236}">
                  <a16:creationId xmlns:a16="http://schemas.microsoft.com/office/drawing/2014/main" id="{23C7CF54-8329-943B-36E2-E6218ED821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2410" y="3728233"/>
              <a:ext cx="761750" cy="6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A725301B-B5F6-FE39-2EDC-D3D66FF203D8}"/>
              </a:ext>
            </a:extLst>
          </p:cNvPr>
          <p:cNvGrpSpPr>
            <a:grpSpLocks/>
          </p:cNvGrpSpPr>
          <p:nvPr/>
        </p:nvGrpSpPr>
        <p:grpSpPr bwMode="auto">
          <a:xfrm>
            <a:off x="704850" y="3238500"/>
            <a:ext cx="5238750" cy="942975"/>
            <a:chOff x="704850" y="3238500"/>
            <a:chExt cx="5238750" cy="942380"/>
          </a:xfrm>
        </p:grpSpPr>
        <p:sp>
          <p:nvSpPr>
            <p:cNvPr id="65555" name="TextBox 14">
              <a:extLst>
                <a:ext uri="{FF2B5EF4-FFF2-40B4-BE49-F238E27FC236}">
                  <a16:creationId xmlns:a16="http://schemas.microsoft.com/office/drawing/2014/main" id="{2AD0EBEE-3440-82C0-06AA-B8D13236C58D}"/>
                </a:ext>
              </a:extLst>
            </p:cNvPr>
            <p:cNvSpPr txBox="1">
              <a:spLocks noChangeArrowheads="1"/>
            </p:cNvSpPr>
            <p:nvPr/>
          </p:nvSpPr>
          <p:spPr bwMode="auto">
            <a:xfrm>
              <a:off x="3536950" y="3257550"/>
              <a:ext cx="2406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The limit properties</a:t>
              </a:r>
            </a:p>
            <a:p>
              <a:pPr eaLnBrk="1" hangingPunct="1">
                <a:spcBef>
                  <a:spcPct val="0"/>
                </a:spcBef>
                <a:buFontTx/>
                <a:buNone/>
              </a:pPr>
              <a:r>
                <a:rPr lang="en-US" altLang="en-US"/>
                <a:t>of a set of</a:t>
              </a:r>
            </a:p>
            <a:p>
              <a:pPr eaLnBrk="1" hangingPunct="1">
                <a:spcBef>
                  <a:spcPct val="0"/>
                </a:spcBef>
                <a:buFontTx/>
                <a:buNone/>
              </a:pPr>
              <a:r>
                <a:rPr lang="en-US" altLang="en-US"/>
                <a:t>irreversible processes.</a:t>
              </a:r>
            </a:p>
          </p:txBody>
        </p:sp>
        <p:sp>
          <p:nvSpPr>
            <p:cNvPr id="65556" name="TextBox 11">
              <a:extLst>
                <a:ext uri="{FF2B5EF4-FFF2-40B4-BE49-F238E27FC236}">
                  <a16:creationId xmlns:a16="http://schemas.microsoft.com/office/drawing/2014/main" id="{8F4673B5-3D60-C44D-1453-D8948ADD86CC}"/>
                </a:ext>
              </a:extLst>
            </p:cNvPr>
            <p:cNvSpPr txBox="1">
              <a:spLocks noChangeArrowheads="1"/>
            </p:cNvSpPr>
            <p:nvPr/>
          </p:nvSpPr>
          <p:spPr bwMode="auto">
            <a:xfrm>
              <a:off x="704850" y="3238500"/>
              <a:ext cx="21399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Properties of thermodynamically reversible “process”</a:t>
              </a:r>
            </a:p>
          </p:txBody>
        </p:sp>
        <p:sp>
          <p:nvSpPr>
            <p:cNvPr id="65557" name="TextBox 12">
              <a:extLst>
                <a:ext uri="{FF2B5EF4-FFF2-40B4-BE49-F238E27FC236}">
                  <a16:creationId xmlns:a16="http://schemas.microsoft.com/office/drawing/2014/main" id="{8172A31C-6616-9A12-C699-22A9568E6256}"/>
                </a:ext>
              </a:extLst>
            </p:cNvPr>
            <p:cNvSpPr txBox="1">
              <a:spLocks noChangeArrowheads="1"/>
            </p:cNvSpPr>
            <p:nvPr/>
          </p:nvSpPr>
          <p:spPr bwMode="auto">
            <a:xfrm>
              <a:off x="2997200" y="3308350"/>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grpSp>
      <p:sp>
        <p:nvSpPr>
          <p:cNvPr id="16" name="Freeform 15">
            <a:extLst>
              <a:ext uri="{FF2B5EF4-FFF2-40B4-BE49-F238E27FC236}">
                <a16:creationId xmlns:a16="http://schemas.microsoft.com/office/drawing/2014/main" id="{DFCE665F-4274-9117-029B-F0FCA237B99F}"/>
              </a:ext>
            </a:extLst>
          </p:cNvPr>
          <p:cNvSpPr/>
          <p:nvPr/>
        </p:nvSpPr>
        <p:spPr>
          <a:xfrm>
            <a:off x="546100" y="2038350"/>
            <a:ext cx="5175250" cy="514350"/>
          </a:xfrm>
          <a:custGeom>
            <a:avLst/>
            <a:gdLst>
              <a:gd name="connsiteX0" fmla="*/ 177800 w 5175250"/>
              <a:gd name="connsiteY0" fmla="*/ 0 h 514350"/>
              <a:gd name="connsiteX1" fmla="*/ 5175250 w 5175250"/>
              <a:gd name="connsiteY1" fmla="*/ 273050 h 514350"/>
              <a:gd name="connsiteX2" fmla="*/ 0 w 5175250"/>
              <a:gd name="connsiteY2" fmla="*/ 514350 h 514350"/>
              <a:gd name="connsiteX3" fmla="*/ 177800 w 5175250"/>
              <a:gd name="connsiteY3" fmla="*/ 0 h 514350"/>
            </a:gdLst>
            <a:ahLst/>
            <a:cxnLst>
              <a:cxn ang="0">
                <a:pos x="connsiteX0" y="connsiteY0"/>
              </a:cxn>
              <a:cxn ang="0">
                <a:pos x="connsiteX1" y="connsiteY1"/>
              </a:cxn>
              <a:cxn ang="0">
                <a:pos x="connsiteX2" y="connsiteY2"/>
              </a:cxn>
              <a:cxn ang="0">
                <a:pos x="connsiteX3" y="connsiteY3"/>
              </a:cxn>
            </a:cxnLst>
            <a:rect l="l" t="t" r="r" b="b"/>
            <a:pathLst>
              <a:path w="5175250" h="514350">
                <a:moveTo>
                  <a:pt x="177800" y="0"/>
                </a:moveTo>
                <a:lnTo>
                  <a:pt x="5175250" y="273050"/>
                </a:lnTo>
                <a:lnTo>
                  <a:pt x="0" y="514350"/>
                </a:lnTo>
                <a:lnTo>
                  <a:pt x="1778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24D628FA-D908-489A-9C09-E032DFAB2C51}"/>
              </a:ext>
            </a:extLst>
          </p:cNvPr>
          <p:cNvSpPr/>
          <p:nvPr/>
        </p:nvSpPr>
        <p:spPr>
          <a:xfrm rot="10800000">
            <a:off x="628650" y="280988"/>
            <a:ext cx="5764213" cy="1023937"/>
          </a:xfrm>
          <a:custGeom>
            <a:avLst/>
            <a:gdLst>
              <a:gd name="connsiteX0" fmla="*/ 209605 w 5764126"/>
              <a:gd name="connsiteY0" fmla="*/ 36991 h 912448"/>
              <a:gd name="connsiteX1" fmla="*/ 5764126 w 5764126"/>
              <a:gd name="connsiteY1" fmla="*/ 0 h 912448"/>
              <a:gd name="connsiteX2" fmla="*/ 5486709 w 5764126"/>
              <a:gd name="connsiteY2" fmla="*/ 912448 h 912448"/>
              <a:gd name="connsiteX3" fmla="*/ 0 w 5764126"/>
              <a:gd name="connsiteY3" fmla="*/ 641179 h 912448"/>
              <a:gd name="connsiteX4" fmla="*/ 209605 w 5764126"/>
              <a:gd name="connsiteY4" fmla="*/ 36991 h 91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126" h="912448">
                <a:moveTo>
                  <a:pt x="209605" y="36991"/>
                </a:moveTo>
                <a:lnTo>
                  <a:pt x="5764126" y="0"/>
                </a:lnTo>
                <a:lnTo>
                  <a:pt x="5486709" y="912448"/>
                </a:lnTo>
                <a:lnTo>
                  <a:pt x="0" y="641179"/>
                </a:lnTo>
                <a:lnTo>
                  <a:pt x="209605" y="36991"/>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5541" name="Title 1">
            <a:extLst>
              <a:ext uri="{FF2B5EF4-FFF2-40B4-BE49-F238E27FC236}">
                <a16:creationId xmlns:a16="http://schemas.microsoft.com/office/drawing/2014/main" id="{42605578-A4EC-40BF-B58E-2893819C694F}"/>
              </a:ext>
            </a:extLst>
          </p:cNvPr>
          <p:cNvSpPr>
            <a:spLocks noGrp="1"/>
          </p:cNvSpPr>
          <p:nvPr>
            <p:ph type="title"/>
          </p:nvPr>
        </p:nvSpPr>
        <p:spPr/>
        <p:txBody>
          <a:bodyPr/>
          <a:lstStyle/>
          <a:p>
            <a:pPr eaLnBrk="1" hangingPunct="1"/>
            <a:r>
              <a:rPr lang="en-US" altLang="en-US" sz="6000">
                <a:latin typeface="Times" pitchFamily="1" charset="0"/>
                <a:ea typeface="ＭＳ Ｐゴシック" panose="020B0600070205080204" pitchFamily="34" charset="-128"/>
                <a:cs typeface="Times" pitchFamily="1" charset="0"/>
              </a:rPr>
              <a:t>This Lecture</a:t>
            </a:r>
          </a:p>
        </p:txBody>
      </p:sp>
      <p:sp>
        <p:nvSpPr>
          <p:cNvPr id="3" name="Content Placeholder 2">
            <a:extLst>
              <a:ext uri="{FF2B5EF4-FFF2-40B4-BE49-F238E27FC236}">
                <a16:creationId xmlns:a16="http://schemas.microsoft.com/office/drawing/2014/main" id="{C4DCC0ED-C1A7-4144-13BC-4FE499AE052E}"/>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65543" name="Slide Number Placeholder 8">
            <a:extLst>
              <a:ext uri="{FF2B5EF4-FFF2-40B4-BE49-F238E27FC236}">
                <a16:creationId xmlns:a16="http://schemas.microsoft.com/office/drawing/2014/main" id="{B3D0167C-674C-6074-E776-DC84E9CC1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261ED5B6-6FE6-1A49-8D39-5EDCFC1FCAAD}" type="slidenum">
              <a:rPr lang="en-US" altLang="en-US"/>
              <a:pPr>
                <a:spcBef>
                  <a:spcPct val="0"/>
                </a:spcBef>
                <a:buFontTx/>
                <a:buNone/>
              </a:pPr>
              <a:t>49</a:t>
            </a:fld>
            <a:endParaRPr lang="en-US" altLang="en-US"/>
          </a:p>
        </p:txBody>
      </p:sp>
      <p:pic>
        <p:nvPicPr>
          <p:cNvPr id="65544" name="Picture 10" descr="Norton_speaking_small.jpg">
            <a:extLst>
              <a:ext uri="{FF2B5EF4-FFF2-40B4-BE49-F238E27FC236}">
                <a16:creationId xmlns:a16="http://schemas.microsoft.com/office/drawing/2014/main" id="{27789388-9CF0-B98A-38D4-34D4015B7C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87325"/>
            <a:ext cx="2540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TextBox 6">
            <a:extLst>
              <a:ext uri="{FF2B5EF4-FFF2-40B4-BE49-F238E27FC236}">
                <a16:creationId xmlns:a16="http://schemas.microsoft.com/office/drawing/2014/main" id="{C77AC578-2138-ADD3-7087-08706DEC7E8A}"/>
              </a:ext>
            </a:extLst>
          </p:cNvPr>
          <p:cNvSpPr txBox="1">
            <a:spLocks noChangeArrowheads="1"/>
          </p:cNvSpPr>
          <p:nvPr/>
        </p:nvSpPr>
        <p:spPr bwMode="auto">
          <a:xfrm>
            <a:off x="107950" y="20066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1400"/>
              <a:t>As much confusion over</a:t>
            </a:r>
          </a:p>
        </p:txBody>
      </p:sp>
      <p:sp>
        <p:nvSpPr>
          <p:cNvPr id="65546" name="TextBox 8">
            <a:extLst>
              <a:ext uri="{FF2B5EF4-FFF2-40B4-BE49-F238E27FC236}">
                <a16:creationId xmlns:a16="http://schemas.microsoft.com/office/drawing/2014/main" id="{05991313-DBB4-61F5-16C2-1334994B93E8}"/>
              </a:ext>
            </a:extLst>
          </p:cNvPr>
          <p:cNvSpPr txBox="1">
            <a:spLocks noChangeArrowheads="1"/>
          </p:cNvSpPr>
          <p:nvPr/>
        </p:nvSpPr>
        <p:spPr bwMode="auto">
          <a:xfrm>
            <a:off x="1479550" y="1968500"/>
            <a:ext cx="2222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thermodynamically reversible processes</a:t>
            </a:r>
          </a:p>
        </p:txBody>
      </p:sp>
      <p:sp>
        <p:nvSpPr>
          <p:cNvPr id="65547" name="TextBox 9">
            <a:extLst>
              <a:ext uri="{FF2B5EF4-FFF2-40B4-BE49-F238E27FC236}">
                <a16:creationId xmlns:a16="http://schemas.microsoft.com/office/drawing/2014/main" id="{9B8AC260-FA30-9328-9FBA-DDB107B006D1}"/>
              </a:ext>
            </a:extLst>
          </p:cNvPr>
          <p:cNvSpPr txBox="1">
            <a:spLocks noChangeArrowheads="1"/>
          </p:cNvSpPr>
          <p:nvPr/>
        </p:nvSpPr>
        <p:spPr bwMode="auto">
          <a:xfrm>
            <a:off x="3905250" y="2114550"/>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as over</a:t>
            </a:r>
          </a:p>
        </p:txBody>
      </p:sp>
      <p:sp>
        <p:nvSpPr>
          <p:cNvPr id="65548" name="TextBox 10">
            <a:extLst>
              <a:ext uri="{FF2B5EF4-FFF2-40B4-BE49-F238E27FC236}">
                <a16:creationId xmlns:a16="http://schemas.microsoft.com/office/drawing/2014/main" id="{993C6D46-757D-720D-2A6C-D4B9A6FBCED0}"/>
              </a:ext>
            </a:extLst>
          </p:cNvPr>
          <p:cNvSpPr txBox="1">
            <a:spLocks noChangeArrowheads="1"/>
          </p:cNvSpPr>
          <p:nvPr/>
        </p:nvSpPr>
        <p:spPr bwMode="auto">
          <a:xfrm>
            <a:off x="4500563" y="2012950"/>
            <a:ext cx="237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thermodynamic entropy.</a:t>
            </a:r>
          </a:p>
        </p:txBody>
      </p:sp>
      <p:grpSp>
        <p:nvGrpSpPr>
          <p:cNvPr id="26" name="Group 25">
            <a:extLst>
              <a:ext uri="{FF2B5EF4-FFF2-40B4-BE49-F238E27FC236}">
                <a16:creationId xmlns:a16="http://schemas.microsoft.com/office/drawing/2014/main" id="{A25341AB-2ADC-3B55-485C-6B62AA2F3602}"/>
              </a:ext>
            </a:extLst>
          </p:cNvPr>
          <p:cNvGrpSpPr>
            <a:grpSpLocks/>
          </p:cNvGrpSpPr>
          <p:nvPr/>
        </p:nvGrpSpPr>
        <p:grpSpPr bwMode="auto">
          <a:xfrm>
            <a:off x="425450" y="4972050"/>
            <a:ext cx="5378450" cy="692150"/>
            <a:chOff x="425450" y="4972050"/>
            <a:chExt cx="5378450" cy="692150"/>
          </a:xfrm>
        </p:grpSpPr>
        <p:sp>
          <p:nvSpPr>
            <p:cNvPr id="44" name="Freeform 43">
              <a:extLst>
                <a:ext uri="{FF2B5EF4-FFF2-40B4-BE49-F238E27FC236}">
                  <a16:creationId xmlns:a16="http://schemas.microsoft.com/office/drawing/2014/main" id="{C3566B8A-AE35-895B-0EE5-51682D01E337}"/>
                </a:ext>
              </a:extLst>
            </p:cNvPr>
            <p:cNvSpPr/>
            <p:nvPr/>
          </p:nvSpPr>
          <p:spPr>
            <a:xfrm flipV="1">
              <a:off x="628650" y="5080000"/>
              <a:ext cx="5175250" cy="584200"/>
            </a:xfrm>
            <a:custGeom>
              <a:avLst/>
              <a:gdLst>
                <a:gd name="connsiteX0" fmla="*/ 177800 w 5175250"/>
                <a:gd name="connsiteY0" fmla="*/ 0 h 514350"/>
                <a:gd name="connsiteX1" fmla="*/ 5175250 w 5175250"/>
                <a:gd name="connsiteY1" fmla="*/ 273050 h 514350"/>
                <a:gd name="connsiteX2" fmla="*/ 0 w 5175250"/>
                <a:gd name="connsiteY2" fmla="*/ 514350 h 514350"/>
                <a:gd name="connsiteX3" fmla="*/ 177800 w 5175250"/>
                <a:gd name="connsiteY3" fmla="*/ 0 h 514350"/>
              </a:gdLst>
              <a:ahLst/>
              <a:cxnLst>
                <a:cxn ang="0">
                  <a:pos x="connsiteX0" y="connsiteY0"/>
                </a:cxn>
                <a:cxn ang="0">
                  <a:pos x="connsiteX1" y="connsiteY1"/>
                </a:cxn>
                <a:cxn ang="0">
                  <a:pos x="connsiteX2" y="connsiteY2"/>
                </a:cxn>
                <a:cxn ang="0">
                  <a:pos x="connsiteX3" y="connsiteY3"/>
                </a:cxn>
              </a:cxnLst>
              <a:rect l="l" t="t" r="r" b="b"/>
              <a:pathLst>
                <a:path w="5175250" h="514350">
                  <a:moveTo>
                    <a:pt x="177800" y="0"/>
                  </a:moveTo>
                  <a:lnTo>
                    <a:pt x="5175250" y="273050"/>
                  </a:lnTo>
                  <a:lnTo>
                    <a:pt x="0" y="514350"/>
                  </a:lnTo>
                  <a:lnTo>
                    <a:pt x="1778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65552" name="TextBox 17">
              <a:extLst>
                <a:ext uri="{FF2B5EF4-FFF2-40B4-BE49-F238E27FC236}">
                  <a16:creationId xmlns:a16="http://schemas.microsoft.com/office/drawing/2014/main" id="{232B057A-CB1C-22D0-45FE-A9A760D8324E}"/>
                </a:ext>
              </a:extLst>
            </p:cNvPr>
            <p:cNvSpPr txBox="1">
              <a:spLocks noChangeArrowheads="1"/>
            </p:cNvSpPr>
            <p:nvPr/>
          </p:nvSpPr>
          <p:spPr bwMode="auto">
            <a:xfrm>
              <a:off x="425450" y="4972050"/>
              <a:ext cx="206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Thermodynamically reversible processes</a:t>
              </a:r>
            </a:p>
          </p:txBody>
        </p:sp>
        <p:sp>
          <p:nvSpPr>
            <p:cNvPr id="65553" name="TextBox 19">
              <a:extLst>
                <a:ext uri="{FF2B5EF4-FFF2-40B4-BE49-F238E27FC236}">
                  <a16:creationId xmlns:a16="http://schemas.microsoft.com/office/drawing/2014/main" id="{076A175E-AD66-8ECA-4D32-4113C78BD00E}"/>
                </a:ext>
              </a:extLst>
            </p:cNvPr>
            <p:cNvSpPr txBox="1">
              <a:spLocks noChangeArrowheads="1"/>
            </p:cNvSpPr>
            <p:nvPr/>
          </p:nvSpPr>
          <p:spPr bwMode="auto">
            <a:xfrm>
              <a:off x="2552700" y="5143500"/>
              <a:ext cx="466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are</a:t>
              </a:r>
            </a:p>
          </p:txBody>
        </p:sp>
        <p:sp>
          <p:nvSpPr>
            <p:cNvPr id="65554" name="TextBox 20">
              <a:extLst>
                <a:ext uri="{FF2B5EF4-FFF2-40B4-BE49-F238E27FC236}">
                  <a16:creationId xmlns:a16="http://schemas.microsoft.com/office/drawing/2014/main" id="{018D852E-8E83-63C7-4A71-04732426EB6A}"/>
                </a:ext>
              </a:extLst>
            </p:cNvPr>
            <p:cNvSpPr txBox="1">
              <a:spLocks noChangeArrowheads="1"/>
            </p:cNvSpPr>
            <p:nvPr/>
          </p:nvSpPr>
          <p:spPr bwMode="auto">
            <a:xfrm>
              <a:off x="3181351" y="5003800"/>
              <a:ext cx="181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impossible on molecular scales.</a:t>
              </a:r>
            </a:p>
          </p:txBody>
        </p:sp>
      </p:grpSp>
      <p:pic>
        <p:nvPicPr>
          <p:cNvPr id="22" name="Picture 21" descr="Szilard engine.png">
            <a:extLst>
              <a:ext uri="{FF2B5EF4-FFF2-40B4-BE49-F238E27FC236}">
                <a16:creationId xmlns:a16="http://schemas.microsoft.com/office/drawing/2014/main" id="{642D00CC-D5B6-B165-F4CD-8628C55AE0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4892675"/>
            <a:ext cx="2209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FBB53AE-D4F3-24EA-0220-C76D549B55B1}"/>
              </a:ext>
            </a:extLst>
          </p:cNvPr>
          <p:cNvSpPr>
            <a:spLocks noGrp="1"/>
          </p:cNvSpPr>
          <p:nvPr>
            <p:ph type="title"/>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9458" name="Content Placeholder 2">
            <a:extLst>
              <a:ext uri="{FF2B5EF4-FFF2-40B4-BE49-F238E27FC236}">
                <a16:creationId xmlns:a16="http://schemas.microsoft.com/office/drawing/2014/main" id="{131730B3-B153-78BA-E5A0-53A46E3A5751}"/>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19459" name="Slide Number Placeholder 3">
            <a:extLst>
              <a:ext uri="{FF2B5EF4-FFF2-40B4-BE49-F238E27FC236}">
                <a16:creationId xmlns:a16="http://schemas.microsoft.com/office/drawing/2014/main" id="{19C5D003-33BD-497D-BE03-AAE57E539B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E06AD11D-CFA1-A243-B682-2DB374C401B7}" type="slidenum">
              <a:rPr lang="en-US" altLang="en-US"/>
              <a:pPr>
                <a:spcBef>
                  <a:spcPct val="0"/>
                </a:spcBef>
                <a:buFontTx/>
                <a:buNone/>
              </a:pPr>
              <a:t>5</a:t>
            </a:fld>
            <a:endParaRPr lang="en-US" altLang="en-US"/>
          </a:p>
        </p:txBody>
      </p:sp>
      <p:pic>
        <p:nvPicPr>
          <p:cNvPr id="6" name="Picture 5" descr="clausius 1865 p.390 1000px.jpg">
            <a:extLst>
              <a:ext uri="{FF2B5EF4-FFF2-40B4-BE49-F238E27FC236}">
                <a16:creationId xmlns:a16="http://schemas.microsoft.com/office/drawing/2014/main" id="{24BC84FE-6DED-8B7F-DACC-DF3495233815}"/>
              </a:ext>
            </a:extLst>
          </p:cNvPr>
          <p:cNvPicPr>
            <a:picLocks noChangeAspect="1"/>
          </p:cNvPicPr>
          <p:nvPr/>
        </p:nvPicPr>
        <p:blipFill>
          <a:blip r:embed="rId2"/>
          <a:srcRect/>
          <a:stretch>
            <a:fillRect/>
          </a:stretch>
        </p:blipFill>
        <p:spPr bwMode="auto">
          <a:xfrm>
            <a:off x="273050" y="161925"/>
            <a:ext cx="3911600" cy="6372225"/>
          </a:xfrm>
          <a:prstGeom prst="rect">
            <a:avLst/>
          </a:prstGeom>
          <a:noFill/>
          <a:ln w="9525">
            <a:solidFill>
              <a:srgbClr val="7F7F7F"/>
            </a:solidFill>
            <a:miter lim="800000"/>
            <a:headEnd/>
            <a:tailEnd/>
          </a:ln>
          <a:effectLst>
            <a:outerShdw blurRad="50800" dist="38100" dir="8100000" algn="tr" rotWithShape="0">
              <a:srgbClr val="808080">
                <a:alpha val="39999"/>
              </a:srgbClr>
            </a:outerShdw>
          </a:effectLst>
        </p:spPr>
      </p:pic>
      <p:sp>
        <p:nvSpPr>
          <p:cNvPr id="9" name="Freeform 8">
            <a:extLst>
              <a:ext uri="{FF2B5EF4-FFF2-40B4-BE49-F238E27FC236}">
                <a16:creationId xmlns:a16="http://schemas.microsoft.com/office/drawing/2014/main" id="{7070440F-5647-36A7-2B80-B1CDC8869D2F}"/>
              </a:ext>
            </a:extLst>
          </p:cNvPr>
          <p:cNvSpPr>
            <a:spLocks/>
          </p:cNvSpPr>
          <p:nvPr/>
        </p:nvSpPr>
        <p:spPr bwMode="auto">
          <a:xfrm>
            <a:off x="438150" y="2667000"/>
            <a:ext cx="3581400" cy="800100"/>
          </a:xfrm>
          <a:custGeom>
            <a:avLst/>
            <a:gdLst>
              <a:gd name="T0" fmla="*/ 31750 w 3581400"/>
              <a:gd name="T1" fmla="*/ 57150 h 800100"/>
              <a:gd name="T2" fmla="*/ 3581400 w 3581400"/>
              <a:gd name="T3" fmla="*/ 0 h 800100"/>
              <a:gd name="T4" fmla="*/ 3562350 w 3581400"/>
              <a:gd name="T5" fmla="*/ 673100 h 800100"/>
              <a:gd name="T6" fmla="*/ 0 w 3581400"/>
              <a:gd name="T7" fmla="*/ 800100 h 800100"/>
              <a:gd name="T8" fmla="*/ 31750 w 3581400"/>
              <a:gd name="T9" fmla="*/ 57150 h 800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81400" h="800100">
                <a:moveTo>
                  <a:pt x="31750" y="57150"/>
                </a:moveTo>
                <a:lnTo>
                  <a:pt x="3581400" y="0"/>
                </a:lnTo>
                <a:lnTo>
                  <a:pt x="3562350" y="673100"/>
                </a:lnTo>
                <a:lnTo>
                  <a:pt x="0" y="800100"/>
                </a:lnTo>
                <a:lnTo>
                  <a:pt x="31750" y="57150"/>
                </a:lnTo>
                <a:close/>
              </a:path>
            </a:pathLst>
          </a:custGeom>
          <a:solidFill>
            <a:srgbClr val="00FF00">
              <a:alpha val="20000"/>
            </a:srgbClr>
          </a:solidFill>
          <a:ln>
            <a:noFill/>
          </a:ln>
          <a:effectLst>
            <a:outerShdw blurRad="40000" dist="23000" dir="5400000" rotWithShape="0">
              <a:srgbClr val="000000">
                <a:alpha val="34999"/>
              </a:srgbClr>
            </a:outerShdw>
          </a:effectLst>
        </p:spPr>
        <p:txBody>
          <a:bodyPr anchor="ctr"/>
          <a:lstStyle/>
          <a:p>
            <a:pPr eaLnBrk="1" hangingPunct="1">
              <a:defRPr/>
            </a:pPr>
            <a:endParaRPr lang="en-US"/>
          </a:p>
        </p:txBody>
      </p:sp>
      <p:grpSp>
        <p:nvGrpSpPr>
          <p:cNvPr id="11" name="Group 10">
            <a:extLst>
              <a:ext uri="{FF2B5EF4-FFF2-40B4-BE49-F238E27FC236}">
                <a16:creationId xmlns:a16="http://schemas.microsoft.com/office/drawing/2014/main" id="{3A483956-5E2B-8EE3-7954-27EFE65F2615}"/>
              </a:ext>
            </a:extLst>
          </p:cNvPr>
          <p:cNvGrpSpPr>
            <a:grpSpLocks/>
          </p:cNvGrpSpPr>
          <p:nvPr/>
        </p:nvGrpSpPr>
        <p:grpSpPr bwMode="auto">
          <a:xfrm>
            <a:off x="4845050" y="438150"/>
            <a:ext cx="3625850" cy="4565650"/>
            <a:chOff x="4845050" y="438150"/>
            <a:chExt cx="3625850" cy="4565650"/>
          </a:xfrm>
        </p:grpSpPr>
        <p:sp>
          <p:nvSpPr>
            <p:cNvPr id="19463" name="TextBox 6">
              <a:extLst>
                <a:ext uri="{FF2B5EF4-FFF2-40B4-BE49-F238E27FC236}">
                  <a16:creationId xmlns:a16="http://schemas.microsoft.com/office/drawing/2014/main" id="{0B718737-5492-CC2F-6BDA-9F3A6AA03040}"/>
                </a:ext>
              </a:extLst>
            </p:cNvPr>
            <p:cNvSpPr txBox="1">
              <a:spLocks noChangeArrowheads="1"/>
            </p:cNvSpPr>
            <p:nvPr/>
          </p:nvSpPr>
          <p:spPr bwMode="auto">
            <a:xfrm>
              <a:off x="5099050" y="438150"/>
              <a:ext cx="3295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I propose to call the magnitude </a:t>
              </a:r>
              <a:r>
                <a:rPr lang="en-US" altLang="en-US" sz="2400" i="1"/>
                <a:t>S </a:t>
              </a:r>
              <a:r>
                <a:rPr lang="en-US" altLang="en-US" sz="2400"/>
                <a:t>the</a:t>
              </a:r>
              <a:r>
                <a:rPr lang="en-US" altLang="en-US" sz="2400" i="1"/>
                <a:t> entropy</a:t>
              </a:r>
              <a:r>
                <a:rPr lang="en-US" altLang="en-US" sz="2400"/>
                <a:t> of the body, from the Greek word</a:t>
              </a:r>
            </a:p>
            <a:p>
              <a:pPr eaLnBrk="1" hangingPunct="1">
                <a:spcBef>
                  <a:spcPct val="0"/>
                </a:spcBef>
                <a:buFontTx/>
                <a:buNone/>
              </a:pPr>
              <a:endParaRPr lang="en-US" altLang="en-US" sz="2400"/>
            </a:p>
            <a:p>
              <a:pPr eaLnBrk="1" hangingPunct="1">
                <a:spcBef>
                  <a:spcPct val="0"/>
                </a:spcBef>
                <a:buFontTx/>
                <a:buNone/>
              </a:pPr>
              <a:r>
                <a:rPr lang="en-US" altLang="en-US" sz="2400"/>
                <a:t>transformation.</a:t>
              </a:r>
            </a:p>
            <a:p>
              <a:pPr eaLnBrk="1" hangingPunct="1">
                <a:spcBef>
                  <a:spcPct val="0"/>
                </a:spcBef>
                <a:buFontTx/>
                <a:buNone/>
              </a:pPr>
              <a:endParaRPr lang="en-US" altLang="en-US" sz="2400"/>
            </a:p>
            <a:p>
              <a:pPr eaLnBrk="1" hangingPunct="1">
                <a:spcBef>
                  <a:spcPct val="0"/>
                </a:spcBef>
                <a:buFontTx/>
                <a:buNone/>
              </a:pPr>
              <a:r>
                <a:rPr lang="en-US" altLang="en-US" sz="2400"/>
                <a:t>I have intentionally formed the word </a:t>
              </a:r>
              <a:r>
                <a:rPr lang="en-US" altLang="en-US" sz="2400" i="1"/>
                <a:t>entropy</a:t>
              </a:r>
              <a:r>
                <a:rPr lang="en-US" altLang="en-US" sz="2400"/>
                <a:t> so as to be as similar as possible to the word </a:t>
              </a:r>
              <a:r>
                <a:rPr lang="en-US" altLang="en-US" sz="2400" i="1"/>
                <a:t>energy.</a:t>
              </a:r>
              <a:r>
                <a:rPr lang="en-US" altLang="en-US" sz="2400"/>
                <a:t> </a:t>
              </a:r>
            </a:p>
          </p:txBody>
        </p:sp>
        <p:pic>
          <p:nvPicPr>
            <p:cNvPr id="19464" name="Picture 7" descr="clausius 1865 p.390 fragment.png">
              <a:extLst>
                <a:ext uri="{FF2B5EF4-FFF2-40B4-BE49-F238E27FC236}">
                  <a16:creationId xmlns:a16="http://schemas.microsoft.com/office/drawing/2014/main" id="{B872FBFF-5055-DCC3-FB9C-B7287BC1C3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3551" y="1897782"/>
              <a:ext cx="1605399" cy="51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a:extLst>
                <a:ext uri="{FF2B5EF4-FFF2-40B4-BE49-F238E27FC236}">
                  <a16:creationId xmlns:a16="http://schemas.microsoft.com/office/drawing/2014/main" id="{DAC0079C-3281-119E-1A3C-FCB5D0F75706}"/>
                </a:ext>
              </a:extLst>
            </p:cNvPr>
            <p:cNvSpPr>
              <a:spLocks/>
            </p:cNvSpPr>
            <p:nvPr/>
          </p:nvSpPr>
          <p:spPr bwMode="auto">
            <a:xfrm>
              <a:off x="4845050" y="450850"/>
              <a:ext cx="3625850" cy="4552950"/>
            </a:xfrm>
            <a:custGeom>
              <a:avLst/>
              <a:gdLst>
                <a:gd name="T0" fmla="*/ 282167 w 3263900"/>
                <a:gd name="T1" fmla="*/ 0 h 4552950"/>
                <a:gd name="T2" fmla="*/ 3625850 w 3263900"/>
                <a:gd name="T3" fmla="*/ 57150 h 4552950"/>
                <a:gd name="T4" fmla="*/ 3477712 w 3263900"/>
                <a:gd name="T5" fmla="*/ 4552950 h 4552950"/>
                <a:gd name="T6" fmla="*/ 0 w 3263900"/>
                <a:gd name="T7" fmla="*/ 4292600 h 4552950"/>
                <a:gd name="T8" fmla="*/ 282167 w 3263900"/>
                <a:gd name="T9" fmla="*/ 0 h 4552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63900" h="4552950">
                  <a:moveTo>
                    <a:pt x="254000" y="0"/>
                  </a:moveTo>
                  <a:lnTo>
                    <a:pt x="3263900" y="57150"/>
                  </a:lnTo>
                  <a:lnTo>
                    <a:pt x="3130550" y="4552950"/>
                  </a:lnTo>
                  <a:lnTo>
                    <a:pt x="0" y="4292600"/>
                  </a:lnTo>
                  <a:lnTo>
                    <a:pt x="254000" y="0"/>
                  </a:lnTo>
                  <a:close/>
                </a:path>
              </a:pathLst>
            </a:custGeom>
            <a:solidFill>
              <a:srgbClr val="00FF00">
                <a:alpha val="20000"/>
              </a:srgbClr>
            </a:solidFill>
            <a:ln>
              <a:noFill/>
            </a:ln>
            <a:effectLst>
              <a:outerShdw blurRad="40000" dist="23000" dir="5400000" rotWithShape="0">
                <a:srgbClr val="000000">
                  <a:alpha val="34999"/>
                </a:srgbClr>
              </a:outerShdw>
            </a:effectLst>
          </p:spPr>
          <p:txBody>
            <a:bodyPr anchor="ctr"/>
            <a:lstStyle/>
            <a:p>
              <a:pPr eaLnBrk="1" hangingPunct="1">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25BCB828-026D-1895-3277-FEE2A2704BE4}"/>
              </a:ext>
            </a:extLst>
          </p:cNvPr>
          <p:cNvSpPr>
            <a:spLocks noGrp="1"/>
          </p:cNvSpPr>
          <p:nvPr>
            <p:ph type="title"/>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7586" name="Content Placeholder 2">
            <a:extLst>
              <a:ext uri="{FF2B5EF4-FFF2-40B4-BE49-F238E27FC236}">
                <a16:creationId xmlns:a16="http://schemas.microsoft.com/office/drawing/2014/main" id="{0AF9A62B-BABB-A1CC-CEBD-E1E87794016D}"/>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7587" name="Slide Number Placeholder 3">
            <a:extLst>
              <a:ext uri="{FF2B5EF4-FFF2-40B4-BE49-F238E27FC236}">
                <a16:creationId xmlns:a16="http://schemas.microsoft.com/office/drawing/2014/main" id="{9F54B782-0924-B85D-9C96-497AC341F0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AF569C18-DB7E-354C-A829-0D88206520A4}" type="slidenum">
              <a:rPr lang="en-US" altLang="en-US"/>
              <a:pPr>
                <a:spcBef>
                  <a:spcPct val="0"/>
                </a:spcBef>
                <a:buFontTx/>
                <a:buNone/>
              </a:pPr>
              <a:t>50</a:t>
            </a:fld>
            <a:endParaRPr lang="en-US" altLang="en-US"/>
          </a:p>
        </p:txBody>
      </p:sp>
      <p:pic>
        <p:nvPicPr>
          <p:cNvPr id="5" name="Picture 4" descr="website front page.jpg">
            <a:extLst>
              <a:ext uri="{FF2B5EF4-FFF2-40B4-BE49-F238E27FC236}">
                <a16:creationId xmlns:a16="http://schemas.microsoft.com/office/drawing/2014/main" id="{DEB74371-F8A4-26FD-6962-E6BA3759BC58}"/>
              </a:ext>
            </a:extLst>
          </p:cNvPr>
          <p:cNvPicPr>
            <a:picLocks noChangeAspect="1"/>
          </p:cNvPicPr>
          <p:nvPr/>
        </p:nvPicPr>
        <p:blipFill>
          <a:blip r:embed="rId2"/>
          <a:srcRect/>
          <a:stretch>
            <a:fillRect/>
          </a:stretch>
        </p:blipFill>
        <p:spPr bwMode="auto">
          <a:xfrm>
            <a:off x="746125" y="209550"/>
            <a:ext cx="5133975" cy="5891213"/>
          </a:xfrm>
          <a:prstGeom prst="rect">
            <a:avLst/>
          </a:prstGeom>
          <a:noFill/>
          <a:ln w="9525">
            <a:solidFill>
              <a:srgbClr val="7F7F7F"/>
            </a:solidFill>
            <a:miter lim="800000"/>
            <a:headEnd/>
            <a:tailEnd/>
          </a:ln>
          <a:effectLst>
            <a:outerShdw blurRad="50800" dist="38100" dir="2700000" algn="tl" rotWithShape="0">
              <a:srgbClr val="808080">
                <a:alpha val="42999"/>
              </a:srgbClr>
            </a:outerShdw>
          </a:effectLst>
        </p:spPr>
      </p:pic>
      <p:sp>
        <p:nvSpPr>
          <p:cNvPr id="6" name="Left Arrow 5">
            <a:extLst>
              <a:ext uri="{FF2B5EF4-FFF2-40B4-BE49-F238E27FC236}">
                <a16:creationId xmlns:a16="http://schemas.microsoft.com/office/drawing/2014/main" id="{97812AF8-032A-2099-8491-E842CCD1AE09}"/>
              </a:ext>
            </a:extLst>
          </p:cNvPr>
          <p:cNvSpPr/>
          <p:nvPr/>
        </p:nvSpPr>
        <p:spPr>
          <a:xfrm>
            <a:off x="3962400" y="3067050"/>
            <a:ext cx="1238250" cy="787400"/>
          </a:xfrm>
          <a:prstGeom prst="lef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 name="Picture 6" descr="website lecture page.jpg">
            <a:extLst>
              <a:ext uri="{FF2B5EF4-FFF2-40B4-BE49-F238E27FC236}">
                <a16:creationId xmlns:a16="http://schemas.microsoft.com/office/drawing/2014/main" id="{595607E8-D8D8-8251-D032-1AA7FC2A1722}"/>
              </a:ext>
            </a:extLst>
          </p:cNvPr>
          <p:cNvPicPr>
            <a:picLocks noChangeAspect="1"/>
          </p:cNvPicPr>
          <p:nvPr/>
        </p:nvPicPr>
        <p:blipFill>
          <a:blip r:embed="rId3"/>
          <a:srcRect/>
          <a:stretch>
            <a:fillRect/>
          </a:stretch>
        </p:blipFill>
        <p:spPr bwMode="auto">
          <a:xfrm>
            <a:off x="668338" y="76200"/>
            <a:ext cx="5383212" cy="6718300"/>
          </a:xfrm>
          <a:prstGeom prst="rect">
            <a:avLst/>
          </a:prstGeom>
          <a:noFill/>
          <a:ln w="9525">
            <a:solidFill>
              <a:srgbClr val="7F7F7F"/>
            </a:solidFill>
            <a:miter lim="800000"/>
            <a:headEnd/>
            <a:tailEnd/>
          </a:ln>
          <a:effectLst>
            <a:outerShdw blurRad="50800" dist="38100" dir="2700000" algn="tl" rotWithShape="0">
              <a:srgbClr val="808080">
                <a:alpha val="42999"/>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D030-BFCE-E468-EDBE-55753C691245}"/>
              </a:ext>
            </a:extLst>
          </p:cNvPr>
          <p:cNvSpPr>
            <a:spLocks noGrp="1"/>
          </p:cNvSpPr>
          <p:nvPr>
            <p:ph type="title"/>
          </p:nvPr>
        </p:nvSpPr>
        <p:spPr>
          <a:xfrm>
            <a:off x="5327650" y="146050"/>
            <a:ext cx="3619500" cy="2851150"/>
          </a:xfrm>
        </p:spPr>
        <p:txBody>
          <a:bodyPr/>
          <a:lstStyle/>
          <a:p>
            <a:r>
              <a:rPr lang="en-US" altLang="en-US" sz="9600">
                <a:solidFill>
                  <a:srgbClr val="FF6600"/>
                </a:solidFill>
                <a:latin typeface="Arial Black" panose="020B0604020202020204" pitchFamily="34" charset="0"/>
                <a:ea typeface="ＭＳ Ｐゴシック" panose="020B0600070205080204" pitchFamily="34" charset="-128"/>
                <a:cs typeface="Times" pitchFamily="1" charset="0"/>
              </a:rPr>
              <a:t>THE END</a:t>
            </a:r>
          </a:p>
        </p:txBody>
      </p:sp>
      <p:sp>
        <p:nvSpPr>
          <p:cNvPr id="68610" name="Content Placeholder 2">
            <a:extLst>
              <a:ext uri="{FF2B5EF4-FFF2-40B4-BE49-F238E27FC236}">
                <a16:creationId xmlns:a16="http://schemas.microsoft.com/office/drawing/2014/main" id="{19003CBB-E185-87F1-6E30-7E7B334CAC2E}"/>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68611" name="Slide Number Placeholder 3">
            <a:extLst>
              <a:ext uri="{FF2B5EF4-FFF2-40B4-BE49-F238E27FC236}">
                <a16:creationId xmlns:a16="http://schemas.microsoft.com/office/drawing/2014/main" id="{BA337E59-CE02-0779-0294-059F24ABEC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AC1AF976-7CD0-CA40-8B09-C00FA3B23B30}" type="slidenum">
              <a:rPr lang="en-US" altLang="en-US"/>
              <a:pPr>
                <a:spcBef>
                  <a:spcPct val="0"/>
                </a:spcBef>
                <a:buFontTx/>
                <a:buNone/>
              </a:pPr>
              <a:t>51</a:t>
            </a:fld>
            <a:endParaRPr lang="en-US" altLang="en-US"/>
          </a:p>
        </p:txBody>
      </p:sp>
      <p:pic>
        <p:nvPicPr>
          <p:cNvPr id="68612" name="Picture 4" descr="Rudolf_Clausius.jpg">
            <a:extLst>
              <a:ext uri="{FF2B5EF4-FFF2-40B4-BE49-F238E27FC236}">
                <a16:creationId xmlns:a16="http://schemas.microsoft.com/office/drawing/2014/main" id="{91E3F474-45BE-D03B-ED4C-2273904D19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0"/>
            <a:ext cx="4762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descr="rubber duck.png">
            <a:extLst>
              <a:ext uri="{FF2B5EF4-FFF2-40B4-BE49-F238E27FC236}">
                <a16:creationId xmlns:a16="http://schemas.microsoft.com/office/drawing/2014/main" id="{87D487B7-4328-1279-AC7D-BE41E1E491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82597">
            <a:off x="3079750" y="3309938"/>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0CFA45C-57ED-8557-B771-6A107BCB6014}"/>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9634" name="Title 1">
            <a:extLst>
              <a:ext uri="{FF2B5EF4-FFF2-40B4-BE49-F238E27FC236}">
                <a16:creationId xmlns:a16="http://schemas.microsoft.com/office/drawing/2014/main" id="{6DD758F4-6A48-2046-023F-98CAE118FEAC}"/>
              </a:ext>
            </a:extLst>
          </p:cNvPr>
          <p:cNvSpPr>
            <a:spLocks noGrp="1"/>
          </p:cNvSpPr>
          <p:nvPr>
            <p:ph type="title"/>
          </p:nvPr>
        </p:nvSpPr>
        <p:spPr>
          <a:xfrm>
            <a:off x="849313" y="819150"/>
            <a:ext cx="5505450" cy="4484688"/>
          </a:xfrm>
        </p:spPr>
        <p:txBody>
          <a:bodyPr/>
          <a:lstStyle/>
          <a:p>
            <a:pPr algn="r" eaLnBrk="1" hangingPunct="1"/>
            <a:r>
              <a:rPr lang="en-US" altLang="en-US" sz="8000">
                <a:latin typeface="Times" pitchFamily="1" charset="0"/>
                <a:ea typeface="ＭＳ Ｐゴシック" panose="020B0600070205080204" pitchFamily="34" charset="-128"/>
                <a:cs typeface="Times" pitchFamily="1" charset="0"/>
              </a:rPr>
              <a:t>Appendices</a:t>
            </a:r>
            <a:endParaRPr lang="en-US" altLang="en-US" sz="66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F9EE37A3-B080-0B0A-B91C-CEE1CEA49889}"/>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69636" name="Slide Number Placeholder 5">
            <a:extLst>
              <a:ext uri="{FF2B5EF4-FFF2-40B4-BE49-F238E27FC236}">
                <a16:creationId xmlns:a16="http://schemas.microsoft.com/office/drawing/2014/main" id="{8E090EB1-0A31-42FA-75AD-557F8A0702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89E18583-9D75-A444-9213-0107CE9A786A}" type="slidenum">
              <a:rPr lang="en-US" altLang="en-US"/>
              <a:pPr>
                <a:spcBef>
                  <a:spcPct val="0"/>
                </a:spcBef>
                <a:buFontTx/>
                <a:buNone/>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74EDDDB1-32E0-7F4A-34E6-5CA37EE97695}"/>
              </a:ext>
            </a:extLst>
          </p:cNvPr>
          <p:cNvSpPr/>
          <p:nvPr/>
        </p:nvSpPr>
        <p:spPr>
          <a:xfrm>
            <a:off x="520700" y="393700"/>
            <a:ext cx="8216900" cy="762000"/>
          </a:xfrm>
          <a:custGeom>
            <a:avLst/>
            <a:gdLst>
              <a:gd name="connsiteX0" fmla="*/ 355600 w 7721600"/>
              <a:gd name="connsiteY0" fmla="*/ 0 h 762000"/>
              <a:gd name="connsiteX1" fmla="*/ 0 w 7721600"/>
              <a:gd name="connsiteY1" fmla="*/ 762000 h 762000"/>
              <a:gd name="connsiteX2" fmla="*/ 7721600 w 7721600"/>
              <a:gd name="connsiteY2" fmla="*/ 622300 h 762000"/>
              <a:gd name="connsiteX3" fmla="*/ 7588250 w 7721600"/>
              <a:gd name="connsiteY3" fmla="*/ 266700 h 762000"/>
              <a:gd name="connsiteX4" fmla="*/ 355600 w 77216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1600" h="762000">
                <a:moveTo>
                  <a:pt x="355600" y="0"/>
                </a:moveTo>
                <a:lnTo>
                  <a:pt x="0" y="762000"/>
                </a:lnTo>
                <a:lnTo>
                  <a:pt x="7721600" y="622300"/>
                </a:lnTo>
                <a:lnTo>
                  <a:pt x="7588250" y="266700"/>
                </a:lnTo>
                <a:lnTo>
                  <a:pt x="3556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2" name="Group 22">
            <a:extLst>
              <a:ext uri="{FF2B5EF4-FFF2-40B4-BE49-F238E27FC236}">
                <a16:creationId xmlns:a16="http://schemas.microsoft.com/office/drawing/2014/main" id="{09D207FE-8957-85DA-6E51-B6EA8F4D62E5}"/>
              </a:ext>
            </a:extLst>
          </p:cNvPr>
          <p:cNvGrpSpPr>
            <a:grpSpLocks/>
          </p:cNvGrpSpPr>
          <p:nvPr/>
        </p:nvGrpSpPr>
        <p:grpSpPr bwMode="auto">
          <a:xfrm>
            <a:off x="6502400" y="2882900"/>
            <a:ext cx="1930400" cy="2857500"/>
            <a:chOff x="6502400" y="2882900"/>
            <a:chExt cx="1930400" cy="2857500"/>
          </a:xfrm>
        </p:grpSpPr>
        <p:sp>
          <p:nvSpPr>
            <p:cNvPr id="21" name="Freeform 20">
              <a:extLst>
                <a:ext uri="{FF2B5EF4-FFF2-40B4-BE49-F238E27FC236}">
                  <a16:creationId xmlns:a16="http://schemas.microsoft.com/office/drawing/2014/main" id="{ACF884C6-5E18-4883-0A3B-84B944ED0111}"/>
                </a:ext>
              </a:extLst>
            </p:cNvPr>
            <p:cNvSpPr/>
            <p:nvPr/>
          </p:nvSpPr>
          <p:spPr>
            <a:xfrm>
              <a:off x="6502400" y="2882900"/>
              <a:ext cx="1930400" cy="2857500"/>
            </a:xfrm>
            <a:custGeom>
              <a:avLst/>
              <a:gdLst>
                <a:gd name="connsiteX0" fmla="*/ 838200 w 1930400"/>
                <a:gd name="connsiteY0" fmla="*/ 0 h 2857500"/>
                <a:gd name="connsiteX1" fmla="*/ 0 w 1930400"/>
                <a:gd name="connsiteY1" fmla="*/ 2857500 h 2857500"/>
                <a:gd name="connsiteX2" fmla="*/ 1930400 w 1930400"/>
                <a:gd name="connsiteY2" fmla="*/ 2698750 h 2857500"/>
                <a:gd name="connsiteX3" fmla="*/ 958850 w 1930400"/>
                <a:gd name="connsiteY3" fmla="*/ 0 h 2857500"/>
                <a:gd name="connsiteX4" fmla="*/ 838200 w 1930400"/>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0400" h="2857500">
                  <a:moveTo>
                    <a:pt x="838200" y="0"/>
                  </a:moveTo>
                  <a:lnTo>
                    <a:pt x="0" y="2857500"/>
                  </a:lnTo>
                  <a:lnTo>
                    <a:pt x="1930400" y="2698750"/>
                  </a:lnTo>
                  <a:lnTo>
                    <a:pt x="958850" y="0"/>
                  </a:lnTo>
                  <a:lnTo>
                    <a:pt x="8382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673" name="TextBox 17">
              <a:extLst>
                <a:ext uri="{FF2B5EF4-FFF2-40B4-BE49-F238E27FC236}">
                  <a16:creationId xmlns:a16="http://schemas.microsoft.com/office/drawing/2014/main" id="{A9B1A541-9B97-BF72-36C8-45BE2847E152}"/>
                </a:ext>
              </a:extLst>
            </p:cNvPr>
            <p:cNvSpPr txBox="1">
              <a:spLocks noChangeArrowheads="1"/>
            </p:cNvSpPr>
            <p:nvPr/>
          </p:nvSpPr>
          <p:spPr bwMode="auto">
            <a:xfrm>
              <a:off x="6553201" y="4330700"/>
              <a:ext cx="17017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000"/>
                <a:t>heat gained in a reversible process</a:t>
              </a:r>
            </a:p>
          </p:txBody>
        </p:sp>
      </p:grpSp>
      <p:sp>
        <p:nvSpPr>
          <p:cNvPr id="19" name="Freeform 18">
            <a:extLst>
              <a:ext uri="{FF2B5EF4-FFF2-40B4-BE49-F238E27FC236}">
                <a16:creationId xmlns:a16="http://schemas.microsoft.com/office/drawing/2014/main" id="{63CE425C-C429-10C2-37A1-486EF0A12264}"/>
              </a:ext>
            </a:extLst>
          </p:cNvPr>
          <p:cNvSpPr/>
          <p:nvPr/>
        </p:nvSpPr>
        <p:spPr>
          <a:xfrm>
            <a:off x="457200" y="1581150"/>
            <a:ext cx="1130300" cy="857250"/>
          </a:xfrm>
          <a:custGeom>
            <a:avLst/>
            <a:gdLst>
              <a:gd name="connsiteX0" fmla="*/ 279400 w 958850"/>
              <a:gd name="connsiteY0" fmla="*/ 0 h 736600"/>
              <a:gd name="connsiteX1" fmla="*/ 958850 w 958850"/>
              <a:gd name="connsiteY1" fmla="*/ 165100 h 736600"/>
              <a:gd name="connsiteX2" fmla="*/ 863600 w 958850"/>
              <a:gd name="connsiteY2" fmla="*/ 736600 h 736600"/>
              <a:gd name="connsiteX3" fmla="*/ 0 w 958850"/>
              <a:gd name="connsiteY3" fmla="*/ 647700 h 736600"/>
              <a:gd name="connsiteX4" fmla="*/ 279400 w 958850"/>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50" h="736600">
                <a:moveTo>
                  <a:pt x="279400" y="0"/>
                </a:moveTo>
                <a:lnTo>
                  <a:pt x="958850" y="165100"/>
                </a:lnTo>
                <a:lnTo>
                  <a:pt x="863600" y="736600"/>
                </a:lnTo>
                <a:lnTo>
                  <a:pt x="0" y="647700"/>
                </a:lnTo>
                <a:lnTo>
                  <a:pt x="2794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660" name="Title 1">
            <a:extLst>
              <a:ext uri="{FF2B5EF4-FFF2-40B4-BE49-F238E27FC236}">
                <a16:creationId xmlns:a16="http://schemas.microsoft.com/office/drawing/2014/main" id="{21ECE7B7-8723-CBDB-066A-C214EE744080}"/>
              </a:ext>
            </a:extLst>
          </p:cNvPr>
          <p:cNvSpPr>
            <a:spLocks noGrp="1"/>
          </p:cNvSpPr>
          <p:nvPr>
            <p:ph type="title"/>
          </p:nvPr>
        </p:nvSpPr>
        <p:spPr>
          <a:xfrm>
            <a:off x="457200" y="274638"/>
            <a:ext cx="8686800" cy="885825"/>
          </a:xfrm>
        </p:spPr>
        <p:txBody>
          <a:bodyPr/>
          <a:lstStyle/>
          <a:p>
            <a:r>
              <a:rPr lang="en-US" altLang="en-US">
                <a:latin typeface="Times" pitchFamily="1" charset="0"/>
                <a:ea typeface="ＭＳ Ｐゴシック" panose="020B0600070205080204" pitchFamily="34" charset="-128"/>
                <a:cs typeface="Times" pitchFamily="1" charset="0"/>
              </a:rPr>
              <a:t>Thermodynamically Reversible Processes …</a:t>
            </a:r>
          </a:p>
        </p:txBody>
      </p:sp>
      <p:sp>
        <p:nvSpPr>
          <p:cNvPr id="70661" name="Slide Number Placeholder 3">
            <a:extLst>
              <a:ext uri="{FF2B5EF4-FFF2-40B4-BE49-F238E27FC236}">
                <a16:creationId xmlns:a16="http://schemas.microsoft.com/office/drawing/2014/main" id="{68D7AA8B-75BC-9829-A613-D7594A6986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0F9AB5C9-FB49-9C41-9CC3-FEC5BBA9484B}" type="slidenum">
              <a:rPr lang="en-US" altLang="en-US"/>
              <a:pPr>
                <a:spcBef>
                  <a:spcPct val="0"/>
                </a:spcBef>
                <a:buFontTx/>
                <a:buNone/>
              </a:pPr>
              <a:t>53</a:t>
            </a:fld>
            <a:endParaRPr lang="en-US" altLang="en-US"/>
          </a:p>
        </p:txBody>
      </p:sp>
      <p:sp>
        <p:nvSpPr>
          <p:cNvPr id="70662" name="TextBox 5">
            <a:extLst>
              <a:ext uri="{FF2B5EF4-FFF2-40B4-BE49-F238E27FC236}">
                <a16:creationId xmlns:a16="http://schemas.microsoft.com/office/drawing/2014/main" id="{64077FC5-0BB8-76AE-1CB7-8022CF2CE8AC}"/>
              </a:ext>
            </a:extLst>
          </p:cNvPr>
          <p:cNvSpPr txBox="1">
            <a:spLocks noChangeArrowheads="1"/>
          </p:cNvSpPr>
          <p:nvPr/>
        </p:nvSpPr>
        <p:spPr bwMode="auto">
          <a:xfrm>
            <a:off x="730250" y="1701800"/>
            <a:ext cx="26606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Least dissipative,</a:t>
            </a:r>
            <a:r>
              <a:rPr lang="en-US" altLang="en-US"/>
              <a:t> most efficient processes.</a:t>
            </a:r>
          </a:p>
        </p:txBody>
      </p:sp>
      <p:grpSp>
        <p:nvGrpSpPr>
          <p:cNvPr id="3" name="Group 21">
            <a:extLst>
              <a:ext uri="{FF2B5EF4-FFF2-40B4-BE49-F238E27FC236}">
                <a16:creationId xmlns:a16="http://schemas.microsoft.com/office/drawing/2014/main" id="{50F24A9A-C57C-9147-A149-3030F6038045}"/>
              </a:ext>
            </a:extLst>
          </p:cNvPr>
          <p:cNvGrpSpPr>
            <a:grpSpLocks/>
          </p:cNvGrpSpPr>
          <p:nvPr/>
        </p:nvGrpSpPr>
        <p:grpSpPr bwMode="auto">
          <a:xfrm>
            <a:off x="4800600" y="1816100"/>
            <a:ext cx="3776663" cy="1784350"/>
            <a:chOff x="4800599" y="1816100"/>
            <a:chExt cx="3775911" cy="1784350"/>
          </a:xfrm>
        </p:grpSpPr>
        <p:sp>
          <p:nvSpPr>
            <p:cNvPr id="20" name="Freeform 19">
              <a:extLst>
                <a:ext uri="{FF2B5EF4-FFF2-40B4-BE49-F238E27FC236}">
                  <a16:creationId xmlns:a16="http://schemas.microsoft.com/office/drawing/2014/main" id="{7EB0AE50-6B55-C0DA-51A5-6043E3A7D0BA}"/>
                </a:ext>
              </a:extLst>
            </p:cNvPr>
            <p:cNvSpPr/>
            <p:nvPr/>
          </p:nvSpPr>
          <p:spPr>
            <a:xfrm>
              <a:off x="4800599" y="1816100"/>
              <a:ext cx="1130075" cy="857250"/>
            </a:xfrm>
            <a:custGeom>
              <a:avLst/>
              <a:gdLst>
                <a:gd name="connsiteX0" fmla="*/ 279400 w 958850"/>
                <a:gd name="connsiteY0" fmla="*/ 0 h 736600"/>
                <a:gd name="connsiteX1" fmla="*/ 958850 w 958850"/>
                <a:gd name="connsiteY1" fmla="*/ 165100 h 736600"/>
                <a:gd name="connsiteX2" fmla="*/ 863600 w 958850"/>
                <a:gd name="connsiteY2" fmla="*/ 736600 h 736600"/>
                <a:gd name="connsiteX3" fmla="*/ 0 w 958850"/>
                <a:gd name="connsiteY3" fmla="*/ 647700 h 736600"/>
                <a:gd name="connsiteX4" fmla="*/ 279400 w 958850"/>
                <a:gd name="connsiteY4" fmla="*/ 0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850" h="736600">
                  <a:moveTo>
                    <a:pt x="279400" y="0"/>
                  </a:moveTo>
                  <a:lnTo>
                    <a:pt x="958850" y="165100"/>
                  </a:lnTo>
                  <a:lnTo>
                    <a:pt x="863600" y="736600"/>
                  </a:lnTo>
                  <a:lnTo>
                    <a:pt x="0" y="647700"/>
                  </a:lnTo>
                  <a:lnTo>
                    <a:pt x="2794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670" name="TextBox 6">
              <a:extLst>
                <a:ext uri="{FF2B5EF4-FFF2-40B4-BE49-F238E27FC236}">
                  <a16:creationId xmlns:a16="http://schemas.microsoft.com/office/drawing/2014/main" id="{289EB6D4-A1F4-093F-FAD5-236949837280}"/>
                </a:ext>
              </a:extLst>
            </p:cNvPr>
            <p:cNvSpPr txBox="1">
              <a:spLocks noChangeArrowheads="1"/>
            </p:cNvSpPr>
            <p:nvPr/>
          </p:nvSpPr>
          <p:spPr bwMode="auto">
            <a:xfrm>
              <a:off x="5016499" y="1924050"/>
              <a:ext cx="2022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Define entropy</a:t>
              </a:r>
            </a:p>
          </p:txBody>
        </p:sp>
        <p:graphicFrame>
          <p:nvGraphicFramePr>
            <p:cNvPr id="70671" name="Content Placeholder 8">
              <a:extLst>
                <a:ext uri="{FF2B5EF4-FFF2-40B4-BE49-F238E27FC236}">
                  <a16:creationId xmlns:a16="http://schemas.microsoft.com/office/drawing/2014/main" id="{400796B8-E3DC-2B89-8884-4213274B1C51}"/>
                </a:ext>
              </a:extLst>
            </p:cNvPr>
            <p:cNvGraphicFramePr>
              <a:graphicFrameLocks noChangeAspect="1"/>
            </p:cNvGraphicFramePr>
            <p:nvPr/>
          </p:nvGraphicFramePr>
          <p:xfrm>
            <a:off x="5086351" y="2740025"/>
            <a:ext cx="3490159" cy="860425"/>
          </p:xfrm>
          <a:graphic>
            <a:graphicData uri="http://schemas.openxmlformats.org/presentationml/2006/ole">
              <mc:AlternateContent xmlns:mc="http://schemas.openxmlformats.org/markup-compatibility/2006">
                <mc:Choice xmlns:v="urn:schemas-microsoft-com:vml" Requires="v">
                  <p:oleObj name="Equation" r:id="rId2" imgW="977900" imgH="241300" progId="Equation.3">
                    <p:embed/>
                  </p:oleObj>
                </mc:Choice>
                <mc:Fallback>
                  <p:oleObj name="Equation" r:id="rId2" imgW="977900" imgH="241300" progId="Equation.3">
                    <p:embed/>
                    <p:pic>
                      <p:nvPicPr>
                        <p:cNvPr id="0" name="Content Placeholder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1" y="2740025"/>
                          <a:ext cx="3490159"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0664" name="TextBox 11">
            <a:extLst>
              <a:ext uri="{FF2B5EF4-FFF2-40B4-BE49-F238E27FC236}">
                <a16:creationId xmlns:a16="http://schemas.microsoft.com/office/drawing/2014/main" id="{EBD082EF-0AAF-C88F-678C-BD5EF5C65FD1}"/>
              </a:ext>
            </a:extLst>
          </p:cNvPr>
          <p:cNvSpPr txBox="1">
            <a:spLocks noChangeArrowheads="1"/>
          </p:cNvSpPr>
          <p:nvPr/>
        </p:nvSpPr>
        <p:spPr bwMode="auto">
          <a:xfrm>
            <a:off x="590550" y="5321300"/>
            <a:ext cx="153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The principle of heat engine design</a:t>
            </a:r>
          </a:p>
        </p:txBody>
      </p:sp>
      <p:sp>
        <p:nvSpPr>
          <p:cNvPr id="70665" name="TextBox 12">
            <a:extLst>
              <a:ext uri="{FF2B5EF4-FFF2-40B4-BE49-F238E27FC236}">
                <a16:creationId xmlns:a16="http://schemas.microsoft.com/office/drawing/2014/main" id="{D92CAE56-45CE-C2E9-7063-FB4A078E8126}"/>
              </a:ext>
            </a:extLst>
          </p:cNvPr>
          <p:cNvSpPr txBox="1">
            <a:spLocks noChangeArrowheads="1"/>
          </p:cNvSpPr>
          <p:nvPr/>
        </p:nvSpPr>
        <p:spPr bwMode="auto">
          <a:xfrm>
            <a:off x="2489200" y="532765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Bring processes closer to reversibility.</a:t>
            </a:r>
          </a:p>
        </p:txBody>
      </p:sp>
      <p:pic>
        <p:nvPicPr>
          <p:cNvPr id="70666" name="Picture 14" descr="SteamEngine_Boulton&amp;Watt_1784.png">
            <a:extLst>
              <a:ext uri="{FF2B5EF4-FFF2-40B4-BE49-F238E27FC236}">
                <a16:creationId xmlns:a16="http://schemas.microsoft.com/office/drawing/2014/main" id="{1451FBE1-C74D-45F6-CC8D-A90EEA4C0E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475" y="2571750"/>
            <a:ext cx="23336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Box 15">
            <a:extLst>
              <a:ext uri="{FF2B5EF4-FFF2-40B4-BE49-F238E27FC236}">
                <a16:creationId xmlns:a16="http://schemas.microsoft.com/office/drawing/2014/main" id="{116CF212-58EF-A4B3-F3C4-E8AF2848958E}"/>
              </a:ext>
            </a:extLst>
          </p:cNvPr>
          <p:cNvSpPr txBox="1">
            <a:spLocks noChangeArrowheads="1"/>
          </p:cNvSpPr>
          <p:nvPr/>
        </p:nvSpPr>
        <p:spPr bwMode="auto">
          <a:xfrm>
            <a:off x="2971800" y="4502150"/>
            <a:ext cx="1314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200"/>
              <a:t>Bouton and Watt steam engine 1784</a:t>
            </a:r>
          </a:p>
        </p:txBody>
      </p:sp>
      <p:sp>
        <p:nvSpPr>
          <p:cNvPr id="70668" name="TextBox 16">
            <a:extLst>
              <a:ext uri="{FF2B5EF4-FFF2-40B4-BE49-F238E27FC236}">
                <a16:creationId xmlns:a16="http://schemas.microsoft.com/office/drawing/2014/main" id="{B4FE4431-0A81-7BD8-8505-C59F964884C9}"/>
              </a:ext>
            </a:extLst>
          </p:cNvPr>
          <p:cNvSpPr txBox="1">
            <a:spLocks noChangeArrowheads="1"/>
          </p:cNvSpPr>
          <p:nvPr/>
        </p:nvSpPr>
        <p:spPr bwMode="auto">
          <a:xfrm>
            <a:off x="2070100" y="5499100"/>
            <a:ext cx="38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1E9E594-F442-AA5E-CFAC-EAA77E5C4D40}"/>
              </a:ext>
            </a:extLst>
          </p:cNvPr>
          <p:cNvSpPr/>
          <p:nvPr/>
        </p:nvSpPr>
        <p:spPr>
          <a:xfrm>
            <a:off x="603250" y="355600"/>
            <a:ext cx="6407150" cy="781050"/>
          </a:xfrm>
          <a:custGeom>
            <a:avLst/>
            <a:gdLst>
              <a:gd name="connsiteX0" fmla="*/ 336550 w 6407150"/>
              <a:gd name="connsiteY0" fmla="*/ 0 h 781050"/>
              <a:gd name="connsiteX1" fmla="*/ 6375400 w 6407150"/>
              <a:gd name="connsiteY1" fmla="*/ 450850 h 781050"/>
              <a:gd name="connsiteX2" fmla="*/ 6407150 w 6407150"/>
              <a:gd name="connsiteY2" fmla="*/ 673100 h 781050"/>
              <a:gd name="connsiteX3" fmla="*/ 0 w 6407150"/>
              <a:gd name="connsiteY3" fmla="*/ 781050 h 781050"/>
              <a:gd name="connsiteX4" fmla="*/ 336550 w 6407150"/>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150" h="781050">
                <a:moveTo>
                  <a:pt x="336550" y="0"/>
                </a:moveTo>
                <a:lnTo>
                  <a:pt x="6375400" y="450850"/>
                </a:lnTo>
                <a:lnTo>
                  <a:pt x="6407150" y="673100"/>
                </a:lnTo>
                <a:lnTo>
                  <a:pt x="0" y="781050"/>
                </a:lnTo>
                <a:lnTo>
                  <a:pt x="33655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1682" name="Title 1">
            <a:extLst>
              <a:ext uri="{FF2B5EF4-FFF2-40B4-BE49-F238E27FC236}">
                <a16:creationId xmlns:a16="http://schemas.microsoft.com/office/drawing/2014/main" id="{1157F31C-E65F-6C82-7ADB-1A3227EE5300}"/>
              </a:ext>
            </a:extLst>
          </p:cNvPr>
          <p:cNvSpPr>
            <a:spLocks noGrp="1"/>
          </p:cNvSpPr>
          <p:nvPr>
            <p:ph type="title"/>
          </p:nvPr>
        </p:nvSpPr>
        <p:spPr>
          <a:xfrm>
            <a:off x="457200" y="274638"/>
            <a:ext cx="6667500" cy="885825"/>
          </a:xfrm>
        </p:spPr>
        <p:txBody>
          <a:bodyPr/>
          <a:lstStyle/>
          <a:p>
            <a:r>
              <a:rPr lang="en-US" altLang="en-US" sz="4400">
                <a:latin typeface="Times" pitchFamily="1" charset="0"/>
                <a:ea typeface="ＭＳ Ｐゴシック" panose="020B0600070205080204" pitchFamily="34" charset="-128"/>
                <a:cs typeface="Times" pitchFamily="1" charset="0"/>
              </a:rPr>
              <a:t>Suppose </a:t>
            </a:r>
            <a:r>
              <a:rPr lang="en-US" altLang="en-US">
                <a:latin typeface="Times" pitchFamily="1" charset="0"/>
                <a:ea typeface="ＭＳ Ｐゴシック" panose="020B0600070205080204" pitchFamily="34" charset="-128"/>
                <a:cs typeface="Times" pitchFamily="1" charset="0"/>
              </a:rPr>
              <a:t>reversible </a:t>
            </a:r>
            <a:r>
              <a:rPr lang="en-US" altLang="en-US" sz="3200">
                <a:latin typeface="Times" pitchFamily="1" charset="0"/>
                <a:ea typeface="ＭＳ Ｐゴシック" panose="020B0600070205080204" pitchFamily="34" charset="-128"/>
                <a:cs typeface="Times" pitchFamily="1" charset="0"/>
              </a:rPr>
              <a:t>processes exist</a:t>
            </a:r>
            <a:endParaRPr lang="en-US" altLang="en-US">
              <a:latin typeface="Times" pitchFamily="1" charset="0"/>
              <a:ea typeface="ＭＳ Ｐゴシック" panose="020B0600070205080204" pitchFamily="34" charset="-128"/>
              <a:cs typeface="Times" pitchFamily="1" charset="0"/>
            </a:endParaRPr>
          </a:p>
        </p:txBody>
      </p:sp>
      <p:sp>
        <p:nvSpPr>
          <p:cNvPr id="71683" name="Content Placeholder 2">
            <a:extLst>
              <a:ext uri="{FF2B5EF4-FFF2-40B4-BE49-F238E27FC236}">
                <a16:creationId xmlns:a16="http://schemas.microsoft.com/office/drawing/2014/main" id="{D6A3703B-A627-D9B7-CF15-CB6463601C78}"/>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1684" name="Slide Number Placeholder 3">
            <a:extLst>
              <a:ext uri="{FF2B5EF4-FFF2-40B4-BE49-F238E27FC236}">
                <a16:creationId xmlns:a16="http://schemas.microsoft.com/office/drawing/2014/main" id="{44C90AB9-E9AB-9991-5C09-2807F7BEAA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31E3FC48-0171-794B-8346-F2920BF7FB43}" type="slidenum">
              <a:rPr lang="en-US" altLang="en-US"/>
              <a:pPr>
                <a:spcBef>
                  <a:spcPct val="0"/>
                </a:spcBef>
                <a:buFontTx/>
                <a:buNone/>
              </a:pPr>
              <a:t>54</a:t>
            </a:fld>
            <a:endParaRPr lang="en-US" altLang="en-US"/>
          </a:p>
        </p:txBody>
      </p:sp>
      <p:sp>
        <p:nvSpPr>
          <p:cNvPr id="71685" name="TextBox 4">
            <a:extLst>
              <a:ext uri="{FF2B5EF4-FFF2-40B4-BE49-F238E27FC236}">
                <a16:creationId xmlns:a16="http://schemas.microsoft.com/office/drawing/2014/main" id="{C9DD35F8-FE61-019D-08D2-16114367B8AD}"/>
              </a:ext>
            </a:extLst>
          </p:cNvPr>
          <p:cNvSpPr txBox="1">
            <a:spLocks noChangeArrowheads="1"/>
          </p:cNvSpPr>
          <p:nvPr/>
        </p:nvSpPr>
        <p:spPr bwMode="auto">
          <a:xfrm>
            <a:off x="647700" y="1422400"/>
            <a:ext cx="38735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A perfect thermodynamic engine is such that, whatever amount of mechanical effect it can derive from a certain thermal agency, if an equal amount be spent in working backwards, an equal reverse thermal effect will be produced.</a:t>
            </a:r>
            <a:r>
              <a:rPr lang="ja-JP" altLang="en-US"/>
              <a:t>”</a:t>
            </a:r>
            <a:endParaRPr lang="en-US" altLang="en-US"/>
          </a:p>
        </p:txBody>
      </p:sp>
      <p:sp>
        <p:nvSpPr>
          <p:cNvPr id="71686" name="TextBox 5">
            <a:extLst>
              <a:ext uri="{FF2B5EF4-FFF2-40B4-BE49-F238E27FC236}">
                <a16:creationId xmlns:a16="http://schemas.microsoft.com/office/drawing/2014/main" id="{AB9715E5-EE30-75D5-09AB-4F6FF2BCD19D}"/>
              </a:ext>
            </a:extLst>
          </p:cNvPr>
          <p:cNvSpPr txBox="1">
            <a:spLocks noChangeArrowheads="1"/>
          </p:cNvSpPr>
          <p:nvPr/>
        </p:nvSpPr>
        <p:spPr bwMode="auto">
          <a:xfrm>
            <a:off x="2508250" y="3213100"/>
            <a:ext cx="163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Thomson, 1849</a:t>
            </a:r>
          </a:p>
        </p:txBody>
      </p:sp>
      <p:sp>
        <p:nvSpPr>
          <p:cNvPr id="71687" name="TextBox 6">
            <a:extLst>
              <a:ext uri="{FF2B5EF4-FFF2-40B4-BE49-F238E27FC236}">
                <a16:creationId xmlns:a16="http://schemas.microsoft.com/office/drawing/2014/main" id="{F073A05F-017F-4EFD-349C-231857A5EE2C}"/>
              </a:ext>
            </a:extLst>
          </p:cNvPr>
          <p:cNvSpPr txBox="1">
            <a:spLocks noChangeArrowheads="1"/>
          </p:cNvSpPr>
          <p:nvPr/>
        </p:nvSpPr>
        <p:spPr bwMode="auto">
          <a:xfrm>
            <a:off x="698500" y="3759200"/>
            <a:ext cx="5051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Also Carnot (1824), Clapeyron (1837), Clausius (1851), …</a:t>
            </a:r>
          </a:p>
        </p:txBody>
      </p:sp>
      <p:grpSp>
        <p:nvGrpSpPr>
          <p:cNvPr id="2" name="Group 12">
            <a:extLst>
              <a:ext uri="{FF2B5EF4-FFF2-40B4-BE49-F238E27FC236}">
                <a16:creationId xmlns:a16="http://schemas.microsoft.com/office/drawing/2014/main" id="{F908DF5B-E7AF-CDFC-AFFE-118F0137AEDC}"/>
              </a:ext>
            </a:extLst>
          </p:cNvPr>
          <p:cNvGrpSpPr>
            <a:grpSpLocks/>
          </p:cNvGrpSpPr>
          <p:nvPr/>
        </p:nvGrpSpPr>
        <p:grpSpPr bwMode="auto">
          <a:xfrm>
            <a:off x="1898650" y="4851400"/>
            <a:ext cx="4143375" cy="1435100"/>
            <a:chOff x="1898650" y="4851400"/>
            <a:chExt cx="4144163" cy="1435100"/>
          </a:xfrm>
        </p:grpSpPr>
        <p:sp>
          <p:nvSpPr>
            <p:cNvPr id="12" name="Freeform 11">
              <a:extLst>
                <a:ext uri="{FF2B5EF4-FFF2-40B4-BE49-F238E27FC236}">
                  <a16:creationId xmlns:a16="http://schemas.microsoft.com/office/drawing/2014/main" id="{1D134367-3957-ECB0-373A-48DC4A410A42}"/>
                </a:ext>
              </a:extLst>
            </p:cNvPr>
            <p:cNvSpPr/>
            <p:nvPr/>
          </p:nvSpPr>
          <p:spPr>
            <a:xfrm>
              <a:off x="2495664" y="5130800"/>
              <a:ext cx="2375352" cy="844550"/>
            </a:xfrm>
            <a:custGeom>
              <a:avLst/>
              <a:gdLst>
                <a:gd name="connsiteX0" fmla="*/ 190500 w 2374900"/>
                <a:gd name="connsiteY0" fmla="*/ 0 h 844550"/>
                <a:gd name="connsiteX1" fmla="*/ 2228850 w 2374900"/>
                <a:gd name="connsiteY1" fmla="*/ 76200 h 844550"/>
                <a:gd name="connsiteX2" fmla="*/ 2374900 w 2374900"/>
                <a:gd name="connsiteY2" fmla="*/ 838200 h 844550"/>
                <a:gd name="connsiteX3" fmla="*/ 0 w 2374900"/>
                <a:gd name="connsiteY3" fmla="*/ 844550 h 844550"/>
                <a:gd name="connsiteX4" fmla="*/ 190500 w 2374900"/>
                <a:gd name="connsiteY4" fmla="*/ 0 h 84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4900" h="844550">
                  <a:moveTo>
                    <a:pt x="190500" y="0"/>
                  </a:moveTo>
                  <a:lnTo>
                    <a:pt x="2228850" y="76200"/>
                  </a:lnTo>
                  <a:lnTo>
                    <a:pt x="2374900" y="838200"/>
                  </a:lnTo>
                  <a:lnTo>
                    <a:pt x="0" y="844550"/>
                  </a:lnTo>
                  <a:lnTo>
                    <a:pt x="1905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71690" name="Group 10">
              <a:extLst>
                <a:ext uri="{FF2B5EF4-FFF2-40B4-BE49-F238E27FC236}">
                  <a16:creationId xmlns:a16="http://schemas.microsoft.com/office/drawing/2014/main" id="{E4317C4A-B788-DA2C-095B-6E9942B4EAB2}"/>
                </a:ext>
              </a:extLst>
            </p:cNvPr>
            <p:cNvGrpSpPr>
              <a:grpSpLocks/>
            </p:cNvGrpSpPr>
            <p:nvPr/>
          </p:nvGrpSpPr>
          <p:grpSpPr bwMode="auto">
            <a:xfrm>
              <a:off x="1898650" y="4851400"/>
              <a:ext cx="4144163" cy="1435100"/>
              <a:chOff x="1898650" y="4851400"/>
              <a:chExt cx="4144163" cy="1435100"/>
            </a:xfrm>
          </p:grpSpPr>
          <p:sp>
            <p:nvSpPr>
              <p:cNvPr id="71691" name="TextBox 7">
                <a:extLst>
                  <a:ext uri="{FF2B5EF4-FFF2-40B4-BE49-F238E27FC236}">
                    <a16:creationId xmlns:a16="http://schemas.microsoft.com/office/drawing/2014/main" id="{289E8ED9-3755-BF11-D45A-F4FDED20B979}"/>
                  </a:ext>
                </a:extLst>
              </p:cNvPr>
              <p:cNvSpPr txBox="1">
                <a:spLocks noChangeArrowheads="1"/>
              </p:cNvSpPr>
              <p:nvPr/>
            </p:nvSpPr>
            <p:spPr bwMode="auto">
              <a:xfrm>
                <a:off x="1898650" y="5054600"/>
                <a:ext cx="2406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400"/>
                  <a:t>Suppose</a:t>
                </a:r>
                <a:r>
                  <a:rPr lang="en-US" altLang="en-US"/>
                  <a:t> we have perpetual motion machine.</a:t>
                </a:r>
              </a:p>
            </p:txBody>
          </p:sp>
          <p:pic>
            <p:nvPicPr>
              <p:cNvPr id="71692" name="Picture 8">
                <a:extLst>
                  <a:ext uri="{FF2B5EF4-FFF2-40B4-BE49-F238E27FC236}">
                    <a16:creationId xmlns:a16="http://schemas.microsoft.com/office/drawing/2014/main" id="{81D4FA19-3088-4724-E322-4EAA1614FC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331" y="4851400"/>
                <a:ext cx="162848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FA1335E-8D66-4511-9168-4FD8C6F3695A}"/>
              </a:ext>
            </a:extLst>
          </p:cNvPr>
          <p:cNvSpPr/>
          <p:nvPr/>
        </p:nvSpPr>
        <p:spPr>
          <a:xfrm>
            <a:off x="3549650" y="5346700"/>
            <a:ext cx="2794000" cy="177800"/>
          </a:xfrm>
          <a:custGeom>
            <a:avLst/>
            <a:gdLst>
              <a:gd name="connsiteX0" fmla="*/ 88900 w 2794000"/>
              <a:gd name="connsiteY0" fmla="*/ 0 h 177800"/>
              <a:gd name="connsiteX1" fmla="*/ 2794000 w 2794000"/>
              <a:gd name="connsiteY1" fmla="*/ 12700 h 177800"/>
              <a:gd name="connsiteX2" fmla="*/ 2762250 w 2794000"/>
              <a:gd name="connsiteY2" fmla="*/ 177800 h 177800"/>
              <a:gd name="connsiteX3" fmla="*/ 0 w 2794000"/>
              <a:gd name="connsiteY3" fmla="*/ 158750 h 177800"/>
              <a:gd name="connsiteX4" fmla="*/ 88900 w 2794000"/>
              <a:gd name="connsiteY4" fmla="*/ 0 h 17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0" h="177800">
                <a:moveTo>
                  <a:pt x="88900" y="0"/>
                </a:moveTo>
                <a:lnTo>
                  <a:pt x="2794000" y="12700"/>
                </a:lnTo>
                <a:lnTo>
                  <a:pt x="2762250" y="177800"/>
                </a:lnTo>
                <a:lnTo>
                  <a:pt x="0" y="158750"/>
                </a:lnTo>
                <a:lnTo>
                  <a:pt x="889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Freeform 20">
            <a:extLst>
              <a:ext uri="{FF2B5EF4-FFF2-40B4-BE49-F238E27FC236}">
                <a16:creationId xmlns:a16="http://schemas.microsoft.com/office/drawing/2014/main" id="{D619976C-B685-1D2E-E91A-09064D94C0F9}"/>
              </a:ext>
            </a:extLst>
          </p:cNvPr>
          <p:cNvSpPr/>
          <p:nvPr/>
        </p:nvSpPr>
        <p:spPr>
          <a:xfrm>
            <a:off x="996950" y="3898900"/>
            <a:ext cx="1727200" cy="209550"/>
          </a:xfrm>
          <a:custGeom>
            <a:avLst/>
            <a:gdLst>
              <a:gd name="connsiteX0" fmla="*/ 6350 w 1727200"/>
              <a:gd name="connsiteY0" fmla="*/ 0 h 209550"/>
              <a:gd name="connsiteX1" fmla="*/ 57150 w 1727200"/>
              <a:gd name="connsiteY1" fmla="*/ 12700 h 209550"/>
              <a:gd name="connsiteX2" fmla="*/ 1727200 w 1727200"/>
              <a:gd name="connsiteY2" fmla="*/ 31750 h 209550"/>
              <a:gd name="connsiteX3" fmla="*/ 1695450 w 1727200"/>
              <a:gd name="connsiteY3" fmla="*/ 209550 h 209550"/>
              <a:gd name="connsiteX4" fmla="*/ 0 w 1727200"/>
              <a:gd name="connsiteY4" fmla="*/ 139700 h 209550"/>
              <a:gd name="connsiteX5" fmla="*/ 6350 w 1727200"/>
              <a:gd name="connsiteY5" fmla="*/ 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7200" h="209550">
                <a:moveTo>
                  <a:pt x="6350" y="0"/>
                </a:moveTo>
                <a:lnTo>
                  <a:pt x="57150" y="12700"/>
                </a:lnTo>
                <a:lnTo>
                  <a:pt x="1727200" y="31750"/>
                </a:lnTo>
                <a:lnTo>
                  <a:pt x="1695450" y="209550"/>
                </a:lnTo>
                <a:lnTo>
                  <a:pt x="0" y="139700"/>
                </a:lnTo>
                <a:lnTo>
                  <a:pt x="63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0" name="Freeform 19">
            <a:extLst>
              <a:ext uri="{FF2B5EF4-FFF2-40B4-BE49-F238E27FC236}">
                <a16:creationId xmlns:a16="http://schemas.microsoft.com/office/drawing/2014/main" id="{614D9819-19EF-78DB-A691-A822BD66F0C8}"/>
              </a:ext>
            </a:extLst>
          </p:cNvPr>
          <p:cNvSpPr/>
          <p:nvPr/>
        </p:nvSpPr>
        <p:spPr>
          <a:xfrm>
            <a:off x="2946400" y="3092450"/>
            <a:ext cx="971550" cy="173038"/>
          </a:xfrm>
          <a:custGeom>
            <a:avLst/>
            <a:gdLst>
              <a:gd name="connsiteX0" fmla="*/ 0 w 971726"/>
              <a:gd name="connsiteY0" fmla="*/ 0 h 173559"/>
              <a:gd name="connsiteX1" fmla="*/ 933450 w 971726"/>
              <a:gd name="connsiteY1" fmla="*/ 19050 h 173559"/>
              <a:gd name="connsiteX2" fmla="*/ 914400 w 971726"/>
              <a:gd name="connsiteY2" fmla="*/ 171450 h 173559"/>
              <a:gd name="connsiteX3" fmla="*/ 6350 w 971726"/>
              <a:gd name="connsiteY3" fmla="*/ 133350 h 173559"/>
              <a:gd name="connsiteX4" fmla="*/ 0 w 971726"/>
              <a:gd name="connsiteY4" fmla="*/ 0 h 173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26" h="173559">
                <a:moveTo>
                  <a:pt x="0" y="0"/>
                </a:moveTo>
                <a:lnTo>
                  <a:pt x="933450" y="19050"/>
                </a:lnTo>
                <a:cubicBezTo>
                  <a:pt x="920574" y="173559"/>
                  <a:pt x="971726" y="171450"/>
                  <a:pt x="914400" y="171450"/>
                </a:cubicBezTo>
                <a:cubicBezTo>
                  <a:pt x="611720" y="158661"/>
                  <a:pt x="309300" y="133350"/>
                  <a:pt x="6350" y="133350"/>
                </a:cubicBez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Freeform 18">
            <a:extLst>
              <a:ext uri="{FF2B5EF4-FFF2-40B4-BE49-F238E27FC236}">
                <a16:creationId xmlns:a16="http://schemas.microsoft.com/office/drawing/2014/main" id="{F7E9400D-48A5-4C9D-0BE9-720ABB0598BD}"/>
              </a:ext>
            </a:extLst>
          </p:cNvPr>
          <p:cNvSpPr/>
          <p:nvPr/>
        </p:nvSpPr>
        <p:spPr>
          <a:xfrm>
            <a:off x="3155950" y="1581150"/>
            <a:ext cx="1847850" cy="203200"/>
          </a:xfrm>
          <a:custGeom>
            <a:avLst/>
            <a:gdLst>
              <a:gd name="connsiteX0" fmla="*/ 0 w 1847850"/>
              <a:gd name="connsiteY0" fmla="*/ 0 h 203200"/>
              <a:gd name="connsiteX1" fmla="*/ 1847850 w 1847850"/>
              <a:gd name="connsiteY1" fmla="*/ 44450 h 203200"/>
              <a:gd name="connsiteX2" fmla="*/ 1809750 w 1847850"/>
              <a:gd name="connsiteY2" fmla="*/ 203200 h 203200"/>
              <a:gd name="connsiteX3" fmla="*/ 25400 w 1847850"/>
              <a:gd name="connsiteY3" fmla="*/ 158750 h 203200"/>
              <a:gd name="connsiteX4" fmla="*/ 0 w 1847850"/>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50" h="203200">
                <a:moveTo>
                  <a:pt x="0" y="0"/>
                </a:moveTo>
                <a:lnTo>
                  <a:pt x="1847850" y="44450"/>
                </a:lnTo>
                <a:lnTo>
                  <a:pt x="1809750" y="203200"/>
                </a:lnTo>
                <a:lnTo>
                  <a:pt x="25400" y="158750"/>
                </a:lnTo>
                <a:lnTo>
                  <a:pt x="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6" name="Freeform 15">
            <a:extLst>
              <a:ext uri="{FF2B5EF4-FFF2-40B4-BE49-F238E27FC236}">
                <a16:creationId xmlns:a16="http://schemas.microsoft.com/office/drawing/2014/main" id="{33B77C9D-3D61-0D8F-03C8-D212D360C4A9}"/>
              </a:ext>
            </a:extLst>
          </p:cNvPr>
          <p:cNvSpPr/>
          <p:nvPr/>
        </p:nvSpPr>
        <p:spPr>
          <a:xfrm>
            <a:off x="298450" y="285750"/>
            <a:ext cx="5080000" cy="800100"/>
          </a:xfrm>
          <a:custGeom>
            <a:avLst/>
            <a:gdLst>
              <a:gd name="connsiteX0" fmla="*/ 755650 w 5080000"/>
              <a:gd name="connsiteY0" fmla="*/ 0 h 800100"/>
              <a:gd name="connsiteX1" fmla="*/ 0 w 5080000"/>
              <a:gd name="connsiteY1" fmla="*/ 704850 h 800100"/>
              <a:gd name="connsiteX2" fmla="*/ 5080000 w 5080000"/>
              <a:gd name="connsiteY2" fmla="*/ 800100 h 800100"/>
              <a:gd name="connsiteX3" fmla="*/ 5041900 w 5080000"/>
              <a:gd name="connsiteY3" fmla="*/ 603250 h 800100"/>
              <a:gd name="connsiteX4" fmla="*/ 755650 w 5080000"/>
              <a:gd name="connsiteY4" fmla="*/ 0 h 80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0000" h="800100">
                <a:moveTo>
                  <a:pt x="755650" y="0"/>
                </a:moveTo>
                <a:lnTo>
                  <a:pt x="0" y="704850"/>
                </a:lnTo>
                <a:lnTo>
                  <a:pt x="5080000" y="800100"/>
                </a:lnTo>
                <a:lnTo>
                  <a:pt x="5041900" y="603250"/>
                </a:lnTo>
                <a:lnTo>
                  <a:pt x="75565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2710" name="Title 1">
            <a:extLst>
              <a:ext uri="{FF2B5EF4-FFF2-40B4-BE49-F238E27FC236}">
                <a16:creationId xmlns:a16="http://schemas.microsoft.com/office/drawing/2014/main" id="{759CC1B4-7CAC-A042-0161-BB9040C9D7A2}"/>
              </a:ext>
            </a:extLst>
          </p:cNvPr>
          <p:cNvSpPr>
            <a:spLocks noGrp="1"/>
          </p:cNvSpPr>
          <p:nvPr>
            <p:ph type="title"/>
          </p:nvPr>
        </p:nvSpPr>
        <p:spPr>
          <a:xfrm>
            <a:off x="419100" y="293688"/>
            <a:ext cx="6096000" cy="885825"/>
          </a:xfrm>
        </p:spPr>
        <p:txBody>
          <a:bodyPr/>
          <a:lstStyle/>
          <a:p>
            <a:r>
              <a:rPr lang="en-US" altLang="en-US">
                <a:latin typeface="Times" pitchFamily="1" charset="0"/>
                <a:ea typeface="ＭＳ Ｐゴシック" panose="020B0600070205080204" pitchFamily="34" charset="-128"/>
                <a:cs typeface="Times" pitchFamily="1" charset="0"/>
              </a:rPr>
              <a:t>Driving forces…</a:t>
            </a:r>
          </a:p>
        </p:txBody>
      </p:sp>
      <p:sp>
        <p:nvSpPr>
          <p:cNvPr id="72711" name="Content Placeholder 2">
            <a:extLst>
              <a:ext uri="{FF2B5EF4-FFF2-40B4-BE49-F238E27FC236}">
                <a16:creationId xmlns:a16="http://schemas.microsoft.com/office/drawing/2014/main" id="{78DB540F-00E0-5B64-7472-7BA7E65E7FF1}"/>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2712" name="Slide Number Placeholder 3">
            <a:extLst>
              <a:ext uri="{FF2B5EF4-FFF2-40B4-BE49-F238E27FC236}">
                <a16:creationId xmlns:a16="http://schemas.microsoft.com/office/drawing/2014/main" id="{3D4851E9-73A3-8356-45CA-A86F189E154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17131F35-8466-0749-B986-E15A327C37BE}" type="slidenum">
              <a:rPr lang="en-US" altLang="en-US"/>
              <a:pPr>
                <a:spcBef>
                  <a:spcPct val="0"/>
                </a:spcBef>
                <a:buFontTx/>
                <a:buNone/>
              </a:pPr>
              <a:t>55</a:t>
            </a:fld>
            <a:endParaRPr lang="en-US" altLang="en-US"/>
          </a:p>
        </p:txBody>
      </p:sp>
      <p:sp>
        <p:nvSpPr>
          <p:cNvPr id="72713" name="TextBox 4">
            <a:extLst>
              <a:ext uri="{FF2B5EF4-FFF2-40B4-BE49-F238E27FC236}">
                <a16:creationId xmlns:a16="http://schemas.microsoft.com/office/drawing/2014/main" id="{8425E4A9-3DD9-D41F-B2AE-3006ACF79162}"/>
              </a:ext>
            </a:extLst>
          </p:cNvPr>
          <p:cNvSpPr txBox="1">
            <a:spLocks noChangeArrowheads="1"/>
          </p:cNvSpPr>
          <p:nvPr/>
        </p:nvSpPr>
        <p:spPr bwMode="auto">
          <a:xfrm>
            <a:off x="387350" y="1460500"/>
            <a:ext cx="5168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excess may be supposed as slight as we please … without thereby destroying the exactness of the arguments.</a:t>
            </a:r>
            <a:r>
              <a:rPr lang="ja-JP" altLang="en-US"/>
              <a:t>”</a:t>
            </a:r>
            <a:endParaRPr lang="en-US" altLang="en-US"/>
          </a:p>
        </p:txBody>
      </p:sp>
      <p:sp>
        <p:nvSpPr>
          <p:cNvPr id="72714" name="TextBox 5">
            <a:extLst>
              <a:ext uri="{FF2B5EF4-FFF2-40B4-BE49-F238E27FC236}">
                <a16:creationId xmlns:a16="http://schemas.microsoft.com/office/drawing/2014/main" id="{E933376F-BA7B-D1DE-912E-3547A22A7A98}"/>
              </a:ext>
            </a:extLst>
          </p:cNvPr>
          <p:cNvSpPr txBox="1">
            <a:spLocks noChangeArrowheads="1"/>
          </p:cNvSpPr>
          <p:nvPr/>
        </p:nvSpPr>
        <p:spPr bwMode="auto">
          <a:xfrm>
            <a:off x="3257550" y="215900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Carnot (1824)</a:t>
            </a:r>
          </a:p>
        </p:txBody>
      </p:sp>
      <p:sp>
        <p:nvSpPr>
          <p:cNvPr id="72715" name="Rectangle 7">
            <a:extLst>
              <a:ext uri="{FF2B5EF4-FFF2-40B4-BE49-F238E27FC236}">
                <a16:creationId xmlns:a16="http://schemas.microsoft.com/office/drawing/2014/main" id="{CDF7E6D4-5A39-02D5-5B20-36ACA995B861}"/>
              </a:ext>
            </a:extLst>
          </p:cNvPr>
          <p:cNvSpPr>
            <a:spLocks noChangeArrowheads="1"/>
          </p:cNvSpPr>
          <p:nvPr/>
        </p:nvSpPr>
        <p:spPr bwMode="auto">
          <a:xfrm>
            <a:off x="998538" y="2662238"/>
            <a:ext cx="4456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small remaining differences of temperature may be neglected.</a:t>
            </a:r>
            <a:r>
              <a:rPr lang="ja-JP" altLang="en-US"/>
              <a:t>”</a:t>
            </a:r>
            <a:endParaRPr lang="en-US" altLang="en-US"/>
          </a:p>
        </p:txBody>
      </p:sp>
      <p:sp>
        <p:nvSpPr>
          <p:cNvPr id="72716" name="TextBox 8">
            <a:extLst>
              <a:ext uri="{FF2B5EF4-FFF2-40B4-BE49-F238E27FC236}">
                <a16:creationId xmlns:a16="http://schemas.microsoft.com/office/drawing/2014/main" id="{20A9C280-AC09-D969-F40E-AACFBE6C2C8D}"/>
              </a:ext>
            </a:extLst>
          </p:cNvPr>
          <p:cNvSpPr txBox="1">
            <a:spLocks noChangeArrowheads="1"/>
          </p:cNvSpPr>
          <p:nvPr/>
        </p:nvSpPr>
        <p:spPr bwMode="auto">
          <a:xfrm>
            <a:off x="3784600" y="3200400"/>
            <a:ext cx="149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Clausius 1879</a:t>
            </a:r>
          </a:p>
        </p:txBody>
      </p:sp>
      <p:sp>
        <p:nvSpPr>
          <p:cNvPr id="72717" name="TextBox 9">
            <a:extLst>
              <a:ext uri="{FF2B5EF4-FFF2-40B4-BE49-F238E27FC236}">
                <a16:creationId xmlns:a16="http://schemas.microsoft.com/office/drawing/2014/main" id="{358739FC-B3FE-4649-F621-91A50A8BC484}"/>
              </a:ext>
            </a:extLst>
          </p:cNvPr>
          <p:cNvSpPr txBox="1">
            <a:spLocks noChangeArrowheads="1"/>
          </p:cNvSpPr>
          <p:nvPr/>
        </p:nvSpPr>
        <p:spPr bwMode="auto">
          <a:xfrm>
            <a:off x="482600" y="3752850"/>
            <a:ext cx="4133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…never differ sensibly in temperature…</a:t>
            </a:r>
            <a:r>
              <a:rPr lang="ja-JP" altLang="en-US"/>
              <a:t>”</a:t>
            </a:r>
            <a:endParaRPr lang="en-US" altLang="en-US"/>
          </a:p>
        </p:txBody>
      </p:sp>
      <p:sp>
        <p:nvSpPr>
          <p:cNvPr id="72718" name="TextBox 10">
            <a:extLst>
              <a:ext uri="{FF2B5EF4-FFF2-40B4-BE49-F238E27FC236}">
                <a16:creationId xmlns:a16="http://schemas.microsoft.com/office/drawing/2014/main" id="{5475B657-AA11-21AF-E888-BB642252B067}"/>
              </a:ext>
            </a:extLst>
          </p:cNvPr>
          <p:cNvSpPr txBox="1">
            <a:spLocks noChangeArrowheads="1"/>
          </p:cNvSpPr>
          <p:nvPr/>
        </p:nvSpPr>
        <p:spPr bwMode="auto">
          <a:xfrm>
            <a:off x="482600" y="4038600"/>
            <a:ext cx="461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…pressure exerted … shall be sensibly equal to the load…</a:t>
            </a:r>
            <a:r>
              <a:rPr lang="ja-JP" altLang="en-US"/>
              <a:t>”</a:t>
            </a:r>
            <a:endParaRPr lang="en-US" altLang="en-US"/>
          </a:p>
        </p:txBody>
      </p:sp>
      <p:sp>
        <p:nvSpPr>
          <p:cNvPr id="72719" name="TextBox 11">
            <a:extLst>
              <a:ext uri="{FF2B5EF4-FFF2-40B4-BE49-F238E27FC236}">
                <a16:creationId xmlns:a16="http://schemas.microsoft.com/office/drawing/2014/main" id="{012B73F8-B8D6-3DCE-7606-2756570EAAFF}"/>
              </a:ext>
            </a:extLst>
          </p:cNvPr>
          <p:cNvSpPr txBox="1">
            <a:spLocks noChangeArrowheads="1"/>
          </p:cNvSpPr>
          <p:nvPr/>
        </p:nvSpPr>
        <p:spPr bwMode="auto">
          <a:xfrm>
            <a:off x="2406650" y="4368800"/>
            <a:ext cx="274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Poynting and J. J. Thomson</a:t>
            </a:r>
          </a:p>
        </p:txBody>
      </p:sp>
      <p:sp>
        <p:nvSpPr>
          <p:cNvPr id="72720" name="TextBox 12">
            <a:extLst>
              <a:ext uri="{FF2B5EF4-FFF2-40B4-BE49-F238E27FC236}">
                <a16:creationId xmlns:a16="http://schemas.microsoft.com/office/drawing/2014/main" id="{23B7B879-3DAB-9553-DC8B-C040DDF03CF1}"/>
              </a:ext>
            </a:extLst>
          </p:cNvPr>
          <p:cNvSpPr txBox="1">
            <a:spLocks noChangeArrowheads="1"/>
          </p:cNvSpPr>
          <p:nvPr/>
        </p:nvSpPr>
        <p:spPr bwMode="auto">
          <a:xfrm>
            <a:off x="1085850" y="5194300"/>
            <a:ext cx="582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differences that fall </a:t>
            </a:r>
            <a:r>
              <a:rPr lang="ja-JP" altLang="en-US"/>
              <a:t>“</a:t>
            </a:r>
            <a:r>
              <a:rPr lang="en-US" altLang="ja-JP"/>
              <a:t>beneath the limit of observation.</a:t>
            </a:r>
            <a:r>
              <a:rPr lang="ja-JP" altLang="en-US"/>
              <a:t>”</a:t>
            </a:r>
            <a:endParaRPr lang="en-US" altLang="en-US"/>
          </a:p>
        </p:txBody>
      </p:sp>
      <p:sp>
        <p:nvSpPr>
          <p:cNvPr id="72721" name="TextBox 13">
            <a:extLst>
              <a:ext uri="{FF2B5EF4-FFF2-40B4-BE49-F238E27FC236}">
                <a16:creationId xmlns:a16="http://schemas.microsoft.com/office/drawing/2014/main" id="{EAA8754A-FED3-B9DB-73C2-2D453953409B}"/>
              </a:ext>
            </a:extLst>
          </p:cNvPr>
          <p:cNvSpPr txBox="1">
            <a:spLocks noChangeArrowheads="1"/>
          </p:cNvSpPr>
          <p:nvPr/>
        </p:nvSpPr>
        <p:spPr bwMode="auto">
          <a:xfrm>
            <a:off x="3676650" y="5619750"/>
            <a:ext cx="2268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Carathéodory</a:t>
            </a:r>
            <a:r>
              <a:rPr lang="ja-JP" altLang="en-US"/>
              <a:t>’</a:t>
            </a:r>
            <a:r>
              <a:rPr lang="en-US" altLang="ja-JP"/>
              <a:t>s (1909)</a:t>
            </a:r>
            <a:endParaRPr lang="en-US" altLang="en-US"/>
          </a:p>
        </p:txBody>
      </p:sp>
      <p:pic>
        <p:nvPicPr>
          <p:cNvPr id="72722" name="Picture 17" descr="339px-Nachet_microscope.png">
            <a:extLst>
              <a:ext uri="{FF2B5EF4-FFF2-40B4-BE49-F238E27FC236}">
                <a16:creationId xmlns:a16="http://schemas.microsoft.com/office/drawing/2014/main" id="{8188A79A-35F9-300F-F7BD-9F39D54EFA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3950" y="0"/>
            <a:ext cx="18288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a:extLst>
              <a:ext uri="{FF2B5EF4-FFF2-40B4-BE49-F238E27FC236}">
                <a16:creationId xmlns:a16="http://schemas.microsoft.com/office/drawing/2014/main" id="{73CD8DD2-763D-E4C5-C793-CA6E2F9C4F0A}"/>
              </a:ext>
            </a:extLst>
          </p:cNvPr>
          <p:cNvGrpSpPr>
            <a:grpSpLocks/>
          </p:cNvGrpSpPr>
          <p:nvPr/>
        </p:nvGrpSpPr>
        <p:grpSpPr bwMode="auto">
          <a:xfrm>
            <a:off x="6210300" y="2603500"/>
            <a:ext cx="2216150" cy="3154363"/>
            <a:chOff x="6642100" y="2813050"/>
            <a:chExt cx="2216150" cy="3154710"/>
          </a:xfrm>
        </p:grpSpPr>
        <p:sp>
          <p:nvSpPr>
            <p:cNvPr id="72724" name="TextBox 23">
              <a:extLst>
                <a:ext uri="{FF2B5EF4-FFF2-40B4-BE49-F238E27FC236}">
                  <a16:creationId xmlns:a16="http://schemas.microsoft.com/office/drawing/2014/main" id="{0FEE0460-E70F-6862-E19D-04CA8356D363}"/>
                </a:ext>
              </a:extLst>
            </p:cNvPr>
            <p:cNvSpPr txBox="1">
              <a:spLocks noChangeArrowheads="1"/>
            </p:cNvSpPr>
            <p:nvPr/>
          </p:nvSpPr>
          <p:spPr bwMode="auto">
            <a:xfrm>
              <a:off x="7080250" y="2813050"/>
              <a:ext cx="1317357"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9900">
                  <a:solidFill>
                    <a:srgbClr val="FF9191"/>
                  </a:solidFill>
                </a:rPr>
                <a:t>?</a:t>
              </a:r>
            </a:p>
          </p:txBody>
        </p:sp>
        <p:sp>
          <p:nvSpPr>
            <p:cNvPr id="72725" name="TextBox 24">
              <a:extLst>
                <a:ext uri="{FF2B5EF4-FFF2-40B4-BE49-F238E27FC236}">
                  <a16:creationId xmlns:a16="http://schemas.microsoft.com/office/drawing/2014/main" id="{9B0F2C5A-2FB3-6AE9-E32F-B241768154CD}"/>
                </a:ext>
              </a:extLst>
            </p:cNvPr>
            <p:cNvSpPr txBox="1">
              <a:spLocks noChangeArrowheads="1"/>
            </p:cNvSpPr>
            <p:nvPr/>
          </p:nvSpPr>
          <p:spPr bwMode="auto">
            <a:xfrm rot="-838953">
              <a:off x="6724651" y="3683000"/>
              <a:ext cx="83923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500">
                  <a:solidFill>
                    <a:srgbClr val="FF9191"/>
                  </a:solidFill>
                </a:rPr>
                <a:t>?</a:t>
              </a:r>
            </a:p>
          </p:txBody>
        </p:sp>
        <p:sp>
          <p:nvSpPr>
            <p:cNvPr id="72726" name="TextBox 25">
              <a:extLst>
                <a:ext uri="{FF2B5EF4-FFF2-40B4-BE49-F238E27FC236}">
                  <a16:creationId xmlns:a16="http://schemas.microsoft.com/office/drawing/2014/main" id="{21C3C28D-FA6F-8B6C-EC6E-781517D36E7E}"/>
                </a:ext>
              </a:extLst>
            </p:cNvPr>
            <p:cNvSpPr txBox="1">
              <a:spLocks noChangeArrowheads="1"/>
            </p:cNvSpPr>
            <p:nvPr/>
          </p:nvSpPr>
          <p:spPr bwMode="auto">
            <a:xfrm rot="1075159">
              <a:off x="8065142" y="3884400"/>
              <a:ext cx="6855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8800">
                  <a:solidFill>
                    <a:srgbClr val="FF9191"/>
                  </a:solidFill>
                </a:rPr>
                <a:t>?</a:t>
              </a:r>
            </a:p>
          </p:txBody>
        </p:sp>
        <p:sp>
          <p:nvSpPr>
            <p:cNvPr id="72727" name="TextBox 22">
              <a:extLst>
                <a:ext uri="{FF2B5EF4-FFF2-40B4-BE49-F238E27FC236}">
                  <a16:creationId xmlns:a16="http://schemas.microsoft.com/office/drawing/2014/main" id="{B5D88CD2-49BC-E310-F0F0-C584C4B5345A}"/>
                </a:ext>
              </a:extLst>
            </p:cNvPr>
            <p:cNvSpPr txBox="1">
              <a:spLocks noChangeArrowheads="1"/>
            </p:cNvSpPr>
            <p:nvPr/>
          </p:nvSpPr>
          <p:spPr bwMode="auto">
            <a:xfrm>
              <a:off x="6642100" y="4165600"/>
              <a:ext cx="2216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Big enough to make a difference but too small to matter?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C15800C3-1E92-501F-5847-CF840FF6DFBF}"/>
              </a:ext>
            </a:extLst>
          </p:cNvPr>
          <p:cNvSpPr/>
          <p:nvPr/>
        </p:nvSpPr>
        <p:spPr>
          <a:xfrm>
            <a:off x="1339850" y="1955800"/>
            <a:ext cx="2495550" cy="152400"/>
          </a:xfrm>
          <a:custGeom>
            <a:avLst/>
            <a:gdLst>
              <a:gd name="connsiteX0" fmla="*/ 95250 w 2495550"/>
              <a:gd name="connsiteY0" fmla="*/ 0 h 152400"/>
              <a:gd name="connsiteX1" fmla="*/ 209550 w 2495550"/>
              <a:gd name="connsiteY1" fmla="*/ 6350 h 152400"/>
              <a:gd name="connsiteX2" fmla="*/ 2495550 w 2495550"/>
              <a:gd name="connsiteY2" fmla="*/ 25400 h 152400"/>
              <a:gd name="connsiteX3" fmla="*/ 2470150 w 2495550"/>
              <a:gd name="connsiteY3" fmla="*/ 152400 h 152400"/>
              <a:gd name="connsiteX4" fmla="*/ 0 w 2495550"/>
              <a:gd name="connsiteY4" fmla="*/ 152400 h 152400"/>
              <a:gd name="connsiteX5" fmla="*/ 95250 w 2495550"/>
              <a:gd name="connsiteY5"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5550" h="152400">
                <a:moveTo>
                  <a:pt x="95250" y="0"/>
                </a:moveTo>
                <a:lnTo>
                  <a:pt x="209550" y="6350"/>
                </a:lnTo>
                <a:lnTo>
                  <a:pt x="2495550" y="25400"/>
                </a:lnTo>
                <a:lnTo>
                  <a:pt x="2470150" y="152400"/>
                </a:lnTo>
                <a:lnTo>
                  <a:pt x="0" y="152400"/>
                </a:lnTo>
                <a:lnTo>
                  <a:pt x="952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5" name="Freeform 14">
            <a:extLst>
              <a:ext uri="{FF2B5EF4-FFF2-40B4-BE49-F238E27FC236}">
                <a16:creationId xmlns:a16="http://schemas.microsoft.com/office/drawing/2014/main" id="{768E972E-4E10-7472-D4F2-4D6D872C5987}"/>
              </a:ext>
            </a:extLst>
          </p:cNvPr>
          <p:cNvSpPr/>
          <p:nvPr/>
        </p:nvSpPr>
        <p:spPr>
          <a:xfrm>
            <a:off x="3670300" y="2241550"/>
            <a:ext cx="603250" cy="114300"/>
          </a:xfrm>
          <a:custGeom>
            <a:avLst/>
            <a:gdLst>
              <a:gd name="connsiteX0" fmla="*/ 44450 w 603250"/>
              <a:gd name="connsiteY0" fmla="*/ 0 h 114300"/>
              <a:gd name="connsiteX1" fmla="*/ 603250 w 603250"/>
              <a:gd name="connsiteY1" fmla="*/ 25400 h 114300"/>
              <a:gd name="connsiteX2" fmla="*/ 603250 w 603250"/>
              <a:gd name="connsiteY2" fmla="*/ 114300 h 114300"/>
              <a:gd name="connsiteX3" fmla="*/ 0 w 603250"/>
              <a:gd name="connsiteY3" fmla="*/ 107950 h 114300"/>
              <a:gd name="connsiteX4" fmla="*/ 44450 w 60325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250" h="114300">
                <a:moveTo>
                  <a:pt x="44450" y="0"/>
                </a:moveTo>
                <a:lnTo>
                  <a:pt x="603250" y="25400"/>
                </a:lnTo>
                <a:lnTo>
                  <a:pt x="603250" y="114300"/>
                </a:lnTo>
                <a:lnTo>
                  <a:pt x="0" y="107950"/>
                </a:lnTo>
                <a:lnTo>
                  <a:pt x="444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3" name="Freeform 12">
            <a:extLst>
              <a:ext uri="{FF2B5EF4-FFF2-40B4-BE49-F238E27FC236}">
                <a16:creationId xmlns:a16="http://schemas.microsoft.com/office/drawing/2014/main" id="{915E2F75-D822-B280-8F53-6E51A37AFA09}"/>
              </a:ext>
            </a:extLst>
          </p:cNvPr>
          <p:cNvSpPr/>
          <p:nvPr/>
        </p:nvSpPr>
        <p:spPr>
          <a:xfrm>
            <a:off x="577850" y="254000"/>
            <a:ext cx="4845050" cy="1054100"/>
          </a:xfrm>
          <a:custGeom>
            <a:avLst/>
            <a:gdLst>
              <a:gd name="connsiteX0" fmla="*/ 158750 w 4845050"/>
              <a:gd name="connsiteY0" fmla="*/ 0 h 1054100"/>
              <a:gd name="connsiteX1" fmla="*/ 0 w 4845050"/>
              <a:gd name="connsiteY1" fmla="*/ 1054100 h 1054100"/>
              <a:gd name="connsiteX2" fmla="*/ 4845050 w 4845050"/>
              <a:gd name="connsiteY2" fmla="*/ 952500 h 1054100"/>
              <a:gd name="connsiteX3" fmla="*/ 4813300 w 4845050"/>
              <a:gd name="connsiteY3" fmla="*/ 781050 h 1054100"/>
              <a:gd name="connsiteX4" fmla="*/ 158750 w 4845050"/>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5050" h="1054100">
                <a:moveTo>
                  <a:pt x="158750" y="0"/>
                </a:moveTo>
                <a:lnTo>
                  <a:pt x="0" y="1054100"/>
                </a:lnTo>
                <a:lnTo>
                  <a:pt x="4845050" y="952500"/>
                </a:lnTo>
                <a:lnTo>
                  <a:pt x="4813300" y="781050"/>
                </a:lnTo>
                <a:lnTo>
                  <a:pt x="15875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3732" name="Title 1">
            <a:extLst>
              <a:ext uri="{FF2B5EF4-FFF2-40B4-BE49-F238E27FC236}">
                <a16:creationId xmlns:a16="http://schemas.microsoft.com/office/drawing/2014/main" id="{8C7B52F1-C721-ACA0-0456-04B125E5CC5D}"/>
              </a:ext>
            </a:extLst>
          </p:cNvPr>
          <p:cNvSpPr>
            <a:spLocks noGrp="1"/>
          </p:cNvSpPr>
          <p:nvPr>
            <p:ph type="title"/>
          </p:nvPr>
        </p:nvSpPr>
        <p:spPr>
          <a:xfrm>
            <a:off x="501650" y="236538"/>
            <a:ext cx="4978400" cy="1077912"/>
          </a:xfrm>
        </p:spPr>
        <p:txBody>
          <a:bodyPr/>
          <a:lstStyle/>
          <a:p>
            <a:r>
              <a:rPr lang="en-US" altLang="en-US">
                <a:latin typeface="Times" pitchFamily="1" charset="0"/>
                <a:ea typeface="ＭＳ Ｐゴシック" panose="020B0600070205080204" pitchFamily="34" charset="-128"/>
                <a:cs typeface="Times" pitchFamily="1" charset="0"/>
              </a:rPr>
              <a:t>Reversal </a:t>
            </a:r>
            <a:r>
              <a:rPr lang="en-US" altLang="en-US" sz="2800">
                <a:latin typeface="Times" pitchFamily="1" charset="0"/>
                <a:ea typeface="ＭＳ Ｐゴシック" panose="020B0600070205080204" pitchFamily="34" charset="-128"/>
                <a:cs typeface="Times" pitchFamily="1" charset="0"/>
              </a:rPr>
              <a:t>by very small change</a:t>
            </a:r>
            <a:r>
              <a:rPr lang="en-US" altLang="en-US" sz="2400">
                <a:latin typeface="Times" pitchFamily="1" charset="0"/>
                <a:ea typeface="ＭＳ Ｐゴシック" panose="020B0600070205080204" pitchFamily="34" charset="-128"/>
                <a:cs typeface="Times" pitchFamily="1" charset="0"/>
              </a:rPr>
              <a:t> of driving forces</a:t>
            </a:r>
            <a:endParaRPr lang="en-US" altLang="en-US">
              <a:latin typeface="Times" pitchFamily="1" charset="0"/>
              <a:ea typeface="ＭＳ Ｐゴシック" panose="020B0600070205080204" pitchFamily="34" charset="-128"/>
              <a:cs typeface="Times" pitchFamily="1" charset="0"/>
            </a:endParaRPr>
          </a:p>
        </p:txBody>
      </p:sp>
      <p:sp>
        <p:nvSpPr>
          <p:cNvPr id="73733" name="Content Placeholder 2">
            <a:extLst>
              <a:ext uri="{FF2B5EF4-FFF2-40B4-BE49-F238E27FC236}">
                <a16:creationId xmlns:a16="http://schemas.microsoft.com/office/drawing/2014/main" id="{6D829DF3-8D45-D5A7-0069-290F93684F60}"/>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3734" name="Slide Number Placeholder 3">
            <a:extLst>
              <a:ext uri="{FF2B5EF4-FFF2-40B4-BE49-F238E27FC236}">
                <a16:creationId xmlns:a16="http://schemas.microsoft.com/office/drawing/2014/main" id="{156B76D2-CDE8-8446-469B-F73B3D7403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209F1F9A-7D2F-314E-9D7C-21C2E1B4E0C6}" type="slidenum">
              <a:rPr lang="en-US" altLang="en-US"/>
              <a:pPr>
                <a:spcBef>
                  <a:spcPct val="0"/>
                </a:spcBef>
                <a:buFontTx/>
                <a:buNone/>
              </a:pPr>
              <a:t>56</a:t>
            </a:fld>
            <a:endParaRPr lang="en-US" altLang="en-US"/>
          </a:p>
        </p:txBody>
      </p:sp>
      <p:sp>
        <p:nvSpPr>
          <p:cNvPr id="73735" name="TextBox 5">
            <a:extLst>
              <a:ext uri="{FF2B5EF4-FFF2-40B4-BE49-F238E27FC236}">
                <a16:creationId xmlns:a16="http://schemas.microsoft.com/office/drawing/2014/main" id="{4C5B8128-1F0F-9C3A-2967-521564A047E8}"/>
              </a:ext>
            </a:extLst>
          </p:cNvPr>
          <p:cNvSpPr txBox="1">
            <a:spLocks noChangeArrowheads="1"/>
          </p:cNvSpPr>
          <p:nvPr/>
        </p:nvSpPr>
        <p:spPr bwMode="auto">
          <a:xfrm>
            <a:off x="603250" y="1803400"/>
            <a:ext cx="4921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an exceedingly small alteration of the temperature will be sufficient to reverse the flow of heat …</a:t>
            </a:r>
            <a:r>
              <a:rPr lang="ja-JP" altLang="en-US"/>
              <a:t>”</a:t>
            </a:r>
            <a:endParaRPr lang="en-US" altLang="en-US"/>
          </a:p>
        </p:txBody>
      </p:sp>
      <p:sp>
        <p:nvSpPr>
          <p:cNvPr id="73736" name="TextBox 6">
            <a:extLst>
              <a:ext uri="{FF2B5EF4-FFF2-40B4-BE49-F238E27FC236}">
                <a16:creationId xmlns:a16="http://schemas.microsoft.com/office/drawing/2014/main" id="{5C7E4812-517E-AB74-DBF1-9E93CDDEE4D9}"/>
              </a:ext>
            </a:extLst>
          </p:cNvPr>
          <p:cNvSpPr txBox="1">
            <a:spLocks noChangeArrowheads="1"/>
          </p:cNvSpPr>
          <p:nvPr/>
        </p:nvSpPr>
        <p:spPr bwMode="auto">
          <a:xfrm>
            <a:off x="2978150" y="2444750"/>
            <a:ext cx="167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Maxwell (1879)</a:t>
            </a:r>
          </a:p>
        </p:txBody>
      </p:sp>
      <p:sp>
        <p:nvSpPr>
          <p:cNvPr id="73737" name="TextBox 7">
            <a:extLst>
              <a:ext uri="{FF2B5EF4-FFF2-40B4-BE49-F238E27FC236}">
                <a16:creationId xmlns:a16="http://schemas.microsoft.com/office/drawing/2014/main" id="{80D9B41C-D500-1E46-A849-2705C5486E87}"/>
              </a:ext>
            </a:extLst>
          </p:cNvPr>
          <p:cNvSpPr txBox="1">
            <a:spLocks noChangeArrowheads="1"/>
          </p:cNvSpPr>
          <p:nvPr/>
        </p:nvSpPr>
        <p:spPr bwMode="auto">
          <a:xfrm>
            <a:off x="711200" y="3346450"/>
            <a:ext cx="605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A </a:t>
            </a:r>
            <a:r>
              <a:rPr lang="en-US" altLang="ja-JP" i="1"/>
              <a:t>reversible process </a:t>
            </a:r>
            <a:r>
              <a:rPr lang="en-US" altLang="ja-JP"/>
              <a:t>is defined as one which may be exactly reversed by an infinitesimal change in the external conditions.</a:t>
            </a:r>
            <a:r>
              <a:rPr lang="ja-JP" altLang="en-US"/>
              <a:t>”</a:t>
            </a:r>
            <a:endParaRPr lang="en-US" altLang="en-US"/>
          </a:p>
        </p:txBody>
      </p:sp>
      <p:sp>
        <p:nvSpPr>
          <p:cNvPr id="73738" name="TextBox 8">
            <a:extLst>
              <a:ext uri="{FF2B5EF4-FFF2-40B4-BE49-F238E27FC236}">
                <a16:creationId xmlns:a16="http://schemas.microsoft.com/office/drawing/2014/main" id="{380DEE55-6C92-DB57-00CB-80ECA71E165D}"/>
              </a:ext>
            </a:extLst>
          </p:cNvPr>
          <p:cNvSpPr txBox="1">
            <a:spLocks noChangeArrowheads="1"/>
          </p:cNvSpPr>
          <p:nvPr/>
        </p:nvSpPr>
        <p:spPr bwMode="auto">
          <a:xfrm>
            <a:off x="4451350" y="4064000"/>
            <a:ext cx="1576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Pippard (1966)</a:t>
            </a:r>
          </a:p>
        </p:txBody>
      </p:sp>
      <p:sp>
        <p:nvSpPr>
          <p:cNvPr id="73739" name="TextBox 9">
            <a:extLst>
              <a:ext uri="{FF2B5EF4-FFF2-40B4-BE49-F238E27FC236}">
                <a16:creationId xmlns:a16="http://schemas.microsoft.com/office/drawing/2014/main" id="{4747F558-D7C7-C463-06AC-FAC770955CBC}"/>
              </a:ext>
            </a:extLst>
          </p:cNvPr>
          <p:cNvSpPr txBox="1">
            <a:spLocks noChangeArrowheads="1"/>
          </p:cNvSpPr>
          <p:nvPr/>
        </p:nvSpPr>
        <p:spPr bwMode="auto">
          <a:xfrm>
            <a:off x="863600" y="4921250"/>
            <a:ext cx="5721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we can reverse the process (to within an arbitrarily good accuracy) by adding a tiny bit to the weight …</a:t>
            </a:r>
            <a:r>
              <a:rPr lang="ja-JP" altLang="en-US"/>
              <a:t>”</a:t>
            </a:r>
            <a:endParaRPr lang="en-US" altLang="en-US"/>
          </a:p>
        </p:txBody>
      </p:sp>
      <p:sp>
        <p:nvSpPr>
          <p:cNvPr id="73740" name="TextBox 10">
            <a:extLst>
              <a:ext uri="{FF2B5EF4-FFF2-40B4-BE49-F238E27FC236}">
                <a16:creationId xmlns:a16="http://schemas.microsoft.com/office/drawing/2014/main" id="{C58F8CF6-2136-D2A7-4CCF-EFD21406867F}"/>
              </a:ext>
            </a:extLst>
          </p:cNvPr>
          <p:cNvSpPr txBox="1">
            <a:spLocks noChangeArrowheads="1"/>
          </p:cNvSpPr>
          <p:nvPr/>
        </p:nvSpPr>
        <p:spPr bwMode="auto">
          <a:xfrm>
            <a:off x="3251200" y="5594350"/>
            <a:ext cx="265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Lieb and Yngvason (1998)</a:t>
            </a:r>
          </a:p>
        </p:txBody>
      </p:sp>
      <p:pic>
        <p:nvPicPr>
          <p:cNvPr id="12" name="Picture 11" descr="precrious_balance.jpg">
            <a:extLst>
              <a:ext uri="{FF2B5EF4-FFF2-40B4-BE49-F238E27FC236}">
                <a16:creationId xmlns:a16="http://schemas.microsoft.com/office/drawing/2014/main" id="{9450D2B8-1D60-E0D3-60A7-9E9BCF77CBEE}"/>
              </a:ext>
            </a:extLst>
          </p:cNvPr>
          <p:cNvPicPr>
            <a:picLocks noChangeAspect="1"/>
          </p:cNvPicPr>
          <p:nvPr/>
        </p:nvPicPr>
        <p:blipFill>
          <a:blip r:embed="rId2"/>
          <a:stretch>
            <a:fillRect/>
          </a:stretch>
        </p:blipFill>
        <p:spPr>
          <a:xfrm>
            <a:off x="5623603" y="153987"/>
            <a:ext cx="2529796" cy="2417763"/>
          </a:xfrm>
          <a:prstGeom prst="rect">
            <a:avLst/>
          </a:prstGeom>
          <a:effectLst>
            <a:softEdge rad="127000"/>
          </a:effectLst>
        </p:spPr>
      </p:pic>
      <p:grpSp>
        <p:nvGrpSpPr>
          <p:cNvPr id="2" name="Group 26">
            <a:extLst>
              <a:ext uri="{FF2B5EF4-FFF2-40B4-BE49-F238E27FC236}">
                <a16:creationId xmlns:a16="http://schemas.microsoft.com/office/drawing/2014/main" id="{A8056243-E4C0-A53B-4764-07839CEA067B}"/>
              </a:ext>
            </a:extLst>
          </p:cNvPr>
          <p:cNvGrpSpPr>
            <a:grpSpLocks/>
          </p:cNvGrpSpPr>
          <p:nvPr/>
        </p:nvGrpSpPr>
        <p:grpSpPr bwMode="auto">
          <a:xfrm>
            <a:off x="6648450" y="2717800"/>
            <a:ext cx="2216150" cy="3154363"/>
            <a:chOff x="6642100" y="2813050"/>
            <a:chExt cx="2216150" cy="3154710"/>
          </a:xfrm>
        </p:grpSpPr>
        <p:sp>
          <p:nvSpPr>
            <p:cNvPr id="73743" name="TextBox 23">
              <a:extLst>
                <a:ext uri="{FF2B5EF4-FFF2-40B4-BE49-F238E27FC236}">
                  <a16:creationId xmlns:a16="http://schemas.microsoft.com/office/drawing/2014/main" id="{F7CB2801-821E-D058-D176-36D864BDC25E}"/>
                </a:ext>
              </a:extLst>
            </p:cNvPr>
            <p:cNvSpPr txBox="1">
              <a:spLocks noChangeArrowheads="1"/>
            </p:cNvSpPr>
            <p:nvPr/>
          </p:nvSpPr>
          <p:spPr bwMode="auto">
            <a:xfrm>
              <a:off x="7080250" y="2813050"/>
              <a:ext cx="1317357" cy="315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9900">
                  <a:solidFill>
                    <a:srgbClr val="FF9191"/>
                  </a:solidFill>
                </a:rPr>
                <a:t>?</a:t>
              </a:r>
            </a:p>
          </p:txBody>
        </p:sp>
        <p:sp>
          <p:nvSpPr>
            <p:cNvPr id="73744" name="TextBox 24">
              <a:extLst>
                <a:ext uri="{FF2B5EF4-FFF2-40B4-BE49-F238E27FC236}">
                  <a16:creationId xmlns:a16="http://schemas.microsoft.com/office/drawing/2014/main" id="{01605E59-E7F0-92DF-11BE-4B75D532EB97}"/>
                </a:ext>
              </a:extLst>
            </p:cNvPr>
            <p:cNvSpPr txBox="1">
              <a:spLocks noChangeArrowheads="1"/>
            </p:cNvSpPr>
            <p:nvPr/>
          </p:nvSpPr>
          <p:spPr bwMode="auto">
            <a:xfrm rot="-838953">
              <a:off x="6724651" y="3683000"/>
              <a:ext cx="839236"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1500">
                  <a:solidFill>
                    <a:srgbClr val="FF9191"/>
                  </a:solidFill>
                </a:rPr>
                <a:t>?</a:t>
              </a:r>
            </a:p>
          </p:txBody>
        </p:sp>
        <p:sp>
          <p:nvSpPr>
            <p:cNvPr id="73745" name="TextBox 25">
              <a:extLst>
                <a:ext uri="{FF2B5EF4-FFF2-40B4-BE49-F238E27FC236}">
                  <a16:creationId xmlns:a16="http://schemas.microsoft.com/office/drawing/2014/main" id="{7F677921-056D-99B1-414C-6AF1C9570C8D}"/>
                </a:ext>
              </a:extLst>
            </p:cNvPr>
            <p:cNvSpPr txBox="1">
              <a:spLocks noChangeArrowheads="1"/>
            </p:cNvSpPr>
            <p:nvPr/>
          </p:nvSpPr>
          <p:spPr bwMode="auto">
            <a:xfrm rot="1075159">
              <a:off x="8065142" y="3884400"/>
              <a:ext cx="68555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8800">
                  <a:solidFill>
                    <a:srgbClr val="FF9191"/>
                  </a:solidFill>
                </a:rPr>
                <a:t>?</a:t>
              </a:r>
            </a:p>
          </p:txBody>
        </p:sp>
        <p:sp>
          <p:nvSpPr>
            <p:cNvPr id="73746" name="TextBox 22">
              <a:extLst>
                <a:ext uri="{FF2B5EF4-FFF2-40B4-BE49-F238E27FC236}">
                  <a16:creationId xmlns:a16="http://schemas.microsoft.com/office/drawing/2014/main" id="{35482962-FC34-E5BF-D44E-7D66FCFBF911}"/>
                </a:ext>
              </a:extLst>
            </p:cNvPr>
            <p:cNvSpPr txBox="1">
              <a:spLocks noChangeArrowheads="1"/>
            </p:cNvSpPr>
            <p:nvPr/>
          </p:nvSpPr>
          <p:spPr bwMode="auto">
            <a:xfrm>
              <a:off x="6642100" y="4165600"/>
              <a:ext cx="2216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Big enough to make a difference but too small to matter?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6F06CBD2-E046-4364-58DD-D9A843740105}"/>
              </a:ext>
            </a:extLst>
          </p:cNvPr>
          <p:cNvSpPr/>
          <p:nvPr/>
        </p:nvSpPr>
        <p:spPr>
          <a:xfrm>
            <a:off x="685800" y="2266950"/>
            <a:ext cx="2606675" cy="227013"/>
          </a:xfrm>
          <a:custGeom>
            <a:avLst/>
            <a:gdLst>
              <a:gd name="connsiteX0" fmla="*/ 38100 w 2606531"/>
              <a:gd name="connsiteY0" fmla="*/ 0 h 226941"/>
              <a:gd name="connsiteX1" fmla="*/ 38100 w 2606531"/>
              <a:gd name="connsiteY1" fmla="*/ 0 h 226941"/>
              <a:gd name="connsiteX2" fmla="*/ 2571750 w 2606531"/>
              <a:gd name="connsiteY2" fmla="*/ 44450 h 226941"/>
              <a:gd name="connsiteX3" fmla="*/ 2546350 w 2606531"/>
              <a:gd name="connsiteY3" fmla="*/ 196850 h 226941"/>
              <a:gd name="connsiteX4" fmla="*/ 0 w 2606531"/>
              <a:gd name="connsiteY4" fmla="*/ 184150 h 226941"/>
              <a:gd name="connsiteX5" fmla="*/ 38100 w 2606531"/>
              <a:gd name="connsiteY5" fmla="*/ 0 h 226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6531" h="226941">
                <a:moveTo>
                  <a:pt x="38100" y="0"/>
                </a:moveTo>
                <a:lnTo>
                  <a:pt x="38100" y="0"/>
                </a:lnTo>
                <a:lnTo>
                  <a:pt x="2571750" y="44450"/>
                </a:lnTo>
                <a:cubicBezTo>
                  <a:pt x="2558673" y="207918"/>
                  <a:pt x="2606531" y="226941"/>
                  <a:pt x="2546350" y="196850"/>
                </a:cubicBezTo>
                <a:lnTo>
                  <a:pt x="0" y="184150"/>
                </a:lnTo>
                <a:lnTo>
                  <a:pt x="381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9" name="Freeform 8">
            <a:extLst>
              <a:ext uri="{FF2B5EF4-FFF2-40B4-BE49-F238E27FC236}">
                <a16:creationId xmlns:a16="http://schemas.microsoft.com/office/drawing/2014/main" id="{BF33B845-917B-C5E4-FC7B-C1B4A910A7F7}"/>
              </a:ext>
            </a:extLst>
          </p:cNvPr>
          <p:cNvSpPr/>
          <p:nvPr/>
        </p:nvSpPr>
        <p:spPr>
          <a:xfrm>
            <a:off x="635000" y="425450"/>
            <a:ext cx="5410200" cy="565150"/>
          </a:xfrm>
          <a:custGeom>
            <a:avLst/>
            <a:gdLst>
              <a:gd name="connsiteX0" fmla="*/ 127000 w 5410200"/>
              <a:gd name="connsiteY0" fmla="*/ 0 h 565150"/>
              <a:gd name="connsiteX1" fmla="*/ 5372100 w 5410200"/>
              <a:gd name="connsiteY1" fmla="*/ 317500 h 565150"/>
              <a:gd name="connsiteX2" fmla="*/ 5410200 w 5410200"/>
              <a:gd name="connsiteY2" fmla="*/ 508000 h 565150"/>
              <a:gd name="connsiteX3" fmla="*/ 0 w 5410200"/>
              <a:gd name="connsiteY3" fmla="*/ 565150 h 565150"/>
              <a:gd name="connsiteX4" fmla="*/ 127000 w 5410200"/>
              <a:gd name="connsiteY4" fmla="*/ 0 h 56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0200" h="565150">
                <a:moveTo>
                  <a:pt x="127000" y="0"/>
                </a:moveTo>
                <a:lnTo>
                  <a:pt x="5372100" y="317500"/>
                </a:lnTo>
                <a:lnTo>
                  <a:pt x="5410200" y="508000"/>
                </a:lnTo>
                <a:lnTo>
                  <a:pt x="0" y="565150"/>
                </a:lnTo>
                <a:lnTo>
                  <a:pt x="1270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4755" name="Title 1">
            <a:extLst>
              <a:ext uri="{FF2B5EF4-FFF2-40B4-BE49-F238E27FC236}">
                <a16:creationId xmlns:a16="http://schemas.microsoft.com/office/drawing/2014/main" id="{3FE367D0-9F31-07F4-17D6-4A6B8BA7C036}"/>
              </a:ext>
            </a:extLst>
          </p:cNvPr>
          <p:cNvSpPr>
            <a:spLocks noGrp="1"/>
          </p:cNvSpPr>
          <p:nvPr>
            <p:ph type="title"/>
          </p:nvPr>
        </p:nvSpPr>
        <p:spPr/>
        <p:txBody>
          <a:bodyPr/>
          <a:lstStyle/>
          <a:p>
            <a:r>
              <a:rPr lang="en-US" altLang="en-US" sz="4000">
                <a:latin typeface="Times" pitchFamily="1" charset="0"/>
                <a:ea typeface="ＭＳ Ｐゴシック" panose="020B0600070205080204" pitchFamily="34" charset="-128"/>
                <a:cs typeface="Times" pitchFamily="1" charset="0"/>
              </a:rPr>
              <a:t>Restoration</a:t>
            </a:r>
            <a:r>
              <a:rPr lang="en-US" altLang="en-US" sz="2800">
                <a:latin typeface="Times" pitchFamily="1" charset="0"/>
                <a:ea typeface="ＭＳ Ｐゴシック" panose="020B0600070205080204" pitchFamily="34" charset="-128"/>
                <a:cs typeface="Times" pitchFamily="1" charset="0"/>
              </a:rPr>
              <a:t> </a:t>
            </a:r>
            <a:r>
              <a:rPr lang="en-US" altLang="en-US" sz="2400">
                <a:latin typeface="Times" pitchFamily="1" charset="0"/>
                <a:ea typeface="ＭＳ Ｐゴシック" panose="020B0600070205080204" pitchFamily="34" charset="-128"/>
                <a:cs typeface="Times" pitchFamily="1" charset="0"/>
              </a:rPr>
              <a:t>(variant of supposition)</a:t>
            </a:r>
            <a:endParaRPr lang="en-US" altLang="en-US">
              <a:latin typeface="Times" pitchFamily="1" charset="0"/>
              <a:ea typeface="ＭＳ Ｐゴシック" panose="020B0600070205080204" pitchFamily="34" charset="-128"/>
              <a:cs typeface="Times" pitchFamily="1" charset="0"/>
            </a:endParaRPr>
          </a:p>
        </p:txBody>
      </p:sp>
      <p:sp>
        <p:nvSpPr>
          <p:cNvPr id="74756" name="Content Placeholder 2">
            <a:extLst>
              <a:ext uri="{FF2B5EF4-FFF2-40B4-BE49-F238E27FC236}">
                <a16:creationId xmlns:a16="http://schemas.microsoft.com/office/drawing/2014/main" id="{26582B9D-DFE8-468A-D324-9E1CD275ECB5}"/>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4757" name="Slide Number Placeholder 3">
            <a:extLst>
              <a:ext uri="{FF2B5EF4-FFF2-40B4-BE49-F238E27FC236}">
                <a16:creationId xmlns:a16="http://schemas.microsoft.com/office/drawing/2014/main" id="{D9C6B442-42A0-2B76-6A38-E2C202FA95A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EE5E083D-6713-B04D-A2C7-49064ACE1D09}" type="slidenum">
              <a:rPr lang="en-US" altLang="en-US"/>
              <a:pPr>
                <a:spcBef>
                  <a:spcPct val="0"/>
                </a:spcBef>
                <a:buFontTx/>
                <a:buNone/>
              </a:pPr>
              <a:t>57</a:t>
            </a:fld>
            <a:endParaRPr lang="en-US" altLang="en-US"/>
          </a:p>
        </p:txBody>
      </p:sp>
      <p:sp>
        <p:nvSpPr>
          <p:cNvPr id="74758" name="TextBox 5">
            <a:extLst>
              <a:ext uri="{FF2B5EF4-FFF2-40B4-BE49-F238E27FC236}">
                <a16:creationId xmlns:a16="http://schemas.microsoft.com/office/drawing/2014/main" id="{139679CA-A138-A13D-3EE5-8CDB2E2A1690}"/>
              </a:ext>
            </a:extLst>
          </p:cNvPr>
          <p:cNvSpPr txBox="1">
            <a:spLocks noChangeArrowheads="1"/>
          </p:cNvSpPr>
          <p:nvPr/>
        </p:nvSpPr>
        <p:spPr bwMode="auto">
          <a:xfrm>
            <a:off x="552450" y="1295400"/>
            <a:ext cx="50863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a:t>
            </a:r>
            <a:r>
              <a:rPr lang="en-US" altLang="ja-JP" i="1"/>
              <a:t>a reversible process is one that is performed in such a way that, at the conclusion of the process, both the system and the local surroundings may be restored to their initial states, without producing any changes in the rest of the universe.</a:t>
            </a:r>
            <a:r>
              <a:rPr lang="en-US" altLang="ja-JP"/>
              <a:t> A process that does not fulfill these stringent requirements is said to be </a:t>
            </a:r>
            <a:r>
              <a:rPr lang="en-US" altLang="ja-JP" i="1"/>
              <a:t>irreversible</a:t>
            </a:r>
            <a:r>
              <a:rPr lang="en-US" altLang="ja-JP"/>
              <a:t>.</a:t>
            </a:r>
            <a:r>
              <a:rPr lang="ja-JP" altLang="en-US"/>
              <a:t>”</a:t>
            </a:r>
            <a:endParaRPr lang="en-US" altLang="en-US"/>
          </a:p>
        </p:txBody>
      </p:sp>
      <p:sp>
        <p:nvSpPr>
          <p:cNvPr id="74759" name="TextBox 6">
            <a:extLst>
              <a:ext uri="{FF2B5EF4-FFF2-40B4-BE49-F238E27FC236}">
                <a16:creationId xmlns:a16="http://schemas.microsoft.com/office/drawing/2014/main" id="{A6F354AE-712A-0FA0-348A-33D1F69020E2}"/>
              </a:ext>
            </a:extLst>
          </p:cNvPr>
          <p:cNvSpPr txBox="1">
            <a:spLocks noChangeArrowheads="1"/>
          </p:cNvSpPr>
          <p:nvPr/>
        </p:nvSpPr>
        <p:spPr bwMode="auto">
          <a:xfrm>
            <a:off x="3016250" y="3111500"/>
            <a:ext cx="1819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Zemansky (1968)</a:t>
            </a:r>
          </a:p>
        </p:txBody>
      </p:sp>
      <p:sp>
        <p:nvSpPr>
          <p:cNvPr id="74760" name="TextBox 7">
            <a:extLst>
              <a:ext uri="{FF2B5EF4-FFF2-40B4-BE49-F238E27FC236}">
                <a16:creationId xmlns:a16="http://schemas.microsoft.com/office/drawing/2014/main" id="{02FADAC6-BFCC-E46C-BB58-59D06627DB0D}"/>
              </a:ext>
            </a:extLst>
          </p:cNvPr>
          <p:cNvSpPr txBox="1">
            <a:spLocks noChangeArrowheads="1"/>
          </p:cNvSpPr>
          <p:nvPr/>
        </p:nvSpPr>
        <p:spPr bwMode="auto">
          <a:xfrm>
            <a:off x="647700" y="3581400"/>
            <a:ext cx="2466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Planck (1897) and more.</a:t>
            </a:r>
          </a:p>
        </p:txBody>
      </p:sp>
      <p:grpSp>
        <p:nvGrpSpPr>
          <p:cNvPr id="2" name="Group 9">
            <a:extLst>
              <a:ext uri="{FF2B5EF4-FFF2-40B4-BE49-F238E27FC236}">
                <a16:creationId xmlns:a16="http://schemas.microsoft.com/office/drawing/2014/main" id="{3FE64897-5086-3AA6-1615-3C549FD00F9C}"/>
              </a:ext>
            </a:extLst>
          </p:cNvPr>
          <p:cNvGrpSpPr>
            <a:grpSpLocks/>
          </p:cNvGrpSpPr>
          <p:nvPr/>
        </p:nvGrpSpPr>
        <p:grpSpPr bwMode="auto">
          <a:xfrm>
            <a:off x="4102100" y="4114800"/>
            <a:ext cx="4143375" cy="1435100"/>
            <a:chOff x="1898650" y="4851400"/>
            <a:chExt cx="4144163" cy="1435100"/>
          </a:xfrm>
        </p:grpSpPr>
        <p:sp>
          <p:nvSpPr>
            <p:cNvPr id="11" name="Freeform 10">
              <a:extLst>
                <a:ext uri="{FF2B5EF4-FFF2-40B4-BE49-F238E27FC236}">
                  <a16:creationId xmlns:a16="http://schemas.microsoft.com/office/drawing/2014/main" id="{4F645158-EC8A-6230-C507-B7CB82BF169A}"/>
                </a:ext>
              </a:extLst>
            </p:cNvPr>
            <p:cNvSpPr/>
            <p:nvPr/>
          </p:nvSpPr>
          <p:spPr>
            <a:xfrm>
              <a:off x="2495664" y="5130800"/>
              <a:ext cx="2375352" cy="844550"/>
            </a:xfrm>
            <a:custGeom>
              <a:avLst/>
              <a:gdLst>
                <a:gd name="connsiteX0" fmla="*/ 190500 w 2374900"/>
                <a:gd name="connsiteY0" fmla="*/ 0 h 844550"/>
                <a:gd name="connsiteX1" fmla="*/ 2228850 w 2374900"/>
                <a:gd name="connsiteY1" fmla="*/ 76200 h 844550"/>
                <a:gd name="connsiteX2" fmla="*/ 2374900 w 2374900"/>
                <a:gd name="connsiteY2" fmla="*/ 838200 h 844550"/>
                <a:gd name="connsiteX3" fmla="*/ 0 w 2374900"/>
                <a:gd name="connsiteY3" fmla="*/ 844550 h 844550"/>
                <a:gd name="connsiteX4" fmla="*/ 190500 w 2374900"/>
                <a:gd name="connsiteY4" fmla="*/ 0 h 844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4900" h="844550">
                  <a:moveTo>
                    <a:pt x="190500" y="0"/>
                  </a:moveTo>
                  <a:lnTo>
                    <a:pt x="2228850" y="76200"/>
                  </a:lnTo>
                  <a:lnTo>
                    <a:pt x="2374900" y="838200"/>
                  </a:lnTo>
                  <a:lnTo>
                    <a:pt x="0" y="844550"/>
                  </a:lnTo>
                  <a:lnTo>
                    <a:pt x="1905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74763" name="Group 10">
              <a:extLst>
                <a:ext uri="{FF2B5EF4-FFF2-40B4-BE49-F238E27FC236}">
                  <a16:creationId xmlns:a16="http://schemas.microsoft.com/office/drawing/2014/main" id="{E39A9C12-B3B4-B703-701C-3B7553FE200F}"/>
                </a:ext>
              </a:extLst>
            </p:cNvPr>
            <p:cNvGrpSpPr>
              <a:grpSpLocks/>
            </p:cNvGrpSpPr>
            <p:nvPr/>
          </p:nvGrpSpPr>
          <p:grpSpPr bwMode="auto">
            <a:xfrm>
              <a:off x="1898650" y="4851400"/>
              <a:ext cx="4144163" cy="1435100"/>
              <a:chOff x="1898650" y="4851400"/>
              <a:chExt cx="4144163" cy="1435100"/>
            </a:xfrm>
          </p:grpSpPr>
          <p:sp>
            <p:nvSpPr>
              <p:cNvPr id="74764" name="TextBox 12">
                <a:extLst>
                  <a:ext uri="{FF2B5EF4-FFF2-40B4-BE49-F238E27FC236}">
                    <a16:creationId xmlns:a16="http://schemas.microsoft.com/office/drawing/2014/main" id="{922D4069-2947-E47A-E54A-9E555CB8693F}"/>
                  </a:ext>
                </a:extLst>
              </p:cNvPr>
              <p:cNvSpPr txBox="1">
                <a:spLocks noChangeArrowheads="1"/>
              </p:cNvSpPr>
              <p:nvPr/>
            </p:nvSpPr>
            <p:spPr bwMode="auto">
              <a:xfrm>
                <a:off x="1898650" y="5054600"/>
                <a:ext cx="24066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400"/>
                  <a:t>Suppose</a:t>
                </a:r>
                <a:r>
                  <a:rPr lang="en-US" altLang="en-US"/>
                  <a:t> we have perpetual motion machine.</a:t>
                </a:r>
              </a:p>
            </p:txBody>
          </p:sp>
          <p:pic>
            <p:nvPicPr>
              <p:cNvPr id="74765" name="Picture 13">
                <a:extLst>
                  <a:ext uri="{FF2B5EF4-FFF2-40B4-BE49-F238E27FC236}">
                    <a16:creationId xmlns:a16="http://schemas.microsoft.com/office/drawing/2014/main" id="{952F1BA0-6A22-115E-F802-337DADE380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331" y="4851400"/>
                <a:ext cx="162848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8136EDFD-B125-70BC-E916-36936011790E}"/>
              </a:ext>
            </a:extLst>
          </p:cNvPr>
          <p:cNvSpPr/>
          <p:nvPr/>
        </p:nvSpPr>
        <p:spPr>
          <a:xfrm>
            <a:off x="1974850" y="1651000"/>
            <a:ext cx="1454150" cy="419100"/>
          </a:xfrm>
          <a:custGeom>
            <a:avLst/>
            <a:gdLst>
              <a:gd name="connsiteX0" fmla="*/ 127000 w 1454150"/>
              <a:gd name="connsiteY0" fmla="*/ 0 h 419100"/>
              <a:gd name="connsiteX1" fmla="*/ 1454150 w 1454150"/>
              <a:gd name="connsiteY1" fmla="*/ 82550 h 419100"/>
              <a:gd name="connsiteX2" fmla="*/ 908050 w 1454150"/>
              <a:gd name="connsiteY2" fmla="*/ 419100 h 419100"/>
              <a:gd name="connsiteX3" fmla="*/ 0 w 1454150"/>
              <a:gd name="connsiteY3" fmla="*/ 387350 h 419100"/>
              <a:gd name="connsiteX4" fmla="*/ 127000 w 1454150"/>
              <a:gd name="connsiteY4" fmla="*/ 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50" h="419100">
                <a:moveTo>
                  <a:pt x="127000" y="0"/>
                </a:moveTo>
                <a:lnTo>
                  <a:pt x="1454150" y="82550"/>
                </a:lnTo>
                <a:lnTo>
                  <a:pt x="908050" y="419100"/>
                </a:lnTo>
                <a:lnTo>
                  <a:pt x="0" y="387350"/>
                </a:lnTo>
                <a:lnTo>
                  <a:pt x="1270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5778" name="Title 1">
            <a:extLst>
              <a:ext uri="{FF2B5EF4-FFF2-40B4-BE49-F238E27FC236}">
                <a16:creationId xmlns:a16="http://schemas.microsoft.com/office/drawing/2014/main" id="{362BEE8F-EE1B-4182-FCB2-B74D7B821CD5}"/>
              </a:ext>
            </a:extLst>
          </p:cNvPr>
          <p:cNvSpPr>
            <a:spLocks noGrp="1"/>
          </p:cNvSpPr>
          <p:nvPr>
            <p:ph type="title"/>
          </p:nvPr>
        </p:nvSpPr>
        <p:spPr/>
        <p:txBody>
          <a:bodyPr/>
          <a:lstStyle/>
          <a:p>
            <a:r>
              <a:rPr lang="en-US" altLang="en-US">
                <a:latin typeface="Times" pitchFamily="1" charset="0"/>
                <a:ea typeface="ＭＳ Ｐゴシック" panose="020B0600070205080204" pitchFamily="34" charset="-128"/>
                <a:cs typeface="Times" pitchFamily="1" charset="0"/>
              </a:rPr>
              <a:t>Mechanical reversibility??</a:t>
            </a:r>
          </a:p>
        </p:txBody>
      </p:sp>
      <p:sp>
        <p:nvSpPr>
          <p:cNvPr id="75779" name="Content Placeholder 2">
            <a:extLst>
              <a:ext uri="{FF2B5EF4-FFF2-40B4-BE49-F238E27FC236}">
                <a16:creationId xmlns:a16="http://schemas.microsoft.com/office/drawing/2014/main" id="{6CCA8958-86B8-F084-022F-06718E2D1F15}"/>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5780" name="Slide Number Placeholder 3">
            <a:extLst>
              <a:ext uri="{FF2B5EF4-FFF2-40B4-BE49-F238E27FC236}">
                <a16:creationId xmlns:a16="http://schemas.microsoft.com/office/drawing/2014/main" id="{2BC83290-5FDD-C8FC-3704-90BAC0E3609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808E66D1-FBE3-C24C-8C35-F4F3847D05EB}" type="slidenum">
              <a:rPr lang="en-US" altLang="en-US"/>
              <a:pPr>
                <a:spcBef>
                  <a:spcPct val="0"/>
                </a:spcBef>
                <a:buFontTx/>
                <a:buNone/>
              </a:pPr>
              <a:t>58</a:t>
            </a:fld>
            <a:endParaRPr lang="en-US" altLang="en-US"/>
          </a:p>
        </p:txBody>
      </p:sp>
      <p:pic>
        <p:nvPicPr>
          <p:cNvPr id="75781" name="Picture 5" descr="bouncing_ball.gif">
            <a:extLst>
              <a:ext uri="{FF2B5EF4-FFF2-40B4-BE49-F238E27FC236}">
                <a16:creationId xmlns:a16="http://schemas.microsoft.com/office/drawing/2014/main" id="{35927498-CB5F-8277-A67E-D010DE7E8B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0000"/>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Box 16">
            <a:extLst>
              <a:ext uri="{FF2B5EF4-FFF2-40B4-BE49-F238E27FC236}">
                <a16:creationId xmlns:a16="http://schemas.microsoft.com/office/drawing/2014/main" id="{06911538-8533-B50D-9F35-90659AB8F3A4}"/>
              </a:ext>
            </a:extLst>
          </p:cNvPr>
          <p:cNvSpPr txBox="1">
            <a:spLocks noChangeArrowheads="1"/>
          </p:cNvSpPr>
          <p:nvPr/>
        </p:nvSpPr>
        <p:spPr bwMode="auto">
          <a:xfrm>
            <a:off x="1917700" y="1263650"/>
            <a:ext cx="446405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all perfectly periodic processes, e.g. an ideal pendulum or planetary motion, are reversible, for, at the end of every period, the initial state is completely restored. </a:t>
            </a:r>
            <a:r>
              <a:rPr lang="en-US" altLang="ja-JP" sz="1600"/>
              <a:t>Also, all mechanical processes with absolutely rigid bodies and absolutely incompressible liquids, as far as friction can be avoided, are reversible.</a:t>
            </a:r>
            <a:r>
              <a:rPr lang="en-US" altLang="ja-JP"/>
              <a:t> </a:t>
            </a:r>
            <a:r>
              <a:rPr lang="en-US" altLang="ja-JP" sz="1400"/>
              <a:t>By the introduction of suitable machines with absolutely unyielding connecting rods, </a:t>
            </a:r>
            <a:r>
              <a:rPr lang="en-US" altLang="ja-JP" sz="1300"/>
              <a:t>frictionless joints and bearings, inextensible belts, etc., it is always possible to work the machines in such a way as to bring the system completely into its initial state without leaving any change in the machines, for the machines of themselves do not perform work.</a:t>
            </a:r>
            <a:r>
              <a:rPr lang="ja-JP" altLang="en-US" sz="1300"/>
              <a:t>”</a:t>
            </a:r>
            <a:endParaRPr lang="en-US" altLang="en-US" sz="1300"/>
          </a:p>
        </p:txBody>
      </p:sp>
      <p:sp>
        <p:nvSpPr>
          <p:cNvPr id="75783" name="TextBox 17">
            <a:extLst>
              <a:ext uri="{FF2B5EF4-FFF2-40B4-BE49-F238E27FC236}">
                <a16:creationId xmlns:a16="http://schemas.microsoft.com/office/drawing/2014/main" id="{83EA23E5-419F-9491-CC97-69125B09EBB0}"/>
              </a:ext>
            </a:extLst>
          </p:cNvPr>
          <p:cNvSpPr txBox="1">
            <a:spLocks noChangeArrowheads="1"/>
          </p:cNvSpPr>
          <p:nvPr/>
        </p:nvSpPr>
        <p:spPr bwMode="auto">
          <a:xfrm>
            <a:off x="4432300" y="4508500"/>
            <a:ext cx="1485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Planck (1897)</a:t>
            </a:r>
          </a:p>
        </p:txBody>
      </p:sp>
      <p:pic>
        <p:nvPicPr>
          <p:cNvPr id="19" name="Picture 18" descr="No.png">
            <a:extLst>
              <a:ext uri="{FF2B5EF4-FFF2-40B4-BE49-F238E27FC236}">
                <a16:creationId xmlns:a16="http://schemas.microsoft.com/office/drawing/2014/main" id="{3F127DC3-8BC5-FCC5-F16A-A79F7B19A0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622300"/>
            <a:ext cx="5664200" cy="5664200"/>
          </a:xfrm>
          <a:prstGeom prst="rect">
            <a:avLst/>
          </a:prstGeom>
          <a:noFill/>
          <a:ln>
            <a:noFill/>
          </a:ln>
          <a:extLst>
            <a:ext uri="{909E8E84-426E-40DD-AFC4-6F175D3DCCD1}">
              <a14:hiddenFill xmlns:a14="http://schemas.microsoft.com/office/drawing/2010/main">
                <a:solidFill>
                  <a:srgbClr val="FFFFFF">
                    <a:alpha val="49019"/>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D53F4670-EE34-320A-2729-C46F81D562C3}"/>
              </a:ext>
            </a:extLst>
          </p:cNvPr>
          <p:cNvSpPr/>
          <p:nvPr/>
        </p:nvSpPr>
        <p:spPr>
          <a:xfrm>
            <a:off x="1949450" y="355600"/>
            <a:ext cx="2266950" cy="920750"/>
          </a:xfrm>
          <a:custGeom>
            <a:avLst/>
            <a:gdLst>
              <a:gd name="connsiteX0" fmla="*/ 0 w 2266950"/>
              <a:gd name="connsiteY0" fmla="*/ 215900 h 920750"/>
              <a:gd name="connsiteX1" fmla="*/ 2089150 w 2266950"/>
              <a:gd name="connsiteY1" fmla="*/ 0 h 920750"/>
              <a:gd name="connsiteX2" fmla="*/ 2266950 w 2266950"/>
              <a:gd name="connsiteY2" fmla="*/ 844550 h 920750"/>
              <a:gd name="connsiteX3" fmla="*/ 19050 w 2266950"/>
              <a:gd name="connsiteY3" fmla="*/ 920750 h 920750"/>
              <a:gd name="connsiteX4" fmla="*/ 0 w 2266950"/>
              <a:gd name="connsiteY4" fmla="*/ 21590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920750">
                <a:moveTo>
                  <a:pt x="0" y="215900"/>
                </a:moveTo>
                <a:lnTo>
                  <a:pt x="2089150" y="0"/>
                </a:lnTo>
                <a:lnTo>
                  <a:pt x="2266950" y="844550"/>
                </a:lnTo>
                <a:lnTo>
                  <a:pt x="19050" y="920750"/>
                </a:lnTo>
                <a:lnTo>
                  <a:pt x="0" y="21590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Freeform 22">
            <a:extLst>
              <a:ext uri="{FF2B5EF4-FFF2-40B4-BE49-F238E27FC236}">
                <a16:creationId xmlns:a16="http://schemas.microsoft.com/office/drawing/2014/main" id="{06813355-2A4C-AE4E-0F62-26755F67FCF8}"/>
              </a:ext>
            </a:extLst>
          </p:cNvPr>
          <p:cNvSpPr/>
          <p:nvPr/>
        </p:nvSpPr>
        <p:spPr>
          <a:xfrm flipH="1">
            <a:off x="4699000" y="387350"/>
            <a:ext cx="2692400" cy="920750"/>
          </a:xfrm>
          <a:custGeom>
            <a:avLst/>
            <a:gdLst>
              <a:gd name="connsiteX0" fmla="*/ 0 w 2266950"/>
              <a:gd name="connsiteY0" fmla="*/ 215900 h 920750"/>
              <a:gd name="connsiteX1" fmla="*/ 2089150 w 2266950"/>
              <a:gd name="connsiteY1" fmla="*/ 0 h 920750"/>
              <a:gd name="connsiteX2" fmla="*/ 2266950 w 2266950"/>
              <a:gd name="connsiteY2" fmla="*/ 844550 h 920750"/>
              <a:gd name="connsiteX3" fmla="*/ 19050 w 2266950"/>
              <a:gd name="connsiteY3" fmla="*/ 920750 h 920750"/>
              <a:gd name="connsiteX4" fmla="*/ 0 w 2266950"/>
              <a:gd name="connsiteY4" fmla="*/ 215900 h 92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920750">
                <a:moveTo>
                  <a:pt x="0" y="215900"/>
                </a:moveTo>
                <a:lnTo>
                  <a:pt x="2089150" y="0"/>
                </a:lnTo>
                <a:lnTo>
                  <a:pt x="2266950" y="844550"/>
                </a:lnTo>
                <a:lnTo>
                  <a:pt x="19050" y="920750"/>
                </a:lnTo>
                <a:lnTo>
                  <a:pt x="0" y="21590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6803" name="Title 1">
            <a:extLst>
              <a:ext uri="{FF2B5EF4-FFF2-40B4-BE49-F238E27FC236}">
                <a16:creationId xmlns:a16="http://schemas.microsoft.com/office/drawing/2014/main" id="{1F049375-DBE5-9B54-77AF-CB88415C6A0D}"/>
              </a:ext>
            </a:extLst>
          </p:cNvPr>
          <p:cNvSpPr>
            <a:spLocks noGrp="1"/>
          </p:cNvSpPr>
          <p:nvPr>
            <p:ph type="title"/>
          </p:nvPr>
        </p:nvSpPr>
        <p:spPr>
          <a:xfrm>
            <a:off x="1600200" y="407988"/>
            <a:ext cx="2717800" cy="885825"/>
          </a:xfrm>
        </p:spPr>
        <p:txBody>
          <a:bodyPr/>
          <a:lstStyle/>
          <a:p>
            <a:pPr algn="r"/>
            <a:r>
              <a:rPr lang="en-US" altLang="en-US">
                <a:latin typeface="Times" pitchFamily="1" charset="0"/>
                <a:ea typeface="ＭＳ Ｐゴシック" panose="020B0600070205080204" pitchFamily="34" charset="-128"/>
                <a:cs typeface="Times" pitchFamily="1" charset="0"/>
              </a:rPr>
              <a:t>Mechanical reversibility</a:t>
            </a:r>
          </a:p>
        </p:txBody>
      </p:sp>
      <p:sp>
        <p:nvSpPr>
          <p:cNvPr id="76804" name="Content Placeholder 2">
            <a:extLst>
              <a:ext uri="{FF2B5EF4-FFF2-40B4-BE49-F238E27FC236}">
                <a16:creationId xmlns:a16="http://schemas.microsoft.com/office/drawing/2014/main" id="{9F47C6E8-D934-6C83-6DAA-06F3F8BB713F}"/>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6805" name="Slide Number Placeholder 3">
            <a:extLst>
              <a:ext uri="{FF2B5EF4-FFF2-40B4-BE49-F238E27FC236}">
                <a16:creationId xmlns:a16="http://schemas.microsoft.com/office/drawing/2014/main" id="{9CE65793-9E93-9DC1-C42C-66905B514AA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5112BAF5-A570-B943-A8F6-DEA1668EE89F}" type="slidenum">
              <a:rPr lang="en-US" altLang="en-US"/>
              <a:pPr>
                <a:spcBef>
                  <a:spcPct val="0"/>
                </a:spcBef>
                <a:buFontTx/>
                <a:buNone/>
              </a:pPr>
              <a:t>59</a:t>
            </a:fld>
            <a:endParaRPr lang="en-US" altLang="en-US"/>
          </a:p>
        </p:txBody>
      </p:sp>
      <p:pic>
        <p:nvPicPr>
          <p:cNvPr id="76806" name="Picture 5" descr="bouncing_ball.gif">
            <a:extLst>
              <a:ext uri="{FF2B5EF4-FFF2-40B4-BE49-F238E27FC236}">
                <a16:creationId xmlns:a16="http://schemas.microsoft.com/office/drawing/2014/main" id="{750D8CF4-D45E-8FE3-29BB-6BA53F09B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0000"/>
            <a:ext cx="12366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7">
            <a:extLst>
              <a:ext uri="{FF2B5EF4-FFF2-40B4-BE49-F238E27FC236}">
                <a16:creationId xmlns:a16="http://schemas.microsoft.com/office/drawing/2014/main" id="{F1D6336D-EE15-644F-715F-519B1D729535}"/>
              </a:ext>
            </a:extLst>
          </p:cNvPr>
          <p:cNvSpPr txBox="1">
            <a:spLocks noChangeArrowheads="1"/>
          </p:cNvSpPr>
          <p:nvPr/>
        </p:nvSpPr>
        <p:spPr bwMode="auto">
          <a:xfrm>
            <a:off x="4581525" y="234950"/>
            <a:ext cx="3359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Thermodynamic reversibility</a:t>
            </a:r>
          </a:p>
        </p:txBody>
      </p:sp>
      <p:grpSp>
        <p:nvGrpSpPr>
          <p:cNvPr id="2" name="Group 24">
            <a:extLst>
              <a:ext uri="{FF2B5EF4-FFF2-40B4-BE49-F238E27FC236}">
                <a16:creationId xmlns:a16="http://schemas.microsoft.com/office/drawing/2014/main" id="{837BBA5A-C12B-BAB9-1CEE-EA78DF3DBE47}"/>
              </a:ext>
            </a:extLst>
          </p:cNvPr>
          <p:cNvGrpSpPr>
            <a:grpSpLocks/>
          </p:cNvGrpSpPr>
          <p:nvPr/>
        </p:nvGrpSpPr>
        <p:grpSpPr bwMode="auto">
          <a:xfrm>
            <a:off x="2130425" y="1638300"/>
            <a:ext cx="4559300" cy="1022350"/>
            <a:chOff x="2130424" y="1638300"/>
            <a:chExt cx="4559302" cy="1022013"/>
          </a:xfrm>
        </p:grpSpPr>
        <p:sp>
          <p:nvSpPr>
            <p:cNvPr id="76821" name="TextBox 8">
              <a:extLst>
                <a:ext uri="{FF2B5EF4-FFF2-40B4-BE49-F238E27FC236}">
                  <a16:creationId xmlns:a16="http://schemas.microsoft.com/office/drawing/2014/main" id="{D5C5085C-50DA-5A5F-3630-8F64E201CED4}"/>
                </a:ext>
              </a:extLst>
            </p:cNvPr>
            <p:cNvSpPr txBox="1">
              <a:spLocks noChangeArrowheads="1"/>
            </p:cNvSpPr>
            <p:nvPr/>
          </p:nvSpPr>
          <p:spPr bwMode="auto">
            <a:xfrm>
              <a:off x="2130424" y="1638300"/>
              <a:ext cx="2108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000"/>
                <a:t>Results from reversal of</a:t>
              </a:r>
            </a:p>
            <a:p>
              <a:pPr algn="r" eaLnBrk="1" hangingPunct="1">
                <a:spcBef>
                  <a:spcPct val="0"/>
                </a:spcBef>
                <a:buFontTx/>
                <a:buNone/>
              </a:pPr>
              <a:r>
                <a:rPr lang="en-US" altLang="en-US" sz="2000"/>
                <a:t>initial conditions</a:t>
              </a:r>
            </a:p>
          </p:txBody>
        </p:sp>
        <p:sp>
          <p:nvSpPr>
            <p:cNvPr id="76822" name="TextBox 9">
              <a:extLst>
                <a:ext uri="{FF2B5EF4-FFF2-40B4-BE49-F238E27FC236}">
                  <a16:creationId xmlns:a16="http://schemas.microsoft.com/office/drawing/2014/main" id="{824356B6-8F90-282D-A9D3-0E158466D46B}"/>
                </a:ext>
              </a:extLst>
            </p:cNvPr>
            <p:cNvSpPr txBox="1">
              <a:spLocks noChangeArrowheads="1"/>
            </p:cNvSpPr>
            <p:nvPr/>
          </p:nvSpPr>
          <p:spPr bwMode="auto">
            <a:xfrm>
              <a:off x="4581525" y="1644650"/>
              <a:ext cx="21082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Results from reversal of</a:t>
              </a:r>
            </a:p>
            <a:p>
              <a:pPr eaLnBrk="1" hangingPunct="1">
                <a:spcBef>
                  <a:spcPct val="0"/>
                </a:spcBef>
                <a:buFontTx/>
                <a:buNone/>
              </a:pPr>
              <a:r>
                <a:rPr lang="en-US" altLang="en-US" sz="2000"/>
                <a:t>driving forces</a:t>
              </a:r>
            </a:p>
          </p:txBody>
        </p:sp>
      </p:grpSp>
      <p:grpSp>
        <p:nvGrpSpPr>
          <p:cNvPr id="3" name="Group 26">
            <a:extLst>
              <a:ext uri="{FF2B5EF4-FFF2-40B4-BE49-F238E27FC236}">
                <a16:creationId xmlns:a16="http://schemas.microsoft.com/office/drawing/2014/main" id="{25BC5EB6-BAF4-CAE7-B98F-82371116B00D}"/>
              </a:ext>
            </a:extLst>
          </p:cNvPr>
          <p:cNvGrpSpPr>
            <a:grpSpLocks/>
          </p:cNvGrpSpPr>
          <p:nvPr/>
        </p:nvGrpSpPr>
        <p:grpSpPr bwMode="auto">
          <a:xfrm>
            <a:off x="2184400" y="2787650"/>
            <a:ext cx="4883150" cy="960438"/>
            <a:chOff x="2184511" y="2787650"/>
            <a:chExt cx="4883039" cy="960457"/>
          </a:xfrm>
        </p:grpSpPr>
        <p:sp>
          <p:nvSpPr>
            <p:cNvPr id="76819" name="TextBox 10">
              <a:extLst>
                <a:ext uri="{FF2B5EF4-FFF2-40B4-BE49-F238E27FC236}">
                  <a16:creationId xmlns:a16="http://schemas.microsoft.com/office/drawing/2014/main" id="{AD6FE78F-9D32-BE48-2094-63756856E9B7}"/>
                </a:ext>
              </a:extLst>
            </p:cNvPr>
            <p:cNvSpPr txBox="1">
              <a:spLocks noChangeArrowheads="1"/>
            </p:cNvSpPr>
            <p:nvPr/>
          </p:nvSpPr>
          <p:spPr bwMode="auto">
            <a:xfrm>
              <a:off x="2184511" y="2794000"/>
              <a:ext cx="21430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2000"/>
                <a:t>Isolated from surroundings</a:t>
              </a:r>
            </a:p>
            <a:p>
              <a:pPr algn="r" eaLnBrk="1" hangingPunct="1">
                <a:spcBef>
                  <a:spcPct val="0"/>
                </a:spcBef>
                <a:buFontTx/>
                <a:buNone/>
              </a:pPr>
              <a:r>
                <a:rPr lang="en-US" altLang="en-US" sz="1600"/>
                <a:t>usually.</a:t>
              </a:r>
              <a:endParaRPr lang="en-US" altLang="en-US" sz="2000"/>
            </a:p>
          </p:txBody>
        </p:sp>
        <p:sp>
          <p:nvSpPr>
            <p:cNvPr id="76820" name="TextBox 11">
              <a:extLst>
                <a:ext uri="{FF2B5EF4-FFF2-40B4-BE49-F238E27FC236}">
                  <a16:creationId xmlns:a16="http://schemas.microsoft.com/office/drawing/2014/main" id="{601807C9-1325-F2FC-81BA-889875CA76F9}"/>
                </a:ext>
              </a:extLst>
            </p:cNvPr>
            <p:cNvSpPr txBox="1">
              <a:spLocks noChangeArrowheads="1"/>
            </p:cNvSpPr>
            <p:nvPr/>
          </p:nvSpPr>
          <p:spPr bwMode="auto">
            <a:xfrm>
              <a:off x="4587874" y="2787650"/>
              <a:ext cx="24796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Interacts with  surroundings</a:t>
              </a:r>
            </a:p>
            <a:p>
              <a:pPr eaLnBrk="1" hangingPunct="1">
                <a:spcBef>
                  <a:spcPct val="0"/>
                </a:spcBef>
                <a:buFontTx/>
                <a:buNone/>
              </a:pPr>
              <a:r>
                <a:rPr lang="en-US" altLang="en-US" sz="1600"/>
                <a:t>usually.</a:t>
              </a:r>
              <a:endParaRPr lang="en-US" altLang="en-US" sz="2000"/>
            </a:p>
          </p:txBody>
        </p:sp>
      </p:grpSp>
      <p:grpSp>
        <p:nvGrpSpPr>
          <p:cNvPr id="4" name="Group 27">
            <a:extLst>
              <a:ext uri="{FF2B5EF4-FFF2-40B4-BE49-F238E27FC236}">
                <a16:creationId xmlns:a16="http://schemas.microsoft.com/office/drawing/2014/main" id="{CB4589D2-AD2B-83F2-7363-1B309B208A2A}"/>
              </a:ext>
            </a:extLst>
          </p:cNvPr>
          <p:cNvGrpSpPr>
            <a:grpSpLocks/>
          </p:cNvGrpSpPr>
          <p:nvPr/>
        </p:nvGrpSpPr>
        <p:grpSpPr bwMode="auto">
          <a:xfrm>
            <a:off x="2390775" y="3871913"/>
            <a:ext cx="4883150" cy="715962"/>
            <a:chOff x="2390775" y="3871982"/>
            <a:chExt cx="4883150" cy="715754"/>
          </a:xfrm>
        </p:grpSpPr>
        <p:sp>
          <p:nvSpPr>
            <p:cNvPr id="76817" name="TextBox 12">
              <a:extLst>
                <a:ext uri="{FF2B5EF4-FFF2-40B4-BE49-F238E27FC236}">
                  <a16:creationId xmlns:a16="http://schemas.microsoft.com/office/drawing/2014/main" id="{B55042B0-1961-12CF-DC04-12FF1D4EB788}"/>
                </a:ext>
              </a:extLst>
            </p:cNvPr>
            <p:cNvSpPr txBox="1">
              <a:spLocks noChangeArrowheads="1"/>
            </p:cNvSpPr>
            <p:nvPr/>
          </p:nvSpPr>
          <p:spPr bwMode="auto">
            <a:xfrm>
              <a:off x="2390775" y="3871982"/>
              <a:ext cx="200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2000"/>
                <a:t>Non-dissipative, elastic collisions</a:t>
              </a:r>
            </a:p>
          </p:txBody>
        </p:sp>
        <p:sp>
          <p:nvSpPr>
            <p:cNvPr id="76818" name="TextBox 14">
              <a:extLst>
                <a:ext uri="{FF2B5EF4-FFF2-40B4-BE49-F238E27FC236}">
                  <a16:creationId xmlns:a16="http://schemas.microsoft.com/office/drawing/2014/main" id="{1EEA0435-9177-6171-73B7-7A8F25185BE9}"/>
                </a:ext>
              </a:extLst>
            </p:cNvPr>
            <p:cNvSpPr txBox="1">
              <a:spLocks noChangeArrowheads="1"/>
            </p:cNvSpPr>
            <p:nvPr/>
          </p:nvSpPr>
          <p:spPr bwMode="auto">
            <a:xfrm>
              <a:off x="4581525" y="3879850"/>
              <a:ext cx="2692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Dissipative processes, heat transfer</a:t>
              </a:r>
            </a:p>
          </p:txBody>
        </p:sp>
      </p:grpSp>
      <p:pic>
        <p:nvPicPr>
          <p:cNvPr id="76811" name="Picture 17" descr="Rev-Expansion.gif">
            <a:extLst>
              <a:ext uri="{FF2B5EF4-FFF2-40B4-BE49-F238E27FC236}">
                <a16:creationId xmlns:a16="http://schemas.microsoft.com/office/drawing/2014/main" id="{BF6F2B31-E611-41D7-2718-35FC993B5D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0625" y="1312863"/>
            <a:ext cx="116205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5">
            <a:extLst>
              <a:ext uri="{FF2B5EF4-FFF2-40B4-BE49-F238E27FC236}">
                <a16:creationId xmlns:a16="http://schemas.microsoft.com/office/drawing/2014/main" id="{296FACC4-3C70-1E49-A501-58B0F383F3F5}"/>
              </a:ext>
            </a:extLst>
          </p:cNvPr>
          <p:cNvGrpSpPr>
            <a:grpSpLocks/>
          </p:cNvGrpSpPr>
          <p:nvPr/>
        </p:nvGrpSpPr>
        <p:grpSpPr bwMode="auto">
          <a:xfrm>
            <a:off x="2527300" y="4057650"/>
            <a:ext cx="6419850" cy="2724150"/>
            <a:chOff x="2527300" y="4057650"/>
            <a:chExt cx="6419850" cy="2724150"/>
          </a:xfrm>
        </p:grpSpPr>
        <p:sp>
          <p:nvSpPr>
            <p:cNvPr id="24" name="Freeform 23">
              <a:extLst>
                <a:ext uri="{FF2B5EF4-FFF2-40B4-BE49-F238E27FC236}">
                  <a16:creationId xmlns:a16="http://schemas.microsoft.com/office/drawing/2014/main" id="{90E633CF-1B3A-F4DB-E038-54933A633810}"/>
                </a:ext>
              </a:extLst>
            </p:cNvPr>
            <p:cNvSpPr/>
            <p:nvPr/>
          </p:nvSpPr>
          <p:spPr>
            <a:xfrm>
              <a:off x="2527300" y="4883150"/>
              <a:ext cx="4572000" cy="1600200"/>
            </a:xfrm>
            <a:custGeom>
              <a:avLst/>
              <a:gdLst>
                <a:gd name="connsiteX0" fmla="*/ 0 w 4572000"/>
                <a:gd name="connsiteY0" fmla="*/ 577850 h 1600200"/>
                <a:gd name="connsiteX1" fmla="*/ 4572000 w 4572000"/>
                <a:gd name="connsiteY1" fmla="*/ 0 h 1600200"/>
                <a:gd name="connsiteX2" fmla="*/ 4552950 w 4572000"/>
                <a:gd name="connsiteY2" fmla="*/ 273050 h 1600200"/>
                <a:gd name="connsiteX3" fmla="*/ 882650 w 4572000"/>
                <a:gd name="connsiteY3" fmla="*/ 1600200 h 1600200"/>
                <a:gd name="connsiteX4" fmla="*/ 0 w 4572000"/>
                <a:gd name="connsiteY4" fmla="*/ 57785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1600200">
                  <a:moveTo>
                    <a:pt x="0" y="577850"/>
                  </a:moveTo>
                  <a:lnTo>
                    <a:pt x="4572000" y="0"/>
                  </a:lnTo>
                  <a:lnTo>
                    <a:pt x="4552950" y="273050"/>
                  </a:lnTo>
                  <a:lnTo>
                    <a:pt x="882650" y="1600200"/>
                  </a:lnTo>
                  <a:lnTo>
                    <a:pt x="0" y="57785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Rectangle 20">
              <a:extLst>
                <a:ext uri="{FF2B5EF4-FFF2-40B4-BE49-F238E27FC236}">
                  <a16:creationId xmlns:a16="http://schemas.microsoft.com/office/drawing/2014/main" id="{925BD037-9AB0-5F88-82BF-E4E9A8938A45}"/>
                </a:ext>
              </a:extLst>
            </p:cNvPr>
            <p:cNvSpPr>
              <a:spLocks noChangeArrowheads="1"/>
            </p:cNvSpPr>
            <p:nvPr/>
          </p:nvSpPr>
          <p:spPr bwMode="auto">
            <a:xfrm>
              <a:off x="7251700" y="4057650"/>
              <a:ext cx="1695450" cy="2724150"/>
            </a:xfrm>
            <a:prstGeom prst="rect">
              <a:avLst/>
            </a:prstGeom>
            <a:solidFill>
              <a:srgbClr val="F2F2F2"/>
            </a:solidFill>
            <a:ln w="9525">
              <a:solidFill>
                <a:schemeClr val="tx1"/>
              </a:solidFill>
              <a:miter lim="800000"/>
              <a:headEnd/>
              <a:tailEnd/>
            </a:ln>
            <a:effectLst>
              <a:outerShdw blurRad="50800" dist="38100" dir="2700000" rotWithShape="0">
                <a:srgbClr val="808080">
                  <a:alpha val="42999"/>
                </a:srgbClr>
              </a:outerShdw>
            </a:effectLst>
          </p:spPr>
          <p:txBody>
            <a:bodyPr anchor="ctr"/>
            <a:lstStyle/>
            <a:p>
              <a:pPr algn="ctr" eaLnBrk="1" hangingPunct="1">
                <a:defRPr/>
              </a:pPr>
              <a:endParaRPr lang="en-US">
                <a:solidFill>
                  <a:schemeClr val="lt1"/>
                </a:solidFill>
                <a:latin typeface="+mn-lt"/>
                <a:ea typeface="+mn-ea"/>
              </a:endParaRPr>
            </a:p>
          </p:txBody>
        </p:sp>
        <p:sp>
          <p:nvSpPr>
            <p:cNvPr id="76815" name="TextBox 15">
              <a:extLst>
                <a:ext uri="{FF2B5EF4-FFF2-40B4-BE49-F238E27FC236}">
                  <a16:creationId xmlns:a16="http://schemas.microsoft.com/office/drawing/2014/main" id="{1053F1D5-D059-FDBA-C005-6DAA6250BC53}"/>
                </a:ext>
              </a:extLst>
            </p:cNvPr>
            <p:cNvSpPr txBox="1">
              <a:spLocks noChangeArrowheads="1"/>
            </p:cNvSpPr>
            <p:nvPr/>
          </p:nvSpPr>
          <p:spPr bwMode="auto">
            <a:xfrm>
              <a:off x="2600325" y="5245100"/>
              <a:ext cx="4371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Sadi</a:t>
              </a:r>
              <a:r>
                <a:rPr lang="ja-JP" altLang="en-US"/>
                <a:t>’</a:t>
              </a:r>
              <a:r>
                <a:rPr lang="en-US" altLang="ja-JP"/>
                <a:t>s account akin to Lazare Carnot</a:t>
              </a:r>
              <a:r>
                <a:rPr lang="ja-JP" altLang="en-US"/>
                <a:t>’</a:t>
              </a:r>
              <a:r>
                <a:rPr lang="en-US" altLang="ja-JP"/>
                <a:t>s account of the efficiency of machines operating with inelastic collisions.</a:t>
              </a:r>
              <a:endParaRPr lang="en-US" altLang="en-US"/>
            </a:p>
          </p:txBody>
        </p:sp>
        <p:pic>
          <p:nvPicPr>
            <p:cNvPr id="76816" name="Picture 18" descr="Lazare Carnot p1.png">
              <a:extLst>
                <a:ext uri="{FF2B5EF4-FFF2-40B4-BE49-F238E27FC236}">
                  <a16:creationId xmlns:a16="http://schemas.microsoft.com/office/drawing/2014/main" id="{0CE75445-B76D-52DC-5CC9-E43AEE0FCC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4520" y="4095750"/>
              <a:ext cx="163088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7CE0CF-210D-2879-3BAB-5D96B647FAFC}"/>
              </a:ext>
            </a:extLst>
          </p:cNvPr>
          <p:cNvGrpSpPr>
            <a:grpSpLocks/>
          </p:cNvGrpSpPr>
          <p:nvPr/>
        </p:nvGrpSpPr>
        <p:grpSpPr bwMode="auto">
          <a:xfrm>
            <a:off x="292100" y="1066800"/>
            <a:ext cx="8394700" cy="3441700"/>
            <a:chOff x="292100" y="1066800"/>
            <a:chExt cx="8394700" cy="3441700"/>
          </a:xfrm>
        </p:grpSpPr>
        <p:sp>
          <p:nvSpPr>
            <p:cNvPr id="17" name="Freeform 16">
              <a:extLst>
                <a:ext uri="{FF2B5EF4-FFF2-40B4-BE49-F238E27FC236}">
                  <a16:creationId xmlns:a16="http://schemas.microsoft.com/office/drawing/2014/main" id="{11335104-39B9-2341-24F2-CB8D83D7FFA5}"/>
                </a:ext>
              </a:extLst>
            </p:cNvPr>
            <p:cNvSpPr/>
            <p:nvPr/>
          </p:nvSpPr>
          <p:spPr bwMode="auto">
            <a:xfrm>
              <a:off x="292100" y="1066800"/>
              <a:ext cx="8394700" cy="3441700"/>
            </a:xfrm>
            <a:custGeom>
              <a:avLst/>
              <a:gdLst>
                <a:gd name="connsiteX0" fmla="*/ 381000 w 8394700"/>
                <a:gd name="connsiteY0" fmla="*/ 0 h 3441700"/>
                <a:gd name="connsiteX1" fmla="*/ 3962400 w 8394700"/>
                <a:gd name="connsiteY1" fmla="*/ 1123950 h 3441700"/>
                <a:gd name="connsiteX2" fmla="*/ 8394700 w 8394700"/>
                <a:gd name="connsiteY2" fmla="*/ 114300 h 3441700"/>
                <a:gd name="connsiteX3" fmla="*/ 8229600 w 8394700"/>
                <a:gd name="connsiteY3" fmla="*/ 3441700 h 3441700"/>
                <a:gd name="connsiteX4" fmla="*/ 4000500 w 8394700"/>
                <a:gd name="connsiteY4" fmla="*/ 1955800 h 3441700"/>
                <a:gd name="connsiteX5" fmla="*/ 0 w 8394700"/>
                <a:gd name="connsiteY5" fmla="*/ 3060700 h 3441700"/>
                <a:gd name="connsiteX6" fmla="*/ 381000 w 8394700"/>
                <a:gd name="connsiteY6" fmla="*/ 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4700" h="3441700">
                  <a:moveTo>
                    <a:pt x="381000" y="0"/>
                  </a:moveTo>
                  <a:lnTo>
                    <a:pt x="3962400" y="1123950"/>
                  </a:lnTo>
                  <a:lnTo>
                    <a:pt x="8394700" y="114300"/>
                  </a:lnTo>
                  <a:lnTo>
                    <a:pt x="8229600" y="3441700"/>
                  </a:lnTo>
                  <a:lnTo>
                    <a:pt x="4000500" y="1955800"/>
                  </a:lnTo>
                  <a:lnTo>
                    <a:pt x="0" y="3060700"/>
                  </a:lnTo>
                  <a:lnTo>
                    <a:pt x="3810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20489" name="Picture 17" descr="Rudolf_Clausius_staring.png">
              <a:extLst>
                <a:ext uri="{FF2B5EF4-FFF2-40B4-BE49-F238E27FC236}">
                  <a16:creationId xmlns:a16="http://schemas.microsoft.com/office/drawing/2014/main" id="{F432639A-D756-BF55-F8B2-A3E0D4E470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366920">
              <a:off x="6024307" y="1123948"/>
              <a:ext cx="200701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8" descr="Rudolf_Clausius_staring flipped.png">
              <a:extLst>
                <a:ext uri="{FF2B5EF4-FFF2-40B4-BE49-F238E27FC236}">
                  <a16:creationId xmlns:a16="http://schemas.microsoft.com/office/drawing/2014/main" id="{CDA2F1B4-C5EC-54CA-8D1F-53CED6243B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26272">
              <a:off x="793753" y="1092200"/>
              <a:ext cx="2025649" cy="273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2" name="Title 1">
            <a:extLst>
              <a:ext uri="{FF2B5EF4-FFF2-40B4-BE49-F238E27FC236}">
                <a16:creationId xmlns:a16="http://schemas.microsoft.com/office/drawing/2014/main" id="{D4E5E396-E5FC-5F62-C5C7-8D10C63668C3}"/>
              </a:ext>
            </a:extLst>
          </p:cNvPr>
          <p:cNvSpPr>
            <a:spLocks noGrp="1"/>
          </p:cNvSpPr>
          <p:nvPr>
            <p:ph type="title"/>
          </p:nvPr>
        </p:nvSpPr>
        <p:spPr>
          <a:xfrm>
            <a:off x="1282700" y="268288"/>
            <a:ext cx="6096000" cy="411162"/>
          </a:xfrm>
        </p:spPr>
        <p:txBody>
          <a:bodyPr/>
          <a:lstStyle/>
          <a:p>
            <a:pPr algn="ctr"/>
            <a:r>
              <a:rPr lang="en-US" altLang="en-US" sz="2800">
                <a:latin typeface="Times" pitchFamily="1" charset="0"/>
                <a:ea typeface="ＭＳ Ｐゴシック" panose="020B0600070205080204" pitchFamily="34" charset="-128"/>
                <a:cs typeface="Times" pitchFamily="1" charset="0"/>
              </a:rPr>
              <a:t>Clausius’ Definition of Entropy</a:t>
            </a:r>
          </a:p>
        </p:txBody>
      </p:sp>
      <p:sp>
        <p:nvSpPr>
          <p:cNvPr id="20483" name="Content Placeholder 2">
            <a:extLst>
              <a:ext uri="{FF2B5EF4-FFF2-40B4-BE49-F238E27FC236}">
                <a16:creationId xmlns:a16="http://schemas.microsoft.com/office/drawing/2014/main" id="{6E0C98E0-4F2F-7052-5E11-68406E316567}"/>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20484" name="Slide Number Placeholder 3">
            <a:extLst>
              <a:ext uri="{FF2B5EF4-FFF2-40B4-BE49-F238E27FC236}">
                <a16:creationId xmlns:a16="http://schemas.microsoft.com/office/drawing/2014/main" id="{8AE1504D-2AC4-9CE4-535D-40EE794F2AF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1C5CC3ED-4A03-594B-90AA-7CE891CA772E}" type="slidenum">
              <a:rPr lang="en-US" altLang="en-US"/>
              <a:pPr>
                <a:spcBef>
                  <a:spcPct val="0"/>
                </a:spcBef>
                <a:buFontTx/>
                <a:buNone/>
              </a:pPr>
              <a:t>6</a:t>
            </a:fld>
            <a:endParaRPr lang="en-US" altLang="en-US"/>
          </a:p>
        </p:txBody>
      </p:sp>
      <p:pic>
        <p:nvPicPr>
          <p:cNvPr id="20485" name="Picture 14" descr="clausius 1865 p387 framgment 2.png">
            <a:extLst>
              <a:ext uri="{FF2B5EF4-FFF2-40B4-BE49-F238E27FC236}">
                <a16:creationId xmlns:a16="http://schemas.microsoft.com/office/drawing/2014/main" id="{8176D262-E2CC-B4F4-D653-8E5BABBB38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4095750"/>
            <a:ext cx="64897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1860BE08-514A-AB7D-A738-C77CD125CFEE}"/>
              </a:ext>
            </a:extLst>
          </p:cNvPr>
          <p:cNvCxnSpPr/>
          <p:nvPr/>
        </p:nvCxnSpPr>
        <p:spPr>
          <a:xfrm>
            <a:off x="6534150" y="4984750"/>
            <a:ext cx="1079500" cy="0"/>
          </a:xfrm>
          <a:prstGeom prst="line">
            <a:avLst/>
          </a:prstGeom>
          <a:ln w="50800" cap="rnd">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20488" name="TextBox 9">
            <a:extLst>
              <a:ext uri="{FF2B5EF4-FFF2-40B4-BE49-F238E27FC236}">
                <a16:creationId xmlns:a16="http://schemas.microsoft.com/office/drawing/2014/main" id="{9BFFA0B7-186D-3F7A-84DA-9435EF2DF69D}"/>
              </a:ext>
            </a:extLst>
          </p:cNvPr>
          <p:cNvSpPr txBox="1">
            <a:spLocks noChangeArrowheads="1"/>
          </p:cNvSpPr>
          <p:nvPr/>
        </p:nvSpPr>
        <p:spPr bwMode="auto">
          <a:xfrm>
            <a:off x="2671763" y="1174750"/>
            <a:ext cx="35210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sz="4400"/>
              <a:t>For any</a:t>
            </a:r>
          </a:p>
          <a:p>
            <a:pPr algn="ctr" eaLnBrk="1" hangingPunct="1">
              <a:spcBef>
                <a:spcPct val="0"/>
              </a:spcBef>
              <a:buFontTx/>
              <a:buNone/>
            </a:pPr>
            <a:r>
              <a:rPr lang="en-US" altLang="en-US" sz="6600"/>
              <a:t>reversible</a:t>
            </a:r>
            <a:r>
              <a:rPr lang="en-US" altLang="en-US" sz="4400"/>
              <a:t> </a:t>
            </a:r>
          </a:p>
          <a:p>
            <a:pPr algn="ctr" eaLnBrk="1" hangingPunct="1">
              <a:spcBef>
                <a:spcPct val="0"/>
              </a:spcBef>
              <a:buFontTx/>
              <a:buNone/>
            </a:pPr>
            <a:r>
              <a:rPr lang="en-US" altLang="en-US" sz="4400"/>
              <a:t>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F339233-8700-1FD4-E560-0E28C282C11B}"/>
              </a:ext>
            </a:extLst>
          </p:cNvPr>
          <p:cNvSpPr/>
          <p:nvPr/>
        </p:nvSpPr>
        <p:spPr>
          <a:xfrm>
            <a:off x="476250" y="2616200"/>
            <a:ext cx="2108200" cy="177800"/>
          </a:xfrm>
          <a:custGeom>
            <a:avLst/>
            <a:gdLst>
              <a:gd name="connsiteX0" fmla="*/ 63500 w 2108200"/>
              <a:gd name="connsiteY0" fmla="*/ 0 h 177800"/>
              <a:gd name="connsiteX1" fmla="*/ 2108200 w 2108200"/>
              <a:gd name="connsiteY1" fmla="*/ 44450 h 177800"/>
              <a:gd name="connsiteX2" fmla="*/ 2108200 w 2108200"/>
              <a:gd name="connsiteY2" fmla="*/ 171450 h 177800"/>
              <a:gd name="connsiteX3" fmla="*/ 0 w 2108200"/>
              <a:gd name="connsiteY3" fmla="*/ 177800 h 177800"/>
              <a:gd name="connsiteX4" fmla="*/ 63500 w 2108200"/>
              <a:gd name="connsiteY4" fmla="*/ 0 h 17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177800">
                <a:moveTo>
                  <a:pt x="63500" y="0"/>
                </a:moveTo>
                <a:lnTo>
                  <a:pt x="2108200" y="44450"/>
                </a:lnTo>
                <a:lnTo>
                  <a:pt x="2108200" y="171450"/>
                </a:lnTo>
                <a:lnTo>
                  <a:pt x="0" y="177800"/>
                </a:lnTo>
                <a:lnTo>
                  <a:pt x="635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4" name="Freeform 13">
            <a:extLst>
              <a:ext uri="{FF2B5EF4-FFF2-40B4-BE49-F238E27FC236}">
                <a16:creationId xmlns:a16="http://schemas.microsoft.com/office/drawing/2014/main" id="{BBB9B1C4-0A68-0062-4787-DE249A352BDE}"/>
              </a:ext>
            </a:extLst>
          </p:cNvPr>
          <p:cNvSpPr/>
          <p:nvPr/>
        </p:nvSpPr>
        <p:spPr>
          <a:xfrm>
            <a:off x="247650" y="330200"/>
            <a:ext cx="6851650" cy="901700"/>
          </a:xfrm>
          <a:custGeom>
            <a:avLst/>
            <a:gdLst>
              <a:gd name="connsiteX0" fmla="*/ 355600 w 6851650"/>
              <a:gd name="connsiteY0" fmla="*/ 0 h 901700"/>
              <a:gd name="connsiteX1" fmla="*/ 6673850 w 6851650"/>
              <a:gd name="connsiteY1" fmla="*/ 336550 h 901700"/>
              <a:gd name="connsiteX2" fmla="*/ 6851650 w 6851650"/>
              <a:gd name="connsiteY2" fmla="*/ 901700 h 901700"/>
              <a:gd name="connsiteX3" fmla="*/ 0 w 6851650"/>
              <a:gd name="connsiteY3" fmla="*/ 901700 h 901700"/>
              <a:gd name="connsiteX4" fmla="*/ 355600 w 6851650"/>
              <a:gd name="connsiteY4" fmla="*/ 0 h 90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1650" h="901700">
                <a:moveTo>
                  <a:pt x="355600" y="0"/>
                </a:moveTo>
                <a:lnTo>
                  <a:pt x="6673850" y="336550"/>
                </a:lnTo>
                <a:lnTo>
                  <a:pt x="6851650" y="901700"/>
                </a:lnTo>
                <a:lnTo>
                  <a:pt x="0" y="901700"/>
                </a:lnTo>
                <a:lnTo>
                  <a:pt x="3556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827" name="Title 1">
            <a:extLst>
              <a:ext uri="{FF2B5EF4-FFF2-40B4-BE49-F238E27FC236}">
                <a16:creationId xmlns:a16="http://schemas.microsoft.com/office/drawing/2014/main" id="{53BCBB9A-E588-98C2-0566-2A0FE4F70CAF}"/>
              </a:ext>
            </a:extLst>
          </p:cNvPr>
          <p:cNvSpPr>
            <a:spLocks noGrp="1"/>
          </p:cNvSpPr>
          <p:nvPr>
            <p:ph type="title"/>
          </p:nvPr>
        </p:nvSpPr>
        <p:spPr>
          <a:xfrm>
            <a:off x="355600" y="249238"/>
            <a:ext cx="7372350" cy="885825"/>
          </a:xfrm>
        </p:spPr>
        <p:txBody>
          <a:bodyPr/>
          <a:lstStyle/>
          <a:p>
            <a:r>
              <a:rPr lang="en-US" altLang="en-US" sz="2000">
                <a:latin typeface="Times" pitchFamily="1" charset="0"/>
                <a:ea typeface="ＭＳ Ｐゴシック" panose="020B0600070205080204" pitchFamily="34" charset="-128"/>
                <a:cs typeface="Times" pitchFamily="1" charset="0"/>
              </a:rPr>
              <a:t>Thermodynamically reversible processes</a:t>
            </a:r>
            <a:br>
              <a:rPr lang="en-US" altLang="en-US">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Idealizations made by Taking Limits</a:t>
            </a:r>
          </a:p>
        </p:txBody>
      </p:sp>
      <p:sp>
        <p:nvSpPr>
          <p:cNvPr id="77828" name="Content Placeholder 2">
            <a:extLst>
              <a:ext uri="{FF2B5EF4-FFF2-40B4-BE49-F238E27FC236}">
                <a16:creationId xmlns:a16="http://schemas.microsoft.com/office/drawing/2014/main" id="{B5BB5430-7B17-38A2-C2AE-4B42BFE58D0E}"/>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7829" name="Slide Number Placeholder 3">
            <a:extLst>
              <a:ext uri="{FF2B5EF4-FFF2-40B4-BE49-F238E27FC236}">
                <a16:creationId xmlns:a16="http://schemas.microsoft.com/office/drawing/2014/main" id="{3E031026-D61C-EB3E-CDA5-0088C5DFB4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9FDB950A-1167-2F4C-B7F4-6F150F42B7DD}" type="slidenum">
              <a:rPr lang="en-US" altLang="en-US"/>
              <a:pPr>
                <a:spcBef>
                  <a:spcPct val="0"/>
                </a:spcBef>
                <a:buFontTx/>
                <a:buNone/>
              </a:pPr>
              <a:t>60</a:t>
            </a:fld>
            <a:endParaRPr lang="en-US" altLang="en-US"/>
          </a:p>
        </p:txBody>
      </p:sp>
      <p:sp>
        <p:nvSpPr>
          <p:cNvPr id="77830" name="TextBox 5">
            <a:extLst>
              <a:ext uri="{FF2B5EF4-FFF2-40B4-BE49-F238E27FC236}">
                <a16:creationId xmlns:a16="http://schemas.microsoft.com/office/drawing/2014/main" id="{7FE61C66-F0F8-1B74-AC9A-1017E2DAE3CD}"/>
              </a:ext>
            </a:extLst>
          </p:cNvPr>
          <p:cNvSpPr txBox="1">
            <a:spLocks noChangeArrowheads="1"/>
          </p:cNvSpPr>
          <p:nvPr/>
        </p:nvSpPr>
        <p:spPr bwMode="auto">
          <a:xfrm>
            <a:off x="374650" y="1663700"/>
            <a:ext cx="3022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there are no reversible changes in nature. We must consider reversibility as an ideal limiting condition that may be approached but not actually attained when the processes are conducted very slowly.</a:t>
            </a:r>
            <a:r>
              <a:rPr lang="ja-JP" altLang="en-US"/>
              <a:t>”</a:t>
            </a:r>
            <a:endParaRPr lang="en-US" altLang="en-US"/>
          </a:p>
        </p:txBody>
      </p:sp>
      <p:sp>
        <p:nvSpPr>
          <p:cNvPr id="77831" name="TextBox 6">
            <a:extLst>
              <a:ext uri="{FF2B5EF4-FFF2-40B4-BE49-F238E27FC236}">
                <a16:creationId xmlns:a16="http://schemas.microsoft.com/office/drawing/2014/main" id="{04E0410A-3645-9DA2-81B1-8BB24508AEA2}"/>
              </a:ext>
            </a:extLst>
          </p:cNvPr>
          <p:cNvSpPr txBox="1">
            <a:spLocks noChangeArrowheads="1"/>
          </p:cNvSpPr>
          <p:nvPr/>
        </p:nvSpPr>
        <p:spPr bwMode="auto">
          <a:xfrm>
            <a:off x="1250950" y="3714750"/>
            <a:ext cx="204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Goodenough (1911)</a:t>
            </a:r>
          </a:p>
        </p:txBody>
      </p:sp>
      <p:grpSp>
        <p:nvGrpSpPr>
          <p:cNvPr id="2" name="Group 17">
            <a:extLst>
              <a:ext uri="{FF2B5EF4-FFF2-40B4-BE49-F238E27FC236}">
                <a16:creationId xmlns:a16="http://schemas.microsoft.com/office/drawing/2014/main" id="{DF2208F9-1228-029C-C449-D17B4CBEF461}"/>
              </a:ext>
            </a:extLst>
          </p:cNvPr>
          <p:cNvGrpSpPr>
            <a:grpSpLocks/>
          </p:cNvGrpSpPr>
          <p:nvPr/>
        </p:nvGrpSpPr>
        <p:grpSpPr bwMode="auto">
          <a:xfrm>
            <a:off x="4152900" y="1606550"/>
            <a:ext cx="4584700" cy="1976438"/>
            <a:chOff x="4152900" y="1606551"/>
            <a:chExt cx="4584700" cy="1975881"/>
          </a:xfrm>
        </p:grpSpPr>
        <p:sp>
          <p:nvSpPr>
            <p:cNvPr id="16" name="Freeform 15">
              <a:extLst>
                <a:ext uri="{FF2B5EF4-FFF2-40B4-BE49-F238E27FC236}">
                  <a16:creationId xmlns:a16="http://schemas.microsoft.com/office/drawing/2014/main" id="{0B6ACF06-8792-41B7-224D-BD4B96245B43}"/>
                </a:ext>
              </a:extLst>
            </p:cNvPr>
            <p:cNvSpPr/>
            <p:nvPr/>
          </p:nvSpPr>
          <p:spPr>
            <a:xfrm>
              <a:off x="7607300" y="1739863"/>
              <a:ext cx="568325" cy="192034"/>
            </a:xfrm>
            <a:custGeom>
              <a:avLst/>
              <a:gdLst>
                <a:gd name="connsiteX0" fmla="*/ 19050 w 568454"/>
                <a:gd name="connsiteY0" fmla="*/ 0 h 192564"/>
                <a:gd name="connsiteX1" fmla="*/ 82550 w 568454"/>
                <a:gd name="connsiteY1" fmla="*/ 0 h 192564"/>
                <a:gd name="connsiteX2" fmla="*/ 552450 w 568454"/>
                <a:gd name="connsiteY2" fmla="*/ 50800 h 192564"/>
                <a:gd name="connsiteX3" fmla="*/ 514350 w 568454"/>
                <a:gd name="connsiteY3" fmla="*/ 190500 h 192564"/>
                <a:gd name="connsiteX4" fmla="*/ 0 w 568454"/>
                <a:gd name="connsiteY4" fmla="*/ 152400 h 192564"/>
                <a:gd name="connsiteX5" fmla="*/ 19050 w 568454"/>
                <a:gd name="connsiteY5" fmla="*/ 0 h 1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454" h="192564">
                  <a:moveTo>
                    <a:pt x="19050" y="0"/>
                  </a:moveTo>
                  <a:lnTo>
                    <a:pt x="82550" y="0"/>
                  </a:lnTo>
                  <a:lnTo>
                    <a:pt x="552450" y="50800"/>
                  </a:lnTo>
                  <a:cubicBezTo>
                    <a:pt x="520231" y="192564"/>
                    <a:pt x="568454" y="190500"/>
                    <a:pt x="514350" y="190500"/>
                  </a:cubicBezTo>
                  <a:lnTo>
                    <a:pt x="0" y="152400"/>
                  </a:lnTo>
                  <a:lnTo>
                    <a:pt x="190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7" name="Freeform 16">
              <a:extLst>
                <a:ext uri="{FF2B5EF4-FFF2-40B4-BE49-F238E27FC236}">
                  <a16:creationId xmlns:a16="http://schemas.microsoft.com/office/drawing/2014/main" id="{89C34957-F467-D8CA-9627-C06FFAF5A96C}"/>
                </a:ext>
              </a:extLst>
            </p:cNvPr>
            <p:cNvSpPr/>
            <p:nvPr/>
          </p:nvSpPr>
          <p:spPr>
            <a:xfrm>
              <a:off x="4222750" y="2006488"/>
              <a:ext cx="990600" cy="203143"/>
            </a:xfrm>
            <a:custGeom>
              <a:avLst/>
              <a:gdLst>
                <a:gd name="connsiteX0" fmla="*/ 63500 w 990600"/>
                <a:gd name="connsiteY0" fmla="*/ 0 h 203200"/>
                <a:gd name="connsiteX1" fmla="*/ 990600 w 990600"/>
                <a:gd name="connsiteY1" fmla="*/ 63500 h 203200"/>
                <a:gd name="connsiteX2" fmla="*/ 965200 w 990600"/>
                <a:gd name="connsiteY2" fmla="*/ 203200 h 203200"/>
                <a:gd name="connsiteX3" fmla="*/ 0 w 990600"/>
                <a:gd name="connsiteY3" fmla="*/ 127000 h 203200"/>
                <a:gd name="connsiteX4" fmla="*/ 63500 w 990600"/>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600" h="203200">
                  <a:moveTo>
                    <a:pt x="63500" y="0"/>
                  </a:moveTo>
                  <a:lnTo>
                    <a:pt x="990600" y="63500"/>
                  </a:lnTo>
                  <a:lnTo>
                    <a:pt x="965200" y="203200"/>
                  </a:lnTo>
                  <a:lnTo>
                    <a:pt x="0" y="127000"/>
                  </a:lnTo>
                  <a:lnTo>
                    <a:pt x="635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7840" name="TextBox 7">
              <a:extLst>
                <a:ext uri="{FF2B5EF4-FFF2-40B4-BE49-F238E27FC236}">
                  <a16:creationId xmlns:a16="http://schemas.microsoft.com/office/drawing/2014/main" id="{843A289C-831F-2A3C-7C31-1DAED256F23D}"/>
                </a:ext>
              </a:extLst>
            </p:cNvPr>
            <p:cNvSpPr txBox="1">
              <a:spLocks noChangeArrowheads="1"/>
            </p:cNvSpPr>
            <p:nvPr/>
          </p:nvSpPr>
          <p:spPr bwMode="auto">
            <a:xfrm>
              <a:off x="4152900" y="1606551"/>
              <a:ext cx="45847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 a reversible process is purely an ideal abstraction, extremely useful for theoretical calculations (as we shall see) but quite devoid of reality. …  resembles … weightless strings, frictionless pulleys, and point masses.</a:t>
              </a:r>
              <a:r>
                <a:rPr lang="ja-JP" altLang="en-US"/>
                <a:t>”</a:t>
              </a:r>
              <a:endParaRPr lang="en-US" altLang="en-US"/>
            </a:p>
          </p:txBody>
        </p:sp>
        <p:sp>
          <p:nvSpPr>
            <p:cNvPr id="77841" name="TextBox 8">
              <a:extLst>
                <a:ext uri="{FF2B5EF4-FFF2-40B4-BE49-F238E27FC236}">
                  <a16:creationId xmlns:a16="http://schemas.microsoft.com/office/drawing/2014/main" id="{6C44C1FA-9730-E494-CA35-AB904E439DEF}"/>
                </a:ext>
              </a:extLst>
            </p:cNvPr>
            <p:cNvSpPr txBox="1">
              <a:spLocks noChangeArrowheads="1"/>
            </p:cNvSpPr>
            <p:nvPr/>
          </p:nvSpPr>
          <p:spPr bwMode="auto">
            <a:xfrm>
              <a:off x="6203950" y="3213100"/>
              <a:ext cx="1819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Zemansky (1968)</a:t>
              </a:r>
            </a:p>
          </p:txBody>
        </p:sp>
      </p:grpSp>
      <p:grpSp>
        <p:nvGrpSpPr>
          <p:cNvPr id="3" name="Group 17">
            <a:extLst>
              <a:ext uri="{FF2B5EF4-FFF2-40B4-BE49-F238E27FC236}">
                <a16:creationId xmlns:a16="http://schemas.microsoft.com/office/drawing/2014/main" id="{6249D844-581B-333A-FD83-839BEBA59C1F}"/>
              </a:ext>
            </a:extLst>
          </p:cNvPr>
          <p:cNvGrpSpPr>
            <a:grpSpLocks/>
          </p:cNvGrpSpPr>
          <p:nvPr/>
        </p:nvGrpSpPr>
        <p:grpSpPr bwMode="auto">
          <a:xfrm>
            <a:off x="3881438" y="3683000"/>
            <a:ext cx="4449762" cy="2901950"/>
            <a:chOff x="3881438" y="3683000"/>
            <a:chExt cx="4449762" cy="2901950"/>
          </a:xfrm>
        </p:grpSpPr>
        <p:sp>
          <p:nvSpPr>
            <p:cNvPr id="77834" name="TextBox 10">
              <a:extLst>
                <a:ext uri="{FF2B5EF4-FFF2-40B4-BE49-F238E27FC236}">
                  <a16:creationId xmlns:a16="http://schemas.microsoft.com/office/drawing/2014/main" id="{5CC3946D-4582-60B1-2A03-E2EE784C8006}"/>
                </a:ext>
              </a:extLst>
            </p:cNvPr>
            <p:cNvSpPr txBox="1">
              <a:spLocks noChangeArrowheads="1"/>
            </p:cNvSpPr>
            <p:nvPr/>
          </p:nvSpPr>
          <p:spPr bwMode="auto">
            <a:xfrm>
              <a:off x="4127500" y="6400800"/>
              <a:ext cx="1955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600"/>
                <a:t>https://commons.wikimedia.org/wiki/File:Polispasto4.jpg</a:t>
              </a:r>
            </a:p>
          </p:txBody>
        </p:sp>
        <p:grpSp>
          <p:nvGrpSpPr>
            <p:cNvPr id="77835" name="Group 18">
              <a:extLst>
                <a:ext uri="{FF2B5EF4-FFF2-40B4-BE49-F238E27FC236}">
                  <a16:creationId xmlns:a16="http://schemas.microsoft.com/office/drawing/2014/main" id="{363B5F7B-4FDF-DA0B-9D61-3C7BD084CC7E}"/>
                </a:ext>
              </a:extLst>
            </p:cNvPr>
            <p:cNvGrpSpPr>
              <a:grpSpLocks/>
            </p:cNvGrpSpPr>
            <p:nvPr/>
          </p:nvGrpSpPr>
          <p:grpSpPr bwMode="auto">
            <a:xfrm>
              <a:off x="3881438" y="3683000"/>
              <a:ext cx="4449762" cy="2597150"/>
              <a:chOff x="3881439" y="3683000"/>
              <a:chExt cx="4449363" cy="2597150"/>
            </a:xfrm>
          </p:grpSpPr>
          <p:pic>
            <p:nvPicPr>
              <p:cNvPr id="77836" name="Picture 9" descr="Polispasto4.jpg">
                <a:extLst>
                  <a:ext uri="{FF2B5EF4-FFF2-40B4-BE49-F238E27FC236}">
                    <a16:creationId xmlns:a16="http://schemas.microsoft.com/office/drawing/2014/main" id="{5E3BD1FB-A8B0-A4D7-876E-32B32C51B5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1439" y="3683000"/>
                <a:ext cx="163404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7" name="Picture 12" descr="CNf8k2D.png">
                <a:extLst>
                  <a:ext uri="{FF2B5EF4-FFF2-40B4-BE49-F238E27FC236}">
                    <a16:creationId xmlns:a16="http://schemas.microsoft.com/office/drawing/2014/main" id="{B636EE2A-D1E9-8082-B482-6AB9EC0BB7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4349750"/>
                <a:ext cx="2241152"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a:extLst>
              <a:ext uri="{FF2B5EF4-FFF2-40B4-BE49-F238E27FC236}">
                <a16:creationId xmlns:a16="http://schemas.microsoft.com/office/drawing/2014/main" id="{450768EF-0B98-3A18-B1D0-AA2D8EA52FD8}"/>
              </a:ext>
            </a:extLst>
          </p:cNvPr>
          <p:cNvGrpSpPr>
            <a:grpSpLocks/>
          </p:cNvGrpSpPr>
          <p:nvPr/>
        </p:nvGrpSpPr>
        <p:grpSpPr bwMode="auto">
          <a:xfrm>
            <a:off x="4565650" y="977900"/>
            <a:ext cx="2393950" cy="1568450"/>
            <a:chOff x="4565650" y="977900"/>
            <a:chExt cx="2393950" cy="1568450"/>
          </a:xfrm>
        </p:grpSpPr>
        <p:sp>
          <p:nvSpPr>
            <p:cNvPr id="21" name="Freeform 20">
              <a:extLst>
                <a:ext uri="{FF2B5EF4-FFF2-40B4-BE49-F238E27FC236}">
                  <a16:creationId xmlns:a16="http://schemas.microsoft.com/office/drawing/2014/main" id="{581DC726-D1F0-30E7-A691-E8E97E816FBA}"/>
                </a:ext>
              </a:extLst>
            </p:cNvPr>
            <p:cNvSpPr/>
            <p:nvPr/>
          </p:nvSpPr>
          <p:spPr>
            <a:xfrm>
              <a:off x="4565650" y="1606550"/>
              <a:ext cx="2393950" cy="939800"/>
            </a:xfrm>
            <a:custGeom>
              <a:avLst/>
              <a:gdLst>
                <a:gd name="connsiteX0" fmla="*/ 0 w 2393950"/>
                <a:gd name="connsiteY0" fmla="*/ 6350 h 939800"/>
                <a:gd name="connsiteX1" fmla="*/ 2393950 w 2393950"/>
                <a:gd name="connsiteY1" fmla="*/ 95250 h 939800"/>
                <a:gd name="connsiteX2" fmla="*/ 2387600 w 2393950"/>
                <a:gd name="connsiteY2" fmla="*/ 266700 h 939800"/>
                <a:gd name="connsiteX3" fmla="*/ 0 w 2393950"/>
                <a:gd name="connsiteY3" fmla="*/ 939800 h 939800"/>
                <a:gd name="connsiteX4" fmla="*/ 0 w 2393950"/>
                <a:gd name="connsiteY4" fmla="*/ 635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950" h="939800">
                  <a:moveTo>
                    <a:pt x="0" y="6350"/>
                  </a:moveTo>
                  <a:lnTo>
                    <a:pt x="2393950" y="95250"/>
                  </a:lnTo>
                  <a:lnTo>
                    <a:pt x="2387600" y="266700"/>
                  </a:lnTo>
                  <a:lnTo>
                    <a:pt x="0" y="939800"/>
                  </a:lnTo>
                  <a:cubicBezTo>
                    <a:pt x="2117" y="626533"/>
                    <a:pt x="6350" y="0"/>
                    <a:pt x="0" y="635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8882" name="TextBox 10">
              <a:extLst>
                <a:ext uri="{FF2B5EF4-FFF2-40B4-BE49-F238E27FC236}">
                  <a16:creationId xmlns:a16="http://schemas.microsoft.com/office/drawing/2014/main" id="{CC9025BB-25C2-0B42-739D-EAC192B9D762}"/>
                </a:ext>
              </a:extLst>
            </p:cNvPr>
            <p:cNvSpPr txBox="1">
              <a:spLocks noChangeArrowheads="1"/>
            </p:cNvSpPr>
            <p:nvPr/>
          </p:nvSpPr>
          <p:spPr bwMode="auto">
            <a:xfrm>
              <a:off x="5740400" y="977900"/>
              <a:ext cx="979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Property</a:t>
              </a:r>
            </a:p>
          </p:txBody>
        </p:sp>
        <p:sp>
          <p:nvSpPr>
            <p:cNvPr id="78883" name="TextBox 11">
              <a:extLst>
                <a:ext uri="{FF2B5EF4-FFF2-40B4-BE49-F238E27FC236}">
                  <a16:creationId xmlns:a16="http://schemas.microsoft.com/office/drawing/2014/main" id="{10614A68-37FE-B63D-D8C1-40F38DEB06FD}"/>
                </a:ext>
              </a:extLst>
            </p:cNvPr>
            <p:cNvSpPr txBox="1">
              <a:spLocks noChangeArrowheads="1"/>
            </p:cNvSpPr>
            <p:nvPr/>
          </p:nvSpPr>
          <p:spPr bwMode="auto">
            <a:xfrm>
              <a:off x="5740400" y="1562100"/>
              <a:ext cx="1133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length = </a:t>
              </a:r>
              <a:r>
                <a:rPr lang="en-US" altLang="en-US">
                  <a:latin typeface="Symbol" pitchFamily="2" charset="2"/>
                </a:rPr>
                <a:t>p</a:t>
              </a:r>
            </a:p>
          </p:txBody>
        </p:sp>
      </p:grpSp>
      <p:sp>
        <p:nvSpPr>
          <p:cNvPr id="19" name="Freeform 18">
            <a:extLst>
              <a:ext uri="{FF2B5EF4-FFF2-40B4-BE49-F238E27FC236}">
                <a16:creationId xmlns:a16="http://schemas.microsoft.com/office/drawing/2014/main" id="{75588FEA-190A-8704-9470-C1250A23093E}"/>
              </a:ext>
            </a:extLst>
          </p:cNvPr>
          <p:cNvSpPr/>
          <p:nvPr/>
        </p:nvSpPr>
        <p:spPr>
          <a:xfrm flipH="1">
            <a:off x="1244600" y="311150"/>
            <a:ext cx="6019800" cy="311150"/>
          </a:xfrm>
          <a:custGeom>
            <a:avLst/>
            <a:gdLst>
              <a:gd name="connsiteX0" fmla="*/ 165100 w 5861050"/>
              <a:gd name="connsiteY0" fmla="*/ 133350 h 311150"/>
              <a:gd name="connsiteX1" fmla="*/ 5829300 w 5861050"/>
              <a:gd name="connsiteY1" fmla="*/ 0 h 311150"/>
              <a:gd name="connsiteX2" fmla="*/ 5861050 w 5861050"/>
              <a:gd name="connsiteY2" fmla="*/ 311150 h 311150"/>
              <a:gd name="connsiteX3" fmla="*/ 0 w 5861050"/>
              <a:gd name="connsiteY3" fmla="*/ 260350 h 311150"/>
              <a:gd name="connsiteX4" fmla="*/ 165100 w 5861050"/>
              <a:gd name="connsiteY4" fmla="*/ 133350 h 31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050" h="311150">
                <a:moveTo>
                  <a:pt x="165100" y="133350"/>
                </a:moveTo>
                <a:lnTo>
                  <a:pt x="5829300" y="0"/>
                </a:lnTo>
                <a:lnTo>
                  <a:pt x="5861050" y="311150"/>
                </a:lnTo>
                <a:lnTo>
                  <a:pt x="0" y="260350"/>
                </a:lnTo>
                <a:lnTo>
                  <a:pt x="165100" y="13335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8851" name="Title 1">
            <a:extLst>
              <a:ext uri="{FF2B5EF4-FFF2-40B4-BE49-F238E27FC236}">
                <a16:creationId xmlns:a16="http://schemas.microsoft.com/office/drawing/2014/main" id="{D93838D3-D243-3F66-3435-F64AE224284C}"/>
              </a:ext>
            </a:extLst>
          </p:cNvPr>
          <p:cNvSpPr>
            <a:spLocks noGrp="1"/>
          </p:cNvSpPr>
          <p:nvPr>
            <p:ph type="title"/>
          </p:nvPr>
        </p:nvSpPr>
        <p:spPr>
          <a:xfrm>
            <a:off x="2146300" y="103188"/>
            <a:ext cx="4305300" cy="741362"/>
          </a:xfrm>
        </p:spPr>
        <p:txBody>
          <a:bodyPr/>
          <a:lstStyle/>
          <a:p>
            <a:r>
              <a:rPr lang="ja-JP" altLang="en-US">
                <a:latin typeface="Times" pitchFamily="1" charset="0"/>
                <a:ea typeface="ＭＳ Ｐゴシック" panose="020B0600070205080204" pitchFamily="34" charset="-128"/>
                <a:cs typeface="Times" pitchFamily="1" charset="0"/>
              </a:rPr>
              <a:t>“</a:t>
            </a:r>
            <a:r>
              <a:rPr lang="en-US" altLang="ja-JP">
                <a:latin typeface="Times" pitchFamily="1" charset="0"/>
                <a:ea typeface="ＭＳ Ｐゴシック" panose="020B0600070205080204" pitchFamily="34" charset="-128"/>
                <a:cs typeface="Times" pitchFamily="1" charset="0"/>
              </a:rPr>
              <a:t>Proof</a:t>
            </a:r>
            <a:r>
              <a:rPr lang="ja-JP" altLang="en-US">
                <a:latin typeface="Times" pitchFamily="1" charset="0"/>
                <a:ea typeface="ＭＳ Ｐゴシック" panose="020B0600070205080204" pitchFamily="34" charset="-128"/>
                <a:cs typeface="Times" pitchFamily="1" charset="0"/>
              </a:rPr>
              <a:t>”</a:t>
            </a:r>
            <a:r>
              <a:rPr lang="en-US" altLang="ja-JP">
                <a:latin typeface="Times" pitchFamily="1" charset="0"/>
                <a:ea typeface="ＭＳ Ｐゴシック" panose="020B0600070205080204" pitchFamily="34" charset="-128"/>
                <a:cs typeface="Times" pitchFamily="1" charset="0"/>
              </a:rPr>
              <a:t> that </a:t>
            </a:r>
            <a:r>
              <a:rPr lang="en-US" altLang="ja-JP">
                <a:latin typeface="Symbol" pitchFamily="2" charset="2"/>
                <a:ea typeface="ＭＳ Ｐゴシック" panose="020B0600070205080204" pitchFamily="34" charset="-128"/>
                <a:cs typeface="Times" pitchFamily="1" charset="0"/>
              </a:rPr>
              <a:t>p</a:t>
            </a:r>
            <a:r>
              <a:rPr lang="en-US" altLang="ja-JP">
                <a:latin typeface="Times" pitchFamily="1" charset="0"/>
                <a:ea typeface="ＭＳ Ｐゴシック" panose="020B0600070205080204" pitchFamily="34" charset="-128"/>
                <a:cs typeface="Times" pitchFamily="1" charset="0"/>
              </a:rPr>
              <a:t> = 2</a:t>
            </a:r>
            <a:endParaRPr lang="en-US" altLang="en-US">
              <a:latin typeface="Times" pitchFamily="1" charset="0"/>
              <a:ea typeface="ＭＳ Ｐゴシック" panose="020B0600070205080204" pitchFamily="34" charset="-128"/>
              <a:cs typeface="Times" pitchFamily="1" charset="0"/>
            </a:endParaRPr>
          </a:p>
        </p:txBody>
      </p:sp>
      <p:sp>
        <p:nvSpPr>
          <p:cNvPr id="78852" name="Content Placeholder 2">
            <a:extLst>
              <a:ext uri="{FF2B5EF4-FFF2-40B4-BE49-F238E27FC236}">
                <a16:creationId xmlns:a16="http://schemas.microsoft.com/office/drawing/2014/main" id="{7FAC7DC6-C46B-E25C-2BD6-00E108AB0886}"/>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8853" name="Slide Number Placeholder 3">
            <a:extLst>
              <a:ext uri="{FF2B5EF4-FFF2-40B4-BE49-F238E27FC236}">
                <a16:creationId xmlns:a16="http://schemas.microsoft.com/office/drawing/2014/main" id="{E2A92C72-C87B-3EC6-10BB-CCF86E4AD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0F78721E-32C4-9A48-9638-FE149648B79D}" type="slidenum">
              <a:rPr lang="en-US" altLang="en-US"/>
              <a:pPr>
                <a:spcBef>
                  <a:spcPct val="0"/>
                </a:spcBef>
                <a:buFontTx/>
                <a:buNone/>
              </a:pPr>
              <a:t>61</a:t>
            </a:fld>
            <a:endParaRPr lang="en-US" altLang="en-US"/>
          </a:p>
        </p:txBody>
      </p:sp>
      <p:pic>
        <p:nvPicPr>
          <p:cNvPr id="78854" name="Picture 4" descr="pi is 1.png">
            <a:extLst>
              <a:ext uri="{FF2B5EF4-FFF2-40B4-BE49-F238E27FC236}">
                <a16:creationId xmlns:a16="http://schemas.microsoft.com/office/drawing/2014/main" id="{D714DAF6-C02D-CF5C-7C90-ED0CDAF70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819150"/>
            <a:ext cx="30861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0">
            <a:extLst>
              <a:ext uri="{FF2B5EF4-FFF2-40B4-BE49-F238E27FC236}">
                <a16:creationId xmlns:a16="http://schemas.microsoft.com/office/drawing/2014/main" id="{038F53AA-7548-1E27-1235-BDACECCC9237}"/>
              </a:ext>
            </a:extLst>
          </p:cNvPr>
          <p:cNvGrpSpPr>
            <a:grpSpLocks/>
          </p:cNvGrpSpPr>
          <p:nvPr/>
        </p:nvGrpSpPr>
        <p:grpSpPr bwMode="auto">
          <a:xfrm>
            <a:off x="2228850" y="2503488"/>
            <a:ext cx="4756150" cy="901700"/>
            <a:chOff x="2228850" y="2503982"/>
            <a:chExt cx="4756150" cy="901193"/>
          </a:xfrm>
        </p:grpSpPr>
        <p:sp>
          <p:nvSpPr>
            <p:cNvPr id="22" name="Freeform 21">
              <a:extLst>
                <a:ext uri="{FF2B5EF4-FFF2-40B4-BE49-F238E27FC236}">
                  <a16:creationId xmlns:a16="http://schemas.microsoft.com/office/drawing/2014/main" id="{02AF30E7-8027-0013-E95B-8EEE9A09E7A2}"/>
                </a:ext>
              </a:extLst>
            </p:cNvPr>
            <p:cNvSpPr/>
            <p:nvPr/>
          </p:nvSpPr>
          <p:spPr>
            <a:xfrm>
              <a:off x="4591050" y="2597591"/>
              <a:ext cx="2393950" cy="774264"/>
            </a:xfrm>
            <a:custGeom>
              <a:avLst/>
              <a:gdLst>
                <a:gd name="connsiteX0" fmla="*/ 0 w 2393950"/>
                <a:gd name="connsiteY0" fmla="*/ 6350 h 939800"/>
                <a:gd name="connsiteX1" fmla="*/ 2393950 w 2393950"/>
                <a:gd name="connsiteY1" fmla="*/ 95250 h 939800"/>
                <a:gd name="connsiteX2" fmla="*/ 2387600 w 2393950"/>
                <a:gd name="connsiteY2" fmla="*/ 266700 h 939800"/>
                <a:gd name="connsiteX3" fmla="*/ 0 w 2393950"/>
                <a:gd name="connsiteY3" fmla="*/ 939800 h 939800"/>
                <a:gd name="connsiteX4" fmla="*/ 0 w 2393950"/>
                <a:gd name="connsiteY4" fmla="*/ 635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950" h="939800">
                  <a:moveTo>
                    <a:pt x="0" y="6350"/>
                  </a:moveTo>
                  <a:lnTo>
                    <a:pt x="2393950" y="95250"/>
                  </a:lnTo>
                  <a:lnTo>
                    <a:pt x="2387600" y="266700"/>
                  </a:lnTo>
                  <a:lnTo>
                    <a:pt x="0" y="939800"/>
                  </a:lnTo>
                  <a:cubicBezTo>
                    <a:pt x="2117" y="626533"/>
                    <a:pt x="6350" y="0"/>
                    <a:pt x="0" y="635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8879" name="Picture 5" descr="pi is 2.png">
              <a:extLst>
                <a:ext uri="{FF2B5EF4-FFF2-40B4-BE49-F238E27FC236}">
                  <a16:creationId xmlns:a16="http://schemas.microsoft.com/office/drawing/2014/main" id="{4A2D2DB6-012B-D8F1-526C-FFBAC957F43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503982"/>
              <a:ext cx="3131484" cy="9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80" name="TextBox 12">
              <a:extLst>
                <a:ext uri="{FF2B5EF4-FFF2-40B4-BE49-F238E27FC236}">
                  <a16:creationId xmlns:a16="http://schemas.microsoft.com/office/drawing/2014/main" id="{05B8DE6D-4469-EB55-ECCB-9D93BDD10B27}"/>
                </a:ext>
              </a:extLst>
            </p:cNvPr>
            <p:cNvSpPr txBox="1">
              <a:spLocks noChangeArrowheads="1"/>
            </p:cNvSpPr>
            <p:nvPr/>
          </p:nvSpPr>
          <p:spPr bwMode="auto">
            <a:xfrm>
              <a:off x="5740400" y="2578100"/>
              <a:ext cx="1133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length = </a:t>
              </a:r>
              <a:r>
                <a:rPr lang="en-US" altLang="en-US">
                  <a:latin typeface="Symbol" pitchFamily="2" charset="2"/>
                </a:rPr>
                <a:t>p</a:t>
              </a:r>
            </a:p>
          </p:txBody>
        </p:sp>
      </p:grpSp>
      <p:grpSp>
        <p:nvGrpSpPr>
          <p:cNvPr id="4" name="Group 31">
            <a:extLst>
              <a:ext uri="{FF2B5EF4-FFF2-40B4-BE49-F238E27FC236}">
                <a16:creationId xmlns:a16="http://schemas.microsoft.com/office/drawing/2014/main" id="{A7AC3D3A-6759-B521-E2A2-ABDD6963654B}"/>
              </a:ext>
            </a:extLst>
          </p:cNvPr>
          <p:cNvGrpSpPr>
            <a:grpSpLocks/>
          </p:cNvGrpSpPr>
          <p:nvPr/>
        </p:nvGrpSpPr>
        <p:grpSpPr bwMode="auto">
          <a:xfrm>
            <a:off x="2228850" y="3441700"/>
            <a:ext cx="4730750" cy="763588"/>
            <a:chOff x="2228850" y="3441700"/>
            <a:chExt cx="4730750" cy="763535"/>
          </a:xfrm>
        </p:grpSpPr>
        <p:sp>
          <p:nvSpPr>
            <p:cNvPr id="23" name="Freeform 22">
              <a:extLst>
                <a:ext uri="{FF2B5EF4-FFF2-40B4-BE49-F238E27FC236}">
                  <a16:creationId xmlns:a16="http://schemas.microsoft.com/office/drawing/2014/main" id="{A050FAEE-931D-E13E-F6F1-9991EB71BC43}"/>
                </a:ext>
              </a:extLst>
            </p:cNvPr>
            <p:cNvSpPr/>
            <p:nvPr/>
          </p:nvSpPr>
          <p:spPr>
            <a:xfrm>
              <a:off x="4565650" y="3454399"/>
              <a:ext cx="2393950" cy="698452"/>
            </a:xfrm>
            <a:custGeom>
              <a:avLst/>
              <a:gdLst>
                <a:gd name="connsiteX0" fmla="*/ 0 w 2393950"/>
                <a:gd name="connsiteY0" fmla="*/ 6350 h 939800"/>
                <a:gd name="connsiteX1" fmla="*/ 2393950 w 2393950"/>
                <a:gd name="connsiteY1" fmla="*/ 95250 h 939800"/>
                <a:gd name="connsiteX2" fmla="*/ 2387600 w 2393950"/>
                <a:gd name="connsiteY2" fmla="*/ 266700 h 939800"/>
                <a:gd name="connsiteX3" fmla="*/ 0 w 2393950"/>
                <a:gd name="connsiteY3" fmla="*/ 939800 h 939800"/>
                <a:gd name="connsiteX4" fmla="*/ 0 w 2393950"/>
                <a:gd name="connsiteY4" fmla="*/ 635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950" h="939800">
                  <a:moveTo>
                    <a:pt x="0" y="6350"/>
                  </a:moveTo>
                  <a:lnTo>
                    <a:pt x="2393950" y="95250"/>
                  </a:lnTo>
                  <a:lnTo>
                    <a:pt x="2387600" y="266700"/>
                  </a:lnTo>
                  <a:lnTo>
                    <a:pt x="0" y="939800"/>
                  </a:lnTo>
                  <a:cubicBezTo>
                    <a:pt x="2117" y="626533"/>
                    <a:pt x="6350" y="0"/>
                    <a:pt x="0" y="635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8876" name="Picture 6" descr="pi is 3.png">
              <a:extLst>
                <a:ext uri="{FF2B5EF4-FFF2-40B4-BE49-F238E27FC236}">
                  <a16:creationId xmlns:a16="http://schemas.microsoft.com/office/drawing/2014/main" id="{554D2F2D-5745-A933-55A7-FF6539D323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8850" y="3459644"/>
              <a:ext cx="3086100" cy="74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7" name="TextBox 13">
              <a:extLst>
                <a:ext uri="{FF2B5EF4-FFF2-40B4-BE49-F238E27FC236}">
                  <a16:creationId xmlns:a16="http://schemas.microsoft.com/office/drawing/2014/main" id="{D32D5972-0728-240E-B877-3FEE65A168E3}"/>
                </a:ext>
              </a:extLst>
            </p:cNvPr>
            <p:cNvSpPr txBox="1">
              <a:spLocks noChangeArrowheads="1"/>
            </p:cNvSpPr>
            <p:nvPr/>
          </p:nvSpPr>
          <p:spPr bwMode="auto">
            <a:xfrm>
              <a:off x="5740400" y="3441700"/>
              <a:ext cx="1133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length = </a:t>
              </a:r>
              <a:r>
                <a:rPr lang="en-US" altLang="en-US">
                  <a:latin typeface="Symbol" pitchFamily="2" charset="2"/>
                </a:rPr>
                <a:t>p</a:t>
              </a:r>
            </a:p>
          </p:txBody>
        </p:sp>
      </p:grpSp>
      <p:grpSp>
        <p:nvGrpSpPr>
          <p:cNvPr id="5" name="Group 32">
            <a:extLst>
              <a:ext uri="{FF2B5EF4-FFF2-40B4-BE49-F238E27FC236}">
                <a16:creationId xmlns:a16="http://schemas.microsoft.com/office/drawing/2014/main" id="{057B9B36-F10B-EEAC-A523-AF0C31133D43}"/>
              </a:ext>
            </a:extLst>
          </p:cNvPr>
          <p:cNvGrpSpPr>
            <a:grpSpLocks/>
          </p:cNvGrpSpPr>
          <p:nvPr/>
        </p:nvGrpSpPr>
        <p:grpSpPr bwMode="auto">
          <a:xfrm>
            <a:off x="2228850" y="4184650"/>
            <a:ext cx="4730750" cy="690563"/>
            <a:chOff x="2228850" y="4184650"/>
            <a:chExt cx="4730750" cy="690977"/>
          </a:xfrm>
        </p:grpSpPr>
        <p:sp>
          <p:nvSpPr>
            <p:cNvPr id="24" name="Freeform 23">
              <a:extLst>
                <a:ext uri="{FF2B5EF4-FFF2-40B4-BE49-F238E27FC236}">
                  <a16:creationId xmlns:a16="http://schemas.microsoft.com/office/drawing/2014/main" id="{C591DFF6-A3BF-DE93-A2C4-D5D12DABCE3A}"/>
                </a:ext>
              </a:extLst>
            </p:cNvPr>
            <p:cNvSpPr/>
            <p:nvPr/>
          </p:nvSpPr>
          <p:spPr>
            <a:xfrm>
              <a:off x="4565650" y="4235480"/>
              <a:ext cx="2393950" cy="603612"/>
            </a:xfrm>
            <a:custGeom>
              <a:avLst/>
              <a:gdLst>
                <a:gd name="connsiteX0" fmla="*/ 0 w 2393950"/>
                <a:gd name="connsiteY0" fmla="*/ 6350 h 939800"/>
                <a:gd name="connsiteX1" fmla="*/ 2393950 w 2393950"/>
                <a:gd name="connsiteY1" fmla="*/ 95250 h 939800"/>
                <a:gd name="connsiteX2" fmla="*/ 2387600 w 2393950"/>
                <a:gd name="connsiteY2" fmla="*/ 266700 h 939800"/>
                <a:gd name="connsiteX3" fmla="*/ 0 w 2393950"/>
                <a:gd name="connsiteY3" fmla="*/ 939800 h 939800"/>
                <a:gd name="connsiteX4" fmla="*/ 0 w 2393950"/>
                <a:gd name="connsiteY4" fmla="*/ 635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950" h="939800">
                  <a:moveTo>
                    <a:pt x="0" y="6350"/>
                  </a:moveTo>
                  <a:lnTo>
                    <a:pt x="2393950" y="95250"/>
                  </a:lnTo>
                  <a:lnTo>
                    <a:pt x="2387600" y="266700"/>
                  </a:lnTo>
                  <a:lnTo>
                    <a:pt x="0" y="939800"/>
                  </a:lnTo>
                  <a:cubicBezTo>
                    <a:pt x="2117" y="626533"/>
                    <a:pt x="6350" y="0"/>
                    <a:pt x="0" y="635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8873" name="Picture 7" descr="pi is 4.png">
              <a:extLst>
                <a:ext uri="{FF2B5EF4-FFF2-40B4-BE49-F238E27FC236}">
                  <a16:creationId xmlns:a16="http://schemas.microsoft.com/office/drawing/2014/main" id="{296BB876-C5EE-8866-7514-0325706BD7F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8850" y="4259704"/>
              <a:ext cx="3086100" cy="61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4" name="TextBox 14">
              <a:extLst>
                <a:ext uri="{FF2B5EF4-FFF2-40B4-BE49-F238E27FC236}">
                  <a16:creationId xmlns:a16="http://schemas.microsoft.com/office/drawing/2014/main" id="{C4436C0B-84EE-1A4D-4968-44C2149ECDFE}"/>
                </a:ext>
              </a:extLst>
            </p:cNvPr>
            <p:cNvSpPr txBox="1">
              <a:spLocks noChangeArrowheads="1"/>
            </p:cNvSpPr>
            <p:nvPr/>
          </p:nvSpPr>
          <p:spPr bwMode="auto">
            <a:xfrm>
              <a:off x="5740400" y="4184650"/>
              <a:ext cx="1133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length = </a:t>
              </a:r>
              <a:r>
                <a:rPr lang="en-US" altLang="en-US">
                  <a:latin typeface="Symbol" pitchFamily="2" charset="2"/>
                </a:rPr>
                <a:t>p</a:t>
              </a:r>
            </a:p>
          </p:txBody>
        </p:sp>
      </p:grpSp>
      <p:grpSp>
        <p:nvGrpSpPr>
          <p:cNvPr id="6" name="Group 33">
            <a:extLst>
              <a:ext uri="{FF2B5EF4-FFF2-40B4-BE49-F238E27FC236}">
                <a16:creationId xmlns:a16="http://schemas.microsoft.com/office/drawing/2014/main" id="{CDC8EE66-84AB-F9F1-F871-981A98EF69AB}"/>
              </a:ext>
            </a:extLst>
          </p:cNvPr>
          <p:cNvGrpSpPr>
            <a:grpSpLocks/>
          </p:cNvGrpSpPr>
          <p:nvPr/>
        </p:nvGrpSpPr>
        <p:grpSpPr bwMode="auto">
          <a:xfrm>
            <a:off x="2228850" y="4930775"/>
            <a:ext cx="4730750" cy="809625"/>
            <a:chOff x="2228850" y="4930096"/>
            <a:chExt cx="4730750" cy="810425"/>
          </a:xfrm>
        </p:grpSpPr>
        <p:sp>
          <p:nvSpPr>
            <p:cNvPr id="25" name="Freeform 24">
              <a:extLst>
                <a:ext uri="{FF2B5EF4-FFF2-40B4-BE49-F238E27FC236}">
                  <a16:creationId xmlns:a16="http://schemas.microsoft.com/office/drawing/2014/main" id="{50449AC8-CB55-20CC-C7D2-089E960303F8}"/>
                </a:ext>
              </a:extLst>
            </p:cNvPr>
            <p:cNvSpPr/>
            <p:nvPr/>
          </p:nvSpPr>
          <p:spPr>
            <a:xfrm>
              <a:off x="4565650" y="5238375"/>
              <a:ext cx="2393950" cy="451295"/>
            </a:xfrm>
            <a:custGeom>
              <a:avLst/>
              <a:gdLst>
                <a:gd name="connsiteX0" fmla="*/ 0 w 2393950"/>
                <a:gd name="connsiteY0" fmla="*/ 6350 h 939800"/>
                <a:gd name="connsiteX1" fmla="*/ 2393950 w 2393950"/>
                <a:gd name="connsiteY1" fmla="*/ 95250 h 939800"/>
                <a:gd name="connsiteX2" fmla="*/ 2387600 w 2393950"/>
                <a:gd name="connsiteY2" fmla="*/ 266700 h 939800"/>
                <a:gd name="connsiteX3" fmla="*/ 0 w 2393950"/>
                <a:gd name="connsiteY3" fmla="*/ 939800 h 939800"/>
                <a:gd name="connsiteX4" fmla="*/ 0 w 2393950"/>
                <a:gd name="connsiteY4" fmla="*/ 6350 h 93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3950" h="939800">
                  <a:moveTo>
                    <a:pt x="0" y="6350"/>
                  </a:moveTo>
                  <a:lnTo>
                    <a:pt x="2393950" y="95250"/>
                  </a:lnTo>
                  <a:lnTo>
                    <a:pt x="2387600" y="266700"/>
                  </a:lnTo>
                  <a:lnTo>
                    <a:pt x="0" y="939800"/>
                  </a:lnTo>
                  <a:cubicBezTo>
                    <a:pt x="2117" y="626533"/>
                    <a:pt x="6350" y="0"/>
                    <a:pt x="0" y="6350"/>
                  </a:cubicBez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8870" name="Picture 8" descr="pi is 5.png">
              <a:extLst>
                <a:ext uri="{FF2B5EF4-FFF2-40B4-BE49-F238E27FC236}">
                  <a16:creationId xmlns:a16="http://schemas.microsoft.com/office/drawing/2014/main" id="{F9755034-4402-0308-C2E3-B31F3C5B5A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4930096"/>
              <a:ext cx="3086100" cy="81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71" name="TextBox 15">
              <a:extLst>
                <a:ext uri="{FF2B5EF4-FFF2-40B4-BE49-F238E27FC236}">
                  <a16:creationId xmlns:a16="http://schemas.microsoft.com/office/drawing/2014/main" id="{7F5C1318-6B4D-4BD1-8CF7-95AB1DF0D177}"/>
                </a:ext>
              </a:extLst>
            </p:cNvPr>
            <p:cNvSpPr txBox="1">
              <a:spLocks noChangeArrowheads="1"/>
            </p:cNvSpPr>
            <p:nvPr/>
          </p:nvSpPr>
          <p:spPr bwMode="auto">
            <a:xfrm>
              <a:off x="5740400" y="5175250"/>
              <a:ext cx="1133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length = </a:t>
              </a:r>
              <a:r>
                <a:rPr lang="en-US" altLang="en-US">
                  <a:latin typeface="Symbol" pitchFamily="2" charset="2"/>
                </a:rPr>
                <a:t>p</a:t>
              </a:r>
            </a:p>
          </p:txBody>
        </p:sp>
      </p:grpSp>
      <p:grpSp>
        <p:nvGrpSpPr>
          <p:cNvPr id="7" name="Group 35">
            <a:extLst>
              <a:ext uri="{FF2B5EF4-FFF2-40B4-BE49-F238E27FC236}">
                <a16:creationId xmlns:a16="http://schemas.microsoft.com/office/drawing/2014/main" id="{C7A4F93F-674A-1293-6613-583256200EB8}"/>
              </a:ext>
            </a:extLst>
          </p:cNvPr>
          <p:cNvGrpSpPr>
            <a:grpSpLocks/>
          </p:cNvGrpSpPr>
          <p:nvPr/>
        </p:nvGrpSpPr>
        <p:grpSpPr bwMode="auto">
          <a:xfrm>
            <a:off x="336550" y="5794375"/>
            <a:ext cx="4978400" cy="665163"/>
            <a:chOff x="336550" y="5794989"/>
            <a:chExt cx="4978400" cy="664549"/>
          </a:xfrm>
        </p:grpSpPr>
        <p:sp>
          <p:nvSpPr>
            <p:cNvPr id="29" name="Freeform 28">
              <a:extLst>
                <a:ext uri="{FF2B5EF4-FFF2-40B4-BE49-F238E27FC236}">
                  <a16:creationId xmlns:a16="http://schemas.microsoft.com/office/drawing/2014/main" id="{D2E951BF-E513-4902-AD51-0B9D65B52D94}"/>
                </a:ext>
              </a:extLst>
            </p:cNvPr>
            <p:cNvSpPr/>
            <p:nvPr/>
          </p:nvSpPr>
          <p:spPr>
            <a:xfrm>
              <a:off x="368300" y="5950420"/>
              <a:ext cx="3517900" cy="456778"/>
            </a:xfrm>
            <a:custGeom>
              <a:avLst/>
              <a:gdLst>
                <a:gd name="connsiteX0" fmla="*/ 57150 w 3359150"/>
                <a:gd name="connsiteY0" fmla="*/ 0 h 457200"/>
                <a:gd name="connsiteX1" fmla="*/ 3295650 w 3359150"/>
                <a:gd name="connsiteY1" fmla="*/ 63500 h 457200"/>
                <a:gd name="connsiteX2" fmla="*/ 3359150 w 3359150"/>
                <a:gd name="connsiteY2" fmla="*/ 457200 h 457200"/>
                <a:gd name="connsiteX3" fmla="*/ 0 w 3359150"/>
                <a:gd name="connsiteY3" fmla="*/ 304800 h 457200"/>
                <a:gd name="connsiteX4" fmla="*/ 57150 w 3359150"/>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150" h="457200">
                  <a:moveTo>
                    <a:pt x="57150" y="0"/>
                  </a:moveTo>
                  <a:lnTo>
                    <a:pt x="3295650" y="63500"/>
                  </a:lnTo>
                  <a:lnTo>
                    <a:pt x="3359150" y="457200"/>
                  </a:lnTo>
                  <a:lnTo>
                    <a:pt x="0" y="304800"/>
                  </a:lnTo>
                  <a:lnTo>
                    <a:pt x="571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78867" name="Picture 9" descr="pi is 6.png">
              <a:extLst>
                <a:ext uri="{FF2B5EF4-FFF2-40B4-BE49-F238E27FC236}">
                  <a16:creationId xmlns:a16="http://schemas.microsoft.com/office/drawing/2014/main" id="{36337561-1ED1-00B9-5690-367FDB5033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28850" y="5794989"/>
              <a:ext cx="3086100" cy="66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8" name="TextBox 17">
              <a:extLst>
                <a:ext uri="{FF2B5EF4-FFF2-40B4-BE49-F238E27FC236}">
                  <a16:creationId xmlns:a16="http://schemas.microsoft.com/office/drawing/2014/main" id="{75436508-A763-9B72-3087-CF4B9DC6E1F3}"/>
                </a:ext>
              </a:extLst>
            </p:cNvPr>
            <p:cNvSpPr txBox="1">
              <a:spLocks noChangeArrowheads="1"/>
            </p:cNvSpPr>
            <p:nvPr/>
          </p:nvSpPr>
          <p:spPr bwMode="auto">
            <a:xfrm>
              <a:off x="336550" y="5816600"/>
              <a:ext cx="16437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length = 2</a:t>
              </a:r>
              <a:endParaRPr lang="en-US" altLang="en-US" sz="2800">
                <a:latin typeface="Symbol" pitchFamily="2" charset="2"/>
              </a:endParaRPr>
            </a:p>
          </p:txBody>
        </p:sp>
      </p:grpSp>
      <p:grpSp>
        <p:nvGrpSpPr>
          <p:cNvPr id="8" name="Group 36">
            <a:extLst>
              <a:ext uri="{FF2B5EF4-FFF2-40B4-BE49-F238E27FC236}">
                <a16:creationId xmlns:a16="http://schemas.microsoft.com/office/drawing/2014/main" id="{3B697D57-13D5-5F10-1056-A0F81353DDF7}"/>
              </a:ext>
            </a:extLst>
          </p:cNvPr>
          <p:cNvGrpSpPr>
            <a:grpSpLocks/>
          </p:cNvGrpSpPr>
          <p:nvPr/>
        </p:nvGrpSpPr>
        <p:grpSpPr bwMode="auto">
          <a:xfrm>
            <a:off x="5740400" y="5645150"/>
            <a:ext cx="2101850" cy="749300"/>
            <a:chOff x="5740400" y="5645747"/>
            <a:chExt cx="2101850" cy="748703"/>
          </a:xfrm>
        </p:grpSpPr>
        <p:sp>
          <p:nvSpPr>
            <p:cNvPr id="28" name="Freeform 27">
              <a:extLst>
                <a:ext uri="{FF2B5EF4-FFF2-40B4-BE49-F238E27FC236}">
                  <a16:creationId xmlns:a16="http://schemas.microsoft.com/office/drawing/2014/main" id="{1657DD13-9E8D-06FA-0C6C-2C7156C42EAB}"/>
                </a:ext>
              </a:extLst>
            </p:cNvPr>
            <p:cNvSpPr/>
            <p:nvPr/>
          </p:nvSpPr>
          <p:spPr>
            <a:xfrm>
              <a:off x="5740400" y="5994719"/>
              <a:ext cx="1225550" cy="399731"/>
            </a:xfrm>
            <a:custGeom>
              <a:avLst/>
              <a:gdLst>
                <a:gd name="connsiteX0" fmla="*/ 0 w 1225550"/>
                <a:gd name="connsiteY0" fmla="*/ 0 h 400050"/>
                <a:gd name="connsiteX1" fmla="*/ 12700 w 1225550"/>
                <a:gd name="connsiteY1" fmla="*/ 400050 h 400050"/>
                <a:gd name="connsiteX2" fmla="*/ 1225550 w 1225550"/>
                <a:gd name="connsiteY2" fmla="*/ 317500 h 400050"/>
                <a:gd name="connsiteX3" fmla="*/ 1193800 w 1225550"/>
                <a:gd name="connsiteY3" fmla="*/ 152400 h 400050"/>
                <a:gd name="connsiteX4" fmla="*/ 0 w 1225550"/>
                <a:gd name="connsiteY4" fmla="*/ 0 h 4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550" h="400050">
                  <a:moveTo>
                    <a:pt x="0" y="0"/>
                  </a:moveTo>
                  <a:lnTo>
                    <a:pt x="12700" y="400050"/>
                  </a:lnTo>
                  <a:lnTo>
                    <a:pt x="1225550" y="317500"/>
                  </a:lnTo>
                  <a:lnTo>
                    <a:pt x="1193800" y="152400"/>
                  </a:lnTo>
                  <a:lnTo>
                    <a:pt x="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78862" name="Group 34">
              <a:extLst>
                <a:ext uri="{FF2B5EF4-FFF2-40B4-BE49-F238E27FC236}">
                  <a16:creationId xmlns:a16="http://schemas.microsoft.com/office/drawing/2014/main" id="{D7BDACDC-15E8-36C2-BA7F-C007228F17A7}"/>
                </a:ext>
              </a:extLst>
            </p:cNvPr>
            <p:cNvGrpSpPr>
              <a:grpSpLocks/>
            </p:cNvGrpSpPr>
            <p:nvPr/>
          </p:nvGrpSpPr>
          <p:grpSpPr bwMode="auto">
            <a:xfrm>
              <a:off x="5740400" y="5645747"/>
              <a:ext cx="2101850" cy="673535"/>
              <a:chOff x="5740400" y="5645747"/>
              <a:chExt cx="2101850" cy="673535"/>
            </a:xfrm>
          </p:grpSpPr>
          <p:sp>
            <p:nvSpPr>
              <p:cNvPr id="78863" name="TextBox 16">
                <a:extLst>
                  <a:ext uri="{FF2B5EF4-FFF2-40B4-BE49-F238E27FC236}">
                    <a16:creationId xmlns:a16="http://schemas.microsoft.com/office/drawing/2014/main" id="{51C7FCFD-391A-55F1-DE88-0730EDD3879E}"/>
                  </a:ext>
                </a:extLst>
              </p:cNvPr>
              <p:cNvSpPr txBox="1">
                <a:spLocks noChangeArrowheads="1"/>
              </p:cNvSpPr>
              <p:nvPr/>
            </p:nvSpPr>
            <p:spPr bwMode="auto">
              <a:xfrm>
                <a:off x="5740400" y="5949950"/>
                <a:ext cx="1133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length = </a:t>
                </a:r>
                <a:r>
                  <a:rPr lang="en-US" altLang="en-US">
                    <a:latin typeface="Symbol" pitchFamily="2" charset="2"/>
                  </a:rPr>
                  <a:t>p</a:t>
                </a:r>
              </a:p>
            </p:txBody>
          </p:sp>
          <p:sp>
            <p:nvSpPr>
              <p:cNvPr id="26" name="Down Arrow 25">
                <a:extLst>
                  <a:ext uri="{FF2B5EF4-FFF2-40B4-BE49-F238E27FC236}">
                    <a16:creationId xmlns:a16="http://schemas.microsoft.com/office/drawing/2014/main" id="{8CDDB4CC-484E-0053-239A-11E7C431F654}"/>
                  </a:ext>
                </a:extLst>
              </p:cNvPr>
              <p:cNvSpPr/>
              <p:nvPr/>
            </p:nvSpPr>
            <p:spPr>
              <a:xfrm>
                <a:off x="6121400" y="5671127"/>
                <a:ext cx="215900" cy="298212"/>
              </a:xfrm>
              <a:prstGeom prst="down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8865" name="TextBox 26">
                <a:extLst>
                  <a:ext uri="{FF2B5EF4-FFF2-40B4-BE49-F238E27FC236}">
                    <a16:creationId xmlns:a16="http://schemas.microsoft.com/office/drawing/2014/main" id="{F3FCD2C3-04F3-FA76-903A-854AF8C4A15B}"/>
                  </a:ext>
                </a:extLst>
              </p:cNvPr>
              <p:cNvSpPr txBox="1">
                <a:spLocks noChangeArrowheads="1"/>
              </p:cNvSpPr>
              <p:nvPr/>
            </p:nvSpPr>
            <p:spPr bwMode="auto">
              <a:xfrm>
                <a:off x="6381750" y="5645747"/>
                <a:ext cx="14605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take limit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DBCE95D5-E4A3-2F24-9D59-A9787A89843A}"/>
              </a:ext>
            </a:extLst>
          </p:cNvPr>
          <p:cNvSpPr/>
          <p:nvPr/>
        </p:nvSpPr>
        <p:spPr>
          <a:xfrm>
            <a:off x="2622550" y="3663950"/>
            <a:ext cx="5270500" cy="254000"/>
          </a:xfrm>
          <a:custGeom>
            <a:avLst/>
            <a:gdLst>
              <a:gd name="connsiteX0" fmla="*/ 298450 w 5270500"/>
              <a:gd name="connsiteY0" fmla="*/ 0 h 254000"/>
              <a:gd name="connsiteX1" fmla="*/ 5270500 w 5270500"/>
              <a:gd name="connsiteY1" fmla="*/ 19050 h 254000"/>
              <a:gd name="connsiteX2" fmla="*/ 5194300 w 5270500"/>
              <a:gd name="connsiteY2" fmla="*/ 254000 h 254000"/>
              <a:gd name="connsiteX3" fmla="*/ 0 w 5270500"/>
              <a:gd name="connsiteY3" fmla="*/ 190500 h 254000"/>
              <a:gd name="connsiteX4" fmla="*/ 298450 w 5270500"/>
              <a:gd name="connsiteY4" fmla="*/ 0 h 25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0500" h="254000">
                <a:moveTo>
                  <a:pt x="298450" y="0"/>
                </a:moveTo>
                <a:lnTo>
                  <a:pt x="5270500" y="19050"/>
                </a:lnTo>
                <a:lnTo>
                  <a:pt x="5194300" y="254000"/>
                </a:lnTo>
                <a:lnTo>
                  <a:pt x="0" y="190500"/>
                </a:lnTo>
                <a:lnTo>
                  <a:pt x="2984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2" name="Freeform 11">
            <a:extLst>
              <a:ext uri="{FF2B5EF4-FFF2-40B4-BE49-F238E27FC236}">
                <a16:creationId xmlns:a16="http://schemas.microsoft.com/office/drawing/2014/main" id="{9401F6AB-F358-504A-29EA-B619CEFA4490}"/>
              </a:ext>
            </a:extLst>
          </p:cNvPr>
          <p:cNvSpPr/>
          <p:nvPr/>
        </p:nvSpPr>
        <p:spPr>
          <a:xfrm>
            <a:off x="2647950" y="1987550"/>
            <a:ext cx="4775200" cy="476250"/>
          </a:xfrm>
          <a:custGeom>
            <a:avLst/>
            <a:gdLst>
              <a:gd name="connsiteX0" fmla="*/ 1847850 w 4775200"/>
              <a:gd name="connsiteY0" fmla="*/ 0 h 476250"/>
              <a:gd name="connsiteX1" fmla="*/ 4775200 w 4775200"/>
              <a:gd name="connsiteY1" fmla="*/ 95250 h 476250"/>
              <a:gd name="connsiteX2" fmla="*/ 4692650 w 4775200"/>
              <a:gd name="connsiteY2" fmla="*/ 476250 h 476250"/>
              <a:gd name="connsiteX3" fmla="*/ 0 w 4775200"/>
              <a:gd name="connsiteY3" fmla="*/ 463550 h 476250"/>
              <a:gd name="connsiteX4" fmla="*/ 1847850 w 4775200"/>
              <a:gd name="connsiteY4" fmla="*/ 0 h 476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476250">
                <a:moveTo>
                  <a:pt x="1847850" y="0"/>
                </a:moveTo>
                <a:lnTo>
                  <a:pt x="4775200" y="95250"/>
                </a:lnTo>
                <a:lnTo>
                  <a:pt x="4692650" y="476250"/>
                </a:lnTo>
                <a:lnTo>
                  <a:pt x="0" y="463550"/>
                </a:lnTo>
                <a:lnTo>
                  <a:pt x="18478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1" name="Freeform 10">
            <a:extLst>
              <a:ext uri="{FF2B5EF4-FFF2-40B4-BE49-F238E27FC236}">
                <a16:creationId xmlns:a16="http://schemas.microsoft.com/office/drawing/2014/main" id="{2CBD8C46-1980-6C55-FED2-5717B56CE6E8}"/>
              </a:ext>
            </a:extLst>
          </p:cNvPr>
          <p:cNvSpPr/>
          <p:nvPr/>
        </p:nvSpPr>
        <p:spPr>
          <a:xfrm>
            <a:off x="2647950" y="406400"/>
            <a:ext cx="3403600" cy="679450"/>
          </a:xfrm>
          <a:custGeom>
            <a:avLst/>
            <a:gdLst>
              <a:gd name="connsiteX0" fmla="*/ 266700 w 3403600"/>
              <a:gd name="connsiteY0" fmla="*/ 0 h 679450"/>
              <a:gd name="connsiteX1" fmla="*/ 0 w 3403600"/>
              <a:gd name="connsiteY1" fmla="*/ 679450 h 679450"/>
              <a:gd name="connsiteX2" fmla="*/ 3403600 w 3403600"/>
              <a:gd name="connsiteY2" fmla="*/ 584200 h 679450"/>
              <a:gd name="connsiteX3" fmla="*/ 3378200 w 3403600"/>
              <a:gd name="connsiteY3" fmla="*/ 431800 h 679450"/>
              <a:gd name="connsiteX4" fmla="*/ 266700 w 3403600"/>
              <a:gd name="connsiteY4" fmla="*/ 0 h 67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3600" h="679450">
                <a:moveTo>
                  <a:pt x="266700" y="0"/>
                </a:moveTo>
                <a:lnTo>
                  <a:pt x="0" y="679450"/>
                </a:lnTo>
                <a:lnTo>
                  <a:pt x="3403600" y="584200"/>
                </a:lnTo>
                <a:lnTo>
                  <a:pt x="3378200" y="431800"/>
                </a:lnTo>
                <a:lnTo>
                  <a:pt x="2667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24-Point Star 9">
            <a:extLst>
              <a:ext uri="{FF2B5EF4-FFF2-40B4-BE49-F238E27FC236}">
                <a16:creationId xmlns:a16="http://schemas.microsoft.com/office/drawing/2014/main" id="{6A84A2F8-A8FB-F7F9-2FE9-D998D6C39BDB}"/>
              </a:ext>
            </a:extLst>
          </p:cNvPr>
          <p:cNvSpPr/>
          <p:nvPr/>
        </p:nvSpPr>
        <p:spPr>
          <a:xfrm>
            <a:off x="317500" y="2362200"/>
            <a:ext cx="1866900" cy="1866900"/>
          </a:xfrm>
          <a:prstGeom prst="star24">
            <a:avLst/>
          </a:prstGeom>
          <a:solidFill>
            <a:srgbClr val="FFFF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9877" name="Title 1">
            <a:extLst>
              <a:ext uri="{FF2B5EF4-FFF2-40B4-BE49-F238E27FC236}">
                <a16:creationId xmlns:a16="http://schemas.microsoft.com/office/drawing/2014/main" id="{DCF6AB00-F971-D002-98D7-0FAD71BEC785}"/>
              </a:ext>
            </a:extLst>
          </p:cNvPr>
          <p:cNvSpPr>
            <a:spLocks noGrp="1"/>
          </p:cNvSpPr>
          <p:nvPr>
            <p:ph type="title"/>
          </p:nvPr>
        </p:nvSpPr>
        <p:spPr>
          <a:xfrm>
            <a:off x="2533650" y="293688"/>
            <a:ext cx="3048000" cy="885825"/>
          </a:xfrm>
        </p:spPr>
        <p:txBody>
          <a:bodyPr/>
          <a:lstStyle/>
          <a:p>
            <a:r>
              <a:rPr lang="en-US" altLang="en-US">
                <a:latin typeface="Times" pitchFamily="1" charset="0"/>
                <a:ea typeface="ＭＳ Ｐゴシック" panose="020B0600070205080204" pitchFamily="34" charset="-128"/>
                <a:cs typeface="Times" pitchFamily="1" charset="0"/>
              </a:rPr>
              <a:t>Pierre Duhem</a:t>
            </a:r>
          </a:p>
        </p:txBody>
      </p:sp>
      <p:sp>
        <p:nvSpPr>
          <p:cNvPr id="79878" name="Content Placeholder 2">
            <a:extLst>
              <a:ext uri="{FF2B5EF4-FFF2-40B4-BE49-F238E27FC236}">
                <a16:creationId xmlns:a16="http://schemas.microsoft.com/office/drawing/2014/main" id="{65BBB395-4360-50F4-027D-723208E98D92}"/>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79879" name="Slide Number Placeholder 3">
            <a:extLst>
              <a:ext uri="{FF2B5EF4-FFF2-40B4-BE49-F238E27FC236}">
                <a16:creationId xmlns:a16="http://schemas.microsoft.com/office/drawing/2014/main" id="{847FB64C-B3FD-0593-DCA3-07F83DDA649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ECB0E4D5-7415-2D4D-80AA-539B28708A3E}" type="slidenum">
              <a:rPr lang="en-US" altLang="en-US"/>
              <a:pPr>
                <a:spcBef>
                  <a:spcPct val="0"/>
                </a:spcBef>
                <a:buFontTx/>
                <a:buNone/>
              </a:pPr>
              <a:t>62</a:t>
            </a:fld>
            <a:endParaRPr lang="en-US" altLang="en-US"/>
          </a:p>
        </p:txBody>
      </p:sp>
      <p:sp>
        <p:nvSpPr>
          <p:cNvPr id="79880" name="Rectangle 5">
            <a:extLst>
              <a:ext uri="{FF2B5EF4-FFF2-40B4-BE49-F238E27FC236}">
                <a16:creationId xmlns:a16="http://schemas.microsoft.com/office/drawing/2014/main" id="{668D23F5-5D89-30D3-93CE-E8681BE19650}"/>
              </a:ext>
            </a:extLst>
          </p:cNvPr>
          <p:cNvSpPr>
            <a:spLocks noChangeArrowheads="1"/>
          </p:cNvSpPr>
          <p:nvPr/>
        </p:nvSpPr>
        <p:spPr bwMode="auto">
          <a:xfrm>
            <a:off x="2559050" y="1352550"/>
            <a:ext cx="57340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ja-JP" altLang="en-US"/>
              <a:t>“</a:t>
            </a:r>
            <a:r>
              <a:rPr lang="en-US" altLang="ja-JP"/>
              <a:t>This series of equilibrium states </a:t>
            </a:r>
            <a:r>
              <a:rPr lang="en-US" altLang="ja-JP">
                <a:latin typeface="Symbol" pitchFamily="2" charset="2"/>
              </a:rPr>
              <a:t>a, b, g, d</a:t>
            </a:r>
            <a:r>
              <a:rPr lang="en-US" altLang="ja-JP"/>
              <a:t>, . . .  which is passed over by no modification of the system is, in some sort [</a:t>
            </a:r>
            <a:r>
              <a:rPr lang="ja-JP" altLang="en-US"/>
              <a:t>“</a:t>
            </a:r>
            <a:r>
              <a:rPr lang="en-US" altLang="ja-JP"/>
              <a:t>as it were</a:t>
            </a:r>
            <a:r>
              <a:rPr lang="ja-JP" altLang="en-US"/>
              <a:t>”</a:t>
            </a:r>
            <a:r>
              <a:rPr lang="en-US" altLang="ja-JP"/>
              <a:t>], the common boundary of the real transformations that bring the system from the state 1 to the state 2 and of the real transformations that bring the system from state 2 to state 1; … this series of equilibrium states is called a </a:t>
            </a:r>
            <a:r>
              <a:rPr lang="en-US" altLang="ja-JP" i="1"/>
              <a:t>reversible transformation.</a:t>
            </a:r>
            <a:endParaRPr lang="en-US" altLang="ja-JP"/>
          </a:p>
          <a:p>
            <a:pPr eaLnBrk="1" hangingPunct="1">
              <a:spcBef>
                <a:spcPct val="0"/>
              </a:spcBef>
              <a:buFontTx/>
              <a:buNone/>
            </a:pPr>
            <a:r>
              <a:rPr lang="en-US" altLang="en-US"/>
              <a:t>	Thus the reversible transformation is a continuous series of equilibrium states; </a:t>
            </a:r>
            <a:r>
              <a:rPr lang="en-US" altLang="en-US" i="1"/>
              <a:t>it is essentially unrealizable</a:t>
            </a:r>
            <a:r>
              <a:rPr lang="en-US" altLang="en-US"/>
              <a:t>; but we may give our attention to these equilibrium states successively either in the order from state 1 to state 2, or in the reverse order; this purely intellectual operation is denoted by these words: </a:t>
            </a:r>
            <a:r>
              <a:rPr lang="en-US" altLang="en-US" i="1"/>
              <a:t>to cause a system to undergo the reversible transformation considered, either in the direction 1-2, or in the reverse direction.</a:t>
            </a:r>
            <a:r>
              <a:rPr lang="ja-JP" altLang="en-US" i="1"/>
              <a:t>”</a:t>
            </a:r>
            <a:endParaRPr lang="en-US" altLang="en-US"/>
          </a:p>
        </p:txBody>
      </p:sp>
      <p:pic>
        <p:nvPicPr>
          <p:cNvPr id="7" name="Picture 6" descr="Pierre_Duhem.jpg">
            <a:extLst>
              <a:ext uri="{FF2B5EF4-FFF2-40B4-BE49-F238E27FC236}">
                <a16:creationId xmlns:a16="http://schemas.microsoft.com/office/drawing/2014/main" id="{00F58D2C-20E9-84FB-5698-8663987A2B78}"/>
              </a:ext>
            </a:extLst>
          </p:cNvPr>
          <p:cNvPicPr>
            <a:picLocks noChangeAspect="1"/>
          </p:cNvPicPr>
          <p:nvPr/>
        </p:nvPicPr>
        <p:blipFill>
          <a:blip r:embed="rId2"/>
          <a:stretch>
            <a:fillRect/>
          </a:stretch>
        </p:blipFill>
        <p:spPr>
          <a:xfrm>
            <a:off x="323850" y="259634"/>
            <a:ext cx="1784350" cy="2115266"/>
          </a:xfrm>
          <a:prstGeom prst="rect">
            <a:avLst/>
          </a:prstGeom>
          <a:effectLst>
            <a:softEdge rad="50800"/>
          </a:effectLst>
        </p:spPr>
      </p:pic>
      <p:sp>
        <p:nvSpPr>
          <p:cNvPr id="79882" name="TextBox 7">
            <a:extLst>
              <a:ext uri="{FF2B5EF4-FFF2-40B4-BE49-F238E27FC236}">
                <a16:creationId xmlns:a16="http://schemas.microsoft.com/office/drawing/2014/main" id="{31939491-3D60-EBED-6571-8767B3924A5E}"/>
              </a:ext>
            </a:extLst>
          </p:cNvPr>
          <p:cNvSpPr txBox="1">
            <a:spLocks noChangeArrowheads="1"/>
          </p:cNvSpPr>
          <p:nvPr/>
        </p:nvSpPr>
        <p:spPr bwMode="auto">
          <a:xfrm>
            <a:off x="2571750" y="5695950"/>
            <a:ext cx="50736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Duhem, Pierre (1903) </a:t>
            </a:r>
            <a:r>
              <a:rPr lang="en-US" altLang="en-US" sz="1400" i="1"/>
              <a:t>Thermodynamics and Chemistry</a:t>
            </a:r>
            <a:r>
              <a:rPr lang="en-US" altLang="en-US" sz="1200" i="1"/>
              <a:t>:</a:t>
            </a:r>
          </a:p>
          <a:p>
            <a:pPr eaLnBrk="1" hangingPunct="1">
              <a:spcBef>
                <a:spcPct val="0"/>
              </a:spcBef>
              <a:buFontTx/>
              <a:buNone/>
            </a:pPr>
            <a:r>
              <a:rPr lang="en-US" altLang="en-US" sz="1200" i="1"/>
              <a:t>A Non-Mathematical Treatise for Chemists and Students of Chemis</a:t>
            </a:r>
            <a:r>
              <a:rPr lang="en-US" altLang="en-US" sz="1200"/>
              <a:t>try. Trans. G. K. Burgess.Nwe York: John Wiley &amp; Sons. p. 70</a:t>
            </a:r>
          </a:p>
        </p:txBody>
      </p:sp>
      <p:sp>
        <p:nvSpPr>
          <p:cNvPr id="79883" name="TextBox 8">
            <a:extLst>
              <a:ext uri="{FF2B5EF4-FFF2-40B4-BE49-F238E27FC236}">
                <a16:creationId xmlns:a16="http://schemas.microsoft.com/office/drawing/2014/main" id="{C6CCF4A2-096F-6BEA-8934-C66B1479D27C}"/>
              </a:ext>
            </a:extLst>
          </p:cNvPr>
          <p:cNvSpPr txBox="1">
            <a:spLocks noChangeArrowheads="1"/>
          </p:cNvSpPr>
          <p:nvPr/>
        </p:nvSpPr>
        <p:spPr bwMode="auto">
          <a:xfrm>
            <a:off x="304800" y="2540000"/>
            <a:ext cx="18478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The only admissible account I found in 190 years of the literature.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502B02F1-523A-8312-6AB1-3BE34D18F983}"/>
              </a:ext>
            </a:extLst>
          </p:cNvPr>
          <p:cNvSpPr/>
          <p:nvPr/>
        </p:nvSpPr>
        <p:spPr>
          <a:xfrm>
            <a:off x="2830513" y="825500"/>
            <a:ext cx="5302250" cy="4957763"/>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0898" name="Title 1">
            <a:extLst>
              <a:ext uri="{FF2B5EF4-FFF2-40B4-BE49-F238E27FC236}">
                <a16:creationId xmlns:a16="http://schemas.microsoft.com/office/drawing/2014/main" id="{EAD4FD3E-CCAB-0609-1297-6A23AE1998FA}"/>
              </a:ext>
            </a:extLst>
          </p:cNvPr>
          <p:cNvSpPr>
            <a:spLocks noGrp="1"/>
          </p:cNvSpPr>
          <p:nvPr>
            <p:ph type="title"/>
          </p:nvPr>
        </p:nvSpPr>
        <p:spPr>
          <a:xfrm>
            <a:off x="387350" y="819150"/>
            <a:ext cx="6400800" cy="4484688"/>
          </a:xfrm>
        </p:spPr>
        <p:txBody>
          <a:bodyPr/>
          <a:lstStyle/>
          <a:p>
            <a:pPr algn="r" eaLnBrk="1" hangingPunct="1"/>
            <a:r>
              <a:rPr lang="en-US" altLang="en-US" sz="6600">
                <a:latin typeface="Times" pitchFamily="1" charset="0"/>
                <a:ea typeface="ＭＳ Ｐゴシック" panose="020B0600070205080204" pitchFamily="34" charset="-128"/>
                <a:cs typeface="Times" pitchFamily="1" charset="0"/>
              </a:rPr>
              <a:t>Reconstructing</a:t>
            </a:r>
            <a:br>
              <a:rPr lang="en-US" altLang="en-US" sz="6600">
                <a:latin typeface="Times" pitchFamily="1" charset="0"/>
                <a:ea typeface="ＭＳ Ｐゴシック" panose="020B0600070205080204" pitchFamily="34" charset="-128"/>
                <a:cs typeface="Times" pitchFamily="1" charset="0"/>
              </a:rPr>
            </a:br>
            <a:r>
              <a:rPr lang="en-US" altLang="en-US" sz="6600">
                <a:latin typeface="Times" pitchFamily="1" charset="0"/>
                <a:ea typeface="ＭＳ Ｐゴシック" panose="020B0600070205080204" pitchFamily="34" charset="-128"/>
                <a:cs typeface="Times" pitchFamily="1" charset="0"/>
              </a:rPr>
              <a:t>Thermodynamics</a:t>
            </a:r>
            <a:endParaRPr lang="en-US" altLang="en-US" sz="5400">
              <a:latin typeface="Times" pitchFamily="1" charset="0"/>
              <a:ea typeface="ＭＳ Ｐゴシック" panose="020B0600070205080204" pitchFamily="34" charset="-128"/>
              <a:cs typeface="Times" pitchFamily="1" charset="0"/>
            </a:endParaRPr>
          </a:p>
        </p:txBody>
      </p:sp>
      <p:sp>
        <p:nvSpPr>
          <p:cNvPr id="3" name="Content Placeholder 2">
            <a:extLst>
              <a:ext uri="{FF2B5EF4-FFF2-40B4-BE49-F238E27FC236}">
                <a16:creationId xmlns:a16="http://schemas.microsoft.com/office/drawing/2014/main" id="{5A2BC672-EA16-33FE-5D7F-102BA6EE6A8A}"/>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80900" name="Slide Number Placeholder 5">
            <a:extLst>
              <a:ext uri="{FF2B5EF4-FFF2-40B4-BE49-F238E27FC236}">
                <a16:creationId xmlns:a16="http://schemas.microsoft.com/office/drawing/2014/main" id="{B465949C-2BEA-B34D-4E9E-DCD1C9A5290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B908632A-37A0-AD41-918B-D6423FEECF15}" type="slidenum">
              <a:rPr lang="en-US" altLang="en-US"/>
              <a:pPr>
                <a:spcBef>
                  <a:spcPct val="0"/>
                </a:spcBef>
                <a:buFontTx/>
                <a:buNone/>
              </a:pPr>
              <a:t>63</a:t>
            </a:fld>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39250B45-A84E-D648-ED1B-EBBC4B78EC23}"/>
              </a:ext>
            </a:extLst>
          </p:cNvPr>
          <p:cNvSpPr/>
          <p:nvPr/>
        </p:nvSpPr>
        <p:spPr>
          <a:xfrm>
            <a:off x="476250" y="1111250"/>
            <a:ext cx="8083550" cy="1035050"/>
          </a:xfrm>
          <a:custGeom>
            <a:avLst/>
            <a:gdLst>
              <a:gd name="connsiteX0" fmla="*/ 381000 w 8083550"/>
              <a:gd name="connsiteY0" fmla="*/ 0 h 1035050"/>
              <a:gd name="connsiteX1" fmla="*/ 425450 w 8083550"/>
              <a:gd name="connsiteY1" fmla="*/ 0 h 1035050"/>
              <a:gd name="connsiteX2" fmla="*/ 7867650 w 8083550"/>
              <a:gd name="connsiteY2" fmla="*/ 222250 h 1035050"/>
              <a:gd name="connsiteX3" fmla="*/ 8083550 w 8083550"/>
              <a:gd name="connsiteY3" fmla="*/ 1035050 h 1035050"/>
              <a:gd name="connsiteX4" fmla="*/ 0 w 8083550"/>
              <a:gd name="connsiteY4" fmla="*/ 984250 h 1035050"/>
              <a:gd name="connsiteX5" fmla="*/ 381000 w 8083550"/>
              <a:gd name="connsiteY5" fmla="*/ 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3550" h="1035050">
                <a:moveTo>
                  <a:pt x="381000" y="0"/>
                </a:moveTo>
                <a:lnTo>
                  <a:pt x="425450" y="0"/>
                </a:lnTo>
                <a:lnTo>
                  <a:pt x="7867650" y="222250"/>
                </a:lnTo>
                <a:lnTo>
                  <a:pt x="8083550" y="1035050"/>
                </a:lnTo>
                <a:lnTo>
                  <a:pt x="0" y="984250"/>
                </a:lnTo>
                <a:lnTo>
                  <a:pt x="3810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1922" name="Title 1">
            <a:extLst>
              <a:ext uri="{FF2B5EF4-FFF2-40B4-BE49-F238E27FC236}">
                <a16:creationId xmlns:a16="http://schemas.microsoft.com/office/drawing/2014/main" id="{9AB0177E-9818-3C66-95D3-35F1FBCE1BED}"/>
              </a:ext>
            </a:extLst>
          </p:cNvPr>
          <p:cNvSpPr>
            <a:spLocks noGrp="1"/>
          </p:cNvSpPr>
          <p:nvPr>
            <p:ph type="title"/>
          </p:nvPr>
        </p:nvSpPr>
        <p:spPr>
          <a:xfrm>
            <a:off x="457200" y="274638"/>
            <a:ext cx="6096000" cy="633412"/>
          </a:xfrm>
        </p:spPr>
        <p:txBody>
          <a:bodyPr/>
          <a:lstStyle/>
          <a:p>
            <a:r>
              <a:rPr lang="en-US" altLang="en-US">
                <a:latin typeface="Times" pitchFamily="1" charset="0"/>
                <a:ea typeface="ＭＳ Ｐゴシック" panose="020B0600070205080204" pitchFamily="34" charset="-128"/>
                <a:cs typeface="Times" pitchFamily="1" charset="0"/>
              </a:rPr>
              <a:t>Rederive results</a:t>
            </a:r>
          </a:p>
        </p:txBody>
      </p:sp>
      <p:sp>
        <p:nvSpPr>
          <p:cNvPr id="81923" name="Slide Number Placeholder 3">
            <a:extLst>
              <a:ext uri="{FF2B5EF4-FFF2-40B4-BE49-F238E27FC236}">
                <a16:creationId xmlns:a16="http://schemas.microsoft.com/office/drawing/2014/main" id="{432F4990-F4BC-6F09-76BB-12E052713F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6EEB5968-D987-6A4A-9B88-AB09FFB63B73}" type="slidenum">
              <a:rPr lang="en-US" altLang="en-US"/>
              <a:pPr>
                <a:spcBef>
                  <a:spcPct val="0"/>
                </a:spcBef>
                <a:buFontTx/>
                <a:buNone/>
              </a:pPr>
              <a:t>64</a:t>
            </a:fld>
            <a:endParaRPr lang="en-US" altLang="en-US"/>
          </a:p>
        </p:txBody>
      </p:sp>
      <p:sp>
        <p:nvSpPr>
          <p:cNvPr id="81924" name="TextBox 4">
            <a:extLst>
              <a:ext uri="{FF2B5EF4-FFF2-40B4-BE49-F238E27FC236}">
                <a16:creationId xmlns:a16="http://schemas.microsoft.com/office/drawing/2014/main" id="{7822E533-01A0-417A-65C0-6921B3C0F24C}"/>
              </a:ext>
            </a:extLst>
          </p:cNvPr>
          <p:cNvSpPr txBox="1">
            <a:spLocks noChangeArrowheads="1"/>
          </p:cNvSpPr>
          <p:nvPr/>
        </p:nvSpPr>
        <p:spPr bwMode="auto">
          <a:xfrm>
            <a:off x="476250" y="1377950"/>
            <a:ext cx="1341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Replace</a:t>
            </a:r>
          </a:p>
        </p:txBody>
      </p:sp>
      <p:sp>
        <p:nvSpPr>
          <p:cNvPr id="81925" name="TextBox 5">
            <a:extLst>
              <a:ext uri="{FF2B5EF4-FFF2-40B4-BE49-F238E27FC236}">
                <a16:creationId xmlns:a16="http://schemas.microsoft.com/office/drawing/2014/main" id="{432322A5-0022-A181-3D09-4BEB8473DCB4}"/>
              </a:ext>
            </a:extLst>
          </p:cNvPr>
          <p:cNvSpPr txBox="1">
            <a:spLocks noChangeArrowheads="1"/>
          </p:cNvSpPr>
          <p:nvPr/>
        </p:nvSpPr>
        <p:spPr bwMode="auto">
          <a:xfrm>
            <a:off x="1841500" y="1143000"/>
            <a:ext cx="2501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reversible processes</a:t>
            </a:r>
          </a:p>
          <a:p>
            <a:pPr algn="ctr" eaLnBrk="1" hangingPunct="1">
              <a:spcBef>
                <a:spcPct val="0"/>
              </a:spcBef>
              <a:buFontTx/>
              <a:buNone/>
            </a:pPr>
            <a:r>
              <a:rPr lang="en-US" altLang="en-US"/>
              <a:t>as </a:t>
            </a:r>
            <a:r>
              <a:rPr lang="en-US" altLang="en-US" sz="2000" i="1"/>
              <a:t>realizable</a:t>
            </a:r>
            <a:r>
              <a:rPr lang="en-US" altLang="en-US"/>
              <a:t> processes</a:t>
            </a:r>
          </a:p>
          <a:p>
            <a:pPr algn="ctr" eaLnBrk="1" hangingPunct="1">
              <a:spcBef>
                <a:spcPct val="0"/>
              </a:spcBef>
              <a:buFontTx/>
              <a:buNone/>
            </a:pPr>
            <a:r>
              <a:rPr lang="en-US" altLang="en-US"/>
              <a:t>with special properties</a:t>
            </a:r>
          </a:p>
        </p:txBody>
      </p:sp>
      <p:sp>
        <p:nvSpPr>
          <p:cNvPr id="81926" name="TextBox 6">
            <a:extLst>
              <a:ext uri="{FF2B5EF4-FFF2-40B4-BE49-F238E27FC236}">
                <a16:creationId xmlns:a16="http://schemas.microsoft.com/office/drawing/2014/main" id="{203EC105-2DF3-B411-A2B6-A29291E837A2}"/>
              </a:ext>
            </a:extLst>
          </p:cNvPr>
          <p:cNvSpPr txBox="1">
            <a:spLocks noChangeArrowheads="1"/>
          </p:cNvSpPr>
          <p:nvPr/>
        </p:nvSpPr>
        <p:spPr bwMode="auto">
          <a:xfrm>
            <a:off x="4438650" y="1390650"/>
            <a:ext cx="82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t>with</a:t>
            </a:r>
          </a:p>
        </p:txBody>
      </p:sp>
      <p:sp>
        <p:nvSpPr>
          <p:cNvPr id="81927" name="TextBox 7">
            <a:extLst>
              <a:ext uri="{FF2B5EF4-FFF2-40B4-BE49-F238E27FC236}">
                <a16:creationId xmlns:a16="http://schemas.microsoft.com/office/drawing/2014/main" id="{B96EDE4A-1DFA-927F-6F68-AF76C098261C}"/>
              </a:ext>
            </a:extLst>
          </p:cNvPr>
          <p:cNvSpPr txBox="1">
            <a:spLocks noChangeArrowheads="1"/>
          </p:cNvSpPr>
          <p:nvPr/>
        </p:nvSpPr>
        <p:spPr bwMode="auto">
          <a:xfrm>
            <a:off x="5524500" y="1155700"/>
            <a:ext cx="33655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properties of reversible processes</a:t>
            </a:r>
          </a:p>
          <a:p>
            <a:pPr eaLnBrk="1" hangingPunct="1">
              <a:spcBef>
                <a:spcPct val="0"/>
              </a:spcBef>
              <a:buFontTx/>
              <a:buNone/>
            </a:pPr>
            <a:r>
              <a:rPr lang="en-US" altLang="en-US"/>
              <a:t>as </a:t>
            </a:r>
            <a:r>
              <a:rPr lang="en-US" altLang="en-US" sz="2000" i="1"/>
              <a:t>unrealized </a:t>
            </a:r>
            <a:r>
              <a:rPr lang="en-US" altLang="en-US"/>
              <a:t>limits</a:t>
            </a:r>
          </a:p>
          <a:p>
            <a:pPr eaLnBrk="1" hangingPunct="1">
              <a:spcBef>
                <a:spcPct val="0"/>
              </a:spcBef>
              <a:buFontTx/>
              <a:buNone/>
            </a:pPr>
            <a:r>
              <a:rPr lang="en-US" altLang="en-US"/>
              <a:t>of the behavior of real processes.</a:t>
            </a:r>
          </a:p>
        </p:txBody>
      </p:sp>
      <p:grpSp>
        <p:nvGrpSpPr>
          <p:cNvPr id="2" name="Group 44">
            <a:extLst>
              <a:ext uri="{FF2B5EF4-FFF2-40B4-BE49-F238E27FC236}">
                <a16:creationId xmlns:a16="http://schemas.microsoft.com/office/drawing/2014/main" id="{7338008B-F95E-38B0-56B1-FF3D25E98A27}"/>
              </a:ext>
            </a:extLst>
          </p:cNvPr>
          <p:cNvGrpSpPr>
            <a:grpSpLocks/>
          </p:cNvGrpSpPr>
          <p:nvPr/>
        </p:nvGrpSpPr>
        <p:grpSpPr bwMode="auto">
          <a:xfrm>
            <a:off x="463550" y="3060700"/>
            <a:ext cx="7669213" cy="3479800"/>
            <a:chOff x="463550" y="3060700"/>
            <a:chExt cx="7669351" cy="3479800"/>
          </a:xfrm>
        </p:grpSpPr>
        <p:sp>
          <p:nvSpPr>
            <p:cNvPr id="20" name="Freeform 19">
              <a:extLst>
                <a:ext uri="{FF2B5EF4-FFF2-40B4-BE49-F238E27FC236}">
                  <a16:creationId xmlns:a16="http://schemas.microsoft.com/office/drawing/2014/main" id="{072856FE-BC72-CDA9-9838-E8BBE53DA3D6}"/>
                </a:ext>
              </a:extLst>
            </p:cNvPr>
            <p:cNvSpPr/>
            <p:nvPr/>
          </p:nvSpPr>
          <p:spPr>
            <a:xfrm>
              <a:off x="463550" y="4565650"/>
              <a:ext cx="539760" cy="508000"/>
            </a:xfrm>
            <a:custGeom>
              <a:avLst/>
              <a:gdLst>
                <a:gd name="connsiteX0" fmla="*/ 247650 w 539750"/>
                <a:gd name="connsiteY0" fmla="*/ 0 h 508000"/>
                <a:gd name="connsiteX1" fmla="*/ 539750 w 539750"/>
                <a:gd name="connsiteY1" fmla="*/ 190500 h 508000"/>
                <a:gd name="connsiteX2" fmla="*/ 431800 w 539750"/>
                <a:gd name="connsiteY2" fmla="*/ 508000 h 508000"/>
                <a:gd name="connsiteX3" fmla="*/ 0 w 539750"/>
                <a:gd name="connsiteY3" fmla="*/ 444500 h 508000"/>
                <a:gd name="connsiteX4" fmla="*/ 247650 w 5397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08000">
                  <a:moveTo>
                    <a:pt x="247650" y="0"/>
                  </a:moveTo>
                  <a:lnTo>
                    <a:pt x="539750" y="190500"/>
                  </a:lnTo>
                  <a:lnTo>
                    <a:pt x="431800" y="508000"/>
                  </a:lnTo>
                  <a:lnTo>
                    <a:pt x="0" y="444500"/>
                  </a:lnTo>
                  <a:lnTo>
                    <a:pt x="247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1948" name="TextBox 10">
              <a:extLst>
                <a:ext uri="{FF2B5EF4-FFF2-40B4-BE49-F238E27FC236}">
                  <a16:creationId xmlns:a16="http://schemas.microsoft.com/office/drawing/2014/main" id="{9EE92579-AE8A-84B8-09E2-2AEB569BDD3E}"/>
                </a:ext>
              </a:extLst>
            </p:cNvPr>
            <p:cNvSpPr txBox="1">
              <a:spLocks noChangeArrowheads="1"/>
            </p:cNvSpPr>
            <p:nvPr/>
          </p:nvSpPr>
          <p:spPr bwMode="auto">
            <a:xfrm>
              <a:off x="539750" y="4607609"/>
              <a:ext cx="1936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Thermodynamic temperature scale.</a:t>
              </a:r>
            </a:p>
          </p:txBody>
        </p:sp>
        <p:sp>
          <p:nvSpPr>
            <p:cNvPr id="18" name="Freeform 17">
              <a:extLst>
                <a:ext uri="{FF2B5EF4-FFF2-40B4-BE49-F238E27FC236}">
                  <a16:creationId xmlns:a16="http://schemas.microsoft.com/office/drawing/2014/main" id="{99B50E63-F206-DE7F-E5F7-DA2B946D21D9}"/>
                </a:ext>
              </a:extLst>
            </p:cNvPr>
            <p:cNvSpPr/>
            <p:nvPr/>
          </p:nvSpPr>
          <p:spPr>
            <a:xfrm>
              <a:off x="736605" y="3060700"/>
              <a:ext cx="539760" cy="508000"/>
            </a:xfrm>
            <a:custGeom>
              <a:avLst/>
              <a:gdLst>
                <a:gd name="connsiteX0" fmla="*/ 247650 w 539750"/>
                <a:gd name="connsiteY0" fmla="*/ 0 h 508000"/>
                <a:gd name="connsiteX1" fmla="*/ 539750 w 539750"/>
                <a:gd name="connsiteY1" fmla="*/ 190500 h 508000"/>
                <a:gd name="connsiteX2" fmla="*/ 431800 w 539750"/>
                <a:gd name="connsiteY2" fmla="*/ 508000 h 508000"/>
                <a:gd name="connsiteX3" fmla="*/ 0 w 539750"/>
                <a:gd name="connsiteY3" fmla="*/ 444500 h 508000"/>
                <a:gd name="connsiteX4" fmla="*/ 247650 w 5397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08000">
                  <a:moveTo>
                    <a:pt x="247650" y="0"/>
                  </a:moveTo>
                  <a:lnTo>
                    <a:pt x="539750" y="190500"/>
                  </a:lnTo>
                  <a:lnTo>
                    <a:pt x="431800" y="508000"/>
                  </a:lnTo>
                  <a:lnTo>
                    <a:pt x="0" y="444500"/>
                  </a:lnTo>
                  <a:lnTo>
                    <a:pt x="247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9" name="Freeform 18">
              <a:extLst>
                <a:ext uri="{FF2B5EF4-FFF2-40B4-BE49-F238E27FC236}">
                  <a16:creationId xmlns:a16="http://schemas.microsoft.com/office/drawing/2014/main" id="{9FDAB883-2190-EEE5-D3A2-EAE848910EB3}"/>
                </a:ext>
              </a:extLst>
            </p:cNvPr>
            <p:cNvSpPr/>
            <p:nvPr/>
          </p:nvSpPr>
          <p:spPr>
            <a:xfrm>
              <a:off x="2647989" y="3098800"/>
              <a:ext cx="539760" cy="508000"/>
            </a:xfrm>
            <a:custGeom>
              <a:avLst/>
              <a:gdLst>
                <a:gd name="connsiteX0" fmla="*/ 247650 w 539750"/>
                <a:gd name="connsiteY0" fmla="*/ 0 h 508000"/>
                <a:gd name="connsiteX1" fmla="*/ 539750 w 539750"/>
                <a:gd name="connsiteY1" fmla="*/ 190500 h 508000"/>
                <a:gd name="connsiteX2" fmla="*/ 431800 w 539750"/>
                <a:gd name="connsiteY2" fmla="*/ 508000 h 508000"/>
                <a:gd name="connsiteX3" fmla="*/ 0 w 539750"/>
                <a:gd name="connsiteY3" fmla="*/ 444500 h 508000"/>
                <a:gd name="connsiteX4" fmla="*/ 247650 w 5397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08000">
                  <a:moveTo>
                    <a:pt x="247650" y="0"/>
                  </a:moveTo>
                  <a:lnTo>
                    <a:pt x="539750" y="190500"/>
                  </a:lnTo>
                  <a:lnTo>
                    <a:pt x="431800" y="508000"/>
                  </a:lnTo>
                  <a:lnTo>
                    <a:pt x="0" y="444500"/>
                  </a:lnTo>
                  <a:lnTo>
                    <a:pt x="247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 name="Freeform 20">
              <a:extLst>
                <a:ext uri="{FF2B5EF4-FFF2-40B4-BE49-F238E27FC236}">
                  <a16:creationId xmlns:a16="http://schemas.microsoft.com/office/drawing/2014/main" id="{D8ED0D7E-51C8-01E8-4D84-41E8A5016555}"/>
                </a:ext>
              </a:extLst>
            </p:cNvPr>
            <p:cNvSpPr/>
            <p:nvPr/>
          </p:nvSpPr>
          <p:spPr>
            <a:xfrm>
              <a:off x="2794042" y="4406900"/>
              <a:ext cx="539760" cy="508000"/>
            </a:xfrm>
            <a:custGeom>
              <a:avLst/>
              <a:gdLst>
                <a:gd name="connsiteX0" fmla="*/ 247650 w 539750"/>
                <a:gd name="connsiteY0" fmla="*/ 0 h 508000"/>
                <a:gd name="connsiteX1" fmla="*/ 539750 w 539750"/>
                <a:gd name="connsiteY1" fmla="*/ 190500 h 508000"/>
                <a:gd name="connsiteX2" fmla="*/ 431800 w 539750"/>
                <a:gd name="connsiteY2" fmla="*/ 508000 h 508000"/>
                <a:gd name="connsiteX3" fmla="*/ 0 w 539750"/>
                <a:gd name="connsiteY3" fmla="*/ 444500 h 508000"/>
                <a:gd name="connsiteX4" fmla="*/ 247650 w 5397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08000">
                  <a:moveTo>
                    <a:pt x="247650" y="0"/>
                  </a:moveTo>
                  <a:lnTo>
                    <a:pt x="539750" y="190500"/>
                  </a:lnTo>
                  <a:lnTo>
                    <a:pt x="431800" y="508000"/>
                  </a:lnTo>
                  <a:lnTo>
                    <a:pt x="0" y="444500"/>
                  </a:lnTo>
                  <a:lnTo>
                    <a:pt x="247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2" name="Freeform 21">
              <a:extLst>
                <a:ext uri="{FF2B5EF4-FFF2-40B4-BE49-F238E27FC236}">
                  <a16:creationId xmlns:a16="http://schemas.microsoft.com/office/drawing/2014/main" id="{91BBE268-B417-0C20-21F9-A68F49B33079}"/>
                </a:ext>
              </a:extLst>
            </p:cNvPr>
            <p:cNvSpPr/>
            <p:nvPr/>
          </p:nvSpPr>
          <p:spPr>
            <a:xfrm>
              <a:off x="5353138" y="4413250"/>
              <a:ext cx="539760" cy="508000"/>
            </a:xfrm>
            <a:custGeom>
              <a:avLst/>
              <a:gdLst>
                <a:gd name="connsiteX0" fmla="*/ 247650 w 539750"/>
                <a:gd name="connsiteY0" fmla="*/ 0 h 508000"/>
                <a:gd name="connsiteX1" fmla="*/ 539750 w 539750"/>
                <a:gd name="connsiteY1" fmla="*/ 190500 h 508000"/>
                <a:gd name="connsiteX2" fmla="*/ 431800 w 539750"/>
                <a:gd name="connsiteY2" fmla="*/ 508000 h 508000"/>
                <a:gd name="connsiteX3" fmla="*/ 0 w 539750"/>
                <a:gd name="connsiteY3" fmla="*/ 444500 h 508000"/>
                <a:gd name="connsiteX4" fmla="*/ 247650 w 539750"/>
                <a:gd name="connsiteY4" fmla="*/ 0 h 50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750" h="508000">
                  <a:moveTo>
                    <a:pt x="247650" y="0"/>
                  </a:moveTo>
                  <a:lnTo>
                    <a:pt x="539750" y="190500"/>
                  </a:lnTo>
                  <a:lnTo>
                    <a:pt x="431800" y="508000"/>
                  </a:lnTo>
                  <a:lnTo>
                    <a:pt x="0" y="444500"/>
                  </a:lnTo>
                  <a:lnTo>
                    <a:pt x="2476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1953" name="TextBox 8">
              <a:extLst>
                <a:ext uri="{FF2B5EF4-FFF2-40B4-BE49-F238E27FC236}">
                  <a16:creationId xmlns:a16="http://schemas.microsoft.com/office/drawing/2014/main" id="{8E5628F4-88DD-7594-E5D5-5DA8AE37C53F}"/>
                </a:ext>
              </a:extLst>
            </p:cNvPr>
            <p:cNvSpPr txBox="1">
              <a:spLocks noChangeArrowheads="1"/>
            </p:cNvSpPr>
            <p:nvPr/>
          </p:nvSpPr>
          <p:spPr bwMode="auto">
            <a:xfrm>
              <a:off x="844551" y="3155950"/>
              <a:ext cx="1682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Reversible heat engines are the most efficient.</a:t>
              </a:r>
            </a:p>
          </p:txBody>
        </p:sp>
        <p:sp>
          <p:nvSpPr>
            <p:cNvPr id="81954" name="TextBox 9">
              <a:extLst>
                <a:ext uri="{FF2B5EF4-FFF2-40B4-BE49-F238E27FC236}">
                  <a16:creationId xmlns:a16="http://schemas.microsoft.com/office/drawing/2014/main" id="{E1CB30D6-BF4D-2769-E7E1-974F160CDF7F}"/>
                </a:ext>
              </a:extLst>
            </p:cNvPr>
            <p:cNvSpPr txBox="1">
              <a:spLocks noChangeArrowheads="1"/>
            </p:cNvSpPr>
            <p:nvPr/>
          </p:nvSpPr>
          <p:spPr bwMode="auto">
            <a:xfrm>
              <a:off x="2705100" y="3143250"/>
              <a:ext cx="20891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All reversible heat engines have the same efficiency.</a:t>
              </a:r>
            </a:p>
          </p:txBody>
        </p:sp>
        <p:sp>
          <p:nvSpPr>
            <p:cNvPr id="81955" name="TextBox 11">
              <a:extLst>
                <a:ext uri="{FF2B5EF4-FFF2-40B4-BE49-F238E27FC236}">
                  <a16:creationId xmlns:a16="http://schemas.microsoft.com/office/drawing/2014/main" id="{32C1B3EA-57A4-210F-773C-F4E5CFA07D08}"/>
                </a:ext>
              </a:extLst>
            </p:cNvPr>
            <p:cNvSpPr txBox="1">
              <a:spLocks noChangeArrowheads="1"/>
            </p:cNvSpPr>
            <p:nvPr/>
          </p:nvSpPr>
          <p:spPr bwMode="auto">
            <a:xfrm>
              <a:off x="2927350" y="4540250"/>
              <a:ext cx="1960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Clausius inequality</a:t>
              </a:r>
            </a:p>
          </p:txBody>
        </p:sp>
        <p:sp>
          <p:nvSpPr>
            <p:cNvPr id="81956" name="TextBox 12">
              <a:extLst>
                <a:ext uri="{FF2B5EF4-FFF2-40B4-BE49-F238E27FC236}">
                  <a16:creationId xmlns:a16="http://schemas.microsoft.com/office/drawing/2014/main" id="{3ADFD368-493E-E809-8BF9-FF5B1C935137}"/>
                </a:ext>
              </a:extLst>
            </p:cNvPr>
            <p:cNvSpPr txBox="1">
              <a:spLocks noChangeArrowheads="1"/>
            </p:cNvSpPr>
            <p:nvPr/>
          </p:nvSpPr>
          <p:spPr bwMode="auto">
            <a:xfrm>
              <a:off x="5467350" y="4508500"/>
              <a:ext cx="26655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Entropy is a state function.</a:t>
              </a:r>
            </a:p>
          </p:txBody>
        </p:sp>
        <p:graphicFrame>
          <p:nvGraphicFramePr>
            <p:cNvPr id="81957" name="Content Placeholder 14">
              <a:extLst>
                <a:ext uri="{FF2B5EF4-FFF2-40B4-BE49-F238E27FC236}">
                  <a16:creationId xmlns:a16="http://schemas.microsoft.com/office/drawing/2014/main" id="{2337A7F6-9162-68C4-AA5C-AB1359B6C089}"/>
                </a:ext>
              </a:extLst>
            </p:cNvPr>
            <p:cNvGraphicFramePr>
              <a:graphicFrameLocks noChangeAspect="1"/>
            </p:cNvGraphicFramePr>
            <p:nvPr/>
          </p:nvGraphicFramePr>
          <p:xfrm>
            <a:off x="2857499" y="4914900"/>
            <a:ext cx="2273035" cy="1112837"/>
          </p:xfrm>
          <a:graphic>
            <a:graphicData uri="http://schemas.openxmlformats.org/presentationml/2006/ole">
              <mc:AlternateContent xmlns:mc="http://schemas.openxmlformats.org/markup-compatibility/2006">
                <mc:Choice xmlns:v="urn:schemas-microsoft-com:vml" Requires="v">
                  <p:oleObj name="Equation" r:id="rId2" imgW="723900" imgH="355600" progId="Equation.3">
                    <p:embed/>
                  </p:oleObj>
                </mc:Choice>
                <mc:Fallback>
                  <p:oleObj name="Equation" r:id="rId2" imgW="723900" imgH="355600" progId="Equation.3">
                    <p:embed/>
                    <p:pic>
                      <p:nvPicPr>
                        <p:cNvPr id="0" name="Content Placeholder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99" y="4914900"/>
                          <a:ext cx="2273035"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81958" name="Picture 15" descr="Paths in state space 2.png">
              <a:extLst>
                <a:ext uri="{FF2B5EF4-FFF2-40B4-BE49-F238E27FC236}">
                  <a16:creationId xmlns:a16="http://schemas.microsoft.com/office/drawing/2014/main" id="{FA8267A5-684F-9958-6B12-199B12A2F7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0" y="4933994"/>
              <a:ext cx="1638301" cy="16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3">
            <a:extLst>
              <a:ext uri="{FF2B5EF4-FFF2-40B4-BE49-F238E27FC236}">
                <a16:creationId xmlns:a16="http://schemas.microsoft.com/office/drawing/2014/main" id="{B2B399A7-83E5-1B50-1AC5-F527BFAD0E64}"/>
              </a:ext>
            </a:extLst>
          </p:cNvPr>
          <p:cNvGrpSpPr>
            <a:grpSpLocks/>
          </p:cNvGrpSpPr>
          <p:nvPr/>
        </p:nvGrpSpPr>
        <p:grpSpPr bwMode="auto">
          <a:xfrm>
            <a:off x="5375275" y="2432050"/>
            <a:ext cx="3036888" cy="1909763"/>
            <a:chOff x="5375565" y="2432434"/>
            <a:chExt cx="3035969" cy="1909077"/>
          </a:xfrm>
        </p:grpSpPr>
        <p:pic>
          <p:nvPicPr>
            <p:cNvPr id="81930" name="Picture 24" descr="Salt_shaker_smaller.png">
              <a:extLst>
                <a:ext uri="{FF2B5EF4-FFF2-40B4-BE49-F238E27FC236}">
                  <a16:creationId xmlns:a16="http://schemas.microsoft.com/office/drawing/2014/main" id="{4690C52A-207E-2171-3623-80BE55E48F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094050">
              <a:off x="7145957" y="2064733"/>
              <a:ext cx="897875" cy="16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TextBox 27">
              <a:extLst>
                <a:ext uri="{FF2B5EF4-FFF2-40B4-BE49-F238E27FC236}">
                  <a16:creationId xmlns:a16="http://schemas.microsoft.com/office/drawing/2014/main" id="{D0AB0FAF-AB52-2B38-E2A0-3B8363A2FC69}"/>
                </a:ext>
              </a:extLst>
            </p:cNvPr>
            <p:cNvSpPr txBox="1">
              <a:spLocks noChangeArrowheads="1"/>
            </p:cNvSpPr>
            <p:nvPr/>
          </p:nvSpPr>
          <p:spPr bwMode="auto">
            <a:xfrm rot="1190968">
              <a:off x="6504257" y="2876644"/>
              <a:ext cx="351272" cy="5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2" name="TextBox 28">
              <a:extLst>
                <a:ext uri="{FF2B5EF4-FFF2-40B4-BE49-F238E27FC236}">
                  <a16:creationId xmlns:a16="http://schemas.microsoft.com/office/drawing/2014/main" id="{7896290A-EBBB-2214-3CAC-FCDECBBFE62B}"/>
                </a:ext>
              </a:extLst>
            </p:cNvPr>
            <p:cNvSpPr txBox="1">
              <a:spLocks noChangeArrowheads="1"/>
            </p:cNvSpPr>
            <p:nvPr/>
          </p:nvSpPr>
          <p:spPr bwMode="auto">
            <a:xfrm rot="-663403">
              <a:off x="5920058" y="3003645"/>
              <a:ext cx="351272" cy="5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3" name="TextBox 29">
              <a:extLst>
                <a:ext uri="{FF2B5EF4-FFF2-40B4-BE49-F238E27FC236}">
                  <a16:creationId xmlns:a16="http://schemas.microsoft.com/office/drawing/2014/main" id="{574CD09B-3C65-C140-8A54-AE401FA439CF}"/>
                </a:ext>
              </a:extLst>
            </p:cNvPr>
            <p:cNvSpPr txBox="1">
              <a:spLocks noChangeArrowheads="1"/>
            </p:cNvSpPr>
            <p:nvPr/>
          </p:nvSpPr>
          <p:spPr bwMode="auto">
            <a:xfrm rot="-2104259">
              <a:off x="5989878" y="3308437"/>
              <a:ext cx="351272" cy="5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4" name="TextBox 30">
              <a:extLst>
                <a:ext uri="{FF2B5EF4-FFF2-40B4-BE49-F238E27FC236}">
                  <a16:creationId xmlns:a16="http://schemas.microsoft.com/office/drawing/2014/main" id="{102DDB03-CEEF-D400-CD09-F82CD8B08D54}"/>
                </a:ext>
              </a:extLst>
            </p:cNvPr>
            <p:cNvSpPr txBox="1">
              <a:spLocks noChangeArrowheads="1"/>
            </p:cNvSpPr>
            <p:nvPr/>
          </p:nvSpPr>
          <p:spPr bwMode="auto">
            <a:xfrm>
              <a:off x="6203951" y="2832100"/>
              <a:ext cx="387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latin typeface="Symbol" pitchFamily="2" charset="2"/>
                </a:rPr>
                <a:t>ε</a:t>
              </a:r>
            </a:p>
          </p:txBody>
        </p:sp>
        <p:sp>
          <p:nvSpPr>
            <p:cNvPr id="81935" name="TextBox 31">
              <a:extLst>
                <a:ext uri="{FF2B5EF4-FFF2-40B4-BE49-F238E27FC236}">
                  <a16:creationId xmlns:a16="http://schemas.microsoft.com/office/drawing/2014/main" id="{E02A82AC-4149-83E0-D900-65B50BE537EA}"/>
                </a:ext>
              </a:extLst>
            </p:cNvPr>
            <p:cNvSpPr txBox="1">
              <a:spLocks noChangeArrowheads="1"/>
            </p:cNvSpPr>
            <p:nvPr/>
          </p:nvSpPr>
          <p:spPr bwMode="auto">
            <a:xfrm>
              <a:off x="6381750" y="3175000"/>
              <a:ext cx="351272" cy="5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6" name="TextBox 32">
              <a:extLst>
                <a:ext uri="{FF2B5EF4-FFF2-40B4-BE49-F238E27FC236}">
                  <a16:creationId xmlns:a16="http://schemas.microsoft.com/office/drawing/2014/main" id="{C353EAB9-60B4-658F-3CEC-2976E2980692}"/>
                </a:ext>
              </a:extLst>
            </p:cNvPr>
            <p:cNvSpPr txBox="1">
              <a:spLocks noChangeArrowheads="1"/>
            </p:cNvSpPr>
            <p:nvPr/>
          </p:nvSpPr>
          <p:spPr bwMode="auto">
            <a:xfrm rot="-838413">
              <a:off x="6580457" y="3117943"/>
              <a:ext cx="351272" cy="5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7" name="TextBox 33">
              <a:extLst>
                <a:ext uri="{FF2B5EF4-FFF2-40B4-BE49-F238E27FC236}">
                  <a16:creationId xmlns:a16="http://schemas.microsoft.com/office/drawing/2014/main" id="{AF08E8F3-B410-7E2F-C405-FE4FA0B51F1D}"/>
                </a:ext>
              </a:extLst>
            </p:cNvPr>
            <p:cNvSpPr txBox="1">
              <a:spLocks noChangeArrowheads="1"/>
            </p:cNvSpPr>
            <p:nvPr/>
          </p:nvSpPr>
          <p:spPr bwMode="auto">
            <a:xfrm rot="-3212631">
              <a:off x="6174066" y="3429079"/>
              <a:ext cx="351252" cy="52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8" name="TextBox 34">
              <a:extLst>
                <a:ext uri="{FF2B5EF4-FFF2-40B4-BE49-F238E27FC236}">
                  <a16:creationId xmlns:a16="http://schemas.microsoft.com/office/drawing/2014/main" id="{1D8AD9BA-CA99-E217-5ECB-223E1A09962C}"/>
                </a:ext>
              </a:extLst>
            </p:cNvPr>
            <p:cNvSpPr txBox="1">
              <a:spLocks noChangeArrowheads="1"/>
            </p:cNvSpPr>
            <p:nvPr/>
          </p:nvSpPr>
          <p:spPr bwMode="auto">
            <a:xfrm rot="-2463065">
              <a:off x="6453454" y="3492597"/>
              <a:ext cx="351272" cy="52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1939" name="TextBox 35">
              <a:extLst>
                <a:ext uri="{FF2B5EF4-FFF2-40B4-BE49-F238E27FC236}">
                  <a16:creationId xmlns:a16="http://schemas.microsoft.com/office/drawing/2014/main" id="{E30836AB-9A31-2D48-11BE-7C4E6E598529}"/>
                </a:ext>
              </a:extLst>
            </p:cNvPr>
            <p:cNvSpPr txBox="1">
              <a:spLocks noChangeArrowheads="1"/>
            </p:cNvSpPr>
            <p:nvPr/>
          </p:nvSpPr>
          <p:spPr bwMode="auto">
            <a:xfrm rot="-2523517">
              <a:off x="6680200" y="3270250"/>
              <a:ext cx="3648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latin typeface="Symbol" pitchFamily="2" charset="2"/>
                </a:rPr>
                <a:t>ε</a:t>
              </a:r>
            </a:p>
          </p:txBody>
        </p:sp>
        <p:sp>
          <p:nvSpPr>
            <p:cNvPr id="81940" name="TextBox 36">
              <a:extLst>
                <a:ext uri="{FF2B5EF4-FFF2-40B4-BE49-F238E27FC236}">
                  <a16:creationId xmlns:a16="http://schemas.microsoft.com/office/drawing/2014/main" id="{DA75BADB-CC0F-54F8-AE78-D98C180A82FA}"/>
                </a:ext>
              </a:extLst>
            </p:cNvPr>
            <p:cNvSpPr txBox="1">
              <a:spLocks noChangeArrowheads="1"/>
            </p:cNvSpPr>
            <p:nvPr/>
          </p:nvSpPr>
          <p:spPr bwMode="auto">
            <a:xfrm rot="-439814">
              <a:off x="5705766" y="314130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1941" name="TextBox 37">
              <a:extLst>
                <a:ext uri="{FF2B5EF4-FFF2-40B4-BE49-F238E27FC236}">
                  <a16:creationId xmlns:a16="http://schemas.microsoft.com/office/drawing/2014/main" id="{A20D366B-CD50-0CEF-C70C-971AAC056DD3}"/>
                </a:ext>
              </a:extLst>
            </p:cNvPr>
            <p:cNvSpPr txBox="1">
              <a:spLocks noChangeArrowheads="1"/>
            </p:cNvSpPr>
            <p:nvPr/>
          </p:nvSpPr>
          <p:spPr bwMode="auto">
            <a:xfrm rot="-2175519">
              <a:off x="5674016" y="344610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1942" name="TextBox 38">
              <a:extLst>
                <a:ext uri="{FF2B5EF4-FFF2-40B4-BE49-F238E27FC236}">
                  <a16:creationId xmlns:a16="http://schemas.microsoft.com/office/drawing/2014/main" id="{37C2964C-7FEE-B4F1-9A2D-463AB3C43315}"/>
                </a:ext>
              </a:extLst>
            </p:cNvPr>
            <p:cNvSpPr txBox="1">
              <a:spLocks noChangeArrowheads="1"/>
            </p:cNvSpPr>
            <p:nvPr/>
          </p:nvSpPr>
          <p:spPr bwMode="auto">
            <a:xfrm rot="-3139578">
              <a:off x="6048666" y="370645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1943" name="TextBox 39">
              <a:extLst>
                <a:ext uri="{FF2B5EF4-FFF2-40B4-BE49-F238E27FC236}">
                  <a16:creationId xmlns:a16="http://schemas.microsoft.com/office/drawing/2014/main" id="{7853C0A2-3742-58FA-F168-10AE525974A9}"/>
                </a:ext>
              </a:extLst>
            </p:cNvPr>
            <p:cNvSpPr txBox="1">
              <a:spLocks noChangeArrowheads="1"/>
            </p:cNvSpPr>
            <p:nvPr/>
          </p:nvSpPr>
          <p:spPr bwMode="auto">
            <a:xfrm rot="-3908549">
              <a:off x="6416971" y="3877907"/>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1944" name="TextBox 40">
              <a:extLst>
                <a:ext uri="{FF2B5EF4-FFF2-40B4-BE49-F238E27FC236}">
                  <a16:creationId xmlns:a16="http://schemas.microsoft.com/office/drawing/2014/main" id="{9A2F1EA8-131E-FDC7-2309-81368D3E82F6}"/>
                </a:ext>
              </a:extLst>
            </p:cNvPr>
            <p:cNvSpPr txBox="1">
              <a:spLocks noChangeArrowheads="1"/>
            </p:cNvSpPr>
            <p:nvPr/>
          </p:nvSpPr>
          <p:spPr bwMode="auto">
            <a:xfrm rot="-178002">
              <a:off x="5375565" y="335085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1945" name="TextBox 41">
              <a:extLst>
                <a:ext uri="{FF2B5EF4-FFF2-40B4-BE49-F238E27FC236}">
                  <a16:creationId xmlns:a16="http://schemas.microsoft.com/office/drawing/2014/main" id="{025A1320-52DE-A332-3ACF-CE32DD7534C3}"/>
                </a:ext>
              </a:extLst>
            </p:cNvPr>
            <p:cNvSpPr txBox="1">
              <a:spLocks noChangeArrowheads="1"/>
            </p:cNvSpPr>
            <p:nvPr/>
          </p:nvSpPr>
          <p:spPr bwMode="auto">
            <a:xfrm rot="-1717654">
              <a:off x="5489865" y="3808051"/>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1946" name="TextBox 42">
              <a:extLst>
                <a:ext uri="{FF2B5EF4-FFF2-40B4-BE49-F238E27FC236}">
                  <a16:creationId xmlns:a16="http://schemas.microsoft.com/office/drawing/2014/main" id="{6208F4A1-8F59-B24C-F999-F2E1FF75DAFC}"/>
                </a:ext>
              </a:extLst>
            </p:cNvPr>
            <p:cNvSpPr txBox="1">
              <a:spLocks noChangeArrowheads="1"/>
            </p:cNvSpPr>
            <p:nvPr/>
          </p:nvSpPr>
          <p:spPr bwMode="auto">
            <a:xfrm rot="-1717654">
              <a:off x="5947065" y="3941401"/>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99864E8B-1AD4-AE41-F702-2C3B3CE76E02}"/>
              </a:ext>
            </a:extLst>
          </p:cNvPr>
          <p:cNvSpPr/>
          <p:nvPr/>
        </p:nvSpPr>
        <p:spPr>
          <a:xfrm>
            <a:off x="368300" y="2406650"/>
            <a:ext cx="1098550"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F647DA2F-452A-52BF-BD54-2BFEA1F4B1AF}"/>
              </a:ext>
            </a:extLst>
          </p:cNvPr>
          <p:cNvSpPr/>
          <p:nvPr/>
        </p:nvSpPr>
        <p:spPr>
          <a:xfrm>
            <a:off x="552450" y="317500"/>
            <a:ext cx="7138988" cy="692150"/>
          </a:xfrm>
          <a:custGeom>
            <a:avLst/>
            <a:gdLst>
              <a:gd name="connsiteX0" fmla="*/ 215900 w 7138878"/>
              <a:gd name="connsiteY0" fmla="*/ 0 h 692150"/>
              <a:gd name="connsiteX1" fmla="*/ 7029450 w 7138878"/>
              <a:gd name="connsiteY1" fmla="*/ 139700 h 692150"/>
              <a:gd name="connsiteX2" fmla="*/ 7080250 w 7138878"/>
              <a:gd name="connsiteY2" fmla="*/ 285750 h 692150"/>
              <a:gd name="connsiteX3" fmla="*/ 0 w 7138878"/>
              <a:gd name="connsiteY3" fmla="*/ 692150 h 692150"/>
              <a:gd name="connsiteX4" fmla="*/ 215900 w 7138878"/>
              <a:gd name="connsiteY4" fmla="*/ 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878" h="692150">
                <a:moveTo>
                  <a:pt x="215900" y="0"/>
                </a:moveTo>
                <a:lnTo>
                  <a:pt x="7029450" y="139700"/>
                </a:lnTo>
                <a:cubicBezTo>
                  <a:pt x="7087371" y="287721"/>
                  <a:pt x="7138878" y="285750"/>
                  <a:pt x="7080250" y="285750"/>
                </a:cubicBezTo>
                <a:lnTo>
                  <a:pt x="0" y="692150"/>
                </a:lnTo>
                <a:lnTo>
                  <a:pt x="2159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2947" name="Title 1">
            <a:extLst>
              <a:ext uri="{FF2B5EF4-FFF2-40B4-BE49-F238E27FC236}">
                <a16:creationId xmlns:a16="http://schemas.microsoft.com/office/drawing/2014/main" id="{E1AB9BCC-8536-C21C-E27A-88762AA453E3}"/>
              </a:ext>
            </a:extLst>
          </p:cNvPr>
          <p:cNvSpPr>
            <a:spLocks noGrp="1"/>
          </p:cNvSpPr>
          <p:nvPr>
            <p:ph type="title"/>
          </p:nvPr>
        </p:nvSpPr>
        <p:spPr>
          <a:xfrm>
            <a:off x="457200" y="274638"/>
            <a:ext cx="7372350" cy="885825"/>
          </a:xfrm>
        </p:spPr>
        <p:txBody>
          <a:bodyPr/>
          <a:lstStyle/>
          <a:p>
            <a:r>
              <a:rPr lang="en-US" altLang="en-US" sz="2800">
                <a:latin typeface="Times" pitchFamily="1" charset="0"/>
                <a:ea typeface="ＭＳ Ｐゴシック" panose="020B0600070205080204" pitchFamily="34" charset="-128"/>
                <a:cs typeface="Times" pitchFamily="1" charset="0"/>
              </a:rPr>
              <a:t>Reversible Heat Engines are the Most Efficient</a:t>
            </a:r>
            <a:br>
              <a:rPr lang="en-US" altLang="en-US" sz="2800">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Standard Analysis</a:t>
            </a:r>
            <a:endParaRPr lang="en-US" altLang="en-US" sz="2800">
              <a:latin typeface="Times" pitchFamily="1" charset="0"/>
              <a:ea typeface="ＭＳ Ｐゴシック" panose="020B0600070205080204" pitchFamily="34" charset="-128"/>
              <a:cs typeface="Times" pitchFamily="1" charset="0"/>
            </a:endParaRPr>
          </a:p>
        </p:txBody>
      </p:sp>
      <p:sp>
        <p:nvSpPr>
          <p:cNvPr id="82948" name="Content Placeholder 2">
            <a:extLst>
              <a:ext uri="{FF2B5EF4-FFF2-40B4-BE49-F238E27FC236}">
                <a16:creationId xmlns:a16="http://schemas.microsoft.com/office/drawing/2014/main" id="{E35BC98B-BD81-55BD-2E80-1BF0C918B359}"/>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82949" name="Slide Number Placeholder 3">
            <a:extLst>
              <a:ext uri="{FF2B5EF4-FFF2-40B4-BE49-F238E27FC236}">
                <a16:creationId xmlns:a16="http://schemas.microsoft.com/office/drawing/2014/main" id="{ED237F53-66BF-541E-94C0-91D463E94E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5741A6D3-321F-8D49-B7F0-16DE65C8EDC5}" type="slidenum">
              <a:rPr lang="en-US" altLang="en-US"/>
              <a:pPr>
                <a:spcBef>
                  <a:spcPct val="0"/>
                </a:spcBef>
                <a:buFontTx/>
                <a:buNone/>
              </a:pPr>
              <a:t>65</a:t>
            </a:fld>
            <a:endParaRPr lang="en-US" altLang="en-US"/>
          </a:p>
        </p:txBody>
      </p:sp>
      <p:pic>
        <p:nvPicPr>
          <p:cNvPr id="82950" name="Picture 7" descr="Heat Engines 2.png">
            <a:extLst>
              <a:ext uri="{FF2B5EF4-FFF2-40B4-BE49-F238E27FC236}">
                <a16:creationId xmlns:a16="http://schemas.microsoft.com/office/drawing/2014/main" id="{38D0EBBD-D60E-8648-68EB-3E2C5FE926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473325"/>
            <a:ext cx="1447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Box 8">
            <a:extLst>
              <a:ext uri="{FF2B5EF4-FFF2-40B4-BE49-F238E27FC236}">
                <a16:creationId xmlns:a16="http://schemas.microsoft.com/office/drawing/2014/main" id="{DBC4D343-0275-63D2-6BDF-B6778A0BD1A5}"/>
              </a:ext>
            </a:extLst>
          </p:cNvPr>
          <p:cNvSpPr txBox="1">
            <a:spLocks noChangeArrowheads="1"/>
          </p:cNvSpPr>
          <p:nvPr/>
        </p:nvSpPr>
        <p:spPr bwMode="auto">
          <a:xfrm>
            <a:off x="374650" y="47307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efficiency</a:t>
            </a:r>
          </a:p>
        </p:txBody>
      </p:sp>
      <p:sp>
        <p:nvSpPr>
          <p:cNvPr id="82952" name="TextBox 9">
            <a:extLst>
              <a:ext uri="{FF2B5EF4-FFF2-40B4-BE49-F238E27FC236}">
                <a16:creationId xmlns:a16="http://schemas.microsoft.com/office/drawing/2014/main" id="{443FB899-5CAF-D195-53A1-9F9FD6CD81F1}"/>
              </a:ext>
            </a:extLst>
          </p:cNvPr>
          <p:cNvSpPr txBox="1">
            <a:spLocks noChangeArrowheads="1"/>
          </p:cNvSpPr>
          <p:nvPr/>
        </p:nvSpPr>
        <p:spPr bwMode="auto">
          <a:xfrm>
            <a:off x="234950" y="5022850"/>
            <a:ext cx="1947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 W</a:t>
            </a:r>
            <a:r>
              <a:rPr lang="en-US" altLang="en-US" sz="2400" baseline="-25000"/>
              <a:t>irr</a:t>
            </a:r>
            <a:r>
              <a:rPr lang="en-US" altLang="en-US" sz="2400"/>
              <a:t>/Q</a:t>
            </a:r>
            <a:r>
              <a:rPr lang="en-US" altLang="en-US" sz="2400" baseline="-25000"/>
              <a:t>irr</a:t>
            </a:r>
            <a:endParaRPr lang="en-US" altLang="en-US" sz="2400"/>
          </a:p>
        </p:txBody>
      </p:sp>
      <p:sp>
        <p:nvSpPr>
          <p:cNvPr id="82953" name="TextBox 13">
            <a:extLst>
              <a:ext uri="{FF2B5EF4-FFF2-40B4-BE49-F238E27FC236}">
                <a16:creationId xmlns:a16="http://schemas.microsoft.com/office/drawing/2014/main" id="{FAEDED68-9926-4E21-8D67-06AEF25D9F4D}"/>
              </a:ext>
            </a:extLst>
          </p:cNvPr>
          <p:cNvSpPr txBox="1">
            <a:spLocks noChangeArrowheads="1"/>
          </p:cNvSpPr>
          <p:nvPr/>
        </p:nvSpPr>
        <p:spPr bwMode="auto">
          <a:xfrm>
            <a:off x="349250" y="1752600"/>
            <a:ext cx="118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irrreversible</a:t>
            </a:r>
          </a:p>
          <a:p>
            <a:pPr eaLnBrk="1" hangingPunct="1">
              <a:spcBef>
                <a:spcPct val="0"/>
              </a:spcBef>
              <a:buFontTx/>
              <a:buNone/>
            </a:pPr>
            <a:r>
              <a:rPr lang="en-US" altLang="en-US" sz="1600"/>
              <a:t>heat engine</a:t>
            </a:r>
          </a:p>
        </p:txBody>
      </p:sp>
      <p:grpSp>
        <p:nvGrpSpPr>
          <p:cNvPr id="2" name="Group 25">
            <a:extLst>
              <a:ext uri="{FF2B5EF4-FFF2-40B4-BE49-F238E27FC236}">
                <a16:creationId xmlns:a16="http://schemas.microsoft.com/office/drawing/2014/main" id="{F51D0E4E-21D4-6CB8-72A6-53C704C90F8E}"/>
              </a:ext>
            </a:extLst>
          </p:cNvPr>
          <p:cNvGrpSpPr>
            <a:grpSpLocks/>
          </p:cNvGrpSpPr>
          <p:nvPr/>
        </p:nvGrpSpPr>
        <p:grpSpPr bwMode="auto">
          <a:xfrm>
            <a:off x="2444750" y="1727200"/>
            <a:ext cx="1481138" cy="3844925"/>
            <a:chOff x="2444750" y="1727200"/>
            <a:chExt cx="1481138" cy="3844270"/>
          </a:xfrm>
        </p:grpSpPr>
        <p:sp>
          <p:nvSpPr>
            <p:cNvPr id="20" name="Freeform 19">
              <a:extLst>
                <a:ext uri="{FF2B5EF4-FFF2-40B4-BE49-F238E27FC236}">
                  <a16:creationId xmlns:a16="http://schemas.microsoft.com/office/drawing/2014/main" id="{DEAAC781-2DC0-341D-D7CE-0B243EBA7EAB}"/>
                </a:ext>
              </a:extLst>
            </p:cNvPr>
            <p:cNvSpPr/>
            <p:nvPr/>
          </p:nvSpPr>
          <p:spPr>
            <a:xfrm rot="10800000">
              <a:off x="2444750" y="2349394"/>
              <a:ext cx="1098550" cy="1999909"/>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2968" name="Picture 4" descr="Heat Engines 1.png">
              <a:extLst>
                <a:ext uri="{FF2B5EF4-FFF2-40B4-BE49-F238E27FC236}">
                  <a16:creationId xmlns:a16="http://schemas.microsoft.com/office/drawing/2014/main" id="{6322FABD-DF87-C287-8A46-F25FDE6480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9213" y="2466975"/>
              <a:ext cx="133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69" name="TextBox 5">
              <a:extLst>
                <a:ext uri="{FF2B5EF4-FFF2-40B4-BE49-F238E27FC236}">
                  <a16:creationId xmlns:a16="http://schemas.microsoft.com/office/drawing/2014/main" id="{342D66FB-1420-C225-069E-D70B6B5A6398}"/>
                </a:ext>
              </a:extLst>
            </p:cNvPr>
            <p:cNvSpPr txBox="1">
              <a:spLocks noChangeArrowheads="1"/>
            </p:cNvSpPr>
            <p:nvPr/>
          </p:nvSpPr>
          <p:spPr bwMode="auto">
            <a:xfrm>
              <a:off x="2584450" y="4749800"/>
              <a:ext cx="109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efficiency</a:t>
              </a:r>
            </a:p>
          </p:txBody>
        </p:sp>
        <p:sp>
          <p:nvSpPr>
            <p:cNvPr id="82970" name="TextBox 6">
              <a:extLst>
                <a:ext uri="{FF2B5EF4-FFF2-40B4-BE49-F238E27FC236}">
                  <a16:creationId xmlns:a16="http://schemas.microsoft.com/office/drawing/2014/main" id="{0613DCD8-3E60-2C7F-8E1B-A9A6B1D046AF}"/>
                </a:ext>
              </a:extLst>
            </p:cNvPr>
            <p:cNvSpPr txBox="1">
              <a:spLocks noChangeArrowheads="1"/>
            </p:cNvSpPr>
            <p:nvPr/>
          </p:nvSpPr>
          <p:spPr bwMode="auto">
            <a:xfrm>
              <a:off x="2546350" y="5048250"/>
              <a:ext cx="1334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 </a:t>
              </a:r>
              <a:r>
                <a:rPr lang="en-US" altLang="en-US" sz="2400"/>
                <a:t>= W/Q</a:t>
              </a:r>
            </a:p>
          </p:txBody>
        </p:sp>
        <p:sp>
          <p:nvSpPr>
            <p:cNvPr id="82971" name="TextBox 14">
              <a:extLst>
                <a:ext uri="{FF2B5EF4-FFF2-40B4-BE49-F238E27FC236}">
                  <a16:creationId xmlns:a16="http://schemas.microsoft.com/office/drawing/2014/main" id="{24CD636F-04F1-4097-6E76-2547E1D9C9EE}"/>
                </a:ext>
              </a:extLst>
            </p:cNvPr>
            <p:cNvSpPr txBox="1">
              <a:spLocks noChangeArrowheads="1"/>
            </p:cNvSpPr>
            <p:nvPr/>
          </p:nvSpPr>
          <p:spPr bwMode="auto">
            <a:xfrm>
              <a:off x="2495550" y="1727200"/>
              <a:ext cx="112462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reversible</a:t>
              </a:r>
            </a:p>
            <a:p>
              <a:pPr eaLnBrk="1" hangingPunct="1">
                <a:spcBef>
                  <a:spcPct val="0"/>
                </a:spcBef>
                <a:buFontTx/>
                <a:buNone/>
              </a:pPr>
              <a:r>
                <a:rPr lang="en-US" altLang="en-US" sz="1600"/>
                <a:t>heat engine</a:t>
              </a:r>
            </a:p>
          </p:txBody>
        </p:sp>
      </p:grpSp>
      <p:grpSp>
        <p:nvGrpSpPr>
          <p:cNvPr id="3" name="Group 27">
            <a:extLst>
              <a:ext uri="{FF2B5EF4-FFF2-40B4-BE49-F238E27FC236}">
                <a16:creationId xmlns:a16="http://schemas.microsoft.com/office/drawing/2014/main" id="{BE223C2C-98BD-3644-C63C-652DEEF6BE59}"/>
              </a:ext>
            </a:extLst>
          </p:cNvPr>
          <p:cNvGrpSpPr>
            <a:grpSpLocks/>
          </p:cNvGrpSpPr>
          <p:nvPr/>
        </p:nvGrpSpPr>
        <p:grpSpPr bwMode="auto">
          <a:xfrm>
            <a:off x="3949700" y="1727200"/>
            <a:ext cx="3149600" cy="2705100"/>
            <a:chOff x="3949701" y="1727200"/>
            <a:chExt cx="3150276" cy="2705100"/>
          </a:xfrm>
        </p:grpSpPr>
        <p:sp>
          <p:nvSpPr>
            <p:cNvPr id="82961" name="TextBox 20">
              <a:extLst>
                <a:ext uri="{FF2B5EF4-FFF2-40B4-BE49-F238E27FC236}">
                  <a16:creationId xmlns:a16="http://schemas.microsoft.com/office/drawing/2014/main" id="{5B1152FF-C3E1-75A8-48EF-01B1750D2D15}"/>
                </a:ext>
              </a:extLst>
            </p:cNvPr>
            <p:cNvSpPr txBox="1">
              <a:spLocks noChangeArrowheads="1"/>
            </p:cNvSpPr>
            <p:nvPr/>
          </p:nvSpPr>
          <p:spPr bwMode="auto">
            <a:xfrm>
              <a:off x="3949701" y="22733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operate in reverse</a:t>
              </a:r>
            </a:p>
          </p:txBody>
        </p:sp>
        <p:grpSp>
          <p:nvGrpSpPr>
            <p:cNvPr id="82962" name="Group 26">
              <a:extLst>
                <a:ext uri="{FF2B5EF4-FFF2-40B4-BE49-F238E27FC236}">
                  <a16:creationId xmlns:a16="http://schemas.microsoft.com/office/drawing/2014/main" id="{1CC13EEF-4612-1C6D-DAD6-EBCE6E12DAC7}"/>
                </a:ext>
              </a:extLst>
            </p:cNvPr>
            <p:cNvGrpSpPr>
              <a:grpSpLocks/>
            </p:cNvGrpSpPr>
            <p:nvPr/>
          </p:nvGrpSpPr>
          <p:grpSpPr bwMode="auto">
            <a:xfrm>
              <a:off x="4248150" y="1727200"/>
              <a:ext cx="2851827" cy="2705100"/>
              <a:chOff x="4248150" y="1727200"/>
              <a:chExt cx="2851827" cy="2705100"/>
            </a:xfrm>
          </p:grpSpPr>
          <p:sp>
            <p:nvSpPr>
              <p:cNvPr id="23" name="Freeform 22">
                <a:extLst>
                  <a:ext uri="{FF2B5EF4-FFF2-40B4-BE49-F238E27FC236}">
                    <a16:creationId xmlns:a16="http://schemas.microsoft.com/office/drawing/2014/main" id="{CE9DF3EB-CF05-9EAE-4251-9B6D76988263}"/>
                  </a:ext>
                </a:extLst>
              </p:cNvPr>
              <p:cNvSpPr/>
              <p:nvPr/>
            </p:nvSpPr>
            <p:spPr>
              <a:xfrm rot="10469536">
                <a:off x="5918623" y="2432050"/>
                <a:ext cx="1098786"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2964" name="Picture 16" descr="Heat Engines 3.png">
                <a:extLst>
                  <a:ext uri="{FF2B5EF4-FFF2-40B4-BE49-F238E27FC236}">
                    <a16:creationId xmlns:a16="http://schemas.microsoft.com/office/drawing/2014/main" id="{F460456A-50A1-B1E7-99E1-DE375B34BF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a:extLst>
                  <a:ext uri="{FF2B5EF4-FFF2-40B4-BE49-F238E27FC236}">
                    <a16:creationId xmlns:a16="http://schemas.microsoft.com/office/drawing/2014/main" id="{0ACE11A9-CB05-7BDF-AB56-4C2452B87483}"/>
                  </a:ext>
                </a:extLst>
              </p:cNvPr>
              <p:cNvSpPr/>
              <p:nvPr/>
            </p:nvSpPr>
            <p:spPr>
              <a:xfrm>
                <a:off x="4248215" y="2997200"/>
                <a:ext cx="1194056" cy="80010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2966" name="TextBox 24">
                <a:extLst>
                  <a:ext uri="{FF2B5EF4-FFF2-40B4-BE49-F238E27FC236}">
                    <a16:creationId xmlns:a16="http://schemas.microsoft.com/office/drawing/2014/main" id="{611A83AD-7D56-95E2-6622-B5868BCBA552}"/>
                  </a:ext>
                </a:extLst>
              </p:cNvPr>
              <p:cNvSpPr txBox="1">
                <a:spLocks noChangeArrowheads="1"/>
              </p:cNvSpPr>
              <p:nvPr/>
            </p:nvSpPr>
            <p:spPr bwMode="auto">
              <a:xfrm>
                <a:off x="5975350" y="1727200"/>
                <a:ext cx="112462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reversible</a:t>
                </a:r>
              </a:p>
              <a:p>
                <a:pPr eaLnBrk="1" hangingPunct="1">
                  <a:spcBef>
                    <a:spcPct val="0"/>
                  </a:spcBef>
                  <a:buFontTx/>
                  <a:buNone/>
                </a:pPr>
                <a:r>
                  <a:rPr lang="en-US" altLang="en-US" sz="1600"/>
                  <a:t>heat engine</a:t>
                </a:r>
              </a:p>
            </p:txBody>
          </p:sp>
        </p:grpSp>
      </p:grpSp>
      <p:grpSp>
        <p:nvGrpSpPr>
          <p:cNvPr id="5" name="Group 28">
            <a:extLst>
              <a:ext uri="{FF2B5EF4-FFF2-40B4-BE49-F238E27FC236}">
                <a16:creationId xmlns:a16="http://schemas.microsoft.com/office/drawing/2014/main" id="{D9D88442-A057-C033-59E9-79680519A0AC}"/>
              </a:ext>
            </a:extLst>
          </p:cNvPr>
          <p:cNvGrpSpPr>
            <a:grpSpLocks/>
          </p:cNvGrpSpPr>
          <p:nvPr/>
        </p:nvGrpSpPr>
        <p:grpSpPr bwMode="auto">
          <a:xfrm>
            <a:off x="5473700" y="831850"/>
            <a:ext cx="2190750" cy="857250"/>
            <a:chOff x="5473700" y="831850"/>
            <a:chExt cx="2190406" cy="857553"/>
          </a:xfrm>
        </p:grpSpPr>
        <p:sp>
          <p:nvSpPr>
            <p:cNvPr id="30" name="Freeform 29">
              <a:extLst>
                <a:ext uri="{FF2B5EF4-FFF2-40B4-BE49-F238E27FC236}">
                  <a16:creationId xmlns:a16="http://schemas.microsoft.com/office/drawing/2014/main" id="{3D2C7892-27F0-F586-B306-AD1B16370178}"/>
                </a:ext>
              </a:extLst>
            </p:cNvPr>
            <p:cNvSpPr/>
            <p:nvPr/>
          </p:nvSpPr>
          <p:spPr>
            <a:xfrm>
              <a:off x="5473700" y="831850"/>
              <a:ext cx="2095171" cy="857553"/>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2958" name="Group 23">
              <a:extLst>
                <a:ext uri="{FF2B5EF4-FFF2-40B4-BE49-F238E27FC236}">
                  <a16:creationId xmlns:a16="http://schemas.microsoft.com/office/drawing/2014/main" id="{4805ACBE-29F1-1E0B-8971-619EB57662A8}"/>
                </a:ext>
              </a:extLst>
            </p:cNvPr>
            <p:cNvGrpSpPr>
              <a:grpSpLocks/>
            </p:cNvGrpSpPr>
            <p:nvPr/>
          </p:nvGrpSpPr>
          <p:grpSpPr bwMode="auto">
            <a:xfrm>
              <a:off x="5556250" y="882650"/>
              <a:ext cx="2107856" cy="745470"/>
              <a:chOff x="5664200" y="1479550"/>
              <a:chExt cx="2107856" cy="745470"/>
            </a:xfrm>
          </p:grpSpPr>
          <p:sp>
            <p:nvSpPr>
              <p:cNvPr id="82959" name="TextBox 31">
                <a:extLst>
                  <a:ext uri="{FF2B5EF4-FFF2-40B4-BE49-F238E27FC236}">
                    <a16:creationId xmlns:a16="http://schemas.microsoft.com/office/drawing/2014/main" id="{467E731A-7786-A486-297B-29E6A7B4CF57}"/>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2960" name="TextBox 32">
                <a:extLst>
                  <a:ext uri="{FF2B5EF4-FFF2-40B4-BE49-F238E27FC236}">
                    <a16:creationId xmlns:a16="http://schemas.microsoft.com/office/drawing/2014/main" id="{EAB0887F-B8B4-60FC-DEA2-12134BF09EFC}"/>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a:extLst>
              <a:ext uri="{FF2B5EF4-FFF2-40B4-BE49-F238E27FC236}">
                <a16:creationId xmlns:a16="http://schemas.microsoft.com/office/drawing/2014/main" id="{F127AF0C-CE52-6774-0D58-B89FB90829D0}"/>
              </a:ext>
            </a:extLst>
          </p:cNvPr>
          <p:cNvGrpSpPr>
            <a:grpSpLocks/>
          </p:cNvGrpSpPr>
          <p:nvPr/>
        </p:nvGrpSpPr>
        <p:grpSpPr bwMode="auto">
          <a:xfrm>
            <a:off x="1504950" y="2940050"/>
            <a:ext cx="998538" cy="2298700"/>
            <a:chOff x="1549400" y="2940050"/>
            <a:chExt cx="998666" cy="2298700"/>
          </a:xfrm>
        </p:grpSpPr>
        <p:grpSp>
          <p:nvGrpSpPr>
            <p:cNvPr id="83985" name="Group 36">
              <a:extLst>
                <a:ext uri="{FF2B5EF4-FFF2-40B4-BE49-F238E27FC236}">
                  <a16:creationId xmlns:a16="http://schemas.microsoft.com/office/drawing/2014/main" id="{16036CAE-2CFE-7AA7-B31D-5EB2B9605878}"/>
                </a:ext>
              </a:extLst>
            </p:cNvPr>
            <p:cNvGrpSpPr>
              <a:grpSpLocks/>
            </p:cNvGrpSpPr>
            <p:nvPr/>
          </p:nvGrpSpPr>
          <p:grpSpPr bwMode="auto">
            <a:xfrm>
              <a:off x="1593850" y="2940050"/>
              <a:ext cx="946150" cy="2298700"/>
              <a:chOff x="1593850" y="2940050"/>
              <a:chExt cx="946150" cy="2298700"/>
            </a:xfrm>
          </p:grpSpPr>
          <p:sp>
            <p:nvSpPr>
              <p:cNvPr id="33" name="Freeform 32">
                <a:extLst>
                  <a:ext uri="{FF2B5EF4-FFF2-40B4-BE49-F238E27FC236}">
                    <a16:creationId xmlns:a16="http://schemas.microsoft.com/office/drawing/2014/main" id="{41318DFE-513A-67F2-79EA-B36545D2F75E}"/>
                  </a:ext>
                </a:extLst>
              </p:cNvPr>
              <p:cNvSpPr/>
              <p:nvPr/>
            </p:nvSpPr>
            <p:spPr>
              <a:xfrm>
                <a:off x="1593856" y="2940050"/>
                <a:ext cx="768448" cy="711200"/>
              </a:xfrm>
              <a:custGeom>
                <a:avLst/>
                <a:gdLst>
                  <a:gd name="connsiteX0" fmla="*/ 76200 w 768350"/>
                  <a:gd name="connsiteY0" fmla="*/ 0 h 711200"/>
                  <a:gd name="connsiteX1" fmla="*/ 768350 w 768350"/>
                  <a:gd name="connsiteY1" fmla="*/ 88900 h 711200"/>
                  <a:gd name="connsiteX2" fmla="*/ 685800 w 768350"/>
                  <a:gd name="connsiteY2" fmla="*/ 711200 h 711200"/>
                  <a:gd name="connsiteX3" fmla="*/ 0 w 768350"/>
                  <a:gd name="connsiteY3" fmla="*/ 596900 h 711200"/>
                  <a:gd name="connsiteX4" fmla="*/ 76200 w 76835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711200">
                    <a:moveTo>
                      <a:pt x="76200" y="0"/>
                    </a:moveTo>
                    <a:lnTo>
                      <a:pt x="768350" y="88900"/>
                    </a:lnTo>
                    <a:lnTo>
                      <a:pt x="685800" y="711200"/>
                    </a:lnTo>
                    <a:lnTo>
                      <a:pt x="0" y="596900"/>
                    </a:lnTo>
                    <a:lnTo>
                      <a:pt x="762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5" name="Freeform 34">
                <a:extLst>
                  <a:ext uri="{FF2B5EF4-FFF2-40B4-BE49-F238E27FC236}">
                    <a16:creationId xmlns:a16="http://schemas.microsoft.com/office/drawing/2014/main" id="{EE175FAA-76DC-9642-087E-1C4DEEC01609}"/>
                  </a:ext>
                </a:extLst>
              </p:cNvPr>
              <p:cNvSpPr/>
              <p:nvPr/>
            </p:nvSpPr>
            <p:spPr>
              <a:xfrm>
                <a:off x="1600207" y="4806950"/>
                <a:ext cx="939920" cy="431800"/>
              </a:xfrm>
              <a:custGeom>
                <a:avLst/>
                <a:gdLst>
                  <a:gd name="connsiteX0" fmla="*/ 76200 w 768350"/>
                  <a:gd name="connsiteY0" fmla="*/ 0 h 711200"/>
                  <a:gd name="connsiteX1" fmla="*/ 768350 w 768350"/>
                  <a:gd name="connsiteY1" fmla="*/ 88900 h 711200"/>
                  <a:gd name="connsiteX2" fmla="*/ 685800 w 768350"/>
                  <a:gd name="connsiteY2" fmla="*/ 711200 h 711200"/>
                  <a:gd name="connsiteX3" fmla="*/ 0 w 768350"/>
                  <a:gd name="connsiteY3" fmla="*/ 596900 h 711200"/>
                  <a:gd name="connsiteX4" fmla="*/ 76200 w 768350"/>
                  <a:gd name="connsiteY4" fmla="*/ 0 h 7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350" h="711200">
                    <a:moveTo>
                      <a:pt x="76200" y="0"/>
                    </a:moveTo>
                    <a:lnTo>
                      <a:pt x="768350" y="88900"/>
                    </a:lnTo>
                    <a:lnTo>
                      <a:pt x="685800" y="711200"/>
                    </a:lnTo>
                    <a:lnTo>
                      <a:pt x="0" y="596900"/>
                    </a:lnTo>
                    <a:lnTo>
                      <a:pt x="762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00AF0EB9-6F52-10EF-558B-7DB1FB9860B7}"/>
                  </a:ext>
                </a:extLst>
              </p:cNvPr>
              <p:cNvSpPr/>
              <p:nvPr/>
            </p:nvSpPr>
            <p:spPr>
              <a:xfrm>
                <a:off x="1917747" y="3492500"/>
                <a:ext cx="139718" cy="1473200"/>
              </a:xfrm>
              <a:prstGeom prst="rect">
                <a:avLst/>
              </a:pr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sp>
          <p:nvSpPr>
            <p:cNvPr id="83986" name="TextBox 33">
              <a:extLst>
                <a:ext uri="{FF2B5EF4-FFF2-40B4-BE49-F238E27FC236}">
                  <a16:creationId xmlns:a16="http://schemas.microsoft.com/office/drawing/2014/main" id="{A38F03C7-F231-5670-387E-0905F9E70EF2}"/>
                </a:ext>
              </a:extLst>
            </p:cNvPr>
            <p:cNvSpPr txBox="1">
              <a:spLocks noChangeArrowheads="1"/>
            </p:cNvSpPr>
            <p:nvPr/>
          </p:nvSpPr>
          <p:spPr bwMode="auto">
            <a:xfrm>
              <a:off x="1549400" y="4711700"/>
              <a:ext cx="998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set equal</a:t>
              </a:r>
            </a:p>
          </p:txBody>
        </p:sp>
      </p:grpSp>
      <p:sp>
        <p:nvSpPr>
          <p:cNvPr id="18" name="Freeform 17">
            <a:extLst>
              <a:ext uri="{FF2B5EF4-FFF2-40B4-BE49-F238E27FC236}">
                <a16:creationId xmlns:a16="http://schemas.microsoft.com/office/drawing/2014/main" id="{FDE2B52F-FBA0-EAAC-F90A-17C28925E18A}"/>
              </a:ext>
            </a:extLst>
          </p:cNvPr>
          <p:cNvSpPr/>
          <p:nvPr/>
        </p:nvSpPr>
        <p:spPr>
          <a:xfrm>
            <a:off x="552450" y="317500"/>
            <a:ext cx="7138988" cy="692150"/>
          </a:xfrm>
          <a:custGeom>
            <a:avLst/>
            <a:gdLst>
              <a:gd name="connsiteX0" fmla="*/ 215900 w 7138878"/>
              <a:gd name="connsiteY0" fmla="*/ 0 h 692150"/>
              <a:gd name="connsiteX1" fmla="*/ 7029450 w 7138878"/>
              <a:gd name="connsiteY1" fmla="*/ 139700 h 692150"/>
              <a:gd name="connsiteX2" fmla="*/ 7080250 w 7138878"/>
              <a:gd name="connsiteY2" fmla="*/ 285750 h 692150"/>
              <a:gd name="connsiteX3" fmla="*/ 0 w 7138878"/>
              <a:gd name="connsiteY3" fmla="*/ 692150 h 692150"/>
              <a:gd name="connsiteX4" fmla="*/ 215900 w 7138878"/>
              <a:gd name="connsiteY4" fmla="*/ 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878" h="692150">
                <a:moveTo>
                  <a:pt x="215900" y="0"/>
                </a:moveTo>
                <a:lnTo>
                  <a:pt x="7029450" y="139700"/>
                </a:lnTo>
                <a:cubicBezTo>
                  <a:pt x="7087371" y="287721"/>
                  <a:pt x="7138878" y="285750"/>
                  <a:pt x="7080250" y="285750"/>
                </a:cubicBezTo>
                <a:lnTo>
                  <a:pt x="0" y="692150"/>
                </a:lnTo>
                <a:lnTo>
                  <a:pt x="2159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3971" name="Title 1">
            <a:extLst>
              <a:ext uri="{FF2B5EF4-FFF2-40B4-BE49-F238E27FC236}">
                <a16:creationId xmlns:a16="http://schemas.microsoft.com/office/drawing/2014/main" id="{4D381446-7C3A-C327-A124-6BDA2814ADC6}"/>
              </a:ext>
            </a:extLst>
          </p:cNvPr>
          <p:cNvSpPr>
            <a:spLocks noGrp="1"/>
          </p:cNvSpPr>
          <p:nvPr>
            <p:ph type="title"/>
          </p:nvPr>
        </p:nvSpPr>
        <p:spPr>
          <a:xfrm>
            <a:off x="457200" y="274638"/>
            <a:ext cx="7372350" cy="885825"/>
          </a:xfrm>
        </p:spPr>
        <p:txBody>
          <a:bodyPr/>
          <a:lstStyle/>
          <a:p>
            <a:r>
              <a:rPr lang="en-US" altLang="en-US" sz="2800">
                <a:latin typeface="Times" pitchFamily="1" charset="0"/>
                <a:ea typeface="ＭＳ Ｐゴシック" panose="020B0600070205080204" pitchFamily="34" charset="-128"/>
                <a:cs typeface="Times" pitchFamily="1" charset="0"/>
              </a:rPr>
              <a:t>Reversible Heat Engines are the Most Efficient</a:t>
            </a:r>
            <a:br>
              <a:rPr lang="en-US" altLang="en-US" sz="2800">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Standard Analysis</a:t>
            </a:r>
            <a:endParaRPr lang="en-US" altLang="en-US" sz="2800">
              <a:latin typeface="Times" pitchFamily="1" charset="0"/>
              <a:ea typeface="ＭＳ Ｐゴシック" panose="020B0600070205080204" pitchFamily="34" charset="-128"/>
              <a:cs typeface="Times" pitchFamily="1" charset="0"/>
            </a:endParaRPr>
          </a:p>
        </p:txBody>
      </p:sp>
      <p:sp>
        <p:nvSpPr>
          <p:cNvPr id="83972" name="Content Placeholder 2">
            <a:extLst>
              <a:ext uri="{FF2B5EF4-FFF2-40B4-BE49-F238E27FC236}">
                <a16:creationId xmlns:a16="http://schemas.microsoft.com/office/drawing/2014/main" id="{FBFFDA20-87A1-139B-04AE-CEA7989EFE12}"/>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83973" name="Slide Number Placeholder 3">
            <a:extLst>
              <a:ext uri="{FF2B5EF4-FFF2-40B4-BE49-F238E27FC236}">
                <a16:creationId xmlns:a16="http://schemas.microsoft.com/office/drawing/2014/main" id="{3ACA51EA-F893-3AA0-D29C-24C3B531C1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B9CCC954-2A0B-3E4D-A000-7A5AAAF800F8}" type="slidenum">
              <a:rPr lang="en-US" altLang="en-US"/>
              <a:pPr>
                <a:spcBef>
                  <a:spcPct val="0"/>
                </a:spcBef>
                <a:buFontTx/>
                <a:buNone/>
              </a:pPr>
              <a:t>66</a:t>
            </a:fld>
            <a:endParaRPr lang="en-US" altLang="en-US"/>
          </a:p>
        </p:txBody>
      </p:sp>
      <p:grpSp>
        <p:nvGrpSpPr>
          <p:cNvPr id="4" name="Group 30">
            <a:extLst>
              <a:ext uri="{FF2B5EF4-FFF2-40B4-BE49-F238E27FC236}">
                <a16:creationId xmlns:a16="http://schemas.microsoft.com/office/drawing/2014/main" id="{A0C2A1AA-4FE4-934F-FAA2-2C2D635DA016}"/>
              </a:ext>
            </a:extLst>
          </p:cNvPr>
          <p:cNvGrpSpPr>
            <a:grpSpLocks/>
          </p:cNvGrpSpPr>
          <p:nvPr/>
        </p:nvGrpSpPr>
        <p:grpSpPr bwMode="auto">
          <a:xfrm>
            <a:off x="368300" y="2349500"/>
            <a:ext cx="1492250" cy="2000250"/>
            <a:chOff x="368300" y="2406650"/>
            <a:chExt cx="1492250" cy="2000250"/>
          </a:xfrm>
        </p:grpSpPr>
        <p:sp>
          <p:nvSpPr>
            <p:cNvPr id="19" name="Freeform 18">
              <a:extLst>
                <a:ext uri="{FF2B5EF4-FFF2-40B4-BE49-F238E27FC236}">
                  <a16:creationId xmlns:a16="http://schemas.microsoft.com/office/drawing/2014/main" id="{7294EE04-A1BA-E1DC-10CE-363AE45302D3}"/>
                </a:ext>
              </a:extLst>
            </p:cNvPr>
            <p:cNvSpPr/>
            <p:nvPr/>
          </p:nvSpPr>
          <p:spPr>
            <a:xfrm>
              <a:off x="368300" y="2406650"/>
              <a:ext cx="1098550"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3984" name="Picture 7" descr="Heat Engines 2.png">
              <a:extLst>
                <a:ext uri="{FF2B5EF4-FFF2-40B4-BE49-F238E27FC236}">
                  <a16:creationId xmlns:a16="http://schemas.microsoft.com/office/drawing/2014/main" id="{F86BD807-8A61-5E3A-AE7C-2B9576BAEA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466975"/>
              <a:ext cx="1447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9">
            <a:extLst>
              <a:ext uri="{FF2B5EF4-FFF2-40B4-BE49-F238E27FC236}">
                <a16:creationId xmlns:a16="http://schemas.microsoft.com/office/drawing/2014/main" id="{E26D36BF-D02F-9E39-F572-E4474A636FB0}"/>
              </a:ext>
            </a:extLst>
          </p:cNvPr>
          <p:cNvGrpSpPr>
            <a:grpSpLocks/>
          </p:cNvGrpSpPr>
          <p:nvPr/>
        </p:nvGrpSpPr>
        <p:grpSpPr bwMode="auto">
          <a:xfrm>
            <a:off x="5659438" y="2432050"/>
            <a:ext cx="1357312" cy="2000250"/>
            <a:chOff x="5659438" y="2432050"/>
            <a:chExt cx="1357312" cy="2000250"/>
          </a:xfrm>
        </p:grpSpPr>
        <p:sp>
          <p:nvSpPr>
            <p:cNvPr id="23" name="Freeform 22">
              <a:extLst>
                <a:ext uri="{FF2B5EF4-FFF2-40B4-BE49-F238E27FC236}">
                  <a16:creationId xmlns:a16="http://schemas.microsoft.com/office/drawing/2014/main" id="{269E571B-0454-802C-AD91-6B3A98198F07}"/>
                </a:ext>
              </a:extLst>
            </p:cNvPr>
            <p:cNvSpPr/>
            <p:nvPr/>
          </p:nvSpPr>
          <p:spPr>
            <a:xfrm rot="10469536">
              <a:off x="5918200" y="2432050"/>
              <a:ext cx="1098550"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3982" name="Picture 16" descr="Heat Engines 3.png">
              <a:extLst>
                <a:ext uri="{FF2B5EF4-FFF2-40B4-BE49-F238E27FC236}">
                  <a16:creationId xmlns:a16="http://schemas.microsoft.com/office/drawing/2014/main" id="{D9E8A7A1-B553-4862-7975-80A639D619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976" name="Group 28">
            <a:extLst>
              <a:ext uri="{FF2B5EF4-FFF2-40B4-BE49-F238E27FC236}">
                <a16:creationId xmlns:a16="http://schemas.microsoft.com/office/drawing/2014/main" id="{606BB07C-FCC9-E899-721C-C18B392F80BE}"/>
              </a:ext>
            </a:extLst>
          </p:cNvPr>
          <p:cNvGrpSpPr>
            <a:grpSpLocks/>
          </p:cNvGrpSpPr>
          <p:nvPr/>
        </p:nvGrpSpPr>
        <p:grpSpPr bwMode="auto">
          <a:xfrm>
            <a:off x="5473700" y="831850"/>
            <a:ext cx="2190750" cy="857250"/>
            <a:chOff x="5473700" y="831850"/>
            <a:chExt cx="2190406" cy="857553"/>
          </a:xfrm>
        </p:grpSpPr>
        <p:sp>
          <p:nvSpPr>
            <p:cNvPr id="28" name="Freeform 27">
              <a:extLst>
                <a:ext uri="{FF2B5EF4-FFF2-40B4-BE49-F238E27FC236}">
                  <a16:creationId xmlns:a16="http://schemas.microsoft.com/office/drawing/2014/main" id="{BD82626A-42AC-825D-FA84-7055FEBA258B}"/>
                </a:ext>
              </a:extLst>
            </p:cNvPr>
            <p:cNvSpPr/>
            <p:nvPr/>
          </p:nvSpPr>
          <p:spPr>
            <a:xfrm>
              <a:off x="5473700" y="831850"/>
              <a:ext cx="2095171" cy="857553"/>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3978" name="Group 23">
              <a:extLst>
                <a:ext uri="{FF2B5EF4-FFF2-40B4-BE49-F238E27FC236}">
                  <a16:creationId xmlns:a16="http://schemas.microsoft.com/office/drawing/2014/main" id="{7FD77909-CDDF-4480-3A82-895A3FE6B3DF}"/>
                </a:ext>
              </a:extLst>
            </p:cNvPr>
            <p:cNvGrpSpPr>
              <a:grpSpLocks/>
            </p:cNvGrpSpPr>
            <p:nvPr/>
          </p:nvGrpSpPr>
          <p:grpSpPr bwMode="auto">
            <a:xfrm>
              <a:off x="5556250" y="882650"/>
              <a:ext cx="2107856" cy="745470"/>
              <a:chOff x="5664200" y="1479550"/>
              <a:chExt cx="2107856" cy="745470"/>
            </a:xfrm>
          </p:grpSpPr>
          <p:sp>
            <p:nvSpPr>
              <p:cNvPr id="83979" name="TextBox 25">
                <a:extLst>
                  <a:ext uri="{FF2B5EF4-FFF2-40B4-BE49-F238E27FC236}">
                    <a16:creationId xmlns:a16="http://schemas.microsoft.com/office/drawing/2014/main" id="{263DBE4A-3223-F14E-CFE9-623AF351E228}"/>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3980" name="TextBox 26">
                <a:extLst>
                  <a:ext uri="{FF2B5EF4-FFF2-40B4-BE49-F238E27FC236}">
                    <a16:creationId xmlns:a16="http://schemas.microsoft.com/office/drawing/2014/main" id="{4BDC8CC1-A8F4-8679-3A0A-ABD7D632DB85}"/>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2152 -0.00879 L -0.40209 -0.01157 " pathEditMode="relative" rAng="0" ptsTypes="AA">
                                      <p:cBhvr>
                                        <p:cTn id="14" dur="2000" fill="hold"/>
                                        <p:tgtEl>
                                          <p:spTgt spid="5"/>
                                        </p:tgtEl>
                                        <p:attrNameLst>
                                          <p:attrName>ppt_x</p:attrName>
                                          <p:attrName>ppt_y</p:attrName>
                                        </p:attrNameLst>
                                      </p:cBhvr>
                                      <p:rCtr x="-21181" y="-139"/>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AC131D81-817F-FBCE-2B43-54B3B4765829}"/>
              </a:ext>
            </a:extLst>
          </p:cNvPr>
          <p:cNvSpPr/>
          <p:nvPr/>
        </p:nvSpPr>
        <p:spPr>
          <a:xfrm>
            <a:off x="552450" y="317500"/>
            <a:ext cx="7138988" cy="692150"/>
          </a:xfrm>
          <a:custGeom>
            <a:avLst/>
            <a:gdLst>
              <a:gd name="connsiteX0" fmla="*/ 215900 w 7138878"/>
              <a:gd name="connsiteY0" fmla="*/ 0 h 692150"/>
              <a:gd name="connsiteX1" fmla="*/ 7029450 w 7138878"/>
              <a:gd name="connsiteY1" fmla="*/ 139700 h 692150"/>
              <a:gd name="connsiteX2" fmla="*/ 7080250 w 7138878"/>
              <a:gd name="connsiteY2" fmla="*/ 285750 h 692150"/>
              <a:gd name="connsiteX3" fmla="*/ 0 w 7138878"/>
              <a:gd name="connsiteY3" fmla="*/ 692150 h 692150"/>
              <a:gd name="connsiteX4" fmla="*/ 215900 w 7138878"/>
              <a:gd name="connsiteY4" fmla="*/ 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878" h="692150">
                <a:moveTo>
                  <a:pt x="215900" y="0"/>
                </a:moveTo>
                <a:lnTo>
                  <a:pt x="7029450" y="139700"/>
                </a:lnTo>
                <a:cubicBezTo>
                  <a:pt x="7087371" y="287721"/>
                  <a:pt x="7138878" y="285750"/>
                  <a:pt x="7080250" y="285750"/>
                </a:cubicBezTo>
                <a:lnTo>
                  <a:pt x="0" y="692150"/>
                </a:lnTo>
                <a:lnTo>
                  <a:pt x="2159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4994" name="Title 1">
            <a:extLst>
              <a:ext uri="{FF2B5EF4-FFF2-40B4-BE49-F238E27FC236}">
                <a16:creationId xmlns:a16="http://schemas.microsoft.com/office/drawing/2014/main" id="{1849B097-5A40-E91D-347B-D8BCD1F16B60}"/>
              </a:ext>
            </a:extLst>
          </p:cNvPr>
          <p:cNvSpPr>
            <a:spLocks noGrp="1"/>
          </p:cNvSpPr>
          <p:nvPr>
            <p:ph type="title"/>
          </p:nvPr>
        </p:nvSpPr>
        <p:spPr>
          <a:xfrm>
            <a:off x="457200" y="274638"/>
            <a:ext cx="7372350" cy="885825"/>
          </a:xfrm>
        </p:spPr>
        <p:txBody>
          <a:bodyPr/>
          <a:lstStyle/>
          <a:p>
            <a:r>
              <a:rPr lang="en-US" altLang="en-US" sz="2800">
                <a:latin typeface="Times" pitchFamily="1" charset="0"/>
                <a:ea typeface="ＭＳ Ｐゴシック" panose="020B0600070205080204" pitchFamily="34" charset="-128"/>
                <a:cs typeface="Times" pitchFamily="1" charset="0"/>
              </a:rPr>
              <a:t>Reversible Heat Engines are the Most Efficient</a:t>
            </a:r>
            <a:br>
              <a:rPr lang="en-US" altLang="en-US" sz="2800">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Standard Analysis</a:t>
            </a:r>
            <a:endParaRPr lang="en-US" altLang="en-US" sz="2800">
              <a:latin typeface="Times" pitchFamily="1" charset="0"/>
              <a:ea typeface="ＭＳ Ｐゴシック" panose="020B0600070205080204" pitchFamily="34" charset="-128"/>
              <a:cs typeface="Times" pitchFamily="1" charset="0"/>
            </a:endParaRPr>
          </a:p>
        </p:txBody>
      </p:sp>
      <p:sp>
        <p:nvSpPr>
          <p:cNvPr id="84995" name="Content Placeholder 2">
            <a:extLst>
              <a:ext uri="{FF2B5EF4-FFF2-40B4-BE49-F238E27FC236}">
                <a16:creationId xmlns:a16="http://schemas.microsoft.com/office/drawing/2014/main" id="{4E637054-E7B2-2BE6-9B0C-49B1C7A76554}"/>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84996" name="Slide Number Placeholder 3">
            <a:extLst>
              <a:ext uri="{FF2B5EF4-FFF2-40B4-BE49-F238E27FC236}">
                <a16:creationId xmlns:a16="http://schemas.microsoft.com/office/drawing/2014/main" id="{4C7817EE-79A2-138F-B0BA-1F4DAABEC76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4D3B9F47-568A-C34D-83C1-A9F03E0A127F}" type="slidenum">
              <a:rPr lang="en-US" altLang="en-US"/>
              <a:pPr>
                <a:spcBef>
                  <a:spcPct val="0"/>
                </a:spcBef>
                <a:buFontTx/>
                <a:buNone/>
              </a:pPr>
              <a:t>67</a:t>
            </a:fld>
            <a:endParaRPr lang="en-US" altLang="en-US"/>
          </a:p>
        </p:txBody>
      </p:sp>
      <p:sp>
        <p:nvSpPr>
          <p:cNvPr id="19" name="Freeform 18">
            <a:extLst>
              <a:ext uri="{FF2B5EF4-FFF2-40B4-BE49-F238E27FC236}">
                <a16:creationId xmlns:a16="http://schemas.microsoft.com/office/drawing/2014/main" id="{3D63312A-D003-E346-FA1C-10297FFC089F}"/>
              </a:ext>
            </a:extLst>
          </p:cNvPr>
          <p:cNvSpPr/>
          <p:nvPr/>
        </p:nvSpPr>
        <p:spPr>
          <a:xfrm>
            <a:off x="425450" y="2286000"/>
            <a:ext cx="1574800"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3" name="Freeform 22">
            <a:extLst>
              <a:ext uri="{FF2B5EF4-FFF2-40B4-BE49-F238E27FC236}">
                <a16:creationId xmlns:a16="http://schemas.microsoft.com/office/drawing/2014/main" id="{32EE1133-364D-6DE0-7C4E-A1076ABB55E8}"/>
              </a:ext>
            </a:extLst>
          </p:cNvPr>
          <p:cNvSpPr/>
          <p:nvPr/>
        </p:nvSpPr>
        <p:spPr>
          <a:xfrm rot="10800000">
            <a:off x="1733550" y="2374900"/>
            <a:ext cx="1536700"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4999" name="Group 28">
            <a:extLst>
              <a:ext uri="{FF2B5EF4-FFF2-40B4-BE49-F238E27FC236}">
                <a16:creationId xmlns:a16="http://schemas.microsoft.com/office/drawing/2014/main" id="{DD6901C7-4BFA-A993-7728-E953266DFDB7}"/>
              </a:ext>
            </a:extLst>
          </p:cNvPr>
          <p:cNvGrpSpPr>
            <a:grpSpLocks/>
          </p:cNvGrpSpPr>
          <p:nvPr/>
        </p:nvGrpSpPr>
        <p:grpSpPr bwMode="auto">
          <a:xfrm>
            <a:off x="5473700" y="831850"/>
            <a:ext cx="2190750" cy="857250"/>
            <a:chOff x="5473700" y="831850"/>
            <a:chExt cx="2190406" cy="857553"/>
          </a:xfrm>
        </p:grpSpPr>
        <p:sp>
          <p:nvSpPr>
            <p:cNvPr id="28" name="Freeform 27">
              <a:extLst>
                <a:ext uri="{FF2B5EF4-FFF2-40B4-BE49-F238E27FC236}">
                  <a16:creationId xmlns:a16="http://schemas.microsoft.com/office/drawing/2014/main" id="{C74AE95D-4EEE-E07C-D65B-ED985477194F}"/>
                </a:ext>
              </a:extLst>
            </p:cNvPr>
            <p:cNvSpPr/>
            <p:nvPr/>
          </p:nvSpPr>
          <p:spPr>
            <a:xfrm>
              <a:off x="5473700" y="831850"/>
              <a:ext cx="2095171" cy="857553"/>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5052" name="Group 23">
              <a:extLst>
                <a:ext uri="{FF2B5EF4-FFF2-40B4-BE49-F238E27FC236}">
                  <a16:creationId xmlns:a16="http://schemas.microsoft.com/office/drawing/2014/main" id="{B758C347-6B28-E469-C41F-C2DCB2DFC3E3}"/>
                </a:ext>
              </a:extLst>
            </p:cNvPr>
            <p:cNvGrpSpPr>
              <a:grpSpLocks/>
            </p:cNvGrpSpPr>
            <p:nvPr/>
          </p:nvGrpSpPr>
          <p:grpSpPr bwMode="auto">
            <a:xfrm>
              <a:off x="5556250" y="882650"/>
              <a:ext cx="2107856" cy="745470"/>
              <a:chOff x="5664200" y="1479550"/>
              <a:chExt cx="2107856" cy="745470"/>
            </a:xfrm>
          </p:grpSpPr>
          <p:sp>
            <p:nvSpPr>
              <p:cNvPr id="85053" name="TextBox 25">
                <a:extLst>
                  <a:ext uri="{FF2B5EF4-FFF2-40B4-BE49-F238E27FC236}">
                    <a16:creationId xmlns:a16="http://schemas.microsoft.com/office/drawing/2014/main" id="{164C2114-EFCD-1948-197B-AC1F6447E94C}"/>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5054" name="TextBox 26">
                <a:extLst>
                  <a:ext uri="{FF2B5EF4-FFF2-40B4-BE49-F238E27FC236}">
                    <a16:creationId xmlns:a16="http://schemas.microsoft.com/office/drawing/2014/main" id="{5A36C2AA-B576-B19B-F1A8-127B0EA9E570}"/>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pic>
        <p:nvPicPr>
          <p:cNvPr id="85000" name="Picture 31" descr="Heat Engines 4.png">
            <a:extLst>
              <a:ext uri="{FF2B5EF4-FFF2-40B4-BE49-F238E27FC236}">
                <a16:creationId xmlns:a16="http://schemas.microsoft.com/office/drawing/2014/main" id="{36B63346-8CD0-F5FB-B709-CD8185EFD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400300"/>
            <a:ext cx="28575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04349C5E-1E4C-704B-EA7D-60B1E17F86A5}"/>
              </a:ext>
            </a:extLst>
          </p:cNvPr>
          <p:cNvSpPr txBox="1">
            <a:spLocks noChangeArrowheads="1"/>
          </p:cNvSpPr>
          <p:nvPr/>
        </p:nvSpPr>
        <p:spPr bwMode="auto">
          <a:xfrm>
            <a:off x="617538" y="4622800"/>
            <a:ext cx="2519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Net effect is to pass heat</a:t>
            </a:r>
          </a:p>
          <a:p>
            <a:pPr algn="ctr" eaLnBrk="1" hangingPunct="1">
              <a:spcBef>
                <a:spcPct val="0"/>
              </a:spcBef>
              <a:buFontTx/>
              <a:buNone/>
            </a:pPr>
            <a:r>
              <a:rPr lang="en-US" altLang="en-US"/>
              <a:t>Q – Q</a:t>
            </a:r>
            <a:r>
              <a:rPr lang="en-US" altLang="en-US" baseline="-25000"/>
              <a:t>irr</a:t>
            </a:r>
          </a:p>
          <a:p>
            <a:pPr algn="ctr" eaLnBrk="1" hangingPunct="1">
              <a:spcBef>
                <a:spcPct val="0"/>
              </a:spcBef>
              <a:buFontTx/>
              <a:buNone/>
            </a:pPr>
            <a:r>
              <a:rPr lang="en-US" altLang="en-US"/>
              <a:t>from cold to hot.</a:t>
            </a:r>
          </a:p>
        </p:txBody>
      </p:sp>
      <p:grpSp>
        <p:nvGrpSpPr>
          <p:cNvPr id="4" name="Group 38">
            <a:extLst>
              <a:ext uri="{FF2B5EF4-FFF2-40B4-BE49-F238E27FC236}">
                <a16:creationId xmlns:a16="http://schemas.microsoft.com/office/drawing/2014/main" id="{15CB2D5A-14C5-17EF-FA28-E7EA3E555E90}"/>
              </a:ext>
            </a:extLst>
          </p:cNvPr>
          <p:cNvGrpSpPr>
            <a:grpSpLocks/>
          </p:cNvGrpSpPr>
          <p:nvPr/>
        </p:nvGrpSpPr>
        <p:grpSpPr bwMode="auto">
          <a:xfrm>
            <a:off x="5067300" y="1955800"/>
            <a:ext cx="2792413" cy="842963"/>
            <a:chOff x="4768850" y="2857500"/>
            <a:chExt cx="2792483" cy="842665"/>
          </a:xfrm>
        </p:grpSpPr>
        <p:sp>
          <p:nvSpPr>
            <p:cNvPr id="85042" name="TextBox 23">
              <a:extLst>
                <a:ext uri="{FF2B5EF4-FFF2-40B4-BE49-F238E27FC236}">
                  <a16:creationId xmlns:a16="http://schemas.microsoft.com/office/drawing/2014/main" id="{37DB7223-B5E6-588E-1AFF-7495EB355F4A}"/>
                </a:ext>
              </a:extLst>
            </p:cNvPr>
            <p:cNvSpPr txBox="1">
              <a:spLocks noChangeArrowheads="1"/>
            </p:cNvSpPr>
            <p:nvPr/>
          </p:nvSpPr>
          <p:spPr bwMode="auto">
            <a:xfrm>
              <a:off x="5556250" y="3213100"/>
              <a:ext cx="6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Q</a:t>
              </a:r>
              <a:r>
                <a:rPr lang="en-US" altLang="en-US" sz="2400" baseline="-25000"/>
                <a:t>irr</a:t>
              </a:r>
              <a:endParaRPr lang="en-US" altLang="en-US" sz="2400"/>
            </a:p>
          </p:txBody>
        </p:sp>
        <p:sp>
          <p:nvSpPr>
            <p:cNvPr id="85043" name="TextBox 28">
              <a:extLst>
                <a:ext uri="{FF2B5EF4-FFF2-40B4-BE49-F238E27FC236}">
                  <a16:creationId xmlns:a16="http://schemas.microsoft.com/office/drawing/2014/main" id="{CEAC85C8-C33F-6669-1B37-2EF3BAFB4B93}"/>
                </a:ext>
              </a:extLst>
            </p:cNvPr>
            <p:cNvSpPr txBox="1">
              <a:spLocks noChangeArrowheads="1"/>
            </p:cNvSpPr>
            <p:nvPr/>
          </p:nvSpPr>
          <p:spPr bwMode="auto">
            <a:xfrm>
              <a:off x="6432550" y="2857500"/>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W</a:t>
              </a:r>
            </a:p>
          </p:txBody>
        </p:sp>
        <p:sp>
          <p:nvSpPr>
            <p:cNvPr id="85044" name="TextBox 29">
              <a:extLst>
                <a:ext uri="{FF2B5EF4-FFF2-40B4-BE49-F238E27FC236}">
                  <a16:creationId xmlns:a16="http://schemas.microsoft.com/office/drawing/2014/main" id="{567C51B0-27B0-5A20-C23D-A9D1D4E89620}"/>
                </a:ext>
              </a:extLst>
            </p:cNvPr>
            <p:cNvSpPr txBox="1">
              <a:spLocks noChangeArrowheads="1"/>
            </p:cNvSpPr>
            <p:nvPr/>
          </p:nvSpPr>
          <p:spPr bwMode="auto">
            <a:xfrm>
              <a:off x="5518150" y="2881610"/>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W</a:t>
              </a:r>
            </a:p>
          </p:txBody>
        </p:sp>
        <p:sp>
          <p:nvSpPr>
            <p:cNvPr id="85045" name="TextBox 30">
              <a:extLst>
                <a:ext uri="{FF2B5EF4-FFF2-40B4-BE49-F238E27FC236}">
                  <a16:creationId xmlns:a16="http://schemas.microsoft.com/office/drawing/2014/main" id="{284C0B95-E7B3-1BC1-660A-CA46E983C41C}"/>
                </a:ext>
              </a:extLst>
            </p:cNvPr>
            <p:cNvSpPr txBox="1">
              <a:spLocks noChangeArrowheads="1"/>
            </p:cNvSpPr>
            <p:nvPr/>
          </p:nvSpPr>
          <p:spPr bwMode="auto">
            <a:xfrm>
              <a:off x="6496050" y="3238500"/>
              <a:ext cx="406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Q</a:t>
              </a:r>
            </a:p>
          </p:txBody>
        </p:sp>
        <p:sp>
          <p:nvSpPr>
            <p:cNvPr id="85046" name="TextBox 32">
              <a:extLst>
                <a:ext uri="{FF2B5EF4-FFF2-40B4-BE49-F238E27FC236}">
                  <a16:creationId xmlns:a16="http://schemas.microsoft.com/office/drawing/2014/main" id="{5C4E8A60-174C-D92F-11EC-F4F0F07DCAFD}"/>
                </a:ext>
              </a:extLst>
            </p:cNvPr>
            <p:cNvSpPr txBox="1">
              <a:spLocks noChangeArrowheads="1"/>
            </p:cNvSpPr>
            <p:nvPr/>
          </p:nvSpPr>
          <p:spPr bwMode="auto">
            <a:xfrm>
              <a:off x="4768850" y="2997200"/>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latin typeface="Symbol" pitchFamily="2" charset="2"/>
                </a:rPr>
                <a:t>η</a:t>
              </a:r>
              <a:r>
                <a:rPr lang="en-US" altLang="en-US" sz="2400" baseline="-25000"/>
                <a:t>irr</a:t>
              </a:r>
              <a:r>
                <a:rPr lang="en-US" altLang="en-US" sz="2400">
                  <a:latin typeface="Symbol" pitchFamily="2" charset="2"/>
                </a:rPr>
                <a:t> </a:t>
              </a:r>
              <a:r>
                <a:rPr lang="en-US" altLang="en-US" sz="2000"/>
                <a:t>=</a:t>
              </a:r>
              <a:endParaRPr lang="en-US" altLang="en-US" sz="2400"/>
            </a:p>
          </p:txBody>
        </p:sp>
        <p:sp>
          <p:nvSpPr>
            <p:cNvPr id="85047" name="TextBox 33">
              <a:extLst>
                <a:ext uri="{FF2B5EF4-FFF2-40B4-BE49-F238E27FC236}">
                  <a16:creationId xmlns:a16="http://schemas.microsoft.com/office/drawing/2014/main" id="{8B588034-84F7-A4D3-62BD-0C2119A71616}"/>
                </a:ext>
              </a:extLst>
            </p:cNvPr>
            <p:cNvSpPr txBox="1">
              <a:spLocks noChangeArrowheads="1"/>
            </p:cNvSpPr>
            <p:nvPr/>
          </p:nvSpPr>
          <p:spPr bwMode="auto">
            <a:xfrm>
              <a:off x="6057900" y="3009900"/>
              <a:ext cx="358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&gt;</a:t>
              </a:r>
            </a:p>
          </p:txBody>
        </p:sp>
        <p:cxnSp>
          <p:nvCxnSpPr>
            <p:cNvPr id="36" name="Straight Connector 35">
              <a:extLst>
                <a:ext uri="{FF2B5EF4-FFF2-40B4-BE49-F238E27FC236}">
                  <a16:creationId xmlns:a16="http://schemas.microsoft.com/office/drawing/2014/main" id="{90B63AE3-BA60-D320-1963-63A59504B4EF}"/>
                </a:ext>
              </a:extLst>
            </p:cNvPr>
            <p:cNvCxnSpPr/>
            <p:nvPr/>
          </p:nvCxnSpPr>
          <p:spPr>
            <a:xfrm>
              <a:off x="5530869" y="3289147"/>
              <a:ext cx="463562" cy="1587"/>
            </a:xfrm>
            <a:prstGeom prst="line">
              <a:avLst/>
            </a:prstGeom>
            <a:ln w="285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30F3931-A788-4E6B-0FEA-4EBA8B92A62B}"/>
                </a:ext>
              </a:extLst>
            </p:cNvPr>
            <p:cNvCxnSpPr/>
            <p:nvPr/>
          </p:nvCxnSpPr>
          <p:spPr>
            <a:xfrm>
              <a:off x="6445292" y="3282800"/>
              <a:ext cx="463562" cy="1587"/>
            </a:xfrm>
            <a:prstGeom prst="line">
              <a:avLst/>
            </a:prstGeom>
            <a:ln w="285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050" name="TextBox 37">
              <a:extLst>
                <a:ext uri="{FF2B5EF4-FFF2-40B4-BE49-F238E27FC236}">
                  <a16:creationId xmlns:a16="http://schemas.microsoft.com/office/drawing/2014/main" id="{03EF3956-A191-A306-BA99-A5E545B6FCA5}"/>
                </a:ext>
              </a:extLst>
            </p:cNvPr>
            <p:cNvSpPr txBox="1">
              <a:spLocks noChangeArrowheads="1"/>
            </p:cNvSpPr>
            <p:nvPr/>
          </p:nvSpPr>
          <p:spPr bwMode="auto">
            <a:xfrm>
              <a:off x="6940550" y="3003550"/>
              <a:ext cx="6207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 </a:t>
              </a:r>
              <a:r>
                <a:rPr lang="en-US" altLang="en-US" sz="2400">
                  <a:latin typeface="Symbol" pitchFamily="2" charset="2"/>
                </a:rPr>
                <a:t>η</a:t>
              </a:r>
              <a:endParaRPr lang="en-US" altLang="en-US" sz="2400"/>
            </a:p>
          </p:txBody>
        </p:sp>
      </p:grpSp>
      <p:sp>
        <p:nvSpPr>
          <p:cNvPr id="40" name="TextBox 39">
            <a:extLst>
              <a:ext uri="{FF2B5EF4-FFF2-40B4-BE49-F238E27FC236}">
                <a16:creationId xmlns:a16="http://schemas.microsoft.com/office/drawing/2014/main" id="{1F44D0F0-AB26-AA90-2814-1308F9578E09}"/>
              </a:ext>
            </a:extLst>
          </p:cNvPr>
          <p:cNvSpPr txBox="1">
            <a:spLocks noChangeArrowheads="1"/>
          </p:cNvSpPr>
          <p:nvPr/>
        </p:nvSpPr>
        <p:spPr bwMode="auto">
          <a:xfrm>
            <a:off x="5832475" y="2914650"/>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Q – Q</a:t>
            </a:r>
            <a:r>
              <a:rPr lang="en-US" altLang="en-US" sz="2400" baseline="-25000"/>
              <a:t>irr </a:t>
            </a:r>
            <a:r>
              <a:rPr lang="en-US" altLang="en-US" sz="2400"/>
              <a:t>&gt; 0</a:t>
            </a:r>
            <a:endParaRPr lang="en-US" altLang="en-US" sz="2400" baseline="-25000"/>
          </a:p>
        </p:txBody>
      </p:sp>
      <p:sp>
        <p:nvSpPr>
          <p:cNvPr id="41" name="TextBox 40">
            <a:extLst>
              <a:ext uri="{FF2B5EF4-FFF2-40B4-BE49-F238E27FC236}">
                <a16:creationId xmlns:a16="http://schemas.microsoft.com/office/drawing/2014/main" id="{8EA0D630-4210-7595-60EE-A866512DE073}"/>
              </a:ext>
            </a:extLst>
          </p:cNvPr>
          <p:cNvSpPr txBox="1">
            <a:spLocks noChangeArrowheads="1"/>
          </p:cNvSpPr>
          <p:nvPr/>
        </p:nvSpPr>
        <p:spPr bwMode="auto">
          <a:xfrm>
            <a:off x="5422900" y="3473450"/>
            <a:ext cx="2357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Net effect is to pass a</a:t>
            </a:r>
          </a:p>
          <a:p>
            <a:pPr algn="ctr" eaLnBrk="1" hangingPunct="1">
              <a:spcBef>
                <a:spcPct val="0"/>
              </a:spcBef>
              <a:buFontTx/>
              <a:buNone/>
            </a:pPr>
            <a:r>
              <a:rPr lang="en-US" altLang="en-US"/>
              <a:t>positive amount of heat</a:t>
            </a:r>
            <a:endParaRPr lang="en-US" altLang="en-US" baseline="-25000"/>
          </a:p>
          <a:p>
            <a:pPr algn="ctr" eaLnBrk="1" hangingPunct="1">
              <a:spcBef>
                <a:spcPct val="0"/>
              </a:spcBef>
              <a:buFontTx/>
              <a:buNone/>
            </a:pPr>
            <a:r>
              <a:rPr lang="en-US" altLang="en-US"/>
              <a:t>from cold to hot.</a:t>
            </a:r>
          </a:p>
        </p:txBody>
      </p:sp>
      <p:sp>
        <p:nvSpPr>
          <p:cNvPr id="42" name="TextBox 41">
            <a:extLst>
              <a:ext uri="{FF2B5EF4-FFF2-40B4-BE49-F238E27FC236}">
                <a16:creationId xmlns:a16="http://schemas.microsoft.com/office/drawing/2014/main" id="{4933C4CF-297E-596E-176A-0001BFB62035}"/>
              </a:ext>
            </a:extLst>
          </p:cNvPr>
          <p:cNvSpPr txBox="1">
            <a:spLocks noChangeArrowheads="1"/>
          </p:cNvSpPr>
          <p:nvPr/>
        </p:nvSpPr>
        <p:spPr bwMode="auto">
          <a:xfrm>
            <a:off x="5207000" y="4565650"/>
            <a:ext cx="315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Clausius form of the second law of  thermodynamics is violated.</a:t>
            </a:r>
          </a:p>
        </p:txBody>
      </p:sp>
      <p:grpSp>
        <p:nvGrpSpPr>
          <p:cNvPr id="5" name="Group 48">
            <a:extLst>
              <a:ext uri="{FF2B5EF4-FFF2-40B4-BE49-F238E27FC236}">
                <a16:creationId xmlns:a16="http://schemas.microsoft.com/office/drawing/2014/main" id="{26D5310D-F865-B8CF-6777-E287903C01BA}"/>
              </a:ext>
            </a:extLst>
          </p:cNvPr>
          <p:cNvGrpSpPr>
            <a:grpSpLocks/>
          </p:cNvGrpSpPr>
          <p:nvPr/>
        </p:nvGrpSpPr>
        <p:grpSpPr bwMode="auto">
          <a:xfrm>
            <a:off x="4851400" y="4933950"/>
            <a:ext cx="3905250" cy="1727200"/>
            <a:chOff x="4851400" y="4933950"/>
            <a:chExt cx="3905250" cy="1727200"/>
          </a:xfrm>
        </p:grpSpPr>
        <p:grpSp>
          <p:nvGrpSpPr>
            <p:cNvPr id="85036" name="Group 28">
              <a:extLst>
                <a:ext uri="{FF2B5EF4-FFF2-40B4-BE49-F238E27FC236}">
                  <a16:creationId xmlns:a16="http://schemas.microsoft.com/office/drawing/2014/main" id="{00CF616D-A9A0-C0A1-5301-0557A4935105}"/>
                </a:ext>
              </a:extLst>
            </p:cNvPr>
            <p:cNvGrpSpPr>
              <a:grpSpLocks/>
            </p:cNvGrpSpPr>
            <p:nvPr/>
          </p:nvGrpSpPr>
          <p:grpSpPr bwMode="auto">
            <a:xfrm>
              <a:off x="5708650" y="5448300"/>
              <a:ext cx="2190406" cy="857553"/>
              <a:chOff x="5473700" y="831850"/>
              <a:chExt cx="2190406" cy="857553"/>
            </a:xfrm>
          </p:grpSpPr>
          <p:sp>
            <p:nvSpPr>
              <p:cNvPr id="44" name="Freeform 43">
                <a:extLst>
                  <a:ext uri="{FF2B5EF4-FFF2-40B4-BE49-F238E27FC236}">
                    <a16:creationId xmlns:a16="http://schemas.microsoft.com/office/drawing/2014/main" id="{DFDCE081-6013-F466-60C7-E6A1395F6D6A}"/>
                  </a:ext>
                </a:extLst>
              </p:cNvPr>
              <p:cNvSpPr/>
              <p:nvPr/>
            </p:nvSpPr>
            <p:spPr>
              <a:xfrm>
                <a:off x="5473700" y="831850"/>
                <a:ext cx="2095500" cy="857250"/>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5039" name="Group 23">
                <a:extLst>
                  <a:ext uri="{FF2B5EF4-FFF2-40B4-BE49-F238E27FC236}">
                    <a16:creationId xmlns:a16="http://schemas.microsoft.com/office/drawing/2014/main" id="{185F3CB3-B840-51A3-5F29-5F0C3346CD89}"/>
                  </a:ext>
                </a:extLst>
              </p:cNvPr>
              <p:cNvGrpSpPr>
                <a:grpSpLocks/>
              </p:cNvGrpSpPr>
              <p:nvPr/>
            </p:nvGrpSpPr>
            <p:grpSpPr bwMode="auto">
              <a:xfrm>
                <a:off x="5556250" y="882650"/>
                <a:ext cx="2107856" cy="745470"/>
                <a:chOff x="5664200" y="1479550"/>
                <a:chExt cx="2107856" cy="745470"/>
              </a:xfrm>
            </p:grpSpPr>
            <p:sp>
              <p:nvSpPr>
                <p:cNvPr id="85040" name="TextBox 45">
                  <a:extLst>
                    <a:ext uri="{FF2B5EF4-FFF2-40B4-BE49-F238E27FC236}">
                      <a16:creationId xmlns:a16="http://schemas.microsoft.com/office/drawing/2014/main" id="{160DEC40-E2E2-1D31-D43E-17234BF78CD2}"/>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5041" name="TextBox 46">
                  <a:extLst>
                    <a:ext uri="{FF2B5EF4-FFF2-40B4-BE49-F238E27FC236}">
                      <a16:creationId xmlns:a16="http://schemas.microsoft.com/office/drawing/2014/main" id="{B9B9B6C3-7F17-0AA2-2FAB-AFF624DFD6FE}"/>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sp>
          <p:nvSpPr>
            <p:cNvPr id="48" name="Multiply 47">
              <a:extLst>
                <a:ext uri="{FF2B5EF4-FFF2-40B4-BE49-F238E27FC236}">
                  <a16:creationId xmlns:a16="http://schemas.microsoft.com/office/drawing/2014/main" id="{A56DF827-2A12-F0A5-C80C-22B7AF3805B7}"/>
                </a:ext>
              </a:extLst>
            </p:cNvPr>
            <p:cNvSpPr/>
            <p:nvPr/>
          </p:nvSpPr>
          <p:spPr>
            <a:xfrm>
              <a:off x="4851400" y="4933950"/>
              <a:ext cx="3905250" cy="1727200"/>
            </a:xfrm>
            <a:prstGeom prst="mathMultiply">
              <a:avLst>
                <a:gd name="adj1" fmla="val 10515"/>
              </a:avLst>
            </a:prstGeom>
            <a:solidFill>
              <a:srgbClr val="FF0000">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8" name="Group 85">
            <a:extLst>
              <a:ext uri="{FF2B5EF4-FFF2-40B4-BE49-F238E27FC236}">
                <a16:creationId xmlns:a16="http://schemas.microsoft.com/office/drawing/2014/main" id="{D1B34283-7180-5819-9A27-6B222A143A54}"/>
              </a:ext>
            </a:extLst>
          </p:cNvPr>
          <p:cNvGrpSpPr>
            <a:grpSpLocks/>
          </p:cNvGrpSpPr>
          <p:nvPr/>
        </p:nvGrpSpPr>
        <p:grpSpPr bwMode="auto">
          <a:xfrm>
            <a:off x="2711450" y="581025"/>
            <a:ext cx="6748463" cy="3189288"/>
            <a:chOff x="2710780" y="580149"/>
            <a:chExt cx="6749355" cy="3189861"/>
          </a:xfrm>
        </p:grpSpPr>
        <p:grpSp>
          <p:nvGrpSpPr>
            <p:cNvPr id="85008" name="Group 49">
              <a:extLst>
                <a:ext uri="{FF2B5EF4-FFF2-40B4-BE49-F238E27FC236}">
                  <a16:creationId xmlns:a16="http://schemas.microsoft.com/office/drawing/2014/main" id="{93705780-7D0A-5C1E-937D-75D1AB869ADB}"/>
                </a:ext>
              </a:extLst>
            </p:cNvPr>
            <p:cNvGrpSpPr>
              <a:grpSpLocks/>
            </p:cNvGrpSpPr>
            <p:nvPr/>
          </p:nvGrpSpPr>
          <p:grpSpPr bwMode="auto">
            <a:xfrm rot="1215371" flipH="1">
              <a:off x="2710780" y="1860933"/>
              <a:ext cx="3035969" cy="1909077"/>
              <a:chOff x="5375565" y="2432434"/>
              <a:chExt cx="3035969" cy="1909077"/>
            </a:xfrm>
          </p:grpSpPr>
          <p:pic>
            <p:nvPicPr>
              <p:cNvPr id="85019" name="Picture 50" descr="Salt_shaker_smaller.png">
                <a:extLst>
                  <a:ext uri="{FF2B5EF4-FFF2-40B4-BE49-F238E27FC236}">
                    <a16:creationId xmlns:a16="http://schemas.microsoft.com/office/drawing/2014/main" id="{12AD56AC-2547-17A9-B17B-E2734ABFA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94050">
                <a:off x="7145957" y="2064733"/>
                <a:ext cx="897875" cy="16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0" name="TextBox 51">
                <a:extLst>
                  <a:ext uri="{FF2B5EF4-FFF2-40B4-BE49-F238E27FC236}">
                    <a16:creationId xmlns:a16="http://schemas.microsoft.com/office/drawing/2014/main" id="{02902BE8-FF59-C3D2-0ED2-394415F11F58}"/>
                  </a:ext>
                </a:extLst>
              </p:cNvPr>
              <p:cNvSpPr txBox="1">
                <a:spLocks noChangeArrowheads="1"/>
              </p:cNvSpPr>
              <p:nvPr/>
            </p:nvSpPr>
            <p:spPr bwMode="auto">
              <a:xfrm rot="1190968">
                <a:off x="6504188" y="287654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1" name="TextBox 52">
                <a:extLst>
                  <a:ext uri="{FF2B5EF4-FFF2-40B4-BE49-F238E27FC236}">
                    <a16:creationId xmlns:a16="http://schemas.microsoft.com/office/drawing/2014/main" id="{FD67E21B-E559-62E8-B2DB-D7F6E7A79668}"/>
                  </a:ext>
                </a:extLst>
              </p:cNvPr>
              <p:cNvSpPr txBox="1">
                <a:spLocks noChangeArrowheads="1"/>
              </p:cNvSpPr>
              <p:nvPr/>
            </p:nvSpPr>
            <p:spPr bwMode="auto">
              <a:xfrm rot="-663403">
                <a:off x="5919988" y="3003544"/>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2" name="TextBox 53">
                <a:extLst>
                  <a:ext uri="{FF2B5EF4-FFF2-40B4-BE49-F238E27FC236}">
                    <a16:creationId xmlns:a16="http://schemas.microsoft.com/office/drawing/2014/main" id="{57791E1B-970E-5A4B-8E27-B8CD68DD1A7B}"/>
                  </a:ext>
                </a:extLst>
              </p:cNvPr>
              <p:cNvSpPr txBox="1">
                <a:spLocks noChangeArrowheads="1"/>
              </p:cNvSpPr>
              <p:nvPr/>
            </p:nvSpPr>
            <p:spPr bwMode="auto">
              <a:xfrm rot="-2104259">
                <a:off x="5894587" y="328929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3" name="TextBox 54">
                <a:extLst>
                  <a:ext uri="{FF2B5EF4-FFF2-40B4-BE49-F238E27FC236}">
                    <a16:creationId xmlns:a16="http://schemas.microsoft.com/office/drawing/2014/main" id="{AF04B92F-D960-8279-2839-EBBEFF29B0FC}"/>
                  </a:ext>
                </a:extLst>
              </p:cNvPr>
              <p:cNvSpPr txBox="1">
                <a:spLocks noChangeArrowheads="1"/>
              </p:cNvSpPr>
              <p:nvPr/>
            </p:nvSpPr>
            <p:spPr bwMode="auto">
              <a:xfrm>
                <a:off x="6203951" y="2832100"/>
                <a:ext cx="387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latin typeface="Symbol" pitchFamily="2" charset="2"/>
                  </a:rPr>
                  <a:t>ε</a:t>
                </a:r>
              </a:p>
            </p:txBody>
          </p:sp>
          <p:sp>
            <p:nvSpPr>
              <p:cNvPr id="85024" name="TextBox 55">
                <a:extLst>
                  <a:ext uri="{FF2B5EF4-FFF2-40B4-BE49-F238E27FC236}">
                    <a16:creationId xmlns:a16="http://schemas.microsoft.com/office/drawing/2014/main" id="{98730958-203F-A2A7-4EF5-4BB6CFCBA46D}"/>
                  </a:ext>
                </a:extLst>
              </p:cNvPr>
              <p:cNvSpPr txBox="1">
                <a:spLocks noChangeArrowheads="1"/>
              </p:cNvSpPr>
              <p:nvPr/>
            </p:nvSpPr>
            <p:spPr bwMode="auto">
              <a:xfrm>
                <a:off x="6377188" y="317499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5" name="TextBox 56">
                <a:extLst>
                  <a:ext uri="{FF2B5EF4-FFF2-40B4-BE49-F238E27FC236}">
                    <a16:creationId xmlns:a16="http://schemas.microsoft.com/office/drawing/2014/main" id="{68644DDB-043D-DA28-E06E-E398B5BA79D9}"/>
                  </a:ext>
                </a:extLst>
              </p:cNvPr>
              <p:cNvSpPr txBox="1">
                <a:spLocks noChangeArrowheads="1"/>
              </p:cNvSpPr>
              <p:nvPr/>
            </p:nvSpPr>
            <p:spPr bwMode="auto">
              <a:xfrm rot="-838413">
                <a:off x="6580388" y="3117842"/>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6" name="TextBox 57">
                <a:extLst>
                  <a:ext uri="{FF2B5EF4-FFF2-40B4-BE49-F238E27FC236}">
                    <a16:creationId xmlns:a16="http://schemas.microsoft.com/office/drawing/2014/main" id="{90DA770E-B168-CB98-DFA9-FBD5145B5417}"/>
                  </a:ext>
                </a:extLst>
              </p:cNvPr>
              <p:cNvSpPr txBox="1">
                <a:spLocks noChangeArrowheads="1"/>
              </p:cNvSpPr>
              <p:nvPr/>
            </p:nvSpPr>
            <p:spPr bwMode="auto">
              <a:xfrm rot="-3212631">
                <a:off x="6173997" y="3428976"/>
                <a:ext cx="351388" cy="52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7" name="TextBox 58">
                <a:extLst>
                  <a:ext uri="{FF2B5EF4-FFF2-40B4-BE49-F238E27FC236}">
                    <a16:creationId xmlns:a16="http://schemas.microsoft.com/office/drawing/2014/main" id="{1B605EFD-1A1F-74F1-1849-3F7F9B6D16A9}"/>
                  </a:ext>
                </a:extLst>
              </p:cNvPr>
              <p:cNvSpPr txBox="1">
                <a:spLocks noChangeArrowheads="1"/>
              </p:cNvSpPr>
              <p:nvPr/>
            </p:nvSpPr>
            <p:spPr bwMode="auto">
              <a:xfrm rot="-2463065">
                <a:off x="6440688" y="349884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28" name="TextBox 59">
                <a:extLst>
                  <a:ext uri="{FF2B5EF4-FFF2-40B4-BE49-F238E27FC236}">
                    <a16:creationId xmlns:a16="http://schemas.microsoft.com/office/drawing/2014/main" id="{6994A0BF-D096-2719-F65B-55140AEC69DF}"/>
                  </a:ext>
                </a:extLst>
              </p:cNvPr>
              <p:cNvSpPr txBox="1">
                <a:spLocks noChangeArrowheads="1"/>
              </p:cNvSpPr>
              <p:nvPr/>
            </p:nvSpPr>
            <p:spPr bwMode="auto">
              <a:xfrm rot="-2523517">
                <a:off x="6680184" y="3270242"/>
                <a:ext cx="364836" cy="58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latin typeface="Symbol" pitchFamily="2" charset="2"/>
                  </a:rPr>
                  <a:t>ε</a:t>
                </a:r>
              </a:p>
            </p:txBody>
          </p:sp>
          <p:sp>
            <p:nvSpPr>
              <p:cNvPr id="85029" name="TextBox 60">
                <a:extLst>
                  <a:ext uri="{FF2B5EF4-FFF2-40B4-BE49-F238E27FC236}">
                    <a16:creationId xmlns:a16="http://schemas.microsoft.com/office/drawing/2014/main" id="{41A11F08-80EF-051B-E7FE-35104E8123F9}"/>
                  </a:ext>
                </a:extLst>
              </p:cNvPr>
              <p:cNvSpPr txBox="1">
                <a:spLocks noChangeArrowheads="1"/>
              </p:cNvSpPr>
              <p:nvPr/>
            </p:nvSpPr>
            <p:spPr bwMode="auto">
              <a:xfrm rot="-439814">
                <a:off x="5705766" y="314130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5030" name="TextBox 61">
                <a:extLst>
                  <a:ext uri="{FF2B5EF4-FFF2-40B4-BE49-F238E27FC236}">
                    <a16:creationId xmlns:a16="http://schemas.microsoft.com/office/drawing/2014/main" id="{25CF3356-A6B1-CFE9-68D6-63182246461A}"/>
                  </a:ext>
                </a:extLst>
              </p:cNvPr>
              <p:cNvSpPr txBox="1">
                <a:spLocks noChangeArrowheads="1"/>
              </p:cNvSpPr>
              <p:nvPr/>
            </p:nvSpPr>
            <p:spPr bwMode="auto">
              <a:xfrm rot="-2175519">
                <a:off x="5674016" y="344610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5031" name="TextBox 62">
                <a:extLst>
                  <a:ext uri="{FF2B5EF4-FFF2-40B4-BE49-F238E27FC236}">
                    <a16:creationId xmlns:a16="http://schemas.microsoft.com/office/drawing/2014/main" id="{628E48A3-E7C7-FC8E-71BC-7C3121452F05}"/>
                  </a:ext>
                </a:extLst>
              </p:cNvPr>
              <p:cNvSpPr txBox="1">
                <a:spLocks noChangeArrowheads="1"/>
              </p:cNvSpPr>
              <p:nvPr/>
            </p:nvSpPr>
            <p:spPr bwMode="auto">
              <a:xfrm rot="-3139578">
                <a:off x="6048666" y="370645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5032" name="TextBox 63">
                <a:extLst>
                  <a:ext uri="{FF2B5EF4-FFF2-40B4-BE49-F238E27FC236}">
                    <a16:creationId xmlns:a16="http://schemas.microsoft.com/office/drawing/2014/main" id="{4580A58B-9B17-E557-4105-1B83F7BB1136}"/>
                  </a:ext>
                </a:extLst>
              </p:cNvPr>
              <p:cNvSpPr txBox="1">
                <a:spLocks noChangeArrowheads="1"/>
              </p:cNvSpPr>
              <p:nvPr/>
            </p:nvSpPr>
            <p:spPr bwMode="auto">
              <a:xfrm rot="-3908549">
                <a:off x="6436015" y="389060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5033" name="TextBox 64">
                <a:extLst>
                  <a:ext uri="{FF2B5EF4-FFF2-40B4-BE49-F238E27FC236}">
                    <a16:creationId xmlns:a16="http://schemas.microsoft.com/office/drawing/2014/main" id="{674D2531-1949-0B7A-82F9-C0CCB888D0A7}"/>
                  </a:ext>
                </a:extLst>
              </p:cNvPr>
              <p:cNvSpPr txBox="1">
                <a:spLocks noChangeArrowheads="1"/>
              </p:cNvSpPr>
              <p:nvPr/>
            </p:nvSpPr>
            <p:spPr bwMode="auto">
              <a:xfrm rot="-178002">
                <a:off x="5375565" y="335085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5034" name="TextBox 65">
                <a:extLst>
                  <a:ext uri="{FF2B5EF4-FFF2-40B4-BE49-F238E27FC236}">
                    <a16:creationId xmlns:a16="http://schemas.microsoft.com/office/drawing/2014/main" id="{52AED52F-900B-96A3-5B81-245AA72B183E}"/>
                  </a:ext>
                </a:extLst>
              </p:cNvPr>
              <p:cNvSpPr txBox="1">
                <a:spLocks noChangeArrowheads="1"/>
              </p:cNvSpPr>
              <p:nvPr/>
            </p:nvSpPr>
            <p:spPr bwMode="auto">
              <a:xfrm rot="-1717654">
                <a:off x="5489865" y="3808051"/>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sp>
            <p:nvSpPr>
              <p:cNvPr id="85035" name="TextBox 66">
                <a:extLst>
                  <a:ext uri="{FF2B5EF4-FFF2-40B4-BE49-F238E27FC236}">
                    <a16:creationId xmlns:a16="http://schemas.microsoft.com/office/drawing/2014/main" id="{2F40530F-0F51-4786-FEFD-5E144E0D24AE}"/>
                  </a:ext>
                </a:extLst>
              </p:cNvPr>
              <p:cNvSpPr txBox="1">
                <a:spLocks noChangeArrowheads="1"/>
              </p:cNvSpPr>
              <p:nvPr/>
            </p:nvSpPr>
            <p:spPr bwMode="auto">
              <a:xfrm rot="-1717654">
                <a:off x="5947065" y="3941401"/>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grpSp>
        <p:grpSp>
          <p:nvGrpSpPr>
            <p:cNvPr id="85009" name="Group 67">
              <a:extLst>
                <a:ext uri="{FF2B5EF4-FFF2-40B4-BE49-F238E27FC236}">
                  <a16:creationId xmlns:a16="http://schemas.microsoft.com/office/drawing/2014/main" id="{B888A206-A6EF-58DA-5B88-340521BCB812}"/>
                </a:ext>
              </a:extLst>
            </p:cNvPr>
            <p:cNvGrpSpPr>
              <a:grpSpLocks/>
            </p:cNvGrpSpPr>
            <p:nvPr/>
          </p:nvGrpSpPr>
          <p:grpSpPr bwMode="auto">
            <a:xfrm rot="-1732305">
              <a:off x="6968590" y="580149"/>
              <a:ext cx="2491545" cy="1806850"/>
              <a:chOff x="5919989" y="2432434"/>
              <a:chExt cx="2491545" cy="1806850"/>
            </a:xfrm>
          </p:grpSpPr>
          <p:sp>
            <p:nvSpPr>
              <p:cNvPr id="85010" name="TextBox 74">
                <a:extLst>
                  <a:ext uri="{FF2B5EF4-FFF2-40B4-BE49-F238E27FC236}">
                    <a16:creationId xmlns:a16="http://schemas.microsoft.com/office/drawing/2014/main" id="{28F8F4AA-53DA-C279-E52E-386815FB6DE6}"/>
                  </a:ext>
                </a:extLst>
              </p:cNvPr>
              <p:cNvSpPr txBox="1">
                <a:spLocks noChangeArrowheads="1"/>
              </p:cNvSpPr>
              <p:nvPr/>
            </p:nvSpPr>
            <p:spPr bwMode="auto">
              <a:xfrm rot="-838413">
                <a:off x="6580389" y="3117842"/>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11" name="TextBox 77">
                <a:extLst>
                  <a:ext uri="{FF2B5EF4-FFF2-40B4-BE49-F238E27FC236}">
                    <a16:creationId xmlns:a16="http://schemas.microsoft.com/office/drawing/2014/main" id="{7A74DCE6-C64C-7BB1-B53C-D95ECA08376D}"/>
                  </a:ext>
                </a:extLst>
              </p:cNvPr>
              <p:cNvSpPr txBox="1">
                <a:spLocks noChangeArrowheads="1"/>
              </p:cNvSpPr>
              <p:nvPr/>
            </p:nvSpPr>
            <p:spPr bwMode="auto">
              <a:xfrm rot="-2523517">
                <a:off x="6680200" y="3270250"/>
                <a:ext cx="3648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200">
                    <a:latin typeface="Symbol" pitchFamily="2" charset="2"/>
                  </a:rPr>
                  <a:t>ε</a:t>
                </a:r>
              </a:p>
            </p:txBody>
          </p:sp>
          <p:pic>
            <p:nvPicPr>
              <p:cNvPr id="85012" name="Picture 68" descr="Salt_shaker_smaller.png">
                <a:extLst>
                  <a:ext uri="{FF2B5EF4-FFF2-40B4-BE49-F238E27FC236}">
                    <a16:creationId xmlns:a16="http://schemas.microsoft.com/office/drawing/2014/main" id="{D8FBC7C2-E598-77B0-4C9A-A077BC14F8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094050">
                <a:off x="7145957" y="2064733"/>
                <a:ext cx="897875" cy="16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Box 69">
                <a:extLst>
                  <a:ext uri="{FF2B5EF4-FFF2-40B4-BE49-F238E27FC236}">
                    <a16:creationId xmlns:a16="http://schemas.microsoft.com/office/drawing/2014/main" id="{B9AD89BB-2E12-16FF-E123-5A5D769493BD}"/>
                  </a:ext>
                </a:extLst>
              </p:cNvPr>
              <p:cNvSpPr txBox="1">
                <a:spLocks noChangeArrowheads="1"/>
              </p:cNvSpPr>
              <p:nvPr/>
            </p:nvSpPr>
            <p:spPr bwMode="auto">
              <a:xfrm rot="1190968">
                <a:off x="6504188" y="287654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14" name="TextBox 70">
                <a:extLst>
                  <a:ext uri="{FF2B5EF4-FFF2-40B4-BE49-F238E27FC236}">
                    <a16:creationId xmlns:a16="http://schemas.microsoft.com/office/drawing/2014/main" id="{7F4E7FF1-7FC0-43E9-910D-F8C17404807D}"/>
                  </a:ext>
                </a:extLst>
              </p:cNvPr>
              <p:cNvSpPr txBox="1">
                <a:spLocks noChangeArrowheads="1"/>
              </p:cNvSpPr>
              <p:nvPr/>
            </p:nvSpPr>
            <p:spPr bwMode="auto">
              <a:xfrm rot="-663403">
                <a:off x="5919989" y="3003544"/>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15" name="TextBox 72">
                <a:extLst>
                  <a:ext uri="{FF2B5EF4-FFF2-40B4-BE49-F238E27FC236}">
                    <a16:creationId xmlns:a16="http://schemas.microsoft.com/office/drawing/2014/main" id="{3B9F3CC5-6557-F3D6-A63F-0418ACD0709B}"/>
                  </a:ext>
                </a:extLst>
              </p:cNvPr>
              <p:cNvSpPr txBox="1">
                <a:spLocks noChangeArrowheads="1"/>
              </p:cNvSpPr>
              <p:nvPr/>
            </p:nvSpPr>
            <p:spPr bwMode="auto">
              <a:xfrm>
                <a:off x="6203951" y="2832100"/>
                <a:ext cx="387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latin typeface="Symbol" pitchFamily="2" charset="2"/>
                  </a:rPr>
                  <a:t>ε</a:t>
                </a:r>
              </a:p>
            </p:txBody>
          </p:sp>
          <p:sp>
            <p:nvSpPr>
              <p:cNvPr id="85016" name="TextBox 73">
                <a:extLst>
                  <a:ext uri="{FF2B5EF4-FFF2-40B4-BE49-F238E27FC236}">
                    <a16:creationId xmlns:a16="http://schemas.microsoft.com/office/drawing/2014/main" id="{BA19EFE1-4129-878E-2235-9CB390C37AE9}"/>
                  </a:ext>
                </a:extLst>
              </p:cNvPr>
              <p:cNvSpPr txBox="1">
                <a:spLocks noChangeArrowheads="1"/>
              </p:cNvSpPr>
              <p:nvPr/>
            </p:nvSpPr>
            <p:spPr bwMode="auto">
              <a:xfrm>
                <a:off x="6377189" y="317499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17" name="TextBox 76">
                <a:extLst>
                  <a:ext uri="{FF2B5EF4-FFF2-40B4-BE49-F238E27FC236}">
                    <a16:creationId xmlns:a16="http://schemas.microsoft.com/office/drawing/2014/main" id="{923DEBEC-42F8-66AB-C78E-740C2A584495}"/>
                  </a:ext>
                </a:extLst>
              </p:cNvPr>
              <p:cNvSpPr txBox="1">
                <a:spLocks noChangeArrowheads="1"/>
              </p:cNvSpPr>
              <p:nvPr/>
            </p:nvSpPr>
            <p:spPr bwMode="auto">
              <a:xfrm rot="-2463065">
                <a:off x="6440689" y="3498843"/>
                <a:ext cx="351410" cy="52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ε</a:t>
                </a:r>
              </a:p>
            </p:txBody>
          </p:sp>
          <p:sp>
            <p:nvSpPr>
              <p:cNvPr id="85018" name="TextBox 81">
                <a:extLst>
                  <a:ext uri="{FF2B5EF4-FFF2-40B4-BE49-F238E27FC236}">
                    <a16:creationId xmlns:a16="http://schemas.microsoft.com/office/drawing/2014/main" id="{12908372-12F2-5E25-997D-A9B0EB5482E6}"/>
                  </a:ext>
                </a:extLst>
              </p:cNvPr>
              <p:cNvSpPr txBox="1">
                <a:spLocks noChangeArrowheads="1"/>
              </p:cNvSpPr>
              <p:nvPr/>
            </p:nvSpPr>
            <p:spPr bwMode="auto">
              <a:xfrm rot="-3908549">
                <a:off x="6436015" y="3890603"/>
                <a:ext cx="2972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latin typeface="Symbol" pitchFamily="2" charset="2"/>
                  </a:rPr>
                  <a:t>ε</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0" grpId="0"/>
      <p:bldP spid="41" grpId="0"/>
      <p:bldP spid="4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a:extLst>
              <a:ext uri="{FF2B5EF4-FFF2-40B4-BE49-F238E27FC236}">
                <a16:creationId xmlns:a16="http://schemas.microsoft.com/office/drawing/2014/main" id="{73E16E23-B907-D0B3-2791-94B4FF6EECA4}"/>
              </a:ext>
            </a:extLst>
          </p:cNvPr>
          <p:cNvGrpSpPr>
            <a:grpSpLocks/>
          </p:cNvGrpSpPr>
          <p:nvPr/>
        </p:nvGrpSpPr>
        <p:grpSpPr bwMode="auto">
          <a:xfrm>
            <a:off x="1993900" y="2222500"/>
            <a:ext cx="6640513" cy="2946400"/>
            <a:chOff x="1987550" y="2228850"/>
            <a:chExt cx="6640057" cy="2947085"/>
          </a:xfrm>
        </p:grpSpPr>
        <p:sp>
          <p:nvSpPr>
            <p:cNvPr id="78" name="Freeform 77">
              <a:extLst>
                <a:ext uri="{FF2B5EF4-FFF2-40B4-BE49-F238E27FC236}">
                  <a16:creationId xmlns:a16="http://schemas.microsoft.com/office/drawing/2014/main" id="{ED76105E-49A1-5495-870F-7FA794745264}"/>
                </a:ext>
              </a:extLst>
            </p:cNvPr>
            <p:cNvSpPr/>
            <p:nvPr/>
          </p:nvSpPr>
          <p:spPr>
            <a:xfrm>
              <a:off x="1987550" y="2228850"/>
              <a:ext cx="6640057" cy="2947085"/>
            </a:xfrm>
            <a:custGeom>
              <a:avLst/>
              <a:gdLst>
                <a:gd name="connsiteX0" fmla="*/ 222250 w 6640057"/>
                <a:gd name="connsiteY0" fmla="*/ 0 h 2947085"/>
                <a:gd name="connsiteX1" fmla="*/ 285750 w 6640057"/>
                <a:gd name="connsiteY1" fmla="*/ 0 h 2947085"/>
                <a:gd name="connsiteX2" fmla="*/ 6635750 w 6640057"/>
                <a:gd name="connsiteY2" fmla="*/ 95250 h 2947085"/>
                <a:gd name="connsiteX3" fmla="*/ 6623050 w 6640057"/>
                <a:gd name="connsiteY3" fmla="*/ 2933700 h 2947085"/>
                <a:gd name="connsiteX4" fmla="*/ 6584950 w 6640057"/>
                <a:gd name="connsiteY4" fmla="*/ 2921000 h 2947085"/>
                <a:gd name="connsiteX5" fmla="*/ 6540500 w 6640057"/>
                <a:gd name="connsiteY5" fmla="*/ 2901950 h 2947085"/>
                <a:gd name="connsiteX6" fmla="*/ 0 w 6640057"/>
                <a:gd name="connsiteY6" fmla="*/ 2717800 h 2947085"/>
                <a:gd name="connsiteX7" fmla="*/ 222250 w 6640057"/>
                <a:gd name="connsiteY7" fmla="*/ 0 h 294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0057" h="2947085">
                  <a:moveTo>
                    <a:pt x="222250" y="0"/>
                  </a:moveTo>
                  <a:lnTo>
                    <a:pt x="285750" y="0"/>
                  </a:lnTo>
                  <a:lnTo>
                    <a:pt x="6635750" y="95250"/>
                  </a:lnTo>
                  <a:cubicBezTo>
                    <a:pt x="6631517" y="1041400"/>
                    <a:pt x="6640057" y="1987693"/>
                    <a:pt x="6623050" y="2933700"/>
                  </a:cubicBezTo>
                  <a:cubicBezTo>
                    <a:pt x="6622809" y="2947085"/>
                    <a:pt x="6597445" y="2925806"/>
                    <a:pt x="6584950" y="2921000"/>
                  </a:cubicBezTo>
                  <a:cubicBezTo>
                    <a:pt x="6569904" y="2915213"/>
                    <a:pt x="6540500" y="2901950"/>
                    <a:pt x="6540500" y="2901950"/>
                  </a:cubicBezTo>
                  <a:lnTo>
                    <a:pt x="0" y="2717800"/>
                  </a:lnTo>
                  <a:lnTo>
                    <a:pt x="22225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6068" name="TextBox 78">
              <a:extLst>
                <a:ext uri="{FF2B5EF4-FFF2-40B4-BE49-F238E27FC236}">
                  <a16:creationId xmlns:a16="http://schemas.microsoft.com/office/drawing/2014/main" id="{F6F846B4-D960-3E05-A6DA-E25A1D4310C0}"/>
                </a:ext>
              </a:extLst>
            </p:cNvPr>
            <p:cNvSpPr txBox="1">
              <a:spLocks noChangeArrowheads="1"/>
            </p:cNvSpPr>
            <p:nvPr/>
          </p:nvSpPr>
          <p:spPr bwMode="auto">
            <a:xfrm>
              <a:off x="6978650" y="2432050"/>
              <a:ext cx="1498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This set is the reversible heat engine.</a:t>
              </a:r>
            </a:p>
          </p:txBody>
        </p:sp>
      </p:grpSp>
      <p:sp>
        <p:nvSpPr>
          <p:cNvPr id="19" name="Freeform 18">
            <a:extLst>
              <a:ext uri="{FF2B5EF4-FFF2-40B4-BE49-F238E27FC236}">
                <a16:creationId xmlns:a16="http://schemas.microsoft.com/office/drawing/2014/main" id="{73BAA879-DA59-F614-C3A5-B2B36DBDB545}"/>
              </a:ext>
            </a:extLst>
          </p:cNvPr>
          <p:cNvSpPr/>
          <p:nvPr/>
        </p:nvSpPr>
        <p:spPr>
          <a:xfrm>
            <a:off x="368300" y="2406650"/>
            <a:ext cx="1098550" cy="200025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580F77CD-6368-EFAE-38D8-AEA910B9C42E}"/>
              </a:ext>
            </a:extLst>
          </p:cNvPr>
          <p:cNvSpPr/>
          <p:nvPr/>
        </p:nvSpPr>
        <p:spPr>
          <a:xfrm>
            <a:off x="552450" y="317500"/>
            <a:ext cx="7138988" cy="692150"/>
          </a:xfrm>
          <a:custGeom>
            <a:avLst/>
            <a:gdLst>
              <a:gd name="connsiteX0" fmla="*/ 215900 w 7138878"/>
              <a:gd name="connsiteY0" fmla="*/ 0 h 692150"/>
              <a:gd name="connsiteX1" fmla="*/ 7029450 w 7138878"/>
              <a:gd name="connsiteY1" fmla="*/ 139700 h 692150"/>
              <a:gd name="connsiteX2" fmla="*/ 7080250 w 7138878"/>
              <a:gd name="connsiteY2" fmla="*/ 285750 h 692150"/>
              <a:gd name="connsiteX3" fmla="*/ 0 w 7138878"/>
              <a:gd name="connsiteY3" fmla="*/ 692150 h 692150"/>
              <a:gd name="connsiteX4" fmla="*/ 215900 w 7138878"/>
              <a:gd name="connsiteY4" fmla="*/ 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878" h="692150">
                <a:moveTo>
                  <a:pt x="215900" y="0"/>
                </a:moveTo>
                <a:lnTo>
                  <a:pt x="7029450" y="139700"/>
                </a:lnTo>
                <a:cubicBezTo>
                  <a:pt x="7087371" y="287721"/>
                  <a:pt x="7138878" y="285750"/>
                  <a:pt x="7080250" y="285750"/>
                </a:cubicBezTo>
                <a:lnTo>
                  <a:pt x="0" y="692150"/>
                </a:lnTo>
                <a:lnTo>
                  <a:pt x="2159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6020" name="Title 1">
            <a:extLst>
              <a:ext uri="{FF2B5EF4-FFF2-40B4-BE49-F238E27FC236}">
                <a16:creationId xmlns:a16="http://schemas.microsoft.com/office/drawing/2014/main" id="{A2D44E79-9AF7-B74E-CE32-3250C06C8306}"/>
              </a:ext>
            </a:extLst>
          </p:cNvPr>
          <p:cNvSpPr>
            <a:spLocks noGrp="1"/>
          </p:cNvSpPr>
          <p:nvPr>
            <p:ph type="title"/>
          </p:nvPr>
        </p:nvSpPr>
        <p:spPr>
          <a:xfrm>
            <a:off x="457200" y="274638"/>
            <a:ext cx="7372350" cy="885825"/>
          </a:xfrm>
        </p:spPr>
        <p:txBody>
          <a:bodyPr/>
          <a:lstStyle/>
          <a:p>
            <a:r>
              <a:rPr lang="en-US" altLang="en-US" sz="2800">
                <a:latin typeface="Times" pitchFamily="1" charset="0"/>
                <a:ea typeface="ＭＳ Ｐゴシック" panose="020B0600070205080204" pitchFamily="34" charset="-128"/>
                <a:cs typeface="Times" pitchFamily="1" charset="0"/>
              </a:rPr>
              <a:t>Reversible Heat Engines are the Most Efficient</a:t>
            </a:r>
            <a:br>
              <a:rPr lang="en-US" altLang="en-US" sz="2800">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New Analysis</a:t>
            </a:r>
            <a:endParaRPr lang="en-US" altLang="en-US" sz="2800">
              <a:latin typeface="Times" pitchFamily="1" charset="0"/>
              <a:ea typeface="ＭＳ Ｐゴシック" panose="020B0600070205080204" pitchFamily="34" charset="-128"/>
              <a:cs typeface="Times" pitchFamily="1" charset="0"/>
            </a:endParaRPr>
          </a:p>
        </p:txBody>
      </p:sp>
      <p:sp>
        <p:nvSpPr>
          <p:cNvPr id="86021" name="Content Placeholder 2">
            <a:extLst>
              <a:ext uri="{FF2B5EF4-FFF2-40B4-BE49-F238E27FC236}">
                <a16:creationId xmlns:a16="http://schemas.microsoft.com/office/drawing/2014/main" id="{FF438836-1A24-015F-FE34-B92C0BE412AF}"/>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86022" name="Slide Number Placeholder 3">
            <a:extLst>
              <a:ext uri="{FF2B5EF4-FFF2-40B4-BE49-F238E27FC236}">
                <a16:creationId xmlns:a16="http://schemas.microsoft.com/office/drawing/2014/main" id="{61CA7448-09DE-38DA-933A-7E0725CE15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9A37E3F2-BD46-DA4B-8764-FCC53CAF99B1}" type="slidenum">
              <a:rPr lang="en-US" altLang="en-US"/>
              <a:pPr>
                <a:spcBef>
                  <a:spcPct val="0"/>
                </a:spcBef>
                <a:buFontTx/>
                <a:buNone/>
              </a:pPr>
              <a:t>68</a:t>
            </a:fld>
            <a:endParaRPr lang="en-US" altLang="en-US"/>
          </a:p>
        </p:txBody>
      </p:sp>
      <p:pic>
        <p:nvPicPr>
          <p:cNvPr id="86023" name="Picture 7" descr="Heat Engines 2.png">
            <a:extLst>
              <a:ext uri="{FF2B5EF4-FFF2-40B4-BE49-F238E27FC236}">
                <a16:creationId xmlns:a16="http://schemas.microsoft.com/office/drawing/2014/main" id="{B837E036-8708-B0A3-A199-5A2D2D2F72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473325"/>
            <a:ext cx="1447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TextBox 8">
            <a:extLst>
              <a:ext uri="{FF2B5EF4-FFF2-40B4-BE49-F238E27FC236}">
                <a16:creationId xmlns:a16="http://schemas.microsoft.com/office/drawing/2014/main" id="{FDE485E9-72EE-008C-F496-BAA36DC94803}"/>
              </a:ext>
            </a:extLst>
          </p:cNvPr>
          <p:cNvSpPr txBox="1">
            <a:spLocks noChangeArrowheads="1"/>
          </p:cNvSpPr>
          <p:nvPr/>
        </p:nvSpPr>
        <p:spPr bwMode="auto">
          <a:xfrm>
            <a:off x="374650" y="47307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efficiency</a:t>
            </a:r>
          </a:p>
        </p:txBody>
      </p:sp>
      <p:sp>
        <p:nvSpPr>
          <p:cNvPr id="86025" name="TextBox 9">
            <a:extLst>
              <a:ext uri="{FF2B5EF4-FFF2-40B4-BE49-F238E27FC236}">
                <a16:creationId xmlns:a16="http://schemas.microsoft.com/office/drawing/2014/main" id="{8D229227-9EBC-1A2D-F635-13E6FCEE633A}"/>
              </a:ext>
            </a:extLst>
          </p:cNvPr>
          <p:cNvSpPr txBox="1">
            <a:spLocks noChangeArrowheads="1"/>
          </p:cNvSpPr>
          <p:nvPr/>
        </p:nvSpPr>
        <p:spPr bwMode="auto">
          <a:xfrm>
            <a:off x="234950" y="5022850"/>
            <a:ext cx="1947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 W</a:t>
            </a:r>
            <a:r>
              <a:rPr lang="en-US" altLang="en-US" sz="2400" baseline="-25000"/>
              <a:t>irr</a:t>
            </a:r>
            <a:r>
              <a:rPr lang="en-US" altLang="en-US" sz="2400"/>
              <a:t>/Q</a:t>
            </a:r>
            <a:r>
              <a:rPr lang="en-US" altLang="en-US" sz="2400" baseline="-25000"/>
              <a:t>irr</a:t>
            </a:r>
            <a:endParaRPr lang="en-US" altLang="en-US" sz="2400"/>
          </a:p>
        </p:txBody>
      </p:sp>
      <p:sp>
        <p:nvSpPr>
          <p:cNvPr id="86026" name="TextBox 13">
            <a:extLst>
              <a:ext uri="{FF2B5EF4-FFF2-40B4-BE49-F238E27FC236}">
                <a16:creationId xmlns:a16="http://schemas.microsoft.com/office/drawing/2014/main" id="{8C0E959E-C559-B2BC-7C37-A63534D2406F}"/>
              </a:ext>
            </a:extLst>
          </p:cNvPr>
          <p:cNvSpPr txBox="1">
            <a:spLocks noChangeArrowheads="1"/>
          </p:cNvSpPr>
          <p:nvPr/>
        </p:nvSpPr>
        <p:spPr bwMode="auto">
          <a:xfrm>
            <a:off x="349250" y="1752600"/>
            <a:ext cx="1187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irrreversible</a:t>
            </a:r>
          </a:p>
          <a:p>
            <a:pPr eaLnBrk="1" hangingPunct="1">
              <a:spcBef>
                <a:spcPct val="0"/>
              </a:spcBef>
              <a:buFontTx/>
              <a:buNone/>
            </a:pPr>
            <a:r>
              <a:rPr lang="en-US" altLang="en-US" sz="1600"/>
              <a:t>heat engine</a:t>
            </a:r>
          </a:p>
        </p:txBody>
      </p:sp>
      <p:grpSp>
        <p:nvGrpSpPr>
          <p:cNvPr id="3" name="Group 28">
            <a:extLst>
              <a:ext uri="{FF2B5EF4-FFF2-40B4-BE49-F238E27FC236}">
                <a16:creationId xmlns:a16="http://schemas.microsoft.com/office/drawing/2014/main" id="{E8BF3758-79C1-FB6D-D55C-E3D7AD9A2A3E}"/>
              </a:ext>
            </a:extLst>
          </p:cNvPr>
          <p:cNvGrpSpPr>
            <a:grpSpLocks/>
          </p:cNvGrpSpPr>
          <p:nvPr/>
        </p:nvGrpSpPr>
        <p:grpSpPr bwMode="auto">
          <a:xfrm>
            <a:off x="5473700" y="831850"/>
            <a:ext cx="2190750" cy="857250"/>
            <a:chOff x="5473700" y="831850"/>
            <a:chExt cx="2190406" cy="857553"/>
          </a:xfrm>
        </p:grpSpPr>
        <p:sp>
          <p:nvSpPr>
            <p:cNvPr id="30" name="Freeform 29">
              <a:extLst>
                <a:ext uri="{FF2B5EF4-FFF2-40B4-BE49-F238E27FC236}">
                  <a16:creationId xmlns:a16="http://schemas.microsoft.com/office/drawing/2014/main" id="{8445711E-AE84-ACA4-1F55-A213D28058EB}"/>
                </a:ext>
              </a:extLst>
            </p:cNvPr>
            <p:cNvSpPr/>
            <p:nvPr/>
          </p:nvSpPr>
          <p:spPr>
            <a:xfrm>
              <a:off x="5473700" y="831850"/>
              <a:ext cx="2095171" cy="857553"/>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6064" name="Group 23">
              <a:extLst>
                <a:ext uri="{FF2B5EF4-FFF2-40B4-BE49-F238E27FC236}">
                  <a16:creationId xmlns:a16="http://schemas.microsoft.com/office/drawing/2014/main" id="{44084A5F-CEC1-5E56-3250-864D8B796084}"/>
                </a:ext>
              </a:extLst>
            </p:cNvPr>
            <p:cNvGrpSpPr>
              <a:grpSpLocks/>
            </p:cNvGrpSpPr>
            <p:nvPr/>
          </p:nvGrpSpPr>
          <p:grpSpPr bwMode="auto">
            <a:xfrm>
              <a:off x="5556250" y="882650"/>
              <a:ext cx="2107856" cy="745470"/>
              <a:chOff x="5664200" y="1479550"/>
              <a:chExt cx="2107856" cy="745470"/>
            </a:xfrm>
          </p:grpSpPr>
          <p:sp>
            <p:nvSpPr>
              <p:cNvPr id="86065" name="TextBox 31">
                <a:extLst>
                  <a:ext uri="{FF2B5EF4-FFF2-40B4-BE49-F238E27FC236}">
                    <a16:creationId xmlns:a16="http://schemas.microsoft.com/office/drawing/2014/main" id="{304D0FFC-A90C-0DD2-B01B-45A0B924CEC6}"/>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6066" name="TextBox 32">
                <a:extLst>
                  <a:ext uri="{FF2B5EF4-FFF2-40B4-BE49-F238E27FC236}">
                    <a16:creationId xmlns:a16="http://schemas.microsoft.com/office/drawing/2014/main" id="{FAD3C195-7131-0E3F-3CA3-020140458552}"/>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grpSp>
        <p:nvGrpSpPr>
          <p:cNvPr id="5" name="Group 80">
            <a:extLst>
              <a:ext uri="{FF2B5EF4-FFF2-40B4-BE49-F238E27FC236}">
                <a16:creationId xmlns:a16="http://schemas.microsoft.com/office/drawing/2014/main" id="{9733C630-32AC-74C6-6BEA-E5040600DBD9}"/>
              </a:ext>
            </a:extLst>
          </p:cNvPr>
          <p:cNvGrpSpPr>
            <a:grpSpLocks/>
          </p:cNvGrpSpPr>
          <p:nvPr/>
        </p:nvGrpSpPr>
        <p:grpSpPr bwMode="auto">
          <a:xfrm>
            <a:off x="2203450" y="1682750"/>
            <a:ext cx="2317750" cy="3232150"/>
            <a:chOff x="2203450" y="1682750"/>
            <a:chExt cx="2317749" cy="3232150"/>
          </a:xfrm>
        </p:grpSpPr>
        <p:sp>
          <p:nvSpPr>
            <p:cNvPr id="86050" name="TextBox 14">
              <a:extLst>
                <a:ext uri="{FF2B5EF4-FFF2-40B4-BE49-F238E27FC236}">
                  <a16:creationId xmlns:a16="http://schemas.microsoft.com/office/drawing/2014/main" id="{8C8F805B-FF11-1B4E-0678-06D3DD2D7BE0}"/>
                </a:ext>
              </a:extLst>
            </p:cNvPr>
            <p:cNvSpPr txBox="1">
              <a:spLocks noChangeArrowheads="1"/>
            </p:cNvSpPr>
            <p:nvPr/>
          </p:nvSpPr>
          <p:spPr bwMode="auto">
            <a:xfrm>
              <a:off x="2495550" y="1682750"/>
              <a:ext cx="202564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many heat engines running forward</a:t>
              </a:r>
            </a:p>
          </p:txBody>
        </p:sp>
        <p:grpSp>
          <p:nvGrpSpPr>
            <p:cNvPr id="86051" name="Group 48">
              <a:extLst>
                <a:ext uri="{FF2B5EF4-FFF2-40B4-BE49-F238E27FC236}">
                  <a16:creationId xmlns:a16="http://schemas.microsoft.com/office/drawing/2014/main" id="{94589FB2-23E1-6B13-B906-41C2CA95688E}"/>
                </a:ext>
              </a:extLst>
            </p:cNvPr>
            <p:cNvGrpSpPr>
              <a:grpSpLocks/>
            </p:cNvGrpSpPr>
            <p:nvPr/>
          </p:nvGrpSpPr>
          <p:grpSpPr bwMode="auto">
            <a:xfrm>
              <a:off x="2203450" y="2260600"/>
              <a:ext cx="1828800" cy="2400300"/>
              <a:chOff x="4184650" y="4089400"/>
              <a:chExt cx="1828800" cy="2400300"/>
            </a:xfrm>
          </p:grpSpPr>
          <p:sp>
            <p:nvSpPr>
              <p:cNvPr id="50" name="Freeform 49">
                <a:extLst>
                  <a:ext uri="{FF2B5EF4-FFF2-40B4-BE49-F238E27FC236}">
                    <a16:creationId xmlns:a16="http://schemas.microsoft.com/office/drawing/2014/main" id="{41733792-CA98-B398-5254-6CC96CB56F20}"/>
                  </a:ext>
                </a:extLst>
              </p:cNvPr>
              <p:cNvSpPr/>
              <p:nvPr/>
            </p:nvSpPr>
            <p:spPr>
              <a:xfrm rot="10800000">
                <a:off x="4184650" y="4089400"/>
                <a:ext cx="1828799" cy="240030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62" name="Picture 50" descr="Heat Engines 1.png">
                <a:extLst>
                  <a:ext uri="{FF2B5EF4-FFF2-40B4-BE49-F238E27FC236}">
                    <a16:creationId xmlns:a16="http://schemas.microsoft.com/office/drawing/2014/main" id="{16273AFC-E5B2-24EE-97F1-69A41643EC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4352925"/>
                <a:ext cx="133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52" name="Group 51">
              <a:extLst>
                <a:ext uri="{FF2B5EF4-FFF2-40B4-BE49-F238E27FC236}">
                  <a16:creationId xmlns:a16="http://schemas.microsoft.com/office/drawing/2014/main" id="{06A9A784-7A84-47F6-FACA-F3770B3092A2}"/>
                </a:ext>
              </a:extLst>
            </p:cNvPr>
            <p:cNvGrpSpPr>
              <a:grpSpLocks/>
            </p:cNvGrpSpPr>
            <p:nvPr/>
          </p:nvGrpSpPr>
          <p:grpSpPr bwMode="auto">
            <a:xfrm>
              <a:off x="2298700" y="2343150"/>
              <a:ext cx="1828800" cy="2400300"/>
              <a:chOff x="4184650" y="4089400"/>
              <a:chExt cx="1828800" cy="2400300"/>
            </a:xfrm>
          </p:grpSpPr>
          <p:sp>
            <p:nvSpPr>
              <p:cNvPr id="53" name="Freeform 52">
                <a:extLst>
                  <a:ext uri="{FF2B5EF4-FFF2-40B4-BE49-F238E27FC236}">
                    <a16:creationId xmlns:a16="http://schemas.microsoft.com/office/drawing/2014/main" id="{537F5975-1738-F6D1-8BE2-0CF2A92B7842}"/>
                  </a:ext>
                </a:extLst>
              </p:cNvPr>
              <p:cNvSpPr/>
              <p:nvPr/>
            </p:nvSpPr>
            <p:spPr>
              <a:xfrm rot="10800000">
                <a:off x="4184650" y="4089400"/>
                <a:ext cx="1828799" cy="240030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60" name="Picture 53" descr="Heat Engines 1.png">
                <a:extLst>
                  <a:ext uri="{FF2B5EF4-FFF2-40B4-BE49-F238E27FC236}">
                    <a16:creationId xmlns:a16="http://schemas.microsoft.com/office/drawing/2014/main" id="{AE92EFC0-41A3-25E5-6B94-B118A90DDF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4352925"/>
                <a:ext cx="133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53" name="Group 54">
              <a:extLst>
                <a:ext uri="{FF2B5EF4-FFF2-40B4-BE49-F238E27FC236}">
                  <a16:creationId xmlns:a16="http://schemas.microsoft.com/office/drawing/2014/main" id="{A8AC7C57-D369-AE7C-16B7-132B15534FBA}"/>
                </a:ext>
              </a:extLst>
            </p:cNvPr>
            <p:cNvGrpSpPr>
              <a:grpSpLocks/>
            </p:cNvGrpSpPr>
            <p:nvPr/>
          </p:nvGrpSpPr>
          <p:grpSpPr bwMode="auto">
            <a:xfrm>
              <a:off x="2368550" y="2406650"/>
              <a:ext cx="1828800" cy="2400300"/>
              <a:chOff x="4184650" y="4089400"/>
              <a:chExt cx="1828800" cy="2400300"/>
            </a:xfrm>
          </p:grpSpPr>
          <p:sp>
            <p:nvSpPr>
              <p:cNvPr id="56" name="Freeform 55">
                <a:extLst>
                  <a:ext uri="{FF2B5EF4-FFF2-40B4-BE49-F238E27FC236}">
                    <a16:creationId xmlns:a16="http://schemas.microsoft.com/office/drawing/2014/main" id="{4BA2491F-FCA1-B5D7-42A2-E9DFE4772BFA}"/>
                  </a:ext>
                </a:extLst>
              </p:cNvPr>
              <p:cNvSpPr/>
              <p:nvPr/>
            </p:nvSpPr>
            <p:spPr>
              <a:xfrm rot="10800000">
                <a:off x="4184650" y="4089400"/>
                <a:ext cx="1828799" cy="240030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58" name="Picture 56" descr="Heat Engines 1.png">
                <a:extLst>
                  <a:ext uri="{FF2B5EF4-FFF2-40B4-BE49-F238E27FC236}">
                    <a16:creationId xmlns:a16="http://schemas.microsoft.com/office/drawing/2014/main" id="{05D948BD-157F-3A07-018A-59BCF0DEBB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4352925"/>
                <a:ext cx="133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54" name="Group 57">
              <a:extLst>
                <a:ext uri="{FF2B5EF4-FFF2-40B4-BE49-F238E27FC236}">
                  <a16:creationId xmlns:a16="http://schemas.microsoft.com/office/drawing/2014/main" id="{7D128619-2CA4-7020-BF69-1B0960260527}"/>
                </a:ext>
              </a:extLst>
            </p:cNvPr>
            <p:cNvGrpSpPr>
              <a:grpSpLocks/>
            </p:cNvGrpSpPr>
            <p:nvPr/>
          </p:nvGrpSpPr>
          <p:grpSpPr bwMode="auto">
            <a:xfrm>
              <a:off x="2489200" y="2514600"/>
              <a:ext cx="1828800" cy="2400300"/>
              <a:chOff x="4184650" y="4089400"/>
              <a:chExt cx="1828800" cy="2400300"/>
            </a:xfrm>
          </p:grpSpPr>
          <p:sp>
            <p:nvSpPr>
              <p:cNvPr id="59" name="Freeform 58">
                <a:extLst>
                  <a:ext uri="{FF2B5EF4-FFF2-40B4-BE49-F238E27FC236}">
                    <a16:creationId xmlns:a16="http://schemas.microsoft.com/office/drawing/2014/main" id="{61697B85-2862-1470-C0D0-16560E884AA2}"/>
                  </a:ext>
                </a:extLst>
              </p:cNvPr>
              <p:cNvSpPr/>
              <p:nvPr/>
            </p:nvSpPr>
            <p:spPr>
              <a:xfrm rot="10800000">
                <a:off x="4184650" y="4089400"/>
                <a:ext cx="1828799" cy="2400300"/>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56" name="Picture 59" descr="Heat Engines 1.png">
                <a:extLst>
                  <a:ext uri="{FF2B5EF4-FFF2-40B4-BE49-F238E27FC236}">
                    <a16:creationId xmlns:a16="http://schemas.microsoft.com/office/drawing/2014/main" id="{870868CE-AAED-E3BD-DA4A-AE8A91517B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4352925"/>
                <a:ext cx="13366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 name="Group 81">
            <a:extLst>
              <a:ext uri="{FF2B5EF4-FFF2-40B4-BE49-F238E27FC236}">
                <a16:creationId xmlns:a16="http://schemas.microsoft.com/office/drawing/2014/main" id="{FB00A21F-187F-CFB5-C3FF-837C87CD523E}"/>
              </a:ext>
            </a:extLst>
          </p:cNvPr>
          <p:cNvGrpSpPr>
            <a:grpSpLocks/>
          </p:cNvGrpSpPr>
          <p:nvPr/>
        </p:nvGrpSpPr>
        <p:grpSpPr bwMode="auto">
          <a:xfrm>
            <a:off x="4489450" y="1695450"/>
            <a:ext cx="2241550" cy="3403600"/>
            <a:chOff x="4489450" y="1695450"/>
            <a:chExt cx="2241550" cy="3403600"/>
          </a:xfrm>
        </p:grpSpPr>
        <p:grpSp>
          <p:nvGrpSpPr>
            <p:cNvPr id="86034" name="Group 62">
              <a:extLst>
                <a:ext uri="{FF2B5EF4-FFF2-40B4-BE49-F238E27FC236}">
                  <a16:creationId xmlns:a16="http://schemas.microsoft.com/office/drawing/2014/main" id="{6E796B37-0F94-73CF-BACE-89BE7A61763C}"/>
                </a:ext>
              </a:extLst>
            </p:cNvPr>
            <p:cNvGrpSpPr>
              <a:grpSpLocks/>
            </p:cNvGrpSpPr>
            <p:nvPr/>
          </p:nvGrpSpPr>
          <p:grpSpPr bwMode="auto">
            <a:xfrm>
              <a:off x="4489450" y="2381250"/>
              <a:ext cx="1765300" cy="2279650"/>
              <a:chOff x="5575300" y="2368550"/>
              <a:chExt cx="1765300" cy="2279650"/>
            </a:xfrm>
          </p:grpSpPr>
          <p:sp>
            <p:nvSpPr>
              <p:cNvPr id="62" name="Freeform 61">
                <a:extLst>
                  <a:ext uri="{FF2B5EF4-FFF2-40B4-BE49-F238E27FC236}">
                    <a16:creationId xmlns:a16="http://schemas.microsoft.com/office/drawing/2014/main" id="{52355826-EA61-6B74-68BD-71405F40EF31}"/>
                  </a:ext>
                </a:extLst>
              </p:cNvPr>
              <p:cNvSpPr/>
              <p:nvPr/>
            </p:nvSpPr>
            <p:spPr>
              <a:xfrm>
                <a:off x="5575300" y="2368550"/>
                <a:ext cx="1765300" cy="2279650"/>
              </a:xfrm>
              <a:custGeom>
                <a:avLst/>
                <a:gdLst>
                  <a:gd name="connsiteX0" fmla="*/ 69850 w 1765300"/>
                  <a:gd name="connsiteY0" fmla="*/ 0 h 2279650"/>
                  <a:gd name="connsiteX1" fmla="*/ 260350 w 1765300"/>
                  <a:gd name="connsiteY1" fmla="*/ 0 h 2279650"/>
                  <a:gd name="connsiteX2" fmla="*/ 1765300 w 1765300"/>
                  <a:gd name="connsiteY2" fmla="*/ 25400 h 2279650"/>
                  <a:gd name="connsiteX3" fmla="*/ 1714500 w 1765300"/>
                  <a:gd name="connsiteY3" fmla="*/ 2279650 h 2279650"/>
                  <a:gd name="connsiteX4" fmla="*/ 0 w 1765300"/>
                  <a:gd name="connsiteY4" fmla="*/ 2178050 h 2279650"/>
                  <a:gd name="connsiteX5" fmla="*/ 69850 w 1765300"/>
                  <a:gd name="connsiteY5" fmla="*/ 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300" h="2279650">
                    <a:moveTo>
                      <a:pt x="69850" y="0"/>
                    </a:moveTo>
                    <a:lnTo>
                      <a:pt x="260350" y="0"/>
                    </a:lnTo>
                    <a:lnTo>
                      <a:pt x="1765300" y="25400"/>
                    </a:lnTo>
                    <a:lnTo>
                      <a:pt x="1714500" y="2279650"/>
                    </a:lnTo>
                    <a:lnTo>
                      <a:pt x="0" y="21780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49" name="Picture 60" descr="Heat Engines 3.png">
                <a:extLst>
                  <a:ext uri="{FF2B5EF4-FFF2-40B4-BE49-F238E27FC236}">
                    <a16:creationId xmlns:a16="http://schemas.microsoft.com/office/drawing/2014/main" id="{3B9C5584-0F2E-79D5-87BF-C4981E76E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35" name="Group 63">
              <a:extLst>
                <a:ext uri="{FF2B5EF4-FFF2-40B4-BE49-F238E27FC236}">
                  <a16:creationId xmlns:a16="http://schemas.microsoft.com/office/drawing/2014/main" id="{FE069F07-FF96-F5FE-BF45-9AE7801C9748}"/>
                </a:ext>
              </a:extLst>
            </p:cNvPr>
            <p:cNvGrpSpPr>
              <a:grpSpLocks/>
            </p:cNvGrpSpPr>
            <p:nvPr/>
          </p:nvGrpSpPr>
          <p:grpSpPr bwMode="auto">
            <a:xfrm>
              <a:off x="4610100" y="2463800"/>
              <a:ext cx="1765300" cy="2279650"/>
              <a:chOff x="5575300" y="2368550"/>
              <a:chExt cx="1765300" cy="2279650"/>
            </a:xfrm>
          </p:grpSpPr>
          <p:sp>
            <p:nvSpPr>
              <p:cNvPr id="65" name="Freeform 64">
                <a:extLst>
                  <a:ext uri="{FF2B5EF4-FFF2-40B4-BE49-F238E27FC236}">
                    <a16:creationId xmlns:a16="http://schemas.microsoft.com/office/drawing/2014/main" id="{F94ECD05-0529-2017-3ADE-047B6E5CF672}"/>
                  </a:ext>
                </a:extLst>
              </p:cNvPr>
              <p:cNvSpPr/>
              <p:nvPr/>
            </p:nvSpPr>
            <p:spPr>
              <a:xfrm>
                <a:off x="5575300" y="2368550"/>
                <a:ext cx="1765300" cy="2279650"/>
              </a:xfrm>
              <a:custGeom>
                <a:avLst/>
                <a:gdLst>
                  <a:gd name="connsiteX0" fmla="*/ 69850 w 1765300"/>
                  <a:gd name="connsiteY0" fmla="*/ 0 h 2279650"/>
                  <a:gd name="connsiteX1" fmla="*/ 260350 w 1765300"/>
                  <a:gd name="connsiteY1" fmla="*/ 0 h 2279650"/>
                  <a:gd name="connsiteX2" fmla="*/ 1765300 w 1765300"/>
                  <a:gd name="connsiteY2" fmla="*/ 25400 h 2279650"/>
                  <a:gd name="connsiteX3" fmla="*/ 1714500 w 1765300"/>
                  <a:gd name="connsiteY3" fmla="*/ 2279650 h 2279650"/>
                  <a:gd name="connsiteX4" fmla="*/ 0 w 1765300"/>
                  <a:gd name="connsiteY4" fmla="*/ 2178050 h 2279650"/>
                  <a:gd name="connsiteX5" fmla="*/ 69850 w 1765300"/>
                  <a:gd name="connsiteY5" fmla="*/ 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300" h="2279650">
                    <a:moveTo>
                      <a:pt x="69850" y="0"/>
                    </a:moveTo>
                    <a:lnTo>
                      <a:pt x="260350" y="0"/>
                    </a:lnTo>
                    <a:lnTo>
                      <a:pt x="1765300" y="25400"/>
                    </a:lnTo>
                    <a:lnTo>
                      <a:pt x="1714500" y="2279650"/>
                    </a:lnTo>
                    <a:lnTo>
                      <a:pt x="0" y="21780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47" name="Picture 65" descr="Heat Engines 3.png">
                <a:extLst>
                  <a:ext uri="{FF2B5EF4-FFF2-40B4-BE49-F238E27FC236}">
                    <a16:creationId xmlns:a16="http://schemas.microsoft.com/office/drawing/2014/main" id="{BEFDF113-DF3C-F6B9-9552-E7FAA312D6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36" name="Group 66">
              <a:extLst>
                <a:ext uri="{FF2B5EF4-FFF2-40B4-BE49-F238E27FC236}">
                  <a16:creationId xmlns:a16="http://schemas.microsoft.com/office/drawing/2014/main" id="{19142800-78E2-F23B-D56F-77D39F47DDD6}"/>
                </a:ext>
              </a:extLst>
            </p:cNvPr>
            <p:cNvGrpSpPr>
              <a:grpSpLocks/>
            </p:cNvGrpSpPr>
            <p:nvPr/>
          </p:nvGrpSpPr>
          <p:grpSpPr bwMode="auto">
            <a:xfrm>
              <a:off x="4711700" y="2533650"/>
              <a:ext cx="1765300" cy="2279650"/>
              <a:chOff x="5575300" y="2368550"/>
              <a:chExt cx="1765300" cy="2279650"/>
            </a:xfrm>
          </p:grpSpPr>
          <p:sp>
            <p:nvSpPr>
              <p:cNvPr id="68" name="Freeform 67">
                <a:extLst>
                  <a:ext uri="{FF2B5EF4-FFF2-40B4-BE49-F238E27FC236}">
                    <a16:creationId xmlns:a16="http://schemas.microsoft.com/office/drawing/2014/main" id="{0394CEA0-A221-AF17-FCD8-9408D21D4BA3}"/>
                  </a:ext>
                </a:extLst>
              </p:cNvPr>
              <p:cNvSpPr/>
              <p:nvPr/>
            </p:nvSpPr>
            <p:spPr>
              <a:xfrm>
                <a:off x="5575300" y="2368550"/>
                <a:ext cx="1765300" cy="2279650"/>
              </a:xfrm>
              <a:custGeom>
                <a:avLst/>
                <a:gdLst>
                  <a:gd name="connsiteX0" fmla="*/ 69850 w 1765300"/>
                  <a:gd name="connsiteY0" fmla="*/ 0 h 2279650"/>
                  <a:gd name="connsiteX1" fmla="*/ 260350 w 1765300"/>
                  <a:gd name="connsiteY1" fmla="*/ 0 h 2279650"/>
                  <a:gd name="connsiteX2" fmla="*/ 1765300 w 1765300"/>
                  <a:gd name="connsiteY2" fmla="*/ 25400 h 2279650"/>
                  <a:gd name="connsiteX3" fmla="*/ 1714500 w 1765300"/>
                  <a:gd name="connsiteY3" fmla="*/ 2279650 h 2279650"/>
                  <a:gd name="connsiteX4" fmla="*/ 0 w 1765300"/>
                  <a:gd name="connsiteY4" fmla="*/ 2178050 h 2279650"/>
                  <a:gd name="connsiteX5" fmla="*/ 69850 w 1765300"/>
                  <a:gd name="connsiteY5" fmla="*/ 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300" h="2279650">
                    <a:moveTo>
                      <a:pt x="69850" y="0"/>
                    </a:moveTo>
                    <a:lnTo>
                      <a:pt x="260350" y="0"/>
                    </a:lnTo>
                    <a:lnTo>
                      <a:pt x="1765300" y="25400"/>
                    </a:lnTo>
                    <a:lnTo>
                      <a:pt x="1714500" y="2279650"/>
                    </a:lnTo>
                    <a:lnTo>
                      <a:pt x="0" y="21780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45" name="Picture 68" descr="Heat Engines 3.png">
                <a:extLst>
                  <a:ext uri="{FF2B5EF4-FFF2-40B4-BE49-F238E27FC236}">
                    <a16:creationId xmlns:a16="http://schemas.microsoft.com/office/drawing/2014/main" id="{53071834-CF4C-81EC-53E4-9C46C1CE2C8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37" name="Group 69">
              <a:extLst>
                <a:ext uri="{FF2B5EF4-FFF2-40B4-BE49-F238E27FC236}">
                  <a16:creationId xmlns:a16="http://schemas.microsoft.com/office/drawing/2014/main" id="{90512317-8CE4-BD82-78AA-573D60A56132}"/>
                </a:ext>
              </a:extLst>
            </p:cNvPr>
            <p:cNvGrpSpPr>
              <a:grpSpLocks/>
            </p:cNvGrpSpPr>
            <p:nvPr/>
          </p:nvGrpSpPr>
          <p:grpSpPr bwMode="auto">
            <a:xfrm>
              <a:off x="4883150" y="2679700"/>
              <a:ext cx="1765300" cy="2279650"/>
              <a:chOff x="5575300" y="2368550"/>
              <a:chExt cx="1765300" cy="2279650"/>
            </a:xfrm>
          </p:grpSpPr>
          <p:sp>
            <p:nvSpPr>
              <p:cNvPr id="71" name="Freeform 70">
                <a:extLst>
                  <a:ext uri="{FF2B5EF4-FFF2-40B4-BE49-F238E27FC236}">
                    <a16:creationId xmlns:a16="http://schemas.microsoft.com/office/drawing/2014/main" id="{AD9086DA-0CA4-0B14-169C-86DE0D275CCD}"/>
                  </a:ext>
                </a:extLst>
              </p:cNvPr>
              <p:cNvSpPr/>
              <p:nvPr/>
            </p:nvSpPr>
            <p:spPr>
              <a:xfrm>
                <a:off x="5575300" y="2368550"/>
                <a:ext cx="1765300" cy="2279650"/>
              </a:xfrm>
              <a:custGeom>
                <a:avLst/>
                <a:gdLst>
                  <a:gd name="connsiteX0" fmla="*/ 69850 w 1765300"/>
                  <a:gd name="connsiteY0" fmla="*/ 0 h 2279650"/>
                  <a:gd name="connsiteX1" fmla="*/ 260350 w 1765300"/>
                  <a:gd name="connsiteY1" fmla="*/ 0 h 2279650"/>
                  <a:gd name="connsiteX2" fmla="*/ 1765300 w 1765300"/>
                  <a:gd name="connsiteY2" fmla="*/ 25400 h 2279650"/>
                  <a:gd name="connsiteX3" fmla="*/ 1714500 w 1765300"/>
                  <a:gd name="connsiteY3" fmla="*/ 2279650 h 2279650"/>
                  <a:gd name="connsiteX4" fmla="*/ 0 w 1765300"/>
                  <a:gd name="connsiteY4" fmla="*/ 2178050 h 2279650"/>
                  <a:gd name="connsiteX5" fmla="*/ 69850 w 1765300"/>
                  <a:gd name="connsiteY5" fmla="*/ 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300" h="2279650">
                    <a:moveTo>
                      <a:pt x="69850" y="0"/>
                    </a:moveTo>
                    <a:lnTo>
                      <a:pt x="260350" y="0"/>
                    </a:lnTo>
                    <a:lnTo>
                      <a:pt x="1765300" y="25400"/>
                    </a:lnTo>
                    <a:lnTo>
                      <a:pt x="1714500" y="2279650"/>
                    </a:lnTo>
                    <a:lnTo>
                      <a:pt x="0" y="21780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43" name="Picture 71" descr="Heat Engines 3.png">
                <a:extLst>
                  <a:ext uri="{FF2B5EF4-FFF2-40B4-BE49-F238E27FC236}">
                    <a16:creationId xmlns:a16="http://schemas.microsoft.com/office/drawing/2014/main" id="{3394C07B-279C-311F-A6FC-E0F682587B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6038" name="Group 72">
              <a:extLst>
                <a:ext uri="{FF2B5EF4-FFF2-40B4-BE49-F238E27FC236}">
                  <a16:creationId xmlns:a16="http://schemas.microsoft.com/office/drawing/2014/main" id="{13F4BEF3-FF37-8370-70B1-5164D2C1BAE0}"/>
                </a:ext>
              </a:extLst>
            </p:cNvPr>
            <p:cNvGrpSpPr>
              <a:grpSpLocks/>
            </p:cNvGrpSpPr>
            <p:nvPr/>
          </p:nvGrpSpPr>
          <p:grpSpPr bwMode="auto">
            <a:xfrm>
              <a:off x="4965700" y="2819400"/>
              <a:ext cx="1765300" cy="2279650"/>
              <a:chOff x="5575300" y="2368550"/>
              <a:chExt cx="1765300" cy="2279650"/>
            </a:xfrm>
          </p:grpSpPr>
          <p:sp>
            <p:nvSpPr>
              <p:cNvPr id="74" name="Freeform 73">
                <a:extLst>
                  <a:ext uri="{FF2B5EF4-FFF2-40B4-BE49-F238E27FC236}">
                    <a16:creationId xmlns:a16="http://schemas.microsoft.com/office/drawing/2014/main" id="{B132A03D-CB48-51F2-FF36-CE651FC84597}"/>
                  </a:ext>
                </a:extLst>
              </p:cNvPr>
              <p:cNvSpPr/>
              <p:nvPr/>
            </p:nvSpPr>
            <p:spPr>
              <a:xfrm>
                <a:off x="5575300" y="2368550"/>
                <a:ext cx="1765300" cy="2279650"/>
              </a:xfrm>
              <a:custGeom>
                <a:avLst/>
                <a:gdLst>
                  <a:gd name="connsiteX0" fmla="*/ 69850 w 1765300"/>
                  <a:gd name="connsiteY0" fmla="*/ 0 h 2279650"/>
                  <a:gd name="connsiteX1" fmla="*/ 260350 w 1765300"/>
                  <a:gd name="connsiteY1" fmla="*/ 0 h 2279650"/>
                  <a:gd name="connsiteX2" fmla="*/ 1765300 w 1765300"/>
                  <a:gd name="connsiteY2" fmla="*/ 25400 h 2279650"/>
                  <a:gd name="connsiteX3" fmla="*/ 1714500 w 1765300"/>
                  <a:gd name="connsiteY3" fmla="*/ 2279650 h 2279650"/>
                  <a:gd name="connsiteX4" fmla="*/ 0 w 1765300"/>
                  <a:gd name="connsiteY4" fmla="*/ 2178050 h 2279650"/>
                  <a:gd name="connsiteX5" fmla="*/ 69850 w 1765300"/>
                  <a:gd name="connsiteY5" fmla="*/ 0 h 227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5300" h="2279650">
                    <a:moveTo>
                      <a:pt x="69850" y="0"/>
                    </a:moveTo>
                    <a:lnTo>
                      <a:pt x="260350" y="0"/>
                    </a:lnTo>
                    <a:lnTo>
                      <a:pt x="1765300" y="25400"/>
                    </a:lnTo>
                    <a:lnTo>
                      <a:pt x="1714500" y="2279650"/>
                    </a:lnTo>
                    <a:lnTo>
                      <a:pt x="0" y="2178050"/>
                    </a:lnTo>
                    <a:lnTo>
                      <a:pt x="69850" y="0"/>
                    </a:lnTo>
                    <a:close/>
                  </a:path>
                </a:pathLst>
              </a:custGeom>
              <a:solidFill>
                <a:srgbClr val="C8FFC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6041" name="Picture 74" descr="Heat Engines 3.png">
                <a:extLst>
                  <a:ext uri="{FF2B5EF4-FFF2-40B4-BE49-F238E27FC236}">
                    <a16:creationId xmlns:a16="http://schemas.microsoft.com/office/drawing/2014/main" id="{5B532482-EC60-FFA2-9CAE-CFE1C8267B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9438" y="2466975"/>
                <a:ext cx="133032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39" name="TextBox 75">
              <a:extLst>
                <a:ext uri="{FF2B5EF4-FFF2-40B4-BE49-F238E27FC236}">
                  <a16:creationId xmlns:a16="http://schemas.microsoft.com/office/drawing/2014/main" id="{77E05FF4-D960-D002-B849-C7CC3A17B014}"/>
                </a:ext>
              </a:extLst>
            </p:cNvPr>
            <p:cNvSpPr txBox="1">
              <a:spLocks noChangeArrowheads="1"/>
            </p:cNvSpPr>
            <p:nvPr/>
          </p:nvSpPr>
          <p:spPr bwMode="auto">
            <a:xfrm>
              <a:off x="4508500" y="1695450"/>
              <a:ext cx="2025649"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600"/>
                <a:t>many heat engines running in reverse</a:t>
              </a:r>
            </a:p>
          </p:txBody>
        </p:sp>
      </p:grpSp>
      <p:grpSp>
        <p:nvGrpSpPr>
          <p:cNvPr id="16" name="Group 82">
            <a:extLst>
              <a:ext uri="{FF2B5EF4-FFF2-40B4-BE49-F238E27FC236}">
                <a16:creationId xmlns:a16="http://schemas.microsoft.com/office/drawing/2014/main" id="{F1D42AF6-B63B-FC3A-1EC5-6DFA852108D0}"/>
              </a:ext>
            </a:extLst>
          </p:cNvPr>
          <p:cNvGrpSpPr>
            <a:grpSpLocks/>
          </p:cNvGrpSpPr>
          <p:nvPr/>
        </p:nvGrpSpPr>
        <p:grpSpPr bwMode="auto">
          <a:xfrm>
            <a:off x="2724150" y="5099050"/>
            <a:ext cx="5854700" cy="1247775"/>
            <a:chOff x="2724150" y="5099050"/>
            <a:chExt cx="5854701" cy="1247120"/>
          </a:xfrm>
        </p:grpSpPr>
        <p:sp>
          <p:nvSpPr>
            <p:cNvPr id="86031" name="TextBox 5">
              <a:extLst>
                <a:ext uri="{FF2B5EF4-FFF2-40B4-BE49-F238E27FC236}">
                  <a16:creationId xmlns:a16="http://schemas.microsoft.com/office/drawing/2014/main" id="{A3160B7A-7E82-FA22-9382-80AFAFB7C4F4}"/>
                </a:ext>
              </a:extLst>
            </p:cNvPr>
            <p:cNvSpPr txBox="1">
              <a:spLocks noChangeArrowheads="1"/>
            </p:cNvSpPr>
            <p:nvPr/>
          </p:nvSpPr>
          <p:spPr bwMode="auto">
            <a:xfrm>
              <a:off x="2730500" y="5099050"/>
              <a:ext cx="34607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In both directions, some come arbitrarily </a:t>
              </a:r>
              <a:r>
                <a:rPr lang="ja-JP" altLang="en-US"/>
                <a:t>“</a:t>
              </a:r>
              <a:r>
                <a:rPr lang="en-US" altLang="ja-JP">
                  <a:latin typeface="Symbol" pitchFamily="2" charset="2"/>
                </a:rPr>
                <a:t>ε</a:t>
              </a:r>
              <a:r>
                <a:rPr lang="ja-JP" altLang="en-US"/>
                <a:t>”</a:t>
              </a:r>
              <a:r>
                <a:rPr lang="en-US" altLang="ja-JP"/>
                <a:t> close in efficiency to the limiting efficiency</a:t>
              </a:r>
              <a:endParaRPr lang="en-US" altLang="en-US"/>
            </a:p>
          </p:txBody>
        </p:sp>
        <p:sp>
          <p:nvSpPr>
            <p:cNvPr id="86032" name="TextBox 6">
              <a:extLst>
                <a:ext uri="{FF2B5EF4-FFF2-40B4-BE49-F238E27FC236}">
                  <a16:creationId xmlns:a16="http://schemas.microsoft.com/office/drawing/2014/main" id="{B1729885-0678-7EB1-5790-FC2FB9DE986D}"/>
                </a:ext>
              </a:extLst>
            </p:cNvPr>
            <p:cNvSpPr txBox="1">
              <a:spLocks noChangeArrowheads="1"/>
            </p:cNvSpPr>
            <p:nvPr/>
          </p:nvSpPr>
          <p:spPr bwMode="auto">
            <a:xfrm>
              <a:off x="2724150" y="5822950"/>
              <a:ext cx="1334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 </a:t>
              </a:r>
              <a:r>
                <a:rPr lang="en-US" altLang="en-US" sz="2400"/>
                <a:t>= W/Q</a:t>
              </a:r>
            </a:p>
          </p:txBody>
        </p:sp>
        <p:sp>
          <p:nvSpPr>
            <p:cNvPr id="86033" name="TextBox 76">
              <a:extLst>
                <a:ext uri="{FF2B5EF4-FFF2-40B4-BE49-F238E27FC236}">
                  <a16:creationId xmlns:a16="http://schemas.microsoft.com/office/drawing/2014/main" id="{5B054C68-50AA-C88F-3CB7-0DF227A236A5}"/>
                </a:ext>
              </a:extLst>
            </p:cNvPr>
            <p:cNvSpPr txBox="1">
              <a:spLocks noChangeArrowheads="1"/>
            </p:cNvSpPr>
            <p:nvPr/>
          </p:nvSpPr>
          <p:spPr bwMode="auto">
            <a:xfrm>
              <a:off x="6305551" y="5137173"/>
              <a:ext cx="2273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None achieve the limiting efficiency.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B37C1FE1-36E4-DCD2-1921-7D11F58989AB}"/>
              </a:ext>
            </a:extLst>
          </p:cNvPr>
          <p:cNvSpPr/>
          <p:nvPr/>
        </p:nvSpPr>
        <p:spPr>
          <a:xfrm>
            <a:off x="552450" y="317500"/>
            <a:ext cx="7138988" cy="692150"/>
          </a:xfrm>
          <a:custGeom>
            <a:avLst/>
            <a:gdLst>
              <a:gd name="connsiteX0" fmla="*/ 215900 w 7138878"/>
              <a:gd name="connsiteY0" fmla="*/ 0 h 692150"/>
              <a:gd name="connsiteX1" fmla="*/ 7029450 w 7138878"/>
              <a:gd name="connsiteY1" fmla="*/ 139700 h 692150"/>
              <a:gd name="connsiteX2" fmla="*/ 7080250 w 7138878"/>
              <a:gd name="connsiteY2" fmla="*/ 285750 h 692150"/>
              <a:gd name="connsiteX3" fmla="*/ 0 w 7138878"/>
              <a:gd name="connsiteY3" fmla="*/ 692150 h 692150"/>
              <a:gd name="connsiteX4" fmla="*/ 215900 w 7138878"/>
              <a:gd name="connsiteY4" fmla="*/ 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8878" h="692150">
                <a:moveTo>
                  <a:pt x="215900" y="0"/>
                </a:moveTo>
                <a:lnTo>
                  <a:pt x="7029450" y="139700"/>
                </a:lnTo>
                <a:cubicBezTo>
                  <a:pt x="7087371" y="287721"/>
                  <a:pt x="7138878" y="285750"/>
                  <a:pt x="7080250" y="285750"/>
                </a:cubicBezTo>
                <a:lnTo>
                  <a:pt x="0" y="692150"/>
                </a:lnTo>
                <a:lnTo>
                  <a:pt x="215900" y="0"/>
                </a:lnTo>
                <a:close/>
              </a:path>
            </a:pathLst>
          </a:custGeom>
          <a:solidFill>
            <a:srgbClr val="C8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7042" name="Title 1">
            <a:extLst>
              <a:ext uri="{FF2B5EF4-FFF2-40B4-BE49-F238E27FC236}">
                <a16:creationId xmlns:a16="http://schemas.microsoft.com/office/drawing/2014/main" id="{7F201272-C120-A89F-A61F-22CA1ACC1903}"/>
              </a:ext>
            </a:extLst>
          </p:cNvPr>
          <p:cNvSpPr>
            <a:spLocks noGrp="1"/>
          </p:cNvSpPr>
          <p:nvPr>
            <p:ph type="title"/>
          </p:nvPr>
        </p:nvSpPr>
        <p:spPr>
          <a:xfrm>
            <a:off x="457200" y="274638"/>
            <a:ext cx="7372350" cy="885825"/>
          </a:xfrm>
        </p:spPr>
        <p:txBody>
          <a:bodyPr/>
          <a:lstStyle/>
          <a:p>
            <a:r>
              <a:rPr lang="en-US" altLang="en-US" sz="2800">
                <a:latin typeface="Times" pitchFamily="1" charset="0"/>
                <a:ea typeface="ＭＳ Ｐゴシック" panose="020B0600070205080204" pitchFamily="34" charset="-128"/>
                <a:cs typeface="Times" pitchFamily="1" charset="0"/>
              </a:rPr>
              <a:t>Reversible Heat Engines are the Most Efficient</a:t>
            </a:r>
            <a:br>
              <a:rPr lang="en-US" altLang="en-US" sz="2800">
                <a:latin typeface="Times" pitchFamily="1" charset="0"/>
                <a:ea typeface="ＭＳ Ｐゴシック" panose="020B0600070205080204" pitchFamily="34" charset="-128"/>
                <a:cs typeface="Times" pitchFamily="1" charset="0"/>
              </a:rPr>
            </a:br>
            <a:r>
              <a:rPr lang="en-US" altLang="en-US">
                <a:latin typeface="Times" pitchFamily="1" charset="0"/>
                <a:ea typeface="ＭＳ Ｐゴシック" panose="020B0600070205080204" pitchFamily="34" charset="-128"/>
                <a:cs typeface="Times" pitchFamily="1" charset="0"/>
              </a:rPr>
              <a:t>New Analysis</a:t>
            </a:r>
            <a:endParaRPr lang="en-US" altLang="en-US" sz="2800">
              <a:latin typeface="Times" pitchFamily="1" charset="0"/>
              <a:ea typeface="ＭＳ Ｐゴシック" panose="020B0600070205080204" pitchFamily="34" charset="-128"/>
              <a:cs typeface="Times" pitchFamily="1" charset="0"/>
            </a:endParaRPr>
          </a:p>
        </p:txBody>
      </p:sp>
      <p:sp>
        <p:nvSpPr>
          <p:cNvPr id="87043" name="Content Placeholder 2">
            <a:extLst>
              <a:ext uri="{FF2B5EF4-FFF2-40B4-BE49-F238E27FC236}">
                <a16:creationId xmlns:a16="http://schemas.microsoft.com/office/drawing/2014/main" id="{477E4151-B444-616A-C405-4A4F78506E5C}"/>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87044" name="Slide Number Placeholder 3">
            <a:extLst>
              <a:ext uri="{FF2B5EF4-FFF2-40B4-BE49-F238E27FC236}">
                <a16:creationId xmlns:a16="http://schemas.microsoft.com/office/drawing/2014/main" id="{8407A004-A163-29D4-2C07-137DE0A0D3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F30C2F5D-A658-644D-8C5D-51F10365EA88}" type="slidenum">
              <a:rPr lang="en-US" altLang="en-US"/>
              <a:pPr>
                <a:spcBef>
                  <a:spcPct val="0"/>
                </a:spcBef>
                <a:buFontTx/>
                <a:buNone/>
              </a:pPr>
              <a:t>69</a:t>
            </a:fld>
            <a:endParaRPr lang="en-US" altLang="en-US"/>
          </a:p>
        </p:txBody>
      </p:sp>
      <p:grpSp>
        <p:nvGrpSpPr>
          <p:cNvPr id="87045" name="Group 28">
            <a:extLst>
              <a:ext uri="{FF2B5EF4-FFF2-40B4-BE49-F238E27FC236}">
                <a16:creationId xmlns:a16="http://schemas.microsoft.com/office/drawing/2014/main" id="{0AF77DE3-0831-070A-D2B3-BFED5A681DF6}"/>
              </a:ext>
            </a:extLst>
          </p:cNvPr>
          <p:cNvGrpSpPr>
            <a:grpSpLocks/>
          </p:cNvGrpSpPr>
          <p:nvPr/>
        </p:nvGrpSpPr>
        <p:grpSpPr bwMode="auto">
          <a:xfrm>
            <a:off x="5473700" y="831850"/>
            <a:ext cx="2190750" cy="857250"/>
            <a:chOff x="5473700" y="831850"/>
            <a:chExt cx="2190406" cy="857553"/>
          </a:xfrm>
        </p:grpSpPr>
        <p:sp>
          <p:nvSpPr>
            <p:cNvPr id="30" name="Freeform 29">
              <a:extLst>
                <a:ext uri="{FF2B5EF4-FFF2-40B4-BE49-F238E27FC236}">
                  <a16:creationId xmlns:a16="http://schemas.microsoft.com/office/drawing/2014/main" id="{67DE0340-F826-FE2C-E455-7A5B8F608E88}"/>
                </a:ext>
              </a:extLst>
            </p:cNvPr>
            <p:cNvSpPr/>
            <p:nvPr/>
          </p:nvSpPr>
          <p:spPr>
            <a:xfrm>
              <a:off x="5473700" y="831850"/>
              <a:ext cx="2095171" cy="857553"/>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7079" name="Group 23">
              <a:extLst>
                <a:ext uri="{FF2B5EF4-FFF2-40B4-BE49-F238E27FC236}">
                  <a16:creationId xmlns:a16="http://schemas.microsoft.com/office/drawing/2014/main" id="{657537D0-387E-D90A-2014-CA3061EA7638}"/>
                </a:ext>
              </a:extLst>
            </p:cNvPr>
            <p:cNvGrpSpPr>
              <a:grpSpLocks/>
            </p:cNvGrpSpPr>
            <p:nvPr/>
          </p:nvGrpSpPr>
          <p:grpSpPr bwMode="auto">
            <a:xfrm>
              <a:off x="5556250" y="882650"/>
              <a:ext cx="2107856" cy="745470"/>
              <a:chOff x="5664200" y="1479550"/>
              <a:chExt cx="2107856" cy="745470"/>
            </a:xfrm>
          </p:grpSpPr>
          <p:sp>
            <p:nvSpPr>
              <p:cNvPr id="87080" name="TextBox 31">
                <a:extLst>
                  <a:ext uri="{FF2B5EF4-FFF2-40B4-BE49-F238E27FC236}">
                    <a16:creationId xmlns:a16="http://schemas.microsoft.com/office/drawing/2014/main" id="{D1F0B3AE-9F37-2FBD-AF09-7B7157E37C5E}"/>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7081" name="TextBox 32">
                <a:extLst>
                  <a:ext uri="{FF2B5EF4-FFF2-40B4-BE49-F238E27FC236}">
                    <a16:creationId xmlns:a16="http://schemas.microsoft.com/office/drawing/2014/main" id="{D8909C8A-330F-AFA1-FBFA-36C31D73EFFB}"/>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grpSp>
        <p:nvGrpSpPr>
          <p:cNvPr id="4" name="Group 107">
            <a:extLst>
              <a:ext uri="{FF2B5EF4-FFF2-40B4-BE49-F238E27FC236}">
                <a16:creationId xmlns:a16="http://schemas.microsoft.com/office/drawing/2014/main" id="{6204BE70-07C5-6819-60DF-81018EF987ED}"/>
              </a:ext>
            </a:extLst>
          </p:cNvPr>
          <p:cNvGrpSpPr>
            <a:grpSpLocks/>
          </p:cNvGrpSpPr>
          <p:nvPr/>
        </p:nvGrpSpPr>
        <p:grpSpPr bwMode="auto">
          <a:xfrm>
            <a:off x="361950" y="2286000"/>
            <a:ext cx="2908300" cy="4083050"/>
            <a:chOff x="361950" y="2286000"/>
            <a:chExt cx="2908300" cy="4083225"/>
          </a:xfrm>
        </p:grpSpPr>
        <p:sp>
          <p:nvSpPr>
            <p:cNvPr id="106" name="Freeform 105">
              <a:extLst>
                <a:ext uri="{FF2B5EF4-FFF2-40B4-BE49-F238E27FC236}">
                  <a16:creationId xmlns:a16="http://schemas.microsoft.com/office/drawing/2014/main" id="{FC2CFAFA-BDBA-5D5F-D047-8510DCD33F1E}"/>
                </a:ext>
              </a:extLst>
            </p:cNvPr>
            <p:cNvSpPr/>
            <p:nvPr/>
          </p:nvSpPr>
          <p:spPr>
            <a:xfrm>
              <a:off x="361950" y="4064076"/>
              <a:ext cx="2408238" cy="2305149"/>
            </a:xfrm>
            <a:custGeom>
              <a:avLst/>
              <a:gdLst>
                <a:gd name="connsiteX0" fmla="*/ 0 w 2408144"/>
                <a:gd name="connsiteY0" fmla="*/ 1968500 h 2305225"/>
                <a:gd name="connsiteX1" fmla="*/ 0 w 2408144"/>
                <a:gd name="connsiteY1" fmla="*/ 1968500 h 2305225"/>
                <a:gd name="connsiteX2" fmla="*/ 1727200 w 2408144"/>
                <a:gd name="connsiteY2" fmla="*/ 0 h 2305225"/>
                <a:gd name="connsiteX3" fmla="*/ 1879600 w 2408144"/>
                <a:gd name="connsiteY3" fmla="*/ 6350 h 2305225"/>
                <a:gd name="connsiteX4" fmla="*/ 2406650 w 2408144"/>
                <a:gd name="connsiteY4" fmla="*/ 2298700 h 2305225"/>
                <a:gd name="connsiteX5" fmla="*/ 2400300 w 2408144"/>
                <a:gd name="connsiteY5" fmla="*/ 2279650 h 2305225"/>
                <a:gd name="connsiteX6" fmla="*/ 0 w 2408144"/>
                <a:gd name="connsiteY6" fmla="*/ 1968500 h 23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8144" h="2305225">
                  <a:moveTo>
                    <a:pt x="0" y="1968500"/>
                  </a:moveTo>
                  <a:lnTo>
                    <a:pt x="0" y="1968500"/>
                  </a:lnTo>
                  <a:lnTo>
                    <a:pt x="1727200" y="0"/>
                  </a:lnTo>
                  <a:lnTo>
                    <a:pt x="1879600" y="6350"/>
                  </a:lnTo>
                  <a:lnTo>
                    <a:pt x="2406650" y="2298700"/>
                  </a:lnTo>
                  <a:cubicBezTo>
                    <a:pt x="2408144" y="2305225"/>
                    <a:pt x="2400300" y="2279650"/>
                    <a:pt x="2400300" y="2279650"/>
                  </a:cubicBezTo>
                  <a:lnTo>
                    <a:pt x="0" y="196850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7072" name="TextBox 6">
              <a:extLst>
                <a:ext uri="{FF2B5EF4-FFF2-40B4-BE49-F238E27FC236}">
                  <a16:creationId xmlns:a16="http://schemas.microsoft.com/office/drawing/2014/main" id="{402C584B-26BB-A8D6-B820-1FEC179FA33B}"/>
                </a:ext>
              </a:extLst>
            </p:cNvPr>
            <p:cNvSpPr txBox="1">
              <a:spLocks noChangeArrowheads="1"/>
            </p:cNvSpPr>
            <p:nvPr/>
          </p:nvSpPr>
          <p:spPr bwMode="auto">
            <a:xfrm>
              <a:off x="622300" y="5615349"/>
              <a:ext cx="2273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 </a:t>
              </a:r>
              <a:r>
                <a:rPr lang="en-US" altLang="en-US" sz="2400"/>
                <a:t>= W/Q - </a:t>
              </a:r>
              <a:r>
                <a:rPr lang="en-US" altLang="en-US" sz="2400">
                  <a:latin typeface="Symbol" pitchFamily="2" charset="2"/>
                </a:rPr>
                <a:t>ε</a:t>
              </a:r>
              <a:endParaRPr lang="en-US" altLang="en-US" sz="2400"/>
            </a:p>
          </p:txBody>
        </p:sp>
        <p:grpSp>
          <p:nvGrpSpPr>
            <p:cNvPr id="87073" name="Group 79">
              <a:extLst>
                <a:ext uri="{FF2B5EF4-FFF2-40B4-BE49-F238E27FC236}">
                  <a16:creationId xmlns:a16="http://schemas.microsoft.com/office/drawing/2014/main" id="{9B2526CE-73AF-CDDF-02E7-A66E04085C25}"/>
                </a:ext>
              </a:extLst>
            </p:cNvPr>
            <p:cNvGrpSpPr>
              <a:grpSpLocks/>
            </p:cNvGrpSpPr>
            <p:nvPr/>
          </p:nvGrpSpPr>
          <p:grpSpPr bwMode="auto">
            <a:xfrm>
              <a:off x="412750" y="2286000"/>
              <a:ext cx="2857500" cy="2089151"/>
              <a:chOff x="412750" y="2286000"/>
              <a:chExt cx="2857500" cy="2089151"/>
            </a:xfrm>
          </p:grpSpPr>
          <p:sp>
            <p:nvSpPr>
              <p:cNvPr id="67" name="Freeform 66">
                <a:extLst>
                  <a:ext uri="{FF2B5EF4-FFF2-40B4-BE49-F238E27FC236}">
                    <a16:creationId xmlns:a16="http://schemas.microsoft.com/office/drawing/2014/main" id="{4E82F0EF-5735-8B27-5F7A-55EE288DFBC3}"/>
                  </a:ext>
                </a:extLst>
              </p:cNvPr>
              <p:cNvSpPr/>
              <p:nvPr/>
            </p:nvSpPr>
            <p:spPr>
              <a:xfrm>
                <a:off x="425450" y="2286000"/>
                <a:ext cx="1574800" cy="2000336"/>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0" name="Freeform 69">
                <a:extLst>
                  <a:ext uri="{FF2B5EF4-FFF2-40B4-BE49-F238E27FC236}">
                    <a16:creationId xmlns:a16="http://schemas.microsoft.com/office/drawing/2014/main" id="{1E886E91-9AE8-01D2-E68B-9165D5A36CDE}"/>
                  </a:ext>
                </a:extLst>
              </p:cNvPr>
              <p:cNvSpPr/>
              <p:nvPr/>
            </p:nvSpPr>
            <p:spPr>
              <a:xfrm rot="10800000">
                <a:off x="1733550" y="2374904"/>
                <a:ext cx="1536700" cy="2000336"/>
              </a:xfrm>
              <a:custGeom>
                <a:avLst/>
                <a:gdLst>
                  <a:gd name="connsiteX0" fmla="*/ 69850 w 1098550"/>
                  <a:gd name="connsiteY0" fmla="*/ 0 h 2000250"/>
                  <a:gd name="connsiteX1" fmla="*/ 1098550 w 1098550"/>
                  <a:gd name="connsiteY1" fmla="*/ 57150 h 2000250"/>
                  <a:gd name="connsiteX2" fmla="*/ 914400 w 1098550"/>
                  <a:gd name="connsiteY2" fmla="*/ 2000250 h 2000250"/>
                  <a:gd name="connsiteX3" fmla="*/ 0 w 1098550"/>
                  <a:gd name="connsiteY3" fmla="*/ 1873250 h 2000250"/>
                  <a:gd name="connsiteX4" fmla="*/ 69850 w 1098550"/>
                  <a:gd name="connsiteY4" fmla="*/ 0 h 200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550" h="2000250">
                    <a:moveTo>
                      <a:pt x="69850" y="0"/>
                    </a:moveTo>
                    <a:lnTo>
                      <a:pt x="1098550" y="57150"/>
                    </a:lnTo>
                    <a:lnTo>
                      <a:pt x="914400" y="2000250"/>
                    </a:lnTo>
                    <a:lnTo>
                      <a:pt x="0" y="1873250"/>
                    </a:lnTo>
                    <a:lnTo>
                      <a:pt x="6985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7077" name="Picture 72" descr="Heat Engines 4.png">
                <a:extLst>
                  <a:ext uri="{FF2B5EF4-FFF2-40B4-BE49-F238E27FC236}">
                    <a16:creationId xmlns:a16="http://schemas.microsoft.com/office/drawing/2014/main" id="{CEDDC442-D1F3-FCFA-8462-7F6B20F11A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0" y="2400300"/>
                <a:ext cx="28575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74" name="TextBox 80">
              <a:extLst>
                <a:ext uri="{FF2B5EF4-FFF2-40B4-BE49-F238E27FC236}">
                  <a16:creationId xmlns:a16="http://schemas.microsoft.com/office/drawing/2014/main" id="{68A797CB-1840-27AA-9570-D5629F4FA045}"/>
                </a:ext>
              </a:extLst>
            </p:cNvPr>
            <p:cNvSpPr txBox="1">
              <a:spLocks noChangeArrowheads="1"/>
            </p:cNvSpPr>
            <p:nvPr/>
          </p:nvSpPr>
          <p:spPr bwMode="auto">
            <a:xfrm>
              <a:off x="520701" y="4673600"/>
              <a:ext cx="26288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Irreversible engine runs reversed engine, operating within </a:t>
              </a:r>
              <a:r>
                <a:rPr lang="en-US" altLang="en-US">
                  <a:latin typeface="Symbol" pitchFamily="2" charset="2"/>
                </a:rPr>
                <a:t>e</a:t>
              </a:r>
              <a:r>
                <a:rPr lang="en-US" altLang="en-US"/>
                <a:t> of </a:t>
              </a:r>
              <a:r>
                <a:rPr lang="en-US" altLang="en-US">
                  <a:latin typeface="Symbol" pitchFamily="2" charset="2"/>
                </a:rPr>
                <a:t>η</a:t>
              </a:r>
              <a:r>
                <a:rPr lang="en-US" altLang="en-US"/>
                <a:t>. </a:t>
              </a:r>
            </a:p>
          </p:txBody>
        </p:sp>
      </p:grpSp>
      <p:sp>
        <p:nvSpPr>
          <p:cNvPr id="87047" name="Slide Number Placeholder 3">
            <a:extLst>
              <a:ext uri="{FF2B5EF4-FFF2-40B4-BE49-F238E27FC236}">
                <a16:creationId xmlns:a16="http://schemas.microsoft.com/office/drawing/2014/main" id="{AE83A40C-A479-01D0-87E1-40F3D4980447}"/>
              </a:ext>
            </a:extLst>
          </p:cNvPr>
          <p:cNvSpPr txBox="1">
            <a:spLocks/>
          </p:cNvSpPr>
          <p:nvPr/>
        </p:nvSpPr>
        <p:spPr bwMode="auto">
          <a:xfrm>
            <a:off x="8201025" y="6356350"/>
            <a:ext cx="4857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fld id="{EA8ED49F-1B85-4749-A9D2-20BF01C8C092}" type="slidenum">
              <a:rPr lang="en-US" altLang="en-US" sz="1200"/>
              <a:pPr algn="r" eaLnBrk="1" hangingPunct="1">
                <a:spcBef>
                  <a:spcPct val="0"/>
                </a:spcBef>
                <a:buFontTx/>
                <a:buNone/>
              </a:pPr>
              <a:t>69</a:t>
            </a:fld>
            <a:endParaRPr lang="en-US" altLang="en-US" sz="1200"/>
          </a:p>
        </p:txBody>
      </p:sp>
      <p:grpSp>
        <p:nvGrpSpPr>
          <p:cNvPr id="6" name="Group 82">
            <a:extLst>
              <a:ext uri="{FF2B5EF4-FFF2-40B4-BE49-F238E27FC236}">
                <a16:creationId xmlns:a16="http://schemas.microsoft.com/office/drawing/2014/main" id="{2BFD2885-7254-1527-18CE-E7AF06C61C42}"/>
              </a:ext>
            </a:extLst>
          </p:cNvPr>
          <p:cNvGrpSpPr>
            <a:grpSpLocks/>
          </p:cNvGrpSpPr>
          <p:nvPr/>
        </p:nvGrpSpPr>
        <p:grpSpPr bwMode="auto">
          <a:xfrm>
            <a:off x="5067300" y="1955800"/>
            <a:ext cx="3333750" cy="842963"/>
            <a:chOff x="4768850" y="2857500"/>
            <a:chExt cx="3333750" cy="842665"/>
          </a:xfrm>
        </p:grpSpPr>
        <p:sp>
          <p:nvSpPr>
            <p:cNvPr id="87062" name="TextBox 83">
              <a:extLst>
                <a:ext uri="{FF2B5EF4-FFF2-40B4-BE49-F238E27FC236}">
                  <a16:creationId xmlns:a16="http://schemas.microsoft.com/office/drawing/2014/main" id="{DE89847A-210B-FAB3-B13D-A29E1A444ACA}"/>
                </a:ext>
              </a:extLst>
            </p:cNvPr>
            <p:cNvSpPr txBox="1">
              <a:spLocks noChangeArrowheads="1"/>
            </p:cNvSpPr>
            <p:nvPr/>
          </p:nvSpPr>
          <p:spPr bwMode="auto">
            <a:xfrm>
              <a:off x="5556250" y="3213100"/>
              <a:ext cx="6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Q</a:t>
              </a:r>
              <a:r>
                <a:rPr lang="en-US" altLang="en-US" sz="2400" baseline="-25000"/>
                <a:t>irr</a:t>
              </a:r>
              <a:endParaRPr lang="en-US" altLang="en-US" sz="2400"/>
            </a:p>
          </p:txBody>
        </p:sp>
        <p:sp>
          <p:nvSpPr>
            <p:cNvPr id="87063" name="TextBox 84">
              <a:extLst>
                <a:ext uri="{FF2B5EF4-FFF2-40B4-BE49-F238E27FC236}">
                  <a16:creationId xmlns:a16="http://schemas.microsoft.com/office/drawing/2014/main" id="{B6C1FF69-5720-4787-7168-A4C80D3B48BD}"/>
                </a:ext>
              </a:extLst>
            </p:cNvPr>
            <p:cNvSpPr txBox="1">
              <a:spLocks noChangeArrowheads="1"/>
            </p:cNvSpPr>
            <p:nvPr/>
          </p:nvSpPr>
          <p:spPr bwMode="auto">
            <a:xfrm>
              <a:off x="6432550" y="2857500"/>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W</a:t>
              </a:r>
            </a:p>
          </p:txBody>
        </p:sp>
        <p:sp>
          <p:nvSpPr>
            <p:cNvPr id="87064" name="TextBox 85">
              <a:extLst>
                <a:ext uri="{FF2B5EF4-FFF2-40B4-BE49-F238E27FC236}">
                  <a16:creationId xmlns:a16="http://schemas.microsoft.com/office/drawing/2014/main" id="{48735EB4-1AE4-C306-6E09-FE70CBF3BAF4}"/>
                </a:ext>
              </a:extLst>
            </p:cNvPr>
            <p:cNvSpPr txBox="1">
              <a:spLocks noChangeArrowheads="1"/>
            </p:cNvSpPr>
            <p:nvPr/>
          </p:nvSpPr>
          <p:spPr bwMode="auto">
            <a:xfrm>
              <a:off x="5518150" y="2881610"/>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W</a:t>
              </a:r>
            </a:p>
          </p:txBody>
        </p:sp>
        <p:sp>
          <p:nvSpPr>
            <p:cNvPr id="87065" name="TextBox 86">
              <a:extLst>
                <a:ext uri="{FF2B5EF4-FFF2-40B4-BE49-F238E27FC236}">
                  <a16:creationId xmlns:a16="http://schemas.microsoft.com/office/drawing/2014/main" id="{5BE0C7C1-1365-281A-608C-4A522D244A9B}"/>
                </a:ext>
              </a:extLst>
            </p:cNvPr>
            <p:cNvSpPr txBox="1">
              <a:spLocks noChangeArrowheads="1"/>
            </p:cNvSpPr>
            <p:nvPr/>
          </p:nvSpPr>
          <p:spPr bwMode="auto">
            <a:xfrm>
              <a:off x="6496050" y="3238500"/>
              <a:ext cx="406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Q</a:t>
              </a:r>
            </a:p>
          </p:txBody>
        </p:sp>
        <p:sp>
          <p:nvSpPr>
            <p:cNvPr id="87066" name="TextBox 87">
              <a:extLst>
                <a:ext uri="{FF2B5EF4-FFF2-40B4-BE49-F238E27FC236}">
                  <a16:creationId xmlns:a16="http://schemas.microsoft.com/office/drawing/2014/main" id="{2E17CC5C-E502-E447-0CEF-E10E44BDD9B1}"/>
                </a:ext>
              </a:extLst>
            </p:cNvPr>
            <p:cNvSpPr txBox="1">
              <a:spLocks noChangeArrowheads="1"/>
            </p:cNvSpPr>
            <p:nvPr/>
          </p:nvSpPr>
          <p:spPr bwMode="auto">
            <a:xfrm>
              <a:off x="4768850" y="2997200"/>
              <a:ext cx="787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latin typeface="Symbol" pitchFamily="2" charset="2"/>
                </a:rPr>
                <a:t>η</a:t>
              </a:r>
              <a:r>
                <a:rPr lang="en-US" altLang="en-US" sz="2400" baseline="-25000"/>
                <a:t>irr</a:t>
              </a:r>
              <a:r>
                <a:rPr lang="en-US" altLang="en-US" sz="2400">
                  <a:latin typeface="Symbol" pitchFamily="2" charset="2"/>
                </a:rPr>
                <a:t> </a:t>
              </a:r>
              <a:r>
                <a:rPr lang="en-US" altLang="en-US" sz="2000"/>
                <a:t>=</a:t>
              </a:r>
              <a:endParaRPr lang="en-US" altLang="en-US" sz="2400"/>
            </a:p>
          </p:txBody>
        </p:sp>
        <p:sp>
          <p:nvSpPr>
            <p:cNvPr id="87067" name="TextBox 88">
              <a:extLst>
                <a:ext uri="{FF2B5EF4-FFF2-40B4-BE49-F238E27FC236}">
                  <a16:creationId xmlns:a16="http://schemas.microsoft.com/office/drawing/2014/main" id="{F3D66327-8EC7-191D-176F-A41331736118}"/>
                </a:ext>
              </a:extLst>
            </p:cNvPr>
            <p:cNvSpPr txBox="1">
              <a:spLocks noChangeArrowheads="1"/>
            </p:cNvSpPr>
            <p:nvPr/>
          </p:nvSpPr>
          <p:spPr bwMode="auto">
            <a:xfrm>
              <a:off x="6057900" y="3009900"/>
              <a:ext cx="3582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&gt;</a:t>
              </a:r>
            </a:p>
          </p:txBody>
        </p:sp>
        <p:cxnSp>
          <p:nvCxnSpPr>
            <p:cNvPr id="90" name="Straight Connector 89">
              <a:extLst>
                <a:ext uri="{FF2B5EF4-FFF2-40B4-BE49-F238E27FC236}">
                  <a16:creationId xmlns:a16="http://schemas.microsoft.com/office/drawing/2014/main" id="{966365E8-E0A5-042A-CBA2-41F0564F7E4F}"/>
                </a:ext>
              </a:extLst>
            </p:cNvPr>
            <p:cNvCxnSpPr/>
            <p:nvPr/>
          </p:nvCxnSpPr>
          <p:spPr>
            <a:xfrm>
              <a:off x="5530850" y="3289147"/>
              <a:ext cx="463550" cy="1587"/>
            </a:xfrm>
            <a:prstGeom prst="line">
              <a:avLst/>
            </a:prstGeom>
            <a:ln w="285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3BACD67-C463-CACA-69ED-9E8655373C0C}"/>
                </a:ext>
              </a:extLst>
            </p:cNvPr>
            <p:cNvCxnSpPr/>
            <p:nvPr/>
          </p:nvCxnSpPr>
          <p:spPr>
            <a:xfrm>
              <a:off x="6445250" y="3282800"/>
              <a:ext cx="463550" cy="1587"/>
            </a:xfrm>
            <a:prstGeom prst="line">
              <a:avLst/>
            </a:prstGeom>
            <a:ln w="285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070" name="TextBox 91">
              <a:extLst>
                <a:ext uri="{FF2B5EF4-FFF2-40B4-BE49-F238E27FC236}">
                  <a16:creationId xmlns:a16="http://schemas.microsoft.com/office/drawing/2014/main" id="{CCB383AB-0C1A-38AC-E703-5672C202BC19}"/>
                </a:ext>
              </a:extLst>
            </p:cNvPr>
            <p:cNvSpPr txBox="1">
              <a:spLocks noChangeArrowheads="1"/>
            </p:cNvSpPr>
            <p:nvPr/>
          </p:nvSpPr>
          <p:spPr bwMode="auto">
            <a:xfrm>
              <a:off x="6940550" y="3003550"/>
              <a:ext cx="1162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 </a:t>
              </a:r>
              <a:r>
                <a:rPr lang="en-US" altLang="en-US" sz="2400">
                  <a:latin typeface="Symbol" pitchFamily="2" charset="2"/>
                </a:rPr>
                <a:t>ε</a:t>
              </a:r>
              <a:r>
                <a:rPr lang="en-US" altLang="en-US" sz="2400"/>
                <a:t> = </a:t>
              </a:r>
              <a:r>
                <a:rPr lang="en-US" altLang="en-US" sz="2400">
                  <a:latin typeface="Symbol" pitchFamily="2" charset="2"/>
                </a:rPr>
                <a:t>η</a:t>
              </a:r>
              <a:endParaRPr lang="en-US" altLang="en-US" sz="2400"/>
            </a:p>
          </p:txBody>
        </p:sp>
      </p:grpSp>
      <p:sp>
        <p:nvSpPr>
          <p:cNvPr id="94" name="TextBox 93">
            <a:extLst>
              <a:ext uri="{FF2B5EF4-FFF2-40B4-BE49-F238E27FC236}">
                <a16:creationId xmlns:a16="http://schemas.microsoft.com/office/drawing/2014/main" id="{470B7DCC-343A-9CD2-D632-55D5AD79DFF4}"/>
              </a:ext>
            </a:extLst>
          </p:cNvPr>
          <p:cNvSpPr txBox="1">
            <a:spLocks noChangeArrowheads="1"/>
          </p:cNvSpPr>
          <p:nvPr/>
        </p:nvSpPr>
        <p:spPr bwMode="auto">
          <a:xfrm>
            <a:off x="5422900" y="3473450"/>
            <a:ext cx="2357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Net effect is to pass a</a:t>
            </a:r>
          </a:p>
          <a:p>
            <a:pPr algn="ctr" eaLnBrk="1" hangingPunct="1">
              <a:spcBef>
                <a:spcPct val="0"/>
              </a:spcBef>
              <a:buFontTx/>
              <a:buNone/>
            </a:pPr>
            <a:r>
              <a:rPr lang="en-US" altLang="en-US"/>
              <a:t>positive amount of heat</a:t>
            </a:r>
            <a:endParaRPr lang="en-US" altLang="en-US" baseline="-25000"/>
          </a:p>
          <a:p>
            <a:pPr algn="ctr" eaLnBrk="1" hangingPunct="1">
              <a:spcBef>
                <a:spcPct val="0"/>
              </a:spcBef>
              <a:buFontTx/>
              <a:buNone/>
            </a:pPr>
            <a:r>
              <a:rPr lang="en-US" altLang="en-US"/>
              <a:t>from cold to hot</a:t>
            </a:r>
          </a:p>
        </p:txBody>
      </p:sp>
      <p:sp>
        <p:nvSpPr>
          <p:cNvPr id="95" name="TextBox 94">
            <a:extLst>
              <a:ext uri="{FF2B5EF4-FFF2-40B4-BE49-F238E27FC236}">
                <a16:creationId xmlns:a16="http://schemas.microsoft.com/office/drawing/2014/main" id="{6E8D3CC4-F44F-D091-DAA0-062702F40840}"/>
              </a:ext>
            </a:extLst>
          </p:cNvPr>
          <p:cNvSpPr txBox="1">
            <a:spLocks noChangeArrowheads="1"/>
          </p:cNvSpPr>
          <p:nvPr/>
        </p:nvSpPr>
        <p:spPr bwMode="auto">
          <a:xfrm>
            <a:off x="5207000" y="4565650"/>
            <a:ext cx="3155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ctr" eaLnBrk="1" hangingPunct="1">
              <a:spcBef>
                <a:spcPct val="0"/>
              </a:spcBef>
              <a:buFontTx/>
              <a:buNone/>
            </a:pPr>
            <a:r>
              <a:rPr lang="en-US" altLang="en-US"/>
              <a:t>Clausius form of the second law of  thermodynamics is violated.</a:t>
            </a:r>
          </a:p>
        </p:txBody>
      </p:sp>
      <p:grpSp>
        <p:nvGrpSpPr>
          <p:cNvPr id="7" name="Group 95">
            <a:extLst>
              <a:ext uri="{FF2B5EF4-FFF2-40B4-BE49-F238E27FC236}">
                <a16:creationId xmlns:a16="http://schemas.microsoft.com/office/drawing/2014/main" id="{DFCD97BE-D632-61F8-E306-F6C7A233662F}"/>
              </a:ext>
            </a:extLst>
          </p:cNvPr>
          <p:cNvGrpSpPr>
            <a:grpSpLocks/>
          </p:cNvGrpSpPr>
          <p:nvPr/>
        </p:nvGrpSpPr>
        <p:grpSpPr bwMode="auto">
          <a:xfrm>
            <a:off x="4851400" y="4933950"/>
            <a:ext cx="3905250" cy="1727200"/>
            <a:chOff x="4851400" y="4933950"/>
            <a:chExt cx="3905250" cy="1727200"/>
          </a:xfrm>
        </p:grpSpPr>
        <p:grpSp>
          <p:nvGrpSpPr>
            <p:cNvPr id="87056" name="Group 28">
              <a:extLst>
                <a:ext uri="{FF2B5EF4-FFF2-40B4-BE49-F238E27FC236}">
                  <a16:creationId xmlns:a16="http://schemas.microsoft.com/office/drawing/2014/main" id="{C49E9502-100C-4C8C-D975-0407D1573235}"/>
                </a:ext>
              </a:extLst>
            </p:cNvPr>
            <p:cNvGrpSpPr>
              <a:grpSpLocks/>
            </p:cNvGrpSpPr>
            <p:nvPr/>
          </p:nvGrpSpPr>
          <p:grpSpPr bwMode="auto">
            <a:xfrm>
              <a:off x="5708650" y="5448300"/>
              <a:ext cx="2190406" cy="857553"/>
              <a:chOff x="5473700" y="831850"/>
              <a:chExt cx="2190406" cy="857553"/>
            </a:xfrm>
          </p:grpSpPr>
          <p:sp>
            <p:nvSpPr>
              <p:cNvPr id="99" name="Freeform 98">
                <a:extLst>
                  <a:ext uri="{FF2B5EF4-FFF2-40B4-BE49-F238E27FC236}">
                    <a16:creationId xmlns:a16="http://schemas.microsoft.com/office/drawing/2014/main" id="{90DB83A9-A155-AD20-E204-3C7365081F5B}"/>
                  </a:ext>
                </a:extLst>
              </p:cNvPr>
              <p:cNvSpPr/>
              <p:nvPr/>
            </p:nvSpPr>
            <p:spPr>
              <a:xfrm>
                <a:off x="5473700" y="831850"/>
                <a:ext cx="2095500" cy="857250"/>
              </a:xfrm>
              <a:custGeom>
                <a:avLst/>
                <a:gdLst>
                  <a:gd name="connsiteX0" fmla="*/ 165100 w 2095500"/>
                  <a:gd name="connsiteY0" fmla="*/ 0 h 857553"/>
                  <a:gd name="connsiteX1" fmla="*/ 2095500 w 2095500"/>
                  <a:gd name="connsiteY1" fmla="*/ 44450 h 857553"/>
                  <a:gd name="connsiteX2" fmla="*/ 2025650 w 2095500"/>
                  <a:gd name="connsiteY2" fmla="*/ 850900 h 857553"/>
                  <a:gd name="connsiteX3" fmla="*/ 2006600 w 2095500"/>
                  <a:gd name="connsiteY3" fmla="*/ 844550 h 857553"/>
                  <a:gd name="connsiteX4" fmla="*/ 0 w 2095500"/>
                  <a:gd name="connsiteY4" fmla="*/ 736600 h 857553"/>
                  <a:gd name="connsiteX5" fmla="*/ 165100 w 2095500"/>
                  <a:gd name="connsiteY5" fmla="*/ 0 h 8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5500" h="857553">
                    <a:moveTo>
                      <a:pt x="165100" y="0"/>
                    </a:moveTo>
                    <a:cubicBezTo>
                      <a:pt x="808566" y="14866"/>
                      <a:pt x="1451863" y="44450"/>
                      <a:pt x="2095500" y="44450"/>
                    </a:cubicBezTo>
                    <a:cubicBezTo>
                      <a:pt x="2072217" y="313267"/>
                      <a:pt x="2055447" y="582727"/>
                      <a:pt x="2025650" y="850900"/>
                    </a:cubicBezTo>
                    <a:cubicBezTo>
                      <a:pt x="2024911" y="857553"/>
                      <a:pt x="2006600" y="844550"/>
                      <a:pt x="2006600" y="844550"/>
                    </a:cubicBezTo>
                    <a:lnTo>
                      <a:pt x="0" y="736600"/>
                    </a:lnTo>
                    <a:lnTo>
                      <a:pt x="1651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87059" name="Group 23">
                <a:extLst>
                  <a:ext uri="{FF2B5EF4-FFF2-40B4-BE49-F238E27FC236}">
                    <a16:creationId xmlns:a16="http://schemas.microsoft.com/office/drawing/2014/main" id="{39BE4F75-820E-2BB0-1426-AF828FEEAA80}"/>
                  </a:ext>
                </a:extLst>
              </p:cNvPr>
              <p:cNvGrpSpPr>
                <a:grpSpLocks/>
              </p:cNvGrpSpPr>
              <p:nvPr/>
            </p:nvGrpSpPr>
            <p:grpSpPr bwMode="auto">
              <a:xfrm>
                <a:off x="5556250" y="882650"/>
                <a:ext cx="2107856" cy="745470"/>
                <a:chOff x="5664200" y="1479550"/>
                <a:chExt cx="2107856" cy="745470"/>
              </a:xfrm>
            </p:grpSpPr>
            <p:sp>
              <p:nvSpPr>
                <p:cNvPr id="87060" name="TextBox 100">
                  <a:extLst>
                    <a:ext uri="{FF2B5EF4-FFF2-40B4-BE49-F238E27FC236}">
                      <a16:creationId xmlns:a16="http://schemas.microsoft.com/office/drawing/2014/main" id="{CBFDA398-8BE0-23C9-2706-57B51B319AAE}"/>
                    </a:ext>
                  </a:extLst>
                </p:cNvPr>
                <p:cNvSpPr txBox="1">
                  <a:spLocks noChangeArrowheads="1"/>
                </p:cNvSpPr>
                <p:nvPr/>
              </p:nvSpPr>
              <p:spPr bwMode="auto">
                <a:xfrm>
                  <a:off x="5664200" y="1479550"/>
                  <a:ext cx="21078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Suppose for reductio</a:t>
                  </a:r>
                </a:p>
                <a:p>
                  <a:pPr eaLnBrk="1" hangingPunct="1">
                    <a:spcBef>
                      <a:spcPct val="0"/>
                    </a:spcBef>
                    <a:buFontTx/>
                    <a:buNone/>
                  </a:pPr>
                  <a:endParaRPr lang="en-US" altLang="en-US"/>
                </a:p>
              </p:txBody>
            </p:sp>
            <p:sp>
              <p:nvSpPr>
                <p:cNvPr id="87061" name="TextBox 101">
                  <a:extLst>
                    <a:ext uri="{FF2B5EF4-FFF2-40B4-BE49-F238E27FC236}">
                      <a16:creationId xmlns:a16="http://schemas.microsoft.com/office/drawing/2014/main" id="{6CA94845-EA25-CD0A-6DDF-933B0DF52997}"/>
                    </a:ext>
                  </a:extLst>
                </p:cNvPr>
                <p:cNvSpPr txBox="1">
                  <a:spLocks noChangeArrowheads="1"/>
                </p:cNvSpPr>
                <p:nvPr/>
              </p:nvSpPr>
              <p:spPr bwMode="auto">
                <a:xfrm>
                  <a:off x="5753100" y="1701800"/>
                  <a:ext cx="1260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800">
                      <a:latin typeface="Symbol" pitchFamily="2" charset="2"/>
                    </a:rPr>
                    <a:t>η</a:t>
                  </a:r>
                  <a:r>
                    <a:rPr lang="en-US" altLang="en-US" sz="2800" baseline="-25000"/>
                    <a:t>irr</a:t>
                  </a:r>
                  <a:r>
                    <a:rPr lang="en-US" altLang="en-US" sz="2800">
                      <a:latin typeface="Symbol" pitchFamily="2" charset="2"/>
                    </a:rPr>
                    <a:t> </a:t>
                  </a:r>
                  <a:r>
                    <a:rPr lang="en-US" altLang="en-US" sz="2400"/>
                    <a:t>&gt;  </a:t>
                  </a:r>
                  <a:r>
                    <a:rPr lang="en-US" altLang="en-US" sz="2800">
                      <a:latin typeface="Symbol" pitchFamily="2" charset="2"/>
                    </a:rPr>
                    <a:t>η</a:t>
                  </a:r>
                  <a:endParaRPr lang="en-US" altLang="en-US" sz="2800"/>
                </a:p>
              </p:txBody>
            </p:sp>
          </p:grpSp>
        </p:grpSp>
        <p:sp>
          <p:nvSpPr>
            <p:cNvPr id="98" name="Multiply 97">
              <a:extLst>
                <a:ext uri="{FF2B5EF4-FFF2-40B4-BE49-F238E27FC236}">
                  <a16:creationId xmlns:a16="http://schemas.microsoft.com/office/drawing/2014/main" id="{D35D8C52-DBE2-0B15-0665-234DB733811B}"/>
                </a:ext>
              </a:extLst>
            </p:cNvPr>
            <p:cNvSpPr/>
            <p:nvPr/>
          </p:nvSpPr>
          <p:spPr>
            <a:xfrm>
              <a:off x="4851400" y="4933950"/>
              <a:ext cx="3905250" cy="1727200"/>
            </a:xfrm>
            <a:prstGeom prst="mathMultiply">
              <a:avLst>
                <a:gd name="adj1" fmla="val 10515"/>
              </a:avLst>
            </a:prstGeom>
            <a:solidFill>
              <a:srgbClr val="FF0000">
                <a:alpha val="74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grpSp>
        <p:nvGrpSpPr>
          <p:cNvPr id="10" name="Group 104">
            <a:extLst>
              <a:ext uri="{FF2B5EF4-FFF2-40B4-BE49-F238E27FC236}">
                <a16:creationId xmlns:a16="http://schemas.microsoft.com/office/drawing/2014/main" id="{BAF0F2CD-221E-2F51-1325-6FF3935ABC9D}"/>
              </a:ext>
            </a:extLst>
          </p:cNvPr>
          <p:cNvGrpSpPr>
            <a:grpSpLocks/>
          </p:cNvGrpSpPr>
          <p:nvPr/>
        </p:nvGrpSpPr>
        <p:grpSpPr bwMode="auto">
          <a:xfrm>
            <a:off x="3733800" y="2743200"/>
            <a:ext cx="3684588" cy="1054100"/>
            <a:chOff x="3733800" y="2743200"/>
            <a:chExt cx="3684720" cy="1054100"/>
          </a:xfrm>
        </p:grpSpPr>
        <p:sp>
          <p:nvSpPr>
            <p:cNvPr id="104" name="Freeform 103">
              <a:extLst>
                <a:ext uri="{FF2B5EF4-FFF2-40B4-BE49-F238E27FC236}">
                  <a16:creationId xmlns:a16="http://schemas.microsoft.com/office/drawing/2014/main" id="{BE6F454D-B43C-A3B1-3B2F-510B030A5336}"/>
                </a:ext>
              </a:extLst>
            </p:cNvPr>
            <p:cNvSpPr/>
            <p:nvPr/>
          </p:nvSpPr>
          <p:spPr>
            <a:xfrm>
              <a:off x="4229118" y="2825750"/>
              <a:ext cx="3105261" cy="971550"/>
            </a:xfrm>
            <a:custGeom>
              <a:avLst/>
              <a:gdLst>
                <a:gd name="connsiteX0" fmla="*/ 107950 w 3105150"/>
                <a:gd name="connsiteY0" fmla="*/ 0 h 971550"/>
                <a:gd name="connsiteX1" fmla="*/ 3105150 w 3105150"/>
                <a:gd name="connsiteY1" fmla="*/ 349250 h 971550"/>
                <a:gd name="connsiteX2" fmla="*/ 3105150 w 3105150"/>
                <a:gd name="connsiteY2" fmla="*/ 400050 h 971550"/>
                <a:gd name="connsiteX3" fmla="*/ 0 w 3105150"/>
                <a:gd name="connsiteY3" fmla="*/ 971550 h 971550"/>
                <a:gd name="connsiteX4" fmla="*/ 107950 w 310515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150" h="971550">
                  <a:moveTo>
                    <a:pt x="107950" y="0"/>
                  </a:moveTo>
                  <a:lnTo>
                    <a:pt x="3105150" y="349250"/>
                  </a:lnTo>
                  <a:lnTo>
                    <a:pt x="3105150" y="400050"/>
                  </a:lnTo>
                  <a:lnTo>
                    <a:pt x="0" y="971550"/>
                  </a:lnTo>
                  <a:lnTo>
                    <a:pt x="10795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7054" name="TextBox 92">
              <a:extLst>
                <a:ext uri="{FF2B5EF4-FFF2-40B4-BE49-F238E27FC236}">
                  <a16:creationId xmlns:a16="http://schemas.microsoft.com/office/drawing/2014/main" id="{B7F81AAD-FB64-D8CD-DDDE-EBB5B422F024}"/>
                </a:ext>
              </a:extLst>
            </p:cNvPr>
            <p:cNvSpPr txBox="1">
              <a:spLocks noChangeArrowheads="1"/>
            </p:cNvSpPr>
            <p:nvPr/>
          </p:nvSpPr>
          <p:spPr bwMode="auto">
            <a:xfrm>
              <a:off x="5832178" y="2914650"/>
              <a:ext cx="15863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400"/>
                <a:t>Q – Q</a:t>
              </a:r>
              <a:r>
                <a:rPr lang="en-US" altLang="en-US" sz="2400" baseline="-25000"/>
                <a:t>irr </a:t>
              </a:r>
              <a:r>
                <a:rPr lang="en-US" altLang="en-US" sz="2400"/>
                <a:t>&gt; 0</a:t>
              </a:r>
              <a:endParaRPr lang="en-US" altLang="en-US" sz="2400" baseline="-25000"/>
            </a:p>
          </p:txBody>
        </p:sp>
        <p:sp>
          <p:nvSpPr>
            <p:cNvPr id="87055" name="TextBox 102">
              <a:extLst>
                <a:ext uri="{FF2B5EF4-FFF2-40B4-BE49-F238E27FC236}">
                  <a16:creationId xmlns:a16="http://schemas.microsoft.com/office/drawing/2014/main" id="{5AC22FAD-3068-DC77-46FA-D0019455B44F}"/>
                </a:ext>
              </a:extLst>
            </p:cNvPr>
            <p:cNvSpPr txBox="1">
              <a:spLocks noChangeArrowheads="1"/>
            </p:cNvSpPr>
            <p:nvPr/>
          </p:nvSpPr>
          <p:spPr bwMode="auto">
            <a:xfrm>
              <a:off x="3733800" y="2743200"/>
              <a:ext cx="1631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Select </a:t>
              </a:r>
              <a:r>
                <a:rPr lang="en-US" altLang="en-US" sz="2400">
                  <a:latin typeface="Symbol" pitchFamily="2" charset="2"/>
                </a:rPr>
                <a:t>ε</a:t>
              </a:r>
              <a:r>
                <a:rPr lang="en-US" altLang="en-US"/>
                <a:t> sufficiently small so that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50F140C-6155-A52E-ED92-E4F6FC0517BE}"/>
              </a:ext>
            </a:extLst>
          </p:cNvPr>
          <p:cNvGrpSpPr>
            <a:grpSpLocks/>
          </p:cNvGrpSpPr>
          <p:nvPr/>
        </p:nvGrpSpPr>
        <p:grpSpPr bwMode="auto">
          <a:xfrm>
            <a:off x="3787775" y="2736850"/>
            <a:ext cx="4308475" cy="1714500"/>
            <a:chOff x="3787548" y="2736851"/>
            <a:chExt cx="4308702" cy="1715211"/>
          </a:xfrm>
        </p:grpSpPr>
        <p:sp>
          <p:nvSpPr>
            <p:cNvPr id="27" name="Freeform 26">
              <a:extLst>
                <a:ext uri="{FF2B5EF4-FFF2-40B4-BE49-F238E27FC236}">
                  <a16:creationId xmlns:a16="http://schemas.microsoft.com/office/drawing/2014/main" id="{2C139D92-A538-2D55-B1D3-F4D0BC6A6F4E}"/>
                </a:ext>
              </a:extLst>
            </p:cNvPr>
            <p:cNvSpPr/>
            <p:nvPr/>
          </p:nvSpPr>
          <p:spPr bwMode="auto">
            <a:xfrm>
              <a:off x="3787548" y="3345116"/>
              <a:ext cx="1952728" cy="763904"/>
            </a:xfrm>
            <a:custGeom>
              <a:avLst/>
              <a:gdLst>
                <a:gd name="connsiteX0" fmla="*/ 88900 w 2152650"/>
                <a:gd name="connsiteY0" fmla="*/ 0 h 1136650"/>
                <a:gd name="connsiteX1" fmla="*/ 88900 w 2152650"/>
                <a:gd name="connsiteY1" fmla="*/ 0 h 1136650"/>
                <a:gd name="connsiteX2" fmla="*/ 2152650 w 2152650"/>
                <a:gd name="connsiteY2" fmla="*/ 152400 h 1136650"/>
                <a:gd name="connsiteX3" fmla="*/ 2057400 w 2152650"/>
                <a:gd name="connsiteY3" fmla="*/ 1136650 h 1136650"/>
                <a:gd name="connsiteX4" fmla="*/ 0 w 2152650"/>
                <a:gd name="connsiteY4" fmla="*/ 857250 h 1136650"/>
                <a:gd name="connsiteX5" fmla="*/ 88900 w 2152650"/>
                <a:gd name="connsiteY5" fmla="*/ 0 h 11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0" h="1136650">
                  <a:moveTo>
                    <a:pt x="88900" y="0"/>
                  </a:moveTo>
                  <a:lnTo>
                    <a:pt x="88900" y="0"/>
                  </a:lnTo>
                  <a:lnTo>
                    <a:pt x="2152650" y="152400"/>
                  </a:lnTo>
                  <a:lnTo>
                    <a:pt x="2057400" y="1136650"/>
                  </a:lnTo>
                  <a:lnTo>
                    <a:pt x="0" y="857250"/>
                  </a:lnTo>
                  <a:lnTo>
                    <a:pt x="889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nvGrpSpPr>
            <p:cNvPr id="21527" name="Group 31">
              <a:extLst>
                <a:ext uri="{FF2B5EF4-FFF2-40B4-BE49-F238E27FC236}">
                  <a16:creationId xmlns:a16="http://schemas.microsoft.com/office/drawing/2014/main" id="{C8385116-ACBE-C143-BB81-D4AED43F07B5}"/>
                </a:ext>
              </a:extLst>
            </p:cNvPr>
            <p:cNvGrpSpPr>
              <a:grpSpLocks/>
            </p:cNvGrpSpPr>
            <p:nvPr/>
          </p:nvGrpSpPr>
          <p:grpSpPr bwMode="auto">
            <a:xfrm>
              <a:off x="5434697" y="2736851"/>
              <a:ext cx="2004110" cy="1715211"/>
              <a:chOff x="3953247" y="3143250"/>
              <a:chExt cx="3533403" cy="2755978"/>
            </a:xfrm>
          </p:grpSpPr>
          <p:sp>
            <p:nvSpPr>
              <p:cNvPr id="28" name="Freeform 27">
                <a:extLst>
                  <a:ext uri="{FF2B5EF4-FFF2-40B4-BE49-F238E27FC236}">
                    <a16:creationId xmlns:a16="http://schemas.microsoft.com/office/drawing/2014/main" id="{2F913561-4F2B-AC50-D3AF-3470A1D47CF6}"/>
                  </a:ext>
                </a:extLst>
              </p:cNvPr>
              <p:cNvSpPr/>
              <p:nvPr/>
            </p:nvSpPr>
            <p:spPr>
              <a:xfrm>
                <a:off x="6065065" y="3143250"/>
                <a:ext cx="1421910" cy="1092184"/>
              </a:xfrm>
              <a:custGeom>
                <a:avLst/>
                <a:gdLst>
                  <a:gd name="connsiteX0" fmla="*/ 76200 w 1422400"/>
                  <a:gd name="connsiteY0" fmla="*/ 0 h 1092200"/>
                  <a:gd name="connsiteX1" fmla="*/ 114300 w 1422400"/>
                  <a:gd name="connsiteY1" fmla="*/ 0 h 1092200"/>
                  <a:gd name="connsiteX2" fmla="*/ 1422400 w 1422400"/>
                  <a:gd name="connsiteY2" fmla="*/ 31750 h 1092200"/>
                  <a:gd name="connsiteX3" fmla="*/ 1390650 w 1422400"/>
                  <a:gd name="connsiteY3" fmla="*/ 1092200 h 1092200"/>
                  <a:gd name="connsiteX4" fmla="*/ 0 w 1422400"/>
                  <a:gd name="connsiteY4" fmla="*/ 1060450 h 1092200"/>
                  <a:gd name="connsiteX5" fmla="*/ 76200 w 1422400"/>
                  <a:gd name="connsiteY5"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400" h="1092200">
                    <a:moveTo>
                      <a:pt x="76200" y="0"/>
                    </a:moveTo>
                    <a:lnTo>
                      <a:pt x="114300" y="0"/>
                    </a:lnTo>
                    <a:lnTo>
                      <a:pt x="1422400" y="31750"/>
                    </a:lnTo>
                    <a:cubicBezTo>
                      <a:pt x="1411753" y="385231"/>
                      <a:pt x="1390650" y="738558"/>
                      <a:pt x="1390650" y="1092200"/>
                    </a:cubicBezTo>
                    <a:lnTo>
                      <a:pt x="0" y="1060450"/>
                    </a:lnTo>
                    <a:lnTo>
                      <a:pt x="762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9" name="Freeform 28">
                <a:extLst>
                  <a:ext uri="{FF2B5EF4-FFF2-40B4-BE49-F238E27FC236}">
                    <a16:creationId xmlns:a16="http://schemas.microsoft.com/office/drawing/2014/main" id="{9578519F-C9C6-37C1-27E2-FFDF06B1F119}"/>
                  </a:ext>
                </a:extLst>
              </p:cNvPr>
              <p:cNvSpPr/>
              <p:nvPr/>
            </p:nvSpPr>
            <p:spPr>
              <a:xfrm rot="10800000">
                <a:off x="6014682" y="4807044"/>
                <a:ext cx="1421910" cy="1092184"/>
              </a:xfrm>
              <a:custGeom>
                <a:avLst/>
                <a:gdLst>
                  <a:gd name="connsiteX0" fmla="*/ 76200 w 1422400"/>
                  <a:gd name="connsiteY0" fmla="*/ 0 h 1092200"/>
                  <a:gd name="connsiteX1" fmla="*/ 114300 w 1422400"/>
                  <a:gd name="connsiteY1" fmla="*/ 0 h 1092200"/>
                  <a:gd name="connsiteX2" fmla="*/ 1422400 w 1422400"/>
                  <a:gd name="connsiteY2" fmla="*/ 31750 h 1092200"/>
                  <a:gd name="connsiteX3" fmla="*/ 1390650 w 1422400"/>
                  <a:gd name="connsiteY3" fmla="*/ 1092200 h 1092200"/>
                  <a:gd name="connsiteX4" fmla="*/ 0 w 1422400"/>
                  <a:gd name="connsiteY4" fmla="*/ 1060450 h 1092200"/>
                  <a:gd name="connsiteX5" fmla="*/ 76200 w 1422400"/>
                  <a:gd name="connsiteY5" fmla="*/ 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2400" h="1092200">
                    <a:moveTo>
                      <a:pt x="76200" y="0"/>
                    </a:moveTo>
                    <a:lnTo>
                      <a:pt x="114300" y="0"/>
                    </a:lnTo>
                    <a:lnTo>
                      <a:pt x="1422400" y="31750"/>
                    </a:lnTo>
                    <a:cubicBezTo>
                      <a:pt x="1411753" y="385231"/>
                      <a:pt x="1390650" y="738558"/>
                      <a:pt x="1390650" y="1092200"/>
                    </a:cubicBezTo>
                    <a:lnTo>
                      <a:pt x="0" y="1060450"/>
                    </a:lnTo>
                    <a:lnTo>
                      <a:pt x="76200" y="0"/>
                    </a:lnTo>
                    <a:close/>
                  </a:path>
                </a:pathLst>
              </a:cu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8D97237A-CB30-87A8-3649-56AF89F2FE48}"/>
                  </a:ext>
                </a:extLst>
              </p:cNvPr>
              <p:cNvSpPr/>
              <p:nvPr/>
            </p:nvSpPr>
            <p:spPr>
              <a:xfrm rot="20645048">
                <a:off x="4002177" y="4059358"/>
                <a:ext cx="2177649" cy="127592"/>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331D933F-7A4F-5FEF-023F-7AE0D0D0EA0C}"/>
                  </a:ext>
                </a:extLst>
              </p:cNvPr>
              <p:cNvSpPr/>
              <p:nvPr/>
            </p:nvSpPr>
            <p:spPr>
              <a:xfrm rot="645643">
                <a:off x="3954592" y="5013743"/>
                <a:ext cx="2191645" cy="96970"/>
              </a:xfrm>
              <a:prstGeom prst="rect">
                <a:avLst/>
              </a:prstGeom>
              <a:solidFill>
                <a:srgbClr val="C8FF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grpSp>
        <p:pic>
          <p:nvPicPr>
            <p:cNvPr id="21528" name="Picture 20" descr="Space Non-Equilibrium 1.png">
              <a:extLst>
                <a:ext uri="{FF2B5EF4-FFF2-40B4-BE49-F238E27FC236}">
                  <a16:creationId xmlns:a16="http://schemas.microsoft.com/office/drawing/2014/main" id="{971AA630-96C8-AE2F-E9F5-FE6F6828EC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96" y="3473330"/>
              <a:ext cx="2076354" cy="22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1" descr="Space Non-Equilibrium 2.png">
              <a:extLst>
                <a:ext uri="{FF2B5EF4-FFF2-40B4-BE49-F238E27FC236}">
                  <a16:creationId xmlns:a16="http://schemas.microsoft.com/office/drawing/2014/main" id="{2A21547B-E3AD-7F73-E67B-4346FFBDE4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9995" y="2767900"/>
              <a:ext cx="761750" cy="6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22" descr="Space Non-Equilibrium 3.png">
              <a:extLst>
                <a:ext uri="{FF2B5EF4-FFF2-40B4-BE49-F238E27FC236}">
                  <a16:creationId xmlns:a16="http://schemas.microsoft.com/office/drawing/2014/main" id="{A88BF7D2-8050-0967-EF35-7741978CD7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2410" y="3728233"/>
              <a:ext cx="761750" cy="6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E5F7466E-ED86-E4D1-874C-A0C6BB859372}"/>
              </a:ext>
            </a:extLst>
          </p:cNvPr>
          <p:cNvGrpSpPr>
            <a:grpSpLocks/>
          </p:cNvGrpSpPr>
          <p:nvPr/>
        </p:nvGrpSpPr>
        <p:grpSpPr bwMode="auto">
          <a:xfrm>
            <a:off x="704850" y="3238500"/>
            <a:ext cx="5238750" cy="942975"/>
            <a:chOff x="704850" y="3238500"/>
            <a:chExt cx="5238750" cy="942380"/>
          </a:xfrm>
        </p:grpSpPr>
        <p:sp>
          <p:nvSpPr>
            <p:cNvPr id="21523" name="TextBox 14">
              <a:extLst>
                <a:ext uri="{FF2B5EF4-FFF2-40B4-BE49-F238E27FC236}">
                  <a16:creationId xmlns:a16="http://schemas.microsoft.com/office/drawing/2014/main" id="{DCDCAB99-E9B2-1CD1-1E76-A54D9322936E}"/>
                </a:ext>
              </a:extLst>
            </p:cNvPr>
            <p:cNvSpPr txBox="1">
              <a:spLocks noChangeArrowheads="1"/>
            </p:cNvSpPr>
            <p:nvPr/>
          </p:nvSpPr>
          <p:spPr bwMode="auto">
            <a:xfrm>
              <a:off x="3536950" y="3257550"/>
              <a:ext cx="2406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The limit properties</a:t>
              </a:r>
            </a:p>
            <a:p>
              <a:pPr eaLnBrk="1" hangingPunct="1">
                <a:spcBef>
                  <a:spcPct val="0"/>
                </a:spcBef>
                <a:buFontTx/>
                <a:buNone/>
              </a:pPr>
              <a:r>
                <a:rPr lang="en-US" altLang="en-US"/>
                <a:t>of a set of</a:t>
              </a:r>
            </a:p>
            <a:p>
              <a:pPr eaLnBrk="1" hangingPunct="1">
                <a:spcBef>
                  <a:spcPct val="0"/>
                </a:spcBef>
                <a:buFontTx/>
                <a:buNone/>
              </a:pPr>
              <a:r>
                <a:rPr lang="en-US" altLang="en-US"/>
                <a:t>irreversible processes.</a:t>
              </a:r>
            </a:p>
          </p:txBody>
        </p:sp>
        <p:sp>
          <p:nvSpPr>
            <p:cNvPr id="21524" name="TextBox 11">
              <a:extLst>
                <a:ext uri="{FF2B5EF4-FFF2-40B4-BE49-F238E27FC236}">
                  <a16:creationId xmlns:a16="http://schemas.microsoft.com/office/drawing/2014/main" id="{5CA223F7-19B3-7549-5A1E-9D5E14BC2FA8}"/>
                </a:ext>
              </a:extLst>
            </p:cNvPr>
            <p:cNvSpPr txBox="1">
              <a:spLocks noChangeArrowheads="1"/>
            </p:cNvSpPr>
            <p:nvPr/>
          </p:nvSpPr>
          <p:spPr bwMode="auto">
            <a:xfrm>
              <a:off x="704850" y="3238500"/>
              <a:ext cx="21399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a:t>Properties of thermodynamically reversible “process”</a:t>
              </a:r>
            </a:p>
          </p:txBody>
        </p:sp>
        <p:sp>
          <p:nvSpPr>
            <p:cNvPr id="21525" name="TextBox 12">
              <a:extLst>
                <a:ext uri="{FF2B5EF4-FFF2-40B4-BE49-F238E27FC236}">
                  <a16:creationId xmlns:a16="http://schemas.microsoft.com/office/drawing/2014/main" id="{4EEAB64A-7E90-2C9E-CF1F-6F421B6FDF65}"/>
                </a:ext>
              </a:extLst>
            </p:cNvPr>
            <p:cNvSpPr txBox="1">
              <a:spLocks noChangeArrowheads="1"/>
            </p:cNvSpPr>
            <p:nvPr/>
          </p:nvSpPr>
          <p:spPr bwMode="auto">
            <a:xfrm>
              <a:off x="2997200" y="3308350"/>
              <a:ext cx="445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3600"/>
                <a:t>=</a:t>
              </a:r>
            </a:p>
          </p:txBody>
        </p:sp>
      </p:grpSp>
      <p:sp>
        <p:nvSpPr>
          <p:cNvPr id="16" name="Freeform 15">
            <a:extLst>
              <a:ext uri="{FF2B5EF4-FFF2-40B4-BE49-F238E27FC236}">
                <a16:creationId xmlns:a16="http://schemas.microsoft.com/office/drawing/2014/main" id="{F3406085-D473-9CA9-B898-B0DB5FF95E94}"/>
              </a:ext>
            </a:extLst>
          </p:cNvPr>
          <p:cNvSpPr/>
          <p:nvPr/>
        </p:nvSpPr>
        <p:spPr>
          <a:xfrm>
            <a:off x="546100" y="2038350"/>
            <a:ext cx="5175250" cy="514350"/>
          </a:xfrm>
          <a:custGeom>
            <a:avLst/>
            <a:gdLst>
              <a:gd name="connsiteX0" fmla="*/ 177800 w 5175250"/>
              <a:gd name="connsiteY0" fmla="*/ 0 h 514350"/>
              <a:gd name="connsiteX1" fmla="*/ 5175250 w 5175250"/>
              <a:gd name="connsiteY1" fmla="*/ 273050 h 514350"/>
              <a:gd name="connsiteX2" fmla="*/ 0 w 5175250"/>
              <a:gd name="connsiteY2" fmla="*/ 514350 h 514350"/>
              <a:gd name="connsiteX3" fmla="*/ 177800 w 5175250"/>
              <a:gd name="connsiteY3" fmla="*/ 0 h 514350"/>
            </a:gdLst>
            <a:ahLst/>
            <a:cxnLst>
              <a:cxn ang="0">
                <a:pos x="connsiteX0" y="connsiteY0"/>
              </a:cxn>
              <a:cxn ang="0">
                <a:pos x="connsiteX1" y="connsiteY1"/>
              </a:cxn>
              <a:cxn ang="0">
                <a:pos x="connsiteX2" y="connsiteY2"/>
              </a:cxn>
              <a:cxn ang="0">
                <a:pos x="connsiteX3" y="connsiteY3"/>
              </a:cxn>
            </a:cxnLst>
            <a:rect l="l" t="t" r="r" b="b"/>
            <a:pathLst>
              <a:path w="5175250" h="514350">
                <a:moveTo>
                  <a:pt x="177800" y="0"/>
                </a:moveTo>
                <a:lnTo>
                  <a:pt x="5175250" y="273050"/>
                </a:lnTo>
                <a:lnTo>
                  <a:pt x="0" y="514350"/>
                </a:lnTo>
                <a:lnTo>
                  <a:pt x="177800" y="0"/>
                </a:lnTo>
                <a:close/>
              </a:path>
            </a:pathLst>
          </a:custGeom>
          <a:solidFill>
            <a:srgbClr val="FFC8C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Freeform 7">
            <a:extLst>
              <a:ext uri="{FF2B5EF4-FFF2-40B4-BE49-F238E27FC236}">
                <a16:creationId xmlns:a16="http://schemas.microsoft.com/office/drawing/2014/main" id="{9D3E59F4-81A1-BAB9-1212-C14761CC497C}"/>
              </a:ext>
            </a:extLst>
          </p:cNvPr>
          <p:cNvSpPr/>
          <p:nvPr/>
        </p:nvSpPr>
        <p:spPr>
          <a:xfrm rot="10800000">
            <a:off x="628650" y="280988"/>
            <a:ext cx="5764213" cy="1023937"/>
          </a:xfrm>
          <a:custGeom>
            <a:avLst/>
            <a:gdLst>
              <a:gd name="connsiteX0" fmla="*/ 209605 w 5764126"/>
              <a:gd name="connsiteY0" fmla="*/ 36991 h 912448"/>
              <a:gd name="connsiteX1" fmla="*/ 5764126 w 5764126"/>
              <a:gd name="connsiteY1" fmla="*/ 0 h 912448"/>
              <a:gd name="connsiteX2" fmla="*/ 5486709 w 5764126"/>
              <a:gd name="connsiteY2" fmla="*/ 912448 h 912448"/>
              <a:gd name="connsiteX3" fmla="*/ 0 w 5764126"/>
              <a:gd name="connsiteY3" fmla="*/ 641179 h 912448"/>
              <a:gd name="connsiteX4" fmla="*/ 209605 w 5764126"/>
              <a:gd name="connsiteY4" fmla="*/ 36991 h 912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4126" h="912448">
                <a:moveTo>
                  <a:pt x="209605" y="36991"/>
                </a:moveTo>
                <a:lnTo>
                  <a:pt x="5764126" y="0"/>
                </a:lnTo>
                <a:lnTo>
                  <a:pt x="5486709" y="912448"/>
                </a:lnTo>
                <a:lnTo>
                  <a:pt x="0" y="641179"/>
                </a:lnTo>
                <a:lnTo>
                  <a:pt x="209605" y="36991"/>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509" name="Title 1">
            <a:extLst>
              <a:ext uri="{FF2B5EF4-FFF2-40B4-BE49-F238E27FC236}">
                <a16:creationId xmlns:a16="http://schemas.microsoft.com/office/drawing/2014/main" id="{3469FE5B-CAFF-9A2C-BDB8-5283DE76A95F}"/>
              </a:ext>
            </a:extLst>
          </p:cNvPr>
          <p:cNvSpPr>
            <a:spLocks noGrp="1"/>
          </p:cNvSpPr>
          <p:nvPr>
            <p:ph type="title"/>
          </p:nvPr>
        </p:nvSpPr>
        <p:spPr/>
        <p:txBody>
          <a:bodyPr/>
          <a:lstStyle/>
          <a:p>
            <a:pPr eaLnBrk="1" hangingPunct="1"/>
            <a:r>
              <a:rPr lang="en-US" altLang="en-US" sz="6000">
                <a:latin typeface="Times" pitchFamily="1" charset="0"/>
                <a:ea typeface="ＭＳ Ｐゴシック" panose="020B0600070205080204" pitchFamily="34" charset="-128"/>
                <a:cs typeface="Times" pitchFamily="1" charset="0"/>
              </a:rPr>
              <a:t>This Lecture</a:t>
            </a:r>
          </a:p>
        </p:txBody>
      </p:sp>
      <p:sp>
        <p:nvSpPr>
          <p:cNvPr id="3" name="Content Placeholder 2">
            <a:extLst>
              <a:ext uri="{FF2B5EF4-FFF2-40B4-BE49-F238E27FC236}">
                <a16:creationId xmlns:a16="http://schemas.microsoft.com/office/drawing/2014/main" id="{7CE25574-C2E0-06B4-ECA5-D47D640209CA}"/>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21511" name="Slide Number Placeholder 8">
            <a:extLst>
              <a:ext uri="{FF2B5EF4-FFF2-40B4-BE49-F238E27FC236}">
                <a16:creationId xmlns:a16="http://schemas.microsoft.com/office/drawing/2014/main" id="{3C138F67-3D78-905C-F128-A7805417F5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7CCF8FF4-787F-A840-A5FF-C1B321DE07F2}" type="slidenum">
              <a:rPr lang="en-US" altLang="en-US"/>
              <a:pPr>
                <a:spcBef>
                  <a:spcPct val="0"/>
                </a:spcBef>
                <a:buFontTx/>
                <a:buNone/>
              </a:pPr>
              <a:t>7</a:t>
            </a:fld>
            <a:endParaRPr lang="en-US" altLang="en-US"/>
          </a:p>
        </p:txBody>
      </p:sp>
      <p:pic>
        <p:nvPicPr>
          <p:cNvPr id="21512" name="Picture 10" descr="Norton_speaking_small.jpg">
            <a:extLst>
              <a:ext uri="{FF2B5EF4-FFF2-40B4-BE49-F238E27FC236}">
                <a16:creationId xmlns:a16="http://schemas.microsoft.com/office/drawing/2014/main" id="{45B00083-2D1F-3474-363B-C195C022E1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8100" y="187325"/>
            <a:ext cx="2540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Box 6">
            <a:extLst>
              <a:ext uri="{FF2B5EF4-FFF2-40B4-BE49-F238E27FC236}">
                <a16:creationId xmlns:a16="http://schemas.microsoft.com/office/drawing/2014/main" id="{AD3FC80F-7392-E365-6E8E-C94E5D2B1992}"/>
              </a:ext>
            </a:extLst>
          </p:cNvPr>
          <p:cNvSpPr txBox="1">
            <a:spLocks noChangeArrowheads="1"/>
          </p:cNvSpPr>
          <p:nvPr/>
        </p:nvSpPr>
        <p:spPr bwMode="auto">
          <a:xfrm>
            <a:off x="107950" y="20066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1400"/>
              <a:t>As much confusion over</a:t>
            </a:r>
          </a:p>
        </p:txBody>
      </p:sp>
      <p:sp>
        <p:nvSpPr>
          <p:cNvPr id="21514" name="TextBox 8">
            <a:extLst>
              <a:ext uri="{FF2B5EF4-FFF2-40B4-BE49-F238E27FC236}">
                <a16:creationId xmlns:a16="http://schemas.microsoft.com/office/drawing/2014/main" id="{5AE2499F-3CD0-58FA-5B1B-7930631C0886}"/>
              </a:ext>
            </a:extLst>
          </p:cNvPr>
          <p:cNvSpPr txBox="1">
            <a:spLocks noChangeArrowheads="1"/>
          </p:cNvSpPr>
          <p:nvPr/>
        </p:nvSpPr>
        <p:spPr bwMode="auto">
          <a:xfrm>
            <a:off x="1479550" y="1968500"/>
            <a:ext cx="2222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thermodynamically reversible processes</a:t>
            </a:r>
          </a:p>
        </p:txBody>
      </p:sp>
      <p:sp>
        <p:nvSpPr>
          <p:cNvPr id="21515" name="TextBox 9">
            <a:extLst>
              <a:ext uri="{FF2B5EF4-FFF2-40B4-BE49-F238E27FC236}">
                <a16:creationId xmlns:a16="http://schemas.microsoft.com/office/drawing/2014/main" id="{8E8E3EA3-3217-CFE2-9063-C8B33640DA62}"/>
              </a:ext>
            </a:extLst>
          </p:cNvPr>
          <p:cNvSpPr txBox="1">
            <a:spLocks noChangeArrowheads="1"/>
          </p:cNvSpPr>
          <p:nvPr/>
        </p:nvSpPr>
        <p:spPr bwMode="auto">
          <a:xfrm>
            <a:off x="3905250" y="2114550"/>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1400"/>
              <a:t>as over</a:t>
            </a:r>
          </a:p>
        </p:txBody>
      </p:sp>
      <p:sp>
        <p:nvSpPr>
          <p:cNvPr id="21516" name="TextBox 10">
            <a:extLst>
              <a:ext uri="{FF2B5EF4-FFF2-40B4-BE49-F238E27FC236}">
                <a16:creationId xmlns:a16="http://schemas.microsoft.com/office/drawing/2014/main" id="{2FFCFF8A-D6DE-E7E0-C357-19A723A3AF50}"/>
              </a:ext>
            </a:extLst>
          </p:cNvPr>
          <p:cNvSpPr txBox="1">
            <a:spLocks noChangeArrowheads="1"/>
          </p:cNvSpPr>
          <p:nvPr/>
        </p:nvSpPr>
        <p:spPr bwMode="auto">
          <a:xfrm>
            <a:off x="4500563" y="2012950"/>
            <a:ext cx="23764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2000"/>
              <a:t>thermodynamic entropy.</a:t>
            </a:r>
          </a:p>
        </p:txBody>
      </p:sp>
      <p:grpSp>
        <p:nvGrpSpPr>
          <p:cNvPr id="26" name="Group 25">
            <a:extLst>
              <a:ext uri="{FF2B5EF4-FFF2-40B4-BE49-F238E27FC236}">
                <a16:creationId xmlns:a16="http://schemas.microsoft.com/office/drawing/2014/main" id="{37A36198-2532-193A-C4A2-53C7821BD678}"/>
              </a:ext>
            </a:extLst>
          </p:cNvPr>
          <p:cNvGrpSpPr>
            <a:grpSpLocks/>
          </p:cNvGrpSpPr>
          <p:nvPr/>
        </p:nvGrpSpPr>
        <p:grpSpPr bwMode="auto">
          <a:xfrm>
            <a:off x="425450" y="4972050"/>
            <a:ext cx="5378450" cy="692150"/>
            <a:chOff x="425450" y="4972050"/>
            <a:chExt cx="5378450" cy="692150"/>
          </a:xfrm>
        </p:grpSpPr>
        <p:sp>
          <p:nvSpPr>
            <p:cNvPr id="44" name="Freeform 43">
              <a:extLst>
                <a:ext uri="{FF2B5EF4-FFF2-40B4-BE49-F238E27FC236}">
                  <a16:creationId xmlns:a16="http://schemas.microsoft.com/office/drawing/2014/main" id="{005EDF7C-04E5-2E94-B68D-1D08578C45BA}"/>
                </a:ext>
              </a:extLst>
            </p:cNvPr>
            <p:cNvSpPr/>
            <p:nvPr/>
          </p:nvSpPr>
          <p:spPr>
            <a:xfrm flipV="1">
              <a:off x="628650" y="5080000"/>
              <a:ext cx="5175250" cy="584200"/>
            </a:xfrm>
            <a:custGeom>
              <a:avLst/>
              <a:gdLst>
                <a:gd name="connsiteX0" fmla="*/ 177800 w 5175250"/>
                <a:gd name="connsiteY0" fmla="*/ 0 h 514350"/>
                <a:gd name="connsiteX1" fmla="*/ 5175250 w 5175250"/>
                <a:gd name="connsiteY1" fmla="*/ 273050 h 514350"/>
                <a:gd name="connsiteX2" fmla="*/ 0 w 5175250"/>
                <a:gd name="connsiteY2" fmla="*/ 514350 h 514350"/>
                <a:gd name="connsiteX3" fmla="*/ 177800 w 5175250"/>
                <a:gd name="connsiteY3" fmla="*/ 0 h 514350"/>
              </a:gdLst>
              <a:ahLst/>
              <a:cxnLst>
                <a:cxn ang="0">
                  <a:pos x="connsiteX0" y="connsiteY0"/>
                </a:cxn>
                <a:cxn ang="0">
                  <a:pos x="connsiteX1" y="connsiteY1"/>
                </a:cxn>
                <a:cxn ang="0">
                  <a:pos x="connsiteX2" y="connsiteY2"/>
                </a:cxn>
                <a:cxn ang="0">
                  <a:pos x="connsiteX3" y="connsiteY3"/>
                </a:cxn>
              </a:cxnLst>
              <a:rect l="l" t="t" r="r" b="b"/>
              <a:pathLst>
                <a:path w="5175250" h="514350">
                  <a:moveTo>
                    <a:pt x="177800" y="0"/>
                  </a:moveTo>
                  <a:lnTo>
                    <a:pt x="5175250" y="273050"/>
                  </a:lnTo>
                  <a:lnTo>
                    <a:pt x="0" y="514350"/>
                  </a:lnTo>
                  <a:lnTo>
                    <a:pt x="177800" y="0"/>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1520" name="TextBox 17">
              <a:extLst>
                <a:ext uri="{FF2B5EF4-FFF2-40B4-BE49-F238E27FC236}">
                  <a16:creationId xmlns:a16="http://schemas.microsoft.com/office/drawing/2014/main" id="{10E6C7C7-E605-D1EF-1A95-909C195E1E25}"/>
                </a:ext>
              </a:extLst>
            </p:cNvPr>
            <p:cNvSpPr txBox="1">
              <a:spLocks noChangeArrowheads="1"/>
            </p:cNvSpPr>
            <p:nvPr/>
          </p:nvSpPr>
          <p:spPr bwMode="auto">
            <a:xfrm>
              <a:off x="425450" y="4972050"/>
              <a:ext cx="206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Thermodynamically reversible processes</a:t>
              </a:r>
            </a:p>
          </p:txBody>
        </p:sp>
        <p:sp>
          <p:nvSpPr>
            <p:cNvPr id="21521" name="TextBox 19">
              <a:extLst>
                <a:ext uri="{FF2B5EF4-FFF2-40B4-BE49-F238E27FC236}">
                  <a16:creationId xmlns:a16="http://schemas.microsoft.com/office/drawing/2014/main" id="{7AB31447-DDC3-2637-E1FA-888BF2EC3201}"/>
                </a:ext>
              </a:extLst>
            </p:cNvPr>
            <p:cNvSpPr txBox="1">
              <a:spLocks noChangeArrowheads="1"/>
            </p:cNvSpPr>
            <p:nvPr/>
          </p:nvSpPr>
          <p:spPr bwMode="auto">
            <a:xfrm>
              <a:off x="2552700" y="5143500"/>
              <a:ext cx="4664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are</a:t>
              </a:r>
            </a:p>
          </p:txBody>
        </p:sp>
        <p:sp>
          <p:nvSpPr>
            <p:cNvPr id="21522" name="TextBox 20">
              <a:extLst>
                <a:ext uri="{FF2B5EF4-FFF2-40B4-BE49-F238E27FC236}">
                  <a16:creationId xmlns:a16="http://schemas.microsoft.com/office/drawing/2014/main" id="{44BCC4AD-9234-32BF-2A41-A54BBB29AE58}"/>
                </a:ext>
              </a:extLst>
            </p:cNvPr>
            <p:cNvSpPr txBox="1">
              <a:spLocks noChangeArrowheads="1"/>
            </p:cNvSpPr>
            <p:nvPr/>
          </p:nvSpPr>
          <p:spPr bwMode="auto">
            <a:xfrm>
              <a:off x="3181351" y="5003800"/>
              <a:ext cx="18160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impossible on molecular scales.</a:t>
              </a:r>
            </a:p>
          </p:txBody>
        </p:sp>
      </p:grpSp>
      <p:pic>
        <p:nvPicPr>
          <p:cNvPr id="22" name="Picture 21" descr="Szilard engine.png">
            <a:extLst>
              <a:ext uri="{FF2B5EF4-FFF2-40B4-BE49-F238E27FC236}">
                <a16:creationId xmlns:a16="http://schemas.microsoft.com/office/drawing/2014/main" id="{64DC2685-6D5B-5752-F87F-5906584F48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4892675"/>
            <a:ext cx="22098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C604201-531C-686A-6B52-BA01762B2D40}"/>
              </a:ext>
            </a:extLst>
          </p:cNvPr>
          <p:cNvSpPr/>
          <p:nvPr/>
        </p:nvSpPr>
        <p:spPr>
          <a:xfrm flipH="1">
            <a:off x="2786063" y="227013"/>
            <a:ext cx="6070600" cy="5657850"/>
          </a:xfrm>
          <a:custGeom>
            <a:avLst/>
            <a:gdLst>
              <a:gd name="connsiteX0" fmla="*/ 1522406 w 4414213"/>
              <a:gd name="connsiteY0" fmla="*/ 0 h 4697601"/>
              <a:gd name="connsiteX1" fmla="*/ 4414213 w 4414213"/>
              <a:gd name="connsiteY1" fmla="*/ 1660227 h 4697601"/>
              <a:gd name="connsiteX2" fmla="*/ 2157379 w 4414213"/>
              <a:gd name="connsiteY2" fmla="*/ 4697601 h 4697601"/>
              <a:gd name="connsiteX3" fmla="*/ 0 w 4414213"/>
              <a:gd name="connsiteY3" fmla="*/ 2846103 h 4697601"/>
              <a:gd name="connsiteX4" fmla="*/ 1522406 w 4414213"/>
              <a:gd name="connsiteY4" fmla="*/ 0 h 46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4213" h="4697601">
                <a:moveTo>
                  <a:pt x="1522406" y="0"/>
                </a:moveTo>
                <a:lnTo>
                  <a:pt x="4414213" y="1660227"/>
                </a:lnTo>
                <a:lnTo>
                  <a:pt x="2157379" y="4697601"/>
                </a:lnTo>
                <a:lnTo>
                  <a:pt x="0" y="2846103"/>
                </a:lnTo>
                <a:lnTo>
                  <a:pt x="1522406"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4" name="Title 1">
            <a:extLst>
              <a:ext uri="{FF2B5EF4-FFF2-40B4-BE49-F238E27FC236}">
                <a16:creationId xmlns:a16="http://schemas.microsoft.com/office/drawing/2014/main" id="{25D3CB77-CB63-9C2E-2062-5940923338EB}"/>
              </a:ext>
            </a:extLst>
          </p:cNvPr>
          <p:cNvSpPr>
            <a:spLocks noGrp="1"/>
          </p:cNvSpPr>
          <p:nvPr>
            <p:ph type="title"/>
          </p:nvPr>
        </p:nvSpPr>
        <p:spPr>
          <a:xfrm>
            <a:off x="846138" y="2593975"/>
            <a:ext cx="6756400" cy="885825"/>
          </a:xfrm>
        </p:spPr>
        <p:txBody>
          <a:bodyPr/>
          <a:lstStyle/>
          <a:p>
            <a:pPr algn="r" eaLnBrk="1" hangingPunct="1"/>
            <a:r>
              <a:rPr lang="en-US" altLang="en-US" sz="8000">
                <a:latin typeface="Times" pitchFamily="1" charset="0"/>
                <a:ea typeface="ＭＳ Ｐゴシック" panose="020B0600070205080204" pitchFamily="34" charset="-128"/>
                <a:cs typeface="Times" pitchFamily="1" charset="0"/>
              </a:rPr>
              <a:t>Irreversible Processes</a:t>
            </a:r>
          </a:p>
        </p:txBody>
      </p:sp>
      <p:sp>
        <p:nvSpPr>
          <p:cNvPr id="3" name="Content Placeholder 2">
            <a:extLst>
              <a:ext uri="{FF2B5EF4-FFF2-40B4-BE49-F238E27FC236}">
                <a16:creationId xmlns:a16="http://schemas.microsoft.com/office/drawing/2014/main" id="{43BC06CF-8E54-D496-2BE8-9CBA97E53935}"/>
              </a:ext>
            </a:extLst>
          </p:cNvPr>
          <p:cNvSpPr>
            <a:spLocks noGrp="1"/>
          </p:cNvSpPr>
          <p:nvPr>
            <p:ph idx="1"/>
          </p:nvPr>
        </p:nvSpPr>
        <p:spPr/>
        <p:txBody>
          <a:bodyPr rtlCol="0">
            <a:normAutofit lnSpcReduction="10000"/>
          </a:bodyPr>
          <a:lstStyle/>
          <a:p>
            <a:pPr eaLnBrk="1" fontAlgn="auto" hangingPunct="1">
              <a:spcAft>
                <a:spcPts val="0"/>
              </a:spcAft>
              <a:buFont typeface="Arial"/>
              <a:buNone/>
              <a:defRPr/>
            </a:pPr>
            <a:r>
              <a:rPr lang="en-US" dirty="0">
                <a:ea typeface="+mn-ea"/>
              </a:rPr>
              <a:t> </a:t>
            </a:r>
          </a:p>
        </p:txBody>
      </p:sp>
      <p:sp>
        <p:nvSpPr>
          <p:cNvPr id="23556" name="Slide Number Placeholder 5">
            <a:extLst>
              <a:ext uri="{FF2B5EF4-FFF2-40B4-BE49-F238E27FC236}">
                <a16:creationId xmlns:a16="http://schemas.microsoft.com/office/drawing/2014/main" id="{0A721B0A-402D-3AE9-D47A-7BE112F4FF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64836A6C-1019-C14A-A7ED-E8C1896CF192}" type="slidenum">
              <a:rPr lang="en-US" altLang="en-US"/>
              <a:pPr>
                <a:spcBef>
                  <a:spcPct val="0"/>
                </a:spcBef>
                <a:buFontTx/>
                <a:buNone/>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E4036B1B-8D79-0984-367D-197EABCA116A}"/>
              </a:ext>
            </a:extLst>
          </p:cNvPr>
          <p:cNvSpPr/>
          <p:nvPr/>
        </p:nvSpPr>
        <p:spPr>
          <a:xfrm>
            <a:off x="596900" y="431800"/>
            <a:ext cx="6045200" cy="552450"/>
          </a:xfrm>
          <a:custGeom>
            <a:avLst/>
            <a:gdLst>
              <a:gd name="connsiteX0" fmla="*/ 215900 w 6045200"/>
              <a:gd name="connsiteY0" fmla="*/ 0 h 552450"/>
              <a:gd name="connsiteX1" fmla="*/ 5924550 w 6045200"/>
              <a:gd name="connsiteY1" fmla="*/ 209550 h 552450"/>
              <a:gd name="connsiteX2" fmla="*/ 6045200 w 6045200"/>
              <a:gd name="connsiteY2" fmla="*/ 469900 h 552450"/>
              <a:gd name="connsiteX3" fmla="*/ 0 w 6045200"/>
              <a:gd name="connsiteY3" fmla="*/ 552450 h 552450"/>
              <a:gd name="connsiteX4" fmla="*/ 215900 w 6045200"/>
              <a:gd name="connsiteY4" fmla="*/ 0 h 55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5200" h="552450">
                <a:moveTo>
                  <a:pt x="215900" y="0"/>
                </a:moveTo>
                <a:lnTo>
                  <a:pt x="5924550" y="209550"/>
                </a:lnTo>
                <a:lnTo>
                  <a:pt x="6045200" y="469900"/>
                </a:lnTo>
                <a:lnTo>
                  <a:pt x="0" y="552450"/>
                </a:lnTo>
                <a:lnTo>
                  <a:pt x="215900" y="0"/>
                </a:lnTo>
                <a:close/>
              </a:path>
            </a:pathLst>
          </a:custGeom>
          <a:solidFill>
            <a:srgbClr val="C8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578" name="Title 1">
            <a:extLst>
              <a:ext uri="{FF2B5EF4-FFF2-40B4-BE49-F238E27FC236}">
                <a16:creationId xmlns:a16="http://schemas.microsoft.com/office/drawing/2014/main" id="{88A14F23-1B60-363F-6C1F-36B15998F6FD}"/>
              </a:ext>
            </a:extLst>
          </p:cNvPr>
          <p:cNvSpPr>
            <a:spLocks noGrp="1"/>
          </p:cNvSpPr>
          <p:nvPr>
            <p:ph type="title"/>
          </p:nvPr>
        </p:nvSpPr>
        <p:spPr>
          <a:xfrm>
            <a:off x="463550" y="268288"/>
            <a:ext cx="6096000" cy="885825"/>
          </a:xfrm>
        </p:spPr>
        <p:txBody>
          <a:bodyPr/>
          <a:lstStyle/>
          <a:p>
            <a:r>
              <a:rPr lang="en-US" altLang="en-US" sz="4800">
                <a:latin typeface="Times" pitchFamily="1" charset="0"/>
                <a:ea typeface="ＭＳ Ｐゴシック" panose="020B0600070205080204" pitchFamily="34" charset="-128"/>
                <a:cs typeface="Times" pitchFamily="1" charset="0"/>
              </a:rPr>
              <a:t>Irreversible heating</a:t>
            </a:r>
          </a:p>
        </p:txBody>
      </p:sp>
      <p:sp>
        <p:nvSpPr>
          <p:cNvPr id="24579" name="Content Placeholder 2">
            <a:extLst>
              <a:ext uri="{FF2B5EF4-FFF2-40B4-BE49-F238E27FC236}">
                <a16:creationId xmlns:a16="http://schemas.microsoft.com/office/drawing/2014/main" id="{47AB5614-DF56-FDE0-FE31-1C23ED0F53FE}"/>
              </a:ext>
            </a:extLst>
          </p:cNvPr>
          <p:cNvSpPr>
            <a:spLocks noGrp="1"/>
          </p:cNvSpPr>
          <p:nvPr>
            <p:ph idx="1"/>
          </p:nvPr>
        </p:nvSpPr>
        <p:spPr/>
        <p:txBody>
          <a:bodyPr/>
          <a:lstStyle/>
          <a:p>
            <a:endParaRPr lang="en-US" altLang="en-US">
              <a:latin typeface="Times" pitchFamily="1" charset="0"/>
              <a:ea typeface="ＭＳ Ｐゴシック" panose="020B0600070205080204" pitchFamily="34" charset="-128"/>
              <a:cs typeface="Times" pitchFamily="1" charset="0"/>
            </a:endParaRPr>
          </a:p>
        </p:txBody>
      </p:sp>
      <p:sp>
        <p:nvSpPr>
          <p:cNvPr id="24580" name="Slide Number Placeholder 3">
            <a:extLst>
              <a:ext uri="{FF2B5EF4-FFF2-40B4-BE49-F238E27FC236}">
                <a16:creationId xmlns:a16="http://schemas.microsoft.com/office/drawing/2014/main" id="{4548428C-066E-DCE8-C81D-953E90D9F07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spcBef>
                <a:spcPct val="0"/>
              </a:spcBef>
              <a:buFontTx/>
              <a:buNone/>
            </a:pPr>
            <a:fld id="{969ECF2F-8489-9748-B5DA-1CDDA4E7342A}" type="slidenum">
              <a:rPr lang="en-US" altLang="en-US"/>
              <a:pPr>
                <a:spcBef>
                  <a:spcPct val="0"/>
                </a:spcBef>
                <a:buFontTx/>
                <a:buNone/>
              </a:pPr>
              <a:t>9</a:t>
            </a:fld>
            <a:endParaRPr lang="en-US" altLang="en-US"/>
          </a:p>
        </p:txBody>
      </p:sp>
      <p:pic>
        <p:nvPicPr>
          <p:cNvPr id="24581" name="Picture 6" descr="Melting.gif">
            <a:extLst>
              <a:ext uri="{FF2B5EF4-FFF2-40B4-BE49-F238E27FC236}">
                <a16:creationId xmlns:a16="http://schemas.microsoft.com/office/drawing/2014/main" id="{6C4CBEC8-69E9-ECCE-C4C0-C62EFCBC5F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409700"/>
            <a:ext cx="20224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7">
            <a:extLst>
              <a:ext uri="{FF2B5EF4-FFF2-40B4-BE49-F238E27FC236}">
                <a16:creationId xmlns:a16="http://schemas.microsoft.com/office/drawing/2014/main" id="{A33BBE06-E7F5-5316-8533-5C8224A745B0}"/>
              </a:ext>
            </a:extLst>
          </p:cNvPr>
          <p:cNvSpPr txBox="1">
            <a:spLocks noChangeArrowheads="1"/>
          </p:cNvSpPr>
          <p:nvPr/>
        </p:nvSpPr>
        <p:spPr bwMode="auto">
          <a:xfrm>
            <a:off x="184150" y="161925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1600"/>
              <a:t>melting ice</a:t>
            </a:r>
          </a:p>
        </p:txBody>
      </p:sp>
      <p:sp>
        <p:nvSpPr>
          <p:cNvPr id="24583" name="TextBox 8">
            <a:extLst>
              <a:ext uri="{FF2B5EF4-FFF2-40B4-BE49-F238E27FC236}">
                <a16:creationId xmlns:a16="http://schemas.microsoft.com/office/drawing/2014/main" id="{92044C9D-2304-A98E-145B-1C87437EF219}"/>
              </a:ext>
            </a:extLst>
          </p:cNvPr>
          <p:cNvSpPr txBox="1">
            <a:spLocks noChangeArrowheads="1"/>
          </p:cNvSpPr>
          <p:nvPr/>
        </p:nvSpPr>
        <p:spPr bwMode="auto">
          <a:xfrm>
            <a:off x="152400" y="2857500"/>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algn="r" eaLnBrk="1" hangingPunct="1">
              <a:spcBef>
                <a:spcPct val="0"/>
              </a:spcBef>
              <a:buFontTx/>
              <a:buNone/>
            </a:pPr>
            <a:r>
              <a:rPr lang="en-US" altLang="en-US" sz="1600"/>
              <a:t>hot brick</a:t>
            </a:r>
          </a:p>
        </p:txBody>
      </p:sp>
      <p:sp>
        <p:nvSpPr>
          <p:cNvPr id="24584" name="TextBox 9">
            <a:extLst>
              <a:ext uri="{FF2B5EF4-FFF2-40B4-BE49-F238E27FC236}">
                <a16:creationId xmlns:a16="http://schemas.microsoft.com/office/drawing/2014/main" id="{55B6F713-F540-8B1B-A3E6-1602C5DE7AA5}"/>
              </a:ext>
            </a:extLst>
          </p:cNvPr>
          <p:cNvSpPr txBox="1">
            <a:spLocks noChangeArrowheads="1"/>
          </p:cNvSpPr>
          <p:nvPr/>
        </p:nvSpPr>
        <p:spPr bwMode="auto">
          <a:xfrm>
            <a:off x="3937000" y="1746250"/>
            <a:ext cx="237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Heat passes through a large temperature difference from hot to cold…</a:t>
            </a:r>
          </a:p>
        </p:txBody>
      </p:sp>
      <p:pic>
        <p:nvPicPr>
          <p:cNvPr id="24585" name="Picture 11" descr="Arrow curved to left.png">
            <a:extLst>
              <a:ext uri="{FF2B5EF4-FFF2-40B4-BE49-F238E27FC236}">
                <a16:creationId xmlns:a16="http://schemas.microsoft.com/office/drawing/2014/main" id="{4AEBD8B2-68B9-EBCE-075A-594D8D3B8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1752600"/>
            <a:ext cx="6413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6">
            <a:extLst>
              <a:ext uri="{FF2B5EF4-FFF2-40B4-BE49-F238E27FC236}">
                <a16:creationId xmlns:a16="http://schemas.microsoft.com/office/drawing/2014/main" id="{EE4A1A25-8FF6-EB03-90D8-1198D2E18E0E}"/>
              </a:ext>
            </a:extLst>
          </p:cNvPr>
          <p:cNvGrpSpPr>
            <a:grpSpLocks/>
          </p:cNvGrpSpPr>
          <p:nvPr/>
        </p:nvGrpSpPr>
        <p:grpSpPr bwMode="auto">
          <a:xfrm>
            <a:off x="692150" y="3686175"/>
            <a:ext cx="6419850" cy="2616200"/>
            <a:chOff x="692151" y="3685826"/>
            <a:chExt cx="6419849" cy="2616579"/>
          </a:xfrm>
        </p:grpSpPr>
        <p:sp>
          <p:nvSpPr>
            <p:cNvPr id="24587" name="TextBox 10">
              <a:extLst>
                <a:ext uri="{FF2B5EF4-FFF2-40B4-BE49-F238E27FC236}">
                  <a16:creationId xmlns:a16="http://schemas.microsoft.com/office/drawing/2014/main" id="{9F44EE3E-1243-E705-9269-E25AFC128505}"/>
                </a:ext>
              </a:extLst>
            </p:cNvPr>
            <p:cNvSpPr txBox="1">
              <a:spLocks noChangeArrowheads="1"/>
            </p:cNvSpPr>
            <p:nvPr/>
          </p:nvSpPr>
          <p:spPr bwMode="auto">
            <a:xfrm>
              <a:off x="692151" y="4292600"/>
              <a:ext cx="28130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a:t>… but does no work. The lost heat could have been used in an engine to create useful work.</a:t>
              </a:r>
            </a:p>
          </p:txBody>
        </p:sp>
        <p:pic>
          <p:nvPicPr>
            <p:cNvPr id="24588" name="Picture 13" descr="640px-Rankine_cycle_layout.png">
              <a:extLst>
                <a:ext uri="{FF2B5EF4-FFF2-40B4-BE49-F238E27FC236}">
                  <a16:creationId xmlns:a16="http://schemas.microsoft.com/office/drawing/2014/main" id="{41409610-8C8A-9381-C4E8-43795B6E0E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3450" y="3685826"/>
              <a:ext cx="3638550" cy="235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TextBox 14">
              <a:extLst>
                <a:ext uri="{FF2B5EF4-FFF2-40B4-BE49-F238E27FC236}">
                  <a16:creationId xmlns:a16="http://schemas.microsoft.com/office/drawing/2014/main" id="{E6083E4E-7947-9CA2-238E-3C9D29420830}"/>
                </a:ext>
              </a:extLst>
            </p:cNvPr>
            <p:cNvSpPr txBox="1">
              <a:spLocks noChangeArrowheads="1"/>
            </p:cNvSpPr>
            <p:nvPr/>
          </p:nvSpPr>
          <p:spPr bwMode="auto">
            <a:xfrm>
              <a:off x="3632200" y="6102350"/>
              <a:ext cx="26588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defRPr>
                  <a:solidFill>
                    <a:schemeClr val="tx1"/>
                  </a:solidFill>
                  <a:latin typeface="Times" pitchFamily="1" charset="0"/>
                  <a:ea typeface="ＭＳ Ｐゴシック" panose="020B0600070205080204" pitchFamily="34" charset="-128"/>
                  <a:cs typeface="Times" pitchFamily="1" charset="0"/>
                </a:defRPr>
              </a:lvl1pPr>
              <a:lvl2pPr marL="742950" indent="-28575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2pPr>
              <a:lvl3pPr marL="11430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3pPr>
              <a:lvl4pPr marL="16002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4pPr>
              <a:lvl5pPr marL="2057400" indent="-228600">
                <a:spcBef>
                  <a:spcPct val="20000"/>
                </a:spcBef>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Times" pitchFamily="1" charset="0"/>
                  <a:ea typeface="ＭＳ Ｐゴシック" panose="020B0600070205080204" pitchFamily="34" charset="-128"/>
                  <a:cs typeface="Times" pitchFamily="1" charset="0"/>
                </a:defRPr>
              </a:lvl9pPr>
            </a:lstStyle>
            <a:p>
              <a:pPr eaLnBrk="1" hangingPunct="1">
                <a:spcBef>
                  <a:spcPct val="0"/>
                </a:spcBef>
                <a:buFontTx/>
                <a:buNone/>
              </a:pPr>
              <a:r>
                <a:rPr lang="en-US" altLang="en-US" sz="700"/>
                <a:t>https://commons.wikimedia.org/wiki/File:Rankine_cycle_layout.png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8C8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6411</TotalTime>
  <Words>3729</Words>
  <Application>Microsoft Macintosh PowerPoint</Application>
  <PresentationFormat>On-screen Show (4:3)</PresentationFormat>
  <Paragraphs>840</Paragraphs>
  <Slides>69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Arial</vt:lpstr>
      <vt:lpstr>ＭＳ Ｐゴシック</vt:lpstr>
      <vt:lpstr>Times</vt:lpstr>
      <vt:lpstr>Calibri</vt:lpstr>
      <vt:lpstr>Symbol</vt:lpstr>
      <vt:lpstr>Arial Black</vt:lpstr>
      <vt:lpstr>Arial Narrow</vt:lpstr>
      <vt:lpstr>Wingdings</vt:lpstr>
      <vt:lpstr>Office Theme</vt:lpstr>
      <vt:lpstr>Microsoft Equation</vt:lpstr>
      <vt:lpstr>The Impossible Process Thermodynamic Reversibility  John D. Norton Department of History and Philosophy of Science University of Pittsburgh</vt:lpstr>
      <vt:lpstr>Rudolf Clausius</vt:lpstr>
      <vt:lpstr>PowerPoint Presentation</vt:lpstr>
      <vt:lpstr>PowerPoint Presentation</vt:lpstr>
      <vt:lpstr>PowerPoint Presentation</vt:lpstr>
      <vt:lpstr>Clausius’ Definition of Entropy</vt:lpstr>
      <vt:lpstr>This Lecture</vt:lpstr>
      <vt:lpstr>Irreversible Processes</vt:lpstr>
      <vt:lpstr>Irreversible heating</vt:lpstr>
      <vt:lpstr>Irreversible expansion</vt:lpstr>
      <vt:lpstr>Reversible Processes</vt:lpstr>
      <vt:lpstr>Reversible isothermal expansion of an ideal gas</vt:lpstr>
      <vt:lpstr>Why Reversible?</vt:lpstr>
      <vt:lpstr>Work and Heat</vt:lpstr>
      <vt:lpstr>A Thermodynamically Reversible Process …</vt:lpstr>
      <vt:lpstr>Paradoxes</vt:lpstr>
      <vt:lpstr>Equilibrium &amp; NOT-Equilibrium</vt:lpstr>
      <vt:lpstr>Equilibrium &amp; NOT-Equilibrium</vt:lpstr>
      <vt:lpstr>“Infinitely slow process”</vt:lpstr>
      <vt:lpstr>190 Year History of Deflections Carnot 1824-now.</vt:lpstr>
      <vt:lpstr>Candidate definitions</vt:lpstr>
      <vt:lpstr>Infinitesimally removed from equilibrium</vt:lpstr>
      <vt:lpstr>Infinitely slow </vt:lpstr>
      <vt:lpstr>Quasi-static (abridged version) </vt:lpstr>
      <vt:lpstr>Quasi-static (original version)</vt:lpstr>
      <vt:lpstr>Equilibrium State Space Imperialism</vt:lpstr>
      <vt:lpstr>“Equilibrium thermodynamics”</vt:lpstr>
      <vt:lpstr>Perils of Taking Limits</vt:lpstr>
      <vt:lpstr>Limits behaving badly</vt:lpstr>
      <vt:lpstr>Infinite beam balance</vt:lpstr>
      <vt:lpstr>Limit of an “infinitely slow process”</vt:lpstr>
      <vt:lpstr>Limit of an “infinitely slow process”</vt:lpstr>
      <vt:lpstr>Limit of an “infinitely slow process”</vt:lpstr>
      <vt:lpstr>Thermodynamically reversible processes as  Sets of  irreversible processes</vt:lpstr>
      <vt:lpstr>Equilibrium State Space</vt:lpstr>
      <vt:lpstr>Non-Equilibrium and Equilibrium State Space</vt:lpstr>
      <vt:lpstr>Non-Equilibrium and Equilibrium State Space</vt:lpstr>
      <vt:lpstr>Non-Equilibrium and Equilibrium State Space</vt:lpstr>
      <vt:lpstr>The Formal Prescription</vt:lpstr>
      <vt:lpstr>The Formal Prescription</vt:lpstr>
      <vt:lpstr>Fluctuations</vt:lpstr>
      <vt:lpstr>Macroscopic gas vs one atom gas</vt:lpstr>
      <vt:lpstr>Molecular Scale Probabilities are Dynamic</vt:lpstr>
      <vt:lpstr>Reversible Heating of Macroscopic Gas</vt:lpstr>
      <vt:lpstr>Reversible Heating of One Molecule Gas Fails</vt:lpstr>
      <vt:lpstr>Molecular Scale Processes Complete Probabilistically</vt:lpstr>
      <vt:lpstr>PowerPoint Presentation</vt:lpstr>
      <vt:lpstr>Conclusion</vt:lpstr>
      <vt:lpstr>This Lecture</vt:lpstr>
      <vt:lpstr>PowerPoint Presentation</vt:lpstr>
      <vt:lpstr>THE END</vt:lpstr>
      <vt:lpstr>Appendices</vt:lpstr>
      <vt:lpstr>Thermodynamically Reversible Processes …</vt:lpstr>
      <vt:lpstr>Suppose reversible processes exist</vt:lpstr>
      <vt:lpstr>Driving forces…</vt:lpstr>
      <vt:lpstr>Reversal by very small change of driving forces</vt:lpstr>
      <vt:lpstr>Restoration (variant of supposition)</vt:lpstr>
      <vt:lpstr>Mechanical reversibility??</vt:lpstr>
      <vt:lpstr>Mechanical reversibility</vt:lpstr>
      <vt:lpstr>Thermodynamically reversible processes Idealizations made by Taking Limits</vt:lpstr>
      <vt:lpstr>“Proof” that p = 2</vt:lpstr>
      <vt:lpstr>Pierre Duhem</vt:lpstr>
      <vt:lpstr>Reconstructing Thermodynamics</vt:lpstr>
      <vt:lpstr>Rederive results</vt:lpstr>
      <vt:lpstr>Reversible Heat Engines are the Most Efficient Standard Analysis</vt:lpstr>
      <vt:lpstr>Reversible Heat Engines are the Most Efficient Standard Analysis</vt:lpstr>
      <vt:lpstr>Reversible Heat Engines are the Most Efficient Standard Analysis</vt:lpstr>
      <vt:lpstr>Reversible Heat Engines are the Most Efficient New Analysis</vt:lpstr>
      <vt:lpstr>Reversible Heat Engines are the Most Efficient New Analysis</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Approximation and Idealization: Why the Difference Matters</dc:title>
  <dc:creator>John Norton</dc:creator>
  <cp:lastModifiedBy>Norton, John D</cp:lastModifiedBy>
  <cp:revision>371</cp:revision>
  <dcterms:created xsi:type="dcterms:W3CDTF">2015-07-23T18:43:02Z</dcterms:created>
  <dcterms:modified xsi:type="dcterms:W3CDTF">2026-05-12T23:25:10Z</dcterms:modified>
</cp:coreProperties>
</file>