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379" r:id="rId3"/>
    <p:sldId id="338" r:id="rId4"/>
    <p:sldId id="339" r:id="rId5"/>
    <p:sldId id="373" r:id="rId6"/>
    <p:sldId id="331" r:id="rId7"/>
    <p:sldId id="340" r:id="rId8"/>
    <p:sldId id="341" r:id="rId9"/>
    <p:sldId id="342" r:id="rId10"/>
    <p:sldId id="378" r:id="rId11"/>
    <p:sldId id="374" r:id="rId12"/>
    <p:sldId id="345" r:id="rId13"/>
    <p:sldId id="375" r:id="rId14"/>
    <p:sldId id="346" r:id="rId15"/>
    <p:sldId id="367" r:id="rId16"/>
    <p:sldId id="368" r:id="rId17"/>
    <p:sldId id="369" r:id="rId18"/>
    <p:sldId id="370" r:id="rId19"/>
    <p:sldId id="371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80" r:id="rId31"/>
    <p:sldId id="376" r:id="rId32"/>
    <p:sldId id="357" r:id="rId33"/>
    <p:sldId id="358" r:id="rId34"/>
    <p:sldId id="359" r:id="rId35"/>
    <p:sldId id="360" r:id="rId36"/>
    <p:sldId id="372" r:id="rId37"/>
    <p:sldId id="361" r:id="rId38"/>
    <p:sldId id="362" r:id="rId39"/>
    <p:sldId id="363" r:id="rId40"/>
    <p:sldId id="365" r:id="rId41"/>
    <p:sldId id="377" r:id="rId42"/>
    <p:sldId id="381" r:id="rId43"/>
    <p:sldId id="382" r:id="rId44"/>
    <p:sldId id="383" r:id="rId45"/>
    <p:sldId id="384" r:id="rId46"/>
    <p:sldId id="385" r:id="rId47"/>
    <p:sldId id="391" r:id="rId48"/>
    <p:sldId id="386" r:id="rId49"/>
    <p:sldId id="388" r:id="rId50"/>
    <p:sldId id="389" r:id="rId51"/>
    <p:sldId id="387" r:id="rId52"/>
    <p:sldId id="390" r:id="rId53"/>
    <p:sldId id="366" r:id="rId54"/>
    <p:sldId id="330" r:id="rId55"/>
    <p:sldId id="343" r:id="rId56"/>
    <p:sldId id="34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FFFF66"/>
    <a:srgbClr val="FFC8FF"/>
    <a:srgbClr val="FFC8C8"/>
    <a:srgbClr val="C8FFC8"/>
    <a:srgbClr val="C8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8" autoAdjust="0"/>
  </p:normalViewPr>
  <p:slideViewPr>
    <p:cSldViewPr snapToGrid="0" snapToObjects="1">
      <p:cViewPr varScale="1">
        <p:scale>
          <a:sx n="209" d="100"/>
          <a:sy n="209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034A-8F97-9E46-AEDC-E5706C929F6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02C8-7AE9-0842-A4D3-DEFBAE0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4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661F4-7ACC-0447-A9A8-CB5A2766A66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6DD8-50FB-144A-8EA0-F4FB24C0A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0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61A3-4FCF-2146-BFC6-E351578FF5D2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647F-8562-B140-B47B-CB1020D52CD1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76F8-E191-DB4F-8739-0747D4351D85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CDF2-29FE-054F-A12B-6E7CF72A0BEB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33E-8E88-F743-BC4A-6913C5C6492B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40F-877F-A047-85C0-AC04BC9C277E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C4A-D0CF-CC47-8F97-9235EAF67302}" type="datetime1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8F6E-0587-314B-8A6F-88C5431D8EE7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9FDF-F341-5E4D-9DB4-753C6C72F347}" type="datetime1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D82E-C653-4F41-8392-F032F0F45848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3848-35BE-D341-8626-9F7A04862AF2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363869"/>
            <a:ext cx="681702" cy="49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B313-191C-E042-9335-637CACECA9A0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B7777-FCE2-1A4D-90B6-6E38C4980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_flyer5f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473">
            <a:off x="1445685" y="1582965"/>
            <a:ext cx="3728645" cy="4825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84775" y="217550"/>
            <a:ext cx="8144639" cy="106947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6000" dirty="0" smtClean="0">
                <a:latin typeface="Times" charset="0"/>
                <a:ea typeface="ヒラギノ角ゴ Pro W3" charset="0"/>
                <a:cs typeface="ヒラギノ角ゴ Pro W3" charset="0"/>
              </a:rPr>
              <a:t>Is Time Travel Possible?</a:t>
            </a:r>
            <a:endParaRPr lang="en-US" sz="60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7471C49-E58F-4A46-9479-22D4D7CDCDEE}" type="slidenum">
              <a:rPr lang="en-US" sz="1400">
                <a:cs typeface="Times" charset="0"/>
              </a:rPr>
              <a:pPr/>
              <a:t>1</a:t>
            </a:fld>
            <a:endParaRPr lang="en-US" sz="1400">
              <a:cs typeface="Times" charset="0"/>
            </a:endParaRPr>
          </a:p>
        </p:txBody>
      </p:sp>
      <p:sp>
        <p:nvSpPr>
          <p:cNvPr id="15368" name="Content Placeholder 9"/>
          <p:cNvSpPr>
            <a:spLocks noGrp="1"/>
          </p:cNvSpPr>
          <p:nvPr>
            <p:ph idx="1"/>
          </p:nvPr>
        </p:nvSpPr>
        <p:spPr>
          <a:xfrm>
            <a:off x="0" y="6421438"/>
            <a:ext cx="576263" cy="436562"/>
          </a:xfrm>
        </p:spPr>
        <p:txBody>
          <a:bodyPr>
            <a:normAutofit/>
          </a:bodyPr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7896" y="1305565"/>
            <a:ext cx="2551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John D. Norton</a:t>
            </a:r>
            <a:b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Department of </a:t>
            </a:r>
            <a: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  <a:t>History</a:t>
            </a:r>
          </a:p>
          <a:p>
            <a:r>
              <a:rPr lang="en-US" sz="1600" dirty="0" smtClean="0">
                <a:latin typeface="Times" charset="0"/>
                <a:ea typeface="ヒラギノ角ゴ Pro W3" charset="0"/>
                <a:cs typeface="ヒラギノ角ゴ Pro W3" charset="0"/>
              </a:rPr>
              <a:t>and Philosophy of Science</a:t>
            </a: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600" dirty="0">
                <a:latin typeface="Times" charset="0"/>
                <a:ea typeface="ヒラギノ角ゴ Pro W3" charset="0"/>
                <a:cs typeface="ヒラギノ角ゴ Pro W3" charset="0"/>
              </a:rPr>
              <a:t>University of Pittsburgh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141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117474" y="447841"/>
            <a:ext cx="3937000" cy="4893647"/>
            <a:chOff x="4117474" y="447841"/>
            <a:chExt cx="3937000" cy="4893647"/>
          </a:xfrm>
        </p:grpSpPr>
        <p:sp>
          <p:nvSpPr>
            <p:cNvPr id="7" name="Freeform 6"/>
            <p:cNvSpPr/>
            <p:nvPr/>
          </p:nvSpPr>
          <p:spPr>
            <a:xfrm>
              <a:off x="4144211" y="2954421"/>
              <a:ext cx="3662947" cy="1169737"/>
            </a:xfrm>
            <a:custGeom>
              <a:avLst/>
              <a:gdLst>
                <a:gd name="connsiteX0" fmla="*/ 260684 w 3662947"/>
                <a:gd name="connsiteY0" fmla="*/ 0 h 1169737"/>
                <a:gd name="connsiteX1" fmla="*/ 3662947 w 3662947"/>
                <a:gd name="connsiteY1" fmla="*/ 106947 h 1169737"/>
                <a:gd name="connsiteX2" fmla="*/ 3656263 w 3662947"/>
                <a:gd name="connsiteY2" fmla="*/ 1169737 h 1169737"/>
                <a:gd name="connsiteX3" fmla="*/ 0 w 3662947"/>
                <a:gd name="connsiteY3" fmla="*/ 1036053 h 1169737"/>
                <a:gd name="connsiteX4" fmla="*/ 260684 w 3662947"/>
                <a:gd name="connsiteY4" fmla="*/ 0 h 116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947" h="1169737">
                  <a:moveTo>
                    <a:pt x="260684" y="0"/>
                  </a:moveTo>
                  <a:lnTo>
                    <a:pt x="3662947" y="106947"/>
                  </a:lnTo>
                  <a:lnTo>
                    <a:pt x="3656263" y="1169737"/>
                  </a:lnTo>
                  <a:lnTo>
                    <a:pt x="0" y="1036053"/>
                  </a:lnTo>
                  <a:lnTo>
                    <a:pt x="26068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7474" y="447841"/>
              <a:ext cx="393700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“The </a:t>
              </a:r>
              <a:r>
                <a:rPr lang="en-US" sz="2000" dirty="0">
                  <a:latin typeface="Times"/>
                  <a:cs typeface="Times"/>
                </a:rPr>
                <a:t>views of space and time which I wish to lay before you have sprung from the soil of experimental physics and therein lies their </a:t>
              </a:r>
              <a:r>
                <a:rPr lang="en-US" sz="2000" dirty="0" smtClean="0">
                  <a:latin typeface="Times"/>
                  <a:cs typeface="Times"/>
                </a:rPr>
                <a:t>strength.</a:t>
              </a:r>
            </a:p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dirty="0" smtClean="0">
                  <a:latin typeface="Times"/>
                  <a:cs typeface="Times"/>
                </a:rPr>
                <a:t>They </a:t>
              </a:r>
              <a:r>
                <a:rPr lang="en-US" sz="2000" dirty="0">
                  <a:latin typeface="Times"/>
                  <a:cs typeface="Times"/>
                </a:rPr>
                <a:t>are </a:t>
              </a:r>
              <a:r>
                <a:rPr lang="en-US" sz="2000" dirty="0" smtClean="0">
                  <a:latin typeface="Times"/>
                  <a:cs typeface="Times"/>
                </a:rPr>
                <a:t>radical.</a:t>
              </a:r>
            </a:p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400" dirty="0" smtClean="0">
                  <a:latin typeface="Times"/>
                  <a:cs typeface="Times"/>
                </a:rPr>
                <a:t>Henceforth </a:t>
              </a:r>
              <a:r>
                <a:rPr lang="en-US" sz="2400" dirty="0">
                  <a:latin typeface="Times"/>
                  <a:cs typeface="Times"/>
                </a:rPr>
                <a:t>space by itself and time by itself, are doomed to fade away into mere shadows</a:t>
              </a:r>
              <a:r>
                <a:rPr lang="en-US" sz="2400" dirty="0" smtClean="0">
                  <a:latin typeface="Times"/>
                  <a:cs typeface="Times"/>
                </a:rPr>
                <a:t>,</a:t>
              </a:r>
            </a:p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dirty="0" smtClean="0">
                  <a:latin typeface="Times"/>
                  <a:cs typeface="Times"/>
                </a:rPr>
                <a:t>and </a:t>
              </a:r>
              <a:r>
                <a:rPr lang="en-US" sz="2000" dirty="0">
                  <a:latin typeface="Times"/>
                  <a:cs typeface="Times"/>
                </a:rPr>
                <a:t>only a kind of union of the two will preserve an independent reality</a:t>
              </a:r>
              <a:r>
                <a:rPr lang="en-US" sz="2000" dirty="0" smtClean="0">
                  <a:latin typeface="Times"/>
                  <a:cs typeface="Times"/>
                </a:rPr>
                <a:t>.”</a:t>
              </a:r>
              <a:r>
                <a:rPr lang="en-US" sz="2000" dirty="0">
                  <a:latin typeface="Times"/>
                  <a:cs typeface="Times"/>
                </a:rPr>
                <a:t>	</a:t>
              </a:r>
            </a:p>
          </p:txBody>
        </p:sp>
      </p:grpSp>
      <p:pic>
        <p:nvPicPr>
          <p:cNvPr id="6" name="Picture 5" descr="Minkows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8" y="376779"/>
            <a:ext cx="3607308" cy="36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0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075953" y="675780"/>
            <a:ext cx="3606967" cy="5345801"/>
          </a:xfrm>
          <a:custGeom>
            <a:avLst/>
            <a:gdLst>
              <a:gd name="connsiteX0" fmla="*/ 1352093 w 4081551"/>
              <a:gd name="connsiteY0" fmla="*/ 0 h 3835362"/>
              <a:gd name="connsiteX1" fmla="*/ 0 w 4081551"/>
              <a:gd name="connsiteY1" fmla="*/ 1699691 h 3835362"/>
              <a:gd name="connsiteX2" fmla="*/ 2160821 w 4081551"/>
              <a:gd name="connsiteY2" fmla="*/ 3835362 h 3835362"/>
              <a:gd name="connsiteX3" fmla="*/ 4081551 w 4081551"/>
              <a:gd name="connsiteY3" fmla="*/ 2445280 h 3835362"/>
              <a:gd name="connsiteX4" fmla="*/ 1352093 w 4081551"/>
              <a:gd name="connsiteY4" fmla="*/ 0 h 3835362"/>
              <a:gd name="connsiteX0" fmla="*/ 1352093 w 4081551"/>
              <a:gd name="connsiteY0" fmla="*/ 0 h 3463238"/>
              <a:gd name="connsiteX1" fmla="*/ 0 w 4081551"/>
              <a:gd name="connsiteY1" fmla="*/ 1699691 h 3463238"/>
              <a:gd name="connsiteX2" fmla="*/ 2067112 w 4081551"/>
              <a:gd name="connsiteY2" fmla="*/ 3463238 h 3463238"/>
              <a:gd name="connsiteX3" fmla="*/ 4081551 w 4081551"/>
              <a:gd name="connsiteY3" fmla="*/ 2445280 h 3463238"/>
              <a:gd name="connsiteX4" fmla="*/ 1352093 w 4081551"/>
              <a:gd name="connsiteY4" fmla="*/ 0 h 3463238"/>
              <a:gd name="connsiteX0" fmla="*/ 1352093 w 3345259"/>
              <a:gd name="connsiteY0" fmla="*/ 0 h 3463238"/>
              <a:gd name="connsiteX1" fmla="*/ 0 w 3345259"/>
              <a:gd name="connsiteY1" fmla="*/ 1699691 h 3463238"/>
              <a:gd name="connsiteX2" fmla="*/ 2067112 w 3345259"/>
              <a:gd name="connsiteY2" fmla="*/ 3463238 h 3463238"/>
              <a:gd name="connsiteX3" fmla="*/ 3345259 w 3345259"/>
              <a:gd name="connsiteY3" fmla="*/ 2246814 h 3463238"/>
              <a:gd name="connsiteX4" fmla="*/ 1352093 w 3345259"/>
              <a:gd name="connsiteY4" fmla="*/ 0 h 3463238"/>
              <a:gd name="connsiteX0" fmla="*/ 937144 w 2930310"/>
              <a:gd name="connsiteY0" fmla="*/ 0 h 3463238"/>
              <a:gd name="connsiteX1" fmla="*/ 0 w 2930310"/>
              <a:gd name="connsiteY1" fmla="*/ 2039446 h 3463238"/>
              <a:gd name="connsiteX2" fmla="*/ 1652163 w 2930310"/>
              <a:gd name="connsiteY2" fmla="*/ 3463238 h 3463238"/>
              <a:gd name="connsiteX3" fmla="*/ 2930310 w 2930310"/>
              <a:gd name="connsiteY3" fmla="*/ 2246814 h 3463238"/>
              <a:gd name="connsiteX4" fmla="*/ 937144 w 2930310"/>
              <a:gd name="connsiteY4" fmla="*/ 0 h 3463238"/>
              <a:gd name="connsiteX0" fmla="*/ 937144 w 2998593"/>
              <a:gd name="connsiteY0" fmla="*/ 0 h 3463238"/>
              <a:gd name="connsiteX1" fmla="*/ 0 w 2998593"/>
              <a:gd name="connsiteY1" fmla="*/ 2039446 h 3463238"/>
              <a:gd name="connsiteX2" fmla="*/ 1652163 w 2998593"/>
              <a:gd name="connsiteY2" fmla="*/ 3463238 h 3463238"/>
              <a:gd name="connsiteX3" fmla="*/ 2998593 w 2998593"/>
              <a:gd name="connsiteY3" fmla="*/ 1677828 h 3463238"/>
              <a:gd name="connsiteX4" fmla="*/ 937144 w 2998593"/>
              <a:gd name="connsiteY4" fmla="*/ 0 h 34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93" h="3463238">
                <a:moveTo>
                  <a:pt x="937144" y="0"/>
                </a:moveTo>
                <a:lnTo>
                  <a:pt x="0" y="2039446"/>
                </a:lnTo>
                <a:lnTo>
                  <a:pt x="1652163" y="3463238"/>
                </a:lnTo>
                <a:lnTo>
                  <a:pt x="2998593" y="1677828"/>
                </a:lnTo>
                <a:lnTo>
                  <a:pt x="93714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2" y="1241377"/>
            <a:ext cx="5067852" cy="2278058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Tachyons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flipV="1">
            <a:off x="457199" y="222651"/>
            <a:ext cx="7781719" cy="566891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09"/>
            <a:ext cx="8229600" cy="643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Tachyons: Particles that move faster than light.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Tachyon_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1036546"/>
            <a:ext cx="2997200" cy="24257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170005" y="1011146"/>
            <a:ext cx="4808142" cy="2451100"/>
            <a:chOff x="4170005" y="1011146"/>
            <a:chExt cx="4808142" cy="2451100"/>
          </a:xfrm>
        </p:grpSpPr>
        <p:sp>
          <p:nvSpPr>
            <p:cNvPr id="20" name="Freeform 19"/>
            <p:cNvSpPr/>
            <p:nvPr/>
          </p:nvSpPr>
          <p:spPr>
            <a:xfrm>
              <a:off x="7379645" y="1156286"/>
              <a:ext cx="1371048" cy="429662"/>
            </a:xfrm>
            <a:custGeom>
              <a:avLst/>
              <a:gdLst>
                <a:gd name="connsiteX0" fmla="*/ 56864 w 657092"/>
                <a:gd name="connsiteY0" fmla="*/ 0 h 429662"/>
                <a:gd name="connsiteX1" fmla="*/ 657092 w 657092"/>
                <a:gd name="connsiteY1" fmla="*/ 18956 h 429662"/>
                <a:gd name="connsiteX2" fmla="*/ 600228 w 657092"/>
                <a:gd name="connsiteY2" fmla="*/ 429662 h 429662"/>
                <a:gd name="connsiteX3" fmla="*/ 0 w 657092"/>
                <a:gd name="connsiteY3" fmla="*/ 391750 h 429662"/>
                <a:gd name="connsiteX4" fmla="*/ 56864 w 657092"/>
                <a:gd name="connsiteY4" fmla="*/ 0 h 4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092" h="429662">
                  <a:moveTo>
                    <a:pt x="56864" y="0"/>
                  </a:moveTo>
                  <a:lnTo>
                    <a:pt x="657092" y="18956"/>
                  </a:lnTo>
                  <a:lnTo>
                    <a:pt x="600228" y="429662"/>
                  </a:lnTo>
                  <a:lnTo>
                    <a:pt x="0" y="391750"/>
                  </a:lnTo>
                  <a:lnTo>
                    <a:pt x="5686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 descr="Tachyon_B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245" y="1011146"/>
              <a:ext cx="3479800" cy="24511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79645" y="1011146"/>
              <a:ext cx="15985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tachyon moves infinitely fast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45823" y="1712328"/>
              <a:ext cx="657092" cy="429662"/>
            </a:xfrm>
            <a:custGeom>
              <a:avLst/>
              <a:gdLst>
                <a:gd name="connsiteX0" fmla="*/ 56864 w 657092"/>
                <a:gd name="connsiteY0" fmla="*/ 0 h 429662"/>
                <a:gd name="connsiteX1" fmla="*/ 657092 w 657092"/>
                <a:gd name="connsiteY1" fmla="*/ 18956 h 429662"/>
                <a:gd name="connsiteX2" fmla="*/ 600228 w 657092"/>
                <a:gd name="connsiteY2" fmla="*/ 429662 h 429662"/>
                <a:gd name="connsiteX3" fmla="*/ 0 w 657092"/>
                <a:gd name="connsiteY3" fmla="*/ 391750 h 429662"/>
                <a:gd name="connsiteX4" fmla="*/ 56864 w 657092"/>
                <a:gd name="connsiteY4" fmla="*/ 0 h 4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092" h="429662">
                  <a:moveTo>
                    <a:pt x="56864" y="0"/>
                  </a:moveTo>
                  <a:lnTo>
                    <a:pt x="657092" y="18956"/>
                  </a:lnTo>
                  <a:lnTo>
                    <a:pt x="600228" y="429662"/>
                  </a:lnTo>
                  <a:lnTo>
                    <a:pt x="0" y="391750"/>
                  </a:lnTo>
                  <a:lnTo>
                    <a:pt x="5686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005" y="1585948"/>
              <a:ext cx="821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chase after it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170005" y="2232279"/>
              <a:ext cx="916138" cy="29514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75232" y="3950869"/>
            <a:ext cx="4752818" cy="2413000"/>
            <a:chOff x="4075232" y="3950869"/>
            <a:chExt cx="4752818" cy="2413000"/>
          </a:xfrm>
        </p:grpSpPr>
        <p:sp>
          <p:nvSpPr>
            <p:cNvPr id="24" name="Freeform 23"/>
            <p:cNvSpPr/>
            <p:nvPr/>
          </p:nvSpPr>
          <p:spPr>
            <a:xfrm>
              <a:off x="4165503" y="6086165"/>
              <a:ext cx="825867" cy="195875"/>
            </a:xfrm>
            <a:custGeom>
              <a:avLst/>
              <a:gdLst>
                <a:gd name="connsiteX0" fmla="*/ 63182 w 1478457"/>
                <a:gd name="connsiteY0" fmla="*/ 0 h 391750"/>
                <a:gd name="connsiteX1" fmla="*/ 1402639 w 1478457"/>
                <a:gd name="connsiteY1" fmla="*/ 18955 h 391750"/>
                <a:gd name="connsiteX2" fmla="*/ 1478457 w 1478457"/>
                <a:gd name="connsiteY2" fmla="*/ 391750 h 391750"/>
                <a:gd name="connsiteX3" fmla="*/ 0 w 1478457"/>
                <a:gd name="connsiteY3" fmla="*/ 385431 h 391750"/>
                <a:gd name="connsiteX4" fmla="*/ 63182 w 1478457"/>
                <a:gd name="connsiteY4" fmla="*/ 0 h 3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457" h="391750">
                  <a:moveTo>
                    <a:pt x="63182" y="0"/>
                  </a:moveTo>
                  <a:lnTo>
                    <a:pt x="1402639" y="18955"/>
                  </a:lnTo>
                  <a:lnTo>
                    <a:pt x="1478457" y="391750"/>
                  </a:lnTo>
                  <a:lnTo>
                    <a:pt x="0" y="385431"/>
                  </a:lnTo>
                  <a:lnTo>
                    <a:pt x="6318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5503" y="5987018"/>
              <a:ext cx="754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redraw</a:t>
              </a:r>
            </a:p>
          </p:txBody>
        </p:sp>
        <p:pic>
          <p:nvPicPr>
            <p:cNvPr id="13" name="Picture 12" descr="Tachyon_C_agai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150" y="3950869"/>
              <a:ext cx="3136900" cy="2413000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4075232" y="5739076"/>
              <a:ext cx="916138" cy="29514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975" y="3525734"/>
            <a:ext cx="4671599" cy="2957101"/>
            <a:chOff x="303975" y="3525734"/>
            <a:chExt cx="4671599" cy="2957101"/>
          </a:xfrm>
        </p:grpSpPr>
        <p:sp>
          <p:nvSpPr>
            <p:cNvPr id="23" name="Freeform 22"/>
            <p:cNvSpPr/>
            <p:nvPr/>
          </p:nvSpPr>
          <p:spPr>
            <a:xfrm>
              <a:off x="3247549" y="3683717"/>
              <a:ext cx="1478457" cy="391750"/>
            </a:xfrm>
            <a:custGeom>
              <a:avLst/>
              <a:gdLst>
                <a:gd name="connsiteX0" fmla="*/ 63182 w 1478457"/>
                <a:gd name="connsiteY0" fmla="*/ 0 h 391750"/>
                <a:gd name="connsiteX1" fmla="*/ 1402639 w 1478457"/>
                <a:gd name="connsiteY1" fmla="*/ 18955 h 391750"/>
                <a:gd name="connsiteX2" fmla="*/ 1478457 w 1478457"/>
                <a:gd name="connsiteY2" fmla="*/ 391750 h 391750"/>
                <a:gd name="connsiteX3" fmla="*/ 0 w 1478457"/>
                <a:gd name="connsiteY3" fmla="*/ 385431 h 391750"/>
                <a:gd name="connsiteX4" fmla="*/ 63182 w 1478457"/>
                <a:gd name="connsiteY4" fmla="*/ 0 h 3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457" h="391750">
                  <a:moveTo>
                    <a:pt x="63182" y="0"/>
                  </a:moveTo>
                  <a:lnTo>
                    <a:pt x="1402639" y="18955"/>
                  </a:lnTo>
                  <a:lnTo>
                    <a:pt x="1478457" y="391750"/>
                  </a:lnTo>
                  <a:lnTo>
                    <a:pt x="0" y="385431"/>
                  </a:lnTo>
                  <a:lnTo>
                    <a:pt x="6318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689345" y="3652728"/>
              <a:ext cx="822066" cy="429662"/>
            </a:xfrm>
            <a:custGeom>
              <a:avLst/>
              <a:gdLst>
                <a:gd name="connsiteX0" fmla="*/ 56864 w 657092"/>
                <a:gd name="connsiteY0" fmla="*/ 0 h 429662"/>
                <a:gd name="connsiteX1" fmla="*/ 657092 w 657092"/>
                <a:gd name="connsiteY1" fmla="*/ 18956 h 429662"/>
                <a:gd name="connsiteX2" fmla="*/ 600228 w 657092"/>
                <a:gd name="connsiteY2" fmla="*/ 429662 h 429662"/>
                <a:gd name="connsiteX3" fmla="*/ 0 w 657092"/>
                <a:gd name="connsiteY3" fmla="*/ 391750 h 429662"/>
                <a:gd name="connsiteX4" fmla="*/ 56864 w 657092"/>
                <a:gd name="connsiteY4" fmla="*/ 0 h 4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092" h="429662">
                  <a:moveTo>
                    <a:pt x="56864" y="0"/>
                  </a:moveTo>
                  <a:lnTo>
                    <a:pt x="657092" y="18956"/>
                  </a:lnTo>
                  <a:lnTo>
                    <a:pt x="600228" y="429662"/>
                  </a:lnTo>
                  <a:lnTo>
                    <a:pt x="0" y="391750"/>
                  </a:lnTo>
                  <a:lnTo>
                    <a:pt x="5686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975" y="3525734"/>
              <a:ext cx="15542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"/>
                  <a:cs typeface="Times"/>
                </a:rPr>
                <a:t>chase after</a:t>
              </a:r>
            </a:p>
            <a:p>
              <a:pPr algn="ctr"/>
              <a:r>
                <a:rPr lang="en-US" sz="1600" dirty="0" smtClean="0">
                  <a:latin typeface="Times"/>
                  <a:cs typeface="Times"/>
                </a:rPr>
                <a:t>it, faster</a:t>
              </a:r>
            </a:p>
          </p:txBody>
        </p:sp>
        <p:pic>
          <p:nvPicPr>
            <p:cNvPr id="11" name="Picture 10" descr="Tachyon_C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93" y="3696656"/>
              <a:ext cx="3603458" cy="2786179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 rot="4111011">
              <a:off x="1440429" y="3726030"/>
              <a:ext cx="657337" cy="29514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74889" y="3557648"/>
              <a:ext cx="180068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tachyon moves backwards in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20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075953" y="675780"/>
            <a:ext cx="3606967" cy="5345801"/>
          </a:xfrm>
          <a:custGeom>
            <a:avLst/>
            <a:gdLst>
              <a:gd name="connsiteX0" fmla="*/ 1352093 w 4081551"/>
              <a:gd name="connsiteY0" fmla="*/ 0 h 3835362"/>
              <a:gd name="connsiteX1" fmla="*/ 0 w 4081551"/>
              <a:gd name="connsiteY1" fmla="*/ 1699691 h 3835362"/>
              <a:gd name="connsiteX2" fmla="*/ 2160821 w 4081551"/>
              <a:gd name="connsiteY2" fmla="*/ 3835362 h 3835362"/>
              <a:gd name="connsiteX3" fmla="*/ 4081551 w 4081551"/>
              <a:gd name="connsiteY3" fmla="*/ 2445280 h 3835362"/>
              <a:gd name="connsiteX4" fmla="*/ 1352093 w 4081551"/>
              <a:gd name="connsiteY4" fmla="*/ 0 h 3835362"/>
              <a:gd name="connsiteX0" fmla="*/ 1352093 w 4081551"/>
              <a:gd name="connsiteY0" fmla="*/ 0 h 3463238"/>
              <a:gd name="connsiteX1" fmla="*/ 0 w 4081551"/>
              <a:gd name="connsiteY1" fmla="*/ 1699691 h 3463238"/>
              <a:gd name="connsiteX2" fmla="*/ 2067112 w 4081551"/>
              <a:gd name="connsiteY2" fmla="*/ 3463238 h 3463238"/>
              <a:gd name="connsiteX3" fmla="*/ 4081551 w 4081551"/>
              <a:gd name="connsiteY3" fmla="*/ 2445280 h 3463238"/>
              <a:gd name="connsiteX4" fmla="*/ 1352093 w 4081551"/>
              <a:gd name="connsiteY4" fmla="*/ 0 h 3463238"/>
              <a:gd name="connsiteX0" fmla="*/ 1352093 w 3345259"/>
              <a:gd name="connsiteY0" fmla="*/ 0 h 3463238"/>
              <a:gd name="connsiteX1" fmla="*/ 0 w 3345259"/>
              <a:gd name="connsiteY1" fmla="*/ 1699691 h 3463238"/>
              <a:gd name="connsiteX2" fmla="*/ 2067112 w 3345259"/>
              <a:gd name="connsiteY2" fmla="*/ 3463238 h 3463238"/>
              <a:gd name="connsiteX3" fmla="*/ 3345259 w 3345259"/>
              <a:gd name="connsiteY3" fmla="*/ 2246814 h 3463238"/>
              <a:gd name="connsiteX4" fmla="*/ 1352093 w 3345259"/>
              <a:gd name="connsiteY4" fmla="*/ 0 h 3463238"/>
              <a:gd name="connsiteX0" fmla="*/ 937144 w 2930310"/>
              <a:gd name="connsiteY0" fmla="*/ 0 h 3463238"/>
              <a:gd name="connsiteX1" fmla="*/ 0 w 2930310"/>
              <a:gd name="connsiteY1" fmla="*/ 2039446 h 3463238"/>
              <a:gd name="connsiteX2" fmla="*/ 1652163 w 2930310"/>
              <a:gd name="connsiteY2" fmla="*/ 3463238 h 3463238"/>
              <a:gd name="connsiteX3" fmla="*/ 2930310 w 2930310"/>
              <a:gd name="connsiteY3" fmla="*/ 2246814 h 3463238"/>
              <a:gd name="connsiteX4" fmla="*/ 937144 w 2930310"/>
              <a:gd name="connsiteY4" fmla="*/ 0 h 3463238"/>
              <a:gd name="connsiteX0" fmla="*/ 937144 w 2998593"/>
              <a:gd name="connsiteY0" fmla="*/ 0 h 3463238"/>
              <a:gd name="connsiteX1" fmla="*/ 0 w 2998593"/>
              <a:gd name="connsiteY1" fmla="*/ 2039446 h 3463238"/>
              <a:gd name="connsiteX2" fmla="*/ 1652163 w 2998593"/>
              <a:gd name="connsiteY2" fmla="*/ 3463238 h 3463238"/>
              <a:gd name="connsiteX3" fmla="*/ 2998593 w 2998593"/>
              <a:gd name="connsiteY3" fmla="*/ 1677828 h 3463238"/>
              <a:gd name="connsiteX4" fmla="*/ 937144 w 2998593"/>
              <a:gd name="connsiteY4" fmla="*/ 0 h 34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93" h="3463238">
                <a:moveTo>
                  <a:pt x="937144" y="0"/>
                </a:moveTo>
                <a:lnTo>
                  <a:pt x="0" y="2039446"/>
                </a:lnTo>
                <a:lnTo>
                  <a:pt x="1652163" y="3463238"/>
                </a:lnTo>
                <a:lnTo>
                  <a:pt x="2998593" y="1677828"/>
                </a:lnTo>
                <a:lnTo>
                  <a:pt x="93714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2" y="1241377"/>
            <a:ext cx="5067852" cy="2278058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A Tachyon Paradox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frame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50" y="1194204"/>
            <a:ext cx="3996322" cy="4556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1339533"/>
            <a:ext cx="1611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 robotically programmed spaceship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72" y="2761208"/>
            <a:ext cx="165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…fires a tachyon into the past at time </a:t>
            </a:r>
            <a:r>
              <a:rPr lang="is-IS" dirty="0" smtClean="0">
                <a:latin typeface="Arial Black"/>
                <a:cs typeface="Arial Black"/>
              </a:rPr>
              <a:t>2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083454"/>
            <a:ext cx="161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Tachyon is reflected back by a tachyon mirror.</a:t>
            </a:r>
          </a:p>
        </p:txBody>
      </p:sp>
    </p:spTree>
    <p:extLst>
      <p:ext uri="{BB962C8B-B14F-4D97-AF65-F5344CB8AC3E}">
        <p14:creationId xmlns:p14="http://schemas.microsoft.com/office/powerpoint/2010/main" val="55380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me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44" y="1194202"/>
            <a:ext cx="3985242" cy="454421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03958" y="1194203"/>
            <a:ext cx="5022960" cy="4991661"/>
            <a:chOff x="2103958" y="1194203"/>
            <a:chExt cx="5022960" cy="4991661"/>
          </a:xfrm>
        </p:grpSpPr>
        <p:sp>
          <p:nvSpPr>
            <p:cNvPr id="12" name="Process 11"/>
            <p:cNvSpPr/>
            <p:nvPr/>
          </p:nvSpPr>
          <p:spPr>
            <a:xfrm>
              <a:off x="2103958" y="3563664"/>
              <a:ext cx="5022960" cy="2622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frame 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610" y="1194203"/>
              <a:ext cx="4079362" cy="4556845"/>
            </a:xfrm>
            <a:prstGeom prst="rect">
              <a:avLst/>
            </a:prstGeom>
          </p:spPr>
        </p:pic>
      </p:grpSp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684" y="3885911"/>
            <a:ext cx="1554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Robot sensor detects the tachyon at time </a:t>
            </a:r>
            <a:r>
              <a:rPr lang="is-IS" dirty="0" smtClean="0">
                <a:latin typeface="Arial Black"/>
                <a:cs typeface="Arial Black"/>
              </a:rPr>
              <a:t>1</a:t>
            </a:r>
            <a:r>
              <a:rPr lang="is-IS" dirty="0" smtClean="0">
                <a:latin typeface="Times"/>
                <a:cs typeface="Times"/>
              </a:rPr>
              <a:t>.</a:t>
            </a:r>
          </a:p>
          <a:p>
            <a:r>
              <a:rPr lang="is-IS" dirty="0" smtClean="0">
                <a:latin typeface="Times"/>
                <a:cs typeface="Times"/>
              </a:rPr>
              <a:t>Triggers self-destruction.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96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 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18" y="1191986"/>
            <a:ext cx="4162403" cy="45568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684" y="1554365"/>
            <a:ext cx="1554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There is no spaceship to fire the tachyon into the past at time </a:t>
            </a:r>
            <a:r>
              <a:rPr lang="is-IS" dirty="0" smtClean="0">
                <a:latin typeface="Arial Black"/>
                <a:cs typeface="Arial Black"/>
              </a:rPr>
              <a:t>2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8806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 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09" y="1191986"/>
            <a:ext cx="3996322" cy="45568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684" y="1554365"/>
            <a:ext cx="1554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There is no spaceship to fire the tachyon into the past at time </a:t>
            </a:r>
            <a:r>
              <a:rPr lang="is-IS" dirty="0" smtClean="0">
                <a:latin typeface="Arial Black"/>
                <a:cs typeface="Arial Black"/>
              </a:rPr>
              <a:t>2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84" y="3620532"/>
            <a:ext cx="155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 spaceship is not destroyed at time </a:t>
            </a:r>
            <a:r>
              <a:rPr lang="is-IS" dirty="0" smtClean="0">
                <a:latin typeface="Arial Black"/>
                <a:cs typeface="Arial Black"/>
              </a:rPr>
              <a:t>1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521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me 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09" y="1191985"/>
            <a:ext cx="3996322" cy="45568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684" y="1554365"/>
            <a:ext cx="1554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There IS a spaceship to fire the tachyon into the past at time </a:t>
            </a:r>
            <a:r>
              <a:rPr lang="is-IS" dirty="0" smtClean="0">
                <a:latin typeface="Arial Black"/>
                <a:cs typeface="Arial Black"/>
              </a:rPr>
              <a:t>2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7729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 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36" y="1191984"/>
            <a:ext cx="4079362" cy="45568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2" y="186178"/>
            <a:ext cx="8229600" cy="643328"/>
          </a:xfrm>
        </p:spPr>
        <p:txBody>
          <a:bodyPr/>
          <a:lstStyle/>
          <a:p>
            <a:r>
              <a:rPr lang="en-US" dirty="0" smtClean="0"/>
              <a:t>A Tachyon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684" y="1554365"/>
            <a:ext cx="1554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There IS a spaceship to fire the tachyon into the past at time </a:t>
            </a:r>
            <a:r>
              <a:rPr lang="is-IS" dirty="0" smtClean="0">
                <a:latin typeface="Arial Black"/>
                <a:cs typeface="Arial Black"/>
              </a:rPr>
              <a:t>2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84" y="3620532"/>
            <a:ext cx="155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imes"/>
                <a:cs typeface="Times"/>
              </a:rPr>
              <a:t>The spaceship IS destroyed at time </a:t>
            </a:r>
            <a:r>
              <a:rPr lang="is-IS" dirty="0" smtClean="0">
                <a:latin typeface="Arial Black"/>
                <a:cs typeface="Arial Black"/>
              </a:rPr>
              <a:t>1</a:t>
            </a:r>
            <a:r>
              <a:rPr lang="is-IS" dirty="0" smtClean="0">
                <a:latin typeface="Times"/>
                <a:cs typeface="Times"/>
              </a:rPr>
              <a:t>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370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First-Doctor-pic-3-1200x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27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752" y="956460"/>
            <a:ext cx="3112577" cy="643328"/>
          </a:xfrm>
        </p:spPr>
        <p:txBody>
          <a:bodyPr>
            <a:noAutofit/>
          </a:bodyPr>
          <a:lstStyle/>
          <a:p>
            <a:r>
              <a:rPr lang="en-US" sz="5400" dirty="0" smtClean="0"/>
              <a:t>General Relativity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E 1915-4 p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241">
            <a:off x="1108932" y="863612"/>
            <a:ext cx="3412769" cy="5397535"/>
          </a:xfrm>
          <a:prstGeom prst="rect">
            <a:avLst/>
          </a:prstGeom>
        </p:spPr>
      </p:pic>
      <p:pic>
        <p:nvPicPr>
          <p:cNvPr id="7" name="Picture 6" descr="Einstein_1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346">
            <a:off x="4858090" y="2521102"/>
            <a:ext cx="3390220" cy="46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1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Gravity is a curvature of </a:t>
            </a:r>
            <a:r>
              <a:rPr lang="en-US" dirty="0" err="1" smtClean="0"/>
              <a:t>spacetime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Earth_orbit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5" y="1076454"/>
            <a:ext cx="3158306" cy="4483873"/>
          </a:xfrm>
          <a:prstGeom prst="rect">
            <a:avLst/>
          </a:prstGeom>
        </p:spPr>
      </p:pic>
      <p:pic>
        <p:nvPicPr>
          <p:cNvPr id="7" name="Picture 6" descr="Earth_orbit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20" y="1076454"/>
            <a:ext cx="1636787" cy="4483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5052" y="5719949"/>
            <a:ext cx="208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Newton</a:t>
            </a:r>
            <a:r>
              <a:rPr lang="en-US" dirty="0" smtClean="0">
                <a:latin typeface="Times"/>
                <a:cs typeface="Times"/>
              </a:rPr>
              <a:t>: gravity is a deflecting force.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1330" y="5710657"/>
            <a:ext cx="315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"/>
                <a:cs typeface="Times"/>
              </a:rPr>
              <a:t>Einstein</a:t>
            </a:r>
            <a:r>
              <a:rPr lang="en-US" dirty="0" smtClean="0">
                <a:latin typeface="Times"/>
                <a:cs typeface="Times"/>
              </a:rPr>
              <a:t>: free fall follows straight lines of curved geometry.</a:t>
            </a:r>
          </a:p>
        </p:txBody>
      </p:sp>
      <p:pic>
        <p:nvPicPr>
          <p:cNvPr id="10" name="Picture 9" descr="Newt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" y="5636149"/>
            <a:ext cx="862388" cy="916287"/>
          </a:xfrm>
          <a:prstGeom prst="rect">
            <a:avLst/>
          </a:prstGeom>
        </p:spPr>
      </p:pic>
      <p:pic>
        <p:nvPicPr>
          <p:cNvPr id="11" name="Picture 10" descr="Einstei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45" y="5719949"/>
            <a:ext cx="897776" cy="9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relativity is a local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Scattered_stars_in_Sagittarius_1938x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" y="1228984"/>
            <a:ext cx="7667112" cy="384406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241688" y="1257390"/>
            <a:ext cx="7676582" cy="3815654"/>
            <a:chOff x="241688" y="1257390"/>
            <a:chExt cx="7676582" cy="3815654"/>
          </a:xfrm>
        </p:grpSpPr>
        <p:grpSp>
          <p:nvGrpSpPr>
            <p:cNvPr id="21" name="Group 20"/>
            <p:cNvGrpSpPr/>
            <p:nvPr/>
          </p:nvGrpSpPr>
          <p:grpSpPr>
            <a:xfrm>
              <a:off x="241688" y="1257390"/>
              <a:ext cx="7676582" cy="638137"/>
              <a:chOff x="271682" y="1257390"/>
              <a:chExt cx="7676582" cy="63813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1688" y="1901807"/>
              <a:ext cx="7676582" cy="638137"/>
              <a:chOff x="271682" y="1257390"/>
              <a:chExt cx="7676582" cy="6381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41688" y="2539944"/>
              <a:ext cx="7676582" cy="638137"/>
              <a:chOff x="271682" y="1257390"/>
              <a:chExt cx="7676582" cy="63813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41688" y="3165292"/>
              <a:ext cx="7676582" cy="638137"/>
              <a:chOff x="271682" y="1257390"/>
              <a:chExt cx="7676582" cy="63813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41688" y="3796770"/>
              <a:ext cx="7676582" cy="638137"/>
              <a:chOff x="271682" y="1257390"/>
              <a:chExt cx="7676582" cy="63813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41688" y="4434907"/>
              <a:ext cx="7676582" cy="638137"/>
              <a:chOff x="271682" y="1257390"/>
              <a:chExt cx="7676582" cy="63813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71682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981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554274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1924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1791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45604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100501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738638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383089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021226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671990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310127" y="1257390"/>
                <a:ext cx="638137" cy="638137"/>
              </a:xfrm>
              <a:prstGeom prst="rect">
                <a:avLst/>
              </a:prstGeom>
              <a:noFill/>
              <a:ln w="5715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11773" y="5250718"/>
            <a:ext cx="355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GR specifies how each local piece of </a:t>
            </a:r>
            <a:r>
              <a:rPr lang="en-US" dirty="0" err="1" smtClean="0">
                <a:latin typeface="Times"/>
                <a:cs typeface="Times"/>
              </a:rPr>
              <a:t>spacetime</a:t>
            </a:r>
            <a:r>
              <a:rPr lang="en-US" dirty="0" smtClean="0">
                <a:latin typeface="Times"/>
                <a:cs typeface="Times"/>
              </a:rPr>
              <a:t> must be:</a:t>
            </a:r>
          </a:p>
          <a:p>
            <a:pPr algn="r"/>
            <a:r>
              <a:rPr lang="en-US" dirty="0" smtClean="0">
                <a:latin typeface="Times"/>
                <a:cs typeface="Times"/>
              </a:rPr>
              <a:t>curvature matches matter density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429050" y="5250718"/>
            <a:ext cx="3217538" cy="923330"/>
            <a:chOff x="4429050" y="5250718"/>
            <a:chExt cx="3217538" cy="923330"/>
          </a:xfrm>
        </p:grpSpPr>
        <p:sp>
          <p:nvSpPr>
            <p:cNvPr id="89" name="TextBox 88"/>
            <p:cNvSpPr txBox="1"/>
            <p:nvPr/>
          </p:nvSpPr>
          <p:spPr>
            <a:xfrm>
              <a:off x="5282007" y="5250718"/>
              <a:ext cx="23645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Any combination can be assembled as long as the edges match.</a:t>
              </a:r>
            </a:p>
          </p:txBody>
        </p:sp>
        <p:sp>
          <p:nvSpPr>
            <p:cNvPr id="90" name="Right Arrow 89"/>
            <p:cNvSpPr/>
            <p:nvPr/>
          </p:nvSpPr>
          <p:spPr>
            <a:xfrm>
              <a:off x="4429050" y="5598238"/>
              <a:ext cx="405957" cy="30960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5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95"/>
          <p:cNvSpPr/>
          <p:nvPr/>
        </p:nvSpPr>
        <p:spPr>
          <a:xfrm>
            <a:off x="1172936" y="4738275"/>
            <a:ext cx="985637" cy="544200"/>
          </a:xfrm>
          <a:custGeom>
            <a:avLst/>
            <a:gdLst>
              <a:gd name="connsiteX0" fmla="*/ 101091 w 871910"/>
              <a:gd name="connsiteY0" fmla="*/ 0 h 473891"/>
              <a:gd name="connsiteX1" fmla="*/ 871910 w 871910"/>
              <a:gd name="connsiteY1" fmla="*/ 12637 h 473891"/>
              <a:gd name="connsiteX2" fmla="*/ 865592 w 871910"/>
              <a:gd name="connsiteY2" fmla="*/ 473891 h 473891"/>
              <a:gd name="connsiteX3" fmla="*/ 0 w 871910"/>
              <a:gd name="connsiteY3" fmla="*/ 467573 h 473891"/>
              <a:gd name="connsiteX4" fmla="*/ 101091 w 871910"/>
              <a:gd name="connsiteY4" fmla="*/ 0 h 47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910" h="473891">
                <a:moveTo>
                  <a:pt x="101091" y="0"/>
                </a:moveTo>
                <a:lnTo>
                  <a:pt x="871910" y="12637"/>
                </a:lnTo>
                <a:lnTo>
                  <a:pt x="865592" y="473891"/>
                </a:lnTo>
                <a:lnTo>
                  <a:pt x="0" y="467573"/>
                </a:lnTo>
                <a:lnTo>
                  <a:pt x="101091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relativity is a local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jigsaw_bo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" y="1477282"/>
            <a:ext cx="3492500" cy="30607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178017" y="4636144"/>
            <a:ext cx="160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pieces of </a:t>
            </a:r>
            <a:r>
              <a:rPr lang="en-US" dirty="0" err="1" smtClean="0">
                <a:latin typeface="Times"/>
                <a:cs typeface="Times"/>
              </a:rPr>
              <a:t>spacetime</a:t>
            </a:r>
            <a:endParaRPr lang="en-US" dirty="0" smtClean="0">
              <a:latin typeface="Times"/>
              <a:cs typeface="Time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239506" y="1201318"/>
            <a:ext cx="4198851" cy="4829421"/>
            <a:chOff x="4239506" y="1201318"/>
            <a:chExt cx="4198851" cy="4829421"/>
          </a:xfrm>
        </p:grpSpPr>
        <p:sp>
          <p:nvSpPr>
            <p:cNvPr id="95" name="Freeform 94"/>
            <p:cNvSpPr/>
            <p:nvPr/>
          </p:nvSpPr>
          <p:spPr>
            <a:xfrm>
              <a:off x="6261315" y="5778356"/>
              <a:ext cx="985637" cy="221035"/>
            </a:xfrm>
            <a:custGeom>
              <a:avLst/>
              <a:gdLst>
                <a:gd name="connsiteX0" fmla="*/ 101091 w 871910"/>
                <a:gd name="connsiteY0" fmla="*/ 0 h 473891"/>
                <a:gd name="connsiteX1" fmla="*/ 871910 w 871910"/>
                <a:gd name="connsiteY1" fmla="*/ 12637 h 473891"/>
                <a:gd name="connsiteX2" fmla="*/ 865592 w 871910"/>
                <a:gd name="connsiteY2" fmla="*/ 473891 h 473891"/>
                <a:gd name="connsiteX3" fmla="*/ 0 w 871910"/>
                <a:gd name="connsiteY3" fmla="*/ 467573 h 473891"/>
                <a:gd name="connsiteX4" fmla="*/ 101091 w 871910"/>
                <a:gd name="connsiteY4" fmla="*/ 0 h 47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910" h="473891">
                  <a:moveTo>
                    <a:pt x="101091" y="0"/>
                  </a:moveTo>
                  <a:lnTo>
                    <a:pt x="871910" y="12637"/>
                  </a:lnTo>
                  <a:lnTo>
                    <a:pt x="865592" y="473891"/>
                  </a:lnTo>
                  <a:lnTo>
                    <a:pt x="0" y="467573"/>
                  </a:lnTo>
                  <a:lnTo>
                    <a:pt x="10109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 descr="jigsaw_solv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006" y="1201318"/>
              <a:ext cx="3295351" cy="4397333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6261316" y="5661407"/>
              <a:ext cx="110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spacetime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>
              <a:off x="4239506" y="3165292"/>
              <a:ext cx="454909" cy="335187"/>
            </a:xfrm>
            <a:prstGeom prst="right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91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95"/>
          <p:cNvSpPr/>
          <p:nvPr/>
        </p:nvSpPr>
        <p:spPr>
          <a:xfrm>
            <a:off x="5959290" y="2085286"/>
            <a:ext cx="2090083" cy="2312427"/>
          </a:xfrm>
          <a:custGeom>
            <a:avLst/>
            <a:gdLst>
              <a:gd name="connsiteX0" fmla="*/ 101091 w 871910"/>
              <a:gd name="connsiteY0" fmla="*/ 0 h 473891"/>
              <a:gd name="connsiteX1" fmla="*/ 871910 w 871910"/>
              <a:gd name="connsiteY1" fmla="*/ 12637 h 473891"/>
              <a:gd name="connsiteX2" fmla="*/ 865592 w 871910"/>
              <a:gd name="connsiteY2" fmla="*/ 473891 h 473891"/>
              <a:gd name="connsiteX3" fmla="*/ 0 w 871910"/>
              <a:gd name="connsiteY3" fmla="*/ 467573 h 473891"/>
              <a:gd name="connsiteX4" fmla="*/ 101091 w 871910"/>
              <a:gd name="connsiteY4" fmla="*/ 0 h 47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910" h="473891">
                <a:moveTo>
                  <a:pt x="101091" y="0"/>
                </a:moveTo>
                <a:lnTo>
                  <a:pt x="871910" y="12637"/>
                </a:lnTo>
                <a:lnTo>
                  <a:pt x="865592" y="473891"/>
                </a:lnTo>
                <a:lnTo>
                  <a:pt x="0" y="467573"/>
                </a:lnTo>
                <a:lnTo>
                  <a:pt x="101091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relativity is a local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Minkowski_spacetime_jigsa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2" y="1196026"/>
            <a:ext cx="5003800" cy="436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9689" y="2066167"/>
            <a:ext cx="2577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An easy case: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The </a:t>
            </a:r>
            <a:r>
              <a:rPr lang="en-US" dirty="0" err="1" smtClean="0">
                <a:latin typeface="Times"/>
                <a:cs typeface="Times"/>
              </a:rPr>
              <a:t>spacetime</a:t>
            </a:r>
            <a:r>
              <a:rPr lang="en-US" dirty="0" smtClean="0">
                <a:latin typeface="Times"/>
                <a:cs typeface="Times"/>
              </a:rPr>
              <a:t> is homogenous.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All the pieces are the same and fit together easily.</a:t>
            </a:r>
          </a:p>
        </p:txBody>
      </p:sp>
    </p:spTree>
    <p:extLst>
      <p:ext uri="{BB962C8B-B14F-4D97-AF65-F5344CB8AC3E}">
        <p14:creationId xmlns:p14="http://schemas.microsoft.com/office/powerpoint/2010/main" val="360156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V="1">
            <a:off x="457200" y="274636"/>
            <a:ext cx="3251578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Eisntein 1917 p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9" y="56867"/>
            <a:ext cx="4132656" cy="6556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001" y="1510134"/>
            <a:ext cx="293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Einstein’s cosmology paper of 1917 introduces the first relativistic cosmology, the “Einstein Universe.”</a:t>
            </a:r>
          </a:p>
        </p:txBody>
      </p:sp>
    </p:spTree>
    <p:extLst>
      <p:ext uri="{BB962C8B-B14F-4D97-AF65-F5344CB8AC3E}">
        <p14:creationId xmlns:p14="http://schemas.microsoft.com/office/powerpoint/2010/main" val="351375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time_travel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" y="1477973"/>
            <a:ext cx="2781300" cy="2781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83505" y="1388350"/>
            <a:ext cx="3867412" cy="3251200"/>
            <a:chOff x="3683505" y="1388350"/>
            <a:chExt cx="3867412" cy="3251200"/>
          </a:xfrm>
        </p:grpSpPr>
        <p:pic>
          <p:nvPicPr>
            <p:cNvPr id="6" name="Picture 5" descr="time_travel_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917" y="1388350"/>
              <a:ext cx="2794000" cy="32512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3683505" y="2748571"/>
              <a:ext cx="530728" cy="3601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4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time_travel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" y="1477973"/>
            <a:ext cx="2781300" cy="2781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53005" y="1465273"/>
            <a:ext cx="4216057" cy="2794000"/>
            <a:chOff x="3753005" y="1465273"/>
            <a:chExt cx="4216057" cy="2794000"/>
          </a:xfrm>
        </p:grpSpPr>
        <p:pic>
          <p:nvPicPr>
            <p:cNvPr id="10" name="Picture 9" descr="time_travel_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862" y="1465273"/>
              <a:ext cx="3251200" cy="279400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3753005" y="2647475"/>
              <a:ext cx="530728" cy="3601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262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634954" y="1498712"/>
            <a:ext cx="1162547" cy="1863974"/>
          </a:xfrm>
          <a:custGeom>
            <a:avLst/>
            <a:gdLst>
              <a:gd name="connsiteX0" fmla="*/ 44227 w 1162547"/>
              <a:gd name="connsiteY0" fmla="*/ 0 h 1863974"/>
              <a:gd name="connsiteX1" fmla="*/ 1162547 w 1162547"/>
              <a:gd name="connsiteY1" fmla="*/ 63186 h 1863974"/>
              <a:gd name="connsiteX2" fmla="*/ 1086728 w 1162547"/>
              <a:gd name="connsiteY2" fmla="*/ 1863974 h 1863974"/>
              <a:gd name="connsiteX3" fmla="*/ 0 w 1162547"/>
              <a:gd name="connsiteY3" fmla="*/ 1800788 h 1863974"/>
              <a:gd name="connsiteX4" fmla="*/ 44227 w 1162547"/>
              <a:gd name="connsiteY4" fmla="*/ 0 h 186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547" h="1863974">
                <a:moveTo>
                  <a:pt x="44227" y="0"/>
                </a:moveTo>
                <a:lnTo>
                  <a:pt x="1162547" y="63186"/>
                </a:lnTo>
                <a:lnTo>
                  <a:pt x="1086728" y="1863974"/>
                </a:lnTo>
                <a:lnTo>
                  <a:pt x="0" y="1800788"/>
                </a:lnTo>
                <a:lnTo>
                  <a:pt x="44227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“Closed </a:t>
            </a:r>
            <a:r>
              <a:rPr lang="en-US" dirty="0" err="1" smtClean="0"/>
              <a:t>timelike</a:t>
            </a:r>
            <a:r>
              <a:rPr lang="en-US" dirty="0" smtClean="0"/>
              <a:t> </a:t>
            </a:r>
            <a:r>
              <a:rPr lang="en-US" dirty="0" err="1" smtClean="0"/>
              <a:t>worldlines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6499" y="1429208"/>
            <a:ext cx="132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merely live long enough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6499" y="2756104"/>
            <a:ext cx="142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meet your past self.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064591" y="2269573"/>
            <a:ext cx="328546" cy="315928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ylinder_U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8" y="1468957"/>
            <a:ext cx="5764898" cy="42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Gödel </a:t>
            </a:r>
            <a:r>
              <a:rPr lang="en-US" dirty="0" err="1" smtClean="0"/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einstein-and-g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5286"/>
            <a:ext cx="3915983" cy="4287573"/>
          </a:xfrm>
          <a:prstGeom prst="rect">
            <a:avLst/>
          </a:prstGeom>
        </p:spPr>
      </p:pic>
      <p:pic>
        <p:nvPicPr>
          <p:cNvPr id="7" name="Picture 6" descr="Goedel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69" y="1750637"/>
            <a:ext cx="4127357" cy="23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Dr_Who_Old_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8" y="0"/>
            <a:ext cx="800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28678" y="267362"/>
            <a:ext cx="6733047" cy="650604"/>
          </a:xfrm>
          <a:custGeom>
            <a:avLst/>
            <a:gdLst>
              <a:gd name="connsiteX0" fmla="*/ 346375 w 6733047"/>
              <a:gd name="connsiteY0" fmla="*/ 0 h 595490"/>
              <a:gd name="connsiteX1" fmla="*/ 6489976 w 6733047"/>
              <a:gd name="connsiteY1" fmla="*/ 218752 h 595490"/>
              <a:gd name="connsiteX2" fmla="*/ 6733047 w 6733047"/>
              <a:gd name="connsiteY2" fmla="*/ 510420 h 595490"/>
              <a:gd name="connsiteX3" fmla="*/ 0 w 6733047"/>
              <a:gd name="connsiteY3" fmla="*/ 595490 h 595490"/>
              <a:gd name="connsiteX4" fmla="*/ 346375 w 6733047"/>
              <a:gd name="connsiteY4" fmla="*/ 0 h 59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047" h="595490">
                <a:moveTo>
                  <a:pt x="346375" y="0"/>
                </a:moveTo>
                <a:lnTo>
                  <a:pt x="6489976" y="218752"/>
                </a:lnTo>
                <a:lnTo>
                  <a:pt x="6733047" y="510420"/>
                </a:lnTo>
                <a:lnTo>
                  <a:pt x="0" y="595490"/>
                </a:lnTo>
                <a:lnTo>
                  <a:pt x="34637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Wormholes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wormho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5" y="1067020"/>
            <a:ext cx="5130800" cy="5422900"/>
          </a:xfrm>
          <a:prstGeom prst="rect">
            <a:avLst/>
          </a:prstGeom>
        </p:spPr>
      </p:pic>
      <p:pic>
        <p:nvPicPr>
          <p:cNvPr id="7" name="Picture 6" descr="Wormhole-d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574223"/>
            <a:ext cx="2503485" cy="18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075953" y="675780"/>
            <a:ext cx="3606967" cy="5345801"/>
          </a:xfrm>
          <a:custGeom>
            <a:avLst/>
            <a:gdLst>
              <a:gd name="connsiteX0" fmla="*/ 1352093 w 4081551"/>
              <a:gd name="connsiteY0" fmla="*/ 0 h 3835362"/>
              <a:gd name="connsiteX1" fmla="*/ 0 w 4081551"/>
              <a:gd name="connsiteY1" fmla="*/ 1699691 h 3835362"/>
              <a:gd name="connsiteX2" fmla="*/ 2160821 w 4081551"/>
              <a:gd name="connsiteY2" fmla="*/ 3835362 h 3835362"/>
              <a:gd name="connsiteX3" fmla="*/ 4081551 w 4081551"/>
              <a:gd name="connsiteY3" fmla="*/ 2445280 h 3835362"/>
              <a:gd name="connsiteX4" fmla="*/ 1352093 w 4081551"/>
              <a:gd name="connsiteY4" fmla="*/ 0 h 3835362"/>
              <a:gd name="connsiteX0" fmla="*/ 1352093 w 4081551"/>
              <a:gd name="connsiteY0" fmla="*/ 0 h 3463238"/>
              <a:gd name="connsiteX1" fmla="*/ 0 w 4081551"/>
              <a:gd name="connsiteY1" fmla="*/ 1699691 h 3463238"/>
              <a:gd name="connsiteX2" fmla="*/ 2067112 w 4081551"/>
              <a:gd name="connsiteY2" fmla="*/ 3463238 h 3463238"/>
              <a:gd name="connsiteX3" fmla="*/ 4081551 w 4081551"/>
              <a:gd name="connsiteY3" fmla="*/ 2445280 h 3463238"/>
              <a:gd name="connsiteX4" fmla="*/ 1352093 w 4081551"/>
              <a:gd name="connsiteY4" fmla="*/ 0 h 3463238"/>
              <a:gd name="connsiteX0" fmla="*/ 1352093 w 3345259"/>
              <a:gd name="connsiteY0" fmla="*/ 0 h 3463238"/>
              <a:gd name="connsiteX1" fmla="*/ 0 w 3345259"/>
              <a:gd name="connsiteY1" fmla="*/ 1699691 h 3463238"/>
              <a:gd name="connsiteX2" fmla="*/ 2067112 w 3345259"/>
              <a:gd name="connsiteY2" fmla="*/ 3463238 h 3463238"/>
              <a:gd name="connsiteX3" fmla="*/ 3345259 w 3345259"/>
              <a:gd name="connsiteY3" fmla="*/ 2246814 h 3463238"/>
              <a:gd name="connsiteX4" fmla="*/ 1352093 w 3345259"/>
              <a:gd name="connsiteY4" fmla="*/ 0 h 3463238"/>
              <a:gd name="connsiteX0" fmla="*/ 937144 w 2930310"/>
              <a:gd name="connsiteY0" fmla="*/ 0 h 3463238"/>
              <a:gd name="connsiteX1" fmla="*/ 0 w 2930310"/>
              <a:gd name="connsiteY1" fmla="*/ 2039446 h 3463238"/>
              <a:gd name="connsiteX2" fmla="*/ 1652163 w 2930310"/>
              <a:gd name="connsiteY2" fmla="*/ 3463238 h 3463238"/>
              <a:gd name="connsiteX3" fmla="*/ 2930310 w 2930310"/>
              <a:gd name="connsiteY3" fmla="*/ 2246814 h 3463238"/>
              <a:gd name="connsiteX4" fmla="*/ 937144 w 2930310"/>
              <a:gd name="connsiteY4" fmla="*/ 0 h 3463238"/>
              <a:gd name="connsiteX0" fmla="*/ 937144 w 2998593"/>
              <a:gd name="connsiteY0" fmla="*/ 0 h 3463238"/>
              <a:gd name="connsiteX1" fmla="*/ 0 w 2998593"/>
              <a:gd name="connsiteY1" fmla="*/ 2039446 h 3463238"/>
              <a:gd name="connsiteX2" fmla="*/ 1652163 w 2998593"/>
              <a:gd name="connsiteY2" fmla="*/ 3463238 h 3463238"/>
              <a:gd name="connsiteX3" fmla="*/ 2998593 w 2998593"/>
              <a:gd name="connsiteY3" fmla="*/ 1677828 h 3463238"/>
              <a:gd name="connsiteX4" fmla="*/ 937144 w 2998593"/>
              <a:gd name="connsiteY4" fmla="*/ 0 h 34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93" h="3463238">
                <a:moveTo>
                  <a:pt x="937144" y="0"/>
                </a:moveTo>
                <a:lnTo>
                  <a:pt x="0" y="2039446"/>
                </a:lnTo>
                <a:lnTo>
                  <a:pt x="1652163" y="3463238"/>
                </a:lnTo>
                <a:lnTo>
                  <a:pt x="2998593" y="1677828"/>
                </a:lnTo>
                <a:lnTo>
                  <a:pt x="93714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2" y="1241377"/>
            <a:ext cx="5067852" cy="2278058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Grandfather Paradox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751865" y="5149621"/>
            <a:ext cx="7442827" cy="518121"/>
          </a:xfrm>
          <a:custGeom>
            <a:avLst/>
            <a:gdLst>
              <a:gd name="connsiteX0" fmla="*/ 0 w 7442827"/>
              <a:gd name="connsiteY0" fmla="*/ 0 h 518121"/>
              <a:gd name="connsiteX1" fmla="*/ 7442827 w 7442827"/>
              <a:gd name="connsiteY1" fmla="*/ 31593 h 518121"/>
              <a:gd name="connsiteX2" fmla="*/ 7423872 w 7442827"/>
              <a:gd name="connsiteY2" fmla="*/ 518121 h 518121"/>
              <a:gd name="connsiteX3" fmla="*/ 88454 w 7442827"/>
              <a:gd name="connsiteY3" fmla="*/ 486529 h 518121"/>
              <a:gd name="connsiteX4" fmla="*/ 0 w 7442827"/>
              <a:gd name="connsiteY4" fmla="*/ 0 h 51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827" h="518121">
                <a:moveTo>
                  <a:pt x="0" y="0"/>
                </a:moveTo>
                <a:lnTo>
                  <a:pt x="7442827" y="31593"/>
                </a:lnTo>
                <a:lnTo>
                  <a:pt x="7423872" y="518121"/>
                </a:lnTo>
                <a:lnTo>
                  <a:pt x="88454" y="486529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Grandfather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assassi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9" y="1112065"/>
            <a:ext cx="5317661" cy="3664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820" y="5105391"/>
            <a:ext cx="123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assassin succeeds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6639" y="5105391"/>
            <a:ext cx="119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assassin fails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09184" y="5301266"/>
            <a:ext cx="290636" cy="240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67595" y="5301266"/>
            <a:ext cx="290636" cy="240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7233" y="5105391"/>
            <a:ext cx="123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assassin succeeds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3052" y="5105391"/>
            <a:ext cx="119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assassin fails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035597" y="5301266"/>
            <a:ext cx="290636" cy="240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94008" y="5301266"/>
            <a:ext cx="290636" cy="240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67872" y="50181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>
                <a:latin typeface="Times"/>
                <a:cs typeface="Times"/>
              </a:rPr>
              <a:t>…</a:t>
            </a:r>
            <a:endParaRPr lang="en-US" sz="2800" dirty="0" smtClean="0"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02280" y="917965"/>
            <a:ext cx="3001139" cy="3290191"/>
            <a:chOff x="6002280" y="917965"/>
            <a:chExt cx="3001139" cy="3290191"/>
          </a:xfrm>
        </p:grpSpPr>
        <p:sp>
          <p:nvSpPr>
            <p:cNvPr id="17" name="32-Point Star 16"/>
            <p:cNvSpPr/>
            <p:nvPr/>
          </p:nvSpPr>
          <p:spPr>
            <a:xfrm>
              <a:off x="6002280" y="917965"/>
              <a:ext cx="3001139" cy="3290191"/>
            </a:xfrm>
            <a:prstGeom prst="star32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6190" y="1371126"/>
              <a:ext cx="176277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Preferred variant:</a:t>
              </a:r>
            </a:p>
            <a:p>
              <a:pPr algn="ctr"/>
              <a:r>
                <a:rPr lang="en-US" dirty="0" smtClean="0">
                  <a:latin typeface="Times"/>
                  <a:cs typeface="Times"/>
                </a:rPr>
                <a:t>You convince your grandfather to adopt a life </a:t>
              </a:r>
              <a:r>
                <a:rPr lang="en-US" smtClean="0">
                  <a:latin typeface="Times"/>
                  <a:cs typeface="Times"/>
                </a:rPr>
                <a:t>of celibacy</a:t>
              </a:r>
              <a:r>
                <a:rPr lang="en-US" dirty="0" smtClean="0">
                  <a:latin typeface="Times"/>
                  <a:cs typeface="Times"/>
                </a:rPr>
                <a:t>, helping the poor and unfortunate.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1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278" y="842869"/>
            <a:ext cx="3222277" cy="1500875"/>
          </a:xfrm>
        </p:spPr>
        <p:txBody>
          <a:bodyPr>
            <a:noAutofit/>
          </a:bodyPr>
          <a:lstStyle/>
          <a:p>
            <a:r>
              <a:rPr lang="en-US" sz="5400" dirty="0" smtClean="0"/>
              <a:t>Paradox Busting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Reutersvärd’s_triang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7" y="842869"/>
            <a:ext cx="5413480" cy="46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970" y="205134"/>
            <a:ext cx="3005168" cy="643328"/>
          </a:xfrm>
        </p:spPr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63869"/>
            <a:ext cx="1383632" cy="49413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34</a:t>
            </a:fld>
            <a:endParaRPr lang="en-US"/>
          </a:p>
        </p:txBody>
      </p:sp>
      <p:pic>
        <p:nvPicPr>
          <p:cNvPr id="13" name="Picture 12" descr="Norton_speaking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" y="320838"/>
            <a:ext cx="2792012" cy="253514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68970" y="1305184"/>
            <a:ext cx="6206132" cy="4810764"/>
            <a:chOff x="3068970" y="1305184"/>
            <a:chExt cx="6206132" cy="4810764"/>
          </a:xfrm>
        </p:grpSpPr>
        <p:grpSp>
          <p:nvGrpSpPr>
            <p:cNvPr id="14" name="Group 13"/>
            <p:cNvGrpSpPr/>
            <p:nvPr/>
          </p:nvGrpSpPr>
          <p:grpSpPr>
            <a:xfrm>
              <a:off x="3228595" y="5284951"/>
              <a:ext cx="5552797" cy="830997"/>
              <a:chOff x="391728" y="4349806"/>
              <a:chExt cx="5552797" cy="8309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63511" y="4349806"/>
                <a:ext cx="13774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"/>
                    <a:cs typeface="Times"/>
                  </a:rPr>
                  <a:t>assassin succeeds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01139" y="4349806"/>
                <a:ext cx="11941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"/>
                    <a:cs typeface="Times"/>
                  </a:rPr>
                  <a:t>assassin fails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1728" y="4476999"/>
                <a:ext cx="941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Either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27276" y="4476999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or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95278" y="4476999"/>
                <a:ext cx="1749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but not both.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3068970" y="1305184"/>
              <a:ext cx="5538071" cy="3652551"/>
            </a:xfrm>
            <a:custGeom>
              <a:avLst/>
              <a:gdLst>
                <a:gd name="connsiteX0" fmla="*/ 75818 w 6735190"/>
                <a:gd name="connsiteY0" fmla="*/ 6318 h 2040893"/>
                <a:gd name="connsiteX1" fmla="*/ 6520372 w 6735190"/>
                <a:gd name="connsiteY1" fmla="*/ 0 h 2040893"/>
                <a:gd name="connsiteX2" fmla="*/ 6735190 w 6735190"/>
                <a:gd name="connsiteY2" fmla="*/ 1838699 h 2040893"/>
                <a:gd name="connsiteX3" fmla="*/ 0 w 6735190"/>
                <a:gd name="connsiteY3" fmla="*/ 2040893 h 2040893"/>
                <a:gd name="connsiteX4" fmla="*/ 75818 w 6735190"/>
                <a:gd name="connsiteY4" fmla="*/ 6318 h 20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5190" h="2040893">
                  <a:moveTo>
                    <a:pt x="75818" y="6318"/>
                  </a:moveTo>
                  <a:lnTo>
                    <a:pt x="6520372" y="0"/>
                  </a:lnTo>
                  <a:lnTo>
                    <a:pt x="6735190" y="1838699"/>
                  </a:lnTo>
                  <a:lnTo>
                    <a:pt x="0" y="2040893"/>
                  </a:lnTo>
                  <a:lnTo>
                    <a:pt x="75818" y="6318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730" y="1305184"/>
              <a:ext cx="610337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"/>
                  <a:cs typeface="Times"/>
                </a:rPr>
                <a:t>Only one thing happens</a:t>
              </a:r>
            </a:p>
            <a:p>
              <a:r>
                <a:rPr lang="en-US" sz="6000" dirty="0" smtClean="0">
                  <a:latin typeface="Times"/>
                  <a:cs typeface="Times"/>
                </a:rPr>
                <a:t>at one time.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79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Tachyon paradox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3778" y="1623886"/>
            <a:ext cx="438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Escape 1:</a:t>
            </a:r>
            <a:r>
              <a:rPr lang="en-US" sz="2400" dirty="0" smtClean="0">
                <a:latin typeface="Times"/>
                <a:cs typeface="Times"/>
              </a:rPr>
              <a:t> There are no tachyons.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03778" y="2419613"/>
            <a:ext cx="4068914" cy="2183579"/>
            <a:chOff x="4403778" y="2419613"/>
            <a:chExt cx="4068914" cy="2183579"/>
          </a:xfrm>
        </p:grpSpPr>
        <p:sp>
          <p:nvSpPr>
            <p:cNvPr id="7" name="TextBox 6"/>
            <p:cNvSpPr txBox="1"/>
            <p:nvPr/>
          </p:nvSpPr>
          <p:spPr>
            <a:xfrm>
              <a:off x="5439961" y="2419613"/>
              <a:ext cx="18259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Principle of minimal mutilation.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03778" y="3772195"/>
              <a:ext cx="4068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Escape 2: </a:t>
              </a:r>
              <a:r>
                <a:rPr lang="en-US" sz="2400" dirty="0" smtClean="0">
                  <a:latin typeface="Times"/>
                  <a:cs typeface="Times"/>
                </a:rPr>
                <a:t>We cannot control whether a tachyon is emitted.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656506" y="2419613"/>
              <a:ext cx="353818" cy="92333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frame 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3" y="1131319"/>
            <a:ext cx="3535028" cy="39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315909" y="4126015"/>
            <a:ext cx="7461782" cy="1029925"/>
          </a:xfrm>
          <a:custGeom>
            <a:avLst/>
            <a:gdLst>
              <a:gd name="connsiteX0" fmla="*/ 398046 w 7461782"/>
              <a:gd name="connsiteY0" fmla="*/ 18956 h 1029925"/>
              <a:gd name="connsiteX1" fmla="*/ 7461782 w 7461782"/>
              <a:gd name="connsiteY1" fmla="*/ 0 h 1029925"/>
              <a:gd name="connsiteX2" fmla="*/ 7367010 w 7461782"/>
              <a:gd name="connsiteY2" fmla="*/ 1029925 h 1029925"/>
              <a:gd name="connsiteX3" fmla="*/ 0 w 7461782"/>
              <a:gd name="connsiteY3" fmla="*/ 947783 h 1029925"/>
              <a:gd name="connsiteX4" fmla="*/ 398046 w 7461782"/>
              <a:gd name="connsiteY4" fmla="*/ 18956 h 102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1782" h="1029925">
                <a:moveTo>
                  <a:pt x="398046" y="18956"/>
                </a:moveTo>
                <a:lnTo>
                  <a:pt x="7461782" y="0"/>
                </a:lnTo>
                <a:lnTo>
                  <a:pt x="7367010" y="1029925"/>
                </a:lnTo>
                <a:lnTo>
                  <a:pt x="0" y="947783"/>
                </a:lnTo>
                <a:lnTo>
                  <a:pt x="398046" y="1895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Cannot control emission of tachyons?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 descr="Tachyon_C_aga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76" y="1227572"/>
            <a:ext cx="3136900" cy="2413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9547" y="4112968"/>
            <a:ext cx="2508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"/>
                <a:cs typeface="Times"/>
              </a:rPr>
              <a:t>Observer triggers </a:t>
            </a:r>
            <a:r>
              <a:rPr lang="en-US" dirty="0" smtClean="0">
                <a:latin typeface="Times"/>
                <a:cs typeface="Times"/>
              </a:rPr>
              <a:t>an emission into the past.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32731" y="4112968"/>
            <a:ext cx="4985052" cy="1061829"/>
            <a:chOff x="3032731" y="4112968"/>
            <a:chExt cx="4985052" cy="1061829"/>
          </a:xfrm>
        </p:grpSpPr>
        <p:sp>
          <p:nvSpPr>
            <p:cNvPr id="18" name="TextBox 17"/>
            <p:cNvSpPr txBox="1"/>
            <p:nvPr/>
          </p:nvSpPr>
          <p:spPr>
            <a:xfrm>
              <a:off x="3348642" y="4528466"/>
              <a:ext cx="1276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looks just like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6235" y="4112968"/>
              <a:ext cx="26915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Tachyon arrives </a:t>
              </a:r>
              <a:r>
                <a:rPr lang="en-US" dirty="0" smtClean="0">
                  <a:latin typeface="Times"/>
                  <a:cs typeface="Times"/>
                </a:rPr>
                <a:t>from the past at the moment the trigger is pushed.</a:t>
              </a:r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3032731" y="4347165"/>
              <a:ext cx="1933366" cy="227468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628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223"/>
            <a:ext cx="8229600" cy="643328"/>
          </a:xfrm>
        </p:spPr>
        <p:txBody>
          <a:bodyPr/>
          <a:lstStyle/>
          <a:p>
            <a:r>
              <a:rPr lang="en-US" dirty="0" smtClean="0"/>
              <a:t>Grandfather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7093" y="1560683"/>
            <a:ext cx="222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Universe </a:t>
            </a:r>
            <a:r>
              <a:rPr lang="en-US" i="1" dirty="0" smtClean="0">
                <a:latin typeface="Times"/>
                <a:cs typeface="Times"/>
              </a:rPr>
              <a:t>without</a:t>
            </a:r>
            <a:r>
              <a:rPr lang="en-US" dirty="0" smtClean="0">
                <a:latin typeface="Times"/>
                <a:cs typeface="Times"/>
              </a:rPr>
              <a:t> closed </a:t>
            </a:r>
            <a:r>
              <a:rPr lang="en-US" dirty="0" err="1" smtClean="0">
                <a:latin typeface="Times"/>
                <a:cs typeface="Times"/>
              </a:rPr>
              <a:t>timelike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latin typeface="Times"/>
                <a:cs typeface="Times"/>
              </a:rPr>
              <a:t>worldlines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092" y="3595257"/>
            <a:ext cx="222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Assemble universe subject only to local constraints.</a:t>
            </a:r>
          </a:p>
        </p:txBody>
      </p:sp>
      <p:pic>
        <p:nvPicPr>
          <p:cNvPr id="7" name="Picture 6" descr="open_tim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08" y="1117825"/>
            <a:ext cx="4457700" cy="54356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946002" y="2837031"/>
            <a:ext cx="366455" cy="461254"/>
          </a:xfrm>
          <a:prstGeom prst="down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223"/>
            <a:ext cx="8229600" cy="643328"/>
          </a:xfrm>
        </p:spPr>
        <p:txBody>
          <a:bodyPr/>
          <a:lstStyle/>
          <a:p>
            <a:r>
              <a:rPr lang="en-US" dirty="0" smtClean="0"/>
              <a:t>Grandfather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11984" y="2274680"/>
            <a:ext cx="2641003" cy="2335633"/>
            <a:chOff x="1111984" y="2274680"/>
            <a:chExt cx="2641003" cy="2335633"/>
          </a:xfrm>
        </p:grpSpPr>
        <p:sp>
          <p:nvSpPr>
            <p:cNvPr id="6" name="TextBox 5"/>
            <p:cNvSpPr txBox="1"/>
            <p:nvPr/>
          </p:nvSpPr>
          <p:spPr>
            <a:xfrm>
              <a:off x="1111984" y="2855986"/>
              <a:ext cx="264100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We assemble universe subject to </a:t>
              </a:r>
              <a:r>
                <a:rPr lang="en-US" dirty="0">
                  <a:latin typeface="Times"/>
                  <a:cs typeface="Times"/>
                </a:rPr>
                <a:t>local </a:t>
              </a:r>
              <a:r>
                <a:rPr lang="en-US" dirty="0" smtClean="0">
                  <a:latin typeface="Times"/>
                  <a:cs typeface="Times"/>
                </a:rPr>
                <a:t>constraints</a:t>
              </a:r>
            </a:p>
            <a:p>
              <a:pPr algn="r"/>
              <a:r>
                <a:rPr lang="en-US" dirty="0" smtClean="0">
                  <a:latin typeface="Times"/>
                  <a:cs typeface="Times"/>
                </a:rPr>
                <a:t>AND </a:t>
              </a:r>
            </a:p>
            <a:p>
              <a:pPr algn="r"/>
              <a:r>
                <a:rPr lang="en-US" dirty="0" smtClean="0">
                  <a:latin typeface="Times"/>
                  <a:cs typeface="Times"/>
                </a:rPr>
                <a:t>we need </a:t>
              </a:r>
              <a:r>
                <a:rPr lang="en-US" dirty="0">
                  <a:latin typeface="Times"/>
                  <a:cs typeface="Times"/>
                </a:rPr>
                <a:t>to match initial pieces.</a:t>
              </a:r>
            </a:p>
            <a:p>
              <a:pPr algn="r"/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2925303" y="2274680"/>
              <a:ext cx="366455" cy="461254"/>
            </a:xfrm>
            <a:prstGeom prst="down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63734" y="1055199"/>
            <a:ext cx="6775943" cy="5666276"/>
            <a:chOff x="1563734" y="1055199"/>
            <a:chExt cx="6775943" cy="5666276"/>
          </a:xfrm>
        </p:grpSpPr>
        <p:sp>
          <p:nvSpPr>
            <p:cNvPr id="5" name="TextBox 4"/>
            <p:cNvSpPr txBox="1"/>
            <p:nvPr/>
          </p:nvSpPr>
          <p:spPr>
            <a:xfrm>
              <a:off x="1563734" y="1232118"/>
              <a:ext cx="2091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Universe </a:t>
              </a:r>
              <a:r>
                <a:rPr lang="en-US" i="1" dirty="0" smtClean="0">
                  <a:latin typeface="Times"/>
                  <a:cs typeface="Times"/>
                </a:rPr>
                <a:t>with </a:t>
              </a:r>
              <a:r>
                <a:rPr lang="en-US" dirty="0" smtClean="0">
                  <a:latin typeface="Times"/>
                  <a:cs typeface="Times"/>
                </a:rPr>
                <a:t>closed </a:t>
              </a:r>
              <a:r>
                <a:rPr lang="en-US" dirty="0" err="1" smtClean="0">
                  <a:latin typeface="Times"/>
                  <a:cs typeface="Times"/>
                </a:rPr>
                <a:t>timelike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 err="1" smtClean="0">
                  <a:latin typeface="Times"/>
                  <a:cs typeface="Times"/>
                </a:rPr>
                <a:t>worldlines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</a:p>
          </p:txBody>
        </p:sp>
        <p:pic>
          <p:nvPicPr>
            <p:cNvPr id="11" name="Picture 10" descr="closed_time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054" y="1055199"/>
              <a:ext cx="3394623" cy="56662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51960" y="4486172"/>
            <a:ext cx="2603094" cy="1107585"/>
            <a:chOff x="1051960" y="4486172"/>
            <a:chExt cx="2603094" cy="1107585"/>
          </a:xfrm>
        </p:grpSpPr>
        <p:sp>
          <p:nvSpPr>
            <p:cNvPr id="12" name="Down Arrow 11"/>
            <p:cNvSpPr/>
            <p:nvPr/>
          </p:nvSpPr>
          <p:spPr>
            <a:xfrm>
              <a:off x="2925303" y="4486172"/>
              <a:ext cx="366455" cy="461254"/>
            </a:xfrm>
            <a:prstGeom prst="down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1960" y="4947426"/>
              <a:ext cx="2603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Unfamiliar global constraints.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5699336"/>
            <a:ext cx="4315324" cy="923330"/>
            <a:chOff x="457200" y="5699336"/>
            <a:chExt cx="4315324" cy="923330"/>
          </a:xfrm>
        </p:grpSpPr>
        <p:sp>
          <p:nvSpPr>
            <p:cNvPr id="17" name="Freeform 16"/>
            <p:cNvSpPr/>
            <p:nvPr/>
          </p:nvSpPr>
          <p:spPr>
            <a:xfrm>
              <a:off x="537046" y="5813069"/>
              <a:ext cx="3790914" cy="713997"/>
            </a:xfrm>
            <a:custGeom>
              <a:avLst/>
              <a:gdLst>
                <a:gd name="connsiteX0" fmla="*/ 233773 w 3790914"/>
                <a:gd name="connsiteY0" fmla="*/ 0 h 713997"/>
                <a:gd name="connsiteX1" fmla="*/ 3790914 w 3790914"/>
                <a:gd name="connsiteY1" fmla="*/ 56867 h 713997"/>
                <a:gd name="connsiteX2" fmla="*/ 3746687 w 3790914"/>
                <a:gd name="connsiteY2" fmla="*/ 713997 h 713997"/>
                <a:gd name="connsiteX3" fmla="*/ 0 w 3790914"/>
                <a:gd name="connsiteY3" fmla="*/ 612900 h 713997"/>
                <a:gd name="connsiteX4" fmla="*/ 233773 w 3790914"/>
                <a:gd name="connsiteY4" fmla="*/ 0 h 71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0914" h="713997">
                  <a:moveTo>
                    <a:pt x="233773" y="0"/>
                  </a:moveTo>
                  <a:lnTo>
                    <a:pt x="3790914" y="56867"/>
                  </a:lnTo>
                  <a:lnTo>
                    <a:pt x="3746687" y="713997"/>
                  </a:lnTo>
                  <a:lnTo>
                    <a:pt x="0" y="61290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5699336"/>
              <a:ext cx="4315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“Assassin must miss since he already has missed in the past, else he would not be here attempting the assassination now.”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92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61474" y="1089526"/>
            <a:ext cx="2406315" cy="1443790"/>
          </a:xfrm>
          <a:custGeom>
            <a:avLst/>
            <a:gdLst>
              <a:gd name="connsiteX0" fmla="*/ 53473 w 2406315"/>
              <a:gd name="connsiteY0" fmla="*/ 0 h 1517316"/>
              <a:gd name="connsiteX1" fmla="*/ 2406315 w 2406315"/>
              <a:gd name="connsiteY1" fmla="*/ 86895 h 1517316"/>
              <a:gd name="connsiteX2" fmla="*/ 2306052 w 2406315"/>
              <a:gd name="connsiteY2" fmla="*/ 1517316 h 1517316"/>
              <a:gd name="connsiteX3" fmla="*/ 0 w 2406315"/>
              <a:gd name="connsiteY3" fmla="*/ 1303421 h 1517316"/>
              <a:gd name="connsiteX4" fmla="*/ 53473 w 2406315"/>
              <a:gd name="connsiteY4" fmla="*/ 0 h 15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315" h="1517316">
                <a:moveTo>
                  <a:pt x="53473" y="0"/>
                </a:moveTo>
                <a:lnTo>
                  <a:pt x="2406315" y="86895"/>
                </a:lnTo>
                <a:lnTo>
                  <a:pt x="2306052" y="1517316"/>
                </a:lnTo>
                <a:lnTo>
                  <a:pt x="0" y="1303421"/>
                </a:lnTo>
                <a:lnTo>
                  <a:pt x="53473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457199" y="274637"/>
            <a:ext cx="7693265" cy="643327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Constraints: the “99”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474" y="1089526"/>
            <a:ext cx="2519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1.</a:t>
            </a:r>
            <a:r>
              <a:rPr lang="en-US" dirty="0" smtClean="0">
                <a:latin typeface="Times"/>
                <a:cs typeface="Times"/>
              </a:rPr>
              <a:t> Start at </a:t>
            </a:r>
            <a:r>
              <a:rPr lang="en-US" dirty="0" smtClean="0">
                <a:latin typeface="Arial Black"/>
                <a:cs typeface="Arial Black"/>
              </a:rPr>
              <a:t>0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r>
              <a:rPr lang="en-US" sz="2400" dirty="0" smtClean="0">
                <a:latin typeface="Times"/>
                <a:cs typeface="Times"/>
              </a:rPr>
              <a:t>2.</a:t>
            </a:r>
            <a:r>
              <a:rPr lang="en-US" dirty="0" smtClean="0">
                <a:latin typeface="Times"/>
                <a:cs typeface="Times"/>
              </a:rPr>
              <a:t> Add or subtract any even number in </a:t>
            </a:r>
            <a:r>
              <a:rPr lang="en-US" dirty="0" smtClean="0">
                <a:latin typeface="Arial Black"/>
                <a:cs typeface="Arial Black"/>
              </a:rPr>
              <a:t>2</a:t>
            </a:r>
            <a:r>
              <a:rPr lang="en-US" dirty="0" smtClean="0">
                <a:latin typeface="Times"/>
                <a:cs typeface="Times"/>
              </a:rPr>
              <a:t> to </a:t>
            </a:r>
            <a:r>
              <a:rPr lang="en-US" dirty="0" smtClean="0">
                <a:latin typeface="Arial Black"/>
                <a:cs typeface="Arial Black"/>
              </a:rPr>
              <a:t>10</a:t>
            </a:r>
            <a:r>
              <a:rPr lang="en-US" dirty="0" smtClean="0">
                <a:latin typeface="Times"/>
                <a:cs typeface="Times"/>
              </a:rPr>
              <a:t> until you get to </a:t>
            </a:r>
            <a:r>
              <a:rPr lang="en-US" dirty="0" smtClean="0">
                <a:latin typeface="Arial Black"/>
                <a:cs typeface="Arial Black"/>
              </a:rPr>
              <a:t>99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7579" y="2085474"/>
            <a:ext cx="7335158" cy="2065422"/>
            <a:chOff x="347579" y="2085474"/>
            <a:chExt cx="7335158" cy="2065422"/>
          </a:xfrm>
        </p:grpSpPr>
        <p:sp>
          <p:nvSpPr>
            <p:cNvPr id="26" name="Freeform 25"/>
            <p:cNvSpPr/>
            <p:nvPr/>
          </p:nvSpPr>
          <p:spPr>
            <a:xfrm>
              <a:off x="548104" y="2780632"/>
              <a:ext cx="3134895" cy="1009315"/>
            </a:xfrm>
            <a:custGeom>
              <a:avLst/>
              <a:gdLst>
                <a:gd name="connsiteX0" fmla="*/ 0 w 2593474"/>
                <a:gd name="connsiteY0" fmla="*/ 0 h 1009315"/>
                <a:gd name="connsiteX1" fmla="*/ 2406316 w 2593474"/>
                <a:gd name="connsiteY1" fmla="*/ 381000 h 1009315"/>
                <a:gd name="connsiteX2" fmla="*/ 2593474 w 2593474"/>
                <a:gd name="connsiteY2" fmla="*/ 608263 h 1009315"/>
                <a:gd name="connsiteX3" fmla="*/ 127000 w 2593474"/>
                <a:gd name="connsiteY3" fmla="*/ 1009315 h 1009315"/>
                <a:gd name="connsiteX4" fmla="*/ 0 w 2593474"/>
                <a:gd name="connsiteY4" fmla="*/ 0 h 10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474" h="1009315">
                  <a:moveTo>
                    <a:pt x="0" y="0"/>
                  </a:moveTo>
                  <a:lnTo>
                    <a:pt x="2406316" y="381000"/>
                  </a:lnTo>
                  <a:lnTo>
                    <a:pt x="2593474" y="608263"/>
                  </a:lnTo>
                  <a:lnTo>
                    <a:pt x="127000" y="1009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579" y="2880895"/>
              <a:ext cx="1303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Locally, easily solved.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09464" y="3088105"/>
              <a:ext cx="5573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smtClean="0">
                  <a:latin typeface="Arial Black"/>
                  <a:cs typeface="Arial Black"/>
                </a:rPr>
                <a:t>… </a:t>
              </a:r>
              <a:r>
                <a:rPr lang="en-US" dirty="0" smtClean="0">
                  <a:latin typeface="Arial Black"/>
                  <a:cs typeface="Arial Black"/>
                </a:rPr>
                <a:t>90   91   92   93   94   95   96   97  98   99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4204368" y="2085474"/>
              <a:ext cx="3408948" cy="1062789"/>
            </a:xfrm>
            <a:prstGeom prst="curvedDownArrow">
              <a:avLst>
                <a:gd name="adj1" fmla="val 12532"/>
                <a:gd name="adj2" fmla="val 44167"/>
                <a:gd name="adj3" fmla="val 121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6038" y="2166744"/>
              <a:ext cx="782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/>
                  <a:cs typeface="Arial Black"/>
                </a:rPr>
                <a:t>+ 8 - 2</a:t>
              </a:r>
            </a:p>
          </p:txBody>
        </p:sp>
        <p:sp>
          <p:nvSpPr>
            <p:cNvPr id="17" name="Curved Down Arrow 16"/>
            <p:cNvSpPr/>
            <p:nvPr/>
          </p:nvSpPr>
          <p:spPr>
            <a:xfrm flipV="1">
              <a:off x="5346038" y="3457438"/>
              <a:ext cx="2080119" cy="693458"/>
            </a:xfrm>
            <a:prstGeom prst="curvedDownArrow">
              <a:avLst>
                <a:gd name="adj1" fmla="val 12532"/>
                <a:gd name="adj2" fmla="val 44167"/>
                <a:gd name="adj3" fmla="val 121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70388" y="3789947"/>
              <a:ext cx="482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/>
                  <a:cs typeface="Arial Black"/>
                </a:rPr>
                <a:t>+ 4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3737" y="4150895"/>
            <a:ext cx="7459579" cy="2011947"/>
            <a:chOff x="153737" y="4150895"/>
            <a:chExt cx="7459579" cy="2011947"/>
          </a:xfrm>
        </p:grpSpPr>
        <p:sp>
          <p:nvSpPr>
            <p:cNvPr id="27" name="Freeform 26"/>
            <p:cNvSpPr/>
            <p:nvPr/>
          </p:nvSpPr>
          <p:spPr>
            <a:xfrm>
              <a:off x="542016" y="4894543"/>
              <a:ext cx="3134895" cy="1009315"/>
            </a:xfrm>
            <a:custGeom>
              <a:avLst/>
              <a:gdLst>
                <a:gd name="connsiteX0" fmla="*/ 0 w 2593474"/>
                <a:gd name="connsiteY0" fmla="*/ 0 h 1009315"/>
                <a:gd name="connsiteX1" fmla="*/ 2406316 w 2593474"/>
                <a:gd name="connsiteY1" fmla="*/ 381000 h 1009315"/>
                <a:gd name="connsiteX2" fmla="*/ 2593474 w 2593474"/>
                <a:gd name="connsiteY2" fmla="*/ 608263 h 1009315"/>
                <a:gd name="connsiteX3" fmla="*/ 127000 w 2593474"/>
                <a:gd name="connsiteY3" fmla="*/ 1009315 h 1009315"/>
                <a:gd name="connsiteX4" fmla="*/ 0 w 2593474"/>
                <a:gd name="connsiteY4" fmla="*/ 0 h 10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474" h="1009315">
                  <a:moveTo>
                    <a:pt x="0" y="0"/>
                  </a:moveTo>
                  <a:lnTo>
                    <a:pt x="2406316" y="381000"/>
                  </a:lnTo>
                  <a:lnTo>
                    <a:pt x="2593474" y="608263"/>
                  </a:lnTo>
                  <a:lnTo>
                    <a:pt x="127000" y="1009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737" y="5059948"/>
              <a:ext cx="1559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Globally insoluble.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0988" y="5233737"/>
              <a:ext cx="534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0</a:t>
              </a:r>
              <a:r>
                <a:rPr lang="is-IS" dirty="0" smtClean="0">
                  <a:latin typeface="Arial Black"/>
                  <a:cs typeface="Arial Black"/>
                </a:rPr>
                <a:t>  </a:t>
              </a:r>
              <a:r>
                <a:rPr lang="en-US" dirty="0" smtClean="0">
                  <a:latin typeface="Arial Black"/>
                  <a:cs typeface="Arial Black"/>
                </a:rPr>
                <a:t>1   </a:t>
              </a:r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2</a:t>
              </a:r>
              <a:r>
                <a:rPr lang="en-US" dirty="0" smtClean="0">
                  <a:latin typeface="Arial Black"/>
                  <a:cs typeface="Arial Black"/>
                </a:rPr>
                <a:t>   3   </a:t>
              </a:r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4</a:t>
              </a:r>
              <a:r>
                <a:rPr lang="en-US" dirty="0" smtClean="0">
                  <a:latin typeface="Arial Black"/>
                  <a:cs typeface="Arial Black"/>
                </a:rPr>
                <a:t>   </a:t>
              </a:r>
              <a:r>
                <a:rPr lang="is-IS" dirty="0" smtClean="0">
                  <a:latin typeface="Arial Black"/>
                  <a:cs typeface="Arial Black"/>
                </a:rPr>
                <a:t>…</a:t>
              </a:r>
              <a:r>
                <a:rPr lang="en-US" dirty="0" smtClean="0">
                  <a:latin typeface="Arial Black"/>
                  <a:cs typeface="Arial Black"/>
                </a:rPr>
                <a:t>   </a:t>
              </a:r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94</a:t>
              </a:r>
              <a:r>
                <a:rPr lang="en-US" dirty="0" smtClean="0">
                  <a:latin typeface="Arial Black"/>
                  <a:cs typeface="Arial Black"/>
                </a:rPr>
                <a:t>  95   </a:t>
              </a:r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96</a:t>
              </a:r>
              <a:r>
                <a:rPr lang="en-US" dirty="0" smtClean="0">
                  <a:latin typeface="Arial Black"/>
                  <a:cs typeface="Arial Black"/>
                </a:rPr>
                <a:t>   97  </a:t>
              </a:r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98</a:t>
              </a:r>
              <a:r>
                <a:rPr lang="en-US" dirty="0" smtClean="0">
                  <a:latin typeface="Arial Black"/>
                  <a:cs typeface="Arial Black"/>
                </a:rPr>
                <a:t>   99</a:t>
              </a:r>
            </a:p>
          </p:txBody>
        </p:sp>
        <p:sp>
          <p:nvSpPr>
            <p:cNvPr id="20" name="Curved Down Arrow 19"/>
            <p:cNvSpPr/>
            <p:nvPr/>
          </p:nvSpPr>
          <p:spPr>
            <a:xfrm>
              <a:off x="2372895" y="4894543"/>
              <a:ext cx="802106" cy="330810"/>
            </a:xfrm>
            <a:prstGeom prst="curvedDownArrow">
              <a:avLst>
                <a:gd name="adj1" fmla="val 12532"/>
                <a:gd name="adj2" fmla="val 44167"/>
                <a:gd name="adj3" fmla="val 121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/>
            <p:cNvSpPr/>
            <p:nvPr/>
          </p:nvSpPr>
          <p:spPr>
            <a:xfrm>
              <a:off x="2372894" y="4563733"/>
              <a:ext cx="1664369" cy="661620"/>
            </a:xfrm>
            <a:prstGeom prst="curvedDownArrow">
              <a:avLst>
                <a:gd name="adj1" fmla="val 12532"/>
                <a:gd name="adj2" fmla="val 44167"/>
                <a:gd name="adj3" fmla="val 121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/>
            <p:cNvSpPr/>
            <p:nvPr/>
          </p:nvSpPr>
          <p:spPr>
            <a:xfrm>
              <a:off x="2372895" y="4150895"/>
              <a:ext cx="4632158" cy="1074457"/>
            </a:xfrm>
            <a:prstGeom prst="curvedDownArrow">
              <a:avLst>
                <a:gd name="adj1" fmla="val 12532"/>
                <a:gd name="adj2" fmla="val 44167"/>
                <a:gd name="adj3" fmla="val 121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2894" y="5793510"/>
              <a:ext cx="3755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Golbally</a:t>
              </a:r>
              <a:r>
                <a:rPr lang="en-US" dirty="0" smtClean="0">
                  <a:latin typeface="Times"/>
                  <a:cs typeface="Times"/>
                </a:rPr>
                <a:t> constrained to even numbers.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52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william-hartnell-doctor-w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62" y="1456016"/>
            <a:ext cx="5058049" cy="3372033"/>
          </a:xfrm>
          <a:prstGeom prst="rect">
            <a:avLst/>
          </a:prstGeom>
        </p:spPr>
      </p:pic>
      <p:pic>
        <p:nvPicPr>
          <p:cNvPr id="8" name="Picture 7" descr="william-hartnell-doctor-who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62" y="729435"/>
            <a:ext cx="5058049" cy="6128565"/>
          </a:xfrm>
          <a:prstGeom prst="rect">
            <a:avLst/>
          </a:prstGeom>
        </p:spPr>
      </p:pic>
      <p:pic>
        <p:nvPicPr>
          <p:cNvPr id="7" name="Picture 6" descr="Einstein_Halsmann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9" y="-11405"/>
            <a:ext cx="5060462" cy="68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william-hartnell-doctor-who 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4" y="1200029"/>
            <a:ext cx="4154932" cy="5034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1" y="142732"/>
            <a:ext cx="3138905" cy="1327762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12596" y="721895"/>
            <a:ext cx="3937562" cy="2352842"/>
            <a:chOff x="5012596" y="721895"/>
            <a:chExt cx="3937562" cy="2352842"/>
          </a:xfrm>
        </p:grpSpPr>
        <p:sp>
          <p:nvSpPr>
            <p:cNvPr id="6" name="Oval Callout 5"/>
            <p:cNvSpPr/>
            <p:nvPr/>
          </p:nvSpPr>
          <p:spPr>
            <a:xfrm>
              <a:off x="5153527" y="721895"/>
              <a:ext cx="3796631" cy="2352842"/>
            </a:xfrm>
            <a:prstGeom prst="wedgeEllipseCallout">
              <a:avLst>
                <a:gd name="adj1" fmla="val -65375"/>
                <a:gd name="adj2" fmla="val 34943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12596" y="1050446"/>
              <a:ext cx="3937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Only one thing happens</a:t>
              </a:r>
              <a:br>
                <a:rPr lang="en-US" sz="3200" dirty="0">
                  <a:latin typeface="Times"/>
                  <a:cs typeface="Times"/>
                </a:rPr>
              </a:br>
              <a:r>
                <a:rPr lang="en-US" sz="3200" dirty="0">
                  <a:latin typeface="Times"/>
                  <a:cs typeface="Times"/>
                </a:rPr>
                <a:t>at one time?</a:t>
              </a:r>
              <a:endParaRPr lang="en-US" sz="32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61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ly_one_screen_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" y="93579"/>
            <a:ext cx="3928404" cy="29477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Erwin_Schrödinger_(193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275"/>
            <a:ext cx="3556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85895" y="93579"/>
            <a:ext cx="4084052" cy="6627896"/>
            <a:chOff x="4785895" y="93579"/>
            <a:chExt cx="4084052" cy="6627896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785895" y="138113"/>
              <a:ext cx="4084052" cy="6583362"/>
            </a:xfrm>
            <a:prstGeom prst="wedgeRoundRectCallout">
              <a:avLst>
                <a:gd name="adj1" fmla="val -82518"/>
                <a:gd name="adj2" fmla="val -12473"/>
                <a:gd name="adj3" fmla="val 16667"/>
              </a:avLst>
            </a:prstGeom>
            <a:pattFill prst="solidDmnd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7368" y="93579"/>
              <a:ext cx="30680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/>
                  <a:cs typeface="Arial Black"/>
                </a:rPr>
                <a:t>There’s that very strange business with the quantum cat.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9579" y="3273847"/>
              <a:ext cx="7053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"/>
                  <a:cs typeface="Times"/>
                </a:rPr>
                <a:t>+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918654" y="1035130"/>
              <a:ext cx="3703053" cy="5686345"/>
              <a:chOff x="4918654" y="1035130"/>
              <a:chExt cx="3703053" cy="5686345"/>
            </a:xfrm>
          </p:grpSpPr>
          <p:pic>
            <p:nvPicPr>
              <p:cNvPr id="13" name="Picture 12" descr="cat_color_small.png"/>
              <p:cNvPicPr>
                <a:picLocks noChangeAspect="1"/>
              </p:cNvPicPr>
              <p:nvPr/>
            </p:nvPicPr>
            <p:blipFill>
              <a:blip r:embed="rId4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8654" y="1035130"/>
                <a:ext cx="3703053" cy="2777290"/>
              </a:xfrm>
              <a:prstGeom prst="rect">
                <a:avLst/>
              </a:prstGeom>
            </p:spPr>
          </p:pic>
          <p:pic>
            <p:nvPicPr>
              <p:cNvPr id="14" name="Picture 13" descr="cat_bw_small.png"/>
              <p:cNvPicPr>
                <a:picLocks noChangeAspect="1"/>
              </p:cNvPicPr>
              <p:nvPr/>
            </p:nvPicPr>
            <p:blipFill>
              <a:blip r:embed="rId5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973053" y="4139699"/>
                <a:ext cx="3442368" cy="25817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2360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52183" y="214744"/>
            <a:ext cx="7202923" cy="730129"/>
          </a:xfrm>
          <a:custGeom>
            <a:avLst/>
            <a:gdLst>
              <a:gd name="connsiteX0" fmla="*/ 122708 w 7202923"/>
              <a:gd name="connsiteY0" fmla="*/ 0 h 730129"/>
              <a:gd name="connsiteX1" fmla="*/ 7178381 w 7202923"/>
              <a:gd name="connsiteY1" fmla="*/ 361997 h 730129"/>
              <a:gd name="connsiteX2" fmla="*/ 7202923 w 7202923"/>
              <a:gd name="connsiteY2" fmla="*/ 533792 h 730129"/>
              <a:gd name="connsiteX3" fmla="*/ 0 w 7202923"/>
              <a:gd name="connsiteY3" fmla="*/ 730129 h 730129"/>
              <a:gd name="connsiteX4" fmla="*/ 122708 w 7202923"/>
              <a:gd name="connsiteY4" fmla="*/ 0 h 73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2923" h="730129">
                <a:moveTo>
                  <a:pt x="122708" y="0"/>
                </a:moveTo>
                <a:lnTo>
                  <a:pt x="7178381" y="361997"/>
                </a:lnTo>
                <a:lnTo>
                  <a:pt x="7202923" y="533792"/>
                </a:lnTo>
                <a:lnTo>
                  <a:pt x="0" y="730129"/>
                </a:lnTo>
                <a:lnTo>
                  <a:pt x="12270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 state quantum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 descr="light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1749053"/>
            <a:ext cx="750801" cy="5039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579752" y="1749053"/>
            <a:ext cx="1546113" cy="503962"/>
            <a:chOff x="1579752" y="1749053"/>
            <a:chExt cx="1546113" cy="503962"/>
          </a:xfrm>
        </p:grpSpPr>
        <p:pic>
          <p:nvPicPr>
            <p:cNvPr id="6" name="Picture 5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064" y="1749053"/>
              <a:ext cx="750801" cy="50396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1579752" y="1871764"/>
              <a:ext cx="653522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light_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2725028"/>
            <a:ext cx="750801" cy="50396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579752" y="2725028"/>
            <a:ext cx="3453537" cy="503962"/>
            <a:chOff x="1579752" y="2725028"/>
            <a:chExt cx="3453537" cy="503962"/>
          </a:xfrm>
        </p:grpSpPr>
        <p:pic>
          <p:nvPicPr>
            <p:cNvPr id="16" name="Picture 15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488" y="2725028"/>
              <a:ext cx="750801" cy="503962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1579752" y="2847739"/>
              <a:ext cx="2614088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92664" y="331319"/>
            <a:ext cx="6975914" cy="503114"/>
          </a:xfrm>
          <a:custGeom>
            <a:avLst/>
            <a:gdLst>
              <a:gd name="connsiteX0" fmla="*/ 306768 w 6975914"/>
              <a:gd name="connsiteY0" fmla="*/ 0 h 503114"/>
              <a:gd name="connsiteX1" fmla="*/ 6926831 w 6975914"/>
              <a:gd name="connsiteY1" fmla="*/ 269964 h 503114"/>
              <a:gd name="connsiteX2" fmla="*/ 6975914 w 6975914"/>
              <a:gd name="connsiteY2" fmla="*/ 386539 h 503114"/>
              <a:gd name="connsiteX3" fmla="*/ 0 w 6975914"/>
              <a:gd name="connsiteY3" fmla="*/ 503114 h 503114"/>
              <a:gd name="connsiteX4" fmla="*/ 306768 w 6975914"/>
              <a:gd name="connsiteY4" fmla="*/ 0 h 50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5914" h="503114">
                <a:moveTo>
                  <a:pt x="306768" y="0"/>
                </a:moveTo>
                <a:lnTo>
                  <a:pt x="6926831" y="269964"/>
                </a:lnTo>
                <a:lnTo>
                  <a:pt x="6975914" y="386539"/>
                </a:lnTo>
                <a:lnTo>
                  <a:pt x="0" y="503114"/>
                </a:lnTo>
                <a:lnTo>
                  <a:pt x="306768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</a:t>
            </a:r>
            <a:r>
              <a:rPr lang="en-US" dirty="0" smtClean="0">
                <a:sym typeface="Wingdings"/>
              </a:rPr>
              <a:t> Red</a:t>
            </a:r>
            <a:r>
              <a:rPr lang="en-US" sz="2800" dirty="0" smtClean="0">
                <a:sym typeface="Wingdings"/>
              </a:rPr>
              <a:t> in a time travel universe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 descr="Cylinder_U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1549477"/>
            <a:ext cx="4140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linder_U_r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1536777"/>
            <a:ext cx="4140200" cy="30861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92664" y="331319"/>
            <a:ext cx="6975914" cy="503114"/>
          </a:xfrm>
          <a:custGeom>
            <a:avLst/>
            <a:gdLst>
              <a:gd name="connsiteX0" fmla="*/ 306768 w 6975914"/>
              <a:gd name="connsiteY0" fmla="*/ 0 h 503114"/>
              <a:gd name="connsiteX1" fmla="*/ 6926831 w 6975914"/>
              <a:gd name="connsiteY1" fmla="*/ 269964 h 503114"/>
              <a:gd name="connsiteX2" fmla="*/ 6975914 w 6975914"/>
              <a:gd name="connsiteY2" fmla="*/ 386539 h 503114"/>
              <a:gd name="connsiteX3" fmla="*/ 0 w 6975914"/>
              <a:gd name="connsiteY3" fmla="*/ 503114 h 503114"/>
              <a:gd name="connsiteX4" fmla="*/ 306768 w 6975914"/>
              <a:gd name="connsiteY4" fmla="*/ 0 h 50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5914" h="503114">
                <a:moveTo>
                  <a:pt x="306768" y="0"/>
                </a:moveTo>
                <a:lnTo>
                  <a:pt x="6926831" y="269964"/>
                </a:lnTo>
                <a:lnTo>
                  <a:pt x="6975914" y="386539"/>
                </a:lnTo>
                <a:lnTo>
                  <a:pt x="0" y="503114"/>
                </a:lnTo>
                <a:lnTo>
                  <a:pt x="306768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/>
              </a:rPr>
              <a:t> Green</a:t>
            </a:r>
            <a:r>
              <a:rPr lang="en-US" sz="2800" dirty="0" smtClean="0">
                <a:sym typeface="Wingdings"/>
              </a:rPr>
              <a:t> in a time travel universe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52183" y="214744"/>
            <a:ext cx="7202923" cy="730129"/>
          </a:xfrm>
          <a:custGeom>
            <a:avLst/>
            <a:gdLst>
              <a:gd name="connsiteX0" fmla="*/ 122708 w 7202923"/>
              <a:gd name="connsiteY0" fmla="*/ 0 h 730129"/>
              <a:gd name="connsiteX1" fmla="*/ 7178381 w 7202923"/>
              <a:gd name="connsiteY1" fmla="*/ 361997 h 730129"/>
              <a:gd name="connsiteX2" fmla="*/ 7202923 w 7202923"/>
              <a:gd name="connsiteY2" fmla="*/ 533792 h 730129"/>
              <a:gd name="connsiteX3" fmla="*/ 0 w 7202923"/>
              <a:gd name="connsiteY3" fmla="*/ 730129 h 730129"/>
              <a:gd name="connsiteX4" fmla="*/ 122708 w 7202923"/>
              <a:gd name="connsiteY4" fmla="*/ 0 h 73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2923" h="730129">
                <a:moveTo>
                  <a:pt x="122708" y="0"/>
                </a:moveTo>
                <a:lnTo>
                  <a:pt x="7178381" y="361997"/>
                </a:lnTo>
                <a:lnTo>
                  <a:pt x="7202923" y="533792"/>
                </a:lnTo>
                <a:lnTo>
                  <a:pt x="0" y="730129"/>
                </a:lnTo>
                <a:lnTo>
                  <a:pt x="12270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Superposition </a:t>
            </a:r>
            <a:r>
              <a:rPr lang="en-US" sz="2800" dirty="0" smtClean="0"/>
              <a:t>of a two state quantum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 descr="light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1749053"/>
            <a:ext cx="750801" cy="5039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579752" y="1749053"/>
            <a:ext cx="1546113" cy="503962"/>
            <a:chOff x="1579752" y="1749053"/>
            <a:chExt cx="1546113" cy="503962"/>
          </a:xfrm>
        </p:grpSpPr>
        <p:pic>
          <p:nvPicPr>
            <p:cNvPr id="6" name="Picture 5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064" y="1749053"/>
              <a:ext cx="750801" cy="50396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1579752" y="1871764"/>
              <a:ext cx="653522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91520" y="1749053"/>
            <a:ext cx="3466483" cy="503962"/>
            <a:chOff x="3291520" y="1749053"/>
            <a:chExt cx="3466483" cy="503962"/>
          </a:xfrm>
        </p:grpSpPr>
        <p:sp>
          <p:nvSpPr>
            <p:cNvPr id="13" name="Right Arrow 12"/>
            <p:cNvSpPr/>
            <p:nvPr/>
          </p:nvSpPr>
          <p:spPr>
            <a:xfrm>
              <a:off x="3291520" y="1871764"/>
              <a:ext cx="2614088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202" y="1749053"/>
              <a:ext cx="750801" cy="503962"/>
            </a:xfrm>
            <a:prstGeom prst="rect">
              <a:avLst/>
            </a:prstGeom>
          </p:spPr>
        </p:pic>
      </p:grpSp>
      <p:pic>
        <p:nvPicPr>
          <p:cNvPr id="15" name="Picture 14" descr="light_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2" y="2725028"/>
            <a:ext cx="750801" cy="50396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579752" y="2725028"/>
            <a:ext cx="3453537" cy="503962"/>
            <a:chOff x="1579752" y="2725028"/>
            <a:chExt cx="3453537" cy="503962"/>
          </a:xfrm>
        </p:grpSpPr>
        <p:pic>
          <p:nvPicPr>
            <p:cNvPr id="16" name="Picture 15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488" y="2725028"/>
              <a:ext cx="750801" cy="503962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1579752" y="2847739"/>
              <a:ext cx="2614088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68943" y="2725028"/>
            <a:ext cx="1589060" cy="503962"/>
            <a:chOff x="5168943" y="2725028"/>
            <a:chExt cx="1589060" cy="503962"/>
          </a:xfrm>
        </p:grpSpPr>
        <p:sp>
          <p:nvSpPr>
            <p:cNvPr id="17" name="Right Arrow 16"/>
            <p:cNvSpPr/>
            <p:nvPr/>
          </p:nvSpPr>
          <p:spPr>
            <a:xfrm>
              <a:off x="5168943" y="2847739"/>
              <a:ext cx="653522" cy="2822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202" y="2725028"/>
              <a:ext cx="750801" cy="50396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52183" y="3288648"/>
            <a:ext cx="7833865" cy="646331"/>
            <a:chOff x="552183" y="3288648"/>
            <a:chExt cx="7833865" cy="64633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52183" y="3611814"/>
              <a:ext cx="6521897" cy="0"/>
            </a:xfrm>
            <a:prstGeom prst="line">
              <a:avLst/>
            </a:prstGeom>
            <a:ln w="38100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24164" y="3288648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superposed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“added up”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1702" y="4049880"/>
            <a:ext cx="750801" cy="1791154"/>
            <a:chOff x="681702" y="4049880"/>
            <a:chExt cx="750801" cy="1791154"/>
          </a:xfrm>
        </p:grpSpPr>
        <p:pic>
          <p:nvPicPr>
            <p:cNvPr id="26" name="Picture 25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02" y="4049880"/>
              <a:ext cx="750801" cy="503962"/>
            </a:xfrm>
            <a:prstGeom prst="rect">
              <a:avLst/>
            </a:prstGeom>
          </p:spPr>
        </p:pic>
        <p:pic>
          <p:nvPicPr>
            <p:cNvPr id="30" name="Picture 29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02" y="5337072"/>
              <a:ext cx="750801" cy="503962"/>
            </a:xfrm>
            <a:prstGeom prst="rect">
              <a:avLst/>
            </a:prstGeom>
          </p:spPr>
        </p:pic>
        <p:sp>
          <p:nvSpPr>
            <p:cNvPr id="35" name="Plus 34"/>
            <p:cNvSpPr/>
            <p:nvPr/>
          </p:nvSpPr>
          <p:spPr>
            <a:xfrm>
              <a:off x="809868" y="4676199"/>
              <a:ext cx="515316" cy="515316"/>
            </a:xfrm>
            <a:prstGeom prst="mathPlus">
              <a:avLst>
                <a:gd name="adj1" fmla="val 181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79752" y="4049880"/>
            <a:ext cx="5178251" cy="1791154"/>
            <a:chOff x="1579752" y="4049880"/>
            <a:chExt cx="5178251" cy="179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579752" y="4049880"/>
              <a:ext cx="5178251" cy="1791154"/>
              <a:chOff x="1579752" y="4049880"/>
              <a:chExt cx="5178251" cy="1791154"/>
            </a:xfrm>
          </p:grpSpPr>
          <p:sp>
            <p:nvSpPr>
              <p:cNvPr id="33" name="Right Arrow 32"/>
              <p:cNvSpPr/>
              <p:nvPr/>
            </p:nvSpPr>
            <p:spPr>
              <a:xfrm>
                <a:off x="1579752" y="4792705"/>
                <a:ext cx="4242713" cy="282235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 descr="light_green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7202" y="4049880"/>
                <a:ext cx="750801" cy="503962"/>
              </a:xfrm>
              <a:prstGeom prst="rect">
                <a:avLst/>
              </a:prstGeom>
            </p:spPr>
          </p:pic>
          <p:pic>
            <p:nvPicPr>
              <p:cNvPr id="37" name="Picture 36" descr="light_green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7202" y="5337072"/>
                <a:ext cx="750801" cy="503962"/>
              </a:xfrm>
              <a:prstGeom prst="rect">
                <a:avLst/>
              </a:prstGeom>
            </p:spPr>
          </p:pic>
          <p:sp>
            <p:nvSpPr>
              <p:cNvPr id="38" name="Plus 37"/>
              <p:cNvSpPr/>
              <p:nvPr/>
            </p:nvSpPr>
            <p:spPr>
              <a:xfrm>
                <a:off x="6135368" y="4676199"/>
                <a:ext cx="515316" cy="515316"/>
              </a:xfrm>
              <a:prstGeom prst="mathPlus">
                <a:avLst>
                  <a:gd name="adj1" fmla="val 1811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834540" y="5087211"/>
              <a:ext cx="1511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System period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49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6092" y="355921"/>
            <a:ext cx="7485149" cy="681045"/>
          </a:xfrm>
          <a:custGeom>
            <a:avLst/>
            <a:gdLst>
              <a:gd name="connsiteX0" fmla="*/ 478558 w 7485149"/>
              <a:gd name="connsiteY0" fmla="*/ 0 h 681045"/>
              <a:gd name="connsiteX1" fmla="*/ 7356307 w 7485149"/>
              <a:gd name="connsiteY1" fmla="*/ 208608 h 681045"/>
              <a:gd name="connsiteX2" fmla="*/ 7485149 w 7485149"/>
              <a:gd name="connsiteY2" fmla="*/ 546063 h 681045"/>
              <a:gd name="connsiteX3" fmla="*/ 0 w 7485149"/>
              <a:gd name="connsiteY3" fmla="*/ 681045 h 681045"/>
              <a:gd name="connsiteX4" fmla="*/ 478558 w 7485149"/>
              <a:gd name="connsiteY4" fmla="*/ 0 h 68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5149" h="681045">
                <a:moveTo>
                  <a:pt x="478558" y="0"/>
                </a:moveTo>
                <a:lnTo>
                  <a:pt x="7356307" y="208608"/>
                </a:lnTo>
                <a:lnTo>
                  <a:pt x="7485149" y="546063"/>
                </a:lnTo>
                <a:lnTo>
                  <a:pt x="0" y="681045"/>
                </a:lnTo>
                <a:lnTo>
                  <a:pt x="478558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272"/>
            <a:ext cx="8229600" cy="643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+ Red </a:t>
            </a:r>
            <a:r>
              <a:rPr lang="en-US" dirty="0" smtClean="0">
                <a:sym typeface="Wingdings"/>
              </a:rPr>
              <a:t> Green + Red</a:t>
            </a:r>
            <a:br>
              <a:rPr lang="en-US" dirty="0" smtClean="0">
                <a:sym typeface="Wingdings"/>
              </a:rPr>
            </a:br>
            <a:r>
              <a:rPr lang="en-US" sz="2200" dirty="0" smtClean="0">
                <a:sym typeface="Wingdings"/>
              </a:rPr>
              <a:t>in a time travel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7793"/>
            <a:ext cx="681702" cy="4941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0274"/>
            <a:ext cx="2133600" cy="365125"/>
          </a:xfrm>
        </p:spPr>
        <p:txBody>
          <a:bodyPr/>
          <a:lstStyle/>
          <a:p>
            <a:fld id="{A9BB7777-FCE2-1A4D-90B6-6E38C49805FD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Cylinder_U_red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7" y="1641355"/>
            <a:ext cx="4140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Doctor-W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" y="917966"/>
            <a:ext cx="6045200" cy="5194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78251" y="392673"/>
            <a:ext cx="3859614" cy="2558522"/>
            <a:chOff x="5178251" y="392673"/>
            <a:chExt cx="3859614" cy="2558522"/>
          </a:xfrm>
        </p:grpSpPr>
        <p:sp>
          <p:nvSpPr>
            <p:cNvPr id="6" name="Cloud Callout 5"/>
            <p:cNvSpPr/>
            <p:nvPr/>
          </p:nvSpPr>
          <p:spPr>
            <a:xfrm>
              <a:off x="5178251" y="392673"/>
              <a:ext cx="3760982" cy="2558522"/>
            </a:xfrm>
            <a:prstGeom prst="cloudCallout">
              <a:avLst>
                <a:gd name="adj1" fmla="val -63171"/>
                <a:gd name="adj2" fmla="val 16052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5652" y="963279"/>
              <a:ext cx="32522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i="1" dirty="0" smtClean="0">
                  <a:latin typeface="Times"/>
                  <a:cs typeface="Times"/>
                </a:rPr>
                <a:t>Really?</a:t>
              </a:r>
              <a:endParaRPr lang="en-US" sz="7200" i="1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27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441747" y="257693"/>
            <a:ext cx="8037332" cy="589012"/>
          </a:xfrm>
          <a:custGeom>
            <a:avLst/>
            <a:gdLst>
              <a:gd name="connsiteX0" fmla="*/ 141113 w 8037332"/>
              <a:gd name="connsiteY0" fmla="*/ 0 h 589012"/>
              <a:gd name="connsiteX1" fmla="*/ 7994385 w 8037332"/>
              <a:gd name="connsiteY1" fmla="*/ 79762 h 589012"/>
              <a:gd name="connsiteX2" fmla="*/ 8037332 w 8037332"/>
              <a:gd name="connsiteY2" fmla="*/ 539927 h 589012"/>
              <a:gd name="connsiteX3" fmla="*/ 0 w 8037332"/>
              <a:gd name="connsiteY3" fmla="*/ 589012 h 589012"/>
              <a:gd name="connsiteX4" fmla="*/ 141113 w 8037332"/>
              <a:gd name="connsiteY4" fmla="*/ 0 h 5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332" h="589012">
                <a:moveTo>
                  <a:pt x="141113" y="0"/>
                </a:moveTo>
                <a:lnTo>
                  <a:pt x="7994385" y="79762"/>
                </a:lnTo>
                <a:lnTo>
                  <a:pt x="8037332" y="539927"/>
                </a:lnTo>
                <a:lnTo>
                  <a:pt x="0" y="589012"/>
                </a:lnTo>
                <a:lnTo>
                  <a:pt x="14111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constraints still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52934"/>
            <a:ext cx="1828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Cosmic recurrence Time</a:t>
            </a:r>
            <a:endParaRPr lang="en-US" sz="2800" dirty="0" smtClean="0">
              <a:latin typeface="Times"/>
              <a:cs typeface="Times"/>
            </a:endParaRPr>
          </a:p>
        </p:txBody>
      </p:sp>
      <p:pic>
        <p:nvPicPr>
          <p:cNvPr id="8" name="Picture 7" descr="Cylinder_U_red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9" y="3638374"/>
            <a:ext cx="1872551" cy="1395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1420" y="1984316"/>
            <a:ext cx="900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Times"/>
                <a:cs typeface="Times"/>
              </a:rPr>
              <a:t>=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exactly</a:t>
            </a:r>
            <a:endParaRPr lang="en-US" i="1" dirty="0" smtClean="0"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16282" y="1809985"/>
            <a:ext cx="1828340" cy="2847738"/>
            <a:chOff x="3316282" y="1809985"/>
            <a:chExt cx="1828340" cy="2847738"/>
          </a:xfrm>
        </p:grpSpPr>
        <p:sp>
          <p:nvSpPr>
            <p:cNvPr id="6" name="TextBox 5"/>
            <p:cNvSpPr txBox="1"/>
            <p:nvPr/>
          </p:nvSpPr>
          <p:spPr>
            <a:xfrm>
              <a:off x="3316282" y="1809985"/>
              <a:ext cx="18283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"/>
                  <a:cs typeface="Times"/>
                </a:rPr>
                <a:t>Period of red-green system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  <p:pic>
          <p:nvPicPr>
            <p:cNvPr id="11" name="Picture 10" descr="light_red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514" y="3831348"/>
              <a:ext cx="1231130" cy="82637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56638" y="1809985"/>
            <a:ext cx="3048383" cy="3224186"/>
            <a:chOff x="5256638" y="1809985"/>
            <a:chExt cx="3048383" cy="3224186"/>
          </a:xfrm>
        </p:grpSpPr>
        <p:sp>
          <p:nvSpPr>
            <p:cNvPr id="7" name="TextBox 6"/>
            <p:cNvSpPr txBox="1"/>
            <p:nvPr/>
          </p:nvSpPr>
          <p:spPr>
            <a:xfrm>
              <a:off x="6328748" y="1809985"/>
              <a:ext cx="18283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"/>
                  <a:cs typeface="Times"/>
                </a:rPr>
                <a:t>Period of every other system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6638" y="1984316"/>
              <a:ext cx="9000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 smtClean="0">
                  <a:latin typeface="Times"/>
                  <a:cs typeface="Times"/>
                </a:rPr>
                <a:t>=</a:t>
              </a:r>
            </a:p>
            <a:p>
              <a:pPr algn="ctr"/>
              <a:r>
                <a:rPr lang="en-US" i="1" dirty="0" smtClean="0">
                  <a:latin typeface="Times"/>
                  <a:cs typeface="Times"/>
                </a:rPr>
                <a:t>exactly</a:t>
              </a:r>
              <a:endParaRPr lang="en-US" i="1" dirty="0" smtClean="0">
                <a:latin typeface="Times"/>
                <a:cs typeface="Times"/>
              </a:endParaRPr>
            </a:p>
          </p:txBody>
        </p:sp>
        <p:pic>
          <p:nvPicPr>
            <p:cNvPr id="14" name="Picture 13" descr="294px-Joseph_Wright_of_Derby_-_Vesuvius_from_Portic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001" y="3508440"/>
              <a:ext cx="1869020" cy="1525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85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92664" y="337455"/>
            <a:ext cx="7730564" cy="625825"/>
          </a:xfrm>
          <a:custGeom>
            <a:avLst/>
            <a:gdLst>
              <a:gd name="connsiteX0" fmla="*/ 368122 w 7730564"/>
              <a:gd name="connsiteY0" fmla="*/ 0 h 625825"/>
              <a:gd name="connsiteX1" fmla="*/ 7730564 w 7730564"/>
              <a:gd name="connsiteY1" fmla="*/ 55220 h 625825"/>
              <a:gd name="connsiteX2" fmla="*/ 7644669 w 7730564"/>
              <a:gd name="connsiteY2" fmla="*/ 625825 h 625825"/>
              <a:gd name="connsiteX3" fmla="*/ 0 w 7730564"/>
              <a:gd name="connsiteY3" fmla="*/ 472436 h 625825"/>
              <a:gd name="connsiteX4" fmla="*/ 368122 w 7730564"/>
              <a:gd name="connsiteY4" fmla="*/ 0 h 6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0564" h="625825">
                <a:moveTo>
                  <a:pt x="368122" y="0"/>
                </a:moveTo>
                <a:lnTo>
                  <a:pt x="7730564" y="55220"/>
                </a:lnTo>
                <a:lnTo>
                  <a:pt x="7644669" y="625825"/>
                </a:lnTo>
                <a:lnTo>
                  <a:pt x="0" y="472436"/>
                </a:lnTo>
                <a:lnTo>
                  <a:pt x="3681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it like to be a quantum superposition?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 descr="light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74" y="1418370"/>
            <a:ext cx="750801" cy="503962"/>
          </a:xfrm>
          <a:prstGeom prst="rect">
            <a:avLst/>
          </a:prstGeom>
        </p:spPr>
      </p:pic>
      <p:pic>
        <p:nvPicPr>
          <p:cNvPr id="15" name="Picture 14" descr="light_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74" y="2705562"/>
            <a:ext cx="750801" cy="5039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55474" y="1418370"/>
            <a:ext cx="6076301" cy="1791154"/>
            <a:chOff x="2255474" y="1418370"/>
            <a:chExt cx="6076301" cy="1791154"/>
          </a:xfrm>
        </p:grpSpPr>
        <p:pic>
          <p:nvPicPr>
            <p:cNvPr id="8" name="Picture 7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74" y="2705562"/>
              <a:ext cx="750801" cy="503962"/>
            </a:xfrm>
            <a:prstGeom prst="rect">
              <a:avLst/>
            </a:prstGeom>
          </p:spPr>
        </p:pic>
        <p:sp>
          <p:nvSpPr>
            <p:cNvPr id="9" name="Plus 8"/>
            <p:cNvSpPr/>
            <p:nvPr/>
          </p:nvSpPr>
          <p:spPr>
            <a:xfrm>
              <a:off x="2383640" y="2044689"/>
              <a:ext cx="515316" cy="515316"/>
            </a:xfrm>
            <a:prstGeom prst="mathPlus">
              <a:avLst>
                <a:gd name="adj1" fmla="val 181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0700000">
              <a:off x="3153524" y="2161195"/>
              <a:ext cx="4242713" cy="282235"/>
            </a:xfrm>
            <a:prstGeom prst="rightArrow">
              <a:avLst/>
            </a:prstGeom>
            <a:gradFill flip="none" rotWithShape="1">
              <a:gsLst>
                <a:gs pos="0">
                  <a:srgbClr val="FFC8C8"/>
                </a:gs>
                <a:gs pos="100000">
                  <a:srgbClr val="C8FFC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74" y="1418370"/>
              <a:ext cx="750801" cy="503962"/>
            </a:xfrm>
            <a:prstGeom prst="rect">
              <a:avLst/>
            </a:prstGeom>
          </p:spPr>
        </p:pic>
        <p:sp>
          <p:nvSpPr>
            <p:cNvPr id="16" name="Plus 15"/>
            <p:cNvSpPr/>
            <p:nvPr/>
          </p:nvSpPr>
          <p:spPr>
            <a:xfrm>
              <a:off x="7709140" y="2044689"/>
              <a:ext cx="515316" cy="515316"/>
            </a:xfrm>
            <a:prstGeom prst="mathPlus">
              <a:avLst>
                <a:gd name="adj1" fmla="val 181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9450" y="1506833"/>
            <a:ext cx="128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"/>
                <a:cs typeface="Times"/>
              </a:rPr>
              <a:t>What we wanted</a:t>
            </a:r>
            <a:endParaRPr lang="en-US" sz="2400" dirty="0" smtClean="0">
              <a:latin typeface="Times"/>
              <a:cs typeface="Time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50" y="4092405"/>
            <a:ext cx="8132325" cy="2271463"/>
            <a:chOff x="199450" y="4092405"/>
            <a:chExt cx="8132325" cy="2271463"/>
          </a:xfrm>
        </p:grpSpPr>
        <p:pic>
          <p:nvPicPr>
            <p:cNvPr id="18" name="Picture 17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74" y="4369565"/>
              <a:ext cx="750801" cy="503962"/>
            </a:xfrm>
            <a:prstGeom prst="rect">
              <a:avLst/>
            </a:prstGeom>
          </p:spPr>
        </p:pic>
        <p:pic>
          <p:nvPicPr>
            <p:cNvPr id="19" name="Picture 18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74" y="5656757"/>
              <a:ext cx="750801" cy="503962"/>
            </a:xfrm>
            <a:prstGeom prst="rect">
              <a:avLst/>
            </a:prstGeom>
          </p:spPr>
        </p:pic>
        <p:sp>
          <p:nvSpPr>
            <p:cNvPr id="20" name="Plus 19"/>
            <p:cNvSpPr/>
            <p:nvPr/>
          </p:nvSpPr>
          <p:spPr>
            <a:xfrm>
              <a:off x="2383640" y="4995884"/>
              <a:ext cx="515316" cy="515316"/>
            </a:xfrm>
            <a:prstGeom prst="mathPlus">
              <a:avLst>
                <a:gd name="adj1" fmla="val 181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153524" y="4092405"/>
              <a:ext cx="4242713" cy="227146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light_gree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74" y="4369565"/>
              <a:ext cx="750801" cy="503962"/>
            </a:xfrm>
            <a:prstGeom prst="rect">
              <a:avLst/>
            </a:prstGeom>
          </p:spPr>
        </p:pic>
        <p:pic>
          <p:nvPicPr>
            <p:cNvPr id="26" name="Picture 25" descr="light_gree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74" y="5656757"/>
              <a:ext cx="750801" cy="503962"/>
            </a:xfrm>
            <a:prstGeom prst="rect">
              <a:avLst/>
            </a:prstGeom>
          </p:spPr>
        </p:pic>
        <p:sp>
          <p:nvSpPr>
            <p:cNvPr id="27" name="Plus 26"/>
            <p:cNvSpPr/>
            <p:nvPr/>
          </p:nvSpPr>
          <p:spPr>
            <a:xfrm>
              <a:off x="7709140" y="4995884"/>
              <a:ext cx="515316" cy="515316"/>
            </a:xfrm>
            <a:prstGeom prst="mathPlus">
              <a:avLst>
                <a:gd name="adj1" fmla="val 181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450" y="4390537"/>
              <a:ext cx="1285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What we have</a:t>
              </a:r>
              <a:endParaRPr lang="en-US" sz="2400" dirty="0" smtClean="0">
                <a:latin typeface="Times"/>
                <a:cs typeface="Times"/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 rot="900000">
            <a:off x="3117764" y="2051072"/>
            <a:ext cx="4242713" cy="282235"/>
          </a:xfrm>
          <a:prstGeom prst="rightArrow">
            <a:avLst/>
          </a:prstGeom>
          <a:gradFill flip="none" rotWithShape="1">
            <a:gsLst>
              <a:gs pos="0">
                <a:srgbClr val="C8FFC8"/>
              </a:gs>
              <a:gs pos="100000">
                <a:srgbClr val="FFC8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075953" y="675780"/>
            <a:ext cx="3606967" cy="5345801"/>
          </a:xfrm>
          <a:custGeom>
            <a:avLst/>
            <a:gdLst>
              <a:gd name="connsiteX0" fmla="*/ 1352093 w 4081551"/>
              <a:gd name="connsiteY0" fmla="*/ 0 h 3835362"/>
              <a:gd name="connsiteX1" fmla="*/ 0 w 4081551"/>
              <a:gd name="connsiteY1" fmla="*/ 1699691 h 3835362"/>
              <a:gd name="connsiteX2" fmla="*/ 2160821 w 4081551"/>
              <a:gd name="connsiteY2" fmla="*/ 3835362 h 3835362"/>
              <a:gd name="connsiteX3" fmla="*/ 4081551 w 4081551"/>
              <a:gd name="connsiteY3" fmla="*/ 2445280 h 3835362"/>
              <a:gd name="connsiteX4" fmla="*/ 1352093 w 4081551"/>
              <a:gd name="connsiteY4" fmla="*/ 0 h 3835362"/>
              <a:gd name="connsiteX0" fmla="*/ 1352093 w 4081551"/>
              <a:gd name="connsiteY0" fmla="*/ 0 h 3463238"/>
              <a:gd name="connsiteX1" fmla="*/ 0 w 4081551"/>
              <a:gd name="connsiteY1" fmla="*/ 1699691 h 3463238"/>
              <a:gd name="connsiteX2" fmla="*/ 2067112 w 4081551"/>
              <a:gd name="connsiteY2" fmla="*/ 3463238 h 3463238"/>
              <a:gd name="connsiteX3" fmla="*/ 4081551 w 4081551"/>
              <a:gd name="connsiteY3" fmla="*/ 2445280 h 3463238"/>
              <a:gd name="connsiteX4" fmla="*/ 1352093 w 4081551"/>
              <a:gd name="connsiteY4" fmla="*/ 0 h 3463238"/>
              <a:gd name="connsiteX0" fmla="*/ 1352093 w 3345259"/>
              <a:gd name="connsiteY0" fmla="*/ 0 h 3463238"/>
              <a:gd name="connsiteX1" fmla="*/ 0 w 3345259"/>
              <a:gd name="connsiteY1" fmla="*/ 1699691 h 3463238"/>
              <a:gd name="connsiteX2" fmla="*/ 2067112 w 3345259"/>
              <a:gd name="connsiteY2" fmla="*/ 3463238 h 3463238"/>
              <a:gd name="connsiteX3" fmla="*/ 3345259 w 3345259"/>
              <a:gd name="connsiteY3" fmla="*/ 2246814 h 3463238"/>
              <a:gd name="connsiteX4" fmla="*/ 1352093 w 3345259"/>
              <a:gd name="connsiteY4" fmla="*/ 0 h 3463238"/>
              <a:gd name="connsiteX0" fmla="*/ 937144 w 2930310"/>
              <a:gd name="connsiteY0" fmla="*/ 0 h 3463238"/>
              <a:gd name="connsiteX1" fmla="*/ 0 w 2930310"/>
              <a:gd name="connsiteY1" fmla="*/ 2039446 h 3463238"/>
              <a:gd name="connsiteX2" fmla="*/ 1652163 w 2930310"/>
              <a:gd name="connsiteY2" fmla="*/ 3463238 h 3463238"/>
              <a:gd name="connsiteX3" fmla="*/ 2930310 w 2930310"/>
              <a:gd name="connsiteY3" fmla="*/ 2246814 h 3463238"/>
              <a:gd name="connsiteX4" fmla="*/ 937144 w 2930310"/>
              <a:gd name="connsiteY4" fmla="*/ 0 h 3463238"/>
              <a:gd name="connsiteX0" fmla="*/ 937144 w 2998593"/>
              <a:gd name="connsiteY0" fmla="*/ 0 h 3463238"/>
              <a:gd name="connsiteX1" fmla="*/ 0 w 2998593"/>
              <a:gd name="connsiteY1" fmla="*/ 2039446 h 3463238"/>
              <a:gd name="connsiteX2" fmla="*/ 1652163 w 2998593"/>
              <a:gd name="connsiteY2" fmla="*/ 3463238 h 3463238"/>
              <a:gd name="connsiteX3" fmla="*/ 2998593 w 2998593"/>
              <a:gd name="connsiteY3" fmla="*/ 1677828 h 3463238"/>
              <a:gd name="connsiteX4" fmla="*/ 937144 w 2998593"/>
              <a:gd name="connsiteY4" fmla="*/ 0 h 34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93" h="3463238">
                <a:moveTo>
                  <a:pt x="937144" y="0"/>
                </a:moveTo>
                <a:lnTo>
                  <a:pt x="0" y="2039446"/>
                </a:lnTo>
                <a:lnTo>
                  <a:pt x="1652163" y="3463238"/>
                </a:lnTo>
                <a:lnTo>
                  <a:pt x="2998593" y="1677828"/>
                </a:lnTo>
                <a:lnTo>
                  <a:pt x="93714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2" y="1241377"/>
            <a:ext cx="5067852" cy="2278058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Einstein’s Two Theories of Relativity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2" y="274638"/>
            <a:ext cx="8229600" cy="1302196"/>
          </a:xfrm>
        </p:spPr>
        <p:txBody>
          <a:bodyPr>
            <a:noAutofit/>
          </a:bodyPr>
          <a:lstStyle/>
          <a:p>
            <a:r>
              <a:rPr lang="en-US" dirty="0"/>
              <a:t>Generic quantum </a:t>
            </a:r>
            <a:r>
              <a:rPr lang="en-US" dirty="0" smtClean="0"/>
              <a:t>systems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not </a:t>
            </a:r>
            <a:r>
              <a:rPr lang="en-US" i="1" dirty="0"/>
              <a:t>exactly</a:t>
            </a:r>
            <a:r>
              <a:rPr lang="en-US" dirty="0"/>
              <a:t> periodic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 descr="Nonrecurrenc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4" y="1886549"/>
            <a:ext cx="7004560" cy="43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william-hartnell-doctor-who 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4" y="1200029"/>
            <a:ext cx="4154932" cy="5034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3" y="198102"/>
            <a:ext cx="3138905" cy="643328"/>
          </a:xfrm>
        </p:spPr>
        <p:txBody>
          <a:bodyPr>
            <a:noAutofit/>
          </a:bodyPr>
          <a:lstStyle/>
          <a:p>
            <a:pPr algn="ctr"/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53527" y="721895"/>
            <a:ext cx="3796631" cy="2352842"/>
            <a:chOff x="5153527" y="721895"/>
            <a:chExt cx="3796631" cy="2352842"/>
          </a:xfrm>
        </p:grpSpPr>
        <p:sp>
          <p:nvSpPr>
            <p:cNvPr id="6" name="Oval Callout 5"/>
            <p:cNvSpPr/>
            <p:nvPr/>
          </p:nvSpPr>
          <p:spPr>
            <a:xfrm>
              <a:off x="5153527" y="721895"/>
              <a:ext cx="3796631" cy="2352842"/>
            </a:xfrm>
            <a:prstGeom prst="wedgeEllipseCallout">
              <a:avLst>
                <a:gd name="adj1" fmla="val -65375"/>
                <a:gd name="adj2" fmla="val 34943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1046" y="1097763"/>
              <a:ext cx="23855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"/>
                  <a:cs typeface="Times"/>
                </a:rPr>
                <a:t>Tell me more!</a:t>
              </a:r>
              <a:endParaRPr lang="en-US" sz="48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9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my web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8" y="0"/>
            <a:ext cx="642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EfE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" y="0"/>
            <a:ext cx="5052632" cy="5775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071701" y="348061"/>
            <a:ext cx="5060394" cy="5767991"/>
            <a:chOff x="1492806" y="348061"/>
            <a:chExt cx="5060394" cy="5767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contents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806" y="348061"/>
              <a:ext cx="5060394" cy="5767991"/>
            </a:xfrm>
            <a:prstGeom prst="rect">
              <a:avLst/>
            </a:prstGeom>
          </p:spPr>
        </p:pic>
        <p:sp>
          <p:nvSpPr>
            <p:cNvPr id="11" name="Left Arrow 10"/>
            <p:cNvSpPr/>
            <p:nvPr/>
          </p:nvSpPr>
          <p:spPr>
            <a:xfrm rot="18612754">
              <a:off x="3074735" y="4585368"/>
              <a:ext cx="922422" cy="695158"/>
            </a:xfrm>
            <a:prstGeom prst="leftArrow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4173" y="768685"/>
            <a:ext cx="4712627" cy="5998378"/>
            <a:chOff x="3974173" y="768685"/>
            <a:chExt cx="4712627" cy="5998378"/>
          </a:xfrm>
        </p:grpSpPr>
        <p:pic>
          <p:nvPicPr>
            <p:cNvPr id="6" name="Picture 5" descr="table contents 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173" y="768685"/>
              <a:ext cx="4712627" cy="5998378"/>
            </a:xfrm>
            <a:prstGeom prst="rect">
              <a:avLst/>
            </a:prstGeom>
          </p:spPr>
        </p:pic>
        <p:sp>
          <p:nvSpPr>
            <p:cNvPr id="9" name="Left Arrow 8"/>
            <p:cNvSpPr/>
            <p:nvPr/>
          </p:nvSpPr>
          <p:spPr>
            <a:xfrm>
              <a:off x="5958305" y="1423737"/>
              <a:ext cx="1189789" cy="768685"/>
            </a:xfrm>
            <a:prstGeom prst="leftArrow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6466305" y="5125216"/>
              <a:ext cx="1189789" cy="768685"/>
            </a:xfrm>
            <a:prstGeom prst="leftArrow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0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e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54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82939" y="818954"/>
            <a:ext cx="6697480" cy="64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Times"/>
                <a:ea typeface="+mj-ea"/>
                <a:cs typeface="Times"/>
              </a:defRPr>
            </a:lvl1pPr>
          </a:lstStyle>
          <a:p>
            <a:pPr algn="r"/>
            <a:r>
              <a:rPr lang="en-US" sz="9600" dirty="0" smtClean="0">
                <a:solidFill>
                  <a:schemeClr val="accent2"/>
                </a:solidFill>
                <a:latin typeface="Arial Black"/>
                <a:cs typeface="Arial Black"/>
              </a:rPr>
              <a:t>THE END</a:t>
            </a:r>
            <a:endParaRPr lang="en-US" sz="96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213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457200" y="222652"/>
            <a:ext cx="6174154" cy="566891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27" y="146215"/>
            <a:ext cx="2645031" cy="64332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rel_sim_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014"/>
            <a:ext cx="3695700" cy="2959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04641" y="1181570"/>
            <a:ext cx="4138414" cy="1554364"/>
            <a:chOff x="3904641" y="1181570"/>
            <a:chExt cx="4138414" cy="1554364"/>
          </a:xfrm>
        </p:grpSpPr>
        <p:sp>
          <p:nvSpPr>
            <p:cNvPr id="10" name="Freeform 9"/>
            <p:cNvSpPr/>
            <p:nvPr/>
          </p:nvSpPr>
          <p:spPr>
            <a:xfrm>
              <a:off x="3904641" y="1181570"/>
              <a:ext cx="4138414" cy="1554364"/>
            </a:xfrm>
            <a:custGeom>
              <a:avLst/>
              <a:gdLst>
                <a:gd name="connsiteX0" fmla="*/ 0 w 3525550"/>
                <a:gd name="connsiteY0" fmla="*/ 669766 h 1029924"/>
                <a:gd name="connsiteX1" fmla="*/ 3114868 w 3525550"/>
                <a:gd name="connsiteY1" fmla="*/ 0 h 1029924"/>
                <a:gd name="connsiteX2" fmla="*/ 3525550 w 3525550"/>
                <a:gd name="connsiteY2" fmla="*/ 1029924 h 1029924"/>
                <a:gd name="connsiteX3" fmla="*/ 0 w 3525550"/>
                <a:gd name="connsiteY3" fmla="*/ 669766 h 102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5550" h="1029924">
                  <a:moveTo>
                    <a:pt x="0" y="669766"/>
                  </a:moveTo>
                  <a:lnTo>
                    <a:pt x="3114868" y="0"/>
                  </a:lnTo>
                  <a:lnTo>
                    <a:pt x="3525550" y="1029924"/>
                  </a:lnTo>
                  <a:lnTo>
                    <a:pt x="0" y="66976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8735" y="1579639"/>
              <a:ext cx="23945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Constancy of the speed of light for all </a:t>
              </a:r>
              <a:r>
                <a:rPr lang="en-US" dirty="0" err="1" smtClean="0">
                  <a:latin typeface="Times"/>
                  <a:cs typeface="Times"/>
                </a:rPr>
                <a:t>inertially</a:t>
              </a:r>
              <a:r>
                <a:rPr lang="en-US" dirty="0" smtClean="0">
                  <a:latin typeface="Times"/>
                  <a:cs typeface="Times"/>
                </a:rPr>
                <a:t> moving observers.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5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457200" y="222652"/>
            <a:ext cx="6174154" cy="566891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27" y="146215"/>
            <a:ext cx="2645031" cy="64332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 descr="rel_sim_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418"/>
            <a:ext cx="3695700" cy="2959100"/>
          </a:xfrm>
          <a:prstGeom prst="rect">
            <a:avLst/>
          </a:prstGeom>
        </p:spPr>
      </p:pic>
      <p:pic>
        <p:nvPicPr>
          <p:cNvPr id="6" name="Picture 5" descr="why_tilt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8" y="4051919"/>
            <a:ext cx="3250965" cy="2241678"/>
          </a:xfrm>
          <a:prstGeom prst="rect">
            <a:avLst/>
          </a:prstGeom>
        </p:spPr>
      </p:pic>
      <p:pic>
        <p:nvPicPr>
          <p:cNvPr id="7" name="Picture 6" descr="why_tilt_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32" y="3774844"/>
            <a:ext cx="3962778" cy="2804754"/>
          </a:xfrm>
          <a:prstGeom prst="rect">
            <a:avLst/>
          </a:prstGeom>
        </p:spPr>
      </p:pic>
      <p:pic>
        <p:nvPicPr>
          <p:cNvPr id="9" name="Picture 8" descr="Synchrony_procedur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73" y="2014581"/>
            <a:ext cx="4134229" cy="5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898769" y="351692"/>
            <a:ext cx="7112000" cy="534052"/>
          </a:xfrm>
          <a:custGeom>
            <a:avLst/>
            <a:gdLst>
              <a:gd name="connsiteX0" fmla="*/ 390769 w 7112000"/>
              <a:gd name="connsiteY0" fmla="*/ 0 h 534052"/>
              <a:gd name="connsiteX1" fmla="*/ 6975231 w 7112000"/>
              <a:gd name="connsiteY1" fmla="*/ 104205 h 534052"/>
              <a:gd name="connsiteX2" fmla="*/ 7112000 w 7112000"/>
              <a:gd name="connsiteY2" fmla="*/ 534052 h 534052"/>
              <a:gd name="connsiteX3" fmla="*/ 0 w 7112000"/>
              <a:gd name="connsiteY3" fmla="*/ 416821 h 534052"/>
              <a:gd name="connsiteX4" fmla="*/ 390769 w 7112000"/>
              <a:gd name="connsiteY4" fmla="*/ 0 h 53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0" h="534052">
                <a:moveTo>
                  <a:pt x="390769" y="0"/>
                </a:moveTo>
                <a:lnTo>
                  <a:pt x="6975231" y="104205"/>
                </a:lnTo>
                <a:lnTo>
                  <a:pt x="7112000" y="534052"/>
                </a:lnTo>
                <a:lnTo>
                  <a:pt x="0" y="416821"/>
                </a:lnTo>
                <a:lnTo>
                  <a:pt x="39076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Einstein’s two theories of </a:t>
            </a:r>
            <a:r>
              <a:rPr lang="en-US" dirty="0" smtClean="0"/>
              <a:t>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7489" y="1234994"/>
            <a:ext cx="2097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"/>
                <a:cs typeface="Times"/>
              </a:rPr>
              <a:t>Special relativity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256" y="1234994"/>
            <a:ext cx="216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General relativity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6592" y="2303096"/>
            <a:ext cx="3373379" cy="4217536"/>
            <a:chOff x="726592" y="2303096"/>
            <a:chExt cx="3373379" cy="4217536"/>
          </a:xfrm>
        </p:grpSpPr>
        <p:pic>
          <p:nvPicPr>
            <p:cNvPr id="13" name="Picture 12" descr="frame 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92" y="2752405"/>
              <a:ext cx="3373379" cy="37682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27911" y="2850173"/>
              <a:ext cx="21411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Possibility of </a:t>
              </a:r>
              <a:r>
                <a:rPr lang="en-US" dirty="0" err="1" smtClean="0">
                  <a:latin typeface="Times"/>
                  <a:cs typeface="Times"/>
                </a:rPr>
                <a:t>tachyonic</a:t>
              </a:r>
              <a:r>
                <a:rPr lang="en-US" dirty="0" smtClean="0">
                  <a:latin typeface="Times"/>
                  <a:cs typeface="Times"/>
                </a:rPr>
                <a:t> influences on the past.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868897" y="2303096"/>
              <a:ext cx="371231" cy="455897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6256" y="2303096"/>
            <a:ext cx="3642739" cy="4326063"/>
            <a:chOff x="4956256" y="2303096"/>
            <a:chExt cx="3642739" cy="4326063"/>
          </a:xfrm>
        </p:grpSpPr>
        <p:sp>
          <p:nvSpPr>
            <p:cNvPr id="9" name="TextBox 8"/>
            <p:cNvSpPr txBox="1"/>
            <p:nvPr/>
          </p:nvSpPr>
          <p:spPr>
            <a:xfrm>
              <a:off x="4956256" y="2850173"/>
              <a:ext cx="18256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Possibility of closed </a:t>
              </a:r>
              <a:r>
                <a:rPr lang="en-US" dirty="0" err="1" smtClean="0">
                  <a:latin typeface="Times"/>
                  <a:cs typeface="Times"/>
                </a:rPr>
                <a:t>timelike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 err="1" smtClean="0">
                  <a:latin typeface="Times"/>
                  <a:cs typeface="Times"/>
                </a:rPr>
                <a:t>worldlines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265615" y="2303096"/>
              <a:ext cx="371231" cy="455897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losed_tim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6927">
              <a:off x="6377964" y="2921831"/>
              <a:ext cx="2221031" cy="370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4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85" y="547833"/>
            <a:ext cx="3502594" cy="2656132"/>
          </a:xfrm>
        </p:spPr>
        <p:txBody>
          <a:bodyPr>
            <a:noAutofit/>
          </a:bodyPr>
          <a:lstStyle/>
          <a:p>
            <a:r>
              <a:rPr lang="en-US" sz="6600" dirty="0" smtClean="0"/>
              <a:t>Special Relativity</a:t>
            </a:r>
            <a:endParaRPr lang="en-US" sz="6600" dirty="0"/>
          </a:p>
        </p:txBody>
      </p:sp>
      <p:pic>
        <p:nvPicPr>
          <p:cNvPr id="5" name="Picture 4" descr="Einstein 1905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190">
            <a:off x="885661" y="1032762"/>
            <a:ext cx="3691139" cy="5223282"/>
          </a:xfrm>
          <a:prstGeom prst="rect">
            <a:avLst/>
          </a:prstGeom>
        </p:spPr>
      </p:pic>
      <p:pic>
        <p:nvPicPr>
          <p:cNvPr id="7" name="Picture 6" descr="Einstein_patentoff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166">
            <a:off x="4931560" y="3080676"/>
            <a:ext cx="3815537" cy="42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14923" y="214923"/>
            <a:ext cx="4923692" cy="722923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5" y="138967"/>
            <a:ext cx="5195928" cy="64332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</a:t>
            </a:r>
            <a:r>
              <a:rPr lang="en-US" dirty="0" smtClean="0"/>
              <a:t>assemble a </a:t>
            </a:r>
            <a:r>
              <a:rPr lang="en-US" dirty="0" err="1"/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lanet3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5" y="1165892"/>
            <a:ext cx="4473005" cy="11891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1702" y="2465756"/>
            <a:ext cx="3640042" cy="3669377"/>
            <a:chOff x="681702" y="2465756"/>
            <a:chExt cx="3640042" cy="3669377"/>
          </a:xfrm>
        </p:grpSpPr>
        <p:pic>
          <p:nvPicPr>
            <p:cNvPr id="6" name="Picture 5" descr="planet3d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844" y="2896633"/>
              <a:ext cx="2755900" cy="3238500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 rot="20566772">
              <a:off x="1758461" y="2465756"/>
              <a:ext cx="169334" cy="26702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926764">
              <a:off x="2976358" y="2465756"/>
              <a:ext cx="169334" cy="26702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049553">
              <a:off x="4050974" y="2465756"/>
              <a:ext cx="169334" cy="26702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9996635">
              <a:off x="681702" y="2465756"/>
              <a:ext cx="169334" cy="26702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59662" y="1864352"/>
            <a:ext cx="4434543" cy="4270781"/>
            <a:chOff x="4559662" y="1864352"/>
            <a:chExt cx="4434543" cy="4270781"/>
          </a:xfrm>
        </p:grpSpPr>
        <p:pic>
          <p:nvPicPr>
            <p:cNvPr id="7" name="Picture 6" descr="planet4d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906" y="1864352"/>
              <a:ext cx="3772299" cy="4270781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4559662" y="3907693"/>
              <a:ext cx="441496" cy="45589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4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560698" y="258623"/>
            <a:ext cx="6174154" cy="722923"/>
          </a:xfrm>
          <a:custGeom>
            <a:avLst/>
            <a:gdLst>
              <a:gd name="connsiteX0" fmla="*/ 306103 w 4923692"/>
              <a:gd name="connsiteY0" fmla="*/ 722923 h 722923"/>
              <a:gd name="connsiteX1" fmla="*/ 0 w 4923692"/>
              <a:gd name="connsiteY1" fmla="*/ 0 h 722923"/>
              <a:gd name="connsiteX2" fmla="*/ 4923692 w 4923692"/>
              <a:gd name="connsiteY2" fmla="*/ 58615 h 722923"/>
              <a:gd name="connsiteX3" fmla="*/ 4878103 w 4923692"/>
              <a:gd name="connsiteY3" fmla="*/ 540564 h 722923"/>
              <a:gd name="connsiteX4" fmla="*/ 306103 w 4923692"/>
              <a:gd name="connsiteY4" fmla="*/ 722923 h 7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2" h="722923">
                <a:moveTo>
                  <a:pt x="306103" y="722923"/>
                </a:moveTo>
                <a:lnTo>
                  <a:pt x="0" y="0"/>
                </a:lnTo>
                <a:lnTo>
                  <a:pt x="4923692" y="58615"/>
                </a:lnTo>
                <a:lnTo>
                  <a:pt x="4878103" y="540564"/>
                </a:lnTo>
                <a:lnTo>
                  <a:pt x="306103" y="72292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975" y="258623"/>
            <a:ext cx="6284308" cy="643328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i="1" dirty="0" smtClean="0"/>
              <a:t>disassemble</a:t>
            </a:r>
            <a:r>
              <a:rPr lang="en-US" dirty="0" smtClean="0"/>
              <a:t> a </a:t>
            </a:r>
            <a:r>
              <a:rPr lang="en-US" dirty="0" err="1" smtClean="0"/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rel_sim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05" y="1197707"/>
            <a:ext cx="3076828" cy="1904703"/>
          </a:xfrm>
          <a:prstGeom prst="rect">
            <a:avLst/>
          </a:prstGeom>
        </p:spPr>
      </p:pic>
      <p:pic>
        <p:nvPicPr>
          <p:cNvPr id="7" name="Picture 6" descr="rel_sim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23" y="3532006"/>
            <a:ext cx="2882900" cy="2578100"/>
          </a:xfrm>
          <a:prstGeom prst="rect">
            <a:avLst/>
          </a:prstGeom>
        </p:spPr>
      </p:pic>
      <p:pic>
        <p:nvPicPr>
          <p:cNvPr id="8" name="Picture 7" descr="rel_sim_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2" y="3532006"/>
            <a:ext cx="2641600" cy="2578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01517" y="3525753"/>
            <a:ext cx="2850406" cy="1870292"/>
            <a:chOff x="3201517" y="3525753"/>
            <a:chExt cx="2850406" cy="1870292"/>
          </a:xfrm>
        </p:grpSpPr>
        <p:sp>
          <p:nvSpPr>
            <p:cNvPr id="10" name="Freeform 9"/>
            <p:cNvSpPr/>
            <p:nvPr/>
          </p:nvSpPr>
          <p:spPr>
            <a:xfrm>
              <a:off x="3380231" y="3525753"/>
              <a:ext cx="2539913" cy="1870292"/>
            </a:xfrm>
            <a:custGeom>
              <a:avLst/>
              <a:gdLst>
                <a:gd name="connsiteX0" fmla="*/ 0 w 2539913"/>
                <a:gd name="connsiteY0" fmla="*/ 0 h 1870292"/>
                <a:gd name="connsiteX1" fmla="*/ 2539913 w 2539913"/>
                <a:gd name="connsiteY1" fmla="*/ 132689 h 1870292"/>
                <a:gd name="connsiteX2" fmla="*/ 2502004 w 2539913"/>
                <a:gd name="connsiteY2" fmla="*/ 1870292 h 1870292"/>
                <a:gd name="connsiteX3" fmla="*/ 0 w 2539913"/>
                <a:gd name="connsiteY3" fmla="*/ 1724965 h 1870292"/>
                <a:gd name="connsiteX4" fmla="*/ 0 w 2539913"/>
                <a:gd name="connsiteY4" fmla="*/ 0 h 18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913" h="1870292">
                  <a:moveTo>
                    <a:pt x="0" y="0"/>
                  </a:moveTo>
                  <a:lnTo>
                    <a:pt x="2539913" y="132689"/>
                  </a:lnTo>
                  <a:lnTo>
                    <a:pt x="2502004" y="1870292"/>
                  </a:lnTo>
                  <a:lnTo>
                    <a:pt x="0" y="1724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1517" y="3531776"/>
              <a:ext cx="28504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Times"/>
                  <a:cs typeface="Times"/>
                </a:rPr>
                <a:t>Relativity of simultaneity.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Observers in relative motion slice up the </a:t>
              </a:r>
              <a:r>
                <a:rPr lang="en-US" sz="2000" dirty="0" err="1" smtClean="0">
                  <a:latin typeface="Times"/>
                  <a:cs typeface="Times"/>
                </a:rPr>
                <a:t>spacetime</a:t>
              </a:r>
              <a:r>
                <a:rPr lang="en-US" sz="2000" dirty="0" smtClean="0">
                  <a:latin typeface="Times"/>
                  <a:cs typeface="Times"/>
                </a:rPr>
                <a:t> into different spaces.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63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872</Words>
  <Application>Microsoft Macintosh PowerPoint</Application>
  <PresentationFormat>On-screen Show (4:3)</PresentationFormat>
  <Paragraphs>206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Is Time Travel Possible?</vt:lpstr>
      <vt:lpstr>PowerPoint Presentation</vt:lpstr>
      <vt:lpstr>PowerPoint Presentation</vt:lpstr>
      <vt:lpstr>PowerPoint Presentation</vt:lpstr>
      <vt:lpstr>Einstein’s Two Theories of Relativity</vt:lpstr>
      <vt:lpstr>Einstein’s two theories of relativity</vt:lpstr>
      <vt:lpstr>Special Relativity</vt:lpstr>
      <vt:lpstr>How to assemble a spacetime</vt:lpstr>
      <vt:lpstr>How to disassemble a spacetime</vt:lpstr>
      <vt:lpstr>PowerPoint Presentation</vt:lpstr>
      <vt:lpstr>Tachyons</vt:lpstr>
      <vt:lpstr>Tachyons: Particles that move faster than light.</vt:lpstr>
      <vt:lpstr>A Tachyon Paradox</vt:lpstr>
      <vt:lpstr>A Tachyon paradox</vt:lpstr>
      <vt:lpstr>A Tachyon paradox</vt:lpstr>
      <vt:lpstr>A Tachyon paradox</vt:lpstr>
      <vt:lpstr>A Tachyon paradox</vt:lpstr>
      <vt:lpstr>A Tachyon paradox</vt:lpstr>
      <vt:lpstr>A Tachyon paradox</vt:lpstr>
      <vt:lpstr>General Relativity</vt:lpstr>
      <vt:lpstr>Gravity is a curvature of spacetime geometry</vt:lpstr>
      <vt:lpstr>General relativity is a local theory</vt:lpstr>
      <vt:lpstr>General relativity is a local theory</vt:lpstr>
      <vt:lpstr>General relativity is a local theory</vt:lpstr>
      <vt:lpstr>Closing space</vt:lpstr>
      <vt:lpstr>Closing space</vt:lpstr>
      <vt:lpstr>Closing time?</vt:lpstr>
      <vt:lpstr>“Closed timelike worldlines”</vt:lpstr>
      <vt:lpstr>Gödel Spacetime</vt:lpstr>
      <vt:lpstr>Wormholes</vt:lpstr>
      <vt:lpstr>Grandfather Paradox</vt:lpstr>
      <vt:lpstr>Grandfather paradox</vt:lpstr>
      <vt:lpstr>Paradox Busting</vt:lpstr>
      <vt:lpstr>Basic principle</vt:lpstr>
      <vt:lpstr>Tachyon paradox (again)</vt:lpstr>
      <vt:lpstr>Cannot control emission of tachyons?</vt:lpstr>
      <vt:lpstr>Grandfather paradox</vt:lpstr>
      <vt:lpstr>Grandfather paradox</vt:lpstr>
      <vt:lpstr>Global Constraints: the “99” puzzle</vt:lpstr>
      <vt:lpstr>PowerPoint Presentation</vt:lpstr>
      <vt:lpstr>PowerPoint Presentation</vt:lpstr>
      <vt:lpstr>A two state quantum system</vt:lpstr>
      <vt:lpstr>Green  Red in a time travel universe</vt:lpstr>
      <vt:lpstr>Red  Green in a time travel universe</vt:lpstr>
      <vt:lpstr>Superposition of a two state quantum system</vt:lpstr>
      <vt:lpstr>Green + Red  Green + Red in a time travel universe</vt:lpstr>
      <vt:lpstr>PowerPoint Presentation</vt:lpstr>
      <vt:lpstr>Global constraints still needed</vt:lpstr>
      <vt:lpstr>What is it like to be a quantum superposition?</vt:lpstr>
      <vt:lpstr>Generic quantum systems are not exactly periodic.</vt:lpstr>
      <vt:lpstr>PowerPoint Presentation</vt:lpstr>
      <vt:lpstr>PowerPoint Presentation</vt:lpstr>
      <vt:lpstr> </vt:lpstr>
      <vt:lpstr>THE END</vt:lpstr>
      <vt:lpstr>Why?</vt:lpstr>
      <vt:lpstr>Why?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and Einstein Two Recalcitrant Thought Experiments John D. Norton Department of History and Philosophy of Science University of Pittsburgh</dc:title>
  <dc:creator>John D. Norton</dc:creator>
  <cp:lastModifiedBy>John Norton</cp:lastModifiedBy>
  <cp:revision>154</cp:revision>
  <dcterms:created xsi:type="dcterms:W3CDTF">2018-05-30T18:15:38Z</dcterms:created>
  <dcterms:modified xsi:type="dcterms:W3CDTF">2019-04-27T02:29:00Z</dcterms:modified>
</cp:coreProperties>
</file>