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1" r:id="rId2"/>
    <p:sldId id="340" r:id="rId3"/>
    <p:sldId id="323" r:id="rId4"/>
    <p:sldId id="342" r:id="rId5"/>
    <p:sldId id="336" r:id="rId6"/>
    <p:sldId id="325" r:id="rId7"/>
    <p:sldId id="330" r:id="rId8"/>
    <p:sldId id="334" r:id="rId9"/>
    <p:sldId id="329" r:id="rId10"/>
    <p:sldId id="326" r:id="rId11"/>
    <p:sldId id="337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0">
          <p15:clr>
            <a:srgbClr val="A4A3A4"/>
          </p15:clr>
        </p15:guide>
        <p15:guide id="2" pos="30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C8"/>
    <a:srgbClr val="C8DDFF"/>
    <a:srgbClr val="00FF00"/>
    <a:srgbClr val="FFC8C8"/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6322"/>
  </p:normalViewPr>
  <p:slideViewPr>
    <p:cSldViewPr snapToGrid="0">
      <p:cViewPr varScale="1">
        <p:scale>
          <a:sx n="118" d="100"/>
          <a:sy n="118" d="100"/>
        </p:scale>
        <p:origin x="184" y="424"/>
      </p:cViewPr>
      <p:guideLst>
        <p:guide orient="horz" pos="3460"/>
        <p:guide pos="30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16F2E4-4B65-9A4A-9ED5-0332087D8A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CB9CC-4A2C-DA49-8F90-F2D34DDF9D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C0E141-2A34-704E-8A3F-884C2793ACEF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E23F3-5A97-4E43-AF2B-34EA48A3E1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304D2-B475-0C48-96BC-0217B5158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A54EA6-43F9-6A43-8564-08D00AB61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8A926-5165-1F49-93FA-2258E25FF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0F10B-9382-044F-8DF4-C81C8A6AE8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825BE60-0E60-E848-9F23-111B8B950A37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C76C42-1369-6E41-8F1F-86DB568C2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028917-7B84-1A4E-BA03-B8AE8F9CA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199A-C2F8-6349-9321-452E72220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D86B-F229-D74F-912F-08FAB881F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814A9C-802E-BA43-8020-6C6FA5CA0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F5EF-CDA6-8740-94AD-F9ED5290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F90FF-BB54-9942-BCC4-D9BBE698EE35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8A9F-8EB9-B244-9585-140669B1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0CBB-408B-2D4E-927A-9E8FA317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0071-391D-A54A-9E39-AC0D00AC4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4A42-C9C0-A24C-A14C-510C59EC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62201-E9CE-7147-9B4D-F43D93A5E125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6918-D7AA-5C47-951B-11E235F5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FFD2-8AC2-0747-9AA7-12D9ED20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A391-12FB-8747-9E53-8F15F43B2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8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2FE47-6E8E-E04B-8E41-0C2F14F0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17D23-9630-8B4E-A470-E175D2B468BC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BDF0-B93E-794F-B66A-08320898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0C19-CE48-FE4F-9257-F654F1DB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18D7-71F9-1C47-AB32-8FAB400C9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25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48533-92A9-BB44-B4EA-81F2A1A9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26A82-B087-0B42-9EBB-15AC5E42E45F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C6D1-BE2D-3E47-BB45-C305A328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F3DBF-DFC8-7549-A90C-4CB26F76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EC9C6-EEF2-884A-9087-52C36FDAE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A22B-BF27-724D-9ABF-D2D2AA8E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BEF82-DCA0-2C40-9AAD-AE63261AD819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CB55-6AB9-2648-8D6A-1841ECBF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8F93-86DB-EB4B-8544-68E94339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FCE7-5030-7448-8F46-45DE58A65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CC9DA-5CCE-7F48-B9B9-772879B4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2E25C-54B4-0244-96C3-9B4141174193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51D43-DB93-D24D-A313-3E0A7FFE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B0404-D215-7E4B-933A-315A4019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4E73-1485-8F4A-BE16-AD499B15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63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A46ED-BE00-4B45-918C-77DC367B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59006-1044-6F4F-B3F6-0A2D650A8A1D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F4263A-7339-2B49-8839-D12BF26E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31FB12-B688-8A4A-9F62-7A9D6A63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8BE8-A5B5-294F-B1F7-318CE766B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9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693B31-737B-0D40-BAC9-C1096B3F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8281A-775C-BF4F-9F58-6FF6ACD74099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19DA7A-169E-004C-A019-C123E6C5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A0E836-10CF-5745-84E9-2D7020E3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F20EE-1820-2B4F-881B-E5A0C66FA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9D002A-E753-A246-B5C1-C0FE45C9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549F7-2A3D-4E4C-A2F4-068813D92C1D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330CFC-E742-F641-9D83-6A2ECED9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661F2-4338-BF4A-AE6A-F2F63311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42DE-8231-4442-B1F3-88FB820D8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1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D96CAB-5977-404F-B34B-4DC46AE9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83567-96A2-954D-B186-B64A52B680F3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004560-91BE-2D41-B51B-65DB403E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6D1634-F0C4-9944-8572-E272A4B6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6CF46-B80B-DB45-A614-DBB336B91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5729D5-A7A0-A54D-A887-73EA5DB7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DBB16-17D5-2F46-BC92-05E16B7C05AF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73CC5-76EF-1C42-A85E-A031647C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14B07-F6E2-AF41-96D3-E9297C7A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7143-FBE6-FE40-81C2-DF510AB54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1AA125-8585-1141-97CC-170F924CFB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F63E22-8B83-6049-A8FB-D44464F90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235700"/>
            <a:ext cx="9540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13EC-3A5C-DD4D-A5F8-6EABA3F1F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C3529C-4B7F-C543-AA15-7D361272CC07}" type="datetime1">
              <a:rPr lang="en-US" altLang="en-US"/>
              <a:pPr/>
              <a:t>9/15/24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54E55-6BA3-014D-852D-2526C9CFB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1C00-2711-B448-9F6F-DB30F4D75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51D01F-A65E-E941-8124-AFFFB0D0F4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A9F4C82-22E8-014B-BBBA-0A4B020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703" y="711146"/>
            <a:ext cx="6400800" cy="2773363"/>
          </a:xfrm>
        </p:spPr>
        <p:txBody>
          <a:bodyPr/>
          <a:lstStyle/>
          <a:p>
            <a: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  <a:t>Uninformed Thermodynamics</a:t>
            </a:r>
            <a:b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</a:br>
            <a:br>
              <a:rPr lang="en-US" altLang="en-US" sz="2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John D. Norton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Department of History and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Philosophy of Science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University of Pittsburgh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B717698-5573-9946-AA2D-13B9A178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6D2CE5-07E7-E340-9610-160ADD761C5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0D224C0-8E2A-4442-9D8A-CC9D2D63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356102"/>
            <a:ext cx="9144000" cy="40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EF57F-2AC7-6C4E-A2E3-3F98595E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E211F27-6F89-D555-B95E-0DFACB4FCB8E}"/>
              </a:ext>
            </a:extLst>
          </p:cNvPr>
          <p:cNvSpPr/>
          <p:nvPr/>
        </p:nvSpPr>
        <p:spPr>
          <a:xfrm>
            <a:off x="672029" y="429658"/>
            <a:ext cx="7623672" cy="6202496"/>
          </a:xfrm>
          <a:custGeom>
            <a:avLst/>
            <a:gdLst>
              <a:gd name="connsiteX0" fmla="*/ 2379643 w 5805889"/>
              <a:gd name="connsiteY0" fmla="*/ 0 h 4638101"/>
              <a:gd name="connsiteX1" fmla="*/ 0 w 5805889"/>
              <a:gd name="connsiteY1" fmla="*/ 2655065 h 4638101"/>
              <a:gd name="connsiteX2" fmla="*/ 3822853 w 5805889"/>
              <a:gd name="connsiteY2" fmla="*/ 4638101 h 4638101"/>
              <a:gd name="connsiteX3" fmla="*/ 5805889 w 5805889"/>
              <a:gd name="connsiteY3" fmla="*/ 2555913 h 4638101"/>
              <a:gd name="connsiteX4" fmla="*/ 2379643 w 5805889"/>
              <a:gd name="connsiteY4" fmla="*/ 0 h 46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889" h="4638101">
                <a:moveTo>
                  <a:pt x="2379643" y="0"/>
                </a:moveTo>
                <a:lnTo>
                  <a:pt x="0" y="2655065"/>
                </a:lnTo>
                <a:lnTo>
                  <a:pt x="3822853" y="4638101"/>
                </a:lnTo>
                <a:lnTo>
                  <a:pt x="5805889" y="2555913"/>
                </a:lnTo>
                <a:lnTo>
                  <a:pt x="2379643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F3D01-CCDA-0444-9559-753DE26C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400" y="1483039"/>
            <a:ext cx="5851392" cy="1143000"/>
          </a:xfrm>
        </p:spPr>
        <p:txBody>
          <a:bodyPr/>
          <a:lstStyle/>
          <a:p>
            <a:r>
              <a:rPr lang="en-US" sz="8000" dirty="0"/>
              <a:t>Convergence of States</a:t>
            </a:r>
            <a:r>
              <a:rPr lang="en-US" dirty="0"/>
              <a:t> “Erasure”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C2F5-BF63-284E-B5A6-9031C2EB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E6A69-18EC-7341-BBD1-B954375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D412B5-4BEB-4500-B9C1-49AB8DEADA64}"/>
              </a:ext>
            </a:extLst>
          </p:cNvPr>
          <p:cNvGrpSpPr/>
          <p:nvPr/>
        </p:nvGrpSpPr>
        <p:grpSpPr>
          <a:xfrm>
            <a:off x="2911355" y="3679419"/>
            <a:ext cx="3497681" cy="2043772"/>
            <a:chOff x="5068204" y="3541780"/>
            <a:chExt cx="2390312" cy="11067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4142EC-8823-4CCF-8B0E-523B188E8D05}"/>
                </a:ext>
              </a:extLst>
            </p:cNvPr>
            <p:cNvGrpSpPr/>
            <p:nvPr/>
          </p:nvGrpSpPr>
          <p:grpSpPr>
            <a:xfrm rot="10800000">
              <a:off x="5074931" y="3541780"/>
              <a:ext cx="903035" cy="451344"/>
              <a:chOff x="5074931" y="3541780"/>
              <a:chExt cx="903035" cy="4513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8BF3DB-F581-1720-3B47-41D72A1250C1}"/>
                  </a:ext>
                </a:extLst>
              </p:cNvPr>
              <p:cNvSpPr/>
              <p:nvPr/>
            </p:nvSpPr>
            <p:spPr>
              <a:xfrm>
                <a:off x="5074931" y="3541780"/>
                <a:ext cx="451344" cy="4513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57ACF4A-9C6E-C776-153C-C85FC4699100}"/>
                  </a:ext>
                </a:extLst>
              </p:cNvPr>
              <p:cNvSpPr/>
              <p:nvPr/>
            </p:nvSpPr>
            <p:spPr>
              <a:xfrm>
                <a:off x="5526622" y="3541780"/>
                <a:ext cx="451344" cy="4513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704010-657E-9284-B4B0-AD7E382D6DDE}"/>
                </a:ext>
              </a:extLst>
            </p:cNvPr>
            <p:cNvGrpSpPr/>
            <p:nvPr/>
          </p:nvGrpSpPr>
          <p:grpSpPr>
            <a:xfrm rot="10800000">
              <a:off x="5068204" y="4197220"/>
              <a:ext cx="903035" cy="451344"/>
              <a:chOff x="5035153" y="4197220"/>
              <a:chExt cx="903035" cy="45134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6CE172-40D2-0C99-CE3F-8B58250A1A86}"/>
                  </a:ext>
                </a:extLst>
              </p:cNvPr>
              <p:cNvSpPr/>
              <p:nvPr/>
            </p:nvSpPr>
            <p:spPr>
              <a:xfrm>
                <a:off x="5035153" y="4197220"/>
                <a:ext cx="451344" cy="4513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4DB956-A415-18AD-96F5-96FFE4ECACDD}"/>
                  </a:ext>
                </a:extLst>
              </p:cNvPr>
              <p:cNvSpPr/>
              <p:nvPr/>
            </p:nvSpPr>
            <p:spPr>
              <a:xfrm>
                <a:off x="5486844" y="4197220"/>
                <a:ext cx="451344" cy="45134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060B6D-9395-A628-600A-8F3F8C6224FD}"/>
                </a:ext>
              </a:extLst>
            </p:cNvPr>
            <p:cNvGrpSpPr/>
            <p:nvPr/>
          </p:nvGrpSpPr>
          <p:grpSpPr>
            <a:xfrm rot="10800000">
              <a:off x="6555481" y="3899765"/>
              <a:ext cx="903035" cy="451344"/>
              <a:chOff x="6555481" y="3899765"/>
              <a:chExt cx="903035" cy="45134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AFC60A-04F8-1B53-2050-132A383C1432}"/>
                  </a:ext>
                </a:extLst>
              </p:cNvPr>
              <p:cNvSpPr/>
              <p:nvPr/>
            </p:nvSpPr>
            <p:spPr>
              <a:xfrm>
                <a:off x="6555481" y="3899765"/>
                <a:ext cx="451344" cy="4513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5366D7-4C85-6235-CA4C-5A74012B2669}"/>
                  </a:ext>
                </a:extLst>
              </p:cNvPr>
              <p:cNvSpPr/>
              <p:nvPr/>
            </p:nvSpPr>
            <p:spPr>
              <a:xfrm>
                <a:off x="7007172" y="3899765"/>
                <a:ext cx="451344" cy="4513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9459E572-FACF-F429-1E96-1B2B9C5A8A8A}"/>
                </a:ext>
              </a:extLst>
            </p:cNvPr>
            <p:cNvSpPr/>
            <p:nvPr/>
          </p:nvSpPr>
          <p:spPr>
            <a:xfrm rot="1272514">
              <a:off x="6121245" y="3751673"/>
              <a:ext cx="290957" cy="19915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69050A8C-FCF7-FC70-2F19-C133B4C53C90}"/>
                </a:ext>
              </a:extLst>
            </p:cNvPr>
            <p:cNvSpPr/>
            <p:nvPr/>
          </p:nvSpPr>
          <p:spPr>
            <a:xfrm rot="20327486" flipV="1">
              <a:off x="6121245" y="4269466"/>
              <a:ext cx="290957" cy="19915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83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E02ECF3A-93C3-F6BD-C967-9947052FA988}"/>
              </a:ext>
            </a:extLst>
          </p:cNvPr>
          <p:cNvSpPr/>
          <p:nvPr/>
        </p:nvSpPr>
        <p:spPr>
          <a:xfrm>
            <a:off x="208724" y="964098"/>
            <a:ext cx="7553739" cy="1967948"/>
          </a:xfrm>
          <a:custGeom>
            <a:avLst/>
            <a:gdLst>
              <a:gd name="connsiteX0" fmla="*/ 129208 w 7553739"/>
              <a:gd name="connsiteY0" fmla="*/ 0 h 1967948"/>
              <a:gd name="connsiteX1" fmla="*/ 7553739 w 7553739"/>
              <a:gd name="connsiteY1" fmla="*/ 59635 h 1967948"/>
              <a:gd name="connsiteX2" fmla="*/ 7553739 w 7553739"/>
              <a:gd name="connsiteY2" fmla="*/ 1967948 h 1967948"/>
              <a:gd name="connsiteX3" fmla="*/ 0 w 7553739"/>
              <a:gd name="connsiteY3" fmla="*/ 1808922 h 1967948"/>
              <a:gd name="connsiteX4" fmla="*/ 129208 w 7553739"/>
              <a:gd name="connsiteY4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3739" h="1967948">
                <a:moveTo>
                  <a:pt x="129208" y="0"/>
                </a:moveTo>
                <a:lnTo>
                  <a:pt x="7553739" y="59635"/>
                </a:lnTo>
                <a:lnTo>
                  <a:pt x="7553739" y="1967948"/>
                </a:lnTo>
                <a:lnTo>
                  <a:pt x="0" y="1808922"/>
                </a:lnTo>
                <a:lnTo>
                  <a:pt x="129208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843C1-2D8F-3848-AEF3-CCF9EC7B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52216"/>
          </a:xfrm>
        </p:spPr>
        <p:txBody>
          <a:bodyPr/>
          <a:lstStyle/>
          <a:p>
            <a:pPr algn="l"/>
            <a:r>
              <a:rPr lang="en-US" dirty="0"/>
              <a:t>Purely thermodynamic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5277F-6902-3E45-AD78-A25752A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C826E-403A-2541-9378-F1DE407F1D85}"/>
              </a:ext>
            </a:extLst>
          </p:cNvPr>
          <p:cNvSpPr txBox="1"/>
          <p:nvPr/>
        </p:nvSpPr>
        <p:spPr>
          <a:xfrm>
            <a:off x="-40316" y="1042850"/>
            <a:ext cx="237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Thermodynamic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A734-B253-7F4D-AEB7-AA297E95671C}"/>
              </a:ext>
            </a:extLst>
          </p:cNvPr>
          <p:cNvSpPr txBox="1"/>
          <p:nvPr/>
        </p:nvSpPr>
        <p:spPr>
          <a:xfrm>
            <a:off x="5279427" y="971410"/>
            <a:ext cx="309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New thermodynamic state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B5FDC27-B092-734C-BA80-5552EBE4C4BD}"/>
              </a:ext>
            </a:extLst>
          </p:cNvPr>
          <p:cNvSpPr/>
          <p:nvPr/>
        </p:nvSpPr>
        <p:spPr>
          <a:xfrm>
            <a:off x="3209452" y="1336535"/>
            <a:ext cx="1283234" cy="415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3250A-1BC3-DB47-BF37-56B5C71AFB3E}"/>
              </a:ext>
            </a:extLst>
          </p:cNvPr>
          <p:cNvSpPr txBox="1"/>
          <p:nvPr/>
        </p:nvSpPr>
        <p:spPr>
          <a:xfrm>
            <a:off x="3107545" y="164410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Reversible, P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2653108-2150-E04E-9197-0C038149A27C}"/>
              </a:ext>
            </a:extLst>
          </p:cNvPr>
          <p:cNvSpPr/>
          <p:nvPr/>
        </p:nvSpPr>
        <p:spPr>
          <a:xfrm rot="10800000">
            <a:off x="3119567" y="2087352"/>
            <a:ext cx="1283234" cy="415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6758C-BAE3-E44F-95CF-871E0444B2AC}"/>
              </a:ext>
            </a:extLst>
          </p:cNvPr>
          <p:cNvSpPr txBox="1"/>
          <p:nvPr/>
        </p:nvSpPr>
        <p:spPr>
          <a:xfrm>
            <a:off x="3089432" y="242799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Reversible, P’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63C2362-F358-D8E2-7C21-E65FCE68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C6F081-745B-3746-A94E-1A04A44D935A}"/>
              </a:ext>
            </a:extLst>
          </p:cNvPr>
          <p:cNvGrpSpPr/>
          <p:nvPr/>
        </p:nvGrpSpPr>
        <p:grpSpPr>
          <a:xfrm>
            <a:off x="567869" y="1802406"/>
            <a:ext cx="1584890" cy="1029895"/>
            <a:chOff x="875980" y="2070760"/>
            <a:chExt cx="1584890" cy="1029895"/>
          </a:xfrm>
        </p:grpSpPr>
        <p:pic>
          <p:nvPicPr>
            <p:cNvPr id="19" name="Content Placeholder 17">
              <a:extLst>
                <a:ext uri="{FF2B5EF4-FFF2-40B4-BE49-F238E27FC236}">
                  <a16:creationId xmlns:a16="http://schemas.microsoft.com/office/drawing/2014/main" id="{A037FAFC-872F-419A-2CE6-48B31944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75980" y="2159009"/>
              <a:ext cx="1584890" cy="88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670B0D-C553-813A-9CEE-395167077CFB}"/>
                </a:ext>
              </a:extLst>
            </p:cNvPr>
            <p:cNvSpPr/>
            <p:nvPr/>
          </p:nvSpPr>
          <p:spPr>
            <a:xfrm rot="10800000">
              <a:off x="875980" y="2070760"/>
              <a:ext cx="1584890" cy="102989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40163"/>
                  </a:srgbClr>
                </a:gs>
                <a:gs pos="100000">
                  <a:srgbClr val="C00000">
                    <a:alpha val="40000"/>
                  </a:srgb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9E36F8-A9BB-15F2-93AB-1EF12C149B01}"/>
              </a:ext>
            </a:extLst>
          </p:cNvPr>
          <p:cNvGrpSpPr/>
          <p:nvPr/>
        </p:nvGrpSpPr>
        <p:grpSpPr>
          <a:xfrm>
            <a:off x="2145433" y="1222517"/>
            <a:ext cx="3302634" cy="2501971"/>
            <a:chOff x="2145433" y="1222517"/>
            <a:chExt cx="3302634" cy="2501971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7AAD622-C31C-6AFF-DEFA-32E20A183297}"/>
                </a:ext>
              </a:extLst>
            </p:cNvPr>
            <p:cNvSpPr/>
            <p:nvPr/>
          </p:nvSpPr>
          <p:spPr>
            <a:xfrm>
              <a:off x="2594115" y="1222517"/>
              <a:ext cx="2405270" cy="2465084"/>
            </a:xfrm>
            <a:custGeom>
              <a:avLst/>
              <a:gdLst>
                <a:gd name="connsiteX0" fmla="*/ 854765 w 2405270"/>
                <a:gd name="connsiteY0" fmla="*/ 0 h 2753139"/>
                <a:gd name="connsiteX1" fmla="*/ 1470991 w 2405270"/>
                <a:gd name="connsiteY1" fmla="*/ 49695 h 2753139"/>
                <a:gd name="connsiteX2" fmla="*/ 2405270 w 2405270"/>
                <a:gd name="connsiteY2" fmla="*/ 2753139 h 2753139"/>
                <a:gd name="connsiteX3" fmla="*/ 0 w 2405270"/>
                <a:gd name="connsiteY3" fmla="*/ 2613991 h 2753139"/>
                <a:gd name="connsiteX4" fmla="*/ 854765 w 2405270"/>
                <a:gd name="connsiteY4" fmla="*/ 0 h 2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270" h="2753139">
                  <a:moveTo>
                    <a:pt x="854765" y="0"/>
                  </a:moveTo>
                  <a:lnTo>
                    <a:pt x="1470991" y="49695"/>
                  </a:lnTo>
                  <a:lnTo>
                    <a:pt x="2405270" y="2753139"/>
                  </a:lnTo>
                  <a:lnTo>
                    <a:pt x="0" y="2613991"/>
                  </a:lnTo>
                  <a:lnTo>
                    <a:pt x="854765" y="0"/>
                  </a:ln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77D5A9-5DA2-D6A4-4E38-D4B795DCDBC9}"/>
                </a:ext>
              </a:extLst>
            </p:cNvPr>
            <p:cNvSpPr txBox="1"/>
            <p:nvPr/>
          </p:nvSpPr>
          <p:spPr>
            <a:xfrm>
              <a:off x="2145433" y="2893491"/>
              <a:ext cx="3302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Least-dissipative processes are one-to-one.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8EB30F-D43B-DF14-67D7-B0E75E2D3A87}"/>
              </a:ext>
            </a:extLst>
          </p:cNvPr>
          <p:cNvGrpSpPr/>
          <p:nvPr/>
        </p:nvGrpSpPr>
        <p:grpSpPr>
          <a:xfrm>
            <a:off x="5421274" y="1841586"/>
            <a:ext cx="1584891" cy="976503"/>
            <a:chOff x="5728344" y="2142201"/>
            <a:chExt cx="1584891" cy="976503"/>
          </a:xfrm>
        </p:grpSpPr>
        <p:pic>
          <p:nvPicPr>
            <p:cNvPr id="38" name="Content Placeholder 17">
              <a:extLst>
                <a:ext uri="{FF2B5EF4-FFF2-40B4-BE49-F238E27FC236}">
                  <a16:creationId xmlns:a16="http://schemas.microsoft.com/office/drawing/2014/main" id="{097FF5E2-A963-5A11-FA0A-FD0C41CD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728345" y="2177057"/>
              <a:ext cx="1584890" cy="88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79DF8C-8245-B372-57D6-087298342425}"/>
                </a:ext>
              </a:extLst>
            </p:cNvPr>
            <p:cNvSpPr/>
            <p:nvPr/>
          </p:nvSpPr>
          <p:spPr>
            <a:xfrm>
              <a:off x="5728344" y="2142201"/>
              <a:ext cx="1584891" cy="976503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40163"/>
                  </a:srgbClr>
                </a:gs>
                <a:gs pos="100000">
                  <a:srgbClr val="C00000">
                    <a:alpha val="40000"/>
                  </a:srgb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13B346-A400-23EC-5935-B52E18A5A713}"/>
              </a:ext>
            </a:extLst>
          </p:cNvPr>
          <p:cNvGrpSpPr/>
          <p:nvPr/>
        </p:nvGrpSpPr>
        <p:grpSpPr>
          <a:xfrm>
            <a:off x="1003853" y="4190293"/>
            <a:ext cx="7603434" cy="2474235"/>
            <a:chOff x="1003853" y="4190293"/>
            <a:chExt cx="7603434" cy="2474235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24DB4C-C041-E00E-1AA3-8DCAB2581B8D}"/>
                </a:ext>
              </a:extLst>
            </p:cNvPr>
            <p:cNvSpPr/>
            <p:nvPr/>
          </p:nvSpPr>
          <p:spPr>
            <a:xfrm>
              <a:off x="1003853" y="4333461"/>
              <a:ext cx="7603434" cy="1948069"/>
            </a:xfrm>
            <a:custGeom>
              <a:avLst/>
              <a:gdLst>
                <a:gd name="connsiteX0" fmla="*/ 0 w 7603434"/>
                <a:gd name="connsiteY0" fmla="*/ 0 h 1948069"/>
                <a:gd name="connsiteX1" fmla="*/ 7543800 w 7603434"/>
                <a:gd name="connsiteY1" fmla="*/ 188843 h 1948069"/>
                <a:gd name="connsiteX2" fmla="*/ 7603434 w 7603434"/>
                <a:gd name="connsiteY2" fmla="*/ 1948069 h 1948069"/>
                <a:gd name="connsiteX3" fmla="*/ 178904 w 7603434"/>
                <a:gd name="connsiteY3" fmla="*/ 1858617 h 1948069"/>
                <a:gd name="connsiteX4" fmla="*/ 0 w 7603434"/>
                <a:gd name="connsiteY4" fmla="*/ 0 h 194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3434" h="1948069">
                  <a:moveTo>
                    <a:pt x="0" y="0"/>
                  </a:moveTo>
                  <a:lnTo>
                    <a:pt x="7543800" y="188843"/>
                  </a:lnTo>
                  <a:lnTo>
                    <a:pt x="7603434" y="1948069"/>
                  </a:lnTo>
                  <a:lnTo>
                    <a:pt x="178904" y="1858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3CA490C-B456-694B-9DDA-0A03780E635A}"/>
                </a:ext>
              </a:extLst>
            </p:cNvPr>
            <p:cNvSpPr/>
            <p:nvPr/>
          </p:nvSpPr>
          <p:spPr>
            <a:xfrm rot="675415">
              <a:off x="3955801" y="4607430"/>
              <a:ext cx="1283234" cy="41518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FFFCE3-9283-DD47-A81D-1C08F300C824}"/>
                </a:ext>
              </a:extLst>
            </p:cNvPr>
            <p:cNvSpPr txBox="1"/>
            <p:nvPr/>
          </p:nvSpPr>
          <p:spPr>
            <a:xfrm>
              <a:off x="3786941" y="5080156"/>
              <a:ext cx="2097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Reversible, P??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8275AC-E85D-40A1-C209-B084D2D1BCE3}"/>
                </a:ext>
              </a:extLst>
            </p:cNvPr>
            <p:cNvGrpSpPr/>
            <p:nvPr/>
          </p:nvGrpSpPr>
          <p:grpSpPr>
            <a:xfrm>
              <a:off x="1425742" y="5688025"/>
              <a:ext cx="1584891" cy="976503"/>
              <a:chOff x="5728344" y="2142201"/>
              <a:chExt cx="1584891" cy="976503"/>
            </a:xfrm>
          </p:grpSpPr>
          <p:pic>
            <p:nvPicPr>
              <p:cNvPr id="22" name="Content Placeholder 17">
                <a:extLst>
                  <a:ext uri="{FF2B5EF4-FFF2-40B4-BE49-F238E27FC236}">
                    <a16:creationId xmlns:a16="http://schemas.microsoft.com/office/drawing/2014/main" id="{E907C999-2B03-A7D1-07D0-A53A4A5C3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5728345" y="2177057"/>
                <a:ext cx="1584890" cy="881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69CAAD-E7D3-619E-26E4-E5CA13921079}"/>
                  </a:ext>
                </a:extLst>
              </p:cNvPr>
              <p:cNvSpPr/>
              <p:nvPr/>
            </p:nvSpPr>
            <p:spPr>
              <a:xfrm>
                <a:off x="5728344" y="2142201"/>
                <a:ext cx="1584891" cy="97650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alpha val="40163"/>
                    </a:srgbClr>
                  </a:gs>
                  <a:gs pos="100000">
                    <a:srgbClr val="C00000">
                      <a:alpha val="4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B01AC2-0D67-4B20-95BA-BEBDAFDD306A}"/>
                </a:ext>
              </a:extLst>
            </p:cNvPr>
            <p:cNvGrpSpPr/>
            <p:nvPr/>
          </p:nvGrpSpPr>
          <p:grpSpPr>
            <a:xfrm>
              <a:off x="6245423" y="4777962"/>
              <a:ext cx="1584890" cy="1029895"/>
              <a:chOff x="875980" y="2070760"/>
              <a:chExt cx="1584890" cy="1029895"/>
            </a:xfrm>
          </p:grpSpPr>
          <p:pic>
            <p:nvPicPr>
              <p:cNvPr id="31" name="Content Placeholder 17">
                <a:extLst>
                  <a:ext uri="{FF2B5EF4-FFF2-40B4-BE49-F238E27FC236}">
                    <a16:creationId xmlns:a16="http://schemas.microsoft.com/office/drawing/2014/main" id="{A088E6BE-D2F4-606E-18AF-CD8D89395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875980" y="2159009"/>
                <a:ext cx="1584890" cy="881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A98180D-09E7-67AC-2885-161F87FB80AA}"/>
                  </a:ext>
                </a:extLst>
              </p:cNvPr>
              <p:cNvSpPr/>
              <p:nvPr/>
            </p:nvSpPr>
            <p:spPr>
              <a:xfrm rot="10800000">
                <a:off x="875980" y="2070760"/>
                <a:ext cx="1584890" cy="1029895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alpha val="40163"/>
                    </a:srgbClr>
                  </a:gs>
                  <a:gs pos="100000">
                    <a:srgbClr val="C00000">
                      <a:alpha val="4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17D0950-07FB-109F-F987-B3B8C578A58B}"/>
                </a:ext>
              </a:extLst>
            </p:cNvPr>
            <p:cNvGrpSpPr/>
            <p:nvPr/>
          </p:nvGrpSpPr>
          <p:grpSpPr>
            <a:xfrm>
              <a:off x="1451525" y="4190293"/>
              <a:ext cx="1584890" cy="1029895"/>
              <a:chOff x="875980" y="2070760"/>
              <a:chExt cx="1584890" cy="1029895"/>
            </a:xfrm>
          </p:grpSpPr>
          <p:pic>
            <p:nvPicPr>
              <p:cNvPr id="35" name="Content Placeholder 17">
                <a:extLst>
                  <a:ext uri="{FF2B5EF4-FFF2-40B4-BE49-F238E27FC236}">
                    <a16:creationId xmlns:a16="http://schemas.microsoft.com/office/drawing/2014/main" id="{754904AE-8BC1-4B34-B03D-1DA227F85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875980" y="2159009"/>
                <a:ext cx="1584890" cy="881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EE9831-41FA-3B99-07BD-EFBE3F2B19D4}"/>
                  </a:ext>
                </a:extLst>
              </p:cNvPr>
              <p:cNvSpPr/>
              <p:nvPr/>
            </p:nvSpPr>
            <p:spPr>
              <a:xfrm rot="10800000">
                <a:off x="875980" y="2070760"/>
                <a:ext cx="1584890" cy="1029895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alpha val="40163"/>
                    </a:srgbClr>
                  </a:gs>
                  <a:gs pos="100000">
                    <a:srgbClr val="C00000">
                      <a:alpha val="4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41F017F5-A9E5-7B32-5EF6-4B0DF3571FEF}"/>
                </a:ext>
              </a:extLst>
            </p:cNvPr>
            <p:cNvSpPr/>
            <p:nvPr/>
          </p:nvSpPr>
          <p:spPr>
            <a:xfrm rot="20700000">
              <a:off x="3986411" y="5608476"/>
              <a:ext cx="1283234" cy="41518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11BEE1-292E-6C55-8485-FBB022A63E12}"/>
              </a:ext>
            </a:extLst>
          </p:cNvPr>
          <p:cNvGrpSpPr/>
          <p:nvPr/>
        </p:nvGrpSpPr>
        <p:grpSpPr>
          <a:xfrm>
            <a:off x="954088" y="3428378"/>
            <a:ext cx="7096607" cy="3141543"/>
            <a:chOff x="954088" y="3428378"/>
            <a:chExt cx="7096607" cy="31415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242A74-152A-8C44-FB07-B5C73419F579}"/>
                </a:ext>
              </a:extLst>
            </p:cNvPr>
            <p:cNvSpPr txBox="1"/>
            <p:nvPr/>
          </p:nvSpPr>
          <p:spPr>
            <a:xfrm>
              <a:off x="5645426" y="3428378"/>
              <a:ext cx="24052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Impossible, many-to-one</a:t>
              </a: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D780613-F2A5-ABFC-306D-D871BF3A933A}"/>
                </a:ext>
              </a:extLst>
            </p:cNvPr>
            <p:cNvSpPr/>
            <p:nvPr/>
          </p:nvSpPr>
          <p:spPr>
            <a:xfrm>
              <a:off x="954088" y="3588182"/>
              <a:ext cx="6669156" cy="2981739"/>
            </a:xfrm>
            <a:custGeom>
              <a:avLst/>
              <a:gdLst>
                <a:gd name="connsiteX0" fmla="*/ 4512365 w 6669156"/>
                <a:gd name="connsiteY0" fmla="*/ 0 h 2981739"/>
                <a:gd name="connsiteX1" fmla="*/ 6669156 w 6669156"/>
                <a:gd name="connsiteY1" fmla="*/ 208722 h 2981739"/>
                <a:gd name="connsiteX2" fmla="*/ 5655365 w 6669156"/>
                <a:gd name="connsiteY2" fmla="*/ 2981739 h 2981739"/>
                <a:gd name="connsiteX3" fmla="*/ 0 w 6669156"/>
                <a:gd name="connsiteY3" fmla="*/ 2435087 h 2981739"/>
                <a:gd name="connsiteX4" fmla="*/ 4512365 w 6669156"/>
                <a:gd name="connsiteY4" fmla="*/ 0 h 29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156" h="2981739">
                  <a:moveTo>
                    <a:pt x="4512365" y="0"/>
                  </a:moveTo>
                  <a:lnTo>
                    <a:pt x="6669156" y="208722"/>
                  </a:lnTo>
                  <a:lnTo>
                    <a:pt x="5655365" y="2981739"/>
                  </a:lnTo>
                  <a:lnTo>
                    <a:pt x="0" y="2435087"/>
                  </a:lnTo>
                  <a:lnTo>
                    <a:pt x="4512365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3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2723B15-EE50-CD81-7A42-66D0CA1E0202}"/>
              </a:ext>
            </a:extLst>
          </p:cNvPr>
          <p:cNvGrpSpPr/>
          <p:nvPr/>
        </p:nvGrpSpPr>
        <p:grpSpPr>
          <a:xfrm>
            <a:off x="403654" y="4985689"/>
            <a:ext cx="7817708" cy="1588106"/>
            <a:chOff x="403654" y="4985689"/>
            <a:chExt cx="7817708" cy="1588106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F3DB439-ADF9-1F17-38B5-25CA0D2AA85B}"/>
                </a:ext>
              </a:extLst>
            </p:cNvPr>
            <p:cNvSpPr/>
            <p:nvPr/>
          </p:nvSpPr>
          <p:spPr>
            <a:xfrm>
              <a:off x="403654" y="5115697"/>
              <a:ext cx="7817708" cy="1458098"/>
            </a:xfrm>
            <a:custGeom>
              <a:avLst/>
              <a:gdLst>
                <a:gd name="connsiteX0" fmla="*/ 107092 w 7817708"/>
                <a:gd name="connsiteY0" fmla="*/ 0 h 1458098"/>
                <a:gd name="connsiteX1" fmla="*/ 7817708 w 7817708"/>
                <a:gd name="connsiteY1" fmla="*/ 148281 h 1458098"/>
                <a:gd name="connsiteX2" fmla="*/ 7768281 w 7817708"/>
                <a:gd name="connsiteY2" fmla="*/ 1458098 h 1458098"/>
                <a:gd name="connsiteX3" fmla="*/ 0 w 7817708"/>
                <a:gd name="connsiteY3" fmla="*/ 1400433 h 1458098"/>
                <a:gd name="connsiteX4" fmla="*/ 107092 w 7817708"/>
                <a:gd name="connsiteY4" fmla="*/ 0 h 14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7708" h="1458098">
                  <a:moveTo>
                    <a:pt x="107092" y="0"/>
                  </a:moveTo>
                  <a:lnTo>
                    <a:pt x="7817708" y="148281"/>
                  </a:lnTo>
                  <a:lnTo>
                    <a:pt x="7768281" y="1458098"/>
                  </a:lnTo>
                  <a:lnTo>
                    <a:pt x="0" y="1400433"/>
                  </a:lnTo>
                  <a:lnTo>
                    <a:pt x="107092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DCF2AE-D739-EE57-BE17-EDADAC0AF06A}"/>
                </a:ext>
              </a:extLst>
            </p:cNvPr>
            <p:cNvSpPr txBox="1"/>
            <p:nvPr/>
          </p:nvSpPr>
          <p:spPr>
            <a:xfrm>
              <a:off x="837958" y="4985689"/>
              <a:ext cx="21836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L or R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phase volume </a:t>
              </a:r>
              <a:r>
                <a:rPr lang="en-US" sz="2400" i="1" dirty="0">
                  <a:latin typeface="Times"/>
                  <a:cs typeface="Times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34CDAA-DC56-C601-BB61-330B256AF3D1}"/>
                </a:ext>
              </a:extLst>
            </p:cNvPr>
            <p:cNvSpPr txBox="1"/>
            <p:nvPr/>
          </p:nvSpPr>
          <p:spPr>
            <a:xfrm>
              <a:off x="4322568" y="5085738"/>
              <a:ext cx="2564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Reset phase volume at least 2</a:t>
              </a:r>
              <a:r>
                <a:rPr lang="en-US" sz="2400" i="1" dirty="0">
                  <a:latin typeface="Times"/>
                  <a:cs typeface="Times"/>
                </a:rPr>
                <a:t>V</a:t>
              </a: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C40AF9F0-B8E2-4EAA-CE47-C3656324FB80}"/>
                </a:ext>
              </a:extLst>
            </p:cNvPr>
            <p:cNvSpPr/>
            <p:nvPr/>
          </p:nvSpPr>
          <p:spPr>
            <a:xfrm>
              <a:off x="3457110" y="5320022"/>
              <a:ext cx="471319" cy="312995"/>
            </a:xfrm>
            <a:prstGeom prst="rightArrow">
              <a:avLst>
                <a:gd name="adj1" fmla="val 38314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14E536F-F7BB-635E-8780-5AB497EECC1D}"/>
              </a:ext>
            </a:extLst>
          </p:cNvPr>
          <p:cNvSpPr/>
          <p:nvPr/>
        </p:nvSpPr>
        <p:spPr>
          <a:xfrm>
            <a:off x="601362" y="205947"/>
            <a:ext cx="8180173" cy="1128584"/>
          </a:xfrm>
          <a:custGeom>
            <a:avLst/>
            <a:gdLst>
              <a:gd name="connsiteX0" fmla="*/ 131806 w 8180173"/>
              <a:gd name="connsiteY0" fmla="*/ 0 h 1079157"/>
              <a:gd name="connsiteX1" fmla="*/ 8073081 w 8180173"/>
              <a:gd name="connsiteY1" fmla="*/ 271849 h 1079157"/>
              <a:gd name="connsiteX2" fmla="*/ 8180173 w 8180173"/>
              <a:gd name="connsiteY2" fmla="*/ 930876 h 1079157"/>
              <a:gd name="connsiteX3" fmla="*/ 0 w 8180173"/>
              <a:gd name="connsiteY3" fmla="*/ 1079157 h 1079157"/>
              <a:gd name="connsiteX4" fmla="*/ 131806 w 8180173"/>
              <a:gd name="connsiteY4" fmla="*/ 0 h 1079157"/>
              <a:gd name="connsiteX0" fmla="*/ 131806 w 8180173"/>
              <a:gd name="connsiteY0" fmla="*/ 0 h 1128584"/>
              <a:gd name="connsiteX1" fmla="*/ 8073081 w 8180173"/>
              <a:gd name="connsiteY1" fmla="*/ 271849 h 1128584"/>
              <a:gd name="connsiteX2" fmla="*/ 8180173 w 8180173"/>
              <a:gd name="connsiteY2" fmla="*/ 1128584 h 1128584"/>
              <a:gd name="connsiteX3" fmla="*/ 0 w 8180173"/>
              <a:gd name="connsiteY3" fmla="*/ 1079157 h 1128584"/>
              <a:gd name="connsiteX4" fmla="*/ 131806 w 8180173"/>
              <a:gd name="connsiteY4" fmla="*/ 0 h 112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0173" h="1128584">
                <a:moveTo>
                  <a:pt x="131806" y="0"/>
                </a:moveTo>
                <a:lnTo>
                  <a:pt x="8073081" y="271849"/>
                </a:lnTo>
                <a:lnTo>
                  <a:pt x="8180173" y="1128584"/>
                </a:lnTo>
                <a:lnTo>
                  <a:pt x="0" y="1079157"/>
                </a:lnTo>
                <a:lnTo>
                  <a:pt x="131806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E2EF9-205A-9716-C359-FE4E92C4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2887" cy="622300"/>
          </a:xfrm>
        </p:spPr>
        <p:txBody>
          <a:bodyPr/>
          <a:lstStyle/>
          <a:p>
            <a:r>
              <a:rPr lang="en-US" dirty="0"/>
              <a:t>Phase Space Convergence?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31D4-3748-4559-7106-0FB48785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2BEE5-39BF-141D-56B8-E61F689B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C1AB54-DDCE-D448-6AC9-6F247CF5DC84}"/>
              </a:ext>
            </a:extLst>
          </p:cNvPr>
          <p:cNvGrpSpPr/>
          <p:nvPr/>
        </p:nvGrpSpPr>
        <p:grpSpPr>
          <a:xfrm>
            <a:off x="57896" y="1843315"/>
            <a:ext cx="6930840" cy="1572945"/>
            <a:chOff x="82609" y="1684818"/>
            <a:chExt cx="6930840" cy="157294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82E6909-D394-34F5-D012-16AA9C3F7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609" y="1684818"/>
              <a:ext cx="6930840" cy="11082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CEB35D-C6A6-EC50-5082-27875DD6F3DA}"/>
                </a:ext>
              </a:extLst>
            </p:cNvPr>
            <p:cNvSpPr txBox="1"/>
            <p:nvPr/>
          </p:nvSpPr>
          <p:spPr>
            <a:xfrm>
              <a:off x="2656332" y="2611432"/>
              <a:ext cx="2185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Hamiltonian evolution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2B49A4-97CC-AE63-E8D4-AF835B6AC347}"/>
              </a:ext>
            </a:extLst>
          </p:cNvPr>
          <p:cNvSpPr txBox="1"/>
          <p:nvPr/>
        </p:nvSpPr>
        <p:spPr>
          <a:xfrm>
            <a:off x="1493596" y="79417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 or R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7514DB6-E680-016F-17C3-D308FF6F790C}"/>
              </a:ext>
            </a:extLst>
          </p:cNvPr>
          <p:cNvSpPr/>
          <p:nvPr/>
        </p:nvSpPr>
        <p:spPr>
          <a:xfrm>
            <a:off x="3340684" y="960840"/>
            <a:ext cx="704088" cy="31299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6A660-F31D-DFCA-7EC3-33B4321C3D3A}"/>
              </a:ext>
            </a:extLst>
          </p:cNvPr>
          <p:cNvSpPr txBox="1"/>
          <p:nvPr/>
        </p:nvSpPr>
        <p:spPr>
          <a:xfrm>
            <a:off x="4063867" y="882449"/>
            <a:ext cx="1206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reset</a:t>
            </a:r>
            <a:endParaRPr lang="en-US" sz="24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FDB395C-D8CB-928D-F1F6-5B6E407B70D6}"/>
              </a:ext>
            </a:extLst>
          </p:cNvPr>
          <p:cNvSpPr/>
          <p:nvPr/>
        </p:nvSpPr>
        <p:spPr>
          <a:xfrm rot="8100000">
            <a:off x="3908414" y="5371122"/>
            <a:ext cx="790458" cy="23717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7A4B4-79D6-E1F8-1127-C081AA9271E1}"/>
              </a:ext>
            </a:extLst>
          </p:cNvPr>
          <p:cNvSpPr txBox="1"/>
          <p:nvPr/>
        </p:nvSpPr>
        <p:spPr>
          <a:xfrm>
            <a:off x="7173503" y="1709535"/>
            <a:ext cx="19037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Violates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one-to-one mapping, Liouville theorem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E842C2-EB5A-7E76-442D-0F9A669C2BFF}"/>
              </a:ext>
            </a:extLst>
          </p:cNvPr>
          <p:cNvGrpSpPr/>
          <p:nvPr/>
        </p:nvGrpSpPr>
        <p:grpSpPr>
          <a:xfrm>
            <a:off x="132202" y="3733949"/>
            <a:ext cx="9059446" cy="1193953"/>
            <a:chOff x="132202" y="3733949"/>
            <a:chExt cx="9059446" cy="119395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3496BE5-4B26-2132-2F0D-F3167F4D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2202" y="3829064"/>
              <a:ext cx="6930840" cy="873286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0D55549-6902-07FF-F0D1-A3D50C9D6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7051" y="3733949"/>
              <a:ext cx="1193953" cy="119395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F53DA6-2850-FE79-ACD9-17007BA5D64A}"/>
                </a:ext>
              </a:extLst>
            </p:cNvPr>
            <p:cNvSpPr txBox="1"/>
            <p:nvPr/>
          </p:nvSpPr>
          <p:spPr>
            <a:xfrm>
              <a:off x="7287907" y="3802749"/>
              <a:ext cx="19037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Coarse grain</a:t>
              </a:r>
              <a:r>
                <a:rPr lang="en-US" dirty="0">
                  <a:latin typeface="Times"/>
                  <a:cs typeface="Times"/>
                </a:rPr>
                <a:t> reset state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167F61-E3EE-6FB0-8FC6-CDD6745EA0DA}"/>
              </a:ext>
            </a:extLst>
          </p:cNvPr>
          <p:cNvSpPr txBox="1"/>
          <p:nvPr/>
        </p:nvSpPr>
        <p:spPr>
          <a:xfrm>
            <a:off x="1611068" y="5989079"/>
            <a:ext cx="389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2" charset="2"/>
                <a:cs typeface="Times"/>
              </a:rPr>
              <a:t>D</a:t>
            </a:r>
            <a:r>
              <a:rPr lang="en-US" sz="2800" i="1" dirty="0">
                <a:latin typeface="Times"/>
                <a:cs typeface="Times"/>
              </a:rPr>
              <a:t>S</a:t>
            </a:r>
            <a:r>
              <a:rPr lang="en-US" sz="2800" dirty="0">
                <a:latin typeface="Times"/>
                <a:cs typeface="Times"/>
              </a:rPr>
              <a:t> ≥ </a:t>
            </a:r>
            <a:r>
              <a:rPr lang="en-US" sz="2800" i="1" dirty="0">
                <a:latin typeface="Times"/>
                <a:cs typeface="Times"/>
              </a:rPr>
              <a:t>k</a:t>
            </a:r>
            <a:r>
              <a:rPr lang="en-US" sz="2800" dirty="0">
                <a:latin typeface="Times"/>
                <a:cs typeface="Times"/>
              </a:rPr>
              <a:t> ln (2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dirty="0">
                <a:latin typeface="Times"/>
                <a:cs typeface="Times"/>
              </a:rPr>
              <a:t>/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k</a:t>
            </a:r>
            <a:r>
              <a:rPr lang="en-US" sz="2800" dirty="0">
                <a:latin typeface="Times"/>
                <a:cs typeface="Times"/>
              </a:rPr>
              <a:t> ln 2  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77E0CE2-0810-48A5-8767-11041DC48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232" y="1397290"/>
            <a:ext cx="5916168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>
            <a:extLst>
              <a:ext uri="{FF2B5EF4-FFF2-40B4-BE49-F238E27FC236}">
                <a16:creationId xmlns:a16="http://schemas.microsoft.com/office/drawing/2014/main" id="{F892D10F-760B-691D-F7E7-164854E74E79}"/>
              </a:ext>
            </a:extLst>
          </p:cNvPr>
          <p:cNvSpPr/>
          <p:nvPr/>
        </p:nvSpPr>
        <p:spPr>
          <a:xfrm>
            <a:off x="156519" y="4308389"/>
            <a:ext cx="8756822" cy="1853514"/>
          </a:xfrm>
          <a:custGeom>
            <a:avLst/>
            <a:gdLst>
              <a:gd name="connsiteX0" fmla="*/ 90616 w 8756822"/>
              <a:gd name="connsiteY0" fmla="*/ 57665 h 1779373"/>
              <a:gd name="connsiteX1" fmla="*/ 8756822 w 8756822"/>
              <a:gd name="connsiteY1" fmla="*/ 0 h 1779373"/>
              <a:gd name="connsiteX2" fmla="*/ 8715632 w 8756822"/>
              <a:gd name="connsiteY2" fmla="*/ 1243913 h 1779373"/>
              <a:gd name="connsiteX3" fmla="*/ 0 w 8756822"/>
              <a:gd name="connsiteY3" fmla="*/ 1779373 h 1779373"/>
              <a:gd name="connsiteX4" fmla="*/ 90616 w 8756822"/>
              <a:gd name="connsiteY4" fmla="*/ 57665 h 1779373"/>
              <a:gd name="connsiteX0" fmla="*/ 107091 w 8756822"/>
              <a:gd name="connsiteY0" fmla="*/ 0 h 1853514"/>
              <a:gd name="connsiteX1" fmla="*/ 8756822 w 8756822"/>
              <a:gd name="connsiteY1" fmla="*/ 74141 h 1853514"/>
              <a:gd name="connsiteX2" fmla="*/ 8715632 w 8756822"/>
              <a:gd name="connsiteY2" fmla="*/ 1318054 h 1853514"/>
              <a:gd name="connsiteX3" fmla="*/ 0 w 8756822"/>
              <a:gd name="connsiteY3" fmla="*/ 1853514 h 1853514"/>
              <a:gd name="connsiteX4" fmla="*/ 107091 w 8756822"/>
              <a:gd name="connsiteY4" fmla="*/ 0 h 185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2" h="1853514">
                <a:moveTo>
                  <a:pt x="107091" y="0"/>
                </a:moveTo>
                <a:lnTo>
                  <a:pt x="8756822" y="74141"/>
                </a:lnTo>
                <a:lnTo>
                  <a:pt x="8715632" y="1318054"/>
                </a:lnTo>
                <a:lnTo>
                  <a:pt x="0" y="1853514"/>
                </a:lnTo>
                <a:lnTo>
                  <a:pt x="107091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2C4BD5-E31E-53B4-40FF-714D785C0EDC}"/>
              </a:ext>
            </a:extLst>
          </p:cNvPr>
          <p:cNvGrpSpPr/>
          <p:nvPr/>
        </p:nvGrpSpPr>
        <p:grpSpPr>
          <a:xfrm>
            <a:off x="510746" y="1326292"/>
            <a:ext cx="3369276" cy="3257218"/>
            <a:chOff x="510746" y="1326292"/>
            <a:chExt cx="3369276" cy="325721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A9D955E-750E-FEFB-6D38-293045D0D58D}"/>
                </a:ext>
              </a:extLst>
            </p:cNvPr>
            <p:cNvSpPr/>
            <p:nvPr/>
          </p:nvSpPr>
          <p:spPr>
            <a:xfrm>
              <a:off x="2170060" y="4060346"/>
              <a:ext cx="523164" cy="523164"/>
            </a:xfrm>
            <a:prstGeom prst="ellipse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F10DBFD-87D5-B554-17C3-8FD2C5331CA4}"/>
                </a:ext>
              </a:extLst>
            </p:cNvPr>
            <p:cNvSpPr/>
            <p:nvPr/>
          </p:nvSpPr>
          <p:spPr>
            <a:xfrm>
              <a:off x="510746" y="1326292"/>
              <a:ext cx="3369276" cy="2924432"/>
            </a:xfrm>
            <a:custGeom>
              <a:avLst/>
              <a:gdLst>
                <a:gd name="connsiteX0" fmla="*/ 0 w 3369276"/>
                <a:gd name="connsiteY0" fmla="*/ 0 h 2924432"/>
                <a:gd name="connsiteX1" fmla="*/ 3369276 w 3369276"/>
                <a:gd name="connsiteY1" fmla="*/ 90616 h 2924432"/>
                <a:gd name="connsiteX2" fmla="*/ 2158313 w 3369276"/>
                <a:gd name="connsiteY2" fmla="*/ 2924432 h 2924432"/>
                <a:gd name="connsiteX3" fmla="*/ 1688757 w 3369276"/>
                <a:gd name="connsiteY3" fmla="*/ 2916194 h 2924432"/>
                <a:gd name="connsiteX4" fmla="*/ 0 w 3369276"/>
                <a:gd name="connsiteY4" fmla="*/ 0 h 292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276" h="2924432">
                  <a:moveTo>
                    <a:pt x="0" y="0"/>
                  </a:moveTo>
                  <a:lnTo>
                    <a:pt x="3369276" y="90616"/>
                  </a:lnTo>
                  <a:lnTo>
                    <a:pt x="2158313" y="2924432"/>
                  </a:lnTo>
                  <a:lnTo>
                    <a:pt x="1688757" y="2916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7D75C9-0BF1-C8F3-B9BD-40F84D49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5784"/>
            <a:ext cx="3422821" cy="1143000"/>
          </a:xfrm>
        </p:spPr>
        <p:txBody>
          <a:bodyPr/>
          <a:lstStyle/>
          <a:p>
            <a:pPr algn="r"/>
            <a:r>
              <a:rPr lang="en-US" dirty="0"/>
              <a:t>Convergence</a:t>
            </a:r>
            <a:br>
              <a:rPr lang="en-US" dirty="0"/>
            </a:br>
            <a:r>
              <a:rPr lang="en-US" sz="2800" dirty="0"/>
              <a:t>“Erasure”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D76C7-CDC9-EC23-C5E0-FCDFD424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461C7-A3AA-BB89-5559-4D656BBB3497}"/>
              </a:ext>
            </a:extLst>
          </p:cNvPr>
          <p:cNvSpPr txBox="1"/>
          <p:nvPr/>
        </p:nvSpPr>
        <p:spPr>
          <a:xfrm>
            <a:off x="3975483" y="175784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"/>
                <a:cs typeface="Times"/>
              </a:rPr>
              <a:t>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27048-B943-619F-752F-644F0CFF3DAD}"/>
              </a:ext>
            </a:extLst>
          </p:cNvPr>
          <p:cNvSpPr txBox="1"/>
          <p:nvPr/>
        </p:nvSpPr>
        <p:spPr>
          <a:xfrm>
            <a:off x="5255740" y="24009"/>
            <a:ext cx="3282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"/>
                <a:cs typeface="Times"/>
              </a:rPr>
              <a:t>Landauer’s</a:t>
            </a:r>
            <a:r>
              <a:rPr lang="en-US" sz="4400" dirty="0">
                <a:latin typeface="Times"/>
                <a:cs typeface="Times"/>
              </a:rPr>
              <a:t> Principle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ABA5301-E680-953A-257E-A0DF1FDCFDB7}"/>
              </a:ext>
            </a:extLst>
          </p:cNvPr>
          <p:cNvGrpSpPr/>
          <p:nvPr/>
        </p:nvGrpSpPr>
        <p:grpSpPr>
          <a:xfrm>
            <a:off x="4827812" y="1653768"/>
            <a:ext cx="3241418" cy="1208547"/>
            <a:chOff x="4827812" y="1653768"/>
            <a:chExt cx="3241418" cy="12085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E443E-C613-F1E6-4665-1D7204D5B739}"/>
                </a:ext>
              </a:extLst>
            </p:cNvPr>
            <p:cNvSpPr txBox="1"/>
            <p:nvPr/>
          </p:nvSpPr>
          <p:spPr>
            <a:xfrm>
              <a:off x="4827812" y="1653768"/>
              <a:ext cx="2951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Mixed state (L or R) =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D2E8F7-4546-7A49-DB21-F57640550CFA}"/>
                </a:ext>
              </a:extLst>
            </p:cNvPr>
            <p:cNvSpPr/>
            <p:nvPr/>
          </p:nvSpPr>
          <p:spPr>
            <a:xfrm rot="10800000">
              <a:off x="5443436" y="2295802"/>
              <a:ext cx="422398" cy="5330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95B4B7-D8BD-1B24-167E-B33CC6B26922}"/>
                </a:ext>
              </a:extLst>
            </p:cNvPr>
            <p:cNvSpPr/>
            <p:nvPr/>
          </p:nvSpPr>
          <p:spPr>
            <a:xfrm rot="10800000">
              <a:off x="7631147" y="2288015"/>
              <a:ext cx="422398" cy="5330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328FD6-4433-43D4-4291-BD6E07BD0DA0}"/>
                </a:ext>
              </a:extLst>
            </p:cNvPr>
            <p:cNvSpPr txBox="1"/>
            <p:nvPr/>
          </p:nvSpPr>
          <p:spPr>
            <a:xfrm>
              <a:off x="4940109" y="2025137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>
                  <a:latin typeface="Times"/>
                  <a:cs typeface="Times"/>
                </a:rPr>
                <a:t>p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E3CF6D-2EE2-837A-CE3D-F5E635456FD8}"/>
                </a:ext>
              </a:extLst>
            </p:cNvPr>
            <p:cNvSpPr txBox="1"/>
            <p:nvPr/>
          </p:nvSpPr>
          <p:spPr>
            <a:xfrm>
              <a:off x="5906794" y="2092874"/>
              <a:ext cx="191881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Times"/>
                  <a:cs typeface="Times"/>
                </a:rPr>
                <a:t>+ (1-</a:t>
              </a:r>
              <a:r>
                <a:rPr lang="en-US" sz="4400" i="1" dirty="0">
                  <a:latin typeface="Times"/>
                  <a:cs typeface="Times"/>
                </a:rPr>
                <a:t>p</a:t>
              </a:r>
              <a:r>
                <a:rPr lang="en-US" sz="4400" dirty="0">
                  <a:latin typeface="Times"/>
                  <a:cs typeface="Times"/>
                </a:rPr>
                <a:t>)</a:t>
              </a:r>
              <a:endParaRPr lang="en-US" sz="4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B84DC4-90A5-3DF8-C6B2-3B666FAB527F}"/>
                </a:ext>
              </a:extLst>
            </p:cNvPr>
            <p:cNvSpPr txBox="1"/>
            <p:nvPr/>
          </p:nvSpPr>
          <p:spPr>
            <a:xfrm>
              <a:off x="5403579" y="247901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L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6018EB-2F68-7718-9D8D-4AF4B57A41E1}"/>
                </a:ext>
              </a:extLst>
            </p:cNvPr>
            <p:cNvSpPr txBox="1"/>
            <p:nvPr/>
          </p:nvSpPr>
          <p:spPr>
            <a:xfrm>
              <a:off x="7689762" y="2488793"/>
              <a:ext cx="379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FD44157-168E-484A-8891-A72979DFED02}"/>
              </a:ext>
            </a:extLst>
          </p:cNvPr>
          <p:cNvGrpSpPr/>
          <p:nvPr/>
        </p:nvGrpSpPr>
        <p:grpSpPr>
          <a:xfrm>
            <a:off x="682232" y="1170457"/>
            <a:ext cx="2471126" cy="2100760"/>
            <a:chOff x="682232" y="1170457"/>
            <a:chExt cx="2471126" cy="210076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B5CE121-345F-23FD-8836-77C87A8331D6}"/>
                </a:ext>
              </a:extLst>
            </p:cNvPr>
            <p:cNvGrpSpPr/>
            <p:nvPr/>
          </p:nvGrpSpPr>
          <p:grpSpPr>
            <a:xfrm>
              <a:off x="853264" y="1170457"/>
              <a:ext cx="2300094" cy="1307137"/>
              <a:chOff x="585751" y="1776015"/>
              <a:chExt cx="2300094" cy="130713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89F7600-EE8A-8057-A0D7-73D6CE56A834}"/>
                  </a:ext>
                </a:extLst>
              </p:cNvPr>
              <p:cNvGrpSpPr/>
              <p:nvPr/>
            </p:nvGrpSpPr>
            <p:grpSpPr>
              <a:xfrm>
                <a:off x="611419" y="1776015"/>
                <a:ext cx="2237015" cy="1307137"/>
                <a:chOff x="5068204" y="3541780"/>
                <a:chExt cx="2390312" cy="110678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3A9312D-D58C-B698-872E-E333422ED1FF}"/>
                    </a:ext>
                  </a:extLst>
                </p:cNvPr>
                <p:cNvGrpSpPr/>
                <p:nvPr/>
              </p:nvGrpSpPr>
              <p:grpSpPr>
                <a:xfrm rot="10800000">
                  <a:off x="5074931" y="3541780"/>
                  <a:ext cx="903035" cy="451344"/>
                  <a:chOff x="5074931" y="3541780"/>
                  <a:chExt cx="903035" cy="451344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55022CCB-11F3-FAA1-2164-81BCE7A57413}"/>
                      </a:ext>
                    </a:extLst>
                  </p:cNvPr>
                  <p:cNvSpPr/>
                  <p:nvPr/>
                </p:nvSpPr>
                <p:spPr>
                  <a:xfrm>
                    <a:off x="5074931" y="3541780"/>
                    <a:ext cx="451344" cy="45134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5B2D8BE4-9244-8EF7-3DDF-59388216D060}"/>
                      </a:ext>
                    </a:extLst>
                  </p:cNvPr>
                  <p:cNvSpPr/>
                  <p:nvPr/>
                </p:nvSpPr>
                <p:spPr>
                  <a:xfrm>
                    <a:off x="5526622" y="3541780"/>
                    <a:ext cx="451344" cy="45134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C9CE1FB-D690-A946-E044-D9354B0BC9FE}"/>
                    </a:ext>
                  </a:extLst>
                </p:cNvPr>
                <p:cNvGrpSpPr/>
                <p:nvPr/>
              </p:nvGrpSpPr>
              <p:grpSpPr>
                <a:xfrm rot="10800000">
                  <a:off x="5068204" y="4197220"/>
                  <a:ext cx="903035" cy="451344"/>
                  <a:chOff x="5035153" y="4197220"/>
                  <a:chExt cx="903035" cy="451344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519E71EE-61CD-ADBB-075F-7F99D7DD495F}"/>
                      </a:ext>
                    </a:extLst>
                  </p:cNvPr>
                  <p:cNvSpPr/>
                  <p:nvPr/>
                </p:nvSpPr>
                <p:spPr>
                  <a:xfrm>
                    <a:off x="5035153" y="4197220"/>
                    <a:ext cx="451344" cy="45134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7EDF2C9-E41E-D842-E377-8989C3DB5268}"/>
                      </a:ext>
                    </a:extLst>
                  </p:cNvPr>
                  <p:cNvSpPr/>
                  <p:nvPr/>
                </p:nvSpPr>
                <p:spPr>
                  <a:xfrm>
                    <a:off x="5486844" y="4197220"/>
                    <a:ext cx="451344" cy="45134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874B46-4670-4287-FFA7-ADA5E7164211}"/>
                    </a:ext>
                  </a:extLst>
                </p:cNvPr>
                <p:cNvGrpSpPr/>
                <p:nvPr/>
              </p:nvGrpSpPr>
              <p:grpSpPr>
                <a:xfrm rot="10800000">
                  <a:off x="6555481" y="3899765"/>
                  <a:ext cx="903035" cy="451344"/>
                  <a:chOff x="6555481" y="3899765"/>
                  <a:chExt cx="903035" cy="451344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0CB46F3-4169-1413-2531-C7469F539DC7}"/>
                      </a:ext>
                    </a:extLst>
                  </p:cNvPr>
                  <p:cNvSpPr/>
                  <p:nvPr/>
                </p:nvSpPr>
                <p:spPr>
                  <a:xfrm>
                    <a:off x="6555481" y="3899765"/>
                    <a:ext cx="451344" cy="45134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2455A5F-BB35-4785-C941-EDEC9E1FB90F}"/>
                      </a:ext>
                    </a:extLst>
                  </p:cNvPr>
                  <p:cNvSpPr/>
                  <p:nvPr/>
                </p:nvSpPr>
                <p:spPr>
                  <a:xfrm>
                    <a:off x="7007172" y="3899765"/>
                    <a:ext cx="451344" cy="45134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Right Arrow 11">
                  <a:extLst>
                    <a:ext uri="{FF2B5EF4-FFF2-40B4-BE49-F238E27FC236}">
                      <a16:creationId xmlns:a16="http://schemas.microsoft.com/office/drawing/2014/main" id="{46F15DB3-B6EB-F79E-C952-F62A04DEFB84}"/>
                    </a:ext>
                  </a:extLst>
                </p:cNvPr>
                <p:cNvSpPr/>
                <p:nvPr/>
              </p:nvSpPr>
              <p:spPr>
                <a:xfrm rot="1272514">
                  <a:off x="6121245" y="3751673"/>
                  <a:ext cx="290957" cy="199158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>
                  <a:extLst>
                    <a:ext uri="{FF2B5EF4-FFF2-40B4-BE49-F238E27FC236}">
                      <a16:creationId xmlns:a16="http://schemas.microsoft.com/office/drawing/2014/main" id="{40DF3AC3-3FFB-9432-6047-4694891F7D78}"/>
                    </a:ext>
                  </a:extLst>
                </p:cNvPr>
                <p:cNvSpPr/>
                <p:nvPr/>
              </p:nvSpPr>
              <p:spPr>
                <a:xfrm rot="20327486" flipV="1">
                  <a:off x="6121245" y="4269466"/>
                  <a:ext cx="290957" cy="199158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22BFD-9E3B-906E-729B-E10A5A62568D}"/>
                  </a:ext>
                </a:extLst>
              </p:cNvPr>
              <p:cNvSpPr txBox="1"/>
              <p:nvPr/>
            </p:nvSpPr>
            <p:spPr>
              <a:xfrm>
                <a:off x="585751" y="271382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L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943266-46BE-AD2E-91EE-C7B24EFFE277}"/>
                  </a:ext>
                </a:extLst>
              </p:cNvPr>
              <p:cNvSpPr txBox="1"/>
              <p:nvPr/>
            </p:nvSpPr>
            <p:spPr>
              <a:xfrm>
                <a:off x="1154162" y="197241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FEF634-82FA-86E9-934F-3236F2EB9C86}"/>
                  </a:ext>
                </a:extLst>
              </p:cNvPr>
              <p:cNvSpPr txBox="1"/>
              <p:nvPr/>
            </p:nvSpPr>
            <p:spPr>
              <a:xfrm>
                <a:off x="2521643" y="239254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R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0193C9-56C5-E5AD-DCBD-E9116FD94326}"/>
                </a:ext>
              </a:extLst>
            </p:cNvPr>
            <p:cNvSpPr txBox="1"/>
            <p:nvPr/>
          </p:nvSpPr>
          <p:spPr>
            <a:xfrm>
              <a:off x="682232" y="2624886"/>
              <a:ext cx="2438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Symbol" pitchFamily="2" charset="2"/>
                  <a:cs typeface="Times"/>
                </a:rPr>
                <a:t>D</a:t>
              </a:r>
              <a:r>
                <a:rPr lang="en-US" sz="3600" i="1" dirty="0">
                  <a:latin typeface="Times"/>
                  <a:cs typeface="Times"/>
                </a:rPr>
                <a:t>S</a:t>
              </a:r>
              <a:r>
                <a:rPr lang="en-US" sz="3600" dirty="0">
                  <a:latin typeface="Times"/>
                  <a:cs typeface="Times"/>
                </a:rPr>
                <a:t> ≥ </a:t>
              </a:r>
              <a:r>
                <a:rPr lang="en-US" sz="3600" i="1" dirty="0">
                  <a:latin typeface="Times"/>
                  <a:cs typeface="Times"/>
                </a:rPr>
                <a:t>k</a:t>
              </a:r>
              <a:r>
                <a:rPr lang="en-US" sz="3600" dirty="0">
                  <a:latin typeface="Times"/>
                  <a:cs typeface="Times"/>
                </a:rPr>
                <a:t> ln 2  </a:t>
              </a:r>
            </a:p>
          </p:txBody>
        </p:sp>
      </p:grp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8C5D97AB-6488-B57B-CC82-B33ECA63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A2C7B38-16FF-EBA6-F754-BFB1A25C8A98}"/>
              </a:ext>
            </a:extLst>
          </p:cNvPr>
          <p:cNvSpPr txBox="1"/>
          <p:nvPr/>
        </p:nvSpPr>
        <p:spPr>
          <a:xfrm>
            <a:off x="4982440" y="4291958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pitchFamily="2" charset="2"/>
                <a:cs typeface="Times"/>
              </a:rPr>
              <a:t>D</a:t>
            </a:r>
            <a:r>
              <a:rPr lang="en-US" sz="3600" i="1" dirty="0">
                <a:latin typeface="Times"/>
                <a:cs typeface="Times"/>
              </a:rPr>
              <a:t>S</a:t>
            </a:r>
            <a:r>
              <a:rPr lang="en-US" sz="3600" dirty="0">
                <a:latin typeface="Times"/>
                <a:cs typeface="Times"/>
              </a:rPr>
              <a:t> ≥ </a:t>
            </a:r>
            <a:r>
              <a:rPr lang="en-US" sz="3600" i="1" dirty="0">
                <a:latin typeface="Times"/>
                <a:cs typeface="Times"/>
              </a:rPr>
              <a:t>– k </a:t>
            </a:r>
            <a:r>
              <a:rPr lang="en-US" sz="3600" dirty="0">
                <a:latin typeface="Times"/>
                <a:cs typeface="Times"/>
              </a:rPr>
              <a:t>[ </a:t>
            </a:r>
            <a:r>
              <a:rPr lang="en-US" sz="3600" i="1" dirty="0">
                <a:latin typeface="Times"/>
                <a:cs typeface="Times"/>
              </a:rPr>
              <a:t>p</a:t>
            </a:r>
            <a:r>
              <a:rPr lang="en-US" sz="3600" dirty="0">
                <a:latin typeface="Times"/>
                <a:cs typeface="Times"/>
              </a:rPr>
              <a:t> log </a:t>
            </a:r>
            <a:r>
              <a:rPr lang="en-US" sz="3600" i="1" dirty="0">
                <a:latin typeface="Times"/>
                <a:cs typeface="Times"/>
              </a:rPr>
              <a:t>p</a:t>
            </a:r>
            <a:br>
              <a:rPr lang="en-US" sz="3600" i="1" dirty="0">
                <a:latin typeface="Times"/>
                <a:cs typeface="Times"/>
              </a:rPr>
            </a:br>
            <a:r>
              <a:rPr lang="en-US" sz="3600" i="1" dirty="0">
                <a:latin typeface="Times"/>
                <a:cs typeface="Times"/>
              </a:rPr>
              <a:t>     + </a:t>
            </a:r>
            <a:r>
              <a:rPr lang="en-US" sz="3600" dirty="0">
                <a:latin typeface="Times"/>
                <a:cs typeface="Times"/>
              </a:rPr>
              <a:t>(1-</a:t>
            </a:r>
            <a:r>
              <a:rPr lang="en-US" sz="3600" i="1" dirty="0">
                <a:latin typeface="Times"/>
                <a:cs typeface="Times"/>
              </a:rPr>
              <a:t>p</a:t>
            </a:r>
            <a:r>
              <a:rPr lang="en-US" sz="3600" dirty="0">
                <a:latin typeface="Times"/>
                <a:cs typeface="Times"/>
              </a:rPr>
              <a:t>) ln (1-</a:t>
            </a:r>
            <a:r>
              <a:rPr lang="en-US" sz="3600" i="1" dirty="0">
                <a:latin typeface="Times"/>
                <a:cs typeface="Times"/>
              </a:rPr>
              <a:t>p</a:t>
            </a:r>
            <a:r>
              <a:rPr lang="en-US" sz="3600" dirty="0">
                <a:latin typeface="Times"/>
                <a:cs typeface="Times"/>
              </a:rPr>
              <a:t>) ]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B5F019-B4C7-771E-101D-39CCF09E98A3}"/>
              </a:ext>
            </a:extLst>
          </p:cNvPr>
          <p:cNvSpPr txBox="1"/>
          <p:nvPr/>
        </p:nvSpPr>
        <p:spPr>
          <a:xfrm>
            <a:off x="4499935" y="6005036"/>
            <a:ext cx="431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No procedure I could find in toy examples implements the smaller amounts.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96FBED9-4A5E-C227-E6D7-866F0576F9FD}"/>
              </a:ext>
            </a:extLst>
          </p:cNvPr>
          <p:cNvGrpSpPr/>
          <p:nvPr/>
        </p:nvGrpSpPr>
        <p:grpSpPr>
          <a:xfrm>
            <a:off x="6315202" y="2936440"/>
            <a:ext cx="2672279" cy="1259530"/>
            <a:chOff x="6315202" y="2936440"/>
            <a:chExt cx="3018694" cy="12595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9B6B150-4852-0868-7FB4-53886B68054D}"/>
                </a:ext>
              </a:extLst>
            </p:cNvPr>
            <p:cNvGrpSpPr/>
            <p:nvPr/>
          </p:nvGrpSpPr>
          <p:grpSpPr>
            <a:xfrm>
              <a:off x="6315202" y="2936440"/>
              <a:ext cx="1240954" cy="1259530"/>
              <a:chOff x="6315202" y="2936440"/>
              <a:chExt cx="1240954" cy="1259530"/>
            </a:xfrm>
          </p:grpSpPr>
          <p:sp>
            <p:nvSpPr>
              <p:cNvPr id="74" name="Down Arrow 73">
                <a:extLst>
                  <a:ext uri="{FF2B5EF4-FFF2-40B4-BE49-F238E27FC236}">
                    <a16:creationId xmlns:a16="http://schemas.microsoft.com/office/drawing/2014/main" id="{ABF748D2-458A-C4CB-8963-96E2C4040C28}"/>
                  </a:ext>
                </a:extLst>
              </p:cNvPr>
              <p:cNvSpPr/>
              <p:nvPr/>
            </p:nvSpPr>
            <p:spPr>
              <a:xfrm>
                <a:off x="6315202" y="2936440"/>
                <a:ext cx="593561" cy="570363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9364FDC-A66D-B823-6405-7B556029E520}"/>
                  </a:ext>
                </a:extLst>
              </p:cNvPr>
              <p:cNvSpPr txBox="1"/>
              <p:nvPr/>
            </p:nvSpPr>
            <p:spPr>
              <a:xfrm>
                <a:off x="6897001" y="2981038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erase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9900914-D691-07C2-45D2-558D10D39A70}"/>
                  </a:ext>
                </a:extLst>
              </p:cNvPr>
              <p:cNvSpPr/>
              <p:nvPr/>
            </p:nvSpPr>
            <p:spPr>
              <a:xfrm rot="10800000">
                <a:off x="6412465" y="3623596"/>
                <a:ext cx="422398" cy="53304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A5CEF3-9794-3214-8C96-9D686B6F3790}"/>
                  </a:ext>
                </a:extLst>
              </p:cNvPr>
              <p:cNvSpPr txBox="1"/>
              <p:nvPr/>
            </p:nvSpPr>
            <p:spPr>
              <a:xfrm>
                <a:off x="6502000" y="3826638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R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1AFB9B6-ACF2-8D34-C5EE-D979C41A9E4A}"/>
                </a:ext>
              </a:extLst>
            </p:cNvPr>
            <p:cNvSpPr txBox="1"/>
            <p:nvPr/>
          </p:nvSpPr>
          <p:spPr>
            <a:xfrm>
              <a:off x="6941372" y="3506803"/>
              <a:ext cx="239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Information entropy bounds dissipation.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012BAED9-4C08-5BFD-E328-5F706A73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398" y="3760842"/>
            <a:ext cx="4124847" cy="28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8" grpId="1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849074A-15DB-001A-B2B5-B6C255B81647}"/>
              </a:ext>
            </a:extLst>
          </p:cNvPr>
          <p:cNvSpPr/>
          <p:nvPr/>
        </p:nvSpPr>
        <p:spPr>
          <a:xfrm>
            <a:off x="1277957" y="636105"/>
            <a:ext cx="7623672" cy="4249352"/>
          </a:xfrm>
          <a:custGeom>
            <a:avLst/>
            <a:gdLst>
              <a:gd name="connsiteX0" fmla="*/ 2379643 w 5805889"/>
              <a:gd name="connsiteY0" fmla="*/ 0 h 4638101"/>
              <a:gd name="connsiteX1" fmla="*/ 0 w 5805889"/>
              <a:gd name="connsiteY1" fmla="*/ 2655065 h 4638101"/>
              <a:gd name="connsiteX2" fmla="*/ 3822853 w 5805889"/>
              <a:gd name="connsiteY2" fmla="*/ 4638101 h 4638101"/>
              <a:gd name="connsiteX3" fmla="*/ 5805889 w 5805889"/>
              <a:gd name="connsiteY3" fmla="*/ 2555913 h 4638101"/>
              <a:gd name="connsiteX4" fmla="*/ 2379643 w 5805889"/>
              <a:gd name="connsiteY4" fmla="*/ 0 h 46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889" h="4638101">
                <a:moveTo>
                  <a:pt x="2379643" y="0"/>
                </a:moveTo>
                <a:lnTo>
                  <a:pt x="0" y="2655065"/>
                </a:lnTo>
                <a:lnTo>
                  <a:pt x="3822853" y="4638101"/>
                </a:lnTo>
                <a:lnTo>
                  <a:pt x="5805889" y="2555913"/>
                </a:lnTo>
                <a:lnTo>
                  <a:pt x="2379643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8964-2DB7-CF29-F8D6-91F5587D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8964"/>
            <a:ext cx="8229600" cy="2425598"/>
          </a:xfrm>
        </p:spPr>
        <p:txBody>
          <a:bodyPr/>
          <a:lstStyle/>
          <a:p>
            <a:r>
              <a:rPr lang="en-US" sz="6600" dirty="0">
                <a:latin typeface="Times"/>
                <a:cs typeface="Times"/>
              </a:rPr>
              <a:t>Minimum heat generation</a:t>
            </a:r>
            <a:br>
              <a:rPr lang="en-US" sz="4400" dirty="0">
                <a:latin typeface="Times"/>
                <a:cs typeface="Times"/>
              </a:rPr>
            </a:br>
            <a:r>
              <a:rPr lang="en-US" sz="3600" dirty="0">
                <a:latin typeface="Times"/>
                <a:cs typeface="Times"/>
              </a:rPr>
              <a:t> in any molecular scale process</a:t>
            </a:r>
            <a:br>
              <a:rPr lang="en-US" sz="4400" dirty="0">
                <a:latin typeface="Times"/>
                <a:cs typeface="Time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C69A-97D2-3092-BBE5-484A04ED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D95E1-6298-B5C8-2891-03CBE34C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3EA9B-CF8C-0E81-3416-8C887A7D1639}"/>
              </a:ext>
            </a:extLst>
          </p:cNvPr>
          <p:cNvGrpSpPr/>
          <p:nvPr/>
        </p:nvGrpSpPr>
        <p:grpSpPr>
          <a:xfrm>
            <a:off x="1871913" y="3632491"/>
            <a:ext cx="3217880" cy="3225509"/>
            <a:chOff x="2762437" y="3414562"/>
            <a:chExt cx="3217880" cy="3225509"/>
          </a:xfrm>
        </p:grpSpPr>
        <p:pic>
          <p:nvPicPr>
            <p:cNvPr id="8" name="Content Placeholder 20">
              <a:extLst>
                <a:ext uri="{FF2B5EF4-FFF2-40B4-BE49-F238E27FC236}">
                  <a16:creationId xmlns:a16="http://schemas.microsoft.com/office/drawing/2014/main" id="{1CBB45B1-D00C-87B4-9594-476F2465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336020" y="4308705"/>
              <a:ext cx="1886352" cy="143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F7F473-776C-D5CA-CCE5-1E55ABF9E293}"/>
                </a:ext>
              </a:extLst>
            </p:cNvPr>
            <p:cNvSpPr/>
            <p:nvPr/>
          </p:nvSpPr>
          <p:spPr>
            <a:xfrm>
              <a:off x="2762437" y="3414562"/>
              <a:ext cx="3217880" cy="3225509"/>
            </a:xfrm>
            <a:prstGeom prst="ellipse">
              <a:avLst/>
            </a:prstGeom>
            <a:gradFill>
              <a:gsLst>
                <a:gs pos="0">
                  <a:srgbClr val="FF0000">
                    <a:alpha val="54225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40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A7E581C-13AA-CA65-1143-37532C11CB2B}"/>
              </a:ext>
            </a:extLst>
          </p:cNvPr>
          <p:cNvGrpSpPr/>
          <p:nvPr/>
        </p:nvGrpSpPr>
        <p:grpSpPr>
          <a:xfrm>
            <a:off x="2437793" y="4641574"/>
            <a:ext cx="4768077" cy="1520687"/>
            <a:chOff x="2437793" y="4641574"/>
            <a:chExt cx="4768077" cy="152068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EAB86A6-F1F2-DE8B-593E-0270CAEB4E95}"/>
                </a:ext>
              </a:extLst>
            </p:cNvPr>
            <p:cNvSpPr/>
            <p:nvPr/>
          </p:nvSpPr>
          <p:spPr>
            <a:xfrm>
              <a:off x="2822713" y="4641574"/>
              <a:ext cx="4383157" cy="1520687"/>
            </a:xfrm>
            <a:custGeom>
              <a:avLst/>
              <a:gdLst>
                <a:gd name="connsiteX0" fmla="*/ 616226 w 4383157"/>
                <a:gd name="connsiteY0" fmla="*/ 0 h 1520687"/>
                <a:gd name="connsiteX1" fmla="*/ 4373217 w 4383157"/>
                <a:gd name="connsiteY1" fmla="*/ 924339 h 1520687"/>
                <a:gd name="connsiteX2" fmla="*/ 4383157 w 4383157"/>
                <a:gd name="connsiteY2" fmla="*/ 1441174 h 1520687"/>
                <a:gd name="connsiteX3" fmla="*/ 0 w 4383157"/>
                <a:gd name="connsiteY3" fmla="*/ 1520687 h 1520687"/>
                <a:gd name="connsiteX4" fmla="*/ 616226 w 4383157"/>
                <a:gd name="connsiteY4" fmla="*/ 0 h 15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3157" h="1520687">
                  <a:moveTo>
                    <a:pt x="616226" y="0"/>
                  </a:moveTo>
                  <a:lnTo>
                    <a:pt x="4373217" y="924339"/>
                  </a:lnTo>
                  <a:lnTo>
                    <a:pt x="4383157" y="1441174"/>
                  </a:lnTo>
                  <a:lnTo>
                    <a:pt x="0" y="1520687"/>
                  </a:lnTo>
                  <a:lnTo>
                    <a:pt x="61622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D99DC6-759F-8C23-4214-B6ED73231C0D}"/>
                </a:ext>
              </a:extLst>
            </p:cNvPr>
            <p:cNvSpPr txBox="1"/>
            <p:nvPr/>
          </p:nvSpPr>
          <p:spPr>
            <a:xfrm>
              <a:off x="2437793" y="4695375"/>
              <a:ext cx="331966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Fluctuation: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Probability system reverts to initial state.</a:t>
              </a: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9BE49BCD-8EBF-7BB3-DA5D-0C681449813F}"/>
              </a:ext>
            </a:extLst>
          </p:cNvPr>
          <p:cNvSpPr/>
          <p:nvPr/>
        </p:nvSpPr>
        <p:spPr>
          <a:xfrm>
            <a:off x="457200" y="188843"/>
            <a:ext cx="8319052" cy="815009"/>
          </a:xfrm>
          <a:custGeom>
            <a:avLst/>
            <a:gdLst>
              <a:gd name="connsiteX0" fmla="*/ 39757 w 8319052"/>
              <a:gd name="connsiteY0" fmla="*/ 0 h 815009"/>
              <a:gd name="connsiteX1" fmla="*/ 8249478 w 8319052"/>
              <a:gd name="connsiteY1" fmla="*/ 99392 h 815009"/>
              <a:gd name="connsiteX2" fmla="*/ 8319052 w 8319052"/>
              <a:gd name="connsiteY2" fmla="*/ 616227 h 815009"/>
              <a:gd name="connsiteX3" fmla="*/ 0 w 8319052"/>
              <a:gd name="connsiteY3" fmla="*/ 815009 h 815009"/>
              <a:gd name="connsiteX4" fmla="*/ 39757 w 8319052"/>
              <a:gd name="connsiteY4" fmla="*/ 0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052" h="815009">
                <a:moveTo>
                  <a:pt x="39757" y="0"/>
                </a:moveTo>
                <a:lnTo>
                  <a:pt x="8249478" y="99392"/>
                </a:lnTo>
                <a:lnTo>
                  <a:pt x="8319052" y="616227"/>
                </a:lnTo>
                <a:lnTo>
                  <a:pt x="0" y="815009"/>
                </a:lnTo>
                <a:lnTo>
                  <a:pt x="39757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C4033-179C-0871-577E-09E2DC62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701"/>
          </a:xfrm>
        </p:spPr>
        <p:txBody>
          <a:bodyPr/>
          <a:lstStyle/>
          <a:p>
            <a:pPr algn="l"/>
            <a:r>
              <a:rPr lang="en-US" dirty="0"/>
              <a:t>Probabilistic completion of</a:t>
            </a:r>
            <a:br>
              <a:rPr lang="en-US" dirty="0"/>
            </a:br>
            <a:r>
              <a:rPr lang="en-US" sz="3200" dirty="0"/>
              <a:t>molecular scale processes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C2BB6-8794-9F95-2304-51DF3C4D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9D694D6-AE1C-CBB0-4715-6BF31CBC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77044" y="1669774"/>
            <a:ext cx="6397533" cy="27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ED098-C458-0A78-5E5E-8BAAB48A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859653-91DF-F2F4-36B9-26F922C8E8EA}"/>
              </a:ext>
            </a:extLst>
          </p:cNvPr>
          <p:cNvGrpSpPr/>
          <p:nvPr/>
        </p:nvGrpSpPr>
        <p:grpSpPr>
          <a:xfrm>
            <a:off x="7076661" y="1639958"/>
            <a:ext cx="1868556" cy="1830780"/>
            <a:chOff x="7076661" y="1639958"/>
            <a:chExt cx="1868556" cy="183078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782F11B-2837-3E10-436C-FE09C0F195F5}"/>
                </a:ext>
              </a:extLst>
            </p:cNvPr>
            <p:cNvSpPr/>
            <p:nvPr/>
          </p:nvSpPr>
          <p:spPr>
            <a:xfrm>
              <a:off x="7076661" y="1639958"/>
              <a:ext cx="1868556" cy="1830780"/>
            </a:xfrm>
            <a:custGeom>
              <a:avLst/>
              <a:gdLst>
                <a:gd name="connsiteX0" fmla="*/ 39756 w 1868556"/>
                <a:gd name="connsiteY0" fmla="*/ 0 h 2246243"/>
                <a:gd name="connsiteX1" fmla="*/ 1868556 w 1868556"/>
                <a:gd name="connsiteY1" fmla="*/ 69573 h 2246243"/>
                <a:gd name="connsiteX2" fmla="*/ 1818861 w 1868556"/>
                <a:gd name="connsiteY2" fmla="*/ 2246243 h 2246243"/>
                <a:gd name="connsiteX3" fmla="*/ 0 w 1868556"/>
                <a:gd name="connsiteY3" fmla="*/ 2067339 h 2246243"/>
                <a:gd name="connsiteX4" fmla="*/ 39756 w 1868556"/>
                <a:gd name="connsiteY4" fmla="*/ 0 h 224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556" h="2246243">
                  <a:moveTo>
                    <a:pt x="39756" y="0"/>
                  </a:moveTo>
                  <a:lnTo>
                    <a:pt x="1868556" y="69573"/>
                  </a:lnTo>
                  <a:lnTo>
                    <a:pt x="1818861" y="2246243"/>
                  </a:lnTo>
                  <a:lnTo>
                    <a:pt x="0" y="2067339"/>
                  </a:lnTo>
                  <a:lnTo>
                    <a:pt x="397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2ACF86-0D96-3566-067E-EB37AA8365AF}"/>
                </a:ext>
              </a:extLst>
            </p:cNvPr>
            <p:cNvSpPr txBox="1"/>
            <p:nvPr/>
          </p:nvSpPr>
          <p:spPr>
            <a:xfrm>
              <a:off x="7136295" y="1669774"/>
              <a:ext cx="1679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Equal times in equal phase volumes </a:t>
              </a:r>
              <a:r>
                <a:rPr lang="en-US" sz="2400" i="1" dirty="0">
                  <a:latin typeface="Times"/>
                  <a:cs typeface="Times"/>
                </a:rPr>
                <a:t>V</a:t>
              </a:r>
              <a:endParaRPr lang="en-US" sz="2400" dirty="0">
                <a:latin typeface="Times"/>
                <a:cs typeface="Time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089EE1-DA85-4CF3-AB97-B1EDA8B6B19F}"/>
              </a:ext>
            </a:extLst>
          </p:cNvPr>
          <p:cNvSpPr txBox="1"/>
          <p:nvPr/>
        </p:nvSpPr>
        <p:spPr>
          <a:xfrm>
            <a:off x="406358" y="128213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Phase point explores phase space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0D7FBE-B382-E43F-65F7-D02ACA9EA3C8}"/>
              </a:ext>
            </a:extLst>
          </p:cNvPr>
          <p:cNvGrpSpPr/>
          <p:nvPr/>
        </p:nvGrpSpPr>
        <p:grpSpPr>
          <a:xfrm>
            <a:off x="6251713" y="4545977"/>
            <a:ext cx="2435087" cy="1401343"/>
            <a:chOff x="2853448" y="4820841"/>
            <a:chExt cx="2435087" cy="14013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A9EDE8-8DD8-3109-5FE9-2D4C43BEB33E}"/>
                </a:ext>
              </a:extLst>
            </p:cNvPr>
            <p:cNvGrpSpPr/>
            <p:nvPr/>
          </p:nvGrpSpPr>
          <p:grpSpPr>
            <a:xfrm>
              <a:off x="2853448" y="4840720"/>
              <a:ext cx="894521" cy="1381464"/>
              <a:chOff x="2853448" y="4840720"/>
              <a:chExt cx="894521" cy="138146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21298-C1ED-4987-C248-7A9CC3737F7A}"/>
                  </a:ext>
                </a:extLst>
              </p:cNvPr>
              <p:cNvSpPr txBox="1"/>
              <p:nvPr/>
            </p:nvSpPr>
            <p:spPr>
              <a:xfrm>
                <a:off x="2872408" y="5575853"/>
                <a:ext cx="875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P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init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2F573-83F0-907C-75EE-407A5FFF6C77}"/>
                  </a:ext>
                </a:extLst>
              </p:cNvPr>
              <p:cNvSpPr txBox="1"/>
              <p:nvPr/>
            </p:nvSpPr>
            <p:spPr>
              <a:xfrm>
                <a:off x="2872408" y="4840720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P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fin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48D2A74-4ADA-A974-A77E-D71D1905D693}"/>
                  </a:ext>
                </a:extLst>
              </p:cNvPr>
              <p:cNvCxnSpPr/>
              <p:nvPr/>
            </p:nvCxnSpPr>
            <p:spPr>
              <a:xfrm>
                <a:off x="2853448" y="5575853"/>
                <a:ext cx="8945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041456-6631-FBB8-00BB-DD81DC67B21A}"/>
                </a:ext>
              </a:extLst>
            </p:cNvPr>
            <p:cNvGrpSpPr/>
            <p:nvPr/>
          </p:nvGrpSpPr>
          <p:grpSpPr>
            <a:xfrm>
              <a:off x="4394014" y="4820841"/>
              <a:ext cx="894521" cy="1381464"/>
              <a:chOff x="4394014" y="4820841"/>
              <a:chExt cx="894521" cy="13814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3F98C-EAAB-33F7-7D4B-1039309CB390}"/>
                  </a:ext>
                </a:extLst>
              </p:cNvPr>
              <p:cNvSpPr txBox="1"/>
              <p:nvPr/>
            </p:nvSpPr>
            <p:spPr>
              <a:xfrm>
                <a:off x="4412974" y="5555974"/>
                <a:ext cx="841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>
                    <a:latin typeface="Times"/>
                    <a:cs typeface="Times"/>
                  </a:rPr>
                  <a:t>V</a:t>
                </a:r>
                <a:r>
                  <a:rPr lang="en-US" sz="3600" i="1" baseline="-25000" dirty="0">
                    <a:latin typeface="Times"/>
                    <a:cs typeface="Times"/>
                  </a:rPr>
                  <a:t>init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037A4C-24C9-755A-6D9A-190C72F57B0E}"/>
                  </a:ext>
                </a:extLst>
              </p:cNvPr>
              <p:cNvSpPr txBox="1"/>
              <p:nvPr/>
            </p:nvSpPr>
            <p:spPr>
              <a:xfrm>
                <a:off x="4412974" y="4820841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V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fin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F564CB-7717-786D-154A-0F12D32B5EF1}"/>
                  </a:ext>
                </a:extLst>
              </p:cNvPr>
              <p:cNvCxnSpPr/>
              <p:nvPr/>
            </p:nvCxnSpPr>
            <p:spPr>
              <a:xfrm>
                <a:off x="4394014" y="5555974"/>
                <a:ext cx="8945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C18B96-F635-0ACF-CD2F-AAE3391529A7}"/>
                </a:ext>
              </a:extLst>
            </p:cNvPr>
            <p:cNvSpPr txBox="1"/>
            <p:nvPr/>
          </p:nvSpPr>
          <p:spPr>
            <a:xfrm>
              <a:off x="3900775" y="5262626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068E149-A12F-22EB-F1A3-92277DF3FA8F}"/>
              </a:ext>
            </a:extLst>
          </p:cNvPr>
          <p:cNvSpPr txBox="1"/>
          <p:nvPr/>
        </p:nvSpPr>
        <p:spPr>
          <a:xfrm>
            <a:off x="282353" y="4695375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err="1">
                <a:latin typeface="Times"/>
                <a:cs typeface="Times"/>
              </a:rPr>
              <a:t>Supress</a:t>
            </a:r>
            <a:endParaRPr lang="en-US" sz="3200" dirty="0">
              <a:latin typeface="Times"/>
              <a:cs typeface="Times"/>
            </a:endParaRPr>
          </a:p>
          <a:p>
            <a:pPr algn="r"/>
            <a:r>
              <a:rPr lang="en-US" sz="3200" dirty="0">
                <a:latin typeface="Times"/>
                <a:cs typeface="Times"/>
              </a:rPr>
              <a:t>fluctuations:</a:t>
            </a:r>
          </a:p>
          <a:p>
            <a:pPr algn="r"/>
            <a:r>
              <a:rPr lang="en-US" sz="3200" i="1" dirty="0" err="1">
                <a:latin typeface="Times"/>
                <a:cs typeface="Times"/>
              </a:rPr>
              <a:t>V</a:t>
            </a:r>
            <a:r>
              <a:rPr lang="en-US" sz="3200" i="1" baseline="-25000" dirty="0" err="1">
                <a:latin typeface="Times"/>
                <a:cs typeface="Times"/>
              </a:rPr>
              <a:t>fin</a:t>
            </a:r>
            <a:r>
              <a:rPr lang="en-US" sz="3200" baseline="-250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&gt;&gt; </a:t>
            </a:r>
            <a:r>
              <a:rPr lang="en-US" sz="3200" i="1" dirty="0">
                <a:latin typeface="Times"/>
                <a:cs typeface="Times"/>
              </a:rPr>
              <a:t>V</a:t>
            </a:r>
            <a:r>
              <a:rPr lang="en-US" sz="3200" i="1" baseline="-25000" dirty="0">
                <a:latin typeface="Times"/>
                <a:cs typeface="Times"/>
              </a:rPr>
              <a:t>init</a:t>
            </a:r>
          </a:p>
        </p:txBody>
      </p:sp>
    </p:spTree>
    <p:extLst>
      <p:ext uri="{BB962C8B-B14F-4D97-AF65-F5344CB8AC3E}">
        <p14:creationId xmlns:p14="http://schemas.microsoft.com/office/powerpoint/2010/main" val="28544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A0C0AEA-E751-358F-D74F-A51AFE298126}"/>
              </a:ext>
            </a:extLst>
          </p:cNvPr>
          <p:cNvGrpSpPr/>
          <p:nvPr/>
        </p:nvGrpSpPr>
        <p:grpSpPr>
          <a:xfrm>
            <a:off x="3975652" y="4378924"/>
            <a:ext cx="4770783" cy="2409502"/>
            <a:chOff x="3975652" y="4378924"/>
            <a:chExt cx="4770783" cy="2409502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F7B2BAE-BB62-D30C-CE05-B35D8D37007A}"/>
                </a:ext>
              </a:extLst>
            </p:cNvPr>
            <p:cNvSpPr/>
            <p:nvPr/>
          </p:nvSpPr>
          <p:spPr>
            <a:xfrm>
              <a:off x="3975652" y="4442791"/>
              <a:ext cx="4770783" cy="2345635"/>
            </a:xfrm>
            <a:custGeom>
              <a:avLst/>
              <a:gdLst>
                <a:gd name="connsiteX0" fmla="*/ 99391 w 4770783"/>
                <a:gd name="connsiteY0" fmla="*/ 357809 h 2345635"/>
                <a:gd name="connsiteX1" fmla="*/ 4770783 w 4770783"/>
                <a:gd name="connsiteY1" fmla="*/ 0 h 2345635"/>
                <a:gd name="connsiteX2" fmla="*/ 4094922 w 4770783"/>
                <a:gd name="connsiteY2" fmla="*/ 2345635 h 2345635"/>
                <a:gd name="connsiteX3" fmla="*/ 0 w 4770783"/>
                <a:gd name="connsiteY3" fmla="*/ 1560444 h 2345635"/>
                <a:gd name="connsiteX4" fmla="*/ 99391 w 4770783"/>
                <a:gd name="connsiteY4" fmla="*/ 357809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0783" h="2345635">
                  <a:moveTo>
                    <a:pt x="99391" y="357809"/>
                  </a:moveTo>
                  <a:lnTo>
                    <a:pt x="4770783" y="0"/>
                  </a:lnTo>
                  <a:lnTo>
                    <a:pt x="4094922" y="2345635"/>
                  </a:lnTo>
                  <a:lnTo>
                    <a:pt x="0" y="1560444"/>
                  </a:lnTo>
                  <a:lnTo>
                    <a:pt x="99391" y="357809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5367BBD-8E7C-19DE-3CC2-C0799828867B}"/>
                </a:ext>
              </a:extLst>
            </p:cNvPr>
            <p:cNvGrpSpPr/>
            <p:nvPr/>
          </p:nvGrpSpPr>
          <p:grpSpPr>
            <a:xfrm>
              <a:off x="5608854" y="4378924"/>
              <a:ext cx="2941983" cy="1436819"/>
              <a:chOff x="5608854" y="4378924"/>
              <a:chExt cx="2941983" cy="143681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890E4-B67E-86F1-6823-A242F48CB7EB}"/>
                  </a:ext>
                </a:extLst>
              </p:cNvPr>
              <p:cNvSpPr txBox="1"/>
              <p:nvPr/>
            </p:nvSpPr>
            <p:spPr>
              <a:xfrm>
                <a:off x="5608854" y="4378924"/>
                <a:ext cx="29419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Completion favored</a:t>
                </a:r>
              </a:p>
              <a:p>
                <a:r>
                  <a:rPr lang="en-US" sz="3200" dirty="0">
                    <a:latin typeface="Times"/>
                    <a:cs typeface="Times"/>
                  </a:rPr>
                  <a:t>20 to 1</a:t>
                </a:r>
                <a:endParaRPr lang="en-US" sz="2400" dirty="0">
                  <a:latin typeface="Times"/>
                  <a:cs typeface="Times"/>
                </a:endParaRP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502004CA-321B-7F24-150B-858C890E89D6}"/>
                  </a:ext>
                </a:extLst>
              </p:cNvPr>
              <p:cNvSpPr/>
              <p:nvPr/>
            </p:nvSpPr>
            <p:spPr>
              <a:xfrm>
                <a:off x="6206925" y="5314141"/>
                <a:ext cx="426931" cy="501602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9BE49BCD-8EBF-7BB3-DA5D-0C681449813F}"/>
              </a:ext>
            </a:extLst>
          </p:cNvPr>
          <p:cNvSpPr/>
          <p:nvPr/>
        </p:nvSpPr>
        <p:spPr>
          <a:xfrm>
            <a:off x="457200" y="188843"/>
            <a:ext cx="8319052" cy="815009"/>
          </a:xfrm>
          <a:custGeom>
            <a:avLst/>
            <a:gdLst>
              <a:gd name="connsiteX0" fmla="*/ 39757 w 8319052"/>
              <a:gd name="connsiteY0" fmla="*/ 0 h 815009"/>
              <a:gd name="connsiteX1" fmla="*/ 8249478 w 8319052"/>
              <a:gd name="connsiteY1" fmla="*/ 99392 h 815009"/>
              <a:gd name="connsiteX2" fmla="*/ 8319052 w 8319052"/>
              <a:gd name="connsiteY2" fmla="*/ 616227 h 815009"/>
              <a:gd name="connsiteX3" fmla="*/ 0 w 8319052"/>
              <a:gd name="connsiteY3" fmla="*/ 815009 h 815009"/>
              <a:gd name="connsiteX4" fmla="*/ 39757 w 8319052"/>
              <a:gd name="connsiteY4" fmla="*/ 0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052" h="815009">
                <a:moveTo>
                  <a:pt x="39757" y="0"/>
                </a:moveTo>
                <a:lnTo>
                  <a:pt x="8249478" y="99392"/>
                </a:lnTo>
                <a:lnTo>
                  <a:pt x="8319052" y="616227"/>
                </a:lnTo>
                <a:lnTo>
                  <a:pt x="0" y="815009"/>
                </a:lnTo>
                <a:lnTo>
                  <a:pt x="39757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C4033-179C-0871-577E-09E2DC62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701"/>
          </a:xfrm>
        </p:spPr>
        <p:txBody>
          <a:bodyPr/>
          <a:lstStyle/>
          <a:p>
            <a:pPr algn="l"/>
            <a:r>
              <a:rPr lang="en-US" dirty="0"/>
              <a:t>Probabilistic completion of</a:t>
            </a:r>
            <a:br>
              <a:rPr lang="en-US" dirty="0"/>
            </a:br>
            <a:r>
              <a:rPr lang="en-US" sz="3200" dirty="0"/>
              <a:t>molecular scale processes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C2BB6-8794-9F95-2304-51DF3C4D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9D694D6-AE1C-CBB0-4715-6BF31CBC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77044" y="1669774"/>
            <a:ext cx="6397533" cy="27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ED098-C458-0A78-5E5E-8BAAB48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8843" y="6235700"/>
            <a:ext cx="954088" cy="62230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FC258A-BFAB-1EB9-2214-AAB3957F0139}"/>
              </a:ext>
            </a:extLst>
          </p:cNvPr>
          <p:cNvGrpSpPr/>
          <p:nvPr/>
        </p:nvGrpSpPr>
        <p:grpSpPr>
          <a:xfrm>
            <a:off x="6952886" y="1639957"/>
            <a:ext cx="2237497" cy="2246243"/>
            <a:chOff x="6952886" y="1639957"/>
            <a:chExt cx="2237497" cy="224624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14AF2AE-DEE5-C3B0-E841-B75E65AD5BBB}"/>
                </a:ext>
              </a:extLst>
            </p:cNvPr>
            <p:cNvSpPr/>
            <p:nvPr/>
          </p:nvSpPr>
          <p:spPr>
            <a:xfrm>
              <a:off x="7076661" y="1639957"/>
              <a:ext cx="1868556" cy="2246243"/>
            </a:xfrm>
            <a:custGeom>
              <a:avLst/>
              <a:gdLst>
                <a:gd name="connsiteX0" fmla="*/ 39756 w 1868556"/>
                <a:gd name="connsiteY0" fmla="*/ 0 h 2246243"/>
                <a:gd name="connsiteX1" fmla="*/ 1868556 w 1868556"/>
                <a:gd name="connsiteY1" fmla="*/ 69573 h 2246243"/>
                <a:gd name="connsiteX2" fmla="*/ 1818861 w 1868556"/>
                <a:gd name="connsiteY2" fmla="*/ 2246243 h 2246243"/>
                <a:gd name="connsiteX3" fmla="*/ 0 w 1868556"/>
                <a:gd name="connsiteY3" fmla="*/ 2067339 h 2246243"/>
                <a:gd name="connsiteX4" fmla="*/ 39756 w 1868556"/>
                <a:gd name="connsiteY4" fmla="*/ 0 h 224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556" h="2246243">
                  <a:moveTo>
                    <a:pt x="39756" y="0"/>
                  </a:moveTo>
                  <a:lnTo>
                    <a:pt x="1868556" y="69573"/>
                  </a:lnTo>
                  <a:lnTo>
                    <a:pt x="1818861" y="2246243"/>
                  </a:lnTo>
                  <a:lnTo>
                    <a:pt x="0" y="2067339"/>
                  </a:lnTo>
                  <a:lnTo>
                    <a:pt x="397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2ACF86-0D96-3566-067E-EB37AA8365AF}"/>
                </a:ext>
              </a:extLst>
            </p:cNvPr>
            <p:cNvSpPr txBox="1"/>
            <p:nvPr/>
          </p:nvSpPr>
          <p:spPr>
            <a:xfrm>
              <a:off x="6952886" y="1651467"/>
              <a:ext cx="2237497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Entropy</a:t>
              </a:r>
            </a:p>
            <a:p>
              <a:pPr algn="ctr"/>
              <a:endParaRPr lang="en-US" sz="1200" dirty="0">
                <a:latin typeface="Times"/>
                <a:cs typeface="Times"/>
              </a:endParaRPr>
            </a:p>
            <a:p>
              <a:pPr algn="ctr"/>
              <a:r>
                <a:rPr lang="en-US" sz="3200" i="1" dirty="0">
                  <a:latin typeface="Times"/>
                  <a:cs typeface="Times"/>
                </a:rPr>
                <a:t>S </a:t>
              </a:r>
              <a:r>
                <a:rPr lang="en-US" sz="3200" dirty="0">
                  <a:latin typeface="Times"/>
                  <a:cs typeface="Times"/>
                </a:rPr>
                <a:t>= </a:t>
              </a:r>
              <a:r>
                <a:rPr lang="en-US" sz="3200" i="1" dirty="0">
                  <a:latin typeface="Times"/>
                  <a:cs typeface="Times"/>
                </a:rPr>
                <a:t>k</a:t>
              </a:r>
              <a:r>
                <a:rPr lang="en-US" sz="3200" dirty="0">
                  <a:latin typeface="Times"/>
                  <a:cs typeface="Times"/>
                </a:rPr>
                <a:t> ln </a:t>
              </a:r>
              <a:r>
                <a:rPr lang="en-US" sz="3200" i="1" dirty="0">
                  <a:latin typeface="Times"/>
                  <a:cs typeface="Times"/>
                </a:rPr>
                <a:t>V</a:t>
              </a:r>
            </a:p>
            <a:p>
              <a:pPr algn="ctr"/>
              <a:endParaRPr lang="en-US" sz="1200" i="1" dirty="0">
                <a:latin typeface="Times"/>
                <a:cs typeface="Times"/>
              </a:endParaRPr>
            </a:p>
            <a:p>
              <a:pPr algn="ctr"/>
              <a:r>
                <a:rPr lang="en-US" sz="3200" i="1" dirty="0">
                  <a:latin typeface="Times"/>
                  <a:cs typeface="Times"/>
                </a:rPr>
                <a:t>V</a:t>
              </a:r>
              <a:r>
                <a:rPr lang="en-US" sz="3200" dirty="0">
                  <a:latin typeface="Times"/>
                  <a:cs typeface="Times"/>
                </a:rPr>
                <a:t> = exp</a:t>
              </a:r>
              <a:r>
                <a:rPr lang="en-US" sz="3200" i="1" dirty="0">
                  <a:latin typeface="Times"/>
                  <a:cs typeface="Times"/>
                </a:rPr>
                <a:t>(S/k)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089EE1-DA85-4CF3-AB97-B1EDA8B6B19F}"/>
              </a:ext>
            </a:extLst>
          </p:cNvPr>
          <p:cNvSpPr txBox="1"/>
          <p:nvPr/>
        </p:nvSpPr>
        <p:spPr>
          <a:xfrm>
            <a:off x="406358" y="128213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Phase point explores phase space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6015A-E957-97F9-7040-4C243AB68A11}"/>
              </a:ext>
            </a:extLst>
          </p:cNvPr>
          <p:cNvGrpSpPr/>
          <p:nvPr/>
        </p:nvGrpSpPr>
        <p:grpSpPr>
          <a:xfrm>
            <a:off x="178905" y="4646580"/>
            <a:ext cx="4765440" cy="1381464"/>
            <a:chOff x="178905" y="4646580"/>
            <a:chExt cx="4765440" cy="1381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A9EDE8-8DD8-3109-5FE9-2D4C43BEB33E}"/>
                </a:ext>
              </a:extLst>
            </p:cNvPr>
            <p:cNvGrpSpPr/>
            <p:nvPr/>
          </p:nvGrpSpPr>
          <p:grpSpPr>
            <a:xfrm>
              <a:off x="4049824" y="4646580"/>
              <a:ext cx="894521" cy="1381464"/>
              <a:chOff x="2853448" y="4840720"/>
              <a:chExt cx="894521" cy="138146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21298-C1ED-4987-C248-7A9CC3737F7A}"/>
                  </a:ext>
                </a:extLst>
              </p:cNvPr>
              <p:cNvSpPr txBox="1"/>
              <p:nvPr/>
            </p:nvSpPr>
            <p:spPr>
              <a:xfrm>
                <a:off x="2872408" y="5575853"/>
                <a:ext cx="875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P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init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2F573-83F0-907C-75EE-407A5FFF6C77}"/>
                  </a:ext>
                </a:extLst>
              </p:cNvPr>
              <p:cNvSpPr txBox="1"/>
              <p:nvPr/>
            </p:nvSpPr>
            <p:spPr>
              <a:xfrm>
                <a:off x="2872408" y="4840720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P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fin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48D2A74-4ADA-A974-A77E-D71D1905D693}"/>
                  </a:ext>
                </a:extLst>
              </p:cNvPr>
              <p:cNvCxnSpPr/>
              <p:nvPr/>
            </p:nvCxnSpPr>
            <p:spPr>
              <a:xfrm>
                <a:off x="2853448" y="5575853"/>
                <a:ext cx="8945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041456-6631-FBB8-00BB-DD81DC67B21A}"/>
                </a:ext>
              </a:extLst>
            </p:cNvPr>
            <p:cNvGrpSpPr/>
            <p:nvPr/>
          </p:nvGrpSpPr>
          <p:grpSpPr>
            <a:xfrm>
              <a:off x="2629941" y="4646580"/>
              <a:ext cx="894521" cy="1381464"/>
              <a:chOff x="4394014" y="4820841"/>
              <a:chExt cx="894521" cy="13814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3F98C-EAAB-33F7-7D4B-1039309CB390}"/>
                  </a:ext>
                </a:extLst>
              </p:cNvPr>
              <p:cNvSpPr txBox="1"/>
              <p:nvPr/>
            </p:nvSpPr>
            <p:spPr>
              <a:xfrm>
                <a:off x="4412974" y="5555974"/>
                <a:ext cx="841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>
                    <a:latin typeface="Times"/>
                    <a:cs typeface="Times"/>
                  </a:rPr>
                  <a:t>V</a:t>
                </a:r>
                <a:r>
                  <a:rPr lang="en-US" sz="3600" i="1" baseline="-25000" dirty="0">
                    <a:latin typeface="Times"/>
                    <a:cs typeface="Times"/>
                  </a:rPr>
                  <a:t>init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037A4C-24C9-755A-6D9A-190C72F57B0E}"/>
                  </a:ext>
                </a:extLst>
              </p:cNvPr>
              <p:cNvSpPr txBox="1"/>
              <p:nvPr/>
            </p:nvSpPr>
            <p:spPr>
              <a:xfrm>
                <a:off x="4412974" y="4820841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latin typeface="Times"/>
                    <a:cs typeface="Times"/>
                  </a:rPr>
                  <a:t>V</a:t>
                </a:r>
                <a:r>
                  <a:rPr lang="en-US" sz="3600" i="1" baseline="-25000" dirty="0" err="1">
                    <a:latin typeface="Times"/>
                    <a:cs typeface="Times"/>
                  </a:rPr>
                  <a:t>fin</a:t>
                </a:r>
                <a:endParaRPr lang="en-US" sz="3600" i="1" dirty="0">
                  <a:latin typeface="Times"/>
                  <a:cs typeface="Time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F564CB-7717-786D-154A-0F12D32B5EF1}"/>
                  </a:ext>
                </a:extLst>
              </p:cNvPr>
              <p:cNvCxnSpPr/>
              <p:nvPr/>
            </p:nvCxnSpPr>
            <p:spPr>
              <a:xfrm>
                <a:off x="4394014" y="5555974"/>
                <a:ext cx="8945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C18B96-F635-0ACF-CD2F-AAE3391529A7}"/>
                </a:ext>
              </a:extLst>
            </p:cNvPr>
            <p:cNvSpPr txBox="1"/>
            <p:nvPr/>
          </p:nvSpPr>
          <p:spPr>
            <a:xfrm>
              <a:off x="3617844" y="5038669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=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3217FB-CA7E-AEF7-4A95-54B9C8274153}"/>
                </a:ext>
              </a:extLst>
            </p:cNvPr>
            <p:cNvSpPr txBox="1"/>
            <p:nvPr/>
          </p:nvSpPr>
          <p:spPr>
            <a:xfrm>
              <a:off x="3617844" y="533731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136E4-94A6-0EE7-9F60-EADB2626CDD3}"/>
                </a:ext>
              </a:extLst>
            </p:cNvPr>
            <p:cNvSpPr txBox="1"/>
            <p:nvPr/>
          </p:nvSpPr>
          <p:spPr>
            <a:xfrm>
              <a:off x="178905" y="5014147"/>
              <a:ext cx="24320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exp(</a:t>
              </a:r>
              <a:r>
                <a:rPr lang="en-US" sz="3600" dirty="0">
                  <a:latin typeface="Symbol" pitchFamily="2" charset="2"/>
                  <a:cs typeface="Times"/>
                </a:rPr>
                <a:t>D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S/k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600" i="1" dirty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F11E58-8F27-699A-E598-010F987CF277}"/>
              </a:ext>
            </a:extLst>
          </p:cNvPr>
          <p:cNvSpPr txBox="1"/>
          <p:nvPr/>
        </p:nvSpPr>
        <p:spPr>
          <a:xfrm>
            <a:off x="5653780" y="5879296"/>
            <a:ext cx="294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Entropy creation</a:t>
            </a:r>
          </a:p>
          <a:p>
            <a:r>
              <a:rPr lang="en-US" sz="3200" dirty="0">
                <a:latin typeface="Symbol" pitchFamily="2" charset="2"/>
                <a:cs typeface="Times"/>
              </a:rPr>
              <a:t>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i="1" dirty="0">
                <a:latin typeface="Times"/>
                <a:cs typeface="Times New Roman" panose="02020603050405020304" pitchFamily="18" charset="0"/>
              </a:rPr>
              <a:t> = 3</a:t>
            </a:r>
            <a:r>
              <a:rPr lang="en-US" sz="3200" dirty="0">
                <a:latin typeface="Times"/>
                <a:cs typeface="Times New Roman" panose="02020603050405020304" pitchFamily="18" charset="0"/>
              </a:rPr>
              <a:t>k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55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598BDADA-EDE2-C84D-2D33-4D8A69A1B8F5}"/>
              </a:ext>
            </a:extLst>
          </p:cNvPr>
          <p:cNvSpPr/>
          <p:nvPr/>
        </p:nvSpPr>
        <p:spPr>
          <a:xfrm>
            <a:off x="437322" y="1838739"/>
            <a:ext cx="2057400" cy="3011557"/>
          </a:xfrm>
          <a:custGeom>
            <a:avLst/>
            <a:gdLst>
              <a:gd name="connsiteX0" fmla="*/ 0 w 2057400"/>
              <a:gd name="connsiteY0" fmla="*/ 0 h 3011557"/>
              <a:gd name="connsiteX1" fmla="*/ 2057400 w 2057400"/>
              <a:gd name="connsiteY1" fmla="*/ 9939 h 3011557"/>
              <a:gd name="connsiteX2" fmla="*/ 2057400 w 2057400"/>
              <a:gd name="connsiteY2" fmla="*/ 3011557 h 3011557"/>
              <a:gd name="connsiteX3" fmla="*/ 29817 w 2057400"/>
              <a:gd name="connsiteY3" fmla="*/ 2981739 h 3011557"/>
              <a:gd name="connsiteX4" fmla="*/ 0 w 2057400"/>
              <a:gd name="connsiteY4" fmla="*/ 0 h 30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3011557">
                <a:moveTo>
                  <a:pt x="0" y="0"/>
                </a:moveTo>
                <a:lnTo>
                  <a:pt x="2057400" y="9939"/>
                </a:lnTo>
                <a:lnTo>
                  <a:pt x="2057400" y="3011557"/>
                </a:lnTo>
                <a:lnTo>
                  <a:pt x="29817" y="2981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BB95E-481E-55FB-678E-F99B51E3B6B6}"/>
              </a:ext>
            </a:extLst>
          </p:cNvPr>
          <p:cNvSpPr txBox="1"/>
          <p:nvPr/>
        </p:nvSpPr>
        <p:spPr>
          <a:xfrm>
            <a:off x="643138" y="193813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6815-4251-02A2-1917-CFED47EEA17A}"/>
              </a:ext>
            </a:extLst>
          </p:cNvPr>
          <p:cNvSpPr txBox="1"/>
          <p:nvPr/>
        </p:nvSpPr>
        <p:spPr>
          <a:xfrm>
            <a:off x="643138" y="2574237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3D3D5-F2BD-F53C-A326-7BBCC133BD9B}"/>
              </a:ext>
            </a:extLst>
          </p:cNvPr>
          <p:cNvSpPr txBox="1"/>
          <p:nvPr/>
        </p:nvSpPr>
        <p:spPr>
          <a:xfrm>
            <a:off x="643138" y="324015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7FDF0-3B85-5F2F-14AD-B386483A5731}"/>
              </a:ext>
            </a:extLst>
          </p:cNvPr>
          <p:cNvSpPr txBox="1"/>
          <p:nvPr/>
        </p:nvSpPr>
        <p:spPr>
          <a:xfrm>
            <a:off x="643138" y="36377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1C105A-D2FE-0C1D-284D-FD012556EF0C}"/>
              </a:ext>
            </a:extLst>
          </p:cNvPr>
          <p:cNvSpPr txBox="1"/>
          <p:nvPr/>
        </p:nvSpPr>
        <p:spPr>
          <a:xfrm>
            <a:off x="643138" y="415455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85F104-E18A-4C8A-16B4-DD062C14B8C0}"/>
              </a:ext>
            </a:extLst>
          </p:cNvPr>
          <p:cNvGrpSpPr/>
          <p:nvPr/>
        </p:nvGrpSpPr>
        <p:grpSpPr>
          <a:xfrm>
            <a:off x="2206487" y="1876577"/>
            <a:ext cx="5913783" cy="646331"/>
            <a:chOff x="2206487" y="1876577"/>
            <a:chExt cx="5913783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7F4893-6834-AA67-01FA-FB8B94168266}"/>
                </a:ext>
              </a:extLst>
            </p:cNvPr>
            <p:cNvSpPr txBox="1"/>
            <p:nvPr/>
          </p:nvSpPr>
          <p:spPr>
            <a:xfrm>
              <a:off x="2604052" y="1876577"/>
              <a:ext cx="1582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probability of completion</a:t>
              </a: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23E33B0-0C64-94B7-1DAF-15A371EC67EB}"/>
                </a:ext>
              </a:extLst>
            </p:cNvPr>
            <p:cNvSpPr/>
            <p:nvPr/>
          </p:nvSpPr>
          <p:spPr>
            <a:xfrm>
              <a:off x="2206487" y="1967948"/>
              <a:ext cx="5913783" cy="496956"/>
            </a:xfrm>
            <a:custGeom>
              <a:avLst/>
              <a:gdLst>
                <a:gd name="connsiteX0" fmla="*/ 89452 w 5913783"/>
                <a:gd name="connsiteY0" fmla="*/ 129209 h 496956"/>
                <a:gd name="connsiteX1" fmla="*/ 5913783 w 5913783"/>
                <a:gd name="connsiteY1" fmla="*/ 0 h 496956"/>
                <a:gd name="connsiteX2" fmla="*/ 5844209 w 5913783"/>
                <a:gd name="connsiteY2" fmla="*/ 496956 h 496956"/>
                <a:gd name="connsiteX3" fmla="*/ 0 w 5913783"/>
                <a:gd name="connsiteY3" fmla="*/ 278295 h 496956"/>
                <a:gd name="connsiteX4" fmla="*/ 89452 w 5913783"/>
                <a:gd name="connsiteY4" fmla="*/ 129209 h 4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783" h="496956">
                  <a:moveTo>
                    <a:pt x="89452" y="129209"/>
                  </a:moveTo>
                  <a:lnTo>
                    <a:pt x="5913783" y="0"/>
                  </a:lnTo>
                  <a:lnTo>
                    <a:pt x="5844209" y="496956"/>
                  </a:lnTo>
                  <a:lnTo>
                    <a:pt x="0" y="278295"/>
                  </a:lnTo>
                  <a:lnTo>
                    <a:pt x="89452" y="129209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931293DB-3B96-8E37-D5B4-9B2E0F8C4926}"/>
              </a:ext>
            </a:extLst>
          </p:cNvPr>
          <p:cNvSpPr/>
          <p:nvPr/>
        </p:nvSpPr>
        <p:spPr>
          <a:xfrm>
            <a:off x="318052" y="168964"/>
            <a:ext cx="8368748" cy="1047163"/>
          </a:xfrm>
          <a:custGeom>
            <a:avLst/>
            <a:gdLst>
              <a:gd name="connsiteX0" fmla="*/ 288235 w 8368748"/>
              <a:gd name="connsiteY0" fmla="*/ 0 h 944218"/>
              <a:gd name="connsiteX1" fmla="*/ 8289235 w 8368748"/>
              <a:gd name="connsiteY1" fmla="*/ 258418 h 944218"/>
              <a:gd name="connsiteX2" fmla="*/ 8368748 w 8368748"/>
              <a:gd name="connsiteY2" fmla="*/ 924339 h 944218"/>
              <a:gd name="connsiteX3" fmla="*/ 0 w 8368748"/>
              <a:gd name="connsiteY3" fmla="*/ 944218 h 944218"/>
              <a:gd name="connsiteX4" fmla="*/ 288235 w 8368748"/>
              <a:gd name="connsiteY4" fmla="*/ 0 h 94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8748" h="944218">
                <a:moveTo>
                  <a:pt x="288235" y="0"/>
                </a:moveTo>
                <a:lnTo>
                  <a:pt x="8289235" y="258418"/>
                </a:lnTo>
                <a:lnTo>
                  <a:pt x="8368748" y="924339"/>
                </a:lnTo>
                <a:lnTo>
                  <a:pt x="0" y="944218"/>
                </a:lnTo>
                <a:lnTo>
                  <a:pt x="288235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948A6-72D0-BC62-ECE2-B72BD8D0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357" y="173935"/>
            <a:ext cx="3697357" cy="1143000"/>
          </a:xfrm>
        </p:spPr>
        <p:txBody>
          <a:bodyPr/>
          <a:lstStyle/>
          <a:p>
            <a:pPr algn="r"/>
            <a:r>
              <a:rPr lang="en-US" sz="3200" dirty="0"/>
              <a:t>Minimum entropy, heat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755FB-F600-3B61-9367-4C80BEA7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6F5D5-FF52-9005-06D1-6E468EE7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D9805-1068-72E8-BAC5-B257107E2989}"/>
              </a:ext>
            </a:extLst>
          </p:cNvPr>
          <p:cNvSpPr txBox="1"/>
          <p:nvPr/>
        </p:nvSpPr>
        <p:spPr>
          <a:xfrm>
            <a:off x="3697357" y="483825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set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37BE3-5B6D-E1DF-054F-9D1D6AEBCC4A}"/>
              </a:ext>
            </a:extLst>
          </p:cNvPr>
          <p:cNvSpPr txBox="1"/>
          <p:nvPr/>
        </p:nvSpPr>
        <p:spPr>
          <a:xfrm>
            <a:off x="4728408" y="26838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number of steps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and probability of completion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27053-AE7D-64F9-4703-89E4FDCDA707}"/>
              </a:ext>
            </a:extLst>
          </p:cNvPr>
          <p:cNvSpPr txBox="1"/>
          <p:nvPr/>
        </p:nvSpPr>
        <p:spPr>
          <a:xfrm>
            <a:off x="387627" y="1371916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Any molecular scale process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6E972B-DAAB-E166-8DDB-C9CC9DCDC000}"/>
              </a:ext>
            </a:extLst>
          </p:cNvPr>
          <p:cNvGrpSpPr/>
          <p:nvPr/>
        </p:nvGrpSpPr>
        <p:grpSpPr>
          <a:xfrm>
            <a:off x="4134693" y="1876578"/>
            <a:ext cx="1208050" cy="584775"/>
            <a:chOff x="4134693" y="1876578"/>
            <a:chExt cx="1208050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BF9204-A0EA-894B-68E8-B8F5EFC6C238}"/>
                </a:ext>
              </a:extLst>
            </p:cNvPr>
            <p:cNvSpPr txBox="1"/>
            <p:nvPr/>
          </p:nvSpPr>
          <p:spPr>
            <a:xfrm>
              <a:off x="4564966" y="1876578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ymbol" pitchFamily="2" charset="2"/>
                  <a:cs typeface="Times"/>
                </a:rPr>
                <a:t>D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E05B8CC-7052-C275-92C9-AFA705048E55}"/>
                </a:ext>
              </a:extLst>
            </p:cNvPr>
            <p:cNvSpPr/>
            <p:nvPr/>
          </p:nvSpPr>
          <p:spPr>
            <a:xfrm>
              <a:off x="4134693" y="2053847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62E9EC-5A04-6A9E-EE43-6A4BF51B36D1}"/>
              </a:ext>
            </a:extLst>
          </p:cNvPr>
          <p:cNvGrpSpPr/>
          <p:nvPr/>
        </p:nvGrpSpPr>
        <p:grpSpPr>
          <a:xfrm>
            <a:off x="5416841" y="1861639"/>
            <a:ext cx="2606182" cy="584775"/>
            <a:chOff x="5416841" y="1861639"/>
            <a:chExt cx="260618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A4A4A6-78F0-5C16-75BD-4D5752618FD3}"/>
                </a:ext>
              </a:extLst>
            </p:cNvPr>
            <p:cNvSpPr txBox="1"/>
            <p:nvPr/>
          </p:nvSpPr>
          <p:spPr>
            <a:xfrm>
              <a:off x="5794528" y="1861639"/>
              <a:ext cx="22284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heat</a:t>
              </a:r>
              <a:r>
                <a:rPr lang="en-US" sz="3200" baseline="-25000" dirty="0">
                  <a:latin typeface="Times"/>
                  <a:cs typeface="Times"/>
                </a:rPr>
                <a:t>1 </a:t>
              </a:r>
              <a:r>
                <a:rPr lang="en-US" sz="3200" dirty="0">
                  <a:latin typeface="Times"/>
                  <a:cs typeface="Times"/>
                </a:rPr>
                <a:t>= </a:t>
              </a:r>
              <a:r>
                <a:rPr lang="en-US" sz="3200" i="1" dirty="0">
                  <a:latin typeface="Times"/>
                  <a:cs typeface="Times"/>
                </a:rPr>
                <a:t>T</a:t>
              </a:r>
              <a:r>
                <a:rPr lang="en-US" sz="3200" dirty="0">
                  <a:latin typeface="Symbol" pitchFamily="2" charset="2"/>
                  <a:cs typeface="Times"/>
                </a:rPr>
                <a:t>D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272937F-B9F7-052B-4E25-969EEF72D473}"/>
                </a:ext>
              </a:extLst>
            </p:cNvPr>
            <p:cNvSpPr/>
            <p:nvPr/>
          </p:nvSpPr>
          <p:spPr>
            <a:xfrm>
              <a:off x="5416841" y="2053847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6C30E3-3E25-DE77-A20F-A80F3A1A00A2}"/>
              </a:ext>
            </a:extLst>
          </p:cNvPr>
          <p:cNvGrpSpPr/>
          <p:nvPr/>
        </p:nvGrpSpPr>
        <p:grpSpPr>
          <a:xfrm>
            <a:off x="308113" y="5151399"/>
            <a:ext cx="8796045" cy="1299720"/>
            <a:chOff x="308113" y="5151399"/>
            <a:chExt cx="8796045" cy="1299720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FC9660B-A73D-D371-033F-59CF4287FEF9}"/>
                </a:ext>
              </a:extLst>
            </p:cNvPr>
            <p:cNvSpPr/>
            <p:nvPr/>
          </p:nvSpPr>
          <p:spPr>
            <a:xfrm>
              <a:off x="308113" y="5198165"/>
              <a:ext cx="8637104" cy="1202635"/>
            </a:xfrm>
            <a:custGeom>
              <a:avLst/>
              <a:gdLst>
                <a:gd name="connsiteX0" fmla="*/ 119270 w 8637104"/>
                <a:gd name="connsiteY0" fmla="*/ 0 h 1202635"/>
                <a:gd name="connsiteX1" fmla="*/ 8637104 w 8637104"/>
                <a:gd name="connsiteY1" fmla="*/ 168965 h 1202635"/>
                <a:gd name="connsiteX2" fmla="*/ 8587409 w 8637104"/>
                <a:gd name="connsiteY2" fmla="*/ 1202635 h 1202635"/>
                <a:gd name="connsiteX3" fmla="*/ 0 w 8637104"/>
                <a:gd name="connsiteY3" fmla="*/ 1152939 h 1202635"/>
                <a:gd name="connsiteX4" fmla="*/ 119270 w 8637104"/>
                <a:gd name="connsiteY4" fmla="*/ 0 h 120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104" h="1202635">
                  <a:moveTo>
                    <a:pt x="119270" y="0"/>
                  </a:moveTo>
                  <a:lnTo>
                    <a:pt x="8637104" y="168965"/>
                  </a:lnTo>
                  <a:lnTo>
                    <a:pt x="8587409" y="1202635"/>
                  </a:lnTo>
                  <a:lnTo>
                    <a:pt x="0" y="1152939"/>
                  </a:lnTo>
                  <a:lnTo>
                    <a:pt x="119270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2E0B79-D606-7A00-3BB9-D5EF079127D8}"/>
                </a:ext>
              </a:extLst>
            </p:cNvPr>
            <p:cNvSpPr txBox="1"/>
            <p:nvPr/>
          </p:nvSpPr>
          <p:spPr>
            <a:xfrm>
              <a:off x="516258" y="5151399"/>
              <a:ext cx="334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latin typeface="Times"/>
                  <a:cs typeface="Times"/>
                </a:rPr>
                <a:t>Landauer’s</a:t>
              </a:r>
              <a:r>
                <a:rPr lang="en-US" sz="2400" i="1" dirty="0">
                  <a:latin typeface="Times"/>
                  <a:cs typeface="Times"/>
                </a:rPr>
                <a:t> principle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D213E9-E84F-7C88-F50E-3239D048DE0E}"/>
                </a:ext>
              </a:extLst>
            </p:cNvPr>
            <p:cNvSpPr txBox="1"/>
            <p:nvPr/>
          </p:nvSpPr>
          <p:spPr>
            <a:xfrm>
              <a:off x="447261" y="5620122"/>
              <a:ext cx="27923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Minimum entropy cost of computation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7B1245-BB64-F42A-651E-B938A068BBE4}"/>
                </a:ext>
              </a:extLst>
            </p:cNvPr>
            <p:cNvSpPr txBox="1"/>
            <p:nvPr/>
          </p:nvSpPr>
          <p:spPr>
            <a:xfrm>
              <a:off x="3041650" y="5717256"/>
              <a:ext cx="910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set by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4C86BB-4F77-451B-7C07-1BBDCCEAADF0}"/>
                </a:ext>
              </a:extLst>
            </p:cNvPr>
            <p:cNvSpPr txBox="1"/>
            <p:nvPr/>
          </p:nvSpPr>
          <p:spPr>
            <a:xfrm>
              <a:off x="3861859" y="5597675"/>
              <a:ext cx="1997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logic implemented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5CFF01-F983-81D8-6748-B2A01B39EA4A}"/>
                </a:ext>
              </a:extLst>
            </p:cNvPr>
            <p:cNvSpPr txBox="1"/>
            <p:nvPr/>
          </p:nvSpPr>
          <p:spPr>
            <a:xfrm>
              <a:off x="6785808" y="5532589"/>
              <a:ext cx="2318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details of implementation.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CE2C22-BF3C-ACA4-3714-50D78B989A51}"/>
                </a:ext>
              </a:extLst>
            </p:cNvPr>
            <p:cNvSpPr txBox="1"/>
            <p:nvPr/>
          </p:nvSpPr>
          <p:spPr>
            <a:xfrm>
              <a:off x="5794528" y="5719824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NOT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2AB9E06-3314-331E-24A6-1FF4C70AF88E}"/>
              </a:ext>
            </a:extLst>
          </p:cNvPr>
          <p:cNvGrpSpPr/>
          <p:nvPr/>
        </p:nvGrpSpPr>
        <p:grpSpPr>
          <a:xfrm>
            <a:off x="2206487" y="2497743"/>
            <a:ext cx="5913783" cy="672840"/>
            <a:chOff x="2206487" y="2497743"/>
            <a:chExt cx="5913783" cy="6728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48B776-2168-B0DC-1BEE-8F9A3784AB76}"/>
                </a:ext>
              </a:extLst>
            </p:cNvPr>
            <p:cNvSpPr txBox="1"/>
            <p:nvPr/>
          </p:nvSpPr>
          <p:spPr>
            <a:xfrm>
              <a:off x="5794528" y="2497743"/>
              <a:ext cx="22284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heat</a:t>
              </a:r>
              <a:r>
                <a:rPr lang="en-US" sz="3200" baseline="-25000" dirty="0">
                  <a:latin typeface="Times"/>
                  <a:cs typeface="Times"/>
                </a:rPr>
                <a:t>2 </a:t>
              </a:r>
              <a:r>
                <a:rPr lang="en-US" sz="3200" dirty="0">
                  <a:latin typeface="Times"/>
                  <a:cs typeface="Times"/>
                </a:rPr>
                <a:t>= </a:t>
              </a:r>
              <a:r>
                <a:rPr lang="en-US" sz="3200" i="1" dirty="0">
                  <a:latin typeface="Times"/>
                  <a:cs typeface="Times"/>
                </a:rPr>
                <a:t>T</a:t>
              </a:r>
              <a:r>
                <a:rPr lang="en-US" sz="3200" dirty="0">
                  <a:latin typeface="Symbol" pitchFamily="2" charset="2"/>
                  <a:cs typeface="Times"/>
                </a:rPr>
                <a:t>D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dirty="0">
                <a:latin typeface="Times"/>
                <a:cs typeface="Time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8269CB1-FFEE-B224-036F-50D6731AB8FF}"/>
                </a:ext>
              </a:extLst>
            </p:cNvPr>
            <p:cNvGrpSpPr/>
            <p:nvPr/>
          </p:nvGrpSpPr>
          <p:grpSpPr>
            <a:xfrm>
              <a:off x="2206487" y="2512681"/>
              <a:ext cx="5913783" cy="657902"/>
              <a:chOff x="2206487" y="2512681"/>
              <a:chExt cx="5913783" cy="65790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C2E084-DA96-FD96-4C64-AD5C6E417CCE}"/>
                  </a:ext>
                </a:extLst>
              </p:cNvPr>
              <p:cNvSpPr txBox="1"/>
              <p:nvPr/>
            </p:nvSpPr>
            <p:spPr>
              <a:xfrm>
                <a:off x="2604052" y="2512681"/>
                <a:ext cx="1582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probability of completion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91B8CF-F99A-CE1F-5877-BBEB1DA648C1}"/>
                  </a:ext>
                </a:extLst>
              </p:cNvPr>
              <p:cNvSpPr txBox="1"/>
              <p:nvPr/>
            </p:nvSpPr>
            <p:spPr>
              <a:xfrm>
                <a:off x="4564966" y="2512682"/>
                <a:ext cx="7777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Symbol" pitchFamily="2" charset="2"/>
                    <a:cs typeface="Times"/>
                  </a:rPr>
                  <a:t>D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dirty="0">
                  <a:latin typeface="Times"/>
                  <a:cs typeface="Times"/>
                </a:endParaRPr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DCBC2F5E-9AFC-9DA7-0C74-2DEE09E7A156}"/>
                  </a:ext>
                </a:extLst>
              </p:cNvPr>
              <p:cNvSpPr/>
              <p:nvPr/>
            </p:nvSpPr>
            <p:spPr>
              <a:xfrm>
                <a:off x="4134693" y="2689951"/>
                <a:ext cx="377687" cy="291789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4D450E50-0FD8-3FD2-F4F3-CB73214B4326}"/>
                  </a:ext>
                </a:extLst>
              </p:cNvPr>
              <p:cNvSpPr/>
              <p:nvPr/>
            </p:nvSpPr>
            <p:spPr>
              <a:xfrm>
                <a:off x="5416841" y="2689951"/>
                <a:ext cx="377687" cy="291789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532CF4-9AAF-3F38-E002-71800E298B2F}"/>
                  </a:ext>
                </a:extLst>
              </p:cNvPr>
              <p:cNvSpPr/>
              <p:nvPr/>
            </p:nvSpPr>
            <p:spPr>
              <a:xfrm>
                <a:off x="2206487" y="2673627"/>
                <a:ext cx="5913783" cy="496956"/>
              </a:xfrm>
              <a:custGeom>
                <a:avLst/>
                <a:gdLst>
                  <a:gd name="connsiteX0" fmla="*/ 89452 w 5913783"/>
                  <a:gd name="connsiteY0" fmla="*/ 129209 h 496956"/>
                  <a:gd name="connsiteX1" fmla="*/ 5913783 w 5913783"/>
                  <a:gd name="connsiteY1" fmla="*/ 0 h 496956"/>
                  <a:gd name="connsiteX2" fmla="*/ 5844209 w 5913783"/>
                  <a:gd name="connsiteY2" fmla="*/ 496956 h 496956"/>
                  <a:gd name="connsiteX3" fmla="*/ 0 w 5913783"/>
                  <a:gd name="connsiteY3" fmla="*/ 278295 h 496956"/>
                  <a:gd name="connsiteX4" fmla="*/ 89452 w 5913783"/>
                  <a:gd name="connsiteY4" fmla="*/ 129209 h 49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3783" h="496956">
                    <a:moveTo>
                      <a:pt x="89452" y="129209"/>
                    </a:moveTo>
                    <a:lnTo>
                      <a:pt x="5913783" y="0"/>
                    </a:lnTo>
                    <a:lnTo>
                      <a:pt x="5844209" y="496956"/>
                    </a:lnTo>
                    <a:lnTo>
                      <a:pt x="0" y="278295"/>
                    </a:lnTo>
                    <a:lnTo>
                      <a:pt x="89452" y="129209"/>
                    </a:lnTo>
                    <a:close/>
                  </a:path>
                </a:pathLst>
              </a:custGeom>
              <a:solidFill>
                <a:srgbClr val="00FF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9D55C3-5F6E-D257-A8D5-740565F0DD7F}"/>
              </a:ext>
            </a:extLst>
          </p:cNvPr>
          <p:cNvGrpSpPr/>
          <p:nvPr/>
        </p:nvGrpSpPr>
        <p:grpSpPr>
          <a:xfrm>
            <a:off x="2206487" y="3163665"/>
            <a:ext cx="5913783" cy="661269"/>
            <a:chOff x="2206487" y="3163665"/>
            <a:chExt cx="5913783" cy="6612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04AAB3-959E-D2AD-C55C-EC3E3114B081}"/>
                </a:ext>
              </a:extLst>
            </p:cNvPr>
            <p:cNvSpPr txBox="1"/>
            <p:nvPr/>
          </p:nvSpPr>
          <p:spPr>
            <a:xfrm>
              <a:off x="2604052" y="3178603"/>
              <a:ext cx="1582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probability of completion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E52548-442A-044F-8259-9695DD9817AA}"/>
                </a:ext>
              </a:extLst>
            </p:cNvPr>
            <p:cNvSpPr txBox="1"/>
            <p:nvPr/>
          </p:nvSpPr>
          <p:spPr>
            <a:xfrm>
              <a:off x="4564966" y="3178604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ymbol" pitchFamily="2" charset="2"/>
                  <a:cs typeface="Times"/>
                </a:rPr>
                <a:t>D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BA41B9-94F6-C4D1-3D9A-F2FEE9259255}"/>
                </a:ext>
              </a:extLst>
            </p:cNvPr>
            <p:cNvSpPr txBox="1"/>
            <p:nvPr/>
          </p:nvSpPr>
          <p:spPr>
            <a:xfrm>
              <a:off x="5794528" y="3163665"/>
              <a:ext cx="22284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heat</a:t>
              </a:r>
              <a:r>
                <a:rPr lang="en-US" sz="3200" baseline="-25000" dirty="0">
                  <a:latin typeface="Times"/>
                  <a:cs typeface="Times"/>
                </a:rPr>
                <a:t>3 </a:t>
              </a:r>
              <a:r>
                <a:rPr lang="en-US" sz="3200" dirty="0">
                  <a:latin typeface="Times"/>
                  <a:cs typeface="Times"/>
                </a:rPr>
                <a:t>= </a:t>
              </a:r>
              <a:r>
                <a:rPr lang="en-US" sz="3200" i="1" dirty="0">
                  <a:latin typeface="Times"/>
                  <a:cs typeface="Times"/>
                </a:rPr>
                <a:t>T</a:t>
              </a:r>
              <a:r>
                <a:rPr lang="en-US" sz="3200" dirty="0">
                  <a:latin typeface="Symbol" pitchFamily="2" charset="2"/>
                  <a:cs typeface="Times"/>
                </a:rPr>
                <a:t>D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53D0EC8D-9F48-A7DF-3E7E-884C61F4DD68}"/>
                </a:ext>
              </a:extLst>
            </p:cNvPr>
            <p:cNvSpPr/>
            <p:nvPr/>
          </p:nvSpPr>
          <p:spPr>
            <a:xfrm>
              <a:off x="4134693" y="3355873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DE3BF34D-06AA-7C35-A6D9-8EE8E3DC5B78}"/>
                </a:ext>
              </a:extLst>
            </p:cNvPr>
            <p:cNvSpPr/>
            <p:nvPr/>
          </p:nvSpPr>
          <p:spPr>
            <a:xfrm>
              <a:off x="5416841" y="3355873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3A45E9-CB80-B386-3C39-8D63E40CD2E9}"/>
                </a:ext>
              </a:extLst>
            </p:cNvPr>
            <p:cNvSpPr/>
            <p:nvPr/>
          </p:nvSpPr>
          <p:spPr>
            <a:xfrm>
              <a:off x="2206487" y="3260036"/>
              <a:ext cx="5913783" cy="496956"/>
            </a:xfrm>
            <a:custGeom>
              <a:avLst/>
              <a:gdLst>
                <a:gd name="connsiteX0" fmla="*/ 89452 w 5913783"/>
                <a:gd name="connsiteY0" fmla="*/ 129209 h 496956"/>
                <a:gd name="connsiteX1" fmla="*/ 5913783 w 5913783"/>
                <a:gd name="connsiteY1" fmla="*/ 0 h 496956"/>
                <a:gd name="connsiteX2" fmla="*/ 5844209 w 5913783"/>
                <a:gd name="connsiteY2" fmla="*/ 496956 h 496956"/>
                <a:gd name="connsiteX3" fmla="*/ 0 w 5913783"/>
                <a:gd name="connsiteY3" fmla="*/ 278295 h 496956"/>
                <a:gd name="connsiteX4" fmla="*/ 89452 w 5913783"/>
                <a:gd name="connsiteY4" fmla="*/ 129209 h 4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783" h="496956">
                  <a:moveTo>
                    <a:pt x="89452" y="129209"/>
                  </a:moveTo>
                  <a:lnTo>
                    <a:pt x="5913783" y="0"/>
                  </a:lnTo>
                  <a:lnTo>
                    <a:pt x="5844209" y="496956"/>
                  </a:lnTo>
                  <a:lnTo>
                    <a:pt x="0" y="278295"/>
                  </a:lnTo>
                  <a:lnTo>
                    <a:pt x="89452" y="129209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7987A0-D6BE-3ED9-59CA-4B428CE2BDF5}"/>
              </a:ext>
            </a:extLst>
          </p:cNvPr>
          <p:cNvGrpSpPr/>
          <p:nvPr/>
        </p:nvGrpSpPr>
        <p:grpSpPr>
          <a:xfrm>
            <a:off x="2206487" y="4078065"/>
            <a:ext cx="5913783" cy="661269"/>
            <a:chOff x="2206487" y="4078065"/>
            <a:chExt cx="5913783" cy="6612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965764-3881-134A-EFCE-2473A4681DFB}"/>
                </a:ext>
              </a:extLst>
            </p:cNvPr>
            <p:cNvSpPr txBox="1"/>
            <p:nvPr/>
          </p:nvSpPr>
          <p:spPr>
            <a:xfrm>
              <a:off x="2604052" y="4093003"/>
              <a:ext cx="1582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probability of completion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3D3B37-70EC-8B84-8471-4CFCE6E9ADFB}"/>
                </a:ext>
              </a:extLst>
            </p:cNvPr>
            <p:cNvSpPr txBox="1"/>
            <p:nvPr/>
          </p:nvSpPr>
          <p:spPr>
            <a:xfrm>
              <a:off x="4564966" y="4093004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Symbol" pitchFamily="2" charset="2"/>
                  <a:cs typeface="Times"/>
                </a:rPr>
                <a:t>D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A91A10-866E-9BF4-C471-998B1D7E8BCA}"/>
                </a:ext>
              </a:extLst>
            </p:cNvPr>
            <p:cNvSpPr txBox="1"/>
            <p:nvPr/>
          </p:nvSpPr>
          <p:spPr>
            <a:xfrm>
              <a:off x="5794528" y="4078065"/>
              <a:ext cx="22284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"/>
                  <a:cs typeface="Times"/>
                </a:rPr>
                <a:t>heat</a:t>
              </a:r>
              <a:r>
                <a:rPr lang="en-US" sz="3200" i="1" baseline="-25000" dirty="0" err="1">
                  <a:latin typeface="Times"/>
                  <a:cs typeface="Times"/>
                </a:rPr>
                <a:t>n</a:t>
              </a:r>
              <a:r>
                <a:rPr lang="en-US" sz="3200" baseline="-25000" dirty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= </a:t>
              </a:r>
              <a:r>
                <a:rPr lang="en-US" sz="3200" i="1" dirty="0" err="1">
                  <a:latin typeface="Times"/>
                  <a:cs typeface="Times"/>
                </a:rPr>
                <a:t>T</a:t>
              </a:r>
              <a:r>
                <a:rPr lang="en-US" sz="3200" dirty="0" err="1">
                  <a:latin typeface="Symbol" pitchFamily="2" charset="2"/>
                  <a:cs typeface="Times"/>
                </a:rPr>
                <a:t>D</a:t>
              </a:r>
              <a:r>
                <a:rPr lang="en-US" sz="3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2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"/>
                <a:cs typeface="Times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B7128AC0-E436-0E1A-E25A-7E5ED0056DFC}"/>
                </a:ext>
              </a:extLst>
            </p:cNvPr>
            <p:cNvSpPr/>
            <p:nvPr/>
          </p:nvSpPr>
          <p:spPr>
            <a:xfrm>
              <a:off x="4134693" y="4270273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9B2D5405-70C7-6A9D-6778-757445F68264}"/>
                </a:ext>
              </a:extLst>
            </p:cNvPr>
            <p:cNvSpPr/>
            <p:nvPr/>
          </p:nvSpPr>
          <p:spPr>
            <a:xfrm>
              <a:off x="5416841" y="4270273"/>
              <a:ext cx="377687" cy="29178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CA1C7EF-B908-2155-41B5-E560EDC51A4E}"/>
                </a:ext>
              </a:extLst>
            </p:cNvPr>
            <p:cNvSpPr/>
            <p:nvPr/>
          </p:nvSpPr>
          <p:spPr>
            <a:xfrm>
              <a:off x="2206487" y="4204254"/>
              <a:ext cx="5913783" cy="496956"/>
            </a:xfrm>
            <a:custGeom>
              <a:avLst/>
              <a:gdLst>
                <a:gd name="connsiteX0" fmla="*/ 89452 w 5913783"/>
                <a:gd name="connsiteY0" fmla="*/ 129209 h 496956"/>
                <a:gd name="connsiteX1" fmla="*/ 5913783 w 5913783"/>
                <a:gd name="connsiteY1" fmla="*/ 0 h 496956"/>
                <a:gd name="connsiteX2" fmla="*/ 5844209 w 5913783"/>
                <a:gd name="connsiteY2" fmla="*/ 496956 h 496956"/>
                <a:gd name="connsiteX3" fmla="*/ 0 w 5913783"/>
                <a:gd name="connsiteY3" fmla="*/ 278295 h 496956"/>
                <a:gd name="connsiteX4" fmla="*/ 89452 w 5913783"/>
                <a:gd name="connsiteY4" fmla="*/ 129209 h 4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783" h="496956">
                  <a:moveTo>
                    <a:pt x="89452" y="129209"/>
                  </a:moveTo>
                  <a:lnTo>
                    <a:pt x="5913783" y="0"/>
                  </a:lnTo>
                  <a:lnTo>
                    <a:pt x="5844209" y="496956"/>
                  </a:lnTo>
                  <a:lnTo>
                    <a:pt x="0" y="278295"/>
                  </a:lnTo>
                  <a:lnTo>
                    <a:pt x="89452" y="129209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5DBBC362-A70C-7265-1E69-28D3407FF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369" y="5129945"/>
            <a:ext cx="7626395" cy="13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E6BD71C-D57C-FC4A-DDF0-3CA3BEB92D17}"/>
              </a:ext>
            </a:extLst>
          </p:cNvPr>
          <p:cNvGrpSpPr/>
          <p:nvPr/>
        </p:nvGrpSpPr>
        <p:grpSpPr>
          <a:xfrm>
            <a:off x="4979504" y="3727174"/>
            <a:ext cx="3781492" cy="2464904"/>
            <a:chOff x="4979504" y="3727174"/>
            <a:chExt cx="3781492" cy="246490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B6D6CE9-A3BD-93FA-5EB0-7C3E27F86204}"/>
                </a:ext>
              </a:extLst>
            </p:cNvPr>
            <p:cNvSpPr/>
            <p:nvPr/>
          </p:nvSpPr>
          <p:spPr>
            <a:xfrm>
              <a:off x="4979504" y="3737113"/>
              <a:ext cx="3677479" cy="2454965"/>
            </a:xfrm>
            <a:custGeom>
              <a:avLst/>
              <a:gdLst>
                <a:gd name="connsiteX0" fmla="*/ 238539 w 3677479"/>
                <a:gd name="connsiteY0" fmla="*/ 0 h 2454965"/>
                <a:gd name="connsiteX1" fmla="*/ 3677479 w 3677479"/>
                <a:gd name="connsiteY1" fmla="*/ 99391 h 2454965"/>
                <a:gd name="connsiteX2" fmla="*/ 3627783 w 3677479"/>
                <a:gd name="connsiteY2" fmla="*/ 2454965 h 2454965"/>
                <a:gd name="connsiteX3" fmla="*/ 0 w 3677479"/>
                <a:gd name="connsiteY3" fmla="*/ 2385391 h 2454965"/>
                <a:gd name="connsiteX4" fmla="*/ 238539 w 3677479"/>
                <a:gd name="connsiteY4" fmla="*/ 0 h 245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7479" h="2454965">
                  <a:moveTo>
                    <a:pt x="238539" y="0"/>
                  </a:moveTo>
                  <a:lnTo>
                    <a:pt x="3677479" y="99391"/>
                  </a:lnTo>
                  <a:lnTo>
                    <a:pt x="3627783" y="2454965"/>
                  </a:lnTo>
                  <a:lnTo>
                    <a:pt x="0" y="2385391"/>
                  </a:lnTo>
                  <a:lnTo>
                    <a:pt x="23853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1C5CB2-CBA3-FC7F-E026-D32D1D62A597}"/>
                </a:ext>
              </a:extLst>
            </p:cNvPr>
            <p:cNvSpPr txBox="1"/>
            <p:nvPr/>
          </p:nvSpPr>
          <p:spPr>
            <a:xfrm>
              <a:off x="5118652" y="3727174"/>
              <a:ext cx="3642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Expand reset phase volume:</a:t>
              </a:r>
            </a:p>
            <a:p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i="1" baseline="-25000" dirty="0">
                  <a:latin typeface="Times"/>
                  <a:cs typeface="Times"/>
                </a:rPr>
                <a:t>reset</a:t>
              </a:r>
              <a:r>
                <a:rPr lang="en-US" sz="2400" dirty="0">
                  <a:latin typeface="Times"/>
                  <a:cs typeface="Times"/>
                </a:rPr>
                <a:t> / 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i="1" baseline="-25000" dirty="0">
                  <a:latin typeface="Times"/>
                  <a:cs typeface="Times"/>
                </a:rPr>
                <a:t>L</a:t>
              </a:r>
              <a:r>
                <a:rPr lang="en-US" sz="2400" dirty="0">
                  <a:latin typeface="Times"/>
                  <a:cs typeface="Times"/>
                </a:rPr>
                <a:t> = </a:t>
              </a:r>
              <a:r>
                <a:rPr lang="en-US" sz="2400" i="1" dirty="0" err="1">
                  <a:latin typeface="Times"/>
                  <a:cs typeface="Times"/>
                </a:rPr>
                <a:t>V</a:t>
              </a:r>
              <a:r>
                <a:rPr lang="en-US" sz="2400" i="1" baseline="-25000" dirty="0" err="1">
                  <a:latin typeface="Times"/>
                  <a:cs typeface="Times"/>
                </a:rPr>
                <a:t>reset</a:t>
              </a:r>
              <a:r>
                <a:rPr lang="en-US" sz="2400" dirty="0">
                  <a:latin typeface="Times"/>
                  <a:cs typeface="Times"/>
                </a:rPr>
                <a:t> / </a:t>
              </a:r>
              <a:r>
                <a:rPr lang="en-US" sz="2400" i="1" dirty="0">
                  <a:latin typeface="Times"/>
                  <a:cs typeface="Times"/>
                </a:rPr>
                <a:t>V</a:t>
              </a:r>
              <a:r>
                <a:rPr lang="en-US" sz="2400" i="1" baseline="-25000" dirty="0">
                  <a:latin typeface="Times"/>
                  <a:cs typeface="Times"/>
                </a:rPr>
                <a:t>L</a:t>
              </a:r>
              <a:r>
                <a:rPr lang="en-US" sz="2400" dirty="0">
                  <a:latin typeface="Times"/>
                  <a:cs typeface="Times"/>
                </a:rPr>
                <a:t> = 20</a:t>
              </a:r>
              <a:endParaRPr lang="en-US" sz="2400" i="1" dirty="0">
                <a:latin typeface="Times"/>
                <a:cs typeface="Times"/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9F0EE1F2-9541-92CE-40DF-A4BC906C2AF3}"/>
                </a:ext>
              </a:extLst>
            </p:cNvPr>
            <p:cNvSpPr/>
            <p:nvPr/>
          </p:nvSpPr>
          <p:spPr>
            <a:xfrm>
              <a:off x="6519067" y="4646543"/>
              <a:ext cx="420757" cy="48701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66370B4-427B-E83E-01DC-6A2BB694A875}"/>
              </a:ext>
            </a:extLst>
          </p:cNvPr>
          <p:cNvSpPr/>
          <p:nvPr/>
        </p:nvSpPr>
        <p:spPr>
          <a:xfrm>
            <a:off x="467139" y="228600"/>
            <a:ext cx="8358809" cy="1189038"/>
          </a:xfrm>
          <a:custGeom>
            <a:avLst/>
            <a:gdLst>
              <a:gd name="connsiteX0" fmla="*/ 278296 w 8358809"/>
              <a:gd name="connsiteY0" fmla="*/ 0 h 983974"/>
              <a:gd name="connsiteX1" fmla="*/ 8279296 w 8358809"/>
              <a:gd name="connsiteY1" fmla="*/ 198783 h 983974"/>
              <a:gd name="connsiteX2" fmla="*/ 8358809 w 8358809"/>
              <a:gd name="connsiteY2" fmla="*/ 815009 h 983974"/>
              <a:gd name="connsiteX3" fmla="*/ 0 w 8358809"/>
              <a:gd name="connsiteY3" fmla="*/ 983974 h 983974"/>
              <a:gd name="connsiteX4" fmla="*/ 278296 w 8358809"/>
              <a:gd name="connsiteY4" fmla="*/ 0 h 9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809" h="983974">
                <a:moveTo>
                  <a:pt x="278296" y="0"/>
                </a:moveTo>
                <a:lnTo>
                  <a:pt x="8279296" y="198783"/>
                </a:lnTo>
                <a:lnTo>
                  <a:pt x="8358809" y="815009"/>
                </a:lnTo>
                <a:lnTo>
                  <a:pt x="0" y="983974"/>
                </a:lnTo>
                <a:lnTo>
                  <a:pt x="278296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F8348-32E5-B47D-6FC5-AE93B0C7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Suppressing fluctuations</a:t>
            </a:r>
            <a:br>
              <a:rPr lang="en-US" sz="3600" dirty="0"/>
            </a:br>
            <a:r>
              <a:rPr lang="en-US" sz="3600" dirty="0"/>
              <a:t>controls entropy creation in erasure.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EAE0-AFF2-F60E-4FEE-C7FE18AB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272CD-C732-E2CF-3229-8C497DCA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DB63A5-D9B6-52C7-D627-189D9C128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365" y="2277957"/>
            <a:ext cx="7810435" cy="8664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9DE262-4E37-1798-43C1-6394E4F2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979" y="3641550"/>
            <a:ext cx="4303643" cy="289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56EC8F-1C9C-4171-5095-96B1730DDB98}"/>
              </a:ext>
            </a:extLst>
          </p:cNvPr>
          <p:cNvSpPr txBox="1"/>
          <p:nvPr/>
        </p:nvSpPr>
        <p:spPr>
          <a:xfrm>
            <a:off x="5237922" y="1665085"/>
            <a:ext cx="321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i="1" baseline="-25000" dirty="0">
                <a:latin typeface="Times"/>
                <a:cs typeface="Times"/>
              </a:rPr>
              <a:t>reset</a:t>
            </a:r>
            <a:r>
              <a:rPr lang="en-US" sz="2400" dirty="0">
                <a:latin typeface="Times"/>
                <a:cs typeface="Times"/>
              </a:rPr>
              <a:t> / </a:t>
            </a:r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i="1" baseline="-25000" dirty="0">
                <a:latin typeface="Times"/>
                <a:cs typeface="Times"/>
              </a:rPr>
              <a:t>L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en-US" sz="2400" i="1" dirty="0" err="1">
                <a:latin typeface="Times"/>
                <a:cs typeface="Times"/>
              </a:rPr>
              <a:t>V</a:t>
            </a:r>
            <a:r>
              <a:rPr lang="en-US" sz="2400" i="1" baseline="-25000" dirty="0" err="1">
                <a:latin typeface="Times"/>
                <a:cs typeface="Times"/>
              </a:rPr>
              <a:t>reset</a:t>
            </a:r>
            <a:r>
              <a:rPr lang="en-US" sz="2400" dirty="0">
                <a:latin typeface="Times"/>
                <a:cs typeface="Times"/>
              </a:rPr>
              <a:t> / </a:t>
            </a:r>
            <a:r>
              <a:rPr lang="en-US" sz="2400" i="1" dirty="0">
                <a:latin typeface="Times"/>
                <a:cs typeface="Times"/>
              </a:rPr>
              <a:t>V</a:t>
            </a:r>
            <a:r>
              <a:rPr lang="en-US" sz="2400" i="1" baseline="-25000" dirty="0">
                <a:latin typeface="Times"/>
                <a:cs typeface="Times"/>
              </a:rPr>
              <a:t>L</a:t>
            </a:r>
            <a:r>
              <a:rPr lang="en-US" sz="2400" dirty="0">
                <a:latin typeface="Times"/>
                <a:cs typeface="Times"/>
              </a:rPr>
              <a:t> = 2</a:t>
            </a:r>
            <a:endParaRPr lang="en-US" sz="2400" i="1" dirty="0">
              <a:latin typeface="Times"/>
              <a:cs typeface="Time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D8572-9247-30CA-A92F-CB5C39786039}"/>
              </a:ext>
            </a:extLst>
          </p:cNvPr>
          <p:cNvSpPr txBox="1"/>
          <p:nvPr/>
        </p:nvSpPr>
        <p:spPr>
          <a:xfrm>
            <a:off x="5118652" y="5193472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Minimum entropy creation</a:t>
            </a:r>
          </a:p>
          <a:p>
            <a:r>
              <a:rPr lang="en-US" sz="2400" dirty="0">
                <a:latin typeface="Symbol" pitchFamily="2" charset="2"/>
                <a:cs typeface="Times"/>
              </a:rPr>
              <a:t>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>
                <a:latin typeface="Times"/>
                <a:cs typeface="Times New Roman" panose="02020603050405020304" pitchFamily="18" charset="0"/>
              </a:rPr>
              <a:t> = 3</a:t>
            </a:r>
            <a:r>
              <a:rPr lang="en-US" sz="2400" dirty="0">
                <a:latin typeface="Times"/>
                <a:cs typeface="Times New Roman" panose="02020603050405020304" pitchFamily="18" charset="0"/>
              </a:rPr>
              <a:t>k &gt; </a:t>
            </a:r>
            <a:r>
              <a:rPr lang="en-US" sz="2400" i="1" dirty="0">
                <a:latin typeface="Times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"/>
                <a:cs typeface="Times New Roman" panose="02020603050405020304" pitchFamily="18" charset="0"/>
              </a:rPr>
              <a:t> ln 2 = 0.69</a:t>
            </a:r>
            <a:r>
              <a:rPr lang="en-US" sz="2400" i="1" dirty="0">
                <a:latin typeface="Times"/>
                <a:cs typeface="Times New Roman" panose="02020603050405020304" pitchFamily="18" charset="0"/>
              </a:rPr>
              <a:t>k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274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6728E83A-B434-D5A7-F9F7-6A683D9EC1F7}"/>
              </a:ext>
            </a:extLst>
          </p:cNvPr>
          <p:cNvSpPr/>
          <p:nvPr/>
        </p:nvSpPr>
        <p:spPr>
          <a:xfrm>
            <a:off x="244991" y="346240"/>
            <a:ext cx="8571123" cy="914400"/>
          </a:xfrm>
          <a:custGeom>
            <a:avLst/>
            <a:gdLst>
              <a:gd name="connsiteX0" fmla="*/ 363557 w 8571123"/>
              <a:gd name="connsiteY0" fmla="*/ 0 h 914400"/>
              <a:gd name="connsiteX1" fmla="*/ 8482988 w 8571123"/>
              <a:gd name="connsiteY1" fmla="*/ 209321 h 914400"/>
              <a:gd name="connsiteX2" fmla="*/ 8571123 w 8571123"/>
              <a:gd name="connsiteY2" fmla="*/ 881349 h 914400"/>
              <a:gd name="connsiteX3" fmla="*/ 0 w 8571123"/>
              <a:gd name="connsiteY3" fmla="*/ 914400 h 914400"/>
              <a:gd name="connsiteX4" fmla="*/ 363557 w 8571123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123" h="914400">
                <a:moveTo>
                  <a:pt x="363557" y="0"/>
                </a:moveTo>
                <a:lnTo>
                  <a:pt x="8482988" y="209321"/>
                </a:lnTo>
                <a:lnTo>
                  <a:pt x="8571123" y="881349"/>
                </a:lnTo>
                <a:lnTo>
                  <a:pt x="0" y="914400"/>
                </a:lnTo>
                <a:lnTo>
                  <a:pt x="363557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2E88F-315D-CF66-27A4-948571D0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26" y="324682"/>
            <a:ext cx="6263873" cy="788114"/>
          </a:xfrm>
        </p:spPr>
        <p:txBody>
          <a:bodyPr/>
          <a:lstStyle/>
          <a:p>
            <a:pPr algn="l"/>
            <a:r>
              <a:rPr lang="en-US" sz="60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8A0CD-A5FB-E033-50C2-6F9F218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5F333F-2C80-9FCD-57F2-D3DAB6254A7D}"/>
              </a:ext>
            </a:extLst>
          </p:cNvPr>
          <p:cNvGrpSpPr/>
          <p:nvPr/>
        </p:nvGrpSpPr>
        <p:grpSpPr>
          <a:xfrm>
            <a:off x="1140245" y="1535656"/>
            <a:ext cx="5985080" cy="1625371"/>
            <a:chOff x="1140245" y="1535656"/>
            <a:chExt cx="5985080" cy="16253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E7DFB8-FB2A-921B-302D-A2CC748F5519}"/>
                </a:ext>
              </a:extLst>
            </p:cNvPr>
            <p:cNvSpPr txBox="1"/>
            <p:nvPr/>
          </p:nvSpPr>
          <p:spPr>
            <a:xfrm>
              <a:off x="3538307" y="2041868"/>
              <a:ext cx="35870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possibility of a Maxwell’s demon</a:t>
              </a:r>
            </a:p>
          </p:txBody>
        </p:sp>
        <p:pic>
          <p:nvPicPr>
            <p:cNvPr id="10" name="Picture 7" descr="Maxwell_original_demon.png">
              <a:extLst>
                <a:ext uri="{FF2B5EF4-FFF2-40B4-BE49-F238E27FC236}">
                  <a16:creationId xmlns:a16="http://schemas.microsoft.com/office/drawing/2014/main" id="{23167C5A-7EC3-25C9-4AE7-D32E423AF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245" y="1535656"/>
              <a:ext cx="2274983" cy="162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01512D-CA88-E506-C0F5-B06C8C3A2B22}"/>
              </a:ext>
            </a:extLst>
          </p:cNvPr>
          <p:cNvGrpSpPr/>
          <p:nvPr/>
        </p:nvGrpSpPr>
        <p:grpSpPr>
          <a:xfrm>
            <a:off x="-209415" y="3506382"/>
            <a:ext cx="7667931" cy="1142182"/>
            <a:chOff x="-209415" y="3506382"/>
            <a:chExt cx="7667931" cy="1142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3F6AE6-B587-308D-DFAB-E9F20E748B9D}"/>
                </a:ext>
              </a:extLst>
            </p:cNvPr>
            <p:cNvSpPr txBox="1"/>
            <p:nvPr/>
          </p:nvSpPr>
          <p:spPr>
            <a:xfrm>
              <a:off x="-209415" y="3506382"/>
              <a:ext cx="4982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Processes that converge states (“erase”)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374A0D-5319-C440-58F0-69C073D803B3}"/>
                </a:ext>
              </a:extLst>
            </p:cNvPr>
            <p:cNvGrpSpPr/>
            <p:nvPr/>
          </p:nvGrpSpPr>
          <p:grpSpPr>
            <a:xfrm>
              <a:off x="5068204" y="3541780"/>
              <a:ext cx="2390312" cy="1106784"/>
              <a:chOff x="5068204" y="3541780"/>
              <a:chExt cx="2390312" cy="11067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440153A-B614-F8F9-B856-643A76E5CF36}"/>
                  </a:ext>
                </a:extLst>
              </p:cNvPr>
              <p:cNvGrpSpPr/>
              <p:nvPr/>
            </p:nvGrpSpPr>
            <p:grpSpPr>
              <a:xfrm rot="10800000">
                <a:off x="5074931" y="3541780"/>
                <a:ext cx="903035" cy="451344"/>
                <a:chOff x="5074931" y="3541780"/>
                <a:chExt cx="903035" cy="451344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2B6EAAB-DACA-7125-6C97-C171EF4244AE}"/>
                    </a:ext>
                  </a:extLst>
                </p:cNvPr>
                <p:cNvSpPr/>
                <p:nvPr/>
              </p:nvSpPr>
              <p:spPr>
                <a:xfrm>
                  <a:off x="5074931" y="3541780"/>
                  <a:ext cx="451344" cy="4513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74DC284-5CDF-C70F-2D47-85FF0CFBDD16}"/>
                    </a:ext>
                  </a:extLst>
                </p:cNvPr>
                <p:cNvSpPr/>
                <p:nvPr/>
              </p:nvSpPr>
              <p:spPr>
                <a:xfrm>
                  <a:off x="5526622" y="3541780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022FC7-989E-6A61-6A00-5962EC294587}"/>
                  </a:ext>
                </a:extLst>
              </p:cNvPr>
              <p:cNvGrpSpPr/>
              <p:nvPr/>
            </p:nvGrpSpPr>
            <p:grpSpPr>
              <a:xfrm rot="10800000">
                <a:off x="5068204" y="4197220"/>
                <a:ext cx="903035" cy="451344"/>
                <a:chOff x="5035153" y="4197220"/>
                <a:chExt cx="903035" cy="4513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7C387B-7348-B2E1-38BF-925B503A3FAA}"/>
                    </a:ext>
                  </a:extLst>
                </p:cNvPr>
                <p:cNvSpPr/>
                <p:nvPr/>
              </p:nvSpPr>
              <p:spPr>
                <a:xfrm>
                  <a:off x="5035153" y="4197220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B64E732-9D9B-20DF-1C40-495739BFE56D}"/>
                    </a:ext>
                  </a:extLst>
                </p:cNvPr>
                <p:cNvSpPr/>
                <p:nvPr/>
              </p:nvSpPr>
              <p:spPr>
                <a:xfrm>
                  <a:off x="5486844" y="4197220"/>
                  <a:ext cx="451344" cy="4513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9A7545F-51DE-4FE5-BB43-74A8039D4BBC}"/>
                  </a:ext>
                </a:extLst>
              </p:cNvPr>
              <p:cNvGrpSpPr/>
              <p:nvPr/>
            </p:nvGrpSpPr>
            <p:grpSpPr>
              <a:xfrm rot="10800000">
                <a:off x="6555481" y="3899765"/>
                <a:ext cx="903035" cy="451344"/>
                <a:chOff x="6555481" y="3899765"/>
                <a:chExt cx="903035" cy="451344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A92D47-73F2-2D3F-C3DE-5ADAFABFBC05}"/>
                    </a:ext>
                  </a:extLst>
                </p:cNvPr>
                <p:cNvSpPr/>
                <p:nvPr/>
              </p:nvSpPr>
              <p:spPr>
                <a:xfrm>
                  <a:off x="6555481" y="3899765"/>
                  <a:ext cx="451344" cy="4513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B56A0A-5AD1-9B54-C72F-4BF730BA1D8B}"/>
                    </a:ext>
                  </a:extLst>
                </p:cNvPr>
                <p:cNvSpPr/>
                <p:nvPr/>
              </p:nvSpPr>
              <p:spPr>
                <a:xfrm>
                  <a:off x="7007172" y="3899765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8F01EFE-7D78-3E61-7B0A-3AE2AC53361E}"/>
                  </a:ext>
                </a:extLst>
              </p:cNvPr>
              <p:cNvSpPr/>
              <p:nvPr/>
            </p:nvSpPr>
            <p:spPr>
              <a:xfrm rot="1272514">
                <a:off x="6121245" y="3751673"/>
                <a:ext cx="290957" cy="19915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F1E59B62-F239-DA29-CB9A-5F8FC7930586}"/>
                  </a:ext>
                </a:extLst>
              </p:cNvPr>
              <p:cNvSpPr/>
              <p:nvPr/>
            </p:nvSpPr>
            <p:spPr>
              <a:xfrm rot="20327486" flipV="1">
                <a:off x="6121245" y="4269466"/>
                <a:ext cx="290957" cy="19915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4A1D3A5-CCCD-CFB7-1CA4-95116852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" y="6658012"/>
            <a:ext cx="954088" cy="622300"/>
          </a:xfrm>
        </p:spPr>
        <p:txBody>
          <a:bodyPr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C01317-A767-01B6-B160-45F54A5868AD}"/>
              </a:ext>
            </a:extLst>
          </p:cNvPr>
          <p:cNvGrpSpPr/>
          <p:nvPr/>
        </p:nvGrpSpPr>
        <p:grpSpPr>
          <a:xfrm>
            <a:off x="386984" y="4432422"/>
            <a:ext cx="7483034" cy="3225509"/>
            <a:chOff x="386984" y="4432422"/>
            <a:chExt cx="7483034" cy="3225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FF95F0-CDE4-E95E-485F-8F5658AA6FC0}"/>
                </a:ext>
              </a:extLst>
            </p:cNvPr>
            <p:cNvSpPr txBox="1"/>
            <p:nvPr/>
          </p:nvSpPr>
          <p:spPr>
            <a:xfrm>
              <a:off x="2887937" y="5284261"/>
              <a:ext cx="49820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Minimum heat generation in any molecular scale process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B21CD7-BF85-7AAB-63C9-36047C35BCD7}"/>
                </a:ext>
              </a:extLst>
            </p:cNvPr>
            <p:cNvGrpSpPr/>
            <p:nvPr/>
          </p:nvGrpSpPr>
          <p:grpSpPr>
            <a:xfrm>
              <a:off x="386984" y="4432422"/>
              <a:ext cx="3217880" cy="3225509"/>
              <a:chOff x="386984" y="4432422"/>
              <a:chExt cx="3217880" cy="3225509"/>
            </a:xfrm>
          </p:grpSpPr>
          <p:pic>
            <p:nvPicPr>
              <p:cNvPr id="22" name="Content Placeholder 20">
                <a:extLst>
                  <a:ext uri="{FF2B5EF4-FFF2-40B4-BE49-F238E27FC236}">
                    <a16:creationId xmlns:a16="http://schemas.microsoft.com/office/drawing/2014/main" id="{66018EB0-FA68-E68B-5E23-EC0226E3D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960568" y="5228859"/>
                <a:ext cx="1886352" cy="143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FD61582-3F1C-F74D-08F7-A97529EDAEE0}"/>
                  </a:ext>
                </a:extLst>
              </p:cNvPr>
              <p:cNvSpPr/>
              <p:nvPr/>
            </p:nvSpPr>
            <p:spPr>
              <a:xfrm>
                <a:off x="386984" y="4432422"/>
                <a:ext cx="3217880" cy="322550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alpha val="54225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FFE87F4F-4AA3-365E-5960-3C49F90DD4BA}"/>
              </a:ext>
            </a:extLst>
          </p:cNvPr>
          <p:cNvSpPr/>
          <p:nvPr/>
        </p:nvSpPr>
        <p:spPr>
          <a:xfrm>
            <a:off x="0" y="274638"/>
            <a:ext cx="8846545" cy="6446837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3E083-139A-F8B9-A8D6-4A22D2C6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997EC9C6-EEF2-884A-9087-52C36FDAE7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DC9C9-14DC-CDC8-AD37-B0EF8637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9" y="63335"/>
            <a:ext cx="3186166" cy="5179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5EEB5-95E7-3C9C-6895-D580A9CD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29" y="238312"/>
            <a:ext cx="3186166" cy="52540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486B0-4D04-71DD-2610-29F563E7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114" y="136525"/>
            <a:ext cx="3113642" cy="4614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18A78-E121-E8CB-22F1-1195165DA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99" y="2265653"/>
            <a:ext cx="4090747" cy="539661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F8E3EE-78DD-793F-1B42-6BABD658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514" y="2653207"/>
            <a:ext cx="3992362" cy="5521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B6BE453-BCE7-484B-C74C-F680A6BD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E95A1F-25C1-32A6-5312-4553BA849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730" y="3282446"/>
            <a:ext cx="3178269" cy="3575553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CEEC8CF5-4690-D58A-C9B8-5CD401C21E62}"/>
              </a:ext>
            </a:extLst>
          </p:cNvPr>
          <p:cNvSpPr/>
          <p:nvPr/>
        </p:nvSpPr>
        <p:spPr>
          <a:xfrm>
            <a:off x="437500" y="498765"/>
            <a:ext cx="6338242" cy="3408218"/>
          </a:xfrm>
          <a:prstGeom prst="wedgeRoundRectCallout">
            <a:avLst>
              <a:gd name="adj1" fmla="val 46977"/>
              <a:gd name="adj2" fmla="val 67776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69000">
                <a:srgbClr val="FFFFFF">
                  <a:shade val="67500"/>
                  <a:satMod val="115000"/>
                  <a:alpha val="83000"/>
                </a:srgb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made a mistake.</a:t>
            </a:r>
          </a:p>
        </p:txBody>
      </p:sp>
    </p:spTree>
    <p:extLst>
      <p:ext uri="{BB962C8B-B14F-4D97-AF65-F5344CB8AC3E}">
        <p14:creationId xmlns:p14="http://schemas.microsoft.com/office/powerpoint/2010/main" val="25335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B461BED-E481-5DFB-4D44-0800A7CE9104}"/>
              </a:ext>
            </a:extLst>
          </p:cNvPr>
          <p:cNvGrpSpPr/>
          <p:nvPr/>
        </p:nvGrpSpPr>
        <p:grpSpPr>
          <a:xfrm>
            <a:off x="66101" y="473725"/>
            <a:ext cx="8736376" cy="2334046"/>
            <a:chOff x="66101" y="473725"/>
            <a:chExt cx="8736376" cy="233404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42E8765-CB13-96FE-42D5-41BF8AE7C7B7}"/>
                </a:ext>
              </a:extLst>
            </p:cNvPr>
            <p:cNvSpPr/>
            <p:nvPr/>
          </p:nvSpPr>
          <p:spPr>
            <a:xfrm>
              <a:off x="66101" y="473725"/>
              <a:ext cx="8736376" cy="2324559"/>
            </a:xfrm>
            <a:custGeom>
              <a:avLst/>
              <a:gdLst>
                <a:gd name="connsiteX0" fmla="*/ 44068 w 8736376"/>
                <a:gd name="connsiteY0" fmla="*/ 44068 h 2324559"/>
                <a:gd name="connsiteX1" fmla="*/ 8736376 w 8736376"/>
                <a:gd name="connsiteY1" fmla="*/ 0 h 2324559"/>
                <a:gd name="connsiteX2" fmla="*/ 8416887 w 8736376"/>
                <a:gd name="connsiteY2" fmla="*/ 2324559 h 2324559"/>
                <a:gd name="connsiteX3" fmla="*/ 0 w 8736376"/>
                <a:gd name="connsiteY3" fmla="*/ 1795750 h 2324559"/>
                <a:gd name="connsiteX4" fmla="*/ 44068 w 8736376"/>
                <a:gd name="connsiteY4" fmla="*/ 44068 h 232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376" h="2324559">
                  <a:moveTo>
                    <a:pt x="44068" y="44068"/>
                  </a:moveTo>
                  <a:lnTo>
                    <a:pt x="8736376" y="0"/>
                  </a:lnTo>
                  <a:lnTo>
                    <a:pt x="8416887" y="2324559"/>
                  </a:lnTo>
                  <a:lnTo>
                    <a:pt x="0" y="1795750"/>
                  </a:lnTo>
                  <a:lnTo>
                    <a:pt x="44068" y="44068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63089-4C12-B741-AB0C-DBC9BC32B926}"/>
                </a:ext>
              </a:extLst>
            </p:cNvPr>
            <p:cNvSpPr txBox="1"/>
            <p:nvPr/>
          </p:nvSpPr>
          <p:spPr>
            <a:xfrm>
              <a:off x="137406" y="961112"/>
              <a:ext cx="4943431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Is there</a:t>
              </a:r>
              <a:r>
                <a:rPr lang="en-US" dirty="0">
                  <a:latin typeface="Times"/>
                  <a:cs typeface="Times"/>
                </a:rPr>
                <a:t> a foundational link between</a:t>
              </a:r>
            </a:p>
            <a:p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sz="2800" dirty="0">
                  <a:latin typeface="Times"/>
                  <a:cs typeface="Times"/>
                </a:rPr>
                <a:t>information-theoretic entropy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(memory devices, computing) and </a:t>
              </a:r>
              <a:r>
                <a:rPr lang="en-US" sz="2800" dirty="0">
                  <a:latin typeface="Times"/>
                  <a:cs typeface="Times"/>
                </a:rPr>
                <a:t>thermodynamic entropy</a:t>
              </a:r>
              <a:endParaRPr lang="en-US" sz="2000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(heat, steam engines)</a:t>
              </a:r>
              <a:r>
                <a:rPr lang="en-US" sz="2000" dirty="0">
                  <a:latin typeface="Times"/>
                  <a:cs typeface="Times"/>
                </a:rPr>
                <a:t>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C0C968-F16D-5C46-A62A-C45F77F8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81" y="177863"/>
            <a:ext cx="4709258" cy="607900"/>
          </a:xfrm>
        </p:spPr>
        <p:txBody>
          <a:bodyPr/>
          <a:lstStyle/>
          <a:p>
            <a:pPr algn="l"/>
            <a:r>
              <a:rPr lang="en-US" sz="3600" dirty="0"/>
              <a:t>The Wrong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7F68-3232-EA49-995D-44C44249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35A40-95AC-0A45-A252-51BCA77B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425A3C-852F-8E9E-6DF2-AE36E5B3DFBE}"/>
              </a:ext>
            </a:extLst>
          </p:cNvPr>
          <p:cNvGrpSpPr/>
          <p:nvPr/>
        </p:nvGrpSpPr>
        <p:grpSpPr>
          <a:xfrm>
            <a:off x="137406" y="4032173"/>
            <a:ext cx="8852358" cy="2506739"/>
            <a:chOff x="137406" y="4032173"/>
            <a:chExt cx="8852358" cy="2506739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6F8582A-7090-5565-83AF-ABC71CACFF3F}"/>
                </a:ext>
              </a:extLst>
            </p:cNvPr>
            <p:cNvSpPr/>
            <p:nvPr/>
          </p:nvSpPr>
          <p:spPr>
            <a:xfrm>
              <a:off x="253388" y="4032173"/>
              <a:ext cx="8736376" cy="2324559"/>
            </a:xfrm>
            <a:custGeom>
              <a:avLst/>
              <a:gdLst>
                <a:gd name="connsiteX0" fmla="*/ 44068 w 8736376"/>
                <a:gd name="connsiteY0" fmla="*/ 44068 h 2324559"/>
                <a:gd name="connsiteX1" fmla="*/ 8736376 w 8736376"/>
                <a:gd name="connsiteY1" fmla="*/ 0 h 2324559"/>
                <a:gd name="connsiteX2" fmla="*/ 8416887 w 8736376"/>
                <a:gd name="connsiteY2" fmla="*/ 2324559 h 2324559"/>
                <a:gd name="connsiteX3" fmla="*/ 0 w 8736376"/>
                <a:gd name="connsiteY3" fmla="*/ 1795750 h 2324559"/>
                <a:gd name="connsiteX4" fmla="*/ 44068 w 8736376"/>
                <a:gd name="connsiteY4" fmla="*/ 44068 h 232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376" h="2324559">
                  <a:moveTo>
                    <a:pt x="44068" y="44068"/>
                  </a:moveTo>
                  <a:lnTo>
                    <a:pt x="8736376" y="0"/>
                  </a:lnTo>
                  <a:lnTo>
                    <a:pt x="8416887" y="2324559"/>
                  </a:lnTo>
                  <a:lnTo>
                    <a:pt x="0" y="1795750"/>
                  </a:lnTo>
                  <a:lnTo>
                    <a:pt x="44068" y="4406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A6C9E-CA6E-314B-AA1C-2EC3B8C9D55C}"/>
                </a:ext>
              </a:extLst>
            </p:cNvPr>
            <p:cNvSpPr txBox="1"/>
            <p:nvPr/>
          </p:nvSpPr>
          <p:spPr>
            <a:xfrm>
              <a:off x="137406" y="4538364"/>
              <a:ext cx="4312674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Are there </a:t>
              </a:r>
              <a:r>
                <a:rPr lang="en-US" sz="2800" dirty="0">
                  <a:latin typeface="Times"/>
                  <a:cs typeface="Times"/>
                </a:rPr>
                <a:t>interesting thermodynamic/statistical mechanical results </a:t>
              </a:r>
              <a:r>
                <a:rPr lang="en-US" sz="2000" dirty="0">
                  <a:latin typeface="Times"/>
                  <a:cs typeface="Times"/>
                </a:rPr>
                <a:t>behind this debate that are independent of information-theoretic ideas?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FEE1DA-9E5B-8EAE-8DFB-F20B56826E3A}"/>
              </a:ext>
            </a:extLst>
          </p:cNvPr>
          <p:cNvGrpSpPr/>
          <p:nvPr/>
        </p:nvGrpSpPr>
        <p:grpSpPr>
          <a:xfrm>
            <a:off x="4895906" y="878772"/>
            <a:ext cx="3844058" cy="2772336"/>
            <a:chOff x="4895906" y="878772"/>
            <a:chExt cx="3844058" cy="27723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BDB29C-AA43-E16D-47C0-969DE6D93B61}"/>
                </a:ext>
              </a:extLst>
            </p:cNvPr>
            <p:cNvSpPr txBox="1"/>
            <p:nvPr/>
          </p:nvSpPr>
          <p:spPr>
            <a:xfrm>
              <a:off x="4895906" y="878772"/>
              <a:ext cx="38440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Best outcome is NEGATIVE:</a:t>
              </a:r>
            </a:p>
            <a:p>
              <a:r>
                <a:rPr lang="en-US" sz="2000" dirty="0">
                  <a:latin typeface="Times"/>
                  <a:cs typeface="Times"/>
                </a:rPr>
                <a:t>Endless pointless debate over an entrenched foundational mistake.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19B95EA-2B55-0C95-2653-E06DBC0AA3DD}"/>
                </a:ext>
              </a:extLst>
            </p:cNvPr>
            <p:cNvGrpSpPr/>
            <p:nvPr/>
          </p:nvGrpSpPr>
          <p:grpSpPr>
            <a:xfrm>
              <a:off x="4895906" y="1955990"/>
              <a:ext cx="3668974" cy="1695118"/>
              <a:chOff x="4895906" y="2265680"/>
              <a:chExt cx="3668974" cy="1695118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5A68AFC3-40FC-D72A-3A11-C24CF13E2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2770" y="3051293"/>
                <a:ext cx="701191" cy="857011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34BFC12-1F02-3BD0-0CD2-B39547473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437784">
                <a:off x="7297965" y="3072472"/>
                <a:ext cx="701190" cy="85701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946F42FD-CCFE-9EFE-3E9C-553321004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1120005">
                <a:off x="7714163" y="3017176"/>
                <a:ext cx="701190" cy="857011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05CAE6BC-9E25-A2D9-2306-9C3983EAD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653221" y="3062730"/>
                <a:ext cx="701191" cy="857011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E906C049-DBE0-6BBE-4137-C7C25D070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1162216" flipH="1">
                <a:off x="5295273" y="3103787"/>
                <a:ext cx="701190" cy="857011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4276B4E-D0E1-35AC-E989-098554C66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479995" flipH="1">
                <a:off x="4902888" y="3081666"/>
                <a:ext cx="701190" cy="857011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E6C4F9-302D-6ADA-48E1-B806FC011659}"/>
                  </a:ext>
                </a:extLst>
              </p:cNvPr>
              <p:cNvSpPr/>
              <p:nvPr/>
            </p:nvSpPr>
            <p:spPr>
              <a:xfrm>
                <a:off x="4895906" y="2265680"/>
                <a:ext cx="3668974" cy="6560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F522CCA-AA00-CD7A-C936-4120A48AD9B2}"/>
                  </a:ext>
                </a:extLst>
              </p:cNvPr>
              <p:cNvSpPr/>
              <p:nvPr/>
            </p:nvSpPr>
            <p:spPr>
              <a:xfrm>
                <a:off x="5334000" y="2651760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5983DA3-C75C-A0CD-9B9A-5BD008747CD9}"/>
                  </a:ext>
                </a:extLst>
              </p:cNvPr>
              <p:cNvSpPr/>
              <p:nvPr/>
            </p:nvSpPr>
            <p:spPr>
              <a:xfrm>
                <a:off x="5682419" y="2679763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51DE5E9-569A-2F9B-0B81-6B8ABE384504}"/>
                  </a:ext>
                </a:extLst>
              </p:cNvPr>
              <p:cNvSpPr/>
              <p:nvPr/>
            </p:nvSpPr>
            <p:spPr>
              <a:xfrm>
                <a:off x="6103258" y="2651760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E855363-FBDC-EDEC-B933-E6EF3DDA9A14}"/>
                  </a:ext>
                </a:extLst>
              </p:cNvPr>
              <p:cNvSpPr/>
              <p:nvPr/>
            </p:nvSpPr>
            <p:spPr>
              <a:xfrm flipH="1">
                <a:off x="6906386" y="2627768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C43F9444-1F57-CE14-7043-648D30B10B9D}"/>
                  </a:ext>
                </a:extLst>
              </p:cNvPr>
              <p:cNvSpPr/>
              <p:nvPr/>
            </p:nvSpPr>
            <p:spPr>
              <a:xfrm flipH="1">
                <a:off x="7269243" y="2649539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425D280-71F0-E93E-E65C-ECF1D7B9085E}"/>
                  </a:ext>
                </a:extLst>
              </p:cNvPr>
              <p:cNvSpPr/>
              <p:nvPr/>
            </p:nvSpPr>
            <p:spPr>
              <a:xfrm flipH="1">
                <a:off x="7632100" y="2635025"/>
                <a:ext cx="193040" cy="386080"/>
              </a:xfrm>
              <a:custGeom>
                <a:avLst/>
                <a:gdLst>
                  <a:gd name="connsiteX0" fmla="*/ 0 w 193040"/>
                  <a:gd name="connsiteY0" fmla="*/ 0 h 386080"/>
                  <a:gd name="connsiteX1" fmla="*/ 0 w 193040"/>
                  <a:gd name="connsiteY1" fmla="*/ 386080 h 386080"/>
                  <a:gd name="connsiteX2" fmla="*/ 193040 w 193040"/>
                  <a:gd name="connsiteY2" fmla="*/ 71120 h 386080"/>
                  <a:gd name="connsiteX3" fmla="*/ 0 w 193040"/>
                  <a:gd name="connsiteY3" fmla="*/ 0 h 38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" h="386080">
                    <a:moveTo>
                      <a:pt x="0" y="0"/>
                    </a:moveTo>
                    <a:lnTo>
                      <a:pt x="0" y="386080"/>
                    </a:lnTo>
                    <a:lnTo>
                      <a:pt x="193040" y="7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95153F-1E2D-5416-8EE9-CF9AF9897337}"/>
                  </a:ext>
                </a:extLst>
              </p:cNvPr>
              <p:cNvSpPr txBox="1"/>
              <p:nvPr/>
            </p:nvSpPr>
            <p:spPr>
              <a:xfrm>
                <a:off x="5608831" y="2291846"/>
                <a:ext cx="2162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Times"/>
                    <a:cs typeface="Times"/>
                  </a:rPr>
                  <a:t>!!??#!?!%!!?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6F8BC4-8C0B-F03D-9A7E-B2F3037A2C01}"/>
              </a:ext>
            </a:extLst>
          </p:cNvPr>
          <p:cNvGrpSpPr/>
          <p:nvPr/>
        </p:nvGrpSpPr>
        <p:grpSpPr>
          <a:xfrm>
            <a:off x="132031" y="3311154"/>
            <a:ext cx="4600359" cy="1193953"/>
            <a:chOff x="132031" y="3311154"/>
            <a:chExt cx="4600359" cy="11939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3A7DC1-79F8-52A8-EBA6-58E85C6F65EC}"/>
                </a:ext>
              </a:extLst>
            </p:cNvPr>
            <p:cNvSpPr txBox="1"/>
            <p:nvPr/>
          </p:nvSpPr>
          <p:spPr>
            <a:xfrm>
              <a:off x="905701" y="3811210"/>
              <a:ext cx="3826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The Right Question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4370EA-EC26-4CCE-DA9C-C6F7876C1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2031" y="3311154"/>
              <a:ext cx="1193953" cy="119395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6780E2-7306-B06E-2609-CE4BF78C96E1}"/>
              </a:ext>
            </a:extLst>
          </p:cNvPr>
          <p:cNvGrpSpPr/>
          <p:nvPr/>
        </p:nvGrpSpPr>
        <p:grpSpPr>
          <a:xfrm>
            <a:off x="152619" y="79376"/>
            <a:ext cx="790458" cy="790458"/>
            <a:chOff x="4936198" y="257318"/>
            <a:chExt cx="790458" cy="790458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D681E5E-B3E6-BFBF-8444-2C526EF61B42}"/>
                </a:ext>
              </a:extLst>
            </p:cNvPr>
            <p:cNvSpPr/>
            <p:nvPr/>
          </p:nvSpPr>
          <p:spPr>
            <a:xfrm rot="2700000">
              <a:off x="4936198" y="533958"/>
              <a:ext cx="790458" cy="23717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907BC85-F77D-8DC7-59CC-9B48D449D90D}"/>
                </a:ext>
              </a:extLst>
            </p:cNvPr>
            <p:cNvSpPr/>
            <p:nvPr/>
          </p:nvSpPr>
          <p:spPr>
            <a:xfrm rot="8100000">
              <a:off x="4936198" y="533958"/>
              <a:ext cx="790458" cy="23717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430B2A-EFEC-5EA1-2256-80D93118CDA4}"/>
              </a:ext>
            </a:extLst>
          </p:cNvPr>
          <p:cNvGrpSpPr/>
          <p:nvPr/>
        </p:nvGrpSpPr>
        <p:grpSpPr>
          <a:xfrm>
            <a:off x="4626217" y="4670685"/>
            <a:ext cx="4757439" cy="2295788"/>
            <a:chOff x="4626217" y="4670685"/>
            <a:chExt cx="4757439" cy="22957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18A7817-96D9-331D-7090-80D59A55017A}"/>
                </a:ext>
              </a:extLst>
            </p:cNvPr>
            <p:cNvGrpSpPr/>
            <p:nvPr/>
          </p:nvGrpSpPr>
          <p:grpSpPr>
            <a:xfrm>
              <a:off x="4626217" y="5393013"/>
              <a:ext cx="1685515" cy="1573460"/>
              <a:chOff x="4626217" y="5352115"/>
              <a:chExt cx="1685515" cy="157346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11E2A17-D5AE-A64C-50BD-9A83D7775C0F}"/>
                  </a:ext>
                </a:extLst>
              </p:cNvPr>
              <p:cNvSpPr/>
              <p:nvPr/>
            </p:nvSpPr>
            <p:spPr>
              <a:xfrm>
                <a:off x="4626217" y="5352115"/>
                <a:ext cx="1685515" cy="1573460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078AB1ED-A2B2-6822-A83D-2318ED4EB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124001" y="5637774"/>
                <a:ext cx="613038" cy="978709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5CFCFE-1538-2097-DD94-3B98AE8F86A1}"/>
                </a:ext>
              </a:extLst>
            </p:cNvPr>
            <p:cNvGrpSpPr/>
            <p:nvPr/>
          </p:nvGrpSpPr>
          <p:grpSpPr>
            <a:xfrm>
              <a:off x="4895906" y="4670685"/>
              <a:ext cx="4487750" cy="2295788"/>
              <a:chOff x="4895906" y="4670685"/>
              <a:chExt cx="4487750" cy="229578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968D25-5F04-F2FE-6A7D-6B1637DD722D}"/>
                  </a:ext>
                </a:extLst>
              </p:cNvPr>
              <p:cNvSpPr txBox="1"/>
              <p:nvPr/>
            </p:nvSpPr>
            <p:spPr>
              <a:xfrm>
                <a:off x="4895906" y="4670685"/>
                <a:ext cx="4487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Best outcome is POSITIVE:</a:t>
                </a:r>
                <a:br>
                  <a:rPr lang="en-US" sz="2000" dirty="0">
                    <a:latin typeface="Times"/>
                    <a:cs typeface="Times"/>
                  </a:rPr>
                </a:br>
                <a:r>
                  <a:rPr lang="en-US" sz="2000" dirty="0">
                    <a:latin typeface="Times"/>
                    <a:cs typeface="Times"/>
                  </a:rPr>
                  <a:t> new and interesting results.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DAC3267-8243-3484-CB3D-5C02F6FF7F15}"/>
                  </a:ext>
                </a:extLst>
              </p:cNvPr>
              <p:cNvGrpSpPr/>
              <p:nvPr/>
            </p:nvGrpSpPr>
            <p:grpSpPr>
              <a:xfrm>
                <a:off x="5474515" y="5393013"/>
                <a:ext cx="1685515" cy="1573460"/>
                <a:chOff x="4626217" y="5352115"/>
                <a:chExt cx="1685515" cy="157346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057B79F-39D7-271C-8B0A-C851A8F8886E}"/>
                    </a:ext>
                  </a:extLst>
                </p:cNvPr>
                <p:cNvSpPr/>
                <p:nvPr/>
              </p:nvSpPr>
              <p:spPr>
                <a:xfrm>
                  <a:off x="4626217" y="5352115"/>
                  <a:ext cx="1685515" cy="1573460"/>
                </a:xfrm>
                <a:prstGeom prst="ellipse">
                  <a:avLst/>
                </a:prstGeom>
                <a:gradFill>
                  <a:gsLst>
                    <a:gs pos="0">
                      <a:srgbClr val="FFFF00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C2C94465-0F07-538E-D7C6-0A00AC192F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001" y="5637774"/>
                  <a:ext cx="613038" cy="978709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BE448F9-7884-E99E-BF2A-E7C1341C5BAB}"/>
                  </a:ext>
                </a:extLst>
              </p:cNvPr>
              <p:cNvGrpSpPr/>
              <p:nvPr/>
            </p:nvGrpSpPr>
            <p:grpSpPr>
              <a:xfrm>
                <a:off x="6289764" y="5393013"/>
                <a:ext cx="1685515" cy="1573460"/>
                <a:chOff x="4626217" y="5352115"/>
                <a:chExt cx="1685515" cy="1573460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F778A4D-3B96-4536-86D8-1E22DD8011F6}"/>
                    </a:ext>
                  </a:extLst>
                </p:cNvPr>
                <p:cNvSpPr/>
                <p:nvPr/>
              </p:nvSpPr>
              <p:spPr>
                <a:xfrm>
                  <a:off x="4626217" y="5352115"/>
                  <a:ext cx="1685515" cy="1573460"/>
                </a:xfrm>
                <a:prstGeom prst="ellipse">
                  <a:avLst/>
                </a:prstGeom>
                <a:gradFill>
                  <a:gsLst>
                    <a:gs pos="0">
                      <a:srgbClr val="FFFF00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Graphic 49">
                  <a:extLst>
                    <a:ext uri="{FF2B5EF4-FFF2-40B4-BE49-F238E27FC236}">
                      <a16:creationId xmlns:a16="http://schemas.microsoft.com/office/drawing/2014/main" id="{C1116DE9-66A0-DE9A-81F6-CA759A3BB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001" y="5637774"/>
                  <a:ext cx="613038" cy="978709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BCA206-FC7F-8ABF-62D9-3BC63AAE0AC6}"/>
                  </a:ext>
                </a:extLst>
              </p:cNvPr>
              <p:cNvGrpSpPr/>
              <p:nvPr/>
            </p:nvGrpSpPr>
            <p:grpSpPr>
              <a:xfrm>
                <a:off x="7105012" y="5393013"/>
                <a:ext cx="1685515" cy="1573460"/>
                <a:chOff x="4626217" y="5352115"/>
                <a:chExt cx="1685515" cy="157346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DCEC051-2B2F-D691-5F4E-CDEE3F0F3242}"/>
                    </a:ext>
                  </a:extLst>
                </p:cNvPr>
                <p:cNvSpPr/>
                <p:nvPr/>
              </p:nvSpPr>
              <p:spPr>
                <a:xfrm>
                  <a:off x="4626217" y="5352115"/>
                  <a:ext cx="1685515" cy="1573460"/>
                </a:xfrm>
                <a:prstGeom prst="ellipse">
                  <a:avLst/>
                </a:prstGeom>
                <a:gradFill>
                  <a:gsLst>
                    <a:gs pos="0">
                      <a:srgbClr val="FFFF00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" name="Graphic 52">
                  <a:extLst>
                    <a:ext uri="{FF2B5EF4-FFF2-40B4-BE49-F238E27FC236}">
                      <a16:creationId xmlns:a16="http://schemas.microsoft.com/office/drawing/2014/main" id="{79E6F401-B57F-C5DE-2746-A415F5698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001" y="5637774"/>
                  <a:ext cx="613038" cy="97870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422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6728E83A-B434-D5A7-F9F7-6A683D9EC1F7}"/>
              </a:ext>
            </a:extLst>
          </p:cNvPr>
          <p:cNvSpPr/>
          <p:nvPr/>
        </p:nvSpPr>
        <p:spPr>
          <a:xfrm>
            <a:off x="244991" y="346240"/>
            <a:ext cx="8571123" cy="914400"/>
          </a:xfrm>
          <a:custGeom>
            <a:avLst/>
            <a:gdLst>
              <a:gd name="connsiteX0" fmla="*/ 363557 w 8571123"/>
              <a:gd name="connsiteY0" fmla="*/ 0 h 914400"/>
              <a:gd name="connsiteX1" fmla="*/ 8482988 w 8571123"/>
              <a:gd name="connsiteY1" fmla="*/ 209321 h 914400"/>
              <a:gd name="connsiteX2" fmla="*/ 8571123 w 8571123"/>
              <a:gd name="connsiteY2" fmla="*/ 881349 h 914400"/>
              <a:gd name="connsiteX3" fmla="*/ 0 w 8571123"/>
              <a:gd name="connsiteY3" fmla="*/ 914400 h 914400"/>
              <a:gd name="connsiteX4" fmla="*/ 363557 w 8571123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123" h="914400">
                <a:moveTo>
                  <a:pt x="363557" y="0"/>
                </a:moveTo>
                <a:lnTo>
                  <a:pt x="8482988" y="209321"/>
                </a:lnTo>
                <a:lnTo>
                  <a:pt x="8571123" y="881349"/>
                </a:lnTo>
                <a:lnTo>
                  <a:pt x="0" y="914400"/>
                </a:lnTo>
                <a:lnTo>
                  <a:pt x="363557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2E88F-315D-CF66-27A4-948571D0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7" y="432685"/>
            <a:ext cx="8314138" cy="788114"/>
          </a:xfrm>
        </p:spPr>
        <p:txBody>
          <a:bodyPr/>
          <a:lstStyle/>
          <a:p>
            <a:pPr algn="l"/>
            <a:r>
              <a:rPr lang="en-US" sz="3600" dirty="0"/>
              <a:t>What are the limits </a:t>
            </a:r>
            <a:r>
              <a:rPr lang="en-US" sz="3200" dirty="0"/>
              <a:t>imposed by thermodynamics</a:t>
            </a:r>
            <a:r>
              <a:rPr lang="en-US" sz="3600" dirty="0"/>
              <a:t> </a:t>
            </a:r>
            <a:r>
              <a:rPr lang="en-US" sz="2800" dirty="0"/>
              <a:t>and statistical mechanics on: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8A0CD-A5FB-E033-50C2-6F9F218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5F333F-2C80-9FCD-57F2-D3DAB6254A7D}"/>
              </a:ext>
            </a:extLst>
          </p:cNvPr>
          <p:cNvGrpSpPr/>
          <p:nvPr/>
        </p:nvGrpSpPr>
        <p:grpSpPr>
          <a:xfrm>
            <a:off x="1140245" y="1535656"/>
            <a:ext cx="5985080" cy="1625371"/>
            <a:chOff x="1140245" y="1535656"/>
            <a:chExt cx="5985080" cy="16253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E7DFB8-FB2A-921B-302D-A2CC748F5519}"/>
                </a:ext>
              </a:extLst>
            </p:cNvPr>
            <p:cNvSpPr txBox="1"/>
            <p:nvPr/>
          </p:nvSpPr>
          <p:spPr>
            <a:xfrm>
              <a:off x="3538307" y="2041868"/>
              <a:ext cx="35870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possibility of a Maxwell’s demon?</a:t>
              </a:r>
            </a:p>
          </p:txBody>
        </p:sp>
        <p:pic>
          <p:nvPicPr>
            <p:cNvPr id="10" name="Picture 7" descr="Maxwell_original_demon.png">
              <a:extLst>
                <a:ext uri="{FF2B5EF4-FFF2-40B4-BE49-F238E27FC236}">
                  <a16:creationId xmlns:a16="http://schemas.microsoft.com/office/drawing/2014/main" id="{23167C5A-7EC3-25C9-4AE7-D32E423AF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245" y="1535656"/>
              <a:ext cx="2274983" cy="162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01512D-CA88-E506-C0F5-B06C8C3A2B22}"/>
              </a:ext>
            </a:extLst>
          </p:cNvPr>
          <p:cNvGrpSpPr/>
          <p:nvPr/>
        </p:nvGrpSpPr>
        <p:grpSpPr>
          <a:xfrm>
            <a:off x="-209415" y="3506382"/>
            <a:ext cx="7667931" cy="1142182"/>
            <a:chOff x="-209415" y="3506382"/>
            <a:chExt cx="7667931" cy="1142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3F6AE6-B587-308D-DFAB-E9F20E748B9D}"/>
                </a:ext>
              </a:extLst>
            </p:cNvPr>
            <p:cNvSpPr txBox="1"/>
            <p:nvPr/>
          </p:nvSpPr>
          <p:spPr>
            <a:xfrm>
              <a:off x="-209415" y="3506382"/>
              <a:ext cx="4982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Processes that converge states (“erase”)?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374A0D-5319-C440-58F0-69C073D803B3}"/>
                </a:ext>
              </a:extLst>
            </p:cNvPr>
            <p:cNvGrpSpPr/>
            <p:nvPr/>
          </p:nvGrpSpPr>
          <p:grpSpPr>
            <a:xfrm>
              <a:off x="5068204" y="3541780"/>
              <a:ext cx="2390312" cy="1106784"/>
              <a:chOff x="5068204" y="3541780"/>
              <a:chExt cx="2390312" cy="11067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440153A-B614-F8F9-B856-643A76E5CF36}"/>
                  </a:ext>
                </a:extLst>
              </p:cNvPr>
              <p:cNvGrpSpPr/>
              <p:nvPr/>
            </p:nvGrpSpPr>
            <p:grpSpPr>
              <a:xfrm rot="10800000">
                <a:off x="5074931" y="3541780"/>
                <a:ext cx="903035" cy="451344"/>
                <a:chOff x="5074931" y="3541780"/>
                <a:chExt cx="903035" cy="451344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2B6EAAB-DACA-7125-6C97-C171EF4244AE}"/>
                    </a:ext>
                  </a:extLst>
                </p:cNvPr>
                <p:cNvSpPr/>
                <p:nvPr/>
              </p:nvSpPr>
              <p:spPr>
                <a:xfrm>
                  <a:off x="5074931" y="3541780"/>
                  <a:ext cx="451344" cy="4513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74DC284-5CDF-C70F-2D47-85FF0CFBDD16}"/>
                    </a:ext>
                  </a:extLst>
                </p:cNvPr>
                <p:cNvSpPr/>
                <p:nvPr/>
              </p:nvSpPr>
              <p:spPr>
                <a:xfrm>
                  <a:off x="5526622" y="3541780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022FC7-989E-6A61-6A00-5962EC294587}"/>
                  </a:ext>
                </a:extLst>
              </p:cNvPr>
              <p:cNvGrpSpPr/>
              <p:nvPr/>
            </p:nvGrpSpPr>
            <p:grpSpPr>
              <a:xfrm rot="10800000">
                <a:off x="5068204" y="4197220"/>
                <a:ext cx="903035" cy="451344"/>
                <a:chOff x="5035153" y="4197220"/>
                <a:chExt cx="903035" cy="45134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7C387B-7348-B2E1-38BF-925B503A3FAA}"/>
                    </a:ext>
                  </a:extLst>
                </p:cNvPr>
                <p:cNvSpPr/>
                <p:nvPr/>
              </p:nvSpPr>
              <p:spPr>
                <a:xfrm>
                  <a:off x="5035153" y="4197220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B64E732-9D9B-20DF-1C40-495739BFE56D}"/>
                    </a:ext>
                  </a:extLst>
                </p:cNvPr>
                <p:cNvSpPr/>
                <p:nvPr/>
              </p:nvSpPr>
              <p:spPr>
                <a:xfrm>
                  <a:off x="5486844" y="4197220"/>
                  <a:ext cx="451344" cy="4513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9A7545F-51DE-4FE5-BB43-74A8039D4BBC}"/>
                  </a:ext>
                </a:extLst>
              </p:cNvPr>
              <p:cNvGrpSpPr/>
              <p:nvPr/>
            </p:nvGrpSpPr>
            <p:grpSpPr>
              <a:xfrm rot="10800000">
                <a:off x="6555481" y="3899765"/>
                <a:ext cx="903035" cy="451344"/>
                <a:chOff x="6555481" y="3899765"/>
                <a:chExt cx="903035" cy="451344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A92D47-73F2-2D3F-C3DE-5ADAFABFBC05}"/>
                    </a:ext>
                  </a:extLst>
                </p:cNvPr>
                <p:cNvSpPr/>
                <p:nvPr/>
              </p:nvSpPr>
              <p:spPr>
                <a:xfrm>
                  <a:off x="6555481" y="3899765"/>
                  <a:ext cx="451344" cy="4513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2B56A0A-5AD1-9B54-C72F-4BF730BA1D8B}"/>
                    </a:ext>
                  </a:extLst>
                </p:cNvPr>
                <p:cNvSpPr/>
                <p:nvPr/>
              </p:nvSpPr>
              <p:spPr>
                <a:xfrm>
                  <a:off x="7007172" y="3899765"/>
                  <a:ext cx="451344" cy="4513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8F01EFE-7D78-3E61-7B0A-3AE2AC53361E}"/>
                  </a:ext>
                </a:extLst>
              </p:cNvPr>
              <p:cNvSpPr/>
              <p:nvPr/>
            </p:nvSpPr>
            <p:spPr>
              <a:xfrm rot="1272514">
                <a:off x="6121245" y="3751673"/>
                <a:ext cx="290957" cy="19915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F1E59B62-F239-DA29-CB9A-5F8FC7930586}"/>
                  </a:ext>
                </a:extLst>
              </p:cNvPr>
              <p:cNvSpPr/>
              <p:nvPr/>
            </p:nvSpPr>
            <p:spPr>
              <a:xfrm rot="20327486" flipV="1">
                <a:off x="6121245" y="4269466"/>
                <a:ext cx="290957" cy="19915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4A1D3A5-CCCD-CFB7-1CA4-95116852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" y="6658012"/>
            <a:ext cx="954088" cy="622300"/>
          </a:xfrm>
        </p:spPr>
        <p:txBody>
          <a:bodyPr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C01317-A767-01B6-B160-45F54A5868AD}"/>
              </a:ext>
            </a:extLst>
          </p:cNvPr>
          <p:cNvGrpSpPr/>
          <p:nvPr/>
        </p:nvGrpSpPr>
        <p:grpSpPr>
          <a:xfrm>
            <a:off x="386984" y="4432422"/>
            <a:ext cx="7483034" cy="3225509"/>
            <a:chOff x="386984" y="4432422"/>
            <a:chExt cx="7483034" cy="3225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FF95F0-CDE4-E95E-485F-8F5658AA6FC0}"/>
                </a:ext>
              </a:extLst>
            </p:cNvPr>
            <p:cNvSpPr txBox="1"/>
            <p:nvPr/>
          </p:nvSpPr>
          <p:spPr>
            <a:xfrm>
              <a:off x="2887937" y="5284261"/>
              <a:ext cx="49820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Minimum heat generation in any molecular scale process?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B21CD7-BF85-7AAB-63C9-36047C35BCD7}"/>
                </a:ext>
              </a:extLst>
            </p:cNvPr>
            <p:cNvGrpSpPr/>
            <p:nvPr/>
          </p:nvGrpSpPr>
          <p:grpSpPr>
            <a:xfrm>
              <a:off x="386984" y="4432422"/>
              <a:ext cx="3217880" cy="3225509"/>
              <a:chOff x="386984" y="4432422"/>
              <a:chExt cx="3217880" cy="3225509"/>
            </a:xfrm>
          </p:grpSpPr>
          <p:pic>
            <p:nvPicPr>
              <p:cNvPr id="22" name="Content Placeholder 20">
                <a:extLst>
                  <a:ext uri="{FF2B5EF4-FFF2-40B4-BE49-F238E27FC236}">
                    <a16:creationId xmlns:a16="http://schemas.microsoft.com/office/drawing/2014/main" id="{66018EB0-FA68-E68B-5E23-EC0226E3D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960568" y="5228859"/>
                <a:ext cx="1886352" cy="143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FD61582-3F1C-F74D-08F7-A97529EDAEE0}"/>
                  </a:ext>
                </a:extLst>
              </p:cNvPr>
              <p:cNvSpPr/>
              <p:nvPr/>
            </p:nvSpPr>
            <p:spPr>
              <a:xfrm>
                <a:off x="386984" y="4432422"/>
                <a:ext cx="3217880" cy="322550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alpha val="54225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4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3CCC-6629-9249-99EE-07FBB39D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5326-26C9-7941-9D65-722C545F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06DCC-B86B-044B-820F-E63100C1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2A7CCE-8594-529B-2543-392767A0A589}"/>
              </a:ext>
            </a:extLst>
          </p:cNvPr>
          <p:cNvSpPr/>
          <p:nvPr/>
        </p:nvSpPr>
        <p:spPr>
          <a:xfrm>
            <a:off x="0" y="274638"/>
            <a:ext cx="8846545" cy="6446837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44215-C7AC-ACD0-E157-6EC1D3C0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6" y="517582"/>
            <a:ext cx="3855370" cy="5838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BBFF9-8A0F-AC23-8BB5-A7357664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82" y="529799"/>
            <a:ext cx="4242792" cy="601705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2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E570F22-3619-C2A4-73DB-7A4FC43B5DD9}"/>
              </a:ext>
            </a:extLst>
          </p:cNvPr>
          <p:cNvSpPr/>
          <p:nvPr/>
        </p:nvSpPr>
        <p:spPr>
          <a:xfrm>
            <a:off x="2071171" y="429658"/>
            <a:ext cx="5805889" cy="5332164"/>
          </a:xfrm>
          <a:custGeom>
            <a:avLst/>
            <a:gdLst>
              <a:gd name="connsiteX0" fmla="*/ 2379643 w 5805889"/>
              <a:gd name="connsiteY0" fmla="*/ 0 h 4638101"/>
              <a:gd name="connsiteX1" fmla="*/ 0 w 5805889"/>
              <a:gd name="connsiteY1" fmla="*/ 2655065 h 4638101"/>
              <a:gd name="connsiteX2" fmla="*/ 3822853 w 5805889"/>
              <a:gd name="connsiteY2" fmla="*/ 4638101 h 4638101"/>
              <a:gd name="connsiteX3" fmla="*/ 5805889 w 5805889"/>
              <a:gd name="connsiteY3" fmla="*/ 2555913 h 4638101"/>
              <a:gd name="connsiteX4" fmla="*/ 2379643 w 5805889"/>
              <a:gd name="connsiteY4" fmla="*/ 0 h 46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889" h="4638101">
                <a:moveTo>
                  <a:pt x="2379643" y="0"/>
                </a:moveTo>
                <a:lnTo>
                  <a:pt x="0" y="2655065"/>
                </a:lnTo>
                <a:lnTo>
                  <a:pt x="3822853" y="4638101"/>
                </a:lnTo>
                <a:lnTo>
                  <a:pt x="5805889" y="2555913"/>
                </a:lnTo>
                <a:lnTo>
                  <a:pt x="2379643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EEC84-57B3-D14C-84BE-577AA64F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13" y="726715"/>
            <a:ext cx="5903843" cy="1143000"/>
          </a:xfrm>
        </p:spPr>
        <p:txBody>
          <a:bodyPr/>
          <a:lstStyle/>
          <a:p>
            <a:pPr algn="r"/>
            <a:r>
              <a:rPr lang="en-US" dirty="0"/>
              <a:t>The Exorcism of Maxwell’s Demon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21C3-581B-AC4E-BD1B-7EA8674D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589DF-4DD3-914E-BBD8-370A3BF1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7" descr="Maxwell_original_demon.png">
            <a:extLst>
              <a:ext uri="{FF2B5EF4-FFF2-40B4-BE49-F238E27FC236}">
                <a16:creationId xmlns:a16="http://schemas.microsoft.com/office/drawing/2014/main" id="{3E838B6E-2AF7-E441-9A73-69C90ED9E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73" y="2400091"/>
            <a:ext cx="4328703" cy="30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6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03259C1-6A7E-4B4D-8174-20A57690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2DACBF1-5AB1-C241-8893-196C397AF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88CD7043-F23B-D441-A6F0-9065C4E1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214CC4-84B3-314B-8B50-CCAC4043F4F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2F1F7CDF-DE1D-45CA-8B2A3778C84152C1.jpg">
            <a:extLst>
              <a:ext uri="{FF2B5EF4-FFF2-40B4-BE49-F238E27FC236}">
                <a16:creationId xmlns:a16="http://schemas.microsoft.com/office/drawing/2014/main" id="{6D036637-FD31-AF46-A16A-E1A1915C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9863"/>
            <a:ext cx="4737100" cy="626427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ennett 1987 p1 small.jpg">
            <a:extLst>
              <a:ext uri="{FF2B5EF4-FFF2-40B4-BE49-F238E27FC236}">
                <a16:creationId xmlns:a16="http://schemas.microsoft.com/office/drawing/2014/main" id="{AFF97941-53CA-1D49-A6F0-AFD98C018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600075"/>
            <a:ext cx="6931025" cy="39846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ennett 1987 p1.jpg">
            <a:extLst>
              <a:ext uri="{FF2B5EF4-FFF2-40B4-BE49-F238E27FC236}">
                <a16:creationId xmlns:a16="http://schemas.microsoft.com/office/drawing/2014/main" id="{F1FD34E5-7A4F-D84B-88EC-370B22A72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227388"/>
            <a:ext cx="6840537" cy="312896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BD4DE9-2267-6F4A-A0E1-7A9D64F7B91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 rot="19664340">
            <a:off x="456725" y="1952427"/>
            <a:ext cx="8527836" cy="23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E5AA8CDE-066B-B441-A402-F1F38888A82E}"/>
              </a:ext>
            </a:extLst>
          </p:cNvPr>
          <p:cNvSpPr/>
          <p:nvPr/>
        </p:nvSpPr>
        <p:spPr>
          <a:xfrm>
            <a:off x="647035" y="85725"/>
            <a:ext cx="6685628" cy="706288"/>
          </a:xfrm>
          <a:custGeom>
            <a:avLst/>
            <a:gdLst>
              <a:gd name="connsiteX0" fmla="*/ 285750 w 6369050"/>
              <a:gd name="connsiteY0" fmla="*/ 0 h 558800"/>
              <a:gd name="connsiteX1" fmla="*/ 6223000 w 6369050"/>
              <a:gd name="connsiteY1" fmla="*/ 171450 h 558800"/>
              <a:gd name="connsiteX2" fmla="*/ 6369050 w 6369050"/>
              <a:gd name="connsiteY2" fmla="*/ 381000 h 558800"/>
              <a:gd name="connsiteX3" fmla="*/ 0 w 6369050"/>
              <a:gd name="connsiteY3" fmla="*/ 558800 h 558800"/>
              <a:gd name="connsiteX4" fmla="*/ 285750 w 6369050"/>
              <a:gd name="connsiteY4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050" h="558800">
                <a:moveTo>
                  <a:pt x="285750" y="0"/>
                </a:moveTo>
                <a:lnTo>
                  <a:pt x="6223000" y="171450"/>
                </a:lnTo>
                <a:lnTo>
                  <a:pt x="6369050" y="381000"/>
                </a:lnTo>
                <a:lnTo>
                  <a:pt x="0" y="558800"/>
                </a:lnTo>
                <a:lnTo>
                  <a:pt x="28575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403D1040-173E-2142-BAE7-CFA1C3EE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65" y="109646"/>
            <a:ext cx="6767512" cy="622300"/>
          </a:xfrm>
        </p:spPr>
        <p:txBody>
          <a:bodyPr/>
          <a:lstStyle/>
          <a:p>
            <a:pPr algn="l"/>
            <a:r>
              <a:rPr lang="en-US" altLang="en-US" sz="4000" dirty="0">
                <a:latin typeface="Times" pitchFamily="2" charset="0"/>
                <a:ea typeface="ＭＳ Ｐゴシック" panose="020B0600070205080204" pitchFamily="34" charset="-128"/>
              </a:rPr>
              <a:t>Problems</a:t>
            </a:r>
            <a:endParaRPr lang="en-US" altLang="en-US" sz="36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E44C9A45-E896-EE47-82E1-D4064772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3800"/>
            <a:ext cx="1206500" cy="5842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5845" name="Slide Number Placeholder 3">
            <a:extLst>
              <a:ext uri="{FF2B5EF4-FFF2-40B4-BE49-F238E27FC236}">
                <a16:creationId xmlns:a16="http://schemas.microsoft.com/office/drawing/2014/main" id="{2B1C554D-47C9-C541-A768-AC32666A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07455C-9590-964D-9146-32D94F1A732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B0CCF-BC2E-0665-DA60-DDD9CCD8669A}"/>
              </a:ext>
            </a:extLst>
          </p:cNvPr>
          <p:cNvGrpSpPr/>
          <p:nvPr/>
        </p:nvGrpSpPr>
        <p:grpSpPr>
          <a:xfrm>
            <a:off x="31120" y="941397"/>
            <a:ext cx="8883872" cy="2236399"/>
            <a:chOff x="31120" y="941397"/>
            <a:chExt cx="8883872" cy="2236399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FD972AA-9328-6948-BEE4-055FBF194020}"/>
                </a:ext>
              </a:extLst>
            </p:cNvPr>
            <p:cNvSpPr/>
            <p:nvPr/>
          </p:nvSpPr>
          <p:spPr>
            <a:xfrm>
              <a:off x="31120" y="941397"/>
              <a:ext cx="1596583" cy="1917495"/>
            </a:xfrm>
            <a:custGeom>
              <a:avLst/>
              <a:gdLst>
                <a:gd name="connsiteX0" fmla="*/ 444500 w 984250"/>
                <a:gd name="connsiteY0" fmla="*/ 0 h 952500"/>
                <a:gd name="connsiteX1" fmla="*/ 984250 w 984250"/>
                <a:gd name="connsiteY1" fmla="*/ 342900 h 952500"/>
                <a:gd name="connsiteX2" fmla="*/ 590550 w 984250"/>
                <a:gd name="connsiteY2" fmla="*/ 952500 h 952500"/>
                <a:gd name="connsiteX3" fmla="*/ 0 w 984250"/>
                <a:gd name="connsiteY3" fmla="*/ 685800 h 952500"/>
                <a:gd name="connsiteX4" fmla="*/ 444500 w 98425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0" h="952500">
                  <a:moveTo>
                    <a:pt x="444500" y="0"/>
                  </a:moveTo>
                  <a:lnTo>
                    <a:pt x="984250" y="342900"/>
                  </a:lnTo>
                  <a:lnTo>
                    <a:pt x="590550" y="952500"/>
                  </a:lnTo>
                  <a:lnTo>
                    <a:pt x="0" y="68580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46" name="TextBox 4">
              <a:extLst>
                <a:ext uri="{FF2B5EF4-FFF2-40B4-BE49-F238E27FC236}">
                  <a16:creationId xmlns:a16="http://schemas.microsoft.com/office/drawing/2014/main" id="{4B277975-1B2D-F64C-918B-03F6922EE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035" y="1407023"/>
              <a:ext cx="315593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The computation-exorcism is </a:t>
              </a:r>
              <a:r>
                <a:rPr lang="en-US" altLang="en-US" dirty="0">
                  <a:latin typeface="Times" pitchFamily="2" charset="0"/>
                </a:rPr>
                <a:t>inapplicable to</a:t>
              </a:r>
              <a:r>
                <a:rPr lang="en-US" altLang="en-US" sz="1800" dirty="0">
                  <a:latin typeface="Times" pitchFamily="2" charset="0"/>
                </a:rPr>
                <a:t> demons who have no memories to erase.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A8A710-B5D0-1544-B809-A2B841107A60}"/>
                </a:ext>
              </a:extLst>
            </p:cNvPr>
            <p:cNvGrpSpPr/>
            <p:nvPr/>
          </p:nvGrpSpPr>
          <p:grpSpPr>
            <a:xfrm>
              <a:off x="4226719" y="1111851"/>
              <a:ext cx="4688273" cy="2065945"/>
              <a:chOff x="3718562" y="799570"/>
              <a:chExt cx="3959041" cy="174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B6E9B0E-9D94-E147-BD0F-56AF97BE1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0603" y="807232"/>
                <a:ext cx="1397000" cy="14668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7244866-2F78-184B-8315-1826F81CA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3130" y="1591670"/>
                <a:ext cx="999090" cy="9525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7E0F842-4F17-334D-9A7F-15AB5C7E0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8562" y="846916"/>
                <a:ext cx="814712" cy="142719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479E431-69F4-5143-9F8A-66DD272B9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862" y="799570"/>
                <a:ext cx="1354686" cy="683557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25748A-7013-FFBE-4E0A-8B91C0850096}"/>
              </a:ext>
            </a:extLst>
          </p:cNvPr>
          <p:cNvGrpSpPr/>
          <p:nvPr/>
        </p:nvGrpSpPr>
        <p:grpSpPr>
          <a:xfrm>
            <a:off x="12921" y="3838315"/>
            <a:ext cx="8673879" cy="2029100"/>
            <a:chOff x="12921" y="3838315"/>
            <a:chExt cx="8673879" cy="2029100"/>
          </a:xfrm>
        </p:grpSpPr>
        <p:pic>
          <p:nvPicPr>
            <p:cNvPr id="3" name="Picture 28" descr="Trapdoor.gif">
              <a:extLst>
                <a:ext uri="{FF2B5EF4-FFF2-40B4-BE49-F238E27FC236}">
                  <a16:creationId xmlns:a16="http://schemas.microsoft.com/office/drawing/2014/main" id="{4C3ECE8C-B2DB-EA8F-CECB-CD6DA4DC6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07" y="4083114"/>
              <a:ext cx="3532593" cy="178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1EB4CFD-53F0-435E-FD13-4FDA4EB37CE1}"/>
                </a:ext>
              </a:extLst>
            </p:cNvPr>
            <p:cNvSpPr/>
            <p:nvPr/>
          </p:nvSpPr>
          <p:spPr>
            <a:xfrm>
              <a:off x="12921" y="3838315"/>
              <a:ext cx="1596583" cy="1917495"/>
            </a:xfrm>
            <a:custGeom>
              <a:avLst/>
              <a:gdLst>
                <a:gd name="connsiteX0" fmla="*/ 444500 w 984250"/>
                <a:gd name="connsiteY0" fmla="*/ 0 h 952500"/>
                <a:gd name="connsiteX1" fmla="*/ 984250 w 984250"/>
                <a:gd name="connsiteY1" fmla="*/ 342900 h 952500"/>
                <a:gd name="connsiteX2" fmla="*/ 590550 w 984250"/>
                <a:gd name="connsiteY2" fmla="*/ 952500 h 952500"/>
                <a:gd name="connsiteX3" fmla="*/ 0 w 984250"/>
                <a:gd name="connsiteY3" fmla="*/ 685800 h 952500"/>
                <a:gd name="connsiteX4" fmla="*/ 444500 w 98425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0" h="952500">
                  <a:moveTo>
                    <a:pt x="444500" y="0"/>
                  </a:moveTo>
                  <a:lnTo>
                    <a:pt x="984250" y="342900"/>
                  </a:lnTo>
                  <a:lnTo>
                    <a:pt x="590550" y="952500"/>
                  </a:lnTo>
                  <a:lnTo>
                    <a:pt x="0" y="68580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BB24C2-55A5-5C42-9137-33C70EE9BE60}"/>
                </a:ext>
              </a:extLst>
            </p:cNvPr>
            <p:cNvSpPr txBox="1"/>
            <p:nvPr/>
          </p:nvSpPr>
          <p:spPr>
            <a:xfrm>
              <a:off x="603250" y="4222157"/>
              <a:ext cx="46970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"/>
                  <a:cs typeface="Times"/>
                </a:rPr>
                <a:t>Smoluchowski’s</a:t>
              </a:r>
              <a:r>
                <a:rPr lang="en-US" sz="2400" dirty="0">
                  <a:latin typeface="Times"/>
                  <a:cs typeface="Times"/>
                </a:rPr>
                <a:t> 1912 exorcism:</a:t>
              </a:r>
            </a:p>
            <a:p>
              <a:r>
                <a:rPr lang="en-US" dirty="0">
                  <a:latin typeface="Times"/>
                  <a:cs typeface="Times"/>
                </a:rPr>
                <a:t>Attempts to exploit fluctuations to undo the second law are defeated by further fluctuations.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BA31CF96-CDB9-B445-A22E-3626803DBC2C}"/>
              </a:ext>
            </a:extLst>
          </p:cNvPr>
          <p:cNvSpPr/>
          <p:nvPr/>
        </p:nvSpPr>
        <p:spPr>
          <a:xfrm>
            <a:off x="112713" y="263525"/>
            <a:ext cx="6284912" cy="968375"/>
          </a:xfrm>
          <a:custGeom>
            <a:avLst/>
            <a:gdLst>
              <a:gd name="connsiteX0" fmla="*/ 442148 w 6284148"/>
              <a:gd name="connsiteY0" fmla="*/ 0 h 968963"/>
              <a:gd name="connsiteX1" fmla="*/ 6284148 w 6284148"/>
              <a:gd name="connsiteY1" fmla="*/ 263408 h 968963"/>
              <a:gd name="connsiteX2" fmla="*/ 6171259 w 6284148"/>
              <a:gd name="connsiteY2" fmla="*/ 884297 h 968963"/>
              <a:gd name="connsiteX3" fmla="*/ 0 w 6284148"/>
              <a:gd name="connsiteY3" fmla="*/ 968963 h 968963"/>
              <a:gd name="connsiteX4" fmla="*/ 442148 w 6284148"/>
              <a:gd name="connsiteY4" fmla="*/ 0 h 96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4148" h="968963">
                <a:moveTo>
                  <a:pt x="442148" y="0"/>
                </a:moveTo>
                <a:lnTo>
                  <a:pt x="6284148" y="263408"/>
                </a:lnTo>
                <a:lnTo>
                  <a:pt x="6171259" y="884297"/>
                </a:lnTo>
                <a:lnTo>
                  <a:pt x="0" y="968963"/>
                </a:lnTo>
                <a:lnTo>
                  <a:pt x="44214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6D32D984-20B7-6F4D-9CF5-DBC2ED84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8" y="217488"/>
            <a:ext cx="6137275" cy="1143000"/>
          </a:xfrm>
        </p:spPr>
        <p:txBody>
          <a:bodyPr/>
          <a:lstStyle/>
          <a:p>
            <a:pPr algn="l"/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</a:rPr>
              <a:t>A Maxwell Demon Violates Liouville’s Theorem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FF24254-ACFB-E14D-B7D2-F176ADD0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9525"/>
            <a:ext cx="668338" cy="49847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DCA5B17-98B2-B241-9778-1E5C68B9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A89435-4CA7-7343-9568-B2B6E5CC0D9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extBox 4">
            <a:extLst>
              <a:ext uri="{FF2B5EF4-FFF2-40B4-BE49-F238E27FC236}">
                <a16:creationId xmlns:a16="http://schemas.microsoft.com/office/drawing/2014/main" id="{B2A0E24E-E3DB-AE41-8354-806F6A81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301625"/>
            <a:ext cx="2295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No talk of information or computation is needed to exorcise Maxwell’s demon.</a:t>
            </a:r>
          </a:p>
        </p:txBody>
      </p:sp>
      <p:sp>
        <p:nvSpPr>
          <p:cNvPr id="37894" name="TextBox 6">
            <a:extLst>
              <a:ext uri="{FF2B5EF4-FFF2-40B4-BE49-F238E27FC236}">
                <a16:creationId xmlns:a16="http://schemas.microsoft.com/office/drawing/2014/main" id="{E24DF82C-DF2C-BD43-9EFD-FB387463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051050"/>
            <a:ext cx="160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What a naturalized  demon must do.</a:t>
            </a:r>
          </a:p>
        </p:txBody>
      </p:sp>
      <p:sp>
        <p:nvSpPr>
          <p:cNvPr id="37895" name="TextBox 7">
            <a:extLst>
              <a:ext uri="{FF2B5EF4-FFF2-40B4-BE49-F238E27FC236}">
                <a16:creationId xmlns:a16="http://schemas.microsoft.com/office/drawing/2014/main" id="{5DEBB5E8-B2E3-094E-9EC7-3241DF02D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931988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Times" pitchFamily="2" charset="0"/>
              </a:rPr>
              <a:t>demon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pic>
        <p:nvPicPr>
          <p:cNvPr id="37896" name="Picture 20" descr="system_warm.png">
            <a:extLst>
              <a:ext uri="{FF2B5EF4-FFF2-40B4-BE49-F238E27FC236}">
                <a16:creationId xmlns:a16="http://schemas.microsoft.com/office/drawing/2014/main" id="{9DEA2BE8-F495-5B4D-AF38-82F967CB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514600"/>
            <a:ext cx="1962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393B788-65CC-954D-82BD-F7BF1422BF3B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1717675"/>
            <a:ext cx="2938463" cy="831850"/>
            <a:chOff x="4636087" y="1718262"/>
            <a:chExt cx="2937669" cy="831104"/>
          </a:xfrm>
        </p:grpSpPr>
        <p:sp>
          <p:nvSpPr>
            <p:cNvPr id="37917" name="TextBox 9">
              <a:extLst>
                <a:ext uri="{FF2B5EF4-FFF2-40B4-BE49-F238E27FC236}">
                  <a16:creationId xmlns:a16="http://schemas.microsoft.com/office/drawing/2014/main" id="{42FEFFDE-BF04-4646-8DB8-62DAADBB5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523" y="1718262"/>
              <a:ext cx="1104183" cy="8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same demon state </a:t>
              </a:r>
            </a:p>
          </p:txBody>
        </p:sp>
        <p:pic>
          <p:nvPicPr>
            <p:cNvPr id="37918" name="Picture 19" descr="Horn Creature Strutting.png">
              <a:extLst>
                <a:ext uri="{FF2B5EF4-FFF2-40B4-BE49-F238E27FC236}">
                  <a16:creationId xmlns:a16="http://schemas.microsoft.com/office/drawing/2014/main" id="{F7397F6B-EEEE-8246-97C1-05EAB1C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324" y="1747988"/>
              <a:ext cx="826432" cy="7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45FDF583-AC00-F948-88C7-7C3B9228A320}"/>
                </a:ext>
              </a:extLst>
            </p:cNvPr>
            <p:cNvSpPr/>
            <p:nvPr/>
          </p:nvSpPr>
          <p:spPr bwMode="auto">
            <a:xfrm>
              <a:off x="4636087" y="1994239"/>
              <a:ext cx="726879" cy="30769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586E5C-58AA-FC41-B598-ECE22A69FA6B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13013"/>
            <a:ext cx="3403600" cy="1339850"/>
            <a:chOff x="4636087" y="2512282"/>
            <a:chExt cx="3402307" cy="1340363"/>
          </a:xfrm>
        </p:grpSpPr>
        <p:sp>
          <p:nvSpPr>
            <p:cNvPr id="37914" name="TextBox 12">
              <a:extLst>
                <a:ext uri="{FF2B5EF4-FFF2-40B4-BE49-F238E27FC236}">
                  <a16:creationId xmlns:a16="http://schemas.microsoft.com/office/drawing/2014/main" id="{6B16EA56-CE8E-004F-B5A6-AE85737DE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2629" y="3514091"/>
              <a:ext cx="24357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out-of-equilibrium system</a:t>
              </a:r>
            </a:p>
          </p:txBody>
        </p:sp>
        <p:pic>
          <p:nvPicPr>
            <p:cNvPr id="37915" name="Picture 21" descr="system_hot_cold.png">
              <a:extLst>
                <a:ext uri="{FF2B5EF4-FFF2-40B4-BE49-F238E27FC236}">
                  <a16:creationId xmlns:a16="http://schemas.microsoft.com/office/drawing/2014/main" id="{D9542AD0-90C4-1347-97D1-1A088FB4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856" y="2512282"/>
              <a:ext cx="1962489" cy="106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71E5D23B-7621-1049-BDAD-C6834D0C1C31}"/>
                </a:ext>
              </a:extLst>
            </p:cNvPr>
            <p:cNvSpPr/>
            <p:nvPr/>
          </p:nvSpPr>
          <p:spPr bwMode="auto">
            <a:xfrm>
              <a:off x="4636087" y="2812434"/>
              <a:ext cx="726799" cy="30809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899" name="TextBox 10">
            <a:extLst>
              <a:ext uri="{FF2B5EF4-FFF2-40B4-BE49-F238E27FC236}">
                <a16:creationId xmlns:a16="http://schemas.microsoft.com/office/drawing/2014/main" id="{26EDD021-BF16-FF48-AE05-A9DB9B879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3521075"/>
            <a:ext cx="2225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Times" pitchFamily="2" charset="0"/>
              </a:rPr>
              <a:t>equilibrium system</a:t>
            </a:r>
          </a:p>
        </p:txBody>
      </p:sp>
      <p:pic>
        <p:nvPicPr>
          <p:cNvPr id="37900" name="Picture 18" descr="Horn Creature Strutting.png">
            <a:extLst>
              <a:ext uri="{FF2B5EF4-FFF2-40B4-BE49-F238E27FC236}">
                <a16:creationId xmlns:a16="http://schemas.microsoft.com/office/drawing/2014/main" id="{13077096-56FC-A341-96A2-337884F38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738313"/>
            <a:ext cx="825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D95638B-739D-7945-84A2-2746E8A81CB2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3048000"/>
            <a:ext cx="1909763" cy="2097088"/>
            <a:chOff x="2511778" y="3048000"/>
            <a:chExt cx="1909703" cy="2097852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1A6CDC5-AA70-7441-B985-4F40C6C60807}"/>
                </a:ext>
              </a:extLst>
            </p:cNvPr>
            <p:cNvSpPr/>
            <p:nvPr/>
          </p:nvSpPr>
          <p:spPr>
            <a:xfrm>
              <a:off x="2511778" y="3048000"/>
              <a:ext cx="1909703" cy="2097852"/>
            </a:xfrm>
            <a:custGeom>
              <a:avLst/>
              <a:gdLst>
                <a:gd name="connsiteX0" fmla="*/ 0 w 1627481"/>
                <a:gd name="connsiteY0" fmla="*/ 1947333 h 2097852"/>
                <a:gd name="connsiteX1" fmla="*/ 1627481 w 1627481"/>
                <a:gd name="connsiteY1" fmla="*/ 2097852 h 2097852"/>
                <a:gd name="connsiteX2" fmla="*/ 968963 w 1627481"/>
                <a:gd name="connsiteY2" fmla="*/ 28222 h 2097852"/>
                <a:gd name="connsiteX3" fmla="*/ 338667 w 1627481"/>
                <a:gd name="connsiteY3" fmla="*/ 0 h 2097852"/>
                <a:gd name="connsiteX4" fmla="*/ 0 w 1627481"/>
                <a:gd name="connsiteY4" fmla="*/ 1947333 h 209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81" h="2097852">
                  <a:moveTo>
                    <a:pt x="0" y="1947333"/>
                  </a:moveTo>
                  <a:lnTo>
                    <a:pt x="1627481" y="2097852"/>
                  </a:lnTo>
                  <a:lnTo>
                    <a:pt x="968963" y="28222"/>
                  </a:lnTo>
                  <a:lnTo>
                    <a:pt x="338667" y="0"/>
                  </a:lnTo>
                  <a:lnTo>
                    <a:pt x="0" y="1947333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28">
              <a:extLst>
                <a:ext uri="{FF2B5EF4-FFF2-40B4-BE49-F238E27FC236}">
                  <a16:creationId xmlns:a16="http://schemas.microsoft.com/office/drawing/2014/main" id="{6F5F022C-836B-2D4C-BAA3-3F300BB87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677" y="4054842"/>
              <a:ext cx="12890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 dirty="0">
                  <a:latin typeface="Times" pitchFamily="2" charset="0"/>
                </a:rPr>
                <a:t>most of phase space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B6BD34C-1F3E-7B48-B417-EE606FD8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295900"/>
            <a:ext cx="2990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pitchFamily="2" charset="0"/>
              </a:rPr>
              <a:t>Impossible</a:t>
            </a:r>
            <a:endParaRPr lang="en-US" altLang="en-US">
              <a:latin typeface="Times" pitchFamily="2" charset="0"/>
            </a:endParaRPr>
          </a:p>
          <a:p>
            <a:pPr algn="ctr" eaLnBrk="1" hangingPunct="1"/>
            <a:r>
              <a:rPr lang="en-US" altLang="en-US">
                <a:latin typeface="Times" pitchFamily="2" charset="0"/>
              </a:rPr>
              <a:t>in Hamiltonian mechanics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F77620-9C0E-334A-B75A-201F080AB7FE}"/>
              </a:ext>
            </a:extLst>
          </p:cNvPr>
          <p:cNvGrpSpPr>
            <a:grpSpLocks/>
          </p:cNvGrpSpPr>
          <p:nvPr/>
        </p:nvGrpSpPr>
        <p:grpSpPr bwMode="auto">
          <a:xfrm>
            <a:off x="4383088" y="2963863"/>
            <a:ext cx="3236912" cy="2155825"/>
            <a:chOff x="4383851" y="2963333"/>
            <a:chExt cx="3236057" cy="2155813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131BDF5A-0EAC-8C4E-8EAD-05BBD280D8E1}"/>
                </a:ext>
              </a:extLst>
            </p:cNvPr>
            <p:cNvSpPr/>
            <p:nvPr/>
          </p:nvSpPr>
          <p:spPr bwMode="auto">
            <a:xfrm>
              <a:off x="4636196" y="4195226"/>
              <a:ext cx="726883" cy="30797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B78BA89-BA97-9341-841C-5A9BDE793012}"/>
                </a:ext>
              </a:extLst>
            </p:cNvPr>
            <p:cNvSpPr/>
            <p:nvPr/>
          </p:nvSpPr>
          <p:spPr>
            <a:xfrm flipH="1">
              <a:off x="5588445" y="2963333"/>
              <a:ext cx="1909258" cy="2097075"/>
            </a:xfrm>
            <a:custGeom>
              <a:avLst/>
              <a:gdLst>
                <a:gd name="connsiteX0" fmla="*/ 0 w 1627481"/>
                <a:gd name="connsiteY0" fmla="*/ 1947333 h 2097852"/>
                <a:gd name="connsiteX1" fmla="*/ 1627481 w 1627481"/>
                <a:gd name="connsiteY1" fmla="*/ 2097852 h 2097852"/>
                <a:gd name="connsiteX2" fmla="*/ 968963 w 1627481"/>
                <a:gd name="connsiteY2" fmla="*/ 28222 h 2097852"/>
                <a:gd name="connsiteX3" fmla="*/ 338667 w 1627481"/>
                <a:gd name="connsiteY3" fmla="*/ 0 h 2097852"/>
                <a:gd name="connsiteX4" fmla="*/ 0 w 1627481"/>
                <a:gd name="connsiteY4" fmla="*/ 1947333 h 209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81" h="2097852">
                  <a:moveTo>
                    <a:pt x="0" y="1947333"/>
                  </a:moveTo>
                  <a:lnTo>
                    <a:pt x="1627481" y="2097852"/>
                  </a:lnTo>
                  <a:lnTo>
                    <a:pt x="968963" y="28222"/>
                  </a:lnTo>
                  <a:lnTo>
                    <a:pt x="338667" y="0"/>
                  </a:lnTo>
                  <a:lnTo>
                    <a:pt x="0" y="1947333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0" name="TextBox 29">
              <a:extLst>
                <a:ext uri="{FF2B5EF4-FFF2-40B4-BE49-F238E27FC236}">
                  <a16:creationId xmlns:a16="http://schemas.microsoft.com/office/drawing/2014/main" id="{FCF825AC-1738-2C48-99BA-E4F92811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948" y="4116534"/>
              <a:ext cx="17299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a tiny part of phase space</a:t>
              </a: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37911" name="TextBox 36">
              <a:extLst>
                <a:ext uri="{FF2B5EF4-FFF2-40B4-BE49-F238E27FC236}">
                  <a16:creationId xmlns:a16="http://schemas.microsoft.com/office/drawing/2014/main" id="{19CFB8D2-5A94-C14A-B589-A09301EB9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851" y="4534370"/>
              <a:ext cx="116651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" pitchFamily="2" charset="0"/>
                </a:rPr>
                <a:t>compressed to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374B3B-1E25-2A47-B116-E60915134569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138613"/>
            <a:ext cx="2259013" cy="2198687"/>
            <a:chOff x="216372" y="4139259"/>
            <a:chExt cx="2257778" cy="219751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4A85E6B-274C-C547-8C4A-F2CD07C74154}"/>
                </a:ext>
              </a:extLst>
            </p:cNvPr>
            <p:cNvSpPr/>
            <p:nvPr/>
          </p:nvSpPr>
          <p:spPr>
            <a:xfrm>
              <a:off x="283011" y="4440723"/>
              <a:ext cx="1664378" cy="1872251"/>
            </a:xfrm>
            <a:custGeom>
              <a:avLst/>
              <a:gdLst>
                <a:gd name="connsiteX0" fmla="*/ 65852 w 1542815"/>
                <a:gd name="connsiteY0" fmla="*/ 0 h 1872074"/>
                <a:gd name="connsiteX1" fmla="*/ 1542815 w 1542815"/>
                <a:gd name="connsiteY1" fmla="*/ 150519 h 1872074"/>
                <a:gd name="connsiteX2" fmla="*/ 1533408 w 1542815"/>
                <a:gd name="connsiteY2" fmla="*/ 1872074 h 1872074"/>
                <a:gd name="connsiteX3" fmla="*/ 0 w 1542815"/>
                <a:gd name="connsiteY3" fmla="*/ 1787408 h 1872074"/>
                <a:gd name="connsiteX4" fmla="*/ 65852 w 1542815"/>
                <a:gd name="connsiteY4" fmla="*/ 0 h 18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815" h="1872074">
                  <a:moveTo>
                    <a:pt x="65852" y="0"/>
                  </a:moveTo>
                  <a:lnTo>
                    <a:pt x="1542815" y="150519"/>
                  </a:lnTo>
                  <a:cubicBezTo>
                    <a:pt x="1539679" y="724371"/>
                    <a:pt x="1536544" y="1298222"/>
                    <a:pt x="1533408" y="1872074"/>
                  </a:cubicBezTo>
                  <a:lnTo>
                    <a:pt x="0" y="1787408"/>
                  </a:lnTo>
                  <a:lnTo>
                    <a:pt x="65852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6" name="TextBox 37">
              <a:extLst>
                <a:ext uri="{FF2B5EF4-FFF2-40B4-BE49-F238E27FC236}">
                  <a16:creationId xmlns:a16="http://schemas.microsoft.com/office/drawing/2014/main" id="{1F520BF3-38BE-CD46-B261-9C005D016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72" y="5136445"/>
              <a:ext cx="225777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Quantum demon violates quantum analog of Liouville theorem.</a:t>
              </a:r>
            </a:p>
          </p:txBody>
        </p:sp>
        <p:sp>
          <p:nvSpPr>
            <p:cNvPr id="37907" name="TextBox 38">
              <a:extLst>
                <a:ext uri="{FF2B5EF4-FFF2-40B4-BE49-F238E27FC236}">
                  <a16:creationId xmlns:a16="http://schemas.microsoft.com/office/drawing/2014/main" id="{9F3C6BAF-FAC1-D749-BB33-FCCE7B162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36" y="4139259"/>
              <a:ext cx="74033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6000">
                  <a:latin typeface="Times" pitchFamily="2" charset="0"/>
                </a:rPr>
                <a:t>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2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C8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648</Words>
  <Application>Microsoft Macintosh PowerPoint</Application>
  <PresentationFormat>On-screen Show (4:3)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Times</vt:lpstr>
      <vt:lpstr>Times New Roman</vt:lpstr>
      <vt:lpstr>Office Theme</vt:lpstr>
      <vt:lpstr>Uninformed Thermodynamics  John D. Norton Department of History and Philosophy of Science University of Pittsburgh</vt:lpstr>
      <vt:lpstr>PowerPoint Presentation</vt:lpstr>
      <vt:lpstr>The Wrong Question</vt:lpstr>
      <vt:lpstr>What are the limits imposed by thermodynamics and statistical mechanics on:</vt:lpstr>
      <vt:lpstr>  </vt:lpstr>
      <vt:lpstr>The Exorcism of Maxwell’s Demon</vt:lpstr>
      <vt:lpstr>PowerPoint Presentation</vt:lpstr>
      <vt:lpstr>Problems</vt:lpstr>
      <vt:lpstr>A Maxwell Demon Violates Liouville’s Theorem</vt:lpstr>
      <vt:lpstr>Convergence of States “Erasure”</vt:lpstr>
      <vt:lpstr>Purely thermodynamic result</vt:lpstr>
      <vt:lpstr>Phase Space Convergence?</vt:lpstr>
      <vt:lpstr>Convergence “Erasure”</vt:lpstr>
      <vt:lpstr>Minimum heat generation  in any molecular scale process </vt:lpstr>
      <vt:lpstr>Probabilistic completion of molecular scale processes</vt:lpstr>
      <vt:lpstr>Probabilistic completion of molecular scale processes</vt:lpstr>
      <vt:lpstr>Minimum entropy, heat generation</vt:lpstr>
      <vt:lpstr>Suppressing fluctuations controls entropy creation in erasure.</vt:lpstr>
      <vt:lpstr>Conclusion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Phase-Volume Based Exorcism of Maxwell’s Demon  John D. Norton Department of History and Philosophy of Science University of Pittsburgh  Based on “All Shook Up: Fluctuations, Maxwell’s Demon and the Thermodynamics of Computation,” Section 4.  www.pitt.edu/~jdnorton</dc:title>
  <dc:creator>John Norton</dc:creator>
  <cp:lastModifiedBy>Norton, John D</cp:lastModifiedBy>
  <cp:revision>212</cp:revision>
  <dcterms:created xsi:type="dcterms:W3CDTF">2014-01-07T20:36:55Z</dcterms:created>
  <dcterms:modified xsi:type="dcterms:W3CDTF">2024-09-15T14:01:07Z</dcterms:modified>
</cp:coreProperties>
</file>