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21" r:id="rId2"/>
    <p:sldId id="330" r:id="rId3"/>
    <p:sldId id="339" r:id="rId4"/>
    <p:sldId id="322" r:id="rId5"/>
    <p:sldId id="333" r:id="rId6"/>
    <p:sldId id="334" r:id="rId7"/>
    <p:sldId id="335" r:id="rId8"/>
    <p:sldId id="336" r:id="rId9"/>
    <p:sldId id="337" r:id="rId10"/>
    <p:sldId id="338" r:id="rId11"/>
    <p:sldId id="340" r:id="rId12"/>
    <p:sldId id="341" r:id="rId13"/>
    <p:sldId id="343" r:id="rId14"/>
    <p:sldId id="344" r:id="rId15"/>
    <p:sldId id="345" r:id="rId16"/>
    <p:sldId id="346" r:id="rId17"/>
    <p:sldId id="323" r:id="rId18"/>
    <p:sldId id="347" r:id="rId19"/>
    <p:sldId id="324" r:id="rId20"/>
    <p:sldId id="325" r:id="rId21"/>
    <p:sldId id="348" r:id="rId22"/>
    <p:sldId id="326" r:id="rId23"/>
    <p:sldId id="349" r:id="rId24"/>
    <p:sldId id="351" r:id="rId25"/>
    <p:sldId id="352" r:id="rId26"/>
    <p:sldId id="353" r:id="rId27"/>
    <p:sldId id="354" r:id="rId28"/>
    <p:sldId id="355" r:id="rId29"/>
    <p:sldId id="356" r:id="rId30"/>
    <p:sldId id="357" r:id="rId31"/>
    <p:sldId id="328" r:id="rId32"/>
    <p:sldId id="329" r:id="rId33"/>
    <p:sldId id="358" r:id="rId34"/>
    <p:sldId id="359" r:id="rId35"/>
    <p:sldId id="360" r:id="rId36"/>
    <p:sldId id="331"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460">
          <p15:clr>
            <a:srgbClr val="A4A3A4"/>
          </p15:clr>
        </p15:guide>
        <p15:guide id="2" pos="30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FC8"/>
    <a:srgbClr val="FF0000"/>
    <a:srgbClr val="C8DDFF"/>
    <a:srgbClr val="FFC8C8"/>
    <a:srgbClr val="00FF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6"/>
    <p:restoredTop sz="96322"/>
  </p:normalViewPr>
  <p:slideViewPr>
    <p:cSldViewPr snapToGrid="0">
      <p:cViewPr varScale="1">
        <p:scale>
          <a:sx n="141" d="100"/>
          <a:sy n="141" d="100"/>
        </p:scale>
        <p:origin x="200" y="1560"/>
      </p:cViewPr>
      <p:guideLst>
        <p:guide orient="horz" pos="3460"/>
        <p:guide pos="303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6F2E4-4B65-9A4A-9ED5-0332087D8AA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3ECB9CC-4A2C-DA49-8F90-F2D34DDF9D3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EC0E141-2A34-704E-8A3F-884C2793ACEF}" type="datetime1">
              <a:rPr lang="en-US" altLang="en-US"/>
              <a:pPr/>
              <a:t>1/6/25</a:t>
            </a:fld>
            <a:endParaRPr lang="en-US" altLang="en-US"/>
          </a:p>
        </p:txBody>
      </p:sp>
      <p:sp>
        <p:nvSpPr>
          <p:cNvPr id="4" name="Footer Placeholder 3">
            <a:extLst>
              <a:ext uri="{FF2B5EF4-FFF2-40B4-BE49-F238E27FC236}">
                <a16:creationId xmlns:a16="http://schemas.microsoft.com/office/drawing/2014/main" id="{22CE23F3-5A97-4E43-AF2B-34EA48A3E15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5A304D2-B475-0C48-96BC-0217B5158B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1A54EA6-43F9-6A43-8564-08D00AB6178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B8A926-5165-1F49-93FA-2258E25FF0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C80F10B-9382-044F-8DF4-C81C8A6AE80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825BE60-0E60-E848-9F23-111B8B950A37}" type="datetime1">
              <a:rPr lang="en-US" altLang="en-US"/>
              <a:pPr/>
              <a:t>1/6/25</a:t>
            </a:fld>
            <a:endParaRPr lang="en-US" altLang="en-US"/>
          </a:p>
        </p:txBody>
      </p:sp>
      <p:sp>
        <p:nvSpPr>
          <p:cNvPr id="4" name="Slide Image Placeholder 3">
            <a:extLst>
              <a:ext uri="{FF2B5EF4-FFF2-40B4-BE49-F238E27FC236}">
                <a16:creationId xmlns:a16="http://schemas.microsoft.com/office/drawing/2014/main" id="{F4C76C42-1369-6E41-8F1F-86DB568C25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3028917-7B84-1A4E-BA03-B8AE8F9CAC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41199A-C2F8-6349-9321-452E72220D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966D86B-F229-D74F-912F-08FAB881F54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E814A9C-802E-BA43-8020-6C6FA5CA0FB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CCCF5EF-CDA6-8740-94AD-F9ED52900587}"/>
              </a:ext>
            </a:extLst>
          </p:cNvPr>
          <p:cNvSpPr>
            <a:spLocks noGrp="1"/>
          </p:cNvSpPr>
          <p:nvPr>
            <p:ph type="dt" sz="half" idx="10"/>
          </p:nvPr>
        </p:nvSpPr>
        <p:spPr/>
        <p:txBody>
          <a:bodyPr/>
          <a:lstStyle>
            <a:lvl1pPr>
              <a:defRPr/>
            </a:lvl1pPr>
          </a:lstStyle>
          <a:p>
            <a:fld id="{9CAF90FF-BB54-9942-BCC4-D9BBE698EE35}" type="datetime1">
              <a:rPr lang="en-US" altLang="en-US"/>
              <a:pPr/>
              <a:t>1/6/25</a:t>
            </a:fld>
            <a:endParaRPr lang="en-US" altLang="en-US"/>
          </a:p>
        </p:txBody>
      </p:sp>
      <p:sp>
        <p:nvSpPr>
          <p:cNvPr id="5" name="Footer Placeholder 4">
            <a:extLst>
              <a:ext uri="{FF2B5EF4-FFF2-40B4-BE49-F238E27FC236}">
                <a16:creationId xmlns:a16="http://schemas.microsoft.com/office/drawing/2014/main" id="{EFFC8A9F-8EB9-B244-9585-140669B15B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3C0CBB-408B-2D4E-927A-9E8FA3175593}"/>
              </a:ext>
            </a:extLst>
          </p:cNvPr>
          <p:cNvSpPr>
            <a:spLocks noGrp="1"/>
          </p:cNvSpPr>
          <p:nvPr>
            <p:ph type="sldNum" sz="quarter" idx="12"/>
          </p:nvPr>
        </p:nvSpPr>
        <p:spPr/>
        <p:txBody>
          <a:bodyPr/>
          <a:lstStyle>
            <a:lvl1pPr>
              <a:defRPr/>
            </a:lvl1pPr>
          </a:lstStyle>
          <a:p>
            <a:fld id="{025E0071-391D-A54A-9E39-AC0D00AC4845}" type="slidenum">
              <a:rPr lang="en-US" altLang="en-US"/>
              <a:pPr/>
              <a:t>‹#›</a:t>
            </a:fld>
            <a:endParaRPr lang="en-US" altLang="en-US"/>
          </a:p>
        </p:txBody>
      </p:sp>
    </p:spTree>
    <p:extLst>
      <p:ext uri="{BB962C8B-B14F-4D97-AF65-F5344CB8AC3E}">
        <p14:creationId xmlns:p14="http://schemas.microsoft.com/office/powerpoint/2010/main" val="362346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34A42-C9C0-A24C-A14C-510C59EC6DEE}"/>
              </a:ext>
            </a:extLst>
          </p:cNvPr>
          <p:cNvSpPr>
            <a:spLocks noGrp="1"/>
          </p:cNvSpPr>
          <p:nvPr>
            <p:ph type="dt" sz="half" idx="10"/>
          </p:nvPr>
        </p:nvSpPr>
        <p:spPr/>
        <p:txBody>
          <a:bodyPr/>
          <a:lstStyle>
            <a:lvl1pPr>
              <a:defRPr/>
            </a:lvl1pPr>
          </a:lstStyle>
          <a:p>
            <a:fld id="{55B62201-E9CE-7147-9B4D-F43D93A5E125}" type="datetime1">
              <a:rPr lang="en-US" altLang="en-US"/>
              <a:pPr/>
              <a:t>1/6/25</a:t>
            </a:fld>
            <a:endParaRPr lang="en-US" altLang="en-US"/>
          </a:p>
        </p:txBody>
      </p:sp>
      <p:sp>
        <p:nvSpPr>
          <p:cNvPr id="5" name="Footer Placeholder 4">
            <a:extLst>
              <a:ext uri="{FF2B5EF4-FFF2-40B4-BE49-F238E27FC236}">
                <a16:creationId xmlns:a16="http://schemas.microsoft.com/office/drawing/2014/main" id="{B1816918-D7AA-5C47-951B-11E235F52B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88FFD2-8AC2-0747-9AA7-12D9ED20BF1B}"/>
              </a:ext>
            </a:extLst>
          </p:cNvPr>
          <p:cNvSpPr>
            <a:spLocks noGrp="1"/>
          </p:cNvSpPr>
          <p:nvPr>
            <p:ph type="sldNum" sz="quarter" idx="12"/>
          </p:nvPr>
        </p:nvSpPr>
        <p:spPr/>
        <p:txBody>
          <a:bodyPr/>
          <a:lstStyle>
            <a:lvl1pPr>
              <a:defRPr/>
            </a:lvl1pPr>
          </a:lstStyle>
          <a:p>
            <a:fld id="{9BA3A391-12FB-8747-9E53-8F15F43B2ED4}" type="slidenum">
              <a:rPr lang="en-US" altLang="en-US"/>
              <a:pPr/>
              <a:t>‹#›</a:t>
            </a:fld>
            <a:endParaRPr lang="en-US" altLang="en-US"/>
          </a:p>
        </p:txBody>
      </p:sp>
    </p:spTree>
    <p:extLst>
      <p:ext uri="{BB962C8B-B14F-4D97-AF65-F5344CB8AC3E}">
        <p14:creationId xmlns:p14="http://schemas.microsoft.com/office/powerpoint/2010/main" val="35538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FE47-6E8E-E04B-8E41-0C2F14F06A24}"/>
              </a:ext>
            </a:extLst>
          </p:cNvPr>
          <p:cNvSpPr>
            <a:spLocks noGrp="1"/>
          </p:cNvSpPr>
          <p:nvPr>
            <p:ph type="dt" sz="half" idx="10"/>
          </p:nvPr>
        </p:nvSpPr>
        <p:spPr/>
        <p:txBody>
          <a:bodyPr/>
          <a:lstStyle>
            <a:lvl1pPr>
              <a:defRPr/>
            </a:lvl1pPr>
          </a:lstStyle>
          <a:p>
            <a:fld id="{90A17D23-9630-8B4E-A470-E175D2B468BC}" type="datetime1">
              <a:rPr lang="en-US" altLang="en-US"/>
              <a:pPr/>
              <a:t>1/6/25</a:t>
            </a:fld>
            <a:endParaRPr lang="en-US" altLang="en-US"/>
          </a:p>
        </p:txBody>
      </p:sp>
      <p:sp>
        <p:nvSpPr>
          <p:cNvPr id="5" name="Footer Placeholder 4">
            <a:extLst>
              <a:ext uri="{FF2B5EF4-FFF2-40B4-BE49-F238E27FC236}">
                <a16:creationId xmlns:a16="http://schemas.microsoft.com/office/drawing/2014/main" id="{D47BBDF0-B93E-794F-B66A-08320898AA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080C19-CE48-FE4F-9257-F654F1DB10E2}"/>
              </a:ext>
            </a:extLst>
          </p:cNvPr>
          <p:cNvSpPr>
            <a:spLocks noGrp="1"/>
          </p:cNvSpPr>
          <p:nvPr>
            <p:ph type="sldNum" sz="quarter" idx="12"/>
          </p:nvPr>
        </p:nvSpPr>
        <p:spPr/>
        <p:txBody>
          <a:bodyPr/>
          <a:lstStyle>
            <a:lvl1pPr>
              <a:defRPr/>
            </a:lvl1pPr>
          </a:lstStyle>
          <a:p>
            <a:fld id="{ED4D18D7-71F9-1C47-AB32-8FAB400C9C04}" type="slidenum">
              <a:rPr lang="en-US" altLang="en-US"/>
              <a:pPr/>
              <a:t>‹#›</a:t>
            </a:fld>
            <a:endParaRPr lang="en-US" altLang="en-US"/>
          </a:p>
        </p:txBody>
      </p:sp>
    </p:spTree>
    <p:extLst>
      <p:ext uri="{BB962C8B-B14F-4D97-AF65-F5344CB8AC3E}">
        <p14:creationId xmlns:p14="http://schemas.microsoft.com/office/powerpoint/2010/main" val="334225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48533-92A9-BB44-B4EA-81F2A1A99022}"/>
              </a:ext>
            </a:extLst>
          </p:cNvPr>
          <p:cNvSpPr>
            <a:spLocks noGrp="1"/>
          </p:cNvSpPr>
          <p:nvPr>
            <p:ph type="dt" sz="half" idx="10"/>
          </p:nvPr>
        </p:nvSpPr>
        <p:spPr/>
        <p:txBody>
          <a:bodyPr/>
          <a:lstStyle>
            <a:lvl1pPr>
              <a:defRPr/>
            </a:lvl1pPr>
          </a:lstStyle>
          <a:p>
            <a:fld id="{8A326A82-B087-0B42-9EBB-15AC5E42E45F}" type="datetime1">
              <a:rPr lang="en-US" altLang="en-US"/>
              <a:pPr/>
              <a:t>1/6/25</a:t>
            </a:fld>
            <a:endParaRPr lang="en-US" altLang="en-US"/>
          </a:p>
        </p:txBody>
      </p:sp>
      <p:sp>
        <p:nvSpPr>
          <p:cNvPr id="5" name="Footer Placeholder 4">
            <a:extLst>
              <a:ext uri="{FF2B5EF4-FFF2-40B4-BE49-F238E27FC236}">
                <a16:creationId xmlns:a16="http://schemas.microsoft.com/office/drawing/2014/main" id="{1107C6D1-BE2D-3E47-BB45-C305A3287A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2F3DBF-DFC8-7549-A90C-4CB26F76B6F0}"/>
              </a:ext>
            </a:extLst>
          </p:cNvPr>
          <p:cNvSpPr>
            <a:spLocks noGrp="1"/>
          </p:cNvSpPr>
          <p:nvPr>
            <p:ph type="sldNum" sz="quarter" idx="12"/>
          </p:nvPr>
        </p:nvSpPr>
        <p:spPr/>
        <p:txBody>
          <a:bodyPr/>
          <a:lstStyle>
            <a:lvl1pPr>
              <a:defRPr/>
            </a:lvl1pPr>
          </a:lstStyle>
          <a:p>
            <a:fld id="{997EC9C6-EEF2-884A-9087-52C36FDAE7A9}" type="slidenum">
              <a:rPr lang="en-US" altLang="en-US"/>
              <a:pPr/>
              <a:t>‹#›</a:t>
            </a:fld>
            <a:endParaRPr lang="en-US" altLang="en-US"/>
          </a:p>
        </p:txBody>
      </p:sp>
    </p:spTree>
    <p:extLst>
      <p:ext uri="{BB962C8B-B14F-4D97-AF65-F5344CB8AC3E}">
        <p14:creationId xmlns:p14="http://schemas.microsoft.com/office/powerpoint/2010/main" val="396505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4A22B-BF27-724D-9ABF-D2D2AA8ECDC9}"/>
              </a:ext>
            </a:extLst>
          </p:cNvPr>
          <p:cNvSpPr>
            <a:spLocks noGrp="1"/>
          </p:cNvSpPr>
          <p:nvPr>
            <p:ph type="dt" sz="half" idx="10"/>
          </p:nvPr>
        </p:nvSpPr>
        <p:spPr/>
        <p:txBody>
          <a:bodyPr/>
          <a:lstStyle>
            <a:lvl1pPr>
              <a:defRPr/>
            </a:lvl1pPr>
          </a:lstStyle>
          <a:p>
            <a:fld id="{F71BEF82-DCA0-2C40-9AAD-AE63261AD819}" type="datetime1">
              <a:rPr lang="en-US" altLang="en-US"/>
              <a:pPr/>
              <a:t>1/6/25</a:t>
            </a:fld>
            <a:endParaRPr lang="en-US" altLang="en-US"/>
          </a:p>
        </p:txBody>
      </p:sp>
      <p:sp>
        <p:nvSpPr>
          <p:cNvPr id="5" name="Footer Placeholder 4">
            <a:extLst>
              <a:ext uri="{FF2B5EF4-FFF2-40B4-BE49-F238E27FC236}">
                <a16:creationId xmlns:a16="http://schemas.microsoft.com/office/drawing/2014/main" id="{E80DCB55-6AB9-2648-8D6A-1841ECBFCC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4C8F93-86DB-EB4B-8544-68E943392AE9}"/>
              </a:ext>
            </a:extLst>
          </p:cNvPr>
          <p:cNvSpPr>
            <a:spLocks noGrp="1"/>
          </p:cNvSpPr>
          <p:nvPr>
            <p:ph type="sldNum" sz="quarter" idx="12"/>
          </p:nvPr>
        </p:nvSpPr>
        <p:spPr/>
        <p:txBody>
          <a:bodyPr/>
          <a:lstStyle>
            <a:lvl1pPr>
              <a:defRPr/>
            </a:lvl1pPr>
          </a:lstStyle>
          <a:p>
            <a:fld id="{B8B2FCE7-5030-7448-8F46-45DE58A65E8A}" type="slidenum">
              <a:rPr lang="en-US" altLang="en-US"/>
              <a:pPr/>
              <a:t>‹#›</a:t>
            </a:fld>
            <a:endParaRPr lang="en-US" altLang="en-US"/>
          </a:p>
        </p:txBody>
      </p:sp>
    </p:spTree>
    <p:extLst>
      <p:ext uri="{BB962C8B-B14F-4D97-AF65-F5344CB8AC3E}">
        <p14:creationId xmlns:p14="http://schemas.microsoft.com/office/powerpoint/2010/main" val="2049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43CC9DA-5CCE-7F48-B9B9-772879B4D298}"/>
              </a:ext>
            </a:extLst>
          </p:cNvPr>
          <p:cNvSpPr>
            <a:spLocks noGrp="1"/>
          </p:cNvSpPr>
          <p:nvPr>
            <p:ph type="dt" sz="half" idx="10"/>
          </p:nvPr>
        </p:nvSpPr>
        <p:spPr/>
        <p:txBody>
          <a:bodyPr/>
          <a:lstStyle>
            <a:lvl1pPr>
              <a:defRPr/>
            </a:lvl1pPr>
          </a:lstStyle>
          <a:p>
            <a:fld id="{9592E25C-54B4-0244-96C3-9B4141174193}" type="datetime1">
              <a:rPr lang="en-US" altLang="en-US"/>
              <a:pPr/>
              <a:t>1/6/25</a:t>
            </a:fld>
            <a:endParaRPr lang="en-US" altLang="en-US"/>
          </a:p>
        </p:txBody>
      </p:sp>
      <p:sp>
        <p:nvSpPr>
          <p:cNvPr id="6" name="Footer Placeholder 4">
            <a:extLst>
              <a:ext uri="{FF2B5EF4-FFF2-40B4-BE49-F238E27FC236}">
                <a16:creationId xmlns:a16="http://schemas.microsoft.com/office/drawing/2014/main" id="{7C851D43-DB93-D24D-A313-3E0A7FFE25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5B0404-D215-7E4B-933A-315A40193BE4}"/>
              </a:ext>
            </a:extLst>
          </p:cNvPr>
          <p:cNvSpPr>
            <a:spLocks noGrp="1"/>
          </p:cNvSpPr>
          <p:nvPr>
            <p:ph type="sldNum" sz="quarter" idx="12"/>
          </p:nvPr>
        </p:nvSpPr>
        <p:spPr/>
        <p:txBody>
          <a:bodyPr/>
          <a:lstStyle>
            <a:lvl1pPr>
              <a:defRPr/>
            </a:lvl1pPr>
          </a:lstStyle>
          <a:p>
            <a:fld id="{F5584E73-1485-8F4A-BE16-AD499B15142E}" type="slidenum">
              <a:rPr lang="en-US" altLang="en-US"/>
              <a:pPr/>
              <a:t>‹#›</a:t>
            </a:fld>
            <a:endParaRPr lang="en-US" altLang="en-US"/>
          </a:p>
        </p:txBody>
      </p:sp>
    </p:spTree>
    <p:extLst>
      <p:ext uri="{BB962C8B-B14F-4D97-AF65-F5344CB8AC3E}">
        <p14:creationId xmlns:p14="http://schemas.microsoft.com/office/powerpoint/2010/main" val="23726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2FA46ED-BE00-4B45-918C-77DC367B7CC9}"/>
              </a:ext>
            </a:extLst>
          </p:cNvPr>
          <p:cNvSpPr>
            <a:spLocks noGrp="1"/>
          </p:cNvSpPr>
          <p:nvPr>
            <p:ph type="dt" sz="half" idx="10"/>
          </p:nvPr>
        </p:nvSpPr>
        <p:spPr/>
        <p:txBody>
          <a:bodyPr/>
          <a:lstStyle>
            <a:lvl1pPr>
              <a:defRPr/>
            </a:lvl1pPr>
          </a:lstStyle>
          <a:p>
            <a:fld id="{BD959006-1044-6F4F-B3F6-0A2D650A8A1D}" type="datetime1">
              <a:rPr lang="en-US" altLang="en-US"/>
              <a:pPr/>
              <a:t>1/6/25</a:t>
            </a:fld>
            <a:endParaRPr lang="en-US" altLang="en-US"/>
          </a:p>
        </p:txBody>
      </p:sp>
      <p:sp>
        <p:nvSpPr>
          <p:cNvPr id="8" name="Footer Placeholder 4">
            <a:extLst>
              <a:ext uri="{FF2B5EF4-FFF2-40B4-BE49-F238E27FC236}">
                <a16:creationId xmlns:a16="http://schemas.microsoft.com/office/drawing/2014/main" id="{E4F4263A-7339-2B49-8839-D12BF26E9B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131FB12-B688-8A4A-9F62-7A9D6A63EB4B}"/>
              </a:ext>
            </a:extLst>
          </p:cNvPr>
          <p:cNvSpPr>
            <a:spLocks noGrp="1"/>
          </p:cNvSpPr>
          <p:nvPr>
            <p:ph type="sldNum" sz="quarter" idx="12"/>
          </p:nvPr>
        </p:nvSpPr>
        <p:spPr/>
        <p:txBody>
          <a:bodyPr/>
          <a:lstStyle>
            <a:lvl1pPr>
              <a:defRPr/>
            </a:lvl1pPr>
          </a:lstStyle>
          <a:p>
            <a:fld id="{562B8BE8-A5B5-294F-B1F7-318CE766B910}" type="slidenum">
              <a:rPr lang="en-US" altLang="en-US"/>
              <a:pPr/>
              <a:t>‹#›</a:t>
            </a:fld>
            <a:endParaRPr lang="en-US" altLang="en-US"/>
          </a:p>
        </p:txBody>
      </p:sp>
    </p:spTree>
    <p:extLst>
      <p:ext uri="{BB962C8B-B14F-4D97-AF65-F5344CB8AC3E}">
        <p14:creationId xmlns:p14="http://schemas.microsoft.com/office/powerpoint/2010/main" val="281996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93B31-737B-0D40-BAC9-C1096B3FFDA7}"/>
              </a:ext>
            </a:extLst>
          </p:cNvPr>
          <p:cNvSpPr>
            <a:spLocks noGrp="1"/>
          </p:cNvSpPr>
          <p:nvPr>
            <p:ph type="dt" sz="half" idx="10"/>
          </p:nvPr>
        </p:nvSpPr>
        <p:spPr/>
        <p:txBody>
          <a:bodyPr/>
          <a:lstStyle>
            <a:lvl1pPr>
              <a:defRPr/>
            </a:lvl1pPr>
          </a:lstStyle>
          <a:p>
            <a:fld id="{FC18281A-775C-BF4F-9F58-6FF6ACD74099}" type="datetime1">
              <a:rPr lang="en-US" altLang="en-US"/>
              <a:pPr/>
              <a:t>1/6/25</a:t>
            </a:fld>
            <a:endParaRPr lang="en-US" altLang="en-US"/>
          </a:p>
        </p:txBody>
      </p:sp>
      <p:sp>
        <p:nvSpPr>
          <p:cNvPr id="4" name="Footer Placeholder 4">
            <a:extLst>
              <a:ext uri="{FF2B5EF4-FFF2-40B4-BE49-F238E27FC236}">
                <a16:creationId xmlns:a16="http://schemas.microsoft.com/office/drawing/2014/main" id="{6C19DA7A-169E-004C-A019-C123E6C5F9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7A0E836-10CF-5745-84E9-2D7020E30B7D}"/>
              </a:ext>
            </a:extLst>
          </p:cNvPr>
          <p:cNvSpPr>
            <a:spLocks noGrp="1"/>
          </p:cNvSpPr>
          <p:nvPr>
            <p:ph type="sldNum" sz="quarter" idx="12"/>
          </p:nvPr>
        </p:nvSpPr>
        <p:spPr/>
        <p:txBody>
          <a:bodyPr/>
          <a:lstStyle>
            <a:lvl1pPr>
              <a:defRPr/>
            </a:lvl1pPr>
          </a:lstStyle>
          <a:p>
            <a:fld id="{D01F20EE-1820-2B4F-881B-E5A0C66FA162}" type="slidenum">
              <a:rPr lang="en-US" altLang="en-US"/>
              <a:pPr/>
              <a:t>‹#›</a:t>
            </a:fld>
            <a:endParaRPr lang="en-US" altLang="en-US"/>
          </a:p>
        </p:txBody>
      </p:sp>
    </p:spTree>
    <p:extLst>
      <p:ext uri="{BB962C8B-B14F-4D97-AF65-F5344CB8AC3E}">
        <p14:creationId xmlns:p14="http://schemas.microsoft.com/office/powerpoint/2010/main" val="373192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9D002A-E753-A246-B5C1-C0FE45C99F45}"/>
              </a:ext>
            </a:extLst>
          </p:cNvPr>
          <p:cNvSpPr>
            <a:spLocks noGrp="1"/>
          </p:cNvSpPr>
          <p:nvPr>
            <p:ph type="dt" sz="half" idx="10"/>
          </p:nvPr>
        </p:nvSpPr>
        <p:spPr/>
        <p:txBody>
          <a:bodyPr/>
          <a:lstStyle>
            <a:lvl1pPr>
              <a:defRPr/>
            </a:lvl1pPr>
          </a:lstStyle>
          <a:p>
            <a:fld id="{318549F7-2A3D-4E4C-A2F4-068813D92C1D}" type="datetime1">
              <a:rPr lang="en-US" altLang="en-US"/>
              <a:pPr/>
              <a:t>1/6/25</a:t>
            </a:fld>
            <a:endParaRPr lang="en-US" altLang="en-US"/>
          </a:p>
        </p:txBody>
      </p:sp>
      <p:sp>
        <p:nvSpPr>
          <p:cNvPr id="3" name="Footer Placeholder 4">
            <a:extLst>
              <a:ext uri="{FF2B5EF4-FFF2-40B4-BE49-F238E27FC236}">
                <a16:creationId xmlns:a16="http://schemas.microsoft.com/office/drawing/2014/main" id="{AF330CFC-E742-F641-9D83-6A2ECED9D1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2661F2-4338-BF4A-AE6A-F2F633118C20}"/>
              </a:ext>
            </a:extLst>
          </p:cNvPr>
          <p:cNvSpPr>
            <a:spLocks noGrp="1"/>
          </p:cNvSpPr>
          <p:nvPr>
            <p:ph type="sldNum" sz="quarter" idx="12"/>
          </p:nvPr>
        </p:nvSpPr>
        <p:spPr/>
        <p:txBody>
          <a:bodyPr/>
          <a:lstStyle>
            <a:lvl1pPr>
              <a:defRPr/>
            </a:lvl1pPr>
          </a:lstStyle>
          <a:p>
            <a:fld id="{950642DE-8231-4442-B1F3-88FB820D8073}" type="slidenum">
              <a:rPr lang="en-US" altLang="en-US"/>
              <a:pPr/>
              <a:t>‹#›</a:t>
            </a:fld>
            <a:endParaRPr lang="en-US" altLang="en-US"/>
          </a:p>
        </p:txBody>
      </p:sp>
    </p:spTree>
    <p:extLst>
      <p:ext uri="{BB962C8B-B14F-4D97-AF65-F5344CB8AC3E}">
        <p14:creationId xmlns:p14="http://schemas.microsoft.com/office/powerpoint/2010/main" val="236101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ED96CAB-5977-404F-B34B-4DC46AE9E79A}"/>
              </a:ext>
            </a:extLst>
          </p:cNvPr>
          <p:cNvSpPr>
            <a:spLocks noGrp="1"/>
          </p:cNvSpPr>
          <p:nvPr>
            <p:ph type="dt" sz="half" idx="10"/>
          </p:nvPr>
        </p:nvSpPr>
        <p:spPr/>
        <p:txBody>
          <a:bodyPr/>
          <a:lstStyle>
            <a:lvl1pPr>
              <a:defRPr/>
            </a:lvl1pPr>
          </a:lstStyle>
          <a:p>
            <a:fld id="{D8C83567-96A2-954D-B186-B64A52B680F3}" type="datetime1">
              <a:rPr lang="en-US" altLang="en-US"/>
              <a:pPr/>
              <a:t>1/6/25</a:t>
            </a:fld>
            <a:endParaRPr lang="en-US" altLang="en-US"/>
          </a:p>
        </p:txBody>
      </p:sp>
      <p:sp>
        <p:nvSpPr>
          <p:cNvPr id="6" name="Footer Placeholder 4">
            <a:extLst>
              <a:ext uri="{FF2B5EF4-FFF2-40B4-BE49-F238E27FC236}">
                <a16:creationId xmlns:a16="http://schemas.microsoft.com/office/drawing/2014/main" id="{94004560-91BE-2D41-B51B-65DB403E23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D1634-F0C4-9944-8572-E272A4B685D3}"/>
              </a:ext>
            </a:extLst>
          </p:cNvPr>
          <p:cNvSpPr>
            <a:spLocks noGrp="1"/>
          </p:cNvSpPr>
          <p:nvPr>
            <p:ph type="sldNum" sz="quarter" idx="12"/>
          </p:nvPr>
        </p:nvSpPr>
        <p:spPr/>
        <p:txBody>
          <a:bodyPr/>
          <a:lstStyle>
            <a:lvl1pPr>
              <a:defRPr/>
            </a:lvl1pPr>
          </a:lstStyle>
          <a:p>
            <a:fld id="{9346CF46-B80B-DB45-A614-DBB336B91FB5}" type="slidenum">
              <a:rPr lang="en-US" altLang="en-US"/>
              <a:pPr/>
              <a:t>‹#›</a:t>
            </a:fld>
            <a:endParaRPr lang="en-US" altLang="en-US"/>
          </a:p>
        </p:txBody>
      </p:sp>
    </p:spTree>
    <p:extLst>
      <p:ext uri="{BB962C8B-B14F-4D97-AF65-F5344CB8AC3E}">
        <p14:creationId xmlns:p14="http://schemas.microsoft.com/office/powerpoint/2010/main" val="217484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5729D5-A7A0-A54D-A887-73EA5DB75FE9}"/>
              </a:ext>
            </a:extLst>
          </p:cNvPr>
          <p:cNvSpPr>
            <a:spLocks noGrp="1"/>
          </p:cNvSpPr>
          <p:nvPr>
            <p:ph type="dt" sz="half" idx="10"/>
          </p:nvPr>
        </p:nvSpPr>
        <p:spPr/>
        <p:txBody>
          <a:bodyPr/>
          <a:lstStyle>
            <a:lvl1pPr>
              <a:defRPr/>
            </a:lvl1pPr>
          </a:lstStyle>
          <a:p>
            <a:fld id="{0DBDBB16-17D5-2F46-BC92-05E16B7C05AF}" type="datetime1">
              <a:rPr lang="en-US" altLang="en-US"/>
              <a:pPr/>
              <a:t>1/6/25</a:t>
            </a:fld>
            <a:endParaRPr lang="en-US" altLang="en-US"/>
          </a:p>
        </p:txBody>
      </p:sp>
      <p:sp>
        <p:nvSpPr>
          <p:cNvPr id="6" name="Footer Placeholder 4">
            <a:extLst>
              <a:ext uri="{FF2B5EF4-FFF2-40B4-BE49-F238E27FC236}">
                <a16:creationId xmlns:a16="http://schemas.microsoft.com/office/drawing/2014/main" id="{95773CC5-76EF-1C42-A85E-A031647C9F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014B07-F6E2-AF41-96D3-E9297C7ACAEE}"/>
              </a:ext>
            </a:extLst>
          </p:cNvPr>
          <p:cNvSpPr>
            <a:spLocks noGrp="1"/>
          </p:cNvSpPr>
          <p:nvPr>
            <p:ph type="sldNum" sz="quarter" idx="12"/>
          </p:nvPr>
        </p:nvSpPr>
        <p:spPr/>
        <p:txBody>
          <a:bodyPr/>
          <a:lstStyle>
            <a:lvl1pPr>
              <a:defRPr/>
            </a:lvl1pPr>
          </a:lstStyle>
          <a:p>
            <a:fld id="{B0CD7143-FBE6-FE40-81C2-DF510AB546CD}" type="slidenum">
              <a:rPr lang="en-US" altLang="en-US"/>
              <a:pPr/>
              <a:t>‹#›</a:t>
            </a:fld>
            <a:endParaRPr lang="en-US" altLang="en-US"/>
          </a:p>
        </p:txBody>
      </p:sp>
    </p:spTree>
    <p:extLst>
      <p:ext uri="{BB962C8B-B14F-4D97-AF65-F5344CB8AC3E}">
        <p14:creationId xmlns:p14="http://schemas.microsoft.com/office/powerpoint/2010/main" val="23938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1AA125-8585-1141-97CC-170F924CFB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F63E22-8B83-6049-A8FB-D44464F90E99}"/>
              </a:ext>
            </a:extLst>
          </p:cNvPr>
          <p:cNvSpPr>
            <a:spLocks noGrp="1"/>
          </p:cNvSpPr>
          <p:nvPr>
            <p:ph type="body" idx="1"/>
          </p:nvPr>
        </p:nvSpPr>
        <p:spPr bwMode="auto">
          <a:xfrm>
            <a:off x="0" y="6235700"/>
            <a:ext cx="9540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52713EC-3A5C-DD4D-A5F8-6EABA3F1F8B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07C3529C-4B7F-C543-AA15-7D361272CC07}" type="datetime1">
              <a:rPr lang="en-US" altLang="en-US"/>
              <a:pPr/>
              <a:t>1/6/25</a:t>
            </a:fld>
            <a:endParaRPr lang="en-US" altLang="en-US"/>
          </a:p>
        </p:txBody>
      </p:sp>
      <p:sp>
        <p:nvSpPr>
          <p:cNvPr id="5" name="Footer Placeholder 4">
            <a:extLst>
              <a:ext uri="{FF2B5EF4-FFF2-40B4-BE49-F238E27FC236}">
                <a16:creationId xmlns:a16="http://schemas.microsoft.com/office/drawing/2014/main" id="{97E54E55-6BA3-014D-852D-2526C9CFB1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1141C00-2711-B448-9F6F-DB30F4D755D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51D01F-A65E-E941-8124-AFFFB0D0F4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g"/><Relationship Id="rId5" Type="http://schemas.openxmlformats.org/officeDocument/2006/relationships/image" Target="../media/image39.svg"/><Relationship Id="rId10" Type="http://schemas.openxmlformats.org/officeDocument/2006/relationships/image" Target="../media/image44.jpg"/><Relationship Id="rId4" Type="http://schemas.openxmlformats.org/officeDocument/2006/relationships/image" Target="../media/image38.png"/><Relationship Id="rId9"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0.svg"/><Relationship Id="rId3" Type="http://schemas.openxmlformats.org/officeDocument/2006/relationships/image" Target="../media/image64.jpg"/><Relationship Id="rId7" Type="http://schemas.openxmlformats.org/officeDocument/2006/relationships/image" Target="../media/image66.svg"/><Relationship Id="rId12" Type="http://schemas.openxmlformats.org/officeDocument/2006/relationships/image" Target="../media/image69.pn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8.svg"/><Relationship Id="rId5" Type="http://schemas.openxmlformats.org/officeDocument/2006/relationships/image" Target="../media/image55.svg"/><Relationship Id="rId15" Type="http://schemas.openxmlformats.org/officeDocument/2006/relationships/image" Target="../media/image72.svg"/><Relationship Id="rId10" Type="http://schemas.openxmlformats.org/officeDocument/2006/relationships/image" Target="../media/image67.png"/><Relationship Id="rId4" Type="http://schemas.openxmlformats.org/officeDocument/2006/relationships/image" Target="../media/image54.png"/><Relationship Id="rId9" Type="http://schemas.openxmlformats.org/officeDocument/2006/relationships/image" Target="../media/image53.sv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A9F4C82-22E8-014B-BBBA-0A4B020DF91D}"/>
              </a:ext>
            </a:extLst>
          </p:cNvPr>
          <p:cNvSpPr>
            <a:spLocks noGrp="1"/>
          </p:cNvSpPr>
          <p:nvPr>
            <p:ph type="title"/>
          </p:nvPr>
        </p:nvSpPr>
        <p:spPr>
          <a:xfrm>
            <a:off x="1553048" y="1719064"/>
            <a:ext cx="6400800" cy="2773363"/>
          </a:xfrm>
        </p:spPr>
        <p:txBody>
          <a:bodyPr/>
          <a:lstStyle/>
          <a:p>
            <a:r>
              <a:rPr lang="en-US" altLang="en-US" sz="4800" dirty="0">
                <a:latin typeface="Times" pitchFamily="2" charset="0"/>
                <a:ea typeface="ＭＳ Ｐゴシック" panose="020B0600070205080204" pitchFamily="34" charset="-128"/>
              </a:rPr>
              <a:t>Lotteries, bookmaking and ancient randomizers: Local and global analyses of chance</a:t>
            </a:r>
            <a:br>
              <a:rPr lang="en-US" altLang="en-US" sz="4800" dirty="0">
                <a:latin typeface="Times" pitchFamily="2" charset="0"/>
                <a:ea typeface="ＭＳ Ｐゴシック" panose="020B0600070205080204" pitchFamily="34" charset="-128"/>
              </a:rPr>
            </a:br>
            <a:br>
              <a:rPr lang="en-US" altLang="en-US" sz="2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John D. Norton</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Department of History and</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Philosophy of Science</a:t>
            </a:r>
            <a:br>
              <a:rPr lang="en-US" altLang="en-US" sz="1800" dirty="0">
                <a:latin typeface="Times" pitchFamily="2" charset="0"/>
                <a:ea typeface="ＭＳ Ｐゴシック" panose="020B0600070205080204" pitchFamily="34" charset="-128"/>
              </a:rPr>
            </a:br>
            <a:r>
              <a:rPr lang="en-US" altLang="en-US" sz="1800" dirty="0">
                <a:latin typeface="Times" pitchFamily="2" charset="0"/>
                <a:ea typeface="ＭＳ Ｐゴシック" panose="020B0600070205080204" pitchFamily="34" charset="-128"/>
              </a:rPr>
              <a:t>University of Pittsburgh</a:t>
            </a:r>
          </a:p>
        </p:txBody>
      </p:sp>
      <p:sp>
        <p:nvSpPr>
          <p:cNvPr id="15363" name="Slide Number Placeholder 3">
            <a:extLst>
              <a:ext uri="{FF2B5EF4-FFF2-40B4-BE49-F238E27FC236}">
                <a16:creationId xmlns:a16="http://schemas.microsoft.com/office/drawing/2014/main" id="{CB717698-5573-9946-AA2D-13B9A1780E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6D2CE5-07E7-E340-9610-160ADD761C51}" type="slidenum">
              <a:rPr lang="en-US" altLang="en-US" sz="1200">
                <a:solidFill>
                  <a:srgbClr val="898989"/>
                </a:solidFill>
                <a:latin typeface="Calibri" panose="020F0502020204030204" pitchFamily="34" charset="0"/>
              </a:rPr>
              <a:pPr eaLnBrk="1" hangingPunct="1"/>
              <a:t>1</a:t>
            </a:fld>
            <a:endParaRPr lang="en-US" altLang="en-US" sz="1200">
              <a:solidFill>
                <a:srgbClr val="898989"/>
              </a:solidFill>
              <a:latin typeface="Calibri" panose="020F0502020204030204" pitchFamily="34" charset="0"/>
            </a:endParaRPr>
          </a:p>
        </p:txBody>
      </p:sp>
      <p:sp>
        <p:nvSpPr>
          <p:cNvPr id="8" name="Content Placeholder 7">
            <a:extLst>
              <a:ext uri="{FF2B5EF4-FFF2-40B4-BE49-F238E27FC236}">
                <a16:creationId xmlns:a16="http://schemas.microsoft.com/office/drawing/2014/main" id="{D0FEF57F-2AC7-6C4E-A2E3-3F98595EFF56}"/>
              </a:ext>
            </a:extLst>
          </p:cNvPr>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D36-A1E6-CCD9-F0BE-6F0CD9F44193}"/>
              </a:ext>
            </a:extLst>
          </p:cNvPr>
          <p:cNvSpPr>
            <a:spLocks noGrp="1"/>
          </p:cNvSpPr>
          <p:nvPr>
            <p:ph type="title"/>
          </p:nvPr>
        </p:nvSpPr>
        <p:spPr>
          <a:xfrm>
            <a:off x="284480" y="136525"/>
            <a:ext cx="8229600" cy="1143000"/>
          </a:xfrm>
        </p:spPr>
        <p:txBody>
          <a:bodyPr/>
          <a:lstStyle/>
          <a:p>
            <a:pPr algn="l"/>
            <a:r>
              <a:rPr lang="en-US" dirty="0"/>
              <a:t>Sortition</a:t>
            </a:r>
            <a:br>
              <a:rPr lang="en-US" dirty="0"/>
            </a:br>
            <a:r>
              <a:rPr lang="en-US" sz="2000" dirty="0"/>
              <a:t>Selection of official appointments by lot</a:t>
            </a:r>
            <a:endParaRPr lang="en-US" dirty="0"/>
          </a:p>
        </p:txBody>
      </p:sp>
      <p:sp>
        <p:nvSpPr>
          <p:cNvPr id="3" name="Content Placeholder 2">
            <a:extLst>
              <a:ext uri="{FF2B5EF4-FFF2-40B4-BE49-F238E27FC236}">
                <a16:creationId xmlns:a16="http://schemas.microsoft.com/office/drawing/2014/main" id="{E2CAB97F-AB0A-75FC-A8AC-0186B7FF6067}"/>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78C7FBDB-1D19-6F35-DDFE-4036B4F49E93}"/>
              </a:ext>
            </a:extLst>
          </p:cNvPr>
          <p:cNvSpPr>
            <a:spLocks noGrp="1"/>
          </p:cNvSpPr>
          <p:nvPr>
            <p:ph type="sldNum" sz="quarter" idx="12"/>
          </p:nvPr>
        </p:nvSpPr>
        <p:spPr/>
        <p:txBody>
          <a:bodyPr/>
          <a:lstStyle/>
          <a:p>
            <a:fld id="{997EC9C6-EEF2-884A-9087-52C36FDAE7A9}" type="slidenum">
              <a:rPr lang="en-US" altLang="en-US" smtClean="0"/>
              <a:pPr/>
              <a:t>10</a:t>
            </a:fld>
            <a:endParaRPr lang="en-US" altLang="en-US"/>
          </a:p>
        </p:txBody>
      </p:sp>
      <p:pic>
        <p:nvPicPr>
          <p:cNvPr id="6" name="Picture 5">
            <a:extLst>
              <a:ext uri="{FF2B5EF4-FFF2-40B4-BE49-F238E27FC236}">
                <a16:creationId xmlns:a16="http://schemas.microsoft.com/office/drawing/2014/main" id="{A5DA41E1-5AC3-469D-F009-42D3340FD19C}"/>
              </a:ext>
            </a:extLst>
          </p:cNvPr>
          <p:cNvPicPr>
            <a:picLocks noChangeAspect="1"/>
          </p:cNvPicPr>
          <p:nvPr/>
        </p:nvPicPr>
        <p:blipFill>
          <a:blip r:embed="rId2"/>
          <a:stretch>
            <a:fillRect/>
          </a:stretch>
        </p:blipFill>
        <p:spPr>
          <a:xfrm>
            <a:off x="284480" y="1364297"/>
            <a:ext cx="2790351" cy="490728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C0E4627B-4590-5BBF-0D74-4BA7001F2DC2}"/>
              </a:ext>
            </a:extLst>
          </p:cNvPr>
          <p:cNvGrpSpPr/>
          <p:nvPr/>
        </p:nvGrpSpPr>
        <p:grpSpPr>
          <a:xfrm>
            <a:off x="3524224" y="826869"/>
            <a:ext cx="4898415" cy="4178120"/>
            <a:chOff x="3524224" y="826869"/>
            <a:chExt cx="4898415" cy="4178120"/>
          </a:xfrm>
        </p:grpSpPr>
        <p:pic>
          <p:nvPicPr>
            <p:cNvPr id="8" name="Picture 7">
              <a:extLst>
                <a:ext uri="{FF2B5EF4-FFF2-40B4-BE49-F238E27FC236}">
                  <a16:creationId xmlns:a16="http://schemas.microsoft.com/office/drawing/2014/main" id="{DC64D2A1-784D-E1C6-1E62-2B8ED421D480}"/>
                </a:ext>
              </a:extLst>
            </p:cNvPr>
            <p:cNvPicPr>
              <a:picLocks noChangeAspect="1"/>
            </p:cNvPicPr>
            <p:nvPr/>
          </p:nvPicPr>
          <p:blipFill>
            <a:blip r:embed="rId3"/>
            <a:stretch>
              <a:fillRect/>
            </a:stretch>
          </p:blipFill>
          <p:spPr>
            <a:xfrm>
              <a:off x="3524224" y="1473200"/>
              <a:ext cx="4898415" cy="3531789"/>
            </a:xfrm>
            <a:prstGeom prst="rect">
              <a:avLst/>
            </a:prstGeom>
          </p:spPr>
        </p:pic>
        <p:sp>
          <p:nvSpPr>
            <p:cNvPr id="9" name="TextBox 8">
              <a:extLst>
                <a:ext uri="{FF2B5EF4-FFF2-40B4-BE49-F238E27FC236}">
                  <a16:creationId xmlns:a16="http://schemas.microsoft.com/office/drawing/2014/main" id="{FF7A8FE2-6058-28D4-FC2E-642FEA41DD46}"/>
                </a:ext>
              </a:extLst>
            </p:cNvPr>
            <p:cNvSpPr txBox="1"/>
            <p:nvPr/>
          </p:nvSpPr>
          <p:spPr>
            <a:xfrm>
              <a:off x="6109185" y="826869"/>
              <a:ext cx="2313454" cy="646331"/>
            </a:xfrm>
            <a:prstGeom prst="rect">
              <a:avLst/>
            </a:prstGeom>
            <a:noFill/>
          </p:spPr>
          <p:txBody>
            <a:bodyPr wrap="none" rtlCol="0">
              <a:spAutoFit/>
            </a:bodyPr>
            <a:lstStyle/>
            <a:p>
              <a:r>
                <a:rPr lang="en-US" sz="3600" dirty="0" err="1">
                  <a:latin typeface="Times"/>
                  <a:cs typeface="Times"/>
                </a:rPr>
                <a:t>Kleroterion</a:t>
              </a:r>
              <a:endParaRPr lang="en-US" sz="3600" dirty="0">
                <a:latin typeface="Times"/>
                <a:cs typeface="Times"/>
              </a:endParaRPr>
            </a:p>
          </p:txBody>
        </p:sp>
      </p:grpSp>
      <p:pic>
        <p:nvPicPr>
          <p:cNvPr id="11" name="Picture 10">
            <a:extLst>
              <a:ext uri="{FF2B5EF4-FFF2-40B4-BE49-F238E27FC236}">
                <a16:creationId xmlns:a16="http://schemas.microsoft.com/office/drawing/2014/main" id="{7D6A6445-05AB-2A69-0B86-0A69B8459DC4}"/>
              </a:ext>
            </a:extLst>
          </p:cNvPr>
          <p:cNvPicPr>
            <a:picLocks noChangeAspect="1"/>
          </p:cNvPicPr>
          <p:nvPr/>
        </p:nvPicPr>
        <p:blipFill>
          <a:blip r:embed="rId4"/>
          <a:stretch>
            <a:fillRect/>
          </a:stretch>
        </p:blipFill>
        <p:spPr>
          <a:xfrm>
            <a:off x="1289368" y="2418484"/>
            <a:ext cx="6238240" cy="4120428"/>
          </a:xfrm>
          <a:prstGeom prst="rect">
            <a:avLst/>
          </a:prstGeom>
          <a:ln>
            <a:solidFill>
              <a:schemeClr val="bg1">
                <a:lumMod val="50000"/>
              </a:schemeClr>
            </a:solidFill>
          </a:ln>
          <a:effectLst>
            <a:outerShdw blurRad="50800" dist="139700" dir="2700000" algn="tl" rotWithShape="0">
              <a:prstClr val="black">
                <a:alpha val="40000"/>
              </a:prstClr>
            </a:outerShdw>
          </a:effectLst>
        </p:spPr>
      </p:pic>
    </p:spTree>
    <p:extLst>
      <p:ext uri="{BB962C8B-B14F-4D97-AF65-F5344CB8AC3E}">
        <p14:creationId xmlns:p14="http://schemas.microsoft.com/office/powerpoint/2010/main" val="21750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CFE2-5D86-6824-4997-15645D2BEA30}"/>
              </a:ext>
            </a:extLst>
          </p:cNvPr>
          <p:cNvSpPr>
            <a:spLocks noGrp="1"/>
          </p:cNvSpPr>
          <p:nvPr>
            <p:ph type="title"/>
          </p:nvPr>
        </p:nvSpPr>
        <p:spPr>
          <a:xfrm>
            <a:off x="457200" y="274638"/>
            <a:ext cx="8229600" cy="622300"/>
          </a:xfrm>
        </p:spPr>
        <p:txBody>
          <a:bodyPr/>
          <a:lstStyle/>
          <a:p>
            <a:pPr algn="l"/>
            <a:r>
              <a:rPr lang="en-US" dirty="0"/>
              <a:t>Divination </a:t>
            </a:r>
            <a:r>
              <a:rPr lang="en-US" sz="2400" dirty="0"/>
              <a:t> modern versions</a:t>
            </a:r>
            <a:endParaRPr lang="en-US" dirty="0"/>
          </a:p>
        </p:txBody>
      </p:sp>
      <p:sp>
        <p:nvSpPr>
          <p:cNvPr id="3" name="Content Placeholder 2">
            <a:extLst>
              <a:ext uri="{FF2B5EF4-FFF2-40B4-BE49-F238E27FC236}">
                <a16:creationId xmlns:a16="http://schemas.microsoft.com/office/drawing/2014/main" id="{6BA9D137-B48F-5EF2-413F-C8B523587511}"/>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79FB1CE7-7C64-A38A-641A-3B00B5301767}"/>
              </a:ext>
            </a:extLst>
          </p:cNvPr>
          <p:cNvSpPr>
            <a:spLocks noGrp="1"/>
          </p:cNvSpPr>
          <p:nvPr>
            <p:ph type="sldNum" sz="quarter" idx="12"/>
          </p:nvPr>
        </p:nvSpPr>
        <p:spPr/>
        <p:txBody>
          <a:bodyPr/>
          <a:lstStyle/>
          <a:p>
            <a:fld id="{997EC9C6-EEF2-884A-9087-52C36FDAE7A9}" type="slidenum">
              <a:rPr lang="en-US" altLang="en-US" smtClean="0"/>
              <a:pPr/>
              <a:t>11</a:t>
            </a:fld>
            <a:endParaRPr lang="en-US" altLang="en-US"/>
          </a:p>
        </p:txBody>
      </p:sp>
      <p:pic>
        <p:nvPicPr>
          <p:cNvPr id="6" name="Picture 5">
            <a:extLst>
              <a:ext uri="{FF2B5EF4-FFF2-40B4-BE49-F238E27FC236}">
                <a16:creationId xmlns:a16="http://schemas.microsoft.com/office/drawing/2014/main" id="{7AF37D43-A361-D44C-B1A4-B0366D3ADB69}"/>
              </a:ext>
            </a:extLst>
          </p:cNvPr>
          <p:cNvPicPr>
            <a:picLocks noChangeAspect="1"/>
          </p:cNvPicPr>
          <p:nvPr/>
        </p:nvPicPr>
        <p:blipFill>
          <a:blip r:embed="rId2"/>
          <a:stretch>
            <a:fillRect/>
          </a:stretch>
        </p:blipFill>
        <p:spPr>
          <a:xfrm>
            <a:off x="325120" y="1063549"/>
            <a:ext cx="4772612" cy="3841952"/>
          </a:xfrm>
          <a:prstGeom prst="rect">
            <a:avLst/>
          </a:prstGeom>
        </p:spPr>
      </p:pic>
      <p:pic>
        <p:nvPicPr>
          <p:cNvPr id="8" name="Picture 7">
            <a:extLst>
              <a:ext uri="{FF2B5EF4-FFF2-40B4-BE49-F238E27FC236}">
                <a16:creationId xmlns:a16="http://schemas.microsoft.com/office/drawing/2014/main" id="{99B64E3D-0205-F0A5-5408-CAF2CD8709F3}"/>
              </a:ext>
            </a:extLst>
          </p:cNvPr>
          <p:cNvPicPr>
            <a:picLocks noChangeAspect="1"/>
          </p:cNvPicPr>
          <p:nvPr/>
        </p:nvPicPr>
        <p:blipFill>
          <a:blip r:embed="rId3"/>
          <a:stretch>
            <a:fillRect/>
          </a:stretch>
        </p:blipFill>
        <p:spPr>
          <a:xfrm>
            <a:off x="2895601" y="1451878"/>
            <a:ext cx="5791200" cy="4904472"/>
          </a:xfrm>
          <a:prstGeom prst="rect">
            <a:avLst/>
          </a:prstGeom>
        </p:spPr>
      </p:pic>
    </p:spTree>
    <p:extLst>
      <p:ext uri="{BB962C8B-B14F-4D97-AF65-F5344CB8AC3E}">
        <p14:creationId xmlns:p14="http://schemas.microsoft.com/office/powerpoint/2010/main" val="253286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B762-F52B-F3CB-98B6-1E128A830182}"/>
              </a:ext>
            </a:extLst>
          </p:cNvPr>
          <p:cNvSpPr>
            <a:spLocks noGrp="1"/>
          </p:cNvSpPr>
          <p:nvPr>
            <p:ph type="title"/>
          </p:nvPr>
        </p:nvSpPr>
        <p:spPr>
          <a:xfrm>
            <a:off x="238760" y="139244"/>
            <a:ext cx="8229600" cy="815796"/>
          </a:xfrm>
        </p:spPr>
        <p:txBody>
          <a:bodyPr/>
          <a:lstStyle/>
          <a:p>
            <a:pPr algn="l"/>
            <a:r>
              <a:rPr lang="en-US" dirty="0"/>
              <a:t>Divination </a:t>
            </a:r>
            <a:r>
              <a:rPr lang="en-US" sz="2000" dirty="0"/>
              <a:t>(“cleromancy” or “sortilege”)</a:t>
            </a:r>
            <a:endParaRPr lang="en-US" dirty="0"/>
          </a:p>
        </p:txBody>
      </p:sp>
      <p:sp>
        <p:nvSpPr>
          <p:cNvPr id="3" name="Content Placeholder 2">
            <a:extLst>
              <a:ext uri="{FF2B5EF4-FFF2-40B4-BE49-F238E27FC236}">
                <a16:creationId xmlns:a16="http://schemas.microsoft.com/office/drawing/2014/main" id="{DDD469BE-B089-765B-33B4-DB9D2DBB3733}"/>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4F84EDF2-CB9B-73FF-F8F7-3165FF1B6312}"/>
              </a:ext>
            </a:extLst>
          </p:cNvPr>
          <p:cNvSpPr>
            <a:spLocks noGrp="1"/>
          </p:cNvSpPr>
          <p:nvPr>
            <p:ph type="sldNum" sz="quarter" idx="12"/>
          </p:nvPr>
        </p:nvSpPr>
        <p:spPr/>
        <p:txBody>
          <a:bodyPr/>
          <a:lstStyle/>
          <a:p>
            <a:fld id="{997EC9C6-EEF2-884A-9087-52C36FDAE7A9}" type="slidenum">
              <a:rPr lang="en-US" altLang="en-US" smtClean="0"/>
              <a:pPr/>
              <a:t>12</a:t>
            </a:fld>
            <a:endParaRPr lang="en-US" altLang="en-US"/>
          </a:p>
        </p:txBody>
      </p:sp>
      <p:grpSp>
        <p:nvGrpSpPr>
          <p:cNvPr id="11" name="Group 10">
            <a:extLst>
              <a:ext uri="{FF2B5EF4-FFF2-40B4-BE49-F238E27FC236}">
                <a16:creationId xmlns:a16="http://schemas.microsoft.com/office/drawing/2014/main" id="{E46E30B1-DBF3-C8DD-E7FD-0FB3A6D57F4F}"/>
              </a:ext>
            </a:extLst>
          </p:cNvPr>
          <p:cNvGrpSpPr/>
          <p:nvPr/>
        </p:nvGrpSpPr>
        <p:grpSpPr>
          <a:xfrm>
            <a:off x="238760" y="955040"/>
            <a:ext cx="8346440" cy="4150749"/>
            <a:chOff x="238760" y="955040"/>
            <a:chExt cx="8346440" cy="4150749"/>
          </a:xfrm>
        </p:grpSpPr>
        <p:pic>
          <p:nvPicPr>
            <p:cNvPr id="7" name="Picture 6">
              <a:extLst>
                <a:ext uri="{FF2B5EF4-FFF2-40B4-BE49-F238E27FC236}">
                  <a16:creationId xmlns:a16="http://schemas.microsoft.com/office/drawing/2014/main" id="{49CE9C6E-5EE6-77E1-2A92-F4FB453CB8AB}"/>
                </a:ext>
              </a:extLst>
            </p:cNvPr>
            <p:cNvPicPr>
              <a:picLocks noChangeAspect="1"/>
            </p:cNvPicPr>
            <p:nvPr/>
          </p:nvPicPr>
          <p:blipFill>
            <a:blip r:embed="rId2"/>
            <a:stretch>
              <a:fillRect/>
            </a:stretch>
          </p:blipFill>
          <p:spPr>
            <a:xfrm>
              <a:off x="238760" y="955040"/>
              <a:ext cx="4923692" cy="3556000"/>
            </a:xfrm>
            <a:prstGeom prst="rect">
              <a:avLst/>
            </a:prstGeom>
          </p:spPr>
        </p:pic>
        <p:sp>
          <p:nvSpPr>
            <p:cNvPr id="8" name="TextBox 7">
              <a:extLst>
                <a:ext uri="{FF2B5EF4-FFF2-40B4-BE49-F238E27FC236}">
                  <a16:creationId xmlns:a16="http://schemas.microsoft.com/office/drawing/2014/main" id="{7C885897-F48E-3E1C-FF8D-6856442722AD}"/>
                </a:ext>
              </a:extLst>
            </p:cNvPr>
            <p:cNvSpPr txBox="1"/>
            <p:nvPr/>
          </p:nvSpPr>
          <p:spPr>
            <a:xfrm>
              <a:off x="5608320" y="1137920"/>
              <a:ext cx="2976880" cy="2031325"/>
            </a:xfrm>
            <a:prstGeom prst="rect">
              <a:avLst/>
            </a:prstGeom>
            <a:noFill/>
          </p:spPr>
          <p:txBody>
            <a:bodyPr wrap="square" rtlCol="0">
              <a:spAutoFit/>
            </a:bodyPr>
            <a:lstStyle/>
            <a:p>
              <a:r>
                <a:rPr lang="en-US" dirty="0">
                  <a:latin typeface="Times"/>
                  <a:cs typeface="Times"/>
                </a:rPr>
                <a:t>From 21 sites in Asia Minor, second century CE:</a:t>
              </a:r>
            </a:p>
            <a:p>
              <a:endParaRPr lang="en-US" dirty="0">
                <a:latin typeface="Times"/>
                <a:cs typeface="Times"/>
              </a:endParaRPr>
            </a:p>
            <a:p>
              <a:r>
                <a:rPr lang="en-US" dirty="0">
                  <a:latin typeface="Times"/>
                  <a:cs typeface="Times"/>
                </a:rPr>
                <a:t>Five astragali are cast and their interpretation is read from a standard text, inscribed on stone monoliths.</a:t>
              </a:r>
            </a:p>
          </p:txBody>
        </p:sp>
        <p:pic>
          <p:nvPicPr>
            <p:cNvPr id="10" name="Picture 9">
              <a:extLst>
                <a:ext uri="{FF2B5EF4-FFF2-40B4-BE49-F238E27FC236}">
                  <a16:creationId xmlns:a16="http://schemas.microsoft.com/office/drawing/2014/main" id="{CDE2CC63-C750-2ADE-B5C4-0E0B7E79DCA5}"/>
                </a:ext>
              </a:extLst>
            </p:cNvPr>
            <p:cNvPicPr>
              <a:picLocks noChangeAspect="1"/>
            </p:cNvPicPr>
            <p:nvPr/>
          </p:nvPicPr>
          <p:blipFill>
            <a:blip r:embed="rId3"/>
            <a:stretch>
              <a:fillRect/>
            </a:stretch>
          </p:blipFill>
          <p:spPr>
            <a:xfrm rot="5220649">
              <a:off x="5861140" y="2860414"/>
              <a:ext cx="1869471" cy="2621280"/>
            </a:xfrm>
            <a:prstGeom prst="rect">
              <a:avLst/>
            </a:prstGeom>
          </p:spPr>
        </p:pic>
      </p:grpSp>
    </p:spTree>
    <p:extLst>
      <p:ext uri="{BB962C8B-B14F-4D97-AF65-F5344CB8AC3E}">
        <p14:creationId xmlns:p14="http://schemas.microsoft.com/office/powerpoint/2010/main" val="331979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0FA59-30BB-B8BD-1125-6CCF091ED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7B084-4EB5-F5AF-1FD4-3C4016D268E9}"/>
              </a:ext>
            </a:extLst>
          </p:cNvPr>
          <p:cNvSpPr>
            <a:spLocks noGrp="1"/>
          </p:cNvSpPr>
          <p:nvPr>
            <p:ph type="title"/>
          </p:nvPr>
        </p:nvSpPr>
        <p:spPr>
          <a:xfrm>
            <a:off x="238760" y="139244"/>
            <a:ext cx="8229600" cy="815796"/>
          </a:xfrm>
        </p:spPr>
        <p:txBody>
          <a:bodyPr/>
          <a:lstStyle/>
          <a:p>
            <a:pPr algn="l"/>
            <a:r>
              <a:rPr lang="en-US" dirty="0"/>
              <a:t>Divination </a:t>
            </a:r>
            <a:r>
              <a:rPr lang="en-US" sz="2000" dirty="0"/>
              <a:t>(“cleromancy” or “sortilege”)</a:t>
            </a:r>
            <a:endParaRPr lang="en-US" dirty="0"/>
          </a:p>
        </p:txBody>
      </p:sp>
      <p:sp>
        <p:nvSpPr>
          <p:cNvPr id="3" name="Content Placeholder 2">
            <a:extLst>
              <a:ext uri="{FF2B5EF4-FFF2-40B4-BE49-F238E27FC236}">
                <a16:creationId xmlns:a16="http://schemas.microsoft.com/office/drawing/2014/main" id="{AF2675AB-0A4A-AF3C-BE42-8915DF2071F2}"/>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EA5BC4F5-B4EC-ACD6-B913-BDBBC2EB6C94}"/>
              </a:ext>
            </a:extLst>
          </p:cNvPr>
          <p:cNvSpPr>
            <a:spLocks noGrp="1"/>
          </p:cNvSpPr>
          <p:nvPr>
            <p:ph type="sldNum" sz="quarter" idx="12"/>
          </p:nvPr>
        </p:nvSpPr>
        <p:spPr/>
        <p:txBody>
          <a:bodyPr/>
          <a:lstStyle/>
          <a:p>
            <a:fld id="{997EC9C6-EEF2-884A-9087-52C36FDAE7A9}" type="slidenum">
              <a:rPr lang="en-US" altLang="en-US" smtClean="0"/>
              <a:pPr/>
              <a:t>13</a:t>
            </a:fld>
            <a:endParaRPr lang="en-US" altLang="en-US"/>
          </a:p>
        </p:txBody>
      </p:sp>
      <p:pic>
        <p:nvPicPr>
          <p:cNvPr id="7" name="Picture 6">
            <a:extLst>
              <a:ext uri="{FF2B5EF4-FFF2-40B4-BE49-F238E27FC236}">
                <a16:creationId xmlns:a16="http://schemas.microsoft.com/office/drawing/2014/main" id="{72F1669C-6A8D-9E08-77BB-9FF0E3587D7D}"/>
              </a:ext>
            </a:extLst>
          </p:cNvPr>
          <p:cNvPicPr>
            <a:picLocks noChangeAspect="1"/>
          </p:cNvPicPr>
          <p:nvPr/>
        </p:nvPicPr>
        <p:blipFill>
          <a:blip r:embed="rId2"/>
          <a:stretch>
            <a:fillRect/>
          </a:stretch>
        </p:blipFill>
        <p:spPr>
          <a:xfrm>
            <a:off x="238760" y="955040"/>
            <a:ext cx="4923692" cy="3556000"/>
          </a:xfrm>
          <a:prstGeom prst="rect">
            <a:avLst/>
          </a:prstGeom>
        </p:spPr>
      </p:pic>
      <p:sp>
        <p:nvSpPr>
          <p:cNvPr id="8" name="TextBox 7">
            <a:extLst>
              <a:ext uri="{FF2B5EF4-FFF2-40B4-BE49-F238E27FC236}">
                <a16:creationId xmlns:a16="http://schemas.microsoft.com/office/drawing/2014/main" id="{737601CE-BCE7-5602-8B50-5FBC67E2E3DF}"/>
              </a:ext>
            </a:extLst>
          </p:cNvPr>
          <p:cNvSpPr txBox="1"/>
          <p:nvPr/>
        </p:nvSpPr>
        <p:spPr>
          <a:xfrm>
            <a:off x="5608320" y="1137920"/>
            <a:ext cx="2976880" cy="2031325"/>
          </a:xfrm>
          <a:prstGeom prst="rect">
            <a:avLst/>
          </a:prstGeom>
          <a:noFill/>
        </p:spPr>
        <p:txBody>
          <a:bodyPr wrap="square" rtlCol="0">
            <a:spAutoFit/>
          </a:bodyPr>
          <a:lstStyle/>
          <a:p>
            <a:r>
              <a:rPr lang="en-US" dirty="0">
                <a:latin typeface="Times"/>
                <a:cs typeface="Times"/>
              </a:rPr>
              <a:t>From 21 sites in Asia Minor, second century CE:</a:t>
            </a:r>
          </a:p>
          <a:p>
            <a:endParaRPr lang="en-US" dirty="0">
              <a:latin typeface="Times"/>
              <a:cs typeface="Times"/>
            </a:endParaRPr>
          </a:p>
          <a:p>
            <a:r>
              <a:rPr lang="en-US" dirty="0">
                <a:latin typeface="Times"/>
                <a:cs typeface="Times"/>
              </a:rPr>
              <a:t>Five astragali are cast and their interpretation is read from a standard text, inscribed on stone monoliths.</a:t>
            </a:r>
          </a:p>
        </p:txBody>
      </p:sp>
      <p:pic>
        <p:nvPicPr>
          <p:cNvPr id="10" name="Picture 9">
            <a:extLst>
              <a:ext uri="{FF2B5EF4-FFF2-40B4-BE49-F238E27FC236}">
                <a16:creationId xmlns:a16="http://schemas.microsoft.com/office/drawing/2014/main" id="{F76F8934-FF55-1570-9773-7109D17022F8}"/>
              </a:ext>
            </a:extLst>
          </p:cNvPr>
          <p:cNvPicPr>
            <a:picLocks noChangeAspect="1"/>
          </p:cNvPicPr>
          <p:nvPr/>
        </p:nvPicPr>
        <p:blipFill>
          <a:blip r:embed="rId3"/>
          <a:stretch>
            <a:fillRect/>
          </a:stretch>
        </p:blipFill>
        <p:spPr>
          <a:xfrm rot="5220649">
            <a:off x="5861140" y="2860414"/>
            <a:ext cx="1869471" cy="2621280"/>
          </a:xfrm>
          <a:prstGeom prst="rect">
            <a:avLst/>
          </a:prstGeom>
        </p:spPr>
      </p:pic>
      <p:sp>
        <p:nvSpPr>
          <p:cNvPr id="9" name="TextBox 8">
            <a:extLst>
              <a:ext uri="{FF2B5EF4-FFF2-40B4-BE49-F238E27FC236}">
                <a16:creationId xmlns:a16="http://schemas.microsoft.com/office/drawing/2014/main" id="{80C54597-C87D-6F75-1E17-5E7AEC58A337}"/>
              </a:ext>
            </a:extLst>
          </p:cNvPr>
          <p:cNvSpPr txBox="1"/>
          <p:nvPr/>
        </p:nvSpPr>
        <p:spPr>
          <a:xfrm>
            <a:off x="477044" y="1876088"/>
            <a:ext cx="8031480" cy="1938992"/>
          </a:xfrm>
          <a:prstGeom prst="rect">
            <a:avLst/>
          </a:prstGeom>
          <a:solidFill>
            <a:schemeClr val="bg1"/>
          </a:solidFill>
          <a:ln>
            <a:solidFill>
              <a:schemeClr val="bg1">
                <a:lumMod val="50000"/>
              </a:schemeClr>
            </a:solidFill>
          </a:ln>
          <a:effectLst>
            <a:outerShdw blurRad="50800" dist="88900" dir="2700000" algn="tl" rotWithShape="0">
              <a:prstClr val="black">
                <a:alpha val="40000"/>
              </a:prstClr>
            </a:outerShdw>
          </a:effectLst>
        </p:spPr>
        <p:txBody>
          <a:bodyPr wrap="square" rtlCol="0">
            <a:spAutoFit/>
          </a:bodyPr>
          <a:lstStyle/>
          <a:p>
            <a:r>
              <a:rPr lang="en-US" sz="2000" b="1" i="1" dirty="0">
                <a:latin typeface="Times"/>
                <a:cs typeface="Times"/>
              </a:rPr>
              <a:t>1,1,1,1,3 [sum to] 7 Athena </a:t>
            </a:r>
            <a:r>
              <a:rPr lang="en-US" sz="2000" b="1" i="1" dirty="0" err="1">
                <a:latin typeface="Times"/>
                <a:cs typeface="Times"/>
              </a:rPr>
              <a:t>Areia</a:t>
            </a:r>
            <a:endParaRPr lang="en-US" sz="2000" b="1" i="1" dirty="0">
              <a:latin typeface="Times"/>
              <a:cs typeface="Times"/>
            </a:endParaRPr>
          </a:p>
          <a:p>
            <a:endParaRPr lang="en-US" sz="2000" dirty="0">
              <a:latin typeface="Times"/>
              <a:cs typeface="Times"/>
            </a:endParaRPr>
          </a:p>
          <a:p>
            <a:r>
              <a:rPr lang="en-US" sz="2000" dirty="0">
                <a:latin typeface="Times"/>
                <a:cs typeface="Times"/>
              </a:rPr>
              <a:t>If four </a:t>
            </a:r>
            <a:r>
              <a:rPr lang="en-US" sz="2000" dirty="0" err="1">
                <a:latin typeface="Times"/>
                <a:cs typeface="Times"/>
              </a:rPr>
              <a:t>Chians</a:t>
            </a:r>
            <a:r>
              <a:rPr lang="en-US" sz="2000" dirty="0">
                <a:latin typeface="Times"/>
                <a:cs typeface="Times"/>
              </a:rPr>
              <a:t> and one three are cast, the god signals:</a:t>
            </a:r>
          </a:p>
          <a:p>
            <a:r>
              <a:rPr lang="en-US" sz="2000" dirty="0">
                <a:latin typeface="Times"/>
                <a:cs typeface="Times"/>
              </a:rPr>
              <a:t>By avoiding enmity and animosity, you will reach your prize;</a:t>
            </a:r>
          </a:p>
          <a:p>
            <a:r>
              <a:rPr lang="en-US" sz="2000" dirty="0">
                <a:latin typeface="Times"/>
                <a:cs typeface="Times"/>
              </a:rPr>
              <a:t>you will arrive and the blue-eyed goddess Athena will save you.</a:t>
            </a:r>
          </a:p>
          <a:p>
            <a:r>
              <a:rPr lang="en-US" sz="2000" dirty="0">
                <a:latin typeface="Times"/>
                <a:cs typeface="Times"/>
              </a:rPr>
              <a:t>The activity that you have in mind will turn out as you wish it.</a:t>
            </a:r>
          </a:p>
        </p:txBody>
      </p:sp>
      <p:sp>
        <p:nvSpPr>
          <p:cNvPr id="11" name="TextBox 10">
            <a:extLst>
              <a:ext uri="{FF2B5EF4-FFF2-40B4-BE49-F238E27FC236}">
                <a16:creationId xmlns:a16="http://schemas.microsoft.com/office/drawing/2014/main" id="{BEDCE326-404A-433C-28F3-981CDBF8A548}"/>
              </a:ext>
            </a:extLst>
          </p:cNvPr>
          <p:cNvSpPr txBox="1"/>
          <p:nvPr/>
        </p:nvSpPr>
        <p:spPr>
          <a:xfrm>
            <a:off x="990523" y="4296708"/>
            <a:ext cx="7835900" cy="1938992"/>
          </a:xfrm>
          <a:prstGeom prst="rect">
            <a:avLst/>
          </a:prstGeom>
          <a:solidFill>
            <a:schemeClr val="bg1"/>
          </a:solidFill>
          <a:ln>
            <a:solidFill>
              <a:schemeClr val="bg1">
                <a:lumMod val="50000"/>
              </a:schemeClr>
            </a:solidFill>
          </a:ln>
          <a:effectLst>
            <a:outerShdw blurRad="50800" dist="88900" dir="2700000" algn="tl" rotWithShape="0">
              <a:prstClr val="black">
                <a:alpha val="40000"/>
              </a:prstClr>
            </a:outerShdw>
          </a:effectLst>
        </p:spPr>
        <p:txBody>
          <a:bodyPr wrap="square" rtlCol="0">
            <a:spAutoFit/>
          </a:bodyPr>
          <a:lstStyle/>
          <a:p>
            <a:r>
              <a:rPr lang="en-US" sz="2000" b="1" i="1" dirty="0">
                <a:latin typeface="Times"/>
                <a:cs typeface="Times"/>
              </a:rPr>
              <a:t>1,1,1,1,4 [sum to] 8 Moirai</a:t>
            </a:r>
          </a:p>
          <a:p>
            <a:endParaRPr lang="en-US" sz="2000" dirty="0">
              <a:latin typeface="Times"/>
              <a:cs typeface="Times"/>
            </a:endParaRPr>
          </a:p>
          <a:p>
            <a:r>
              <a:rPr lang="en-US" sz="2000" dirty="0">
                <a:latin typeface="Times"/>
                <a:cs typeface="Times"/>
              </a:rPr>
              <a:t>If one four and four </a:t>
            </a:r>
            <a:r>
              <a:rPr lang="en-US" sz="2000" dirty="0" err="1">
                <a:latin typeface="Times"/>
                <a:cs typeface="Times"/>
              </a:rPr>
              <a:t>Chians</a:t>
            </a:r>
            <a:r>
              <a:rPr lang="en-US" sz="2000" dirty="0">
                <a:latin typeface="Times"/>
                <a:cs typeface="Times"/>
              </a:rPr>
              <a:t> in a row are cast:</a:t>
            </a:r>
          </a:p>
          <a:p>
            <a:r>
              <a:rPr lang="en-US" sz="2000" dirty="0">
                <a:latin typeface="Times"/>
                <a:cs typeface="Times"/>
              </a:rPr>
              <a:t>Don't do the business that you are engaged in; it will not turn out well.</a:t>
            </a:r>
          </a:p>
          <a:p>
            <a:r>
              <a:rPr lang="en-US" sz="2000" dirty="0">
                <a:latin typeface="Times"/>
                <a:cs typeface="Times"/>
              </a:rPr>
              <a:t>It will be difﬁcult and impossible around someone who tires himself out.</a:t>
            </a:r>
          </a:p>
          <a:p>
            <a:r>
              <a:rPr lang="en-US" sz="2000" dirty="0">
                <a:latin typeface="Times"/>
                <a:cs typeface="Times"/>
              </a:rPr>
              <a:t>But if you go abroad for some time, no harm will come from it.</a:t>
            </a:r>
          </a:p>
        </p:txBody>
      </p:sp>
    </p:spTree>
    <p:extLst>
      <p:ext uri="{BB962C8B-B14F-4D97-AF65-F5344CB8AC3E}">
        <p14:creationId xmlns:p14="http://schemas.microsoft.com/office/powerpoint/2010/main" val="1495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34E4-3701-D22E-63A1-D3E4611123FB}"/>
            </a:ext>
          </a:extLst>
        </p:cNvPr>
        <p:cNvGrpSpPr/>
        <p:nvPr/>
      </p:nvGrpSpPr>
      <p:grpSpPr>
        <a:xfrm>
          <a:off x="0" y="0"/>
          <a:ext cx="0" cy="0"/>
          <a:chOff x="0" y="0"/>
          <a:chExt cx="0" cy="0"/>
        </a:xfrm>
      </p:grpSpPr>
      <p:sp>
        <p:nvSpPr>
          <p:cNvPr id="16" name="Freeform 15">
            <a:extLst>
              <a:ext uri="{FF2B5EF4-FFF2-40B4-BE49-F238E27FC236}">
                <a16:creationId xmlns:a16="http://schemas.microsoft.com/office/drawing/2014/main" id="{390E414D-57FF-2022-3822-823DB84A6B25}"/>
              </a:ext>
            </a:extLst>
          </p:cNvPr>
          <p:cNvSpPr/>
          <p:nvPr/>
        </p:nvSpPr>
        <p:spPr>
          <a:xfrm>
            <a:off x="516835" y="357809"/>
            <a:ext cx="8358808" cy="824948"/>
          </a:xfrm>
          <a:custGeom>
            <a:avLst/>
            <a:gdLst>
              <a:gd name="connsiteX0" fmla="*/ 367748 w 8358808"/>
              <a:gd name="connsiteY0" fmla="*/ 0 h 824948"/>
              <a:gd name="connsiteX1" fmla="*/ 8229600 w 8358808"/>
              <a:gd name="connsiteY1" fmla="*/ 178904 h 824948"/>
              <a:gd name="connsiteX2" fmla="*/ 8358808 w 8358808"/>
              <a:gd name="connsiteY2" fmla="*/ 407504 h 824948"/>
              <a:gd name="connsiteX3" fmla="*/ 0 w 8358808"/>
              <a:gd name="connsiteY3" fmla="*/ 824948 h 824948"/>
              <a:gd name="connsiteX4" fmla="*/ 367748 w 8358808"/>
              <a:gd name="connsiteY4" fmla="*/ 0 h 82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08" h="824948">
                <a:moveTo>
                  <a:pt x="367748" y="0"/>
                </a:moveTo>
                <a:lnTo>
                  <a:pt x="8229600" y="178904"/>
                </a:lnTo>
                <a:lnTo>
                  <a:pt x="8358808" y="407504"/>
                </a:lnTo>
                <a:lnTo>
                  <a:pt x="0" y="824948"/>
                </a:lnTo>
                <a:lnTo>
                  <a:pt x="3677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D167CE-72C2-1677-4152-06252471B1FB}"/>
              </a:ext>
            </a:extLst>
          </p:cNvPr>
          <p:cNvSpPr>
            <a:spLocks noGrp="1"/>
          </p:cNvSpPr>
          <p:nvPr>
            <p:ph type="title"/>
          </p:nvPr>
        </p:nvSpPr>
        <p:spPr/>
        <p:txBody>
          <a:bodyPr/>
          <a:lstStyle/>
          <a:p>
            <a:pPr algn="l"/>
            <a:r>
              <a:rPr lang="en-US" sz="6000" dirty="0"/>
              <a:t>The puzzle</a:t>
            </a:r>
          </a:p>
        </p:txBody>
      </p:sp>
      <p:sp>
        <p:nvSpPr>
          <p:cNvPr id="4" name="Slide Number Placeholder 3">
            <a:extLst>
              <a:ext uri="{FF2B5EF4-FFF2-40B4-BE49-F238E27FC236}">
                <a16:creationId xmlns:a16="http://schemas.microsoft.com/office/drawing/2014/main" id="{B11C62AB-DC41-FF27-892F-2DC0EAE89A13}"/>
              </a:ext>
            </a:extLst>
          </p:cNvPr>
          <p:cNvSpPr>
            <a:spLocks noGrp="1"/>
          </p:cNvSpPr>
          <p:nvPr>
            <p:ph type="sldNum" sz="quarter" idx="12"/>
          </p:nvPr>
        </p:nvSpPr>
        <p:spPr/>
        <p:txBody>
          <a:bodyPr/>
          <a:lstStyle/>
          <a:p>
            <a:fld id="{997EC9C6-EEF2-884A-9087-52C36FDAE7A9}" type="slidenum">
              <a:rPr lang="en-US" altLang="en-US" smtClean="0"/>
              <a:pPr/>
              <a:t>14</a:t>
            </a:fld>
            <a:endParaRPr lang="en-US" altLang="en-US"/>
          </a:p>
        </p:txBody>
      </p:sp>
      <p:sp>
        <p:nvSpPr>
          <p:cNvPr id="5" name="TextBox 4">
            <a:extLst>
              <a:ext uri="{FF2B5EF4-FFF2-40B4-BE49-F238E27FC236}">
                <a16:creationId xmlns:a16="http://schemas.microsoft.com/office/drawing/2014/main" id="{8E8D5708-200C-F2D6-9F2E-E22BB3BC7231}"/>
              </a:ext>
            </a:extLst>
          </p:cNvPr>
          <p:cNvSpPr txBox="1"/>
          <p:nvPr/>
        </p:nvSpPr>
        <p:spPr>
          <a:xfrm>
            <a:off x="514953" y="1550395"/>
            <a:ext cx="4367806" cy="1384995"/>
          </a:xfrm>
          <a:prstGeom prst="rect">
            <a:avLst/>
          </a:prstGeom>
          <a:noFill/>
        </p:spPr>
        <p:txBody>
          <a:bodyPr wrap="square" rtlCol="0">
            <a:spAutoFit/>
          </a:bodyPr>
          <a:lstStyle/>
          <a:p>
            <a:r>
              <a:rPr lang="en-US" sz="3200" dirty="0">
                <a:latin typeface="Times"/>
                <a:cs typeface="Times"/>
              </a:rPr>
              <a:t>Physical randomizers</a:t>
            </a:r>
            <a:r>
              <a:rPr lang="en-US" sz="2800" dirty="0">
                <a:latin typeface="Times"/>
                <a:cs typeface="Times"/>
              </a:rPr>
              <a:t> were used</a:t>
            </a:r>
            <a:r>
              <a:rPr lang="en-US" sz="2400" dirty="0">
                <a:latin typeface="Times"/>
                <a:cs typeface="Times"/>
              </a:rPr>
              <a:t> extensively for many purposes in antiquity.</a:t>
            </a:r>
          </a:p>
        </p:txBody>
      </p:sp>
      <p:pic>
        <p:nvPicPr>
          <p:cNvPr id="10" name="Content Placeholder 8">
            <a:extLst>
              <a:ext uri="{FF2B5EF4-FFF2-40B4-BE49-F238E27FC236}">
                <a16:creationId xmlns:a16="http://schemas.microsoft.com/office/drawing/2014/main" id="{039E0227-7F1E-AFCD-A9F1-AD59EE35BB00}"/>
              </a:ext>
            </a:extLst>
          </p:cNvPr>
          <p:cNvPicPr>
            <a:picLocks noChangeAspect="1"/>
          </p:cNvPicPr>
          <p:nvPr/>
        </p:nvPicPr>
        <p:blipFill>
          <a:blip r:embed="rId2"/>
          <a:stretch>
            <a:fillRect/>
          </a:stretch>
        </p:blipFill>
        <p:spPr bwMode="auto">
          <a:xfrm>
            <a:off x="5387010" y="1202471"/>
            <a:ext cx="1828799" cy="182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35BBD244-03B7-D87F-59FB-0B44F563CD71}"/>
              </a:ext>
            </a:extLst>
          </p:cNvPr>
          <p:cNvSpPr>
            <a:spLocks noGrp="1"/>
          </p:cNvSpPr>
          <p:nvPr>
            <p:ph idx="1"/>
          </p:nvPr>
        </p:nvSpPr>
        <p:spPr/>
        <p:txBody>
          <a:bodyPr/>
          <a:lstStyle/>
          <a:p>
            <a:r>
              <a:rPr lang="en-US" dirty="0"/>
              <a:t> </a:t>
            </a:r>
          </a:p>
        </p:txBody>
      </p:sp>
      <p:sp>
        <p:nvSpPr>
          <p:cNvPr id="12" name="TextBox 11">
            <a:extLst>
              <a:ext uri="{FF2B5EF4-FFF2-40B4-BE49-F238E27FC236}">
                <a16:creationId xmlns:a16="http://schemas.microsoft.com/office/drawing/2014/main" id="{402A7353-7579-A553-0F80-D1EE8EF96BD3}"/>
              </a:ext>
            </a:extLst>
          </p:cNvPr>
          <p:cNvSpPr txBox="1"/>
          <p:nvPr/>
        </p:nvSpPr>
        <p:spPr>
          <a:xfrm>
            <a:off x="5297557" y="2963451"/>
            <a:ext cx="1342034" cy="261610"/>
          </a:xfrm>
          <a:prstGeom prst="rect">
            <a:avLst/>
          </a:prstGeom>
          <a:noFill/>
        </p:spPr>
        <p:txBody>
          <a:bodyPr wrap="none" rtlCol="0">
            <a:spAutoFit/>
          </a:bodyPr>
          <a:lstStyle/>
          <a:p>
            <a:r>
              <a:rPr lang="en-US" sz="1100" dirty="0">
                <a:latin typeface="Times"/>
                <a:cs typeface="Times"/>
              </a:rPr>
              <a:t>Ancient Roman dice</a:t>
            </a:r>
          </a:p>
        </p:txBody>
      </p:sp>
      <p:grpSp>
        <p:nvGrpSpPr>
          <p:cNvPr id="19" name="Group 18">
            <a:extLst>
              <a:ext uri="{FF2B5EF4-FFF2-40B4-BE49-F238E27FC236}">
                <a16:creationId xmlns:a16="http://schemas.microsoft.com/office/drawing/2014/main" id="{282E24DF-5823-9344-E7B8-86DF64E50F5B}"/>
              </a:ext>
            </a:extLst>
          </p:cNvPr>
          <p:cNvGrpSpPr/>
          <p:nvPr/>
        </p:nvGrpSpPr>
        <p:grpSpPr>
          <a:xfrm>
            <a:off x="253839" y="3475817"/>
            <a:ext cx="8470037" cy="1384995"/>
            <a:chOff x="253839" y="3475817"/>
            <a:chExt cx="8470037" cy="1384995"/>
          </a:xfrm>
        </p:grpSpPr>
        <p:sp>
          <p:nvSpPr>
            <p:cNvPr id="7" name="TextBox 6">
              <a:extLst>
                <a:ext uri="{FF2B5EF4-FFF2-40B4-BE49-F238E27FC236}">
                  <a16:creationId xmlns:a16="http://schemas.microsoft.com/office/drawing/2014/main" id="{FB36F480-9E8C-B97C-A97E-5B2829EE8FAA}"/>
                </a:ext>
              </a:extLst>
            </p:cNvPr>
            <p:cNvSpPr txBox="1"/>
            <p:nvPr/>
          </p:nvSpPr>
          <p:spPr>
            <a:xfrm>
              <a:off x="4738285" y="3475817"/>
              <a:ext cx="3985591" cy="1384995"/>
            </a:xfrm>
            <a:prstGeom prst="rect">
              <a:avLst/>
            </a:prstGeom>
            <a:noFill/>
          </p:spPr>
          <p:txBody>
            <a:bodyPr wrap="square" rtlCol="0">
              <a:spAutoFit/>
            </a:bodyPr>
            <a:lstStyle/>
            <a:p>
              <a:r>
                <a:rPr lang="en-US" sz="3600" dirty="0">
                  <a:latin typeface="Times"/>
                  <a:cs typeface="Times"/>
                </a:rPr>
                <a:t>There was</a:t>
              </a:r>
              <a:r>
                <a:rPr lang="en-US" sz="3200" dirty="0">
                  <a:latin typeface="Times"/>
                  <a:cs typeface="Times"/>
                </a:rPr>
                <a:t> no theory</a:t>
              </a:r>
              <a:r>
                <a:rPr lang="en-US" sz="2400" dirty="0">
                  <a:latin typeface="Times"/>
                  <a:cs typeface="Times"/>
                </a:rPr>
                <a:t> of probability until 17th or 18th century.</a:t>
              </a:r>
            </a:p>
          </p:txBody>
        </p:sp>
        <p:sp>
          <p:nvSpPr>
            <p:cNvPr id="13" name="TextBox 12">
              <a:extLst>
                <a:ext uri="{FF2B5EF4-FFF2-40B4-BE49-F238E27FC236}">
                  <a16:creationId xmlns:a16="http://schemas.microsoft.com/office/drawing/2014/main" id="{C2FF5002-7921-C111-F4D8-8F92424428CF}"/>
                </a:ext>
              </a:extLst>
            </p:cNvPr>
            <p:cNvSpPr txBox="1"/>
            <p:nvPr/>
          </p:nvSpPr>
          <p:spPr>
            <a:xfrm>
              <a:off x="420124" y="3580477"/>
              <a:ext cx="4151876" cy="461665"/>
            </a:xfrm>
            <a:prstGeom prst="rect">
              <a:avLst/>
            </a:prstGeom>
            <a:noFill/>
          </p:spPr>
          <p:txBody>
            <a:bodyPr wrap="square" rtlCol="0">
              <a:spAutoFit/>
            </a:bodyPr>
            <a:lstStyle/>
            <a:p>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1</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2</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3</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4</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5</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6</a:t>
              </a:r>
              <a:r>
                <a:rPr lang="en-US" sz="2400" b="1" dirty="0">
                  <a:solidFill>
                    <a:schemeClr val="bg1">
                      <a:lumMod val="50000"/>
                    </a:schemeClr>
                  </a:solidFill>
                  <a:latin typeface="Arial Black" panose="020B0604020202020204" pitchFamily="34" charset="0"/>
                  <a:cs typeface="Arial Black" panose="020B0604020202020204" pitchFamily="34" charset="0"/>
                </a:rPr>
                <a:t>=1/6</a:t>
              </a:r>
            </a:p>
          </p:txBody>
        </p:sp>
        <p:sp>
          <p:nvSpPr>
            <p:cNvPr id="14" name="Rectangle 13">
              <a:extLst>
                <a:ext uri="{FF2B5EF4-FFF2-40B4-BE49-F238E27FC236}">
                  <a16:creationId xmlns:a16="http://schemas.microsoft.com/office/drawing/2014/main" id="{04A8E1CF-CC32-23CB-D0F2-77F59616EB31}"/>
                </a:ext>
              </a:extLst>
            </p:cNvPr>
            <p:cNvSpPr/>
            <p:nvPr/>
          </p:nvSpPr>
          <p:spPr>
            <a:xfrm rot="270217">
              <a:off x="253839" y="3747665"/>
              <a:ext cx="4318161" cy="138535"/>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61182F-606F-1BFC-22A6-50DACE0CB95A}"/>
                </a:ext>
              </a:extLst>
            </p:cNvPr>
            <p:cNvSpPr/>
            <p:nvPr/>
          </p:nvSpPr>
          <p:spPr>
            <a:xfrm rot="21329783" flipH="1">
              <a:off x="253839" y="3738451"/>
              <a:ext cx="4318161" cy="138535"/>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8ABD5FC-3A55-508D-98DF-9DC35D67F8B5}"/>
              </a:ext>
            </a:extLst>
          </p:cNvPr>
          <p:cNvGrpSpPr/>
          <p:nvPr/>
        </p:nvGrpSpPr>
        <p:grpSpPr>
          <a:xfrm>
            <a:off x="701949" y="4966733"/>
            <a:ext cx="7602791" cy="1954488"/>
            <a:chOff x="701949" y="4966733"/>
            <a:chExt cx="7602791" cy="1954488"/>
          </a:xfrm>
        </p:grpSpPr>
        <p:sp>
          <p:nvSpPr>
            <p:cNvPr id="6" name="TextBox 5">
              <a:extLst>
                <a:ext uri="{FF2B5EF4-FFF2-40B4-BE49-F238E27FC236}">
                  <a16:creationId xmlns:a16="http://schemas.microsoft.com/office/drawing/2014/main" id="{0B8FDC0F-4AEB-07B5-06DD-033EBD30A6CE}"/>
                </a:ext>
              </a:extLst>
            </p:cNvPr>
            <p:cNvSpPr txBox="1"/>
            <p:nvPr/>
          </p:nvSpPr>
          <p:spPr>
            <a:xfrm>
              <a:off x="1386284" y="5228450"/>
              <a:ext cx="6233716" cy="1692771"/>
            </a:xfrm>
            <a:prstGeom prst="rect">
              <a:avLst/>
            </a:prstGeom>
            <a:noFill/>
          </p:spPr>
          <p:txBody>
            <a:bodyPr wrap="square" rtlCol="0">
              <a:spAutoFit/>
            </a:bodyPr>
            <a:lstStyle/>
            <a:p>
              <a:pPr algn="ctr"/>
              <a:r>
                <a:rPr lang="en-US" sz="4000" dirty="0">
                  <a:latin typeface="Times"/>
                  <a:cs typeface="Times"/>
                </a:rPr>
                <a:t>Why</a:t>
              </a:r>
              <a:r>
                <a:rPr lang="en-US" sz="3600" dirty="0">
                  <a:latin typeface="Times"/>
                  <a:cs typeface="Times"/>
                </a:rPr>
                <a:t> did their users think</a:t>
              </a:r>
              <a:r>
                <a:rPr lang="en-US" sz="3200" dirty="0">
                  <a:latin typeface="Times"/>
                  <a:cs typeface="Times"/>
                </a:rPr>
                <a:t> they were fit for the purpose?</a:t>
              </a:r>
            </a:p>
            <a:p>
              <a:pPr algn="ctr"/>
              <a:endParaRPr lang="en-US" sz="3200" dirty="0">
                <a:latin typeface="Times"/>
                <a:cs typeface="Times"/>
              </a:endParaRPr>
            </a:p>
          </p:txBody>
        </p:sp>
        <p:sp>
          <p:nvSpPr>
            <p:cNvPr id="17" name="TextBox 16">
              <a:extLst>
                <a:ext uri="{FF2B5EF4-FFF2-40B4-BE49-F238E27FC236}">
                  <a16:creationId xmlns:a16="http://schemas.microsoft.com/office/drawing/2014/main" id="{A1BF533D-4711-4270-EE0B-BB4AAE596B25}"/>
                </a:ext>
              </a:extLst>
            </p:cNvPr>
            <p:cNvSpPr txBox="1"/>
            <p:nvPr/>
          </p:nvSpPr>
          <p:spPr>
            <a:xfrm rot="20980445">
              <a:off x="701949" y="4966733"/>
              <a:ext cx="936475" cy="1569660"/>
            </a:xfrm>
            <a:prstGeom prst="rect">
              <a:avLst/>
            </a:prstGeom>
            <a:noFill/>
          </p:spPr>
          <p:txBody>
            <a:bodyPr wrap="none" rtlCol="0">
              <a:spAutoFit/>
            </a:bodyPr>
            <a:lstStyle/>
            <a:p>
              <a:r>
                <a:rPr lang="en-US" sz="9600" b="1" dirty="0">
                  <a:solidFill>
                    <a:schemeClr val="bg1">
                      <a:lumMod val="75000"/>
                    </a:schemeClr>
                  </a:solidFill>
                  <a:latin typeface="Arial Black" panose="020B0604020202020204" pitchFamily="34" charset="0"/>
                  <a:cs typeface="Arial Black" panose="020B0604020202020204" pitchFamily="34" charset="0"/>
                </a:rPr>
                <a:t>?</a:t>
              </a:r>
            </a:p>
          </p:txBody>
        </p:sp>
        <p:sp>
          <p:nvSpPr>
            <p:cNvPr id="18" name="TextBox 17">
              <a:extLst>
                <a:ext uri="{FF2B5EF4-FFF2-40B4-BE49-F238E27FC236}">
                  <a16:creationId xmlns:a16="http://schemas.microsoft.com/office/drawing/2014/main" id="{AC79FAD1-C3A7-023B-FF52-8BA6F4DCE81A}"/>
                </a:ext>
              </a:extLst>
            </p:cNvPr>
            <p:cNvSpPr txBox="1"/>
            <p:nvPr/>
          </p:nvSpPr>
          <p:spPr>
            <a:xfrm rot="617538">
              <a:off x="7368265" y="5007570"/>
              <a:ext cx="936475" cy="1569660"/>
            </a:xfrm>
            <a:prstGeom prst="rect">
              <a:avLst/>
            </a:prstGeom>
            <a:noFill/>
          </p:spPr>
          <p:txBody>
            <a:bodyPr wrap="none" rtlCol="0">
              <a:spAutoFit/>
            </a:bodyPr>
            <a:lstStyle/>
            <a:p>
              <a:r>
                <a:rPr lang="en-US" sz="9600" b="1" dirty="0">
                  <a:solidFill>
                    <a:schemeClr val="bg1">
                      <a:lumMod val="75000"/>
                    </a:schemeClr>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15837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4CB7B-7FC8-2C1D-3681-85E051A334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3295C3-590F-6224-E699-6BA1F4ACE71E}"/>
              </a:ext>
            </a:extLst>
          </p:cNvPr>
          <p:cNvSpPr>
            <a:spLocks noGrp="1"/>
          </p:cNvSpPr>
          <p:nvPr>
            <p:ph type="sldNum" sz="quarter" idx="12"/>
          </p:nvPr>
        </p:nvSpPr>
        <p:spPr/>
        <p:txBody>
          <a:bodyPr/>
          <a:lstStyle/>
          <a:p>
            <a:fld id="{997EC9C6-EEF2-884A-9087-52C36FDAE7A9}" type="slidenum">
              <a:rPr lang="en-US" altLang="en-US" smtClean="0"/>
              <a:pPr/>
              <a:t>15</a:t>
            </a:fld>
            <a:endParaRPr lang="en-US" altLang="en-US"/>
          </a:p>
        </p:txBody>
      </p:sp>
      <p:sp>
        <p:nvSpPr>
          <p:cNvPr id="5" name="Freeform 4">
            <a:extLst>
              <a:ext uri="{FF2B5EF4-FFF2-40B4-BE49-F238E27FC236}">
                <a16:creationId xmlns:a16="http://schemas.microsoft.com/office/drawing/2014/main" id="{9F23A386-238E-C249-0158-27345FE6884D}"/>
              </a:ext>
            </a:extLst>
          </p:cNvPr>
          <p:cNvSpPr/>
          <p:nvPr/>
        </p:nvSpPr>
        <p:spPr>
          <a:xfrm>
            <a:off x="1132840" y="73787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FAAAE44-8DE5-B320-5AC4-D67320047571}"/>
              </a:ext>
            </a:extLst>
          </p:cNvPr>
          <p:cNvSpPr txBox="1">
            <a:spLocks/>
          </p:cNvSpPr>
          <p:nvPr/>
        </p:nvSpPr>
        <p:spPr bwMode="auto">
          <a:xfrm>
            <a:off x="304800" y="2560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a:lstStyle>
          <a:p>
            <a:endParaRPr lang="en-US" sz="8000" dirty="0"/>
          </a:p>
        </p:txBody>
      </p:sp>
      <p:sp>
        <p:nvSpPr>
          <p:cNvPr id="2" name="Title 1">
            <a:extLst>
              <a:ext uri="{FF2B5EF4-FFF2-40B4-BE49-F238E27FC236}">
                <a16:creationId xmlns:a16="http://schemas.microsoft.com/office/drawing/2014/main" id="{924C60B3-A479-5A51-DDCA-6C6630CDDD92}"/>
              </a:ext>
            </a:extLst>
          </p:cNvPr>
          <p:cNvSpPr>
            <a:spLocks noGrp="1"/>
          </p:cNvSpPr>
          <p:nvPr>
            <p:ph type="title"/>
          </p:nvPr>
        </p:nvSpPr>
        <p:spPr>
          <a:xfrm>
            <a:off x="-218440" y="1319667"/>
            <a:ext cx="8229600" cy="2914876"/>
          </a:xfrm>
        </p:spPr>
        <p:txBody>
          <a:bodyPr/>
          <a:lstStyle/>
          <a:p>
            <a:r>
              <a:rPr lang="en-US" sz="7200" dirty="0"/>
              <a:t>What the ancient commentators said </a:t>
            </a:r>
          </a:p>
        </p:txBody>
      </p:sp>
    </p:spTree>
    <p:extLst>
      <p:ext uri="{BB962C8B-B14F-4D97-AF65-F5344CB8AC3E}">
        <p14:creationId xmlns:p14="http://schemas.microsoft.com/office/powerpoint/2010/main" val="165146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FC94-3152-155F-EDFB-12CC9EA6476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8D36A0A-35E3-A9A5-D5E7-F1812EB54570}"/>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6D4ED938-21C6-4E2B-2939-447675E18DB8}"/>
              </a:ext>
            </a:extLst>
          </p:cNvPr>
          <p:cNvSpPr>
            <a:spLocks noGrp="1"/>
          </p:cNvSpPr>
          <p:nvPr>
            <p:ph type="sldNum" sz="quarter" idx="12"/>
          </p:nvPr>
        </p:nvSpPr>
        <p:spPr/>
        <p:txBody>
          <a:bodyPr/>
          <a:lstStyle/>
          <a:p>
            <a:fld id="{997EC9C6-EEF2-884A-9087-52C36FDAE7A9}" type="slidenum">
              <a:rPr lang="en-US" altLang="en-US" smtClean="0"/>
              <a:pPr/>
              <a:t>16</a:t>
            </a:fld>
            <a:endParaRPr lang="en-US" altLang="en-US"/>
          </a:p>
        </p:txBody>
      </p:sp>
      <p:sp>
        <p:nvSpPr>
          <p:cNvPr id="5" name="Rectangle 4">
            <a:extLst>
              <a:ext uri="{FF2B5EF4-FFF2-40B4-BE49-F238E27FC236}">
                <a16:creationId xmlns:a16="http://schemas.microsoft.com/office/drawing/2014/main" id="{90B8DF35-6A0E-2D16-304C-042C451FE3FD}"/>
              </a:ext>
            </a:extLst>
          </p:cNvPr>
          <p:cNvSpPr/>
          <p:nvPr/>
        </p:nvSpPr>
        <p:spPr>
          <a:xfrm>
            <a:off x="954088" y="513735"/>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977D118-8DF4-84BE-8A58-3261C4D3984B}"/>
              </a:ext>
            </a:extLst>
          </p:cNvPr>
          <p:cNvSpPr/>
          <p:nvPr/>
        </p:nvSpPr>
        <p:spPr>
          <a:xfrm>
            <a:off x="5149335" y="344129"/>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741C0E4-5DC6-B97D-1CCD-E65C42F9704B}"/>
              </a:ext>
            </a:extLst>
          </p:cNvPr>
          <p:cNvSpPr/>
          <p:nvPr/>
        </p:nvSpPr>
        <p:spPr>
          <a:xfrm>
            <a:off x="3624449" y="622300"/>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339CE2-F317-D64D-0B3D-8191ED3934A1}"/>
              </a:ext>
            </a:extLst>
          </p:cNvPr>
          <p:cNvSpPr/>
          <p:nvPr/>
        </p:nvSpPr>
        <p:spPr>
          <a:xfrm>
            <a:off x="1269261" y="2344558"/>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DFABDB-576E-1439-5C5E-19D51E7FC25E}"/>
              </a:ext>
            </a:extLst>
          </p:cNvPr>
          <p:cNvSpPr/>
          <p:nvPr/>
        </p:nvSpPr>
        <p:spPr>
          <a:xfrm>
            <a:off x="3147867" y="3454041"/>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41FF77-6A6D-F37F-5324-01DCD2E39DF7}"/>
              </a:ext>
            </a:extLst>
          </p:cNvPr>
          <p:cNvSpPr/>
          <p:nvPr/>
        </p:nvSpPr>
        <p:spPr>
          <a:xfrm>
            <a:off x="5639023" y="3150829"/>
            <a:ext cx="2246312" cy="3084871"/>
          </a:xfrm>
          <a:prstGeom prst="rect">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A person with glasses and a beard&#10;&#10;Description automatically generated">
            <a:extLst>
              <a:ext uri="{FF2B5EF4-FFF2-40B4-BE49-F238E27FC236}">
                <a16:creationId xmlns:a16="http://schemas.microsoft.com/office/drawing/2014/main" id="{35EEF823-0A48-F7AC-3FC2-99C7E68CAC6A}"/>
              </a:ext>
            </a:extLst>
          </p:cNvPr>
          <p:cNvPicPr>
            <a:picLocks noChangeAspect="1"/>
          </p:cNvPicPr>
          <p:nvPr/>
        </p:nvPicPr>
        <p:blipFill>
          <a:blip r:embed="rId2"/>
          <a:stretch>
            <a:fillRect/>
          </a:stretch>
        </p:blipFill>
        <p:spPr>
          <a:xfrm>
            <a:off x="2058070" y="0"/>
            <a:ext cx="5027859" cy="6858000"/>
          </a:xfrm>
          <a:prstGeom prst="rect">
            <a:avLst/>
          </a:prstGeom>
        </p:spPr>
      </p:pic>
    </p:spTree>
    <p:extLst>
      <p:ext uri="{BB962C8B-B14F-4D97-AF65-F5344CB8AC3E}">
        <p14:creationId xmlns:p14="http://schemas.microsoft.com/office/powerpoint/2010/main" val="28060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BA743D07-7DCD-4CD7-DE77-6DE292F13E7D}"/>
              </a:ext>
            </a:extLst>
          </p:cNvPr>
          <p:cNvGrpSpPr/>
          <p:nvPr/>
        </p:nvGrpSpPr>
        <p:grpSpPr>
          <a:xfrm>
            <a:off x="5148883" y="2641696"/>
            <a:ext cx="4150923" cy="616444"/>
            <a:chOff x="5148883" y="2641696"/>
            <a:chExt cx="4150923" cy="616444"/>
          </a:xfrm>
        </p:grpSpPr>
        <p:pic>
          <p:nvPicPr>
            <p:cNvPr id="21" name="Picture 20" descr="A close up of a tooth&#10;&#10;Description automatically generated">
              <a:extLst>
                <a:ext uri="{FF2B5EF4-FFF2-40B4-BE49-F238E27FC236}">
                  <a16:creationId xmlns:a16="http://schemas.microsoft.com/office/drawing/2014/main" id="{5FE40219-7BC4-4A96-FCA2-E7BB126546CD}"/>
                </a:ext>
              </a:extLst>
            </p:cNvPr>
            <p:cNvPicPr>
              <a:picLocks noChangeAspect="1"/>
            </p:cNvPicPr>
            <p:nvPr/>
          </p:nvPicPr>
          <p:blipFill>
            <a:blip r:embed="rId2"/>
            <a:stretch>
              <a:fillRect/>
            </a:stretch>
          </p:blipFill>
          <p:spPr>
            <a:xfrm>
              <a:off x="8849683" y="2793805"/>
              <a:ext cx="450123" cy="366100"/>
            </a:xfrm>
            <a:prstGeom prst="rect">
              <a:avLst/>
            </a:prstGeom>
          </p:spPr>
        </p:pic>
        <p:pic>
          <p:nvPicPr>
            <p:cNvPr id="22" name="Picture 21" descr="A close up of a tooth&#10;&#10;Description automatically generated">
              <a:extLst>
                <a:ext uri="{FF2B5EF4-FFF2-40B4-BE49-F238E27FC236}">
                  <a16:creationId xmlns:a16="http://schemas.microsoft.com/office/drawing/2014/main" id="{8D51892C-6206-95F9-3870-B76F99BB2476}"/>
                </a:ext>
              </a:extLst>
            </p:cNvPr>
            <p:cNvPicPr>
              <a:picLocks noChangeAspect="1"/>
            </p:cNvPicPr>
            <p:nvPr/>
          </p:nvPicPr>
          <p:blipFill>
            <a:blip r:embed="rId2"/>
            <a:stretch>
              <a:fillRect/>
            </a:stretch>
          </p:blipFill>
          <p:spPr>
            <a:xfrm>
              <a:off x="8433692" y="2735116"/>
              <a:ext cx="563522" cy="458331"/>
            </a:xfrm>
            <a:prstGeom prst="rect">
              <a:avLst/>
            </a:prstGeom>
          </p:spPr>
        </p:pic>
        <p:pic>
          <p:nvPicPr>
            <p:cNvPr id="23" name="Picture 22" descr="A close up of a tooth&#10;&#10;Description automatically generated">
              <a:extLst>
                <a:ext uri="{FF2B5EF4-FFF2-40B4-BE49-F238E27FC236}">
                  <a16:creationId xmlns:a16="http://schemas.microsoft.com/office/drawing/2014/main" id="{C870287F-F8A4-5ECA-1CC7-AE46ED7EE59B}"/>
                </a:ext>
              </a:extLst>
            </p:cNvPr>
            <p:cNvPicPr>
              <a:picLocks noChangeAspect="1"/>
            </p:cNvPicPr>
            <p:nvPr/>
          </p:nvPicPr>
          <p:blipFill>
            <a:blip r:embed="rId2"/>
            <a:stretch>
              <a:fillRect/>
            </a:stretch>
          </p:blipFill>
          <p:spPr>
            <a:xfrm>
              <a:off x="7963030" y="2694083"/>
              <a:ext cx="646200" cy="525576"/>
            </a:xfrm>
            <a:prstGeom prst="rect">
              <a:avLst/>
            </a:prstGeom>
          </p:spPr>
        </p:pic>
        <p:pic>
          <p:nvPicPr>
            <p:cNvPr id="24" name="Picture 23" descr="A close up of a tooth&#10;&#10;Description automatically generated">
              <a:extLst>
                <a:ext uri="{FF2B5EF4-FFF2-40B4-BE49-F238E27FC236}">
                  <a16:creationId xmlns:a16="http://schemas.microsoft.com/office/drawing/2014/main" id="{54D22E4D-F1B7-D162-95A2-20BBCDB9DD6F}"/>
                </a:ext>
              </a:extLst>
            </p:cNvPr>
            <p:cNvPicPr>
              <a:picLocks noChangeAspect="1"/>
            </p:cNvPicPr>
            <p:nvPr/>
          </p:nvPicPr>
          <p:blipFill>
            <a:blip r:embed="rId2"/>
            <a:stretch>
              <a:fillRect/>
            </a:stretch>
          </p:blipFill>
          <p:spPr>
            <a:xfrm>
              <a:off x="7553649" y="2698390"/>
              <a:ext cx="646201" cy="525577"/>
            </a:xfrm>
            <a:prstGeom prst="rect">
              <a:avLst/>
            </a:prstGeom>
          </p:spPr>
        </p:pic>
        <p:pic>
          <p:nvPicPr>
            <p:cNvPr id="25" name="Picture 24" descr="A close up of a tooth&#10;&#10;Description automatically generated">
              <a:extLst>
                <a:ext uri="{FF2B5EF4-FFF2-40B4-BE49-F238E27FC236}">
                  <a16:creationId xmlns:a16="http://schemas.microsoft.com/office/drawing/2014/main" id="{82BC6FA4-5E94-AB79-6FF4-7CD02BED47BA}"/>
                </a:ext>
              </a:extLst>
            </p:cNvPr>
            <p:cNvPicPr>
              <a:picLocks noChangeAspect="1"/>
            </p:cNvPicPr>
            <p:nvPr/>
          </p:nvPicPr>
          <p:blipFill>
            <a:blip r:embed="rId2"/>
            <a:stretch>
              <a:fillRect/>
            </a:stretch>
          </p:blipFill>
          <p:spPr>
            <a:xfrm>
              <a:off x="7085683" y="2641696"/>
              <a:ext cx="757923" cy="616444"/>
            </a:xfrm>
            <a:prstGeom prst="rect">
              <a:avLst/>
            </a:prstGeom>
          </p:spPr>
        </p:pic>
        <p:pic>
          <p:nvPicPr>
            <p:cNvPr id="26" name="Picture 25" descr="A close up of a tooth&#10;&#10;Description automatically generated">
              <a:extLst>
                <a:ext uri="{FF2B5EF4-FFF2-40B4-BE49-F238E27FC236}">
                  <a16:creationId xmlns:a16="http://schemas.microsoft.com/office/drawing/2014/main" id="{47A8C453-D79C-84C9-0DAA-071C62D589DD}"/>
                </a:ext>
              </a:extLst>
            </p:cNvPr>
            <p:cNvPicPr>
              <a:picLocks noChangeAspect="1"/>
            </p:cNvPicPr>
            <p:nvPr/>
          </p:nvPicPr>
          <p:blipFill>
            <a:blip r:embed="rId2"/>
            <a:stretch>
              <a:fillRect/>
            </a:stretch>
          </p:blipFill>
          <p:spPr>
            <a:xfrm>
              <a:off x="6581683" y="2641696"/>
              <a:ext cx="757923" cy="616444"/>
            </a:xfrm>
            <a:prstGeom prst="rect">
              <a:avLst/>
            </a:prstGeom>
          </p:spPr>
        </p:pic>
        <p:pic>
          <p:nvPicPr>
            <p:cNvPr id="27" name="Picture 26" descr="A close up of a tooth&#10;&#10;Description automatically generated">
              <a:extLst>
                <a:ext uri="{FF2B5EF4-FFF2-40B4-BE49-F238E27FC236}">
                  <a16:creationId xmlns:a16="http://schemas.microsoft.com/office/drawing/2014/main" id="{97B4EC82-26F7-5A98-E962-F9F922517AC2}"/>
                </a:ext>
              </a:extLst>
            </p:cNvPr>
            <p:cNvPicPr>
              <a:picLocks noChangeAspect="1"/>
            </p:cNvPicPr>
            <p:nvPr/>
          </p:nvPicPr>
          <p:blipFill>
            <a:blip r:embed="rId2"/>
            <a:stretch>
              <a:fillRect/>
            </a:stretch>
          </p:blipFill>
          <p:spPr>
            <a:xfrm>
              <a:off x="6221683" y="2641696"/>
              <a:ext cx="757923" cy="616444"/>
            </a:xfrm>
            <a:prstGeom prst="rect">
              <a:avLst/>
            </a:prstGeom>
          </p:spPr>
        </p:pic>
        <p:pic>
          <p:nvPicPr>
            <p:cNvPr id="28" name="Picture 27" descr="A close up of a tooth&#10;&#10;Description automatically generated">
              <a:extLst>
                <a:ext uri="{FF2B5EF4-FFF2-40B4-BE49-F238E27FC236}">
                  <a16:creationId xmlns:a16="http://schemas.microsoft.com/office/drawing/2014/main" id="{77B48B23-7B2A-E7F7-6EA4-728E372458D0}"/>
                </a:ext>
              </a:extLst>
            </p:cNvPr>
            <p:cNvPicPr>
              <a:picLocks noChangeAspect="1"/>
            </p:cNvPicPr>
            <p:nvPr/>
          </p:nvPicPr>
          <p:blipFill>
            <a:blip r:embed="rId2"/>
            <a:stretch>
              <a:fillRect/>
            </a:stretch>
          </p:blipFill>
          <p:spPr>
            <a:xfrm>
              <a:off x="5854483" y="2641696"/>
              <a:ext cx="757923" cy="616444"/>
            </a:xfrm>
            <a:prstGeom prst="rect">
              <a:avLst/>
            </a:prstGeom>
          </p:spPr>
        </p:pic>
        <p:pic>
          <p:nvPicPr>
            <p:cNvPr id="29" name="Picture 28" descr="A close up of a tooth&#10;&#10;Description automatically generated">
              <a:extLst>
                <a:ext uri="{FF2B5EF4-FFF2-40B4-BE49-F238E27FC236}">
                  <a16:creationId xmlns:a16="http://schemas.microsoft.com/office/drawing/2014/main" id="{9ECE86C8-422F-1D6B-871C-ED05A59C5F96}"/>
                </a:ext>
              </a:extLst>
            </p:cNvPr>
            <p:cNvPicPr>
              <a:picLocks noChangeAspect="1"/>
            </p:cNvPicPr>
            <p:nvPr/>
          </p:nvPicPr>
          <p:blipFill>
            <a:blip r:embed="rId2"/>
            <a:stretch>
              <a:fillRect/>
            </a:stretch>
          </p:blipFill>
          <p:spPr>
            <a:xfrm>
              <a:off x="5523283" y="2641696"/>
              <a:ext cx="757923" cy="616444"/>
            </a:xfrm>
            <a:prstGeom prst="rect">
              <a:avLst/>
            </a:prstGeom>
          </p:spPr>
        </p:pic>
        <p:pic>
          <p:nvPicPr>
            <p:cNvPr id="30" name="Picture 29" descr="A close up of a tooth&#10;&#10;Description automatically generated">
              <a:extLst>
                <a:ext uri="{FF2B5EF4-FFF2-40B4-BE49-F238E27FC236}">
                  <a16:creationId xmlns:a16="http://schemas.microsoft.com/office/drawing/2014/main" id="{6FFCD6CF-EB72-9464-4912-F381949AEF70}"/>
                </a:ext>
              </a:extLst>
            </p:cNvPr>
            <p:cNvPicPr>
              <a:picLocks noChangeAspect="1"/>
            </p:cNvPicPr>
            <p:nvPr/>
          </p:nvPicPr>
          <p:blipFill>
            <a:blip r:embed="rId2"/>
            <a:stretch>
              <a:fillRect/>
            </a:stretch>
          </p:blipFill>
          <p:spPr>
            <a:xfrm>
              <a:off x="5148883" y="2641696"/>
              <a:ext cx="757923" cy="616444"/>
            </a:xfrm>
            <a:prstGeom prst="rect">
              <a:avLst/>
            </a:prstGeom>
          </p:spPr>
        </p:pic>
        <p:sp>
          <p:nvSpPr>
            <p:cNvPr id="31" name="TextBox 30">
              <a:extLst>
                <a:ext uri="{FF2B5EF4-FFF2-40B4-BE49-F238E27FC236}">
                  <a16:creationId xmlns:a16="http://schemas.microsoft.com/office/drawing/2014/main" id="{676B504B-6C5E-86A7-3A6A-AB6E572BA8FF}"/>
                </a:ext>
              </a:extLst>
            </p:cNvPr>
            <p:cNvSpPr txBox="1"/>
            <p:nvPr/>
          </p:nvSpPr>
          <p:spPr>
            <a:xfrm>
              <a:off x="53774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2" name="TextBox 31">
              <a:extLst>
                <a:ext uri="{FF2B5EF4-FFF2-40B4-BE49-F238E27FC236}">
                  <a16:creationId xmlns:a16="http://schemas.microsoft.com/office/drawing/2014/main" id="{385B9D6F-2E2C-4D91-2140-DF73B0177E92}"/>
                </a:ext>
              </a:extLst>
            </p:cNvPr>
            <p:cNvSpPr txBox="1"/>
            <p:nvPr/>
          </p:nvSpPr>
          <p:spPr>
            <a:xfrm>
              <a:off x="58526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3" name="TextBox 32">
              <a:extLst>
                <a:ext uri="{FF2B5EF4-FFF2-40B4-BE49-F238E27FC236}">
                  <a16:creationId xmlns:a16="http://schemas.microsoft.com/office/drawing/2014/main" id="{3D05959D-D8D8-5E96-DAB0-E50E79B1FF65}"/>
                </a:ext>
              </a:extLst>
            </p:cNvPr>
            <p:cNvSpPr txBox="1"/>
            <p:nvPr/>
          </p:nvSpPr>
          <p:spPr>
            <a:xfrm>
              <a:off x="62342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4" name="TextBox 33">
              <a:extLst>
                <a:ext uri="{FF2B5EF4-FFF2-40B4-BE49-F238E27FC236}">
                  <a16:creationId xmlns:a16="http://schemas.microsoft.com/office/drawing/2014/main" id="{E9D99FC9-0B62-0D7B-038B-39D838993F19}"/>
                </a:ext>
              </a:extLst>
            </p:cNvPr>
            <p:cNvSpPr txBox="1"/>
            <p:nvPr/>
          </p:nvSpPr>
          <p:spPr>
            <a:xfrm>
              <a:off x="65078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6" name="TextBox 35">
              <a:extLst>
                <a:ext uri="{FF2B5EF4-FFF2-40B4-BE49-F238E27FC236}">
                  <a16:creationId xmlns:a16="http://schemas.microsoft.com/office/drawing/2014/main" id="{B3C65D5F-790D-AAD0-4434-F07BEA9A344A}"/>
                </a:ext>
              </a:extLst>
            </p:cNvPr>
            <p:cNvSpPr txBox="1"/>
            <p:nvPr/>
          </p:nvSpPr>
          <p:spPr>
            <a:xfrm>
              <a:off x="69398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7" name="TextBox 36">
              <a:extLst>
                <a:ext uri="{FF2B5EF4-FFF2-40B4-BE49-F238E27FC236}">
                  <a16:creationId xmlns:a16="http://schemas.microsoft.com/office/drawing/2014/main" id="{32D11142-E52E-9751-512C-9DA82D6A57FA}"/>
                </a:ext>
              </a:extLst>
            </p:cNvPr>
            <p:cNvSpPr txBox="1"/>
            <p:nvPr/>
          </p:nvSpPr>
          <p:spPr>
            <a:xfrm>
              <a:off x="7379050" y="2772205"/>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38" name="TextBox 37">
              <a:extLst>
                <a:ext uri="{FF2B5EF4-FFF2-40B4-BE49-F238E27FC236}">
                  <a16:creationId xmlns:a16="http://schemas.microsoft.com/office/drawing/2014/main" id="{CFB53186-5A73-2B7A-D958-0EBBFF26C361}"/>
                </a:ext>
              </a:extLst>
            </p:cNvPr>
            <p:cNvSpPr txBox="1"/>
            <p:nvPr/>
          </p:nvSpPr>
          <p:spPr>
            <a:xfrm>
              <a:off x="7803850" y="2772205"/>
              <a:ext cx="338554" cy="307777"/>
            </a:xfrm>
            <a:prstGeom prst="rect">
              <a:avLst/>
            </a:prstGeom>
            <a:noFill/>
          </p:spPr>
          <p:txBody>
            <a:bodyPr wrap="square" rtlCol="0">
              <a:spAutoFit/>
            </a:bodyPr>
            <a:lstStyle/>
            <a:p>
              <a:r>
                <a:rPr lang="en-US" sz="1400" b="1" dirty="0">
                  <a:solidFill>
                    <a:schemeClr val="bg1"/>
                  </a:solidFill>
                  <a:latin typeface="Arial Black" panose="020B0604020202020204" pitchFamily="34" charset="0"/>
                  <a:cs typeface="Arial Black" panose="020B0604020202020204" pitchFamily="34" charset="0"/>
                </a:rPr>
                <a:t>1</a:t>
              </a:r>
            </a:p>
          </p:txBody>
        </p:sp>
        <p:sp>
          <p:nvSpPr>
            <p:cNvPr id="39" name="TextBox 38">
              <a:extLst>
                <a:ext uri="{FF2B5EF4-FFF2-40B4-BE49-F238E27FC236}">
                  <a16:creationId xmlns:a16="http://schemas.microsoft.com/office/drawing/2014/main" id="{73F1C30D-0A25-411F-090B-ED73691DCD60}"/>
                </a:ext>
              </a:extLst>
            </p:cNvPr>
            <p:cNvSpPr txBox="1"/>
            <p:nvPr/>
          </p:nvSpPr>
          <p:spPr>
            <a:xfrm>
              <a:off x="8199850" y="2793805"/>
              <a:ext cx="338554" cy="307777"/>
            </a:xfrm>
            <a:prstGeom prst="rect">
              <a:avLst/>
            </a:prstGeom>
            <a:noFill/>
          </p:spPr>
          <p:txBody>
            <a:bodyPr wrap="square" rtlCol="0">
              <a:spAutoFit/>
            </a:bodyPr>
            <a:lstStyle/>
            <a:p>
              <a:r>
                <a:rPr lang="en-US" sz="1400" b="1" dirty="0">
                  <a:solidFill>
                    <a:schemeClr val="bg1"/>
                  </a:solidFill>
                  <a:latin typeface="Arial Black" panose="020B0604020202020204" pitchFamily="34" charset="0"/>
                  <a:cs typeface="Arial Black" panose="020B0604020202020204" pitchFamily="34" charset="0"/>
                </a:rPr>
                <a:t>1</a:t>
              </a:r>
            </a:p>
          </p:txBody>
        </p:sp>
        <p:sp>
          <p:nvSpPr>
            <p:cNvPr id="40" name="TextBox 39">
              <a:extLst>
                <a:ext uri="{FF2B5EF4-FFF2-40B4-BE49-F238E27FC236}">
                  <a16:creationId xmlns:a16="http://schemas.microsoft.com/office/drawing/2014/main" id="{9055160D-2D5D-535F-B847-78CE1BF83ECC}"/>
                </a:ext>
              </a:extLst>
            </p:cNvPr>
            <p:cNvSpPr txBox="1"/>
            <p:nvPr/>
          </p:nvSpPr>
          <p:spPr>
            <a:xfrm>
              <a:off x="8588651" y="2811256"/>
              <a:ext cx="338554" cy="307777"/>
            </a:xfrm>
            <a:prstGeom prst="rect">
              <a:avLst/>
            </a:prstGeom>
            <a:noFill/>
          </p:spPr>
          <p:txBody>
            <a:bodyPr wrap="square" rtlCol="0">
              <a:spAutoFit/>
            </a:bodyPr>
            <a:lstStyle/>
            <a:p>
              <a:r>
                <a:rPr lang="en-US" sz="1400" b="1" dirty="0">
                  <a:solidFill>
                    <a:schemeClr val="bg1"/>
                  </a:solidFill>
                  <a:latin typeface="Arial Black" panose="020B0604020202020204" pitchFamily="34" charset="0"/>
                  <a:cs typeface="Arial Black" panose="020B0604020202020204" pitchFamily="34" charset="0"/>
                </a:rPr>
                <a:t>1</a:t>
              </a:r>
            </a:p>
          </p:txBody>
        </p:sp>
      </p:grpSp>
      <p:sp>
        <p:nvSpPr>
          <p:cNvPr id="2" name="Title 1">
            <a:extLst>
              <a:ext uri="{FF2B5EF4-FFF2-40B4-BE49-F238E27FC236}">
                <a16:creationId xmlns:a16="http://schemas.microsoft.com/office/drawing/2014/main" id="{7B9BE626-0B25-567B-2E54-38601FCF21F9}"/>
              </a:ext>
            </a:extLst>
          </p:cNvPr>
          <p:cNvSpPr>
            <a:spLocks noGrp="1"/>
          </p:cNvSpPr>
          <p:nvPr>
            <p:ph type="title"/>
          </p:nvPr>
        </p:nvSpPr>
        <p:spPr>
          <a:xfrm>
            <a:off x="392400" y="136525"/>
            <a:ext cx="8229600" cy="1172562"/>
          </a:xfrm>
        </p:spPr>
        <p:txBody>
          <a:bodyPr/>
          <a:lstStyle/>
          <a:p>
            <a:pPr algn="l"/>
            <a:r>
              <a:rPr lang="en-US" sz="4000" dirty="0"/>
              <a:t>An Understanding</a:t>
            </a:r>
            <a:r>
              <a:rPr lang="en-US" sz="3200" dirty="0"/>
              <a:t> of Physical Randomizers </a:t>
            </a:r>
            <a:r>
              <a:rPr lang="en-US" sz="2400" dirty="0"/>
              <a:t>was so commonplace as to be usable to explain other things</a:t>
            </a:r>
            <a:endParaRPr lang="en-US" sz="4000" dirty="0"/>
          </a:p>
        </p:txBody>
      </p:sp>
      <p:sp>
        <p:nvSpPr>
          <p:cNvPr id="4" name="Slide Number Placeholder 3">
            <a:extLst>
              <a:ext uri="{FF2B5EF4-FFF2-40B4-BE49-F238E27FC236}">
                <a16:creationId xmlns:a16="http://schemas.microsoft.com/office/drawing/2014/main" id="{3B8B0D68-FF57-70B0-0807-C76C263B3812}"/>
              </a:ext>
            </a:extLst>
          </p:cNvPr>
          <p:cNvSpPr>
            <a:spLocks noGrp="1"/>
          </p:cNvSpPr>
          <p:nvPr>
            <p:ph type="sldNum" sz="quarter" idx="12"/>
          </p:nvPr>
        </p:nvSpPr>
        <p:spPr/>
        <p:txBody>
          <a:bodyPr/>
          <a:lstStyle/>
          <a:p>
            <a:fld id="{997EC9C6-EEF2-884A-9087-52C36FDAE7A9}" type="slidenum">
              <a:rPr lang="en-US" altLang="en-US" smtClean="0"/>
              <a:pPr/>
              <a:t>17</a:t>
            </a:fld>
            <a:endParaRPr lang="en-US" altLang="en-US"/>
          </a:p>
        </p:txBody>
      </p:sp>
      <p:sp>
        <p:nvSpPr>
          <p:cNvPr id="5" name="TextBox 4">
            <a:extLst>
              <a:ext uri="{FF2B5EF4-FFF2-40B4-BE49-F238E27FC236}">
                <a16:creationId xmlns:a16="http://schemas.microsoft.com/office/drawing/2014/main" id="{44C23738-D85E-FE75-959D-B635E6132947}"/>
              </a:ext>
            </a:extLst>
          </p:cNvPr>
          <p:cNvSpPr txBox="1"/>
          <p:nvPr/>
        </p:nvSpPr>
        <p:spPr>
          <a:xfrm>
            <a:off x="340201" y="1447200"/>
            <a:ext cx="4706999" cy="2462213"/>
          </a:xfrm>
          <a:prstGeom prst="rect">
            <a:avLst/>
          </a:prstGeom>
          <a:noFill/>
        </p:spPr>
        <p:txBody>
          <a:bodyPr wrap="square" rtlCol="0">
            <a:spAutoFit/>
          </a:bodyPr>
          <a:lstStyle/>
          <a:p>
            <a:r>
              <a:rPr lang="en-US" dirty="0">
                <a:latin typeface="Times"/>
                <a:cs typeface="Times"/>
              </a:rPr>
              <a:t>Aristotle, de </a:t>
            </a:r>
            <a:r>
              <a:rPr lang="en-US" dirty="0" err="1">
                <a:latin typeface="Times"/>
                <a:cs typeface="Times"/>
              </a:rPr>
              <a:t>Caelo</a:t>
            </a:r>
            <a:endParaRPr lang="en-US" dirty="0">
              <a:latin typeface="Times"/>
              <a:cs typeface="Times"/>
            </a:endParaRPr>
          </a:p>
          <a:p>
            <a:r>
              <a:rPr lang="en-US" sz="1100" dirty="0">
                <a:latin typeface="Times"/>
                <a:cs typeface="Times"/>
              </a:rPr>
              <a:t>(Book II, 292a30; Barnes, 1984, p. 481):</a:t>
            </a:r>
          </a:p>
          <a:p>
            <a:endParaRPr lang="en-US" sz="1100" dirty="0">
              <a:latin typeface="Times"/>
              <a:cs typeface="Times"/>
            </a:endParaRPr>
          </a:p>
          <a:p>
            <a:r>
              <a:rPr lang="en-US" dirty="0">
                <a:latin typeface="Times"/>
                <a:cs typeface="Times"/>
              </a:rPr>
              <a:t>“To succeed often or in many things is difﬁcult. For instance, to throw ten thousand </a:t>
            </a:r>
            <a:r>
              <a:rPr lang="en-US" dirty="0" err="1">
                <a:latin typeface="Times"/>
                <a:cs typeface="Times"/>
              </a:rPr>
              <a:t>Chians</a:t>
            </a:r>
            <a:r>
              <a:rPr lang="en-US" dirty="0">
                <a:latin typeface="Times"/>
                <a:cs typeface="Times"/>
              </a:rPr>
              <a:t> [ones] with the astragali would be impossible, but to throw one or two is comparatively easy.</a:t>
            </a:r>
            <a:endParaRPr lang="en-US" sz="1400" dirty="0">
              <a:latin typeface="Times"/>
              <a:cs typeface="Times"/>
            </a:endParaRPr>
          </a:p>
          <a:p>
            <a:r>
              <a:rPr lang="en-US" sz="1400" dirty="0">
                <a:latin typeface="Times"/>
                <a:cs typeface="Times"/>
              </a:rPr>
              <a:t>In action, again, when A has to be done to get B, B to get C, and C to get D, one step or two present little difﬁculty, but as the series extends the difﬁculty grows.”</a:t>
            </a:r>
            <a:endParaRPr lang="en-US" dirty="0">
              <a:latin typeface="Times"/>
              <a:cs typeface="Times"/>
            </a:endParaRPr>
          </a:p>
        </p:txBody>
      </p:sp>
      <p:sp>
        <p:nvSpPr>
          <p:cNvPr id="6" name="TextBox 5">
            <a:extLst>
              <a:ext uri="{FF2B5EF4-FFF2-40B4-BE49-F238E27FC236}">
                <a16:creationId xmlns:a16="http://schemas.microsoft.com/office/drawing/2014/main" id="{070D9CEE-7775-99AB-E829-6E751273D189}"/>
              </a:ext>
            </a:extLst>
          </p:cNvPr>
          <p:cNvSpPr txBox="1"/>
          <p:nvPr/>
        </p:nvSpPr>
        <p:spPr>
          <a:xfrm>
            <a:off x="3863074" y="4044055"/>
            <a:ext cx="5025600" cy="2369880"/>
          </a:xfrm>
          <a:prstGeom prst="rect">
            <a:avLst/>
          </a:prstGeom>
          <a:noFill/>
        </p:spPr>
        <p:txBody>
          <a:bodyPr wrap="square" rtlCol="0">
            <a:spAutoFit/>
          </a:bodyPr>
          <a:lstStyle/>
          <a:p>
            <a:r>
              <a:rPr lang="en-US" dirty="0">
                <a:latin typeface="Times"/>
                <a:cs typeface="Times"/>
              </a:rPr>
              <a:t>Cicero</a:t>
            </a:r>
          </a:p>
          <a:p>
            <a:r>
              <a:rPr lang="en-US" sz="1100" dirty="0">
                <a:latin typeface="Times"/>
                <a:cs typeface="Times"/>
              </a:rPr>
              <a:t>(Falconer, 1923, pp. 249–51):</a:t>
            </a:r>
          </a:p>
          <a:p>
            <a:endParaRPr lang="en-US" sz="1100" dirty="0">
              <a:latin typeface="Times"/>
              <a:cs typeface="Times"/>
            </a:endParaRPr>
          </a:p>
          <a:p>
            <a:r>
              <a:rPr lang="en-US" dirty="0">
                <a:latin typeface="Times"/>
                <a:cs typeface="Times"/>
              </a:rPr>
              <a:t>‘Mere accidents,’ you say. Now, really is that so? Can anything be an ‘accident’ which bears upon itself every mark of truth? Four </a:t>
            </a:r>
            <a:r>
              <a:rPr lang="en-US" dirty="0" err="1">
                <a:latin typeface="Times"/>
                <a:cs typeface="Times"/>
              </a:rPr>
              <a:t>tali</a:t>
            </a:r>
            <a:r>
              <a:rPr lang="en-US" dirty="0">
                <a:latin typeface="Times"/>
                <a:cs typeface="Times"/>
              </a:rPr>
              <a:t> are cast and a Venus throw results—that is chance; but do you think it would be chance, too, if on one hundred casts you made one hundred Venus throws.</a:t>
            </a:r>
          </a:p>
        </p:txBody>
      </p:sp>
      <p:sp>
        <p:nvSpPr>
          <p:cNvPr id="10" name="Content Placeholder 9">
            <a:extLst>
              <a:ext uri="{FF2B5EF4-FFF2-40B4-BE49-F238E27FC236}">
                <a16:creationId xmlns:a16="http://schemas.microsoft.com/office/drawing/2014/main" id="{DC596EAF-FF15-4E79-60F1-DDC90BA9D19A}"/>
              </a:ext>
            </a:extLst>
          </p:cNvPr>
          <p:cNvSpPr>
            <a:spLocks noGrp="1"/>
          </p:cNvSpPr>
          <p:nvPr>
            <p:ph idx="1"/>
          </p:nvPr>
        </p:nvSpPr>
        <p:spPr/>
        <p:txBody>
          <a:bodyPr/>
          <a:lstStyle/>
          <a:p>
            <a:r>
              <a:rPr lang="en-US" dirty="0"/>
              <a:t> </a:t>
            </a:r>
          </a:p>
        </p:txBody>
      </p:sp>
      <p:grpSp>
        <p:nvGrpSpPr>
          <p:cNvPr id="43" name="Group 42">
            <a:extLst>
              <a:ext uri="{FF2B5EF4-FFF2-40B4-BE49-F238E27FC236}">
                <a16:creationId xmlns:a16="http://schemas.microsoft.com/office/drawing/2014/main" id="{55B3F009-FA91-9F69-6F7B-C675C93396E9}"/>
              </a:ext>
            </a:extLst>
          </p:cNvPr>
          <p:cNvGrpSpPr/>
          <p:nvPr/>
        </p:nvGrpSpPr>
        <p:grpSpPr>
          <a:xfrm>
            <a:off x="5148883" y="1719282"/>
            <a:ext cx="1679522" cy="622300"/>
            <a:chOff x="5148883" y="1719282"/>
            <a:chExt cx="1679522" cy="622300"/>
          </a:xfrm>
        </p:grpSpPr>
        <p:pic>
          <p:nvPicPr>
            <p:cNvPr id="9" name="Content Placeholder 7" descr="A close up of a tooth&#10;&#10;Description automatically generated">
              <a:extLst>
                <a:ext uri="{FF2B5EF4-FFF2-40B4-BE49-F238E27FC236}">
                  <a16:creationId xmlns:a16="http://schemas.microsoft.com/office/drawing/2014/main" id="{2099F980-4F2B-4C5A-00B5-9DA80CF3E8CF}"/>
                </a:ext>
              </a:extLst>
            </p:cNvPr>
            <p:cNvPicPr>
              <a:picLocks noChangeAspect="1"/>
            </p:cNvPicPr>
            <p:nvPr/>
          </p:nvPicPr>
          <p:blipFill>
            <a:blip r:embed="rId3"/>
            <a:stretch>
              <a:fillRect/>
            </a:stretch>
          </p:blipFill>
          <p:spPr bwMode="auto">
            <a:xfrm>
              <a:off x="5148883" y="1719282"/>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5937805-02BC-DF87-EAA0-B52B0F6D19C6}"/>
                </a:ext>
              </a:extLst>
            </p:cNvPr>
            <p:cNvSpPr txBox="1"/>
            <p:nvPr/>
          </p:nvSpPr>
          <p:spPr>
            <a:xfrm>
              <a:off x="5362167" y="1845766"/>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12" name="Content Placeholder 7" descr="A close up of a tooth&#10;&#10;Description automatically generated">
              <a:extLst>
                <a:ext uri="{FF2B5EF4-FFF2-40B4-BE49-F238E27FC236}">
                  <a16:creationId xmlns:a16="http://schemas.microsoft.com/office/drawing/2014/main" id="{A8CEBA9A-3B80-BF91-EAE0-7578F0F78A31}"/>
                </a:ext>
              </a:extLst>
            </p:cNvPr>
            <p:cNvPicPr>
              <a:picLocks noChangeAspect="1"/>
            </p:cNvPicPr>
            <p:nvPr/>
          </p:nvPicPr>
          <p:blipFill>
            <a:blip r:embed="rId3"/>
            <a:stretch>
              <a:fillRect/>
            </a:stretch>
          </p:blipFill>
          <p:spPr bwMode="auto">
            <a:xfrm>
              <a:off x="6063283" y="1719282"/>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FD9EDDC-B77C-D332-F607-74E86230F090}"/>
                </a:ext>
              </a:extLst>
            </p:cNvPr>
            <p:cNvSpPr txBox="1"/>
            <p:nvPr/>
          </p:nvSpPr>
          <p:spPr>
            <a:xfrm>
              <a:off x="6276567" y="1845766"/>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grpSp>
      <p:grpSp>
        <p:nvGrpSpPr>
          <p:cNvPr id="45" name="Group 44">
            <a:extLst>
              <a:ext uri="{FF2B5EF4-FFF2-40B4-BE49-F238E27FC236}">
                <a16:creationId xmlns:a16="http://schemas.microsoft.com/office/drawing/2014/main" id="{3A8159C1-37C1-1C49-151B-DABD7946AACB}"/>
              </a:ext>
            </a:extLst>
          </p:cNvPr>
          <p:cNvGrpSpPr/>
          <p:nvPr/>
        </p:nvGrpSpPr>
        <p:grpSpPr>
          <a:xfrm>
            <a:off x="4790842" y="2908965"/>
            <a:ext cx="4318161" cy="147749"/>
            <a:chOff x="4790842" y="2908965"/>
            <a:chExt cx="4318161" cy="147749"/>
          </a:xfrm>
        </p:grpSpPr>
        <p:sp>
          <p:nvSpPr>
            <p:cNvPr id="41" name="Rectangle 40">
              <a:extLst>
                <a:ext uri="{FF2B5EF4-FFF2-40B4-BE49-F238E27FC236}">
                  <a16:creationId xmlns:a16="http://schemas.microsoft.com/office/drawing/2014/main" id="{DF3625D8-E7AA-0D10-A7B9-97D85E138453}"/>
                </a:ext>
              </a:extLst>
            </p:cNvPr>
            <p:cNvSpPr/>
            <p:nvPr/>
          </p:nvSpPr>
          <p:spPr>
            <a:xfrm rot="270217">
              <a:off x="4790842" y="2918179"/>
              <a:ext cx="4318161" cy="138535"/>
            </a:xfrm>
            <a:prstGeom prst="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C41A1E-59C5-B60C-C0E2-75BA46CCF0A6}"/>
                </a:ext>
              </a:extLst>
            </p:cNvPr>
            <p:cNvSpPr/>
            <p:nvPr/>
          </p:nvSpPr>
          <p:spPr>
            <a:xfrm rot="21329783" flipH="1">
              <a:off x="4790842" y="2908965"/>
              <a:ext cx="4318161" cy="138535"/>
            </a:xfrm>
            <a:prstGeom prst="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5E8329E-0550-E491-2C80-E1C9B2D14660}"/>
              </a:ext>
            </a:extLst>
          </p:cNvPr>
          <p:cNvGrpSpPr/>
          <p:nvPr/>
        </p:nvGrpSpPr>
        <p:grpSpPr>
          <a:xfrm>
            <a:off x="294079" y="4740665"/>
            <a:ext cx="3280162" cy="622300"/>
            <a:chOff x="294079" y="4740665"/>
            <a:chExt cx="3280162" cy="622300"/>
          </a:xfrm>
        </p:grpSpPr>
        <p:pic>
          <p:nvPicPr>
            <p:cNvPr id="48" name="Content Placeholder 7" descr="A close up of a tooth&#10;&#10;Description automatically generated">
              <a:extLst>
                <a:ext uri="{FF2B5EF4-FFF2-40B4-BE49-F238E27FC236}">
                  <a16:creationId xmlns:a16="http://schemas.microsoft.com/office/drawing/2014/main" id="{F5838A94-46F3-B288-7236-87C942EEA93F}"/>
                </a:ext>
              </a:extLst>
            </p:cNvPr>
            <p:cNvPicPr>
              <a:picLocks noChangeAspect="1"/>
            </p:cNvPicPr>
            <p:nvPr/>
          </p:nvPicPr>
          <p:blipFill>
            <a:blip r:embed="rId3"/>
            <a:stretch>
              <a:fillRect/>
            </a:stretch>
          </p:blipFill>
          <p:spPr bwMode="auto">
            <a:xfrm>
              <a:off x="294079" y="4740665"/>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656356A7-C782-628D-0B25-1E4734911F54}"/>
                </a:ext>
              </a:extLst>
            </p:cNvPr>
            <p:cNvSpPr txBox="1"/>
            <p:nvPr/>
          </p:nvSpPr>
          <p:spPr>
            <a:xfrm>
              <a:off x="507363" y="4867149"/>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50" name="Content Placeholder 7" descr="A close up of a tooth&#10;&#10;Description automatically generated">
              <a:extLst>
                <a:ext uri="{FF2B5EF4-FFF2-40B4-BE49-F238E27FC236}">
                  <a16:creationId xmlns:a16="http://schemas.microsoft.com/office/drawing/2014/main" id="{1BAB3BBD-CE46-66A4-F11F-F75140FC1565}"/>
                </a:ext>
              </a:extLst>
            </p:cNvPr>
            <p:cNvPicPr>
              <a:picLocks noChangeAspect="1"/>
            </p:cNvPicPr>
            <p:nvPr/>
          </p:nvPicPr>
          <p:blipFill>
            <a:blip r:embed="rId3"/>
            <a:stretch>
              <a:fillRect/>
            </a:stretch>
          </p:blipFill>
          <p:spPr bwMode="auto">
            <a:xfrm>
              <a:off x="1133063" y="4740665"/>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a16="http://schemas.microsoft.com/office/drawing/2014/main" id="{0E7BED24-FBD0-C6A8-8631-D3C0B0DFC730}"/>
                </a:ext>
              </a:extLst>
            </p:cNvPr>
            <p:cNvSpPr txBox="1"/>
            <p:nvPr/>
          </p:nvSpPr>
          <p:spPr>
            <a:xfrm>
              <a:off x="1346347" y="4867149"/>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3</a:t>
              </a:r>
            </a:p>
          </p:txBody>
        </p:sp>
        <p:pic>
          <p:nvPicPr>
            <p:cNvPr id="52" name="Content Placeholder 7" descr="A close up of a tooth&#10;&#10;Description automatically generated">
              <a:extLst>
                <a:ext uri="{FF2B5EF4-FFF2-40B4-BE49-F238E27FC236}">
                  <a16:creationId xmlns:a16="http://schemas.microsoft.com/office/drawing/2014/main" id="{71637EBB-3DF4-946E-6FA5-E25E7505DFFD}"/>
                </a:ext>
              </a:extLst>
            </p:cNvPr>
            <p:cNvPicPr>
              <a:picLocks noChangeAspect="1"/>
            </p:cNvPicPr>
            <p:nvPr/>
          </p:nvPicPr>
          <p:blipFill>
            <a:blip r:embed="rId3"/>
            <a:stretch>
              <a:fillRect/>
            </a:stretch>
          </p:blipFill>
          <p:spPr bwMode="auto">
            <a:xfrm>
              <a:off x="1979558" y="4740665"/>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83F15D81-9246-FD34-BD22-3035E94A54A7}"/>
                </a:ext>
              </a:extLst>
            </p:cNvPr>
            <p:cNvSpPr txBox="1"/>
            <p:nvPr/>
          </p:nvSpPr>
          <p:spPr>
            <a:xfrm>
              <a:off x="2192842" y="4867149"/>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4</a:t>
              </a:r>
            </a:p>
          </p:txBody>
        </p:sp>
        <p:pic>
          <p:nvPicPr>
            <p:cNvPr id="54" name="Content Placeholder 7" descr="A close up of a tooth&#10;&#10;Description automatically generated">
              <a:extLst>
                <a:ext uri="{FF2B5EF4-FFF2-40B4-BE49-F238E27FC236}">
                  <a16:creationId xmlns:a16="http://schemas.microsoft.com/office/drawing/2014/main" id="{0C424FCB-203C-14AE-6025-F6597DC7777D}"/>
                </a:ext>
              </a:extLst>
            </p:cNvPr>
            <p:cNvPicPr>
              <a:picLocks noChangeAspect="1"/>
            </p:cNvPicPr>
            <p:nvPr/>
          </p:nvPicPr>
          <p:blipFill>
            <a:blip r:embed="rId3"/>
            <a:stretch>
              <a:fillRect/>
            </a:stretch>
          </p:blipFill>
          <p:spPr bwMode="auto">
            <a:xfrm>
              <a:off x="2809119" y="4740665"/>
              <a:ext cx="76512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3D61458B-B741-47C3-5A40-3FC815238E4D}"/>
                </a:ext>
              </a:extLst>
            </p:cNvPr>
            <p:cNvSpPr txBox="1"/>
            <p:nvPr/>
          </p:nvSpPr>
          <p:spPr>
            <a:xfrm>
              <a:off x="3022403" y="4867149"/>
              <a:ext cx="338554" cy="369332"/>
            </a:xfrm>
            <a:prstGeom prst="rect">
              <a:avLst/>
            </a:prstGeom>
            <a:noFill/>
          </p:spPr>
          <p:txBody>
            <a:bodyPr wrap="none" rtlCol="0">
              <a:spAutoFit/>
            </a:bodyPr>
            <a:lstStyle/>
            <a:p>
              <a:r>
                <a:rPr lang="en-US" b="1" dirty="0">
                  <a:solidFill>
                    <a:schemeClr val="bg1"/>
                  </a:solidFill>
                  <a:latin typeface="Arial Black" panose="020B0604020202020204" pitchFamily="34" charset="0"/>
                  <a:cs typeface="Arial Black" panose="020B0604020202020204" pitchFamily="34" charset="0"/>
                </a:rPr>
                <a:t>6</a:t>
              </a:r>
            </a:p>
          </p:txBody>
        </p:sp>
      </p:grpSp>
    </p:spTree>
    <p:extLst>
      <p:ext uri="{BB962C8B-B14F-4D97-AF65-F5344CB8AC3E}">
        <p14:creationId xmlns:p14="http://schemas.microsoft.com/office/powerpoint/2010/main" val="10944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08925-FE38-ECF7-56C5-B1F6EB0228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D698B-EB6F-1508-02A2-6F5B6BBB957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A96FAAB-96E0-0D48-FEB1-2F0F731DF705}"/>
              </a:ext>
            </a:extLst>
          </p:cNvPr>
          <p:cNvSpPr>
            <a:spLocks noGrp="1"/>
          </p:cNvSpPr>
          <p:nvPr>
            <p:ph type="sldNum" sz="quarter" idx="12"/>
          </p:nvPr>
        </p:nvSpPr>
        <p:spPr/>
        <p:txBody>
          <a:bodyPr/>
          <a:lstStyle/>
          <a:p>
            <a:fld id="{997EC9C6-EEF2-884A-9087-52C36FDAE7A9}" type="slidenum">
              <a:rPr lang="en-US" altLang="en-US" smtClean="0"/>
              <a:pPr/>
              <a:t>18</a:t>
            </a:fld>
            <a:endParaRPr lang="en-US" altLang="en-US"/>
          </a:p>
        </p:txBody>
      </p:sp>
      <p:sp>
        <p:nvSpPr>
          <p:cNvPr id="5" name="Freeform 4">
            <a:extLst>
              <a:ext uri="{FF2B5EF4-FFF2-40B4-BE49-F238E27FC236}">
                <a16:creationId xmlns:a16="http://schemas.microsoft.com/office/drawing/2014/main" id="{96654644-0532-EB1D-D006-5E140EB847CA}"/>
              </a:ext>
            </a:extLst>
          </p:cNvPr>
          <p:cNvSpPr/>
          <p:nvPr/>
        </p:nvSpPr>
        <p:spPr>
          <a:xfrm>
            <a:off x="1132840" y="73787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A4726ED-EA2E-BF6F-E222-3F08E103D7AC}"/>
              </a:ext>
            </a:extLst>
          </p:cNvPr>
          <p:cNvSpPr txBox="1">
            <a:spLocks/>
          </p:cNvSpPr>
          <p:nvPr/>
        </p:nvSpPr>
        <p:spPr bwMode="auto">
          <a:xfrm>
            <a:off x="304800" y="2560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a:lstStyle>
          <a:p>
            <a:endParaRPr lang="en-US" sz="8000" dirty="0"/>
          </a:p>
        </p:txBody>
      </p:sp>
      <p:sp>
        <p:nvSpPr>
          <p:cNvPr id="2" name="Title 1">
            <a:extLst>
              <a:ext uri="{FF2B5EF4-FFF2-40B4-BE49-F238E27FC236}">
                <a16:creationId xmlns:a16="http://schemas.microsoft.com/office/drawing/2014/main" id="{3EA28724-F4D6-47E0-C564-A5195D8B685F}"/>
              </a:ext>
            </a:extLst>
          </p:cNvPr>
          <p:cNvSpPr>
            <a:spLocks noGrp="1"/>
          </p:cNvSpPr>
          <p:nvPr>
            <p:ph type="title"/>
          </p:nvPr>
        </p:nvSpPr>
        <p:spPr>
          <a:xfrm>
            <a:off x="-218440" y="1319667"/>
            <a:ext cx="8229600" cy="2914876"/>
          </a:xfrm>
        </p:spPr>
        <p:txBody>
          <a:bodyPr/>
          <a:lstStyle/>
          <a:p>
            <a:r>
              <a:rPr lang="en-US" sz="7200" dirty="0"/>
              <a:t>The Proposal</a:t>
            </a:r>
          </a:p>
        </p:txBody>
      </p:sp>
    </p:spTree>
    <p:extLst>
      <p:ext uri="{BB962C8B-B14F-4D97-AF65-F5344CB8AC3E}">
        <p14:creationId xmlns:p14="http://schemas.microsoft.com/office/powerpoint/2010/main" val="270690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9A3603F-54B8-602E-1690-9B945EFAF8EF}"/>
              </a:ext>
            </a:extLst>
          </p:cNvPr>
          <p:cNvSpPr/>
          <p:nvPr/>
        </p:nvSpPr>
        <p:spPr>
          <a:xfrm>
            <a:off x="516835" y="357809"/>
            <a:ext cx="8358808" cy="824948"/>
          </a:xfrm>
          <a:custGeom>
            <a:avLst/>
            <a:gdLst>
              <a:gd name="connsiteX0" fmla="*/ 367748 w 8358808"/>
              <a:gd name="connsiteY0" fmla="*/ 0 h 824948"/>
              <a:gd name="connsiteX1" fmla="*/ 8229600 w 8358808"/>
              <a:gd name="connsiteY1" fmla="*/ 178904 h 824948"/>
              <a:gd name="connsiteX2" fmla="*/ 8358808 w 8358808"/>
              <a:gd name="connsiteY2" fmla="*/ 407504 h 824948"/>
              <a:gd name="connsiteX3" fmla="*/ 0 w 8358808"/>
              <a:gd name="connsiteY3" fmla="*/ 824948 h 824948"/>
              <a:gd name="connsiteX4" fmla="*/ 367748 w 8358808"/>
              <a:gd name="connsiteY4" fmla="*/ 0 h 82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08" h="824948">
                <a:moveTo>
                  <a:pt x="367748" y="0"/>
                </a:moveTo>
                <a:lnTo>
                  <a:pt x="8229600" y="178904"/>
                </a:lnTo>
                <a:lnTo>
                  <a:pt x="8358808" y="407504"/>
                </a:lnTo>
                <a:lnTo>
                  <a:pt x="0" y="824948"/>
                </a:lnTo>
                <a:lnTo>
                  <a:pt x="3677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2BAD8-E332-7138-FE16-B23152731D39}"/>
              </a:ext>
            </a:extLst>
          </p:cNvPr>
          <p:cNvSpPr>
            <a:spLocks noGrp="1"/>
          </p:cNvSpPr>
          <p:nvPr>
            <p:ph type="title"/>
          </p:nvPr>
        </p:nvSpPr>
        <p:spPr>
          <a:xfrm>
            <a:off x="457200" y="274638"/>
            <a:ext cx="8229600" cy="693142"/>
          </a:xfrm>
        </p:spPr>
        <p:txBody>
          <a:bodyPr/>
          <a:lstStyle/>
          <a:p>
            <a:pPr algn="l"/>
            <a:r>
              <a:rPr lang="en-US" dirty="0"/>
              <a:t>The Proposal</a:t>
            </a:r>
          </a:p>
        </p:txBody>
      </p:sp>
      <p:sp>
        <p:nvSpPr>
          <p:cNvPr id="3" name="Content Placeholder 2">
            <a:extLst>
              <a:ext uri="{FF2B5EF4-FFF2-40B4-BE49-F238E27FC236}">
                <a16:creationId xmlns:a16="http://schemas.microsoft.com/office/drawing/2014/main" id="{06982EC5-92D2-EAF7-1CD0-F6DDFF2ED848}"/>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1BDAED8C-51E2-8721-06F4-B01DF72AC15C}"/>
              </a:ext>
            </a:extLst>
          </p:cNvPr>
          <p:cNvSpPr>
            <a:spLocks noGrp="1"/>
          </p:cNvSpPr>
          <p:nvPr>
            <p:ph type="sldNum" sz="quarter" idx="12"/>
          </p:nvPr>
        </p:nvSpPr>
        <p:spPr/>
        <p:txBody>
          <a:bodyPr/>
          <a:lstStyle/>
          <a:p>
            <a:fld id="{997EC9C6-EEF2-884A-9087-52C36FDAE7A9}" type="slidenum">
              <a:rPr lang="en-US" altLang="en-US" smtClean="0"/>
              <a:pPr/>
              <a:t>19</a:t>
            </a:fld>
            <a:endParaRPr lang="en-US" altLang="en-US"/>
          </a:p>
        </p:txBody>
      </p:sp>
      <p:sp>
        <p:nvSpPr>
          <p:cNvPr id="8" name="TextBox 7">
            <a:extLst>
              <a:ext uri="{FF2B5EF4-FFF2-40B4-BE49-F238E27FC236}">
                <a16:creationId xmlns:a16="http://schemas.microsoft.com/office/drawing/2014/main" id="{3F390A5B-C23A-1FE2-4FE3-D3C9426620C7}"/>
              </a:ext>
            </a:extLst>
          </p:cNvPr>
          <p:cNvSpPr txBox="1"/>
          <p:nvPr/>
        </p:nvSpPr>
        <p:spPr>
          <a:xfrm>
            <a:off x="4986151" y="1396751"/>
            <a:ext cx="3733014" cy="2308324"/>
          </a:xfrm>
          <a:prstGeom prst="rect">
            <a:avLst/>
          </a:prstGeom>
          <a:noFill/>
        </p:spPr>
        <p:txBody>
          <a:bodyPr wrap="square" rtlCol="0">
            <a:spAutoFit/>
          </a:bodyPr>
          <a:lstStyle/>
          <a:p>
            <a:r>
              <a:rPr lang="en-US" sz="3200" i="1" dirty="0">
                <a:latin typeface="Times"/>
                <a:cs typeface="Times"/>
              </a:rPr>
              <a:t>Local analysis:</a:t>
            </a:r>
          </a:p>
          <a:p>
            <a:endParaRPr lang="en-US" sz="1600" dirty="0">
              <a:latin typeface="Times"/>
              <a:cs typeface="Times"/>
            </a:endParaRPr>
          </a:p>
          <a:p>
            <a:r>
              <a:rPr lang="en-US" sz="2400" dirty="0">
                <a:latin typeface="Times"/>
                <a:cs typeface="Times"/>
              </a:rPr>
              <a:t>Recover overall chance properties by accumulating chance properties of components.</a:t>
            </a:r>
          </a:p>
        </p:txBody>
      </p:sp>
      <p:sp>
        <p:nvSpPr>
          <p:cNvPr id="9" name="TextBox 8">
            <a:extLst>
              <a:ext uri="{FF2B5EF4-FFF2-40B4-BE49-F238E27FC236}">
                <a16:creationId xmlns:a16="http://schemas.microsoft.com/office/drawing/2014/main" id="{4BC5892A-F475-BE77-9C94-3C52B3CF1F1B}"/>
              </a:ext>
            </a:extLst>
          </p:cNvPr>
          <p:cNvSpPr txBox="1"/>
          <p:nvPr/>
        </p:nvSpPr>
        <p:spPr>
          <a:xfrm>
            <a:off x="477044" y="4060374"/>
            <a:ext cx="3733014" cy="1938992"/>
          </a:xfrm>
          <a:prstGeom prst="rect">
            <a:avLst/>
          </a:prstGeom>
          <a:noFill/>
        </p:spPr>
        <p:txBody>
          <a:bodyPr wrap="square" rtlCol="0">
            <a:spAutoFit/>
          </a:bodyPr>
          <a:lstStyle/>
          <a:p>
            <a:r>
              <a:rPr lang="en-US" sz="3600" i="1" dirty="0">
                <a:latin typeface="Times"/>
                <a:cs typeface="Times"/>
              </a:rPr>
              <a:t>Global analysis</a:t>
            </a:r>
          </a:p>
          <a:p>
            <a:endParaRPr lang="en-US" sz="1200" dirty="0">
              <a:latin typeface="Times"/>
              <a:cs typeface="Times"/>
            </a:endParaRPr>
          </a:p>
          <a:p>
            <a:r>
              <a:rPr lang="en-US" sz="2400" dirty="0">
                <a:latin typeface="Times"/>
                <a:cs typeface="Times"/>
              </a:rPr>
              <a:t>Chance properties investigated by considering the system as a whole.</a:t>
            </a:r>
          </a:p>
        </p:txBody>
      </p:sp>
      <p:grpSp>
        <p:nvGrpSpPr>
          <p:cNvPr id="84" name="Group 83">
            <a:extLst>
              <a:ext uri="{FF2B5EF4-FFF2-40B4-BE49-F238E27FC236}">
                <a16:creationId xmlns:a16="http://schemas.microsoft.com/office/drawing/2014/main" id="{495CC01C-BD59-A4FC-8FC1-2CF0F784B249}"/>
              </a:ext>
            </a:extLst>
          </p:cNvPr>
          <p:cNvGrpSpPr/>
          <p:nvPr/>
        </p:nvGrpSpPr>
        <p:grpSpPr>
          <a:xfrm>
            <a:off x="4550324" y="4339668"/>
            <a:ext cx="1256441" cy="1813587"/>
            <a:chOff x="4550324" y="4339668"/>
            <a:chExt cx="1256441" cy="1813587"/>
          </a:xfrm>
        </p:grpSpPr>
        <p:pic>
          <p:nvPicPr>
            <p:cNvPr id="76" name="Picture 75" descr="A machine with balls in it&#10;&#10;Description automatically generated">
              <a:extLst>
                <a:ext uri="{FF2B5EF4-FFF2-40B4-BE49-F238E27FC236}">
                  <a16:creationId xmlns:a16="http://schemas.microsoft.com/office/drawing/2014/main" id="{FD5DF7AD-9A25-3CDA-BB70-2D80EE2EF3C7}"/>
                </a:ext>
              </a:extLst>
            </p:cNvPr>
            <p:cNvPicPr>
              <a:picLocks noChangeAspect="1"/>
            </p:cNvPicPr>
            <p:nvPr/>
          </p:nvPicPr>
          <p:blipFill>
            <a:blip r:embed="rId2"/>
            <a:stretch>
              <a:fillRect/>
            </a:stretch>
          </p:blipFill>
          <p:spPr>
            <a:xfrm>
              <a:off x="4572000" y="4339668"/>
              <a:ext cx="1234765" cy="1450849"/>
            </a:xfrm>
            <a:prstGeom prst="rect">
              <a:avLst/>
            </a:prstGeom>
          </p:spPr>
        </p:pic>
        <p:sp>
          <p:nvSpPr>
            <p:cNvPr id="77" name="TextBox 76">
              <a:extLst>
                <a:ext uri="{FF2B5EF4-FFF2-40B4-BE49-F238E27FC236}">
                  <a16:creationId xmlns:a16="http://schemas.microsoft.com/office/drawing/2014/main" id="{BA1664AC-9480-4FE2-1F53-28900D7613DF}"/>
                </a:ext>
              </a:extLst>
            </p:cNvPr>
            <p:cNvSpPr txBox="1"/>
            <p:nvPr/>
          </p:nvSpPr>
          <p:spPr>
            <a:xfrm>
              <a:off x="4550324" y="5845478"/>
              <a:ext cx="763351" cy="307777"/>
            </a:xfrm>
            <a:prstGeom prst="rect">
              <a:avLst/>
            </a:prstGeom>
            <a:noFill/>
          </p:spPr>
          <p:txBody>
            <a:bodyPr wrap="none" rtlCol="0">
              <a:spAutoFit/>
            </a:bodyPr>
            <a:lstStyle/>
            <a:p>
              <a:r>
                <a:rPr lang="en-US" sz="1400" dirty="0">
                  <a:latin typeface="Times"/>
                  <a:cs typeface="Times"/>
                </a:rPr>
                <a:t>lotteries</a:t>
              </a:r>
            </a:p>
          </p:txBody>
        </p:sp>
      </p:grpSp>
      <p:grpSp>
        <p:nvGrpSpPr>
          <p:cNvPr id="85" name="Group 84">
            <a:extLst>
              <a:ext uri="{FF2B5EF4-FFF2-40B4-BE49-F238E27FC236}">
                <a16:creationId xmlns:a16="http://schemas.microsoft.com/office/drawing/2014/main" id="{A40BB472-7F7D-04EA-903B-4482E7580635}"/>
              </a:ext>
            </a:extLst>
          </p:cNvPr>
          <p:cNvGrpSpPr/>
          <p:nvPr/>
        </p:nvGrpSpPr>
        <p:grpSpPr>
          <a:xfrm>
            <a:off x="6096458" y="4307087"/>
            <a:ext cx="1271511" cy="1846168"/>
            <a:chOff x="6096458" y="4307087"/>
            <a:chExt cx="1271511" cy="1846168"/>
          </a:xfrm>
        </p:grpSpPr>
        <p:pic>
          <p:nvPicPr>
            <p:cNvPr id="74" name="Picture 73" descr="A group of people standing around a sign&#10;&#10;Description automatically generated">
              <a:extLst>
                <a:ext uri="{FF2B5EF4-FFF2-40B4-BE49-F238E27FC236}">
                  <a16:creationId xmlns:a16="http://schemas.microsoft.com/office/drawing/2014/main" id="{420CFC22-FC0C-5EE5-7E51-A726889CDE09}"/>
                </a:ext>
              </a:extLst>
            </p:cNvPr>
            <p:cNvPicPr>
              <a:picLocks noChangeAspect="1"/>
            </p:cNvPicPr>
            <p:nvPr/>
          </p:nvPicPr>
          <p:blipFill>
            <a:blip r:embed="rId3"/>
            <a:stretch>
              <a:fillRect/>
            </a:stretch>
          </p:blipFill>
          <p:spPr>
            <a:xfrm>
              <a:off x="6096458" y="4307087"/>
              <a:ext cx="1271511" cy="1483430"/>
            </a:xfrm>
            <a:prstGeom prst="rect">
              <a:avLst/>
            </a:prstGeom>
          </p:spPr>
        </p:pic>
        <p:sp>
          <p:nvSpPr>
            <p:cNvPr id="78" name="TextBox 77">
              <a:extLst>
                <a:ext uri="{FF2B5EF4-FFF2-40B4-BE49-F238E27FC236}">
                  <a16:creationId xmlns:a16="http://schemas.microsoft.com/office/drawing/2014/main" id="{C28CEC35-F4AE-9276-A76A-16A5CA3FDDE9}"/>
                </a:ext>
              </a:extLst>
            </p:cNvPr>
            <p:cNvSpPr txBox="1"/>
            <p:nvPr/>
          </p:nvSpPr>
          <p:spPr>
            <a:xfrm>
              <a:off x="6098324" y="5845478"/>
              <a:ext cx="1082348" cy="307777"/>
            </a:xfrm>
            <a:prstGeom prst="rect">
              <a:avLst/>
            </a:prstGeom>
            <a:noFill/>
          </p:spPr>
          <p:txBody>
            <a:bodyPr wrap="none" rtlCol="0">
              <a:spAutoFit/>
            </a:bodyPr>
            <a:lstStyle/>
            <a:p>
              <a:r>
                <a:rPr lang="en-US" sz="1400" dirty="0">
                  <a:latin typeface="Times"/>
                  <a:cs typeface="Times"/>
                </a:rPr>
                <a:t>bookmaking</a:t>
              </a:r>
            </a:p>
          </p:txBody>
        </p:sp>
      </p:grpSp>
      <p:grpSp>
        <p:nvGrpSpPr>
          <p:cNvPr id="83" name="Group 82">
            <a:extLst>
              <a:ext uri="{FF2B5EF4-FFF2-40B4-BE49-F238E27FC236}">
                <a16:creationId xmlns:a16="http://schemas.microsoft.com/office/drawing/2014/main" id="{9E90C601-F16C-4E38-CE94-2E59F51CBF18}"/>
              </a:ext>
            </a:extLst>
          </p:cNvPr>
          <p:cNvGrpSpPr/>
          <p:nvPr/>
        </p:nvGrpSpPr>
        <p:grpSpPr>
          <a:xfrm>
            <a:off x="222275" y="1705774"/>
            <a:ext cx="4763876" cy="1178236"/>
            <a:chOff x="222275" y="1705774"/>
            <a:chExt cx="4763876" cy="1178236"/>
          </a:xfrm>
        </p:grpSpPr>
        <p:pic>
          <p:nvPicPr>
            <p:cNvPr id="71" name="Graphic 70">
              <a:extLst>
                <a:ext uri="{FF2B5EF4-FFF2-40B4-BE49-F238E27FC236}">
                  <a16:creationId xmlns:a16="http://schemas.microsoft.com/office/drawing/2014/main" id="{3A99D4C4-8F9F-23E3-FC21-41A3F8F445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275" y="1705774"/>
              <a:ext cx="3733014" cy="561581"/>
            </a:xfrm>
            <a:prstGeom prst="rect">
              <a:avLst/>
            </a:prstGeom>
          </p:spPr>
        </p:pic>
        <p:sp>
          <p:nvSpPr>
            <p:cNvPr id="72" name="TextBox 71">
              <a:extLst>
                <a:ext uri="{FF2B5EF4-FFF2-40B4-BE49-F238E27FC236}">
                  <a16:creationId xmlns:a16="http://schemas.microsoft.com/office/drawing/2014/main" id="{64114B7E-49A9-AAE5-7F28-4197C4E71251}"/>
                </a:ext>
              </a:extLst>
            </p:cNvPr>
            <p:cNvSpPr txBox="1"/>
            <p:nvPr/>
          </p:nvSpPr>
          <p:spPr>
            <a:xfrm>
              <a:off x="222275" y="2360790"/>
              <a:ext cx="4763876" cy="523220"/>
            </a:xfrm>
            <a:prstGeom prst="rect">
              <a:avLst/>
            </a:prstGeom>
            <a:noFill/>
          </p:spPr>
          <p:txBody>
            <a:bodyPr wrap="square" rtlCol="0">
              <a:spAutoFit/>
            </a:bodyPr>
            <a:lstStyle/>
            <a:p>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1</a:t>
              </a:r>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2</a:t>
              </a:r>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3</a:t>
              </a:r>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4</a:t>
              </a:r>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5</a:t>
              </a:r>
              <a:r>
                <a:rPr lang="en-US" sz="2800" b="1" dirty="0">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a:solidFill>
                    <a:schemeClr val="bg1">
                      <a:lumMod val="50000"/>
                    </a:schemeClr>
                  </a:solidFill>
                  <a:latin typeface="Arial Black" panose="020B0604020202020204" pitchFamily="34" charset="0"/>
                  <a:cs typeface="Arial Black" panose="020B0604020202020204" pitchFamily="34" charset="0"/>
                </a:rPr>
                <a:t>6</a:t>
              </a:r>
              <a:r>
                <a:rPr lang="en-US" sz="2800" b="1" dirty="0">
                  <a:solidFill>
                    <a:schemeClr val="bg1">
                      <a:lumMod val="50000"/>
                    </a:schemeClr>
                  </a:solidFill>
                  <a:latin typeface="Arial Black" panose="020B0604020202020204" pitchFamily="34" charset="0"/>
                  <a:cs typeface="Arial Black" panose="020B0604020202020204" pitchFamily="34" charset="0"/>
                </a:rPr>
                <a:t>=1/6</a:t>
              </a:r>
            </a:p>
          </p:txBody>
        </p:sp>
      </p:grpSp>
      <p:grpSp>
        <p:nvGrpSpPr>
          <p:cNvPr id="87" name="Group 86">
            <a:extLst>
              <a:ext uri="{FF2B5EF4-FFF2-40B4-BE49-F238E27FC236}">
                <a16:creationId xmlns:a16="http://schemas.microsoft.com/office/drawing/2014/main" id="{99B4636F-DB48-53BE-AF06-AEE07C7D9C24}"/>
              </a:ext>
            </a:extLst>
          </p:cNvPr>
          <p:cNvGrpSpPr/>
          <p:nvPr/>
        </p:nvGrpSpPr>
        <p:grpSpPr>
          <a:xfrm>
            <a:off x="294275" y="2890075"/>
            <a:ext cx="2117725" cy="721764"/>
            <a:chOff x="294275" y="2890075"/>
            <a:chExt cx="2117725" cy="721764"/>
          </a:xfrm>
        </p:grpSpPr>
        <p:sp>
          <p:nvSpPr>
            <p:cNvPr id="81" name="TextBox 80">
              <a:extLst>
                <a:ext uri="{FF2B5EF4-FFF2-40B4-BE49-F238E27FC236}">
                  <a16:creationId xmlns:a16="http://schemas.microsoft.com/office/drawing/2014/main" id="{065E8389-6505-BA6D-7A9A-4F81901D9564}"/>
                </a:ext>
              </a:extLst>
            </p:cNvPr>
            <p:cNvSpPr txBox="1"/>
            <p:nvPr/>
          </p:nvSpPr>
          <p:spPr>
            <a:xfrm>
              <a:off x="294275" y="3088619"/>
              <a:ext cx="2117725" cy="523220"/>
            </a:xfrm>
            <a:prstGeom prst="rect">
              <a:avLst/>
            </a:prstGeom>
            <a:noFill/>
          </p:spPr>
          <p:txBody>
            <a:bodyPr wrap="square" rtlCol="0">
              <a:spAutoFit/>
            </a:bodyPr>
            <a:lstStyle/>
            <a:p>
              <a:r>
                <a:rPr lang="en-US" sz="2800" b="1" dirty="0" err="1">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err="1">
                  <a:solidFill>
                    <a:schemeClr val="bg1">
                      <a:lumMod val="50000"/>
                    </a:schemeClr>
                  </a:solidFill>
                  <a:latin typeface="Arial Black" panose="020B0604020202020204" pitchFamily="34" charset="0"/>
                  <a:cs typeface="Arial Black" panose="020B0604020202020204" pitchFamily="34" charset="0"/>
                </a:rPr>
                <a:t>even</a:t>
              </a:r>
              <a:r>
                <a:rPr lang="en-US" sz="2800" b="1" dirty="0">
                  <a:solidFill>
                    <a:schemeClr val="bg1">
                      <a:lumMod val="50000"/>
                    </a:schemeClr>
                  </a:solidFill>
                  <a:latin typeface="Arial Black" panose="020B0604020202020204" pitchFamily="34" charset="0"/>
                  <a:cs typeface="Arial Black" panose="020B0604020202020204" pitchFamily="34" charset="0"/>
                </a:rPr>
                <a:t>=</a:t>
              </a:r>
              <a:r>
                <a:rPr lang="en-US" sz="2800" b="1" dirty="0" err="1">
                  <a:solidFill>
                    <a:schemeClr val="bg1">
                      <a:lumMod val="50000"/>
                    </a:schemeClr>
                  </a:solidFill>
                  <a:latin typeface="Arial Black" panose="020B0604020202020204" pitchFamily="34" charset="0"/>
                  <a:cs typeface="Arial Black" panose="020B0604020202020204" pitchFamily="34" charset="0"/>
                </a:rPr>
                <a:t>P</a:t>
              </a:r>
              <a:r>
                <a:rPr lang="en-US" sz="2800" b="1" baseline="-25000" dirty="0" err="1">
                  <a:solidFill>
                    <a:schemeClr val="bg1">
                      <a:lumMod val="50000"/>
                    </a:schemeClr>
                  </a:solidFill>
                  <a:latin typeface="Arial Black" panose="020B0604020202020204" pitchFamily="34" charset="0"/>
                  <a:cs typeface="Arial Black" panose="020B0604020202020204" pitchFamily="34" charset="0"/>
                </a:rPr>
                <a:t>odd</a:t>
              </a:r>
              <a:endParaRPr lang="en-US" sz="2800" b="1" dirty="0">
                <a:solidFill>
                  <a:schemeClr val="bg1">
                    <a:lumMod val="50000"/>
                  </a:schemeClr>
                </a:solidFill>
                <a:latin typeface="Arial Black" panose="020B0604020202020204" pitchFamily="34" charset="0"/>
                <a:cs typeface="Arial Black" panose="020B0604020202020204" pitchFamily="34" charset="0"/>
              </a:endParaRPr>
            </a:p>
          </p:txBody>
        </p:sp>
        <p:sp>
          <p:nvSpPr>
            <p:cNvPr id="86" name="Down Arrow 85">
              <a:extLst>
                <a:ext uri="{FF2B5EF4-FFF2-40B4-BE49-F238E27FC236}">
                  <a16:creationId xmlns:a16="http://schemas.microsoft.com/office/drawing/2014/main" id="{DA91B741-5D21-E0C1-0D7D-2539D1CDD0C0}"/>
                </a:ext>
              </a:extLst>
            </p:cNvPr>
            <p:cNvSpPr/>
            <p:nvPr/>
          </p:nvSpPr>
          <p:spPr>
            <a:xfrm>
              <a:off x="885600" y="2890075"/>
              <a:ext cx="252000" cy="31295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43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9F55-9F0D-E598-755E-8F11D1AB55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FAF820-C739-8BD4-D7DD-822AD366ABE2}"/>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1EA74526-C5C8-2F33-C64D-1A9B508B44DA}"/>
              </a:ext>
            </a:extLst>
          </p:cNvPr>
          <p:cNvSpPr>
            <a:spLocks noGrp="1"/>
          </p:cNvSpPr>
          <p:nvPr>
            <p:ph type="sldNum" sz="quarter" idx="12"/>
          </p:nvPr>
        </p:nvSpPr>
        <p:spPr/>
        <p:txBody>
          <a:bodyPr/>
          <a:lstStyle/>
          <a:p>
            <a:fld id="{997EC9C6-EEF2-884A-9087-52C36FDAE7A9}" type="slidenum">
              <a:rPr lang="en-US" altLang="en-US" smtClean="0"/>
              <a:pPr/>
              <a:t>2</a:t>
            </a:fld>
            <a:endParaRPr lang="en-US" altLang="en-US"/>
          </a:p>
        </p:txBody>
      </p:sp>
      <p:pic>
        <p:nvPicPr>
          <p:cNvPr id="6" name="Picture 5">
            <a:extLst>
              <a:ext uri="{FF2B5EF4-FFF2-40B4-BE49-F238E27FC236}">
                <a16:creationId xmlns:a16="http://schemas.microsoft.com/office/drawing/2014/main" id="{3CB2AFB2-74D7-3003-D776-54511563135D}"/>
              </a:ext>
            </a:extLst>
          </p:cNvPr>
          <p:cNvPicPr>
            <a:picLocks noChangeAspect="1"/>
          </p:cNvPicPr>
          <p:nvPr/>
        </p:nvPicPr>
        <p:blipFill>
          <a:blip r:embed="rId2"/>
          <a:stretch>
            <a:fillRect/>
          </a:stretch>
        </p:blipFill>
        <p:spPr>
          <a:xfrm>
            <a:off x="2002409" y="136524"/>
            <a:ext cx="4873591" cy="650358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299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FE94-6B3E-D74B-1EEC-60C01076BD6E}"/>
              </a:ext>
            </a:extLst>
          </p:cNvPr>
          <p:cNvSpPr>
            <a:spLocks noGrp="1"/>
          </p:cNvSpPr>
          <p:nvPr>
            <p:ph type="title"/>
          </p:nvPr>
        </p:nvSpPr>
        <p:spPr>
          <a:xfrm>
            <a:off x="403200" y="171744"/>
            <a:ext cx="2671200" cy="2333855"/>
          </a:xfrm>
        </p:spPr>
        <p:txBody>
          <a:bodyPr/>
          <a:lstStyle/>
          <a:p>
            <a:pPr algn="l"/>
            <a:r>
              <a:rPr lang="en-US" dirty="0"/>
              <a:t>Lotteries</a:t>
            </a:r>
            <a:br>
              <a:rPr lang="en-US" dirty="0"/>
            </a:br>
            <a:r>
              <a:rPr lang="en-US" sz="3600" dirty="0"/>
              <a:t>Local Analysis</a:t>
            </a:r>
            <a:endParaRPr lang="en-US" dirty="0"/>
          </a:p>
        </p:txBody>
      </p:sp>
      <p:sp>
        <p:nvSpPr>
          <p:cNvPr id="4" name="Slide Number Placeholder 3">
            <a:extLst>
              <a:ext uri="{FF2B5EF4-FFF2-40B4-BE49-F238E27FC236}">
                <a16:creationId xmlns:a16="http://schemas.microsoft.com/office/drawing/2014/main" id="{155EC51A-9868-A576-EC0D-34493133B7D9}"/>
              </a:ext>
            </a:extLst>
          </p:cNvPr>
          <p:cNvSpPr>
            <a:spLocks noGrp="1"/>
          </p:cNvSpPr>
          <p:nvPr>
            <p:ph type="sldNum" sz="quarter" idx="12"/>
          </p:nvPr>
        </p:nvSpPr>
        <p:spPr/>
        <p:txBody>
          <a:bodyPr/>
          <a:lstStyle/>
          <a:p>
            <a:fld id="{997EC9C6-EEF2-884A-9087-52C36FDAE7A9}" type="slidenum">
              <a:rPr lang="en-US" altLang="en-US" smtClean="0"/>
              <a:pPr/>
              <a:t>20</a:t>
            </a:fld>
            <a:endParaRPr lang="en-US" altLang="en-US"/>
          </a:p>
        </p:txBody>
      </p:sp>
      <p:sp>
        <p:nvSpPr>
          <p:cNvPr id="6" name="Content Placeholder 5">
            <a:extLst>
              <a:ext uri="{FF2B5EF4-FFF2-40B4-BE49-F238E27FC236}">
                <a16:creationId xmlns:a16="http://schemas.microsoft.com/office/drawing/2014/main" id="{4EDEA362-F966-5703-C24A-E37EA2CB67FA}"/>
              </a:ext>
            </a:extLst>
          </p:cNvPr>
          <p:cNvSpPr>
            <a:spLocks noGrp="1"/>
          </p:cNvSpPr>
          <p:nvPr>
            <p:ph idx="1"/>
          </p:nvPr>
        </p:nvSpPr>
        <p:spPr/>
        <p:txBody>
          <a:bodyPr/>
          <a:lstStyle/>
          <a:p>
            <a:r>
              <a:rPr lang="en-US" dirty="0"/>
              <a:t> </a:t>
            </a:r>
          </a:p>
        </p:txBody>
      </p:sp>
      <p:pic>
        <p:nvPicPr>
          <p:cNvPr id="8" name="Picture 7" descr="A drawing of a group of people at a table&#10;&#10;Description automatically generated">
            <a:extLst>
              <a:ext uri="{FF2B5EF4-FFF2-40B4-BE49-F238E27FC236}">
                <a16:creationId xmlns:a16="http://schemas.microsoft.com/office/drawing/2014/main" id="{FF0C38DF-FE7B-7DA0-0282-291FF0580E43}"/>
              </a:ext>
            </a:extLst>
          </p:cNvPr>
          <p:cNvPicPr>
            <a:picLocks noChangeAspect="1"/>
          </p:cNvPicPr>
          <p:nvPr/>
        </p:nvPicPr>
        <p:blipFill>
          <a:blip r:embed="rId2"/>
          <a:stretch>
            <a:fillRect/>
          </a:stretch>
        </p:blipFill>
        <p:spPr>
          <a:xfrm>
            <a:off x="3019800" y="618145"/>
            <a:ext cx="3913800" cy="2491786"/>
          </a:xfrm>
          <a:prstGeom prst="rect">
            <a:avLst/>
          </a:prstGeom>
        </p:spPr>
      </p:pic>
      <p:sp>
        <p:nvSpPr>
          <p:cNvPr id="9" name="TextBox 8">
            <a:extLst>
              <a:ext uri="{FF2B5EF4-FFF2-40B4-BE49-F238E27FC236}">
                <a16:creationId xmlns:a16="http://schemas.microsoft.com/office/drawing/2014/main" id="{687906DE-E6F8-CFBD-6FD0-E427D38F94B1}"/>
              </a:ext>
            </a:extLst>
          </p:cNvPr>
          <p:cNvSpPr txBox="1"/>
          <p:nvPr/>
        </p:nvSpPr>
        <p:spPr>
          <a:xfrm>
            <a:off x="403200" y="3024918"/>
            <a:ext cx="6150000" cy="3154710"/>
          </a:xfrm>
          <a:prstGeom prst="rect">
            <a:avLst/>
          </a:prstGeom>
          <a:noFill/>
        </p:spPr>
        <p:txBody>
          <a:bodyPr wrap="square" rtlCol="0">
            <a:spAutoFit/>
          </a:bodyPr>
          <a:lstStyle/>
          <a:p>
            <a:r>
              <a:rPr lang="en-US" i="1" dirty="0">
                <a:latin typeface="Times"/>
                <a:cs typeface="Times"/>
              </a:rPr>
              <a:t>Port-Royal Logic</a:t>
            </a:r>
          </a:p>
          <a:p>
            <a:r>
              <a:rPr lang="en-US" sz="900" dirty="0">
                <a:latin typeface="Times"/>
                <a:cs typeface="Times"/>
              </a:rPr>
              <a:t> </a:t>
            </a:r>
            <a:r>
              <a:rPr lang="en-US" sz="900" dirty="0" err="1">
                <a:latin typeface="Times"/>
                <a:cs typeface="Times"/>
              </a:rPr>
              <a:t>Arnauld</a:t>
            </a:r>
            <a:r>
              <a:rPr lang="en-US" sz="900" dirty="0">
                <a:latin typeface="Times"/>
                <a:cs typeface="Times"/>
              </a:rPr>
              <a:t> and Nicole (1662, p. 385; 1996, p. 272)</a:t>
            </a:r>
            <a:endParaRPr lang="en-US" dirty="0">
              <a:latin typeface="Times"/>
              <a:cs typeface="Times"/>
            </a:endParaRPr>
          </a:p>
          <a:p>
            <a:endParaRPr lang="en-US" dirty="0">
              <a:latin typeface="Times"/>
              <a:cs typeface="Times"/>
            </a:endParaRPr>
          </a:p>
          <a:p>
            <a:r>
              <a:rPr lang="en-US" sz="1400" dirty="0">
                <a:latin typeface="Times"/>
                <a:cs typeface="Times"/>
              </a:rPr>
              <a:t>“… there is an </a:t>
            </a:r>
            <a:r>
              <a:rPr lang="en-US" sz="2400" dirty="0">
                <a:latin typeface="Times"/>
                <a:cs typeface="Times"/>
              </a:rPr>
              <a:t>obvious injustice</a:t>
            </a:r>
            <a:r>
              <a:rPr lang="en-US" sz="1400" dirty="0">
                <a:latin typeface="Times"/>
                <a:cs typeface="Times"/>
              </a:rPr>
              <a:t> in the type of games called lotteries because, with the operator of the lottery usually taking a tenth for his share in advance, the whole group of players is duped in the same way as if someone made an equal wager, that is, where the likelihood of winning is as great as that of losing, of ten pistoles against nine. Now if this is disadvantageous to the whole group, it is also </a:t>
            </a:r>
            <a:r>
              <a:rPr lang="en-US" sz="2000" dirty="0">
                <a:latin typeface="Times"/>
                <a:cs typeface="Times"/>
              </a:rPr>
              <a:t>disadvantageous to each person</a:t>
            </a:r>
            <a:r>
              <a:rPr lang="en-US" sz="1400" dirty="0">
                <a:latin typeface="Times"/>
                <a:cs typeface="Times"/>
              </a:rPr>
              <a:t> in it, since from this it follows that </a:t>
            </a:r>
            <a:r>
              <a:rPr lang="en-US" sz="2000" dirty="0">
                <a:latin typeface="Times"/>
                <a:cs typeface="Times"/>
              </a:rPr>
              <a:t>the probability of loss exceeds the probability of winning by more than the advantage</a:t>
            </a:r>
            <a:r>
              <a:rPr lang="en-US" sz="1400" dirty="0">
                <a:latin typeface="Times"/>
                <a:cs typeface="Times"/>
              </a:rPr>
              <a:t> desired exceeds the disadvantage to which one is exposed, namely of losing what he has put in.”</a:t>
            </a:r>
          </a:p>
        </p:txBody>
      </p:sp>
      <p:grpSp>
        <p:nvGrpSpPr>
          <p:cNvPr id="14" name="Group 13">
            <a:extLst>
              <a:ext uri="{FF2B5EF4-FFF2-40B4-BE49-F238E27FC236}">
                <a16:creationId xmlns:a16="http://schemas.microsoft.com/office/drawing/2014/main" id="{8D04CC49-FECE-97D2-335E-3E64AC76514A}"/>
              </a:ext>
            </a:extLst>
          </p:cNvPr>
          <p:cNvGrpSpPr/>
          <p:nvPr/>
        </p:nvGrpSpPr>
        <p:grpSpPr>
          <a:xfrm>
            <a:off x="3499200" y="1951200"/>
            <a:ext cx="2692800" cy="885600"/>
            <a:chOff x="3499200" y="1951200"/>
            <a:chExt cx="2692800" cy="885600"/>
          </a:xfrm>
        </p:grpSpPr>
        <p:sp>
          <p:nvSpPr>
            <p:cNvPr id="10" name="Rectangle 9">
              <a:extLst>
                <a:ext uri="{FF2B5EF4-FFF2-40B4-BE49-F238E27FC236}">
                  <a16:creationId xmlns:a16="http://schemas.microsoft.com/office/drawing/2014/main" id="{4072AA43-D5ED-42B6-7975-1B638FA21DCF}"/>
                </a:ext>
              </a:extLst>
            </p:cNvPr>
            <p:cNvSpPr/>
            <p:nvPr/>
          </p:nvSpPr>
          <p:spPr>
            <a:xfrm>
              <a:off x="3499200" y="1951200"/>
              <a:ext cx="374400" cy="885600"/>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683817-F8C4-795F-D670-E7F22BBB6C7A}"/>
                </a:ext>
              </a:extLst>
            </p:cNvPr>
            <p:cNvSpPr/>
            <p:nvPr/>
          </p:nvSpPr>
          <p:spPr>
            <a:xfrm>
              <a:off x="5817600" y="1951200"/>
              <a:ext cx="374400" cy="885600"/>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6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1865-24F2-7761-BFCF-6BB083029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3E0F1-6A78-0C3B-218D-0436B6049658}"/>
              </a:ext>
            </a:extLst>
          </p:cNvPr>
          <p:cNvSpPr>
            <a:spLocks noGrp="1"/>
          </p:cNvSpPr>
          <p:nvPr>
            <p:ph type="title"/>
          </p:nvPr>
        </p:nvSpPr>
        <p:spPr>
          <a:xfrm>
            <a:off x="403200" y="171744"/>
            <a:ext cx="2671200" cy="2333855"/>
          </a:xfrm>
        </p:spPr>
        <p:txBody>
          <a:bodyPr/>
          <a:lstStyle/>
          <a:p>
            <a:pPr algn="l"/>
            <a:r>
              <a:rPr lang="en-US" dirty="0"/>
              <a:t>Lotteries</a:t>
            </a:r>
            <a:br>
              <a:rPr lang="en-US" dirty="0"/>
            </a:br>
            <a:r>
              <a:rPr lang="en-US" sz="3600" dirty="0"/>
              <a:t>Global Analysis</a:t>
            </a:r>
            <a:endParaRPr lang="en-US" dirty="0"/>
          </a:p>
        </p:txBody>
      </p:sp>
      <p:sp>
        <p:nvSpPr>
          <p:cNvPr id="4" name="Slide Number Placeholder 3">
            <a:extLst>
              <a:ext uri="{FF2B5EF4-FFF2-40B4-BE49-F238E27FC236}">
                <a16:creationId xmlns:a16="http://schemas.microsoft.com/office/drawing/2014/main" id="{64F7EF28-E326-6558-CAAC-22F14CB872B0}"/>
              </a:ext>
            </a:extLst>
          </p:cNvPr>
          <p:cNvSpPr>
            <a:spLocks noGrp="1"/>
          </p:cNvSpPr>
          <p:nvPr>
            <p:ph type="sldNum" sz="quarter" idx="12"/>
          </p:nvPr>
        </p:nvSpPr>
        <p:spPr/>
        <p:txBody>
          <a:bodyPr/>
          <a:lstStyle/>
          <a:p>
            <a:fld id="{997EC9C6-EEF2-884A-9087-52C36FDAE7A9}" type="slidenum">
              <a:rPr lang="en-US" altLang="en-US" smtClean="0"/>
              <a:pPr/>
              <a:t>21</a:t>
            </a:fld>
            <a:endParaRPr lang="en-US" altLang="en-US"/>
          </a:p>
        </p:txBody>
      </p:sp>
      <p:sp>
        <p:nvSpPr>
          <p:cNvPr id="6" name="Content Placeholder 5">
            <a:extLst>
              <a:ext uri="{FF2B5EF4-FFF2-40B4-BE49-F238E27FC236}">
                <a16:creationId xmlns:a16="http://schemas.microsoft.com/office/drawing/2014/main" id="{5A802DE0-3E8E-16F9-0EFB-D72F74926D10}"/>
              </a:ext>
            </a:extLst>
          </p:cNvPr>
          <p:cNvSpPr>
            <a:spLocks noGrp="1"/>
          </p:cNvSpPr>
          <p:nvPr>
            <p:ph idx="1"/>
          </p:nvPr>
        </p:nvSpPr>
        <p:spPr/>
        <p:txBody>
          <a:bodyPr/>
          <a:lstStyle/>
          <a:p>
            <a:r>
              <a:rPr lang="en-US" dirty="0"/>
              <a:t> </a:t>
            </a:r>
          </a:p>
        </p:txBody>
      </p:sp>
      <p:pic>
        <p:nvPicPr>
          <p:cNvPr id="8" name="Picture 7" descr="A drawing of a group of people at a table&#10;&#10;Description automatically generated">
            <a:extLst>
              <a:ext uri="{FF2B5EF4-FFF2-40B4-BE49-F238E27FC236}">
                <a16:creationId xmlns:a16="http://schemas.microsoft.com/office/drawing/2014/main" id="{000704CC-13E7-A4AC-5052-C550F332D127}"/>
              </a:ext>
            </a:extLst>
          </p:cNvPr>
          <p:cNvPicPr>
            <a:picLocks noChangeAspect="1"/>
          </p:cNvPicPr>
          <p:nvPr/>
        </p:nvPicPr>
        <p:blipFill>
          <a:blip r:embed="rId2"/>
          <a:stretch>
            <a:fillRect/>
          </a:stretch>
        </p:blipFill>
        <p:spPr>
          <a:xfrm>
            <a:off x="3019800" y="618145"/>
            <a:ext cx="3913800" cy="2491786"/>
          </a:xfrm>
          <a:prstGeom prst="rect">
            <a:avLst/>
          </a:prstGeom>
        </p:spPr>
      </p:pic>
      <p:sp>
        <p:nvSpPr>
          <p:cNvPr id="10" name="Rectangle 9">
            <a:extLst>
              <a:ext uri="{FF2B5EF4-FFF2-40B4-BE49-F238E27FC236}">
                <a16:creationId xmlns:a16="http://schemas.microsoft.com/office/drawing/2014/main" id="{39598C38-CC75-C2A5-C098-E9109F982AFC}"/>
              </a:ext>
            </a:extLst>
          </p:cNvPr>
          <p:cNvSpPr/>
          <p:nvPr/>
        </p:nvSpPr>
        <p:spPr>
          <a:xfrm>
            <a:off x="4071600" y="1065600"/>
            <a:ext cx="1803600" cy="439200"/>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AE1C95-3667-1585-0A0B-8894D457194E}"/>
              </a:ext>
            </a:extLst>
          </p:cNvPr>
          <p:cNvSpPr txBox="1"/>
          <p:nvPr/>
        </p:nvSpPr>
        <p:spPr>
          <a:xfrm>
            <a:off x="4662001" y="3312729"/>
            <a:ext cx="4024799" cy="2739211"/>
          </a:xfrm>
          <a:prstGeom prst="rect">
            <a:avLst/>
          </a:prstGeom>
          <a:noFill/>
        </p:spPr>
        <p:txBody>
          <a:bodyPr wrap="square" rtlCol="0">
            <a:spAutoFit/>
          </a:bodyPr>
          <a:lstStyle/>
          <a:p>
            <a:r>
              <a:rPr lang="en-US" i="1" dirty="0">
                <a:latin typeface="Times"/>
                <a:cs typeface="Times"/>
              </a:rPr>
              <a:t>Anonymous pamphlet, 1776</a:t>
            </a:r>
          </a:p>
          <a:p>
            <a:endParaRPr lang="en-US" sz="1400" dirty="0">
              <a:latin typeface="Times"/>
              <a:cs typeface="Times"/>
            </a:endParaRPr>
          </a:p>
          <a:p>
            <a:r>
              <a:rPr lang="en-US" dirty="0">
                <a:latin typeface="Times"/>
                <a:cs typeface="Times"/>
              </a:rPr>
              <a:t>“... what Mode of raising Money could be so equitable, so just or so pleasing to the Subject, as that by Way of Lottery?</a:t>
            </a:r>
          </a:p>
          <a:p>
            <a:endParaRPr lang="en-US" sz="1400" dirty="0">
              <a:latin typeface="Times"/>
              <a:cs typeface="Times"/>
            </a:endParaRPr>
          </a:p>
          <a:p>
            <a:r>
              <a:rPr lang="en-US" dirty="0">
                <a:latin typeface="Times"/>
                <a:cs typeface="Times"/>
              </a:rPr>
              <a:t>In raising Money by a Lottery, every Individual is at his free Option, whether or not he will contribute towards the Necessities of the State.”</a:t>
            </a:r>
          </a:p>
        </p:txBody>
      </p:sp>
      <p:grpSp>
        <p:nvGrpSpPr>
          <p:cNvPr id="15" name="Group 14">
            <a:extLst>
              <a:ext uri="{FF2B5EF4-FFF2-40B4-BE49-F238E27FC236}">
                <a16:creationId xmlns:a16="http://schemas.microsoft.com/office/drawing/2014/main" id="{9C54AC1E-3DDC-2068-2869-7AD4A98109D7}"/>
              </a:ext>
            </a:extLst>
          </p:cNvPr>
          <p:cNvGrpSpPr/>
          <p:nvPr/>
        </p:nvGrpSpPr>
        <p:grpSpPr>
          <a:xfrm>
            <a:off x="358696" y="3484800"/>
            <a:ext cx="3205304" cy="1893600"/>
            <a:chOff x="358696" y="3484800"/>
            <a:chExt cx="3205304" cy="1893600"/>
          </a:xfrm>
        </p:grpSpPr>
        <p:sp>
          <p:nvSpPr>
            <p:cNvPr id="14" name="Freeform 13">
              <a:extLst>
                <a:ext uri="{FF2B5EF4-FFF2-40B4-BE49-F238E27FC236}">
                  <a16:creationId xmlns:a16="http://schemas.microsoft.com/office/drawing/2014/main" id="{620DA7C0-C5A1-B153-2F18-E4BE1FEE0533}"/>
                </a:ext>
              </a:extLst>
            </p:cNvPr>
            <p:cNvSpPr/>
            <p:nvPr/>
          </p:nvSpPr>
          <p:spPr>
            <a:xfrm>
              <a:off x="358696" y="3484800"/>
              <a:ext cx="3205304" cy="1893600"/>
            </a:xfrm>
            <a:custGeom>
              <a:avLst/>
              <a:gdLst>
                <a:gd name="connsiteX0" fmla="*/ 144000 w 2908800"/>
                <a:gd name="connsiteY0" fmla="*/ 0 h 1893600"/>
                <a:gd name="connsiteX1" fmla="*/ 2908800 w 2908800"/>
                <a:gd name="connsiteY1" fmla="*/ 86400 h 1893600"/>
                <a:gd name="connsiteX2" fmla="*/ 2865600 w 2908800"/>
                <a:gd name="connsiteY2" fmla="*/ 1893600 h 1893600"/>
                <a:gd name="connsiteX3" fmla="*/ 0 w 2908800"/>
                <a:gd name="connsiteY3" fmla="*/ 1677600 h 1893600"/>
                <a:gd name="connsiteX4" fmla="*/ 144000 w 2908800"/>
                <a:gd name="connsiteY4" fmla="*/ 0 h 18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800" h="1893600">
                  <a:moveTo>
                    <a:pt x="144000" y="0"/>
                  </a:moveTo>
                  <a:lnTo>
                    <a:pt x="2908800" y="86400"/>
                  </a:lnTo>
                  <a:lnTo>
                    <a:pt x="2865600" y="1893600"/>
                  </a:lnTo>
                  <a:lnTo>
                    <a:pt x="0" y="1677600"/>
                  </a:lnTo>
                  <a:lnTo>
                    <a:pt x="1440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8D297F-B102-4F8D-D0EE-378807590147}"/>
                </a:ext>
              </a:extLst>
            </p:cNvPr>
            <p:cNvSpPr txBox="1"/>
            <p:nvPr/>
          </p:nvSpPr>
          <p:spPr>
            <a:xfrm>
              <a:off x="428400" y="3572781"/>
              <a:ext cx="2517036" cy="461665"/>
            </a:xfrm>
            <a:prstGeom prst="rect">
              <a:avLst/>
            </a:prstGeom>
            <a:noFill/>
          </p:spPr>
          <p:txBody>
            <a:bodyPr wrap="none" rtlCol="0">
              <a:spAutoFit/>
            </a:bodyPr>
            <a:lstStyle/>
            <a:p>
              <a:r>
                <a:rPr lang="en-US" sz="2400" dirty="0">
                  <a:latin typeface="Times"/>
                  <a:cs typeface="Times"/>
                </a:rPr>
                <a:t>Profit is assured if:</a:t>
              </a:r>
            </a:p>
          </p:txBody>
        </p:sp>
        <p:sp>
          <p:nvSpPr>
            <p:cNvPr id="7" name="TextBox 6">
              <a:extLst>
                <a:ext uri="{FF2B5EF4-FFF2-40B4-BE49-F238E27FC236}">
                  <a16:creationId xmlns:a16="http://schemas.microsoft.com/office/drawing/2014/main" id="{3BE73A2C-1A4F-3338-E63F-B2B24F9A4728}"/>
                </a:ext>
              </a:extLst>
            </p:cNvPr>
            <p:cNvSpPr txBox="1"/>
            <p:nvPr/>
          </p:nvSpPr>
          <p:spPr>
            <a:xfrm>
              <a:off x="358696" y="3952800"/>
              <a:ext cx="1664504" cy="1200329"/>
            </a:xfrm>
            <a:prstGeom prst="rect">
              <a:avLst/>
            </a:prstGeom>
            <a:noFill/>
          </p:spPr>
          <p:txBody>
            <a:bodyPr wrap="square" rtlCol="0">
              <a:spAutoFit/>
            </a:bodyPr>
            <a:lstStyle/>
            <a:p>
              <a:pPr algn="ctr"/>
              <a:r>
                <a:rPr lang="en-US" sz="2400" dirty="0">
                  <a:latin typeface="Times"/>
                  <a:cs typeface="Times"/>
                </a:rPr>
                <a:t>revenue from tickets sold</a:t>
              </a:r>
            </a:p>
          </p:txBody>
        </p:sp>
        <p:sp>
          <p:nvSpPr>
            <p:cNvPr id="11" name="TextBox 10">
              <a:extLst>
                <a:ext uri="{FF2B5EF4-FFF2-40B4-BE49-F238E27FC236}">
                  <a16:creationId xmlns:a16="http://schemas.microsoft.com/office/drawing/2014/main" id="{B3C4CB98-6670-C5CF-09BE-2E41B74A99D7}"/>
                </a:ext>
              </a:extLst>
            </p:cNvPr>
            <p:cNvSpPr txBox="1"/>
            <p:nvPr/>
          </p:nvSpPr>
          <p:spPr>
            <a:xfrm>
              <a:off x="2050276" y="4109376"/>
              <a:ext cx="447558" cy="646331"/>
            </a:xfrm>
            <a:prstGeom prst="rect">
              <a:avLst/>
            </a:prstGeom>
            <a:noFill/>
          </p:spPr>
          <p:txBody>
            <a:bodyPr wrap="none" rtlCol="0">
              <a:spAutoFit/>
            </a:bodyPr>
            <a:lstStyle/>
            <a:p>
              <a:r>
                <a:rPr lang="en-US" sz="3600" b="1" dirty="0">
                  <a:solidFill>
                    <a:schemeClr val="tx1">
                      <a:lumMod val="50000"/>
                      <a:lumOff val="50000"/>
                    </a:schemeClr>
                  </a:solidFill>
                  <a:latin typeface="Times"/>
                  <a:cs typeface="Times"/>
                </a:rPr>
                <a:t>&gt;</a:t>
              </a:r>
            </a:p>
          </p:txBody>
        </p:sp>
        <p:sp>
          <p:nvSpPr>
            <p:cNvPr id="12" name="TextBox 11">
              <a:extLst>
                <a:ext uri="{FF2B5EF4-FFF2-40B4-BE49-F238E27FC236}">
                  <a16:creationId xmlns:a16="http://schemas.microsoft.com/office/drawing/2014/main" id="{0E66DF8F-5693-D95E-1351-8F4EEBFB7727}"/>
                </a:ext>
              </a:extLst>
            </p:cNvPr>
            <p:cNvSpPr txBox="1"/>
            <p:nvPr/>
          </p:nvSpPr>
          <p:spPr>
            <a:xfrm>
              <a:off x="2305304" y="3896357"/>
              <a:ext cx="1166400" cy="1200329"/>
            </a:xfrm>
            <a:prstGeom prst="rect">
              <a:avLst/>
            </a:prstGeom>
            <a:noFill/>
          </p:spPr>
          <p:txBody>
            <a:bodyPr wrap="square" rtlCol="0">
              <a:spAutoFit/>
            </a:bodyPr>
            <a:lstStyle/>
            <a:p>
              <a:pPr algn="ctr"/>
              <a:r>
                <a:rPr lang="en-US" sz="2400" dirty="0">
                  <a:latin typeface="Times"/>
                  <a:cs typeface="Times"/>
                </a:rPr>
                <a:t>prizes paid out</a:t>
              </a:r>
            </a:p>
          </p:txBody>
        </p:sp>
      </p:grpSp>
    </p:spTree>
    <p:extLst>
      <p:ext uri="{BB962C8B-B14F-4D97-AF65-F5344CB8AC3E}">
        <p14:creationId xmlns:p14="http://schemas.microsoft.com/office/powerpoint/2010/main" val="120921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E086-FBC3-4814-BEF9-866ABEA0B7C0}"/>
              </a:ext>
            </a:extLst>
          </p:cNvPr>
          <p:cNvSpPr>
            <a:spLocks noGrp="1"/>
          </p:cNvSpPr>
          <p:nvPr>
            <p:ph type="title"/>
          </p:nvPr>
        </p:nvSpPr>
        <p:spPr>
          <a:xfrm>
            <a:off x="457200" y="274638"/>
            <a:ext cx="3517200" cy="2180562"/>
          </a:xfrm>
        </p:spPr>
        <p:txBody>
          <a:bodyPr/>
          <a:lstStyle/>
          <a:p>
            <a:pPr algn="l"/>
            <a:r>
              <a:rPr lang="en-US" dirty="0"/>
              <a:t>Bookmaking</a:t>
            </a:r>
            <a:br>
              <a:rPr lang="en-US" dirty="0"/>
            </a:br>
            <a:r>
              <a:rPr lang="en-US" sz="4000" dirty="0"/>
              <a:t>Local analysis</a:t>
            </a:r>
            <a:br>
              <a:rPr lang="en-US" sz="4000" dirty="0"/>
            </a:br>
            <a:r>
              <a:rPr lang="en-US" sz="3200" dirty="0"/>
              <a:t>(individual punters)</a:t>
            </a:r>
            <a:endParaRPr lang="en-US" dirty="0"/>
          </a:p>
        </p:txBody>
      </p:sp>
      <p:sp>
        <p:nvSpPr>
          <p:cNvPr id="4" name="Slide Number Placeholder 3">
            <a:extLst>
              <a:ext uri="{FF2B5EF4-FFF2-40B4-BE49-F238E27FC236}">
                <a16:creationId xmlns:a16="http://schemas.microsoft.com/office/drawing/2014/main" id="{F1A37EE6-B000-CE4C-1557-B75ECDB6BE4B}"/>
              </a:ext>
            </a:extLst>
          </p:cNvPr>
          <p:cNvSpPr>
            <a:spLocks noGrp="1"/>
          </p:cNvSpPr>
          <p:nvPr>
            <p:ph type="sldNum" sz="quarter" idx="12"/>
          </p:nvPr>
        </p:nvSpPr>
        <p:spPr/>
        <p:txBody>
          <a:bodyPr/>
          <a:lstStyle/>
          <a:p>
            <a:fld id="{997EC9C6-EEF2-884A-9087-52C36FDAE7A9}" type="slidenum">
              <a:rPr lang="en-US" altLang="en-US" smtClean="0"/>
              <a:pPr/>
              <a:t>22</a:t>
            </a:fld>
            <a:endParaRPr lang="en-US" altLang="en-US"/>
          </a:p>
        </p:txBody>
      </p:sp>
      <p:sp>
        <p:nvSpPr>
          <p:cNvPr id="8" name="Content Placeholder 7">
            <a:extLst>
              <a:ext uri="{FF2B5EF4-FFF2-40B4-BE49-F238E27FC236}">
                <a16:creationId xmlns:a16="http://schemas.microsoft.com/office/drawing/2014/main" id="{1DD818F9-546D-A402-CC71-94E0FCB3AD80}"/>
              </a:ext>
            </a:extLst>
          </p:cNvPr>
          <p:cNvSpPr>
            <a:spLocks noGrp="1"/>
          </p:cNvSpPr>
          <p:nvPr>
            <p:ph idx="1"/>
          </p:nvPr>
        </p:nvSpPr>
        <p:spPr/>
        <p:txBody>
          <a:bodyPr/>
          <a:lstStyle/>
          <a:p>
            <a:r>
              <a:rPr lang="en-US" dirty="0"/>
              <a:t> </a:t>
            </a:r>
          </a:p>
        </p:txBody>
      </p:sp>
      <p:grpSp>
        <p:nvGrpSpPr>
          <p:cNvPr id="22" name="Group 21">
            <a:extLst>
              <a:ext uri="{FF2B5EF4-FFF2-40B4-BE49-F238E27FC236}">
                <a16:creationId xmlns:a16="http://schemas.microsoft.com/office/drawing/2014/main" id="{EC97EF55-ECB8-29EB-37EC-B7CA71C04462}"/>
              </a:ext>
            </a:extLst>
          </p:cNvPr>
          <p:cNvGrpSpPr/>
          <p:nvPr/>
        </p:nvGrpSpPr>
        <p:grpSpPr>
          <a:xfrm>
            <a:off x="310800" y="3949700"/>
            <a:ext cx="8267592" cy="2286000"/>
            <a:chOff x="310800" y="3949700"/>
            <a:chExt cx="8267592" cy="2286000"/>
          </a:xfrm>
        </p:grpSpPr>
        <p:sp>
          <p:nvSpPr>
            <p:cNvPr id="12" name="TextBox 11">
              <a:extLst>
                <a:ext uri="{FF2B5EF4-FFF2-40B4-BE49-F238E27FC236}">
                  <a16:creationId xmlns:a16="http://schemas.microsoft.com/office/drawing/2014/main" id="{87FFC16C-8E42-3A3B-6EE7-5C53C518510F}"/>
                </a:ext>
              </a:extLst>
            </p:cNvPr>
            <p:cNvSpPr txBox="1"/>
            <p:nvPr/>
          </p:nvSpPr>
          <p:spPr>
            <a:xfrm>
              <a:off x="4388990" y="3969345"/>
              <a:ext cx="4189402" cy="1815882"/>
            </a:xfrm>
            <a:prstGeom prst="rect">
              <a:avLst/>
            </a:prstGeom>
            <a:noFill/>
          </p:spPr>
          <p:txBody>
            <a:bodyPr wrap="square" rtlCol="0">
              <a:spAutoFit/>
            </a:bodyPr>
            <a:lstStyle/>
            <a:p>
              <a:r>
                <a:rPr lang="en-US" sz="2800" dirty="0">
                  <a:latin typeface="Times"/>
                  <a:cs typeface="Times"/>
                </a:rPr>
                <a:t>Determine, better than other punters, which horse has the greater probability of winning.</a:t>
              </a:r>
            </a:p>
          </p:txBody>
        </p:sp>
        <p:pic>
          <p:nvPicPr>
            <p:cNvPr id="14" name="Picture 13" descr="A horse racing with jockeys jumping over a fence&#10;&#10;Description automatically generated">
              <a:extLst>
                <a:ext uri="{FF2B5EF4-FFF2-40B4-BE49-F238E27FC236}">
                  <a16:creationId xmlns:a16="http://schemas.microsoft.com/office/drawing/2014/main" id="{396E4CDD-D142-7487-2EF8-5C26B75D5B43}"/>
                </a:ext>
              </a:extLst>
            </p:cNvPr>
            <p:cNvPicPr>
              <a:picLocks noChangeAspect="1"/>
            </p:cNvPicPr>
            <p:nvPr/>
          </p:nvPicPr>
          <p:blipFill>
            <a:blip r:embed="rId2"/>
            <a:stretch>
              <a:fillRect/>
            </a:stretch>
          </p:blipFill>
          <p:spPr>
            <a:xfrm>
              <a:off x="310800" y="3949700"/>
              <a:ext cx="3810000" cy="2286000"/>
            </a:xfrm>
            <a:prstGeom prst="rect">
              <a:avLst/>
            </a:prstGeom>
          </p:spPr>
        </p:pic>
      </p:grpSp>
      <p:sp>
        <p:nvSpPr>
          <p:cNvPr id="15" name="Rectangle 14">
            <a:extLst>
              <a:ext uri="{FF2B5EF4-FFF2-40B4-BE49-F238E27FC236}">
                <a16:creationId xmlns:a16="http://schemas.microsoft.com/office/drawing/2014/main" id="{A9F8D24F-AB49-DB40-5544-A776B9973390}"/>
              </a:ext>
            </a:extLst>
          </p:cNvPr>
          <p:cNvSpPr/>
          <p:nvPr/>
        </p:nvSpPr>
        <p:spPr>
          <a:xfrm>
            <a:off x="2037600" y="4435199"/>
            <a:ext cx="2083200" cy="1130401"/>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A group of men standing next to a sign&#10;&#10;Description automatically generated">
            <a:extLst>
              <a:ext uri="{FF2B5EF4-FFF2-40B4-BE49-F238E27FC236}">
                <a16:creationId xmlns:a16="http://schemas.microsoft.com/office/drawing/2014/main" id="{9E78C6F0-4D68-124D-3915-40173F84E24C}"/>
              </a:ext>
            </a:extLst>
          </p:cNvPr>
          <p:cNvPicPr>
            <a:picLocks noChangeAspect="1"/>
          </p:cNvPicPr>
          <p:nvPr/>
        </p:nvPicPr>
        <p:blipFill>
          <a:blip r:embed="rId3"/>
          <a:stretch>
            <a:fillRect/>
          </a:stretch>
        </p:blipFill>
        <p:spPr>
          <a:xfrm>
            <a:off x="4182950" y="272285"/>
            <a:ext cx="4010650" cy="3059368"/>
          </a:xfrm>
          <a:prstGeom prst="rect">
            <a:avLst/>
          </a:prstGeom>
        </p:spPr>
      </p:pic>
      <p:sp>
        <p:nvSpPr>
          <p:cNvPr id="11" name="Rectangle 10">
            <a:extLst>
              <a:ext uri="{FF2B5EF4-FFF2-40B4-BE49-F238E27FC236}">
                <a16:creationId xmlns:a16="http://schemas.microsoft.com/office/drawing/2014/main" id="{15EDD0F0-D271-B4F4-7282-94693393C6AA}"/>
              </a:ext>
            </a:extLst>
          </p:cNvPr>
          <p:cNvSpPr/>
          <p:nvPr/>
        </p:nvSpPr>
        <p:spPr>
          <a:xfrm>
            <a:off x="4388990" y="688660"/>
            <a:ext cx="982210" cy="2104940"/>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8F195-9547-A649-41CB-FBF8B2A72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64459-FEF4-CF37-7A65-EC16FF6FB71E}"/>
              </a:ext>
            </a:extLst>
          </p:cNvPr>
          <p:cNvSpPr>
            <a:spLocks noGrp="1"/>
          </p:cNvSpPr>
          <p:nvPr>
            <p:ph type="title"/>
          </p:nvPr>
        </p:nvSpPr>
        <p:spPr>
          <a:xfrm>
            <a:off x="457200" y="274638"/>
            <a:ext cx="3517200" cy="2180562"/>
          </a:xfrm>
        </p:spPr>
        <p:txBody>
          <a:bodyPr/>
          <a:lstStyle/>
          <a:p>
            <a:pPr algn="l"/>
            <a:r>
              <a:rPr lang="en-US" dirty="0"/>
              <a:t>Bookmaking</a:t>
            </a:r>
            <a:br>
              <a:rPr lang="en-US" dirty="0"/>
            </a:br>
            <a:r>
              <a:rPr lang="en-US" sz="4000" dirty="0"/>
              <a:t>Global analysis</a:t>
            </a:r>
            <a:br>
              <a:rPr lang="en-US" sz="4000" dirty="0"/>
            </a:br>
            <a:r>
              <a:rPr lang="en-US" sz="3200" dirty="0"/>
              <a:t>(the bookie)</a:t>
            </a:r>
            <a:endParaRPr lang="en-US" dirty="0"/>
          </a:p>
        </p:txBody>
      </p:sp>
      <p:sp>
        <p:nvSpPr>
          <p:cNvPr id="4" name="Slide Number Placeholder 3">
            <a:extLst>
              <a:ext uri="{FF2B5EF4-FFF2-40B4-BE49-F238E27FC236}">
                <a16:creationId xmlns:a16="http://schemas.microsoft.com/office/drawing/2014/main" id="{88EBD20A-4B17-74BB-F357-98D1CAA097B8}"/>
              </a:ext>
            </a:extLst>
          </p:cNvPr>
          <p:cNvSpPr>
            <a:spLocks noGrp="1"/>
          </p:cNvSpPr>
          <p:nvPr>
            <p:ph type="sldNum" sz="quarter" idx="12"/>
          </p:nvPr>
        </p:nvSpPr>
        <p:spPr/>
        <p:txBody>
          <a:bodyPr/>
          <a:lstStyle/>
          <a:p>
            <a:fld id="{997EC9C6-EEF2-884A-9087-52C36FDAE7A9}" type="slidenum">
              <a:rPr lang="en-US" altLang="en-US" smtClean="0"/>
              <a:pPr/>
              <a:t>23</a:t>
            </a:fld>
            <a:endParaRPr lang="en-US" altLang="en-US"/>
          </a:p>
        </p:txBody>
      </p:sp>
      <p:sp>
        <p:nvSpPr>
          <p:cNvPr id="8" name="Content Placeholder 7">
            <a:extLst>
              <a:ext uri="{FF2B5EF4-FFF2-40B4-BE49-F238E27FC236}">
                <a16:creationId xmlns:a16="http://schemas.microsoft.com/office/drawing/2014/main" id="{AD6B37FD-E2FC-9C5C-E3AE-302EC1AD12BD}"/>
              </a:ext>
            </a:extLst>
          </p:cNvPr>
          <p:cNvSpPr>
            <a:spLocks noGrp="1"/>
          </p:cNvSpPr>
          <p:nvPr>
            <p:ph idx="1"/>
          </p:nvPr>
        </p:nvSpPr>
        <p:spPr/>
        <p:txBody>
          <a:bodyPr/>
          <a:lstStyle/>
          <a:p>
            <a:r>
              <a:rPr lang="en-US" dirty="0"/>
              <a:t> </a:t>
            </a:r>
          </a:p>
        </p:txBody>
      </p:sp>
      <p:sp>
        <p:nvSpPr>
          <p:cNvPr id="12" name="TextBox 11">
            <a:extLst>
              <a:ext uri="{FF2B5EF4-FFF2-40B4-BE49-F238E27FC236}">
                <a16:creationId xmlns:a16="http://schemas.microsoft.com/office/drawing/2014/main" id="{3DB28A2A-CC83-FC00-DE05-1C32C33EF228}"/>
              </a:ext>
            </a:extLst>
          </p:cNvPr>
          <p:cNvSpPr txBox="1"/>
          <p:nvPr/>
        </p:nvSpPr>
        <p:spPr>
          <a:xfrm>
            <a:off x="4091609" y="3648920"/>
            <a:ext cx="4629848" cy="1631216"/>
          </a:xfrm>
          <a:prstGeom prst="rect">
            <a:avLst/>
          </a:prstGeom>
          <a:noFill/>
        </p:spPr>
        <p:txBody>
          <a:bodyPr wrap="square" rtlCol="0">
            <a:spAutoFit/>
          </a:bodyPr>
          <a:lstStyle/>
          <a:p>
            <a:r>
              <a:rPr lang="en-US" sz="2800" dirty="0">
                <a:latin typeface="Times"/>
                <a:cs typeface="Times"/>
              </a:rPr>
              <a:t>Maintain a “balanced book.”</a:t>
            </a:r>
          </a:p>
          <a:p>
            <a:r>
              <a:rPr lang="en-US" sz="2400" dirty="0">
                <a:latin typeface="Times"/>
                <a:cs typeface="Times"/>
              </a:rPr>
              <a:t>Combination of wagers such the bookie always makes a profit no matter which horse wins.</a:t>
            </a:r>
          </a:p>
        </p:txBody>
      </p:sp>
      <p:pic>
        <p:nvPicPr>
          <p:cNvPr id="21" name="Picture 20" descr="A group of men standing next to a sign&#10;&#10;Description automatically generated">
            <a:extLst>
              <a:ext uri="{FF2B5EF4-FFF2-40B4-BE49-F238E27FC236}">
                <a16:creationId xmlns:a16="http://schemas.microsoft.com/office/drawing/2014/main" id="{04D293E5-F7FC-EDCB-D89A-01B6AE933EDE}"/>
              </a:ext>
            </a:extLst>
          </p:cNvPr>
          <p:cNvPicPr>
            <a:picLocks noChangeAspect="1"/>
          </p:cNvPicPr>
          <p:nvPr/>
        </p:nvPicPr>
        <p:blipFill>
          <a:blip r:embed="rId2"/>
          <a:stretch>
            <a:fillRect/>
          </a:stretch>
        </p:blipFill>
        <p:spPr>
          <a:xfrm>
            <a:off x="4182950" y="272285"/>
            <a:ext cx="4010650" cy="3059368"/>
          </a:xfrm>
          <a:prstGeom prst="rect">
            <a:avLst/>
          </a:prstGeom>
        </p:spPr>
      </p:pic>
      <p:sp>
        <p:nvSpPr>
          <p:cNvPr id="11" name="Rectangle 10">
            <a:extLst>
              <a:ext uri="{FF2B5EF4-FFF2-40B4-BE49-F238E27FC236}">
                <a16:creationId xmlns:a16="http://schemas.microsoft.com/office/drawing/2014/main" id="{59128F29-2978-2F1B-247D-8E2ED733560D}"/>
              </a:ext>
            </a:extLst>
          </p:cNvPr>
          <p:cNvSpPr/>
          <p:nvPr/>
        </p:nvSpPr>
        <p:spPr>
          <a:xfrm>
            <a:off x="5570990" y="847060"/>
            <a:ext cx="1326610" cy="2364140"/>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up of a paper&#10;&#10;Description automatically generated">
            <a:extLst>
              <a:ext uri="{FF2B5EF4-FFF2-40B4-BE49-F238E27FC236}">
                <a16:creationId xmlns:a16="http://schemas.microsoft.com/office/drawing/2014/main" id="{E08CDAD7-2ABF-744A-AC76-9DE299B5DEA4}"/>
              </a:ext>
            </a:extLst>
          </p:cNvPr>
          <p:cNvPicPr>
            <a:picLocks noChangeAspect="1"/>
          </p:cNvPicPr>
          <p:nvPr/>
        </p:nvPicPr>
        <p:blipFill>
          <a:blip r:embed="rId3"/>
          <a:stretch>
            <a:fillRect/>
          </a:stretch>
        </p:blipFill>
        <p:spPr>
          <a:xfrm>
            <a:off x="422543" y="2443764"/>
            <a:ext cx="3160102" cy="412920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6" name="Group 15">
            <a:extLst>
              <a:ext uri="{FF2B5EF4-FFF2-40B4-BE49-F238E27FC236}">
                <a16:creationId xmlns:a16="http://schemas.microsoft.com/office/drawing/2014/main" id="{72A6A432-D508-D55C-DBB6-6B7DD3E81941}"/>
              </a:ext>
            </a:extLst>
          </p:cNvPr>
          <p:cNvGrpSpPr/>
          <p:nvPr/>
        </p:nvGrpSpPr>
        <p:grpSpPr>
          <a:xfrm>
            <a:off x="-8256" y="1164508"/>
            <a:ext cx="8298914" cy="5242934"/>
            <a:chOff x="-8256" y="1164508"/>
            <a:chExt cx="8298914" cy="5242934"/>
          </a:xfrm>
        </p:grpSpPr>
        <p:pic>
          <p:nvPicPr>
            <p:cNvPr id="7" name="Picture 6" descr="A text on a piece of paper&#10;&#10;Description automatically generated">
              <a:extLst>
                <a:ext uri="{FF2B5EF4-FFF2-40B4-BE49-F238E27FC236}">
                  <a16:creationId xmlns:a16="http://schemas.microsoft.com/office/drawing/2014/main" id="{50B570DF-91C7-05BC-32A1-48D518165C21}"/>
                </a:ext>
              </a:extLst>
            </p:cNvPr>
            <p:cNvPicPr>
              <a:picLocks noChangeAspect="1"/>
            </p:cNvPicPr>
            <p:nvPr/>
          </p:nvPicPr>
          <p:blipFill>
            <a:blip r:embed="rId4"/>
            <a:stretch>
              <a:fillRect/>
            </a:stretch>
          </p:blipFill>
          <p:spPr>
            <a:xfrm>
              <a:off x="477044" y="1164508"/>
              <a:ext cx="7813614" cy="524293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A1E56ED-DDA4-4AAE-FB1D-5D2F34785643}"/>
                </a:ext>
              </a:extLst>
            </p:cNvPr>
            <p:cNvSpPr txBox="1"/>
            <p:nvPr/>
          </p:nvSpPr>
          <p:spPr>
            <a:xfrm>
              <a:off x="-8256" y="2228671"/>
              <a:ext cx="1135156" cy="1200329"/>
            </a:xfrm>
            <a:prstGeom prst="rect">
              <a:avLst/>
            </a:prstGeom>
            <a:noFill/>
            <a:ln>
              <a:noFill/>
            </a:ln>
          </p:spPr>
          <p:txBody>
            <a:bodyPr wrap="square" rtlCol="0">
              <a:spAutoFit/>
            </a:bodyPr>
            <a:lstStyle/>
            <a:p>
              <a:pPr algn="r"/>
              <a:r>
                <a:rPr lang="en-US" dirty="0">
                  <a:latin typeface="Times"/>
                  <a:cs typeface="Times"/>
                </a:rPr>
                <a:t>by Augustus De Morgan</a:t>
              </a:r>
            </a:p>
          </p:txBody>
        </p:sp>
      </p:grpSp>
    </p:spTree>
    <p:extLst>
      <p:ext uri="{BB962C8B-B14F-4D97-AF65-F5344CB8AC3E}">
        <p14:creationId xmlns:p14="http://schemas.microsoft.com/office/powerpoint/2010/main" val="336856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E9B7-2438-9C54-3258-4DA623B0FA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9010E-62EE-2B39-826C-05AC9E7B7BE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B64783E-7531-C2F2-D540-871AFBF49A07}"/>
              </a:ext>
            </a:extLst>
          </p:cNvPr>
          <p:cNvSpPr>
            <a:spLocks noGrp="1"/>
          </p:cNvSpPr>
          <p:nvPr>
            <p:ph type="sldNum" sz="quarter" idx="12"/>
          </p:nvPr>
        </p:nvSpPr>
        <p:spPr/>
        <p:txBody>
          <a:bodyPr/>
          <a:lstStyle/>
          <a:p>
            <a:fld id="{997EC9C6-EEF2-884A-9087-52C36FDAE7A9}" type="slidenum">
              <a:rPr lang="en-US" altLang="en-US" smtClean="0"/>
              <a:pPr/>
              <a:t>24</a:t>
            </a:fld>
            <a:endParaRPr lang="en-US" altLang="en-US"/>
          </a:p>
        </p:txBody>
      </p:sp>
      <p:sp>
        <p:nvSpPr>
          <p:cNvPr id="5" name="Freeform 4">
            <a:extLst>
              <a:ext uri="{FF2B5EF4-FFF2-40B4-BE49-F238E27FC236}">
                <a16:creationId xmlns:a16="http://schemas.microsoft.com/office/drawing/2014/main" id="{B495A25A-952A-2FF4-D72E-39D013097FF8}"/>
              </a:ext>
            </a:extLst>
          </p:cNvPr>
          <p:cNvSpPr/>
          <p:nvPr/>
        </p:nvSpPr>
        <p:spPr>
          <a:xfrm>
            <a:off x="2179320" y="61976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8B600FA-F34A-4CF1-CDEF-BF149EA6EA6F}"/>
              </a:ext>
            </a:extLst>
          </p:cNvPr>
          <p:cNvSpPr txBox="1">
            <a:spLocks/>
          </p:cNvSpPr>
          <p:nvPr/>
        </p:nvSpPr>
        <p:spPr bwMode="auto">
          <a:xfrm>
            <a:off x="304800" y="2560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a:lstStyle>
          <a:p>
            <a:endParaRPr lang="en-US" sz="8000" dirty="0"/>
          </a:p>
        </p:txBody>
      </p:sp>
      <p:sp>
        <p:nvSpPr>
          <p:cNvPr id="2" name="Title 1">
            <a:extLst>
              <a:ext uri="{FF2B5EF4-FFF2-40B4-BE49-F238E27FC236}">
                <a16:creationId xmlns:a16="http://schemas.microsoft.com/office/drawing/2014/main" id="{322DAA41-697F-407C-BA3D-D57C52F05831}"/>
              </a:ext>
            </a:extLst>
          </p:cNvPr>
          <p:cNvSpPr>
            <a:spLocks noGrp="1"/>
          </p:cNvSpPr>
          <p:nvPr>
            <p:ph type="title"/>
          </p:nvPr>
        </p:nvSpPr>
        <p:spPr>
          <a:xfrm>
            <a:off x="304800" y="1404508"/>
            <a:ext cx="7125040" cy="2914876"/>
          </a:xfrm>
        </p:spPr>
        <p:txBody>
          <a:bodyPr/>
          <a:lstStyle/>
          <a:p>
            <a:pPr algn="r"/>
            <a:r>
              <a:rPr lang="en-US" sz="7200" dirty="0"/>
              <a:t>Application of </a:t>
            </a:r>
            <a:r>
              <a:rPr lang="en-US" sz="6000" dirty="0"/>
              <a:t>global analysis</a:t>
            </a:r>
            <a:br>
              <a:rPr lang="en-US" sz="5400" dirty="0"/>
            </a:br>
            <a:r>
              <a:rPr lang="en-US" sz="5400" dirty="0"/>
              <a:t>to ancient randomizers</a:t>
            </a:r>
            <a:endParaRPr lang="en-US" sz="7200" dirty="0"/>
          </a:p>
        </p:txBody>
      </p:sp>
    </p:spTree>
    <p:extLst>
      <p:ext uri="{BB962C8B-B14F-4D97-AF65-F5344CB8AC3E}">
        <p14:creationId xmlns:p14="http://schemas.microsoft.com/office/powerpoint/2010/main" val="423855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E426-78D2-327C-9460-6C6D50224D44}"/>
              </a:ext>
            </a:extLst>
          </p:cNvPr>
          <p:cNvSpPr>
            <a:spLocks noGrp="1"/>
          </p:cNvSpPr>
          <p:nvPr>
            <p:ph type="title"/>
          </p:nvPr>
        </p:nvSpPr>
        <p:spPr>
          <a:xfrm>
            <a:off x="457200" y="274638"/>
            <a:ext cx="8229600" cy="923330"/>
          </a:xfrm>
        </p:spPr>
        <p:txBody>
          <a:bodyPr/>
          <a:lstStyle/>
          <a:p>
            <a:pPr algn="l"/>
            <a:r>
              <a:rPr lang="en-US" dirty="0"/>
              <a:t>Equality</a:t>
            </a:r>
          </a:p>
        </p:txBody>
      </p:sp>
      <p:sp>
        <p:nvSpPr>
          <p:cNvPr id="4" name="Slide Number Placeholder 3">
            <a:extLst>
              <a:ext uri="{FF2B5EF4-FFF2-40B4-BE49-F238E27FC236}">
                <a16:creationId xmlns:a16="http://schemas.microsoft.com/office/drawing/2014/main" id="{56C16927-4BA3-168F-6E17-E061F652D5FB}"/>
              </a:ext>
            </a:extLst>
          </p:cNvPr>
          <p:cNvSpPr>
            <a:spLocks noGrp="1"/>
          </p:cNvSpPr>
          <p:nvPr>
            <p:ph type="sldNum" sz="quarter" idx="12"/>
          </p:nvPr>
        </p:nvSpPr>
        <p:spPr/>
        <p:txBody>
          <a:bodyPr/>
          <a:lstStyle/>
          <a:p>
            <a:fld id="{997EC9C6-EEF2-884A-9087-52C36FDAE7A9}" type="slidenum">
              <a:rPr lang="en-US" altLang="en-US" smtClean="0"/>
              <a:pPr/>
              <a:t>25</a:t>
            </a:fld>
            <a:endParaRPr lang="en-US" altLang="en-US"/>
          </a:p>
        </p:txBody>
      </p:sp>
      <p:pic>
        <p:nvPicPr>
          <p:cNvPr id="5" name="Picture 4" descr="A close-up of a page&#10;&#10;Description automatically generated">
            <a:extLst>
              <a:ext uri="{FF2B5EF4-FFF2-40B4-BE49-F238E27FC236}">
                <a16:creationId xmlns:a16="http://schemas.microsoft.com/office/drawing/2014/main" id="{D0A4EB41-E258-AEE9-706E-B93E78504FEA}"/>
              </a:ext>
            </a:extLst>
          </p:cNvPr>
          <p:cNvPicPr>
            <a:picLocks noChangeAspect="1"/>
          </p:cNvPicPr>
          <p:nvPr/>
        </p:nvPicPr>
        <p:blipFill>
          <a:blip r:embed="rId2"/>
          <a:stretch>
            <a:fillRect/>
          </a:stretch>
        </p:blipFill>
        <p:spPr>
          <a:xfrm>
            <a:off x="5233809" y="380524"/>
            <a:ext cx="3452991" cy="61048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04335E2-B480-CC66-DE31-40C4007D0328}"/>
              </a:ext>
            </a:extLst>
          </p:cNvPr>
          <p:cNvSpPr txBox="1"/>
          <p:nvPr/>
        </p:nvSpPr>
        <p:spPr>
          <a:xfrm>
            <a:off x="457200" y="1225485"/>
            <a:ext cx="3954544" cy="1015663"/>
          </a:xfrm>
          <a:prstGeom prst="rect">
            <a:avLst/>
          </a:prstGeom>
          <a:noFill/>
        </p:spPr>
        <p:txBody>
          <a:bodyPr wrap="square" rtlCol="0">
            <a:spAutoFit/>
          </a:bodyPr>
          <a:lstStyle/>
          <a:p>
            <a:r>
              <a:rPr lang="en-US" sz="2000" dirty="0">
                <a:latin typeface="Times"/>
                <a:cs typeface="Times"/>
              </a:rPr>
              <a:t>Each participant has identical opportunities and is governed by identical rules.</a:t>
            </a:r>
          </a:p>
        </p:txBody>
      </p:sp>
      <p:pic>
        <p:nvPicPr>
          <p:cNvPr id="9" name="Content Placeholder 7" descr="A drawing of a person&#10;&#10;Description automatically generated">
            <a:extLst>
              <a:ext uri="{FF2B5EF4-FFF2-40B4-BE49-F238E27FC236}">
                <a16:creationId xmlns:a16="http://schemas.microsoft.com/office/drawing/2014/main" id="{BB5403D4-50E9-99F1-A77A-82845CB98114}"/>
              </a:ext>
            </a:extLst>
          </p:cNvPr>
          <p:cNvPicPr>
            <a:picLocks noChangeAspect="1"/>
          </p:cNvPicPr>
          <p:nvPr/>
        </p:nvPicPr>
        <p:blipFill>
          <a:blip r:embed="rId3"/>
          <a:stretch>
            <a:fillRect/>
          </a:stretch>
        </p:blipFill>
        <p:spPr bwMode="auto">
          <a:xfrm>
            <a:off x="7552856" y="1934206"/>
            <a:ext cx="1494794" cy="149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6F0FCE61-FB5A-FEF8-0A1B-1EAAC1C23418}"/>
              </a:ext>
            </a:extLst>
          </p:cNvPr>
          <p:cNvSpPr>
            <a:spLocks noGrp="1"/>
          </p:cNvSpPr>
          <p:nvPr>
            <p:ph idx="1"/>
          </p:nvPr>
        </p:nvSpPr>
        <p:spPr/>
        <p:txBody>
          <a:bodyPr/>
          <a:lstStyle/>
          <a:p>
            <a:r>
              <a:rPr lang="en-US" dirty="0"/>
              <a:t> </a:t>
            </a:r>
          </a:p>
        </p:txBody>
      </p:sp>
      <p:grpSp>
        <p:nvGrpSpPr>
          <p:cNvPr id="13" name="Group 12">
            <a:extLst>
              <a:ext uri="{FF2B5EF4-FFF2-40B4-BE49-F238E27FC236}">
                <a16:creationId xmlns:a16="http://schemas.microsoft.com/office/drawing/2014/main" id="{F021A65D-B1FA-D527-9B72-25C811B50994}"/>
              </a:ext>
            </a:extLst>
          </p:cNvPr>
          <p:cNvGrpSpPr/>
          <p:nvPr/>
        </p:nvGrpSpPr>
        <p:grpSpPr>
          <a:xfrm>
            <a:off x="398352" y="2480650"/>
            <a:ext cx="4550720" cy="3307602"/>
            <a:chOff x="398352" y="2480650"/>
            <a:chExt cx="4550720" cy="3307602"/>
          </a:xfrm>
        </p:grpSpPr>
        <p:sp>
          <p:nvSpPr>
            <p:cNvPr id="12" name="Freeform 11">
              <a:extLst>
                <a:ext uri="{FF2B5EF4-FFF2-40B4-BE49-F238E27FC236}">
                  <a16:creationId xmlns:a16="http://schemas.microsoft.com/office/drawing/2014/main" id="{2422B8D2-4662-10F8-4F7E-E67A38220BBC}"/>
                </a:ext>
              </a:extLst>
            </p:cNvPr>
            <p:cNvSpPr/>
            <p:nvPr/>
          </p:nvSpPr>
          <p:spPr>
            <a:xfrm>
              <a:off x="398352" y="2480650"/>
              <a:ext cx="4273236" cy="3168712"/>
            </a:xfrm>
            <a:custGeom>
              <a:avLst/>
              <a:gdLst>
                <a:gd name="connsiteX0" fmla="*/ 289711 w 4273236"/>
                <a:gd name="connsiteY0" fmla="*/ 0 h 3168712"/>
                <a:gd name="connsiteX1" fmla="*/ 4273236 w 4273236"/>
                <a:gd name="connsiteY1" fmla="*/ 126748 h 3168712"/>
                <a:gd name="connsiteX2" fmla="*/ 4237022 w 4273236"/>
                <a:gd name="connsiteY2" fmla="*/ 3168712 h 3168712"/>
                <a:gd name="connsiteX3" fmla="*/ 0 w 4273236"/>
                <a:gd name="connsiteY3" fmla="*/ 3051017 h 3168712"/>
                <a:gd name="connsiteX4" fmla="*/ 289711 w 4273236"/>
                <a:gd name="connsiteY4" fmla="*/ 0 h 3168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3236" h="3168712">
                  <a:moveTo>
                    <a:pt x="289711" y="0"/>
                  </a:moveTo>
                  <a:lnTo>
                    <a:pt x="4273236" y="126748"/>
                  </a:lnTo>
                  <a:lnTo>
                    <a:pt x="4237022" y="3168712"/>
                  </a:lnTo>
                  <a:lnTo>
                    <a:pt x="0" y="3051017"/>
                  </a:lnTo>
                  <a:lnTo>
                    <a:pt x="289711"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FFA06F-C102-EAF5-A1E3-2A4557F91604}"/>
                </a:ext>
              </a:extLst>
            </p:cNvPr>
            <p:cNvSpPr txBox="1"/>
            <p:nvPr/>
          </p:nvSpPr>
          <p:spPr>
            <a:xfrm>
              <a:off x="575035" y="2648931"/>
              <a:ext cx="4374037" cy="3139321"/>
            </a:xfrm>
            <a:prstGeom prst="rect">
              <a:avLst/>
            </a:prstGeom>
            <a:noFill/>
          </p:spPr>
          <p:txBody>
            <a:bodyPr wrap="square" rtlCol="0">
              <a:spAutoFit/>
            </a:bodyPr>
            <a:lstStyle/>
            <a:p>
              <a:r>
                <a:rPr lang="en-US" dirty="0">
                  <a:latin typeface="Times"/>
                  <a:cs typeface="Times"/>
                </a:rPr>
                <a:t>“Fundamental Principle of Gambling” </a:t>
              </a:r>
              <a:r>
                <a:rPr lang="en-US" sz="1400" dirty="0">
                  <a:latin typeface="Times"/>
                  <a:cs typeface="Times"/>
                </a:rPr>
                <a:t>(Cardano, 1663, p. 189):</a:t>
              </a:r>
              <a:endParaRPr lang="en-US" dirty="0">
                <a:latin typeface="Times"/>
                <a:cs typeface="Times"/>
              </a:endParaRPr>
            </a:p>
            <a:p>
              <a:endParaRPr lang="en-US" dirty="0">
                <a:latin typeface="Times"/>
                <a:cs typeface="Times"/>
              </a:endParaRPr>
            </a:p>
            <a:p>
              <a:r>
                <a:rPr lang="en-US" dirty="0">
                  <a:latin typeface="Times"/>
                  <a:cs typeface="Times"/>
                </a:rPr>
                <a:t>The most fundamental principle of all in gambling is simply equal conditions, e.g. of opponents, of bystanders, of money, of situation, of the dice box, and of the die itself. To the extent to which you depart from that equality, if it is in your opponent’s favor, you are a fool, and if in your own, you are unjust.</a:t>
              </a:r>
            </a:p>
          </p:txBody>
        </p:sp>
      </p:grpSp>
    </p:spTree>
    <p:extLst>
      <p:ext uri="{BB962C8B-B14F-4D97-AF65-F5344CB8AC3E}">
        <p14:creationId xmlns:p14="http://schemas.microsoft.com/office/powerpoint/2010/main" val="198472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7ED34DE-0AE7-840A-710C-6B3B2DFE68E0}"/>
              </a:ext>
            </a:extLst>
          </p:cNvPr>
          <p:cNvSpPr/>
          <p:nvPr/>
        </p:nvSpPr>
        <p:spPr>
          <a:xfrm>
            <a:off x="226243" y="150829"/>
            <a:ext cx="6476215" cy="1979629"/>
          </a:xfrm>
          <a:custGeom>
            <a:avLst/>
            <a:gdLst>
              <a:gd name="connsiteX0" fmla="*/ 150829 w 6476215"/>
              <a:gd name="connsiteY0" fmla="*/ 0 h 1979629"/>
              <a:gd name="connsiteX1" fmla="*/ 6476215 w 6476215"/>
              <a:gd name="connsiteY1" fmla="*/ 75414 h 1979629"/>
              <a:gd name="connsiteX2" fmla="*/ 5986021 w 6476215"/>
              <a:gd name="connsiteY2" fmla="*/ 1979629 h 1979629"/>
              <a:gd name="connsiteX3" fmla="*/ 0 w 6476215"/>
              <a:gd name="connsiteY3" fmla="*/ 1498862 h 1979629"/>
              <a:gd name="connsiteX4" fmla="*/ 150829 w 6476215"/>
              <a:gd name="connsiteY4" fmla="*/ 0 h 1979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215" h="1979629">
                <a:moveTo>
                  <a:pt x="150829" y="0"/>
                </a:moveTo>
                <a:lnTo>
                  <a:pt x="6476215" y="75414"/>
                </a:lnTo>
                <a:lnTo>
                  <a:pt x="5986021" y="1979629"/>
                </a:lnTo>
                <a:lnTo>
                  <a:pt x="0" y="1498862"/>
                </a:lnTo>
                <a:lnTo>
                  <a:pt x="150829"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9AA25-2A8A-86B3-1427-C8CA30CA9230}"/>
              </a:ext>
            </a:extLst>
          </p:cNvPr>
          <p:cNvSpPr>
            <a:spLocks noGrp="1"/>
          </p:cNvSpPr>
          <p:nvPr>
            <p:ph type="title"/>
          </p:nvPr>
        </p:nvSpPr>
        <p:spPr>
          <a:xfrm>
            <a:off x="457200" y="274638"/>
            <a:ext cx="5500540" cy="972588"/>
          </a:xfrm>
        </p:spPr>
        <p:txBody>
          <a:bodyPr/>
          <a:lstStyle/>
          <a:p>
            <a:pPr algn="l"/>
            <a:r>
              <a:rPr lang="en-US" dirty="0"/>
              <a:t>Channukah:</a:t>
            </a:r>
            <a:br>
              <a:rPr lang="en-US" dirty="0"/>
            </a:br>
            <a:r>
              <a:rPr lang="en-US" dirty="0"/>
              <a:t>dreidel game</a:t>
            </a:r>
          </a:p>
        </p:txBody>
      </p:sp>
      <p:sp>
        <p:nvSpPr>
          <p:cNvPr id="3" name="Content Placeholder 2">
            <a:extLst>
              <a:ext uri="{FF2B5EF4-FFF2-40B4-BE49-F238E27FC236}">
                <a16:creationId xmlns:a16="http://schemas.microsoft.com/office/drawing/2014/main" id="{4A7089CA-4F17-9965-4AD4-E6A34F89FB5C}"/>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3F624FAA-A6C5-F80A-3340-6601AC6DB996}"/>
              </a:ext>
            </a:extLst>
          </p:cNvPr>
          <p:cNvSpPr>
            <a:spLocks noGrp="1"/>
          </p:cNvSpPr>
          <p:nvPr>
            <p:ph type="sldNum" sz="quarter" idx="12"/>
          </p:nvPr>
        </p:nvSpPr>
        <p:spPr/>
        <p:txBody>
          <a:bodyPr/>
          <a:lstStyle/>
          <a:p>
            <a:fld id="{997EC9C6-EEF2-884A-9087-52C36FDAE7A9}" type="slidenum">
              <a:rPr lang="en-US" altLang="en-US" smtClean="0"/>
              <a:pPr/>
              <a:t>26</a:t>
            </a:fld>
            <a:endParaRPr lang="en-US" altLang="en-US"/>
          </a:p>
        </p:txBody>
      </p:sp>
      <p:grpSp>
        <p:nvGrpSpPr>
          <p:cNvPr id="31" name="Group 30">
            <a:extLst>
              <a:ext uri="{FF2B5EF4-FFF2-40B4-BE49-F238E27FC236}">
                <a16:creationId xmlns:a16="http://schemas.microsoft.com/office/drawing/2014/main" id="{EC5FD94B-74B5-60DA-DAF8-EC1567478A7F}"/>
              </a:ext>
            </a:extLst>
          </p:cNvPr>
          <p:cNvGrpSpPr/>
          <p:nvPr/>
        </p:nvGrpSpPr>
        <p:grpSpPr>
          <a:xfrm>
            <a:off x="282804" y="2045616"/>
            <a:ext cx="3374796" cy="4543720"/>
            <a:chOff x="282804" y="2045616"/>
            <a:chExt cx="3374796" cy="4543720"/>
          </a:xfrm>
        </p:grpSpPr>
        <p:sp>
          <p:nvSpPr>
            <p:cNvPr id="29" name="Freeform 28">
              <a:extLst>
                <a:ext uri="{FF2B5EF4-FFF2-40B4-BE49-F238E27FC236}">
                  <a16:creationId xmlns:a16="http://schemas.microsoft.com/office/drawing/2014/main" id="{13A6CDE4-75C1-1D55-419F-679269F19CDA}"/>
                </a:ext>
              </a:extLst>
            </p:cNvPr>
            <p:cNvSpPr/>
            <p:nvPr/>
          </p:nvSpPr>
          <p:spPr>
            <a:xfrm>
              <a:off x="282804" y="2045616"/>
              <a:ext cx="3374796" cy="4543720"/>
            </a:xfrm>
            <a:custGeom>
              <a:avLst/>
              <a:gdLst>
                <a:gd name="connsiteX0" fmla="*/ 122549 w 3374796"/>
                <a:gd name="connsiteY0" fmla="*/ 0 h 4543720"/>
                <a:gd name="connsiteX1" fmla="*/ 3374796 w 3374796"/>
                <a:gd name="connsiteY1" fmla="*/ 160256 h 4543720"/>
                <a:gd name="connsiteX2" fmla="*/ 3205114 w 3374796"/>
                <a:gd name="connsiteY2" fmla="*/ 4543720 h 4543720"/>
                <a:gd name="connsiteX3" fmla="*/ 0 w 3374796"/>
                <a:gd name="connsiteY3" fmla="*/ 4317477 h 4543720"/>
                <a:gd name="connsiteX4" fmla="*/ 122549 w 3374796"/>
                <a:gd name="connsiteY4" fmla="*/ 0 h 454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796" h="4543720">
                  <a:moveTo>
                    <a:pt x="122549" y="0"/>
                  </a:moveTo>
                  <a:lnTo>
                    <a:pt x="3374796" y="160256"/>
                  </a:lnTo>
                  <a:lnTo>
                    <a:pt x="3205114" y="4543720"/>
                  </a:lnTo>
                  <a:lnTo>
                    <a:pt x="0" y="4317477"/>
                  </a:lnTo>
                  <a:lnTo>
                    <a:pt x="122549"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607A561-2061-2D3C-1740-CECDCD5D68C2}"/>
                </a:ext>
              </a:extLst>
            </p:cNvPr>
            <p:cNvGrpSpPr/>
            <p:nvPr/>
          </p:nvGrpSpPr>
          <p:grpSpPr>
            <a:xfrm>
              <a:off x="457200" y="2096104"/>
              <a:ext cx="3135875" cy="3974929"/>
              <a:chOff x="457200" y="2096104"/>
              <a:chExt cx="3135875" cy="3974929"/>
            </a:xfrm>
          </p:grpSpPr>
          <p:pic>
            <p:nvPicPr>
              <p:cNvPr id="7" name="Graphic 6">
                <a:extLst>
                  <a:ext uri="{FF2B5EF4-FFF2-40B4-BE49-F238E27FC236}">
                    <a16:creationId xmlns:a16="http://schemas.microsoft.com/office/drawing/2014/main" id="{1D259D3F-EDE4-37AF-1319-58E18724A1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954" y="2096104"/>
                <a:ext cx="444416" cy="549541"/>
              </a:xfrm>
              <a:prstGeom prst="rect">
                <a:avLst/>
              </a:prstGeom>
            </p:spPr>
          </p:pic>
          <p:pic>
            <p:nvPicPr>
              <p:cNvPr id="9" name="Graphic 8">
                <a:extLst>
                  <a:ext uri="{FF2B5EF4-FFF2-40B4-BE49-F238E27FC236}">
                    <a16:creationId xmlns:a16="http://schemas.microsoft.com/office/drawing/2014/main" id="{3B228814-AD13-A9C7-A2E6-94D0052A44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788" y="4385247"/>
                <a:ext cx="483656" cy="725483"/>
              </a:xfrm>
              <a:prstGeom prst="rect">
                <a:avLst/>
              </a:prstGeom>
            </p:spPr>
          </p:pic>
          <p:pic>
            <p:nvPicPr>
              <p:cNvPr id="11" name="Graphic 10">
                <a:extLst>
                  <a:ext uri="{FF2B5EF4-FFF2-40B4-BE49-F238E27FC236}">
                    <a16:creationId xmlns:a16="http://schemas.microsoft.com/office/drawing/2014/main" id="{38594ACE-6D32-4733-CA39-3E3136275C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466" y="5400073"/>
                <a:ext cx="622300" cy="622300"/>
              </a:xfrm>
              <a:prstGeom prst="rect">
                <a:avLst/>
              </a:prstGeom>
            </p:spPr>
          </p:pic>
          <p:pic>
            <p:nvPicPr>
              <p:cNvPr id="15" name="Graphic 14">
                <a:extLst>
                  <a:ext uri="{FF2B5EF4-FFF2-40B4-BE49-F238E27FC236}">
                    <a16:creationId xmlns:a16="http://schemas.microsoft.com/office/drawing/2014/main" id="{FA4A3137-84EF-40F7-0BF4-141EA9AA75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7200" y="3050249"/>
                <a:ext cx="592537" cy="1045655"/>
              </a:xfrm>
              <a:prstGeom prst="rect">
                <a:avLst/>
              </a:prstGeom>
            </p:spPr>
          </p:pic>
          <p:sp>
            <p:nvSpPr>
              <p:cNvPr id="16" name="TextBox 15">
                <a:extLst>
                  <a:ext uri="{FF2B5EF4-FFF2-40B4-BE49-F238E27FC236}">
                    <a16:creationId xmlns:a16="http://schemas.microsoft.com/office/drawing/2014/main" id="{6CE5089F-AF46-BB6C-C234-7EF92D10E262}"/>
                  </a:ext>
                </a:extLst>
              </p:cNvPr>
              <p:cNvSpPr txBox="1"/>
              <p:nvPr/>
            </p:nvSpPr>
            <p:spPr>
              <a:xfrm>
                <a:off x="1288283" y="2317478"/>
                <a:ext cx="1736373" cy="369332"/>
              </a:xfrm>
              <a:prstGeom prst="rect">
                <a:avLst/>
              </a:prstGeom>
              <a:noFill/>
            </p:spPr>
            <p:txBody>
              <a:bodyPr wrap="none" rtlCol="0">
                <a:spAutoFit/>
              </a:bodyPr>
              <a:lstStyle/>
              <a:p>
                <a:r>
                  <a:rPr lang="en-US" dirty="0">
                    <a:latin typeface="Times"/>
                    <a:cs typeface="Times"/>
                  </a:rPr>
                  <a:t>(nun) do nothing</a:t>
                </a:r>
              </a:p>
            </p:txBody>
          </p:sp>
          <p:sp>
            <p:nvSpPr>
              <p:cNvPr id="17" name="TextBox 16">
                <a:extLst>
                  <a:ext uri="{FF2B5EF4-FFF2-40B4-BE49-F238E27FC236}">
                    <a16:creationId xmlns:a16="http://schemas.microsoft.com/office/drawing/2014/main" id="{B4543623-85E1-F849-D2BB-5A3F0F32482E}"/>
                  </a:ext>
                </a:extLst>
              </p:cNvPr>
              <p:cNvSpPr txBox="1"/>
              <p:nvPr/>
            </p:nvSpPr>
            <p:spPr>
              <a:xfrm>
                <a:off x="1241149" y="3486402"/>
                <a:ext cx="2351926" cy="369332"/>
              </a:xfrm>
              <a:prstGeom prst="rect">
                <a:avLst/>
              </a:prstGeom>
              <a:noFill/>
            </p:spPr>
            <p:txBody>
              <a:bodyPr wrap="none" rtlCol="0">
                <a:spAutoFit/>
              </a:bodyPr>
              <a:lstStyle/>
              <a:p>
                <a:r>
                  <a:rPr lang="en-US" dirty="0">
                    <a:latin typeface="Times"/>
                    <a:cs typeface="Times"/>
                  </a:rPr>
                  <a:t>(gimel) take everything</a:t>
                </a:r>
              </a:p>
            </p:txBody>
          </p:sp>
          <p:sp>
            <p:nvSpPr>
              <p:cNvPr id="18" name="TextBox 17">
                <a:extLst>
                  <a:ext uri="{FF2B5EF4-FFF2-40B4-BE49-F238E27FC236}">
                    <a16:creationId xmlns:a16="http://schemas.microsoft.com/office/drawing/2014/main" id="{55063211-7AF1-1A95-B34F-E3FD428E339E}"/>
                  </a:ext>
                </a:extLst>
              </p:cNvPr>
              <p:cNvSpPr txBox="1"/>
              <p:nvPr/>
            </p:nvSpPr>
            <p:spPr>
              <a:xfrm>
                <a:off x="1288283" y="4562479"/>
                <a:ext cx="1479892" cy="369332"/>
              </a:xfrm>
              <a:prstGeom prst="rect">
                <a:avLst/>
              </a:prstGeom>
              <a:noFill/>
            </p:spPr>
            <p:txBody>
              <a:bodyPr wrap="none" rtlCol="0">
                <a:spAutoFit/>
              </a:bodyPr>
              <a:lstStyle/>
              <a:p>
                <a:r>
                  <a:rPr lang="en-US" dirty="0">
                    <a:latin typeface="Times"/>
                    <a:cs typeface="Times"/>
                  </a:rPr>
                  <a:t>(</a:t>
                </a:r>
                <a:r>
                  <a:rPr lang="en-US" dirty="0" err="1">
                    <a:latin typeface="Times"/>
                    <a:cs typeface="Times"/>
                  </a:rPr>
                  <a:t>hei</a:t>
                </a:r>
                <a:r>
                  <a:rPr lang="en-US" dirty="0">
                    <a:latin typeface="Times"/>
                    <a:cs typeface="Times"/>
                  </a:rPr>
                  <a:t>) take half</a:t>
                </a:r>
              </a:p>
            </p:txBody>
          </p:sp>
          <p:sp>
            <p:nvSpPr>
              <p:cNvPr id="19" name="TextBox 18">
                <a:extLst>
                  <a:ext uri="{FF2B5EF4-FFF2-40B4-BE49-F238E27FC236}">
                    <a16:creationId xmlns:a16="http://schemas.microsoft.com/office/drawing/2014/main" id="{17759757-0CDB-66FC-19A6-1A8D43D1CD30}"/>
                  </a:ext>
                </a:extLst>
              </p:cNvPr>
              <p:cNvSpPr txBox="1"/>
              <p:nvPr/>
            </p:nvSpPr>
            <p:spPr>
              <a:xfrm>
                <a:off x="1382551" y="5701701"/>
                <a:ext cx="1768433" cy="369332"/>
              </a:xfrm>
              <a:prstGeom prst="rect">
                <a:avLst/>
              </a:prstGeom>
              <a:noFill/>
            </p:spPr>
            <p:txBody>
              <a:bodyPr wrap="none" rtlCol="0">
                <a:spAutoFit/>
              </a:bodyPr>
              <a:lstStyle/>
              <a:p>
                <a:r>
                  <a:rPr lang="en-US" dirty="0">
                    <a:latin typeface="Times"/>
                    <a:cs typeface="Times"/>
                  </a:rPr>
                  <a:t>(shin) put one in</a:t>
                </a:r>
              </a:p>
            </p:txBody>
          </p:sp>
        </p:grpSp>
      </p:grpSp>
      <p:pic>
        <p:nvPicPr>
          <p:cNvPr id="21" name="Picture 20" descr="A group of dreidels on a white surface&#10;&#10;Description automatically generated">
            <a:extLst>
              <a:ext uri="{FF2B5EF4-FFF2-40B4-BE49-F238E27FC236}">
                <a16:creationId xmlns:a16="http://schemas.microsoft.com/office/drawing/2014/main" id="{0F23E529-7E18-4C47-D31D-133170B788FF}"/>
              </a:ext>
            </a:extLst>
          </p:cNvPr>
          <p:cNvPicPr>
            <a:picLocks noChangeAspect="1"/>
          </p:cNvPicPr>
          <p:nvPr/>
        </p:nvPicPr>
        <p:blipFill>
          <a:blip r:embed="rId10"/>
          <a:stretch>
            <a:fillRect/>
          </a:stretch>
        </p:blipFill>
        <p:spPr>
          <a:xfrm>
            <a:off x="5752962" y="3813753"/>
            <a:ext cx="3207425" cy="2257280"/>
          </a:xfrm>
          <a:prstGeom prst="rect">
            <a:avLst/>
          </a:prstGeom>
        </p:spPr>
      </p:pic>
      <p:grpSp>
        <p:nvGrpSpPr>
          <p:cNvPr id="30" name="Group 29">
            <a:extLst>
              <a:ext uri="{FF2B5EF4-FFF2-40B4-BE49-F238E27FC236}">
                <a16:creationId xmlns:a16="http://schemas.microsoft.com/office/drawing/2014/main" id="{368AB77C-A72B-A302-2031-428B6AB89FF9}"/>
              </a:ext>
            </a:extLst>
          </p:cNvPr>
          <p:cNvGrpSpPr/>
          <p:nvPr/>
        </p:nvGrpSpPr>
        <p:grpSpPr>
          <a:xfrm>
            <a:off x="6967115" y="274638"/>
            <a:ext cx="1906887" cy="3385724"/>
            <a:chOff x="6967115" y="274638"/>
            <a:chExt cx="1906887" cy="3385724"/>
          </a:xfrm>
        </p:grpSpPr>
        <p:pic>
          <p:nvPicPr>
            <p:cNvPr id="23" name="Picture 22" descr="A hand holding a wooden object&#10;&#10;Description automatically generated">
              <a:extLst>
                <a:ext uri="{FF2B5EF4-FFF2-40B4-BE49-F238E27FC236}">
                  <a16:creationId xmlns:a16="http://schemas.microsoft.com/office/drawing/2014/main" id="{5D1DBAC8-BE03-5637-E689-7B0EAFF08FD1}"/>
                </a:ext>
              </a:extLst>
            </p:cNvPr>
            <p:cNvPicPr>
              <a:picLocks noChangeAspect="1"/>
            </p:cNvPicPr>
            <p:nvPr/>
          </p:nvPicPr>
          <p:blipFill>
            <a:blip r:embed="rId11"/>
            <a:stretch>
              <a:fillRect/>
            </a:stretch>
          </p:blipFill>
          <p:spPr>
            <a:xfrm>
              <a:off x="6967115" y="274638"/>
              <a:ext cx="1797055" cy="2178929"/>
            </a:xfrm>
            <a:prstGeom prst="rect">
              <a:avLst/>
            </a:prstGeom>
          </p:spPr>
        </p:pic>
        <p:pic>
          <p:nvPicPr>
            <p:cNvPr id="25" name="Picture 24" descr="A pile of coins on a white surface&#10;&#10;Description automatically generated">
              <a:extLst>
                <a:ext uri="{FF2B5EF4-FFF2-40B4-BE49-F238E27FC236}">
                  <a16:creationId xmlns:a16="http://schemas.microsoft.com/office/drawing/2014/main" id="{CDF38A84-F8A8-8A1F-6052-AE865DAC2D07}"/>
                </a:ext>
              </a:extLst>
            </p:cNvPr>
            <p:cNvPicPr>
              <a:picLocks noChangeAspect="1"/>
            </p:cNvPicPr>
            <p:nvPr/>
          </p:nvPicPr>
          <p:blipFill>
            <a:blip r:embed="rId12"/>
            <a:stretch>
              <a:fillRect/>
            </a:stretch>
          </p:blipFill>
          <p:spPr>
            <a:xfrm>
              <a:off x="7036437" y="2453567"/>
              <a:ext cx="1837565" cy="1206795"/>
            </a:xfrm>
            <a:prstGeom prst="rect">
              <a:avLst/>
            </a:prstGeom>
          </p:spPr>
        </p:pic>
      </p:grpSp>
      <p:sp>
        <p:nvSpPr>
          <p:cNvPr id="26" name="TextBox 25">
            <a:extLst>
              <a:ext uri="{FF2B5EF4-FFF2-40B4-BE49-F238E27FC236}">
                <a16:creationId xmlns:a16="http://schemas.microsoft.com/office/drawing/2014/main" id="{8DC11B6D-71DB-AAB2-A059-B58B66E045A7}"/>
              </a:ext>
            </a:extLst>
          </p:cNvPr>
          <p:cNvSpPr txBox="1"/>
          <p:nvPr/>
        </p:nvSpPr>
        <p:spPr>
          <a:xfrm>
            <a:off x="3970256" y="151353"/>
            <a:ext cx="2724346" cy="1815882"/>
          </a:xfrm>
          <a:prstGeom prst="rect">
            <a:avLst/>
          </a:prstGeom>
          <a:noFill/>
        </p:spPr>
        <p:txBody>
          <a:bodyPr wrap="square" rtlCol="0">
            <a:spAutoFit/>
          </a:bodyPr>
          <a:lstStyle/>
          <a:p>
            <a:r>
              <a:rPr lang="en-US" sz="2800" dirty="0">
                <a:latin typeface="Times"/>
                <a:cs typeface="Times"/>
              </a:rPr>
              <a:t>Rules same for everyone even if dreidel has uneven sides.</a:t>
            </a:r>
          </a:p>
        </p:txBody>
      </p:sp>
    </p:spTree>
    <p:extLst>
      <p:ext uri="{BB962C8B-B14F-4D97-AF65-F5344CB8AC3E}">
        <p14:creationId xmlns:p14="http://schemas.microsoft.com/office/powerpoint/2010/main" val="9880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22C7-CD8E-A4D1-C779-06745864341F}"/>
            </a:ext>
          </a:extLst>
        </p:cNvPr>
        <p:cNvGrpSpPr/>
        <p:nvPr/>
      </p:nvGrpSpPr>
      <p:grpSpPr>
        <a:xfrm>
          <a:off x="0" y="0"/>
          <a:ext cx="0" cy="0"/>
          <a:chOff x="0" y="0"/>
          <a:chExt cx="0" cy="0"/>
        </a:xfrm>
      </p:grpSpPr>
      <p:sp>
        <p:nvSpPr>
          <p:cNvPr id="27" name="Freeform 26">
            <a:extLst>
              <a:ext uri="{FF2B5EF4-FFF2-40B4-BE49-F238E27FC236}">
                <a16:creationId xmlns:a16="http://schemas.microsoft.com/office/drawing/2014/main" id="{F1D45E26-8482-3D77-CB3B-896F350FD200}"/>
              </a:ext>
            </a:extLst>
          </p:cNvPr>
          <p:cNvSpPr/>
          <p:nvPr/>
        </p:nvSpPr>
        <p:spPr>
          <a:xfrm>
            <a:off x="43421" y="136525"/>
            <a:ext cx="7145518" cy="1310327"/>
          </a:xfrm>
          <a:custGeom>
            <a:avLst/>
            <a:gdLst>
              <a:gd name="connsiteX0" fmla="*/ 150829 w 6476215"/>
              <a:gd name="connsiteY0" fmla="*/ 0 h 1979629"/>
              <a:gd name="connsiteX1" fmla="*/ 6476215 w 6476215"/>
              <a:gd name="connsiteY1" fmla="*/ 75414 h 1979629"/>
              <a:gd name="connsiteX2" fmla="*/ 5986021 w 6476215"/>
              <a:gd name="connsiteY2" fmla="*/ 1979629 h 1979629"/>
              <a:gd name="connsiteX3" fmla="*/ 0 w 6476215"/>
              <a:gd name="connsiteY3" fmla="*/ 1498862 h 1979629"/>
              <a:gd name="connsiteX4" fmla="*/ 150829 w 6476215"/>
              <a:gd name="connsiteY4" fmla="*/ 0 h 1979629"/>
              <a:gd name="connsiteX0" fmla="*/ 150829 w 7154945"/>
              <a:gd name="connsiteY0" fmla="*/ 0 h 1498862"/>
              <a:gd name="connsiteX1" fmla="*/ 6476215 w 7154945"/>
              <a:gd name="connsiteY1" fmla="*/ 75414 h 1498862"/>
              <a:gd name="connsiteX2" fmla="*/ 7154945 w 7154945"/>
              <a:gd name="connsiteY2" fmla="*/ 1065229 h 1498862"/>
              <a:gd name="connsiteX3" fmla="*/ 0 w 7154945"/>
              <a:gd name="connsiteY3" fmla="*/ 1498862 h 1498862"/>
              <a:gd name="connsiteX4" fmla="*/ 150829 w 7154945"/>
              <a:gd name="connsiteY4" fmla="*/ 0 h 1498862"/>
              <a:gd name="connsiteX0" fmla="*/ 141402 w 7145518"/>
              <a:gd name="connsiteY0" fmla="*/ 0 h 1065229"/>
              <a:gd name="connsiteX1" fmla="*/ 6466788 w 7145518"/>
              <a:gd name="connsiteY1" fmla="*/ 75414 h 1065229"/>
              <a:gd name="connsiteX2" fmla="*/ 7145518 w 7145518"/>
              <a:gd name="connsiteY2" fmla="*/ 1065229 h 1065229"/>
              <a:gd name="connsiteX3" fmla="*/ 0 w 7145518"/>
              <a:gd name="connsiteY3" fmla="*/ 1065229 h 1065229"/>
              <a:gd name="connsiteX4" fmla="*/ 141402 w 7145518"/>
              <a:gd name="connsiteY4" fmla="*/ 0 h 106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5518" h="1065229">
                <a:moveTo>
                  <a:pt x="141402" y="0"/>
                </a:moveTo>
                <a:lnTo>
                  <a:pt x="6466788" y="75414"/>
                </a:lnTo>
                <a:lnTo>
                  <a:pt x="7145518" y="1065229"/>
                </a:lnTo>
                <a:lnTo>
                  <a:pt x="0" y="1065229"/>
                </a:lnTo>
                <a:lnTo>
                  <a:pt x="141402"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2D038-18F3-90BF-48A2-807B21A247D2}"/>
              </a:ext>
            </a:extLst>
          </p:cNvPr>
          <p:cNvSpPr>
            <a:spLocks noGrp="1"/>
          </p:cNvSpPr>
          <p:nvPr>
            <p:ph type="title"/>
          </p:nvPr>
        </p:nvSpPr>
        <p:spPr>
          <a:xfrm>
            <a:off x="235671" y="265710"/>
            <a:ext cx="5500540" cy="972588"/>
          </a:xfrm>
        </p:spPr>
        <p:txBody>
          <a:bodyPr/>
          <a:lstStyle/>
          <a:p>
            <a:pPr algn="l"/>
            <a:r>
              <a:rPr lang="en-US" sz="4000" dirty="0"/>
              <a:t>Other ancient versions</a:t>
            </a:r>
            <a:br>
              <a:rPr lang="en-US" sz="4000" dirty="0"/>
            </a:br>
            <a:r>
              <a:rPr lang="en-US" sz="2800" dirty="0"/>
              <a:t>played with astragali/</a:t>
            </a:r>
            <a:r>
              <a:rPr lang="en-US" sz="2800" dirty="0" err="1"/>
              <a:t>tali</a:t>
            </a:r>
            <a:endParaRPr lang="en-US" sz="4000" dirty="0"/>
          </a:p>
        </p:txBody>
      </p:sp>
      <p:sp>
        <p:nvSpPr>
          <p:cNvPr id="3" name="Content Placeholder 2">
            <a:extLst>
              <a:ext uri="{FF2B5EF4-FFF2-40B4-BE49-F238E27FC236}">
                <a16:creationId xmlns:a16="http://schemas.microsoft.com/office/drawing/2014/main" id="{43162F00-603F-570D-B274-1C571144D990}"/>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DC846442-FCE7-39FB-B70A-269F45B5627D}"/>
              </a:ext>
            </a:extLst>
          </p:cNvPr>
          <p:cNvSpPr>
            <a:spLocks noGrp="1"/>
          </p:cNvSpPr>
          <p:nvPr>
            <p:ph type="sldNum" sz="quarter" idx="12"/>
          </p:nvPr>
        </p:nvSpPr>
        <p:spPr/>
        <p:txBody>
          <a:bodyPr/>
          <a:lstStyle/>
          <a:p>
            <a:fld id="{997EC9C6-EEF2-884A-9087-52C36FDAE7A9}" type="slidenum">
              <a:rPr lang="en-US" altLang="en-US" smtClean="0"/>
              <a:pPr/>
              <a:t>27</a:t>
            </a:fld>
            <a:endParaRPr lang="en-US" altLang="en-US"/>
          </a:p>
        </p:txBody>
      </p:sp>
      <p:pic>
        <p:nvPicPr>
          <p:cNvPr id="25" name="Picture 24" descr="A pile of coins on a white surface&#10;&#10;Description automatically generated">
            <a:extLst>
              <a:ext uri="{FF2B5EF4-FFF2-40B4-BE49-F238E27FC236}">
                <a16:creationId xmlns:a16="http://schemas.microsoft.com/office/drawing/2014/main" id="{50C4BEF8-3B02-7FA5-822C-8962A9FDF887}"/>
              </a:ext>
            </a:extLst>
          </p:cNvPr>
          <p:cNvPicPr>
            <a:picLocks noChangeAspect="1"/>
          </p:cNvPicPr>
          <p:nvPr/>
        </p:nvPicPr>
        <p:blipFill>
          <a:blip r:embed="rId2"/>
          <a:stretch>
            <a:fillRect/>
          </a:stretch>
        </p:blipFill>
        <p:spPr>
          <a:xfrm>
            <a:off x="6608893" y="4479662"/>
            <a:ext cx="1837565" cy="1206795"/>
          </a:xfrm>
          <a:prstGeom prst="rect">
            <a:avLst/>
          </a:prstGeom>
        </p:spPr>
      </p:pic>
      <p:grpSp>
        <p:nvGrpSpPr>
          <p:cNvPr id="49" name="Group 48">
            <a:extLst>
              <a:ext uri="{FF2B5EF4-FFF2-40B4-BE49-F238E27FC236}">
                <a16:creationId xmlns:a16="http://schemas.microsoft.com/office/drawing/2014/main" id="{125102FF-7D47-292F-CA7A-49E348B6D5A1}"/>
              </a:ext>
            </a:extLst>
          </p:cNvPr>
          <p:cNvGrpSpPr/>
          <p:nvPr/>
        </p:nvGrpSpPr>
        <p:grpSpPr>
          <a:xfrm>
            <a:off x="532141" y="2030904"/>
            <a:ext cx="4566443" cy="1646755"/>
            <a:chOff x="532141" y="2030904"/>
            <a:chExt cx="4566443" cy="1646755"/>
          </a:xfrm>
        </p:grpSpPr>
        <p:pic>
          <p:nvPicPr>
            <p:cNvPr id="32" name="Content Placeholder 7" descr="A close up of a tooth&#10;&#10;Description automatically generated">
              <a:extLst>
                <a:ext uri="{FF2B5EF4-FFF2-40B4-BE49-F238E27FC236}">
                  <a16:creationId xmlns:a16="http://schemas.microsoft.com/office/drawing/2014/main" id="{D5B4413F-5BC2-A188-26A1-A174F7CF2A72}"/>
                </a:ext>
              </a:extLst>
            </p:cNvPr>
            <p:cNvPicPr>
              <a:picLocks noChangeAspect="1"/>
            </p:cNvPicPr>
            <p:nvPr/>
          </p:nvPicPr>
          <p:blipFill>
            <a:blip r:embed="rId3"/>
            <a:stretch>
              <a:fillRect/>
            </a:stretch>
          </p:blipFill>
          <p:spPr bwMode="auto">
            <a:xfrm>
              <a:off x="533712" y="2072398"/>
              <a:ext cx="1033647" cy="84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FD94B3AB-5D03-2298-3737-5BA252EFA748}"/>
                </a:ext>
              </a:extLst>
            </p:cNvPr>
            <p:cNvSpPr txBox="1"/>
            <p:nvPr/>
          </p:nvSpPr>
          <p:spPr>
            <a:xfrm>
              <a:off x="855235" y="2285299"/>
              <a:ext cx="457372"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34" name="Content Placeholder 7" descr="A close up of a tooth&#10;&#10;Description automatically generated">
              <a:extLst>
                <a:ext uri="{FF2B5EF4-FFF2-40B4-BE49-F238E27FC236}">
                  <a16:creationId xmlns:a16="http://schemas.microsoft.com/office/drawing/2014/main" id="{E329FB03-BFE4-E612-9273-A139D8217B5F}"/>
                </a:ext>
              </a:extLst>
            </p:cNvPr>
            <p:cNvPicPr>
              <a:picLocks noChangeAspect="1"/>
            </p:cNvPicPr>
            <p:nvPr/>
          </p:nvPicPr>
          <p:blipFill>
            <a:blip r:embed="rId3"/>
            <a:stretch>
              <a:fillRect/>
            </a:stretch>
          </p:blipFill>
          <p:spPr bwMode="auto">
            <a:xfrm>
              <a:off x="1576412" y="2030904"/>
              <a:ext cx="1033647" cy="84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9D3A0A65-7A17-8963-FE84-9AC0FE224EC9}"/>
                </a:ext>
              </a:extLst>
            </p:cNvPr>
            <p:cNvSpPr txBox="1"/>
            <p:nvPr/>
          </p:nvSpPr>
          <p:spPr>
            <a:xfrm>
              <a:off x="1929166" y="2279887"/>
              <a:ext cx="457372"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3</a:t>
              </a:r>
            </a:p>
          </p:txBody>
        </p:sp>
        <p:pic>
          <p:nvPicPr>
            <p:cNvPr id="36" name="Content Placeholder 7" descr="A close up of a tooth&#10;&#10;Description automatically generated">
              <a:extLst>
                <a:ext uri="{FF2B5EF4-FFF2-40B4-BE49-F238E27FC236}">
                  <a16:creationId xmlns:a16="http://schemas.microsoft.com/office/drawing/2014/main" id="{6EEE0A31-3EA8-92E4-528A-9942EF97C0D1}"/>
                </a:ext>
              </a:extLst>
            </p:cNvPr>
            <p:cNvPicPr>
              <a:picLocks noChangeAspect="1"/>
            </p:cNvPicPr>
            <p:nvPr/>
          </p:nvPicPr>
          <p:blipFill>
            <a:blip r:embed="rId3"/>
            <a:stretch>
              <a:fillRect/>
            </a:stretch>
          </p:blipFill>
          <p:spPr bwMode="auto">
            <a:xfrm>
              <a:off x="2726646" y="2067320"/>
              <a:ext cx="1033647" cy="84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E94C567B-48E6-3182-2180-70B5E8DA1AC5}"/>
                </a:ext>
              </a:extLst>
            </p:cNvPr>
            <p:cNvSpPr txBox="1"/>
            <p:nvPr/>
          </p:nvSpPr>
          <p:spPr>
            <a:xfrm>
              <a:off x="3071998" y="2320192"/>
              <a:ext cx="457372"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4</a:t>
              </a:r>
            </a:p>
          </p:txBody>
        </p:sp>
        <p:pic>
          <p:nvPicPr>
            <p:cNvPr id="38" name="Content Placeholder 7" descr="A close up of a tooth&#10;&#10;Description automatically generated">
              <a:extLst>
                <a:ext uri="{FF2B5EF4-FFF2-40B4-BE49-F238E27FC236}">
                  <a16:creationId xmlns:a16="http://schemas.microsoft.com/office/drawing/2014/main" id="{26FDDC4A-FEF8-FA69-C08E-1D76AF1506F8}"/>
                </a:ext>
              </a:extLst>
            </p:cNvPr>
            <p:cNvPicPr>
              <a:picLocks noChangeAspect="1"/>
            </p:cNvPicPr>
            <p:nvPr/>
          </p:nvPicPr>
          <p:blipFill>
            <a:blip r:embed="rId3"/>
            <a:stretch>
              <a:fillRect/>
            </a:stretch>
          </p:blipFill>
          <p:spPr bwMode="auto">
            <a:xfrm>
              <a:off x="3987108" y="2107705"/>
              <a:ext cx="1033647" cy="84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C45A6F54-DD57-6A34-8ED1-1D63C5781802}"/>
                </a:ext>
              </a:extLst>
            </p:cNvPr>
            <p:cNvSpPr txBox="1"/>
            <p:nvPr/>
          </p:nvSpPr>
          <p:spPr>
            <a:xfrm>
              <a:off x="4348915" y="2362700"/>
              <a:ext cx="457372"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6</a:t>
              </a:r>
            </a:p>
          </p:txBody>
        </p:sp>
        <p:sp>
          <p:nvSpPr>
            <p:cNvPr id="40" name="TextBox 39">
              <a:extLst>
                <a:ext uri="{FF2B5EF4-FFF2-40B4-BE49-F238E27FC236}">
                  <a16:creationId xmlns:a16="http://schemas.microsoft.com/office/drawing/2014/main" id="{7E514402-67A6-C94C-6E8D-B1F5AF13B7A3}"/>
                </a:ext>
              </a:extLst>
            </p:cNvPr>
            <p:cNvSpPr txBox="1"/>
            <p:nvPr/>
          </p:nvSpPr>
          <p:spPr>
            <a:xfrm>
              <a:off x="532141" y="3000551"/>
              <a:ext cx="4566443" cy="677108"/>
            </a:xfrm>
            <a:prstGeom prst="rect">
              <a:avLst/>
            </a:prstGeom>
            <a:noFill/>
          </p:spPr>
          <p:txBody>
            <a:bodyPr wrap="none" rtlCol="0">
              <a:spAutoFit/>
            </a:bodyPr>
            <a:lstStyle/>
            <a:p>
              <a:r>
                <a:rPr lang="en-US" i="1" dirty="0">
                  <a:latin typeface="Times"/>
                  <a:cs typeface="Times"/>
                </a:rPr>
                <a:t>Most favorable:</a:t>
              </a:r>
              <a:r>
                <a:rPr lang="en-US" dirty="0">
                  <a:latin typeface="Times"/>
                  <a:cs typeface="Times"/>
                </a:rPr>
                <a:t> Aphrodite/Venus (all different)</a:t>
              </a:r>
            </a:p>
            <a:p>
              <a:r>
                <a:rPr lang="en-US" sz="2000" dirty="0">
                  <a:latin typeface="Times"/>
                  <a:cs typeface="Times"/>
                </a:rPr>
                <a:t>Take all</a:t>
              </a:r>
            </a:p>
          </p:txBody>
        </p:sp>
      </p:grpSp>
      <p:grpSp>
        <p:nvGrpSpPr>
          <p:cNvPr id="50" name="Group 49">
            <a:extLst>
              <a:ext uri="{FF2B5EF4-FFF2-40B4-BE49-F238E27FC236}">
                <a16:creationId xmlns:a16="http://schemas.microsoft.com/office/drawing/2014/main" id="{E9826AA4-737F-A1FA-9AD7-E535CE3453B4}"/>
              </a:ext>
            </a:extLst>
          </p:cNvPr>
          <p:cNvGrpSpPr/>
          <p:nvPr/>
        </p:nvGrpSpPr>
        <p:grpSpPr>
          <a:xfrm>
            <a:off x="499983" y="3747007"/>
            <a:ext cx="4408288" cy="2418779"/>
            <a:chOff x="499983" y="3747007"/>
            <a:chExt cx="4408288" cy="2418779"/>
          </a:xfrm>
        </p:grpSpPr>
        <p:pic>
          <p:nvPicPr>
            <p:cNvPr id="6" name="Content Placeholder 7" descr="A close up of a tooth&#10;&#10;Description automatically generated">
              <a:extLst>
                <a:ext uri="{FF2B5EF4-FFF2-40B4-BE49-F238E27FC236}">
                  <a16:creationId xmlns:a16="http://schemas.microsoft.com/office/drawing/2014/main" id="{D39382A0-B16D-5227-D8C5-426F52074800}"/>
                </a:ext>
              </a:extLst>
            </p:cNvPr>
            <p:cNvPicPr>
              <a:picLocks noChangeAspect="1"/>
            </p:cNvPicPr>
            <p:nvPr/>
          </p:nvPicPr>
          <p:blipFill>
            <a:blip r:embed="rId3"/>
            <a:stretch>
              <a:fillRect/>
            </a:stretch>
          </p:blipFill>
          <p:spPr bwMode="auto">
            <a:xfrm>
              <a:off x="499983" y="4661328"/>
              <a:ext cx="921163" cy="74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9B9CEC9-648E-7B48-9328-EAEA5336EB4C}"/>
                </a:ext>
              </a:extLst>
            </p:cNvPr>
            <p:cNvSpPr txBox="1"/>
            <p:nvPr/>
          </p:nvSpPr>
          <p:spPr>
            <a:xfrm>
              <a:off x="805527" y="4868495"/>
              <a:ext cx="407600"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10" name="Content Placeholder 7" descr="A close up of a tooth&#10;&#10;Description automatically generated">
              <a:extLst>
                <a:ext uri="{FF2B5EF4-FFF2-40B4-BE49-F238E27FC236}">
                  <a16:creationId xmlns:a16="http://schemas.microsoft.com/office/drawing/2014/main" id="{3E660E8E-CCBC-4E0F-FDAE-EDD8BCDDDE5E}"/>
                </a:ext>
              </a:extLst>
            </p:cNvPr>
            <p:cNvPicPr>
              <a:picLocks noChangeAspect="1"/>
            </p:cNvPicPr>
            <p:nvPr/>
          </p:nvPicPr>
          <p:blipFill>
            <a:blip r:embed="rId3"/>
            <a:stretch>
              <a:fillRect/>
            </a:stretch>
          </p:blipFill>
          <p:spPr bwMode="auto">
            <a:xfrm>
              <a:off x="1632466" y="4661328"/>
              <a:ext cx="921163" cy="74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879DADBC-3907-FFEC-AD49-86B85CFD10C0}"/>
                </a:ext>
              </a:extLst>
            </p:cNvPr>
            <p:cNvSpPr txBox="1"/>
            <p:nvPr/>
          </p:nvSpPr>
          <p:spPr>
            <a:xfrm>
              <a:off x="1922874" y="4868495"/>
              <a:ext cx="407600"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13" name="Content Placeholder 7" descr="A close up of a tooth&#10;&#10;Description automatically generated">
              <a:extLst>
                <a:ext uri="{FF2B5EF4-FFF2-40B4-BE49-F238E27FC236}">
                  <a16:creationId xmlns:a16="http://schemas.microsoft.com/office/drawing/2014/main" id="{50DEF6CC-C919-CC05-99F7-1A093E782F64}"/>
                </a:ext>
              </a:extLst>
            </p:cNvPr>
            <p:cNvPicPr>
              <a:picLocks noChangeAspect="1"/>
            </p:cNvPicPr>
            <p:nvPr/>
          </p:nvPicPr>
          <p:blipFill>
            <a:blip r:embed="rId3"/>
            <a:stretch>
              <a:fillRect/>
            </a:stretch>
          </p:blipFill>
          <p:spPr bwMode="auto">
            <a:xfrm>
              <a:off x="2700745" y="4662855"/>
              <a:ext cx="921163" cy="74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40329CA-4E51-CC6F-0574-3B4DA816A76E}"/>
                </a:ext>
              </a:extLst>
            </p:cNvPr>
            <p:cNvSpPr txBox="1"/>
            <p:nvPr/>
          </p:nvSpPr>
          <p:spPr>
            <a:xfrm>
              <a:off x="2974967" y="4868495"/>
              <a:ext cx="407600"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pic>
          <p:nvPicPr>
            <p:cNvPr id="20" name="Content Placeholder 7" descr="A close up of a tooth&#10;&#10;Description automatically generated">
              <a:extLst>
                <a:ext uri="{FF2B5EF4-FFF2-40B4-BE49-F238E27FC236}">
                  <a16:creationId xmlns:a16="http://schemas.microsoft.com/office/drawing/2014/main" id="{BB9A8D67-BFE0-FF64-40FC-743A77498CA3}"/>
                </a:ext>
              </a:extLst>
            </p:cNvPr>
            <p:cNvPicPr>
              <a:picLocks noChangeAspect="1"/>
            </p:cNvPicPr>
            <p:nvPr/>
          </p:nvPicPr>
          <p:blipFill>
            <a:blip r:embed="rId3"/>
            <a:stretch>
              <a:fillRect/>
            </a:stretch>
          </p:blipFill>
          <p:spPr bwMode="auto">
            <a:xfrm>
              <a:off x="3987108" y="4661328"/>
              <a:ext cx="921163" cy="74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ED00DB7D-A09E-C63E-585A-26C40AFC61CB}"/>
                </a:ext>
              </a:extLst>
            </p:cNvPr>
            <p:cNvSpPr txBox="1"/>
            <p:nvPr/>
          </p:nvSpPr>
          <p:spPr>
            <a:xfrm>
              <a:off x="4202293" y="4868495"/>
              <a:ext cx="407600" cy="369332"/>
            </a:xfrm>
            <a:prstGeom prst="rect">
              <a:avLst/>
            </a:prstGeom>
            <a:noFill/>
          </p:spPr>
          <p:txBody>
            <a:bodyPr wrap="square" rtlCol="0">
              <a:spAutoFit/>
            </a:bodyPr>
            <a:lstStyle/>
            <a:p>
              <a:r>
                <a:rPr lang="en-US" b="1" dirty="0">
                  <a:solidFill>
                    <a:schemeClr val="bg1"/>
                  </a:solidFill>
                  <a:latin typeface="Arial Black" panose="020B0604020202020204" pitchFamily="34" charset="0"/>
                  <a:cs typeface="Arial Black" panose="020B0604020202020204" pitchFamily="34" charset="0"/>
                </a:rPr>
                <a:t>1</a:t>
              </a:r>
            </a:p>
          </p:txBody>
        </p:sp>
        <p:sp>
          <p:nvSpPr>
            <p:cNvPr id="41" name="TextBox 40">
              <a:extLst>
                <a:ext uri="{FF2B5EF4-FFF2-40B4-BE49-F238E27FC236}">
                  <a16:creationId xmlns:a16="http://schemas.microsoft.com/office/drawing/2014/main" id="{0ACB5B7C-65D7-E8DF-02B1-213908DAF93B}"/>
                </a:ext>
              </a:extLst>
            </p:cNvPr>
            <p:cNvSpPr txBox="1"/>
            <p:nvPr/>
          </p:nvSpPr>
          <p:spPr>
            <a:xfrm>
              <a:off x="510710" y="5488678"/>
              <a:ext cx="2832827" cy="677108"/>
            </a:xfrm>
            <a:prstGeom prst="rect">
              <a:avLst/>
            </a:prstGeom>
            <a:noFill/>
          </p:spPr>
          <p:txBody>
            <a:bodyPr wrap="none" rtlCol="0">
              <a:spAutoFit/>
            </a:bodyPr>
            <a:lstStyle/>
            <a:p>
              <a:r>
                <a:rPr lang="en-US" i="1" dirty="0">
                  <a:latin typeface="Times"/>
                  <a:cs typeface="Times"/>
                </a:rPr>
                <a:t>Least favorable:</a:t>
              </a:r>
              <a:r>
                <a:rPr lang="en-US" dirty="0">
                  <a:latin typeface="Times"/>
                  <a:cs typeface="Times"/>
                </a:rPr>
                <a:t> dogs (ones)</a:t>
              </a:r>
            </a:p>
            <a:p>
              <a:r>
                <a:rPr lang="en-US" sz="2000" dirty="0">
                  <a:latin typeface="Times"/>
                  <a:cs typeface="Times"/>
                </a:rPr>
                <a:t>Put in</a:t>
              </a:r>
            </a:p>
          </p:txBody>
        </p:sp>
        <p:sp>
          <p:nvSpPr>
            <p:cNvPr id="42" name="Oval 41">
              <a:extLst>
                <a:ext uri="{FF2B5EF4-FFF2-40B4-BE49-F238E27FC236}">
                  <a16:creationId xmlns:a16="http://schemas.microsoft.com/office/drawing/2014/main" id="{E3DEFF78-BACA-33CF-E6B9-BD17DA34B7FF}"/>
                </a:ext>
              </a:extLst>
            </p:cNvPr>
            <p:cNvSpPr/>
            <p:nvPr/>
          </p:nvSpPr>
          <p:spPr>
            <a:xfrm>
              <a:off x="2137819" y="3747007"/>
              <a:ext cx="192655" cy="19265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2692204-4969-91C0-E6A6-4F29372D9A2A}"/>
                </a:ext>
              </a:extLst>
            </p:cNvPr>
            <p:cNvSpPr/>
            <p:nvPr/>
          </p:nvSpPr>
          <p:spPr>
            <a:xfrm>
              <a:off x="2137819" y="3984607"/>
              <a:ext cx="192655" cy="19265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4DF35D1-76A6-F4C8-9AC8-447E6FD629B4}"/>
                </a:ext>
              </a:extLst>
            </p:cNvPr>
            <p:cNvSpPr/>
            <p:nvPr/>
          </p:nvSpPr>
          <p:spPr>
            <a:xfrm>
              <a:off x="2137819" y="4229407"/>
              <a:ext cx="192655" cy="19265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8" name="Picture 47" descr="A close-up of a vase&#10;&#10;Description automatically generated">
            <a:extLst>
              <a:ext uri="{FF2B5EF4-FFF2-40B4-BE49-F238E27FC236}">
                <a16:creationId xmlns:a16="http://schemas.microsoft.com/office/drawing/2014/main" id="{014F2924-6EC4-F6DB-1026-DD958D9C24B7}"/>
              </a:ext>
            </a:extLst>
          </p:cNvPr>
          <p:cNvPicPr>
            <a:picLocks noChangeAspect="1"/>
          </p:cNvPicPr>
          <p:nvPr/>
        </p:nvPicPr>
        <p:blipFill>
          <a:blip r:embed="rId4"/>
          <a:stretch>
            <a:fillRect/>
          </a:stretch>
        </p:blipFill>
        <p:spPr>
          <a:xfrm>
            <a:off x="5652940" y="869108"/>
            <a:ext cx="3355315" cy="3355315"/>
          </a:xfrm>
          <a:prstGeom prst="rect">
            <a:avLst/>
          </a:prstGeom>
        </p:spPr>
      </p:pic>
    </p:spTree>
    <p:extLst>
      <p:ext uri="{BB962C8B-B14F-4D97-AF65-F5344CB8AC3E}">
        <p14:creationId xmlns:p14="http://schemas.microsoft.com/office/powerpoint/2010/main" val="8206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DE8AE-3EC2-8BA8-D4B2-74803CB03990}"/>
              </a:ext>
            </a:extLst>
          </p:cNvPr>
          <p:cNvPicPr>
            <a:picLocks noChangeAspect="1"/>
          </p:cNvPicPr>
          <p:nvPr/>
        </p:nvPicPr>
        <p:blipFill>
          <a:blip r:embed="rId2"/>
          <a:stretch>
            <a:fillRect/>
          </a:stretch>
        </p:blipFill>
        <p:spPr>
          <a:xfrm>
            <a:off x="304798" y="2359529"/>
            <a:ext cx="6038402" cy="4361068"/>
          </a:xfrm>
          <a:prstGeom prst="rect">
            <a:avLst/>
          </a:prstGeom>
        </p:spPr>
      </p:pic>
      <p:sp>
        <p:nvSpPr>
          <p:cNvPr id="2" name="Title 1">
            <a:extLst>
              <a:ext uri="{FF2B5EF4-FFF2-40B4-BE49-F238E27FC236}">
                <a16:creationId xmlns:a16="http://schemas.microsoft.com/office/drawing/2014/main" id="{6294C0A1-F84B-AD42-BAAF-64E0481343FE}"/>
              </a:ext>
            </a:extLst>
          </p:cNvPr>
          <p:cNvSpPr>
            <a:spLocks noGrp="1"/>
          </p:cNvSpPr>
          <p:nvPr>
            <p:ph type="title"/>
          </p:nvPr>
        </p:nvSpPr>
        <p:spPr>
          <a:xfrm>
            <a:off x="457200" y="274638"/>
            <a:ext cx="8229600" cy="682962"/>
          </a:xfrm>
        </p:spPr>
        <p:txBody>
          <a:bodyPr/>
          <a:lstStyle/>
          <a:p>
            <a:pPr algn="l"/>
            <a:r>
              <a:rPr lang="en-US" dirty="0"/>
              <a:t>Lack of control</a:t>
            </a:r>
          </a:p>
        </p:txBody>
      </p:sp>
      <p:sp>
        <p:nvSpPr>
          <p:cNvPr id="3" name="Content Placeholder 2">
            <a:extLst>
              <a:ext uri="{FF2B5EF4-FFF2-40B4-BE49-F238E27FC236}">
                <a16:creationId xmlns:a16="http://schemas.microsoft.com/office/drawing/2014/main" id="{1FA7DA42-E419-062C-35AB-0D0EECB348E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CE7D88C-8BE6-4EEC-C7F0-F6EEDBFB090C}"/>
              </a:ext>
            </a:extLst>
          </p:cNvPr>
          <p:cNvSpPr>
            <a:spLocks noGrp="1"/>
          </p:cNvSpPr>
          <p:nvPr>
            <p:ph type="sldNum" sz="quarter" idx="12"/>
          </p:nvPr>
        </p:nvSpPr>
        <p:spPr/>
        <p:txBody>
          <a:bodyPr/>
          <a:lstStyle/>
          <a:p>
            <a:fld id="{997EC9C6-EEF2-884A-9087-52C36FDAE7A9}" type="slidenum">
              <a:rPr lang="en-US" altLang="en-US" smtClean="0"/>
              <a:pPr/>
              <a:t>28</a:t>
            </a:fld>
            <a:endParaRPr lang="en-US" altLang="en-US"/>
          </a:p>
        </p:txBody>
      </p:sp>
      <p:sp>
        <p:nvSpPr>
          <p:cNvPr id="5" name="TextBox 4">
            <a:extLst>
              <a:ext uri="{FF2B5EF4-FFF2-40B4-BE49-F238E27FC236}">
                <a16:creationId xmlns:a16="http://schemas.microsoft.com/office/drawing/2014/main" id="{FA9D83DD-B681-6394-A563-04A6F4C4ABA0}"/>
              </a:ext>
            </a:extLst>
          </p:cNvPr>
          <p:cNvSpPr txBox="1"/>
          <p:nvPr/>
        </p:nvSpPr>
        <p:spPr>
          <a:xfrm>
            <a:off x="477044" y="1058400"/>
            <a:ext cx="4188556" cy="1200329"/>
          </a:xfrm>
          <a:prstGeom prst="rect">
            <a:avLst/>
          </a:prstGeom>
          <a:noFill/>
        </p:spPr>
        <p:txBody>
          <a:bodyPr wrap="square" rtlCol="0">
            <a:spAutoFit/>
          </a:bodyPr>
          <a:lstStyle/>
          <a:p>
            <a:r>
              <a:rPr lang="en-US" sz="2400" dirty="0">
                <a:latin typeface="Times"/>
                <a:cs typeface="Times"/>
              </a:rPr>
              <a:t>The operator of the physical randomizer has no control on the outcome.</a:t>
            </a:r>
          </a:p>
        </p:txBody>
      </p:sp>
      <p:grpSp>
        <p:nvGrpSpPr>
          <p:cNvPr id="10" name="Group 9">
            <a:extLst>
              <a:ext uri="{FF2B5EF4-FFF2-40B4-BE49-F238E27FC236}">
                <a16:creationId xmlns:a16="http://schemas.microsoft.com/office/drawing/2014/main" id="{1B919B9B-0D5E-2D00-E820-DF10770A485E}"/>
              </a:ext>
            </a:extLst>
          </p:cNvPr>
          <p:cNvGrpSpPr/>
          <p:nvPr/>
        </p:nvGrpSpPr>
        <p:grpSpPr>
          <a:xfrm>
            <a:off x="5724000" y="403200"/>
            <a:ext cx="2908800" cy="1855529"/>
            <a:chOff x="5724000" y="403200"/>
            <a:chExt cx="2908800" cy="1855529"/>
          </a:xfrm>
        </p:grpSpPr>
        <p:sp>
          <p:nvSpPr>
            <p:cNvPr id="9" name="Rounded Rectangular Callout 8">
              <a:extLst>
                <a:ext uri="{FF2B5EF4-FFF2-40B4-BE49-F238E27FC236}">
                  <a16:creationId xmlns:a16="http://schemas.microsoft.com/office/drawing/2014/main" id="{2A4CAD61-8EAF-43A5-A406-9758537128AD}"/>
                </a:ext>
              </a:extLst>
            </p:cNvPr>
            <p:cNvSpPr/>
            <p:nvPr/>
          </p:nvSpPr>
          <p:spPr>
            <a:xfrm>
              <a:off x="5724000" y="403200"/>
              <a:ext cx="2908800" cy="1855529"/>
            </a:xfrm>
            <a:prstGeom prst="wedgeRoundRectCallout">
              <a:avLst>
                <a:gd name="adj1" fmla="val -65882"/>
                <a:gd name="adj2" fmla="val 117988"/>
                <a:gd name="adj3" fmla="val 16667"/>
              </a:avLst>
            </a:pr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8" name="TextBox 7">
              <a:extLst>
                <a:ext uri="{FF2B5EF4-FFF2-40B4-BE49-F238E27FC236}">
                  <a16:creationId xmlns:a16="http://schemas.microsoft.com/office/drawing/2014/main" id="{2BF25E70-70F1-919E-C9E5-7BE5CE91D711}"/>
                </a:ext>
              </a:extLst>
            </p:cNvPr>
            <p:cNvSpPr txBox="1"/>
            <p:nvPr/>
          </p:nvSpPr>
          <p:spPr>
            <a:xfrm>
              <a:off x="5914800" y="453801"/>
              <a:ext cx="2527200" cy="1754326"/>
            </a:xfrm>
            <a:prstGeom prst="rect">
              <a:avLst/>
            </a:prstGeom>
            <a:noFill/>
          </p:spPr>
          <p:txBody>
            <a:bodyPr wrap="square" rtlCol="0">
              <a:spAutoFit/>
            </a:bodyPr>
            <a:lstStyle/>
            <a:p>
              <a:pPr algn="ctr"/>
              <a:r>
                <a:rPr lang="en-US" dirty="0">
                  <a:latin typeface="Times"/>
                  <a:cs typeface="Times"/>
                </a:rPr>
                <a:t>This is how we know that the priestess is not feeding us an outcome. If the outcome is controlled by anything, it is by a power beyond her.</a:t>
              </a:r>
            </a:p>
          </p:txBody>
        </p:sp>
      </p:grpSp>
    </p:spTree>
    <p:extLst>
      <p:ext uri="{BB962C8B-B14F-4D97-AF65-F5344CB8AC3E}">
        <p14:creationId xmlns:p14="http://schemas.microsoft.com/office/powerpoint/2010/main" val="261047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F3783A6-F43F-90B9-C32A-FE20AB092CFC}"/>
              </a:ext>
            </a:extLst>
          </p:cNvPr>
          <p:cNvGrpSpPr/>
          <p:nvPr/>
        </p:nvGrpSpPr>
        <p:grpSpPr>
          <a:xfrm>
            <a:off x="3636996" y="480767"/>
            <a:ext cx="3993009" cy="2441542"/>
            <a:chOff x="3636996" y="480767"/>
            <a:chExt cx="3993009" cy="2441542"/>
          </a:xfrm>
        </p:grpSpPr>
        <p:sp>
          <p:nvSpPr>
            <p:cNvPr id="17" name="Freeform 16">
              <a:extLst>
                <a:ext uri="{FF2B5EF4-FFF2-40B4-BE49-F238E27FC236}">
                  <a16:creationId xmlns:a16="http://schemas.microsoft.com/office/drawing/2014/main" id="{A3C8F6C9-F61C-A63E-1731-77FBE490E328}"/>
                </a:ext>
              </a:extLst>
            </p:cNvPr>
            <p:cNvSpPr/>
            <p:nvPr/>
          </p:nvSpPr>
          <p:spPr>
            <a:xfrm>
              <a:off x="3846136" y="480767"/>
              <a:ext cx="3186260" cy="2441542"/>
            </a:xfrm>
            <a:custGeom>
              <a:avLst/>
              <a:gdLst>
                <a:gd name="connsiteX0" fmla="*/ 1225485 w 3186260"/>
                <a:gd name="connsiteY0" fmla="*/ 28280 h 2441542"/>
                <a:gd name="connsiteX1" fmla="*/ 1640264 w 3186260"/>
                <a:gd name="connsiteY1" fmla="*/ 0 h 2441542"/>
                <a:gd name="connsiteX2" fmla="*/ 3186260 w 3186260"/>
                <a:gd name="connsiteY2" fmla="*/ 2384981 h 2441542"/>
                <a:gd name="connsiteX3" fmla="*/ 0 w 3186260"/>
                <a:gd name="connsiteY3" fmla="*/ 2441542 h 2441542"/>
                <a:gd name="connsiteX4" fmla="*/ 1225485 w 3186260"/>
                <a:gd name="connsiteY4" fmla="*/ 28280 h 2441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260" h="2441542">
                  <a:moveTo>
                    <a:pt x="1225485" y="28280"/>
                  </a:moveTo>
                  <a:lnTo>
                    <a:pt x="1640264" y="0"/>
                  </a:lnTo>
                  <a:lnTo>
                    <a:pt x="3186260" y="2384981"/>
                  </a:lnTo>
                  <a:lnTo>
                    <a:pt x="0" y="2441542"/>
                  </a:lnTo>
                  <a:lnTo>
                    <a:pt x="1225485" y="2828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4FEC3B-0A33-6F9D-E1C5-8A3176EE1E88}"/>
                </a:ext>
              </a:extLst>
            </p:cNvPr>
            <p:cNvSpPr/>
            <p:nvPr/>
          </p:nvSpPr>
          <p:spPr>
            <a:xfrm>
              <a:off x="3731512" y="1794985"/>
              <a:ext cx="3508852" cy="955592"/>
            </a:xfrm>
            <a:prstGeom prst="rect">
              <a:avLst/>
            </a:pr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CE4D882-D076-9DCA-352B-1CE2E6160713}"/>
                </a:ext>
              </a:extLst>
            </p:cNvPr>
            <p:cNvSpPr txBox="1"/>
            <p:nvPr/>
          </p:nvSpPr>
          <p:spPr>
            <a:xfrm>
              <a:off x="3636996" y="1375867"/>
              <a:ext cx="3993009" cy="400110"/>
            </a:xfrm>
            <a:prstGeom prst="rect">
              <a:avLst/>
            </a:prstGeom>
            <a:noFill/>
          </p:spPr>
          <p:txBody>
            <a:bodyPr wrap="square" rtlCol="0">
              <a:spAutoFit/>
            </a:bodyPr>
            <a:lstStyle/>
            <a:p>
              <a:r>
                <a:rPr lang="en-US" sz="2000" dirty="0">
                  <a:latin typeface="Times"/>
                  <a:cs typeface="Times"/>
                </a:rPr>
                <a:t>Which scroll unrolls first in water?</a:t>
              </a:r>
            </a:p>
          </p:txBody>
        </p:sp>
        <p:pic>
          <p:nvPicPr>
            <p:cNvPr id="13" name="Picture 12" descr="A scroll of paper with a black background&#10;&#10;Description automatically generated">
              <a:extLst>
                <a:ext uri="{FF2B5EF4-FFF2-40B4-BE49-F238E27FC236}">
                  <a16:creationId xmlns:a16="http://schemas.microsoft.com/office/drawing/2014/main" id="{C47E8945-BB92-5684-DF22-2D6A8715BAB4}"/>
                </a:ext>
              </a:extLst>
            </p:cNvPr>
            <p:cNvPicPr>
              <a:picLocks noChangeAspect="1"/>
            </p:cNvPicPr>
            <p:nvPr/>
          </p:nvPicPr>
          <p:blipFill>
            <a:blip r:embed="rId2"/>
            <a:stretch>
              <a:fillRect/>
            </a:stretch>
          </p:blipFill>
          <p:spPr>
            <a:xfrm>
              <a:off x="3959443" y="1995898"/>
              <a:ext cx="952500" cy="679450"/>
            </a:xfrm>
            <a:prstGeom prst="rect">
              <a:avLst/>
            </a:prstGeom>
          </p:spPr>
        </p:pic>
        <p:pic>
          <p:nvPicPr>
            <p:cNvPr id="14" name="Picture 13" descr="A scroll of paper with a black background&#10;&#10;Description automatically generated">
              <a:extLst>
                <a:ext uri="{FF2B5EF4-FFF2-40B4-BE49-F238E27FC236}">
                  <a16:creationId xmlns:a16="http://schemas.microsoft.com/office/drawing/2014/main" id="{A737827E-0F1A-1141-34FD-11D7A769BCDC}"/>
                </a:ext>
              </a:extLst>
            </p:cNvPr>
            <p:cNvPicPr>
              <a:picLocks noChangeAspect="1"/>
            </p:cNvPicPr>
            <p:nvPr/>
          </p:nvPicPr>
          <p:blipFill>
            <a:blip r:embed="rId2"/>
            <a:stretch>
              <a:fillRect/>
            </a:stretch>
          </p:blipFill>
          <p:spPr>
            <a:xfrm>
              <a:off x="4802469" y="1836675"/>
              <a:ext cx="952500" cy="679450"/>
            </a:xfrm>
            <a:prstGeom prst="rect">
              <a:avLst/>
            </a:prstGeom>
          </p:spPr>
        </p:pic>
        <p:pic>
          <p:nvPicPr>
            <p:cNvPr id="15" name="Picture 14" descr="A scroll of paper with a black background&#10;&#10;Description automatically generated">
              <a:extLst>
                <a:ext uri="{FF2B5EF4-FFF2-40B4-BE49-F238E27FC236}">
                  <a16:creationId xmlns:a16="http://schemas.microsoft.com/office/drawing/2014/main" id="{3BA525D2-D19C-128E-25F7-EFDDE3A7C610}"/>
                </a:ext>
              </a:extLst>
            </p:cNvPr>
            <p:cNvPicPr>
              <a:picLocks noChangeAspect="1"/>
            </p:cNvPicPr>
            <p:nvPr/>
          </p:nvPicPr>
          <p:blipFill>
            <a:blip r:embed="rId2"/>
            <a:stretch>
              <a:fillRect/>
            </a:stretch>
          </p:blipFill>
          <p:spPr>
            <a:xfrm>
              <a:off x="5343718" y="1968731"/>
              <a:ext cx="952500" cy="679450"/>
            </a:xfrm>
            <a:prstGeom prst="rect">
              <a:avLst/>
            </a:prstGeom>
          </p:spPr>
        </p:pic>
      </p:grpSp>
      <p:grpSp>
        <p:nvGrpSpPr>
          <p:cNvPr id="20" name="Group 19">
            <a:extLst>
              <a:ext uri="{FF2B5EF4-FFF2-40B4-BE49-F238E27FC236}">
                <a16:creationId xmlns:a16="http://schemas.microsoft.com/office/drawing/2014/main" id="{D1E0F0BC-2897-B216-A752-C30C59968502}"/>
              </a:ext>
            </a:extLst>
          </p:cNvPr>
          <p:cNvGrpSpPr/>
          <p:nvPr/>
        </p:nvGrpSpPr>
        <p:grpSpPr>
          <a:xfrm>
            <a:off x="7418895" y="197963"/>
            <a:ext cx="1820595" cy="1338606"/>
            <a:chOff x="7418895" y="197963"/>
            <a:chExt cx="1820595" cy="1338606"/>
          </a:xfrm>
        </p:grpSpPr>
        <p:sp>
          <p:nvSpPr>
            <p:cNvPr id="19" name="Freeform 18">
              <a:extLst>
                <a:ext uri="{FF2B5EF4-FFF2-40B4-BE49-F238E27FC236}">
                  <a16:creationId xmlns:a16="http://schemas.microsoft.com/office/drawing/2014/main" id="{59D1E569-1885-2D01-C48C-8215842ED868}"/>
                </a:ext>
              </a:extLst>
            </p:cNvPr>
            <p:cNvSpPr/>
            <p:nvPr/>
          </p:nvSpPr>
          <p:spPr>
            <a:xfrm>
              <a:off x="7418895" y="197963"/>
              <a:ext cx="1519016" cy="1338606"/>
            </a:xfrm>
            <a:custGeom>
              <a:avLst/>
              <a:gdLst>
                <a:gd name="connsiteX0" fmla="*/ 103695 w 1272618"/>
                <a:gd name="connsiteY0" fmla="*/ 0 h 1338606"/>
                <a:gd name="connsiteX1" fmla="*/ 1272618 w 1272618"/>
                <a:gd name="connsiteY1" fmla="*/ 56561 h 1338606"/>
                <a:gd name="connsiteX2" fmla="*/ 1216058 w 1272618"/>
                <a:gd name="connsiteY2" fmla="*/ 1338606 h 1338606"/>
                <a:gd name="connsiteX3" fmla="*/ 0 w 1272618"/>
                <a:gd name="connsiteY3" fmla="*/ 1234911 h 1338606"/>
                <a:gd name="connsiteX4" fmla="*/ 103695 w 1272618"/>
                <a:gd name="connsiteY4" fmla="*/ 0 h 13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618" h="1338606">
                  <a:moveTo>
                    <a:pt x="103695" y="0"/>
                  </a:moveTo>
                  <a:lnTo>
                    <a:pt x="1272618" y="56561"/>
                  </a:lnTo>
                  <a:lnTo>
                    <a:pt x="1216058" y="1338606"/>
                  </a:lnTo>
                  <a:lnTo>
                    <a:pt x="0" y="1234911"/>
                  </a:lnTo>
                  <a:lnTo>
                    <a:pt x="103695"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89A20F-84CD-29C2-25F9-3AA400738AD7}"/>
                </a:ext>
              </a:extLst>
            </p:cNvPr>
            <p:cNvSpPr txBox="1"/>
            <p:nvPr/>
          </p:nvSpPr>
          <p:spPr>
            <a:xfrm>
              <a:off x="7500526" y="328153"/>
              <a:ext cx="1738964" cy="1200329"/>
            </a:xfrm>
            <a:prstGeom prst="rect">
              <a:avLst/>
            </a:prstGeom>
            <a:noFill/>
          </p:spPr>
          <p:txBody>
            <a:bodyPr wrap="square" rtlCol="0">
              <a:spAutoFit/>
            </a:bodyPr>
            <a:lstStyle/>
            <a:p>
              <a:r>
                <a:rPr lang="en-US" sz="2400" dirty="0">
                  <a:latin typeface="Times"/>
                  <a:cs typeface="Times"/>
                </a:rPr>
                <a:t>Prior to probability theory</a:t>
              </a:r>
            </a:p>
          </p:txBody>
        </p:sp>
      </p:grpSp>
      <p:sp>
        <p:nvSpPr>
          <p:cNvPr id="2" name="Title 1">
            <a:extLst>
              <a:ext uri="{FF2B5EF4-FFF2-40B4-BE49-F238E27FC236}">
                <a16:creationId xmlns:a16="http://schemas.microsoft.com/office/drawing/2014/main" id="{7C6E5538-E429-E763-0515-74F827D1BD1E}"/>
              </a:ext>
            </a:extLst>
          </p:cNvPr>
          <p:cNvSpPr>
            <a:spLocks noGrp="1"/>
          </p:cNvSpPr>
          <p:nvPr>
            <p:ph type="title"/>
          </p:nvPr>
        </p:nvSpPr>
        <p:spPr>
          <a:xfrm>
            <a:off x="240181" y="250369"/>
            <a:ext cx="8229600" cy="1143000"/>
          </a:xfrm>
        </p:spPr>
        <p:txBody>
          <a:bodyPr/>
          <a:lstStyle/>
          <a:p>
            <a:pPr algn="l"/>
            <a:r>
              <a:rPr lang="en-US" dirty="0"/>
              <a:t>Thomas </a:t>
            </a:r>
            <a:r>
              <a:rPr lang="en-US" dirty="0" err="1"/>
              <a:t>Gataker</a:t>
            </a:r>
            <a:r>
              <a:rPr lang="en-US" dirty="0"/>
              <a:t> on lots (1619)</a:t>
            </a:r>
          </a:p>
        </p:txBody>
      </p:sp>
      <p:sp>
        <p:nvSpPr>
          <p:cNvPr id="3" name="Content Placeholder 2">
            <a:extLst>
              <a:ext uri="{FF2B5EF4-FFF2-40B4-BE49-F238E27FC236}">
                <a16:creationId xmlns:a16="http://schemas.microsoft.com/office/drawing/2014/main" id="{4913C186-56F8-2443-F0F9-EC55946AB92A}"/>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A08A8E5E-186F-B52E-1C71-939877686160}"/>
              </a:ext>
            </a:extLst>
          </p:cNvPr>
          <p:cNvSpPr>
            <a:spLocks noGrp="1"/>
          </p:cNvSpPr>
          <p:nvPr>
            <p:ph type="sldNum" sz="quarter" idx="12"/>
          </p:nvPr>
        </p:nvSpPr>
        <p:spPr/>
        <p:txBody>
          <a:bodyPr/>
          <a:lstStyle/>
          <a:p>
            <a:fld id="{997EC9C6-EEF2-884A-9087-52C36FDAE7A9}" type="slidenum">
              <a:rPr lang="en-US" altLang="en-US" smtClean="0"/>
              <a:pPr/>
              <a:t>29</a:t>
            </a:fld>
            <a:endParaRPr lang="en-US" altLang="en-US"/>
          </a:p>
        </p:txBody>
      </p:sp>
      <p:sp>
        <p:nvSpPr>
          <p:cNvPr id="7" name="TextBox 6">
            <a:extLst>
              <a:ext uri="{FF2B5EF4-FFF2-40B4-BE49-F238E27FC236}">
                <a16:creationId xmlns:a16="http://schemas.microsoft.com/office/drawing/2014/main" id="{54A724B4-3CAB-5B05-F8A7-D664C83EB1B7}"/>
              </a:ext>
            </a:extLst>
          </p:cNvPr>
          <p:cNvSpPr txBox="1"/>
          <p:nvPr/>
        </p:nvSpPr>
        <p:spPr>
          <a:xfrm>
            <a:off x="3721507" y="2903492"/>
            <a:ext cx="4790895" cy="3477875"/>
          </a:xfrm>
          <a:prstGeom prst="rect">
            <a:avLst/>
          </a:prstGeom>
          <a:noFill/>
        </p:spPr>
        <p:txBody>
          <a:bodyPr wrap="square" rtlCol="0">
            <a:spAutoFit/>
          </a:bodyPr>
          <a:lstStyle/>
          <a:p>
            <a:r>
              <a:rPr lang="en-US" sz="1400" dirty="0">
                <a:latin typeface="Times"/>
                <a:cs typeface="Times"/>
              </a:rPr>
              <a:t>“Whereas the matter of a Lot is </a:t>
            </a:r>
            <a:r>
              <a:rPr lang="en-US" sz="1400" dirty="0" err="1">
                <a:latin typeface="Times"/>
                <a:cs typeface="Times"/>
              </a:rPr>
              <a:t>euer</a:t>
            </a:r>
            <a:r>
              <a:rPr lang="en-US" sz="1400" dirty="0">
                <a:latin typeface="Times"/>
                <a:cs typeface="Times"/>
              </a:rPr>
              <a:t> some </a:t>
            </a:r>
            <a:r>
              <a:rPr lang="en-US" sz="1400" dirty="0" err="1">
                <a:latin typeface="Times"/>
                <a:cs typeface="Times"/>
              </a:rPr>
              <a:t>euent</a:t>
            </a:r>
            <a:r>
              <a:rPr lang="en-US" sz="1400" dirty="0">
                <a:latin typeface="Times"/>
                <a:cs typeface="Times"/>
              </a:rPr>
              <a:t> </a:t>
            </a:r>
            <a:r>
              <a:rPr lang="en-US" sz="1400" dirty="0" err="1">
                <a:latin typeface="Times"/>
                <a:cs typeface="Times"/>
              </a:rPr>
              <a:t>meerely</a:t>
            </a:r>
            <a:r>
              <a:rPr lang="en-US" sz="1400" dirty="0">
                <a:latin typeface="Times"/>
                <a:cs typeface="Times"/>
              </a:rPr>
              <a:t> </a:t>
            </a:r>
            <a:r>
              <a:rPr lang="en-US" sz="1400" dirty="0" err="1">
                <a:latin typeface="Times"/>
                <a:cs typeface="Times"/>
              </a:rPr>
              <a:t>casuall</a:t>
            </a:r>
            <a:r>
              <a:rPr lang="en-US" sz="1400" dirty="0">
                <a:latin typeface="Times"/>
                <a:cs typeface="Times"/>
              </a:rPr>
              <a:t>; as if a man to try whether his </a:t>
            </a:r>
            <a:r>
              <a:rPr lang="en-US" sz="1400" dirty="0" err="1">
                <a:latin typeface="Times"/>
                <a:cs typeface="Times"/>
              </a:rPr>
              <a:t>seruant</a:t>
            </a:r>
            <a:r>
              <a:rPr lang="en-US" sz="1400" dirty="0">
                <a:latin typeface="Times"/>
                <a:cs typeface="Times"/>
              </a:rPr>
              <a:t> be a </a:t>
            </a:r>
            <a:r>
              <a:rPr lang="en-US" sz="1400" dirty="0" err="1">
                <a:latin typeface="Times"/>
                <a:cs typeface="Times"/>
              </a:rPr>
              <a:t>theefe</a:t>
            </a:r>
            <a:r>
              <a:rPr lang="en-US" sz="1400" dirty="0">
                <a:latin typeface="Times"/>
                <a:cs typeface="Times"/>
              </a:rPr>
              <a:t> or no, shall put a scroll with his name in it, </a:t>
            </a:r>
            <a:r>
              <a:rPr lang="en-US" sz="1400" dirty="0" err="1">
                <a:latin typeface="Times"/>
                <a:cs typeface="Times"/>
              </a:rPr>
              <a:t>togither</a:t>
            </a:r>
            <a:r>
              <a:rPr lang="en-US" sz="1400" dirty="0">
                <a:latin typeface="Times"/>
                <a:cs typeface="Times"/>
              </a:rPr>
              <a:t> with others rolled </a:t>
            </a:r>
            <a:r>
              <a:rPr lang="en-US" sz="1400" dirty="0" err="1">
                <a:latin typeface="Times"/>
                <a:cs typeface="Times"/>
              </a:rPr>
              <a:t>vp</a:t>
            </a:r>
            <a:r>
              <a:rPr lang="en-US" sz="1400" dirty="0">
                <a:latin typeface="Times"/>
                <a:cs typeface="Times"/>
              </a:rPr>
              <a:t> </a:t>
            </a:r>
            <a:r>
              <a:rPr lang="en-US" sz="1400" dirty="0" err="1">
                <a:latin typeface="Times"/>
                <a:cs typeface="Times"/>
              </a:rPr>
              <a:t>seuerally</a:t>
            </a:r>
            <a:r>
              <a:rPr lang="en-US" sz="1400" dirty="0">
                <a:latin typeface="Times"/>
                <a:cs typeface="Times"/>
              </a:rPr>
              <a:t> into water, to see which will </a:t>
            </a:r>
            <a:r>
              <a:rPr lang="en-US" sz="1400" dirty="0" err="1">
                <a:latin typeface="Times"/>
                <a:cs typeface="Times"/>
              </a:rPr>
              <a:t>vnfold</a:t>
            </a:r>
            <a:r>
              <a:rPr lang="en-US" sz="1400" dirty="0">
                <a:latin typeface="Times"/>
                <a:cs typeface="Times"/>
              </a:rPr>
              <a:t> ﬁrst, and thereby to determine and </a:t>
            </a:r>
            <a:r>
              <a:rPr lang="en-US" sz="1400" dirty="0" err="1">
                <a:latin typeface="Times"/>
                <a:cs typeface="Times"/>
              </a:rPr>
              <a:t>iudge</a:t>
            </a:r>
            <a:r>
              <a:rPr lang="en-US" sz="1400" dirty="0">
                <a:latin typeface="Times"/>
                <a:cs typeface="Times"/>
              </a:rPr>
              <a:t> of the party suspected whether he be guilty or </a:t>
            </a:r>
            <a:r>
              <a:rPr lang="en-US" sz="1400" dirty="0" err="1">
                <a:latin typeface="Times"/>
                <a:cs typeface="Times"/>
              </a:rPr>
              <a:t>guiltlesse</a:t>
            </a:r>
            <a:r>
              <a:rPr lang="en-US" sz="1400" dirty="0">
                <a:latin typeface="Times"/>
                <a:cs typeface="Times"/>
              </a:rPr>
              <a:t> of that crime. To which purpose tend those sayings of good Authors, that </a:t>
            </a:r>
            <a:r>
              <a:rPr lang="en-US" sz="1400" i="1" dirty="0">
                <a:latin typeface="Times"/>
                <a:cs typeface="Times"/>
              </a:rPr>
              <a:t>To </a:t>
            </a:r>
            <a:r>
              <a:rPr lang="en-US" sz="1400" i="1" dirty="0" err="1">
                <a:latin typeface="Times"/>
                <a:cs typeface="Times"/>
              </a:rPr>
              <a:t>vse</a:t>
            </a:r>
            <a:r>
              <a:rPr lang="en-US" sz="1400" i="1" dirty="0">
                <a:latin typeface="Times"/>
                <a:cs typeface="Times"/>
              </a:rPr>
              <a:t> </a:t>
            </a:r>
            <a:r>
              <a:rPr lang="en-US" sz="1400" i="1" dirty="0" err="1">
                <a:latin typeface="Times"/>
                <a:cs typeface="Times"/>
              </a:rPr>
              <a:t>Loterie</a:t>
            </a:r>
            <a:r>
              <a:rPr lang="en-US" sz="1400" i="1" dirty="0">
                <a:latin typeface="Times"/>
                <a:cs typeface="Times"/>
              </a:rPr>
              <a:t> is to put a thing from skill and </a:t>
            </a:r>
            <a:r>
              <a:rPr lang="en-US" sz="1400" i="1" dirty="0" err="1">
                <a:latin typeface="Times"/>
                <a:cs typeface="Times"/>
              </a:rPr>
              <a:t>counsell</a:t>
            </a:r>
            <a:r>
              <a:rPr lang="en-US" sz="1400" i="1" dirty="0">
                <a:latin typeface="Times"/>
                <a:cs typeface="Times"/>
              </a:rPr>
              <a:t> to </a:t>
            </a:r>
            <a:r>
              <a:rPr lang="en-US" sz="1400" i="1" dirty="0" err="1">
                <a:latin typeface="Times"/>
                <a:cs typeface="Times"/>
              </a:rPr>
              <a:t>temeritie</a:t>
            </a:r>
            <a:r>
              <a:rPr lang="en-US" sz="1400" i="1" dirty="0">
                <a:latin typeface="Times"/>
                <a:cs typeface="Times"/>
              </a:rPr>
              <a:t> and casualty.</a:t>
            </a:r>
            <a:r>
              <a:rPr lang="en-US" sz="1400" dirty="0">
                <a:latin typeface="Times"/>
                <a:cs typeface="Times"/>
              </a:rPr>
              <a:t> that </a:t>
            </a:r>
            <a:r>
              <a:rPr lang="en-US" sz="2000" i="1" dirty="0">
                <a:latin typeface="Times"/>
                <a:cs typeface="Times"/>
              </a:rPr>
              <a:t>A Lot is the child of chance.</a:t>
            </a:r>
            <a:r>
              <a:rPr lang="en-US" sz="1400" dirty="0">
                <a:latin typeface="Times"/>
                <a:cs typeface="Times"/>
              </a:rPr>
              <a:t> that </a:t>
            </a:r>
            <a:r>
              <a:rPr lang="en-US" sz="2000" i="1" dirty="0">
                <a:latin typeface="Times"/>
                <a:cs typeface="Times"/>
              </a:rPr>
              <a:t>The issue of Lots is not in mans power, but is such as casualty </a:t>
            </a:r>
            <a:r>
              <a:rPr lang="en-US" sz="2000" i="1" dirty="0" err="1">
                <a:latin typeface="Times"/>
                <a:cs typeface="Times"/>
              </a:rPr>
              <a:t>casteth</a:t>
            </a:r>
            <a:r>
              <a:rPr lang="en-US" sz="2000" i="1" dirty="0">
                <a:latin typeface="Times"/>
                <a:cs typeface="Times"/>
              </a:rPr>
              <a:t> on vs.</a:t>
            </a:r>
            <a:r>
              <a:rPr lang="en-US" sz="1400" dirty="0">
                <a:latin typeface="Times"/>
                <a:cs typeface="Times"/>
              </a:rPr>
              <a:t> that </a:t>
            </a:r>
            <a:r>
              <a:rPr lang="en-US" sz="1400" i="1" dirty="0">
                <a:latin typeface="Times"/>
                <a:cs typeface="Times"/>
              </a:rPr>
              <a:t>In </a:t>
            </a:r>
            <a:r>
              <a:rPr lang="en-US" sz="1400" i="1" dirty="0" err="1">
                <a:latin typeface="Times"/>
                <a:cs typeface="Times"/>
              </a:rPr>
              <a:t>Lotery</a:t>
            </a:r>
            <a:r>
              <a:rPr lang="en-US" sz="1400" i="1" dirty="0">
                <a:latin typeface="Times"/>
                <a:cs typeface="Times"/>
              </a:rPr>
              <a:t> there is no certainty.</a:t>
            </a:r>
            <a:r>
              <a:rPr lang="en-US" sz="1400" dirty="0">
                <a:latin typeface="Times"/>
                <a:cs typeface="Times"/>
              </a:rPr>
              <a:t> that </a:t>
            </a:r>
            <a:r>
              <a:rPr lang="en-US" sz="1400" i="1" dirty="0">
                <a:latin typeface="Times"/>
                <a:cs typeface="Times"/>
              </a:rPr>
              <a:t>Lots are not carried by reason and </a:t>
            </a:r>
            <a:r>
              <a:rPr lang="en-US" sz="1400" i="1" dirty="0" err="1">
                <a:latin typeface="Times"/>
                <a:cs typeface="Times"/>
              </a:rPr>
              <a:t>iudgement</a:t>
            </a:r>
            <a:r>
              <a:rPr lang="en-US" sz="1400" i="1" dirty="0">
                <a:latin typeface="Times"/>
                <a:cs typeface="Times"/>
              </a:rPr>
              <a:t>, nor by </a:t>
            </a:r>
            <a:r>
              <a:rPr lang="en-US" sz="1400" i="1" dirty="0" err="1">
                <a:latin typeface="Times"/>
                <a:cs typeface="Times"/>
              </a:rPr>
              <a:t>counsell</a:t>
            </a:r>
            <a:r>
              <a:rPr lang="en-US" sz="1400" i="1" dirty="0">
                <a:latin typeface="Times"/>
                <a:cs typeface="Times"/>
              </a:rPr>
              <a:t> and </a:t>
            </a:r>
            <a:r>
              <a:rPr lang="en-US" sz="1400" i="1" dirty="0" err="1">
                <a:latin typeface="Times"/>
                <a:cs typeface="Times"/>
              </a:rPr>
              <a:t>aduice</a:t>
            </a:r>
            <a:r>
              <a:rPr lang="en-US" sz="1400" i="1" dirty="0">
                <a:latin typeface="Times"/>
                <a:cs typeface="Times"/>
              </a:rPr>
              <a:t>:</a:t>
            </a:r>
            <a:r>
              <a:rPr lang="en-US" sz="1400" dirty="0">
                <a:latin typeface="Times"/>
                <a:cs typeface="Times"/>
              </a:rPr>
              <a:t> but </a:t>
            </a:r>
            <a:r>
              <a:rPr lang="en-US" sz="1400" i="1" dirty="0">
                <a:latin typeface="Times"/>
                <a:cs typeface="Times"/>
              </a:rPr>
              <a:t>Chance and </a:t>
            </a:r>
            <a:r>
              <a:rPr lang="en-US" sz="1400" i="1" dirty="0" err="1">
                <a:latin typeface="Times"/>
                <a:cs typeface="Times"/>
              </a:rPr>
              <a:t>casualtie</a:t>
            </a:r>
            <a:r>
              <a:rPr lang="en-US" sz="1400" i="1" dirty="0">
                <a:latin typeface="Times"/>
                <a:cs typeface="Times"/>
              </a:rPr>
              <a:t> </a:t>
            </a:r>
            <a:r>
              <a:rPr lang="en-US" sz="1400" i="1" dirty="0" err="1">
                <a:latin typeface="Times"/>
                <a:cs typeface="Times"/>
              </a:rPr>
              <a:t>striketh</a:t>
            </a:r>
            <a:r>
              <a:rPr lang="en-US" sz="1400" i="1" dirty="0">
                <a:latin typeface="Times"/>
                <a:cs typeface="Times"/>
              </a:rPr>
              <a:t> the </a:t>
            </a:r>
            <a:r>
              <a:rPr lang="en-US" sz="1400" i="1" dirty="0" err="1">
                <a:latin typeface="Times"/>
                <a:cs typeface="Times"/>
              </a:rPr>
              <a:t>cheife</a:t>
            </a:r>
            <a:r>
              <a:rPr lang="en-US" sz="1400" i="1" dirty="0">
                <a:latin typeface="Times"/>
                <a:cs typeface="Times"/>
              </a:rPr>
              <a:t> stroke in them;</a:t>
            </a:r>
            <a:r>
              <a:rPr lang="en-US" sz="1400" dirty="0">
                <a:latin typeface="Times"/>
                <a:cs typeface="Times"/>
              </a:rPr>
              <a:t> if wee respect secondary causes.”</a:t>
            </a:r>
          </a:p>
        </p:txBody>
      </p:sp>
      <p:pic>
        <p:nvPicPr>
          <p:cNvPr id="9" name="Picture 8" descr="A close-up of a book&#10;&#10;Description automatically generated">
            <a:extLst>
              <a:ext uri="{FF2B5EF4-FFF2-40B4-BE49-F238E27FC236}">
                <a16:creationId xmlns:a16="http://schemas.microsoft.com/office/drawing/2014/main" id="{4588F82F-2B33-FD4D-CCC8-D15B615DDCD0}"/>
              </a:ext>
            </a:extLst>
          </p:cNvPr>
          <p:cNvPicPr>
            <a:picLocks noChangeAspect="1"/>
          </p:cNvPicPr>
          <p:nvPr/>
        </p:nvPicPr>
        <p:blipFill>
          <a:blip r:embed="rId3"/>
          <a:stretch>
            <a:fillRect/>
          </a:stretch>
        </p:blipFill>
        <p:spPr>
          <a:xfrm>
            <a:off x="240181" y="1292306"/>
            <a:ext cx="3178020" cy="44532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936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4BA5294-6707-7320-1FFF-4774E72E04E1}"/>
              </a:ext>
            </a:extLst>
          </p:cNvPr>
          <p:cNvSpPr/>
          <p:nvPr/>
        </p:nvSpPr>
        <p:spPr>
          <a:xfrm>
            <a:off x="1158240" y="70104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CC930-AAB2-EAD9-D117-DCA0D2ECBDB9}"/>
              </a:ext>
            </a:extLst>
          </p:cNvPr>
          <p:cNvSpPr>
            <a:spLocks noGrp="1"/>
          </p:cNvSpPr>
          <p:nvPr>
            <p:ph type="title"/>
          </p:nvPr>
        </p:nvSpPr>
        <p:spPr>
          <a:xfrm>
            <a:off x="304800" y="2560638"/>
            <a:ext cx="8229600" cy="1143000"/>
          </a:xfrm>
        </p:spPr>
        <p:txBody>
          <a:bodyPr/>
          <a:lstStyle/>
          <a:p>
            <a:r>
              <a:rPr lang="en-US" sz="8000" dirty="0"/>
              <a:t>The Puzzle</a:t>
            </a:r>
          </a:p>
        </p:txBody>
      </p:sp>
      <p:sp>
        <p:nvSpPr>
          <p:cNvPr id="3" name="Content Placeholder 2">
            <a:extLst>
              <a:ext uri="{FF2B5EF4-FFF2-40B4-BE49-F238E27FC236}">
                <a16:creationId xmlns:a16="http://schemas.microsoft.com/office/drawing/2014/main" id="{E8D11B41-F69F-213D-76D7-059FAFD0A6F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698E4C-13A8-33EA-B0A7-F070746ECBBB}"/>
              </a:ext>
            </a:extLst>
          </p:cNvPr>
          <p:cNvSpPr>
            <a:spLocks noGrp="1"/>
          </p:cNvSpPr>
          <p:nvPr>
            <p:ph type="sldNum" sz="quarter" idx="12"/>
          </p:nvPr>
        </p:nvSpPr>
        <p:spPr/>
        <p:txBody>
          <a:bodyPr/>
          <a:lstStyle/>
          <a:p>
            <a:fld id="{997EC9C6-EEF2-884A-9087-52C36FDAE7A9}" type="slidenum">
              <a:rPr lang="en-US" altLang="en-US" smtClean="0"/>
              <a:pPr/>
              <a:t>3</a:t>
            </a:fld>
            <a:endParaRPr lang="en-US" altLang="en-US"/>
          </a:p>
        </p:txBody>
      </p:sp>
    </p:spTree>
    <p:extLst>
      <p:ext uri="{BB962C8B-B14F-4D97-AF65-F5344CB8AC3E}">
        <p14:creationId xmlns:p14="http://schemas.microsoft.com/office/powerpoint/2010/main" val="3894428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02A6-4838-41DB-0CD2-FB0765B732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B2901-17D6-D6D8-36FF-EDFD7AF8178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1CF1CE9-50B7-61FF-8B04-B50AB923F81E}"/>
              </a:ext>
            </a:extLst>
          </p:cNvPr>
          <p:cNvSpPr>
            <a:spLocks noGrp="1"/>
          </p:cNvSpPr>
          <p:nvPr>
            <p:ph type="sldNum" sz="quarter" idx="12"/>
          </p:nvPr>
        </p:nvSpPr>
        <p:spPr/>
        <p:txBody>
          <a:bodyPr/>
          <a:lstStyle/>
          <a:p>
            <a:fld id="{997EC9C6-EEF2-884A-9087-52C36FDAE7A9}" type="slidenum">
              <a:rPr lang="en-US" altLang="en-US" smtClean="0"/>
              <a:pPr/>
              <a:t>30</a:t>
            </a:fld>
            <a:endParaRPr lang="en-US" altLang="en-US"/>
          </a:p>
        </p:txBody>
      </p:sp>
      <p:sp>
        <p:nvSpPr>
          <p:cNvPr id="5" name="Freeform 4">
            <a:extLst>
              <a:ext uri="{FF2B5EF4-FFF2-40B4-BE49-F238E27FC236}">
                <a16:creationId xmlns:a16="http://schemas.microsoft.com/office/drawing/2014/main" id="{334FD72A-D2FC-A884-E0A8-FAED4617D2BB}"/>
              </a:ext>
            </a:extLst>
          </p:cNvPr>
          <p:cNvSpPr/>
          <p:nvPr/>
        </p:nvSpPr>
        <p:spPr>
          <a:xfrm>
            <a:off x="2179320" y="61976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C38C44E-C228-B196-B0E1-E5C40D9B153A}"/>
              </a:ext>
            </a:extLst>
          </p:cNvPr>
          <p:cNvSpPr txBox="1">
            <a:spLocks/>
          </p:cNvSpPr>
          <p:nvPr/>
        </p:nvSpPr>
        <p:spPr bwMode="auto">
          <a:xfrm>
            <a:off x="304800" y="2560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a:lstStyle>
          <a:p>
            <a:endParaRPr lang="en-US" sz="8000" dirty="0"/>
          </a:p>
        </p:txBody>
      </p:sp>
      <p:sp>
        <p:nvSpPr>
          <p:cNvPr id="2" name="Title 1">
            <a:extLst>
              <a:ext uri="{FF2B5EF4-FFF2-40B4-BE49-F238E27FC236}">
                <a16:creationId xmlns:a16="http://schemas.microsoft.com/office/drawing/2014/main" id="{7BA5739E-3F45-960F-D9BF-16A5783CF22D}"/>
              </a:ext>
            </a:extLst>
          </p:cNvPr>
          <p:cNvSpPr>
            <a:spLocks noGrp="1"/>
          </p:cNvSpPr>
          <p:nvPr>
            <p:ph type="title"/>
          </p:nvPr>
        </p:nvSpPr>
        <p:spPr>
          <a:xfrm>
            <a:off x="304800" y="1404508"/>
            <a:ext cx="7125040" cy="2914876"/>
          </a:xfrm>
        </p:spPr>
        <p:txBody>
          <a:bodyPr/>
          <a:lstStyle/>
          <a:p>
            <a:pPr algn="r"/>
            <a:r>
              <a:rPr lang="en-US" sz="7200" dirty="0"/>
              <a:t>Wrong and right questions</a:t>
            </a:r>
          </a:p>
        </p:txBody>
      </p:sp>
    </p:spTree>
    <p:extLst>
      <p:ext uri="{BB962C8B-B14F-4D97-AF65-F5344CB8AC3E}">
        <p14:creationId xmlns:p14="http://schemas.microsoft.com/office/powerpoint/2010/main" val="1298222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DF1E-A651-865A-2E03-EBEC09B4B5C4}"/>
              </a:ext>
            </a:extLst>
          </p:cNvPr>
          <p:cNvSpPr>
            <a:spLocks noGrp="1"/>
          </p:cNvSpPr>
          <p:nvPr>
            <p:ph type="title"/>
          </p:nvPr>
        </p:nvSpPr>
        <p:spPr>
          <a:xfrm>
            <a:off x="338679" y="142663"/>
            <a:ext cx="8229600" cy="762310"/>
          </a:xfrm>
        </p:spPr>
        <p:txBody>
          <a:bodyPr/>
          <a:lstStyle/>
          <a:p>
            <a:pPr algn="l"/>
            <a:r>
              <a:rPr lang="en-US" dirty="0"/>
              <a:t>The wrong question</a:t>
            </a:r>
          </a:p>
        </p:txBody>
      </p:sp>
      <p:sp>
        <p:nvSpPr>
          <p:cNvPr id="3" name="Content Placeholder 2">
            <a:extLst>
              <a:ext uri="{FF2B5EF4-FFF2-40B4-BE49-F238E27FC236}">
                <a16:creationId xmlns:a16="http://schemas.microsoft.com/office/drawing/2014/main" id="{0B1571C1-6BCE-E128-06BD-F47E09B9245A}"/>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20052E84-3649-62B6-7E39-355A3C946BFF}"/>
              </a:ext>
            </a:extLst>
          </p:cNvPr>
          <p:cNvSpPr>
            <a:spLocks noGrp="1"/>
          </p:cNvSpPr>
          <p:nvPr>
            <p:ph type="sldNum" sz="quarter" idx="12"/>
          </p:nvPr>
        </p:nvSpPr>
        <p:spPr/>
        <p:txBody>
          <a:bodyPr/>
          <a:lstStyle/>
          <a:p>
            <a:fld id="{997EC9C6-EEF2-884A-9087-52C36FDAE7A9}" type="slidenum">
              <a:rPr lang="en-US" altLang="en-US" smtClean="0"/>
              <a:pPr/>
              <a:t>31</a:t>
            </a:fld>
            <a:endParaRPr lang="en-US" altLang="en-US"/>
          </a:p>
        </p:txBody>
      </p:sp>
      <p:pic>
        <p:nvPicPr>
          <p:cNvPr id="7" name="Picture 6" descr="A white cover with black text&#10;&#10;Description automatically generated">
            <a:extLst>
              <a:ext uri="{FF2B5EF4-FFF2-40B4-BE49-F238E27FC236}">
                <a16:creationId xmlns:a16="http://schemas.microsoft.com/office/drawing/2014/main" id="{2FED69B1-7A10-93E1-99DC-E04AADFCD8E1}"/>
              </a:ext>
            </a:extLst>
          </p:cNvPr>
          <p:cNvPicPr>
            <a:picLocks noChangeAspect="1"/>
          </p:cNvPicPr>
          <p:nvPr/>
        </p:nvPicPr>
        <p:blipFill>
          <a:blip r:embed="rId2"/>
          <a:stretch>
            <a:fillRect/>
          </a:stretch>
        </p:blipFill>
        <p:spPr>
          <a:xfrm>
            <a:off x="457200" y="1095946"/>
            <a:ext cx="2916224" cy="5330858"/>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descr="A close-up of a paper&#10;&#10;Description automatically generated">
            <a:extLst>
              <a:ext uri="{FF2B5EF4-FFF2-40B4-BE49-F238E27FC236}">
                <a16:creationId xmlns:a16="http://schemas.microsoft.com/office/drawing/2014/main" id="{75F7D809-CEE3-3208-F19C-780395CC5ADE}"/>
              </a:ext>
            </a:extLst>
          </p:cNvPr>
          <p:cNvPicPr>
            <a:picLocks noChangeAspect="1"/>
          </p:cNvPicPr>
          <p:nvPr/>
        </p:nvPicPr>
        <p:blipFill>
          <a:blip r:embed="rId3"/>
          <a:stretch>
            <a:fillRect/>
          </a:stretch>
        </p:blipFill>
        <p:spPr>
          <a:xfrm>
            <a:off x="1868178" y="1422347"/>
            <a:ext cx="3342068" cy="5124503"/>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23C888E6-F501-831D-0658-36DCA55BA5F5}"/>
              </a:ext>
            </a:extLst>
          </p:cNvPr>
          <p:cNvGrpSpPr/>
          <p:nvPr/>
        </p:nvGrpSpPr>
        <p:grpSpPr>
          <a:xfrm>
            <a:off x="5533534" y="904973"/>
            <a:ext cx="3413322" cy="4487159"/>
            <a:chOff x="5533534" y="904973"/>
            <a:chExt cx="3413322" cy="4487159"/>
          </a:xfrm>
        </p:grpSpPr>
        <p:sp>
          <p:nvSpPr>
            <p:cNvPr id="12" name="Freeform 11">
              <a:extLst>
                <a:ext uri="{FF2B5EF4-FFF2-40B4-BE49-F238E27FC236}">
                  <a16:creationId xmlns:a16="http://schemas.microsoft.com/office/drawing/2014/main" id="{CC414BF5-0B1E-2A87-40B4-9553188217C2}"/>
                </a:ext>
              </a:extLst>
            </p:cNvPr>
            <p:cNvSpPr/>
            <p:nvPr/>
          </p:nvSpPr>
          <p:spPr>
            <a:xfrm>
              <a:off x="5533534" y="904973"/>
              <a:ext cx="3413322" cy="4487159"/>
            </a:xfrm>
            <a:custGeom>
              <a:avLst/>
              <a:gdLst>
                <a:gd name="connsiteX0" fmla="*/ 47134 w 3318235"/>
                <a:gd name="connsiteY0" fmla="*/ 0 h 4628561"/>
                <a:gd name="connsiteX1" fmla="*/ 3318235 w 3318235"/>
                <a:gd name="connsiteY1" fmla="*/ 113122 h 4628561"/>
                <a:gd name="connsiteX2" fmla="*/ 3091992 w 3318235"/>
                <a:gd name="connsiteY2" fmla="*/ 4628561 h 4628561"/>
                <a:gd name="connsiteX3" fmla="*/ 0 w 3318235"/>
                <a:gd name="connsiteY3" fmla="*/ 4298623 h 4628561"/>
                <a:gd name="connsiteX4" fmla="*/ 47134 w 3318235"/>
                <a:gd name="connsiteY4" fmla="*/ 0 h 462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235" h="4628561">
                  <a:moveTo>
                    <a:pt x="47134" y="0"/>
                  </a:moveTo>
                  <a:lnTo>
                    <a:pt x="3318235" y="113122"/>
                  </a:lnTo>
                  <a:lnTo>
                    <a:pt x="3091992" y="4628561"/>
                  </a:lnTo>
                  <a:lnTo>
                    <a:pt x="0" y="4298623"/>
                  </a:lnTo>
                  <a:lnTo>
                    <a:pt x="47134"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B782EC-0962-DF58-29A0-D9CB149B6D76}"/>
                </a:ext>
              </a:extLst>
            </p:cNvPr>
            <p:cNvSpPr txBox="1"/>
            <p:nvPr/>
          </p:nvSpPr>
          <p:spPr>
            <a:xfrm>
              <a:off x="5604788" y="1036948"/>
              <a:ext cx="3342068" cy="4154984"/>
            </a:xfrm>
            <a:prstGeom prst="rect">
              <a:avLst/>
            </a:prstGeom>
            <a:noFill/>
          </p:spPr>
          <p:txBody>
            <a:bodyPr wrap="square" rtlCol="0">
              <a:spAutoFit/>
            </a:bodyPr>
            <a:lstStyle/>
            <a:p>
              <a:r>
                <a:rPr lang="en-US" sz="2400" dirty="0">
                  <a:latin typeface="Times"/>
                  <a:cs typeface="Times"/>
                </a:rPr>
                <a:t>“… but there is no denying that the real problem which confronts the historian of the calculus of probabilities is its extremely tardy conceptual growth in fact one might almost say, its late birth as an offspring of the mathematical sciences.”</a:t>
              </a:r>
            </a:p>
          </p:txBody>
        </p:sp>
      </p:grpSp>
      <p:sp>
        <p:nvSpPr>
          <p:cNvPr id="11" name="Freeform 10">
            <a:extLst>
              <a:ext uri="{FF2B5EF4-FFF2-40B4-BE49-F238E27FC236}">
                <a16:creationId xmlns:a16="http://schemas.microsoft.com/office/drawing/2014/main" id="{390F8832-AB0E-007A-BB9D-CAE1CBD5E780}"/>
              </a:ext>
            </a:extLst>
          </p:cNvPr>
          <p:cNvSpPr/>
          <p:nvPr/>
        </p:nvSpPr>
        <p:spPr>
          <a:xfrm>
            <a:off x="2064470" y="4100660"/>
            <a:ext cx="2950590" cy="490194"/>
          </a:xfrm>
          <a:custGeom>
            <a:avLst/>
            <a:gdLst>
              <a:gd name="connsiteX0" fmla="*/ 0 w 2950590"/>
              <a:gd name="connsiteY0" fmla="*/ 0 h 490194"/>
              <a:gd name="connsiteX1" fmla="*/ 2950590 w 2950590"/>
              <a:gd name="connsiteY1" fmla="*/ 9427 h 490194"/>
              <a:gd name="connsiteX2" fmla="*/ 2941163 w 2950590"/>
              <a:gd name="connsiteY2" fmla="*/ 490194 h 490194"/>
              <a:gd name="connsiteX3" fmla="*/ 0 w 2950590"/>
              <a:gd name="connsiteY3" fmla="*/ 480767 h 490194"/>
              <a:gd name="connsiteX4" fmla="*/ 0 w 2950590"/>
              <a:gd name="connsiteY4" fmla="*/ 0 h 490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0590" h="490194">
                <a:moveTo>
                  <a:pt x="0" y="0"/>
                </a:moveTo>
                <a:lnTo>
                  <a:pt x="2950590" y="9427"/>
                </a:lnTo>
                <a:lnTo>
                  <a:pt x="2941163" y="490194"/>
                </a:lnTo>
                <a:lnTo>
                  <a:pt x="0" y="480767"/>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80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1C15EE2-484C-C320-E688-89F645E20273}"/>
              </a:ext>
            </a:extLst>
          </p:cNvPr>
          <p:cNvSpPr/>
          <p:nvPr/>
        </p:nvSpPr>
        <p:spPr>
          <a:xfrm>
            <a:off x="443060" y="282804"/>
            <a:ext cx="7484882" cy="1140643"/>
          </a:xfrm>
          <a:custGeom>
            <a:avLst/>
            <a:gdLst>
              <a:gd name="connsiteX0" fmla="*/ 122548 w 7484882"/>
              <a:gd name="connsiteY0" fmla="*/ 0 h 1140643"/>
              <a:gd name="connsiteX1" fmla="*/ 179109 w 7484882"/>
              <a:gd name="connsiteY1" fmla="*/ 0 h 1140643"/>
              <a:gd name="connsiteX2" fmla="*/ 7484882 w 7484882"/>
              <a:gd name="connsiteY2" fmla="*/ 141402 h 1140643"/>
              <a:gd name="connsiteX3" fmla="*/ 7334053 w 7484882"/>
              <a:gd name="connsiteY3" fmla="*/ 1084083 h 1140643"/>
              <a:gd name="connsiteX4" fmla="*/ 0 w 7484882"/>
              <a:gd name="connsiteY4" fmla="*/ 1140643 h 1140643"/>
              <a:gd name="connsiteX5" fmla="*/ 122548 w 7484882"/>
              <a:gd name="connsiteY5" fmla="*/ 0 h 11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882" h="1140643">
                <a:moveTo>
                  <a:pt x="122548" y="0"/>
                </a:moveTo>
                <a:lnTo>
                  <a:pt x="179109" y="0"/>
                </a:lnTo>
                <a:lnTo>
                  <a:pt x="7484882" y="141402"/>
                </a:lnTo>
                <a:lnTo>
                  <a:pt x="7334053" y="1084083"/>
                </a:lnTo>
                <a:lnTo>
                  <a:pt x="0" y="1140643"/>
                </a:lnTo>
                <a:lnTo>
                  <a:pt x="1225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6A0D4-3355-A2B8-E1FF-F69DCD821F4D}"/>
              </a:ext>
            </a:extLst>
          </p:cNvPr>
          <p:cNvSpPr>
            <a:spLocks noGrp="1"/>
          </p:cNvSpPr>
          <p:nvPr>
            <p:ph type="title"/>
          </p:nvPr>
        </p:nvSpPr>
        <p:spPr>
          <a:xfrm>
            <a:off x="477043" y="458902"/>
            <a:ext cx="3068425" cy="898557"/>
          </a:xfrm>
        </p:spPr>
        <p:txBody>
          <a:bodyPr/>
          <a:lstStyle/>
          <a:p>
            <a:pPr algn="l"/>
            <a:r>
              <a:rPr lang="en-US" dirty="0"/>
              <a:t>The right question</a:t>
            </a:r>
          </a:p>
        </p:txBody>
      </p:sp>
      <p:sp>
        <p:nvSpPr>
          <p:cNvPr id="4" name="Slide Number Placeholder 3">
            <a:extLst>
              <a:ext uri="{FF2B5EF4-FFF2-40B4-BE49-F238E27FC236}">
                <a16:creationId xmlns:a16="http://schemas.microsoft.com/office/drawing/2014/main" id="{9A849A6A-E4BE-2A43-3F93-9D25F9432091}"/>
              </a:ext>
            </a:extLst>
          </p:cNvPr>
          <p:cNvSpPr>
            <a:spLocks noGrp="1"/>
          </p:cNvSpPr>
          <p:nvPr>
            <p:ph type="sldNum" sz="quarter" idx="12"/>
          </p:nvPr>
        </p:nvSpPr>
        <p:spPr/>
        <p:txBody>
          <a:bodyPr/>
          <a:lstStyle/>
          <a:p>
            <a:fld id="{997EC9C6-EEF2-884A-9087-52C36FDAE7A9}" type="slidenum">
              <a:rPr lang="en-US" altLang="en-US" smtClean="0"/>
              <a:pPr/>
              <a:t>32</a:t>
            </a:fld>
            <a:endParaRPr lang="en-US" altLang="en-US"/>
          </a:p>
        </p:txBody>
      </p:sp>
      <p:sp>
        <p:nvSpPr>
          <p:cNvPr id="5" name="TextBox 4">
            <a:extLst>
              <a:ext uri="{FF2B5EF4-FFF2-40B4-BE49-F238E27FC236}">
                <a16:creationId xmlns:a16="http://schemas.microsoft.com/office/drawing/2014/main" id="{76F1C1BA-CE15-346F-2B18-406325E508C8}"/>
              </a:ext>
            </a:extLst>
          </p:cNvPr>
          <p:cNvSpPr txBox="1"/>
          <p:nvPr/>
        </p:nvSpPr>
        <p:spPr>
          <a:xfrm>
            <a:off x="3386131" y="238538"/>
            <a:ext cx="4701148" cy="1323439"/>
          </a:xfrm>
          <a:prstGeom prst="rect">
            <a:avLst/>
          </a:prstGeom>
          <a:noFill/>
        </p:spPr>
        <p:txBody>
          <a:bodyPr wrap="square" rtlCol="0">
            <a:spAutoFit/>
          </a:bodyPr>
          <a:lstStyle/>
          <a:p>
            <a:r>
              <a:rPr lang="en-US" sz="4000" i="1" dirty="0">
                <a:latin typeface="Times"/>
                <a:cs typeface="Times"/>
              </a:rPr>
              <a:t>Why did we ever find probability theory?!</a:t>
            </a:r>
          </a:p>
        </p:txBody>
      </p:sp>
      <p:sp>
        <p:nvSpPr>
          <p:cNvPr id="6" name="TextBox 5">
            <a:extLst>
              <a:ext uri="{FF2B5EF4-FFF2-40B4-BE49-F238E27FC236}">
                <a16:creationId xmlns:a16="http://schemas.microsoft.com/office/drawing/2014/main" id="{D7E4780C-3117-46D1-5C4B-AB21256C0AFF}"/>
              </a:ext>
            </a:extLst>
          </p:cNvPr>
          <p:cNvSpPr txBox="1"/>
          <p:nvPr/>
        </p:nvSpPr>
        <p:spPr>
          <a:xfrm>
            <a:off x="326215" y="1940471"/>
            <a:ext cx="4245785" cy="1323439"/>
          </a:xfrm>
          <a:prstGeom prst="rect">
            <a:avLst/>
          </a:prstGeom>
          <a:noFill/>
        </p:spPr>
        <p:txBody>
          <a:bodyPr wrap="square" rtlCol="0">
            <a:spAutoFit/>
          </a:bodyPr>
          <a:lstStyle/>
          <a:p>
            <a:r>
              <a:rPr lang="en-US" sz="3200" dirty="0">
                <a:latin typeface="Times"/>
                <a:cs typeface="Times"/>
              </a:rPr>
              <a:t>1.</a:t>
            </a:r>
            <a:r>
              <a:rPr lang="en-US" sz="2400" dirty="0">
                <a:latin typeface="Times"/>
                <a:cs typeface="Times"/>
              </a:rPr>
              <a:t> Chance marks the boundary of where regular theories can be deployed.</a:t>
            </a:r>
          </a:p>
        </p:txBody>
      </p:sp>
      <p:sp>
        <p:nvSpPr>
          <p:cNvPr id="15" name="Content Placeholder 14">
            <a:extLst>
              <a:ext uri="{FF2B5EF4-FFF2-40B4-BE49-F238E27FC236}">
                <a16:creationId xmlns:a16="http://schemas.microsoft.com/office/drawing/2014/main" id="{05FBBFB7-FEA0-D68B-FC00-EF1B4D5DCD48}"/>
              </a:ext>
            </a:extLst>
          </p:cNvPr>
          <p:cNvSpPr>
            <a:spLocks noGrp="1"/>
          </p:cNvSpPr>
          <p:nvPr>
            <p:ph idx="1"/>
          </p:nvPr>
        </p:nvSpPr>
        <p:spPr/>
        <p:txBody>
          <a:bodyPr/>
          <a:lstStyle/>
          <a:p>
            <a:r>
              <a:rPr lang="en-US" dirty="0"/>
              <a:t> </a:t>
            </a:r>
          </a:p>
        </p:txBody>
      </p:sp>
      <p:grpSp>
        <p:nvGrpSpPr>
          <p:cNvPr id="27" name="Group 26">
            <a:extLst>
              <a:ext uri="{FF2B5EF4-FFF2-40B4-BE49-F238E27FC236}">
                <a16:creationId xmlns:a16="http://schemas.microsoft.com/office/drawing/2014/main" id="{3C0BC4C7-A989-52BC-08D3-E0F067EB6579}"/>
              </a:ext>
            </a:extLst>
          </p:cNvPr>
          <p:cNvGrpSpPr/>
          <p:nvPr/>
        </p:nvGrpSpPr>
        <p:grpSpPr>
          <a:xfrm>
            <a:off x="326214" y="3700666"/>
            <a:ext cx="4132664" cy="2753560"/>
            <a:chOff x="326214" y="3700666"/>
            <a:chExt cx="4132664" cy="2753560"/>
          </a:xfrm>
        </p:grpSpPr>
        <p:sp>
          <p:nvSpPr>
            <p:cNvPr id="7" name="TextBox 6">
              <a:extLst>
                <a:ext uri="{FF2B5EF4-FFF2-40B4-BE49-F238E27FC236}">
                  <a16:creationId xmlns:a16="http://schemas.microsoft.com/office/drawing/2014/main" id="{0D0A3F91-87A9-FD9C-8373-9BD11CF141F5}"/>
                </a:ext>
              </a:extLst>
            </p:cNvPr>
            <p:cNvSpPr txBox="1"/>
            <p:nvPr/>
          </p:nvSpPr>
          <p:spPr>
            <a:xfrm>
              <a:off x="326214" y="3700666"/>
              <a:ext cx="4132664" cy="1692771"/>
            </a:xfrm>
            <a:prstGeom prst="rect">
              <a:avLst/>
            </a:prstGeom>
            <a:noFill/>
          </p:spPr>
          <p:txBody>
            <a:bodyPr wrap="square" rtlCol="0">
              <a:spAutoFit/>
            </a:bodyPr>
            <a:lstStyle/>
            <a:p>
              <a:r>
                <a:rPr lang="en-US" sz="3200" dirty="0">
                  <a:latin typeface="Times"/>
                  <a:cs typeface="Times"/>
                </a:rPr>
                <a:t>2.</a:t>
              </a:r>
              <a:r>
                <a:rPr lang="en-US" sz="2400" dirty="0">
                  <a:latin typeface="Times"/>
                  <a:cs typeface="Times"/>
                </a:rPr>
                <a:t> Each physical randomizer is a distinct physical device and, in principle, requires its own chance theory.</a:t>
              </a:r>
            </a:p>
          </p:txBody>
        </p:sp>
        <p:pic>
          <p:nvPicPr>
            <p:cNvPr id="17" name="Graphic 16">
              <a:extLst>
                <a:ext uri="{FF2B5EF4-FFF2-40B4-BE49-F238E27FC236}">
                  <a16:creationId xmlns:a16="http://schemas.microsoft.com/office/drawing/2014/main" id="{580B7C09-B8EC-F624-C92F-BE4B43BDB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680" y="5763985"/>
              <a:ext cx="573654" cy="573654"/>
            </a:xfrm>
            <a:prstGeom prst="rect">
              <a:avLst/>
            </a:prstGeom>
          </p:spPr>
        </p:pic>
        <p:pic>
          <p:nvPicPr>
            <p:cNvPr id="19" name="Graphic 18">
              <a:extLst>
                <a:ext uri="{FF2B5EF4-FFF2-40B4-BE49-F238E27FC236}">
                  <a16:creationId xmlns:a16="http://schemas.microsoft.com/office/drawing/2014/main" id="{257D7EE0-CE4C-C8D1-2281-8A5C360D9F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157878" y="5783850"/>
              <a:ext cx="573654" cy="573654"/>
            </a:xfrm>
            <a:prstGeom prst="rect">
              <a:avLst/>
            </a:prstGeom>
          </p:spPr>
        </p:pic>
        <p:pic>
          <p:nvPicPr>
            <p:cNvPr id="21" name="Graphic 20">
              <a:extLst>
                <a:ext uri="{FF2B5EF4-FFF2-40B4-BE49-F238E27FC236}">
                  <a16:creationId xmlns:a16="http://schemas.microsoft.com/office/drawing/2014/main" id="{42B2C8A1-3D5C-1AF2-BAD6-41D35E8C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57640" y="5614056"/>
              <a:ext cx="673933" cy="840170"/>
            </a:xfrm>
            <a:prstGeom prst="rect">
              <a:avLst/>
            </a:prstGeom>
          </p:spPr>
        </p:pic>
        <p:pic>
          <p:nvPicPr>
            <p:cNvPr id="23" name="Graphic 22">
              <a:extLst>
                <a:ext uri="{FF2B5EF4-FFF2-40B4-BE49-F238E27FC236}">
                  <a16:creationId xmlns:a16="http://schemas.microsoft.com/office/drawing/2014/main" id="{55D6484F-AB75-63B3-58EE-60B35D18BF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52821" y="5614056"/>
              <a:ext cx="673933" cy="840170"/>
            </a:xfrm>
            <a:prstGeom prst="rect">
              <a:avLst/>
            </a:prstGeom>
          </p:spPr>
        </p:pic>
      </p:grpSp>
      <p:grpSp>
        <p:nvGrpSpPr>
          <p:cNvPr id="26" name="Group 25">
            <a:extLst>
              <a:ext uri="{FF2B5EF4-FFF2-40B4-BE49-F238E27FC236}">
                <a16:creationId xmlns:a16="http://schemas.microsoft.com/office/drawing/2014/main" id="{1810B8CB-B819-66B7-F9E5-37CA4C49CEAB}"/>
              </a:ext>
            </a:extLst>
          </p:cNvPr>
          <p:cNvGrpSpPr/>
          <p:nvPr/>
        </p:nvGrpSpPr>
        <p:grpSpPr>
          <a:xfrm>
            <a:off x="4572000" y="2180434"/>
            <a:ext cx="4499572" cy="830997"/>
            <a:chOff x="4572000" y="2180434"/>
            <a:chExt cx="4499572" cy="830997"/>
          </a:xfrm>
        </p:grpSpPr>
        <p:sp>
          <p:nvSpPr>
            <p:cNvPr id="11" name="TextBox 10">
              <a:extLst>
                <a:ext uri="{FF2B5EF4-FFF2-40B4-BE49-F238E27FC236}">
                  <a16:creationId xmlns:a16="http://schemas.microsoft.com/office/drawing/2014/main" id="{EF15DD18-7EC2-8FA4-E147-A2B19113EAEA}"/>
                </a:ext>
              </a:extLst>
            </p:cNvPr>
            <p:cNvSpPr txBox="1"/>
            <p:nvPr/>
          </p:nvSpPr>
          <p:spPr>
            <a:xfrm>
              <a:off x="5156461" y="2180434"/>
              <a:ext cx="3915111" cy="830997"/>
            </a:xfrm>
            <a:prstGeom prst="rect">
              <a:avLst/>
            </a:prstGeom>
            <a:noFill/>
          </p:spPr>
          <p:txBody>
            <a:bodyPr wrap="square" rtlCol="0">
              <a:spAutoFit/>
            </a:bodyPr>
            <a:lstStyle/>
            <a:p>
              <a:r>
                <a:rPr lang="en-US" sz="2400" dirty="0">
                  <a:latin typeface="Times"/>
                  <a:cs typeface="Times"/>
                </a:rPr>
                <a:t>Why expect chancy things can be subject to regular laws?</a:t>
              </a:r>
            </a:p>
          </p:txBody>
        </p:sp>
        <p:sp>
          <p:nvSpPr>
            <p:cNvPr id="24" name="Right Arrow 23">
              <a:extLst>
                <a:ext uri="{FF2B5EF4-FFF2-40B4-BE49-F238E27FC236}">
                  <a16:creationId xmlns:a16="http://schemas.microsoft.com/office/drawing/2014/main" id="{14F6CBAE-CC60-3131-69C4-F7B670496E81}"/>
                </a:ext>
              </a:extLst>
            </p:cNvPr>
            <p:cNvSpPr/>
            <p:nvPr/>
          </p:nvSpPr>
          <p:spPr>
            <a:xfrm>
              <a:off x="4572000" y="2358308"/>
              <a:ext cx="414779" cy="35661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DB5524B-999A-CC3A-B082-2278C80657FB}"/>
              </a:ext>
            </a:extLst>
          </p:cNvPr>
          <p:cNvGrpSpPr/>
          <p:nvPr/>
        </p:nvGrpSpPr>
        <p:grpSpPr>
          <a:xfrm>
            <a:off x="4572000" y="3828887"/>
            <a:ext cx="4637988" cy="892552"/>
            <a:chOff x="4572000" y="3828887"/>
            <a:chExt cx="4637988" cy="892552"/>
          </a:xfrm>
        </p:grpSpPr>
        <p:sp>
          <p:nvSpPr>
            <p:cNvPr id="12" name="TextBox 11">
              <a:extLst>
                <a:ext uri="{FF2B5EF4-FFF2-40B4-BE49-F238E27FC236}">
                  <a16:creationId xmlns:a16="http://schemas.microsoft.com/office/drawing/2014/main" id="{E4BE6F19-9513-9C83-578A-DF7A0F7DDA36}"/>
                </a:ext>
              </a:extLst>
            </p:cNvPr>
            <p:cNvSpPr txBox="1"/>
            <p:nvPr/>
          </p:nvSpPr>
          <p:spPr>
            <a:xfrm>
              <a:off x="5222449" y="3828887"/>
              <a:ext cx="3987539" cy="892552"/>
            </a:xfrm>
            <a:prstGeom prst="rect">
              <a:avLst/>
            </a:prstGeom>
            <a:noFill/>
          </p:spPr>
          <p:txBody>
            <a:bodyPr wrap="square" rtlCol="0">
              <a:spAutoFit/>
            </a:bodyPr>
            <a:lstStyle/>
            <a:p>
              <a:r>
                <a:rPr lang="en-US" sz="2400" dirty="0">
                  <a:latin typeface="Times"/>
                  <a:cs typeface="Times"/>
                </a:rPr>
                <a:t>Why expect </a:t>
              </a:r>
              <a:r>
                <a:rPr lang="en-US" sz="2800" dirty="0">
                  <a:latin typeface="Times"/>
                  <a:cs typeface="Times"/>
                </a:rPr>
                <a:t>a single theory</a:t>
              </a:r>
              <a:r>
                <a:rPr lang="en-US" sz="2400" dirty="0">
                  <a:latin typeface="Times"/>
                  <a:cs typeface="Times"/>
                </a:rPr>
                <a:t> for all chancy things?</a:t>
              </a:r>
            </a:p>
          </p:txBody>
        </p:sp>
        <p:sp>
          <p:nvSpPr>
            <p:cNvPr id="25" name="Right Arrow 24">
              <a:extLst>
                <a:ext uri="{FF2B5EF4-FFF2-40B4-BE49-F238E27FC236}">
                  <a16:creationId xmlns:a16="http://schemas.microsoft.com/office/drawing/2014/main" id="{D5B6FC08-17C4-3E68-05F8-95901A1BFD21}"/>
                </a:ext>
              </a:extLst>
            </p:cNvPr>
            <p:cNvSpPr/>
            <p:nvPr/>
          </p:nvSpPr>
          <p:spPr>
            <a:xfrm>
              <a:off x="4572000" y="4234242"/>
              <a:ext cx="414779" cy="35661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611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FA54-BFCC-61E6-F4AF-9EE848F13C6E}"/>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A7F348F4-D45F-E1C6-2462-C3946D2E83C1}"/>
              </a:ext>
            </a:extLst>
          </p:cNvPr>
          <p:cNvSpPr/>
          <p:nvPr/>
        </p:nvSpPr>
        <p:spPr>
          <a:xfrm>
            <a:off x="443060" y="282804"/>
            <a:ext cx="7484882" cy="1140643"/>
          </a:xfrm>
          <a:custGeom>
            <a:avLst/>
            <a:gdLst>
              <a:gd name="connsiteX0" fmla="*/ 122548 w 7484882"/>
              <a:gd name="connsiteY0" fmla="*/ 0 h 1140643"/>
              <a:gd name="connsiteX1" fmla="*/ 179109 w 7484882"/>
              <a:gd name="connsiteY1" fmla="*/ 0 h 1140643"/>
              <a:gd name="connsiteX2" fmla="*/ 7484882 w 7484882"/>
              <a:gd name="connsiteY2" fmla="*/ 141402 h 1140643"/>
              <a:gd name="connsiteX3" fmla="*/ 7334053 w 7484882"/>
              <a:gd name="connsiteY3" fmla="*/ 1084083 h 1140643"/>
              <a:gd name="connsiteX4" fmla="*/ 0 w 7484882"/>
              <a:gd name="connsiteY4" fmla="*/ 1140643 h 1140643"/>
              <a:gd name="connsiteX5" fmla="*/ 122548 w 7484882"/>
              <a:gd name="connsiteY5" fmla="*/ 0 h 11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882" h="1140643">
                <a:moveTo>
                  <a:pt x="122548" y="0"/>
                </a:moveTo>
                <a:lnTo>
                  <a:pt x="179109" y="0"/>
                </a:lnTo>
                <a:lnTo>
                  <a:pt x="7484882" y="141402"/>
                </a:lnTo>
                <a:lnTo>
                  <a:pt x="7334053" y="1084083"/>
                </a:lnTo>
                <a:lnTo>
                  <a:pt x="0" y="1140643"/>
                </a:lnTo>
                <a:lnTo>
                  <a:pt x="1225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7609D-7235-93FE-9343-FAA6957AE25B}"/>
              </a:ext>
            </a:extLst>
          </p:cNvPr>
          <p:cNvSpPr>
            <a:spLocks noGrp="1"/>
          </p:cNvSpPr>
          <p:nvPr>
            <p:ph type="title"/>
          </p:nvPr>
        </p:nvSpPr>
        <p:spPr>
          <a:xfrm>
            <a:off x="477043" y="458902"/>
            <a:ext cx="3068425" cy="898557"/>
          </a:xfrm>
        </p:spPr>
        <p:txBody>
          <a:bodyPr/>
          <a:lstStyle/>
          <a:p>
            <a:pPr algn="l"/>
            <a:r>
              <a:rPr lang="en-US" dirty="0"/>
              <a:t>The right question</a:t>
            </a:r>
          </a:p>
        </p:txBody>
      </p:sp>
      <p:sp>
        <p:nvSpPr>
          <p:cNvPr id="3" name="Content Placeholder 2">
            <a:extLst>
              <a:ext uri="{FF2B5EF4-FFF2-40B4-BE49-F238E27FC236}">
                <a16:creationId xmlns:a16="http://schemas.microsoft.com/office/drawing/2014/main" id="{E8CFB47B-2414-1D79-3E13-05DB2FB5E556}"/>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CE445337-6422-8A44-63D7-6A50D7A25612}"/>
              </a:ext>
            </a:extLst>
          </p:cNvPr>
          <p:cNvSpPr>
            <a:spLocks noGrp="1"/>
          </p:cNvSpPr>
          <p:nvPr>
            <p:ph type="sldNum" sz="quarter" idx="12"/>
          </p:nvPr>
        </p:nvSpPr>
        <p:spPr/>
        <p:txBody>
          <a:bodyPr/>
          <a:lstStyle/>
          <a:p>
            <a:fld id="{997EC9C6-EEF2-884A-9087-52C36FDAE7A9}" type="slidenum">
              <a:rPr lang="en-US" altLang="en-US" smtClean="0"/>
              <a:pPr/>
              <a:t>33</a:t>
            </a:fld>
            <a:endParaRPr lang="en-US" altLang="en-US"/>
          </a:p>
        </p:txBody>
      </p:sp>
      <p:sp>
        <p:nvSpPr>
          <p:cNvPr id="5" name="TextBox 4">
            <a:extLst>
              <a:ext uri="{FF2B5EF4-FFF2-40B4-BE49-F238E27FC236}">
                <a16:creationId xmlns:a16="http://schemas.microsoft.com/office/drawing/2014/main" id="{5DDA848C-EBEA-BF50-06BD-B5F0378A88C9}"/>
              </a:ext>
            </a:extLst>
          </p:cNvPr>
          <p:cNvSpPr txBox="1"/>
          <p:nvPr/>
        </p:nvSpPr>
        <p:spPr>
          <a:xfrm>
            <a:off x="3362838" y="136525"/>
            <a:ext cx="4701148" cy="1446550"/>
          </a:xfrm>
          <a:prstGeom prst="rect">
            <a:avLst/>
          </a:prstGeom>
          <a:noFill/>
        </p:spPr>
        <p:txBody>
          <a:bodyPr wrap="square" rtlCol="0">
            <a:spAutoFit/>
          </a:bodyPr>
          <a:lstStyle/>
          <a:p>
            <a:r>
              <a:rPr lang="en-US" sz="4000" i="1" dirty="0">
                <a:latin typeface="Times"/>
                <a:cs typeface="Times"/>
              </a:rPr>
              <a:t>Why did we </a:t>
            </a:r>
            <a:r>
              <a:rPr lang="en-US" sz="4800" i="1" dirty="0">
                <a:latin typeface="Times"/>
                <a:cs typeface="Times"/>
              </a:rPr>
              <a:t>ever</a:t>
            </a:r>
            <a:r>
              <a:rPr lang="en-US" sz="4000" i="1" dirty="0">
                <a:latin typeface="Times"/>
                <a:cs typeface="Times"/>
              </a:rPr>
              <a:t> find probability theory?!</a:t>
            </a:r>
          </a:p>
        </p:txBody>
      </p:sp>
      <p:sp>
        <p:nvSpPr>
          <p:cNvPr id="11" name="TextBox 10">
            <a:extLst>
              <a:ext uri="{FF2B5EF4-FFF2-40B4-BE49-F238E27FC236}">
                <a16:creationId xmlns:a16="http://schemas.microsoft.com/office/drawing/2014/main" id="{66102EEA-6E23-9D60-6CEC-5F76C981DBF1}"/>
              </a:ext>
            </a:extLst>
          </p:cNvPr>
          <p:cNvSpPr txBox="1"/>
          <p:nvPr/>
        </p:nvSpPr>
        <p:spPr>
          <a:xfrm>
            <a:off x="355751" y="1627016"/>
            <a:ext cx="7325591" cy="954107"/>
          </a:xfrm>
          <a:prstGeom prst="rect">
            <a:avLst/>
          </a:prstGeom>
          <a:noFill/>
        </p:spPr>
        <p:txBody>
          <a:bodyPr wrap="square" rtlCol="0">
            <a:spAutoFit/>
          </a:bodyPr>
          <a:lstStyle/>
          <a:p>
            <a:r>
              <a:rPr lang="en-US" sz="3200" dirty="0">
                <a:latin typeface="Times"/>
                <a:cs typeface="Times"/>
              </a:rPr>
              <a:t>3.</a:t>
            </a:r>
            <a:r>
              <a:rPr lang="en-US" sz="2400" dirty="0">
                <a:latin typeface="Times"/>
                <a:cs typeface="Times"/>
              </a:rPr>
              <a:t> While the mathematics may be simple,</a:t>
            </a:r>
          </a:p>
          <a:p>
            <a:r>
              <a:rPr lang="en-US" sz="2400" dirty="0">
                <a:latin typeface="Times"/>
                <a:cs typeface="Times"/>
              </a:rPr>
              <a:t>the concepts of probability theory are not.</a:t>
            </a:r>
          </a:p>
        </p:txBody>
      </p:sp>
      <p:sp>
        <p:nvSpPr>
          <p:cNvPr id="12" name="TextBox 11">
            <a:extLst>
              <a:ext uri="{FF2B5EF4-FFF2-40B4-BE49-F238E27FC236}">
                <a16:creationId xmlns:a16="http://schemas.microsoft.com/office/drawing/2014/main" id="{58801523-50A1-396A-E114-8E4B970C8ADC}"/>
              </a:ext>
            </a:extLst>
          </p:cNvPr>
          <p:cNvSpPr txBox="1"/>
          <p:nvPr/>
        </p:nvSpPr>
        <p:spPr>
          <a:xfrm>
            <a:off x="4312282" y="2720806"/>
            <a:ext cx="4107441" cy="1015663"/>
          </a:xfrm>
          <a:prstGeom prst="rect">
            <a:avLst/>
          </a:prstGeom>
          <a:noFill/>
        </p:spPr>
        <p:txBody>
          <a:bodyPr wrap="square" rtlCol="0">
            <a:spAutoFit/>
          </a:bodyPr>
          <a:lstStyle/>
          <a:p>
            <a:r>
              <a:rPr lang="en-US" sz="2000" dirty="0">
                <a:latin typeface="Times"/>
                <a:cs typeface="Times"/>
              </a:rPr>
              <a:t>3b. We must formulate correctly the delicate connection between frequencies and chances.</a:t>
            </a:r>
          </a:p>
        </p:txBody>
      </p:sp>
      <p:grpSp>
        <p:nvGrpSpPr>
          <p:cNvPr id="37" name="Group 36">
            <a:extLst>
              <a:ext uri="{FF2B5EF4-FFF2-40B4-BE49-F238E27FC236}">
                <a16:creationId xmlns:a16="http://schemas.microsoft.com/office/drawing/2014/main" id="{0E08475A-3D2C-634E-34A2-7CEF04301254}"/>
              </a:ext>
            </a:extLst>
          </p:cNvPr>
          <p:cNvGrpSpPr/>
          <p:nvPr/>
        </p:nvGrpSpPr>
        <p:grpSpPr>
          <a:xfrm>
            <a:off x="359209" y="2708667"/>
            <a:ext cx="3430366" cy="1879639"/>
            <a:chOff x="359209" y="2708667"/>
            <a:chExt cx="3430366" cy="1879639"/>
          </a:xfrm>
        </p:grpSpPr>
        <p:sp>
          <p:nvSpPr>
            <p:cNvPr id="8" name="TextBox 7">
              <a:extLst>
                <a:ext uri="{FF2B5EF4-FFF2-40B4-BE49-F238E27FC236}">
                  <a16:creationId xmlns:a16="http://schemas.microsoft.com/office/drawing/2014/main" id="{A46FB737-222D-B7DE-7466-F9831239EE2B}"/>
                </a:ext>
              </a:extLst>
            </p:cNvPr>
            <p:cNvSpPr txBox="1"/>
            <p:nvPr/>
          </p:nvSpPr>
          <p:spPr>
            <a:xfrm>
              <a:off x="359209" y="2708667"/>
              <a:ext cx="3430366" cy="707886"/>
            </a:xfrm>
            <a:prstGeom prst="rect">
              <a:avLst/>
            </a:prstGeom>
            <a:noFill/>
          </p:spPr>
          <p:txBody>
            <a:bodyPr wrap="square" rtlCol="0">
              <a:spAutoFit/>
            </a:bodyPr>
            <a:lstStyle/>
            <a:p>
              <a:r>
                <a:rPr lang="en-US" sz="2000" dirty="0">
                  <a:latin typeface="Times"/>
                  <a:cs typeface="Times"/>
                </a:rPr>
                <a:t>3a. We must have the ability to count combinations correctly.</a:t>
              </a:r>
            </a:p>
          </p:txBody>
        </p:sp>
        <p:pic>
          <p:nvPicPr>
            <p:cNvPr id="26" name="Picture 25" descr="A close up of a coin&#10;&#10;Description automatically generated">
              <a:extLst>
                <a:ext uri="{FF2B5EF4-FFF2-40B4-BE49-F238E27FC236}">
                  <a16:creationId xmlns:a16="http://schemas.microsoft.com/office/drawing/2014/main" id="{ACF69923-0BDE-B17F-DA8E-93F4C3DF0E7C}"/>
                </a:ext>
              </a:extLst>
            </p:cNvPr>
            <p:cNvPicPr>
              <a:picLocks noChangeAspect="1"/>
            </p:cNvPicPr>
            <p:nvPr/>
          </p:nvPicPr>
          <p:blipFill>
            <a:blip r:embed="rId2"/>
            <a:stretch>
              <a:fillRect/>
            </a:stretch>
          </p:blipFill>
          <p:spPr>
            <a:xfrm>
              <a:off x="1958866" y="3473906"/>
              <a:ext cx="712637" cy="707886"/>
            </a:xfrm>
            <a:prstGeom prst="rect">
              <a:avLst/>
            </a:prstGeom>
          </p:spPr>
        </p:pic>
        <p:pic>
          <p:nvPicPr>
            <p:cNvPr id="28" name="Picture 27" descr="A close-up of a coin&#10;&#10;Description automatically generated">
              <a:extLst>
                <a:ext uri="{FF2B5EF4-FFF2-40B4-BE49-F238E27FC236}">
                  <a16:creationId xmlns:a16="http://schemas.microsoft.com/office/drawing/2014/main" id="{B8ECFB5C-D0B3-0526-A273-99582ECAB9BB}"/>
                </a:ext>
              </a:extLst>
            </p:cNvPr>
            <p:cNvPicPr>
              <a:picLocks noChangeAspect="1"/>
            </p:cNvPicPr>
            <p:nvPr/>
          </p:nvPicPr>
          <p:blipFill>
            <a:blip r:embed="rId3"/>
            <a:stretch>
              <a:fillRect/>
            </a:stretch>
          </p:blipFill>
          <p:spPr>
            <a:xfrm>
              <a:off x="1079841" y="3461715"/>
              <a:ext cx="712637" cy="707886"/>
            </a:xfrm>
            <a:prstGeom prst="rect">
              <a:avLst/>
            </a:prstGeom>
          </p:spPr>
        </p:pic>
        <p:sp>
          <p:nvSpPr>
            <p:cNvPr id="29" name="TextBox 28">
              <a:extLst>
                <a:ext uri="{FF2B5EF4-FFF2-40B4-BE49-F238E27FC236}">
                  <a16:creationId xmlns:a16="http://schemas.microsoft.com/office/drawing/2014/main" id="{AC20C9F2-10EB-E17D-557B-1B8E50814518}"/>
                </a:ext>
              </a:extLst>
            </p:cNvPr>
            <p:cNvSpPr txBox="1"/>
            <p:nvPr/>
          </p:nvSpPr>
          <p:spPr>
            <a:xfrm>
              <a:off x="954088" y="4218974"/>
              <a:ext cx="1781257" cy="369332"/>
            </a:xfrm>
            <a:prstGeom prst="rect">
              <a:avLst/>
            </a:prstGeom>
            <a:noFill/>
          </p:spPr>
          <p:txBody>
            <a:bodyPr wrap="none" rtlCol="0">
              <a:spAutoFit/>
            </a:bodyPr>
            <a:lstStyle/>
            <a:p>
              <a:r>
                <a:rPr lang="en-US" dirty="0">
                  <a:latin typeface="Times"/>
                  <a:cs typeface="Times"/>
                </a:rPr>
                <a:t>One case or two?</a:t>
              </a:r>
            </a:p>
          </p:txBody>
        </p:sp>
      </p:grpSp>
      <p:grpSp>
        <p:nvGrpSpPr>
          <p:cNvPr id="38" name="Group 37">
            <a:extLst>
              <a:ext uri="{FF2B5EF4-FFF2-40B4-BE49-F238E27FC236}">
                <a16:creationId xmlns:a16="http://schemas.microsoft.com/office/drawing/2014/main" id="{F254DF4C-AD85-3409-21B9-843A45782625}"/>
              </a:ext>
            </a:extLst>
          </p:cNvPr>
          <p:cNvGrpSpPr/>
          <p:nvPr/>
        </p:nvGrpSpPr>
        <p:grpSpPr>
          <a:xfrm>
            <a:off x="2818502" y="3844502"/>
            <a:ext cx="5862118" cy="2325208"/>
            <a:chOff x="2818502" y="3844502"/>
            <a:chExt cx="5862118" cy="2325208"/>
          </a:xfrm>
        </p:grpSpPr>
        <p:sp>
          <p:nvSpPr>
            <p:cNvPr id="30" name="TextBox 29">
              <a:extLst>
                <a:ext uri="{FF2B5EF4-FFF2-40B4-BE49-F238E27FC236}">
                  <a16:creationId xmlns:a16="http://schemas.microsoft.com/office/drawing/2014/main" id="{5C3CA70B-BEAF-BF58-3ED9-7D7922222FD6}"/>
                </a:ext>
              </a:extLst>
            </p:cNvPr>
            <p:cNvSpPr txBox="1"/>
            <p:nvPr/>
          </p:nvSpPr>
          <p:spPr>
            <a:xfrm>
              <a:off x="4291973" y="3844502"/>
              <a:ext cx="3320140" cy="707886"/>
            </a:xfrm>
            <a:prstGeom prst="rect">
              <a:avLst/>
            </a:prstGeom>
            <a:noFill/>
          </p:spPr>
          <p:txBody>
            <a:bodyPr wrap="none" rtlCol="0">
              <a:spAutoFit/>
            </a:bodyPr>
            <a:lstStyle/>
            <a:p>
              <a:r>
                <a:rPr lang="en-US" sz="4000" b="1" dirty="0">
                  <a:solidFill>
                    <a:schemeClr val="tx1">
                      <a:lumMod val="50000"/>
                      <a:lumOff val="50000"/>
                    </a:schemeClr>
                  </a:solidFill>
                  <a:latin typeface="Arial Black" panose="020B0604020202020204" pitchFamily="34" charset="0"/>
                  <a:cs typeface="Arial Black" panose="020B0604020202020204" pitchFamily="34" charset="0"/>
                </a:rPr>
                <a:t>P(     ) = 1/2</a:t>
              </a:r>
            </a:p>
          </p:txBody>
        </p:sp>
        <p:pic>
          <p:nvPicPr>
            <p:cNvPr id="31" name="Picture 30" descr="A close up of a coin&#10;&#10;Description automatically generated">
              <a:extLst>
                <a:ext uri="{FF2B5EF4-FFF2-40B4-BE49-F238E27FC236}">
                  <a16:creationId xmlns:a16="http://schemas.microsoft.com/office/drawing/2014/main" id="{3E9B9D43-4638-934E-75B1-E1A82D073399}"/>
                </a:ext>
              </a:extLst>
            </p:cNvPr>
            <p:cNvPicPr>
              <a:picLocks noChangeAspect="1"/>
            </p:cNvPicPr>
            <p:nvPr/>
          </p:nvPicPr>
          <p:blipFill>
            <a:blip r:embed="rId2"/>
            <a:stretch>
              <a:fillRect/>
            </a:stretch>
          </p:blipFill>
          <p:spPr>
            <a:xfrm>
              <a:off x="5032004" y="3879259"/>
              <a:ext cx="712637" cy="707886"/>
            </a:xfrm>
            <a:prstGeom prst="rect">
              <a:avLst/>
            </a:prstGeom>
          </p:spPr>
        </p:pic>
        <p:sp>
          <p:nvSpPr>
            <p:cNvPr id="32" name="TextBox 31">
              <a:extLst>
                <a:ext uri="{FF2B5EF4-FFF2-40B4-BE49-F238E27FC236}">
                  <a16:creationId xmlns:a16="http://schemas.microsoft.com/office/drawing/2014/main" id="{860A203E-F8EA-A248-8245-542F3FF82F0F}"/>
                </a:ext>
              </a:extLst>
            </p:cNvPr>
            <p:cNvSpPr txBox="1"/>
            <p:nvPr/>
          </p:nvSpPr>
          <p:spPr>
            <a:xfrm>
              <a:off x="2818502" y="5427254"/>
              <a:ext cx="5862118" cy="707886"/>
            </a:xfrm>
            <a:prstGeom prst="rect">
              <a:avLst/>
            </a:prstGeom>
            <a:noFill/>
          </p:spPr>
          <p:txBody>
            <a:bodyPr wrap="none" rtlCol="0">
              <a:spAutoFit/>
            </a:bodyPr>
            <a:lstStyle/>
            <a:p>
              <a:r>
                <a:rPr lang="en-US" sz="4000" b="1" dirty="0">
                  <a:solidFill>
                    <a:schemeClr val="tx1">
                      <a:lumMod val="50000"/>
                      <a:lumOff val="50000"/>
                    </a:schemeClr>
                  </a:solidFill>
                  <a:latin typeface="Arial Black" panose="020B0604020202020204" pitchFamily="34" charset="0"/>
                  <a:cs typeface="Arial Black" panose="020B0604020202020204" pitchFamily="34" charset="0"/>
                </a:rPr>
                <a:t>Frequency(     ) = 1/2</a:t>
              </a:r>
            </a:p>
          </p:txBody>
        </p:sp>
        <p:pic>
          <p:nvPicPr>
            <p:cNvPr id="33" name="Picture 32" descr="A close up of a coin&#10;&#10;Description automatically generated">
              <a:extLst>
                <a:ext uri="{FF2B5EF4-FFF2-40B4-BE49-F238E27FC236}">
                  <a16:creationId xmlns:a16="http://schemas.microsoft.com/office/drawing/2014/main" id="{9664768A-043E-D499-96E7-1FA475DFBB0A}"/>
                </a:ext>
              </a:extLst>
            </p:cNvPr>
            <p:cNvPicPr>
              <a:picLocks noChangeAspect="1"/>
            </p:cNvPicPr>
            <p:nvPr/>
          </p:nvPicPr>
          <p:blipFill>
            <a:blip r:embed="rId2"/>
            <a:stretch>
              <a:fillRect/>
            </a:stretch>
          </p:blipFill>
          <p:spPr>
            <a:xfrm>
              <a:off x="6054446" y="5461824"/>
              <a:ext cx="712637" cy="707886"/>
            </a:xfrm>
            <a:prstGeom prst="rect">
              <a:avLst/>
            </a:prstGeom>
          </p:spPr>
        </p:pic>
        <p:sp>
          <p:nvSpPr>
            <p:cNvPr id="34" name="Right Arrow 33">
              <a:extLst>
                <a:ext uri="{FF2B5EF4-FFF2-40B4-BE49-F238E27FC236}">
                  <a16:creationId xmlns:a16="http://schemas.microsoft.com/office/drawing/2014/main" id="{3058AD29-823F-02CC-6324-68972BCDFF2F}"/>
                </a:ext>
              </a:extLst>
            </p:cNvPr>
            <p:cNvSpPr/>
            <p:nvPr/>
          </p:nvSpPr>
          <p:spPr>
            <a:xfrm rot="5400000">
              <a:off x="5367026" y="4677510"/>
              <a:ext cx="662203" cy="712636"/>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252613C-B83F-D30A-6DD5-49DA32EB5EF2}"/>
                </a:ext>
              </a:extLst>
            </p:cNvPr>
            <p:cNvSpPr/>
            <p:nvPr/>
          </p:nvSpPr>
          <p:spPr>
            <a:xfrm rot="900000">
              <a:off x="5112738" y="4800815"/>
              <a:ext cx="1201349" cy="159854"/>
            </a:xfrm>
            <a:prstGeom prst="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9A1E641-7DC4-B165-1999-6762AD2405EE}"/>
                </a:ext>
              </a:extLst>
            </p:cNvPr>
            <p:cNvSpPr/>
            <p:nvPr/>
          </p:nvSpPr>
          <p:spPr>
            <a:xfrm rot="20700000" flipH="1">
              <a:off x="5112738" y="4800815"/>
              <a:ext cx="1201349" cy="159854"/>
            </a:xfrm>
            <a:prstGeom prst="rect">
              <a:avLst/>
            </a:prstGeom>
            <a:solidFill>
              <a:srgbClr val="FF0000">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426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C9F4A-F78B-AF1B-7D1F-3848BCDA98F1}"/>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0CC16C56-4DD2-0BC4-888E-1B8C6BF2FC9F}"/>
              </a:ext>
            </a:extLst>
          </p:cNvPr>
          <p:cNvSpPr/>
          <p:nvPr/>
        </p:nvSpPr>
        <p:spPr>
          <a:xfrm>
            <a:off x="443060" y="282804"/>
            <a:ext cx="7484882" cy="1140643"/>
          </a:xfrm>
          <a:custGeom>
            <a:avLst/>
            <a:gdLst>
              <a:gd name="connsiteX0" fmla="*/ 122548 w 7484882"/>
              <a:gd name="connsiteY0" fmla="*/ 0 h 1140643"/>
              <a:gd name="connsiteX1" fmla="*/ 179109 w 7484882"/>
              <a:gd name="connsiteY1" fmla="*/ 0 h 1140643"/>
              <a:gd name="connsiteX2" fmla="*/ 7484882 w 7484882"/>
              <a:gd name="connsiteY2" fmla="*/ 141402 h 1140643"/>
              <a:gd name="connsiteX3" fmla="*/ 7334053 w 7484882"/>
              <a:gd name="connsiteY3" fmla="*/ 1084083 h 1140643"/>
              <a:gd name="connsiteX4" fmla="*/ 0 w 7484882"/>
              <a:gd name="connsiteY4" fmla="*/ 1140643 h 1140643"/>
              <a:gd name="connsiteX5" fmla="*/ 122548 w 7484882"/>
              <a:gd name="connsiteY5" fmla="*/ 0 h 11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4882" h="1140643">
                <a:moveTo>
                  <a:pt x="122548" y="0"/>
                </a:moveTo>
                <a:lnTo>
                  <a:pt x="179109" y="0"/>
                </a:lnTo>
                <a:lnTo>
                  <a:pt x="7484882" y="141402"/>
                </a:lnTo>
                <a:lnTo>
                  <a:pt x="7334053" y="1084083"/>
                </a:lnTo>
                <a:lnTo>
                  <a:pt x="0" y="1140643"/>
                </a:lnTo>
                <a:lnTo>
                  <a:pt x="1225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38B84-7C77-65D5-8A39-7BD03BF496E9}"/>
              </a:ext>
            </a:extLst>
          </p:cNvPr>
          <p:cNvSpPr>
            <a:spLocks noGrp="1"/>
          </p:cNvSpPr>
          <p:nvPr>
            <p:ph type="title"/>
          </p:nvPr>
        </p:nvSpPr>
        <p:spPr>
          <a:xfrm>
            <a:off x="477043" y="458902"/>
            <a:ext cx="3068425" cy="898557"/>
          </a:xfrm>
        </p:spPr>
        <p:txBody>
          <a:bodyPr/>
          <a:lstStyle/>
          <a:p>
            <a:pPr algn="l"/>
            <a:r>
              <a:rPr lang="en-US" dirty="0"/>
              <a:t>The right question</a:t>
            </a:r>
          </a:p>
        </p:txBody>
      </p:sp>
      <p:sp>
        <p:nvSpPr>
          <p:cNvPr id="3" name="Content Placeholder 2">
            <a:extLst>
              <a:ext uri="{FF2B5EF4-FFF2-40B4-BE49-F238E27FC236}">
                <a16:creationId xmlns:a16="http://schemas.microsoft.com/office/drawing/2014/main" id="{F63A30F6-43A7-2FB0-EA5E-085BB975795E}"/>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B22DBF5C-C634-B1A2-EC49-B102378B62B9}"/>
              </a:ext>
            </a:extLst>
          </p:cNvPr>
          <p:cNvSpPr>
            <a:spLocks noGrp="1"/>
          </p:cNvSpPr>
          <p:nvPr>
            <p:ph type="sldNum" sz="quarter" idx="12"/>
          </p:nvPr>
        </p:nvSpPr>
        <p:spPr/>
        <p:txBody>
          <a:bodyPr/>
          <a:lstStyle/>
          <a:p>
            <a:fld id="{997EC9C6-EEF2-884A-9087-52C36FDAE7A9}" type="slidenum">
              <a:rPr lang="en-US" altLang="en-US" smtClean="0"/>
              <a:pPr/>
              <a:t>34</a:t>
            </a:fld>
            <a:endParaRPr lang="en-US" altLang="en-US"/>
          </a:p>
        </p:txBody>
      </p:sp>
      <p:sp>
        <p:nvSpPr>
          <p:cNvPr id="5" name="TextBox 4">
            <a:extLst>
              <a:ext uri="{FF2B5EF4-FFF2-40B4-BE49-F238E27FC236}">
                <a16:creationId xmlns:a16="http://schemas.microsoft.com/office/drawing/2014/main" id="{9BCC7A9A-A0A8-1D1E-56B7-A2D22C9C5321}"/>
              </a:ext>
            </a:extLst>
          </p:cNvPr>
          <p:cNvSpPr txBox="1"/>
          <p:nvPr/>
        </p:nvSpPr>
        <p:spPr>
          <a:xfrm>
            <a:off x="3431356" y="247648"/>
            <a:ext cx="4701148" cy="1323439"/>
          </a:xfrm>
          <a:prstGeom prst="rect">
            <a:avLst/>
          </a:prstGeom>
          <a:noFill/>
        </p:spPr>
        <p:txBody>
          <a:bodyPr wrap="square" rtlCol="0">
            <a:spAutoFit/>
          </a:bodyPr>
          <a:lstStyle/>
          <a:p>
            <a:r>
              <a:rPr lang="en-US" sz="4000" i="1" dirty="0">
                <a:latin typeface="Times"/>
                <a:cs typeface="Times"/>
              </a:rPr>
              <a:t>Why did we ever find probability theory?!</a:t>
            </a:r>
          </a:p>
        </p:txBody>
      </p:sp>
      <p:sp>
        <p:nvSpPr>
          <p:cNvPr id="6" name="TextBox 5">
            <a:extLst>
              <a:ext uri="{FF2B5EF4-FFF2-40B4-BE49-F238E27FC236}">
                <a16:creationId xmlns:a16="http://schemas.microsoft.com/office/drawing/2014/main" id="{70437944-ADD8-38DB-3DA7-7D1C3DDC9185}"/>
              </a:ext>
            </a:extLst>
          </p:cNvPr>
          <p:cNvSpPr txBox="1"/>
          <p:nvPr/>
        </p:nvSpPr>
        <p:spPr>
          <a:xfrm>
            <a:off x="522705" y="2840187"/>
            <a:ext cx="4845377" cy="954107"/>
          </a:xfrm>
          <a:prstGeom prst="rect">
            <a:avLst/>
          </a:prstGeom>
          <a:noFill/>
        </p:spPr>
        <p:txBody>
          <a:bodyPr wrap="square" rtlCol="0">
            <a:spAutoFit/>
          </a:bodyPr>
          <a:lstStyle/>
          <a:p>
            <a:r>
              <a:rPr lang="en-US" sz="3200" dirty="0">
                <a:latin typeface="Times"/>
                <a:cs typeface="Times"/>
              </a:rPr>
              <a:t>5.</a:t>
            </a:r>
            <a:r>
              <a:rPr lang="en-US" sz="2400" dirty="0">
                <a:latin typeface="Times"/>
                <a:cs typeface="Times"/>
              </a:rPr>
              <a:t> Why expect probability to apply outside of games of chance?</a:t>
            </a:r>
          </a:p>
        </p:txBody>
      </p:sp>
      <p:grpSp>
        <p:nvGrpSpPr>
          <p:cNvPr id="16" name="Group 15">
            <a:extLst>
              <a:ext uri="{FF2B5EF4-FFF2-40B4-BE49-F238E27FC236}">
                <a16:creationId xmlns:a16="http://schemas.microsoft.com/office/drawing/2014/main" id="{1BD8A472-A8DC-D6C4-94A5-3F0638999148}"/>
              </a:ext>
            </a:extLst>
          </p:cNvPr>
          <p:cNvGrpSpPr/>
          <p:nvPr/>
        </p:nvGrpSpPr>
        <p:grpSpPr>
          <a:xfrm>
            <a:off x="522705" y="1673758"/>
            <a:ext cx="5464889" cy="954107"/>
            <a:chOff x="522705" y="1673758"/>
            <a:chExt cx="5464889" cy="954107"/>
          </a:xfrm>
        </p:grpSpPr>
        <p:sp>
          <p:nvSpPr>
            <p:cNvPr id="9" name="TextBox 8">
              <a:extLst>
                <a:ext uri="{FF2B5EF4-FFF2-40B4-BE49-F238E27FC236}">
                  <a16:creationId xmlns:a16="http://schemas.microsoft.com/office/drawing/2014/main" id="{FBDCAA37-1064-70CE-AF8C-A54E03921C80}"/>
                </a:ext>
              </a:extLst>
            </p:cNvPr>
            <p:cNvSpPr txBox="1"/>
            <p:nvPr/>
          </p:nvSpPr>
          <p:spPr>
            <a:xfrm>
              <a:off x="522705" y="1673758"/>
              <a:ext cx="3700503" cy="954107"/>
            </a:xfrm>
            <a:prstGeom prst="rect">
              <a:avLst/>
            </a:prstGeom>
            <a:noFill/>
          </p:spPr>
          <p:txBody>
            <a:bodyPr wrap="square" rtlCol="0">
              <a:spAutoFit/>
            </a:bodyPr>
            <a:lstStyle/>
            <a:p>
              <a:pPr marL="347663" indent="-347663"/>
              <a:r>
                <a:rPr lang="en-US" sz="3200" dirty="0">
                  <a:latin typeface="Times"/>
                  <a:cs typeface="Times"/>
                </a:rPr>
                <a:t>4.</a:t>
              </a:r>
              <a:r>
                <a:rPr lang="en-US" sz="2400" dirty="0">
                  <a:latin typeface="Times"/>
                  <a:cs typeface="Times"/>
                </a:rPr>
                <a:t> What exactly </a:t>
              </a:r>
              <a:r>
                <a:rPr lang="en-US" sz="3200" dirty="0">
                  <a:latin typeface="Times"/>
                  <a:cs typeface="Times"/>
                </a:rPr>
                <a:t>is </a:t>
              </a:r>
              <a:r>
                <a:rPr lang="en-US" sz="2400" dirty="0">
                  <a:latin typeface="Times"/>
                  <a:cs typeface="Times"/>
                </a:rPr>
                <a:t>probability?</a:t>
              </a:r>
            </a:p>
          </p:txBody>
        </p:sp>
        <p:sp>
          <p:nvSpPr>
            <p:cNvPr id="7" name="TextBox 6">
              <a:extLst>
                <a:ext uri="{FF2B5EF4-FFF2-40B4-BE49-F238E27FC236}">
                  <a16:creationId xmlns:a16="http://schemas.microsoft.com/office/drawing/2014/main" id="{1AD17B81-AA47-BA12-6A71-515469546C31}"/>
                </a:ext>
              </a:extLst>
            </p:cNvPr>
            <p:cNvSpPr txBox="1"/>
            <p:nvPr/>
          </p:nvSpPr>
          <p:spPr>
            <a:xfrm>
              <a:off x="3853994" y="1755418"/>
              <a:ext cx="2133600" cy="830997"/>
            </a:xfrm>
            <a:prstGeom prst="rect">
              <a:avLst/>
            </a:prstGeom>
            <a:noFill/>
          </p:spPr>
          <p:txBody>
            <a:bodyPr wrap="square" rtlCol="0">
              <a:spAutoFit/>
            </a:bodyPr>
            <a:lstStyle/>
            <a:p>
              <a:r>
                <a:rPr lang="en-US" sz="2400" dirty="0">
                  <a:latin typeface="Times"/>
                  <a:cs typeface="Times"/>
                </a:rPr>
                <a:t>Interpretations proliferate</a:t>
              </a:r>
            </a:p>
          </p:txBody>
        </p:sp>
        <p:sp>
          <p:nvSpPr>
            <p:cNvPr id="13" name="Right Arrow 12">
              <a:extLst>
                <a:ext uri="{FF2B5EF4-FFF2-40B4-BE49-F238E27FC236}">
                  <a16:creationId xmlns:a16="http://schemas.microsoft.com/office/drawing/2014/main" id="{6073AA63-895A-A056-A3D0-C5FD1E4CFF3B}"/>
                </a:ext>
              </a:extLst>
            </p:cNvPr>
            <p:cNvSpPr/>
            <p:nvPr/>
          </p:nvSpPr>
          <p:spPr>
            <a:xfrm>
              <a:off x="3223967" y="2034060"/>
              <a:ext cx="414779" cy="356612"/>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descr="A drawing of a group of people&#10;&#10;Description automatically generated">
            <a:extLst>
              <a:ext uri="{FF2B5EF4-FFF2-40B4-BE49-F238E27FC236}">
                <a16:creationId xmlns:a16="http://schemas.microsoft.com/office/drawing/2014/main" id="{16D09790-C724-7446-FCB5-E6FAEDEF64C4}"/>
              </a:ext>
            </a:extLst>
          </p:cNvPr>
          <p:cNvPicPr>
            <a:picLocks noChangeAspect="1"/>
          </p:cNvPicPr>
          <p:nvPr/>
        </p:nvPicPr>
        <p:blipFill>
          <a:blip r:embed="rId2"/>
          <a:stretch>
            <a:fillRect/>
          </a:stretch>
        </p:blipFill>
        <p:spPr>
          <a:xfrm>
            <a:off x="522705" y="4017813"/>
            <a:ext cx="7620000" cy="2717800"/>
          </a:xfrm>
          <a:prstGeom prst="rect">
            <a:avLst/>
          </a:prstGeom>
        </p:spPr>
      </p:pic>
    </p:spTree>
    <p:extLst>
      <p:ext uri="{BB962C8B-B14F-4D97-AF65-F5344CB8AC3E}">
        <p14:creationId xmlns:p14="http://schemas.microsoft.com/office/powerpoint/2010/main" val="11291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DCD4-A115-D48F-7F99-3D27053A43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8C4B27-63F6-AFA5-863B-7F2BCB14A48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9F2CEDD-C3F7-1352-4789-CFB8827D6F16}"/>
              </a:ext>
            </a:extLst>
          </p:cNvPr>
          <p:cNvSpPr>
            <a:spLocks noGrp="1"/>
          </p:cNvSpPr>
          <p:nvPr>
            <p:ph type="sldNum" sz="quarter" idx="12"/>
          </p:nvPr>
        </p:nvSpPr>
        <p:spPr/>
        <p:txBody>
          <a:bodyPr/>
          <a:lstStyle/>
          <a:p>
            <a:fld id="{997EC9C6-EEF2-884A-9087-52C36FDAE7A9}" type="slidenum">
              <a:rPr lang="en-US" altLang="en-US" smtClean="0"/>
              <a:pPr/>
              <a:t>35</a:t>
            </a:fld>
            <a:endParaRPr lang="en-US" altLang="en-US"/>
          </a:p>
        </p:txBody>
      </p:sp>
      <p:sp>
        <p:nvSpPr>
          <p:cNvPr id="5" name="Freeform 4">
            <a:extLst>
              <a:ext uri="{FF2B5EF4-FFF2-40B4-BE49-F238E27FC236}">
                <a16:creationId xmlns:a16="http://schemas.microsoft.com/office/drawing/2014/main" id="{56ADFF9C-F518-30A7-E160-53B6A1CF6810}"/>
              </a:ext>
            </a:extLst>
          </p:cNvPr>
          <p:cNvSpPr/>
          <p:nvPr/>
        </p:nvSpPr>
        <p:spPr>
          <a:xfrm>
            <a:off x="2179320" y="619760"/>
            <a:ext cx="6878320" cy="5618480"/>
          </a:xfrm>
          <a:custGeom>
            <a:avLst/>
            <a:gdLst>
              <a:gd name="connsiteX0" fmla="*/ 3159760 w 6878320"/>
              <a:gd name="connsiteY0" fmla="*/ 0 h 5618480"/>
              <a:gd name="connsiteX1" fmla="*/ 6878320 w 6878320"/>
              <a:gd name="connsiteY1" fmla="*/ 1544320 h 5618480"/>
              <a:gd name="connsiteX2" fmla="*/ 4968240 w 6878320"/>
              <a:gd name="connsiteY2" fmla="*/ 5618480 h 5618480"/>
              <a:gd name="connsiteX3" fmla="*/ 4826000 w 6878320"/>
              <a:gd name="connsiteY3" fmla="*/ 5588000 h 5618480"/>
              <a:gd name="connsiteX4" fmla="*/ 4744720 w 6878320"/>
              <a:gd name="connsiteY4" fmla="*/ 5547360 h 5618480"/>
              <a:gd name="connsiteX5" fmla="*/ 0 w 6878320"/>
              <a:gd name="connsiteY5" fmla="*/ 4246880 h 5618480"/>
              <a:gd name="connsiteX6" fmla="*/ 3159760 w 6878320"/>
              <a:gd name="connsiteY6" fmla="*/ 0 h 56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320" h="5618480">
                <a:moveTo>
                  <a:pt x="3159760" y="0"/>
                </a:moveTo>
                <a:lnTo>
                  <a:pt x="6878320" y="1544320"/>
                </a:lnTo>
                <a:lnTo>
                  <a:pt x="4968240" y="5618480"/>
                </a:lnTo>
                <a:cubicBezTo>
                  <a:pt x="4920827" y="5608320"/>
                  <a:pt x="4872207" y="5602702"/>
                  <a:pt x="4826000" y="5588000"/>
                </a:cubicBezTo>
                <a:cubicBezTo>
                  <a:pt x="4797135" y="5578816"/>
                  <a:pt x="4744720" y="5547360"/>
                  <a:pt x="4744720" y="5547360"/>
                </a:cubicBezTo>
                <a:lnTo>
                  <a:pt x="0" y="4246880"/>
                </a:lnTo>
                <a:lnTo>
                  <a:pt x="3159760"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4282919-6235-1A76-F105-18A7D27C9E64}"/>
              </a:ext>
            </a:extLst>
          </p:cNvPr>
          <p:cNvSpPr txBox="1">
            <a:spLocks/>
          </p:cNvSpPr>
          <p:nvPr/>
        </p:nvSpPr>
        <p:spPr bwMode="auto">
          <a:xfrm>
            <a:off x="304800" y="2560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a:ea typeface="ＭＳ Ｐゴシック" charset="-128"/>
                <a:cs typeface="Times"/>
              </a:defRPr>
            </a:lvl1pPr>
            <a:lvl2pPr algn="ctr" defTabSz="457200" rtl="0" eaLnBrk="0" fontAlgn="base" hangingPunct="0">
              <a:spcBef>
                <a:spcPct val="0"/>
              </a:spcBef>
              <a:spcAft>
                <a:spcPct val="0"/>
              </a:spcAft>
              <a:defRPr sz="4400">
                <a:solidFill>
                  <a:schemeClr val="tx1"/>
                </a:solidFill>
                <a:latin typeface="Times" charset="0"/>
                <a:ea typeface="ＭＳ Ｐゴシック" charset="-128"/>
              </a:defRPr>
            </a:lvl2pPr>
            <a:lvl3pPr algn="ctr" defTabSz="457200" rtl="0" eaLnBrk="0" fontAlgn="base" hangingPunct="0">
              <a:spcBef>
                <a:spcPct val="0"/>
              </a:spcBef>
              <a:spcAft>
                <a:spcPct val="0"/>
              </a:spcAft>
              <a:defRPr sz="4400">
                <a:solidFill>
                  <a:schemeClr val="tx1"/>
                </a:solidFill>
                <a:latin typeface="Times" charset="0"/>
                <a:ea typeface="ＭＳ Ｐゴシック" charset="-128"/>
              </a:defRPr>
            </a:lvl3pPr>
            <a:lvl4pPr algn="ctr" defTabSz="457200" rtl="0" eaLnBrk="0" fontAlgn="base" hangingPunct="0">
              <a:spcBef>
                <a:spcPct val="0"/>
              </a:spcBef>
              <a:spcAft>
                <a:spcPct val="0"/>
              </a:spcAft>
              <a:defRPr sz="4400">
                <a:solidFill>
                  <a:schemeClr val="tx1"/>
                </a:solidFill>
                <a:latin typeface="Times" charset="0"/>
                <a:ea typeface="ＭＳ Ｐゴシック" charset="-128"/>
              </a:defRPr>
            </a:lvl4pPr>
            <a:lvl5pPr algn="ctr" defTabSz="457200" rtl="0" eaLnBrk="0" fontAlgn="base" hangingPunct="0">
              <a:spcBef>
                <a:spcPct val="0"/>
              </a:spcBef>
              <a:spcAft>
                <a:spcPct val="0"/>
              </a:spcAft>
              <a:defRPr sz="4400">
                <a:solidFill>
                  <a:schemeClr val="tx1"/>
                </a:solidFill>
                <a:latin typeface="Times" charset="0"/>
                <a:ea typeface="ＭＳ Ｐゴシック" charset="-128"/>
              </a:defRPr>
            </a:lvl5pPr>
            <a:lvl6pPr marL="457200" algn="ctr" defTabSz="457200" rtl="0" fontAlgn="base">
              <a:spcBef>
                <a:spcPct val="0"/>
              </a:spcBef>
              <a:spcAft>
                <a:spcPct val="0"/>
              </a:spcAft>
              <a:defRPr sz="4400">
                <a:solidFill>
                  <a:schemeClr val="tx1"/>
                </a:solidFill>
                <a:latin typeface="Times" charset="0"/>
                <a:ea typeface="ＭＳ Ｐゴシック" charset="-128"/>
              </a:defRPr>
            </a:lvl6pPr>
            <a:lvl7pPr marL="914400" algn="ctr" defTabSz="457200" rtl="0" fontAlgn="base">
              <a:spcBef>
                <a:spcPct val="0"/>
              </a:spcBef>
              <a:spcAft>
                <a:spcPct val="0"/>
              </a:spcAft>
              <a:defRPr sz="4400">
                <a:solidFill>
                  <a:schemeClr val="tx1"/>
                </a:solidFill>
                <a:latin typeface="Times" charset="0"/>
                <a:ea typeface="ＭＳ Ｐゴシック" charset="-128"/>
              </a:defRPr>
            </a:lvl7pPr>
            <a:lvl8pPr marL="1371600" algn="ctr" defTabSz="457200" rtl="0" fontAlgn="base">
              <a:spcBef>
                <a:spcPct val="0"/>
              </a:spcBef>
              <a:spcAft>
                <a:spcPct val="0"/>
              </a:spcAft>
              <a:defRPr sz="4400">
                <a:solidFill>
                  <a:schemeClr val="tx1"/>
                </a:solidFill>
                <a:latin typeface="Times" charset="0"/>
                <a:ea typeface="ＭＳ Ｐゴシック" charset="-128"/>
              </a:defRPr>
            </a:lvl8pPr>
            <a:lvl9pPr marL="1828800" algn="ctr" defTabSz="457200" rtl="0" fontAlgn="base">
              <a:spcBef>
                <a:spcPct val="0"/>
              </a:spcBef>
              <a:spcAft>
                <a:spcPct val="0"/>
              </a:spcAft>
              <a:defRPr sz="4400">
                <a:solidFill>
                  <a:schemeClr val="tx1"/>
                </a:solidFill>
                <a:latin typeface="Times" charset="0"/>
                <a:ea typeface="ＭＳ Ｐゴシック" charset="-128"/>
              </a:defRPr>
            </a:lvl9pPr>
          </a:lstStyle>
          <a:p>
            <a:endParaRPr lang="en-US" sz="8000" dirty="0"/>
          </a:p>
        </p:txBody>
      </p:sp>
      <p:sp>
        <p:nvSpPr>
          <p:cNvPr id="2" name="Title 1">
            <a:extLst>
              <a:ext uri="{FF2B5EF4-FFF2-40B4-BE49-F238E27FC236}">
                <a16:creationId xmlns:a16="http://schemas.microsoft.com/office/drawing/2014/main" id="{F463CB5D-0A08-7EAD-7C87-A38A25C0B429}"/>
              </a:ext>
            </a:extLst>
          </p:cNvPr>
          <p:cNvSpPr>
            <a:spLocks noGrp="1"/>
          </p:cNvSpPr>
          <p:nvPr>
            <p:ph type="title"/>
          </p:nvPr>
        </p:nvSpPr>
        <p:spPr>
          <a:xfrm>
            <a:off x="304800" y="1404508"/>
            <a:ext cx="7125040" cy="2914876"/>
          </a:xfrm>
        </p:spPr>
        <p:txBody>
          <a:bodyPr/>
          <a:lstStyle/>
          <a:p>
            <a:pPr algn="r"/>
            <a:r>
              <a:rPr lang="en-US" sz="7200" dirty="0"/>
              <a:t>Gems and Coals</a:t>
            </a:r>
          </a:p>
        </p:txBody>
      </p:sp>
    </p:spTree>
    <p:extLst>
      <p:ext uri="{BB962C8B-B14F-4D97-AF65-F5344CB8AC3E}">
        <p14:creationId xmlns:p14="http://schemas.microsoft.com/office/powerpoint/2010/main" val="2262678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761F-E3DA-F40E-719A-9B459A570675}"/>
              </a:ext>
            </a:extLst>
          </p:cNvPr>
          <p:cNvSpPr>
            <a:spLocks noGrp="1"/>
          </p:cNvSpPr>
          <p:nvPr>
            <p:ph type="title"/>
          </p:nvPr>
        </p:nvSpPr>
        <p:spPr>
          <a:xfrm>
            <a:off x="457200" y="274638"/>
            <a:ext cx="8229600" cy="622300"/>
          </a:xfrm>
        </p:spPr>
        <p:txBody>
          <a:bodyPr/>
          <a:lstStyle/>
          <a:p>
            <a:pPr algn="l"/>
            <a:r>
              <a:rPr lang="en-US" dirty="0"/>
              <a:t>Gems and coals</a:t>
            </a:r>
          </a:p>
        </p:txBody>
      </p:sp>
      <p:sp>
        <p:nvSpPr>
          <p:cNvPr id="4" name="Slide Number Placeholder 3">
            <a:extLst>
              <a:ext uri="{FF2B5EF4-FFF2-40B4-BE49-F238E27FC236}">
                <a16:creationId xmlns:a16="http://schemas.microsoft.com/office/drawing/2014/main" id="{30A9EC12-B922-45DE-7590-72D5F669A38C}"/>
              </a:ext>
            </a:extLst>
          </p:cNvPr>
          <p:cNvSpPr>
            <a:spLocks noGrp="1"/>
          </p:cNvSpPr>
          <p:nvPr>
            <p:ph type="sldNum" sz="quarter" idx="12"/>
          </p:nvPr>
        </p:nvSpPr>
        <p:spPr/>
        <p:txBody>
          <a:bodyPr/>
          <a:lstStyle/>
          <a:p>
            <a:fld id="{997EC9C6-EEF2-884A-9087-52C36FDAE7A9}" type="slidenum">
              <a:rPr lang="en-US" altLang="en-US" smtClean="0"/>
              <a:pPr/>
              <a:t>36</a:t>
            </a:fld>
            <a:endParaRPr lang="en-US" altLang="en-US"/>
          </a:p>
        </p:txBody>
      </p:sp>
      <p:grpSp>
        <p:nvGrpSpPr>
          <p:cNvPr id="28" name="Group 27">
            <a:extLst>
              <a:ext uri="{FF2B5EF4-FFF2-40B4-BE49-F238E27FC236}">
                <a16:creationId xmlns:a16="http://schemas.microsoft.com/office/drawing/2014/main" id="{4DA7C643-8E6D-E7F3-76FB-40F029605137}"/>
              </a:ext>
            </a:extLst>
          </p:cNvPr>
          <p:cNvGrpSpPr/>
          <p:nvPr/>
        </p:nvGrpSpPr>
        <p:grpSpPr>
          <a:xfrm>
            <a:off x="268768" y="1114652"/>
            <a:ext cx="7975442" cy="1002384"/>
            <a:chOff x="268768" y="1114652"/>
            <a:chExt cx="7975442" cy="1002384"/>
          </a:xfrm>
        </p:grpSpPr>
        <p:sp>
          <p:nvSpPr>
            <p:cNvPr id="6" name="TextBox 5">
              <a:extLst>
                <a:ext uri="{FF2B5EF4-FFF2-40B4-BE49-F238E27FC236}">
                  <a16:creationId xmlns:a16="http://schemas.microsoft.com/office/drawing/2014/main" id="{0A6EA221-0A5D-0EB1-343A-DFC1C34255B3}"/>
                </a:ext>
              </a:extLst>
            </p:cNvPr>
            <p:cNvSpPr txBox="1"/>
            <p:nvPr/>
          </p:nvSpPr>
          <p:spPr>
            <a:xfrm>
              <a:off x="1354684" y="1214840"/>
              <a:ext cx="6889526" cy="830997"/>
            </a:xfrm>
            <a:prstGeom prst="rect">
              <a:avLst/>
            </a:prstGeom>
            <a:noFill/>
          </p:spPr>
          <p:txBody>
            <a:bodyPr wrap="square" rtlCol="0">
              <a:spAutoFit/>
            </a:bodyPr>
            <a:lstStyle/>
            <a:p>
              <a:r>
                <a:rPr lang="en-US" sz="2400" dirty="0">
                  <a:latin typeface="Times"/>
                  <a:cs typeface="Times"/>
                </a:rPr>
                <a:t>Probability theory is not the only way to deal with chanciness.</a:t>
              </a:r>
            </a:p>
          </p:txBody>
        </p:sp>
        <p:pic>
          <p:nvPicPr>
            <p:cNvPr id="11" name="Picture 10" descr="A blue gem on a white background&#10;&#10;Description automatically generated">
              <a:extLst>
                <a:ext uri="{FF2B5EF4-FFF2-40B4-BE49-F238E27FC236}">
                  <a16:creationId xmlns:a16="http://schemas.microsoft.com/office/drawing/2014/main" id="{97BEAC18-A142-3FBB-8271-020CBB50BD57}"/>
                </a:ext>
              </a:extLst>
            </p:cNvPr>
            <p:cNvPicPr>
              <a:picLocks noChangeAspect="1"/>
            </p:cNvPicPr>
            <p:nvPr/>
          </p:nvPicPr>
          <p:blipFill>
            <a:blip r:embed="rId2"/>
            <a:stretch>
              <a:fillRect/>
            </a:stretch>
          </p:blipFill>
          <p:spPr>
            <a:xfrm>
              <a:off x="268768" y="1114652"/>
              <a:ext cx="1085916" cy="1002384"/>
            </a:xfrm>
            <a:prstGeom prst="rect">
              <a:avLst/>
            </a:prstGeom>
          </p:spPr>
        </p:pic>
      </p:grpSp>
      <p:grpSp>
        <p:nvGrpSpPr>
          <p:cNvPr id="29" name="Group 28">
            <a:extLst>
              <a:ext uri="{FF2B5EF4-FFF2-40B4-BE49-F238E27FC236}">
                <a16:creationId xmlns:a16="http://schemas.microsoft.com/office/drawing/2014/main" id="{B413B98F-F3BE-8DC5-8BDE-D79B2DC93CBB}"/>
              </a:ext>
            </a:extLst>
          </p:cNvPr>
          <p:cNvGrpSpPr/>
          <p:nvPr/>
        </p:nvGrpSpPr>
        <p:grpSpPr>
          <a:xfrm>
            <a:off x="408682" y="2296828"/>
            <a:ext cx="8075443" cy="838783"/>
            <a:chOff x="408682" y="2296828"/>
            <a:chExt cx="8075443" cy="838783"/>
          </a:xfrm>
        </p:grpSpPr>
        <p:sp>
          <p:nvSpPr>
            <p:cNvPr id="7" name="TextBox 6">
              <a:extLst>
                <a:ext uri="{FF2B5EF4-FFF2-40B4-BE49-F238E27FC236}">
                  <a16:creationId xmlns:a16="http://schemas.microsoft.com/office/drawing/2014/main" id="{462BFD17-8B2E-31B8-7C26-6514BE2233B0}"/>
                </a:ext>
              </a:extLst>
            </p:cNvPr>
            <p:cNvSpPr txBox="1"/>
            <p:nvPr/>
          </p:nvSpPr>
          <p:spPr>
            <a:xfrm>
              <a:off x="1354684" y="2304614"/>
              <a:ext cx="7129441" cy="830997"/>
            </a:xfrm>
            <a:prstGeom prst="rect">
              <a:avLst/>
            </a:prstGeom>
            <a:noFill/>
          </p:spPr>
          <p:txBody>
            <a:bodyPr wrap="square" rtlCol="0">
              <a:spAutoFit/>
            </a:bodyPr>
            <a:lstStyle/>
            <a:p>
              <a:r>
                <a:rPr lang="en-US" sz="2400" dirty="0">
                  <a:latin typeface="Times"/>
                  <a:cs typeface="Times"/>
                </a:rPr>
                <a:t>Why are there no ancient sources accounting for the fitness </a:t>
              </a:r>
              <a:r>
                <a:rPr lang="en-US" sz="2400">
                  <a:latin typeface="Times"/>
                  <a:cs typeface="Times"/>
                </a:rPr>
                <a:t>for purpose </a:t>
              </a:r>
              <a:r>
                <a:rPr lang="en-US" sz="2400" dirty="0">
                  <a:latin typeface="Times"/>
                  <a:cs typeface="Times"/>
                </a:rPr>
                <a:t>of physical randomizers?</a:t>
              </a:r>
            </a:p>
          </p:txBody>
        </p:sp>
        <p:pic>
          <p:nvPicPr>
            <p:cNvPr id="12" name="Content Placeholder 8" descr="A black rock with a black border&#10;&#10;Description automatically generated">
              <a:extLst>
                <a:ext uri="{FF2B5EF4-FFF2-40B4-BE49-F238E27FC236}">
                  <a16:creationId xmlns:a16="http://schemas.microsoft.com/office/drawing/2014/main" id="{CF264D10-64C8-79E5-79D7-D7D371E0F2FF}"/>
                </a:ext>
              </a:extLst>
            </p:cNvPr>
            <p:cNvPicPr>
              <a:picLocks noChangeAspect="1"/>
            </p:cNvPicPr>
            <p:nvPr/>
          </p:nvPicPr>
          <p:blipFill>
            <a:blip r:embed="rId3"/>
            <a:stretch>
              <a:fillRect/>
            </a:stretch>
          </p:blipFill>
          <p:spPr bwMode="auto">
            <a:xfrm>
              <a:off x="408682" y="2296828"/>
              <a:ext cx="843796"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ontent Placeholder 12">
            <a:extLst>
              <a:ext uri="{FF2B5EF4-FFF2-40B4-BE49-F238E27FC236}">
                <a16:creationId xmlns:a16="http://schemas.microsoft.com/office/drawing/2014/main" id="{8815CF0E-3585-E9D1-23E7-892D07BA3CFE}"/>
              </a:ext>
            </a:extLst>
          </p:cNvPr>
          <p:cNvSpPr>
            <a:spLocks noGrp="1"/>
          </p:cNvSpPr>
          <p:nvPr>
            <p:ph idx="1"/>
          </p:nvPr>
        </p:nvSpPr>
        <p:spPr/>
        <p:txBody>
          <a:bodyPr/>
          <a:lstStyle/>
          <a:p>
            <a:r>
              <a:rPr lang="en-US" dirty="0"/>
              <a:t> </a:t>
            </a:r>
          </a:p>
        </p:txBody>
      </p:sp>
      <p:grpSp>
        <p:nvGrpSpPr>
          <p:cNvPr id="30" name="Group 29">
            <a:extLst>
              <a:ext uri="{FF2B5EF4-FFF2-40B4-BE49-F238E27FC236}">
                <a16:creationId xmlns:a16="http://schemas.microsoft.com/office/drawing/2014/main" id="{4750E55A-6D49-F8C7-BB54-66C49AD58DDF}"/>
              </a:ext>
            </a:extLst>
          </p:cNvPr>
          <p:cNvGrpSpPr/>
          <p:nvPr/>
        </p:nvGrpSpPr>
        <p:grpSpPr>
          <a:xfrm>
            <a:off x="249914" y="3443072"/>
            <a:ext cx="8215357" cy="1121072"/>
            <a:chOff x="249914" y="3443072"/>
            <a:chExt cx="8215357" cy="1121072"/>
          </a:xfrm>
        </p:grpSpPr>
        <p:sp>
          <p:nvSpPr>
            <p:cNvPr id="5" name="TextBox 4">
              <a:extLst>
                <a:ext uri="{FF2B5EF4-FFF2-40B4-BE49-F238E27FC236}">
                  <a16:creationId xmlns:a16="http://schemas.microsoft.com/office/drawing/2014/main" id="{0116F71E-5A4E-CC1E-46BA-734EF5E1B6E4}"/>
                </a:ext>
              </a:extLst>
            </p:cNvPr>
            <p:cNvSpPr txBox="1"/>
            <p:nvPr/>
          </p:nvSpPr>
          <p:spPr>
            <a:xfrm>
              <a:off x="1335831" y="3456148"/>
              <a:ext cx="7129440" cy="1107996"/>
            </a:xfrm>
            <a:prstGeom prst="rect">
              <a:avLst/>
            </a:prstGeom>
            <a:noFill/>
          </p:spPr>
          <p:txBody>
            <a:bodyPr wrap="square" rtlCol="0">
              <a:spAutoFit/>
            </a:bodyPr>
            <a:lstStyle/>
            <a:p>
              <a:r>
                <a:rPr lang="en-US" dirty="0">
                  <a:latin typeface="Times"/>
                  <a:cs typeface="Times"/>
                </a:rPr>
                <a:t>The puzzle that started me wondering about the history of probability.</a:t>
              </a:r>
            </a:p>
            <a:p>
              <a:r>
                <a:rPr lang="en-US" sz="2400" dirty="0">
                  <a:latin typeface="Times"/>
                  <a:cs typeface="Times"/>
                </a:rPr>
                <a:t>Why have the opposite faces of die almost always summed to seven?</a:t>
              </a:r>
            </a:p>
          </p:txBody>
        </p:sp>
        <p:pic>
          <p:nvPicPr>
            <p:cNvPr id="14" name="Picture 13" descr="A blue gem on a white background&#10;&#10;Description automatically generated">
              <a:extLst>
                <a:ext uri="{FF2B5EF4-FFF2-40B4-BE49-F238E27FC236}">
                  <a16:creationId xmlns:a16="http://schemas.microsoft.com/office/drawing/2014/main" id="{B7D844D7-B4C4-9364-29DB-5B0A50DD9702}"/>
                </a:ext>
              </a:extLst>
            </p:cNvPr>
            <p:cNvPicPr>
              <a:picLocks noChangeAspect="1"/>
            </p:cNvPicPr>
            <p:nvPr/>
          </p:nvPicPr>
          <p:blipFill>
            <a:blip r:embed="rId2"/>
            <a:stretch>
              <a:fillRect/>
            </a:stretch>
          </p:blipFill>
          <p:spPr>
            <a:xfrm>
              <a:off x="249914" y="3443072"/>
              <a:ext cx="1085916" cy="1002384"/>
            </a:xfrm>
            <a:prstGeom prst="rect">
              <a:avLst/>
            </a:prstGeom>
          </p:spPr>
        </p:pic>
      </p:grpSp>
      <p:grpSp>
        <p:nvGrpSpPr>
          <p:cNvPr id="31" name="Group 30">
            <a:extLst>
              <a:ext uri="{FF2B5EF4-FFF2-40B4-BE49-F238E27FC236}">
                <a16:creationId xmlns:a16="http://schemas.microsoft.com/office/drawing/2014/main" id="{0829C0F5-127F-C7F3-4870-CA483A46C2F5}"/>
              </a:ext>
            </a:extLst>
          </p:cNvPr>
          <p:cNvGrpSpPr/>
          <p:nvPr/>
        </p:nvGrpSpPr>
        <p:grpSpPr>
          <a:xfrm>
            <a:off x="3793252" y="4344022"/>
            <a:ext cx="4328960" cy="2291849"/>
            <a:chOff x="3793252" y="4344022"/>
            <a:chExt cx="4328960" cy="2291849"/>
          </a:xfrm>
        </p:grpSpPr>
        <p:pic>
          <p:nvPicPr>
            <p:cNvPr id="16" name="Graphic 15">
              <a:extLst>
                <a:ext uri="{FF2B5EF4-FFF2-40B4-BE49-F238E27FC236}">
                  <a16:creationId xmlns:a16="http://schemas.microsoft.com/office/drawing/2014/main" id="{71F60E55-0360-5D86-3178-CE53882EEB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3378" y="5119290"/>
              <a:ext cx="741313" cy="741313"/>
            </a:xfrm>
            <a:prstGeom prst="rect">
              <a:avLst/>
            </a:prstGeom>
          </p:spPr>
        </p:pic>
        <p:pic>
          <p:nvPicPr>
            <p:cNvPr id="18" name="Graphic 17">
              <a:extLst>
                <a:ext uri="{FF2B5EF4-FFF2-40B4-BE49-F238E27FC236}">
                  <a16:creationId xmlns:a16="http://schemas.microsoft.com/office/drawing/2014/main" id="{C67046DC-8DC3-1FD2-2FCF-A472D257B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93252" y="5113858"/>
              <a:ext cx="741314" cy="741314"/>
            </a:xfrm>
            <a:prstGeom prst="rect">
              <a:avLst/>
            </a:prstGeom>
          </p:spPr>
        </p:pic>
        <p:pic>
          <p:nvPicPr>
            <p:cNvPr id="20" name="Graphic 19">
              <a:extLst>
                <a:ext uri="{FF2B5EF4-FFF2-40B4-BE49-F238E27FC236}">
                  <a16:creationId xmlns:a16="http://schemas.microsoft.com/office/drawing/2014/main" id="{8B3C2C4A-5B1F-A838-507B-F9A3C8D2FF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3503" y="5113858"/>
              <a:ext cx="741314" cy="741314"/>
            </a:xfrm>
            <a:prstGeom prst="rect">
              <a:avLst/>
            </a:prstGeom>
          </p:spPr>
        </p:pic>
        <p:pic>
          <p:nvPicPr>
            <p:cNvPr id="22" name="Graphic 21">
              <a:extLst>
                <a:ext uri="{FF2B5EF4-FFF2-40B4-BE49-F238E27FC236}">
                  <a16:creationId xmlns:a16="http://schemas.microsoft.com/office/drawing/2014/main" id="{ED6172D8-702E-E4AC-236A-E0D2DAD471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93628" y="5113858"/>
              <a:ext cx="741314" cy="741314"/>
            </a:xfrm>
            <a:prstGeom prst="rect">
              <a:avLst/>
            </a:prstGeom>
          </p:spPr>
        </p:pic>
        <p:pic>
          <p:nvPicPr>
            <p:cNvPr id="24" name="Graphic 23">
              <a:extLst>
                <a:ext uri="{FF2B5EF4-FFF2-40B4-BE49-F238E27FC236}">
                  <a16:creationId xmlns:a16="http://schemas.microsoft.com/office/drawing/2014/main" id="{62581C9C-18EF-D9CF-D5F9-5A2646549C9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19302" y="4344022"/>
              <a:ext cx="715389" cy="715389"/>
            </a:xfrm>
            <a:prstGeom prst="rect">
              <a:avLst/>
            </a:prstGeom>
          </p:spPr>
        </p:pic>
        <p:pic>
          <p:nvPicPr>
            <p:cNvPr id="26" name="Graphic 25">
              <a:extLst>
                <a:ext uri="{FF2B5EF4-FFF2-40B4-BE49-F238E27FC236}">
                  <a16:creationId xmlns:a16="http://schemas.microsoft.com/office/drawing/2014/main" id="{14D57003-763C-D8BC-300C-F279539F298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93378" y="5920482"/>
              <a:ext cx="715389" cy="715389"/>
            </a:xfrm>
            <a:prstGeom prst="rect">
              <a:avLst/>
            </a:prstGeom>
          </p:spPr>
        </p:pic>
        <p:sp>
          <p:nvSpPr>
            <p:cNvPr id="27" name="TextBox 26">
              <a:extLst>
                <a:ext uri="{FF2B5EF4-FFF2-40B4-BE49-F238E27FC236}">
                  <a16:creationId xmlns:a16="http://schemas.microsoft.com/office/drawing/2014/main" id="{D2C1537B-9ECE-934C-67BF-4971374B8D1E}"/>
                </a:ext>
              </a:extLst>
            </p:cNvPr>
            <p:cNvSpPr txBox="1"/>
            <p:nvPr/>
          </p:nvSpPr>
          <p:spPr>
            <a:xfrm>
              <a:off x="7117788" y="4979926"/>
              <a:ext cx="1004424" cy="923330"/>
            </a:xfrm>
            <a:prstGeom prst="rect">
              <a:avLst/>
            </a:prstGeom>
            <a:noFill/>
          </p:spPr>
          <p:txBody>
            <a:bodyPr wrap="square" rtlCol="0">
              <a:spAutoFit/>
            </a:bodyPr>
            <a:lstStyle/>
            <a:p>
              <a:r>
                <a:rPr lang="en-US" dirty="0">
                  <a:latin typeface="Times"/>
                  <a:cs typeface="Times"/>
                </a:rPr>
                <a:t>Faces of a die unfolded</a:t>
              </a:r>
            </a:p>
          </p:txBody>
        </p:sp>
      </p:grpSp>
    </p:spTree>
    <p:extLst>
      <p:ext uri="{BB962C8B-B14F-4D97-AF65-F5344CB8AC3E}">
        <p14:creationId xmlns:p14="http://schemas.microsoft.com/office/powerpoint/2010/main" val="9823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2E5F4E7-610F-87A2-74AB-F356DF40ADC1}"/>
              </a:ext>
            </a:extLst>
          </p:cNvPr>
          <p:cNvSpPr/>
          <p:nvPr/>
        </p:nvSpPr>
        <p:spPr>
          <a:xfrm>
            <a:off x="516835" y="357809"/>
            <a:ext cx="8358808" cy="824948"/>
          </a:xfrm>
          <a:custGeom>
            <a:avLst/>
            <a:gdLst>
              <a:gd name="connsiteX0" fmla="*/ 367748 w 8358808"/>
              <a:gd name="connsiteY0" fmla="*/ 0 h 824948"/>
              <a:gd name="connsiteX1" fmla="*/ 8229600 w 8358808"/>
              <a:gd name="connsiteY1" fmla="*/ 178904 h 824948"/>
              <a:gd name="connsiteX2" fmla="*/ 8358808 w 8358808"/>
              <a:gd name="connsiteY2" fmla="*/ 407504 h 824948"/>
              <a:gd name="connsiteX3" fmla="*/ 0 w 8358808"/>
              <a:gd name="connsiteY3" fmla="*/ 824948 h 824948"/>
              <a:gd name="connsiteX4" fmla="*/ 367748 w 8358808"/>
              <a:gd name="connsiteY4" fmla="*/ 0 h 82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08" h="824948">
                <a:moveTo>
                  <a:pt x="367748" y="0"/>
                </a:moveTo>
                <a:lnTo>
                  <a:pt x="8229600" y="178904"/>
                </a:lnTo>
                <a:lnTo>
                  <a:pt x="8358808" y="407504"/>
                </a:lnTo>
                <a:lnTo>
                  <a:pt x="0" y="824948"/>
                </a:lnTo>
                <a:lnTo>
                  <a:pt x="367748" y="0"/>
                </a:lnTo>
                <a:close/>
              </a:path>
            </a:pathLst>
          </a:custGeom>
          <a:solidFill>
            <a:srgbClr val="C8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B4505-8483-981B-F010-780AFDDF5F77}"/>
              </a:ext>
            </a:extLst>
          </p:cNvPr>
          <p:cNvSpPr>
            <a:spLocks noGrp="1"/>
          </p:cNvSpPr>
          <p:nvPr>
            <p:ph type="title"/>
          </p:nvPr>
        </p:nvSpPr>
        <p:spPr/>
        <p:txBody>
          <a:bodyPr/>
          <a:lstStyle/>
          <a:p>
            <a:pPr algn="l"/>
            <a:r>
              <a:rPr lang="en-US" sz="6000" dirty="0"/>
              <a:t>The puzzle</a:t>
            </a:r>
          </a:p>
        </p:txBody>
      </p:sp>
      <p:sp>
        <p:nvSpPr>
          <p:cNvPr id="4" name="Slide Number Placeholder 3">
            <a:extLst>
              <a:ext uri="{FF2B5EF4-FFF2-40B4-BE49-F238E27FC236}">
                <a16:creationId xmlns:a16="http://schemas.microsoft.com/office/drawing/2014/main" id="{54ADE639-353F-AC5C-1BB9-BCE0B6CCD533}"/>
              </a:ext>
            </a:extLst>
          </p:cNvPr>
          <p:cNvSpPr>
            <a:spLocks noGrp="1"/>
          </p:cNvSpPr>
          <p:nvPr>
            <p:ph type="sldNum" sz="quarter" idx="12"/>
          </p:nvPr>
        </p:nvSpPr>
        <p:spPr/>
        <p:txBody>
          <a:bodyPr/>
          <a:lstStyle/>
          <a:p>
            <a:fld id="{997EC9C6-EEF2-884A-9087-52C36FDAE7A9}" type="slidenum">
              <a:rPr lang="en-US" altLang="en-US" smtClean="0"/>
              <a:pPr/>
              <a:t>4</a:t>
            </a:fld>
            <a:endParaRPr lang="en-US" altLang="en-US"/>
          </a:p>
        </p:txBody>
      </p:sp>
      <p:sp>
        <p:nvSpPr>
          <p:cNvPr id="5" name="TextBox 4">
            <a:extLst>
              <a:ext uri="{FF2B5EF4-FFF2-40B4-BE49-F238E27FC236}">
                <a16:creationId xmlns:a16="http://schemas.microsoft.com/office/drawing/2014/main" id="{A3D35C00-C1AF-7D97-2EF9-ADF7FECA7D1D}"/>
              </a:ext>
            </a:extLst>
          </p:cNvPr>
          <p:cNvSpPr txBox="1"/>
          <p:nvPr/>
        </p:nvSpPr>
        <p:spPr>
          <a:xfrm>
            <a:off x="514953" y="1550395"/>
            <a:ext cx="4367806" cy="1384995"/>
          </a:xfrm>
          <a:prstGeom prst="rect">
            <a:avLst/>
          </a:prstGeom>
          <a:noFill/>
        </p:spPr>
        <p:txBody>
          <a:bodyPr wrap="square" rtlCol="0">
            <a:spAutoFit/>
          </a:bodyPr>
          <a:lstStyle/>
          <a:p>
            <a:r>
              <a:rPr lang="en-US" sz="3200" dirty="0">
                <a:latin typeface="Times"/>
                <a:cs typeface="Times"/>
              </a:rPr>
              <a:t>Physical randomizers</a:t>
            </a:r>
            <a:r>
              <a:rPr lang="en-US" sz="2800" dirty="0">
                <a:latin typeface="Times"/>
                <a:cs typeface="Times"/>
              </a:rPr>
              <a:t> were used</a:t>
            </a:r>
            <a:r>
              <a:rPr lang="en-US" sz="2400" dirty="0">
                <a:latin typeface="Times"/>
                <a:cs typeface="Times"/>
              </a:rPr>
              <a:t> extensively for many purposes in antiquity.</a:t>
            </a:r>
          </a:p>
        </p:txBody>
      </p:sp>
      <p:pic>
        <p:nvPicPr>
          <p:cNvPr id="10" name="Content Placeholder 8">
            <a:extLst>
              <a:ext uri="{FF2B5EF4-FFF2-40B4-BE49-F238E27FC236}">
                <a16:creationId xmlns:a16="http://schemas.microsoft.com/office/drawing/2014/main" id="{3810771B-BB7D-4A9B-6DEC-47F326B48D85}"/>
              </a:ext>
            </a:extLst>
          </p:cNvPr>
          <p:cNvPicPr>
            <a:picLocks noChangeAspect="1"/>
          </p:cNvPicPr>
          <p:nvPr/>
        </p:nvPicPr>
        <p:blipFill>
          <a:blip r:embed="rId2"/>
          <a:stretch>
            <a:fillRect/>
          </a:stretch>
        </p:blipFill>
        <p:spPr bwMode="auto">
          <a:xfrm>
            <a:off x="5387010" y="1202471"/>
            <a:ext cx="1828799" cy="182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6A29F537-8906-9722-3A19-4102970DAF29}"/>
              </a:ext>
            </a:extLst>
          </p:cNvPr>
          <p:cNvSpPr>
            <a:spLocks noGrp="1"/>
          </p:cNvSpPr>
          <p:nvPr>
            <p:ph idx="1"/>
          </p:nvPr>
        </p:nvSpPr>
        <p:spPr/>
        <p:txBody>
          <a:bodyPr/>
          <a:lstStyle/>
          <a:p>
            <a:r>
              <a:rPr lang="en-US" dirty="0"/>
              <a:t> </a:t>
            </a:r>
          </a:p>
        </p:txBody>
      </p:sp>
      <p:sp>
        <p:nvSpPr>
          <p:cNvPr id="12" name="TextBox 11">
            <a:extLst>
              <a:ext uri="{FF2B5EF4-FFF2-40B4-BE49-F238E27FC236}">
                <a16:creationId xmlns:a16="http://schemas.microsoft.com/office/drawing/2014/main" id="{A201B764-9720-15A6-845B-40720365ACBC}"/>
              </a:ext>
            </a:extLst>
          </p:cNvPr>
          <p:cNvSpPr txBox="1"/>
          <p:nvPr/>
        </p:nvSpPr>
        <p:spPr>
          <a:xfrm>
            <a:off x="5297557" y="2963451"/>
            <a:ext cx="1342034" cy="261610"/>
          </a:xfrm>
          <a:prstGeom prst="rect">
            <a:avLst/>
          </a:prstGeom>
          <a:noFill/>
        </p:spPr>
        <p:txBody>
          <a:bodyPr wrap="none" rtlCol="0">
            <a:spAutoFit/>
          </a:bodyPr>
          <a:lstStyle/>
          <a:p>
            <a:r>
              <a:rPr lang="en-US" sz="1100" dirty="0">
                <a:latin typeface="Times"/>
                <a:cs typeface="Times"/>
              </a:rPr>
              <a:t>Ancient Roman dice</a:t>
            </a:r>
          </a:p>
        </p:txBody>
      </p:sp>
      <p:grpSp>
        <p:nvGrpSpPr>
          <p:cNvPr id="19" name="Group 18">
            <a:extLst>
              <a:ext uri="{FF2B5EF4-FFF2-40B4-BE49-F238E27FC236}">
                <a16:creationId xmlns:a16="http://schemas.microsoft.com/office/drawing/2014/main" id="{0B1AFBC7-1CDA-4809-2F7D-510463D8F39F}"/>
              </a:ext>
            </a:extLst>
          </p:cNvPr>
          <p:cNvGrpSpPr/>
          <p:nvPr/>
        </p:nvGrpSpPr>
        <p:grpSpPr>
          <a:xfrm>
            <a:off x="253839" y="3475817"/>
            <a:ext cx="8470037" cy="1384995"/>
            <a:chOff x="253839" y="3475817"/>
            <a:chExt cx="8470037" cy="1384995"/>
          </a:xfrm>
        </p:grpSpPr>
        <p:sp>
          <p:nvSpPr>
            <p:cNvPr id="7" name="TextBox 6">
              <a:extLst>
                <a:ext uri="{FF2B5EF4-FFF2-40B4-BE49-F238E27FC236}">
                  <a16:creationId xmlns:a16="http://schemas.microsoft.com/office/drawing/2014/main" id="{A59AC4E5-A487-5B79-B213-F6A0827A31E3}"/>
                </a:ext>
              </a:extLst>
            </p:cNvPr>
            <p:cNvSpPr txBox="1"/>
            <p:nvPr/>
          </p:nvSpPr>
          <p:spPr>
            <a:xfrm>
              <a:off x="4738285" y="3475817"/>
              <a:ext cx="3985591" cy="1384995"/>
            </a:xfrm>
            <a:prstGeom prst="rect">
              <a:avLst/>
            </a:prstGeom>
            <a:noFill/>
          </p:spPr>
          <p:txBody>
            <a:bodyPr wrap="square" rtlCol="0">
              <a:spAutoFit/>
            </a:bodyPr>
            <a:lstStyle/>
            <a:p>
              <a:r>
                <a:rPr lang="en-US" sz="3600" dirty="0">
                  <a:latin typeface="Times"/>
                  <a:cs typeface="Times"/>
                </a:rPr>
                <a:t>There was</a:t>
              </a:r>
              <a:r>
                <a:rPr lang="en-US" sz="3200" dirty="0">
                  <a:latin typeface="Times"/>
                  <a:cs typeface="Times"/>
                </a:rPr>
                <a:t> no theory</a:t>
              </a:r>
              <a:r>
                <a:rPr lang="en-US" sz="2400" dirty="0">
                  <a:latin typeface="Times"/>
                  <a:cs typeface="Times"/>
                </a:rPr>
                <a:t> of probability until 17th or 18th century.</a:t>
              </a:r>
            </a:p>
          </p:txBody>
        </p:sp>
        <p:sp>
          <p:nvSpPr>
            <p:cNvPr id="13" name="TextBox 12">
              <a:extLst>
                <a:ext uri="{FF2B5EF4-FFF2-40B4-BE49-F238E27FC236}">
                  <a16:creationId xmlns:a16="http://schemas.microsoft.com/office/drawing/2014/main" id="{50AE9736-1F3D-D24E-7CFB-6334B1FB5336}"/>
                </a:ext>
              </a:extLst>
            </p:cNvPr>
            <p:cNvSpPr txBox="1"/>
            <p:nvPr/>
          </p:nvSpPr>
          <p:spPr>
            <a:xfrm>
              <a:off x="420124" y="3580477"/>
              <a:ext cx="4151876" cy="461665"/>
            </a:xfrm>
            <a:prstGeom prst="rect">
              <a:avLst/>
            </a:prstGeom>
            <a:noFill/>
          </p:spPr>
          <p:txBody>
            <a:bodyPr wrap="square" rtlCol="0">
              <a:spAutoFit/>
            </a:bodyPr>
            <a:lstStyle/>
            <a:p>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1</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2</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3</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4</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5</a:t>
              </a:r>
              <a:r>
                <a:rPr lang="en-US" sz="2400" b="1" dirty="0">
                  <a:solidFill>
                    <a:schemeClr val="bg1">
                      <a:lumMod val="50000"/>
                    </a:schemeClr>
                  </a:solidFill>
                  <a:latin typeface="Arial Black" panose="020B0604020202020204" pitchFamily="34" charset="0"/>
                  <a:cs typeface="Arial Black" panose="020B0604020202020204" pitchFamily="34" charset="0"/>
                </a:rPr>
                <a:t>=P</a:t>
              </a:r>
              <a:r>
                <a:rPr lang="en-US" sz="2400" b="1" baseline="-25000" dirty="0">
                  <a:solidFill>
                    <a:schemeClr val="bg1">
                      <a:lumMod val="50000"/>
                    </a:schemeClr>
                  </a:solidFill>
                  <a:latin typeface="Arial Black" panose="020B0604020202020204" pitchFamily="34" charset="0"/>
                  <a:cs typeface="Arial Black" panose="020B0604020202020204" pitchFamily="34" charset="0"/>
                </a:rPr>
                <a:t>6</a:t>
              </a:r>
              <a:r>
                <a:rPr lang="en-US" sz="2400" b="1" dirty="0">
                  <a:solidFill>
                    <a:schemeClr val="bg1">
                      <a:lumMod val="50000"/>
                    </a:schemeClr>
                  </a:solidFill>
                  <a:latin typeface="Arial Black" panose="020B0604020202020204" pitchFamily="34" charset="0"/>
                  <a:cs typeface="Arial Black" panose="020B0604020202020204" pitchFamily="34" charset="0"/>
                </a:rPr>
                <a:t>=1/6</a:t>
              </a:r>
            </a:p>
          </p:txBody>
        </p:sp>
        <p:sp>
          <p:nvSpPr>
            <p:cNvPr id="14" name="Rectangle 13">
              <a:extLst>
                <a:ext uri="{FF2B5EF4-FFF2-40B4-BE49-F238E27FC236}">
                  <a16:creationId xmlns:a16="http://schemas.microsoft.com/office/drawing/2014/main" id="{2D00DF7C-8BF4-E232-6B17-745065297B22}"/>
                </a:ext>
              </a:extLst>
            </p:cNvPr>
            <p:cNvSpPr/>
            <p:nvPr/>
          </p:nvSpPr>
          <p:spPr>
            <a:xfrm rot="270217">
              <a:off x="253839" y="3747665"/>
              <a:ext cx="4318161" cy="138535"/>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C04B66-567D-4197-E86C-E78FDE5ABA85}"/>
                </a:ext>
              </a:extLst>
            </p:cNvPr>
            <p:cNvSpPr/>
            <p:nvPr/>
          </p:nvSpPr>
          <p:spPr>
            <a:xfrm rot="21329783" flipH="1">
              <a:off x="253839" y="3738451"/>
              <a:ext cx="4318161" cy="138535"/>
            </a:xfrm>
            <a:prstGeom prst="rect">
              <a:avLst/>
            </a:pr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43DD627-A7DE-FD18-7765-62B719DC884C}"/>
              </a:ext>
            </a:extLst>
          </p:cNvPr>
          <p:cNvGrpSpPr/>
          <p:nvPr/>
        </p:nvGrpSpPr>
        <p:grpSpPr>
          <a:xfrm>
            <a:off x="701949" y="4966733"/>
            <a:ext cx="7602791" cy="1954488"/>
            <a:chOff x="701949" y="4966733"/>
            <a:chExt cx="7602791" cy="1954488"/>
          </a:xfrm>
        </p:grpSpPr>
        <p:sp>
          <p:nvSpPr>
            <p:cNvPr id="6" name="TextBox 5">
              <a:extLst>
                <a:ext uri="{FF2B5EF4-FFF2-40B4-BE49-F238E27FC236}">
                  <a16:creationId xmlns:a16="http://schemas.microsoft.com/office/drawing/2014/main" id="{1699ADDD-F592-9EC1-530B-A39AD2061D15}"/>
                </a:ext>
              </a:extLst>
            </p:cNvPr>
            <p:cNvSpPr txBox="1"/>
            <p:nvPr/>
          </p:nvSpPr>
          <p:spPr>
            <a:xfrm>
              <a:off x="1386284" y="5228450"/>
              <a:ext cx="6233716" cy="1692771"/>
            </a:xfrm>
            <a:prstGeom prst="rect">
              <a:avLst/>
            </a:prstGeom>
            <a:noFill/>
          </p:spPr>
          <p:txBody>
            <a:bodyPr wrap="square" rtlCol="0">
              <a:spAutoFit/>
            </a:bodyPr>
            <a:lstStyle/>
            <a:p>
              <a:pPr algn="ctr"/>
              <a:r>
                <a:rPr lang="en-US" sz="4000" dirty="0">
                  <a:latin typeface="Times"/>
                  <a:cs typeface="Times"/>
                </a:rPr>
                <a:t>Why</a:t>
              </a:r>
              <a:r>
                <a:rPr lang="en-US" sz="3600" dirty="0">
                  <a:latin typeface="Times"/>
                  <a:cs typeface="Times"/>
                </a:rPr>
                <a:t> did their users think</a:t>
              </a:r>
              <a:r>
                <a:rPr lang="en-US" sz="3200" dirty="0">
                  <a:latin typeface="Times"/>
                  <a:cs typeface="Times"/>
                </a:rPr>
                <a:t> they were fit for the purpose?</a:t>
              </a:r>
            </a:p>
            <a:p>
              <a:pPr algn="ctr"/>
              <a:endParaRPr lang="en-US" sz="3200" dirty="0">
                <a:latin typeface="Times"/>
                <a:cs typeface="Times"/>
              </a:endParaRPr>
            </a:p>
          </p:txBody>
        </p:sp>
        <p:sp>
          <p:nvSpPr>
            <p:cNvPr id="17" name="TextBox 16">
              <a:extLst>
                <a:ext uri="{FF2B5EF4-FFF2-40B4-BE49-F238E27FC236}">
                  <a16:creationId xmlns:a16="http://schemas.microsoft.com/office/drawing/2014/main" id="{B218A2BF-03BA-C819-7A7A-79002A836097}"/>
                </a:ext>
              </a:extLst>
            </p:cNvPr>
            <p:cNvSpPr txBox="1"/>
            <p:nvPr/>
          </p:nvSpPr>
          <p:spPr>
            <a:xfrm rot="20980445">
              <a:off x="701949" y="4966733"/>
              <a:ext cx="936475" cy="1569660"/>
            </a:xfrm>
            <a:prstGeom prst="rect">
              <a:avLst/>
            </a:prstGeom>
            <a:noFill/>
          </p:spPr>
          <p:txBody>
            <a:bodyPr wrap="none" rtlCol="0">
              <a:spAutoFit/>
            </a:bodyPr>
            <a:lstStyle/>
            <a:p>
              <a:r>
                <a:rPr lang="en-US" sz="9600" b="1" dirty="0">
                  <a:solidFill>
                    <a:schemeClr val="bg1">
                      <a:lumMod val="75000"/>
                    </a:schemeClr>
                  </a:solidFill>
                  <a:latin typeface="Arial Black" panose="020B0604020202020204" pitchFamily="34" charset="0"/>
                  <a:cs typeface="Arial Black" panose="020B0604020202020204" pitchFamily="34" charset="0"/>
                </a:rPr>
                <a:t>?</a:t>
              </a:r>
            </a:p>
          </p:txBody>
        </p:sp>
        <p:sp>
          <p:nvSpPr>
            <p:cNvPr id="18" name="TextBox 17">
              <a:extLst>
                <a:ext uri="{FF2B5EF4-FFF2-40B4-BE49-F238E27FC236}">
                  <a16:creationId xmlns:a16="http://schemas.microsoft.com/office/drawing/2014/main" id="{774B8977-4011-1ED1-59A9-1EBDBBE4846D}"/>
                </a:ext>
              </a:extLst>
            </p:cNvPr>
            <p:cNvSpPr txBox="1"/>
            <p:nvPr/>
          </p:nvSpPr>
          <p:spPr>
            <a:xfrm rot="617538">
              <a:off x="7368265" y="5007570"/>
              <a:ext cx="936475" cy="1569660"/>
            </a:xfrm>
            <a:prstGeom prst="rect">
              <a:avLst/>
            </a:prstGeom>
            <a:noFill/>
          </p:spPr>
          <p:txBody>
            <a:bodyPr wrap="none" rtlCol="0">
              <a:spAutoFit/>
            </a:bodyPr>
            <a:lstStyle/>
            <a:p>
              <a:r>
                <a:rPr lang="en-US" sz="9600" b="1" dirty="0">
                  <a:solidFill>
                    <a:schemeClr val="bg1">
                      <a:lumMod val="75000"/>
                    </a:schemeClr>
                  </a:solidFill>
                  <a:latin typeface="Arial Black" panose="020B0604020202020204" pitchFamily="34" charset="0"/>
                  <a:cs typeface="Arial Black" panose="020B0604020202020204" pitchFamily="34" charset="0"/>
                </a:rPr>
                <a:t>?</a:t>
              </a:r>
            </a:p>
          </p:txBody>
        </p:sp>
      </p:grpSp>
    </p:spTree>
    <p:extLst>
      <p:ext uri="{BB962C8B-B14F-4D97-AF65-F5344CB8AC3E}">
        <p14:creationId xmlns:p14="http://schemas.microsoft.com/office/powerpoint/2010/main" val="28034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CA21-7031-BF0C-76BD-502CB47B9829}"/>
              </a:ext>
            </a:extLst>
          </p:cNvPr>
          <p:cNvSpPr>
            <a:spLocks noGrp="1"/>
          </p:cNvSpPr>
          <p:nvPr>
            <p:ph type="title"/>
          </p:nvPr>
        </p:nvSpPr>
        <p:spPr/>
        <p:txBody>
          <a:bodyPr/>
          <a:lstStyle/>
          <a:p>
            <a:pPr algn="l"/>
            <a:r>
              <a:rPr lang="en-US" sz="6000" dirty="0"/>
              <a:t>Gambling</a:t>
            </a:r>
            <a:r>
              <a:rPr lang="en-US" sz="3600" dirty="0"/>
              <a:t> and other games</a:t>
            </a:r>
            <a:endParaRPr lang="en-US" sz="6000" dirty="0"/>
          </a:p>
        </p:txBody>
      </p:sp>
      <p:sp>
        <p:nvSpPr>
          <p:cNvPr id="4" name="Slide Number Placeholder 3">
            <a:extLst>
              <a:ext uri="{FF2B5EF4-FFF2-40B4-BE49-F238E27FC236}">
                <a16:creationId xmlns:a16="http://schemas.microsoft.com/office/drawing/2014/main" id="{CFDAD5B5-9672-804D-9CA6-FB0FC4D4F6F6}"/>
              </a:ext>
            </a:extLst>
          </p:cNvPr>
          <p:cNvSpPr>
            <a:spLocks noGrp="1"/>
          </p:cNvSpPr>
          <p:nvPr>
            <p:ph type="sldNum" sz="quarter" idx="12"/>
          </p:nvPr>
        </p:nvSpPr>
        <p:spPr/>
        <p:txBody>
          <a:bodyPr/>
          <a:lstStyle/>
          <a:p>
            <a:fld id="{997EC9C6-EEF2-884A-9087-52C36FDAE7A9}" type="slidenum">
              <a:rPr lang="en-US" altLang="en-US" smtClean="0"/>
              <a:pPr/>
              <a:t>5</a:t>
            </a:fld>
            <a:endParaRPr lang="en-US" altLang="en-US"/>
          </a:p>
        </p:txBody>
      </p:sp>
      <p:pic>
        <p:nvPicPr>
          <p:cNvPr id="9" name="Content Placeholder 5">
            <a:extLst>
              <a:ext uri="{FF2B5EF4-FFF2-40B4-BE49-F238E27FC236}">
                <a16:creationId xmlns:a16="http://schemas.microsoft.com/office/drawing/2014/main" id="{DD75A737-5457-B3F4-A2BF-E53FC959B776}"/>
              </a:ext>
            </a:extLst>
          </p:cNvPr>
          <p:cNvPicPr>
            <a:picLocks noChangeAspect="1"/>
          </p:cNvPicPr>
          <p:nvPr/>
        </p:nvPicPr>
        <p:blipFill>
          <a:blip r:embed="rId2"/>
          <a:stretch>
            <a:fillRect/>
          </a:stretch>
        </p:blipFill>
        <p:spPr bwMode="auto">
          <a:xfrm>
            <a:off x="112699" y="1580322"/>
            <a:ext cx="4547144" cy="301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573D9221-D478-66E3-404E-EE77191FCA7E}"/>
              </a:ext>
            </a:extLst>
          </p:cNvPr>
          <p:cNvSpPr>
            <a:spLocks noGrp="1"/>
          </p:cNvSpPr>
          <p:nvPr>
            <p:ph idx="1"/>
          </p:nvPr>
        </p:nvSpPr>
        <p:spPr/>
        <p:txBody>
          <a:bodyPr/>
          <a:lstStyle/>
          <a:p>
            <a:r>
              <a:rPr lang="en-US" dirty="0"/>
              <a:t> </a:t>
            </a:r>
          </a:p>
        </p:txBody>
      </p:sp>
      <p:pic>
        <p:nvPicPr>
          <p:cNvPr id="14" name="Picture 13">
            <a:extLst>
              <a:ext uri="{FF2B5EF4-FFF2-40B4-BE49-F238E27FC236}">
                <a16:creationId xmlns:a16="http://schemas.microsoft.com/office/drawing/2014/main" id="{4D16577D-F66D-0B97-2077-CB8E09965190}"/>
              </a:ext>
            </a:extLst>
          </p:cNvPr>
          <p:cNvPicPr>
            <a:picLocks noChangeAspect="1"/>
          </p:cNvPicPr>
          <p:nvPr/>
        </p:nvPicPr>
        <p:blipFill>
          <a:blip r:embed="rId3"/>
          <a:stretch>
            <a:fillRect/>
          </a:stretch>
        </p:blipFill>
        <p:spPr>
          <a:xfrm>
            <a:off x="4902642" y="1986722"/>
            <a:ext cx="3956878" cy="3956878"/>
          </a:xfrm>
          <a:prstGeom prst="rect">
            <a:avLst/>
          </a:prstGeom>
        </p:spPr>
      </p:pic>
    </p:spTree>
    <p:extLst>
      <p:ext uri="{BB962C8B-B14F-4D97-AF65-F5344CB8AC3E}">
        <p14:creationId xmlns:p14="http://schemas.microsoft.com/office/powerpoint/2010/main" val="38862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C344-97DB-E009-9D65-66BA86031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096D2-FF33-AC26-9FDD-ED6A6383FEBC}"/>
              </a:ext>
            </a:extLst>
          </p:cNvPr>
          <p:cNvSpPr>
            <a:spLocks noGrp="1"/>
          </p:cNvSpPr>
          <p:nvPr>
            <p:ph type="title"/>
          </p:nvPr>
        </p:nvSpPr>
        <p:spPr>
          <a:xfrm>
            <a:off x="304800" y="136525"/>
            <a:ext cx="8229600" cy="1143000"/>
          </a:xfrm>
        </p:spPr>
        <p:txBody>
          <a:bodyPr/>
          <a:lstStyle/>
          <a:p>
            <a:pPr algn="l"/>
            <a:r>
              <a:rPr lang="en-US" sz="6000" dirty="0"/>
              <a:t>Gambling</a:t>
            </a:r>
            <a:r>
              <a:rPr lang="en-US" sz="3600" dirty="0"/>
              <a:t> and other games</a:t>
            </a:r>
            <a:endParaRPr lang="en-US" sz="6000" dirty="0"/>
          </a:p>
        </p:txBody>
      </p:sp>
      <p:sp>
        <p:nvSpPr>
          <p:cNvPr id="4" name="Slide Number Placeholder 3">
            <a:extLst>
              <a:ext uri="{FF2B5EF4-FFF2-40B4-BE49-F238E27FC236}">
                <a16:creationId xmlns:a16="http://schemas.microsoft.com/office/drawing/2014/main" id="{E519260C-D489-A926-6A5B-D5F6BC2B6EE8}"/>
              </a:ext>
            </a:extLst>
          </p:cNvPr>
          <p:cNvSpPr>
            <a:spLocks noGrp="1"/>
          </p:cNvSpPr>
          <p:nvPr>
            <p:ph type="sldNum" sz="quarter" idx="12"/>
          </p:nvPr>
        </p:nvSpPr>
        <p:spPr/>
        <p:txBody>
          <a:bodyPr/>
          <a:lstStyle/>
          <a:p>
            <a:fld id="{997EC9C6-EEF2-884A-9087-52C36FDAE7A9}" type="slidenum">
              <a:rPr lang="en-US" altLang="en-US" smtClean="0"/>
              <a:pPr/>
              <a:t>6</a:t>
            </a:fld>
            <a:endParaRPr lang="en-US" altLang="en-US"/>
          </a:p>
        </p:txBody>
      </p:sp>
      <p:sp>
        <p:nvSpPr>
          <p:cNvPr id="10" name="Content Placeholder 9">
            <a:extLst>
              <a:ext uri="{FF2B5EF4-FFF2-40B4-BE49-F238E27FC236}">
                <a16:creationId xmlns:a16="http://schemas.microsoft.com/office/drawing/2014/main" id="{27BB45BF-DD1B-0F6A-BA8F-6E684C90E61B}"/>
              </a:ext>
            </a:extLst>
          </p:cNvPr>
          <p:cNvSpPr>
            <a:spLocks noGrp="1"/>
          </p:cNvSpPr>
          <p:nvPr>
            <p:ph idx="1"/>
          </p:nvPr>
        </p:nvSpPr>
        <p:spPr/>
        <p:txBody>
          <a:bodyPr/>
          <a:lstStyle/>
          <a:p>
            <a:r>
              <a:rPr lang="en-US" dirty="0"/>
              <a:t> </a:t>
            </a:r>
          </a:p>
        </p:txBody>
      </p:sp>
      <p:pic>
        <p:nvPicPr>
          <p:cNvPr id="8" name="Picture 7">
            <a:extLst>
              <a:ext uri="{FF2B5EF4-FFF2-40B4-BE49-F238E27FC236}">
                <a16:creationId xmlns:a16="http://schemas.microsoft.com/office/drawing/2014/main" id="{505C7821-3FA9-166D-B003-642551E0CE77}"/>
              </a:ext>
            </a:extLst>
          </p:cNvPr>
          <p:cNvPicPr>
            <a:picLocks noChangeAspect="1"/>
          </p:cNvPicPr>
          <p:nvPr/>
        </p:nvPicPr>
        <p:blipFill>
          <a:blip r:embed="rId2"/>
          <a:stretch>
            <a:fillRect/>
          </a:stretch>
        </p:blipFill>
        <p:spPr>
          <a:xfrm>
            <a:off x="3707132" y="1279525"/>
            <a:ext cx="5132068" cy="2332758"/>
          </a:xfrm>
          <a:prstGeom prst="rect">
            <a:avLst/>
          </a:prstGeom>
        </p:spPr>
      </p:pic>
      <p:grpSp>
        <p:nvGrpSpPr>
          <p:cNvPr id="20" name="Group 19">
            <a:extLst>
              <a:ext uri="{FF2B5EF4-FFF2-40B4-BE49-F238E27FC236}">
                <a16:creationId xmlns:a16="http://schemas.microsoft.com/office/drawing/2014/main" id="{F8DE4A84-D14C-D1EF-F8B3-28724F5F903B}"/>
              </a:ext>
            </a:extLst>
          </p:cNvPr>
          <p:cNvGrpSpPr/>
          <p:nvPr/>
        </p:nvGrpSpPr>
        <p:grpSpPr>
          <a:xfrm>
            <a:off x="304800" y="1153299"/>
            <a:ext cx="2857500" cy="3165895"/>
            <a:chOff x="304800" y="1153299"/>
            <a:chExt cx="2857500" cy="3165895"/>
          </a:xfrm>
        </p:grpSpPr>
        <p:sp>
          <p:nvSpPr>
            <p:cNvPr id="6" name="TextBox 5">
              <a:extLst>
                <a:ext uri="{FF2B5EF4-FFF2-40B4-BE49-F238E27FC236}">
                  <a16:creationId xmlns:a16="http://schemas.microsoft.com/office/drawing/2014/main" id="{14A25EA4-E3CE-19F1-1CDF-BBE0B4002779}"/>
                </a:ext>
              </a:extLst>
            </p:cNvPr>
            <p:cNvSpPr txBox="1"/>
            <p:nvPr/>
          </p:nvSpPr>
          <p:spPr>
            <a:xfrm>
              <a:off x="304800" y="4042195"/>
              <a:ext cx="926857" cy="276999"/>
            </a:xfrm>
            <a:prstGeom prst="rect">
              <a:avLst/>
            </a:prstGeom>
            <a:noFill/>
          </p:spPr>
          <p:txBody>
            <a:bodyPr wrap="square" rtlCol="0">
              <a:spAutoFit/>
            </a:bodyPr>
            <a:lstStyle/>
            <a:p>
              <a:r>
                <a:rPr lang="en-US" sz="1200" dirty="0">
                  <a:latin typeface="Times"/>
                  <a:cs typeface="Times"/>
                </a:rPr>
                <a:t>Roman dice</a:t>
              </a:r>
            </a:p>
          </p:txBody>
        </p:sp>
        <p:pic>
          <p:nvPicPr>
            <p:cNvPr id="13" name="Picture 12">
              <a:extLst>
                <a:ext uri="{FF2B5EF4-FFF2-40B4-BE49-F238E27FC236}">
                  <a16:creationId xmlns:a16="http://schemas.microsoft.com/office/drawing/2014/main" id="{3B853CA5-04A8-0458-BE6E-571837210A6B}"/>
                </a:ext>
              </a:extLst>
            </p:cNvPr>
            <p:cNvPicPr>
              <a:picLocks noChangeAspect="1"/>
            </p:cNvPicPr>
            <p:nvPr/>
          </p:nvPicPr>
          <p:blipFill>
            <a:blip r:embed="rId3"/>
            <a:stretch>
              <a:fillRect/>
            </a:stretch>
          </p:blipFill>
          <p:spPr>
            <a:xfrm>
              <a:off x="304800" y="1153299"/>
              <a:ext cx="2857500" cy="2844800"/>
            </a:xfrm>
            <a:prstGeom prst="rect">
              <a:avLst/>
            </a:prstGeom>
          </p:spPr>
        </p:pic>
      </p:grpSp>
      <p:grpSp>
        <p:nvGrpSpPr>
          <p:cNvPr id="21" name="Group 20">
            <a:extLst>
              <a:ext uri="{FF2B5EF4-FFF2-40B4-BE49-F238E27FC236}">
                <a16:creationId xmlns:a16="http://schemas.microsoft.com/office/drawing/2014/main" id="{1C76FE6A-5E42-BE78-AF6C-9A2DD997B3B1}"/>
              </a:ext>
            </a:extLst>
          </p:cNvPr>
          <p:cNvGrpSpPr/>
          <p:nvPr/>
        </p:nvGrpSpPr>
        <p:grpSpPr>
          <a:xfrm>
            <a:off x="252572" y="4466798"/>
            <a:ext cx="2909728" cy="2316980"/>
            <a:chOff x="252572" y="4466798"/>
            <a:chExt cx="2909728" cy="2316980"/>
          </a:xfrm>
        </p:grpSpPr>
        <p:pic>
          <p:nvPicPr>
            <p:cNvPr id="15" name="Picture 14">
              <a:extLst>
                <a:ext uri="{FF2B5EF4-FFF2-40B4-BE49-F238E27FC236}">
                  <a16:creationId xmlns:a16="http://schemas.microsoft.com/office/drawing/2014/main" id="{48A3EA53-0C17-EA0C-CD2F-5C681617526F}"/>
                </a:ext>
              </a:extLst>
            </p:cNvPr>
            <p:cNvPicPr>
              <a:picLocks noChangeAspect="1"/>
            </p:cNvPicPr>
            <p:nvPr/>
          </p:nvPicPr>
          <p:blipFill>
            <a:blip r:embed="rId4"/>
            <a:stretch>
              <a:fillRect/>
            </a:stretch>
          </p:blipFill>
          <p:spPr>
            <a:xfrm>
              <a:off x="670560" y="4466798"/>
              <a:ext cx="2491740" cy="2316980"/>
            </a:xfrm>
            <a:prstGeom prst="rect">
              <a:avLst/>
            </a:prstGeom>
          </p:spPr>
        </p:pic>
        <p:sp>
          <p:nvSpPr>
            <p:cNvPr id="16" name="TextBox 15">
              <a:extLst>
                <a:ext uri="{FF2B5EF4-FFF2-40B4-BE49-F238E27FC236}">
                  <a16:creationId xmlns:a16="http://schemas.microsoft.com/office/drawing/2014/main" id="{4A6E5F94-5B37-E98D-33ED-9ACAB26D4FC2}"/>
                </a:ext>
              </a:extLst>
            </p:cNvPr>
            <p:cNvSpPr txBox="1"/>
            <p:nvPr/>
          </p:nvSpPr>
          <p:spPr>
            <a:xfrm>
              <a:off x="252572" y="6095130"/>
              <a:ext cx="1372076" cy="461665"/>
            </a:xfrm>
            <a:prstGeom prst="rect">
              <a:avLst/>
            </a:prstGeom>
            <a:noFill/>
          </p:spPr>
          <p:txBody>
            <a:bodyPr wrap="square" rtlCol="0">
              <a:spAutoFit/>
            </a:bodyPr>
            <a:lstStyle/>
            <a:p>
              <a:pPr algn="r"/>
              <a:r>
                <a:rPr lang="en-US" sz="1200" dirty="0">
                  <a:latin typeface="Times"/>
                  <a:cs typeface="Times"/>
                </a:rPr>
                <a:t>Lopsided Roman dice</a:t>
              </a:r>
            </a:p>
          </p:txBody>
        </p:sp>
      </p:grpSp>
      <p:grpSp>
        <p:nvGrpSpPr>
          <p:cNvPr id="22" name="Group 21">
            <a:extLst>
              <a:ext uri="{FF2B5EF4-FFF2-40B4-BE49-F238E27FC236}">
                <a16:creationId xmlns:a16="http://schemas.microsoft.com/office/drawing/2014/main" id="{FAAE2CB9-40FF-2410-97FE-56B486F9E34F}"/>
              </a:ext>
            </a:extLst>
          </p:cNvPr>
          <p:cNvGrpSpPr/>
          <p:nvPr/>
        </p:nvGrpSpPr>
        <p:grpSpPr>
          <a:xfrm>
            <a:off x="3859532" y="3817116"/>
            <a:ext cx="4674868" cy="2849038"/>
            <a:chOff x="3859532" y="3817116"/>
            <a:chExt cx="4674868" cy="2849038"/>
          </a:xfrm>
        </p:grpSpPr>
        <p:pic>
          <p:nvPicPr>
            <p:cNvPr id="18" name="Picture 17">
              <a:extLst>
                <a:ext uri="{FF2B5EF4-FFF2-40B4-BE49-F238E27FC236}">
                  <a16:creationId xmlns:a16="http://schemas.microsoft.com/office/drawing/2014/main" id="{082176CD-3950-2800-7186-8A53E8C71A58}"/>
                </a:ext>
              </a:extLst>
            </p:cNvPr>
            <p:cNvPicPr>
              <a:picLocks noChangeAspect="1"/>
            </p:cNvPicPr>
            <p:nvPr/>
          </p:nvPicPr>
          <p:blipFill>
            <a:blip r:embed="rId5"/>
            <a:stretch>
              <a:fillRect/>
            </a:stretch>
          </p:blipFill>
          <p:spPr>
            <a:xfrm>
              <a:off x="3859532" y="3817116"/>
              <a:ext cx="4674868" cy="2508846"/>
            </a:xfrm>
            <a:prstGeom prst="rect">
              <a:avLst/>
            </a:prstGeom>
          </p:spPr>
        </p:pic>
        <p:sp>
          <p:nvSpPr>
            <p:cNvPr id="19" name="TextBox 18">
              <a:extLst>
                <a:ext uri="{FF2B5EF4-FFF2-40B4-BE49-F238E27FC236}">
                  <a16:creationId xmlns:a16="http://schemas.microsoft.com/office/drawing/2014/main" id="{6D7B9678-A945-AD48-F643-1C89FBD1C84D}"/>
                </a:ext>
              </a:extLst>
            </p:cNvPr>
            <p:cNvSpPr txBox="1"/>
            <p:nvPr/>
          </p:nvSpPr>
          <p:spPr>
            <a:xfrm>
              <a:off x="4307840" y="6389155"/>
              <a:ext cx="3484880" cy="276999"/>
            </a:xfrm>
            <a:prstGeom prst="rect">
              <a:avLst/>
            </a:prstGeom>
            <a:noFill/>
          </p:spPr>
          <p:txBody>
            <a:bodyPr wrap="square" rtlCol="0">
              <a:spAutoFit/>
            </a:bodyPr>
            <a:lstStyle/>
            <a:p>
              <a:r>
                <a:rPr lang="en-US" sz="1200" dirty="0">
                  <a:latin typeface="Times"/>
                  <a:cs typeface="Times"/>
                </a:rPr>
                <a:t>Egyptian royal game of Ur used tetrahedral dice.</a:t>
              </a:r>
            </a:p>
          </p:txBody>
        </p:sp>
      </p:grpSp>
    </p:spTree>
    <p:extLst>
      <p:ext uri="{BB962C8B-B14F-4D97-AF65-F5344CB8AC3E}">
        <p14:creationId xmlns:p14="http://schemas.microsoft.com/office/powerpoint/2010/main" val="58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EB73-7D35-4CBB-DD12-BA8A372B57D0}"/>
              </a:ext>
            </a:extLst>
          </p:cNvPr>
          <p:cNvSpPr>
            <a:spLocks noGrp="1"/>
          </p:cNvSpPr>
          <p:nvPr>
            <p:ph type="title"/>
          </p:nvPr>
        </p:nvSpPr>
        <p:spPr>
          <a:xfrm>
            <a:off x="245410" y="239018"/>
            <a:ext cx="8229600" cy="538162"/>
          </a:xfrm>
        </p:spPr>
        <p:txBody>
          <a:bodyPr/>
          <a:lstStyle/>
          <a:p>
            <a:r>
              <a:rPr lang="en-US" dirty="0"/>
              <a:t>Casting of Lots</a:t>
            </a:r>
          </a:p>
        </p:txBody>
      </p:sp>
      <p:sp>
        <p:nvSpPr>
          <p:cNvPr id="4" name="Slide Number Placeholder 3">
            <a:extLst>
              <a:ext uri="{FF2B5EF4-FFF2-40B4-BE49-F238E27FC236}">
                <a16:creationId xmlns:a16="http://schemas.microsoft.com/office/drawing/2014/main" id="{7B8D15D1-9532-362A-DDD7-19E86BFD2011}"/>
              </a:ext>
            </a:extLst>
          </p:cNvPr>
          <p:cNvSpPr>
            <a:spLocks noGrp="1"/>
          </p:cNvSpPr>
          <p:nvPr>
            <p:ph type="sldNum" sz="quarter" idx="12"/>
          </p:nvPr>
        </p:nvSpPr>
        <p:spPr/>
        <p:txBody>
          <a:bodyPr/>
          <a:lstStyle/>
          <a:p>
            <a:fld id="{997EC9C6-EEF2-884A-9087-52C36FDAE7A9}" type="slidenum">
              <a:rPr lang="en-US" altLang="en-US" smtClean="0"/>
              <a:pPr/>
              <a:t>7</a:t>
            </a:fld>
            <a:endParaRPr lang="en-US" altLang="en-US"/>
          </a:p>
        </p:txBody>
      </p:sp>
      <p:sp>
        <p:nvSpPr>
          <p:cNvPr id="13" name="Content Placeholder 12">
            <a:extLst>
              <a:ext uri="{FF2B5EF4-FFF2-40B4-BE49-F238E27FC236}">
                <a16:creationId xmlns:a16="http://schemas.microsoft.com/office/drawing/2014/main" id="{F491CDC3-59AC-74CC-977B-5F029CC538C5}"/>
              </a:ext>
            </a:extLst>
          </p:cNvPr>
          <p:cNvSpPr>
            <a:spLocks noGrp="1"/>
          </p:cNvSpPr>
          <p:nvPr>
            <p:ph idx="1"/>
          </p:nvPr>
        </p:nvSpPr>
        <p:spPr/>
        <p:txBody>
          <a:bodyPr/>
          <a:lstStyle/>
          <a:p>
            <a:r>
              <a:rPr lang="en-US" dirty="0"/>
              <a:t>  </a:t>
            </a:r>
          </a:p>
        </p:txBody>
      </p:sp>
      <p:pic>
        <p:nvPicPr>
          <p:cNvPr id="18" name="Picture 17">
            <a:extLst>
              <a:ext uri="{FF2B5EF4-FFF2-40B4-BE49-F238E27FC236}">
                <a16:creationId xmlns:a16="http://schemas.microsoft.com/office/drawing/2014/main" id="{0F844748-CBE2-5E2F-5418-9D011854D692}"/>
              </a:ext>
            </a:extLst>
          </p:cNvPr>
          <p:cNvPicPr>
            <a:picLocks noChangeAspect="1"/>
          </p:cNvPicPr>
          <p:nvPr/>
        </p:nvPicPr>
        <p:blipFill>
          <a:blip r:embed="rId2"/>
          <a:stretch>
            <a:fillRect/>
          </a:stretch>
        </p:blipFill>
        <p:spPr>
          <a:xfrm>
            <a:off x="2590801" y="1081782"/>
            <a:ext cx="3540976" cy="5537200"/>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5650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94C99-ACE0-9C7C-20D0-5943EE5FB9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9E2CD-FE0A-AAEC-6067-1D738D94D0F4}"/>
              </a:ext>
            </a:extLst>
          </p:cNvPr>
          <p:cNvSpPr>
            <a:spLocks noGrp="1"/>
          </p:cNvSpPr>
          <p:nvPr>
            <p:ph type="title"/>
          </p:nvPr>
        </p:nvSpPr>
        <p:spPr>
          <a:xfrm>
            <a:off x="245410" y="239018"/>
            <a:ext cx="8229600" cy="538162"/>
          </a:xfrm>
        </p:spPr>
        <p:txBody>
          <a:bodyPr/>
          <a:lstStyle/>
          <a:p>
            <a:pPr algn="l"/>
            <a:r>
              <a:rPr lang="en-US" dirty="0"/>
              <a:t>Casting of Lots</a:t>
            </a:r>
          </a:p>
        </p:txBody>
      </p:sp>
      <p:sp>
        <p:nvSpPr>
          <p:cNvPr id="4" name="Slide Number Placeholder 3">
            <a:extLst>
              <a:ext uri="{FF2B5EF4-FFF2-40B4-BE49-F238E27FC236}">
                <a16:creationId xmlns:a16="http://schemas.microsoft.com/office/drawing/2014/main" id="{C735E2A4-54EF-D16D-E9BE-279E6CA6DF1E}"/>
              </a:ext>
            </a:extLst>
          </p:cNvPr>
          <p:cNvSpPr>
            <a:spLocks noGrp="1"/>
          </p:cNvSpPr>
          <p:nvPr>
            <p:ph type="sldNum" sz="quarter" idx="12"/>
          </p:nvPr>
        </p:nvSpPr>
        <p:spPr/>
        <p:txBody>
          <a:bodyPr/>
          <a:lstStyle/>
          <a:p>
            <a:fld id="{997EC9C6-EEF2-884A-9087-52C36FDAE7A9}" type="slidenum">
              <a:rPr lang="en-US" altLang="en-US" smtClean="0"/>
              <a:pPr/>
              <a:t>8</a:t>
            </a:fld>
            <a:endParaRPr lang="en-US" altLang="en-US"/>
          </a:p>
        </p:txBody>
      </p:sp>
      <p:pic>
        <p:nvPicPr>
          <p:cNvPr id="7" name="Content Placeholder 5">
            <a:extLst>
              <a:ext uri="{FF2B5EF4-FFF2-40B4-BE49-F238E27FC236}">
                <a16:creationId xmlns:a16="http://schemas.microsoft.com/office/drawing/2014/main" id="{FC7DBFD2-6A65-86B9-28EB-1FB3E0768EF9}"/>
              </a:ext>
            </a:extLst>
          </p:cNvPr>
          <p:cNvPicPr>
            <a:picLocks noChangeAspect="1"/>
          </p:cNvPicPr>
          <p:nvPr/>
        </p:nvPicPr>
        <p:blipFill>
          <a:blip r:embed="rId2"/>
          <a:stretch>
            <a:fillRect/>
          </a:stretch>
        </p:blipFill>
        <p:spPr bwMode="auto">
          <a:xfrm>
            <a:off x="5657550" y="274638"/>
            <a:ext cx="3283249" cy="526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368D0E4-EC86-3E4F-4379-5689BBC558F6}"/>
              </a:ext>
            </a:extLst>
          </p:cNvPr>
          <p:cNvSpPr txBox="1"/>
          <p:nvPr/>
        </p:nvSpPr>
        <p:spPr>
          <a:xfrm>
            <a:off x="5657550" y="5703570"/>
            <a:ext cx="3419543" cy="646331"/>
          </a:xfrm>
          <a:prstGeom prst="rect">
            <a:avLst/>
          </a:prstGeom>
          <a:noFill/>
        </p:spPr>
        <p:txBody>
          <a:bodyPr wrap="square" rtlCol="0">
            <a:spAutoFit/>
          </a:bodyPr>
          <a:lstStyle/>
          <a:p>
            <a:r>
              <a:rPr lang="en-US" sz="1200" b="0" i="0" u="none" strike="noStrike" dirty="0">
                <a:solidFill>
                  <a:srgbClr val="333333"/>
                </a:solidFill>
                <a:effectLst/>
                <a:latin typeface="Merriweather" panose="020F0502020204030204" pitchFamily="34" charset="0"/>
              </a:rPr>
              <a:t>Joshua assisted by Eleazar casts lots and assigns to each of the tribes a certain part of Canaan.</a:t>
            </a:r>
            <a:endParaRPr lang="en-US" sz="1200" dirty="0">
              <a:latin typeface="Times"/>
              <a:cs typeface="Times"/>
            </a:endParaRPr>
          </a:p>
        </p:txBody>
      </p:sp>
      <p:pic>
        <p:nvPicPr>
          <p:cNvPr id="12" name="Content Placeholder 10">
            <a:extLst>
              <a:ext uri="{FF2B5EF4-FFF2-40B4-BE49-F238E27FC236}">
                <a16:creationId xmlns:a16="http://schemas.microsoft.com/office/drawing/2014/main" id="{B7B97459-A956-EEEE-291D-F884274DDA29}"/>
              </a:ext>
            </a:extLst>
          </p:cNvPr>
          <p:cNvPicPr>
            <a:picLocks noChangeAspect="1"/>
          </p:cNvPicPr>
          <p:nvPr/>
        </p:nvPicPr>
        <p:blipFill>
          <a:blip r:embed="rId3"/>
          <a:stretch>
            <a:fillRect/>
          </a:stretch>
        </p:blipFill>
        <p:spPr bwMode="auto">
          <a:xfrm>
            <a:off x="306108" y="861903"/>
            <a:ext cx="4140664" cy="585957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A1FD3121-4C92-EA5E-23AF-6713CE6EFD74}"/>
              </a:ext>
            </a:extLst>
          </p:cNvPr>
          <p:cNvSpPr>
            <a:spLocks noGrp="1"/>
          </p:cNvSpPr>
          <p:nvPr>
            <p:ph idx="1"/>
          </p:nvPr>
        </p:nvSpPr>
        <p:spPr/>
        <p:txBody>
          <a:bodyPr/>
          <a:lstStyle/>
          <a:p>
            <a:r>
              <a:rPr lang="en-US" dirty="0"/>
              <a:t>  </a:t>
            </a:r>
          </a:p>
        </p:txBody>
      </p:sp>
      <p:sp>
        <p:nvSpPr>
          <p:cNvPr id="16" name="Freeform 15">
            <a:extLst>
              <a:ext uri="{FF2B5EF4-FFF2-40B4-BE49-F238E27FC236}">
                <a16:creationId xmlns:a16="http://schemas.microsoft.com/office/drawing/2014/main" id="{871F2C41-ABD4-3B3F-16A9-C331B24FA7D0}"/>
              </a:ext>
            </a:extLst>
          </p:cNvPr>
          <p:cNvSpPr/>
          <p:nvPr/>
        </p:nvSpPr>
        <p:spPr>
          <a:xfrm>
            <a:off x="2377440" y="2794000"/>
            <a:ext cx="1757680" cy="2976880"/>
          </a:xfrm>
          <a:custGeom>
            <a:avLst/>
            <a:gdLst>
              <a:gd name="connsiteX0" fmla="*/ 60960 w 1757680"/>
              <a:gd name="connsiteY0" fmla="*/ 0 h 2976880"/>
              <a:gd name="connsiteX1" fmla="*/ 1737360 w 1757680"/>
              <a:gd name="connsiteY1" fmla="*/ 10160 h 2976880"/>
              <a:gd name="connsiteX2" fmla="*/ 1757680 w 1757680"/>
              <a:gd name="connsiteY2" fmla="*/ 2926080 h 2976880"/>
              <a:gd name="connsiteX3" fmla="*/ 0 w 1757680"/>
              <a:gd name="connsiteY3" fmla="*/ 2976880 h 2976880"/>
              <a:gd name="connsiteX4" fmla="*/ 60960 w 1757680"/>
              <a:gd name="connsiteY4" fmla="*/ 0 h 297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680" h="2976880">
                <a:moveTo>
                  <a:pt x="60960" y="0"/>
                </a:moveTo>
                <a:lnTo>
                  <a:pt x="1737360" y="10160"/>
                </a:lnTo>
                <a:lnTo>
                  <a:pt x="1757680" y="2926080"/>
                </a:lnTo>
                <a:lnTo>
                  <a:pt x="0" y="2976880"/>
                </a:lnTo>
                <a:lnTo>
                  <a:pt x="6096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C147D0-ABBE-211A-4A25-6A5B9758E255}"/>
              </a:ext>
            </a:extLst>
          </p:cNvPr>
          <p:cNvPicPr>
            <a:picLocks noChangeAspect="1"/>
          </p:cNvPicPr>
          <p:nvPr/>
        </p:nvPicPr>
        <p:blipFill>
          <a:blip r:embed="rId4"/>
          <a:stretch>
            <a:fillRect/>
          </a:stretch>
        </p:blipFill>
        <p:spPr>
          <a:xfrm>
            <a:off x="4135120" y="349418"/>
            <a:ext cx="4001059" cy="6314044"/>
          </a:xfrm>
          <a:prstGeom prst="rect">
            <a:avLst/>
          </a:prstGeom>
          <a:ln>
            <a:solidFill>
              <a:schemeClr val="bg1">
                <a:lumMod val="50000"/>
              </a:schemeClr>
            </a:solidFill>
          </a:ln>
          <a:effectLst>
            <a:outerShdw blurRad="50800" dist="228842" dir="2700000" algn="tl" rotWithShape="0">
              <a:prstClr val="black">
                <a:alpha val="40000"/>
              </a:prstClr>
            </a:outerShdw>
          </a:effectLst>
        </p:spPr>
      </p:pic>
    </p:spTree>
    <p:extLst>
      <p:ext uri="{BB962C8B-B14F-4D97-AF65-F5344CB8AC3E}">
        <p14:creationId xmlns:p14="http://schemas.microsoft.com/office/powerpoint/2010/main" val="123928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8434-E116-318A-0EF1-3AFA87F3C4DB}"/>
              </a:ext>
            </a:extLst>
          </p:cNvPr>
          <p:cNvSpPr>
            <a:spLocks noGrp="1"/>
          </p:cNvSpPr>
          <p:nvPr>
            <p:ph type="title"/>
          </p:nvPr>
        </p:nvSpPr>
        <p:spPr>
          <a:xfrm>
            <a:off x="457200" y="0"/>
            <a:ext cx="8229600" cy="873442"/>
          </a:xfrm>
        </p:spPr>
        <p:txBody>
          <a:bodyPr/>
          <a:lstStyle/>
          <a:p>
            <a:pPr algn="l"/>
            <a:r>
              <a:rPr lang="en-US" dirty="0"/>
              <a:t>Casting of Lots</a:t>
            </a:r>
          </a:p>
        </p:txBody>
      </p:sp>
      <p:sp>
        <p:nvSpPr>
          <p:cNvPr id="3" name="Content Placeholder 2">
            <a:extLst>
              <a:ext uri="{FF2B5EF4-FFF2-40B4-BE49-F238E27FC236}">
                <a16:creationId xmlns:a16="http://schemas.microsoft.com/office/drawing/2014/main" id="{6C428008-7BDA-3889-7DD1-C156A85BF4CC}"/>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617AD1EA-440A-5058-40BA-44D4743D2257}"/>
              </a:ext>
            </a:extLst>
          </p:cNvPr>
          <p:cNvSpPr>
            <a:spLocks noGrp="1"/>
          </p:cNvSpPr>
          <p:nvPr>
            <p:ph type="sldNum" sz="quarter" idx="12"/>
          </p:nvPr>
        </p:nvSpPr>
        <p:spPr/>
        <p:txBody>
          <a:bodyPr/>
          <a:lstStyle/>
          <a:p>
            <a:fld id="{997EC9C6-EEF2-884A-9087-52C36FDAE7A9}" type="slidenum">
              <a:rPr lang="en-US" altLang="en-US" smtClean="0"/>
              <a:pPr/>
              <a:t>9</a:t>
            </a:fld>
            <a:endParaRPr lang="en-US" altLang="en-US"/>
          </a:p>
        </p:txBody>
      </p:sp>
      <p:pic>
        <p:nvPicPr>
          <p:cNvPr id="6" name="Picture 5">
            <a:extLst>
              <a:ext uri="{FF2B5EF4-FFF2-40B4-BE49-F238E27FC236}">
                <a16:creationId xmlns:a16="http://schemas.microsoft.com/office/drawing/2014/main" id="{87DAD4DF-F838-1048-0855-DDE04FE39657}"/>
              </a:ext>
            </a:extLst>
          </p:cNvPr>
          <p:cNvPicPr>
            <a:picLocks noChangeAspect="1"/>
          </p:cNvPicPr>
          <p:nvPr/>
        </p:nvPicPr>
        <p:blipFill>
          <a:blip r:embed="rId2"/>
          <a:stretch>
            <a:fillRect/>
          </a:stretch>
        </p:blipFill>
        <p:spPr>
          <a:xfrm>
            <a:off x="4459778" y="742011"/>
            <a:ext cx="4684222" cy="4228291"/>
          </a:xfrm>
          <a:prstGeom prst="rect">
            <a:avLst/>
          </a:prstGeom>
        </p:spPr>
      </p:pic>
      <p:pic>
        <p:nvPicPr>
          <p:cNvPr id="8" name="Picture 7">
            <a:extLst>
              <a:ext uri="{FF2B5EF4-FFF2-40B4-BE49-F238E27FC236}">
                <a16:creationId xmlns:a16="http://schemas.microsoft.com/office/drawing/2014/main" id="{546834AC-ADD2-0743-49FC-C4FAB9749576}"/>
              </a:ext>
            </a:extLst>
          </p:cNvPr>
          <p:cNvPicPr>
            <a:picLocks noChangeAspect="1"/>
          </p:cNvPicPr>
          <p:nvPr/>
        </p:nvPicPr>
        <p:blipFill>
          <a:blip r:embed="rId3"/>
          <a:stretch>
            <a:fillRect/>
          </a:stretch>
        </p:blipFill>
        <p:spPr>
          <a:xfrm>
            <a:off x="164664" y="835580"/>
            <a:ext cx="4169648" cy="5900579"/>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20E86BD-A474-A578-A70A-2F8057578C08}"/>
              </a:ext>
            </a:extLst>
          </p:cNvPr>
          <p:cNvPicPr>
            <a:picLocks noChangeAspect="1"/>
          </p:cNvPicPr>
          <p:nvPr/>
        </p:nvPicPr>
        <p:blipFill>
          <a:blip r:embed="rId4"/>
          <a:stretch>
            <a:fillRect/>
          </a:stretch>
        </p:blipFill>
        <p:spPr>
          <a:xfrm>
            <a:off x="2350506" y="2104496"/>
            <a:ext cx="5280562" cy="3362746"/>
          </a:xfrm>
          <a:prstGeom prst="rect">
            <a:avLst/>
          </a:prstGeom>
          <a:ln>
            <a:solidFill>
              <a:schemeClr val="bg1">
                <a:lumMod val="50000"/>
              </a:schemeClr>
            </a:solidFill>
          </a:ln>
          <a:effectLst>
            <a:outerShdw blurRad="50800" dist="114300" dir="2700000" algn="tl" rotWithShape="0">
              <a:prstClr val="black">
                <a:alpha val="40000"/>
              </a:prstClr>
            </a:outerShdw>
          </a:effectLst>
        </p:spPr>
      </p:pic>
      <p:sp>
        <p:nvSpPr>
          <p:cNvPr id="11" name="Freeform 10">
            <a:extLst>
              <a:ext uri="{FF2B5EF4-FFF2-40B4-BE49-F238E27FC236}">
                <a16:creationId xmlns:a16="http://schemas.microsoft.com/office/drawing/2014/main" id="{478309B7-2123-7460-F713-CAECEA61C93A}"/>
              </a:ext>
            </a:extLst>
          </p:cNvPr>
          <p:cNvSpPr/>
          <p:nvPr/>
        </p:nvSpPr>
        <p:spPr>
          <a:xfrm>
            <a:off x="457200" y="3098800"/>
            <a:ext cx="1767840" cy="2976880"/>
          </a:xfrm>
          <a:custGeom>
            <a:avLst/>
            <a:gdLst>
              <a:gd name="connsiteX0" fmla="*/ 20320 w 1767840"/>
              <a:gd name="connsiteY0" fmla="*/ 10160 h 2976880"/>
              <a:gd name="connsiteX1" fmla="*/ 1717040 w 1767840"/>
              <a:gd name="connsiteY1" fmla="*/ 0 h 2976880"/>
              <a:gd name="connsiteX2" fmla="*/ 1767840 w 1767840"/>
              <a:gd name="connsiteY2" fmla="*/ 2926080 h 2976880"/>
              <a:gd name="connsiteX3" fmla="*/ 0 w 1767840"/>
              <a:gd name="connsiteY3" fmla="*/ 2976880 h 2976880"/>
              <a:gd name="connsiteX4" fmla="*/ 20320 w 1767840"/>
              <a:gd name="connsiteY4" fmla="*/ 10160 h 297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2976880">
                <a:moveTo>
                  <a:pt x="20320" y="10160"/>
                </a:moveTo>
                <a:lnTo>
                  <a:pt x="1717040" y="0"/>
                </a:lnTo>
                <a:lnTo>
                  <a:pt x="1767840" y="2926080"/>
                </a:lnTo>
                <a:lnTo>
                  <a:pt x="0" y="2976880"/>
                </a:lnTo>
                <a:lnTo>
                  <a:pt x="20320" y="1016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66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C8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4997</TotalTime>
  <Words>1724</Words>
  <Application>Microsoft Macintosh PowerPoint</Application>
  <PresentationFormat>On-screen Show (4:3)</PresentationFormat>
  <Paragraphs>236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Calibri</vt:lpstr>
      <vt:lpstr>Merriweather</vt:lpstr>
      <vt:lpstr>Times</vt:lpstr>
      <vt:lpstr>Office Theme</vt:lpstr>
      <vt:lpstr>Lotteries, bookmaking and ancient randomizers: Local and global analyses of chance  John D. Norton Department of History and Philosophy of Science University of Pittsburgh</vt:lpstr>
      <vt:lpstr>PowerPoint Presentation</vt:lpstr>
      <vt:lpstr>The Puzzle</vt:lpstr>
      <vt:lpstr>The puzzle</vt:lpstr>
      <vt:lpstr>Gambling and other games</vt:lpstr>
      <vt:lpstr>Gambling and other games</vt:lpstr>
      <vt:lpstr>Casting of Lots</vt:lpstr>
      <vt:lpstr>Casting of Lots</vt:lpstr>
      <vt:lpstr>Casting of Lots</vt:lpstr>
      <vt:lpstr>Sortition Selection of official appointments by lot</vt:lpstr>
      <vt:lpstr>Divination  modern versions</vt:lpstr>
      <vt:lpstr>Divination (“cleromancy” or “sortilege”)</vt:lpstr>
      <vt:lpstr>Divination (“cleromancy” or “sortilege”)</vt:lpstr>
      <vt:lpstr>The puzzle</vt:lpstr>
      <vt:lpstr>What the ancient commentators said </vt:lpstr>
      <vt:lpstr> </vt:lpstr>
      <vt:lpstr>An Understanding of Physical Randomizers was so commonplace as to be usable to explain other things</vt:lpstr>
      <vt:lpstr>The Proposal</vt:lpstr>
      <vt:lpstr>The Proposal</vt:lpstr>
      <vt:lpstr>Lotteries Local Analysis</vt:lpstr>
      <vt:lpstr>Lotteries Global Analysis</vt:lpstr>
      <vt:lpstr>Bookmaking Local analysis (individual punters)</vt:lpstr>
      <vt:lpstr>Bookmaking Global analysis (the bookie)</vt:lpstr>
      <vt:lpstr>Application of global analysis to ancient randomizers</vt:lpstr>
      <vt:lpstr>Equality</vt:lpstr>
      <vt:lpstr>Channukah: dreidel game</vt:lpstr>
      <vt:lpstr>Other ancient versions played with astragali/tali</vt:lpstr>
      <vt:lpstr>Lack of control</vt:lpstr>
      <vt:lpstr>Thomas Gataker on lots (1619)</vt:lpstr>
      <vt:lpstr>Wrong and right questions</vt:lpstr>
      <vt:lpstr>The wrong question</vt:lpstr>
      <vt:lpstr>The right question</vt:lpstr>
      <vt:lpstr>The right question</vt:lpstr>
      <vt:lpstr>The right question</vt:lpstr>
      <vt:lpstr>Gems and Coals</vt:lpstr>
      <vt:lpstr>Gems and coals</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Phase-Volume Based Exorcism of Maxwell’s Demon  John D. Norton Department of History and Philosophy of Science University of Pittsburgh  Based on “All Shook Up: Fluctuations, Maxwell’s Demon and the Thermodynamics of Computation,” Section 4.  www.pitt.edu/~jdnorton</dc:title>
  <dc:creator>John Norton</dc:creator>
  <cp:lastModifiedBy>Norton, John D</cp:lastModifiedBy>
  <cp:revision>289</cp:revision>
  <dcterms:created xsi:type="dcterms:W3CDTF">2014-01-07T20:36:55Z</dcterms:created>
  <dcterms:modified xsi:type="dcterms:W3CDTF">2025-01-07T05:05:07Z</dcterms:modified>
</cp:coreProperties>
</file>